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ink/ink6.xml" ContentType="application/inkml+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ink/ink2.xml" ContentType="application/inkml+xml"/>
  <Override PartName="/ppt/ink/ink12.xml" ContentType="application/inkml+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ink/ink10.xml" ContentType="application/inkml+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ink/ink9.xml" ContentType="application/inkml+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ink/ink7.xml" ContentType="application/inkml+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ink/ink3.xml" ContentType="application/inkml+xml"/>
  <Override PartName="/ppt/ink/ink5.xml" ContentType="application/inkml+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13.xml" ContentType="application/inkml+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ink/ink11.xml" ContentType="application/inkml+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ink/ink8.xml" ContentType="application/inkml+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ink/ink4.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3"/>
  </p:notesMasterIdLst>
  <p:sldIdLst>
    <p:sldId id="360" r:id="rId4"/>
    <p:sldId id="268" r:id="rId5"/>
    <p:sldId id="269" r:id="rId6"/>
    <p:sldId id="294" r:id="rId7"/>
    <p:sldId id="286" r:id="rId8"/>
    <p:sldId id="348" r:id="rId9"/>
    <p:sldId id="379" r:id="rId10"/>
    <p:sldId id="288" r:id="rId11"/>
    <p:sldId id="380" r:id="rId12"/>
    <p:sldId id="350" r:id="rId13"/>
    <p:sldId id="258" r:id="rId14"/>
    <p:sldId id="337" r:id="rId15"/>
    <p:sldId id="381" r:id="rId16"/>
    <p:sldId id="285" r:id="rId17"/>
    <p:sldId id="361" r:id="rId18"/>
    <p:sldId id="295" r:id="rId19"/>
    <p:sldId id="362" r:id="rId20"/>
    <p:sldId id="382" r:id="rId21"/>
    <p:sldId id="302" r:id="rId22"/>
    <p:sldId id="356" r:id="rId23"/>
    <p:sldId id="297" r:id="rId24"/>
    <p:sldId id="301" r:id="rId25"/>
    <p:sldId id="313" r:id="rId26"/>
    <p:sldId id="296" r:id="rId27"/>
    <p:sldId id="349" r:id="rId28"/>
    <p:sldId id="383" r:id="rId29"/>
    <p:sldId id="304" r:id="rId30"/>
    <p:sldId id="363" r:id="rId31"/>
    <p:sldId id="290" r:id="rId3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66FF"/>
    <a:srgbClr val="FF99FF"/>
    <a:srgbClr val="CC00CC"/>
    <a:srgbClr val="FF9966"/>
    <a:srgbClr val="FF9933"/>
    <a:srgbClr val="FF6600"/>
    <a:srgbClr val="FF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78" autoAdjust="0"/>
    <p:restoredTop sz="75942" autoAdjust="0"/>
  </p:normalViewPr>
  <p:slideViewPr>
    <p:cSldViewPr>
      <p:cViewPr>
        <p:scale>
          <a:sx n="70" d="100"/>
          <a:sy n="70" d="100"/>
        </p:scale>
        <p:origin x="-18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3"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Γεωργία-Ελένη Θωμοπούλου" userId="f50e4f197289d2d2" providerId="LiveId" clId="{ADCA02D5-7A3B-430D-9FA8-4388A8FC530C}"/>
    <pc:docChg chg="custSel addSld modSld">
      <pc:chgData name="Γεωργία-Ελένη Θωμοπούλου" userId="f50e4f197289d2d2" providerId="LiveId" clId="{ADCA02D5-7A3B-430D-9FA8-4388A8FC530C}" dt="2022-10-18T13:36:37.180" v="566" actId="14100"/>
      <pc:docMkLst>
        <pc:docMk/>
      </pc:docMkLst>
      <pc:sldChg chg="modSp mod">
        <pc:chgData name="Γεωργία-Ελένη Θωμοπούλου" userId="f50e4f197289d2d2" providerId="LiveId" clId="{ADCA02D5-7A3B-430D-9FA8-4388A8FC530C}" dt="2022-10-18T13:36:37.180" v="566" actId="14100"/>
        <pc:sldMkLst>
          <pc:docMk/>
          <pc:sldMk cId="0" sldId="259"/>
        </pc:sldMkLst>
        <pc:spChg chg="mod">
          <ac:chgData name="Γεωργία-Ελένη Θωμοπούλου" userId="f50e4f197289d2d2" providerId="LiveId" clId="{ADCA02D5-7A3B-430D-9FA8-4388A8FC530C}" dt="2022-10-18T13:36:37.180" v="566" actId="14100"/>
          <ac:spMkLst>
            <pc:docMk/>
            <pc:sldMk cId="0" sldId="259"/>
            <ac:spMk id="7" creationId="{F485BDB7-9431-B709-E41B-42821A09D562}"/>
          </ac:spMkLst>
        </pc:spChg>
      </pc:sldChg>
      <pc:sldChg chg="modSp mod">
        <pc:chgData name="Γεωργία-Ελένη Θωμοπούλου" userId="f50e4f197289d2d2" providerId="LiveId" clId="{ADCA02D5-7A3B-430D-9FA8-4388A8FC530C}" dt="2022-10-18T13:07:35.051" v="38" actId="14100"/>
        <pc:sldMkLst>
          <pc:docMk/>
          <pc:sldMk cId="1480146924" sldId="268"/>
        </pc:sldMkLst>
        <pc:spChg chg="mod">
          <ac:chgData name="Γεωργία-Ελένη Θωμοπούλου" userId="f50e4f197289d2d2" providerId="LiveId" clId="{ADCA02D5-7A3B-430D-9FA8-4388A8FC530C}" dt="2022-10-18T13:07:35.051" v="38" actId="14100"/>
          <ac:spMkLst>
            <pc:docMk/>
            <pc:sldMk cId="1480146924" sldId="268"/>
            <ac:spMk id="3" creationId="{4EEC6EC2-E3FB-0E1F-F20B-52EC52FEECF4}"/>
          </ac:spMkLst>
        </pc:spChg>
      </pc:sldChg>
      <pc:sldChg chg="modNotesTx">
        <pc:chgData name="Γεωργία-Ελένη Θωμοπούλου" userId="f50e4f197289d2d2" providerId="LiveId" clId="{ADCA02D5-7A3B-430D-9FA8-4388A8FC530C}" dt="2022-10-18T13:36:00.056" v="564" actId="20577"/>
        <pc:sldMkLst>
          <pc:docMk/>
          <pc:sldMk cId="3094930842" sldId="285"/>
        </pc:sldMkLst>
      </pc:sldChg>
      <pc:sldChg chg="modSp mod">
        <pc:chgData name="Γεωργία-Ελένη Θωμοπούλου" userId="f50e4f197289d2d2" providerId="LiveId" clId="{ADCA02D5-7A3B-430D-9FA8-4388A8FC530C}" dt="2022-10-18T13:09:22.482" v="55" actId="20577"/>
        <pc:sldMkLst>
          <pc:docMk/>
          <pc:sldMk cId="3921969012" sldId="286"/>
        </pc:sldMkLst>
        <pc:spChg chg="mod">
          <ac:chgData name="Γεωργία-Ελένη Θωμοπούλου" userId="f50e4f197289d2d2" providerId="LiveId" clId="{ADCA02D5-7A3B-430D-9FA8-4388A8FC530C}" dt="2022-10-18T13:09:22.482" v="55" actId="20577"/>
          <ac:spMkLst>
            <pc:docMk/>
            <pc:sldMk cId="3921969012" sldId="286"/>
            <ac:spMk id="4" creationId="{EBA6F5A0-72B0-6145-6701-DABEC2152B92}"/>
          </ac:spMkLst>
        </pc:spChg>
      </pc:sldChg>
      <pc:sldChg chg="modSp mod modNotesTx">
        <pc:chgData name="Γεωργία-Ελένη Θωμοπούλου" userId="f50e4f197289d2d2" providerId="LiveId" clId="{ADCA02D5-7A3B-430D-9FA8-4388A8FC530C}" dt="2022-10-18T13:14:02.236" v="191" actId="20577"/>
        <pc:sldMkLst>
          <pc:docMk/>
          <pc:sldMk cId="2037236423" sldId="287"/>
        </pc:sldMkLst>
        <pc:picChg chg="mod">
          <ac:chgData name="Γεωργία-Ελένη Θωμοπούλου" userId="f50e4f197289d2d2" providerId="LiveId" clId="{ADCA02D5-7A3B-430D-9FA8-4388A8FC530C}" dt="2022-10-18T13:10:03.499" v="59" actId="1076"/>
          <ac:picMkLst>
            <pc:docMk/>
            <pc:sldMk cId="2037236423" sldId="287"/>
            <ac:picMk id="3" creationId="{637C9F23-570F-5BC4-87D2-114F16E5DD6C}"/>
          </ac:picMkLst>
        </pc:picChg>
        <pc:picChg chg="mod">
          <ac:chgData name="Γεωργία-Ελένη Θωμοπούλου" userId="f50e4f197289d2d2" providerId="LiveId" clId="{ADCA02D5-7A3B-430D-9FA8-4388A8FC530C}" dt="2022-10-18T13:09:57.078" v="56" actId="1076"/>
          <ac:picMkLst>
            <pc:docMk/>
            <pc:sldMk cId="2037236423" sldId="287"/>
            <ac:picMk id="7" creationId="{E225191A-DF3C-C034-560C-86144267A38F}"/>
          </ac:picMkLst>
        </pc:picChg>
      </pc:sldChg>
      <pc:sldChg chg="modSp mod modNotesTx">
        <pc:chgData name="Γεωργία-Ελένη Θωμοπούλου" userId="f50e4f197289d2d2" providerId="LiveId" clId="{ADCA02D5-7A3B-430D-9FA8-4388A8FC530C}" dt="2022-10-18T13:12:13.125" v="116" actId="20577"/>
        <pc:sldMkLst>
          <pc:docMk/>
          <pc:sldMk cId="2068728101" sldId="288"/>
        </pc:sldMkLst>
        <pc:spChg chg="mod">
          <ac:chgData name="Γεωργία-Ελένη Θωμοπούλου" userId="f50e4f197289d2d2" providerId="LiveId" clId="{ADCA02D5-7A3B-430D-9FA8-4388A8FC530C}" dt="2022-10-18T13:11:00.712" v="83" actId="20577"/>
          <ac:spMkLst>
            <pc:docMk/>
            <pc:sldMk cId="2068728101" sldId="288"/>
            <ac:spMk id="4" creationId="{F0575B59-3AB0-9030-FC46-C120DD314445}"/>
          </ac:spMkLst>
        </pc:spChg>
      </pc:sldChg>
      <pc:sldChg chg="modNotesTx">
        <pc:chgData name="Γεωργία-Ελένη Θωμοπούλου" userId="f50e4f197289d2d2" providerId="LiveId" clId="{ADCA02D5-7A3B-430D-9FA8-4388A8FC530C}" dt="2022-10-18T13:23:44.152" v="394" actId="20577"/>
        <pc:sldMkLst>
          <pc:docMk/>
          <pc:sldMk cId="2042557828" sldId="306"/>
        </pc:sldMkLst>
      </pc:sldChg>
      <pc:sldChg chg="modSp mod">
        <pc:chgData name="Γεωργία-Ελένη Θωμοπούλου" userId="f50e4f197289d2d2" providerId="LiveId" clId="{ADCA02D5-7A3B-430D-9FA8-4388A8FC530C}" dt="2022-10-18T13:35:27.440" v="559" actId="14100"/>
        <pc:sldMkLst>
          <pc:docMk/>
          <pc:sldMk cId="1751275454" sldId="312"/>
        </pc:sldMkLst>
        <pc:spChg chg="mod">
          <ac:chgData name="Γεωργία-Ελένη Θωμοπούλου" userId="f50e4f197289d2d2" providerId="LiveId" clId="{ADCA02D5-7A3B-430D-9FA8-4388A8FC530C}" dt="2022-10-18T13:35:27.440" v="559" actId="14100"/>
          <ac:spMkLst>
            <pc:docMk/>
            <pc:sldMk cId="1751275454" sldId="312"/>
            <ac:spMk id="8" creationId="{E14716AD-1551-DECC-A421-2DE22F18C14A}"/>
          </ac:spMkLst>
        </pc:spChg>
      </pc:sldChg>
      <pc:sldChg chg="addSp modSp new mod modNotesTx">
        <pc:chgData name="Γεωργία-Ελένη Θωμοπούλου" userId="f50e4f197289d2d2" providerId="LiveId" clId="{ADCA02D5-7A3B-430D-9FA8-4388A8FC530C}" dt="2022-10-18T13:32:30.387" v="519" actId="20577"/>
        <pc:sldMkLst>
          <pc:docMk/>
          <pc:sldMk cId="1693594309" sldId="335"/>
        </pc:sldMkLst>
        <pc:spChg chg="mod">
          <ac:chgData name="Γεωργία-Ελένη Θωμοπούλου" userId="f50e4f197289d2d2" providerId="LiveId" clId="{ADCA02D5-7A3B-430D-9FA8-4388A8FC530C}" dt="2022-10-18T13:32:30.387" v="519" actId="20577"/>
          <ac:spMkLst>
            <pc:docMk/>
            <pc:sldMk cId="1693594309" sldId="335"/>
            <ac:spMk id="2" creationId="{397CE288-B4DE-2A3E-40D3-695FDE2BE0C2}"/>
          </ac:spMkLst>
        </pc:spChg>
        <pc:picChg chg="add mod">
          <ac:chgData name="Γεωργία-Ελένη Θωμοπούλου" userId="f50e4f197289d2d2" providerId="LiveId" clId="{ADCA02D5-7A3B-430D-9FA8-4388A8FC530C}" dt="2022-10-18T13:19:46.179" v="211" actId="14100"/>
          <ac:picMkLst>
            <pc:docMk/>
            <pc:sldMk cId="1693594309" sldId="335"/>
            <ac:picMk id="1026" creationId="{D0E7B063-26B0-B006-7EF3-9B47F3D40C11}"/>
          </ac:picMkLst>
        </pc:picChg>
        <pc:picChg chg="add mod">
          <ac:chgData name="Γεωργία-Ελένη Θωμοπούλου" userId="f50e4f197289d2d2" providerId="LiveId" clId="{ADCA02D5-7A3B-430D-9FA8-4388A8FC530C}" dt="2022-10-18T13:19:51.676" v="212" actId="14100"/>
          <ac:picMkLst>
            <pc:docMk/>
            <pc:sldMk cId="1693594309" sldId="335"/>
            <ac:picMk id="1028" creationId="{23DA1CC5-C265-5DD2-535D-B1D79266EF0F}"/>
          </ac:picMkLst>
        </pc:picChg>
      </pc:sldChg>
      <pc:sldChg chg="addSp modSp new mod">
        <pc:chgData name="Γεωργία-Ελένη Θωμοπούλου" userId="f50e4f197289d2d2" providerId="LiveId" clId="{ADCA02D5-7A3B-430D-9FA8-4388A8FC530C}" dt="2022-10-18T13:31:41.892" v="487" actId="1076"/>
        <pc:sldMkLst>
          <pc:docMk/>
          <pc:sldMk cId="829906083" sldId="336"/>
        </pc:sldMkLst>
        <pc:spChg chg="mod">
          <ac:chgData name="Γεωργία-Ελένη Θωμοπούλου" userId="f50e4f197289d2d2" providerId="LiveId" clId="{ADCA02D5-7A3B-430D-9FA8-4388A8FC530C}" dt="2022-10-18T13:31:19.631" v="483" actId="14100"/>
          <ac:spMkLst>
            <pc:docMk/>
            <pc:sldMk cId="829906083" sldId="336"/>
            <ac:spMk id="2" creationId="{FEEF9EF3-08E9-F889-23A9-9CC892AB6ED5}"/>
          </ac:spMkLst>
        </pc:spChg>
        <pc:picChg chg="add mod">
          <ac:chgData name="Γεωργία-Ελένη Θωμοπούλου" userId="f50e4f197289d2d2" providerId="LiveId" clId="{ADCA02D5-7A3B-430D-9FA8-4388A8FC530C}" dt="2022-10-18T13:31:41.892" v="487" actId="1076"/>
          <ac:picMkLst>
            <pc:docMk/>
            <pc:sldMk cId="829906083" sldId="336"/>
            <ac:picMk id="2050" creationId="{432C68B2-B145-B810-F658-4AD1635EBC77}"/>
          </ac:picMkLst>
        </pc:picChg>
      </pc:sldChg>
    </pc:docChg>
  </pc:docChgLst>
  <pc:docChgLst>
    <pc:chgData name="Γεωργία-Ελένη Θωμοπούλου" userId="f50e4f197289d2d2" providerId="LiveId" clId="{FF4F8F71-3CE4-48E4-A576-F58F8A5467A9}"/>
    <pc:docChg chg="modSld">
      <pc:chgData name="Γεωργία-Ελένη Θωμοπούλου" userId="f50e4f197289d2d2" providerId="LiveId" clId="{FF4F8F71-3CE4-48E4-A576-F58F8A5467A9}" dt="2022-10-17T14:12:45.117" v="1" actId="1076"/>
      <pc:docMkLst>
        <pc:docMk/>
      </pc:docMkLst>
      <pc:sldChg chg="modSp mod">
        <pc:chgData name="Γεωργία-Ελένη Θωμοπούλου" userId="f50e4f197289d2d2" providerId="LiveId" clId="{FF4F8F71-3CE4-48E4-A576-F58F8A5467A9}" dt="2022-10-17T14:12:45.117" v="1" actId="1076"/>
        <pc:sldMkLst>
          <pc:docMk/>
          <pc:sldMk cId="800568574" sldId="300"/>
        </pc:sldMkLst>
        <pc:picChg chg="mod">
          <ac:chgData name="Γεωργία-Ελένη Θωμοπούλου" userId="f50e4f197289d2d2" providerId="LiveId" clId="{FF4F8F71-3CE4-48E4-A576-F58F8A5467A9}" dt="2022-10-17T14:12:45.117" v="1" actId="1076"/>
          <ac:picMkLst>
            <pc:docMk/>
            <pc:sldMk cId="800568574" sldId="300"/>
            <ac:picMk id="2" creationId="{1ECF148A-0518-DAF9-5040-4A81B72441C6}"/>
          </ac:picMkLst>
        </pc:picChg>
      </pc:sldChg>
    </pc:docChg>
  </pc:docChgLst>
</pc:chgInfo>
</file>

<file path=ppt/ink/ink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2-12-15T18:36:40.25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0,'42'0,"43"0,21 0,-43 0,-42 0,64 0,21 21,-85-21,0 0,0 0,43 0,-22 0,0 0,-20 0,41 0,-42 0,0 0,22 0,-22 0,0 0,0 0,0 0,22 0,-22 0,0 0</inkml:trace>
</inkml:ink>
</file>

<file path=ppt/ink/ink1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2-12-15T18:39:50.48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30,'22'0,"20"0,43 0,-22 0,22 0,-22 0,22 0,-22 0,-20 0,-1 0,0 0,43 0,-21 0,-22 0,-21 0,21 0,-20 0,20 0,21 0,-20 0,63 0,-85 0,42 0,1 0,-1 21,-20-21,20 0,22 0,21 0,-64 0,21 0,22 0,-43 0,43 0,-43 0,1 0,41 0,-62 43,-1-43,21 0,0 0,-20 0,41 0,1 0,-43 0,21 0,0 0,-20 42,20-42,0 0,22 0,-43 0,42 0,-41 0,-1 0,0 0,21 0,-21 0,1 0,20 0,-21 0,0 0,-21-21,21 0,1 21,-86 0,64-22,-42 22,21 0,-43 0,22 0,-22 0,43 0,0 0,0 0,0 0,-22 0,-41 0,20-21,43 21,-21-21,20 0,-20 21,-21 0,20 0,-63 0,85 0,-42 0,42 0,-1 0,1 0,-21 0,21 0</inkml:trace>
</inkml:ink>
</file>

<file path=ppt/ink/ink1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2-12-15T18:39:54.07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0,'-22'0,"65"0,20 0,-20 0,-1 0,21 0,-20 0,-1 0,-21 0,43 0,-22 0,22 0,-43 0,0 0,0 0,0 0,0 0,22 0,-22 0,21 0,1 0,-1 0,-21 0,43 0,-43 0,21 0,-21 0,43 0,-43 0,0 0,21 0,-20 0,20 0,0 0,22 0,-22 0,0 0,22 0,-43 0,0 0,0 0,1 0,-1 0,21 0,-21 0,0 0,1 0,-1 0,0 0,0 0,0 0,0 0,1 0,41 0,22 0,-64 0,0 0,0 0,22 0,-22 0,0 0,0 0,21 0,-20 0,41 0,1 0,-43 0,0 0,0 0,21 0,-20 0</inkml:trace>
</inkml:ink>
</file>

<file path=ppt/ink/ink1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2-12-17T13:47:39.63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0 121,'21'0,"0"0,22 0,-1-21,21 21,-41 0,-1 0,21 0,-21 0,22 0,-22 0,21 0,-21 0,22 0,-22 0,0 0,21 0,-21 0,1 0,20 0,-21 0,0 0,0 0,22 0,-1 0,0 0,22 0,-43 0,0 0,22 0,-43 21,63-21,-42 0,0 0,22 0,-1 0,-21 0,0 0,22 0,-22 0,0 0,21 0,1 0,-1 0,0 0,22-21,-43 21,0 0,0 0,1 0,20 0,-21 0,0 0,0 0,22-22,-1 1,-21 0,22 21,-1 0,0 0,-21 0,1 0,41 0,-21 0,-20 0,-1 0,0 0,21 0,-21 0,43 0,21 0,-64 0,0 0,0 0,0 0,64 0,-22 0,1 0,-22 0,-21 0,1 0,-1 0,0 0,21 0,22 0,-43 0,0 0,0 0,0 0,1 0,-1 0,0 0,42 0,-20 0,-22 0,0 0,21 0,1 0,-22 0,42 21,-41-21,20 21,-21-21,43 22,-43-22,0 0,0 0,0 0,-21 21,21-21,1 0,-22 21,21-21,42 0,-42 0,1 0,-1 0,42 0,-42-21,1 21,-1-21,-21-1,-21 22,-43 0,22 0,-1 0,1 0,-21 0,-1 0,43 0,-43 0,43 0,-42 0,42 0,-22 0,1 0,-43 0,43 0,0 0,-22-21,43 21,-21-21,-1 21,-20 0,20 0,22 0,0 0,-64 0,-42 0,22 0,-1 0,42 0,43 0,-21 0,-1 0,1 0,0 42,21-42,-43 0,-21 43,-42-1,22 1,62-43,22 0,-42 21,20-21,-63 21,64 0,-21-21,41 0,1 0,0 0,-21 0,-1 0,-20 0,-1 0,43 0,-21 21,21 0,-22-21,1 0,-21 21,20 1,-20-1,20 0,1 0,-21 0,41-21,-20 22,-21-1,41-21,1 0,-21 0,-43 0,1 21,41 0,-20 0,63 0,-43-21,22 0,21 21,0 1,0-1,21-21,1 0,20 42,-21-42,0 0,0 0,1 0,20 0,0 21,1-21,41 22,-63-22,1 0,-1 21,0-21,21 0,-21 0,43 0,-43 0,21 0,22 0,-22 0,-21 0,43 0,-1 0,-41 21,62-21,-20 21,-1-21,1 21,-22-21,43 0,-43 0,22 0,-43 0,21 0,22 0,20 0,-20 0,-1 0,-84 0,-21-21,-43 0,43-21,-22 20,-20-41,41 42,1 21,21-22,0 22,-1-21,1 21,0 0,-21-21,-1-21,22 21,-63 21,41-21,-20 21,42 0,-22 0,-20 0,42 0,42 0</inkml:trace>
</inkml:ink>
</file>

<file path=ppt/ink/ink1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2-12-17T13:47:47.60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0 148,'21'-42,"0"0,-21-22</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2-12-15T18:36:58.03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21 0,'0'21,"21"-21,42 0,22 21,-43-21,1 0,-1 0,0 0,22 0,-43 0,0 0,0 0,43 0,-43 0,0 0,0 0,1 0,-1 0,21 0,-21 0,43 0,-43 0,21 0,22 0,-43 0,0 0,0 0,22 0,-22 0,21 0,-21 0,0 0,1 0,-1 0,42 0,-42 0,1 0,-1 0,0 0,0 0,43 0,-43 0,0 0,0 0,21 0,1 0,20 0,-42 0,1 0,20 0,-21 0,0 0,22 0,-86 0,22 0,0 0,0 0,-22 0,22 0,-21 0,0 0,-1 0,1 0,0 0,20 0,-20 0,-21 0,41 0,-41 0,-1 0,43 0,-42 0,20 0,1 0,21 0,-43 0,43 0,-21 0,21 0,0 0,-1 0,1 0,0 0,0 0,-21 0,20 0,1 0,0 0,0 0,-21 0,20 0,-20 0,21 0,0 0,0 0,-1 0,1 0,-21 0,21 0,-22 0,22 0,0 0,0 0,0 0,0 0,-1 0,-20 0,0 0,21 0</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2-12-15T18:37:10.20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28,'43'0,"-22"0,21 0,-21 0,22 0,-22 0,0 0,0 0,64 0,-22 0,-20 0,20 0,22 0,-64 0,0 0,0 0,0 0,43 0,-1 0,-41 0,20 0,0 0,-21 0,1 0,20 0,-21 0,21 0,1 0,20 0,-42 0,22 0,-22 0,0 0,0 0,0 0,1 0,-1 0,21 0,-21 0,43 0,-1 0,-42 0,1 0,20 0,-21 0,0 0,0 0,22 0,-22 0,0 0,0 0,22-21,-1 21,0 0,-21 0,1 0,-1 0,0 0,0 0,0 0,22 0,-22 0,0 0,0 0</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2-12-15T18:37:13.28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0 127,'0'-21,"21"21,0 0,0 0,0 0,0 0,1 0,-1 0,85 0,-64 0,-21 0,43 0,-22 0,21 0,-20 0,-1 0,43 0,-64 0,0 0,21 0,-20 0,-1 0,0 0,0-22,43 22,-43 0,0 0,21-42,-21 42,1 0,-1 0,0 0,0 0,21 0,-20 0,-1 0,0 0,0 0,21 0,-20 0,-1 0,0 0,21 0,-21 0,1 0,20 0,-21 0,0 0,0 0,22 0,-1 0,0 0,-20 0,-1 0,42 0,-42 0,1-42,-1 42</inkml:trace>
</inkml:ink>
</file>

<file path=ppt/ink/ink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2-12-15T18:38:06.89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1,'42'0,"64"0,-21 0,42 0,-43 0,86 0,84 0,0 0,21 0,0 21,21 0,-84 0,-43 1,-126-22,-1 0,-21 0,85 0,-42 0,-43 0,21 0,0 0,1 0,20 0,-42 0,22 0,-22 0,42 0,1 0,-1 0,1 0,-22 0,-21 0,43 0,-22 0,-21 0,1 0,20 0,21 0,-41 0,-1-22,0 22,42 0,-41 0,-1 0,0 0,0-21,0 21,0 0,22-21</inkml:trace>
</inkml:ink>
</file>

<file path=ppt/ink/ink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2-12-15T18:38:09.81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53,'21'0,"43"0,-1 0,43 0,-43 0,-20 0,-22 0,0 0,0 0,22 0,-22 0,0 0,21 0,22 0,-43 0,0 0,0 0,22 0,-1 0,-21 0,0 0,43 0,-22 0,-21 0,22 0,-1 0,-21 0,21 0,-20 0,-1 0,0 0,0 0,21 0,-20 0,20 0,-21 0,21 0,1 0,-22 0,0 0,43 0,-43 0,0 0,0 0,0 0,22 0,-22 0,0 0,21 0,-21 0,22 0,-1 0,0 0,1 0,-22 0,0 0,0 0,0 0,1 0,-1 0,63 0,-20 0,42-21,-64 21,43 0,-22-21,1 21,-22 0,64 0,42 0,21 0,1 0,-1 0,-21 21,-63 0,-64-21,0 0,22 0,-1 0,0 0,-21 0,43 0</inkml:trace>
</inkml:ink>
</file>

<file path=ppt/ink/ink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2-12-15T18:39:33.330"/>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0 115,'42'0,"-20"0,62 0,-41 0,20 0,22 0,-22 0,-20 0,41 0,-63 0,22 0,-22 0,42 0,-41 0,-1 0,21 0,-21 0,43 0,-22 21,0-21,1 0,20 22,-20-22,20 0,-21 0,1 42,-1-42,-21 0,22 0,-22 0,0 0,0 0,0 0,0 0,1 0,20 0,-42 21,106-21,-106 21,21-21,21 0,1 0,20 0,1 21,-1-21,-21 0,1 0,-22 0,21 0,1 0,-1 0,-21 0,21 0,1 0,-22 0,0 0,21 0,1 0,-22 0,0-21,21 21,-20 0,-1 0,0 0,0 0,43 0,-43 0,0 0,0 0,0 0,22 0,-22 0,42 0,-42 0,1 0,20-21,0 21,1 0,-22 0,0-21,21 21,22-21,-43 21,42 0,-41-21,-1 21,0-22,0 22,0 0,0 0,1-21,-1 21,21 0,-42-21,21 21,0 0,1-21,-1 21,42 0,-20 0,-22 0,21 0,-42-21,21 21,22 0,-43-22,21 22,21 0,-21 0,0 0,1-21,20 21,-63 0,0 0,-22 0,-41 0,62 0,-41 0,42 0,0 0,-1 0,1 0,-21 0,21 0,-22 0,1 0,21 0,-21 0,-1 0,22 0,-21 0,21 0,-22 0,22 0,0 21,-21-21,-1 22,22-22,0 0,0 21,0-21,-22 0,43 21,-21-21,-21 21,21-21,-1 21,1-21,0 0,-42 0,41 0,1 22,0-22,0 0,-64 0,22 0,-1 21,1-21,42 0,21-21,0-1,21 1,0 0</inkml:trace>
</inkml:ink>
</file>

<file path=ppt/ink/ink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2-12-15T18:39:43.28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6,'42'0,"0"0,1 0,-1 0,-21 0,21 0,-20 0,20 0,21 0,-20 0,-22 0,64 0,-64 0,21 0,-21 0,0 0,1 0,-1 0,0 0,0 0,21 0,-20 0,-1 0,0 0,0 0,21 0,-20 0,-1 0,0 0,0 0,21 0,-20 0,20 0,21 0,-41 0,20 0,-21 0,43 0,-43 0,42 0,-42 0,43 0,-43 21,43-21,-43 0,21 0,0 0,1 0,-22 0,21 0,1 0,-1 21,-21-21,0 0,22 0,-22 0,21 0,-21 0,0 0,22 0,-1 0,22 0,-43 0,0 0,0 0,0 0,0 0,1 0,-1 0,42 0,-42 0,1 0,-1 0,0 0,0 0,21 0</inkml:trace>
</inkml:ink>
</file>

<file path=ppt/ink/ink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2-12-15T18:39:46.03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0,'42'0,"-21"0,0 0,1 0,-1 0,0 0,21 0,-21 0,22 0,-22 0,0 0,0 0,0 0,1 0,20 0,-21 0,0 0,0 0,22 0,-1 0,-21 0,22 0,-22 0,0 0,0 0,0 0,0 0,22 0,-1 0,-21 0,43 0,-22 0,-21 0,0 0,43 0,-43 0,0 0,0 0,1 0,-1 0,21 0,-21 0,22 0,-22 0,21 0,0 0,-20 0,-1 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CA126-7748-4C5B-8ECD-1F8B38113765}" type="datetimeFigureOut">
              <a:rPr lang="el-GR" smtClean="0"/>
              <a:pPr/>
              <a:t>7/1/2024</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DA58D-6B5B-40E7-A049-1E26DC491510}" type="slidenum">
              <a:rPr lang="el-GR" smtClean="0"/>
              <a:pPr/>
              <a:t>‹#›</a:t>
            </a:fld>
            <a:endParaRPr lang="el-GR"/>
          </a:p>
        </p:txBody>
      </p:sp>
    </p:spTree>
    <p:extLst>
      <p:ext uri="{BB962C8B-B14F-4D97-AF65-F5344CB8AC3E}">
        <p14:creationId xmlns="" xmlns:p14="http://schemas.microsoft.com/office/powerpoint/2010/main" val="1615830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371600" y="1143000"/>
            <a:ext cx="4114800" cy="30861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DA58D-6B5B-40E7-A049-1E26DC49151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Τα </a:t>
            </a:r>
            <a:r>
              <a:rPr lang="el-GR" b="1" dirty="0" smtClean="0"/>
              <a:t>υψηλόβαθμης</a:t>
            </a:r>
            <a:r>
              <a:rPr lang="el-GR" b="1" baseline="0" dirty="0" smtClean="0"/>
              <a:t> κακοήθειας ορώδη </a:t>
            </a:r>
            <a:r>
              <a:rPr lang="el-GR" b="1" dirty="0" smtClean="0"/>
              <a:t>ωοθηκικά </a:t>
            </a:r>
            <a:r>
              <a:rPr lang="el-GR" b="1" smtClean="0"/>
              <a:t>καρκινώματα  </a:t>
            </a:r>
            <a:r>
              <a:rPr lang="el-GR" smtClean="0"/>
              <a:t>με συμπαγές</a:t>
            </a:r>
            <a:r>
              <a:rPr lang="el-GR" dirty="0" smtClean="0"/>
              <a:t>, </a:t>
            </a:r>
            <a:r>
              <a:rPr lang="el-GR" dirty="0" err="1" smtClean="0"/>
              <a:t>ψευδοενδομητριοειδές</a:t>
            </a:r>
            <a:r>
              <a:rPr lang="el-GR" dirty="0" smtClean="0"/>
              <a:t>  ή δίκην </a:t>
            </a:r>
            <a:r>
              <a:rPr lang="el-GR" dirty="0" err="1" smtClean="0"/>
              <a:t>ουροθηλιακού</a:t>
            </a:r>
            <a:r>
              <a:rPr lang="el-GR" dirty="0" smtClean="0"/>
              <a:t> (εκ μεταβατικού</a:t>
            </a:r>
            <a:r>
              <a:rPr lang="el-GR" baseline="0" dirty="0" smtClean="0"/>
              <a:t> επιθηλίου)  </a:t>
            </a:r>
            <a:r>
              <a:rPr lang="el-GR" dirty="0" smtClean="0"/>
              <a:t>καρκινώματος  (</a:t>
            </a:r>
            <a:r>
              <a:rPr lang="en-US" dirty="0" smtClean="0"/>
              <a:t>SET) </a:t>
            </a:r>
            <a:r>
              <a:rPr lang="el-GR" dirty="0" smtClean="0"/>
              <a:t>πρότυπο  μπορεί να συσχετίζονται με μετάλλαξη του γονιδίου  </a:t>
            </a:r>
            <a:r>
              <a:rPr lang="el-GR" u="sng" dirty="0" smtClean="0"/>
              <a:t>BRCA1</a:t>
            </a:r>
            <a:r>
              <a:rPr lang="el-GR" dirty="0" smtClean="0"/>
              <a:t> (σωματική ή γαμετική).</a:t>
            </a:r>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13</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l-GR" dirty="0"/>
              <a:t>Μάζες με </a:t>
            </a:r>
            <a:r>
              <a:rPr lang="el-GR" dirty="0" err="1"/>
              <a:t>υπόπυκνο</a:t>
            </a:r>
            <a:r>
              <a:rPr lang="el-GR" dirty="0"/>
              <a:t> περιεχόμενο και </a:t>
            </a:r>
            <a:r>
              <a:rPr lang="el-GR" dirty="0" err="1" smtClean="0"/>
              <a:t>διαφραγμάτια</a:t>
            </a:r>
            <a:r>
              <a:rPr lang="el-GR" dirty="0" smtClean="0"/>
              <a:t>.</a:t>
            </a:r>
            <a:endParaRPr lang="el-GR" dirty="0"/>
          </a:p>
          <a:p>
            <a:pPr marL="228600" indent="-228600">
              <a:buAutoNum type="arabicPeriod"/>
            </a:pPr>
            <a:endParaRPr lang="el-GR" dirty="0"/>
          </a:p>
          <a:p>
            <a:pPr marL="228600" indent="-228600">
              <a:buAutoNum type="arabicPeriod"/>
            </a:pPr>
            <a:r>
              <a:rPr lang="el-GR" b="1" dirty="0" smtClean="0"/>
              <a:t>Υψηλόβαθμης κακοήθειας,  </a:t>
            </a:r>
            <a:r>
              <a:rPr lang="el-GR" b="1" u="sng" spc="600" dirty="0" smtClean="0"/>
              <a:t>ορώδες</a:t>
            </a:r>
            <a:r>
              <a:rPr lang="el-GR" b="1" baseline="0" dirty="0" smtClean="0"/>
              <a:t> </a:t>
            </a:r>
            <a:r>
              <a:rPr lang="en-US" b="1" dirty="0" smtClean="0"/>
              <a:t> </a:t>
            </a:r>
            <a:r>
              <a:rPr lang="el-GR" dirty="0" smtClean="0"/>
              <a:t>(διηθητικό</a:t>
            </a:r>
            <a:r>
              <a:rPr lang="el-GR" b="0" dirty="0" smtClean="0"/>
              <a:t>)</a:t>
            </a:r>
            <a:r>
              <a:rPr lang="el-GR" b="1" dirty="0" smtClean="0"/>
              <a:t>  </a:t>
            </a:r>
            <a:r>
              <a:rPr lang="el-GR" b="1" dirty="0" err="1" smtClean="0"/>
              <a:t>αδενοκαρκίνωμα</a:t>
            </a:r>
            <a:r>
              <a:rPr lang="el-GR" dirty="0" smtClean="0"/>
              <a:t>.</a:t>
            </a:r>
          </a:p>
          <a:p>
            <a:pPr marL="228600" indent="-228600">
              <a:buNone/>
            </a:pPr>
            <a:r>
              <a:rPr lang="el-GR" dirty="0" smtClean="0"/>
              <a:t>     Το πιο σημαντικό για την πρόγνωση: το </a:t>
            </a:r>
            <a:r>
              <a:rPr lang="el-GR" b="1" dirty="0" err="1" smtClean="0"/>
              <a:t>στάδιο</a:t>
            </a:r>
            <a:r>
              <a:rPr lang="el-GR" b="0" dirty="0" err="1" smtClean="0"/>
              <a:t>∙</a:t>
            </a:r>
            <a:r>
              <a:rPr lang="el-GR" dirty="0" smtClean="0"/>
              <a:t>  στο 40% περίπου, η συνολική 5ετής επιβίωση. Σε προχωρημένο στάδιο της νόσου, η </a:t>
            </a:r>
            <a:r>
              <a:rPr lang="el-GR" b="1" dirty="0" smtClean="0"/>
              <a:t>ποσότητα του υπολειμματικού όγκου </a:t>
            </a:r>
            <a:r>
              <a:rPr lang="el-GR" dirty="0" smtClean="0"/>
              <a:t>που υπάρχει μετά τη </a:t>
            </a:r>
            <a:r>
              <a:rPr lang="el-GR" dirty="0" err="1" smtClean="0"/>
              <a:t>σταδιοποίηση</a:t>
            </a:r>
            <a:r>
              <a:rPr lang="el-GR" dirty="0" smtClean="0"/>
              <a:t> και τη</a:t>
            </a:r>
            <a:r>
              <a:rPr lang="el-GR" baseline="0" dirty="0" smtClean="0"/>
              <a:t> χειρουργική εξαίρεση</a:t>
            </a:r>
            <a:r>
              <a:rPr lang="el-GR" dirty="0" smtClean="0"/>
              <a:t> είναι ο πιο σημαντικός προγνωστικός παράγοντας. Χαμηλός δείκτης πολλαπλασιασμού Ki67 των</a:t>
            </a:r>
            <a:r>
              <a:rPr lang="el-GR" baseline="0" dirty="0" smtClean="0"/>
              <a:t> κακοήθων κυττάρων</a:t>
            </a:r>
            <a:r>
              <a:rPr lang="el-GR" dirty="0" smtClean="0"/>
              <a:t> σχετίζεται με αντίσταση στην πλατίνα και μειωμένη επιβίωση. Τα CD3+ ή CD8+ λεμφοκύτταρα,</a:t>
            </a:r>
            <a:r>
              <a:rPr lang="el-GR" baseline="0" dirty="0" smtClean="0"/>
              <a:t> όταν</a:t>
            </a:r>
            <a:r>
              <a:rPr lang="el-GR" dirty="0" smtClean="0"/>
              <a:t> διεισδύουν στον όγκο, επιφέρουν ευνοϊκή πρόγνωση.</a:t>
            </a:r>
            <a:endParaRPr lang="el-GR" dirty="0"/>
          </a:p>
          <a:p>
            <a:pPr marL="228600" indent="-228600">
              <a:buAutoNum type="arabicPeriod"/>
            </a:pPr>
            <a:endParaRPr lang="el-GR" dirty="0"/>
          </a:p>
          <a:p>
            <a:pPr marL="228600" indent="-228600">
              <a:buNone/>
            </a:pPr>
            <a:r>
              <a:rPr lang="el-GR" dirty="0" smtClean="0"/>
              <a:t>3.</a:t>
            </a:r>
            <a:r>
              <a:rPr lang="el-GR" baseline="0" dirty="0" smtClean="0"/>
              <a:t>  </a:t>
            </a:r>
            <a:r>
              <a:rPr lang="el-GR" dirty="0" err="1" smtClean="0"/>
              <a:t>Ψευδομύξωμα</a:t>
            </a:r>
            <a:r>
              <a:rPr lang="el-GR" dirty="0" smtClean="0"/>
              <a:t> </a:t>
            </a:r>
            <a:r>
              <a:rPr lang="el-GR" dirty="0"/>
              <a:t>του </a:t>
            </a:r>
            <a:r>
              <a:rPr lang="el-GR" dirty="0" smtClean="0"/>
              <a:t>περιτοναίου</a:t>
            </a:r>
            <a:r>
              <a:rPr lang="en-US" baseline="0" dirty="0" smtClean="0"/>
              <a:t> </a:t>
            </a:r>
            <a:r>
              <a:rPr lang="el-GR" baseline="0" dirty="0" smtClean="0"/>
              <a:t>λόγω  </a:t>
            </a:r>
            <a:r>
              <a:rPr lang="el-GR" b="1" u="sng" spc="600" baseline="0" dirty="0" smtClean="0"/>
              <a:t>βλεννώδους</a:t>
            </a:r>
            <a:r>
              <a:rPr lang="el-GR" baseline="0" dirty="0" smtClean="0"/>
              <a:t> νεοπλασίας, συνηθέστατα </a:t>
            </a:r>
            <a:r>
              <a:rPr lang="el-GR" baseline="0" dirty="0" err="1" smtClean="0"/>
              <a:t>ραγείσης</a:t>
            </a:r>
            <a:r>
              <a:rPr lang="el-GR" baseline="0" dirty="0" smtClean="0"/>
              <a:t>, εκ της σκωληκοειδούς απόφυσης</a:t>
            </a:r>
            <a:r>
              <a:rPr lang="el-GR" dirty="0" smtClean="0"/>
              <a:t>.</a:t>
            </a:r>
            <a:endParaRPr lang="el-GR" dirty="0"/>
          </a:p>
          <a:p>
            <a:pPr marL="228600" indent="-228600">
              <a:buAutoNum type="arabicPeriod"/>
            </a:pPr>
            <a:endParaRPr lang="el-GR" dirty="0"/>
          </a:p>
          <a:p>
            <a:pPr marL="228600" indent="-228600">
              <a:buAutoNum type="arabicPeriod"/>
            </a:pP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14</a:t>
            </a:fld>
            <a:endParaRPr lang="el-GR"/>
          </a:p>
        </p:txBody>
      </p:sp>
    </p:spTree>
    <p:extLst>
      <p:ext uri="{BB962C8B-B14F-4D97-AF65-F5344CB8AC3E}">
        <p14:creationId xmlns="" xmlns:p14="http://schemas.microsoft.com/office/powerpoint/2010/main" val="3707698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Στην αριστερή </a:t>
            </a:r>
            <a:r>
              <a:rPr lang="el-GR" dirty="0" smtClean="0"/>
              <a:t>εικόνα, φυσιολογική</a:t>
            </a:r>
            <a:r>
              <a:rPr lang="el-GR" baseline="0" dirty="0" smtClean="0"/>
              <a:t> δοκιμασία κατά Παπανικολάου.</a:t>
            </a: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16</a:t>
            </a:fld>
            <a:endParaRPr lang="el-GR"/>
          </a:p>
        </p:txBody>
      </p:sp>
    </p:spTree>
    <p:extLst>
      <p:ext uri="{BB962C8B-B14F-4D97-AF65-F5344CB8AC3E}">
        <p14:creationId xmlns="" xmlns:p14="http://schemas.microsoft.com/office/powerpoint/2010/main" val="2223191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l-GR" dirty="0" smtClean="0"/>
              <a:t>1.</a:t>
            </a:r>
            <a:r>
              <a:rPr lang="el-GR" b="1" dirty="0" smtClean="0"/>
              <a:t>Ακανθοκυτταρικό</a:t>
            </a:r>
            <a:r>
              <a:rPr lang="el-GR" dirty="0" smtClean="0"/>
              <a:t>  (πλακώδες) (διηθητικό) </a:t>
            </a:r>
            <a:r>
              <a:rPr lang="el-GR" b="1" dirty="0" smtClean="0"/>
              <a:t>καρκίνωμα </a:t>
            </a:r>
            <a:r>
              <a:rPr lang="el-GR" b="1" dirty="0"/>
              <a:t>τραχήλου </a:t>
            </a:r>
            <a:r>
              <a:rPr lang="el-GR" b="1" dirty="0" smtClean="0"/>
              <a:t>μήτρας.</a:t>
            </a:r>
            <a:endParaRPr lang="el-GR" b="1" dirty="0"/>
          </a:p>
          <a:p>
            <a:pPr marL="0" indent="0">
              <a:buNone/>
            </a:pPr>
            <a:endParaRPr lang="el-GR" dirty="0"/>
          </a:p>
          <a:p>
            <a:pPr marL="0" indent="0">
              <a:buNone/>
            </a:pPr>
            <a:r>
              <a:rPr lang="el-GR" dirty="0"/>
              <a:t>2. Λοίμωξη από τον </a:t>
            </a:r>
            <a:r>
              <a:rPr lang="el-GR" dirty="0" smtClean="0"/>
              <a:t>ιό </a:t>
            </a:r>
            <a:r>
              <a:rPr lang="en-US" dirty="0"/>
              <a:t>HPV </a:t>
            </a:r>
            <a:r>
              <a:rPr lang="el-GR" dirty="0"/>
              <a:t>(</a:t>
            </a:r>
            <a:r>
              <a:rPr lang="el-GR" dirty="0" err="1"/>
              <a:t>ορότυποι</a:t>
            </a:r>
            <a:r>
              <a:rPr lang="el-GR" dirty="0"/>
              <a:t> </a:t>
            </a:r>
            <a:r>
              <a:rPr lang="en-US" dirty="0"/>
              <a:t>16 </a:t>
            </a:r>
            <a:r>
              <a:rPr lang="el-GR" dirty="0"/>
              <a:t>και </a:t>
            </a:r>
            <a:r>
              <a:rPr lang="el-GR" dirty="0" smtClean="0"/>
              <a:t>18</a:t>
            </a:r>
            <a:r>
              <a:rPr lang="en-US" dirty="0" smtClean="0"/>
              <a:t>,</a:t>
            </a:r>
            <a:r>
              <a:rPr lang="el-GR" dirty="0" smtClean="0"/>
              <a:t> </a:t>
            </a:r>
            <a:r>
              <a:rPr lang="el-GR" dirty="0"/>
              <a:t>οι συχνότερα </a:t>
            </a:r>
            <a:r>
              <a:rPr lang="el-GR" dirty="0" err="1"/>
              <a:t>ογκογόνοι</a:t>
            </a:r>
            <a:r>
              <a:rPr lang="el-GR" dirty="0" smtClean="0"/>
              <a:t>).</a:t>
            </a:r>
            <a:endParaRPr lang="el-GR" dirty="0"/>
          </a:p>
          <a:p>
            <a:pPr marL="0" indent="0">
              <a:buNone/>
            </a:pPr>
            <a:endParaRPr lang="el-GR" dirty="0"/>
          </a:p>
          <a:p>
            <a:pPr marL="0" indent="0">
              <a:buNone/>
            </a:pPr>
            <a:r>
              <a:rPr lang="el-GR" dirty="0"/>
              <a:t>3. Πρωτογενής με το εμβόλιο κατά του </a:t>
            </a:r>
            <a:r>
              <a:rPr lang="en-US" dirty="0"/>
              <a:t>HPV</a:t>
            </a:r>
            <a:r>
              <a:rPr lang="el-GR" dirty="0"/>
              <a:t> </a:t>
            </a:r>
            <a:r>
              <a:rPr lang="el-GR" dirty="0" smtClean="0"/>
              <a:t>( το </a:t>
            </a:r>
            <a:r>
              <a:rPr lang="el-GR" dirty="0" err="1" smtClean="0"/>
              <a:t>Gardasil</a:t>
            </a:r>
            <a:r>
              <a:rPr lang="el-GR" dirty="0" smtClean="0"/>
              <a:t> 9 μπορεί να προστατεύσει από τους τύπους HPV 6, 11, 16, 18, 31, 33, 45, 52 και 58 ) και </a:t>
            </a:r>
            <a:r>
              <a:rPr lang="el-GR" dirty="0"/>
              <a:t>δευτερογενής με </a:t>
            </a:r>
            <a:r>
              <a:rPr lang="el-GR" dirty="0" smtClean="0"/>
              <a:t>τη</a:t>
            </a:r>
            <a:r>
              <a:rPr lang="el-GR" baseline="0" dirty="0" smtClean="0"/>
              <a:t> δοκιμασία κατά Παπανικολάου </a:t>
            </a:r>
            <a:r>
              <a:rPr lang="el-GR" dirty="0" smtClean="0"/>
              <a:t> («τεστ </a:t>
            </a:r>
            <a:r>
              <a:rPr lang="el-GR" dirty="0" err="1" smtClean="0"/>
              <a:t>Παπ</a:t>
            </a:r>
            <a:r>
              <a:rPr lang="el-GR" dirty="0" smtClean="0"/>
              <a:t>»).</a:t>
            </a:r>
            <a:endParaRPr lang="en-US" dirty="0"/>
          </a:p>
          <a:p>
            <a:pPr marL="228600" indent="-228600">
              <a:buAutoNum type="arabicPeriod"/>
            </a:pP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19</a:t>
            </a:fld>
            <a:endParaRPr lang="el-GR"/>
          </a:p>
        </p:txBody>
      </p:sp>
    </p:spTree>
    <p:extLst>
      <p:ext uri="{BB962C8B-B14F-4D97-AF65-F5344CB8AC3E}">
        <p14:creationId xmlns="" xmlns:p14="http://schemas.microsoft.com/office/powerpoint/2010/main" val="49821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Αντιστοιχία κυτταρολογικών ευρημάτων (</a:t>
            </a:r>
            <a:r>
              <a:rPr lang="en-US" dirty="0"/>
              <a:t>LSIL,HSIL)</a:t>
            </a:r>
            <a:r>
              <a:rPr lang="el-GR" dirty="0"/>
              <a:t> με </a:t>
            </a:r>
            <a:r>
              <a:rPr lang="el-GR" dirty="0" smtClean="0"/>
              <a:t>τα </a:t>
            </a:r>
            <a:r>
              <a:rPr lang="el-GR" dirty="0" err="1" smtClean="0"/>
              <a:t>βιοπτικά</a:t>
            </a:r>
            <a:r>
              <a:rPr lang="el-GR" baseline="0" dirty="0" smtClean="0"/>
              <a:t> </a:t>
            </a:r>
            <a:r>
              <a:rPr lang="el-GR" dirty="0" smtClean="0"/>
              <a:t> </a:t>
            </a:r>
            <a:r>
              <a:rPr lang="el-GR" dirty="0"/>
              <a:t>(</a:t>
            </a:r>
            <a:r>
              <a:rPr lang="en-US" dirty="0"/>
              <a:t>CIN)</a:t>
            </a:r>
            <a:r>
              <a:rPr lang="el-GR" dirty="0"/>
              <a:t>. Σε </a:t>
            </a:r>
            <a:r>
              <a:rPr lang="el-GR" dirty="0" smtClean="0"/>
              <a:t>σοβαρά </a:t>
            </a:r>
            <a:r>
              <a:rPr lang="el-GR" dirty="0"/>
              <a:t>κυτταρολογικά ευρήματα, κάνουμε κολποσκόπηση για να βρούμε </a:t>
            </a:r>
            <a:r>
              <a:rPr lang="el-GR" dirty="0" smtClean="0"/>
              <a:t>νεοπλασίες, </a:t>
            </a:r>
            <a:r>
              <a:rPr lang="el-GR" dirty="0"/>
              <a:t>προτού </a:t>
            </a:r>
            <a:r>
              <a:rPr lang="el-GR" dirty="0" smtClean="0"/>
              <a:t>αυτές εξελιχθούν </a:t>
            </a:r>
            <a:r>
              <a:rPr lang="el-GR" dirty="0"/>
              <a:t>σε καρκινώματα και να τις αφαιρέσουμε είτε με τοπική </a:t>
            </a:r>
            <a:r>
              <a:rPr lang="el-GR" dirty="0" smtClean="0"/>
              <a:t>αφαίρεση/καταστροφή </a:t>
            </a:r>
            <a:r>
              <a:rPr lang="el-GR" dirty="0"/>
              <a:t>είτε με κωνοειδή </a:t>
            </a:r>
            <a:r>
              <a:rPr lang="el-GR" dirty="0" err="1"/>
              <a:t>εκτομή</a:t>
            </a:r>
            <a:r>
              <a:rPr lang="el-GR" dirty="0"/>
              <a:t> του τραχήλου. </a:t>
            </a:r>
          </a:p>
        </p:txBody>
      </p:sp>
      <p:sp>
        <p:nvSpPr>
          <p:cNvPr id="4" name="Slide Number Placeholder 3"/>
          <p:cNvSpPr>
            <a:spLocks noGrp="1"/>
          </p:cNvSpPr>
          <p:nvPr>
            <p:ph type="sldNum" sz="quarter" idx="5"/>
          </p:nvPr>
        </p:nvSpPr>
        <p:spPr/>
        <p:txBody>
          <a:bodyPr/>
          <a:lstStyle/>
          <a:p>
            <a:fld id="{6D4DA58D-6B5B-40E7-A049-1E26DC491510}" type="slidenum">
              <a:rPr lang="el-GR" smtClean="0"/>
              <a:pPr/>
              <a:t>20</a:t>
            </a:fld>
            <a:endParaRPr lang="el-GR"/>
          </a:p>
        </p:txBody>
      </p:sp>
    </p:spTree>
    <p:extLst>
      <p:ext uri="{BB962C8B-B14F-4D97-AF65-F5344CB8AC3E}">
        <p14:creationId xmlns="" xmlns:p14="http://schemas.microsoft.com/office/powerpoint/2010/main" val="2495605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21</a:t>
            </a:fld>
            <a:endParaRPr lang="el-GR"/>
          </a:p>
        </p:txBody>
      </p:sp>
    </p:spTree>
    <p:extLst>
      <p:ext uri="{BB962C8B-B14F-4D97-AF65-F5344CB8AC3E}">
        <p14:creationId xmlns="" xmlns:p14="http://schemas.microsoft.com/office/powerpoint/2010/main" val="2742344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r>
              <a:rPr lang="el-GR" dirty="0" err="1" smtClean="0"/>
              <a:t>Ακάνθωση</a:t>
            </a:r>
            <a:r>
              <a:rPr lang="el-GR" dirty="0" smtClean="0"/>
              <a:t>, </a:t>
            </a:r>
            <a:r>
              <a:rPr lang="el-GR" dirty="0" err="1" smtClean="0"/>
              <a:t>θηλωμάτωση</a:t>
            </a:r>
            <a:r>
              <a:rPr lang="el-GR" dirty="0" smtClean="0"/>
              <a:t> και σύντηξη ευρέων θηλών στη βάση τους , με εν γένει στρογγυλεμένα άκρα. Απουσία φλεγμονής στο στρώμα, συνήθως.</a:t>
            </a:r>
            <a:r>
              <a:rPr lang="el-GR" baseline="0" dirty="0" smtClean="0"/>
              <a:t> </a:t>
            </a:r>
            <a:r>
              <a:rPr lang="el-GR" dirty="0" smtClean="0"/>
              <a:t>Δεν υπάρχουν σημαντικές ιογενείς αλλαγές στο επιθήλιο της αριστερής εικόνας, τουλάχιστον.</a:t>
            </a:r>
          </a:p>
          <a:p>
            <a:endParaRPr lang="el-GR" dirty="0" smtClean="0"/>
          </a:p>
          <a:p>
            <a:r>
              <a:rPr lang="el-GR" dirty="0" err="1" smtClean="0"/>
              <a:t>Επιπολής</a:t>
            </a:r>
            <a:r>
              <a:rPr lang="el-GR" dirty="0" smtClean="0"/>
              <a:t> θέση προβάλλουσας </a:t>
            </a:r>
            <a:r>
              <a:rPr lang="el-GR" dirty="0" err="1" smtClean="0"/>
              <a:t>κοιλοκυττάρωσης</a:t>
            </a:r>
            <a:r>
              <a:rPr lang="el-GR" dirty="0" smtClean="0"/>
              <a:t> και </a:t>
            </a:r>
            <a:r>
              <a:rPr lang="el-GR" dirty="0" err="1" smtClean="0"/>
              <a:t>ατυπίας</a:t>
            </a:r>
            <a:r>
              <a:rPr lang="el-GR" dirty="0" smtClean="0"/>
              <a:t>, ως επί </a:t>
            </a:r>
            <a:r>
              <a:rPr lang="el-GR" u="sng" dirty="0" smtClean="0">
                <a:effectLst>
                  <a:outerShdw blurRad="38100" dist="38100" dir="2700000" algn="tl">
                    <a:srgbClr val="000000">
                      <a:alpha val="43137"/>
                    </a:srgbClr>
                  </a:outerShdw>
                </a:effectLst>
              </a:rPr>
              <a:t>λοίμωξης από τον </a:t>
            </a:r>
            <a:r>
              <a:rPr lang="en-US" u="sng" dirty="0" smtClean="0">
                <a:effectLst>
                  <a:outerShdw blurRad="38100" dist="38100" dir="2700000" algn="tl">
                    <a:srgbClr val="000000">
                      <a:alpha val="43137"/>
                    </a:srgbClr>
                  </a:outerShdw>
                </a:effectLst>
              </a:rPr>
              <a:t>HPV</a:t>
            </a:r>
            <a:r>
              <a:rPr lang="el-GR" dirty="0" smtClean="0"/>
              <a:t> (πάνω δεξιά </a:t>
            </a:r>
            <a:r>
              <a:rPr lang="el-GR" dirty="0" err="1" smtClean="0"/>
              <a:t>εικ</a:t>
            </a:r>
            <a:r>
              <a:rPr lang="el-GR" dirty="0" smtClean="0"/>
              <a:t>.).</a:t>
            </a:r>
          </a:p>
          <a:p>
            <a:endParaRPr lang="el-GR" dirty="0" smtClean="0"/>
          </a:p>
          <a:p>
            <a:r>
              <a:rPr lang="el-GR" dirty="0" err="1" smtClean="0"/>
              <a:t>Ανοσοϊστοθετικότητα</a:t>
            </a:r>
            <a:r>
              <a:rPr lang="el-GR" dirty="0" smtClean="0"/>
              <a:t> για την </a:t>
            </a:r>
            <a:r>
              <a:rPr lang="el-GR" dirty="0" err="1" smtClean="0"/>
              <a:t>πρωτεϊνη</a:t>
            </a:r>
            <a:r>
              <a:rPr lang="el-GR" dirty="0" smtClean="0"/>
              <a:t> </a:t>
            </a:r>
            <a:r>
              <a:rPr lang="en-US" dirty="0" smtClean="0"/>
              <a:t>L1</a:t>
            </a:r>
            <a:r>
              <a:rPr lang="en-US" baseline="0" dirty="0" smtClean="0"/>
              <a:t> </a:t>
            </a:r>
            <a:r>
              <a:rPr lang="el-GR" baseline="0" dirty="0" smtClean="0"/>
              <a:t>του </a:t>
            </a:r>
            <a:r>
              <a:rPr lang="el-GR" baseline="0" dirty="0" err="1" smtClean="0"/>
              <a:t>καψιδίου</a:t>
            </a:r>
            <a:r>
              <a:rPr lang="el-GR" baseline="0" dirty="0" smtClean="0"/>
              <a:t> του </a:t>
            </a:r>
            <a:r>
              <a:rPr lang="en-US" baseline="0" dirty="0" smtClean="0"/>
              <a:t>HPV (</a:t>
            </a:r>
            <a:r>
              <a:rPr lang="el-GR" baseline="0" dirty="0" smtClean="0"/>
              <a:t>κάτω δεξιά </a:t>
            </a:r>
            <a:r>
              <a:rPr lang="el-GR" baseline="0" dirty="0" err="1" smtClean="0"/>
              <a:t>εικ</a:t>
            </a:r>
            <a:r>
              <a:rPr lang="el-GR" baseline="0" dirty="0" smtClean="0"/>
              <a:t>.)</a:t>
            </a:r>
            <a:r>
              <a:rPr lang="en-US" baseline="0" dirty="0" smtClean="0"/>
              <a:t>.</a:t>
            </a:r>
            <a:r>
              <a:rPr lang="el-GR" baseline="0" dirty="0" smtClean="0"/>
              <a:t> Ο </a:t>
            </a:r>
            <a:r>
              <a:rPr lang="el-GR" baseline="0" dirty="0" err="1" smtClean="0"/>
              <a:t>ανοσοδείκτης</a:t>
            </a:r>
            <a:r>
              <a:rPr lang="el-GR" baseline="0" dirty="0" smtClean="0"/>
              <a:t> </a:t>
            </a:r>
            <a:r>
              <a:rPr lang="en-US" baseline="0" dirty="0" smtClean="0"/>
              <a:t>p16</a:t>
            </a:r>
            <a:r>
              <a:rPr lang="el-GR" baseline="0" dirty="0" smtClean="0"/>
              <a:t> είναι είτε αρνητικός  είτε μόνο </a:t>
            </a:r>
            <a:r>
              <a:rPr lang="el-GR" baseline="0" dirty="0" err="1" smtClean="0"/>
              <a:t>περιοχικά</a:t>
            </a:r>
            <a:r>
              <a:rPr lang="el-GR" baseline="0" dirty="0" smtClean="0"/>
              <a:t> θετικός, </a:t>
            </a:r>
            <a:r>
              <a:rPr lang="el-GR" i="1" baseline="0" dirty="0" smtClean="0"/>
              <a:t>εκτός</a:t>
            </a:r>
            <a:r>
              <a:rPr lang="el-GR" baseline="0" dirty="0" smtClean="0"/>
              <a:t> εάν συνυπάρχει </a:t>
            </a:r>
            <a:r>
              <a:rPr lang="en-US" baseline="0" dirty="0" smtClean="0"/>
              <a:t>HSIL</a:t>
            </a:r>
            <a:r>
              <a:rPr lang="el-GR" baseline="0" dirty="0" smtClean="0"/>
              <a:t>, οπότε αναγνωρίζεται η θετική χρώση «τύπου μπλοκ».</a:t>
            </a:r>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22</a:t>
            </a:fld>
            <a:endParaRPr lang="el-GR"/>
          </a:p>
        </p:txBody>
      </p:sp>
    </p:spTree>
    <p:extLst>
      <p:ext uri="{BB962C8B-B14F-4D97-AF65-F5344CB8AC3E}">
        <p14:creationId xmlns="" xmlns:p14="http://schemas.microsoft.com/office/powerpoint/2010/main" val="3376969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l-GR" dirty="0" smtClean="0"/>
              <a:t>(Καλοήθη) </a:t>
            </a:r>
            <a:r>
              <a:rPr lang="el-GR" b="1" dirty="0" err="1" smtClean="0"/>
              <a:t>οξυτενή</a:t>
            </a:r>
            <a:r>
              <a:rPr lang="el-GR" b="1" dirty="0" smtClean="0"/>
              <a:t> κονδυλώματα</a:t>
            </a:r>
            <a:r>
              <a:rPr lang="el-GR" dirty="0" smtClean="0"/>
              <a:t>.</a:t>
            </a:r>
            <a:endParaRPr lang="el-GR" dirty="0"/>
          </a:p>
          <a:p>
            <a:pPr marL="228600" indent="-228600">
              <a:buAutoNum type="arabicPeriod"/>
            </a:pPr>
            <a:endParaRPr lang="el-GR" dirty="0"/>
          </a:p>
          <a:p>
            <a:pPr marL="228600" indent="-228600">
              <a:buAutoNum type="arabicPeriod"/>
            </a:pPr>
            <a:r>
              <a:rPr lang="el-GR" baseline="0" dirty="0" smtClean="0"/>
              <a:t>Τα συχνότερα εμπλεκόμενα στα κονδυλώματα, στελέχη</a:t>
            </a:r>
            <a:r>
              <a:rPr lang="el-GR" dirty="0" smtClean="0"/>
              <a:t> </a:t>
            </a:r>
            <a:r>
              <a:rPr lang="en-US" dirty="0" smtClean="0"/>
              <a:t>6 </a:t>
            </a:r>
            <a:r>
              <a:rPr lang="el-GR" dirty="0" smtClean="0"/>
              <a:t> </a:t>
            </a:r>
            <a:r>
              <a:rPr lang="el-GR" dirty="0"/>
              <a:t>και </a:t>
            </a:r>
            <a:r>
              <a:rPr lang="en-US" dirty="0" smtClean="0"/>
              <a:t>11</a:t>
            </a:r>
            <a:r>
              <a:rPr lang="el-GR" dirty="0" smtClean="0"/>
              <a:t> του </a:t>
            </a:r>
            <a:r>
              <a:rPr lang="en-US" dirty="0" smtClean="0"/>
              <a:t>HPV</a:t>
            </a:r>
            <a:r>
              <a:rPr lang="el-GR" dirty="0" smtClean="0"/>
              <a:t> (χαμηλού κινδύνου) </a:t>
            </a:r>
            <a:r>
              <a:rPr lang="el-GR" i="1" dirty="0"/>
              <a:t>δεν</a:t>
            </a:r>
            <a:r>
              <a:rPr lang="el-GR" dirty="0"/>
              <a:t> </a:t>
            </a:r>
            <a:r>
              <a:rPr lang="el-GR" dirty="0" smtClean="0"/>
              <a:t>είναι </a:t>
            </a:r>
            <a:r>
              <a:rPr lang="el-GR" dirty="0" err="1" smtClean="0"/>
              <a:t>ογκογόνα</a:t>
            </a:r>
            <a:r>
              <a:rPr lang="en-US" dirty="0" smtClean="0"/>
              <a:t>,</a:t>
            </a:r>
            <a:r>
              <a:rPr lang="el-GR" dirty="0" smtClean="0"/>
              <a:t> </a:t>
            </a:r>
            <a:r>
              <a:rPr lang="el-GR" dirty="0"/>
              <a:t>συνήθως. Μόνο σε </a:t>
            </a:r>
            <a:r>
              <a:rPr lang="el-GR" dirty="0" smtClean="0"/>
              <a:t>γιγαντιαία</a:t>
            </a:r>
            <a:r>
              <a:rPr lang="el-GR" baseline="0" dirty="0" smtClean="0"/>
              <a:t> </a:t>
            </a:r>
            <a:r>
              <a:rPr lang="el-GR" dirty="0" smtClean="0"/>
              <a:t> </a:t>
            </a:r>
            <a:r>
              <a:rPr lang="el-GR" dirty="0"/>
              <a:t>κονδυλώματα ανησυχούμε για πιθανή τοπική καταστροφή </a:t>
            </a:r>
            <a:r>
              <a:rPr lang="el-GR" dirty="0" smtClean="0"/>
              <a:t>ιστών λόγω μεγαλύτερης</a:t>
            </a:r>
            <a:r>
              <a:rPr lang="el-GR" baseline="0" dirty="0" smtClean="0"/>
              <a:t> </a:t>
            </a:r>
            <a:r>
              <a:rPr lang="el-GR" dirty="0" err="1" smtClean="0"/>
              <a:t>ενδοφυτικής</a:t>
            </a:r>
            <a:r>
              <a:rPr lang="el-GR" dirty="0" smtClean="0"/>
              <a:t> ανάπτυξης ή / και  διήθησης. Ο </a:t>
            </a:r>
            <a:r>
              <a:rPr lang="en-US" u="sng" dirty="0" smtClean="0"/>
              <a:t>in situ </a:t>
            </a:r>
            <a:r>
              <a:rPr lang="el-GR" u="sng" dirty="0" smtClean="0"/>
              <a:t>υβριδισμός</a:t>
            </a:r>
            <a:r>
              <a:rPr lang="el-GR" u="sng" baseline="0" dirty="0" smtClean="0"/>
              <a:t> για το</a:t>
            </a:r>
            <a:r>
              <a:rPr lang="en-US" u="sng" baseline="0" dirty="0" smtClean="0"/>
              <a:t> RNA </a:t>
            </a:r>
            <a:r>
              <a:rPr lang="el-GR" u="sng" baseline="0" dirty="0" smtClean="0"/>
              <a:t>του Η</a:t>
            </a:r>
            <a:r>
              <a:rPr lang="en-US" u="sng" baseline="0" dirty="0" smtClean="0"/>
              <a:t>PV </a:t>
            </a:r>
            <a:r>
              <a:rPr lang="el-GR" baseline="0" dirty="0" smtClean="0"/>
              <a:t>συντελεί στη </a:t>
            </a:r>
            <a:r>
              <a:rPr lang="el-GR" baseline="0" dirty="0" err="1" smtClean="0"/>
              <a:t>διαφοροδιάγνωση</a:t>
            </a:r>
            <a:r>
              <a:rPr lang="el-GR" baseline="0" dirty="0" smtClean="0"/>
              <a:t> ενός ευμεγέθους κονδυλώματος  από την </a:t>
            </a:r>
            <a:r>
              <a:rPr lang="el-GR" baseline="0" dirty="0" err="1" smtClean="0"/>
              <a:t>ακροχορδωνώδη</a:t>
            </a:r>
            <a:r>
              <a:rPr lang="el-GR" baseline="0" dirty="0" smtClean="0"/>
              <a:t> ποικιλία του </a:t>
            </a:r>
            <a:r>
              <a:rPr lang="el-GR" baseline="0" dirty="0" err="1" smtClean="0"/>
              <a:t>ακανθοκυτταρικού</a:t>
            </a:r>
            <a:r>
              <a:rPr lang="el-GR" baseline="0" dirty="0" smtClean="0"/>
              <a:t> καρκινώματος στην οποία απουσιάζει συσχέτιση με τον </a:t>
            </a:r>
            <a:r>
              <a:rPr lang="en-US" baseline="0" dirty="0" smtClean="0"/>
              <a:t>HPV</a:t>
            </a:r>
            <a:r>
              <a:rPr lang="el-GR" baseline="0" dirty="0" smtClean="0"/>
              <a:t>.</a:t>
            </a:r>
            <a:endParaRPr lang="el-GR" dirty="0"/>
          </a:p>
          <a:p>
            <a:pPr marL="228600" indent="-228600">
              <a:buAutoNum type="arabicPeriod"/>
            </a:pPr>
            <a:endParaRPr lang="el-GR" dirty="0"/>
          </a:p>
          <a:p>
            <a:pPr marL="228600" indent="-228600">
              <a:buAutoNum type="arabicPeriod"/>
            </a:pPr>
            <a:r>
              <a:rPr lang="el-GR" dirty="0" smtClean="0"/>
              <a:t>Από</a:t>
            </a:r>
            <a:r>
              <a:rPr lang="el-GR" baseline="0" dirty="0" smtClean="0"/>
              <a:t> τα σ</a:t>
            </a:r>
            <a:r>
              <a:rPr lang="el-GR" dirty="0" smtClean="0"/>
              <a:t>υφιλιδικά </a:t>
            </a:r>
            <a:r>
              <a:rPr lang="el-GR" dirty="0"/>
              <a:t>πλατέα κονδυλώματα </a:t>
            </a:r>
            <a:r>
              <a:rPr lang="el-GR" dirty="0" smtClean="0"/>
              <a:t>της </a:t>
            </a:r>
            <a:r>
              <a:rPr lang="el-GR" i="1" dirty="0" smtClean="0"/>
              <a:t>δευτερογενούς σύφιλης, </a:t>
            </a:r>
            <a:r>
              <a:rPr lang="el-GR" dirty="0" smtClean="0"/>
              <a:t>όπου όμως </a:t>
            </a:r>
            <a:r>
              <a:rPr lang="el-GR" dirty="0" err="1" smtClean="0"/>
              <a:t>συμπαρατηρούμε</a:t>
            </a:r>
            <a:r>
              <a:rPr lang="el-GR" baseline="0" dirty="0" smtClean="0"/>
              <a:t> τ</a:t>
            </a:r>
            <a:r>
              <a:rPr lang="el-GR" dirty="0" smtClean="0"/>
              <a:t>ο χαρακτηριστικό </a:t>
            </a:r>
            <a:r>
              <a:rPr lang="el-GR" i="1" dirty="0" smtClean="0"/>
              <a:t>εξάνθημα</a:t>
            </a:r>
            <a:r>
              <a:rPr lang="el-GR" dirty="0" smtClean="0"/>
              <a:t> της δευτερογενούς σύφιλης ως τραχιές, κόκκινες ή </a:t>
            </a:r>
            <a:r>
              <a:rPr lang="el-GR" dirty="0" err="1" smtClean="0"/>
              <a:t>κοκκινο</a:t>
            </a:r>
            <a:r>
              <a:rPr lang="el-GR" dirty="0" smtClean="0"/>
              <a:t>-καφέ κηλίδες τόσο στις </a:t>
            </a:r>
            <a:r>
              <a:rPr lang="el-GR" u="sng" dirty="0" smtClean="0"/>
              <a:t>παλάμες των χεριών</a:t>
            </a:r>
            <a:r>
              <a:rPr lang="el-GR" u="none" dirty="0" smtClean="0"/>
              <a:t> (βλ. </a:t>
            </a:r>
            <a:r>
              <a:rPr lang="el-GR" u="none" dirty="0" err="1" smtClean="0"/>
              <a:t>εικ</a:t>
            </a:r>
            <a:r>
              <a:rPr lang="el-GR" u="none" dirty="0" smtClean="0"/>
              <a:t>.) </a:t>
            </a:r>
            <a:r>
              <a:rPr lang="el-GR" dirty="0" smtClean="0"/>
              <a:t>όσο και στο κάτω μέρος των ποδιών, πιθανώς  συνοδευόμενο από </a:t>
            </a:r>
            <a:r>
              <a:rPr lang="el-GR" i="1" dirty="0" smtClean="0"/>
              <a:t>πυρετό </a:t>
            </a:r>
            <a:r>
              <a:rPr lang="el-GR" dirty="0" smtClean="0"/>
              <a:t> και </a:t>
            </a:r>
            <a:r>
              <a:rPr lang="el-GR" i="1" dirty="0" err="1" smtClean="0"/>
              <a:t>λεμφαδενοπάθεια</a:t>
            </a:r>
            <a:r>
              <a:rPr lang="el-GR" i="1" dirty="0" smtClean="0"/>
              <a:t>.</a:t>
            </a:r>
            <a:endParaRPr lang="el-GR" i="1"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23</a:t>
            </a:fld>
            <a:endParaRPr lang="el-GR"/>
          </a:p>
        </p:txBody>
      </p:sp>
    </p:spTree>
    <p:extLst>
      <p:ext uri="{BB962C8B-B14F-4D97-AF65-F5344CB8AC3E}">
        <p14:creationId xmlns="" xmlns:p14="http://schemas.microsoft.com/office/powerpoint/2010/main" val="3288616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371600" y="1143000"/>
            <a:ext cx="4114800" cy="30861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24</a:t>
            </a:fld>
            <a:endParaRPr lang="el-GR"/>
          </a:p>
        </p:txBody>
      </p:sp>
    </p:spTree>
    <p:extLst>
      <p:ext uri="{BB962C8B-B14F-4D97-AF65-F5344CB8AC3E}">
        <p14:creationId xmlns="" xmlns:p14="http://schemas.microsoft.com/office/powerpoint/2010/main" val="2383505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b="1" dirty="0"/>
              <a:t>Κυστική</a:t>
            </a:r>
            <a:r>
              <a:rPr lang="el-GR" dirty="0"/>
              <a:t> αλλοίωση στην αριστερή ωοθήκη με πυκνότητα περίπου όπως </a:t>
            </a:r>
            <a:r>
              <a:rPr lang="el-GR" dirty="0" smtClean="0"/>
              <a:t>του περιεχομένου της </a:t>
            </a:r>
            <a:r>
              <a:rPr lang="el-GR" dirty="0"/>
              <a:t>ουροδόχου κύστης, δηλαδή </a:t>
            </a:r>
            <a:r>
              <a:rPr lang="el-GR" dirty="0" smtClean="0"/>
              <a:t>τύπου ύδατος (πάνω δεξιά </a:t>
            </a:r>
            <a:r>
              <a:rPr lang="el-GR" dirty="0" err="1" smtClean="0"/>
              <a:t>εικ</a:t>
            </a:r>
            <a:r>
              <a:rPr lang="el-GR" dirty="0" smtClean="0"/>
              <a:t>., σε αντιπαραβολή με τη φυσιολογική αξονική τομογραφία </a:t>
            </a:r>
            <a:r>
              <a:rPr lang="el-GR" sz="1200" kern="1200" dirty="0" smtClean="0">
                <a:solidFill>
                  <a:schemeClr val="tx1"/>
                </a:solidFill>
                <a:latin typeface="+mn-lt"/>
                <a:ea typeface="+mn-ea"/>
                <a:cs typeface="+mn-cs"/>
              </a:rPr>
              <a:t>πάνω αριστερά</a:t>
            </a:r>
            <a:r>
              <a:rPr lang="el-GR" dirty="0" smtClean="0"/>
              <a:t>). </a:t>
            </a:r>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DA58D-6B5B-40E7-A049-1E26DC49151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767307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l-GR" dirty="0"/>
              <a:t>Στην άνω </a:t>
            </a:r>
            <a:r>
              <a:rPr lang="el-GR" dirty="0" smtClean="0"/>
              <a:t>εικόνα, έχουμε έναν </a:t>
            </a:r>
            <a:r>
              <a:rPr lang="el-GR" dirty="0"/>
              <a:t>μεγάλο </a:t>
            </a:r>
            <a:r>
              <a:rPr lang="el-GR" i="1" dirty="0"/>
              <a:t>όγκο ωοθήκης</a:t>
            </a:r>
            <a:r>
              <a:rPr lang="el-GR" dirty="0"/>
              <a:t>, και </a:t>
            </a:r>
            <a:r>
              <a:rPr lang="el-GR" spc="300" dirty="0"/>
              <a:t>όχι</a:t>
            </a:r>
            <a:r>
              <a:rPr lang="el-GR" dirty="0"/>
              <a:t> </a:t>
            </a:r>
            <a:r>
              <a:rPr lang="el-GR" dirty="0" err="1" smtClean="0"/>
              <a:t>ασκίτη</a:t>
            </a:r>
            <a:r>
              <a:rPr lang="el-GR" dirty="0" smtClean="0"/>
              <a:t> ή εγκυμοσύνη.</a:t>
            </a: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3</a:t>
            </a:fld>
            <a:endParaRPr lang="el-GR"/>
          </a:p>
        </p:txBody>
      </p:sp>
    </p:spTree>
    <p:extLst>
      <p:ext uri="{BB962C8B-B14F-4D97-AF65-F5344CB8AC3E}">
        <p14:creationId xmlns="" xmlns:p14="http://schemas.microsoft.com/office/powerpoint/2010/main" val="393030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26</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l-GR" b="1" dirty="0" err="1"/>
              <a:t>Ενδομητρίωση</a:t>
            </a:r>
            <a:endParaRPr lang="el-GR" b="1" dirty="0"/>
          </a:p>
          <a:p>
            <a:pPr marL="228600" indent="-228600">
              <a:buAutoNum type="arabicPeriod"/>
            </a:pPr>
            <a:endParaRPr lang="el-GR" dirty="0"/>
          </a:p>
          <a:p>
            <a:pPr marL="228600" indent="-228600">
              <a:buAutoNum type="arabicPeriod"/>
            </a:pPr>
            <a:r>
              <a:rPr lang="el-GR" i="1" dirty="0" smtClean="0"/>
              <a:t>Όχι</a:t>
            </a:r>
            <a:r>
              <a:rPr lang="el-GR" i="1" baseline="0" dirty="0" smtClean="0"/>
              <a:t> σημαντικός.</a:t>
            </a:r>
            <a:r>
              <a:rPr lang="el-GR" baseline="0" dirty="0" smtClean="0"/>
              <a:t> </a:t>
            </a:r>
            <a:r>
              <a:rPr lang="el-GR" dirty="0" smtClean="0"/>
              <a:t>Ο κίνδυνος ανάπτυξης κακοήθους νεοπλάσματος υπολογίζεται σε 1% για τις </a:t>
            </a:r>
            <a:r>
              <a:rPr lang="el-GR" dirty="0" err="1" smtClean="0"/>
              <a:t>προεμμηνοπαυσιακές</a:t>
            </a:r>
            <a:r>
              <a:rPr lang="el-GR" dirty="0" smtClean="0"/>
              <a:t> γυναίκες και έως 2,5% για τις </a:t>
            </a:r>
            <a:r>
              <a:rPr lang="el-GR" dirty="0" err="1" smtClean="0"/>
              <a:t>μετεμμηνοπαυσιακές</a:t>
            </a:r>
            <a:r>
              <a:rPr lang="el-GR" dirty="0" smtClean="0"/>
              <a:t> γυναίκες. Σ</a:t>
            </a:r>
            <a:r>
              <a:rPr lang="el-GR" baseline="0" dirty="0" smtClean="0"/>
              <a:t>τις εν λόγω ασθενείς υπάρχει α</a:t>
            </a:r>
            <a:r>
              <a:rPr lang="el-GR" dirty="0" smtClean="0"/>
              <a:t>υξημένος κίνδυνος ανάπτυξης ωοθηκικού </a:t>
            </a:r>
            <a:r>
              <a:rPr lang="el-GR" dirty="0" err="1" smtClean="0"/>
              <a:t>ενδομητριοειδούς</a:t>
            </a:r>
            <a:r>
              <a:rPr lang="el-GR" dirty="0" smtClean="0"/>
              <a:t> καρκινώματος,</a:t>
            </a:r>
            <a:r>
              <a:rPr lang="el-GR" baseline="0" dirty="0" smtClean="0"/>
              <a:t> </a:t>
            </a:r>
            <a:r>
              <a:rPr lang="el-GR" dirty="0" smtClean="0"/>
              <a:t>ακολουθούμενος από αυξημένο κίνδυνο ωοθηκικού </a:t>
            </a:r>
            <a:r>
              <a:rPr lang="el-GR" dirty="0" err="1" smtClean="0"/>
              <a:t>διαυγοκυτταρικού</a:t>
            </a:r>
            <a:r>
              <a:rPr lang="el-GR" baseline="0" dirty="0" smtClean="0"/>
              <a:t> </a:t>
            </a:r>
            <a:r>
              <a:rPr lang="el-GR" dirty="0" smtClean="0"/>
              <a:t>καρκινώματος.</a:t>
            </a:r>
            <a:endParaRPr lang="el-GR" dirty="0"/>
          </a:p>
          <a:p>
            <a:pPr marL="228600" indent="-228600">
              <a:buAutoNum type="arabicPeriod"/>
            </a:pPr>
            <a:endParaRPr lang="el-GR" dirty="0"/>
          </a:p>
          <a:p>
            <a:pPr marL="228600" indent="-228600">
              <a:buAutoNum type="arabicPeriod"/>
            </a:pPr>
            <a:r>
              <a:rPr lang="el-GR" dirty="0"/>
              <a:t>Δυσμηνόρροια</a:t>
            </a:r>
            <a:r>
              <a:rPr lang="en-US" dirty="0"/>
              <a:t>,</a:t>
            </a:r>
            <a:r>
              <a:rPr lang="el-GR" dirty="0"/>
              <a:t> χρόνιο πόνο, </a:t>
            </a:r>
            <a:r>
              <a:rPr lang="el-GR" dirty="0" smtClean="0"/>
              <a:t>δυσπαρευνία,</a:t>
            </a:r>
            <a:r>
              <a:rPr lang="en-US" dirty="0" smtClean="0"/>
              <a:t> </a:t>
            </a:r>
            <a:r>
              <a:rPr lang="el-GR" dirty="0"/>
              <a:t>λόγω του έκτοπου ενδομητρίου, </a:t>
            </a:r>
            <a:r>
              <a:rPr lang="el-GR" dirty="0" err="1" smtClean="0"/>
              <a:t>υπογονιμότητα</a:t>
            </a:r>
            <a:r>
              <a:rPr lang="el-GR" dirty="0" smtClean="0"/>
              <a:t>.</a:t>
            </a:r>
            <a:endParaRPr lang="el-GR" dirty="0"/>
          </a:p>
          <a:p>
            <a:pPr marL="228600" indent="-228600">
              <a:buAutoNum type="arabicPeriod"/>
            </a:pPr>
            <a:endParaRPr lang="el-GR" dirty="0"/>
          </a:p>
          <a:p>
            <a:pPr marL="228600" indent="-228600">
              <a:buAutoNum type="arabicPeriod"/>
            </a:pP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27</a:t>
            </a:fld>
            <a:endParaRPr lang="el-GR"/>
          </a:p>
        </p:txBody>
      </p:sp>
    </p:spTree>
    <p:extLst>
      <p:ext uri="{BB962C8B-B14F-4D97-AF65-F5344CB8AC3E}">
        <p14:creationId xmlns="" xmlns:p14="http://schemas.microsoft.com/office/powerpoint/2010/main" val="1164095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29</a:t>
            </a:fld>
            <a:endParaRPr lang="el-GR"/>
          </a:p>
        </p:txBody>
      </p:sp>
    </p:spTree>
    <p:extLst>
      <p:ext uri="{BB962C8B-B14F-4D97-AF65-F5344CB8AC3E}">
        <p14:creationId xmlns="" xmlns:p14="http://schemas.microsoft.com/office/powerpoint/2010/main" val="2948041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l-GR" dirty="0"/>
              <a:t>Πάνω εικόνα: έμβρυο </a:t>
            </a:r>
            <a:r>
              <a:rPr lang="en-US" dirty="0"/>
              <a:t>17 </a:t>
            </a:r>
            <a:r>
              <a:rPr lang="el-GR" dirty="0" smtClean="0"/>
              <a:t>εβδομάδων, </a:t>
            </a:r>
            <a:r>
              <a:rPr lang="el-GR" dirty="0"/>
              <a:t>σε υπερηχογράφημα </a:t>
            </a:r>
            <a:r>
              <a:rPr lang="el-GR" dirty="0" smtClean="0"/>
              <a:t>κοιλιάς. </a:t>
            </a:r>
            <a:endParaRPr lang="el-GR" dirty="0"/>
          </a:p>
          <a:p>
            <a:endParaRPr lang="en-US" dirty="0"/>
          </a:p>
          <a:p>
            <a:r>
              <a:rPr lang="el-GR" dirty="0"/>
              <a:t>Κάτω εικόνα: αξονική πυέλου. Η καλύτερη εξέταση για </a:t>
            </a:r>
            <a:r>
              <a:rPr lang="el-GR" dirty="0" smtClean="0"/>
              <a:t>το γεννητικό σύστημα του </a:t>
            </a:r>
            <a:r>
              <a:rPr lang="el-GR" dirty="0"/>
              <a:t>θήλεος είναι η </a:t>
            </a:r>
            <a:r>
              <a:rPr lang="el-GR" u="sng" dirty="0"/>
              <a:t>μαγνητική </a:t>
            </a:r>
            <a:r>
              <a:rPr lang="el-GR" u="sng" dirty="0" smtClean="0"/>
              <a:t>τομογραφία</a:t>
            </a:r>
            <a:r>
              <a:rPr lang="el-GR" dirty="0" smtClean="0"/>
              <a:t>.</a:t>
            </a:r>
            <a:endParaRPr lang="el-GR" dirty="0"/>
          </a:p>
          <a:p>
            <a:endParaRPr lang="el-GR" dirty="0"/>
          </a:p>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4</a:t>
            </a:fld>
            <a:endParaRPr lang="el-GR"/>
          </a:p>
        </p:txBody>
      </p:sp>
    </p:spTree>
    <p:extLst>
      <p:ext uri="{BB962C8B-B14F-4D97-AF65-F5344CB8AC3E}">
        <p14:creationId xmlns="" xmlns:p14="http://schemas.microsoft.com/office/powerpoint/2010/main" val="249811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DA58D-6B5B-40E7-A049-1E26DC49151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13510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Πάνω αριστερά, σε</a:t>
            </a:r>
            <a:r>
              <a:rPr lang="el-GR" baseline="0" dirty="0" smtClean="0"/>
              <a:t> χαμηλή μεγέθυνση,</a:t>
            </a:r>
            <a:r>
              <a:rPr lang="el-GR" dirty="0" smtClean="0"/>
              <a:t> </a:t>
            </a:r>
            <a:r>
              <a:rPr lang="el-GR" b="1" dirty="0" smtClean="0"/>
              <a:t>διάχυτη</a:t>
            </a:r>
            <a:r>
              <a:rPr lang="el-GR" dirty="0" smtClean="0"/>
              <a:t> μεγέθυνση λαχνών με σχηματισμό </a:t>
            </a:r>
            <a:r>
              <a:rPr lang="el-GR" b="1" dirty="0" smtClean="0"/>
              <a:t>δεξαμενών</a:t>
            </a:r>
            <a:r>
              <a:rPr lang="el-GR" dirty="0" smtClean="0"/>
              <a:t> και επένδυση από εδώ λεπτυσμένη </a:t>
            </a:r>
            <a:r>
              <a:rPr lang="el-GR" dirty="0" err="1" smtClean="0"/>
              <a:t>τροφοβλάστη</a:t>
            </a:r>
            <a:r>
              <a:rPr lang="el-GR" dirty="0" smtClean="0"/>
              <a:t>. </a:t>
            </a:r>
            <a:r>
              <a:rPr lang="el-GR" dirty="0" smtClean="0">
                <a:effectLst>
                  <a:outerShdw blurRad="38100" dist="38100" dir="2700000" algn="tl">
                    <a:srgbClr val="000000">
                      <a:alpha val="43137"/>
                    </a:srgbClr>
                  </a:outerShdw>
                </a:effectLst>
              </a:rPr>
              <a:t>Εμβρυϊκά </a:t>
            </a:r>
            <a:r>
              <a:rPr lang="el-GR" dirty="0" err="1" smtClean="0">
                <a:effectLst>
                  <a:outerShdw blurRad="38100" dist="38100" dir="2700000" algn="tl">
                    <a:srgbClr val="000000">
                      <a:alpha val="43137"/>
                    </a:srgbClr>
                  </a:outerShdw>
                </a:effectLst>
              </a:rPr>
              <a:t>στρωματικά</a:t>
            </a:r>
            <a:r>
              <a:rPr lang="el-GR" dirty="0" smtClean="0">
                <a:effectLst>
                  <a:outerShdw blurRad="38100" dist="38100" dir="2700000" algn="tl">
                    <a:srgbClr val="000000">
                      <a:alpha val="43137"/>
                    </a:srgbClr>
                  </a:outerShdw>
                </a:effectLst>
              </a:rPr>
              <a:t> αγγεία </a:t>
            </a:r>
            <a:r>
              <a:rPr lang="el-GR" u="sng" dirty="0" smtClean="0">
                <a:effectLst>
                  <a:outerShdw blurRad="38100" dist="38100" dir="2700000" algn="tl">
                    <a:srgbClr val="000000">
                      <a:alpha val="43137"/>
                    </a:srgbClr>
                  </a:outerShdw>
                </a:effectLst>
              </a:rPr>
              <a:t>απουσιάζουν</a:t>
            </a:r>
            <a:r>
              <a:rPr lang="el-GR" dirty="0" smtClean="0">
                <a:effectLst>
                  <a:outerShdw blurRad="38100" dist="38100" dir="2700000" algn="tl">
                    <a:srgbClr val="000000">
                      <a:alpha val="43137"/>
                    </a:srgbClr>
                  </a:outerShdw>
                </a:effectLst>
              </a:rPr>
              <a:t>.</a:t>
            </a:r>
          </a:p>
          <a:p>
            <a:endParaRPr lang="el-GR" dirty="0" smtClean="0"/>
          </a:p>
          <a:p>
            <a:r>
              <a:rPr lang="el-GR" dirty="0" smtClean="0"/>
              <a:t>Στο κέντρο, μια μεγάλη λάχνη με άφθονο </a:t>
            </a:r>
            <a:r>
              <a:rPr lang="el-GR" dirty="0" err="1" smtClean="0"/>
              <a:t>στρωματικό</a:t>
            </a:r>
            <a:r>
              <a:rPr lang="el-GR" dirty="0" smtClean="0"/>
              <a:t> βλεννώδες υγρό και σχηματισμό </a:t>
            </a:r>
            <a:r>
              <a:rPr lang="el-GR" b="1" dirty="0" smtClean="0"/>
              <a:t>δεξαμενής</a:t>
            </a:r>
            <a:r>
              <a:rPr lang="el-GR" dirty="0" smtClean="0"/>
              <a:t>, η οποία περιβάλλεται από και περιέχει κλώνους </a:t>
            </a:r>
            <a:r>
              <a:rPr lang="el-GR" dirty="0" err="1" smtClean="0"/>
              <a:t>ινιδώδους</a:t>
            </a:r>
            <a:r>
              <a:rPr lang="el-GR" dirty="0" smtClean="0"/>
              <a:t> υλικού. Η εν λόγω λάχνη περιβάλλεται από λεπτυσμένη</a:t>
            </a:r>
            <a:r>
              <a:rPr lang="el-GR" baseline="0" dirty="0" smtClean="0"/>
              <a:t> </a:t>
            </a:r>
            <a:r>
              <a:rPr lang="el-GR" dirty="0" err="1" smtClean="0"/>
              <a:t>τροφοβλάστη</a:t>
            </a:r>
            <a:r>
              <a:rPr lang="el-GR" dirty="0" smtClean="0"/>
              <a:t>.</a:t>
            </a:r>
          </a:p>
          <a:p>
            <a:endParaRPr lang="el-GR" dirty="0" smtClean="0"/>
          </a:p>
          <a:p>
            <a:r>
              <a:rPr lang="el-GR" dirty="0" smtClean="0"/>
              <a:t>Οι </a:t>
            </a:r>
            <a:r>
              <a:rPr lang="el-GR" dirty="0" err="1" smtClean="0"/>
              <a:t>στρωματικές</a:t>
            </a:r>
            <a:r>
              <a:rPr lang="el-GR" dirty="0" smtClean="0"/>
              <a:t> μεταβολές των λαχνών, οι οποίες περιλαμβάνουν </a:t>
            </a:r>
            <a:r>
              <a:rPr lang="el-GR" dirty="0" err="1" smtClean="0"/>
              <a:t>στρωματική</a:t>
            </a:r>
            <a:r>
              <a:rPr lang="el-GR" dirty="0" smtClean="0"/>
              <a:t> παρουσία </a:t>
            </a:r>
            <a:r>
              <a:rPr lang="el-GR" dirty="0" err="1" smtClean="0"/>
              <a:t>βλέννης</a:t>
            </a:r>
            <a:r>
              <a:rPr lang="el-GR" dirty="0" smtClean="0"/>
              <a:t> και </a:t>
            </a:r>
            <a:r>
              <a:rPr lang="el-GR" dirty="0" err="1" smtClean="0"/>
              <a:t>στρωματικά</a:t>
            </a:r>
            <a:r>
              <a:rPr lang="el-GR" dirty="0" smtClean="0"/>
              <a:t> πυρηνικά υπολείμματα (απόπτωση), εμφανίζονται πολύ νωρίς και συνιστούν διαγνωστική ένδειξη μύλης κύησης.</a:t>
            </a:r>
          </a:p>
          <a:p>
            <a:endParaRPr lang="el-GR" dirty="0" smtClean="0"/>
          </a:p>
          <a:p>
            <a:r>
              <a:rPr lang="el-GR" dirty="0" smtClean="0"/>
              <a:t>Δεξιά, ομάδα λαχνών με έντονο, </a:t>
            </a:r>
            <a:r>
              <a:rPr lang="el-GR" u="sng" dirty="0" smtClean="0"/>
              <a:t>περιφερειακό/περιμετρικό</a:t>
            </a:r>
            <a:r>
              <a:rPr lang="el-GR" dirty="0" smtClean="0"/>
              <a:t> </a:t>
            </a:r>
            <a:r>
              <a:rPr lang="el-GR" dirty="0" err="1" smtClean="0"/>
              <a:t>τροφοβλαστικό</a:t>
            </a:r>
            <a:r>
              <a:rPr lang="el-GR" dirty="0" smtClean="0"/>
              <a:t> </a:t>
            </a:r>
            <a:r>
              <a:rPr lang="el-GR" b="1" dirty="0" smtClean="0"/>
              <a:t>πολλαπλασιασμό</a:t>
            </a:r>
            <a:r>
              <a:rPr lang="el-GR" dirty="0" smtClean="0"/>
              <a:t>.</a:t>
            </a:r>
          </a:p>
          <a:p>
            <a:r>
              <a:rPr lang="el-GR" u="sng" dirty="0" smtClean="0"/>
              <a:t>Άτακτος</a:t>
            </a:r>
            <a:r>
              <a:rPr lang="el-GR" dirty="0" smtClean="0"/>
              <a:t> περιφερειακός/περιμετρικός πολλαπλασιασμός των </a:t>
            </a:r>
            <a:r>
              <a:rPr lang="el-GR" dirty="0" err="1" smtClean="0"/>
              <a:t>κυτταροτροφοβλαστών</a:t>
            </a:r>
            <a:r>
              <a:rPr lang="el-GR" dirty="0" smtClean="0"/>
              <a:t> και των </a:t>
            </a:r>
            <a:r>
              <a:rPr lang="el-GR" dirty="0" err="1" smtClean="0"/>
              <a:t>συγκυτιοτροφοβλαστών</a:t>
            </a:r>
            <a:r>
              <a:rPr lang="el-GR" dirty="0" smtClean="0"/>
              <a:t> γύρω από μια λάχνη σε σχήμα ράβδου. Μερικοί από τους πυρήνες εμφανίζουν σημαντική </a:t>
            </a:r>
            <a:r>
              <a:rPr lang="el-GR" u="sng" dirty="0" err="1" smtClean="0"/>
              <a:t>ατυπία</a:t>
            </a:r>
            <a:r>
              <a:rPr lang="el-GR" dirty="0" smtClean="0"/>
              <a:t> και μιτώσεις.</a:t>
            </a:r>
          </a:p>
          <a:p>
            <a:endParaRPr lang="el-GR" dirty="0" smtClean="0"/>
          </a:p>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7</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l-GR" dirty="0" smtClean="0"/>
              <a:t>Πλήρης </a:t>
            </a:r>
            <a:r>
              <a:rPr lang="el-GR" dirty="0" err="1" smtClean="0"/>
              <a:t>υδατιδώδης</a:t>
            </a:r>
            <a:r>
              <a:rPr lang="el-GR" dirty="0" smtClean="0"/>
              <a:t> </a:t>
            </a:r>
            <a:r>
              <a:rPr lang="el-GR" b="1" dirty="0" smtClean="0"/>
              <a:t>μύλη κύηση</a:t>
            </a:r>
            <a:r>
              <a:rPr lang="el-GR" dirty="0" smtClean="0"/>
              <a:t>.</a:t>
            </a:r>
            <a:endParaRPr lang="el-GR" dirty="0"/>
          </a:p>
          <a:p>
            <a:pPr marL="228600" indent="-228600">
              <a:buAutoNum type="arabicPeriod"/>
            </a:pPr>
            <a:endParaRPr lang="el-GR" dirty="0" smtClean="0"/>
          </a:p>
          <a:p>
            <a:pPr marL="228600" indent="-228600">
              <a:buAutoNum type="arabicPeriod"/>
            </a:pPr>
            <a:endParaRPr lang="el-GR" dirty="0"/>
          </a:p>
          <a:p>
            <a:pPr marL="228600" indent="-228600">
              <a:buAutoNum type="arabicPeriod"/>
            </a:pPr>
            <a:r>
              <a:rPr lang="el-GR" dirty="0"/>
              <a:t>Μεγάλη αιμορραγία από τον παθολογικό ιστό, </a:t>
            </a:r>
            <a:r>
              <a:rPr lang="el-GR" dirty="0" err="1"/>
              <a:t>υπερέμεση</a:t>
            </a:r>
            <a:r>
              <a:rPr lang="el-GR" dirty="0"/>
              <a:t> κύησης λόγω της αυξημένης </a:t>
            </a:r>
            <a:r>
              <a:rPr lang="en-US" dirty="0" err="1"/>
              <a:t>hCG</a:t>
            </a:r>
            <a:r>
              <a:rPr lang="el-GR" dirty="0"/>
              <a:t>, υπερθυρεοειδισμός</a:t>
            </a:r>
            <a:r>
              <a:rPr lang="en-US" dirty="0"/>
              <a:t> (</a:t>
            </a:r>
            <a:r>
              <a:rPr lang="el-GR" dirty="0"/>
              <a:t>η </a:t>
            </a:r>
            <a:r>
              <a:rPr lang="en-US" dirty="0" err="1" smtClean="0"/>
              <a:t>hCG</a:t>
            </a:r>
            <a:r>
              <a:rPr lang="el-GR" dirty="0" smtClean="0"/>
              <a:t>, </a:t>
            </a:r>
            <a:r>
              <a:rPr lang="el-GR" dirty="0"/>
              <a:t>σε μεγάλη </a:t>
            </a:r>
            <a:r>
              <a:rPr lang="el-GR" dirty="0" smtClean="0"/>
              <a:t>συγκέντρωση, </a:t>
            </a:r>
            <a:r>
              <a:rPr lang="el-GR" dirty="0"/>
              <a:t>ενεργοποιεί τους υποδοχείς της </a:t>
            </a:r>
            <a:r>
              <a:rPr lang="en-US" dirty="0"/>
              <a:t>TSH)</a:t>
            </a:r>
            <a:r>
              <a:rPr lang="el-GR" dirty="0"/>
              <a:t>, πνευμονική εμβολή, </a:t>
            </a:r>
            <a:r>
              <a:rPr lang="el-GR" i="1" dirty="0"/>
              <a:t>διηθητική μύλη </a:t>
            </a:r>
            <a:r>
              <a:rPr lang="el-GR" i="1" dirty="0" smtClean="0"/>
              <a:t>κύηση (10-15%</a:t>
            </a:r>
            <a:r>
              <a:rPr lang="el-GR" i="1" baseline="0" dirty="0" smtClean="0"/>
              <a:t> </a:t>
            </a:r>
            <a:r>
              <a:rPr lang="el-GR" i="1" dirty="0" smtClean="0"/>
              <a:t>των περιπτώσεων), </a:t>
            </a:r>
            <a:r>
              <a:rPr lang="el-GR" i="1" dirty="0" err="1" smtClean="0"/>
              <a:t>χοριοκαρκίνωμα</a:t>
            </a:r>
            <a:r>
              <a:rPr lang="el-GR" i="1" dirty="0" smtClean="0"/>
              <a:t>  (2-3%</a:t>
            </a:r>
            <a:r>
              <a:rPr lang="el-GR" dirty="0" smtClean="0"/>
              <a:t>). </a:t>
            </a:r>
            <a:r>
              <a:rPr lang="el-GR" dirty="0"/>
              <a:t>Η κακοήθης εξαλλαγή είναι πολύ σπανιότερη σε </a:t>
            </a:r>
            <a:r>
              <a:rPr lang="el-GR" i="1" dirty="0" smtClean="0"/>
              <a:t>μερική</a:t>
            </a:r>
            <a:r>
              <a:rPr lang="el-GR" dirty="0" smtClean="0"/>
              <a:t> </a:t>
            </a:r>
            <a:r>
              <a:rPr lang="el-GR" i="1" dirty="0" smtClean="0"/>
              <a:t>(ατελή)  </a:t>
            </a:r>
            <a:r>
              <a:rPr lang="el-GR" dirty="0"/>
              <a:t>μύλη κύηση</a:t>
            </a:r>
            <a:r>
              <a:rPr lang="el-GR" dirty="0" smtClean="0"/>
              <a:t>.</a:t>
            </a:r>
          </a:p>
          <a:p>
            <a:pPr marL="228600" indent="-228600">
              <a:buAutoNum type="arabicPeriod"/>
            </a:pPr>
            <a:endParaRPr lang="el-GR" dirty="0"/>
          </a:p>
          <a:p>
            <a:pPr marL="228600" indent="-228600">
              <a:buAutoNum type="arabicPeriod"/>
            </a:pPr>
            <a:endParaRPr lang="el-GR" dirty="0"/>
          </a:p>
          <a:p>
            <a:pPr marL="228600" indent="-228600">
              <a:buAutoNum type="arabicPeriod"/>
            </a:pPr>
            <a:r>
              <a:rPr lang="el-GR" dirty="0"/>
              <a:t>Η </a:t>
            </a:r>
            <a:r>
              <a:rPr lang="el-GR" dirty="0" err="1"/>
              <a:t>χοριακή</a:t>
            </a:r>
            <a:r>
              <a:rPr lang="el-GR" dirty="0"/>
              <a:t> </a:t>
            </a:r>
            <a:r>
              <a:rPr lang="el-GR" dirty="0" err="1"/>
              <a:t>γοναδοτροπίνη</a:t>
            </a:r>
            <a:r>
              <a:rPr lang="el-GR" dirty="0"/>
              <a:t> </a:t>
            </a:r>
            <a:r>
              <a:rPr lang="el-GR" dirty="0" smtClean="0"/>
              <a:t>ορού πρέπει </a:t>
            </a:r>
            <a:r>
              <a:rPr lang="el-GR" dirty="0"/>
              <a:t>να </a:t>
            </a:r>
            <a:r>
              <a:rPr lang="el-GR" dirty="0" err="1" smtClean="0"/>
              <a:t>αρνητικοποιηθεί</a:t>
            </a:r>
            <a:r>
              <a:rPr lang="el-GR" dirty="0" smtClean="0"/>
              <a:t> μετά την εκκένωση της μήτρας, </a:t>
            </a:r>
            <a:r>
              <a:rPr lang="el-GR" dirty="0"/>
              <a:t>αλλιώς υπάρχει υπολειμματική ή/και μεταστατική </a:t>
            </a:r>
            <a:r>
              <a:rPr lang="el-GR" dirty="0" smtClean="0"/>
              <a:t>νόσος.</a:t>
            </a:r>
            <a:endParaRPr lang="el-GR" dirty="0"/>
          </a:p>
          <a:p>
            <a:pPr marL="228600" indent="-228600">
              <a:buAutoNum type="arabicPeriod"/>
            </a:pPr>
            <a:endParaRPr lang="el-GR" dirty="0"/>
          </a:p>
          <a:p>
            <a:pPr marL="228600" indent="-228600">
              <a:buAutoNum type="arabicPeriod"/>
            </a:pP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8</a:t>
            </a:fld>
            <a:endParaRPr lang="el-GR"/>
          </a:p>
        </p:txBody>
      </p:sp>
    </p:spTree>
    <p:extLst>
      <p:ext uri="{BB962C8B-B14F-4D97-AF65-F5344CB8AC3E}">
        <p14:creationId xmlns="" xmlns:p14="http://schemas.microsoft.com/office/powerpoint/2010/main" val="1531903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a:t>Χοριοκαρκινώματα</a:t>
            </a:r>
            <a:r>
              <a:rPr lang="el-GR" dirty="0"/>
              <a:t> </a:t>
            </a:r>
            <a:r>
              <a:rPr lang="el-GR" dirty="0" smtClean="0"/>
              <a:t>δυνητικώς απαντούν</a:t>
            </a:r>
            <a:r>
              <a:rPr lang="el-GR" baseline="0" dirty="0" smtClean="0"/>
              <a:t> </a:t>
            </a:r>
            <a:r>
              <a:rPr lang="el-GR" i="1" baseline="0" dirty="0" smtClean="0"/>
              <a:t>όχι</a:t>
            </a:r>
            <a:r>
              <a:rPr lang="el-GR" i="1" dirty="0" smtClean="0"/>
              <a:t> </a:t>
            </a:r>
            <a:r>
              <a:rPr lang="el-GR" i="1" dirty="0"/>
              <a:t>μόνο </a:t>
            </a:r>
            <a:r>
              <a:rPr lang="el-GR" dirty="0"/>
              <a:t>σε μύλες κυήσεις, αλλά και μετά από φυσιολογικούς τοκετούς, </a:t>
            </a:r>
            <a:r>
              <a:rPr lang="el-GR" dirty="0" smtClean="0"/>
              <a:t>αποβολές</a:t>
            </a:r>
            <a:r>
              <a:rPr lang="el-GR" baseline="0" dirty="0" smtClean="0"/>
              <a:t> και</a:t>
            </a:r>
            <a:r>
              <a:rPr lang="el-GR" dirty="0" smtClean="0"/>
              <a:t> </a:t>
            </a:r>
            <a:r>
              <a:rPr lang="el-GR" dirty="0"/>
              <a:t>έκτοπες </a:t>
            </a:r>
            <a:r>
              <a:rPr lang="el-GR" dirty="0" smtClean="0"/>
              <a:t>κυήσεις.</a:t>
            </a: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10</a:t>
            </a:fld>
            <a:endParaRPr lang="el-GR"/>
          </a:p>
        </p:txBody>
      </p:sp>
    </p:spTree>
    <p:extLst>
      <p:ext uri="{BB962C8B-B14F-4D97-AF65-F5344CB8AC3E}">
        <p14:creationId xmlns="" xmlns:p14="http://schemas.microsoft.com/office/powerpoint/2010/main" val="4114419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11</a:t>
            </a:fld>
            <a:endParaRPr lang="el-GR"/>
          </a:p>
        </p:txBody>
      </p:sp>
    </p:spTree>
    <p:extLst>
      <p:ext uri="{BB962C8B-B14F-4D97-AF65-F5344CB8AC3E}">
        <p14:creationId xmlns="" xmlns:p14="http://schemas.microsoft.com/office/powerpoint/2010/main" val="62477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r>
              <a:rPr lang="el-GR" dirty="0" smtClean="0"/>
              <a:t>Στην αξονική τομογραφία της ασθενούς (πάνω αριστερά),</a:t>
            </a:r>
            <a:r>
              <a:rPr lang="el-GR" baseline="0" dirty="0" smtClean="0"/>
              <a:t> ό</a:t>
            </a:r>
            <a:r>
              <a:rPr lang="el-GR" dirty="0" smtClean="0"/>
              <a:t>λη </a:t>
            </a:r>
            <a:r>
              <a:rPr lang="el-GR" dirty="0"/>
              <a:t>η πύελος έχει πληρωθεί από ένα κυστικό μόρφωμα με </a:t>
            </a:r>
            <a:r>
              <a:rPr lang="el-GR" dirty="0" err="1"/>
              <a:t>διαφραγμάτια</a:t>
            </a:r>
            <a:r>
              <a:rPr lang="el-GR" dirty="0"/>
              <a:t> </a:t>
            </a:r>
            <a:r>
              <a:rPr lang="el-GR" baseline="0" dirty="0" smtClean="0"/>
              <a:t> και</a:t>
            </a:r>
            <a:r>
              <a:rPr lang="el-GR" dirty="0" smtClean="0"/>
              <a:t> </a:t>
            </a:r>
            <a:r>
              <a:rPr lang="el-GR" dirty="0"/>
              <a:t>περιεχόμενο με πυκνότητα </a:t>
            </a:r>
            <a:r>
              <a:rPr lang="el-GR" dirty="0" smtClean="0"/>
              <a:t>υδαρούς</a:t>
            </a:r>
            <a:r>
              <a:rPr lang="el-GR" baseline="0" dirty="0" smtClean="0"/>
              <a:t> υγρού ή </a:t>
            </a:r>
            <a:r>
              <a:rPr lang="el-GR" dirty="0" err="1" smtClean="0"/>
              <a:t>βλέννης</a:t>
            </a:r>
            <a:r>
              <a:rPr lang="el-GR" dirty="0" smtClean="0"/>
              <a:t>. Κάτω αριστερά, μια φυσιολογική αξονική τομογραφία της πυέλου, ως μέτρο σύγκρισης.</a:t>
            </a:r>
            <a:endParaRPr lang="el-GR" dirty="0"/>
          </a:p>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12</a:t>
            </a:fld>
            <a:endParaRPr lang="el-GR"/>
          </a:p>
        </p:txBody>
      </p:sp>
    </p:spTree>
    <p:extLst>
      <p:ext uri="{BB962C8B-B14F-4D97-AF65-F5344CB8AC3E}">
        <p14:creationId xmlns="" xmlns:p14="http://schemas.microsoft.com/office/powerpoint/2010/main" val="1701711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9"/>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42"/>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42"/>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9"/>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7/1/2024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 xmlns:p14="http://schemas.microsoft.com/office/powerpoint/2010/main" val="3963960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7/1/2024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 xmlns:p14="http://schemas.microsoft.com/office/powerpoint/2010/main" val="3545652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4"/>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7/1/2024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 xmlns:p14="http://schemas.microsoft.com/office/powerpoint/2010/main" val="3741743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7/1/2024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 xmlns:p14="http://schemas.microsoft.com/office/powerpoint/2010/main" val="2036439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950A2D5E-B972-4E2D-A604-29E7BAC88684}" type="datetimeFigureOut">
              <a:rPr lang="el-GR" smtClean="0"/>
              <a:pPr/>
              <a:t>7/1/2024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 xmlns:p14="http://schemas.microsoft.com/office/powerpoint/2010/main" val="4173396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950A2D5E-B972-4E2D-A604-29E7BAC88684}" type="datetimeFigureOut">
              <a:rPr lang="el-GR" smtClean="0"/>
              <a:pPr/>
              <a:t>7/1/2024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 xmlns:p14="http://schemas.microsoft.com/office/powerpoint/2010/main" val="368252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50A2D5E-B972-4E2D-A604-29E7BAC88684}" type="datetimeFigureOut">
              <a:rPr lang="el-GR" smtClean="0"/>
              <a:pPr/>
              <a:t>7/1/2024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 xmlns:p14="http://schemas.microsoft.com/office/powerpoint/2010/main" val="2060944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2"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7/1/2024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 xmlns:p14="http://schemas.microsoft.com/office/powerpoint/2010/main" val="3601546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7/1/2024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 xmlns:p14="http://schemas.microsoft.com/office/powerpoint/2010/main" val="3511811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7/1/2024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 xmlns:p14="http://schemas.microsoft.com/office/powerpoint/2010/main" val="2970046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42"/>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42"/>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7/1/2024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 xmlns:p14="http://schemas.microsoft.com/office/powerpoint/2010/main" val="994923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9"/>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extLst>
      <p:ext uri="{BB962C8B-B14F-4D97-AF65-F5344CB8AC3E}">
        <p14:creationId xmlns="" xmlns:p14="http://schemas.microsoft.com/office/powerpoint/2010/main" val="3932962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extLst>
      <p:ext uri="{BB962C8B-B14F-4D97-AF65-F5344CB8AC3E}">
        <p14:creationId xmlns="" xmlns:p14="http://schemas.microsoft.com/office/powerpoint/2010/main" val="228952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4"/>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extLst>
      <p:ext uri="{BB962C8B-B14F-4D97-AF65-F5344CB8AC3E}">
        <p14:creationId xmlns="" xmlns:p14="http://schemas.microsoft.com/office/powerpoint/2010/main" val="3463988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extLst>
      <p:ext uri="{BB962C8B-B14F-4D97-AF65-F5344CB8AC3E}">
        <p14:creationId xmlns="" xmlns:p14="http://schemas.microsoft.com/office/powerpoint/2010/main" val="1463376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extLst>
      <p:ext uri="{BB962C8B-B14F-4D97-AF65-F5344CB8AC3E}">
        <p14:creationId xmlns="" xmlns:p14="http://schemas.microsoft.com/office/powerpoint/2010/main" val="1668010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extLst>
      <p:ext uri="{BB962C8B-B14F-4D97-AF65-F5344CB8AC3E}">
        <p14:creationId xmlns="" xmlns:p14="http://schemas.microsoft.com/office/powerpoint/2010/main" val="2417388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extLst>
      <p:ext uri="{BB962C8B-B14F-4D97-AF65-F5344CB8AC3E}">
        <p14:creationId xmlns="" xmlns:p14="http://schemas.microsoft.com/office/powerpoint/2010/main" val="1021698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4"/>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2"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extLst>
      <p:ext uri="{BB962C8B-B14F-4D97-AF65-F5344CB8AC3E}">
        <p14:creationId xmlns="" xmlns:p14="http://schemas.microsoft.com/office/powerpoint/2010/main" val="914176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extLst>
      <p:ext uri="{BB962C8B-B14F-4D97-AF65-F5344CB8AC3E}">
        <p14:creationId xmlns="" xmlns:p14="http://schemas.microsoft.com/office/powerpoint/2010/main" val="3745689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extLst>
      <p:ext uri="{BB962C8B-B14F-4D97-AF65-F5344CB8AC3E}">
        <p14:creationId xmlns="" xmlns:p14="http://schemas.microsoft.com/office/powerpoint/2010/main" val="21717670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42"/>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42"/>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extLst>
      <p:ext uri="{BB962C8B-B14F-4D97-AF65-F5344CB8AC3E}">
        <p14:creationId xmlns="" xmlns:p14="http://schemas.microsoft.com/office/powerpoint/2010/main" val="119431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2"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7/1/2024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F66FF">
                <a:alpha val="76000"/>
              </a:srgbClr>
            </a:gs>
            <a:gs pos="0">
              <a:schemeClr val="bg1"/>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90BD0-E78F-43B2-BEC2-CA2652C02ADE}" type="datetimeFigureOut">
              <a:rPr lang="el-GR" smtClean="0"/>
              <a:pPr/>
              <a:t>7/1/2024</a:t>
            </a:fld>
            <a:endParaRPr lang="el-GR"/>
          </a:p>
        </p:txBody>
      </p:sp>
      <p:sp>
        <p:nvSpPr>
          <p:cNvPr id="5" name="4 - Θέση υποσέλιδου"/>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7C580-D3A2-4C73-81A2-19DDDEC8EAE1}"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F66FF">
                <a:alpha val="76000"/>
              </a:srgbClr>
            </a:gs>
            <a:gs pos="0">
              <a:schemeClr val="bg1"/>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A2D5E-B972-4E2D-A604-29E7BAC88684}" type="datetimeFigureOut">
              <a:rPr lang="el-GR" smtClean="0"/>
              <a:pPr/>
              <a:t>7/1/2024</a:t>
            </a:fld>
            <a:endParaRPr lang="el-GR"/>
          </a:p>
        </p:txBody>
      </p:sp>
      <p:sp>
        <p:nvSpPr>
          <p:cNvPr id="5" name="4 - Θέση υποσέλιδου"/>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B587F-B696-4AFC-A562-EE6B238173BE}" type="slidenum">
              <a:rPr lang="el-GR" smtClean="0"/>
              <a:pPr/>
              <a:t>‹#›</a:t>
            </a:fld>
            <a:endParaRPr lang="el-GR"/>
          </a:p>
        </p:txBody>
      </p:sp>
    </p:spTree>
    <p:extLst>
      <p:ext uri="{BB962C8B-B14F-4D97-AF65-F5344CB8AC3E}">
        <p14:creationId xmlns="" xmlns:p14="http://schemas.microsoft.com/office/powerpoint/2010/main" val="163226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F66FF">
                <a:alpha val="76000"/>
              </a:srgbClr>
            </a:gs>
            <a:gs pos="0">
              <a:schemeClr val="bg1"/>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90BD0-E78F-43B2-BEC2-CA2652C02ADE}" type="datetimeFigureOut">
              <a:rPr lang="el-GR" smtClean="0"/>
              <a:pPr/>
              <a:t>7/1/2024</a:t>
            </a:fld>
            <a:endParaRPr lang="el-GR"/>
          </a:p>
        </p:txBody>
      </p:sp>
      <p:sp>
        <p:nvSpPr>
          <p:cNvPr id="5" name="4 - Θέση υποσέλιδου"/>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7C580-D3A2-4C73-81A2-19DDDEC8EAE1}" type="slidenum">
              <a:rPr lang="el-GR" smtClean="0"/>
              <a:pPr/>
              <a:t>‹#›</a:t>
            </a:fld>
            <a:endParaRPr lang="el-GR"/>
          </a:p>
        </p:txBody>
      </p:sp>
    </p:spTree>
    <p:extLst>
      <p:ext uri="{BB962C8B-B14F-4D97-AF65-F5344CB8AC3E}">
        <p14:creationId xmlns="" xmlns:p14="http://schemas.microsoft.com/office/powerpoint/2010/main" val="3580181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9.png"/><Relationship Id="rId26" Type="http://schemas.openxmlformats.org/officeDocument/2006/relationships/customXml" Target="../ink/ink8.xml"/><Relationship Id="rId39" Type="http://schemas.openxmlformats.org/officeDocument/2006/relationships/image" Target="../media/image29.png"/><Relationship Id="rId3" Type="http://schemas.openxmlformats.org/officeDocument/2006/relationships/customXml" Target="../ink/ink1.xml"/><Relationship Id="rId34" Type="http://schemas.openxmlformats.org/officeDocument/2006/relationships/customXml" Target="../ink/ink12.xml"/><Relationship Id="rId12" Type="http://schemas.openxmlformats.org/officeDocument/2006/relationships/customXml" Target="../ink/ink3.xml"/><Relationship Id="rId17" Type="http://schemas.openxmlformats.org/officeDocument/2006/relationships/image" Target="../media/image21.png"/><Relationship Id="rId25" Type="http://schemas.openxmlformats.org/officeDocument/2006/relationships/image" Target="../media/image23.png"/><Relationship Id="rId33" Type="http://schemas.openxmlformats.org/officeDocument/2006/relationships/image" Target="../media/image27.png"/><Relationship Id="rId38" Type="http://schemas.openxmlformats.org/officeDocument/2006/relationships/customXml" Target="../ink/ink13.xml"/><Relationship Id="rId2" Type="http://schemas.openxmlformats.org/officeDocument/2006/relationships/notesSlide" Target="../notesSlides/notesSlide7.xml"/><Relationship Id="rId16" Type="http://schemas.openxmlformats.org/officeDocument/2006/relationships/customXml" Target="../ink/ink5.xml"/><Relationship Id="rId29" Type="http://schemas.openxmlformats.org/officeDocument/2006/relationships/image" Target="../media/image25.png"/><Relationship Id="rId1" Type="http://schemas.openxmlformats.org/officeDocument/2006/relationships/slideLayout" Target="../slideLayouts/slideLayout6.xml"/><Relationship Id="rId24" Type="http://schemas.openxmlformats.org/officeDocument/2006/relationships/customXml" Target="../ink/ink7.xml"/><Relationship Id="rId32" Type="http://schemas.openxmlformats.org/officeDocument/2006/relationships/customXml" Target="../ink/ink11.xml"/><Relationship Id="rId40" Type="http://schemas.openxmlformats.org/officeDocument/2006/relationships/image" Target="../media/image30.png"/><Relationship Id="rId15" Type="http://schemas.openxmlformats.org/officeDocument/2006/relationships/image" Target="../media/image20.png"/><Relationship Id="rId23" Type="http://schemas.openxmlformats.org/officeDocument/2006/relationships/image" Target="../media/image22.png"/><Relationship Id="rId28" Type="http://schemas.openxmlformats.org/officeDocument/2006/relationships/customXml" Target="../ink/ink9.xml"/><Relationship Id="rId31"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18.png"/><Relationship Id="rId14" Type="http://schemas.openxmlformats.org/officeDocument/2006/relationships/customXml" Target="../ink/ink4.xml"/><Relationship Id="rId22" Type="http://schemas.openxmlformats.org/officeDocument/2006/relationships/customXml" Target="../ink/ink6.xml"/><Relationship Id="rId27" Type="http://schemas.openxmlformats.org/officeDocument/2006/relationships/image" Target="../media/image24.png"/><Relationship Id="rId30" Type="http://schemas.openxmlformats.org/officeDocument/2006/relationships/customXml" Target="../ink/ink10.xml"/><Relationship Id="rId35"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vmlDrawing" Target="../drawings/vmlDrawing3.v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E20CA7-343E-B714-4391-945FE43F63FD}"/>
              </a:ext>
            </a:extLst>
          </p:cNvPr>
          <p:cNvSpPr>
            <a:spLocks noGrp="1"/>
          </p:cNvSpPr>
          <p:nvPr>
            <p:ph type="title"/>
          </p:nvPr>
        </p:nvSpPr>
        <p:spPr>
          <a:xfrm>
            <a:off x="457200" y="-459432"/>
            <a:ext cx="8229600" cy="2650306"/>
          </a:xfrm>
        </p:spPr>
        <p:txBody>
          <a:bodyPr>
            <a:normAutofit/>
          </a:bodyPr>
          <a:lstStyle/>
          <a:p>
            <a:r>
              <a:rPr lang="el-GR" sz="3600" dirty="0" err="1">
                <a:effectLst>
                  <a:outerShdw blurRad="38100" dist="38100" dir="2700000" algn="tl">
                    <a:srgbClr val="000000">
                      <a:alpha val="43137"/>
                    </a:srgbClr>
                  </a:outerShdw>
                </a:effectLst>
              </a:rPr>
              <a:t>Κλινικο-παθολογοανατομική</a:t>
            </a:r>
            <a:r>
              <a:rPr lang="el-GR" sz="3600" dirty="0">
                <a:effectLst>
                  <a:outerShdw blurRad="38100" dist="38100" dir="2700000" algn="tl">
                    <a:srgbClr val="000000">
                      <a:alpha val="43137"/>
                    </a:srgbClr>
                  </a:outerShdw>
                </a:effectLst>
              </a:rPr>
              <a:t> συζήτηση </a:t>
            </a:r>
            <a:br>
              <a:rPr lang="el-GR" sz="3600" dirty="0">
                <a:effectLst>
                  <a:outerShdw blurRad="38100" dist="38100" dir="2700000" algn="tl">
                    <a:srgbClr val="000000">
                      <a:alpha val="43137"/>
                    </a:srgbClr>
                  </a:outerShdw>
                </a:effectLst>
              </a:rPr>
            </a:br>
            <a:r>
              <a:rPr lang="el-GR" sz="3500" dirty="0">
                <a:effectLst>
                  <a:outerShdw blurRad="38100" dist="38100" dir="2700000" algn="tl">
                    <a:srgbClr val="000000">
                      <a:alpha val="43137"/>
                    </a:srgbClr>
                  </a:outerShdw>
                </a:effectLst>
              </a:rPr>
              <a:t>περιστατικών νόσων </a:t>
            </a:r>
            <a:br>
              <a:rPr lang="el-GR" sz="3500" dirty="0">
                <a:effectLst>
                  <a:outerShdw blurRad="38100" dist="38100" dir="2700000" algn="tl">
                    <a:srgbClr val="000000">
                      <a:alpha val="43137"/>
                    </a:srgbClr>
                  </a:outerShdw>
                </a:effectLst>
              </a:rPr>
            </a:br>
            <a:r>
              <a:rPr lang="el-GR" sz="3500" dirty="0">
                <a:effectLst>
                  <a:outerShdw blurRad="38100" dist="38100" dir="2700000" algn="tl">
                    <a:srgbClr val="000000">
                      <a:alpha val="43137"/>
                    </a:srgbClr>
                  </a:outerShdw>
                </a:effectLst>
              </a:rPr>
              <a:t>γεννητικού συστήματος του θήλεος</a:t>
            </a:r>
          </a:p>
        </p:txBody>
      </p:sp>
      <p:sp>
        <p:nvSpPr>
          <p:cNvPr id="3" name="Content Placeholder 2">
            <a:extLst>
              <a:ext uri="{FF2B5EF4-FFF2-40B4-BE49-F238E27FC236}">
                <a16:creationId xmlns="" xmlns:a16="http://schemas.microsoft.com/office/drawing/2014/main" id="{3847E65A-9B58-D7B9-21DC-CE301B1DC881}"/>
              </a:ext>
            </a:extLst>
          </p:cNvPr>
          <p:cNvSpPr>
            <a:spLocks noGrp="1"/>
          </p:cNvSpPr>
          <p:nvPr>
            <p:ph idx="1"/>
          </p:nvPr>
        </p:nvSpPr>
        <p:spPr>
          <a:xfrm>
            <a:off x="0" y="4365104"/>
            <a:ext cx="9144000" cy="2650306"/>
          </a:xfrm>
        </p:spPr>
        <p:txBody>
          <a:bodyPr>
            <a:normAutofit/>
          </a:bodyPr>
          <a:lstStyle/>
          <a:p>
            <a:endParaRPr lang="el-GR" dirty="0"/>
          </a:p>
          <a:p>
            <a:endParaRPr lang="el-GR" dirty="0"/>
          </a:p>
          <a:p>
            <a:r>
              <a:rPr lang="el-GR" sz="2500" dirty="0"/>
              <a:t>Ανδρέας Χ. </a:t>
            </a:r>
            <a:r>
              <a:rPr lang="el-GR" sz="2500" dirty="0" err="1"/>
              <a:t>Λάζαρης</a:t>
            </a:r>
            <a:r>
              <a:rPr lang="en-US" sz="2500" dirty="0"/>
              <a:t>,</a:t>
            </a:r>
            <a:r>
              <a:rPr lang="el-GR" sz="2500" dirty="0"/>
              <a:t> Ιατρός</a:t>
            </a:r>
            <a:r>
              <a:rPr lang="en-US" sz="2500" dirty="0"/>
              <a:t> - </a:t>
            </a:r>
            <a:r>
              <a:rPr lang="el-GR" sz="2500" dirty="0" err="1"/>
              <a:t>Ιστοπαθολόγος</a:t>
            </a:r>
            <a:endParaRPr lang="el-GR" sz="2500" dirty="0"/>
          </a:p>
          <a:p>
            <a:r>
              <a:rPr lang="el-GR" sz="2500" dirty="0"/>
              <a:t>Χαράλαμπος Χ. Μυλωνάς</a:t>
            </a:r>
            <a:r>
              <a:rPr lang="en-US" sz="2500" dirty="0"/>
              <a:t>,</a:t>
            </a:r>
            <a:r>
              <a:rPr lang="el-GR" sz="2500" dirty="0"/>
              <a:t>  Ιατρός</a:t>
            </a:r>
            <a:r>
              <a:rPr lang="en-US" sz="2500" dirty="0"/>
              <a:t> - E</a:t>
            </a:r>
            <a:r>
              <a:rPr lang="el-GR" sz="2500" dirty="0" err="1"/>
              <a:t>ιδικευόμενος</a:t>
            </a:r>
            <a:r>
              <a:rPr lang="el-GR" sz="2500" dirty="0"/>
              <a:t> Παθολογίας</a:t>
            </a:r>
          </a:p>
        </p:txBody>
      </p:sp>
      <p:pic>
        <p:nvPicPr>
          <p:cNvPr id="5" name="Picture 4">
            <a:extLst>
              <a:ext uri="{FF2B5EF4-FFF2-40B4-BE49-F238E27FC236}">
                <a16:creationId xmlns="" xmlns:a16="http://schemas.microsoft.com/office/drawing/2014/main" id="{D7210C3F-4021-47FE-D88A-39C679D9A087}"/>
              </a:ext>
            </a:extLst>
          </p:cNvPr>
          <p:cNvPicPr>
            <a:picLocks noChangeAspect="1"/>
          </p:cNvPicPr>
          <p:nvPr/>
        </p:nvPicPr>
        <p:blipFill>
          <a:blip r:embed="rId3" cstate="print"/>
          <a:stretch>
            <a:fillRect/>
          </a:stretch>
        </p:blipFill>
        <p:spPr>
          <a:xfrm>
            <a:off x="869776" y="2105025"/>
            <a:ext cx="7086600" cy="2647950"/>
          </a:xfrm>
          <a:prstGeom prst="rect">
            <a:avLst/>
          </a:prstGeom>
        </p:spPr>
      </p:pic>
    </p:spTree>
    <p:extLst>
      <p:ext uri="{BB962C8B-B14F-4D97-AF65-F5344CB8AC3E}">
        <p14:creationId xmlns="" xmlns:p14="http://schemas.microsoft.com/office/powerpoint/2010/main" val="30480207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41DA38-9846-50D7-F679-C12BC2FDC5B2}"/>
              </a:ext>
            </a:extLst>
          </p:cNvPr>
          <p:cNvSpPr>
            <a:spLocks noGrp="1"/>
          </p:cNvSpPr>
          <p:nvPr>
            <p:ph type="title"/>
          </p:nvPr>
        </p:nvSpPr>
        <p:spPr>
          <a:xfrm>
            <a:off x="683568" y="-236537"/>
            <a:ext cx="8229600" cy="1143000"/>
          </a:xfrm>
        </p:spPr>
        <p:txBody>
          <a:bodyPr>
            <a:normAutofit/>
          </a:bodyPr>
          <a:lstStyle/>
          <a:p>
            <a:r>
              <a:rPr lang="el-GR" sz="3500" dirty="0" err="1"/>
              <a:t>Τροφοβλαστική</a:t>
            </a:r>
            <a:r>
              <a:rPr lang="el-GR" sz="3500" dirty="0"/>
              <a:t> </a:t>
            </a:r>
            <a:r>
              <a:rPr lang="el-GR" sz="3500" dirty="0" smtClean="0"/>
              <a:t>νόσος της κύησης</a:t>
            </a:r>
            <a:endParaRPr lang="el-GR" sz="3500" dirty="0"/>
          </a:p>
        </p:txBody>
      </p:sp>
      <mc:AlternateContent xmlns:mc="http://schemas.openxmlformats.org/markup-compatibility/2006">
        <mc:Choice xmlns="" xmlns:p14="http://schemas.microsoft.com/office/powerpoint/2010/main" Requires="p14">
          <p:contentPart p14:bwMode="auto" r:id="rId3">
            <p14:nvContentPartPr>
              <p14:cNvPr id="2050" name="Ink 2"/>
              <p14:cNvContentPartPr>
                <a14:cpLocks xmlns:a14="http://schemas.microsoft.com/office/drawing/2010/main" noRot="1" noChangeAspect="1" noEditPoints="1" noChangeArrowheads="1" noChangeShapeType="1"/>
              </p14:cNvContentPartPr>
              <p14:nvPr/>
            </p14:nvContentPartPr>
            <p14:xfrm>
              <a:off x="1774825" y="1401763"/>
              <a:ext cx="382588" cy="7937"/>
            </p14:xfrm>
          </p:contentPart>
        </mc:Choice>
        <mc:Fallback>
          <p:pic>
            <p:nvPicPr>
              <p:cNvPr id="2050" name="Ink 2"/>
              <p:cNvPicPr>
                <a:picLocks noRot="1" noChangeAspect="1" noEditPoints="1" noChangeArrowheads="1" noChangeShapeType="1"/>
              </p:cNvPicPr>
              <p:nvPr/>
            </p:nvPicPr>
            <p:blipFill>
              <a:blip r:embed="rId4" cstate="print"/>
              <a:stretch>
                <a:fillRect/>
              </a:stretch>
            </p:blipFill>
            <p:spPr>
              <a:xfrm>
                <a:off x="1758929" y="1358109"/>
                <a:ext cx="414019" cy="95244"/>
              </a:xfrm>
              <a:prstGeom prst="rect">
                <a:avLst/>
              </a:prstGeom>
            </p:spPr>
          </p:pic>
        </mc:Fallback>
      </mc:AlternateContent>
      <mc:AlternateContent xmlns:mc="http://schemas.openxmlformats.org/markup-compatibility/2006">
        <mc:Choice xmlns="" xmlns:p14="http://schemas.microsoft.com/office/powerpoint/2010/main" Requires="p14">
          <p:contentPart p14:bwMode="auto" r:id="rId8">
            <p14:nvContentPartPr>
              <p14:cNvPr id="2052" name="Ink 4"/>
              <p14:cNvContentPartPr>
                <a14:cpLocks xmlns:a14="http://schemas.microsoft.com/office/drawing/2010/main" noRot="1" noChangeAspect="1" noEditPoints="1" noChangeArrowheads="1" noChangeShapeType="1"/>
              </p14:cNvContentPartPr>
              <p14:nvPr/>
            </p14:nvContentPartPr>
            <p14:xfrm>
              <a:off x="1812925" y="3467100"/>
              <a:ext cx="641350" cy="15875"/>
            </p14:xfrm>
          </p:contentPart>
        </mc:Choice>
        <mc:Fallback>
          <p:pic>
            <p:nvPicPr>
              <p:cNvPr id="2052" name="Ink 4"/>
              <p:cNvPicPr>
                <a:picLocks noRot="1" noChangeAspect="1" noEditPoints="1" noChangeArrowheads="1" noChangeShapeType="1"/>
              </p:cNvPicPr>
              <p:nvPr/>
            </p:nvPicPr>
            <p:blipFill>
              <a:blip r:embed="rId9" cstate="print"/>
              <a:stretch>
                <a:fillRect/>
              </a:stretch>
            </p:blipFill>
            <p:spPr>
              <a:xfrm>
                <a:off x="1797062" y="3427186"/>
                <a:ext cx="672715" cy="95704"/>
              </a:xfrm>
              <a:prstGeom prst="rect">
                <a:avLst/>
              </a:prstGeom>
            </p:spPr>
          </p:pic>
        </mc:Fallback>
      </mc:AlternateContent>
      <mc:AlternateContent xmlns:mc="http://schemas.openxmlformats.org/markup-compatibility/2006">
        <mc:Choice xmlns="" xmlns:p14="http://schemas.microsoft.com/office/powerpoint/2010/main" Requires="p14">
          <p:contentPart p14:bwMode="auto" r:id="rId12">
            <p14:nvContentPartPr>
              <p14:cNvPr id="2053" name="Ink 5"/>
              <p14:cNvContentPartPr>
                <a14:cpLocks xmlns:a14="http://schemas.microsoft.com/office/drawing/2010/main" noRot="1" noChangeAspect="1" noEditPoints="1" noChangeArrowheads="1" noChangeShapeType="1"/>
              </p14:cNvContentPartPr>
              <p14:nvPr/>
            </p14:nvContentPartPr>
            <p14:xfrm>
              <a:off x="3810000" y="1828800"/>
              <a:ext cx="769938" cy="7938"/>
            </p14:xfrm>
          </p:contentPart>
        </mc:Choice>
        <mc:Fallback>
          <p:pic>
            <p:nvPicPr>
              <p:cNvPr id="2053" name="Ink 5"/>
              <p:cNvPicPr>
                <a:picLocks noRot="1" noChangeAspect="1" noEditPoints="1" noChangeArrowheads="1" noChangeShapeType="1"/>
              </p:cNvPicPr>
              <p:nvPr/>
            </p:nvPicPr>
            <p:blipFill>
              <a:blip r:embed="rId13" cstate="print"/>
              <a:stretch>
                <a:fillRect/>
              </a:stretch>
            </p:blipFill>
            <p:spPr>
              <a:xfrm>
                <a:off x="3794162" y="1803852"/>
                <a:ext cx="801254" cy="57834"/>
              </a:xfrm>
              <a:prstGeom prst="rect">
                <a:avLst/>
              </a:prstGeom>
            </p:spPr>
          </p:pic>
        </mc:Fallback>
      </mc:AlternateContent>
      <mc:AlternateContent xmlns:mc="http://schemas.openxmlformats.org/markup-compatibility/2006">
        <mc:Choice xmlns="" xmlns:p14="http://schemas.microsoft.com/office/powerpoint/2010/main" Requires="p14">
          <p:contentPart p14:bwMode="auto" r:id="rId14">
            <p14:nvContentPartPr>
              <p14:cNvPr id="2054" name="Ink 6"/>
              <p14:cNvContentPartPr>
                <a14:cpLocks xmlns:a14="http://schemas.microsoft.com/office/drawing/2010/main" noRot="1" noChangeAspect="1" noEditPoints="1" noChangeArrowheads="1" noChangeShapeType="1"/>
              </p14:cNvContentPartPr>
              <p14:nvPr/>
            </p14:nvContentPartPr>
            <p14:xfrm>
              <a:off x="3825875" y="1997075"/>
              <a:ext cx="647700" cy="46038"/>
            </p14:xfrm>
          </p:contentPart>
        </mc:Choice>
        <mc:Fallback>
          <p:pic>
            <p:nvPicPr>
              <p:cNvPr id="2054" name="Ink 6"/>
              <p:cNvPicPr>
                <a:picLocks noRot="1" noChangeAspect="1" noEditPoints="1" noChangeArrowheads="1" noChangeShapeType="1"/>
              </p:cNvPicPr>
              <p:nvPr/>
            </p:nvPicPr>
            <p:blipFill>
              <a:blip r:embed="rId15" cstate="print"/>
              <a:stretch>
                <a:fillRect/>
              </a:stretch>
            </p:blipFill>
            <p:spPr>
              <a:xfrm>
                <a:off x="3810042" y="1933773"/>
                <a:ext cx="679006" cy="172643"/>
              </a:xfrm>
              <a:prstGeom prst="rect">
                <a:avLst/>
              </a:prstGeom>
            </p:spPr>
          </p:pic>
        </mc:Fallback>
      </mc:AlternateContent>
      <mc:AlternateContent xmlns:mc="http://schemas.openxmlformats.org/markup-compatibility/2006">
        <mc:Choice xmlns="" xmlns:p14="http://schemas.microsoft.com/office/powerpoint/2010/main" Requires="p14">
          <p:contentPart p14:bwMode="auto" r:id="rId16">
            <p14:nvContentPartPr>
              <p14:cNvPr id="2057" name="Ink 9"/>
              <p14:cNvContentPartPr>
                <a14:cpLocks xmlns:a14="http://schemas.microsoft.com/office/drawing/2010/main" noRot="1" noChangeAspect="1" noEditPoints="1" noChangeArrowheads="1" noChangeShapeType="1"/>
              </p14:cNvContentPartPr>
              <p14:nvPr/>
            </p14:nvContentPartPr>
            <p14:xfrm>
              <a:off x="3840163" y="1409700"/>
              <a:ext cx="1365250" cy="30163"/>
            </p14:xfrm>
          </p:contentPart>
        </mc:Choice>
        <mc:Fallback>
          <p:pic>
            <p:nvPicPr>
              <p:cNvPr id="2057" name="Ink 9"/>
              <p:cNvPicPr>
                <a:picLocks noRot="1" noChangeAspect="1" noEditPoints="1" noChangeArrowheads="1" noChangeShapeType="1"/>
              </p:cNvPicPr>
              <p:nvPr/>
            </p:nvPicPr>
            <p:blipFill>
              <a:blip r:embed="rId17" cstate="print"/>
              <a:stretch>
                <a:fillRect/>
              </a:stretch>
            </p:blipFill>
            <p:spPr>
              <a:xfrm>
                <a:off x="3824313" y="1351363"/>
                <a:ext cx="1396590" cy="146837"/>
              </a:xfrm>
              <a:prstGeom prst="rect">
                <a:avLst/>
              </a:prstGeom>
            </p:spPr>
          </p:pic>
        </mc:Fallback>
      </mc:AlternateContent>
      <mc:AlternateContent xmlns:mc="http://schemas.openxmlformats.org/markup-compatibility/2006">
        <mc:Choice xmlns="" xmlns:p14="http://schemas.microsoft.com/office/powerpoint/2010/main" Requires="p14">
          <p:contentPart p14:bwMode="auto" r:id="rId22">
            <p14:nvContentPartPr>
              <p14:cNvPr id="2058" name="Ink 10"/>
              <p14:cNvContentPartPr>
                <a14:cpLocks xmlns:a14="http://schemas.microsoft.com/office/drawing/2010/main" noRot="1" noChangeAspect="1" noEditPoints="1" noChangeArrowheads="1" noChangeShapeType="1"/>
              </p14:cNvContentPartPr>
              <p14:nvPr/>
            </p14:nvContentPartPr>
            <p14:xfrm>
              <a:off x="3840163" y="1592263"/>
              <a:ext cx="1371600" cy="15875"/>
            </p14:xfrm>
          </p:contentPart>
        </mc:Choice>
        <mc:Fallback>
          <p:pic>
            <p:nvPicPr>
              <p:cNvPr id="2058" name="Ink 10"/>
              <p:cNvPicPr>
                <a:picLocks noRot="1" noChangeAspect="1" noEditPoints="1" noChangeArrowheads="1" noChangeShapeType="1"/>
              </p:cNvPicPr>
              <p:nvPr/>
            </p:nvPicPr>
            <p:blipFill>
              <a:blip r:embed="rId23" cstate="print"/>
              <a:stretch>
                <a:fillRect/>
              </a:stretch>
            </p:blipFill>
            <p:spPr>
              <a:xfrm>
                <a:off x="3824327" y="1546460"/>
                <a:ext cx="1402912" cy="107482"/>
              </a:xfrm>
              <a:prstGeom prst="rect">
                <a:avLst/>
              </a:prstGeom>
            </p:spPr>
          </p:pic>
        </mc:Fallback>
      </mc:AlternateContent>
      <mc:AlternateContent xmlns:mc="http://schemas.openxmlformats.org/markup-compatibility/2006">
        <mc:Choice xmlns="" xmlns:p14="http://schemas.microsoft.com/office/powerpoint/2010/main" Requires="p14">
          <p:contentPart p14:bwMode="auto" r:id="rId24">
            <p14:nvContentPartPr>
              <p14:cNvPr id="2059" name="Ink 11"/>
              <p14:cNvContentPartPr>
                <a14:cpLocks xmlns:a14="http://schemas.microsoft.com/office/drawing/2010/main" noRot="1" noChangeAspect="1" noEditPoints="1" noChangeArrowheads="1" noChangeShapeType="1"/>
              </p14:cNvContentPartPr>
              <p14:nvPr/>
            </p14:nvContentPartPr>
            <p14:xfrm>
              <a:off x="1790700" y="3673475"/>
              <a:ext cx="1409700" cy="90488"/>
            </p14:xfrm>
          </p:contentPart>
        </mc:Choice>
        <mc:Fallback>
          <p:pic>
            <p:nvPicPr>
              <p:cNvPr id="2059" name="Ink 11"/>
              <p:cNvPicPr>
                <a:picLocks noRot="1" noChangeAspect="1" noEditPoints="1" noChangeArrowheads="1" noChangeShapeType="1"/>
              </p:cNvPicPr>
              <p:nvPr/>
            </p:nvPicPr>
            <p:blipFill>
              <a:blip r:embed="rId25" cstate="print"/>
              <a:stretch>
                <a:fillRect/>
              </a:stretch>
            </p:blipFill>
            <p:spPr>
              <a:xfrm>
                <a:off x="1774865" y="3613603"/>
                <a:ext cx="1441011" cy="210232"/>
              </a:xfrm>
              <a:prstGeom prst="rect">
                <a:avLst/>
              </a:prstGeom>
            </p:spPr>
          </p:pic>
        </mc:Fallback>
      </mc:AlternateContent>
      <mc:AlternateContent xmlns:mc="http://schemas.openxmlformats.org/markup-compatibility/2006">
        <mc:Choice xmlns="" xmlns:p14="http://schemas.microsoft.com/office/powerpoint/2010/main" Requires="p14">
          <p:contentPart p14:bwMode="auto" r:id="rId26">
            <p14:nvContentPartPr>
              <p14:cNvPr id="2060" name="Ink 12"/>
              <p14:cNvContentPartPr>
                <a14:cpLocks xmlns:a14="http://schemas.microsoft.com/office/drawing/2010/main" noRot="1" noChangeAspect="1" noEditPoints="1" noChangeArrowheads="1" noChangeShapeType="1"/>
              </p14:cNvContentPartPr>
              <p14:nvPr/>
            </p14:nvContentPartPr>
            <p14:xfrm>
              <a:off x="1812925" y="2873375"/>
              <a:ext cx="908050" cy="14288"/>
            </p14:xfrm>
          </p:contentPart>
        </mc:Choice>
        <mc:Fallback>
          <p:pic>
            <p:nvPicPr>
              <p:cNvPr id="2060" name="Ink 12"/>
              <p:cNvPicPr>
                <a:picLocks noRot="1" noChangeAspect="1" noEditPoints="1" noChangeArrowheads="1" noChangeShapeType="1"/>
              </p:cNvPicPr>
              <p:nvPr/>
            </p:nvPicPr>
            <p:blipFill>
              <a:blip r:embed="rId27" cstate="print"/>
              <a:stretch>
                <a:fillRect/>
              </a:stretch>
            </p:blipFill>
            <p:spPr>
              <a:xfrm>
                <a:off x="1797064" y="2834687"/>
                <a:ext cx="939412" cy="91663"/>
              </a:xfrm>
              <a:prstGeom prst="rect">
                <a:avLst/>
              </a:prstGeom>
            </p:spPr>
          </p:pic>
        </mc:Fallback>
      </mc:AlternateContent>
      <mc:AlternateContent xmlns:mc="http://schemas.openxmlformats.org/markup-compatibility/2006">
        <mc:Choice xmlns="" xmlns:p14="http://schemas.microsoft.com/office/powerpoint/2010/main" Requires="p14">
          <p:contentPart p14:bwMode="auto" r:id="rId28">
            <p14:nvContentPartPr>
              <p14:cNvPr id="2061" name="Ink 13"/>
              <p14:cNvContentPartPr>
                <a14:cpLocks xmlns:a14="http://schemas.microsoft.com/office/drawing/2010/main" noRot="1" noChangeAspect="1" noEditPoints="1" noChangeArrowheads="1" noChangeShapeType="1"/>
              </p14:cNvContentPartPr>
              <p14:nvPr/>
            </p14:nvContentPartPr>
            <p14:xfrm>
              <a:off x="1804988" y="3068960"/>
              <a:ext cx="511175" cy="1588"/>
            </p14:xfrm>
          </p:contentPart>
        </mc:Choice>
        <mc:Fallback>
          <p:pic>
            <p:nvPicPr>
              <p:cNvPr id="2061" name="Ink 13"/>
              <p:cNvPicPr>
                <a:picLocks noRot="1" noChangeAspect="1" noEditPoints="1" noChangeArrowheads="1" noChangeShapeType="1"/>
              </p:cNvPicPr>
              <p:nvPr/>
            </p:nvPicPr>
            <p:blipFill>
              <a:blip r:embed="rId29" cstate="print"/>
              <a:stretch>
                <a:fillRect/>
              </a:stretch>
            </p:blipFill>
            <p:spPr>
              <a:xfrm>
                <a:off x="1789138" y="2789472"/>
                <a:ext cx="542516" cy="560564"/>
              </a:xfrm>
              <a:prstGeom prst="rect">
                <a:avLst/>
              </a:prstGeom>
            </p:spPr>
          </p:pic>
        </mc:Fallback>
      </mc:AlternateContent>
      <mc:AlternateContent xmlns:mc="http://schemas.openxmlformats.org/markup-compatibility/2006">
        <mc:Choice xmlns="" xmlns:p14="http://schemas.microsoft.com/office/powerpoint/2010/main" Requires="p14">
          <p:contentPart p14:bwMode="auto" r:id="rId30">
            <p14:nvContentPartPr>
              <p14:cNvPr id="2062" name="Ink 14"/>
              <p14:cNvContentPartPr>
                <a14:cpLocks xmlns:a14="http://schemas.microsoft.com/office/drawing/2010/main" noRot="1" noChangeAspect="1" noEditPoints="1" noChangeArrowheads="1" noChangeShapeType="1"/>
              </p14:cNvContentPartPr>
              <p14:nvPr/>
            </p14:nvContentPartPr>
            <p14:xfrm>
              <a:off x="1804988" y="2468563"/>
              <a:ext cx="1106487" cy="46037"/>
            </p14:xfrm>
          </p:contentPart>
        </mc:Choice>
        <mc:Fallback>
          <p:pic>
            <p:nvPicPr>
              <p:cNvPr id="2062" name="Ink 14"/>
              <p:cNvPicPr>
                <a:picLocks noRot="1" noChangeAspect="1" noEditPoints="1" noChangeArrowheads="1" noChangeShapeType="1"/>
              </p:cNvPicPr>
              <p:nvPr/>
            </p:nvPicPr>
            <p:blipFill>
              <a:blip r:embed="rId31" cstate="print"/>
              <a:stretch>
                <a:fillRect/>
              </a:stretch>
            </p:blipFill>
            <p:spPr>
              <a:xfrm>
                <a:off x="1789135" y="2414546"/>
                <a:ext cx="1137833" cy="154070"/>
              </a:xfrm>
              <a:prstGeom prst="rect">
                <a:avLst/>
              </a:prstGeom>
            </p:spPr>
          </p:pic>
        </mc:Fallback>
      </mc:AlternateContent>
      <mc:AlternateContent xmlns:mc="http://schemas.openxmlformats.org/markup-compatibility/2006">
        <mc:Choice xmlns="" xmlns:p14="http://schemas.microsoft.com/office/powerpoint/2010/main" Requires="p14">
          <p:contentPart p14:bwMode="auto" r:id="rId32">
            <p14:nvContentPartPr>
              <p14:cNvPr id="2063" name="Ink 15"/>
              <p14:cNvContentPartPr>
                <a14:cpLocks xmlns:a14="http://schemas.microsoft.com/office/drawing/2010/main" noRot="1" noChangeAspect="1" noEditPoints="1" noChangeArrowheads="1" noChangeShapeType="1"/>
              </p14:cNvContentPartPr>
              <p14:nvPr/>
            </p14:nvContentPartPr>
            <p14:xfrm>
              <a:off x="1804988" y="2651125"/>
              <a:ext cx="877887" cy="1588"/>
            </p14:xfrm>
          </p:contentPart>
        </mc:Choice>
        <mc:Fallback>
          <p:pic>
            <p:nvPicPr>
              <p:cNvPr id="2063" name="Ink 15"/>
              <p:cNvPicPr>
                <a:picLocks noRot="1" noChangeAspect="1" noEditPoints="1" noChangeArrowheads="1" noChangeShapeType="1"/>
              </p:cNvPicPr>
              <p:nvPr/>
            </p:nvPicPr>
            <p:blipFill>
              <a:blip r:embed="rId33" cstate="print"/>
              <a:stretch>
                <a:fillRect/>
              </a:stretch>
            </p:blipFill>
            <p:spPr>
              <a:xfrm>
                <a:off x="1788987" y="2371637"/>
                <a:ext cx="909526" cy="560564"/>
              </a:xfrm>
              <a:prstGeom prst="rect">
                <a:avLst/>
              </a:prstGeom>
            </p:spPr>
          </p:pic>
        </mc:Fallback>
      </mc:AlternateContent>
      <mc:AlternateContent xmlns:mc="http://schemas.openxmlformats.org/markup-compatibility/2006">
        <mc:Choice xmlns="" xmlns:p14="http://schemas.microsoft.com/office/powerpoint/2010/main" Requires="p14">
          <p:contentPart p14:bwMode="auto" r:id="rId34">
            <p14:nvContentPartPr>
              <p14:cNvPr id="2069" name="Ink 21"/>
              <p14:cNvContentPartPr>
                <a14:cpLocks xmlns:a14="http://schemas.microsoft.com/office/drawing/2010/main" noRot="1" noChangeAspect="1" noEditPoints="1" noChangeArrowheads="1" noChangeShapeType="1"/>
              </p14:cNvContentPartPr>
              <p14:nvPr/>
            </p14:nvContentPartPr>
            <p14:xfrm>
              <a:off x="1782763" y="1608138"/>
              <a:ext cx="1409700" cy="274637"/>
            </p14:xfrm>
          </p:contentPart>
        </mc:Choice>
        <mc:Fallback>
          <p:pic>
            <p:nvPicPr>
              <p:cNvPr id="2069" name="Ink 21"/>
              <p:cNvPicPr>
                <a:picLocks noRot="1" noChangeAspect="1" noEditPoints="1" noChangeArrowheads="1" noChangeShapeType="1"/>
              </p:cNvPicPr>
              <p:nvPr/>
            </p:nvPicPr>
            <p:blipFill>
              <a:blip r:embed="rId35" cstate="print"/>
              <a:stretch>
                <a:fillRect/>
              </a:stretch>
            </p:blipFill>
            <p:spPr>
              <a:xfrm>
                <a:off x="1766928" y="1548093"/>
                <a:ext cx="1441011" cy="394727"/>
              </a:xfrm>
              <a:prstGeom prst="rect">
                <a:avLst/>
              </a:prstGeom>
            </p:spPr>
          </p:pic>
        </mc:Fallback>
      </mc:AlternateContent>
      <mc:AlternateContent xmlns:mc="http://schemas.openxmlformats.org/markup-compatibility/2006">
        <mc:Choice xmlns="" xmlns:p14="http://schemas.microsoft.com/office/powerpoint/2010/main" Requires="p14">
          <p:contentPart p14:bwMode="auto" r:id="rId38">
            <p14:nvContentPartPr>
              <p14:cNvPr id="2070" name="Ink 22"/>
              <p14:cNvContentPartPr>
                <a14:cpLocks xmlns:a14="http://schemas.microsoft.com/office/drawing/2010/main" noRot="1" noChangeAspect="1" noEditPoints="1" noChangeArrowheads="1" noChangeShapeType="1"/>
              </p14:cNvContentPartPr>
              <p14:nvPr/>
            </p14:nvContentPartPr>
            <p14:xfrm>
              <a:off x="2095500" y="1706563"/>
              <a:ext cx="15875" cy="53975"/>
            </p14:xfrm>
          </p:contentPart>
        </mc:Choice>
        <mc:Fallback>
          <p:pic>
            <p:nvPicPr>
              <p:cNvPr id="2070" name="Ink 22"/>
              <p:cNvPicPr>
                <a:picLocks noRot="1" noChangeAspect="1" noEditPoints="1" noChangeArrowheads="1" noChangeShapeType="1"/>
              </p:cNvPicPr>
              <p:nvPr/>
            </p:nvPicPr>
            <p:blipFill>
              <a:blip r:embed="rId39" cstate="print"/>
              <a:stretch>
                <a:fillRect/>
              </a:stretch>
            </p:blipFill>
            <p:spPr>
              <a:xfrm>
                <a:off x="2079256" y="1642807"/>
                <a:ext cx="47994" cy="181486"/>
              </a:xfrm>
              <a:prstGeom prst="rect">
                <a:avLst/>
              </a:prstGeom>
            </p:spPr>
          </p:pic>
        </mc:Fallback>
      </mc:AlternateContent>
      <p:pic>
        <p:nvPicPr>
          <p:cNvPr id="5" name="Picture 4">
            <a:extLst>
              <a:ext uri="{FF2B5EF4-FFF2-40B4-BE49-F238E27FC236}">
                <a16:creationId xmlns="" xmlns:a16="http://schemas.microsoft.com/office/drawing/2014/main" id="{83C5ABD9-F78D-E5D2-218B-8F93C276C47E}"/>
              </a:ext>
            </a:extLst>
          </p:cNvPr>
          <p:cNvPicPr>
            <a:picLocks noChangeAspect="1"/>
          </p:cNvPicPr>
          <p:nvPr/>
        </p:nvPicPr>
        <p:blipFill>
          <a:blip r:embed="rId40" cstate="print"/>
          <a:stretch>
            <a:fillRect/>
          </a:stretch>
        </p:blipFill>
        <p:spPr>
          <a:xfrm>
            <a:off x="757926" y="687258"/>
            <a:ext cx="7644024" cy="6153409"/>
          </a:xfrm>
          <a:prstGeom prst="rect">
            <a:avLst/>
          </a:prstGeom>
        </p:spPr>
      </p:pic>
    </p:spTree>
    <p:extLst>
      <p:ext uri="{BB962C8B-B14F-4D97-AF65-F5344CB8AC3E}">
        <p14:creationId xmlns="" xmlns:p14="http://schemas.microsoft.com/office/powerpoint/2010/main" val="14579600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0284BCAC-5372-BF32-1AB2-B6BF015AB1BC}"/>
              </a:ext>
            </a:extLst>
          </p:cNvPr>
          <p:cNvSpPr txBox="1"/>
          <p:nvPr/>
        </p:nvSpPr>
        <p:spPr>
          <a:xfrm>
            <a:off x="0" y="764704"/>
            <a:ext cx="8820472" cy="7786747"/>
          </a:xfrm>
          <a:prstGeom prst="rect">
            <a:avLst/>
          </a:prstGeom>
          <a:noFill/>
        </p:spPr>
        <p:txBody>
          <a:bodyPr wrap="square" rtlCol="0">
            <a:spAutoFit/>
          </a:bodyPr>
          <a:lstStyle/>
          <a:p>
            <a:r>
              <a:rPr lang="el-GR" sz="2400" b="1" u="sng" dirty="0">
                <a:latin typeface="Arial" panose="020B0604020202020204" pitchFamily="34" charset="0"/>
                <a:cs typeface="Arial" panose="020B0604020202020204" pitchFamily="34" charset="0"/>
              </a:rPr>
              <a:t>Ιστορικό: </a:t>
            </a:r>
          </a:p>
          <a:p>
            <a:r>
              <a:rPr lang="el-GR" sz="2400" dirty="0">
                <a:latin typeface="Arial" panose="020B0604020202020204" pitchFamily="34" charset="0"/>
                <a:cs typeface="Arial" panose="020B0604020202020204" pitchFamily="34" charset="0"/>
              </a:rPr>
              <a:t>Γυναίκα </a:t>
            </a:r>
            <a:r>
              <a:rPr lang="en-US" sz="2400" dirty="0" smtClean="0">
                <a:latin typeface="Arial" panose="020B0604020202020204" pitchFamily="34" charset="0"/>
                <a:cs typeface="Arial" panose="020B0604020202020204" pitchFamily="34" charset="0"/>
              </a:rPr>
              <a:t>63</a:t>
            </a:r>
            <a:r>
              <a:rPr lang="el-GR" sz="2400" dirty="0" smtClean="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ετών προσέρχεται λόγω προοδευτικά επιδεινούμενης </a:t>
            </a:r>
            <a:r>
              <a:rPr lang="el-GR" sz="2400" dirty="0" smtClean="0">
                <a:latin typeface="Arial" panose="020B0604020202020204" pitchFamily="34" charset="0"/>
                <a:cs typeface="Arial" panose="020B0604020202020204" pitchFamily="34" charset="0"/>
              </a:rPr>
              <a:t>κοιλιακής </a:t>
            </a:r>
            <a:r>
              <a:rPr lang="el-GR" sz="2400" dirty="0">
                <a:latin typeface="Arial" panose="020B0604020202020204" pitchFamily="34" charset="0"/>
                <a:cs typeface="Arial" panose="020B0604020202020204" pitchFamily="34" charset="0"/>
              </a:rPr>
              <a:t>διάτασης με συνοδό </a:t>
            </a:r>
            <a:r>
              <a:rPr lang="el-GR" sz="2400" dirty="0" smtClean="0">
                <a:latin typeface="Arial" panose="020B0604020202020204" pitchFamily="34" charset="0"/>
                <a:cs typeface="Arial" panose="020B0604020202020204" pitchFamily="34" charset="0"/>
              </a:rPr>
              <a:t>δυσκοιλιότητα</a:t>
            </a:r>
            <a:r>
              <a:rPr lang="en-US" sz="2400" dirty="0" smtClean="0">
                <a:latin typeface="Arial" panose="020B0604020202020204" pitchFamily="34" charset="0"/>
                <a:cs typeface="Arial" panose="020B0604020202020204" pitchFamily="34" charset="0"/>
              </a:rPr>
              <a:t>,</a:t>
            </a:r>
            <a:r>
              <a:rPr lang="el-GR" sz="2400" dirty="0" smtClean="0">
                <a:latin typeface="Arial" panose="020B0604020202020204" pitchFamily="34" charset="0"/>
                <a:cs typeface="Arial" panose="020B0604020202020204" pitchFamily="34" charset="0"/>
              </a:rPr>
              <a:t> ακράτεια ούρων,</a:t>
            </a: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πόνο στη μέση της, ναυτία, ανορεξία και αίσθημα πρόωρου κορεσμού </a:t>
            </a:r>
          </a:p>
          <a:p>
            <a:r>
              <a:rPr lang="el-GR" sz="2400" dirty="0" smtClean="0">
                <a:latin typeface="Arial" panose="020B0604020202020204" pitchFamily="34" charset="0"/>
                <a:cs typeface="Arial" panose="020B0604020202020204" pitchFamily="34" charset="0"/>
              </a:rPr>
              <a:t>κατά τη λήψη τροφής.</a:t>
            </a:r>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r>
              <a:rPr lang="el-GR" sz="2400" b="1" u="sng" dirty="0">
                <a:latin typeface="Arial" panose="020B0604020202020204" pitchFamily="34" charset="0"/>
                <a:cs typeface="Arial" panose="020B0604020202020204" pitchFamily="34" charset="0"/>
              </a:rPr>
              <a:t>Κλινική εξέταση:</a:t>
            </a:r>
          </a:p>
          <a:p>
            <a:r>
              <a:rPr lang="el-GR" sz="2400" dirty="0">
                <a:latin typeface="Arial" panose="020B0604020202020204" pitchFamily="34" charset="0"/>
                <a:cs typeface="Arial" panose="020B0604020202020204" pitchFamily="34" charset="0"/>
              </a:rPr>
              <a:t>Μεγάλη ψηλαφητή μάζα,</a:t>
            </a:r>
          </a:p>
          <a:p>
            <a:r>
              <a:rPr lang="el-GR" sz="2400" dirty="0" err="1">
                <a:latin typeface="Arial" panose="020B0604020202020204" pitchFamily="34" charset="0"/>
                <a:cs typeface="Arial" panose="020B0604020202020204" pitchFamily="34" charset="0"/>
              </a:rPr>
              <a:t>εξορμώμενη</a:t>
            </a:r>
            <a:r>
              <a:rPr lang="el-GR" sz="2400" dirty="0">
                <a:latin typeface="Arial" panose="020B0604020202020204" pitchFamily="34" charset="0"/>
                <a:cs typeface="Arial" panose="020B0604020202020204" pitchFamily="34" charset="0"/>
              </a:rPr>
              <a:t> από το </a:t>
            </a:r>
            <a:r>
              <a:rPr lang="el-GR" sz="2400" dirty="0" smtClean="0">
                <a:latin typeface="Arial" panose="020B0604020202020204" pitchFamily="34" charset="0"/>
                <a:cs typeface="Arial" panose="020B0604020202020204" pitchFamily="34" charset="0"/>
              </a:rPr>
              <a:t>υπογάστριο.</a:t>
            </a:r>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r>
              <a:rPr lang="el-GR" sz="2400" b="1" u="sng" dirty="0">
                <a:latin typeface="Arial" panose="020B0604020202020204" pitchFamily="34" charset="0"/>
                <a:cs typeface="Arial" panose="020B0604020202020204" pitchFamily="34" charset="0"/>
              </a:rPr>
              <a:t>Εργαστηριακός έλεγχος:</a:t>
            </a:r>
          </a:p>
          <a:p>
            <a:pPr lvl="0">
              <a:defRPr/>
            </a:pPr>
            <a:r>
              <a:rPr lang="el-GR" sz="2400" dirty="0" smtClean="0">
                <a:solidFill>
                  <a:prstClr val="black"/>
                </a:solidFill>
                <a:latin typeface="Arial" panose="020B0604020202020204" pitchFamily="34" charset="0"/>
                <a:cs typeface="Arial" panose="020B0604020202020204" pitchFamily="34" charset="0"/>
              </a:rPr>
              <a:t>Αύξηση </a:t>
            </a:r>
            <a:r>
              <a:rPr lang="en-US" sz="2400" dirty="0" smtClean="0">
                <a:solidFill>
                  <a:prstClr val="black"/>
                </a:solidFill>
                <a:latin typeface="Arial" panose="020B0604020202020204" pitchFamily="34" charset="0"/>
                <a:cs typeface="Arial" panose="020B0604020202020204" pitchFamily="34" charset="0"/>
              </a:rPr>
              <a:t>CA-125 </a:t>
            </a:r>
            <a:r>
              <a:rPr lang="el-GR" sz="2400" dirty="0" smtClean="0">
                <a:solidFill>
                  <a:prstClr val="black"/>
                </a:solidFill>
                <a:latin typeface="Arial" panose="020B0604020202020204" pitchFamily="34" charset="0"/>
                <a:cs typeface="Arial" panose="020B0604020202020204" pitchFamily="34" charset="0"/>
              </a:rPr>
              <a:t>ορού.</a:t>
            </a:r>
            <a:endParaRPr kumimoji="0" lang="en-US"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endParaRPr lang="el-GR" sz="2200" dirty="0">
              <a:latin typeface="Arial" panose="020B0604020202020204" pitchFamily="34" charset="0"/>
              <a:cs typeface="Arial" panose="020B0604020202020204" pitchFamily="34" charset="0"/>
            </a:endParaRPr>
          </a:p>
          <a:p>
            <a:endParaRPr lang="el-GR" sz="22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p:txBody>
      </p:sp>
      <p:sp>
        <p:nvSpPr>
          <p:cNvPr id="5" name="Title 4">
            <a:extLst>
              <a:ext uri="{FF2B5EF4-FFF2-40B4-BE49-F238E27FC236}">
                <a16:creationId xmlns="" xmlns:a16="http://schemas.microsoft.com/office/drawing/2014/main" id="{96682E4A-7A52-044F-44FF-6A21BCF01442}"/>
              </a:ext>
            </a:extLst>
          </p:cNvPr>
          <p:cNvSpPr>
            <a:spLocks noGrp="1"/>
          </p:cNvSpPr>
          <p:nvPr>
            <p:ph type="title"/>
          </p:nvPr>
        </p:nvSpPr>
        <p:spPr>
          <a:xfrm>
            <a:off x="457200" y="-27384"/>
            <a:ext cx="8229600" cy="792088"/>
          </a:xfrm>
        </p:spPr>
        <p:txBody>
          <a:bodyPr/>
          <a:lstStyle/>
          <a:p>
            <a:r>
              <a:rPr lang="el-GR" dirty="0"/>
              <a:t>Περιστατικό 2</a:t>
            </a:r>
          </a:p>
        </p:txBody>
      </p:sp>
      <p:pic>
        <p:nvPicPr>
          <p:cNvPr id="6" name="Picture 5">
            <a:extLst>
              <a:ext uri="{FF2B5EF4-FFF2-40B4-BE49-F238E27FC236}">
                <a16:creationId xmlns="" xmlns:a16="http://schemas.microsoft.com/office/drawing/2014/main" id="{23BE506E-3B7A-BB83-62EC-7C0D221665A7}"/>
              </a:ext>
            </a:extLst>
          </p:cNvPr>
          <p:cNvPicPr>
            <a:picLocks noChangeAspect="1"/>
          </p:cNvPicPr>
          <p:nvPr/>
        </p:nvPicPr>
        <p:blipFill>
          <a:blip r:embed="rId3" cstate="print"/>
          <a:stretch>
            <a:fillRect/>
          </a:stretch>
        </p:blipFill>
        <p:spPr>
          <a:xfrm>
            <a:off x="5868144" y="2348880"/>
            <a:ext cx="2808312" cy="426579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2A44AA9E-D5FA-9325-77E4-8567AF05BB4D}"/>
              </a:ext>
            </a:extLst>
          </p:cNvPr>
          <p:cNvSpPr txBox="1"/>
          <p:nvPr/>
        </p:nvSpPr>
        <p:spPr>
          <a:xfrm>
            <a:off x="0" y="44624"/>
            <a:ext cx="9144000" cy="553998"/>
          </a:xfrm>
          <a:prstGeom prst="rect">
            <a:avLst/>
          </a:prstGeom>
          <a:noFill/>
        </p:spPr>
        <p:txBody>
          <a:bodyPr wrap="square" rtlCol="0">
            <a:spAutoFit/>
          </a:bodyPr>
          <a:lstStyle/>
          <a:p>
            <a:pPr algn="ctr"/>
            <a:r>
              <a:rPr lang="el-GR" sz="3000" b="1" dirty="0"/>
              <a:t>ΑΞΟΝΙΚΗ </a:t>
            </a:r>
            <a:r>
              <a:rPr lang="el-GR" sz="3000" b="1" dirty="0" smtClean="0"/>
              <a:t>ΤΟΜΟΓΡΑΦΙΑ &amp; ΕΓΧΕΙΡΗΤΙΚΟ ΠΑΡΑΣΚΕΥΑΣΜΑ</a:t>
            </a:r>
            <a:endParaRPr lang="el-GR" sz="3000" b="1" dirty="0"/>
          </a:p>
        </p:txBody>
      </p:sp>
      <p:pic>
        <p:nvPicPr>
          <p:cNvPr id="3" name="Picture 2">
            <a:extLst>
              <a:ext uri="{FF2B5EF4-FFF2-40B4-BE49-F238E27FC236}">
                <a16:creationId xmlns="" xmlns:a16="http://schemas.microsoft.com/office/drawing/2014/main" id="{10DA351F-A62B-7D82-6935-C80114DCAB69}"/>
              </a:ext>
            </a:extLst>
          </p:cNvPr>
          <p:cNvPicPr>
            <a:picLocks noChangeAspect="1"/>
          </p:cNvPicPr>
          <p:nvPr/>
        </p:nvPicPr>
        <p:blipFill>
          <a:blip r:embed="rId3" cstate="print"/>
          <a:stretch>
            <a:fillRect/>
          </a:stretch>
        </p:blipFill>
        <p:spPr>
          <a:xfrm>
            <a:off x="179512" y="692696"/>
            <a:ext cx="4844846" cy="3456384"/>
          </a:xfrm>
          <a:prstGeom prst="rect">
            <a:avLst/>
          </a:prstGeom>
        </p:spPr>
      </p:pic>
      <p:pic>
        <p:nvPicPr>
          <p:cNvPr id="4" name="Picture 3">
            <a:extLst>
              <a:ext uri="{FF2B5EF4-FFF2-40B4-BE49-F238E27FC236}">
                <a16:creationId xmlns="" xmlns:a16="http://schemas.microsoft.com/office/drawing/2014/main" id="{90FC69A6-1BB0-E7C3-22A4-59CBE9F389BB}"/>
              </a:ext>
            </a:extLst>
          </p:cNvPr>
          <p:cNvPicPr>
            <a:picLocks noChangeAspect="1"/>
          </p:cNvPicPr>
          <p:nvPr/>
        </p:nvPicPr>
        <p:blipFill>
          <a:blip r:embed="rId4" cstate="print"/>
          <a:stretch>
            <a:fillRect/>
          </a:stretch>
        </p:blipFill>
        <p:spPr>
          <a:xfrm>
            <a:off x="179512" y="4293096"/>
            <a:ext cx="2448272" cy="2375731"/>
          </a:xfrm>
          <a:prstGeom prst="rect">
            <a:avLst/>
          </a:prstGeom>
        </p:spPr>
      </p:pic>
      <p:pic>
        <p:nvPicPr>
          <p:cNvPr id="2050" name="Picture 2"/>
          <p:cNvPicPr>
            <a:picLocks noChangeAspect="1" noChangeArrowheads="1"/>
          </p:cNvPicPr>
          <p:nvPr/>
        </p:nvPicPr>
        <p:blipFill>
          <a:blip r:embed="rId5" cstate="print"/>
          <a:srcRect/>
          <a:stretch>
            <a:fillRect/>
          </a:stretch>
        </p:blipFill>
        <p:spPr bwMode="auto">
          <a:xfrm>
            <a:off x="5076056" y="692696"/>
            <a:ext cx="3804959" cy="3437189"/>
          </a:xfrm>
          <a:prstGeom prst="rect">
            <a:avLst/>
          </a:prstGeom>
          <a:noFill/>
          <a:ln w="9525">
            <a:noFill/>
            <a:miter lim="800000"/>
            <a:headEnd/>
            <a:tailEnd/>
          </a:ln>
        </p:spPr>
      </p:pic>
      <p:sp>
        <p:nvSpPr>
          <p:cNvPr id="7" name="6 - Ορθογώνιο"/>
          <p:cNvSpPr/>
          <p:nvPr/>
        </p:nvSpPr>
        <p:spPr>
          <a:xfrm>
            <a:off x="2699792" y="4293096"/>
            <a:ext cx="3600400" cy="2308324"/>
          </a:xfrm>
          <a:prstGeom prst="rect">
            <a:avLst/>
          </a:prstGeom>
        </p:spPr>
        <p:txBody>
          <a:bodyPr wrap="square">
            <a:spAutoFit/>
          </a:bodyPr>
          <a:lstStyle/>
          <a:p>
            <a:pPr algn="just"/>
            <a:r>
              <a:rPr lang="el-GR" dirty="0" smtClean="0"/>
              <a:t>Το κυστικό μόρφωμα  έχει  </a:t>
            </a:r>
            <a:r>
              <a:rPr lang="el-GR" dirty="0" smtClean="0">
                <a:effectLst>
                  <a:outerShdw blurRad="38100" dist="38100" dir="2700000" algn="tl">
                    <a:srgbClr val="000000">
                      <a:alpha val="43137"/>
                    </a:srgbClr>
                  </a:outerShdw>
                </a:effectLst>
              </a:rPr>
              <a:t>λεία εξωτερική</a:t>
            </a:r>
            <a:r>
              <a:rPr lang="el-GR" dirty="0" smtClean="0"/>
              <a:t> </a:t>
            </a:r>
            <a:r>
              <a:rPr lang="el-GR" dirty="0" err="1" smtClean="0"/>
              <a:t>επιφάνεια∙</a:t>
            </a:r>
            <a:r>
              <a:rPr lang="el-GR" dirty="0" smtClean="0"/>
              <a:t> όμως, εκ των </a:t>
            </a:r>
            <a:r>
              <a:rPr lang="el-GR" b="1" dirty="0" smtClean="0"/>
              <a:t>έσω</a:t>
            </a:r>
            <a:r>
              <a:rPr lang="el-GR" dirty="0" smtClean="0"/>
              <a:t> (βλ. μακροσκοπικές </a:t>
            </a:r>
            <a:r>
              <a:rPr lang="el-GR" dirty="0" err="1" smtClean="0"/>
              <a:t>εικ</a:t>
            </a:r>
            <a:r>
              <a:rPr lang="el-GR" dirty="0" smtClean="0"/>
              <a:t>.), το τοίχωμα του μορφώματος περιέχει δύο </a:t>
            </a:r>
            <a:r>
              <a:rPr lang="el-GR" b="1" dirty="0" err="1" smtClean="0"/>
              <a:t>μισχωτές</a:t>
            </a:r>
            <a:r>
              <a:rPr lang="el-GR" b="1" dirty="0" smtClean="0"/>
              <a:t> μάζες,  σαν κουνουπίδια </a:t>
            </a:r>
            <a:r>
              <a:rPr lang="el-GR" dirty="0" smtClean="0"/>
              <a:t>. Η υπόλοιπη ωοθήκη  είναι  ανοιχτής καφέ  χροιάς , </a:t>
            </a:r>
            <a:r>
              <a:rPr lang="el-GR" dirty="0" err="1" smtClean="0"/>
              <a:t>πολυκυστική</a:t>
            </a:r>
            <a:r>
              <a:rPr lang="el-GR" dirty="0" smtClean="0"/>
              <a:t> και γεμάτη υγρό.</a:t>
            </a:r>
            <a:endParaRPr lang="el-GR" dirty="0"/>
          </a:p>
        </p:txBody>
      </p:sp>
      <p:pic>
        <p:nvPicPr>
          <p:cNvPr id="2051" name="Picture 3"/>
          <p:cNvPicPr>
            <a:picLocks noChangeAspect="1" noChangeArrowheads="1"/>
          </p:cNvPicPr>
          <p:nvPr/>
        </p:nvPicPr>
        <p:blipFill>
          <a:blip r:embed="rId6" cstate="print"/>
          <a:srcRect/>
          <a:stretch>
            <a:fillRect/>
          </a:stretch>
        </p:blipFill>
        <p:spPr bwMode="auto">
          <a:xfrm>
            <a:off x="6372200" y="4221088"/>
            <a:ext cx="2512114" cy="2420614"/>
          </a:xfrm>
          <a:prstGeom prst="rect">
            <a:avLst/>
          </a:prstGeom>
          <a:noFill/>
          <a:ln w="9525">
            <a:noFill/>
            <a:miter lim="800000"/>
            <a:headEnd/>
            <a:tailEnd/>
          </a:ln>
        </p:spPr>
      </p:pic>
    </p:spTree>
    <p:extLst>
      <p:ext uri="{BB962C8B-B14F-4D97-AF65-F5344CB8AC3E}">
        <p14:creationId xmlns="" xmlns:p14="http://schemas.microsoft.com/office/powerpoint/2010/main" val="167307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ovarytumorserouscarcinomahgmicr006.jpeg"/>
          <p:cNvPicPr>
            <a:picLocks noChangeAspect="1" noChangeArrowheads="1"/>
          </p:cNvPicPr>
          <p:nvPr/>
        </p:nvPicPr>
        <p:blipFill>
          <a:blip r:embed="rId3" cstate="print"/>
          <a:srcRect/>
          <a:stretch>
            <a:fillRect/>
          </a:stretch>
        </p:blipFill>
        <p:spPr bwMode="auto">
          <a:xfrm rot="16200000">
            <a:off x="-900608" y="1268760"/>
            <a:ext cx="6480720" cy="4320480"/>
          </a:xfrm>
          <a:prstGeom prst="rect">
            <a:avLst/>
          </a:prstGeom>
          <a:noFill/>
        </p:spPr>
      </p:pic>
      <p:pic>
        <p:nvPicPr>
          <p:cNvPr id="3075" name="Picture 3" descr="C:\Users\User\Desktop\ovarytumorserouscarcinomahgmicr011.jpeg"/>
          <p:cNvPicPr>
            <a:picLocks noChangeAspect="1" noChangeArrowheads="1"/>
          </p:cNvPicPr>
          <p:nvPr/>
        </p:nvPicPr>
        <p:blipFill>
          <a:blip r:embed="rId4" cstate="print"/>
          <a:srcRect/>
          <a:stretch>
            <a:fillRect/>
          </a:stretch>
        </p:blipFill>
        <p:spPr bwMode="auto">
          <a:xfrm>
            <a:off x="4716015" y="188640"/>
            <a:ext cx="4212467" cy="2808312"/>
          </a:xfrm>
          <a:prstGeom prst="rect">
            <a:avLst/>
          </a:prstGeom>
          <a:noFill/>
        </p:spPr>
      </p:pic>
      <p:sp>
        <p:nvSpPr>
          <p:cNvPr id="5" name="4 - Ορθογώνιο"/>
          <p:cNvSpPr/>
          <p:nvPr/>
        </p:nvSpPr>
        <p:spPr>
          <a:xfrm>
            <a:off x="4499992" y="2996952"/>
            <a:ext cx="4644008" cy="830997"/>
          </a:xfrm>
          <a:prstGeom prst="rect">
            <a:avLst/>
          </a:prstGeom>
        </p:spPr>
        <p:txBody>
          <a:bodyPr wrap="square">
            <a:spAutoFit/>
          </a:bodyPr>
          <a:lstStyle/>
          <a:p>
            <a:pPr algn="just"/>
            <a:r>
              <a:rPr lang="el-GR" sz="1200" dirty="0" smtClean="0">
                <a:effectLst>
                  <a:outerShdw blurRad="38100" dist="38100" dir="2700000" algn="tl">
                    <a:srgbClr val="000000">
                      <a:alpha val="43137"/>
                    </a:srgbClr>
                  </a:outerShdw>
                </a:effectLst>
              </a:rPr>
              <a:t>Εμφανής πυρηνικός </a:t>
            </a:r>
            <a:r>
              <a:rPr lang="el-GR" sz="1200" dirty="0" err="1" smtClean="0">
                <a:effectLst>
                  <a:outerShdw blurRad="38100" dist="38100" dir="2700000" algn="tl">
                    <a:srgbClr val="000000">
                      <a:alpha val="43137"/>
                    </a:srgbClr>
                  </a:outerShdw>
                </a:effectLst>
              </a:rPr>
              <a:t>πλειομορφισμός</a:t>
            </a:r>
            <a:r>
              <a:rPr lang="el-GR" sz="1200" dirty="0" smtClean="0">
                <a:effectLst>
                  <a:outerShdw blurRad="38100" dist="38100" dir="2700000" algn="tl">
                    <a:srgbClr val="000000">
                      <a:alpha val="43137"/>
                    </a:srgbClr>
                  </a:outerShdw>
                </a:effectLst>
              </a:rPr>
              <a:t>, </a:t>
            </a:r>
            <a:r>
              <a:rPr lang="el-GR" sz="1200" dirty="0" smtClean="0"/>
              <a:t>φυσαλιδώδης χρωματίνη και </a:t>
            </a:r>
            <a:r>
              <a:rPr lang="el-GR" sz="1200" dirty="0" smtClean="0">
                <a:effectLst>
                  <a:outerShdw blurRad="38100" dist="38100" dir="2700000" algn="tl">
                    <a:srgbClr val="000000">
                      <a:alpha val="43137"/>
                    </a:srgbClr>
                  </a:outerShdw>
                </a:effectLst>
              </a:rPr>
              <a:t>σοβαρή πυρηνική </a:t>
            </a:r>
            <a:r>
              <a:rPr lang="el-GR" sz="1200" dirty="0" err="1" smtClean="0">
                <a:effectLst>
                  <a:outerShdw blurRad="38100" dist="38100" dir="2700000" algn="tl">
                    <a:srgbClr val="000000">
                      <a:alpha val="43137"/>
                    </a:srgbClr>
                  </a:outerShdw>
                </a:effectLst>
              </a:rPr>
              <a:t>ατυπία</a:t>
            </a:r>
            <a:r>
              <a:rPr lang="el-GR" sz="1200" dirty="0" smtClean="0">
                <a:effectLst>
                  <a:outerShdw blurRad="38100" dist="38100" dir="2700000" algn="tl">
                    <a:srgbClr val="000000">
                      <a:alpha val="43137"/>
                    </a:srgbClr>
                  </a:outerShdw>
                </a:effectLst>
              </a:rPr>
              <a:t>  </a:t>
            </a:r>
            <a:r>
              <a:rPr lang="el-GR" sz="1200" dirty="0" smtClean="0"/>
              <a:t>με μεγάλες, παράξενες  πυρηνικές μορφές, προεξέχοντα </a:t>
            </a:r>
            <a:r>
              <a:rPr lang="el-GR" sz="1200" dirty="0" err="1" smtClean="0"/>
              <a:t>πυρήνια</a:t>
            </a:r>
            <a:r>
              <a:rPr lang="el-GR" sz="1200" dirty="0" smtClean="0"/>
              <a:t>  και αυξημένες </a:t>
            </a:r>
            <a:r>
              <a:rPr lang="el-GR" sz="1200" dirty="0" err="1" smtClean="0"/>
              <a:t>μιτωτικές</a:t>
            </a:r>
            <a:r>
              <a:rPr lang="el-GR" sz="1200" dirty="0" smtClean="0"/>
              <a:t>  διαιρέσεις (≥ 12  ανά 10 οπτικά πεδία υψηλής  μεγέθυνσης).</a:t>
            </a:r>
            <a:endParaRPr lang="el-GR" sz="1200" dirty="0"/>
          </a:p>
        </p:txBody>
      </p:sp>
      <p:pic>
        <p:nvPicPr>
          <p:cNvPr id="3076" name="Picture 4" descr="C:\Users\User\Desktop\ovarytumorserouscarcinomahgmicr001.jpeg"/>
          <p:cNvPicPr>
            <a:picLocks noChangeAspect="1" noChangeArrowheads="1"/>
          </p:cNvPicPr>
          <p:nvPr/>
        </p:nvPicPr>
        <p:blipFill>
          <a:blip r:embed="rId5" cstate="print"/>
          <a:srcRect/>
          <a:stretch>
            <a:fillRect/>
          </a:stretch>
        </p:blipFill>
        <p:spPr bwMode="auto">
          <a:xfrm>
            <a:off x="4716016" y="3861048"/>
            <a:ext cx="4176464" cy="2784309"/>
          </a:xfrm>
          <a:prstGeom prst="rect">
            <a:avLst/>
          </a:prstGeom>
          <a:noFill/>
        </p:spPr>
      </p:pic>
      <p:sp>
        <p:nvSpPr>
          <p:cNvPr id="7" name="6 - Ορθογώνιο"/>
          <p:cNvSpPr/>
          <p:nvPr/>
        </p:nvSpPr>
        <p:spPr>
          <a:xfrm>
            <a:off x="3635896" y="1340768"/>
            <a:ext cx="1193547" cy="523220"/>
          </a:xfrm>
          <a:prstGeom prst="rect">
            <a:avLst/>
          </a:prstGeom>
        </p:spPr>
        <p:txBody>
          <a:bodyPr wrap="square">
            <a:spAutoFit/>
          </a:bodyPr>
          <a:lstStyle/>
          <a:p>
            <a:r>
              <a:rPr lang="el-GR" sz="1400" dirty="0" smtClean="0">
                <a:effectLst>
                  <a:outerShdw blurRad="38100" dist="38100" dir="2700000" algn="tl">
                    <a:srgbClr val="000000">
                      <a:alpha val="43137"/>
                    </a:srgbClr>
                  </a:outerShdw>
                </a:effectLst>
              </a:rPr>
              <a:t>Πρότυπο</a:t>
            </a:r>
          </a:p>
          <a:p>
            <a:r>
              <a:rPr lang="en-US" sz="1400" dirty="0" smtClean="0">
                <a:effectLst>
                  <a:outerShdw blurRad="38100" dist="38100" dir="2700000" algn="tl">
                    <a:srgbClr val="000000">
                      <a:alpha val="43137"/>
                    </a:srgbClr>
                  </a:outerShdw>
                </a:effectLst>
              </a:rPr>
              <a:t>SET</a:t>
            </a:r>
            <a:endParaRPr lang="el-GR" sz="1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E5C1F01-74BE-9924-8BBF-9BD82C8B27AF}"/>
              </a:ext>
            </a:extLst>
          </p:cNvPr>
          <p:cNvSpPr txBox="1"/>
          <p:nvPr/>
        </p:nvSpPr>
        <p:spPr>
          <a:xfrm>
            <a:off x="611560" y="692696"/>
            <a:ext cx="8136904" cy="5478423"/>
          </a:xfrm>
          <a:prstGeom prst="rect">
            <a:avLst/>
          </a:prstGeom>
          <a:noFill/>
        </p:spPr>
        <p:txBody>
          <a:bodyPr wrap="square" rtlCol="0">
            <a:spAutoFit/>
          </a:bodyPr>
          <a:lstStyle/>
          <a:p>
            <a:pPr marL="342900" indent="-342900">
              <a:buAutoNum type="arabicPeriod"/>
            </a:pPr>
            <a:r>
              <a:rPr lang="el-GR" sz="2500" dirty="0" smtClean="0">
                <a:latin typeface="Arial" panose="020B0604020202020204" pitchFamily="34" charset="0"/>
                <a:cs typeface="Arial" panose="020B0604020202020204" pitchFamily="34" charset="0"/>
              </a:rPr>
              <a:t>Τι </a:t>
            </a:r>
            <a:r>
              <a:rPr lang="el-GR" sz="2500" dirty="0">
                <a:latin typeface="Arial" panose="020B0604020202020204" pitchFamily="34" charset="0"/>
                <a:cs typeface="Arial" panose="020B0604020202020204" pitchFamily="34" charset="0"/>
              </a:rPr>
              <a:t>παρατηρείτε στην αξονική;</a:t>
            </a:r>
            <a:endParaRPr lang="en-US"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r>
              <a:rPr lang="el-GR" sz="2500" dirty="0">
                <a:latin typeface="Arial" panose="020B0604020202020204" pitchFamily="34" charset="0"/>
                <a:cs typeface="Arial" panose="020B0604020202020204" pitchFamily="34" charset="0"/>
              </a:rPr>
              <a:t> Ποια η νόσος της </a:t>
            </a:r>
            <a:r>
              <a:rPr lang="el-GR" sz="2500" dirty="0" smtClean="0">
                <a:latin typeface="Arial" panose="020B0604020202020204" pitchFamily="34" charset="0"/>
                <a:cs typeface="Arial" panose="020B0604020202020204" pitchFamily="34" charset="0"/>
              </a:rPr>
              <a:t>ασθενούς και ποιες οι προγνωστικές της παράμετροι;</a:t>
            </a: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r>
              <a:rPr lang="el-GR" sz="2500" dirty="0">
                <a:latin typeface="Arial" panose="020B0604020202020204" pitchFamily="34" charset="0"/>
                <a:cs typeface="Arial" panose="020B0604020202020204" pitchFamily="34" charset="0"/>
              </a:rPr>
              <a:t>Ποια </a:t>
            </a:r>
            <a:r>
              <a:rPr lang="el-GR" sz="2500" i="1" dirty="0" smtClean="0">
                <a:latin typeface="Arial" panose="020B0604020202020204" pitchFamily="34" charset="0"/>
                <a:cs typeface="Arial" panose="020B0604020202020204" pitchFamily="34" charset="0"/>
              </a:rPr>
              <a:t>ανάλογη </a:t>
            </a:r>
            <a:r>
              <a:rPr lang="el-GR" sz="2500" dirty="0" err="1" smtClean="0">
                <a:latin typeface="Arial" panose="020B0604020202020204" pitchFamily="34" charset="0"/>
                <a:cs typeface="Arial" panose="020B0604020202020204" pitchFamily="34" charset="0"/>
              </a:rPr>
              <a:t>νεοπλασματική</a:t>
            </a:r>
            <a:r>
              <a:rPr lang="el-GR" sz="2500" dirty="0" smtClean="0">
                <a:latin typeface="Arial" panose="020B0604020202020204" pitchFamily="34" charset="0"/>
                <a:cs typeface="Arial" panose="020B0604020202020204" pitchFamily="34" charset="0"/>
              </a:rPr>
              <a:t> νόσος </a:t>
            </a:r>
            <a:r>
              <a:rPr lang="el-GR" sz="2500" i="1" dirty="0" smtClean="0">
                <a:latin typeface="Arial" panose="020B0604020202020204" pitchFamily="34" charset="0"/>
                <a:cs typeface="Arial" panose="020B0604020202020204" pitchFamily="34" charset="0"/>
              </a:rPr>
              <a:t>άλλης </a:t>
            </a:r>
            <a:r>
              <a:rPr lang="el-GR" sz="2500" dirty="0" smtClean="0">
                <a:latin typeface="Arial" panose="020B0604020202020204" pitchFamily="34" charset="0"/>
                <a:cs typeface="Arial" panose="020B0604020202020204" pitchFamily="34" charset="0"/>
              </a:rPr>
              <a:t>ιστολογικής ποικιλίας  </a:t>
            </a:r>
            <a:r>
              <a:rPr lang="el-GR" sz="2500" dirty="0">
                <a:latin typeface="Arial" panose="020B0604020202020204" pitchFamily="34" charset="0"/>
                <a:cs typeface="Arial" panose="020B0604020202020204" pitchFamily="34" charset="0"/>
              </a:rPr>
              <a:t>(η οποία </a:t>
            </a:r>
            <a:r>
              <a:rPr lang="el-GR" sz="2500" dirty="0" err="1" smtClean="0">
                <a:latin typeface="Arial" panose="020B0604020202020204" pitchFamily="34" charset="0"/>
                <a:cs typeface="Arial" panose="020B0604020202020204" pitchFamily="34" charset="0"/>
              </a:rPr>
              <a:t>εξορμάται</a:t>
            </a:r>
            <a:r>
              <a:rPr lang="el-GR" sz="2500" dirty="0" smtClean="0">
                <a:latin typeface="Arial" panose="020B0604020202020204" pitchFamily="34" charset="0"/>
                <a:cs typeface="Arial" panose="020B0604020202020204" pitchFamily="34" charset="0"/>
              </a:rPr>
              <a:t> συνηθέστατα </a:t>
            </a:r>
            <a:r>
              <a:rPr lang="el-GR" sz="2500" dirty="0">
                <a:latin typeface="Arial" panose="020B0604020202020204" pitchFamily="34" charset="0"/>
                <a:cs typeface="Arial" panose="020B0604020202020204" pitchFamily="34" charset="0"/>
              </a:rPr>
              <a:t>από τη σκωληκοειδή απόφυση) </a:t>
            </a:r>
            <a:r>
              <a:rPr lang="el-GR" sz="2500" dirty="0" smtClean="0">
                <a:latin typeface="Arial" panose="020B0604020202020204" pitchFamily="34" charset="0"/>
                <a:cs typeface="Arial" panose="020B0604020202020204" pitchFamily="34" charset="0"/>
              </a:rPr>
              <a:t>δυνητικώς προκαλεί </a:t>
            </a:r>
            <a:r>
              <a:rPr lang="el-GR" sz="2500" dirty="0">
                <a:latin typeface="Arial" panose="020B0604020202020204" pitchFamily="34" charset="0"/>
                <a:cs typeface="Arial" panose="020B0604020202020204" pitchFamily="34" charset="0"/>
              </a:rPr>
              <a:t>διάχυτο </a:t>
            </a:r>
            <a:r>
              <a:rPr lang="el-GR" sz="2500" i="1" dirty="0">
                <a:latin typeface="Arial" panose="020B0604020202020204" pitchFamily="34" charset="0"/>
                <a:cs typeface="Arial" panose="020B0604020202020204" pitchFamily="34" charset="0"/>
              </a:rPr>
              <a:t>ζελατινώδη</a:t>
            </a:r>
            <a:r>
              <a:rPr lang="el-GR" sz="2500" dirty="0">
                <a:latin typeface="Arial" panose="020B0604020202020204" pitchFamily="34" charset="0"/>
                <a:cs typeface="Arial" panose="020B0604020202020204" pitchFamily="34" charset="0"/>
              </a:rPr>
              <a:t> </a:t>
            </a:r>
            <a:r>
              <a:rPr lang="el-GR" sz="2500" dirty="0" err="1" smtClean="0">
                <a:latin typeface="Arial" panose="020B0604020202020204" pitchFamily="34" charset="0"/>
                <a:cs typeface="Arial" panose="020B0604020202020204" pitchFamily="34" charset="0"/>
              </a:rPr>
              <a:t>ασκίτη</a:t>
            </a:r>
            <a:r>
              <a:rPr lang="el-GR" sz="2500" dirty="0" smtClean="0">
                <a:latin typeface="Arial" panose="020B0604020202020204" pitchFamily="34" charset="0"/>
                <a:cs typeface="Arial" panose="020B0604020202020204" pitchFamily="34" charset="0"/>
              </a:rPr>
              <a:t>, </a:t>
            </a:r>
            <a:r>
              <a:rPr lang="el-GR" sz="2500" dirty="0">
                <a:latin typeface="Arial" panose="020B0604020202020204" pitchFamily="34" charset="0"/>
                <a:cs typeface="Arial" panose="020B0604020202020204" pitchFamily="34" charset="0"/>
              </a:rPr>
              <a:t>με διάχυτες εμφυτεύσεις στο περιτόναιο;</a:t>
            </a:r>
          </a:p>
        </p:txBody>
      </p:sp>
    </p:spTree>
    <p:extLst>
      <p:ext uri="{BB962C8B-B14F-4D97-AF65-F5344CB8AC3E}">
        <p14:creationId xmlns="" xmlns:p14="http://schemas.microsoft.com/office/powerpoint/2010/main" val="30949308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458DBC-A200-24AB-22EF-1FECDBEF6B09}"/>
              </a:ext>
            </a:extLst>
          </p:cNvPr>
          <p:cNvSpPr>
            <a:spLocks noGrp="1"/>
          </p:cNvSpPr>
          <p:nvPr>
            <p:ph type="title"/>
          </p:nvPr>
        </p:nvSpPr>
        <p:spPr>
          <a:xfrm>
            <a:off x="457200" y="-90264"/>
            <a:ext cx="8229600" cy="1431032"/>
          </a:xfrm>
        </p:spPr>
        <p:txBody>
          <a:bodyPr/>
          <a:lstStyle/>
          <a:p>
            <a:r>
              <a:rPr lang="el-GR" dirty="0" smtClean="0"/>
              <a:t>Ωοθηκικοί  Όγκοι</a:t>
            </a:r>
            <a:endParaRPr lang="el-GR" dirty="0"/>
          </a:p>
        </p:txBody>
      </p:sp>
      <p:pic>
        <p:nvPicPr>
          <p:cNvPr id="4" name="Picture 3">
            <a:extLst>
              <a:ext uri="{FF2B5EF4-FFF2-40B4-BE49-F238E27FC236}">
                <a16:creationId xmlns="" xmlns:a16="http://schemas.microsoft.com/office/drawing/2014/main" id="{5CDA24C1-06DD-EA37-7E9C-B43818D5B85C}"/>
              </a:ext>
            </a:extLst>
          </p:cNvPr>
          <p:cNvPicPr>
            <a:picLocks noChangeAspect="1"/>
          </p:cNvPicPr>
          <p:nvPr/>
        </p:nvPicPr>
        <p:blipFill>
          <a:blip r:embed="rId3" cstate="print"/>
          <a:stretch>
            <a:fillRect/>
          </a:stretch>
        </p:blipFill>
        <p:spPr>
          <a:xfrm>
            <a:off x="792088" y="1412776"/>
            <a:ext cx="7668344" cy="4436112"/>
          </a:xfrm>
          <a:prstGeom prst="rect">
            <a:avLst/>
          </a:prstGeom>
        </p:spPr>
      </p:pic>
    </p:spTree>
    <p:extLst>
      <p:ext uri="{BB962C8B-B14F-4D97-AF65-F5344CB8AC3E}">
        <p14:creationId xmlns="" xmlns:p14="http://schemas.microsoft.com/office/powerpoint/2010/main" val="40751833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0284BCAC-5372-BF32-1AB2-B6BF015AB1BC}"/>
              </a:ext>
            </a:extLst>
          </p:cNvPr>
          <p:cNvSpPr txBox="1"/>
          <p:nvPr/>
        </p:nvSpPr>
        <p:spPr>
          <a:xfrm>
            <a:off x="0" y="620688"/>
            <a:ext cx="8964488" cy="7478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Μια </a:t>
            </a:r>
            <a:r>
              <a:rPr lang="en-US" sz="2000" dirty="0" smtClean="0">
                <a:solidFill>
                  <a:prstClr val="black"/>
                </a:solidFill>
                <a:latin typeface="Arial" panose="020B0604020202020204" pitchFamily="34" charset="0"/>
                <a:cs typeface="Arial" panose="020B0604020202020204" pitchFamily="34" charset="0"/>
              </a:rPr>
              <a:t>52</a:t>
            </a:r>
            <a:r>
              <a:rPr kumimoji="0" lang="el-GR" sz="2000" i="0"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χρονη</a:t>
            </a:r>
            <a:r>
              <a:rPr kumimoji="0" lang="el-GR"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προσέρχεται λόγω κολπικής </a:t>
            </a:r>
            <a:r>
              <a:rPr kumimoji="0" lang="el-GR" sz="2000" i="0"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αιμόρροιας</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από μηνός. Αναφέρει εμμηνόπαυση από την ηλικία των 50 ετών.</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r>
              <a:rPr lang="el-GR" sz="2000" b="1" u="sng" dirty="0">
                <a:solidFill>
                  <a:prstClr val="black"/>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Χωρίς ευρήματα από την κλινική εξέταση της κοιλιάς. </a:t>
            </a:r>
            <a:endParaRPr kumimoji="0" lang="en-US" sz="2000" b="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Μικρή </a:t>
            </a:r>
            <a:r>
              <a:rPr kumimoji="0" lang="el-GR"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ποσότητα αιμορραγικού περιεχομένου </a:t>
            </a:r>
            <a:endParaRPr kumimoji="0" lang="en-US" sz="2000" b="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εκρέει </a:t>
            </a:r>
            <a:r>
              <a:rPr kumimoji="0" lang="el-GR"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από τον κόλπο.</a:t>
            </a:r>
            <a:r>
              <a:rPr kumimoji="0" lang="el-GR" sz="2000" b="0" u="none" strike="noStrike" kern="1200" cap="none" spc="3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u="none" strike="noStrike" kern="1200" cap="none" spc="30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lvl="0">
              <a:defRPr/>
            </a:pPr>
            <a:r>
              <a:rPr lang="el-GR" sz="2000" dirty="0">
                <a:solidFill>
                  <a:prstClr val="black"/>
                </a:solidFill>
                <a:latin typeface="Arial" panose="020B0604020202020204" pitchFamily="34" charset="0"/>
                <a:cs typeface="Arial" panose="020B0604020202020204" pitchFamily="34" charset="0"/>
              </a:rPr>
              <a:t>Ήπια αναιμία (33% αιματοκρίτης με </a:t>
            </a:r>
            <a:r>
              <a:rPr lang="el-GR" sz="2000" dirty="0" smtClean="0">
                <a:solidFill>
                  <a:prstClr val="black"/>
                </a:solidFill>
                <a:latin typeface="Arial" panose="020B0604020202020204" pitchFamily="34" charset="0"/>
                <a:cs typeface="Arial" panose="020B0604020202020204" pitchFamily="34" charset="0"/>
              </a:rPr>
              <a:t>φ</a:t>
            </a:r>
            <a:r>
              <a:rPr lang="en-US" sz="2000" dirty="0" smtClean="0">
                <a:solidFill>
                  <a:prstClr val="black"/>
                </a:solidFill>
                <a:latin typeface="Arial" panose="020B0604020202020204" pitchFamily="34" charset="0"/>
                <a:cs typeface="Arial" panose="020B0604020202020204" pitchFamily="34" charset="0"/>
              </a:rPr>
              <a:t>.</a:t>
            </a:r>
            <a:r>
              <a:rPr lang="el-GR" sz="2000" dirty="0" smtClean="0">
                <a:solidFill>
                  <a:prstClr val="black"/>
                </a:solidFill>
                <a:latin typeface="Arial" panose="020B0604020202020204" pitchFamily="34" charset="0"/>
                <a:cs typeface="Arial" panose="020B0604020202020204" pitchFamily="34" charset="0"/>
              </a:rPr>
              <a:t>τ</a:t>
            </a:r>
            <a:r>
              <a:rPr lang="en-US" sz="2000" dirty="0" smtClean="0">
                <a:solidFill>
                  <a:prstClr val="black"/>
                </a:solidFill>
                <a:latin typeface="Arial" panose="020B0604020202020204" pitchFamily="34" charset="0"/>
                <a:cs typeface="Arial" panose="020B0604020202020204" pitchFamily="34" charset="0"/>
              </a:rPr>
              <a:t>.:</a:t>
            </a:r>
            <a:r>
              <a:rPr lang="el-GR" sz="2000" dirty="0" smtClean="0">
                <a:solidFill>
                  <a:prstClr val="black"/>
                </a:solidFill>
                <a:latin typeface="Arial" panose="020B0604020202020204" pitchFamily="34" charset="0"/>
                <a:cs typeface="Arial" panose="020B0604020202020204" pitchFamily="34" charset="0"/>
              </a:rPr>
              <a:t>36-45</a:t>
            </a:r>
            <a:r>
              <a:rPr lang="el-GR" sz="2000" dirty="0">
                <a:solidFill>
                  <a:prstClr val="black"/>
                </a:solidFill>
                <a:latin typeface="Arial" panose="020B0604020202020204" pitchFamily="34" charset="0"/>
                <a:cs typeface="Arial" panose="020B0604020202020204" pitchFamily="34" charset="0"/>
              </a:rPr>
              <a:t>)</a:t>
            </a:r>
          </a:p>
          <a:p>
            <a:pPr lvl="0">
              <a:defRPr/>
            </a:pPr>
            <a:r>
              <a:rPr lang="el-GR" sz="2000" dirty="0">
                <a:solidFill>
                  <a:prstClr val="black"/>
                </a:solidFill>
                <a:latin typeface="Arial" panose="020B0604020202020204" pitchFamily="34" charset="0"/>
                <a:cs typeface="Arial" panose="020B0604020202020204" pitchFamily="34" charset="0"/>
              </a:rPr>
              <a:t> </a:t>
            </a:r>
            <a:r>
              <a:rPr lang="el-GR" sz="2000" dirty="0" smtClean="0">
                <a:solidFill>
                  <a:prstClr val="black"/>
                </a:solidFill>
                <a:latin typeface="Arial" panose="020B0604020202020204" pitchFamily="34" charset="0"/>
                <a:cs typeface="Arial" panose="020B0604020202020204" pitchFamily="34" charset="0"/>
              </a:rPr>
              <a:t>Δοκιμασία </a:t>
            </a:r>
          </a:p>
          <a:p>
            <a:pPr lvl="0">
              <a:defRPr/>
            </a:pPr>
            <a:r>
              <a:rPr lang="el-GR" sz="2000" dirty="0" smtClean="0">
                <a:solidFill>
                  <a:prstClr val="black"/>
                </a:solidFill>
                <a:latin typeface="Arial" panose="020B0604020202020204" pitchFamily="34" charset="0"/>
                <a:cs typeface="Arial" panose="020B0604020202020204" pitchFamily="34" charset="0"/>
              </a:rPr>
              <a:t> κατά Παπανικολάου</a:t>
            </a:r>
          </a:p>
          <a:p>
            <a:pPr lvl="0">
              <a:defRPr/>
            </a:pPr>
            <a:r>
              <a:rPr lang="el-GR" sz="2000" dirty="0" smtClean="0">
                <a:solidFill>
                  <a:prstClr val="black"/>
                </a:solidFill>
                <a:latin typeface="Arial" panose="020B0604020202020204" pitchFamily="34" charset="0"/>
                <a:cs typeface="Arial" panose="020B0604020202020204" pitchFamily="34" charset="0"/>
              </a:rPr>
              <a:t> με </a:t>
            </a:r>
            <a:r>
              <a:rPr lang="el-GR" sz="2000" b="1" dirty="0" smtClean="0">
                <a:solidFill>
                  <a:prstClr val="black"/>
                </a:solidFill>
                <a:latin typeface="Arial" panose="020B0604020202020204" pitchFamily="34" charset="0"/>
                <a:cs typeface="Arial" panose="020B0604020202020204" pitchFamily="34" charset="0"/>
              </a:rPr>
              <a:t>υψηλόβαθμη</a:t>
            </a:r>
            <a:r>
              <a:rPr lang="en-US" sz="2000" b="1" dirty="0" smtClean="0">
                <a:solidFill>
                  <a:prstClr val="black"/>
                </a:solidFill>
                <a:latin typeface="Arial" panose="020B0604020202020204" pitchFamily="34" charset="0"/>
                <a:cs typeface="Arial" panose="020B0604020202020204" pitchFamily="34" charset="0"/>
              </a:rPr>
              <a:t> </a:t>
            </a:r>
            <a:r>
              <a:rPr lang="el-GR" sz="2000" b="1" dirty="0" smtClean="0">
                <a:solidFill>
                  <a:prstClr val="black"/>
                </a:solidFill>
                <a:latin typeface="Arial" panose="020B0604020202020204" pitchFamily="34" charset="0"/>
                <a:cs typeface="Arial" panose="020B0604020202020204" pitchFamily="34" charset="0"/>
              </a:rPr>
              <a:t>ακανθώδη</a:t>
            </a:r>
            <a:endParaRPr lang="en-US" sz="2000" b="1" dirty="0">
              <a:solidFill>
                <a:prstClr val="black"/>
              </a:solidFill>
              <a:latin typeface="Arial" panose="020B0604020202020204" pitchFamily="34" charset="0"/>
              <a:cs typeface="Arial" panose="020B0604020202020204" pitchFamily="34" charset="0"/>
            </a:endParaRPr>
          </a:p>
          <a:p>
            <a:pPr lvl="0">
              <a:defRPr/>
            </a:pPr>
            <a:r>
              <a:rPr lang="el-GR" sz="2000" b="1" dirty="0">
                <a:solidFill>
                  <a:prstClr val="black"/>
                </a:solidFill>
                <a:latin typeface="Arial" panose="020B0604020202020204" pitchFamily="34" charset="0"/>
                <a:cs typeface="Arial" panose="020B0604020202020204" pitchFamily="34" charset="0"/>
              </a:rPr>
              <a:t> </a:t>
            </a:r>
            <a:r>
              <a:rPr lang="el-GR" sz="2000" b="1" dirty="0" err="1" smtClean="0">
                <a:solidFill>
                  <a:prstClr val="black"/>
                </a:solidFill>
                <a:latin typeface="Arial" panose="020B0604020202020204" pitchFamily="34" charset="0"/>
                <a:cs typeface="Arial" panose="020B0604020202020204" pitchFamily="34" charset="0"/>
              </a:rPr>
              <a:t>ενδοεπιθηλιακή</a:t>
            </a:r>
            <a:r>
              <a:rPr lang="el-GR" sz="2000" b="1" dirty="0" smtClean="0">
                <a:solidFill>
                  <a:prstClr val="black"/>
                </a:solidFill>
                <a:latin typeface="Arial" panose="020B0604020202020204" pitchFamily="34" charset="0"/>
                <a:cs typeface="Arial" panose="020B0604020202020204" pitchFamily="34" charset="0"/>
              </a:rPr>
              <a:t> </a:t>
            </a:r>
            <a:endParaRPr lang="en-US" sz="2000" b="1" dirty="0">
              <a:solidFill>
                <a:prstClr val="black"/>
              </a:solidFill>
              <a:latin typeface="Arial" panose="020B0604020202020204" pitchFamily="34" charset="0"/>
              <a:cs typeface="Arial" panose="020B0604020202020204" pitchFamily="34" charset="0"/>
            </a:endParaRPr>
          </a:p>
          <a:p>
            <a:pPr lvl="0">
              <a:defRPr/>
            </a:pPr>
            <a:r>
              <a:rPr lang="en-US" sz="2000" b="1" dirty="0" smtClean="0">
                <a:solidFill>
                  <a:prstClr val="black"/>
                </a:solidFill>
                <a:latin typeface="Arial" panose="020B0604020202020204" pitchFamily="34" charset="0"/>
                <a:cs typeface="Arial" panose="020B0604020202020204" pitchFamily="34" charset="0"/>
              </a:rPr>
              <a:t> </a:t>
            </a:r>
            <a:r>
              <a:rPr lang="el-GR" sz="2000" b="1" dirty="0" smtClean="0">
                <a:solidFill>
                  <a:prstClr val="black"/>
                </a:solidFill>
                <a:latin typeface="Arial" panose="020B0604020202020204" pitchFamily="34" charset="0"/>
                <a:cs typeface="Arial" panose="020B0604020202020204" pitchFamily="34" charset="0"/>
              </a:rPr>
              <a:t>αλλοίωση </a:t>
            </a:r>
            <a:r>
              <a:rPr lang="el-GR" sz="2000" b="1" dirty="0">
                <a:solidFill>
                  <a:prstClr val="black"/>
                </a:solidFill>
                <a:latin typeface="Arial" panose="020B0604020202020204" pitchFamily="34" charset="0"/>
                <a:cs typeface="Arial" panose="020B0604020202020204" pitchFamily="34" charset="0"/>
              </a:rPr>
              <a:t>(</a:t>
            </a:r>
            <a:r>
              <a:rPr lang="en-US" sz="2000" b="1" dirty="0" smtClean="0">
                <a:solidFill>
                  <a:prstClr val="black"/>
                </a:solidFill>
                <a:latin typeface="Arial" panose="020B0604020202020204" pitchFamily="34" charset="0"/>
                <a:cs typeface="Arial" panose="020B0604020202020204" pitchFamily="34" charset="0"/>
              </a:rPr>
              <a:t>HSIL, </a:t>
            </a:r>
            <a:r>
              <a:rPr lang="el-GR" sz="2000" b="1" dirty="0" smtClean="0">
                <a:solidFill>
                  <a:prstClr val="black"/>
                </a:solidFill>
                <a:latin typeface="Arial" panose="020B0604020202020204" pitchFamily="34" charset="0"/>
                <a:cs typeface="Arial" panose="020B0604020202020204" pitchFamily="34" charset="0"/>
              </a:rPr>
              <a:t>πάνω</a:t>
            </a:r>
          </a:p>
          <a:p>
            <a:pPr lvl="0">
              <a:defRPr/>
            </a:pPr>
            <a:r>
              <a:rPr lang="el-GR" sz="2000" b="1" dirty="0" smtClean="0">
                <a:solidFill>
                  <a:prstClr val="black"/>
                </a:solidFill>
                <a:latin typeface="Arial" panose="020B0604020202020204" pitchFamily="34" charset="0"/>
                <a:cs typeface="Arial" panose="020B0604020202020204" pitchFamily="34" charset="0"/>
              </a:rPr>
              <a:t> </a:t>
            </a:r>
            <a:r>
              <a:rPr lang="el-GR" sz="2000" b="1" dirty="0" err="1" smtClean="0">
                <a:solidFill>
                  <a:prstClr val="black"/>
                </a:solidFill>
                <a:latin typeface="Arial" panose="020B0604020202020204" pitchFamily="34" charset="0"/>
                <a:cs typeface="Arial" panose="020B0604020202020204" pitchFamily="34" charset="0"/>
              </a:rPr>
              <a:t>δεξ</a:t>
            </a:r>
            <a:r>
              <a:rPr lang="el-GR" sz="2000" b="1" dirty="0" smtClean="0">
                <a:solidFill>
                  <a:prstClr val="black"/>
                </a:solidFill>
                <a:latin typeface="Arial" panose="020B0604020202020204" pitchFamily="34" charset="0"/>
                <a:cs typeface="Arial" panose="020B0604020202020204" pitchFamily="34" charset="0"/>
              </a:rPr>
              <a:t>.) </a:t>
            </a:r>
            <a:r>
              <a:rPr lang="el-GR" sz="2000" b="1" dirty="0">
                <a:solidFill>
                  <a:prstClr val="black"/>
                </a:solidFill>
                <a:latin typeface="Arial" panose="020B0604020202020204" pitchFamily="34" charset="0"/>
                <a:cs typeface="Arial" panose="020B0604020202020204" pitchFamily="34" charset="0"/>
              </a:rPr>
              <a:t>και</a:t>
            </a:r>
          </a:p>
          <a:p>
            <a:pPr lvl="0">
              <a:defRPr/>
            </a:pPr>
            <a:r>
              <a:rPr lang="en-US" sz="2000" b="1" dirty="0" smtClean="0">
                <a:solidFill>
                  <a:prstClr val="black"/>
                </a:solidFill>
                <a:latin typeface="Arial" panose="020B0604020202020204" pitchFamily="34" charset="0"/>
                <a:cs typeface="Arial" panose="020B0604020202020204" pitchFamily="34" charset="0"/>
              </a:rPr>
              <a:t> </a:t>
            </a:r>
            <a:r>
              <a:rPr lang="el-GR" sz="2000" b="1" dirty="0" smtClean="0">
                <a:solidFill>
                  <a:prstClr val="black"/>
                </a:solidFill>
                <a:latin typeface="Arial" panose="020B0604020202020204" pitchFamily="34" charset="0"/>
                <a:cs typeface="Arial" panose="020B0604020202020204" pitchFamily="34" charset="0"/>
              </a:rPr>
              <a:t>κύτταρα </a:t>
            </a:r>
            <a:r>
              <a:rPr lang="el-GR" sz="2000" b="1" dirty="0">
                <a:solidFill>
                  <a:prstClr val="black"/>
                </a:solidFill>
                <a:latin typeface="Arial" panose="020B0604020202020204" pitchFamily="34" charset="0"/>
                <a:cs typeface="Arial" panose="020B0604020202020204" pitchFamily="34" charset="0"/>
              </a:rPr>
              <a:t>ύποπτα </a:t>
            </a:r>
          </a:p>
          <a:p>
            <a:pPr lvl="0">
              <a:defRPr/>
            </a:pPr>
            <a:r>
              <a:rPr lang="en-US" sz="2000" b="1" dirty="0" smtClean="0">
                <a:solidFill>
                  <a:prstClr val="black"/>
                </a:solidFill>
                <a:latin typeface="Arial" panose="020B0604020202020204" pitchFamily="34" charset="0"/>
                <a:cs typeface="Arial" panose="020B0604020202020204" pitchFamily="34" charset="0"/>
              </a:rPr>
              <a:t> </a:t>
            </a:r>
            <a:r>
              <a:rPr lang="el-GR" sz="2000" b="1" dirty="0" smtClean="0">
                <a:solidFill>
                  <a:prstClr val="black"/>
                </a:solidFill>
                <a:latin typeface="Arial" panose="020B0604020202020204" pitchFamily="34" charset="0"/>
                <a:cs typeface="Arial" panose="020B0604020202020204" pitchFamily="34" charset="0"/>
              </a:rPr>
              <a:t>διηθητικής κακοήθειας </a:t>
            </a:r>
          </a:p>
          <a:p>
            <a:pPr lvl="0">
              <a:defRPr/>
            </a:pPr>
            <a:r>
              <a:rPr lang="el-GR" sz="2000" b="1" dirty="0" smtClean="0">
                <a:solidFill>
                  <a:prstClr val="black"/>
                </a:solidFill>
                <a:latin typeface="Arial" panose="020B0604020202020204" pitchFamily="34" charset="0"/>
                <a:cs typeface="Arial" panose="020B0604020202020204" pitchFamily="34" charset="0"/>
              </a:rPr>
              <a:t>(κάτω </a:t>
            </a:r>
            <a:r>
              <a:rPr lang="el-GR" sz="2000" b="1" dirty="0" err="1" smtClean="0">
                <a:solidFill>
                  <a:prstClr val="black"/>
                </a:solidFill>
                <a:latin typeface="Arial" panose="020B0604020202020204" pitchFamily="34" charset="0"/>
                <a:cs typeface="Arial" panose="020B0604020202020204" pitchFamily="34" charset="0"/>
              </a:rPr>
              <a:t>δεξ</a:t>
            </a:r>
            <a:r>
              <a:rPr lang="el-GR" sz="2000" b="1" dirty="0" smtClean="0">
                <a:solidFill>
                  <a:prstClr val="black"/>
                </a:solidFill>
                <a:latin typeface="Arial" panose="020B0604020202020204" pitchFamily="34" charset="0"/>
                <a:cs typeface="Arial" panose="020B0604020202020204" pitchFamily="34" charset="0"/>
              </a:rPr>
              <a:t>.).</a:t>
            </a:r>
            <a:endParaRPr lang="el-GR" sz="2000" b="1" dirty="0">
              <a:solidFill>
                <a:prstClr val="black"/>
              </a:solidFill>
              <a:latin typeface="Arial" panose="020B0604020202020204" pitchFamily="34" charset="0"/>
              <a:cs typeface="Arial" panose="020B0604020202020204" pitchFamily="34" charset="0"/>
            </a:endParaRPr>
          </a:p>
          <a:p>
            <a:pPr lvl="0">
              <a:defRPr/>
            </a:pPr>
            <a:endParaRPr lang="el-GR" sz="2000" dirty="0">
              <a:solidFill>
                <a:prstClr val="black"/>
              </a:solidFill>
              <a:latin typeface="Arial" panose="020B0604020202020204" pitchFamily="34" charset="0"/>
              <a:cs typeface="Arial" panose="020B0604020202020204" pitchFamily="34" charset="0"/>
            </a:endParaRPr>
          </a:p>
          <a:p>
            <a:pPr marL="342900" lvl="0" indent="-342900">
              <a:buFontTx/>
              <a:buChar char="-"/>
              <a:defRPr/>
            </a:pPr>
            <a:endParaRPr lang="el-GR" sz="20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 xmlns:a16="http://schemas.microsoft.com/office/drawing/2014/main" id="{96682E4A-7A52-044F-44FF-6A21BCF01442}"/>
              </a:ext>
            </a:extLst>
          </p:cNvPr>
          <p:cNvSpPr>
            <a:spLocks noGrp="1"/>
          </p:cNvSpPr>
          <p:nvPr>
            <p:ph type="title"/>
          </p:nvPr>
        </p:nvSpPr>
        <p:spPr>
          <a:xfrm>
            <a:off x="432048" y="-99392"/>
            <a:ext cx="7596336" cy="908720"/>
          </a:xfrm>
        </p:spPr>
        <p:txBody>
          <a:bodyPr/>
          <a:lstStyle/>
          <a:p>
            <a:r>
              <a:rPr lang="el-GR" dirty="0"/>
              <a:t>Περιστατικό 3</a:t>
            </a:r>
          </a:p>
        </p:txBody>
      </p:sp>
      <p:pic>
        <p:nvPicPr>
          <p:cNvPr id="6" name="Picture 5">
            <a:extLst>
              <a:ext uri="{FF2B5EF4-FFF2-40B4-BE49-F238E27FC236}">
                <a16:creationId xmlns="" xmlns:a16="http://schemas.microsoft.com/office/drawing/2014/main" id="{6543D1D4-71E5-64BC-D309-40001EC98A43}"/>
              </a:ext>
            </a:extLst>
          </p:cNvPr>
          <p:cNvPicPr>
            <a:picLocks noChangeAspect="1"/>
          </p:cNvPicPr>
          <p:nvPr/>
        </p:nvPicPr>
        <p:blipFill>
          <a:blip r:embed="rId3" cstate="print"/>
          <a:stretch>
            <a:fillRect/>
          </a:stretch>
        </p:blipFill>
        <p:spPr>
          <a:xfrm>
            <a:off x="3419872" y="4077072"/>
            <a:ext cx="3577002" cy="2592288"/>
          </a:xfrm>
          <a:prstGeom prst="rect">
            <a:avLst/>
          </a:prstGeom>
        </p:spPr>
      </p:pic>
      <p:pic>
        <p:nvPicPr>
          <p:cNvPr id="9" name="Picture 8">
            <a:extLst>
              <a:ext uri="{FF2B5EF4-FFF2-40B4-BE49-F238E27FC236}">
                <a16:creationId xmlns="" xmlns:a16="http://schemas.microsoft.com/office/drawing/2014/main" id="{7A7C6349-8410-0403-67AE-C51C9DC2C2BD}"/>
              </a:ext>
            </a:extLst>
          </p:cNvPr>
          <p:cNvPicPr>
            <a:picLocks noChangeAspect="1"/>
          </p:cNvPicPr>
          <p:nvPr/>
        </p:nvPicPr>
        <p:blipFill>
          <a:blip r:embed="rId4" cstate="print"/>
          <a:stretch>
            <a:fillRect/>
          </a:stretch>
        </p:blipFill>
        <p:spPr>
          <a:xfrm rot="16200000">
            <a:off x="6461889" y="963047"/>
            <a:ext cx="2160240" cy="3059698"/>
          </a:xfrm>
          <a:prstGeom prst="rect">
            <a:avLst/>
          </a:prstGeom>
        </p:spPr>
      </p:pic>
      <p:pic>
        <p:nvPicPr>
          <p:cNvPr id="82946" name="Picture 2"/>
          <p:cNvPicPr>
            <a:picLocks noChangeAspect="1" noChangeArrowheads="1"/>
          </p:cNvPicPr>
          <p:nvPr/>
        </p:nvPicPr>
        <p:blipFill>
          <a:blip r:embed="rId5" cstate="print"/>
          <a:srcRect/>
          <a:stretch>
            <a:fillRect/>
          </a:stretch>
        </p:blipFill>
        <p:spPr bwMode="auto">
          <a:xfrm rot="5400000">
            <a:off x="6596396" y="4284924"/>
            <a:ext cx="2880320" cy="1744535"/>
          </a:xfrm>
          <a:prstGeom prst="rect">
            <a:avLst/>
          </a:prstGeom>
          <a:noFill/>
          <a:ln w="9525">
            <a:noFill/>
            <a:miter lim="800000"/>
            <a:headEnd/>
            <a:tailEnd/>
          </a:ln>
        </p:spPr>
      </p:pic>
    </p:spTree>
    <p:extLst>
      <p:ext uri="{BB962C8B-B14F-4D97-AF65-F5344CB8AC3E}">
        <p14:creationId xmlns="" xmlns:p14="http://schemas.microsoft.com/office/powerpoint/2010/main" val="146014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C092B6-FAD2-578D-193B-65DA89ECC9DB}"/>
              </a:ext>
            </a:extLst>
          </p:cNvPr>
          <p:cNvSpPr>
            <a:spLocks noGrp="1"/>
          </p:cNvSpPr>
          <p:nvPr>
            <p:ph type="title"/>
          </p:nvPr>
        </p:nvSpPr>
        <p:spPr>
          <a:xfrm>
            <a:off x="457200" y="0"/>
            <a:ext cx="8229600" cy="620688"/>
          </a:xfrm>
        </p:spPr>
        <p:txBody>
          <a:bodyPr>
            <a:normAutofit fontScale="90000"/>
          </a:bodyPr>
          <a:lstStyle/>
          <a:p>
            <a:r>
              <a:rPr lang="el-GR" dirty="0" smtClean="0"/>
              <a:t>Κολποσκόπηση και λήψη βιοψιών</a:t>
            </a:r>
            <a:endParaRPr lang="el-GR" dirty="0"/>
          </a:p>
        </p:txBody>
      </p:sp>
      <p:pic>
        <p:nvPicPr>
          <p:cNvPr id="4" name="Picture 3">
            <a:extLst>
              <a:ext uri="{FF2B5EF4-FFF2-40B4-BE49-F238E27FC236}">
                <a16:creationId xmlns="" xmlns:a16="http://schemas.microsoft.com/office/drawing/2014/main" id="{7208DE53-6137-EE9C-8E8A-DDA605A02E67}"/>
              </a:ext>
            </a:extLst>
          </p:cNvPr>
          <p:cNvPicPr>
            <a:picLocks noChangeAspect="1"/>
          </p:cNvPicPr>
          <p:nvPr/>
        </p:nvPicPr>
        <p:blipFill>
          <a:blip r:embed="rId2" cstate="print"/>
          <a:stretch>
            <a:fillRect/>
          </a:stretch>
        </p:blipFill>
        <p:spPr>
          <a:xfrm>
            <a:off x="179513" y="692696"/>
            <a:ext cx="3744416" cy="2589596"/>
          </a:xfrm>
          <a:prstGeom prst="rect">
            <a:avLst/>
          </a:prstGeom>
        </p:spPr>
      </p:pic>
      <p:pic>
        <p:nvPicPr>
          <p:cNvPr id="66562" name="Picture 2" descr="C:\Users\User\Desktop\cervixLSILsalihNEW04.jpg"/>
          <p:cNvPicPr>
            <a:picLocks noChangeAspect="1" noChangeArrowheads="1"/>
          </p:cNvPicPr>
          <p:nvPr/>
        </p:nvPicPr>
        <p:blipFill>
          <a:blip r:embed="rId3" cstate="print"/>
          <a:srcRect/>
          <a:stretch>
            <a:fillRect/>
          </a:stretch>
        </p:blipFill>
        <p:spPr bwMode="auto">
          <a:xfrm>
            <a:off x="1547664" y="3356991"/>
            <a:ext cx="2397168" cy="3351041"/>
          </a:xfrm>
          <a:prstGeom prst="rect">
            <a:avLst/>
          </a:prstGeom>
          <a:noFill/>
        </p:spPr>
      </p:pic>
      <p:pic>
        <p:nvPicPr>
          <p:cNvPr id="66563" name="Picture 3" descr="C:\Users\User\Desktop\cervixLSILsalih02.jpg"/>
          <p:cNvPicPr>
            <a:picLocks noChangeAspect="1" noChangeArrowheads="1"/>
          </p:cNvPicPr>
          <p:nvPr/>
        </p:nvPicPr>
        <p:blipFill>
          <a:blip r:embed="rId4" cstate="print"/>
          <a:srcRect/>
          <a:stretch>
            <a:fillRect/>
          </a:stretch>
        </p:blipFill>
        <p:spPr bwMode="auto">
          <a:xfrm>
            <a:off x="0" y="5445224"/>
            <a:ext cx="1475656" cy="1224136"/>
          </a:xfrm>
          <a:prstGeom prst="rect">
            <a:avLst/>
          </a:prstGeom>
          <a:noFill/>
        </p:spPr>
      </p:pic>
      <p:sp>
        <p:nvSpPr>
          <p:cNvPr id="6" name="5 - Ορθογώνιο"/>
          <p:cNvSpPr/>
          <p:nvPr/>
        </p:nvSpPr>
        <p:spPr>
          <a:xfrm>
            <a:off x="0" y="3284984"/>
            <a:ext cx="1547664" cy="2185214"/>
          </a:xfrm>
          <a:prstGeom prst="rect">
            <a:avLst/>
          </a:prstGeom>
        </p:spPr>
        <p:txBody>
          <a:bodyPr wrap="square">
            <a:spAutoFit/>
          </a:bodyPr>
          <a:lstStyle/>
          <a:p>
            <a:pPr algn="ctr"/>
            <a:r>
              <a:rPr lang="en-US" sz="1600" b="1" dirty="0" smtClean="0"/>
              <a:t>CIN1</a:t>
            </a:r>
          </a:p>
          <a:p>
            <a:pPr algn="ctr"/>
            <a:r>
              <a:rPr lang="el-GR" sz="1200" dirty="0" err="1" smtClean="0">
                <a:effectLst>
                  <a:outerShdw blurRad="38100" dist="38100" dir="2700000" algn="tl">
                    <a:srgbClr val="000000">
                      <a:alpha val="43137"/>
                    </a:srgbClr>
                  </a:outerShdw>
                </a:effectLst>
              </a:rPr>
              <a:t>Κοιλοκυτταρική</a:t>
            </a:r>
            <a:r>
              <a:rPr lang="el-GR" sz="1200" dirty="0" smtClean="0">
                <a:effectLst>
                  <a:outerShdw blurRad="38100" dist="38100" dir="2700000" algn="tl">
                    <a:srgbClr val="000000">
                      <a:alpha val="43137"/>
                    </a:srgbClr>
                  </a:outerShdw>
                </a:effectLst>
              </a:rPr>
              <a:t> </a:t>
            </a:r>
            <a:r>
              <a:rPr lang="el-GR" sz="1200" dirty="0" err="1" smtClean="0">
                <a:effectLst>
                  <a:outerShdw blurRad="38100" dist="38100" dir="2700000" algn="tl">
                    <a:srgbClr val="000000">
                      <a:alpha val="43137"/>
                    </a:srgbClr>
                  </a:outerShdw>
                </a:effectLst>
              </a:rPr>
              <a:t>ατυπία</a:t>
            </a:r>
            <a:r>
              <a:rPr lang="el-GR" sz="1200" dirty="0" smtClean="0"/>
              <a:t> που χαρακτηρίζεται από </a:t>
            </a:r>
            <a:r>
              <a:rPr lang="el-GR" sz="1200" dirty="0" smtClean="0">
                <a:effectLst>
                  <a:outerShdw blurRad="38100" dist="38100" dir="2700000" algn="tl">
                    <a:srgbClr val="000000">
                      <a:alpha val="43137"/>
                    </a:srgbClr>
                  </a:outerShdw>
                </a:effectLst>
              </a:rPr>
              <a:t>πυρηνική υπερχρωμία με διακύμανση στο μέγεθος και το </a:t>
            </a:r>
            <a:r>
              <a:rPr lang="el-GR" sz="1200" b="1" dirty="0" smtClean="0">
                <a:effectLst>
                  <a:outerShdw blurRad="38100" dist="38100" dir="2700000" algn="tl">
                    <a:srgbClr val="000000">
                      <a:alpha val="43137"/>
                    </a:srgbClr>
                  </a:outerShdw>
                </a:effectLst>
              </a:rPr>
              <a:t>σχήμα</a:t>
            </a:r>
            <a:r>
              <a:rPr lang="el-GR" sz="1200" dirty="0" smtClean="0">
                <a:effectLst>
                  <a:outerShdw blurRad="38100" dist="38100" dir="2700000" algn="tl">
                    <a:srgbClr val="000000">
                      <a:alpha val="43137"/>
                    </a:srgbClr>
                  </a:outerShdw>
                </a:effectLst>
              </a:rPr>
              <a:t> των πυρήνων</a:t>
            </a:r>
            <a:r>
              <a:rPr lang="en-US" sz="1200" dirty="0" smtClean="0">
                <a:effectLst>
                  <a:outerShdw blurRad="38100" dist="38100" dir="2700000" algn="tl">
                    <a:srgbClr val="000000">
                      <a:alpha val="43137"/>
                    </a:srgbClr>
                  </a:outerShdw>
                </a:effectLst>
              </a:rPr>
              <a:t>,</a:t>
            </a:r>
            <a:r>
              <a:rPr lang="el-GR" sz="1200" dirty="0" smtClean="0">
                <a:effectLst>
                  <a:outerShdw blurRad="38100" dist="38100" dir="2700000" algn="tl">
                    <a:srgbClr val="000000">
                      <a:alpha val="43137"/>
                    </a:srgbClr>
                  </a:outerShdw>
                </a:effectLst>
              </a:rPr>
              <a:t> με διακριτές </a:t>
            </a:r>
            <a:r>
              <a:rPr lang="el-GR" sz="1200" dirty="0" err="1" smtClean="0">
                <a:effectLst>
                  <a:outerShdw blurRad="38100" dist="38100" dir="2700000" algn="tl">
                    <a:srgbClr val="000000">
                      <a:alpha val="43137"/>
                    </a:srgbClr>
                  </a:outerShdw>
                </a:effectLst>
              </a:rPr>
              <a:t>περιπυρηνικές</a:t>
            </a:r>
            <a:r>
              <a:rPr lang="el-GR" sz="1200" dirty="0" smtClean="0">
                <a:effectLst>
                  <a:outerShdw blurRad="38100" dist="38100" dir="2700000" algn="tl">
                    <a:srgbClr val="000000">
                      <a:alpha val="43137"/>
                    </a:srgbClr>
                  </a:outerShdw>
                </a:effectLst>
              </a:rPr>
              <a:t> άλως.</a:t>
            </a:r>
            <a:endParaRPr lang="el-GR" sz="1200" dirty="0">
              <a:effectLst>
                <a:outerShdw blurRad="38100" dist="38100" dir="2700000" algn="tl">
                  <a:srgbClr val="000000">
                    <a:alpha val="43137"/>
                  </a:srgbClr>
                </a:outerShdw>
              </a:effectLst>
            </a:endParaRPr>
          </a:p>
        </p:txBody>
      </p:sp>
      <p:pic>
        <p:nvPicPr>
          <p:cNvPr id="66564" name="Picture 4" descr="C:\Users\User\Desktop\cervixHSILCINIIIAlkhateeb08.jpg"/>
          <p:cNvPicPr>
            <a:picLocks noChangeAspect="1" noChangeArrowheads="1"/>
          </p:cNvPicPr>
          <p:nvPr/>
        </p:nvPicPr>
        <p:blipFill>
          <a:blip r:embed="rId5" cstate="print"/>
          <a:srcRect/>
          <a:stretch>
            <a:fillRect/>
          </a:stretch>
        </p:blipFill>
        <p:spPr bwMode="auto">
          <a:xfrm>
            <a:off x="4067944" y="692696"/>
            <a:ext cx="4928723" cy="3528392"/>
          </a:xfrm>
          <a:prstGeom prst="rect">
            <a:avLst/>
          </a:prstGeom>
          <a:noFill/>
        </p:spPr>
      </p:pic>
      <p:sp>
        <p:nvSpPr>
          <p:cNvPr id="8" name="7 - Ορθογώνιο"/>
          <p:cNvSpPr/>
          <p:nvPr/>
        </p:nvSpPr>
        <p:spPr>
          <a:xfrm>
            <a:off x="4067944" y="4293096"/>
            <a:ext cx="5076056" cy="2585323"/>
          </a:xfrm>
          <a:prstGeom prst="rect">
            <a:avLst/>
          </a:prstGeom>
        </p:spPr>
        <p:txBody>
          <a:bodyPr wrap="square">
            <a:spAutoFit/>
          </a:bodyPr>
          <a:lstStyle/>
          <a:p>
            <a:pPr algn="just"/>
            <a:r>
              <a:rPr lang="el-GR" dirty="0" smtClean="0"/>
              <a:t>Παρατηρήστε τη διάχυτη </a:t>
            </a:r>
            <a:r>
              <a:rPr lang="el-GR" dirty="0" err="1" smtClean="0"/>
              <a:t>βασικόμορφη</a:t>
            </a:r>
            <a:r>
              <a:rPr lang="el-GR" dirty="0" smtClean="0"/>
              <a:t> εμφάνιση  του </a:t>
            </a:r>
            <a:r>
              <a:rPr lang="el-GR" b="1" dirty="0" smtClean="0"/>
              <a:t>CIN III </a:t>
            </a:r>
            <a:r>
              <a:rPr lang="el-GR" dirty="0" smtClean="0"/>
              <a:t>(πάνω μισό) και το υποκείμενο </a:t>
            </a:r>
            <a:r>
              <a:rPr lang="el-GR" b="1" dirty="0" smtClean="0"/>
              <a:t>διηθητικό </a:t>
            </a:r>
            <a:r>
              <a:rPr lang="el-GR" b="1" dirty="0" err="1" smtClean="0"/>
              <a:t>ακανθοκυτταρικό</a:t>
            </a:r>
            <a:r>
              <a:rPr lang="el-GR" b="1" dirty="0" smtClean="0"/>
              <a:t> καρκίνωμα </a:t>
            </a:r>
            <a:r>
              <a:rPr lang="el-GR" dirty="0" smtClean="0"/>
              <a:t>που παρουσιάζει αντίστροφη ωρίμανση (κάτω μισό). Αντίθετα με τη συμμετοχή  </a:t>
            </a:r>
            <a:r>
              <a:rPr lang="el-GR" dirty="0" err="1" smtClean="0"/>
              <a:t>ενδοτραχηλικών</a:t>
            </a:r>
            <a:r>
              <a:rPr lang="el-GR" dirty="0" smtClean="0"/>
              <a:t> αδένων στο </a:t>
            </a:r>
            <a:r>
              <a:rPr lang="en-US" dirty="0" smtClean="0"/>
              <a:t>CINIII</a:t>
            </a:r>
            <a:r>
              <a:rPr lang="el-GR" dirty="0" smtClean="0"/>
              <a:t>, το διηθητικό </a:t>
            </a:r>
            <a:r>
              <a:rPr lang="el-GR" dirty="0" err="1" smtClean="0"/>
              <a:t>ακανθοκυτταρικό</a:t>
            </a:r>
            <a:r>
              <a:rPr lang="el-GR" dirty="0" smtClean="0"/>
              <a:t> καρκίνωμα εμφανίζει </a:t>
            </a:r>
            <a:r>
              <a:rPr lang="el-GR" dirty="0" smtClean="0">
                <a:effectLst>
                  <a:outerShdw blurRad="38100" dist="38100" dir="2700000" algn="tl">
                    <a:srgbClr val="000000">
                      <a:alpha val="43137"/>
                    </a:srgbClr>
                  </a:outerShdw>
                </a:effectLst>
              </a:rPr>
              <a:t>ακανόνιστα όρια </a:t>
            </a:r>
            <a:r>
              <a:rPr lang="el-GR" dirty="0" smtClean="0"/>
              <a:t>και δυνητικώς εμφανίζει παράδοξη ωρίμανση. Το  παρακείμενο στρώμα παρουσιάζει </a:t>
            </a:r>
            <a:r>
              <a:rPr lang="el-GR" dirty="0" err="1" smtClean="0"/>
              <a:t>δεσμοπλαστική</a:t>
            </a:r>
            <a:r>
              <a:rPr lang="el-GR" dirty="0" smtClean="0"/>
              <a:t> αντίδραση.</a:t>
            </a:r>
            <a:endParaRPr lang="el-GR" dirty="0"/>
          </a:p>
        </p:txBody>
      </p:sp>
    </p:spTree>
    <p:extLst>
      <p:ext uri="{BB962C8B-B14F-4D97-AF65-F5344CB8AC3E}">
        <p14:creationId xmlns="" xmlns:p14="http://schemas.microsoft.com/office/powerpoint/2010/main" val="93127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dissolve">
                                      <p:cBhvr>
                                        <p:cTn id="7" dur="500"/>
                                        <p:tgtEl>
                                          <p:spTgt spid="66562"/>
                                        </p:tgtEl>
                                      </p:cBhvr>
                                    </p:animEffect>
                                  </p:childTnLst>
                                </p:cTn>
                              </p:par>
                              <p:par>
                                <p:cTn id="8" presetID="9" presetClass="entr" presetSubtype="0" fill="hold" nodeType="withEffect">
                                  <p:stCondLst>
                                    <p:cond delay="0"/>
                                  </p:stCondLst>
                                  <p:childTnLst>
                                    <p:set>
                                      <p:cBhvr>
                                        <p:cTn id="9" dur="1" fill="hold">
                                          <p:stCondLst>
                                            <p:cond delay="0"/>
                                          </p:stCondLst>
                                        </p:cTn>
                                        <p:tgtEl>
                                          <p:spTgt spid="66563"/>
                                        </p:tgtEl>
                                        <p:attrNameLst>
                                          <p:attrName>style.visibility</p:attrName>
                                        </p:attrNameLst>
                                      </p:cBhvr>
                                      <p:to>
                                        <p:strVal val="visible"/>
                                      </p:to>
                                    </p:set>
                                    <p:animEffect transition="in" filter="dissolve">
                                      <p:cBhvr>
                                        <p:cTn id="10" dur="500"/>
                                        <p:tgtEl>
                                          <p:spTgt spid="6656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6564"/>
                                        </p:tgtEl>
                                        <p:attrNameLst>
                                          <p:attrName>style.visibility</p:attrName>
                                        </p:attrNameLst>
                                      </p:cBhvr>
                                      <p:to>
                                        <p:strVal val="visible"/>
                                      </p:to>
                                    </p:set>
                                    <p:animEffect transition="in" filter="dissolve">
                                      <p:cBhvr>
                                        <p:cTn id="18" dur="500"/>
                                        <p:tgtEl>
                                          <p:spTgt spid="6656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76056" y="2996952"/>
            <a:ext cx="4067944" cy="3861048"/>
          </a:xfrm>
        </p:spPr>
        <p:txBody>
          <a:bodyPr>
            <a:noAutofit/>
          </a:bodyPr>
          <a:lstStyle/>
          <a:p>
            <a:r>
              <a:rPr lang="el-GR" sz="1800" dirty="0" smtClean="0"/>
              <a:t>Ο </a:t>
            </a:r>
            <a:r>
              <a:rPr lang="el-GR" sz="1800" dirty="0" err="1" smtClean="0"/>
              <a:t>ανοσοϊστοχημικός</a:t>
            </a:r>
            <a:r>
              <a:rPr lang="el-GR" sz="1800" dirty="0" smtClean="0"/>
              <a:t> δείκτης </a:t>
            </a:r>
            <a:r>
              <a:rPr lang="en-US" sz="1800" b="1" dirty="0" smtClean="0"/>
              <a:t>p16</a:t>
            </a:r>
            <a:r>
              <a:rPr lang="en-US" sz="1800" dirty="0" smtClean="0"/>
              <a:t> </a:t>
            </a:r>
            <a:r>
              <a:rPr lang="el-GR" sz="1800" dirty="0" smtClean="0"/>
              <a:t>εμφανίζει </a:t>
            </a:r>
            <a:r>
              <a:rPr lang="el-GR" sz="1800" dirty="0" smtClean="0">
                <a:effectLst>
                  <a:outerShdw blurRad="38100" dist="38100" dir="2700000" algn="tl">
                    <a:srgbClr val="000000">
                      <a:alpha val="43137"/>
                    </a:srgbClr>
                  </a:outerShdw>
                </a:effectLst>
              </a:rPr>
              <a:t>διάχυτη και έντονη πυρηνική και </a:t>
            </a:r>
            <a:r>
              <a:rPr lang="el-GR" sz="1800" dirty="0" err="1" smtClean="0">
                <a:effectLst>
                  <a:outerShdw blurRad="38100" dist="38100" dir="2700000" algn="tl">
                    <a:srgbClr val="000000">
                      <a:alpha val="43137"/>
                    </a:srgbClr>
                  </a:outerShdw>
                </a:effectLst>
              </a:rPr>
              <a:t>κυτταροπλασματική</a:t>
            </a:r>
            <a:r>
              <a:rPr lang="el-GR" sz="1800" dirty="0" smtClean="0">
                <a:effectLst>
                  <a:outerShdw blurRad="38100" dist="38100" dir="2700000" algn="tl">
                    <a:srgbClr val="000000">
                      <a:alpha val="43137"/>
                    </a:srgbClr>
                  </a:outerShdw>
                </a:effectLst>
              </a:rPr>
              <a:t> χρώση («τύπου μπλοκ») </a:t>
            </a:r>
            <a:r>
              <a:rPr lang="el-GR" sz="1800" dirty="0" smtClean="0"/>
              <a:t>στις περισσότερες </a:t>
            </a:r>
            <a:r>
              <a:rPr lang="el-GR" sz="1800" b="1" dirty="0" smtClean="0"/>
              <a:t>HSIL</a:t>
            </a:r>
            <a:r>
              <a:rPr lang="el-GR" sz="1800" dirty="0" smtClean="0"/>
              <a:t>.</a:t>
            </a:r>
            <a:r>
              <a:rPr lang="en-US" sz="1800" dirty="0" smtClean="0"/>
              <a:t/>
            </a:r>
            <a:br>
              <a:rPr lang="en-US" sz="1800" dirty="0" smtClean="0"/>
            </a:br>
            <a:r>
              <a:rPr lang="el-GR" sz="1800" dirty="0" smtClean="0"/>
              <a:t> Ωστόσο, περίπου το 33% των </a:t>
            </a:r>
            <a:r>
              <a:rPr lang="en-US" sz="1800" dirty="0" smtClean="0"/>
              <a:t>CIN1/</a:t>
            </a:r>
            <a:r>
              <a:rPr lang="el-GR" sz="1800" dirty="0" smtClean="0"/>
              <a:t>LSIL εμφανίζουν επίσης </a:t>
            </a:r>
            <a:r>
              <a:rPr lang="el-GR" sz="1800" dirty="0" err="1" smtClean="0"/>
              <a:t>υπερέκφραση</a:t>
            </a:r>
            <a:r>
              <a:rPr lang="el-GR" sz="1800" dirty="0" smtClean="0"/>
              <a:t> p16 (όταν εμπλέκεται υψηλού κινδύνου στέλεχος του </a:t>
            </a:r>
            <a:r>
              <a:rPr lang="en-US" sz="1800" dirty="0" smtClean="0"/>
              <a:t>HPV)</a:t>
            </a:r>
            <a:r>
              <a:rPr lang="el-GR" sz="1800" dirty="0" smtClean="0"/>
              <a:t>. Ως εκ τούτου, το p16 βοηθά μόνο εάν είναι αρνητικό ή αποσπασματικό (δεν </a:t>
            </a:r>
            <a:r>
              <a:rPr lang="el-GR" sz="1800" dirty="0" err="1" smtClean="0"/>
              <a:t>υπερεκφράζεται</a:t>
            </a:r>
            <a:r>
              <a:rPr lang="el-GR" sz="1800" dirty="0" smtClean="0"/>
              <a:t>), καθώς τότε αποκλείει την HSIL και θεωρείται υποστηρικτικό διάγνωσης LSIL στο </a:t>
            </a:r>
            <a:r>
              <a:rPr lang="el-GR" sz="1800" b="1" dirty="0" smtClean="0"/>
              <a:t>κατάλληλο μορφολογικό πλαίσιο</a:t>
            </a:r>
            <a:r>
              <a:rPr lang="el-GR" sz="1800" dirty="0" smtClean="0"/>
              <a:t>.</a:t>
            </a:r>
            <a:endParaRPr lang="el-GR" sz="1800" dirty="0"/>
          </a:p>
        </p:txBody>
      </p:sp>
      <p:pic>
        <p:nvPicPr>
          <p:cNvPr id="67586" name="Picture 2" descr="C:\Users\User\Desktop\cervixHSILCINIIIAlkhateeb11.jpg"/>
          <p:cNvPicPr>
            <a:picLocks noChangeAspect="1" noChangeArrowheads="1"/>
          </p:cNvPicPr>
          <p:nvPr/>
        </p:nvPicPr>
        <p:blipFill>
          <a:blip r:embed="rId2" cstate="print"/>
          <a:srcRect/>
          <a:stretch>
            <a:fillRect/>
          </a:stretch>
        </p:blipFill>
        <p:spPr bwMode="auto">
          <a:xfrm>
            <a:off x="179512" y="3068960"/>
            <a:ext cx="5029309" cy="3600400"/>
          </a:xfrm>
          <a:prstGeom prst="rect">
            <a:avLst/>
          </a:prstGeom>
          <a:noFill/>
        </p:spPr>
      </p:pic>
      <p:pic>
        <p:nvPicPr>
          <p:cNvPr id="100353" name="Picture 1" descr="C:\Users\User\Desktop\Spectrum_of_SIL_Cervical_Dysplasia_(4445758838).jpg"/>
          <p:cNvPicPr>
            <a:picLocks noChangeAspect="1" noChangeArrowheads="1"/>
          </p:cNvPicPr>
          <p:nvPr/>
        </p:nvPicPr>
        <p:blipFill>
          <a:blip r:embed="rId3" cstate="print"/>
          <a:srcRect/>
          <a:stretch>
            <a:fillRect/>
          </a:stretch>
        </p:blipFill>
        <p:spPr bwMode="auto">
          <a:xfrm rot="10800000" flipV="1">
            <a:off x="251520" y="188640"/>
            <a:ext cx="6480720" cy="2592288"/>
          </a:xfrm>
          <a:prstGeom prst="rect">
            <a:avLst/>
          </a:prstGeom>
          <a:noFill/>
        </p:spPr>
      </p:pic>
      <p:sp>
        <p:nvSpPr>
          <p:cNvPr id="5" name="4 - Ορθογώνιο"/>
          <p:cNvSpPr/>
          <p:nvPr/>
        </p:nvSpPr>
        <p:spPr>
          <a:xfrm>
            <a:off x="6660232" y="188640"/>
            <a:ext cx="2483768" cy="2585323"/>
          </a:xfrm>
          <a:prstGeom prst="rect">
            <a:avLst/>
          </a:prstGeom>
        </p:spPr>
        <p:txBody>
          <a:bodyPr wrap="square">
            <a:spAutoFit/>
          </a:bodyPr>
          <a:lstStyle/>
          <a:p>
            <a:pPr algn="ctr"/>
            <a:r>
              <a:rPr lang="el-GR" dirty="0" smtClean="0"/>
              <a:t>Φυσιολογικό τραχηλικό επιθήλιο (τέρμα  δεξιά) που </a:t>
            </a:r>
            <a:r>
              <a:rPr lang="el-GR" dirty="0" err="1" smtClean="0"/>
              <a:t>μεταχωρεί</a:t>
            </a:r>
            <a:endParaRPr lang="el-GR" dirty="0" smtClean="0"/>
          </a:p>
          <a:p>
            <a:pPr algn="ctr"/>
            <a:r>
              <a:rPr lang="el-GR" dirty="0" smtClean="0"/>
              <a:t> σε οριακή </a:t>
            </a:r>
            <a:r>
              <a:rPr lang="el-GR" dirty="0" err="1" smtClean="0"/>
              <a:t>κοιλοκυττάρωση</a:t>
            </a:r>
            <a:r>
              <a:rPr lang="el-GR" dirty="0" smtClean="0"/>
              <a:t>, </a:t>
            </a:r>
          </a:p>
          <a:p>
            <a:pPr algn="ctr"/>
            <a:r>
              <a:rPr lang="el-GR" dirty="0" smtClean="0"/>
              <a:t>σε </a:t>
            </a:r>
            <a:r>
              <a:rPr lang="el-GR" b="1" dirty="0" smtClean="0"/>
              <a:t>LSIL  με σαφή </a:t>
            </a:r>
            <a:r>
              <a:rPr lang="el-GR" b="1" dirty="0" err="1" smtClean="0"/>
              <a:t>κοιλοκυτταρική</a:t>
            </a:r>
            <a:r>
              <a:rPr lang="el-GR" b="1" dirty="0" smtClean="0"/>
              <a:t> </a:t>
            </a:r>
            <a:r>
              <a:rPr lang="el-GR" b="1" dirty="0" err="1" smtClean="0"/>
              <a:t>ατυπία</a:t>
            </a:r>
            <a:r>
              <a:rPr lang="el-GR" b="1" dirty="0" smtClean="0"/>
              <a:t> </a:t>
            </a:r>
            <a:r>
              <a:rPr lang="el-GR" dirty="0" smtClean="0"/>
              <a:t>και σε </a:t>
            </a:r>
            <a:r>
              <a:rPr lang="el-GR" b="1" dirty="0" smtClean="0"/>
              <a:t>HSIL</a:t>
            </a:r>
            <a:r>
              <a:rPr lang="el-GR" dirty="0" smtClean="0"/>
              <a:t>  (τέρμα αριστερά).</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7586"/>
                                        </p:tgtEl>
                                        <p:attrNameLst>
                                          <p:attrName>style.visibility</p:attrName>
                                        </p:attrNameLst>
                                      </p:cBhvr>
                                      <p:to>
                                        <p:strVal val="visible"/>
                                      </p:to>
                                    </p:set>
                                    <p:animEffect transition="in" filter="dissolve">
                                      <p:cBhvr>
                                        <p:cTn id="12" dur="500"/>
                                        <p:tgtEl>
                                          <p:spTgt spid="6758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B8CC69B-3713-4DB7-948E-94F7F8B5BC73}"/>
              </a:ext>
            </a:extLst>
          </p:cNvPr>
          <p:cNvSpPr txBox="1"/>
          <p:nvPr/>
        </p:nvSpPr>
        <p:spPr>
          <a:xfrm>
            <a:off x="755576" y="1340768"/>
            <a:ext cx="7776864" cy="6555641"/>
          </a:xfrm>
          <a:prstGeom prst="rect">
            <a:avLst/>
          </a:prstGeom>
          <a:noFill/>
        </p:spPr>
        <p:txBody>
          <a:bodyPr wrap="square" rtlCol="0">
            <a:spAutoFit/>
          </a:bodyPr>
          <a:lstStyle/>
          <a:p>
            <a:pPr marL="457200" indent="-457200">
              <a:buAutoNum type="arabicPeriod"/>
            </a:pPr>
            <a:r>
              <a:rPr lang="el-GR" sz="2800" dirty="0"/>
              <a:t>Ποιο είναι το νόσημα της ασθενούς;</a:t>
            </a:r>
          </a:p>
          <a:p>
            <a:pPr marL="457200" indent="-457200">
              <a:buAutoNum type="arabicPeriod"/>
            </a:pPr>
            <a:endParaRPr lang="el-GR" sz="2800" dirty="0"/>
          </a:p>
          <a:p>
            <a:pPr marL="457200" indent="-457200">
              <a:buAutoNum type="arabicPeriod"/>
            </a:pPr>
            <a:endParaRPr lang="el-GR" sz="2800" dirty="0"/>
          </a:p>
          <a:p>
            <a:pPr marL="457200" indent="-457200">
              <a:buAutoNum type="arabicPeriod"/>
            </a:pPr>
            <a:endParaRPr lang="el-GR" sz="2800" dirty="0"/>
          </a:p>
          <a:p>
            <a:pPr marL="457200" indent="-457200">
              <a:buFontTx/>
              <a:buAutoNum type="arabicPeriod"/>
            </a:pPr>
            <a:r>
              <a:rPr lang="el-GR" sz="2800" dirty="0"/>
              <a:t>Ποιος λοιμώδης παράγοντας σχετίζεται με τη νόσο;</a:t>
            </a:r>
          </a:p>
          <a:p>
            <a:pPr marL="457200" indent="-457200">
              <a:buFontTx/>
              <a:buAutoNum type="arabicPeriod"/>
            </a:pPr>
            <a:endParaRPr lang="el-GR" sz="2800" dirty="0"/>
          </a:p>
          <a:p>
            <a:pPr marL="457200" indent="-457200">
              <a:buFontTx/>
              <a:buAutoNum type="arabicPeriod"/>
            </a:pPr>
            <a:endParaRPr lang="el-GR" sz="2800" dirty="0"/>
          </a:p>
          <a:p>
            <a:pPr marL="457200" indent="-457200">
              <a:buAutoNum type="arabicPeriod"/>
            </a:pPr>
            <a:r>
              <a:rPr lang="el-GR" sz="2800" dirty="0"/>
              <a:t>Υπάρχει δυνατότητα πρόληψης; </a:t>
            </a:r>
          </a:p>
          <a:p>
            <a:pPr marL="457200" indent="-457200">
              <a:buAutoNum type="arabicPeriod"/>
            </a:pPr>
            <a:endParaRPr lang="el-GR" sz="2800" dirty="0"/>
          </a:p>
          <a:p>
            <a:pPr marL="457200" indent="-457200">
              <a:buAutoNum type="arabicPeriod"/>
            </a:pPr>
            <a:endParaRPr lang="el-GR" sz="2800" dirty="0"/>
          </a:p>
          <a:p>
            <a:pPr marL="457200" indent="-457200">
              <a:buAutoNum type="arabicPeriod"/>
            </a:pPr>
            <a:endParaRPr lang="el-GR" sz="2800" dirty="0"/>
          </a:p>
          <a:p>
            <a:pPr marL="457200" indent="-457200">
              <a:buAutoNum type="arabicPeriod"/>
            </a:pPr>
            <a:endParaRPr lang="el-GR" sz="2800" dirty="0"/>
          </a:p>
          <a:p>
            <a:pPr marL="457200" indent="-457200">
              <a:buAutoNum type="arabicPeriod"/>
            </a:pPr>
            <a:endParaRPr lang="el-GR" sz="2800" dirty="0"/>
          </a:p>
          <a:p>
            <a:pPr marL="457200" indent="-457200">
              <a:buAutoNum type="arabicPeriod"/>
            </a:pPr>
            <a:endParaRPr lang="el-GR" sz="2800" dirty="0"/>
          </a:p>
        </p:txBody>
      </p:sp>
    </p:spTree>
    <p:extLst>
      <p:ext uri="{BB962C8B-B14F-4D97-AF65-F5344CB8AC3E}">
        <p14:creationId xmlns="" xmlns:p14="http://schemas.microsoft.com/office/powerpoint/2010/main" val="36256344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80184D-C72F-5BE6-83C0-1E3CBE4F1855}"/>
              </a:ext>
            </a:extLst>
          </p:cNvPr>
          <p:cNvSpPr>
            <a:spLocks noGrp="1"/>
          </p:cNvSpPr>
          <p:nvPr>
            <p:ph type="title"/>
          </p:nvPr>
        </p:nvSpPr>
        <p:spPr>
          <a:xfrm>
            <a:off x="323528" y="-27384"/>
            <a:ext cx="8229600" cy="1143000"/>
          </a:xfrm>
        </p:spPr>
        <p:txBody>
          <a:bodyPr/>
          <a:lstStyle/>
          <a:p>
            <a:r>
              <a:rPr lang="el-GR" dirty="0"/>
              <a:t>Δομή και σκοπός</a:t>
            </a:r>
          </a:p>
        </p:txBody>
      </p:sp>
      <p:sp>
        <p:nvSpPr>
          <p:cNvPr id="3" name="Content Placeholder 2">
            <a:extLst>
              <a:ext uri="{FF2B5EF4-FFF2-40B4-BE49-F238E27FC236}">
                <a16:creationId xmlns="" xmlns:a16="http://schemas.microsoft.com/office/drawing/2014/main" id="{4EEC6EC2-E3FB-0E1F-F20B-52EC52FEECF4}"/>
              </a:ext>
            </a:extLst>
          </p:cNvPr>
          <p:cNvSpPr>
            <a:spLocks noGrp="1"/>
          </p:cNvSpPr>
          <p:nvPr>
            <p:ph idx="1"/>
          </p:nvPr>
        </p:nvSpPr>
        <p:spPr>
          <a:xfrm>
            <a:off x="457200" y="2924948"/>
            <a:ext cx="8229600" cy="4813995"/>
          </a:xfrm>
        </p:spPr>
        <p:txBody>
          <a:bodyPr/>
          <a:lstStyle/>
          <a:p>
            <a:endParaRPr lang="el-GR" dirty="0"/>
          </a:p>
          <a:p>
            <a:r>
              <a:rPr lang="el-GR" dirty="0"/>
              <a:t>5 κλινικά περιστατικά για </a:t>
            </a:r>
            <a:r>
              <a:rPr lang="el-GR" b="1" dirty="0"/>
              <a:t>συζήτηση.</a:t>
            </a:r>
          </a:p>
          <a:p>
            <a:endParaRPr lang="el-GR" dirty="0"/>
          </a:p>
          <a:p>
            <a:r>
              <a:rPr lang="el-GR" dirty="0"/>
              <a:t>Σκοπός όχι η πλήρης κάλυψη της ύλης, αλλά η κατανόηση ορισμένων </a:t>
            </a:r>
            <a:r>
              <a:rPr lang="el-GR" dirty="0" err="1"/>
              <a:t>παθολογοανατομικών</a:t>
            </a:r>
            <a:r>
              <a:rPr lang="el-GR" dirty="0"/>
              <a:t> ευρημάτων και η διασύνδεσή τους με την κλινική πράξη.</a:t>
            </a:r>
          </a:p>
        </p:txBody>
      </p:sp>
      <p:pic>
        <p:nvPicPr>
          <p:cNvPr id="5" name="Picture 4" descr="Dart arrow in the center of dartboard">
            <a:extLst>
              <a:ext uri="{FF2B5EF4-FFF2-40B4-BE49-F238E27FC236}">
                <a16:creationId xmlns="" xmlns:a16="http://schemas.microsoft.com/office/drawing/2014/main" id="{A87B045B-46B3-27B8-4368-0D3C9679D59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908412" y="1386622"/>
            <a:ext cx="3059832" cy="2042378"/>
          </a:xfrm>
          <a:prstGeom prst="rect">
            <a:avLst/>
          </a:prstGeom>
        </p:spPr>
      </p:pic>
    </p:spTree>
    <p:extLst>
      <p:ext uri="{BB962C8B-B14F-4D97-AF65-F5344CB8AC3E}">
        <p14:creationId xmlns="" xmlns:p14="http://schemas.microsoft.com/office/powerpoint/2010/main" val="14801469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 xmlns:a16="http://schemas.microsoft.com/office/drawing/2014/main" id="{C7EB3535-F59F-A641-BDF8-7B97F11B56C5}"/>
              </a:ext>
            </a:extLst>
          </p:cNvPr>
          <p:cNvSpPr txBox="1"/>
          <p:nvPr/>
        </p:nvSpPr>
        <p:spPr>
          <a:xfrm>
            <a:off x="4499992" y="116632"/>
            <a:ext cx="4211960" cy="553998"/>
          </a:xfrm>
          <a:prstGeom prst="rect">
            <a:avLst/>
          </a:prstGeom>
          <a:noFill/>
        </p:spPr>
        <p:txBody>
          <a:bodyPr wrap="square" rtlCol="0">
            <a:spAutoFit/>
          </a:bodyPr>
          <a:lstStyle/>
          <a:p>
            <a:pPr algn="ctr"/>
            <a:r>
              <a:rPr lang="el-GR" sz="3000" b="1" dirty="0"/>
              <a:t> </a:t>
            </a:r>
          </a:p>
        </p:txBody>
      </p:sp>
      <p:pic>
        <p:nvPicPr>
          <p:cNvPr id="5" name="Picture 4">
            <a:extLst>
              <a:ext uri="{FF2B5EF4-FFF2-40B4-BE49-F238E27FC236}">
                <a16:creationId xmlns="" xmlns:a16="http://schemas.microsoft.com/office/drawing/2014/main" id="{61A22CC5-176B-D478-0893-68FB68573888}"/>
              </a:ext>
            </a:extLst>
          </p:cNvPr>
          <p:cNvPicPr>
            <a:picLocks noChangeAspect="1"/>
          </p:cNvPicPr>
          <p:nvPr/>
        </p:nvPicPr>
        <p:blipFill>
          <a:blip r:embed="rId3" cstate="print"/>
          <a:stretch>
            <a:fillRect/>
          </a:stretch>
        </p:blipFill>
        <p:spPr>
          <a:xfrm>
            <a:off x="4788024" y="980728"/>
            <a:ext cx="3970953" cy="2808312"/>
          </a:xfrm>
          <a:prstGeom prst="rect">
            <a:avLst/>
          </a:prstGeom>
        </p:spPr>
      </p:pic>
      <p:sp>
        <p:nvSpPr>
          <p:cNvPr id="6" name="TextBox 5">
            <a:extLst>
              <a:ext uri="{FF2B5EF4-FFF2-40B4-BE49-F238E27FC236}">
                <a16:creationId xmlns="" xmlns:a16="http://schemas.microsoft.com/office/drawing/2014/main" id="{88E34A62-B139-B651-708B-7F38F9978E80}"/>
              </a:ext>
            </a:extLst>
          </p:cNvPr>
          <p:cNvSpPr txBox="1"/>
          <p:nvPr/>
        </p:nvSpPr>
        <p:spPr>
          <a:xfrm>
            <a:off x="4355976" y="0"/>
            <a:ext cx="4788024" cy="954107"/>
          </a:xfrm>
          <a:prstGeom prst="rect">
            <a:avLst/>
          </a:prstGeom>
          <a:noFill/>
        </p:spPr>
        <p:txBody>
          <a:bodyPr wrap="square" rtlCol="0">
            <a:spAutoFit/>
          </a:bodyPr>
          <a:lstStyle/>
          <a:p>
            <a:pPr algn="ctr"/>
            <a:r>
              <a:rPr lang="el-GR" sz="2800" b="1" dirty="0" smtClean="0"/>
              <a:t>Η </a:t>
            </a:r>
            <a:r>
              <a:rPr lang="en-US" sz="2800" b="1" smtClean="0"/>
              <a:t> </a:t>
            </a:r>
            <a:r>
              <a:rPr lang="el-GR" sz="2800" b="1" smtClean="0"/>
              <a:t>ΔΟΚΙΜΑΣΙΑ </a:t>
            </a:r>
            <a:endParaRPr lang="el-GR" sz="2800" b="1" dirty="0" smtClean="0"/>
          </a:p>
          <a:p>
            <a:pPr algn="ctr"/>
            <a:r>
              <a:rPr lang="el-GR" sz="2800" b="1" dirty="0" smtClean="0"/>
              <a:t>ΚΑΤΑ</a:t>
            </a:r>
            <a:r>
              <a:rPr lang="en-US" sz="2800" b="1" dirty="0" smtClean="0"/>
              <a:t> </a:t>
            </a:r>
            <a:r>
              <a:rPr lang="el-GR" sz="2800" b="1" dirty="0" smtClean="0"/>
              <a:t> ΠΑΠΑΝΙΚΟΛΑΟΥ </a:t>
            </a:r>
            <a:endParaRPr lang="el-GR" sz="2800" b="1" dirty="0"/>
          </a:p>
        </p:txBody>
      </p:sp>
      <p:pic>
        <p:nvPicPr>
          <p:cNvPr id="8" name="Picture 7">
            <a:extLst>
              <a:ext uri="{FF2B5EF4-FFF2-40B4-BE49-F238E27FC236}">
                <a16:creationId xmlns="" xmlns:a16="http://schemas.microsoft.com/office/drawing/2014/main" id="{542C83AC-948A-EAAF-BDB9-F9CC534C412C}"/>
              </a:ext>
            </a:extLst>
          </p:cNvPr>
          <p:cNvPicPr>
            <a:picLocks noChangeAspect="1"/>
          </p:cNvPicPr>
          <p:nvPr/>
        </p:nvPicPr>
        <p:blipFill>
          <a:blip r:embed="rId4" cstate="print"/>
          <a:stretch>
            <a:fillRect/>
          </a:stretch>
        </p:blipFill>
        <p:spPr>
          <a:xfrm>
            <a:off x="251520" y="188640"/>
            <a:ext cx="4076700" cy="2228850"/>
          </a:xfrm>
          <a:prstGeom prst="rect">
            <a:avLst/>
          </a:prstGeom>
        </p:spPr>
      </p:pic>
      <p:pic>
        <p:nvPicPr>
          <p:cNvPr id="65538" name="Picture 2" descr="C:\Users\User\Desktop\cervixcytologybethesdacyto01.jpg"/>
          <p:cNvPicPr>
            <a:picLocks noChangeAspect="1" noChangeArrowheads="1"/>
          </p:cNvPicPr>
          <p:nvPr/>
        </p:nvPicPr>
        <p:blipFill>
          <a:blip r:embed="rId5" cstate="print"/>
          <a:srcRect/>
          <a:stretch>
            <a:fillRect/>
          </a:stretch>
        </p:blipFill>
        <p:spPr bwMode="auto">
          <a:xfrm rot="5400000">
            <a:off x="512015" y="3024488"/>
            <a:ext cx="4303545" cy="3240360"/>
          </a:xfrm>
          <a:prstGeom prst="rect">
            <a:avLst/>
          </a:prstGeom>
          <a:noFill/>
        </p:spPr>
      </p:pic>
      <p:sp>
        <p:nvSpPr>
          <p:cNvPr id="7" name="6 - Ορθογώνιο"/>
          <p:cNvSpPr/>
          <p:nvPr/>
        </p:nvSpPr>
        <p:spPr>
          <a:xfrm>
            <a:off x="0" y="3789040"/>
            <a:ext cx="2411760" cy="2554545"/>
          </a:xfrm>
          <a:prstGeom prst="rect">
            <a:avLst/>
          </a:prstGeom>
        </p:spPr>
        <p:txBody>
          <a:bodyPr wrap="square">
            <a:spAutoFit/>
          </a:bodyPr>
          <a:lstStyle/>
          <a:p>
            <a:pPr algn="ctr"/>
            <a:r>
              <a:rPr lang="el-GR" sz="1600" dirty="0" smtClean="0"/>
              <a:t>Διπύρηνα κύτταρα, </a:t>
            </a:r>
          </a:p>
          <a:p>
            <a:pPr algn="ctr"/>
            <a:r>
              <a:rPr lang="el-GR" sz="1600" dirty="0" smtClean="0">
                <a:effectLst>
                  <a:outerShdw blurRad="38100" dist="38100" dir="2700000" algn="tl">
                    <a:srgbClr val="000000">
                      <a:alpha val="43137"/>
                    </a:srgbClr>
                  </a:outerShdw>
                </a:effectLst>
              </a:rPr>
              <a:t>διογκωμένοι πυρήνες </a:t>
            </a:r>
            <a:r>
              <a:rPr lang="el-GR" sz="1600" dirty="0" smtClean="0"/>
              <a:t>με υπερχρωμία και </a:t>
            </a:r>
            <a:r>
              <a:rPr lang="el-GR" sz="1600" dirty="0" smtClean="0">
                <a:effectLst>
                  <a:outerShdw blurRad="38100" dist="38100" dir="2700000" algn="tl">
                    <a:srgbClr val="000000">
                      <a:alpha val="43137"/>
                    </a:srgbClr>
                  </a:outerShdw>
                </a:effectLst>
              </a:rPr>
              <a:t>ανωμαλίες της πυρηνικής μεμβράνης</a:t>
            </a:r>
            <a:r>
              <a:rPr lang="en-US" sz="1600" dirty="0" smtClean="0"/>
              <a:t>:</a:t>
            </a:r>
            <a:r>
              <a:rPr lang="el-GR" sz="1600" dirty="0" smtClean="0"/>
              <a:t> </a:t>
            </a:r>
            <a:r>
              <a:rPr lang="el-GR" sz="1600" dirty="0" err="1" smtClean="0"/>
              <a:t>κοιλοκυτταρική</a:t>
            </a:r>
            <a:r>
              <a:rPr lang="el-GR" sz="1600" dirty="0" smtClean="0"/>
              <a:t> </a:t>
            </a:r>
            <a:r>
              <a:rPr lang="el-GR" sz="1600" dirty="0" err="1" smtClean="0"/>
              <a:t>ατυπία</a:t>
            </a:r>
            <a:r>
              <a:rPr lang="el-GR" sz="1600" dirty="0" smtClean="0"/>
              <a:t> συμβατή  με </a:t>
            </a:r>
            <a:r>
              <a:rPr lang="en-US" sz="1600" dirty="0" smtClean="0"/>
              <a:t> </a:t>
            </a:r>
            <a:r>
              <a:rPr lang="el-GR" sz="1600" dirty="0" smtClean="0">
                <a:effectLst>
                  <a:outerShdw blurRad="38100" dist="38100" dir="2700000" algn="tl">
                    <a:srgbClr val="000000">
                      <a:alpha val="43137"/>
                    </a:srgbClr>
                  </a:outerShdw>
                </a:effectLst>
              </a:rPr>
              <a:t>χαμηλόβαθμη</a:t>
            </a:r>
            <a:r>
              <a:rPr lang="el-GR" sz="1600" dirty="0" smtClean="0"/>
              <a:t> ακανθώδη </a:t>
            </a:r>
            <a:r>
              <a:rPr lang="el-GR" sz="1600" dirty="0" err="1" smtClean="0"/>
              <a:t>ενδοεπιθηλιακή</a:t>
            </a:r>
            <a:r>
              <a:rPr lang="el-GR" sz="1600" dirty="0" smtClean="0"/>
              <a:t> αλλοίωση</a:t>
            </a:r>
            <a:r>
              <a:rPr lang="en-US" sz="1600" dirty="0" smtClean="0"/>
              <a:t> (</a:t>
            </a:r>
            <a:r>
              <a:rPr lang="en-US" sz="1600" b="1" dirty="0" smtClean="0"/>
              <a:t>L</a:t>
            </a:r>
            <a:r>
              <a:rPr lang="en-US" sz="1600" dirty="0" smtClean="0"/>
              <a:t>SIL)</a:t>
            </a:r>
            <a:r>
              <a:rPr lang="el-GR" sz="1600" dirty="0" smtClean="0"/>
              <a:t>. </a:t>
            </a:r>
            <a:endParaRPr lang="el-GR" sz="1600" dirty="0"/>
          </a:p>
        </p:txBody>
      </p:sp>
      <p:pic>
        <p:nvPicPr>
          <p:cNvPr id="65539" name="Picture 3" descr="C:\Users\User\Desktop\cervixcytologybethesdacyto03.jpg"/>
          <p:cNvPicPr>
            <a:picLocks noChangeAspect="1" noChangeArrowheads="1"/>
          </p:cNvPicPr>
          <p:nvPr/>
        </p:nvPicPr>
        <p:blipFill>
          <a:blip r:embed="rId6" cstate="print"/>
          <a:srcRect/>
          <a:stretch>
            <a:fillRect/>
          </a:stretch>
        </p:blipFill>
        <p:spPr bwMode="auto">
          <a:xfrm>
            <a:off x="4499991" y="3861048"/>
            <a:ext cx="3729739" cy="2808312"/>
          </a:xfrm>
          <a:prstGeom prst="rect">
            <a:avLst/>
          </a:prstGeom>
          <a:noFill/>
        </p:spPr>
      </p:pic>
      <p:sp>
        <p:nvSpPr>
          <p:cNvPr id="9" name="8 - Ορθογώνιο"/>
          <p:cNvSpPr/>
          <p:nvPr/>
        </p:nvSpPr>
        <p:spPr>
          <a:xfrm>
            <a:off x="7020272" y="4077072"/>
            <a:ext cx="2123728" cy="2800767"/>
          </a:xfrm>
          <a:prstGeom prst="rect">
            <a:avLst/>
          </a:prstGeom>
        </p:spPr>
        <p:txBody>
          <a:bodyPr wrap="square">
            <a:spAutoFit/>
          </a:bodyPr>
          <a:lstStyle/>
          <a:p>
            <a:pPr algn="ctr"/>
            <a:r>
              <a:rPr lang="el-GR" sz="1600" dirty="0" err="1" smtClean="0"/>
              <a:t>Υπερχρωμική</a:t>
            </a:r>
            <a:r>
              <a:rPr lang="el-GR" sz="1600" dirty="0" smtClean="0"/>
              <a:t>, συνωστισμένη ομάδα ακανθωδών επιθηλιακών κυττάρων με ακανόνιστο πυρηνικό περίγραμμα, συμβατή με </a:t>
            </a:r>
            <a:r>
              <a:rPr lang="el-GR" sz="1600" dirty="0" smtClean="0">
                <a:effectLst>
                  <a:outerShdw blurRad="38100" dist="38100" dir="2700000" algn="tl">
                    <a:srgbClr val="000000">
                      <a:alpha val="43137"/>
                    </a:srgbClr>
                  </a:outerShdw>
                </a:effectLst>
              </a:rPr>
              <a:t>υψηλόβαθμη</a:t>
            </a:r>
            <a:r>
              <a:rPr lang="el-GR" sz="1600" dirty="0" smtClean="0"/>
              <a:t> ακανθώδη </a:t>
            </a:r>
            <a:r>
              <a:rPr lang="el-GR" sz="1600" dirty="0" err="1" smtClean="0"/>
              <a:t>ενδοεπιθηλιακή</a:t>
            </a:r>
            <a:r>
              <a:rPr lang="el-GR" sz="1600" dirty="0" smtClean="0"/>
              <a:t>  αλλοίωση</a:t>
            </a:r>
            <a:r>
              <a:rPr lang="en-US" sz="1600" dirty="0" smtClean="0"/>
              <a:t>(</a:t>
            </a:r>
            <a:r>
              <a:rPr lang="en-US" sz="1600" b="1" dirty="0" smtClean="0"/>
              <a:t>H</a:t>
            </a:r>
            <a:r>
              <a:rPr lang="en-US" sz="1600" dirty="0" smtClean="0"/>
              <a:t>SIL)</a:t>
            </a:r>
            <a:r>
              <a:rPr lang="el-GR" sz="1600" dirty="0" smtClean="0"/>
              <a:t>. Χ400</a:t>
            </a:r>
            <a:endParaRPr lang="el-GR" sz="1600" dirty="0"/>
          </a:p>
        </p:txBody>
      </p:sp>
      <p:pic>
        <p:nvPicPr>
          <p:cNvPr id="97282" name="Picture 2" descr="https://upload.wikimedia.org/wikipedia/commons/8/85/ThinPrep_Pap_smear_HPV.jpeg"/>
          <p:cNvPicPr>
            <a:picLocks noChangeAspect="1" noChangeArrowheads="1"/>
          </p:cNvPicPr>
          <p:nvPr/>
        </p:nvPicPr>
        <p:blipFill>
          <a:blip r:embed="rId7" cstate="print"/>
          <a:srcRect/>
          <a:stretch>
            <a:fillRect/>
          </a:stretch>
        </p:blipFill>
        <p:spPr bwMode="auto">
          <a:xfrm rot="5400000">
            <a:off x="1755504" y="3941240"/>
            <a:ext cx="3240361" cy="2071866"/>
          </a:xfrm>
          <a:prstGeom prst="rect">
            <a:avLst/>
          </a:prstGeom>
          <a:noFill/>
        </p:spPr>
      </p:pic>
      <p:pic>
        <p:nvPicPr>
          <p:cNvPr id="83970" name="Picture 2"/>
          <p:cNvPicPr>
            <a:picLocks noChangeAspect="1" noChangeArrowheads="1"/>
          </p:cNvPicPr>
          <p:nvPr/>
        </p:nvPicPr>
        <p:blipFill>
          <a:blip r:embed="rId8" cstate="print"/>
          <a:srcRect/>
          <a:stretch>
            <a:fillRect/>
          </a:stretch>
        </p:blipFill>
        <p:spPr bwMode="auto">
          <a:xfrm>
            <a:off x="5004048" y="980728"/>
            <a:ext cx="3528392" cy="2790852"/>
          </a:xfrm>
          <a:prstGeom prst="rect">
            <a:avLst/>
          </a:prstGeom>
          <a:noFill/>
          <a:ln w="9525">
            <a:noFill/>
            <a:miter lim="800000"/>
            <a:headEnd/>
            <a:tailEnd/>
          </a:ln>
        </p:spPr>
      </p:pic>
      <p:sp>
        <p:nvSpPr>
          <p:cNvPr id="12" name="1 - Τίτλος"/>
          <p:cNvSpPr txBox="1">
            <a:spLocks/>
          </p:cNvSpPr>
          <p:nvPr/>
        </p:nvSpPr>
        <p:spPr>
          <a:xfrm>
            <a:off x="4860032" y="2924944"/>
            <a:ext cx="2160240" cy="79208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600" b="0" i="0" u="none" strike="noStrike" kern="1200" cap="none" spc="0" normalizeH="0" baseline="0" noProof="0" dirty="0" smtClean="0">
                <a:ln>
                  <a:noFill/>
                </a:ln>
                <a:solidFill>
                  <a:schemeClr val="tx1"/>
                </a:solidFill>
                <a:effectLst/>
                <a:uLnTx/>
                <a:uFillTx/>
                <a:latin typeface="+mj-lt"/>
                <a:ea typeface="+mj-ea"/>
                <a:cs typeface="+mj-cs"/>
              </a:rPr>
              <a:t>Προβάλλουσες πυρηνικές οδοντώσεις-εντομές</a:t>
            </a:r>
            <a:endParaRPr kumimoji="0" lang="el-GR" sz="1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5538"/>
                                        </p:tgtEl>
                                      </p:cBhvr>
                                    </p:animEffect>
                                    <p:set>
                                      <p:cBhvr>
                                        <p:cTn id="7" dur="1" fill="hold">
                                          <p:stCondLst>
                                            <p:cond delay="499"/>
                                          </p:stCondLst>
                                        </p:cTn>
                                        <p:tgtEl>
                                          <p:spTgt spid="655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7282"/>
                                        </p:tgtEl>
                                        <p:attrNameLst>
                                          <p:attrName>style.visibility</p:attrName>
                                        </p:attrNameLst>
                                      </p:cBhvr>
                                      <p:to>
                                        <p:strVal val="visible"/>
                                      </p:to>
                                    </p:set>
                                    <p:animEffect transition="in" filter="dissolve">
                                      <p:cBhvr>
                                        <p:cTn id="12" dur="500"/>
                                        <p:tgtEl>
                                          <p:spTgt spid="9728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5539"/>
                                        </p:tgtEl>
                                        <p:attrNameLst>
                                          <p:attrName>style.visibility</p:attrName>
                                        </p:attrNameLst>
                                      </p:cBhvr>
                                      <p:to>
                                        <p:strVal val="visible"/>
                                      </p:to>
                                    </p:set>
                                    <p:animEffect transition="in" filter="dissolve">
                                      <p:cBhvr>
                                        <p:cTn id="22" dur="500"/>
                                        <p:tgtEl>
                                          <p:spTgt spid="65539"/>
                                        </p:tgtEl>
                                      </p:cBhvr>
                                    </p:animEffect>
                                  </p:childTnLst>
                                </p:cTn>
                              </p:par>
                              <p:par>
                                <p:cTn id="23" presetID="9" presetClass="entr" presetSubtype="0" fill="hold" nodeType="withEffect">
                                  <p:stCondLst>
                                    <p:cond delay="0"/>
                                  </p:stCondLst>
                                  <p:childTnLst>
                                    <p:set>
                                      <p:cBhvr>
                                        <p:cTn id="24" dur="1" fill="hold">
                                          <p:stCondLst>
                                            <p:cond delay="0"/>
                                          </p:stCondLst>
                                        </p:cTn>
                                        <p:tgtEl>
                                          <p:spTgt spid="83970"/>
                                        </p:tgtEl>
                                        <p:attrNameLst>
                                          <p:attrName>style.visibility</p:attrName>
                                        </p:attrNameLst>
                                      </p:cBhvr>
                                      <p:to>
                                        <p:strVal val="visible"/>
                                      </p:to>
                                    </p:set>
                                    <p:animEffect transition="in" filter="dissolve">
                                      <p:cBhvr>
                                        <p:cTn id="25" dur="500"/>
                                        <p:tgtEl>
                                          <p:spTgt spid="83970"/>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0284BCAC-5372-BF32-1AB2-B6BF015AB1BC}"/>
              </a:ext>
            </a:extLst>
          </p:cNvPr>
          <p:cNvSpPr txBox="1"/>
          <p:nvPr/>
        </p:nvSpPr>
        <p:spPr>
          <a:xfrm>
            <a:off x="251520" y="836712"/>
            <a:ext cx="8424936"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22χρονη προσέρχεται λόγω πολλαπλών αλλοιώσεων </a:t>
            </a:r>
            <a:r>
              <a:rPr kumimoji="0" lang="el-GR"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στη</a:t>
            </a:r>
            <a:r>
              <a:rPr lang="el-GR" sz="2000" dirty="0" smtClean="0">
                <a:solidFill>
                  <a:prstClr val="black"/>
                </a:solidFill>
                <a:latin typeface="Arial" panose="020B0604020202020204" pitchFamily="34" charset="0"/>
                <a:cs typeface="Arial" panose="020B0604020202020204" pitchFamily="34" charset="0"/>
              </a:rPr>
              <a:t>ν </a:t>
            </a:r>
            <a:r>
              <a:rPr lang="el-GR" sz="2000" dirty="0" err="1" smtClean="0">
                <a:solidFill>
                  <a:prstClr val="black"/>
                </a:solidFill>
                <a:latin typeface="Arial" panose="020B0604020202020204" pitchFamily="34" charset="0"/>
                <a:cs typeface="Arial" panose="020B0604020202020204" pitchFamily="34" charset="0"/>
              </a:rPr>
              <a:t>πρωκτο</a:t>
            </a:r>
            <a:r>
              <a:rPr lang="el-GR" sz="2000" dirty="0" smtClean="0">
                <a:solidFill>
                  <a:prstClr val="black"/>
                </a:solidFill>
                <a:latin typeface="Arial" panose="020B0604020202020204" pitchFamily="34" charset="0"/>
                <a:cs typeface="Arial" panose="020B0604020202020204" pitchFamily="34" charset="0"/>
              </a:rPr>
              <a:t>-</a:t>
            </a:r>
            <a:r>
              <a:rPr kumimoji="0" lang="el-GR"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γεννητική </a:t>
            </a:r>
            <a:r>
              <a:rPr kumimoji="0" lang="el-GR"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περιοχή.</a:t>
            </a:r>
            <a:endPar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smtClean="0">
                <a:solidFill>
                  <a:prstClr val="black"/>
                </a:solidFill>
                <a:latin typeface="Arial" panose="020B0604020202020204" pitchFamily="34" charset="0"/>
                <a:cs typeface="Arial" panose="020B0604020202020204" pitchFamily="34" charset="0"/>
              </a:rPr>
              <a:t> </a:t>
            </a:r>
            <a:r>
              <a:rPr lang="el-GR" sz="2000" dirty="0" err="1" smtClean="0">
                <a:solidFill>
                  <a:prstClr val="black"/>
                </a:solidFill>
                <a:latin typeface="Arial" panose="020B0604020202020204" pitchFamily="34" charset="0"/>
                <a:cs typeface="Arial" panose="020B0604020202020204" pitchFamily="34" charset="0"/>
              </a:rPr>
              <a:t>Ανθροκραμβοειδείς</a:t>
            </a:r>
            <a:r>
              <a:rPr lang="el-GR" sz="2000" dirty="0" smtClean="0">
                <a:solidFill>
                  <a:prstClr val="black"/>
                </a:solidFill>
                <a:latin typeface="Arial" panose="020B0604020202020204" pitchFamily="34" charset="0"/>
                <a:cs typeface="Arial" panose="020B0604020202020204" pitchFamily="34" charset="0"/>
              </a:rPr>
              <a:t> ή </a:t>
            </a:r>
            <a:r>
              <a:rPr lang="el-GR" sz="2000" dirty="0" err="1" smtClean="0">
                <a:solidFill>
                  <a:prstClr val="black"/>
                </a:solidFill>
                <a:latin typeface="Arial" panose="020B0604020202020204" pitchFamily="34" charset="0"/>
                <a:cs typeface="Arial" panose="020B0604020202020204" pitchFamily="34" charset="0"/>
              </a:rPr>
              <a:t>βλατιδώδεις</a:t>
            </a:r>
            <a:endParaRPr lang="el-GR" sz="2000" dirty="0" smtClean="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smtClean="0">
                <a:solidFill>
                  <a:prstClr val="black"/>
                </a:solidFill>
                <a:latin typeface="Arial" panose="020B0604020202020204" pitchFamily="34" charset="0"/>
                <a:cs typeface="Arial" panose="020B0604020202020204" pitchFamily="34" charset="0"/>
              </a:rPr>
              <a:t> </a:t>
            </a:r>
            <a:r>
              <a:rPr lang="el-GR" sz="2000" b="1" spc="3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εξωφυτικές</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2000" dirty="0" smtClean="0">
                <a:solidFill>
                  <a:prstClr val="black"/>
                </a:solidFill>
                <a:latin typeface="Arial" panose="020B0604020202020204" pitchFamily="34" charset="0"/>
                <a:cs typeface="Arial" panose="020B0604020202020204" pitchFamily="34" charset="0"/>
              </a:rPr>
              <a:t>αλλοιώσεις,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smtClean="0">
                <a:solidFill>
                  <a:prstClr val="black"/>
                </a:solidFill>
                <a:latin typeface="Arial" panose="020B0604020202020204" pitchFamily="34" charset="0"/>
                <a:cs typeface="Arial" panose="020B0604020202020204" pitchFamily="34" charset="0"/>
              </a:rPr>
              <a:t> κυρίως  </a:t>
            </a:r>
            <a:r>
              <a:rPr lang="el-GR" sz="2000" dirty="0">
                <a:solidFill>
                  <a:prstClr val="black"/>
                </a:solidFill>
                <a:latin typeface="Arial" panose="020B0604020202020204" pitchFamily="34" charset="0"/>
                <a:cs typeface="Arial" panose="020B0604020202020204" pitchFamily="34" charset="0"/>
              </a:rPr>
              <a:t>γύρω από το </a:t>
            </a:r>
            <a:r>
              <a:rPr lang="el-GR" sz="2000" dirty="0" smtClean="0">
                <a:solidFill>
                  <a:prstClr val="black"/>
                </a:solidFill>
                <a:latin typeface="Arial" panose="020B0604020202020204" pitchFamily="34" charset="0"/>
                <a:cs typeface="Arial" panose="020B0604020202020204" pitchFamily="34" charset="0"/>
              </a:rPr>
              <a:t>αιδοίο,</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smtClean="0">
                <a:solidFill>
                  <a:prstClr val="black"/>
                </a:solidFill>
                <a:latin typeface="Arial" panose="020B0604020202020204" pitchFamily="34" charset="0"/>
                <a:cs typeface="Arial" panose="020B0604020202020204" pitchFamily="34" charset="0"/>
              </a:rPr>
              <a:t> στο περίνεο.</a:t>
            </a:r>
            <a:endParaRPr lang="el-GR" sz="20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20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lvl="0">
              <a:defRPr/>
            </a:pPr>
            <a:r>
              <a:rPr lang="el-GR" sz="2000" dirty="0">
                <a:solidFill>
                  <a:prstClr val="black"/>
                </a:solidFill>
                <a:latin typeface="Arial" panose="020B0604020202020204" pitchFamily="34" charset="0"/>
                <a:cs typeface="Arial" panose="020B0604020202020204" pitchFamily="34" charset="0"/>
              </a:rPr>
              <a:t>Χωρίς παθολογικά </a:t>
            </a:r>
            <a:r>
              <a:rPr lang="el-GR" sz="2000" dirty="0" smtClean="0">
                <a:solidFill>
                  <a:prstClr val="black"/>
                </a:solidFill>
                <a:latin typeface="Arial" panose="020B0604020202020204" pitchFamily="34" charset="0"/>
                <a:cs typeface="Arial" panose="020B0604020202020204" pitchFamily="34" charset="0"/>
              </a:rPr>
              <a:t>ευρήματα στον ορό.</a:t>
            </a:r>
            <a:endParaRPr lang="el-GR" sz="20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 xmlns:a16="http://schemas.microsoft.com/office/drawing/2014/main" id="{96682E4A-7A52-044F-44FF-6A21BCF01442}"/>
              </a:ext>
            </a:extLst>
          </p:cNvPr>
          <p:cNvSpPr>
            <a:spLocks noGrp="1"/>
          </p:cNvSpPr>
          <p:nvPr>
            <p:ph type="title"/>
          </p:nvPr>
        </p:nvSpPr>
        <p:spPr>
          <a:xfrm>
            <a:off x="457200" y="0"/>
            <a:ext cx="8229600" cy="836712"/>
          </a:xfrm>
        </p:spPr>
        <p:txBody>
          <a:bodyPr>
            <a:normAutofit/>
          </a:bodyPr>
          <a:lstStyle/>
          <a:p>
            <a:r>
              <a:rPr lang="el-GR" dirty="0"/>
              <a:t>Περιστατικό </a:t>
            </a:r>
            <a:r>
              <a:rPr lang="en-US" dirty="0"/>
              <a:t>4</a:t>
            </a:r>
            <a:endParaRPr lang="el-GR" dirty="0"/>
          </a:p>
        </p:txBody>
      </p:sp>
      <p:pic>
        <p:nvPicPr>
          <p:cNvPr id="4" name="Picture 3">
            <a:extLst>
              <a:ext uri="{FF2B5EF4-FFF2-40B4-BE49-F238E27FC236}">
                <a16:creationId xmlns="" xmlns:a16="http://schemas.microsoft.com/office/drawing/2014/main" id="{351A96A8-E595-3A31-1A43-7881AB6CB375}"/>
              </a:ext>
            </a:extLst>
          </p:cNvPr>
          <p:cNvPicPr>
            <a:picLocks noChangeAspect="1"/>
          </p:cNvPicPr>
          <p:nvPr/>
        </p:nvPicPr>
        <p:blipFill>
          <a:blip r:embed="rId3" cstate="print"/>
          <a:stretch>
            <a:fillRect/>
          </a:stretch>
        </p:blipFill>
        <p:spPr>
          <a:xfrm>
            <a:off x="5292080" y="1556792"/>
            <a:ext cx="3384376" cy="5081399"/>
          </a:xfrm>
          <a:prstGeom prst="rect">
            <a:avLst/>
          </a:prstGeom>
        </p:spPr>
      </p:pic>
    </p:spTree>
    <p:extLst>
      <p:ext uri="{BB962C8B-B14F-4D97-AF65-F5344CB8AC3E}">
        <p14:creationId xmlns="" xmlns:p14="http://schemas.microsoft.com/office/powerpoint/2010/main" val="39641230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3765AB9-5FB0-E62C-2F74-1FCC29D04922}"/>
              </a:ext>
            </a:extLst>
          </p:cNvPr>
          <p:cNvSpPr txBox="1"/>
          <p:nvPr/>
        </p:nvSpPr>
        <p:spPr>
          <a:xfrm>
            <a:off x="0" y="0"/>
            <a:ext cx="9144000" cy="523220"/>
          </a:xfrm>
          <a:prstGeom prst="rect">
            <a:avLst/>
          </a:prstGeom>
          <a:noFill/>
        </p:spPr>
        <p:txBody>
          <a:bodyPr wrap="square" rtlCol="0">
            <a:spAutoFit/>
          </a:bodyPr>
          <a:lstStyle/>
          <a:p>
            <a:pPr algn="ctr"/>
            <a:r>
              <a:rPr lang="el-GR" sz="2800" b="1" dirty="0" smtClean="0"/>
              <a:t>ΤΟΠΙΚΗ ΑΦΑΙΡΕΣΗ </a:t>
            </a:r>
            <a:r>
              <a:rPr lang="el-GR" sz="2800" b="1" dirty="0"/>
              <a:t>ΚΑΙ ΠΑΘΟΛΟΓΟΑΝΑΤΟΜΙΚΗ ΕΞΕΤΑΣΗ</a:t>
            </a:r>
          </a:p>
        </p:txBody>
      </p:sp>
      <p:pic>
        <p:nvPicPr>
          <p:cNvPr id="65538" name="Picture 2" descr="C:\Users\User\Desktop\vulvacondylomaChoschzick001.jpg"/>
          <p:cNvPicPr>
            <a:picLocks noChangeAspect="1" noChangeArrowheads="1"/>
          </p:cNvPicPr>
          <p:nvPr/>
        </p:nvPicPr>
        <p:blipFill>
          <a:blip r:embed="rId3" cstate="print"/>
          <a:srcRect/>
          <a:stretch>
            <a:fillRect/>
          </a:stretch>
        </p:blipFill>
        <p:spPr bwMode="auto">
          <a:xfrm rot="5400000">
            <a:off x="-1013301" y="1957516"/>
            <a:ext cx="6058032" cy="3384376"/>
          </a:xfrm>
          <a:prstGeom prst="rect">
            <a:avLst/>
          </a:prstGeom>
          <a:noFill/>
        </p:spPr>
      </p:pic>
      <p:pic>
        <p:nvPicPr>
          <p:cNvPr id="65539" name="Picture 3" descr="C:\Users\User\Desktop\vulvacondylomaChoschzick003.jpg"/>
          <p:cNvPicPr>
            <a:picLocks noChangeAspect="1" noChangeArrowheads="1"/>
          </p:cNvPicPr>
          <p:nvPr/>
        </p:nvPicPr>
        <p:blipFill>
          <a:blip r:embed="rId4" cstate="print"/>
          <a:srcRect/>
          <a:stretch>
            <a:fillRect/>
          </a:stretch>
        </p:blipFill>
        <p:spPr bwMode="auto">
          <a:xfrm>
            <a:off x="4788024" y="548680"/>
            <a:ext cx="3960440" cy="3789965"/>
          </a:xfrm>
          <a:prstGeom prst="rect">
            <a:avLst/>
          </a:prstGeom>
          <a:noFill/>
        </p:spPr>
      </p:pic>
      <p:pic>
        <p:nvPicPr>
          <p:cNvPr id="65540" name="Picture 4" descr="C:\Users\User\Desktop\vulvacondylomaChoschzick002.jpg"/>
          <p:cNvPicPr>
            <a:picLocks noChangeAspect="1" noChangeArrowheads="1"/>
          </p:cNvPicPr>
          <p:nvPr/>
        </p:nvPicPr>
        <p:blipFill>
          <a:blip r:embed="rId5" cstate="print"/>
          <a:srcRect/>
          <a:stretch>
            <a:fillRect/>
          </a:stretch>
        </p:blipFill>
        <p:spPr bwMode="auto">
          <a:xfrm>
            <a:off x="4788024" y="4437112"/>
            <a:ext cx="3888432" cy="2132081"/>
          </a:xfrm>
          <a:prstGeom prst="rect">
            <a:avLst/>
          </a:prstGeom>
          <a:noFill/>
        </p:spPr>
      </p:pic>
    </p:spTree>
    <p:extLst>
      <p:ext uri="{BB962C8B-B14F-4D97-AF65-F5344CB8AC3E}">
        <p14:creationId xmlns="" xmlns:p14="http://schemas.microsoft.com/office/powerpoint/2010/main" val="12383661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BCDE204-745D-A656-7550-6DC17624ABEE}"/>
              </a:ext>
            </a:extLst>
          </p:cNvPr>
          <p:cNvSpPr txBox="1"/>
          <p:nvPr/>
        </p:nvSpPr>
        <p:spPr>
          <a:xfrm>
            <a:off x="251520" y="188640"/>
            <a:ext cx="8496944" cy="4708981"/>
          </a:xfrm>
          <a:prstGeom prst="rect">
            <a:avLst/>
          </a:prstGeom>
          <a:noFill/>
        </p:spPr>
        <p:txBody>
          <a:bodyPr wrap="square" rtlCol="0">
            <a:spAutoFit/>
          </a:bodyPr>
          <a:lstStyle/>
          <a:p>
            <a:pPr marL="457200" indent="-457200">
              <a:buAutoNum type="arabicPeriod"/>
            </a:pPr>
            <a:r>
              <a:rPr lang="el-GR" sz="2400" dirty="0">
                <a:latin typeface="Arial" panose="020B0604020202020204" pitchFamily="34" charset="0"/>
                <a:cs typeface="Arial" panose="020B0604020202020204" pitchFamily="34" charset="0"/>
              </a:rPr>
              <a:t>Ποια η διάγνωση της ασθενούς; </a:t>
            </a: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r>
              <a:rPr lang="el-GR" sz="2400" dirty="0">
                <a:latin typeface="Arial" panose="020B0604020202020204" pitchFamily="34" charset="0"/>
                <a:cs typeface="Arial" panose="020B0604020202020204" pitchFamily="34" charset="0"/>
              </a:rPr>
              <a:t>Υπάρχει κίνδυνος εξαλλαγής;</a:t>
            </a:r>
          </a:p>
          <a:p>
            <a:pPr marL="457200" indent="-457200">
              <a:buAutoNum type="arabicPeriod"/>
            </a:pPr>
            <a:endParaRPr lang="en-US"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FontTx/>
              <a:buAutoNum type="arabicPeriod"/>
            </a:pPr>
            <a:r>
              <a:rPr lang="el-GR" sz="2400" dirty="0">
                <a:latin typeface="Arial" panose="020B0604020202020204" pitchFamily="34" charset="0"/>
                <a:cs typeface="Arial" panose="020B0604020202020204" pitchFamily="34" charset="0"/>
              </a:rPr>
              <a:t>Από ποια άλλη </a:t>
            </a:r>
            <a:r>
              <a:rPr lang="el-GR" sz="2400" dirty="0" err="1">
                <a:latin typeface="Arial" pitchFamily="34" charset="0"/>
                <a:cs typeface="Arial" pitchFamily="34" charset="0"/>
              </a:rPr>
              <a:t>εξωφυτική</a:t>
            </a:r>
            <a:r>
              <a:rPr lang="el-GR" sz="2400" dirty="0">
                <a:latin typeface="Arial" pitchFamily="34" charset="0"/>
                <a:cs typeface="Arial" pitchFamily="34" charset="0"/>
              </a:rPr>
              <a:t> αλλοίωση πρέπει να </a:t>
            </a:r>
            <a:r>
              <a:rPr lang="el-GR" sz="2400" dirty="0" smtClean="0">
                <a:latin typeface="Arial" pitchFamily="34" charset="0"/>
                <a:cs typeface="Arial" pitchFamily="34" charset="0"/>
              </a:rPr>
              <a:t>γίνει </a:t>
            </a:r>
            <a:r>
              <a:rPr lang="el-GR" sz="2400" dirty="0" err="1" smtClean="0">
                <a:latin typeface="Arial" pitchFamily="34" charset="0"/>
                <a:cs typeface="Arial" pitchFamily="34" charset="0"/>
              </a:rPr>
              <a:t>διαφοροδιάγνωση</a:t>
            </a:r>
            <a:r>
              <a:rPr lang="el-GR" sz="2400" dirty="0" smtClean="0">
                <a:latin typeface="Arial" pitchFamily="34" charset="0"/>
                <a:cs typeface="Arial" pitchFamily="34" charset="0"/>
              </a:rPr>
              <a:t>, σε </a:t>
            </a:r>
            <a:r>
              <a:rPr lang="el-GR" sz="2400" dirty="0">
                <a:latin typeface="Arial" pitchFamily="34" charset="0"/>
                <a:cs typeface="Arial" pitchFamily="34" charset="0"/>
              </a:rPr>
              <a:t>σεξουαλικά ενεργό άτομο; </a:t>
            </a:r>
          </a:p>
          <a:p>
            <a:pPr marL="457200" indent="-457200">
              <a:buAutoNum type="arabicPeriod"/>
            </a:pPr>
            <a:endParaRPr lang="en-US" sz="2400" dirty="0">
              <a:latin typeface="Arial" panose="020B0604020202020204" pitchFamily="34" charset="0"/>
              <a:cs typeface="Arial" panose="020B0604020202020204" pitchFamily="34" charset="0"/>
            </a:endParaRPr>
          </a:p>
          <a:p>
            <a:pPr marL="457200" indent="-457200">
              <a:buAutoNum type="arabicPeriod"/>
            </a:pPr>
            <a:endParaRPr lang="el-GR" sz="1800" dirty="0">
              <a:latin typeface="Arial" panose="020B0604020202020204" pitchFamily="34" charset="0"/>
              <a:cs typeface="Arial" panose="020B0604020202020204" pitchFamily="34" charset="0"/>
            </a:endParaRPr>
          </a:p>
          <a:p>
            <a:endParaRPr lang="el-GR" dirty="0"/>
          </a:p>
        </p:txBody>
      </p:sp>
      <p:pic>
        <p:nvPicPr>
          <p:cNvPr id="65538" name="Picture 2" descr="C:\Users\User\Desktop\C0365839-Secondary_Syphilis_Rash.jpg"/>
          <p:cNvPicPr>
            <a:picLocks noChangeAspect="1" noChangeArrowheads="1"/>
          </p:cNvPicPr>
          <p:nvPr/>
        </p:nvPicPr>
        <p:blipFill>
          <a:blip r:embed="rId3" cstate="print"/>
          <a:srcRect/>
          <a:stretch>
            <a:fillRect/>
          </a:stretch>
        </p:blipFill>
        <p:spPr bwMode="auto">
          <a:xfrm>
            <a:off x="2411760" y="4005064"/>
            <a:ext cx="4104456" cy="2575547"/>
          </a:xfrm>
          <a:prstGeom prst="rect">
            <a:avLst/>
          </a:prstGeom>
          <a:noFill/>
        </p:spPr>
      </p:pic>
    </p:spTree>
    <p:extLst>
      <p:ext uri="{BB962C8B-B14F-4D97-AF65-F5344CB8AC3E}">
        <p14:creationId xmlns="" xmlns:p14="http://schemas.microsoft.com/office/powerpoint/2010/main" val="414873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dissolve">
                                      <p:cBhvr>
                                        <p:cTn id="7" dur="5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0284BCAC-5372-BF32-1AB2-B6BF015AB1BC}"/>
              </a:ext>
            </a:extLst>
          </p:cNvPr>
          <p:cNvSpPr txBox="1"/>
          <p:nvPr/>
        </p:nvSpPr>
        <p:spPr>
          <a:xfrm>
            <a:off x="0" y="404664"/>
            <a:ext cx="8686800" cy="68326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endParaRPr kumimoji="0" lang="en-US"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2300" dirty="0" smtClean="0">
                <a:solidFill>
                  <a:prstClr val="black"/>
                </a:solidFill>
                <a:latin typeface="Arial" panose="020B0604020202020204" pitchFamily="34" charset="0"/>
                <a:cs typeface="Arial" panose="020B0604020202020204" pitchFamily="34" charset="0"/>
              </a:rPr>
              <a:t>3</a:t>
            </a:r>
            <a:r>
              <a:rPr lang="en-US" sz="2300" dirty="0" smtClean="0">
                <a:solidFill>
                  <a:prstClr val="black"/>
                </a:solidFill>
                <a:latin typeface="Arial" panose="020B0604020202020204" pitchFamily="34" charset="0"/>
                <a:cs typeface="Arial" panose="020B0604020202020204" pitchFamily="34" charset="0"/>
              </a:rPr>
              <a:t>8</a:t>
            </a:r>
            <a:r>
              <a:rPr lang="el-GR" sz="2300" dirty="0" err="1">
                <a:solidFill>
                  <a:prstClr val="black"/>
                </a:solidFill>
                <a:latin typeface="Arial" panose="020B0604020202020204" pitchFamily="34" charset="0"/>
                <a:cs typeface="Arial" panose="020B0604020202020204" pitchFamily="34" charset="0"/>
              </a:rPr>
              <a:t>χρονη</a:t>
            </a:r>
            <a:r>
              <a:rPr lang="el-GR" sz="2300" dirty="0">
                <a:solidFill>
                  <a:prstClr val="black"/>
                </a:solidFill>
                <a:latin typeface="Arial" panose="020B0604020202020204" pitchFamily="34" charset="0"/>
                <a:cs typeface="Arial" panose="020B0604020202020204" pitchFamily="34" charset="0"/>
              </a:rPr>
              <a:t> προσέρχεται λόγω χρόνιου κοιλιακού άλγους στο υπογάστριο, με συνοδό δυσμηνόρροια (</a:t>
            </a:r>
            <a:r>
              <a:rPr lang="el-GR" sz="2300" dirty="0" smtClean="0">
                <a:solidFill>
                  <a:prstClr val="black"/>
                </a:solidFill>
                <a:latin typeface="Arial" panose="020B0604020202020204" pitchFamily="34" charset="0"/>
                <a:cs typeface="Arial" panose="020B0604020202020204" pitchFamily="34" charset="0"/>
              </a:rPr>
              <a:t>επώδυνη έμμηνος </a:t>
            </a:r>
            <a:r>
              <a:rPr lang="el-GR" sz="2300" dirty="0">
                <a:solidFill>
                  <a:prstClr val="black"/>
                </a:solidFill>
                <a:latin typeface="Arial" panose="020B0604020202020204" pitchFamily="34" charset="0"/>
                <a:cs typeface="Arial" panose="020B0604020202020204" pitchFamily="34" charset="0"/>
              </a:rPr>
              <a:t>ρύση). Αναφέρει </a:t>
            </a:r>
            <a:r>
              <a:rPr lang="el-GR" sz="2300">
                <a:solidFill>
                  <a:prstClr val="black"/>
                </a:solidFill>
                <a:latin typeface="Arial" panose="020B0604020202020204" pitchFamily="34" charset="0"/>
                <a:cs typeface="Arial" panose="020B0604020202020204" pitchFamily="34" charset="0"/>
              </a:rPr>
              <a:t>επίσης </a:t>
            </a:r>
            <a:r>
              <a:rPr lang="el-GR" sz="2300" smtClean="0">
                <a:solidFill>
                  <a:prstClr val="black"/>
                </a:solidFill>
                <a:latin typeface="Arial" panose="020B0604020202020204" pitchFamily="34" charset="0"/>
                <a:cs typeface="Arial" panose="020B0604020202020204" pitchFamily="34" charset="0"/>
              </a:rPr>
              <a:t>δυσπαρευνία </a:t>
            </a:r>
            <a:r>
              <a:rPr lang="el-GR" sz="2300" dirty="0">
                <a:solidFill>
                  <a:prstClr val="black"/>
                </a:solidFill>
                <a:latin typeface="Arial" panose="020B0604020202020204" pitchFamily="34" charset="0"/>
                <a:cs typeface="Arial" panose="020B0604020202020204" pitchFamily="34" charset="0"/>
              </a:rPr>
              <a:t>(πόνο κατά τη σεξουαλική επαφή).</a:t>
            </a:r>
            <a:endParaRPr lang="en-US" sz="2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endParaRPr kumimoji="0" lang="en-US"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Απύρετη, χωρίς ευρήματα από την κλινική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εξέταση, πλην πόνου σε </a:t>
            </a:r>
            <a:r>
              <a:rPr kumimoji="0" lang="el-GR" sz="2300" i="0"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αμφίχειρη</a:t>
            </a:r>
            <a:r>
              <a:rPr kumimoji="0" lang="el-GR" sz="23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ψηλάφηση </a:t>
            </a:r>
            <a:r>
              <a:rPr kumimoji="0" lang="el-GR" sz="23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της αριστερής </a:t>
            </a:r>
            <a:r>
              <a:rPr kumimoji="0" lang="el-GR" sz="23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ωοθήκης,</a:t>
            </a:r>
          </a:p>
          <a:p>
            <a:pPr>
              <a:defRPr/>
            </a:pPr>
            <a:r>
              <a:rPr kumimoji="0" lang="el-GR" sz="23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με εκεί υποψία </a:t>
            </a:r>
            <a:r>
              <a:rPr kumimoji="0" lang="el-GR" sz="23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μάζας. </a:t>
            </a:r>
            <a:endParaRPr kumimoji="0" lang="el-GR" sz="23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a:defRPr/>
            </a:pPr>
            <a:r>
              <a:rPr lang="el-GR" sz="2300" dirty="0" smtClean="0">
                <a:solidFill>
                  <a:prstClr val="black"/>
                </a:solidFill>
                <a:latin typeface="Arial" panose="020B0604020202020204" pitchFamily="34" charset="0"/>
                <a:cs typeface="Arial" panose="020B0604020202020204" pitchFamily="34" charset="0"/>
              </a:rPr>
              <a:t>Χωρίς ευρήματα από την </a:t>
            </a:r>
          </a:p>
          <a:p>
            <a:pPr>
              <a:defRPr/>
            </a:pPr>
            <a:r>
              <a:rPr lang="el-GR" sz="2300" dirty="0" smtClean="0">
                <a:solidFill>
                  <a:prstClr val="black"/>
                </a:solidFill>
                <a:latin typeface="Arial" panose="020B0604020202020204" pitchFamily="34" charset="0"/>
                <a:cs typeface="Arial" panose="020B0604020202020204" pitchFamily="34" charset="0"/>
              </a:rPr>
              <a:t>κολποσκόπηση.</a:t>
            </a:r>
            <a:endParaRPr lang="en-US" sz="2300" b="1" u="sng" dirty="0" smtClean="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lvl="0">
              <a:defRPr/>
            </a:pPr>
            <a:r>
              <a:rPr lang="el-GR" sz="2300" dirty="0">
                <a:solidFill>
                  <a:prstClr val="black"/>
                </a:solidFill>
                <a:latin typeface="Arial" panose="020B0604020202020204" pitchFamily="34" charset="0"/>
                <a:cs typeface="Arial" panose="020B0604020202020204" pitchFamily="34" charset="0"/>
              </a:rPr>
              <a:t>Χωρίς </a:t>
            </a:r>
            <a:r>
              <a:rPr lang="el-GR" sz="2300" dirty="0" smtClean="0">
                <a:solidFill>
                  <a:prstClr val="black"/>
                </a:solidFill>
                <a:latin typeface="Arial" panose="020B0604020202020204" pitchFamily="34" charset="0"/>
                <a:cs typeface="Arial" panose="020B0604020202020204" pitchFamily="34" charset="0"/>
              </a:rPr>
              <a:t>ευρήματα στον ορό.</a:t>
            </a:r>
            <a:endParaRPr lang="el-GR" sz="23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 xmlns:a16="http://schemas.microsoft.com/office/drawing/2014/main" id="{96682E4A-7A52-044F-44FF-6A21BCF01442}"/>
              </a:ext>
            </a:extLst>
          </p:cNvPr>
          <p:cNvSpPr>
            <a:spLocks noGrp="1"/>
          </p:cNvSpPr>
          <p:nvPr>
            <p:ph type="title"/>
          </p:nvPr>
        </p:nvSpPr>
        <p:spPr>
          <a:xfrm>
            <a:off x="457200" y="-171400"/>
            <a:ext cx="8229600" cy="1143000"/>
          </a:xfrm>
        </p:spPr>
        <p:txBody>
          <a:bodyPr/>
          <a:lstStyle/>
          <a:p>
            <a:r>
              <a:rPr lang="el-GR" dirty="0"/>
              <a:t>Περιστατικό 5</a:t>
            </a:r>
          </a:p>
        </p:txBody>
      </p:sp>
      <p:pic>
        <p:nvPicPr>
          <p:cNvPr id="6" name="Picture 5">
            <a:extLst>
              <a:ext uri="{FF2B5EF4-FFF2-40B4-BE49-F238E27FC236}">
                <a16:creationId xmlns="" xmlns:a16="http://schemas.microsoft.com/office/drawing/2014/main" id="{45C7A699-5011-DD73-966C-7A629D552F6A}"/>
              </a:ext>
            </a:extLst>
          </p:cNvPr>
          <p:cNvPicPr>
            <a:picLocks noChangeAspect="1"/>
          </p:cNvPicPr>
          <p:nvPr/>
        </p:nvPicPr>
        <p:blipFill>
          <a:blip r:embed="rId3" cstate="print"/>
          <a:stretch>
            <a:fillRect/>
          </a:stretch>
        </p:blipFill>
        <p:spPr>
          <a:xfrm>
            <a:off x="5292080" y="3832486"/>
            <a:ext cx="3673594" cy="2836874"/>
          </a:xfrm>
          <a:prstGeom prst="rect">
            <a:avLst/>
          </a:prstGeom>
        </p:spPr>
      </p:pic>
    </p:spTree>
    <p:extLst>
      <p:ext uri="{BB962C8B-B14F-4D97-AF65-F5344CB8AC3E}">
        <p14:creationId xmlns="" xmlns:p14="http://schemas.microsoft.com/office/powerpoint/2010/main" val="8396134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9A76A87-1B3B-CDC4-54BB-527574C95FB3}"/>
              </a:ext>
            </a:extLst>
          </p:cNvPr>
          <p:cNvPicPr>
            <a:picLocks noChangeAspect="1"/>
          </p:cNvPicPr>
          <p:nvPr/>
        </p:nvPicPr>
        <p:blipFill>
          <a:blip r:embed="rId3" cstate="print"/>
          <a:stretch>
            <a:fillRect/>
          </a:stretch>
        </p:blipFill>
        <p:spPr>
          <a:xfrm>
            <a:off x="3707904" y="404664"/>
            <a:ext cx="5184576" cy="3386622"/>
          </a:xfrm>
          <a:prstGeom prst="rect">
            <a:avLst/>
          </a:prstGeom>
        </p:spPr>
      </p:pic>
      <p:pic>
        <p:nvPicPr>
          <p:cNvPr id="6" name="Picture 5">
            <a:extLst>
              <a:ext uri="{FF2B5EF4-FFF2-40B4-BE49-F238E27FC236}">
                <a16:creationId xmlns="" xmlns:a16="http://schemas.microsoft.com/office/drawing/2014/main" id="{E8187D75-0084-0790-6557-CA71DE9E2562}"/>
              </a:ext>
            </a:extLst>
          </p:cNvPr>
          <p:cNvPicPr>
            <a:picLocks noChangeAspect="1"/>
          </p:cNvPicPr>
          <p:nvPr/>
        </p:nvPicPr>
        <p:blipFill>
          <a:blip r:embed="rId4" cstate="print"/>
          <a:stretch>
            <a:fillRect/>
          </a:stretch>
        </p:blipFill>
        <p:spPr>
          <a:xfrm>
            <a:off x="179511" y="476672"/>
            <a:ext cx="3416531" cy="3312368"/>
          </a:xfrm>
          <a:prstGeom prst="rect">
            <a:avLst/>
          </a:prstGeom>
        </p:spPr>
      </p:pic>
      <p:pic>
        <p:nvPicPr>
          <p:cNvPr id="10" name="Picture 9">
            <a:extLst>
              <a:ext uri="{FF2B5EF4-FFF2-40B4-BE49-F238E27FC236}">
                <a16:creationId xmlns="" xmlns:a16="http://schemas.microsoft.com/office/drawing/2014/main" id="{F06B353A-53AF-55FA-5846-329A82ED3CC1}"/>
              </a:ext>
            </a:extLst>
          </p:cNvPr>
          <p:cNvPicPr>
            <a:picLocks noChangeAspect="1"/>
          </p:cNvPicPr>
          <p:nvPr/>
        </p:nvPicPr>
        <p:blipFill>
          <a:blip r:embed="rId5" cstate="print"/>
          <a:stretch>
            <a:fillRect/>
          </a:stretch>
        </p:blipFill>
        <p:spPr>
          <a:xfrm>
            <a:off x="4427984" y="3861048"/>
            <a:ext cx="3960440" cy="2822249"/>
          </a:xfrm>
          <a:prstGeom prst="rect">
            <a:avLst/>
          </a:prstGeom>
        </p:spPr>
      </p:pic>
      <p:sp>
        <p:nvSpPr>
          <p:cNvPr id="11" name="TextBox 10">
            <a:extLst>
              <a:ext uri="{FF2B5EF4-FFF2-40B4-BE49-F238E27FC236}">
                <a16:creationId xmlns="" xmlns:a16="http://schemas.microsoft.com/office/drawing/2014/main" id="{32CBB4A7-A591-ED09-9F23-5603118C80BF}"/>
              </a:ext>
            </a:extLst>
          </p:cNvPr>
          <p:cNvSpPr txBox="1"/>
          <p:nvPr/>
        </p:nvSpPr>
        <p:spPr>
          <a:xfrm>
            <a:off x="0" y="0"/>
            <a:ext cx="9144000" cy="461665"/>
          </a:xfrm>
          <a:prstGeom prst="rect">
            <a:avLst/>
          </a:prstGeom>
          <a:noFill/>
        </p:spPr>
        <p:txBody>
          <a:bodyPr wrap="square" rtlCol="0">
            <a:spAutoFit/>
          </a:bodyPr>
          <a:lstStyle/>
          <a:p>
            <a:pPr algn="ctr"/>
            <a:r>
              <a:rPr lang="el-GR" sz="2400" b="1" dirty="0"/>
              <a:t>ΑΞΟΝΙΚΗ </a:t>
            </a:r>
            <a:r>
              <a:rPr lang="el-GR" sz="2400" b="1" dirty="0" smtClean="0"/>
              <a:t>ΤΟΜΟΓΡΑΦΙΑ ΚΑΙ ΛΑΠΑΡΟΣΚΟΠΙΚΗ ΕΙΚΟΝΑ ΤΗΣ ΑΣΘΕΝΟΥΣ</a:t>
            </a:r>
            <a:endParaRPr lang="el-GR" sz="2400" b="1" dirty="0"/>
          </a:p>
        </p:txBody>
      </p:sp>
      <p:sp>
        <p:nvSpPr>
          <p:cNvPr id="7" name="6 - Ορθογώνιο"/>
          <p:cNvSpPr/>
          <p:nvPr/>
        </p:nvSpPr>
        <p:spPr>
          <a:xfrm>
            <a:off x="179512" y="3933056"/>
            <a:ext cx="4176464" cy="2677656"/>
          </a:xfrm>
          <a:prstGeom prst="rect">
            <a:avLst/>
          </a:prstGeom>
        </p:spPr>
        <p:txBody>
          <a:bodyPr wrap="square">
            <a:spAutoFit/>
          </a:bodyPr>
          <a:lstStyle/>
          <a:p>
            <a:pPr algn="ctr"/>
            <a:r>
              <a:rPr lang="el-GR" sz="2800" dirty="0" smtClean="0"/>
              <a:t>Στη λαπαροσκόπηση, φαίνεται το </a:t>
            </a:r>
            <a:r>
              <a:rPr lang="el-GR" sz="2800" dirty="0" err="1" smtClean="0"/>
              <a:t>σοκολατόχρωμο</a:t>
            </a:r>
            <a:r>
              <a:rPr lang="el-GR" sz="2800" dirty="0" smtClean="0"/>
              <a:t> </a:t>
            </a:r>
            <a:r>
              <a:rPr lang="en-US" sz="2800" dirty="0" smtClean="0"/>
              <a:t>(</a:t>
            </a:r>
            <a:r>
              <a:rPr lang="el-GR" sz="2800" dirty="0" smtClean="0"/>
              <a:t>κυστικό) </a:t>
            </a:r>
            <a:r>
              <a:rPr lang="el-GR" sz="2800" dirty="0" err="1" smtClean="0">
                <a:effectLst>
                  <a:outerShdw blurRad="38100" dist="38100" dir="2700000" algn="tl">
                    <a:srgbClr val="000000">
                      <a:alpha val="43137"/>
                    </a:srgbClr>
                  </a:outerShdw>
                </a:effectLst>
              </a:rPr>
              <a:t>ενδομητρίωμα</a:t>
            </a:r>
            <a:r>
              <a:rPr lang="el-GR" sz="2800" dirty="0" smtClean="0">
                <a:effectLst>
                  <a:outerShdw blurRad="38100" dist="38100" dir="2700000" algn="tl">
                    <a:srgbClr val="000000">
                      <a:alpha val="43137"/>
                    </a:srgbClr>
                  </a:outerShdw>
                </a:effectLst>
              </a:rPr>
              <a:t> </a:t>
            </a:r>
            <a:r>
              <a:rPr lang="el-GR" sz="2800" dirty="0" smtClean="0"/>
              <a:t> της ωοθήκης, καθώς και άλλες εστίες </a:t>
            </a:r>
            <a:r>
              <a:rPr lang="el-GR" sz="2800" dirty="0" err="1" smtClean="0">
                <a:effectLst>
                  <a:outerShdw blurRad="38100" dist="38100" dir="2700000" algn="tl">
                    <a:srgbClr val="000000">
                      <a:alpha val="43137"/>
                    </a:srgbClr>
                  </a:outerShdw>
                </a:effectLst>
              </a:rPr>
              <a:t>ενδομητρίωσης</a:t>
            </a:r>
            <a:r>
              <a:rPr lang="el-GR" sz="2800" dirty="0" smtClean="0"/>
              <a:t>.</a:t>
            </a:r>
            <a:endParaRPr lang="el-GR" sz="2800" dirty="0"/>
          </a:p>
        </p:txBody>
      </p:sp>
    </p:spTree>
    <p:extLst>
      <p:ext uri="{BB962C8B-B14F-4D97-AF65-F5344CB8AC3E}">
        <p14:creationId xmlns="" xmlns:p14="http://schemas.microsoft.com/office/powerpoint/2010/main" val="197302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68760"/>
          </a:xfrm>
        </p:spPr>
        <p:txBody>
          <a:bodyPr>
            <a:normAutofit/>
          </a:bodyPr>
          <a:lstStyle/>
          <a:p>
            <a:pPr algn="just"/>
            <a:r>
              <a:rPr lang="el-GR" sz="1200" dirty="0" smtClean="0"/>
              <a:t>Παρουσία  </a:t>
            </a:r>
            <a:r>
              <a:rPr lang="el-GR" sz="1200" dirty="0" err="1" smtClean="0"/>
              <a:t>ενδομητρικού</a:t>
            </a:r>
            <a:r>
              <a:rPr lang="el-GR" sz="1200" dirty="0" smtClean="0"/>
              <a:t> ιστού </a:t>
            </a:r>
            <a:r>
              <a:rPr lang="el-GR" sz="1200" b="1" spc="300" dirty="0" smtClean="0"/>
              <a:t>έξω από το ενδομήτριο και το μυομήτριο</a:t>
            </a:r>
            <a:r>
              <a:rPr lang="el-GR" sz="1200" dirty="0" smtClean="0"/>
              <a:t>, που αποτελείται από </a:t>
            </a:r>
            <a:r>
              <a:rPr lang="el-GR" sz="1200" b="1" dirty="0" err="1" smtClean="0"/>
              <a:t>ενδομητρικούς</a:t>
            </a:r>
            <a:r>
              <a:rPr lang="el-GR" sz="1200" b="1" dirty="0" smtClean="0"/>
              <a:t> αδένες </a:t>
            </a:r>
            <a:r>
              <a:rPr lang="el-GR" sz="1200" b="1" spc="300" dirty="0" smtClean="0">
                <a:effectLst>
                  <a:outerShdw blurRad="38100" dist="38100" dir="2700000" algn="tl">
                    <a:srgbClr val="000000">
                      <a:alpha val="43137"/>
                    </a:srgbClr>
                  </a:outerShdw>
                </a:effectLst>
              </a:rPr>
              <a:t>και</a:t>
            </a:r>
            <a:r>
              <a:rPr lang="el-GR" sz="1200" dirty="0" smtClean="0"/>
              <a:t> </a:t>
            </a:r>
            <a:r>
              <a:rPr lang="el-GR" sz="1200" b="1" dirty="0" err="1" smtClean="0"/>
              <a:t>ενδομητρικό</a:t>
            </a:r>
            <a:r>
              <a:rPr lang="el-GR" sz="1200" b="1" dirty="0" smtClean="0"/>
              <a:t> στρώμα</a:t>
            </a:r>
            <a:r>
              <a:rPr lang="en-US" sz="1200" dirty="0" smtClean="0"/>
              <a:t>.</a:t>
            </a:r>
            <a:r>
              <a:rPr lang="el-GR" sz="1200" dirty="0" smtClean="0"/>
              <a:t> Αυτή η </a:t>
            </a:r>
            <a:r>
              <a:rPr lang="el-GR" sz="1200" b="1" dirty="0" err="1" smtClean="0"/>
              <a:t>ενδομητριωσική</a:t>
            </a:r>
            <a:r>
              <a:rPr lang="el-GR" sz="1200" b="1" dirty="0" smtClean="0"/>
              <a:t> κύστη ωοθήκης </a:t>
            </a:r>
            <a:r>
              <a:rPr lang="el-GR" sz="1200" dirty="0" smtClean="0"/>
              <a:t>εμφανίζει στην αριστερή </a:t>
            </a:r>
            <a:r>
              <a:rPr lang="el-GR" sz="1200" dirty="0" err="1" smtClean="0"/>
              <a:t>εικ</a:t>
            </a:r>
            <a:r>
              <a:rPr lang="el-GR" sz="1200" dirty="0" smtClean="0"/>
              <a:t>. τόσο επιθηλιακή επένδυση όσο και </a:t>
            </a:r>
            <a:r>
              <a:rPr lang="el-GR" sz="1200" dirty="0" err="1" smtClean="0"/>
              <a:t>περιαδενικό</a:t>
            </a:r>
            <a:r>
              <a:rPr lang="el-GR" sz="1200" dirty="0" smtClean="0"/>
              <a:t> ενδομήτριο στρώμα με άφθονα </a:t>
            </a:r>
            <a:r>
              <a:rPr lang="el-GR" sz="1200" dirty="0" err="1" smtClean="0"/>
              <a:t>μακροφάγα</a:t>
            </a:r>
            <a:r>
              <a:rPr lang="el-GR" sz="1200" dirty="0" smtClean="0"/>
              <a:t> με </a:t>
            </a:r>
            <a:r>
              <a:rPr lang="el-GR" sz="1200" dirty="0" err="1" smtClean="0"/>
              <a:t>αιμοσιδηρίνη</a:t>
            </a:r>
            <a:r>
              <a:rPr lang="el-GR" sz="1200" dirty="0" smtClean="0"/>
              <a:t> και πλούσιο, διεσταλμένο τριχοειδικό δίκτυο, με περιοχές αιμορραγίας.  Στη δεξιά </a:t>
            </a:r>
            <a:r>
              <a:rPr lang="el-GR" sz="1200" dirty="0" err="1" smtClean="0"/>
              <a:t>εικ</a:t>
            </a:r>
            <a:r>
              <a:rPr lang="el-GR" sz="1200" dirty="0" smtClean="0"/>
              <a:t>.,  η </a:t>
            </a:r>
            <a:r>
              <a:rPr lang="el-GR" sz="1200" dirty="0" err="1" smtClean="0"/>
              <a:t>ενδομητρική</a:t>
            </a:r>
            <a:r>
              <a:rPr lang="el-GR" sz="1200" dirty="0" smtClean="0"/>
              <a:t> αδενική επένδυση  είναι μερικώς </a:t>
            </a:r>
            <a:r>
              <a:rPr lang="el-GR" sz="1200" dirty="0" err="1" smtClean="0"/>
              <a:t>απογυμνωμένη∙</a:t>
            </a:r>
            <a:r>
              <a:rPr lang="el-GR" sz="1200" dirty="0" smtClean="0"/>
              <a:t> ωστόσο, η παρουσία </a:t>
            </a:r>
            <a:r>
              <a:rPr lang="el-GR" sz="1200" dirty="0" err="1" smtClean="0"/>
              <a:t>ενδομητρικού</a:t>
            </a:r>
            <a:r>
              <a:rPr lang="el-GR" sz="1200" dirty="0" smtClean="0"/>
              <a:t> στρώματος, αίματος και </a:t>
            </a:r>
            <a:r>
              <a:rPr lang="el-GR" sz="1200" dirty="0" err="1" smtClean="0"/>
              <a:t>μακροφάγων</a:t>
            </a:r>
            <a:r>
              <a:rPr lang="el-GR" sz="1200" dirty="0" smtClean="0"/>
              <a:t> με </a:t>
            </a:r>
            <a:r>
              <a:rPr lang="el-GR" sz="1200" dirty="0" err="1" smtClean="0"/>
              <a:t>αιμοσιδηρίνη</a:t>
            </a:r>
            <a:r>
              <a:rPr lang="el-GR" sz="1200" dirty="0" smtClean="0"/>
              <a:t> είναι επαρκής για τη διάγνωση της </a:t>
            </a:r>
            <a:r>
              <a:rPr lang="el-GR" sz="1200" b="1" dirty="0" err="1" smtClean="0"/>
              <a:t>ενδομητρίωσης</a:t>
            </a:r>
            <a:r>
              <a:rPr lang="el-GR" sz="1200" b="1" dirty="0" smtClean="0"/>
              <a:t>. </a:t>
            </a:r>
            <a:r>
              <a:rPr lang="el-GR" sz="1200" dirty="0" smtClean="0"/>
              <a:t>Η </a:t>
            </a:r>
            <a:r>
              <a:rPr lang="el-GR" sz="1200" dirty="0" err="1" smtClean="0"/>
              <a:t>ανοσοϊστοχημεία</a:t>
            </a:r>
            <a:r>
              <a:rPr lang="el-GR" sz="1200" dirty="0" smtClean="0"/>
              <a:t> για τον δείκτη </a:t>
            </a:r>
            <a:r>
              <a:rPr lang="el-GR" sz="1200" dirty="0" smtClean="0">
                <a:effectLst>
                  <a:outerShdw blurRad="38100" dist="38100" dir="2700000" algn="tl">
                    <a:srgbClr val="000000">
                      <a:alpha val="43137"/>
                    </a:srgbClr>
                  </a:outerShdw>
                </a:effectLst>
              </a:rPr>
              <a:t>CD10 </a:t>
            </a:r>
            <a:r>
              <a:rPr lang="el-GR" sz="1200" dirty="0" smtClean="0"/>
              <a:t>μπορεί να χρησιμοποιηθεί για να επιβεβαιώσει την παρουσία </a:t>
            </a:r>
            <a:r>
              <a:rPr lang="el-GR" sz="1200" dirty="0" err="1" smtClean="0">
                <a:effectLst>
                  <a:outerShdw blurRad="38100" dist="38100" dir="2700000" algn="tl">
                    <a:srgbClr val="000000">
                      <a:alpha val="43137"/>
                    </a:srgbClr>
                  </a:outerShdw>
                </a:effectLst>
              </a:rPr>
              <a:t>ενδομητρικού</a:t>
            </a:r>
            <a:r>
              <a:rPr lang="el-GR" sz="1200" dirty="0" smtClean="0">
                <a:effectLst>
                  <a:outerShdw blurRad="38100" dist="38100" dir="2700000" algn="tl">
                    <a:srgbClr val="000000">
                      <a:alpha val="43137"/>
                    </a:srgbClr>
                  </a:outerShdw>
                </a:effectLst>
              </a:rPr>
              <a:t> στρώματος </a:t>
            </a:r>
            <a:r>
              <a:rPr lang="el-GR" sz="1200" dirty="0" smtClean="0"/>
              <a:t>(κάτω </a:t>
            </a:r>
            <a:r>
              <a:rPr lang="el-GR" sz="1200" dirty="0" err="1" smtClean="0"/>
              <a:t>εικ</a:t>
            </a:r>
            <a:r>
              <a:rPr lang="el-GR" sz="1200" dirty="0" smtClean="0"/>
              <a:t>.)</a:t>
            </a:r>
            <a:endParaRPr lang="el-GR" sz="1200" dirty="0"/>
          </a:p>
        </p:txBody>
      </p:sp>
      <p:pic>
        <p:nvPicPr>
          <p:cNvPr id="66562" name="Picture 2"/>
          <p:cNvPicPr>
            <a:picLocks noChangeAspect="1" noChangeArrowheads="1"/>
          </p:cNvPicPr>
          <p:nvPr/>
        </p:nvPicPr>
        <p:blipFill>
          <a:blip r:embed="rId3" cstate="print"/>
          <a:srcRect/>
          <a:stretch>
            <a:fillRect/>
          </a:stretch>
        </p:blipFill>
        <p:spPr bwMode="auto">
          <a:xfrm rot="10800000" flipV="1">
            <a:off x="1043607" y="4797152"/>
            <a:ext cx="2700301" cy="1800200"/>
          </a:xfrm>
          <a:prstGeom prst="rect">
            <a:avLst/>
          </a:prstGeom>
          <a:noFill/>
          <a:ln w="9525">
            <a:noFill/>
            <a:miter lim="800000"/>
            <a:headEnd/>
            <a:tailEnd/>
          </a:ln>
        </p:spPr>
      </p:pic>
      <p:pic>
        <p:nvPicPr>
          <p:cNvPr id="66563" name="Picture 3" descr="C:\Users\User\Desktop\uterusendometriosis_washington06.jpg"/>
          <p:cNvPicPr>
            <a:picLocks noChangeAspect="1" noChangeArrowheads="1"/>
          </p:cNvPicPr>
          <p:nvPr/>
        </p:nvPicPr>
        <p:blipFill>
          <a:blip r:embed="rId4" cstate="print"/>
          <a:srcRect/>
          <a:stretch>
            <a:fillRect/>
          </a:stretch>
        </p:blipFill>
        <p:spPr bwMode="auto">
          <a:xfrm>
            <a:off x="179512" y="1196752"/>
            <a:ext cx="4536504" cy="3401260"/>
          </a:xfrm>
          <a:prstGeom prst="rect">
            <a:avLst/>
          </a:prstGeom>
          <a:noFill/>
        </p:spPr>
      </p:pic>
      <p:pic>
        <p:nvPicPr>
          <p:cNvPr id="66565" name="Picture 5" descr="C:\Users\User\Desktop\uterusendometriosis_washington05.jpg"/>
          <p:cNvPicPr>
            <a:picLocks noChangeAspect="1" noChangeArrowheads="1"/>
          </p:cNvPicPr>
          <p:nvPr/>
        </p:nvPicPr>
        <p:blipFill>
          <a:blip r:embed="rId5" cstate="print"/>
          <a:srcRect/>
          <a:stretch>
            <a:fillRect/>
          </a:stretch>
        </p:blipFill>
        <p:spPr bwMode="auto">
          <a:xfrm>
            <a:off x="4788024" y="1196752"/>
            <a:ext cx="4238504" cy="3960440"/>
          </a:xfrm>
          <a:prstGeom prst="rect">
            <a:avLst/>
          </a:prstGeom>
          <a:noFill/>
        </p:spPr>
      </p:pic>
      <p:sp>
        <p:nvSpPr>
          <p:cNvPr id="7" name="6 - Ορθογώνιο"/>
          <p:cNvSpPr/>
          <p:nvPr/>
        </p:nvSpPr>
        <p:spPr>
          <a:xfrm>
            <a:off x="3851920" y="5229200"/>
            <a:ext cx="5292080" cy="1631216"/>
          </a:xfrm>
          <a:prstGeom prst="rect">
            <a:avLst/>
          </a:prstGeom>
        </p:spPr>
        <p:txBody>
          <a:bodyPr wrap="square">
            <a:spAutoFit/>
          </a:bodyPr>
          <a:lstStyle/>
          <a:p>
            <a:pPr algn="ctr"/>
            <a:r>
              <a:rPr lang="el-GR" sz="2000" b="1" dirty="0" err="1" smtClean="0"/>
              <a:t>Διαφοροδιάγνωση</a:t>
            </a:r>
            <a:r>
              <a:rPr lang="el-GR" sz="2000" b="1" dirty="0" smtClean="0"/>
              <a:t>  </a:t>
            </a:r>
            <a:r>
              <a:rPr lang="el-GR" sz="2000" b="1" spc="300" dirty="0" err="1" smtClean="0"/>
              <a:t>ενδομητρίωσης</a:t>
            </a:r>
            <a:r>
              <a:rPr lang="el-GR" sz="2000" b="1" spc="300" dirty="0" smtClean="0"/>
              <a:t> </a:t>
            </a:r>
          </a:p>
          <a:p>
            <a:pPr algn="just"/>
            <a:r>
              <a:rPr lang="el-GR" sz="1600" dirty="0" smtClean="0"/>
              <a:t>- Η </a:t>
            </a:r>
            <a:r>
              <a:rPr lang="el-GR" sz="1600" i="1" dirty="0" err="1" smtClean="0"/>
              <a:t>αδενομύωση</a:t>
            </a:r>
            <a:r>
              <a:rPr lang="el-GR" sz="1600" i="1" dirty="0" smtClean="0"/>
              <a:t> </a:t>
            </a:r>
            <a:r>
              <a:rPr lang="el-GR" sz="1600" dirty="0" smtClean="0"/>
              <a:t>χαρακτηρίζεται από την παρουσία </a:t>
            </a:r>
            <a:r>
              <a:rPr lang="el-GR" sz="1600" dirty="0" err="1" smtClean="0"/>
              <a:t>ενδομητρικών</a:t>
            </a:r>
            <a:r>
              <a:rPr lang="el-GR" sz="1600" dirty="0" smtClean="0"/>
              <a:t> αδένων και στρώματος </a:t>
            </a:r>
            <a:r>
              <a:rPr lang="el-GR" sz="1600" i="1" dirty="0" smtClean="0">
                <a:effectLst>
                  <a:outerShdw blurRad="38100" dist="38100" dir="2700000" algn="tl">
                    <a:srgbClr val="000000">
                      <a:alpha val="43137"/>
                    </a:srgbClr>
                  </a:outerShdw>
                </a:effectLst>
              </a:rPr>
              <a:t>εντός </a:t>
            </a:r>
            <a:r>
              <a:rPr lang="el-GR" sz="1600" i="1" dirty="0" smtClean="0"/>
              <a:t>του μυομητρίου</a:t>
            </a:r>
            <a:r>
              <a:rPr lang="el-GR" sz="1600" dirty="0" smtClean="0"/>
              <a:t>.</a:t>
            </a:r>
          </a:p>
          <a:p>
            <a:pPr algn="just"/>
            <a:r>
              <a:rPr lang="el-GR" sz="1600" dirty="0" smtClean="0"/>
              <a:t>-  Το </a:t>
            </a:r>
            <a:r>
              <a:rPr lang="el-GR" sz="1600" i="1" dirty="0" err="1" smtClean="0"/>
              <a:t>ενδομητριοειδές</a:t>
            </a:r>
            <a:r>
              <a:rPr lang="el-GR" sz="1600" i="1" dirty="0" smtClean="0"/>
              <a:t> </a:t>
            </a:r>
            <a:r>
              <a:rPr lang="el-GR" sz="1600" i="1" dirty="0" err="1" smtClean="0"/>
              <a:t>αδενοκαρκίνωμα</a:t>
            </a:r>
            <a:r>
              <a:rPr lang="el-GR" sz="1600" i="1" dirty="0" smtClean="0"/>
              <a:t> της μήτρας ή των ωοθηκών </a:t>
            </a:r>
            <a:r>
              <a:rPr lang="el-GR" sz="1600" dirty="0" smtClean="0"/>
              <a:t>χαρακτηρίζεται από εν γένει </a:t>
            </a:r>
            <a:r>
              <a:rPr lang="el-GR" sz="1600" i="1" dirty="0" smtClean="0"/>
              <a:t>σύνθετη</a:t>
            </a:r>
            <a:r>
              <a:rPr lang="en-US" sz="1600" i="1" dirty="0" smtClean="0"/>
              <a:t> </a:t>
            </a:r>
            <a:r>
              <a:rPr lang="el-GR" sz="1600" i="1" dirty="0" smtClean="0"/>
              <a:t>ή/και συρρέουσα</a:t>
            </a:r>
            <a:r>
              <a:rPr lang="el-GR" sz="1600" dirty="0" smtClean="0"/>
              <a:t> αδενική ανάπτυξη και κυτταρολογική </a:t>
            </a:r>
            <a:r>
              <a:rPr lang="el-GR" sz="1600" i="1" dirty="0" err="1" smtClean="0"/>
              <a:t>ατυπία</a:t>
            </a:r>
            <a:r>
              <a:rPr lang="el-GR" sz="1600" i="1" dirty="0" smtClean="0"/>
              <a:t>.</a:t>
            </a:r>
            <a:endParaRPr lang="el-GR" sz="1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6562"/>
                                        </p:tgtEl>
                                        <p:attrNameLst>
                                          <p:attrName>style.visibility</p:attrName>
                                        </p:attrNameLst>
                                      </p:cBhvr>
                                      <p:to>
                                        <p:strVal val="visible"/>
                                      </p:to>
                                    </p:set>
                                    <p:animEffect transition="in" filter="dissolve">
                                      <p:cBhvr>
                                        <p:cTn id="12" dur="500"/>
                                        <p:tgtEl>
                                          <p:spTgt spid="6656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1423EF7-EBB7-D124-3ECD-58D2C7A8EE3E}"/>
              </a:ext>
            </a:extLst>
          </p:cNvPr>
          <p:cNvSpPr txBox="1"/>
          <p:nvPr/>
        </p:nvSpPr>
        <p:spPr>
          <a:xfrm>
            <a:off x="0" y="1196752"/>
            <a:ext cx="9144000" cy="3785652"/>
          </a:xfrm>
          <a:prstGeom prst="rect">
            <a:avLst/>
          </a:prstGeom>
          <a:noFill/>
        </p:spPr>
        <p:txBody>
          <a:bodyPr wrap="square" rtlCol="0">
            <a:spAutoFit/>
          </a:bodyPr>
          <a:lstStyle/>
          <a:p>
            <a:pPr marL="457200" indent="-457200">
              <a:buAutoNum type="arabicPeriod"/>
            </a:pPr>
            <a:r>
              <a:rPr lang="el-GR" sz="2400" dirty="0"/>
              <a:t>Ποια η πάθηση της ασθενούς;</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endParaRPr lang="el-GR" sz="2400" dirty="0"/>
          </a:p>
          <a:p>
            <a:pPr marL="457200" indent="-457200">
              <a:buAutoNum type="arabicPeriod"/>
            </a:pPr>
            <a:r>
              <a:rPr lang="el-GR" sz="2400" dirty="0"/>
              <a:t>Υπάρχει κίνδυνος εξαλλαγής της </a:t>
            </a:r>
            <a:r>
              <a:rPr lang="el-GR" sz="2400" dirty="0" smtClean="0"/>
              <a:t>αλλοίωσης της ωοθήκης;</a:t>
            </a:r>
            <a:endParaRPr lang="el-GR" sz="2400" dirty="0"/>
          </a:p>
          <a:p>
            <a:pPr marL="457200" indent="-457200">
              <a:buAutoNum type="arabicPeriod"/>
            </a:pPr>
            <a:endParaRPr lang="el-GR" sz="2400" dirty="0"/>
          </a:p>
          <a:p>
            <a:pPr marL="457200" indent="-457200">
              <a:buAutoNum type="arabicPeriod"/>
            </a:pPr>
            <a:endParaRPr lang="el-GR" sz="2400" dirty="0"/>
          </a:p>
          <a:p>
            <a:pPr marL="457200" indent="-457200">
              <a:buAutoNum type="arabicPeriod"/>
            </a:pPr>
            <a:endParaRPr lang="en-US" sz="2400" dirty="0"/>
          </a:p>
          <a:p>
            <a:r>
              <a:rPr lang="el-GR" sz="2400" dirty="0"/>
              <a:t>3.   </a:t>
            </a:r>
            <a:r>
              <a:rPr lang="el-GR" sz="2400" dirty="0" smtClean="0"/>
              <a:t>Τι συμπτώματα και </a:t>
            </a:r>
            <a:r>
              <a:rPr lang="el-GR" sz="2400" dirty="0"/>
              <a:t>επιπλοκές μπορεί να εμφανίσει η ασθενής;</a:t>
            </a:r>
          </a:p>
          <a:p>
            <a:pPr marL="457200" indent="-457200">
              <a:buAutoNum type="arabicPeriod"/>
            </a:pPr>
            <a:endParaRPr lang="el-GR" sz="2400" dirty="0"/>
          </a:p>
        </p:txBody>
      </p:sp>
    </p:spTree>
    <p:extLst>
      <p:ext uri="{BB962C8B-B14F-4D97-AF65-F5344CB8AC3E}">
        <p14:creationId xmlns="" xmlns:p14="http://schemas.microsoft.com/office/powerpoint/2010/main" val="25268624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12FCBE-95A5-23D3-3B56-3A33FF1D6220}"/>
              </a:ext>
            </a:extLst>
          </p:cNvPr>
          <p:cNvSpPr>
            <a:spLocks noGrp="1"/>
          </p:cNvSpPr>
          <p:nvPr>
            <p:ph type="title"/>
          </p:nvPr>
        </p:nvSpPr>
        <p:spPr>
          <a:xfrm>
            <a:off x="0" y="0"/>
            <a:ext cx="8964488" cy="1844824"/>
          </a:xfrm>
        </p:spPr>
        <p:txBody>
          <a:bodyPr>
            <a:normAutofit fontScale="90000"/>
          </a:bodyPr>
          <a:lstStyle/>
          <a:p>
            <a:r>
              <a:rPr lang="el-GR" dirty="0"/>
              <a:t>Περιοχές </a:t>
            </a:r>
            <a:r>
              <a:rPr lang="el-GR" dirty="0" err="1" smtClean="0"/>
              <a:t>ενδομητρίωσης</a:t>
            </a:r>
            <a:r>
              <a:rPr lang="el-GR" dirty="0" smtClean="0"/>
              <a:t/>
            </a:r>
            <a:br>
              <a:rPr lang="el-GR" dirty="0" smtClean="0"/>
            </a:br>
            <a:r>
              <a:rPr lang="el-GR" sz="2200" dirty="0" smtClean="0">
                <a:effectLst>
                  <a:outerShdw blurRad="38100" dist="38100" dir="2700000" algn="tl">
                    <a:srgbClr val="000000">
                      <a:alpha val="43137"/>
                    </a:srgbClr>
                  </a:outerShdw>
                </a:effectLst>
              </a:rPr>
              <a:t>Ωοθήκη</a:t>
            </a:r>
            <a:r>
              <a:rPr lang="el-GR" sz="2200" dirty="0" smtClean="0"/>
              <a:t> (67%) &gt; πρόσθια και οπίσθια επιφάνεια </a:t>
            </a:r>
            <a:r>
              <a:rPr lang="el-GR" sz="2200" dirty="0" err="1" smtClean="0"/>
              <a:t>Δουγλάσειου</a:t>
            </a:r>
            <a:r>
              <a:rPr lang="el-GR" sz="2200" dirty="0" smtClean="0"/>
              <a:t> περιτοναϊκού θύλακα (</a:t>
            </a:r>
            <a:r>
              <a:rPr lang="el-GR" sz="2000" dirty="0" smtClean="0"/>
              <a:t>πίσω από την μήτρα, ανάμεσα σε αυτή και το ορθό) </a:t>
            </a:r>
            <a:r>
              <a:rPr lang="el-GR" sz="2200" dirty="0" smtClean="0"/>
              <a:t>&gt; οπίσθιοι ευρείς σύνδεσμοι, </a:t>
            </a:r>
            <a:r>
              <a:rPr lang="el-GR" sz="2200" dirty="0" err="1" smtClean="0"/>
              <a:t>μητροϊεροί</a:t>
            </a:r>
            <a:r>
              <a:rPr lang="el-GR" sz="2200" dirty="0" smtClean="0"/>
              <a:t> σύνδεσμοι &gt; ορογόνος μήτρας &gt; σάλπιγγες &gt; σιγμοειδές κόλον και σκωληκοειδής απόφυση &gt; </a:t>
            </a:r>
            <a:r>
              <a:rPr lang="el-GR" sz="2200" dirty="0" err="1" smtClean="0"/>
              <a:t>στρογγύλοι</a:t>
            </a:r>
            <a:r>
              <a:rPr lang="el-GR" sz="2200" dirty="0" smtClean="0"/>
              <a:t> σύνδεσμοι</a:t>
            </a:r>
            <a:endParaRPr lang="el-GR" sz="2200" dirty="0"/>
          </a:p>
        </p:txBody>
      </p:sp>
      <p:pic>
        <p:nvPicPr>
          <p:cNvPr id="4" name="Picture 3">
            <a:extLst>
              <a:ext uri="{FF2B5EF4-FFF2-40B4-BE49-F238E27FC236}">
                <a16:creationId xmlns="" xmlns:a16="http://schemas.microsoft.com/office/drawing/2014/main" id="{D3315924-E5B1-C7C5-0F45-0BC009EDC3D8}"/>
              </a:ext>
            </a:extLst>
          </p:cNvPr>
          <p:cNvPicPr>
            <a:picLocks noChangeAspect="1"/>
          </p:cNvPicPr>
          <p:nvPr/>
        </p:nvPicPr>
        <p:blipFill>
          <a:blip r:embed="rId2" cstate="print"/>
          <a:stretch>
            <a:fillRect/>
          </a:stretch>
        </p:blipFill>
        <p:spPr>
          <a:xfrm>
            <a:off x="395536" y="4077072"/>
            <a:ext cx="2304256" cy="2583247"/>
          </a:xfrm>
          <a:prstGeom prst="rect">
            <a:avLst/>
          </a:prstGeom>
        </p:spPr>
      </p:pic>
      <p:pic>
        <p:nvPicPr>
          <p:cNvPr id="6" name="Picture 5">
            <a:extLst>
              <a:ext uri="{FF2B5EF4-FFF2-40B4-BE49-F238E27FC236}">
                <a16:creationId xmlns="" xmlns:a16="http://schemas.microsoft.com/office/drawing/2014/main" id="{A8AF1CB8-FA4B-62FD-C5D4-FE09B260D59E}"/>
              </a:ext>
            </a:extLst>
          </p:cNvPr>
          <p:cNvPicPr>
            <a:picLocks noChangeAspect="1"/>
          </p:cNvPicPr>
          <p:nvPr/>
        </p:nvPicPr>
        <p:blipFill>
          <a:blip r:embed="rId3" cstate="print"/>
          <a:stretch>
            <a:fillRect/>
          </a:stretch>
        </p:blipFill>
        <p:spPr>
          <a:xfrm>
            <a:off x="251520" y="1844824"/>
            <a:ext cx="2592288" cy="2592288"/>
          </a:xfrm>
          <a:prstGeom prst="rect">
            <a:avLst/>
          </a:prstGeom>
        </p:spPr>
      </p:pic>
      <p:pic>
        <p:nvPicPr>
          <p:cNvPr id="82946" name="Picture 2" descr="ENDO2.jpg"/>
          <p:cNvPicPr>
            <a:picLocks noChangeAspect="1" noChangeArrowheads="1"/>
          </p:cNvPicPr>
          <p:nvPr/>
        </p:nvPicPr>
        <p:blipFill>
          <a:blip r:embed="rId4" cstate="print"/>
          <a:srcRect/>
          <a:stretch>
            <a:fillRect/>
          </a:stretch>
        </p:blipFill>
        <p:spPr bwMode="auto">
          <a:xfrm>
            <a:off x="2915816" y="2204864"/>
            <a:ext cx="6059879" cy="4104456"/>
          </a:xfrm>
          <a:prstGeom prst="rect">
            <a:avLst/>
          </a:prstGeom>
          <a:noFill/>
        </p:spPr>
      </p:pic>
    </p:spTree>
    <p:extLst>
      <p:ext uri="{BB962C8B-B14F-4D97-AF65-F5344CB8AC3E}">
        <p14:creationId xmlns="" xmlns:p14="http://schemas.microsoft.com/office/powerpoint/2010/main" val="41505401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EE80416C-609B-8C0D-A937-30E30DE2E06D}"/>
              </a:ext>
            </a:extLst>
          </p:cNvPr>
          <p:cNvPicPr>
            <a:picLocks noChangeAspect="1"/>
          </p:cNvPicPr>
          <p:nvPr/>
        </p:nvPicPr>
        <p:blipFill>
          <a:blip r:embed="rId3" cstate="print"/>
          <a:stretch>
            <a:fillRect/>
          </a:stretch>
        </p:blipFill>
        <p:spPr>
          <a:xfrm>
            <a:off x="2195736" y="3140968"/>
            <a:ext cx="4692892" cy="3060921"/>
          </a:xfrm>
          <a:prstGeom prst="rect">
            <a:avLst/>
          </a:prstGeom>
        </p:spPr>
      </p:pic>
      <p:pic>
        <p:nvPicPr>
          <p:cNvPr id="10" name="Picture 9">
            <a:extLst>
              <a:ext uri="{FF2B5EF4-FFF2-40B4-BE49-F238E27FC236}">
                <a16:creationId xmlns="" xmlns:a16="http://schemas.microsoft.com/office/drawing/2014/main" id="{7378D111-9250-E39C-D2FF-C926E9240A4C}"/>
              </a:ext>
            </a:extLst>
          </p:cNvPr>
          <p:cNvPicPr>
            <a:picLocks noChangeAspect="1"/>
          </p:cNvPicPr>
          <p:nvPr/>
        </p:nvPicPr>
        <p:blipFill>
          <a:blip r:embed="rId4" cstate="print"/>
          <a:stretch>
            <a:fillRect/>
          </a:stretch>
        </p:blipFill>
        <p:spPr>
          <a:xfrm>
            <a:off x="3707904" y="6309320"/>
            <a:ext cx="1809750" cy="361950"/>
          </a:xfrm>
          <a:prstGeom prst="rect">
            <a:avLst/>
          </a:prstGeom>
        </p:spPr>
      </p:pic>
      <p:sp>
        <p:nvSpPr>
          <p:cNvPr id="4" name="3 - Ορθογώνιο"/>
          <p:cNvSpPr/>
          <p:nvPr/>
        </p:nvSpPr>
        <p:spPr>
          <a:xfrm>
            <a:off x="0" y="0"/>
            <a:ext cx="9144000" cy="3416320"/>
          </a:xfrm>
          <a:prstGeom prst="rect">
            <a:avLst/>
          </a:prstGeom>
        </p:spPr>
        <p:txBody>
          <a:bodyPr wrap="square">
            <a:spAutoFit/>
          </a:bodyPr>
          <a:lstStyle/>
          <a:p>
            <a:pPr algn="ctr"/>
            <a:r>
              <a:rPr lang="el-GR" sz="2800" dirty="0" smtClean="0"/>
              <a:t>Περαιτέρω μελέτη για </a:t>
            </a:r>
            <a:r>
              <a:rPr lang="el-GR" sz="2800" dirty="0" smtClean="0">
                <a:effectLst>
                  <a:outerShdw blurRad="38100" dist="38100" dir="2700000" algn="tl">
                    <a:srgbClr val="000000">
                      <a:alpha val="43137"/>
                    </a:srgbClr>
                  </a:outerShdw>
                </a:effectLst>
              </a:rPr>
              <a:t>τις εξετάσεις</a:t>
            </a:r>
          </a:p>
          <a:p>
            <a:pPr algn="ctr"/>
            <a:endParaRPr lang="en-US" sz="2400" dirty="0" smtClean="0">
              <a:effectLst>
                <a:outerShdw blurRad="38100" dist="38100" dir="2700000" algn="tl">
                  <a:srgbClr val="000000">
                    <a:alpha val="43137"/>
                  </a:srgbClr>
                </a:outerShdw>
              </a:effectLst>
            </a:endParaRPr>
          </a:p>
          <a:p>
            <a:pPr algn="ctr"/>
            <a:r>
              <a:rPr lang="el-GR" sz="2400" b="1" dirty="0" smtClean="0"/>
              <a:t>Κανάλι </a:t>
            </a:r>
            <a:r>
              <a:rPr lang="en-US" sz="2400" b="1" dirty="0" smtClean="0"/>
              <a:t>YouTube  </a:t>
            </a:r>
            <a:r>
              <a:rPr lang="el-GR" sz="2400" b="1" dirty="0" smtClean="0"/>
              <a:t>«Ανδρέας Χ. </a:t>
            </a:r>
            <a:r>
              <a:rPr lang="el-GR" sz="2400" b="1" dirty="0" err="1" smtClean="0"/>
              <a:t>Λάζαρης</a:t>
            </a:r>
            <a:r>
              <a:rPr lang="el-GR" sz="2400" b="1" dirty="0" smtClean="0"/>
              <a:t> </a:t>
            </a:r>
            <a:r>
              <a:rPr lang="en-US" sz="2400" b="1" dirty="0" smtClean="0"/>
              <a:t>:</a:t>
            </a:r>
            <a:r>
              <a:rPr lang="el-GR" sz="2400" b="1" dirty="0" smtClean="0"/>
              <a:t> ΙΣΤΟΠΑΘΟΛΟΓΙΑ»  </a:t>
            </a:r>
          </a:p>
          <a:p>
            <a:pPr algn="ctr"/>
            <a:r>
              <a:rPr lang="el-GR" sz="2400" b="1" dirty="0" smtClean="0"/>
              <a:t>  Αρχεία  βίντεο </a:t>
            </a:r>
            <a:r>
              <a:rPr lang="el-GR" sz="3200" b="1" dirty="0" smtClean="0"/>
              <a:t>18</a:t>
            </a:r>
            <a:r>
              <a:rPr lang="el-GR" sz="3200" b="1" baseline="30000" dirty="0" smtClean="0"/>
              <a:t>ης</a:t>
            </a:r>
            <a:r>
              <a:rPr lang="el-GR" sz="2800" b="1" dirty="0" smtClean="0"/>
              <a:t> λίστας</a:t>
            </a:r>
            <a:r>
              <a:rPr lang="en-US" sz="2800" b="1" dirty="0" smtClean="0"/>
              <a:t>: </a:t>
            </a:r>
            <a:endParaRPr lang="el-GR" sz="2800" b="1" dirty="0" smtClean="0"/>
          </a:p>
          <a:p>
            <a:pPr algn="ctr"/>
            <a:r>
              <a:rPr lang="el-GR" sz="2800" b="1" dirty="0" smtClean="0"/>
              <a:t>«</a:t>
            </a:r>
            <a:r>
              <a:rPr lang="en-US" sz="2800" b="1" dirty="0" smtClean="0"/>
              <a:t>NO</a:t>
            </a:r>
            <a:r>
              <a:rPr lang="el-GR" sz="2800" b="1" dirty="0" smtClean="0"/>
              <a:t>ΣΟΙ  ΓΕΝΝΗΤΙΚΟΥ ΣΥΣΤΗΜΑΤΟΣ ΤΟΥ ΘΗΛΕΟΣ-</a:t>
            </a:r>
          </a:p>
          <a:p>
            <a:pPr algn="ctr"/>
            <a:r>
              <a:rPr lang="el-GR" sz="2800" b="1" dirty="0" smtClean="0"/>
              <a:t>Α’ &amp; Β’ ΜΕΡΟΣ»</a:t>
            </a:r>
            <a:r>
              <a:rPr lang="el-GR" sz="2800" dirty="0" smtClean="0">
                <a:effectLst>
                  <a:outerShdw blurRad="38100" dist="38100" dir="2700000" algn="tl">
                    <a:srgbClr val="000000">
                      <a:alpha val="43137"/>
                    </a:srgbClr>
                  </a:outerShdw>
                </a:effectLst>
              </a:rPr>
              <a:t> </a:t>
            </a:r>
          </a:p>
          <a:p>
            <a:pPr algn="ctr"/>
            <a:r>
              <a:rPr lang="el-GR" sz="2800" dirty="0" smtClean="0">
                <a:effectLst>
                  <a:outerShdw blurRad="38100" dist="38100" dir="2700000" algn="tl">
                    <a:srgbClr val="000000">
                      <a:alpha val="43137"/>
                    </a:srgbClr>
                  </a:outerShdw>
                </a:effectLst>
              </a:rPr>
              <a:t>από τη σειρά «ΞΕΚΙΝΑΜΕ ΑΠΌ ΤΗΝ ΕΙΚΟΝΑ».</a:t>
            </a:r>
            <a:endParaRPr lang="el-GR" sz="2800" b="1" dirty="0" smtClean="0"/>
          </a:p>
          <a:p>
            <a:pPr algn="ctr"/>
            <a:endParaRPr lang="el-GR" sz="2400" dirty="0"/>
          </a:p>
        </p:txBody>
      </p:sp>
    </p:spTree>
    <p:extLst>
      <p:ext uri="{BB962C8B-B14F-4D97-AF65-F5344CB8AC3E}">
        <p14:creationId xmlns="" xmlns:p14="http://schemas.microsoft.com/office/powerpoint/2010/main" val="57143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dissolve">
                                      <p:cBhvr>
                                        <p:cTn id="15" dur="500"/>
                                        <p:tgtEl>
                                          <p:spTgt spid="4">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dissolve">
                                      <p:cBhvr>
                                        <p:cTn id="18" dur="500"/>
                                        <p:tgtEl>
                                          <p:spTgt spid="4">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dissolve">
                                      <p:cBhvr>
                                        <p:cTn id="21" dur="500"/>
                                        <p:tgtEl>
                                          <p:spTgt spid="4">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dissolve">
                                      <p:cBhvr>
                                        <p:cTn id="24" dur="500"/>
                                        <p:tgtEl>
                                          <p:spTgt spid="4">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0" nodeType="clickEffect">
                                  <p:stCondLst>
                                    <p:cond delay="0"/>
                                  </p:stCondLst>
                                  <p:childTnLst>
                                    <p:animEffect transition="out" filter="dissolve">
                                      <p:cBhvr>
                                        <p:cTn id="28" dur="500"/>
                                        <p:tgtEl>
                                          <p:spTgt spid="4">
                                            <p:txEl>
                                              <p:pRg st="0" end="0"/>
                                            </p:txEl>
                                          </p:spTgt>
                                        </p:tgtEl>
                                      </p:cBhvr>
                                    </p:animEffect>
                                    <p:set>
                                      <p:cBhvr>
                                        <p:cTn id="29" dur="1" fill="hold">
                                          <p:stCondLst>
                                            <p:cond delay="499"/>
                                          </p:stCondLst>
                                        </p:cTn>
                                        <p:tgtEl>
                                          <p:spTgt spid="4">
                                            <p:txEl>
                                              <p:pRg st="0" end="0"/>
                                            </p:txEl>
                                          </p:spTgt>
                                        </p:tgtEl>
                                        <p:attrNameLst>
                                          <p:attrName>style.visibility</p:attrName>
                                        </p:attrNameLst>
                                      </p:cBhvr>
                                      <p:to>
                                        <p:strVal val="hidden"/>
                                      </p:to>
                                    </p:set>
                                  </p:childTnLst>
                                </p:cTn>
                              </p:par>
                              <p:par>
                                <p:cTn id="30" presetID="9" presetClass="exit" presetSubtype="0" fill="hold" grpId="0" nodeType="withEffect">
                                  <p:stCondLst>
                                    <p:cond delay="0"/>
                                  </p:stCondLst>
                                  <p:childTnLst>
                                    <p:animEffect transition="out" filter="dissolve">
                                      <p:cBhvr>
                                        <p:cTn id="31" dur="500"/>
                                        <p:tgtEl>
                                          <p:spTgt spid="4">
                                            <p:txEl>
                                              <p:pRg st="2" end="2"/>
                                            </p:txEl>
                                          </p:spTgt>
                                        </p:tgtEl>
                                      </p:cBhvr>
                                    </p:animEffect>
                                    <p:set>
                                      <p:cBhvr>
                                        <p:cTn id="32" dur="1" fill="hold">
                                          <p:stCondLst>
                                            <p:cond delay="499"/>
                                          </p:stCondLst>
                                        </p:cTn>
                                        <p:tgtEl>
                                          <p:spTgt spid="4">
                                            <p:txEl>
                                              <p:pRg st="2" end="2"/>
                                            </p:txEl>
                                          </p:spTgt>
                                        </p:tgtEl>
                                        <p:attrNameLst>
                                          <p:attrName>style.visibility</p:attrName>
                                        </p:attrNameLst>
                                      </p:cBhvr>
                                      <p:to>
                                        <p:strVal val="hidden"/>
                                      </p:to>
                                    </p:set>
                                  </p:childTnLst>
                                </p:cTn>
                              </p:par>
                              <p:par>
                                <p:cTn id="33" presetID="9" presetClass="exit" presetSubtype="0" fill="hold" grpId="0" nodeType="withEffect">
                                  <p:stCondLst>
                                    <p:cond delay="0"/>
                                  </p:stCondLst>
                                  <p:childTnLst>
                                    <p:animEffect transition="out" filter="dissolve">
                                      <p:cBhvr>
                                        <p:cTn id="34" dur="500"/>
                                        <p:tgtEl>
                                          <p:spTgt spid="4">
                                            <p:txEl>
                                              <p:pRg st="3" end="3"/>
                                            </p:txEl>
                                          </p:spTgt>
                                        </p:tgtEl>
                                      </p:cBhvr>
                                    </p:animEffect>
                                    <p:set>
                                      <p:cBhvr>
                                        <p:cTn id="35" dur="1" fill="hold">
                                          <p:stCondLst>
                                            <p:cond delay="499"/>
                                          </p:stCondLst>
                                        </p:cTn>
                                        <p:tgtEl>
                                          <p:spTgt spid="4">
                                            <p:txEl>
                                              <p:pRg st="3" end="3"/>
                                            </p:txEl>
                                          </p:spTgt>
                                        </p:tgtEl>
                                        <p:attrNameLst>
                                          <p:attrName>style.visibility</p:attrName>
                                        </p:attrNameLst>
                                      </p:cBhvr>
                                      <p:to>
                                        <p:strVal val="hidden"/>
                                      </p:to>
                                    </p:set>
                                  </p:childTnLst>
                                </p:cTn>
                              </p:par>
                              <p:par>
                                <p:cTn id="36" presetID="9" presetClass="exit" presetSubtype="0" fill="hold" grpId="0" nodeType="withEffect">
                                  <p:stCondLst>
                                    <p:cond delay="0"/>
                                  </p:stCondLst>
                                  <p:childTnLst>
                                    <p:animEffect transition="out" filter="dissolve">
                                      <p:cBhvr>
                                        <p:cTn id="37" dur="500"/>
                                        <p:tgtEl>
                                          <p:spTgt spid="4">
                                            <p:txEl>
                                              <p:pRg st="4" end="4"/>
                                            </p:txEl>
                                          </p:spTgt>
                                        </p:tgtEl>
                                      </p:cBhvr>
                                    </p:animEffect>
                                    <p:set>
                                      <p:cBhvr>
                                        <p:cTn id="38" dur="1" fill="hold">
                                          <p:stCondLst>
                                            <p:cond delay="499"/>
                                          </p:stCondLst>
                                        </p:cTn>
                                        <p:tgtEl>
                                          <p:spTgt spid="4">
                                            <p:txEl>
                                              <p:pRg st="4" end="4"/>
                                            </p:txEl>
                                          </p:spTgt>
                                        </p:tgtEl>
                                        <p:attrNameLst>
                                          <p:attrName>style.visibility</p:attrName>
                                        </p:attrNameLst>
                                      </p:cBhvr>
                                      <p:to>
                                        <p:strVal val="hidden"/>
                                      </p:to>
                                    </p:set>
                                  </p:childTnLst>
                                </p:cTn>
                              </p:par>
                              <p:par>
                                <p:cTn id="39" presetID="9" presetClass="exit" presetSubtype="0" fill="hold" grpId="0" nodeType="withEffect">
                                  <p:stCondLst>
                                    <p:cond delay="0"/>
                                  </p:stCondLst>
                                  <p:childTnLst>
                                    <p:animEffect transition="out" filter="dissolve">
                                      <p:cBhvr>
                                        <p:cTn id="40" dur="500"/>
                                        <p:tgtEl>
                                          <p:spTgt spid="4">
                                            <p:txEl>
                                              <p:pRg st="5" end="5"/>
                                            </p:txEl>
                                          </p:spTgt>
                                        </p:tgtEl>
                                      </p:cBhvr>
                                    </p:animEffect>
                                    <p:set>
                                      <p:cBhvr>
                                        <p:cTn id="41" dur="1" fill="hold">
                                          <p:stCondLst>
                                            <p:cond delay="499"/>
                                          </p:stCondLst>
                                        </p:cTn>
                                        <p:tgtEl>
                                          <p:spTgt spid="4">
                                            <p:txEl>
                                              <p:pRg st="5" end="5"/>
                                            </p:txEl>
                                          </p:spTgt>
                                        </p:tgtEl>
                                        <p:attrNameLst>
                                          <p:attrName>style.visibility</p:attrName>
                                        </p:attrNameLst>
                                      </p:cBhvr>
                                      <p:to>
                                        <p:strVal val="hidden"/>
                                      </p:to>
                                    </p:set>
                                  </p:childTnLst>
                                </p:cTn>
                              </p:par>
                              <p:par>
                                <p:cTn id="42" presetID="9" presetClass="exit" presetSubtype="0" fill="hold" grpId="0" nodeType="withEffect">
                                  <p:stCondLst>
                                    <p:cond delay="0"/>
                                  </p:stCondLst>
                                  <p:childTnLst>
                                    <p:animEffect transition="out" filter="dissolve">
                                      <p:cBhvr>
                                        <p:cTn id="43" dur="500"/>
                                        <p:tgtEl>
                                          <p:spTgt spid="4">
                                            <p:txEl>
                                              <p:pRg st="6" end="6"/>
                                            </p:txEl>
                                          </p:spTgt>
                                        </p:tgtEl>
                                      </p:cBhvr>
                                    </p:animEffect>
                                    <p:set>
                                      <p:cBhvr>
                                        <p:cTn id="44" dur="1" fill="hold">
                                          <p:stCondLst>
                                            <p:cond delay="499"/>
                                          </p:stCondLst>
                                        </p:cTn>
                                        <p:tgtEl>
                                          <p:spTgt spid="4">
                                            <p:txEl>
                                              <p:pRg st="6" end="6"/>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dissolve">
                                      <p:cBhvr>
                                        <p:cTn id="49" dur="500"/>
                                        <p:tgtEl>
                                          <p:spTgt spid="8"/>
                                        </p:tgtEl>
                                      </p:cBhvr>
                                    </p:animEffect>
                                  </p:childTnLst>
                                </p:cTn>
                              </p:par>
                              <p:par>
                                <p:cTn id="50" presetID="9"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dissolve">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2ED355-7714-C143-3027-70AB0CA6914B}"/>
              </a:ext>
            </a:extLst>
          </p:cNvPr>
          <p:cNvSpPr>
            <a:spLocks noGrp="1"/>
          </p:cNvSpPr>
          <p:nvPr>
            <p:ph type="title"/>
          </p:nvPr>
        </p:nvSpPr>
        <p:spPr>
          <a:xfrm>
            <a:off x="-1332656" y="-243408"/>
            <a:ext cx="8229600" cy="1143000"/>
          </a:xfrm>
        </p:spPr>
        <p:txBody>
          <a:bodyPr>
            <a:normAutofit/>
          </a:bodyPr>
          <a:lstStyle/>
          <a:p>
            <a:r>
              <a:rPr lang="el-GR" sz="3500" dirty="0"/>
              <a:t>Βασικές γνώσεις</a:t>
            </a:r>
          </a:p>
        </p:txBody>
      </p:sp>
      <p:sp>
        <p:nvSpPr>
          <p:cNvPr id="3" name="Content Placeholder 2">
            <a:extLst>
              <a:ext uri="{FF2B5EF4-FFF2-40B4-BE49-F238E27FC236}">
                <a16:creationId xmlns="" xmlns:a16="http://schemas.microsoft.com/office/drawing/2014/main" id="{EC4E4AC4-0E14-2C9F-A5CA-4E272DDC0521}"/>
              </a:ext>
            </a:extLst>
          </p:cNvPr>
          <p:cNvSpPr>
            <a:spLocks noGrp="1"/>
          </p:cNvSpPr>
          <p:nvPr>
            <p:ph idx="1"/>
          </p:nvPr>
        </p:nvSpPr>
        <p:spPr>
          <a:xfrm>
            <a:off x="4932040" y="4293096"/>
            <a:ext cx="3888432" cy="2808312"/>
          </a:xfrm>
        </p:spPr>
        <p:txBody>
          <a:bodyPr>
            <a:normAutofit/>
          </a:bodyPr>
          <a:lstStyle/>
          <a:p>
            <a:pPr marL="0" indent="0">
              <a:buNone/>
            </a:pPr>
            <a:r>
              <a:rPr lang="el-GR" sz="2600" b="1" u="sng" dirty="0"/>
              <a:t>Κλινική εξέταση</a:t>
            </a:r>
            <a:r>
              <a:rPr lang="el-GR" sz="2600" dirty="0"/>
              <a:t>: Επισκόπηση, ψηλάφηση</a:t>
            </a:r>
            <a:r>
              <a:rPr lang="en-US" sz="2600" dirty="0"/>
              <a:t> (</a:t>
            </a:r>
            <a:r>
              <a:rPr lang="el-GR" sz="2600" dirty="0"/>
              <a:t>η </a:t>
            </a:r>
            <a:r>
              <a:rPr lang="el-GR" sz="2600" dirty="0" err="1"/>
              <a:t>αμφίχειρη</a:t>
            </a:r>
            <a:r>
              <a:rPr lang="el-GR" sz="2600" dirty="0"/>
              <a:t> </a:t>
            </a:r>
            <a:r>
              <a:rPr lang="el-GR" sz="2600" dirty="0" smtClean="0"/>
              <a:t>συνήθως, από τον </a:t>
            </a:r>
            <a:r>
              <a:rPr lang="el-GR" sz="2600" dirty="0"/>
              <a:t>γυναικολόγο).</a:t>
            </a:r>
          </a:p>
          <a:p>
            <a:endParaRPr lang="el-GR" sz="2600" dirty="0"/>
          </a:p>
        </p:txBody>
      </p:sp>
      <p:sp>
        <p:nvSpPr>
          <p:cNvPr id="4" name="TextBox 3">
            <a:extLst>
              <a:ext uri="{FF2B5EF4-FFF2-40B4-BE49-F238E27FC236}">
                <a16:creationId xmlns="" xmlns:a16="http://schemas.microsoft.com/office/drawing/2014/main" id="{4B37041C-BD3C-261B-40EF-722C24CCCB3B}"/>
              </a:ext>
            </a:extLst>
          </p:cNvPr>
          <p:cNvSpPr txBox="1"/>
          <p:nvPr/>
        </p:nvSpPr>
        <p:spPr>
          <a:xfrm>
            <a:off x="539552" y="692696"/>
            <a:ext cx="4536504" cy="2215991"/>
          </a:xfrm>
          <a:prstGeom prst="rect">
            <a:avLst/>
          </a:prstGeom>
          <a:noFill/>
        </p:spPr>
        <p:txBody>
          <a:bodyPr wrap="square" rtlCol="0">
            <a:spAutoFit/>
          </a:bodyPr>
          <a:lstStyle/>
          <a:p>
            <a:r>
              <a:rPr lang="el-GR" sz="2400" b="1" u="sng" dirty="0"/>
              <a:t>Ιστορικό</a:t>
            </a:r>
            <a:r>
              <a:rPr lang="el-GR" sz="2400" dirty="0"/>
              <a:t>: Πληροφορίες που μπορεί να αποκομίσει ο ιατρός από την ασθενή και τους οικείους της σχετικά με το πρόβλημα της ασθενούς.</a:t>
            </a:r>
          </a:p>
          <a:p>
            <a:endParaRPr lang="el-GR" dirty="0"/>
          </a:p>
        </p:txBody>
      </p:sp>
      <p:pic>
        <p:nvPicPr>
          <p:cNvPr id="10" name="Picture 9">
            <a:extLst>
              <a:ext uri="{FF2B5EF4-FFF2-40B4-BE49-F238E27FC236}">
                <a16:creationId xmlns="" xmlns:a16="http://schemas.microsoft.com/office/drawing/2014/main" id="{E964526B-F677-041C-9F90-0861B9F53628}"/>
              </a:ext>
            </a:extLst>
          </p:cNvPr>
          <p:cNvPicPr>
            <a:picLocks noChangeAspect="1"/>
          </p:cNvPicPr>
          <p:nvPr/>
        </p:nvPicPr>
        <p:blipFill>
          <a:blip r:embed="rId3" cstate="print"/>
          <a:stretch>
            <a:fillRect/>
          </a:stretch>
        </p:blipFill>
        <p:spPr>
          <a:xfrm>
            <a:off x="251520" y="2996952"/>
            <a:ext cx="4660983" cy="3600400"/>
          </a:xfrm>
          <a:prstGeom prst="rect">
            <a:avLst/>
          </a:prstGeom>
        </p:spPr>
      </p:pic>
      <p:pic>
        <p:nvPicPr>
          <p:cNvPr id="12" name="Picture 11">
            <a:extLst>
              <a:ext uri="{FF2B5EF4-FFF2-40B4-BE49-F238E27FC236}">
                <a16:creationId xmlns="" xmlns:a16="http://schemas.microsoft.com/office/drawing/2014/main" id="{5471CAE9-0055-00A1-893F-41469E30F307}"/>
              </a:ext>
            </a:extLst>
          </p:cNvPr>
          <p:cNvPicPr>
            <a:picLocks noChangeAspect="1"/>
          </p:cNvPicPr>
          <p:nvPr/>
        </p:nvPicPr>
        <p:blipFill>
          <a:blip r:embed="rId4" cstate="print"/>
          <a:stretch>
            <a:fillRect/>
          </a:stretch>
        </p:blipFill>
        <p:spPr>
          <a:xfrm>
            <a:off x="5220072" y="260648"/>
            <a:ext cx="3479580" cy="3468356"/>
          </a:xfrm>
          <a:prstGeom prst="rect">
            <a:avLst/>
          </a:prstGeom>
        </p:spPr>
      </p:pic>
    </p:spTree>
    <p:extLst>
      <p:ext uri="{BB962C8B-B14F-4D97-AF65-F5344CB8AC3E}">
        <p14:creationId xmlns="" xmlns:p14="http://schemas.microsoft.com/office/powerpoint/2010/main" val="19091682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B71886-7BDB-0DBD-4B4A-56F6117AFEE7}"/>
              </a:ext>
            </a:extLst>
          </p:cNvPr>
          <p:cNvSpPr>
            <a:spLocks noGrp="1"/>
          </p:cNvSpPr>
          <p:nvPr>
            <p:ph type="title"/>
          </p:nvPr>
        </p:nvSpPr>
        <p:spPr>
          <a:xfrm>
            <a:off x="-1548680" y="-27384"/>
            <a:ext cx="8229600" cy="1143000"/>
          </a:xfrm>
        </p:spPr>
        <p:txBody>
          <a:bodyPr/>
          <a:lstStyle/>
          <a:p>
            <a:r>
              <a:rPr kumimoji="0" lang="el-GR" sz="3500" b="0" i="0" u="none" strike="noStrike" kern="1200" cap="none" spc="0" normalizeH="0" baseline="0" noProof="0" dirty="0">
                <a:ln>
                  <a:noFill/>
                </a:ln>
                <a:solidFill>
                  <a:prstClr val="black"/>
                </a:solidFill>
                <a:effectLst/>
                <a:uLnTx/>
                <a:uFillTx/>
                <a:latin typeface="Calibri"/>
                <a:ea typeface="+mj-ea"/>
                <a:cs typeface="+mj-cs"/>
              </a:rPr>
              <a:t>Βασικές γνώσεις</a:t>
            </a:r>
            <a:endParaRPr lang="el-GR" dirty="0"/>
          </a:p>
        </p:txBody>
      </p:sp>
      <p:sp>
        <p:nvSpPr>
          <p:cNvPr id="3" name="Content Placeholder 2">
            <a:extLst>
              <a:ext uri="{FF2B5EF4-FFF2-40B4-BE49-F238E27FC236}">
                <a16:creationId xmlns="" xmlns:a16="http://schemas.microsoft.com/office/drawing/2014/main" id="{9DAF7E6D-3FEF-2BC0-3E03-4C2E9D012939}"/>
              </a:ext>
            </a:extLst>
          </p:cNvPr>
          <p:cNvSpPr>
            <a:spLocks noGrp="1"/>
          </p:cNvSpPr>
          <p:nvPr>
            <p:ph idx="1"/>
          </p:nvPr>
        </p:nvSpPr>
        <p:spPr>
          <a:xfrm>
            <a:off x="107504" y="2852936"/>
            <a:ext cx="3960440" cy="3384376"/>
          </a:xfrm>
        </p:spPr>
        <p:txBody>
          <a:bodyPr>
            <a:normAutofit/>
          </a:bodyPr>
          <a:lstStyle/>
          <a:p>
            <a:endParaRPr lang="en-US" sz="2600" b="1" u="sng" dirty="0"/>
          </a:p>
          <a:p>
            <a:endParaRPr lang="en-US" sz="2600" b="1" u="sng" dirty="0"/>
          </a:p>
          <a:p>
            <a:pPr marL="0" indent="0">
              <a:buNone/>
            </a:pPr>
            <a:r>
              <a:rPr lang="el-GR" sz="2600" b="1" u="sng" dirty="0"/>
              <a:t>Απεικονίσεις</a:t>
            </a:r>
            <a:r>
              <a:rPr lang="el-GR" sz="2600" dirty="0"/>
              <a:t>: ακτινογραφίες, υπέρηχοι, αξονικές/μαγνητικές τομογραφίες, εξετάσεις πυρηνικής ιατρικής.</a:t>
            </a:r>
          </a:p>
          <a:p>
            <a:endParaRPr lang="el-GR" dirty="0"/>
          </a:p>
        </p:txBody>
      </p:sp>
      <p:sp>
        <p:nvSpPr>
          <p:cNvPr id="4" name="TextBox 3">
            <a:extLst>
              <a:ext uri="{FF2B5EF4-FFF2-40B4-BE49-F238E27FC236}">
                <a16:creationId xmlns="" xmlns:a16="http://schemas.microsoft.com/office/drawing/2014/main" id="{FC5ACFF9-1A03-DAC7-A2A7-877CAE07182E}"/>
              </a:ext>
            </a:extLst>
          </p:cNvPr>
          <p:cNvSpPr txBox="1"/>
          <p:nvPr/>
        </p:nvSpPr>
        <p:spPr>
          <a:xfrm>
            <a:off x="35496" y="1052736"/>
            <a:ext cx="3384376" cy="2893100"/>
          </a:xfrm>
          <a:prstGeom prst="rect">
            <a:avLst/>
          </a:prstGeom>
          <a:noFill/>
        </p:spPr>
        <p:txBody>
          <a:bodyPr wrap="square" rtlCol="0">
            <a:spAutoFit/>
          </a:bodyPr>
          <a:lstStyle/>
          <a:p>
            <a:r>
              <a:rPr lang="el-GR" sz="2600" b="1" u="sng" dirty="0"/>
              <a:t>Εργαστηριακά</a:t>
            </a:r>
            <a:r>
              <a:rPr lang="el-GR" sz="2600" dirty="0"/>
              <a:t>: αιματολογικός, βιοχημικός και μικροβιολογικός έλεγχος.</a:t>
            </a:r>
          </a:p>
          <a:p>
            <a:endParaRPr lang="el-GR" sz="2600" dirty="0"/>
          </a:p>
          <a:p>
            <a:endParaRPr lang="en-US" sz="2600" b="1" u="sng" dirty="0"/>
          </a:p>
        </p:txBody>
      </p:sp>
      <p:pic>
        <p:nvPicPr>
          <p:cNvPr id="10" name="Picture 9">
            <a:extLst>
              <a:ext uri="{FF2B5EF4-FFF2-40B4-BE49-F238E27FC236}">
                <a16:creationId xmlns="" xmlns:a16="http://schemas.microsoft.com/office/drawing/2014/main" id="{D4F0FDFB-6D09-06D7-A903-C8A7DF9B8C7E}"/>
              </a:ext>
            </a:extLst>
          </p:cNvPr>
          <p:cNvPicPr>
            <a:picLocks noChangeAspect="1"/>
          </p:cNvPicPr>
          <p:nvPr/>
        </p:nvPicPr>
        <p:blipFill>
          <a:blip r:embed="rId3" cstate="print"/>
          <a:stretch>
            <a:fillRect/>
          </a:stretch>
        </p:blipFill>
        <p:spPr>
          <a:xfrm>
            <a:off x="4932039" y="249094"/>
            <a:ext cx="3888433" cy="3035889"/>
          </a:xfrm>
          <a:prstGeom prst="rect">
            <a:avLst/>
          </a:prstGeom>
        </p:spPr>
      </p:pic>
      <p:pic>
        <p:nvPicPr>
          <p:cNvPr id="14" name="Picture 13">
            <a:extLst>
              <a:ext uri="{FF2B5EF4-FFF2-40B4-BE49-F238E27FC236}">
                <a16:creationId xmlns="" xmlns:a16="http://schemas.microsoft.com/office/drawing/2014/main" id="{61712608-3C92-32D5-6261-F3521380936F}"/>
              </a:ext>
            </a:extLst>
          </p:cNvPr>
          <p:cNvPicPr>
            <a:picLocks noChangeAspect="1"/>
          </p:cNvPicPr>
          <p:nvPr/>
        </p:nvPicPr>
        <p:blipFill>
          <a:blip r:embed="rId4" cstate="print"/>
          <a:stretch>
            <a:fillRect/>
          </a:stretch>
        </p:blipFill>
        <p:spPr>
          <a:xfrm>
            <a:off x="5148064" y="3356992"/>
            <a:ext cx="3456384" cy="3312369"/>
          </a:xfrm>
          <a:prstGeom prst="rect">
            <a:avLst/>
          </a:prstGeom>
        </p:spPr>
      </p:pic>
    </p:spTree>
    <p:extLst>
      <p:ext uri="{BB962C8B-B14F-4D97-AF65-F5344CB8AC3E}">
        <p14:creationId xmlns="" xmlns:p14="http://schemas.microsoft.com/office/powerpoint/2010/main" val="361225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351AD1-C0D4-A18F-8437-885A6DDE665F}"/>
              </a:ext>
            </a:extLst>
          </p:cNvPr>
          <p:cNvSpPr>
            <a:spLocks noGrp="1"/>
          </p:cNvSpPr>
          <p:nvPr>
            <p:ph type="title"/>
          </p:nvPr>
        </p:nvSpPr>
        <p:spPr>
          <a:xfrm>
            <a:off x="323528" y="-171400"/>
            <a:ext cx="8229600" cy="1143000"/>
          </a:xfrm>
        </p:spPr>
        <p:txBody>
          <a:bodyPr/>
          <a:lstStyle/>
          <a:p>
            <a:r>
              <a:rPr lang="el-GR" dirty="0"/>
              <a:t>Περιστατικό 1</a:t>
            </a:r>
          </a:p>
        </p:txBody>
      </p:sp>
      <p:sp>
        <p:nvSpPr>
          <p:cNvPr id="4" name="TextBox 3">
            <a:extLst>
              <a:ext uri="{FF2B5EF4-FFF2-40B4-BE49-F238E27FC236}">
                <a16:creationId xmlns="" xmlns:a16="http://schemas.microsoft.com/office/drawing/2014/main" id="{EBA6F5A0-72B0-6145-6701-DABEC2152B92}"/>
              </a:ext>
            </a:extLst>
          </p:cNvPr>
          <p:cNvSpPr txBox="1"/>
          <p:nvPr/>
        </p:nvSpPr>
        <p:spPr>
          <a:xfrm>
            <a:off x="107505" y="764704"/>
            <a:ext cx="7920880" cy="6555641"/>
          </a:xfrm>
          <a:prstGeom prst="rect">
            <a:avLst/>
          </a:prstGeom>
          <a:noFill/>
        </p:spPr>
        <p:txBody>
          <a:bodyPr wrap="square" rtlCol="0">
            <a:spAutoFit/>
          </a:bodyPr>
          <a:lstStyle/>
          <a:p>
            <a:r>
              <a:rPr lang="el-GR" sz="2000" b="1" u="sng" dirty="0">
                <a:latin typeface="Arial" panose="020B0604020202020204" pitchFamily="34" charset="0"/>
                <a:cs typeface="Arial" panose="020B0604020202020204" pitchFamily="34" charset="0"/>
              </a:rPr>
              <a:t>Ιστορικό:</a:t>
            </a:r>
            <a:r>
              <a:rPr lang="el-GR" sz="2000" dirty="0">
                <a:latin typeface="Arial" panose="020B0604020202020204" pitchFamily="34" charset="0"/>
                <a:cs typeface="Arial" panose="020B0604020202020204" pitchFamily="34" charset="0"/>
              </a:rPr>
              <a:t> </a:t>
            </a:r>
          </a:p>
          <a:p>
            <a:endParaRPr lang="el-GR" sz="2000" dirty="0">
              <a:latin typeface="Arial" panose="020B0604020202020204" pitchFamily="34" charset="0"/>
              <a:cs typeface="Arial" panose="020B0604020202020204" pitchFamily="34" charset="0"/>
            </a:endParaRPr>
          </a:p>
          <a:p>
            <a:r>
              <a:rPr lang="el-GR" sz="20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19</a:t>
            </a:r>
            <a:r>
              <a:rPr lang="el-GR" sz="2000" dirty="0" smtClean="0">
                <a:latin typeface="Arial" panose="020B0604020202020204" pitchFamily="34" charset="0"/>
                <a:cs typeface="Arial" panose="020B0604020202020204" pitchFamily="34" charset="0"/>
              </a:rPr>
              <a:t>χρονη </a:t>
            </a:r>
            <a:r>
              <a:rPr lang="el-GR" sz="2000" dirty="0" err="1" smtClean="0">
                <a:latin typeface="Arial" panose="020B0604020202020204" pitchFamily="34" charset="0"/>
                <a:cs typeface="Arial" panose="020B0604020202020204" pitchFamily="34" charset="0"/>
              </a:rPr>
              <a:t>πρωτοεγκυμονούσα</a:t>
            </a:r>
            <a:r>
              <a:rPr lang="el-GR" sz="2000" dirty="0" smtClean="0">
                <a:latin typeface="Arial" panose="020B0604020202020204" pitchFamily="34" charset="0"/>
                <a:cs typeface="Arial" panose="020B0604020202020204" pitchFamily="34" charset="0"/>
              </a:rPr>
              <a:t>, καπνίστρια,  </a:t>
            </a:r>
            <a:r>
              <a:rPr lang="el-GR" sz="2000" dirty="0">
                <a:latin typeface="Arial" panose="020B0604020202020204" pitchFamily="34" charset="0"/>
                <a:cs typeface="Arial" panose="020B0604020202020204" pitchFamily="34" charset="0"/>
              </a:rPr>
              <a:t>προσέρχεται </a:t>
            </a:r>
            <a:r>
              <a:rPr lang="el-GR" sz="2000" dirty="0" smtClean="0">
                <a:latin typeface="Arial" panose="020B0604020202020204" pitchFamily="34" charset="0"/>
                <a:cs typeface="Arial" panose="020B0604020202020204" pitchFamily="34" charset="0"/>
              </a:rPr>
              <a:t>λόγω κολπικής αιμορραγίας (σαν χυμός δαμάσκηνου) </a:t>
            </a:r>
          </a:p>
          <a:p>
            <a:r>
              <a:rPr lang="el-GR" sz="2000" dirty="0" smtClean="0">
                <a:latin typeface="Arial" panose="020B0604020202020204" pitchFamily="34" charset="0"/>
                <a:cs typeface="Arial" panose="020B0604020202020204" pitchFamily="34" charset="0"/>
              </a:rPr>
              <a:t>και  </a:t>
            </a:r>
            <a:r>
              <a:rPr lang="el-GR" sz="2000" dirty="0" err="1" smtClean="0">
                <a:latin typeface="Arial" panose="020B0604020202020204" pitchFamily="34" charset="0"/>
                <a:cs typeface="Arial" panose="020B0604020202020204" pitchFamily="34" charset="0"/>
              </a:rPr>
              <a:t>υπερέμεσης</a:t>
            </a:r>
            <a:r>
              <a:rPr lang="el-GR" sz="2000" dirty="0" smtClean="0">
                <a:latin typeface="Arial" panose="020B0604020202020204" pitchFamily="34" charset="0"/>
                <a:cs typeface="Arial" panose="020B0604020202020204" pitchFamily="34" charset="0"/>
              </a:rPr>
              <a:t> της </a:t>
            </a:r>
            <a:r>
              <a:rPr lang="el-GR" sz="2000" dirty="0">
                <a:latin typeface="Arial" panose="020B0604020202020204" pitchFamily="34" charset="0"/>
                <a:cs typeface="Arial" panose="020B0604020202020204" pitchFamily="34" charset="0"/>
              </a:rPr>
              <a:t>κύησης. </a:t>
            </a:r>
            <a:endParaRPr lang="el-GR" sz="2000" dirty="0" smtClean="0">
              <a:latin typeface="Arial" panose="020B0604020202020204" pitchFamily="34" charset="0"/>
              <a:cs typeface="Arial" panose="020B0604020202020204" pitchFamily="34" charset="0"/>
            </a:endParaRPr>
          </a:p>
          <a:p>
            <a:r>
              <a:rPr lang="el-GR" sz="2000" dirty="0" smtClean="0">
                <a:latin typeface="Arial" panose="020B0604020202020204" pitchFamily="34" charset="0"/>
                <a:cs typeface="Arial" panose="020B0604020202020204" pitchFamily="34" charset="0"/>
              </a:rPr>
              <a:t>Βρίσκεται </a:t>
            </a:r>
            <a:r>
              <a:rPr lang="el-GR" sz="2000" dirty="0">
                <a:latin typeface="Arial" panose="020B0604020202020204" pitchFamily="34" charset="0"/>
                <a:cs typeface="Arial" panose="020B0604020202020204" pitchFamily="34" charset="0"/>
              </a:rPr>
              <a:t>στην </a:t>
            </a:r>
            <a:r>
              <a:rPr lang="en-US" sz="2000" dirty="0">
                <a:latin typeface="Arial" panose="020B0604020202020204" pitchFamily="34" charset="0"/>
                <a:cs typeface="Arial" panose="020B0604020202020204" pitchFamily="34" charset="0"/>
              </a:rPr>
              <a:t>20</a:t>
            </a:r>
            <a:r>
              <a:rPr lang="el-GR" sz="2000" baseline="30000" dirty="0">
                <a:latin typeface="Arial" panose="020B0604020202020204" pitchFamily="34" charset="0"/>
                <a:cs typeface="Arial" panose="020B0604020202020204" pitchFamily="34" charset="0"/>
              </a:rPr>
              <a:t>η</a:t>
            </a:r>
            <a:r>
              <a:rPr lang="el-GR" sz="2000" dirty="0">
                <a:latin typeface="Arial" panose="020B0604020202020204" pitchFamily="34" charset="0"/>
                <a:cs typeface="Arial" panose="020B0604020202020204" pitchFamily="34" charset="0"/>
              </a:rPr>
              <a:t> εβδομάδα </a:t>
            </a:r>
            <a:endParaRPr lang="el-GR" sz="2000" dirty="0" smtClean="0">
              <a:latin typeface="Arial" panose="020B0604020202020204" pitchFamily="34" charset="0"/>
              <a:cs typeface="Arial" panose="020B0604020202020204" pitchFamily="34" charset="0"/>
            </a:endParaRPr>
          </a:p>
          <a:p>
            <a:r>
              <a:rPr lang="el-GR" sz="2000" dirty="0" smtClean="0">
                <a:latin typeface="Arial" panose="020B0604020202020204" pitchFamily="34" charset="0"/>
                <a:cs typeface="Arial" panose="020B0604020202020204" pitchFamily="34" charset="0"/>
              </a:rPr>
              <a:t>της </a:t>
            </a:r>
            <a:r>
              <a:rPr lang="el-GR" sz="2000" dirty="0">
                <a:latin typeface="Arial" panose="020B0604020202020204" pitchFamily="34" charset="0"/>
                <a:cs typeface="Arial" panose="020B0604020202020204" pitchFamily="34" charset="0"/>
              </a:rPr>
              <a:t>εγκυμοσύνης.</a:t>
            </a:r>
          </a:p>
          <a:p>
            <a:endParaRPr lang="el-GR" sz="2000" dirty="0" smtClean="0">
              <a:latin typeface="Arial" panose="020B0604020202020204" pitchFamily="34" charset="0"/>
              <a:cs typeface="Arial" panose="020B0604020202020204" pitchFamily="34" charset="0"/>
            </a:endParaRPr>
          </a:p>
          <a:p>
            <a:endParaRPr lang="el-GR" sz="2000" dirty="0">
              <a:latin typeface="Arial" panose="020B0604020202020204" pitchFamily="34" charset="0"/>
              <a:cs typeface="Arial" panose="020B0604020202020204" pitchFamily="34" charset="0"/>
            </a:endParaRPr>
          </a:p>
          <a:p>
            <a:r>
              <a:rPr lang="el-GR" sz="2000" b="1" u="sng" dirty="0">
                <a:latin typeface="Arial" panose="020B0604020202020204" pitchFamily="34" charset="0"/>
                <a:cs typeface="Arial" panose="020B0604020202020204" pitchFamily="34" charset="0"/>
              </a:rPr>
              <a:t>Κλινική εξέταση: </a:t>
            </a:r>
          </a:p>
          <a:p>
            <a:r>
              <a:rPr lang="el-GR" sz="2000" dirty="0" err="1" smtClean="0">
                <a:latin typeface="Arial" panose="020B0604020202020204" pitchFamily="34" charset="0"/>
                <a:cs typeface="Arial" panose="020B0604020202020204" pitchFamily="34" charset="0"/>
              </a:rPr>
              <a:t>Ψηλαφητικά</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η μήτρα είναι </a:t>
            </a:r>
            <a:r>
              <a:rPr lang="el-G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μεγάλη</a:t>
            </a:r>
            <a:r>
              <a:rPr lang="el-GR" sz="2000" dirty="0">
                <a:latin typeface="Arial" panose="020B0604020202020204" pitchFamily="34" charset="0"/>
                <a:cs typeface="Arial" panose="020B0604020202020204" pitchFamily="34" charset="0"/>
              </a:rPr>
              <a:t> για την </a:t>
            </a:r>
          </a:p>
          <a:p>
            <a:r>
              <a:rPr lang="el-GR" sz="2000" dirty="0">
                <a:latin typeface="Arial" panose="020B0604020202020204" pitchFamily="34" charset="0"/>
                <a:cs typeface="Arial" panose="020B0604020202020204" pitchFamily="34" charset="0"/>
              </a:rPr>
              <a:t>εβδομάδα της κύησης</a:t>
            </a:r>
          </a:p>
          <a:p>
            <a:endParaRPr lang="el-GR" sz="2000" dirty="0">
              <a:latin typeface="Arial" panose="020B0604020202020204" pitchFamily="34" charset="0"/>
              <a:cs typeface="Arial" panose="020B0604020202020204" pitchFamily="34" charset="0"/>
            </a:endParaRPr>
          </a:p>
          <a:p>
            <a:endParaRPr lang="el-GR" sz="2000" dirty="0">
              <a:latin typeface="Arial" panose="020B0604020202020204" pitchFamily="34" charset="0"/>
              <a:cs typeface="Arial" panose="020B0604020202020204" pitchFamily="34" charset="0"/>
            </a:endParaRPr>
          </a:p>
          <a:p>
            <a:r>
              <a:rPr lang="el-GR" sz="2000" b="1" u="sng" dirty="0">
                <a:latin typeface="Arial" panose="020B0604020202020204" pitchFamily="34" charset="0"/>
                <a:cs typeface="Arial" panose="020B0604020202020204" pitchFamily="34" charset="0"/>
              </a:rPr>
              <a:t>Εργαστηριακός έλεγχος ορού</a:t>
            </a:r>
            <a:r>
              <a:rPr lang="el-GR" sz="2000" dirty="0">
                <a:latin typeface="Arial" panose="020B0604020202020204" pitchFamily="34" charset="0"/>
                <a:cs typeface="Arial" panose="020B0604020202020204" pitchFamily="34" charset="0"/>
              </a:rPr>
              <a:t>: </a:t>
            </a:r>
          </a:p>
          <a:p>
            <a:pPr lvl="0">
              <a:defRPr/>
            </a:pPr>
            <a:r>
              <a:rPr lang="el-GR" sz="2000"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Υπερβολικά </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αυξημένη </a:t>
            </a:r>
            <a:r>
              <a:rPr lang="el-GR" sz="2000" dirty="0">
                <a:solidFill>
                  <a:prstClr val="black"/>
                </a:solidFill>
                <a:latin typeface="Arial" panose="020B0604020202020204" pitchFamily="34" charset="0"/>
                <a:cs typeface="Arial" panose="020B0604020202020204" pitchFamily="34" charset="0"/>
              </a:rPr>
              <a:t>τιμή </a:t>
            </a:r>
          </a:p>
          <a:p>
            <a:pPr lvl="0">
              <a:defRPr/>
            </a:pPr>
            <a:r>
              <a:rPr lang="el-GR" sz="2000" dirty="0" err="1">
                <a:solidFill>
                  <a:prstClr val="black"/>
                </a:solidFill>
                <a:latin typeface="Arial" panose="020B0604020202020204" pitchFamily="34" charset="0"/>
                <a:cs typeface="Arial" panose="020B0604020202020204" pitchFamily="34" charset="0"/>
              </a:rPr>
              <a:t>χοριακής</a:t>
            </a:r>
            <a:r>
              <a:rPr lang="el-GR" sz="2000" dirty="0">
                <a:solidFill>
                  <a:prstClr val="black"/>
                </a:solidFill>
                <a:latin typeface="Arial" panose="020B0604020202020204" pitchFamily="34" charset="0"/>
                <a:cs typeface="Arial" panose="020B0604020202020204" pitchFamily="34" charset="0"/>
              </a:rPr>
              <a:t> </a:t>
            </a:r>
            <a:r>
              <a:rPr lang="el-GR" sz="2000" dirty="0" err="1">
                <a:solidFill>
                  <a:prstClr val="black"/>
                </a:solidFill>
                <a:latin typeface="Arial" panose="020B0604020202020204" pitchFamily="34" charset="0"/>
                <a:cs typeface="Arial" panose="020B0604020202020204" pitchFamily="34" charset="0"/>
              </a:rPr>
              <a:t>γοναδοτροπίνης</a:t>
            </a:r>
            <a:r>
              <a:rPr lang="el-GR"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hCG</a:t>
            </a:r>
            <a:r>
              <a:rPr lang="en-US" sz="2000" dirty="0">
                <a:solidFill>
                  <a:prstClr val="black"/>
                </a:solidFill>
                <a:latin typeface="Arial" panose="020B0604020202020204" pitchFamily="34" charset="0"/>
                <a:cs typeface="Arial" panose="020B0604020202020204" pitchFamily="34" charset="0"/>
              </a:rPr>
              <a:t>)</a:t>
            </a:r>
            <a:r>
              <a:rPr lang="el-GR" sz="2000" dirty="0">
                <a:solidFill>
                  <a:prstClr val="black"/>
                </a:solidFill>
                <a:latin typeface="Arial" panose="020B0604020202020204" pitchFamily="34" charset="0"/>
                <a:cs typeface="Arial" panose="020B0604020202020204" pitchFamily="34" charset="0"/>
              </a:rPr>
              <a:t> για την </a:t>
            </a:r>
          </a:p>
          <a:p>
            <a:pPr lvl="0">
              <a:defRPr/>
            </a:pPr>
            <a:r>
              <a:rPr lang="el-GR" sz="2000" dirty="0">
                <a:solidFill>
                  <a:prstClr val="black"/>
                </a:solidFill>
                <a:latin typeface="Arial" panose="020B0604020202020204" pitchFamily="34" charset="0"/>
                <a:cs typeface="Arial" panose="020B0604020202020204" pitchFamily="34" charset="0"/>
              </a:rPr>
              <a:t>εβδομάδα </a:t>
            </a:r>
            <a:r>
              <a:rPr lang="el-GR" sz="2000" dirty="0" smtClean="0">
                <a:solidFill>
                  <a:prstClr val="black"/>
                </a:solidFill>
                <a:latin typeface="Arial" panose="020B0604020202020204" pitchFamily="34" charset="0"/>
                <a:cs typeface="Arial" panose="020B0604020202020204" pitchFamily="34" charset="0"/>
              </a:rPr>
              <a:t>κύησης της γυναίκας.</a:t>
            </a:r>
            <a:endParaRPr lang="el-GR" sz="2000" dirty="0">
              <a:solidFill>
                <a:prstClr val="black"/>
              </a:solidFill>
              <a:latin typeface="Arial" panose="020B0604020202020204" pitchFamily="34" charset="0"/>
              <a:cs typeface="Arial" panose="020B0604020202020204" pitchFamily="34" charset="0"/>
            </a:endParaRPr>
          </a:p>
          <a:p>
            <a:pPr lvl="0">
              <a:defRPr/>
            </a:pPr>
            <a:endParaRPr lang="en-US" sz="2000" dirty="0">
              <a:solidFill>
                <a:prstClr val="black"/>
              </a:solidFill>
              <a:latin typeface="Arial" panose="020B0604020202020204" pitchFamily="34" charset="0"/>
              <a:cs typeface="Arial" panose="020B0604020202020204" pitchFamily="34" charset="0"/>
            </a:endParaRPr>
          </a:p>
          <a:p>
            <a:endParaRPr lang="el-GR"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 </a:t>
            </a:r>
          </a:p>
        </p:txBody>
      </p:sp>
      <p:pic>
        <p:nvPicPr>
          <p:cNvPr id="6" name="Picture 5">
            <a:extLst>
              <a:ext uri="{FF2B5EF4-FFF2-40B4-BE49-F238E27FC236}">
                <a16:creationId xmlns="" xmlns:a16="http://schemas.microsoft.com/office/drawing/2014/main" id="{2ED55707-BF38-3A01-54E0-210BC5F26F0B}"/>
              </a:ext>
            </a:extLst>
          </p:cNvPr>
          <p:cNvPicPr>
            <a:picLocks noChangeAspect="1"/>
          </p:cNvPicPr>
          <p:nvPr/>
        </p:nvPicPr>
        <p:blipFill>
          <a:blip r:embed="rId3" cstate="print"/>
          <a:stretch>
            <a:fillRect/>
          </a:stretch>
        </p:blipFill>
        <p:spPr>
          <a:xfrm>
            <a:off x="5364088" y="2132856"/>
            <a:ext cx="3528392" cy="4627994"/>
          </a:xfrm>
          <a:prstGeom prst="rect">
            <a:avLst/>
          </a:prstGeom>
        </p:spPr>
      </p:pic>
    </p:spTree>
    <p:extLst>
      <p:ext uri="{BB962C8B-B14F-4D97-AF65-F5344CB8AC3E}">
        <p14:creationId xmlns="" xmlns:p14="http://schemas.microsoft.com/office/powerpoint/2010/main" val="39219690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A2FADC21-81A4-4BFD-4CFB-060AFC5FA924}"/>
              </a:ext>
            </a:extLst>
          </p:cNvPr>
          <p:cNvSpPr txBox="1"/>
          <p:nvPr/>
        </p:nvSpPr>
        <p:spPr>
          <a:xfrm>
            <a:off x="-1548680" y="620688"/>
            <a:ext cx="7890060" cy="400110"/>
          </a:xfrm>
          <a:prstGeom prst="rect">
            <a:avLst/>
          </a:prstGeom>
          <a:noFill/>
        </p:spPr>
        <p:txBody>
          <a:bodyPr wrap="square" rtlCol="0">
            <a:spAutoFit/>
          </a:bodyPr>
          <a:lstStyle/>
          <a:p>
            <a:pPr algn="ctr"/>
            <a:r>
              <a:rPr lang="el-GR" sz="2000" b="1" dirty="0"/>
              <a:t>Φυσιολογικό </a:t>
            </a:r>
            <a:r>
              <a:rPr lang="el-GR" sz="2000" b="1" dirty="0" smtClean="0"/>
              <a:t>υπερηχογράφημα εγκύου</a:t>
            </a:r>
            <a:endParaRPr lang="el-GR" sz="2000" b="1" dirty="0"/>
          </a:p>
        </p:txBody>
      </p:sp>
      <p:sp>
        <p:nvSpPr>
          <p:cNvPr id="4" name="TextBox 3">
            <a:extLst>
              <a:ext uri="{FF2B5EF4-FFF2-40B4-BE49-F238E27FC236}">
                <a16:creationId xmlns="" xmlns:a16="http://schemas.microsoft.com/office/drawing/2014/main" id="{DF9FECCD-1924-4F0B-2E40-0AF8E6263DFC}"/>
              </a:ext>
            </a:extLst>
          </p:cNvPr>
          <p:cNvSpPr txBox="1"/>
          <p:nvPr/>
        </p:nvSpPr>
        <p:spPr>
          <a:xfrm>
            <a:off x="5148064" y="0"/>
            <a:ext cx="3756980" cy="400110"/>
          </a:xfrm>
          <a:prstGeom prst="rect">
            <a:avLst/>
          </a:prstGeom>
          <a:noFill/>
        </p:spPr>
        <p:txBody>
          <a:bodyPr wrap="square" rtlCol="0">
            <a:spAutoFit/>
          </a:bodyPr>
          <a:lstStyle/>
          <a:p>
            <a:r>
              <a:rPr lang="el-GR" sz="2000" b="1" dirty="0"/>
              <a:t>Υπερηχογράφημα ασθενούς </a:t>
            </a:r>
          </a:p>
        </p:txBody>
      </p:sp>
      <p:pic>
        <p:nvPicPr>
          <p:cNvPr id="6" name="Picture 5">
            <a:extLst>
              <a:ext uri="{FF2B5EF4-FFF2-40B4-BE49-F238E27FC236}">
                <a16:creationId xmlns="" xmlns:a16="http://schemas.microsoft.com/office/drawing/2014/main" id="{EACA8DE2-2197-EA37-C5FB-31FD32D0E01E}"/>
              </a:ext>
            </a:extLst>
          </p:cNvPr>
          <p:cNvPicPr>
            <a:picLocks noChangeAspect="1"/>
          </p:cNvPicPr>
          <p:nvPr/>
        </p:nvPicPr>
        <p:blipFill>
          <a:blip r:embed="rId4" cstate="print"/>
          <a:stretch>
            <a:fillRect/>
          </a:stretch>
        </p:blipFill>
        <p:spPr>
          <a:xfrm>
            <a:off x="179512" y="1196752"/>
            <a:ext cx="4512502" cy="3384376"/>
          </a:xfrm>
          <a:prstGeom prst="rect">
            <a:avLst/>
          </a:prstGeom>
        </p:spPr>
      </p:pic>
      <p:pic>
        <p:nvPicPr>
          <p:cNvPr id="12" name="Picture 11">
            <a:extLst>
              <a:ext uri="{FF2B5EF4-FFF2-40B4-BE49-F238E27FC236}">
                <a16:creationId xmlns="" xmlns:a16="http://schemas.microsoft.com/office/drawing/2014/main" id="{A1B39CDC-A9E9-953F-4363-772D02695BB2}"/>
              </a:ext>
            </a:extLst>
          </p:cNvPr>
          <p:cNvPicPr>
            <a:picLocks noChangeAspect="1"/>
          </p:cNvPicPr>
          <p:nvPr/>
        </p:nvPicPr>
        <p:blipFill>
          <a:blip r:embed="rId5" cstate="print"/>
          <a:stretch>
            <a:fillRect/>
          </a:stretch>
        </p:blipFill>
        <p:spPr>
          <a:xfrm>
            <a:off x="4788024" y="404664"/>
            <a:ext cx="4157108" cy="3456384"/>
          </a:xfrm>
          <a:prstGeom prst="rect">
            <a:avLst/>
          </a:prstGeom>
        </p:spPr>
      </p:pic>
      <p:sp>
        <p:nvSpPr>
          <p:cNvPr id="7" name="TextBox 3">
            <a:extLst>
              <a:ext uri="{FF2B5EF4-FFF2-40B4-BE49-F238E27FC236}">
                <a16:creationId xmlns="" xmlns:a16="http://schemas.microsoft.com/office/drawing/2014/main" id="{DF9FECCD-1924-4F0B-2E40-0AF8E6263DFC}"/>
              </a:ext>
            </a:extLst>
          </p:cNvPr>
          <p:cNvSpPr txBox="1"/>
          <p:nvPr/>
        </p:nvSpPr>
        <p:spPr>
          <a:xfrm>
            <a:off x="4860032" y="3789040"/>
            <a:ext cx="4197412" cy="646331"/>
          </a:xfrm>
          <a:prstGeom prst="rect">
            <a:avLst/>
          </a:prstGeom>
          <a:noFill/>
        </p:spPr>
        <p:txBody>
          <a:bodyPr wrap="square" rtlCol="0">
            <a:spAutoFit/>
          </a:bodyPr>
          <a:lstStyle/>
          <a:p>
            <a:pPr algn="ctr"/>
            <a:r>
              <a:rPr lang="el-GR" dirty="0" smtClean="0"/>
              <a:t> Εικόνα </a:t>
            </a:r>
            <a:r>
              <a:rPr lang="el-GR" b="1" dirty="0" smtClean="0"/>
              <a:t>χιονοθύελλας</a:t>
            </a:r>
            <a:r>
              <a:rPr lang="el-GR" dirty="0" smtClean="0"/>
              <a:t> εντός της μήτρας.</a:t>
            </a:r>
          </a:p>
          <a:p>
            <a:pPr algn="ctr"/>
            <a:r>
              <a:rPr lang="el-GR" i="1" dirty="0" smtClean="0"/>
              <a:t>Απουσία</a:t>
            </a:r>
            <a:r>
              <a:rPr lang="el-GR" dirty="0" smtClean="0"/>
              <a:t> εμβρύου. </a:t>
            </a:r>
            <a:endParaRPr lang="el-GR" dirty="0"/>
          </a:p>
        </p:txBody>
      </p:sp>
      <p:pic>
        <p:nvPicPr>
          <p:cNvPr id="53250" name="Picture 2" descr="Pelvic ultrasound showing a massive theca lutein cyst in a patient with complete hydatidiform mole."/>
          <p:cNvPicPr>
            <a:picLocks noChangeAspect="1" noChangeArrowheads="1"/>
          </p:cNvPicPr>
          <p:nvPr/>
        </p:nvPicPr>
        <p:blipFill>
          <a:blip r:embed="rId6" cstate="print"/>
          <a:srcRect/>
          <a:stretch>
            <a:fillRect/>
          </a:stretch>
        </p:blipFill>
        <p:spPr bwMode="auto">
          <a:xfrm>
            <a:off x="6084168" y="4509120"/>
            <a:ext cx="2859600" cy="2160240"/>
          </a:xfrm>
          <a:prstGeom prst="rect">
            <a:avLst/>
          </a:prstGeom>
          <a:noFill/>
        </p:spPr>
      </p:pic>
      <p:sp>
        <p:nvSpPr>
          <p:cNvPr id="8" name="TextBox 3">
            <a:extLst>
              <a:ext uri="{FF2B5EF4-FFF2-40B4-BE49-F238E27FC236}">
                <a16:creationId xmlns="" xmlns:a16="http://schemas.microsoft.com/office/drawing/2014/main" id="{DF9FECCD-1924-4F0B-2E40-0AF8E6263DFC}"/>
              </a:ext>
            </a:extLst>
          </p:cNvPr>
          <p:cNvSpPr txBox="1"/>
          <p:nvPr/>
        </p:nvSpPr>
        <p:spPr>
          <a:xfrm>
            <a:off x="4355976" y="4869160"/>
            <a:ext cx="1728192" cy="1754326"/>
          </a:xfrm>
          <a:prstGeom prst="rect">
            <a:avLst/>
          </a:prstGeom>
          <a:noFill/>
        </p:spPr>
        <p:txBody>
          <a:bodyPr wrap="square" rtlCol="0">
            <a:spAutoFit/>
          </a:bodyPr>
          <a:lstStyle/>
          <a:p>
            <a:pPr algn="ctr"/>
            <a:r>
              <a:rPr lang="el-GR" dirty="0" smtClean="0"/>
              <a:t>Συνυπάρχουσα,  </a:t>
            </a:r>
            <a:r>
              <a:rPr lang="el-GR" dirty="0" smtClean="0">
                <a:effectLst>
                  <a:outerShdw blurRad="38100" dist="38100" dir="2700000" algn="tl">
                    <a:srgbClr val="000000">
                      <a:alpha val="43137"/>
                    </a:srgbClr>
                  </a:outerShdw>
                </a:effectLst>
              </a:rPr>
              <a:t>ευμεγέθης </a:t>
            </a:r>
          </a:p>
          <a:p>
            <a:pPr algn="ctr"/>
            <a:r>
              <a:rPr lang="el-GR" dirty="0" smtClean="0">
                <a:effectLst>
                  <a:outerShdw blurRad="38100" dist="38100" dir="2700000" algn="tl">
                    <a:srgbClr val="000000">
                      <a:alpha val="43137"/>
                    </a:srgbClr>
                  </a:outerShdw>
                </a:effectLst>
              </a:rPr>
              <a:t>ωοθηκική κύστη της  θήκης ωχρού σωματίου.  </a:t>
            </a:r>
            <a:endParaRPr lang="el-GR"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03723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340768"/>
          </a:xfrm>
        </p:spPr>
        <p:txBody>
          <a:bodyPr>
            <a:normAutofit fontScale="90000"/>
          </a:bodyPr>
          <a:lstStyle/>
          <a:p>
            <a:r>
              <a:rPr lang="en-US" sz="1600" dirty="0" smtClean="0"/>
              <a:t>H</a:t>
            </a:r>
            <a:r>
              <a:rPr lang="el-GR" sz="1600" dirty="0" smtClean="0"/>
              <a:t> </a:t>
            </a:r>
            <a:r>
              <a:rPr lang="el-GR" sz="1600" b="1" u="sng" dirty="0" smtClean="0"/>
              <a:t>πλήρης</a:t>
            </a:r>
            <a:r>
              <a:rPr lang="el-GR" sz="1600" b="1" dirty="0" smtClean="0"/>
              <a:t> </a:t>
            </a:r>
            <a:r>
              <a:rPr lang="el-GR" sz="1600" b="1" dirty="0" err="1" smtClean="0"/>
              <a:t>υδατιδώδης</a:t>
            </a:r>
            <a:r>
              <a:rPr lang="el-GR" sz="1600" b="1" dirty="0" smtClean="0"/>
              <a:t> μύλη κύηση </a:t>
            </a:r>
            <a:r>
              <a:rPr lang="el-GR" sz="1600" dirty="0" smtClean="0"/>
              <a:t>είναι μια </a:t>
            </a:r>
            <a:r>
              <a:rPr lang="el-GR" sz="1600" dirty="0" err="1" smtClean="0"/>
              <a:t>τροφοβλαστική</a:t>
            </a:r>
            <a:r>
              <a:rPr lang="el-GR" sz="1600" dirty="0" smtClean="0"/>
              <a:t> νόσος της κύησης που χαρακτηρίζεται από </a:t>
            </a:r>
            <a:r>
              <a:rPr lang="el-GR" sz="1600" b="1" dirty="0" smtClean="0">
                <a:effectLst>
                  <a:outerShdw blurRad="38100" dist="38100" dir="2700000" algn="tl">
                    <a:srgbClr val="000000">
                      <a:alpha val="43137"/>
                    </a:srgbClr>
                  </a:outerShdw>
                </a:effectLst>
              </a:rPr>
              <a:t>διάχυτη</a:t>
            </a:r>
            <a:r>
              <a:rPr lang="el-GR" sz="1600" dirty="0" smtClean="0">
                <a:effectLst>
                  <a:outerShdw blurRad="38100" dist="38100" dir="2700000" algn="tl">
                    <a:srgbClr val="000000">
                      <a:alpha val="43137"/>
                    </a:srgbClr>
                  </a:outerShdw>
                </a:effectLst>
              </a:rPr>
              <a:t> υδρωπική διεύρυνση </a:t>
            </a:r>
            <a:r>
              <a:rPr lang="el-GR" sz="1600" dirty="0" smtClean="0"/>
              <a:t>και </a:t>
            </a:r>
            <a:r>
              <a:rPr lang="el-GR" sz="1600" dirty="0" err="1" smtClean="0">
                <a:effectLst>
                  <a:outerShdw blurRad="38100" dist="38100" dir="2700000" algn="tl">
                    <a:srgbClr val="000000">
                      <a:alpha val="43137"/>
                    </a:srgbClr>
                  </a:outerShdw>
                </a:effectLst>
              </a:rPr>
              <a:t>τροφοβλαστικό</a:t>
            </a:r>
            <a:r>
              <a:rPr lang="el-GR" sz="1600" dirty="0" smtClean="0">
                <a:effectLst>
                  <a:outerShdw blurRad="38100" dist="38100" dir="2700000" algn="tl">
                    <a:srgbClr val="000000">
                      <a:alpha val="43137"/>
                    </a:srgbClr>
                  </a:outerShdw>
                </a:effectLst>
              </a:rPr>
              <a:t> πολλαπλασιασμό των </a:t>
            </a:r>
            <a:r>
              <a:rPr lang="el-GR" sz="1600" dirty="0" err="1" smtClean="0">
                <a:effectLst>
                  <a:outerShdw blurRad="38100" dist="38100" dir="2700000" algn="tl">
                    <a:srgbClr val="000000">
                      <a:alpha val="43137"/>
                    </a:srgbClr>
                  </a:outerShdw>
                </a:effectLst>
              </a:rPr>
              <a:t>χοριακών</a:t>
            </a:r>
            <a:r>
              <a:rPr lang="el-GR" sz="1600" dirty="0" smtClean="0">
                <a:effectLst>
                  <a:outerShdw blurRad="38100" dist="38100" dir="2700000" algn="tl">
                    <a:srgbClr val="000000">
                      <a:alpha val="43137"/>
                    </a:srgbClr>
                  </a:outerShdw>
                </a:effectLst>
              </a:rPr>
              <a:t> λαχνών του πλακούντα, </a:t>
            </a:r>
            <a:r>
              <a:rPr lang="el-GR" sz="1600" i="1" dirty="0" smtClean="0">
                <a:effectLst>
                  <a:outerShdw blurRad="38100" dist="38100" dir="2700000" algn="tl">
                    <a:srgbClr val="000000">
                      <a:alpha val="43137"/>
                    </a:srgbClr>
                  </a:outerShdw>
                </a:effectLst>
              </a:rPr>
              <a:t>χωρίς</a:t>
            </a:r>
            <a:r>
              <a:rPr lang="el-GR" sz="1600" dirty="0" smtClean="0">
                <a:effectLst>
                  <a:outerShdw blurRad="38100" dist="38100" dir="2700000" algn="tl">
                    <a:srgbClr val="000000">
                      <a:alpha val="43137"/>
                    </a:srgbClr>
                  </a:outerShdw>
                </a:effectLst>
              </a:rPr>
              <a:t> ανάπτυξη εμβρύου</a:t>
            </a:r>
            <a:r>
              <a:rPr lang="el-GR" sz="1600" dirty="0" smtClean="0"/>
              <a:t>.  Λόγω </a:t>
            </a:r>
            <a:r>
              <a:rPr lang="el-GR" sz="1600" b="1" dirty="0" smtClean="0"/>
              <a:t>μη</a:t>
            </a:r>
            <a:r>
              <a:rPr lang="el-GR" sz="1600" dirty="0" smtClean="0"/>
              <a:t> φυσιολογικής </a:t>
            </a:r>
            <a:r>
              <a:rPr lang="el-GR" sz="1600" dirty="0" err="1" smtClean="0"/>
              <a:t>γαμετογένεσης</a:t>
            </a:r>
            <a:r>
              <a:rPr lang="el-GR" sz="1600" dirty="0" smtClean="0"/>
              <a:t> και γονιμοποίησης, υπάρχει μόνο πατρικό, </a:t>
            </a:r>
            <a:r>
              <a:rPr lang="el-GR" sz="1600" dirty="0" err="1" smtClean="0"/>
              <a:t>διπλοειδικό</a:t>
            </a:r>
            <a:r>
              <a:rPr lang="el-GR" sz="1600" dirty="0" smtClean="0"/>
              <a:t> </a:t>
            </a:r>
            <a:r>
              <a:rPr lang="en-US" sz="1600" dirty="0" smtClean="0"/>
              <a:t>DNA, </a:t>
            </a:r>
            <a:r>
              <a:rPr lang="el-GR" sz="1600" dirty="0" smtClean="0"/>
              <a:t>πλην του </a:t>
            </a:r>
            <a:r>
              <a:rPr lang="el-GR" sz="1600" dirty="0" err="1" smtClean="0"/>
              <a:t>μιτοχονδριακού</a:t>
            </a:r>
            <a:r>
              <a:rPr lang="el-GR" sz="1600" dirty="0" smtClean="0"/>
              <a:t>, το οποίο παραμένει μητρικής προέλευσης. </a:t>
            </a:r>
            <a:br>
              <a:rPr lang="el-GR" sz="1600" dirty="0" smtClean="0"/>
            </a:br>
            <a:r>
              <a:rPr lang="el-GR" sz="1600" dirty="0" smtClean="0"/>
              <a:t/>
            </a:r>
            <a:br>
              <a:rPr lang="el-GR" sz="1600" dirty="0" smtClean="0"/>
            </a:br>
            <a:endParaRPr lang="el-GR" sz="1600" dirty="0">
              <a:effectLst>
                <a:outerShdw blurRad="38100" dist="38100" dir="2700000" algn="tl">
                  <a:srgbClr val="000000">
                    <a:alpha val="43137"/>
                  </a:srgbClr>
                </a:outerShdw>
              </a:effectLst>
            </a:endParaRPr>
          </a:p>
        </p:txBody>
      </p:sp>
      <p:pic>
        <p:nvPicPr>
          <p:cNvPr id="2050" name="Picture 2" descr="C:\Users\User\Desktop\placentacompletemoleMendoza2.jpg"/>
          <p:cNvPicPr>
            <a:picLocks noChangeAspect="1" noChangeArrowheads="1"/>
          </p:cNvPicPr>
          <p:nvPr/>
        </p:nvPicPr>
        <p:blipFill>
          <a:blip r:embed="rId3" cstate="print"/>
          <a:srcRect/>
          <a:stretch>
            <a:fillRect/>
          </a:stretch>
        </p:blipFill>
        <p:spPr bwMode="auto">
          <a:xfrm rot="5400000">
            <a:off x="-314916" y="1163937"/>
            <a:ext cx="3701971" cy="2903506"/>
          </a:xfrm>
          <a:prstGeom prst="rect">
            <a:avLst/>
          </a:prstGeom>
          <a:noFill/>
        </p:spPr>
      </p:pic>
      <p:pic>
        <p:nvPicPr>
          <p:cNvPr id="2051" name="Picture 3" descr="C:\Users\User\Desktop\placentacompletemoleMendoza03.jpg"/>
          <p:cNvPicPr>
            <a:picLocks noChangeAspect="1" noChangeArrowheads="1"/>
          </p:cNvPicPr>
          <p:nvPr/>
        </p:nvPicPr>
        <p:blipFill>
          <a:blip r:embed="rId4" cstate="print"/>
          <a:srcRect/>
          <a:stretch>
            <a:fillRect/>
          </a:stretch>
        </p:blipFill>
        <p:spPr bwMode="auto">
          <a:xfrm rot="16200000">
            <a:off x="5765764" y="1135317"/>
            <a:ext cx="3620201" cy="2839374"/>
          </a:xfrm>
          <a:prstGeom prst="rect">
            <a:avLst/>
          </a:prstGeom>
          <a:noFill/>
        </p:spPr>
      </p:pic>
      <p:pic>
        <p:nvPicPr>
          <p:cNvPr id="2052" name="Picture 4" descr="C:\Users\User\Desktop\placentacompletemoleMendoza04.jpg"/>
          <p:cNvPicPr>
            <a:picLocks noChangeAspect="1" noChangeArrowheads="1"/>
          </p:cNvPicPr>
          <p:nvPr/>
        </p:nvPicPr>
        <p:blipFill>
          <a:blip r:embed="rId5" cstate="print"/>
          <a:srcRect/>
          <a:stretch>
            <a:fillRect/>
          </a:stretch>
        </p:blipFill>
        <p:spPr bwMode="auto">
          <a:xfrm rot="5400000">
            <a:off x="2643986" y="1900630"/>
            <a:ext cx="3856028" cy="3024336"/>
          </a:xfrm>
          <a:prstGeom prst="rect">
            <a:avLst/>
          </a:prstGeom>
          <a:noFill/>
        </p:spPr>
      </p:pic>
      <p:pic>
        <p:nvPicPr>
          <p:cNvPr id="2053" name="Picture 5" descr="C:\Users\User\Desktop\placentacompletemoleMendoza5.jpg"/>
          <p:cNvPicPr>
            <a:picLocks noChangeAspect="1" noChangeArrowheads="1"/>
          </p:cNvPicPr>
          <p:nvPr/>
        </p:nvPicPr>
        <p:blipFill>
          <a:blip r:embed="rId6" cstate="print"/>
          <a:srcRect/>
          <a:stretch>
            <a:fillRect/>
          </a:stretch>
        </p:blipFill>
        <p:spPr bwMode="auto">
          <a:xfrm>
            <a:off x="6228184" y="4509120"/>
            <a:ext cx="2662496" cy="2088232"/>
          </a:xfrm>
          <a:prstGeom prst="rect">
            <a:avLst/>
          </a:prstGeom>
          <a:noFill/>
        </p:spPr>
      </p:pic>
      <p:pic>
        <p:nvPicPr>
          <p:cNvPr id="2054" name="Picture 6" descr="C:\Users\User\Desktop\placentacompletemoleMendoza6.jpg"/>
          <p:cNvPicPr>
            <a:picLocks noChangeAspect="1" noChangeArrowheads="1"/>
          </p:cNvPicPr>
          <p:nvPr/>
        </p:nvPicPr>
        <p:blipFill>
          <a:blip r:embed="rId7" cstate="print"/>
          <a:srcRect/>
          <a:stretch>
            <a:fillRect/>
          </a:stretch>
        </p:blipFill>
        <p:spPr bwMode="auto">
          <a:xfrm>
            <a:off x="323528" y="4653136"/>
            <a:ext cx="2387065" cy="1872208"/>
          </a:xfrm>
          <a:prstGeom prst="rect">
            <a:avLst/>
          </a:prstGeom>
          <a:noFill/>
        </p:spPr>
      </p:pic>
      <p:sp>
        <p:nvSpPr>
          <p:cNvPr id="9" name="8 - Ορθογώνιο"/>
          <p:cNvSpPr/>
          <p:nvPr/>
        </p:nvSpPr>
        <p:spPr>
          <a:xfrm>
            <a:off x="2627784" y="5589240"/>
            <a:ext cx="3528392" cy="1200329"/>
          </a:xfrm>
          <a:prstGeom prst="rect">
            <a:avLst/>
          </a:prstGeom>
        </p:spPr>
        <p:txBody>
          <a:bodyPr wrap="square">
            <a:spAutoFit/>
          </a:bodyPr>
          <a:lstStyle/>
          <a:p>
            <a:pPr algn="ctr"/>
            <a:r>
              <a:rPr lang="el-GR" sz="1200" dirty="0" smtClean="0">
                <a:effectLst>
                  <a:outerShdw blurRad="38100" dist="38100" dir="2700000" algn="tl">
                    <a:srgbClr val="000000">
                      <a:alpha val="43137"/>
                    </a:srgbClr>
                  </a:outerShdw>
                </a:effectLst>
              </a:rPr>
              <a:t>Η </a:t>
            </a:r>
            <a:r>
              <a:rPr lang="el-GR" sz="1200" dirty="0" err="1" smtClean="0">
                <a:effectLst>
                  <a:outerShdw blurRad="38100" dist="38100" dir="2700000" algn="tl">
                    <a:srgbClr val="000000">
                      <a:alpha val="43137"/>
                    </a:srgbClr>
                  </a:outerShdw>
                </a:effectLst>
              </a:rPr>
              <a:t>ανοσοϊστοχημεία</a:t>
            </a:r>
            <a:r>
              <a:rPr lang="el-GR" sz="1200" dirty="0" smtClean="0">
                <a:effectLst>
                  <a:outerShdw blurRad="38100" dist="38100" dir="2700000" algn="tl">
                    <a:srgbClr val="000000">
                      <a:alpha val="43137"/>
                    </a:srgbClr>
                  </a:outerShdw>
                </a:effectLst>
              </a:rPr>
              <a:t> για τον δείκτη </a:t>
            </a:r>
            <a:r>
              <a:rPr lang="en-US" sz="1200" b="1" dirty="0" smtClean="0">
                <a:effectLst>
                  <a:outerShdw blurRad="38100" dist="38100" dir="2700000" algn="tl">
                    <a:srgbClr val="000000">
                      <a:alpha val="43137"/>
                    </a:srgbClr>
                  </a:outerShdw>
                </a:effectLst>
              </a:rPr>
              <a:t>p</a:t>
            </a:r>
            <a:r>
              <a:rPr lang="el-GR" sz="1200" b="1" dirty="0" smtClean="0">
                <a:effectLst>
                  <a:outerShdw blurRad="38100" dist="38100" dir="2700000" algn="tl">
                    <a:srgbClr val="000000">
                      <a:alpha val="43137"/>
                    </a:srgbClr>
                  </a:outerShdw>
                </a:effectLst>
              </a:rPr>
              <a:t>57 στην πλήρη μύλη κύηση </a:t>
            </a:r>
            <a:r>
              <a:rPr lang="el-GR" sz="1200" dirty="0" smtClean="0">
                <a:effectLst>
                  <a:outerShdw blurRad="38100" dist="38100" dir="2700000" algn="tl">
                    <a:srgbClr val="000000">
                      <a:alpha val="43137"/>
                    </a:srgbClr>
                  </a:outerShdw>
                </a:effectLst>
              </a:rPr>
              <a:t>αποβαίνει </a:t>
            </a:r>
            <a:r>
              <a:rPr lang="el-GR" sz="1200" b="1" dirty="0" smtClean="0">
                <a:effectLst>
                  <a:outerShdw blurRad="38100" dist="38100" dir="2700000" algn="tl">
                    <a:srgbClr val="000000">
                      <a:alpha val="43137"/>
                    </a:srgbClr>
                  </a:outerShdw>
                </a:effectLst>
              </a:rPr>
              <a:t>αρνητική </a:t>
            </a:r>
            <a:r>
              <a:rPr lang="el-GR" sz="1200" dirty="0" smtClean="0">
                <a:effectLst>
                  <a:outerShdw blurRad="38100" dist="38100" dir="2700000" algn="tl">
                    <a:srgbClr val="000000">
                      <a:alpha val="43137"/>
                    </a:srgbClr>
                  </a:outerShdw>
                </a:effectLst>
              </a:rPr>
              <a:t>στις </a:t>
            </a:r>
            <a:r>
              <a:rPr lang="el-GR" sz="1200" dirty="0" err="1" smtClean="0">
                <a:effectLst>
                  <a:outerShdw blurRad="38100" dist="38100" dir="2700000" algn="tl">
                    <a:srgbClr val="000000">
                      <a:alpha val="43137"/>
                    </a:srgbClr>
                  </a:outerShdw>
                </a:effectLst>
              </a:rPr>
              <a:t>κυτταροτροφοβλάστες</a:t>
            </a:r>
            <a:r>
              <a:rPr lang="el-GR" sz="1200" dirty="0" smtClean="0">
                <a:effectLst>
                  <a:outerShdw blurRad="38100" dist="38100" dir="2700000" algn="tl">
                    <a:srgbClr val="000000">
                      <a:alpha val="43137"/>
                    </a:srgbClr>
                  </a:outerShdw>
                </a:effectLst>
              </a:rPr>
              <a:t> των λαχνών  και στα </a:t>
            </a:r>
            <a:r>
              <a:rPr lang="el-GR" sz="1200" dirty="0" err="1" smtClean="0">
                <a:effectLst>
                  <a:outerShdw blurRad="38100" dist="38100" dir="2700000" algn="tl">
                    <a:srgbClr val="000000">
                      <a:alpha val="43137"/>
                    </a:srgbClr>
                  </a:outerShdw>
                </a:effectLst>
              </a:rPr>
              <a:t>στρωματικά</a:t>
            </a:r>
            <a:r>
              <a:rPr lang="el-GR" sz="1200" dirty="0" smtClean="0">
                <a:effectLst>
                  <a:outerShdw blurRad="38100" dist="38100" dir="2700000" algn="tl">
                    <a:srgbClr val="000000">
                      <a:alpha val="43137"/>
                    </a:srgbClr>
                  </a:outerShdw>
                </a:effectLst>
              </a:rPr>
              <a:t> κύτταρα, </a:t>
            </a:r>
            <a:r>
              <a:rPr lang="el-GR" sz="1200" i="1" dirty="0" smtClean="0">
                <a:effectLst>
                  <a:outerShdw blurRad="38100" dist="38100" dir="2700000" algn="tl">
                    <a:srgbClr val="000000">
                      <a:alpha val="43137"/>
                    </a:srgbClr>
                  </a:outerShdw>
                </a:effectLst>
              </a:rPr>
              <a:t>αντίθετα με τη μερική μύλη κύηση. </a:t>
            </a:r>
            <a:r>
              <a:rPr lang="el-GR" sz="1200" dirty="0" smtClean="0">
                <a:effectLst>
                  <a:outerShdw blurRad="38100" dist="38100" dir="2700000" algn="tl">
                    <a:srgbClr val="000000">
                      <a:alpha val="43137"/>
                    </a:srgbClr>
                  </a:outerShdw>
                </a:effectLst>
              </a:rPr>
              <a:t> Ο </a:t>
            </a:r>
            <a:r>
              <a:rPr lang="el-GR" sz="1200" dirty="0" err="1" smtClean="0">
                <a:effectLst>
                  <a:outerShdw blurRad="38100" dist="38100" dir="2700000" algn="tl">
                    <a:srgbClr val="000000">
                      <a:alpha val="43137"/>
                    </a:srgbClr>
                  </a:outerShdw>
                </a:effectLst>
              </a:rPr>
              <a:t>συνεξαιρεθείς</a:t>
            </a:r>
            <a:r>
              <a:rPr lang="el-GR" sz="1200" dirty="0" smtClean="0">
                <a:effectLst>
                  <a:outerShdw blurRad="38100" dist="38100" dir="2700000" algn="tl">
                    <a:srgbClr val="000000">
                      <a:alpha val="43137"/>
                    </a:srgbClr>
                  </a:outerShdw>
                </a:effectLst>
              </a:rPr>
              <a:t>  μητρικός φθαρτός χρησιμεύει εδώ ως εσωτερικός  θετικός  μάρτυρας.</a:t>
            </a:r>
            <a:endParaRPr lang="el-GR" sz="1200" dirty="0">
              <a:effectLst>
                <a:outerShdw blurRad="38100" dist="38100" dir="2700000" algn="tl">
                  <a:srgbClr val="000000">
                    <a:alpha val="43137"/>
                  </a:srgbClr>
                </a:outerShdw>
              </a:effectLst>
            </a:endParaRPr>
          </a:p>
        </p:txBody>
      </p:sp>
      <p:sp>
        <p:nvSpPr>
          <p:cNvPr id="13" name="1 - Τίτλος"/>
          <p:cNvSpPr txBox="1">
            <a:spLocks/>
          </p:cNvSpPr>
          <p:nvPr/>
        </p:nvSpPr>
        <p:spPr>
          <a:xfrm>
            <a:off x="2987824" y="908720"/>
            <a:ext cx="3168352" cy="52638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b="1" i="0" u="none" strike="noStrike" kern="1200" cap="none" spc="0" normalizeH="0" baseline="0" noProof="0" dirty="0" smtClean="0">
                <a:ln>
                  <a:noFill/>
                </a:ln>
                <a:solidFill>
                  <a:schemeClr val="tx1"/>
                </a:solidFill>
                <a:effectLst/>
                <a:uLnTx/>
                <a:uFillTx/>
                <a:latin typeface="+mj-lt"/>
                <a:ea typeface="+mj-ea"/>
                <a:cs typeface="+mj-cs"/>
              </a:rPr>
              <a:t>Υλικό από εκκενωτική απόξεση μήτρας</a:t>
            </a:r>
            <a:endParaRPr kumimoji="0" lang="el-GR"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dissolve">
                                      <p:cBhvr>
                                        <p:cTn id="10" dur="500"/>
                                        <p:tgtEl>
                                          <p:spTgt spid="205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DE8F69C-2857-74F5-35AB-F31E47A9CBCB}"/>
              </a:ext>
            </a:extLst>
          </p:cNvPr>
          <p:cNvSpPr txBox="1"/>
          <p:nvPr/>
        </p:nvSpPr>
        <p:spPr>
          <a:xfrm>
            <a:off x="395538" y="1052738"/>
            <a:ext cx="7920880" cy="5816977"/>
          </a:xfrm>
          <a:prstGeom prst="rect">
            <a:avLst/>
          </a:prstGeom>
          <a:noFill/>
        </p:spPr>
        <p:txBody>
          <a:bodyPr wrap="square" rtlCol="0">
            <a:spAutoFit/>
          </a:bodyPr>
          <a:lstStyle/>
          <a:p>
            <a:pPr marL="457200" indent="-457200">
              <a:buAutoNum type="arabicPeriod"/>
            </a:pPr>
            <a:r>
              <a:rPr lang="el-GR" sz="2500" dirty="0">
                <a:latin typeface="Arial" panose="020B0604020202020204" pitchFamily="34" charset="0"/>
                <a:cs typeface="Arial" panose="020B0604020202020204" pitchFamily="34" charset="0"/>
              </a:rPr>
              <a:t>Ποια η διάγνωσή σας;</a:t>
            </a:r>
          </a:p>
          <a:p>
            <a:pPr marL="457200" indent="-457200">
              <a:buAutoNum type="arabicPeriod"/>
            </a:pPr>
            <a:endParaRPr lang="el-GR" sz="2500" dirty="0">
              <a:latin typeface="Arial" panose="020B0604020202020204" pitchFamily="34" charset="0"/>
              <a:cs typeface="Arial" panose="020B0604020202020204" pitchFamily="34" charset="0"/>
            </a:endParaRPr>
          </a:p>
          <a:p>
            <a:pPr marL="457200" indent="-457200">
              <a:buAutoNum type="arabicPeriod"/>
            </a:pPr>
            <a:endParaRPr lang="el-GR" sz="2500" dirty="0">
              <a:latin typeface="Arial" panose="020B0604020202020204" pitchFamily="34" charset="0"/>
              <a:cs typeface="Arial" panose="020B0604020202020204" pitchFamily="34" charset="0"/>
            </a:endParaRPr>
          </a:p>
          <a:p>
            <a:pPr marL="457200" indent="-457200">
              <a:buAutoNum type="arabicPeriod"/>
            </a:pPr>
            <a:endParaRPr lang="el-GR" sz="2500" dirty="0">
              <a:latin typeface="Arial" panose="020B0604020202020204" pitchFamily="34" charset="0"/>
              <a:cs typeface="Arial" panose="020B0604020202020204" pitchFamily="34" charset="0"/>
            </a:endParaRPr>
          </a:p>
          <a:p>
            <a:pPr marL="457200" indent="-457200">
              <a:buFontTx/>
              <a:buAutoNum type="arabicPeriod"/>
            </a:pPr>
            <a:r>
              <a:rPr lang="el-GR" sz="2500" dirty="0">
                <a:latin typeface="Arial" panose="020B0604020202020204" pitchFamily="34" charset="0"/>
                <a:cs typeface="Arial" panose="020B0604020202020204" pitchFamily="34" charset="0"/>
              </a:rPr>
              <a:t>Ποιες επιπλοκές φοβόμαστε;</a:t>
            </a:r>
          </a:p>
          <a:p>
            <a:pPr marL="457200" indent="-457200">
              <a:buFontTx/>
              <a:buAutoNum type="arabicPeriod"/>
            </a:pPr>
            <a:endParaRPr lang="el-GR" sz="2500" dirty="0">
              <a:latin typeface="Arial" panose="020B0604020202020204" pitchFamily="34" charset="0"/>
              <a:cs typeface="Arial" panose="020B0604020202020204" pitchFamily="34" charset="0"/>
            </a:endParaRPr>
          </a:p>
          <a:p>
            <a:pPr marL="457200" indent="-457200">
              <a:buFontTx/>
              <a:buAutoNum type="arabicPeriod"/>
            </a:pPr>
            <a:endParaRPr lang="el-GR" sz="2500" dirty="0">
              <a:latin typeface="Arial" panose="020B0604020202020204" pitchFamily="34" charset="0"/>
              <a:cs typeface="Arial" panose="020B0604020202020204" pitchFamily="34" charset="0"/>
            </a:endParaRPr>
          </a:p>
          <a:p>
            <a:pPr marL="457200" indent="-457200">
              <a:buFontTx/>
              <a:buAutoNum type="arabicPeriod"/>
            </a:pPr>
            <a:endParaRPr lang="el-GR" sz="2500" dirty="0">
              <a:latin typeface="Arial" panose="020B0604020202020204" pitchFamily="34" charset="0"/>
              <a:cs typeface="Arial" panose="020B0604020202020204" pitchFamily="34" charset="0"/>
            </a:endParaRPr>
          </a:p>
          <a:p>
            <a:pPr marL="457200" indent="-457200">
              <a:buFontTx/>
              <a:buAutoNum type="arabicPeriod"/>
            </a:pPr>
            <a:r>
              <a:rPr lang="el-GR" sz="2500" dirty="0">
                <a:latin typeface="Arial" panose="020B0604020202020204" pitchFamily="34" charset="0"/>
                <a:cs typeface="Arial" panose="020B0604020202020204" pitchFamily="34" charset="0"/>
              </a:rPr>
              <a:t>Υπάρχει κάποιος δείκτης </a:t>
            </a:r>
            <a:r>
              <a:rPr lang="el-GR" sz="2500" dirty="0" smtClean="0">
                <a:latin typeface="Arial" panose="020B0604020202020204" pitchFamily="34" charset="0"/>
                <a:cs typeface="Arial" panose="020B0604020202020204" pitchFamily="34" charset="0"/>
              </a:rPr>
              <a:t>παρακολούθησης της ασθενούς; </a:t>
            </a:r>
            <a:endParaRPr lang="el-GR" sz="2500" dirty="0">
              <a:latin typeface="Arial" panose="020B0604020202020204" pitchFamily="34" charset="0"/>
              <a:cs typeface="Arial" panose="020B0604020202020204" pitchFamily="34" charset="0"/>
            </a:endParaRPr>
          </a:p>
          <a:p>
            <a:pPr marL="457200" indent="-457200">
              <a:buFontTx/>
              <a:buAutoNum type="arabicPeriod"/>
            </a:pPr>
            <a:endParaRPr lang="el-GR" sz="2500" dirty="0">
              <a:latin typeface="Arial" panose="020B0604020202020204" pitchFamily="34" charset="0"/>
              <a:cs typeface="Arial" panose="020B0604020202020204" pitchFamily="34" charset="0"/>
            </a:endParaRPr>
          </a:p>
          <a:p>
            <a:pPr marL="457200" indent="-457200">
              <a:buFontTx/>
              <a:buAutoNum type="arabicPeriod"/>
            </a:pPr>
            <a:endParaRPr lang="el-GR" sz="2500" dirty="0">
              <a:latin typeface="Arial" panose="020B0604020202020204" pitchFamily="34" charset="0"/>
              <a:cs typeface="Arial" panose="020B0604020202020204" pitchFamily="34" charset="0"/>
            </a:endParaRPr>
          </a:p>
          <a:p>
            <a:pPr marL="457200" indent="-457200">
              <a:buFontTx/>
              <a:buAutoNum type="arabicPeriod"/>
            </a:pPr>
            <a:endParaRPr lang="el-GR" sz="2500" dirty="0">
              <a:latin typeface="Arial" panose="020B0604020202020204" pitchFamily="34" charset="0"/>
              <a:cs typeface="Arial" panose="020B0604020202020204" pitchFamily="34" charset="0"/>
            </a:endParaRPr>
          </a:p>
          <a:p>
            <a:pPr marL="457200" indent="-457200">
              <a:buAutoNum type="arabicPeriod"/>
            </a:pPr>
            <a:endParaRPr lang="el-GR" sz="25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0687281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08720"/>
          </a:xfrm>
        </p:spPr>
        <p:txBody>
          <a:bodyPr>
            <a:noAutofit/>
          </a:bodyPr>
          <a:lstStyle/>
          <a:p>
            <a:pPr algn="just"/>
            <a:r>
              <a:rPr lang="el-GR" sz="1800" dirty="0" smtClean="0"/>
              <a:t>Πλακούντας φυσιολογικής εγκυμοσύνης με συνυπάρχουσα </a:t>
            </a:r>
            <a:r>
              <a:rPr lang="el-GR" sz="1800" b="1" dirty="0" smtClean="0"/>
              <a:t>πλήρη (!</a:t>
            </a:r>
            <a:r>
              <a:rPr lang="en-US" sz="1800" b="1" dirty="0" smtClean="0"/>
              <a:t>;</a:t>
            </a:r>
            <a:r>
              <a:rPr lang="el-GR" sz="1800" b="1" dirty="0" smtClean="0"/>
              <a:t>)</a:t>
            </a:r>
            <a:r>
              <a:rPr lang="el-GR" sz="1800" dirty="0" smtClean="0"/>
              <a:t/>
            </a:r>
            <a:br>
              <a:rPr lang="el-GR" sz="1800" dirty="0" smtClean="0"/>
            </a:br>
            <a:r>
              <a:rPr lang="el-GR" sz="1800" b="1" dirty="0" smtClean="0"/>
              <a:t> μύλη κύηση </a:t>
            </a:r>
            <a:r>
              <a:rPr lang="el-GR" sz="1800" dirty="0" smtClean="0"/>
              <a:t>(σαν τσαμπί σταφύλι), κατά τον τοκετό. Φυσιολογικές δομές πλακούντα ή τμήματα εμβρύου τυπικά οφείλουν να απουσιάζουν στην</a:t>
            </a:r>
            <a:r>
              <a:rPr lang="el-GR" sz="1800" b="1" dirty="0" smtClean="0"/>
              <a:t>  πλήρη μύλη κύηση </a:t>
            </a:r>
            <a:r>
              <a:rPr lang="el-GR" sz="1800" dirty="0" smtClean="0"/>
              <a:t>.</a:t>
            </a:r>
            <a:endParaRPr lang="el-GR" sz="1800" dirty="0"/>
          </a:p>
        </p:txBody>
      </p:sp>
      <p:pic>
        <p:nvPicPr>
          <p:cNvPr id="1026" name="Picture 2" descr="An external file that holds a picture, illustration, etc.&#10;Object name is CRIOG2019-8737080.003.jpg"/>
          <p:cNvPicPr>
            <a:picLocks noChangeAspect="1" noChangeArrowheads="1"/>
          </p:cNvPicPr>
          <p:nvPr/>
        </p:nvPicPr>
        <p:blipFill>
          <a:blip r:embed="rId2" cstate="print"/>
          <a:srcRect/>
          <a:stretch>
            <a:fillRect/>
          </a:stretch>
        </p:blipFill>
        <p:spPr bwMode="auto">
          <a:xfrm rot="16200000">
            <a:off x="1860091" y="236254"/>
            <a:ext cx="5733256" cy="7078189"/>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5012</TotalTime>
  <Words>2148</Words>
  <Application>Microsoft Office PowerPoint</Application>
  <PresentationFormat>Προβολή στην οθόνη (4:3)</PresentationFormat>
  <Paragraphs>281</Paragraphs>
  <Slides>29</Slides>
  <Notes>22</Notes>
  <HiddenSlides>0</HiddenSlides>
  <MMClips>0</MMClips>
  <ScaleCrop>false</ScaleCrop>
  <HeadingPairs>
    <vt:vector size="4" baseType="variant">
      <vt:variant>
        <vt:lpstr>Θέμα</vt:lpstr>
      </vt:variant>
      <vt:variant>
        <vt:i4>3</vt:i4>
      </vt:variant>
      <vt:variant>
        <vt:lpstr>Τίτλοι διαφανειών</vt:lpstr>
      </vt:variant>
      <vt:variant>
        <vt:i4>29</vt:i4>
      </vt:variant>
    </vt:vector>
  </HeadingPairs>
  <TitlesOfParts>
    <vt:vector size="32" baseType="lpstr">
      <vt:lpstr>Θέμα του Office</vt:lpstr>
      <vt:lpstr>1_Θέμα του Office</vt:lpstr>
      <vt:lpstr>2_Θέμα του Office</vt:lpstr>
      <vt:lpstr>Κλινικο-παθολογοανατομική συζήτηση  περιστατικών νόσων  γεννητικού συστήματος του θήλεος</vt:lpstr>
      <vt:lpstr>Δομή και σκοπός</vt:lpstr>
      <vt:lpstr>Βασικές γνώσεις</vt:lpstr>
      <vt:lpstr>Βασικές γνώσεις</vt:lpstr>
      <vt:lpstr>Περιστατικό 1</vt:lpstr>
      <vt:lpstr>Διαφάνεια 6</vt:lpstr>
      <vt:lpstr>H πλήρης υδατιδώδης μύλη κύηση είναι μια τροφοβλαστική νόσος της κύησης που χαρακτηρίζεται από διάχυτη υδρωπική διεύρυνση και τροφοβλαστικό πολλαπλασιασμό των χοριακών λαχνών του πλακούντα, χωρίς ανάπτυξη εμβρύου.  Λόγω μη φυσιολογικής γαμετογένεσης και γονιμοποίησης, υπάρχει μόνο πατρικό, διπλοειδικό DNA, πλην του μιτοχονδριακού, το οποίο παραμένει μητρικής προέλευσης.   </vt:lpstr>
      <vt:lpstr>Διαφάνεια 8</vt:lpstr>
      <vt:lpstr>Πλακούντας φυσιολογικής εγκυμοσύνης με συνυπάρχουσα πλήρη (!;)  μύλη κύηση (σαν τσαμπί σταφύλι), κατά τον τοκετό. Φυσιολογικές δομές πλακούντα ή τμήματα εμβρύου τυπικά οφείλουν να απουσιάζουν στην  πλήρη μύλη κύηση .</vt:lpstr>
      <vt:lpstr>Τροφοβλαστική νόσος της κύησης</vt:lpstr>
      <vt:lpstr>Περιστατικό 2</vt:lpstr>
      <vt:lpstr>Διαφάνεια 12</vt:lpstr>
      <vt:lpstr>Διαφάνεια 13</vt:lpstr>
      <vt:lpstr>Διαφάνεια 14</vt:lpstr>
      <vt:lpstr>Ωοθηκικοί  Όγκοι</vt:lpstr>
      <vt:lpstr>Περιστατικό 3</vt:lpstr>
      <vt:lpstr>Κολποσκόπηση και λήψη βιοψιών</vt:lpstr>
      <vt:lpstr>Ο ανοσοϊστοχημικός δείκτης p16 εμφανίζει διάχυτη και έντονη πυρηνική και κυτταροπλασματική χρώση («τύπου μπλοκ») στις περισσότερες HSIL.  Ωστόσο, περίπου το 33% των CIN1/LSIL εμφανίζουν επίσης υπερέκφραση p16 (όταν εμπλέκεται υψηλού κινδύνου στέλεχος του HPV). Ως εκ τούτου, το p16 βοηθά μόνο εάν είναι αρνητικό ή αποσπασματικό (δεν υπερεκφράζεται), καθώς τότε αποκλείει την HSIL και θεωρείται υποστηρικτικό διάγνωσης LSIL στο κατάλληλο μορφολογικό πλαίσιο.</vt:lpstr>
      <vt:lpstr>Διαφάνεια 19</vt:lpstr>
      <vt:lpstr>Διαφάνεια 20</vt:lpstr>
      <vt:lpstr>Περιστατικό 4</vt:lpstr>
      <vt:lpstr>Διαφάνεια 22</vt:lpstr>
      <vt:lpstr>Διαφάνεια 23</vt:lpstr>
      <vt:lpstr>Περιστατικό 5</vt:lpstr>
      <vt:lpstr>Διαφάνεια 25</vt:lpstr>
      <vt:lpstr>Παρουσία  ενδομητρικού ιστού έξω από το ενδομήτριο και το μυομήτριο, που αποτελείται από ενδομητρικούς αδένες και ενδομητρικό στρώμα. Αυτή η ενδομητριωσική κύστη ωοθήκης εμφανίζει στην αριστερή εικ. τόσο επιθηλιακή επένδυση όσο και περιαδενικό ενδομήτριο στρώμα με άφθονα μακροφάγα με αιμοσιδηρίνη και πλούσιο, διεσταλμένο τριχοειδικό δίκτυο, με περιοχές αιμορραγίας.  Στη δεξιά εικ.,  η ενδομητρική αδενική επένδυση  είναι μερικώς απογυμνωμένη∙ ωστόσο, η παρουσία ενδομητρικού στρώματος, αίματος και μακροφάγων με αιμοσιδηρίνη είναι επαρκής για τη διάγνωση της ενδομητρίωσης. Η ανοσοϊστοχημεία για τον δείκτη CD10 μπορεί να χρησιμοποιηθεί για να επιβεβαιώσει την παρουσία ενδομητρικού στρώματος (κάτω εικ.)</vt:lpstr>
      <vt:lpstr>Διαφάνεια 27</vt:lpstr>
      <vt:lpstr>Περιοχές ενδομητρίωσης Ωοθήκη (67%) &gt; πρόσθια και οπίσθια επιφάνεια Δουγλάσειου περιτοναϊκού θύλακα (πίσω από την μήτρα, ανάμεσα σε αυτή και το ορθό) &gt; οπίσθιοι ευρείς σύνδεσμοι, μητροϊεροί σύνδεσμοι &gt; ορογόνος μήτρας &gt; σάλπιγγες &gt; σιγμοειδές κόλον και σκωληκοειδής απόφυση &gt; στρογγύλοι σύνδεσμοι</vt:lpstr>
      <vt:lpstr>Διαφάνεια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366</cp:revision>
  <dcterms:created xsi:type="dcterms:W3CDTF">2021-08-02T10:33:48Z</dcterms:created>
  <dcterms:modified xsi:type="dcterms:W3CDTF">2024-01-07T07:03:38Z</dcterms:modified>
</cp:coreProperties>
</file>