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7" r:id="rId3"/>
    <p:sldId id="257" r:id="rId4"/>
    <p:sldId id="299" r:id="rId5"/>
    <p:sldId id="300" r:id="rId6"/>
    <p:sldId id="267" r:id="rId7"/>
    <p:sldId id="258" r:id="rId8"/>
    <p:sldId id="259" r:id="rId9"/>
    <p:sldId id="298" r:id="rId10"/>
    <p:sldId id="260" r:id="rId11"/>
    <p:sldId id="268" r:id="rId12"/>
    <p:sldId id="263" r:id="rId13"/>
    <p:sldId id="261" r:id="rId14"/>
    <p:sldId id="266" r:id="rId15"/>
    <p:sldId id="262" r:id="rId16"/>
    <p:sldId id="269" r:id="rId17"/>
    <p:sldId id="272" r:id="rId18"/>
    <p:sldId id="270" r:id="rId19"/>
    <p:sldId id="271" r:id="rId20"/>
    <p:sldId id="274" r:id="rId21"/>
    <p:sldId id="276" r:id="rId22"/>
    <p:sldId id="275" r:id="rId23"/>
    <p:sldId id="273" r:id="rId24"/>
    <p:sldId id="277" r:id="rId25"/>
    <p:sldId id="265" r:id="rId26"/>
    <p:sldId id="278" r:id="rId27"/>
    <p:sldId id="279" r:id="rId28"/>
    <p:sldId id="280" r:id="rId29"/>
    <p:sldId id="264" r:id="rId30"/>
    <p:sldId id="281" r:id="rId31"/>
    <p:sldId id="282" r:id="rId32"/>
    <p:sldId id="283" r:id="rId33"/>
    <p:sldId id="284" r:id="rId34"/>
    <p:sldId id="285" r:id="rId35"/>
    <p:sldId id="286" r:id="rId36"/>
    <p:sldId id="289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4" r:id="rId47"/>
    <p:sldId id="305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68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0409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6006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37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402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360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26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5224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9469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60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556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811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82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896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420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9234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14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396E-75CB-B742-83E4-1024086D7278}" type="datetimeFigureOut">
              <a:rPr lang="en-GR" smtClean="0"/>
              <a:t>21/2/24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88B6-1293-FA45-A637-39EBA29A6E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42130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7DD4-0A62-AD2F-DDBC-EED731A9D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Big Data in Economics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80180-E2AE-DD04-EEC4-9481C487A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R" dirty="0"/>
              <a:t>Prof. DDr. Damianos Sakas</a:t>
            </a:r>
          </a:p>
        </p:txBody>
      </p:sp>
    </p:spTree>
    <p:extLst>
      <p:ext uri="{BB962C8B-B14F-4D97-AF65-F5344CB8AC3E}">
        <p14:creationId xmlns:p14="http://schemas.microsoft.com/office/powerpoint/2010/main" val="33774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6A12-D9E9-1C84-B6EC-F07CC881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Restaurant 21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8D08-6D08-CB74-5551-9BA7F393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7948"/>
            <a:ext cx="9613861" cy="4820477"/>
          </a:xfrm>
        </p:spPr>
        <p:txBody>
          <a:bodyPr>
            <a:normAutofit/>
          </a:bodyPr>
          <a:lstStyle/>
          <a:p>
            <a:r>
              <a:rPr lang="el-GR" dirty="0"/>
              <a:t>Χρονολογία : </a:t>
            </a:r>
            <a:r>
              <a:rPr lang="en-US" dirty="0"/>
              <a:t>19</a:t>
            </a:r>
            <a:r>
              <a:rPr lang="el-GR" dirty="0"/>
              <a:t>80-1990</a:t>
            </a:r>
            <a:endParaRPr lang="en-US" dirty="0"/>
          </a:p>
          <a:p>
            <a:r>
              <a:rPr lang="el-GR" dirty="0"/>
              <a:t>Τ</a:t>
            </a:r>
            <a:r>
              <a:rPr lang="en-US" dirty="0" err="1"/>
              <a:t>ό</a:t>
            </a:r>
            <a:r>
              <a:rPr lang="el-GR" dirty="0" err="1"/>
              <a:t>πος</a:t>
            </a:r>
            <a:r>
              <a:rPr lang="el-GR" dirty="0"/>
              <a:t> : </a:t>
            </a:r>
            <a:r>
              <a:rPr lang="en-US" dirty="0"/>
              <a:t>USA, New York </a:t>
            </a:r>
          </a:p>
          <a:p>
            <a:r>
              <a:rPr lang="en-US" dirty="0"/>
              <a:t>Restaurant 21 </a:t>
            </a:r>
          </a:p>
          <a:p>
            <a:r>
              <a:rPr lang="en-US" dirty="0"/>
              <a:t>Gourmet </a:t>
            </a:r>
            <a:r>
              <a:rPr lang="el-GR" dirty="0"/>
              <a:t>κλειστού κύκλου</a:t>
            </a:r>
          </a:p>
          <a:p>
            <a:r>
              <a:rPr lang="el-GR" dirty="0"/>
              <a:t>Πιάτα : Θηράματα για </a:t>
            </a:r>
            <a:r>
              <a:rPr lang="en-US" dirty="0"/>
              <a:t>foodist </a:t>
            </a:r>
          </a:p>
          <a:p>
            <a:r>
              <a:rPr lang="el-GR" dirty="0" err="1"/>
              <a:t>Αξ</a:t>
            </a:r>
            <a:r>
              <a:rPr lang="en-US" dirty="0" err="1"/>
              <a:t>ί</a:t>
            </a:r>
            <a:r>
              <a:rPr lang="el-GR" dirty="0"/>
              <a:t>α πιάτου : 15k</a:t>
            </a:r>
            <a:endParaRPr lang="en-US" dirty="0"/>
          </a:p>
          <a:p>
            <a:r>
              <a:rPr lang="en-US" dirty="0"/>
              <a:t>Reservation delay : </a:t>
            </a:r>
            <a:r>
              <a:rPr lang="el-GR" dirty="0"/>
              <a:t>6</a:t>
            </a:r>
            <a:r>
              <a:rPr lang="en-US" dirty="0"/>
              <a:t> months</a:t>
            </a:r>
            <a:endParaRPr lang="el-GR" dirty="0"/>
          </a:p>
          <a:p>
            <a:r>
              <a:rPr lang="el-GR" dirty="0"/>
              <a:t>Πρόταση για ιστοσελίδα και </a:t>
            </a:r>
            <a:r>
              <a:rPr lang="en-US" dirty="0"/>
              <a:t>Social Media</a:t>
            </a:r>
          </a:p>
          <a:p>
            <a:endParaRPr lang="en-US" dirty="0"/>
          </a:p>
          <a:p>
            <a:r>
              <a:rPr lang="el-GR" dirty="0"/>
              <a:t>Αν</a:t>
            </a:r>
            <a:r>
              <a:rPr lang="en-US" dirty="0" err="1"/>
              <a:t>ά</a:t>
            </a:r>
            <a:r>
              <a:rPr lang="el-GR" dirty="0" err="1"/>
              <a:t>πτυξη</a:t>
            </a:r>
            <a:r>
              <a:rPr lang="el-GR" dirty="0"/>
              <a:t> από τον ανταγωνιστή </a:t>
            </a:r>
            <a:endParaRPr lang="en-US" dirty="0"/>
          </a:p>
          <a:p>
            <a:endParaRPr lang="en-GR" dirty="0"/>
          </a:p>
        </p:txBody>
      </p:sp>
      <p:pic>
        <p:nvPicPr>
          <p:cNvPr id="1026" name="Picture 2" descr="NYC's most iconic restaurants worth visiting at least once">
            <a:extLst>
              <a:ext uri="{FF2B5EF4-FFF2-40B4-BE49-F238E27FC236}">
                <a16:creationId xmlns:a16="http://schemas.microsoft.com/office/drawing/2014/main" id="{F4AB8384-6BF2-8E72-2689-02AF1077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69" y="2176668"/>
            <a:ext cx="4894297" cy="36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5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3D7B-F33D-ED19-1240-0F06EF7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1B361-94ED-D734-AE6F-7B5DDA7E6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400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300C-3646-9E9B-67B4-0CED867E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Hard skills </a:t>
            </a:r>
            <a:r>
              <a:rPr lang="el-GR" dirty="0"/>
              <a:t>τα </a:t>
            </a:r>
            <a:r>
              <a:rPr lang="en-US" dirty="0"/>
              <a:t>Big Data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2336-8477-C7AB-377C-9B9146F2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2"/>
            <a:ext cx="9613861" cy="4840357"/>
          </a:xfrm>
        </p:spPr>
        <p:txBody>
          <a:bodyPr/>
          <a:lstStyle/>
          <a:p>
            <a:r>
              <a:rPr lang="el-GR" dirty="0"/>
              <a:t>Επειδή είναι δύσκολα έχουμε την δυνατότητα να μην τα λάβουμε υπόψη μας ;</a:t>
            </a:r>
          </a:p>
          <a:p>
            <a:r>
              <a:rPr lang="el-GR" dirty="0"/>
              <a:t>Μήπως μπορούμε να τα παρακάμψουμε;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4800" dirty="0" err="1"/>
              <a:t>Μπααααα</a:t>
            </a:r>
            <a:r>
              <a:rPr lang="el-GR" sz="4800" dirty="0"/>
              <a:t> δεν νομίζω</a:t>
            </a:r>
          </a:p>
          <a:p>
            <a:endParaRPr lang="el-GR" sz="4800" dirty="0"/>
          </a:p>
          <a:p>
            <a:r>
              <a:rPr lang="el-GR" dirty="0"/>
              <a:t>Μήπως καταλήξουμε σαν το R</a:t>
            </a:r>
            <a:r>
              <a:rPr lang="en-US" dirty="0"/>
              <a:t>21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7801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300C-3646-9E9B-67B4-0CED867E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Hard skills </a:t>
            </a:r>
            <a:r>
              <a:rPr lang="el-GR" dirty="0"/>
              <a:t>τα </a:t>
            </a:r>
            <a:r>
              <a:rPr lang="en-US" dirty="0"/>
              <a:t>Big Data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2336-8477-C7AB-377C-9B9146F2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2"/>
            <a:ext cx="5534949" cy="4840357"/>
          </a:xfrm>
        </p:spPr>
        <p:txBody>
          <a:bodyPr/>
          <a:lstStyle/>
          <a:p>
            <a:r>
              <a:rPr lang="en-US" dirty="0" err="1"/>
              <a:t>Αφού</a:t>
            </a:r>
            <a:r>
              <a:rPr lang="en-US" dirty="0"/>
              <a:t> </a:t>
            </a:r>
            <a:r>
              <a:rPr lang="en-US" dirty="0" err="1"/>
              <a:t>λοι</a:t>
            </a:r>
            <a:r>
              <a:rPr lang="en-US" dirty="0"/>
              <a:t>π</a:t>
            </a:r>
            <a:r>
              <a:rPr lang="en-US" dirty="0" err="1"/>
              <a:t>όν</a:t>
            </a:r>
            <a:r>
              <a:rPr lang="en-US" dirty="0"/>
              <a:t> </a:t>
            </a:r>
            <a:r>
              <a:rPr lang="en-US" dirty="0" err="1"/>
              <a:t>δεν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dirty="0"/>
              <a:t>π</a:t>
            </a:r>
            <a:r>
              <a:rPr lang="en-US" dirty="0" err="1"/>
              <a:t>ορούμε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</a:t>
            </a:r>
            <a:r>
              <a:rPr lang="en-US" dirty="0" err="1"/>
              <a:t>το</a:t>
            </a:r>
            <a:r>
              <a:rPr lang="en-US" dirty="0"/>
              <a:t> απ</a:t>
            </a:r>
            <a:r>
              <a:rPr lang="en-US" dirty="0" err="1"/>
              <a:t>οφύγουμε</a:t>
            </a:r>
            <a:r>
              <a:rPr lang="en-US" dirty="0"/>
              <a:t> 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n-US" dirty="0" err="1"/>
              <a:t>δούμε</a:t>
            </a:r>
            <a:r>
              <a:rPr lang="en-US" dirty="0"/>
              <a:t> </a:t>
            </a:r>
            <a:r>
              <a:rPr lang="en-US" dirty="0" err="1"/>
              <a:t>τι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Big Data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Deep Learning</a:t>
            </a:r>
          </a:p>
          <a:p>
            <a:endParaRPr lang="en-US" dirty="0"/>
          </a:p>
          <a:p>
            <a:r>
              <a:rPr lang="el-GR" dirty="0" err="1"/>
              <a:t>Δημιουργο</a:t>
            </a:r>
            <a:r>
              <a:rPr lang="en-US" dirty="0" err="1"/>
              <a:t>ύ</a:t>
            </a:r>
            <a:r>
              <a:rPr lang="el-GR" dirty="0"/>
              <a:t>ν μαζί με άλλα το </a:t>
            </a:r>
            <a:r>
              <a:rPr lang="en-US" dirty="0"/>
              <a:t>Artificial Intelligent (AI)</a:t>
            </a:r>
            <a:endParaRPr lang="en-GR" dirty="0"/>
          </a:p>
        </p:txBody>
      </p:sp>
      <p:pic>
        <p:nvPicPr>
          <p:cNvPr id="5122" name="Picture 2" descr="About Data Science, Machine Learning, AI, Deep Learning, and Big Data | PW">
            <a:extLst>
              <a:ext uri="{FF2B5EF4-FFF2-40B4-BE49-F238E27FC236}">
                <a16:creationId xmlns:a16="http://schemas.microsoft.com/office/drawing/2014/main" id="{D0063227-CA52-A461-A2B4-30250524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90129"/>
            <a:ext cx="5419034" cy="30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6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300C-3646-9E9B-67B4-0CED867E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Hard skills </a:t>
            </a:r>
            <a:r>
              <a:rPr lang="el-GR" dirty="0"/>
              <a:t>τα </a:t>
            </a:r>
            <a:r>
              <a:rPr lang="en-US" dirty="0"/>
              <a:t>Big Data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2336-8477-C7AB-377C-9B9146F2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2"/>
            <a:ext cx="5534949" cy="4840357"/>
          </a:xfrm>
        </p:spPr>
        <p:txBody>
          <a:bodyPr/>
          <a:lstStyle/>
          <a:p>
            <a:r>
              <a:rPr lang="el-GR" dirty="0" err="1"/>
              <a:t>Πραγματικ</a:t>
            </a:r>
            <a:r>
              <a:rPr lang="en-US" dirty="0" err="1"/>
              <a:t>ά</a:t>
            </a:r>
            <a:r>
              <a:rPr lang="el-GR" dirty="0"/>
              <a:t> το ΑΙ είναι τρομακτικό το τι θα επιφέρει </a:t>
            </a:r>
          </a:p>
          <a:p>
            <a:endParaRPr lang="el-GR" b="1" i="0" u="none" strike="noStrike" dirty="0">
              <a:solidFill>
                <a:srgbClr val="000000"/>
              </a:solidFill>
              <a:effectLst/>
              <a:latin typeface="Proxima Nova"/>
            </a:endParaRPr>
          </a:p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Proxima Nova"/>
              </a:rPr>
              <a:t>Elon Musk says AI will eventually create a situation where ‘no job is needed’</a:t>
            </a:r>
            <a:endParaRPr lang="el-GR" b="1" i="0" u="none" strike="noStrike" dirty="0">
              <a:solidFill>
                <a:srgbClr val="000000"/>
              </a:solidFill>
              <a:effectLst/>
              <a:latin typeface="Proxima Nova"/>
            </a:endParaRPr>
          </a:p>
          <a:p>
            <a:endParaRPr lang="el-GR" b="1" dirty="0">
              <a:solidFill>
                <a:srgbClr val="000000"/>
              </a:solidFill>
              <a:latin typeface="Proxima Nova"/>
            </a:endParaRPr>
          </a:p>
          <a:p>
            <a:r>
              <a:rPr lang="el-GR" b="1" dirty="0">
                <a:solidFill>
                  <a:srgbClr val="000000"/>
                </a:solidFill>
                <a:latin typeface="Proxima Nova"/>
              </a:rPr>
              <a:t>Ζούμε την επανάσταση των μεγάλων δεδομένων και της τεχνητής νοημοσύνης </a:t>
            </a:r>
            <a:endParaRPr lang="en-GB" b="1" i="0" u="none" strike="noStrike" dirty="0">
              <a:solidFill>
                <a:srgbClr val="000000"/>
              </a:solidFill>
              <a:effectLst/>
              <a:latin typeface="Proxima Nova"/>
            </a:endParaRPr>
          </a:p>
        </p:txBody>
      </p:sp>
      <p:pic>
        <p:nvPicPr>
          <p:cNvPr id="7170" name="Picture 2" descr="Elon Musk, chief executive officer of Tesla Inc., at the AI Safety Summit 2023 at Bletchley Park in Bletchley, UK, on Wednesday, Nov. 1, 2023.">
            <a:extLst>
              <a:ext uri="{FF2B5EF4-FFF2-40B4-BE49-F238E27FC236}">
                <a16:creationId xmlns:a16="http://schemas.microsoft.com/office/drawing/2014/main" id="{FE744862-3448-4F0A-44D8-46D2437E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00" y="2832652"/>
            <a:ext cx="5457781" cy="30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6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καινούργια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/>
          <a:lstStyle/>
          <a:p>
            <a:r>
              <a:rPr lang="el-GR" dirty="0"/>
              <a:t>Όχι </a:t>
            </a:r>
          </a:p>
          <a:p>
            <a:r>
              <a:rPr lang="en-US" dirty="0" err="1"/>
              <a:t>Ό</a:t>
            </a:r>
            <a:r>
              <a:rPr lang="el-GR" dirty="0"/>
              <a:t>πως κάθε επανάσταση είναι με πόρους που ήδη υπάρχουν </a:t>
            </a:r>
          </a:p>
          <a:p>
            <a:endParaRPr lang="el-GR" dirty="0"/>
          </a:p>
          <a:p>
            <a:r>
              <a:rPr lang="el-GR" dirty="0"/>
              <a:t>1η Βιομηχανική επανάσταση. Τέλη του 18ου αιώνα (1784)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C7E5A-CDCD-C52A-AD64-4F287DF2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1" y="3796748"/>
            <a:ext cx="7772400" cy="2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καινούργια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4η Βιομηχανική επανάσταση. Αρχές του 21ου αιώνα (2009)</a:t>
            </a:r>
          </a:p>
          <a:p>
            <a:r>
              <a:rPr lang="el-GR" dirty="0"/>
              <a:t>Από το τρανζίστορ, την λυχνία και το μικροτσίπ </a:t>
            </a:r>
            <a:br>
              <a:rPr lang="el-GR" dirty="0"/>
            </a:br>
            <a:r>
              <a:rPr lang="el-GR" dirty="0"/>
              <a:t>στον αλγόριθμο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BB6CB-49AE-30AD-2852-5BE9A74D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17" y="3895311"/>
            <a:ext cx="7772400" cy="28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5358-9D7F-B779-9386-24CC5B088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Google and Big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93103-5B3B-90C3-2D34-B0CBB5EE5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2753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 err="1"/>
              <a:t>κερδοφόρ</a:t>
            </a:r>
            <a:r>
              <a:rPr lang="en-US" dirty="0"/>
              <a:t>α</a:t>
            </a:r>
            <a:r>
              <a:rPr lang="el-GR" dirty="0"/>
              <a:t> 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/>
          <a:lstStyle/>
          <a:p>
            <a:r>
              <a:rPr lang="en-US" dirty="0"/>
              <a:t>Google</a:t>
            </a:r>
          </a:p>
          <a:p>
            <a:endParaRPr lang="en-US" dirty="0"/>
          </a:p>
          <a:p>
            <a:r>
              <a:rPr lang="el-GR" dirty="0" err="1"/>
              <a:t>Καταρχ</a:t>
            </a:r>
            <a:r>
              <a:rPr lang="en-US" dirty="0" err="1"/>
              <a:t>ή</a:t>
            </a:r>
            <a:r>
              <a:rPr lang="el-GR" dirty="0"/>
              <a:t>ν να δούμε ποια είναι η </a:t>
            </a:r>
            <a:r>
              <a:rPr lang="en-US" dirty="0"/>
              <a:t>Google  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73D7C-C36D-2230-6F69-25AF4361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09" y="1990308"/>
            <a:ext cx="4739797" cy="47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 err="1"/>
              <a:t>κερδοφόρ</a:t>
            </a:r>
            <a:r>
              <a:rPr lang="en-US" dirty="0"/>
              <a:t>α</a:t>
            </a:r>
            <a:r>
              <a:rPr lang="el-GR" dirty="0"/>
              <a:t>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Google</a:t>
            </a:r>
          </a:p>
          <a:p>
            <a:endParaRPr lang="en-US" dirty="0"/>
          </a:p>
          <a:p>
            <a:r>
              <a:rPr lang="el-GR" dirty="0"/>
              <a:t>Ας αναφέρουμε μερικά από τα </a:t>
            </a:r>
            <a:r>
              <a:rPr lang="en-US" dirty="0"/>
              <a:t>Google </a:t>
            </a:r>
            <a:br>
              <a:rPr lang="en-US" dirty="0"/>
            </a:br>
            <a:r>
              <a:rPr lang="en-US" dirty="0"/>
              <a:t>apps</a:t>
            </a:r>
          </a:p>
          <a:p>
            <a:r>
              <a:rPr lang="en-US" dirty="0"/>
              <a:t>Gmail</a:t>
            </a:r>
          </a:p>
          <a:p>
            <a:r>
              <a:rPr lang="en-US" dirty="0" err="1"/>
              <a:t>Youtube</a:t>
            </a:r>
            <a:endParaRPr lang="en-US" dirty="0"/>
          </a:p>
          <a:p>
            <a:r>
              <a:rPr lang="en-US" dirty="0"/>
              <a:t>Google Maps </a:t>
            </a:r>
          </a:p>
          <a:p>
            <a:r>
              <a:rPr lang="en-US" dirty="0"/>
              <a:t>Google Lens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Android Wearable</a:t>
            </a:r>
          </a:p>
          <a:p>
            <a:endParaRPr lang="en-US" dirty="0"/>
          </a:p>
          <a:p>
            <a:r>
              <a:rPr lang="el-GR" dirty="0"/>
              <a:t>Και σχεδόν </a:t>
            </a:r>
            <a:r>
              <a:rPr lang="en-US" dirty="0" err="1"/>
              <a:t>ό</a:t>
            </a:r>
            <a:r>
              <a:rPr lang="el-GR" dirty="0"/>
              <a:t>λα δωρεάν</a:t>
            </a:r>
          </a:p>
        </p:txBody>
      </p:sp>
      <p:pic>
        <p:nvPicPr>
          <p:cNvPr id="10242" name="Picture 2" descr="Google apps in 2022 : r/google">
            <a:extLst>
              <a:ext uri="{FF2B5EF4-FFF2-40B4-BE49-F238E27FC236}">
                <a16:creationId xmlns:a16="http://schemas.microsoft.com/office/drawing/2014/main" id="{080E1461-6E00-E141-72F9-3CCCBD50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66" y="2514599"/>
            <a:ext cx="5468592" cy="4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3A4F-5439-3A68-79EB-497A6887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είμαι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334-E377-9338-913B-9C53408F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Επικοινωνιολόγος </a:t>
            </a:r>
          </a:p>
          <a:p>
            <a:endParaRPr lang="el-GR" dirty="0"/>
          </a:p>
          <a:p>
            <a:r>
              <a:rPr lang="en-US" dirty="0"/>
              <a:t>Presentation Skills </a:t>
            </a:r>
          </a:p>
          <a:p>
            <a:endParaRPr lang="en-US" dirty="0"/>
          </a:p>
          <a:p>
            <a:r>
              <a:rPr lang="en-US" dirty="0"/>
              <a:t>Communication Skills </a:t>
            </a:r>
          </a:p>
          <a:p>
            <a:endParaRPr lang="en-US" dirty="0"/>
          </a:p>
          <a:p>
            <a:r>
              <a:rPr lang="en-US" dirty="0"/>
              <a:t>Negotiation Skills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5946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 err="1"/>
              <a:t>κερδοφόρ</a:t>
            </a:r>
            <a:r>
              <a:rPr lang="en-US" dirty="0"/>
              <a:t>α</a:t>
            </a:r>
            <a:r>
              <a:rPr lang="el-GR" dirty="0"/>
              <a:t> 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>
            <a:normAutofit/>
          </a:bodyPr>
          <a:lstStyle/>
          <a:p>
            <a:r>
              <a:rPr lang="en-US" dirty="0"/>
              <a:t>Apple </a:t>
            </a:r>
          </a:p>
          <a:p>
            <a:endParaRPr lang="en-US" dirty="0"/>
          </a:p>
          <a:p>
            <a:r>
              <a:rPr lang="el-GR" dirty="0"/>
              <a:t>Να δούμε ποια είναι η A</a:t>
            </a:r>
            <a:r>
              <a:rPr lang="en-US" dirty="0" err="1"/>
              <a:t>pple</a:t>
            </a:r>
            <a:endParaRPr lang="en-US" dirty="0"/>
          </a:p>
          <a:p>
            <a:endParaRPr lang="en-US" dirty="0"/>
          </a:p>
          <a:p>
            <a:r>
              <a:rPr lang="el-GR" dirty="0"/>
              <a:t>Με </a:t>
            </a:r>
            <a:r>
              <a:rPr lang="el-GR" dirty="0" err="1"/>
              <a:t>δικ</a:t>
            </a:r>
            <a:r>
              <a:rPr lang="en-US" dirty="0" err="1"/>
              <a:t>ό</a:t>
            </a:r>
            <a:r>
              <a:rPr lang="el-GR" dirty="0"/>
              <a:t> της λειτουργικό για υπολογιστές</a:t>
            </a:r>
            <a:br>
              <a:rPr lang="el-GR" dirty="0"/>
            </a:br>
            <a:r>
              <a:rPr lang="en-US" dirty="0"/>
              <a:t>smartphone </a:t>
            </a:r>
            <a:r>
              <a:rPr lang="el-GR" dirty="0"/>
              <a:t>και κάθε είδους συσκευή </a:t>
            </a:r>
            <a:br>
              <a:rPr lang="el-GR" dirty="0"/>
            </a:br>
            <a:r>
              <a:rPr lang="el-GR" dirty="0"/>
              <a:t>πληροφόρησης </a:t>
            </a:r>
            <a:r>
              <a:rPr lang="en-US" dirty="0"/>
              <a:t> </a:t>
            </a:r>
          </a:p>
          <a:p>
            <a:endParaRPr lang="el-G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E6AEB4-B998-3DDD-3423-18C5DEF1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48" y="1987550"/>
            <a:ext cx="4945035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0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 err="1"/>
              <a:t>κερδοφόρ</a:t>
            </a:r>
            <a:r>
              <a:rPr lang="en-US" dirty="0"/>
              <a:t>α</a:t>
            </a:r>
            <a:r>
              <a:rPr lang="el-GR" dirty="0"/>
              <a:t> 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987826"/>
            <a:ext cx="3583566" cy="4870174"/>
          </a:xfrm>
        </p:spPr>
        <p:txBody>
          <a:bodyPr>
            <a:normAutofit/>
          </a:bodyPr>
          <a:lstStyle/>
          <a:p>
            <a:r>
              <a:rPr lang="en-US" dirty="0"/>
              <a:t>Apple </a:t>
            </a:r>
          </a:p>
          <a:p>
            <a:endParaRPr lang="en-US" dirty="0"/>
          </a:p>
          <a:p>
            <a:r>
              <a:rPr lang="en-GB" dirty="0" err="1"/>
              <a:t>AirTag</a:t>
            </a:r>
            <a:endParaRPr lang="en-GB" dirty="0"/>
          </a:p>
          <a:p>
            <a:r>
              <a:rPr lang="en-GB" dirty="0"/>
              <a:t>Apple TV HD</a:t>
            </a:r>
          </a:p>
          <a:p>
            <a:r>
              <a:rPr lang="en-GB" dirty="0"/>
              <a:t>Apple TV 4K</a:t>
            </a:r>
          </a:p>
          <a:p>
            <a:r>
              <a:rPr lang="en-GB" dirty="0"/>
              <a:t>Apple Watch</a:t>
            </a:r>
          </a:p>
          <a:p>
            <a:r>
              <a:rPr lang="en-GB" dirty="0"/>
              <a:t>Apple Watch SE</a:t>
            </a:r>
          </a:p>
          <a:p>
            <a:r>
              <a:rPr lang="en-GB" dirty="0"/>
              <a:t>Apple Watch Ultra</a:t>
            </a:r>
          </a:p>
          <a:p>
            <a:r>
              <a:rPr lang="en-GB" dirty="0" err="1"/>
              <a:t>HomePod</a:t>
            </a:r>
            <a:endParaRPr lang="en-GB" dirty="0"/>
          </a:p>
          <a:p>
            <a:r>
              <a:rPr lang="en-GB" dirty="0" err="1"/>
              <a:t>HomePod</a:t>
            </a:r>
            <a:r>
              <a:rPr lang="en-GB" dirty="0"/>
              <a:t> mini</a:t>
            </a:r>
          </a:p>
          <a:p>
            <a:endParaRPr lang="el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A8B214-6E2B-77A8-F224-34B7E5815E68}"/>
              </a:ext>
            </a:extLst>
          </p:cNvPr>
          <p:cNvSpPr txBox="1">
            <a:spLocks/>
          </p:cNvSpPr>
          <p:nvPr/>
        </p:nvSpPr>
        <p:spPr>
          <a:xfrm>
            <a:off x="4420748" y="1987826"/>
            <a:ext cx="3583566" cy="4870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iMac</a:t>
            </a:r>
          </a:p>
          <a:p>
            <a:r>
              <a:rPr lang="en-GB" dirty="0"/>
              <a:t>iPad</a:t>
            </a:r>
          </a:p>
          <a:p>
            <a:r>
              <a:rPr lang="en-GB" dirty="0"/>
              <a:t>iPad Air</a:t>
            </a:r>
          </a:p>
          <a:p>
            <a:r>
              <a:rPr lang="en-GB" dirty="0"/>
              <a:t>iPad mini</a:t>
            </a:r>
          </a:p>
          <a:p>
            <a:r>
              <a:rPr lang="en-GB" dirty="0"/>
              <a:t>iPad Pro</a:t>
            </a:r>
          </a:p>
          <a:p>
            <a:r>
              <a:rPr lang="en-GB" dirty="0"/>
              <a:t>iPhone</a:t>
            </a:r>
          </a:p>
          <a:p>
            <a:r>
              <a:rPr lang="en-GB" dirty="0"/>
              <a:t>iPhone SE</a:t>
            </a:r>
          </a:p>
          <a:p>
            <a:r>
              <a:rPr lang="en-GB" dirty="0"/>
              <a:t>Mac mini</a:t>
            </a:r>
          </a:p>
          <a:p>
            <a:r>
              <a:rPr lang="en-GB" dirty="0"/>
              <a:t>Mac Pro</a:t>
            </a:r>
          </a:p>
          <a:p>
            <a:r>
              <a:rPr lang="en-GB" dirty="0"/>
              <a:t>Mac Studio</a:t>
            </a:r>
          </a:p>
          <a:p>
            <a:r>
              <a:rPr lang="en-GB" dirty="0"/>
              <a:t>MacBook Air</a:t>
            </a:r>
          </a:p>
          <a:p>
            <a:r>
              <a:rPr lang="en-GB" dirty="0"/>
              <a:t>MacBook Pro</a:t>
            </a:r>
          </a:p>
          <a:p>
            <a:r>
              <a:rPr lang="en-GB" dirty="0"/>
              <a:t>Vision Pro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93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 err="1"/>
              <a:t>κερδοφόρ</a:t>
            </a:r>
            <a:r>
              <a:rPr lang="en-US" dirty="0"/>
              <a:t>α</a:t>
            </a:r>
            <a:r>
              <a:rPr lang="el-GR" dirty="0"/>
              <a:t>  τα </a:t>
            </a:r>
            <a:r>
              <a:rPr lang="en-US" dirty="0"/>
              <a:t>Big Data</a:t>
            </a:r>
            <a:r>
              <a:rPr lang="el-GR" dirty="0"/>
              <a:t>;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43AA-E7B5-BB8D-DB9E-F94CFBA0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7826"/>
            <a:ext cx="9613861" cy="4870174"/>
          </a:xfrm>
        </p:spPr>
        <p:txBody>
          <a:bodyPr>
            <a:normAutofit/>
          </a:bodyPr>
          <a:lstStyle/>
          <a:p>
            <a:r>
              <a:rPr lang="el-GR" dirty="0"/>
              <a:t>Συμφωνία μεταξύ G</a:t>
            </a:r>
            <a:r>
              <a:rPr lang="en-US" dirty="0" err="1"/>
              <a:t>oogle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l-GR" dirty="0"/>
              <a:t>αι </a:t>
            </a:r>
            <a:r>
              <a:rPr lang="en-US" dirty="0"/>
              <a:t>Apple </a:t>
            </a:r>
          </a:p>
          <a:p>
            <a:endParaRPr lang="en-US" dirty="0"/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mo"/>
              </a:rPr>
              <a:t>Google pays Apple between $18 billion to $20 billion a year to remain the dominant search engine in the iPhone, according to a financial analyst that thinks this deal, and others like it, are now at risk.</a:t>
            </a:r>
            <a:endParaRPr lang="en-US" b="0" i="0" u="none" strike="noStrike" dirty="0">
              <a:solidFill>
                <a:srgbClr val="000000"/>
              </a:solidFill>
              <a:effectLst/>
              <a:latin typeface="Arimo"/>
            </a:endParaRPr>
          </a:p>
          <a:p>
            <a:endParaRPr lang="en-US" dirty="0">
              <a:solidFill>
                <a:srgbClr val="000000"/>
              </a:solidFill>
              <a:latin typeface="Arimo"/>
            </a:endParaRPr>
          </a:p>
          <a:p>
            <a:r>
              <a:rPr lang="el-GR" dirty="0" err="1">
                <a:latin typeface="Arimo"/>
              </a:rPr>
              <a:t>Δι</a:t>
            </a:r>
            <a:r>
              <a:rPr lang="en-US" dirty="0" err="1">
                <a:latin typeface="Arimo"/>
              </a:rPr>
              <a:t>ό</a:t>
            </a:r>
            <a:r>
              <a:rPr lang="el-GR" dirty="0">
                <a:latin typeface="Arimo"/>
              </a:rPr>
              <a:t>τι θέλει να συνεχίσει να παίρνει τα μεγάλα δεδομένα από την ψηφιακή κίνηση των πελατών.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047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7613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581D-1EED-8D12-C601-282AC8B1D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Big Data in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68F8D-B7BD-2F0F-8AD2-76369FAD3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5340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84E3-5660-4D40-8E7A-F5200512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εφαρμόζονται τα μεγάλα δεδομένα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0DF5-5E41-F009-53AE-4D0E44E36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Κλ</a:t>
            </a:r>
            <a:r>
              <a:rPr lang="en-GR" dirty="0"/>
              <a:t>ά</a:t>
            </a:r>
            <a:r>
              <a:rPr lang="el-GR" dirty="0" err="1"/>
              <a:t>δοι</a:t>
            </a:r>
            <a:r>
              <a:rPr lang="el-GR" dirty="0"/>
              <a:t> εφαρμογής των Μεγάλων Δεδομένων </a:t>
            </a:r>
            <a:endParaRPr lang="en-GR" dirty="0"/>
          </a:p>
        </p:txBody>
      </p:sp>
      <p:pic>
        <p:nvPicPr>
          <p:cNvPr id="4098" name="Picture 2" descr="How Big Data Can Help Your Business: Examples of Applications and Benefits">
            <a:extLst>
              <a:ext uri="{FF2B5EF4-FFF2-40B4-BE49-F238E27FC236}">
                <a16:creationId xmlns:a16="http://schemas.microsoft.com/office/drawing/2014/main" id="{7F16063F-F48B-54DF-278F-EF569FBF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38" y="2872081"/>
            <a:ext cx="5416826" cy="38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4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B</a:t>
            </a:r>
            <a:r>
              <a:rPr lang="en-US" dirty="0" err="1"/>
              <a:t>ig</a:t>
            </a:r>
            <a:r>
              <a:rPr lang="en-US" dirty="0"/>
              <a:t> Data in Economics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/>
          <a:lstStyle/>
          <a:p>
            <a:endParaRPr lang="en-US" dirty="0"/>
          </a:p>
          <a:p>
            <a:r>
              <a:rPr lang="el-GR" dirty="0"/>
              <a:t>Τα </a:t>
            </a:r>
            <a:r>
              <a:rPr lang="en-GB" dirty="0"/>
              <a:t>Big Data </a:t>
            </a:r>
            <a:r>
              <a:rPr lang="el-GR" dirty="0"/>
              <a:t>αναφέρονται σε σύνολα δεδομένων πολύ μεγαλύτερου μεγέθους, υψηλότερης συχνότητας και συχνά πιο εξατομικευμένων πληροφοριών. </a:t>
            </a:r>
          </a:p>
          <a:p>
            <a:endParaRPr lang="en-US" dirty="0"/>
          </a:p>
          <a:p>
            <a:r>
              <a:rPr lang="el-GR" dirty="0"/>
              <a:t>Περιλαμβάνουν δεδομένα που συλλέγονται για παράδειγμα από έξυπνους αισθητήρες σε σπίτια ή </a:t>
            </a:r>
            <a:r>
              <a:rPr lang="en-GB" dirty="0"/>
              <a:t>tweets </a:t>
            </a:r>
            <a:r>
              <a:rPr lang="el-GR" dirty="0"/>
              <a:t>από το Χ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D0845-0CBF-CC17-FAD4-AC3E3056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5" y="4994680"/>
            <a:ext cx="5609259" cy="16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B</a:t>
            </a:r>
            <a:r>
              <a:rPr lang="en-US" dirty="0" err="1"/>
              <a:t>ig</a:t>
            </a:r>
            <a:r>
              <a:rPr lang="en-US" dirty="0"/>
              <a:t> Data in Economics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l-GR" dirty="0"/>
              <a:t>Τα </a:t>
            </a:r>
            <a:r>
              <a:rPr lang="en-GB" dirty="0"/>
              <a:t>Big Data </a:t>
            </a:r>
            <a:r>
              <a:rPr lang="el-GR" dirty="0"/>
              <a:t>αναφέρονται σε σύνολα δεδομένων πολύ μεγαλύτερου μεγέθους, υψηλότερης συχνότητας και συχνά πιο εξατομικευμένων πληροφοριών. </a:t>
            </a:r>
          </a:p>
          <a:p>
            <a:endParaRPr lang="en-US" dirty="0"/>
          </a:p>
          <a:p>
            <a:r>
              <a:rPr lang="el-GR" dirty="0"/>
              <a:t>Περιλαμβάνουν δεδομένα που συλλέγονται από έξυπνους αισθητήρες σε σπίτια ή </a:t>
            </a:r>
            <a:r>
              <a:rPr lang="en-GB" dirty="0"/>
              <a:t>tweets </a:t>
            </a:r>
            <a:r>
              <a:rPr lang="el-GR" dirty="0"/>
              <a:t>από το Χ</a:t>
            </a:r>
            <a:endParaRPr lang="en-US" dirty="0"/>
          </a:p>
          <a:p>
            <a:endParaRPr lang="en-US" dirty="0"/>
          </a:p>
          <a:p>
            <a:r>
              <a:rPr lang="el-GR" dirty="0"/>
              <a:t>Σε μικρά σύνολα δεδομένων, οι παραδοσιακές οικονομετρικές μέθοδοι επαρκούν. </a:t>
            </a:r>
          </a:p>
          <a:p>
            <a:r>
              <a:rPr lang="el-GR" dirty="0"/>
              <a:t>Σε μεγάλα σύνολα δεδομένων, ωστόσο, οι μέθοδοι μηχανικής μάθησης </a:t>
            </a:r>
            <a:r>
              <a:rPr lang="el-GR" dirty="0" err="1"/>
              <a:t>επιβάλονται</a:t>
            </a:r>
            <a:r>
              <a:rPr lang="el-GR" dirty="0"/>
              <a:t>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087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B</a:t>
            </a:r>
            <a:r>
              <a:rPr lang="en-US" dirty="0" err="1"/>
              <a:t>ig</a:t>
            </a:r>
            <a:r>
              <a:rPr lang="en-US" dirty="0"/>
              <a:t> Data in Economics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7320679" cy="4880113"/>
          </a:xfrm>
        </p:spPr>
        <p:txBody>
          <a:bodyPr>
            <a:normAutofit/>
          </a:bodyPr>
          <a:lstStyle/>
          <a:p>
            <a:r>
              <a:rPr lang="el-GR" dirty="0"/>
              <a:t>Απαιτούνται </a:t>
            </a:r>
            <a:r>
              <a:rPr lang="el-GR" u="sng" dirty="0"/>
              <a:t>νέες αναλυτικές προσεγγίσεις </a:t>
            </a:r>
            <a:r>
              <a:rPr lang="el-GR" dirty="0"/>
              <a:t>για να αξιοποιήσουμε στο έπακρο τα </a:t>
            </a:r>
            <a:r>
              <a:rPr lang="en-GB" dirty="0"/>
              <a:t>Big Data </a:t>
            </a:r>
            <a:r>
              <a:rPr lang="el-GR" dirty="0"/>
              <a:t>στα οικονομικά. </a:t>
            </a:r>
          </a:p>
          <a:p>
            <a:endParaRPr lang="el-GR" dirty="0"/>
          </a:p>
          <a:p>
            <a:r>
              <a:rPr lang="el-GR" dirty="0"/>
              <a:t>Οι ερευνητές και οι υπεύθυνοι χάραξης πολιτικής θα πρέπει επομένως να δώσουν ιδιαίτερη προσοχή στις πρόσφατες εξελίξεις στις τεχνικές </a:t>
            </a:r>
            <a:r>
              <a:rPr lang="el-GR" u="sng" dirty="0"/>
              <a:t>μηχανικής μάθησης</a:t>
            </a:r>
            <a:r>
              <a:rPr lang="el-GR" dirty="0"/>
              <a:t>, εάν θέλουν να επωφεληθούν πλήρως από αυτές τις νέες πηγές </a:t>
            </a:r>
            <a:r>
              <a:rPr lang="en-GB" dirty="0"/>
              <a:t>Big Data.</a:t>
            </a:r>
          </a:p>
          <a:p>
            <a:endParaRPr lang="en-GB" dirty="0"/>
          </a:p>
          <a:p>
            <a:endParaRPr lang="en-GR" dirty="0"/>
          </a:p>
        </p:txBody>
      </p:sp>
      <p:pic>
        <p:nvPicPr>
          <p:cNvPr id="13314" name="Picture 2" descr="The use of machine learning techniques for Big Data analytics">
            <a:extLst>
              <a:ext uri="{FF2B5EF4-FFF2-40B4-BE49-F238E27FC236}">
                <a16:creationId xmlns:a16="http://schemas.microsoft.com/office/drawing/2014/main" id="{64CA96CC-F659-EE18-9D79-142F0D12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93" y="2887316"/>
            <a:ext cx="3930539" cy="28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2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84E3-5660-4D40-8E7A-F5200512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Μεγάλων Δεδομένων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0DF5-5E41-F009-53AE-4D0E44E3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3"/>
            <a:ext cx="9613861" cy="3918546"/>
          </a:xfrm>
        </p:spPr>
        <p:txBody>
          <a:bodyPr/>
          <a:lstStyle/>
          <a:p>
            <a:r>
              <a:rPr lang="el-GR" dirty="0"/>
              <a:t>Ας </a:t>
            </a:r>
            <a:r>
              <a:rPr lang="el-GR" dirty="0" err="1"/>
              <a:t>δουμε</a:t>
            </a:r>
            <a:r>
              <a:rPr lang="el-GR" dirty="0"/>
              <a:t> τα χαρακτηριστικά τους</a:t>
            </a:r>
          </a:p>
          <a:p>
            <a:r>
              <a:rPr lang="el-GR" dirty="0"/>
              <a:t>5 </a:t>
            </a:r>
            <a:r>
              <a:rPr lang="en-GR" dirty="0"/>
              <a:t>Vs</a:t>
            </a:r>
          </a:p>
        </p:txBody>
      </p:sp>
      <p:pic>
        <p:nvPicPr>
          <p:cNvPr id="2050" name="Picture 2" descr="What is Big Data and Machine Learning - Javatpoint">
            <a:extLst>
              <a:ext uri="{FF2B5EF4-FFF2-40B4-BE49-F238E27FC236}">
                <a16:creationId xmlns:a16="http://schemas.microsoft.com/office/drawing/2014/main" id="{334EF07C-580E-E2EB-578A-17E8C234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8" y="3012843"/>
            <a:ext cx="6218583" cy="3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1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CD48-C82B-515E-E826-7411DAA4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Δαμιανός Σακάς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DEB6-6400-81FE-38B3-A93F3000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Σύντομο βιογραφικό </a:t>
            </a:r>
          </a:p>
          <a:p>
            <a:endParaRPr lang="el-GR" dirty="0"/>
          </a:p>
          <a:p>
            <a:r>
              <a:rPr lang="el-GR" dirty="0"/>
              <a:t>Σπουδές </a:t>
            </a:r>
          </a:p>
          <a:p>
            <a:endParaRPr lang="el-GR" dirty="0"/>
          </a:p>
          <a:p>
            <a:r>
              <a:rPr lang="el-GR" dirty="0"/>
              <a:t>Επαγγελματικά </a:t>
            </a:r>
          </a:p>
          <a:p>
            <a:endParaRPr lang="el-GR" dirty="0"/>
          </a:p>
          <a:p>
            <a:r>
              <a:rPr lang="el-GR" dirty="0"/>
              <a:t>Έρευνα </a:t>
            </a:r>
            <a:endParaRPr lang="en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1077F-D33B-8CD9-1AAF-232B2E8A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32949" y="2034105"/>
            <a:ext cx="5300042" cy="39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8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των 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algn="l" fontAlgn="base"/>
            <a:r>
              <a:rPr lang="el-GR" b="0" i="0" u="none" strike="noStrike" dirty="0">
                <a:effectLst/>
                <a:latin typeface="lucidaSans"/>
              </a:rPr>
              <a:t>Είναι πλέον διαθέσιμα σύνθετα δεδομένα, τα οποία χαρακτηρίζονται από μεγάλο όγκο, γρήγορη ταχύτητα, </a:t>
            </a:r>
            <a:r>
              <a:rPr lang="el-GR" b="0" i="0" u="sng" strike="noStrike" dirty="0">
                <a:effectLst/>
                <a:latin typeface="lucidaSans"/>
              </a:rPr>
              <a:t>διαφορετικές ποικιλίες και τη δυνατότητα σύνδεσης</a:t>
            </a:r>
            <a:r>
              <a:rPr lang="el-GR" b="0" i="0" u="none" strike="noStrike" dirty="0">
                <a:effectLst/>
                <a:latin typeface="lucidaSans"/>
              </a:rPr>
              <a:t> πολλών συνόλων δεδομένων μεταξύ τους.</a:t>
            </a:r>
          </a:p>
          <a:p>
            <a:pPr algn="l" fontAlgn="base"/>
            <a:r>
              <a:rPr lang="el-GR" b="0" i="0" u="none" strike="noStrike" dirty="0">
                <a:effectLst/>
                <a:latin typeface="lucidaSans"/>
              </a:rPr>
              <a:t>Τα </a:t>
            </a:r>
            <a:r>
              <a:rPr lang="en-GB" b="0" i="0" u="none" strike="noStrike" dirty="0">
                <a:effectLst/>
                <a:latin typeface="lucidaSans"/>
              </a:rPr>
              <a:t>Big Data </a:t>
            </a:r>
            <a:r>
              <a:rPr lang="el-GR" b="0" i="0" u="none" strike="noStrike" dirty="0">
                <a:effectLst/>
                <a:latin typeface="lucidaSans"/>
              </a:rPr>
              <a:t>επιτρέπουν την </a:t>
            </a:r>
            <a:r>
              <a:rPr lang="el-GR" b="0" i="0" u="sng" strike="noStrike" dirty="0">
                <a:effectLst/>
                <a:latin typeface="lucidaSans"/>
              </a:rPr>
              <a:t>καλύτερη πρόβλεψη </a:t>
            </a:r>
            <a:r>
              <a:rPr lang="el-GR" b="0" i="0" u="none" strike="noStrike" dirty="0">
                <a:effectLst/>
                <a:latin typeface="lucidaSans"/>
              </a:rPr>
              <a:t>των οικονομικών φαινομένων και βελτιώνουν την αιτιώδη συναγωγή.</a:t>
            </a:r>
          </a:p>
          <a:p>
            <a:pPr algn="l" fontAlgn="base"/>
            <a:r>
              <a:rPr lang="el-GR" b="0" i="0" u="none" strike="noStrike" dirty="0">
                <a:effectLst/>
                <a:latin typeface="lucidaSans"/>
              </a:rPr>
              <a:t>Οι τεχνικές μηχανικής μάθησης επιτρέπουν στους ερευνητές να δημιουργούν </a:t>
            </a:r>
            <a:r>
              <a:rPr lang="el-GR" b="0" i="0" u="sng" strike="noStrike" dirty="0">
                <a:effectLst/>
                <a:latin typeface="lucidaSans"/>
              </a:rPr>
              <a:t>απλά μοντέλα που περιγράφουν οικονομικά φαινόμενα</a:t>
            </a:r>
            <a:r>
              <a:rPr lang="el-GR" b="0" i="0" u="none" strike="noStrike" dirty="0">
                <a:effectLst/>
                <a:latin typeface="lucidaSans"/>
              </a:rPr>
              <a:t>.</a:t>
            </a:r>
          </a:p>
          <a:p>
            <a:pPr algn="l" fontAlgn="base"/>
            <a:r>
              <a:rPr lang="el-GR" b="0" i="0" u="none" strike="noStrike" dirty="0">
                <a:effectLst/>
                <a:latin typeface="lucidaSans"/>
              </a:rPr>
              <a:t>Οι μέθοδοι μηχανικής μάθησης και τα μεγάλα δεδομένα επιτρέπουν επίσης τη </a:t>
            </a:r>
            <a:r>
              <a:rPr lang="el-GR" b="0" i="0" u="sng" strike="noStrike" dirty="0">
                <a:effectLst/>
                <a:latin typeface="lucidaSans"/>
              </a:rPr>
              <a:t>σύνθετη </a:t>
            </a:r>
            <a:r>
              <a:rPr lang="el-GR" b="0" i="0" u="sng" strike="noStrike" dirty="0" err="1">
                <a:effectLst/>
                <a:latin typeface="lucidaSans"/>
              </a:rPr>
              <a:t>μοντελοποίηση</a:t>
            </a:r>
            <a:r>
              <a:rPr lang="el-GR" b="0" i="0" u="sng" strike="noStrike" dirty="0">
                <a:effectLst/>
                <a:latin typeface="lucidaSans"/>
              </a:rPr>
              <a:t> σχέσεων που προβλέπουν πολύ πέρα ​​από το δείγμα</a:t>
            </a:r>
          </a:p>
        </p:txBody>
      </p:sp>
    </p:spTree>
    <p:extLst>
      <p:ext uri="{BB962C8B-B14F-4D97-AF65-F5344CB8AC3E}">
        <p14:creationId xmlns:p14="http://schemas.microsoft.com/office/powerpoint/2010/main" val="2240444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των 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Οι προβλέψεις που βασίζονται σε </a:t>
            </a:r>
            <a:r>
              <a:rPr lang="en-GB" b="0" i="0" strike="noStrike" dirty="0">
                <a:effectLst/>
                <a:latin typeface="lucidaSans"/>
              </a:rPr>
              <a:t>Big Data </a:t>
            </a:r>
            <a:r>
              <a:rPr lang="el-GR" b="0" i="0" strike="noStrike" dirty="0">
                <a:effectLst/>
                <a:latin typeface="lucidaSans"/>
              </a:rPr>
              <a:t>ενδέχεται να έχουν </a:t>
            </a:r>
            <a:r>
              <a:rPr lang="el-GR" b="0" i="0" u="sng" strike="noStrike" dirty="0">
                <a:effectLst/>
                <a:latin typeface="lucidaSans"/>
              </a:rPr>
              <a:t>προβλήματα σχετικά με το απόρρητο</a:t>
            </a:r>
            <a:r>
              <a:rPr lang="el-GR" b="0" i="0" strike="noStrike" dirty="0">
                <a:effectLst/>
                <a:latin typeface="lucidaSans"/>
              </a:rPr>
              <a:t>.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Οι μέθοδοι μηχανικής μάθησης είναι υπολογιστικά εντατικές, μπορεί να μην έχουν μοναδικές λύσεις και μπορεί να απαιτούν υψηλό βαθμό λεπτομέρειας για βέλτιστη απόδοση.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Η συλλογή και αποθήκευση των Μεγάλων Δεδομένων είναι δαπανηρή και η ανάλυσή τους απαιτεί </a:t>
            </a:r>
            <a:r>
              <a:rPr lang="el-GR" b="0" i="0" u="sng" strike="noStrike" dirty="0">
                <a:effectLst/>
                <a:latin typeface="lucidaSans"/>
              </a:rPr>
              <a:t>επενδύσεις στην τεχνολογία και τις ανθρώπινες δεξιότητες.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Τα </a:t>
            </a:r>
            <a:r>
              <a:rPr lang="en-GB" b="0" i="0" strike="noStrike" dirty="0">
                <a:effectLst/>
                <a:latin typeface="lucidaSans"/>
              </a:rPr>
              <a:t>Big Data </a:t>
            </a:r>
            <a:r>
              <a:rPr lang="el-GR" b="0" i="0" strike="noStrike" dirty="0">
                <a:effectLst/>
                <a:latin typeface="lucidaSans"/>
              </a:rPr>
              <a:t>ενδέχεται να υποφέρουν από </a:t>
            </a:r>
            <a:r>
              <a:rPr lang="el-GR" b="0" i="0" u="sng" strike="noStrike" dirty="0">
                <a:effectLst/>
                <a:latin typeface="lucidaSans"/>
              </a:rPr>
              <a:t>προκατάληψη επιλογής </a:t>
            </a:r>
            <a:r>
              <a:rPr lang="el-GR" b="0" i="0" strike="noStrike" dirty="0">
                <a:effectLst/>
                <a:latin typeface="lucidaSans"/>
              </a:rPr>
              <a:t>ανάλογα με το πώς και από ποιον παράγονται τα 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43487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B</a:t>
            </a:r>
            <a:r>
              <a:rPr lang="en-US" dirty="0" err="1"/>
              <a:t>ig</a:t>
            </a:r>
            <a:r>
              <a:rPr lang="en-US" dirty="0"/>
              <a:t> Data</a:t>
            </a:r>
            <a:r>
              <a:rPr lang="el-GR" dirty="0"/>
              <a:t> </a:t>
            </a:r>
            <a:r>
              <a:rPr lang="en-US" dirty="0"/>
              <a:t>vs Social Research 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Λόγω της επικράτησης των συνδεδεμένων ψηφιακών συσκευών, είναι πλέον διαθέσιμα σύνολα δεδομένων παρατήρησης που είναι πολύ μεγαλύτερα και υψηλότερης συχνότητας από τις παραδοσιακές έρευνες</a:t>
            </a:r>
          </a:p>
          <a:p>
            <a:pPr algn="l" fontAlgn="base"/>
            <a:endParaRPr lang="el-GR" b="0" i="0" strike="noStrike" dirty="0">
              <a:effectLst/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Σε μια κοινωνική έρευνα πτυχιακής είναι </a:t>
            </a:r>
            <a:r>
              <a:rPr lang="el-GR" b="0" i="0" strike="noStrike" dirty="0" err="1">
                <a:effectLst/>
                <a:latin typeface="lucidaSans"/>
              </a:rPr>
              <a:t>απαραίτιτο</a:t>
            </a:r>
            <a:r>
              <a:rPr lang="el-GR" b="0" i="0" strike="noStrike" dirty="0">
                <a:effectLst/>
                <a:latin typeface="lucidaSans"/>
              </a:rPr>
              <a:t> η συλλογή 50-60 ερωτηματολογίων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Σε μια κοινωνική έρευνα </a:t>
            </a:r>
            <a:r>
              <a:rPr lang="el-GR" b="0" i="0" strike="noStrike" dirty="0" err="1">
                <a:effectLst/>
                <a:latin typeface="lucidaSans"/>
              </a:rPr>
              <a:t>δυπλοματικής</a:t>
            </a:r>
            <a:r>
              <a:rPr lang="el-GR" b="0" i="0" strike="noStrike" dirty="0">
                <a:effectLst/>
                <a:latin typeface="lucidaSans"/>
              </a:rPr>
              <a:t> είναι </a:t>
            </a:r>
            <a:r>
              <a:rPr lang="el-GR" b="0" i="0" strike="noStrike" dirty="0" err="1">
                <a:effectLst/>
                <a:latin typeface="lucidaSans"/>
              </a:rPr>
              <a:t>απαραίτιτο</a:t>
            </a:r>
            <a:r>
              <a:rPr lang="el-GR" b="0" i="0" strike="noStrike" dirty="0">
                <a:effectLst/>
                <a:latin typeface="lucidaSans"/>
              </a:rPr>
              <a:t> η συλλογή 100-120 ερωτηματολογίων </a:t>
            </a: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Σε μια κοινωνική έρευνα διδακτορικής είναι </a:t>
            </a:r>
            <a:r>
              <a:rPr lang="el-GR" b="0" i="0" strike="noStrike" dirty="0" err="1">
                <a:effectLst/>
                <a:latin typeface="lucidaSans"/>
              </a:rPr>
              <a:t>απαραίτιτο</a:t>
            </a:r>
            <a:r>
              <a:rPr lang="el-GR" b="0" i="0" strike="noStrike" dirty="0">
                <a:effectLst/>
                <a:latin typeface="lucidaSans"/>
              </a:rPr>
              <a:t> η συλλογή παραπάνω από 500-600 ερωτηματολογίων </a:t>
            </a:r>
          </a:p>
          <a:p>
            <a:pPr fontAlgn="base"/>
            <a:endParaRPr lang="el-GR" dirty="0">
              <a:latin typeface="lucidaSans"/>
            </a:endParaRPr>
          </a:p>
          <a:p>
            <a:pPr fontAlgn="base"/>
            <a:r>
              <a:rPr lang="el-GR" dirty="0">
                <a:latin typeface="lucidaSans"/>
              </a:rPr>
              <a:t>Σε μια έρευνα με μεγάλα δεδομένα έχουμε δεδομένα από 1 με 1.5 εκ. την ημέρα.</a:t>
            </a:r>
            <a:endParaRPr lang="en-US" b="0" i="0" strike="noStrike" dirty="0">
              <a:effectLst/>
              <a:latin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2994545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Δυσκολίες διαχείρισης των 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algn="l" fontAlgn="base"/>
            <a:endParaRPr lang="el-GR" b="0" i="0" strike="noStrike" dirty="0">
              <a:effectLst/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Αυτό έχει δημιουργήσει ευκαιρίες για τους οικονομολόγους και τους υπεύθυνους χάραξης πολιτικής να μάθουν για τα οικονομικά συστήματα και τις επιλογές με υψηλότερο βαθμό ακρίβειας. 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Επιπλέον, οι υπεύθυνοι χάραξης πολιτικής θα πρέπει να θεωρούν ένα ευρύτερο φάσμα δεδομένων ως ευαίσθητο, 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οι ερευνητές χρειάζονται ελέγχους για να αποφευχθεί η ακούσια μεροληψία</a:t>
            </a:r>
          </a:p>
          <a:p>
            <a:pPr algn="l" fontAlgn="base"/>
            <a:r>
              <a:rPr lang="el-GR" b="0" i="0" u="sng" strike="noStrike" dirty="0">
                <a:effectLst/>
                <a:latin typeface="lucidaSans"/>
              </a:rPr>
              <a:t>οι οικονομολόγοι θα πρέπει να μάθουν γλώσσες κωδικοποίησης</a:t>
            </a:r>
            <a:r>
              <a:rPr lang="el-GR" b="0" i="0" strike="noStrike" dirty="0">
                <a:effectLst/>
                <a:latin typeface="lucida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496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Ευκαιρίες από τα 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algn="l" fontAlgn="base"/>
            <a:endParaRPr lang="el-GR" b="0" i="0" strike="noStrike" dirty="0">
              <a:effectLst/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Υπάρχουν πολλές νέες ευκαιρίες για τη </a:t>
            </a:r>
            <a:r>
              <a:rPr lang="el-GR" b="0" i="0" u="sng" strike="noStrike" dirty="0">
                <a:effectLst/>
                <a:latin typeface="lucidaSans"/>
              </a:rPr>
              <a:t>δημιουργία νέων συνόλων δεδομένων</a:t>
            </a:r>
            <a:r>
              <a:rPr lang="el-GR" b="0" i="0" strike="noStrike" dirty="0">
                <a:effectLst/>
                <a:latin typeface="lucidaSans"/>
              </a:rPr>
              <a:t> από προηγουμένως μη δομημένες πληροφορίες, όπως κείμενο και δορυφορικές εικόνες. </a:t>
            </a:r>
          </a:p>
          <a:p>
            <a:pPr algn="l" fontAlgn="base"/>
            <a:endParaRPr lang="el-GR" b="0" i="0" strike="noStrike" dirty="0">
              <a:effectLst/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Αυτή η εξέλιξη έχει ανοίξει νέους τομείς οικονομικής αναζήτησης. </a:t>
            </a:r>
            <a:r>
              <a:rPr lang="el-GR" b="0" i="0" u="sng" strike="noStrike" dirty="0">
                <a:effectLst/>
                <a:latin typeface="lucidaSans"/>
              </a:rPr>
              <a:t>Οι ερωτήσεις που προηγουμένως μπορούσαν να απαντηθούν μόνο πολλούς μήνες ή και χρόνια μετά το γεγονός μπορούν τώρα να απαντηθούν σε πραγματικό χρόνο.</a:t>
            </a:r>
          </a:p>
        </p:txBody>
      </p:sp>
    </p:spTree>
    <p:extLst>
      <p:ext uri="{BB962C8B-B14F-4D97-AF65-F5344CB8AC3E}">
        <p14:creationId xmlns:p14="http://schemas.microsoft.com/office/powerpoint/2010/main" val="2323241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Εξαγόμενα Συμπεράσματα από τα 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Μια κοινή παρανόηση σχετικά με τις πρόσφατες εξελίξεις στα εργαλεία </a:t>
            </a:r>
            <a:r>
              <a:rPr lang="en-GB" b="0" i="0" strike="noStrike" dirty="0">
                <a:effectLst/>
                <a:latin typeface="lucidaSans"/>
              </a:rPr>
              <a:t>Big Data </a:t>
            </a:r>
            <a:r>
              <a:rPr lang="el-GR" b="0" i="0" strike="noStrike" dirty="0">
                <a:effectLst/>
                <a:latin typeface="lucidaSans"/>
              </a:rPr>
              <a:t>είναι ότι </a:t>
            </a:r>
            <a:r>
              <a:rPr lang="el-GR" b="0" i="0" u="sng" strike="noStrike" dirty="0">
                <a:effectLst/>
                <a:latin typeface="lucidaSans"/>
              </a:rPr>
              <a:t>επικεντρώνονται αποκλειστικά στην πρόβλεψη σε βάρος της αιτιώδους συναγωγής</a:t>
            </a:r>
            <a:r>
              <a:rPr lang="el-GR" b="0" i="0" strike="noStrike" dirty="0">
                <a:effectLst/>
                <a:latin typeface="lucidaSans"/>
              </a:rPr>
              <a:t>. </a:t>
            </a:r>
          </a:p>
          <a:p>
            <a:pPr algn="l" fontAlgn="base"/>
            <a:endParaRPr lang="el-GR" dirty="0"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Αν και είναι αλήθεια ότι, από την άποψη της επιστήμης των υπολογιστών, </a:t>
            </a:r>
            <a:r>
              <a:rPr lang="el-GR" b="0" i="0" u="sng" strike="noStrike" dirty="0">
                <a:effectLst/>
                <a:latin typeface="lucidaSans"/>
              </a:rPr>
              <a:t>η πρόβλεψη είναι το κύριο επίκεντρο </a:t>
            </a:r>
            <a:r>
              <a:rPr lang="el-GR" b="0" i="0" strike="noStrike" dirty="0">
                <a:effectLst/>
                <a:latin typeface="lucidaSans"/>
              </a:rPr>
              <a:t>της μηχανικής μάθησης και ότι η αιτιώδης εξαγωγή συμπερασμάτων έχει λάβει συγκριτικά λιγότερη προσοχή. </a:t>
            </a:r>
          </a:p>
          <a:p>
            <a:pPr algn="l" fontAlgn="base"/>
            <a:endParaRPr lang="el-GR" dirty="0"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Στην πραγματικότητα, </a:t>
            </a:r>
            <a:r>
              <a:rPr lang="el-GR" b="0" i="0" u="sng" strike="noStrike" dirty="0">
                <a:effectLst/>
                <a:latin typeface="lucidaSans"/>
              </a:rPr>
              <a:t>πολλοί </a:t>
            </a:r>
            <a:r>
              <a:rPr lang="el-GR" b="0" i="0" u="sng" strike="noStrike" dirty="0" err="1">
                <a:effectLst/>
                <a:latin typeface="lucidaSans"/>
              </a:rPr>
              <a:t>οικονομετρολόγοι</a:t>
            </a:r>
            <a:r>
              <a:rPr lang="el-GR" b="0" i="0" u="sng" strike="noStrike" dirty="0">
                <a:effectLst/>
                <a:latin typeface="lucidaSans"/>
              </a:rPr>
              <a:t> έχουν στρέψει την προσοχή τους </a:t>
            </a:r>
            <a:r>
              <a:rPr lang="el-GR" b="0" i="0" strike="noStrike" dirty="0">
                <a:effectLst/>
                <a:latin typeface="lucidaSans"/>
              </a:rPr>
              <a:t>στην τροποποίηση αλγορίθμων μηχανικής μάθησης για να εκτελούν </a:t>
            </a:r>
            <a:r>
              <a:rPr lang="el-GR" b="0" i="0" u="sng" strike="noStrike" dirty="0">
                <a:effectLst/>
                <a:latin typeface="lucidaSans"/>
              </a:rPr>
              <a:t>καλύτερα </a:t>
            </a:r>
            <a:r>
              <a:rPr lang="el-GR" b="0" i="0" u="sng" strike="noStrike" dirty="0" err="1">
                <a:effectLst/>
                <a:latin typeface="lucidaSans"/>
              </a:rPr>
              <a:t>αιτιακά</a:t>
            </a:r>
            <a:r>
              <a:rPr lang="el-GR" b="0" i="0" u="sng" strike="noStrike" dirty="0">
                <a:effectLst/>
                <a:latin typeface="lucidaSans"/>
              </a:rPr>
              <a:t> συμπεράσματα</a:t>
            </a:r>
            <a:r>
              <a:rPr lang="el-GR" b="0" i="0" strike="noStrike" dirty="0">
                <a:effectLst/>
                <a:latin typeface="lucidaSans"/>
              </a:rPr>
              <a:t>.</a:t>
            </a:r>
            <a:endParaRPr lang="el-GR" b="0" i="0" u="sng" strike="noStrike" dirty="0">
              <a:effectLst/>
              <a:latin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853559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9B44-D2A5-46C1-2841-A6E38EFA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06C5D-3F30-1680-E4EE-AFB164806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5781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with </a:t>
            </a:r>
            <a:r>
              <a:rPr lang="el-GR" dirty="0"/>
              <a:t>B</a:t>
            </a:r>
            <a:r>
              <a:rPr lang="en-US" dirty="0" err="1"/>
              <a:t>ig</a:t>
            </a:r>
            <a:r>
              <a:rPr lang="en-US" dirty="0"/>
              <a:t> Data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l-GR" b="0" i="0" strike="noStrike" dirty="0">
                <a:effectLst/>
                <a:latin typeface="lucidaSans"/>
              </a:rPr>
              <a:t>Η μηχανική μάθηση είναι ένα </a:t>
            </a:r>
            <a:r>
              <a:rPr lang="el-GR" b="0" i="0" strike="noStrike" dirty="0" err="1">
                <a:effectLst/>
                <a:latin typeface="lucidaSans"/>
              </a:rPr>
              <a:t>υποπεδίο</a:t>
            </a:r>
            <a:r>
              <a:rPr lang="el-GR" b="0" i="0" strike="noStrike" dirty="0">
                <a:effectLst/>
                <a:latin typeface="lucidaSans"/>
              </a:rPr>
              <a:t> της τεχνητής νοημοσύνης, το οποίο ορίζεται ευρέως ως η </a:t>
            </a:r>
            <a:r>
              <a:rPr lang="el-GR" b="0" i="0" u="sng" strike="noStrike" dirty="0">
                <a:effectLst/>
                <a:latin typeface="lucidaSans"/>
              </a:rPr>
              <a:t>ικανότητα μιας μηχανής να μιμείται την ευφυή ανθρώπινη συμπεριφορά. </a:t>
            </a:r>
            <a:r>
              <a:rPr lang="el-GR" b="0" i="0" strike="noStrike" dirty="0">
                <a:effectLst/>
                <a:latin typeface="lucidaSans"/>
              </a:rPr>
              <a:t>Τα συστήματα τεχνητής νοημοσύνης χρησιμοποιούνται για την εκτέλεση σύνθετων εργασιών με τρόπο παρόμοιο με τον τρόπο με τον οποίο οι άνθρωποι επιλύουν προβλήματα </a:t>
            </a:r>
            <a:r>
              <a:rPr lang="en-US" b="0" i="0" strike="noStrike" dirty="0">
                <a:effectLst/>
                <a:latin typeface="lucidaSans"/>
              </a:rPr>
              <a:t>(MIT)</a:t>
            </a:r>
          </a:p>
          <a:p>
            <a:pPr algn="l" fontAlgn="base"/>
            <a:endParaRPr lang="en-US" dirty="0">
              <a:latin typeface="lucidaSans"/>
            </a:endParaRP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Συχνά, η προσέγγιση της μηχανικής μάθησης είναι παρόμοια με την οικονομετρική προσέγγιση. </a:t>
            </a:r>
          </a:p>
          <a:p>
            <a:pPr algn="l" fontAlgn="base"/>
            <a:r>
              <a:rPr lang="el-GR" b="0" i="0" strike="noStrike" dirty="0">
                <a:effectLst/>
                <a:latin typeface="lucidaSans"/>
              </a:rPr>
              <a:t>Αυτό που οι οικονομολόγοι αποκαλούν «μεταβλητές», για παράδειγμα, η μηχανική μάθηση αναφέρεται ως «χαρακτηριστικά». </a:t>
            </a:r>
          </a:p>
        </p:txBody>
      </p:sp>
    </p:spTree>
    <p:extLst>
      <p:ext uri="{BB962C8B-B14F-4D97-AF65-F5344CB8AC3E}">
        <p14:creationId xmlns:p14="http://schemas.microsoft.com/office/powerpoint/2010/main" val="2432491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l-GR" dirty="0"/>
              <a:t>με </a:t>
            </a:r>
            <a:r>
              <a:rPr lang="el-GR" dirty="0" err="1"/>
              <a:t>εποπτευ</a:t>
            </a:r>
            <a:r>
              <a:rPr lang="en-US" dirty="0" err="1"/>
              <a:t>ό</a:t>
            </a:r>
            <a:r>
              <a:rPr lang="el-GR" dirty="0" err="1"/>
              <a:t>μενη</a:t>
            </a:r>
            <a:r>
              <a:rPr lang="el-GR" dirty="0"/>
              <a:t> μάθηση 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l-GR" b="0" i="0" strike="noStrike" dirty="0">
                <a:effectLst/>
                <a:latin typeface="lucidaSans"/>
              </a:rPr>
              <a:t>Η μηχανική μάθηση υποδιαιρείται σε μη εποπτευόμενη και εποπτευόμενη μάθηση. </a:t>
            </a: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Στην </a:t>
            </a:r>
            <a:r>
              <a:rPr lang="el-GR" b="0" i="0" u="sng" strike="noStrike" dirty="0">
                <a:effectLst/>
                <a:latin typeface="lucidaSans"/>
              </a:rPr>
              <a:t>εποπτευόμενη μάθηση</a:t>
            </a:r>
            <a:r>
              <a:rPr lang="el-GR" b="0" i="0" strike="noStrike" dirty="0">
                <a:effectLst/>
                <a:latin typeface="lucidaSans"/>
              </a:rPr>
              <a:t>, ο στόχος είναι η προσαρμογή μιας συνάρτησης σε έναν στόχο. Συγκεκριμένα, κάθε σημείο δεδομένων έχει μια σχετική ετικέτα ή στόχο. Η αποστολή του αλγορίθμου εποπτευόμενης μάθησης είναι να βρει μια συνάρτηση που βρίσκει μια αντιστοίχιση μεταξύ κάθε σημείου δεδομένων και της σχετικής ετικέτας. Στην οικονομετρία, αυτό ονομάζεται απλώς «</a:t>
            </a:r>
            <a:r>
              <a:rPr lang="en-US" b="0" i="0" strike="noStrike" dirty="0">
                <a:effectLst/>
                <a:latin typeface="lucidaSans"/>
              </a:rPr>
              <a:t>regression</a:t>
            </a:r>
            <a:r>
              <a:rPr lang="el-GR" b="0" i="0" strike="noStrike" dirty="0">
                <a:effectLst/>
                <a:latin typeface="lucidaSans"/>
              </a:rPr>
              <a:t>».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Η εποπτευόμενη μάθηση καταλαμβάνει τη μερίδα του λέοντος των εργασιών που περιλαμβάνουν την προσαρμογή μοντέλων σε δεδομένα, στην οικονομετρία καθώς και επί του παρόντος στη μηχανική μάθηση.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Εάν ο στόχος είναι η πρόβλεψη - δηλαδή η εκμάθηση μιας λειτουργικής χαρτογράφησης μεταξύ εισόδων και εξόδων </a:t>
            </a:r>
            <a:r>
              <a:rPr lang="el-GR" dirty="0">
                <a:latin typeface="lucidaSans"/>
              </a:rPr>
              <a:t>τα </a:t>
            </a:r>
            <a:r>
              <a:rPr lang="el-GR" b="0" i="0" strike="noStrike" dirty="0">
                <a:effectLst/>
                <a:latin typeface="lucidaSans"/>
              </a:rPr>
              <a:t>βαθιά </a:t>
            </a:r>
            <a:r>
              <a:rPr lang="el-GR" b="0" i="0" strike="noStrike" dirty="0" err="1">
                <a:effectLst/>
                <a:latin typeface="lucidaSans"/>
              </a:rPr>
              <a:t>νευρωνικά</a:t>
            </a:r>
            <a:r>
              <a:rPr lang="el-GR" b="0" i="0" strike="noStrike" dirty="0">
                <a:effectLst/>
                <a:latin typeface="lucidaSans"/>
              </a:rPr>
              <a:t> δίκτυα, νικούν τις οικονομετρικές μεθόδους.</a:t>
            </a:r>
          </a:p>
        </p:txBody>
      </p:sp>
    </p:spTree>
    <p:extLst>
      <p:ext uri="{BB962C8B-B14F-4D97-AF65-F5344CB8AC3E}">
        <p14:creationId xmlns:p14="http://schemas.microsoft.com/office/powerpoint/2010/main" val="145038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l-GR" dirty="0"/>
              <a:t>με μάθηση χωρίς επίβλεψη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l-GR" b="0" i="0" strike="noStrike" dirty="0">
                <a:effectLst/>
                <a:latin typeface="lucidaSans"/>
              </a:rPr>
              <a:t>Με τη </a:t>
            </a:r>
            <a:r>
              <a:rPr lang="el-GR" b="0" i="0" u="sng" strike="noStrike" dirty="0">
                <a:effectLst/>
                <a:latin typeface="lucidaSans"/>
              </a:rPr>
              <a:t>μάθηση χωρίς επίβλεψη</a:t>
            </a:r>
            <a:r>
              <a:rPr lang="el-GR" b="0" i="0" strike="noStrike" dirty="0">
                <a:effectLst/>
                <a:latin typeface="lucidaSans"/>
              </a:rPr>
              <a:t>, αντίθετα, ο στόχος είναι να βρεθούν μοτίβα στα δεδομένα που αποκαλύπτουν κρυφές δομές ή ενδιαφέρουσες δομές.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Στην μάθηση χωρίς επίβλεψη, τα σημεία δεδομένων δεν έχουν το καθένα μια ετικέτα.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u="sng" strike="noStrike" dirty="0">
                <a:effectLst/>
                <a:latin typeface="lucidaSans"/>
              </a:rPr>
              <a:t>Για παράδειγμα, μπορεί κανείς να προσπαθήσει να μειώσει τη διάσταση κάποιου πολύ μεγάλου αντικειμένου έτσι ώστε να χωράει σε έναν μικρότερο </a:t>
            </a:r>
            <a:r>
              <a:rPr lang="el-GR" b="0" i="0" u="sng" strike="noStrike" dirty="0" err="1">
                <a:effectLst/>
                <a:latin typeface="lucidaSans"/>
              </a:rPr>
              <a:t>διαστατικό</a:t>
            </a:r>
            <a:r>
              <a:rPr lang="el-GR" b="0" i="0" u="sng" strike="noStrike" dirty="0">
                <a:effectLst/>
                <a:latin typeface="lucidaSans"/>
              </a:rPr>
              <a:t> χώρο</a:t>
            </a:r>
            <a:r>
              <a:rPr lang="el-GR" b="0" i="0" strike="noStrike" dirty="0">
                <a:effectLst/>
                <a:latin typeface="lucidaSans"/>
              </a:rPr>
              <a:t>. </a:t>
            </a:r>
            <a:endParaRPr lang="en-US" b="0" i="0" strike="noStrike" dirty="0">
              <a:effectLst/>
              <a:latin typeface="lucidaSans"/>
            </a:endParaRPr>
          </a:p>
          <a:p>
            <a:pPr fontAlgn="base"/>
            <a:r>
              <a:rPr lang="el-GR" b="0" i="0" strike="noStrike" dirty="0">
                <a:effectLst/>
                <a:latin typeface="lucidaSans"/>
              </a:rPr>
              <a:t>Το σύνολο των θεμάτων στη μάθηση χωρίς επίβλεψη είναι μεγάλο και αυξανόμενο, και πολλά από αυτά είναι </a:t>
            </a:r>
            <a:r>
              <a:rPr lang="el-GR" b="0" i="0" u="sng" strike="noStrike" dirty="0">
                <a:effectLst/>
                <a:latin typeface="lucidaSans"/>
              </a:rPr>
              <a:t>ανεξερεύνητα στα οικονομικά</a:t>
            </a:r>
            <a:r>
              <a:rPr lang="el-GR" b="0" i="0" strike="noStrike" dirty="0">
                <a:effectLst/>
                <a:latin typeface="lucidaSans"/>
              </a:rPr>
              <a:t>.</a:t>
            </a:r>
          </a:p>
          <a:p>
            <a:pPr fontAlgn="base"/>
            <a:endParaRPr lang="el-GR" dirty="0">
              <a:latin typeface="lucidaSans"/>
            </a:endParaRPr>
          </a:p>
          <a:p>
            <a:pPr fontAlgn="base"/>
            <a:r>
              <a:rPr lang="el-GR" sz="4000" b="1" i="0" u="sng" strike="noStrike" dirty="0">
                <a:effectLst/>
                <a:latin typeface="lucidaSans"/>
              </a:rPr>
              <a:t>Η μάθηση χωρίς επίβλεψη είναι ο στόχος </a:t>
            </a:r>
          </a:p>
        </p:txBody>
      </p:sp>
    </p:spTree>
    <p:extLst>
      <p:ext uri="{BB962C8B-B14F-4D97-AF65-F5344CB8AC3E}">
        <p14:creationId xmlns:p14="http://schemas.microsoft.com/office/powerpoint/2010/main" val="9217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C786-0A1E-FA88-2CA6-19A38695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Γιατ</a:t>
            </a:r>
            <a:r>
              <a:rPr lang="en-GR" dirty="0"/>
              <a:t>ί</a:t>
            </a:r>
            <a:r>
              <a:rPr lang="el-GR" dirty="0"/>
              <a:t> είμαι εδώ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97EE-246A-8086-AD5E-3BD7D2E1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Γιατί μου λείπει η διδασκαλία </a:t>
            </a:r>
            <a:endParaRPr lang="en-GR" dirty="0"/>
          </a:p>
          <a:p>
            <a:endParaRPr lang="el-GR" dirty="0"/>
          </a:p>
          <a:p>
            <a:r>
              <a:rPr lang="el-GR" dirty="0"/>
              <a:t>Για την φήμη της διδασκαλίας στο ΜΒΑ του ΕΚΠΑ</a:t>
            </a:r>
          </a:p>
          <a:p>
            <a:endParaRPr lang="el-GR" dirty="0"/>
          </a:p>
          <a:p>
            <a:r>
              <a:rPr lang="el-GR" dirty="0"/>
              <a:t>Για τα λεφτά </a:t>
            </a:r>
          </a:p>
        </p:txBody>
      </p:sp>
    </p:spTree>
    <p:extLst>
      <p:ext uri="{BB962C8B-B14F-4D97-AF65-F5344CB8AC3E}">
        <p14:creationId xmlns:p14="http://schemas.microsoft.com/office/powerpoint/2010/main" val="1008127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l-GR" dirty="0"/>
              <a:t>με </a:t>
            </a:r>
            <a:r>
              <a:rPr lang="en-US" dirty="0"/>
              <a:t>LASSO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fontAlgn="base"/>
            <a:r>
              <a:rPr lang="el-GR" sz="2800" i="0" strike="noStrike" dirty="0">
                <a:effectLst/>
                <a:latin typeface="lucidaSans"/>
              </a:rPr>
              <a:t>Μια δημοφιλής στατιστική μέθοδος τακτοποίησης είναι ο εκτιμητής </a:t>
            </a:r>
            <a:r>
              <a:rPr lang="en-GB" sz="2800" i="0" strike="noStrike" dirty="0">
                <a:effectLst/>
                <a:latin typeface="lucidaSans"/>
              </a:rPr>
              <a:t>LASSO [8] . </a:t>
            </a:r>
            <a:endParaRPr lang="el-GR" sz="2800" i="0" strike="noStrike" dirty="0">
              <a:effectLst/>
              <a:latin typeface="lucidaSans"/>
            </a:endParaRPr>
          </a:p>
          <a:p>
            <a:pPr fontAlgn="base"/>
            <a:r>
              <a:rPr lang="el-GR" sz="2800" i="0" strike="noStrike" dirty="0">
                <a:effectLst/>
                <a:latin typeface="lucidaSans"/>
              </a:rPr>
              <a:t>Το </a:t>
            </a:r>
            <a:r>
              <a:rPr lang="en-GB" sz="2800" i="0" strike="noStrike" dirty="0">
                <a:effectLst/>
                <a:latin typeface="lucidaSans"/>
              </a:rPr>
              <a:t>LASSO </a:t>
            </a:r>
            <a:r>
              <a:rPr lang="el-GR" sz="2800" i="0" strike="noStrike" dirty="0">
                <a:effectLst/>
                <a:latin typeface="lucidaSans"/>
              </a:rPr>
              <a:t>μοιάζει πολύ με μια παραδοσιακή οικονομετρική μέθοδο (δηλαδή τα συνηθισμένα ελάχιστα τετράγωνα (</a:t>
            </a:r>
            <a:r>
              <a:rPr lang="en-GB" sz="2800" i="0" strike="noStrike" dirty="0">
                <a:effectLst/>
                <a:latin typeface="lucidaSans"/>
              </a:rPr>
              <a:t>OLS)), </a:t>
            </a:r>
            <a:r>
              <a:rPr lang="el-GR" sz="2800" i="0" strike="noStrike" dirty="0">
                <a:effectLst/>
                <a:latin typeface="lucidaSans"/>
              </a:rPr>
              <a:t>γεγονός που αποτελεί μέρος του λόγου που είναι μια από τις πιο επιτυχημένες τεχνικές μηχανικής μάθησης που ενσωματώνεται στα οικονομικά. </a:t>
            </a:r>
          </a:p>
          <a:p>
            <a:pPr fontAlgn="base"/>
            <a:r>
              <a:rPr lang="el-GR" sz="2800" i="0" strike="noStrike" dirty="0">
                <a:effectLst/>
                <a:latin typeface="lucidaSans"/>
              </a:rPr>
              <a:t>Το </a:t>
            </a:r>
            <a:r>
              <a:rPr lang="en-GB" sz="2800" i="0" strike="noStrike" dirty="0">
                <a:effectLst/>
                <a:latin typeface="lucidaSans"/>
              </a:rPr>
              <a:t>LASSO </a:t>
            </a:r>
            <a:r>
              <a:rPr lang="el-GR" sz="2800" i="0" strike="noStrike" dirty="0">
                <a:effectLst/>
                <a:latin typeface="lucidaSans"/>
              </a:rPr>
              <a:t>παίρνει μια τυπική παλινδρόμηση και προσθέτει ένα κόστος («τιμωρία συρρίκνωσης») στην αύξηση του μεγέθους των συντελεστών παλινδρόμησης. </a:t>
            </a:r>
          </a:p>
        </p:txBody>
      </p:sp>
    </p:spTree>
    <p:extLst>
      <p:ext uri="{BB962C8B-B14F-4D97-AF65-F5344CB8AC3E}">
        <p14:creationId xmlns:p14="http://schemas.microsoft.com/office/powerpoint/2010/main" val="319703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l-GR" dirty="0"/>
              <a:t>με </a:t>
            </a:r>
            <a:r>
              <a:rPr lang="en-US" dirty="0"/>
              <a:t>LASSO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fontAlgn="base"/>
            <a:r>
              <a:rPr lang="el-GR" sz="2800" i="0" strike="noStrike" dirty="0">
                <a:effectLst/>
                <a:latin typeface="lucidaSans"/>
              </a:rPr>
              <a:t>Μια δημοφιλής στατιστική μέθοδος τακτοποίησης είναι ο εκτιμητής </a:t>
            </a:r>
            <a:r>
              <a:rPr lang="en-GB" sz="2800" i="0" strike="noStrike" dirty="0">
                <a:effectLst/>
                <a:latin typeface="lucidaSans"/>
              </a:rPr>
              <a:t>LASSO [8] . </a:t>
            </a:r>
            <a:endParaRPr lang="el-GR" sz="2800" i="0" strike="noStrike" dirty="0">
              <a:effectLst/>
              <a:latin typeface="lucidaSans"/>
            </a:endParaRPr>
          </a:p>
          <a:p>
            <a:pPr fontAlgn="base"/>
            <a:r>
              <a:rPr lang="el-GR" sz="2800" i="0" strike="noStrike" dirty="0">
                <a:effectLst/>
                <a:latin typeface="lucidaSans"/>
              </a:rPr>
              <a:t>Το </a:t>
            </a:r>
            <a:r>
              <a:rPr lang="en-GB" sz="2800" i="0" strike="noStrike" dirty="0">
                <a:effectLst/>
                <a:latin typeface="lucidaSans"/>
              </a:rPr>
              <a:t>LASSO </a:t>
            </a:r>
            <a:r>
              <a:rPr lang="el-GR" sz="2800" i="0" strike="noStrike" dirty="0">
                <a:effectLst/>
                <a:latin typeface="lucidaSans"/>
              </a:rPr>
              <a:t>μοιάζει πολύ με μια παραδοσιακή οικονομετρική μέθοδο (δηλαδή τα συνηθισμένα ελάχιστα τετράγωνα (</a:t>
            </a:r>
            <a:r>
              <a:rPr lang="en-GB" sz="2800" i="0" strike="noStrike" dirty="0">
                <a:effectLst/>
                <a:latin typeface="lucidaSans"/>
              </a:rPr>
              <a:t>OLS)), </a:t>
            </a:r>
            <a:r>
              <a:rPr lang="el-GR" sz="2800" i="0" strike="noStrike" dirty="0">
                <a:effectLst/>
                <a:latin typeface="lucidaSans"/>
              </a:rPr>
              <a:t>γεγονός που αποτελεί μέρος του λόγου που είναι μια από τις πιο επιτυχημένες τεχνικές μηχανικής μάθησης που ενσωματώνεται στα οικονομικά. </a:t>
            </a:r>
          </a:p>
          <a:p>
            <a:pPr fontAlgn="base"/>
            <a:r>
              <a:rPr lang="el-GR" sz="2800" i="0" strike="noStrike" dirty="0">
                <a:effectLst/>
                <a:latin typeface="lucidaSans"/>
              </a:rPr>
              <a:t>Το </a:t>
            </a:r>
            <a:r>
              <a:rPr lang="en-GB" sz="2800" i="0" strike="noStrike" dirty="0">
                <a:effectLst/>
                <a:latin typeface="lucidaSans"/>
              </a:rPr>
              <a:t>LASSO </a:t>
            </a:r>
            <a:r>
              <a:rPr lang="el-GR" sz="2800" i="0" strike="noStrike" dirty="0">
                <a:effectLst/>
                <a:latin typeface="lucidaSans"/>
              </a:rPr>
              <a:t>παίρνει μια τυπική παλινδρόμηση και προσθέτει ένα κόστος («τιμωρία συρρίκνωσης») στην αύξηση του μεγέθους των συντελεστών παλινδρόμησης. </a:t>
            </a:r>
          </a:p>
        </p:txBody>
      </p:sp>
    </p:spTree>
    <p:extLst>
      <p:ext uri="{BB962C8B-B14F-4D97-AF65-F5344CB8AC3E}">
        <p14:creationId xmlns:p14="http://schemas.microsoft.com/office/powerpoint/2010/main" val="2930704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66F-30CE-272B-F6C7-8686903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vs Common Sense</a:t>
            </a:r>
            <a:endParaRPr lang="en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A6F7C-01A4-73A0-5736-3B5344C7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6"/>
            <a:ext cx="9613861" cy="4880113"/>
          </a:xfrm>
        </p:spPr>
        <p:txBody>
          <a:bodyPr>
            <a:normAutofit/>
          </a:bodyPr>
          <a:lstStyle/>
          <a:p>
            <a:pPr fontAlgn="base"/>
            <a:r>
              <a:rPr lang="el-GR" sz="2800" b="0" i="0" u="none" strike="noStrike" dirty="0">
                <a:effectLst/>
                <a:latin typeface="lucidaSans"/>
              </a:rPr>
              <a:t>Πολύ συχνά, τα εργαλεία μηχανικής μάθησης ενισχύουν την υπάρχουσα οικονομετρική μεθοδολογία θεμελιώνοντας τις αποφάσεις </a:t>
            </a:r>
            <a:r>
              <a:rPr lang="el-GR" sz="2800" b="0" i="0" u="none" strike="noStrike" dirty="0" err="1">
                <a:effectLst/>
                <a:latin typeface="lucidaSans"/>
              </a:rPr>
              <a:t>μοντελοποίησης</a:t>
            </a:r>
            <a:r>
              <a:rPr lang="el-GR" sz="2800" b="0" i="0" u="none" strike="noStrike" dirty="0">
                <a:effectLst/>
                <a:latin typeface="lucidaSans"/>
              </a:rPr>
              <a:t> σε δεδομένα σε αντίθεση με τις αναξιόπιστες ανθρώπινες διαισθήσεις, οι οποίες εκδηλώνονται ως επιλογές </a:t>
            </a:r>
            <a:r>
              <a:rPr lang="el-GR" sz="2800" b="0" i="0" u="none" strike="noStrike" dirty="0" err="1">
                <a:effectLst/>
                <a:latin typeface="lucidaSans"/>
              </a:rPr>
              <a:t>μοντελοποίησης</a:t>
            </a:r>
            <a:r>
              <a:rPr lang="el-GR" sz="2800" b="0" i="0" u="none" strike="noStrike" dirty="0">
                <a:effectLst/>
                <a:latin typeface="lucidaSans"/>
              </a:rPr>
              <a:t>.</a:t>
            </a:r>
            <a:endParaRPr lang="el-GR" sz="2800" i="0" strike="noStrike" dirty="0">
              <a:effectLst/>
              <a:latin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813104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E9DD-E547-BA6A-A88D-D98AA809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Τελευταίο </a:t>
            </a:r>
            <a:r>
              <a:rPr lang="en-US" dirty="0"/>
              <a:t>Case Study 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ADE17-461C-5010-266A-C04C95FAB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76135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976D-C845-3CC5-D42E-A70F3F3A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3A65-2953-9FF1-C55E-42A12C85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3"/>
            <a:ext cx="9613861" cy="3918546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n-GB" dirty="0"/>
              <a:t>Amazon Forecast </a:t>
            </a:r>
            <a:r>
              <a:rPr lang="en-GB" dirty="0" err="1"/>
              <a:t>DeepAR</a:t>
            </a:r>
            <a:r>
              <a:rPr lang="en-GB" dirty="0"/>
              <a:t>+ </a:t>
            </a:r>
            <a:r>
              <a:rPr lang="el-GR" dirty="0"/>
              <a:t>είναι ένας ιδιόκτητος αλγόριθμος μηχανικής μάθησης για την πρόβλεψη </a:t>
            </a:r>
            <a:r>
              <a:rPr lang="el-GR" dirty="0" err="1"/>
              <a:t>χρονοσειρών</a:t>
            </a:r>
            <a:r>
              <a:rPr lang="el-GR" dirty="0"/>
              <a:t> χρησιμοποιώντας επαναλαμβανόμενα </a:t>
            </a:r>
            <a:r>
              <a:rPr lang="el-GR" dirty="0" err="1"/>
              <a:t>νευρωνικά</a:t>
            </a:r>
            <a:r>
              <a:rPr lang="el-GR" dirty="0"/>
              <a:t> δίκτυα (</a:t>
            </a:r>
            <a:r>
              <a:rPr lang="en-GB" dirty="0"/>
              <a:t>RNN). </a:t>
            </a:r>
            <a:r>
              <a:rPr lang="el-GR" dirty="0"/>
              <a:t>Το </a:t>
            </a:r>
            <a:r>
              <a:rPr lang="en-GB" dirty="0" err="1"/>
              <a:t>DeepAR</a:t>
            </a:r>
            <a:r>
              <a:rPr lang="en-GB" dirty="0"/>
              <a:t>+ </a:t>
            </a:r>
            <a:r>
              <a:rPr lang="el-GR" dirty="0"/>
              <a:t>λειτουργεί καλύτερα με μεγάλα σύνολα δεδομένων που περιέχουν εκατοντάδες </a:t>
            </a:r>
            <a:r>
              <a:rPr lang="el-GR" dirty="0" err="1"/>
              <a:t>χρονοσειρές</a:t>
            </a:r>
            <a:r>
              <a:rPr lang="el-GR" dirty="0"/>
              <a:t> χαρακτηριστικών. Ο αλγόριθμος δέχεται μελλοντικές σχετικές χρονολογικές σειρές και </a:t>
            </a:r>
            <a:r>
              <a:rPr lang="el-GR" dirty="0" err="1"/>
              <a:t>μεταδεδομένα</a:t>
            </a:r>
            <a:r>
              <a:rPr lang="el-GR" dirty="0"/>
              <a:t> στοιχείων.</a:t>
            </a:r>
            <a:endParaRPr lang="en-GR" dirty="0"/>
          </a:p>
        </p:txBody>
      </p:sp>
      <p:pic>
        <p:nvPicPr>
          <p:cNvPr id="14340" name="Picture 4" descr="Implementing Amazon Forecast in the retail industry: A journey from POC to  production | AWS Machine Learning Blog">
            <a:extLst>
              <a:ext uri="{FF2B5EF4-FFF2-40B4-BE49-F238E27FC236}">
                <a16:creationId xmlns:a16="http://schemas.microsoft.com/office/drawing/2014/main" id="{D98CD2DB-6D3F-F2EB-B406-C577031D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35" y="4512599"/>
            <a:ext cx="4807226" cy="234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57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976D-C845-3CC5-D42E-A70F3F3A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3A65-2953-9FF1-C55E-42A12C85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7643"/>
            <a:ext cx="9613861" cy="476084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Ά</a:t>
            </a:r>
            <a:r>
              <a:rPr lang="el-GR" dirty="0" err="1"/>
              <a:t>ρα</a:t>
            </a:r>
            <a:r>
              <a:rPr lang="el-GR" dirty="0"/>
              <a:t> πρόβλεψη πωλήσεων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</a:t>
            </a:r>
            <a:r>
              <a:rPr lang="en-GB" dirty="0"/>
              <a:t>Amazon </a:t>
            </a:r>
            <a:r>
              <a:rPr lang="el-GR" dirty="0"/>
              <a:t>χρησιμοποιεί μοντέλα μηχανικής εκμάθησης για να προβλέψει τη συμπεριφορά αγοράς των πελατών. </a:t>
            </a:r>
          </a:p>
          <a:p>
            <a:r>
              <a:rPr lang="el-GR" dirty="0"/>
              <a:t>Αυτά τα μοντέλα </a:t>
            </a:r>
            <a:r>
              <a:rPr lang="el-GR" u="sng" dirty="0"/>
              <a:t>αναλύουν διάφορα σημεία δεδομένων</a:t>
            </a:r>
            <a:r>
              <a:rPr lang="el-GR" dirty="0"/>
              <a:t>, συμπεριλαμβανομένων δημογραφικών στοιχείων πελατών, συμπεριφοράς περιήγησης, προηγούμενων αγορών και πληροφοριών με βάση τα </a:t>
            </a:r>
            <a:r>
              <a:rPr lang="el-GR" dirty="0" err="1"/>
              <a:t>συμφραζόμενα</a:t>
            </a:r>
            <a:r>
              <a:rPr lang="el-GR" dirty="0"/>
              <a:t>, </a:t>
            </a:r>
            <a:r>
              <a:rPr lang="el-GR" u="sng" dirty="0"/>
              <a:t>για να εκτιμήσουν την πιθανότητα ο πελάτης να κάνει μια συγκεκριμένη αγορά</a:t>
            </a:r>
            <a:endParaRPr lang="en-US" u="sng" dirty="0"/>
          </a:p>
          <a:p>
            <a:endParaRPr lang="el-GR" dirty="0"/>
          </a:p>
          <a:p>
            <a:r>
              <a:rPr lang="el-GR" sz="3200" b="1" u="sng" dirty="0"/>
              <a:t>Αποστολή εμπορεύματος πριν ο πελάτης αποφασίσει να αγοράσει </a:t>
            </a:r>
            <a:endParaRPr lang="en-GR" sz="3200" b="1" u="sng" dirty="0"/>
          </a:p>
        </p:txBody>
      </p:sp>
    </p:spTree>
    <p:extLst>
      <p:ext uri="{BB962C8B-B14F-4D97-AF65-F5344CB8AC3E}">
        <p14:creationId xmlns:p14="http://schemas.microsoft.com/office/powerpoint/2010/main" val="512498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BA60-D813-5739-490D-45AADB0E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Ποσοτική Αντιμετώπιση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97C4-AF0F-3AF7-DD8C-76FB9E2B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51812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5D64-8483-B2C7-F68C-8320DC1B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and Simulation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1ABD-2005-62CA-575F-601DF744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q</a:t>
            </a:r>
          </a:p>
        </p:txBody>
      </p:sp>
      <p:pic>
        <p:nvPicPr>
          <p:cNvPr id="18434" name="Picture 2" descr="AnyLogic UI | AnyLogic Help">
            <a:extLst>
              <a:ext uri="{FF2B5EF4-FFF2-40B4-BE49-F238E27FC236}">
                <a16:creationId xmlns:a16="http://schemas.microsoft.com/office/drawing/2014/main" id="{92834BF1-F982-28A1-5801-67482E98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65" y="2057400"/>
            <a:ext cx="6757143" cy="46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2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16D9-D17F-C4B3-2DCC-D981D7A3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Ποιοτική επιβεβαίωση 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58B78-AFC9-40AF-0479-B9AD2B19C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2442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0EA7-AE1E-7D67-D7EB-91DE68ED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Neuromarketing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87F9-954C-5E82-4D0E-3A4A8FB0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07704"/>
            <a:ext cx="9613861" cy="3928485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Νευρομάρκετινγκ</a:t>
            </a:r>
            <a:r>
              <a:rPr lang="el-GR" dirty="0"/>
              <a:t> (</a:t>
            </a:r>
            <a:r>
              <a:rPr lang="en-GB" dirty="0"/>
              <a:t>Neuromarketing) </a:t>
            </a:r>
            <a:r>
              <a:rPr lang="el-GR" dirty="0"/>
              <a:t>είναι τομέας του μάρκετινγκ ο οποίος χρησιμοποιεί την </a:t>
            </a:r>
            <a:r>
              <a:rPr lang="el-GR" dirty="0" err="1"/>
              <a:t>Νευροεπιστήμη</a:t>
            </a:r>
            <a:r>
              <a:rPr lang="el-GR" dirty="0"/>
              <a:t> με σκοπό την ανακάλυψη των υποσυνείδητων προτιμήσεων, αποφάσεων και κινήτρων των καταναλωτών. Ο όρος </a:t>
            </a:r>
            <a:r>
              <a:rPr lang="el-GR" dirty="0" err="1"/>
              <a:t>Νευρομάρκετινγκ</a:t>
            </a:r>
            <a:r>
              <a:rPr lang="el-GR" dirty="0"/>
              <a:t> επινοήθηκε από τον ολλανδό καθηγητή </a:t>
            </a:r>
            <a:r>
              <a:rPr lang="en-GB" dirty="0"/>
              <a:t>Ale </a:t>
            </a:r>
            <a:r>
              <a:rPr lang="en-GB" dirty="0" err="1"/>
              <a:t>Smidts</a:t>
            </a:r>
            <a:r>
              <a:rPr lang="en-GB" dirty="0"/>
              <a:t> </a:t>
            </a:r>
            <a:r>
              <a:rPr lang="el-GR" dirty="0"/>
              <a:t>το 2002 </a:t>
            </a:r>
            <a:endParaRPr lang="en-GR" dirty="0"/>
          </a:p>
        </p:txBody>
      </p:sp>
      <p:pic>
        <p:nvPicPr>
          <p:cNvPr id="16388" name="Picture 4" descr="How can neuromarketers derive consumer insights from brain data?">
            <a:extLst>
              <a:ext uri="{FF2B5EF4-FFF2-40B4-BE49-F238E27FC236}">
                <a16:creationId xmlns:a16="http://schemas.microsoft.com/office/drawing/2014/main" id="{57430644-0A11-9553-F21B-EC94EA8B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55" y="3785386"/>
            <a:ext cx="5453890" cy="30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7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C786-0A1E-FA88-2CA6-19A38695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Γιατ</a:t>
            </a:r>
            <a:r>
              <a:rPr lang="en-GR" dirty="0"/>
              <a:t>ί</a:t>
            </a:r>
            <a:r>
              <a:rPr lang="el-GR" dirty="0"/>
              <a:t> είμαι εδώ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97EE-246A-8086-AD5E-3BD7D2E1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τον εκλεκτό συνάδελφο και φίλο</a:t>
            </a:r>
            <a:br>
              <a:rPr lang="el-GR" dirty="0"/>
            </a:br>
            <a:r>
              <a:rPr lang="el-GR" dirty="0"/>
              <a:t>και μεγάλο ερευνητή που σέβομαι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BD977-D1D2-6F1F-5142-D3B18E01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47" y="1967947"/>
            <a:ext cx="3526735" cy="4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8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0EA7-AE1E-7D67-D7EB-91DE68ED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Neuromarketing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87F9-954C-5E82-4D0E-3A4A8FB0C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q</a:t>
            </a:r>
          </a:p>
        </p:txBody>
      </p:sp>
      <p:pic>
        <p:nvPicPr>
          <p:cNvPr id="16386" name="Picture 2" descr="5 neuromarketing advertising examples that will help you make better  commercials">
            <a:extLst>
              <a:ext uri="{FF2B5EF4-FFF2-40B4-BE49-F238E27FC236}">
                <a16:creationId xmlns:a16="http://schemas.microsoft.com/office/drawing/2014/main" id="{0902B057-DC06-20AE-E3ED-9FA81F79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89200"/>
            <a:ext cx="6096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9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9DD7-41B3-4BD5-C4E5-E51EE501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Διαχωρισμός Επιστημών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9E455-3A1B-1F70-32CB-1598D20BF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9110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4F50-1A57-6CE1-6792-50197EE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Επιστήμες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F42A9-C40A-1A6E-C037-C1CAFE71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7887"/>
            <a:ext cx="9613861" cy="4621696"/>
          </a:xfrm>
        </p:spPr>
        <p:txBody>
          <a:bodyPr>
            <a:normAutofit/>
          </a:bodyPr>
          <a:lstStyle/>
          <a:p>
            <a:r>
              <a:rPr lang="el-GR" dirty="0"/>
              <a:t>Διαχωρισμός των επιστημών με βάση τις ικανότητες </a:t>
            </a:r>
            <a:endParaRPr lang="en-GR" dirty="0"/>
          </a:p>
          <a:p>
            <a:endParaRPr lang="en-GR" dirty="0"/>
          </a:p>
          <a:p>
            <a:r>
              <a:rPr lang="en-GR" dirty="0"/>
              <a:t>Soft Skills </a:t>
            </a:r>
          </a:p>
          <a:p>
            <a:pPr lvl="1"/>
            <a:r>
              <a:rPr lang="en-GR" dirty="0"/>
              <a:t>Marketing</a:t>
            </a:r>
          </a:p>
          <a:p>
            <a:pPr lvl="1"/>
            <a:r>
              <a:rPr lang="en-GR" dirty="0"/>
              <a:t>HR</a:t>
            </a:r>
            <a:endParaRPr lang="el-GR" dirty="0"/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Negotiations </a:t>
            </a:r>
            <a:endParaRPr lang="en-GR" dirty="0"/>
          </a:p>
          <a:p>
            <a:endParaRPr lang="en-GR" dirty="0"/>
          </a:p>
          <a:p>
            <a:r>
              <a:rPr lang="en-GR" dirty="0"/>
              <a:t>Hard Skills </a:t>
            </a:r>
          </a:p>
          <a:p>
            <a:pPr lvl="1"/>
            <a:r>
              <a:rPr lang="en-GR" dirty="0"/>
              <a:t>Finance </a:t>
            </a:r>
          </a:p>
          <a:p>
            <a:pPr lvl="1"/>
            <a:r>
              <a:rPr lang="en-GR" dirty="0"/>
              <a:t>Accounting</a:t>
            </a:r>
          </a:p>
          <a:p>
            <a:pPr lvl="1"/>
            <a:r>
              <a:rPr lang="el-GR" dirty="0" err="1"/>
              <a:t>Γιατρ</a:t>
            </a:r>
            <a:r>
              <a:rPr lang="en-GR" dirty="0"/>
              <a:t>ό</a:t>
            </a:r>
            <a:r>
              <a:rPr lang="el-GR" dirty="0"/>
              <a:t>ς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4455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6A12-D9E9-1C84-B6EC-F07CC881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skills </a:t>
            </a:r>
            <a:r>
              <a:rPr lang="en-US" dirty="0" err="1"/>
              <a:t>μ</a:t>
            </a:r>
            <a:r>
              <a:rPr lang="el-GR" dirty="0" err="1"/>
              <a:t>πλιαχ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8D08-6D08-CB74-5551-9BA7F393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7948"/>
            <a:ext cx="9613861" cy="4820477"/>
          </a:xfrm>
        </p:spPr>
        <p:txBody>
          <a:bodyPr>
            <a:normAutofit/>
          </a:bodyPr>
          <a:lstStyle/>
          <a:p>
            <a:r>
              <a:rPr lang="el-GR" dirty="0"/>
              <a:t>Οι </a:t>
            </a:r>
            <a:r>
              <a:rPr lang="en-US" dirty="0"/>
              <a:t>hard skills</a:t>
            </a:r>
            <a:r>
              <a:rPr lang="en-GR" dirty="0"/>
              <a:t> επιστήμες πιθανόν είναι δυσκολότερες στην εκμάθηση αλλά είναι ευκολότερο η διατήρηση τους σε υψηλά επίπεδα.</a:t>
            </a:r>
          </a:p>
          <a:p>
            <a:endParaRPr lang="en-GR" dirty="0"/>
          </a:p>
          <a:p>
            <a:r>
              <a:rPr lang="en-GR" dirty="0"/>
              <a:t>Η δυσκολία τους μας δημιουργεί από </a:t>
            </a:r>
            <a:r>
              <a:rPr lang="en-GR" b="1" dirty="0"/>
              <a:t>επιφυλακτικότητα έ</a:t>
            </a:r>
            <a:r>
              <a:rPr lang="el-GR" b="1" dirty="0"/>
              <a:t>ως</a:t>
            </a:r>
            <a:r>
              <a:rPr lang="en-GR" b="1" dirty="0"/>
              <a:t> απέχθεια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Οφείλουμε όμως να ομολογήσουμε ότι σε αυτές στηρίζεται η πρόοδος της ανθρωπότητας.</a:t>
            </a:r>
          </a:p>
          <a:p>
            <a:endParaRPr lang="el-GR" dirty="0"/>
          </a:p>
          <a:p>
            <a:r>
              <a:rPr lang="el-GR" dirty="0"/>
              <a:t>Η σημερινή επιχειρηματική ζωή δεν μας επιτρέπει να αποστασιοποιούμαστε από τις επιστήμες αυτές.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2216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6A12-D9E9-1C84-B6EC-F07CC881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skills </a:t>
            </a:r>
            <a:r>
              <a:rPr lang="en-US" dirty="0" err="1"/>
              <a:t>μ</a:t>
            </a:r>
            <a:r>
              <a:rPr lang="el-GR" dirty="0" err="1"/>
              <a:t>πλιαχ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8D08-6D08-CB74-5551-9BA7F393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7948"/>
            <a:ext cx="9613861" cy="4820477"/>
          </a:xfrm>
        </p:spPr>
        <p:txBody>
          <a:bodyPr>
            <a:normAutofit/>
          </a:bodyPr>
          <a:lstStyle/>
          <a:p>
            <a:r>
              <a:rPr lang="el-GR" dirty="0"/>
              <a:t>Στο παρελθόν και πριν την έλευση των </a:t>
            </a:r>
            <a:r>
              <a:rPr lang="en-US" dirty="0"/>
              <a:t>CMS </a:t>
            </a:r>
          </a:p>
          <a:p>
            <a:endParaRPr lang="en-US" dirty="0"/>
          </a:p>
          <a:p>
            <a:r>
              <a:rPr lang="en-US" dirty="0"/>
              <a:t>Hard skill </a:t>
            </a:r>
            <a:r>
              <a:rPr lang="el-GR" dirty="0"/>
              <a:t>ήταν η δημιουργία ιστοσελίδας</a:t>
            </a:r>
          </a:p>
          <a:p>
            <a:endParaRPr lang="el-GR" dirty="0"/>
          </a:p>
          <a:p>
            <a:r>
              <a:rPr lang="en-US" dirty="0"/>
              <a:t>Hard skill </a:t>
            </a:r>
            <a:r>
              <a:rPr lang="el-GR" dirty="0"/>
              <a:t>ήταν τα κοινωνικά δίκτυα </a:t>
            </a:r>
          </a:p>
          <a:p>
            <a:endParaRPr lang="el-GR" dirty="0"/>
          </a:p>
          <a:p>
            <a:r>
              <a:rPr lang="en-US" dirty="0"/>
              <a:t>Hard skill </a:t>
            </a:r>
            <a:r>
              <a:rPr lang="el-GR" dirty="0"/>
              <a:t>ήταν το η δημιουργία </a:t>
            </a:r>
            <a:r>
              <a:rPr lang="en-US" dirty="0"/>
              <a:t>content </a:t>
            </a:r>
            <a:r>
              <a:rPr lang="el-GR" dirty="0"/>
              <a:t>και ο συνεχής εξ χρονισμός του </a:t>
            </a:r>
            <a:r>
              <a:rPr lang="en-US" dirty="0"/>
              <a:t>web site </a:t>
            </a:r>
            <a:r>
              <a:rPr lang="el-GR" dirty="0"/>
              <a:t>και των </a:t>
            </a:r>
            <a:r>
              <a:rPr lang="en-US" dirty="0"/>
              <a:t>SM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6937611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{2DF0BEBB-7C26-A246-A855-A088DFF05436}tf10001057</Template>
  <TotalTime>887</TotalTime>
  <Words>1951</Words>
  <Application>Microsoft Macintosh PowerPoint</Application>
  <PresentationFormat>Widescreen</PresentationFormat>
  <Paragraphs>257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Arimo</vt:lpstr>
      <vt:lpstr>lucidaSans</vt:lpstr>
      <vt:lpstr>Proxima Nova</vt:lpstr>
      <vt:lpstr>Trebuchet MS</vt:lpstr>
      <vt:lpstr>Berlin</vt:lpstr>
      <vt:lpstr>Big Data in Economics </vt:lpstr>
      <vt:lpstr>Τι είμαι </vt:lpstr>
      <vt:lpstr>Δαμιανός Σακάς</vt:lpstr>
      <vt:lpstr>Γιατί είμαι εδώ </vt:lpstr>
      <vt:lpstr>Γιατί είμαι εδώ </vt:lpstr>
      <vt:lpstr>Διαχωρισμός Επιστημών</vt:lpstr>
      <vt:lpstr>Επιστήμες </vt:lpstr>
      <vt:lpstr>Hard skills μπλιαχ </vt:lpstr>
      <vt:lpstr>Hard skills μπλιαχ </vt:lpstr>
      <vt:lpstr>Παράδειγμα Restaurant 21 </vt:lpstr>
      <vt:lpstr>Big Data </vt:lpstr>
      <vt:lpstr>Hard skills τα Big Data</vt:lpstr>
      <vt:lpstr>Hard skills τα Big Data</vt:lpstr>
      <vt:lpstr>Hard skills τα Big Data</vt:lpstr>
      <vt:lpstr>Είναι καινούργια τα Big Data;</vt:lpstr>
      <vt:lpstr>Είναι καινούργια τα Big Data;</vt:lpstr>
      <vt:lpstr>Google and Big Data</vt:lpstr>
      <vt:lpstr>Είναι κερδοφόρα  τα Big Data;</vt:lpstr>
      <vt:lpstr>Είναι κερδοφόρα τα Big Data;</vt:lpstr>
      <vt:lpstr>Είναι κερδοφόρα  τα Big Data;</vt:lpstr>
      <vt:lpstr>Είναι κερδοφόρα  τα Big Data;</vt:lpstr>
      <vt:lpstr>Είναι κερδοφόρα  τα Big Data;</vt:lpstr>
      <vt:lpstr>Amazon</vt:lpstr>
      <vt:lpstr>Big Data in Economics</vt:lpstr>
      <vt:lpstr>Που εφαρμόζονται τα μεγάλα δεδομένα</vt:lpstr>
      <vt:lpstr>Big Data in Economics</vt:lpstr>
      <vt:lpstr>Big Data in Economics</vt:lpstr>
      <vt:lpstr>Big Data in Economics</vt:lpstr>
      <vt:lpstr>Ιδιότητες των Μεγάλων Δεδομένων</vt:lpstr>
      <vt:lpstr>Πλεονεκτήματα των Big Data</vt:lpstr>
      <vt:lpstr>Μειονεκτήματα των Big Data</vt:lpstr>
      <vt:lpstr>Big Data vs Social Research </vt:lpstr>
      <vt:lpstr>Δυσκολίες διαχείρισης των Big Data</vt:lpstr>
      <vt:lpstr>Ευκαιρίες από τα Big Data</vt:lpstr>
      <vt:lpstr>Εξαγόμενα Συμπεράσματα από τα Big Data</vt:lpstr>
      <vt:lpstr>Machine learning</vt:lpstr>
      <vt:lpstr>Machine Learning with Big Data</vt:lpstr>
      <vt:lpstr>Machine Learning με εποπτευόμενη μάθηση </vt:lpstr>
      <vt:lpstr>Machine Learning με μάθηση χωρίς επίβλεψη</vt:lpstr>
      <vt:lpstr>Machine Learning με LASSO</vt:lpstr>
      <vt:lpstr>Machine Learning με LASSO</vt:lpstr>
      <vt:lpstr>Machine Learning vs Common Sense</vt:lpstr>
      <vt:lpstr>Τελευταίο Case Study </vt:lpstr>
      <vt:lpstr>Amazon</vt:lpstr>
      <vt:lpstr>Amazon</vt:lpstr>
      <vt:lpstr>Ποσοτική Αντιμετώπιση</vt:lpstr>
      <vt:lpstr>Modelling and Simulation</vt:lpstr>
      <vt:lpstr>Ποιοτική επιβεβαίωση </vt:lpstr>
      <vt:lpstr>Neuromarketing </vt:lpstr>
      <vt:lpstr>Neuromarketing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 Economics </dc:title>
  <dc:creator>Microsoft Office User</dc:creator>
  <cp:lastModifiedBy>Microsoft Office User</cp:lastModifiedBy>
  <cp:revision>12</cp:revision>
  <dcterms:created xsi:type="dcterms:W3CDTF">2024-01-12T22:01:15Z</dcterms:created>
  <dcterms:modified xsi:type="dcterms:W3CDTF">2024-02-21T15:21:27Z</dcterms:modified>
</cp:coreProperties>
</file>