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90" r:id="rId33"/>
    <p:sldId id="291" r:id="rId34"/>
    <p:sldId id="292" r:id="rId35"/>
    <p:sldId id="293" r:id="rId36"/>
    <p:sldId id="294" r:id="rId37"/>
    <p:sldId id="295" r:id="rId38"/>
    <p:sldId id="296" r:id="rId39"/>
    <p:sldId id="297" r:id="rId40"/>
    <p:sldId id="298" r:id="rId41"/>
    <p:sldId id="299" r:id="rId42"/>
    <p:sldId id="300" r:id="rId43"/>
    <p:sldId id="307" r:id="rId44"/>
    <p:sldId id="308" r:id="rId45"/>
    <p:sldId id="309" r:id="rId46"/>
    <p:sldId id="310" r:id="rId47"/>
    <p:sldId id="311" r:id="rId48"/>
    <p:sldId id="312" r:id="rId49"/>
    <p:sldId id="316" r:id="rId50"/>
    <p:sldId id="317" r:id="rId51"/>
    <p:sldId id="318" r:id="rId52"/>
    <p:sldId id="319" r:id="rId53"/>
    <p:sldId id="320" r:id="rId54"/>
    <p:sldId id="321" r:id="rId55"/>
    <p:sldId id="322" r:id="rId56"/>
    <p:sldId id="323" r:id="rId57"/>
    <p:sldId id="324" r:id="rId58"/>
    <p:sldId id="325" r:id="rId59"/>
    <p:sldId id="326" r:id="rId60"/>
    <p:sldId id="333" r:id="rId61"/>
    <p:sldId id="313" r:id="rId62"/>
    <p:sldId id="314" r:id="rId63"/>
    <p:sldId id="289" r:id="rId64"/>
    <p:sldId id="334" r:id="rId6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B2834-1D0B-4155-B068-953EE3BB467C}" type="doc">
      <dgm:prSet loTypeId="urn:microsoft.com/office/officeart/2005/8/layout/radial1" loCatId="cycle" qsTypeId="urn:microsoft.com/office/officeart/2005/8/quickstyle/simple1" qsCatId="simple" csTypeId="urn:microsoft.com/office/officeart/2005/8/colors/accent3_2" csCatId="accent3" phldr="1"/>
      <dgm:spPr/>
      <dgm:t>
        <a:bodyPr/>
        <a:lstStyle/>
        <a:p>
          <a:endParaRPr lang="el-GR"/>
        </a:p>
      </dgm:t>
    </dgm:pt>
    <dgm:pt modelId="{CC275571-E78C-41EC-8BAA-0CFCBCE2F8F8}">
      <dgm:prSet phldrT="[Κείμενο]" custT="1"/>
      <dgm:spPr/>
      <dgm:t>
        <a:bodyPr/>
        <a:lstStyle/>
        <a:p>
          <a:r>
            <a:rPr lang="de-DE" sz="2000" dirty="0" smtClean="0">
              <a:solidFill>
                <a:schemeClr val="tx1"/>
              </a:solidFill>
            </a:rPr>
            <a:t>Entscheidungen</a:t>
          </a:r>
          <a:endParaRPr lang="el-GR" sz="2000" dirty="0">
            <a:solidFill>
              <a:schemeClr val="tx1"/>
            </a:solidFill>
          </a:endParaRPr>
        </a:p>
      </dgm:t>
    </dgm:pt>
    <dgm:pt modelId="{DDDA586F-96AC-48BE-95A6-2639D1800EC5}" type="parTrans" cxnId="{CA088C40-DCCD-4F06-B366-D60D4EDE2FE5}">
      <dgm:prSet/>
      <dgm:spPr/>
      <dgm:t>
        <a:bodyPr/>
        <a:lstStyle/>
        <a:p>
          <a:endParaRPr lang="el-GR"/>
        </a:p>
      </dgm:t>
    </dgm:pt>
    <dgm:pt modelId="{A200EABF-0601-4E8F-9F2A-185D8CBB39D9}" type="sibTrans" cxnId="{CA088C40-DCCD-4F06-B366-D60D4EDE2FE5}">
      <dgm:prSet/>
      <dgm:spPr/>
      <dgm:t>
        <a:bodyPr/>
        <a:lstStyle/>
        <a:p>
          <a:endParaRPr lang="el-GR"/>
        </a:p>
      </dgm:t>
    </dgm:pt>
    <dgm:pt modelId="{0E428AA0-06C4-4E5E-9A88-87D95D760071}">
      <dgm:prSet phldrT="[Κείμενο]" custT="1"/>
      <dgm:spPr/>
      <dgm:t>
        <a:bodyPr/>
        <a:lstStyle/>
        <a:p>
          <a:r>
            <a:rPr lang="de-DE" sz="1600" dirty="0" smtClean="0">
              <a:solidFill>
                <a:schemeClr val="tx1"/>
              </a:solidFill>
              <a:latin typeface="Times New Roman" panose="02020603050405020304" pitchFamily="18" charset="0"/>
              <a:cs typeface="Times New Roman" panose="02020603050405020304" pitchFamily="18" charset="0"/>
            </a:rPr>
            <a:t>Festlegung der Lernziele, der Inhalte und der Progression</a:t>
          </a:r>
          <a:endParaRPr lang="el-GR" sz="1600" dirty="0">
            <a:solidFill>
              <a:schemeClr val="tx1"/>
            </a:solidFill>
            <a:latin typeface="Times New Roman" panose="02020603050405020304" pitchFamily="18" charset="0"/>
            <a:cs typeface="Times New Roman" panose="02020603050405020304" pitchFamily="18" charset="0"/>
          </a:endParaRPr>
        </a:p>
      </dgm:t>
    </dgm:pt>
    <dgm:pt modelId="{71933F4F-BE4E-4A23-BED8-79470F873818}" type="parTrans" cxnId="{F71D6F5D-75BB-40AC-BA91-5F4A7CFC4A1B}">
      <dgm:prSet/>
      <dgm:spPr/>
      <dgm:t>
        <a:bodyPr/>
        <a:lstStyle/>
        <a:p>
          <a:endParaRPr lang="el-GR"/>
        </a:p>
      </dgm:t>
    </dgm:pt>
    <dgm:pt modelId="{1491BE28-5880-4F45-A8B8-F740A62135C0}" type="sibTrans" cxnId="{F71D6F5D-75BB-40AC-BA91-5F4A7CFC4A1B}">
      <dgm:prSet/>
      <dgm:spPr/>
      <dgm:t>
        <a:bodyPr/>
        <a:lstStyle/>
        <a:p>
          <a:endParaRPr lang="el-GR"/>
        </a:p>
      </dgm:t>
    </dgm:pt>
    <dgm:pt modelId="{6B1810FC-26F9-4DBC-81D7-720D02F60A0E}">
      <dgm:prSet phldrT="[Κείμενο]" custT="1"/>
      <dgm:spPr/>
      <dgm:t>
        <a:bodyPr/>
        <a:lstStyle/>
        <a:p>
          <a:r>
            <a:rPr lang="de-DE" sz="1600" dirty="0" smtClean="0">
              <a:solidFill>
                <a:schemeClr val="tx1"/>
              </a:solidFill>
              <a:latin typeface="Times New Roman" panose="02020603050405020304" pitchFamily="18" charset="0"/>
              <a:cs typeface="Times New Roman" panose="02020603050405020304" pitchFamily="18" charset="0"/>
            </a:rPr>
            <a:t>Bewertung des Gelernten und des Lernprozesses</a:t>
          </a:r>
          <a:endParaRPr lang="el-GR" sz="1600" dirty="0">
            <a:solidFill>
              <a:schemeClr val="tx1"/>
            </a:solidFill>
            <a:latin typeface="Times New Roman" panose="02020603050405020304" pitchFamily="18" charset="0"/>
            <a:cs typeface="Times New Roman" panose="02020603050405020304" pitchFamily="18" charset="0"/>
          </a:endParaRPr>
        </a:p>
      </dgm:t>
    </dgm:pt>
    <dgm:pt modelId="{3C7F56E1-D21C-4238-83C4-3BCA4CDDA769}" type="parTrans" cxnId="{05EADC19-81B2-4D06-B70A-0F1EC9BA457D}">
      <dgm:prSet/>
      <dgm:spPr/>
      <dgm:t>
        <a:bodyPr/>
        <a:lstStyle/>
        <a:p>
          <a:endParaRPr lang="el-GR"/>
        </a:p>
      </dgm:t>
    </dgm:pt>
    <dgm:pt modelId="{FD034A96-9227-404C-B942-14CD7C665635}" type="sibTrans" cxnId="{05EADC19-81B2-4D06-B70A-0F1EC9BA457D}">
      <dgm:prSet/>
      <dgm:spPr/>
      <dgm:t>
        <a:bodyPr/>
        <a:lstStyle/>
        <a:p>
          <a:endParaRPr lang="el-GR"/>
        </a:p>
      </dgm:t>
    </dgm:pt>
    <dgm:pt modelId="{A2518B0D-626A-4387-BA6B-D05102B894D5}">
      <dgm:prSet phldrT="[Κείμενο]"/>
      <dgm:spPr/>
      <dgm:t>
        <a:bodyPr/>
        <a:lstStyle/>
        <a:p>
          <a:r>
            <a:rPr lang="de-DE" dirty="0" smtClean="0">
              <a:solidFill>
                <a:schemeClr val="tx1"/>
              </a:solidFill>
              <a:latin typeface="Times New Roman" panose="02020603050405020304" pitchFamily="18" charset="0"/>
              <a:cs typeface="Times New Roman" panose="02020603050405020304" pitchFamily="18" charset="0"/>
            </a:rPr>
            <a:t>Gestaltung des Lernprozesses</a:t>
          </a:r>
          <a:endParaRPr lang="el-GR" dirty="0">
            <a:solidFill>
              <a:schemeClr val="tx1"/>
            </a:solidFill>
            <a:latin typeface="Times New Roman" panose="02020603050405020304" pitchFamily="18" charset="0"/>
            <a:cs typeface="Times New Roman" panose="02020603050405020304" pitchFamily="18" charset="0"/>
          </a:endParaRPr>
        </a:p>
      </dgm:t>
    </dgm:pt>
    <dgm:pt modelId="{027642AB-148D-463B-97AD-98D1997E4000}" type="parTrans" cxnId="{87609A2B-A222-4EF9-8E95-B7479159F92D}">
      <dgm:prSet/>
      <dgm:spPr/>
      <dgm:t>
        <a:bodyPr/>
        <a:lstStyle/>
        <a:p>
          <a:endParaRPr lang="el-GR"/>
        </a:p>
      </dgm:t>
    </dgm:pt>
    <dgm:pt modelId="{FF230543-BCC7-4184-AB81-823AE0CC077D}" type="sibTrans" cxnId="{87609A2B-A222-4EF9-8E95-B7479159F92D}">
      <dgm:prSet/>
      <dgm:spPr/>
      <dgm:t>
        <a:bodyPr/>
        <a:lstStyle/>
        <a:p>
          <a:endParaRPr lang="el-GR"/>
        </a:p>
      </dgm:t>
    </dgm:pt>
    <dgm:pt modelId="{5220D276-0286-46F2-AC4A-50FC489DBE19}">
      <dgm:prSet phldrT="[Κείμενο]" custT="1"/>
      <dgm:spPr/>
      <dgm:t>
        <a:bodyPr/>
        <a:lstStyle/>
        <a:p>
          <a:r>
            <a:rPr lang="de-DE" sz="1600" dirty="0" smtClean="0">
              <a:solidFill>
                <a:schemeClr val="tx1"/>
              </a:solidFill>
              <a:latin typeface="Times New Roman" panose="02020603050405020304" pitchFamily="18" charset="0"/>
              <a:cs typeface="Times New Roman" panose="02020603050405020304" pitchFamily="18" charset="0"/>
            </a:rPr>
            <a:t>Auswahl der zu benutzenden Methoden und Arbeitstechniken</a:t>
          </a:r>
          <a:endParaRPr lang="el-GR" sz="1600" dirty="0">
            <a:solidFill>
              <a:schemeClr val="tx1"/>
            </a:solidFill>
            <a:latin typeface="Times New Roman" panose="02020603050405020304" pitchFamily="18" charset="0"/>
            <a:cs typeface="Times New Roman" panose="02020603050405020304" pitchFamily="18" charset="0"/>
          </a:endParaRPr>
        </a:p>
      </dgm:t>
    </dgm:pt>
    <dgm:pt modelId="{FE23FD16-BA08-44A5-8BA8-B4119B230158}" type="parTrans" cxnId="{7ECE8FD4-8A6D-4EC2-9A06-027EACDA8C99}">
      <dgm:prSet/>
      <dgm:spPr/>
      <dgm:t>
        <a:bodyPr/>
        <a:lstStyle/>
        <a:p>
          <a:endParaRPr lang="el-GR"/>
        </a:p>
      </dgm:t>
    </dgm:pt>
    <dgm:pt modelId="{6C33AFEF-BE38-49E0-8AAC-C3C9CB7FBD17}" type="sibTrans" cxnId="{7ECE8FD4-8A6D-4EC2-9A06-027EACDA8C99}">
      <dgm:prSet/>
      <dgm:spPr/>
      <dgm:t>
        <a:bodyPr/>
        <a:lstStyle/>
        <a:p>
          <a:endParaRPr lang="el-GR"/>
        </a:p>
      </dgm:t>
    </dgm:pt>
    <dgm:pt modelId="{726DDFCE-ADAE-4F5A-9762-2E3116AAA899}" type="pres">
      <dgm:prSet presAssocID="{070B2834-1D0B-4155-B068-953EE3BB467C}" presName="cycle" presStyleCnt="0">
        <dgm:presLayoutVars>
          <dgm:chMax val="1"/>
          <dgm:dir/>
          <dgm:animLvl val="ctr"/>
          <dgm:resizeHandles val="exact"/>
        </dgm:presLayoutVars>
      </dgm:prSet>
      <dgm:spPr/>
      <dgm:t>
        <a:bodyPr/>
        <a:lstStyle/>
        <a:p>
          <a:endParaRPr lang="el-GR"/>
        </a:p>
      </dgm:t>
    </dgm:pt>
    <dgm:pt modelId="{C18BA3D6-79D2-4A50-AF27-D7800136BBC6}" type="pres">
      <dgm:prSet presAssocID="{CC275571-E78C-41EC-8BAA-0CFCBCE2F8F8}" presName="centerShape" presStyleLbl="node0" presStyleIdx="0" presStyleCnt="1" custScaleX="323902" custScaleY="181586" custLinFactNeighborY="-601"/>
      <dgm:spPr/>
      <dgm:t>
        <a:bodyPr/>
        <a:lstStyle/>
        <a:p>
          <a:endParaRPr lang="el-GR"/>
        </a:p>
      </dgm:t>
    </dgm:pt>
    <dgm:pt modelId="{FD341736-B764-4C82-AB71-0481414E9EC5}" type="pres">
      <dgm:prSet presAssocID="{71933F4F-BE4E-4A23-BED8-79470F873818}" presName="Name9" presStyleLbl="parChTrans1D2" presStyleIdx="0" presStyleCnt="4"/>
      <dgm:spPr/>
      <dgm:t>
        <a:bodyPr/>
        <a:lstStyle/>
        <a:p>
          <a:endParaRPr lang="el-GR"/>
        </a:p>
      </dgm:t>
    </dgm:pt>
    <dgm:pt modelId="{3E684C34-100F-47D5-B622-361FC141B965}" type="pres">
      <dgm:prSet presAssocID="{71933F4F-BE4E-4A23-BED8-79470F873818}" presName="connTx" presStyleLbl="parChTrans1D2" presStyleIdx="0" presStyleCnt="4"/>
      <dgm:spPr/>
      <dgm:t>
        <a:bodyPr/>
        <a:lstStyle/>
        <a:p>
          <a:endParaRPr lang="el-GR"/>
        </a:p>
      </dgm:t>
    </dgm:pt>
    <dgm:pt modelId="{0B430231-34D3-426E-933C-8C1845FBEC3A}" type="pres">
      <dgm:prSet presAssocID="{0E428AA0-06C4-4E5E-9A88-87D95D760071}" presName="node" presStyleLbl="node1" presStyleIdx="0" presStyleCnt="4" custScaleX="281769" custScaleY="153408" custRadScaleRad="296347" custRadScaleInc="-169700">
        <dgm:presLayoutVars>
          <dgm:bulletEnabled val="1"/>
        </dgm:presLayoutVars>
      </dgm:prSet>
      <dgm:spPr/>
      <dgm:t>
        <a:bodyPr/>
        <a:lstStyle/>
        <a:p>
          <a:endParaRPr lang="el-GR"/>
        </a:p>
      </dgm:t>
    </dgm:pt>
    <dgm:pt modelId="{B5CA1BA5-6BED-4C89-AC1D-C76CB61E41C9}" type="pres">
      <dgm:prSet presAssocID="{3C7F56E1-D21C-4238-83C4-3BCA4CDDA769}" presName="Name9" presStyleLbl="parChTrans1D2" presStyleIdx="1" presStyleCnt="4"/>
      <dgm:spPr/>
      <dgm:t>
        <a:bodyPr/>
        <a:lstStyle/>
        <a:p>
          <a:endParaRPr lang="el-GR"/>
        </a:p>
      </dgm:t>
    </dgm:pt>
    <dgm:pt modelId="{8E5C3810-66AB-4454-AF64-23751D1C64D5}" type="pres">
      <dgm:prSet presAssocID="{3C7F56E1-D21C-4238-83C4-3BCA4CDDA769}" presName="connTx" presStyleLbl="parChTrans1D2" presStyleIdx="1" presStyleCnt="4"/>
      <dgm:spPr/>
      <dgm:t>
        <a:bodyPr/>
        <a:lstStyle/>
        <a:p>
          <a:endParaRPr lang="el-GR"/>
        </a:p>
      </dgm:t>
    </dgm:pt>
    <dgm:pt modelId="{861DB138-F819-4A2E-959C-61BE2AC60AC3}" type="pres">
      <dgm:prSet presAssocID="{6B1810FC-26F9-4DBC-81D7-720D02F60A0E}" presName="node" presStyleLbl="node1" presStyleIdx="1" presStyleCnt="4" custScaleX="273054" custScaleY="159666" custRadScaleRad="284079" custRadScaleInc="-26591">
        <dgm:presLayoutVars>
          <dgm:bulletEnabled val="1"/>
        </dgm:presLayoutVars>
      </dgm:prSet>
      <dgm:spPr/>
      <dgm:t>
        <a:bodyPr/>
        <a:lstStyle/>
        <a:p>
          <a:endParaRPr lang="el-GR"/>
        </a:p>
      </dgm:t>
    </dgm:pt>
    <dgm:pt modelId="{6C903B60-9E8D-4998-9078-B97ACB0530FA}" type="pres">
      <dgm:prSet presAssocID="{027642AB-148D-463B-97AD-98D1997E4000}" presName="Name9" presStyleLbl="parChTrans1D2" presStyleIdx="2" presStyleCnt="4"/>
      <dgm:spPr/>
      <dgm:t>
        <a:bodyPr/>
        <a:lstStyle/>
        <a:p>
          <a:endParaRPr lang="el-GR"/>
        </a:p>
      </dgm:t>
    </dgm:pt>
    <dgm:pt modelId="{6CEC9170-6D42-4C7E-AAED-CA2662295059}" type="pres">
      <dgm:prSet presAssocID="{027642AB-148D-463B-97AD-98D1997E4000}" presName="connTx" presStyleLbl="parChTrans1D2" presStyleIdx="2" presStyleCnt="4"/>
      <dgm:spPr/>
      <dgm:t>
        <a:bodyPr/>
        <a:lstStyle/>
        <a:p>
          <a:endParaRPr lang="el-GR"/>
        </a:p>
      </dgm:t>
    </dgm:pt>
    <dgm:pt modelId="{40762BB5-ADE9-4093-86C8-54DF06D2A55A}" type="pres">
      <dgm:prSet presAssocID="{A2518B0D-626A-4387-BA6B-D05102B894D5}" presName="node" presStyleLbl="node1" presStyleIdx="2" presStyleCnt="4" custScaleX="211195" custScaleY="148541" custRadScaleRad="295258" custRadScaleInc="-170565">
        <dgm:presLayoutVars>
          <dgm:bulletEnabled val="1"/>
        </dgm:presLayoutVars>
      </dgm:prSet>
      <dgm:spPr/>
      <dgm:t>
        <a:bodyPr/>
        <a:lstStyle/>
        <a:p>
          <a:endParaRPr lang="el-GR"/>
        </a:p>
      </dgm:t>
    </dgm:pt>
    <dgm:pt modelId="{B96C7D76-D638-4C87-9439-A8F9C839EF51}" type="pres">
      <dgm:prSet presAssocID="{FE23FD16-BA08-44A5-8BA8-B4119B230158}" presName="Name9" presStyleLbl="parChTrans1D2" presStyleIdx="3" presStyleCnt="4"/>
      <dgm:spPr/>
      <dgm:t>
        <a:bodyPr/>
        <a:lstStyle/>
        <a:p>
          <a:endParaRPr lang="el-GR"/>
        </a:p>
      </dgm:t>
    </dgm:pt>
    <dgm:pt modelId="{71502520-B7ED-4991-AD5A-5A24663A67AC}" type="pres">
      <dgm:prSet presAssocID="{FE23FD16-BA08-44A5-8BA8-B4119B230158}" presName="connTx" presStyleLbl="parChTrans1D2" presStyleIdx="3" presStyleCnt="4"/>
      <dgm:spPr/>
      <dgm:t>
        <a:bodyPr/>
        <a:lstStyle/>
        <a:p>
          <a:endParaRPr lang="el-GR"/>
        </a:p>
      </dgm:t>
    </dgm:pt>
    <dgm:pt modelId="{E00A7272-5C5F-4D6D-BFCC-62BDBEBC243B}" type="pres">
      <dgm:prSet presAssocID="{5220D276-0286-46F2-AC4A-50FC489DBE19}" presName="node" presStyleLbl="node1" presStyleIdx="3" presStyleCnt="4" custScaleX="246504" custScaleY="150278" custRadScaleRad="302640" custRadScaleInc="-27822">
        <dgm:presLayoutVars>
          <dgm:bulletEnabled val="1"/>
        </dgm:presLayoutVars>
      </dgm:prSet>
      <dgm:spPr/>
      <dgm:t>
        <a:bodyPr/>
        <a:lstStyle/>
        <a:p>
          <a:endParaRPr lang="el-GR"/>
        </a:p>
      </dgm:t>
    </dgm:pt>
  </dgm:ptLst>
  <dgm:cxnLst>
    <dgm:cxn modelId="{51525306-EC7E-4B34-B35F-CF4AC89B78AE}" type="presOf" srcId="{FE23FD16-BA08-44A5-8BA8-B4119B230158}" destId="{B96C7D76-D638-4C87-9439-A8F9C839EF51}" srcOrd="0" destOrd="0" presId="urn:microsoft.com/office/officeart/2005/8/layout/radial1"/>
    <dgm:cxn modelId="{86D3E413-36FF-40C1-9F05-4FE19F6D202B}" type="presOf" srcId="{6B1810FC-26F9-4DBC-81D7-720D02F60A0E}" destId="{861DB138-F819-4A2E-959C-61BE2AC60AC3}" srcOrd="0" destOrd="0" presId="urn:microsoft.com/office/officeart/2005/8/layout/radial1"/>
    <dgm:cxn modelId="{CA088C40-DCCD-4F06-B366-D60D4EDE2FE5}" srcId="{070B2834-1D0B-4155-B068-953EE3BB467C}" destId="{CC275571-E78C-41EC-8BAA-0CFCBCE2F8F8}" srcOrd="0" destOrd="0" parTransId="{DDDA586F-96AC-48BE-95A6-2639D1800EC5}" sibTransId="{A200EABF-0601-4E8F-9F2A-185D8CBB39D9}"/>
    <dgm:cxn modelId="{23217606-A8C3-40A7-BFBC-83CC21AB3DE5}" type="presOf" srcId="{3C7F56E1-D21C-4238-83C4-3BCA4CDDA769}" destId="{8E5C3810-66AB-4454-AF64-23751D1C64D5}" srcOrd="1" destOrd="0" presId="urn:microsoft.com/office/officeart/2005/8/layout/radial1"/>
    <dgm:cxn modelId="{30C80BC7-4A12-4612-8E7A-F828A823C275}" type="presOf" srcId="{027642AB-148D-463B-97AD-98D1997E4000}" destId="{6CEC9170-6D42-4C7E-AAED-CA2662295059}" srcOrd="1" destOrd="0" presId="urn:microsoft.com/office/officeart/2005/8/layout/radial1"/>
    <dgm:cxn modelId="{9031CD66-914C-48EF-A938-C7CCD9A48BDF}" type="presOf" srcId="{FE23FD16-BA08-44A5-8BA8-B4119B230158}" destId="{71502520-B7ED-4991-AD5A-5A24663A67AC}" srcOrd="1" destOrd="0" presId="urn:microsoft.com/office/officeart/2005/8/layout/radial1"/>
    <dgm:cxn modelId="{87609A2B-A222-4EF9-8E95-B7479159F92D}" srcId="{CC275571-E78C-41EC-8BAA-0CFCBCE2F8F8}" destId="{A2518B0D-626A-4387-BA6B-D05102B894D5}" srcOrd="2" destOrd="0" parTransId="{027642AB-148D-463B-97AD-98D1997E4000}" sibTransId="{FF230543-BCC7-4184-AB81-823AE0CC077D}"/>
    <dgm:cxn modelId="{F71D6F5D-75BB-40AC-BA91-5F4A7CFC4A1B}" srcId="{CC275571-E78C-41EC-8BAA-0CFCBCE2F8F8}" destId="{0E428AA0-06C4-4E5E-9A88-87D95D760071}" srcOrd="0" destOrd="0" parTransId="{71933F4F-BE4E-4A23-BED8-79470F873818}" sibTransId="{1491BE28-5880-4F45-A8B8-F740A62135C0}"/>
    <dgm:cxn modelId="{3A17F33E-AB66-4437-89E6-E9F7DEDD81C1}" type="presOf" srcId="{3C7F56E1-D21C-4238-83C4-3BCA4CDDA769}" destId="{B5CA1BA5-6BED-4C89-AC1D-C76CB61E41C9}" srcOrd="0" destOrd="0" presId="urn:microsoft.com/office/officeart/2005/8/layout/radial1"/>
    <dgm:cxn modelId="{141C9037-327C-45AF-B440-E0948085B71D}" type="presOf" srcId="{070B2834-1D0B-4155-B068-953EE3BB467C}" destId="{726DDFCE-ADAE-4F5A-9762-2E3116AAA899}" srcOrd="0" destOrd="0" presId="urn:microsoft.com/office/officeart/2005/8/layout/radial1"/>
    <dgm:cxn modelId="{33B601BA-89CC-474E-B8E0-823284FB0205}" type="presOf" srcId="{A2518B0D-626A-4387-BA6B-D05102B894D5}" destId="{40762BB5-ADE9-4093-86C8-54DF06D2A55A}" srcOrd="0" destOrd="0" presId="urn:microsoft.com/office/officeart/2005/8/layout/radial1"/>
    <dgm:cxn modelId="{D81E3AF7-D9F6-4D06-B2BB-DB703A2BEA4F}" type="presOf" srcId="{CC275571-E78C-41EC-8BAA-0CFCBCE2F8F8}" destId="{C18BA3D6-79D2-4A50-AF27-D7800136BBC6}" srcOrd="0" destOrd="0" presId="urn:microsoft.com/office/officeart/2005/8/layout/radial1"/>
    <dgm:cxn modelId="{7ECE8FD4-8A6D-4EC2-9A06-027EACDA8C99}" srcId="{CC275571-E78C-41EC-8BAA-0CFCBCE2F8F8}" destId="{5220D276-0286-46F2-AC4A-50FC489DBE19}" srcOrd="3" destOrd="0" parTransId="{FE23FD16-BA08-44A5-8BA8-B4119B230158}" sibTransId="{6C33AFEF-BE38-49E0-8AAC-C3C9CB7FBD17}"/>
    <dgm:cxn modelId="{52573944-5CD1-4905-A124-B03CEFE857F1}" type="presOf" srcId="{0E428AA0-06C4-4E5E-9A88-87D95D760071}" destId="{0B430231-34D3-426E-933C-8C1845FBEC3A}" srcOrd="0" destOrd="0" presId="urn:microsoft.com/office/officeart/2005/8/layout/radial1"/>
    <dgm:cxn modelId="{E9507013-A6FC-4CA3-AFCC-231FF4CD96A4}" type="presOf" srcId="{71933F4F-BE4E-4A23-BED8-79470F873818}" destId="{FD341736-B764-4C82-AB71-0481414E9EC5}" srcOrd="0" destOrd="0" presId="urn:microsoft.com/office/officeart/2005/8/layout/radial1"/>
    <dgm:cxn modelId="{82CA07C5-B6CB-4491-8B09-90B9A03A2A33}" type="presOf" srcId="{5220D276-0286-46F2-AC4A-50FC489DBE19}" destId="{E00A7272-5C5F-4D6D-BFCC-62BDBEBC243B}" srcOrd="0" destOrd="0" presId="urn:microsoft.com/office/officeart/2005/8/layout/radial1"/>
    <dgm:cxn modelId="{57385263-63CD-424B-AB49-043033C6CC62}" type="presOf" srcId="{71933F4F-BE4E-4A23-BED8-79470F873818}" destId="{3E684C34-100F-47D5-B622-361FC141B965}" srcOrd="1" destOrd="0" presId="urn:microsoft.com/office/officeart/2005/8/layout/radial1"/>
    <dgm:cxn modelId="{05EADC19-81B2-4D06-B70A-0F1EC9BA457D}" srcId="{CC275571-E78C-41EC-8BAA-0CFCBCE2F8F8}" destId="{6B1810FC-26F9-4DBC-81D7-720D02F60A0E}" srcOrd="1" destOrd="0" parTransId="{3C7F56E1-D21C-4238-83C4-3BCA4CDDA769}" sibTransId="{FD034A96-9227-404C-B942-14CD7C665635}"/>
    <dgm:cxn modelId="{AE43B166-7965-4551-9248-C942B9E51F00}" type="presOf" srcId="{027642AB-148D-463B-97AD-98D1997E4000}" destId="{6C903B60-9E8D-4998-9078-B97ACB0530FA}" srcOrd="0" destOrd="0" presId="urn:microsoft.com/office/officeart/2005/8/layout/radial1"/>
    <dgm:cxn modelId="{B0F3A871-35E4-46EB-81B6-38071D92F56E}" type="presParOf" srcId="{726DDFCE-ADAE-4F5A-9762-2E3116AAA899}" destId="{C18BA3D6-79D2-4A50-AF27-D7800136BBC6}" srcOrd="0" destOrd="0" presId="urn:microsoft.com/office/officeart/2005/8/layout/radial1"/>
    <dgm:cxn modelId="{D2E5EFA5-F08F-4A01-B42F-C39936736596}" type="presParOf" srcId="{726DDFCE-ADAE-4F5A-9762-2E3116AAA899}" destId="{FD341736-B764-4C82-AB71-0481414E9EC5}" srcOrd="1" destOrd="0" presId="urn:microsoft.com/office/officeart/2005/8/layout/radial1"/>
    <dgm:cxn modelId="{C2E18B6A-5FF6-4294-B21F-19E3ADC20510}" type="presParOf" srcId="{FD341736-B764-4C82-AB71-0481414E9EC5}" destId="{3E684C34-100F-47D5-B622-361FC141B965}" srcOrd="0" destOrd="0" presId="urn:microsoft.com/office/officeart/2005/8/layout/radial1"/>
    <dgm:cxn modelId="{4CAF8D40-7E4A-4BED-BA75-15637FD1D8CF}" type="presParOf" srcId="{726DDFCE-ADAE-4F5A-9762-2E3116AAA899}" destId="{0B430231-34D3-426E-933C-8C1845FBEC3A}" srcOrd="2" destOrd="0" presId="urn:microsoft.com/office/officeart/2005/8/layout/radial1"/>
    <dgm:cxn modelId="{6F35B559-081C-46F1-AD3B-B180A1463202}" type="presParOf" srcId="{726DDFCE-ADAE-4F5A-9762-2E3116AAA899}" destId="{B5CA1BA5-6BED-4C89-AC1D-C76CB61E41C9}" srcOrd="3" destOrd="0" presId="urn:microsoft.com/office/officeart/2005/8/layout/radial1"/>
    <dgm:cxn modelId="{FE6220A3-5A9F-4172-93D5-E51DC2F63990}" type="presParOf" srcId="{B5CA1BA5-6BED-4C89-AC1D-C76CB61E41C9}" destId="{8E5C3810-66AB-4454-AF64-23751D1C64D5}" srcOrd="0" destOrd="0" presId="urn:microsoft.com/office/officeart/2005/8/layout/radial1"/>
    <dgm:cxn modelId="{05BA0DDA-26C7-4CDB-B6CE-20C87127E806}" type="presParOf" srcId="{726DDFCE-ADAE-4F5A-9762-2E3116AAA899}" destId="{861DB138-F819-4A2E-959C-61BE2AC60AC3}" srcOrd="4" destOrd="0" presId="urn:microsoft.com/office/officeart/2005/8/layout/radial1"/>
    <dgm:cxn modelId="{CB8DA5D3-489F-46D0-9851-9E10EA348C07}" type="presParOf" srcId="{726DDFCE-ADAE-4F5A-9762-2E3116AAA899}" destId="{6C903B60-9E8D-4998-9078-B97ACB0530FA}" srcOrd="5" destOrd="0" presId="urn:microsoft.com/office/officeart/2005/8/layout/radial1"/>
    <dgm:cxn modelId="{6209C8AC-EB9C-4F60-A7BB-663EE80C6E6C}" type="presParOf" srcId="{6C903B60-9E8D-4998-9078-B97ACB0530FA}" destId="{6CEC9170-6D42-4C7E-AAED-CA2662295059}" srcOrd="0" destOrd="0" presId="urn:microsoft.com/office/officeart/2005/8/layout/radial1"/>
    <dgm:cxn modelId="{F52DE89F-C364-46F5-A2DB-4B54CF7270A6}" type="presParOf" srcId="{726DDFCE-ADAE-4F5A-9762-2E3116AAA899}" destId="{40762BB5-ADE9-4093-86C8-54DF06D2A55A}" srcOrd="6" destOrd="0" presId="urn:microsoft.com/office/officeart/2005/8/layout/radial1"/>
    <dgm:cxn modelId="{F1B73058-745F-4620-BA6C-223F3099E651}" type="presParOf" srcId="{726DDFCE-ADAE-4F5A-9762-2E3116AAA899}" destId="{B96C7D76-D638-4C87-9439-A8F9C839EF51}" srcOrd="7" destOrd="0" presId="urn:microsoft.com/office/officeart/2005/8/layout/radial1"/>
    <dgm:cxn modelId="{5A417FDD-001D-45DF-BBDC-93A8306846B9}" type="presParOf" srcId="{B96C7D76-D638-4C87-9439-A8F9C839EF51}" destId="{71502520-B7ED-4991-AD5A-5A24663A67AC}" srcOrd="0" destOrd="0" presId="urn:microsoft.com/office/officeart/2005/8/layout/radial1"/>
    <dgm:cxn modelId="{92AC0DB7-C225-4734-B0C8-306778DABD0E}" type="presParOf" srcId="{726DDFCE-ADAE-4F5A-9762-2E3116AAA899}" destId="{E00A7272-5C5F-4D6D-BFCC-62BDBEBC243B}" srcOrd="8" destOrd="0" presId="urn:microsoft.com/office/officeart/2005/8/layout/radial1"/>
  </dgm:cxnLst>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2E2FCE-CE7D-45DE-BD60-1463FF8D26BE}" type="datetimeFigureOut">
              <a:rPr lang="el-GR" smtClean="0"/>
              <a:t>16/1/2020</a:t>
            </a:fld>
            <a:endParaRPr lang="el-GR"/>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l-G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1C917B-F3C0-4835-8DE7-A0815CDF7EBC}" type="slidenum">
              <a:rPr lang="el-GR" smtClean="0"/>
              <a:t>‹Nr.›</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74900A3-1991-4757-99EE-AF642C4135F6}" type="slidenum">
              <a:rPr lang="el-GR" smtClean="0"/>
              <a:pPr/>
              <a:t>45</a:t>
            </a:fld>
            <a:endParaRPr lang="el-GR"/>
          </a:p>
        </p:txBody>
      </p:sp>
    </p:spTree>
    <p:extLst>
      <p:ext uri="{BB962C8B-B14F-4D97-AF65-F5344CB8AC3E}">
        <p14:creationId xmlns:p14="http://schemas.microsoft.com/office/powerpoint/2010/main" xmlns="" val="440906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l-G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l-GR"/>
          </a:p>
        </p:txBody>
      </p:sp>
      <p:sp>
        <p:nvSpPr>
          <p:cNvPr id="4" name="Datumsplatzhalter 3"/>
          <p:cNvSpPr>
            <a:spLocks noGrp="1"/>
          </p:cNvSpPr>
          <p:nvPr>
            <p:ph type="dt" sz="half" idx="10"/>
          </p:nvPr>
        </p:nvSpPr>
        <p:spPr/>
        <p:txBody>
          <a:bodyPr/>
          <a:lstStyle/>
          <a:p>
            <a:fld id="{8C55482F-AE08-44DE-B87F-AB6C92FB6255}" type="datetimeFigureOut">
              <a:rPr lang="el-GR" smtClean="0"/>
              <a:t>16/1/2020</a:t>
            </a:fld>
            <a:endParaRPr lang="el-GR"/>
          </a:p>
        </p:txBody>
      </p:sp>
      <p:sp>
        <p:nvSpPr>
          <p:cNvPr id="5" name="Fußzeilenplatzhalter 4"/>
          <p:cNvSpPr>
            <a:spLocks noGrp="1"/>
          </p:cNvSpPr>
          <p:nvPr>
            <p:ph type="ftr" sz="quarter" idx="11"/>
          </p:nvPr>
        </p:nvSpPr>
        <p:spPr/>
        <p:txBody>
          <a:bodyPr/>
          <a:lstStyle/>
          <a:p>
            <a:endParaRPr lang="el-GR"/>
          </a:p>
        </p:txBody>
      </p:sp>
      <p:sp>
        <p:nvSpPr>
          <p:cNvPr id="6" name="Foliennummernplatzhalter 5"/>
          <p:cNvSpPr>
            <a:spLocks noGrp="1"/>
          </p:cNvSpPr>
          <p:nvPr>
            <p:ph type="sldNum" sz="quarter" idx="12"/>
          </p:nvPr>
        </p:nvSpPr>
        <p:spPr/>
        <p:txBody>
          <a:bodyPr/>
          <a:lstStyle/>
          <a:p>
            <a:fld id="{B9C41336-506D-4C6C-BD1F-120C7860252D}" type="slidenum">
              <a:rPr lang="el-GR" smtClean="0"/>
              <a:t>‹Nr.›</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l-GR"/>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l-GR"/>
          </a:p>
        </p:txBody>
      </p:sp>
      <p:sp>
        <p:nvSpPr>
          <p:cNvPr id="4" name="Datumsplatzhalter 3"/>
          <p:cNvSpPr>
            <a:spLocks noGrp="1"/>
          </p:cNvSpPr>
          <p:nvPr>
            <p:ph type="dt" sz="half" idx="10"/>
          </p:nvPr>
        </p:nvSpPr>
        <p:spPr/>
        <p:txBody>
          <a:bodyPr/>
          <a:lstStyle/>
          <a:p>
            <a:fld id="{8C55482F-AE08-44DE-B87F-AB6C92FB6255}" type="datetimeFigureOut">
              <a:rPr lang="el-GR" smtClean="0"/>
              <a:t>16/1/2020</a:t>
            </a:fld>
            <a:endParaRPr lang="el-GR"/>
          </a:p>
        </p:txBody>
      </p:sp>
      <p:sp>
        <p:nvSpPr>
          <p:cNvPr id="5" name="Fußzeilenplatzhalter 4"/>
          <p:cNvSpPr>
            <a:spLocks noGrp="1"/>
          </p:cNvSpPr>
          <p:nvPr>
            <p:ph type="ftr" sz="quarter" idx="11"/>
          </p:nvPr>
        </p:nvSpPr>
        <p:spPr/>
        <p:txBody>
          <a:bodyPr/>
          <a:lstStyle/>
          <a:p>
            <a:endParaRPr lang="el-GR"/>
          </a:p>
        </p:txBody>
      </p:sp>
      <p:sp>
        <p:nvSpPr>
          <p:cNvPr id="6" name="Foliennummernplatzhalter 5"/>
          <p:cNvSpPr>
            <a:spLocks noGrp="1"/>
          </p:cNvSpPr>
          <p:nvPr>
            <p:ph type="sldNum" sz="quarter" idx="12"/>
          </p:nvPr>
        </p:nvSpPr>
        <p:spPr/>
        <p:txBody>
          <a:bodyPr/>
          <a:lstStyle/>
          <a:p>
            <a:fld id="{B9C41336-506D-4C6C-BD1F-120C7860252D}" type="slidenum">
              <a:rPr lang="el-GR" smtClean="0"/>
              <a:t>‹Nr.›</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l-G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l-GR"/>
          </a:p>
        </p:txBody>
      </p:sp>
      <p:sp>
        <p:nvSpPr>
          <p:cNvPr id="4" name="Datumsplatzhalter 3"/>
          <p:cNvSpPr>
            <a:spLocks noGrp="1"/>
          </p:cNvSpPr>
          <p:nvPr>
            <p:ph type="dt" sz="half" idx="10"/>
          </p:nvPr>
        </p:nvSpPr>
        <p:spPr/>
        <p:txBody>
          <a:bodyPr/>
          <a:lstStyle/>
          <a:p>
            <a:fld id="{8C55482F-AE08-44DE-B87F-AB6C92FB6255}" type="datetimeFigureOut">
              <a:rPr lang="el-GR" smtClean="0"/>
              <a:t>16/1/2020</a:t>
            </a:fld>
            <a:endParaRPr lang="el-GR"/>
          </a:p>
        </p:txBody>
      </p:sp>
      <p:sp>
        <p:nvSpPr>
          <p:cNvPr id="5" name="Fußzeilenplatzhalter 4"/>
          <p:cNvSpPr>
            <a:spLocks noGrp="1"/>
          </p:cNvSpPr>
          <p:nvPr>
            <p:ph type="ftr" sz="quarter" idx="11"/>
          </p:nvPr>
        </p:nvSpPr>
        <p:spPr/>
        <p:txBody>
          <a:bodyPr/>
          <a:lstStyle/>
          <a:p>
            <a:endParaRPr lang="el-GR"/>
          </a:p>
        </p:txBody>
      </p:sp>
      <p:sp>
        <p:nvSpPr>
          <p:cNvPr id="6" name="Foliennummernplatzhalter 5"/>
          <p:cNvSpPr>
            <a:spLocks noGrp="1"/>
          </p:cNvSpPr>
          <p:nvPr>
            <p:ph type="sldNum" sz="quarter" idx="12"/>
          </p:nvPr>
        </p:nvSpPr>
        <p:spPr/>
        <p:txBody>
          <a:bodyPr/>
          <a:lstStyle/>
          <a:p>
            <a:fld id="{B9C41336-506D-4C6C-BD1F-120C7860252D}" type="slidenum">
              <a:rPr lang="el-GR" smtClean="0"/>
              <a:t>‹Nr.›</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l-GR"/>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l-GR"/>
          </a:p>
        </p:txBody>
      </p:sp>
      <p:sp>
        <p:nvSpPr>
          <p:cNvPr id="4" name="Datumsplatzhalter 3"/>
          <p:cNvSpPr>
            <a:spLocks noGrp="1"/>
          </p:cNvSpPr>
          <p:nvPr>
            <p:ph type="dt" sz="half" idx="10"/>
          </p:nvPr>
        </p:nvSpPr>
        <p:spPr/>
        <p:txBody>
          <a:bodyPr/>
          <a:lstStyle/>
          <a:p>
            <a:fld id="{8C55482F-AE08-44DE-B87F-AB6C92FB6255}" type="datetimeFigureOut">
              <a:rPr lang="el-GR" smtClean="0"/>
              <a:t>16/1/2020</a:t>
            </a:fld>
            <a:endParaRPr lang="el-GR"/>
          </a:p>
        </p:txBody>
      </p:sp>
      <p:sp>
        <p:nvSpPr>
          <p:cNvPr id="5" name="Fußzeilenplatzhalter 4"/>
          <p:cNvSpPr>
            <a:spLocks noGrp="1"/>
          </p:cNvSpPr>
          <p:nvPr>
            <p:ph type="ftr" sz="quarter" idx="11"/>
          </p:nvPr>
        </p:nvSpPr>
        <p:spPr/>
        <p:txBody>
          <a:bodyPr/>
          <a:lstStyle/>
          <a:p>
            <a:endParaRPr lang="el-GR"/>
          </a:p>
        </p:txBody>
      </p:sp>
      <p:sp>
        <p:nvSpPr>
          <p:cNvPr id="6" name="Foliennummernplatzhalter 5"/>
          <p:cNvSpPr>
            <a:spLocks noGrp="1"/>
          </p:cNvSpPr>
          <p:nvPr>
            <p:ph type="sldNum" sz="quarter" idx="12"/>
          </p:nvPr>
        </p:nvSpPr>
        <p:spPr/>
        <p:txBody>
          <a:bodyPr/>
          <a:lstStyle/>
          <a:p>
            <a:fld id="{B9C41336-506D-4C6C-BD1F-120C7860252D}" type="slidenum">
              <a:rPr lang="el-GR" smtClean="0"/>
              <a:t>‹Nr.›</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l-G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8C55482F-AE08-44DE-B87F-AB6C92FB6255}" type="datetimeFigureOut">
              <a:rPr lang="el-GR" smtClean="0"/>
              <a:t>16/1/2020</a:t>
            </a:fld>
            <a:endParaRPr lang="el-GR"/>
          </a:p>
        </p:txBody>
      </p:sp>
      <p:sp>
        <p:nvSpPr>
          <p:cNvPr id="5" name="Fußzeilenplatzhalter 4"/>
          <p:cNvSpPr>
            <a:spLocks noGrp="1"/>
          </p:cNvSpPr>
          <p:nvPr>
            <p:ph type="ftr" sz="quarter" idx="11"/>
          </p:nvPr>
        </p:nvSpPr>
        <p:spPr/>
        <p:txBody>
          <a:bodyPr/>
          <a:lstStyle/>
          <a:p>
            <a:endParaRPr lang="el-GR"/>
          </a:p>
        </p:txBody>
      </p:sp>
      <p:sp>
        <p:nvSpPr>
          <p:cNvPr id="6" name="Foliennummernplatzhalter 5"/>
          <p:cNvSpPr>
            <a:spLocks noGrp="1"/>
          </p:cNvSpPr>
          <p:nvPr>
            <p:ph type="sldNum" sz="quarter" idx="12"/>
          </p:nvPr>
        </p:nvSpPr>
        <p:spPr/>
        <p:txBody>
          <a:bodyPr/>
          <a:lstStyle/>
          <a:p>
            <a:fld id="{B9C41336-506D-4C6C-BD1F-120C7860252D}" type="slidenum">
              <a:rPr lang="el-GR" smtClean="0"/>
              <a:t>‹Nr.›</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l-G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l-G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l-GR"/>
          </a:p>
        </p:txBody>
      </p:sp>
      <p:sp>
        <p:nvSpPr>
          <p:cNvPr id="5" name="Datumsplatzhalter 4"/>
          <p:cNvSpPr>
            <a:spLocks noGrp="1"/>
          </p:cNvSpPr>
          <p:nvPr>
            <p:ph type="dt" sz="half" idx="10"/>
          </p:nvPr>
        </p:nvSpPr>
        <p:spPr/>
        <p:txBody>
          <a:bodyPr/>
          <a:lstStyle/>
          <a:p>
            <a:fld id="{8C55482F-AE08-44DE-B87F-AB6C92FB6255}" type="datetimeFigureOut">
              <a:rPr lang="el-GR" smtClean="0"/>
              <a:t>16/1/2020</a:t>
            </a:fld>
            <a:endParaRPr lang="el-GR"/>
          </a:p>
        </p:txBody>
      </p:sp>
      <p:sp>
        <p:nvSpPr>
          <p:cNvPr id="6" name="Fußzeilenplatzhalter 5"/>
          <p:cNvSpPr>
            <a:spLocks noGrp="1"/>
          </p:cNvSpPr>
          <p:nvPr>
            <p:ph type="ftr" sz="quarter" idx="11"/>
          </p:nvPr>
        </p:nvSpPr>
        <p:spPr/>
        <p:txBody>
          <a:bodyPr/>
          <a:lstStyle/>
          <a:p>
            <a:endParaRPr lang="el-GR"/>
          </a:p>
        </p:txBody>
      </p:sp>
      <p:sp>
        <p:nvSpPr>
          <p:cNvPr id="7" name="Foliennummernplatzhalter 6"/>
          <p:cNvSpPr>
            <a:spLocks noGrp="1"/>
          </p:cNvSpPr>
          <p:nvPr>
            <p:ph type="sldNum" sz="quarter" idx="12"/>
          </p:nvPr>
        </p:nvSpPr>
        <p:spPr/>
        <p:txBody>
          <a:bodyPr/>
          <a:lstStyle/>
          <a:p>
            <a:fld id="{B9C41336-506D-4C6C-BD1F-120C7860252D}" type="slidenum">
              <a:rPr lang="el-GR" smtClean="0"/>
              <a:t>‹Nr.›</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l-G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l-G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l-GR"/>
          </a:p>
        </p:txBody>
      </p:sp>
      <p:sp>
        <p:nvSpPr>
          <p:cNvPr id="7" name="Datumsplatzhalter 6"/>
          <p:cNvSpPr>
            <a:spLocks noGrp="1"/>
          </p:cNvSpPr>
          <p:nvPr>
            <p:ph type="dt" sz="half" idx="10"/>
          </p:nvPr>
        </p:nvSpPr>
        <p:spPr/>
        <p:txBody>
          <a:bodyPr/>
          <a:lstStyle/>
          <a:p>
            <a:fld id="{8C55482F-AE08-44DE-B87F-AB6C92FB6255}" type="datetimeFigureOut">
              <a:rPr lang="el-GR" smtClean="0"/>
              <a:t>16/1/2020</a:t>
            </a:fld>
            <a:endParaRPr lang="el-GR"/>
          </a:p>
        </p:txBody>
      </p:sp>
      <p:sp>
        <p:nvSpPr>
          <p:cNvPr id="8" name="Fußzeilenplatzhalter 7"/>
          <p:cNvSpPr>
            <a:spLocks noGrp="1"/>
          </p:cNvSpPr>
          <p:nvPr>
            <p:ph type="ftr" sz="quarter" idx="11"/>
          </p:nvPr>
        </p:nvSpPr>
        <p:spPr/>
        <p:txBody>
          <a:bodyPr/>
          <a:lstStyle/>
          <a:p>
            <a:endParaRPr lang="el-GR"/>
          </a:p>
        </p:txBody>
      </p:sp>
      <p:sp>
        <p:nvSpPr>
          <p:cNvPr id="9" name="Foliennummernplatzhalter 8"/>
          <p:cNvSpPr>
            <a:spLocks noGrp="1"/>
          </p:cNvSpPr>
          <p:nvPr>
            <p:ph type="sldNum" sz="quarter" idx="12"/>
          </p:nvPr>
        </p:nvSpPr>
        <p:spPr/>
        <p:txBody>
          <a:bodyPr/>
          <a:lstStyle/>
          <a:p>
            <a:fld id="{B9C41336-506D-4C6C-BD1F-120C7860252D}" type="slidenum">
              <a:rPr lang="el-GR" smtClean="0"/>
              <a:t>‹Nr.›</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l-GR"/>
          </a:p>
        </p:txBody>
      </p:sp>
      <p:sp>
        <p:nvSpPr>
          <p:cNvPr id="3" name="Datumsplatzhalter 2"/>
          <p:cNvSpPr>
            <a:spLocks noGrp="1"/>
          </p:cNvSpPr>
          <p:nvPr>
            <p:ph type="dt" sz="half" idx="10"/>
          </p:nvPr>
        </p:nvSpPr>
        <p:spPr/>
        <p:txBody>
          <a:bodyPr/>
          <a:lstStyle/>
          <a:p>
            <a:fld id="{8C55482F-AE08-44DE-B87F-AB6C92FB6255}" type="datetimeFigureOut">
              <a:rPr lang="el-GR" smtClean="0"/>
              <a:t>16/1/2020</a:t>
            </a:fld>
            <a:endParaRPr lang="el-GR"/>
          </a:p>
        </p:txBody>
      </p:sp>
      <p:sp>
        <p:nvSpPr>
          <p:cNvPr id="4" name="Fußzeilenplatzhalter 3"/>
          <p:cNvSpPr>
            <a:spLocks noGrp="1"/>
          </p:cNvSpPr>
          <p:nvPr>
            <p:ph type="ftr" sz="quarter" idx="11"/>
          </p:nvPr>
        </p:nvSpPr>
        <p:spPr/>
        <p:txBody>
          <a:bodyPr/>
          <a:lstStyle/>
          <a:p>
            <a:endParaRPr lang="el-GR"/>
          </a:p>
        </p:txBody>
      </p:sp>
      <p:sp>
        <p:nvSpPr>
          <p:cNvPr id="5" name="Foliennummernplatzhalter 4"/>
          <p:cNvSpPr>
            <a:spLocks noGrp="1"/>
          </p:cNvSpPr>
          <p:nvPr>
            <p:ph type="sldNum" sz="quarter" idx="12"/>
          </p:nvPr>
        </p:nvSpPr>
        <p:spPr/>
        <p:txBody>
          <a:bodyPr/>
          <a:lstStyle/>
          <a:p>
            <a:fld id="{B9C41336-506D-4C6C-BD1F-120C7860252D}" type="slidenum">
              <a:rPr lang="el-GR" smtClean="0"/>
              <a:t>‹Nr.›</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C55482F-AE08-44DE-B87F-AB6C92FB6255}" type="datetimeFigureOut">
              <a:rPr lang="el-GR" smtClean="0"/>
              <a:t>16/1/2020</a:t>
            </a:fld>
            <a:endParaRPr lang="el-GR"/>
          </a:p>
        </p:txBody>
      </p:sp>
      <p:sp>
        <p:nvSpPr>
          <p:cNvPr id="3" name="Fußzeilenplatzhalter 2"/>
          <p:cNvSpPr>
            <a:spLocks noGrp="1"/>
          </p:cNvSpPr>
          <p:nvPr>
            <p:ph type="ftr" sz="quarter" idx="11"/>
          </p:nvPr>
        </p:nvSpPr>
        <p:spPr/>
        <p:txBody>
          <a:bodyPr/>
          <a:lstStyle/>
          <a:p>
            <a:endParaRPr lang="el-GR"/>
          </a:p>
        </p:txBody>
      </p:sp>
      <p:sp>
        <p:nvSpPr>
          <p:cNvPr id="4" name="Foliennummernplatzhalter 3"/>
          <p:cNvSpPr>
            <a:spLocks noGrp="1"/>
          </p:cNvSpPr>
          <p:nvPr>
            <p:ph type="sldNum" sz="quarter" idx="12"/>
          </p:nvPr>
        </p:nvSpPr>
        <p:spPr/>
        <p:txBody>
          <a:bodyPr/>
          <a:lstStyle/>
          <a:p>
            <a:fld id="{B9C41336-506D-4C6C-BD1F-120C7860252D}" type="slidenum">
              <a:rPr lang="el-GR" smtClean="0"/>
              <a:t>‹Nr.›</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l-G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l-G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C55482F-AE08-44DE-B87F-AB6C92FB6255}" type="datetimeFigureOut">
              <a:rPr lang="el-GR" smtClean="0"/>
              <a:t>16/1/2020</a:t>
            </a:fld>
            <a:endParaRPr lang="el-GR"/>
          </a:p>
        </p:txBody>
      </p:sp>
      <p:sp>
        <p:nvSpPr>
          <p:cNvPr id="6" name="Fußzeilenplatzhalter 5"/>
          <p:cNvSpPr>
            <a:spLocks noGrp="1"/>
          </p:cNvSpPr>
          <p:nvPr>
            <p:ph type="ftr" sz="quarter" idx="11"/>
          </p:nvPr>
        </p:nvSpPr>
        <p:spPr/>
        <p:txBody>
          <a:bodyPr/>
          <a:lstStyle/>
          <a:p>
            <a:endParaRPr lang="el-GR"/>
          </a:p>
        </p:txBody>
      </p:sp>
      <p:sp>
        <p:nvSpPr>
          <p:cNvPr id="7" name="Foliennummernplatzhalter 6"/>
          <p:cNvSpPr>
            <a:spLocks noGrp="1"/>
          </p:cNvSpPr>
          <p:nvPr>
            <p:ph type="sldNum" sz="quarter" idx="12"/>
          </p:nvPr>
        </p:nvSpPr>
        <p:spPr/>
        <p:txBody>
          <a:bodyPr/>
          <a:lstStyle/>
          <a:p>
            <a:fld id="{B9C41336-506D-4C6C-BD1F-120C7860252D}" type="slidenum">
              <a:rPr lang="el-GR" smtClean="0"/>
              <a:t>‹Nr.›</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l-G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C55482F-AE08-44DE-B87F-AB6C92FB6255}" type="datetimeFigureOut">
              <a:rPr lang="el-GR" smtClean="0"/>
              <a:t>16/1/2020</a:t>
            </a:fld>
            <a:endParaRPr lang="el-GR"/>
          </a:p>
        </p:txBody>
      </p:sp>
      <p:sp>
        <p:nvSpPr>
          <p:cNvPr id="6" name="Fußzeilenplatzhalter 5"/>
          <p:cNvSpPr>
            <a:spLocks noGrp="1"/>
          </p:cNvSpPr>
          <p:nvPr>
            <p:ph type="ftr" sz="quarter" idx="11"/>
          </p:nvPr>
        </p:nvSpPr>
        <p:spPr/>
        <p:txBody>
          <a:bodyPr/>
          <a:lstStyle/>
          <a:p>
            <a:endParaRPr lang="el-GR"/>
          </a:p>
        </p:txBody>
      </p:sp>
      <p:sp>
        <p:nvSpPr>
          <p:cNvPr id="7" name="Foliennummernplatzhalter 6"/>
          <p:cNvSpPr>
            <a:spLocks noGrp="1"/>
          </p:cNvSpPr>
          <p:nvPr>
            <p:ph type="sldNum" sz="quarter" idx="12"/>
          </p:nvPr>
        </p:nvSpPr>
        <p:spPr/>
        <p:txBody>
          <a:bodyPr/>
          <a:lstStyle/>
          <a:p>
            <a:fld id="{B9C41336-506D-4C6C-BD1F-120C7860252D}" type="slidenum">
              <a:rPr lang="el-GR" smtClean="0"/>
              <a:t>‹Nr.›</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l-G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l-G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5482F-AE08-44DE-B87F-AB6C92FB6255}" type="datetimeFigureOut">
              <a:rPr lang="el-GR" smtClean="0"/>
              <a:t>16/1/2020</a:t>
            </a:fld>
            <a:endParaRPr lang="el-G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41336-506D-4C6C-BD1F-120C7860252D}" type="slidenum">
              <a:rPr lang="el-GR" smtClean="0"/>
              <a:t>‹Nr.›</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6"/>
            <a:ext cx="7886700" cy="562722"/>
          </a:xfrm>
        </p:spPr>
        <p:txBody>
          <a:bodyPr>
            <a:normAutofit fontScale="90000"/>
          </a:bodyPr>
          <a:lstStyle/>
          <a:p>
            <a:r>
              <a:rPr lang="de-DE" dirty="0" smtClean="0"/>
              <a:t>Konstruktivismus</a:t>
            </a:r>
            <a:endParaRPr lang="el-GR" dirty="0"/>
          </a:p>
        </p:txBody>
      </p:sp>
      <p:sp>
        <p:nvSpPr>
          <p:cNvPr id="3" name="Θέση περιεχομένου 2"/>
          <p:cNvSpPr>
            <a:spLocks noGrp="1"/>
          </p:cNvSpPr>
          <p:nvPr>
            <p:ph idx="1"/>
          </p:nvPr>
        </p:nvSpPr>
        <p:spPr>
          <a:xfrm>
            <a:off x="628650" y="1680883"/>
            <a:ext cx="7886700" cy="3818965"/>
          </a:xfrm>
        </p:spPr>
        <p:txBody>
          <a:bodyPr>
            <a:normAutofit fontScale="70000" lnSpcReduction="20000"/>
          </a:bodyPr>
          <a:lstStyle/>
          <a:p>
            <a:pPr algn="just">
              <a:lnSpc>
                <a:spcPct val="150000"/>
              </a:lnSpc>
            </a:pPr>
            <a:r>
              <a:rPr lang="de-DE" dirty="0"/>
              <a:t>Dem Konstruktivismus zufolge ist der Erwerb von Wissen ein individueller Lernprozess und die Rolle des Lehrers wird als die des Moderators aufgefasst. </a:t>
            </a:r>
            <a:endParaRPr lang="de-DE" dirty="0" smtClean="0"/>
          </a:p>
          <a:p>
            <a:pPr algn="just"/>
            <a:endParaRPr lang="el-GR" dirty="0"/>
          </a:p>
          <a:p>
            <a:pPr algn="just">
              <a:lnSpc>
                <a:spcPct val="150000"/>
              </a:lnSpc>
            </a:pPr>
            <a:r>
              <a:rPr lang="de-DE" dirty="0"/>
              <a:t>Der Lerner sucht aktiv nach Informationen, interpretiert diese vor dem Hintergrund seines Vorwissens und leitet daraus neue Auffassungen und Konzepte von der Wirklichkeit (vgl. </a:t>
            </a:r>
            <a:r>
              <a:rPr lang="de-DE" dirty="0" err="1"/>
              <a:t>Hasselhorn</a:t>
            </a:r>
            <a:r>
              <a:rPr lang="de-DE" dirty="0"/>
              <a:t> / Gold 2006) ab. </a:t>
            </a:r>
            <a:endParaRPr lang="el-GR" dirty="0"/>
          </a:p>
          <a:p>
            <a:pPr marL="0" indent="0">
              <a:buNone/>
            </a:pPr>
            <a:endParaRPr lang="de-DE" dirty="0" smtClean="0"/>
          </a:p>
        </p:txBody>
      </p:sp>
    </p:spTree>
    <p:extLst>
      <p:ext uri="{BB962C8B-B14F-4D97-AF65-F5344CB8AC3E}">
        <p14:creationId xmlns:p14="http://schemas.microsoft.com/office/powerpoint/2010/main" xmlns="" val="1038709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28650" y="1129553"/>
            <a:ext cx="7886700" cy="5047410"/>
          </a:xfrm>
        </p:spPr>
        <p:txBody>
          <a:bodyPr>
            <a:normAutofit fontScale="77500" lnSpcReduction="20000"/>
          </a:bodyPr>
          <a:lstStyle/>
          <a:p>
            <a:pPr algn="just"/>
            <a:r>
              <a:rPr lang="de-DE" dirty="0"/>
              <a:t>Nach Glaserfeld handelt es sich beim radikalen Konstruktivismus um eine „besondere Art, Wissen zu ergreifen, und zwar Wissen nicht nur als Ergebnis, sondern auch als Tätigkeit“ (ebd.: 43). </a:t>
            </a:r>
            <a:endParaRPr lang="de-DE" dirty="0" smtClean="0"/>
          </a:p>
          <a:p>
            <a:pPr algn="just"/>
            <a:r>
              <a:rPr lang="de-DE" dirty="0" smtClean="0"/>
              <a:t>Der </a:t>
            </a:r>
            <a:r>
              <a:rPr lang="de-DE" dirty="0"/>
              <a:t>Wissenserwerb ist ein aktiver Vorgang, der ohne ein denkendes Subjekt nicht realisiert werden kann. </a:t>
            </a:r>
          </a:p>
          <a:p>
            <a:pPr algn="just"/>
            <a:r>
              <a:rPr lang="de-DE" dirty="0" smtClean="0"/>
              <a:t>Die Kognition orientiert </a:t>
            </a:r>
            <a:r>
              <a:rPr lang="de-DE" dirty="0"/>
              <a:t>sich  an die </a:t>
            </a:r>
            <a:r>
              <a:rPr lang="de-DE" dirty="0" err="1"/>
              <a:t>Viabilität</a:t>
            </a:r>
            <a:r>
              <a:rPr lang="de-DE" dirty="0"/>
              <a:t> (Brauchbarkeit) und Passung und dient der „Erkenntnis“ der eigenen Realität des denkenden Subjekts. </a:t>
            </a:r>
            <a:endParaRPr lang="de-DE" dirty="0" smtClean="0"/>
          </a:p>
          <a:p>
            <a:pPr algn="just"/>
            <a:r>
              <a:rPr lang="de-DE" dirty="0"/>
              <a:t>„Der radikale Konstruktivismus überbetont die Relativität der subjektiven Erkenntnis als Ausdruck von Wirklichkeitskonstruktionen“ (ebd.). Auch wird von </a:t>
            </a:r>
            <a:r>
              <a:rPr lang="de-DE" dirty="0" smtClean="0"/>
              <a:t>Glaserfeld </a:t>
            </a:r>
            <a:r>
              <a:rPr lang="de-DE" dirty="0"/>
              <a:t>„eine relativierende Sicht auf das Wissen selbst“ hervorgehoben.</a:t>
            </a:r>
            <a:endParaRPr lang="el-GR" dirty="0"/>
          </a:p>
        </p:txBody>
      </p:sp>
    </p:spTree>
    <p:extLst>
      <p:ext uri="{BB962C8B-B14F-4D97-AF65-F5344CB8AC3E}">
        <p14:creationId xmlns:p14="http://schemas.microsoft.com/office/powerpoint/2010/main" xmlns="" val="2155427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6"/>
            <a:ext cx="7886700" cy="885451"/>
          </a:xfrm>
        </p:spPr>
        <p:txBody>
          <a:bodyPr>
            <a:normAutofit fontScale="90000"/>
          </a:bodyPr>
          <a:lstStyle/>
          <a:p>
            <a:r>
              <a:rPr lang="de-DE" sz="2800" dirty="0" smtClean="0"/>
              <a:t>Sozial-kulturtheoretisch begründete </a:t>
            </a:r>
            <a:r>
              <a:rPr lang="de-DE" sz="2800" dirty="0"/>
              <a:t>Konstruktivismen</a:t>
            </a:r>
            <a:endParaRPr lang="el-GR" sz="2800" dirty="0"/>
          </a:p>
        </p:txBody>
      </p:sp>
      <p:sp>
        <p:nvSpPr>
          <p:cNvPr id="3" name="Θέση περιεχομένου 2"/>
          <p:cNvSpPr>
            <a:spLocks noGrp="1"/>
          </p:cNvSpPr>
          <p:nvPr>
            <p:ph idx="1"/>
          </p:nvPr>
        </p:nvSpPr>
        <p:spPr>
          <a:xfrm>
            <a:off x="628650" y="1129553"/>
            <a:ext cx="7886700" cy="5047410"/>
          </a:xfrm>
        </p:spPr>
        <p:txBody>
          <a:bodyPr>
            <a:normAutofit fontScale="62500" lnSpcReduction="20000"/>
          </a:bodyPr>
          <a:lstStyle/>
          <a:p>
            <a:endParaRPr lang="el-GR" dirty="0"/>
          </a:p>
          <a:p>
            <a:pPr algn="just"/>
            <a:r>
              <a:rPr lang="de-DE" dirty="0"/>
              <a:t>Der Soziale Konstruktivismus. Dieser Ansatz „ist sozial ausgerichtet, sieht Wissen als Ausdruck von Kultur und historischen Kontexten, versteht Sprache als Voraussetzung für Denken, bestimmt Sprache als eine Form sozialen Handelns, bezieht sich schwerpunktmäßig auf Interaktion und soziale Praktiken“ (Reich 2008: 88</a:t>
            </a:r>
            <a:r>
              <a:rPr lang="de-DE" dirty="0" smtClean="0"/>
              <a:t>).</a:t>
            </a:r>
          </a:p>
          <a:p>
            <a:pPr algn="just"/>
            <a:endParaRPr lang="de-DE" dirty="0"/>
          </a:p>
          <a:p>
            <a:pPr algn="just"/>
            <a:r>
              <a:rPr lang="de-DE" dirty="0" smtClean="0"/>
              <a:t>Der </a:t>
            </a:r>
            <a:r>
              <a:rPr lang="de-DE" dirty="0"/>
              <a:t>Pragmatische Konstruktivismus. „Er gibt sehr viele Verbindungen des Konstruktivismus zum Pragmatismus“ (ebd.). </a:t>
            </a:r>
            <a:r>
              <a:rPr lang="de-DE" dirty="0" smtClean="0"/>
              <a:t>(Pragmatismus: „den </a:t>
            </a:r>
            <a:r>
              <a:rPr lang="de-DE" dirty="0"/>
              <a:t>Menschen ausschließlich als handelndes Wesen verstehende philosophische Lehre, die das Handeln über die Vernunft stellt und die Wahrheit und Gültigkeit von Ideen und Theorien allein nach ihrem Erfolg </a:t>
            </a:r>
            <a:r>
              <a:rPr lang="de-DE" dirty="0" smtClean="0"/>
              <a:t>bemisst“ www.duden.de)</a:t>
            </a:r>
            <a:endParaRPr lang="de-DE" dirty="0"/>
          </a:p>
          <a:p>
            <a:endParaRPr lang="de-DE" dirty="0"/>
          </a:p>
          <a:p>
            <a:pPr algn="just"/>
            <a:r>
              <a:rPr lang="de-DE" dirty="0" smtClean="0"/>
              <a:t>Der </a:t>
            </a:r>
            <a:r>
              <a:rPr lang="de-DE" dirty="0"/>
              <a:t>Interaktionistische Konstruktivismus. Diesem Ansatz zufolge ist die Interaktion als „Bedingung menschlicher Verständigung“ (Reich 2008: 88) zu betrachten. </a:t>
            </a:r>
          </a:p>
          <a:p>
            <a:endParaRPr lang="el-GR" dirty="0"/>
          </a:p>
        </p:txBody>
      </p:sp>
    </p:spTree>
    <p:extLst>
      <p:ext uri="{BB962C8B-B14F-4D97-AF65-F5344CB8AC3E}">
        <p14:creationId xmlns:p14="http://schemas.microsoft.com/office/powerpoint/2010/main" xmlns="" val="3838298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28650" y="833719"/>
            <a:ext cx="7886700" cy="5343245"/>
          </a:xfrm>
        </p:spPr>
        <p:txBody>
          <a:bodyPr>
            <a:normAutofit fontScale="85000" lnSpcReduction="10000"/>
          </a:bodyPr>
          <a:lstStyle/>
          <a:p>
            <a:pPr algn="just"/>
            <a:r>
              <a:rPr lang="de-DE" dirty="0"/>
              <a:t>In Ergänzung zu Piaget ging der russische Psychologe </a:t>
            </a:r>
            <a:r>
              <a:rPr lang="de-DE" dirty="0" err="1"/>
              <a:t>V</a:t>
            </a:r>
            <a:r>
              <a:rPr lang="de-DE" dirty="0" err="1" smtClean="0"/>
              <a:t>ygotski</a:t>
            </a:r>
            <a:r>
              <a:rPr lang="de-DE" dirty="0"/>
              <a:t>, der als Vertreter des interaktionistischen Konstruktivismus gilt, davon aus, dass „die kognitiven Repräsentationen des Kindes vor allem im Prozess der Interaktion mit seinen Kommunikationspartnern herausgebildet werden […] und betrachtete die interaktive Dynamik als den wesentlichen Motor der kindlichen Entwicklung“ (Rickheit/Sichelschmidt/</a:t>
            </a:r>
            <a:r>
              <a:rPr lang="de-DE" dirty="0" err="1"/>
              <a:t>Strohner</a:t>
            </a:r>
            <a:r>
              <a:rPr lang="de-DE" dirty="0"/>
              <a:t> 2007: 127). </a:t>
            </a:r>
            <a:endParaRPr lang="de-DE" dirty="0" smtClean="0"/>
          </a:p>
          <a:p>
            <a:pPr algn="just"/>
            <a:endParaRPr lang="de-DE" dirty="0" smtClean="0"/>
          </a:p>
          <a:p>
            <a:pPr algn="just"/>
            <a:r>
              <a:rPr lang="de-DE" dirty="0" smtClean="0"/>
              <a:t>Beim </a:t>
            </a:r>
            <a:r>
              <a:rPr lang="de-DE" dirty="0"/>
              <a:t>Spracherwerb ist dieser Theorie zufolge das parallele Lernen von sozialen Konventionen </a:t>
            </a:r>
            <a:r>
              <a:rPr lang="de-DE" dirty="0" smtClean="0"/>
              <a:t>und </a:t>
            </a:r>
            <a:r>
              <a:rPr lang="de-DE" dirty="0"/>
              <a:t>vom Rollenverhalten von großer Wichtigkeit. </a:t>
            </a:r>
            <a:endParaRPr lang="el-GR" dirty="0"/>
          </a:p>
        </p:txBody>
      </p:sp>
    </p:spTree>
    <p:extLst>
      <p:ext uri="{BB962C8B-B14F-4D97-AF65-F5344CB8AC3E}">
        <p14:creationId xmlns:p14="http://schemas.microsoft.com/office/powerpoint/2010/main" xmlns="" val="919018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Systemtheorie Luhmanns </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endParaRPr lang="de-DE" dirty="0"/>
          </a:p>
          <a:p>
            <a:pPr marL="0" indent="0" algn="just">
              <a:buNone/>
            </a:pPr>
            <a:r>
              <a:rPr lang="de-DE" dirty="0"/>
              <a:t>Die Systemtheorie Luhmanns basiert auf den Konstruktivismus in dem Sinne, dass „sie systemische Vorgänge nicht als Abbilder von Wirklichkeiten begreift, sondern als Prozesse sieht, die Beobachter voraussetzen und von Handelnden konstruiert werden“ </a:t>
            </a:r>
            <a:r>
              <a:rPr lang="de-DE" dirty="0" smtClean="0"/>
              <a:t>(Reich 2008, </a:t>
            </a:r>
            <a:r>
              <a:rPr lang="de-DE" dirty="0"/>
              <a:t>86). </a:t>
            </a:r>
            <a:endParaRPr lang="de-DE" dirty="0" smtClean="0"/>
          </a:p>
          <a:p>
            <a:pPr marL="0" indent="0" algn="just">
              <a:buNone/>
            </a:pPr>
            <a:r>
              <a:rPr lang="de-DE" dirty="0"/>
              <a:t>	</a:t>
            </a:r>
          </a:p>
          <a:p>
            <a:pPr marL="0" indent="0">
              <a:buNone/>
            </a:pPr>
            <a:endParaRPr lang="el-GR" dirty="0"/>
          </a:p>
        </p:txBody>
      </p:sp>
    </p:spTree>
    <p:extLst>
      <p:ext uri="{BB962C8B-B14F-4D97-AF65-F5344CB8AC3E}">
        <p14:creationId xmlns:p14="http://schemas.microsoft.com/office/powerpoint/2010/main" xmlns="" val="1824698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a:r>
            <a:br>
              <a:rPr lang="el-GR" dirty="0"/>
            </a:br>
            <a:r>
              <a:rPr lang="de-DE" dirty="0"/>
              <a:t>Einige Grundannahmen der konstruktivistischen Didaktik </a:t>
            </a:r>
            <a:br>
              <a:rPr lang="de-DE" dirty="0"/>
            </a:br>
            <a:endParaRPr lang="el-GR" dirty="0"/>
          </a:p>
        </p:txBody>
      </p:sp>
      <p:sp>
        <p:nvSpPr>
          <p:cNvPr id="3" name="Θέση περιεχομένου 2"/>
          <p:cNvSpPr>
            <a:spLocks noGrp="1"/>
          </p:cNvSpPr>
          <p:nvPr>
            <p:ph idx="1"/>
          </p:nvPr>
        </p:nvSpPr>
        <p:spPr/>
        <p:txBody>
          <a:bodyPr>
            <a:normAutofit fontScale="70000" lnSpcReduction="20000"/>
          </a:bodyPr>
          <a:lstStyle/>
          <a:p>
            <a:pPr algn="just"/>
            <a:r>
              <a:rPr lang="de-DE" dirty="0"/>
              <a:t>„Als ein relativ junger, sich noch entwickelnder lerntheoretischer Ansatz übt der Konstruktivismus einen zunehmenden Einfluss auf die Fremdsprachendidaktik aus, da er – ausgehend von Erkenntnissen der Philosophie, der Kognitionspsychologie und der Hirnforschung – überzeugende Erklärungs- und Förderungsansätze für Lernprozesse liefert“ (Chrissou 2011: 58). </a:t>
            </a:r>
          </a:p>
          <a:p>
            <a:endParaRPr lang="de-DE" dirty="0" smtClean="0"/>
          </a:p>
          <a:p>
            <a:pPr algn="just"/>
            <a:r>
              <a:rPr lang="de-DE" dirty="0" smtClean="0"/>
              <a:t>In </a:t>
            </a:r>
            <a:r>
              <a:rPr lang="de-DE" dirty="0"/>
              <a:t>der konstruktivistischen Didaktik spielen Beziehungen eine sehr große Rolle aus dem Grund, dass sie „den Rahmen und Kontext jeglicher Inhaltsvermittlungen bilden“ (Reich 2008: 82). So spricht man in der konstruktivistischen Didaktik von einem Vorrang der </a:t>
            </a:r>
            <a:r>
              <a:rPr lang="de-DE" i="1" dirty="0"/>
              <a:t>Beziehungsdidaktik</a:t>
            </a:r>
            <a:r>
              <a:rPr lang="de-DE" dirty="0"/>
              <a:t>. Die </a:t>
            </a:r>
            <a:r>
              <a:rPr lang="de-DE" dirty="0" err="1"/>
              <a:t>Didaktisierung</a:t>
            </a:r>
            <a:r>
              <a:rPr lang="de-DE" dirty="0"/>
              <a:t> von Inhalten und die fachliche Kompetenz kommen an zweiter Stelle und werden von den Beziehungen beeinflusst. </a:t>
            </a:r>
            <a:endParaRPr lang="el-GR" dirty="0"/>
          </a:p>
        </p:txBody>
      </p:sp>
    </p:spTree>
    <p:extLst>
      <p:ext uri="{BB962C8B-B14F-4D97-AF65-F5344CB8AC3E}">
        <p14:creationId xmlns:p14="http://schemas.microsoft.com/office/powerpoint/2010/main" xmlns="" val="3823055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38735" y="1193613"/>
            <a:ext cx="7886700" cy="4351338"/>
          </a:xfrm>
        </p:spPr>
        <p:txBody>
          <a:bodyPr>
            <a:normAutofit fontScale="85000" lnSpcReduction="20000"/>
          </a:bodyPr>
          <a:lstStyle/>
          <a:p>
            <a:pPr algn="just"/>
            <a:r>
              <a:rPr lang="de-DE" dirty="0"/>
              <a:t>Eine weitere Grundannahme der konstruktivistischen Didaktik ist, dass sie </a:t>
            </a:r>
            <a:r>
              <a:rPr lang="de-DE" i="1" dirty="0"/>
              <a:t>praxisorientiert </a:t>
            </a:r>
            <a:r>
              <a:rPr lang="de-DE" dirty="0"/>
              <a:t>ist. </a:t>
            </a:r>
            <a:endParaRPr lang="de-DE" dirty="0" smtClean="0"/>
          </a:p>
          <a:p>
            <a:pPr algn="just"/>
            <a:r>
              <a:rPr lang="de-DE" dirty="0" smtClean="0"/>
              <a:t>Diese </a:t>
            </a:r>
            <a:r>
              <a:rPr lang="de-DE" dirty="0"/>
              <a:t>Praxisorientierung bedeutet eine „Praxissicht, die die Lernenden und Lehrenden in ihren kulturellen Kontexten reflektiert, kritisch zu Entwicklungen in dieser Kultur Stellung bezieht, sich aber auch intensiv mit den Praktiken in der Kultur auseinander setzt“ (ebd.). </a:t>
            </a:r>
            <a:endParaRPr lang="de-DE" dirty="0" smtClean="0"/>
          </a:p>
          <a:p>
            <a:pPr algn="just"/>
            <a:r>
              <a:rPr lang="de-DE" dirty="0" smtClean="0"/>
              <a:t>Eine </a:t>
            </a:r>
            <a:r>
              <a:rPr lang="de-DE" dirty="0"/>
              <a:t>kritische Betrachtung des Lehrens und Lernens spielt also bei der konstruktivistischen Didaktik eine wesentliche Rolle. </a:t>
            </a:r>
            <a:endParaRPr lang="el-GR" dirty="0"/>
          </a:p>
        </p:txBody>
      </p:sp>
    </p:spTree>
    <p:extLst>
      <p:ext uri="{BB962C8B-B14F-4D97-AF65-F5344CB8AC3E}">
        <p14:creationId xmlns:p14="http://schemas.microsoft.com/office/powerpoint/2010/main" xmlns="" val="3169485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8565" y="1166719"/>
            <a:ext cx="7886700" cy="4351338"/>
          </a:xfrm>
        </p:spPr>
        <p:txBody>
          <a:bodyPr>
            <a:normAutofit fontScale="92500" lnSpcReduction="20000"/>
          </a:bodyPr>
          <a:lstStyle/>
          <a:p>
            <a:pPr algn="just">
              <a:lnSpc>
                <a:spcPct val="150000"/>
              </a:lnSpc>
              <a:spcBef>
                <a:spcPts val="600"/>
              </a:spcBef>
            </a:pPr>
            <a:r>
              <a:rPr lang="de-DE" dirty="0"/>
              <a:t>Zu den Grundannahmen der konstruktivistischen Didaktik gehört, dass sie </a:t>
            </a:r>
            <a:r>
              <a:rPr lang="de-DE" i="1" dirty="0"/>
              <a:t>interdisziplinär </a:t>
            </a:r>
            <a:r>
              <a:rPr lang="de-DE" dirty="0"/>
              <a:t>ist, d.h. dass für diese Didaktik „Grundlagewissenschaften wie die Pädagogik, Philosophie, Psychologie und Soziologie“ (ebd.) eine sehr wichtige Rolle für die Analyse und Beurteilung des Lehrens und Lernens spielen. </a:t>
            </a:r>
            <a:endParaRPr lang="el-GR" dirty="0"/>
          </a:p>
        </p:txBody>
      </p:sp>
    </p:spTree>
    <p:extLst>
      <p:ext uri="{BB962C8B-B14F-4D97-AF65-F5344CB8AC3E}">
        <p14:creationId xmlns:p14="http://schemas.microsoft.com/office/powerpoint/2010/main" xmlns="" val="2765134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de-DE" sz="3600" b="1" dirty="0"/>
              <a:t>Die Rollen der Lehrer und der Lerner </a:t>
            </a:r>
            <a:r>
              <a:rPr lang="de-DE" dirty="0"/>
              <a:t/>
            </a:r>
            <a:br>
              <a:rPr lang="de-DE" dirty="0"/>
            </a:br>
            <a:endParaRPr lang="el-GR" dirty="0"/>
          </a:p>
        </p:txBody>
      </p:sp>
      <p:sp>
        <p:nvSpPr>
          <p:cNvPr id="3" name="Θέση περιεχομένου 2"/>
          <p:cNvSpPr>
            <a:spLocks noGrp="1"/>
          </p:cNvSpPr>
          <p:nvPr>
            <p:ph idx="1"/>
          </p:nvPr>
        </p:nvSpPr>
        <p:spPr>
          <a:xfrm>
            <a:off x="628650" y="981635"/>
            <a:ext cx="7886700" cy="5432612"/>
          </a:xfrm>
        </p:spPr>
        <p:txBody>
          <a:bodyPr>
            <a:normAutofit fontScale="62500" lnSpcReduction="20000"/>
          </a:bodyPr>
          <a:lstStyle/>
          <a:p>
            <a:endParaRPr lang="el-GR" dirty="0"/>
          </a:p>
          <a:p>
            <a:pPr marL="0" indent="0" algn="just">
              <a:buNone/>
            </a:pPr>
            <a:r>
              <a:rPr lang="de-DE" sz="3200" dirty="0" smtClean="0"/>
              <a:t>In </a:t>
            </a:r>
            <a:r>
              <a:rPr lang="de-DE" sz="3200" dirty="0"/>
              <a:t>der konstruktivistischen Didaktik sollten die Lehrer- und </a:t>
            </a:r>
            <a:r>
              <a:rPr lang="de-DE" sz="3200" dirty="0" err="1"/>
              <a:t>Lernerrollen</a:t>
            </a:r>
            <a:r>
              <a:rPr lang="de-DE" sz="3200" dirty="0"/>
              <a:t> so gestaltet werden, dass eine pragmatische, eine konstruktive und eine systemische Einstellung in der Unterrichtspraxis durchschaubar ist: </a:t>
            </a:r>
            <a:endParaRPr lang="de-DE" sz="3200" dirty="0" smtClean="0"/>
          </a:p>
          <a:p>
            <a:pPr marL="0" indent="0">
              <a:buNone/>
            </a:pPr>
            <a:endParaRPr lang="de-DE" sz="3200" dirty="0"/>
          </a:p>
          <a:p>
            <a:pPr marL="514350" indent="-514350" algn="just">
              <a:buAutoNum type="arabicPeriod"/>
            </a:pPr>
            <a:r>
              <a:rPr lang="de-DE" sz="3200" dirty="0" smtClean="0"/>
              <a:t>„</a:t>
            </a:r>
            <a:r>
              <a:rPr lang="de-DE" sz="3200" dirty="0"/>
              <a:t>Didaktik sollte pragmatisch sein, denn nur das, was auch praktisch umsetzbar und realistisch durchführbar ist, wird über eine längere Zeit Orientierung geben und Erfolgserlebnisse </a:t>
            </a:r>
            <a:r>
              <a:rPr lang="de-DE" sz="3200" dirty="0" smtClean="0"/>
              <a:t>verschaffen.</a:t>
            </a:r>
            <a:endParaRPr lang="de-DE" sz="3200" dirty="0"/>
          </a:p>
          <a:p>
            <a:pPr marL="514350" indent="-514350" algn="just">
              <a:buAutoNum type="arabicPeriod"/>
            </a:pPr>
            <a:r>
              <a:rPr lang="de-DE" sz="3200" dirty="0" smtClean="0"/>
              <a:t>Didaktik </a:t>
            </a:r>
            <a:r>
              <a:rPr lang="de-DE" sz="3200" dirty="0"/>
              <a:t>sollte konstruktiv sein, denn nur das, was auch zu konkreten Ergebnissen und </a:t>
            </a:r>
            <a:r>
              <a:rPr lang="de-DE" sz="3200" dirty="0" err="1"/>
              <a:t>evaluierbaren</a:t>
            </a:r>
            <a:r>
              <a:rPr lang="de-DE" sz="3200" dirty="0"/>
              <a:t> Erfolgen führt, wird Lernende überzeugen können. </a:t>
            </a:r>
          </a:p>
          <a:p>
            <a:pPr marL="514350" indent="-514350" algn="just">
              <a:buAutoNum type="arabicPeriod"/>
            </a:pPr>
            <a:r>
              <a:rPr lang="de-DE" sz="3200" dirty="0" smtClean="0"/>
              <a:t>Didaktik </a:t>
            </a:r>
            <a:r>
              <a:rPr lang="de-DE" sz="3200" dirty="0"/>
              <a:t>sollte systemisch sein, denn nur das, was im Kontext von Beziehungen und Wechselwirkungen in Beziehungen begründet, erlebt und reflektiert wird, kann der Komplexität des Lernens genügen“ (Reich 2008: 23). </a:t>
            </a:r>
            <a:endParaRPr lang="de-DE" sz="3200" dirty="0" smtClean="0"/>
          </a:p>
          <a:p>
            <a:pPr marL="0" indent="0">
              <a:buNone/>
            </a:pPr>
            <a:endParaRPr lang="de-DE" sz="3200" dirty="0"/>
          </a:p>
          <a:p>
            <a:pPr marL="0" indent="0" algn="just">
              <a:buNone/>
            </a:pPr>
            <a:r>
              <a:rPr lang="de-DE" sz="3200" dirty="0"/>
              <a:t>In der konstruktivistischen Didaktik sollen Lehrende und Lernende drei Rollen einnehmen. Sie sollten in der Unterrichtspraxis als „Beobachter, Teilnehmer und Akteure“ (ebd.: 164) handeln.</a:t>
            </a:r>
          </a:p>
          <a:p>
            <a:pPr marL="0" indent="0">
              <a:buNone/>
            </a:pPr>
            <a:endParaRPr lang="de-DE" sz="3200" dirty="0"/>
          </a:p>
          <a:p>
            <a:endParaRPr lang="el-GR" sz="3200" dirty="0"/>
          </a:p>
        </p:txBody>
      </p:sp>
    </p:spTree>
    <p:extLst>
      <p:ext uri="{BB962C8B-B14F-4D97-AF65-F5344CB8AC3E}">
        <p14:creationId xmlns:p14="http://schemas.microsoft.com/office/powerpoint/2010/main" xmlns="" val="2808153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6"/>
            <a:ext cx="7886700" cy="750981"/>
          </a:xfrm>
        </p:spPr>
        <p:txBody>
          <a:bodyPr>
            <a:normAutofit fontScale="90000"/>
          </a:bodyPr>
          <a:lstStyle/>
          <a:p>
            <a:r>
              <a:rPr lang="de-DE" dirty="0" smtClean="0"/>
              <a:t>Beobachter</a:t>
            </a:r>
            <a:endParaRPr lang="el-GR" dirty="0"/>
          </a:p>
        </p:txBody>
      </p:sp>
      <p:sp>
        <p:nvSpPr>
          <p:cNvPr id="3" name="Θέση περιεχομένου 2"/>
          <p:cNvSpPr>
            <a:spLocks noGrp="1"/>
          </p:cNvSpPr>
          <p:nvPr>
            <p:ph idx="1"/>
          </p:nvPr>
        </p:nvSpPr>
        <p:spPr>
          <a:xfrm>
            <a:off x="628650" y="1344707"/>
            <a:ext cx="7886700" cy="4832257"/>
          </a:xfrm>
        </p:spPr>
        <p:txBody>
          <a:bodyPr>
            <a:normAutofit fontScale="62500" lnSpcReduction="20000"/>
          </a:bodyPr>
          <a:lstStyle/>
          <a:p>
            <a:pPr algn="just"/>
            <a:r>
              <a:rPr lang="de-DE" dirty="0" smtClean="0"/>
              <a:t>Als </a:t>
            </a:r>
            <a:r>
              <a:rPr lang="de-DE" dirty="0"/>
              <a:t>Beobachter sollten also Lehrende und Lernende auf das schauen, was sie denken und tun (vgl. ebd.). </a:t>
            </a:r>
            <a:endParaRPr lang="de-DE" dirty="0" smtClean="0"/>
          </a:p>
          <a:p>
            <a:pPr algn="just"/>
            <a:r>
              <a:rPr lang="de-DE" dirty="0" smtClean="0"/>
              <a:t>Eine </a:t>
            </a:r>
            <a:r>
              <a:rPr lang="de-DE" dirty="0"/>
              <a:t>bedeutsame Rolle nimmt hier die Beobachtung und Reflektion des Denkens und Tuns in der Unterrichtspraxis ein. Und diese Rolle betrifft sowohl das Individuum selbst, das eine </a:t>
            </a:r>
            <a:r>
              <a:rPr lang="de-DE" i="1" dirty="0"/>
              <a:t>Selbstbeobachterposition </a:t>
            </a:r>
            <a:r>
              <a:rPr lang="de-DE" dirty="0"/>
              <a:t>einnimmt und „eigene Erwartungen, Ansprüche, Normen“ (ebd.) markiert und reflektiert, sondern auch andere „Beobachter, Teilnehmer und Akteure (</a:t>
            </a:r>
            <a:r>
              <a:rPr lang="de-DE" i="1" dirty="0"/>
              <a:t>Fremdbeobachterposition</a:t>
            </a:r>
            <a:r>
              <a:rPr lang="de-DE" dirty="0"/>
              <a:t>), bei deren Beobachtung auch deren Erwartungen, Ansprüche und Normen festgestellt werden oder bei deren Beobachtung man sich selbst aus seinen üblichen Beobachtungen löst und aus einer imaginierten Fremdbeobachterperspektive sich kritisch beobachtet (vgl. ebd.). </a:t>
            </a:r>
            <a:endParaRPr lang="de-DE" dirty="0" smtClean="0"/>
          </a:p>
          <a:p>
            <a:pPr algn="just"/>
            <a:r>
              <a:rPr lang="de-DE" dirty="0" smtClean="0"/>
              <a:t>Die </a:t>
            </a:r>
            <a:r>
              <a:rPr lang="de-DE" dirty="0"/>
              <a:t>Lehrenden übernehmen die Rolle des Beobachters, indem sie ihr didaktisches Vorgehen beobachten und beurteilen und indem sie auch die Lernenden beobachten, wobei die Lernenden auch ihr eigenes Lernen kritisch beobachten und offen für Änderungen sind. </a:t>
            </a:r>
            <a:endParaRPr lang="el-GR" dirty="0"/>
          </a:p>
        </p:txBody>
      </p:sp>
    </p:spTree>
    <p:extLst>
      <p:ext uri="{BB962C8B-B14F-4D97-AF65-F5344CB8AC3E}">
        <p14:creationId xmlns:p14="http://schemas.microsoft.com/office/powerpoint/2010/main" xmlns="" val="4271694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de-DE" dirty="0" smtClean="0"/>
              <a:t>Teilnehmer</a:t>
            </a:r>
            <a:endParaRPr lang="el-GR" dirty="0"/>
          </a:p>
        </p:txBody>
      </p:sp>
      <p:sp>
        <p:nvSpPr>
          <p:cNvPr id="3" name="Θέση περιεχομένου 2"/>
          <p:cNvSpPr>
            <a:spLocks noGrp="1"/>
          </p:cNvSpPr>
          <p:nvPr>
            <p:ph idx="1"/>
          </p:nvPr>
        </p:nvSpPr>
        <p:spPr/>
        <p:txBody>
          <a:bodyPr>
            <a:normAutofit fontScale="92500" lnSpcReduction="10000"/>
          </a:bodyPr>
          <a:lstStyle/>
          <a:p>
            <a:pPr algn="just"/>
            <a:r>
              <a:rPr lang="de-DE" dirty="0" smtClean="0"/>
              <a:t>Lehrende sollen die Rolle des Moderators übernehmen, der in der Lage ist, Verständigungsprozesse von Gruppen und Individuen so zu organisieren, dass erwünschte Erörterungen/Diskussionen möglich werden</a:t>
            </a:r>
          </a:p>
          <a:p>
            <a:pPr algn="just"/>
            <a:endParaRPr lang="de-DE" dirty="0" smtClean="0"/>
          </a:p>
          <a:p>
            <a:pPr algn="just"/>
            <a:r>
              <a:rPr lang="de-DE" dirty="0"/>
              <a:t>In der konstruktivistisch orientierten Didaktik nehmen Lehrende und Lernende an einer Gemeinschaft teil, in der sie als Beobachter und Akteure handeln. </a:t>
            </a:r>
          </a:p>
        </p:txBody>
      </p:sp>
    </p:spTree>
    <p:extLst>
      <p:ext uri="{BB962C8B-B14F-4D97-AF65-F5344CB8AC3E}">
        <p14:creationId xmlns:p14="http://schemas.microsoft.com/office/powerpoint/2010/main" xmlns="" val="687635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08480" y="1075767"/>
            <a:ext cx="7886700" cy="4477868"/>
          </a:xfrm>
        </p:spPr>
        <p:txBody>
          <a:bodyPr>
            <a:normAutofit fontScale="70000" lnSpcReduction="20000"/>
          </a:bodyPr>
          <a:lstStyle/>
          <a:p>
            <a:pPr algn="just">
              <a:lnSpc>
                <a:spcPct val="150000"/>
              </a:lnSpc>
              <a:buNone/>
            </a:pPr>
            <a:r>
              <a:rPr lang="de-DE" dirty="0" smtClean="0"/>
              <a:t> 	„</a:t>
            </a:r>
            <a:r>
              <a:rPr lang="de-DE" dirty="0" smtClean="0"/>
              <a:t>Der Konstruktivismus </a:t>
            </a:r>
            <a:r>
              <a:rPr lang="de-DE" dirty="0"/>
              <a:t>stellt </a:t>
            </a:r>
            <a:r>
              <a:rPr lang="de-DE" dirty="0" smtClean="0"/>
              <a:t>nicht </a:t>
            </a:r>
            <a:r>
              <a:rPr lang="de-DE" dirty="0"/>
              <a:t>die Verarbeitung von Informationen in den Vordergrund, sondern gibt der individuellen Wahrnehmung und Interpretation eine starke Bedeutung. Im Mittelpunkt steht nicht ein Wissen, das von außen an den Menschen herangetragen und vom Menschen bearbeitet wird, sondern der Mensch selbst, der sich aus seiner Wahrnehmung der Umwelt eine Sichtweise </a:t>
            </a:r>
            <a:r>
              <a:rPr lang="de-DE" dirty="0" smtClean="0"/>
              <a:t>konstruiert“</a:t>
            </a:r>
            <a:endParaRPr lang="el-GR" dirty="0" smtClean="0"/>
          </a:p>
          <a:p>
            <a:pPr algn="just">
              <a:lnSpc>
                <a:spcPct val="150000"/>
              </a:lnSpc>
            </a:pPr>
            <a:endParaRPr lang="de-DE" dirty="0" smtClean="0"/>
          </a:p>
          <a:p>
            <a:pPr marL="0" indent="0" algn="r">
              <a:buNone/>
            </a:pPr>
            <a:r>
              <a:rPr lang="en-US" dirty="0"/>
              <a:t>https://lehrerfortbildung-bw.de</a:t>
            </a:r>
            <a:endParaRPr lang="el-GR" dirty="0"/>
          </a:p>
        </p:txBody>
      </p:sp>
    </p:spTree>
    <p:extLst>
      <p:ext uri="{BB962C8B-B14F-4D97-AF65-F5344CB8AC3E}">
        <p14:creationId xmlns:p14="http://schemas.microsoft.com/office/powerpoint/2010/main" xmlns="" val="1352082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smtClean="0"/>
              <a:t>Akteur</a:t>
            </a:r>
            <a:endParaRPr lang="el-GR" dirty="0"/>
          </a:p>
        </p:txBody>
      </p:sp>
      <p:sp>
        <p:nvSpPr>
          <p:cNvPr id="3" name="Θέση περιεχομένου 2"/>
          <p:cNvSpPr>
            <a:spLocks noGrp="1"/>
          </p:cNvSpPr>
          <p:nvPr>
            <p:ph idx="1"/>
          </p:nvPr>
        </p:nvSpPr>
        <p:spPr/>
        <p:txBody>
          <a:bodyPr>
            <a:normAutofit fontScale="92500" lnSpcReduction="20000"/>
          </a:bodyPr>
          <a:lstStyle/>
          <a:p>
            <a:pPr algn="just"/>
            <a:r>
              <a:rPr lang="de-DE" dirty="0" smtClean="0"/>
              <a:t>Lehrende sollen didaktisch handeln</a:t>
            </a:r>
          </a:p>
          <a:p>
            <a:pPr algn="just"/>
            <a:r>
              <a:rPr lang="de-DE" dirty="0" smtClean="0"/>
              <a:t>Als Akteure sollen Lehrende das einsetzen, was ihnen die Lehrerbildung oder eine andere Bildung beigebracht hat und was sie durch Erfahrung herausgefunden haben</a:t>
            </a:r>
          </a:p>
          <a:p>
            <a:pPr algn="just"/>
            <a:r>
              <a:rPr lang="de-DE" dirty="0"/>
              <a:t>I</a:t>
            </a:r>
            <a:r>
              <a:rPr lang="de-DE" dirty="0" smtClean="0"/>
              <a:t>n </a:t>
            </a:r>
            <a:r>
              <a:rPr lang="de-DE" dirty="0"/>
              <a:t>den Handlungen zeigen sich die Möglichkeiten und Wirksamkeiten </a:t>
            </a:r>
            <a:r>
              <a:rPr lang="de-DE" dirty="0" smtClean="0"/>
              <a:t>der Vorstellungen </a:t>
            </a:r>
            <a:r>
              <a:rPr lang="de-DE" dirty="0"/>
              <a:t>und Theorien </a:t>
            </a:r>
            <a:endParaRPr lang="de-DE" dirty="0" smtClean="0"/>
          </a:p>
          <a:p>
            <a:pPr algn="just"/>
            <a:r>
              <a:rPr lang="de-DE" dirty="0" smtClean="0"/>
              <a:t>Lernende agieren, indem sie Wissen konstruieren und indem sie beim Teilnehmen an verschiedenen Aktivitäten handeln</a:t>
            </a:r>
          </a:p>
          <a:p>
            <a:pPr marL="0" indent="0" algn="just">
              <a:buNone/>
            </a:pPr>
            <a:endParaRPr lang="el-GR" dirty="0"/>
          </a:p>
        </p:txBody>
      </p:sp>
    </p:spTree>
    <p:extLst>
      <p:ext uri="{BB962C8B-B14F-4D97-AF65-F5344CB8AC3E}">
        <p14:creationId xmlns:p14="http://schemas.microsoft.com/office/powerpoint/2010/main" xmlns="" val="3966827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6"/>
            <a:ext cx="7886700" cy="1127499"/>
          </a:xfrm>
        </p:spPr>
        <p:txBody>
          <a:bodyPr>
            <a:normAutofit fontScale="90000"/>
          </a:bodyPr>
          <a:lstStyle/>
          <a:p>
            <a:r>
              <a:rPr lang="el-GR" dirty="0"/>
              <a:t/>
            </a:r>
            <a:br>
              <a:rPr lang="el-GR" dirty="0"/>
            </a:br>
            <a:r>
              <a:rPr lang="de-DE" dirty="0"/>
              <a:t>Didaktisch wichtige Aspekte des Lernens </a:t>
            </a:r>
            <a:br>
              <a:rPr lang="de-DE" dirty="0"/>
            </a:br>
            <a:endParaRPr lang="el-GR" dirty="0"/>
          </a:p>
        </p:txBody>
      </p:sp>
      <p:sp>
        <p:nvSpPr>
          <p:cNvPr id="3" name="Θέση περιεχομένου 2"/>
          <p:cNvSpPr>
            <a:spLocks noGrp="1"/>
          </p:cNvSpPr>
          <p:nvPr>
            <p:ph idx="1"/>
          </p:nvPr>
        </p:nvSpPr>
        <p:spPr>
          <a:xfrm>
            <a:off x="628650" y="1398494"/>
            <a:ext cx="7886700" cy="4778469"/>
          </a:xfrm>
        </p:spPr>
        <p:txBody>
          <a:bodyPr>
            <a:normAutofit fontScale="70000" lnSpcReduction="20000"/>
          </a:bodyPr>
          <a:lstStyle/>
          <a:p>
            <a:pPr algn="just"/>
            <a:endParaRPr lang="de-DE" dirty="0" smtClean="0"/>
          </a:p>
          <a:p>
            <a:pPr algn="just"/>
            <a:r>
              <a:rPr lang="de-DE" b="1" dirty="0" smtClean="0"/>
              <a:t>Konstruktives Lernen</a:t>
            </a:r>
            <a:r>
              <a:rPr lang="de-DE" dirty="0" smtClean="0"/>
              <a:t>: Das </a:t>
            </a:r>
            <a:r>
              <a:rPr lang="de-DE" dirty="0"/>
              <a:t>Lernen </a:t>
            </a:r>
            <a:r>
              <a:rPr lang="de-DE" dirty="0" smtClean="0"/>
              <a:t>nimmt einen </a:t>
            </a:r>
            <a:r>
              <a:rPr lang="de-DE" dirty="0"/>
              <a:t>erfinderischen Charakter </a:t>
            </a:r>
            <a:r>
              <a:rPr lang="de-DE" dirty="0" smtClean="0"/>
              <a:t>ein. </a:t>
            </a:r>
            <a:r>
              <a:rPr lang="de-DE" dirty="0"/>
              <a:t>Das konstruktive Lernen „betont das Lernen als Erfinden, indem die Lernenden in ihren Interaktionen mit anderen </a:t>
            </a:r>
            <a:r>
              <a:rPr lang="de-DE" dirty="0" smtClean="0"/>
              <a:t>»</a:t>
            </a:r>
            <a:r>
              <a:rPr lang="de-DE" dirty="0"/>
              <a:t>Weisen der Welterzeugung« konstruieren, die für sie selbst als </a:t>
            </a:r>
            <a:r>
              <a:rPr lang="de-DE" dirty="0" err="1"/>
              <a:t>viabel</a:t>
            </a:r>
            <a:r>
              <a:rPr lang="de-DE" dirty="0"/>
              <a:t>, d.h. in ihren jeweiligen kulturellen Kontexten als passend erscheinen“ (Neubert/Reich/Voß 2001). </a:t>
            </a:r>
            <a:endParaRPr lang="el-GR" dirty="0" smtClean="0"/>
          </a:p>
          <a:p>
            <a:pPr marL="0" indent="0" algn="just">
              <a:buNone/>
            </a:pPr>
            <a:endParaRPr lang="de-DE" dirty="0" smtClean="0"/>
          </a:p>
          <a:p>
            <a:pPr marL="268288" indent="0" algn="just">
              <a:buNone/>
            </a:pPr>
            <a:r>
              <a:rPr lang="de-DE" dirty="0"/>
              <a:t>Die Lernenden suchen ihre Lerninhalte und Wege zum Lernen selbst aus und versuchen diese während ihrer Interaktion mit den anderen </a:t>
            </a:r>
            <a:r>
              <a:rPr lang="de-DE" i="1" dirty="0"/>
              <a:t>Beobachtern</a:t>
            </a:r>
            <a:r>
              <a:rPr lang="de-DE" dirty="0"/>
              <a:t>, </a:t>
            </a:r>
            <a:r>
              <a:rPr lang="de-DE" i="1" dirty="0"/>
              <a:t>Teilnehmern </a:t>
            </a:r>
            <a:r>
              <a:rPr lang="de-DE" dirty="0"/>
              <a:t>und </a:t>
            </a:r>
            <a:r>
              <a:rPr lang="de-DE" i="1" dirty="0"/>
              <a:t>Akteuren </a:t>
            </a:r>
            <a:r>
              <a:rPr lang="de-DE" dirty="0"/>
              <a:t>zu erfinden und so den für sie idealen und passenden Lernvorgang zu konstruieren, der für Änderungen und Neuorientierungen offen bleibt.</a:t>
            </a:r>
            <a:endParaRPr lang="el-GR" dirty="0"/>
          </a:p>
        </p:txBody>
      </p:sp>
    </p:spTree>
    <p:extLst>
      <p:ext uri="{BB962C8B-B14F-4D97-AF65-F5344CB8AC3E}">
        <p14:creationId xmlns:p14="http://schemas.microsoft.com/office/powerpoint/2010/main" xmlns="" val="1655307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68139" y="1099484"/>
            <a:ext cx="7886700" cy="4351338"/>
          </a:xfrm>
        </p:spPr>
        <p:txBody>
          <a:bodyPr>
            <a:normAutofit fontScale="77500" lnSpcReduction="20000"/>
          </a:bodyPr>
          <a:lstStyle/>
          <a:p>
            <a:pPr algn="just">
              <a:lnSpc>
                <a:spcPct val="150000"/>
              </a:lnSpc>
            </a:pPr>
            <a:r>
              <a:rPr lang="de-DE" b="1" dirty="0" err="1" smtClean="0"/>
              <a:t>Rekonstruktives</a:t>
            </a:r>
            <a:r>
              <a:rPr lang="de-DE" b="1" dirty="0" smtClean="0"/>
              <a:t> Lernen</a:t>
            </a:r>
            <a:r>
              <a:rPr lang="de-DE" dirty="0" smtClean="0"/>
              <a:t>: Nach </a:t>
            </a:r>
            <a:r>
              <a:rPr lang="de-DE" dirty="0"/>
              <a:t>der Konstruktion des Lernens kommt dessen Rekonstruktion. Es handelt sich um einen „aktiven Aneignungsvorgang, der das Angeeignete immer aus der Sicht des Lerners modifiziert, bricht, verändert – insgesamt </a:t>
            </a:r>
            <a:r>
              <a:rPr lang="de-DE" dirty="0" err="1"/>
              <a:t>re</a:t>
            </a:r>
            <a:r>
              <a:rPr lang="de-DE" dirty="0"/>
              <a:t>-konstruiert, aber dabei auch im Blick auf das Individuum notwendig neu konstruiert“ (Reich 2008: 195). </a:t>
            </a:r>
            <a:endParaRPr lang="el-GR" dirty="0"/>
          </a:p>
        </p:txBody>
      </p:sp>
    </p:spTree>
    <p:extLst>
      <p:ext uri="{BB962C8B-B14F-4D97-AF65-F5344CB8AC3E}">
        <p14:creationId xmlns:p14="http://schemas.microsoft.com/office/powerpoint/2010/main" xmlns="" val="4157434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48821" y="1032248"/>
            <a:ext cx="7886700" cy="4351338"/>
          </a:xfrm>
        </p:spPr>
        <p:txBody>
          <a:bodyPr>
            <a:normAutofit fontScale="77500" lnSpcReduction="20000"/>
          </a:bodyPr>
          <a:lstStyle/>
          <a:p>
            <a:pPr algn="just"/>
            <a:r>
              <a:rPr lang="de-DE" b="1" dirty="0" smtClean="0"/>
              <a:t>Dekonstruktives Lernen</a:t>
            </a:r>
            <a:r>
              <a:rPr lang="de-DE" dirty="0" smtClean="0"/>
              <a:t>: „</a:t>
            </a:r>
            <a:r>
              <a:rPr lang="de-DE" dirty="0"/>
              <a:t>E</a:t>
            </a:r>
            <a:r>
              <a:rPr lang="de-DE" dirty="0" smtClean="0"/>
              <a:t>ine </a:t>
            </a:r>
            <a:r>
              <a:rPr lang="de-DE" dirty="0"/>
              <a:t>unendliche Aufgabe der Kritik und Selbstkritik, die von jedem Lerner immer nur begrenzt und unvollständig geleistet werden </a:t>
            </a:r>
            <a:r>
              <a:rPr lang="de-DE" dirty="0" smtClean="0"/>
              <a:t>kann … Dabei </a:t>
            </a:r>
            <a:r>
              <a:rPr lang="de-DE" dirty="0"/>
              <a:t>sind Teamarbeit, Lerngruppen, interdisziplinäre Zusammenarbeit, interkulturelle Lernerfahrungen usw. oft hilfreich, weil sie wichtige Anreize geben können, veränderte und unerwartete Perspektiven einzunehmen“ (Neubert/Reich/Voß 2001: </a:t>
            </a:r>
            <a:r>
              <a:rPr lang="de-DE" dirty="0" smtClean="0"/>
              <a:t>11). </a:t>
            </a:r>
            <a:r>
              <a:rPr lang="de-DE" dirty="0"/>
              <a:t>In der dekonstruktiven Dimension des Lernens wird das Lernen immer wieder kritisch beurteilt, so dass es auch wieder neu konstruiert wird. Und dieser Vorgang kann nicht passiv gedacht werden. </a:t>
            </a:r>
            <a:endParaRPr lang="el-GR" dirty="0"/>
          </a:p>
        </p:txBody>
      </p:sp>
    </p:spTree>
    <p:extLst>
      <p:ext uri="{BB962C8B-B14F-4D97-AF65-F5344CB8AC3E}">
        <p14:creationId xmlns:p14="http://schemas.microsoft.com/office/powerpoint/2010/main" xmlns="" val="683486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de-DE" sz="2800" dirty="0" smtClean="0"/>
              <a:t>Konstruktives, </a:t>
            </a:r>
            <a:r>
              <a:rPr lang="de-DE" sz="2800" dirty="0" err="1" smtClean="0"/>
              <a:t>rekonstruktives</a:t>
            </a:r>
            <a:r>
              <a:rPr lang="de-DE" sz="2800" dirty="0" smtClean="0"/>
              <a:t> und dekonstruktives Lernen</a:t>
            </a:r>
            <a:endParaRPr lang="el-GR" sz="2800" dirty="0"/>
          </a:p>
        </p:txBody>
      </p:sp>
      <p:sp>
        <p:nvSpPr>
          <p:cNvPr id="3" name="Θέση περιεχομένου 2"/>
          <p:cNvSpPr>
            <a:spLocks noGrp="1"/>
          </p:cNvSpPr>
          <p:nvPr>
            <p:ph idx="1"/>
          </p:nvPr>
        </p:nvSpPr>
        <p:spPr/>
        <p:txBody>
          <a:bodyPr>
            <a:normAutofit fontScale="85000" lnSpcReduction="20000"/>
          </a:bodyPr>
          <a:lstStyle/>
          <a:p>
            <a:pPr algn="just">
              <a:lnSpc>
                <a:spcPct val="150000"/>
              </a:lnSpc>
            </a:pPr>
            <a:r>
              <a:rPr lang="de-DE" dirty="0"/>
              <a:t>Lernende </a:t>
            </a:r>
            <a:r>
              <a:rPr lang="de-DE" u="sng" dirty="0"/>
              <a:t>konstruieren</a:t>
            </a:r>
            <a:r>
              <a:rPr lang="de-DE" dirty="0"/>
              <a:t> ihr Lernen selbst, </a:t>
            </a:r>
            <a:r>
              <a:rPr lang="de-DE" u="sng" dirty="0"/>
              <a:t>verändern</a:t>
            </a:r>
            <a:r>
              <a:rPr lang="de-DE" dirty="0"/>
              <a:t> und </a:t>
            </a:r>
            <a:r>
              <a:rPr lang="de-DE" u="sng" dirty="0"/>
              <a:t>rekonstruieren</a:t>
            </a:r>
            <a:r>
              <a:rPr lang="de-DE" dirty="0"/>
              <a:t> es nach ihren eigenen Bedürfnissen und Interessen, </a:t>
            </a:r>
            <a:r>
              <a:rPr lang="de-DE" u="sng" dirty="0"/>
              <a:t>dekonstruieren</a:t>
            </a:r>
            <a:r>
              <a:rPr lang="de-DE" dirty="0"/>
              <a:t> es immer wieder, indem sie es </a:t>
            </a:r>
            <a:r>
              <a:rPr lang="de-DE" u="sng" dirty="0"/>
              <a:t>kritisch beurteilen </a:t>
            </a:r>
            <a:r>
              <a:rPr lang="de-DE" dirty="0"/>
              <a:t>und </a:t>
            </a:r>
            <a:r>
              <a:rPr lang="de-DE" u="sng" dirty="0"/>
              <a:t>konstruieren wieder neue </a:t>
            </a:r>
            <a:r>
              <a:rPr lang="de-DE" dirty="0"/>
              <a:t>Lerninhalte und Lernwege. Dieser Prozess wiederholt sich, so dass das entdeckende, reflektierte und neu konstruierte Lernen zu einem lebenslangen Vorgang wird. </a:t>
            </a:r>
            <a:endParaRPr lang="el-GR" dirty="0"/>
          </a:p>
        </p:txBody>
      </p:sp>
    </p:spTree>
    <p:extLst>
      <p:ext uri="{BB962C8B-B14F-4D97-AF65-F5344CB8AC3E}">
        <p14:creationId xmlns:p14="http://schemas.microsoft.com/office/powerpoint/2010/main" xmlns="" val="3446890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de-DE" dirty="0"/>
              <a:t>Kreatives Lernen </a:t>
            </a:r>
            <a:br>
              <a:rPr lang="de-DE" dirty="0"/>
            </a:br>
            <a:endParaRPr lang="el-GR" dirty="0"/>
          </a:p>
        </p:txBody>
      </p:sp>
      <p:sp>
        <p:nvSpPr>
          <p:cNvPr id="3" name="Θέση περιεχομένου 2"/>
          <p:cNvSpPr>
            <a:spLocks noGrp="1"/>
          </p:cNvSpPr>
          <p:nvPr>
            <p:ph idx="1"/>
          </p:nvPr>
        </p:nvSpPr>
        <p:spPr>
          <a:xfrm>
            <a:off x="628650" y="1233954"/>
            <a:ext cx="7886700" cy="4351338"/>
          </a:xfrm>
        </p:spPr>
        <p:txBody>
          <a:bodyPr>
            <a:normAutofit fontScale="70000" lnSpcReduction="20000"/>
          </a:bodyPr>
          <a:lstStyle/>
          <a:p>
            <a:endParaRPr lang="el-GR" dirty="0"/>
          </a:p>
          <a:p>
            <a:pPr marL="0" indent="0" algn="just">
              <a:buNone/>
            </a:pPr>
            <a:r>
              <a:rPr lang="de-DE" dirty="0" smtClean="0"/>
              <a:t>Förderung </a:t>
            </a:r>
            <a:r>
              <a:rPr lang="de-DE" dirty="0"/>
              <a:t>der Kreativität </a:t>
            </a:r>
            <a:endParaRPr lang="de-DE" dirty="0" smtClean="0"/>
          </a:p>
          <a:p>
            <a:pPr algn="just"/>
            <a:r>
              <a:rPr lang="de-DE" dirty="0" smtClean="0"/>
              <a:t>Zum </a:t>
            </a:r>
            <a:r>
              <a:rPr lang="de-DE" dirty="0"/>
              <a:t>einen wird durch die Förderung der Kreativität das „divergente Denken“ (Reich 2008: 197) gefördert, das „weitere Neugierde fördert und vollständige (und damit unrealistische) Ergebnisse vermeidet, zugleich aber auch Transformationen eines gelernten Ergebnisses auf andere Verwendungszusammenhänge durch Variation und Modifikation anregen kann“ (ebd.). </a:t>
            </a:r>
            <a:endParaRPr lang="de-DE" dirty="0" smtClean="0"/>
          </a:p>
          <a:p>
            <a:pPr algn="just"/>
            <a:r>
              <a:rPr lang="de-DE" dirty="0" smtClean="0"/>
              <a:t>Zum </a:t>
            </a:r>
            <a:r>
              <a:rPr lang="de-DE" dirty="0"/>
              <a:t>anderen wird „das produktive Denken“ (ebd.: 198) gefördert. Bei diesem Denken spielen die eigenen Erfahrungen insofern eine bedeutende Rolle, indem sie mit dem Faktor der Phantasie zusammenwirken, so dass schließlich ein neues Ergebnis, eine neue Schöpfung des Denkens, erschaffen wird. </a:t>
            </a:r>
            <a:endParaRPr lang="el-GR" dirty="0"/>
          </a:p>
        </p:txBody>
      </p:sp>
    </p:spTree>
    <p:extLst>
      <p:ext uri="{BB962C8B-B14F-4D97-AF65-F5344CB8AC3E}">
        <p14:creationId xmlns:p14="http://schemas.microsoft.com/office/powerpoint/2010/main" xmlns="" val="2974668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de-DE" dirty="0"/>
              <a:t>Soziales Lernen </a:t>
            </a:r>
            <a:br>
              <a:rPr lang="de-DE" dirty="0"/>
            </a:br>
            <a:endParaRPr lang="el-GR" dirty="0"/>
          </a:p>
        </p:txBody>
      </p:sp>
      <p:sp>
        <p:nvSpPr>
          <p:cNvPr id="3" name="Θέση περιεχομένου 2"/>
          <p:cNvSpPr>
            <a:spLocks noGrp="1"/>
          </p:cNvSpPr>
          <p:nvPr>
            <p:ph idx="1"/>
          </p:nvPr>
        </p:nvSpPr>
        <p:spPr>
          <a:xfrm>
            <a:off x="547968" y="1328084"/>
            <a:ext cx="7886700" cy="4351338"/>
          </a:xfrm>
        </p:spPr>
        <p:txBody>
          <a:bodyPr>
            <a:normAutofit fontScale="92500" lnSpcReduction="20000"/>
          </a:bodyPr>
          <a:lstStyle/>
          <a:p>
            <a:endParaRPr lang="el-GR" dirty="0"/>
          </a:p>
          <a:p>
            <a:pPr algn="just"/>
            <a:r>
              <a:rPr lang="de-DE" dirty="0" smtClean="0"/>
              <a:t>„Wissen </a:t>
            </a:r>
            <a:r>
              <a:rPr lang="de-DE" dirty="0"/>
              <a:t>wird nicht nur individuell erworben, sondern </a:t>
            </a:r>
            <a:r>
              <a:rPr lang="de-DE" i="1" dirty="0"/>
              <a:t>in Gemeinschaften ausgehandelt </a:t>
            </a:r>
            <a:r>
              <a:rPr lang="de-DE" dirty="0"/>
              <a:t>(z.B. in </a:t>
            </a:r>
            <a:r>
              <a:rPr lang="de-DE" dirty="0" err="1"/>
              <a:t>Lernergruppen</a:t>
            </a:r>
            <a:r>
              <a:rPr lang="de-DE" dirty="0"/>
              <a:t>)“ (Möller 2001: 19). Die Lernenden sollen beim Lernen zu einer sozialen Kompetenz befähigt werden, d.h. dass sie eine Kooperationsfähigkeit entwickeln, indem sie auch lernen, in der Gruppe / in Gruppen zu arbeiten, sowie auch die Fähigkeit entfalten, Konflikte beim Zusammenleben und –handeln zu bewältigen. </a:t>
            </a:r>
            <a:endParaRPr lang="el-GR" dirty="0"/>
          </a:p>
        </p:txBody>
      </p:sp>
    </p:spTree>
    <p:extLst>
      <p:ext uri="{BB962C8B-B14F-4D97-AF65-F5344CB8AC3E}">
        <p14:creationId xmlns:p14="http://schemas.microsoft.com/office/powerpoint/2010/main" xmlns="" val="949704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de-DE" dirty="0"/>
              <a:t>Situiertes Lernen </a:t>
            </a:r>
            <a:br>
              <a:rPr lang="de-DE" dirty="0"/>
            </a:br>
            <a:endParaRPr lang="el-GR" dirty="0"/>
          </a:p>
        </p:txBody>
      </p:sp>
      <p:sp>
        <p:nvSpPr>
          <p:cNvPr id="3" name="Θέση περιεχομένου 2"/>
          <p:cNvSpPr>
            <a:spLocks noGrp="1"/>
          </p:cNvSpPr>
          <p:nvPr>
            <p:ph idx="1"/>
          </p:nvPr>
        </p:nvSpPr>
        <p:spPr>
          <a:xfrm>
            <a:off x="628650" y="1328084"/>
            <a:ext cx="7886700" cy="4351338"/>
          </a:xfrm>
        </p:spPr>
        <p:txBody>
          <a:bodyPr>
            <a:normAutofit fontScale="85000" lnSpcReduction="20000"/>
          </a:bodyPr>
          <a:lstStyle/>
          <a:p>
            <a:endParaRPr lang="el-GR" dirty="0"/>
          </a:p>
          <a:p>
            <a:pPr algn="just"/>
            <a:r>
              <a:rPr lang="de-DE" dirty="0" smtClean="0"/>
              <a:t>Beim </a:t>
            </a:r>
            <a:r>
              <a:rPr lang="de-DE" dirty="0"/>
              <a:t>situierten Lernen wird das Gewicht auf die </a:t>
            </a:r>
            <a:r>
              <a:rPr lang="de-DE" i="1" dirty="0"/>
              <a:t>Situationen</a:t>
            </a:r>
            <a:r>
              <a:rPr lang="de-DE" dirty="0"/>
              <a:t>, in denen Lerner interagieren (vgl. Reich 2008: 207) gelegt. Die konstruktivistische Didaktik geht von der Notwendigkeit aus, in der Unterrichtspraxis „angemessene Lernumgebungen“ (ebd.: 208) bzw. angemessene und der bestimmten </a:t>
            </a:r>
            <a:r>
              <a:rPr lang="de-DE" dirty="0" err="1"/>
              <a:t>Lernergruppe</a:t>
            </a:r>
            <a:r>
              <a:rPr lang="de-DE" dirty="0"/>
              <a:t> passenden Lernsituationen zu entwickeln, in denen die Lerner interagieren. Das Lernen vollzieht sich immer in einer sozialen Umgebung, in der die Lernenden zusammen mit den Mitlernenden interaktiv handeln. </a:t>
            </a:r>
            <a:endParaRPr lang="el-GR" dirty="0"/>
          </a:p>
        </p:txBody>
      </p:sp>
    </p:spTree>
    <p:extLst>
      <p:ext uri="{BB962C8B-B14F-4D97-AF65-F5344CB8AC3E}">
        <p14:creationId xmlns:p14="http://schemas.microsoft.com/office/powerpoint/2010/main" xmlns="" val="2721760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a:r>
            <a:br>
              <a:rPr lang="el-GR" dirty="0"/>
            </a:br>
            <a:r>
              <a:rPr lang="de-DE" dirty="0"/>
              <a:t>Emotionales Lernen </a:t>
            </a:r>
            <a:br>
              <a:rPr lang="de-DE" dirty="0"/>
            </a:br>
            <a:endParaRPr lang="el-GR" dirty="0"/>
          </a:p>
        </p:txBody>
      </p:sp>
      <p:sp>
        <p:nvSpPr>
          <p:cNvPr id="3" name="Θέση περιεχομένου 2"/>
          <p:cNvSpPr>
            <a:spLocks noGrp="1"/>
          </p:cNvSpPr>
          <p:nvPr>
            <p:ph idx="1"/>
          </p:nvPr>
        </p:nvSpPr>
        <p:spPr/>
        <p:txBody>
          <a:bodyPr>
            <a:normAutofit fontScale="77500" lnSpcReduction="20000"/>
          </a:bodyPr>
          <a:lstStyle/>
          <a:p>
            <a:pPr algn="just"/>
            <a:r>
              <a:rPr lang="de-DE" dirty="0" smtClean="0"/>
              <a:t>Die </a:t>
            </a:r>
            <a:r>
              <a:rPr lang="de-DE" dirty="0"/>
              <a:t>Lernenden werden beim Lernen von ihrer eigenen Gefühlswelt beeinflusst. </a:t>
            </a:r>
            <a:endParaRPr lang="de-DE" dirty="0" smtClean="0"/>
          </a:p>
          <a:p>
            <a:pPr algn="just"/>
            <a:r>
              <a:rPr lang="de-DE" dirty="0" smtClean="0"/>
              <a:t>Negative </a:t>
            </a:r>
            <a:r>
              <a:rPr lang="de-DE" dirty="0"/>
              <a:t>Gefühle wie zum Beispiel Angst vor Schulnoten oder Angst sich in einer Gruppe mündlich zu äußern, beeinflussen den Lernvorgang und die Lernatmosphäre negativ und sind ein Hindernis für die Kreativität. </a:t>
            </a:r>
            <a:endParaRPr lang="de-DE" dirty="0" smtClean="0"/>
          </a:p>
          <a:p>
            <a:pPr algn="just"/>
            <a:r>
              <a:rPr lang="de-DE" dirty="0" smtClean="0"/>
              <a:t>Um </a:t>
            </a:r>
            <a:r>
              <a:rPr lang="de-DE" dirty="0"/>
              <a:t>möglichst positive Gefühle bei den Lernern zu erzeugen und so das Lernen effektiver zu gestalten, soll das emotionale Lernen berücksichtigt werden und der Lernvorgang soll auf so eine Weise organisiert werden, dass positiv auswirkende Lernerfahrungen bei der Unterrichtssituation herrschen. </a:t>
            </a:r>
            <a:endParaRPr lang="el-GR" dirty="0"/>
          </a:p>
        </p:txBody>
      </p:sp>
    </p:spTree>
    <p:extLst>
      <p:ext uri="{BB962C8B-B14F-4D97-AF65-F5344CB8AC3E}">
        <p14:creationId xmlns:p14="http://schemas.microsoft.com/office/powerpoint/2010/main" xmlns="" val="1983788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de-DE" dirty="0"/>
              <a:t>Individuelles Lernen </a:t>
            </a:r>
            <a:br>
              <a:rPr lang="de-DE" dirty="0"/>
            </a:br>
            <a:endParaRPr lang="el-GR" dirty="0"/>
          </a:p>
        </p:txBody>
      </p:sp>
      <p:sp>
        <p:nvSpPr>
          <p:cNvPr id="3" name="Θέση περιεχομένου 2"/>
          <p:cNvSpPr>
            <a:spLocks noGrp="1"/>
          </p:cNvSpPr>
          <p:nvPr>
            <p:ph idx="1"/>
          </p:nvPr>
        </p:nvSpPr>
        <p:spPr>
          <a:xfrm>
            <a:off x="628650" y="1317812"/>
            <a:ext cx="7886700" cy="4859151"/>
          </a:xfrm>
        </p:spPr>
        <p:txBody>
          <a:bodyPr>
            <a:normAutofit fontScale="85000" lnSpcReduction="10000"/>
          </a:bodyPr>
          <a:lstStyle/>
          <a:p>
            <a:pPr marL="0" indent="0" algn="just">
              <a:buNone/>
            </a:pPr>
            <a:r>
              <a:rPr lang="de-DE" dirty="0" smtClean="0"/>
              <a:t>„</a:t>
            </a:r>
            <a:r>
              <a:rPr lang="de-DE" dirty="0"/>
              <a:t>Individuelles Lernen ist immer singuläres Lernen, wenn das einzelne Subjekt sich selbst beobachtet oder von Fremdbeobachtern in seiner Einmaligkeit und Besonderheit respektiert wird“ (Reich 2008: 221). </a:t>
            </a:r>
            <a:endParaRPr lang="de-DE" dirty="0" smtClean="0"/>
          </a:p>
          <a:p>
            <a:pPr marL="0" indent="0" algn="just">
              <a:buNone/>
            </a:pPr>
            <a:r>
              <a:rPr lang="de-DE" dirty="0" smtClean="0"/>
              <a:t>Der </a:t>
            </a:r>
            <a:r>
              <a:rPr lang="de-DE" dirty="0"/>
              <a:t>Lernende konstruiert sein Lernen selbst und berücksichtigt dabei seine individuellen Bedürfnisse. </a:t>
            </a:r>
            <a:endParaRPr lang="de-DE" dirty="0" smtClean="0"/>
          </a:p>
          <a:p>
            <a:pPr marL="0" indent="0" algn="just">
              <a:buNone/>
            </a:pPr>
            <a:r>
              <a:rPr lang="de-DE" dirty="0" smtClean="0"/>
              <a:t>Damit </a:t>
            </a:r>
            <a:r>
              <a:rPr lang="de-DE" dirty="0"/>
              <a:t>er in einer bestimmten Lernumgebung nach seinen Bedürfnissen auch effektiv lernt, ist der Respekt seitens der </a:t>
            </a:r>
            <a:r>
              <a:rPr lang="de-DE" i="1" dirty="0"/>
              <a:t>Fremdbeobachter</a:t>
            </a:r>
            <a:r>
              <a:rPr lang="de-DE" dirty="0"/>
              <a:t>, </a:t>
            </a:r>
            <a:r>
              <a:rPr lang="de-DE" i="1" dirty="0"/>
              <a:t>Teilnehmer </a:t>
            </a:r>
            <a:r>
              <a:rPr lang="de-DE" dirty="0"/>
              <a:t>und </a:t>
            </a:r>
            <a:r>
              <a:rPr lang="de-DE" i="1" dirty="0"/>
              <a:t>Akteure</a:t>
            </a:r>
            <a:r>
              <a:rPr lang="de-DE" dirty="0"/>
              <a:t>, mit denen er interagiert, von großer Wichtigkeit. </a:t>
            </a:r>
            <a:endParaRPr lang="el-GR" dirty="0"/>
          </a:p>
        </p:txBody>
      </p:sp>
    </p:spTree>
    <p:extLst>
      <p:ext uri="{BB962C8B-B14F-4D97-AF65-F5344CB8AC3E}">
        <p14:creationId xmlns:p14="http://schemas.microsoft.com/office/powerpoint/2010/main" xmlns="" val="2021782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de-DE" dirty="0"/>
              <a:t>Vorläufer der konstruktivistischen Sicht</a:t>
            </a:r>
            <a:br>
              <a:rPr lang="de-DE" dirty="0"/>
            </a:br>
            <a:endParaRPr lang="el-GR" dirty="0"/>
          </a:p>
        </p:txBody>
      </p:sp>
      <p:sp>
        <p:nvSpPr>
          <p:cNvPr id="3" name="Θέση περιεχομένου 2"/>
          <p:cNvSpPr>
            <a:spLocks noGrp="1"/>
          </p:cNvSpPr>
          <p:nvPr>
            <p:ph idx="1"/>
          </p:nvPr>
        </p:nvSpPr>
        <p:spPr>
          <a:xfrm>
            <a:off x="628650" y="1250577"/>
            <a:ext cx="7886700" cy="4926387"/>
          </a:xfrm>
        </p:spPr>
        <p:txBody>
          <a:bodyPr>
            <a:normAutofit fontScale="92500" lnSpcReduction="20000"/>
          </a:bodyPr>
          <a:lstStyle/>
          <a:p>
            <a:pPr marL="514350" indent="-514350">
              <a:buAutoNum type="arabicPeriod"/>
            </a:pPr>
            <a:r>
              <a:rPr lang="de-DE" dirty="0"/>
              <a:t>John Dewey: pragmatischer </a:t>
            </a:r>
            <a:r>
              <a:rPr lang="de-DE" dirty="0" smtClean="0"/>
              <a:t>Ansatz</a:t>
            </a:r>
          </a:p>
          <a:p>
            <a:pPr marL="0" indent="0">
              <a:buNone/>
            </a:pPr>
            <a:endParaRPr lang="de-DE" dirty="0"/>
          </a:p>
          <a:p>
            <a:pPr marL="0" indent="0" algn="just">
              <a:buNone/>
            </a:pPr>
            <a:r>
              <a:rPr lang="el-GR" dirty="0"/>
              <a:t>Μ</a:t>
            </a:r>
            <a:r>
              <a:rPr lang="de-DE" dirty="0" err="1" smtClean="0"/>
              <a:t>enschliche</a:t>
            </a:r>
            <a:r>
              <a:rPr lang="de-DE" dirty="0" smtClean="0"/>
              <a:t> </a:t>
            </a:r>
            <a:r>
              <a:rPr lang="de-DE" dirty="0"/>
              <a:t>Erfahrungen: Vermittlung von erfahrenen (</a:t>
            </a:r>
            <a:r>
              <a:rPr lang="de-DE" dirty="0" err="1"/>
              <a:t>experienced</a:t>
            </a:r>
            <a:r>
              <a:rPr lang="de-DE" dirty="0"/>
              <a:t>) und erzeugten (</a:t>
            </a:r>
            <a:r>
              <a:rPr lang="de-DE" dirty="0" err="1"/>
              <a:t>processes</a:t>
            </a:r>
            <a:r>
              <a:rPr lang="de-DE" dirty="0"/>
              <a:t> </a:t>
            </a:r>
            <a:r>
              <a:rPr lang="de-DE" dirty="0" err="1"/>
              <a:t>of</a:t>
            </a:r>
            <a:r>
              <a:rPr lang="de-DE" dirty="0"/>
              <a:t> </a:t>
            </a:r>
            <a:r>
              <a:rPr lang="de-DE" dirty="0" err="1"/>
              <a:t>experiencing</a:t>
            </a:r>
            <a:r>
              <a:rPr lang="de-DE" dirty="0"/>
              <a:t>) Handlungen</a:t>
            </a:r>
          </a:p>
          <a:p>
            <a:pPr marL="0" indent="0" algn="just">
              <a:buNone/>
            </a:pPr>
            <a:r>
              <a:rPr lang="de-DE" dirty="0"/>
              <a:t>„Im Handeln wird Wissen aufgebaut und interaktiv durch ein untersuchendes, neugieriges, experimentierendes Verhalten konstruiert “ (Reich 2008, 71)</a:t>
            </a:r>
          </a:p>
          <a:p>
            <a:pPr marL="0" indent="0" algn="just">
              <a:buNone/>
            </a:pPr>
            <a:r>
              <a:rPr lang="de-DE" dirty="0"/>
              <a:t>Lernen als aktiver </a:t>
            </a:r>
            <a:r>
              <a:rPr lang="de-DE" dirty="0" smtClean="0"/>
              <a:t>Vorgang, der keineswegs äußere Wirklichkeiten abbildet</a:t>
            </a:r>
          </a:p>
          <a:p>
            <a:pPr marL="0" indent="0" algn="just">
              <a:buNone/>
            </a:pPr>
            <a:endParaRPr lang="el-GR" dirty="0"/>
          </a:p>
          <a:p>
            <a:endParaRPr lang="el-GR" dirty="0"/>
          </a:p>
        </p:txBody>
      </p:sp>
    </p:spTree>
    <p:extLst>
      <p:ext uri="{BB962C8B-B14F-4D97-AF65-F5344CB8AC3E}">
        <p14:creationId xmlns:p14="http://schemas.microsoft.com/office/powerpoint/2010/main" xmlns="" val="2551305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8821" y="0"/>
            <a:ext cx="7886700" cy="642918"/>
          </a:xfrm>
        </p:spPr>
        <p:txBody>
          <a:bodyPr>
            <a:noAutofit/>
          </a:bodyPr>
          <a:lstStyle/>
          <a:p>
            <a:r>
              <a:rPr lang="de-DE" sz="2800" dirty="0" smtClean="0"/>
              <a:t>Literatur</a:t>
            </a:r>
            <a:endParaRPr lang="el-GR" sz="2800" dirty="0"/>
          </a:p>
        </p:txBody>
      </p:sp>
      <p:sp>
        <p:nvSpPr>
          <p:cNvPr id="3" name="Θέση περιεχομένου 2"/>
          <p:cNvSpPr>
            <a:spLocks noGrp="1"/>
          </p:cNvSpPr>
          <p:nvPr>
            <p:ph idx="1"/>
          </p:nvPr>
        </p:nvSpPr>
        <p:spPr>
          <a:xfrm>
            <a:off x="537883" y="714356"/>
            <a:ext cx="7886700" cy="6143644"/>
          </a:xfrm>
        </p:spPr>
        <p:txBody>
          <a:bodyPr>
            <a:noAutofit/>
          </a:bodyPr>
          <a:lstStyle/>
          <a:p>
            <a:pPr algn="just"/>
            <a:r>
              <a:rPr lang="de-DE" sz="1800" b="1" dirty="0" smtClean="0"/>
              <a:t>Chrissou</a:t>
            </a:r>
            <a:r>
              <a:rPr lang="de-DE" sz="1800" dirty="0"/>
              <a:t>, Marios (2011): </a:t>
            </a:r>
            <a:r>
              <a:rPr lang="de-DE" sz="1800" dirty="0" err="1"/>
              <a:t>Konkordanzsoftware</a:t>
            </a:r>
            <a:r>
              <a:rPr lang="de-DE" sz="1800" dirty="0"/>
              <a:t> im konstruktivistisch orientierten Fremdsprachenunterricht. In: </a:t>
            </a:r>
            <a:r>
              <a:rPr lang="el-GR" sz="1800" dirty="0" err="1"/>
              <a:t>Μπατσαλιά</a:t>
            </a:r>
            <a:r>
              <a:rPr lang="el-GR" sz="1800" dirty="0"/>
              <a:t>, Φ., κ.ά. (</a:t>
            </a:r>
            <a:r>
              <a:rPr lang="el-GR" sz="1800" dirty="0" err="1"/>
              <a:t>επιμ</a:t>
            </a:r>
            <a:r>
              <a:rPr lang="el-GR" sz="1800" dirty="0"/>
              <a:t>.): Πρακτικά διημερίδας «</a:t>
            </a:r>
            <a:r>
              <a:rPr lang="de-DE" sz="1800" dirty="0"/>
              <a:t>Schnittstellen von Linguistik &amp; Sprachdidaktik in der Auslandsgermanistik», </a:t>
            </a:r>
            <a:r>
              <a:rPr lang="el-GR" sz="1800" dirty="0"/>
              <a:t>Τμήμα Γερμανικής Γλώσσας και Φιλολογίας του Εθνικού και Καποδιστριακού Πανεπιστημίου Αθηνών (Αθήνα, 9-10 Απριλίου 2009), σελ. 58-71 </a:t>
            </a:r>
          </a:p>
          <a:p>
            <a:pPr marL="268288" indent="0" algn="just">
              <a:buNone/>
            </a:pPr>
            <a:r>
              <a:rPr lang="de-DE" sz="1800" dirty="0" err="1" smtClean="0"/>
              <a:t>In:http</a:t>
            </a:r>
            <a:r>
              <a:rPr lang="de-DE" sz="1800" dirty="0"/>
              <a:t>://www.gs.uoa.gr/fileadmin/gs.uoa.gr/uploads/synedria/Schnittstellen_Linguistik_und_Didaktik_2009.pdf </a:t>
            </a:r>
            <a:endParaRPr lang="de-DE" sz="1800" dirty="0" smtClean="0"/>
          </a:p>
          <a:p>
            <a:pPr algn="just"/>
            <a:r>
              <a:rPr lang="de-DE" sz="1800" b="1" dirty="0" smtClean="0"/>
              <a:t>Glaserfeld</a:t>
            </a:r>
            <a:r>
              <a:rPr lang="de-DE" sz="1800" dirty="0"/>
              <a:t>, Ernst von (1996): Radikaler Konstruktivismus. Ideen, Ergebnisse, Probleme. Frankfurt/Main: Suhrkamp </a:t>
            </a:r>
            <a:endParaRPr lang="de-DE" sz="1800" dirty="0" smtClean="0"/>
          </a:p>
          <a:p>
            <a:pPr algn="just"/>
            <a:r>
              <a:rPr lang="de-DE" sz="1800" b="1" dirty="0" smtClean="0"/>
              <a:t>Kontomitrou</a:t>
            </a:r>
            <a:r>
              <a:rPr lang="de-DE" sz="1800" dirty="0" smtClean="0"/>
              <a:t>, Athanasia (2014): Freies Sprechen als Lehr- und </a:t>
            </a:r>
            <a:r>
              <a:rPr lang="de-DE" sz="1800" dirty="0" err="1" smtClean="0"/>
              <a:t>Testziel</a:t>
            </a:r>
            <a:r>
              <a:rPr lang="de-DE" sz="1800" dirty="0" smtClean="0"/>
              <a:t>. </a:t>
            </a:r>
            <a:r>
              <a:rPr lang="de-DE" sz="1800" dirty="0" err="1" smtClean="0"/>
              <a:t>Didaktisierung</a:t>
            </a:r>
            <a:r>
              <a:rPr lang="de-DE" sz="1800" dirty="0" smtClean="0"/>
              <a:t>, Testentwicklung und Testbeurteilung. </a:t>
            </a:r>
            <a:r>
              <a:rPr lang="el-GR" sz="1800" dirty="0" smtClean="0"/>
              <a:t>Διδακτορική Διατριβή. Τμήμα Γερμανικής Γλώσσας και Φιλολογίας ΕΚΠΑ</a:t>
            </a:r>
            <a:endParaRPr lang="de-DE" sz="1800" dirty="0" smtClean="0"/>
          </a:p>
          <a:p>
            <a:pPr algn="just"/>
            <a:r>
              <a:rPr lang="de-DE" sz="1800" b="1" dirty="0"/>
              <a:t>Möller</a:t>
            </a:r>
            <a:r>
              <a:rPr lang="de-DE" sz="1800" dirty="0"/>
              <a:t>, Kornelia (2001): Konstruktivistische Sichtweisen für das Lernen in der Grundschule? In: </a:t>
            </a:r>
            <a:r>
              <a:rPr lang="de-DE" sz="1800" dirty="0" err="1"/>
              <a:t>Czerwenka</a:t>
            </a:r>
            <a:r>
              <a:rPr lang="de-DE" sz="1800" dirty="0"/>
              <a:t>, Kurt / Nölle, Karin / Roßbach, Hans-Günther (Hrsg.): Forschungen zu Lehr- und Lernkompetenzen für die Grundschule. Opladen: </a:t>
            </a:r>
            <a:r>
              <a:rPr lang="de-DE" sz="1800" dirty="0" err="1"/>
              <a:t>Leske</a:t>
            </a:r>
            <a:r>
              <a:rPr lang="de-DE" sz="1800" dirty="0"/>
              <a:t> + </a:t>
            </a:r>
            <a:r>
              <a:rPr lang="de-DE" sz="1800" dirty="0" err="1"/>
              <a:t>Budrich</a:t>
            </a:r>
            <a:r>
              <a:rPr lang="de-DE" sz="1800" dirty="0"/>
              <a:t> 2001 (=Jahrbuch Grundschulforschung. Bd. 4), 16-31. </a:t>
            </a:r>
            <a:r>
              <a:rPr lang="de-DE" sz="1800" dirty="0" smtClean="0"/>
              <a:t>In</a:t>
            </a:r>
            <a:r>
              <a:rPr lang="de-DE" sz="1800" dirty="0"/>
              <a:t>: </a:t>
            </a:r>
            <a:endParaRPr lang="de-DE" sz="1800" dirty="0" smtClean="0"/>
          </a:p>
          <a:p>
            <a:pPr marL="268288" indent="0">
              <a:buNone/>
            </a:pPr>
            <a:r>
              <a:rPr lang="de-DE" sz="1800" dirty="0" smtClean="0"/>
              <a:t>http</a:t>
            </a:r>
            <a:r>
              <a:rPr lang="de-DE" sz="1800" dirty="0"/>
              <a:t>:// www.uni-muenster.de/ </a:t>
            </a:r>
            <a:r>
              <a:rPr lang="de-DE" sz="1800" dirty="0" err="1" smtClean="0"/>
              <a:t>imperia</a:t>
            </a:r>
            <a:r>
              <a:rPr lang="de-DE" sz="1800" dirty="0" smtClean="0"/>
              <a:t>/md/</a:t>
            </a:r>
            <a:r>
              <a:rPr lang="de-DE" sz="1800" dirty="0" err="1" smtClean="0"/>
              <a:t>content</a:t>
            </a:r>
            <a:r>
              <a:rPr lang="de-DE" sz="1800" dirty="0" smtClean="0"/>
              <a:t>/</a:t>
            </a:r>
            <a:r>
              <a:rPr lang="de-DE" sz="1800" dirty="0" err="1" smtClean="0"/>
              <a:t>didaktik_des_sachunterrichts</a:t>
            </a:r>
            <a:r>
              <a:rPr lang="de-DE" sz="1800" dirty="0" smtClean="0"/>
              <a:t>/</a:t>
            </a:r>
            <a:r>
              <a:rPr lang="de-DE" sz="1800" dirty="0" err="1" smtClean="0"/>
              <a:t>dokumente</a:t>
            </a:r>
            <a:r>
              <a:rPr lang="de-DE" sz="1800" dirty="0" smtClean="0"/>
              <a:t>/</a:t>
            </a:r>
            <a:r>
              <a:rPr lang="de-DE" sz="1800" dirty="0" err="1" smtClean="0"/>
              <a:t>literaturmoeller</a:t>
            </a:r>
            <a:r>
              <a:rPr lang="de-DE" sz="1800" dirty="0" smtClean="0"/>
              <a:t>/konstruktivistischesichtweisen.pdf</a:t>
            </a:r>
          </a:p>
        </p:txBody>
      </p:sp>
    </p:spTree>
    <p:extLst>
      <p:ext uri="{BB962C8B-B14F-4D97-AF65-F5344CB8AC3E}">
        <p14:creationId xmlns:p14="http://schemas.microsoft.com/office/powerpoint/2010/main" xmlns="" val="812779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28650" y="793377"/>
            <a:ext cx="7886700" cy="5383587"/>
          </a:xfrm>
        </p:spPr>
        <p:txBody>
          <a:bodyPr>
            <a:normAutofit fontScale="55000" lnSpcReduction="20000"/>
          </a:bodyPr>
          <a:lstStyle/>
          <a:p>
            <a:pPr algn="just"/>
            <a:r>
              <a:rPr lang="de-DE" b="1" dirty="0"/>
              <a:t>Neubert</a:t>
            </a:r>
            <a:r>
              <a:rPr lang="de-DE" dirty="0"/>
              <a:t>, Stefan / </a:t>
            </a:r>
            <a:r>
              <a:rPr lang="de-DE" b="1" dirty="0"/>
              <a:t>Reich</a:t>
            </a:r>
            <a:r>
              <a:rPr lang="de-DE" dirty="0"/>
              <a:t>, Kersten / </a:t>
            </a:r>
            <a:r>
              <a:rPr lang="de-DE" b="1" dirty="0"/>
              <a:t>Voß</a:t>
            </a:r>
            <a:r>
              <a:rPr lang="de-DE" dirty="0"/>
              <a:t>, Reinhard (2001): Lernen als konstruktiver Prozess. In: Hug, Theo (</a:t>
            </a:r>
            <a:r>
              <a:rPr lang="de-DE" dirty="0" err="1"/>
              <a:t>Hg</a:t>
            </a:r>
            <a:r>
              <a:rPr lang="de-DE" dirty="0"/>
              <a:t>.): Die Wissenschaft und ihr Wissen, Bd. 1. </a:t>
            </a:r>
            <a:r>
              <a:rPr lang="de-DE" dirty="0" err="1"/>
              <a:t>Baltmannsweiler</a:t>
            </a:r>
            <a:r>
              <a:rPr lang="de-DE" dirty="0"/>
              <a:t>. Schneider Verlag </a:t>
            </a:r>
            <a:r>
              <a:rPr lang="de-DE" dirty="0" err="1"/>
              <a:t>Hohengehren</a:t>
            </a:r>
            <a:r>
              <a:rPr lang="de-DE" dirty="0"/>
              <a:t>. </a:t>
            </a:r>
          </a:p>
          <a:p>
            <a:pPr marL="174625" indent="0">
              <a:buNone/>
            </a:pPr>
            <a:r>
              <a:rPr lang="el-GR" dirty="0"/>
              <a:t> </a:t>
            </a:r>
            <a:r>
              <a:rPr lang="de-DE" dirty="0"/>
              <a:t>In: http://www.uni-koblenz.de/~didaktik/voss/prozess.pdf </a:t>
            </a:r>
            <a:endParaRPr lang="el-GR" dirty="0" smtClean="0"/>
          </a:p>
          <a:p>
            <a:pPr marL="268288" indent="-268288"/>
            <a:r>
              <a:rPr lang="de-DE" b="1" dirty="0" err="1"/>
              <a:t>Rickheit</a:t>
            </a:r>
            <a:r>
              <a:rPr lang="de-DE" dirty="0"/>
              <a:t>, Gerd / </a:t>
            </a:r>
            <a:r>
              <a:rPr lang="de-DE" b="1" dirty="0" err="1"/>
              <a:t>Sichelschmidt</a:t>
            </a:r>
            <a:r>
              <a:rPr lang="de-DE" dirty="0"/>
              <a:t>, Lorenz / </a:t>
            </a:r>
            <a:r>
              <a:rPr lang="de-DE" b="1" dirty="0" err="1"/>
              <a:t>Strohner</a:t>
            </a:r>
            <a:r>
              <a:rPr lang="de-DE" dirty="0"/>
              <a:t>, Hans (2007): Psycholinguistik. Tübingen: Narr </a:t>
            </a:r>
            <a:r>
              <a:rPr lang="de-DE" b="1" dirty="0" smtClean="0"/>
              <a:t>Reich</a:t>
            </a:r>
            <a:r>
              <a:rPr lang="de-DE" dirty="0"/>
              <a:t>, Kersten (2008): Konstruktivistische Didaktik. Das Lehr- und Studienbuch mit Online- Methodenpool. 5. Auflage. Weinheim und Basel: Beltz </a:t>
            </a:r>
          </a:p>
          <a:p>
            <a:pPr algn="just"/>
            <a:r>
              <a:rPr lang="de-DE" b="1" dirty="0"/>
              <a:t>Reuter</a:t>
            </a:r>
            <a:r>
              <a:rPr lang="de-DE" dirty="0"/>
              <a:t>, Stephanie (2005): Lehr- und Lerntheorien- Behaviorismus, </a:t>
            </a:r>
            <a:r>
              <a:rPr lang="de-DE" dirty="0" err="1"/>
              <a:t>Kognitivismus</a:t>
            </a:r>
            <a:r>
              <a:rPr lang="de-DE" dirty="0"/>
              <a:t> und Konstruktivismus. Studienarbeit. GRIN Verlag, München</a:t>
            </a:r>
          </a:p>
          <a:p>
            <a:pPr algn="just"/>
            <a:r>
              <a:rPr lang="de-DE" b="1" dirty="0"/>
              <a:t>Roche</a:t>
            </a:r>
            <a:r>
              <a:rPr lang="de-DE" dirty="0"/>
              <a:t>, Jörg (2013): Fremdsprachenerwerb. Fremdsprachendidaktik. 3. Auflage. Tübingen: Narr Fracke </a:t>
            </a:r>
            <a:r>
              <a:rPr lang="de-DE" dirty="0" err="1"/>
              <a:t>Attempto</a:t>
            </a:r>
            <a:endParaRPr lang="de-DE" dirty="0"/>
          </a:p>
          <a:p>
            <a:pPr algn="just"/>
            <a:r>
              <a:rPr lang="de-DE" b="1" dirty="0" err="1"/>
              <a:t>Rumelhart</a:t>
            </a:r>
            <a:r>
              <a:rPr lang="de-DE" dirty="0"/>
              <a:t>, David / </a:t>
            </a:r>
            <a:r>
              <a:rPr lang="de-DE" b="1" dirty="0" err="1"/>
              <a:t>McClelland</a:t>
            </a:r>
            <a:r>
              <a:rPr lang="de-DE" dirty="0"/>
              <a:t>, J.L. (1986) (</a:t>
            </a:r>
            <a:r>
              <a:rPr lang="de-DE" dirty="0" err="1"/>
              <a:t>Hg</a:t>
            </a:r>
            <a:r>
              <a:rPr lang="de-DE" dirty="0"/>
              <a:t>.): Parallel </a:t>
            </a:r>
            <a:r>
              <a:rPr lang="de-DE" dirty="0" err="1"/>
              <a:t>distributed</a:t>
            </a:r>
            <a:r>
              <a:rPr lang="de-DE" dirty="0"/>
              <a:t> </a:t>
            </a:r>
            <a:r>
              <a:rPr lang="de-DE" dirty="0" err="1"/>
              <a:t>processing</a:t>
            </a:r>
            <a:r>
              <a:rPr lang="de-DE" dirty="0"/>
              <a:t>: </a:t>
            </a:r>
            <a:r>
              <a:rPr lang="de-DE" dirty="0" err="1"/>
              <a:t>Explorations</a:t>
            </a:r>
            <a:r>
              <a:rPr lang="de-DE" dirty="0"/>
              <a:t> in </a:t>
            </a:r>
            <a:r>
              <a:rPr lang="de-DE" dirty="0" err="1"/>
              <a:t>the</a:t>
            </a:r>
            <a:r>
              <a:rPr lang="de-DE" dirty="0"/>
              <a:t> </a:t>
            </a:r>
            <a:r>
              <a:rPr lang="de-DE" dirty="0" err="1"/>
              <a:t>microstructure</a:t>
            </a:r>
            <a:r>
              <a:rPr lang="de-DE" dirty="0"/>
              <a:t> </a:t>
            </a:r>
            <a:r>
              <a:rPr lang="de-DE" dirty="0" err="1"/>
              <a:t>of</a:t>
            </a:r>
            <a:r>
              <a:rPr lang="de-DE" dirty="0"/>
              <a:t> </a:t>
            </a:r>
            <a:r>
              <a:rPr lang="de-DE" dirty="0" err="1"/>
              <a:t>cognition</a:t>
            </a:r>
            <a:r>
              <a:rPr lang="de-DE" dirty="0"/>
              <a:t>. </a:t>
            </a:r>
            <a:r>
              <a:rPr lang="de-DE" dirty="0" err="1"/>
              <a:t>Vol</a:t>
            </a:r>
            <a:r>
              <a:rPr lang="de-DE" dirty="0"/>
              <a:t> 1: </a:t>
            </a:r>
            <a:r>
              <a:rPr lang="de-DE" dirty="0" err="1"/>
              <a:t>Foundations</a:t>
            </a:r>
            <a:r>
              <a:rPr lang="de-DE" dirty="0"/>
              <a:t>. Cambridge, MA: MIT Press. In: Huneke, Hans-Werner / Steinig, Wolfgang (2005): (2005): Deutsch als Fremdsprache. Eine Einführung. 4., aktualisierte und ergänzte Auflage. Berlin: Erich Schmidt Verlag 34</a:t>
            </a:r>
          </a:p>
          <a:p>
            <a:pPr algn="just"/>
            <a:r>
              <a:rPr lang="en-US" dirty="0"/>
              <a:t>https://lehrerfortbildung-bw.de</a:t>
            </a:r>
          </a:p>
          <a:p>
            <a:pPr algn="just"/>
            <a:r>
              <a:rPr lang="en-US" dirty="0"/>
              <a:t>www.duden.de</a:t>
            </a:r>
            <a:endParaRPr lang="el-GR" dirty="0"/>
          </a:p>
          <a:p>
            <a:endParaRPr lang="el-GR" dirty="0"/>
          </a:p>
        </p:txBody>
      </p:sp>
    </p:spTree>
    <p:extLst>
      <p:ext uri="{BB962C8B-B14F-4D97-AF65-F5344CB8AC3E}">
        <p14:creationId xmlns:p14="http://schemas.microsoft.com/office/powerpoint/2010/main" xmlns="" val="3548831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6"/>
            <a:ext cx="7886700" cy="576168"/>
          </a:xfrm>
        </p:spPr>
        <p:txBody>
          <a:bodyPr>
            <a:normAutofit/>
          </a:bodyPr>
          <a:lstStyle/>
          <a:p>
            <a:pPr algn="ctr"/>
            <a:r>
              <a:rPr lang="de-DE" sz="2400" dirty="0" smtClean="0"/>
              <a:t>Konstruktivistische Didaktik: Fortsetzung</a:t>
            </a:r>
            <a:endParaRPr lang="el-GR" sz="2400" dirty="0"/>
          </a:p>
        </p:txBody>
      </p:sp>
      <p:pic>
        <p:nvPicPr>
          <p:cNvPr id="8" name="Θέση περιεχομένου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98459" y="1049339"/>
            <a:ext cx="3547083" cy="5540375"/>
          </a:xfrm>
        </p:spPr>
      </p:pic>
      <p:sp>
        <p:nvSpPr>
          <p:cNvPr id="4" name="Τίτλος 1"/>
          <p:cNvSpPr txBox="1">
            <a:spLocks/>
          </p:cNvSpPr>
          <p:nvPr/>
        </p:nvSpPr>
        <p:spPr>
          <a:xfrm>
            <a:off x="225238" y="1552950"/>
            <a:ext cx="2437280" cy="26694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2400" dirty="0" err="1" smtClean="0"/>
              <a:t>Reflektionstafel</a:t>
            </a:r>
            <a:r>
              <a:rPr lang="de-DE" sz="2400" dirty="0" smtClean="0"/>
              <a:t> zur didaktischen Handlungsorientierung</a:t>
            </a:r>
            <a:endParaRPr lang="el-GR" sz="2400" dirty="0"/>
          </a:p>
        </p:txBody>
      </p:sp>
      <p:sp>
        <p:nvSpPr>
          <p:cNvPr id="5" name="Τίτλος 1"/>
          <p:cNvSpPr txBox="1">
            <a:spLocks/>
          </p:cNvSpPr>
          <p:nvPr/>
        </p:nvSpPr>
        <p:spPr>
          <a:xfrm>
            <a:off x="6481482" y="6013545"/>
            <a:ext cx="243097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smtClean="0"/>
              <a:t>(Reich 2008, 182)</a:t>
            </a:r>
            <a:endParaRPr lang="el-GR" sz="1800" dirty="0"/>
          </a:p>
        </p:txBody>
      </p:sp>
    </p:spTree>
    <p:extLst>
      <p:ext uri="{BB962C8B-B14F-4D97-AF65-F5344CB8AC3E}">
        <p14:creationId xmlns:p14="http://schemas.microsoft.com/office/powerpoint/2010/main" xmlns="" val="2067033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342900" y="2571744"/>
            <a:ext cx="8562415" cy="4286256"/>
          </a:xfrm>
        </p:spPr>
        <p:txBody>
          <a:bodyPr>
            <a:noAutofit/>
          </a:bodyPr>
          <a:lstStyle/>
          <a:p>
            <a:pPr marL="0" indent="0" algn="just">
              <a:lnSpc>
                <a:spcPct val="100000"/>
              </a:lnSpc>
              <a:spcBef>
                <a:spcPts val="600"/>
              </a:spcBef>
              <a:buNone/>
            </a:pPr>
            <a:r>
              <a:rPr lang="en-US" sz="1800" b="1" dirty="0" err="1" smtClean="0"/>
              <a:t>Erfinden</a:t>
            </a:r>
            <a:r>
              <a:rPr lang="de-DE" sz="1800" dirty="0" smtClean="0"/>
              <a:t>: kreative Neuschöpfung, innovative Lösung, Produktion oder Modifikation von etwas Bestehendem mit neuen Anteilen, Ausprobieren.</a:t>
            </a:r>
          </a:p>
          <a:p>
            <a:pPr marL="0" indent="0" algn="just">
              <a:lnSpc>
                <a:spcPct val="100000"/>
              </a:lnSpc>
              <a:spcBef>
                <a:spcPts val="600"/>
              </a:spcBef>
              <a:buNone/>
            </a:pPr>
            <a:r>
              <a:rPr lang="de-DE" sz="1800" dirty="0" smtClean="0"/>
              <a:t>Hohe Eigeninitiative/Engagement/Risikobereitschaft: wichtig für erfolgreiches und effektives Lernen</a:t>
            </a:r>
          </a:p>
          <a:p>
            <a:pPr marL="0" indent="0" algn="just">
              <a:lnSpc>
                <a:spcPct val="100000"/>
              </a:lnSpc>
              <a:spcBef>
                <a:spcPts val="600"/>
              </a:spcBef>
              <a:buNone/>
            </a:pPr>
            <a:r>
              <a:rPr lang="de-DE" sz="1800" b="1" dirty="0" smtClean="0"/>
              <a:t>Begründen</a:t>
            </a:r>
            <a:r>
              <a:rPr lang="de-DE" sz="1800" dirty="0" smtClean="0"/>
              <a:t>: betrifft die methodische Begründung von didaktischen Konstruktionen</a:t>
            </a:r>
          </a:p>
          <a:p>
            <a:pPr marL="0" indent="0" algn="just">
              <a:lnSpc>
                <a:spcPct val="100000"/>
              </a:lnSpc>
              <a:spcBef>
                <a:spcPts val="600"/>
              </a:spcBef>
              <a:buNone/>
            </a:pPr>
            <a:r>
              <a:rPr lang="de-DE" sz="1800" dirty="0" smtClean="0"/>
              <a:t>Die konstruktivistische Didaktik kann und will nicht völlig neu sein, sondern bedient sich der Variation, der Kombination und des Transfers </a:t>
            </a:r>
            <a:r>
              <a:rPr lang="de-DE" sz="1800" u="sng" dirty="0" smtClean="0"/>
              <a:t>alter Inhalte und Wege </a:t>
            </a:r>
            <a:r>
              <a:rPr lang="de-DE" sz="1800" dirty="0" smtClean="0"/>
              <a:t>auf der Suche nach neuen Lösungen. </a:t>
            </a:r>
          </a:p>
          <a:p>
            <a:pPr marL="0" indent="0" algn="just">
              <a:lnSpc>
                <a:spcPct val="100000"/>
              </a:lnSpc>
              <a:spcBef>
                <a:spcPts val="600"/>
              </a:spcBef>
              <a:buNone/>
            </a:pPr>
            <a:r>
              <a:rPr lang="de-DE" sz="1800" dirty="0" smtClean="0"/>
              <a:t>Wichtig für die konstruktivistische Didaktik: ihre eigene und neue Sicht auch in alten didaktischen Grundbegriffen zu reflektieren und diesen ein neues Profil zu verleihen</a:t>
            </a:r>
          </a:p>
          <a:p>
            <a:pPr marL="0" indent="0" algn="just">
              <a:lnSpc>
                <a:spcPct val="100000"/>
              </a:lnSpc>
              <a:spcBef>
                <a:spcPts val="600"/>
              </a:spcBef>
              <a:buNone/>
            </a:pPr>
            <a:r>
              <a:rPr lang="de-DE" sz="1800" b="1" dirty="0" smtClean="0"/>
              <a:t>Gestalten</a:t>
            </a:r>
            <a:r>
              <a:rPr lang="de-DE" sz="1800" dirty="0" smtClean="0"/>
              <a:t>: In konstruktiven Handlungen gestalten wir unsere Wirklichkeit</a:t>
            </a:r>
          </a:p>
          <a:p>
            <a:pPr marL="0" indent="0" algn="just">
              <a:lnSpc>
                <a:spcPct val="100000"/>
              </a:lnSpc>
              <a:spcBef>
                <a:spcPts val="600"/>
              </a:spcBef>
              <a:buNone/>
            </a:pPr>
            <a:r>
              <a:rPr lang="de-DE" sz="1800" dirty="0" smtClean="0"/>
              <a:t>Fragen, die dabei wichtig sind: Passt diese Wirklichkeit zu mir? (Kulturelle </a:t>
            </a:r>
            <a:r>
              <a:rPr lang="de-DE" sz="1800" dirty="0" err="1" smtClean="0"/>
              <a:t>Viabilität</a:t>
            </a:r>
            <a:r>
              <a:rPr lang="de-DE" sz="1800" dirty="0" smtClean="0"/>
              <a:t>)</a:t>
            </a:r>
            <a:r>
              <a:rPr lang="de-DE" sz="1800" dirty="0"/>
              <a:t> </a:t>
            </a:r>
            <a:endParaRPr lang="de-DE" sz="1800" dirty="0" smtClean="0"/>
          </a:p>
          <a:p>
            <a:pPr marL="0" indent="0" algn="just">
              <a:lnSpc>
                <a:spcPct val="100000"/>
              </a:lnSpc>
              <a:spcBef>
                <a:spcPts val="600"/>
              </a:spcBef>
              <a:buNone/>
            </a:pPr>
            <a:r>
              <a:rPr lang="de-DE" sz="1800" dirty="0" smtClean="0"/>
              <a:t>Bei der Gestaltung von etwas: Bringt </a:t>
            </a:r>
            <a:r>
              <a:rPr lang="de-DE" sz="1800" dirty="0"/>
              <a:t>es mir etwas? Habe ich etwas gelernt? Will ich es?</a:t>
            </a:r>
          </a:p>
          <a:p>
            <a:pPr marL="0" indent="0" algn="just">
              <a:lnSpc>
                <a:spcPct val="100000"/>
              </a:lnSpc>
              <a:spcBef>
                <a:spcPts val="600"/>
              </a:spcBef>
              <a:buNone/>
            </a:pPr>
            <a:endParaRPr lang="de-DE" sz="1800" dirty="0" smtClean="0"/>
          </a:p>
          <a:p>
            <a:pPr marL="0" indent="0" algn="just">
              <a:lnSpc>
                <a:spcPct val="100000"/>
              </a:lnSpc>
              <a:spcBef>
                <a:spcPts val="600"/>
              </a:spcBef>
              <a:buNone/>
            </a:pPr>
            <a:r>
              <a:rPr lang="de-DE" sz="1800" dirty="0"/>
              <a:t> </a:t>
            </a:r>
            <a:r>
              <a:rPr lang="de-DE" sz="1800" dirty="0" smtClean="0"/>
              <a:t>                                                      </a:t>
            </a:r>
          </a:p>
        </p:txBody>
      </p:sp>
      <p:pic>
        <p:nvPicPr>
          <p:cNvPr id="8" name="Θέση περιεχομένου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b="63179"/>
          <a:stretch/>
        </p:blipFill>
        <p:spPr>
          <a:xfrm>
            <a:off x="1857356" y="0"/>
            <a:ext cx="4988126" cy="2618429"/>
          </a:xfrm>
        </p:spPr>
      </p:pic>
      <p:pic>
        <p:nvPicPr>
          <p:cNvPr id="10" name="Θέση περιεχομένου 7"/>
          <p:cNvPicPr>
            <a:picLocks noChangeAspect="1"/>
          </p:cNvPicPr>
          <p:nvPr/>
        </p:nvPicPr>
        <p:blipFill rotWithShape="1">
          <a:blip r:embed="rId3" cstate="print">
            <a:extLst>
              <a:ext uri="{28A0092B-C50C-407E-A947-70E740481C1C}">
                <a14:useLocalDpi xmlns:a14="http://schemas.microsoft.com/office/drawing/2010/main" xmlns="" val="0"/>
              </a:ext>
            </a:extLst>
          </a:blip>
          <a:srcRect l="2422" t="1447" r="4603" b="63359"/>
          <a:stretch/>
        </p:blipFill>
        <p:spPr>
          <a:xfrm>
            <a:off x="1748851" y="96191"/>
            <a:ext cx="4966289" cy="2404115"/>
          </a:xfrm>
          <a:prstGeom prst="rect">
            <a:avLst/>
          </a:prstGeom>
        </p:spPr>
      </p:pic>
      <p:sp>
        <p:nvSpPr>
          <p:cNvPr id="11" name="Τίτλος 1"/>
          <p:cNvSpPr txBox="1">
            <a:spLocks/>
          </p:cNvSpPr>
          <p:nvPr/>
        </p:nvSpPr>
        <p:spPr>
          <a:xfrm>
            <a:off x="6713031" y="6281832"/>
            <a:ext cx="243097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smtClean="0"/>
              <a:t>(Reich 2008, 182-183)</a:t>
            </a:r>
            <a:endParaRPr lang="el-GR" sz="1800" dirty="0"/>
          </a:p>
        </p:txBody>
      </p:sp>
    </p:spTree>
    <p:extLst>
      <p:ext uri="{BB962C8B-B14F-4D97-AF65-F5344CB8AC3E}">
        <p14:creationId xmlns:p14="http://schemas.microsoft.com/office/powerpoint/2010/main" xmlns="" val="38633921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608480" y="3123029"/>
            <a:ext cx="7886700" cy="3202785"/>
          </a:xfrm>
        </p:spPr>
        <p:txBody>
          <a:bodyPr>
            <a:normAutofit fontScale="92500" lnSpcReduction="20000"/>
          </a:bodyPr>
          <a:lstStyle/>
          <a:p>
            <a:pPr marL="0" indent="0" algn="just">
              <a:buNone/>
            </a:pPr>
            <a:r>
              <a:rPr lang="de-DE" sz="2000" b="1" dirty="0" smtClean="0"/>
              <a:t>Entdecken</a:t>
            </a:r>
            <a:r>
              <a:rPr lang="de-DE" sz="2000" dirty="0" smtClean="0"/>
              <a:t>: Eigenständiges Konstruieren, wobei ein Transfer von schon Bekanntem, eine Anwendung bereits üblicher Verfahren, eine Übernahme erfolgreicher Lösungen, eine Wiederholung von Zweckmäßigem, eine Nachahmung von Vorbildern, eine Anpassung an Praktiken zu beobachten ist</a:t>
            </a:r>
          </a:p>
          <a:p>
            <a:pPr marL="0" indent="0" algn="just">
              <a:buNone/>
            </a:pPr>
            <a:r>
              <a:rPr lang="de-DE" sz="2000" b="1" dirty="0" smtClean="0"/>
              <a:t>Verallgemeinern</a:t>
            </a:r>
            <a:r>
              <a:rPr lang="de-DE" sz="2000" dirty="0" smtClean="0"/>
              <a:t>: Didaktisches Handeln unter der Perspektive der Rekonstruktion bedeutet methodisch immer die Verallgemeinerung eigener Geltungsansprüche und damit den Ausschluss von Geltungsansprüchen anderer.</a:t>
            </a:r>
          </a:p>
          <a:p>
            <a:pPr marL="0" indent="0" algn="just">
              <a:buNone/>
            </a:pPr>
            <a:r>
              <a:rPr lang="de-DE" sz="2000" dirty="0" smtClean="0"/>
              <a:t>Ordnungen, Muster, Modelle beherrschen diesen Ort der Verallgemeinerungen und Ausschließungen, um Lösungen, die wir rekonstruieren, als wirksam, erfolgreich, nützlich erscheinen zu lassen</a:t>
            </a:r>
          </a:p>
          <a:p>
            <a:pPr marL="0" indent="0">
              <a:buNone/>
            </a:pPr>
            <a:r>
              <a:rPr lang="de-DE" sz="2000" b="1" dirty="0" smtClean="0"/>
              <a:t>Erfahren</a:t>
            </a:r>
            <a:r>
              <a:rPr lang="de-DE" sz="2000" dirty="0" smtClean="0"/>
              <a:t>: Fragestellungen in Bezug auf den Erfahrungsraum</a:t>
            </a:r>
          </a:p>
          <a:p>
            <a:pPr marL="0" indent="0">
              <a:buNone/>
            </a:pPr>
            <a:endParaRPr lang="de-DE" sz="1800" dirty="0" smtClean="0"/>
          </a:p>
        </p:txBody>
      </p:sp>
      <p:pic>
        <p:nvPicPr>
          <p:cNvPr id="6" name="Θέση περιεχομένου 3"/>
          <p:cNvPicPr>
            <a:picLocks noChangeAspect="1"/>
          </p:cNvPicPr>
          <p:nvPr/>
        </p:nvPicPr>
        <p:blipFill rotWithShape="1">
          <a:blip r:embed="rId2" cstate="print">
            <a:extLst>
              <a:ext uri="{28A0092B-C50C-407E-A947-70E740481C1C}">
                <a14:useLocalDpi xmlns:a14="http://schemas.microsoft.com/office/drawing/2010/main" xmlns="" val="0"/>
              </a:ext>
            </a:extLst>
          </a:blip>
          <a:srcRect t="36539" b="35030"/>
          <a:stretch/>
        </p:blipFill>
        <p:spPr>
          <a:xfrm>
            <a:off x="1261435" y="329603"/>
            <a:ext cx="5952454" cy="2642197"/>
          </a:xfrm>
          <a:prstGeom prst="rect">
            <a:avLst/>
          </a:prstGeom>
        </p:spPr>
      </p:pic>
      <p:sp>
        <p:nvSpPr>
          <p:cNvPr id="7" name="Τίτλος 1"/>
          <p:cNvSpPr txBox="1">
            <a:spLocks/>
          </p:cNvSpPr>
          <p:nvPr/>
        </p:nvSpPr>
        <p:spPr>
          <a:xfrm>
            <a:off x="6713031" y="6037729"/>
            <a:ext cx="243097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smtClean="0"/>
              <a:t>(Reich 2008, 182-183)</a:t>
            </a:r>
            <a:endParaRPr lang="el-GR" sz="1800" dirty="0"/>
          </a:p>
        </p:txBody>
      </p:sp>
    </p:spTree>
    <p:extLst>
      <p:ext uri="{BB962C8B-B14F-4D97-AF65-F5344CB8AC3E}">
        <p14:creationId xmlns:p14="http://schemas.microsoft.com/office/powerpoint/2010/main" xmlns="" val="1563737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628650" y="3254189"/>
            <a:ext cx="7886700" cy="2922774"/>
          </a:xfrm>
        </p:spPr>
        <p:txBody>
          <a:bodyPr>
            <a:normAutofit lnSpcReduction="10000"/>
          </a:bodyPr>
          <a:lstStyle/>
          <a:p>
            <a:pPr marL="0" indent="0">
              <a:buNone/>
            </a:pPr>
            <a:r>
              <a:rPr lang="de-DE" sz="2000" b="1" dirty="0" smtClean="0"/>
              <a:t>Enttarnen</a:t>
            </a:r>
            <a:r>
              <a:rPr lang="de-DE" sz="2000" dirty="0" smtClean="0"/>
              <a:t>: Alle Konstruktionen unterliegen einer möglichen und zugleich notwendigen Enttarnung, d.h. sie müssen sich kritischen Nachfragen stellen</a:t>
            </a:r>
          </a:p>
          <a:p>
            <a:pPr marL="0" indent="0" algn="just">
              <a:buNone/>
            </a:pPr>
            <a:r>
              <a:rPr lang="de-DE" sz="2000" dirty="0" smtClean="0"/>
              <a:t>Erfinder und Entdecker benötigen immer eine Selbstkritik, die den Mangel, der in bisherigen Lösungen steckt, verdeutlicht, die Auslassungen zu thematisieren versucht, die ein konstruktives Handeln bedingen</a:t>
            </a:r>
          </a:p>
          <a:p>
            <a:pPr marL="0" indent="0">
              <a:buNone/>
            </a:pPr>
            <a:r>
              <a:rPr lang="de-DE" sz="2000" b="1" dirty="0" smtClean="0"/>
              <a:t>Zweifeln</a:t>
            </a:r>
            <a:r>
              <a:rPr lang="de-DE" sz="2000" dirty="0" smtClean="0"/>
              <a:t>: Auslassungen, Vereinfachungen, Ergänzungs- und Kritikmöglichkeiten spielen eine große Rolle bei der Dekonstruktion</a:t>
            </a:r>
          </a:p>
          <a:p>
            <a:pPr marL="0" indent="0">
              <a:buNone/>
            </a:pPr>
            <a:r>
              <a:rPr lang="de-DE" sz="2000" b="1" dirty="0" smtClean="0"/>
              <a:t>Kritisieren</a:t>
            </a:r>
            <a:r>
              <a:rPr lang="de-DE" sz="2000" dirty="0" smtClean="0"/>
              <a:t>: </a:t>
            </a:r>
            <a:r>
              <a:rPr lang="de-DE" sz="2000" dirty="0"/>
              <a:t>Fragestellungen in Bezug auf </a:t>
            </a:r>
            <a:r>
              <a:rPr lang="de-DE" sz="2000" dirty="0" smtClean="0"/>
              <a:t>die praktische Kritik</a:t>
            </a:r>
            <a:endParaRPr lang="de-DE" sz="2000" dirty="0"/>
          </a:p>
          <a:p>
            <a:pPr marL="0" indent="0">
              <a:buNone/>
            </a:pPr>
            <a:endParaRPr lang="el-GR" sz="2000" dirty="0"/>
          </a:p>
        </p:txBody>
      </p:sp>
      <p:pic>
        <p:nvPicPr>
          <p:cNvPr id="6" name="Θέση περιεχομένου 3"/>
          <p:cNvPicPr>
            <a:picLocks noChangeAspect="1"/>
          </p:cNvPicPr>
          <p:nvPr/>
        </p:nvPicPr>
        <p:blipFill rotWithShape="1">
          <a:blip r:embed="rId2" cstate="print">
            <a:extLst>
              <a:ext uri="{28A0092B-C50C-407E-A947-70E740481C1C}">
                <a14:useLocalDpi xmlns:a14="http://schemas.microsoft.com/office/drawing/2010/main" xmlns="" val="0"/>
              </a:ext>
            </a:extLst>
          </a:blip>
          <a:srcRect l="644" t="64970" r="2695"/>
          <a:stretch/>
        </p:blipFill>
        <p:spPr>
          <a:xfrm>
            <a:off x="1795183" y="121021"/>
            <a:ext cx="5244353" cy="2968638"/>
          </a:xfrm>
          <a:prstGeom prst="rect">
            <a:avLst/>
          </a:prstGeom>
        </p:spPr>
      </p:pic>
      <p:sp>
        <p:nvSpPr>
          <p:cNvPr id="7" name="Τίτλος 1"/>
          <p:cNvSpPr txBox="1">
            <a:spLocks/>
          </p:cNvSpPr>
          <p:nvPr/>
        </p:nvSpPr>
        <p:spPr>
          <a:xfrm>
            <a:off x="6618074" y="6053409"/>
            <a:ext cx="243097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smtClean="0"/>
              <a:t>(Reich 2008, 182-183)</a:t>
            </a:r>
            <a:endParaRPr lang="el-GR" sz="1800" dirty="0"/>
          </a:p>
        </p:txBody>
      </p:sp>
    </p:spTree>
    <p:extLst>
      <p:ext uri="{BB962C8B-B14F-4D97-AF65-F5344CB8AC3E}">
        <p14:creationId xmlns:p14="http://schemas.microsoft.com/office/powerpoint/2010/main" xmlns="" val="13716126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6"/>
            <a:ext cx="7886700" cy="764428"/>
          </a:xfrm>
        </p:spPr>
        <p:txBody>
          <a:bodyPr>
            <a:normAutofit/>
          </a:bodyPr>
          <a:lstStyle/>
          <a:p>
            <a:pPr algn="ctr"/>
            <a:r>
              <a:rPr lang="de-DE" sz="3200" dirty="0" smtClean="0"/>
              <a:t>Fünf Stufen des Lernens (John Dewey)</a:t>
            </a:r>
            <a:endParaRPr lang="el-GR" sz="3200" dirty="0"/>
          </a:p>
        </p:txBody>
      </p:sp>
      <p:sp>
        <p:nvSpPr>
          <p:cNvPr id="3" name="Θέση περιεχομένου 2"/>
          <p:cNvSpPr>
            <a:spLocks noGrp="1"/>
          </p:cNvSpPr>
          <p:nvPr>
            <p:ph idx="1"/>
          </p:nvPr>
        </p:nvSpPr>
        <p:spPr>
          <a:xfrm>
            <a:off x="628650" y="1314638"/>
            <a:ext cx="7886700" cy="3862481"/>
          </a:xfrm>
        </p:spPr>
        <p:txBody>
          <a:bodyPr>
            <a:normAutofit lnSpcReduction="10000"/>
          </a:bodyPr>
          <a:lstStyle/>
          <a:p>
            <a:pPr marL="514350" indent="-514350">
              <a:lnSpc>
                <a:spcPct val="150000"/>
              </a:lnSpc>
              <a:spcBef>
                <a:spcPts val="600"/>
              </a:spcBef>
              <a:buAutoNum type="arabicPeriod"/>
            </a:pPr>
            <a:r>
              <a:rPr lang="de-DE" dirty="0" smtClean="0"/>
              <a:t>Emotionale Antwort</a:t>
            </a:r>
          </a:p>
          <a:p>
            <a:pPr marL="514350" indent="-514350">
              <a:lnSpc>
                <a:spcPct val="150000"/>
              </a:lnSpc>
              <a:spcBef>
                <a:spcPts val="600"/>
              </a:spcBef>
              <a:buAutoNum type="arabicPeriod"/>
            </a:pPr>
            <a:r>
              <a:rPr lang="de-DE" dirty="0" smtClean="0"/>
              <a:t>Definition des </a:t>
            </a:r>
            <a:r>
              <a:rPr lang="de-DE" dirty="0"/>
              <a:t>P</a:t>
            </a:r>
            <a:r>
              <a:rPr lang="de-DE" dirty="0" smtClean="0"/>
              <a:t>roblems</a:t>
            </a:r>
          </a:p>
          <a:p>
            <a:pPr marL="514350" indent="-514350">
              <a:lnSpc>
                <a:spcPct val="150000"/>
              </a:lnSpc>
              <a:spcBef>
                <a:spcPts val="600"/>
              </a:spcBef>
              <a:buAutoNum type="arabicPeriod"/>
            </a:pPr>
            <a:r>
              <a:rPr lang="de-DE" dirty="0" smtClean="0"/>
              <a:t>Hypothesenbildung</a:t>
            </a:r>
          </a:p>
          <a:p>
            <a:pPr marL="514350" indent="-514350">
              <a:lnSpc>
                <a:spcPct val="150000"/>
              </a:lnSpc>
              <a:spcBef>
                <a:spcPts val="600"/>
              </a:spcBef>
              <a:buAutoNum type="arabicPeriod"/>
            </a:pPr>
            <a:r>
              <a:rPr lang="de-DE" dirty="0" smtClean="0"/>
              <a:t>Testen und Experimentieren</a:t>
            </a:r>
          </a:p>
          <a:p>
            <a:pPr marL="514350" indent="-514350">
              <a:lnSpc>
                <a:spcPct val="150000"/>
              </a:lnSpc>
              <a:spcBef>
                <a:spcPts val="600"/>
              </a:spcBef>
              <a:buAutoNum type="arabicPeriod"/>
            </a:pPr>
            <a:r>
              <a:rPr lang="de-DE" dirty="0" smtClean="0"/>
              <a:t>Anwendung</a:t>
            </a:r>
            <a:endParaRPr lang="el-GR" dirty="0"/>
          </a:p>
        </p:txBody>
      </p:sp>
    </p:spTree>
    <p:extLst>
      <p:ext uri="{BB962C8B-B14F-4D97-AF65-F5344CB8AC3E}">
        <p14:creationId xmlns:p14="http://schemas.microsoft.com/office/powerpoint/2010/main" xmlns="" val="1922299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6"/>
            <a:ext cx="7886700" cy="576169"/>
          </a:xfrm>
        </p:spPr>
        <p:txBody>
          <a:bodyPr>
            <a:normAutofit fontScale="90000"/>
          </a:bodyPr>
          <a:lstStyle/>
          <a:p>
            <a:r>
              <a:rPr lang="de-DE" dirty="0" smtClean="0"/>
              <a:t>Emotionale Antwort</a:t>
            </a:r>
            <a:endParaRPr lang="el-GR" dirty="0"/>
          </a:p>
        </p:txBody>
      </p:sp>
      <p:sp>
        <p:nvSpPr>
          <p:cNvPr id="3" name="Θέση περιεχομένου 2"/>
          <p:cNvSpPr>
            <a:spLocks noGrp="1"/>
          </p:cNvSpPr>
          <p:nvPr>
            <p:ph idx="1"/>
          </p:nvPr>
        </p:nvSpPr>
        <p:spPr>
          <a:xfrm>
            <a:off x="628650" y="1331259"/>
            <a:ext cx="7886700" cy="4845704"/>
          </a:xfrm>
        </p:spPr>
        <p:txBody>
          <a:bodyPr>
            <a:normAutofit fontScale="92500" lnSpcReduction="10000"/>
          </a:bodyPr>
          <a:lstStyle/>
          <a:p>
            <a:pPr algn="just"/>
            <a:r>
              <a:rPr lang="de-DE" dirty="0" smtClean="0"/>
              <a:t>„Der Einstieg in ein neues Thema macht es erforderlich, dass die </a:t>
            </a:r>
            <a:r>
              <a:rPr lang="de-DE" dirty="0"/>
              <a:t>L</a:t>
            </a:r>
            <a:r>
              <a:rPr lang="de-DE" dirty="0" smtClean="0"/>
              <a:t>erner sich betroffen fühlen, um sich mit diesem Thema, Stoff, Wissen usw. auseinander zu setzen“ (Reich 2008, 241)</a:t>
            </a:r>
          </a:p>
          <a:p>
            <a:pPr algn="just"/>
            <a:r>
              <a:rPr lang="de-DE" dirty="0" smtClean="0"/>
              <a:t>Dies ist leichter und effektiver, wenn zunächst eine emotionale Reaktion gezeigt wird.</a:t>
            </a:r>
          </a:p>
          <a:p>
            <a:pPr algn="just"/>
            <a:r>
              <a:rPr lang="de-DE" dirty="0" smtClean="0"/>
              <a:t>„Eine emotionale Reaktion entsteht immer dann, wenn die Einführung in das Thema so gelingt, dass die Betroffenheit dazu führt, Interesse und Neugier zu wecken“ (ebd.)</a:t>
            </a:r>
            <a:endParaRPr lang="el-GR" dirty="0"/>
          </a:p>
        </p:txBody>
      </p:sp>
    </p:spTree>
    <p:extLst>
      <p:ext uri="{BB962C8B-B14F-4D97-AF65-F5344CB8AC3E}">
        <p14:creationId xmlns:p14="http://schemas.microsoft.com/office/powerpoint/2010/main" xmlns="" val="3086538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6"/>
            <a:ext cx="7886700" cy="710640"/>
          </a:xfrm>
        </p:spPr>
        <p:txBody>
          <a:bodyPr>
            <a:normAutofit/>
          </a:bodyPr>
          <a:lstStyle/>
          <a:p>
            <a:r>
              <a:rPr lang="de-DE" sz="4000" dirty="0" smtClean="0"/>
              <a:t>Definition des Problems</a:t>
            </a:r>
            <a:endParaRPr lang="el-GR" sz="4000" dirty="0"/>
          </a:p>
        </p:txBody>
      </p:sp>
      <p:sp>
        <p:nvSpPr>
          <p:cNvPr id="3" name="Θέση περιεχομένου 2"/>
          <p:cNvSpPr>
            <a:spLocks noGrp="1"/>
          </p:cNvSpPr>
          <p:nvPr>
            <p:ph idx="1"/>
          </p:nvPr>
        </p:nvSpPr>
        <p:spPr>
          <a:xfrm>
            <a:off x="628650" y="1183341"/>
            <a:ext cx="7886700" cy="4993622"/>
          </a:xfrm>
        </p:spPr>
        <p:txBody>
          <a:bodyPr>
            <a:normAutofit fontScale="85000" lnSpcReduction="20000"/>
          </a:bodyPr>
          <a:lstStyle/>
          <a:p>
            <a:r>
              <a:rPr lang="de-DE" dirty="0" smtClean="0"/>
              <a:t>„Jeder Gegenstand, jeder Stoff, jedes Thema usw. bestehen für die Lerner aus bekannten und neuen Teilen“ (Reich 2008: 242)</a:t>
            </a:r>
          </a:p>
          <a:p>
            <a:r>
              <a:rPr lang="de-DE" dirty="0" smtClean="0"/>
              <a:t>Bekannte Teile: vorhandenes Wissen, vorhandene Beobachtungen</a:t>
            </a:r>
          </a:p>
          <a:p>
            <a:pPr marL="0" indent="0">
              <a:buNone/>
            </a:pPr>
            <a:r>
              <a:rPr lang="de-DE" dirty="0" smtClean="0"/>
              <a:t>                               (Assoziationen)</a:t>
            </a:r>
          </a:p>
          <a:p>
            <a:pPr marL="0" indent="0">
              <a:buNone/>
            </a:pPr>
            <a:r>
              <a:rPr lang="de-DE" dirty="0"/>
              <a:t> </a:t>
            </a:r>
            <a:r>
              <a:rPr lang="de-DE" dirty="0" smtClean="0"/>
              <a:t>                              Bekanntes, Vertrautes, Gewohntes</a:t>
            </a:r>
          </a:p>
          <a:p>
            <a:r>
              <a:rPr lang="de-DE" dirty="0" smtClean="0"/>
              <a:t>Neue Teile: Neues Wissen</a:t>
            </a:r>
          </a:p>
          <a:p>
            <a:pPr marL="0" indent="0">
              <a:buNone/>
            </a:pPr>
            <a:r>
              <a:rPr lang="de-DE" dirty="0" smtClean="0"/>
              <a:t>                       Unbekanntes, Unvertrautes, Ungewohntes</a:t>
            </a:r>
          </a:p>
          <a:p>
            <a:pPr marL="0" indent="0" algn="just">
              <a:buNone/>
            </a:pPr>
            <a:r>
              <a:rPr lang="de-DE" dirty="0" smtClean="0"/>
              <a:t>„Lehrende müssen unbedingt Raum für diese Verknüpfung geben, wenn sie wollen, dass die Lerner sich hinreichend auf die erste Reaktion und das gestellte Problem einlassen“ (ebd. 190)</a:t>
            </a:r>
            <a:endParaRPr lang="el-GR" dirty="0"/>
          </a:p>
        </p:txBody>
      </p:sp>
    </p:spTree>
    <p:extLst>
      <p:ext uri="{BB962C8B-B14F-4D97-AF65-F5344CB8AC3E}">
        <p14:creationId xmlns:p14="http://schemas.microsoft.com/office/powerpoint/2010/main" xmlns="" val="39303018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6"/>
            <a:ext cx="7886700" cy="589616"/>
          </a:xfrm>
        </p:spPr>
        <p:txBody>
          <a:bodyPr>
            <a:normAutofit fontScale="90000"/>
          </a:bodyPr>
          <a:lstStyle/>
          <a:p>
            <a:r>
              <a:rPr lang="de-DE" dirty="0" smtClean="0"/>
              <a:t>Hypothesenbildung</a:t>
            </a:r>
            <a:endParaRPr lang="el-GR" dirty="0"/>
          </a:p>
        </p:txBody>
      </p:sp>
      <p:sp>
        <p:nvSpPr>
          <p:cNvPr id="3" name="Θέση περιεχομένου 2"/>
          <p:cNvSpPr>
            <a:spLocks noGrp="1"/>
          </p:cNvSpPr>
          <p:nvPr>
            <p:ph idx="1"/>
          </p:nvPr>
        </p:nvSpPr>
        <p:spPr>
          <a:xfrm>
            <a:off x="628650" y="1290919"/>
            <a:ext cx="7886700" cy="4886045"/>
          </a:xfrm>
        </p:spPr>
        <p:txBody>
          <a:bodyPr/>
          <a:lstStyle/>
          <a:p>
            <a:pPr marL="0" indent="0">
              <a:buNone/>
            </a:pPr>
            <a:endParaRPr lang="de-DE" dirty="0" smtClean="0"/>
          </a:p>
          <a:p>
            <a:pPr marL="0" indent="0">
              <a:buNone/>
            </a:pPr>
            <a:r>
              <a:rPr lang="de-DE" dirty="0" smtClean="0"/>
              <a:t>Bildung von Hypothesen                               Konstruktion</a:t>
            </a:r>
          </a:p>
          <a:p>
            <a:pPr marL="0" indent="0">
              <a:buNone/>
            </a:pPr>
            <a:endParaRPr lang="de-DE" dirty="0" smtClean="0"/>
          </a:p>
          <a:p>
            <a:pPr>
              <a:buFontTx/>
              <a:buChar char="-"/>
            </a:pPr>
            <a:r>
              <a:rPr lang="de-DE" dirty="0" smtClean="0"/>
              <a:t>Anwendung einer vertrauten Methode</a:t>
            </a:r>
          </a:p>
          <a:p>
            <a:pPr>
              <a:buFontTx/>
              <a:buChar char="-"/>
            </a:pPr>
            <a:r>
              <a:rPr lang="de-DE" dirty="0" smtClean="0"/>
              <a:t>Bildung von Hypothesen darüber, was zu tun wäre</a:t>
            </a:r>
          </a:p>
        </p:txBody>
      </p:sp>
      <p:cxnSp>
        <p:nvCxnSpPr>
          <p:cNvPr id="5" name="Ευθύγραμμο βέλος σύνδεσης 4"/>
          <p:cNvCxnSpPr/>
          <p:nvPr/>
        </p:nvCxnSpPr>
        <p:spPr>
          <a:xfrm>
            <a:off x="3519768" y="2043953"/>
            <a:ext cx="1432112"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xmlns="" val="1596362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634066"/>
            <a:ext cx="7886700" cy="589616"/>
          </a:xfrm>
        </p:spPr>
        <p:txBody>
          <a:bodyPr>
            <a:normAutofit fontScale="90000"/>
          </a:bodyPr>
          <a:lstStyle/>
          <a:p>
            <a:r>
              <a:rPr lang="de-DE" dirty="0"/>
              <a:t>Vorläufer der konstruktivistischen Sicht</a:t>
            </a:r>
            <a:br>
              <a:rPr lang="de-DE" dirty="0"/>
            </a:br>
            <a:endParaRPr lang="el-GR" dirty="0"/>
          </a:p>
        </p:txBody>
      </p:sp>
      <p:sp>
        <p:nvSpPr>
          <p:cNvPr id="3" name="Θέση περιεχομένου 2"/>
          <p:cNvSpPr>
            <a:spLocks noGrp="1"/>
          </p:cNvSpPr>
          <p:nvPr>
            <p:ph idx="1"/>
          </p:nvPr>
        </p:nvSpPr>
        <p:spPr>
          <a:xfrm>
            <a:off x="628650" y="1223683"/>
            <a:ext cx="7886700" cy="4953281"/>
          </a:xfrm>
        </p:spPr>
        <p:txBody>
          <a:bodyPr>
            <a:normAutofit fontScale="62500" lnSpcReduction="20000"/>
          </a:bodyPr>
          <a:lstStyle/>
          <a:p>
            <a:pPr marL="0" indent="0" algn="just">
              <a:buNone/>
            </a:pPr>
            <a:r>
              <a:rPr lang="de-DE" dirty="0" smtClean="0"/>
              <a:t>2. Jean Piaget</a:t>
            </a:r>
          </a:p>
          <a:p>
            <a:pPr marL="0" indent="0" algn="just">
              <a:buNone/>
            </a:pPr>
            <a:r>
              <a:rPr lang="de-DE" dirty="0" smtClean="0"/>
              <a:t>Entwicklungsstufen,</a:t>
            </a:r>
            <a:r>
              <a:rPr lang="el-GR" dirty="0" smtClean="0"/>
              <a:t> </a:t>
            </a:r>
            <a:r>
              <a:rPr lang="de-DE" dirty="0" smtClean="0"/>
              <a:t>die ein Lerner nach und nach durchläuft, um seine konstruktiven Lernfähigkeiten in handelnder, aktiver Auseinandersetzung mit der Umwelt zu regulieren und zu optimieren</a:t>
            </a:r>
          </a:p>
          <a:p>
            <a:pPr marL="0" indent="0" algn="just">
              <a:buNone/>
            </a:pPr>
            <a:r>
              <a:rPr lang="de-DE" dirty="0" smtClean="0"/>
              <a:t>Entwicklung von Schemata zur Bewältigung von unterschiedlichen Umwelt-, Problem- und Handlungssituationen</a:t>
            </a:r>
          </a:p>
          <a:p>
            <a:pPr marL="0" indent="0" algn="just">
              <a:buNone/>
            </a:pPr>
            <a:r>
              <a:rPr lang="de-DE" dirty="0" smtClean="0"/>
              <a:t>Assimilation: Schema, mit dem wir im Lernen aktiv Ereignisse der Außenwelt einordnen, strukturieren, deuten.</a:t>
            </a:r>
          </a:p>
          <a:p>
            <a:pPr marL="0" indent="0" algn="just">
              <a:buNone/>
            </a:pPr>
            <a:r>
              <a:rPr lang="de-DE" dirty="0" smtClean="0"/>
              <a:t>Akkommodation: situative Anpassung an unterschiedliche Umweltbedingungen</a:t>
            </a:r>
          </a:p>
          <a:p>
            <a:pPr marL="0" indent="0" algn="just">
              <a:buNone/>
            </a:pPr>
            <a:r>
              <a:rPr lang="de-DE" dirty="0" smtClean="0"/>
              <a:t>Lernen muss subjektiv konstruiert werden</a:t>
            </a:r>
          </a:p>
          <a:p>
            <a:pPr marL="0" indent="0" algn="just">
              <a:buNone/>
            </a:pPr>
            <a:r>
              <a:rPr lang="de-DE" dirty="0" smtClean="0"/>
              <a:t>Entwicklung eines „kognitiven Lehr- und Lernverständnisses, das sich auf den einzelnen Lerner konzentriert, auch wenn soziale Lernprozesse nicht als unbedeutend angesehen werden“ (Reich 2008, 72)      </a:t>
            </a:r>
          </a:p>
          <a:p>
            <a:pPr marL="0" indent="0" algn="just">
              <a:buNone/>
            </a:pPr>
            <a:r>
              <a:rPr lang="de-DE" dirty="0" smtClean="0"/>
              <a:t>Subjektorientierter Ansatz</a:t>
            </a:r>
          </a:p>
          <a:p>
            <a:pPr marL="0" indent="0" algn="r">
              <a:buNone/>
            </a:pPr>
            <a:r>
              <a:rPr lang="de-DE" sz="2400" dirty="0" smtClean="0"/>
              <a:t>(s. Reich 2008, 72)</a:t>
            </a:r>
            <a:endParaRPr lang="el-GR" sz="2400" dirty="0"/>
          </a:p>
        </p:txBody>
      </p:sp>
    </p:spTree>
    <p:extLst>
      <p:ext uri="{BB962C8B-B14F-4D97-AF65-F5344CB8AC3E}">
        <p14:creationId xmlns:p14="http://schemas.microsoft.com/office/powerpoint/2010/main" xmlns="" val="9551621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6"/>
            <a:ext cx="7886700" cy="495487"/>
          </a:xfrm>
        </p:spPr>
        <p:txBody>
          <a:bodyPr>
            <a:normAutofit fontScale="90000"/>
          </a:bodyPr>
          <a:lstStyle/>
          <a:p>
            <a:r>
              <a:rPr lang="de-DE" dirty="0" smtClean="0"/>
              <a:t>Testen und Experimentieren</a:t>
            </a:r>
            <a:endParaRPr lang="el-GR" dirty="0"/>
          </a:p>
        </p:txBody>
      </p:sp>
      <p:sp>
        <p:nvSpPr>
          <p:cNvPr id="3" name="Θέση περιεχομένου 2"/>
          <p:cNvSpPr>
            <a:spLocks noGrp="1"/>
          </p:cNvSpPr>
          <p:nvPr>
            <p:ph idx="1"/>
          </p:nvPr>
        </p:nvSpPr>
        <p:spPr>
          <a:xfrm>
            <a:off x="628650" y="1317812"/>
            <a:ext cx="7886700" cy="4859151"/>
          </a:xfrm>
        </p:spPr>
        <p:txBody>
          <a:bodyPr>
            <a:normAutofit lnSpcReduction="10000"/>
          </a:bodyPr>
          <a:lstStyle/>
          <a:p>
            <a:r>
              <a:rPr lang="de-DE" dirty="0" smtClean="0"/>
              <a:t>Ausprobieren von Hypothesen</a:t>
            </a:r>
          </a:p>
          <a:p>
            <a:r>
              <a:rPr lang="de-DE" dirty="0" smtClean="0"/>
              <a:t>Handlungsbezogene Möglichkeiten</a:t>
            </a:r>
          </a:p>
          <a:p>
            <a:endParaRPr lang="de-DE" dirty="0"/>
          </a:p>
          <a:p>
            <a:pPr marL="0" indent="0" algn="just">
              <a:buNone/>
            </a:pPr>
            <a:r>
              <a:rPr lang="de-DE" dirty="0" smtClean="0"/>
              <a:t>„Emotionale Reaktionen, Probleme, Ereignisse, die im Kontext von eigenen Erfahrungen zu Hypothesen führen, müssen dann auch gelöst werden, d.h. es muss ein </a:t>
            </a:r>
            <a:r>
              <a:rPr lang="de-DE" b="1" dirty="0" smtClean="0"/>
              <a:t>verwendbares Lernprodukt </a:t>
            </a:r>
            <a:r>
              <a:rPr lang="de-DE" dirty="0" smtClean="0"/>
              <a:t>entstehen, das in </a:t>
            </a:r>
            <a:r>
              <a:rPr lang="de-DE" b="1" dirty="0" smtClean="0"/>
              <a:t>Handlungen</a:t>
            </a:r>
            <a:r>
              <a:rPr lang="de-DE" dirty="0" smtClean="0"/>
              <a:t> benutzt und genutzt werden kann“ (ebd. 243)</a:t>
            </a:r>
            <a:endParaRPr lang="el-GR" dirty="0"/>
          </a:p>
        </p:txBody>
      </p:sp>
    </p:spTree>
    <p:extLst>
      <p:ext uri="{BB962C8B-B14F-4D97-AF65-F5344CB8AC3E}">
        <p14:creationId xmlns:p14="http://schemas.microsoft.com/office/powerpoint/2010/main" xmlns="" val="460285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6"/>
            <a:ext cx="7886700" cy="535828"/>
          </a:xfrm>
        </p:spPr>
        <p:txBody>
          <a:bodyPr>
            <a:normAutofit fontScale="90000"/>
          </a:bodyPr>
          <a:lstStyle/>
          <a:p>
            <a:r>
              <a:rPr lang="de-DE" dirty="0" smtClean="0"/>
              <a:t>Anwendung</a:t>
            </a:r>
            <a:endParaRPr lang="el-GR" dirty="0"/>
          </a:p>
        </p:txBody>
      </p:sp>
      <p:sp>
        <p:nvSpPr>
          <p:cNvPr id="3" name="Θέση περιεχομένου 2"/>
          <p:cNvSpPr>
            <a:spLocks noGrp="1"/>
          </p:cNvSpPr>
          <p:nvPr>
            <p:ph idx="1"/>
          </p:nvPr>
        </p:nvSpPr>
        <p:spPr>
          <a:xfrm>
            <a:off x="628650" y="1452283"/>
            <a:ext cx="7886700" cy="4724681"/>
          </a:xfrm>
        </p:spPr>
        <p:txBody>
          <a:bodyPr>
            <a:normAutofit fontScale="85000" lnSpcReduction="10000"/>
          </a:bodyPr>
          <a:lstStyle/>
          <a:p>
            <a:pPr marL="0" indent="0" algn="just">
              <a:buNone/>
            </a:pPr>
            <a:r>
              <a:rPr lang="de-DE" dirty="0" smtClean="0"/>
              <a:t>Kontinuierliche Anwendung: Zeichen, was mit dem Lernergebnis erreicht werden kann</a:t>
            </a:r>
          </a:p>
          <a:p>
            <a:pPr marL="0" indent="0" algn="just">
              <a:buNone/>
            </a:pPr>
            <a:r>
              <a:rPr lang="de-DE" dirty="0" smtClean="0"/>
              <a:t>„Anwendungen sind handlungsbezogene theoretische oder praktische Übertragungen der Lösungen oder der als Lösung auffassenden Operationen, Prozeduren, Regeln, Deutungen usw. auf unterschiedliche weitere Aufgaben oder Probleme“ (ebd. 244)</a:t>
            </a:r>
          </a:p>
          <a:p>
            <a:pPr marL="0" indent="0" algn="just">
              <a:buNone/>
            </a:pPr>
            <a:r>
              <a:rPr lang="de-DE" dirty="0" smtClean="0"/>
              <a:t>Ergebnis: kognitive komplexe Verankerung von Lerngegenständen</a:t>
            </a:r>
          </a:p>
          <a:p>
            <a:pPr marL="0" indent="0" algn="just">
              <a:buNone/>
            </a:pPr>
            <a:r>
              <a:rPr lang="de-DE" dirty="0" smtClean="0"/>
              <a:t>Übungen: notwendig für die Verankerung von bestimmten Lösungen</a:t>
            </a:r>
            <a:endParaRPr lang="el-GR" dirty="0"/>
          </a:p>
        </p:txBody>
      </p:sp>
    </p:spTree>
    <p:extLst>
      <p:ext uri="{BB962C8B-B14F-4D97-AF65-F5344CB8AC3E}">
        <p14:creationId xmlns:p14="http://schemas.microsoft.com/office/powerpoint/2010/main" xmlns="" val="16511060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6"/>
            <a:ext cx="7886700" cy="589616"/>
          </a:xfrm>
        </p:spPr>
        <p:txBody>
          <a:bodyPr>
            <a:normAutofit fontScale="90000"/>
          </a:bodyPr>
          <a:lstStyle/>
          <a:p>
            <a:pPr algn="ctr"/>
            <a:r>
              <a:rPr lang="de-DE" sz="2800" dirty="0" smtClean="0"/>
              <a:t>Die Lernumgebung in der konstruktivistischen Didaktik</a:t>
            </a:r>
            <a:endParaRPr lang="el-GR" sz="2800" dirty="0"/>
          </a:p>
        </p:txBody>
      </p:sp>
      <p:sp>
        <p:nvSpPr>
          <p:cNvPr id="3" name="Θέση περιεχομένου 2"/>
          <p:cNvSpPr>
            <a:spLocks noGrp="1"/>
          </p:cNvSpPr>
          <p:nvPr>
            <p:ph idx="1"/>
          </p:nvPr>
        </p:nvSpPr>
        <p:spPr>
          <a:xfrm>
            <a:off x="628650" y="954743"/>
            <a:ext cx="7886700" cy="5222221"/>
          </a:xfrm>
        </p:spPr>
        <p:txBody>
          <a:bodyPr/>
          <a:lstStyle/>
          <a:p>
            <a:pPr marL="0" indent="0">
              <a:buNone/>
            </a:pPr>
            <a:r>
              <a:rPr lang="de-DE" dirty="0" smtClean="0"/>
              <a:t>Innere Faktoren</a:t>
            </a:r>
          </a:p>
          <a:p>
            <a:pPr marL="0" indent="0">
              <a:buNone/>
            </a:pPr>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xmlns="" val="3396116541"/>
              </p:ext>
            </p:extLst>
          </p:nvPr>
        </p:nvGraphicFramePr>
        <p:xfrm>
          <a:off x="787774" y="1660960"/>
          <a:ext cx="7098927" cy="5120640"/>
        </p:xfrm>
        <a:graphic>
          <a:graphicData uri="http://schemas.openxmlformats.org/drawingml/2006/table">
            <a:tbl>
              <a:tblPr firstRow="1" bandRow="1">
                <a:tableStyleId>{5C22544A-7EE6-4342-B048-85BDC9FD1C3A}</a:tableStyleId>
              </a:tblPr>
              <a:tblGrid>
                <a:gridCol w="3558988"/>
                <a:gridCol w="3539939"/>
              </a:tblGrid>
              <a:tr h="370840">
                <a:tc>
                  <a:txBody>
                    <a:bodyPr/>
                    <a:lstStyle/>
                    <a:p>
                      <a:r>
                        <a:rPr lang="de-DE" b="0" dirty="0" smtClean="0">
                          <a:solidFill>
                            <a:schemeClr val="tx1"/>
                          </a:solidFill>
                        </a:rPr>
                        <a:t>1. Vielseitige Gestaltung von Handlungsebenen des Lernens</a:t>
                      </a:r>
                      <a:endParaRPr lang="el-GR" b="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smtClean="0">
                          <a:solidFill>
                            <a:schemeClr val="tx1"/>
                          </a:solidFill>
                        </a:rPr>
                        <a:t>9. Förderung des emotionalen Lernens</a:t>
                      </a:r>
                      <a:endParaRPr lang="el-GR" b="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b="0" dirty="0" smtClean="0">
                          <a:solidFill>
                            <a:schemeClr val="tx1"/>
                          </a:solidFill>
                        </a:rPr>
                        <a:t>2. Gezielte Planung von Handlungsstufen des Lernens</a:t>
                      </a:r>
                      <a:endParaRPr lang="el-GR" b="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smtClean="0">
                          <a:solidFill>
                            <a:schemeClr val="tx1"/>
                          </a:solidFill>
                        </a:rPr>
                        <a:t>10. Förderung des individuellen Lernens</a:t>
                      </a:r>
                      <a:endParaRPr lang="el-GR" b="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b="0" dirty="0" smtClean="0">
                          <a:solidFill>
                            <a:schemeClr val="tx1"/>
                          </a:solidFill>
                        </a:rPr>
                        <a:t>3. Entfaltung von</a:t>
                      </a:r>
                      <a:r>
                        <a:rPr lang="de-DE" b="0" baseline="0" dirty="0" smtClean="0">
                          <a:solidFill>
                            <a:schemeClr val="tx1"/>
                          </a:solidFill>
                        </a:rPr>
                        <a:t> konstruktivem Lernen</a:t>
                      </a:r>
                      <a:endParaRPr lang="el-GR" b="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smtClean="0">
                          <a:solidFill>
                            <a:schemeClr val="tx1"/>
                          </a:solidFill>
                        </a:rPr>
                        <a:t>11. Einnehmen einer systemischen Perspektive des Lernens</a:t>
                      </a:r>
                      <a:endParaRPr lang="el-GR" b="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b="0" dirty="0" smtClean="0">
                          <a:solidFill>
                            <a:schemeClr val="tx1"/>
                          </a:solidFill>
                        </a:rPr>
                        <a:t>4. Durchführung von </a:t>
                      </a:r>
                      <a:r>
                        <a:rPr lang="de-DE" b="0" dirty="0" err="1" smtClean="0">
                          <a:solidFill>
                            <a:schemeClr val="tx1"/>
                          </a:solidFill>
                        </a:rPr>
                        <a:t>rekonstruktivem</a:t>
                      </a:r>
                      <a:r>
                        <a:rPr lang="de-DE" b="0" dirty="0" smtClean="0">
                          <a:solidFill>
                            <a:schemeClr val="tx1"/>
                          </a:solidFill>
                        </a:rPr>
                        <a:t> Lernen</a:t>
                      </a:r>
                      <a:endParaRPr lang="el-GR" b="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smtClean="0">
                          <a:solidFill>
                            <a:schemeClr val="tx1"/>
                          </a:solidFill>
                        </a:rPr>
                        <a:t>12. Multiperspektivisches und multimodales Lernen als ideal sehen</a:t>
                      </a:r>
                      <a:endParaRPr lang="el-GR" b="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b="0" dirty="0" smtClean="0">
                          <a:solidFill>
                            <a:schemeClr val="tx1"/>
                          </a:solidFill>
                        </a:rPr>
                        <a:t>5. Einsetzen</a:t>
                      </a:r>
                      <a:r>
                        <a:rPr lang="de-DE" b="0" baseline="0" dirty="0" smtClean="0">
                          <a:solidFill>
                            <a:schemeClr val="tx1"/>
                          </a:solidFill>
                        </a:rPr>
                        <a:t> von dekonstruktivem Lernen nach Möglichkeit</a:t>
                      </a:r>
                      <a:endParaRPr lang="el-GR" b="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smtClean="0">
                          <a:solidFill>
                            <a:schemeClr val="tx1"/>
                          </a:solidFill>
                        </a:rPr>
                        <a:t>13. Lernkontrollen sinnvoll</a:t>
                      </a:r>
                      <a:r>
                        <a:rPr lang="de-DE" b="0" baseline="0" dirty="0" smtClean="0">
                          <a:solidFill>
                            <a:schemeClr val="tx1"/>
                          </a:solidFill>
                        </a:rPr>
                        <a:t> auf Handlungskontexte abstimmen</a:t>
                      </a:r>
                      <a:endParaRPr lang="el-GR" b="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b="0" dirty="0" smtClean="0">
                          <a:solidFill>
                            <a:schemeClr val="tx1"/>
                          </a:solidFill>
                        </a:rPr>
                        <a:t>6.</a:t>
                      </a:r>
                      <a:r>
                        <a:rPr lang="de-DE" b="0" baseline="0" dirty="0" smtClean="0">
                          <a:solidFill>
                            <a:schemeClr val="tx1"/>
                          </a:solidFill>
                        </a:rPr>
                        <a:t> Förderung des kreativen Lernens</a:t>
                      </a:r>
                      <a:endParaRPr lang="el-GR" b="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smtClean="0">
                          <a:solidFill>
                            <a:schemeClr val="tx1"/>
                          </a:solidFill>
                        </a:rPr>
                        <a:t>14. Evaluation von Wirkungen des Lernens</a:t>
                      </a:r>
                      <a:endParaRPr lang="el-GR" b="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b="0" dirty="0" smtClean="0">
                          <a:solidFill>
                            <a:schemeClr val="tx1"/>
                          </a:solidFill>
                        </a:rPr>
                        <a:t>7. Förderung des sozialen Lernens</a:t>
                      </a:r>
                      <a:endParaRPr lang="el-GR" b="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smtClean="0">
                          <a:solidFill>
                            <a:schemeClr val="tx1"/>
                          </a:solidFill>
                        </a:rPr>
                        <a:t>15. Verbesserung der inneren</a:t>
                      </a:r>
                      <a:r>
                        <a:rPr lang="de-DE" b="0" baseline="0" dirty="0" smtClean="0">
                          <a:solidFill>
                            <a:schemeClr val="tx1"/>
                          </a:solidFill>
                        </a:rPr>
                        <a:t> </a:t>
                      </a:r>
                      <a:r>
                        <a:rPr lang="de-DE" b="0" dirty="0" smtClean="0">
                          <a:solidFill>
                            <a:schemeClr val="tx1"/>
                          </a:solidFill>
                        </a:rPr>
                        <a:t>Lernbedingungen </a:t>
                      </a:r>
                      <a:endParaRPr lang="el-GR" b="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de-DE" b="0" dirty="0" smtClean="0">
                          <a:solidFill>
                            <a:schemeClr val="tx1"/>
                          </a:solidFill>
                        </a:rPr>
                        <a:t>8. Nutzung</a:t>
                      </a:r>
                      <a:r>
                        <a:rPr lang="de-DE" b="0" baseline="0" dirty="0" smtClean="0">
                          <a:solidFill>
                            <a:schemeClr val="tx1"/>
                          </a:solidFill>
                        </a:rPr>
                        <a:t> des situierten Lernens als Rahmenkonzept</a:t>
                      </a:r>
                      <a:endParaRPr lang="el-GR" b="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smtClean="0">
                          <a:solidFill>
                            <a:schemeClr val="tx1"/>
                          </a:solidFill>
                        </a:rPr>
                        <a:t>16. Verbesserung von äußeren Lernbedingungen</a:t>
                      </a:r>
                      <a:endParaRPr lang="el-GR" b="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Θέση υποσέλιδου 3"/>
          <p:cNvSpPr>
            <a:spLocks noGrp="1"/>
          </p:cNvSpPr>
          <p:nvPr>
            <p:ph type="ftr" sz="quarter" idx="11"/>
          </p:nvPr>
        </p:nvSpPr>
        <p:spPr>
          <a:xfrm>
            <a:off x="5913344" y="6401455"/>
            <a:ext cx="3086100" cy="365125"/>
          </a:xfrm>
        </p:spPr>
        <p:txBody>
          <a:bodyPr/>
          <a:lstStyle/>
          <a:p>
            <a:r>
              <a:rPr lang="de-DE" sz="1800" dirty="0" smtClean="0">
                <a:solidFill>
                  <a:schemeClr val="tx1"/>
                </a:solidFill>
              </a:rPr>
              <a:t>           </a:t>
            </a:r>
            <a:r>
              <a:rPr lang="el-GR" sz="1800" dirty="0">
                <a:solidFill>
                  <a:schemeClr val="tx1"/>
                </a:solidFill>
              </a:rPr>
              <a:t>(</a:t>
            </a:r>
            <a:r>
              <a:rPr lang="de-DE" sz="1800" dirty="0" smtClean="0">
                <a:solidFill>
                  <a:schemeClr val="tx1"/>
                </a:solidFill>
              </a:rPr>
              <a:t>Reich 2008, 236/237</a:t>
            </a:r>
            <a:r>
              <a:rPr lang="el-GR" sz="1800" dirty="0" smtClean="0">
                <a:solidFill>
                  <a:schemeClr val="tx1"/>
                </a:solidFill>
              </a:rPr>
              <a:t>)</a:t>
            </a:r>
            <a:endParaRPr lang="el-GR" sz="1800" dirty="0">
              <a:solidFill>
                <a:schemeClr val="tx1"/>
              </a:solidFill>
            </a:endParaRPr>
          </a:p>
        </p:txBody>
      </p:sp>
    </p:spTree>
    <p:extLst>
      <p:ext uri="{BB962C8B-B14F-4D97-AF65-F5344CB8AC3E}">
        <p14:creationId xmlns:p14="http://schemas.microsoft.com/office/powerpoint/2010/main" xmlns="" val="1458073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28650" y="1304365"/>
            <a:ext cx="7886700" cy="4872598"/>
          </a:xfrm>
        </p:spPr>
        <p:txBody>
          <a:bodyPr>
            <a:normAutofit fontScale="62500" lnSpcReduction="20000"/>
          </a:bodyPr>
          <a:lstStyle/>
          <a:p>
            <a:pPr marL="0" indent="0">
              <a:buNone/>
            </a:pPr>
            <a:r>
              <a:rPr lang="de-DE" b="1" dirty="0" smtClean="0"/>
              <a:t>Konstruktivismus</a:t>
            </a:r>
          </a:p>
          <a:p>
            <a:pPr marL="0" indent="0">
              <a:buNone/>
            </a:pPr>
            <a:r>
              <a:rPr lang="de-DE" dirty="0" smtClean="0"/>
              <a:t>Lernen als individueller Konstruktionsprozess</a:t>
            </a:r>
          </a:p>
          <a:p>
            <a:pPr marL="0" indent="0">
              <a:buNone/>
            </a:pPr>
            <a:r>
              <a:rPr lang="de-DE" dirty="0" smtClean="0"/>
              <a:t>Lehrer als Moderator</a:t>
            </a:r>
          </a:p>
          <a:p>
            <a:pPr marL="0" indent="0">
              <a:buNone/>
            </a:pPr>
            <a:endParaRPr lang="de-DE" dirty="0"/>
          </a:p>
          <a:p>
            <a:pPr marL="0" indent="0">
              <a:buNone/>
            </a:pPr>
            <a:r>
              <a:rPr lang="de-DE" u="sng" dirty="0" smtClean="0"/>
              <a:t>Folgerungen für die didaktische Praxis</a:t>
            </a:r>
          </a:p>
          <a:p>
            <a:pPr marL="0" indent="0">
              <a:buNone/>
            </a:pPr>
            <a:r>
              <a:rPr lang="de-DE" dirty="0" smtClean="0"/>
              <a:t>Entwicklung von didaktischen Modellen/Lehrplänen, </a:t>
            </a:r>
          </a:p>
          <a:p>
            <a:pPr>
              <a:buFontTx/>
              <a:buChar char="-"/>
            </a:pPr>
            <a:r>
              <a:rPr lang="de-DE" dirty="0" smtClean="0"/>
              <a:t>bei denen wichtige Aspekte der konstruktivistischen Didaktik berücksichtigt werden (kreatives Lernen, emotionales Lernen, soziales Lernen, situiertes Lernen, individuelles Lernen, konstruktives Lernen, </a:t>
            </a:r>
            <a:r>
              <a:rPr lang="de-DE" dirty="0" err="1" smtClean="0"/>
              <a:t>rekonstruktives</a:t>
            </a:r>
            <a:r>
              <a:rPr lang="de-DE" dirty="0" smtClean="0"/>
              <a:t> Lernen, dekonstruktives Lernen)</a:t>
            </a:r>
          </a:p>
          <a:p>
            <a:pPr>
              <a:buFontTx/>
              <a:buChar char="-"/>
            </a:pPr>
            <a:r>
              <a:rPr lang="de-DE" dirty="0"/>
              <a:t>b</a:t>
            </a:r>
            <a:r>
              <a:rPr lang="de-DE" dirty="0" smtClean="0"/>
              <a:t>ei denen der Lehrende die Rolle des Moderators übernimmt</a:t>
            </a:r>
          </a:p>
          <a:p>
            <a:pPr>
              <a:buFontTx/>
              <a:buChar char="-"/>
            </a:pPr>
            <a:r>
              <a:rPr lang="de-DE" dirty="0"/>
              <a:t>b</a:t>
            </a:r>
            <a:r>
              <a:rPr lang="de-DE" dirty="0" smtClean="0"/>
              <a:t>ei denen das autonome und lebenslange Lernen berücksichtigt wird</a:t>
            </a:r>
          </a:p>
          <a:p>
            <a:pPr>
              <a:buFontTx/>
              <a:buChar char="-"/>
            </a:pPr>
            <a:r>
              <a:rPr lang="de-DE" dirty="0"/>
              <a:t>b</a:t>
            </a:r>
            <a:r>
              <a:rPr lang="de-DE" dirty="0" smtClean="0"/>
              <a:t>ei denen </a:t>
            </a:r>
            <a:r>
              <a:rPr lang="de-DE" dirty="0"/>
              <a:t>A</a:t>
            </a:r>
            <a:r>
              <a:rPr lang="de-DE" dirty="0" smtClean="0"/>
              <a:t>spekte wie Selbsteinschätzung und Reflexion von Lernfortschritten eine wichtige Rolle spielen</a:t>
            </a:r>
          </a:p>
          <a:p>
            <a:pPr marL="0" indent="0" algn="r">
              <a:buNone/>
            </a:pPr>
            <a:r>
              <a:rPr lang="de-DE" sz="2100" dirty="0"/>
              <a:t>(</a:t>
            </a:r>
            <a:r>
              <a:rPr lang="de-DE" sz="2100" dirty="0" smtClean="0"/>
              <a:t>Vgl. ebd.7/8)</a:t>
            </a:r>
            <a:endParaRPr lang="el-GR" sz="2100" dirty="0"/>
          </a:p>
        </p:txBody>
      </p:sp>
      <p:sp>
        <p:nvSpPr>
          <p:cNvPr id="4" name="Τίτλος 1"/>
          <p:cNvSpPr>
            <a:spLocks noGrp="1"/>
          </p:cNvSpPr>
          <p:nvPr>
            <p:ph type="title"/>
          </p:nvPr>
        </p:nvSpPr>
        <p:spPr>
          <a:xfrm>
            <a:off x="628650" y="365126"/>
            <a:ext cx="7886700" cy="643404"/>
          </a:xfrm>
        </p:spPr>
        <p:txBody>
          <a:bodyPr>
            <a:normAutofit fontScale="90000"/>
          </a:bodyPr>
          <a:lstStyle/>
          <a:p>
            <a:pPr algn="ctr"/>
            <a:r>
              <a:rPr lang="de-DE" sz="3200" dirty="0" smtClean="0"/>
              <a:t>Spracherwerbstheorien: </a:t>
            </a:r>
            <a:br>
              <a:rPr lang="de-DE" sz="3200" dirty="0" smtClean="0"/>
            </a:br>
            <a:r>
              <a:rPr lang="de-DE" sz="3200" dirty="0" smtClean="0"/>
              <a:t>Folgerungen für Didaktik und Methodik</a:t>
            </a:r>
            <a:endParaRPr lang="el-GR" sz="3200" dirty="0"/>
          </a:p>
        </p:txBody>
      </p:sp>
    </p:spTree>
    <p:extLst>
      <p:ext uri="{BB962C8B-B14F-4D97-AF65-F5344CB8AC3E}">
        <p14:creationId xmlns:p14="http://schemas.microsoft.com/office/powerpoint/2010/main" xmlns="" val="2537322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203761"/>
            <a:ext cx="7886700" cy="872005"/>
          </a:xfrm>
        </p:spPr>
        <p:txBody>
          <a:bodyPr>
            <a:normAutofit/>
          </a:bodyPr>
          <a:lstStyle/>
          <a:p>
            <a:r>
              <a:rPr lang="de-DE" sz="2800" dirty="0" smtClean="0"/>
              <a:t>Konstruktivismus und Unterrichtspraxis</a:t>
            </a:r>
            <a:endParaRPr lang="el-GR" sz="2800" dirty="0"/>
          </a:p>
        </p:txBody>
      </p:sp>
      <p:sp>
        <p:nvSpPr>
          <p:cNvPr id="3" name="Θέση περιεχομένου 2"/>
          <p:cNvSpPr>
            <a:spLocks noGrp="1"/>
          </p:cNvSpPr>
          <p:nvPr>
            <p:ph idx="1"/>
          </p:nvPr>
        </p:nvSpPr>
        <p:spPr>
          <a:xfrm>
            <a:off x="628650" y="1264024"/>
            <a:ext cx="7886700" cy="5419163"/>
          </a:xfrm>
        </p:spPr>
        <p:txBody>
          <a:bodyPr>
            <a:normAutofit fontScale="55000" lnSpcReduction="20000"/>
          </a:bodyPr>
          <a:lstStyle/>
          <a:p>
            <a:pPr marL="0" indent="0">
              <a:buNone/>
            </a:pPr>
            <a:r>
              <a:rPr lang="de-DE" u="sng" dirty="0" smtClean="0"/>
              <a:t>Europäisches Sprachenportfolio</a:t>
            </a:r>
          </a:p>
          <a:p>
            <a:r>
              <a:rPr lang="en-US" dirty="0"/>
              <a:t>“Portfolios are a means of bringing learning and assessment into positive interaction with each other: assessment of learning can also be assessment for learning” </a:t>
            </a:r>
          </a:p>
          <a:p>
            <a:pPr marL="0" indent="0" algn="r">
              <a:buNone/>
            </a:pPr>
            <a:r>
              <a:rPr lang="en-US" dirty="0"/>
              <a:t>(Little 2009: 4).</a:t>
            </a:r>
            <a:endParaRPr lang="de-DE" dirty="0"/>
          </a:p>
          <a:p>
            <a:pPr marL="0" indent="0">
              <a:buNone/>
            </a:pPr>
            <a:endParaRPr lang="de-DE" dirty="0" smtClean="0"/>
          </a:p>
          <a:p>
            <a:pPr algn="just"/>
            <a:r>
              <a:rPr lang="de-DE" dirty="0" smtClean="0"/>
              <a:t>Mit </a:t>
            </a:r>
            <a:r>
              <a:rPr lang="de-DE" dirty="0"/>
              <a:t>Hilfe des europäischen Sprachenportfolios </a:t>
            </a:r>
            <a:r>
              <a:rPr lang="de-DE" b="1" dirty="0"/>
              <a:t>konstruieren</a:t>
            </a:r>
            <a:r>
              <a:rPr lang="de-DE" dirty="0"/>
              <a:t> die Lernenden ihr eigenes </a:t>
            </a:r>
            <a:r>
              <a:rPr lang="de-DE" b="1" dirty="0"/>
              <a:t>Lernprofil</a:t>
            </a:r>
            <a:r>
              <a:rPr lang="de-DE" dirty="0"/>
              <a:t>, indem sie feststellen, ob sie ihre </a:t>
            </a:r>
            <a:r>
              <a:rPr lang="de-DE" b="1" dirty="0"/>
              <a:t>Lernziele erreicht </a:t>
            </a:r>
            <a:r>
              <a:rPr lang="de-DE" dirty="0"/>
              <a:t>haben und wie sie mögliche </a:t>
            </a:r>
            <a:r>
              <a:rPr lang="de-DE" b="1" dirty="0"/>
              <a:t>Lernschwierigkeiten</a:t>
            </a:r>
            <a:r>
              <a:rPr lang="de-DE" dirty="0"/>
              <a:t> </a:t>
            </a:r>
            <a:r>
              <a:rPr lang="de-DE" b="1" dirty="0"/>
              <a:t>überwunden</a:t>
            </a:r>
            <a:r>
              <a:rPr lang="de-DE" dirty="0"/>
              <a:t> haben und indem sie </a:t>
            </a:r>
            <a:r>
              <a:rPr lang="de-DE" b="1" dirty="0"/>
              <a:t>weitere Lernziele </a:t>
            </a:r>
            <a:r>
              <a:rPr lang="de-DE" dirty="0"/>
              <a:t>setzen und ihren </a:t>
            </a:r>
            <a:r>
              <a:rPr lang="de-DE" b="1" dirty="0"/>
              <a:t>Lernvorgang planen</a:t>
            </a:r>
            <a:r>
              <a:rPr lang="de-DE" dirty="0"/>
              <a:t>. Auch übernehmen die Lehrenden mit dem europäischen Sprachenportfolio die Rolle des </a:t>
            </a:r>
            <a:r>
              <a:rPr lang="de-DE" b="1" dirty="0"/>
              <a:t>Moderators</a:t>
            </a:r>
            <a:r>
              <a:rPr lang="de-DE" dirty="0"/>
              <a:t> und stellen zusammen mit den Lernenden fest, welche die </a:t>
            </a:r>
            <a:r>
              <a:rPr lang="de-DE" b="1" dirty="0"/>
              <a:t>Bedürfnisse</a:t>
            </a:r>
            <a:r>
              <a:rPr lang="de-DE" dirty="0"/>
              <a:t> und </a:t>
            </a:r>
            <a:r>
              <a:rPr lang="de-DE" b="1" dirty="0"/>
              <a:t>Motivationen</a:t>
            </a:r>
            <a:r>
              <a:rPr lang="de-DE" dirty="0"/>
              <a:t> der Lernenden sind, welche ihre Lernschwierigkeiten sind, so dass sie den Unterrichtsstoff entsprechend anpassen können und mit welchen </a:t>
            </a:r>
            <a:r>
              <a:rPr lang="de-DE" b="1" dirty="0"/>
              <a:t>Medien und Wegen </a:t>
            </a:r>
            <a:r>
              <a:rPr lang="de-DE" dirty="0"/>
              <a:t>die Lernenden am besten lernen, so dass die Lehrenden den Unterricht entsprechend gestalten. </a:t>
            </a:r>
            <a:endParaRPr lang="de-DE" dirty="0" smtClean="0"/>
          </a:p>
          <a:p>
            <a:pPr algn="just"/>
            <a:r>
              <a:rPr lang="de-DE" dirty="0"/>
              <a:t>früher Umgang mit dem Portfolio : Vorbereitung der Schüler und Schülerinnen auf eine wachsende Autonomie und auf selbstverantwortetes </a:t>
            </a:r>
            <a:r>
              <a:rPr lang="de-DE" dirty="0" smtClean="0"/>
              <a:t>Lernen</a:t>
            </a:r>
          </a:p>
          <a:p>
            <a:r>
              <a:rPr lang="de-DE" dirty="0"/>
              <a:t>Selbstbeurteilungsinstrumente </a:t>
            </a:r>
          </a:p>
          <a:p>
            <a:pPr>
              <a:buFontTx/>
              <a:buChar char="-"/>
            </a:pPr>
            <a:r>
              <a:rPr lang="de-DE" dirty="0"/>
              <a:t>eigene Kenntnisse und Fertigkeiten selbst einschätzen</a:t>
            </a:r>
          </a:p>
          <a:p>
            <a:pPr>
              <a:buFontTx/>
              <a:buChar char="-"/>
            </a:pPr>
            <a:r>
              <a:rPr lang="de-DE" dirty="0"/>
              <a:t>verschiedene Zeugnisse der Fremdbeurteilung sammeln und dokumentieren. </a:t>
            </a:r>
          </a:p>
          <a:p>
            <a:pPr marL="0" indent="0">
              <a:buNone/>
            </a:pPr>
            <a:endParaRPr lang="de-DE" dirty="0"/>
          </a:p>
          <a:p>
            <a:pPr algn="just"/>
            <a:endParaRPr lang="de-DE" dirty="0"/>
          </a:p>
          <a:p>
            <a:pPr algn="just"/>
            <a:endParaRPr lang="el-GR" dirty="0"/>
          </a:p>
        </p:txBody>
      </p:sp>
    </p:spTree>
    <p:extLst>
      <p:ext uri="{BB962C8B-B14F-4D97-AF65-F5344CB8AC3E}">
        <p14:creationId xmlns:p14="http://schemas.microsoft.com/office/powerpoint/2010/main" xmlns="" val="2887531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7"/>
            <a:ext cx="7886700" cy="374465"/>
          </a:xfrm>
        </p:spPr>
        <p:txBody>
          <a:bodyPr>
            <a:normAutofit fontScale="90000"/>
          </a:bodyPr>
          <a:lstStyle/>
          <a:p>
            <a:pPr algn="ctr"/>
            <a:r>
              <a:rPr lang="de-DE" sz="3600" dirty="0"/>
              <a:t>Konstruktivismus und </a:t>
            </a:r>
            <a:r>
              <a:rPr lang="de-DE" sz="3600" dirty="0" smtClean="0"/>
              <a:t>Unterrichtspraxis</a:t>
            </a: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28650" y="847168"/>
            <a:ext cx="8226239" cy="5593974"/>
          </a:xfrm>
        </p:spPr>
        <p:txBody>
          <a:bodyPr>
            <a:normAutofit/>
          </a:bodyPr>
          <a:lstStyle/>
          <a:p>
            <a:pPr marL="0" indent="0">
              <a:buNone/>
            </a:pPr>
            <a:r>
              <a:rPr lang="de-DE" dirty="0">
                <a:latin typeface="Times New Roman" panose="02020603050405020304" pitchFamily="18" charset="0"/>
                <a:cs typeface="Times New Roman" panose="02020603050405020304" pitchFamily="18" charset="0"/>
              </a:rPr>
              <a:t>Förderung der </a:t>
            </a:r>
            <a:r>
              <a:rPr lang="de-DE" dirty="0" err="1">
                <a:latin typeface="Times New Roman" panose="02020603050405020304" pitchFamily="18" charset="0"/>
                <a:cs typeface="Times New Roman" panose="02020603050405020304" pitchFamily="18" charset="0"/>
              </a:rPr>
              <a:t>Lernerautonomie</a:t>
            </a:r>
            <a:endParaRPr lang="el-GR" dirty="0">
              <a:latin typeface="Times New Roman" panose="02020603050405020304" pitchFamily="18" charset="0"/>
              <a:cs typeface="Times New Roman" panose="02020603050405020304" pitchFamily="18" charset="0"/>
            </a:endParaRPr>
          </a:p>
          <a:p>
            <a:pPr marL="0" indent="0">
              <a:buNone/>
            </a:pPr>
            <a:endParaRPr lang="el-GR" dirty="0" smtClean="0"/>
          </a:p>
          <a:p>
            <a:pPr marL="0" indent="0">
              <a:buNone/>
            </a:pPr>
            <a:r>
              <a:rPr lang="de-DE" sz="2000" dirty="0" smtClean="0">
                <a:latin typeface="Times New Roman" panose="02020603050405020304" pitchFamily="18" charset="0"/>
                <a:cs typeface="Times New Roman" panose="02020603050405020304" pitchFamily="18" charset="0"/>
              </a:rPr>
              <a:t>Holec 1981</a:t>
            </a:r>
          </a:p>
          <a:p>
            <a:pPr marL="0" indent="0">
              <a:buNone/>
            </a:pPr>
            <a:r>
              <a:rPr lang="de-DE" sz="2000" dirty="0" smtClean="0">
                <a:latin typeface="Times New Roman" panose="02020603050405020304" pitchFamily="18" charset="0"/>
                <a:cs typeface="Times New Roman" panose="02020603050405020304" pitchFamily="18" charset="0"/>
              </a:rPr>
              <a:t>selbständiger Lerner                                 kann sein Lernen eigenverantwortlich gestalten</a:t>
            </a:r>
            <a:endParaRPr lang="de-DE" sz="2000" dirty="0">
              <a:latin typeface="Times New Roman" panose="02020603050405020304" pitchFamily="18" charset="0"/>
              <a:cs typeface="Times New Roman" panose="02020603050405020304" pitchFamily="18" charset="0"/>
            </a:endParaRPr>
          </a:p>
          <a:p>
            <a:pPr marL="0" indent="0">
              <a:buNone/>
            </a:pPr>
            <a:r>
              <a:rPr lang="de-DE" sz="2000" dirty="0" smtClean="0">
                <a:latin typeface="Times New Roman" panose="02020603050405020304" pitchFamily="18" charset="0"/>
                <a:cs typeface="Times New Roman" panose="02020603050405020304" pitchFamily="18" charset="0"/>
              </a:rPr>
              <a:t>                                                                  kann </a:t>
            </a:r>
            <a:r>
              <a:rPr lang="de-DE" sz="2000" b="1" dirty="0" smtClean="0">
                <a:latin typeface="Times New Roman" panose="02020603050405020304" pitchFamily="18" charset="0"/>
                <a:cs typeface="Times New Roman" panose="02020603050405020304" pitchFamily="18" charset="0"/>
              </a:rPr>
              <a:t>Entscheidungen</a:t>
            </a:r>
            <a:r>
              <a:rPr lang="de-DE" sz="2000" dirty="0" smtClean="0">
                <a:latin typeface="Times New Roman" panose="02020603050405020304" pitchFamily="18" charset="0"/>
                <a:cs typeface="Times New Roman" panose="02020603050405020304" pitchFamily="18" charset="0"/>
              </a:rPr>
              <a:t> im Hinblick auf sein Lernen übernehmen</a:t>
            </a:r>
            <a:endParaRPr lang="el-GR" sz="2000" dirty="0" smtClean="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smtClean="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smtClean="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smtClean="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smtClean="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de-DE" sz="2000" dirty="0" smtClean="0">
              <a:latin typeface="Times New Roman" panose="02020603050405020304" pitchFamily="18" charset="0"/>
              <a:cs typeface="Times New Roman" panose="02020603050405020304" pitchFamily="18" charset="0"/>
            </a:endParaRPr>
          </a:p>
          <a:p>
            <a:pPr marL="0" indent="0">
              <a:buNone/>
            </a:pPr>
            <a:endParaRPr lang="de-DE" sz="2000" dirty="0" smtClean="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smtClean="0">
              <a:latin typeface="Times New Roman" panose="02020603050405020304" pitchFamily="18" charset="0"/>
              <a:cs typeface="Times New Roman" panose="02020603050405020304" pitchFamily="18" charset="0"/>
            </a:endParaRPr>
          </a:p>
          <a:p>
            <a:pPr marL="0" indent="0">
              <a:buNone/>
            </a:pPr>
            <a:endParaRPr lang="de-DE" sz="2000" dirty="0" smtClean="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p:txBody>
      </p:sp>
      <p:cxnSp>
        <p:nvCxnSpPr>
          <p:cNvPr id="5" name="Ευθύγραμμο βέλος σύνδεσης 4"/>
          <p:cNvCxnSpPr/>
          <p:nvPr/>
        </p:nvCxnSpPr>
        <p:spPr>
          <a:xfrm>
            <a:off x="2390215" y="2433919"/>
            <a:ext cx="12606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2390215" y="2474260"/>
            <a:ext cx="1260662" cy="3899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Διάγραμμα 17"/>
          <p:cNvGraphicFramePr/>
          <p:nvPr>
            <p:extLst/>
          </p:nvPr>
        </p:nvGraphicFramePr>
        <p:xfrm>
          <a:off x="524434" y="2918012"/>
          <a:ext cx="7664825"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Τίτλος 1"/>
          <p:cNvSpPr txBox="1">
            <a:spLocks/>
          </p:cNvSpPr>
          <p:nvPr/>
        </p:nvSpPr>
        <p:spPr>
          <a:xfrm>
            <a:off x="6414246" y="6454588"/>
            <a:ext cx="2275915" cy="246530"/>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dirty="0" smtClean="0">
                <a:latin typeface="Times New Roman" panose="02020603050405020304" pitchFamily="18" charset="0"/>
                <a:cs typeface="Times New Roman" panose="02020603050405020304" pitchFamily="18" charset="0"/>
              </a:rPr>
              <a:t>(W</a:t>
            </a:r>
            <a:r>
              <a:rPr lang="de-DE" sz="3600" dirty="0" err="1" smtClean="0">
                <a:latin typeface="Times New Roman" panose="02020603050405020304" pitchFamily="18" charset="0"/>
                <a:cs typeface="Times New Roman" panose="02020603050405020304" pitchFamily="18" charset="0"/>
              </a:rPr>
              <a:t>olff</a:t>
            </a:r>
            <a:r>
              <a:rPr lang="de-DE" sz="3600" dirty="0" smtClean="0">
                <a:latin typeface="Times New Roman" panose="02020603050405020304" pitchFamily="18" charset="0"/>
                <a:cs typeface="Times New Roman" panose="02020603050405020304" pitchFamily="18" charset="0"/>
              </a:rPr>
              <a:t> 2007: 321)</a:t>
            </a:r>
            <a:endParaRPr lang="el-G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745368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6"/>
            <a:ext cx="7886700" cy="737534"/>
          </a:xfrm>
        </p:spPr>
        <p:txBody>
          <a:bodyPr>
            <a:noAutofit/>
          </a:bodyPr>
          <a:lstStyle/>
          <a:p>
            <a:pPr algn="ctr"/>
            <a:r>
              <a:rPr lang="de-DE" sz="3200" dirty="0" err="1" smtClean="0"/>
              <a:t>Lernerautonomie</a:t>
            </a:r>
            <a:r>
              <a:rPr lang="de-DE" sz="3200" dirty="0" smtClean="0"/>
              <a:t> im konstruktivistisch orientierten Fremdsprachenunterricht</a:t>
            </a:r>
            <a:endParaRPr lang="el-GR" sz="3200" dirty="0"/>
          </a:p>
        </p:txBody>
      </p:sp>
      <p:sp>
        <p:nvSpPr>
          <p:cNvPr id="3" name="Θέση περιεχομένου 2"/>
          <p:cNvSpPr>
            <a:spLocks noGrp="1"/>
          </p:cNvSpPr>
          <p:nvPr>
            <p:ph idx="1"/>
          </p:nvPr>
        </p:nvSpPr>
        <p:spPr>
          <a:xfrm>
            <a:off x="628650" y="1371601"/>
            <a:ext cx="7886700" cy="4805363"/>
          </a:xfrm>
        </p:spPr>
        <p:txBody>
          <a:bodyPr>
            <a:normAutofit fontScale="85000" lnSpcReduction="20000"/>
          </a:bodyPr>
          <a:lstStyle/>
          <a:p>
            <a:pPr marL="0" indent="0">
              <a:buNone/>
            </a:pPr>
            <a:r>
              <a:rPr lang="en-US" dirty="0" err="1" smtClean="0"/>
              <a:t>Entwicklung</a:t>
            </a:r>
            <a:r>
              <a:rPr lang="en-US" dirty="0" smtClean="0"/>
              <a:t> </a:t>
            </a:r>
            <a:r>
              <a:rPr lang="en-US" dirty="0" err="1" smtClean="0"/>
              <a:t>bzw</a:t>
            </a:r>
            <a:r>
              <a:rPr lang="en-US" dirty="0" smtClean="0"/>
              <a:t>. F</a:t>
            </a:r>
            <a:r>
              <a:rPr lang="de-DE" dirty="0" err="1" smtClean="0"/>
              <a:t>örderung</a:t>
            </a:r>
            <a:r>
              <a:rPr lang="de-DE" dirty="0" smtClean="0"/>
              <a:t> der </a:t>
            </a:r>
            <a:r>
              <a:rPr lang="de-DE" dirty="0" err="1" smtClean="0"/>
              <a:t>Lernerautonomie</a:t>
            </a:r>
            <a:r>
              <a:rPr lang="de-DE" dirty="0" smtClean="0"/>
              <a:t>: wichtiges Lernziel im konstruktivistisch orientierten Fremdsprachenunterricht</a:t>
            </a:r>
          </a:p>
          <a:p>
            <a:r>
              <a:rPr lang="de-DE" dirty="0" smtClean="0"/>
              <a:t>Lehrerrolle: Moderator</a:t>
            </a:r>
          </a:p>
          <a:p>
            <a:r>
              <a:rPr lang="de-DE" dirty="0"/>
              <a:t>Rollen der Lehrenden und Lernenden: Beobachter, Teilnehmer, </a:t>
            </a:r>
            <a:r>
              <a:rPr lang="de-DE" dirty="0" smtClean="0"/>
              <a:t>Akteure</a:t>
            </a:r>
          </a:p>
          <a:p>
            <a:r>
              <a:rPr lang="de-DE" dirty="0" smtClean="0"/>
              <a:t>Kooperation zwischen Lehrer und Schüler</a:t>
            </a:r>
          </a:p>
          <a:p>
            <a:r>
              <a:rPr lang="de-DE" dirty="0" smtClean="0"/>
              <a:t>Konstruktives</a:t>
            </a:r>
            <a:r>
              <a:rPr lang="de-DE" dirty="0"/>
              <a:t>, </a:t>
            </a:r>
            <a:r>
              <a:rPr lang="de-DE" dirty="0" err="1"/>
              <a:t>rekonstruktives</a:t>
            </a:r>
            <a:r>
              <a:rPr lang="de-DE" dirty="0"/>
              <a:t>, dekonstruktives </a:t>
            </a:r>
            <a:r>
              <a:rPr lang="de-DE" dirty="0" smtClean="0"/>
              <a:t>Lernen</a:t>
            </a:r>
          </a:p>
          <a:p>
            <a:r>
              <a:rPr lang="de-DE" dirty="0" smtClean="0"/>
              <a:t>Kreatives, soziales, situiertes, emotionales, individuelles </a:t>
            </a:r>
            <a:r>
              <a:rPr lang="de-DE" dirty="0"/>
              <a:t>Lernen</a:t>
            </a:r>
          </a:p>
          <a:p>
            <a:r>
              <a:rPr lang="de-DE" dirty="0"/>
              <a:t>Förderung des lebenslangen Lernens</a:t>
            </a:r>
          </a:p>
          <a:p>
            <a:endParaRPr lang="de-DE" dirty="0" smtClean="0"/>
          </a:p>
          <a:p>
            <a:endParaRPr lang="el-GR" dirty="0"/>
          </a:p>
          <a:p>
            <a:pPr marL="0" indent="0">
              <a:buNone/>
            </a:pPr>
            <a:endParaRPr lang="de-DE" dirty="0"/>
          </a:p>
          <a:p>
            <a:endParaRPr lang="el-GR" dirty="0"/>
          </a:p>
        </p:txBody>
      </p:sp>
      <p:sp>
        <p:nvSpPr>
          <p:cNvPr id="4" name="Τίτλος 1"/>
          <p:cNvSpPr txBox="1">
            <a:spLocks/>
          </p:cNvSpPr>
          <p:nvPr/>
        </p:nvSpPr>
        <p:spPr>
          <a:xfrm>
            <a:off x="3328147" y="6225988"/>
            <a:ext cx="5365376" cy="45656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smtClean="0">
                <a:latin typeface="Times New Roman" panose="02020603050405020304" pitchFamily="18" charset="0"/>
                <a:cs typeface="Times New Roman" panose="02020603050405020304" pitchFamily="18" charset="0"/>
              </a:rPr>
              <a:t>(</a:t>
            </a:r>
            <a:r>
              <a:rPr lang="de-DE" sz="1800" dirty="0" smtClean="0">
                <a:latin typeface="Times New Roman" panose="02020603050405020304" pitchFamily="18" charset="0"/>
                <a:cs typeface="Times New Roman" panose="02020603050405020304" pitchFamily="18" charset="0"/>
              </a:rPr>
              <a:t>s. Reich 2008, Reich 2004, Möller 2001, </a:t>
            </a:r>
            <a:r>
              <a:rPr lang="en-US" sz="1800" dirty="0" err="1">
                <a:latin typeface="Times New Roman" panose="02020603050405020304" pitchFamily="18" charset="0"/>
                <a:cs typeface="Times New Roman" panose="02020603050405020304" pitchFamily="18" charset="0"/>
              </a:rPr>
              <a:t>Neubert</a:t>
            </a:r>
            <a:r>
              <a:rPr lang="en-US" sz="1800" dirty="0">
                <a:latin typeface="Times New Roman" panose="02020603050405020304" pitchFamily="18" charset="0"/>
                <a:cs typeface="Times New Roman" panose="02020603050405020304" pitchFamily="18" charset="0"/>
              </a:rPr>
              <a:t>/Reich/</a:t>
            </a:r>
            <a:r>
              <a:rPr lang="en-US" sz="1800" dirty="0" err="1">
                <a:latin typeface="Times New Roman" panose="02020603050405020304" pitchFamily="18" charset="0"/>
                <a:cs typeface="Times New Roman" panose="02020603050405020304" pitchFamily="18" charset="0"/>
              </a:rPr>
              <a:t>Voß</a:t>
            </a:r>
            <a:r>
              <a:rPr lang="en-US" sz="1800" dirty="0">
                <a:latin typeface="Times New Roman" panose="02020603050405020304" pitchFamily="18" charset="0"/>
                <a:cs typeface="Times New Roman" panose="02020603050405020304" pitchFamily="18" charset="0"/>
              </a:rPr>
              <a:t> 2001 </a:t>
            </a:r>
            <a:r>
              <a:rPr lang="de-DE" sz="1800" dirty="0" smtClean="0">
                <a:latin typeface="Times New Roman" panose="02020603050405020304" pitchFamily="18" charset="0"/>
                <a:cs typeface="Times New Roman" panose="02020603050405020304" pitchFamily="18" charset="0"/>
              </a:rPr>
              <a:t>)</a:t>
            </a:r>
            <a:endParaRPr lang="el-G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082727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a:spLocks noGrp="1"/>
          </p:cNvSpPr>
          <p:nvPr>
            <p:ph idx="1"/>
          </p:nvPr>
        </p:nvSpPr>
        <p:spPr>
          <a:xfrm>
            <a:off x="628650" y="416859"/>
            <a:ext cx="7886700" cy="5760104"/>
          </a:xfrm>
        </p:spPr>
        <p:txBody>
          <a:bodyPr>
            <a:normAutofit fontScale="92500" lnSpcReduction="10000"/>
          </a:bodyPr>
          <a:lstStyle/>
          <a:p>
            <a:r>
              <a:rPr lang="en-US" dirty="0" err="1" smtClean="0">
                <a:latin typeface="Times New Roman" panose="02020603050405020304" pitchFamily="18" charset="0"/>
                <a:cs typeface="Times New Roman" panose="02020603050405020304" pitchFamily="18" charset="0"/>
              </a:rPr>
              <a:t>Autonome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Lernende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entscheiden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selbst</a:t>
            </a:r>
            <a:r>
              <a:rPr lang="de-DE" dirty="0" smtClean="0">
                <a:latin typeface="Times New Roman" panose="02020603050405020304" pitchFamily="18" charset="0"/>
                <a:cs typeface="Times New Roman" panose="02020603050405020304" pitchFamily="18" charset="0"/>
              </a:rPr>
              <a:t>:</a:t>
            </a:r>
          </a:p>
          <a:p>
            <a:pPr marL="0" indent="0">
              <a:buNone/>
            </a:pPr>
            <a:endParaRPr lang="de-DE" sz="1800" dirty="0" smtClean="0">
              <a:latin typeface="Times New Roman" panose="02020603050405020304" pitchFamily="18" charset="0"/>
              <a:cs typeface="Times New Roman" panose="02020603050405020304" pitchFamily="18" charset="0"/>
            </a:endParaRPr>
          </a:p>
          <a:p>
            <a:pPr>
              <a:buFontTx/>
              <a:buChar char="-"/>
            </a:pPr>
            <a:r>
              <a:rPr lang="de-DE" dirty="0">
                <a:latin typeface="Times New Roman" panose="02020603050405020304" pitchFamily="18" charset="0"/>
                <a:cs typeface="Times New Roman" panose="02020603050405020304" pitchFamily="18" charset="0"/>
              </a:rPr>
              <a:t>d</a:t>
            </a:r>
            <a:r>
              <a:rPr lang="de-DE" dirty="0" smtClean="0">
                <a:latin typeface="Times New Roman" panose="02020603050405020304" pitchFamily="18" charset="0"/>
                <a:cs typeface="Times New Roman" panose="02020603050405020304" pitchFamily="18" charset="0"/>
              </a:rPr>
              <a:t>ass sie lernen wollen</a:t>
            </a:r>
          </a:p>
          <a:p>
            <a:pPr>
              <a:buFontTx/>
              <a:buChar char="-"/>
            </a:pPr>
            <a:r>
              <a:rPr lang="de-DE" dirty="0">
                <a:latin typeface="Times New Roman" panose="02020603050405020304" pitchFamily="18" charset="0"/>
                <a:cs typeface="Times New Roman" panose="02020603050405020304" pitchFamily="18" charset="0"/>
              </a:rPr>
              <a:t>w</a:t>
            </a:r>
            <a:r>
              <a:rPr lang="de-DE" dirty="0" smtClean="0">
                <a:latin typeface="Times New Roman" panose="02020603050405020304" pitchFamily="18" charset="0"/>
                <a:cs typeface="Times New Roman" panose="02020603050405020304" pitchFamily="18" charset="0"/>
              </a:rPr>
              <a:t>ie sie beim Lernen vorgehen</a:t>
            </a:r>
          </a:p>
          <a:p>
            <a:pPr>
              <a:buFontTx/>
              <a:buChar char="-"/>
            </a:pPr>
            <a:r>
              <a:rPr lang="de-DE" dirty="0">
                <a:latin typeface="Times New Roman" panose="02020603050405020304" pitchFamily="18" charset="0"/>
                <a:cs typeface="Times New Roman" panose="02020603050405020304" pitchFamily="18" charset="0"/>
              </a:rPr>
              <a:t>w</a:t>
            </a:r>
            <a:r>
              <a:rPr lang="de-DE" dirty="0" smtClean="0">
                <a:latin typeface="Times New Roman" panose="02020603050405020304" pitchFamily="18" charset="0"/>
                <a:cs typeface="Times New Roman" panose="02020603050405020304" pitchFamily="18" charset="0"/>
              </a:rPr>
              <a:t>elche Materialien und welche Hilfsmittel sie zum Lernen verwenden</a:t>
            </a:r>
          </a:p>
          <a:p>
            <a:pPr>
              <a:buFontTx/>
              <a:buChar char="-"/>
            </a:pPr>
            <a:r>
              <a:rPr lang="de-DE" dirty="0">
                <a:latin typeface="Times New Roman" panose="02020603050405020304" pitchFamily="18" charset="0"/>
                <a:cs typeface="Times New Roman" panose="02020603050405020304" pitchFamily="18" charset="0"/>
              </a:rPr>
              <a:t>w</a:t>
            </a:r>
            <a:r>
              <a:rPr lang="de-DE" dirty="0" smtClean="0">
                <a:latin typeface="Times New Roman" panose="02020603050405020304" pitchFamily="18" charset="0"/>
                <a:cs typeface="Times New Roman" panose="02020603050405020304" pitchFamily="18" charset="0"/>
              </a:rPr>
              <a:t>elche Lernstrategien sie einsetzen</a:t>
            </a:r>
          </a:p>
          <a:p>
            <a:pPr>
              <a:buFontTx/>
              <a:buChar char="-"/>
            </a:pPr>
            <a:r>
              <a:rPr lang="de-DE" dirty="0">
                <a:latin typeface="Times New Roman" panose="02020603050405020304" pitchFamily="18" charset="0"/>
                <a:cs typeface="Times New Roman" panose="02020603050405020304" pitchFamily="18" charset="0"/>
              </a:rPr>
              <a:t>o</a:t>
            </a:r>
            <a:r>
              <a:rPr lang="de-DE" dirty="0" smtClean="0">
                <a:latin typeface="Times New Roman" panose="02020603050405020304" pitchFamily="18" charset="0"/>
                <a:cs typeface="Times New Roman" panose="02020603050405020304" pitchFamily="18" charset="0"/>
              </a:rPr>
              <a:t>b sie allein oder mit anderen lernen</a:t>
            </a:r>
          </a:p>
          <a:p>
            <a:pPr>
              <a:buFontTx/>
              <a:buChar char="-"/>
            </a:pPr>
            <a:r>
              <a:rPr lang="de-DE" dirty="0">
                <a:latin typeface="Times New Roman" panose="02020603050405020304" pitchFamily="18" charset="0"/>
                <a:cs typeface="Times New Roman" panose="02020603050405020304" pitchFamily="18" charset="0"/>
              </a:rPr>
              <a:t>o</a:t>
            </a:r>
            <a:r>
              <a:rPr lang="de-DE" dirty="0" smtClean="0">
                <a:latin typeface="Times New Roman" panose="02020603050405020304" pitchFamily="18" charset="0"/>
                <a:cs typeface="Times New Roman" panose="02020603050405020304" pitchFamily="18" charset="0"/>
              </a:rPr>
              <a:t>b sie ihre Lernzeit einteilen</a:t>
            </a:r>
          </a:p>
          <a:p>
            <a:pPr>
              <a:buFontTx/>
              <a:buChar char="-"/>
            </a:pPr>
            <a:r>
              <a:rPr lang="de-DE" dirty="0">
                <a:latin typeface="Times New Roman" panose="02020603050405020304" pitchFamily="18" charset="0"/>
                <a:cs typeface="Times New Roman" panose="02020603050405020304" pitchFamily="18" charset="0"/>
              </a:rPr>
              <a:t>w</a:t>
            </a:r>
            <a:r>
              <a:rPr lang="de-DE" dirty="0" smtClean="0">
                <a:latin typeface="Times New Roman" panose="02020603050405020304" pitchFamily="18" charset="0"/>
                <a:cs typeface="Times New Roman" panose="02020603050405020304" pitchFamily="18" charset="0"/>
              </a:rPr>
              <a:t>ie sie kontrollieren, ob sie erfolgreich gelernt haben</a:t>
            </a:r>
            <a:endParaRPr lang="en-US" dirty="0" smtClean="0">
              <a:latin typeface="Times New Roman" panose="02020603050405020304" pitchFamily="18" charset="0"/>
              <a:cs typeface="Times New Roman" panose="02020603050405020304" pitchFamily="18" charset="0"/>
            </a:endParaRPr>
          </a:p>
          <a:p>
            <a:pPr marL="0" indent="0" algn="r">
              <a:buNone/>
            </a:pPr>
            <a:r>
              <a:rPr lang="de-DE" sz="1800" dirty="0" smtClean="0">
                <a:latin typeface="Times New Roman" panose="02020603050405020304" pitchFamily="18" charset="0"/>
                <a:cs typeface="Times New Roman" panose="02020603050405020304" pitchFamily="18" charset="0"/>
              </a:rPr>
              <a:t>(Bimmel/</a:t>
            </a:r>
            <a:r>
              <a:rPr lang="de-DE" sz="1800" dirty="0" err="1" smtClean="0">
                <a:latin typeface="Times New Roman" panose="02020603050405020304" pitchFamily="18" charset="0"/>
                <a:cs typeface="Times New Roman" panose="02020603050405020304" pitchFamily="18" charset="0"/>
              </a:rPr>
              <a:t>Rampillon</a:t>
            </a:r>
            <a:r>
              <a:rPr lang="de-DE" sz="1800" dirty="0" smtClean="0">
                <a:latin typeface="Times New Roman" panose="02020603050405020304" pitchFamily="18" charset="0"/>
                <a:cs typeface="Times New Roman" panose="02020603050405020304" pitchFamily="18" charset="0"/>
              </a:rPr>
              <a:t> 2000: 33)</a:t>
            </a:r>
            <a:endParaRPr lang="el-G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391715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6"/>
            <a:ext cx="7886700" cy="858557"/>
          </a:xfrm>
        </p:spPr>
        <p:txBody>
          <a:bodyPr>
            <a:noAutofit/>
          </a:bodyPr>
          <a:lstStyle/>
          <a:p>
            <a:pPr algn="ctr"/>
            <a:r>
              <a:rPr lang="de-DE" sz="3200" dirty="0" err="1" smtClean="0">
                <a:latin typeface="Times New Roman" panose="02020603050405020304" pitchFamily="18" charset="0"/>
                <a:cs typeface="Times New Roman" panose="02020603050405020304" pitchFamily="18" charset="0"/>
              </a:rPr>
              <a:t>Lernerautonomie</a:t>
            </a:r>
            <a:r>
              <a:rPr lang="de-DE" sz="3200" dirty="0" smtClean="0">
                <a:latin typeface="Times New Roman" panose="02020603050405020304" pitchFamily="18" charset="0"/>
                <a:cs typeface="Times New Roman" panose="02020603050405020304" pitchFamily="18" charset="0"/>
              </a:rPr>
              <a:t> im Gemeinsamen Europäischen Referenzrahmen für Sprachen (2001)</a:t>
            </a:r>
            <a:endParaRPr lang="el-GR" sz="32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628650" y="1438835"/>
            <a:ext cx="7886700" cy="4738128"/>
          </a:xfrm>
        </p:spPr>
        <p:txBody>
          <a:bodyPr>
            <a:normAutofit fontScale="85000" lnSpcReduction="20000"/>
          </a:bodyPr>
          <a:lstStyle/>
          <a:p>
            <a:pPr marL="0" indent="0" algn="just">
              <a:buNone/>
            </a:pPr>
            <a:r>
              <a:rPr lang="de-DE" dirty="0" smtClean="0"/>
              <a:t>In Bezug auf die </a:t>
            </a:r>
            <a:r>
              <a:rPr lang="de-DE" dirty="0" err="1" smtClean="0"/>
              <a:t>Lernerautonomie</a:t>
            </a:r>
            <a:r>
              <a:rPr lang="de-DE" dirty="0" smtClean="0"/>
              <a:t> dient der Gemeinsame Europäische Referenzrahmen für Sprachen „der Planung von selbst bestimmtem Lernen“ (Europarat 2001, 18). Diese Planung beinhaltet folgende Aspekte:</a:t>
            </a:r>
          </a:p>
          <a:p>
            <a:r>
              <a:rPr lang="de-DE" dirty="0" smtClean="0"/>
              <a:t>Entwicklung des Bewusstseins der Lernenden für den erreichten Kenntnisstand</a:t>
            </a:r>
          </a:p>
          <a:p>
            <a:pPr algn="just"/>
            <a:r>
              <a:rPr lang="de-DE" dirty="0" smtClean="0"/>
              <a:t>Selbst-Festlegung von erreichbaren und sinnvollen Lernzielen durch die Lernenden</a:t>
            </a:r>
          </a:p>
          <a:p>
            <a:r>
              <a:rPr lang="de-DE" dirty="0" smtClean="0"/>
              <a:t>Auswahl von Lernmaterialien</a:t>
            </a:r>
          </a:p>
          <a:p>
            <a:r>
              <a:rPr lang="de-DE" dirty="0" smtClean="0"/>
              <a:t>Anwendung von Instrumenten der Selbstbeurteilung</a:t>
            </a:r>
          </a:p>
          <a:p>
            <a:pPr marL="0" indent="0" algn="r">
              <a:buNone/>
            </a:pPr>
            <a:r>
              <a:rPr lang="de-DE" dirty="0" smtClean="0"/>
              <a:t>(vgl. ebd.)</a:t>
            </a:r>
            <a:endParaRPr lang="el-GR" dirty="0"/>
          </a:p>
        </p:txBody>
      </p:sp>
    </p:spTree>
    <p:extLst>
      <p:ext uri="{BB962C8B-B14F-4D97-AF65-F5344CB8AC3E}">
        <p14:creationId xmlns:p14="http://schemas.microsoft.com/office/powerpoint/2010/main" xmlns="" val="38996789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xmlns="" val="1094062192"/>
              </p:ext>
            </p:extLst>
          </p:nvPr>
        </p:nvGraphicFramePr>
        <p:xfrm>
          <a:off x="500034" y="177800"/>
          <a:ext cx="7999353" cy="6131560"/>
        </p:xfrm>
        <a:graphic>
          <a:graphicData uri="http://schemas.openxmlformats.org/drawingml/2006/table">
            <a:tbl>
              <a:tblPr firstRow="1" bandRow="1">
                <a:tableStyleId>{5C22544A-7EE6-4342-B048-85BDC9FD1C3A}</a:tableStyleId>
              </a:tblPr>
              <a:tblGrid>
                <a:gridCol w="3079081"/>
                <a:gridCol w="4920272"/>
              </a:tblGrid>
              <a:tr h="370840">
                <a:tc gridSpan="2">
                  <a:txBody>
                    <a:bodyPr/>
                    <a:lstStyle/>
                    <a:p>
                      <a:pPr algn="just"/>
                      <a:r>
                        <a:rPr lang="de-DE" dirty="0" smtClean="0">
                          <a:solidFill>
                            <a:schemeClr val="tx1"/>
                          </a:solidFill>
                        </a:rPr>
                        <a:t>Konstruktivismus</a:t>
                      </a:r>
                      <a:endParaRPr lang="el-GR"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just"/>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algn="just"/>
                      <a:r>
                        <a:rPr lang="de-DE" dirty="0" smtClean="0">
                          <a:solidFill>
                            <a:schemeClr val="tx1"/>
                          </a:solidFill>
                        </a:rPr>
                        <a:t>Auffassung über das Lernen</a:t>
                      </a:r>
                      <a:endParaRPr lang="el-GR"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just">
                        <a:buFont typeface="Arial" panose="020B0604020202020204" pitchFamily="34" charset="0"/>
                        <a:buChar char="•"/>
                      </a:pPr>
                      <a:r>
                        <a:rPr lang="de-DE" sz="1800" b="0" i="0" u="none" strike="noStrike" kern="1200" baseline="0" dirty="0" smtClean="0">
                          <a:solidFill>
                            <a:schemeClr val="tx1"/>
                          </a:solidFill>
                          <a:latin typeface="+mn-lt"/>
                          <a:ea typeface="+mn-ea"/>
                          <a:cs typeface="+mn-cs"/>
                        </a:rPr>
                        <a:t>Lernen wird als individueller Konstruktionsprozess aufgefasst</a:t>
                      </a:r>
                    </a:p>
                    <a:p>
                      <a:pPr marL="285750" indent="-285750" algn="just">
                        <a:buFont typeface="Arial" panose="020B0604020202020204" pitchFamily="34" charset="0"/>
                        <a:buChar char="•"/>
                      </a:pPr>
                      <a:r>
                        <a:rPr lang="de-DE" sz="1800" b="0" i="0" u="none" strike="noStrike" kern="1200" baseline="0" dirty="0" smtClean="0">
                          <a:solidFill>
                            <a:schemeClr val="tx1"/>
                          </a:solidFill>
                          <a:latin typeface="+mn-lt"/>
                          <a:ea typeface="+mn-ea"/>
                          <a:cs typeface="+mn-cs"/>
                        </a:rPr>
                        <a:t>Wissen kann nicht durch Vermittlung von „außen nach innen“ transportiert werden.</a:t>
                      </a:r>
                      <a:endParaRPr lang="el-GR"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algn="just"/>
                      <a:r>
                        <a:rPr lang="de-DE" dirty="0" smtClean="0">
                          <a:solidFill>
                            <a:schemeClr val="tx1"/>
                          </a:solidFill>
                        </a:rPr>
                        <a:t>Rolle des Lerners</a:t>
                      </a:r>
                      <a:endParaRPr lang="el-GR"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just">
                        <a:buFont typeface="Arial" panose="020B0604020202020204" pitchFamily="34" charset="0"/>
                        <a:buChar char="•"/>
                      </a:pPr>
                      <a:r>
                        <a:rPr lang="de-DE" sz="1800" b="0" i="0" u="none" strike="noStrike" kern="1200" baseline="0" dirty="0" smtClean="0">
                          <a:solidFill>
                            <a:schemeClr val="tx1"/>
                          </a:solidFill>
                          <a:latin typeface="+mn-lt"/>
                          <a:ea typeface="+mn-ea"/>
                          <a:cs typeface="+mn-cs"/>
                        </a:rPr>
                        <a:t>Der zielgerichtet handelnde Lerner konstruiert sich selbstständig auf der Basis bereits vorhandenen Wissens eine Auffassung über die Wirklichkeit, die durch gemeinsame Kommunikationsprozesse Verbindlichkeit erlangt. </a:t>
                      </a:r>
                    </a:p>
                    <a:p>
                      <a:pPr marL="285750" indent="-285750" algn="just">
                        <a:buFont typeface="Arial" panose="020B0604020202020204" pitchFamily="34" charset="0"/>
                        <a:buChar char="•"/>
                      </a:pPr>
                      <a:r>
                        <a:rPr lang="de-DE" sz="1800" b="0" i="0" u="none" strike="noStrike" kern="1200" baseline="0" dirty="0" smtClean="0">
                          <a:solidFill>
                            <a:schemeClr val="tx1"/>
                          </a:solidFill>
                          <a:latin typeface="+mn-lt"/>
                          <a:ea typeface="+mn-ea"/>
                          <a:cs typeface="+mn-cs"/>
                        </a:rPr>
                        <a:t>Der Lerner holt sich aktiv die Informationen, die er dabei benötigt.</a:t>
                      </a:r>
                      <a:endParaRPr lang="el-GR"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algn="just"/>
                      <a:r>
                        <a:rPr lang="de-DE" dirty="0" smtClean="0">
                          <a:solidFill>
                            <a:schemeClr val="tx1"/>
                          </a:solidFill>
                        </a:rPr>
                        <a:t>Rolle des Lehrers</a:t>
                      </a:r>
                      <a:endParaRPr lang="el-GR"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just">
                        <a:buFont typeface="Arial" panose="020B0604020202020204" pitchFamily="34" charset="0"/>
                        <a:buChar char="•"/>
                      </a:pPr>
                      <a:r>
                        <a:rPr lang="de-DE" sz="1800" b="0" i="0" u="none" strike="noStrike" kern="1200" baseline="0" dirty="0" smtClean="0">
                          <a:solidFill>
                            <a:schemeClr val="tx1"/>
                          </a:solidFill>
                          <a:latin typeface="+mn-lt"/>
                          <a:ea typeface="+mn-ea"/>
                          <a:cs typeface="+mn-cs"/>
                        </a:rPr>
                        <a:t>Coach bzw. Moderator; Bereitsteller von Lerngelegenheiten, die sich in möglichst authentischen und komplexen Situationen widerspiegeln, die für den Lerner Relevanz besitzen und zum eigenständigen Erkennen und Lösen von Problemen anregen</a:t>
                      </a:r>
                    </a:p>
                    <a:p>
                      <a:pPr marL="285750" indent="-285750" algn="just">
                        <a:buFont typeface="Arial" panose="020B0604020202020204" pitchFamily="34" charset="0"/>
                        <a:buChar char="•"/>
                      </a:pPr>
                      <a:r>
                        <a:rPr lang="de-DE" sz="1800" b="0" i="0" u="none" strike="noStrike" kern="1200" baseline="0" dirty="0" smtClean="0">
                          <a:solidFill>
                            <a:schemeClr val="tx1"/>
                          </a:solidFill>
                          <a:latin typeface="+mn-lt"/>
                          <a:ea typeface="+mn-ea"/>
                          <a:cs typeface="+mn-cs"/>
                        </a:rPr>
                        <a:t>Der Lehrer reflektiert gemeinsam mit dem Lerner das neu erworbene Wissen.</a:t>
                      </a:r>
                      <a:endParaRPr lang="el-GR"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 name="Ορθογώνιο 2"/>
          <p:cNvSpPr/>
          <p:nvPr/>
        </p:nvSpPr>
        <p:spPr>
          <a:xfrm>
            <a:off x="4198844" y="6286039"/>
            <a:ext cx="4572000" cy="523220"/>
          </a:xfrm>
          <a:prstGeom prst="rect">
            <a:avLst/>
          </a:prstGeom>
        </p:spPr>
        <p:txBody>
          <a:bodyPr>
            <a:spAutoFit/>
          </a:bodyPr>
          <a:lstStyle/>
          <a:p>
            <a:pPr algn="r"/>
            <a:r>
              <a:rPr lang="de-DE" sz="1400" dirty="0"/>
              <a:t>(Vgl. Staatsinstitut für Schulqualität und Bildungsforschung (</a:t>
            </a:r>
            <a:r>
              <a:rPr lang="de-DE" sz="1400" dirty="0" err="1"/>
              <a:t>Hg</a:t>
            </a:r>
            <a:r>
              <a:rPr lang="de-DE" sz="1400" dirty="0"/>
              <a:t>.) (2007), </a:t>
            </a:r>
            <a:r>
              <a:rPr lang="de-DE" sz="1400" dirty="0" smtClean="0"/>
              <a:t>10)</a:t>
            </a:r>
            <a:endParaRPr lang="de-DE" sz="1400" dirty="0"/>
          </a:p>
        </p:txBody>
      </p:sp>
    </p:spTree>
    <p:extLst>
      <p:ext uri="{BB962C8B-B14F-4D97-AF65-F5344CB8AC3E}">
        <p14:creationId xmlns:p14="http://schemas.microsoft.com/office/powerpoint/2010/main" xmlns="" val="1529075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6"/>
            <a:ext cx="7886700" cy="858557"/>
          </a:xfrm>
        </p:spPr>
        <p:txBody>
          <a:bodyPr>
            <a:normAutofit fontScale="90000"/>
          </a:bodyPr>
          <a:lstStyle/>
          <a:p>
            <a:r>
              <a:rPr lang="de-DE" dirty="0"/>
              <a:t>Vorläufer der konstruktivistischen Sicht</a:t>
            </a:r>
            <a:endParaRPr lang="el-GR" dirty="0"/>
          </a:p>
        </p:txBody>
      </p:sp>
      <p:sp>
        <p:nvSpPr>
          <p:cNvPr id="3" name="Θέση περιεχομένου 2"/>
          <p:cNvSpPr>
            <a:spLocks noGrp="1"/>
          </p:cNvSpPr>
          <p:nvPr>
            <p:ph idx="1"/>
          </p:nvPr>
        </p:nvSpPr>
        <p:spPr>
          <a:xfrm>
            <a:off x="628650" y="1559859"/>
            <a:ext cx="7886700" cy="4617104"/>
          </a:xfrm>
        </p:spPr>
        <p:txBody>
          <a:bodyPr>
            <a:normAutofit fontScale="92500" lnSpcReduction="20000"/>
          </a:bodyPr>
          <a:lstStyle/>
          <a:p>
            <a:pPr marL="0" indent="0" algn="just">
              <a:buNone/>
            </a:pPr>
            <a:r>
              <a:rPr lang="de-DE" dirty="0" smtClean="0"/>
              <a:t>3. Lev. S. </a:t>
            </a:r>
            <a:r>
              <a:rPr lang="de-DE" dirty="0" err="1" smtClean="0"/>
              <a:t>Vygotsky</a:t>
            </a:r>
            <a:endParaRPr lang="de-DE" dirty="0" smtClean="0"/>
          </a:p>
          <a:p>
            <a:pPr marL="0" indent="0" algn="just">
              <a:buNone/>
            </a:pPr>
            <a:r>
              <a:rPr lang="de-DE" dirty="0" smtClean="0"/>
              <a:t>Betonung von Kognition und Sozialisation</a:t>
            </a:r>
          </a:p>
          <a:p>
            <a:pPr marL="0" indent="0" algn="just">
              <a:buNone/>
            </a:pPr>
            <a:r>
              <a:rPr lang="de-DE" dirty="0" smtClean="0"/>
              <a:t>Kooperative menschliche Tätigkeiten</a:t>
            </a:r>
          </a:p>
          <a:p>
            <a:pPr marL="0" indent="0" algn="just">
              <a:buNone/>
            </a:pPr>
            <a:r>
              <a:rPr lang="de-DE" dirty="0" smtClean="0"/>
              <a:t>Lerner: „aktive Gestalter des eigenen Lernprozesses, wobei Lernen immer dann erfolgreicher abzulaufen scheint, wenn selbstbestimmende Lernprozesse einsetzen, die das Wissen in seiner kulturellen Verankerung und seiner Handlungsperspektive aktualisieren“ (Reich 2008, 72)</a:t>
            </a:r>
          </a:p>
          <a:p>
            <a:pPr marL="0" indent="0" algn="just">
              <a:buNone/>
            </a:pPr>
            <a:r>
              <a:rPr lang="de-DE" dirty="0" smtClean="0"/>
              <a:t>Sozial-kulturell orientierter Ansatz</a:t>
            </a:r>
            <a:endParaRPr lang="el-GR" dirty="0"/>
          </a:p>
        </p:txBody>
      </p:sp>
    </p:spTree>
    <p:extLst>
      <p:ext uri="{BB962C8B-B14F-4D97-AF65-F5344CB8AC3E}">
        <p14:creationId xmlns:p14="http://schemas.microsoft.com/office/powerpoint/2010/main" xmlns="" val="15071417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217208"/>
            <a:ext cx="7886700" cy="1325563"/>
          </a:xfrm>
        </p:spPr>
        <p:txBody>
          <a:bodyPr>
            <a:noAutofit/>
          </a:bodyPr>
          <a:lstStyle/>
          <a:p>
            <a:pPr algn="ctr"/>
            <a:r>
              <a:rPr lang="de-DE" sz="3200" dirty="0" smtClean="0"/>
              <a:t>Verbindung von Theorie und didaktischer Praxis: Konstruktivismus</a:t>
            </a:r>
            <a:endParaRPr lang="el-GR" sz="3200" dirty="0"/>
          </a:p>
        </p:txBody>
      </p:sp>
      <p:sp>
        <p:nvSpPr>
          <p:cNvPr id="3" name="Θέση περιεχομένου 2"/>
          <p:cNvSpPr>
            <a:spLocks noGrp="1"/>
          </p:cNvSpPr>
          <p:nvPr>
            <p:ph idx="1"/>
          </p:nvPr>
        </p:nvSpPr>
        <p:spPr>
          <a:xfrm>
            <a:off x="628650" y="1542770"/>
            <a:ext cx="7886700" cy="4858030"/>
          </a:xfrm>
        </p:spPr>
        <p:txBody>
          <a:bodyPr>
            <a:normAutofit fontScale="70000" lnSpcReduction="20000"/>
          </a:bodyPr>
          <a:lstStyle/>
          <a:p>
            <a:pPr marL="0" indent="0">
              <a:buNone/>
            </a:pPr>
            <a:r>
              <a:rPr lang="de-DE" b="1" dirty="0" smtClean="0"/>
              <a:t>Beispiel</a:t>
            </a:r>
          </a:p>
          <a:p>
            <a:pPr marL="0" indent="0" algn="just">
              <a:buNone/>
            </a:pPr>
            <a:r>
              <a:rPr lang="de-DE" b="1" dirty="0" smtClean="0"/>
              <a:t>Gemeinsames Rahmencurriculum für die Fremdsprachen in Griechenland</a:t>
            </a:r>
          </a:p>
          <a:p>
            <a:pPr marL="0" indent="0" algn="just">
              <a:buNone/>
            </a:pPr>
            <a:r>
              <a:rPr lang="de-DE" sz="1900" dirty="0" smtClean="0"/>
              <a:t>(</a:t>
            </a:r>
            <a:r>
              <a:rPr lang="el-GR" sz="1900" dirty="0" smtClean="0"/>
              <a:t>Ενιαίο </a:t>
            </a:r>
            <a:r>
              <a:rPr lang="el-GR" sz="1900" dirty="0"/>
              <a:t>Πρόγραμμα Σπουδών για τις ξένες γλώσσες. Οδηγός εκπαιδευτικού: Στο: http://rcel.enl.uoa.gr/xenesglosses/docs /ΟΔΗΓΟΣ %20ΕΚΠΑΙΔΕΥΤΙΚΟΥ.pdf </a:t>
            </a:r>
            <a:r>
              <a:rPr lang="de-DE" sz="1900" dirty="0"/>
              <a:t>)</a:t>
            </a:r>
            <a:endParaRPr lang="de-DE" sz="1900" b="1" dirty="0" smtClean="0"/>
          </a:p>
          <a:p>
            <a:pPr marL="0" indent="0" algn="just">
              <a:buNone/>
            </a:pPr>
            <a:r>
              <a:rPr lang="de-DE" dirty="0"/>
              <a:t>Eine Neuorientierung des Lehrens und Lernens von fremden Sprachen zeigt sich in dem in Griechenland neu entwickelten „Gemeinsamen </a:t>
            </a:r>
            <a:r>
              <a:rPr lang="de-DE" dirty="0" smtClean="0"/>
              <a:t>Rahmencurriculum </a:t>
            </a:r>
            <a:r>
              <a:rPr lang="de-DE" dirty="0"/>
              <a:t>für die </a:t>
            </a:r>
            <a:r>
              <a:rPr lang="de-DE" dirty="0" smtClean="0"/>
              <a:t>Fremdsprachen“</a:t>
            </a:r>
          </a:p>
          <a:p>
            <a:pPr marL="0" indent="0">
              <a:buNone/>
            </a:pPr>
            <a:r>
              <a:rPr lang="de-DE" b="1" dirty="0" smtClean="0"/>
              <a:t>Charakteristika</a:t>
            </a:r>
          </a:p>
          <a:p>
            <a:pPr marL="0" indent="0" algn="just">
              <a:buNone/>
            </a:pPr>
            <a:r>
              <a:rPr lang="de-DE" dirty="0" smtClean="0"/>
              <a:t>1. Es beschreibt die </a:t>
            </a:r>
            <a:r>
              <a:rPr lang="de-DE" dirty="0"/>
              <a:t>zu entwickelten allgemeinen und kommunikativen Sprachkompetenzen in jedem Niveau und nicht in jeder </a:t>
            </a:r>
            <a:r>
              <a:rPr lang="de-DE" dirty="0" smtClean="0"/>
              <a:t>Klasse. </a:t>
            </a:r>
            <a:r>
              <a:rPr lang="de-DE" dirty="0"/>
              <a:t>Diese Beschreibung berücksichtigt die innere Differenzierung, d.h. die Tatsache, dass die Schüler nicht die gleichen Charakteristika in Bezug auf die Bereiche der </a:t>
            </a:r>
            <a:r>
              <a:rPr lang="de-DE" dirty="0" smtClean="0"/>
              <a:t>Persönlichkeit, </a:t>
            </a:r>
            <a:r>
              <a:rPr lang="de-DE" dirty="0"/>
              <a:t>der Art und Weise, wie sie am effektivsten lernen</a:t>
            </a:r>
            <a:r>
              <a:rPr lang="de-DE" dirty="0" smtClean="0"/>
              <a:t>, </a:t>
            </a:r>
            <a:r>
              <a:rPr lang="de-DE" dirty="0"/>
              <a:t>ihrer Haltungen gegenüber dem </a:t>
            </a:r>
            <a:r>
              <a:rPr lang="de-DE" dirty="0" smtClean="0"/>
              <a:t>Lernen usw. </a:t>
            </a:r>
            <a:r>
              <a:rPr lang="de-DE" dirty="0"/>
              <a:t>haben. </a:t>
            </a:r>
            <a:endParaRPr lang="el-GR" b="1" dirty="0"/>
          </a:p>
        </p:txBody>
      </p:sp>
      <p:sp>
        <p:nvSpPr>
          <p:cNvPr id="4" name="Ορθογώνιο 3"/>
          <p:cNvSpPr/>
          <p:nvPr/>
        </p:nvSpPr>
        <p:spPr>
          <a:xfrm>
            <a:off x="4329953" y="6246912"/>
            <a:ext cx="4572000" cy="307777"/>
          </a:xfrm>
          <a:prstGeom prst="rect">
            <a:avLst/>
          </a:prstGeom>
        </p:spPr>
        <p:txBody>
          <a:bodyPr>
            <a:spAutoFit/>
          </a:bodyPr>
          <a:lstStyle/>
          <a:p>
            <a:pPr algn="r"/>
            <a:r>
              <a:rPr lang="de-DE" sz="1400" dirty="0" smtClean="0"/>
              <a:t>(Kontomitrou 2014, 182-188)</a:t>
            </a:r>
            <a:endParaRPr lang="de-DE" sz="1400" dirty="0"/>
          </a:p>
        </p:txBody>
      </p:sp>
    </p:spTree>
    <p:extLst>
      <p:ext uri="{BB962C8B-B14F-4D97-AF65-F5344CB8AC3E}">
        <p14:creationId xmlns:p14="http://schemas.microsoft.com/office/powerpoint/2010/main" xmlns="" val="16069121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28650" y="712695"/>
            <a:ext cx="7886700" cy="5464269"/>
          </a:xfrm>
        </p:spPr>
        <p:txBody>
          <a:bodyPr>
            <a:normAutofit fontScale="85000" lnSpcReduction="10000"/>
          </a:bodyPr>
          <a:lstStyle/>
          <a:p>
            <a:pPr marL="0" indent="0" algn="just">
              <a:buNone/>
            </a:pPr>
            <a:r>
              <a:rPr lang="de-DE" dirty="0" smtClean="0"/>
              <a:t>Während </a:t>
            </a:r>
            <a:r>
              <a:rPr lang="de-DE" dirty="0"/>
              <a:t>die traditionelle </a:t>
            </a:r>
            <a:r>
              <a:rPr lang="de-DE" dirty="0" err="1"/>
              <a:t>Didaktisierung</a:t>
            </a:r>
            <a:r>
              <a:rPr lang="de-DE" dirty="0"/>
              <a:t> dieselben Inhalte für eine bestimmte </a:t>
            </a:r>
            <a:r>
              <a:rPr lang="de-DE" dirty="0" err="1"/>
              <a:t>Lernergruppe</a:t>
            </a:r>
            <a:r>
              <a:rPr lang="de-DE" dirty="0"/>
              <a:t> berücksichtigt, berücksichtigt die Didaktik mit dem Ziel einer inneren Differenzierung zwischen den Schülern die Bedürfnisse und die Interessen, die Individualität und die Verschiedenheit jeden Schülers. Die Didaktik ist </a:t>
            </a:r>
            <a:r>
              <a:rPr lang="de-DE" dirty="0" err="1"/>
              <a:t>lernerzentriert</a:t>
            </a:r>
            <a:r>
              <a:rPr lang="de-DE" dirty="0"/>
              <a:t> und es werden </a:t>
            </a:r>
            <a:r>
              <a:rPr lang="de-DE" dirty="0" smtClean="0"/>
              <a:t>verschiedene </a:t>
            </a:r>
            <a:r>
              <a:rPr lang="de-DE" dirty="0"/>
              <a:t>Sozialformen je nach Unterrichtsziel verwendet</a:t>
            </a:r>
            <a:r>
              <a:rPr lang="de-DE" dirty="0" smtClean="0"/>
              <a:t>.</a:t>
            </a:r>
          </a:p>
          <a:p>
            <a:pPr marL="0" indent="0" algn="just">
              <a:buNone/>
            </a:pPr>
            <a:r>
              <a:rPr lang="de-DE" dirty="0"/>
              <a:t>Das Prinzip der Flexibilität steht in der inneren Differenzierung im Vordergrund und betrifft sowohl die Art und Weise, wie die Gruppen gebildet werden, sowie auch die didaktischen Mittel, die verwendet werden, und die verschiedenen Lernstrategien. </a:t>
            </a:r>
          </a:p>
          <a:p>
            <a:pPr marL="0" indent="0" algn="just">
              <a:buNone/>
            </a:pPr>
            <a:endParaRPr lang="el-GR" dirty="0"/>
          </a:p>
        </p:txBody>
      </p:sp>
      <p:sp>
        <p:nvSpPr>
          <p:cNvPr id="4" name="Ορθογώνιο 3"/>
          <p:cNvSpPr/>
          <p:nvPr/>
        </p:nvSpPr>
        <p:spPr>
          <a:xfrm>
            <a:off x="4329953" y="6246912"/>
            <a:ext cx="4572000" cy="307777"/>
          </a:xfrm>
          <a:prstGeom prst="rect">
            <a:avLst/>
          </a:prstGeom>
        </p:spPr>
        <p:txBody>
          <a:bodyPr>
            <a:spAutoFit/>
          </a:bodyPr>
          <a:lstStyle/>
          <a:p>
            <a:pPr algn="r"/>
            <a:r>
              <a:rPr lang="de-DE" sz="1400" dirty="0" smtClean="0"/>
              <a:t>(Kontomitrou 2014, 182-188)</a:t>
            </a:r>
            <a:endParaRPr lang="de-DE" sz="1400" dirty="0"/>
          </a:p>
        </p:txBody>
      </p:sp>
    </p:spTree>
    <p:extLst>
      <p:ext uri="{BB962C8B-B14F-4D97-AF65-F5344CB8AC3E}">
        <p14:creationId xmlns:p14="http://schemas.microsoft.com/office/powerpoint/2010/main" xmlns="" val="16040948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28650" y="712695"/>
            <a:ext cx="7886700" cy="5464269"/>
          </a:xfrm>
        </p:spPr>
        <p:txBody>
          <a:bodyPr>
            <a:normAutofit fontScale="70000" lnSpcReduction="20000"/>
          </a:bodyPr>
          <a:lstStyle/>
          <a:p>
            <a:pPr marL="0" indent="0">
              <a:buNone/>
            </a:pPr>
            <a:r>
              <a:rPr lang="de-DE" dirty="0" smtClean="0"/>
              <a:t>2. </a:t>
            </a:r>
            <a:r>
              <a:rPr lang="de-DE" dirty="0"/>
              <a:t>Im Gemeinsamen Rahmencurriculum für die Fremdsprachen spielt der Einsatz neuer Technologien eine bedeutsame Rolle. </a:t>
            </a:r>
            <a:endParaRPr lang="de-DE" dirty="0" smtClean="0"/>
          </a:p>
          <a:p>
            <a:pPr marL="0" indent="0" algn="just">
              <a:buNone/>
            </a:pPr>
            <a:r>
              <a:rPr lang="de-DE" dirty="0" smtClean="0"/>
              <a:t>Auf </a:t>
            </a:r>
            <a:r>
              <a:rPr lang="de-DE" dirty="0"/>
              <a:t>die Anwendung der neuen Technologien im Unterricht basiert </a:t>
            </a:r>
            <a:r>
              <a:rPr lang="de-DE" dirty="0" smtClean="0"/>
              <a:t>die </a:t>
            </a:r>
            <a:r>
              <a:rPr lang="de-DE" dirty="0"/>
              <a:t>digitale </a:t>
            </a:r>
            <a:r>
              <a:rPr lang="de-DE" dirty="0" smtClean="0"/>
              <a:t>Schule </a:t>
            </a:r>
            <a:r>
              <a:rPr lang="de-DE" dirty="0"/>
              <a:t>des Ministeriums für </a:t>
            </a:r>
            <a:r>
              <a:rPr lang="de-DE" dirty="0" smtClean="0"/>
              <a:t>Bildung, Forschung </a:t>
            </a:r>
            <a:r>
              <a:rPr lang="de-DE" dirty="0"/>
              <a:t>und Religionsangelegenheiten. </a:t>
            </a:r>
            <a:endParaRPr lang="de-DE" dirty="0" smtClean="0"/>
          </a:p>
          <a:p>
            <a:pPr marL="0" indent="0" algn="just">
              <a:buNone/>
            </a:pPr>
            <a:r>
              <a:rPr lang="de-DE" dirty="0" smtClean="0"/>
              <a:t>In </a:t>
            </a:r>
            <a:r>
              <a:rPr lang="de-DE" dirty="0"/>
              <a:t>dieser digitalen Schule ist digitales Material für alle in den öffentlichen griechischen Schulen lehrenden Schulfächer entwickelt worden, die die Lehrer verwenden können, so dass ihre Lerner effektiv lernen können, indem sie mit polytropischen Texten in Kontakt kommen können, die </a:t>
            </a:r>
            <a:r>
              <a:rPr lang="de-DE" dirty="0" smtClean="0"/>
              <a:t>mit </a:t>
            </a:r>
            <a:r>
              <a:rPr lang="de-DE" dirty="0"/>
              <a:t>Bild, Ton und Video begleitet sind. </a:t>
            </a:r>
            <a:endParaRPr lang="de-DE" dirty="0" smtClean="0"/>
          </a:p>
          <a:p>
            <a:pPr marL="0" indent="0" algn="just">
              <a:buNone/>
            </a:pPr>
            <a:r>
              <a:rPr lang="de-DE" dirty="0"/>
              <a:t>Es werden zusätzlich auch Software bereitgestellt, mit denen die Schüler Übungen produzieren können, sowie auch die sogenannten </a:t>
            </a:r>
            <a:r>
              <a:rPr lang="de-DE" dirty="0" err="1"/>
              <a:t>authoring</a:t>
            </a:r>
            <a:r>
              <a:rPr lang="de-DE" dirty="0"/>
              <a:t> </a:t>
            </a:r>
            <a:r>
              <a:rPr lang="de-DE" dirty="0" err="1"/>
              <a:t>tools</a:t>
            </a:r>
            <a:r>
              <a:rPr lang="de-DE" dirty="0"/>
              <a:t>, mit denen Schüler polytropische Informationen aus dem Internet in einer Datei sammeln und diese Informationen in der Klasse präsentieren können. Beide Software-Programme sind von besonderem didaktischem Interesse. </a:t>
            </a:r>
            <a:endParaRPr lang="el-GR" dirty="0"/>
          </a:p>
        </p:txBody>
      </p:sp>
      <p:sp>
        <p:nvSpPr>
          <p:cNvPr id="4" name="Ορθογώνιο 3"/>
          <p:cNvSpPr/>
          <p:nvPr/>
        </p:nvSpPr>
        <p:spPr>
          <a:xfrm>
            <a:off x="4329953" y="6246912"/>
            <a:ext cx="4572000" cy="307777"/>
          </a:xfrm>
          <a:prstGeom prst="rect">
            <a:avLst/>
          </a:prstGeom>
        </p:spPr>
        <p:txBody>
          <a:bodyPr>
            <a:spAutoFit/>
          </a:bodyPr>
          <a:lstStyle/>
          <a:p>
            <a:pPr algn="r"/>
            <a:r>
              <a:rPr lang="de-DE" sz="1400" dirty="0" smtClean="0"/>
              <a:t>(Kontomitrou 2014, 182-188)</a:t>
            </a:r>
            <a:endParaRPr lang="de-DE" sz="1400" dirty="0"/>
          </a:p>
        </p:txBody>
      </p:sp>
    </p:spTree>
    <p:extLst>
      <p:ext uri="{BB962C8B-B14F-4D97-AF65-F5344CB8AC3E}">
        <p14:creationId xmlns:p14="http://schemas.microsoft.com/office/powerpoint/2010/main" xmlns="" val="9497716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lnSpcReduction="10000"/>
          </a:bodyPr>
          <a:lstStyle/>
          <a:p>
            <a:pPr marL="0" indent="0" algn="just">
              <a:buNone/>
            </a:pPr>
            <a:r>
              <a:rPr lang="de-DE" dirty="0" smtClean="0"/>
              <a:t>3. Das interkulturelle </a:t>
            </a:r>
            <a:r>
              <a:rPr lang="de-DE" dirty="0"/>
              <a:t>Bewusstsein und die Sprachmittlung </a:t>
            </a:r>
            <a:r>
              <a:rPr lang="de-DE" dirty="0" smtClean="0"/>
              <a:t>spielen eine </a:t>
            </a:r>
            <a:r>
              <a:rPr lang="de-DE" dirty="0"/>
              <a:t>sehr wichtige Rolle. Es wird auch im Europäischen Referenzrahmen für Sprachen (2001) nicht nur von einer Koexistenz verschiedener Kulturen gesprochen, sondern auch von einem Vergleich, von einer Auseinandersetzung und von einer aktiven Interaktion der verschiedenen Kulturen und diese Aspekte führen zu der Entwicklung einer interkulturellen Kompetenz. </a:t>
            </a:r>
            <a:endParaRPr lang="el-GR" dirty="0"/>
          </a:p>
        </p:txBody>
      </p:sp>
      <p:sp>
        <p:nvSpPr>
          <p:cNvPr id="4" name="Ορθογώνιο 3"/>
          <p:cNvSpPr/>
          <p:nvPr/>
        </p:nvSpPr>
        <p:spPr>
          <a:xfrm>
            <a:off x="4329953" y="6246912"/>
            <a:ext cx="4572000" cy="307777"/>
          </a:xfrm>
          <a:prstGeom prst="rect">
            <a:avLst/>
          </a:prstGeom>
        </p:spPr>
        <p:txBody>
          <a:bodyPr>
            <a:spAutoFit/>
          </a:bodyPr>
          <a:lstStyle/>
          <a:p>
            <a:pPr algn="r"/>
            <a:r>
              <a:rPr lang="de-DE" sz="1400" dirty="0" smtClean="0"/>
              <a:t>(Kontomitrou 2014, 182-188)</a:t>
            </a:r>
            <a:endParaRPr lang="de-DE" sz="1400" dirty="0"/>
          </a:p>
        </p:txBody>
      </p:sp>
    </p:spTree>
    <p:extLst>
      <p:ext uri="{BB962C8B-B14F-4D97-AF65-F5344CB8AC3E}">
        <p14:creationId xmlns:p14="http://schemas.microsoft.com/office/powerpoint/2010/main" xmlns="" val="23309815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28650" y="605119"/>
            <a:ext cx="7886700" cy="5571845"/>
          </a:xfrm>
        </p:spPr>
        <p:txBody>
          <a:bodyPr>
            <a:normAutofit fontScale="77500" lnSpcReduction="20000"/>
          </a:bodyPr>
          <a:lstStyle/>
          <a:p>
            <a:pPr marL="0" indent="0" algn="just">
              <a:buNone/>
            </a:pPr>
            <a:r>
              <a:rPr lang="de-DE" dirty="0"/>
              <a:t>Die Rolle des Lehrers </a:t>
            </a:r>
          </a:p>
          <a:p>
            <a:pPr algn="just"/>
            <a:r>
              <a:rPr lang="de-DE" dirty="0"/>
              <a:t>Im Rahmen des neuen Rahmencurriculums für die Fremdsprachen übernimmt der Lehrer andere Rollen als die des traditionellen Fremdsprachenunterrichts. Er soll im Rahmen der neuen Forschungen und Ergebnisse für eine bessere Unterrichtsgestaltung seinen Unterricht so gestalten, dass die Lerner befähigt werden, als denkende Subjekte kritisch zu handeln und durch das Lehren und Lernen einer fremden Sprache in die Lage gesetzt zu werden, Entscheidungen über sich selbst und ihre soziale Umwelt zu treffen (Πα</a:t>
            </a:r>
            <a:r>
              <a:rPr lang="de-DE" dirty="0" err="1"/>
              <a:t>ιδ</a:t>
            </a:r>
            <a:r>
              <a:rPr lang="de-DE" dirty="0"/>
              <a:t>αγωγικό Ινστιτούτο 2011: 36). Um diese Ziele zu erreichen sollte der Lehrer angemessene technologische Medien und polytropische Texte auswählen und diese in seine Unterrichtsgestaltung miteinbeziehen, wobei die Themen, die behandelt werden, authentisch sein können und dem alltäglichen Leben entsprechen sollten. </a:t>
            </a:r>
            <a:endParaRPr lang="el-GR" dirty="0"/>
          </a:p>
        </p:txBody>
      </p:sp>
      <p:sp>
        <p:nvSpPr>
          <p:cNvPr id="4" name="Ορθογώνιο 3"/>
          <p:cNvSpPr/>
          <p:nvPr/>
        </p:nvSpPr>
        <p:spPr>
          <a:xfrm>
            <a:off x="4329953" y="6246912"/>
            <a:ext cx="4572000" cy="307777"/>
          </a:xfrm>
          <a:prstGeom prst="rect">
            <a:avLst/>
          </a:prstGeom>
        </p:spPr>
        <p:txBody>
          <a:bodyPr>
            <a:spAutoFit/>
          </a:bodyPr>
          <a:lstStyle/>
          <a:p>
            <a:pPr algn="r"/>
            <a:r>
              <a:rPr lang="de-DE" sz="1400" dirty="0" smtClean="0"/>
              <a:t>(Kontomitrou 2014, 182-188)</a:t>
            </a:r>
            <a:endParaRPr lang="de-DE" sz="1400" dirty="0"/>
          </a:p>
        </p:txBody>
      </p:sp>
    </p:spTree>
    <p:extLst>
      <p:ext uri="{BB962C8B-B14F-4D97-AF65-F5344CB8AC3E}">
        <p14:creationId xmlns:p14="http://schemas.microsoft.com/office/powerpoint/2010/main" xmlns="" val="14803056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28650" y="285728"/>
            <a:ext cx="7886700" cy="5891235"/>
          </a:xfrm>
        </p:spPr>
        <p:txBody>
          <a:bodyPr>
            <a:normAutofit fontScale="55000" lnSpcReduction="20000"/>
          </a:bodyPr>
          <a:lstStyle/>
          <a:p>
            <a:pPr marL="0" indent="0" algn="just">
              <a:buNone/>
            </a:pPr>
            <a:r>
              <a:rPr lang="de-DE" dirty="0"/>
              <a:t>Unterrichtsgestaltung </a:t>
            </a:r>
          </a:p>
          <a:p>
            <a:pPr algn="just"/>
            <a:r>
              <a:rPr lang="de-DE" dirty="0"/>
              <a:t>In der neuen Richtung der Unterrichtsgestaltung übernimmt der Lehrer die Rolle des Mittlers zwischen dem authentischen Material und dem Lerner und berücksichtigt, dass die polytropischen Texte nach den Bedürfnissen der Lerner (Alter, Vorwissen usw.) ausgewählt und eingesetzt werden und dass parallel mit der sprachlichen Entwicklung in der Fremdsprache Kenntnisse über ein bestimmtes Thema erworben werden. Dieses Lernen wird als ein natürlicher Weg für die Entwicklung der sprachlichen Kompetenz betrachtet. </a:t>
            </a:r>
          </a:p>
          <a:p>
            <a:r>
              <a:rPr lang="de-DE" dirty="0"/>
              <a:t>Die Stadien der Unterrichtsplanung, die den oben genannten Thesen folgt, sind die folgenden: </a:t>
            </a:r>
            <a:endParaRPr lang="de-DE" dirty="0" smtClean="0"/>
          </a:p>
          <a:p>
            <a:pPr marL="514350" indent="-514350">
              <a:buAutoNum type="alphaUcParenR"/>
            </a:pPr>
            <a:r>
              <a:rPr lang="de-DE" dirty="0" smtClean="0"/>
              <a:t>Vorbereitung </a:t>
            </a:r>
            <a:endParaRPr lang="de-DE" dirty="0"/>
          </a:p>
          <a:p>
            <a:pPr marL="538163" indent="-174625">
              <a:buFontTx/>
              <a:buChar char="-"/>
            </a:pPr>
            <a:r>
              <a:rPr lang="de-DE" dirty="0" smtClean="0"/>
              <a:t>Themenauswahl </a:t>
            </a:r>
            <a:endParaRPr lang="de-DE" dirty="0"/>
          </a:p>
          <a:p>
            <a:pPr marL="538163" indent="-174625">
              <a:buFontTx/>
              <a:buChar char="-"/>
            </a:pPr>
            <a:r>
              <a:rPr lang="de-DE" dirty="0" smtClean="0"/>
              <a:t>Angemessene </a:t>
            </a:r>
            <a:r>
              <a:rPr lang="de-DE" dirty="0"/>
              <a:t>Quellen polytropischer Texte finden </a:t>
            </a:r>
          </a:p>
          <a:p>
            <a:pPr marL="538163" indent="-538163">
              <a:buNone/>
              <a:tabLst>
                <a:tab pos="538163" algn="l"/>
              </a:tabLst>
            </a:pPr>
            <a:r>
              <a:rPr lang="de-DE" dirty="0" smtClean="0"/>
              <a:t>B)     Anwendung </a:t>
            </a:r>
            <a:endParaRPr lang="de-DE" dirty="0"/>
          </a:p>
          <a:p>
            <a:pPr marL="538163" indent="-174625">
              <a:buFontTx/>
              <a:buChar char="-"/>
            </a:pPr>
            <a:r>
              <a:rPr lang="de-DE" dirty="0" smtClean="0"/>
              <a:t>Projekte </a:t>
            </a:r>
            <a:r>
              <a:rPr lang="de-DE" dirty="0"/>
              <a:t>in Gruppen erteilen – mit Quellen-Vorschlägen für jede Gruppe, mit Hilfe derer Informationen gefunden werden können </a:t>
            </a:r>
            <a:endParaRPr lang="de-DE" dirty="0" smtClean="0"/>
          </a:p>
          <a:p>
            <a:pPr marL="538163" indent="-174625">
              <a:buFontTx/>
              <a:buChar char="-"/>
            </a:pPr>
            <a:r>
              <a:rPr lang="de-DE" dirty="0" smtClean="0"/>
              <a:t>Informationsaustausch </a:t>
            </a:r>
            <a:r>
              <a:rPr lang="de-DE" dirty="0"/>
              <a:t>zwischen den Gruppen mit der Möglichkeit, dass sich die Mitglieder der Gruppe ändern </a:t>
            </a:r>
            <a:endParaRPr lang="de-DE" dirty="0" smtClean="0"/>
          </a:p>
          <a:p>
            <a:pPr marL="538163" indent="-174625">
              <a:buFontTx/>
              <a:buChar char="-"/>
            </a:pPr>
            <a:r>
              <a:rPr lang="de-DE" dirty="0" smtClean="0"/>
              <a:t>Die </a:t>
            </a:r>
            <a:r>
              <a:rPr lang="de-DE" dirty="0"/>
              <a:t>Ergebnisse der Arbeit der Gruppen in der Klasse mitteilen </a:t>
            </a:r>
          </a:p>
          <a:p>
            <a:pPr marL="0" indent="0">
              <a:buNone/>
            </a:pPr>
            <a:endParaRPr lang="el-GR" dirty="0"/>
          </a:p>
          <a:p>
            <a:pPr algn="just"/>
            <a:r>
              <a:rPr lang="de-DE" dirty="0"/>
              <a:t>Diese Stadien der Unterrichtsplanung entsprechen der modernen Fremdsprachendidaktik. An diesen Stadien sind auch viele moderne Unterrichtsszenarien orientiert. </a:t>
            </a:r>
            <a:endParaRPr lang="el-GR" dirty="0"/>
          </a:p>
        </p:txBody>
      </p:sp>
      <p:sp>
        <p:nvSpPr>
          <p:cNvPr id="4" name="Ορθογώνιο 3"/>
          <p:cNvSpPr/>
          <p:nvPr/>
        </p:nvSpPr>
        <p:spPr>
          <a:xfrm>
            <a:off x="4329953" y="6246912"/>
            <a:ext cx="4572000" cy="307777"/>
          </a:xfrm>
          <a:prstGeom prst="rect">
            <a:avLst/>
          </a:prstGeom>
        </p:spPr>
        <p:txBody>
          <a:bodyPr>
            <a:spAutoFit/>
          </a:bodyPr>
          <a:lstStyle/>
          <a:p>
            <a:pPr algn="r"/>
            <a:r>
              <a:rPr lang="de-DE" sz="1400" dirty="0" smtClean="0"/>
              <a:t>(Kontomitrou 2014, 182-188)</a:t>
            </a:r>
            <a:endParaRPr lang="de-DE" sz="1400" dirty="0"/>
          </a:p>
        </p:txBody>
      </p:sp>
    </p:spTree>
    <p:extLst>
      <p:ext uri="{BB962C8B-B14F-4D97-AF65-F5344CB8AC3E}">
        <p14:creationId xmlns:p14="http://schemas.microsoft.com/office/powerpoint/2010/main" xmlns="" val="6725300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Unterrichtss</a:t>
            </a:r>
            <a:r>
              <a:rPr lang="de-DE" dirty="0" smtClean="0"/>
              <a:t>z</a:t>
            </a:r>
            <a:r>
              <a:rPr lang="en-US" dirty="0" err="1" smtClean="0"/>
              <a:t>enarien</a:t>
            </a:r>
            <a:endParaRPr lang="el-GR" dirty="0"/>
          </a:p>
        </p:txBody>
      </p:sp>
      <p:sp>
        <p:nvSpPr>
          <p:cNvPr id="3" name="Θέση περιεχομένου 2"/>
          <p:cNvSpPr>
            <a:spLocks noGrp="1"/>
          </p:cNvSpPr>
          <p:nvPr>
            <p:ph idx="1"/>
          </p:nvPr>
        </p:nvSpPr>
        <p:spPr>
          <a:xfrm>
            <a:off x="628650" y="1519519"/>
            <a:ext cx="7886700" cy="4657445"/>
          </a:xfrm>
        </p:spPr>
        <p:txBody>
          <a:bodyPr>
            <a:normAutofit fontScale="55000" lnSpcReduction="20000"/>
          </a:bodyPr>
          <a:lstStyle/>
          <a:p>
            <a:pPr algn="just"/>
            <a:endParaRPr lang="de-DE" dirty="0" smtClean="0"/>
          </a:p>
          <a:p>
            <a:pPr algn="just"/>
            <a:r>
              <a:rPr lang="de-DE" dirty="0" smtClean="0"/>
              <a:t>Das </a:t>
            </a:r>
            <a:r>
              <a:rPr lang="de-DE" dirty="0"/>
              <a:t>Szenario ist eine moderne Form der Unterrichtsplanung, –</a:t>
            </a:r>
            <a:r>
              <a:rPr lang="de-DE" dirty="0" err="1"/>
              <a:t>gestaltung</a:t>
            </a:r>
            <a:r>
              <a:rPr lang="de-DE" dirty="0"/>
              <a:t> und –</a:t>
            </a:r>
            <a:r>
              <a:rPr lang="de-DE" dirty="0" err="1"/>
              <a:t>evaluation</a:t>
            </a:r>
            <a:r>
              <a:rPr lang="de-DE" dirty="0"/>
              <a:t>. Es ist flexibler als die einfache Darstellung von Unterrichtsschritten, berücksichtigt wichtige Aspekte der konstruktivistischen Didaktik, wie z.B. Projektarbeit, Gruppenarbeit und fächerübergreifendes Lernen und ist somit eine sehr angemessene Möglichkeit, theoretische Aspekte der modernen Didaktik in die moderne Unterrichtspraxis anzuwenden. </a:t>
            </a:r>
            <a:endParaRPr lang="de-DE" dirty="0" smtClean="0"/>
          </a:p>
          <a:p>
            <a:pPr algn="just"/>
            <a:r>
              <a:rPr lang="de-DE" dirty="0"/>
              <a:t>Bei einem Szenario oder einer Lehrskizze handelt es sich um eine ausführliche Beschreibung des Unterrichtsprozesses, wobei die Haupt- und Nebenziele, die zu verwendenden Medien und Sozialformen und die Organisation der Unterrichtssituation präsentiert werden müssen. Für die Entwicklung eines Szenarios werden folgende Stadien vorgenommen (</a:t>
            </a:r>
            <a:r>
              <a:rPr lang="de-DE" dirty="0" err="1"/>
              <a:t>Βηδενμάιερ</a:t>
            </a:r>
            <a:r>
              <a:rPr lang="de-DE" dirty="0"/>
              <a:t> 2011 in: </a:t>
            </a:r>
            <a:r>
              <a:rPr lang="de-DE" dirty="0" err="1"/>
              <a:t>Μείζον</a:t>
            </a:r>
            <a:r>
              <a:rPr lang="de-DE" dirty="0"/>
              <a:t> </a:t>
            </a:r>
            <a:r>
              <a:rPr lang="de-DE" dirty="0" err="1"/>
              <a:t>Πρόγρ</a:t>
            </a:r>
            <a:r>
              <a:rPr lang="de-DE" dirty="0"/>
              <a:t>αμμα Επιμόρφωσης: 44-55): </a:t>
            </a:r>
          </a:p>
          <a:p>
            <a:pPr marL="268288" indent="0" algn="just">
              <a:buNone/>
            </a:pPr>
            <a:r>
              <a:rPr lang="de-DE" dirty="0"/>
              <a:t>1. Identität des Szenarios </a:t>
            </a:r>
          </a:p>
          <a:p>
            <a:pPr marL="268288" indent="0" algn="just">
              <a:buNone/>
            </a:pPr>
            <a:r>
              <a:rPr lang="de-DE" dirty="0"/>
              <a:t>2. Entwicklung des Szenarios </a:t>
            </a:r>
          </a:p>
          <a:p>
            <a:pPr marL="268288" indent="0" algn="just">
              <a:buNone/>
            </a:pPr>
            <a:r>
              <a:rPr lang="de-DE" dirty="0"/>
              <a:t>3. Evaluation </a:t>
            </a:r>
          </a:p>
          <a:p>
            <a:pPr algn="just"/>
            <a:endParaRPr lang="el-GR" dirty="0"/>
          </a:p>
        </p:txBody>
      </p:sp>
      <p:sp>
        <p:nvSpPr>
          <p:cNvPr id="4" name="Ορθογώνιο 3"/>
          <p:cNvSpPr/>
          <p:nvPr/>
        </p:nvSpPr>
        <p:spPr>
          <a:xfrm>
            <a:off x="4329953" y="6246912"/>
            <a:ext cx="4572000" cy="307777"/>
          </a:xfrm>
          <a:prstGeom prst="rect">
            <a:avLst/>
          </a:prstGeom>
        </p:spPr>
        <p:txBody>
          <a:bodyPr>
            <a:spAutoFit/>
          </a:bodyPr>
          <a:lstStyle/>
          <a:p>
            <a:pPr algn="r"/>
            <a:r>
              <a:rPr lang="de-DE" sz="1400" dirty="0" smtClean="0"/>
              <a:t>(Kontomitrou 2014, 182-188)</a:t>
            </a:r>
            <a:endParaRPr lang="de-DE" sz="1400" dirty="0"/>
          </a:p>
        </p:txBody>
      </p:sp>
    </p:spTree>
    <p:extLst>
      <p:ext uri="{BB962C8B-B14F-4D97-AF65-F5344CB8AC3E}">
        <p14:creationId xmlns:p14="http://schemas.microsoft.com/office/powerpoint/2010/main" xmlns="" val="18758705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89162" y="951566"/>
            <a:ext cx="7886700" cy="4351338"/>
          </a:xfrm>
        </p:spPr>
        <p:txBody>
          <a:bodyPr>
            <a:normAutofit fontScale="85000" lnSpcReduction="20000"/>
          </a:bodyPr>
          <a:lstStyle/>
          <a:p>
            <a:pPr marL="0" indent="0" algn="just">
              <a:buNone/>
            </a:pPr>
            <a:r>
              <a:rPr lang="de-DE" dirty="0" smtClean="0"/>
              <a:t>Erste </a:t>
            </a:r>
            <a:r>
              <a:rPr lang="de-DE" dirty="0"/>
              <a:t>Phase </a:t>
            </a:r>
            <a:r>
              <a:rPr lang="de-DE" dirty="0" smtClean="0"/>
              <a:t>des Szenarios</a:t>
            </a:r>
          </a:p>
          <a:p>
            <a:pPr algn="just"/>
            <a:r>
              <a:rPr lang="de-DE" dirty="0" smtClean="0"/>
              <a:t>Darstellung des Themas </a:t>
            </a:r>
            <a:r>
              <a:rPr lang="de-DE" dirty="0"/>
              <a:t>des </a:t>
            </a:r>
            <a:r>
              <a:rPr lang="de-DE" dirty="0" smtClean="0"/>
              <a:t>Szenarios, </a:t>
            </a:r>
            <a:r>
              <a:rPr lang="de-DE" dirty="0"/>
              <a:t>sowie auch </a:t>
            </a:r>
            <a:r>
              <a:rPr lang="de-DE" dirty="0" smtClean="0"/>
              <a:t>der zusammengehörenden Wissensbereichen, </a:t>
            </a:r>
            <a:r>
              <a:rPr lang="de-DE" dirty="0"/>
              <a:t>d.h. die Angabe des Schulfaches, der Klasse, des Lehrwerks, mit dem gearbeitet wird, und der Lehrwerkslektion, das Niveau der Lernenden, sowie auch die mögliche Verbindung zu anderen Schulfächern. </a:t>
            </a:r>
            <a:endParaRPr lang="de-DE" dirty="0" smtClean="0"/>
          </a:p>
          <a:p>
            <a:pPr algn="just"/>
            <a:r>
              <a:rPr lang="de-DE" dirty="0" smtClean="0"/>
              <a:t>Darstellung </a:t>
            </a:r>
            <a:r>
              <a:rPr lang="de-DE" dirty="0"/>
              <a:t>der Haupt- und Nebenziele, der vorgeschlagenen methodischen Vorgehensweise und der Zeit, die für die Ausführung des Szenarios gebraucht wird. </a:t>
            </a:r>
            <a:endParaRPr lang="el-GR" dirty="0"/>
          </a:p>
        </p:txBody>
      </p:sp>
      <p:sp>
        <p:nvSpPr>
          <p:cNvPr id="4" name="Ορθογώνιο 3"/>
          <p:cNvSpPr/>
          <p:nvPr/>
        </p:nvSpPr>
        <p:spPr>
          <a:xfrm>
            <a:off x="4329953" y="6246912"/>
            <a:ext cx="4572000" cy="307777"/>
          </a:xfrm>
          <a:prstGeom prst="rect">
            <a:avLst/>
          </a:prstGeom>
        </p:spPr>
        <p:txBody>
          <a:bodyPr>
            <a:spAutoFit/>
          </a:bodyPr>
          <a:lstStyle/>
          <a:p>
            <a:pPr algn="r"/>
            <a:r>
              <a:rPr lang="de-DE" sz="1400" dirty="0" smtClean="0"/>
              <a:t>(Kontomitrou 2014, 182-188)</a:t>
            </a:r>
            <a:endParaRPr lang="de-DE" sz="1400" dirty="0"/>
          </a:p>
        </p:txBody>
      </p:sp>
    </p:spTree>
    <p:extLst>
      <p:ext uri="{BB962C8B-B14F-4D97-AF65-F5344CB8AC3E}">
        <p14:creationId xmlns:p14="http://schemas.microsoft.com/office/powerpoint/2010/main" xmlns="" val="34209937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r>
              <a:rPr lang="de-DE" dirty="0" smtClean="0"/>
              <a:t>Zweite </a:t>
            </a:r>
            <a:r>
              <a:rPr lang="de-DE" dirty="0"/>
              <a:t>Phase </a:t>
            </a:r>
            <a:r>
              <a:rPr lang="de-DE" dirty="0" smtClean="0"/>
              <a:t>des Szenarios</a:t>
            </a:r>
          </a:p>
          <a:p>
            <a:r>
              <a:rPr lang="de-DE" dirty="0" smtClean="0"/>
              <a:t>allgemeine </a:t>
            </a:r>
            <a:r>
              <a:rPr lang="de-DE" dirty="0"/>
              <a:t>Beschreibung des Szenarios, sowie der zu verwendenden Medien. </a:t>
            </a:r>
            <a:endParaRPr lang="de-DE" dirty="0" smtClean="0"/>
          </a:p>
          <a:p>
            <a:endParaRPr lang="de-DE" dirty="0"/>
          </a:p>
          <a:p>
            <a:pPr marL="0" indent="0">
              <a:buNone/>
            </a:pPr>
            <a:r>
              <a:rPr lang="de-DE" dirty="0"/>
              <a:t>D</a:t>
            </a:r>
            <a:r>
              <a:rPr lang="de-DE" dirty="0" smtClean="0"/>
              <a:t>ritte </a:t>
            </a:r>
            <a:r>
              <a:rPr lang="de-DE" dirty="0"/>
              <a:t>Phase </a:t>
            </a:r>
            <a:r>
              <a:rPr lang="de-DE" dirty="0" smtClean="0"/>
              <a:t>des Szenarios</a:t>
            </a:r>
          </a:p>
          <a:p>
            <a:r>
              <a:rPr lang="de-DE" dirty="0" smtClean="0"/>
              <a:t>Evaluation </a:t>
            </a:r>
            <a:r>
              <a:rPr lang="de-DE" dirty="0"/>
              <a:t>des </a:t>
            </a:r>
            <a:r>
              <a:rPr lang="de-DE" dirty="0" smtClean="0"/>
              <a:t>Szenarios</a:t>
            </a:r>
            <a:endParaRPr lang="el-GR" dirty="0"/>
          </a:p>
        </p:txBody>
      </p:sp>
      <p:sp>
        <p:nvSpPr>
          <p:cNvPr id="4" name="Ορθογώνιο 3"/>
          <p:cNvSpPr/>
          <p:nvPr/>
        </p:nvSpPr>
        <p:spPr>
          <a:xfrm>
            <a:off x="4329953" y="6246912"/>
            <a:ext cx="4572000" cy="307777"/>
          </a:xfrm>
          <a:prstGeom prst="rect">
            <a:avLst/>
          </a:prstGeom>
        </p:spPr>
        <p:txBody>
          <a:bodyPr>
            <a:spAutoFit/>
          </a:bodyPr>
          <a:lstStyle/>
          <a:p>
            <a:pPr algn="r"/>
            <a:r>
              <a:rPr lang="de-DE" sz="1400" dirty="0" smtClean="0"/>
              <a:t>(Kontomitrou 2014, 182-188)</a:t>
            </a:r>
            <a:endParaRPr lang="de-DE" sz="1400" dirty="0"/>
          </a:p>
        </p:txBody>
      </p:sp>
    </p:spTree>
    <p:extLst>
      <p:ext uri="{BB962C8B-B14F-4D97-AF65-F5344CB8AC3E}">
        <p14:creationId xmlns:p14="http://schemas.microsoft.com/office/powerpoint/2010/main" xmlns="" val="4520607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6"/>
            <a:ext cx="7886700" cy="777875"/>
          </a:xfrm>
        </p:spPr>
        <p:txBody>
          <a:bodyPr/>
          <a:lstStyle/>
          <a:p>
            <a:r>
              <a:rPr lang="de-DE" dirty="0" smtClean="0"/>
              <a:t>Beispiel von Unterrichtsszenarien</a:t>
            </a:r>
            <a:endParaRPr lang="el-GR" dirty="0"/>
          </a:p>
        </p:txBody>
      </p:sp>
      <p:sp>
        <p:nvSpPr>
          <p:cNvPr id="3" name="Θέση περιεχομένου 2"/>
          <p:cNvSpPr>
            <a:spLocks noGrp="1"/>
          </p:cNvSpPr>
          <p:nvPr>
            <p:ph idx="1"/>
          </p:nvPr>
        </p:nvSpPr>
        <p:spPr>
          <a:xfrm>
            <a:off x="628650" y="1304365"/>
            <a:ext cx="7886700" cy="4872598"/>
          </a:xfrm>
        </p:spPr>
        <p:txBody>
          <a:bodyPr/>
          <a:lstStyle/>
          <a:p>
            <a:r>
              <a:rPr lang="el-GR" dirty="0" err="1" smtClean="0"/>
              <a:t>Βηδενμάιερ</a:t>
            </a:r>
            <a:r>
              <a:rPr lang="el-GR" dirty="0" smtClean="0"/>
              <a:t> </a:t>
            </a:r>
            <a:r>
              <a:rPr lang="de-DE" dirty="0" smtClean="0"/>
              <a:t>(2011) http://www.epimorfosi.edu.gr/images/stories/ebook-epimorfotes/germanika/8.%20GERMANIKA.pdf </a:t>
            </a:r>
          </a:p>
          <a:p>
            <a:pPr marL="0" indent="0">
              <a:buNone/>
            </a:pPr>
            <a:r>
              <a:rPr lang="de-DE" dirty="0" smtClean="0"/>
              <a:t>   S. 56-62</a:t>
            </a:r>
          </a:p>
          <a:p>
            <a:pPr marL="0" indent="0">
              <a:buNone/>
            </a:pPr>
            <a:endParaRPr lang="el-GR" dirty="0"/>
          </a:p>
        </p:txBody>
      </p:sp>
    </p:spTree>
    <p:extLst>
      <p:ext uri="{BB962C8B-B14F-4D97-AF65-F5344CB8AC3E}">
        <p14:creationId xmlns:p14="http://schemas.microsoft.com/office/powerpoint/2010/main" xmlns="" val="980222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a:r>
            <a:br>
              <a:rPr lang="el-GR" dirty="0"/>
            </a:br>
            <a:r>
              <a:rPr lang="de-DE" dirty="0"/>
              <a:t>Einige Konstruktivistische Ansätze </a:t>
            </a:r>
            <a:br>
              <a:rPr lang="de-DE" dirty="0"/>
            </a:br>
            <a:endParaRPr lang="el-GR" dirty="0"/>
          </a:p>
        </p:txBody>
      </p:sp>
      <p:sp>
        <p:nvSpPr>
          <p:cNvPr id="3" name="Θέση περιεχομένου 2"/>
          <p:cNvSpPr>
            <a:spLocks noGrp="1"/>
          </p:cNvSpPr>
          <p:nvPr>
            <p:ph idx="1"/>
          </p:nvPr>
        </p:nvSpPr>
        <p:spPr/>
        <p:txBody>
          <a:bodyPr>
            <a:normAutofit/>
          </a:bodyPr>
          <a:lstStyle/>
          <a:p>
            <a:pPr marL="0" indent="0" algn="just">
              <a:lnSpc>
                <a:spcPct val="150000"/>
              </a:lnSpc>
              <a:buNone/>
            </a:pPr>
            <a:r>
              <a:rPr lang="de-DE" dirty="0" smtClean="0"/>
              <a:t>Einige </a:t>
            </a:r>
            <a:r>
              <a:rPr lang="de-DE" dirty="0"/>
              <a:t>wichtige konstruktivistische Ansätze sind </a:t>
            </a:r>
            <a:endParaRPr lang="el-GR" dirty="0" smtClean="0"/>
          </a:p>
          <a:p>
            <a:pPr algn="just">
              <a:lnSpc>
                <a:spcPct val="150000"/>
              </a:lnSpc>
            </a:pPr>
            <a:r>
              <a:rPr lang="de-DE" dirty="0" smtClean="0"/>
              <a:t>der </a:t>
            </a:r>
            <a:r>
              <a:rPr lang="de-DE" dirty="0"/>
              <a:t>radikale Konstruktivismus, </a:t>
            </a:r>
            <a:endParaRPr lang="el-GR" dirty="0" smtClean="0"/>
          </a:p>
          <a:p>
            <a:pPr algn="just">
              <a:lnSpc>
                <a:spcPct val="150000"/>
              </a:lnSpc>
            </a:pPr>
            <a:r>
              <a:rPr lang="de-DE" dirty="0" smtClean="0"/>
              <a:t>die </a:t>
            </a:r>
            <a:r>
              <a:rPr lang="de-DE" dirty="0"/>
              <a:t>sozial-kulturtheoretisch begründeten Konstruktivismen und </a:t>
            </a:r>
            <a:endParaRPr lang="el-GR" dirty="0" smtClean="0"/>
          </a:p>
          <a:p>
            <a:pPr algn="just">
              <a:lnSpc>
                <a:spcPct val="150000"/>
              </a:lnSpc>
            </a:pPr>
            <a:r>
              <a:rPr lang="de-DE" dirty="0" smtClean="0"/>
              <a:t>die </a:t>
            </a:r>
            <a:r>
              <a:rPr lang="de-DE" dirty="0"/>
              <a:t>konstruktiv-subjektive Psychologie. </a:t>
            </a:r>
            <a:endParaRPr lang="el-GR" dirty="0"/>
          </a:p>
        </p:txBody>
      </p:sp>
    </p:spTree>
    <p:extLst>
      <p:ext uri="{BB962C8B-B14F-4D97-AF65-F5344CB8AC3E}">
        <p14:creationId xmlns:p14="http://schemas.microsoft.com/office/powerpoint/2010/main" xmlns="" val="8401689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67310" y="26894"/>
            <a:ext cx="7886700" cy="361016"/>
          </a:xfrm>
        </p:spPr>
        <p:txBody>
          <a:bodyPr>
            <a:noAutofit/>
          </a:bodyPr>
          <a:lstStyle/>
          <a:p>
            <a:r>
              <a:rPr lang="de-DE" sz="2400" dirty="0" smtClean="0"/>
              <a:t>Literatur</a:t>
            </a:r>
            <a:endParaRPr lang="el-GR" sz="2400" dirty="0"/>
          </a:p>
        </p:txBody>
      </p:sp>
      <p:sp>
        <p:nvSpPr>
          <p:cNvPr id="3" name="Θέση περιεχομένου 2"/>
          <p:cNvSpPr>
            <a:spLocks noGrp="1"/>
          </p:cNvSpPr>
          <p:nvPr>
            <p:ph idx="1"/>
          </p:nvPr>
        </p:nvSpPr>
        <p:spPr>
          <a:xfrm>
            <a:off x="161365" y="0"/>
            <a:ext cx="8864975" cy="6858000"/>
          </a:xfrm>
        </p:spPr>
        <p:txBody>
          <a:bodyPr>
            <a:noAutofit/>
          </a:bodyPr>
          <a:lstStyle/>
          <a:p>
            <a:pPr marL="268288" indent="-268288" algn="just">
              <a:lnSpc>
                <a:spcPct val="100000"/>
              </a:lnSpc>
              <a:spcBef>
                <a:spcPts val="200"/>
              </a:spcBef>
              <a:buNone/>
            </a:pPr>
            <a:r>
              <a:rPr lang="el-GR" sz="1400" b="1" dirty="0" err="1"/>
              <a:t>Βηδενμάιερ</a:t>
            </a:r>
            <a:r>
              <a:rPr lang="el-GR" sz="1400" dirty="0"/>
              <a:t>, Δάφνη (2011): Σενάριο-Σχέδιο Διδασκαλίας. In: Μείζον Πρόγραμμα Επιμόρφωσης: Βασικό επιμορφωτικό υλικό. Τόμος Β: Ειδικό μέρος ΠΕ 07 Γερμανικών. Αρχική έκδοση: Μάιος 2011. ΕΣΠΑ 2007-13\Δ.Π. Δ&amp;ΓΒΜ\Α.Π. 1-2-3. </a:t>
            </a:r>
            <a:r>
              <a:rPr lang="el-GR" sz="1400" dirty="0" smtClean="0"/>
              <a:t>Παιδαγωγικό </a:t>
            </a:r>
            <a:r>
              <a:rPr lang="el-GR" sz="1400" dirty="0"/>
              <a:t>Ινστιτούτο. S. </a:t>
            </a:r>
            <a:r>
              <a:rPr lang="de-DE" sz="1400" dirty="0" smtClean="0"/>
              <a:t>56</a:t>
            </a:r>
            <a:r>
              <a:rPr lang="el-GR" sz="1400" dirty="0" smtClean="0"/>
              <a:t>-</a:t>
            </a:r>
            <a:r>
              <a:rPr lang="de-DE" sz="1400" dirty="0" smtClean="0"/>
              <a:t>62</a:t>
            </a:r>
            <a:r>
              <a:rPr lang="el-GR" sz="1400" dirty="0" smtClean="0"/>
              <a:t> </a:t>
            </a:r>
            <a:endParaRPr lang="el-GR" sz="1400" dirty="0"/>
          </a:p>
          <a:p>
            <a:pPr marL="268288" indent="0" algn="just">
              <a:lnSpc>
                <a:spcPct val="100000"/>
              </a:lnSpc>
              <a:spcBef>
                <a:spcPts val="200"/>
              </a:spcBef>
              <a:buNone/>
            </a:pPr>
            <a:r>
              <a:rPr lang="de-DE" sz="1400" dirty="0"/>
              <a:t>In</a:t>
            </a:r>
            <a:r>
              <a:rPr lang="de-DE" sz="1400" dirty="0" smtClean="0"/>
              <a:t>: http</a:t>
            </a:r>
            <a:r>
              <a:rPr lang="de-DE" sz="1400" dirty="0"/>
              <a:t>://www.epimorfosi.edu.gr/images/stories/ebook-epimorfotes/germanika/8.%20 </a:t>
            </a:r>
            <a:r>
              <a:rPr lang="de-DE" sz="1400" dirty="0" smtClean="0"/>
              <a:t>GERMANIKA.pdf</a:t>
            </a:r>
          </a:p>
          <a:p>
            <a:pPr marL="0" indent="0" algn="just">
              <a:lnSpc>
                <a:spcPct val="100000"/>
              </a:lnSpc>
              <a:spcBef>
                <a:spcPts val="200"/>
              </a:spcBef>
              <a:buNone/>
            </a:pPr>
            <a:r>
              <a:rPr lang="el-GR" sz="1400" b="1" dirty="0"/>
              <a:t>Ενιαίο Πρόγραμμα Σπουδών για τις ξένες γλώσσες</a:t>
            </a:r>
            <a:r>
              <a:rPr lang="el-GR" sz="1400" dirty="0"/>
              <a:t>. Οδηγός εκπαιδευτικού: </a:t>
            </a:r>
          </a:p>
          <a:p>
            <a:pPr marL="268288" indent="0" algn="just">
              <a:lnSpc>
                <a:spcPct val="100000"/>
              </a:lnSpc>
              <a:spcBef>
                <a:spcPts val="200"/>
              </a:spcBef>
              <a:buNone/>
            </a:pPr>
            <a:r>
              <a:rPr lang="el-GR" sz="1400" dirty="0"/>
              <a:t>Στο: </a:t>
            </a:r>
            <a:r>
              <a:rPr lang="de-DE" sz="1400" dirty="0"/>
              <a:t>http://rcel.enl.uoa.gr/xenesglosses/docs/</a:t>
            </a:r>
            <a:r>
              <a:rPr lang="el-GR" sz="1400" dirty="0"/>
              <a:t>ΟΔΗΓΟΣ %20ΕΚΠΑΙΔΕΥΤΙΚΟΥ.</a:t>
            </a:r>
            <a:r>
              <a:rPr lang="de-DE" sz="1400" dirty="0" err="1"/>
              <a:t>pdf</a:t>
            </a:r>
            <a:r>
              <a:rPr lang="de-DE" sz="1400" dirty="0"/>
              <a:t> </a:t>
            </a:r>
          </a:p>
          <a:p>
            <a:pPr marL="0" indent="0" algn="just">
              <a:lnSpc>
                <a:spcPct val="100000"/>
              </a:lnSpc>
              <a:spcBef>
                <a:spcPts val="200"/>
              </a:spcBef>
              <a:buNone/>
            </a:pPr>
            <a:r>
              <a:rPr lang="de-DE" sz="1400" b="1" dirty="0" smtClean="0">
                <a:latin typeface="Times New Roman" panose="02020603050405020304" pitchFamily="18" charset="0"/>
                <a:cs typeface="Times New Roman" panose="02020603050405020304" pitchFamily="18" charset="0"/>
              </a:rPr>
              <a:t>Grotjahn</a:t>
            </a:r>
            <a:r>
              <a:rPr lang="de-DE" sz="1400" dirty="0">
                <a:latin typeface="Times New Roman" panose="02020603050405020304" pitchFamily="18" charset="0"/>
                <a:cs typeface="Times New Roman" panose="02020603050405020304" pitchFamily="18" charset="0"/>
              </a:rPr>
              <a:t>, Rüdiger / </a:t>
            </a:r>
            <a:r>
              <a:rPr lang="de-DE" sz="1400" b="1" dirty="0" err="1">
                <a:latin typeface="Times New Roman" panose="02020603050405020304" pitchFamily="18" charset="0"/>
                <a:cs typeface="Times New Roman" panose="02020603050405020304" pitchFamily="18" charset="0"/>
              </a:rPr>
              <a:t>Kleppin</a:t>
            </a:r>
            <a:r>
              <a:rPr lang="de-DE" sz="1400" dirty="0">
                <a:latin typeface="Times New Roman" panose="02020603050405020304" pitchFamily="18" charset="0"/>
                <a:cs typeface="Times New Roman" panose="02020603050405020304" pitchFamily="18" charset="0"/>
              </a:rPr>
              <a:t>, Karin (2015): Prüfen, Testen, Evaluieren. Deutsch Lehren Lernen. Band 7. München: </a:t>
            </a:r>
            <a:r>
              <a:rPr lang="de-DE" sz="1400" dirty="0" smtClean="0">
                <a:latin typeface="Times New Roman" panose="02020603050405020304" pitchFamily="18" charset="0"/>
                <a:cs typeface="Times New Roman" panose="02020603050405020304" pitchFamily="18" charset="0"/>
              </a:rPr>
              <a:t>Klett-Langenscheidt</a:t>
            </a:r>
            <a:endParaRPr lang="de-DE" sz="1400" dirty="0" smtClean="0"/>
          </a:p>
          <a:p>
            <a:pPr marL="0" indent="0" algn="just">
              <a:lnSpc>
                <a:spcPct val="100000"/>
              </a:lnSpc>
              <a:spcBef>
                <a:spcPts val="200"/>
              </a:spcBef>
              <a:buNone/>
            </a:pPr>
            <a:r>
              <a:rPr lang="de-DE" sz="1400" b="1" dirty="0" err="1"/>
              <a:t>Heyd</a:t>
            </a:r>
            <a:r>
              <a:rPr lang="de-DE" sz="1400" dirty="0"/>
              <a:t>, Gertraude (1990): Deutsch lehren. Grundwissen für den Unterricht in Deutsch als Fremdsprache. Frankfurt am Main: </a:t>
            </a:r>
            <a:r>
              <a:rPr lang="de-DE" sz="1400" dirty="0" err="1"/>
              <a:t>Diesterweg</a:t>
            </a:r>
            <a:r>
              <a:rPr lang="de-DE" sz="1400" dirty="0"/>
              <a:t> </a:t>
            </a:r>
            <a:endParaRPr lang="de-DE" sz="1400" dirty="0" smtClean="0"/>
          </a:p>
          <a:p>
            <a:pPr marL="0" indent="0" algn="just">
              <a:lnSpc>
                <a:spcPct val="100000"/>
              </a:lnSpc>
              <a:spcBef>
                <a:spcPts val="200"/>
              </a:spcBef>
              <a:buNone/>
            </a:pPr>
            <a:r>
              <a:rPr lang="de-DE" sz="1400" b="1" dirty="0"/>
              <a:t>Huneke</a:t>
            </a:r>
            <a:r>
              <a:rPr lang="de-DE" sz="1400" dirty="0"/>
              <a:t>, Hans-Werner / </a:t>
            </a:r>
            <a:r>
              <a:rPr lang="de-DE" sz="1400" b="1" dirty="0"/>
              <a:t>Steinig</a:t>
            </a:r>
            <a:r>
              <a:rPr lang="de-DE" sz="1400" dirty="0"/>
              <a:t>, Wolfgang (2005): Deutsch als Fremdsprache. Eine Einführung. 4., aktualisierte und ergänzte Auflage. Berlin: Erich Schmidt Verlag </a:t>
            </a:r>
          </a:p>
          <a:p>
            <a:pPr marL="268288" indent="-268288" algn="just">
              <a:lnSpc>
                <a:spcPct val="100000"/>
              </a:lnSpc>
              <a:spcBef>
                <a:spcPts val="200"/>
              </a:spcBef>
              <a:buNone/>
            </a:pPr>
            <a:r>
              <a:rPr lang="el-GR" sz="1400" b="1" dirty="0" smtClean="0"/>
              <a:t>Καγκά</a:t>
            </a:r>
            <a:r>
              <a:rPr lang="el-GR" sz="1400" dirty="0"/>
              <a:t>, Ευαγγελία (2012): Το Ευρωπαϊκό </a:t>
            </a:r>
            <a:r>
              <a:rPr lang="el-GR" sz="1400" dirty="0" err="1"/>
              <a:t>Portfolio</a:t>
            </a:r>
            <a:r>
              <a:rPr lang="el-GR" sz="1400" dirty="0"/>
              <a:t> Γλωσσών για το δημοτικό σχολείο: Ένα εργαλείο ποιοτικής </a:t>
            </a:r>
            <a:r>
              <a:rPr lang="el-GR" sz="1400" dirty="0" err="1"/>
              <a:t>αυτοαξιολόγησης</a:t>
            </a:r>
            <a:r>
              <a:rPr lang="el-GR" sz="1400" dirty="0"/>
              <a:t> και ανάπτυξης επικοινωνιακών και διαπολιτισμικών δεξιοτήτων. In: Επιμόρφωση στην εισαγωγή του ευρωπαϊκού </a:t>
            </a:r>
            <a:r>
              <a:rPr lang="el-GR" sz="1400" dirty="0" err="1"/>
              <a:t>Portfolio</a:t>
            </a:r>
            <a:r>
              <a:rPr lang="el-GR" sz="1400" dirty="0"/>
              <a:t> Γλωσσών στην πρωτοβάθμια εκπαίδευση: επιμορφωτικό υλικό Περιφερειακών Επιμορφωτικών Ημερίδων και Σεμιναρίων στο πλαίσιο των Πράξεων «Εφαρμογή Ξενόγλωσσων Προγραμμάτων Σπουδών στην Πρωτοβάθμια Εκπαίδευση» των ΑΠ 1, 2 και 3 του ΕΠ «Εκπαίδευση και Δια Βίου Μάθηση», ΕΣΠΑ 2007-2013, σελ. 19-35 </a:t>
            </a:r>
            <a:endParaRPr lang="de-DE" sz="1400" dirty="0"/>
          </a:p>
          <a:p>
            <a:pPr marL="0" indent="0" algn="just">
              <a:lnSpc>
                <a:spcPct val="100000"/>
              </a:lnSpc>
              <a:spcBef>
                <a:spcPts val="200"/>
              </a:spcBef>
              <a:buNone/>
            </a:pPr>
            <a:r>
              <a:rPr lang="de-DE" sz="1400" b="1" dirty="0" smtClean="0"/>
              <a:t>Klein</a:t>
            </a:r>
            <a:r>
              <a:rPr lang="de-DE" sz="1400" dirty="0"/>
              <a:t>, Wolfgang (1992): Zweitspracherwerb. 3. Auflage. Studienbuch Linguistik. Frankfurt am Main: Anton Hain </a:t>
            </a:r>
            <a:endParaRPr lang="de-DE" sz="1400" dirty="0" smtClean="0"/>
          </a:p>
          <a:p>
            <a:pPr marL="174625" indent="-174625" algn="just">
              <a:lnSpc>
                <a:spcPct val="100000"/>
              </a:lnSpc>
              <a:spcBef>
                <a:spcPts val="200"/>
              </a:spcBef>
              <a:buNone/>
            </a:pPr>
            <a:r>
              <a:rPr lang="de-DE" sz="1400" b="1" dirty="0" smtClean="0">
                <a:latin typeface="Times New Roman" panose="02020603050405020304" pitchFamily="18" charset="0"/>
                <a:cs typeface="Times New Roman" panose="02020603050405020304" pitchFamily="18" charset="0"/>
              </a:rPr>
              <a:t>Kontomitrou</a:t>
            </a:r>
            <a:r>
              <a:rPr lang="de-DE" sz="1400" dirty="0">
                <a:latin typeface="Times New Roman" panose="02020603050405020304" pitchFamily="18" charset="0"/>
                <a:cs typeface="Times New Roman" panose="02020603050405020304" pitchFamily="18" charset="0"/>
              </a:rPr>
              <a:t>, Nancy (2015): Förderung der </a:t>
            </a:r>
            <a:r>
              <a:rPr lang="de-DE" sz="1400" dirty="0" err="1">
                <a:latin typeface="Times New Roman" panose="02020603050405020304" pitchFamily="18" charset="0"/>
                <a:cs typeface="Times New Roman" panose="02020603050405020304" pitchFamily="18" charset="0"/>
              </a:rPr>
              <a:t>Lernerautonomie</a:t>
            </a:r>
            <a:r>
              <a:rPr lang="de-DE" sz="1400" dirty="0">
                <a:latin typeface="Times New Roman" panose="02020603050405020304" pitchFamily="18" charset="0"/>
                <a:cs typeface="Times New Roman" panose="02020603050405020304" pitchFamily="18" charset="0"/>
              </a:rPr>
              <a:t> als Ziel von Evaluationsmethoden im Fremdsprachenunterricht. Vortrag in der 4. Didaktik-Tagung der Abteilung für Deutsche Sprache und Philologie der Aristoteles Universität Thessaloniki in Kooperation mit dem Goethe-Institut Thessaloniki. Juni 2015</a:t>
            </a:r>
          </a:p>
          <a:p>
            <a:pPr marL="174625" indent="-174625" algn="just">
              <a:lnSpc>
                <a:spcPct val="100000"/>
              </a:lnSpc>
              <a:spcBef>
                <a:spcPts val="200"/>
              </a:spcBef>
              <a:buNone/>
            </a:pPr>
            <a:r>
              <a:rPr lang="de-DE" sz="1400" b="1" dirty="0">
                <a:latin typeface="Times New Roman" panose="02020603050405020304" pitchFamily="18" charset="0"/>
                <a:cs typeface="Times New Roman" panose="02020603050405020304" pitchFamily="18" charset="0"/>
              </a:rPr>
              <a:t>Kontomitrou</a:t>
            </a:r>
            <a:r>
              <a:rPr lang="de-DE" sz="1400" dirty="0">
                <a:latin typeface="Times New Roman" panose="02020603050405020304" pitchFamily="18" charset="0"/>
                <a:cs typeface="Times New Roman" panose="02020603050405020304" pitchFamily="18" charset="0"/>
              </a:rPr>
              <a:t>, Athanasia (2014): Freies Sprechen als Lehr- und </a:t>
            </a:r>
            <a:r>
              <a:rPr lang="de-DE" sz="1400" dirty="0" err="1">
                <a:latin typeface="Times New Roman" panose="02020603050405020304" pitchFamily="18" charset="0"/>
                <a:cs typeface="Times New Roman" panose="02020603050405020304" pitchFamily="18" charset="0"/>
              </a:rPr>
              <a:t>Testziel</a:t>
            </a:r>
            <a:r>
              <a:rPr lang="de-DE" sz="1400" dirty="0">
                <a:latin typeface="Times New Roman" panose="02020603050405020304" pitchFamily="18" charset="0"/>
                <a:cs typeface="Times New Roman" panose="02020603050405020304" pitchFamily="18" charset="0"/>
              </a:rPr>
              <a:t>. </a:t>
            </a:r>
            <a:r>
              <a:rPr lang="de-DE" sz="1400" dirty="0" err="1">
                <a:latin typeface="Times New Roman" panose="02020603050405020304" pitchFamily="18" charset="0"/>
                <a:cs typeface="Times New Roman" panose="02020603050405020304" pitchFamily="18" charset="0"/>
              </a:rPr>
              <a:t>Didaktisierung</a:t>
            </a:r>
            <a:r>
              <a:rPr lang="de-DE" sz="1400" dirty="0">
                <a:latin typeface="Times New Roman" panose="02020603050405020304" pitchFamily="18" charset="0"/>
                <a:cs typeface="Times New Roman" panose="02020603050405020304" pitchFamily="18" charset="0"/>
              </a:rPr>
              <a:t>, Testentwicklung und Testbeurteilung. </a:t>
            </a:r>
            <a:r>
              <a:rPr lang="el-GR" sz="1400" dirty="0">
                <a:latin typeface="Times New Roman" panose="02020603050405020304" pitchFamily="18" charset="0"/>
                <a:cs typeface="Times New Roman" panose="02020603050405020304" pitchFamily="18" charset="0"/>
              </a:rPr>
              <a:t>Διδακτορική Διατριβή. Τμήμα Γερμανικής Γλώσσας και Φιλολογίας </a:t>
            </a:r>
            <a:r>
              <a:rPr lang="el-GR" sz="1400" dirty="0" smtClean="0">
                <a:latin typeface="Times New Roman" panose="02020603050405020304" pitchFamily="18" charset="0"/>
                <a:cs typeface="Times New Roman" panose="02020603050405020304" pitchFamily="18" charset="0"/>
              </a:rPr>
              <a:t>ΕΚΠΑ</a:t>
            </a:r>
            <a:endParaRPr lang="de-DE" sz="1400" dirty="0" smtClean="0">
              <a:latin typeface="Times New Roman" panose="02020603050405020304" pitchFamily="18" charset="0"/>
              <a:cs typeface="Times New Roman" panose="02020603050405020304" pitchFamily="18" charset="0"/>
            </a:endParaRPr>
          </a:p>
          <a:p>
            <a:pPr marL="174625" indent="-174625">
              <a:lnSpc>
                <a:spcPct val="100000"/>
              </a:lnSpc>
              <a:spcBef>
                <a:spcPts val="200"/>
              </a:spcBef>
              <a:buNone/>
            </a:pPr>
            <a:r>
              <a:rPr lang="el-GR" sz="1400" b="1" dirty="0"/>
              <a:t>Παιδαγωγικό Ινστιτούτο (2011): </a:t>
            </a:r>
            <a:r>
              <a:rPr lang="el-GR" sz="1400" dirty="0"/>
              <a:t>Βασικό επιμορφωτικό υλικό. Τόμος Β: Ειδικό Μέρος ΠΕ 07 Γερμανικών. Αρχική Έκδοση Μάιος 2011. Επιχειρησιακό Πρόγραμμα: «Εκπαίδευση και Δια Βίου Μάθηση», Πράξη «Μείζον Πρόγραμμα Επιμόρφωσης Εκπαιδευτικών- Α΄ Φάση, Άξονες Προτεραιότητας </a:t>
            </a:r>
            <a:r>
              <a:rPr lang="el-GR" sz="1400" dirty="0" smtClean="0"/>
              <a:t>1,2,3 Στο:</a:t>
            </a:r>
            <a:r>
              <a:rPr lang="de-DE" sz="1400" dirty="0"/>
              <a:t>http://www.epimorfosi.edu.gr/images/stories/ebook-epimorfotes/germanika /8.%20GERMANIKA.pdf </a:t>
            </a:r>
            <a:endParaRPr lang="de-DE" sz="1400" dirty="0" smtClean="0">
              <a:latin typeface="Times New Roman" panose="02020603050405020304" pitchFamily="18" charset="0"/>
              <a:cs typeface="Times New Roman" panose="02020603050405020304" pitchFamily="18" charset="0"/>
            </a:endParaRPr>
          </a:p>
          <a:p>
            <a:pPr marL="174625" indent="-174625" algn="just">
              <a:lnSpc>
                <a:spcPct val="100000"/>
              </a:lnSpc>
              <a:spcBef>
                <a:spcPts val="200"/>
              </a:spcBef>
              <a:buNone/>
            </a:pPr>
            <a:r>
              <a:rPr lang="de-DE" sz="1400" b="1" dirty="0">
                <a:latin typeface="Times New Roman" panose="02020603050405020304" pitchFamily="18" charset="0"/>
                <a:cs typeface="Times New Roman" panose="02020603050405020304" pitchFamily="18" charset="0"/>
              </a:rPr>
              <a:t>Reich</a:t>
            </a:r>
            <a:r>
              <a:rPr lang="de-DE" sz="1400" dirty="0">
                <a:latin typeface="Times New Roman" panose="02020603050405020304" pitchFamily="18" charset="0"/>
                <a:cs typeface="Times New Roman" panose="02020603050405020304" pitchFamily="18" charset="0"/>
              </a:rPr>
              <a:t>, Kersten (2008): Konstruktivistische Didaktik. Das Lehr- und Studienbuch mit Online- Methodenpool. 5. Auflage. Weinheim und Basel: </a:t>
            </a:r>
            <a:r>
              <a:rPr lang="de-DE" sz="1400" dirty="0" smtClean="0">
                <a:latin typeface="Times New Roman" panose="02020603050405020304" pitchFamily="18" charset="0"/>
                <a:cs typeface="Times New Roman" panose="02020603050405020304" pitchFamily="18" charset="0"/>
              </a:rPr>
              <a:t>Beltz</a:t>
            </a:r>
          </a:p>
          <a:p>
            <a:pPr marL="0" indent="0" algn="just">
              <a:lnSpc>
                <a:spcPct val="100000"/>
              </a:lnSpc>
              <a:spcBef>
                <a:spcPts val="200"/>
              </a:spcBef>
              <a:buNone/>
            </a:pPr>
            <a:r>
              <a:rPr lang="en-US" sz="1400" b="1" dirty="0" err="1"/>
              <a:t>Schütz</a:t>
            </a:r>
            <a:r>
              <a:rPr lang="en-US" sz="1400" dirty="0"/>
              <a:t>, Ricardo (2007): Stephen </a:t>
            </a:r>
            <a:r>
              <a:rPr lang="en-US" sz="1400" dirty="0" err="1"/>
              <a:t>Krashen's</a:t>
            </a:r>
            <a:r>
              <a:rPr lang="en-US" sz="1400" dirty="0"/>
              <a:t> Theory of Second Language Acquisition. </a:t>
            </a:r>
          </a:p>
          <a:p>
            <a:pPr marL="174625" indent="0" algn="just">
              <a:lnSpc>
                <a:spcPct val="100000"/>
              </a:lnSpc>
              <a:spcBef>
                <a:spcPts val="200"/>
              </a:spcBef>
              <a:buNone/>
            </a:pPr>
            <a:r>
              <a:rPr lang="de-DE" sz="1400" dirty="0"/>
              <a:t>In: http://www.sk.com.br/sk-krash.html </a:t>
            </a:r>
            <a:endParaRPr lang="de-DE" sz="1400" dirty="0">
              <a:latin typeface="Times New Roman" panose="02020603050405020304" pitchFamily="18" charset="0"/>
              <a:cs typeface="Times New Roman" panose="02020603050405020304" pitchFamily="18" charset="0"/>
            </a:endParaRPr>
          </a:p>
          <a:p>
            <a:pPr marL="363538" indent="-363538" algn="just">
              <a:lnSpc>
                <a:spcPct val="100000"/>
              </a:lnSpc>
              <a:spcBef>
                <a:spcPts val="200"/>
              </a:spcBef>
              <a:buNone/>
            </a:pPr>
            <a:r>
              <a:rPr lang="de-DE" sz="1400" b="1" dirty="0">
                <a:latin typeface="Times New Roman" panose="02020603050405020304" pitchFamily="18" charset="0"/>
                <a:cs typeface="Times New Roman" panose="02020603050405020304" pitchFamily="18" charset="0"/>
              </a:rPr>
              <a:t>Staatsinstitut für Schulqualität und Bildungsforschung </a:t>
            </a:r>
            <a:r>
              <a:rPr lang="de-DE" sz="1400" dirty="0">
                <a:latin typeface="Times New Roman" panose="02020603050405020304" pitchFamily="18" charset="0"/>
                <a:cs typeface="Times New Roman" panose="02020603050405020304" pitchFamily="18" charset="0"/>
              </a:rPr>
              <a:t>(</a:t>
            </a:r>
            <a:r>
              <a:rPr lang="de-DE" sz="1400" dirty="0" err="1">
                <a:latin typeface="Times New Roman" panose="02020603050405020304" pitchFamily="18" charset="0"/>
                <a:cs typeface="Times New Roman" panose="02020603050405020304" pitchFamily="18" charset="0"/>
              </a:rPr>
              <a:t>Hg</a:t>
            </a:r>
            <a:r>
              <a:rPr lang="de-DE" sz="1400" dirty="0">
                <a:latin typeface="Times New Roman" panose="02020603050405020304" pitchFamily="18" charset="0"/>
                <a:cs typeface="Times New Roman" panose="02020603050405020304" pitchFamily="18" charset="0"/>
              </a:rPr>
              <a:t>.) (2007): Theorien des Lernens. Folgerungen für das Lehren </a:t>
            </a:r>
            <a:endParaRPr lang="de-DE" sz="1400" dirty="0" smtClean="0">
              <a:latin typeface="Times New Roman" panose="02020603050405020304" pitchFamily="18" charset="0"/>
              <a:cs typeface="Times New Roman" panose="02020603050405020304" pitchFamily="18" charset="0"/>
            </a:endParaRPr>
          </a:p>
          <a:p>
            <a:pPr marL="363538" indent="0" algn="just">
              <a:lnSpc>
                <a:spcPct val="100000"/>
              </a:lnSpc>
              <a:spcBef>
                <a:spcPts val="200"/>
              </a:spcBef>
              <a:buNone/>
            </a:pPr>
            <a:r>
              <a:rPr lang="de-DE" sz="1400" dirty="0" smtClean="0">
                <a:latin typeface="Times New Roman" panose="02020603050405020304" pitchFamily="18" charset="0"/>
                <a:cs typeface="Times New Roman" panose="02020603050405020304" pitchFamily="18" charset="0"/>
              </a:rPr>
              <a:t>In</a:t>
            </a:r>
            <a:r>
              <a:rPr lang="de-DE" sz="1400" dirty="0">
                <a:latin typeface="Times New Roman" panose="02020603050405020304" pitchFamily="18" charset="0"/>
                <a:cs typeface="Times New Roman" panose="02020603050405020304" pitchFamily="18" charset="0"/>
              </a:rPr>
              <a:t>: https://</a:t>
            </a:r>
            <a:r>
              <a:rPr lang="de-DE" sz="1400" dirty="0" smtClean="0">
                <a:latin typeface="Times New Roman" panose="02020603050405020304" pitchFamily="18" charset="0"/>
                <a:cs typeface="Times New Roman" panose="02020603050405020304" pitchFamily="18" charset="0"/>
              </a:rPr>
              <a:t>www.isb.bayern.de/download/1542/flyer-lerntheorie-druckfassung.pdf</a:t>
            </a:r>
          </a:p>
          <a:p>
            <a:pPr marL="363538" indent="-363538" algn="just">
              <a:lnSpc>
                <a:spcPct val="100000"/>
              </a:lnSpc>
              <a:spcBef>
                <a:spcPts val="200"/>
              </a:spcBef>
              <a:buNone/>
            </a:pPr>
            <a:r>
              <a:rPr lang="de-DE" sz="1400" b="1" dirty="0" smtClean="0"/>
              <a:t>Tschirner</a:t>
            </a:r>
            <a:r>
              <a:rPr lang="de-DE" sz="1400" dirty="0"/>
              <a:t>, E. (1995). Theorie und Praxis des Natural Approach in den 90er Jahren. Eine Methode wird volljährig. Deutsch als Fremdsprache, 32, 1, 3-11</a:t>
            </a:r>
            <a:r>
              <a:rPr lang="de-DE" sz="1400" dirty="0" smtClean="0"/>
              <a:t>)</a:t>
            </a:r>
          </a:p>
          <a:p>
            <a:pPr marL="363538" indent="0" algn="just">
              <a:lnSpc>
                <a:spcPct val="100000"/>
              </a:lnSpc>
              <a:spcBef>
                <a:spcPts val="200"/>
              </a:spcBef>
              <a:buNone/>
            </a:pPr>
            <a:r>
              <a:rPr lang="de-DE" sz="1400" dirty="0" err="1"/>
              <a:t>In:http</a:t>
            </a:r>
            <a:r>
              <a:rPr lang="de-DE" sz="1400" dirty="0"/>
              <a:t>://herder.philol.uni-leipzig.de/</a:t>
            </a:r>
            <a:r>
              <a:rPr lang="de-DE" sz="1400" dirty="0" err="1"/>
              <a:t>temp</a:t>
            </a:r>
            <a:r>
              <a:rPr lang="de-DE" sz="1400" dirty="0"/>
              <a:t>/lehrende/</a:t>
            </a:r>
            <a:r>
              <a:rPr lang="de-DE" sz="1400" dirty="0" err="1"/>
              <a:t>tschirner</a:t>
            </a:r>
            <a:r>
              <a:rPr lang="de-DE" sz="1400" dirty="0"/>
              <a:t>/texte/1995/THEORIE/theorie01.htm </a:t>
            </a:r>
            <a:endParaRPr lang="el-GR" sz="1400" dirty="0"/>
          </a:p>
          <a:p>
            <a:pPr marL="268288" indent="0" algn="just">
              <a:lnSpc>
                <a:spcPct val="100000"/>
              </a:lnSpc>
              <a:spcBef>
                <a:spcPts val="200"/>
              </a:spcBef>
              <a:buNone/>
            </a:pPr>
            <a:endParaRPr lang="el-GR" sz="1400" dirty="0"/>
          </a:p>
        </p:txBody>
      </p:sp>
    </p:spTree>
    <p:extLst>
      <p:ext uri="{BB962C8B-B14F-4D97-AF65-F5344CB8AC3E}">
        <p14:creationId xmlns:p14="http://schemas.microsoft.com/office/powerpoint/2010/main" xmlns="" val="8146431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6"/>
            <a:ext cx="7886700" cy="320675"/>
          </a:xfrm>
        </p:spPr>
        <p:txBody>
          <a:bodyPr>
            <a:noAutofit/>
          </a:bodyPr>
          <a:lstStyle/>
          <a:p>
            <a:r>
              <a:rPr lang="de-DE" sz="3200" dirty="0" err="1" smtClean="0"/>
              <a:t>Literautur</a:t>
            </a:r>
            <a:endParaRPr lang="el-GR" sz="3200" dirty="0"/>
          </a:p>
        </p:txBody>
      </p:sp>
      <p:sp>
        <p:nvSpPr>
          <p:cNvPr id="3" name="Θέση περιεχομένου 2"/>
          <p:cNvSpPr>
            <a:spLocks noGrp="1"/>
          </p:cNvSpPr>
          <p:nvPr>
            <p:ph idx="1"/>
          </p:nvPr>
        </p:nvSpPr>
        <p:spPr>
          <a:xfrm>
            <a:off x="628650" y="1102660"/>
            <a:ext cx="8357347" cy="5365376"/>
          </a:xfrm>
        </p:spPr>
        <p:txBody>
          <a:bodyPr>
            <a:noAutofit/>
          </a:bodyPr>
          <a:lstStyle/>
          <a:p>
            <a:pPr marL="363538" indent="-363538" algn="just">
              <a:spcBef>
                <a:spcPts val="0"/>
              </a:spcBef>
              <a:spcAft>
                <a:spcPts val="600"/>
              </a:spcAft>
              <a:buNone/>
            </a:pPr>
            <a:r>
              <a:rPr lang="de-DE" sz="1800" b="1" dirty="0">
                <a:latin typeface="Times New Roman" panose="02020603050405020304" pitchFamily="18" charset="0"/>
                <a:cs typeface="Times New Roman" panose="02020603050405020304" pitchFamily="18" charset="0"/>
              </a:rPr>
              <a:t>Bimmel</a:t>
            </a:r>
            <a:r>
              <a:rPr lang="de-DE" sz="1800" dirty="0">
                <a:latin typeface="Times New Roman" panose="02020603050405020304" pitchFamily="18" charset="0"/>
                <a:cs typeface="Times New Roman" panose="02020603050405020304" pitchFamily="18" charset="0"/>
              </a:rPr>
              <a:t>, Peter / </a:t>
            </a:r>
            <a:r>
              <a:rPr lang="de-DE" sz="1800" b="1" dirty="0" err="1">
                <a:latin typeface="Times New Roman" panose="02020603050405020304" pitchFamily="18" charset="0"/>
                <a:cs typeface="Times New Roman" panose="02020603050405020304" pitchFamily="18" charset="0"/>
              </a:rPr>
              <a:t>Rampillon</a:t>
            </a:r>
            <a:r>
              <a:rPr lang="de-DE" sz="1800" dirty="0">
                <a:latin typeface="Times New Roman" panose="02020603050405020304" pitchFamily="18" charset="0"/>
                <a:cs typeface="Times New Roman" panose="02020603050405020304" pitchFamily="18" charset="0"/>
              </a:rPr>
              <a:t>, Ute (2000): </a:t>
            </a:r>
            <a:r>
              <a:rPr lang="de-DE" sz="1800" dirty="0" err="1">
                <a:latin typeface="Times New Roman" panose="02020603050405020304" pitchFamily="18" charset="0"/>
                <a:cs typeface="Times New Roman" panose="02020603050405020304" pitchFamily="18" charset="0"/>
              </a:rPr>
              <a:t>Lernerautonomie</a:t>
            </a:r>
            <a:r>
              <a:rPr lang="de-DE" sz="1800" dirty="0">
                <a:latin typeface="Times New Roman" panose="02020603050405020304" pitchFamily="18" charset="0"/>
                <a:cs typeface="Times New Roman" panose="02020603050405020304" pitchFamily="18" charset="0"/>
              </a:rPr>
              <a:t> und Lernstrategien. Fernstudieneinheit 23. München: Langenscheidt</a:t>
            </a:r>
          </a:p>
          <a:p>
            <a:pPr marL="363538" indent="-363538" algn="just">
              <a:spcBef>
                <a:spcPts val="0"/>
              </a:spcBef>
              <a:spcAft>
                <a:spcPts val="600"/>
              </a:spcAft>
              <a:buNone/>
            </a:pPr>
            <a:r>
              <a:rPr lang="de-DE" sz="1800" b="1" dirty="0">
                <a:latin typeface="Times New Roman" panose="02020603050405020304" pitchFamily="18" charset="0"/>
                <a:cs typeface="Times New Roman" panose="02020603050405020304" pitchFamily="18" charset="0"/>
              </a:rPr>
              <a:t>Europara</a:t>
            </a:r>
            <a:r>
              <a:rPr lang="en-US" sz="1800" dirty="0">
                <a:latin typeface="Times New Roman" panose="02020603050405020304" pitchFamily="18" charset="0"/>
                <a:cs typeface="Times New Roman" panose="02020603050405020304" pitchFamily="18" charset="0"/>
              </a:rPr>
              <a:t>t, </a:t>
            </a:r>
            <a:r>
              <a:rPr lang="de-DE" sz="1800" dirty="0">
                <a:latin typeface="Times New Roman" panose="02020603050405020304" pitchFamily="18" charset="0"/>
                <a:cs typeface="Times New Roman" panose="02020603050405020304" pitchFamily="18" charset="0"/>
              </a:rPr>
              <a:t>Rat für kulturelle Zusammenarbeit (2001): Gemeinsamer europäischer Referenzrahmen für Sprachen: lernen, lehren, beurteilen. Berlin, München, Wien, Zürich, New York: Langenscheidt </a:t>
            </a:r>
            <a:endParaRPr lang="en-US" sz="1800" b="1" dirty="0" smtClean="0">
              <a:latin typeface="Times New Roman" panose="02020603050405020304" pitchFamily="18" charset="0"/>
              <a:cs typeface="Times New Roman" panose="02020603050405020304" pitchFamily="18" charset="0"/>
            </a:endParaRPr>
          </a:p>
          <a:p>
            <a:pPr marL="363538" indent="-363538" algn="just">
              <a:spcBef>
                <a:spcPts val="0"/>
              </a:spcBef>
              <a:spcAft>
                <a:spcPts val="600"/>
              </a:spcAft>
              <a:buNone/>
            </a:pPr>
            <a:r>
              <a:rPr lang="en-US" sz="1800" b="1" dirty="0" smtClean="0">
                <a:latin typeface="Times New Roman" panose="02020603050405020304" pitchFamily="18" charset="0"/>
                <a:cs typeface="Times New Roman" panose="02020603050405020304" pitchFamily="18" charset="0"/>
              </a:rPr>
              <a:t>Holec</a:t>
            </a:r>
            <a:r>
              <a:rPr lang="en-US" sz="1800" dirty="0">
                <a:latin typeface="Times New Roman" panose="02020603050405020304" pitchFamily="18" charset="0"/>
                <a:cs typeface="Times New Roman" panose="02020603050405020304" pitchFamily="18" charset="0"/>
              </a:rPr>
              <a:t>, Henri (1981): Autonomy in Foreign Language Learning. Oxford: </a:t>
            </a:r>
            <a:r>
              <a:rPr lang="en-US" sz="1800" dirty="0" err="1">
                <a:latin typeface="Times New Roman" panose="02020603050405020304" pitchFamily="18" charset="0"/>
                <a:cs typeface="Times New Roman" panose="02020603050405020304" pitchFamily="18" charset="0"/>
              </a:rPr>
              <a:t>Pergamon</a:t>
            </a:r>
            <a:r>
              <a:rPr lang="en-US" sz="1800" dirty="0">
                <a:latin typeface="Times New Roman" panose="02020603050405020304" pitchFamily="18" charset="0"/>
                <a:cs typeface="Times New Roman" panose="02020603050405020304" pitchFamily="18" charset="0"/>
              </a:rPr>
              <a:t>. In: Wolff</a:t>
            </a:r>
            <a:r>
              <a:rPr lang="de-DE" sz="1800" dirty="0">
                <a:latin typeface="Times New Roman" panose="02020603050405020304" pitchFamily="18" charset="0"/>
                <a:cs typeface="Times New Roman" panose="02020603050405020304" pitchFamily="18" charset="0"/>
              </a:rPr>
              <a:t>, Dieter (2007): </a:t>
            </a:r>
            <a:r>
              <a:rPr lang="de-DE" sz="1800" dirty="0" err="1">
                <a:latin typeface="Times New Roman" panose="02020603050405020304" pitchFamily="18" charset="0"/>
                <a:cs typeface="Times New Roman" panose="02020603050405020304" pitchFamily="18" charset="0"/>
              </a:rPr>
              <a:t>Lernerautonomie</a:t>
            </a:r>
            <a:r>
              <a:rPr lang="de-DE" sz="1800" dirty="0">
                <a:latin typeface="Times New Roman" panose="02020603050405020304" pitchFamily="18" charset="0"/>
                <a:cs typeface="Times New Roman" panose="02020603050405020304" pitchFamily="18" charset="0"/>
              </a:rPr>
              <a:t> und selbst gesteuertes fremdsprachliches Lernen: Überblick. In: Bausch, Karl-Richard / Christ, Herbert / Krumm, Hans-Jürgen (</a:t>
            </a:r>
            <a:r>
              <a:rPr lang="de-DE" sz="1800" dirty="0" err="1">
                <a:latin typeface="Times New Roman" panose="02020603050405020304" pitchFamily="18" charset="0"/>
                <a:cs typeface="Times New Roman" panose="02020603050405020304" pitchFamily="18" charset="0"/>
              </a:rPr>
              <a:t>Hg</a:t>
            </a:r>
            <a:r>
              <a:rPr lang="de-DE" sz="1800" dirty="0">
                <a:latin typeface="Times New Roman" panose="02020603050405020304" pitchFamily="18" charset="0"/>
                <a:cs typeface="Times New Roman" panose="02020603050405020304" pitchFamily="18" charset="0"/>
              </a:rPr>
              <a:t>.): Handbuch Fremdsprachenunterricht, 5. Aufl. Tübingen/Basel: Francke</a:t>
            </a:r>
            <a:endParaRPr lang="de-DE" sz="1800" b="1" dirty="0">
              <a:latin typeface="Times New Roman" panose="02020603050405020304" pitchFamily="18" charset="0"/>
              <a:cs typeface="Times New Roman" panose="02020603050405020304" pitchFamily="18" charset="0"/>
            </a:endParaRPr>
          </a:p>
          <a:p>
            <a:pPr marL="363538" indent="-363538" algn="just">
              <a:spcBef>
                <a:spcPts val="0"/>
              </a:spcBef>
              <a:spcAft>
                <a:spcPts val="600"/>
              </a:spcAft>
              <a:buNone/>
            </a:pPr>
            <a:r>
              <a:rPr lang="de-DE" sz="1800" b="1" dirty="0">
                <a:latin typeface="Times New Roman" panose="02020603050405020304" pitchFamily="18" charset="0"/>
                <a:cs typeface="Times New Roman" panose="02020603050405020304" pitchFamily="18" charset="0"/>
              </a:rPr>
              <a:t>Kontomitrou</a:t>
            </a:r>
            <a:r>
              <a:rPr lang="de-DE" sz="1800" dirty="0">
                <a:latin typeface="Times New Roman" panose="02020603050405020304" pitchFamily="18" charset="0"/>
                <a:cs typeface="Times New Roman" panose="02020603050405020304" pitchFamily="18" charset="0"/>
              </a:rPr>
              <a:t>, Athanasia (2014): Freies Sprechen als Lehr- und </a:t>
            </a:r>
            <a:r>
              <a:rPr lang="de-DE" sz="1800" dirty="0" err="1">
                <a:latin typeface="Times New Roman" panose="02020603050405020304" pitchFamily="18" charset="0"/>
                <a:cs typeface="Times New Roman" panose="02020603050405020304" pitchFamily="18" charset="0"/>
              </a:rPr>
              <a:t>Testziel</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Didaktisierung</a:t>
            </a:r>
            <a:r>
              <a:rPr lang="de-DE" sz="1800" dirty="0">
                <a:latin typeface="Times New Roman" panose="02020603050405020304" pitchFamily="18" charset="0"/>
                <a:cs typeface="Times New Roman" panose="02020603050405020304" pitchFamily="18" charset="0"/>
              </a:rPr>
              <a:t>, Testentwicklung und Testbeurteilung. </a:t>
            </a:r>
            <a:r>
              <a:rPr lang="el-GR" sz="1800" dirty="0">
                <a:latin typeface="Times New Roman" panose="02020603050405020304" pitchFamily="18" charset="0"/>
                <a:cs typeface="Times New Roman" panose="02020603050405020304" pitchFamily="18" charset="0"/>
              </a:rPr>
              <a:t>Διδακτορική Διατριβή. Τμήμα Γερμανικής Γλώσσας και Φιλολογίας </a:t>
            </a:r>
            <a:r>
              <a:rPr lang="el-GR" sz="1800" dirty="0" smtClean="0">
                <a:latin typeface="Times New Roman" panose="02020603050405020304" pitchFamily="18" charset="0"/>
                <a:cs typeface="Times New Roman" panose="02020603050405020304" pitchFamily="18" charset="0"/>
              </a:rPr>
              <a:t>ΕΚΠΑ</a:t>
            </a:r>
            <a:endParaRPr lang="en-US" sz="1800" b="1" dirty="0" smtClean="0">
              <a:latin typeface="Times New Roman" panose="02020603050405020304" pitchFamily="18" charset="0"/>
              <a:cs typeface="Times New Roman" panose="02020603050405020304" pitchFamily="18" charset="0"/>
            </a:endParaRPr>
          </a:p>
          <a:p>
            <a:pPr marL="363538" indent="-363538" algn="just">
              <a:spcBef>
                <a:spcPts val="0"/>
              </a:spcBef>
              <a:spcAft>
                <a:spcPts val="600"/>
              </a:spcAft>
              <a:buNone/>
            </a:pPr>
            <a:r>
              <a:rPr lang="en-US" sz="1800" b="1" dirty="0" smtClean="0">
                <a:latin typeface="Times New Roman" panose="02020603050405020304" pitchFamily="18" charset="0"/>
                <a:cs typeface="Times New Roman" panose="02020603050405020304" pitchFamily="18" charset="0"/>
              </a:rPr>
              <a:t>Little</a:t>
            </a:r>
            <a:r>
              <a:rPr lang="en-US" sz="1800" dirty="0">
                <a:latin typeface="Times New Roman" panose="02020603050405020304" pitchFamily="18" charset="0"/>
                <a:cs typeface="Times New Roman" panose="02020603050405020304" pitchFamily="18" charset="0"/>
              </a:rPr>
              <a:t>, David (2009): The European Language Portfolio: where pedagogy and assessment meet. 8th International Seminar on the European Language Portfolio, Graz, 29 September–1 October 2009. Strasbourg: Council of Europe. </a:t>
            </a:r>
            <a:endParaRPr lang="en-US" sz="1800" dirty="0" smtClean="0">
              <a:latin typeface="Times New Roman" panose="02020603050405020304" pitchFamily="18" charset="0"/>
              <a:cs typeface="Times New Roman" panose="02020603050405020304" pitchFamily="18" charset="0"/>
            </a:endParaRPr>
          </a:p>
          <a:p>
            <a:pPr marL="363538" indent="-363538" algn="just">
              <a:lnSpc>
                <a:spcPct val="100000"/>
              </a:lnSpc>
              <a:spcBef>
                <a:spcPts val="0"/>
              </a:spcBef>
              <a:buNone/>
            </a:pPr>
            <a:r>
              <a:rPr lang="en-US" sz="1800" b="1" dirty="0" err="1">
                <a:latin typeface="Times New Roman" panose="02020603050405020304" pitchFamily="18" charset="0"/>
                <a:cs typeface="Times New Roman" panose="02020603050405020304" pitchFamily="18" charset="0"/>
              </a:rPr>
              <a:t>Möller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Kornelia</a:t>
            </a:r>
            <a:r>
              <a:rPr lang="en-US" sz="1800" dirty="0">
                <a:latin typeface="Times New Roman" panose="02020603050405020304" pitchFamily="18" charset="0"/>
                <a:cs typeface="Times New Roman" panose="02020603050405020304" pitchFamily="18" charset="0"/>
              </a:rPr>
              <a:t> (2001): </a:t>
            </a:r>
            <a:r>
              <a:rPr lang="en-US" sz="1800" dirty="0" err="1">
                <a:latin typeface="Times New Roman" panose="02020603050405020304" pitchFamily="18" charset="0"/>
                <a:cs typeface="Times New Roman" panose="02020603050405020304" pitchFamily="18" charset="0"/>
              </a:rPr>
              <a:t>Konstruktivistische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Sichtweisen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für</a:t>
            </a:r>
            <a:r>
              <a:rPr lang="en-US" sz="1800" dirty="0">
                <a:latin typeface="Times New Roman" panose="02020603050405020304" pitchFamily="18" charset="0"/>
                <a:cs typeface="Times New Roman" panose="02020603050405020304" pitchFamily="18" charset="0"/>
              </a:rPr>
              <a:t> das </a:t>
            </a:r>
            <a:r>
              <a:rPr lang="en-US" sz="1800" dirty="0" err="1">
                <a:latin typeface="Times New Roman" panose="02020603050405020304" pitchFamily="18" charset="0"/>
                <a:cs typeface="Times New Roman" panose="02020603050405020304" pitchFamily="18" charset="0"/>
              </a:rPr>
              <a:t>Lernen</a:t>
            </a:r>
            <a:r>
              <a:rPr lang="en-US" sz="1800" dirty="0">
                <a:latin typeface="Times New Roman" panose="02020603050405020304" pitchFamily="18" charset="0"/>
                <a:cs typeface="Times New Roman" panose="02020603050405020304" pitchFamily="18" charset="0"/>
              </a:rPr>
              <a:t> in der </a:t>
            </a:r>
            <a:r>
              <a:rPr lang="en-US" sz="1800" dirty="0" err="1">
                <a:latin typeface="Times New Roman" panose="02020603050405020304" pitchFamily="18" charset="0"/>
                <a:cs typeface="Times New Roman" panose="02020603050405020304" pitchFamily="18" charset="0"/>
              </a:rPr>
              <a:t>Grundschule</a:t>
            </a:r>
            <a:r>
              <a:rPr lang="en-US" sz="1800" dirty="0">
                <a:latin typeface="Times New Roman" panose="02020603050405020304" pitchFamily="18" charset="0"/>
                <a:cs typeface="Times New Roman" panose="02020603050405020304" pitchFamily="18" charset="0"/>
              </a:rPr>
              <a:t>? In: </a:t>
            </a:r>
            <a:r>
              <a:rPr lang="en-US" sz="1800" dirty="0" err="1">
                <a:latin typeface="Times New Roman" panose="02020603050405020304" pitchFamily="18" charset="0"/>
                <a:cs typeface="Times New Roman" panose="02020603050405020304" pitchFamily="18" charset="0"/>
              </a:rPr>
              <a:t>Czerwenka</a:t>
            </a:r>
            <a:r>
              <a:rPr lang="en-US" sz="1800" dirty="0">
                <a:latin typeface="Times New Roman" panose="02020603050405020304" pitchFamily="18" charset="0"/>
                <a:cs typeface="Times New Roman" panose="02020603050405020304" pitchFamily="18" charset="0"/>
              </a:rPr>
              <a:t>, Kurt / </a:t>
            </a:r>
            <a:r>
              <a:rPr lang="en-US" sz="1800" dirty="0" err="1">
                <a:latin typeface="Times New Roman" panose="02020603050405020304" pitchFamily="18" charset="0"/>
                <a:cs typeface="Times New Roman" panose="02020603050405020304" pitchFamily="18" charset="0"/>
              </a:rPr>
              <a:t>Nölle</a:t>
            </a:r>
            <a:r>
              <a:rPr lang="en-US" sz="1800" dirty="0">
                <a:latin typeface="Times New Roman" panose="02020603050405020304" pitchFamily="18" charset="0"/>
                <a:cs typeface="Times New Roman" panose="02020603050405020304" pitchFamily="18" charset="0"/>
              </a:rPr>
              <a:t>, Karin / </a:t>
            </a:r>
            <a:r>
              <a:rPr lang="en-US" sz="1800" dirty="0" err="1">
                <a:latin typeface="Times New Roman" panose="02020603050405020304" pitchFamily="18" charset="0"/>
                <a:cs typeface="Times New Roman" panose="02020603050405020304" pitchFamily="18" charset="0"/>
              </a:rPr>
              <a:t>Roßbach</a:t>
            </a:r>
            <a:r>
              <a:rPr lang="en-US" sz="1800" dirty="0">
                <a:latin typeface="Times New Roman" panose="02020603050405020304" pitchFamily="18" charset="0"/>
                <a:cs typeface="Times New Roman" panose="02020603050405020304" pitchFamily="18" charset="0"/>
              </a:rPr>
              <a:t>, Hans-</a:t>
            </a:r>
            <a:r>
              <a:rPr lang="en-US" sz="1800" dirty="0" err="1">
                <a:latin typeface="Times New Roman" panose="02020603050405020304" pitchFamily="18" charset="0"/>
                <a:cs typeface="Times New Roman" panose="02020603050405020304" pitchFamily="18" charset="0"/>
              </a:rPr>
              <a:t>Günther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Hrsg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Forschungen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zu</a:t>
            </a:r>
            <a:r>
              <a:rPr lang="en-US" sz="1800" dirty="0">
                <a:latin typeface="Times New Roman" panose="02020603050405020304" pitchFamily="18" charset="0"/>
                <a:cs typeface="Times New Roman" panose="02020603050405020304" pitchFamily="18" charset="0"/>
              </a:rPr>
              <a:t> Lehr- und </a:t>
            </a:r>
            <a:r>
              <a:rPr lang="en-US" sz="1800" dirty="0" err="1">
                <a:latin typeface="Times New Roman" panose="02020603050405020304" pitchFamily="18" charset="0"/>
                <a:cs typeface="Times New Roman" panose="02020603050405020304" pitchFamily="18" charset="0"/>
              </a:rPr>
              <a:t>Lernkompetenzen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für</a:t>
            </a:r>
            <a:r>
              <a:rPr lang="en-US" sz="1800" dirty="0">
                <a:latin typeface="Times New Roman" panose="02020603050405020304" pitchFamily="18" charset="0"/>
                <a:cs typeface="Times New Roman" panose="02020603050405020304" pitchFamily="18" charset="0"/>
              </a:rPr>
              <a:t> die </a:t>
            </a:r>
            <a:r>
              <a:rPr lang="en-US" sz="1800" dirty="0" err="1">
                <a:latin typeface="Times New Roman" panose="02020603050405020304" pitchFamily="18" charset="0"/>
                <a:cs typeface="Times New Roman" panose="02020603050405020304" pitchFamily="18" charset="0"/>
              </a:rPr>
              <a:t>Grundschule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Opladen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Leske</a:t>
            </a:r>
            <a:r>
              <a:rPr lang="en-US" sz="1800" dirty="0">
                <a:latin typeface="Times New Roman" panose="02020603050405020304" pitchFamily="18" charset="0"/>
                <a:cs typeface="Times New Roman" panose="02020603050405020304" pitchFamily="18" charset="0"/>
              </a:rPr>
              <a:t> + </a:t>
            </a:r>
            <a:r>
              <a:rPr lang="en-US" sz="1800" dirty="0" err="1">
                <a:latin typeface="Times New Roman" panose="02020603050405020304" pitchFamily="18" charset="0"/>
                <a:cs typeface="Times New Roman" panose="02020603050405020304" pitchFamily="18" charset="0"/>
              </a:rPr>
              <a:t>Budrich</a:t>
            </a:r>
            <a:r>
              <a:rPr lang="en-US" sz="1800" dirty="0">
                <a:latin typeface="Times New Roman" panose="02020603050405020304" pitchFamily="18" charset="0"/>
                <a:cs typeface="Times New Roman" panose="02020603050405020304" pitchFamily="18" charset="0"/>
              </a:rPr>
              <a:t> 2001 (=</a:t>
            </a:r>
            <a:r>
              <a:rPr lang="en-US" sz="1800" dirty="0" err="1">
                <a:latin typeface="Times New Roman" panose="02020603050405020304" pitchFamily="18" charset="0"/>
                <a:cs typeface="Times New Roman" panose="02020603050405020304" pitchFamily="18" charset="0"/>
              </a:rPr>
              <a:t>Jahrbuch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Grundschulforschung</a:t>
            </a:r>
            <a:r>
              <a:rPr lang="en-US" sz="1800" dirty="0">
                <a:latin typeface="Times New Roman" panose="02020603050405020304" pitchFamily="18" charset="0"/>
                <a:cs typeface="Times New Roman" panose="02020603050405020304" pitchFamily="18" charset="0"/>
              </a:rPr>
              <a:t>. Bd. 4), 16-31. </a:t>
            </a:r>
          </a:p>
          <a:p>
            <a:pPr marL="363538" indent="0">
              <a:lnSpc>
                <a:spcPct val="100000"/>
              </a:lnSpc>
              <a:spcBef>
                <a:spcPts val="0"/>
              </a:spcBef>
              <a:buNone/>
            </a:pPr>
            <a:r>
              <a:rPr lang="en-US" sz="1800" dirty="0">
                <a:latin typeface="Times New Roman" panose="02020603050405020304" pitchFamily="18" charset="0"/>
                <a:cs typeface="Times New Roman" panose="02020603050405020304" pitchFamily="18" charset="0"/>
              </a:rPr>
              <a:t>In: http://</a:t>
            </a:r>
            <a:r>
              <a:rPr lang="de-DE" sz="1800" dirty="0"/>
              <a:t>www.uni-muenster.de/imperia/md/content/didaktik_des_sachunterrichts/dokumente/literaturmoeller/konstruktivistischesichtweisen.pdf </a:t>
            </a:r>
            <a:endParaRPr lang="de-DE" sz="1800" b="1" dirty="0">
              <a:latin typeface="Times New Roman" panose="02020603050405020304" pitchFamily="18" charset="0"/>
              <a:cs typeface="Times New Roman" panose="02020603050405020304" pitchFamily="18" charset="0"/>
            </a:endParaRPr>
          </a:p>
          <a:p>
            <a:pPr marL="363538" indent="-363538" algn="just">
              <a:spcBef>
                <a:spcPts val="0"/>
              </a:spcBef>
              <a:spcAft>
                <a:spcPts val="600"/>
              </a:spcAft>
              <a:buNone/>
            </a:pPr>
            <a:endParaRPr lang="en-US" sz="2000" dirty="0">
              <a:latin typeface="Times New Roman" panose="02020603050405020304" pitchFamily="18" charset="0"/>
              <a:cs typeface="Times New Roman" panose="02020603050405020304" pitchFamily="18" charset="0"/>
            </a:endParaRPr>
          </a:p>
          <a:p>
            <a:pPr marL="363538" indent="0" algn="just">
              <a:spcBef>
                <a:spcPts val="0"/>
              </a:spcBef>
              <a:spcAft>
                <a:spcPts val="600"/>
              </a:spcAft>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918133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88308" y="147917"/>
            <a:ext cx="7886700" cy="6508377"/>
          </a:xfrm>
        </p:spPr>
        <p:txBody>
          <a:bodyPr>
            <a:noAutofit/>
          </a:bodyPr>
          <a:lstStyle/>
          <a:p>
            <a:pPr marL="363538" indent="-363538" algn="just">
              <a:spcBef>
                <a:spcPts val="0"/>
              </a:spcBef>
              <a:spcAft>
                <a:spcPts val="600"/>
              </a:spcAft>
              <a:buNone/>
            </a:pPr>
            <a:r>
              <a:rPr lang="de-DE" sz="2000" b="1" dirty="0">
                <a:latin typeface="Times New Roman" panose="02020603050405020304" pitchFamily="18" charset="0"/>
                <a:cs typeface="Times New Roman" panose="02020603050405020304" pitchFamily="18" charset="0"/>
              </a:rPr>
              <a:t>Neubert</a:t>
            </a:r>
            <a:r>
              <a:rPr lang="de-DE" sz="2000" dirty="0">
                <a:latin typeface="Times New Roman" panose="02020603050405020304" pitchFamily="18" charset="0"/>
                <a:cs typeface="Times New Roman" panose="02020603050405020304" pitchFamily="18" charset="0"/>
              </a:rPr>
              <a:t>, Stefan / </a:t>
            </a:r>
            <a:r>
              <a:rPr lang="de-DE" sz="2000" b="1" dirty="0">
                <a:latin typeface="Times New Roman" panose="02020603050405020304" pitchFamily="18" charset="0"/>
                <a:cs typeface="Times New Roman" panose="02020603050405020304" pitchFamily="18" charset="0"/>
              </a:rPr>
              <a:t>Reich</a:t>
            </a:r>
            <a:r>
              <a:rPr lang="de-DE" sz="2000" dirty="0">
                <a:latin typeface="Times New Roman" panose="02020603050405020304" pitchFamily="18" charset="0"/>
                <a:cs typeface="Times New Roman" panose="02020603050405020304" pitchFamily="18" charset="0"/>
              </a:rPr>
              <a:t>, Kersten / </a:t>
            </a:r>
            <a:r>
              <a:rPr lang="de-DE" sz="2000" b="1" dirty="0">
                <a:latin typeface="Times New Roman" panose="02020603050405020304" pitchFamily="18" charset="0"/>
                <a:cs typeface="Times New Roman" panose="02020603050405020304" pitchFamily="18" charset="0"/>
              </a:rPr>
              <a:t>Voß</a:t>
            </a:r>
            <a:r>
              <a:rPr lang="de-DE" sz="2000" dirty="0">
                <a:latin typeface="Times New Roman" panose="02020603050405020304" pitchFamily="18" charset="0"/>
                <a:cs typeface="Times New Roman" panose="02020603050405020304" pitchFamily="18" charset="0"/>
              </a:rPr>
              <a:t>, Reinhard (2001): Lernen als konstruktiver Prozess. In: Hug, Theo (</a:t>
            </a:r>
            <a:r>
              <a:rPr lang="de-DE" sz="2000" dirty="0" err="1">
                <a:latin typeface="Times New Roman" panose="02020603050405020304" pitchFamily="18" charset="0"/>
                <a:cs typeface="Times New Roman" panose="02020603050405020304" pitchFamily="18" charset="0"/>
              </a:rPr>
              <a:t>Hg</a:t>
            </a:r>
            <a:r>
              <a:rPr lang="de-DE" sz="2000" dirty="0">
                <a:latin typeface="Times New Roman" panose="02020603050405020304" pitchFamily="18" charset="0"/>
                <a:cs typeface="Times New Roman" panose="02020603050405020304" pitchFamily="18" charset="0"/>
              </a:rPr>
              <a:t>.): Die Wissenschaft und ihr Wissen, Bd. 1. </a:t>
            </a:r>
            <a:r>
              <a:rPr lang="de-DE" sz="2000" dirty="0" err="1">
                <a:latin typeface="Times New Roman" panose="02020603050405020304" pitchFamily="18" charset="0"/>
                <a:cs typeface="Times New Roman" panose="02020603050405020304" pitchFamily="18" charset="0"/>
              </a:rPr>
              <a:t>Baltmannsweiler</a:t>
            </a:r>
            <a:r>
              <a:rPr lang="de-DE" sz="2000" dirty="0">
                <a:latin typeface="Times New Roman" panose="02020603050405020304" pitchFamily="18" charset="0"/>
                <a:cs typeface="Times New Roman" panose="02020603050405020304" pitchFamily="18" charset="0"/>
              </a:rPr>
              <a:t>. Schneider Verlag </a:t>
            </a:r>
            <a:r>
              <a:rPr lang="de-DE" sz="2000" dirty="0" err="1">
                <a:latin typeface="Times New Roman" panose="02020603050405020304" pitchFamily="18" charset="0"/>
                <a:cs typeface="Times New Roman" panose="02020603050405020304" pitchFamily="18" charset="0"/>
              </a:rPr>
              <a:t>Hohengehren</a:t>
            </a:r>
            <a:r>
              <a:rPr lang="de-DE" sz="2000" dirty="0">
                <a:latin typeface="Times New Roman" panose="02020603050405020304" pitchFamily="18" charset="0"/>
                <a:cs typeface="Times New Roman" panose="02020603050405020304" pitchFamily="18" charset="0"/>
              </a:rPr>
              <a:t>. </a:t>
            </a:r>
          </a:p>
          <a:p>
            <a:pPr marL="363538" indent="0" algn="just">
              <a:spcBef>
                <a:spcPts val="0"/>
              </a:spcBef>
              <a:spcAft>
                <a:spcPts val="600"/>
              </a:spcAft>
              <a:buNone/>
            </a:pPr>
            <a:r>
              <a:rPr lang="en-US" sz="2000" dirty="0">
                <a:latin typeface="Times New Roman" panose="02020603050405020304" pitchFamily="18" charset="0"/>
                <a:cs typeface="Times New Roman" panose="02020603050405020304" pitchFamily="18" charset="0"/>
              </a:rPr>
              <a:t>In: http://www.uni-koblenz.de/~didaktik/voss/prozess.pdf </a:t>
            </a:r>
            <a:endParaRPr lang="de-DE" sz="2000" b="1" dirty="0" smtClean="0">
              <a:latin typeface="Times New Roman" panose="02020603050405020304" pitchFamily="18" charset="0"/>
              <a:cs typeface="Times New Roman" panose="02020603050405020304" pitchFamily="18" charset="0"/>
            </a:endParaRPr>
          </a:p>
          <a:p>
            <a:pPr marL="363538" indent="-363538" algn="just">
              <a:lnSpc>
                <a:spcPct val="100000"/>
              </a:lnSpc>
              <a:spcBef>
                <a:spcPts val="0"/>
              </a:spcBef>
              <a:spcAft>
                <a:spcPts val="600"/>
              </a:spcAft>
              <a:buNone/>
            </a:pPr>
            <a:r>
              <a:rPr lang="de-DE" sz="2000" b="1" dirty="0" smtClean="0">
                <a:latin typeface="Times New Roman" panose="02020603050405020304" pitchFamily="18" charset="0"/>
                <a:cs typeface="Times New Roman" panose="02020603050405020304" pitchFamily="18" charset="0"/>
              </a:rPr>
              <a:t>Reich</a:t>
            </a:r>
            <a:r>
              <a:rPr lang="de-DE" sz="2000" dirty="0">
                <a:latin typeface="Times New Roman" panose="02020603050405020304" pitchFamily="18" charset="0"/>
                <a:cs typeface="Times New Roman" panose="02020603050405020304" pitchFamily="18" charset="0"/>
              </a:rPr>
              <a:t>, Kersten (2008): Konstruktivistische Didaktik. Das Lehr- und Studienbuch mit Online- Methodenpool. 5. Auflage. Weinheim und Basel: Beltz</a:t>
            </a:r>
          </a:p>
          <a:p>
            <a:pPr marL="363538" indent="-363538" algn="just">
              <a:lnSpc>
                <a:spcPct val="100000"/>
              </a:lnSpc>
              <a:spcBef>
                <a:spcPts val="0"/>
              </a:spcBef>
              <a:spcAft>
                <a:spcPts val="600"/>
              </a:spcAft>
              <a:buNone/>
            </a:pPr>
            <a:r>
              <a:rPr lang="de-DE" sz="2000" b="1" dirty="0">
                <a:latin typeface="Times New Roman" panose="02020603050405020304" pitchFamily="18" charset="0"/>
                <a:cs typeface="Times New Roman" panose="02020603050405020304" pitchFamily="18" charset="0"/>
              </a:rPr>
              <a:t>Reich</a:t>
            </a:r>
            <a:r>
              <a:rPr lang="de-DE" sz="2000" dirty="0">
                <a:latin typeface="Times New Roman" panose="02020603050405020304" pitchFamily="18" charset="0"/>
                <a:cs typeface="Times New Roman" panose="02020603050405020304" pitchFamily="18" charset="0"/>
              </a:rPr>
              <a:t>, Kersten (2004): Konstruktivistische Didaktik im Blick auf Aufgaben der Fachdidaktik Pädagogik. In: Beyer, Klaus (</a:t>
            </a:r>
            <a:r>
              <a:rPr lang="de-DE" sz="2000" dirty="0" err="1">
                <a:latin typeface="Times New Roman" panose="02020603050405020304" pitchFamily="18" charset="0"/>
                <a:cs typeface="Times New Roman" panose="02020603050405020304" pitchFamily="18" charset="0"/>
              </a:rPr>
              <a:t>Hg</a:t>
            </a:r>
            <a:r>
              <a:rPr lang="de-DE" sz="2000" dirty="0">
                <a:latin typeface="Times New Roman" panose="02020603050405020304" pitchFamily="18" charset="0"/>
                <a:cs typeface="Times New Roman" panose="02020603050405020304" pitchFamily="18" charset="0"/>
              </a:rPr>
              <a:t>.): Planungshilfen für den Fachunterricht. Die Praxisbedeutung der wichtigsten allgemein-didaktischen Konzeptionen. </a:t>
            </a:r>
            <a:r>
              <a:rPr lang="de-DE" sz="2000" dirty="0" err="1">
                <a:latin typeface="Times New Roman" panose="02020603050405020304" pitchFamily="18" charset="0"/>
                <a:cs typeface="Times New Roman" panose="02020603050405020304" pitchFamily="18" charset="0"/>
              </a:rPr>
              <a:t>Baltmannsweiler</a:t>
            </a:r>
            <a:r>
              <a:rPr lang="de-DE" sz="2000" dirty="0">
                <a:latin typeface="Times New Roman" panose="02020603050405020304" pitchFamily="18" charset="0"/>
                <a:cs typeface="Times New Roman" panose="02020603050405020304" pitchFamily="18" charset="0"/>
              </a:rPr>
              <a:t>. Schneider Verlag </a:t>
            </a:r>
            <a:r>
              <a:rPr lang="de-DE" sz="2000" dirty="0" err="1">
                <a:latin typeface="Times New Roman" panose="02020603050405020304" pitchFamily="18" charset="0"/>
                <a:cs typeface="Times New Roman" panose="02020603050405020304" pitchFamily="18" charset="0"/>
              </a:rPr>
              <a:t>Hohengehren</a:t>
            </a:r>
            <a:r>
              <a:rPr lang="de-DE" sz="2000" dirty="0">
                <a:latin typeface="Times New Roman" panose="02020603050405020304" pitchFamily="18" charset="0"/>
                <a:cs typeface="Times New Roman" panose="02020603050405020304" pitchFamily="18" charset="0"/>
              </a:rPr>
              <a:t>. </a:t>
            </a:r>
          </a:p>
          <a:p>
            <a:pPr marL="363538" indent="0" algn="just">
              <a:lnSpc>
                <a:spcPct val="10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In: http://www.uni-koeln.de/hf/konstrukt/reich_works/aufsatze/reich_42.pdf </a:t>
            </a:r>
          </a:p>
          <a:p>
            <a:pPr marL="363538" indent="-363538" algn="just">
              <a:lnSpc>
                <a:spcPct val="100000"/>
              </a:lnSpc>
              <a:spcBef>
                <a:spcPts val="0"/>
              </a:spcBef>
              <a:buNone/>
            </a:pPr>
            <a:r>
              <a:rPr lang="de-DE" sz="2000" b="1" dirty="0" smtClean="0">
                <a:latin typeface="Times New Roman" panose="02020603050405020304" pitchFamily="18" charset="0"/>
                <a:cs typeface="Times New Roman" panose="02020603050405020304" pitchFamily="18" charset="0"/>
              </a:rPr>
              <a:t>Staatsinstitut für Schulqualität und Bildungsforschung </a:t>
            </a:r>
            <a:r>
              <a:rPr lang="de-DE" sz="2000" dirty="0" smtClean="0">
                <a:latin typeface="Times New Roman" panose="02020603050405020304" pitchFamily="18" charset="0"/>
                <a:cs typeface="Times New Roman" panose="02020603050405020304" pitchFamily="18" charset="0"/>
              </a:rPr>
              <a:t>(</a:t>
            </a:r>
            <a:r>
              <a:rPr lang="de-DE" sz="2000" dirty="0" err="1" smtClean="0">
                <a:latin typeface="Times New Roman" panose="02020603050405020304" pitchFamily="18" charset="0"/>
                <a:cs typeface="Times New Roman" panose="02020603050405020304" pitchFamily="18" charset="0"/>
              </a:rPr>
              <a:t>Hg</a:t>
            </a:r>
            <a:r>
              <a:rPr lang="de-DE" sz="2000" dirty="0" smtClean="0">
                <a:latin typeface="Times New Roman" panose="02020603050405020304" pitchFamily="18" charset="0"/>
                <a:cs typeface="Times New Roman" panose="02020603050405020304" pitchFamily="18" charset="0"/>
              </a:rPr>
              <a:t>.) (2007): Theorien des Lernens. Folgerungen für das Lehren </a:t>
            </a:r>
          </a:p>
          <a:p>
            <a:pPr marL="363538" indent="0" algn="just">
              <a:lnSpc>
                <a:spcPct val="100000"/>
              </a:lnSpc>
              <a:spcBef>
                <a:spcPts val="0"/>
              </a:spcBef>
              <a:buNone/>
            </a:pPr>
            <a:r>
              <a:rPr lang="de-DE" sz="2000" dirty="0" smtClean="0">
                <a:latin typeface="Times New Roman" panose="02020603050405020304" pitchFamily="18" charset="0"/>
                <a:cs typeface="Times New Roman" panose="02020603050405020304" pitchFamily="18" charset="0"/>
              </a:rPr>
              <a:t>In: https://www.isb.bayern.de/download/1542/flyer-lerntheorie-druckfassung.pdf</a:t>
            </a:r>
          </a:p>
          <a:p>
            <a:pPr marL="363538" indent="-363538" algn="just">
              <a:lnSpc>
                <a:spcPct val="100000"/>
              </a:lnSpc>
              <a:spcBef>
                <a:spcPts val="0"/>
              </a:spcBef>
              <a:buNone/>
            </a:pPr>
            <a:r>
              <a:rPr lang="de-DE" sz="2000" b="1" dirty="0" smtClean="0">
                <a:latin typeface="Times New Roman" panose="02020603050405020304" pitchFamily="18" charset="0"/>
                <a:cs typeface="Times New Roman" panose="02020603050405020304" pitchFamily="18" charset="0"/>
              </a:rPr>
              <a:t>Wolff</a:t>
            </a:r>
            <a:r>
              <a:rPr lang="de-DE" sz="2000" dirty="0">
                <a:latin typeface="Times New Roman" panose="02020603050405020304" pitchFamily="18" charset="0"/>
                <a:cs typeface="Times New Roman" panose="02020603050405020304" pitchFamily="18" charset="0"/>
              </a:rPr>
              <a:t>, Dieter (2007): </a:t>
            </a:r>
            <a:r>
              <a:rPr lang="de-DE" sz="2000" dirty="0" err="1">
                <a:latin typeface="Times New Roman" panose="02020603050405020304" pitchFamily="18" charset="0"/>
                <a:cs typeface="Times New Roman" panose="02020603050405020304" pitchFamily="18" charset="0"/>
              </a:rPr>
              <a:t>Lernerautonomie</a:t>
            </a:r>
            <a:r>
              <a:rPr lang="de-DE" sz="2000" dirty="0">
                <a:latin typeface="Times New Roman" panose="02020603050405020304" pitchFamily="18" charset="0"/>
                <a:cs typeface="Times New Roman" panose="02020603050405020304" pitchFamily="18" charset="0"/>
              </a:rPr>
              <a:t> und selbst gesteuertes fremdsprachliches Lernen: Überblick. In: Bausch, Karl-Richard / Christ, Herbert / Krumm, Hans-Jürgen (</a:t>
            </a:r>
            <a:r>
              <a:rPr lang="de-DE" sz="2000" dirty="0" err="1">
                <a:latin typeface="Times New Roman" panose="02020603050405020304" pitchFamily="18" charset="0"/>
                <a:cs typeface="Times New Roman" panose="02020603050405020304" pitchFamily="18" charset="0"/>
              </a:rPr>
              <a:t>Hg</a:t>
            </a:r>
            <a:r>
              <a:rPr lang="de-DE" sz="2000" dirty="0">
                <a:latin typeface="Times New Roman" panose="02020603050405020304" pitchFamily="18" charset="0"/>
                <a:cs typeface="Times New Roman" panose="02020603050405020304" pitchFamily="18" charset="0"/>
              </a:rPr>
              <a:t>.): Handbuch Fremdsprachenunterricht, 5. Aufl. Tübingen/Basel: Francke, S. 321-326 </a:t>
            </a:r>
            <a:endParaRPr lang="el-GR" sz="20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l-GR" sz="2000" dirty="0">
              <a:latin typeface="Times New Roman" panose="02020603050405020304" pitchFamily="18" charset="0"/>
              <a:cs typeface="Times New Roman" panose="02020603050405020304" pitchFamily="18" charset="0"/>
            </a:endParaRPr>
          </a:p>
          <a:p>
            <a:pPr algn="just">
              <a:lnSpc>
                <a:spcPct val="100000"/>
              </a:lnSpc>
              <a:spcBef>
                <a:spcPts val="0"/>
              </a:spcBef>
            </a:pPr>
            <a:endParaRPr lang="el-GR" sz="2000" dirty="0"/>
          </a:p>
        </p:txBody>
      </p:sp>
    </p:spTree>
    <p:extLst>
      <p:ext uri="{BB962C8B-B14F-4D97-AF65-F5344CB8AC3E}">
        <p14:creationId xmlns:p14="http://schemas.microsoft.com/office/powerpoint/2010/main" xmlns="" val="23106891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28650" y="793377"/>
            <a:ext cx="7886700" cy="5383587"/>
          </a:xfrm>
        </p:spPr>
        <p:txBody>
          <a:bodyPr>
            <a:normAutofit fontScale="77500" lnSpcReduction="20000"/>
          </a:bodyPr>
          <a:lstStyle/>
          <a:p>
            <a:pPr marL="0" indent="0">
              <a:buNone/>
            </a:pPr>
            <a:r>
              <a:rPr lang="de-DE" dirty="0" smtClean="0"/>
              <a:t>Fragen</a:t>
            </a:r>
          </a:p>
          <a:p>
            <a:r>
              <a:rPr lang="de-DE" dirty="0" smtClean="0"/>
              <a:t>Von welcher Annahme geht der Konstruktivismus aus?</a:t>
            </a:r>
          </a:p>
          <a:p>
            <a:pPr algn="just"/>
            <a:r>
              <a:rPr lang="de-DE" dirty="0" smtClean="0"/>
              <a:t>Welche Auffassungen über das Lernen vertreten John Dewey, Jean Piaget und Lev. S. </a:t>
            </a:r>
            <a:r>
              <a:rPr lang="de-DE" dirty="0" err="1" smtClean="0"/>
              <a:t>Vygotsky</a:t>
            </a:r>
            <a:r>
              <a:rPr lang="de-DE" dirty="0" smtClean="0"/>
              <a:t> </a:t>
            </a:r>
            <a:r>
              <a:rPr lang="de-DE" dirty="0" smtClean="0"/>
              <a:t>als Vorläufer der konstruktivistischen Sicht?</a:t>
            </a:r>
          </a:p>
          <a:p>
            <a:pPr algn="just"/>
            <a:r>
              <a:rPr lang="de-DE" dirty="0" smtClean="0"/>
              <a:t>Von welcher Annahme geht der radikale Konstruktivismus aus?</a:t>
            </a:r>
          </a:p>
          <a:p>
            <a:pPr algn="just"/>
            <a:r>
              <a:rPr lang="de-DE" dirty="0" smtClean="0"/>
              <a:t>Nennen Sie drei Grundannahmen der konstruktivistischen Didaktik.</a:t>
            </a:r>
          </a:p>
          <a:p>
            <a:pPr algn="just"/>
            <a:r>
              <a:rPr lang="de-DE" dirty="0" smtClean="0"/>
              <a:t>Welche drei Rollen sollen Lehrende und Lernende der konstruktivistischen Didaktik zufolge einnehmen?</a:t>
            </a:r>
          </a:p>
          <a:p>
            <a:pPr algn="just"/>
            <a:r>
              <a:rPr lang="de-DE" dirty="0" smtClean="0"/>
              <a:t>Welche sind die didaktisch wichtigen Aspekte des Lernens?</a:t>
            </a:r>
          </a:p>
          <a:p>
            <a:pPr algn="just"/>
            <a:r>
              <a:rPr lang="de-DE" dirty="0" smtClean="0"/>
              <a:t>Was versteht man unter kreativem, sozialem, situiertem, emotionalem und individuellem Lernen?</a:t>
            </a:r>
          </a:p>
        </p:txBody>
      </p:sp>
    </p:spTree>
    <p:extLst>
      <p:ext uri="{BB962C8B-B14F-4D97-AF65-F5344CB8AC3E}">
        <p14:creationId xmlns:p14="http://schemas.microsoft.com/office/powerpoint/2010/main" xmlns="" val="26530055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8620" y="149105"/>
            <a:ext cx="7886700" cy="679614"/>
          </a:xfrm>
        </p:spPr>
        <p:txBody>
          <a:bodyPr>
            <a:normAutofit/>
          </a:bodyPr>
          <a:lstStyle/>
          <a:p>
            <a:r>
              <a:rPr lang="en-US" sz="3200" dirty="0" err="1" smtClean="0"/>
              <a:t>Wiederholung</a:t>
            </a:r>
            <a:r>
              <a:rPr lang="de-DE" sz="3200" dirty="0" smtClean="0"/>
              <a:t>: Konstruktivismus</a:t>
            </a:r>
            <a:endParaRPr lang="el-GR" sz="3200" dirty="0"/>
          </a:p>
        </p:txBody>
      </p:sp>
      <p:sp>
        <p:nvSpPr>
          <p:cNvPr id="3" name="Θέση περιεχομένου 2"/>
          <p:cNvSpPr>
            <a:spLocks noGrp="1"/>
          </p:cNvSpPr>
          <p:nvPr>
            <p:ph idx="1"/>
          </p:nvPr>
        </p:nvSpPr>
        <p:spPr>
          <a:xfrm>
            <a:off x="147916" y="1116106"/>
            <a:ext cx="8838082" cy="5643678"/>
          </a:xfrm>
        </p:spPr>
        <p:txBody>
          <a:bodyPr/>
          <a:lstStyle/>
          <a:p>
            <a:pPr marL="0" indent="0">
              <a:buNone/>
            </a:pPr>
            <a:r>
              <a:rPr lang="de-DE" dirty="0" smtClean="0"/>
              <a:t>                                                </a:t>
            </a:r>
            <a:endParaRPr lang="el-GR" dirty="0"/>
          </a:p>
        </p:txBody>
      </p:sp>
      <p:sp>
        <p:nvSpPr>
          <p:cNvPr id="4" name="Έλλειψη 3"/>
          <p:cNvSpPr/>
          <p:nvPr/>
        </p:nvSpPr>
        <p:spPr>
          <a:xfrm>
            <a:off x="3644170" y="1322296"/>
            <a:ext cx="2057400" cy="200169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rPr>
              <a:t>Annahmen des Konstruktivismus und der konstruktivistischen Didaktik</a:t>
            </a:r>
            <a:endParaRPr lang="el-GR" sz="1600" b="1" dirty="0">
              <a:solidFill>
                <a:schemeClr val="tx1"/>
              </a:solidFill>
            </a:endParaRPr>
          </a:p>
        </p:txBody>
      </p:sp>
      <p:sp>
        <p:nvSpPr>
          <p:cNvPr id="5" name="Έλλειψη 4"/>
          <p:cNvSpPr/>
          <p:nvPr/>
        </p:nvSpPr>
        <p:spPr>
          <a:xfrm>
            <a:off x="6215074" y="3373258"/>
            <a:ext cx="2928926" cy="248501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Annahmen der konstruktivistischen Didaktik:</a:t>
            </a:r>
          </a:p>
          <a:p>
            <a:pPr algn="ctr"/>
            <a:r>
              <a:rPr lang="de-DE" dirty="0" smtClean="0">
                <a:solidFill>
                  <a:schemeClr val="tx1"/>
                </a:solidFill>
              </a:rPr>
              <a:t>Beziehungsdidaktik, Praxisorientierung, Interdisziplinarität </a:t>
            </a:r>
            <a:endParaRPr lang="de-DE" dirty="0">
              <a:solidFill>
                <a:schemeClr val="tx1"/>
              </a:solidFill>
            </a:endParaRPr>
          </a:p>
        </p:txBody>
      </p:sp>
      <p:sp>
        <p:nvSpPr>
          <p:cNvPr id="15" name="Έλλειψη 14"/>
          <p:cNvSpPr/>
          <p:nvPr/>
        </p:nvSpPr>
        <p:spPr>
          <a:xfrm>
            <a:off x="60767" y="2631614"/>
            <a:ext cx="2431695" cy="126306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Rolle </a:t>
            </a:r>
            <a:r>
              <a:rPr lang="de-DE" dirty="0">
                <a:solidFill>
                  <a:schemeClr val="tx1"/>
                </a:solidFill>
              </a:rPr>
              <a:t>des </a:t>
            </a:r>
            <a:r>
              <a:rPr lang="de-DE" dirty="0" smtClean="0">
                <a:solidFill>
                  <a:schemeClr val="tx1"/>
                </a:solidFill>
              </a:rPr>
              <a:t>Lehrers: Moderator</a:t>
            </a:r>
            <a:endParaRPr lang="el-GR" dirty="0">
              <a:solidFill>
                <a:schemeClr val="tx1"/>
              </a:solidFill>
            </a:endParaRPr>
          </a:p>
        </p:txBody>
      </p:sp>
      <p:sp>
        <p:nvSpPr>
          <p:cNvPr id="9" name="Έλλειψη 8"/>
          <p:cNvSpPr/>
          <p:nvPr/>
        </p:nvSpPr>
        <p:spPr>
          <a:xfrm>
            <a:off x="60768" y="979585"/>
            <a:ext cx="2861755" cy="1520721"/>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dirty="0">
                <a:solidFill>
                  <a:schemeClr val="tx1"/>
                </a:solidFill>
              </a:rPr>
              <a:t>Erwerb von </a:t>
            </a:r>
            <a:r>
              <a:rPr lang="de-DE" dirty="0" smtClean="0">
                <a:solidFill>
                  <a:schemeClr val="tx1"/>
                </a:solidFill>
              </a:rPr>
              <a:t>Wissen: </a:t>
            </a:r>
            <a:r>
              <a:rPr lang="de-DE" dirty="0">
                <a:solidFill>
                  <a:schemeClr val="tx1"/>
                </a:solidFill>
              </a:rPr>
              <a:t>ein individueller </a:t>
            </a:r>
            <a:r>
              <a:rPr lang="de-DE" dirty="0" smtClean="0">
                <a:solidFill>
                  <a:schemeClr val="tx1"/>
                </a:solidFill>
              </a:rPr>
              <a:t>Lernprozess</a:t>
            </a:r>
            <a:endParaRPr lang="de-DE" dirty="0">
              <a:solidFill>
                <a:schemeClr val="tx1"/>
              </a:solidFill>
            </a:endParaRPr>
          </a:p>
        </p:txBody>
      </p:sp>
      <p:cxnSp>
        <p:nvCxnSpPr>
          <p:cNvPr id="11" name="Ευθύγραμμο βέλος σύνδεσης 10"/>
          <p:cNvCxnSpPr/>
          <p:nvPr/>
        </p:nvCxnSpPr>
        <p:spPr>
          <a:xfrm>
            <a:off x="5607424" y="2839297"/>
            <a:ext cx="917910" cy="69088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4" name="Ευθύγραμμο βέλος σύνδεσης 13"/>
          <p:cNvCxnSpPr/>
          <p:nvPr/>
        </p:nvCxnSpPr>
        <p:spPr>
          <a:xfrm flipH="1" flipV="1">
            <a:off x="3009671" y="1944140"/>
            <a:ext cx="699620" cy="25501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8" name="Ευθύγραμμο βέλος σύνδεσης 17"/>
          <p:cNvCxnSpPr/>
          <p:nvPr/>
        </p:nvCxnSpPr>
        <p:spPr>
          <a:xfrm flipH="1">
            <a:off x="2629863" y="2839298"/>
            <a:ext cx="1172345" cy="2967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3" name="Έλλειψη 12"/>
          <p:cNvSpPr/>
          <p:nvPr/>
        </p:nvSpPr>
        <p:spPr>
          <a:xfrm>
            <a:off x="6414247" y="0"/>
            <a:ext cx="2305022" cy="157161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Rollen der Lerner und Lehrer: Beobachter, Teilnehmer, Akteure</a:t>
            </a:r>
            <a:endParaRPr lang="el-GR" dirty="0">
              <a:solidFill>
                <a:schemeClr val="tx1"/>
              </a:solidFill>
            </a:endParaRPr>
          </a:p>
        </p:txBody>
      </p:sp>
      <p:cxnSp>
        <p:nvCxnSpPr>
          <p:cNvPr id="19" name="Ευθύγραμμο βέλος σύνδεσης 18"/>
          <p:cNvCxnSpPr/>
          <p:nvPr/>
        </p:nvCxnSpPr>
        <p:spPr>
          <a:xfrm flipV="1">
            <a:off x="5467115" y="1072619"/>
            <a:ext cx="865564" cy="57744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0" name="Έλλειψη 19"/>
          <p:cNvSpPr/>
          <p:nvPr/>
        </p:nvSpPr>
        <p:spPr>
          <a:xfrm>
            <a:off x="2579610" y="3357562"/>
            <a:ext cx="3849778" cy="3500438"/>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dirty="0">
                <a:solidFill>
                  <a:schemeClr val="tx1"/>
                </a:solidFill>
              </a:rPr>
              <a:t>Einige wichtige konstruktivistische </a:t>
            </a:r>
            <a:r>
              <a:rPr lang="de-DE" dirty="0" smtClean="0">
                <a:solidFill>
                  <a:schemeClr val="tx1"/>
                </a:solidFill>
              </a:rPr>
              <a:t>Ansätze: radikaler Konstruktivismus, </a:t>
            </a:r>
            <a:endParaRPr lang="el-GR" dirty="0" smtClean="0">
              <a:solidFill>
                <a:schemeClr val="tx1"/>
              </a:solidFill>
            </a:endParaRPr>
          </a:p>
          <a:p>
            <a:pPr algn="ctr">
              <a:lnSpc>
                <a:spcPct val="150000"/>
              </a:lnSpc>
            </a:pPr>
            <a:r>
              <a:rPr lang="de-DE" dirty="0" smtClean="0">
                <a:solidFill>
                  <a:schemeClr val="tx1"/>
                </a:solidFill>
              </a:rPr>
              <a:t>die sozial-kulturtheoretisch begründeten </a:t>
            </a:r>
            <a:r>
              <a:rPr lang="de-DE" dirty="0">
                <a:solidFill>
                  <a:schemeClr val="tx1"/>
                </a:solidFill>
              </a:rPr>
              <a:t>Konstruktivismen und </a:t>
            </a:r>
            <a:endParaRPr lang="el-GR" dirty="0">
              <a:solidFill>
                <a:schemeClr val="tx1"/>
              </a:solidFill>
            </a:endParaRPr>
          </a:p>
          <a:p>
            <a:pPr algn="ctr">
              <a:lnSpc>
                <a:spcPct val="150000"/>
              </a:lnSpc>
            </a:pPr>
            <a:r>
              <a:rPr lang="de-DE" dirty="0">
                <a:solidFill>
                  <a:schemeClr val="tx1"/>
                </a:solidFill>
              </a:rPr>
              <a:t>die konstruktiv-subjektive Psychologie. </a:t>
            </a:r>
            <a:endParaRPr lang="el-GR" dirty="0">
              <a:solidFill>
                <a:schemeClr val="tx1"/>
              </a:solidFill>
            </a:endParaRPr>
          </a:p>
        </p:txBody>
      </p:sp>
      <p:cxnSp>
        <p:nvCxnSpPr>
          <p:cNvPr id="30" name="Ευθύγραμμο βέλος σύνδεσης 29"/>
          <p:cNvCxnSpPr>
            <a:stCxn id="4" idx="4"/>
          </p:cNvCxnSpPr>
          <p:nvPr/>
        </p:nvCxnSpPr>
        <p:spPr>
          <a:xfrm flipH="1">
            <a:off x="4356847" y="3323988"/>
            <a:ext cx="316023" cy="53134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7" name="Έλλειψη 16"/>
          <p:cNvSpPr/>
          <p:nvPr/>
        </p:nvSpPr>
        <p:spPr>
          <a:xfrm>
            <a:off x="6423218" y="1650068"/>
            <a:ext cx="2431695" cy="149318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Konstruktives, </a:t>
            </a:r>
            <a:r>
              <a:rPr lang="de-DE" dirty="0" err="1">
                <a:solidFill>
                  <a:schemeClr val="tx1"/>
                </a:solidFill>
              </a:rPr>
              <a:t>r</a:t>
            </a:r>
            <a:r>
              <a:rPr lang="de-DE" dirty="0" err="1" smtClean="0">
                <a:solidFill>
                  <a:schemeClr val="tx1"/>
                </a:solidFill>
              </a:rPr>
              <a:t>ekonstruktives</a:t>
            </a:r>
            <a:r>
              <a:rPr lang="de-DE" dirty="0" smtClean="0">
                <a:solidFill>
                  <a:schemeClr val="tx1"/>
                </a:solidFill>
              </a:rPr>
              <a:t> und dekonstruktives Lernen</a:t>
            </a:r>
            <a:endParaRPr lang="el-GR" dirty="0">
              <a:solidFill>
                <a:schemeClr val="tx1"/>
              </a:solidFill>
            </a:endParaRPr>
          </a:p>
        </p:txBody>
      </p:sp>
      <p:cxnSp>
        <p:nvCxnSpPr>
          <p:cNvPr id="7" name="Ευθύγραμμο βέλος σύνδεσης 6"/>
          <p:cNvCxnSpPr>
            <a:stCxn id="4" idx="6"/>
          </p:cNvCxnSpPr>
          <p:nvPr/>
        </p:nvCxnSpPr>
        <p:spPr>
          <a:xfrm flipV="1">
            <a:off x="5701570" y="2281600"/>
            <a:ext cx="631109" cy="415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1" name="Έλλειψη 20"/>
          <p:cNvSpPr/>
          <p:nvPr/>
        </p:nvSpPr>
        <p:spPr>
          <a:xfrm>
            <a:off x="-285783" y="3929067"/>
            <a:ext cx="2764542" cy="231037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Kreatives Lernen, Soziales Lernen, Situiertes Lernen,</a:t>
            </a:r>
          </a:p>
          <a:p>
            <a:pPr algn="ctr"/>
            <a:r>
              <a:rPr lang="de-DE" dirty="0" smtClean="0">
                <a:solidFill>
                  <a:schemeClr val="tx1"/>
                </a:solidFill>
              </a:rPr>
              <a:t>Emotionales Lernen und individuelles Lernen</a:t>
            </a:r>
            <a:endParaRPr lang="el-GR" dirty="0">
              <a:solidFill>
                <a:schemeClr val="tx1"/>
              </a:solidFill>
            </a:endParaRPr>
          </a:p>
        </p:txBody>
      </p:sp>
      <p:cxnSp>
        <p:nvCxnSpPr>
          <p:cNvPr id="12" name="Ευθύγραμμο βέλος σύνδεσης 11"/>
          <p:cNvCxnSpPr>
            <a:stCxn id="4" idx="3"/>
          </p:cNvCxnSpPr>
          <p:nvPr/>
        </p:nvCxnSpPr>
        <p:spPr>
          <a:xfrm flipH="1">
            <a:off x="2279276" y="3030848"/>
            <a:ext cx="1666193" cy="131255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xmlns="" val="478191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Konstruktiv-subjektive Psychologie </a:t>
            </a:r>
            <a:endParaRPr lang="el-GR" dirty="0"/>
          </a:p>
        </p:txBody>
      </p:sp>
      <p:sp>
        <p:nvSpPr>
          <p:cNvPr id="3" name="Θέση περιεχομένου 2"/>
          <p:cNvSpPr>
            <a:spLocks noGrp="1"/>
          </p:cNvSpPr>
          <p:nvPr>
            <p:ph idx="1"/>
          </p:nvPr>
        </p:nvSpPr>
        <p:spPr/>
        <p:txBody>
          <a:bodyPr/>
          <a:lstStyle/>
          <a:p>
            <a:r>
              <a:rPr lang="de-DE" dirty="0" smtClean="0"/>
              <a:t>Ansatz der persönlichen Konstrukte</a:t>
            </a:r>
          </a:p>
          <a:p>
            <a:endParaRPr lang="de-DE" dirty="0"/>
          </a:p>
          <a:p>
            <a:pPr marL="0" indent="0" algn="just">
              <a:buNone/>
            </a:pPr>
            <a:r>
              <a:rPr lang="de-DE" dirty="0"/>
              <a:t>Bei der konstruktiv-subjektiven Psychologie </a:t>
            </a:r>
            <a:r>
              <a:rPr lang="de-DE" dirty="0" smtClean="0"/>
              <a:t>betont Kelly </a:t>
            </a:r>
            <a:r>
              <a:rPr lang="de-DE" dirty="0"/>
              <a:t>(1986) „die subjektive Seite der Konstruktion von Wirklichkeiten sehr viel stärker als Piaget“ (Reich 2008: 85). 	</a:t>
            </a:r>
          </a:p>
          <a:p>
            <a:endParaRPr lang="el-GR" dirty="0"/>
          </a:p>
        </p:txBody>
      </p:sp>
    </p:spTree>
    <p:extLst>
      <p:ext uri="{BB962C8B-B14F-4D97-AF65-F5344CB8AC3E}">
        <p14:creationId xmlns:p14="http://schemas.microsoft.com/office/powerpoint/2010/main" xmlns="" val="4134280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628650" y="365126"/>
            <a:ext cx="7886700" cy="952687"/>
          </a:xfrm>
        </p:spPr>
        <p:txBody>
          <a:bodyPr/>
          <a:lstStyle/>
          <a:p>
            <a:r>
              <a:rPr lang="de-DE" dirty="0"/>
              <a:t>R</a:t>
            </a:r>
            <a:r>
              <a:rPr lang="de-DE" dirty="0" smtClean="0"/>
              <a:t>adikaler </a:t>
            </a:r>
            <a:r>
              <a:rPr lang="de-DE" dirty="0"/>
              <a:t>Konstruktivismus</a:t>
            </a:r>
            <a:endParaRPr lang="el-GR" dirty="0"/>
          </a:p>
        </p:txBody>
      </p:sp>
      <p:sp>
        <p:nvSpPr>
          <p:cNvPr id="3" name="Θέση περιεχομένου 2"/>
          <p:cNvSpPr>
            <a:spLocks noGrp="1"/>
          </p:cNvSpPr>
          <p:nvPr>
            <p:ph idx="1"/>
          </p:nvPr>
        </p:nvSpPr>
        <p:spPr/>
        <p:txBody>
          <a:bodyPr>
            <a:normAutofit fontScale="70000" lnSpcReduction="20000"/>
          </a:bodyPr>
          <a:lstStyle/>
          <a:p>
            <a:pPr algn="just"/>
            <a:r>
              <a:rPr lang="de-DE" dirty="0" smtClean="0"/>
              <a:t>Begründer </a:t>
            </a:r>
            <a:r>
              <a:rPr lang="de-DE" dirty="0"/>
              <a:t>des radikalen </a:t>
            </a:r>
            <a:r>
              <a:rPr lang="de-DE" dirty="0" smtClean="0"/>
              <a:t>Konstruktivismus: </a:t>
            </a:r>
            <a:r>
              <a:rPr lang="de-DE" dirty="0"/>
              <a:t>Ernst von Glaserfeld </a:t>
            </a:r>
            <a:endParaRPr lang="de-DE" dirty="0" smtClean="0"/>
          </a:p>
          <a:p>
            <a:pPr algn="just"/>
            <a:r>
              <a:rPr lang="de-DE" dirty="0" smtClean="0"/>
              <a:t>Seiner </a:t>
            </a:r>
            <a:r>
              <a:rPr lang="de-DE" dirty="0"/>
              <a:t>Theorie zufolge ist „keine ontologische Realität“ (Reuter 2005: 17), also keine „objektive, wahre und einzige Wirklichkeit“ (ebd.) vorhanden. Stattdessen wird von einer Wirklichkeit ausgegangen, die jedes Individuum selbst auf subjektive Weise konstruiert. So wie bei der kognitiven Theorie, nimmt das Gehirn nach Glaserfeld Informationen von außen auf und diesen Informationen passt er in seine eigenen kognitiven Strukturen (Assimilation) an. Mögliche Störungen, die bei widersprüchlichen Informationen entstehen können, führen zur Konstruktion von neuen Vernetzungen im Gehirn (Akkommodation) (vgl. ebd.: 18). </a:t>
            </a:r>
            <a:endParaRPr lang="de-DE" dirty="0" smtClean="0"/>
          </a:p>
          <a:p>
            <a:pPr algn="just"/>
            <a:r>
              <a:rPr lang="de-DE" dirty="0" smtClean="0"/>
              <a:t>Der </a:t>
            </a:r>
            <a:r>
              <a:rPr lang="de-DE" dirty="0"/>
              <a:t>radikale Konstruktivismus geht davon aus, dass „Organismen als Systeme betrachtet werden, die sich selbst organisieren und begründen, also selbst-referenziell und selbst-</a:t>
            </a:r>
            <a:r>
              <a:rPr lang="de-DE" dirty="0" err="1"/>
              <a:t>explikativ</a:t>
            </a:r>
            <a:r>
              <a:rPr lang="de-DE" dirty="0"/>
              <a:t> sind“ (Roche 2013: 23). </a:t>
            </a:r>
            <a:endParaRPr lang="el-GR" dirty="0"/>
          </a:p>
        </p:txBody>
      </p:sp>
    </p:spTree>
    <p:extLst>
      <p:ext uri="{BB962C8B-B14F-4D97-AF65-F5344CB8AC3E}">
        <p14:creationId xmlns:p14="http://schemas.microsoft.com/office/powerpoint/2010/main" xmlns="" val="563871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28650" y="954741"/>
            <a:ext cx="7886700" cy="5222222"/>
          </a:xfrm>
        </p:spPr>
        <p:txBody>
          <a:bodyPr>
            <a:normAutofit fontScale="77500" lnSpcReduction="20000"/>
          </a:bodyPr>
          <a:lstStyle/>
          <a:p>
            <a:pPr algn="just"/>
            <a:r>
              <a:rPr lang="de-DE" dirty="0"/>
              <a:t>Die Thesen von Glaserfeld in Bezug auf die kognitive Entwicklung werden mit Hilfe von Piagets Theorie formuliert und umfassen folgende zusammenfassend präsentierte Annahmen: </a:t>
            </a:r>
            <a:endParaRPr lang="el-GR" dirty="0"/>
          </a:p>
          <a:p>
            <a:endParaRPr lang="el-GR" dirty="0"/>
          </a:p>
          <a:p>
            <a:pPr algn="just">
              <a:buFontTx/>
              <a:buChar char="-"/>
            </a:pPr>
            <a:r>
              <a:rPr lang="de-DE" dirty="0" smtClean="0"/>
              <a:t>„</a:t>
            </a:r>
            <a:r>
              <a:rPr lang="de-DE" dirty="0"/>
              <a:t>Wissen wird nicht passiv </a:t>
            </a:r>
            <a:r>
              <a:rPr lang="de-DE" dirty="0" smtClean="0"/>
              <a:t>aufgenommen, weder durch die Sinnesorgane noch durch Kommunikation. </a:t>
            </a:r>
            <a:endParaRPr lang="de-DE" dirty="0"/>
          </a:p>
          <a:p>
            <a:pPr algn="just">
              <a:buFontTx/>
              <a:buChar char="-"/>
            </a:pPr>
            <a:r>
              <a:rPr lang="de-DE" dirty="0" smtClean="0"/>
              <a:t>Wissen </a:t>
            </a:r>
            <a:r>
              <a:rPr lang="de-DE" dirty="0"/>
              <a:t>wird vom denkenden Subjekt aktiv aufgebaut. </a:t>
            </a:r>
            <a:endParaRPr lang="de-DE" dirty="0" smtClean="0"/>
          </a:p>
          <a:p>
            <a:pPr algn="just">
              <a:buFontTx/>
              <a:buChar char="-"/>
            </a:pPr>
            <a:r>
              <a:rPr lang="de-DE" dirty="0" smtClean="0"/>
              <a:t>Die </a:t>
            </a:r>
            <a:r>
              <a:rPr lang="de-DE" dirty="0"/>
              <a:t>Funktion der Kognition ist adaptiver </a:t>
            </a:r>
            <a:r>
              <a:rPr lang="de-DE" dirty="0" smtClean="0"/>
              <a:t>Art und </a:t>
            </a:r>
            <a:r>
              <a:rPr lang="de-DE" dirty="0"/>
              <a:t>zielt auf Passung und </a:t>
            </a:r>
            <a:r>
              <a:rPr lang="de-DE" dirty="0" err="1"/>
              <a:t>Viabilität</a:t>
            </a:r>
            <a:r>
              <a:rPr lang="de-DE" dirty="0"/>
              <a:t>. </a:t>
            </a:r>
            <a:endParaRPr lang="de-DE" dirty="0" smtClean="0"/>
          </a:p>
          <a:p>
            <a:pPr algn="just">
              <a:buFontTx/>
              <a:buChar char="-"/>
            </a:pPr>
            <a:r>
              <a:rPr lang="de-DE" dirty="0" smtClean="0"/>
              <a:t>Kognition </a:t>
            </a:r>
            <a:r>
              <a:rPr lang="de-DE" dirty="0"/>
              <a:t>dient der Organisation der Erfahrungswelt des Subjekts und nicht der „Erkenntnis“ einer objektiven ontologischen Realität“. </a:t>
            </a:r>
          </a:p>
          <a:p>
            <a:pPr marL="0" indent="0" algn="r">
              <a:buNone/>
            </a:pPr>
            <a:r>
              <a:rPr lang="de-DE" dirty="0"/>
              <a:t>(Glaserfeld 1996: 96) </a:t>
            </a:r>
            <a:endParaRPr lang="el-GR" dirty="0"/>
          </a:p>
        </p:txBody>
      </p:sp>
    </p:spTree>
    <p:extLst>
      <p:ext uri="{BB962C8B-B14F-4D97-AF65-F5344CB8AC3E}">
        <p14:creationId xmlns:p14="http://schemas.microsoft.com/office/powerpoint/2010/main" xmlns="" val="489637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6306</Words>
  <Application>Microsoft Office PowerPoint</Application>
  <PresentationFormat>Bildschirmpräsentation (4:3)</PresentationFormat>
  <Paragraphs>418</Paragraphs>
  <Slides>64</Slides>
  <Notes>1</Notes>
  <HiddenSlides>0</HiddenSlides>
  <MMClips>0</MMClips>
  <ScaleCrop>false</ScaleCrop>
  <HeadingPairs>
    <vt:vector size="4" baseType="variant">
      <vt:variant>
        <vt:lpstr>Design</vt:lpstr>
      </vt:variant>
      <vt:variant>
        <vt:i4>1</vt:i4>
      </vt:variant>
      <vt:variant>
        <vt:lpstr>Folientitel</vt:lpstr>
      </vt:variant>
      <vt:variant>
        <vt:i4>64</vt:i4>
      </vt:variant>
    </vt:vector>
  </HeadingPairs>
  <TitlesOfParts>
    <vt:vector size="65" baseType="lpstr">
      <vt:lpstr>Larissa-Design</vt:lpstr>
      <vt:lpstr>Konstruktivismus</vt:lpstr>
      <vt:lpstr>Folie 2</vt:lpstr>
      <vt:lpstr>Vorläufer der konstruktivistischen Sicht </vt:lpstr>
      <vt:lpstr>Vorläufer der konstruktivistischen Sicht </vt:lpstr>
      <vt:lpstr>Vorläufer der konstruktivistischen Sicht</vt:lpstr>
      <vt:lpstr> Einige Konstruktivistische Ansätze  </vt:lpstr>
      <vt:lpstr>Konstruktiv-subjektive Psychologie </vt:lpstr>
      <vt:lpstr>Radikaler Konstruktivismus</vt:lpstr>
      <vt:lpstr>Folie 9</vt:lpstr>
      <vt:lpstr>Folie 10</vt:lpstr>
      <vt:lpstr>Sozial-kulturtheoretisch begründete Konstruktivismen</vt:lpstr>
      <vt:lpstr>Folie 12</vt:lpstr>
      <vt:lpstr>Systemtheorie Luhmanns </vt:lpstr>
      <vt:lpstr> Einige Grundannahmen der konstruktivistischen Didaktik  </vt:lpstr>
      <vt:lpstr>Folie 15</vt:lpstr>
      <vt:lpstr>Folie 16</vt:lpstr>
      <vt:lpstr>Die Rollen der Lehrer und der Lerner  </vt:lpstr>
      <vt:lpstr>Beobachter</vt:lpstr>
      <vt:lpstr>Teilnehmer</vt:lpstr>
      <vt:lpstr>Akteur</vt:lpstr>
      <vt:lpstr> Didaktisch wichtige Aspekte des Lernens  </vt:lpstr>
      <vt:lpstr>Folie 22</vt:lpstr>
      <vt:lpstr>Folie 23</vt:lpstr>
      <vt:lpstr>Konstruktives, rekonstruktives und dekonstruktives Lernen</vt:lpstr>
      <vt:lpstr>Kreatives Lernen  </vt:lpstr>
      <vt:lpstr>Soziales Lernen  </vt:lpstr>
      <vt:lpstr>Situiertes Lernen  </vt:lpstr>
      <vt:lpstr> Emotionales Lernen  </vt:lpstr>
      <vt:lpstr>Individuelles Lernen  </vt:lpstr>
      <vt:lpstr>Literatur</vt:lpstr>
      <vt:lpstr>Folie 31</vt:lpstr>
      <vt:lpstr>Konstruktivistische Didaktik: Fortsetzung</vt:lpstr>
      <vt:lpstr>Folie 33</vt:lpstr>
      <vt:lpstr>Folie 34</vt:lpstr>
      <vt:lpstr>Folie 35</vt:lpstr>
      <vt:lpstr>Fünf Stufen des Lernens (John Dewey)</vt:lpstr>
      <vt:lpstr>Emotionale Antwort</vt:lpstr>
      <vt:lpstr>Definition des Problems</vt:lpstr>
      <vt:lpstr>Hypothesenbildung</vt:lpstr>
      <vt:lpstr>Testen und Experimentieren</vt:lpstr>
      <vt:lpstr>Anwendung</vt:lpstr>
      <vt:lpstr>Die Lernumgebung in der konstruktivistischen Didaktik</vt:lpstr>
      <vt:lpstr>Spracherwerbstheorien:  Folgerungen für Didaktik und Methodik</vt:lpstr>
      <vt:lpstr>Konstruktivismus und Unterrichtspraxis</vt:lpstr>
      <vt:lpstr>Konstruktivismus und Unterrichtspraxis</vt:lpstr>
      <vt:lpstr>Lernerautonomie im konstruktivistisch orientierten Fremdsprachenunterricht</vt:lpstr>
      <vt:lpstr>Folie 47</vt:lpstr>
      <vt:lpstr>Lernerautonomie im Gemeinsamen Europäischen Referenzrahmen für Sprachen (2001)</vt:lpstr>
      <vt:lpstr>Folie 49</vt:lpstr>
      <vt:lpstr>Verbindung von Theorie und didaktischer Praxis: Konstruktivismus</vt:lpstr>
      <vt:lpstr>Folie 51</vt:lpstr>
      <vt:lpstr>Folie 52</vt:lpstr>
      <vt:lpstr>Folie 53</vt:lpstr>
      <vt:lpstr>Folie 54</vt:lpstr>
      <vt:lpstr>Folie 55</vt:lpstr>
      <vt:lpstr>Unterrichtsszenarien</vt:lpstr>
      <vt:lpstr>Folie 57</vt:lpstr>
      <vt:lpstr>Folie 58</vt:lpstr>
      <vt:lpstr>Beispiel von Unterrichtsszenarien</vt:lpstr>
      <vt:lpstr>Literatur</vt:lpstr>
      <vt:lpstr>Literautur</vt:lpstr>
      <vt:lpstr>Folie 62</vt:lpstr>
      <vt:lpstr>Folie 63</vt:lpstr>
      <vt:lpstr>Wiederholung: Konstruktivismus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Wiederholung: Konstruktivismus</dc:title>
  <dc:creator>ΔΑΦ</dc:creator>
  <cp:lastModifiedBy>ΔΑΦ</cp:lastModifiedBy>
  <cp:revision>4</cp:revision>
  <dcterms:created xsi:type="dcterms:W3CDTF">2020-01-16T09:53:58Z</dcterms:created>
  <dcterms:modified xsi:type="dcterms:W3CDTF">2020-01-16T10:15:46Z</dcterms:modified>
</cp:coreProperties>
</file>