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64" autoAdjust="0"/>
  </p:normalViewPr>
  <p:slideViewPr>
    <p:cSldViewPr>
      <p:cViewPr varScale="1">
        <p:scale>
          <a:sx n="88" d="100"/>
          <a:sy n="88" d="100"/>
        </p:scale>
        <p:origin x="-166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30558-BBEB-4F43-BA86-8021EEA711CC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F48DF-7036-428D-9AF0-A5CFFC3D6B8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48D75-65EF-4180-8712-0A041BD99664}" type="slidenum">
              <a:rPr lang="el-GR"/>
              <a:pPr/>
              <a:t>1</a:t>
            </a:fld>
            <a:endParaRPr lang="el-GR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656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F29CB6-DEFB-43B8-9557-3FE5E05A9017}" type="slidenum">
              <a:rPr lang="el-GR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758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60B566-79B8-4888-B7E4-79169B93566D}" type="slidenum">
              <a:rPr lang="el-GR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861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439CD2-0C96-47B2-B0B5-FE8D4EF14D29}" type="slidenum">
              <a:rPr lang="el-GR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963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FAF6AD-9EB0-4964-AC17-33BE7F54DAAA}" type="slidenum">
              <a:rPr lang="el-GR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7066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426FCA-2BA1-4D6E-B2EA-081214D0AE37}" type="slidenum">
              <a:rPr lang="el-GR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7475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C1755B-B6C7-447D-8090-7D8D4692E5B3}" type="slidenum">
              <a:rPr lang="el-GR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837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804C8-8310-4197-BDC1-BAB4147603C6}" type="slidenum">
              <a:rPr lang="el-GR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939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AA186-6D91-4294-847D-03DC32279CCC}" type="slidenum">
              <a:rPr lang="el-GR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042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1BBAF2-488E-40F1-853D-000EC89ED0A1}" type="slidenum">
              <a:rPr lang="el-GR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144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371FE-66D9-4479-86BD-68C339FD4198}" type="slidenum">
              <a:rPr lang="el-GR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246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BD777-AE02-437D-A3E8-BF77049BAAA1}" type="slidenum">
              <a:rPr lang="el-GR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349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1313BB-2234-4DF0-B4F5-57CF532708C3}" type="slidenum">
              <a:rPr lang="el-GR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451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82BC54-D704-4167-AA64-86CD20759BB9}" type="slidenum">
              <a:rPr lang="el-GR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554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715B0C-4BBF-40E5-8B8A-C4BFB94D70E1}" type="slidenum">
              <a:rPr lang="el-GR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BDC1-CCDF-4B83-9592-6605C0ADE0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27/3/2017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</p:sldLayoutIdLst>
  <p:transition>
    <p:blinds dir="vert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808" y="3895328"/>
            <a:ext cx="5690592" cy="685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dirty="0" smtClean="0">
                <a:solidFill>
                  <a:schemeClr val="bg1"/>
                </a:solidFill>
                <a:cs typeface="Times New Roman" pitchFamily="18" charset="0"/>
              </a:rPr>
              <a:t>«</a:t>
            </a:r>
            <a:r>
              <a:rPr lang="el-GR" b="0" dirty="0" smtClean="0">
                <a:solidFill>
                  <a:schemeClr val="bg1"/>
                </a:solidFill>
                <a:cs typeface="Times New Roman" pitchFamily="18" charset="0"/>
              </a:rPr>
              <a:t>ΠΟΛΙΤΙΚΕΣ ΚΑΙ ΔΙΑΔΙΚΑΣΙΕΣ </a:t>
            </a:r>
            <a:r>
              <a:rPr lang="en-US" b="0" dirty="0" smtClean="0">
                <a:solidFill>
                  <a:schemeClr val="bg1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el-GR" b="0" dirty="0" smtClean="0">
                <a:solidFill>
                  <a:schemeClr val="bg1"/>
                </a:solidFill>
                <a:cs typeface="Times New Roman" pitchFamily="18" charset="0"/>
              </a:rPr>
              <a:t>ΣΕ </a:t>
            </a:r>
            <a:r>
              <a:rPr lang="el-GR" b="0" dirty="0" smtClean="0">
                <a:solidFill>
                  <a:schemeClr val="bg1"/>
                </a:solidFill>
              </a:rPr>
              <a:t/>
            </a:r>
            <a:br>
              <a:rPr lang="el-GR" b="0" dirty="0" smtClean="0">
                <a:solidFill>
                  <a:schemeClr val="bg1"/>
                </a:solidFill>
              </a:rPr>
            </a:br>
            <a:r>
              <a:rPr lang="el-GR" b="0" dirty="0" smtClean="0">
                <a:solidFill>
                  <a:schemeClr val="bg1"/>
                </a:solidFill>
                <a:cs typeface="Times New Roman" pitchFamily="18" charset="0"/>
              </a:rPr>
              <a:t>ΑΘΛΗΤΙΚΟΥΣ ΟΡΓΑΝΙΣΜΟΥΣ»</a:t>
            </a:r>
            <a:r>
              <a:rPr lang="el-GR" sz="3000" b="0" dirty="0" smtClean="0">
                <a:solidFill>
                  <a:schemeClr val="bg1"/>
                </a:solidFill>
                <a:cs typeface="Times New Roman" pitchFamily="18" charset="0"/>
              </a:rPr>
              <a:t>             </a:t>
            </a:r>
            <a:endParaRPr lang="en-US" sz="3000" b="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026"/>
          <p:cNvSpPr txBox="1">
            <a:spLocks noChangeArrowheads="1"/>
          </p:cNvSpPr>
          <p:nvPr/>
        </p:nvSpPr>
        <p:spPr bwMode="auto">
          <a:xfrm>
            <a:off x="838200" y="2514600"/>
            <a:ext cx="7467600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n-US" altLang="el-GR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altLang="el-GR" b="1">
                <a:effectLst>
                  <a:outerShdw blurRad="38100" dist="38100" dir="2700000" algn="tl">
                    <a:srgbClr val="000000"/>
                  </a:outerShdw>
                </a:effectLst>
              </a:rPr>
              <a:t>ΔΗΜΙΟΥΡΓΙΑ ΠΟΛΙΤΙΚΗΣ</a:t>
            </a:r>
            <a:r>
              <a:rPr lang="en-GB" altLang="el-GR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altLang="el-GR" b="1">
                <a:effectLst>
                  <a:outerShdw blurRad="38100" dist="38100" dir="2700000" algn="tl">
                    <a:srgbClr val="000000"/>
                  </a:outerShdw>
                </a:effectLst>
              </a:rPr>
              <a:t>/ ΔΙΑΔΙΚΑΣΙΑΣ</a:t>
            </a:r>
            <a:r>
              <a:rPr lang="en-GB" altLang="el-GR" b="1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>
              <a:lnSpc>
                <a:spcPts val="4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endParaRPr lang="el-GR" altLang="el-GR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l-GR" altLang="el-GR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altLang="el-GR" b="1">
                <a:effectLst>
                  <a:outerShdw blurRad="38100" dist="38100" dir="2700000" algn="tl">
                    <a:srgbClr val="000000"/>
                  </a:outerShdw>
                </a:effectLst>
              </a:rPr>
              <a:t>ΣΧΟΛΙΑΣΜΟΣ ΠΟΛΙΤΙΚΗΣ  / ΔΙΑΔΙΚΑΣΙΑΣ</a:t>
            </a:r>
            <a:endParaRPr lang="en-GB" altLang="el-GR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ts val="4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endParaRPr lang="el-GR" altLang="el-GR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n-US" altLang="el-GR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altLang="el-GR" b="1">
                <a:effectLst>
                  <a:outerShdw blurRad="38100" dist="38100" dir="2700000" algn="tl">
                    <a:srgbClr val="000000"/>
                  </a:outerShdw>
                </a:effectLst>
              </a:rPr>
              <a:t>ΕΓΚΡΙΣΗ ΠΟΛΙΤΙΚΗΣ / ΔΙΑΔΙΚΑΣΙΑΣ</a:t>
            </a:r>
            <a:endParaRPr lang="el-GR" altLang="el-GR" noProof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9" name="Text Box 1027"/>
          <p:cNvSpPr txBox="1">
            <a:spLocks noChangeArrowheads="1"/>
          </p:cNvSpPr>
          <p:nvPr/>
        </p:nvSpPr>
        <p:spPr bwMode="ltGray">
          <a:xfrm>
            <a:off x="3370280" y="1319213"/>
            <a:ext cx="160492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3000" dirty="0"/>
              <a:t>ΒΗΜΑΤΑ</a:t>
            </a:r>
            <a:endParaRPr lang="en-US" sz="30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898" name="Group 2"/>
          <p:cNvGraphicFramePr>
            <a:graphicFrameLocks noGrp="1"/>
          </p:cNvGraphicFramePr>
          <p:nvPr/>
        </p:nvGraphicFramePr>
        <p:xfrm>
          <a:off x="179512" y="260648"/>
          <a:ext cx="7719391" cy="6455664"/>
        </p:xfrm>
        <a:graphic>
          <a:graphicData uri="http://schemas.openxmlformats.org/drawingml/2006/table">
            <a:tbl>
              <a:tblPr/>
              <a:tblGrid>
                <a:gridCol w="347720"/>
                <a:gridCol w="4518916"/>
                <a:gridCol w="2852755"/>
              </a:tblGrid>
              <a:tr h="512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Βήματα </a:t>
                      </a:r>
                      <a:endParaRPr kumimoji="0" lang="en-GB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Από ποιόν</a:t>
                      </a:r>
                      <a:endParaRPr kumimoji="0" lang="en-GB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7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Εντοπισμός ανάγκης για δημιουργία πολιτικής ή διαδικασίας και ενημέρωση του αρμόδιου Δ/</a:t>
                      </a:r>
                      <a:r>
                        <a:rPr kumimoji="0" 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ντή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ή Τομέα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Οποιοδήποτε Στέλεχος του Οργανισμού μπορεί να εντοπίσει την ανάγκη και να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ενημερώσει τον αρμόδιο Τομέα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7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Προσδιορισμός χρονικού σημείου εφαρμογής της πολιτικής ή της διαδικασίας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Ο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Τομέας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προτείνει ημερ/νία και οι Διευθυντές εγκρίνουν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06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Ορισμός Στελέχους (ων) υπεύθυνο(ων) για τη συγγραφή της πολιτικής ή της διαδικασίας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Ο Τομέας προτείνει </a:t>
                      </a:r>
                      <a:r>
                        <a:rPr kumimoji="0" 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ημερ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r>
                        <a:rPr kumimoji="0" 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νία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και οι Διευθυντές εγκρίνουν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2" name="Group 2"/>
          <p:cNvGraphicFramePr>
            <a:graphicFrameLocks noGrp="1"/>
          </p:cNvGraphicFramePr>
          <p:nvPr/>
        </p:nvGraphicFramePr>
        <p:xfrm>
          <a:off x="179512" y="685801"/>
          <a:ext cx="7719391" cy="6086359"/>
        </p:xfrm>
        <a:graphic>
          <a:graphicData uri="http://schemas.openxmlformats.org/drawingml/2006/table">
            <a:tbl>
              <a:tblPr/>
              <a:tblGrid>
                <a:gridCol w="486848"/>
                <a:gridCol w="4380170"/>
                <a:gridCol w="2852373"/>
              </a:tblGrid>
              <a:tr h="5360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Βήματα</a:t>
                      </a:r>
                      <a:endParaRPr kumimoji="0" lang="en-GB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Από ποιόν</a:t>
                      </a:r>
                      <a:endParaRPr kumimoji="0" lang="en-GB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Αρίθμηση της Πολιτικής ή διαδικασίας, ενημέρωση του Στελέχους (ων)  υπεύθυνου(ων)τόσο  για τον αριθμό της όσο και για την καταληκτική ημερομηνία παράδοσης της.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Ο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Τομέας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28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Συγγραφή της πολιτικής ή της διαδικασίας 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Το Υπεύθυνο Στέλεχος  ή τα  Στελέχη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4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Κοινοποίηση της Πολιτικής ή της διαδικασίας στα αρμόδια τμήματα για σχόλια .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Το Υπεύθυνο Στέλεχος  ή τα  Στελέχη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6" name="Group 1026"/>
          <p:cNvGraphicFramePr>
            <a:graphicFrameLocks noGrp="1"/>
          </p:cNvGraphicFramePr>
          <p:nvPr/>
        </p:nvGraphicFramePr>
        <p:xfrm>
          <a:off x="611560" y="914400"/>
          <a:ext cx="7185992" cy="5257801"/>
        </p:xfrm>
        <a:graphic>
          <a:graphicData uri="http://schemas.openxmlformats.org/drawingml/2006/table">
            <a:tbl>
              <a:tblPr/>
              <a:tblGrid>
                <a:gridCol w="449125"/>
                <a:gridCol w="4082248"/>
                <a:gridCol w="2654619"/>
              </a:tblGrid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Βήματα </a:t>
                      </a:r>
                      <a:endParaRPr kumimoji="0" lang="en-GB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Από ποιόν </a:t>
                      </a:r>
                      <a:endParaRPr kumimoji="0" lang="en-GB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Επιστροφή της Πολιτικής ή της διαδικασίας  με τα σχόλια.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Από τα Στελέχη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Εμπλουτισμός της Πολιτικής ή της διαδικασίας βάσει των σχολίων.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Το Υπεύθυνο Στέλεχος  ή τα  Στελέχη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0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Παράδοση της Πολιτικής ή της διαδικασίας στους Δ/ντές για ανασκόπηση και έγκριση.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Ο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Τομέας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0" name="Group 1026"/>
          <p:cNvGraphicFramePr>
            <a:graphicFrameLocks noGrp="1"/>
          </p:cNvGraphicFramePr>
          <p:nvPr/>
        </p:nvGraphicFramePr>
        <p:xfrm>
          <a:off x="457200" y="990600"/>
          <a:ext cx="7571184" cy="4343401"/>
        </p:xfrm>
        <a:graphic>
          <a:graphicData uri="http://schemas.openxmlformats.org/drawingml/2006/table">
            <a:tbl>
              <a:tblPr/>
              <a:tblGrid>
                <a:gridCol w="625090"/>
                <a:gridCol w="4562573"/>
                <a:gridCol w="2383521"/>
              </a:tblGrid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Βήματα </a:t>
                      </a:r>
                      <a:endParaRPr kumimoji="0" lang="en-GB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Από ποιόν </a:t>
                      </a:r>
                      <a:endParaRPr kumimoji="0" lang="en-GB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Παράδοση της Πολιτικής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ή της διαδικασίας από τον  Δ/ντή ή Γενικό Δ/ντή  στο Διοικητικό Συμβούλιο για έγκριση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Δ/ντής ή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Γενικός Δ/ντής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Κοινοποίηση της εγκεκριμένης πολιτικής ή της διαδικασίας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στα Στελέχη του Οργανισμού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Ο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Τομέας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ltGray">
          <a:xfrm>
            <a:off x="1295400" y="2971800"/>
            <a:ext cx="6553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ltGray">
          <a:xfrm>
            <a:off x="228600" y="228600"/>
            <a:ext cx="8915400" cy="6330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/>
              <a:t> </a:t>
            </a:r>
            <a:r>
              <a:rPr lang="el-GR" sz="2600"/>
              <a:t>Προτεινόμενα θέματα</a:t>
            </a:r>
          </a:p>
          <a:p>
            <a:pPr>
              <a:spcBef>
                <a:spcPct val="50000"/>
              </a:spcBef>
              <a:defRPr/>
            </a:pPr>
            <a:r>
              <a:rPr lang="el-GR" u="sng"/>
              <a:t>Διαδικασίες</a:t>
            </a:r>
          </a:p>
          <a:p>
            <a:pPr>
              <a:spcBef>
                <a:spcPct val="50000"/>
              </a:spcBef>
              <a:defRPr/>
            </a:pPr>
            <a:r>
              <a:rPr lang="el-GR"/>
              <a:t>1. Μετατροπή αγωνιστικού χώρου από ένα άθλημα σε άλλο άθλημα ή  </a:t>
            </a:r>
            <a:br>
              <a:rPr lang="el-GR"/>
            </a:br>
            <a:r>
              <a:rPr lang="el-GR"/>
              <a:t>    μετατροπή αγωνιστικού χώρου για τη διεξαγωγή συναυλίας </a:t>
            </a:r>
          </a:p>
          <a:p>
            <a:pPr>
              <a:spcBef>
                <a:spcPct val="50000"/>
              </a:spcBef>
              <a:defRPr/>
            </a:pPr>
            <a:r>
              <a:rPr lang="el-GR"/>
              <a:t>2. Επίβλεψη της γενικής συντήρησης και καθαρισμού των        </a:t>
            </a:r>
            <a:br>
              <a:rPr lang="el-GR"/>
            </a:br>
            <a:r>
              <a:rPr lang="el-GR"/>
              <a:t>    εγκαταστάσεων του Αθλ. Οργανισμού</a:t>
            </a:r>
          </a:p>
          <a:p>
            <a:pPr>
              <a:spcBef>
                <a:spcPct val="50000"/>
              </a:spcBef>
              <a:defRPr/>
            </a:pPr>
            <a:r>
              <a:rPr lang="el-GR"/>
              <a:t>3. Ελεύθερο θέμα</a:t>
            </a:r>
          </a:p>
          <a:p>
            <a:pPr>
              <a:spcBef>
                <a:spcPct val="50000"/>
              </a:spcBef>
              <a:defRPr/>
            </a:pPr>
            <a:r>
              <a:rPr lang="el-GR" u="sng"/>
              <a:t>Πολιτικές</a:t>
            </a:r>
          </a:p>
          <a:p>
            <a:pPr>
              <a:spcBef>
                <a:spcPct val="50000"/>
              </a:spcBef>
              <a:defRPr/>
            </a:pPr>
            <a:r>
              <a:rPr lang="el-GR"/>
              <a:t>1. Έλεγχος και πρόσβαση στον αγωνιστικό χώρο και τους χώρους  </a:t>
            </a:r>
            <a:br>
              <a:rPr lang="el-GR"/>
            </a:br>
            <a:r>
              <a:rPr lang="el-GR"/>
              <a:t>    προετοιμασίας των αθλητών</a:t>
            </a:r>
          </a:p>
          <a:p>
            <a:pPr>
              <a:spcBef>
                <a:spcPct val="50000"/>
              </a:spcBef>
              <a:defRPr/>
            </a:pPr>
            <a:r>
              <a:rPr lang="el-GR"/>
              <a:t>2. Απασχόληση προσωρινού προσωπικού για αγωνιστικές και άλλες </a:t>
            </a:r>
            <a:br>
              <a:rPr lang="el-GR"/>
            </a:br>
            <a:r>
              <a:rPr lang="el-GR"/>
              <a:t>    εκδηλώσεις</a:t>
            </a:r>
          </a:p>
          <a:p>
            <a:pPr>
              <a:spcBef>
                <a:spcPct val="50000"/>
              </a:spcBef>
              <a:defRPr/>
            </a:pPr>
            <a:r>
              <a:rPr lang="el-GR"/>
              <a:t>3. Ελεύθερο θέμα</a:t>
            </a:r>
            <a:endParaRPr lang="en-GB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ltGray">
          <a:xfrm>
            <a:off x="228600" y="533400"/>
            <a:ext cx="8610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000" u="sng" dirty="0"/>
              <a:t>ΣΚΟΠΟΣ ΤΗΣ ΠΟΛΙΤΙΚΗΣ ή ΔΙΑΔΙΚΑΣΙΑΣ </a:t>
            </a:r>
            <a:r>
              <a:rPr lang="el-GR" sz="3000" dirty="0"/>
              <a:t>:</a:t>
            </a:r>
          </a:p>
          <a:p>
            <a:pPr algn="ctr">
              <a:spcBef>
                <a:spcPct val="50000"/>
              </a:spcBef>
            </a:pPr>
            <a:r>
              <a:rPr lang="el-GR" dirty="0"/>
              <a:t>Η πολιτική ή / και η διαδικασία είναι ένα κείμενο</a:t>
            </a:r>
            <a:r>
              <a:rPr lang="en-US" dirty="0"/>
              <a:t> </a:t>
            </a:r>
            <a:r>
              <a:rPr lang="el-GR" dirty="0"/>
              <a:t>που:</a:t>
            </a:r>
            <a:endParaRPr lang="el-GR" sz="800" dirty="0"/>
          </a:p>
          <a:p>
            <a:pPr algn="ctr">
              <a:spcBef>
                <a:spcPct val="50000"/>
              </a:spcBef>
            </a:pPr>
            <a:endParaRPr lang="el-GR" dirty="0"/>
          </a:p>
          <a:p>
            <a:pPr lvl="2">
              <a:buFontTx/>
              <a:buChar char="•"/>
            </a:pPr>
            <a:r>
              <a:rPr lang="el-GR" b="1" dirty="0"/>
              <a:t> </a:t>
            </a:r>
            <a:r>
              <a:rPr lang="el-GR" dirty="0"/>
              <a:t>Καθορίζει με ακρίβεια τις ενέργειες και τις   </a:t>
            </a:r>
            <a:br>
              <a:rPr lang="el-GR" dirty="0"/>
            </a:br>
            <a:r>
              <a:rPr lang="el-GR" dirty="0"/>
              <a:t>  αλληλεπιδράσεις των ανθρώπων για την επίτευξη ενός  </a:t>
            </a:r>
            <a:br>
              <a:rPr lang="el-GR" dirty="0"/>
            </a:br>
            <a:r>
              <a:rPr lang="el-GR" dirty="0"/>
              <a:t>  στόχου</a:t>
            </a:r>
          </a:p>
          <a:p>
            <a:pPr lvl="2">
              <a:buFontTx/>
              <a:buChar char="•"/>
            </a:pPr>
            <a:endParaRPr lang="el-GR" dirty="0"/>
          </a:p>
          <a:p>
            <a:pPr lvl="2">
              <a:buFontTx/>
              <a:buChar char="•"/>
            </a:pPr>
            <a:r>
              <a:rPr lang="el-GR" dirty="0"/>
              <a:t> Προσδιορίζει υπευθυνότητες </a:t>
            </a:r>
          </a:p>
          <a:p>
            <a:pPr lvl="2">
              <a:buFontTx/>
              <a:buChar char="•"/>
            </a:pPr>
            <a:endParaRPr lang="el-GR" dirty="0"/>
          </a:p>
          <a:p>
            <a:pPr lvl="2">
              <a:buFontTx/>
              <a:buChar char="•"/>
            </a:pPr>
            <a:r>
              <a:rPr lang="el-GR" dirty="0"/>
              <a:t> Επεξηγεί τα απαραίτητα βήματα που πρέπει να </a:t>
            </a:r>
          </a:p>
          <a:p>
            <a:pPr lvl="2"/>
            <a:r>
              <a:rPr lang="el-GR" dirty="0"/>
              <a:t>  ακολουθηθούν ώστε να επιτευχθεί ο στόχος</a:t>
            </a:r>
          </a:p>
          <a:p>
            <a:pPr lvl="2"/>
            <a:endParaRPr lang="el-GR" dirty="0"/>
          </a:p>
          <a:p>
            <a:pPr lvl="2">
              <a:buFontTx/>
              <a:buChar char="•"/>
            </a:pPr>
            <a:r>
              <a:rPr lang="el-GR" dirty="0"/>
              <a:t> Προστατεύει τον οργανισμό και την ομάδα των  </a:t>
            </a:r>
            <a:br>
              <a:rPr lang="el-GR" dirty="0"/>
            </a:br>
            <a:r>
              <a:rPr lang="el-GR" dirty="0"/>
              <a:t>  εργαζομένων από εσωτερικές και εξωτερικές </a:t>
            </a:r>
            <a:br>
              <a:rPr lang="el-GR" dirty="0"/>
            </a:br>
            <a:r>
              <a:rPr lang="el-GR" dirty="0"/>
              <a:t>  δυσλειτουργίες.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 bwMode="ltGray">
          <a:xfrm>
            <a:off x="1447800" y="762000"/>
            <a:ext cx="7239000" cy="990600"/>
          </a:xfrm>
          <a:noFill/>
        </p:spPr>
        <p:txBody>
          <a:bodyPr lIns="91440" tIns="45720" rIns="91440" bIns="45720">
            <a:normAutofit/>
          </a:bodyPr>
          <a:lstStyle/>
          <a:p>
            <a:pPr eaLnBrk="1" hangingPunct="1"/>
            <a:r>
              <a:rPr lang="el-GR" sz="3000" u="sng" dirty="0" smtClean="0">
                <a:solidFill>
                  <a:schemeClr val="tx1"/>
                </a:solidFill>
              </a:rPr>
              <a:t>ΔΙΑΦΟΡΕΣ  ΠΟΛΙΤΙΚΗΣ - ΔΙΑΔΙΚΑΣΙΑΣ</a:t>
            </a:r>
            <a:endParaRPr lang="en-US" sz="3000" u="sng" dirty="0" smtClean="0">
              <a:solidFill>
                <a:schemeClr val="tx1"/>
              </a:solidFill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1066800" y="1905000"/>
            <a:ext cx="3505200" cy="4114800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ct val="0"/>
              </a:spcBef>
              <a:buClr>
                <a:schemeClr val="bg1"/>
              </a:buClr>
              <a:buSzTx/>
              <a:buFont typeface="Wingdings" pitchFamily="2" charset="2"/>
              <a:buNone/>
              <a:defRPr/>
            </a:pPr>
            <a:r>
              <a:rPr lang="el-GR" sz="2400" u="sng" dirty="0" smtClean="0"/>
              <a:t>ΠΟΛΙΤΙΚΗ</a:t>
            </a:r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SzTx/>
              <a:buFont typeface="Wingdings" pitchFamily="2" charset="2"/>
              <a:buNone/>
              <a:defRPr/>
            </a:pPr>
            <a:endParaRPr lang="el-GR" sz="2400" u="sng" dirty="0" smtClean="0"/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SzTx/>
              <a:defRPr/>
            </a:pPr>
            <a:r>
              <a:rPr lang="el-GR" sz="2400" dirty="0" smtClean="0"/>
              <a:t>Γενικό κείμενο αρχών</a:t>
            </a:r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SzTx/>
              <a:defRPr/>
            </a:pPr>
            <a:endParaRPr lang="el-GR" sz="2400" dirty="0" smtClean="0"/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SzTx/>
              <a:defRPr/>
            </a:pPr>
            <a:endParaRPr lang="el-GR" sz="2400" dirty="0" smtClean="0"/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SzTx/>
              <a:defRPr/>
            </a:pPr>
            <a:r>
              <a:rPr lang="el-GR" sz="2400" dirty="0" smtClean="0"/>
              <a:t>Περιγράφει το επίπεδο προσφερόμενων υπηρεσιών </a:t>
            </a:r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SzTx/>
              <a:defRPr/>
            </a:pPr>
            <a:endParaRPr lang="el-GR" sz="2400" dirty="0" smtClean="0"/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SzTx/>
              <a:defRPr/>
            </a:pPr>
            <a:endParaRPr lang="en-US" sz="2400" dirty="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0" y="1905000"/>
            <a:ext cx="3581400" cy="39624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400" u="sng" dirty="0" smtClean="0"/>
              <a:t>ΔΙΑΔΙΚΑΣΙΑ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400" u="sng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Tx/>
              <a:defRPr/>
            </a:pPr>
            <a:r>
              <a:rPr lang="el-GR" sz="2400" dirty="0" smtClean="0"/>
              <a:t>Αναλυτικό κείμενο ενεργειών για να διασφαλισθούν οι αρχές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Tx/>
              <a:buFont typeface="Wingdings" pitchFamily="2" charset="2"/>
              <a:buNone/>
              <a:defRPr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Tx/>
              <a:defRPr/>
            </a:pPr>
            <a:r>
              <a:rPr lang="el-GR" sz="2400" dirty="0" smtClean="0"/>
              <a:t>Περιγράφει βήμα προς βήμα ποιος , που, πότε, πως και σε ποιους προσφέρονται  οι υπηρεσίες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772400" cy="549275"/>
          </a:xfrm>
        </p:spPr>
        <p:txBody>
          <a:bodyPr/>
          <a:lstStyle/>
          <a:p>
            <a:pPr eaLnBrk="1" hangingPunct="1"/>
            <a:r>
              <a:rPr lang="el-GR" sz="3000" smtClean="0">
                <a:solidFill>
                  <a:srgbClr val="FFFF99"/>
                </a:solidFill>
              </a:rPr>
              <a:t>Περιεχόμενα κειμένου πολιτικής  </a:t>
            </a:r>
            <a:endParaRPr lang="en-US" sz="3000" smtClean="0">
              <a:solidFill>
                <a:srgbClr val="FFFF99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8600" cy="44196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Τίτλος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24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Αριθμός / Κωδικός πολιτικής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24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Ονοματεπώνυμο και τίτλος Συντάκτη (ων)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24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Ονοματεπώνυμο και τίτλος εγκρίναντα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el-GR" sz="24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Αναφορά του αρμόδιου τομέα ή Δ/νσης του Αθλητικού Οργανισμού που έχει την ευθύνη ανάπτυξης της πολιτικής</a:t>
            </a:r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549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000" smtClean="0">
                <a:solidFill>
                  <a:srgbClr val="FFFF99"/>
                </a:solidFill>
              </a:rPr>
              <a:t>Περιεχόμενα κειμένου πολιτικής συνέχεια</a:t>
            </a:r>
            <a:endParaRPr lang="en-US" sz="3000" smtClean="0">
              <a:solidFill>
                <a:srgbClr val="FFFF99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8382000" cy="50292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Αναφορά των εμπλεκ</a:t>
            </a:r>
            <a:r>
              <a:rPr lang="en-US" sz="2400" smtClean="0"/>
              <a:t>o</a:t>
            </a:r>
            <a:r>
              <a:rPr lang="el-GR" sz="2400" smtClean="0"/>
              <a:t>μένων, στην πολιτική, τομέων ή Δ/νσεων του Αθλητικού Οργανισμού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10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Καθεστώς της πολιτικής ( Σχέδιο ή Εγκεκριμένο</a:t>
            </a:r>
            <a:r>
              <a:rPr lang="en-US" sz="2400" smtClean="0"/>
              <a:t>)</a:t>
            </a:r>
            <a:endParaRPr lang="el-GR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l-GR" sz="10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800" smtClean="0"/>
              <a:t> </a:t>
            </a:r>
            <a:r>
              <a:rPr lang="el-GR" sz="2400" smtClean="0"/>
              <a:t>Σκοπός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10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Ορισμοί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10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Περιγραφή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10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Υλοποίηση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10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Εξαιρέσεις</a:t>
            </a:r>
            <a:endParaRPr lang="en-US" sz="2400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772400" cy="549275"/>
          </a:xfrm>
        </p:spPr>
        <p:txBody>
          <a:bodyPr/>
          <a:lstStyle/>
          <a:p>
            <a:pPr eaLnBrk="1" hangingPunct="1"/>
            <a:r>
              <a:rPr lang="el-GR" sz="3000" smtClean="0">
                <a:solidFill>
                  <a:srgbClr val="FFFF99"/>
                </a:solidFill>
              </a:rPr>
              <a:t>Περιεχόμενα κειμένου Διαδικασίας</a:t>
            </a:r>
            <a:endParaRPr lang="en-US" sz="3000" smtClean="0">
              <a:solidFill>
                <a:srgbClr val="FFFF99"/>
              </a:solidFill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Τίτλος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10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Αριθμός / Κωδικός διαδικασίας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10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Ονοματεπώνυμο και τίτλος Συντάκτη (ων)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10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Ονοματεπώνυμο και τίτλος εγκρίναντα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100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sz="2400" smtClean="0"/>
              <a:t>Αναφορά του αρμόδιου τομέα ή Δ/νσης του Αθλητικού Οργανισμού που έχει την ευθύνη ανάπτυξης της διαδικασίας</a:t>
            </a:r>
          </a:p>
          <a:p>
            <a:pPr eaLnBrk="1" hangingPunct="1">
              <a:defRPr/>
            </a:pPr>
            <a:endParaRPr lang="en-US" sz="2400" smtClean="0"/>
          </a:p>
        </p:txBody>
      </p:sp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772400" cy="549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000" dirty="0" smtClean="0">
                <a:solidFill>
                  <a:srgbClr val="FFFF99"/>
                </a:solidFill>
              </a:rPr>
              <a:t>Περιεχόμενα κειμένου διαδικασίας συνέχεια</a:t>
            </a:r>
            <a:endParaRPr lang="en-US" sz="3000" dirty="0" smtClean="0">
              <a:solidFill>
                <a:srgbClr val="FFFF99"/>
              </a:solidFill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458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400" smtClean="0"/>
              <a:t>Αναφορά των εμπλεκόμενων, στη διαδικασία, τομέων ή Δ/νσεων του Αθλητικού Οργανισμού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400" smtClean="0"/>
              <a:t>Καθεστώς της διαδικασίας (Σχέδιο ή Εγκεκριμένο)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400" smtClean="0"/>
              <a:t>Σκοπός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400" smtClean="0"/>
              <a:t>Πεδίο εφαρμογής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l-GR" sz="2400" smtClean="0"/>
              <a:t>Σχετικά (π.χ αναφορά σε κανονισμούς)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7772400" cy="549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000" dirty="0" smtClean="0">
                <a:solidFill>
                  <a:srgbClr val="FFFF99"/>
                </a:solidFill>
              </a:rPr>
              <a:t>Περιεχόμενα κειμένου διαδικασίας συνέχεια</a:t>
            </a:r>
            <a:endParaRPr lang="en-US" sz="3000" dirty="0" smtClean="0">
              <a:solidFill>
                <a:srgbClr val="FFFF99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el-GR" sz="2400" smtClean="0"/>
              <a:t>Ορισμοί (π.χ. γλωσσάριο, ορολογία, ακρωνύμια κλπ) </a:t>
            </a:r>
            <a:endParaRPr lang="en-US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l-GR" sz="2400" smtClean="0"/>
              <a:t>Υπευθυνότητες</a:t>
            </a:r>
            <a:endParaRPr lang="en-US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l-GR" sz="2400" smtClean="0"/>
              <a:t>Λεπτομερής Περιγραφή Ενεργειών Διαδικασίας </a:t>
            </a:r>
            <a:endParaRPr lang="en-US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l-GR" sz="2400" smtClean="0"/>
              <a:t>Εξαιρέσεις</a:t>
            </a:r>
            <a:endParaRPr lang="en-US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l-GR" sz="2400" smtClean="0"/>
          </a:p>
          <a:p>
            <a:pPr eaLnBrk="1" hangingPunct="1">
              <a:defRPr/>
            </a:pPr>
            <a:endParaRPr lang="en-US" sz="2400" smtClean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772400" cy="10064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000" dirty="0" smtClean="0">
                <a:solidFill>
                  <a:srgbClr val="FFFF99"/>
                </a:solidFill>
              </a:rPr>
              <a:t>Λεπτομερής Περιγραφή Ενεργειών Διαδικασίας </a:t>
            </a:r>
            <a:br>
              <a:rPr lang="el-GR" sz="3000" dirty="0" smtClean="0">
                <a:solidFill>
                  <a:srgbClr val="FFFF99"/>
                </a:solidFill>
              </a:rPr>
            </a:br>
            <a:endParaRPr lang="en-US" sz="3000" dirty="0" smtClean="0">
              <a:solidFill>
                <a:srgbClr val="FFFF99"/>
              </a:solidFill>
            </a:endParaRPr>
          </a:p>
        </p:txBody>
      </p:sp>
      <p:graphicFrame>
        <p:nvGraphicFramePr>
          <p:cNvPr id="78851" name="Group 2051"/>
          <p:cNvGraphicFramePr>
            <a:graphicFrameLocks noGrp="1"/>
          </p:cNvGraphicFramePr>
          <p:nvPr>
            <p:ph type="tbl" idx="1"/>
          </p:nvPr>
        </p:nvGraphicFramePr>
        <p:xfrm>
          <a:off x="395536" y="1447800"/>
          <a:ext cx="7494984" cy="4749483"/>
        </p:xfrm>
        <a:graphic>
          <a:graphicData uri="http://schemas.openxmlformats.org/drawingml/2006/table">
            <a:tbl>
              <a:tblPr/>
              <a:tblGrid>
                <a:gridCol w="789402"/>
                <a:gridCol w="1361936"/>
                <a:gridCol w="1597600"/>
                <a:gridCol w="1249164"/>
                <a:gridCol w="1247718"/>
                <a:gridCol w="1249164"/>
              </a:tblGrid>
              <a:tr h="198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α/α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Ενέργειας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Περιγραφή Ενέργειας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Ποιος δίνει την εντολή για την εκτέλεση της ενέργειας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Ποιος εκτελεί την ενέργεια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Που εκτελείται η ενέργεια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Πότε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εκτελείται η ενέργεια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2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3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</TotalTime>
  <Words>537</Words>
  <Application>Microsoft Office PowerPoint</Application>
  <PresentationFormat>Προβολή στην οθόνη (4:3)</PresentationFormat>
  <Paragraphs>166</Paragraphs>
  <Slides>15</Slides>
  <Notes>15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Αφθονία</vt:lpstr>
      <vt:lpstr>«ΠΟΛΙΤΙΚΕΣ ΚΑΙ ΔΙΑΔΙΚΑΣΙΕΣ  ΣΕ  ΑΘΛΗΤΙΚΟΥΣ ΟΡΓΑΝΙΣΜΟΥΣ»             </vt:lpstr>
      <vt:lpstr>Διαφάνεια 2</vt:lpstr>
      <vt:lpstr>ΔΙΑΦΟΡΕΣ  ΠΟΛΙΤΙΚΗΣ - ΔΙΑΔΙΚΑΣΙΑΣ</vt:lpstr>
      <vt:lpstr>Περιεχόμενα κειμένου πολιτικής  </vt:lpstr>
      <vt:lpstr>Περιεχόμενα κειμένου πολιτικής συνέχεια</vt:lpstr>
      <vt:lpstr>Περιεχόμενα κειμένου Διαδικασίας</vt:lpstr>
      <vt:lpstr>Περιεχόμενα κειμένου διαδικασίας συνέχεια</vt:lpstr>
      <vt:lpstr>Περιεχόμενα κειμένου διαδικασίας συνέχεια</vt:lpstr>
      <vt:lpstr>Λεπτομερής Περιγραφή Ενεργειών Διαδικασίας  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«ΠΟΛΙΤΙΚΕΣ ΚΑΙ ΔΙΑΔΙΚΑΣΙΕΣ  ΣΕ  ΑΘΛΗΤΙΚΟΥΣ ΟΡΓΑΝΙΣΜΟΥΣ»             </dc:title>
  <dc:creator>ΜΑΚΗΣ</dc:creator>
  <cp:lastModifiedBy>Windows User</cp:lastModifiedBy>
  <cp:revision>9</cp:revision>
  <dcterms:created xsi:type="dcterms:W3CDTF">2017-03-27T20:24:25Z</dcterms:created>
  <dcterms:modified xsi:type="dcterms:W3CDTF">2017-03-27T20:41:50Z</dcterms:modified>
</cp:coreProperties>
</file>