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62" r:id="rId3"/>
    <p:sldId id="263" r:id="rId4"/>
    <p:sldId id="264" r:id="rId5"/>
    <p:sldId id="257" r:id="rId6"/>
    <p:sldId id="265" r:id="rId7"/>
    <p:sldId id="258" r:id="rId8"/>
    <p:sldId id="260" r:id="rId9"/>
    <p:sldId id="266" r:id="rId10"/>
    <p:sldId id="267" r:id="rId11"/>
    <p:sldId id="268" r:id="rId12"/>
    <p:sldId id="269" r:id="rId13"/>
    <p:sldId id="270" r:id="rId14"/>
    <p:sldId id="271" r:id="rId15"/>
    <p:sldId id="272" r:id="rId16"/>
    <p:sldId id="273" r:id="rId17"/>
    <p:sldId id="282" r:id="rId18"/>
    <p:sldId id="274" r:id="rId19"/>
    <p:sldId id="283" r:id="rId20"/>
    <p:sldId id="275" r:id="rId21"/>
    <p:sldId id="276" r:id="rId22"/>
    <p:sldId id="277" r:id="rId23"/>
    <p:sldId id="278" r:id="rId24"/>
    <p:sldId id="280" r:id="rId25"/>
    <p:sldId id="281" r:id="rId26"/>
    <p:sldId id="279" r:id="rId27"/>
    <p:sldId id="284" r:id="rId28"/>
    <p:sldId id="285" r:id="rId29"/>
    <p:sldId id="286" r:id="rId30"/>
    <p:sldId id="287" r:id="rId31"/>
    <p:sldId id="288" r:id="rId32"/>
    <p:sldId id="289" r:id="rId33"/>
    <p:sldId id="290" r:id="rId34"/>
    <p:sldId id="298" r:id="rId35"/>
    <p:sldId id="291" r:id="rId36"/>
    <p:sldId id="292" r:id="rId37"/>
    <p:sldId id="293" r:id="rId38"/>
    <p:sldId id="261" r:id="rId39"/>
    <p:sldId id="294" r:id="rId40"/>
    <p:sldId id="295" r:id="rId41"/>
    <p:sldId id="297" r:id="rId42"/>
    <p:sldId id="296" r:id="rId43"/>
    <p:sldId id="299" r:id="rId44"/>
    <p:sldId id="300" r:id="rId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8" autoAdjust="0"/>
  </p:normalViewPr>
  <p:slideViewPr>
    <p:cSldViewPr>
      <p:cViewPr>
        <p:scale>
          <a:sx n="70" d="100"/>
          <a:sy n="70" d="100"/>
        </p:scale>
        <p:origin x="-1290" y="-4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7CE171-4DF6-44F9-B84B-52B3C1AD647E}" type="datetimeFigureOut">
              <a:rPr lang="el-GR" smtClean="0"/>
              <a:pPr/>
              <a:t>21/2/2022</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C4EF95-D670-402D-B8D1-B8FD64BBA475}"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9EC4EF95-D670-402D-B8D1-B8FD64BBA475}" type="slidenum">
              <a:rPr lang="el-GR" smtClean="0"/>
              <a:pPr/>
              <a:t>11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9467DFB-1CF5-4414-9689-BCD13253B6A9}" type="datetimeFigureOut">
              <a:rPr lang="el-GR" smtClean="0"/>
              <a:pPr/>
              <a:t>21/2/2022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0570249-7560-4E1D-8365-4C5ACAC61AD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42000" r="-42000"/>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67DFB-1CF5-4414-9689-BCD13253B6A9}" type="datetimeFigureOut">
              <a:rPr lang="el-GR" smtClean="0"/>
              <a:pPr/>
              <a:t>21/2/2022</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70249-7560-4E1D-8365-4C5ACAC61AD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268761"/>
            <a:ext cx="9144000" cy="1512167"/>
          </a:xfrm>
        </p:spPr>
        <p:txBody>
          <a:bodyPr>
            <a:normAutofit fontScale="90000"/>
          </a:bodyPr>
          <a:lstStyle/>
          <a:p>
            <a:r>
              <a:rPr lang="el-GR" b="1" dirty="0" smtClean="0"/>
              <a:t>ΓΕΝΙΚΗ  ΘΕΩΡΗΣΗ  ΤΗΣ  ΦΛΕΓΜΟΝΗΣ</a:t>
            </a:r>
            <a:r>
              <a:rPr lang="el-GR" dirty="0" smtClean="0"/>
              <a:t/>
            </a:r>
            <a:br>
              <a:rPr lang="el-GR" dirty="0" smtClean="0"/>
            </a:br>
            <a:r>
              <a:rPr lang="el-GR" dirty="0" smtClean="0"/>
              <a:t/>
            </a:r>
            <a:br>
              <a:rPr lang="el-GR" dirty="0" smtClean="0"/>
            </a:br>
            <a:endParaRPr lang="el-GR" dirty="0"/>
          </a:p>
        </p:txBody>
      </p:sp>
      <p:sp>
        <p:nvSpPr>
          <p:cNvPr id="3" name="2 - Υπότιτλος"/>
          <p:cNvSpPr>
            <a:spLocks noGrp="1"/>
          </p:cNvSpPr>
          <p:nvPr>
            <p:ph type="subTitle" idx="1"/>
          </p:nvPr>
        </p:nvSpPr>
        <p:spPr>
          <a:xfrm>
            <a:off x="1371600" y="4365104"/>
            <a:ext cx="6400800" cy="1273696"/>
          </a:xfrm>
        </p:spPr>
        <p:txBody>
          <a:bodyPr>
            <a:normAutofit/>
          </a:bodyPr>
          <a:lstStyle/>
          <a:p>
            <a:r>
              <a:rPr lang="el-GR" sz="2800" dirty="0" smtClean="0">
                <a:solidFill>
                  <a:schemeClr val="tx1">
                    <a:lumMod val="65000"/>
                    <a:lumOff val="35000"/>
                  </a:schemeClr>
                </a:solidFill>
              </a:rPr>
              <a:t>Ανδρέας  Χ.  </a:t>
            </a:r>
            <a:r>
              <a:rPr lang="el-GR" sz="2800" dirty="0" err="1" smtClean="0">
                <a:solidFill>
                  <a:schemeClr val="tx1">
                    <a:lumMod val="65000"/>
                    <a:lumOff val="35000"/>
                  </a:schemeClr>
                </a:solidFill>
              </a:rPr>
              <a:t>Λάζαρης</a:t>
            </a:r>
            <a:r>
              <a:rPr lang="el-GR" sz="2800" dirty="0" smtClean="0">
                <a:solidFill>
                  <a:schemeClr val="tx1">
                    <a:lumMod val="65000"/>
                    <a:lumOff val="35000"/>
                  </a:schemeClr>
                </a:solidFill>
              </a:rPr>
              <a:t> </a:t>
            </a:r>
          </a:p>
          <a:p>
            <a:r>
              <a:rPr lang="el-GR" sz="2800" dirty="0" smtClean="0">
                <a:solidFill>
                  <a:schemeClr val="tx1">
                    <a:lumMod val="65000"/>
                    <a:lumOff val="35000"/>
                  </a:schemeClr>
                </a:solidFill>
              </a:rPr>
              <a:t>Ιατρός - </a:t>
            </a:r>
            <a:r>
              <a:rPr lang="el-GR" sz="2800" dirty="0" err="1" smtClean="0">
                <a:solidFill>
                  <a:schemeClr val="tx1">
                    <a:lumMod val="65000"/>
                    <a:lumOff val="35000"/>
                  </a:schemeClr>
                </a:solidFill>
              </a:rPr>
              <a:t>Ιστοπαθολόγος</a:t>
            </a:r>
            <a:endParaRPr lang="el-GR" sz="2800" dirty="0">
              <a:solidFill>
                <a:schemeClr val="tx1">
                  <a:lumMod val="65000"/>
                  <a:lumOff val="35000"/>
                </a:schemeClr>
              </a:solidFill>
            </a:endParaRPr>
          </a:p>
        </p:txBody>
      </p:sp>
      <p:sp>
        <p:nvSpPr>
          <p:cNvPr id="4" name="1 - Τίτλος"/>
          <p:cNvSpPr txBox="1">
            <a:spLocks/>
          </p:cNvSpPr>
          <p:nvPr/>
        </p:nvSpPr>
        <p:spPr>
          <a:xfrm>
            <a:off x="0" y="2204865"/>
            <a:ext cx="9144000" cy="11521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smtClean="0">
                <a:ln>
                  <a:noFill/>
                </a:ln>
                <a:solidFill>
                  <a:schemeClr val="tx1"/>
                </a:solidFill>
                <a:effectLst/>
                <a:uLnTx/>
                <a:uFillTx/>
                <a:latin typeface="+mj-lt"/>
                <a:ea typeface="+mj-ea"/>
                <a:cs typeface="+mj-cs"/>
              </a:rPr>
              <a:t>ΕΙΚΟΝΕΣ – ΘΕΩΡΗΤΙΚΗ ΓΝΩΣΗ – ΠΕΡΙΣΤΑΤΙΚΑ </a:t>
            </a:r>
            <a:endParaRPr kumimoji="0" lang="el-GR"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pPr algn="just"/>
            <a:r>
              <a:rPr lang="el-GR" sz="1200" dirty="0" smtClean="0"/>
              <a:t>Φυσικά, οι φλεγμονώδεις αντιδράσεις δεν κατηγοριοποιούνται σωστά μόνο ανά τύπο κυττάρου. Μπορεί να υπάρχει μια ποικιλία τύπων φλεγμονωδών κυττάρων, αν και μπορεί να κυριαρχεί ένας. Εδώ φαίνονται κυρίως </a:t>
            </a:r>
            <a:r>
              <a:rPr lang="el-GR" sz="1200" b="1" dirty="0" smtClean="0"/>
              <a:t>ουδετερόφιλα </a:t>
            </a:r>
            <a:r>
              <a:rPr lang="el-GR" sz="1200" dirty="0" smtClean="0"/>
              <a:t>(αστερίσκος), αλλά υπάρχουν επίσης </a:t>
            </a:r>
            <a:r>
              <a:rPr lang="el-GR" sz="1200" b="1" dirty="0" smtClean="0"/>
              <a:t>πλασματοκύτταρα </a:t>
            </a:r>
            <a:r>
              <a:rPr lang="el-GR" sz="1200" dirty="0" smtClean="0"/>
              <a:t>(κόκκινος κύκλος), (ώριμα, μικρά) </a:t>
            </a:r>
            <a:r>
              <a:rPr lang="el-GR" sz="1200" b="1" dirty="0" smtClean="0"/>
              <a:t>λεμφοκύτταρα</a:t>
            </a:r>
            <a:r>
              <a:rPr lang="el-GR" sz="1200" dirty="0" smtClean="0"/>
              <a:t> (πράσινος κύκλος) και </a:t>
            </a:r>
            <a:r>
              <a:rPr lang="el-GR" sz="1200" b="1" dirty="0" err="1" smtClean="0"/>
              <a:t>μακροφάγα</a:t>
            </a:r>
            <a:r>
              <a:rPr lang="el-GR" sz="1200" b="1" dirty="0" smtClean="0"/>
              <a:t> </a:t>
            </a:r>
            <a:r>
              <a:rPr lang="el-GR" sz="1200" dirty="0" smtClean="0"/>
              <a:t>(βέλη). Τα </a:t>
            </a:r>
            <a:r>
              <a:rPr lang="el-GR" sz="1200" dirty="0" err="1" smtClean="0"/>
              <a:t>μακροφάγα</a:t>
            </a:r>
            <a:r>
              <a:rPr lang="el-GR" sz="1200" dirty="0" smtClean="0"/>
              <a:t> μπορούν να </a:t>
            </a:r>
            <a:r>
              <a:rPr lang="el-GR" sz="1200" dirty="0" err="1" smtClean="0"/>
              <a:t>φαγοκυτταρώσουν</a:t>
            </a:r>
            <a:r>
              <a:rPr lang="el-GR" sz="1200" dirty="0" smtClean="0"/>
              <a:t> άλλα κύτταρα καθώς και κυτταρικά υπολείμματα. Ένα </a:t>
            </a:r>
            <a:r>
              <a:rPr lang="el-GR" sz="1200" dirty="0" err="1" smtClean="0"/>
              <a:t>μακροφάγο</a:t>
            </a:r>
            <a:r>
              <a:rPr lang="el-GR" sz="1200" dirty="0" smtClean="0"/>
              <a:t> (κίτρινος κύκλος)</a:t>
            </a:r>
            <a:r>
              <a:rPr lang="en-US" sz="1200" dirty="0" smtClean="0"/>
              <a:t> </a:t>
            </a:r>
            <a:r>
              <a:rPr lang="el-GR" sz="1200" dirty="0" smtClean="0"/>
              <a:t>εδώ έχει «ξεσπάσει», καταναλώνοντας ένα ουδετερόφιλο, ένα ερυθρό αιμοσφαίριο και ένα πυρηνικό θραύσμα.</a:t>
            </a:r>
            <a:endParaRPr lang="el-GR" sz="1200" dirty="0"/>
          </a:p>
        </p:txBody>
      </p:sp>
      <p:pic>
        <p:nvPicPr>
          <p:cNvPr id="15362" name="Picture 2" descr="C:\Users\user\Desktop\HEME163.jpg"/>
          <p:cNvPicPr>
            <a:picLocks noChangeAspect="1" noChangeArrowheads="1"/>
          </p:cNvPicPr>
          <p:nvPr/>
        </p:nvPicPr>
        <p:blipFill>
          <a:blip r:embed="rId3" cstate="print"/>
          <a:srcRect/>
          <a:stretch>
            <a:fillRect/>
          </a:stretch>
        </p:blipFill>
        <p:spPr bwMode="auto">
          <a:xfrm>
            <a:off x="500034" y="1142984"/>
            <a:ext cx="8217301" cy="5429288"/>
          </a:xfrm>
          <a:prstGeom prst="rect">
            <a:avLst/>
          </a:prstGeom>
          <a:noFill/>
        </p:spPr>
      </p:pic>
      <p:sp>
        <p:nvSpPr>
          <p:cNvPr id="4" name="3 - Αστέρι 4 ακτινών"/>
          <p:cNvSpPr/>
          <p:nvPr/>
        </p:nvSpPr>
        <p:spPr>
          <a:xfrm>
            <a:off x="2786050" y="4357694"/>
            <a:ext cx="357190" cy="42862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7 - Δεξιό βέλος"/>
          <p:cNvSpPr/>
          <p:nvPr/>
        </p:nvSpPr>
        <p:spPr>
          <a:xfrm rot="1377631">
            <a:off x="4819411" y="4957912"/>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Δεξιό βέλος"/>
          <p:cNvSpPr/>
          <p:nvPr/>
        </p:nvSpPr>
        <p:spPr>
          <a:xfrm rot="15613960">
            <a:off x="2118076" y="1877462"/>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inkTgt spid="_x0000_s15363"/>
                                        </p:tgtEl>
                                        <p:attrNameLst>
                                          <p:attrName>style.visibility</p:attrName>
                                        </p:attrNameLst>
                                      </p:cBhvr>
                                      <p:to>
                                        <p:strVal val="visible"/>
                                      </p:to>
                                    </p:set>
                                    <p:animEffect transition="in" filter="dissolve">
                                      <p:cBhvr>
                                        <p:cTn id="12" dur="500"/>
                                        <p:tgtEl>
                                          <p:inkTgt spid="_x0000_s153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inkTgt spid="_x0000_s15364"/>
                                        </p:tgtEl>
                                        <p:attrNameLst>
                                          <p:attrName>style.visibility</p:attrName>
                                        </p:attrNameLst>
                                      </p:cBhvr>
                                      <p:to>
                                        <p:strVal val="visible"/>
                                      </p:to>
                                    </p:set>
                                    <p:animEffect transition="in" filter="dissolve">
                                      <p:cBhvr>
                                        <p:cTn id="17" dur="500"/>
                                        <p:tgtEl>
                                          <p:inkTgt spid="_x0000_s153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inkTgt spid="_x0000_s15365"/>
                                        </p:tgtEl>
                                        <p:attrNameLst>
                                          <p:attrName>style.visibility</p:attrName>
                                        </p:attrNameLst>
                                      </p:cBhvr>
                                      <p:to>
                                        <p:strVal val="visible"/>
                                      </p:to>
                                    </p:set>
                                    <p:animEffect transition="in" filter="dissolve">
                                      <p:cBhvr>
                                        <p:cTn id="30" dur="500"/>
                                        <p:tgtEl>
                                          <p:inkTgt spid="_x0000_s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860032" cy="620688"/>
          </a:xfrm>
        </p:spPr>
        <p:txBody>
          <a:bodyPr>
            <a:normAutofit fontScale="90000"/>
          </a:bodyPr>
          <a:lstStyle/>
          <a:p>
            <a:r>
              <a:rPr lang="el-GR" dirty="0" smtClean="0"/>
              <a:t>ΟΙΔΗΜΑ</a:t>
            </a:r>
            <a:endParaRPr lang="el-GR" dirty="0"/>
          </a:p>
        </p:txBody>
      </p:sp>
      <p:pic>
        <p:nvPicPr>
          <p:cNvPr id="23554" name="Picture 2" descr="C:\Users\User\Desktop\SKIN072.jpg"/>
          <p:cNvPicPr>
            <a:picLocks noChangeAspect="1" noChangeArrowheads="1"/>
          </p:cNvPicPr>
          <p:nvPr/>
        </p:nvPicPr>
        <p:blipFill>
          <a:blip r:embed="rId3" cstate="print"/>
          <a:srcRect/>
          <a:stretch>
            <a:fillRect/>
          </a:stretch>
        </p:blipFill>
        <p:spPr bwMode="auto">
          <a:xfrm>
            <a:off x="251520" y="548680"/>
            <a:ext cx="3849514" cy="2016224"/>
          </a:xfrm>
          <a:prstGeom prst="rect">
            <a:avLst/>
          </a:prstGeom>
          <a:noFill/>
        </p:spPr>
      </p:pic>
      <p:sp>
        <p:nvSpPr>
          <p:cNvPr id="4" name="3 - Ορθογώνιο"/>
          <p:cNvSpPr/>
          <p:nvPr/>
        </p:nvSpPr>
        <p:spPr>
          <a:xfrm>
            <a:off x="0" y="2564904"/>
            <a:ext cx="4355976" cy="2246769"/>
          </a:xfrm>
          <a:prstGeom prst="rect">
            <a:avLst/>
          </a:prstGeom>
        </p:spPr>
        <p:txBody>
          <a:bodyPr wrap="square">
            <a:spAutoFit/>
          </a:bodyPr>
          <a:lstStyle/>
          <a:p>
            <a:pPr algn="just"/>
            <a:r>
              <a:rPr lang="el-GR" sz="1400" dirty="0" smtClean="0"/>
              <a:t>Εδώ είναι ένα </a:t>
            </a:r>
            <a:r>
              <a:rPr lang="el-GR" sz="1400" dirty="0" smtClean="0">
                <a:effectLst>
                  <a:outerShdw blurRad="38100" dist="38100" dir="2700000" algn="tl">
                    <a:srgbClr val="000000">
                      <a:alpha val="43137"/>
                    </a:srgbClr>
                  </a:outerShdw>
                </a:effectLst>
              </a:rPr>
              <a:t>απλό οίδημα </a:t>
            </a:r>
            <a:r>
              <a:rPr lang="el-GR" sz="1400" dirty="0" smtClean="0"/>
              <a:t>ή </a:t>
            </a:r>
            <a:r>
              <a:rPr lang="el-GR" sz="1400" dirty="0" smtClean="0">
                <a:effectLst>
                  <a:outerShdw blurRad="38100" dist="38100" dir="2700000" algn="tl">
                    <a:srgbClr val="000000">
                      <a:alpha val="43137"/>
                    </a:srgbClr>
                  </a:outerShdw>
                </a:effectLst>
              </a:rPr>
              <a:t>συλλογή υγρού </a:t>
            </a:r>
            <a:r>
              <a:rPr lang="el-GR" sz="1400" dirty="0" smtClean="0"/>
              <a:t>μέσα στους ιστούς. Αυτό είναι οίδημα με </a:t>
            </a:r>
            <a:r>
              <a:rPr lang="el-GR" sz="1400" dirty="0" err="1" smtClean="0"/>
              <a:t>εντύπωμα</a:t>
            </a:r>
            <a:r>
              <a:rPr lang="el-GR" sz="1400" dirty="0" smtClean="0"/>
              <a:t> επειδή, κατά τη φυσική εξέταση, μπορείτε να πιέσετε το δάχτυλό σας στο δέρμα και τους μαλακούς ιστούς και να αφήσετε ένα κοίλωμα.</a:t>
            </a:r>
          </a:p>
          <a:p>
            <a:pPr algn="just"/>
            <a:r>
              <a:rPr lang="el-GR" sz="1400" dirty="0" smtClean="0"/>
              <a:t>Ερώτηση: Ποια είναι η πιθανή αιτία για αυτό το οίδημα;</a:t>
            </a:r>
          </a:p>
          <a:p>
            <a:pPr algn="just"/>
            <a:r>
              <a:rPr lang="el-GR" sz="1400" dirty="0" smtClean="0"/>
              <a:t>Η καρδιακή ανεπάρκεια είναι πιθανή αιτία ενός τόσο εκτεταμένου οιδήματος. Κάποιου βαθμού οίδημα στο κάτω άκρο δικαιολογείται από μακρά περίοδο ορθοστασίας ή ακινησίας.</a:t>
            </a:r>
            <a:endParaRPr lang="el-GR" sz="1400" dirty="0"/>
          </a:p>
        </p:txBody>
      </p:sp>
      <p:pic>
        <p:nvPicPr>
          <p:cNvPr id="23555" name="Picture 3" descr="C:\Users\User\Desktop\SKIN071.jpg"/>
          <p:cNvPicPr>
            <a:picLocks noChangeAspect="1" noChangeArrowheads="1"/>
          </p:cNvPicPr>
          <p:nvPr/>
        </p:nvPicPr>
        <p:blipFill>
          <a:blip r:embed="rId4" cstate="print"/>
          <a:srcRect/>
          <a:stretch>
            <a:fillRect/>
          </a:stretch>
        </p:blipFill>
        <p:spPr bwMode="auto">
          <a:xfrm>
            <a:off x="179512" y="4941168"/>
            <a:ext cx="1872208" cy="1800852"/>
          </a:xfrm>
          <a:prstGeom prst="rect">
            <a:avLst/>
          </a:prstGeom>
          <a:noFill/>
        </p:spPr>
      </p:pic>
      <p:sp>
        <p:nvSpPr>
          <p:cNvPr id="6" name="5 - Ορθογώνιο"/>
          <p:cNvSpPr/>
          <p:nvPr/>
        </p:nvSpPr>
        <p:spPr>
          <a:xfrm>
            <a:off x="1907704" y="4869160"/>
            <a:ext cx="2160240" cy="2031325"/>
          </a:xfrm>
          <a:prstGeom prst="rect">
            <a:avLst/>
          </a:prstGeom>
        </p:spPr>
        <p:txBody>
          <a:bodyPr wrap="square">
            <a:spAutoFit/>
          </a:bodyPr>
          <a:lstStyle/>
          <a:p>
            <a:pPr algn="ctr"/>
            <a:r>
              <a:rPr lang="el-GR" dirty="0" smtClean="0"/>
              <a:t>Να ένα σχεδόν ασήμαντο παράδειγμα συλλογής υγρού ως φουσκάλα του δέρματος, λόγω τριβής. </a:t>
            </a:r>
            <a:endParaRPr lang="el-GR" dirty="0"/>
          </a:p>
        </p:txBody>
      </p:sp>
      <p:pic>
        <p:nvPicPr>
          <p:cNvPr id="23556" name="Picture 4" descr="C:\Users\User\Desktop\INFL010.jpg"/>
          <p:cNvPicPr>
            <a:picLocks noChangeAspect="1" noChangeArrowheads="1"/>
          </p:cNvPicPr>
          <p:nvPr/>
        </p:nvPicPr>
        <p:blipFill>
          <a:blip r:embed="rId5" cstate="print"/>
          <a:srcRect/>
          <a:stretch>
            <a:fillRect/>
          </a:stretch>
        </p:blipFill>
        <p:spPr bwMode="auto">
          <a:xfrm rot="16200000">
            <a:off x="4186244" y="1078454"/>
            <a:ext cx="5184576" cy="3404949"/>
          </a:xfrm>
          <a:prstGeom prst="rect">
            <a:avLst/>
          </a:prstGeom>
          <a:noFill/>
        </p:spPr>
      </p:pic>
      <p:sp>
        <p:nvSpPr>
          <p:cNvPr id="8" name="7 - Ορθογώνιο"/>
          <p:cNvSpPr/>
          <p:nvPr/>
        </p:nvSpPr>
        <p:spPr>
          <a:xfrm>
            <a:off x="3929058" y="5301208"/>
            <a:ext cx="5214942" cy="1569660"/>
          </a:xfrm>
          <a:prstGeom prst="rect">
            <a:avLst/>
          </a:prstGeom>
        </p:spPr>
        <p:txBody>
          <a:bodyPr wrap="square">
            <a:spAutoFit/>
          </a:bodyPr>
          <a:lstStyle/>
          <a:p>
            <a:pPr algn="just"/>
            <a:r>
              <a:rPr lang="el-GR" sz="1200" dirty="0" smtClean="0"/>
              <a:t>Αυτό το παράδειγμα </a:t>
            </a:r>
            <a:r>
              <a:rPr lang="el-GR" sz="1200" b="1" dirty="0" smtClean="0"/>
              <a:t>οιδήματος </a:t>
            </a:r>
            <a:r>
              <a:rPr lang="el-GR" sz="1200" b="1" u="sng" dirty="0" smtClean="0"/>
              <a:t>που σχετίζεται με φλεγμονή </a:t>
            </a:r>
            <a:r>
              <a:rPr lang="el-GR" sz="1200" dirty="0" smtClean="0"/>
              <a:t>δεν είναι καθόλου ασήμαντο: υπάρχει </a:t>
            </a:r>
            <a:r>
              <a:rPr lang="el-GR" sz="1200" b="1" dirty="0" smtClean="0"/>
              <a:t>έντονο οίδημα του λάρυγγα και διογκωμένη επιγλωττίδα  (βέλος), </a:t>
            </a:r>
            <a:r>
              <a:rPr lang="el-GR" sz="1200" dirty="0" smtClean="0"/>
              <a:t>έτσι ώστε ο αεραγωγός να στενεύει. Αυτό είναι απειλητικό για τη ζωή. Έτσι, οι συλλογές υγρών μπορεί να έχουν σοβαρές συνέπειες, ανάλογα με τη θέση τους.     Ερώτηση: Ποια μπορεί να είναι </a:t>
            </a:r>
            <a:r>
              <a:rPr lang="el-GR" sz="1200" dirty="0" smtClean="0">
                <a:effectLst>
                  <a:outerShdw blurRad="38100" dist="38100" dir="2700000" algn="tl">
                    <a:srgbClr val="000000">
                      <a:alpha val="43137"/>
                    </a:srgbClr>
                  </a:outerShdw>
                </a:effectLst>
              </a:rPr>
              <a:t>η αιτία</a:t>
            </a:r>
            <a:r>
              <a:rPr lang="el-GR" sz="1200" dirty="0" smtClean="0"/>
              <a:t>; Η αναφυλαξία δυνητικώς προκαλεί σοβαρό οίδημα. Πρόκειται για αντίδραση υπερευαισθησίας τύπου Ι, πιθανώς στο πλαίσιο αλλεργικής αντίδρασης π.χ. μετά από τσίμπημα μέλισσας ή χρήση φαρμάκου λ.χ. </a:t>
            </a:r>
            <a:r>
              <a:rPr lang="el-GR" sz="1200" dirty="0" err="1" smtClean="0"/>
              <a:t>πενικιλλίνης</a:t>
            </a:r>
            <a:r>
              <a:rPr lang="el-GR" sz="1200" dirty="0" smtClean="0"/>
              <a:t>.</a:t>
            </a:r>
            <a:endParaRPr lang="el-GR" sz="1200" dirty="0"/>
          </a:p>
        </p:txBody>
      </p:sp>
      <p:sp>
        <p:nvSpPr>
          <p:cNvPr id="9" name="8 - Δεξιό βέλος"/>
          <p:cNvSpPr/>
          <p:nvPr/>
        </p:nvSpPr>
        <p:spPr>
          <a:xfrm rot="2452948">
            <a:off x="5612890" y="1182559"/>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dissolve">
                                      <p:cBhvr>
                                        <p:cTn id="7" dur="500"/>
                                        <p:tgtEl>
                                          <p:spTgt spid="235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dissolve">
                                      <p:cBhvr>
                                        <p:cTn id="13" dur="500"/>
                                        <p:tgtEl>
                                          <p:spTgt spid="2355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3556"/>
                                        </p:tgtEl>
                                        <p:attrNameLst>
                                          <p:attrName>style.visibility</p:attrName>
                                        </p:attrNameLst>
                                      </p:cBhvr>
                                      <p:to>
                                        <p:strVal val="visible"/>
                                      </p:to>
                                    </p:set>
                                    <p:animEffect transition="in" filter="dissolve">
                                      <p:cBhvr>
                                        <p:cTn id="21" dur="500"/>
                                        <p:tgtEl>
                                          <p:spTgt spid="2355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42918"/>
          </a:xfrm>
        </p:spPr>
        <p:txBody>
          <a:bodyPr>
            <a:normAutofit fontScale="90000"/>
          </a:bodyPr>
          <a:lstStyle/>
          <a:p>
            <a:r>
              <a:rPr lang="en-US" dirty="0" smtClean="0"/>
              <a:t>EK</a:t>
            </a:r>
            <a:r>
              <a:rPr lang="el-GR" dirty="0" smtClean="0"/>
              <a:t>ΡΟΗ &amp; ΣΥΛΛΟΓΗ ΥΓΡΟΥ</a:t>
            </a:r>
            <a:endParaRPr lang="el-GR" dirty="0"/>
          </a:p>
        </p:txBody>
      </p:sp>
      <p:pic>
        <p:nvPicPr>
          <p:cNvPr id="23554" name="Picture 2" descr="C:\Users\user\Desktop\PERI184.jpg"/>
          <p:cNvPicPr>
            <a:picLocks noChangeAspect="1" noChangeArrowheads="1"/>
          </p:cNvPicPr>
          <p:nvPr/>
        </p:nvPicPr>
        <p:blipFill>
          <a:blip r:embed="rId2" cstate="print"/>
          <a:srcRect/>
          <a:stretch>
            <a:fillRect/>
          </a:stretch>
        </p:blipFill>
        <p:spPr bwMode="auto">
          <a:xfrm>
            <a:off x="285720" y="642918"/>
            <a:ext cx="4200532" cy="2758683"/>
          </a:xfrm>
          <a:prstGeom prst="rect">
            <a:avLst/>
          </a:prstGeom>
          <a:noFill/>
        </p:spPr>
      </p:pic>
      <p:sp>
        <p:nvSpPr>
          <p:cNvPr id="4" name="3 - Ορθογώνιο"/>
          <p:cNvSpPr/>
          <p:nvPr/>
        </p:nvSpPr>
        <p:spPr>
          <a:xfrm>
            <a:off x="0" y="3429000"/>
            <a:ext cx="4786314" cy="3416320"/>
          </a:xfrm>
          <a:prstGeom prst="rect">
            <a:avLst/>
          </a:prstGeom>
        </p:spPr>
        <p:txBody>
          <a:bodyPr wrap="square">
            <a:spAutoFit/>
          </a:bodyPr>
          <a:lstStyle/>
          <a:p>
            <a:pPr algn="just"/>
            <a:r>
              <a:rPr lang="el-GR" sz="1200" dirty="0" smtClean="0"/>
              <a:t>Εδώ είναι ένα παράδειγμα συλλογής υγρού σε μια κοιλότητα σώματος (την </a:t>
            </a:r>
            <a:r>
              <a:rPr lang="el-GR" sz="1200" dirty="0" err="1" smtClean="0"/>
              <a:t>υπεζωκοτική</a:t>
            </a:r>
            <a:r>
              <a:rPr lang="el-GR" sz="1200" dirty="0" smtClean="0"/>
              <a:t>), που ονομάζεται πλευριτική (</a:t>
            </a:r>
            <a:r>
              <a:rPr lang="el-GR" sz="1200" dirty="0" err="1" smtClean="0"/>
              <a:t>υπεζωκοτική</a:t>
            </a:r>
            <a:r>
              <a:rPr lang="el-GR" sz="1200" dirty="0" smtClean="0"/>
              <a:t>) συλλογή. Αυτή είναι μια δεξιά </a:t>
            </a:r>
            <a:r>
              <a:rPr lang="el-GR" sz="1200" dirty="0" err="1" smtClean="0"/>
              <a:t>υπεζωκοτική</a:t>
            </a:r>
            <a:r>
              <a:rPr lang="el-GR" sz="1200" dirty="0" smtClean="0"/>
              <a:t> συλλογή (σε ένα βρέφος). Σημειώστε τη διαυγή, ωχροκίτρινη εμφάνιση του υγρού (βέλη). Πρόκειται για μια </a:t>
            </a:r>
            <a:r>
              <a:rPr lang="el-GR" sz="1200" b="1" dirty="0" smtClean="0"/>
              <a:t>ορώδη</a:t>
            </a:r>
            <a:r>
              <a:rPr lang="el-GR" sz="1200" dirty="0" smtClean="0"/>
              <a:t> συλλογή. </a:t>
            </a:r>
          </a:p>
          <a:p>
            <a:pPr algn="just"/>
            <a:r>
              <a:rPr lang="el-GR" sz="1200" dirty="0" smtClean="0"/>
              <a:t>Οι </a:t>
            </a:r>
            <a:r>
              <a:rPr lang="el-GR" sz="1200" dirty="0" err="1" smtClean="0"/>
              <a:t>εξωαγγειακές</a:t>
            </a:r>
            <a:r>
              <a:rPr lang="el-GR" sz="1200" dirty="0" smtClean="0"/>
              <a:t> </a:t>
            </a:r>
            <a:r>
              <a:rPr lang="el-GR" sz="1200" b="1" dirty="0" smtClean="0"/>
              <a:t>συλλογές υγρών </a:t>
            </a:r>
            <a:r>
              <a:rPr lang="el-GR" sz="1200" dirty="0" smtClean="0"/>
              <a:t>μπορούν να ταξινομηθούν ως εξής: </a:t>
            </a:r>
            <a:r>
              <a:rPr lang="el-GR" sz="1200" b="1" dirty="0" smtClean="0"/>
              <a:t>Εξίδρωμα</a:t>
            </a:r>
            <a:r>
              <a:rPr lang="el-GR" sz="1200" dirty="0" smtClean="0"/>
              <a:t>: συλλογή </a:t>
            </a:r>
            <a:r>
              <a:rPr lang="el-GR" sz="1200" dirty="0" err="1" smtClean="0"/>
              <a:t>εξωαγγειακού</a:t>
            </a:r>
            <a:r>
              <a:rPr lang="el-GR" sz="1200" dirty="0" smtClean="0"/>
              <a:t> υγρού που είναι πλούσια σε πρωτεΐνες ή/και κύτταρα. Το υγρό φαίνεται θολό. </a:t>
            </a:r>
            <a:r>
              <a:rPr lang="el-GR" sz="1200" b="1" dirty="0" err="1" smtClean="0"/>
              <a:t>Διίδρωμα</a:t>
            </a:r>
            <a:r>
              <a:rPr lang="el-GR" sz="1200" dirty="0" smtClean="0"/>
              <a:t>: συλλογή </a:t>
            </a:r>
            <a:r>
              <a:rPr lang="el-GR" sz="1200" dirty="0" err="1" smtClean="0"/>
              <a:t>εξωαγγειακού</a:t>
            </a:r>
            <a:r>
              <a:rPr lang="el-GR" sz="1200" dirty="0" smtClean="0"/>
              <a:t> υγρού που βασικά αντιστοιχεί σε ένα </a:t>
            </a:r>
            <a:r>
              <a:rPr lang="el-GR" sz="1200" dirty="0" err="1" smtClean="0"/>
              <a:t>υπερδιήθημα</a:t>
            </a:r>
            <a:r>
              <a:rPr lang="el-GR" sz="1200" dirty="0" smtClean="0"/>
              <a:t> πλάσματος με λίγη πρωτεΐνη και λίγα ή καθόλου κύτταρα. Το υγρό φαίνεται διαυγές. </a:t>
            </a:r>
          </a:p>
          <a:p>
            <a:pPr algn="just"/>
            <a:r>
              <a:rPr lang="el-GR" sz="1200" dirty="0" smtClean="0"/>
              <a:t>Οι συλλογές στις κοιλότητες του σώματος μπορούν να περιγραφούν περαιτέρω ως εξής: </a:t>
            </a:r>
            <a:r>
              <a:rPr lang="el-GR" sz="1200" b="1" dirty="0" smtClean="0"/>
              <a:t>Ορώδες </a:t>
            </a:r>
            <a:r>
              <a:rPr lang="el-GR" sz="1200" b="1" dirty="0" err="1" smtClean="0"/>
              <a:t>διίδρωμα</a:t>
            </a:r>
            <a:r>
              <a:rPr lang="el-GR" sz="1200" dirty="0" smtClean="0"/>
              <a:t>: μια συλλογή αποτελούμενη κυρίως από υγρό οιδήματος και λίγα κύτταρα. </a:t>
            </a:r>
            <a:r>
              <a:rPr lang="el-GR" sz="1200" b="1" dirty="0" err="1" smtClean="0"/>
              <a:t>Ορο</a:t>
            </a:r>
            <a:r>
              <a:rPr lang="el-GR" sz="1200" b="1" dirty="0" smtClean="0"/>
              <a:t>-αιματηρή συλλογή</a:t>
            </a:r>
            <a:r>
              <a:rPr lang="el-GR" sz="1200" dirty="0" smtClean="0"/>
              <a:t>: μια συλλογή με ερυθρά αιμοσφαίρια. </a:t>
            </a:r>
            <a:r>
              <a:rPr lang="el-GR" sz="1200" b="1" dirty="0" smtClean="0"/>
              <a:t>Ινώδες (</a:t>
            </a:r>
            <a:r>
              <a:rPr lang="el-GR" sz="1200" b="1" dirty="0" err="1" smtClean="0"/>
              <a:t>οροϊνώδες</a:t>
            </a:r>
            <a:r>
              <a:rPr lang="el-GR" sz="1200" b="1" dirty="0" smtClean="0"/>
              <a:t>) εξίδρωμα</a:t>
            </a:r>
            <a:r>
              <a:rPr lang="el-GR" sz="1200" dirty="0" smtClean="0"/>
              <a:t>: οι κλώνοι του ινώδους προέρχονται από ένα πλούσιο σε πρωτεΐνη, εξίδρωμα. </a:t>
            </a:r>
            <a:r>
              <a:rPr lang="el-GR" sz="1200" b="1" dirty="0" smtClean="0"/>
              <a:t>Πυώδες εξίδρωμα</a:t>
            </a:r>
            <a:r>
              <a:rPr lang="el-GR" sz="1200" dirty="0" smtClean="0"/>
              <a:t>: υπάρχουν άφθονα ουδετερόφιλα πολυμορφοπύρηνα. Ονομάζεται επίσης «εμπύημα» στον </a:t>
            </a:r>
            <a:r>
              <a:rPr lang="el-GR" sz="1200" dirty="0" err="1" smtClean="0"/>
              <a:t>υπεζωκοτικό</a:t>
            </a:r>
            <a:r>
              <a:rPr lang="el-GR" sz="1200" dirty="0" smtClean="0"/>
              <a:t> χώρο, όπως και σε κάθε προσχηματισμένη κοιλότητα του οργανισμού.</a:t>
            </a:r>
            <a:endParaRPr lang="el-GR" sz="1200" dirty="0"/>
          </a:p>
        </p:txBody>
      </p:sp>
      <p:sp>
        <p:nvSpPr>
          <p:cNvPr id="5" name="4 - Αριστερό-δεξιό-άνω βέλος"/>
          <p:cNvSpPr/>
          <p:nvPr/>
        </p:nvSpPr>
        <p:spPr>
          <a:xfrm rot="1594240">
            <a:off x="1208660" y="1962546"/>
            <a:ext cx="571504" cy="428628"/>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3555" name="Picture 3" descr="C:\Users\user\Desktop\LUNG110.jpg"/>
          <p:cNvPicPr>
            <a:picLocks noChangeAspect="1" noChangeArrowheads="1"/>
          </p:cNvPicPr>
          <p:nvPr/>
        </p:nvPicPr>
        <p:blipFill>
          <a:blip r:embed="rId3" cstate="print"/>
          <a:srcRect/>
          <a:stretch>
            <a:fillRect/>
          </a:stretch>
        </p:blipFill>
        <p:spPr bwMode="auto">
          <a:xfrm>
            <a:off x="5429256" y="642918"/>
            <a:ext cx="2857520" cy="1871557"/>
          </a:xfrm>
          <a:prstGeom prst="rect">
            <a:avLst/>
          </a:prstGeom>
          <a:noFill/>
        </p:spPr>
      </p:pic>
      <p:sp>
        <p:nvSpPr>
          <p:cNvPr id="7" name="6 - Ορθογώνιο"/>
          <p:cNvSpPr/>
          <p:nvPr/>
        </p:nvSpPr>
        <p:spPr>
          <a:xfrm>
            <a:off x="4857752" y="2500306"/>
            <a:ext cx="4286248" cy="954107"/>
          </a:xfrm>
          <a:prstGeom prst="rect">
            <a:avLst/>
          </a:prstGeom>
        </p:spPr>
        <p:txBody>
          <a:bodyPr wrap="square">
            <a:spAutoFit/>
          </a:bodyPr>
          <a:lstStyle/>
          <a:p>
            <a:pPr algn="just"/>
            <a:r>
              <a:rPr lang="el-GR" sz="1400" dirty="0" smtClean="0"/>
              <a:t>Εδώ είναι ένα παράδειγμα </a:t>
            </a:r>
            <a:r>
              <a:rPr lang="el-GR" sz="1400" dirty="0" err="1" smtClean="0"/>
              <a:t>αμφοτερόπλευρης</a:t>
            </a:r>
            <a:r>
              <a:rPr lang="el-GR" sz="1400" dirty="0" smtClean="0"/>
              <a:t> </a:t>
            </a:r>
            <a:r>
              <a:rPr lang="el-GR" sz="1400" dirty="0" err="1" smtClean="0"/>
              <a:t>υπεζωκοτικής</a:t>
            </a:r>
            <a:r>
              <a:rPr lang="el-GR" sz="1400" dirty="0" smtClean="0"/>
              <a:t> συλλογής. Σημειώστε ότι το υγρό φαίνεται κοκκινωπό, επειδή έχει σημειωθεί αιμορραγία στη συλλογή. Αυτή είναι μια </a:t>
            </a:r>
            <a:r>
              <a:rPr lang="el-GR" sz="1400" b="1" dirty="0" err="1" smtClean="0"/>
              <a:t>ορο</a:t>
            </a:r>
            <a:r>
              <a:rPr lang="el-GR" sz="1400" b="1" dirty="0" smtClean="0"/>
              <a:t>-αιματηρή συλλογή</a:t>
            </a:r>
            <a:r>
              <a:rPr lang="el-GR" sz="1400" dirty="0" smtClean="0"/>
              <a:t>.</a:t>
            </a:r>
            <a:endParaRPr lang="el-GR" sz="1400" dirty="0"/>
          </a:p>
        </p:txBody>
      </p:sp>
      <p:sp>
        <p:nvSpPr>
          <p:cNvPr id="8" name="7 - Βέλος επάνω-κάτω"/>
          <p:cNvSpPr/>
          <p:nvPr/>
        </p:nvSpPr>
        <p:spPr>
          <a:xfrm>
            <a:off x="6286512" y="1428736"/>
            <a:ext cx="142876" cy="3571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επάνω-κάτω"/>
          <p:cNvSpPr/>
          <p:nvPr/>
        </p:nvSpPr>
        <p:spPr>
          <a:xfrm>
            <a:off x="7429520" y="1428736"/>
            <a:ext cx="142876" cy="3571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3556" name="Picture 4" descr="C:\Users\user\Desktop\GI155.jpg"/>
          <p:cNvPicPr>
            <a:picLocks noChangeAspect="1" noChangeArrowheads="1"/>
          </p:cNvPicPr>
          <p:nvPr/>
        </p:nvPicPr>
        <p:blipFill>
          <a:blip r:embed="rId4" cstate="print"/>
          <a:srcRect/>
          <a:stretch>
            <a:fillRect/>
          </a:stretch>
        </p:blipFill>
        <p:spPr bwMode="auto">
          <a:xfrm>
            <a:off x="5643570" y="3500438"/>
            <a:ext cx="2857520" cy="1876666"/>
          </a:xfrm>
          <a:prstGeom prst="rect">
            <a:avLst/>
          </a:prstGeom>
          <a:noFill/>
        </p:spPr>
      </p:pic>
      <p:sp>
        <p:nvSpPr>
          <p:cNvPr id="11" name="10 - Ορθογώνιο"/>
          <p:cNvSpPr/>
          <p:nvPr/>
        </p:nvSpPr>
        <p:spPr>
          <a:xfrm>
            <a:off x="4929190" y="5357826"/>
            <a:ext cx="4214810" cy="1600438"/>
          </a:xfrm>
          <a:prstGeom prst="rect">
            <a:avLst/>
          </a:prstGeom>
        </p:spPr>
        <p:txBody>
          <a:bodyPr wrap="square">
            <a:spAutoFit/>
          </a:bodyPr>
          <a:lstStyle/>
          <a:p>
            <a:pPr algn="just"/>
            <a:r>
              <a:rPr lang="el-GR" sz="1400" dirty="0" smtClean="0"/>
              <a:t>Το γαλακτώδες λευκό υγρό που εμφανίζεται εδώ μέσα στην περιτοναϊκή κοιλότητα, αντιπροσωπεύει έναν </a:t>
            </a:r>
            <a:r>
              <a:rPr lang="el-GR" sz="1400" b="1" dirty="0" smtClean="0"/>
              <a:t>χυλώδη </a:t>
            </a:r>
            <a:r>
              <a:rPr lang="el-GR" sz="1400" b="1" dirty="0" err="1" smtClean="0"/>
              <a:t>ασκίτη</a:t>
            </a:r>
            <a:r>
              <a:rPr lang="el-GR" sz="1400" dirty="0" smtClean="0"/>
              <a:t>. Αυτή είναι μια ασυνήθιστη μορφή συσσώρευσης υγρού που μπορεί να οφείλεται σε απόφραξη της λεμφικής παροχέτευσης, σε αυτή την περίπτωση, από (κακόηθες) λέμφωμα που εμπλέκει το </a:t>
            </a:r>
            <a:r>
              <a:rPr lang="el-GR" sz="1400" dirty="0" err="1" smtClean="0"/>
              <a:t>μεσεντέριο</a:t>
            </a:r>
            <a:r>
              <a:rPr lang="el-GR" sz="1400" dirty="0" smtClean="0"/>
              <a:t> και το </a:t>
            </a:r>
            <a:r>
              <a:rPr lang="el-GR" sz="1400" dirty="0" err="1" smtClean="0"/>
              <a:t>οπισθοπεριτόναιο</a:t>
            </a:r>
            <a:r>
              <a:rPr lang="el-GR" sz="1400" dirty="0" smtClean="0"/>
              <a:t>.</a:t>
            </a:r>
            <a:endParaRPr lang="el-G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71480"/>
          </a:xfrm>
        </p:spPr>
        <p:txBody>
          <a:bodyPr>
            <a:normAutofit fontScale="90000"/>
          </a:bodyPr>
          <a:lstStyle/>
          <a:p>
            <a:r>
              <a:rPr lang="el-GR" dirty="0" smtClean="0"/>
              <a:t>Ινώδες εξίδρωμα</a:t>
            </a:r>
            <a:endParaRPr lang="el-GR" dirty="0"/>
          </a:p>
        </p:txBody>
      </p:sp>
      <p:pic>
        <p:nvPicPr>
          <p:cNvPr id="24578" name="Picture 2" descr="C:\Users\user\Desktop\CV045.jpg"/>
          <p:cNvPicPr>
            <a:picLocks noChangeAspect="1" noChangeArrowheads="1"/>
          </p:cNvPicPr>
          <p:nvPr/>
        </p:nvPicPr>
        <p:blipFill>
          <a:blip r:embed="rId2" cstate="print"/>
          <a:srcRect/>
          <a:stretch>
            <a:fillRect/>
          </a:stretch>
        </p:blipFill>
        <p:spPr bwMode="auto">
          <a:xfrm>
            <a:off x="214282" y="642918"/>
            <a:ext cx="3192652" cy="4786346"/>
          </a:xfrm>
          <a:prstGeom prst="rect">
            <a:avLst/>
          </a:prstGeom>
          <a:noFill/>
        </p:spPr>
      </p:pic>
      <p:sp>
        <p:nvSpPr>
          <p:cNvPr id="4" name="3 - Ορθογώνιο"/>
          <p:cNvSpPr/>
          <p:nvPr/>
        </p:nvSpPr>
        <p:spPr>
          <a:xfrm>
            <a:off x="0" y="5429264"/>
            <a:ext cx="9144000" cy="1384995"/>
          </a:xfrm>
          <a:prstGeom prst="rect">
            <a:avLst/>
          </a:prstGeom>
        </p:spPr>
        <p:txBody>
          <a:bodyPr wrap="square">
            <a:spAutoFit/>
          </a:bodyPr>
          <a:lstStyle/>
          <a:p>
            <a:pPr algn="just"/>
            <a:r>
              <a:rPr lang="el-GR" sz="1400" dirty="0" smtClean="0"/>
              <a:t>Η συγκέντρωση υγρού σε μια σωματική κοιλότητα καλείται «συλλογή». Πρόκειται για </a:t>
            </a:r>
            <a:r>
              <a:rPr lang="el-GR" sz="1400" dirty="0" err="1" smtClean="0"/>
              <a:t>διίδρωμα</a:t>
            </a:r>
            <a:r>
              <a:rPr lang="el-GR" sz="1400" dirty="0" smtClean="0"/>
              <a:t>, εάν υπάρχουν λίγα κύτταρα ή/και λίγη πρωτεΐνη. Εάν αυτό το υγρό είναι πλούσιο σε πρωτεΐνες και/ή έχει πολλά κύτταρα μέσα του, τότε γίνεται πια </a:t>
            </a:r>
            <a:r>
              <a:rPr lang="el-GR" sz="1400" b="1" dirty="0" smtClean="0"/>
              <a:t>εξίδρωμα</a:t>
            </a:r>
            <a:r>
              <a:rPr lang="el-GR" sz="1400" dirty="0" smtClean="0"/>
              <a:t>. Η μεγάλη ποσότητα ινώδους σε ένα τέτοιο υγρό μπορεί να σχηματίσει ένα </a:t>
            </a:r>
            <a:r>
              <a:rPr lang="el-GR" sz="1400" b="1" dirty="0" smtClean="0"/>
              <a:t>ινώδες εξίδρωμα </a:t>
            </a:r>
            <a:r>
              <a:rPr lang="el-GR" sz="1400" dirty="0" smtClean="0"/>
              <a:t>στις επιφάνειες της κοιλότητας του σώματος. Εδώ, η </a:t>
            </a:r>
            <a:r>
              <a:rPr lang="el-GR" sz="1400" dirty="0" err="1" smtClean="0"/>
              <a:t>περικαρδιακή</a:t>
            </a:r>
            <a:r>
              <a:rPr lang="el-GR" sz="1400" dirty="0" smtClean="0"/>
              <a:t> κοιλότητα έχει ανοιχθεί για να αποκαλυφθεί μια </a:t>
            </a:r>
            <a:r>
              <a:rPr lang="el-GR" sz="1400" b="1" dirty="0" smtClean="0"/>
              <a:t>ινώδης περικαρδίτιδα </a:t>
            </a:r>
            <a:r>
              <a:rPr lang="el-GR" sz="1400" dirty="0" smtClean="0"/>
              <a:t>με κλώνους ωχρού ινώδους, οργανωμένους σε χορδές-</a:t>
            </a:r>
            <a:r>
              <a:rPr lang="el-GR" sz="1400" b="1" dirty="0" smtClean="0"/>
              <a:t>συμφύσεις</a:t>
            </a:r>
            <a:r>
              <a:rPr lang="el-GR" sz="1400" dirty="0" smtClean="0"/>
              <a:t> μεταξύ του προσκολλημένου στην καρδιά </a:t>
            </a:r>
            <a:r>
              <a:rPr lang="el-GR" sz="1400" dirty="0" err="1" smtClean="0"/>
              <a:t>επικαρδίου</a:t>
            </a:r>
            <a:r>
              <a:rPr lang="el-GR" sz="1400" dirty="0" smtClean="0"/>
              <a:t> και του ελεύθερου πετάλου του περικαρδίου.</a:t>
            </a:r>
            <a:endParaRPr lang="el-GR" sz="1400" dirty="0"/>
          </a:p>
        </p:txBody>
      </p:sp>
      <p:pic>
        <p:nvPicPr>
          <p:cNvPr id="24579" name="Picture 3" descr="C:\Users\user\Desktop\CV048.jpg"/>
          <p:cNvPicPr>
            <a:picLocks noChangeAspect="1" noChangeArrowheads="1"/>
          </p:cNvPicPr>
          <p:nvPr/>
        </p:nvPicPr>
        <p:blipFill>
          <a:blip r:embed="rId3" cstate="print"/>
          <a:srcRect/>
          <a:stretch>
            <a:fillRect/>
          </a:stretch>
        </p:blipFill>
        <p:spPr bwMode="auto">
          <a:xfrm>
            <a:off x="3786181" y="714356"/>
            <a:ext cx="4939427" cy="3214710"/>
          </a:xfrm>
          <a:prstGeom prst="rect">
            <a:avLst/>
          </a:prstGeom>
          <a:noFill/>
        </p:spPr>
      </p:pic>
      <p:sp>
        <p:nvSpPr>
          <p:cNvPr id="6" name="5 - Ορθογώνιο"/>
          <p:cNvSpPr/>
          <p:nvPr/>
        </p:nvSpPr>
        <p:spPr>
          <a:xfrm>
            <a:off x="3428992" y="4000504"/>
            <a:ext cx="5715008" cy="1384995"/>
          </a:xfrm>
          <a:prstGeom prst="rect">
            <a:avLst/>
          </a:prstGeom>
        </p:spPr>
        <p:txBody>
          <a:bodyPr wrap="square">
            <a:spAutoFit/>
          </a:bodyPr>
          <a:lstStyle/>
          <a:p>
            <a:pPr algn="just"/>
            <a:r>
              <a:rPr lang="el-GR" sz="1400" dirty="0" smtClean="0"/>
              <a:t>Μικροσκοπικά, το </a:t>
            </a:r>
            <a:r>
              <a:rPr lang="el-GR" sz="1400" b="1" dirty="0" smtClean="0"/>
              <a:t>ινώδες εξίδρωμα</a:t>
            </a:r>
            <a:r>
              <a:rPr lang="el-GR" sz="1400" dirty="0" smtClean="0"/>
              <a:t> φαίνεται να αποτελείται από ροζ κλώνους ινώδους (βέλος) που προεξέχουν, εν προκειμένω, από την </a:t>
            </a:r>
            <a:r>
              <a:rPr lang="el-GR" sz="1400" dirty="0" err="1" smtClean="0"/>
              <a:t>περικαρδιακή</a:t>
            </a:r>
            <a:r>
              <a:rPr lang="el-GR" sz="1400" dirty="0" smtClean="0"/>
              <a:t> επιφάνεια στο πάνω αριστερό μέρος της εικόνας. Κάτω από αυτό, υπάρχουν μερικά διάσπαρτα φλεγμονώδη κύτταρα. Το τρίψιμο τέτοιων κλώνων μεταξύ των επιφανειών του περικαρδίου και του </a:t>
            </a:r>
            <a:r>
              <a:rPr lang="el-GR" sz="1400" dirty="0" err="1" smtClean="0"/>
              <a:t>επικαρδίου</a:t>
            </a:r>
            <a:r>
              <a:rPr lang="el-GR" sz="1400" dirty="0" smtClean="0"/>
              <a:t> θα μπορούσε να παράγει τον ακροαστικό «ήχο τριβής».</a:t>
            </a:r>
            <a:endParaRPr lang="el-GR" sz="1400" dirty="0"/>
          </a:p>
        </p:txBody>
      </p:sp>
      <p:sp>
        <p:nvSpPr>
          <p:cNvPr id="7" name="6 - Δεξιό βέλος"/>
          <p:cNvSpPr/>
          <p:nvPr/>
        </p:nvSpPr>
        <p:spPr>
          <a:xfrm rot="2555957">
            <a:off x="4292797" y="783879"/>
            <a:ext cx="50006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dissolve">
                                      <p:cBhvr>
                                        <p:cTn id="12" dur="500"/>
                                        <p:tgtEl>
                                          <p:spTgt spid="2457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pPr algn="just"/>
            <a:r>
              <a:rPr lang="el-GR" sz="3200" dirty="0" smtClean="0"/>
              <a:t>ΕΞΙΔΡΩΜΑ ΨΕΥΔΟΜΕΜΒΡΑΝΩΔΟΥΣ ΚΟΛΙΤΙΔΑΣ</a:t>
            </a:r>
            <a:br>
              <a:rPr lang="el-GR" sz="3200" dirty="0" smtClean="0"/>
            </a:br>
            <a:r>
              <a:rPr lang="el-GR" sz="2200" dirty="0" smtClean="0"/>
              <a:t>Αυτό το κιτρινοπράσινο εξίδρωμα στην επιφάνεια ενός φλεγμονώδους, υπεραιμικού (</a:t>
            </a:r>
            <a:r>
              <a:rPr lang="el-GR" sz="2200" dirty="0" err="1" smtClean="0"/>
              <a:t>ερυθηματώδους</a:t>
            </a:r>
            <a:r>
              <a:rPr lang="el-GR" sz="2200" dirty="0" smtClean="0"/>
              <a:t>) βλεννογόνου του εντέρου αποτελείται από πολλά ουδετερόφιλα μαζί με ινώδες/</a:t>
            </a:r>
            <a:r>
              <a:rPr lang="el-GR" sz="2200" dirty="0" err="1" smtClean="0"/>
              <a:t>ινική</a:t>
            </a:r>
            <a:r>
              <a:rPr lang="el-GR" sz="2200" dirty="0" smtClean="0"/>
              <a:t> και άμορφα υπολείμματα από κύτταρα που νεκρώνονται.</a:t>
            </a:r>
            <a:endParaRPr lang="el-GR" sz="2200" dirty="0"/>
          </a:p>
        </p:txBody>
      </p:sp>
      <p:pic>
        <p:nvPicPr>
          <p:cNvPr id="23554" name="Picture 2" descr="C:\Users\user\Desktop\GI051.jpg"/>
          <p:cNvPicPr>
            <a:picLocks noChangeAspect="1" noChangeArrowheads="1"/>
          </p:cNvPicPr>
          <p:nvPr/>
        </p:nvPicPr>
        <p:blipFill>
          <a:blip r:embed="rId2" cstate="print"/>
          <a:srcRect/>
          <a:stretch>
            <a:fillRect/>
          </a:stretch>
        </p:blipFill>
        <p:spPr bwMode="auto">
          <a:xfrm>
            <a:off x="1071538" y="1714488"/>
            <a:ext cx="7284879" cy="47863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0"/>
            <a:ext cx="8229600" cy="500042"/>
          </a:xfrm>
        </p:spPr>
        <p:txBody>
          <a:bodyPr>
            <a:normAutofit fontScale="90000"/>
          </a:bodyPr>
          <a:lstStyle/>
          <a:p>
            <a:r>
              <a:rPr lang="el-GR" dirty="0" smtClean="0"/>
              <a:t>ΠΥΩΔΕΣ  ΕΞΙΔΡΩΜΑ</a:t>
            </a:r>
            <a:endParaRPr lang="el-GR" dirty="0"/>
          </a:p>
        </p:txBody>
      </p:sp>
      <p:pic>
        <p:nvPicPr>
          <p:cNvPr id="24578" name="Picture 2" descr="C:\Users\user\Desktop\CV051.jpg"/>
          <p:cNvPicPr>
            <a:picLocks noChangeAspect="1" noChangeArrowheads="1"/>
          </p:cNvPicPr>
          <p:nvPr/>
        </p:nvPicPr>
        <p:blipFill>
          <a:blip r:embed="rId2" cstate="print"/>
          <a:srcRect/>
          <a:stretch>
            <a:fillRect/>
          </a:stretch>
        </p:blipFill>
        <p:spPr bwMode="auto">
          <a:xfrm>
            <a:off x="214282" y="571480"/>
            <a:ext cx="3000396" cy="4557435"/>
          </a:xfrm>
          <a:prstGeom prst="rect">
            <a:avLst/>
          </a:prstGeom>
          <a:noFill/>
        </p:spPr>
      </p:pic>
      <p:pic>
        <p:nvPicPr>
          <p:cNvPr id="24579" name="Picture 3" descr="C:\Users\user\Desktop\CNS062.jpg"/>
          <p:cNvPicPr>
            <a:picLocks noChangeAspect="1" noChangeArrowheads="1"/>
          </p:cNvPicPr>
          <p:nvPr/>
        </p:nvPicPr>
        <p:blipFill>
          <a:blip r:embed="rId3" cstate="print"/>
          <a:srcRect/>
          <a:stretch>
            <a:fillRect/>
          </a:stretch>
        </p:blipFill>
        <p:spPr bwMode="auto">
          <a:xfrm>
            <a:off x="4000496" y="642918"/>
            <a:ext cx="4071966" cy="2666969"/>
          </a:xfrm>
          <a:prstGeom prst="rect">
            <a:avLst/>
          </a:prstGeom>
          <a:noFill/>
        </p:spPr>
      </p:pic>
      <p:pic>
        <p:nvPicPr>
          <p:cNvPr id="24580" name="Picture 4" descr="C:\Users\user\Desktop\GI036.jpg"/>
          <p:cNvPicPr>
            <a:picLocks noChangeAspect="1" noChangeArrowheads="1"/>
          </p:cNvPicPr>
          <p:nvPr/>
        </p:nvPicPr>
        <p:blipFill>
          <a:blip r:embed="rId4" cstate="print"/>
          <a:srcRect/>
          <a:stretch>
            <a:fillRect/>
          </a:stretch>
        </p:blipFill>
        <p:spPr bwMode="auto">
          <a:xfrm>
            <a:off x="3571868" y="4357694"/>
            <a:ext cx="3480822" cy="2286016"/>
          </a:xfrm>
          <a:prstGeom prst="rect">
            <a:avLst/>
          </a:prstGeom>
          <a:noFill/>
        </p:spPr>
      </p:pic>
      <p:sp>
        <p:nvSpPr>
          <p:cNvPr id="6" name="5 - Ορθογώνιο"/>
          <p:cNvSpPr/>
          <p:nvPr/>
        </p:nvSpPr>
        <p:spPr>
          <a:xfrm>
            <a:off x="0" y="5072074"/>
            <a:ext cx="3500430" cy="1815882"/>
          </a:xfrm>
          <a:prstGeom prst="rect">
            <a:avLst/>
          </a:prstGeom>
        </p:spPr>
        <p:txBody>
          <a:bodyPr wrap="square">
            <a:spAutoFit/>
          </a:bodyPr>
          <a:lstStyle/>
          <a:p>
            <a:pPr algn="just"/>
            <a:r>
              <a:rPr lang="el-GR" sz="1600" dirty="0" smtClean="0"/>
              <a:t>Εδώ είναι ένα εξίδρωμα στο οποίο το υγρό που εκχύνεται, περιέχει, επίσης, </a:t>
            </a:r>
            <a:r>
              <a:rPr lang="el-GR" sz="1600" b="1" dirty="0" smtClean="0"/>
              <a:t>μεγάλο αριθμό κυττάρων οξείας φλεγμονής</a:t>
            </a:r>
            <a:r>
              <a:rPr lang="el-GR" sz="1600" dirty="0" smtClean="0"/>
              <a:t>. Έτσι, το κιτρινωπό υγρό σε αυτή την ανοιχτή </a:t>
            </a:r>
            <a:r>
              <a:rPr lang="el-GR" sz="1600" dirty="0" err="1" smtClean="0"/>
              <a:t>περικαρδιακή</a:t>
            </a:r>
            <a:r>
              <a:rPr lang="el-GR" sz="1600" dirty="0" smtClean="0"/>
              <a:t> κοιλότητα (βέλη) είναι ένα </a:t>
            </a:r>
            <a:r>
              <a:rPr lang="el-GR" sz="1600" b="1" dirty="0" smtClean="0"/>
              <a:t>πυώδες</a:t>
            </a:r>
            <a:r>
              <a:rPr lang="el-GR" sz="1600" dirty="0" smtClean="0"/>
              <a:t> εξίδρωμα.</a:t>
            </a:r>
            <a:endParaRPr lang="el-GR" sz="1600" dirty="0"/>
          </a:p>
        </p:txBody>
      </p:sp>
      <p:sp>
        <p:nvSpPr>
          <p:cNvPr id="7" name="6 - Δεξιό βέλος"/>
          <p:cNvSpPr/>
          <p:nvPr/>
        </p:nvSpPr>
        <p:spPr>
          <a:xfrm>
            <a:off x="1357290" y="4500570"/>
            <a:ext cx="50003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3214678" y="3286124"/>
            <a:ext cx="5929322" cy="954107"/>
          </a:xfrm>
          <a:prstGeom prst="rect">
            <a:avLst/>
          </a:prstGeom>
        </p:spPr>
        <p:txBody>
          <a:bodyPr wrap="square">
            <a:spAutoFit/>
          </a:bodyPr>
          <a:lstStyle/>
          <a:p>
            <a:pPr algn="just"/>
            <a:r>
              <a:rPr lang="el-GR" sz="1400" dirty="0" smtClean="0"/>
              <a:t>Ένα </a:t>
            </a:r>
            <a:r>
              <a:rPr lang="el-GR" sz="1400" b="1" dirty="0" smtClean="0"/>
              <a:t>πυώδες</a:t>
            </a:r>
            <a:r>
              <a:rPr lang="el-GR" sz="1400" dirty="0" smtClean="0"/>
              <a:t> εξίδρωμα είναι συχνά χαρακτηριστικό οξείας φλεγμονής. Εδώ φαίνεται ένα πυώδες εξίδρωμα κάτω από τις μήνιγγες στον εγκέφαλο αυτού του ατόμου με οξεία μηνιγγίτιδα από λοίμωξη από </a:t>
            </a:r>
            <a:r>
              <a:rPr lang="el-GR" sz="1400" dirty="0" err="1" smtClean="0"/>
              <a:t>Streptococcus</a:t>
            </a:r>
            <a:r>
              <a:rPr lang="el-GR" sz="1400" dirty="0" smtClean="0"/>
              <a:t> </a:t>
            </a:r>
            <a:r>
              <a:rPr lang="el-GR" sz="1400" dirty="0" err="1" smtClean="0"/>
              <a:t>pneumoniae</a:t>
            </a:r>
            <a:r>
              <a:rPr lang="el-GR" sz="1400" dirty="0" smtClean="0"/>
              <a:t>. Το εξίδρωμα </a:t>
            </a:r>
            <a:r>
              <a:rPr lang="el-GR" sz="1400" dirty="0" err="1" smtClean="0"/>
              <a:t>ασαφοποιεί</a:t>
            </a:r>
            <a:r>
              <a:rPr lang="el-GR" sz="1400" dirty="0" smtClean="0"/>
              <a:t> τις αύλακες του εγκεφάλου.</a:t>
            </a:r>
            <a:endParaRPr lang="el-GR" sz="1400" dirty="0"/>
          </a:p>
        </p:txBody>
      </p:sp>
      <p:sp>
        <p:nvSpPr>
          <p:cNvPr id="9" name="8 - Δεξιό βέλος"/>
          <p:cNvSpPr/>
          <p:nvPr/>
        </p:nvSpPr>
        <p:spPr>
          <a:xfrm>
            <a:off x="5572132" y="1285860"/>
            <a:ext cx="428628"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Δεξιό βέλος"/>
          <p:cNvSpPr/>
          <p:nvPr/>
        </p:nvSpPr>
        <p:spPr>
          <a:xfrm>
            <a:off x="5929322" y="4643446"/>
            <a:ext cx="428628"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7000892" y="4214818"/>
            <a:ext cx="2143108" cy="2677656"/>
          </a:xfrm>
          <a:prstGeom prst="rect">
            <a:avLst/>
          </a:prstGeom>
        </p:spPr>
        <p:txBody>
          <a:bodyPr wrap="square">
            <a:spAutoFit/>
          </a:bodyPr>
          <a:lstStyle/>
          <a:p>
            <a:pPr algn="just"/>
            <a:r>
              <a:rPr lang="el-GR" sz="1050" dirty="0" smtClean="0"/>
              <a:t>Κατά τη </a:t>
            </a:r>
            <a:r>
              <a:rPr lang="el-GR" sz="1050" dirty="0" err="1" smtClean="0"/>
              <a:t>νεκροτομική</a:t>
            </a:r>
            <a:r>
              <a:rPr lang="el-GR" sz="1050" dirty="0" smtClean="0"/>
              <a:t> διάνοιξη της κοιλιάς αποκαλύπτεται  εκτεταμένη </a:t>
            </a:r>
            <a:r>
              <a:rPr lang="el-GR" sz="1050" b="1" dirty="0" smtClean="0"/>
              <a:t>πυώδης</a:t>
            </a:r>
            <a:r>
              <a:rPr lang="el-GR" sz="1050" dirty="0" smtClean="0"/>
              <a:t> περιτονίτιδα (βέλος) που προέκυψε μετά από διάτρηση του </a:t>
            </a:r>
            <a:r>
              <a:rPr lang="el-GR" sz="1050" dirty="0" err="1" smtClean="0"/>
              <a:t>παχέος</a:t>
            </a:r>
            <a:r>
              <a:rPr lang="el-GR" sz="1050" dirty="0" smtClean="0"/>
              <a:t> εντέρου. Παχύ κίτρινο εξίδρωμα καλύπτει τις περιτοναϊκές επιφάνειες. Μια παρακέντηση που πραγματοποιήθηκε πριν από τον θάνατο, απέδωσε υγρό με τις ιδιότητες ενός </a:t>
            </a:r>
            <a:r>
              <a:rPr lang="el-GR" sz="1050" b="1" dirty="0" smtClean="0"/>
              <a:t>εξιδρώματος</a:t>
            </a:r>
            <a:r>
              <a:rPr lang="el-GR" sz="1050" dirty="0" smtClean="0"/>
              <a:t>: υψηλή περιεκτικότητα σε πρωτεΐνη με πολλά κύτταρα (κυρίως ουδετερόφιλα). Στην καλλιέργεια του υγρού αναπτύχθηκαν πολλαπλοί </a:t>
            </a:r>
            <a:r>
              <a:rPr lang="el-GR" sz="1050" dirty="0" err="1" smtClean="0"/>
              <a:t>μικρο</a:t>
            </a:r>
            <a:r>
              <a:rPr lang="el-GR" sz="1050" dirty="0" smtClean="0"/>
              <a:t>-οργανισμοί.</a:t>
            </a:r>
            <a:endParaRPr lang="el-GR"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00042"/>
          </a:xfrm>
        </p:spPr>
        <p:txBody>
          <a:bodyPr>
            <a:normAutofit fontScale="90000"/>
          </a:bodyPr>
          <a:lstStyle/>
          <a:p>
            <a:r>
              <a:rPr lang="el-GR" b="1" dirty="0" smtClean="0"/>
              <a:t>Οξεία</a:t>
            </a:r>
            <a:r>
              <a:rPr lang="el-GR" dirty="0" smtClean="0"/>
              <a:t> (</a:t>
            </a:r>
            <a:r>
              <a:rPr lang="el-GR" dirty="0" err="1" smtClean="0"/>
              <a:t>βρογχο</a:t>
            </a:r>
            <a:r>
              <a:rPr lang="el-GR" dirty="0" smtClean="0"/>
              <a:t>)πνευμονία</a:t>
            </a:r>
            <a:endParaRPr lang="el-GR" dirty="0"/>
          </a:p>
        </p:txBody>
      </p:sp>
      <p:pic>
        <p:nvPicPr>
          <p:cNvPr id="23554" name="Picture 2" descr="C:\Users\user\Desktop\LUNG109.jpg"/>
          <p:cNvPicPr>
            <a:picLocks noChangeAspect="1" noChangeArrowheads="1"/>
          </p:cNvPicPr>
          <p:nvPr/>
        </p:nvPicPr>
        <p:blipFill>
          <a:blip r:embed="rId2" cstate="print"/>
          <a:srcRect/>
          <a:stretch>
            <a:fillRect/>
          </a:stretch>
        </p:blipFill>
        <p:spPr bwMode="auto">
          <a:xfrm rot="5400000">
            <a:off x="-798020" y="1512343"/>
            <a:ext cx="5453627" cy="3571900"/>
          </a:xfrm>
          <a:prstGeom prst="rect">
            <a:avLst/>
          </a:prstGeom>
          <a:noFill/>
        </p:spPr>
      </p:pic>
      <p:pic>
        <p:nvPicPr>
          <p:cNvPr id="23555" name="Picture 3" descr="C:\Users\user\Desktop\LUNG108.jpg"/>
          <p:cNvPicPr>
            <a:picLocks noChangeAspect="1" noChangeArrowheads="1"/>
          </p:cNvPicPr>
          <p:nvPr/>
        </p:nvPicPr>
        <p:blipFill>
          <a:blip r:embed="rId3" cstate="print"/>
          <a:srcRect/>
          <a:stretch>
            <a:fillRect/>
          </a:stretch>
        </p:blipFill>
        <p:spPr bwMode="auto">
          <a:xfrm rot="5400000">
            <a:off x="4488393" y="1512343"/>
            <a:ext cx="5453625" cy="3571899"/>
          </a:xfrm>
          <a:prstGeom prst="rect">
            <a:avLst/>
          </a:prstGeom>
          <a:noFill/>
        </p:spPr>
      </p:pic>
      <p:sp>
        <p:nvSpPr>
          <p:cNvPr id="5" name="4 - Ορθογώνιο"/>
          <p:cNvSpPr/>
          <p:nvPr/>
        </p:nvSpPr>
        <p:spPr>
          <a:xfrm>
            <a:off x="3643306" y="857232"/>
            <a:ext cx="1857388" cy="4893647"/>
          </a:xfrm>
          <a:prstGeom prst="rect">
            <a:avLst/>
          </a:prstGeom>
        </p:spPr>
        <p:txBody>
          <a:bodyPr wrap="square">
            <a:spAutoFit/>
          </a:bodyPr>
          <a:lstStyle/>
          <a:p>
            <a:pPr algn="just"/>
            <a:r>
              <a:rPr lang="el-GR" sz="1200" dirty="0" smtClean="0"/>
              <a:t>Σε μέτρια μεγέθυνση (αρ.), πολλά </a:t>
            </a:r>
            <a:r>
              <a:rPr lang="el-GR" sz="1200" b="1" dirty="0" smtClean="0"/>
              <a:t>ουδετερόφιλα</a:t>
            </a:r>
            <a:r>
              <a:rPr lang="el-GR" sz="1200" dirty="0" smtClean="0"/>
              <a:t> γεμίζουν τις κυψελίδες του πνεύμονα σε αυτή την περίπτωση οξείας βρογχοπνευμονίας σε ασθενή με υψηλό πυρετό. Η </a:t>
            </a:r>
            <a:r>
              <a:rPr lang="el-GR" sz="1200" dirty="0" err="1" smtClean="0"/>
              <a:t>Pseudomonas</a:t>
            </a:r>
            <a:r>
              <a:rPr lang="el-GR" sz="1200" dirty="0" smtClean="0"/>
              <a:t> </a:t>
            </a:r>
            <a:r>
              <a:rPr lang="el-GR" sz="1200" dirty="0" err="1" smtClean="0"/>
              <a:t>aeruginosa</a:t>
            </a:r>
            <a:r>
              <a:rPr lang="el-GR" sz="1200" dirty="0" smtClean="0"/>
              <a:t> καλλιεργήθηκε από τα πτύελα του ασθενούς. Σημειώστε τα </a:t>
            </a:r>
            <a:r>
              <a:rPr lang="el-GR" sz="1200" b="1" dirty="0" smtClean="0"/>
              <a:t>διεσταλμένα τριχοειδή αγγεία</a:t>
            </a:r>
            <a:r>
              <a:rPr lang="el-GR" sz="1200" dirty="0" smtClean="0"/>
              <a:t> (βέλη) στα κυψελιδικά τοιχώματα από την αγγειοδιαστολή κατά την οξεία φλεγμονώδη διαδικασία. Αυτή η διαδικασία πλήρωσης των κυψελίδων ήταν εκτεταμένη και μείωσε την οξυγόνωση του αίματος στον ασθενή. Στην ακτινογραφία θώρακος παρατηρήθηκαν εκτεταμένες διηθήσεις.</a:t>
            </a:r>
            <a:endParaRPr lang="el-GR" sz="1200" dirty="0"/>
          </a:p>
        </p:txBody>
      </p:sp>
      <p:sp>
        <p:nvSpPr>
          <p:cNvPr id="6" name="5 - Βέλος προς τα κάτω"/>
          <p:cNvSpPr/>
          <p:nvPr/>
        </p:nvSpPr>
        <p:spPr>
          <a:xfrm rot="18887851">
            <a:off x="2038667" y="895310"/>
            <a:ext cx="28575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0" y="6000768"/>
            <a:ext cx="9144000" cy="830997"/>
          </a:xfrm>
          <a:prstGeom prst="rect">
            <a:avLst/>
          </a:prstGeom>
        </p:spPr>
        <p:txBody>
          <a:bodyPr wrap="square">
            <a:spAutoFit/>
          </a:bodyPr>
          <a:lstStyle/>
          <a:p>
            <a:pPr algn="just"/>
            <a:r>
              <a:rPr lang="el-GR" sz="1200" dirty="0" smtClean="0"/>
              <a:t>Τα </a:t>
            </a:r>
            <a:r>
              <a:rPr lang="el-GR" sz="1200" b="1" dirty="0" smtClean="0"/>
              <a:t>ουδετερόφιλα</a:t>
            </a:r>
            <a:r>
              <a:rPr lang="el-GR" sz="1200" dirty="0" smtClean="0"/>
              <a:t> που εμφανίζονται εδώ στις κυψελίδες είναι ενδεικτικά μιας οξείας (</a:t>
            </a:r>
            <a:r>
              <a:rPr lang="el-GR" sz="1200" dirty="0" err="1" smtClean="0"/>
              <a:t>βρογχο</a:t>
            </a:r>
            <a:r>
              <a:rPr lang="el-GR" sz="1200" dirty="0" smtClean="0"/>
              <a:t>)πνευμονίας του πνεύμονα. Τα </a:t>
            </a:r>
            <a:r>
              <a:rPr lang="el-GR" sz="1200" dirty="0" err="1" smtClean="0"/>
              <a:t>εξαγγειωμένα</a:t>
            </a:r>
            <a:r>
              <a:rPr lang="el-GR" sz="1200" dirty="0" smtClean="0"/>
              <a:t> ουδετερόφιλα σχηματίζουν ένα φλεγμονώδες </a:t>
            </a:r>
            <a:r>
              <a:rPr lang="el-GR" sz="1200" b="1" dirty="0" smtClean="0"/>
              <a:t>εξίδρωμα</a:t>
            </a:r>
            <a:r>
              <a:rPr lang="el-GR" sz="1200" dirty="0" smtClean="0"/>
              <a:t> μέσα στις κυψελίδες. Τα τριχοειδή αγγεία του κυψελιδικού τοιχώματος </a:t>
            </a:r>
            <a:r>
              <a:rPr lang="el-GR" sz="1200" b="1" dirty="0" smtClean="0"/>
              <a:t>διαστέλλονται και γεμίζουν από άφθονα ερυθρά αιμοσφαίρια </a:t>
            </a:r>
            <a:r>
              <a:rPr lang="el-GR" sz="1200" dirty="0" smtClean="0"/>
              <a:t>(βέλη). Ο ασθενής αυτός είχε «παραγωγικό» βήχα, επειδή παρήχθησαν μεγάλες ποσότητες </a:t>
            </a:r>
            <a:r>
              <a:rPr lang="el-GR" sz="1200" b="1" dirty="0" smtClean="0"/>
              <a:t>πυώδους</a:t>
            </a:r>
            <a:r>
              <a:rPr lang="el-GR" sz="1200" dirty="0" smtClean="0"/>
              <a:t> πτυέλου. Η πηγή των </a:t>
            </a:r>
            <a:r>
              <a:rPr lang="el-GR" sz="1200" b="1" dirty="0" smtClean="0"/>
              <a:t>πυωδών</a:t>
            </a:r>
            <a:r>
              <a:rPr lang="el-GR" sz="1200" dirty="0" smtClean="0"/>
              <a:t> πτυέλων, το </a:t>
            </a:r>
            <a:r>
              <a:rPr lang="el-GR" sz="1200" b="1" dirty="0" smtClean="0"/>
              <a:t>κατεξοχήν </a:t>
            </a:r>
            <a:r>
              <a:rPr lang="el-GR" sz="1200" b="1" dirty="0" err="1" smtClean="0"/>
              <a:t>ουδετεροφιλικό</a:t>
            </a:r>
            <a:r>
              <a:rPr lang="el-GR" sz="1200" b="1" dirty="0" smtClean="0"/>
              <a:t> </a:t>
            </a:r>
            <a:r>
              <a:rPr lang="el-GR" sz="1200" dirty="0" smtClean="0"/>
              <a:t>κυψελιδικό </a:t>
            </a:r>
            <a:r>
              <a:rPr lang="el-GR" sz="1200" b="1" dirty="0" smtClean="0"/>
              <a:t>εξίδρωμα</a:t>
            </a:r>
            <a:r>
              <a:rPr lang="el-GR" sz="1200" dirty="0" smtClean="0"/>
              <a:t>, εικονίζεται εδώ.</a:t>
            </a:r>
            <a:endParaRPr lang="el-GR" sz="1200" dirty="0"/>
          </a:p>
        </p:txBody>
      </p:sp>
      <p:sp>
        <p:nvSpPr>
          <p:cNvPr id="8" name="7 - Βέλος προς τα κάτω"/>
          <p:cNvSpPr/>
          <p:nvPr/>
        </p:nvSpPr>
        <p:spPr>
          <a:xfrm rot="5679463">
            <a:off x="8109738" y="3564487"/>
            <a:ext cx="285752" cy="481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79654"/>
            <a:ext cx="4427984" cy="7294305"/>
          </a:xfrm>
          <a:prstGeom prst="rect">
            <a:avLst/>
          </a:prstGeom>
        </p:spPr>
        <p:txBody>
          <a:bodyPr wrap="square">
            <a:spAutoFit/>
          </a:bodyPr>
          <a:lstStyle/>
          <a:p>
            <a:pPr algn="ctr"/>
            <a:r>
              <a:rPr lang="el-GR" dirty="0" smtClean="0">
                <a:effectLst>
                  <a:outerShdw blurRad="38100" dist="38100" dir="2700000" algn="tl">
                    <a:srgbClr val="000000">
                      <a:alpha val="43137"/>
                    </a:srgbClr>
                  </a:outerShdw>
                </a:effectLst>
              </a:rPr>
              <a:t>Περίληψη Κλινικού Ιστορικού:</a:t>
            </a:r>
          </a:p>
          <a:p>
            <a:pPr algn="just"/>
            <a:r>
              <a:rPr lang="el-GR" sz="1600" dirty="0" smtClean="0"/>
              <a:t>45χρονος άνδρας μεταφέρθηκε από τη σύζυγό του στα επείγοντα, με ιστορικό μιας εβδομάδας ναυτίας και εμέτου και </a:t>
            </a:r>
            <a:r>
              <a:rPr lang="el-GR" sz="1600" dirty="0" smtClean="0">
                <a:effectLst>
                  <a:outerShdw blurRad="38100" dist="38100" dir="2700000" algn="tl">
                    <a:srgbClr val="000000">
                      <a:alpha val="43137"/>
                    </a:srgbClr>
                  </a:outerShdw>
                </a:effectLst>
              </a:rPr>
              <a:t>υψηλό πυρετό</a:t>
            </a:r>
            <a:r>
              <a:rPr lang="el-GR" sz="1600" dirty="0" smtClean="0"/>
              <a:t>. Η γυναίκα  δήλωσε ότι ο σύζυγός της ήταν σε σύγχυση από την ώρα που ξύπνησε εκείνο το πρωί. Η περαιτέρω λήψη ιστορικού αποκάλυψε ότι ο ασθενής είχε ιστορικό αλκοολισμού και είχε κάνει κατάχρηση αλκοόλ δύο εβδομάδες νωρίτερα. Η φυσική εξέταση αποκάλυψε ξηρότητα βλεννογόνων, αυξημένο καρδιακό ρυθμό (120 παλμούς το λεπτό) και </a:t>
            </a:r>
            <a:r>
              <a:rPr lang="el-GR" sz="1600" dirty="0" err="1" smtClean="0"/>
              <a:t>ορθόσταση</a:t>
            </a:r>
            <a:r>
              <a:rPr lang="el-GR" sz="1600" dirty="0" smtClean="0"/>
              <a:t> με παροδική σκοτοδίνη</a:t>
            </a:r>
            <a:r>
              <a:rPr lang="en-US" sz="1600" dirty="0" smtClean="0"/>
              <a:t> (</a:t>
            </a:r>
            <a:r>
              <a:rPr lang="el-GR" sz="1600" dirty="0" smtClean="0"/>
              <a:t>λόγω συμφόρησης και στάσης στην κυκλοφορία των </a:t>
            </a:r>
            <a:r>
              <a:rPr lang="el-GR" sz="1600" dirty="0" err="1" smtClean="0"/>
              <a:t>φλεγμαινουσών</a:t>
            </a:r>
            <a:r>
              <a:rPr lang="el-GR" sz="1600" dirty="0" smtClean="0"/>
              <a:t> κυψελίδων). Λεπτομερέστερη εξέταση έδειξε </a:t>
            </a:r>
            <a:r>
              <a:rPr lang="el-GR" sz="1600" dirty="0" smtClean="0">
                <a:effectLst>
                  <a:outerShdw blurRad="38100" dist="38100" dir="2700000" algn="tl">
                    <a:srgbClr val="000000">
                      <a:alpha val="43137"/>
                    </a:srgbClr>
                  </a:outerShdw>
                </a:effectLst>
              </a:rPr>
              <a:t>μειωμένους ήχους αναπνοής </a:t>
            </a:r>
            <a:r>
              <a:rPr lang="el-GR" sz="1600" dirty="0" smtClean="0"/>
              <a:t>και </a:t>
            </a:r>
            <a:r>
              <a:rPr lang="el-GR" sz="1600" dirty="0" err="1" smtClean="0">
                <a:effectLst>
                  <a:outerShdw blurRad="38100" dist="38100" dir="2700000" algn="tl">
                    <a:srgbClr val="000000">
                      <a:alpha val="43137"/>
                    </a:srgbClr>
                  </a:outerShdw>
                </a:effectLst>
              </a:rPr>
              <a:t>επικρουστική</a:t>
            </a:r>
            <a:r>
              <a:rPr lang="el-GR" sz="1600" dirty="0" smtClean="0">
                <a:effectLst>
                  <a:outerShdw blurRad="38100" dist="38100" dir="2700000" algn="tl">
                    <a:srgbClr val="000000">
                      <a:alpha val="43137"/>
                    </a:srgbClr>
                  </a:outerShdw>
                </a:effectLst>
              </a:rPr>
              <a:t> αμβλύτητα </a:t>
            </a:r>
            <a:r>
              <a:rPr lang="el-GR" sz="1600" dirty="0" smtClean="0"/>
              <a:t>στη βάση του δεξιού πνεύμονα. Οι εργαστηριακές εξετάσεις αίματος απέβησαν παθολογικές, καθώς μετρήθηκαν </a:t>
            </a:r>
            <a:r>
              <a:rPr lang="el-GR" sz="1600" dirty="0" smtClean="0">
                <a:effectLst>
                  <a:outerShdw blurRad="38100" dist="38100" dir="2700000" algn="tl">
                    <a:srgbClr val="000000">
                      <a:alpha val="43137"/>
                    </a:srgbClr>
                  </a:outerShdw>
                </a:effectLst>
              </a:rPr>
              <a:t>24.000 λευκά αιμοσφαίρια </a:t>
            </a:r>
            <a:r>
              <a:rPr lang="el-GR" sz="1600" dirty="0" smtClean="0"/>
              <a:t>(60% ουδετερόφιλα, 24% άωρα ουδετερόφιλα, 3% </a:t>
            </a:r>
            <a:r>
              <a:rPr lang="el-GR" sz="1600" dirty="0" err="1" smtClean="0"/>
              <a:t>ηωσινόφιλα</a:t>
            </a:r>
            <a:r>
              <a:rPr lang="el-GR" sz="1600" dirty="0" smtClean="0"/>
              <a:t>, 13% λεμφοκύτταρα). Ο ασθενής εισήχθη στο νοσοκομείο για νοσηλεία, παρακολούθηση, περαιτέρω εξετάσεις και θεραπεία. Ωστόσο, κατά τη μεταφορά του στη νοσοκομειακή πτέρυγα, υπέστη </a:t>
            </a:r>
            <a:r>
              <a:rPr lang="el-GR" sz="1600" dirty="0" err="1" smtClean="0"/>
              <a:t>καρδιοαναπνευστική</a:t>
            </a:r>
            <a:r>
              <a:rPr lang="el-GR" sz="1600" dirty="0" smtClean="0"/>
              <a:t> ανακοπή από την οποία δεν μπόρεσε να ανανήψει. Παρατηρήστε μακροσκοπικές και μικροσκοπικές εικόνες από τη νεκροτομή που ακολούθησε.</a:t>
            </a:r>
            <a:endParaRPr lang="el-GR" sz="1600" dirty="0"/>
          </a:p>
        </p:txBody>
      </p:sp>
      <p:pic>
        <p:nvPicPr>
          <p:cNvPr id="25602" name="Picture 2" descr="C:\Users\User\Desktop\path51micro03-03.jpg"/>
          <p:cNvPicPr>
            <a:picLocks noChangeAspect="1" noChangeArrowheads="1"/>
          </p:cNvPicPr>
          <p:nvPr/>
        </p:nvPicPr>
        <p:blipFill>
          <a:blip r:embed="rId2" cstate="print"/>
          <a:srcRect/>
          <a:stretch>
            <a:fillRect/>
          </a:stretch>
        </p:blipFill>
        <p:spPr bwMode="auto">
          <a:xfrm>
            <a:off x="5292080" y="128389"/>
            <a:ext cx="3240360" cy="6612979"/>
          </a:xfrm>
          <a:prstGeom prst="rect">
            <a:avLst/>
          </a:prstGeom>
          <a:noFill/>
        </p:spPr>
      </p:pic>
      <p:pic>
        <p:nvPicPr>
          <p:cNvPr id="25603" name="Picture 3" descr="C:\Users\User\Desktop\path51micro3-04.jpg"/>
          <p:cNvPicPr>
            <a:picLocks noChangeAspect="1" noChangeArrowheads="1"/>
          </p:cNvPicPr>
          <p:nvPr/>
        </p:nvPicPr>
        <p:blipFill>
          <a:blip r:embed="rId3" cstate="print"/>
          <a:srcRect/>
          <a:stretch>
            <a:fillRect/>
          </a:stretch>
        </p:blipFill>
        <p:spPr bwMode="auto">
          <a:xfrm>
            <a:off x="5652120" y="116632"/>
            <a:ext cx="2195908" cy="1468513"/>
          </a:xfrm>
          <a:prstGeom prst="rect">
            <a:avLst/>
          </a:prstGeom>
          <a:noFill/>
        </p:spPr>
      </p:pic>
      <p:pic>
        <p:nvPicPr>
          <p:cNvPr id="25604" name="Picture 4" descr="C:\Users\User\Desktop\path51micro03-06.jpg"/>
          <p:cNvPicPr>
            <a:picLocks noChangeAspect="1" noChangeArrowheads="1"/>
          </p:cNvPicPr>
          <p:nvPr/>
        </p:nvPicPr>
        <p:blipFill>
          <a:blip r:embed="rId4" cstate="print"/>
          <a:srcRect/>
          <a:stretch>
            <a:fillRect/>
          </a:stretch>
        </p:blipFill>
        <p:spPr bwMode="auto">
          <a:xfrm rot="5400000">
            <a:off x="6191165" y="2241882"/>
            <a:ext cx="3242388" cy="2160241"/>
          </a:xfrm>
          <a:prstGeom prst="rect">
            <a:avLst/>
          </a:prstGeom>
          <a:noFill/>
        </p:spPr>
      </p:pic>
      <p:pic>
        <p:nvPicPr>
          <p:cNvPr id="25605" name="Picture 5" descr="C:\Users\User\Desktop\path51micro03-05.jpg"/>
          <p:cNvPicPr>
            <a:picLocks noChangeAspect="1" noChangeArrowheads="1"/>
          </p:cNvPicPr>
          <p:nvPr/>
        </p:nvPicPr>
        <p:blipFill>
          <a:blip r:embed="rId5" cstate="print"/>
          <a:srcRect/>
          <a:stretch>
            <a:fillRect/>
          </a:stretch>
        </p:blipFill>
        <p:spPr bwMode="auto">
          <a:xfrm rot="5400000">
            <a:off x="3880488" y="2248303"/>
            <a:ext cx="3240361" cy="2145371"/>
          </a:xfrm>
          <a:prstGeom prst="rect">
            <a:avLst/>
          </a:prstGeom>
          <a:noFill/>
        </p:spPr>
      </p:pic>
      <p:pic>
        <p:nvPicPr>
          <p:cNvPr id="25606" name="Picture 6" descr="C:\Users\User\Desktop\path51micro03-07.jpg"/>
          <p:cNvPicPr>
            <a:picLocks noChangeAspect="1" noChangeArrowheads="1"/>
          </p:cNvPicPr>
          <p:nvPr/>
        </p:nvPicPr>
        <p:blipFill>
          <a:blip r:embed="rId6" cstate="print"/>
          <a:srcRect/>
          <a:stretch>
            <a:fillRect/>
          </a:stretch>
        </p:blipFill>
        <p:spPr bwMode="auto">
          <a:xfrm>
            <a:off x="5652120" y="5013176"/>
            <a:ext cx="2490503" cy="16561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5602"/>
                                        </p:tgtEl>
                                      </p:cBhvr>
                                    </p:animEffect>
                                    <p:set>
                                      <p:cBhvr>
                                        <p:cTn id="7" dur="1" fill="hold">
                                          <p:stCondLst>
                                            <p:cond delay="499"/>
                                          </p:stCondLst>
                                        </p:cTn>
                                        <p:tgtEl>
                                          <p:spTgt spid="2560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dissolve">
                                      <p:cBhvr>
                                        <p:cTn id="12" dur="500"/>
                                        <p:tgtEl>
                                          <p:spTgt spid="2560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dissolve">
                                      <p:cBhvr>
                                        <p:cTn id="17" dur="500"/>
                                        <p:tgtEl>
                                          <p:spTgt spid="2560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5605"/>
                                        </p:tgtEl>
                                        <p:attrNameLst>
                                          <p:attrName>style.visibility</p:attrName>
                                        </p:attrNameLst>
                                      </p:cBhvr>
                                      <p:to>
                                        <p:strVal val="visible"/>
                                      </p:to>
                                    </p:set>
                                    <p:animEffect transition="in" filter="dissolve">
                                      <p:cBhvr>
                                        <p:cTn id="22" dur="500"/>
                                        <p:tgtEl>
                                          <p:spTgt spid="2560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5603"/>
                                        </p:tgtEl>
                                        <p:attrNameLst>
                                          <p:attrName>style.visibility</p:attrName>
                                        </p:attrNameLst>
                                      </p:cBhvr>
                                      <p:to>
                                        <p:strVal val="visible"/>
                                      </p:to>
                                    </p:set>
                                    <p:animEffect transition="in" filter="dissolve">
                                      <p:cBhvr>
                                        <p:cTn id="27"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00042"/>
          </a:xfrm>
        </p:spPr>
        <p:txBody>
          <a:bodyPr>
            <a:normAutofit fontScale="90000"/>
          </a:bodyPr>
          <a:lstStyle/>
          <a:p>
            <a:r>
              <a:rPr lang="el-GR" b="1" dirty="0" smtClean="0"/>
              <a:t>Οξεία</a:t>
            </a:r>
            <a:r>
              <a:rPr lang="el-GR" dirty="0" smtClean="0"/>
              <a:t> χολοκυστίτιδα</a:t>
            </a:r>
            <a:endParaRPr lang="el-GR" dirty="0"/>
          </a:p>
        </p:txBody>
      </p:sp>
      <p:pic>
        <p:nvPicPr>
          <p:cNvPr id="24578" name="Picture 2" descr="C:\Users\user\Desktop\GI106.jpg"/>
          <p:cNvPicPr>
            <a:picLocks noChangeAspect="1" noChangeArrowheads="1"/>
          </p:cNvPicPr>
          <p:nvPr/>
        </p:nvPicPr>
        <p:blipFill>
          <a:blip r:embed="rId2" cstate="print"/>
          <a:srcRect/>
          <a:stretch>
            <a:fillRect/>
          </a:stretch>
        </p:blipFill>
        <p:spPr bwMode="auto">
          <a:xfrm>
            <a:off x="785786" y="500042"/>
            <a:ext cx="7572428" cy="4959627"/>
          </a:xfrm>
          <a:prstGeom prst="rect">
            <a:avLst/>
          </a:prstGeom>
          <a:noFill/>
        </p:spPr>
      </p:pic>
      <p:sp>
        <p:nvSpPr>
          <p:cNvPr id="4" name="3 - Ορθογώνιο"/>
          <p:cNvSpPr/>
          <p:nvPr/>
        </p:nvSpPr>
        <p:spPr>
          <a:xfrm>
            <a:off x="0" y="5429264"/>
            <a:ext cx="9144000" cy="1508105"/>
          </a:xfrm>
          <a:prstGeom prst="rect">
            <a:avLst/>
          </a:prstGeom>
        </p:spPr>
        <p:txBody>
          <a:bodyPr wrap="square">
            <a:spAutoFit/>
          </a:bodyPr>
          <a:lstStyle/>
          <a:p>
            <a:pPr algn="just"/>
            <a:r>
              <a:rPr lang="el-GR" sz="1600" b="1" dirty="0" smtClean="0"/>
              <a:t>Ουδετερόφιλα</a:t>
            </a:r>
            <a:r>
              <a:rPr lang="el-GR" sz="1600" dirty="0" smtClean="0"/>
              <a:t> (βέλος) παρατηρούνται να διεισδύουν στον βλεννογόνο και τον </a:t>
            </a:r>
            <a:r>
              <a:rPr lang="el-GR" sz="1600" dirty="0" err="1" smtClean="0"/>
              <a:t>υποβλεννογόνο</a:t>
            </a:r>
            <a:r>
              <a:rPr lang="el-GR" sz="1600" dirty="0" smtClean="0"/>
              <a:t> της χοληδόχου κύστης σε αυτήν την ασθενή με οξεία χολοκυστίτιδα. Η οξεία φλεγμονώδης απόκριση αυτής της ασθενούς της προκάλεσε </a:t>
            </a:r>
            <a:r>
              <a:rPr lang="el-GR" sz="1600" b="1" dirty="0" smtClean="0"/>
              <a:t>κοιλιακό άλγος </a:t>
            </a:r>
            <a:r>
              <a:rPr lang="el-GR" sz="1600" dirty="0" smtClean="0"/>
              <a:t>στο δεξιό άνω τεταρτημόριο με ευαισθησία κατά την εκεί ψηλάφησή του.</a:t>
            </a:r>
            <a:r>
              <a:rPr lang="en-US" sz="1600" dirty="0" smtClean="0"/>
              <a:t> </a:t>
            </a:r>
            <a:endParaRPr lang="el-GR" sz="1600" dirty="0" smtClean="0"/>
          </a:p>
          <a:p>
            <a:pPr algn="just"/>
            <a:r>
              <a:rPr lang="el-GR" sz="1400" dirty="0" smtClean="0"/>
              <a:t>Ερώτηση: Τι μπορεί να υπήρχε μέσα στη χοληδόχο κύστη για να προκαλέσει αυτή τη φλεγμονώδη απόκριση; </a:t>
            </a:r>
          </a:p>
          <a:p>
            <a:pPr algn="just"/>
            <a:r>
              <a:rPr lang="el-GR" sz="1400" dirty="0" smtClean="0"/>
              <a:t>- Πλείστες περιπτώσεις χολοκυστίτιδας συνδέονται με χολο</a:t>
            </a:r>
            <a:r>
              <a:rPr lang="el-GR" sz="1400" dirty="0" smtClean="0">
                <a:effectLst>
                  <a:outerShdw blurRad="38100" dist="38100" dir="2700000" algn="tl">
                    <a:srgbClr val="000000">
                      <a:alpha val="43137"/>
                    </a:srgbClr>
                  </a:outerShdw>
                </a:effectLst>
              </a:rPr>
              <a:t>λιθίαση</a:t>
            </a:r>
            <a:r>
              <a:rPr lang="el-GR" sz="1400" dirty="0" smtClean="0"/>
              <a:t> (χολόλιθους).</a:t>
            </a:r>
            <a:endParaRPr lang="el-GR" sz="1400" dirty="0"/>
          </a:p>
        </p:txBody>
      </p:sp>
      <p:sp>
        <p:nvSpPr>
          <p:cNvPr id="5" name="4 - Αριστερό βέλος"/>
          <p:cNvSpPr/>
          <p:nvPr/>
        </p:nvSpPr>
        <p:spPr>
          <a:xfrm rot="17468544">
            <a:off x="5060763" y="1769622"/>
            <a:ext cx="571504"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
            <a:ext cx="3491880" cy="6986528"/>
          </a:xfrm>
          <a:prstGeom prst="rect">
            <a:avLst/>
          </a:prstGeom>
        </p:spPr>
        <p:txBody>
          <a:bodyPr wrap="square">
            <a:spAutoFit/>
          </a:bodyPr>
          <a:lstStyle/>
          <a:p>
            <a:pPr algn="ctr"/>
            <a:r>
              <a:rPr lang="el-GR" sz="1600" b="1" dirty="0" smtClean="0"/>
              <a:t>Κλινικό Ιστορικό:</a:t>
            </a:r>
          </a:p>
          <a:p>
            <a:pPr algn="just"/>
            <a:endParaRPr lang="el-GR" sz="1600" dirty="0" smtClean="0"/>
          </a:p>
          <a:p>
            <a:pPr algn="just"/>
            <a:r>
              <a:rPr lang="el-GR" sz="1600" dirty="0" smtClean="0"/>
              <a:t>Κοπέλα 18 ετών προσήλθε στο Τμήμα Επειγόντων Περιστατικών με διήμερο ιστορικό ναυτίας, εμέτου,  </a:t>
            </a:r>
            <a:r>
              <a:rPr lang="el-GR" sz="1600" dirty="0" err="1" smtClean="0"/>
              <a:t>περιομφαλικού</a:t>
            </a:r>
            <a:r>
              <a:rPr lang="el-GR" sz="1600" dirty="0" smtClean="0"/>
              <a:t> και κάτω κοιλιακού </a:t>
            </a:r>
            <a:r>
              <a:rPr lang="el-GR" sz="1600" dirty="0" smtClean="0">
                <a:effectLst>
                  <a:outerShdw blurRad="38100" dist="38100" dir="2700000" algn="tl">
                    <a:srgbClr val="000000">
                      <a:alpha val="43137"/>
                    </a:srgbClr>
                  </a:outerShdw>
                </a:effectLst>
              </a:rPr>
              <a:t>άλγους</a:t>
            </a:r>
            <a:r>
              <a:rPr lang="el-GR" sz="1600" dirty="0" smtClean="0"/>
              <a:t>. Νωρίτερα εκείνη την ημέρα, η ασθενής ανέφερε </a:t>
            </a:r>
            <a:r>
              <a:rPr lang="el-GR" sz="1600" dirty="0" smtClean="0">
                <a:effectLst>
                  <a:outerShdw blurRad="38100" dist="38100" dir="2700000" algn="tl">
                    <a:srgbClr val="000000">
                      <a:alpha val="43137"/>
                    </a:srgbClr>
                  </a:outerShdw>
                </a:effectLst>
              </a:rPr>
              <a:t>ρίγη και πυρετό</a:t>
            </a:r>
            <a:r>
              <a:rPr lang="el-GR" sz="1600" dirty="0" smtClean="0"/>
              <a:t>. Η φυσική εξέταση έδειξε </a:t>
            </a:r>
            <a:r>
              <a:rPr lang="el-GR" sz="1600" dirty="0" smtClean="0">
                <a:effectLst>
                  <a:outerShdw blurRad="38100" dist="38100" dir="2700000" algn="tl">
                    <a:srgbClr val="000000">
                      <a:alpha val="43137"/>
                    </a:srgbClr>
                  </a:outerShdw>
                </a:effectLst>
              </a:rPr>
              <a:t>τοπική ευαισθησία</a:t>
            </a:r>
            <a:r>
              <a:rPr lang="el-GR" sz="1600" dirty="0" smtClean="0"/>
              <a:t> και </a:t>
            </a:r>
            <a:r>
              <a:rPr lang="el-GR" sz="1600" dirty="0" smtClean="0">
                <a:effectLst>
                  <a:outerShdw blurRad="38100" dist="38100" dir="2700000" algn="tl">
                    <a:srgbClr val="000000">
                      <a:alpha val="43137"/>
                    </a:srgbClr>
                  </a:outerShdw>
                </a:effectLst>
              </a:rPr>
              <a:t>ακαμψία</a:t>
            </a:r>
            <a:r>
              <a:rPr lang="el-GR" sz="1600" dirty="0" smtClean="0"/>
              <a:t> με </a:t>
            </a:r>
            <a:r>
              <a:rPr lang="el-GR" sz="1600" dirty="0" err="1" smtClean="0">
                <a:effectLst>
                  <a:outerShdw blurRad="38100" dist="38100" dir="2700000" algn="tl">
                    <a:srgbClr val="000000">
                      <a:alpha val="43137"/>
                    </a:srgbClr>
                  </a:outerShdw>
                </a:effectLst>
              </a:rPr>
              <a:t>αναπηδώσα</a:t>
            </a:r>
            <a:r>
              <a:rPr lang="el-GR" sz="1600" dirty="0" smtClean="0">
                <a:effectLst>
                  <a:outerShdw blurRad="38100" dist="38100" dir="2700000" algn="tl">
                    <a:srgbClr val="000000">
                      <a:alpha val="43137"/>
                    </a:srgbClr>
                  </a:outerShdw>
                </a:effectLst>
              </a:rPr>
              <a:t> ευαισθησία</a:t>
            </a:r>
            <a:r>
              <a:rPr lang="el-GR" sz="1600" dirty="0" smtClean="0"/>
              <a:t>, ως επί </a:t>
            </a:r>
            <a:r>
              <a:rPr lang="el-GR" sz="1600" u="sng" dirty="0" smtClean="0">
                <a:effectLst>
                  <a:outerShdw blurRad="38100" dist="38100" dir="2700000" algn="tl">
                    <a:srgbClr val="000000">
                      <a:alpha val="43137"/>
                    </a:srgbClr>
                  </a:outerShdw>
                </a:effectLst>
              </a:rPr>
              <a:t>περιτοναϊκού ερεθισμού</a:t>
            </a:r>
            <a:r>
              <a:rPr lang="el-GR" sz="1600" dirty="0" smtClean="0"/>
              <a:t>, στην κάτω κοιλιακή χώρα. Οι εργαστηριακές εξετάσεις ανέδειξαν αριθμό </a:t>
            </a:r>
            <a:r>
              <a:rPr lang="el-GR" sz="1600" dirty="0" smtClean="0">
                <a:effectLst>
                  <a:outerShdw blurRad="38100" dist="38100" dir="2700000" algn="tl">
                    <a:srgbClr val="000000">
                      <a:alpha val="43137"/>
                    </a:srgbClr>
                  </a:outerShdw>
                </a:effectLst>
              </a:rPr>
              <a:t>λευκών αιμοσφαιρίων 21.900/dL</a:t>
            </a:r>
            <a:r>
              <a:rPr lang="el-GR" sz="1600" dirty="0" smtClean="0"/>
              <a:t>, </a:t>
            </a:r>
            <a:r>
              <a:rPr lang="el-GR" sz="1600" dirty="0" smtClean="0">
                <a:effectLst>
                  <a:outerShdw blurRad="38100" dist="38100" dir="2700000" algn="tl">
                    <a:srgbClr val="000000">
                      <a:alpha val="43137"/>
                    </a:srgbClr>
                  </a:outerShdw>
                </a:effectLst>
              </a:rPr>
              <a:t>C-αντιδρώσα πρωτεΐνη 300 </a:t>
            </a:r>
            <a:r>
              <a:rPr lang="el-GR" sz="1600" dirty="0" err="1" smtClean="0">
                <a:effectLst>
                  <a:outerShdw blurRad="38100" dist="38100" dir="2700000" algn="tl">
                    <a:srgbClr val="000000">
                      <a:alpha val="43137"/>
                    </a:srgbClr>
                  </a:outerShdw>
                </a:effectLst>
              </a:rPr>
              <a:t>mg</a:t>
            </a:r>
            <a:r>
              <a:rPr lang="el-GR" sz="1600" dirty="0" smtClean="0">
                <a:effectLst>
                  <a:outerShdw blurRad="38100" dist="38100" dir="2700000" algn="tl">
                    <a:srgbClr val="000000">
                      <a:alpha val="43137"/>
                    </a:srgbClr>
                  </a:outerShdw>
                </a:effectLst>
              </a:rPr>
              <a:t>/L </a:t>
            </a:r>
            <a:r>
              <a:rPr lang="el-GR" sz="1600" dirty="0" smtClean="0"/>
              <a:t>(φυσιολογική &lt;3,0 </a:t>
            </a:r>
            <a:r>
              <a:rPr lang="el-GR" sz="1600" dirty="0" err="1" smtClean="0"/>
              <a:t>mg</a:t>
            </a:r>
            <a:r>
              <a:rPr lang="el-GR" sz="1600" dirty="0" smtClean="0"/>
              <a:t>/</a:t>
            </a:r>
            <a:r>
              <a:rPr lang="el-GR" sz="1600" dirty="0" err="1" smtClean="0"/>
              <a:t>dL</a:t>
            </a:r>
            <a:r>
              <a:rPr lang="el-GR" sz="1600" dirty="0" smtClean="0"/>
              <a:t>) και </a:t>
            </a:r>
            <a:r>
              <a:rPr lang="el-GR" sz="1600" dirty="0" smtClean="0">
                <a:effectLst>
                  <a:outerShdw blurRad="38100" dist="38100" dir="2700000" algn="tl">
                    <a:srgbClr val="000000">
                      <a:alpha val="43137"/>
                    </a:srgbClr>
                  </a:outerShdw>
                </a:effectLst>
              </a:rPr>
              <a:t>ταχύτητα καθίζησης </a:t>
            </a:r>
            <a:r>
              <a:rPr lang="el-GR" sz="1600" dirty="0" err="1" smtClean="0">
                <a:effectLst>
                  <a:outerShdw blurRad="38100" dist="38100" dir="2700000" algn="tl">
                    <a:srgbClr val="000000">
                      <a:alpha val="43137"/>
                    </a:srgbClr>
                  </a:outerShdw>
                </a:effectLst>
              </a:rPr>
              <a:t>ερυθροκυττάρων</a:t>
            </a:r>
            <a:r>
              <a:rPr lang="el-GR" sz="1600" dirty="0" smtClean="0">
                <a:effectLst>
                  <a:outerShdw blurRad="38100" dist="38100" dir="2700000" algn="tl">
                    <a:srgbClr val="000000">
                      <a:alpha val="43137"/>
                    </a:srgbClr>
                  </a:outerShdw>
                </a:effectLst>
              </a:rPr>
              <a:t> 104 mm/h </a:t>
            </a:r>
            <a:r>
              <a:rPr lang="el-GR" sz="1600" dirty="0" smtClean="0"/>
              <a:t>(φυσιολογική 0-20 mm/h). Η δοκιμασία εγκυμοσύνης απέβη αρνητική. Το  </a:t>
            </a:r>
            <a:r>
              <a:rPr lang="el-GR" sz="1600" dirty="0" smtClean="0">
                <a:effectLst>
                  <a:outerShdw blurRad="38100" dist="38100" dir="2700000" algn="tl">
                    <a:srgbClr val="000000">
                      <a:alpha val="43137"/>
                    </a:srgbClr>
                  </a:outerShdw>
                </a:effectLst>
              </a:rPr>
              <a:t>επίχρισμα του περιφερικού αίματος  έδειξε ανώριμα ουδετερόφιλα </a:t>
            </a:r>
            <a:r>
              <a:rPr lang="el-GR" sz="1600" dirty="0" smtClean="0"/>
              <a:t>(κύτταρα «ζώνης»). Η αξονική τομογραφία κοιλίας έδειξε διευρυμένη σκωληκοειδή απόφυση με πάχυνση του τοιχώματός της και υγρό εκτός του αυλού. Η ασθενής υποβλήθηκε σε διερευνητική λαπαροτομία.</a:t>
            </a:r>
            <a:endParaRPr lang="el-GR" sz="1600" dirty="0"/>
          </a:p>
        </p:txBody>
      </p:sp>
      <p:pic>
        <p:nvPicPr>
          <p:cNvPr id="26626" name="Picture 2" descr="C:\Users\User\Desktop\band_cells.jpg"/>
          <p:cNvPicPr>
            <a:picLocks noChangeAspect="1" noChangeArrowheads="1"/>
          </p:cNvPicPr>
          <p:nvPr/>
        </p:nvPicPr>
        <p:blipFill>
          <a:blip r:embed="rId2" cstate="print"/>
          <a:srcRect/>
          <a:stretch>
            <a:fillRect/>
          </a:stretch>
        </p:blipFill>
        <p:spPr bwMode="auto">
          <a:xfrm>
            <a:off x="5292080" y="116632"/>
            <a:ext cx="2520280" cy="1890210"/>
          </a:xfrm>
          <a:prstGeom prst="rect">
            <a:avLst/>
          </a:prstGeom>
          <a:noFill/>
        </p:spPr>
      </p:pic>
      <p:pic>
        <p:nvPicPr>
          <p:cNvPr id="26627" name="Picture 3" descr="C:\Users\User\Desktop\path054-1.jpg"/>
          <p:cNvPicPr>
            <a:picLocks noChangeAspect="1" noChangeArrowheads="1"/>
          </p:cNvPicPr>
          <p:nvPr/>
        </p:nvPicPr>
        <p:blipFill>
          <a:blip r:embed="rId3" cstate="print"/>
          <a:srcRect/>
          <a:stretch>
            <a:fillRect/>
          </a:stretch>
        </p:blipFill>
        <p:spPr bwMode="auto">
          <a:xfrm>
            <a:off x="3635896" y="2132856"/>
            <a:ext cx="2520280" cy="4619512"/>
          </a:xfrm>
          <a:prstGeom prst="rect">
            <a:avLst/>
          </a:prstGeom>
          <a:noFill/>
        </p:spPr>
      </p:pic>
      <p:pic>
        <p:nvPicPr>
          <p:cNvPr id="26628" name="Picture 4" descr="C:\Users\User\Desktop\path054-2.jpg"/>
          <p:cNvPicPr>
            <a:picLocks noChangeAspect="1" noChangeArrowheads="1"/>
          </p:cNvPicPr>
          <p:nvPr/>
        </p:nvPicPr>
        <p:blipFill>
          <a:blip r:embed="rId4" cstate="print"/>
          <a:srcRect/>
          <a:stretch>
            <a:fillRect/>
          </a:stretch>
        </p:blipFill>
        <p:spPr bwMode="auto">
          <a:xfrm rot="16200000">
            <a:off x="5698925" y="3094163"/>
            <a:ext cx="3960440" cy="2613890"/>
          </a:xfrm>
          <a:prstGeom prst="rect">
            <a:avLst/>
          </a:prstGeom>
          <a:noFill/>
        </p:spPr>
      </p:pic>
      <p:pic>
        <p:nvPicPr>
          <p:cNvPr id="26629" name="Picture 5" descr="C:\Users\User\Desktop\path054-3.jpg"/>
          <p:cNvPicPr>
            <a:picLocks noChangeAspect="1" noChangeArrowheads="1"/>
          </p:cNvPicPr>
          <p:nvPr/>
        </p:nvPicPr>
        <p:blipFill>
          <a:blip r:embed="rId5" cstate="print"/>
          <a:srcRect/>
          <a:stretch>
            <a:fillRect/>
          </a:stretch>
        </p:blipFill>
        <p:spPr bwMode="auto">
          <a:xfrm rot="5400000">
            <a:off x="3219085" y="605452"/>
            <a:ext cx="3065870" cy="2088232"/>
          </a:xfrm>
          <a:prstGeom prst="rect">
            <a:avLst/>
          </a:prstGeom>
          <a:noFill/>
        </p:spPr>
      </p:pic>
      <p:pic>
        <p:nvPicPr>
          <p:cNvPr id="26630" name="Picture 6" descr="C:\Users\User\Desktop\path054-5.jpg"/>
          <p:cNvPicPr>
            <a:picLocks noChangeAspect="1" noChangeArrowheads="1"/>
          </p:cNvPicPr>
          <p:nvPr/>
        </p:nvPicPr>
        <p:blipFill>
          <a:blip r:embed="rId6" cstate="print"/>
          <a:srcRect/>
          <a:stretch>
            <a:fillRect/>
          </a:stretch>
        </p:blipFill>
        <p:spPr bwMode="auto">
          <a:xfrm>
            <a:off x="5904691" y="476672"/>
            <a:ext cx="3148108" cy="2088232"/>
          </a:xfrm>
          <a:prstGeom prst="rect">
            <a:avLst/>
          </a:prstGeom>
          <a:noFill/>
        </p:spPr>
      </p:pic>
      <p:pic>
        <p:nvPicPr>
          <p:cNvPr id="26631" name="Picture 7" descr="C:\Users\User\Desktop\path054-4.jpg"/>
          <p:cNvPicPr>
            <a:picLocks noChangeAspect="1" noChangeArrowheads="1"/>
          </p:cNvPicPr>
          <p:nvPr/>
        </p:nvPicPr>
        <p:blipFill>
          <a:blip r:embed="rId7" cstate="print"/>
          <a:srcRect/>
          <a:stretch>
            <a:fillRect/>
          </a:stretch>
        </p:blipFill>
        <p:spPr bwMode="auto">
          <a:xfrm rot="5400000">
            <a:off x="3023828" y="3753036"/>
            <a:ext cx="3456384" cy="2376264"/>
          </a:xfrm>
          <a:prstGeom prst="rect">
            <a:avLst/>
          </a:prstGeom>
          <a:noFill/>
        </p:spPr>
      </p:pic>
      <p:pic>
        <p:nvPicPr>
          <p:cNvPr id="26632" name="Picture 8" descr="C:\Users\User\Desktop\path054-6.jpg"/>
          <p:cNvPicPr>
            <a:picLocks noChangeAspect="1" noChangeArrowheads="1"/>
          </p:cNvPicPr>
          <p:nvPr/>
        </p:nvPicPr>
        <p:blipFill>
          <a:blip r:embed="rId8" cstate="print"/>
          <a:srcRect/>
          <a:stretch>
            <a:fillRect/>
          </a:stretch>
        </p:blipFill>
        <p:spPr bwMode="auto">
          <a:xfrm rot="5400000">
            <a:off x="5510755" y="3354341"/>
            <a:ext cx="3971822" cy="26809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dissolve">
                                      <p:cBhvr>
                                        <p:cTn id="7" dur="500"/>
                                        <p:tgtEl>
                                          <p:spTgt spid="26627"/>
                                        </p:tgtEl>
                                      </p:cBhvr>
                                    </p:animEffect>
                                  </p:childTnLst>
                                </p:cTn>
                              </p:par>
                              <p:par>
                                <p:cTn id="8" presetID="9" presetClass="entr" presetSubtype="0" fill="hold" nodeType="withEffect">
                                  <p:stCondLst>
                                    <p:cond delay="0"/>
                                  </p:stCondLst>
                                  <p:childTnLst>
                                    <p:set>
                                      <p:cBhvr>
                                        <p:cTn id="9" dur="1" fill="hold">
                                          <p:stCondLst>
                                            <p:cond delay="0"/>
                                          </p:stCondLst>
                                        </p:cTn>
                                        <p:tgtEl>
                                          <p:spTgt spid="26628"/>
                                        </p:tgtEl>
                                        <p:attrNameLst>
                                          <p:attrName>style.visibility</p:attrName>
                                        </p:attrNameLst>
                                      </p:cBhvr>
                                      <p:to>
                                        <p:strVal val="visible"/>
                                      </p:to>
                                    </p:set>
                                    <p:animEffect transition="in" filter="dissolve">
                                      <p:cBhvr>
                                        <p:cTn id="10" dur="500"/>
                                        <p:tgtEl>
                                          <p:spTgt spid="2662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26626"/>
                                        </p:tgtEl>
                                      </p:cBhvr>
                                    </p:animEffect>
                                    <p:set>
                                      <p:cBhvr>
                                        <p:cTn id="15" dur="1" fill="hold">
                                          <p:stCondLst>
                                            <p:cond delay="499"/>
                                          </p:stCondLst>
                                        </p:cTn>
                                        <p:tgtEl>
                                          <p:spTgt spid="26626"/>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6627"/>
                                        </p:tgtEl>
                                      </p:cBhvr>
                                    </p:animEffect>
                                    <p:set>
                                      <p:cBhvr>
                                        <p:cTn id="18" dur="1" fill="hold">
                                          <p:stCondLst>
                                            <p:cond delay="499"/>
                                          </p:stCondLst>
                                        </p:cTn>
                                        <p:tgtEl>
                                          <p:spTgt spid="2662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26628"/>
                                        </p:tgtEl>
                                      </p:cBhvr>
                                    </p:animEffect>
                                    <p:set>
                                      <p:cBhvr>
                                        <p:cTn id="21" dur="1" fill="hold">
                                          <p:stCondLst>
                                            <p:cond delay="499"/>
                                          </p:stCondLst>
                                        </p:cTn>
                                        <p:tgtEl>
                                          <p:spTgt spid="2662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6629"/>
                                        </p:tgtEl>
                                        <p:attrNameLst>
                                          <p:attrName>style.visibility</p:attrName>
                                        </p:attrNameLst>
                                      </p:cBhvr>
                                      <p:to>
                                        <p:strVal val="visible"/>
                                      </p:to>
                                    </p:set>
                                    <p:animEffect transition="in" filter="dissolve">
                                      <p:cBhvr>
                                        <p:cTn id="26" dur="500"/>
                                        <p:tgtEl>
                                          <p:spTgt spid="26629"/>
                                        </p:tgtEl>
                                      </p:cBhvr>
                                    </p:animEffect>
                                  </p:childTnLst>
                                </p:cTn>
                              </p:par>
                              <p:par>
                                <p:cTn id="27" presetID="9" presetClass="entr" presetSubtype="0" fill="hold" nodeType="withEffect">
                                  <p:stCondLst>
                                    <p:cond delay="0"/>
                                  </p:stCondLst>
                                  <p:childTnLst>
                                    <p:set>
                                      <p:cBhvr>
                                        <p:cTn id="28" dur="1" fill="hold">
                                          <p:stCondLst>
                                            <p:cond delay="0"/>
                                          </p:stCondLst>
                                        </p:cTn>
                                        <p:tgtEl>
                                          <p:spTgt spid="26630"/>
                                        </p:tgtEl>
                                        <p:attrNameLst>
                                          <p:attrName>style.visibility</p:attrName>
                                        </p:attrNameLst>
                                      </p:cBhvr>
                                      <p:to>
                                        <p:strVal val="visible"/>
                                      </p:to>
                                    </p:set>
                                    <p:animEffect transition="in" filter="dissolve">
                                      <p:cBhvr>
                                        <p:cTn id="29" dur="500"/>
                                        <p:tgtEl>
                                          <p:spTgt spid="26630"/>
                                        </p:tgtEl>
                                      </p:cBhvr>
                                    </p:animEffect>
                                  </p:childTnLst>
                                </p:cTn>
                              </p:par>
                              <p:par>
                                <p:cTn id="30" presetID="9" presetClass="entr" presetSubtype="0" fill="hold" nodeType="withEffect">
                                  <p:stCondLst>
                                    <p:cond delay="0"/>
                                  </p:stCondLst>
                                  <p:childTnLst>
                                    <p:set>
                                      <p:cBhvr>
                                        <p:cTn id="31" dur="1" fill="hold">
                                          <p:stCondLst>
                                            <p:cond delay="0"/>
                                          </p:stCondLst>
                                        </p:cTn>
                                        <p:tgtEl>
                                          <p:spTgt spid="26631"/>
                                        </p:tgtEl>
                                        <p:attrNameLst>
                                          <p:attrName>style.visibility</p:attrName>
                                        </p:attrNameLst>
                                      </p:cBhvr>
                                      <p:to>
                                        <p:strVal val="visible"/>
                                      </p:to>
                                    </p:set>
                                    <p:animEffect transition="in" filter="dissolve">
                                      <p:cBhvr>
                                        <p:cTn id="32" dur="500"/>
                                        <p:tgtEl>
                                          <p:spTgt spid="2663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6632"/>
                                        </p:tgtEl>
                                        <p:attrNameLst>
                                          <p:attrName>style.visibility</p:attrName>
                                        </p:attrNameLst>
                                      </p:cBhvr>
                                      <p:to>
                                        <p:strVal val="visible"/>
                                      </p:to>
                                    </p:set>
                                    <p:animEffect transition="in" filter="dissolve">
                                      <p:cBhvr>
                                        <p:cTn id="37"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14942" y="0"/>
            <a:ext cx="3929058" cy="6858000"/>
          </a:xfrm>
        </p:spPr>
        <p:txBody>
          <a:bodyPr>
            <a:normAutofit fontScale="90000"/>
          </a:bodyPr>
          <a:lstStyle/>
          <a:p>
            <a:r>
              <a:rPr lang="el-GR" sz="2400" spc="300" dirty="0" smtClean="0">
                <a:effectLst>
                  <a:outerShdw blurRad="38100" dist="38100" dir="2700000" algn="tl">
                    <a:srgbClr val="000000">
                      <a:alpha val="43137"/>
                    </a:srgbClr>
                  </a:outerShdw>
                </a:effectLst>
              </a:rPr>
              <a:t>ΕΡΥΘΗΜΑ &amp; ΟΙΔΗΜΑ</a:t>
            </a:r>
            <a:r>
              <a:rPr lang="el-GR" sz="2400" dirty="0" smtClean="0"/>
              <a:t/>
            </a:r>
            <a:br>
              <a:rPr lang="el-GR" sz="2400" dirty="0" smtClean="0"/>
            </a:br>
            <a:r>
              <a:rPr lang="el-GR" sz="2200" dirty="0" smtClean="0"/>
              <a:t>Τα κύρια σημεία της φλεγμονής είναι το </a:t>
            </a:r>
            <a:r>
              <a:rPr lang="el-GR" sz="2200" u="sng" dirty="0" smtClean="0"/>
              <a:t>ερύθημα</a:t>
            </a:r>
            <a:r>
              <a:rPr lang="el-GR" sz="2200" dirty="0" smtClean="0"/>
              <a:t> (κοκκίνισμα), η </a:t>
            </a:r>
            <a:r>
              <a:rPr lang="el-GR" sz="2200" u="sng" dirty="0" smtClean="0"/>
              <a:t>θερμότητα</a:t>
            </a:r>
            <a:r>
              <a:rPr lang="el-GR" sz="2200" dirty="0" smtClean="0"/>
              <a:t>, </a:t>
            </a:r>
            <a:r>
              <a:rPr lang="en-US" sz="2200" dirty="0" smtClean="0"/>
              <a:t> </a:t>
            </a:r>
            <a:r>
              <a:rPr lang="el-GR" sz="2200" dirty="0" smtClean="0"/>
              <a:t>το </a:t>
            </a:r>
            <a:r>
              <a:rPr lang="el-GR" sz="2200" u="sng" dirty="0" smtClean="0"/>
              <a:t>οίδημα</a:t>
            </a:r>
            <a:r>
              <a:rPr lang="el-GR" sz="2200" dirty="0" smtClean="0"/>
              <a:t>,  ο </a:t>
            </a:r>
            <a:r>
              <a:rPr lang="el-GR" sz="2200" u="sng" dirty="0" smtClean="0"/>
              <a:t>πόνος</a:t>
            </a:r>
            <a:r>
              <a:rPr lang="el-GR" sz="2200" dirty="0" smtClean="0"/>
              <a:t> και η </a:t>
            </a:r>
            <a:r>
              <a:rPr lang="el-GR" sz="2200" u="sng" dirty="0" smtClean="0"/>
              <a:t>απώλεια της λειτουργικότητας</a:t>
            </a:r>
            <a:r>
              <a:rPr lang="el-GR" sz="2200" dirty="0" smtClean="0"/>
              <a:t>. Στην πάνω εικόνα, βλέπουμε  δέρμα με ήπιο ερύθημα </a:t>
            </a:r>
            <a:r>
              <a:rPr lang="el-GR" sz="2200" u="sng" dirty="0" smtClean="0">
                <a:effectLst>
                  <a:outerShdw blurRad="38100" dist="38100" dir="2700000" algn="tl">
                    <a:srgbClr val="000000">
                      <a:alpha val="43137"/>
                    </a:srgbClr>
                  </a:outerShdw>
                </a:effectLst>
              </a:rPr>
              <a:t>σε σύγκριση</a:t>
            </a:r>
            <a:r>
              <a:rPr lang="el-GR" sz="2200" dirty="0" smtClean="0">
                <a:effectLst>
                  <a:outerShdw blurRad="38100" dist="38100" dir="2700000" algn="tl">
                    <a:srgbClr val="000000">
                      <a:alpha val="43137"/>
                    </a:srgbClr>
                  </a:outerShdw>
                </a:effectLst>
              </a:rPr>
              <a:t> </a:t>
            </a:r>
            <a:r>
              <a:rPr lang="el-GR" sz="2200" dirty="0" smtClean="0"/>
              <a:t>με το πιο φυσιολογικό δέρμα στο δεξί άκρο</a:t>
            </a:r>
            <a:r>
              <a:rPr lang="en-US" sz="2200" dirty="0" smtClean="0"/>
              <a:t> </a:t>
            </a:r>
            <a:r>
              <a:rPr lang="el-GR" sz="2200" dirty="0" smtClean="0"/>
              <a:t>της εν λόγω εικόνας.</a:t>
            </a:r>
            <a:br>
              <a:rPr lang="el-GR" sz="2200" dirty="0" smtClean="0"/>
            </a:br>
            <a:r>
              <a:rPr lang="el-GR" sz="2200" i="1" dirty="0" smtClean="0"/>
              <a:t>Ερώτηση: Τι θα προκαλούσε ερύθημα που να αφορά </a:t>
            </a:r>
            <a:r>
              <a:rPr lang="el-GR" sz="2200" i="1" dirty="0" smtClean="0">
                <a:effectLst>
                  <a:outerShdw blurRad="38100" dist="38100" dir="2700000" algn="tl">
                    <a:srgbClr val="000000">
                      <a:alpha val="43137"/>
                    </a:srgbClr>
                  </a:outerShdw>
                </a:effectLst>
              </a:rPr>
              <a:t>μόνο</a:t>
            </a:r>
            <a:r>
              <a:rPr lang="el-GR" sz="2200" i="1" dirty="0" smtClean="0"/>
              <a:t> στον πήχη; </a:t>
            </a:r>
            <a:br>
              <a:rPr lang="el-GR" sz="2200" i="1" dirty="0" smtClean="0"/>
            </a:br>
            <a:r>
              <a:rPr lang="el-GR" sz="2200" i="1" dirty="0" smtClean="0"/>
              <a:t>Επαφή με ερεθιστικό χημικό παράγοντα ή παρατεταμένη έκθεση στον ήλιο. </a:t>
            </a:r>
            <a:r>
              <a:rPr lang="el-GR" sz="2200" dirty="0" smtClean="0"/>
              <a:t/>
            </a:r>
            <a:br>
              <a:rPr lang="el-GR" sz="2200" dirty="0" smtClean="0"/>
            </a:br>
            <a:r>
              <a:rPr lang="el-GR" sz="2200" dirty="0" smtClean="0"/>
              <a:t>Ο </a:t>
            </a:r>
            <a:r>
              <a:rPr lang="el-GR" sz="2200" dirty="0" smtClean="0">
                <a:solidFill>
                  <a:srgbClr val="FF0000"/>
                </a:solidFill>
              </a:rPr>
              <a:t>επώδυνος</a:t>
            </a:r>
            <a:r>
              <a:rPr lang="el-GR" sz="2200" dirty="0" smtClean="0"/>
              <a:t> βραχίονας στο  κάτω μέρος της κάτω εικόνας είναι </a:t>
            </a:r>
            <a:r>
              <a:rPr lang="el-GR" sz="2200" dirty="0" smtClean="0">
                <a:effectLst>
                  <a:outerShdw blurRad="38100" dist="38100" dir="2700000" algn="tl">
                    <a:srgbClr val="000000">
                      <a:alpha val="43137"/>
                    </a:srgbClr>
                  </a:outerShdw>
                </a:effectLst>
              </a:rPr>
              <a:t>σχετικά</a:t>
            </a:r>
            <a:r>
              <a:rPr lang="el-GR" sz="2200" dirty="0" smtClean="0"/>
              <a:t> οιδηματώδης και </a:t>
            </a:r>
            <a:r>
              <a:rPr lang="el-GR" sz="2200" dirty="0" err="1" smtClean="0"/>
              <a:t>ερυθηματώδης</a:t>
            </a:r>
            <a:r>
              <a:rPr lang="el-GR" sz="2200" dirty="0" smtClean="0"/>
              <a:t> </a:t>
            </a:r>
            <a:r>
              <a:rPr lang="el-GR" sz="2200" u="sng" spc="300" dirty="0" smtClean="0">
                <a:effectLst>
                  <a:outerShdw blurRad="38100" dist="38100" dir="2700000" algn="tl">
                    <a:srgbClr val="000000">
                      <a:alpha val="43137"/>
                    </a:srgbClr>
                  </a:outerShdw>
                </a:effectLst>
              </a:rPr>
              <a:t>σε σύγκριση</a:t>
            </a:r>
            <a:r>
              <a:rPr lang="el-GR" sz="2200" spc="300" dirty="0" smtClean="0">
                <a:effectLst>
                  <a:outerShdw blurRad="38100" dist="38100" dir="2700000" algn="tl">
                    <a:srgbClr val="000000">
                      <a:alpha val="43137"/>
                    </a:srgbClr>
                  </a:outerShdw>
                </a:effectLst>
              </a:rPr>
              <a:t> </a:t>
            </a:r>
            <a:r>
              <a:rPr lang="el-GR" sz="2200" dirty="0" smtClean="0"/>
              <a:t>με τον βραχίονα στο πάνω μέρος της κάτω εικόνας.</a:t>
            </a:r>
            <a:endParaRPr lang="el-GR" sz="2200" dirty="0"/>
          </a:p>
        </p:txBody>
      </p:sp>
      <p:pic>
        <p:nvPicPr>
          <p:cNvPr id="1026" name="Picture 2" descr="C:\Users\user\Desktop\SKIN166.jpg"/>
          <p:cNvPicPr>
            <a:picLocks noChangeAspect="1" noChangeArrowheads="1"/>
          </p:cNvPicPr>
          <p:nvPr/>
        </p:nvPicPr>
        <p:blipFill>
          <a:blip r:embed="rId3" cstate="print"/>
          <a:srcRect/>
          <a:stretch>
            <a:fillRect/>
          </a:stretch>
        </p:blipFill>
        <p:spPr bwMode="auto">
          <a:xfrm>
            <a:off x="142844" y="142852"/>
            <a:ext cx="4963322" cy="3259642"/>
          </a:xfrm>
          <a:prstGeom prst="rect">
            <a:avLst/>
          </a:prstGeom>
          <a:noFill/>
        </p:spPr>
      </p:pic>
      <p:pic>
        <p:nvPicPr>
          <p:cNvPr id="1028" name="Picture 4" descr="C:\Users\user\Desktop\SKIN167.jpg"/>
          <p:cNvPicPr>
            <a:picLocks noChangeAspect="1" noChangeArrowheads="1"/>
          </p:cNvPicPr>
          <p:nvPr/>
        </p:nvPicPr>
        <p:blipFill>
          <a:blip r:embed="rId4" cstate="print"/>
          <a:srcRect/>
          <a:stretch>
            <a:fillRect/>
          </a:stretch>
        </p:blipFill>
        <p:spPr bwMode="auto">
          <a:xfrm>
            <a:off x="142844" y="3429000"/>
            <a:ext cx="4973592" cy="32861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00042"/>
          </a:xfrm>
        </p:spPr>
        <p:txBody>
          <a:bodyPr>
            <a:normAutofit fontScale="90000"/>
          </a:bodyPr>
          <a:lstStyle/>
          <a:p>
            <a:r>
              <a:rPr lang="el-GR" sz="3200" dirty="0" smtClean="0"/>
              <a:t>Σχηματισμός  </a:t>
            </a:r>
            <a:r>
              <a:rPr lang="el-GR" sz="3200" b="1" spc="300" dirty="0" smtClean="0"/>
              <a:t>αποστήματος</a:t>
            </a:r>
            <a:r>
              <a:rPr lang="el-GR" sz="3200" dirty="0" smtClean="0"/>
              <a:t>  στον πνεύμονα</a:t>
            </a:r>
            <a:endParaRPr lang="el-GR" sz="3200" dirty="0"/>
          </a:p>
        </p:txBody>
      </p:sp>
      <p:pic>
        <p:nvPicPr>
          <p:cNvPr id="23554" name="Picture 2" descr="C:\Users\user\Desktop\LUNG012.jpg"/>
          <p:cNvPicPr>
            <a:picLocks noChangeAspect="1" noChangeArrowheads="1"/>
          </p:cNvPicPr>
          <p:nvPr/>
        </p:nvPicPr>
        <p:blipFill>
          <a:blip r:embed="rId2" cstate="print"/>
          <a:srcRect/>
          <a:stretch>
            <a:fillRect/>
          </a:stretch>
        </p:blipFill>
        <p:spPr bwMode="auto">
          <a:xfrm>
            <a:off x="214282" y="500042"/>
            <a:ext cx="3571900" cy="5378933"/>
          </a:xfrm>
          <a:prstGeom prst="rect">
            <a:avLst/>
          </a:prstGeom>
          <a:noFill/>
        </p:spPr>
      </p:pic>
      <p:pic>
        <p:nvPicPr>
          <p:cNvPr id="23555" name="Picture 3" descr="C:\Users\user\Desktop\LUNG128.jpg"/>
          <p:cNvPicPr>
            <a:picLocks noChangeAspect="1" noChangeArrowheads="1"/>
          </p:cNvPicPr>
          <p:nvPr/>
        </p:nvPicPr>
        <p:blipFill>
          <a:blip r:embed="rId3" cstate="print"/>
          <a:srcRect/>
          <a:stretch>
            <a:fillRect/>
          </a:stretch>
        </p:blipFill>
        <p:spPr bwMode="auto">
          <a:xfrm>
            <a:off x="5572132" y="500042"/>
            <a:ext cx="3338773" cy="5357850"/>
          </a:xfrm>
          <a:prstGeom prst="rect">
            <a:avLst/>
          </a:prstGeom>
          <a:noFill/>
        </p:spPr>
      </p:pic>
      <p:sp>
        <p:nvSpPr>
          <p:cNvPr id="5" name="4 - Ορθογώνιο"/>
          <p:cNvSpPr/>
          <p:nvPr/>
        </p:nvSpPr>
        <p:spPr>
          <a:xfrm>
            <a:off x="0" y="5857892"/>
            <a:ext cx="4000496" cy="1015663"/>
          </a:xfrm>
          <a:prstGeom prst="rect">
            <a:avLst/>
          </a:prstGeom>
        </p:spPr>
        <p:txBody>
          <a:bodyPr wrap="square">
            <a:spAutoFit/>
          </a:bodyPr>
          <a:lstStyle/>
          <a:p>
            <a:pPr algn="just"/>
            <a:r>
              <a:rPr lang="el-GR" sz="1200" dirty="0" smtClean="0"/>
              <a:t>Η εκτεταμένη οξεία φλεγμονή μπορεί να οδηγήσει σε σχηματισμό αποστήματος, όπως φαίνεται εδώ με στρογγυλεμένα </a:t>
            </a:r>
            <a:r>
              <a:rPr lang="el-GR" sz="1200" b="1" dirty="0" smtClean="0"/>
              <a:t>αποστήματα</a:t>
            </a:r>
            <a:r>
              <a:rPr lang="el-GR" sz="1200" dirty="0" smtClean="0"/>
              <a:t> (το πυώδες περιεχόμενο έχει αποστραγγιστεί μετά τη διατομή οπότε έχει αφήσει από μια κοιλότητα) στον άνω και κάτω λοβό (βέλη).</a:t>
            </a:r>
            <a:endParaRPr lang="el-GR" sz="1200" dirty="0"/>
          </a:p>
        </p:txBody>
      </p:sp>
      <p:sp>
        <p:nvSpPr>
          <p:cNvPr id="6" name="5 - Δεξιό βέλος"/>
          <p:cNvSpPr/>
          <p:nvPr/>
        </p:nvSpPr>
        <p:spPr>
          <a:xfrm>
            <a:off x="857224" y="1714488"/>
            <a:ext cx="42862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Δεξιό βέλος"/>
          <p:cNvSpPr/>
          <p:nvPr/>
        </p:nvSpPr>
        <p:spPr>
          <a:xfrm>
            <a:off x="1714480" y="3000372"/>
            <a:ext cx="42862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4000496" y="5857892"/>
            <a:ext cx="5143504" cy="1015663"/>
          </a:xfrm>
          <a:prstGeom prst="rect">
            <a:avLst/>
          </a:prstGeom>
        </p:spPr>
        <p:txBody>
          <a:bodyPr wrap="square">
            <a:spAutoFit/>
          </a:bodyPr>
          <a:lstStyle/>
          <a:p>
            <a:pPr algn="just"/>
            <a:r>
              <a:rPr lang="el-GR" sz="1200" dirty="0" smtClean="0"/>
              <a:t>Τα βέλη αναδεικνύουν περιοχές σχηματισμού αποστήματος στον άνω λοβό αυτού του πνεύμονα. Η </a:t>
            </a:r>
            <a:r>
              <a:rPr lang="el-GR" sz="1200" b="1" dirty="0" err="1" smtClean="0"/>
              <a:t>ρευστοποιός</a:t>
            </a:r>
            <a:r>
              <a:rPr lang="el-GR" sz="1200" b="1" dirty="0" smtClean="0"/>
              <a:t> νέκρωση </a:t>
            </a:r>
            <a:r>
              <a:rPr lang="el-GR" sz="1200" dirty="0" smtClean="0"/>
              <a:t>των δύο αποστημάτων είναι πρόδηλη, καθώς το πυώδες περιεχόμενο αποστραγγίζεται και αφήνει  κοιλότητες. Στην </a:t>
            </a:r>
            <a:r>
              <a:rPr lang="el-GR" sz="1200" i="1" dirty="0" smtClean="0"/>
              <a:t>ακτινογραφία</a:t>
            </a:r>
            <a:r>
              <a:rPr lang="el-GR" sz="1200" dirty="0" smtClean="0"/>
              <a:t>, το ρευστοποιημένο κεντρικό περιεχόμενο ενός αποστήματος μπορεί να εμφανιστεί ως «</a:t>
            </a:r>
            <a:r>
              <a:rPr lang="el-GR" sz="1200" i="1" dirty="0" err="1" smtClean="0"/>
              <a:t>υδραερικό</a:t>
            </a:r>
            <a:r>
              <a:rPr lang="el-GR" sz="1200" i="1" dirty="0" smtClean="0"/>
              <a:t> επίπεδο»</a:t>
            </a:r>
            <a:r>
              <a:rPr lang="el-GR" sz="1200" dirty="0" smtClean="0"/>
              <a:t>.</a:t>
            </a:r>
            <a:endParaRPr lang="el-G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42918"/>
          </a:xfrm>
        </p:spPr>
        <p:txBody>
          <a:bodyPr>
            <a:normAutofit fontScale="90000"/>
          </a:bodyPr>
          <a:lstStyle/>
          <a:p>
            <a:r>
              <a:rPr lang="el-GR" dirty="0" err="1" smtClean="0"/>
              <a:t>Αποστηματοποίηση</a:t>
            </a:r>
            <a:r>
              <a:rPr lang="el-GR" dirty="0" smtClean="0"/>
              <a:t> στην καρδιά</a:t>
            </a:r>
            <a:endParaRPr lang="el-GR" dirty="0"/>
          </a:p>
        </p:txBody>
      </p:sp>
      <p:pic>
        <p:nvPicPr>
          <p:cNvPr id="24578" name="Picture 2" descr="C:\Users\user\Desktop\CV266.jpg"/>
          <p:cNvPicPr>
            <a:picLocks noChangeAspect="1" noChangeArrowheads="1"/>
          </p:cNvPicPr>
          <p:nvPr/>
        </p:nvPicPr>
        <p:blipFill>
          <a:blip r:embed="rId2" cstate="print"/>
          <a:srcRect/>
          <a:stretch>
            <a:fillRect/>
          </a:stretch>
        </p:blipFill>
        <p:spPr bwMode="auto">
          <a:xfrm>
            <a:off x="142844" y="642918"/>
            <a:ext cx="4881669" cy="3500462"/>
          </a:xfrm>
          <a:prstGeom prst="rect">
            <a:avLst/>
          </a:prstGeom>
          <a:noFill/>
        </p:spPr>
      </p:pic>
      <p:pic>
        <p:nvPicPr>
          <p:cNvPr id="24579" name="Picture 3" descr="C:\Users\user\Desktop\CV053.jpg"/>
          <p:cNvPicPr>
            <a:picLocks noChangeAspect="1" noChangeArrowheads="1"/>
          </p:cNvPicPr>
          <p:nvPr/>
        </p:nvPicPr>
        <p:blipFill>
          <a:blip r:embed="rId3" cstate="print"/>
          <a:srcRect/>
          <a:stretch>
            <a:fillRect/>
          </a:stretch>
        </p:blipFill>
        <p:spPr bwMode="auto">
          <a:xfrm rot="5400000">
            <a:off x="4127371" y="1659050"/>
            <a:ext cx="5889917" cy="3857652"/>
          </a:xfrm>
          <a:prstGeom prst="rect">
            <a:avLst/>
          </a:prstGeom>
          <a:noFill/>
        </p:spPr>
      </p:pic>
      <p:sp>
        <p:nvSpPr>
          <p:cNvPr id="5" name="4 - Ορθογώνιο"/>
          <p:cNvSpPr/>
          <p:nvPr/>
        </p:nvSpPr>
        <p:spPr>
          <a:xfrm>
            <a:off x="0" y="4143380"/>
            <a:ext cx="5143504" cy="1384995"/>
          </a:xfrm>
          <a:prstGeom prst="rect">
            <a:avLst/>
          </a:prstGeom>
        </p:spPr>
        <p:txBody>
          <a:bodyPr wrap="square">
            <a:spAutoFit/>
          </a:bodyPr>
          <a:lstStyle/>
          <a:p>
            <a:pPr algn="just"/>
            <a:r>
              <a:rPr lang="el-GR" sz="1400" dirty="0" smtClean="0"/>
              <a:t>Μακροσκοπικά εδώ φαίνονται πολύ μικρότερα αποστήματα (βέλος). Αυτά θα μπορούσαν να ονομαστούν «</a:t>
            </a:r>
            <a:r>
              <a:rPr lang="el-GR" sz="1400" dirty="0" err="1" smtClean="0">
                <a:effectLst>
                  <a:outerShdw blurRad="38100" dist="38100" dir="2700000" algn="tl">
                    <a:srgbClr val="000000">
                      <a:alpha val="43137"/>
                    </a:srgbClr>
                  </a:outerShdw>
                </a:effectLst>
              </a:rPr>
              <a:t>μικροαποστήματα</a:t>
            </a:r>
            <a:r>
              <a:rPr lang="el-GR" sz="1400" dirty="0" smtClean="0">
                <a:effectLst>
                  <a:outerShdw blurRad="38100" dist="38100" dir="2700000" algn="tl">
                    <a:srgbClr val="000000">
                      <a:alpha val="43137"/>
                    </a:srgbClr>
                  </a:outerShdw>
                </a:effectLst>
              </a:rPr>
              <a:t> - </a:t>
            </a:r>
            <a:r>
              <a:rPr lang="el-GR" sz="1400" dirty="0" err="1" smtClean="0">
                <a:effectLst>
                  <a:outerShdw blurRad="38100" dist="38100" dir="2700000" algn="tl">
                    <a:srgbClr val="000000">
                      <a:alpha val="43137"/>
                    </a:srgbClr>
                  </a:outerShdw>
                </a:effectLst>
              </a:rPr>
              <a:t>αποστημάτια</a:t>
            </a:r>
            <a:r>
              <a:rPr lang="el-GR" sz="1400" dirty="0" smtClean="0"/>
              <a:t>», λόγω του μικρού τους μεγέθους. Τα αποστήματα μπορούν να εμφανιστούν σε διάφορα μεγέθη. Ίσως το πιο κοινό παράδειγμα αποστήματος είναι το λεγόμενο «σπυράκι» στο πρόσωπο ενός εφήβου.</a:t>
            </a:r>
            <a:endParaRPr lang="el-GR" sz="1400" dirty="0"/>
          </a:p>
        </p:txBody>
      </p:sp>
      <p:sp>
        <p:nvSpPr>
          <p:cNvPr id="6" name="5 - Δεξιό βέλος"/>
          <p:cNvSpPr/>
          <p:nvPr/>
        </p:nvSpPr>
        <p:spPr>
          <a:xfrm rot="2763067">
            <a:off x="3744960" y="1676973"/>
            <a:ext cx="642942"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0" y="5715016"/>
            <a:ext cx="5143504" cy="1169551"/>
          </a:xfrm>
          <a:prstGeom prst="rect">
            <a:avLst/>
          </a:prstGeom>
        </p:spPr>
        <p:txBody>
          <a:bodyPr wrap="square">
            <a:spAutoFit/>
          </a:bodyPr>
          <a:lstStyle/>
          <a:p>
            <a:pPr algn="just"/>
            <a:r>
              <a:rPr lang="el-GR" sz="1400" dirty="0" smtClean="0"/>
              <a:t>Ως </a:t>
            </a:r>
            <a:r>
              <a:rPr lang="el-GR" sz="1400" b="1" dirty="0" smtClean="0"/>
              <a:t>απόστημα</a:t>
            </a:r>
            <a:r>
              <a:rPr lang="el-GR" sz="1400" dirty="0" smtClean="0"/>
              <a:t> ορίζεται μια </a:t>
            </a:r>
            <a:r>
              <a:rPr lang="el-GR" sz="1400" b="1" dirty="0" smtClean="0"/>
              <a:t>εντοπισμένη συλλογή ουδετερόφιλων </a:t>
            </a:r>
            <a:r>
              <a:rPr lang="el-GR" sz="1400" b="1" dirty="0" err="1" smtClean="0"/>
              <a:t>πολυμορφοπυρήνων</a:t>
            </a:r>
            <a:r>
              <a:rPr lang="el-GR" sz="1400" dirty="0" smtClean="0"/>
              <a:t>. Δεξιά παρατηρούμε ένα </a:t>
            </a:r>
            <a:r>
              <a:rPr lang="el-GR" sz="1400" dirty="0" err="1" smtClean="0">
                <a:effectLst>
                  <a:outerShdw blurRad="38100" dist="38100" dir="2700000" algn="tl">
                    <a:srgbClr val="000000">
                      <a:alpha val="43137"/>
                    </a:srgbClr>
                  </a:outerShdw>
                </a:effectLst>
              </a:rPr>
              <a:t>μικροαπόστημα</a:t>
            </a:r>
            <a:r>
              <a:rPr lang="el-GR" sz="1400" dirty="0" smtClean="0">
                <a:effectLst>
                  <a:outerShdw blurRad="38100" dist="38100" dir="2700000" algn="tl">
                    <a:srgbClr val="000000">
                      <a:alpha val="43137"/>
                    </a:srgbClr>
                  </a:outerShdw>
                </a:effectLst>
              </a:rPr>
              <a:t> - </a:t>
            </a:r>
            <a:r>
              <a:rPr lang="el-GR" sz="1400" dirty="0" err="1" smtClean="0">
                <a:effectLst>
                  <a:outerShdw blurRad="38100" dist="38100" dir="2700000" algn="tl">
                    <a:srgbClr val="000000">
                      <a:alpha val="43137"/>
                    </a:srgbClr>
                  </a:outerShdw>
                </a:effectLst>
              </a:rPr>
              <a:t>αποστημάτιο</a:t>
            </a:r>
            <a:r>
              <a:rPr lang="el-GR" sz="1400" dirty="0" smtClean="0"/>
              <a:t> στο μυοκάρδιο. Το ακανόνιστο σκούρο μοβ κέντρο είναι μια </a:t>
            </a:r>
            <a:r>
              <a:rPr lang="el-GR" sz="1400" i="1" dirty="0" smtClean="0"/>
              <a:t>συλλογή βακτηρίων </a:t>
            </a:r>
            <a:r>
              <a:rPr lang="el-GR" sz="1400" dirty="0" smtClean="0"/>
              <a:t>που συνιστά και την  αιτία γι’ αυτό το απόστημα.</a:t>
            </a:r>
            <a:endParaRPr lang="el-G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0"/>
            <a:ext cx="8929718" cy="714356"/>
          </a:xfrm>
        </p:spPr>
        <p:txBody>
          <a:bodyPr>
            <a:normAutofit fontScale="90000"/>
          </a:bodyPr>
          <a:lstStyle/>
          <a:p>
            <a:r>
              <a:rPr lang="el-GR" dirty="0" err="1" smtClean="0"/>
              <a:t>Αποστηματοποιημένη</a:t>
            </a:r>
            <a:r>
              <a:rPr lang="el-GR" dirty="0" smtClean="0"/>
              <a:t> βρογχοπνευμονία</a:t>
            </a:r>
            <a:endParaRPr lang="el-GR" dirty="0"/>
          </a:p>
        </p:txBody>
      </p:sp>
      <p:pic>
        <p:nvPicPr>
          <p:cNvPr id="25602" name="Picture 2" descr="C:\Users\user\Desktop\LUNG112.jpg"/>
          <p:cNvPicPr>
            <a:picLocks noChangeAspect="1" noChangeArrowheads="1"/>
          </p:cNvPicPr>
          <p:nvPr/>
        </p:nvPicPr>
        <p:blipFill>
          <a:blip r:embed="rId2" cstate="print"/>
          <a:srcRect/>
          <a:stretch>
            <a:fillRect/>
          </a:stretch>
        </p:blipFill>
        <p:spPr bwMode="auto">
          <a:xfrm>
            <a:off x="214282" y="642918"/>
            <a:ext cx="3770686" cy="5429288"/>
          </a:xfrm>
          <a:prstGeom prst="rect">
            <a:avLst/>
          </a:prstGeom>
          <a:noFill/>
        </p:spPr>
      </p:pic>
      <p:pic>
        <p:nvPicPr>
          <p:cNvPr id="25603" name="Picture 3" descr="C:\Users\user\Desktop\LUNG019.jpg"/>
          <p:cNvPicPr>
            <a:picLocks noChangeAspect="1" noChangeArrowheads="1"/>
          </p:cNvPicPr>
          <p:nvPr/>
        </p:nvPicPr>
        <p:blipFill>
          <a:blip r:embed="rId3" cstate="print"/>
          <a:srcRect/>
          <a:stretch>
            <a:fillRect/>
          </a:stretch>
        </p:blipFill>
        <p:spPr bwMode="auto">
          <a:xfrm>
            <a:off x="4786314" y="785794"/>
            <a:ext cx="4144757" cy="2714644"/>
          </a:xfrm>
          <a:prstGeom prst="rect">
            <a:avLst/>
          </a:prstGeom>
          <a:noFill/>
        </p:spPr>
      </p:pic>
      <p:pic>
        <p:nvPicPr>
          <p:cNvPr id="25604" name="Picture 4" descr="C:\Users\user\Desktop\INFL011.jpg"/>
          <p:cNvPicPr>
            <a:picLocks noChangeAspect="1" noChangeArrowheads="1"/>
          </p:cNvPicPr>
          <p:nvPr/>
        </p:nvPicPr>
        <p:blipFill>
          <a:blip r:embed="rId4" cstate="print"/>
          <a:srcRect/>
          <a:stretch>
            <a:fillRect/>
          </a:stretch>
        </p:blipFill>
        <p:spPr bwMode="auto">
          <a:xfrm>
            <a:off x="4786314" y="3857628"/>
            <a:ext cx="4143404" cy="2713758"/>
          </a:xfrm>
          <a:prstGeom prst="rect">
            <a:avLst/>
          </a:prstGeom>
          <a:noFill/>
        </p:spPr>
      </p:pic>
      <p:sp>
        <p:nvSpPr>
          <p:cNvPr id="6" name="5 - Ορθογώνιο"/>
          <p:cNvSpPr/>
          <p:nvPr/>
        </p:nvSpPr>
        <p:spPr>
          <a:xfrm>
            <a:off x="0" y="6072206"/>
            <a:ext cx="4714876" cy="830997"/>
          </a:xfrm>
          <a:prstGeom prst="rect">
            <a:avLst/>
          </a:prstGeom>
        </p:spPr>
        <p:txBody>
          <a:bodyPr wrap="square">
            <a:spAutoFit/>
          </a:bodyPr>
          <a:lstStyle/>
          <a:p>
            <a:pPr algn="just"/>
            <a:r>
              <a:rPr lang="el-GR" sz="1200" dirty="0" smtClean="0"/>
              <a:t>Αυτή η </a:t>
            </a:r>
            <a:r>
              <a:rPr lang="el-GR" sz="1200" dirty="0" err="1" smtClean="0"/>
              <a:t>αποστηματοποιημένη</a:t>
            </a:r>
            <a:r>
              <a:rPr lang="el-GR" sz="1200" dirty="0" smtClean="0"/>
              <a:t> βρογχοπνευμονία έχει πολλές ανασηκωμένες, πιο ανοιχτόχρωμες  περιοχές (βέλος) οι οποίες είναι οι περιοχές που περιέχουν τις εκτεταμένες  διηθήσεις από τα ουδετερόφιλα.</a:t>
            </a:r>
            <a:endParaRPr lang="el-GR" sz="1200" dirty="0"/>
          </a:p>
        </p:txBody>
      </p:sp>
      <p:sp>
        <p:nvSpPr>
          <p:cNvPr id="7" name="6 - Δεξιό βέλος"/>
          <p:cNvSpPr/>
          <p:nvPr/>
        </p:nvSpPr>
        <p:spPr>
          <a:xfrm rot="3804716">
            <a:off x="3224051" y="1398582"/>
            <a:ext cx="42862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3929058" y="2928934"/>
            <a:ext cx="5214942" cy="830997"/>
          </a:xfrm>
          <a:prstGeom prst="rect">
            <a:avLst/>
          </a:prstGeom>
        </p:spPr>
        <p:txBody>
          <a:bodyPr wrap="square">
            <a:spAutoFit/>
          </a:bodyPr>
          <a:lstStyle/>
          <a:p>
            <a:pPr algn="just"/>
            <a:r>
              <a:rPr lang="el-GR" sz="1200" dirty="0" smtClean="0"/>
              <a:t>Μικροσκοπικά, φαίνεται εδώ </a:t>
            </a:r>
            <a:r>
              <a:rPr lang="el-GR" sz="1200" b="1" dirty="0" smtClean="0"/>
              <a:t>το εκτεταμένο </a:t>
            </a:r>
            <a:r>
              <a:rPr lang="el-GR" sz="1200" b="1" dirty="0" err="1" smtClean="0"/>
              <a:t>ουδετεροφιλικό</a:t>
            </a:r>
            <a:r>
              <a:rPr lang="el-GR" sz="1200" b="1" dirty="0" smtClean="0"/>
              <a:t> εξίδρωμα</a:t>
            </a:r>
            <a:r>
              <a:rPr lang="el-GR" sz="1200" dirty="0" smtClean="0"/>
              <a:t> μιας </a:t>
            </a:r>
            <a:r>
              <a:rPr lang="el-GR" sz="1200" b="1" dirty="0" smtClean="0"/>
              <a:t>οξείας </a:t>
            </a:r>
            <a:r>
              <a:rPr lang="el-GR" sz="1200" b="1" dirty="0" err="1" smtClean="0"/>
              <a:t>αποστηματώδους</a:t>
            </a:r>
            <a:r>
              <a:rPr lang="el-GR" sz="1200" b="1" dirty="0" smtClean="0"/>
              <a:t> πνευμονίας</a:t>
            </a:r>
            <a:r>
              <a:rPr lang="el-GR" sz="1200" dirty="0" smtClean="0"/>
              <a:t>. Οι φυσιολογικοί ιστοί </a:t>
            </a:r>
            <a:r>
              <a:rPr lang="el-GR" sz="1200" b="1" dirty="0" smtClean="0"/>
              <a:t>καταστρέφονται</a:t>
            </a:r>
            <a:r>
              <a:rPr lang="el-GR" sz="1200" dirty="0" smtClean="0"/>
              <a:t> στην περιοχή του αποστήματος, επειδή τα ουδετερόφιλα απελευθερώνουν πολλά ένζυμα.</a:t>
            </a:r>
            <a:endParaRPr lang="el-GR" sz="1200" dirty="0"/>
          </a:p>
        </p:txBody>
      </p:sp>
      <p:sp>
        <p:nvSpPr>
          <p:cNvPr id="9" name="8 - Ορθογώνιο"/>
          <p:cNvSpPr/>
          <p:nvPr/>
        </p:nvSpPr>
        <p:spPr>
          <a:xfrm>
            <a:off x="4000496" y="3571876"/>
            <a:ext cx="5143504" cy="1200329"/>
          </a:xfrm>
          <a:prstGeom prst="rect">
            <a:avLst/>
          </a:prstGeom>
        </p:spPr>
        <p:txBody>
          <a:bodyPr wrap="square">
            <a:spAutoFit/>
          </a:bodyPr>
          <a:lstStyle/>
          <a:p>
            <a:pPr algn="just"/>
            <a:r>
              <a:rPr lang="el-GR" sz="1200" dirty="0" smtClean="0"/>
              <a:t>Εδώ υπάρχει ένα </a:t>
            </a:r>
            <a:r>
              <a:rPr lang="el-GR" sz="1200" b="1" dirty="0" smtClean="0"/>
              <a:t>εστιακό απόστημα </a:t>
            </a:r>
            <a:r>
              <a:rPr lang="el-GR" sz="1200" dirty="0" smtClean="0"/>
              <a:t>στον πνεύμονα. Σημειώστε τη μεγάλη συγκέντρωση </a:t>
            </a:r>
            <a:r>
              <a:rPr lang="el-GR" sz="1200" dirty="0" err="1" smtClean="0"/>
              <a:t>βασίφιλων</a:t>
            </a:r>
            <a:r>
              <a:rPr lang="el-GR" sz="1200" dirty="0" smtClean="0"/>
              <a:t> (μπλε) φλεγμονωδών κυττάρων στο κέντρο, που αντιστοιχούν στα </a:t>
            </a:r>
            <a:r>
              <a:rPr lang="el-GR" sz="1200" b="1" dirty="0" smtClean="0"/>
              <a:t>ουδετερόφιλα.</a:t>
            </a:r>
            <a:r>
              <a:rPr lang="el-GR" sz="1200" dirty="0" smtClean="0"/>
              <a:t> Οι ασαφείς, σκούρες μοβ περιοχές αντιπροσωπεύουν </a:t>
            </a:r>
            <a:r>
              <a:rPr lang="el-GR" sz="1200" b="1" dirty="0" smtClean="0"/>
              <a:t>συστάδες </a:t>
            </a:r>
            <a:r>
              <a:rPr lang="el-GR" sz="1200" b="1" dirty="0" err="1" smtClean="0"/>
              <a:t>βακτηριακών</a:t>
            </a:r>
            <a:r>
              <a:rPr lang="el-GR" sz="1200" b="1" dirty="0" smtClean="0"/>
              <a:t> αποικιών</a:t>
            </a:r>
            <a:r>
              <a:rPr lang="el-GR" sz="1200" dirty="0" smtClean="0"/>
              <a:t> (τα βακτήρια χρωματίζονται από μπλε έως μοβ με χρώση Α&amp;Η). Οι κυψελίδες σε εκείνη την περιοχή έχουν </a:t>
            </a:r>
            <a:r>
              <a:rPr lang="el-GR" sz="1200" b="1" dirty="0" smtClean="0"/>
              <a:t>καταστραφεί</a:t>
            </a:r>
            <a:r>
              <a:rPr lang="el-GR" sz="1200" dirty="0" smtClean="0"/>
              <a:t>.</a:t>
            </a:r>
            <a:endParaRPr lang="el-G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603"/>
                                        </p:tgtEl>
                                        <p:attrNameLst>
                                          <p:attrName>style.visibility</p:attrName>
                                        </p:attrNameLst>
                                      </p:cBhvr>
                                      <p:to>
                                        <p:strVal val="visible"/>
                                      </p:to>
                                    </p:set>
                                    <p:animEffect transition="in" filter="dissolve">
                                      <p:cBhvr>
                                        <p:cTn id="12" dur="500"/>
                                        <p:tgtEl>
                                          <p:spTgt spid="2560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25603"/>
                                        </p:tgtEl>
                                      </p:cBhvr>
                                    </p:animEffect>
                                    <p:set>
                                      <p:cBhvr>
                                        <p:cTn id="22" dur="1" fill="hold">
                                          <p:stCondLst>
                                            <p:cond delay="499"/>
                                          </p:stCondLst>
                                        </p:cTn>
                                        <p:tgtEl>
                                          <p:spTgt spid="25603"/>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5604"/>
                                        </p:tgtEl>
                                        <p:attrNameLst>
                                          <p:attrName>style.visibility</p:attrName>
                                        </p:attrNameLst>
                                      </p:cBhvr>
                                      <p:to>
                                        <p:strVal val="visible"/>
                                      </p:to>
                                    </p:set>
                                    <p:animEffect transition="in" filter="dissolve">
                                      <p:cBhvr>
                                        <p:cTn id="30" dur="500"/>
                                        <p:tgtEl>
                                          <p:spTgt spid="2560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71480"/>
          </a:xfrm>
        </p:spPr>
        <p:txBody>
          <a:bodyPr>
            <a:normAutofit fontScale="90000"/>
          </a:bodyPr>
          <a:lstStyle/>
          <a:p>
            <a:r>
              <a:rPr lang="el-GR" dirty="0" smtClean="0"/>
              <a:t>Εξέλκωση γαστρικού βλεννογόνου</a:t>
            </a:r>
            <a:endParaRPr lang="el-GR" dirty="0"/>
          </a:p>
        </p:txBody>
      </p:sp>
      <p:pic>
        <p:nvPicPr>
          <p:cNvPr id="26626" name="Picture 2" descr="C:\Users\user\Desktop\GI018.jpg"/>
          <p:cNvPicPr>
            <a:picLocks noChangeAspect="1" noChangeArrowheads="1"/>
          </p:cNvPicPr>
          <p:nvPr/>
        </p:nvPicPr>
        <p:blipFill>
          <a:blip r:embed="rId2" cstate="print"/>
          <a:srcRect/>
          <a:stretch>
            <a:fillRect/>
          </a:stretch>
        </p:blipFill>
        <p:spPr bwMode="auto">
          <a:xfrm rot="16200000">
            <a:off x="-673083" y="1458846"/>
            <a:ext cx="5143535" cy="3368803"/>
          </a:xfrm>
          <a:prstGeom prst="rect">
            <a:avLst/>
          </a:prstGeom>
          <a:noFill/>
        </p:spPr>
      </p:pic>
      <p:pic>
        <p:nvPicPr>
          <p:cNvPr id="26627" name="Picture 3" descr="C:\Users\user\Desktop\GI110.jpg"/>
          <p:cNvPicPr>
            <a:picLocks noChangeAspect="1" noChangeArrowheads="1"/>
          </p:cNvPicPr>
          <p:nvPr/>
        </p:nvPicPr>
        <p:blipFill>
          <a:blip r:embed="rId3" cstate="print"/>
          <a:srcRect/>
          <a:stretch>
            <a:fillRect/>
          </a:stretch>
        </p:blipFill>
        <p:spPr bwMode="auto">
          <a:xfrm>
            <a:off x="3786182" y="642918"/>
            <a:ext cx="5126409" cy="3357586"/>
          </a:xfrm>
          <a:prstGeom prst="rect">
            <a:avLst/>
          </a:prstGeom>
          <a:noFill/>
        </p:spPr>
      </p:pic>
      <p:sp>
        <p:nvSpPr>
          <p:cNvPr id="5" name="4 - Ορθογώνιο"/>
          <p:cNvSpPr/>
          <p:nvPr/>
        </p:nvSpPr>
        <p:spPr>
          <a:xfrm>
            <a:off x="0" y="5786454"/>
            <a:ext cx="9144000" cy="1015663"/>
          </a:xfrm>
          <a:prstGeom prst="rect">
            <a:avLst/>
          </a:prstGeom>
        </p:spPr>
        <p:txBody>
          <a:bodyPr wrap="square">
            <a:spAutoFit/>
          </a:bodyPr>
          <a:lstStyle/>
          <a:p>
            <a:pPr algn="just"/>
            <a:r>
              <a:rPr lang="el-GR" sz="1200" dirty="0" smtClean="0"/>
              <a:t>Μια συνέπεια της οξείας φλεγμονής είναι το </a:t>
            </a:r>
            <a:r>
              <a:rPr lang="el-GR" sz="1200" b="1" dirty="0" smtClean="0"/>
              <a:t>έλκος</a:t>
            </a:r>
            <a:r>
              <a:rPr lang="el-GR" sz="1200" dirty="0" smtClean="0"/>
              <a:t>. Αυτό συμβαίνει σε μια </a:t>
            </a:r>
            <a:r>
              <a:rPr lang="el-GR" sz="1200" dirty="0" smtClean="0">
                <a:effectLst>
                  <a:outerShdw blurRad="38100" dist="38100" dir="2700000" algn="tl">
                    <a:srgbClr val="000000">
                      <a:alpha val="43137"/>
                    </a:srgbClr>
                  </a:outerShdw>
                </a:effectLst>
              </a:rPr>
              <a:t>επιφάνεια με επένδυση, </a:t>
            </a:r>
            <a:r>
              <a:rPr lang="el-GR" sz="1200" dirty="0" smtClean="0"/>
              <a:t>πρωτίστως επιθηλιακή. Η φλεγμονή </a:t>
            </a:r>
            <a:r>
              <a:rPr lang="el-GR" sz="1200" u="sng" dirty="0" smtClean="0"/>
              <a:t>καταστρέφει</a:t>
            </a:r>
            <a:r>
              <a:rPr lang="el-GR" sz="1200" dirty="0" smtClean="0"/>
              <a:t> τον βλεννογόνο, συνήθως με εντοπισμένο τρόπο. Εδώ ο γαστρικός βλεννογόνος έχει εστιακά χαθεί ή, όπως λέμε, έχει </a:t>
            </a:r>
            <a:r>
              <a:rPr lang="el-GR" sz="1200" dirty="0" err="1" smtClean="0"/>
              <a:t>εξελκωθεί</a:t>
            </a:r>
            <a:r>
              <a:rPr lang="el-GR" sz="1200" dirty="0" smtClean="0"/>
              <a:t>. Παρατηρούμε ένα μεγαλύτερο έλκος (βέλος) και αρκετά  μικρότερα, με περιβάλλον ερύθημα, που εμφανίζονται παρακείμενα του κεντρικού. Η </a:t>
            </a:r>
            <a:r>
              <a:rPr lang="el-GR" sz="1200" u="sng" dirty="0" smtClean="0"/>
              <a:t>καταστροφή</a:t>
            </a:r>
            <a:r>
              <a:rPr lang="el-GR" sz="1200" dirty="0" smtClean="0"/>
              <a:t> του </a:t>
            </a:r>
            <a:r>
              <a:rPr lang="el-GR" sz="1200" dirty="0" err="1" smtClean="0"/>
              <a:t>βλεννογονικού</a:t>
            </a:r>
            <a:r>
              <a:rPr lang="el-GR" sz="1200" dirty="0" smtClean="0"/>
              <a:t> εν προκειμένω, επιθηλίου μπορεί να προδιαθέσει σε </a:t>
            </a:r>
            <a:r>
              <a:rPr lang="el-GR" sz="1200" b="1" dirty="0" smtClean="0"/>
              <a:t>αιμορραγία</a:t>
            </a:r>
            <a:r>
              <a:rPr lang="el-GR" sz="1200" dirty="0" smtClean="0"/>
              <a:t>, </a:t>
            </a:r>
            <a:r>
              <a:rPr lang="el-GR" sz="1200" b="1" dirty="0" smtClean="0"/>
              <a:t>πόνο</a:t>
            </a:r>
            <a:r>
              <a:rPr lang="el-GR" sz="1200" dirty="0" smtClean="0"/>
              <a:t>, ακόμη και επέκταση διά μέσου του μυϊκού χιτώνα του τοιχώματος του στομάχου (</a:t>
            </a:r>
            <a:r>
              <a:rPr lang="el-GR" sz="1200" b="1" dirty="0" smtClean="0"/>
              <a:t>διάτρηση</a:t>
            </a:r>
            <a:r>
              <a:rPr lang="el-GR" sz="1200" dirty="0" smtClean="0"/>
              <a:t>).</a:t>
            </a:r>
            <a:endParaRPr lang="el-GR" sz="1200" dirty="0"/>
          </a:p>
        </p:txBody>
      </p:sp>
      <p:sp>
        <p:nvSpPr>
          <p:cNvPr id="6" name="5 - Δεξιό βέλος"/>
          <p:cNvSpPr/>
          <p:nvPr/>
        </p:nvSpPr>
        <p:spPr>
          <a:xfrm>
            <a:off x="1000100" y="4500570"/>
            <a:ext cx="642942"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3643306" y="4143380"/>
            <a:ext cx="5500694" cy="461665"/>
          </a:xfrm>
          <a:prstGeom prst="rect">
            <a:avLst/>
          </a:prstGeom>
        </p:spPr>
        <p:txBody>
          <a:bodyPr wrap="square">
            <a:spAutoFit/>
          </a:bodyPr>
          <a:lstStyle/>
          <a:p>
            <a:pPr algn="just"/>
            <a:r>
              <a:rPr lang="el-GR" sz="1200" dirty="0" smtClean="0"/>
              <a:t>Εδώ πρόκειται για ένα μεγαλύτερο </a:t>
            </a:r>
            <a:r>
              <a:rPr lang="el-GR" sz="1200" b="1" dirty="0" smtClean="0"/>
              <a:t>έλκος.</a:t>
            </a:r>
            <a:r>
              <a:rPr lang="el-GR" sz="1200" dirty="0" smtClean="0"/>
              <a:t> Η αιτία για το έλκος σε αυτή την περίπτωση ήταν ένα αναπτυσσόμενο </a:t>
            </a:r>
            <a:r>
              <a:rPr lang="el-GR" sz="1200" b="1" dirty="0" smtClean="0"/>
              <a:t>υποκείμενο </a:t>
            </a:r>
            <a:r>
              <a:rPr lang="el-GR" sz="1200" dirty="0" smtClean="0"/>
              <a:t>(εν προκειμένω)  </a:t>
            </a:r>
            <a:r>
              <a:rPr lang="el-GR" sz="1200" b="1" dirty="0" smtClean="0"/>
              <a:t>νεόπλασμα</a:t>
            </a:r>
            <a:r>
              <a:rPr lang="el-GR" sz="1200" dirty="0" smtClean="0"/>
              <a:t>.</a:t>
            </a:r>
            <a:endParaRPr lang="el-GR" sz="1200" dirty="0"/>
          </a:p>
        </p:txBody>
      </p:sp>
      <p:sp>
        <p:nvSpPr>
          <p:cNvPr id="8" name="7 - Δεξιό βέλος"/>
          <p:cNvSpPr/>
          <p:nvPr/>
        </p:nvSpPr>
        <p:spPr>
          <a:xfrm rot="1431464">
            <a:off x="5462628" y="1960731"/>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6626"/>
                                        </p:tgtEl>
                                      </p:cBhvr>
                                    </p:animEffect>
                                    <p:set>
                                      <p:cBhvr>
                                        <p:cTn id="12" dur="1" fill="hold">
                                          <p:stCondLst>
                                            <p:cond delay="499"/>
                                          </p:stCondLst>
                                        </p:cTn>
                                        <p:tgtEl>
                                          <p:spTgt spid="26626"/>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6627"/>
                                        </p:tgtEl>
                                        <p:attrNameLst>
                                          <p:attrName>style.visibility</p:attrName>
                                        </p:attrNameLst>
                                      </p:cBhvr>
                                      <p:to>
                                        <p:strVal val="visible"/>
                                      </p:to>
                                    </p:set>
                                    <p:animEffect transition="in" filter="dissolve">
                                      <p:cBhvr>
                                        <p:cTn id="23" dur="500"/>
                                        <p:tgtEl>
                                          <p:spTgt spid="2662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48680"/>
          </a:xfrm>
        </p:spPr>
        <p:txBody>
          <a:bodyPr>
            <a:normAutofit fontScale="90000"/>
          </a:bodyPr>
          <a:lstStyle/>
          <a:p>
            <a:r>
              <a:rPr lang="el-GR" dirty="0" smtClean="0"/>
              <a:t>Οξέα  έλκη  βλεννογόνων</a:t>
            </a:r>
            <a:endParaRPr lang="el-GR" dirty="0"/>
          </a:p>
        </p:txBody>
      </p:sp>
      <p:pic>
        <p:nvPicPr>
          <p:cNvPr id="23554" name="Picture 2" descr="C:\Users\User\Desktop\LUNG129.jpg"/>
          <p:cNvPicPr>
            <a:picLocks noChangeAspect="1" noChangeArrowheads="1"/>
          </p:cNvPicPr>
          <p:nvPr/>
        </p:nvPicPr>
        <p:blipFill>
          <a:blip r:embed="rId2" cstate="print"/>
          <a:srcRect/>
          <a:stretch>
            <a:fillRect/>
          </a:stretch>
        </p:blipFill>
        <p:spPr bwMode="auto">
          <a:xfrm>
            <a:off x="179512" y="620688"/>
            <a:ext cx="3816424" cy="4935568"/>
          </a:xfrm>
          <a:prstGeom prst="rect">
            <a:avLst/>
          </a:prstGeom>
          <a:noFill/>
        </p:spPr>
      </p:pic>
      <p:pic>
        <p:nvPicPr>
          <p:cNvPr id="23555" name="Picture 3" descr="C:\Users\User\Desktop\GI004.jpg"/>
          <p:cNvPicPr>
            <a:picLocks noChangeAspect="1" noChangeArrowheads="1"/>
          </p:cNvPicPr>
          <p:nvPr/>
        </p:nvPicPr>
        <p:blipFill>
          <a:blip r:embed="rId3" cstate="print"/>
          <a:srcRect/>
          <a:stretch>
            <a:fillRect/>
          </a:stretch>
        </p:blipFill>
        <p:spPr bwMode="auto">
          <a:xfrm>
            <a:off x="4067944" y="1052736"/>
            <a:ext cx="4923312" cy="2736304"/>
          </a:xfrm>
          <a:prstGeom prst="rect">
            <a:avLst/>
          </a:prstGeom>
          <a:noFill/>
        </p:spPr>
      </p:pic>
      <p:sp>
        <p:nvSpPr>
          <p:cNvPr id="5" name="4 - Ορθογώνιο"/>
          <p:cNvSpPr/>
          <p:nvPr/>
        </p:nvSpPr>
        <p:spPr>
          <a:xfrm>
            <a:off x="0" y="5589240"/>
            <a:ext cx="9144000" cy="1169551"/>
          </a:xfrm>
          <a:prstGeom prst="rect">
            <a:avLst/>
          </a:prstGeom>
        </p:spPr>
        <p:txBody>
          <a:bodyPr wrap="square">
            <a:spAutoFit/>
          </a:bodyPr>
          <a:lstStyle/>
          <a:p>
            <a:pPr algn="just"/>
            <a:r>
              <a:rPr lang="el-GR" sz="1400" dirty="0" smtClean="0"/>
              <a:t>Κάτω από τις φωνητικές χορδές σε αυτόν τον λάρυγγα υπάρχουν μεγάλα έλκη (βέλη). Τέτοια </a:t>
            </a:r>
            <a:r>
              <a:rPr lang="el-GR" sz="1400" dirty="0" err="1" smtClean="0"/>
              <a:t>υπογλωττιδικά</a:t>
            </a:r>
            <a:r>
              <a:rPr lang="el-GR" sz="1400" dirty="0" smtClean="0"/>
              <a:t> έλκη δημιουργούνται σε παρατεταμένη </a:t>
            </a:r>
            <a:r>
              <a:rPr lang="el-GR" sz="1400" dirty="0" err="1" smtClean="0"/>
              <a:t>ενδοτραχειακή</a:t>
            </a:r>
            <a:r>
              <a:rPr lang="el-GR" sz="1400" dirty="0" smtClean="0"/>
              <a:t> διασωλήνωση, στην οποία η περιχειρίδα του </a:t>
            </a:r>
            <a:r>
              <a:rPr lang="el-GR" sz="1400" dirty="0" err="1" smtClean="0"/>
              <a:t>ενδοτραχειακού</a:t>
            </a:r>
            <a:r>
              <a:rPr lang="el-GR" sz="1400" dirty="0" smtClean="0"/>
              <a:t> σωλήνα εφαρμόζει πολύ σφιχτά. Βλέπουμε, λοιπόν, ότι τα έλκη μπορούν να προκληθούν και από μηχανικές δυνάμεις. Στην πραγματικότητα, τα λεγόμενα «έλκη από πίεση» ή «έλκη κατάκλισης» μπορούν να σχηματιστούν στο δέρμα πάνω από τις οστικές προεξοχές σε άτομα που παραμένουν κλινήρη για μεγάλο χρονικό διάστημα.</a:t>
            </a:r>
            <a:endParaRPr lang="el-GR" sz="1400" dirty="0"/>
          </a:p>
        </p:txBody>
      </p:sp>
      <p:sp>
        <p:nvSpPr>
          <p:cNvPr id="6" name="5 - Δεξιό βέλος"/>
          <p:cNvSpPr/>
          <p:nvPr/>
        </p:nvSpPr>
        <p:spPr>
          <a:xfrm rot="731027">
            <a:off x="924310" y="2902883"/>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Δεξιό βέλος"/>
          <p:cNvSpPr/>
          <p:nvPr/>
        </p:nvSpPr>
        <p:spPr>
          <a:xfrm rot="5771221">
            <a:off x="2906135" y="2542954"/>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3995936" y="3861048"/>
            <a:ext cx="5148064" cy="1169551"/>
          </a:xfrm>
          <a:prstGeom prst="rect">
            <a:avLst/>
          </a:prstGeom>
        </p:spPr>
        <p:txBody>
          <a:bodyPr wrap="square">
            <a:spAutoFit/>
          </a:bodyPr>
          <a:lstStyle/>
          <a:p>
            <a:pPr algn="just"/>
            <a:r>
              <a:rPr lang="el-GR" sz="1400" dirty="0" smtClean="0"/>
              <a:t>Εδώ φαίνεται ένα οξύ έλκος οισοφάγου. Ο άθικτος  (και </a:t>
            </a:r>
            <a:r>
              <a:rPr lang="el-GR" sz="1400" dirty="0" err="1" smtClean="0"/>
              <a:t>υπερπλαστικός</a:t>
            </a:r>
            <a:r>
              <a:rPr lang="el-GR" sz="1400" dirty="0" smtClean="0"/>
              <a:t>, εν προκειμένω) βλεννογόνος ακανθώδους (πλακώδους) επιθηλίου που διακρίνεται στα δεξιά, έχει χαθεί στα αριστερά (έλκος). Στη βάση του έλκους βρίσκονται φλεγμονώδη κύτταρα και ινώδες-</a:t>
            </a:r>
            <a:r>
              <a:rPr lang="el-GR" sz="1400" dirty="0" err="1" smtClean="0"/>
              <a:t>ινική</a:t>
            </a:r>
            <a:r>
              <a:rPr lang="el-GR" sz="1400" dirty="0" smtClean="0"/>
              <a:t>.</a:t>
            </a:r>
            <a:endParaRPr lang="el-G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92696"/>
          </a:xfrm>
        </p:spPr>
        <p:txBody>
          <a:bodyPr>
            <a:normAutofit fontScale="90000"/>
          </a:bodyPr>
          <a:lstStyle/>
          <a:p>
            <a:r>
              <a:rPr lang="el-GR" dirty="0" smtClean="0"/>
              <a:t>Επιπλοκές σακχαρώδους διαβήτη</a:t>
            </a:r>
            <a:endParaRPr lang="el-GR" dirty="0"/>
          </a:p>
        </p:txBody>
      </p:sp>
      <p:pic>
        <p:nvPicPr>
          <p:cNvPr id="24578" name="Picture 2" descr="C:\Users\User\Desktop\SKIN013.jpg"/>
          <p:cNvPicPr>
            <a:picLocks noChangeAspect="1" noChangeArrowheads="1"/>
          </p:cNvPicPr>
          <p:nvPr/>
        </p:nvPicPr>
        <p:blipFill>
          <a:blip r:embed="rId3" cstate="print"/>
          <a:srcRect/>
          <a:stretch>
            <a:fillRect/>
          </a:stretch>
        </p:blipFill>
        <p:spPr bwMode="auto">
          <a:xfrm rot="16200000">
            <a:off x="-922355" y="1866570"/>
            <a:ext cx="5012045" cy="2664296"/>
          </a:xfrm>
          <a:prstGeom prst="rect">
            <a:avLst/>
          </a:prstGeom>
          <a:noFill/>
        </p:spPr>
      </p:pic>
      <p:pic>
        <p:nvPicPr>
          <p:cNvPr id="24579" name="Picture 3" descr="C:\Users\User\Desktop\SKIN065.jpg"/>
          <p:cNvPicPr>
            <a:picLocks noChangeAspect="1" noChangeArrowheads="1"/>
          </p:cNvPicPr>
          <p:nvPr/>
        </p:nvPicPr>
        <p:blipFill>
          <a:blip r:embed="rId4" cstate="print"/>
          <a:srcRect/>
          <a:stretch>
            <a:fillRect/>
          </a:stretch>
        </p:blipFill>
        <p:spPr bwMode="auto">
          <a:xfrm>
            <a:off x="3203848" y="908720"/>
            <a:ext cx="5658329" cy="2736304"/>
          </a:xfrm>
          <a:prstGeom prst="rect">
            <a:avLst/>
          </a:prstGeom>
          <a:noFill/>
        </p:spPr>
      </p:pic>
      <p:sp>
        <p:nvSpPr>
          <p:cNvPr id="5" name="4 - Ορθογώνιο"/>
          <p:cNvSpPr/>
          <p:nvPr/>
        </p:nvSpPr>
        <p:spPr>
          <a:xfrm>
            <a:off x="0" y="5661248"/>
            <a:ext cx="9144000" cy="1169551"/>
          </a:xfrm>
          <a:prstGeom prst="rect">
            <a:avLst/>
          </a:prstGeom>
        </p:spPr>
        <p:txBody>
          <a:bodyPr wrap="square">
            <a:spAutoFit/>
          </a:bodyPr>
          <a:lstStyle/>
          <a:p>
            <a:pPr algn="just"/>
            <a:r>
              <a:rPr lang="el-GR" sz="1400" dirty="0" smtClean="0"/>
              <a:t>Αυτός ο ασθενής είχε σακχαρώδη διαβήτη για πολλά χρόνια. Αυτή η νόσος οδηγεί σε έντονη </a:t>
            </a:r>
            <a:r>
              <a:rPr lang="el-GR" sz="1400" dirty="0" err="1" smtClean="0"/>
              <a:t>αθηροσκλήρυνση</a:t>
            </a:r>
            <a:r>
              <a:rPr lang="el-GR" sz="1400" dirty="0" smtClean="0"/>
              <a:t> με αρτηριακή στένωση. Όταν εμπλέκονται περιφερικές αρτηρίες προς τα πόδια, τότε εμφανίζεται ισχαιμία των μαλακών ιστών και των οστών. Ακόμη και μικρό τραύμα οδηγεί σε </a:t>
            </a:r>
            <a:r>
              <a:rPr lang="el-GR" sz="1400" b="1" dirty="0" smtClean="0"/>
              <a:t>έλκος</a:t>
            </a:r>
            <a:r>
              <a:rPr lang="el-GR" sz="1400" dirty="0" smtClean="0"/>
              <a:t> (βέλος) που επουλώνεται άσχημα και συχνά μολύνεται δευτερογενώς. Σε αυτόν τον ασθενή έχει ήδη πραγματοποιηθεί </a:t>
            </a:r>
            <a:r>
              <a:rPr lang="el-GR" sz="1400" dirty="0" err="1" smtClean="0"/>
              <a:t>διαμεταταρσιακός</a:t>
            </a:r>
            <a:r>
              <a:rPr lang="el-GR" sz="1400" dirty="0" smtClean="0"/>
              <a:t> ακρωτηριασμός (σημειώστε την απουσία των δακτύλων των ποδιών) λόγω της σοβαρότητας της περιφερικής αγγειακής νόσου του.</a:t>
            </a:r>
            <a:endParaRPr lang="el-GR" sz="1400" dirty="0"/>
          </a:p>
        </p:txBody>
      </p:sp>
      <p:sp>
        <p:nvSpPr>
          <p:cNvPr id="6" name="5 - Αριστερό βέλος"/>
          <p:cNvSpPr/>
          <p:nvPr/>
        </p:nvSpPr>
        <p:spPr>
          <a:xfrm rot="20527867">
            <a:off x="1867728" y="2707298"/>
            <a:ext cx="504056"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2915816" y="3645024"/>
            <a:ext cx="6228184" cy="1384995"/>
          </a:xfrm>
          <a:prstGeom prst="rect">
            <a:avLst/>
          </a:prstGeom>
        </p:spPr>
        <p:txBody>
          <a:bodyPr wrap="square">
            <a:spAutoFit/>
          </a:bodyPr>
          <a:lstStyle/>
          <a:p>
            <a:pPr algn="just"/>
            <a:r>
              <a:rPr lang="el-GR" sz="1400" dirty="0" smtClean="0"/>
              <a:t>Η εκτεταμένη νέκρωση ενός μέρους του σώματος ονομάζεται συχνά «γάγγραινα» ή γαγγραινώδης νέκρωση. Αυτή μπορεί να είναι μια επιπλοκή του σακχαρώδη διαβήτη με δημιουργία υποστρώματος σοβαρής περιφερικής αρτηριακής αθηροσκλήρωσης. Εδώ φαίνεται το πόδι από έναν ακρωτηριασμό κάτω από το γόνατο. Το προσβεβλημένο δέρμα είναι σκούρο κόκκινο έως μαύρο και υπάρχει μεγάλη περιοχή </a:t>
            </a:r>
            <a:r>
              <a:rPr lang="el-GR" sz="1400" b="1" dirty="0" smtClean="0"/>
              <a:t>εξέλκωσης</a:t>
            </a:r>
            <a:r>
              <a:rPr lang="el-GR" sz="1400" dirty="0" smtClean="0"/>
              <a:t>.</a:t>
            </a:r>
            <a:endParaRPr lang="el-G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579"/>
                                        </p:tgtEl>
                                        <p:attrNameLst>
                                          <p:attrName>style.visibility</p:attrName>
                                        </p:attrNameLst>
                                      </p:cBhvr>
                                      <p:to>
                                        <p:strVal val="visible"/>
                                      </p:to>
                                    </p:set>
                                    <p:animEffect transition="in" filter="dissolve">
                                      <p:cBhvr>
                                        <p:cTn id="17" dur="500"/>
                                        <p:tgtEl>
                                          <p:spTgt spid="2457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inkTgt spid="_x0000_s24580"/>
                                        </p:tgtEl>
                                        <p:attrNameLst>
                                          <p:attrName>style.visibility</p:attrName>
                                        </p:attrNameLst>
                                      </p:cBhvr>
                                      <p:to>
                                        <p:strVal val="visible"/>
                                      </p:to>
                                    </p:set>
                                    <p:animEffect transition="in" filter="dissolve">
                                      <p:cBhvr>
                                        <p:cTn id="22" dur="500"/>
                                        <p:tgtEl>
                                          <p:inkTgt spid="_x0000_s2458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286908" cy="285728"/>
          </a:xfrm>
        </p:spPr>
        <p:txBody>
          <a:bodyPr>
            <a:normAutofit fontScale="90000"/>
          </a:bodyPr>
          <a:lstStyle/>
          <a:p>
            <a:r>
              <a:rPr lang="el-GR" sz="2800" dirty="0" smtClean="0">
                <a:effectLst>
                  <a:outerShdw blurRad="38100" dist="38100" dir="2700000" algn="tl">
                    <a:srgbClr val="000000">
                      <a:alpha val="43137"/>
                    </a:srgbClr>
                  </a:outerShdw>
                </a:effectLst>
              </a:rPr>
              <a:t>Σύνδρομο  Συστηματικής  Φλεγμονώδους  Απόκρισης (SIRS)</a:t>
            </a:r>
            <a:endParaRPr lang="el-GR" sz="2800" dirty="0">
              <a:effectLst>
                <a:outerShdw blurRad="38100" dist="38100" dir="2700000" algn="tl">
                  <a:srgbClr val="000000">
                    <a:alpha val="43137"/>
                  </a:srgbClr>
                </a:outerShdw>
              </a:effectLst>
            </a:endParaRPr>
          </a:p>
        </p:txBody>
      </p:sp>
      <p:sp>
        <p:nvSpPr>
          <p:cNvPr id="3" name="2 - Ορθογώνιο"/>
          <p:cNvSpPr/>
          <p:nvPr/>
        </p:nvSpPr>
        <p:spPr>
          <a:xfrm>
            <a:off x="0" y="214290"/>
            <a:ext cx="9144000" cy="6678751"/>
          </a:xfrm>
          <a:prstGeom prst="rect">
            <a:avLst/>
          </a:prstGeom>
        </p:spPr>
        <p:txBody>
          <a:bodyPr wrap="square">
            <a:spAutoFit/>
          </a:bodyPr>
          <a:lstStyle/>
          <a:p>
            <a:pPr algn="just"/>
            <a:r>
              <a:rPr lang="el-GR" dirty="0" smtClean="0"/>
              <a:t>Η εντοπισμένη φλεγμονή μπορεί να προάγει μια απόκριση με στρατολόγηση φλεγμονωδών κυττάρων και </a:t>
            </a:r>
            <a:r>
              <a:rPr lang="el-GR" dirty="0" smtClean="0">
                <a:effectLst>
                  <a:outerShdw blurRad="38100" dist="38100" dir="2700000" algn="tl">
                    <a:srgbClr val="000000">
                      <a:alpha val="43137"/>
                    </a:srgbClr>
                  </a:outerShdw>
                </a:effectLst>
              </a:rPr>
              <a:t>απελευθέρωση </a:t>
            </a:r>
            <a:r>
              <a:rPr lang="el-GR" dirty="0" err="1" smtClean="0">
                <a:effectLst>
                  <a:outerShdw blurRad="38100" dist="38100" dir="2700000" algn="tl">
                    <a:srgbClr val="000000">
                      <a:alpha val="43137"/>
                    </a:srgbClr>
                  </a:outerShdw>
                </a:effectLst>
              </a:rPr>
              <a:t>κυτταροκινών</a:t>
            </a:r>
            <a:r>
              <a:rPr lang="el-GR" dirty="0" smtClean="0">
                <a:effectLst>
                  <a:outerShdw blurRad="38100" dist="38100" dir="2700000" algn="tl">
                    <a:srgbClr val="000000">
                      <a:alpha val="43137"/>
                    </a:srgbClr>
                  </a:outerShdw>
                </a:effectLst>
              </a:rPr>
              <a:t> και στη συστηματική κυκλοφορία </a:t>
            </a:r>
            <a:r>
              <a:rPr lang="el-GR" dirty="0" smtClean="0"/>
              <a:t>όπως οι </a:t>
            </a:r>
            <a:r>
              <a:rPr lang="el-GR" dirty="0" err="1" smtClean="0"/>
              <a:t>ιντερλευκίνες</a:t>
            </a:r>
            <a:r>
              <a:rPr lang="el-GR" dirty="0" smtClean="0"/>
              <a:t>, ο παράγοντας νέκρωσης των όγκων και η </a:t>
            </a:r>
            <a:r>
              <a:rPr lang="el-GR" dirty="0" err="1" smtClean="0"/>
              <a:t>ιντερφερόνη</a:t>
            </a:r>
            <a:r>
              <a:rPr lang="el-GR" dirty="0" smtClean="0"/>
              <a:t>-γ. Οι </a:t>
            </a:r>
            <a:r>
              <a:rPr lang="el-GR" dirty="0" err="1" smtClean="0"/>
              <a:t>βακτηριακές</a:t>
            </a:r>
            <a:r>
              <a:rPr lang="el-GR" dirty="0" smtClean="0"/>
              <a:t> λοιμώξεις με αρνητικούς κατά </a:t>
            </a:r>
            <a:r>
              <a:rPr lang="el-GR" dirty="0" err="1" smtClean="0"/>
              <a:t>gram</a:t>
            </a:r>
            <a:r>
              <a:rPr lang="el-GR" dirty="0" smtClean="0"/>
              <a:t> οργανισμούς μπορούν να απελευθερώσουν </a:t>
            </a:r>
            <a:r>
              <a:rPr lang="el-GR" dirty="0" err="1" smtClean="0"/>
              <a:t>ενδοτοξίνες</a:t>
            </a:r>
            <a:r>
              <a:rPr lang="el-GR" dirty="0" smtClean="0"/>
              <a:t>, ενώ οι  θετικοί κατά </a:t>
            </a:r>
            <a:r>
              <a:rPr lang="el-GR" dirty="0" err="1" smtClean="0"/>
              <a:t>gram</a:t>
            </a:r>
            <a:r>
              <a:rPr lang="el-GR" dirty="0" smtClean="0"/>
              <a:t> οργανισμοί απελευθερώνουν </a:t>
            </a:r>
            <a:r>
              <a:rPr lang="el-GR" dirty="0" err="1" smtClean="0"/>
              <a:t>εξωτοξίνες</a:t>
            </a:r>
            <a:r>
              <a:rPr lang="el-GR" dirty="0" smtClean="0"/>
              <a:t>· αμφότερες οι τοξίνες μπορούν να </a:t>
            </a:r>
            <a:r>
              <a:rPr lang="el-GR" dirty="0" smtClean="0">
                <a:effectLst>
                  <a:outerShdw blurRad="38100" dist="38100" dir="2700000" algn="tl">
                    <a:srgbClr val="000000">
                      <a:alpha val="43137"/>
                    </a:srgbClr>
                  </a:outerShdw>
                </a:effectLst>
              </a:rPr>
              <a:t>κυκλοφορήσουν ευρέως</a:t>
            </a:r>
            <a:r>
              <a:rPr lang="el-GR" dirty="0" smtClean="0"/>
              <a:t>. Η συνεχιζόμενη και επιδεινούμενη φλεγμονή μπορεί να αυξήσει τον καταρράκτη των γεγονότων που </a:t>
            </a:r>
            <a:r>
              <a:rPr lang="el-GR" dirty="0" err="1" smtClean="0"/>
              <a:t>ευοδώνουν</a:t>
            </a:r>
            <a:r>
              <a:rPr lang="el-GR" dirty="0" smtClean="0"/>
              <a:t> </a:t>
            </a:r>
            <a:r>
              <a:rPr lang="el-GR" dirty="0" smtClean="0">
                <a:effectLst>
                  <a:outerShdw blurRad="38100" dist="38100" dir="2700000" algn="tl">
                    <a:srgbClr val="000000">
                      <a:alpha val="43137"/>
                    </a:srgbClr>
                  </a:outerShdw>
                </a:effectLst>
              </a:rPr>
              <a:t>ακόμη περισσότερη απελευθέρωση </a:t>
            </a:r>
            <a:r>
              <a:rPr lang="el-GR" dirty="0" err="1" smtClean="0">
                <a:effectLst>
                  <a:outerShdw blurRad="38100" dist="38100" dir="2700000" algn="tl">
                    <a:srgbClr val="000000">
                      <a:alpha val="43137"/>
                    </a:srgbClr>
                  </a:outerShdw>
                </a:effectLst>
              </a:rPr>
              <a:t>κυτταροκίνης</a:t>
            </a:r>
            <a:r>
              <a:rPr lang="el-GR" dirty="0" smtClean="0">
                <a:effectLst>
                  <a:outerShdw blurRad="38100" dist="38100" dir="2700000" algn="tl">
                    <a:srgbClr val="000000">
                      <a:alpha val="43137"/>
                    </a:srgbClr>
                  </a:outerShdw>
                </a:effectLst>
              </a:rPr>
              <a:t> στο πλαίσιο μιας </a:t>
            </a:r>
            <a:r>
              <a:rPr lang="el-GR" spc="600" dirty="0" smtClean="0">
                <a:effectLst>
                  <a:outerShdw blurRad="38100" dist="38100" dir="2700000" algn="tl">
                    <a:srgbClr val="000000">
                      <a:alpha val="43137"/>
                    </a:srgbClr>
                  </a:outerShdw>
                </a:effectLst>
              </a:rPr>
              <a:t>συστηματικής</a:t>
            </a:r>
            <a:r>
              <a:rPr lang="el-GR" dirty="0" smtClean="0">
                <a:effectLst>
                  <a:outerShdw blurRad="38100" dist="38100" dir="2700000" algn="tl">
                    <a:srgbClr val="000000">
                      <a:alpha val="43137"/>
                    </a:srgbClr>
                  </a:outerShdw>
                </a:effectLst>
              </a:rPr>
              <a:t> αντίδρασης με σύνδρομο αντιφλεγμονώδους απόκρισης (CARS). </a:t>
            </a:r>
            <a:r>
              <a:rPr lang="el-GR" dirty="0" smtClean="0"/>
              <a:t>Όταν υπάρχει εκτεταμένη ενεργοποίηση της φλεγμονής με επακόλουθη απελευθέρωση προ-φλεγμονωδών και αντιφλεγμονωδών </a:t>
            </a:r>
            <a:r>
              <a:rPr lang="el-GR" dirty="0" err="1" smtClean="0"/>
              <a:t>κυτταροκινών</a:t>
            </a:r>
            <a:r>
              <a:rPr lang="el-GR" dirty="0" smtClean="0"/>
              <a:t> στην κυκλοφορία, μπορεί να επηρεαστούν </a:t>
            </a:r>
            <a:r>
              <a:rPr lang="el-GR" u="sng" dirty="0" smtClean="0"/>
              <a:t>πολλαπλά όργανα</a:t>
            </a:r>
            <a:r>
              <a:rPr lang="el-GR" dirty="0" smtClean="0"/>
              <a:t>. </a:t>
            </a:r>
          </a:p>
          <a:p>
            <a:pPr algn="just"/>
            <a:r>
              <a:rPr lang="el-GR" sz="2000" dirty="0" smtClean="0"/>
              <a:t>Το   </a:t>
            </a:r>
            <a:r>
              <a:rPr lang="el-GR" sz="2000" dirty="0" smtClean="0">
                <a:effectLst>
                  <a:outerShdw blurRad="38100" dist="38100" dir="2700000" algn="tl">
                    <a:srgbClr val="000000">
                      <a:alpha val="43137"/>
                    </a:srgbClr>
                  </a:outerShdw>
                </a:effectLst>
              </a:rPr>
              <a:t>S I R S  </a:t>
            </a:r>
            <a:r>
              <a:rPr lang="el-GR" sz="2000" b="1" dirty="0" smtClean="0"/>
              <a:t>ορίζεται</a:t>
            </a:r>
            <a:r>
              <a:rPr lang="el-GR" sz="2000" dirty="0" smtClean="0"/>
              <a:t> με  </a:t>
            </a:r>
            <a:r>
              <a:rPr lang="el-GR" sz="2000" spc="300" dirty="0" smtClean="0">
                <a:effectLst>
                  <a:outerShdw blurRad="38100" dist="38100" dir="2700000" algn="tl">
                    <a:srgbClr val="000000">
                      <a:alpha val="43137"/>
                    </a:srgbClr>
                  </a:outerShdw>
                </a:effectLst>
              </a:rPr>
              <a:t>δύο ή περισσότερα </a:t>
            </a:r>
            <a:r>
              <a:rPr lang="el-GR" sz="2000" dirty="0" smtClean="0"/>
              <a:t>από τα ακόλουθα ευρήματα:</a:t>
            </a:r>
          </a:p>
          <a:p>
            <a:pPr algn="just"/>
            <a:r>
              <a:rPr lang="el-GR" sz="2000" dirty="0" smtClean="0"/>
              <a:t>- Πυρετός &gt;38°C </a:t>
            </a:r>
            <a:r>
              <a:rPr lang="el-GR" sz="2000" i="1" dirty="0" smtClean="0"/>
              <a:t>ή</a:t>
            </a:r>
            <a:r>
              <a:rPr lang="el-GR" sz="2000" dirty="0" smtClean="0"/>
              <a:t> &lt;36°C</a:t>
            </a:r>
          </a:p>
          <a:p>
            <a:pPr algn="just"/>
            <a:r>
              <a:rPr lang="el-GR" sz="2000" dirty="0" smtClean="0"/>
              <a:t>- Καρδιακός ρυθμός &gt;90 παλμοί/λεπτό</a:t>
            </a:r>
          </a:p>
          <a:p>
            <a:pPr algn="just"/>
            <a:r>
              <a:rPr lang="el-GR" sz="2000" dirty="0" smtClean="0"/>
              <a:t>- Αναπνευστικός ρυθμός &gt;20 αναπνοές/λεπτό  </a:t>
            </a:r>
            <a:r>
              <a:rPr lang="el-GR" sz="2000" i="1" dirty="0" smtClean="0"/>
              <a:t>ή</a:t>
            </a:r>
            <a:r>
              <a:rPr lang="el-GR" sz="2000" dirty="0" smtClean="0"/>
              <a:t> αρτηριακή τάση διοξειδίου του άνθρακα &lt;32 mm </a:t>
            </a:r>
            <a:r>
              <a:rPr lang="el-GR" sz="2000" dirty="0" err="1" smtClean="0"/>
              <a:t>Hg</a:t>
            </a:r>
            <a:r>
              <a:rPr lang="el-GR" sz="2000" dirty="0" smtClean="0"/>
              <a:t> </a:t>
            </a:r>
          </a:p>
          <a:p>
            <a:pPr algn="just">
              <a:buFontTx/>
              <a:buChar char="-"/>
            </a:pPr>
            <a:r>
              <a:rPr lang="el-GR" sz="2000" dirty="0" smtClean="0"/>
              <a:t>παθολογικός αριθμός λευκών αιμοσφαιρίων στο αίμα (&gt;12.000/μL ή &lt;4.000/μL) </a:t>
            </a:r>
            <a:r>
              <a:rPr lang="el-GR" sz="2000" i="1" dirty="0" smtClean="0"/>
              <a:t>ή</a:t>
            </a:r>
            <a:r>
              <a:rPr lang="el-GR" sz="2000" dirty="0" smtClean="0"/>
              <a:t> &gt;10% </a:t>
            </a:r>
            <a:r>
              <a:rPr lang="el-GR" sz="2000" dirty="0" err="1" smtClean="0"/>
              <a:t>άωρες</a:t>
            </a:r>
            <a:r>
              <a:rPr lang="el-GR" sz="2000" dirty="0" smtClean="0"/>
              <a:t> μορφές.</a:t>
            </a:r>
            <a:endParaRPr lang="el-GR" dirty="0" smtClean="0"/>
          </a:p>
          <a:p>
            <a:pPr algn="just"/>
            <a:r>
              <a:rPr lang="el-GR" dirty="0" smtClean="0"/>
              <a:t>Το SIRS μπορεί να ξεκινήσει από μια σειρά υποκείμενων νοσογόνων διαδικασιών. Πολλές, αλλά όχι όλες, οι περιπτώσεις προκύπτουν από </a:t>
            </a:r>
            <a:r>
              <a:rPr lang="el-GR" dirty="0" smtClean="0">
                <a:effectLst>
                  <a:outerShdw blurRad="38100" dist="38100" dir="2700000" algn="tl">
                    <a:srgbClr val="000000">
                      <a:alpha val="43137"/>
                    </a:srgbClr>
                  </a:outerShdw>
                </a:effectLst>
              </a:rPr>
              <a:t>λοίμωξη</a:t>
            </a:r>
            <a:r>
              <a:rPr lang="el-GR" dirty="0" smtClean="0"/>
              <a:t> με επακόλουθη φλεγμονή. Ωστόσο, μια γενικευμένη φλεγμονώδης απόκριση μπορεί να ακολουθήσει </a:t>
            </a:r>
            <a:r>
              <a:rPr lang="el-GR" i="1" dirty="0" smtClean="0"/>
              <a:t>ισχαιμική βλάβη, τραυματισμό ή ανοσολογικό συμβάν.</a:t>
            </a:r>
            <a:r>
              <a:rPr lang="el-GR" dirty="0" smtClean="0"/>
              <a:t> Η </a:t>
            </a:r>
            <a:r>
              <a:rPr lang="el-GR" dirty="0" err="1" smtClean="0"/>
              <a:t>προκαλσιτονίνη</a:t>
            </a:r>
            <a:r>
              <a:rPr lang="el-GR" dirty="0" smtClean="0"/>
              <a:t> ορού είναι χρήσιμη για τη διάκριση μολυσματικών από μη μολυσματικές αιτιολογίες  SIRS.</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sz="3200" dirty="0" smtClean="0"/>
              <a:t>Οι κυτταρικές αλληλεπιδράσεις </a:t>
            </a:r>
            <a:br>
              <a:rPr lang="el-GR" sz="3200" dirty="0" smtClean="0"/>
            </a:br>
            <a:r>
              <a:rPr lang="el-GR" sz="3200" dirty="0" smtClean="0"/>
              <a:t>οι σχετιζόμενες με τη </a:t>
            </a:r>
            <a:r>
              <a:rPr lang="el-GR" sz="3200" b="1" dirty="0" smtClean="0"/>
              <a:t>χρόνια</a:t>
            </a:r>
            <a:r>
              <a:rPr lang="el-GR" sz="3200" dirty="0" smtClean="0"/>
              <a:t> φλεγμονή </a:t>
            </a:r>
            <a:br>
              <a:rPr lang="el-GR" sz="3200" dirty="0" smtClean="0"/>
            </a:br>
            <a:r>
              <a:rPr lang="el-GR" sz="3200" dirty="0" smtClean="0"/>
              <a:t>παρουσιάζονται στο παρακάτω διάγραμμα.</a:t>
            </a:r>
            <a:endParaRPr lang="el-GR" sz="3200" dirty="0"/>
          </a:p>
        </p:txBody>
      </p:sp>
      <p:pic>
        <p:nvPicPr>
          <p:cNvPr id="37890" name="Picture 2" descr="C:\Users\User\Desktop\IMM041.gif"/>
          <p:cNvPicPr>
            <a:picLocks noChangeAspect="1" noChangeArrowheads="1"/>
          </p:cNvPicPr>
          <p:nvPr/>
        </p:nvPicPr>
        <p:blipFill>
          <a:blip r:embed="rId2" cstate="print"/>
          <a:srcRect/>
          <a:stretch>
            <a:fillRect/>
          </a:stretch>
        </p:blipFill>
        <p:spPr bwMode="auto">
          <a:xfrm>
            <a:off x="1043608" y="1556792"/>
            <a:ext cx="7675052" cy="504056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User\Desktop\FEM064.jpg"/>
          <p:cNvPicPr>
            <a:picLocks noChangeAspect="1" noChangeArrowheads="1"/>
          </p:cNvPicPr>
          <p:nvPr/>
        </p:nvPicPr>
        <p:blipFill>
          <a:blip r:embed="rId2" cstate="print"/>
          <a:srcRect/>
          <a:stretch>
            <a:fillRect/>
          </a:stretch>
        </p:blipFill>
        <p:spPr bwMode="auto">
          <a:xfrm>
            <a:off x="251519" y="188640"/>
            <a:ext cx="4947427" cy="3240360"/>
          </a:xfrm>
          <a:prstGeom prst="rect">
            <a:avLst/>
          </a:prstGeom>
          <a:noFill/>
        </p:spPr>
      </p:pic>
      <p:pic>
        <p:nvPicPr>
          <p:cNvPr id="38915" name="Picture 3" descr="C:\Users\User\Desktop\FEM004.jpg"/>
          <p:cNvPicPr>
            <a:picLocks noChangeAspect="1" noChangeArrowheads="1"/>
          </p:cNvPicPr>
          <p:nvPr/>
        </p:nvPicPr>
        <p:blipFill>
          <a:blip r:embed="rId3" cstate="print"/>
          <a:srcRect/>
          <a:stretch>
            <a:fillRect/>
          </a:stretch>
        </p:blipFill>
        <p:spPr bwMode="auto">
          <a:xfrm>
            <a:off x="251520" y="3645024"/>
            <a:ext cx="4968552" cy="3023219"/>
          </a:xfrm>
          <a:prstGeom prst="rect">
            <a:avLst/>
          </a:prstGeom>
          <a:noFill/>
        </p:spPr>
      </p:pic>
      <p:sp>
        <p:nvSpPr>
          <p:cNvPr id="5" name="4 - Ορθογώνιο"/>
          <p:cNvSpPr/>
          <p:nvPr/>
        </p:nvSpPr>
        <p:spPr>
          <a:xfrm>
            <a:off x="5148064" y="0"/>
            <a:ext cx="3995936" cy="3501008"/>
          </a:xfrm>
          <a:prstGeom prst="rect">
            <a:avLst/>
          </a:prstGeom>
        </p:spPr>
        <p:txBody>
          <a:bodyPr wrap="square">
            <a:spAutoFit/>
          </a:bodyPr>
          <a:lstStyle/>
          <a:p>
            <a:pPr algn="just"/>
            <a:r>
              <a:rPr lang="el-GR" dirty="0" smtClean="0"/>
              <a:t>Η </a:t>
            </a:r>
            <a:r>
              <a:rPr lang="el-GR" b="1" dirty="0" smtClean="0"/>
              <a:t>χρόνια φλεγμονή </a:t>
            </a:r>
            <a:r>
              <a:rPr lang="el-GR" dirty="0" smtClean="0"/>
              <a:t>είναι πιο δύσκολο να κατανοηθεί, επειδή ποικίλλει σημαντικά. Εδώ φαίνεται μια </a:t>
            </a:r>
            <a:r>
              <a:rPr lang="el-GR" b="1" dirty="0" smtClean="0"/>
              <a:t>χρόνια </a:t>
            </a:r>
            <a:r>
              <a:rPr lang="el-GR" b="1" dirty="0" err="1" smtClean="0"/>
              <a:t>ενδομητρίτιδα</a:t>
            </a:r>
            <a:r>
              <a:rPr lang="el-GR" dirty="0" smtClean="0"/>
              <a:t> με λεμφοκύτταρα (ευθύ βέλος) καθώς και </a:t>
            </a:r>
            <a:r>
              <a:rPr lang="el-GR" dirty="0" smtClean="0">
                <a:effectLst>
                  <a:outerShdw blurRad="38100" dist="38100" dir="2700000" algn="tl">
                    <a:srgbClr val="000000">
                      <a:alpha val="43137"/>
                    </a:srgbClr>
                  </a:outerShdw>
                </a:effectLst>
              </a:rPr>
              <a:t>πλασματοκύτταρα</a:t>
            </a:r>
            <a:r>
              <a:rPr lang="el-GR" dirty="0" smtClean="0"/>
              <a:t> (καμπυλωτό βέλος) στο ενδομήτριο στρώμα. Γενικά, το φλεγμονώδες διήθημα της χρόνιας φλεγμονής αποτελείται κυρίως από </a:t>
            </a:r>
            <a:r>
              <a:rPr lang="el-GR" b="1" dirty="0" smtClean="0"/>
              <a:t>μονοπύρηνα</a:t>
            </a:r>
            <a:r>
              <a:rPr lang="el-GR" dirty="0" smtClean="0"/>
              <a:t> κύτταρα (« με στρογγυλούς πυρήνες »): </a:t>
            </a:r>
            <a:r>
              <a:rPr lang="el-GR" dirty="0" smtClean="0">
                <a:effectLst>
                  <a:outerShdw blurRad="38100" dist="38100" dir="2700000" algn="tl">
                    <a:srgbClr val="000000">
                      <a:alpha val="43137"/>
                    </a:srgbClr>
                  </a:outerShdw>
                </a:effectLst>
              </a:rPr>
              <a:t>λεμφοκύτταρα, πλασματοκύτταρα και </a:t>
            </a:r>
            <a:r>
              <a:rPr lang="el-GR" dirty="0" err="1" smtClean="0">
                <a:effectLst>
                  <a:outerShdw blurRad="38100" dist="38100" dir="2700000" algn="tl">
                    <a:srgbClr val="000000">
                      <a:alpha val="43137"/>
                    </a:srgbClr>
                  </a:outerShdw>
                </a:effectLst>
              </a:rPr>
              <a:t>μακροφάγα</a:t>
            </a:r>
            <a:r>
              <a:rPr lang="el-GR" dirty="0" smtClean="0">
                <a:effectLst>
                  <a:outerShdw blurRad="38100" dist="38100" dir="2700000" algn="tl">
                    <a:srgbClr val="000000">
                      <a:alpha val="43137"/>
                    </a:srgbClr>
                  </a:outerShdw>
                </a:effectLst>
              </a:rPr>
              <a:t>.</a:t>
            </a:r>
            <a:endParaRPr lang="el-GR" dirty="0">
              <a:effectLst>
                <a:outerShdw blurRad="38100" dist="38100" dir="2700000" algn="tl">
                  <a:srgbClr val="000000">
                    <a:alpha val="43137"/>
                  </a:srgbClr>
                </a:outerShdw>
              </a:effectLst>
            </a:endParaRPr>
          </a:p>
        </p:txBody>
      </p:sp>
      <p:sp>
        <p:nvSpPr>
          <p:cNvPr id="6" name="5 - Δεξιό βέλος"/>
          <p:cNvSpPr/>
          <p:nvPr/>
        </p:nvSpPr>
        <p:spPr>
          <a:xfrm rot="1364577">
            <a:off x="2085001" y="1152892"/>
            <a:ext cx="576064" cy="288032"/>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Καμπύλο δεξιό βέλος"/>
          <p:cNvSpPr/>
          <p:nvPr/>
        </p:nvSpPr>
        <p:spPr>
          <a:xfrm rot="711908">
            <a:off x="2116773" y="1769274"/>
            <a:ext cx="601057" cy="128787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8" name="7 - Ορθογώνιο"/>
          <p:cNvSpPr/>
          <p:nvPr/>
        </p:nvSpPr>
        <p:spPr>
          <a:xfrm>
            <a:off x="5220072" y="3284984"/>
            <a:ext cx="3923928" cy="3693319"/>
          </a:xfrm>
          <a:prstGeom prst="rect">
            <a:avLst/>
          </a:prstGeom>
        </p:spPr>
        <p:txBody>
          <a:bodyPr wrap="square">
            <a:spAutoFit/>
          </a:bodyPr>
          <a:lstStyle/>
          <a:p>
            <a:pPr algn="just"/>
            <a:r>
              <a:rPr lang="el-GR" b="1" dirty="0" smtClean="0"/>
              <a:t>Χρόνια τραχηλίτιδα </a:t>
            </a:r>
            <a:r>
              <a:rPr lang="el-GR" dirty="0" smtClean="0"/>
              <a:t>στο ακανθώδες επιθήλιο, στα δεξιά. Μη </a:t>
            </a:r>
            <a:r>
              <a:rPr lang="el-GR" dirty="0" err="1" smtClean="0"/>
              <a:t>φλεγμαίνον</a:t>
            </a:r>
            <a:r>
              <a:rPr lang="el-GR" dirty="0" smtClean="0"/>
              <a:t>, (μη </a:t>
            </a:r>
            <a:r>
              <a:rPr lang="el-GR" dirty="0" err="1" smtClean="0"/>
              <a:t>κερατινοποιούμενο</a:t>
            </a:r>
            <a:r>
              <a:rPr lang="el-GR" dirty="0" smtClean="0"/>
              <a:t>) ακανθώδες </a:t>
            </a:r>
            <a:r>
              <a:rPr lang="el-GR" dirty="0" err="1" smtClean="0"/>
              <a:t>βλεννογονικό</a:t>
            </a:r>
            <a:r>
              <a:rPr lang="el-GR" dirty="0" smtClean="0"/>
              <a:t> επιθήλιο στα αριστερά. </a:t>
            </a:r>
            <a:r>
              <a:rPr lang="el-GR" dirty="0" smtClean="0">
                <a:effectLst>
                  <a:outerShdw blurRad="38100" dist="38100" dir="2700000" algn="tl">
                    <a:srgbClr val="000000">
                      <a:alpha val="43137"/>
                    </a:srgbClr>
                  </a:outerShdw>
                </a:effectLst>
              </a:rPr>
              <a:t>Η παρατεταμένη οξεία φλεγμονή ή οι επαναλαμβανόμενες κρίσεις οξείας φλεγμονής</a:t>
            </a:r>
            <a:r>
              <a:rPr lang="el-GR" dirty="0" smtClean="0"/>
              <a:t> μπορεί να οδηγήσουν στην εμφάνιση περισσότερων μονοπύρηνων κυττάρων και σε </a:t>
            </a:r>
            <a:r>
              <a:rPr lang="el-GR" b="1" dirty="0" smtClean="0"/>
              <a:t>χρόνια φλεγμονή</a:t>
            </a:r>
            <a:r>
              <a:rPr lang="el-GR" dirty="0" smtClean="0"/>
              <a:t>. Η φλεγμονή εδώ είναι αρκετά σοβαρή ώστε να προκαλέσει βλάβη του βλεννογόνου με </a:t>
            </a:r>
            <a:r>
              <a:rPr lang="el-GR" dirty="0" err="1" smtClean="0">
                <a:effectLst>
                  <a:outerShdw blurRad="38100" dist="38100" dir="2700000" algn="tl">
                    <a:srgbClr val="000000">
                      <a:alpha val="43137"/>
                    </a:srgbClr>
                  </a:outerShdw>
                </a:effectLst>
              </a:rPr>
              <a:t>εξαγγείωση</a:t>
            </a:r>
            <a:r>
              <a:rPr lang="el-GR" dirty="0" smtClean="0">
                <a:effectLst>
                  <a:outerShdw blurRad="38100" dist="38100" dir="2700000" algn="tl">
                    <a:srgbClr val="000000">
                      <a:alpha val="43137"/>
                    </a:srgbClr>
                  </a:outerShdw>
                </a:effectLst>
              </a:rPr>
              <a:t> των ερυθρών αιμοσφαιρίων (αιμορραγία).</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915"/>
                                        </p:tgtEl>
                                        <p:attrNameLst>
                                          <p:attrName>style.visibility</p:attrName>
                                        </p:attrNameLst>
                                      </p:cBhvr>
                                      <p:to>
                                        <p:strVal val="visible"/>
                                      </p:to>
                                    </p:set>
                                    <p:animEffect transition="in" filter="dissolve">
                                      <p:cBhvr>
                                        <p:cTn id="22" dur="500"/>
                                        <p:tgtEl>
                                          <p:spTgt spid="389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User\Desktop\BONE044.jpg"/>
          <p:cNvPicPr>
            <a:picLocks noChangeAspect="1" noChangeArrowheads="1"/>
          </p:cNvPicPr>
          <p:nvPr/>
        </p:nvPicPr>
        <p:blipFill>
          <a:blip r:embed="rId2" cstate="print"/>
          <a:srcRect/>
          <a:stretch>
            <a:fillRect/>
          </a:stretch>
        </p:blipFill>
        <p:spPr bwMode="auto">
          <a:xfrm>
            <a:off x="179511" y="188640"/>
            <a:ext cx="4727542" cy="3096344"/>
          </a:xfrm>
          <a:prstGeom prst="rect">
            <a:avLst/>
          </a:prstGeom>
          <a:noFill/>
        </p:spPr>
      </p:pic>
      <p:pic>
        <p:nvPicPr>
          <p:cNvPr id="39939" name="Picture 3" descr="C:\Users\User\Desktop\LUNG025.jpg"/>
          <p:cNvPicPr>
            <a:picLocks noChangeAspect="1" noChangeArrowheads="1"/>
          </p:cNvPicPr>
          <p:nvPr/>
        </p:nvPicPr>
        <p:blipFill>
          <a:blip r:embed="rId3" cstate="print"/>
          <a:srcRect/>
          <a:stretch>
            <a:fillRect/>
          </a:stretch>
        </p:blipFill>
        <p:spPr bwMode="auto">
          <a:xfrm>
            <a:off x="179512" y="3501008"/>
            <a:ext cx="4752528" cy="3168352"/>
          </a:xfrm>
          <a:prstGeom prst="rect">
            <a:avLst/>
          </a:prstGeom>
          <a:noFill/>
        </p:spPr>
      </p:pic>
      <p:sp>
        <p:nvSpPr>
          <p:cNvPr id="4" name="3 - Ορθογώνιο"/>
          <p:cNvSpPr/>
          <p:nvPr/>
        </p:nvSpPr>
        <p:spPr>
          <a:xfrm>
            <a:off x="5220072" y="116632"/>
            <a:ext cx="3384376" cy="2862322"/>
          </a:xfrm>
          <a:prstGeom prst="rect">
            <a:avLst/>
          </a:prstGeom>
        </p:spPr>
        <p:txBody>
          <a:bodyPr wrap="square">
            <a:spAutoFit/>
          </a:bodyPr>
          <a:lstStyle/>
          <a:p>
            <a:pPr algn="just"/>
            <a:r>
              <a:rPr lang="el-GR" dirty="0" smtClean="0"/>
              <a:t>Η </a:t>
            </a:r>
            <a:r>
              <a:rPr lang="el-GR" b="1" dirty="0" smtClean="0"/>
              <a:t>χρόνια φλεγμονή </a:t>
            </a:r>
            <a:r>
              <a:rPr lang="el-GR" dirty="0" smtClean="0"/>
              <a:t>μπορεί να συνεχιστεί για μεγάλο χρονικό διάστημα: εβδομάδες, μήνες έως και χρόνια. Εδώ στον αρθρικό υμένα από την άρθρωση ενός ασθενούς με ρευματοειδή αρθρίτιδα φαίνονται συλλογές από σκούρα </a:t>
            </a:r>
            <a:r>
              <a:rPr lang="el-GR" dirty="0" err="1" smtClean="0"/>
              <a:t>βασίφιλα</a:t>
            </a:r>
            <a:r>
              <a:rPr lang="el-GR" dirty="0" smtClean="0"/>
              <a:t> - μπλε λεμφοκύτταρα, κάτωθεν της </a:t>
            </a:r>
            <a:r>
              <a:rPr lang="el-GR" dirty="0" err="1" smtClean="0"/>
              <a:t>συνοβιακής</a:t>
            </a:r>
            <a:r>
              <a:rPr lang="el-GR" dirty="0" smtClean="0"/>
              <a:t> επένδυσης (βέλος).</a:t>
            </a:r>
            <a:endParaRPr lang="el-GR" dirty="0"/>
          </a:p>
        </p:txBody>
      </p:sp>
      <p:sp>
        <p:nvSpPr>
          <p:cNvPr id="5" name="4 - Βέλος προς τα επάνω"/>
          <p:cNvSpPr/>
          <p:nvPr/>
        </p:nvSpPr>
        <p:spPr>
          <a:xfrm>
            <a:off x="1691680" y="2276872"/>
            <a:ext cx="216024"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4932040" y="2924944"/>
            <a:ext cx="4211960" cy="4114334"/>
          </a:xfrm>
          <a:prstGeom prst="rect">
            <a:avLst/>
          </a:prstGeom>
        </p:spPr>
        <p:txBody>
          <a:bodyPr wrap="square">
            <a:spAutoFit/>
          </a:bodyPr>
          <a:lstStyle/>
          <a:p>
            <a:pPr algn="just"/>
            <a:r>
              <a:rPr lang="el-GR" dirty="0" smtClean="0"/>
              <a:t>Ορισμένοι αιτιολογικοί παράγοντες, όπως οι </a:t>
            </a:r>
            <a:r>
              <a:rPr lang="el-GR" b="1" dirty="0" smtClean="0"/>
              <a:t>ιοί,</a:t>
            </a:r>
            <a:r>
              <a:rPr lang="el-GR" dirty="0" smtClean="0"/>
              <a:t> είναι πιο πιθανό να οδηγήσουν </a:t>
            </a:r>
            <a:r>
              <a:rPr lang="el-GR" u="sng" dirty="0" smtClean="0"/>
              <a:t>εξαρχής</a:t>
            </a:r>
            <a:r>
              <a:rPr lang="el-GR" dirty="0" smtClean="0"/>
              <a:t> σε </a:t>
            </a:r>
            <a:r>
              <a:rPr lang="el-GR" b="1" dirty="0" smtClean="0"/>
              <a:t>χρόνια φλεγμονώδη κυτταρική διήθηση</a:t>
            </a:r>
            <a:r>
              <a:rPr lang="el-GR" dirty="0" smtClean="0"/>
              <a:t>, όπως φαίνεται εδώ στον πνεύμονα ενός ασθενούς με λοίμωξη από τον ιό  της γρίπης Α. Σημειώστε επίσης ότι τα </a:t>
            </a:r>
            <a:r>
              <a:rPr lang="el-GR" dirty="0" smtClean="0">
                <a:effectLst>
                  <a:outerShdw blurRad="38100" dist="38100" dir="2700000" algn="tl">
                    <a:srgbClr val="000000">
                      <a:alpha val="43137"/>
                    </a:srgbClr>
                  </a:outerShdw>
                </a:effectLst>
              </a:rPr>
              <a:t>φλεγμονώδη διηθήματα </a:t>
            </a:r>
            <a:r>
              <a:rPr lang="el-GR" dirty="0" smtClean="0"/>
              <a:t>της </a:t>
            </a:r>
            <a:r>
              <a:rPr lang="el-GR" b="1" spc="300" dirty="0" smtClean="0"/>
              <a:t>χρόνιας</a:t>
            </a:r>
            <a:r>
              <a:rPr lang="el-GR" b="1" dirty="0" smtClean="0"/>
              <a:t> φλεγμονής </a:t>
            </a:r>
            <a:r>
              <a:rPr lang="el-GR" dirty="0" smtClean="0"/>
              <a:t>είναι πιο πιθανό να είναι </a:t>
            </a:r>
            <a:r>
              <a:rPr lang="el-GR" u="sng" dirty="0" smtClean="0">
                <a:effectLst>
                  <a:outerShdw blurRad="38100" dist="38100" dir="2700000" algn="tl">
                    <a:srgbClr val="000000">
                      <a:alpha val="43137"/>
                    </a:srgbClr>
                  </a:outerShdw>
                </a:effectLst>
              </a:rPr>
              <a:t>διάμεσα</a:t>
            </a:r>
            <a:r>
              <a:rPr lang="el-GR" dirty="0" smtClean="0">
                <a:effectLst>
                  <a:outerShdw blurRad="38100" dist="38100" dir="2700000" algn="tl">
                    <a:srgbClr val="000000">
                      <a:alpha val="43137"/>
                    </a:srgbClr>
                  </a:outerShdw>
                </a:effectLst>
              </a:rPr>
              <a:t> (εντός του υποστρώματος των ιστών)</a:t>
            </a:r>
            <a:r>
              <a:rPr lang="el-GR" dirty="0" smtClean="0"/>
              <a:t> </a:t>
            </a:r>
            <a:r>
              <a:rPr lang="el-GR" i="1" dirty="0" smtClean="0"/>
              <a:t>παρά εξιδρωματικά </a:t>
            </a:r>
            <a:r>
              <a:rPr lang="el-GR" dirty="0" smtClean="0"/>
              <a:t>(πάνω από τις επιθηλιακές επιφάνειες ή μέσα σε χώρους όπως οι κυψελίδες ή οι κοιλότητες του σώματος) </a:t>
            </a:r>
            <a:r>
              <a:rPr lang="el-GR" i="1" dirty="0" smtClean="0"/>
              <a:t>όπως συμβαίνει στην  οξεία φλεγμονή.</a:t>
            </a:r>
            <a:endParaRPr lang="el-GR"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9939"/>
                                        </p:tgtEl>
                                        <p:attrNameLst>
                                          <p:attrName>style.visibility</p:attrName>
                                        </p:attrNameLst>
                                      </p:cBhvr>
                                      <p:to>
                                        <p:strVal val="visible"/>
                                      </p:to>
                                    </p:set>
                                    <p:animEffect transition="in" filter="dissolve">
                                      <p:cBhvr>
                                        <p:cTn id="17" dur="500"/>
                                        <p:tgtEl>
                                          <p:spTgt spid="3993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488" y="0"/>
            <a:ext cx="6286512" cy="6858000"/>
          </a:xfrm>
        </p:spPr>
        <p:txBody>
          <a:bodyPr>
            <a:noAutofit/>
          </a:bodyPr>
          <a:lstStyle/>
          <a:p>
            <a:r>
              <a:rPr lang="el-GR" sz="1600" dirty="0" smtClean="0"/>
              <a:t>Εδώ είναι ένα εργαστηριακό όργανο που </a:t>
            </a:r>
            <a:r>
              <a:rPr lang="el-GR" sz="1600" dirty="0" smtClean="0">
                <a:effectLst>
                  <a:outerShdw blurRad="38100" dist="38100" dir="2700000" algn="tl">
                    <a:srgbClr val="000000">
                      <a:alpha val="43137"/>
                    </a:srgbClr>
                  </a:outerShdw>
                </a:effectLst>
              </a:rPr>
              <a:t>απαριθμεί</a:t>
            </a:r>
            <a:r>
              <a:rPr lang="el-GR" sz="1600" dirty="0" smtClean="0"/>
              <a:t> τα λευκά αιμοσφαίρια, τα ερυθρά αιμοσφαίρια και τα αιμοπετάλια στο </a:t>
            </a:r>
            <a:r>
              <a:rPr lang="el-GR" sz="1600" dirty="0" smtClean="0">
                <a:effectLst>
                  <a:outerShdw blurRad="38100" dist="38100" dir="2700000" algn="tl">
                    <a:srgbClr val="000000">
                      <a:alpha val="43137"/>
                    </a:srgbClr>
                  </a:outerShdw>
                </a:effectLst>
              </a:rPr>
              <a:t>περιφερικό αίμα</a:t>
            </a:r>
            <a:r>
              <a:rPr lang="el-GR" sz="1600" dirty="0" smtClean="0"/>
              <a:t>. Η </a:t>
            </a:r>
            <a:r>
              <a:rPr lang="el-GR" sz="1600" dirty="0" smtClean="0">
                <a:effectLst>
                  <a:outerShdw blurRad="38100" dist="38100" dir="2700000" algn="tl">
                    <a:srgbClr val="000000">
                      <a:alpha val="43137"/>
                    </a:srgbClr>
                  </a:outerShdw>
                </a:effectLst>
              </a:rPr>
              <a:t>γενική εξέταση του αίματος </a:t>
            </a:r>
            <a:r>
              <a:rPr lang="el-GR" sz="1600" dirty="0" smtClean="0"/>
              <a:t>είναι μια συνήθης, </a:t>
            </a:r>
            <a:r>
              <a:rPr lang="el-GR" sz="1600" dirty="0" err="1" smtClean="0"/>
              <a:t>παραγγελόμενη</a:t>
            </a:r>
            <a:r>
              <a:rPr lang="el-GR" sz="1600" dirty="0" smtClean="0"/>
              <a:t> εργαστηριακή εξέταση η οποία γίνεται σε αυτό το όργανο και δίνει σημαντικά δεδομένα, ιδιαίτερα όσον αφορά τον </a:t>
            </a:r>
            <a:r>
              <a:rPr lang="el-GR" sz="1600" b="1" dirty="0" smtClean="0"/>
              <a:t>αριθμό των λευκών αιμοσφαιρίων</a:t>
            </a:r>
            <a:r>
              <a:rPr lang="el-GR" sz="1600" dirty="0" smtClean="0"/>
              <a:t>. Πρόσθετες εργαστηριακές εξετάσεις που μπορεί να βοηθήσουν στη </a:t>
            </a:r>
            <a:r>
              <a:rPr lang="el-GR" sz="1600" u="sng" dirty="0" smtClean="0"/>
              <a:t>διάγνωση</a:t>
            </a:r>
            <a:r>
              <a:rPr lang="el-GR" sz="1600" dirty="0" smtClean="0"/>
              <a:t> μιας </a:t>
            </a:r>
            <a:r>
              <a:rPr lang="el-GR" sz="1600" b="1" dirty="0" smtClean="0"/>
              <a:t>οξείας φλεγμονώδους διαδικασίας </a:t>
            </a:r>
            <a:r>
              <a:rPr lang="el-GR" sz="1600" dirty="0" smtClean="0"/>
              <a:t>περιλαμβάνουν τη μέτρηση των «</a:t>
            </a:r>
            <a:r>
              <a:rPr lang="el-GR" sz="1600" dirty="0" err="1" smtClean="0">
                <a:effectLst>
                  <a:outerShdw blurRad="38100" dist="38100" dir="2700000" algn="tl">
                    <a:srgbClr val="000000">
                      <a:alpha val="43137"/>
                    </a:srgbClr>
                  </a:outerShdw>
                </a:effectLst>
              </a:rPr>
              <a:t>αντιδρωσών</a:t>
            </a:r>
            <a:r>
              <a:rPr lang="el-GR" sz="1600" dirty="0" smtClean="0">
                <a:effectLst>
                  <a:outerShdw blurRad="38100" dist="38100" dir="2700000" algn="tl">
                    <a:srgbClr val="000000">
                      <a:alpha val="43137"/>
                    </a:srgbClr>
                  </a:outerShdw>
                </a:effectLst>
              </a:rPr>
              <a:t> πρωτεϊνών οξείας φάσης</a:t>
            </a:r>
            <a:r>
              <a:rPr lang="el-GR" sz="1600" dirty="0" smtClean="0"/>
              <a:t>» που είναι πρωτεΐνες του αίματος που </a:t>
            </a:r>
            <a:r>
              <a:rPr lang="el-GR" sz="1600" b="1" dirty="0" smtClean="0"/>
              <a:t>αυξάνονται</a:t>
            </a:r>
            <a:r>
              <a:rPr lang="el-GR" sz="1600" dirty="0" smtClean="0"/>
              <a:t> σε ποσότητα, όπως </a:t>
            </a:r>
            <a:r>
              <a:rPr lang="el-GR" sz="1600" dirty="0" smtClean="0">
                <a:effectLst>
                  <a:outerShdw blurRad="38100" dist="38100" dir="2700000" algn="tl">
                    <a:srgbClr val="000000">
                      <a:alpha val="43137"/>
                    </a:srgbClr>
                  </a:outerShdw>
                </a:effectLst>
              </a:rPr>
              <a:t>η C-αντιδρώσα πρωτεΐνη (CRP), </a:t>
            </a:r>
            <a:r>
              <a:rPr lang="el-GR" sz="1600" dirty="0" smtClean="0"/>
              <a:t>το </a:t>
            </a:r>
            <a:r>
              <a:rPr lang="el-GR" sz="1600" dirty="0" err="1" smtClean="0">
                <a:effectLst>
                  <a:outerShdw blurRad="38100" dist="38100" dir="2700000" algn="tl">
                    <a:srgbClr val="000000">
                      <a:alpha val="43137"/>
                    </a:srgbClr>
                  </a:outerShdw>
                </a:effectLst>
              </a:rPr>
              <a:t>ινωδογόνο</a:t>
            </a:r>
            <a:r>
              <a:rPr lang="el-GR" sz="1600" dirty="0" smtClean="0"/>
              <a:t> και η πρωτεΐνη του ορού που σχετίζεται με το </a:t>
            </a:r>
            <a:r>
              <a:rPr lang="el-GR" sz="1600" dirty="0" err="1" smtClean="0"/>
              <a:t>αμυλοειδές</a:t>
            </a:r>
            <a:r>
              <a:rPr lang="el-GR" sz="1600" dirty="0" smtClean="0"/>
              <a:t>. Τέτοιες πρωτεΐνες θα </a:t>
            </a:r>
            <a:r>
              <a:rPr lang="el-GR" sz="1600" dirty="0" smtClean="0">
                <a:effectLst>
                  <a:outerShdw blurRad="38100" dist="38100" dir="2700000" algn="tl">
                    <a:srgbClr val="000000">
                      <a:alpha val="43137"/>
                    </a:srgbClr>
                  </a:outerShdw>
                </a:effectLst>
              </a:rPr>
              <a:t>αυξήσουν</a:t>
            </a:r>
            <a:r>
              <a:rPr lang="el-GR" sz="1600" dirty="0" smtClean="0"/>
              <a:t> τον </a:t>
            </a:r>
            <a:r>
              <a:rPr lang="el-GR" sz="1600" dirty="0" smtClean="0">
                <a:effectLst>
                  <a:outerShdw blurRad="38100" dist="38100" dir="2700000" algn="tl">
                    <a:srgbClr val="000000">
                      <a:alpha val="43137"/>
                    </a:srgbClr>
                  </a:outerShdw>
                </a:effectLst>
              </a:rPr>
              <a:t>ρυθμό καθίζησης των ερυθρών αιμοσφαιρίων</a:t>
            </a:r>
            <a:r>
              <a:rPr lang="el-GR" sz="1600" dirty="0" smtClean="0"/>
              <a:t>, γεγονός που δίνει έναν άλλο, </a:t>
            </a:r>
            <a:r>
              <a:rPr lang="el-GR" sz="1600" i="1" dirty="0" smtClean="0">
                <a:effectLst>
                  <a:outerShdw blurRad="38100" dist="38100" dir="2700000" algn="tl">
                    <a:srgbClr val="000000">
                      <a:alpha val="43137"/>
                    </a:srgbClr>
                  </a:outerShdw>
                </a:effectLst>
              </a:rPr>
              <a:t>μη</a:t>
            </a:r>
            <a:r>
              <a:rPr lang="el-GR" sz="1600" dirty="0" smtClean="0"/>
              <a:t> ειδικό δείκτη φλεγμονής , την </a:t>
            </a:r>
            <a:r>
              <a:rPr lang="el-GR" sz="1600" dirty="0" smtClean="0">
                <a:effectLst>
                  <a:outerShdw blurRad="38100" dist="38100" dir="2700000" algn="tl">
                    <a:srgbClr val="000000">
                      <a:alpha val="43137"/>
                    </a:srgbClr>
                  </a:outerShdw>
                </a:effectLst>
              </a:rPr>
              <a:t>ταχύτητα καθίζησης των ερυθρών αιμοσφαιρίων</a:t>
            </a:r>
            <a:r>
              <a:rPr lang="el-GR" sz="1600" dirty="0" smtClean="0"/>
              <a:t>. Η </a:t>
            </a:r>
            <a:r>
              <a:rPr lang="el-GR" sz="1600" dirty="0" err="1" smtClean="0"/>
              <a:t>προκαλσιτονίνη</a:t>
            </a:r>
            <a:r>
              <a:rPr lang="el-GR" sz="1600" dirty="0" smtClean="0"/>
              <a:t> (PCT) μπορεί να παραχθεί από μια ποικιλία κυττάρων, συμπεριλαμβανομένων εκείνων του ήπατος, των νεφρών, του παγκρέατος και του λιπώδους ιστού. Η PCT μπορεί να δράσει ως </a:t>
            </a:r>
            <a:r>
              <a:rPr lang="el-GR" sz="1600" dirty="0" err="1" smtClean="0"/>
              <a:t>κυτταροκίνη</a:t>
            </a:r>
            <a:r>
              <a:rPr lang="el-GR" sz="1600" dirty="0" smtClean="0"/>
              <a:t> σε μια </a:t>
            </a:r>
            <a:r>
              <a:rPr lang="el-GR" sz="1600" dirty="0" err="1" smtClean="0"/>
              <a:t>προφλεγμονώδη</a:t>
            </a:r>
            <a:r>
              <a:rPr lang="el-GR" sz="1600" dirty="0" smtClean="0"/>
              <a:t> απόκριση.  Η PCT είναι </a:t>
            </a:r>
            <a:r>
              <a:rPr lang="el-GR" sz="1600" dirty="0" smtClean="0">
                <a:effectLst>
                  <a:outerShdw blurRad="38100" dist="38100" dir="2700000" algn="tl">
                    <a:srgbClr val="000000">
                      <a:alpha val="43137"/>
                    </a:srgbClr>
                  </a:outerShdw>
                </a:effectLst>
              </a:rPr>
              <a:t>πιο πιθανό </a:t>
            </a:r>
            <a:r>
              <a:rPr lang="el-GR" sz="1600" dirty="0" smtClean="0"/>
              <a:t>να αυξηθεί σε </a:t>
            </a:r>
            <a:r>
              <a:rPr lang="el-GR" sz="1600" dirty="0" err="1" smtClean="0"/>
              <a:t>βακτηριακή</a:t>
            </a:r>
            <a:r>
              <a:rPr lang="el-GR" sz="1600" dirty="0" smtClean="0"/>
              <a:t> μόλυνση, αλλά ένα τραύμα μπορεί επίσης να αυξήσει την PCT. Πάντως, η PCT θεωρείται ένας χρήσιμος δείκτης για τη </a:t>
            </a:r>
            <a:r>
              <a:rPr lang="el-GR" sz="1600" dirty="0" err="1" smtClean="0"/>
              <a:t>βακτηριακή</a:t>
            </a:r>
            <a:r>
              <a:rPr lang="el-GR" sz="1600" dirty="0" smtClean="0"/>
              <a:t> σήψη.</a:t>
            </a:r>
            <a:br>
              <a:rPr lang="el-GR" sz="1600" dirty="0" smtClean="0"/>
            </a:br>
            <a:r>
              <a:rPr lang="el-GR" sz="1600" dirty="0" smtClean="0"/>
              <a:t> </a:t>
            </a:r>
            <a:r>
              <a:rPr lang="el-GR" sz="1600" i="1" dirty="0" smtClean="0"/>
              <a:t>Καμία</a:t>
            </a:r>
            <a:r>
              <a:rPr lang="el-GR" sz="1600" dirty="0" smtClean="0"/>
              <a:t> από αυτές τις εξετάσεις </a:t>
            </a:r>
            <a:r>
              <a:rPr lang="el-GR" sz="1600" i="1" dirty="0" smtClean="0"/>
              <a:t>δεν</a:t>
            </a:r>
            <a:r>
              <a:rPr lang="el-GR" sz="1600" dirty="0" smtClean="0"/>
              <a:t> θα σας πει </a:t>
            </a:r>
            <a:r>
              <a:rPr lang="el-GR" sz="1600" i="1" dirty="0" smtClean="0"/>
              <a:t>πού</a:t>
            </a:r>
            <a:r>
              <a:rPr lang="el-GR" sz="1600" dirty="0" smtClean="0"/>
              <a:t> ακριβώς βρίσκεται η φλεγμονή.</a:t>
            </a:r>
            <a:br>
              <a:rPr lang="el-GR" sz="1600" dirty="0" smtClean="0"/>
            </a:br>
            <a:r>
              <a:rPr lang="el-GR" sz="1600" dirty="0" smtClean="0"/>
              <a:t> Η </a:t>
            </a:r>
            <a:r>
              <a:rPr lang="el-GR" sz="1600" b="1" dirty="0" smtClean="0"/>
              <a:t>οξεία φλεγμονή </a:t>
            </a:r>
            <a:r>
              <a:rPr lang="el-GR" sz="1600" dirty="0" smtClean="0"/>
              <a:t>χαρακτηρίζεται από </a:t>
            </a:r>
            <a:r>
              <a:rPr lang="el-GR" sz="1600" b="1" dirty="0" smtClean="0"/>
              <a:t>αύξηση των φλεγμονωδών κυττάρων</a:t>
            </a:r>
            <a:r>
              <a:rPr lang="el-GR" sz="1600" dirty="0" smtClean="0"/>
              <a:t>. Ίσως ο απλούστερος δείκτης </a:t>
            </a:r>
            <a:r>
              <a:rPr lang="el-GR" sz="1600" b="1" dirty="0" smtClean="0"/>
              <a:t>οξείας φλεγμονής </a:t>
            </a:r>
            <a:r>
              <a:rPr lang="el-GR" sz="1600" dirty="0" smtClean="0"/>
              <a:t>είναι </a:t>
            </a:r>
            <a:r>
              <a:rPr lang="el-GR" sz="1600" b="1" dirty="0" smtClean="0"/>
              <a:t>η αύξηση του αριθμού των λευκών αιμοσφαιρίων στο περιφερικό αίμα</a:t>
            </a:r>
            <a:r>
              <a:rPr lang="el-GR" sz="1600" dirty="0" smtClean="0"/>
              <a:t>, που, στο διπλανό επίχρισμα,  χαρακτηρίζεται από αύξηση των ουδετερόφιλων</a:t>
            </a:r>
            <a:r>
              <a:rPr lang="en-US" sz="1600" dirty="0" smtClean="0"/>
              <a:t> </a:t>
            </a:r>
            <a:r>
              <a:rPr lang="el-GR" sz="1600" dirty="0" err="1" smtClean="0"/>
              <a:t>πολυμορφοπυρήνων</a:t>
            </a:r>
            <a:r>
              <a:rPr lang="el-GR" sz="1600" dirty="0" smtClean="0"/>
              <a:t>  (με τους χαρακτηριστικούς, κατατετμημένους πυρήνες τους).</a:t>
            </a:r>
            <a:endParaRPr lang="el-GR" sz="1600" dirty="0"/>
          </a:p>
        </p:txBody>
      </p:sp>
      <p:pic>
        <p:nvPicPr>
          <p:cNvPr id="14338" name="Picture 2" descr="C:\Users\user\Desktop\HEME006.jpg"/>
          <p:cNvPicPr>
            <a:picLocks noChangeAspect="1" noChangeArrowheads="1"/>
          </p:cNvPicPr>
          <p:nvPr/>
        </p:nvPicPr>
        <p:blipFill>
          <a:blip r:embed="rId2" cstate="print"/>
          <a:srcRect/>
          <a:stretch>
            <a:fillRect/>
          </a:stretch>
        </p:blipFill>
        <p:spPr bwMode="auto">
          <a:xfrm rot="5400000">
            <a:off x="-579950" y="3223099"/>
            <a:ext cx="4214842" cy="2769256"/>
          </a:xfrm>
          <a:prstGeom prst="rect">
            <a:avLst/>
          </a:prstGeom>
          <a:noFill/>
        </p:spPr>
      </p:pic>
      <p:pic>
        <p:nvPicPr>
          <p:cNvPr id="14339" name="Picture 3" descr="C:\Users\user\Desktop\INFL003.jpg"/>
          <p:cNvPicPr>
            <a:picLocks noChangeAspect="1" noChangeArrowheads="1"/>
          </p:cNvPicPr>
          <p:nvPr/>
        </p:nvPicPr>
        <p:blipFill>
          <a:blip r:embed="rId3" cstate="print"/>
          <a:srcRect/>
          <a:stretch>
            <a:fillRect/>
          </a:stretch>
        </p:blipFill>
        <p:spPr bwMode="auto">
          <a:xfrm>
            <a:off x="285720" y="142852"/>
            <a:ext cx="2500330" cy="22264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User\Desktop\INFL012.jpg"/>
          <p:cNvPicPr>
            <a:picLocks noChangeAspect="1" noChangeArrowheads="1"/>
          </p:cNvPicPr>
          <p:nvPr/>
        </p:nvPicPr>
        <p:blipFill>
          <a:blip r:embed="rId2" cstate="print"/>
          <a:srcRect/>
          <a:stretch>
            <a:fillRect/>
          </a:stretch>
        </p:blipFill>
        <p:spPr bwMode="auto">
          <a:xfrm>
            <a:off x="251519" y="116632"/>
            <a:ext cx="8575539" cy="5616624"/>
          </a:xfrm>
          <a:prstGeom prst="rect">
            <a:avLst/>
          </a:prstGeom>
          <a:noFill/>
        </p:spPr>
      </p:pic>
      <p:sp>
        <p:nvSpPr>
          <p:cNvPr id="3" name="2 - Ορθογώνιο"/>
          <p:cNvSpPr/>
          <p:nvPr/>
        </p:nvSpPr>
        <p:spPr>
          <a:xfrm>
            <a:off x="0" y="5805264"/>
            <a:ext cx="9144000" cy="1077218"/>
          </a:xfrm>
          <a:prstGeom prst="rect">
            <a:avLst/>
          </a:prstGeom>
        </p:spPr>
        <p:txBody>
          <a:bodyPr wrap="square">
            <a:spAutoFit/>
          </a:bodyPr>
          <a:lstStyle/>
          <a:p>
            <a:pPr algn="just"/>
            <a:r>
              <a:rPr lang="el-GR" sz="1600" dirty="0" smtClean="0"/>
              <a:t>Μπορείτε να διακρίνετε τόσο </a:t>
            </a:r>
            <a:r>
              <a:rPr lang="el-GR" sz="1600" i="1" dirty="0" smtClean="0"/>
              <a:t>οξεία</a:t>
            </a:r>
            <a:r>
              <a:rPr lang="el-GR" sz="1600" dirty="0" smtClean="0"/>
              <a:t> όσο </a:t>
            </a:r>
            <a:r>
              <a:rPr lang="el-GR" sz="1600" b="1" dirty="0" smtClean="0"/>
              <a:t>και</a:t>
            </a:r>
            <a:r>
              <a:rPr lang="el-GR" sz="1600" dirty="0" smtClean="0"/>
              <a:t> </a:t>
            </a:r>
            <a:r>
              <a:rPr lang="el-GR" sz="1600" dirty="0" smtClean="0">
                <a:effectLst>
                  <a:outerShdw blurRad="38100" dist="38100" dir="2700000" algn="tl">
                    <a:srgbClr val="000000">
                      <a:alpha val="43137"/>
                    </a:srgbClr>
                  </a:outerShdw>
                </a:effectLst>
              </a:rPr>
              <a:t>χρόνια</a:t>
            </a:r>
            <a:r>
              <a:rPr lang="el-GR" sz="1600" dirty="0" smtClean="0"/>
              <a:t> φλεγμονή εδώ. Αυτός ο τύπος </a:t>
            </a:r>
            <a:r>
              <a:rPr lang="el-GR" sz="1600" b="1" dirty="0" smtClean="0"/>
              <a:t>μικτής</a:t>
            </a:r>
            <a:r>
              <a:rPr lang="el-GR" sz="1600" dirty="0" smtClean="0"/>
              <a:t> φλεγμονής είναι χαρακτηριστικός </a:t>
            </a:r>
            <a:r>
              <a:rPr lang="el-GR" sz="1600" b="1" dirty="0" smtClean="0"/>
              <a:t>επαναλαμβανόμενης ή υποτροπιάζουσας φλεγμονής</a:t>
            </a:r>
            <a:r>
              <a:rPr lang="el-GR" sz="1600" dirty="0" smtClean="0"/>
              <a:t>. Παραδείγματα αυτής της διαδικασίας περιλαμβάνουν διαγνώσεις όπως «οξεία και χρόνια φλεγμονή λ.χ. χολοκυστίτιδα ή τραχηλίτιδα» και, γενικά, «χρόνια ενεργός φλεγμονή» ή «χρόνια φλεγμονή σε παρόξυνση».</a:t>
            </a:r>
            <a:endParaRPr lang="el-GR" sz="1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User\Desktop\LUNG053.jpg"/>
          <p:cNvPicPr>
            <a:picLocks noChangeAspect="1" noChangeArrowheads="1"/>
          </p:cNvPicPr>
          <p:nvPr/>
        </p:nvPicPr>
        <p:blipFill>
          <a:blip r:embed="rId2" cstate="print"/>
          <a:srcRect/>
          <a:stretch>
            <a:fillRect/>
          </a:stretch>
        </p:blipFill>
        <p:spPr bwMode="auto">
          <a:xfrm>
            <a:off x="4427984" y="3429000"/>
            <a:ext cx="4464496" cy="3222952"/>
          </a:xfrm>
          <a:prstGeom prst="rect">
            <a:avLst/>
          </a:prstGeom>
          <a:noFill/>
        </p:spPr>
      </p:pic>
      <p:pic>
        <p:nvPicPr>
          <p:cNvPr id="41987" name="Picture 3" descr="C:\Users\User\Desktop\LUNG054.jpg"/>
          <p:cNvPicPr>
            <a:picLocks noChangeAspect="1" noChangeArrowheads="1"/>
          </p:cNvPicPr>
          <p:nvPr/>
        </p:nvPicPr>
        <p:blipFill>
          <a:blip r:embed="rId3" cstate="print"/>
          <a:srcRect/>
          <a:stretch>
            <a:fillRect/>
          </a:stretch>
        </p:blipFill>
        <p:spPr bwMode="auto">
          <a:xfrm>
            <a:off x="4427984" y="260648"/>
            <a:ext cx="4428493" cy="2952328"/>
          </a:xfrm>
          <a:prstGeom prst="rect">
            <a:avLst/>
          </a:prstGeom>
          <a:noFill/>
        </p:spPr>
      </p:pic>
      <p:sp>
        <p:nvSpPr>
          <p:cNvPr id="4" name="3 - Ορθογώνιο"/>
          <p:cNvSpPr/>
          <p:nvPr/>
        </p:nvSpPr>
        <p:spPr>
          <a:xfrm>
            <a:off x="0" y="3212976"/>
            <a:ext cx="4427984" cy="3837335"/>
          </a:xfrm>
          <a:prstGeom prst="rect">
            <a:avLst/>
          </a:prstGeom>
        </p:spPr>
        <p:txBody>
          <a:bodyPr wrap="square">
            <a:spAutoFit/>
          </a:bodyPr>
          <a:lstStyle/>
          <a:p>
            <a:pPr algn="just"/>
            <a:r>
              <a:rPr lang="el-GR" dirty="0" smtClean="0"/>
              <a:t>Το καλύτερο δυνατό αποτέλεσμα </a:t>
            </a:r>
            <a:r>
              <a:rPr lang="el-GR" dirty="0" smtClean="0">
                <a:effectLst>
                  <a:outerShdw blurRad="38100" dist="38100" dir="2700000" algn="tl">
                    <a:srgbClr val="000000">
                      <a:alpha val="43137"/>
                    </a:srgbClr>
                  </a:outerShdw>
                </a:effectLst>
              </a:rPr>
              <a:t>μετά</a:t>
            </a:r>
            <a:r>
              <a:rPr lang="el-GR" dirty="0" smtClean="0"/>
              <a:t> από μια φλεγμονώδη διαδικασία είναι η </a:t>
            </a:r>
            <a:r>
              <a:rPr lang="el-GR" b="1" dirty="0" smtClean="0"/>
              <a:t>πλήρης υποχώρηση – λύση</a:t>
            </a:r>
            <a:r>
              <a:rPr lang="el-GR" dirty="0" smtClean="0"/>
              <a:t> της φλεγμονής , αφήνοντας τους </a:t>
            </a:r>
            <a:r>
              <a:rPr lang="el-GR" dirty="0" smtClean="0">
                <a:effectLst>
                  <a:outerShdw blurRad="38100" dist="38100" dir="2700000" algn="tl">
                    <a:srgbClr val="000000">
                      <a:alpha val="43137"/>
                    </a:srgbClr>
                  </a:outerShdw>
                </a:effectLst>
              </a:rPr>
              <a:t>ιστούς ανέπαφους και άθικτους</a:t>
            </a:r>
            <a:r>
              <a:rPr lang="el-GR" dirty="0" smtClean="0"/>
              <a:t>. </a:t>
            </a:r>
          </a:p>
          <a:p>
            <a:pPr algn="just"/>
            <a:r>
              <a:rPr lang="el-GR" dirty="0" smtClean="0"/>
              <a:t>Ωστόσο, η </a:t>
            </a:r>
            <a:r>
              <a:rPr lang="el-GR" b="1" dirty="0" smtClean="0"/>
              <a:t>χρόνια</a:t>
            </a:r>
            <a:r>
              <a:rPr lang="el-GR" dirty="0" smtClean="0"/>
              <a:t> φλεγμονή μπορεί να εμφανιστεί σε συνδυασμό με κάποιου βαθμού </a:t>
            </a:r>
            <a:r>
              <a:rPr lang="el-GR" b="1" spc="300" dirty="0" smtClean="0"/>
              <a:t>ουλές</a:t>
            </a:r>
            <a:r>
              <a:rPr lang="el-GR" dirty="0" smtClean="0"/>
              <a:t>. Εδώ, η </a:t>
            </a:r>
            <a:r>
              <a:rPr lang="el-GR" b="1" dirty="0" smtClean="0"/>
              <a:t>χρόνια</a:t>
            </a:r>
            <a:r>
              <a:rPr lang="el-GR" dirty="0" smtClean="0"/>
              <a:t> φλεγμονή των βρόγχων στο άπω πνευμονικό παρέγχυμα έχει οδηγήσει σε διαστολή τους βρόγχους και σχηματισμό </a:t>
            </a:r>
            <a:r>
              <a:rPr lang="el-GR" b="1" dirty="0" smtClean="0"/>
              <a:t>ουλών </a:t>
            </a:r>
            <a:r>
              <a:rPr lang="el-GR" dirty="0" smtClean="0"/>
              <a:t>(βέλος)</a:t>
            </a:r>
            <a:r>
              <a:rPr lang="el-GR" b="1" dirty="0" smtClean="0"/>
              <a:t> </a:t>
            </a:r>
            <a:r>
              <a:rPr lang="el-GR" dirty="0" smtClean="0"/>
              <a:t>με </a:t>
            </a:r>
            <a:r>
              <a:rPr lang="el-GR" b="1" dirty="0" smtClean="0"/>
              <a:t>αυξημένο κολλαγόνο ιστό</a:t>
            </a:r>
            <a:r>
              <a:rPr lang="el-GR" dirty="0" smtClean="0"/>
              <a:t>, λευκόφαιης  χροιάς.</a:t>
            </a:r>
            <a:endParaRPr lang="el-GR" dirty="0"/>
          </a:p>
        </p:txBody>
      </p:sp>
      <p:sp>
        <p:nvSpPr>
          <p:cNvPr id="5" name="4 - Δεξιό βέλος"/>
          <p:cNvSpPr/>
          <p:nvPr/>
        </p:nvSpPr>
        <p:spPr>
          <a:xfrm>
            <a:off x="6660232" y="4869160"/>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611560" y="980728"/>
            <a:ext cx="3384376" cy="1754326"/>
          </a:xfrm>
          <a:prstGeom prst="rect">
            <a:avLst/>
          </a:prstGeom>
        </p:spPr>
        <p:txBody>
          <a:bodyPr wrap="square">
            <a:spAutoFit/>
          </a:bodyPr>
          <a:lstStyle/>
          <a:p>
            <a:pPr algn="just"/>
            <a:r>
              <a:rPr lang="el-GR" dirty="0" smtClean="0"/>
              <a:t>Εδώ φαίνεται </a:t>
            </a:r>
            <a:r>
              <a:rPr lang="el-GR" b="1" dirty="0" smtClean="0"/>
              <a:t>χρόνια φλεγμονή </a:t>
            </a:r>
            <a:r>
              <a:rPr lang="el-GR" dirty="0" smtClean="0"/>
              <a:t>με </a:t>
            </a:r>
            <a:r>
              <a:rPr lang="el-GR" spc="600" dirty="0" smtClean="0">
                <a:effectLst>
                  <a:outerShdw blurRad="38100" dist="38100" dir="2700000" algn="tl">
                    <a:srgbClr val="000000">
                      <a:alpha val="43137"/>
                    </a:srgbClr>
                  </a:outerShdw>
                </a:effectLst>
              </a:rPr>
              <a:t>καταστροφή</a:t>
            </a:r>
            <a:r>
              <a:rPr lang="el-GR" dirty="0" smtClean="0"/>
              <a:t> του βρογχικού τοιχώματος (αστερίσκος). Ένα φλεγμονώδες διήθημα εκτείνεται από τον βρογχικό αυλό προς τα αριστερά.</a:t>
            </a:r>
            <a:endParaRPr lang="el-GR" dirty="0"/>
          </a:p>
        </p:txBody>
      </p:sp>
      <p:sp>
        <p:nvSpPr>
          <p:cNvPr id="8" name="7 - Αστέρι 5 ακτινών"/>
          <p:cNvSpPr/>
          <p:nvPr/>
        </p:nvSpPr>
        <p:spPr>
          <a:xfrm>
            <a:off x="5508104" y="2060848"/>
            <a:ext cx="504056" cy="504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986"/>
                                        </p:tgtEl>
                                        <p:attrNameLst>
                                          <p:attrName>style.visibility</p:attrName>
                                        </p:attrNameLst>
                                      </p:cBhvr>
                                      <p:to>
                                        <p:strVal val="visible"/>
                                      </p:to>
                                    </p:set>
                                    <p:animEffect transition="in" filter="dissolve">
                                      <p:cBhvr>
                                        <p:cTn id="17" dur="500"/>
                                        <p:tgtEl>
                                          <p:spTgt spid="4198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04664"/>
          </a:xfrm>
        </p:spPr>
        <p:txBody>
          <a:bodyPr>
            <a:normAutofit fontScale="90000"/>
          </a:bodyPr>
          <a:lstStyle/>
          <a:p>
            <a:r>
              <a:rPr lang="el-GR" sz="3200" dirty="0" smtClean="0"/>
              <a:t> </a:t>
            </a:r>
            <a:r>
              <a:rPr lang="el-GR" sz="3200" dirty="0" smtClean="0">
                <a:effectLst>
                  <a:outerShdw blurRad="38100" dist="38100" dir="2700000" algn="tl">
                    <a:srgbClr val="000000">
                      <a:alpha val="43137"/>
                    </a:srgbClr>
                  </a:outerShdw>
                </a:effectLst>
              </a:rPr>
              <a:t>Απόστημα</a:t>
            </a:r>
            <a:r>
              <a:rPr lang="el-GR" sz="3200" dirty="0" smtClean="0"/>
              <a:t> υπό οργάνωση – Χρόνιο </a:t>
            </a:r>
            <a:r>
              <a:rPr lang="el-GR" sz="3200" dirty="0" smtClean="0">
                <a:effectLst>
                  <a:outerShdw blurRad="38100" dist="38100" dir="2700000" algn="tl">
                    <a:srgbClr val="000000">
                      <a:alpha val="43137"/>
                    </a:srgbClr>
                  </a:outerShdw>
                </a:effectLst>
              </a:rPr>
              <a:t>απόστημα </a:t>
            </a:r>
            <a:endParaRPr lang="el-GR" sz="3200" dirty="0">
              <a:effectLst>
                <a:outerShdw blurRad="38100" dist="38100" dir="2700000" algn="tl">
                  <a:srgbClr val="000000">
                    <a:alpha val="43137"/>
                  </a:srgbClr>
                </a:outerShdw>
              </a:effectLst>
            </a:endParaRPr>
          </a:p>
        </p:txBody>
      </p:sp>
      <p:pic>
        <p:nvPicPr>
          <p:cNvPr id="37890" name="Picture 2" descr="C:\Users\User\Desktop\LUNG023.jpg"/>
          <p:cNvPicPr>
            <a:picLocks noChangeAspect="1" noChangeArrowheads="1"/>
          </p:cNvPicPr>
          <p:nvPr/>
        </p:nvPicPr>
        <p:blipFill>
          <a:blip r:embed="rId3" cstate="print"/>
          <a:srcRect/>
          <a:stretch>
            <a:fillRect/>
          </a:stretch>
        </p:blipFill>
        <p:spPr bwMode="auto">
          <a:xfrm>
            <a:off x="179512" y="476672"/>
            <a:ext cx="4320480" cy="2829736"/>
          </a:xfrm>
          <a:prstGeom prst="rect">
            <a:avLst/>
          </a:prstGeom>
          <a:noFill/>
        </p:spPr>
      </p:pic>
      <p:pic>
        <p:nvPicPr>
          <p:cNvPr id="37891" name="Picture 3" descr="C:\Users\User\Desktop\LUNG022.jpg"/>
          <p:cNvPicPr>
            <a:picLocks noChangeAspect="1" noChangeArrowheads="1"/>
          </p:cNvPicPr>
          <p:nvPr/>
        </p:nvPicPr>
        <p:blipFill>
          <a:blip r:embed="rId4" cstate="print"/>
          <a:srcRect/>
          <a:stretch>
            <a:fillRect/>
          </a:stretch>
        </p:blipFill>
        <p:spPr bwMode="auto">
          <a:xfrm>
            <a:off x="4932040" y="476672"/>
            <a:ext cx="3967622" cy="4392488"/>
          </a:xfrm>
          <a:prstGeom prst="rect">
            <a:avLst/>
          </a:prstGeom>
          <a:noFill/>
        </p:spPr>
      </p:pic>
      <p:sp>
        <p:nvSpPr>
          <p:cNvPr id="5" name="4 - Ορθογώνιο"/>
          <p:cNvSpPr/>
          <p:nvPr/>
        </p:nvSpPr>
        <p:spPr>
          <a:xfrm>
            <a:off x="4499992" y="4797152"/>
            <a:ext cx="4644008" cy="2031325"/>
          </a:xfrm>
          <a:prstGeom prst="rect">
            <a:avLst/>
          </a:prstGeom>
        </p:spPr>
        <p:txBody>
          <a:bodyPr wrap="square">
            <a:spAutoFit/>
          </a:bodyPr>
          <a:lstStyle/>
          <a:p>
            <a:pPr algn="just"/>
            <a:r>
              <a:rPr lang="el-GR" dirty="0" smtClean="0"/>
              <a:t>Ένα </a:t>
            </a:r>
            <a:r>
              <a:rPr lang="el-GR" b="1" dirty="0" smtClean="0"/>
              <a:t>απόστημα</a:t>
            </a:r>
            <a:r>
              <a:rPr lang="el-GR" dirty="0" smtClean="0"/>
              <a:t> μπορεί να έχει και στοιχεία </a:t>
            </a:r>
            <a:r>
              <a:rPr lang="el-GR" dirty="0" smtClean="0">
                <a:effectLst>
                  <a:outerShdw blurRad="38100" dist="38100" dir="2700000" algn="tl">
                    <a:srgbClr val="000000">
                      <a:alpha val="43137"/>
                    </a:srgbClr>
                  </a:outerShdw>
                </a:effectLst>
              </a:rPr>
              <a:t>χρόνιας φλεγμονής,</a:t>
            </a:r>
            <a:r>
              <a:rPr lang="el-GR" dirty="0" smtClean="0"/>
              <a:t> εάν επιμείνει για κάποιο χρονικό διάστημα. Έτσι, είναι πιθανό να έχουμε «</a:t>
            </a:r>
            <a:r>
              <a:rPr lang="el-GR" dirty="0" smtClean="0">
                <a:effectLst>
                  <a:outerShdw blurRad="38100" dist="38100" dir="2700000" algn="tl">
                    <a:srgbClr val="000000">
                      <a:alpha val="43137"/>
                    </a:srgbClr>
                  </a:outerShdw>
                </a:effectLst>
              </a:rPr>
              <a:t>χρόνιο απόστημα</a:t>
            </a:r>
            <a:r>
              <a:rPr lang="el-GR" dirty="0" smtClean="0"/>
              <a:t>» με στοιχεία τόσο οξείας όσο και χρόνιας φλεγμονής. Βλέπετε εδώ στον δεξιό μέσο πνευμονικό λοβό ένα ακριβώς τέτοιο, χρόνιο απόστημα (βέλος).</a:t>
            </a:r>
            <a:endParaRPr lang="el-GR" dirty="0"/>
          </a:p>
        </p:txBody>
      </p:sp>
      <p:sp>
        <p:nvSpPr>
          <p:cNvPr id="6" name="5 - Δεξιό βέλος"/>
          <p:cNvSpPr/>
          <p:nvPr/>
        </p:nvSpPr>
        <p:spPr>
          <a:xfrm>
            <a:off x="5076056" y="3501008"/>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0" y="3212976"/>
            <a:ext cx="4572000" cy="3693319"/>
          </a:xfrm>
          <a:prstGeom prst="rect">
            <a:avLst/>
          </a:prstGeom>
        </p:spPr>
        <p:txBody>
          <a:bodyPr wrap="square">
            <a:spAutoFit/>
          </a:bodyPr>
          <a:lstStyle/>
          <a:p>
            <a:pPr algn="just"/>
            <a:r>
              <a:rPr lang="el-GR" dirty="0" smtClean="0"/>
              <a:t>Μικροσκοπικά, αυτό το απόστημα έχει ένα </a:t>
            </a:r>
            <a:r>
              <a:rPr lang="el-GR" dirty="0" smtClean="0">
                <a:effectLst>
                  <a:outerShdw blurRad="38100" dist="38100" dir="2700000" algn="tl">
                    <a:srgbClr val="000000">
                      <a:alpha val="43137"/>
                    </a:srgbClr>
                  </a:outerShdw>
                </a:effectLst>
              </a:rPr>
              <a:t>μείγμα φλεγμονωδών κυττάρων</a:t>
            </a:r>
            <a:r>
              <a:rPr lang="el-GR" dirty="0" smtClean="0"/>
              <a:t>, αλλά το τοίχωμα του αποστήματος «</a:t>
            </a:r>
            <a:r>
              <a:rPr lang="el-GR" b="1" dirty="0" smtClean="0"/>
              <a:t>οργανώνεται</a:t>
            </a:r>
            <a:r>
              <a:rPr lang="el-GR" dirty="0" smtClean="0"/>
              <a:t>» με εσωτερική ανάπτυξη </a:t>
            </a:r>
            <a:r>
              <a:rPr lang="el-GR" dirty="0" smtClean="0">
                <a:effectLst>
                  <a:outerShdw blurRad="38100" dist="38100" dir="2700000" algn="tl">
                    <a:srgbClr val="000000">
                      <a:alpha val="43137"/>
                    </a:srgbClr>
                  </a:outerShdw>
                </a:effectLst>
              </a:rPr>
              <a:t>τριχοειδών αγγείων </a:t>
            </a:r>
            <a:r>
              <a:rPr lang="el-GR" dirty="0" smtClean="0"/>
              <a:t>(γεμάτων με ερυθρά αιμοσφαίρια - </a:t>
            </a:r>
            <a:r>
              <a:rPr lang="el-GR" dirty="0" err="1" smtClean="0"/>
              <a:t>σημασμένη</a:t>
            </a:r>
            <a:r>
              <a:rPr lang="el-GR" dirty="0" smtClean="0"/>
              <a:t> περιοχή ) και </a:t>
            </a:r>
            <a:r>
              <a:rPr lang="el-GR" dirty="0" err="1" smtClean="0">
                <a:effectLst>
                  <a:outerShdw blurRad="38100" dist="38100" dir="2700000" algn="tl">
                    <a:srgbClr val="000000">
                      <a:alpha val="43137"/>
                    </a:srgbClr>
                  </a:outerShdw>
                </a:effectLst>
              </a:rPr>
              <a:t>ινοβλαστών</a:t>
            </a:r>
            <a:r>
              <a:rPr lang="el-GR" dirty="0" smtClean="0"/>
              <a:t>. Καθώς </a:t>
            </a:r>
            <a:r>
              <a:rPr lang="el-GR" dirty="0" smtClean="0">
                <a:effectLst>
                  <a:outerShdw blurRad="38100" dist="38100" dir="2700000" algn="tl">
                    <a:srgbClr val="000000">
                      <a:alpha val="43137"/>
                    </a:srgbClr>
                  </a:outerShdw>
                </a:effectLst>
              </a:rPr>
              <a:t>η οργάνωση συνεχίζεται</a:t>
            </a:r>
            <a:r>
              <a:rPr lang="el-GR" dirty="0" smtClean="0"/>
              <a:t>, υπάρχει διάλυση με </a:t>
            </a:r>
            <a:r>
              <a:rPr lang="el-GR" dirty="0" smtClean="0">
                <a:effectLst>
                  <a:outerShdw blurRad="38100" dist="38100" dir="2700000" algn="tl">
                    <a:srgbClr val="000000">
                      <a:alpha val="43137"/>
                    </a:srgbClr>
                  </a:outerShdw>
                </a:effectLst>
              </a:rPr>
              <a:t>μείωση του μεγέθους του αποστήματος</a:t>
            </a:r>
            <a:r>
              <a:rPr lang="el-GR" dirty="0" smtClean="0"/>
              <a:t>, μέχρι να μείνει μόνο μια </a:t>
            </a:r>
            <a:r>
              <a:rPr lang="el-GR" dirty="0" smtClean="0">
                <a:effectLst>
                  <a:outerShdw blurRad="38100" dist="38100" dir="2700000" algn="tl">
                    <a:srgbClr val="000000">
                      <a:alpha val="43137"/>
                    </a:srgbClr>
                  </a:outerShdw>
                </a:effectLst>
              </a:rPr>
              <a:t>ουλή</a:t>
            </a:r>
            <a:r>
              <a:rPr lang="el-GR" dirty="0" smtClean="0"/>
              <a:t>. Εάν τα αμυντικά συστήματα του σώματος δεν μπορούν να συγκρατήσουν τον παράγοντα που προκαλεί το απόστημα, τότε η διαδικασία μπορεί να </a:t>
            </a:r>
            <a:r>
              <a:rPr lang="el-GR" i="1" dirty="0" smtClean="0"/>
              <a:t>συνεχιστεί</a:t>
            </a:r>
            <a:r>
              <a:rPr lang="el-GR" dirty="0" smtClean="0"/>
              <a:t>, ακόμη και να </a:t>
            </a:r>
            <a:r>
              <a:rPr lang="el-GR" i="1" dirty="0" smtClean="0"/>
              <a:t>εξαπλωθεί</a:t>
            </a:r>
            <a:r>
              <a:rPr lang="el-GR"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inkTgt spid="_x0000_s37892"/>
                                        </p:tgtEl>
                                        <p:attrNameLst>
                                          <p:attrName>style.visibility</p:attrName>
                                        </p:attrNameLst>
                                      </p:cBhvr>
                                      <p:to>
                                        <p:strVal val="visible"/>
                                      </p:to>
                                    </p:set>
                                    <p:animEffect transition="in" filter="dissolve">
                                      <p:cBhvr>
                                        <p:cTn id="7" dur="500"/>
                                        <p:tgtEl>
                                          <p:inkTgt spid="_x0000_s3789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891"/>
                                        </p:tgtEl>
                                        <p:attrNameLst>
                                          <p:attrName>style.visibility</p:attrName>
                                        </p:attrNameLst>
                                      </p:cBhvr>
                                      <p:to>
                                        <p:strVal val="visible"/>
                                      </p:to>
                                    </p:set>
                                    <p:animEffect transition="in" filter="dissolve">
                                      <p:cBhvr>
                                        <p:cTn id="17" dur="500"/>
                                        <p:tgtEl>
                                          <p:spTgt spid="3789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76672"/>
          </a:xfrm>
        </p:spPr>
        <p:txBody>
          <a:bodyPr>
            <a:normAutofit fontScale="90000"/>
          </a:bodyPr>
          <a:lstStyle/>
          <a:p>
            <a:r>
              <a:rPr lang="el-GR" sz="3200" dirty="0" smtClean="0"/>
              <a:t>Ο </a:t>
            </a:r>
            <a:r>
              <a:rPr lang="el-GR" sz="3200" dirty="0" smtClean="0">
                <a:effectLst>
                  <a:outerShdw blurRad="38100" dist="38100" dir="2700000" algn="tl">
                    <a:srgbClr val="000000">
                      <a:alpha val="43137"/>
                    </a:srgbClr>
                  </a:outerShdw>
                </a:effectLst>
              </a:rPr>
              <a:t>φλεγμονώδης κοκκιώδης ιστός </a:t>
            </a:r>
            <a:r>
              <a:rPr lang="el-GR" sz="3200" dirty="0" smtClean="0"/>
              <a:t>και η εξέλιξή του</a:t>
            </a:r>
            <a:endParaRPr lang="el-GR" sz="3200" dirty="0"/>
          </a:p>
        </p:txBody>
      </p:sp>
      <p:pic>
        <p:nvPicPr>
          <p:cNvPr id="38914" name="Picture 2" descr="C:\Users\User\Desktop\LUNG130.jpg"/>
          <p:cNvPicPr>
            <a:picLocks noChangeAspect="1" noChangeArrowheads="1"/>
          </p:cNvPicPr>
          <p:nvPr/>
        </p:nvPicPr>
        <p:blipFill>
          <a:blip r:embed="rId3" cstate="print"/>
          <a:srcRect/>
          <a:stretch>
            <a:fillRect/>
          </a:stretch>
        </p:blipFill>
        <p:spPr bwMode="auto">
          <a:xfrm>
            <a:off x="73090" y="476672"/>
            <a:ext cx="3618344" cy="2448272"/>
          </a:xfrm>
          <a:prstGeom prst="rect">
            <a:avLst/>
          </a:prstGeom>
          <a:noFill/>
        </p:spPr>
      </p:pic>
      <p:pic>
        <p:nvPicPr>
          <p:cNvPr id="38915" name="Picture 3" descr="C:\Users\User\Desktop\INFL013.jpg"/>
          <p:cNvPicPr>
            <a:picLocks noChangeAspect="1" noChangeArrowheads="1"/>
          </p:cNvPicPr>
          <p:nvPr/>
        </p:nvPicPr>
        <p:blipFill>
          <a:blip r:embed="rId4" cstate="print"/>
          <a:srcRect/>
          <a:stretch>
            <a:fillRect/>
          </a:stretch>
        </p:blipFill>
        <p:spPr bwMode="auto">
          <a:xfrm>
            <a:off x="5364087" y="548680"/>
            <a:ext cx="3628112" cy="2376263"/>
          </a:xfrm>
          <a:prstGeom prst="rect">
            <a:avLst/>
          </a:prstGeom>
          <a:noFill/>
        </p:spPr>
      </p:pic>
      <p:pic>
        <p:nvPicPr>
          <p:cNvPr id="38916" name="Picture 4" descr="C:\Users\User\Desktop\INFL014.jpg"/>
          <p:cNvPicPr>
            <a:picLocks noChangeAspect="1" noChangeArrowheads="1"/>
          </p:cNvPicPr>
          <p:nvPr/>
        </p:nvPicPr>
        <p:blipFill>
          <a:blip r:embed="rId5" cstate="print"/>
          <a:srcRect/>
          <a:stretch>
            <a:fillRect/>
          </a:stretch>
        </p:blipFill>
        <p:spPr bwMode="auto">
          <a:xfrm>
            <a:off x="69569" y="3789040"/>
            <a:ext cx="3628113" cy="2376264"/>
          </a:xfrm>
          <a:prstGeom prst="rect">
            <a:avLst/>
          </a:prstGeom>
          <a:noFill/>
        </p:spPr>
      </p:pic>
      <p:pic>
        <p:nvPicPr>
          <p:cNvPr id="38917" name="Picture 5" descr="C:\Users\User\Desktop\LUNG095.jpg"/>
          <p:cNvPicPr>
            <a:picLocks noChangeAspect="1" noChangeArrowheads="1"/>
          </p:cNvPicPr>
          <p:nvPr/>
        </p:nvPicPr>
        <p:blipFill>
          <a:blip r:embed="rId6" cstate="print"/>
          <a:srcRect/>
          <a:stretch>
            <a:fillRect/>
          </a:stretch>
        </p:blipFill>
        <p:spPr bwMode="auto">
          <a:xfrm>
            <a:off x="5364088" y="3789040"/>
            <a:ext cx="3616704" cy="2376264"/>
          </a:xfrm>
          <a:prstGeom prst="rect">
            <a:avLst/>
          </a:prstGeom>
          <a:noFill/>
        </p:spPr>
      </p:pic>
      <p:sp>
        <p:nvSpPr>
          <p:cNvPr id="7" name="6 - Ορθογώνιο"/>
          <p:cNvSpPr/>
          <p:nvPr/>
        </p:nvSpPr>
        <p:spPr>
          <a:xfrm>
            <a:off x="0" y="2924944"/>
            <a:ext cx="3779912" cy="830997"/>
          </a:xfrm>
          <a:prstGeom prst="rect">
            <a:avLst/>
          </a:prstGeom>
        </p:spPr>
        <p:txBody>
          <a:bodyPr wrap="square">
            <a:spAutoFit/>
          </a:bodyPr>
          <a:lstStyle/>
          <a:p>
            <a:pPr algn="just"/>
            <a:r>
              <a:rPr lang="el-GR" sz="1200" dirty="0" smtClean="0"/>
              <a:t>Το τοίχωμα ενός αποστήματος που οργανώνεται, έχει κοκκιώδη ιστό, όπως φαίνεται εδώ στα αριστερά. Το πυώδες εξίδρωμα με κάποια αιμορραγία φαίνεται δεξιά, στο κέντρο του αποστήματος.</a:t>
            </a:r>
            <a:endParaRPr lang="el-GR" sz="1200" dirty="0"/>
          </a:p>
        </p:txBody>
      </p:sp>
      <p:sp>
        <p:nvSpPr>
          <p:cNvPr id="8" name="7 - Αστέρι 4 ακτινών"/>
          <p:cNvSpPr/>
          <p:nvPr/>
        </p:nvSpPr>
        <p:spPr>
          <a:xfrm>
            <a:off x="2195736" y="1340768"/>
            <a:ext cx="360040" cy="36004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στέρι 4 ακτινών"/>
          <p:cNvSpPr/>
          <p:nvPr/>
        </p:nvSpPr>
        <p:spPr>
          <a:xfrm>
            <a:off x="1115616" y="908720"/>
            <a:ext cx="360040" cy="36004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4283968" y="2924944"/>
            <a:ext cx="4860032" cy="923330"/>
          </a:xfrm>
          <a:prstGeom prst="rect">
            <a:avLst/>
          </a:prstGeom>
        </p:spPr>
        <p:txBody>
          <a:bodyPr wrap="square">
            <a:spAutoFit/>
          </a:bodyPr>
          <a:lstStyle/>
          <a:p>
            <a:pPr algn="just"/>
            <a:r>
              <a:rPr lang="el-GR" sz="900" dirty="0" smtClean="0"/>
              <a:t>Η επούλωση της φλεγμονής συχνά περιλαμβάνει ανάπτυξη τριχοειδών αγγείων γεμάτων με </a:t>
            </a:r>
            <a:r>
              <a:rPr lang="el-GR" sz="900" dirty="0" err="1" smtClean="0"/>
              <a:t>ερυθροκύτταρα</a:t>
            </a:r>
            <a:r>
              <a:rPr lang="el-GR" sz="900" dirty="0" smtClean="0"/>
              <a:t> (βέλος) και συνοδεύεται από </a:t>
            </a:r>
            <a:r>
              <a:rPr lang="el-GR" sz="900" dirty="0" err="1" smtClean="0"/>
              <a:t>ινοβλάστες</a:t>
            </a:r>
            <a:r>
              <a:rPr lang="el-GR" sz="900" dirty="0" smtClean="0"/>
              <a:t> που παράγουν κολλαγόνο. Έτσι σχηματίζεται </a:t>
            </a:r>
            <a:r>
              <a:rPr lang="el-GR" sz="900" b="1" dirty="0" smtClean="0"/>
              <a:t>κοκκιώδης ιστός</a:t>
            </a:r>
            <a:r>
              <a:rPr lang="el-GR" sz="900" dirty="0" smtClean="0"/>
              <a:t>. Εδώ, ένα οξύ έμφραγμα του μυοκαρδίου φαίνεται να επουλώνεται, με υπολειμματικές φυσιολογικές </a:t>
            </a:r>
            <a:r>
              <a:rPr lang="el-GR" sz="900" dirty="0" err="1" smtClean="0"/>
              <a:t>μυοκαρδιακές</a:t>
            </a:r>
            <a:r>
              <a:rPr lang="el-GR" sz="900" dirty="0" smtClean="0"/>
              <a:t> ίνες στο άκρο αριστερά. Υπάρχουν πολλά τριχοειδή αγγεία και το κολλαγόνο εναποτίθεται για να σχηματιστεί μια </a:t>
            </a:r>
            <a:r>
              <a:rPr lang="el-GR" sz="900" b="1" dirty="0" smtClean="0"/>
              <a:t>ουλή</a:t>
            </a:r>
            <a:r>
              <a:rPr lang="el-GR" sz="900" dirty="0" smtClean="0"/>
              <a:t>. Το μη </a:t>
            </a:r>
            <a:r>
              <a:rPr lang="el-GR" sz="900" dirty="0" err="1" smtClean="0"/>
              <a:t>εμφραγμένο</a:t>
            </a:r>
            <a:r>
              <a:rPr lang="el-GR" sz="900" dirty="0" smtClean="0"/>
              <a:t>, βιώσιμο  μυοκάρδιο  διακρίνεται  στο αριστερό άκρο.</a:t>
            </a:r>
            <a:endParaRPr lang="el-GR" sz="900" dirty="0"/>
          </a:p>
        </p:txBody>
      </p:sp>
      <p:sp>
        <p:nvSpPr>
          <p:cNvPr id="11" name="10 - Βέλος προς τα κάτω"/>
          <p:cNvSpPr/>
          <p:nvPr/>
        </p:nvSpPr>
        <p:spPr>
          <a:xfrm rot="19571996">
            <a:off x="6433271" y="880316"/>
            <a:ext cx="246201" cy="2943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a:off x="0" y="6093296"/>
            <a:ext cx="5148064" cy="830997"/>
          </a:xfrm>
          <a:prstGeom prst="rect">
            <a:avLst/>
          </a:prstGeom>
        </p:spPr>
        <p:txBody>
          <a:bodyPr wrap="square">
            <a:spAutoFit/>
          </a:bodyPr>
          <a:lstStyle/>
          <a:p>
            <a:pPr algn="just"/>
            <a:r>
              <a:rPr lang="el-GR" sz="800" dirty="0" smtClean="0"/>
              <a:t>Σε υψηλή μεγέθυνση, ο </a:t>
            </a:r>
            <a:r>
              <a:rPr lang="el-GR" sz="800" b="1" dirty="0" smtClean="0"/>
              <a:t>κοκκιώδης ιστός </a:t>
            </a:r>
            <a:r>
              <a:rPr lang="el-GR" sz="800" dirty="0" smtClean="0"/>
              <a:t>διαθέτει τριχοειδή αγγεία (διπλό βέλος), </a:t>
            </a:r>
            <a:r>
              <a:rPr lang="el-GR" sz="800" dirty="0" err="1" smtClean="0"/>
              <a:t>ινοβλάστες</a:t>
            </a:r>
            <a:r>
              <a:rPr lang="el-GR" sz="800" dirty="0" smtClean="0"/>
              <a:t> (βέλος) και ποικίλη ποσότητα φλεγμονωδών κυττάρων [κυρίως μονοπύρηνα (κύκλος), αλλά με την πιθανότητα να υπάρχουν ακόμη μερικά ουδετερόφιλα].</a:t>
            </a:r>
          </a:p>
          <a:p>
            <a:pPr algn="just"/>
            <a:r>
              <a:rPr lang="el-GR" sz="800" dirty="0" smtClean="0"/>
              <a:t>Ερώτηση: Μπορείτε να αναφέρετε ένα ορατό παράδειγμα κοκκιώδους ιστού;</a:t>
            </a:r>
            <a:endParaRPr lang="en-US" sz="800" dirty="0" smtClean="0"/>
          </a:p>
          <a:p>
            <a:pPr algn="just"/>
            <a:r>
              <a:rPr lang="el-GR" sz="800" dirty="0" smtClean="0"/>
              <a:t>Μετά από εκδορά του δέρματος λ.χ. του γόνατος, η αλλοιωμένη περιοχή προσλαμβάνει </a:t>
            </a:r>
            <a:r>
              <a:rPr lang="el-GR" sz="800" dirty="0" err="1" smtClean="0"/>
              <a:t>βαθυέρυθρη</a:t>
            </a:r>
            <a:r>
              <a:rPr lang="el-GR" sz="800" dirty="0" smtClean="0"/>
              <a:t> χροιά και κοκκιώδη επιφάνεια.</a:t>
            </a:r>
            <a:endParaRPr lang="el-GR" sz="800" dirty="0"/>
          </a:p>
        </p:txBody>
      </p:sp>
      <p:sp>
        <p:nvSpPr>
          <p:cNvPr id="14" name="13 - Βέλος προς τα κάτω"/>
          <p:cNvSpPr/>
          <p:nvPr/>
        </p:nvSpPr>
        <p:spPr>
          <a:xfrm>
            <a:off x="1403648" y="3933056"/>
            <a:ext cx="1440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Βέλος επάνω-κάτω"/>
          <p:cNvSpPr/>
          <p:nvPr/>
        </p:nvSpPr>
        <p:spPr>
          <a:xfrm rot="18056258" flipH="1">
            <a:off x="1715400" y="5512102"/>
            <a:ext cx="168584" cy="3187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Ορθογώνιο"/>
          <p:cNvSpPr/>
          <p:nvPr/>
        </p:nvSpPr>
        <p:spPr>
          <a:xfrm>
            <a:off x="5148064" y="6165304"/>
            <a:ext cx="3995936" cy="738664"/>
          </a:xfrm>
          <a:prstGeom prst="rect">
            <a:avLst/>
          </a:prstGeom>
        </p:spPr>
        <p:txBody>
          <a:bodyPr wrap="square">
            <a:spAutoFit/>
          </a:bodyPr>
          <a:lstStyle/>
          <a:p>
            <a:pPr algn="just"/>
            <a:r>
              <a:rPr lang="el-GR" sz="1050" dirty="0" smtClean="0"/>
              <a:t>Το τελικό αποτέλεσμα της φλεγμονής μπορεί να είναι η </a:t>
            </a:r>
            <a:r>
              <a:rPr lang="el-GR" sz="1050" b="1" dirty="0" err="1" smtClean="0"/>
              <a:t>ουλοποίηση</a:t>
            </a:r>
            <a:r>
              <a:rPr lang="el-GR" sz="1050" dirty="0" smtClean="0"/>
              <a:t>. Εδώ, τα κυψελιδικά τοιχώματα </a:t>
            </a:r>
            <a:r>
              <a:rPr lang="el-GR" sz="1050" dirty="0" err="1" smtClean="0">
                <a:effectLst>
                  <a:outerShdw blurRad="38100" dist="38100" dir="2700000" algn="tl">
                    <a:srgbClr val="000000">
                      <a:alpha val="43137"/>
                    </a:srgbClr>
                  </a:outerShdw>
                </a:effectLst>
              </a:rPr>
              <a:t>παχύνονται</a:t>
            </a:r>
            <a:r>
              <a:rPr lang="el-GR" sz="1050" dirty="0" smtClean="0"/>
              <a:t> και γεμίζουν με ροζ κολλαγόνο μετά από μια </a:t>
            </a:r>
            <a:r>
              <a:rPr lang="el-GR" sz="1050" dirty="0" err="1" smtClean="0"/>
              <a:t>αυτοάνοση</a:t>
            </a:r>
            <a:r>
              <a:rPr lang="el-GR" sz="1050" dirty="0" smtClean="0"/>
              <a:t> νόσο που διαρκεί για δεκαετίες. Οι εναέριοι χώροι διευρύνονται ακανόνιστα.</a:t>
            </a:r>
            <a:endParaRPr lang="el-GR"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8915"/>
                                        </p:tgtEl>
                                        <p:attrNameLst>
                                          <p:attrName>style.visibility</p:attrName>
                                        </p:attrNameLst>
                                      </p:cBhvr>
                                      <p:to>
                                        <p:strVal val="visible"/>
                                      </p:to>
                                    </p:set>
                                    <p:animEffect transition="in" filter="dissolve">
                                      <p:cBhvr>
                                        <p:cTn id="27" dur="500"/>
                                        <p:tgtEl>
                                          <p:spTgt spid="389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8916"/>
                                        </p:tgtEl>
                                        <p:attrNameLst>
                                          <p:attrName>style.visibility</p:attrName>
                                        </p:attrNameLst>
                                      </p:cBhvr>
                                      <p:to>
                                        <p:strVal val="visible"/>
                                      </p:to>
                                    </p:set>
                                    <p:animEffect transition="in" filter="dissolve">
                                      <p:cBhvr>
                                        <p:cTn id="42" dur="500"/>
                                        <p:tgtEl>
                                          <p:spTgt spid="389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inkTgt spid="_x0000_s38918"/>
                                        </p:tgtEl>
                                        <p:attrNameLst>
                                          <p:attrName>style.visibility</p:attrName>
                                        </p:attrNameLst>
                                      </p:cBhvr>
                                      <p:to>
                                        <p:strVal val="visible"/>
                                      </p:to>
                                    </p:set>
                                    <p:animEffect transition="in" filter="dissolve">
                                      <p:cBhvr>
                                        <p:cTn id="57" dur="500"/>
                                        <p:tgtEl>
                                          <p:inkTgt spid="_x0000_s3891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dissolv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38917"/>
                                        </p:tgtEl>
                                        <p:attrNameLst>
                                          <p:attrName>style.visibility</p:attrName>
                                        </p:attrNameLst>
                                      </p:cBhvr>
                                      <p:to>
                                        <p:strVal val="visible"/>
                                      </p:to>
                                    </p:set>
                                    <p:animEffect transition="in" filter="dissolve">
                                      <p:cBhvr>
                                        <p:cTn id="67" dur="500"/>
                                        <p:tgtEl>
                                          <p:spTgt spid="38917"/>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dissolv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P spid="11" grpId="0" animBg="1"/>
      <p:bldP spid="12" grpId="0"/>
      <p:bldP spid="14" grpId="0" animBg="1"/>
      <p:bldP spid="16"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0"/>
            <a:ext cx="4499992" cy="7294305"/>
          </a:xfrm>
          <a:prstGeom prst="rect">
            <a:avLst/>
          </a:prstGeom>
        </p:spPr>
        <p:txBody>
          <a:bodyPr wrap="square">
            <a:spAutoFit/>
          </a:bodyPr>
          <a:lstStyle/>
          <a:p>
            <a:pPr algn="ctr"/>
            <a:r>
              <a:rPr lang="el-GR" dirty="0" smtClean="0">
                <a:effectLst>
                  <a:outerShdw blurRad="38100" dist="38100" dir="2700000" algn="tl">
                    <a:srgbClr val="000000">
                      <a:alpha val="43137"/>
                    </a:srgbClr>
                  </a:outerShdw>
                </a:effectLst>
              </a:rPr>
              <a:t>Κλινικό ιστορικό</a:t>
            </a:r>
          </a:p>
          <a:p>
            <a:pPr algn="just"/>
            <a:endParaRPr lang="el-GR" dirty="0" smtClean="0"/>
          </a:p>
          <a:p>
            <a:pPr algn="just"/>
            <a:r>
              <a:rPr lang="el-GR" dirty="0" smtClean="0"/>
              <a:t> Άνδρας 54 ετών προσήλθε για πρωτοβάθμια περίθαλψη με ιστορικό </a:t>
            </a:r>
            <a:r>
              <a:rPr lang="el-GR" b="1" dirty="0" smtClean="0"/>
              <a:t>ενός έτους </a:t>
            </a:r>
            <a:r>
              <a:rPr lang="el-GR" b="1" dirty="0" smtClean="0">
                <a:effectLst>
                  <a:outerShdw blurRad="38100" dist="38100" dir="2700000" algn="tl">
                    <a:srgbClr val="000000">
                      <a:alpha val="43137"/>
                    </a:srgbClr>
                  </a:outerShdw>
                </a:effectLst>
              </a:rPr>
              <a:t>διαλείποντος πόνου </a:t>
            </a:r>
            <a:r>
              <a:rPr lang="el-GR" dirty="0" smtClean="0"/>
              <a:t>στην άνω κοιλιακή χώρα.</a:t>
            </a:r>
          </a:p>
          <a:p>
            <a:pPr algn="just"/>
            <a:endParaRPr lang="el-GR" dirty="0" smtClean="0"/>
          </a:p>
          <a:p>
            <a:pPr algn="ctr"/>
            <a:r>
              <a:rPr lang="el-GR" dirty="0" smtClean="0"/>
              <a:t> Τα εργαστηριακά αποτελέσματα των εξετάσεών του  είχαν ως εξής:</a:t>
            </a:r>
          </a:p>
          <a:p>
            <a:pPr algn="ctr"/>
            <a:r>
              <a:rPr lang="el-GR" dirty="0" smtClean="0">
                <a:effectLst>
                  <a:outerShdw blurRad="38100" dist="38100" dir="2700000" algn="tl">
                    <a:srgbClr val="000000">
                      <a:alpha val="43137"/>
                    </a:srgbClr>
                  </a:outerShdw>
                </a:effectLst>
              </a:rPr>
              <a:t>Αιμοσφαιρίνη</a:t>
            </a:r>
            <a:r>
              <a:rPr lang="en-US" dirty="0" smtClean="0">
                <a:effectLst>
                  <a:outerShdw blurRad="38100" dist="38100" dir="2700000" algn="tl">
                    <a:srgbClr val="000000">
                      <a:alpha val="43137"/>
                    </a:srgbClr>
                  </a:outerShdw>
                </a:effectLst>
              </a:rPr>
              <a:t>:</a:t>
            </a:r>
            <a:r>
              <a:rPr lang="el-GR" dirty="0" smtClean="0">
                <a:effectLst>
                  <a:outerShdw blurRad="38100" dist="38100" dir="2700000" algn="tl">
                    <a:srgbClr val="000000">
                      <a:alpha val="43137"/>
                    </a:srgbClr>
                  </a:outerShdw>
                </a:effectLst>
              </a:rPr>
              <a:t> 10 </a:t>
            </a:r>
            <a:r>
              <a:rPr lang="el-GR" dirty="0" err="1" smtClean="0">
                <a:effectLst>
                  <a:outerShdw blurRad="38100" dist="38100" dir="2700000" algn="tl">
                    <a:srgbClr val="000000">
                      <a:alpha val="43137"/>
                    </a:srgbClr>
                  </a:outerShdw>
                </a:effectLst>
              </a:rPr>
              <a:t>gm</a:t>
            </a:r>
            <a:r>
              <a:rPr lang="el-GR" dirty="0" smtClean="0">
                <a:effectLst>
                  <a:outerShdw blurRad="38100" dist="38100" dir="2700000" algn="tl">
                    <a:srgbClr val="000000">
                      <a:alpha val="43137"/>
                    </a:srgbClr>
                  </a:outerShdw>
                </a:effectLst>
              </a:rPr>
              <a:t>/</a:t>
            </a:r>
            <a:r>
              <a:rPr lang="el-GR" dirty="0" err="1" smtClean="0">
                <a:effectLst>
                  <a:outerShdw blurRad="38100" dist="38100" dir="2700000" algn="tl">
                    <a:srgbClr val="000000">
                      <a:alpha val="43137"/>
                    </a:srgbClr>
                  </a:outerShdw>
                </a:effectLst>
              </a:rPr>
              <a:t>dL</a:t>
            </a:r>
            <a:r>
              <a:rPr lang="el-GR" dirty="0" smtClean="0">
                <a:effectLst>
                  <a:outerShdw blurRad="38100" dist="38100" dir="2700000" algn="tl">
                    <a:srgbClr val="000000">
                      <a:alpha val="43137"/>
                    </a:srgbClr>
                  </a:outerShdw>
                </a:effectLst>
              </a:rPr>
              <a:t> </a:t>
            </a:r>
            <a:r>
              <a:rPr lang="el-GR" dirty="0" smtClean="0"/>
              <a:t>(</a:t>
            </a:r>
            <a:r>
              <a:rPr lang="el-GR" dirty="0" err="1" smtClean="0"/>
              <a:t>φ.τ</a:t>
            </a:r>
            <a:r>
              <a:rPr lang="el-GR" dirty="0" smtClean="0"/>
              <a:t>.</a:t>
            </a:r>
            <a:r>
              <a:rPr lang="en-US" dirty="0" smtClean="0"/>
              <a:t>:</a:t>
            </a:r>
            <a:r>
              <a:rPr lang="el-GR" dirty="0" smtClean="0"/>
              <a:t>12,0 – 16,0 </a:t>
            </a:r>
            <a:r>
              <a:rPr lang="el-GR" dirty="0" err="1" smtClean="0"/>
              <a:t>gm</a:t>
            </a:r>
            <a:r>
              <a:rPr lang="el-GR" dirty="0" smtClean="0"/>
              <a:t>/</a:t>
            </a:r>
            <a:r>
              <a:rPr lang="el-GR" dirty="0" err="1" smtClean="0"/>
              <a:t>dL</a:t>
            </a:r>
            <a:r>
              <a:rPr lang="el-GR" dirty="0" smtClean="0"/>
              <a:t>)</a:t>
            </a:r>
            <a:endParaRPr lang="en-US" dirty="0" smtClean="0"/>
          </a:p>
          <a:p>
            <a:pPr algn="ctr"/>
            <a:r>
              <a:rPr lang="el-GR" dirty="0" err="1" smtClean="0">
                <a:effectLst>
                  <a:outerShdw blurRad="38100" dist="38100" dir="2700000" algn="tl">
                    <a:srgbClr val="000000">
                      <a:alpha val="43137"/>
                    </a:srgbClr>
                  </a:outerShdw>
                </a:effectLst>
              </a:rPr>
              <a:t>Hct</a:t>
            </a: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 37% </a:t>
            </a:r>
            <a:r>
              <a:rPr lang="en-US" dirty="0" smtClean="0">
                <a:effectLst>
                  <a:outerShdw blurRad="38100" dist="38100" dir="2700000" algn="tl">
                    <a:srgbClr val="000000">
                      <a:alpha val="43137"/>
                    </a:srgbClr>
                  </a:outerShdw>
                </a:effectLst>
              </a:rPr>
              <a:t> </a:t>
            </a:r>
            <a:r>
              <a:rPr lang="el-GR" dirty="0" smtClean="0"/>
              <a:t>(</a:t>
            </a:r>
            <a:r>
              <a:rPr lang="el-GR" dirty="0" err="1" smtClean="0"/>
              <a:t>φ.τ</a:t>
            </a:r>
            <a:r>
              <a:rPr lang="el-GR" dirty="0" smtClean="0"/>
              <a:t>.</a:t>
            </a:r>
            <a:r>
              <a:rPr lang="en-US" dirty="0" smtClean="0"/>
              <a:t>:</a:t>
            </a:r>
            <a:r>
              <a:rPr lang="el-GR" dirty="0" smtClean="0"/>
              <a:t>41-53%)</a:t>
            </a:r>
            <a:endParaRPr lang="en-US" dirty="0" smtClean="0"/>
          </a:p>
          <a:p>
            <a:pPr algn="ctr"/>
            <a:r>
              <a:rPr lang="el-GR" dirty="0" smtClean="0">
                <a:effectLst>
                  <a:outerShdw blurRad="38100" dist="38100" dir="2700000" algn="tl">
                    <a:srgbClr val="000000">
                      <a:alpha val="43137"/>
                    </a:srgbClr>
                  </a:outerShdw>
                </a:effectLst>
              </a:rPr>
              <a:t>MCV</a:t>
            </a: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61 κυβικά µm </a:t>
            </a:r>
            <a:r>
              <a:rPr lang="el-GR" dirty="0" smtClean="0"/>
              <a:t>(</a:t>
            </a:r>
            <a:r>
              <a:rPr lang="el-GR" dirty="0" err="1" smtClean="0"/>
              <a:t>φ.τ</a:t>
            </a:r>
            <a:r>
              <a:rPr lang="el-GR" dirty="0" smtClean="0"/>
              <a:t>.</a:t>
            </a:r>
            <a:r>
              <a:rPr lang="en-US" dirty="0" smtClean="0"/>
              <a:t>:</a:t>
            </a:r>
            <a:r>
              <a:rPr lang="el-GR" dirty="0" smtClean="0"/>
              <a:t>80-100 κυβικά µm)</a:t>
            </a:r>
          </a:p>
          <a:p>
            <a:pPr algn="ctr"/>
            <a:r>
              <a:rPr lang="el-GR" dirty="0" smtClean="0">
                <a:effectLst>
                  <a:outerShdw blurRad="38100" dist="38100" dir="2700000" algn="tl">
                    <a:srgbClr val="000000">
                      <a:alpha val="43137"/>
                    </a:srgbClr>
                  </a:outerShdw>
                </a:effectLst>
              </a:rPr>
              <a:t>MCHC</a:t>
            </a: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28%Hb/κύτταρο </a:t>
            </a:r>
            <a:r>
              <a:rPr lang="el-GR" dirty="0" smtClean="0"/>
              <a:t>(</a:t>
            </a:r>
            <a:r>
              <a:rPr lang="el-GR" dirty="0" err="1" smtClean="0"/>
              <a:t>φ.τ</a:t>
            </a:r>
            <a:r>
              <a:rPr lang="el-GR" dirty="0" smtClean="0"/>
              <a:t>.</a:t>
            </a:r>
            <a:r>
              <a:rPr lang="en-US" dirty="0" smtClean="0"/>
              <a:t>:</a:t>
            </a:r>
            <a:r>
              <a:rPr lang="el-GR" dirty="0" smtClean="0"/>
              <a:t>31-36%</a:t>
            </a:r>
            <a:r>
              <a:rPr lang="en-US" dirty="0" smtClean="0"/>
              <a:t> </a:t>
            </a:r>
            <a:r>
              <a:rPr lang="el-GR" dirty="0" err="1" smtClean="0"/>
              <a:t>Hb</a:t>
            </a:r>
            <a:r>
              <a:rPr lang="el-GR" dirty="0" smtClean="0"/>
              <a:t>/κύτταρο)</a:t>
            </a:r>
            <a:endParaRPr lang="en-US" dirty="0" smtClean="0"/>
          </a:p>
          <a:p>
            <a:pPr algn="ctr"/>
            <a:r>
              <a:rPr lang="el-GR" dirty="0" err="1" smtClean="0">
                <a:effectLst>
                  <a:outerShdw blurRad="38100" dist="38100" dir="2700000" algn="tl">
                    <a:srgbClr val="000000">
                      <a:alpha val="43137"/>
                    </a:srgbClr>
                  </a:outerShdw>
                </a:effectLst>
              </a:rPr>
              <a:t>Φερριτίνη</a:t>
            </a:r>
            <a:r>
              <a:rPr lang="el-GR" dirty="0" smtClean="0">
                <a:effectLst>
                  <a:outerShdw blurRad="38100" dist="38100" dir="2700000" algn="tl">
                    <a:srgbClr val="000000">
                      <a:alpha val="43137"/>
                    </a:srgbClr>
                  </a:outerShdw>
                </a:effectLst>
              </a:rPr>
              <a:t> ορού</a:t>
            </a: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2 </a:t>
            </a:r>
            <a:r>
              <a:rPr lang="el-GR" dirty="0" err="1" smtClean="0">
                <a:effectLst>
                  <a:outerShdw blurRad="38100" dist="38100" dir="2700000" algn="tl">
                    <a:srgbClr val="000000">
                      <a:alpha val="43137"/>
                    </a:srgbClr>
                  </a:outerShdw>
                </a:effectLst>
              </a:rPr>
              <a:t>ng</a:t>
            </a:r>
            <a:r>
              <a:rPr lang="el-GR" dirty="0" smtClean="0">
                <a:effectLst>
                  <a:outerShdw blurRad="38100" dist="38100" dir="2700000" algn="tl">
                    <a:srgbClr val="000000">
                      <a:alpha val="43137"/>
                    </a:srgbClr>
                  </a:outerShdw>
                </a:effectLst>
              </a:rPr>
              <a:t>/</a:t>
            </a:r>
            <a:r>
              <a:rPr lang="el-GR" dirty="0" err="1" smtClean="0">
                <a:effectLst>
                  <a:outerShdw blurRad="38100" dist="38100" dir="2700000" algn="tl">
                    <a:srgbClr val="000000">
                      <a:alpha val="43137"/>
                    </a:srgbClr>
                  </a:outerShdw>
                </a:effectLst>
              </a:rPr>
              <a:t>mL</a:t>
            </a:r>
            <a:r>
              <a:rPr lang="el-GR" dirty="0" smtClean="0">
                <a:effectLst>
                  <a:outerShdw blurRad="38100" dist="38100" dir="2700000" algn="tl">
                    <a:srgbClr val="000000">
                      <a:alpha val="43137"/>
                    </a:srgbClr>
                  </a:outerShdw>
                </a:effectLst>
              </a:rPr>
              <a:t> </a:t>
            </a:r>
            <a:r>
              <a:rPr lang="el-GR" dirty="0" smtClean="0"/>
              <a:t>(</a:t>
            </a:r>
            <a:r>
              <a:rPr lang="el-GR" dirty="0" err="1" smtClean="0"/>
              <a:t>φ.τ</a:t>
            </a:r>
            <a:r>
              <a:rPr lang="el-GR" dirty="0" smtClean="0"/>
              <a:t>.</a:t>
            </a:r>
            <a:r>
              <a:rPr lang="en-US" dirty="0" smtClean="0"/>
              <a:t>:</a:t>
            </a:r>
            <a:r>
              <a:rPr lang="el-GR" dirty="0" smtClean="0"/>
              <a:t>12-150 </a:t>
            </a:r>
            <a:r>
              <a:rPr lang="el-GR" dirty="0" err="1" smtClean="0"/>
              <a:t>ng</a:t>
            </a:r>
            <a:r>
              <a:rPr lang="el-GR" dirty="0" smtClean="0"/>
              <a:t>/</a:t>
            </a:r>
            <a:r>
              <a:rPr lang="el-GR" dirty="0" err="1" smtClean="0"/>
              <a:t>mL</a:t>
            </a:r>
            <a:r>
              <a:rPr lang="el-GR" dirty="0" smtClean="0"/>
              <a:t>)</a:t>
            </a:r>
            <a:endParaRPr lang="en-US" dirty="0" smtClean="0"/>
          </a:p>
          <a:p>
            <a:pPr algn="just"/>
            <a:endParaRPr lang="en-US" dirty="0" smtClean="0"/>
          </a:p>
          <a:p>
            <a:pPr algn="just"/>
            <a:r>
              <a:rPr lang="el-GR" dirty="0" smtClean="0"/>
              <a:t>Έγινε ενδοσκόπηση</a:t>
            </a:r>
            <a:r>
              <a:rPr lang="en-US" dirty="0" smtClean="0"/>
              <a:t> </a:t>
            </a:r>
            <a:r>
              <a:rPr lang="el-GR" dirty="0" smtClean="0"/>
              <a:t>ανώτερου πεπτικού σωλήνα, η οποία αποκάλυψε την εικονιζόμενη μονήρη </a:t>
            </a:r>
            <a:r>
              <a:rPr lang="el-GR" b="1" dirty="0" err="1" smtClean="0"/>
              <a:t>εξελκωμένη</a:t>
            </a:r>
            <a:r>
              <a:rPr lang="el-GR" dirty="0" smtClean="0"/>
              <a:t> βλάβη στον βλεννογόνο του στομάχου. Αν και οι περισσότερες περιπτώσεις αυτής της νόσου αντιμετωπίζονται τυπικά συντηρητικά, αυτός ο ασθενής υποβλήθηκε σε μερική γαστρεκτομή.</a:t>
            </a:r>
            <a:endParaRPr lang="el-GR" dirty="0"/>
          </a:p>
        </p:txBody>
      </p:sp>
      <p:pic>
        <p:nvPicPr>
          <p:cNvPr id="48130" name="Picture 2" descr="C:\Users\User\Desktop\path240-1.jpg"/>
          <p:cNvPicPr>
            <a:picLocks noChangeAspect="1" noChangeArrowheads="1"/>
          </p:cNvPicPr>
          <p:nvPr/>
        </p:nvPicPr>
        <p:blipFill>
          <a:blip r:embed="rId2" cstate="print"/>
          <a:srcRect/>
          <a:stretch>
            <a:fillRect/>
          </a:stretch>
        </p:blipFill>
        <p:spPr bwMode="auto">
          <a:xfrm>
            <a:off x="4572000" y="476672"/>
            <a:ext cx="4248472" cy="3530586"/>
          </a:xfrm>
          <a:prstGeom prst="rect">
            <a:avLst/>
          </a:prstGeom>
          <a:noFill/>
        </p:spPr>
      </p:pic>
      <p:pic>
        <p:nvPicPr>
          <p:cNvPr id="48131" name="Picture 3" descr="C:\Users\User\Desktop\path240-2.jpg"/>
          <p:cNvPicPr>
            <a:picLocks noChangeAspect="1" noChangeArrowheads="1"/>
          </p:cNvPicPr>
          <p:nvPr/>
        </p:nvPicPr>
        <p:blipFill>
          <a:blip r:embed="rId3" cstate="print"/>
          <a:srcRect/>
          <a:stretch>
            <a:fillRect/>
          </a:stretch>
        </p:blipFill>
        <p:spPr bwMode="auto">
          <a:xfrm>
            <a:off x="4547744" y="4293096"/>
            <a:ext cx="4596256" cy="21602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dissolve">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1" end="11"/>
                                            </p:txEl>
                                          </p:spTgt>
                                        </p:tgtEl>
                                        <p:attrNameLst>
                                          <p:attrName>style.visibility</p:attrName>
                                        </p:attrNameLst>
                                      </p:cBhvr>
                                      <p:to>
                                        <p:strVal val="visible"/>
                                      </p:to>
                                    </p:set>
                                    <p:animEffect transition="in" filter="dissolve">
                                      <p:cBhvr>
                                        <p:cTn id="12" dur="500"/>
                                        <p:tgtEl>
                                          <p:spTgt spid="4">
                                            <p:txEl>
                                              <p:pRg st="11" end="1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131"/>
                                        </p:tgtEl>
                                        <p:attrNameLst>
                                          <p:attrName>style.visibility</p:attrName>
                                        </p:attrNameLst>
                                      </p:cBhvr>
                                      <p:to>
                                        <p:strVal val="visible"/>
                                      </p:to>
                                    </p:set>
                                    <p:animEffect transition="in" filter="dissolve">
                                      <p:cBhvr>
                                        <p:cTn id="1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42918"/>
          </a:xfrm>
        </p:spPr>
        <p:txBody>
          <a:bodyPr>
            <a:normAutofit/>
          </a:bodyPr>
          <a:lstStyle/>
          <a:p>
            <a:r>
              <a:rPr lang="el-GR" sz="3600" dirty="0" smtClean="0"/>
              <a:t>Συμφύσεις υπεζωκότα – Επούλωση στο δέρμα</a:t>
            </a:r>
            <a:endParaRPr lang="el-GR" sz="3600" dirty="0"/>
          </a:p>
        </p:txBody>
      </p:sp>
      <p:pic>
        <p:nvPicPr>
          <p:cNvPr id="48130" name="Picture 2" descr="C:\Users\user\Desktop\LUNG348.jpg"/>
          <p:cNvPicPr>
            <a:picLocks noChangeAspect="1" noChangeArrowheads="1"/>
          </p:cNvPicPr>
          <p:nvPr/>
        </p:nvPicPr>
        <p:blipFill>
          <a:blip r:embed="rId2" cstate="print"/>
          <a:srcRect/>
          <a:stretch>
            <a:fillRect/>
          </a:stretch>
        </p:blipFill>
        <p:spPr bwMode="auto">
          <a:xfrm>
            <a:off x="214282" y="642918"/>
            <a:ext cx="4568581" cy="3000397"/>
          </a:xfrm>
          <a:prstGeom prst="rect">
            <a:avLst/>
          </a:prstGeom>
          <a:noFill/>
        </p:spPr>
      </p:pic>
      <p:pic>
        <p:nvPicPr>
          <p:cNvPr id="48131" name="Picture 3" descr="C:\Users\user\Desktop\SKIN120.jpg"/>
          <p:cNvPicPr>
            <a:picLocks noChangeAspect="1" noChangeArrowheads="1"/>
          </p:cNvPicPr>
          <p:nvPr/>
        </p:nvPicPr>
        <p:blipFill>
          <a:blip r:embed="rId3" cstate="print"/>
          <a:srcRect/>
          <a:stretch>
            <a:fillRect/>
          </a:stretch>
        </p:blipFill>
        <p:spPr bwMode="auto">
          <a:xfrm>
            <a:off x="4815882" y="3643314"/>
            <a:ext cx="4101763" cy="3030544"/>
          </a:xfrm>
          <a:prstGeom prst="rect">
            <a:avLst/>
          </a:prstGeom>
          <a:noFill/>
        </p:spPr>
      </p:pic>
      <p:sp>
        <p:nvSpPr>
          <p:cNvPr id="5" name="4 - Δεξιό βέλος"/>
          <p:cNvSpPr/>
          <p:nvPr/>
        </p:nvSpPr>
        <p:spPr>
          <a:xfrm>
            <a:off x="2000232" y="1785926"/>
            <a:ext cx="50006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4786314" y="714356"/>
            <a:ext cx="4357686" cy="2800767"/>
          </a:xfrm>
          <a:prstGeom prst="rect">
            <a:avLst/>
          </a:prstGeom>
        </p:spPr>
        <p:txBody>
          <a:bodyPr wrap="square">
            <a:spAutoFit/>
          </a:bodyPr>
          <a:lstStyle/>
          <a:p>
            <a:pPr algn="just"/>
            <a:r>
              <a:rPr lang="el-GR" sz="1600" dirty="0" smtClean="0"/>
              <a:t>Η λύση των φλεγμονωδών διεργασιών στις σωματικές κοιλότητες μπορεί να οδηγήσει στον σχηματισμό </a:t>
            </a:r>
            <a:r>
              <a:rPr lang="el-GR" sz="1600" b="1" dirty="0" smtClean="0"/>
              <a:t>συμφύσεων</a:t>
            </a:r>
            <a:r>
              <a:rPr lang="el-GR" sz="1600" dirty="0" smtClean="0"/>
              <a:t>, οι οποίες είναι λεπτές λωρίδες κολλαγόνου συνδετικού ιστού (βέλος), όπως φαίνεται εδώ μεταξύ του δεξιού πνεύμονα (κάτω δεξιά) και του θωρακικού τοιχώματος (πάνω αριστερά) κατά τη νεκροτομή. Οι συμφύσεις, εάν είναι εκτεταμένες, μπορούν να περιορίσουν την κίνηση ή να προκαλέσουν ανάκληση των εσωτερικών οργάνων σε μια ανώμαλη θέση.</a:t>
            </a:r>
            <a:endParaRPr lang="el-GR" sz="1600" dirty="0"/>
          </a:p>
        </p:txBody>
      </p:sp>
      <p:sp>
        <p:nvSpPr>
          <p:cNvPr id="7" name="6 - Ορθογώνιο"/>
          <p:cNvSpPr/>
          <p:nvPr/>
        </p:nvSpPr>
        <p:spPr>
          <a:xfrm>
            <a:off x="0" y="4214818"/>
            <a:ext cx="4857752" cy="2062103"/>
          </a:xfrm>
          <a:prstGeom prst="rect">
            <a:avLst/>
          </a:prstGeom>
        </p:spPr>
        <p:txBody>
          <a:bodyPr wrap="square">
            <a:spAutoFit/>
          </a:bodyPr>
          <a:lstStyle/>
          <a:p>
            <a:pPr algn="just"/>
            <a:r>
              <a:rPr lang="el-GR" sz="1600" dirty="0" smtClean="0"/>
              <a:t>Παρατηρήστε το σημείο </a:t>
            </a:r>
            <a:r>
              <a:rPr lang="el-GR" sz="1600" b="1" dirty="0" smtClean="0"/>
              <a:t>επούλωσης</a:t>
            </a:r>
            <a:r>
              <a:rPr lang="el-GR" sz="1600" dirty="0" smtClean="0"/>
              <a:t>  σε βιοψία δέρματος  που παρατηρείται μια εβδομάδα μετά την </a:t>
            </a:r>
            <a:r>
              <a:rPr lang="el-GR" sz="1600" dirty="0" err="1" smtClean="0"/>
              <a:t>εκτομή</a:t>
            </a:r>
            <a:r>
              <a:rPr lang="el-GR" sz="1600" dirty="0" smtClean="0"/>
              <a:t> δερματικής αλλοίωσης. Η επιφάνεια του δέρματος (δεξιά) έχει </a:t>
            </a:r>
            <a:r>
              <a:rPr lang="el-GR" sz="1600" dirty="0" err="1" smtClean="0"/>
              <a:t>επαναεπιθηλιοποιηθεί</a:t>
            </a:r>
            <a:r>
              <a:rPr lang="el-GR" sz="1600" dirty="0" smtClean="0"/>
              <a:t> και κάτω από αυτή βρίσκεται </a:t>
            </a:r>
            <a:r>
              <a:rPr lang="el-GR" sz="1600" b="1" dirty="0" smtClean="0"/>
              <a:t>κοκκιώδης ιστός </a:t>
            </a:r>
            <a:r>
              <a:rPr lang="el-GR" sz="1600" dirty="0" smtClean="0"/>
              <a:t>(βέλος) με </a:t>
            </a:r>
            <a:r>
              <a:rPr lang="el-GR" sz="1600" dirty="0" smtClean="0">
                <a:effectLst>
                  <a:outerShdw blurRad="38100" dist="38100" dir="2700000" algn="tl">
                    <a:srgbClr val="000000">
                      <a:alpha val="43137"/>
                    </a:srgbClr>
                  </a:outerShdw>
                </a:effectLst>
              </a:rPr>
              <a:t>μικρά τριχοειδή αγγεία και </a:t>
            </a:r>
            <a:r>
              <a:rPr lang="el-GR" sz="1600" dirty="0" err="1" smtClean="0">
                <a:effectLst>
                  <a:outerShdw blurRad="38100" dist="38100" dir="2700000" algn="tl">
                    <a:srgbClr val="000000">
                      <a:alpha val="43137"/>
                    </a:srgbClr>
                  </a:outerShdw>
                </a:effectLst>
              </a:rPr>
              <a:t>ινοβλάστες</a:t>
            </a:r>
            <a:r>
              <a:rPr lang="el-GR" sz="1600" dirty="0" smtClean="0"/>
              <a:t> που σχηματίζουν </a:t>
            </a:r>
            <a:r>
              <a:rPr lang="el-GR" sz="1600" dirty="0" smtClean="0">
                <a:effectLst>
                  <a:outerShdw blurRad="38100" dist="38100" dir="2700000" algn="tl">
                    <a:srgbClr val="000000">
                      <a:alpha val="43137"/>
                    </a:srgbClr>
                  </a:outerShdw>
                </a:effectLst>
              </a:rPr>
              <a:t>κολλαγόνο</a:t>
            </a:r>
            <a:r>
              <a:rPr lang="el-GR" sz="1600" dirty="0" smtClean="0"/>
              <a:t>. Μετά από έναν μήνα, θα παραμείνει μόνο μια μικρή </a:t>
            </a:r>
            <a:r>
              <a:rPr lang="el-GR" sz="1600" dirty="0" err="1" smtClean="0">
                <a:effectLst>
                  <a:outerShdw blurRad="38100" dist="38100" dir="2700000" algn="tl">
                    <a:srgbClr val="000000">
                      <a:alpha val="43137"/>
                    </a:srgbClr>
                  </a:outerShdw>
                </a:effectLst>
              </a:rPr>
              <a:t>κολλαγόνος</a:t>
            </a:r>
            <a:r>
              <a:rPr lang="el-GR" sz="1600" dirty="0" smtClean="0">
                <a:effectLst>
                  <a:outerShdw blurRad="38100" dist="38100" dir="2700000" algn="tl">
                    <a:srgbClr val="000000">
                      <a:alpha val="43137"/>
                    </a:srgbClr>
                  </a:outerShdw>
                </a:effectLst>
              </a:rPr>
              <a:t> ουλή</a:t>
            </a:r>
            <a:r>
              <a:rPr lang="el-GR" sz="1600" dirty="0" smtClean="0"/>
              <a:t>.</a:t>
            </a:r>
            <a:endParaRPr lang="el-GR" sz="1600" dirty="0"/>
          </a:p>
        </p:txBody>
      </p:sp>
      <p:sp>
        <p:nvSpPr>
          <p:cNvPr id="8" name="7 - Δεξιό βέλος"/>
          <p:cNvSpPr/>
          <p:nvPr/>
        </p:nvSpPr>
        <p:spPr>
          <a:xfrm>
            <a:off x="6215074" y="5000636"/>
            <a:ext cx="50006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user\Desktop\MUSC140.jpg"/>
          <p:cNvPicPr>
            <a:picLocks noChangeAspect="1" noChangeArrowheads="1"/>
          </p:cNvPicPr>
          <p:nvPr/>
        </p:nvPicPr>
        <p:blipFill>
          <a:blip r:embed="rId2" cstate="print"/>
          <a:srcRect/>
          <a:stretch>
            <a:fillRect/>
          </a:stretch>
        </p:blipFill>
        <p:spPr bwMode="auto">
          <a:xfrm rot="16200000">
            <a:off x="5429256" y="857232"/>
            <a:ext cx="4286280" cy="2857520"/>
          </a:xfrm>
          <a:prstGeom prst="rect">
            <a:avLst/>
          </a:prstGeom>
          <a:noFill/>
        </p:spPr>
      </p:pic>
      <p:sp>
        <p:nvSpPr>
          <p:cNvPr id="4" name="3 - Αριστερό βέλος"/>
          <p:cNvSpPr/>
          <p:nvPr/>
        </p:nvSpPr>
        <p:spPr>
          <a:xfrm>
            <a:off x="7500958" y="3571876"/>
            <a:ext cx="428628"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0" y="0"/>
            <a:ext cx="6072198" cy="6986528"/>
          </a:xfrm>
          <a:prstGeom prst="rect">
            <a:avLst/>
          </a:prstGeom>
        </p:spPr>
        <p:txBody>
          <a:bodyPr wrap="square">
            <a:spAutoFit/>
          </a:bodyPr>
          <a:lstStyle/>
          <a:p>
            <a:pPr algn="just"/>
            <a:r>
              <a:rPr lang="el-GR" sz="1600" dirty="0" smtClean="0"/>
              <a:t>Η </a:t>
            </a:r>
            <a:r>
              <a:rPr lang="el-GR" sz="1600" b="1" u="sng" dirty="0" smtClean="0"/>
              <a:t>νόσος που σχετίζεται με την IgG4 (IgG4-RD)</a:t>
            </a:r>
            <a:r>
              <a:rPr lang="el-GR" sz="1600" b="1" dirty="0" smtClean="0"/>
              <a:t> </a:t>
            </a:r>
            <a:r>
              <a:rPr lang="el-GR" sz="1600" dirty="0" smtClean="0"/>
              <a:t>αναγνωρίζεται όλο και περισσότερο ως </a:t>
            </a:r>
            <a:r>
              <a:rPr lang="el-GR" sz="1600" dirty="0" smtClean="0">
                <a:effectLst>
                  <a:outerShdw blurRad="38100" dist="38100" dir="2700000" algn="tl">
                    <a:srgbClr val="000000">
                      <a:alpha val="43137"/>
                    </a:srgbClr>
                  </a:outerShdw>
                </a:effectLst>
              </a:rPr>
              <a:t>αιτία </a:t>
            </a:r>
            <a:r>
              <a:rPr lang="el-GR" sz="1600" u="sng" dirty="0" smtClean="0">
                <a:effectLst>
                  <a:outerShdw blurRad="38100" dist="38100" dir="2700000" algn="tl">
                    <a:srgbClr val="000000">
                      <a:alpha val="43137"/>
                    </a:srgbClr>
                  </a:outerShdw>
                </a:effectLst>
              </a:rPr>
              <a:t>χρόνιας</a:t>
            </a:r>
            <a:r>
              <a:rPr lang="el-GR" sz="1600" dirty="0" smtClean="0">
                <a:effectLst>
                  <a:outerShdw blurRad="38100" dist="38100" dir="2700000" algn="tl">
                    <a:srgbClr val="000000">
                      <a:alpha val="43137"/>
                    </a:srgbClr>
                  </a:outerShdw>
                </a:effectLst>
              </a:rPr>
              <a:t> φλεγμονής </a:t>
            </a:r>
            <a:r>
              <a:rPr lang="el-GR" sz="1600" dirty="0" smtClean="0"/>
              <a:t>με </a:t>
            </a:r>
            <a:r>
              <a:rPr lang="el-GR" sz="1600" b="1" dirty="0" err="1" smtClean="0"/>
              <a:t>ίνωση</a:t>
            </a:r>
            <a:r>
              <a:rPr lang="el-GR" sz="1600" dirty="0" smtClean="0"/>
              <a:t> και </a:t>
            </a:r>
            <a:r>
              <a:rPr lang="el-GR" sz="1600" b="1" dirty="0" smtClean="0"/>
              <a:t>δυσλειτουργία οργάνων</a:t>
            </a:r>
            <a:r>
              <a:rPr lang="el-GR" sz="1600" dirty="0" smtClean="0"/>
              <a:t>. </a:t>
            </a:r>
            <a:r>
              <a:rPr lang="el-GR" sz="1600" i="1" dirty="0" smtClean="0"/>
              <a:t>Μπορεί</a:t>
            </a:r>
            <a:r>
              <a:rPr lang="el-GR" sz="1600" dirty="0" smtClean="0"/>
              <a:t> να προσβάλλονται </a:t>
            </a:r>
            <a:r>
              <a:rPr lang="el-GR" sz="1600" i="1" dirty="0" smtClean="0"/>
              <a:t>πολλοί</a:t>
            </a:r>
            <a:r>
              <a:rPr lang="el-GR" sz="1600" dirty="0" smtClean="0"/>
              <a:t> ιστοί. Οι προσβολές της </a:t>
            </a:r>
            <a:r>
              <a:rPr lang="el-GR" sz="1600" dirty="0" err="1" smtClean="0"/>
              <a:t>παγκρεατο</a:t>
            </a:r>
            <a:r>
              <a:rPr lang="el-GR" sz="1600" dirty="0" smtClean="0"/>
              <a:t>-χοληφόρου οδού, του </a:t>
            </a:r>
            <a:r>
              <a:rPr lang="el-GR" sz="1600" dirty="0" err="1" smtClean="0"/>
              <a:t>οπισθοπεριτοναϊκού</a:t>
            </a:r>
            <a:r>
              <a:rPr lang="el-GR" sz="1600" dirty="0" smtClean="0"/>
              <a:t> χώρου και της αορτής, της κεφαλής και του τραχήλου και των σιελογόνων αδένων είναι οι πιο συχνά παρατηρούμενες και διαφέρουν ως προς τα επιδημιολογικά χαρακτηριστικά, τα ορολογικά ευρήματα και την πρόγνωση. Εν όψει αυτής της πολύπλευρης εμφάνισης, η IgG4-</a:t>
            </a:r>
            <a:r>
              <a:rPr lang="en-US" sz="1600" dirty="0" smtClean="0"/>
              <a:t>RD</a:t>
            </a:r>
            <a:r>
              <a:rPr lang="el-GR" sz="1600" dirty="0" smtClean="0"/>
              <a:t> αντιπροσωπεύει έναν μεγάλο </a:t>
            </a:r>
            <a:r>
              <a:rPr lang="el-GR" sz="1600" i="1" dirty="0" smtClean="0"/>
              <a:t>μιμητή</a:t>
            </a:r>
            <a:r>
              <a:rPr lang="el-GR" sz="1600" dirty="0" smtClean="0"/>
              <a:t> πολλών </a:t>
            </a:r>
            <a:r>
              <a:rPr lang="el-GR" sz="1600" dirty="0" err="1" smtClean="0"/>
              <a:t>νεοπλασματικών</a:t>
            </a:r>
            <a:r>
              <a:rPr lang="el-GR" sz="1600" dirty="0" smtClean="0"/>
              <a:t>, φλεγμονωδών και λοιμωδών νόσων. Η </a:t>
            </a:r>
            <a:r>
              <a:rPr lang="el-GR" sz="1600" b="1" dirty="0" err="1" smtClean="0"/>
              <a:t>ιστοπαθολογία</a:t>
            </a:r>
            <a:r>
              <a:rPr lang="el-GR" sz="1600" dirty="0" smtClean="0"/>
              <a:t> παραμένει το κλειδί για τη διάγνωση, επειδή λείπουν αξιόπιστοι </a:t>
            </a:r>
            <a:r>
              <a:rPr lang="el-GR" sz="1600" dirty="0" err="1" smtClean="0"/>
              <a:t>βιοδείκτες</a:t>
            </a:r>
            <a:r>
              <a:rPr lang="el-GR" sz="1600" dirty="0" smtClean="0"/>
              <a:t>. Εδώ φαίνεται ένας </a:t>
            </a:r>
            <a:r>
              <a:rPr lang="el-GR" sz="1600" dirty="0" smtClean="0">
                <a:effectLst>
                  <a:outerShdw blurRad="38100" dist="38100" dir="2700000" algn="tl">
                    <a:srgbClr val="000000">
                      <a:alpha val="43137"/>
                    </a:srgbClr>
                  </a:outerShdw>
                </a:effectLst>
              </a:rPr>
              <a:t>ινώδης πολλαπλασιασμός με διηθήσεις πλασματοκυττάρων </a:t>
            </a:r>
            <a:r>
              <a:rPr lang="el-GR" sz="1600" dirty="0" smtClean="0"/>
              <a:t>(βέλος), τυπικός της φλεγμονώδους αντίδρασης που </a:t>
            </a:r>
            <a:r>
              <a:rPr lang="el-GR" sz="1600" i="1" dirty="0" smtClean="0"/>
              <a:t>μπορεί</a:t>
            </a:r>
            <a:r>
              <a:rPr lang="el-GR" sz="1600" dirty="0" smtClean="0"/>
              <a:t> να απαντά σε </a:t>
            </a:r>
            <a:r>
              <a:rPr lang="el-GR" sz="1600" i="1" dirty="0" smtClean="0"/>
              <a:t>πολλούς ι</a:t>
            </a:r>
            <a:r>
              <a:rPr lang="el-GR" sz="1600" dirty="0" smtClean="0"/>
              <a:t>στούς. </a:t>
            </a:r>
          </a:p>
          <a:p>
            <a:pPr algn="just"/>
            <a:endParaRPr lang="el-GR" sz="1600" dirty="0" smtClean="0"/>
          </a:p>
          <a:p>
            <a:pPr algn="just"/>
            <a:r>
              <a:rPr lang="el-GR" sz="1600" dirty="0" smtClean="0"/>
              <a:t>Η </a:t>
            </a:r>
            <a:r>
              <a:rPr lang="el-GR" sz="1600" dirty="0" smtClean="0">
                <a:effectLst>
                  <a:outerShdw blurRad="38100" dist="38100" dir="2700000" algn="tl">
                    <a:srgbClr val="000000">
                      <a:alpha val="43137"/>
                    </a:srgbClr>
                  </a:outerShdw>
                </a:effectLst>
              </a:rPr>
              <a:t>διάγνωση </a:t>
            </a:r>
            <a:r>
              <a:rPr lang="el-GR" sz="1600" dirty="0" smtClean="0"/>
              <a:t>της </a:t>
            </a:r>
            <a:r>
              <a:rPr lang="el-GR" sz="1600" b="1" dirty="0" smtClean="0"/>
              <a:t>IgG4-RD</a:t>
            </a:r>
            <a:r>
              <a:rPr lang="el-GR" sz="1600" dirty="0" smtClean="0"/>
              <a:t> μπορεί να γίνει με τα ακόλουθα </a:t>
            </a:r>
            <a:r>
              <a:rPr lang="el-GR" sz="1600" b="1" dirty="0" smtClean="0"/>
              <a:t>3</a:t>
            </a:r>
            <a:r>
              <a:rPr lang="el-GR" sz="1600" dirty="0" smtClean="0"/>
              <a:t> κριτήρια:</a:t>
            </a:r>
          </a:p>
          <a:p>
            <a:pPr algn="just"/>
            <a:r>
              <a:rPr lang="el-GR" sz="1600" dirty="0" smtClean="0"/>
              <a:t>-Συμμετοχή οργάνων</a:t>
            </a:r>
          </a:p>
          <a:p>
            <a:pPr algn="just"/>
            <a:r>
              <a:rPr lang="el-GR" sz="1600" dirty="0" smtClean="0"/>
              <a:t>-Επίπεδο IgG4 ορού άνω των 135 </a:t>
            </a:r>
            <a:r>
              <a:rPr lang="el-GR" sz="1600" dirty="0" err="1" smtClean="0"/>
              <a:t>mg</a:t>
            </a:r>
            <a:r>
              <a:rPr lang="el-GR" sz="1600" dirty="0" smtClean="0"/>
              <a:t>/</a:t>
            </a:r>
            <a:r>
              <a:rPr lang="el-GR" sz="1600" dirty="0" err="1" smtClean="0"/>
              <a:t>dL</a:t>
            </a:r>
            <a:endParaRPr lang="el-GR" sz="1600" dirty="0" smtClean="0"/>
          </a:p>
          <a:p>
            <a:pPr algn="just"/>
            <a:r>
              <a:rPr lang="el-GR" sz="1600" dirty="0" smtClean="0"/>
              <a:t>-Μικροσκοπική εύρεση περισσότερων από 10 πλασματοκυττάρων IgG4+ ανά πεδίο υψηλής μεγέθυνσης και αναλογία IgG4:IgG-θετικών πλασματοκυττάρων  τουλάχιστον 40%.</a:t>
            </a:r>
          </a:p>
          <a:p>
            <a:pPr algn="just"/>
            <a:endParaRPr lang="el-GR" sz="1600" dirty="0" smtClean="0"/>
          </a:p>
          <a:p>
            <a:pPr algn="just"/>
            <a:r>
              <a:rPr lang="el-GR" sz="1600" dirty="0" smtClean="0"/>
              <a:t>Εάν υπάρχει εμπλοκή ενός οργάνου με μόνο 1 από τα υπόλοιπα 2 κριτήρια, τότε η IgG4-RD μπορεί να θεωρηθεί ως δυνατή, αλλά χρειάζονται επιβεβαιωτικά απεικονιστικά χαρακτηριστικά ή ο ασθενής να ανταποκρίνεται για αρκετές εβδομάδες σε θεραπεία με κορτικοειδή. Η απλή αύξηση της IgG4 ορού υποδηλώνει IgG4-RD,  αλλά </a:t>
            </a:r>
            <a:r>
              <a:rPr lang="el-GR" sz="1600" i="1" dirty="0" smtClean="0"/>
              <a:t>δεν</a:t>
            </a:r>
            <a:r>
              <a:rPr lang="el-GR" sz="1600" dirty="0" smtClean="0"/>
              <a:t> είναι ειδική.</a:t>
            </a:r>
            <a:endParaRPr lang="el-GR" sz="1600" dirty="0"/>
          </a:p>
        </p:txBody>
      </p:sp>
      <p:pic>
        <p:nvPicPr>
          <p:cNvPr id="48130" name="Picture 2" descr="C:\Users\User\Desktop\EDxdh0SXUAYTLAB.jpg"/>
          <p:cNvPicPr>
            <a:picLocks noChangeAspect="1" noChangeArrowheads="1"/>
          </p:cNvPicPr>
          <p:nvPr/>
        </p:nvPicPr>
        <p:blipFill>
          <a:blip r:embed="rId3" cstate="print"/>
          <a:srcRect/>
          <a:stretch>
            <a:fillRect/>
          </a:stretch>
        </p:blipFill>
        <p:spPr bwMode="auto">
          <a:xfrm>
            <a:off x="6156176" y="4581128"/>
            <a:ext cx="2808312" cy="21358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noAutofit/>
          </a:bodyPr>
          <a:lstStyle/>
          <a:p>
            <a:r>
              <a:rPr lang="el-GR" sz="3200" b="1" dirty="0" err="1" smtClean="0"/>
              <a:t>Κοκκιωματώδης</a:t>
            </a:r>
            <a:r>
              <a:rPr lang="el-GR" sz="3200" dirty="0" smtClean="0"/>
              <a:t> φλεγμονή</a:t>
            </a:r>
            <a:endParaRPr lang="el-GR" sz="3200" dirty="0"/>
          </a:p>
        </p:txBody>
      </p:sp>
      <p:pic>
        <p:nvPicPr>
          <p:cNvPr id="48130" name="Picture 2" descr="C:\Users\User\Desktop\LUNG032.jpg"/>
          <p:cNvPicPr>
            <a:picLocks noChangeAspect="1" noChangeArrowheads="1"/>
          </p:cNvPicPr>
          <p:nvPr/>
        </p:nvPicPr>
        <p:blipFill>
          <a:blip r:embed="rId2" cstate="print"/>
          <a:srcRect/>
          <a:stretch>
            <a:fillRect/>
          </a:stretch>
        </p:blipFill>
        <p:spPr bwMode="auto">
          <a:xfrm>
            <a:off x="611560" y="548680"/>
            <a:ext cx="3528392" cy="5109483"/>
          </a:xfrm>
          <a:prstGeom prst="rect">
            <a:avLst/>
          </a:prstGeom>
          <a:noFill/>
        </p:spPr>
      </p:pic>
      <p:pic>
        <p:nvPicPr>
          <p:cNvPr id="48131" name="Picture 3" descr="C:\Users\User\Desktop\LUNG114.jpg"/>
          <p:cNvPicPr>
            <a:picLocks noChangeAspect="1" noChangeArrowheads="1"/>
          </p:cNvPicPr>
          <p:nvPr/>
        </p:nvPicPr>
        <p:blipFill>
          <a:blip r:embed="rId3" cstate="print"/>
          <a:srcRect/>
          <a:stretch>
            <a:fillRect/>
          </a:stretch>
        </p:blipFill>
        <p:spPr bwMode="auto">
          <a:xfrm>
            <a:off x="5436096" y="548680"/>
            <a:ext cx="2999985" cy="5112568"/>
          </a:xfrm>
          <a:prstGeom prst="rect">
            <a:avLst/>
          </a:prstGeom>
          <a:noFill/>
        </p:spPr>
      </p:pic>
      <p:sp>
        <p:nvSpPr>
          <p:cNvPr id="7" name="6 - Ορθογώνιο"/>
          <p:cNvSpPr/>
          <p:nvPr/>
        </p:nvSpPr>
        <p:spPr>
          <a:xfrm>
            <a:off x="0" y="5661248"/>
            <a:ext cx="4788024" cy="1200329"/>
          </a:xfrm>
          <a:prstGeom prst="rect">
            <a:avLst/>
          </a:prstGeom>
        </p:spPr>
        <p:txBody>
          <a:bodyPr wrap="square">
            <a:spAutoFit/>
          </a:bodyPr>
          <a:lstStyle/>
          <a:p>
            <a:pPr algn="just"/>
            <a:r>
              <a:rPr lang="el-GR" sz="1200" dirty="0" smtClean="0"/>
              <a:t>Η </a:t>
            </a:r>
            <a:r>
              <a:rPr lang="el-GR" sz="1200" dirty="0" err="1" smtClean="0"/>
              <a:t>κοκκιωματώδης</a:t>
            </a:r>
            <a:r>
              <a:rPr lang="el-GR" sz="1200" dirty="0" smtClean="0"/>
              <a:t> φλεγμονή μπορεί να γίνει αρκετά εκτεταμένη. Εδώ παρατηρούμε </a:t>
            </a:r>
            <a:r>
              <a:rPr lang="el-GR" sz="1200" dirty="0" smtClean="0">
                <a:effectLst>
                  <a:outerShdw blurRad="38100" dist="38100" dir="2700000" algn="tl">
                    <a:srgbClr val="000000">
                      <a:alpha val="43137"/>
                    </a:srgbClr>
                  </a:outerShdw>
                </a:effectLst>
              </a:rPr>
              <a:t>πολυάριθμα συρρέοντα κοκκιώματα </a:t>
            </a:r>
            <a:r>
              <a:rPr lang="el-GR" sz="1200" dirty="0" smtClean="0"/>
              <a:t>στα ανώτερα πνευμονικά πεδία από μια </a:t>
            </a:r>
            <a:r>
              <a:rPr lang="el-GR" sz="1200" dirty="0" smtClean="0">
                <a:effectLst>
                  <a:outerShdw blurRad="38100" dist="38100" dir="2700000" algn="tl">
                    <a:srgbClr val="000000">
                      <a:alpha val="43137"/>
                    </a:srgbClr>
                  </a:outerShdw>
                </a:effectLst>
              </a:rPr>
              <a:t>περίπτωση ενεργού πνευμονικής φυματίωσης</a:t>
            </a:r>
            <a:r>
              <a:rPr lang="el-GR" sz="1200" dirty="0" smtClean="0"/>
              <a:t>. Υπενθυμίζουμε ότι η </a:t>
            </a:r>
            <a:r>
              <a:rPr lang="el-GR" sz="1200" dirty="0" err="1" smtClean="0"/>
              <a:t>κοκκιωματώδης</a:t>
            </a:r>
            <a:r>
              <a:rPr lang="el-GR" sz="1200" dirty="0" smtClean="0"/>
              <a:t> φλεγμονή </a:t>
            </a:r>
            <a:r>
              <a:rPr lang="el-GR" sz="1200" i="1" dirty="0" smtClean="0"/>
              <a:t>μπορεί</a:t>
            </a:r>
            <a:r>
              <a:rPr lang="el-GR" sz="1200" dirty="0" smtClean="0"/>
              <a:t> να οδηγήσει σε </a:t>
            </a:r>
            <a:r>
              <a:rPr lang="el-GR" sz="1200" dirty="0" smtClean="0">
                <a:effectLst>
                  <a:outerShdw blurRad="38100" dist="38100" dir="2700000" algn="tl">
                    <a:srgbClr val="000000">
                      <a:alpha val="43137"/>
                    </a:srgbClr>
                  </a:outerShdw>
                </a:effectLst>
              </a:rPr>
              <a:t>τυροειδή νέκρωση</a:t>
            </a:r>
            <a:r>
              <a:rPr lang="el-GR" sz="1200" dirty="0" smtClean="0"/>
              <a:t>. Τα κοκκιώματα τείνουν να αναπτύσσονται και να επιμένουν από μήνες έως χρόνια.</a:t>
            </a:r>
            <a:endParaRPr lang="el-GR" sz="1200" dirty="0"/>
          </a:p>
        </p:txBody>
      </p:sp>
      <p:sp>
        <p:nvSpPr>
          <p:cNvPr id="8" name="7 - Ορθογώνιο"/>
          <p:cNvSpPr/>
          <p:nvPr/>
        </p:nvSpPr>
        <p:spPr>
          <a:xfrm>
            <a:off x="4067944" y="692696"/>
            <a:ext cx="1440160" cy="4832092"/>
          </a:xfrm>
          <a:prstGeom prst="rect">
            <a:avLst/>
          </a:prstGeom>
        </p:spPr>
        <p:txBody>
          <a:bodyPr wrap="square">
            <a:spAutoFit/>
          </a:bodyPr>
          <a:lstStyle/>
          <a:p>
            <a:r>
              <a:rPr lang="el-GR" sz="1400" dirty="0" smtClean="0"/>
              <a:t>Ερώτηση: Ποια μολυσματική ασθένεια είναι πιο πιθανό να υπάρχει εδώ;</a:t>
            </a:r>
          </a:p>
          <a:p>
            <a:endParaRPr lang="el-GR" sz="1400" dirty="0" smtClean="0"/>
          </a:p>
          <a:p>
            <a:r>
              <a:rPr lang="el-GR" sz="1400" dirty="0" smtClean="0"/>
              <a:t>Η </a:t>
            </a:r>
            <a:r>
              <a:rPr lang="el-GR" sz="1400" b="1" dirty="0" smtClean="0"/>
              <a:t>φυματίωση</a:t>
            </a:r>
            <a:r>
              <a:rPr lang="el-GR" sz="1400" dirty="0" smtClean="0"/>
              <a:t> είναι η συχνότερη αιτία </a:t>
            </a:r>
            <a:r>
              <a:rPr lang="el-GR" sz="1400" dirty="0" err="1" smtClean="0"/>
              <a:t>κοκκιωματώδους</a:t>
            </a:r>
            <a:r>
              <a:rPr lang="el-GR" sz="1400" dirty="0" smtClean="0"/>
              <a:t> νόσου στον πνεύμονα, με συχνότερο αίτιο το αντίστοιχο </a:t>
            </a:r>
            <a:r>
              <a:rPr lang="el-GR" sz="1400" dirty="0" err="1" smtClean="0"/>
              <a:t>μυκοβακτηρίδιο</a:t>
            </a:r>
            <a:r>
              <a:rPr lang="el-GR" sz="1400" dirty="0" smtClean="0"/>
              <a:t>  το οποίο  μολύνει περί το ένα τρίτο του παγκόσμιου πληθυσμού, συχνότερα </a:t>
            </a:r>
            <a:r>
              <a:rPr lang="el-GR" sz="1400" dirty="0" err="1" smtClean="0"/>
              <a:t>υποκλινικά</a:t>
            </a:r>
            <a:r>
              <a:rPr lang="el-GR" sz="1400" dirty="0" smtClean="0"/>
              <a:t>.</a:t>
            </a:r>
            <a:endParaRPr lang="el-GR" sz="1400" dirty="0"/>
          </a:p>
        </p:txBody>
      </p:sp>
      <p:sp>
        <p:nvSpPr>
          <p:cNvPr id="9" name="8 - Ορθογώνιο"/>
          <p:cNvSpPr/>
          <p:nvPr/>
        </p:nvSpPr>
        <p:spPr>
          <a:xfrm rot="10800000" flipV="1">
            <a:off x="5148064" y="5657800"/>
            <a:ext cx="3995936" cy="1200329"/>
          </a:xfrm>
          <a:prstGeom prst="rect">
            <a:avLst/>
          </a:prstGeom>
        </p:spPr>
        <p:txBody>
          <a:bodyPr wrap="square">
            <a:spAutoFit/>
          </a:bodyPr>
          <a:lstStyle/>
          <a:p>
            <a:pPr algn="just"/>
            <a:r>
              <a:rPr lang="el-GR" sz="1200" dirty="0" smtClean="0"/>
              <a:t>Μακροσκοπικά, το </a:t>
            </a:r>
            <a:r>
              <a:rPr lang="el-GR" sz="1200" b="1" dirty="0" smtClean="0"/>
              <a:t>κοκκίωμα</a:t>
            </a:r>
            <a:r>
              <a:rPr lang="el-GR" sz="1200" dirty="0" smtClean="0"/>
              <a:t> τείνει να είναι μια </a:t>
            </a:r>
            <a:r>
              <a:rPr lang="el-GR" sz="1200" b="1" dirty="0" smtClean="0"/>
              <a:t>εστιακή</a:t>
            </a:r>
            <a:r>
              <a:rPr lang="el-GR" sz="1200" dirty="0" smtClean="0"/>
              <a:t> βλάβη και εμφανίζεται εδώ σε έναν λεμφαδένα της πνευμονικής πύλης (βέλος). Τα κοκκιώματα που οφείλονται σε μολυσματικούς παράγοντες όπως τα </a:t>
            </a:r>
            <a:r>
              <a:rPr lang="el-GR" sz="1200" dirty="0" err="1" smtClean="0"/>
              <a:t>μυκοβακτήρια</a:t>
            </a:r>
            <a:r>
              <a:rPr lang="el-GR" sz="1200" dirty="0" smtClean="0"/>
              <a:t>, περιγράφονται συχνά ως «</a:t>
            </a:r>
            <a:r>
              <a:rPr lang="el-GR" sz="1200" dirty="0" err="1" smtClean="0"/>
              <a:t>τυρεοειδοποιούμενα</a:t>
            </a:r>
            <a:r>
              <a:rPr lang="el-GR" sz="1200" dirty="0" smtClean="0"/>
              <a:t>», όταν έχουν εμφανή </a:t>
            </a:r>
            <a:r>
              <a:rPr lang="el-GR" sz="1200" b="1" dirty="0" smtClean="0"/>
              <a:t>τυροειδή νέκρωση</a:t>
            </a:r>
            <a:r>
              <a:rPr lang="el-GR" sz="1200" dirty="0" smtClean="0"/>
              <a:t>.</a:t>
            </a:r>
            <a:endParaRPr lang="el-GR" sz="1200" dirty="0"/>
          </a:p>
        </p:txBody>
      </p:sp>
      <p:sp>
        <p:nvSpPr>
          <p:cNvPr id="10" name="9 - Αριστερό βέλος"/>
          <p:cNvSpPr/>
          <p:nvPr/>
        </p:nvSpPr>
        <p:spPr>
          <a:xfrm>
            <a:off x="6948264" y="2852936"/>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59832" y="0"/>
            <a:ext cx="5626968" cy="404664"/>
          </a:xfrm>
        </p:spPr>
        <p:txBody>
          <a:bodyPr>
            <a:noAutofit/>
          </a:bodyPr>
          <a:lstStyle/>
          <a:p>
            <a:r>
              <a:rPr lang="el-GR" sz="3200" dirty="0" smtClean="0">
                <a:effectLst>
                  <a:outerShdw blurRad="38100" dist="38100" dir="2700000" algn="tl">
                    <a:srgbClr val="000000">
                      <a:alpha val="43137"/>
                    </a:srgbClr>
                  </a:outerShdw>
                </a:effectLst>
              </a:rPr>
              <a:t>Σχηματισμός κοκκιώματος</a:t>
            </a:r>
            <a:endParaRPr lang="el-GR" sz="3200"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2" cstate="print"/>
          <a:srcRect/>
          <a:stretch>
            <a:fillRect/>
          </a:stretch>
        </p:blipFill>
        <p:spPr bwMode="auto">
          <a:xfrm>
            <a:off x="2411761" y="1844824"/>
            <a:ext cx="1728192" cy="1702398"/>
          </a:xfrm>
          <a:prstGeom prst="rect">
            <a:avLst/>
          </a:prstGeom>
          <a:noFill/>
          <a:ln w="9525">
            <a:noFill/>
            <a:miter lim="800000"/>
            <a:headEnd/>
            <a:tailEnd/>
          </a:ln>
        </p:spPr>
      </p:pic>
      <p:pic>
        <p:nvPicPr>
          <p:cNvPr id="48130" name="Picture 2" descr="C:\Users\User\Desktop\LUNG116.jpg"/>
          <p:cNvPicPr>
            <a:picLocks noChangeAspect="1" noChangeArrowheads="1"/>
          </p:cNvPicPr>
          <p:nvPr/>
        </p:nvPicPr>
        <p:blipFill>
          <a:blip r:embed="rId3" cstate="print"/>
          <a:srcRect/>
          <a:stretch>
            <a:fillRect/>
          </a:stretch>
        </p:blipFill>
        <p:spPr bwMode="auto">
          <a:xfrm rot="5400000">
            <a:off x="-451526" y="772515"/>
            <a:ext cx="3384378" cy="2216627"/>
          </a:xfrm>
          <a:prstGeom prst="rect">
            <a:avLst/>
          </a:prstGeom>
          <a:noFill/>
        </p:spPr>
      </p:pic>
      <p:sp>
        <p:nvSpPr>
          <p:cNvPr id="5" name="4 - Ορθογώνιο"/>
          <p:cNvSpPr/>
          <p:nvPr/>
        </p:nvSpPr>
        <p:spPr>
          <a:xfrm>
            <a:off x="2411760" y="476672"/>
            <a:ext cx="6732240" cy="1384995"/>
          </a:xfrm>
          <a:prstGeom prst="rect">
            <a:avLst/>
          </a:prstGeom>
        </p:spPr>
        <p:txBody>
          <a:bodyPr wrap="square">
            <a:spAutoFit/>
          </a:bodyPr>
          <a:lstStyle/>
          <a:p>
            <a:pPr algn="just"/>
            <a:r>
              <a:rPr lang="el-GR" sz="1400" dirty="0" smtClean="0"/>
              <a:t>Η </a:t>
            </a:r>
            <a:r>
              <a:rPr lang="el-GR" sz="1400" dirty="0" smtClean="0">
                <a:effectLst>
                  <a:outerShdw blurRad="38100" dist="38100" dir="2700000" algn="tl">
                    <a:srgbClr val="000000">
                      <a:alpha val="43137"/>
                    </a:srgbClr>
                  </a:outerShdw>
                </a:effectLst>
              </a:rPr>
              <a:t>εστιακή</a:t>
            </a:r>
            <a:r>
              <a:rPr lang="el-GR" sz="1400" dirty="0" smtClean="0"/>
              <a:t> φύση της </a:t>
            </a:r>
            <a:r>
              <a:rPr lang="el-GR" sz="1400" dirty="0" err="1" smtClean="0"/>
              <a:t>κοκκιωματώδους</a:t>
            </a:r>
            <a:r>
              <a:rPr lang="el-GR" sz="1400" dirty="0" smtClean="0"/>
              <a:t> φλεγμονής αποδεικνύεται σε αυτή τη μικροσκοπική τομή του πνεύμονα στην οποία υπάρχουν </a:t>
            </a:r>
            <a:r>
              <a:rPr lang="el-GR" sz="1400" dirty="0" smtClean="0">
                <a:effectLst>
                  <a:outerShdw blurRad="38100" dist="38100" dir="2700000" algn="tl">
                    <a:srgbClr val="000000">
                      <a:alpha val="43137"/>
                    </a:srgbClr>
                  </a:outerShdw>
                </a:effectLst>
              </a:rPr>
              <a:t>διάσπαρτα κοκκιώματα </a:t>
            </a:r>
            <a:r>
              <a:rPr lang="el-GR" sz="1400" dirty="0" smtClean="0"/>
              <a:t>στο παρέγχυμα. Αυτός είναι ο λόγος για τον οποίο η ακτινογραφία θώρακος με φυματίωση ή άλλες </a:t>
            </a:r>
            <a:r>
              <a:rPr lang="el-GR" sz="1400" dirty="0" err="1" smtClean="0"/>
              <a:t>κοκκιωματώδεις</a:t>
            </a:r>
            <a:r>
              <a:rPr lang="el-GR" sz="1400" dirty="0" smtClean="0"/>
              <a:t> νόσους συχνά περιγράφεται ως «</a:t>
            </a:r>
            <a:r>
              <a:rPr lang="el-GR" sz="1400" dirty="0" err="1" smtClean="0">
                <a:effectLst>
                  <a:outerShdw blurRad="38100" dist="38100" dir="2700000" algn="tl">
                    <a:srgbClr val="000000">
                      <a:alpha val="43137"/>
                    </a:srgbClr>
                  </a:outerShdw>
                </a:effectLst>
              </a:rPr>
              <a:t>δικτυοοζώδης</a:t>
            </a:r>
            <a:r>
              <a:rPr lang="el-GR" sz="1400" dirty="0" smtClean="0"/>
              <a:t>». Μια βιοψία θα μπορούσε επίσης να παραλείψει τέτοιες βλάβες λόγω μη αντιπροσωπευτικής δειγματοληψίας.</a:t>
            </a:r>
            <a:endParaRPr lang="el-GR" sz="1400" dirty="0"/>
          </a:p>
        </p:txBody>
      </p:sp>
      <p:sp>
        <p:nvSpPr>
          <p:cNvPr id="6" name="5 - Ορθογώνιο"/>
          <p:cNvSpPr/>
          <p:nvPr/>
        </p:nvSpPr>
        <p:spPr>
          <a:xfrm>
            <a:off x="4139952" y="1772816"/>
            <a:ext cx="4752528" cy="954107"/>
          </a:xfrm>
          <a:prstGeom prst="rect">
            <a:avLst/>
          </a:prstGeom>
        </p:spPr>
        <p:txBody>
          <a:bodyPr wrap="square">
            <a:spAutoFit/>
          </a:bodyPr>
          <a:lstStyle/>
          <a:p>
            <a:pPr algn="just"/>
            <a:r>
              <a:rPr lang="el-GR" sz="1400" dirty="0" smtClean="0"/>
              <a:t>Σημειώστε στο σχεδιασμένο κοκκίωμα την ανοιχτή ροζ κεντρική </a:t>
            </a:r>
            <a:r>
              <a:rPr lang="el-GR" sz="1400" dirty="0" err="1" smtClean="0"/>
              <a:t>τυρεοειδή</a:t>
            </a:r>
            <a:r>
              <a:rPr lang="el-GR" sz="1400" dirty="0" smtClean="0"/>
              <a:t> νέκρωση, τα σκούρα μπλε λεμφοκύτταρα, τα επιμήκη </a:t>
            </a:r>
            <a:r>
              <a:rPr lang="el-GR" sz="1400" dirty="0" err="1" smtClean="0"/>
              <a:t>επιθηλοειδή</a:t>
            </a:r>
            <a:r>
              <a:rPr lang="el-GR" sz="1400" dirty="0" smtClean="0"/>
              <a:t> κύτταρα και τα πολυπύρηνα </a:t>
            </a:r>
            <a:r>
              <a:rPr lang="el-GR" sz="1400" dirty="0" err="1" smtClean="0"/>
              <a:t>γιγαντο</a:t>
            </a:r>
            <a:r>
              <a:rPr lang="el-GR" sz="1400" dirty="0" smtClean="0"/>
              <a:t>- κύτταρα </a:t>
            </a:r>
            <a:r>
              <a:rPr lang="el-GR" sz="1400" dirty="0" err="1" smtClean="0"/>
              <a:t>Langhans</a:t>
            </a:r>
            <a:r>
              <a:rPr lang="el-GR" sz="1400" dirty="0" smtClean="0"/>
              <a:t>.</a:t>
            </a:r>
            <a:endParaRPr lang="el-GR" sz="1400" dirty="0"/>
          </a:p>
        </p:txBody>
      </p:sp>
      <p:pic>
        <p:nvPicPr>
          <p:cNvPr id="48131" name="Picture 3" descr="C:\Users\User\Desktop\LUNG035.jpg"/>
          <p:cNvPicPr>
            <a:picLocks noChangeAspect="1" noChangeArrowheads="1"/>
          </p:cNvPicPr>
          <p:nvPr/>
        </p:nvPicPr>
        <p:blipFill>
          <a:blip r:embed="rId4" cstate="print"/>
          <a:srcRect/>
          <a:stretch>
            <a:fillRect/>
          </a:stretch>
        </p:blipFill>
        <p:spPr bwMode="auto">
          <a:xfrm rot="5400000">
            <a:off x="-252536" y="4221089"/>
            <a:ext cx="3024336" cy="2016224"/>
          </a:xfrm>
          <a:prstGeom prst="rect">
            <a:avLst/>
          </a:prstGeom>
          <a:noFill/>
        </p:spPr>
      </p:pic>
      <p:sp>
        <p:nvSpPr>
          <p:cNvPr id="8" name="7 - Αριστερό-δεξιό βέλος"/>
          <p:cNvSpPr/>
          <p:nvPr/>
        </p:nvSpPr>
        <p:spPr>
          <a:xfrm>
            <a:off x="1043608" y="4221088"/>
            <a:ext cx="432048" cy="1440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επάνω"/>
          <p:cNvSpPr/>
          <p:nvPr/>
        </p:nvSpPr>
        <p:spPr>
          <a:xfrm rot="3710873">
            <a:off x="490677" y="5278240"/>
            <a:ext cx="120389" cy="2879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2286000" y="3717032"/>
            <a:ext cx="2430016" cy="3108543"/>
          </a:xfrm>
          <a:prstGeom prst="rect">
            <a:avLst/>
          </a:prstGeom>
        </p:spPr>
        <p:txBody>
          <a:bodyPr wrap="square">
            <a:spAutoFit/>
          </a:bodyPr>
          <a:lstStyle/>
          <a:p>
            <a:pPr algn="just"/>
            <a:r>
              <a:rPr lang="el-GR" sz="1400" dirty="0" smtClean="0"/>
              <a:t>Εδώ είναι ένα πνευμονικό </a:t>
            </a:r>
            <a:r>
              <a:rPr lang="el-GR" sz="1400" dirty="0" smtClean="0">
                <a:effectLst>
                  <a:outerShdw blurRad="38100" dist="38100" dir="2700000" algn="tl">
                    <a:srgbClr val="000000">
                      <a:alpha val="43137"/>
                    </a:srgbClr>
                  </a:outerShdw>
                </a:effectLst>
              </a:rPr>
              <a:t>κοκκίωμα</a:t>
            </a:r>
            <a:r>
              <a:rPr lang="el-GR" sz="1400" dirty="0" smtClean="0"/>
              <a:t> που εμπλέκει ένα </a:t>
            </a:r>
            <a:r>
              <a:rPr lang="el-GR" sz="1400" dirty="0" err="1" smtClean="0"/>
              <a:t>βρογχιόλιο</a:t>
            </a:r>
            <a:r>
              <a:rPr lang="el-GR" sz="1400" dirty="0" smtClean="0"/>
              <a:t> (διπλό βέλος). Η </a:t>
            </a:r>
            <a:r>
              <a:rPr lang="el-GR" sz="1400" dirty="0" err="1" smtClean="0"/>
              <a:t>κοκκιωματώδης</a:t>
            </a:r>
            <a:r>
              <a:rPr lang="el-GR" sz="1400" dirty="0" smtClean="0"/>
              <a:t> φλεγμονή τυπικά αποτελείται από μείγμα κυττάρων που περιλαμβάνουν </a:t>
            </a:r>
            <a:r>
              <a:rPr lang="el-GR" sz="1400" dirty="0" err="1" smtClean="0">
                <a:effectLst>
                  <a:outerShdw blurRad="38100" dist="38100" dir="2700000" algn="tl">
                    <a:srgbClr val="000000">
                      <a:alpha val="43137"/>
                    </a:srgbClr>
                  </a:outerShdw>
                </a:effectLst>
              </a:rPr>
              <a:t>επιθηλιοειδή</a:t>
            </a:r>
            <a:r>
              <a:rPr lang="el-GR" sz="1400" dirty="0" smtClean="0">
                <a:effectLst>
                  <a:outerShdw blurRad="38100" dist="38100" dir="2700000" algn="tl">
                    <a:srgbClr val="000000">
                      <a:alpha val="43137"/>
                    </a:srgbClr>
                  </a:outerShdw>
                </a:effectLst>
              </a:rPr>
              <a:t> </a:t>
            </a:r>
            <a:r>
              <a:rPr lang="el-GR" sz="1400" dirty="0" err="1" smtClean="0">
                <a:effectLst>
                  <a:outerShdw blurRad="38100" dist="38100" dir="2700000" algn="tl">
                    <a:srgbClr val="000000">
                      <a:alpha val="43137"/>
                    </a:srgbClr>
                  </a:outerShdw>
                </a:effectLst>
              </a:rPr>
              <a:t>μακροφάγα</a:t>
            </a:r>
            <a:r>
              <a:rPr lang="el-GR" sz="1400" dirty="0" smtClean="0">
                <a:effectLst>
                  <a:outerShdw blurRad="38100" dist="38100" dir="2700000" algn="tl">
                    <a:srgbClr val="000000">
                      <a:alpha val="43137"/>
                    </a:srgbClr>
                  </a:outerShdw>
                </a:effectLst>
              </a:rPr>
              <a:t>, </a:t>
            </a:r>
            <a:r>
              <a:rPr lang="el-GR" sz="1400" dirty="0" err="1" smtClean="0">
                <a:effectLst>
                  <a:outerShdw blurRad="38100" dist="38100" dir="2700000" algn="tl">
                    <a:srgbClr val="000000">
                      <a:alpha val="43137"/>
                    </a:srgbClr>
                  </a:outerShdw>
                </a:effectLst>
              </a:rPr>
              <a:t>γιγαντοκύτταρα</a:t>
            </a:r>
            <a:r>
              <a:rPr lang="el-GR" sz="1400" dirty="0" smtClean="0">
                <a:effectLst>
                  <a:outerShdw blurRad="38100" dist="38100" dir="2700000" algn="tl">
                    <a:srgbClr val="000000">
                      <a:alpha val="43137"/>
                    </a:srgbClr>
                  </a:outerShdw>
                </a:effectLst>
              </a:rPr>
              <a:t> </a:t>
            </a:r>
            <a:r>
              <a:rPr lang="el-GR" sz="1400" dirty="0" err="1" smtClean="0">
                <a:effectLst>
                  <a:outerShdw blurRad="38100" dist="38100" dir="2700000" algn="tl">
                    <a:srgbClr val="000000">
                      <a:alpha val="43137"/>
                    </a:srgbClr>
                  </a:outerShdw>
                </a:effectLst>
              </a:rPr>
              <a:t>Langhans</a:t>
            </a:r>
            <a:r>
              <a:rPr lang="el-GR" sz="1400" dirty="0" smtClean="0">
                <a:effectLst>
                  <a:outerShdw blurRad="38100" dist="38100" dir="2700000" algn="tl">
                    <a:srgbClr val="000000">
                      <a:alpha val="43137"/>
                    </a:srgbClr>
                  </a:outerShdw>
                </a:effectLst>
              </a:rPr>
              <a:t> </a:t>
            </a:r>
            <a:r>
              <a:rPr lang="el-GR" sz="1400" dirty="0" smtClean="0"/>
              <a:t>(βέλος), </a:t>
            </a:r>
            <a:r>
              <a:rPr lang="el-GR" sz="1400" dirty="0" smtClean="0">
                <a:effectLst>
                  <a:outerShdw blurRad="38100" dist="38100" dir="2700000" algn="tl">
                    <a:srgbClr val="000000">
                      <a:alpha val="43137"/>
                    </a:srgbClr>
                  </a:outerShdw>
                </a:effectLst>
              </a:rPr>
              <a:t>λεμφοκύτταρα, πλασματοκύτταρα και </a:t>
            </a:r>
            <a:r>
              <a:rPr lang="el-GR" sz="1400" dirty="0" err="1" smtClean="0">
                <a:effectLst>
                  <a:outerShdw blurRad="38100" dist="38100" dir="2700000" algn="tl">
                    <a:srgbClr val="000000">
                      <a:alpha val="43137"/>
                    </a:srgbClr>
                  </a:outerShdw>
                </a:effectLst>
              </a:rPr>
              <a:t>ινοβλάστες</a:t>
            </a:r>
            <a:r>
              <a:rPr lang="el-GR" sz="1400" dirty="0" smtClean="0"/>
              <a:t>. Μπορεί να υπάρχουν ακόμη και κάποια ουδετερόφιλα.</a:t>
            </a:r>
            <a:endParaRPr lang="el-GR" sz="1400" dirty="0"/>
          </a:p>
        </p:txBody>
      </p:sp>
      <p:pic>
        <p:nvPicPr>
          <p:cNvPr id="48133" name="Picture 5" descr="C:\Users\User\Desktop\LUNG047.jpg"/>
          <p:cNvPicPr>
            <a:picLocks noChangeAspect="1" noChangeArrowheads="1"/>
          </p:cNvPicPr>
          <p:nvPr/>
        </p:nvPicPr>
        <p:blipFill>
          <a:blip r:embed="rId5" cstate="print"/>
          <a:srcRect/>
          <a:stretch>
            <a:fillRect/>
          </a:stretch>
        </p:blipFill>
        <p:spPr bwMode="auto">
          <a:xfrm>
            <a:off x="5148064" y="2708920"/>
            <a:ext cx="3298285" cy="2160240"/>
          </a:xfrm>
          <a:prstGeom prst="rect">
            <a:avLst/>
          </a:prstGeom>
          <a:noFill/>
        </p:spPr>
      </p:pic>
      <p:sp>
        <p:nvSpPr>
          <p:cNvPr id="13" name="12 - Ορθογώνιο"/>
          <p:cNvSpPr/>
          <p:nvPr/>
        </p:nvSpPr>
        <p:spPr>
          <a:xfrm>
            <a:off x="4716016" y="4797152"/>
            <a:ext cx="4427984" cy="2031325"/>
          </a:xfrm>
          <a:prstGeom prst="rect">
            <a:avLst/>
          </a:prstGeom>
        </p:spPr>
        <p:txBody>
          <a:bodyPr wrap="square">
            <a:spAutoFit/>
          </a:bodyPr>
          <a:lstStyle/>
          <a:p>
            <a:pPr algn="just"/>
            <a:r>
              <a:rPr lang="el-GR" sz="1400" dirty="0" smtClean="0"/>
              <a:t>Η </a:t>
            </a:r>
            <a:r>
              <a:rPr lang="el-GR" sz="1400" dirty="0" err="1" smtClean="0"/>
              <a:t>κοκκιωματώδης</a:t>
            </a:r>
            <a:r>
              <a:rPr lang="el-GR" sz="1400" dirty="0" smtClean="0"/>
              <a:t> φλεγμονή εμφανίζεται ως απόκριση σε ορισμένους παράγοντες που </a:t>
            </a:r>
            <a:r>
              <a:rPr lang="el-GR" sz="1400" dirty="0" smtClean="0">
                <a:effectLst>
                  <a:outerShdw blurRad="38100" dist="38100" dir="2700000" algn="tl">
                    <a:srgbClr val="000000">
                      <a:alpha val="43137"/>
                    </a:srgbClr>
                  </a:outerShdw>
                </a:effectLst>
              </a:rPr>
              <a:t>επιμένουν για μεγάλο χρονικό διάστημα </a:t>
            </a:r>
            <a:r>
              <a:rPr lang="el-GR" sz="1400" dirty="0" smtClean="0"/>
              <a:t>και απαιτούν μια πιο ενορχηστρωμένη ανοσολογική απόκριση για την καταπολέμησή τους. Το κοκκίωμα που φαίνεται εδώ, καταδεικνύει την </a:t>
            </a:r>
            <a:r>
              <a:rPr lang="el-GR" sz="1400" b="1" dirty="0" smtClean="0"/>
              <a:t>τυπική</a:t>
            </a:r>
            <a:r>
              <a:rPr lang="el-GR" sz="1400" dirty="0" smtClean="0"/>
              <a:t> </a:t>
            </a:r>
            <a:r>
              <a:rPr lang="el-GR" sz="1400" dirty="0" smtClean="0">
                <a:effectLst>
                  <a:outerShdw blurRad="38100" dist="38100" dir="2700000" algn="tl">
                    <a:srgbClr val="000000">
                      <a:alpha val="43137"/>
                    </a:srgbClr>
                  </a:outerShdw>
                </a:effectLst>
              </a:rPr>
              <a:t>στρογγυλεμένη</a:t>
            </a:r>
            <a:r>
              <a:rPr lang="el-GR" sz="1400" dirty="0" smtClean="0"/>
              <a:t> και </a:t>
            </a:r>
            <a:r>
              <a:rPr lang="el-GR" sz="1400" dirty="0" smtClean="0">
                <a:effectLst>
                  <a:outerShdw blurRad="38100" dist="38100" dir="2700000" algn="tl">
                    <a:srgbClr val="000000">
                      <a:alpha val="43137"/>
                    </a:srgbClr>
                  </a:outerShdw>
                </a:effectLst>
              </a:rPr>
              <a:t>εστιακή</a:t>
            </a:r>
            <a:r>
              <a:rPr lang="el-GR" sz="1400" dirty="0" smtClean="0"/>
              <a:t> φύση αυτού του τύπου φλεγμονής. Μερικά σφαιρίδια του μύκητα γνωστού ως </a:t>
            </a:r>
            <a:r>
              <a:rPr lang="el-GR" sz="1400" dirty="0" err="1" smtClean="0"/>
              <a:t>Coccidioides</a:t>
            </a:r>
            <a:r>
              <a:rPr lang="el-GR" sz="1400" dirty="0" smtClean="0"/>
              <a:t> </a:t>
            </a:r>
            <a:r>
              <a:rPr lang="el-GR" sz="1400" dirty="0" err="1" smtClean="0"/>
              <a:t>immitis</a:t>
            </a:r>
            <a:r>
              <a:rPr lang="el-GR" sz="1400" dirty="0" smtClean="0"/>
              <a:t>, υπάρχουν στο </a:t>
            </a:r>
            <a:r>
              <a:rPr lang="el-GR" sz="1400" dirty="0" err="1" smtClean="0"/>
              <a:t>γιγαντοκύτταρο</a:t>
            </a:r>
            <a:r>
              <a:rPr lang="el-GR" sz="1400" dirty="0" smtClean="0"/>
              <a:t> στο κέντρο (βέλος).</a:t>
            </a:r>
            <a:endParaRPr lang="el-GR" sz="1400" dirty="0"/>
          </a:p>
        </p:txBody>
      </p:sp>
      <p:sp>
        <p:nvSpPr>
          <p:cNvPr id="14" name="13 - Βέλος προς τα επάνω"/>
          <p:cNvSpPr/>
          <p:nvPr/>
        </p:nvSpPr>
        <p:spPr>
          <a:xfrm rot="7958949" flipH="1">
            <a:off x="6496929" y="3492279"/>
            <a:ext cx="154712" cy="4069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User\Desktop\INFL015.jpg"/>
          <p:cNvPicPr>
            <a:picLocks noChangeAspect="1" noChangeArrowheads="1"/>
          </p:cNvPicPr>
          <p:nvPr/>
        </p:nvPicPr>
        <p:blipFill>
          <a:blip r:embed="rId2" cstate="print"/>
          <a:srcRect/>
          <a:stretch>
            <a:fillRect/>
          </a:stretch>
        </p:blipFill>
        <p:spPr bwMode="auto">
          <a:xfrm>
            <a:off x="4067944" y="188640"/>
            <a:ext cx="4875419" cy="3193198"/>
          </a:xfrm>
          <a:prstGeom prst="rect">
            <a:avLst/>
          </a:prstGeom>
          <a:noFill/>
        </p:spPr>
      </p:pic>
      <p:pic>
        <p:nvPicPr>
          <p:cNvPr id="48131" name="Picture 3" descr="C:\Users\User\Desktop\LUNG122.jpg"/>
          <p:cNvPicPr>
            <a:picLocks noChangeAspect="1" noChangeArrowheads="1"/>
          </p:cNvPicPr>
          <p:nvPr/>
        </p:nvPicPr>
        <p:blipFill>
          <a:blip r:embed="rId3" cstate="print"/>
          <a:srcRect/>
          <a:stretch>
            <a:fillRect/>
          </a:stretch>
        </p:blipFill>
        <p:spPr bwMode="auto">
          <a:xfrm>
            <a:off x="179511" y="3429000"/>
            <a:ext cx="4968553" cy="3254196"/>
          </a:xfrm>
          <a:prstGeom prst="rect">
            <a:avLst/>
          </a:prstGeom>
          <a:noFill/>
        </p:spPr>
      </p:pic>
      <p:sp>
        <p:nvSpPr>
          <p:cNvPr id="4" name="3 - Ορθογώνιο"/>
          <p:cNvSpPr/>
          <p:nvPr/>
        </p:nvSpPr>
        <p:spPr>
          <a:xfrm>
            <a:off x="0" y="548680"/>
            <a:ext cx="4067944" cy="2585323"/>
          </a:xfrm>
          <a:prstGeom prst="rect">
            <a:avLst/>
          </a:prstGeom>
        </p:spPr>
        <p:txBody>
          <a:bodyPr wrap="square">
            <a:spAutoFit/>
          </a:bodyPr>
          <a:lstStyle/>
          <a:p>
            <a:pPr algn="just"/>
            <a:r>
              <a:rPr lang="el-GR" dirty="0" smtClean="0"/>
              <a:t>Τα </a:t>
            </a:r>
            <a:r>
              <a:rPr lang="el-GR" dirty="0" err="1" smtClean="0"/>
              <a:t>γιγαντοκύτταρα</a:t>
            </a:r>
            <a:r>
              <a:rPr lang="el-GR" dirty="0" smtClean="0"/>
              <a:t> συνιστούν μια «επιτροπή» </a:t>
            </a:r>
            <a:r>
              <a:rPr lang="el-GR" dirty="0" err="1" smtClean="0"/>
              <a:t>επιθηλιοειδών</a:t>
            </a:r>
            <a:r>
              <a:rPr lang="el-GR" dirty="0" smtClean="0"/>
              <a:t> </a:t>
            </a:r>
            <a:r>
              <a:rPr lang="el-GR" dirty="0" err="1" smtClean="0"/>
              <a:t>μακροφάγων</a:t>
            </a:r>
            <a:r>
              <a:rPr lang="el-GR" dirty="0" smtClean="0"/>
              <a:t>. Εδώ φαίνονται δύο </a:t>
            </a:r>
            <a:r>
              <a:rPr lang="el-GR" b="1" dirty="0" err="1" smtClean="0"/>
              <a:t>γιγαντοκύτταρα</a:t>
            </a:r>
            <a:r>
              <a:rPr lang="el-GR" b="1" dirty="0" smtClean="0"/>
              <a:t> τύπου </a:t>
            </a:r>
            <a:r>
              <a:rPr lang="el-GR" b="1" dirty="0" err="1" smtClean="0"/>
              <a:t>Langhans</a:t>
            </a:r>
            <a:r>
              <a:rPr lang="el-GR" dirty="0" smtClean="0"/>
              <a:t> (διπλό βέλος) στα οποία οι πυρήνες διατάσσονται γύρω από την περιφέρεια του κυττάρου. Επιπλέον, ροζ </a:t>
            </a:r>
            <a:r>
              <a:rPr lang="el-GR" dirty="0" err="1" smtClean="0">
                <a:effectLst>
                  <a:outerShdw blurRad="38100" dist="38100" dir="2700000" algn="tl">
                    <a:srgbClr val="000000">
                      <a:alpha val="43137"/>
                    </a:srgbClr>
                  </a:outerShdw>
                </a:effectLst>
              </a:rPr>
              <a:t>επιθηλιοειδή</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μακροφάγα</a:t>
            </a:r>
            <a:r>
              <a:rPr lang="el-GR" dirty="0" smtClean="0">
                <a:effectLst>
                  <a:outerShdw blurRad="38100" dist="38100" dir="2700000" algn="tl">
                    <a:srgbClr val="000000">
                      <a:alpha val="43137"/>
                    </a:srgbClr>
                  </a:outerShdw>
                </a:effectLst>
              </a:rPr>
              <a:t> </a:t>
            </a:r>
            <a:r>
              <a:rPr lang="el-GR" dirty="0" smtClean="0"/>
              <a:t>συνθέτουν το μεγαλύτερο μέρος του υπόλοιπου κοκκιώματος.</a:t>
            </a:r>
            <a:endParaRPr lang="el-GR" dirty="0"/>
          </a:p>
        </p:txBody>
      </p:sp>
      <p:sp>
        <p:nvSpPr>
          <p:cNvPr id="5" name="4 - Αριστερό-δεξιό βέλος"/>
          <p:cNvSpPr/>
          <p:nvPr/>
        </p:nvSpPr>
        <p:spPr>
          <a:xfrm rot="21384164">
            <a:off x="5083428" y="1180931"/>
            <a:ext cx="1800200" cy="2915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5148064" y="3284984"/>
            <a:ext cx="3995936" cy="3991223"/>
          </a:xfrm>
          <a:prstGeom prst="rect">
            <a:avLst/>
          </a:prstGeom>
        </p:spPr>
        <p:txBody>
          <a:bodyPr wrap="square">
            <a:spAutoFit/>
          </a:bodyPr>
          <a:lstStyle/>
          <a:p>
            <a:pPr algn="just"/>
            <a:r>
              <a:rPr lang="el-GR" dirty="0" smtClean="0"/>
              <a:t>Αυτά είναι τα </a:t>
            </a:r>
            <a:r>
              <a:rPr lang="el-GR" b="1" dirty="0" err="1" smtClean="0"/>
              <a:t>επιθηλιοειδή</a:t>
            </a:r>
            <a:r>
              <a:rPr lang="el-GR" b="1" dirty="0" smtClean="0"/>
              <a:t> κύτταρα </a:t>
            </a:r>
            <a:r>
              <a:rPr lang="el-GR" dirty="0" smtClean="0"/>
              <a:t>(βέλος) γύρω από το κέντρο ενός κοκκιώματος. Πήραν το όνομά τους από το γεγονός ότι έχουν αρκετό ροζ κυτταρόπλασμα, όπως τα ακανθώδη (πλακώδη) επιθηλιακά κύτταρα. Οι πυρήνες τους τείνουν να είναι μακριοί, σαν κορδόνια.</a:t>
            </a:r>
            <a:endParaRPr lang="el-GR" sz="1600" dirty="0" smtClean="0"/>
          </a:p>
          <a:p>
            <a:pPr algn="just"/>
            <a:r>
              <a:rPr lang="el-GR" sz="1200" dirty="0" smtClean="0"/>
              <a:t>Ερώτηση: Ποιο κύτταρο που </a:t>
            </a:r>
            <a:r>
              <a:rPr lang="el-GR" sz="1200" dirty="0" smtClean="0">
                <a:effectLst>
                  <a:outerShdw blurRad="38100" dist="38100" dir="2700000" algn="tl">
                    <a:srgbClr val="000000">
                      <a:alpha val="43137"/>
                    </a:srgbClr>
                  </a:outerShdw>
                </a:effectLst>
              </a:rPr>
              <a:t>προέρχεται από τον μυελό των οστών</a:t>
            </a:r>
            <a:r>
              <a:rPr lang="el-GR" sz="1200" dirty="0" smtClean="0"/>
              <a:t>, μπορεί να γίνει </a:t>
            </a:r>
            <a:r>
              <a:rPr lang="el-GR" sz="1200" dirty="0" err="1" smtClean="0"/>
              <a:t>επιθηλιοειδές</a:t>
            </a:r>
            <a:r>
              <a:rPr lang="el-GR" sz="1200" dirty="0" smtClean="0"/>
              <a:t> κύτταρο;</a:t>
            </a:r>
          </a:p>
          <a:p>
            <a:pPr algn="just"/>
            <a:r>
              <a:rPr lang="el-GR" sz="1200" dirty="0" smtClean="0"/>
              <a:t>Τα κυκλοφορούντα στο αίμα </a:t>
            </a:r>
            <a:r>
              <a:rPr lang="el-GR" sz="1200" dirty="0" smtClean="0">
                <a:effectLst>
                  <a:outerShdw blurRad="38100" dist="38100" dir="2700000" algn="tl">
                    <a:srgbClr val="000000">
                      <a:alpha val="43137"/>
                    </a:srgbClr>
                  </a:outerShdw>
                </a:effectLst>
              </a:rPr>
              <a:t>μονοκύτταρα</a:t>
            </a:r>
            <a:r>
              <a:rPr lang="el-GR" sz="1200" dirty="0" smtClean="0"/>
              <a:t> δυνητικώς προσελκύονται από </a:t>
            </a:r>
            <a:r>
              <a:rPr lang="el-GR" sz="1200" dirty="0" err="1" smtClean="0"/>
              <a:t>κυτταροκίνες</a:t>
            </a:r>
            <a:r>
              <a:rPr lang="el-GR" sz="1200" dirty="0" smtClean="0"/>
              <a:t> όπως η </a:t>
            </a:r>
            <a:r>
              <a:rPr lang="en-US" sz="1200" dirty="0" smtClean="0"/>
              <a:t>INF-</a:t>
            </a:r>
            <a:r>
              <a:rPr lang="el-GR" sz="1200" dirty="0" smtClean="0"/>
              <a:t>γ, σε περιοχές εμμένουσας φλεγμονής. Εγκαταλείποντας την κυκλοφορία, γίνονται </a:t>
            </a:r>
            <a:r>
              <a:rPr lang="el-GR" sz="1200" dirty="0" err="1" smtClean="0">
                <a:effectLst>
                  <a:outerShdw blurRad="38100" dist="38100" dir="2700000" algn="tl">
                    <a:srgbClr val="000000">
                      <a:alpha val="43137"/>
                    </a:srgbClr>
                  </a:outerShdw>
                </a:effectLst>
              </a:rPr>
              <a:t>ιστικά</a:t>
            </a:r>
            <a:r>
              <a:rPr lang="el-GR" sz="1200" dirty="0" smtClean="0">
                <a:effectLst>
                  <a:outerShdw blurRad="38100" dist="38100" dir="2700000" algn="tl">
                    <a:srgbClr val="000000">
                      <a:alpha val="43137"/>
                    </a:srgbClr>
                  </a:outerShdw>
                </a:effectLst>
              </a:rPr>
              <a:t> </a:t>
            </a:r>
            <a:r>
              <a:rPr lang="el-GR" sz="1200" dirty="0" err="1" smtClean="0">
                <a:effectLst>
                  <a:outerShdw blurRad="38100" dist="38100" dir="2700000" algn="tl">
                    <a:srgbClr val="000000">
                      <a:alpha val="43137"/>
                    </a:srgbClr>
                  </a:outerShdw>
                </a:effectLst>
              </a:rPr>
              <a:t>μακροφάγα</a:t>
            </a:r>
            <a:r>
              <a:rPr lang="el-GR" sz="1200" dirty="0" smtClean="0">
                <a:effectLst>
                  <a:outerShdw blurRad="38100" dist="38100" dir="2700000" algn="tl">
                    <a:srgbClr val="000000">
                      <a:alpha val="43137"/>
                    </a:srgbClr>
                  </a:outerShdw>
                </a:effectLst>
              </a:rPr>
              <a:t> </a:t>
            </a:r>
            <a:r>
              <a:rPr lang="el-GR" sz="1200" dirty="0" smtClean="0"/>
              <a:t>, τα οποία μπορούν να μεταμορφωθούν σε </a:t>
            </a:r>
            <a:r>
              <a:rPr lang="el-GR" sz="1200" dirty="0" err="1" smtClean="0">
                <a:effectLst>
                  <a:outerShdw blurRad="38100" dist="38100" dir="2700000" algn="tl">
                    <a:srgbClr val="000000">
                      <a:alpha val="43137"/>
                    </a:srgbClr>
                  </a:outerShdw>
                </a:effectLst>
              </a:rPr>
              <a:t>επιθηλιοειδή</a:t>
            </a:r>
            <a:r>
              <a:rPr lang="el-GR" sz="1200" dirty="0" smtClean="0">
                <a:effectLst>
                  <a:outerShdw blurRad="38100" dist="38100" dir="2700000" algn="tl">
                    <a:srgbClr val="000000">
                      <a:alpha val="43137"/>
                    </a:srgbClr>
                  </a:outerShdw>
                </a:effectLst>
              </a:rPr>
              <a:t> κύτταρα</a:t>
            </a:r>
            <a:r>
              <a:rPr lang="el-GR" sz="1200" dirty="0" smtClean="0"/>
              <a:t>.</a:t>
            </a:r>
          </a:p>
          <a:p>
            <a:pPr algn="just"/>
            <a:endParaRPr lang="el-GR" sz="1600" dirty="0"/>
          </a:p>
        </p:txBody>
      </p:sp>
      <p:sp>
        <p:nvSpPr>
          <p:cNvPr id="7" name="6 - Δεξιό βέλος"/>
          <p:cNvSpPr/>
          <p:nvPr/>
        </p:nvSpPr>
        <p:spPr>
          <a:xfrm>
            <a:off x="2483768" y="5877272"/>
            <a:ext cx="43204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131"/>
                                        </p:tgtEl>
                                        <p:attrNameLst>
                                          <p:attrName>style.visibility</p:attrName>
                                        </p:attrNameLst>
                                      </p:cBhvr>
                                      <p:to>
                                        <p:strVal val="visible"/>
                                      </p:to>
                                    </p:set>
                                    <p:animEffect transition="in" filter="dissolve">
                                      <p:cBhvr>
                                        <p:cTn id="17" dur="500"/>
                                        <p:tgtEl>
                                          <p:spTgt spid="4813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ssolv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dissolve">
                                      <p:cBhvr>
                                        <p:cTn id="30" dur="500"/>
                                        <p:tgtEl>
                                          <p:spTgt spid="6">
                                            <p:txEl>
                                              <p:pRg st="1" end="1"/>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dissolve">
                                      <p:cBhvr>
                                        <p:cTn id="3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143372" cy="6858000"/>
          </a:xfrm>
        </p:spPr>
        <p:txBody>
          <a:bodyPr>
            <a:normAutofit fontScale="90000"/>
          </a:bodyPr>
          <a:lstStyle/>
          <a:p>
            <a:pPr algn="just"/>
            <a:r>
              <a:rPr lang="el-GR" sz="1400" dirty="0" smtClean="0"/>
              <a:t>Το  διπλανό διάγραμμα απεικονίζει τη διαδικασία της </a:t>
            </a:r>
            <a:r>
              <a:rPr lang="el-GR" sz="1400" b="1" dirty="0" err="1" smtClean="0"/>
              <a:t>εξαγγείωσης</a:t>
            </a:r>
            <a:r>
              <a:rPr lang="el-GR" sz="1400" b="1" dirty="0" smtClean="0"/>
              <a:t>-εξίδρωσης</a:t>
            </a:r>
            <a:r>
              <a:rPr lang="el-GR" sz="1400" dirty="0" smtClean="0"/>
              <a:t>, την υποβοηθούμενη από τη </a:t>
            </a:r>
            <a:r>
              <a:rPr lang="el-GR" sz="1400" dirty="0" smtClean="0">
                <a:effectLst>
                  <a:outerShdw blurRad="38100" dist="38100" dir="2700000" algn="tl">
                    <a:srgbClr val="000000">
                      <a:alpha val="43137"/>
                    </a:srgbClr>
                  </a:outerShdw>
                </a:effectLst>
              </a:rPr>
              <a:t>συστολή των ενδοθηλιακών κυττάρων</a:t>
            </a:r>
            <a:r>
              <a:rPr lang="el-GR" sz="1400" dirty="0" smtClean="0"/>
              <a:t>  και από  την </a:t>
            </a:r>
            <a:r>
              <a:rPr lang="el-GR" sz="1400" dirty="0" smtClean="0">
                <a:effectLst>
                  <a:outerShdw blurRad="38100" dist="38100" dir="2700000" algn="tl">
                    <a:srgbClr val="000000">
                      <a:alpha val="43137"/>
                    </a:srgbClr>
                  </a:outerShdw>
                </a:effectLst>
              </a:rPr>
              <a:t>αγγειοδιαστολή</a:t>
            </a:r>
            <a:r>
              <a:rPr lang="el-GR" sz="1400" dirty="0" smtClean="0"/>
              <a:t>, η οποία είναι συνήθως πιο έντονη στα </a:t>
            </a:r>
            <a:r>
              <a:rPr lang="el-GR" sz="1400" dirty="0" err="1" smtClean="0"/>
              <a:t>φλεβίδια</a:t>
            </a:r>
            <a:r>
              <a:rPr lang="el-GR" sz="1400" dirty="0" smtClean="0"/>
              <a:t>. Οι </a:t>
            </a:r>
            <a:r>
              <a:rPr lang="el-GR" sz="1400" b="1" dirty="0" smtClean="0"/>
              <a:t>χημικοί μεσολαβητές </a:t>
            </a:r>
            <a:r>
              <a:rPr lang="el-GR" sz="1400" dirty="0" smtClean="0"/>
              <a:t>που προκαλούν </a:t>
            </a:r>
            <a:r>
              <a:rPr lang="el-GR" sz="1400" dirty="0" smtClean="0">
                <a:effectLst>
                  <a:outerShdw blurRad="38100" dist="38100" dir="2700000" algn="tl">
                    <a:srgbClr val="000000">
                      <a:alpha val="43137"/>
                    </a:srgbClr>
                  </a:outerShdw>
                </a:effectLst>
              </a:rPr>
              <a:t>συστολή</a:t>
            </a:r>
            <a:r>
              <a:rPr lang="el-GR" sz="1400" dirty="0" smtClean="0"/>
              <a:t> του ενδοθηλίου, περιλαμβάνουν τους εξής: </a:t>
            </a:r>
            <a:r>
              <a:rPr lang="el-GR" sz="1400" dirty="0" err="1" smtClean="0"/>
              <a:t>ισταμίνη</a:t>
            </a:r>
            <a:r>
              <a:rPr lang="el-GR" sz="1400" dirty="0" smtClean="0"/>
              <a:t>, </a:t>
            </a:r>
            <a:r>
              <a:rPr lang="el-GR" sz="1400" dirty="0" err="1" smtClean="0"/>
              <a:t>λευκοτριένια</a:t>
            </a:r>
            <a:r>
              <a:rPr lang="el-GR" sz="1400" dirty="0" smtClean="0"/>
              <a:t>, </a:t>
            </a:r>
            <a:r>
              <a:rPr lang="el-GR" sz="1400" dirty="0" err="1" smtClean="0"/>
              <a:t>βραδυκινίνη</a:t>
            </a:r>
            <a:r>
              <a:rPr lang="el-GR" sz="1400" dirty="0" smtClean="0"/>
              <a:t>, παράγοντας ενεργοποίησης αιμοπεταλίων και τα συστατικά C3a και C5a από την ενεργοποίηση του συμπληρώματος. Οι μεσολαβητές αυτής της διαδικασίας </a:t>
            </a:r>
            <a:r>
              <a:rPr lang="el-GR" sz="1400" i="1" dirty="0" smtClean="0"/>
              <a:t>μακρο</a:t>
            </a:r>
            <a:r>
              <a:rPr lang="el-GR" sz="1400" dirty="0" smtClean="0"/>
              <a:t>πρόθεσμα περιλαμβάνουν τον παράγοντα νέκρωσης των όγκων και την ιντερλευκίνη-1. Οι χημικοί μεσολαβητές που προάγουν την </a:t>
            </a:r>
            <a:r>
              <a:rPr lang="el-GR" sz="1400" dirty="0" smtClean="0">
                <a:effectLst>
                  <a:outerShdw blurRad="38100" dist="38100" dir="2700000" algn="tl">
                    <a:srgbClr val="000000">
                      <a:alpha val="43137"/>
                    </a:srgbClr>
                  </a:outerShdw>
                </a:effectLst>
              </a:rPr>
              <a:t>αγγειοδιαστολή,</a:t>
            </a:r>
            <a:r>
              <a:rPr lang="el-GR" sz="1400" dirty="0" smtClean="0"/>
              <a:t> περιλαμβάνουν τους εξής: </a:t>
            </a:r>
            <a:r>
              <a:rPr lang="el-GR" sz="1400" dirty="0" err="1" smtClean="0"/>
              <a:t>ισταμίνη</a:t>
            </a:r>
            <a:r>
              <a:rPr lang="el-GR" sz="1400" dirty="0" smtClean="0"/>
              <a:t>, </a:t>
            </a:r>
            <a:r>
              <a:rPr lang="el-GR" sz="1400" dirty="0" err="1" smtClean="0"/>
              <a:t>προσταγλανδίνες</a:t>
            </a:r>
            <a:r>
              <a:rPr lang="el-GR" sz="1400" dirty="0" smtClean="0"/>
              <a:t> και μονοξείδιο του αζώτου.</a:t>
            </a:r>
            <a:br>
              <a:rPr lang="el-GR" sz="1400" dirty="0" smtClean="0"/>
            </a:br>
            <a:r>
              <a:rPr lang="el-GR" sz="1400" dirty="0" smtClean="0"/>
              <a:t/>
            </a:r>
            <a:br>
              <a:rPr lang="el-GR" sz="1400" dirty="0" smtClean="0"/>
            </a:br>
            <a:r>
              <a:rPr lang="el-GR" sz="1400" dirty="0" smtClean="0"/>
              <a:t> </a:t>
            </a:r>
            <a:r>
              <a:rPr lang="el-GR" sz="1300" dirty="0" smtClean="0"/>
              <a:t>Στην κάτω εικόνα φαίνεται η </a:t>
            </a:r>
            <a:r>
              <a:rPr lang="el-GR" sz="1300" b="1" dirty="0" smtClean="0"/>
              <a:t>αγγειοδιαστολή</a:t>
            </a:r>
            <a:r>
              <a:rPr lang="el-GR" sz="1300" dirty="0" smtClean="0"/>
              <a:t> στα </a:t>
            </a:r>
            <a:r>
              <a:rPr lang="el-GR" sz="1300" dirty="0" err="1" smtClean="0"/>
              <a:t>μεσοκυψελιδικά</a:t>
            </a:r>
            <a:r>
              <a:rPr lang="el-GR" sz="1300" dirty="0" smtClean="0"/>
              <a:t> </a:t>
            </a:r>
            <a:r>
              <a:rPr lang="el-GR" sz="1300" dirty="0" err="1" smtClean="0"/>
              <a:t>διαφραγμάτια</a:t>
            </a:r>
            <a:r>
              <a:rPr lang="el-GR" sz="1300" dirty="0" smtClean="0"/>
              <a:t> με </a:t>
            </a:r>
            <a:r>
              <a:rPr lang="el-GR" sz="1300" b="1" dirty="0" smtClean="0"/>
              <a:t>εξίδρωση</a:t>
            </a:r>
            <a:r>
              <a:rPr lang="el-GR" sz="1300" dirty="0" smtClean="0"/>
              <a:t> που οδήγησε σε έκχυση </a:t>
            </a:r>
            <a:r>
              <a:rPr lang="el-GR" sz="1300" dirty="0" smtClean="0">
                <a:effectLst>
                  <a:outerShdw blurRad="38100" dist="38100" dir="2700000" algn="tl">
                    <a:srgbClr val="000000">
                      <a:alpha val="43137"/>
                    </a:srgbClr>
                  </a:outerShdw>
                </a:effectLst>
              </a:rPr>
              <a:t>υγρού</a:t>
            </a:r>
            <a:r>
              <a:rPr lang="el-GR" sz="1300" dirty="0" smtClean="0"/>
              <a:t> </a:t>
            </a:r>
            <a:r>
              <a:rPr lang="en-US" sz="1300" dirty="0" smtClean="0"/>
              <a:t> </a:t>
            </a:r>
            <a:r>
              <a:rPr lang="el-GR" sz="1300" dirty="0" smtClean="0"/>
              <a:t>εντός των πνευμονικών κυψελίδων με σχηματισμό </a:t>
            </a:r>
            <a:r>
              <a:rPr lang="el-GR" sz="1300" dirty="0" smtClean="0">
                <a:effectLst>
                  <a:outerShdw blurRad="38100" dist="38100" dir="2700000" algn="tl">
                    <a:srgbClr val="000000">
                      <a:alpha val="43137"/>
                    </a:srgbClr>
                  </a:outerShdw>
                </a:effectLst>
              </a:rPr>
              <a:t>ινώδους</a:t>
            </a:r>
            <a:r>
              <a:rPr lang="el-GR" sz="1300" dirty="0" smtClean="0"/>
              <a:t>/</a:t>
            </a:r>
            <a:r>
              <a:rPr lang="el-GR" sz="1300" dirty="0" err="1" smtClean="0">
                <a:effectLst>
                  <a:outerShdw blurRad="38100" dist="38100" dir="2700000" algn="tl">
                    <a:srgbClr val="000000">
                      <a:alpha val="43137"/>
                    </a:srgbClr>
                  </a:outerShdw>
                </a:effectLst>
              </a:rPr>
              <a:t>ινικής</a:t>
            </a:r>
            <a:r>
              <a:rPr lang="el-GR" sz="1300" dirty="0" smtClean="0">
                <a:effectLst>
                  <a:outerShdw blurRad="38100" dist="38100" dir="2700000" algn="tl">
                    <a:srgbClr val="000000">
                      <a:alpha val="43137"/>
                    </a:srgbClr>
                  </a:outerShdw>
                </a:effectLst>
              </a:rPr>
              <a:t> </a:t>
            </a:r>
            <a:r>
              <a:rPr lang="el-GR" sz="1300" dirty="0" smtClean="0"/>
              <a:t> (γαλάζιο βέλος) στους κυψελιδικούς χώρους, μαζί με </a:t>
            </a:r>
            <a:r>
              <a:rPr lang="el-GR" sz="1300" dirty="0" smtClean="0">
                <a:effectLst>
                  <a:outerShdw blurRad="38100" dist="38100" dir="2700000" algn="tl">
                    <a:srgbClr val="000000">
                      <a:alpha val="43137"/>
                    </a:srgbClr>
                  </a:outerShdw>
                </a:effectLst>
              </a:rPr>
              <a:t>ουδετερόφιλα πολυμορφοπύρηνα</a:t>
            </a:r>
            <a:r>
              <a:rPr lang="el-GR" sz="1300" dirty="0" smtClean="0"/>
              <a:t> (κόκκινα βέλη)  και μονοπύρηνα. Η </a:t>
            </a:r>
            <a:r>
              <a:rPr lang="el-GR" sz="1300" b="1" dirty="0" smtClean="0"/>
              <a:t>σειρά των συμβάντων </a:t>
            </a:r>
            <a:r>
              <a:rPr lang="el-GR" sz="1300" dirty="0" smtClean="0"/>
              <a:t>στη διαδικασία της φλεγμονής είναι η εξής: </a:t>
            </a:r>
            <a:r>
              <a:rPr lang="el-GR" sz="1300" b="1" dirty="0" smtClean="0"/>
              <a:t>Αγγειοδιαστολή</a:t>
            </a:r>
            <a:r>
              <a:rPr lang="el-GR" sz="1300" dirty="0" smtClean="0"/>
              <a:t>: οδηγεί σε μεγαλύτερη ροή αίματος στην περιοχή της φλεγμονής, με αποτέλεσμα ερυθρότητα και θερμότητα. </a:t>
            </a:r>
            <a:r>
              <a:rPr lang="el-GR" sz="1300" b="1" dirty="0" smtClean="0"/>
              <a:t>Αγγειακή διαπερατότητα</a:t>
            </a:r>
            <a:r>
              <a:rPr lang="el-GR" sz="1300" dirty="0" smtClean="0"/>
              <a:t>: τα ενδοθηλιακά κύτταρα γίνονται διαπερατά, σαν να «στάζουν» είτε από άμεση βλάβη τους είτε μέσω χημικών μεσολαβητών. </a:t>
            </a:r>
            <a:r>
              <a:rPr lang="el-GR" sz="1300" b="1" dirty="0" smtClean="0"/>
              <a:t>Εξίδρωση</a:t>
            </a:r>
            <a:r>
              <a:rPr lang="el-GR" sz="1300" dirty="0" smtClean="0"/>
              <a:t>: υγρό, πρωτεΐνες, ερυθρά αιμοσφαίρια και λευκά αιμοσφαίρια διαφεύγουν από τον </a:t>
            </a:r>
            <a:r>
              <a:rPr lang="el-GR" sz="1300" dirty="0" err="1" smtClean="0"/>
              <a:t>ενδαγγειακό</a:t>
            </a:r>
            <a:r>
              <a:rPr lang="el-GR" sz="1300" dirty="0" smtClean="0"/>
              <a:t> χώρο, ως αποτέλεσμα της </a:t>
            </a:r>
            <a:r>
              <a:rPr lang="el-GR" sz="1300" dirty="0" err="1" smtClean="0"/>
              <a:t>εξωαγγειακά</a:t>
            </a:r>
            <a:r>
              <a:rPr lang="el-GR" sz="1300" dirty="0" smtClean="0"/>
              <a:t> συγκριτικά αυξημένης οσμωτικής πίεσης, και της </a:t>
            </a:r>
            <a:r>
              <a:rPr lang="el-GR" sz="1300" dirty="0" err="1" smtClean="0"/>
              <a:t>ενδοαγγειακά</a:t>
            </a:r>
            <a:r>
              <a:rPr lang="el-GR" sz="1300" dirty="0" smtClean="0"/>
              <a:t> αυξημένης υδροστατικής πίεσης. </a:t>
            </a:r>
            <a:r>
              <a:rPr lang="el-GR" sz="1300" b="1" dirty="0" smtClean="0"/>
              <a:t>Αγγειακή στάση</a:t>
            </a:r>
            <a:r>
              <a:rPr lang="el-GR" sz="1300" dirty="0" smtClean="0"/>
              <a:t>: επιβράδυνση του αίματος στη </a:t>
            </a:r>
            <a:r>
              <a:rPr lang="el-GR" sz="1300" dirty="0" err="1" smtClean="0"/>
              <a:t>μικροκυκλοφορία</a:t>
            </a:r>
            <a:r>
              <a:rPr lang="el-GR" sz="1300" dirty="0" smtClean="0"/>
              <a:t>  με αγγειοδιαστολή και έκκριση υγρού για να επιτραπεί στους χημικούς μεσολαβητές και στα φλεγμονώδη κύτταρα να συγκεντρωθούν και να ανταποκριθούν στο ερέθισμα.</a:t>
            </a:r>
            <a:endParaRPr lang="el-GR" sz="1300" dirty="0"/>
          </a:p>
        </p:txBody>
      </p:sp>
      <p:pic>
        <p:nvPicPr>
          <p:cNvPr id="1026" name="Picture 2" descr="C:\Users\user\Desktop\INFL006.jpg"/>
          <p:cNvPicPr>
            <a:picLocks noChangeAspect="1" noChangeArrowheads="1"/>
          </p:cNvPicPr>
          <p:nvPr/>
        </p:nvPicPr>
        <p:blipFill>
          <a:blip r:embed="rId2" cstate="print"/>
          <a:srcRect/>
          <a:stretch>
            <a:fillRect/>
          </a:stretch>
        </p:blipFill>
        <p:spPr bwMode="auto">
          <a:xfrm>
            <a:off x="4071934" y="3357562"/>
            <a:ext cx="4908264" cy="3214710"/>
          </a:xfrm>
          <a:prstGeom prst="rect">
            <a:avLst/>
          </a:prstGeom>
          <a:noFill/>
        </p:spPr>
      </p:pic>
      <p:pic>
        <p:nvPicPr>
          <p:cNvPr id="1027" name="Picture 3" descr="C:\Users\user\Desktop\INFL031.gif"/>
          <p:cNvPicPr>
            <a:picLocks noChangeAspect="1" noChangeArrowheads="1"/>
          </p:cNvPicPr>
          <p:nvPr/>
        </p:nvPicPr>
        <p:blipFill>
          <a:blip r:embed="rId3" cstate="print"/>
          <a:srcRect/>
          <a:stretch>
            <a:fillRect/>
          </a:stretch>
        </p:blipFill>
        <p:spPr bwMode="auto">
          <a:xfrm>
            <a:off x="4357686" y="214290"/>
            <a:ext cx="4100541" cy="2928958"/>
          </a:xfrm>
          <a:prstGeom prst="rect">
            <a:avLst/>
          </a:prstGeom>
          <a:noFill/>
        </p:spPr>
      </p:pic>
      <p:sp>
        <p:nvSpPr>
          <p:cNvPr id="5" name="4 - Δεξιό βέλος"/>
          <p:cNvSpPr/>
          <p:nvPr/>
        </p:nvSpPr>
        <p:spPr>
          <a:xfrm>
            <a:off x="7786710" y="6000768"/>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rot="19981520">
            <a:off x="8001024" y="3714752"/>
            <a:ext cx="500066" cy="2143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Δεξιό βέλος"/>
          <p:cNvSpPr/>
          <p:nvPr/>
        </p:nvSpPr>
        <p:spPr>
          <a:xfrm rot="12586868">
            <a:off x="7328505" y="5051204"/>
            <a:ext cx="500066" cy="2143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Δεξιό βέλος"/>
          <p:cNvSpPr/>
          <p:nvPr/>
        </p:nvSpPr>
        <p:spPr>
          <a:xfrm rot="12586868">
            <a:off x="5024249" y="5051205"/>
            <a:ext cx="500066" cy="2143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Δεξιό βέλος"/>
          <p:cNvSpPr/>
          <p:nvPr/>
        </p:nvSpPr>
        <p:spPr>
          <a:xfrm rot="19634142">
            <a:off x="8193804" y="5186940"/>
            <a:ext cx="500066" cy="2143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normAutofit fontScale="90000"/>
          </a:bodyPr>
          <a:lstStyle/>
          <a:p>
            <a:r>
              <a:rPr lang="el-GR" dirty="0" err="1" smtClean="0">
                <a:effectLst>
                  <a:outerShdw blurRad="38100" dist="38100" dir="2700000" algn="tl">
                    <a:srgbClr val="000000">
                      <a:alpha val="43137"/>
                    </a:srgbClr>
                  </a:outerShdw>
                </a:effectLst>
              </a:rPr>
              <a:t>Τυροειδοποιημένο</a:t>
            </a:r>
            <a:r>
              <a:rPr lang="el-GR" dirty="0" smtClean="0"/>
              <a:t> κοκκίωμα</a:t>
            </a:r>
            <a:endParaRPr lang="el-GR" dirty="0"/>
          </a:p>
        </p:txBody>
      </p:sp>
      <p:pic>
        <p:nvPicPr>
          <p:cNvPr id="49154" name="Picture 2" descr="C:\Users\User\Desktop\INFL029.jpg"/>
          <p:cNvPicPr>
            <a:picLocks noChangeAspect="1" noChangeArrowheads="1"/>
          </p:cNvPicPr>
          <p:nvPr/>
        </p:nvPicPr>
        <p:blipFill>
          <a:blip r:embed="rId2" cstate="print"/>
          <a:srcRect/>
          <a:stretch>
            <a:fillRect/>
          </a:stretch>
        </p:blipFill>
        <p:spPr bwMode="auto">
          <a:xfrm>
            <a:off x="251519" y="692696"/>
            <a:ext cx="4495387" cy="2952328"/>
          </a:xfrm>
          <a:prstGeom prst="rect">
            <a:avLst/>
          </a:prstGeom>
          <a:noFill/>
        </p:spPr>
      </p:pic>
      <p:pic>
        <p:nvPicPr>
          <p:cNvPr id="49155" name="Picture 3" descr="C:\Users\User\Desktop\LUNG121.jpg"/>
          <p:cNvPicPr>
            <a:picLocks noChangeAspect="1" noChangeArrowheads="1"/>
          </p:cNvPicPr>
          <p:nvPr/>
        </p:nvPicPr>
        <p:blipFill>
          <a:blip r:embed="rId3" cstate="print"/>
          <a:srcRect/>
          <a:stretch>
            <a:fillRect/>
          </a:stretch>
        </p:blipFill>
        <p:spPr bwMode="auto">
          <a:xfrm>
            <a:off x="251519" y="3717032"/>
            <a:ext cx="4507655" cy="2952328"/>
          </a:xfrm>
          <a:prstGeom prst="rect">
            <a:avLst/>
          </a:prstGeom>
          <a:noFill/>
        </p:spPr>
      </p:pic>
      <p:sp>
        <p:nvSpPr>
          <p:cNvPr id="5" name="4 - Ορθογώνιο"/>
          <p:cNvSpPr/>
          <p:nvPr/>
        </p:nvSpPr>
        <p:spPr>
          <a:xfrm>
            <a:off x="5004048" y="3933056"/>
            <a:ext cx="3888432" cy="2554545"/>
          </a:xfrm>
          <a:prstGeom prst="rect">
            <a:avLst/>
          </a:prstGeom>
        </p:spPr>
        <p:txBody>
          <a:bodyPr wrap="square">
            <a:spAutoFit/>
          </a:bodyPr>
          <a:lstStyle/>
          <a:p>
            <a:pPr algn="just"/>
            <a:r>
              <a:rPr lang="el-GR" sz="2000" dirty="0" smtClean="0"/>
              <a:t>Τα κοκκιώματα που προκαλούνται από </a:t>
            </a:r>
            <a:r>
              <a:rPr lang="el-GR" sz="2000" b="1" dirty="0" smtClean="0"/>
              <a:t>φυματίωση</a:t>
            </a:r>
            <a:r>
              <a:rPr lang="el-GR" sz="2000" dirty="0" smtClean="0"/>
              <a:t> </a:t>
            </a:r>
            <a:r>
              <a:rPr lang="el-GR" sz="2000" spc="600" dirty="0" smtClean="0"/>
              <a:t>και</a:t>
            </a:r>
            <a:r>
              <a:rPr lang="el-GR" sz="2000" dirty="0" smtClean="0"/>
              <a:t> από </a:t>
            </a:r>
            <a:r>
              <a:rPr lang="el-GR" sz="2000" b="1" dirty="0" smtClean="0"/>
              <a:t>παθογόνους μύκητες </a:t>
            </a:r>
            <a:r>
              <a:rPr lang="el-GR" sz="2000" dirty="0" smtClean="0"/>
              <a:t>όπως το </a:t>
            </a:r>
            <a:r>
              <a:rPr lang="el-GR" sz="2000" dirty="0" err="1" smtClean="0"/>
              <a:t>Histoplasma</a:t>
            </a:r>
            <a:r>
              <a:rPr lang="el-GR" sz="2000" dirty="0" smtClean="0"/>
              <a:t> </a:t>
            </a:r>
            <a:r>
              <a:rPr lang="el-GR" sz="2000" dirty="0" err="1" smtClean="0"/>
              <a:t>capsulatum</a:t>
            </a:r>
            <a:r>
              <a:rPr lang="el-GR" sz="2000" dirty="0" smtClean="0"/>
              <a:t> ή ο </a:t>
            </a:r>
            <a:r>
              <a:rPr lang="el-GR" sz="2000" dirty="0" err="1" smtClean="0"/>
              <a:t>Cryptococcus</a:t>
            </a:r>
            <a:r>
              <a:rPr lang="el-GR" sz="2000" dirty="0" smtClean="0"/>
              <a:t> </a:t>
            </a:r>
            <a:r>
              <a:rPr lang="el-GR" sz="2000" dirty="0" err="1" smtClean="0"/>
              <a:t>neoformans</a:t>
            </a:r>
            <a:r>
              <a:rPr lang="el-GR" sz="2000" dirty="0" smtClean="0"/>
              <a:t> είναι συχνά </a:t>
            </a:r>
            <a:r>
              <a:rPr lang="el-GR" sz="2000" b="1" dirty="0" err="1" smtClean="0"/>
              <a:t>τυροειδοποιημένα</a:t>
            </a:r>
            <a:r>
              <a:rPr lang="el-GR" sz="2000" dirty="0" smtClean="0"/>
              <a:t>. Εδώ, η περιοχή της </a:t>
            </a:r>
            <a:r>
              <a:rPr lang="el-GR" sz="2000" dirty="0" err="1" smtClean="0"/>
              <a:t>τυροειδοποίησης</a:t>
            </a:r>
            <a:r>
              <a:rPr lang="el-GR" sz="2000" dirty="0" smtClean="0"/>
              <a:t> φαίνεται πάνω δεξιά.</a:t>
            </a:r>
            <a:endParaRPr lang="el-GR" sz="2000" dirty="0"/>
          </a:p>
        </p:txBody>
      </p:sp>
      <p:sp>
        <p:nvSpPr>
          <p:cNvPr id="6" name="5 - Ορθογώνιο"/>
          <p:cNvSpPr/>
          <p:nvPr/>
        </p:nvSpPr>
        <p:spPr>
          <a:xfrm>
            <a:off x="4788024" y="620688"/>
            <a:ext cx="4355976" cy="3170099"/>
          </a:xfrm>
          <a:prstGeom prst="rect">
            <a:avLst/>
          </a:prstGeom>
        </p:spPr>
        <p:txBody>
          <a:bodyPr wrap="square">
            <a:spAutoFit/>
          </a:bodyPr>
          <a:lstStyle/>
          <a:p>
            <a:pPr algn="just"/>
            <a:r>
              <a:rPr lang="el-GR" sz="2000" dirty="0" smtClean="0"/>
              <a:t>Παρατηρούμε ένα </a:t>
            </a:r>
            <a:r>
              <a:rPr lang="el-GR" sz="2000" b="1" dirty="0" err="1" smtClean="0"/>
              <a:t>τυροειδοποιημένο</a:t>
            </a:r>
            <a:r>
              <a:rPr lang="el-GR" sz="2000" b="1" dirty="0" smtClean="0"/>
              <a:t> </a:t>
            </a:r>
            <a:r>
              <a:rPr lang="el-GR" sz="2000" dirty="0" smtClean="0"/>
              <a:t>κοκκίωμα. Τα </a:t>
            </a:r>
            <a:r>
              <a:rPr lang="el-GR" sz="2000" dirty="0" err="1" smtClean="0"/>
              <a:t>επιθηλοειδή</a:t>
            </a:r>
            <a:r>
              <a:rPr lang="el-GR" sz="2000" dirty="0" smtClean="0"/>
              <a:t> κύτταρα περιβάλλουν μια </a:t>
            </a:r>
            <a:r>
              <a:rPr lang="el-GR" sz="2000" dirty="0" smtClean="0">
                <a:effectLst>
                  <a:outerShdw blurRad="38100" dist="38100" dir="2700000" algn="tl">
                    <a:srgbClr val="000000">
                      <a:alpha val="43137"/>
                    </a:srgbClr>
                  </a:outerShdw>
                </a:effectLst>
              </a:rPr>
              <a:t>κεντρική περιοχή νέκρωσης </a:t>
            </a:r>
            <a:r>
              <a:rPr lang="el-GR" sz="2000" dirty="0" smtClean="0"/>
              <a:t>που εμφανίζεται ακανόνιστη, άμορφη και ροζ. Κατά γενική ομολογία, οι περιοχές με </a:t>
            </a:r>
            <a:r>
              <a:rPr lang="el-GR" sz="2000" b="1" dirty="0" smtClean="0"/>
              <a:t>τυροειδή νέκρωση </a:t>
            </a:r>
            <a:r>
              <a:rPr lang="el-GR" sz="2000" dirty="0" smtClean="0"/>
              <a:t>φαίνονται σαν τυρί. Η τυροειδής νέκρωση </a:t>
            </a:r>
            <a:r>
              <a:rPr lang="el-GR" sz="2000" dirty="0" smtClean="0">
                <a:effectLst>
                  <a:outerShdw blurRad="38100" dist="38100" dir="2700000" algn="tl">
                    <a:srgbClr val="000000">
                      <a:alpha val="43137"/>
                    </a:srgbClr>
                  </a:outerShdw>
                </a:effectLst>
              </a:rPr>
              <a:t>συνδυάζει</a:t>
            </a:r>
            <a:r>
              <a:rPr lang="el-GR" sz="2000" dirty="0" smtClean="0"/>
              <a:t> χαρακτηριστικά πηκτικής νέκρωσης και </a:t>
            </a:r>
            <a:r>
              <a:rPr lang="el-GR" sz="2000" dirty="0" err="1" smtClean="0"/>
              <a:t>ρευστοποιού</a:t>
            </a:r>
            <a:r>
              <a:rPr lang="el-GR" sz="2000" dirty="0" smtClean="0"/>
              <a:t> νέκρωσης.</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76672"/>
          </a:xfrm>
        </p:spPr>
        <p:txBody>
          <a:bodyPr>
            <a:normAutofit fontScale="90000"/>
          </a:bodyPr>
          <a:lstStyle/>
          <a:p>
            <a:r>
              <a:rPr lang="el-GR" dirty="0" err="1" smtClean="0"/>
              <a:t>Κεγχροειδώς</a:t>
            </a:r>
            <a:r>
              <a:rPr lang="el-GR" dirty="0" smtClean="0"/>
              <a:t> διασπαρμένα κοκκιώματα</a:t>
            </a:r>
            <a:endParaRPr lang="el-GR" dirty="0"/>
          </a:p>
        </p:txBody>
      </p:sp>
      <p:sp>
        <p:nvSpPr>
          <p:cNvPr id="3" name="2 - Ορθογώνιο"/>
          <p:cNvSpPr/>
          <p:nvPr/>
        </p:nvSpPr>
        <p:spPr>
          <a:xfrm>
            <a:off x="0" y="5301208"/>
            <a:ext cx="9144000" cy="1477328"/>
          </a:xfrm>
          <a:prstGeom prst="rect">
            <a:avLst/>
          </a:prstGeom>
        </p:spPr>
        <p:txBody>
          <a:bodyPr wrap="square">
            <a:spAutoFit/>
          </a:bodyPr>
          <a:lstStyle/>
          <a:p>
            <a:pPr algn="just"/>
            <a:r>
              <a:rPr lang="el-GR" dirty="0" smtClean="0"/>
              <a:t>Με μια </a:t>
            </a:r>
            <a:r>
              <a:rPr lang="el-GR" dirty="0" smtClean="0">
                <a:effectLst>
                  <a:outerShdw blurRad="38100" dist="38100" dir="2700000" algn="tl">
                    <a:srgbClr val="000000">
                      <a:alpha val="43137"/>
                    </a:srgbClr>
                  </a:outerShdw>
                </a:effectLst>
              </a:rPr>
              <a:t>φτωχή ανοσολογική απόκριση </a:t>
            </a:r>
            <a:r>
              <a:rPr lang="el-GR" dirty="0" smtClean="0"/>
              <a:t>στους παράγοντες που παράγουν την </a:t>
            </a:r>
            <a:r>
              <a:rPr lang="el-GR" dirty="0" err="1" smtClean="0"/>
              <a:t>κοκκιωματώδη</a:t>
            </a:r>
            <a:r>
              <a:rPr lang="el-GR" dirty="0" smtClean="0"/>
              <a:t> φλεγμονή, μπορεί να υπάρξει </a:t>
            </a:r>
            <a:r>
              <a:rPr lang="el-GR" b="1" dirty="0" smtClean="0"/>
              <a:t>εκτεταμένη εξάπλωση </a:t>
            </a:r>
            <a:r>
              <a:rPr lang="el-GR" dirty="0" smtClean="0"/>
              <a:t>της λοίμωξης με την παραγωγή ενός </a:t>
            </a:r>
            <a:r>
              <a:rPr lang="el-GR" dirty="0" err="1" smtClean="0"/>
              <a:t>κεγχροειδούς</a:t>
            </a:r>
            <a:r>
              <a:rPr lang="el-GR" dirty="0" smtClean="0"/>
              <a:t> προτύπου κοκκιωμάτων (βέλος), όπως φαίνεται εδώ στον πνεύμονα ενός ασθενούς με </a:t>
            </a:r>
            <a:r>
              <a:rPr lang="el-GR" dirty="0" err="1" smtClean="0"/>
              <a:t>κεγχροειδή</a:t>
            </a:r>
            <a:r>
              <a:rPr lang="el-GR" dirty="0" smtClean="0"/>
              <a:t> φυματίωση. Τα κοκκιώματα </a:t>
            </a:r>
            <a:r>
              <a:rPr lang="el-GR" dirty="0" err="1" smtClean="0"/>
              <a:t>μ.δ</a:t>
            </a:r>
            <a:r>
              <a:rPr lang="el-GR" dirty="0" smtClean="0"/>
              <a:t>. 1 έως 2 χιλ.,  είναι διασκορπισμένα τριγύρω, σαν σπόροι κεχριού (το κεχρί είναι ένας είδος κόκκου δημητριακών).</a:t>
            </a:r>
            <a:endParaRPr lang="el-GR" dirty="0"/>
          </a:p>
        </p:txBody>
      </p:sp>
      <p:pic>
        <p:nvPicPr>
          <p:cNvPr id="50178" name="Picture 2" descr="C:\Users\User\Desktop\LUNG040 (1).jpg"/>
          <p:cNvPicPr>
            <a:picLocks noChangeAspect="1" noChangeArrowheads="1"/>
          </p:cNvPicPr>
          <p:nvPr/>
        </p:nvPicPr>
        <p:blipFill>
          <a:blip r:embed="rId2" cstate="print"/>
          <a:srcRect/>
          <a:stretch>
            <a:fillRect/>
          </a:stretch>
        </p:blipFill>
        <p:spPr bwMode="auto">
          <a:xfrm>
            <a:off x="1115616" y="620688"/>
            <a:ext cx="6904616" cy="4536504"/>
          </a:xfrm>
          <a:prstGeom prst="rect">
            <a:avLst/>
          </a:prstGeom>
          <a:noFill/>
        </p:spPr>
      </p:pic>
      <p:sp>
        <p:nvSpPr>
          <p:cNvPr id="5" name="4 - Δεξιό βέλος"/>
          <p:cNvSpPr/>
          <p:nvPr/>
        </p:nvSpPr>
        <p:spPr>
          <a:xfrm>
            <a:off x="7164288" y="3429000"/>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a:off x="1547664" y="908720"/>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User\Desktop\INFL016.jpg"/>
          <p:cNvPicPr>
            <a:picLocks noChangeAspect="1" noChangeArrowheads="1"/>
          </p:cNvPicPr>
          <p:nvPr/>
        </p:nvPicPr>
        <p:blipFill>
          <a:blip r:embed="rId2" cstate="print"/>
          <a:srcRect/>
          <a:stretch>
            <a:fillRect/>
          </a:stretch>
        </p:blipFill>
        <p:spPr bwMode="auto">
          <a:xfrm>
            <a:off x="571472" y="214290"/>
            <a:ext cx="3628113" cy="2376264"/>
          </a:xfrm>
          <a:prstGeom prst="rect">
            <a:avLst/>
          </a:prstGeom>
          <a:noFill/>
        </p:spPr>
      </p:pic>
      <p:pic>
        <p:nvPicPr>
          <p:cNvPr id="51203" name="Picture 3" descr="C:\Users\User\Desktop\INFL017.jpg"/>
          <p:cNvPicPr>
            <a:picLocks noChangeAspect="1" noChangeArrowheads="1"/>
          </p:cNvPicPr>
          <p:nvPr/>
        </p:nvPicPr>
        <p:blipFill>
          <a:blip r:embed="rId3" cstate="print"/>
          <a:srcRect/>
          <a:stretch>
            <a:fillRect/>
          </a:stretch>
        </p:blipFill>
        <p:spPr bwMode="auto">
          <a:xfrm>
            <a:off x="5000628" y="214290"/>
            <a:ext cx="3599393" cy="2357454"/>
          </a:xfrm>
          <a:prstGeom prst="rect">
            <a:avLst/>
          </a:prstGeom>
          <a:noFill/>
        </p:spPr>
      </p:pic>
      <p:pic>
        <p:nvPicPr>
          <p:cNvPr id="51204" name="Picture 4" descr="C:\Users\User\Desktop\LUNG111.jpg"/>
          <p:cNvPicPr>
            <a:picLocks noChangeAspect="1" noChangeArrowheads="1"/>
          </p:cNvPicPr>
          <p:nvPr/>
        </p:nvPicPr>
        <p:blipFill>
          <a:blip r:embed="rId4" cstate="print"/>
          <a:srcRect/>
          <a:stretch>
            <a:fillRect/>
          </a:stretch>
        </p:blipFill>
        <p:spPr bwMode="auto">
          <a:xfrm>
            <a:off x="642910" y="3714752"/>
            <a:ext cx="3600400" cy="2358113"/>
          </a:xfrm>
          <a:prstGeom prst="rect">
            <a:avLst/>
          </a:prstGeom>
          <a:noFill/>
        </p:spPr>
      </p:pic>
      <p:pic>
        <p:nvPicPr>
          <p:cNvPr id="51205" name="Picture 5" descr="C:\Users\User\Desktop\LUNG084.jpg"/>
          <p:cNvPicPr>
            <a:picLocks noChangeAspect="1" noChangeArrowheads="1"/>
          </p:cNvPicPr>
          <p:nvPr/>
        </p:nvPicPr>
        <p:blipFill>
          <a:blip r:embed="rId5" cstate="print"/>
          <a:srcRect/>
          <a:stretch>
            <a:fillRect/>
          </a:stretch>
        </p:blipFill>
        <p:spPr bwMode="auto">
          <a:xfrm>
            <a:off x="5072066" y="3714752"/>
            <a:ext cx="3507107" cy="2304256"/>
          </a:xfrm>
          <a:prstGeom prst="rect">
            <a:avLst/>
          </a:prstGeom>
          <a:noFill/>
        </p:spPr>
      </p:pic>
      <p:sp>
        <p:nvSpPr>
          <p:cNvPr id="6" name="5 - Ορθογώνιο"/>
          <p:cNvSpPr/>
          <p:nvPr/>
        </p:nvSpPr>
        <p:spPr>
          <a:xfrm>
            <a:off x="214282" y="2643182"/>
            <a:ext cx="4357718" cy="1015663"/>
          </a:xfrm>
          <a:prstGeom prst="rect">
            <a:avLst/>
          </a:prstGeom>
        </p:spPr>
        <p:txBody>
          <a:bodyPr wrap="square">
            <a:spAutoFit/>
          </a:bodyPr>
          <a:lstStyle/>
          <a:p>
            <a:pPr algn="just"/>
            <a:r>
              <a:rPr lang="el-GR" sz="1200" dirty="0" smtClean="0"/>
              <a:t>Εδώ υπάρχει ένα </a:t>
            </a:r>
            <a:r>
              <a:rPr lang="el-GR" sz="1200" b="1" dirty="0" err="1" smtClean="0"/>
              <a:t>γιγαντ</a:t>
            </a:r>
            <a:r>
              <a:rPr lang="en-US" sz="1200" b="1" dirty="0" smtClean="0"/>
              <a:t>o</a:t>
            </a:r>
            <a:r>
              <a:rPr lang="el-GR" sz="1200" b="1" dirty="0" smtClean="0"/>
              <a:t>κύτταρο </a:t>
            </a:r>
            <a:r>
              <a:rPr lang="el-GR" sz="1200" b="1" u="sng" dirty="0" smtClean="0"/>
              <a:t>τύπου ξένου σώματος</a:t>
            </a:r>
            <a:r>
              <a:rPr lang="el-GR" sz="1200" b="1" dirty="0" smtClean="0"/>
              <a:t> </a:t>
            </a:r>
            <a:r>
              <a:rPr lang="el-GR" sz="1200" dirty="0" smtClean="0"/>
              <a:t>στο επάνω αριστερό μέρος (βέλος)</a:t>
            </a:r>
            <a:r>
              <a:rPr lang="en-US" sz="1200" dirty="0" smtClean="0"/>
              <a:t>,</a:t>
            </a:r>
            <a:r>
              <a:rPr lang="el-GR" sz="1200" dirty="0" smtClean="0"/>
              <a:t> δίπλα σε ένα τμήμα φυτικού υλικού που έχει αναρροφηθεί στον πνεύμονα (Σημειώστε τα παχιά κυτταρικά τοιχώματα του φυτικού υλικού). Τέτοια </a:t>
            </a:r>
            <a:r>
              <a:rPr lang="el-GR" sz="1200" dirty="0" err="1" smtClean="0"/>
              <a:t>γιγαντοκύτταρα</a:t>
            </a:r>
            <a:r>
              <a:rPr lang="el-GR" sz="1200" dirty="0" smtClean="0"/>
              <a:t> ξένου σώματος έχουν πυρήνες διασκορπισμένους τυχαία .</a:t>
            </a:r>
            <a:endParaRPr lang="el-GR" sz="1200" dirty="0"/>
          </a:p>
        </p:txBody>
      </p:sp>
      <p:sp>
        <p:nvSpPr>
          <p:cNvPr id="7" name="6 - Δεξιό βέλος"/>
          <p:cNvSpPr/>
          <p:nvPr/>
        </p:nvSpPr>
        <p:spPr>
          <a:xfrm rot="7094816">
            <a:off x="1748615" y="306667"/>
            <a:ext cx="50006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4786314" y="2690336"/>
            <a:ext cx="4357686" cy="830997"/>
          </a:xfrm>
          <a:prstGeom prst="rect">
            <a:avLst/>
          </a:prstGeom>
        </p:spPr>
        <p:txBody>
          <a:bodyPr wrap="square">
            <a:spAutoFit/>
          </a:bodyPr>
          <a:lstStyle/>
          <a:p>
            <a:pPr algn="just"/>
            <a:r>
              <a:rPr lang="el-GR" sz="1200" dirty="0" smtClean="0"/>
              <a:t>Δύο </a:t>
            </a:r>
            <a:r>
              <a:rPr lang="el-GR" sz="1200" b="1" dirty="0" err="1" smtClean="0"/>
              <a:t>γιγαντοκύτταρα</a:t>
            </a:r>
            <a:r>
              <a:rPr lang="el-GR" sz="1200" b="1" dirty="0" smtClean="0"/>
              <a:t> </a:t>
            </a:r>
            <a:r>
              <a:rPr lang="el-GR" sz="1200" b="1" u="sng" dirty="0" smtClean="0"/>
              <a:t>ξένου σώματος </a:t>
            </a:r>
            <a:r>
              <a:rPr lang="el-GR" sz="1200" dirty="0" smtClean="0"/>
              <a:t>φαίνονται ακριβώς στα δεξιά από το κέντρο όπου υπάρχει ένα </a:t>
            </a:r>
            <a:r>
              <a:rPr lang="el-GR" sz="1200" dirty="0" err="1" smtClean="0"/>
              <a:t>αμφίφιλο</a:t>
            </a:r>
            <a:r>
              <a:rPr lang="el-GR" sz="1200" dirty="0" smtClean="0"/>
              <a:t> νημάτιο </a:t>
            </a:r>
            <a:r>
              <a:rPr lang="el-GR" sz="1200" b="1" dirty="0" smtClean="0"/>
              <a:t>υλικού ράμματος </a:t>
            </a:r>
            <a:r>
              <a:rPr lang="el-GR" sz="1200" dirty="0" smtClean="0"/>
              <a:t>(βέλος) από προηγούμενη επέμβαση με κλείσιμο τραύματος  με χρήση ραμμάτων.</a:t>
            </a:r>
            <a:endParaRPr lang="el-GR" sz="1200" dirty="0"/>
          </a:p>
        </p:txBody>
      </p:sp>
      <p:sp>
        <p:nvSpPr>
          <p:cNvPr id="9" name="8 - Δεξιό βέλος"/>
          <p:cNvSpPr/>
          <p:nvPr/>
        </p:nvSpPr>
        <p:spPr>
          <a:xfrm>
            <a:off x="6215074" y="1142984"/>
            <a:ext cx="357190"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214282" y="6072207"/>
            <a:ext cx="4357718" cy="830997"/>
          </a:xfrm>
          <a:prstGeom prst="rect">
            <a:avLst/>
          </a:prstGeom>
        </p:spPr>
        <p:txBody>
          <a:bodyPr wrap="square">
            <a:spAutoFit/>
          </a:bodyPr>
          <a:lstStyle/>
          <a:p>
            <a:pPr algn="just"/>
            <a:r>
              <a:rPr lang="el-GR" sz="1200" dirty="0" smtClean="0"/>
              <a:t>Κάτω από </a:t>
            </a:r>
            <a:r>
              <a:rPr lang="el-GR" sz="1200" dirty="0" smtClean="0">
                <a:effectLst>
                  <a:outerShdw blurRad="38100" dist="38100" dir="2700000" algn="tl">
                    <a:srgbClr val="000000">
                      <a:alpha val="43137"/>
                    </a:srgbClr>
                  </a:outerShdw>
                </a:effectLst>
              </a:rPr>
              <a:t>πολωμένο φως </a:t>
            </a:r>
            <a:r>
              <a:rPr lang="el-GR" sz="1200" dirty="0" smtClean="0"/>
              <a:t>φαίνονται πολυάριθμοι φωτεινοί λευκοί </a:t>
            </a:r>
            <a:r>
              <a:rPr lang="el-GR" sz="1200" dirty="0" smtClean="0">
                <a:effectLst>
                  <a:outerShdw blurRad="38100" dist="38100" dir="2700000" algn="tl">
                    <a:srgbClr val="000000">
                      <a:alpha val="43137"/>
                    </a:srgbClr>
                  </a:outerShdw>
                </a:effectLst>
              </a:rPr>
              <a:t>κρύσταλλοι</a:t>
            </a:r>
            <a:r>
              <a:rPr lang="el-GR" sz="1200" dirty="0" smtClean="0"/>
              <a:t> ταλκ σε ασθενή που ήταν χρήστης ναρκωτικών ενδοφλεβίως . Η ενέσιμη ουσία αραιωνόταν με </a:t>
            </a:r>
            <a:r>
              <a:rPr lang="el-GR" sz="1200" dirty="0" err="1" smtClean="0"/>
              <a:t>τάλκ</a:t>
            </a:r>
            <a:r>
              <a:rPr lang="el-GR" sz="1200" dirty="0" smtClean="0"/>
              <a:t>. Ένα τέτοιο </a:t>
            </a:r>
            <a:r>
              <a:rPr lang="el-GR" sz="1200" b="1" u="sng" dirty="0" smtClean="0"/>
              <a:t>ξένο υλικό </a:t>
            </a:r>
            <a:r>
              <a:rPr lang="el-GR" sz="1200" dirty="0" smtClean="0"/>
              <a:t>μπορεί να προκαλέσει </a:t>
            </a:r>
            <a:r>
              <a:rPr lang="el-GR" sz="1200" dirty="0" err="1" smtClean="0">
                <a:effectLst>
                  <a:outerShdw blurRad="38100" dist="38100" dir="2700000" algn="tl">
                    <a:srgbClr val="000000">
                      <a:alpha val="43137"/>
                    </a:srgbClr>
                  </a:outerShdw>
                </a:effectLst>
              </a:rPr>
              <a:t>κοκκιωματώδη</a:t>
            </a:r>
            <a:r>
              <a:rPr lang="el-GR" sz="1200" dirty="0" smtClean="0">
                <a:effectLst>
                  <a:outerShdw blurRad="38100" dist="38100" dir="2700000" algn="tl">
                    <a:srgbClr val="000000">
                      <a:alpha val="43137"/>
                    </a:srgbClr>
                  </a:outerShdw>
                </a:effectLst>
              </a:rPr>
              <a:t> αντίδραση</a:t>
            </a:r>
            <a:r>
              <a:rPr lang="el-GR" sz="1200" dirty="0" smtClean="0"/>
              <a:t>.</a:t>
            </a:r>
            <a:endParaRPr lang="el-GR" sz="1200" dirty="0"/>
          </a:p>
        </p:txBody>
      </p:sp>
      <p:sp>
        <p:nvSpPr>
          <p:cNvPr id="11" name="10 - Ορθογώνιο"/>
          <p:cNvSpPr/>
          <p:nvPr/>
        </p:nvSpPr>
        <p:spPr>
          <a:xfrm>
            <a:off x="4857752" y="6072206"/>
            <a:ext cx="4286248" cy="830997"/>
          </a:xfrm>
          <a:prstGeom prst="rect">
            <a:avLst/>
          </a:prstGeom>
        </p:spPr>
        <p:txBody>
          <a:bodyPr wrap="square">
            <a:spAutoFit/>
          </a:bodyPr>
          <a:lstStyle/>
          <a:p>
            <a:pPr algn="just"/>
            <a:r>
              <a:rPr lang="el-GR" sz="800" dirty="0" smtClean="0"/>
              <a:t>Μερικές φορές η φλεγμονώδης αντίδραση είναι κυρίως </a:t>
            </a:r>
            <a:r>
              <a:rPr lang="el-GR" sz="800" b="1" dirty="0" err="1" smtClean="0"/>
              <a:t>ουλοποιητική</a:t>
            </a:r>
            <a:r>
              <a:rPr lang="el-GR" sz="800" b="1" dirty="0" smtClean="0"/>
              <a:t>,</a:t>
            </a:r>
            <a:r>
              <a:rPr lang="el-GR" sz="800" dirty="0" smtClean="0"/>
              <a:t> όπως φαίνεται εδώ με ένα </a:t>
            </a:r>
            <a:r>
              <a:rPr lang="el-GR" sz="800" b="1" dirty="0" err="1" smtClean="0"/>
              <a:t>πυριτιασικό</a:t>
            </a:r>
            <a:r>
              <a:rPr lang="el-GR" sz="800" b="1" dirty="0" smtClean="0"/>
              <a:t> οζίδιο </a:t>
            </a:r>
            <a:r>
              <a:rPr lang="el-GR" sz="800" dirty="0" smtClean="0"/>
              <a:t>του πνεύμονα. Το εισπνεόμενο πυρίτιο επιμένει επ' αόριστον και προκαλεί μια φλεγμονώδη αντίδραση με συνεχή παραγωγή </a:t>
            </a:r>
            <a:r>
              <a:rPr lang="el-GR" sz="800" dirty="0" err="1" smtClean="0"/>
              <a:t>κυτταροκινών</a:t>
            </a:r>
            <a:r>
              <a:rPr lang="el-GR" sz="800" dirty="0" smtClean="0"/>
              <a:t> που χαρακτηρίζεται από </a:t>
            </a:r>
            <a:r>
              <a:rPr lang="el-GR" sz="800" b="1" dirty="0" smtClean="0"/>
              <a:t>έντονη</a:t>
            </a:r>
            <a:r>
              <a:rPr lang="el-GR" sz="800" dirty="0" smtClean="0"/>
              <a:t> </a:t>
            </a:r>
            <a:r>
              <a:rPr lang="el-GR" sz="800" b="1" dirty="0" err="1" smtClean="0"/>
              <a:t>ίνωση</a:t>
            </a:r>
            <a:r>
              <a:rPr lang="el-GR" sz="800" dirty="0" smtClean="0"/>
              <a:t>. Το οζίδιο (αστερίσκος) αποτελείται κυρίως από πυκνό ροζ </a:t>
            </a:r>
            <a:r>
              <a:rPr lang="el-GR" sz="800" b="1" dirty="0" smtClean="0"/>
              <a:t>κολλαγόνο</a:t>
            </a:r>
            <a:r>
              <a:rPr lang="el-GR" sz="800" dirty="0" smtClean="0"/>
              <a:t>. Αν και υπάρχει ελάχιστη φλεγμονή, η διαδικασία είναι αργή και προοδευτική και μπορεί να </a:t>
            </a:r>
            <a:r>
              <a:rPr lang="el-GR" sz="800" dirty="0" smtClean="0">
                <a:effectLst>
                  <a:outerShdw blurRad="38100" dist="38100" dir="2700000" algn="tl">
                    <a:srgbClr val="000000">
                      <a:alpha val="43137"/>
                    </a:srgbClr>
                  </a:outerShdw>
                </a:effectLst>
              </a:rPr>
              <a:t>μειώσει (περιορίσει) τη χωρητικότητα</a:t>
            </a:r>
            <a:r>
              <a:rPr lang="el-GR" sz="800" dirty="0" smtClean="0"/>
              <a:t> των πνευμόνων, οδηγώντας σε επιδεινούμενη δύσπνοια.</a:t>
            </a:r>
            <a:endParaRPr lang="el-GR" sz="800" dirty="0"/>
          </a:p>
        </p:txBody>
      </p:sp>
      <p:sp>
        <p:nvSpPr>
          <p:cNvPr id="12" name="11 - Αστέρι 5 ακτινών"/>
          <p:cNvSpPr/>
          <p:nvPr/>
        </p:nvSpPr>
        <p:spPr>
          <a:xfrm>
            <a:off x="6786578" y="4286256"/>
            <a:ext cx="285752" cy="2857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204"/>
                                        </p:tgtEl>
                                        <p:attrNameLst>
                                          <p:attrName>style.visibility</p:attrName>
                                        </p:attrNameLst>
                                      </p:cBhvr>
                                      <p:to>
                                        <p:strVal val="visible"/>
                                      </p:to>
                                    </p:set>
                                    <p:animEffect transition="in" filter="dissolve">
                                      <p:cBhvr>
                                        <p:cTn id="17" dur="500"/>
                                        <p:tgtEl>
                                          <p:spTgt spid="5120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1205"/>
                                        </p:tgtEl>
                                        <p:attrNameLst>
                                          <p:attrName>style.visibility</p:attrName>
                                        </p:attrNameLst>
                                      </p:cBhvr>
                                      <p:to>
                                        <p:strVal val="visible"/>
                                      </p:to>
                                    </p:set>
                                    <p:animEffect transition="in" filter="dissolve">
                                      <p:cBhvr>
                                        <p:cTn id="25" dur="500"/>
                                        <p:tgtEl>
                                          <p:spTgt spid="5120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
            <a:ext cx="9144000" cy="2308324"/>
          </a:xfrm>
          <a:prstGeom prst="rect">
            <a:avLst/>
          </a:prstGeom>
        </p:spPr>
        <p:txBody>
          <a:bodyPr wrap="square">
            <a:spAutoFit/>
          </a:bodyPr>
          <a:lstStyle/>
          <a:p>
            <a:pPr algn="ctr"/>
            <a:r>
              <a:rPr lang="el-GR" dirty="0" smtClean="0">
                <a:effectLst>
                  <a:outerShdw blurRad="38100" dist="38100" dir="2700000" algn="tl">
                    <a:srgbClr val="000000">
                      <a:alpha val="43137"/>
                    </a:srgbClr>
                  </a:outerShdw>
                </a:effectLst>
              </a:rPr>
              <a:t>Κλινικό Ιστορικό </a:t>
            </a:r>
          </a:p>
          <a:p>
            <a:pPr algn="ctr"/>
            <a:endParaRPr lang="el-GR" dirty="0" smtClean="0">
              <a:effectLst>
                <a:outerShdw blurRad="38100" dist="38100" dir="2700000" algn="tl">
                  <a:srgbClr val="000000">
                    <a:alpha val="43137"/>
                  </a:srgbClr>
                </a:outerShdw>
              </a:effectLst>
            </a:endParaRPr>
          </a:p>
          <a:p>
            <a:pPr algn="just"/>
            <a:r>
              <a:rPr lang="el-GR" dirty="0" smtClean="0"/>
              <a:t>Μια 21χρονη γυναίκα προσήλθε στον γυναικολόγο της με μια </a:t>
            </a:r>
            <a:r>
              <a:rPr lang="el-GR" b="1" dirty="0" smtClean="0"/>
              <a:t>μάζα μαστού </a:t>
            </a:r>
            <a:r>
              <a:rPr lang="el-GR" dirty="0" smtClean="0"/>
              <a:t>που ανακάλυψε πρόσφατα. Το χειρουργικό ιστορικό της ήταν σημαντικό καθώς είχε κάνει επέμβαση αύξησης του στήθους της με εμφυτεύματα σιλικόνης, δύο χρόνια νωρίτερα. Μετά από </a:t>
            </a:r>
            <a:r>
              <a:rPr lang="el-GR" dirty="0" err="1" smtClean="0"/>
              <a:t>υπερηχογραφική</a:t>
            </a:r>
            <a:r>
              <a:rPr lang="el-GR" dirty="0" smtClean="0"/>
              <a:t> αξιολόγηση, υποβλήθηκε σε χειρουργική επέμβαση για την αφαίρεση του </a:t>
            </a:r>
            <a:r>
              <a:rPr lang="el-GR" dirty="0" smtClean="0">
                <a:effectLst>
                  <a:outerShdw blurRad="38100" dist="38100" dir="2700000" algn="tl">
                    <a:srgbClr val="000000">
                      <a:alpha val="43137"/>
                    </a:srgbClr>
                  </a:outerShdw>
                </a:effectLst>
              </a:rPr>
              <a:t>εμφυτεύματος και της σχετικής με αυτό, </a:t>
            </a:r>
            <a:r>
              <a:rPr lang="el-GR" dirty="0" err="1" smtClean="0">
                <a:effectLst>
                  <a:outerShdw blurRad="38100" dist="38100" dir="2700000" algn="tl">
                    <a:srgbClr val="000000">
                      <a:alpha val="43137"/>
                    </a:srgbClr>
                  </a:outerShdw>
                </a:effectLst>
              </a:rPr>
              <a:t>ψευδοκύστης</a:t>
            </a:r>
            <a:r>
              <a:rPr lang="el-GR" dirty="0" smtClean="0">
                <a:effectLst>
                  <a:outerShdw blurRad="38100" dist="38100" dir="2700000" algn="tl">
                    <a:srgbClr val="000000">
                      <a:alpha val="43137"/>
                    </a:srgbClr>
                  </a:outerShdw>
                </a:effectLst>
              </a:rPr>
              <a:t>, </a:t>
            </a:r>
            <a:r>
              <a:rPr lang="el-GR" dirty="0" smtClean="0"/>
              <a:t>το τοίχωμα της οποίας εικονίζεται στην παρακάτω μικροσκοπική εικόνα.</a:t>
            </a:r>
            <a:endParaRPr lang="el-GR" dirty="0"/>
          </a:p>
        </p:txBody>
      </p:sp>
      <p:pic>
        <p:nvPicPr>
          <p:cNvPr id="49154" name="Picture 2" descr="C:\Users\User\Desktop\path143-01.jpg"/>
          <p:cNvPicPr>
            <a:picLocks noChangeAspect="1" noChangeArrowheads="1"/>
          </p:cNvPicPr>
          <p:nvPr/>
        </p:nvPicPr>
        <p:blipFill>
          <a:blip r:embed="rId2" cstate="print"/>
          <a:srcRect/>
          <a:stretch>
            <a:fillRect/>
          </a:stretch>
        </p:blipFill>
        <p:spPr bwMode="auto">
          <a:xfrm>
            <a:off x="251520" y="2852936"/>
            <a:ext cx="4386064" cy="2889320"/>
          </a:xfrm>
          <a:prstGeom prst="rect">
            <a:avLst/>
          </a:prstGeom>
          <a:noFill/>
        </p:spPr>
      </p:pic>
      <p:pic>
        <p:nvPicPr>
          <p:cNvPr id="49155" name="Picture 3" descr="C:\Users\User\Desktop\path143-scan.jpg"/>
          <p:cNvPicPr>
            <a:picLocks noChangeAspect="1" noChangeArrowheads="1"/>
          </p:cNvPicPr>
          <p:nvPr/>
        </p:nvPicPr>
        <p:blipFill>
          <a:blip r:embed="rId3" cstate="print"/>
          <a:srcRect/>
          <a:stretch>
            <a:fillRect/>
          </a:stretch>
        </p:blipFill>
        <p:spPr bwMode="auto">
          <a:xfrm>
            <a:off x="179512" y="2708920"/>
            <a:ext cx="8784976" cy="3240360"/>
          </a:xfrm>
          <a:prstGeom prst="rect">
            <a:avLst/>
          </a:prstGeom>
          <a:noFill/>
        </p:spPr>
      </p:pic>
      <p:pic>
        <p:nvPicPr>
          <p:cNvPr id="49156" name="Picture 4" descr="C:\Users\User\Desktop\path143-02.jpg"/>
          <p:cNvPicPr>
            <a:picLocks noChangeAspect="1" noChangeArrowheads="1"/>
          </p:cNvPicPr>
          <p:nvPr/>
        </p:nvPicPr>
        <p:blipFill>
          <a:blip r:embed="rId4" cstate="print"/>
          <a:srcRect/>
          <a:stretch>
            <a:fillRect/>
          </a:stretch>
        </p:blipFill>
        <p:spPr bwMode="auto">
          <a:xfrm>
            <a:off x="5436096" y="2852936"/>
            <a:ext cx="3456384" cy="28822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9154"/>
                                        </p:tgtEl>
                                      </p:cBhvr>
                                    </p:animEffect>
                                    <p:set>
                                      <p:cBhvr>
                                        <p:cTn id="7" dur="1" fill="hold">
                                          <p:stCondLst>
                                            <p:cond delay="499"/>
                                          </p:stCondLst>
                                        </p:cTn>
                                        <p:tgtEl>
                                          <p:spTgt spid="49154"/>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49156"/>
                                        </p:tgtEl>
                                      </p:cBhvr>
                                    </p:animEffect>
                                    <p:set>
                                      <p:cBhvr>
                                        <p:cTn id="10" dur="1" fill="hold">
                                          <p:stCondLst>
                                            <p:cond delay="499"/>
                                          </p:stCondLst>
                                        </p:cTn>
                                        <p:tgtEl>
                                          <p:spTgt spid="4915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dissolve">
                                      <p:cBhvr>
                                        <p:cTn id="15"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652120" y="1628800"/>
            <a:ext cx="3034680" cy="3672408"/>
          </a:xfrm>
        </p:spPr>
        <p:txBody>
          <a:bodyPr>
            <a:normAutofit fontScale="90000"/>
          </a:bodyPr>
          <a:lstStyle/>
          <a:p>
            <a:r>
              <a:rPr lang="el-GR" dirty="0" smtClean="0">
                <a:effectLst>
                  <a:outerShdw blurRad="38100" dist="38100" dir="2700000" algn="tl">
                    <a:srgbClr val="000000">
                      <a:alpha val="43137"/>
                    </a:srgbClr>
                  </a:outerShdw>
                </a:effectLst>
              </a:rPr>
              <a:t>Ρέμπραντ</a:t>
            </a:r>
            <a:r>
              <a:rPr lang="el-GR" dirty="0" smtClean="0"/>
              <a:t/>
            </a:r>
            <a:br>
              <a:rPr lang="el-GR" dirty="0" smtClean="0"/>
            </a:br>
            <a:r>
              <a:rPr lang="el-GR" dirty="0" smtClean="0"/>
              <a:t/>
            </a:r>
            <a:br>
              <a:rPr lang="el-GR" dirty="0" smtClean="0"/>
            </a:br>
            <a:r>
              <a:rPr lang="el-GR" dirty="0" smtClean="0"/>
              <a:t>Η Επιστροφή του Ασώτου</a:t>
            </a:r>
            <a:br>
              <a:rPr lang="el-GR" dirty="0" smtClean="0"/>
            </a:br>
            <a:r>
              <a:rPr lang="el-GR" dirty="0" smtClean="0"/>
              <a:t> </a:t>
            </a:r>
            <a:br>
              <a:rPr lang="el-GR" dirty="0" smtClean="0"/>
            </a:br>
            <a:r>
              <a:rPr lang="el-GR" sz="3600" dirty="0" smtClean="0"/>
              <a:t>1669</a:t>
            </a:r>
            <a:endParaRPr lang="el-GR" sz="3600" dirty="0"/>
          </a:p>
        </p:txBody>
      </p:sp>
      <p:pic>
        <p:nvPicPr>
          <p:cNvPr id="49154" name="Picture 2" descr="C:\Users\User\Desktop\1280px-Rembrandt_Harmensz_van_Rijn_-_Return_of_the_Prodigal_Son_-_Google_Art_Project.jpg"/>
          <p:cNvPicPr>
            <a:picLocks noChangeAspect="1" noChangeArrowheads="1"/>
          </p:cNvPicPr>
          <p:nvPr/>
        </p:nvPicPr>
        <p:blipFill>
          <a:blip r:embed="rId2" cstate="print"/>
          <a:srcRect/>
          <a:stretch>
            <a:fillRect/>
          </a:stretch>
        </p:blipFill>
        <p:spPr bwMode="auto">
          <a:xfrm>
            <a:off x="467544" y="400592"/>
            <a:ext cx="4694420" cy="61247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dissolve">
                                      <p:cBhvr>
                                        <p:cTn id="7" dur="5000"/>
                                        <p:tgtEl>
                                          <p:spTgt spid="491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284984"/>
            <a:ext cx="9144000" cy="3573016"/>
          </a:xfrm>
        </p:spPr>
        <p:txBody>
          <a:bodyPr>
            <a:normAutofit/>
          </a:bodyPr>
          <a:lstStyle/>
          <a:p>
            <a:r>
              <a:rPr lang="el-GR" sz="1400" dirty="0" smtClean="0"/>
              <a:t>Αυτό το κινούμενο σχέδιο δείχνει τη </a:t>
            </a:r>
            <a:r>
              <a:rPr lang="el-GR" sz="1400" b="1" dirty="0" smtClean="0">
                <a:effectLst>
                  <a:outerShdw blurRad="38100" dist="38100" dir="2700000" algn="tl">
                    <a:srgbClr val="000000">
                      <a:alpha val="43137"/>
                    </a:srgbClr>
                  </a:outerShdw>
                </a:effectLst>
              </a:rPr>
              <a:t>δράση των ουδετερόφιλων στην οξεία φλεγμονώδη διαδικασία</a:t>
            </a:r>
            <a:r>
              <a:rPr lang="el-GR" sz="1400" dirty="0" smtClean="0"/>
              <a:t>. </a:t>
            </a:r>
            <a:br>
              <a:rPr lang="el-GR" sz="1400" dirty="0" smtClean="0"/>
            </a:br>
            <a:r>
              <a:rPr lang="el-GR" sz="1400" dirty="0" smtClean="0"/>
              <a:t>Η εν λόγω σειρά γεγονότων στη διαδικασία της φλεγμονής </a:t>
            </a:r>
            <a:r>
              <a:rPr lang="el-GR" sz="1400" dirty="0" err="1" smtClean="0"/>
              <a:t>διαμεσολαβείται</a:t>
            </a:r>
            <a:r>
              <a:rPr lang="el-GR" sz="1400" dirty="0" smtClean="0"/>
              <a:t> από:</a:t>
            </a:r>
            <a:br>
              <a:rPr lang="el-GR" sz="1400" dirty="0" smtClean="0"/>
            </a:br>
            <a:r>
              <a:rPr lang="el-GR" sz="1400" b="1" dirty="0" err="1" smtClean="0"/>
              <a:t>Σελεκτίνες</a:t>
            </a:r>
            <a:r>
              <a:rPr lang="el-GR" sz="1400" dirty="0" smtClean="0"/>
              <a:t>: μόρια στα λευκοκύτταρα (L-</a:t>
            </a:r>
            <a:r>
              <a:rPr lang="el-GR" sz="1400" dirty="0" err="1" smtClean="0"/>
              <a:t>σελεκτίν</a:t>
            </a:r>
            <a:r>
              <a:rPr lang="el-GR" sz="1400" dirty="0" smtClean="0"/>
              <a:t>η) και στο ενδοθήλιο (Ε-</a:t>
            </a:r>
            <a:r>
              <a:rPr lang="el-GR" sz="1400" dirty="0" err="1" smtClean="0"/>
              <a:t>σελεκτίν</a:t>
            </a:r>
            <a:r>
              <a:rPr lang="el-GR" sz="1400" dirty="0" smtClean="0"/>
              <a:t>η, Ρ-</a:t>
            </a:r>
            <a:r>
              <a:rPr lang="el-GR" sz="1400" dirty="0" err="1" smtClean="0"/>
              <a:t>σελεκτίνη</a:t>
            </a:r>
            <a:r>
              <a:rPr lang="el-GR" sz="1400" dirty="0" smtClean="0"/>
              <a:t>) δρουν ως υποδοχείς για να παρέχουν χαλαρή σύνδεση για κύλιση.</a:t>
            </a:r>
            <a:br>
              <a:rPr lang="el-GR" sz="1400" dirty="0" smtClean="0"/>
            </a:br>
            <a:r>
              <a:rPr lang="el-GR" sz="1400" b="1" dirty="0" smtClean="0"/>
              <a:t>ICAM-1</a:t>
            </a:r>
            <a:r>
              <a:rPr lang="el-GR" sz="1400" dirty="0" smtClean="0"/>
              <a:t>: το μόριο </a:t>
            </a:r>
            <a:r>
              <a:rPr lang="el-GR" sz="1400" dirty="0" err="1" smtClean="0"/>
              <a:t>διακυτταρικής</a:t>
            </a:r>
            <a:r>
              <a:rPr lang="el-GR" sz="1400" dirty="0" smtClean="0"/>
              <a:t> προσκόλλησης 1 παρέχει πιο σταθερή προσκόλληση του ουδετερόφιλου  στο ενδοθήλιο, μέσω </a:t>
            </a:r>
            <a:r>
              <a:rPr lang="el-GR" sz="1400" dirty="0" err="1" smtClean="0"/>
              <a:t>ιντεγκρινών</a:t>
            </a:r>
            <a:r>
              <a:rPr lang="el-GR" sz="1400" dirty="0" smtClean="0"/>
              <a:t> σε επιφάνειες ουδετερόφιλων.</a:t>
            </a:r>
            <a:br>
              <a:rPr lang="el-GR" sz="1400" dirty="0" smtClean="0"/>
            </a:br>
            <a:r>
              <a:rPr lang="el-GR" sz="1400" b="1" dirty="0" smtClean="0"/>
              <a:t>CD31</a:t>
            </a:r>
            <a:r>
              <a:rPr lang="el-GR" sz="1400" dirty="0" smtClean="0"/>
              <a:t>: αυτό το μόριο προσκόλλησης κυττάρου σε κύτταρο βοηθά στη </a:t>
            </a:r>
            <a:r>
              <a:rPr lang="el-GR" sz="1400" dirty="0" err="1" smtClean="0"/>
              <a:t>διαπήδηση</a:t>
            </a:r>
            <a:r>
              <a:rPr lang="el-GR" sz="1400" dirty="0" smtClean="0"/>
              <a:t>.</a:t>
            </a:r>
            <a:br>
              <a:rPr lang="el-GR" sz="1400" dirty="0" smtClean="0"/>
            </a:br>
            <a:r>
              <a:rPr lang="el-GR" sz="1400" b="1" dirty="0" smtClean="0"/>
              <a:t>C5a και LTB4</a:t>
            </a:r>
            <a:r>
              <a:rPr lang="el-GR" sz="1400" dirty="0" smtClean="0"/>
              <a:t>: η </a:t>
            </a:r>
            <a:r>
              <a:rPr lang="el-GR" sz="1400" dirty="0" err="1" smtClean="0"/>
              <a:t>χημειοταξία</a:t>
            </a:r>
            <a:r>
              <a:rPr lang="el-GR" sz="1400" dirty="0" smtClean="0"/>
              <a:t> υποβοηθιέται από το συστατικό C5a από την ενεργοποίηση του συμπληρώματος, μαζί με το </a:t>
            </a:r>
            <a:r>
              <a:rPr lang="el-GR" sz="1400" dirty="0" err="1" smtClean="0"/>
              <a:t>λευκοτριένιο</a:t>
            </a:r>
            <a:r>
              <a:rPr lang="el-GR" sz="1400" dirty="0" smtClean="0"/>
              <a:t> Β4, ένα προϊόν της οδού </a:t>
            </a:r>
            <a:r>
              <a:rPr lang="el-GR" sz="1400" dirty="0" err="1" smtClean="0"/>
              <a:t>λιπο</a:t>
            </a:r>
            <a:r>
              <a:rPr lang="el-GR" sz="1400" dirty="0" smtClean="0"/>
              <a:t>-</a:t>
            </a:r>
            <a:r>
              <a:rPr lang="el-GR" sz="1400" dirty="0" err="1" smtClean="0"/>
              <a:t>οξυγενάσης</a:t>
            </a:r>
            <a:r>
              <a:rPr lang="el-GR" sz="1400" dirty="0" smtClean="0"/>
              <a:t> του μεταβολισμού του </a:t>
            </a:r>
            <a:r>
              <a:rPr lang="el-GR" sz="1400" dirty="0" err="1" smtClean="0"/>
              <a:t>αραχιδονικού</a:t>
            </a:r>
            <a:r>
              <a:rPr lang="el-GR" sz="1400" dirty="0" smtClean="0"/>
              <a:t> οξέος.</a:t>
            </a:r>
            <a:br>
              <a:rPr lang="el-GR" sz="1400" dirty="0" smtClean="0"/>
            </a:br>
            <a:r>
              <a:rPr lang="el-GR" sz="1400" b="1" dirty="0" smtClean="0"/>
              <a:t>C3b και </a:t>
            </a:r>
            <a:r>
              <a:rPr lang="el-GR" sz="1400" b="1" dirty="0" err="1" smtClean="0"/>
              <a:t>IgG</a:t>
            </a:r>
            <a:r>
              <a:rPr lang="el-GR" sz="1400" dirty="0" smtClean="0"/>
              <a:t>: </a:t>
            </a:r>
            <a:r>
              <a:rPr lang="el-GR" sz="1400" dirty="0" err="1" smtClean="0"/>
              <a:t>οψωνίνες</a:t>
            </a:r>
            <a:r>
              <a:rPr lang="el-GR" sz="1400" dirty="0" smtClean="0"/>
              <a:t> όπως το συστατικό C3b από την ενεργοποίηση του συμπληρώματος, καθώς και η </a:t>
            </a:r>
            <a:r>
              <a:rPr lang="el-GR" sz="1400" dirty="0" err="1" smtClean="0"/>
              <a:t>ανοσοσφαιρίνη</a:t>
            </a:r>
            <a:r>
              <a:rPr lang="el-GR" sz="1400" dirty="0" smtClean="0"/>
              <a:t> G, επικαλύπτουν ξένα αντικείμενα όπως βακτήρια για να βοηθήσουν στη φαγοκυττάρωσή τους, δεσμεύοντας τους αντίστοιχους υποδοχείς λευκοκυττάρων.</a:t>
            </a:r>
            <a:br>
              <a:rPr lang="el-GR" sz="1400" dirty="0" smtClean="0"/>
            </a:br>
            <a:r>
              <a:rPr lang="el-GR" sz="1400" b="1" dirty="0" err="1" smtClean="0"/>
              <a:t>Μυελοϋπεροξειδάση</a:t>
            </a:r>
            <a:r>
              <a:rPr lang="el-GR" sz="1400" b="1" dirty="0" smtClean="0"/>
              <a:t>, </a:t>
            </a:r>
            <a:r>
              <a:rPr lang="el-GR" sz="1400" b="1" dirty="0" err="1" smtClean="0"/>
              <a:t>λυσοζύμη</a:t>
            </a:r>
            <a:r>
              <a:rPr lang="el-GR" sz="1400" dirty="0" smtClean="0"/>
              <a:t>: μετά την </a:t>
            </a:r>
            <a:r>
              <a:rPr lang="el-GR" sz="1400" dirty="0" err="1" smtClean="0"/>
              <a:t>εμβάπτισή</a:t>
            </a:r>
            <a:r>
              <a:rPr lang="el-GR" sz="1400" dirty="0" smtClean="0"/>
              <a:t> τους, η θανάτωση  των βακτηρίων λαμβάνει χώρα μέσω της δημιουργίας τοξικών ειδών οξυγόνου (υπεροξείδιο) που μετατρέπονται σε υπεροξείδιο του υδρογόνου και, περαιτέρω, σε </a:t>
            </a:r>
            <a:r>
              <a:rPr lang="el-GR" sz="1400" dirty="0" err="1" smtClean="0"/>
              <a:t>υποχλωριώδη</a:t>
            </a:r>
            <a:r>
              <a:rPr lang="el-GR" sz="1400" dirty="0" smtClean="0"/>
              <a:t> ρίζα από τη </a:t>
            </a:r>
            <a:r>
              <a:rPr lang="el-GR" sz="1400" dirty="0" err="1" smtClean="0"/>
              <a:t>μυελοϋπεροξειδάση</a:t>
            </a:r>
            <a:r>
              <a:rPr lang="el-GR" sz="1400" dirty="0" smtClean="0"/>
              <a:t>  στα κοκκία των ουδετερόφιλων. Απουσία οξείδωσης, η </a:t>
            </a:r>
            <a:r>
              <a:rPr lang="el-GR" sz="1400" dirty="0" err="1" smtClean="0"/>
              <a:t>λυσοζύμη</a:t>
            </a:r>
            <a:r>
              <a:rPr lang="el-GR" sz="1400" dirty="0" smtClean="0"/>
              <a:t> από τα κοκκία των ουδετερόφιλων μπορεί να σχηματίσει οπές στις μικροβιακές μεμβράνες.</a:t>
            </a:r>
            <a:endParaRPr lang="el-GR" sz="1400" dirty="0"/>
          </a:p>
        </p:txBody>
      </p:sp>
      <p:pic>
        <p:nvPicPr>
          <p:cNvPr id="1026" name="Picture 2" descr="Inflammation"/>
          <p:cNvPicPr>
            <a:picLocks noChangeAspect="1" noChangeArrowheads="1" noCrop="1"/>
          </p:cNvPicPr>
          <p:nvPr/>
        </p:nvPicPr>
        <p:blipFill>
          <a:blip r:embed="rId2" cstate="print"/>
          <a:srcRect/>
          <a:stretch>
            <a:fillRect/>
          </a:stretch>
        </p:blipFill>
        <p:spPr bwMode="auto">
          <a:xfrm>
            <a:off x="2411760" y="137206"/>
            <a:ext cx="4470991" cy="319356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INFL007.jpg"/>
          <p:cNvPicPr>
            <a:picLocks noChangeAspect="1" noChangeArrowheads="1"/>
          </p:cNvPicPr>
          <p:nvPr/>
        </p:nvPicPr>
        <p:blipFill>
          <a:blip r:embed="rId2" cstate="print"/>
          <a:srcRect/>
          <a:stretch>
            <a:fillRect/>
          </a:stretch>
        </p:blipFill>
        <p:spPr bwMode="auto">
          <a:xfrm>
            <a:off x="179512" y="188640"/>
            <a:ext cx="4397712" cy="2880320"/>
          </a:xfrm>
          <a:prstGeom prst="rect">
            <a:avLst/>
          </a:prstGeom>
          <a:noFill/>
        </p:spPr>
      </p:pic>
      <p:sp>
        <p:nvSpPr>
          <p:cNvPr id="4" name="3 - Ορθογώνιο"/>
          <p:cNvSpPr/>
          <p:nvPr/>
        </p:nvSpPr>
        <p:spPr>
          <a:xfrm>
            <a:off x="4716016" y="332656"/>
            <a:ext cx="4427984" cy="2031325"/>
          </a:xfrm>
          <a:prstGeom prst="rect">
            <a:avLst/>
          </a:prstGeom>
        </p:spPr>
        <p:txBody>
          <a:bodyPr wrap="square">
            <a:spAutoFit/>
          </a:bodyPr>
          <a:lstStyle/>
          <a:p>
            <a:pPr algn="just"/>
            <a:r>
              <a:rPr lang="el-GR" dirty="0" smtClean="0"/>
              <a:t>Όπως και στο προηγούμενο διάγραμμα, εδώ τα ουδετερόφιλα που είναι </a:t>
            </a:r>
            <a:r>
              <a:rPr lang="el-GR" b="1" dirty="0" smtClean="0"/>
              <a:t>περιθωριοποιημένα</a:t>
            </a:r>
            <a:r>
              <a:rPr lang="el-GR" dirty="0" smtClean="0"/>
              <a:t> κατά μήκος του διευρυμένου τοιχώματος των </a:t>
            </a:r>
            <a:r>
              <a:rPr lang="el-GR" dirty="0" err="1" smtClean="0"/>
              <a:t>φλεβιδίων</a:t>
            </a:r>
            <a:r>
              <a:rPr lang="el-GR" dirty="0" smtClean="0"/>
              <a:t> (βέλος) συμπιέζονται μέσω της βασικής μεμβράνης (διαδικασία της </a:t>
            </a:r>
            <a:r>
              <a:rPr lang="el-GR" dirty="0" err="1" smtClean="0"/>
              <a:t>διαπήδησης</a:t>
            </a:r>
            <a:r>
              <a:rPr lang="el-GR" dirty="0" smtClean="0"/>
              <a:t>) και ξεχύνονται στον </a:t>
            </a:r>
            <a:r>
              <a:rPr lang="el-GR" dirty="0" err="1" smtClean="0"/>
              <a:t>εξωαγγειακό</a:t>
            </a:r>
            <a:r>
              <a:rPr lang="el-GR" dirty="0" smtClean="0"/>
              <a:t> χώρο.</a:t>
            </a:r>
            <a:endParaRPr lang="el-GR" dirty="0"/>
          </a:p>
        </p:txBody>
      </p:sp>
      <p:pic>
        <p:nvPicPr>
          <p:cNvPr id="15363" name="Picture 3" descr="C:\Users\User\Desktop\INFL038.jpg"/>
          <p:cNvPicPr>
            <a:picLocks noChangeAspect="1" noChangeArrowheads="1"/>
          </p:cNvPicPr>
          <p:nvPr/>
        </p:nvPicPr>
        <p:blipFill>
          <a:blip r:embed="rId3" cstate="print"/>
          <a:srcRect/>
          <a:stretch>
            <a:fillRect/>
          </a:stretch>
        </p:blipFill>
        <p:spPr bwMode="auto">
          <a:xfrm>
            <a:off x="467544" y="3140968"/>
            <a:ext cx="3672408" cy="2448272"/>
          </a:xfrm>
          <a:prstGeom prst="rect">
            <a:avLst/>
          </a:prstGeom>
          <a:noFill/>
        </p:spPr>
      </p:pic>
      <p:sp>
        <p:nvSpPr>
          <p:cNvPr id="6" name="5 - Ορθογώνιο"/>
          <p:cNvSpPr/>
          <p:nvPr/>
        </p:nvSpPr>
        <p:spPr>
          <a:xfrm>
            <a:off x="0" y="5643578"/>
            <a:ext cx="5072066" cy="1169551"/>
          </a:xfrm>
          <a:prstGeom prst="rect">
            <a:avLst/>
          </a:prstGeom>
        </p:spPr>
        <p:txBody>
          <a:bodyPr wrap="square">
            <a:spAutoFit/>
          </a:bodyPr>
          <a:lstStyle/>
          <a:p>
            <a:pPr algn="just"/>
            <a:r>
              <a:rPr lang="el-GR" sz="1400" dirty="0" smtClean="0"/>
              <a:t>Η </a:t>
            </a:r>
            <a:r>
              <a:rPr lang="el-GR" sz="1400" dirty="0" smtClean="0">
                <a:effectLst>
                  <a:outerShdw blurRad="38100" dist="38100" dir="2700000" algn="tl">
                    <a:srgbClr val="000000">
                      <a:alpha val="43137"/>
                    </a:srgbClr>
                  </a:outerShdw>
                </a:effectLst>
              </a:rPr>
              <a:t>οξεία</a:t>
            </a:r>
            <a:r>
              <a:rPr lang="el-GR" sz="1400" dirty="0" smtClean="0"/>
              <a:t> φλεγμονώδης απόκριση που παρουσιάζεται εδώ, χαρακτηρίζεται από </a:t>
            </a:r>
            <a:r>
              <a:rPr lang="el-GR" sz="1400" b="1" dirty="0" smtClean="0"/>
              <a:t>αγγειοδιαστολή</a:t>
            </a:r>
            <a:r>
              <a:rPr lang="el-GR" sz="1400" dirty="0" smtClean="0"/>
              <a:t> με </a:t>
            </a:r>
            <a:r>
              <a:rPr lang="el-GR" sz="1400" b="1" dirty="0" smtClean="0"/>
              <a:t>περιθωριοποίηση</a:t>
            </a:r>
            <a:r>
              <a:rPr lang="el-GR" sz="1400" dirty="0" smtClean="0"/>
              <a:t> των ουδετερόφιλων προς τα ενεργοποιημένα ενδοθήλια. Η </a:t>
            </a:r>
            <a:r>
              <a:rPr lang="el-GR" sz="1400" dirty="0" err="1" smtClean="0"/>
              <a:t>διαπήδηση</a:t>
            </a:r>
            <a:r>
              <a:rPr lang="el-GR" sz="1400" dirty="0" smtClean="0"/>
              <a:t> αυτών των ουδετερόφιλων στο </a:t>
            </a:r>
            <a:r>
              <a:rPr lang="el-GR" sz="1400" dirty="0" err="1" smtClean="0"/>
              <a:t>εξωαγγειακό</a:t>
            </a:r>
            <a:r>
              <a:rPr lang="el-GR" sz="1400" dirty="0" smtClean="0"/>
              <a:t> διαμέρισμα συνοδεύεται από </a:t>
            </a:r>
            <a:r>
              <a:rPr lang="el-GR" sz="1400" dirty="0" smtClean="0">
                <a:effectLst>
                  <a:outerShdw blurRad="38100" dist="38100" dir="2700000" algn="tl">
                    <a:srgbClr val="000000">
                      <a:alpha val="43137"/>
                    </a:srgbClr>
                  </a:outerShdw>
                </a:effectLst>
              </a:rPr>
              <a:t>έκχυση υγ</a:t>
            </a:r>
            <a:r>
              <a:rPr lang="el-GR" sz="1400" dirty="0" smtClean="0"/>
              <a:t>ρού με δημιουργία </a:t>
            </a:r>
            <a:r>
              <a:rPr lang="el-GR" sz="1400" b="1" dirty="0" smtClean="0"/>
              <a:t>οιδήματος</a:t>
            </a:r>
            <a:r>
              <a:rPr lang="el-GR" sz="1400" dirty="0" smtClean="0"/>
              <a:t>.</a:t>
            </a:r>
            <a:endParaRPr lang="el-GR" sz="1400" dirty="0"/>
          </a:p>
        </p:txBody>
      </p:sp>
      <p:pic>
        <p:nvPicPr>
          <p:cNvPr id="15364" name="Picture 4" descr="C:\Users\User\Desktop\INFL008.jpg"/>
          <p:cNvPicPr>
            <a:picLocks noChangeAspect="1" noChangeArrowheads="1"/>
          </p:cNvPicPr>
          <p:nvPr/>
        </p:nvPicPr>
        <p:blipFill>
          <a:blip r:embed="rId4" cstate="print"/>
          <a:srcRect/>
          <a:stretch>
            <a:fillRect/>
          </a:stretch>
        </p:blipFill>
        <p:spPr bwMode="auto">
          <a:xfrm>
            <a:off x="4784162" y="2708920"/>
            <a:ext cx="4067885" cy="2664296"/>
          </a:xfrm>
          <a:prstGeom prst="rect">
            <a:avLst/>
          </a:prstGeom>
          <a:noFill/>
        </p:spPr>
      </p:pic>
      <p:sp>
        <p:nvSpPr>
          <p:cNvPr id="8" name="7 - Ορθογώνιο"/>
          <p:cNvSpPr/>
          <p:nvPr/>
        </p:nvSpPr>
        <p:spPr>
          <a:xfrm>
            <a:off x="5004048" y="5373216"/>
            <a:ext cx="3816424" cy="1384995"/>
          </a:xfrm>
          <a:prstGeom prst="rect">
            <a:avLst/>
          </a:prstGeom>
        </p:spPr>
        <p:txBody>
          <a:bodyPr wrap="square">
            <a:spAutoFit/>
          </a:bodyPr>
          <a:lstStyle/>
          <a:p>
            <a:pPr algn="just"/>
            <a:r>
              <a:rPr lang="el-GR" sz="1400" dirty="0" smtClean="0"/>
              <a:t>Εδώ είναι ένα παράδειγμα του πλέγματος </a:t>
            </a:r>
            <a:r>
              <a:rPr lang="el-GR" sz="1400" b="1" dirty="0" smtClean="0"/>
              <a:t>ινώδους/</a:t>
            </a:r>
            <a:r>
              <a:rPr lang="el-GR" sz="1400" b="1" dirty="0" err="1" smtClean="0"/>
              <a:t>ινικής</a:t>
            </a:r>
            <a:r>
              <a:rPr lang="el-GR" sz="1400" dirty="0" smtClean="0"/>
              <a:t> σε </a:t>
            </a:r>
            <a:r>
              <a:rPr lang="el-GR" sz="1400" dirty="0" err="1" smtClean="0"/>
              <a:t>εξαγγειωθέν</a:t>
            </a:r>
            <a:r>
              <a:rPr lang="el-GR" sz="1400" dirty="0" smtClean="0"/>
              <a:t> </a:t>
            </a:r>
            <a:r>
              <a:rPr lang="el-GR" sz="1400" dirty="0" smtClean="0">
                <a:effectLst>
                  <a:outerShdw blurRad="38100" dist="38100" dir="2700000" algn="tl">
                    <a:srgbClr val="000000">
                      <a:alpha val="43137"/>
                    </a:srgbClr>
                  </a:outerShdw>
                </a:effectLst>
              </a:rPr>
              <a:t>υγρό</a:t>
            </a:r>
            <a:r>
              <a:rPr lang="el-GR" sz="1400" dirty="0" smtClean="0"/>
              <a:t> με ουδετερόφιλα (φλεγμονώδες εξίδρωμα) που έχει σχηματιστεί στην περιοχή της </a:t>
            </a:r>
            <a:r>
              <a:rPr lang="el-GR" sz="1400" dirty="0" smtClean="0">
                <a:effectLst>
                  <a:outerShdw blurRad="38100" dist="38100" dir="2700000" algn="tl">
                    <a:srgbClr val="000000">
                      <a:alpha val="43137"/>
                    </a:srgbClr>
                  </a:outerShdw>
                </a:effectLst>
              </a:rPr>
              <a:t>οξείας</a:t>
            </a:r>
            <a:r>
              <a:rPr lang="el-GR" sz="1400" dirty="0" smtClean="0"/>
              <a:t> φλεγμονής. Αυτή η  </a:t>
            </a:r>
            <a:r>
              <a:rPr lang="el-GR" sz="1400" spc="300" dirty="0" smtClean="0">
                <a:effectLst>
                  <a:outerShdw blurRad="38100" dist="38100" dir="2700000" algn="tl">
                    <a:srgbClr val="000000">
                      <a:alpha val="43137"/>
                    </a:srgbClr>
                  </a:outerShdw>
                </a:effectLst>
              </a:rPr>
              <a:t>συλλογή υγρού </a:t>
            </a:r>
            <a:r>
              <a:rPr lang="el-GR" sz="1400" dirty="0" smtClean="0"/>
              <a:t>είναι που παράγει τη διόγκωση – </a:t>
            </a:r>
            <a:r>
              <a:rPr lang="el-GR" sz="1400" b="1" dirty="0" smtClean="0"/>
              <a:t>οίδημα </a:t>
            </a:r>
            <a:r>
              <a:rPr lang="el-GR" sz="1400" dirty="0" smtClean="0"/>
              <a:t> της </a:t>
            </a:r>
            <a:r>
              <a:rPr lang="el-GR" sz="1400" dirty="0" smtClean="0">
                <a:effectLst>
                  <a:outerShdw blurRad="38100" dist="38100" dir="2700000" algn="tl">
                    <a:srgbClr val="000000">
                      <a:alpha val="43137"/>
                    </a:srgbClr>
                  </a:outerShdw>
                </a:effectLst>
              </a:rPr>
              <a:t>οξείας</a:t>
            </a:r>
            <a:r>
              <a:rPr lang="el-GR" sz="1400" dirty="0" smtClean="0"/>
              <a:t> φλεγμονής.</a:t>
            </a:r>
            <a:endParaRPr lang="el-G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dissolve">
                                      <p:cBhvr>
                                        <p:cTn id="12" dur="500"/>
                                        <p:tgtEl>
                                          <p:spTgt spid="1536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364"/>
                                        </p:tgtEl>
                                        <p:attrNameLst>
                                          <p:attrName>style.visibility</p:attrName>
                                        </p:attrNameLst>
                                      </p:cBhvr>
                                      <p:to>
                                        <p:strVal val="visible"/>
                                      </p:to>
                                    </p:set>
                                    <p:animEffect transition="in" filter="dissolve">
                                      <p:cBhvr>
                                        <p:cTn id="20" dur="500"/>
                                        <p:tgtEl>
                                          <p:spTgt spid="1536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284984"/>
            <a:ext cx="4427984" cy="576064"/>
          </a:xfrm>
        </p:spPr>
        <p:txBody>
          <a:bodyPr>
            <a:normAutofit/>
          </a:bodyPr>
          <a:lstStyle/>
          <a:p>
            <a:r>
              <a:rPr lang="el-GR" sz="2000" b="1" dirty="0" smtClean="0"/>
              <a:t>Εναλλακτική οδός </a:t>
            </a:r>
            <a:endParaRPr lang="el-GR" sz="2000" b="1" dirty="0"/>
          </a:p>
        </p:txBody>
      </p:sp>
      <p:sp>
        <p:nvSpPr>
          <p:cNvPr id="15362" name="AutoShape 2" descr="Inflamm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5364" name="Picture 4" descr="Inflammation"/>
          <p:cNvPicPr>
            <a:picLocks noChangeAspect="1" noChangeArrowheads="1" noCrop="1"/>
          </p:cNvPicPr>
          <p:nvPr/>
        </p:nvPicPr>
        <p:blipFill>
          <a:blip r:embed="rId2" cstate="print"/>
          <a:srcRect/>
          <a:stretch>
            <a:fillRect/>
          </a:stretch>
        </p:blipFill>
        <p:spPr bwMode="auto">
          <a:xfrm>
            <a:off x="251520" y="3645024"/>
            <a:ext cx="4104456" cy="1512167"/>
          </a:xfrm>
          <a:prstGeom prst="rect">
            <a:avLst/>
          </a:prstGeom>
          <a:noFill/>
        </p:spPr>
      </p:pic>
      <p:pic>
        <p:nvPicPr>
          <p:cNvPr id="5" name="Picture 2" descr="Inflammation"/>
          <p:cNvPicPr>
            <a:picLocks noChangeAspect="1" noChangeArrowheads="1" noCrop="1"/>
          </p:cNvPicPr>
          <p:nvPr/>
        </p:nvPicPr>
        <p:blipFill>
          <a:blip r:embed="rId3" cstate="print"/>
          <a:srcRect/>
          <a:stretch>
            <a:fillRect/>
          </a:stretch>
        </p:blipFill>
        <p:spPr bwMode="auto">
          <a:xfrm>
            <a:off x="4932040" y="3645024"/>
            <a:ext cx="4032448" cy="1512167"/>
          </a:xfrm>
          <a:prstGeom prst="rect">
            <a:avLst/>
          </a:prstGeom>
          <a:noFill/>
        </p:spPr>
      </p:pic>
      <p:sp>
        <p:nvSpPr>
          <p:cNvPr id="6" name="1 - Τίτλος"/>
          <p:cNvSpPr txBox="1">
            <a:spLocks/>
          </p:cNvSpPr>
          <p:nvPr/>
        </p:nvSpPr>
        <p:spPr>
          <a:xfrm>
            <a:off x="5220072" y="2996952"/>
            <a:ext cx="3466728" cy="115212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tx1"/>
                </a:solidFill>
                <a:effectLst/>
                <a:uLnTx/>
                <a:uFillTx/>
                <a:latin typeface="+mj-lt"/>
                <a:ea typeface="+mj-ea"/>
                <a:cs typeface="+mj-cs"/>
              </a:rPr>
              <a:t>Κλασική</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000" b="1" i="0" u="none" strike="noStrike" kern="1200" cap="none" spc="0" normalizeH="0" baseline="0" noProof="0" dirty="0" smtClean="0">
                <a:ln>
                  <a:noFill/>
                </a:ln>
                <a:solidFill>
                  <a:schemeClr val="tx1"/>
                </a:solidFill>
                <a:effectLst/>
                <a:uLnTx/>
                <a:uFillTx/>
                <a:latin typeface="+mj-lt"/>
                <a:ea typeface="+mj-ea"/>
                <a:cs typeface="+mj-cs"/>
              </a:rPr>
              <a:t>οδός </a:t>
            </a: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C:\Users\User\Desktop\INFL009.jpg"/>
          <p:cNvPicPr>
            <a:picLocks noChangeAspect="1" noChangeArrowheads="1"/>
          </p:cNvPicPr>
          <p:nvPr/>
        </p:nvPicPr>
        <p:blipFill>
          <a:blip r:embed="rId4" cstate="print"/>
          <a:srcRect/>
          <a:stretch>
            <a:fillRect/>
          </a:stretch>
        </p:blipFill>
        <p:spPr bwMode="auto">
          <a:xfrm>
            <a:off x="107505" y="188640"/>
            <a:ext cx="4727540" cy="3096344"/>
          </a:xfrm>
          <a:prstGeom prst="rect">
            <a:avLst/>
          </a:prstGeom>
          <a:noFill/>
        </p:spPr>
      </p:pic>
      <p:sp>
        <p:nvSpPr>
          <p:cNvPr id="8" name="7 - Ορθογώνιο"/>
          <p:cNvSpPr/>
          <p:nvPr/>
        </p:nvSpPr>
        <p:spPr>
          <a:xfrm>
            <a:off x="4860032" y="116632"/>
            <a:ext cx="4283968" cy="3108543"/>
          </a:xfrm>
          <a:prstGeom prst="rect">
            <a:avLst/>
          </a:prstGeom>
        </p:spPr>
        <p:txBody>
          <a:bodyPr wrap="square">
            <a:spAutoFit/>
          </a:bodyPr>
          <a:lstStyle/>
          <a:p>
            <a:pPr algn="just"/>
            <a:r>
              <a:rPr lang="el-GR" sz="1400" dirty="0" smtClean="0"/>
              <a:t>Η χρώση κατά </a:t>
            </a:r>
            <a:r>
              <a:rPr lang="en-US" sz="1400" dirty="0" smtClean="0"/>
              <a:t>Gram</a:t>
            </a:r>
            <a:r>
              <a:rPr lang="el-GR" sz="1400" dirty="0" smtClean="0"/>
              <a:t> ιστού από οξεία πνευμονία δείχνει σκούρες μοβ κουκκίδες που μοιάζουν με θετικούς κατά </a:t>
            </a:r>
            <a:r>
              <a:rPr lang="en-US" sz="1400" dirty="0" smtClean="0"/>
              <a:t>G</a:t>
            </a:r>
            <a:r>
              <a:rPr lang="el-GR" sz="1400" dirty="0" err="1" smtClean="0"/>
              <a:t>ram</a:t>
            </a:r>
            <a:r>
              <a:rPr lang="el-GR" sz="1400" dirty="0" smtClean="0"/>
              <a:t> </a:t>
            </a:r>
            <a:r>
              <a:rPr lang="el-GR" sz="1400" b="1" dirty="0" smtClean="0"/>
              <a:t>κόκκους</a:t>
            </a:r>
            <a:r>
              <a:rPr lang="el-GR" sz="1400" dirty="0" smtClean="0"/>
              <a:t> (βέλος) που έχουν καταναλωθεί από τα πολυάριθμα ουδετερόφιλα που εξέρχονται στον κυψελιδικό χώρο. Οι </a:t>
            </a:r>
            <a:r>
              <a:rPr lang="el-GR" sz="1400" dirty="0" err="1" smtClean="0"/>
              <a:t>οψωνίνες</a:t>
            </a:r>
            <a:r>
              <a:rPr lang="el-GR" sz="1400" dirty="0" smtClean="0"/>
              <a:t> όπως η </a:t>
            </a:r>
            <a:r>
              <a:rPr lang="el-GR" sz="1400" dirty="0" err="1" smtClean="0"/>
              <a:t>IgG</a:t>
            </a:r>
            <a:r>
              <a:rPr lang="el-GR" sz="1400" dirty="0" smtClean="0"/>
              <a:t> και το C3b, διευκολύνουν την προσκόλληση των ουδετερόφιλων σε επιθετικούς παράγοντες όπως τα βακτήρια, έτσι ώστε τα ουδετερόφιλα να μπορούν να τα </a:t>
            </a:r>
            <a:r>
              <a:rPr lang="el-GR" sz="1400" dirty="0" err="1" smtClean="0"/>
              <a:t>φαγοκυτταρώσουν</a:t>
            </a:r>
            <a:r>
              <a:rPr lang="el-GR" sz="1400" dirty="0" smtClean="0"/>
              <a:t>. Ένα αυξημένο επίπεδο </a:t>
            </a:r>
            <a:r>
              <a:rPr lang="el-GR" sz="1400" dirty="0" err="1" smtClean="0"/>
              <a:t>προκαλσιτονίνης</a:t>
            </a:r>
            <a:r>
              <a:rPr lang="el-GR" sz="1400" dirty="0" smtClean="0"/>
              <a:t> ορού είναι δείκτης σοβαρής σήψης. </a:t>
            </a:r>
          </a:p>
          <a:p>
            <a:pPr algn="just"/>
            <a:r>
              <a:rPr lang="el-GR" sz="1400" dirty="0" smtClean="0"/>
              <a:t>Ερώτηση: Ποιοι οργανισμοί μπορεί να εμπλέκονται; Κοινοί, θετικοί κατά </a:t>
            </a:r>
            <a:r>
              <a:rPr lang="en-US" sz="1400" dirty="0" smtClean="0"/>
              <a:t>Gram, </a:t>
            </a:r>
            <a:r>
              <a:rPr lang="el-GR" sz="1400" b="1" dirty="0" smtClean="0"/>
              <a:t>κόκκοι</a:t>
            </a:r>
            <a:r>
              <a:rPr lang="el-GR" sz="1400" dirty="0" smtClean="0"/>
              <a:t> που προκαλούν πνευμονία, ήτοι στρεπτόκοκκοι (εκείνος της πνευμονίας ή ο εντερόκοκκος), ο σταφυλόκοκκος </a:t>
            </a:r>
            <a:r>
              <a:rPr lang="en-US" sz="1400" dirty="0" err="1" smtClean="0"/>
              <a:t>aureus</a:t>
            </a:r>
            <a:r>
              <a:rPr lang="en-US" sz="1400" dirty="0" smtClean="0"/>
              <a:t> </a:t>
            </a:r>
            <a:r>
              <a:rPr lang="el-GR" sz="1400" dirty="0" smtClean="0"/>
              <a:t>κ.α.</a:t>
            </a:r>
            <a:endParaRPr lang="el-GR" sz="1400" dirty="0"/>
          </a:p>
        </p:txBody>
      </p:sp>
      <p:sp>
        <p:nvSpPr>
          <p:cNvPr id="9" name="8 - Δεξιό βέλος"/>
          <p:cNvSpPr/>
          <p:nvPr/>
        </p:nvSpPr>
        <p:spPr>
          <a:xfrm rot="20989720">
            <a:off x="827584" y="1916832"/>
            <a:ext cx="432048" cy="28803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0" y="5229200"/>
            <a:ext cx="4788024" cy="830997"/>
          </a:xfrm>
          <a:prstGeom prst="rect">
            <a:avLst/>
          </a:prstGeom>
        </p:spPr>
        <p:txBody>
          <a:bodyPr wrap="square">
            <a:spAutoFit/>
          </a:bodyPr>
          <a:lstStyle/>
          <a:p>
            <a:pPr algn="just"/>
            <a:r>
              <a:rPr lang="el-GR" sz="1200" dirty="0" smtClean="0"/>
              <a:t>Οι </a:t>
            </a:r>
            <a:r>
              <a:rPr lang="el-GR" sz="1200" b="1" dirty="0" smtClean="0"/>
              <a:t>πρωτεΐνες του συμπληρώματος </a:t>
            </a:r>
            <a:r>
              <a:rPr lang="el-GR" sz="1200" dirty="0" smtClean="0"/>
              <a:t>υπάρχουν στην κυκλοφορία και μπορούν να ενεργοποιηθούν με διάφορους μηχανισμούς. Τα </a:t>
            </a:r>
            <a:r>
              <a:rPr lang="el-GR" sz="1200" b="1" dirty="0" err="1" smtClean="0"/>
              <a:t>βακτηριακά</a:t>
            </a:r>
            <a:r>
              <a:rPr lang="el-GR" sz="1200" b="1" dirty="0" smtClean="0"/>
              <a:t> προϊόντα</a:t>
            </a:r>
            <a:r>
              <a:rPr lang="el-GR" sz="1200" dirty="0" smtClean="0"/>
              <a:t> μπορούν να ξεκινήσουν την "</a:t>
            </a:r>
            <a:r>
              <a:rPr lang="el-GR" sz="1200" dirty="0" smtClean="0">
                <a:effectLst>
                  <a:outerShdw blurRad="38100" dist="38100" dir="2700000" algn="tl">
                    <a:srgbClr val="000000">
                      <a:alpha val="43137"/>
                    </a:srgbClr>
                  </a:outerShdw>
                </a:effectLst>
              </a:rPr>
              <a:t>εναλλακτική οδό</a:t>
            </a:r>
            <a:r>
              <a:rPr lang="el-GR" sz="1200" dirty="0" smtClean="0"/>
              <a:t>«, όπως φαίνεται σχηματικά παραπάνω. </a:t>
            </a:r>
            <a:endParaRPr lang="el-GR" sz="1200" dirty="0"/>
          </a:p>
        </p:txBody>
      </p:sp>
      <p:sp>
        <p:nvSpPr>
          <p:cNvPr id="11" name="10 - Ορθογώνιο"/>
          <p:cNvSpPr/>
          <p:nvPr/>
        </p:nvSpPr>
        <p:spPr>
          <a:xfrm>
            <a:off x="4788024" y="5229200"/>
            <a:ext cx="4355976" cy="830997"/>
          </a:xfrm>
          <a:prstGeom prst="rect">
            <a:avLst/>
          </a:prstGeom>
        </p:spPr>
        <p:txBody>
          <a:bodyPr wrap="square">
            <a:spAutoFit/>
          </a:bodyPr>
          <a:lstStyle/>
          <a:p>
            <a:pPr algn="just"/>
            <a:r>
              <a:rPr lang="el-GR" sz="1200" dirty="0" smtClean="0"/>
              <a:t>Οι </a:t>
            </a:r>
            <a:r>
              <a:rPr lang="el-GR" sz="1200" b="1" dirty="0" smtClean="0"/>
              <a:t>πρωτεΐνες του συμπληρώματος </a:t>
            </a:r>
            <a:r>
              <a:rPr lang="el-GR" sz="1200" dirty="0" smtClean="0"/>
              <a:t>υπάρχουν στην κυκλοφορία και μπορούν να ενεργοποιηθούν με διάφορους μηχανισμούς. Οι </a:t>
            </a:r>
            <a:r>
              <a:rPr lang="el-GR" sz="1200" b="1" dirty="0" smtClean="0"/>
              <a:t>συνδεδεμένες </a:t>
            </a:r>
            <a:r>
              <a:rPr lang="el-GR" sz="1200" b="1" dirty="0" err="1" smtClean="0"/>
              <a:t>ανοσοσφαιρίνες</a:t>
            </a:r>
            <a:r>
              <a:rPr lang="el-GR" sz="1200" b="1" dirty="0" smtClean="0"/>
              <a:t> </a:t>
            </a:r>
            <a:r>
              <a:rPr lang="el-GR" sz="1200" dirty="0" smtClean="0"/>
              <a:t>μπορούν να ξεκινήσουν την «</a:t>
            </a:r>
            <a:r>
              <a:rPr lang="el-GR" sz="1200" dirty="0" smtClean="0">
                <a:effectLst>
                  <a:outerShdw blurRad="38100" dist="38100" dir="2700000" algn="tl">
                    <a:srgbClr val="000000">
                      <a:alpha val="43137"/>
                    </a:srgbClr>
                  </a:outerShdw>
                </a:effectLst>
              </a:rPr>
              <a:t>κλασική οδό</a:t>
            </a:r>
            <a:r>
              <a:rPr lang="el-GR" sz="1200" dirty="0" smtClean="0"/>
              <a:t>», όπως φαίνεται σχηματικά παραπάνω.</a:t>
            </a:r>
            <a:endParaRPr lang="el-GR" sz="1200" dirty="0"/>
          </a:p>
        </p:txBody>
      </p:sp>
      <p:sp>
        <p:nvSpPr>
          <p:cNvPr id="12" name="11 - Ορθογώνιο"/>
          <p:cNvSpPr/>
          <p:nvPr/>
        </p:nvSpPr>
        <p:spPr>
          <a:xfrm>
            <a:off x="0" y="6165304"/>
            <a:ext cx="9144000" cy="646331"/>
          </a:xfrm>
          <a:prstGeom prst="rect">
            <a:avLst/>
          </a:prstGeom>
        </p:spPr>
        <p:txBody>
          <a:bodyPr wrap="square">
            <a:spAutoFit/>
          </a:bodyPr>
          <a:lstStyle/>
          <a:p>
            <a:pPr algn="just"/>
            <a:r>
              <a:rPr lang="el-GR" sz="1200" dirty="0" smtClean="0"/>
              <a:t>Ο καταρράκτης του συμπληρώματος μπορεί να δημιουργήσει δραστικές ενώσεις όπως το </a:t>
            </a:r>
            <a:r>
              <a:rPr lang="el-GR" sz="1200" b="1" dirty="0" smtClean="0"/>
              <a:t>C3b</a:t>
            </a:r>
            <a:r>
              <a:rPr lang="el-GR" sz="1200" dirty="0" smtClean="0"/>
              <a:t> που λειτουργεί ως </a:t>
            </a:r>
            <a:r>
              <a:rPr lang="el-GR" sz="1200" dirty="0" err="1" smtClean="0"/>
              <a:t>οψωνίνη</a:t>
            </a:r>
            <a:r>
              <a:rPr lang="el-GR" sz="1200" dirty="0" smtClean="0"/>
              <a:t> ή το </a:t>
            </a:r>
            <a:r>
              <a:rPr lang="el-GR" sz="1200" b="1" dirty="0" smtClean="0"/>
              <a:t>C5a </a:t>
            </a:r>
            <a:r>
              <a:rPr lang="el-GR" sz="1200" dirty="0" smtClean="0"/>
              <a:t>που προσελκύει ουδετερόφιλα. Εάν δημιουργηθεί το </a:t>
            </a:r>
            <a:r>
              <a:rPr lang="el-GR" sz="1200" dirty="0" err="1" smtClean="0"/>
              <a:t>σύμπλοκο</a:t>
            </a:r>
            <a:r>
              <a:rPr lang="el-GR" sz="1200" dirty="0" smtClean="0"/>
              <a:t> </a:t>
            </a:r>
            <a:r>
              <a:rPr lang="el-GR" sz="1200" b="1" dirty="0" smtClean="0"/>
              <a:t>C5-9</a:t>
            </a:r>
            <a:r>
              <a:rPr lang="el-GR" sz="1200" dirty="0" smtClean="0"/>
              <a:t> (το «σύμπλεγμα επίθεσης μεμβράνης»), το κύτταρο στο οποίο είναι συνδεδεμένο το </a:t>
            </a:r>
            <a:r>
              <a:rPr lang="el-GR" sz="1200" dirty="0" err="1" smtClean="0"/>
              <a:t>σύμπλοκο</a:t>
            </a:r>
            <a:r>
              <a:rPr lang="el-GR" sz="1200" dirty="0" smtClean="0"/>
              <a:t>, μπορεί να λυθεί με διάτρηση της κυτταρικής του μεμβράνης.</a:t>
            </a:r>
            <a:endParaRPr lang="el-G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par>
                                <p:cTn id="24" presetID="9" presetClass="entr" presetSubtype="0" fill="hold" nodeType="withEffect">
                                  <p:stCondLst>
                                    <p:cond delay="0"/>
                                  </p:stCondLst>
                                  <p:childTnLst>
                                    <p:set>
                                      <p:cBhvr>
                                        <p:cTn id="25" dur="1" fill="hold">
                                          <p:stCondLst>
                                            <p:cond delay="0"/>
                                          </p:stCondLst>
                                        </p:cTn>
                                        <p:tgtEl>
                                          <p:spTgt spid="15364"/>
                                        </p:tgtEl>
                                        <p:attrNameLst>
                                          <p:attrName>style.visibility</p:attrName>
                                        </p:attrNameLst>
                                      </p:cBhvr>
                                      <p:to>
                                        <p:strVal val="visible"/>
                                      </p:to>
                                    </p:set>
                                    <p:animEffect transition="in" filter="dissolve">
                                      <p:cBhvr>
                                        <p:cTn id="26" dur="500"/>
                                        <p:tgtEl>
                                          <p:spTgt spid="1536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par>
                                <p:cTn id="35" presetID="9"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8" grpId="1"/>
      <p:bldP spid="9" grpId="0" animBg="1"/>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00760" y="1285860"/>
            <a:ext cx="3143240" cy="131778"/>
          </a:xfrm>
        </p:spPr>
        <p:txBody>
          <a:bodyPr>
            <a:noAutofit/>
          </a:bodyPr>
          <a:lstStyle/>
          <a:p>
            <a:r>
              <a:rPr lang="el-GR" sz="3200" dirty="0" smtClean="0"/>
              <a:t>Φαγοκυττάρωση</a:t>
            </a:r>
            <a:endParaRPr lang="el-GR" sz="3200" dirty="0"/>
          </a:p>
        </p:txBody>
      </p:sp>
      <p:pic>
        <p:nvPicPr>
          <p:cNvPr id="17410" name="Picture 2" descr="Inflammation"/>
          <p:cNvPicPr>
            <a:picLocks noChangeAspect="1" noChangeArrowheads="1"/>
          </p:cNvPicPr>
          <p:nvPr/>
        </p:nvPicPr>
        <p:blipFill>
          <a:blip r:embed="rId2" cstate="print"/>
          <a:srcRect/>
          <a:stretch>
            <a:fillRect/>
          </a:stretch>
        </p:blipFill>
        <p:spPr bwMode="auto">
          <a:xfrm>
            <a:off x="5813970" y="3143248"/>
            <a:ext cx="3115748" cy="3517563"/>
          </a:xfrm>
          <a:prstGeom prst="rect">
            <a:avLst/>
          </a:prstGeom>
          <a:noFill/>
        </p:spPr>
      </p:pic>
      <p:pic>
        <p:nvPicPr>
          <p:cNvPr id="17412" name="Picture 4" descr="https://webpath.med.utah.edu/jpeg2/INFEC044.gif"/>
          <p:cNvPicPr>
            <a:picLocks noChangeAspect="1" noChangeArrowheads="1"/>
          </p:cNvPicPr>
          <p:nvPr/>
        </p:nvPicPr>
        <p:blipFill>
          <a:blip r:embed="rId3" cstate="print"/>
          <a:srcRect/>
          <a:stretch>
            <a:fillRect/>
          </a:stretch>
        </p:blipFill>
        <p:spPr bwMode="auto">
          <a:xfrm>
            <a:off x="6643702" y="4000504"/>
            <a:ext cx="1071570" cy="1071570"/>
          </a:xfrm>
          <a:prstGeom prst="rect">
            <a:avLst/>
          </a:prstGeom>
          <a:noFill/>
        </p:spPr>
      </p:pic>
      <p:sp>
        <p:nvSpPr>
          <p:cNvPr id="5" name="4 - Ορθογώνιο"/>
          <p:cNvSpPr/>
          <p:nvPr/>
        </p:nvSpPr>
        <p:spPr>
          <a:xfrm>
            <a:off x="0" y="-142899"/>
            <a:ext cx="5857884" cy="7109639"/>
          </a:xfrm>
          <a:prstGeom prst="rect">
            <a:avLst/>
          </a:prstGeom>
        </p:spPr>
        <p:txBody>
          <a:bodyPr wrap="square">
            <a:spAutoFit/>
          </a:bodyPr>
          <a:lstStyle/>
          <a:p>
            <a:pPr algn="just"/>
            <a:r>
              <a:rPr lang="el-GR" sz="2400" dirty="0" smtClean="0"/>
              <a:t>Ένα ευκίνητο </a:t>
            </a:r>
            <a:r>
              <a:rPr lang="el-GR" sz="2400" dirty="0" smtClean="0">
                <a:solidFill>
                  <a:srgbClr val="FF0000"/>
                </a:solidFill>
              </a:rPr>
              <a:t>βακτήριο</a:t>
            </a:r>
            <a:r>
              <a:rPr lang="el-GR" sz="2400" dirty="0" smtClean="0"/>
              <a:t> βρίσκεται μέσα σε έναν κυψελιδικό σάκο του πνεύμονα και επιδιώκει να δημιουργήσει μια λοίμωξη. Μετά την περικύκλωσή του από το ουδετερόφιλο, το βακτήριο περιέχεται σε ένα </a:t>
            </a:r>
            <a:r>
              <a:rPr lang="el-GR" sz="2400" dirty="0" err="1" smtClean="0"/>
              <a:t>φαγόσωμα</a:t>
            </a:r>
            <a:r>
              <a:rPr lang="el-GR" sz="2400" dirty="0" smtClean="0"/>
              <a:t> και τα </a:t>
            </a:r>
            <a:r>
              <a:rPr lang="el-GR" sz="2400" dirty="0" err="1" smtClean="0"/>
              <a:t>λυσοσωμικά</a:t>
            </a:r>
            <a:r>
              <a:rPr lang="el-GR" sz="2400" dirty="0" smtClean="0"/>
              <a:t> κοκκία συγχωνεύονται με αυτό, απελευθερώνοντας το περιεχόμενό τους για να σχηματίσουν το </a:t>
            </a:r>
            <a:r>
              <a:rPr lang="el-GR" sz="2400" dirty="0" err="1" smtClean="0">
                <a:solidFill>
                  <a:srgbClr val="0070C0"/>
                </a:solidFill>
              </a:rPr>
              <a:t>φαγολυσόσωμα</a:t>
            </a:r>
            <a:r>
              <a:rPr lang="el-GR" sz="2400" dirty="0" smtClean="0"/>
              <a:t> που φαίνεται εδώ. Η ταχεία ενεργοποίηση της </a:t>
            </a:r>
            <a:r>
              <a:rPr lang="el-GR" sz="2400" dirty="0" err="1" smtClean="0"/>
              <a:t>οξειδάσης</a:t>
            </a:r>
            <a:r>
              <a:rPr lang="el-GR" sz="2400" dirty="0" smtClean="0"/>
              <a:t> NADPH οδηγεί στη δημιουργία υπεροξειδίου</a:t>
            </a:r>
          </a:p>
          <a:p>
            <a:pPr algn="just"/>
            <a:r>
              <a:rPr lang="el-GR" sz="2400" dirty="0" smtClean="0"/>
              <a:t> που μετατρέπεται σε υπεροξείδιο του υδρογόνου με αυθόρμητη </a:t>
            </a:r>
            <a:r>
              <a:rPr lang="el-GR" sz="2400" dirty="0" err="1" smtClean="0"/>
              <a:t>αυτο</a:t>
            </a:r>
            <a:r>
              <a:rPr lang="el-GR" sz="2400" dirty="0" smtClean="0"/>
              <a:t>-οξειδοαναγωγή. Μαζί με τη </a:t>
            </a:r>
            <a:r>
              <a:rPr lang="el-GR" sz="2400" dirty="0" err="1" smtClean="0"/>
              <a:t>μυελοϋπεροξειδάση</a:t>
            </a:r>
            <a:r>
              <a:rPr lang="el-GR" sz="2400" dirty="0" smtClean="0"/>
              <a:t> από τα  </a:t>
            </a:r>
            <a:r>
              <a:rPr lang="el-GR" sz="2400" dirty="0" err="1" smtClean="0"/>
              <a:t>αζουρόφιλα</a:t>
            </a:r>
            <a:r>
              <a:rPr lang="el-GR" sz="2400" dirty="0" smtClean="0"/>
              <a:t> κοκκία του και το ιόν αλογονιδίου, το υπεροξείδιο του υδρογόνου μετατρέπεται σε </a:t>
            </a:r>
            <a:r>
              <a:rPr lang="el-GR" sz="2400" dirty="0" err="1" smtClean="0"/>
              <a:t>υποχλωριώδες</a:t>
            </a:r>
            <a:r>
              <a:rPr lang="el-GR" sz="2400" dirty="0" smtClean="0"/>
              <a:t> οξύ (HOCL) το οποίο καταστρέφει το βακτήριο με </a:t>
            </a:r>
            <a:r>
              <a:rPr lang="el-GR" sz="2400" dirty="0" err="1" smtClean="0"/>
              <a:t>αλογόνωση</a:t>
            </a:r>
            <a:r>
              <a:rPr lang="el-GR" sz="2400" dirty="0" smtClean="0"/>
              <a:t>.</a:t>
            </a:r>
            <a:endParaRPr lang="el-GR" sz="2400" dirty="0"/>
          </a:p>
        </p:txBody>
      </p:sp>
      <p:pic>
        <p:nvPicPr>
          <p:cNvPr id="16386" name="Picture 2" descr="Superoxide.svg"/>
          <p:cNvPicPr>
            <a:picLocks noChangeAspect="1" noChangeArrowheads="1"/>
          </p:cNvPicPr>
          <p:nvPr/>
        </p:nvPicPr>
        <p:blipFill>
          <a:blip r:embed="rId4" cstate="print"/>
          <a:srcRect/>
          <a:stretch>
            <a:fillRect/>
          </a:stretch>
        </p:blipFill>
        <p:spPr bwMode="auto">
          <a:xfrm>
            <a:off x="4286248" y="3500438"/>
            <a:ext cx="666748" cy="4133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dissolve">
                                      <p:cBhvr>
                                        <p:cTn id="10"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00562" y="0"/>
            <a:ext cx="4500594" cy="3786190"/>
          </a:xfrm>
        </p:spPr>
        <p:txBody>
          <a:bodyPr>
            <a:normAutofit/>
          </a:bodyPr>
          <a:lstStyle/>
          <a:p>
            <a:pPr algn="just"/>
            <a:r>
              <a:rPr lang="el-GR" sz="1050" dirty="0" smtClean="0"/>
              <a:t>Η </a:t>
            </a:r>
            <a:r>
              <a:rPr lang="el-GR" sz="1050" b="1" dirty="0" smtClean="0"/>
              <a:t>αγγειίτιδα </a:t>
            </a:r>
            <a:r>
              <a:rPr lang="el-GR" sz="1050" dirty="0" smtClean="0"/>
              <a:t>που παρουσιάζεται εδώ, δείχνει την καταστροφή που μπορεί να συνοδεύει την </a:t>
            </a:r>
            <a:r>
              <a:rPr lang="el-GR" sz="1050" b="1" dirty="0" smtClean="0"/>
              <a:t>οξεία</a:t>
            </a:r>
            <a:r>
              <a:rPr lang="el-GR" sz="1050" dirty="0" smtClean="0"/>
              <a:t> φλεγμονώδη διαδικασία και την </a:t>
            </a:r>
            <a:r>
              <a:rPr lang="el-GR" sz="1050" dirty="0" smtClean="0">
                <a:effectLst>
                  <a:outerShdw blurRad="38100" dist="38100" dir="2700000" algn="tl">
                    <a:srgbClr val="000000">
                      <a:alpha val="43137"/>
                    </a:srgbClr>
                  </a:outerShdw>
                </a:effectLst>
              </a:rPr>
              <a:t>αλληλεπίδραση με τον μηχανισμό πήξης</a:t>
            </a:r>
            <a:r>
              <a:rPr lang="el-GR" sz="1050" dirty="0" smtClean="0"/>
              <a:t>. Το αρτηριακό τοίχωμα υφίσταται </a:t>
            </a:r>
            <a:r>
              <a:rPr lang="el-GR" sz="1050" b="1" dirty="0" smtClean="0"/>
              <a:t>νέκρωση</a:t>
            </a:r>
            <a:r>
              <a:rPr lang="el-GR" sz="1050" dirty="0" smtClean="0"/>
              <a:t> και σχηματίζεται </a:t>
            </a:r>
            <a:r>
              <a:rPr lang="el-GR" sz="1050" dirty="0" smtClean="0">
                <a:effectLst>
                  <a:outerShdw blurRad="38100" dist="38100" dir="2700000" algn="tl">
                    <a:srgbClr val="000000">
                      <a:alpha val="43137"/>
                    </a:srgbClr>
                  </a:outerShdw>
                </a:effectLst>
              </a:rPr>
              <a:t>θρόμβος στον αυλό</a:t>
            </a:r>
            <a:r>
              <a:rPr lang="el-GR" sz="1050" dirty="0" smtClean="0"/>
              <a:t>. Σε μεγαλύτερη μεγέθυνση (κάτω </a:t>
            </a:r>
            <a:r>
              <a:rPr lang="el-GR" sz="1050" dirty="0" err="1" smtClean="0"/>
              <a:t>εικ</a:t>
            </a:r>
            <a:r>
              <a:rPr lang="el-GR" sz="1050" dirty="0" smtClean="0"/>
              <a:t>.), παρατηρείται </a:t>
            </a:r>
            <a:r>
              <a:rPr lang="el-GR" sz="1050" b="1" dirty="0" smtClean="0"/>
              <a:t>αγγειίτιδα με νέκρωση </a:t>
            </a:r>
            <a:r>
              <a:rPr lang="el-GR" sz="1050" dirty="0" smtClean="0"/>
              <a:t>του αρτηριακού τοιχώματος. Σημειώστε τα </a:t>
            </a:r>
            <a:r>
              <a:rPr lang="el-GR" sz="1050" dirty="0" smtClean="0">
                <a:effectLst>
                  <a:outerShdw blurRad="38100" dist="38100" dir="2700000" algn="tl">
                    <a:srgbClr val="000000">
                      <a:alpha val="43137"/>
                    </a:srgbClr>
                  </a:outerShdw>
                </a:effectLst>
              </a:rPr>
              <a:t>κατακερματισμένα υπολείμματα πυρήνων των ουδετερόφιλων </a:t>
            </a:r>
            <a:r>
              <a:rPr lang="el-GR" sz="1050" dirty="0" smtClean="0"/>
              <a:t>(</a:t>
            </a:r>
            <a:r>
              <a:rPr lang="el-GR" sz="1050" dirty="0" err="1" smtClean="0"/>
              <a:t>καρυορρηξία</a:t>
            </a:r>
            <a:r>
              <a:rPr lang="el-GR" sz="1050" dirty="0" smtClean="0"/>
              <a:t>). Η οξεία φλεγμονή είναι μια μη επιλεκτική διαδικασία που μπορεί να οδηγήσει σε καταστροφή ιστού. Έτσι, είναι καλύτερο η φλεγμονώδης απόκριση να είναι γρήγορη και εντοπισμένη, ώστε η καταστροφή των ιστών να είναι ελάχιστη, και αυτό συμβαίνει τις περισσότερες φορές. </a:t>
            </a:r>
            <a:br>
              <a:rPr lang="el-GR" sz="1050" dirty="0" smtClean="0"/>
            </a:br>
            <a:r>
              <a:rPr lang="el-GR" sz="1050" dirty="0" smtClean="0"/>
              <a:t>Οι κλινικά εμφανείς διεργασίες φλεγμονώδους νόσου χαρακτηρίζονται από πιο εκτεταμένη, συνεχιζόμενη φλεγμονή.</a:t>
            </a:r>
            <a:br>
              <a:rPr lang="el-GR" sz="1050" dirty="0" smtClean="0"/>
            </a:br>
            <a:r>
              <a:rPr lang="el-GR" sz="1050" dirty="0" smtClean="0"/>
              <a:t>Όταν συμβαίνει </a:t>
            </a:r>
            <a:r>
              <a:rPr lang="el-GR" sz="1050" b="1" dirty="0" smtClean="0"/>
              <a:t>νέκρωση των κυττάρων</a:t>
            </a:r>
            <a:r>
              <a:rPr lang="el-GR" sz="1050" dirty="0" smtClean="0"/>
              <a:t>, υπάρχει </a:t>
            </a:r>
            <a:r>
              <a:rPr lang="el-GR" sz="1050" dirty="0" smtClean="0">
                <a:effectLst>
                  <a:outerShdw blurRad="38100" dist="38100" dir="2700000" algn="tl">
                    <a:srgbClr val="000000">
                      <a:alpha val="43137"/>
                    </a:srgbClr>
                  </a:outerShdw>
                </a:effectLst>
              </a:rPr>
              <a:t>απελευθέρωση </a:t>
            </a:r>
            <a:r>
              <a:rPr lang="el-GR" sz="1050" dirty="0" err="1" smtClean="0">
                <a:effectLst>
                  <a:outerShdw blurRad="38100" dist="38100" dir="2700000" algn="tl">
                    <a:srgbClr val="000000">
                      <a:alpha val="43137"/>
                    </a:srgbClr>
                  </a:outerShdw>
                </a:effectLst>
              </a:rPr>
              <a:t>κυτταροπλασματικών</a:t>
            </a:r>
            <a:r>
              <a:rPr lang="el-GR" sz="1050" dirty="0" smtClean="0">
                <a:effectLst>
                  <a:outerShdw blurRad="38100" dist="38100" dir="2700000" algn="tl">
                    <a:srgbClr val="000000">
                      <a:alpha val="43137"/>
                    </a:srgbClr>
                  </a:outerShdw>
                </a:effectLst>
              </a:rPr>
              <a:t> συστατικών</a:t>
            </a:r>
            <a:r>
              <a:rPr lang="el-GR" sz="1050" dirty="0" smtClean="0"/>
              <a:t>, μερικά από τα οποία μπορεί να βρουν τον δρόμο τους </a:t>
            </a:r>
            <a:r>
              <a:rPr lang="el-GR" sz="1050" dirty="0" smtClean="0">
                <a:effectLst>
                  <a:outerShdw blurRad="38100" dist="38100" dir="2700000" algn="tl">
                    <a:srgbClr val="000000">
                      <a:alpha val="43137"/>
                    </a:srgbClr>
                  </a:outerShdw>
                </a:effectLst>
              </a:rPr>
              <a:t>στην κυκλοφορία</a:t>
            </a:r>
            <a:r>
              <a:rPr lang="el-GR" sz="1050" dirty="0" smtClean="0"/>
              <a:t>. Ορισμένα </a:t>
            </a:r>
            <a:r>
              <a:rPr lang="el-GR" sz="1050" dirty="0" err="1" smtClean="0"/>
              <a:t>κυτταροπλασματικά</a:t>
            </a:r>
            <a:r>
              <a:rPr lang="el-GR" sz="1050" dirty="0" smtClean="0"/>
              <a:t> περιεχόμενα, όπως τα </a:t>
            </a:r>
            <a:r>
              <a:rPr lang="el-GR" sz="1050" dirty="0" smtClean="0">
                <a:effectLst>
                  <a:outerShdw blurRad="38100" dist="38100" dir="2700000" algn="tl">
                    <a:srgbClr val="000000">
                      <a:alpha val="43137"/>
                    </a:srgbClr>
                  </a:outerShdw>
                </a:effectLst>
              </a:rPr>
              <a:t>ένζυμα</a:t>
            </a:r>
            <a:r>
              <a:rPr lang="el-GR" sz="1050" dirty="0" smtClean="0"/>
              <a:t>, μπορεί να είναι </a:t>
            </a:r>
            <a:r>
              <a:rPr lang="el-GR" sz="1050" i="1" dirty="0" smtClean="0">
                <a:effectLst>
                  <a:outerShdw blurRad="38100" dist="38100" dir="2700000" algn="tl">
                    <a:srgbClr val="000000">
                      <a:alpha val="43137"/>
                    </a:srgbClr>
                  </a:outerShdw>
                </a:effectLst>
              </a:rPr>
              <a:t>πιο συγκεκριμένα για ορισμένους ιστούς </a:t>
            </a:r>
            <a:r>
              <a:rPr lang="el-GR" sz="1050" dirty="0" smtClean="0"/>
              <a:t>από άλλα, και η μέτρησή τους στο περιφερικό αίμα δίνει μια ένδειξη για το </a:t>
            </a:r>
            <a:r>
              <a:rPr lang="el-GR" sz="1050" b="1" dirty="0" smtClean="0"/>
              <a:t>πού</a:t>
            </a:r>
            <a:r>
              <a:rPr lang="el-GR" sz="1050" dirty="0" smtClean="0"/>
              <a:t> μπορεί να είναι η φλεγμονή και η νέκρωση. Έτσι, οι αυξήσεις της </a:t>
            </a:r>
            <a:r>
              <a:rPr lang="el-GR" sz="1050" dirty="0" err="1" smtClean="0"/>
              <a:t>κρεατινικής</a:t>
            </a:r>
            <a:r>
              <a:rPr lang="el-GR" sz="1050" dirty="0" smtClean="0"/>
              <a:t> </a:t>
            </a:r>
            <a:r>
              <a:rPr lang="el-GR" sz="1050" dirty="0" err="1" smtClean="0"/>
              <a:t>κινάσης</a:t>
            </a:r>
            <a:r>
              <a:rPr lang="el-GR" sz="1050" dirty="0" smtClean="0"/>
              <a:t> (CK) υποδηλώνουν βλάβη στους γραμμωτούς μυς, ενώ η αύξηση της </a:t>
            </a:r>
            <a:r>
              <a:rPr lang="el-GR" sz="1050" dirty="0" err="1" smtClean="0"/>
              <a:t>λιπάσης</a:t>
            </a:r>
            <a:r>
              <a:rPr lang="el-GR" sz="1050" dirty="0" smtClean="0"/>
              <a:t> του ορού είναι πιο ειδική για το πάγκρεας και η αυξημένη </a:t>
            </a:r>
            <a:r>
              <a:rPr lang="el-GR" sz="1050" dirty="0" err="1" smtClean="0"/>
              <a:t>αμινοτρανσφεράση</a:t>
            </a:r>
            <a:r>
              <a:rPr lang="el-GR" sz="1050" dirty="0" smtClean="0"/>
              <a:t> της </a:t>
            </a:r>
            <a:r>
              <a:rPr lang="el-GR" sz="1050" dirty="0" err="1" smtClean="0"/>
              <a:t>αλανίνης</a:t>
            </a:r>
            <a:r>
              <a:rPr lang="el-GR" sz="1050" dirty="0" smtClean="0"/>
              <a:t> (ALT) υποδηλώνει βλάβη των </a:t>
            </a:r>
            <a:r>
              <a:rPr lang="el-GR" sz="1050" dirty="0" err="1" smtClean="0"/>
              <a:t>ηπατοκυττάρων</a:t>
            </a:r>
            <a:r>
              <a:rPr lang="el-GR" sz="1050" dirty="0" smtClean="0"/>
              <a:t>. Ορισμένα ένζυμα, όπως η γαλακτική </a:t>
            </a:r>
            <a:r>
              <a:rPr lang="el-GR" sz="1050" dirty="0" err="1" smtClean="0"/>
              <a:t>αφυδρογονάση</a:t>
            </a:r>
            <a:r>
              <a:rPr lang="el-GR" sz="1050" dirty="0" smtClean="0"/>
              <a:t> (LDH) μπορεί να προέρχονται από </a:t>
            </a:r>
            <a:r>
              <a:rPr lang="el-GR" sz="1050" dirty="0" smtClean="0">
                <a:effectLst>
                  <a:outerShdw blurRad="38100" dist="38100" dir="2700000" algn="tl">
                    <a:srgbClr val="000000">
                      <a:alpha val="43137"/>
                    </a:srgbClr>
                  </a:outerShdw>
                </a:effectLst>
              </a:rPr>
              <a:t>πολλές</a:t>
            </a:r>
            <a:r>
              <a:rPr lang="el-GR" sz="1050" dirty="0" smtClean="0"/>
              <a:t> πηγές ιστών.</a:t>
            </a:r>
            <a:endParaRPr lang="el-GR" sz="1050" dirty="0"/>
          </a:p>
        </p:txBody>
      </p:sp>
      <p:pic>
        <p:nvPicPr>
          <p:cNvPr id="22530" name="Picture 2" descr="C:\Users\user\Desktop\SKIN117.jpg"/>
          <p:cNvPicPr>
            <a:picLocks noChangeAspect="1" noChangeArrowheads="1"/>
          </p:cNvPicPr>
          <p:nvPr/>
        </p:nvPicPr>
        <p:blipFill>
          <a:blip r:embed="rId2" cstate="print"/>
          <a:srcRect/>
          <a:stretch>
            <a:fillRect/>
          </a:stretch>
        </p:blipFill>
        <p:spPr bwMode="auto">
          <a:xfrm rot="5400000">
            <a:off x="-972879" y="1330012"/>
            <a:ext cx="6500858" cy="4269413"/>
          </a:xfrm>
          <a:prstGeom prst="rect">
            <a:avLst/>
          </a:prstGeom>
          <a:noFill/>
        </p:spPr>
      </p:pic>
      <p:pic>
        <p:nvPicPr>
          <p:cNvPr id="22531" name="Picture 3" descr="C:\Users\user\Desktop\SKIN119.jpg"/>
          <p:cNvPicPr>
            <a:picLocks noChangeAspect="1" noChangeArrowheads="1"/>
          </p:cNvPicPr>
          <p:nvPr/>
        </p:nvPicPr>
        <p:blipFill>
          <a:blip r:embed="rId3" cstate="print"/>
          <a:srcRect/>
          <a:stretch>
            <a:fillRect/>
          </a:stretch>
        </p:blipFill>
        <p:spPr bwMode="auto">
          <a:xfrm>
            <a:off x="4572000" y="3786190"/>
            <a:ext cx="4429156" cy="29088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TotalTime>
  <Words>5446</Words>
  <Application>Microsoft Office PowerPoint</Application>
  <PresentationFormat>Προβολή στην οθόνη (4:3)</PresentationFormat>
  <Paragraphs>153</Paragraphs>
  <Slides>44</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44</vt:i4>
      </vt:variant>
    </vt:vector>
  </HeadingPairs>
  <TitlesOfParts>
    <vt:vector size="45" baseType="lpstr">
      <vt:lpstr>Θέμα του Office</vt:lpstr>
      <vt:lpstr>ΓΕΝΙΚΗ  ΘΕΩΡΗΣΗ  ΤΗΣ  ΦΛΕΓΜΟΝΗΣ  </vt:lpstr>
      <vt:lpstr>ΕΡΥΘΗΜΑ &amp; ΟΙΔΗΜΑ Τα κύρια σημεία της φλεγμονής είναι το ερύθημα (κοκκίνισμα), η θερμότητα,  το οίδημα,  ο πόνος και η απώλεια της λειτουργικότητας. Στην πάνω εικόνα, βλέπουμε  δέρμα με ήπιο ερύθημα σε σύγκριση με το πιο φυσιολογικό δέρμα στο δεξί άκρο της εν λόγω εικόνας. Ερώτηση: Τι θα προκαλούσε ερύθημα που να αφορά μόνο στον πήχη;  Επαφή με ερεθιστικό χημικό παράγοντα ή παρατεταμένη έκθεση στον ήλιο.  Ο επώδυνος βραχίονας στο  κάτω μέρος της κάτω εικόνας είναι σχετικά οιδηματώδης και ερυθηματώδης σε σύγκριση με τον βραχίονα στο πάνω μέρος της κάτω εικόνας.</vt:lpstr>
      <vt:lpstr>Εδώ είναι ένα εργαστηριακό όργανο που απαριθμεί τα λευκά αιμοσφαίρια, τα ερυθρά αιμοσφαίρια και τα αιμοπετάλια στο περιφερικό αίμα. Η γενική εξέταση του αίματος είναι μια συνήθης, παραγγελόμενη εργαστηριακή εξέταση η οποία γίνεται σε αυτό το όργανο και δίνει σημαντικά δεδομένα, ιδιαίτερα όσον αφορά τον αριθμό των λευκών αιμοσφαιρίων. Πρόσθετες εργαστηριακές εξετάσεις που μπορεί να βοηθήσουν στη διάγνωση μιας οξείας φλεγμονώδους διαδικασίας περιλαμβάνουν τη μέτρηση των «αντιδρωσών πρωτεϊνών οξείας φάσης» που είναι πρωτεΐνες του αίματος που αυξάνονται σε ποσότητα, όπως η C-αντιδρώσα πρωτεΐνη (CRP), το ινωδογόνο και η πρωτεΐνη του ορού που σχετίζεται με το αμυλοειδές. Τέτοιες πρωτεΐνες θα αυξήσουν τον ρυθμό καθίζησης των ερυθρών αιμοσφαιρίων, γεγονός που δίνει έναν άλλο, μη ειδικό δείκτη φλεγμονής , την ταχύτητα καθίζησης των ερυθρών αιμοσφαιρίων. Η προκαλσιτονίνη (PCT) μπορεί να παραχθεί από μια ποικιλία κυττάρων, συμπεριλαμβανομένων εκείνων του ήπατος, των νεφρών, του παγκρέατος και του λιπώδους ιστού. Η PCT μπορεί να δράσει ως κυτταροκίνη σε μια προφλεγμονώδη απόκριση.  Η PCT είναι πιο πιθανό να αυξηθεί σε βακτηριακή μόλυνση, αλλά ένα τραύμα μπορεί επίσης να αυξήσει την PCT. Πάντως, η PCT θεωρείται ένας χρήσιμος δείκτης για τη βακτηριακή σήψη.  Καμία από αυτές τις εξετάσεις δεν θα σας πει πού ακριβώς βρίσκεται η φλεγμονή.  Η οξεία φλεγμονή χαρακτηρίζεται από αύξηση των φλεγμονωδών κυττάρων. Ίσως ο απλούστερος δείκτης οξείας φλεγμονής είναι η αύξηση του αριθμού των λευκών αιμοσφαιρίων στο περιφερικό αίμα, που, στο διπλανό επίχρισμα,  χαρακτηρίζεται από αύξηση των ουδετερόφιλων πολυμορφοπυρήνων  (με τους χαρακτηριστικούς, κατατετμημένους πυρήνες τους).</vt:lpstr>
      <vt:lpstr>Το  διπλανό διάγραμμα απεικονίζει τη διαδικασία της εξαγγείωσης-εξίδρωσης, την υποβοηθούμενη από τη συστολή των ενδοθηλιακών κυττάρων  και από  την αγγειοδιαστολή, η οποία είναι συνήθως πιο έντονη στα φλεβίδια. Οι χημικοί μεσολαβητές που προκαλούν συστολή του ενδοθηλίου, περιλαμβάνουν τους εξής: ισταμίνη, λευκοτριένια, βραδυκινίνη, παράγοντας ενεργοποίησης αιμοπεταλίων και τα συστατικά C3a και C5a από την ενεργοποίηση του συμπληρώματος. Οι μεσολαβητές αυτής της διαδικασίας μακροπρόθεσμα περιλαμβάνουν τον παράγοντα νέκρωσης των όγκων και την ιντερλευκίνη-1. Οι χημικοί μεσολαβητές που προάγουν την αγγειοδιαστολή, περιλαμβάνουν τους εξής: ισταμίνη, προσταγλανδίνες και μονοξείδιο του αζώτου.   Στην κάτω εικόνα φαίνεται η αγγειοδιαστολή στα μεσοκυψελιδικά διαφραγμάτια με εξίδρωση που οδήγησε σε έκχυση υγρού  εντός των πνευμονικών κυψελίδων με σχηματισμό ινώδους/ινικής  (γαλάζιο βέλος) στους κυψελιδικούς χώρους, μαζί με ουδετερόφιλα πολυμορφοπύρηνα (κόκκινα βέλη)  και μονοπύρηνα. Η σειρά των συμβάντων στη διαδικασία της φλεγμονής είναι η εξής: Αγγειοδιαστολή: οδηγεί σε μεγαλύτερη ροή αίματος στην περιοχή της φλεγμονής, με αποτέλεσμα ερυθρότητα και θερμότητα. Αγγειακή διαπερατότητα: τα ενδοθηλιακά κύτταρα γίνονται διαπερατά, σαν να «στάζουν» είτε από άμεση βλάβη τους είτε μέσω χημικών μεσολαβητών. Εξίδρωση: υγρό, πρωτεΐνες, ερυθρά αιμοσφαίρια και λευκά αιμοσφαίρια διαφεύγουν από τον ενδαγγειακό χώρο, ως αποτέλεσμα της εξωαγγειακά συγκριτικά αυξημένης οσμωτικής πίεσης, και της ενδοαγγειακά αυξημένης υδροστατικής πίεσης. Αγγειακή στάση: επιβράδυνση του αίματος στη μικροκυκλοφορία  με αγγειοδιαστολή και έκκριση υγρού για να επιτραπεί στους χημικούς μεσολαβητές και στα φλεγμονώδη κύτταρα να συγκεντρωθούν και να ανταποκριθούν στο ερέθισμα.</vt:lpstr>
      <vt:lpstr>Αυτό το κινούμενο σχέδιο δείχνει τη δράση των ουδετερόφιλων στην οξεία φλεγμονώδη διαδικασία.  Η εν λόγω σειρά γεγονότων στη διαδικασία της φλεγμονής διαμεσολαβείται από: Σελεκτίνες: μόρια στα λευκοκύτταρα (L-σελεκτίνη) και στο ενδοθήλιο (Ε-σελεκτίνη, Ρ-σελεκτίνη) δρουν ως υποδοχείς για να παρέχουν χαλαρή σύνδεση για κύλιση. ICAM-1: το μόριο διακυτταρικής προσκόλλησης 1 παρέχει πιο σταθερή προσκόλληση του ουδετερόφιλου  στο ενδοθήλιο, μέσω ιντεγκρινών σε επιφάνειες ουδετερόφιλων. CD31: αυτό το μόριο προσκόλλησης κυττάρου σε κύτταρο βοηθά στη διαπήδηση. C5a και LTB4: η χημειοταξία υποβοηθιέται από το συστατικό C5a από την ενεργοποίηση του συμπληρώματος, μαζί με το λευκοτριένιο Β4, ένα προϊόν της οδού λιπο-οξυγενάσης του μεταβολισμού του αραχιδονικού οξέος. C3b και IgG: οψωνίνες όπως το συστατικό C3b από την ενεργοποίηση του συμπληρώματος, καθώς και η ανοσοσφαιρίνη G, επικαλύπτουν ξένα αντικείμενα όπως βακτήρια για να βοηθήσουν στη φαγοκυττάρωσή τους, δεσμεύοντας τους αντίστοιχους υποδοχείς λευκοκυττάρων. Μυελοϋπεροξειδάση, λυσοζύμη: μετά την εμβάπτισή τους, η θανάτωση  των βακτηρίων λαμβάνει χώρα μέσω της δημιουργίας τοξικών ειδών οξυγόνου (υπεροξείδιο) που μετατρέπονται σε υπεροξείδιο του υδρογόνου και, περαιτέρω, σε υποχλωριώδη ρίζα από τη μυελοϋπεροξειδάση  στα κοκκία των ουδετερόφιλων. Απουσία οξείδωσης, η λυσοζύμη από τα κοκκία των ουδετερόφιλων μπορεί να σχηματίσει οπές στις μικροβιακές μεμβράνες.</vt:lpstr>
      <vt:lpstr>Διαφάνεια 6</vt:lpstr>
      <vt:lpstr>Εναλλακτική οδός </vt:lpstr>
      <vt:lpstr>Φαγοκυττάρωση</vt:lpstr>
      <vt:lpstr>Η αγγειίτιδα που παρουσιάζεται εδώ, δείχνει την καταστροφή που μπορεί να συνοδεύει την οξεία φλεγμονώδη διαδικασία και την αλληλεπίδραση με τον μηχανισμό πήξης. Το αρτηριακό τοίχωμα υφίσταται νέκρωση και σχηματίζεται θρόμβος στον αυλό. Σε μεγαλύτερη μεγέθυνση (κάτω εικ.), παρατηρείται αγγειίτιδα με νέκρωση του αρτηριακού τοιχώματος. Σημειώστε τα κατακερματισμένα υπολείμματα πυρήνων των ουδετερόφιλων (καρυορρηξία). Η οξεία φλεγμονή είναι μια μη επιλεκτική διαδικασία που μπορεί να οδηγήσει σε καταστροφή ιστού. Έτσι, είναι καλύτερο η φλεγμονώδης απόκριση να είναι γρήγορη και εντοπισμένη, ώστε η καταστροφή των ιστών να είναι ελάχιστη, και αυτό συμβαίνει τις περισσότερες φορές.  Οι κλινικά εμφανείς διεργασίες φλεγμονώδους νόσου χαρακτηρίζονται από πιο εκτεταμένη, συνεχιζόμενη φλεγμονή. Όταν συμβαίνει νέκρωση των κυττάρων, υπάρχει απελευθέρωση κυτταροπλασματικών συστατικών, μερικά από τα οποία μπορεί να βρουν τον δρόμο τους στην κυκλοφορία. Ορισμένα κυτταροπλασματικά περιεχόμενα, όπως τα ένζυμα, μπορεί να είναι πιο συγκεκριμένα για ορισμένους ιστούς από άλλα, και η μέτρησή τους στο περιφερικό αίμα δίνει μια ένδειξη για το πού μπορεί να είναι η φλεγμονή και η νέκρωση. Έτσι, οι αυξήσεις της κρεατινικής κινάσης (CK) υποδηλώνουν βλάβη στους γραμμωτούς μυς, ενώ η αύξηση της λιπάσης του ορού είναι πιο ειδική για το πάγκρεας και η αυξημένη αμινοτρανσφεράση της αλανίνης (ALT) υποδηλώνει βλάβη των ηπατοκυττάρων. Ορισμένα ένζυμα, όπως η γαλακτική αφυδρογονάση (LDH) μπορεί να προέρχονται από πολλές πηγές ιστών.</vt:lpstr>
      <vt:lpstr>Φυσικά, οι φλεγμονώδεις αντιδράσεις δεν κατηγοριοποιούνται σωστά μόνο ανά τύπο κυττάρου. Μπορεί να υπάρχει μια ποικιλία τύπων φλεγμονωδών κυττάρων, αν και μπορεί να κυριαρχεί ένας. Εδώ φαίνονται κυρίως ουδετερόφιλα (αστερίσκος), αλλά υπάρχουν επίσης πλασματοκύτταρα (κόκκινος κύκλος), (ώριμα, μικρά) λεμφοκύτταρα (πράσινος κύκλος) και μακροφάγα (βέλη). Τα μακροφάγα μπορούν να φαγοκυτταρώσουν άλλα κύτταρα καθώς και κυτταρικά υπολείμματα. Ένα μακροφάγο (κίτρινος κύκλος) εδώ έχει «ξεσπάσει», καταναλώνοντας ένα ουδετερόφιλο, ένα ερυθρό αιμοσφαίριο και ένα πυρηνικό θραύσμα.</vt:lpstr>
      <vt:lpstr>ΟΙΔΗΜΑ</vt:lpstr>
      <vt:lpstr>EKΡΟΗ &amp; ΣΥΛΛΟΓΗ ΥΓΡΟΥ</vt:lpstr>
      <vt:lpstr>Ινώδες εξίδρωμα</vt:lpstr>
      <vt:lpstr>ΕΞΙΔΡΩΜΑ ΨΕΥΔΟΜΕΜΒΡΑΝΩΔΟΥΣ ΚΟΛΙΤΙΔΑΣ Αυτό το κιτρινοπράσινο εξίδρωμα στην επιφάνεια ενός φλεγμονώδους, υπεραιμικού (ερυθηματώδους) βλεννογόνου του εντέρου αποτελείται από πολλά ουδετερόφιλα μαζί με ινώδες/ινική και άμορφα υπολείμματα από κύτταρα που νεκρώνονται.</vt:lpstr>
      <vt:lpstr>ΠΥΩΔΕΣ  ΕΞΙΔΡΩΜΑ</vt:lpstr>
      <vt:lpstr>Οξεία (βρογχο)πνευμονία</vt:lpstr>
      <vt:lpstr>Διαφάνεια 17</vt:lpstr>
      <vt:lpstr>Οξεία χολοκυστίτιδα</vt:lpstr>
      <vt:lpstr>Διαφάνεια 19</vt:lpstr>
      <vt:lpstr>Σχηματισμός  αποστήματος  στον πνεύμονα</vt:lpstr>
      <vt:lpstr>Αποστηματοποίηση στην καρδιά</vt:lpstr>
      <vt:lpstr>Αποστηματοποιημένη βρογχοπνευμονία</vt:lpstr>
      <vt:lpstr>Εξέλκωση γαστρικού βλεννογόνου</vt:lpstr>
      <vt:lpstr>Οξέα  έλκη  βλεννογόνων</vt:lpstr>
      <vt:lpstr>Επιπλοκές σακχαρώδους διαβήτη</vt:lpstr>
      <vt:lpstr>Σύνδρομο  Συστηματικής  Φλεγμονώδους  Απόκρισης (SIRS)</vt:lpstr>
      <vt:lpstr>Οι κυτταρικές αλληλεπιδράσεις  οι σχετιζόμενες με τη χρόνια φλεγμονή  παρουσιάζονται στο παρακάτω διάγραμμα.</vt:lpstr>
      <vt:lpstr>Διαφάνεια 28</vt:lpstr>
      <vt:lpstr>Διαφάνεια 29</vt:lpstr>
      <vt:lpstr>Διαφάνεια 30</vt:lpstr>
      <vt:lpstr>Διαφάνεια 31</vt:lpstr>
      <vt:lpstr> Απόστημα υπό οργάνωση – Χρόνιο απόστημα </vt:lpstr>
      <vt:lpstr>Ο φλεγμονώδης κοκκιώδης ιστός και η εξέλιξή του</vt:lpstr>
      <vt:lpstr>Διαφάνεια 34</vt:lpstr>
      <vt:lpstr>Συμφύσεις υπεζωκότα – Επούλωση στο δέρμα</vt:lpstr>
      <vt:lpstr>Διαφάνεια 36</vt:lpstr>
      <vt:lpstr>Κοκκιωματώδης φλεγμονή</vt:lpstr>
      <vt:lpstr>Σχηματισμός κοκκιώματος</vt:lpstr>
      <vt:lpstr>Διαφάνεια 39</vt:lpstr>
      <vt:lpstr>Τυροειδοποιημένο κοκκίωμα</vt:lpstr>
      <vt:lpstr>Κεγχροειδώς διασπαρμένα κοκκιώματα</vt:lpstr>
      <vt:lpstr>Διαφάνεια 42</vt:lpstr>
      <vt:lpstr>Διαφάνεια 43</vt:lpstr>
      <vt:lpstr>Ρέμπραντ  Η Επιστροφή του Ασώτου   1669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ΓΕΝΙΚΗ ΘΕΩΡΗΣΗ ΤΗΣ ΦΛΕΓΜΟΝΗΣ ΜΕΣΑ ΑΠΟ ΕΙΚΟΝΕΣ</dc:title>
  <dc:creator>User</dc:creator>
  <cp:lastModifiedBy>User</cp:lastModifiedBy>
  <cp:revision>166</cp:revision>
  <dcterms:created xsi:type="dcterms:W3CDTF">2022-01-09T07:23:00Z</dcterms:created>
  <dcterms:modified xsi:type="dcterms:W3CDTF">2022-02-21T16:45:47Z</dcterms:modified>
</cp:coreProperties>
</file>