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75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74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F955E8-75B2-48AD-9464-4C8E18551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EEDD46-E41A-4370-BC32-1C463CE98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733F57D-2D2D-4453-8113-D4CCDB1C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832-3226-4163-A3F7-8D4F8331CF62}" type="datetimeFigureOut">
              <a:rPr lang="el-GR" smtClean="0"/>
              <a:t>1/3/2022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EE0F942-CE8F-4134-9EAA-451BBC4A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37C83B-CA34-4600-A3C5-AD17C9E5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118-575F-472A-A260-81B55A851F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741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02EE5C-265F-4378-8821-E5E32ED9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9A9190E-8048-48A6-B4FC-4991B9C29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A74D1C-DF23-46E1-9D3A-28F0DF26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832-3226-4163-A3F7-8D4F8331CF62}" type="datetimeFigureOut">
              <a:rPr lang="el-GR" smtClean="0"/>
              <a:t>1/3/2022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2B40ED-0ACD-4038-B994-80079B27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633611-FED0-426A-93D1-B1E0604B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118-575F-472A-A260-81B55A851F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799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8D90D4D-006C-4C6F-B853-8A245F34E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468445B-B965-4B3A-8326-19615C9A9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CC5324-50B2-47BA-BA9C-78C742B1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832-3226-4163-A3F7-8D4F8331CF62}" type="datetimeFigureOut">
              <a:rPr lang="el-GR" smtClean="0"/>
              <a:t>1/3/2022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558636-F3B3-42F4-B25A-160287BD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B823CA-DF63-4601-986D-FCD307BD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118-575F-472A-A260-81B55A851F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91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730881-041C-441F-93B3-EF6CCFFD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DACFB8-8ADA-4800-B130-A82AA7316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1E40DFB-5696-4833-ABBB-D1AF9428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832-3226-4163-A3F7-8D4F8331CF62}" type="datetimeFigureOut">
              <a:rPr lang="el-GR" smtClean="0"/>
              <a:t>1/3/2022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019DAF-3BDB-4453-B112-E435CB93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C03B48-C3AE-49DD-AB1A-847BCD2E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118-575F-472A-A260-81B55A851F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642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955C83-EDB4-4B50-ABAC-E115EF1B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83CD40C-39EB-4D4C-A93F-442411546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590D86-ACA0-45B3-9BDA-8800203E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832-3226-4163-A3F7-8D4F8331CF62}" type="datetimeFigureOut">
              <a:rPr lang="el-GR" smtClean="0"/>
              <a:t>1/3/2022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C8F3C7-5415-45BC-80E8-CA250DC5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2788798-3D98-437A-8B9E-FA272131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118-575F-472A-A260-81B55A851F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338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41BE4E-747B-47E6-BA3A-D4E257A0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C483B9-2408-462E-A8DE-F86AE9070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084BF4-FB23-446A-8C48-A60FF408E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4EED2E9-DD2B-4052-AFE7-315F47D62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832-3226-4163-A3F7-8D4F8331CF62}" type="datetimeFigureOut">
              <a:rPr lang="el-GR" smtClean="0"/>
              <a:t>1/3/2022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210B7DE-D228-479E-84C3-DE76E9E6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B3D3D18-0B6C-43EF-B9F4-94B96E71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118-575F-472A-A260-81B55A851F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63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174EFF-0F6C-4B90-9D93-9399A2CE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C3A9D5-EE87-4AA4-9B5C-B17F10571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F80DE47-79EE-4CE9-9E59-3552B0F66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79A975F-BE2F-49FF-A69C-63E86DD24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32C64FE-5FCB-4EA0-A2A0-84972DC8C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DFB5AA6-9103-4DB1-ADD7-048F13E5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832-3226-4163-A3F7-8D4F8331CF62}" type="datetimeFigureOut">
              <a:rPr lang="el-GR" smtClean="0"/>
              <a:t>1/3/2022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156E3DE-9516-4180-A751-B25A3ECC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AF7E2B7-AA64-438B-9D8B-E657EC66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118-575F-472A-A260-81B55A851F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23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2B3B49-12F7-495F-80AD-05E57A6D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447E95D-DB42-4513-934F-26BB7AF7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832-3226-4163-A3F7-8D4F8331CF62}" type="datetimeFigureOut">
              <a:rPr lang="el-GR" smtClean="0"/>
              <a:t>1/3/2022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204E913-A90A-4F62-8FF0-0D0B9848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CA3DD58-4791-47DE-90EF-1DB33C11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118-575F-472A-A260-81B55A851F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4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EFEB810-D556-4CEF-9D6E-0465E4AB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832-3226-4163-A3F7-8D4F8331CF62}" type="datetimeFigureOut">
              <a:rPr lang="el-GR" smtClean="0"/>
              <a:t>1/3/2022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5C07D03-E0A0-44E3-9816-79E5E834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727DE16-8662-4F5C-B4BD-D563E429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118-575F-472A-A260-81B55A851F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014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1715EC-064A-48F9-B113-3431A9C3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E91560-D215-43E9-B1A2-3D75BF99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89E8BC5-9741-42B6-B0C7-E5E3E4EC5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EADF857-D26D-42B8-BFD5-8C98727E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832-3226-4163-A3F7-8D4F8331CF62}" type="datetimeFigureOut">
              <a:rPr lang="el-GR" smtClean="0"/>
              <a:t>1/3/2022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6E8B82F-BD1F-4DE1-B8EF-D13BA969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7B2157B-AFFA-4A42-8608-A836D50C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118-575F-472A-A260-81B55A851F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86DCE0-5A9E-47A1-BBF0-1EA983CCF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D03157-3BB1-4649-8401-3EB2A4426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501527-72DD-4BAD-BCF2-0DC44643A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1A5CFE2-A8F7-46C2-8C6F-5B9F4824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832-3226-4163-A3F7-8D4F8331CF62}" type="datetimeFigureOut">
              <a:rPr lang="el-GR" smtClean="0"/>
              <a:t>1/3/2022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4E3D5D3-4715-43DD-9B29-6959CC21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C52B302-E80C-4DC1-9A46-C762ABFE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8118-575F-472A-A260-81B55A851F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837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C12AD96-FAC0-402C-8EAF-33A5DF85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1465136-3098-47DF-B7D8-FCF1F2510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68B174-860F-4382-9F7A-A597326CA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A832-3226-4163-A3F7-8D4F8331CF62}" type="datetimeFigureOut">
              <a:rPr lang="el-GR" smtClean="0"/>
              <a:t>1/3/2022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386D092-FC9C-46B9-994E-718378C1E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6B1284-C9DC-4F1E-A81B-9B5F7E09C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08118-575F-472A-A260-81B55A851F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331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oT8s1y9tEw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CEE66E-4866-4B54-8F91-B2238A4AF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Malarstwo</a:t>
            </a:r>
            <a:endParaRPr lang="el-GR" sz="7200" b="1" dirty="0">
              <a:cs typeface="Aharoni" panose="02010803020104030203" pitchFamily="2" charset="-79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C2BC01D-053E-46DF-803A-977CECA03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pl-PL" sz="8000" b="1" dirty="0"/>
              <a:t>w Polsce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808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1DD412-0C66-4FE3-85B3-ADE191C7E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Jan Matejko (1828-1893)</a:t>
            </a:r>
            <a:br>
              <a:rPr lang="pl-PL" sz="3200" dirty="0"/>
            </a:br>
            <a:r>
              <a:rPr lang="pl-PL" sz="3200" i="1" dirty="0"/>
              <a:t>Bitwa pod Grunwaldem</a:t>
            </a:r>
            <a:r>
              <a:rPr lang="pl-PL" sz="3200" dirty="0"/>
              <a:t>, </a:t>
            </a:r>
            <a:endParaRPr lang="el-GR" sz="3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19A2ADF-F9E6-478B-8969-DE874E858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65" y="1825625"/>
            <a:ext cx="10003452" cy="4443200"/>
          </a:xfrm>
        </p:spPr>
      </p:pic>
    </p:spTree>
    <p:extLst>
      <p:ext uri="{BB962C8B-B14F-4D97-AF65-F5344CB8AC3E}">
        <p14:creationId xmlns:p14="http://schemas.microsoft.com/office/powerpoint/2010/main" val="419832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0504BE-44E4-43B5-BAE4-F0E6F0FB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Józef Chełmoński (1849-1914)</a:t>
            </a:r>
            <a:br>
              <a:rPr lang="pl-PL" sz="4000" b="1" dirty="0"/>
            </a:br>
            <a:r>
              <a:rPr lang="pl-PL" sz="4000" b="1" i="1" dirty="0"/>
              <a:t>Babie lato</a:t>
            </a:r>
            <a:r>
              <a:rPr lang="pl-PL" sz="4000" b="1" dirty="0"/>
              <a:t>, 1875</a:t>
            </a:r>
            <a:endParaRPr lang="el-GR" sz="4000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DDE0DC8-FE51-4FCF-B758-A7BFA41D8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65" y="1690687"/>
            <a:ext cx="6579909" cy="5010853"/>
          </a:xfrm>
        </p:spPr>
      </p:pic>
    </p:spTree>
    <p:extLst>
      <p:ext uri="{BB962C8B-B14F-4D97-AF65-F5344CB8AC3E}">
        <p14:creationId xmlns:p14="http://schemas.microsoft.com/office/powerpoint/2010/main" val="296284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38E650-EFFC-4529-8201-92BDF2A3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</a:t>
            </a:r>
            <a:r>
              <a:rPr lang="pl-PL" b="1" dirty="0" err="1"/>
              <a:t>łoda</a:t>
            </a:r>
            <a:r>
              <a:rPr lang="pl-PL" b="1" dirty="0"/>
              <a:t> Polska </a:t>
            </a:r>
            <a:r>
              <a:rPr lang="de-DE" b="1" dirty="0"/>
              <a:t>i Modern</a:t>
            </a:r>
            <a:r>
              <a:rPr lang="pl-PL" b="1" dirty="0"/>
              <a:t>i</a:t>
            </a:r>
            <a:r>
              <a:rPr lang="de-DE" b="1" dirty="0" err="1"/>
              <a:t>zm</a:t>
            </a:r>
            <a:br>
              <a:rPr lang="de-DE" b="1" dirty="0"/>
            </a:br>
            <a:r>
              <a:rPr lang="pl-PL" b="1" dirty="0"/>
              <a:t>koniec XIX w., początek XX w.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9150D2-5866-40BD-83C8-12587E355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3200" b="1" dirty="0"/>
              <a:t>Μοντερνισμός</a:t>
            </a:r>
            <a:r>
              <a:rPr lang="pl-PL" sz="3200" b="1" dirty="0"/>
              <a:t> </a:t>
            </a:r>
            <a:endParaRPr lang="el-GR" sz="3200" b="1" dirty="0"/>
          </a:p>
          <a:p>
            <a:pPr marL="0" indent="0">
              <a:buNone/>
            </a:pPr>
            <a:r>
              <a:rPr lang="el-GR" b="1" dirty="0"/>
              <a:t>Ιμπρεσιονισμός, Συμβολισμός</a:t>
            </a:r>
            <a:r>
              <a:rPr lang="pl-PL" b="1" dirty="0"/>
              <a:t>, </a:t>
            </a:r>
            <a:r>
              <a:rPr lang="de-DE" b="1" dirty="0"/>
              <a:t>E</a:t>
            </a:r>
            <a:r>
              <a:rPr lang="el-GR" b="1" dirty="0" err="1"/>
              <a:t>ξπρεσιονισμός</a:t>
            </a:r>
            <a:endParaRPr lang="pl-PL" sz="2400" b="1" dirty="0"/>
          </a:p>
          <a:p>
            <a:pPr marL="0" indent="0">
              <a:buNone/>
            </a:pPr>
            <a:r>
              <a:rPr lang="el-GR" dirty="0"/>
              <a:t>Α</a:t>
            </a:r>
            <a:r>
              <a:rPr lang="pl-PL" dirty="0" err="1"/>
              <a:t>leksander</a:t>
            </a:r>
            <a:r>
              <a:rPr lang="pl-PL" dirty="0"/>
              <a:t> Gierymski (</a:t>
            </a:r>
            <a:r>
              <a:rPr lang="de-DE" dirty="0" err="1"/>
              <a:t>reali</a:t>
            </a:r>
            <a:r>
              <a:rPr lang="pl-PL" dirty="0" err="1"/>
              <a:t>zm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Władysław Podkowiński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pl-PL" dirty="0"/>
              <a:t>Olga Boznańska</a:t>
            </a:r>
            <a:endParaRPr lang="el-GR" dirty="0"/>
          </a:p>
          <a:p>
            <a:pPr marL="0" indent="0">
              <a:buNone/>
            </a:pPr>
            <a:r>
              <a:rPr lang="pl-PL" dirty="0"/>
              <a:t>Stanisław Wyspiański </a:t>
            </a:r>
            <a:r>
              <a:rPr lang="el-GR" dirty="0"/>
              <a:t>(συμβολισμός)</a:t>
            </a:r>
            <a:r>
              <a:rPr lang="pl-PL" dirty="0"/>
              <a:t>: </a:t>
            </a:r>
            <a:r>
              <a:rPr lang="el-GR" dirty="0" err="1"/>
              <a:t>βιτρώ</a:t>
            </a:r>
            <a:r>
              <a:rPr lang="el-GR" dirty="0"/>
              <a:t>, τοιχογραφίες, παιδικά πορτρέτα</a:t>
            </a:r>
          </a:p>
          <a:p>
            <a:pPr marL="0" indent="0">
              <a:buNone/>
            </a:pPr>
            <a:r>
              <a:rPr lang="pl-PL" dirty="0"/>
              <a:t>Jacek Malczewski</a:t>
            </a:r>
            <a:r>
              <a:rPr lang="el-GR" dirty="0"/>
              <a:t> (συμβολισμός): εθνική θεματολογία</a:t>
            </a:r>
          </a:p>
          <a:p>
            <a:pPr marL="0" indent="0">
              <a:buNone/>
            </a:pPr>
            <a:r>
              <a:rPr lang="pl-PL" dirty="0"/>
              <a:t>Stanisław Ignacy Witkiewicz – Witkacy: </a:t>
            </a:r>
            <a:r>
              <a:rPr lang="el-GR" dirty="0"/>
              <a:t>εξπρεσιονισμός, φοβισμός, κυβισμός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334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65C6E1-68A1-4F5E-89E6-C1EC67222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Aleksander Gierymski (1850-1901)</a:t>
            </a:r>
            <a:br>
              <a:rPr lang="pl-PL" dirty="0"/>
            </a:br>
            <a:r>
              <a:rPr lang="pl-PL" i="1" dirty="0"/>
              <a:t>Żydówka z pomarańczami, </a:t>
            </a:r>
            <a:r>
              <a:rPr lang="pl-PL" dirty="0"/>
              <a:t>1881</a:t>
            </a:r>
            <a:endParaRPr lang="el-GR" i="1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9B6098D0-5249-4974-BFFE-F029457A3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571" y="1825624"/>
            <a:ext cx="3702027" cy="4433773"/>
          </a:xfrm>
        </p:spPr>
      </p:pic>
    </p:spTree>
    <p:extLst>
      <p:ext uri="{BB962C8B-B14F-4D97-AF65-F5344CB8AC3E}">
        <p14:creationId xmlns:p14="http://schemas.microsoft.com/office/powerpoint/2010/main" val="1357403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1E94A2-DA4C-45CA-8219-08C4AFCB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Olga Boznańska </a:t>
            </a:r>
            <a:br>
              <a:rPr lang="pl-PL" dirty="0"/>
            </a:br>
            <a:r>
              <a:rPr lang="pl-PL" dirty="0"/>
              <a:t>(Autoportret; Cyganka 1888)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CC215B0B-7E41-45EF-BEEA-3A4093F934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49" y="1825624"/>
            <a:ext cx="3545122" cy="4707217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B2250D61-DE81-44DD-AFC8-4661C9B22F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36" y="1825624"/>
            <a:ext cx="3932984" cy="4829699"/>
          </a:xfrm>
        </p:spPr>
      </p:pic>
    </p:spTree>
    <p:extLst>
      <p:ext uri="{BB962C8B-B14F-4D97-AF65-F5344CB8AC3E}">
        <p14:creationId xmlns:p14="http://schemas.microsoft.com/office/powerpoint/2010/main" val="71293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F76104-673F-45F2-AFF1-BF1B5907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Stanisław Wyspiański</a:t>
            </a:r>
            <a:br>
              <a:rPr lang="pl-PL" dirty="0"/>
            </a:br>
            <a:r>
              <a:rPr lang="pl-PL" i="1" dirty="0"/>
              <a:t>Autoportret</a:t>
            </a:r>
            <a:r>
              <a:rPr lang="pl-PL" dirty="0"/>
              <a:t>; </a:t>
            </a:r>
            <a:r>
              <a:rPr lang="pl-PL" i="1" dirty="0"/>
              <a:t>Dziewczynka</a:t>
            </a:r>
            <a:r>
              <a:rPr lang="pl-PL" dirty="0"/>
              <a:t>, 1895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48A2AE8-7DEC-4ADA-AAFB-59E6AACCBF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077499D1-2A19-4FCB-973F-58BE936FBC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15" y="1894606"/>
            <a:ext cx="3035430" cy="4358566"/>
          </a:xfrm>
        </p:spPr>
      </p:pic>
    </p:spTree>
    <p:extLst>
      <p:ext uri="{BB962C8B-B14F-4D97-AF65-F5344CB8AC3E}">
        <p14:creationId xmlns:p14="http://schemas.microsoft.com/office/powerpoint/2010/main" val="199033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6593DA-30CA-464C-9588-10B83E96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Witraże Wyspiańskiego 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050D4847-DEB0-441F-BA89-71BD5BDDF6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197" y="1478902"/>
            <a:ext cx="2166301" cy="5178271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CD75374B-09E2-4BC5-B3EB-6FE763FFB0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04" y="1523966"/>
            <a:ext cx="2089232" cy="5055943"/>
          </a:xfrm>
        </p:spPr>
      </p:pic>
    </p:spTree>
    <p:extLst>
      <p:ext uri="{BB962C8B-B14F-4D97-AF65-F5344CB8AC3E}">
        <p14:creationId xmlns:p14="http://schemas.microsoft.com/office/powerpoint/2010/main" val="93637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4BABCE-3D2F-4DCB-9C7A-0FB86394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Jacek Malczewski</a:t>
            </a:r>
            <a:br>
              <a:rPr lang="pl-PL" dirty="0"/>
            </a:br>
            <a:r>
              <a:rPr lang="pl-PL" i="1" dirty="0"/>
              <a:t>Wigilia na Syberii</a:t>
            </a:r>
            <a:endParaRPr lang="el-GR" i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D68F53A-F9D0-4F2B-BF60-D0D099BF2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73" y="1690688"/>
            <a:ext cx="7816334" cy="4732546"/>
          </a:xfrm>
        </p:spPr>
      </p:pic>
    </p:spTree>
    <p:extLst>
      <p:ext uri="{BB962C8B-B14F-4D97-AF65-F5344CB8AC3E}">
        <p14:creationId xmlns:p14="http://schemas.microsoft.com/office/powerpoint/2010/main" val="2100816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A9998D-1F6A-4B80-B53C-E256E490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Stanisław Ignacy Witkiewicz – Witkacy</a:t>
            </a:r>
            <a:br>
              <a:rPr lang="pl-PL" dirty="0"/>
            </a:br>
            <a:r>
              <a:rPr lang="pl-PL" sz="4000" dirty="0"/>
              <a:t>(1885-1939)</a:t>
            </a:r>
            <a:endParaRPr lang="el-GR" dirty="0"/>
          </a:p>
        </p:txBody>
      </p:sp>
      <p:pic>
        <p:nvPicPr>
          <p:cNvPr id="4" name="Ηλεκτρονικά πολυμέσα 3" title="JACEK KACZMARSKI - Witkacy do kraju wraca">
            <a:hlinkClick r:id="" action="ppaction://media"/>
            <a:extLst>
              <a:ext uri="{FF2B5EF4-FFF2-40B4-BE49-F238E27FC236}">
                <a16:creationId xmlns:a16="http://schemas.microsoft.com/office/drawing/2014/main" id="{C008780A-324B-4D46-9AEB-05FF8426F3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5638" y="1825625"/>
            <a:ext cx="58023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6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18EAEF-7A17-4A04-A189-014D691E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6594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Średniowiecze</a:t>
            </a:r>
            <a:r>
              <a:rPr lang="el-GR" dirty="0"/>
              <a:t> </a:t>
            </a:r>
            <a:br>
              <a:rPr lang="el-GR" dirty="0"/>
            </a:br>
            <a:r>
              <a:rPr lang="pl-PL" dirty="0"/>
              <a:t>Gotyk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0D2005DC-B567-4A76-95EB-C18D8E844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7340"/>
            <a:ext cx="6172200" cy="4113795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9A3CEC9-6125-4292-AA52-6B509BC34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93794"/>
            <a:ext cx="3932237" cy="4475194"/>
          </a:xfrm>
        </p:spPr>
        <p:txBody>
          <a:bodyPr>
            <a:normAutofit/>
          </a:bodyPr>
          <a:lstStyle/>
          <a:p>
            <a:r>
              <a:rPr lang="el-GR" sz="2000" dirty="0"/>
              <a:t>Καθολικισμός </a:t>
            </a:r>
          </a:p>
          <a:p>
            <a:r>
              <a:rPr lang="el-GR" sz="2000" dirty="0"/>
              <a:t>δυτική εκκλησιαστική παράδοση</a:t>
            </a:r>
          </a:p>
          <a:p>
            <a:endParaRPr lang="el-GR" sz="2000" dirty="0"/>
          </a:p>
          <a:p>
            <a:r>
              <a:rPr lang="el-GR" sz="2000" dirty="0"/>
              <a:t>Αγιογραφίες – διακόσμηση ναών</a:t>
            </a:r>
          </a:p>
          <a:p>
            <a:r>
              <a:rPr lang="de-DE" sz="2000" dirty="0" err="1"/>
              <a:t>Wit</a:t>
            </a:r>
            <a:r>
              <a:rPr lang="de-DE" sz="2000" dirty="0"/>
              <a:t> </a:t>
            </a:r>
            <a:r>
              <a:rPr lang="de-DE" sz="2000" dirty="0" err="1"/>
              <a:t>Stwo</a:t>
            </a:r>
            <a:r>
              <a:rPr lang="pl-PL" sz="2000" dirty="0" err="1"/>
              <a:t>sz</a:t>
            </a:r>
            <a:r>
              <a:rPr lang="pl-PL" sz="2000" dirty="0"/>
              <a:t> – </a:t>
            </a:r>
            <a:r>
              <a:rPr lang="pl-PL" sz="2000" dirty="0" err="1"/>
              <a:t>Veit</a:t>
            </a:r>
            <a:r>
              <a:rPr lang="pl-PL" sz="2000" dirty="0"/>
              <a:t> Sto</a:t>
            </a:r>
            <a:r>
              <a:rPr lang="de-DE" sz="2000" dirty="0"/>
              <a:t>ß, </a:t>
            </a:r>
            <a:r>
              <a:rPr lang="el-GR" sz="2000" dirty="0"/>
              <a:t>Κρακοβία</a:t>
            </a:r>
          </a:p>
          <a:p>
            <a:r>
              <a:rPr lang="el-GR" sz="2000" dirty="0" err="1"/>
              <a:t>Ρετάμπλ</a:t>
            </a:r>
            <a:r>
              <a:rPr lang="el-GR" sz="2000" dirty="0"/>
              <a:t> «Κοίμηση της Θεοτόκου»</a:t>
            </a:r>
            <a:r>
              <a:rPr lang="pl-PL" sz="2000" dirty="0"/>
              <a:t> </a:t>
            </a:r>
            <a:r>
              <a:rPr lang="el-GR" sz="2000" dirty="0"/>
              <a:t>στη Βασιλική της Παναγίας στην Κρακοβία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410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6F8FE1-B8DD-4239-B22B-F67299F6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kern="1200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Renesans – XVI wiek</a:t>
            </a:r>
            <a:endParaRPr lang="el-GR" sz="9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4790C8-97AA-4A59-A1FE-30600BBF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849"/>
            <a:ext cx="10515600" cy="46121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Προώθηση τέχνης από τη δυναστεία των </a:t>
            </a:r>
            <a:r>
              <a:rPr lang="pl-PL" dirty="0"/>
              <a:t>Jagiełło</a:t>
            </a:r>
          </a:p>
          <a:p>
            <a:pPr>
              <a:lnSpc>
                <a:spcPct val="150000"/>
              </a:lnSpc>
            </a:pPr>
            <a:r>
              <a:rPr lang="el-GR" dirty="0"/>
              <a:t>Επαφές με ιταλική, φλαμανδική και γερμανική τέχνη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dirty="0"/>
              <a:t>→ πολλοί ζωγράφοι από τη δυτική Ευρώπη δημιουργούν στην Κρακοβία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108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CDC48AD-E558-43CB-A202-26E08E6AF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584463"/>
            <a:ext cx="5183189" cy="1239624"/>
          </a:xfrm>
        </p:spPr>
        <p:txBody>
          <a:bodyPr/>
          <a:lstStyle/>
          <a:p>
            <a:r>
              <a:rPr lang="el-GR" dirty="0"/>
              <a:t>Θρησκευτική θεματολογία</a:t>
            </a:r>
            <a:endParaRPr lang="pl-PL" dirty="0"/>
          </a:p>
          <a:p>
            <a:r>
              <a:rPr lang="pl-PL" dirty="0"/>
              <a:t>Mistrz Jerzy, </a:t>
            </a:r>
            <a:r>
              <a:rPr lang="pl-PL" i="1" dirty="0"/>
              <a:t>Zwiastowanie</a:t>
            </a:r>
            <a:endParaRPr lang="el-GR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8A61BF58-3D0E-49AE-AE13-910E9AF094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2" y="2304220"/>
            <a:ext cx="5433863" cy="3483838"/>
          </a:xfr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7552153-32F7-44BB-8F0F-EF21FC26E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485481"/>
            <a:ext cx="5183188" cy="1239624"/>
          </a:xfrm>
        </p:spPr>
        <p:txBody>
          <a:bodyPr/>
          <a:lstStyle/>
          <a:p>
            <a:r>
              <a:rPr lang="el-GR" dirty="0"/>
              <a:t>Κοσμική θεματολογία: μυθολογία, ιστορία </a:t>
            </a:r>
          </a:p>
          <a:p>
            <a:r>
              <a:rPr lang="el-GR" dirty="0"/>
              <a:t>Αγνώστου, Β</a:t>
            </a:r>
            <a:r>
              <a:rPr lang="pl-PL" dirty="0" err="1"/>
              <a:t>itwa</a:t>
            </a:r>
            <a:r>
              <a:rPr lang="pl-PL" dirty="0"/>
              <a:t> pod </a:t>
            </a:r>
            <a:r>
              <a:rPr lang="pl-PL" dirty="0" err="1"/>
              <a:t>Orszą</a:t>
            </a:r>
            <a:endParaRPr lang="el-GR" dirty="0"/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29326720-7EF4-4DF2-88F8-79EFC72A9AB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3842"/>
            <a:ext cx="5512964" cy="3454216"/>
          </a:xfrm>
        </p:spPr>
      </p:pic>
    </p:spTree>
    <p:extLst>
      <p:ext uri="{BB962C8B-B14F-4D97-AF65-F5344CB8AC3E}">
        <p14:creationId xmlns:p14="http://schemas.microsoft.com/office/powerpoint/2010/main" val="219440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F523E9-B495-47D6-ABDF-478424C2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Barok XVII – XVIII w. 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36AD73-3370-4FD4-998E-D7FF83D11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239"/>
            <a:ext cx="10515600" cy="4404724"/>
          </a:xfrm>
        </p:spPr>
        <p:txBody>
          <a:bodyPr/>
          <a:lstStyle/>
          <a:p>
            <a:r>
              <a:rPr lang="el-GR" dirty="0"/>
              <a:t>Μεγάλη καλλιέργεια της ζωγραφικής με τη στήριξη των εκάστοτε βασιλέων</a:t>
            </a:r>
          </a:p>
          <a:p>
            <a:r>
              <a:rPr lang="el-GR" dirty="0"/>
              <a:t>Ιταλοί και Πολωνοί καλλιτέχνες ιταλικές και φλαμανδικές επιρροές</a:t>
            </a:r>
          </a:p>
          <a:p>
            <a:r>
              <a:rPr lang="el-GR" dirty="0"/>
              <a:t>Συνθέσεις θρησκευτικές και ιστορικές, πορτρέτα</a:t>
            </a:r>
          </a:p>
          <a:p>
            <a:r>
              <a:rPr lang="pl-PL" b="1" dirty="0"/>
              <a:t>Portret sarmacki </a:t>
            </a:r>
            <a:r>
              <a:rPr lang="el-GR" dirty="0"/>
              <a:t>(</a:t>
            </a:r>
            <a:r>
              <a:rPr lang="el-GR" dirty="0" err="1"/>
              <a:t>σαρματικό</a:t>
            </a:r>
            <a:r>
              <a:rPr lang="el-GR" dirty="0"/>
              <a:t> πορτρέτο) – πορτρέτα αριστοκρατών, απλά στη σύνθεση και το χρωματισμό</a:t>
            </a:r>
          </a:p>
          <a:p>
            <a:r>
              <a:rPr lang="pl-PL" dirty="0"/>
              <a:t>Kazimierz Wojniakowski, Aleksander Orłowski</a:t>
            </a:r>
          </a:p>
        </p:txBody>
      </p:sp>
    </p:spTree>
    <p:extLst>
      <p:ext uri="{BB962C8B-B14F-4D97-AF65-F5344CB8AC3E}">
        <p14:creationId xmlns:p14="http://schemas.microsoft.com/office/powerpoint/2010/main" val="400712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40D8A6D-7A37-4D5D-8E57-8F1BDD6AE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7" y="0"/>
            <a:ext cx="38921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CEF1B0-0E10-4583-8E35-AA1760501117}"/>
              </a:ext>
            </a:extLst>
          </p:cNvPr>
          <p:cNvSpPr txBox="1"/>
          <p:nvPr/>
        </p:nvSpPr>
        <p:spPr>
          <a:xfrm>
            <a:off x="541538" y="665825"/>
            <a:ext cx="31160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/>
              <a:t>Portret sarmacki </a:t>
            </a:r>
          </a:p>
          <a:p>
            <a:endParaRPr lang="pl-PL" sz="2000" i="1" dirty="0"/>
          </a:p>
          <a:p>
            <a:r>
              <a:rPr lang="pl-PL" sz="2000" i="1" dirty="0"/>
              <a:t>Portret Stanisława Antoniego Szczuki </a:t>
            </a:r>
          </a:p>
          <a:p>
            <a:r>
              <a:rPr lang="pl-PL" sz="2000" i="1" dirty="0"/>
              <a:t>Autor nieznany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224834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162831-8647-4A80-BE52-1C101BB8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347"/>
          </a:xfrm>
        </p:spPr>
        <p:txBody>
          <a:bodyPr>
            <a:normAutofit fontScale="90000"/>
          </a:bodyPr>
          <a:lstStyle/>
          <a:p>
            <a:r>
              <a:rPr lang="pl-PL" dirty="0"/>
              <a:t>Kazimierz Wojniakowski</a:t>
            </a:r>
            <a:br>
              <a:rPr lang="pl-PL" dirty="0"/>
            </a:br>
            <a:r>
              <a:rPr lang="pl-PL" i="1" dirty="0"/>
              <a:t>Izabela Czartoryska, 1796</a:t>
            </a:r>
            <a:endParaRPr lang="el-GR" i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4972B89-C5CD-4410-8600-DAFB8785F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14" y="1366838"/>
            <a:ext cx="4046372" cy="4810125"/>
          </a:xfrm>
        </p:spPr>
      </p:pic>
    </p:spTree>
    <p:extLst>
      <p:ext uri="{BB962C8B-B14F-4D97-AF65-F5344CB8AC3E}">
        <p14:creationId xmlns:p14="http://schemas.microsoft.com/office/powerpoint/2010/main" val="321082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5DE348-2075-461E-8DB6-F9ABB55F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Aleksander Orłowski (1777-1832)</a:t>
            </a:r>
            <a:br>
              <a:rPr lang="pl-PL" dirty="0"/>
            </a:br>
            <a:r>
              <a:rPr lang="pl-PL" sz="4000" i="1" dirty="0"/>
              <a:t>Bitwa pod Racławicami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37E6DB7-E6FC-40EF-B516-065C44C97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11" y="1713846"/>
            <a:ext cx="7185364" cy="4338162"/>
          </a:xfrm>
        </p:spPr>
      </p:pic>
    </p:spTree>
    <p:extLst>
      <p:ext uri="{BB962C8B-B14F-4D97-AF65-F5344CB8AC3E}">
        <p14:creationId xmlns:p14="http://schemas.microsoft.com/office/powerpoint/2010/main" val="241237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24E4A1-E435-4CDA-98AC-9F0E7F8A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Romantyzm – XIX wiek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AB74EF-D1F7-4E72-ABCD-B7BD5EAF0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Στροφή στην αναζήτηση πολωνικών ιδιαιτεροτήτων</a:t>
            </a:r>
          </a:p>
          <a:p>
            <a:pPr marL="0" indent="0">
              <a:buNone/>
            </a:pPr>
            <a:r>
              <a:rPr lang="el-GR" dirty="0"/>
              <a:t>Πατριωτισμός</a:t>
            </a:r>
            <a:endParaRPr lang="pl-PL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/>
              <a:t>Θεματολογία</a:t>
            </a:r>
          </a:p>
          <a:p>
            <a:r>
              <a:rPr lang="el-GR" dirty="0"/>
              <a:t>Τοπία της πατρίδας: πόλεις, χωριά, ύπαιθρος</a:t>
            </a:r>
          </a:p>
          <a:p>
            <a:r>
              <a:rPr lang="el-GR" dirty="0"/>
              <a:t>Ιστορία – μάχες (ιδίως 17</a:t>
            </a:r>
            <a:r>
              <a:rPr lang="el-GR" baseline="30000" dirty="0"/>
              <a:t>ος</a:t>
            </a:r>
            <a:r>
              <a:rPr lang="el-GR" dirty="0"/>
              <a:t> αι. με Κοζάκους, Τούρκους, Σουηδούς) </a:t>
            </a:r>
          </a:p>
          <a:p>
            <a:pPr marL="0" indent="0">
              <a:buNone/>
            </a:pPr>
            <a:r>
              <a:rPr lang="pl-PL" dirty="0"/>
              <a:t>   malarstwo batalistyczne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108296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324</Words>
  <Application>Microsoft Office PowerPoint</Application>
  <PresentationFormat>Ευρεία οθόνη</PresentationFormat>
  <Paragraphs>54</Paragraphs>
  <Slides>18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Θέμα του Office</vt:lpstr>
      <vt:lpstr>Malarstwo</vt:lpstr>
      <vt:lpstr>Średniowiecze  Gotyk</vt:lpstr>
      <vt:lpstr>Renesans – XVI wiek</vt:lpstr>
      <vt:lpstr>Παρουσίαση του PowerPoint</vt:lpstr>
      <vt:lpstr>Barok XVII – XVIII w. </vt:lpstr>
      <vt:lpstr>Παρουσίαση του PowerPoint</vt:lpstr>
      <vt:lpstr>Kazimierz Wojniakowski Izabela Czartoryska, 1796</vt:lpstr>
      <vt:lpstr>Aleksander Orłowski (1777-1832) Bitwa pod Racławicami</vt:lpstr>
      <vt:lpstr>Romantyzm – XIX wiek</vt:lpstr>
      <vt:lpstr>Jan Matejko (1828-1893) Bitwa pod Grunwaldem, </vt:lpstr>
      <vt:lpstr>Józef Chełmoński (1849-1914) Babie lato, 1875</vt:lpstr>
      <vt:lpstr>Młoda Polska i Modernizm koniec XIX w., początek XX w.</vt:lpstr>
      <vt:lpstr>Aleksander Gierymski (1850-1901) Żydówka z pomarańczami, 1881</vt:lpstr>
      <vt:lpstr>Olga Boznańska  (Autoportret; Cyganka 1888)</vt:lpstr>
      <vt:lpstr>Stanisław Wyspiański Autoportret; Dziewczynka, 1895</vt:lpstr>
      <vt:lpstr>Witraże Wyspiańskiego </vt:lpstr>
      <vt:lpstr>Jacek Malczewski Wigilia na Syberii</vt:lpstr>
      <vt:lpstr>Stanisław Ignacy Witkiewicz – Witkacy (1885-1939)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Malarstwo</dc:title>
  <dc:creator>Aναστασία Χατζηγιαννίδη</dc:creator>
  <cp:lastModifiedBy>Aναστασία Χατζηγιαννίδη</cp:lastModifiedBy>
  <cp:revision>15</cp:revision>
  <dcterms:created xsi:type="dcterms:W3CDTF">2021-04-06T10:24:44Z</dcterms:created>
  <dcterms:modified xsi:type="dcterms:W3CDTF">2022-03-01T05:44:47Z</dcterms:modified>
</cp:coreProperties>
</file>