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68" r:id="rId3"/>
    <p:sldId id="269" r:id="rId4"/>
    <p:sldId id="294" r:id="rId5"/>
    <p:sldId id="286" r:id="rId6"/>
    <p:sldId id="287" r:id="rId7"/>
    <p:sldId id="288" r:id="rId8"/>
    <p:sldId id="289" r:id="rId9"/>
    <p:sldId id="258" r:id="rId10"/>
    <p:sldId id="284" r:id="rId11"/>
    <p:sldId id="285" r:id="rId12"/>
    <p:sldId id="347" r:id="rId13"/>
    <p:sldId id="259" r:id="rId14"/>
    <p:sldId id="315" r:id="rId15"/>
    <p:sldId id="316" r:id="rId16"/>
    <p:sldId id="348" r:id="rId17"/>
    <p:sldId id="329" r:id="rId18"/>
    <p:sldId id="331" r:id="rId19"/>
    <p:sldId id="311" r:id="rId20"/>
    <p:sldId id="298" r:id="rId21"/>
    <p:sldId id="312" r:id="rId22"/>
    <p:sldId id="313" r:id="rId23"/>
    <p:sldId id="314" r:id="rId24"/>
    <p:sldId id="332" r:id="rId25"/>
    <p:sldId id="346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9933"/>
    <a:srgbClr val="FF6600"/>
    <a:srgbClr val="FF3300"/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638" autoAdjust="0"/>
  </p:normalViewPr>
  <p:slideViewPr>
    <p:cSldViewPr>
      <p:cViewPr>
        <p:scale>
          <a:sx n="70" d="100"/>
          <a:sy n="70" d="100"/>
        </p:scale>
        <p:origin x="-200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CA126-7748-4C5B-8ECD-1F8B38113765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A58D-6B5B-40E7-A049-1E26DC49151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1583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 smtClean="0"/>
              <a:t>1. &amp; 2.  </a:t>
            </a:r>
            <a:r>
              <a:rPr lang="el-GR" b="1" dirty="0" smtClean="0"/>
              <a:t>Απόστημα </a:t>
            </a:r>
            <a:r>
              <a:rPr lang="el-GR" dirty="0"/>
              <a:t>σε έδαφος </a:t>
            </a:r>
            <a:r>
              <a:rPr lang="el-GR" dirty="0" smtClean="0"/>
              <a:t>δοθιήνα</a:t>
            </a:r>
            <a:r>
              <a:rPr lang="en-US" dirty="0" smtClean="0"/>
              <a:t>.</a:t>
            </a:r>
            <a:r>
              <a:rPr lang="el-G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Ο </a:t>
            </a:r>
            <a:r>
              <a:rPr lang="el-GR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δοθιήνας</a:t>
            </a:r>
            <a:r>
              <a:rPr lang="el-G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που ονομάζεται επίσης και</a:t>
            </a:r>
            <a:r>
              <a:rPr lang="el-G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el-G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καλόγερος», είναι μια βαθιά </a:t>
            </a:r>
            <a:r>
              <a:rPr lang="el-G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θυλακίτιδα</a:t>
            </a:r>
            <a:r>
              <a:rPr lang="el-G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λοίμωξη</a:t>
            </a:r>
            <a:r>
              <a:rPr lang="el-GR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του θύλακα της τρίχας. Συνήθως προκαλείται από μόλυνση από το θετικό κατά </a:t>
            </a:r>
            <a:r>
              <a:rPr lang="en-US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Gram</a:t>
            </a:r>
            <a:r>
              <a:rPr lang="el-GR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βακτήριο</a:t>
            </a:r>
            <a:r>
              <a:rPr lang="el-GR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l-GR" sz="1200" b="0" i="1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Staphylococcus</a:t>
            </a:r>
            <a:r>
              <a:rPr lang="el-G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1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l-GR" dirty="0" smtClean="0"/>
              <a:t>χρυσίζων σταφυλόκοκκος),</a:t>
            </a:r>
            <a:r>
              <a:rPr lang="el-GR" baseline="0" dirty="0" smtClean="0"/>
              <a:t> </a:t>
            </a:r>
            <a:r>
              <a:rPr lang="el-GR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 αποτέλεσμα μια επώδυνη πρησμένη περιοχή στο δέρμα που προκαλείται από συσσώρευση </a:t>
            </a:r>
            <a:r>
              <a:rPr lang="el-GR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πύου</a:t>
            </a:r>
            <a:r>
              <a:rPr lang="el-GR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και νεκρού ιστού. </a:t>
            </a:r>
            <a:endParaRPr lang="el-GR" sz="12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228600" indent="-228600">
              <a:buNone/>
            </a:pPr>
            <a:r>
              <a:rPr lang="el-GR" dirty="0" smtClean="0"/>
              <a:t>3. Τα </a:t>
            </a:r>
            <a:r>
              <a:rPr lang="el-GR" dirty="0"/>
              <a:t>αντιβιοτικά δεν έχουν καλή </a:t>
            </a:r>
            <a:r>
              <a:rPr lang="el-GR" dirty="0" smtClean="0"/>
              <a:t>πρόσβαση </a:t>
            </a:r>
            <a:r>
              <a:rPr lang="el-GR" dirty="0"/>
              <a:t>στο όξινο περιβάλλον των αποστημάτων, </a:t>
            </a:r>
            <a:r>
              <a:rPr lang="el-GR" dirty="0" smtClean="0"/>
              <a:t>τα</a:t>
            </a:r>
            <a:r>
              <a:rPr lang="el-GR" baseline="0" dirty="0" smtClean="0"/>
              <a:t> οποία </a:t>
            </a:r>
            <a:r>
              <a:rPr lang="el-GR" i="1" dirty="0" smtClean="0"/>
              <a:t>δεν</a:t>
            </a:r>
            <a:r>
              <a:rPr lang="el-GR" dirty="0" smtClean="0"/>
              <a:t> διαθέτουν </a:t>
            </a:r>
            <a:r>
              <a:rPr lang="el-GR" dirty="0"/>
              <a:t>εσωτερική </a:t>
            </a:r>
            <a:r>
              <a:rPr lang="el-GR" dirty="0" err="1"/>
              <a:t>αγγείωση</a:t>
            </a:r>
            <a:r>
              <a:rPr lang="el-GR" dirty="0"/>
              <a:t>, οπότε η </a:t>
            </a:r>
            <a:r>
              <a:rPr lang="el-GR" b="1" dirty="0" smtClean="0"/>
              <a:t>χειρουργική</a:t>
            </a:r>
            <a:r>
              <a:rPr lang="el-GR" dirty="0" smtClean="0"/>
              <a:t> διάνοιξη και παροχέτευση </a:t>
            </a:r>
            <a:r>
              <a:rPr lang="el-GR" dirty="0"/>
              <a:t>είναι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l-GR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ης</a:t>
            </a:r>
            <a:r>
              <a:rPr lang="el-GR" dirty="0" smtClean="0"/>
              <a:t> </a:t>
            </a:r>
            <a:r>
              <a:rPr lang="el-GR" dirty="0"/>
              <a:t>εκλογής θεραπεία σε μεγάλα </a:t>
            </a:r>
            <a:r>
              <a:rPr lang="el-GR" dirty="0" err="1"/>
              <a:t>βακτηριακά</a:t>
            </a:r>
            <a:r>
              <a:rPr lang="el-GR" dirty="0"/>
              <a:t> </a:t>
            </a:r>
            <a:r>
              <a:rPr lang="el-GR" dirty="0" smtClean="0"/>
              <a:t>αποστήματα, </a:t>
            </a:r>
            <a:r>
              <a:rPr lang="el-GR" dirty="0"/>
              <a:t>σε συνδυασμό με </a:t>
            </a:r>
            <a:r>
              <a:rPr lang="el-GR" dirty="0" smtClean="0"/>
              <a:t>αντιβίωση.</a:t>
            </a: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1903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Σαρκοείδωση</a:t>
            </a:r>
            <a:r>
              <a:rPr lang="el-GR" dirty="0" smtClean="0"/>
              <a:t> στις πύλες των πνευμόνων. </a:t>
            </a:r>
            <a:r>
              <a:rPr lang="el-GR" b="1" dirty="0" smtClean="0"/>
              <a:t>Συρρέοντα άνοσα κοκκιώματα </a:t>
            </a:r>
            <a:r>
              <a:rPr lang="el-GR" dirty="0" smtClean="0"/>
              <a:t>( </a:t>
            </a:r>
            <a:r>
              <a:rPr lang="el-GR" dirty="0" err="1" smtClean="0"/>
              <a:t>δεξ</a:t>
            </a:r>
            <a:r>
              <a:rPr lang="el-GR" dirty="0" smtClean="0"/>
              <a:t>. εικόνες )</a:t>
            </a:r>
          </a:p>
          <a:p>
            <a:r>
              <a:rPr lang="el-GR" dirty="0" smtClean="0"/>
              <a:t>Αριστερές εικόνες, κατά φύση.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11378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835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Αριστερά </a:t>
            </a:r>
            <a:r>
              <a:rPr lang="el-GR" dirty="0" err="1" smtClean="0"/>
              <a:t>κ.φ</a:t>
            </a:r>
            <a:r>
              <a:rPr lang="el-GR" dirty="0" smtClean="0"/>
              <a:t>., δεξιά οι</a:t>
            </a:r>
            <a:r>
              <a:rPr lang="el-GR" baseline="0" dirty="0" smtClean="0"/>
              <a:t> παθολογικές εικόνες του ασθενούς.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Πνευμονική </a:t>
            </a:r>
            <a:r>
              <a:rPr lang="el-GR" b="1" dirty="0" err="1"/>
              <a:t>ίνωση</a:t>
            </a:r>
            <a:r>
              <a:rPr lang="el-GR" dirty="0"/>
              <a:t> </a:t>
            </a:r>
            <a:r>
              <a:rPr lang="el-GR" i="1" dirty="0"/>
              <a:t>με την αποδρομή </a:t>
            </a:r>
            <a:r>
              <a:rPr lang="el-GR" dirty="0"/>
              <a:t>της οξείας </a:t>
            </a:r>
            <a:r>
              <a:rPr lang="en-US" dirty="0"/>
              <a:t>SARS-COV2</a:t>
            </a:r>
            <a:r>
              <a:rPr lang="el-GR" dirty="0"/>
              <a:t> </a:t>
            </a:r>
            <a:r>
              <a:rPr lang="el-GR" dirty="0" smtClean="0"/>
              <a:t>πνευμονίας.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Οι </a:t>
            </a:r>
            <a:r>
              <a:rPr lang="el-GR" dirty="0" err="1" smtClean="0"/>
              <a:t>ινοβλάστες</a:t>
            </a:r>
            <a:r>
              <a:rPr lang="el-GR" dirty="0" smtClean="0"/>
              <a:t>.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l-GR" dirty="0" smtClean="0"/>
              <a:t>Όχι</a:t>
            </a:r>
            <a:r>
              <a:rPr lang="en-US" dirty="0" smtClean="0"/>
              <a:t> </a:t>
            </a:r>
            <a:r>
              <a:rPr lang="el-GR" dirty="0" smtClean="0"/>
              <a:t>στην</a:t>
            </a:r>
            <a:r>
              <a:rPr lang="el-GR" baseline="0" dirty="0" smtClean="0"/>
              <a:t> περίπτωση της </a:t>
            </a:r>
            <a:r>
              <a:rPr lang="el-GR" i="1" baseline="0" dirty="0" smtClean="0"/>
              <a:t>ιδιοπαθούς</a:t>
            </a:r>
            <a:r>
              <a:rPr lang="en-US" i="1" baseline="0" dirty="0" smtClean="0"/>
              <a:t> </a:t>
            </a:r>
            <a:r>
              <a:rPr lang="el-GR" baseline="0" dirty="0" smtClean="0"/>
              <a:t> πνευμονικής </a:t>
            </a:r>
            <a:r>
              <a:rPr lang="el-GR" baseline="0" dirty="0" err="1" smtClean="0"/>
              <a:t>ίνωσης</a:t>
            </a:r>
            <a:r>
              <a:rPr lang="el-GR" dirty="0" smtClean="0"/>
              <a:t>. </a:t>
            </a:r>
            <a:r>
              <a:rPr lang="el-GR" dirty="0"/>
              <a:t>Όταν </a:t>
            </a:r>
            <a:r>
              <a:rPr lang="el-GR" dirty="0" smtClean="0"/>
              <a:t>εμφανιστεί </a:t>
            </a:r>
            <a:r>
              <a:rPr lang="el-GR" i="1" dirty="0" smtClean="0"/>
              <a:t>ιδιοπαθής</a:t>
            </a:r>
            <a:r>
              <a:rPr lang="el-GR" dirty="0" smtClean="0"/>
              <a:t>  </a:t>
            </a:r>
            <a:r>
              <a:rPr lang="el-GR" dirty="0" err="1" smtClean="0"/>
              <a:t>ίνωση</a:t>
            </a:r>
            <a:r>
              <a:rPr lang="el-GR" dirty="0"/>
              <a:t>, είναι </a:t>
            </a:r>
            <a:r>
              <a:rPr lang="el-GR" dirty="0" smtClean="0"/>
              <a:t>κατά κανόνα μη </a:t>
            </a:r>
            <a:r>
              <a:rPr lang="el-GR" dirty="0"/>
              <a:t>αναστρέψιμη, και έχει </a:t>
            </a:r>
            <a:r>
              <a:rPr lang="el-GR" dirty="0" smtClean="0"/>
              <a:t>οριστικά χαθεί </a:t>
            </a:r>
            <a:r>
              <a:rPr lang="el-GR" dirty="0"/>
              <a:t>το </a:t>
            </a:r>
            <a:r>
              <a:rPr lang="el-GR" dirty="0" smtClean="0"/>
              <a:t>προϋπάρχον </a:t>
            </a:r>
            <a:r>
              <a:rPr lang="el-GR" dirty="0"/>
              <a:t>παρέγχυμα και η αρχιτεκτονική του ιστού</a:t>
            </a:r>
            <a:r>
              <a:rPr lang="el-GR" dirty="0" smtClean="0"/>
              <a:t>. Εφαρμόζεται βέβαια </a:t>
            </a:r>
            <a:r>
              <a:rPr lang="el-GR" dirty="0" err="1" smtClean="0"/>
              <a:t>αντι</a:t>
            </a:r>
            <a:r>
              <a:rPr lang="el-GR" dirty="0" smtClean="0"/>
              <a:t>-</a:t>
            </a:r>
            <a:r>
              <a:rPr lang="el-GR" dirty="0" err="1" smtClean="0"/>
              <a:t>ινωτική</a:t>
            </a:r>
            <a:r>
              <a:rPr lang="el-GR" dirty="0" smtClean="0"/>
              <a:t> αγωγή προς αποτροπή περαιτέρω </a:t>
            </a:r>
            <a:r>
              <a:rPr lang="el-GR" dirty="0" err="1" smtClean="0"/>
              <a:t>ίνωσης</a:t>
            </a:r>
            <a:r>
              <a:rPr lang="el-GR" dirty="0" smtClean="0"/>
              <a:t> και επιβράδυνση της πιθανής μεταμόσχευσης πνεύμονα.</a:t>
            </a:r>
          </a:p>
          <a:p>
            <a:pPr marL="228600" indent="-228600">
              <a:buAutoNum type="arabicPeriod"/>
            </a:pPr>
            <a:endParaRPr lang="el-GR" dirty="0" smtClean="0"/>
          </a:p>
          <a:p>
            <a:pPr marL="228600" indent="-228600">
              <a:buNone/>
            </a:pPr>
            <a:r>
              <a:rPr lang="en-US" dirty="0" smtClean="0"/>
              <a:t>     </a:t>
            </a:r>
            <a:r>
              <a:rPr lang="el-GR" dirty="0" smtClean="0"/>
              <a:t>Όμως,</a:t>
            </a:r>
            <a:r>
              <a:rPr lang="el-GR" baseline="0" dirty="0" smtClean="0"/>
              <a:t> στην περίπτωση της ανάπτυξης </a:t>
            </a:r>
            <a:r>
              <a:rPr lang="el-GR" b="1" baseline="0" dirty="0" smtClean="0"/>
              <a:t>πνευμονικής</a:t>
            </a:r>
            <a:r>
              <a:rPr lang="el-GR" baseline="0" dirty="0" smtClean="0"/>
              <a:t> </a:t>
            </a:r>
            <a:r>
              <a:rPr lang="el-GR" b="1" baseline="0" dirty="0" err="1" smtClean="0"/>
              <a:t>ίνωσης</a:t>
            </a:r>
            <a:r>
              <a:rPr lang="el-GR" b="1" baseline="0" dirty="0" smtClean="0"/>
              <a:t> μετά από </a:t>
            </a:r>
            <a:r>
              <a:rPr lang="en-US" b="1" baseline="0" dirty="0" smtClean="0"/>
              <a:t>COVID19 </a:t>
            </a:r>
            <a:r>
              <a:rPr lang="el-GR" b="1" baseline="0" dirty="0" smtClean="0"/>
              <a:t>στο πλαίσιο </a:t>
            </a:r>
            <a:r>
              <a:rPr lang="el-GR" b="1" baseline="0" dirty="0" err="1" smtClean="0"/>
              <a:t>οργανούμενης</a:t>
            </a:r>
            <a:r>
              <a:rPr lang="el-GR" b="1" baseline="0" dirty="0" smtClean="0"/>
              <a:t> πνευμονίας</a:t>
            </a:r>
            <a:r>
              <a:rPr lang="en-US" baseline="0" dirty="0" smtClean="0"/>
              <a:t>, </a:t>
            </a:r>
            <a:r>
              <a:rPr lang="el-GR" baseline="0" dirty="0" smtClean="0"/>
              <a:t>τα σχετιζόμενα με την </a:t>
            </a:r>
            <a:r>
              <a:rPr lang="el-GR" baseline="0" dirty="0" err="1" smtClean="0"/>
              <a:t>ίνωση</a:t>
            </a:r>
            <a:r>
              <a:rPr lang="el-GR" baseline="0" dirty="0" smtClean="0"/>
              <a:t>, συμπτώματα υποχωρούν σημαντικά μετά από αγωγή βασισμένη στα στεροειδή.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0769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Το ιστολογικό πρότυπο βλάβης </a:t>
            </a:r>
            <a:r>
              <a:rPr lang="el-GR" i="1" dirty="0" smtClean="0"/>
              <a:t>δεν</a:t>
            </a:r>
            <a:r>
              <a:rPr lang="el-GR" dirty="0" smtClean="0"/>
              <a:t> είναι ομοιογενές στους ασθενείς με ανάπτυξη </a:t>
            </a:r>
            <a:r>
              <a:rPr lang="el-GR" b="1" dirty="0" smtClean="0"/>
              <a:t>πνευμονικής </a:t>
            </a:r>
            <a:r>
              <a:rPr lang="el-GR" b="1" dirty="0" err="1" smtClean="0"/>
              <a:t>ίνωσης</a:t>
            </a:r>
            <a:r>
              <a:rPr lang="el-GR" b="1" dirty="0" smtClean="0"/>
              <a:t> μετά από </a:t>
            </a:r>
            <a:r>
              <a:rPr lang="en-US" b="1" dirty="0" smtClean="0"/>
              <a:t>COVID19</a:t>
            </a:r>
            <a:r>
              <a:rPr lang="en-US" dirty="0" smtClean="0"/>
              <a:t>,</a:t>
            </a:r>
            <a:r>
              <a:rPr lang="el-GR" dirty="0" smtClean="0"/>
              <a:t> καθώς μπορούν</a:t>
            </a:r>
            <a:r>
              <a:rPr lang="el-GR" baseline="0" dirty="0" smtClean="0"/>
              <a:t> </a:t>
            </a:r>
            <a:r>
              <a:rPr lang="el-GR" dirty="0" smtClean="0"/>
              <a:t>να αποδειχθούν </a:t>
            </a:r>
            <a:r>
              <a:rPr lang="el-GR" b="1" dirty="0" smtClean="0"/>
              <a:t>τρεις </a:t>
            </a:r>
            <a:r>
              <a:rPr lang="el-GR" dirty="0" smtClean="0"/>
              <a:t>διαφορετικές ομάδες περιστατικών, οι οποίες αντικατοπτρίζονται σε κλινικό</a:t>
            </a:r>
            <a:r>
              <a:rPr lang="en-US" dirty="0" smtClean="0"/>
              <a:t>,</a:t>
            </a:r>
            <a:r>
              <a:rPr lang="el-GR" dirty="0" smtClean="0"/>
              <a:t> ακτινολογικό</a:t>
            </a:r>
            <a:r>
              <a:rPr lang="el-GR" baseline="0" dirty="0" smtClean="0"/>
              <a:t> </a:t>
            </a:r>
            <a:r>
              <a:rPr lang="en-US" baseline="0" dirty="0" smtClean="0"/>
              <a:t> </a:t>
            </a:r>
            <a:r>
              <a:rPr lang="el-GR" baseline="0" dirty="0" smtClean="0"/>
              <a:t>και πιθανώς </a:t>
            </a:r>
            <a:r>
              <a:rPr lang="el-GR" baseline="0" dirty="0" err="1" smtClean="0"/>
              <a:t>παθογενετικό</a:t>
            </a:r>
            <a:r>
              <a:rPr lang="el-GR" baseline="0" dirty="0" smtClean="0"/>
              <a:t> επίπεδο</a:t>
            </a:r>
            <a:r>
              <a:rPr lang="el-GR" dirty="0" smtClean="0"/>
              <a:t>: </a:t>
            </a:r>
          </a:p>
          <a:p>
            <a:endParaRPr lang="el-GR" dirty="0" smtClean="0"/>
          </a:p>
          <a:p>
            <a:r>
              <a:rPr lang="el-GR" dirty="0" smtClean="0"/>
              <a:t>-η πρώτη ομάδα («χρόνια </a:t>
            </a:r>
            <a:r>
              <a:rPr lang="el-GR" dirty="0" err="1" smtClean="0"/>
              <a:t>ίνωση</a:t>
            </a:r>
            <a:r>
              <a:rPr lang="el-GR" dirty="0" smtClean="0"/>
              <a:t>») χαρακτηρίζεται από μετά</a:t>
            </a:r>
            <a:r>
              <a:rPr lang="el-GR" baseline="0" dirty="0" smtClean="0"/>
              <a:t> τη </a:t>
            </a:r>
            <a:r>
              <a:rPr lang="el-GR" dirty="0" smtClean="0"/>
              <a:t>λοίμωξη</a:t>
            </a:r>
            <a:r>
              <a:rPr lang="el-GR" baseline="0" dirty="0" smtClean="0"/>
              <a:t> </a:t>
            </a:r>
            <a:r>
              <a:rPr lang="en-US" baseline="0" dirty="0" smtClean="0"/>
              <a:t>COVID19,</a:t>
            </a:r>
            <a:r>
              <a:rPr lang="el-GR" dirty="0" smtClean="0"/>
              <a:t> </a:t>
            </a:r>
            <a:r>
              <a:rPr lang="el-GR" b="1" dirty="0" smtClean="0"/>
              <a:t>εξέλιξη</a:t>
            </a:r>
            <a:r>
              <a:rPr lang="el-GR" dirty="0" smtClean="0"/>
              <a:t> </a:t>
            </a:r>
            <a:r>
              <a:rPr lang="el-GR" b="1" dirty="0" err="1" smtClean="0"/>
              <a:t>προ</a:t>
            </a:r>
            <a:r>
              <a:rPr lang="el-GR" dirty="0" err="1" smtClean="0"/>
              <a:t>ϋπαρχουσών</a:t>
            </a:r>
            <a:r>
              <a:rPr lang="el-GR" dirty="0" smtClean="0"/>
              <a:t> διάμεσων πνευμονιών.</a:t>
            </a:r>
          </a:p>
          <a:p>
            <a:endParaRPr lang="el-GR" dirty="0" smtClean="0"/>
          </a:p>
          <a:p>
            <a:r>
              <a:rPr lang="el-GR" dirty="0" smtClean="0"/>
              <a:t>-η</a:t>
            </a:r>
            <a:r>
              <a:rPr lang="el-GR" baseline="0" dirty="0" smtClean="0"/>
              <a:t> δεύτερη </a:t>
            </a:r>
            <a:r>
              <a:rPr lang="el-GR" dirty="0" smtClean="0"/>
              <a:t>ομάδα  ("οξύς/</a:t>
            </a:r>
            <a:r>
              <a:rPr lang="el-GR" dirty="0" err="1" smtClean="0"/>
              <a:t>υποξύς</a:t>
            </a:r>
            <a:r>
              <a:rPr lang="el-GR" dirty="0" smtClean="0"/>
              <a:t> τραυματισμός") χαρακτηρίζεται από διαφορετικούς τύπους και βαθμούς πνευμονικής βλάβης, που κυμαίνονται από </a:t>
            </a:r>
            <a:r>
              <a:rPr lang="el-GR" b="1" dirty="0" err="1" smtClean="0"/>
              <a:t>οργανούμενη</a:t>
            </a:r>
            <a:r>
              <a:rPr lang="el-GR" b="1" baseline="0" dirty="0" smtClean="0"/>
              <a:t> </a:t>
            </a:r>
            <a:r>
              <a:rPr lang="el-GR" b="1" dirty="0" smtClean="0"/>
              <a:t>πνευμονία και </a:t>
            </a:r>
            <a:r>
              <a:rPr lang="el-GR" b="1" dirty="0" err="1" smtClean="0"/>
              <a:t>ινοποιητική</a:t>
            </a:r>
            <a:r>
              <a:rPr lang="el-GR" b="1" dirty="0" smtClean="0"/>
              <a:t>, </a:t>
            </a:r>
            <a:r>
              <a:rPr lang="en-US" b="1" baseline="0" dirty="0" smtClean="0"/>
              <a:t> </a:t>
            </a:r>
            <a:r>
              <a:rPr lang="el-GR" b="1" baseline="0" dirty="0" smtClean="0"/>
              <a:t>μη ειδική διάμεση πνευμονία (</a:t>
            </a:r>
            <a:r>
              <a:rPr lang="el-GR" b="1" dirty="0" smtClean="0"/>
              <a:t>NSIP) έως διάχυτη κυψελιδική βλάβη</a:t>
            </a:r>
            <a:r>
              <a:rPr lang="el-GR" dirty="0" smtClean="0"/>
              <a:t>. </a:t>
            </a:r>
          </a:p>
          <a:p>
            <a:endParaRPr lang="el-GR" dirty="0" smtClean="0"/>
          </a:p>
          <a:p>
            <a:r>
              <a:rPr lang="el-GR" dirty="0" smtClean="0"/>
              <a:t>-η</a:t>
            </a:r>
            <a:r>
              <a:rPr lang="el-GR" baseline="0" dirty="0" smtClean="0"/>
              <a:t> τρίτη </a:t>
            </a:r>
            <a:r>
              <a:rPr lang="el-GR" dirty="0" smtClean="0"/>
              <a:t>ομάδα  («αγγειακές μεταβολές») χαρακτηρίζεται από </a:t>
            </a:r>
            <a:r>
              <a:rPr lang="el-GR" b="1" dirty="0" smtClean="0"/>
              <a:t>διάχυτη αγγειακή αύξηση, διάταση και παραμόρφωση </a:t>
            </a:r>
            <a:r>
              <a:rPr lang="el-GR" dirty="0" smtClean="0"/>
              <a:t>(σε τριχοειδή και </a:t>
            </a:r>
            <a:r>
              <a:rPr lang="el-GR" dirty="0" err="1" smtClean="0"/>
              <a:t>φλεβίδια</a:t>
            </a:r>
            <a:r>
              <a:rPr lang="el-GR" dirty="0" smtClean="0"/>
              <a:t>) εντός του κατά τα άλλα φυσιολογικού παρεγχύματος. </a:t>
            </a:r>
          </a:p>
          <a:p>
            <a:endParaRPr lang="el-GR" dirty="0" smtClean="0"/>
          </a:p>
          <a:p>
            <a:r>
              <a:rPr lang="el-GR" dirty="0" smtClean="0"/>
              <a:t>Οι 2 τελευταίες ομάδες  χαρακτηρίζονται</a:t>
            </a:r>
            <a:r>
              <a:rPr lang="el-GR" baseline="0" dirty="0" smtClean="0"/>
              <a:t> </a:t>
            </a:r>
            <a:r>
              <a:rPr lang="el-GR" dirty="0" smtClean="0"/>
              <a:t> από </a:t>
            </a:r>
            <a:r>
              <a:rPr lang="el-GR" dirty="0" err="1" smtClean="0"/>
              <a:t>ανοσοφαινοτυπικές</a:t>
            </a:r>
            <a:r>
              <a:rPr lang="el-GR" dirty="0" smtClean="0"/>
              <a:t> αλλαγές παρόμοιες με αυτές που παρατηρούνται σε πρώιμες/ήπιες πνευμονίες στο πλαίσιο </a:t>
            </a:r>
            <a:r>
              <a:rPr lang="en-US" dirty="0" smtClean="0"/>
              <a:t>COVID</a:t>
            </a:r>
            <a:r>
              <a:rPr lang="el-GR" dirty="0" smtClean="0"/>
              <a:t>-19 (μη φυσιολογική έκφραση STAT3 σε </a:t>
            </a:r>
            <a:r>
              <a:rPr lang="el-GR" dirty="0" err="1" smtClean="0"/>
              <a:t>υπερπλαστικά</a:t>
            </a:r>
            <a:r>
              <a:rPr lang="el-GR" dirty="0" smtClean="0"/>
              <a:t> </a:t>
            </a:r>
            <a:r>
              <a:rPr lang="el-GR" dirty="0" err="1" smtClean="0"/>
              <a:t>πνευμονοκύτταρα</a:t>
            </a:r>
            <a:r>
              <a:rPr lang="el-GR" dirty="0" smtClean="0"/>
              <a:t> και PD-L1, IDO και STAT3 σε ενδοθηλιακά κύτταρα).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Αριστερά το φυσιολογικό, δεξιά του ασθενούς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5803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dirty="0"/>
              <a:t>Γαστρικό </a:t>
            </a:r>
            <a:r>
              <a:rPr lang="el-GR" b="1" dirty="0" smtClean="0"/>
              <a:t>έλκος</a:t>
            </a:r>
            <a:r>
              <a:rPr lang="el-GR" dirty="0" smtClean="0"/>
              <a:t>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 startAt="2"/>
            </a:pPr>
            <a:r>
              <a:rPr lang="el-GR" dirty="0"/>
              <a:t>Διάτρηση, αιμορραγία, </a:t>
            </a:r>
            <a:r>
              <a:rPr lang="el-GR" dirty="0" smtClean="0"/>
              <a:t>στένωση.</a:t>
            </a:r>
            <a:endParaRPr lang="el-GR" dirty="0"/>
          </a:p>
          <a:p>
            <a:pPr marL="228600" indent="-228600">
              <a:buAutoNum type="arabicPeriod" startAt="2"/>
            </a:pPr>
            <a:endParaRPr lang="el-GR" dirty="0"/>
          </a:p>
          <a:p>
            <a:pPr marL="228600" indent="-228600">
              <a:buAutoNum type="arabicPeriod" startAt="2"/>
            </a:pPr>
            <a:r>
              <a:rPr lang="el-GR" dirty="0" err="1"/>
              <a:t>Ελικοβακτηρίδιο</a:t>
            </a:r>
            <a:r>
              <a:rPr lang="el-GR" dirty="0"/>
              <a:t> του </a:t>
            </a:r>
            <a:r>
              <a:rPr lang="el-GR" dirty="0" smtClean="0"/>
              <a:t>πυλωρού.</a:t>
            </a:r>
            <a:endParaRPr lang="el-GR" dirty="0"/>
          </a:p>
          <a:p>
            <a:pPr marL="228600" indent="-228600">
              <a:buAutoNum type="arabicPeriod" startAt="2"/>
            </a:pPr>
            <a:endParaRPr lang="el-GR" dirty="0"/>
          </a:p>
          <a:p>
            <a:pPr marL="228600" indent="-228600">
              <a:buAutoNum type="arabicPeriod" startAt="2"/>
            </a:pP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0769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Μη </a:t>
            </a:r>
            <a:r>
              <a:rPr lang="el-GR" dirty="0" err="1" smtClean="0"/>
              <a:t>τυροειδοποιούμενα</a:t>
            </a:r>
            <a:r>
              <a:rPr lang="el-GR" dirty="0" smtClean="0"/>
              <a:t>, άνοσα κοκκιώματα.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61721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l-GR" b="1" dirty="0" err="1"/>
              <a:t>Κοκκιωματώδης</a:t>
            </a:r>
            <a:r>
              <a:rPr lang="el-GR" dirty="0"/>
              <a:t> </a:t>
            </a:r>
            <a:r>
              <a:rPr lang="el-GR" dirty="0" smtClean="0"/>
              <a:t>φλεγμονή</a:t>
            </a:r>
            <a:r>
              <a:rPr lang="el-GR" dirty="0" smtClean="0"/>
              <a:t>. Στην φλεγμονώδη νόσο με άφθονα </a:t>
            </a:r>
            <a:r>
              <a:rPr lang="el-GR" b="1" dirty="0" smtClean="0"/>
              <a:t>άνοσα</a:t>
            </a:r>
            <a:r>
              <a:rPr lang="el-GR" dirty="0" smtClean="0"/>
              <a:t> κοκκιώματα δυνητικώς προκαλείται </a:t>
            </a:r>
            <a:r>
              <a:rPr lang="el-GR" b="1" dirty="0" err="1" smtClean="0"/>
              <a:t>υπερασβεστιαιμία</a:t>
            </a:r>
            <a:r>
              <a:rPr lang="el-GR" dirty="0" smtClean="0"/>
              <a:t> λόγω της παρουσίας του ενζύμου 1α-υδροξυλάσης στα </a:t>
            </a:r>
            <a:r>
              <a:rPr lang="el-GR" i="1" dirty="0" err="1" smtClean="0"/>
              <a:t>επιθηλιοειδή</a:t>
            </a:r>
            <a:r>
              <a:rPr lang="el-GR" i="1" dirty="0" smtClean="0"/>
              <a:t> (</a:t>
            </a:r>
            <a:r>
              <a:rPr lang="el-GR" i="1" dirty="0" err="1" smtClean="0"/>
              <a:t>ιστιο</a:t>
            </a:r>
            <a:r>
              <a:rPr lang="el-GR" i="1" dirty="0" smtClean="0"/>
              <a:t>-)κύτταρα και</a:t>
            </a:r>
            <a:r>
              <a:rPr lang="el-GR" i="1" baseline="0" dirty="0" smtClean="0"/>
              <a:t> στα </a:t>
            </a:r>
            <a:r>
              <a:rPr lang="el-GR" i="1" baseline="0" dirty="0" err="1" smtClean="0"/>
              <a:t>γιγαντο</a:t>
            </a:r>
            <a:r>
              <a:rPr lang="el-GR" i="1" dirty="0" err="1" smtClean="0"/>
              <a:t>κύτταρα</a:t>
            </a:r>
            <a:r>
              <a:rPr lang="el-GR" i="1" dirty="0" smtClean="0"/>
              <a:t>  </a:t>
            </a:r>
            <a:r>
              <a:rPr lang="el-GR" dirty="0" smtClean="0"/>
              <a:t>που αποτελούν μέρος του κάθε κοκκιώματος. Στο κοκκίωμα, η 25 (OH) βιταμίνη D μετατρέπεται στην</a:t>
            </a:r>
            <a:r>
              <a:rPr lang="el-GR" baseline="0" dirty="0" smtClean="0"/>
              <a:t> ενεργό</a:t>
            </a:r>
            <a:r>
              <a:rPr lang="el-GR" dirty="0" smtClean="0"/>
              <a:t> 1,25-(OH)2 βιταμίνη D, χωρίς κανένα είδος </a:t>
            </a:r>
            <a:r>
              <a:rPr lang="el-GR" dirty="0" err="1" smtClean="0"/>
              <a:t>ομοιοστατικού</a:t>
            </a:r>
            <a:r>
              <a:rPr lang="el-GR" dirty="0" smtClean="0"/>
              <a:t> ελέγχου.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dirty="0"/>
              <a:t>Φυματίωση, </a:t>
            </a:r>
            <a:r>
              <a:rPr lang="el-GR" dirty="0" err="1"/>
              <a:t>σαρκοείδωση</a:t>
            </a:r>
            <a:r>
              <a:rPr lang="el-GR" dirty="0"/>
              <a:t>, άλλα </a:t>
            </a:r>
            <a:r>
              <a:rPr lang="el-GR" dirty="0" err="1"/>
              <a:t>μυκοβακτηρίδια</a:t>
            </a:r>
            <a:r>
              <a:rPr lang="el-GR" dirty="0"/>
              <a:t>, μύκητες, </a:t>
            </a:r>
            <a:r>
              <a:rPr lang="el-GR" dirty="0" err="1"/>
              <a:t>βηρυλλίωση</a:t>
            </a:r>
            <a:r>
              <a:rPr lang="el-GR" dirty="0"/>
              <a:t>, κοκκιωμάτωση με </a:t>
            </a:r>
            <a:r>
              <a:rPr lang="el-GR" dirty="0" err="1"/>
              <a:t>πολυαγγειίτιδα</a:t>
            </a:r>
            <a:r>
              <a:rPr lang="el-GR" dirty="0"/>
              <a:t>.</a:t>
            </a:r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r>
              <a:rPr lang="el-GR" b="1" dirty="0"/>
              <a:t>Τυροειδής νέκρωση </a:t>
            </a:r>
            <a:r>
              <a:rPr lang="el-GR" dirty="0"/>
              <a:t>στο κέντρο του </a:t>
            </a:r>
            <a:r>
              <a:rPr lang="el-GR" dirty="0" smtClean="0"/>
              <a:t>κοκκιώματος.</a:t>
            </a: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  <a:p>
            <a:pPr marL="228600" indent="-228600">
              <a:buAutoNum type="arabicPeriod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DA58D-6B5B-40E7-A049-1E26DC491510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3847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66"/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90BD0-E78F-43B2-BEC2-CA2652C02ADE}" type="datetimeFigureOut">
              <a:rPr lang="el-GR" smtClean="0"/>
              <a:pPr/>
              <a:t>19/2/2023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7C580-D3A2-4C73-81A2-19DDDEC8EAE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20CA7-343E-B714-4391-945FE43F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2650306"/>
          </a:xfrm>
        </p:spPr>
        <p:txBody>
          <a:bodyPr>
            <a:normAutofit/>
          </a:bodyPr>
          <a:lstStyle/>
          <a:p>
            <a:r>
              <a:rPr lang="el-GR" sz="4000" dirty="0" err="1" smtClean="0"/>
              <a:t>Κλινικο</a:t>
            </a:r>
            <a:r>
              <a:rPr lang="el-GR" sz="4000" dirty="0" smtClean="0"/>
              <a:t>-</a:t>
            </a:r>
            <a:r>
              <a:rPr lang="el-GR" sz="4000" dirty="0" err="1" smtClean="0"/>
              <a:t>παθολογοανατομική</a:t>
            </a:r>
            <a:r>
              <a:rPr lang="el-GR" sz="4000" dirty="0" smtClean="0"/>
              <a:t> συζήτηση  περιστατικών φλεγμονής</a:t>
            </a:r>
            <a:endParaRPr lang="el-G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47E65A-9B58-D7B9-21DC-CE301B1D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95118"/>
            <a:ext cx="9144000" cy="2650306"/>
          </a:xfrm>
        </p:spPr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2500" dirty="0"/>
              <a:t>Ανδρέας </a:t>
            </a:r>
            <a:r>
              <a:rPr lang="el-GR" sz="2500" dirty="0" smtClean="0"/>
              <a:t> Χ</a:t>
            </a:r>
            <a:r>
              <a:rPr lang="el-GR" sz="2500" dirty="0"/>
              <a:t>. </a:t>
            </a:r>
            <a:r>
              <a:rPr lang="el-GR" sz="2500" dirty="0" err="1" smtClean="0"/>
              <a:t>Λάζαρης</a:t>
            </a:r>
            <a:r>
              <a:rPr lang="el-GR" sz="2500" dirty="0"/>
              <a:t>,</a:t>
            </a:r>
            <a:r>
              <a:rPr lang="el-GR" sz="2500" dirty="0" smtClean="0"/>
              <a:t> Ιατρός - </a:t>
            </a:r>
            <a:r>
              <a:rPr lang="el-GR" sz="2500" dirty="0" err="1"/>
              <a:t>Ι</a:t>
            </a:r>
            <a:r>
              <a:rPr lang="el-GR" sz="2500" dirty="0" err="1" smtClean="0"/>
              <a:t>στοπαθολόγος</a:t>
            </a:r>
            <a:endParaRPr lang="el-GR" sz="2500" dirty="0"/>
          </a:p>
          <a:p>
            <a:r>
              <a:rPr lang="el-GR" sz="2500" dirty="0" smtClean="0"/>
              <a:t>Χαράλαμπος  Χ.  Μυλωνάς, Ιατρός - </a:t>
            </a:r>
            <a:r>
              <a:rPr lang="en-US" sz="2500" dirty="0"/>
              <a:t>E</a:t>
            </a:r>
            <a:r>
              <a:rPr lang="el-GR" sz="2500" dirty="0" err="1"/>
              <a:t>ιδικευόμενος</a:t>
            </a:r>
            <a:r>
              <a:rPr lang="el-GR" sz="2500" dirty="0"/>
              <a:t> </a:t>
            </a:r>
            <a:r>
              <a:rPr lang="el-GR" sz="2500" dirty="0" smtClean="0"/>
              <a:t>Παθολογίας</a:t>
            </a:r>
            <a:endParaRPr lang="el-GR" sz="25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BEE8DC-78AB-33AA-5223-AD180B5A98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1332" y="1988840"/>
            <a:ext cx="4846932" cy="3690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86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4DFE4F-A1D7-118E-6EA5-C1242B624A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7124" y="0"/>
            <a:ext cx="3635415" cy="3688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6CBDF6-06BA-DFBC-8A5F-7FAD64D43B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3188"/>
            <a:ext cx="3881318" cy="3583844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="" xmlns:a16="http://schemas.microsoft.com/office/drawing/2014/main" id="{52DA137E-0CA8-F4FD-AA79-6013829664CC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597" b="-6597"/>
          <a:stretch>
            <a:fillRect/>
          </a:stretch>
        </p:blipFill>
        <p:spPr>
          <a:xfrm>
            <a:off x="467544" y="3573016"/>
            <a:ext cx="3217551" cy="3468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E09D7-D6E9-B19F-1DEF-012A6D07B5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2861" y="3754567"/>
            <a:ext cx="4725468" cy="3103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58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467544" y="908720"/>
            <a:ext cx="763284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Ποια επιπλοκή της οξείας φλεγμονής εμφάνισε ο ασθενής;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Ποιο είναι το </a:t>
            </a:r>
            <a:r>
              <a:rPr lang="el-G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προεξάρχον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κύτταρο στη βιοψία του ασθενούς;</a:t>
            </a:r>
          </a:p>
          <a:p>
            <a:pPr marL="342900" indent="-342900">
              <a:buAutoNum type="arabicPeriod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Υπάρχει θεραπευτική αντιμετώπιση;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9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User\Desktop\F4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30945" cy="685800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148064" y="1"/>
            <a:ext cx="39959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l-GR" dirty="0" smtClean="0"/>
              <a:t> </a:t>
            </a:r>
            <a:r>
              <a:rPr lang="el-GR" b="1" spc="600" dirty="0" smtClean="0"/>
              <a:t>Πρώτη</a:t>
            </a:r>
            <a:r>
              <a:rPr lang="el-GR" dirty="0" smtClean="0"/>
              <a:t> ομάδα</a:t>
            </a:r>
            <a:r>
              <a:rPr lang="en-US" dirty="0" smtClean="0"/>
              <a:t>: </a:t>
            </a:r>
            <a:r>
              <a:rPr lang="el-GR" dirty="0" smtClean="0"/>
              <a:t>Περίπτωση ιδιοπαθούς πνευμονικής </a:t>
            </a:r>
            <a:r>
              <a:rPr lang="el-GR" dirty="0" err="1" smtClean="0"/>
              <a:t>ίνωσης</a:t>
            </a:r>
            <a:r>
              <a:rPr lang="el-GR" dirty="0" smtClean="0"/>
              <a:t> με πρότυπο συνήθους διάμεσης πνευμονίας (UIP): αρχιτεκτονική παραμόρφωση, </a:t>
            </a:r>
            <a:r>
              <a:rPr lang="el-GR" dirty="0" err="1" smtClean="0"/>
              <a:t>χωροχρονική</a:t>
            </a:r>
            <a:r>
              <a:rPr lang="el-GR" dirty="0" smtClean="0"/>
              <a:t> ετερογένεια των  </a:t>
            </a:r>
            <a:r>
              <a:rPr lang="el-GR" dirty="0" err="1" smtClean="0"/>
              <a:t>ουλωτικών</a:t>
            </a:r>
            <a:r>
              <a:rPr lang="el-GR" dirty="0" smtClean="0"/>
              <a:t> μεταβολών και μικροσκοπική διαμόρφωση «</a:t>
            </a:r>
            <a:r>
              <a:rPr lang="el-GR" dirty="0" err="1" smtClean="0"/>
              <a:t>μελισσοκηρήθρας</a:t>
            </a:r>
            <a:r>
              <a:rPr lang="el-GR" dirty="0" smtClean="0"/>
              <a:t>». Α-H ( </a:t>
            </a:r>
            <a:r>
              <a:rPr lang="el-GR" dirty="0" err="1" smtClean="0"/>
              <a:t>εικ.Α</a:t>
            </a:r>
            <a:r>
              <a:rPr lang="el-GR" dirty="0" smtClean="0"/>
              <a:t>).</a:t>
            </a:r>
            <a:endParaRPr lang="en-US" dirty="0" smtClean="0"/>
          </a:p>
          <a:p>
            <a:pPr algn="just">
              <a:buFontTx/>
              <a:buChar char="-"/>
            </a:pPr>
            <a:endParaRPr lang="el-GR" dirty="0" smtClean="0"/>
          </a:p>
          <a:p>
            <a:pPr algn="just"/>
            <a:r>
              <a:rPr lang="el-GR" dirty="0" smtClean="0"/>
              <a:t> - </a:t>
            </a:r>
            <a:r>
              <a:rPr lang="el-GR" b="1" spc="600" dirty="0" smtClean="0"/>
              <a:t>Δεύτερη</a:t>
            </a:r>
            <a:r>
              <a:rPr lang="el-GR" dirty="0" smtClean="0"/>
              <a:t> ομάδα</a:t>
            </a:r>
            <a:r>
              <a:rPr lang="en-US" dirty="0" smtClean="0"/>
              <a:t>: </a:t>
            </a:r>
            <a:r>
              <a:rPr lang="el-GR" dirty="0" smtClean="0"/>
              <a:t>Μια περίπτωση με μορφολογικά στοιχεία συνεχιζόμενης διάμεσης </a:t>
            </a:r>
            <a:r>
              <a:rPr lang="el-GR" dirty="0" err="1" smtClean="0"/>
              <a:t>ίνωσης</a:t>
            </a:r>
            <a:r>
              <a:rPr lang="el-GR" dirty="0" smtClean="0"/>
              <a:t> και εκτεταμένης υπερπλασίας </a:t>
            </a:r>
            <a:r>
              <a:rPr lang="el-GR" dirty="0" err="1" smtClean="0"/>
              <a:t>πνευμονοκυττάρων</a:t>
            </a:r>
            <a:r>
              <a:rPr lang="el-GR" dirty="0" smtClean="0"/>
              <a:t> τύπου </a:t>
            </a:r>
            <a:r>
              <a:rPr lang="en-US" dirty="0" smtClean="0"/>
              <a:t>II,</a:t>
            </a:r>
            <a:r>
              <a:rPr lang="el-GR" dirty="0" smtClean="0"/>
              <a:t> όπως η τελευταία παρατηρείται στην πολλαπλασιαστική φάση της  διάχυτης κυψελιδικής βλάβης . Α-H (</a:t>
            </a:r>
            <a:r>
              <a:rPr lang="el-GR" dirty="0" err="1" smtClean="0"/>
              <a:t>εικ.Β</a:t>
            </a:r>
            <a:r>
              <a:rPr lang="el-GR" dirty="0" smtClean="0"/>
              <a:t>). </a:t>
            </a:r>
          </a:p>
          <a:p>
            <a:pPr algn="just"/>
            <a:r>
              <a:rPr lang="el-GR" dirty="0" err="1" smtClean="0"/>
              <a:t>Ανοσοχρώση</a:t>
            </a:r>
            <a:r>
              <a:rPr lang="el-GR" dirty="0" smtClean="0"/>
              <a:t> επιθηλιακών κυττάρων με κυτοκερατίνη-7, σε χαμηλή μεγέθυνση, που δείχνει τη σοβαρή εξάλειψη της παρεγχυματικής δομής</a:t>
            </a:r>
            <a:r>
              <a:rPr lang="en-US" dirty="0" smtClean="0"/>
              <a:t> </a:t>
            </a:r>
            <a:r>
              <a:rPr lang="el-GR" dirty="0" smtClean="0"/>
              <a:t>του πνεύμονα (</a:t>
            </a:r>
            <a:r>
              <a:rPr lang="el-GR" dirty="0" err="1" smtClean="0"/>
              <a:t>εικ</a:t>
            </a:r>
            <a:r>
              <a:rPr lang="el-GR" dirty="0" smtClean="0"/>
              <a:t>.</a:t>
            </a:r>
            <a:r>
              <a:rPr lang="en-US" dirty="0" smtClean="0"/>
              <a:t>C). </a:t>
            </a:r>
            <a:r>
              <a:rPr lang="el-GR" dirty="0" smtClean="0"/>
              <a:t>Περίπτωση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οργανούμενης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πνευμονίας.</a:t>
            </a:r>
            <a:r>
              <a:rPr lang="el-GR" dirty="0" smtClean="0"/>
              <a:t> Α-H (</a:t>
            </a:r>
            <a:r>
              <a:rPr lang="el-GR" dirty="0" err="1" smtClean="0"/>
              <a:t>εικ</a:t>
            </a:r>
            <a:r>
              <a:rPr lang="el-GR" dirty="0" smtClean="0"/>
              <a:t>.</a:t>
            </a:r>
            <a:r>
              <a:rPr lang="en-US" dirty="0" smtClean="0"/>
              <a:t>D)</a:t>
            </a:r>
            <a:r>
              <a:rPr lang="el-GR" dirty="0" smtClean="0"/>
              <a:t>. Τα περισσότερα επιθηλιακά κύτταρα και ενδοθηλιακά κύτταρα εκφράζουν πυρηνικό pSTAT3 (</a:t>
            </a:r>
            <a:r>
              <a:rPr lang="el-GR" dirty="0" err="1" smtClean="0"/>
              <a:t>εικ.Ε</a:t>
            </a:r>
            <a:r>
              <a:rPr lang="el-GR" dirty="0" smtClean="0"/>
              <a:t>).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85BDB7-9431-B709-E41B-42821A09D562}"/>
              </a:ext>
            </a:extLst>
          </p:cNvPr>
          <p:cNvSpPr txBox="1"/>
          <p:nvPr/>
        </p:nvSpPr>
        <p:spPr>
          <a:xfrm>
            <a:off x="-252536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u="sng" dirty="0"/>
              <a:t>Αποτελέσματα οξείας φλεγμονής</a:t>
            </a:r>
          </a:p>
        </p:txBody>
      </p:sp>
      <p:pic>
        <p:nvPicPr>
          <p:cNvPr id="6146" name="Picture 2" descr="10. Inflammation III - The Outcomes of Acute Inflammation Flashcards |  Quizlet">
            <a:extLst>
              <a:ext uri="{FF2B5EF4-FFF2-40B4-BE49-F238E27FC236}">
                <a16:creationId xmlns="" xmlns:a16="http://schemas.microsoft.com/office/drawing/2014/main" id="{53076DD3-2375-92B6-4F33-39FB5716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600400" cy="3031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Frontiers | DPP-4 Inhibitors in the Prevention/Treatment of Pulmonary  Fibrosis, Heart and Kidney Injury Caused by COVID-19—A Therapeutic Approach  of Choice in Type 2 Diabetic Patients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861048"/>
            <a:ext cx="5075736" cy="2808312"/>
          </a:xfrm>
          <a:prstGeom prst="rect">
            <a:avLst/>
          </a:prstGeom>
          <a:noFill/>
        </p:spPr>
      </p:pic>
      <p:pic>
        <p:nvPicPr>
          <p:cNvPr id="24580" name="Picture 4" descr="Pulmonary fibrosis and COVID-19: the potential role for antifibrotic  therapy - The Lancet Respiratory Medi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1"/>
            <a:ext cx="4117204" cy="3497894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0" y="3573016"/>
            <a:ext cx="37799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dirty="0" smtClean="0"/>
              <a:t>Παράγοντες που σχετίζονται με τη </a:t>
            </a:r>
            <a:r>
              <a:rPr lang="el-GR" sz="1400" b="1" dirty="0" smtClean="0"/>
              <a:t>σοβαρότητα</a:t>
            </a:r>
            <a:r>
              <a:rPr lang="el-GR" sz="1400" dirty="0" smtClean="0"/>
              <a:t> της COVID-19 συσχετίζονται σημαντικά με την ανάπτυξη της </a:t>
            </a:r>
            <a:r>
              <a:rPr lang="el-GR" sz="1400" b="1" spc="300" dirty="0" smtClean="0"/>
              <a:t>μετά την </a:t>
            </a:r>
            <a:r>
              <a:rPr lang="en-US" sz="1400" b="1" spc="300" dirty="0" smtClean="0"/>
              <a:t>COVID-19  </a:t>
            </a:r>
            <a:r>
              <a:rPr lang="el-GR" sz="1400" b="1" spc="300" dirty="0" smtClean="0"/>
              <a:t>πνευμονικής </a:t>
            </a:r>
            <a:r>
              <a:rPr lang="el-GR" sz="1400" b="1" spc="300" dirty="0" err="1" smtClean="0"/>
              <a:t>ίνωσης</a:t>
            </a:r>
            <a:r>
              <a:rPr lang="el-GR" sz="1400" dirty="0" smtClean="0"/>
              <a:t>. Ο SARS-CoV-2 δεσμεύει το </a:t>
            </a:r>
            <a:r>
              <a:rPr lang="el-GR" sz="1400" dirty="0" err="1" smtClean="0"/>
              <a:t>μετατρεπτικό</a:t>
            </a:r>
            <a:r>
              <a:rPr lang="el-GR" sz="1400" dirty="0" smtClean="0"/>
              <a:t> ένζυμο της </a:t>
            </a:r>
            <a:r>
              <a:rPr lang="el-GR" sz="1400" dirty="0" err="1" smtClean="0"/>
              <a:t>αγγειοτενσίνης</a:t>
            </a:r>
            <a:r>
              <a:rPr lang="el-GR" sz="1400" dirty="0" smtClean="0"/>
              <a:t>  2 (ACE2) στον κυψελιδικό αυλό ή στα κυψελιδικά επιθηλιακά κύτταρα και οι </a:t>
            </a:r>
            <a:r>
              <a:rPr lang="el-GR" sz="1400" dirty="0" err="1" smtClean="0"/>
              <a:t>ιντεγκρίνες</a:t>
            </a:r>
            <a:r>
              <a:rPr lang="el-GR" sz="1400" dirty="0" smtClean="0"/>
              <a:t> που δεσμεύουν CD98 ή RGD (</a:t>
            </a:r>
            <a:r>
              <a:rPr lang="en-US" sz="1400" dirty="0" err="1" smtClean="0"/>
              <a:t>arg</a:t>
            </a:r>
            <a:r>
              <a:rPr lang="en-US" sz="1400" dirty="0" smtClean="0"/>
              <a:t>-</a:t>
            </a:r>
            <a:r>
              <a:rPr lang="en-US" sz="1400" dirty="0" err="1" smtClean="0"/>
              <a:t>gly</a:t>
            </a:r>
            <a:r>
              <a:rPr lang="en-US" sz="1400" dirty="0" smtClean="0"/>
              <a:t>-asp</a:t>
            </a:r>
            <a:r>
              <a:rPr lang="el-GR" sz="1400" dirty="0" smtClean="0"/>
              <a:t>) δυνητικά διευκολύνουν την 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κυτταρική είσοδο του ιού.</a:t>
            </a:r>
            <a:r>
              <a:rPr lang="el-GR" sz="1400" dirty="0" smtClean="0"/>
              <a:t> Μόλις εισέλθει στο κύτταρο, ο SARS-CoV-2 μπορεί να χρησιμοποιήσει τα μονοπάτια JNK και </a:t>
            </a:r>
            <a:r>
              <a:rPr lang="el-GR" sz="1400" dirty="0" err="1" smtClean="0"/>
              <a:t>mTOR</a:t>
            </a:r>
            <a:r>
              <a:rPr lang="el-GR" sz="1400" dirty="0" smtClean="0"/>
              <a:t> για </a:t>
            </a:r>
            <a:r>
              <a:rPr lang="el-GR" sz="1400" dirty="0" err="1" smtClean="0"/>
              <a:t>ιική</a:t>
            </a:r>
            <a:r>
              <a:rPr lang="el-GR" sz="1400" dirty="0" smtClean="0"/>
              <a:t> αντιγραφή, η οποία θα μπορούσε να ενεργοποιήσει το φλεγμονώδες NLRP3 για να εκκρίνει IL-1 και IL-6, προάγοντας </a:t>
            </a:r>
            <a:r>
              <a:rPr lang="el-GR" sz="1400" b="1" dirty="0" smtClean="0"/>
              <a:t>σοβαρή νόσο (</a:t>
            </a:r>
            <a:r>
              <a:rPr lang="en-US" sz="1400" b="1" dirty="0" smtClean="0"/>
              <a:t>COVID19)</a:t>
            </a:r>
            <a:r>
              <a:rPr lang="el-GR" sz="1400" dirty="0" smtClean="0"/>
              <a:t>.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395536" y="1340768"/>
            <a:ext cx="84249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Άνδρας 43 ετών προσέρχεται λόγω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επιγαστραλγίας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ερυγών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από μηνών, με περιστασιακούς εμέτους μετά από μεγάλα γεύματα.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Αναφέρει κατάχρηση αλκοόλ.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Ήπιο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εν τω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βάθει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άλγος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στην ψηλάφηση του 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επιγαστρίου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έλεγχος:</a:t>
            </a:r>
          </a:p>
          <a:p>
            <a:r>
              <a:rPr lang="el-GR" sz="2400" i="1" dirty="0"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ευρήματα, φυσιολογικά λευκά αιμοσφαίρια και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CRP.</a:t>
            </a: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4716AD-1551-DECC-A421-2DE22F18C14A}"/>
              </a:ext>
            </a:extLst>
          </p:cNvPr>
          <p:cNvSpPr txBox="1"/>
          <p:nvPr/>
        </p:nvSpPr>
        <p:spPr>
          <a:xfrm>
            <a:off x="755576" y="0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ΓΑΣΤΡΟΣΚΟΠΗΣΗ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3000" dirty="0">
                <a:latin typeface="Arial" panose="020B0604020202020204" pitchFamily="34" charset="0"/>
                <a:cs typeface="Arial" panose="020B0604020202020204" pitchFamily="34" charset="0"/>
              </a:rPr>
              <a:t>ΛΗΨΗ ΒΙΟΨΙΩΝ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C161A0-C9BE-3250-093A-EDED384AAF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2766264" cy="2480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0E0213-55BF-E15F-77A7-C0C90EF766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76672"/>
            <a:ext cx="3234516" cy="294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17B4DA-AC14-80B2-5E17-012B64037A8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5" y="3501008"/>
            <a:ext cx="5376597" cy="3024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A40F11-4B9F-7E0E-25AE-AEAD1349579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186299"/>
            <a:ext cx="1806199" cy="3411053"/>
          </a:xfrm>
          <a:prstGeom prst="rect">
            <a:avLst/>
          </a:prstGeom>
        </p:spPr>
      </p:pic>
      <p:pic>
        <p:nvPicPr>
          <p:cNvPr id="87041" name="Picture 1" descr="C:\Users\User\Desktop\GI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512821" y="984125"/>
            <a:ext cx="2959121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12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User\Desktop\Stomach-Peptic-Ulcer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3126"/>
            <a:ext cx="4856830" cy="3069850"/>
          </a:xfrm>
          <a:prstGeom prst="rect">
            <a:avLst/>
          </a:prstGeom>
          <a:noFill/>
        </p:spPr>
      </p:pic>
      <p:pic>
        <p:nvPicPr>
          <p:cNvPr id="89091" name="Picture 3" descr="C:\Users\User\Desktop\slide_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666427" cy="3384376"/>
          </a:xfrm>
          <a:prstGeom prst="rect">
            <a:avLst/>
          </a:prstGeom>
          <a:noFill/>
        </p:spPr>
      </p:pic>
      <p:pic>
        <p:nvPicPr>
          <p:cNvPr id="89092" name="Picture 4" descr="C:\Users\User\Desktop\GI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88908" y="188640"/>
            <a:ext cx="4055092" cy="2664296"/>
          </a:xfrm>
          <a:prstGeom prst="rect">
            <a:avLst/>
          </a:prstGeom>
          <a:noFill/>
        </p:spPr>
      </p:pic>
      <p:pic>
        <p:nvPicPr>
          <p:cNvPr id="89093" name="Picture 5" descr="C:\Users\User\Desktop\Screensho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924944"/>
            <a:ext cx="2664296" cy="3760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5C1F01-74BE-9924-8BBF-9BD82C8B27AF}"/>
              </a:ext>
            </a:extLst>
          </p:cNvPr>
          <p:cNvSpPr txBox="1"/>
          <p:nvPr/>
        </p:nvSpPr>
        <p:spPr>
          <a:xfrm>
            <a:off x="1043608" y="1048955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Ποιο είναι το αποτέλεσμα της φλεγμονής (επαγόμενης από </a:t>
            </a:r>
            <a:r>
              <a:rPr lang="el-G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ερεθιστική δράση του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αλκοόλ) στον στόμαχο του ασθενούς;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Τι επιπλοκές μπορούν να συμβούν;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Ποιο βακτήριο πρέπει να αναζητήσουμε στη βιοψία του ασθενούς για </a:t>
            </a:r>
            <a:r>
              <a:rPr lang="el-G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οποίο και πρέπει να λάβει κατάλληλη θεραπεία; </a:t>
            </a:r>
          </a:p>
          <a:p>
            <a:pPr marL="342900" indent="-342900">
              <a:buAutoNum type="arabicPeriod"/>
            </a:pPr>
            <a:endParaRPr lang="el-G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8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348049-98FA-ADCB-F32B-D28CE39F1F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556792"/>
            <a:ext cx="8647387" cy="45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1AF379-224E-898E-D3AE-76AC67F33D81}"/>
              </a:ext>
            </a:extLst>
          </p:cNvPr>
          <p:cNvSpPr txBox="1"/>
          <p:nvPr/>
        </p:nvSpPr>
        <p:spPr>
          <a:xfrm>
            <a:off x="1475656" y="0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/>
              <a:t>ΠΑΘΟΦΥΣΙΟΛΟΓΙΑ </a:t>
            </a:r>
            <a:r>
              <a:rPr lang="en-US" sz="3000" dirty="0" smtClean="0"/>
              <a:t> </a:t>
            </a:r>
          </a:p>
          <a:p>
            <a:pPr algn="ctr"/>
            <a:r>
              <a:rPr lang="el-GR" sz="3000" dirty="0" smtClean="0"/>
              <a:t>ΓΑΣΤΡΙΚΟΥ </a:t>
            </a:r>
            <a:r>
              <a:rPr lang="en-US" sz="3000" dirty="0" smtClean="0"/>
              <a:t> </a:t>
            </a:r>
            <a:r>
              <a:rPr lang="el-GR" sz="3000" dirty="0" smtClean="0"/>
              <a:t>ΕΛΚΟΥΣ</a:t>
            </a:r>
            <a:endParaRPr lang="el-GR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261864" y="620688"/>
            <a:ext cx="8424936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Γυναίκα 43 ετών, προσέρχεται για </a:t>
            </a:r>
            <a:r>
              <a:rPr lang="el-GR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πυρετό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2μήνου, με διάχυτες μυαλγίες και νυχτερινές εφιδρώσεις.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Χωρίς ιδιαίτερα ευρήματα.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Φυσιολογικά λευκά αιμοσφαίρια, 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αυξημένη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CRP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αυξημένο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ασβέστιο</a:t>
            </a:r>
            <a:r>
              <a:rPr lang="el-GR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ορού.</a:t>
            </a: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Απεικόνιση σε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σχέση με το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3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φυσιολογικό</a:t>
            </a:r>
            <a:r>
              <a:rPr kumimoji="0" lang="el-GR" sz="23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l-GR" sz="23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l-GR" dirty="0"/>
              <a:t>Περιστατικό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C790E8-F45B-F790-3E2A-8818FF4BA3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861048"/>
            <a:ext cx="2952328" cy="2889345"/>
          </a:xfrm>
          <a:prstGeom prst="rect">
            <a:avLst/>
          </a:prstGeom>
        </p:spPr>
      </p:pic>
      <p:pic>
        <p:nvPicPr>
          <p:cNvPr id="6148" name="Picture 4" descr="Sarcoidosis - Respiratory - Medbullets Step 1">
            <a:extLst>
              <a:ext uri="{FF2B5EF4-FFF2-40B4-BE49-F238E27FC236}">
                <a16:creationId xmlns="" xmlns:a16="http://schemas.microsoft.com/office/drawing/2014/main" id="{A7CFDB9C-E86D-0CF7-8BD7-F1B349A3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2952328" cy="2820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83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0184D-C72F-5BE6-83C0-1E3CBE4F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143000"/>
          </a:xfrm>
        </p:spPr>
        <p:txBody>
          <a:bodyPr/>
          <a:lstStyle/>
          <a:p>
            <a:r>
              <a:rPr lang="el-GR" dirty="0"/>
              <a:t>Δομή και σκοπός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EC6EC2-E3FB-0E1F-F20B-52EC52FE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4813995"/>
          </a:xfrm>
        </p:spPr>
        <p:txBody>
          <a:bodyPr/>
          <a:lstStyle/>
          <a:p>
            <a:endParaRPr lang="el-GR" dirty="0"/>
          </a:p>
          <a:p>
            <a:r>
              <a:rPr lang="el-GR" dirty="0" smtClean="0"/>
              <a:t>Τέσσερα </a:t>
            </a:r>
            <a:r>
              <a:rPr lang="el-GR" dirty="0"/>
              <a:t>κλινικά περιστατικά για </a:t>
            </a:r>
            <a:r>
              <a:rPr lang="el-GR" b="1" dirty="0" smtClean="0"/>
              <a:t>συζήτηση.</a:t>
            </a:r>
            <a:endParaRPr lang="el-GR" b="1" dirty="0"/>
          </a:p>
          <a:p>
            <a:endParaRPr lang="el-GR" dirty="0"/>
          </a:p>
          <a:p>
            <a:r>
              <a:rPr lang="el-GR" dirty="0" smtClean="0"/>
              <a:t>Σκοπός όχι </a:t>
            </a:r>
            <a:r>
              <a:rPr lang="el-GR" dirty="0"/>
              <a:t>η πλήρης κάλυψη της ύλης, αλλά η κατανόηση </a:t>
            </a:r>
            <a:r>
              <a:rPr lang="el-GR" dirty="0" smtClean="0"/>
              <a:t>της </a:t>
            </a:r>
            <a:r>
              <a:rPr lang="el-GR" dirty="0" err="1" smtClean="0"/>
              <a:t>ιστοπαθολογίας</a:t>
            </a:r>
            <a:r>
              <a:rPr lang="el-GR" dirty="0" smtClean="0"/>
              <a:t> των εν λόγω περιπτώσεων και </a:t>
            </a:r>
            <a:r>
              <a:rPr lang="el-GR" dirty="0"/>
              <a:t>η </a:t>
            </a:r>
            <a:r>
              <a:rPr lang="el-GR" dirty="0" smtClean="0"/>
              <a:t>διασύνδεσή </a:t>
            </a:r>
            <a:r>
              <a:rPr lang="el-GR" dirty="0"/>
              <a:t>της με την κλινική </a:t>
            </a:r>
            <a:r>
              <a:rPr lang="el-GR" dirty="0" smtClean="0"/>
              <a:t>πράξη.</a:t>
            </a:r>
            <a:endParaRPr lang="el-GR" dirty="0"/>
          </a:p>
        </p:txBody>
      </p:sp>
      <p:pic>
        <p:nvPicPr>
          <p:cNvPr id="5" name="Picture 4" descr="Dart arrow in the center of dartboard">
            <a:extLst>
              <a:ext uri="{FF2B5EF4-FFF2-40B4-BE49-F238E27FC236}">
                <a16:creationId xmlns="" xmlns:a16="http://schemas.microsoft.com/office/drawing/2014/main" id="{A87B045B-46B3-27B8-4368-0D3C9679D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12" y="1386622"/>
            <a:ext cx="3059832" cy="2042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1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1EA6D6-1F7A-82E6-7E40-C41DD09E0D47}"/>
              </a:ext>
            </a:extLst>
          </p:cNvPr>
          <p:cNvSpPr txBox="1"/>
          <p:nvPr/>
        </p:nvSpPr>
        <p:spPr>
          <a:xfrm>
            <a:off x="1115616" y="188640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 err="1"/>
              <a:t>Διαβρογχική</a:t>
            </a:r>
            <a:r>
              <a:rPr lang="el-GR" sz="3000" dirty="0"/>
              <a:t> βιοψία λεμφαδένα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C5E0442-21A2-D592-F1DF-C2790A6B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40063" y="-679822"/>
            <a:ext cx="5544616" cy="857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18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423EF7-EBB7-D124-3ECD-58D2C7A8EE3E}"/>
              </a:ext>
            </a:extLst>
          </p:cNvPr>
          <p:cNvSpPr txBox="1"/>
          <p:nvPr/>
        </p:nvSpPr>
        <p:spPr>
          <a:xfrm>
            <a:off x="863080" y="908720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Ποιο πρότυπο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χρόνιας</a:t>
            </a:r>
            <a:r>
              <a:rPr lang="el-GR" sz="2400" dirty="0"/>
              <a:t> φλεγμονώδους απόκρισης παρατηρείτε</a:t>
            </a:r>
            <a:r>
              <a:rPr lang="el-GR" sz="2400" dirty="0" smtClean="0"/>
              <a:t>; Πώς εξηγείται η </a:t>
            </a:r>
            <a:r>
              <a:rPr lang="el-GR" sz="2400" dirty="0" err="1" smtClean="0"/>
              <a:t>υπερασβεστιαιμία</a:t>
            </a:r>
            <a:r>
              <a:rPr lang="el-GR" sz="2400" dirty="0" smtClean="0"/>
              <a:t> της συγκεκριμένης ασθενούς</a:t>
            </a:r>
            <a:r>
              <a:rPr lang="en-US" sz="2400" dirty="0" smtClean="0"/>
              <a:t>;</a:t>
            </a: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Ποια νοσήματα σκεφτόμαστε, βλέποντας τη βιοψία της ασθενούς;</a:t>
            </a:r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Ποιο χαρακτηριστικό στη βιοψία θα μας προσανατόλιζε για </a:t>
            </a:r>
            <a:r>
              <a:rPr lang="el-GR" sz="2400" dirty="0" smtClean="0"/>
              <a:t>έλεγχο φυματίωσης;</a:t>
            </a:r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  <a:p>
            <a:endParaRPr lang="el-GR" sz="2400" dirty="0"/>
          </a:p>
          <a:p>
            <a:pPr marL="457200" indent="-457200"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23521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DF] Granulomatous lung disease: an approach to the differential diagnosis.  | Semantic Scholar">
            <a:extLst>
              <a:ext uri="{FF2B5EF4-FFF2-40B4-BE49-F238E27FC236}">
                <a16:creationId xmlns="" xmlns:a16="http://schemas.microsoft.com/office/drawing/2014/main" id="{A14A0328-6D43-2C35-0EA0-358DCB31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81" y="374001"/>
            <a:ext cx="5579615" cy="6109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02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86B6BC-44AD-DD3B-0C82-9C8CA7356E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3756641" cy="3059757"/>
          </a:xfrm>
          <a:prstGeom prst="rect">
            <a:avLst/>
          </a:prstGeom>
        </p:spPr>
      </p:pic>
      <p:pic>
        <p:nvPicPr>
          <p:cNvPr id="9" name="Content Placeholder 2">
            <a:extLst>
              <a:ext uri="{FF2B5EF4-FFF2-40B4-BE49-F238E27FC236}">
                <a16:creationId xmlns="" xmlns:a16="http://schemas.microsoft.com/office/drawing/2014/main" id="{084C9E8A-CA9F-ADF0-5059-B112B047A782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597" b="-6597"/>
          <a:stretch>
            <a:fillRect/>
          </a:stretch>
        </p:blipFill>
        <p:spPr>
          <a:xfrm>
            <a:off x="323528" y="3140968"/>
            <a:ext cx="3447902" cy="3717032"/>
          </a:xfrm>
          <a:prstGeom prst="rect">
            <a:avLst/>
          </a:prstGeom>
        </p:spPr>
      </p:pic>
      <p:pic>
        <p:nvPicPr>
          <p:cNvPr id="15361" name="Picture 1" descr="C:\Users\user\Desktop\Pathology Outlines - Sarcoidosis_files\lungnontumorsarcoidosisli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077072"/>
            <a:ext cx="3168352" cy="265085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BA8B6B-C584-3ED6-52FE-A205A036B4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88640"/>
            <a:ext cx="4148753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46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54477"/>
          </a:xfrm>
        </p:spPr>
        <p:txBody>
          <a:bodyPr>
            <a:noAutofit/>
          </a:bodyPr>
          <a:lstStyle/>
          <a:p>
            <a:pPr algn="just"/>
            <a:r>
              <a:rPr lang="el-GR" sz="2000" b="1" dirty="0" smtClean="0"/>
              <a:t>Επιλογές </a:t>
            </a:r>
            <a:r>
              <a:rPr lang="el-GR" sz="2000" b="1" u="sng" dirty="0" smtClean="0"/>
              <a:t>αρχείων βίντεο</a:t>
            </a:r>
            <a:r>
              <a:rPr lang="el-GR" sz="2000" b="1" dirty="0" smtClean="0"/>
              <a:t> από το κανάλι του </a:t>
            </a:r>
            <a:r>
              <a:rPr lang="en-US" sz="2000" b="1" dirty="0" smtClean="0"/>
              <a:t>YouTube </a:t>
            </a:r>
            <a:r>
              <a:rPr lang="el-GR" sz="2000" b="1" dirty="0" smtClean="0"/>
              <a:t>«Ανδρέας </a:t>
            </a:r>
            <a:r>
              <a:rPr lang="el-GR" sz="2000" b="1" dirty="0"/>
              <a:t>Χ. </a:t>
            </a:r>
            <a:r>
              <a:rPr lang="el-GR" sz="2000" b="1" dirty="0" err="1"/>
              <a:t>Λάζαρης</a:t>
            </a:r>
            <a:r>
              <a:rPr lang="el-GR" sz="2000" b="1" dirty="0"/>
              <a:t> </a:t>
            </a:r>
            <a:r>
              <a:rPr lang="en-US" sz="2000" b="1" dirty="0"/>
              <a:t>:</a:t>
            </a:r>
            <a:r>
              <a:rPr lang="el-GR" sz="2000" b="1" dirty="0"/>
              <a:t> </a:t>
            </a:r>
            <a:r>
              <a:rPr lang="el-GR" sz="2000" b="1" dirty="0" smtClean="0"/>
              <a:t>ΙΣΤΟΠΑΘΟΛΟΓΙΑ» /</a:t>
            </a:r>
            <a:r>
              <a:rPr lang="en-US" sz="2000" dirty="0" smtClean="0"/>
              <a:t> </a:t>
            </a:r>
            <a:r>
              <a:rPr lang="en-US" sz="2000" b="1" dirty="0" smtClean="0"/>
              <a:t>@</a:t>
            </a:r>
            <a:r>
              <a:rPr lang="en-US" sz="2000" b="1" dirty="0" err="1" smtClean="0"/>
              <a:t>ACLazaris</a:t>
            </a:r>
            <a:r>
              <a:rPr lang="en-US" sz="2000" b="1" dirty="0" smtClean="0"/>
              <a:t>-HISTOPATHOLOGY</a:t>
            </a:r>
            <a:r>
              <a:rPr lang="el-GR" sz="2000" b="1" dirty="0" smtClean="0"/>
              <a:t>  </a:t>
            </a:r>
            <a:r>
              <a:rPr lang="el-GR" sz="2000" b="1" dirty="0"/>
              <a:t>- </a:t>
            </a:r>
            <a:r>
              <a:rPr lang="el-GR" sz="2400" b="1" dirty="0" smtClean="0"/>
              <a:t>2</a:t>
            </a:r>
            <a:r>
              <a:rPr lang="el-GR" sz="2400" b="1" baseline="30000" dirty="0" smtClean="0"/>
              <a:t>η</a:t>
            </a:r>
            <a:r>
              <a:rPr lang="el-GR" sz="2000" b="1" dirty="0" smtClean="0"/>
              <a:t> </a:t>
            </a:r>
            <a:r>
              <a:rPr lang="el-GR" sz="2000" b="1" dirty="0"/>
              <a:t>λίστα</a:t>
            </a:r>
            <a:r>
              <a:rPr lang="en-US" sz="2000" b="1" dirty="0"/>
              <a:t>: </a:t>
            </a:r>
            <a:r>
              <a:rPr lang="el-GR" sz="2000" b="1" dirty="0"/>
              <a:t> </a:t>
            </a:r>
          </a:p>
          <a:p>
            <a:pPr algn="just">
              <a:buNone/>
            </a:pPr>
            <a:r>
              <a:rPr lang="el-GR" sz="1800" dirty="0"/>
              <a:t>     </a:t>
            </a:r>
            <a:r>
              <a:rPr lang="el-GR" sz="1800" dirty="0" smtClean="0"/>
              <a:t>  -  Δύο αρχεία βίντεο με τίτλο 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ΓΕΝΙΚΗ ΘΕΩΡΗΣΗ ΤΗΣ ΦΛΕΓΜΟΝΗΣ Α’ &amp; Β’ ΜΕΡΟΣ</a:t>
            </a:r>
            <a:r>
              <a:rPr lang="el-GR" sz="1800" dirty="0" smtClean="0"/>
              <a:t>»</a:t>
            </a:r>
          </a:p>
          <a:p>
            <a:pPr algn="just">
              <a:buNone/>
            </a:pPr>
            <a:r>
              <a:rPr lang="el-GR" sz="1800" dirty="0" smtClean="0"/>
              <a:t>       -  Δύο αρχεία βίντεο με τίτλο 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ΦΛΕΓΜΟΝΗ Α’ &amp; Β’ ΜΕΡΟΣ</a:t>
            </a:r>
            <a:r>
              <a:rPr lang="el-GR" sz="1800" dirty="0" smtClean="0"/>
              <a:t>»</a:t>
            </a:r>
            <a:endParaRPr lang="el-GR" sz="1800" dirty="0"/>
          </a:p>
          <a:p>
            <a:pPr algn="just">
              <a:buNone/>
            </a:pPr>
            <a:r>
              <a:rPr lang="el-GR" sz="1800" dirty="0"/>
              <a:t>  </a:t>
            </a:r>
            <a:r>
              <a:rPr lang="el-GR" sz="1800" dirty="0" smtClean="0"/>
              <a:t>     -  Αρχείο βίντεο 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ΒΑΣΗ ΤΗ ΜΟΡΦΟΛΟΓΙΑ ΤΗΣ ΦΛΕΓΜΟΝΗΣ</a:t>
            </a:r>
            <a:r>
              <a:rPr lang="el-GR" sz="1800" dirty="0" smtClean="0"/>
              <a:t>»</a:t>
            </a:r>
            <a:r>
              <a:rPr lang="en-US" sz="1800" dirty="0" smtClean="0"/>
              <a:t> </a:t>
            </a:r>
            <a:r>
              <a:rPr lang="en-US" sz="1400" dirty="0" smtClean="0"/>
              <a:t>(</a:t>
            </a:r>
            <a:r>
              <a:rPr lang="el-GR" sz="1400" dirty="0" smtClean="0"/>
              <a:t>επίδειξη ιστολογικών πλακιδίων)</a:t>
            </a:r>
          </a:p>
          <a:p>
            <a:pPr algn="just">
              <a:buNone/>
            </a:pPr>
            <a:r>
              <a:rPr lang="el-GR" sz="1800" dirty="0" smtClean="0"/>
              <a:t>       -  Δύο αρχεία βίντεο σειράς «</a:t>
            </a:r>
            <a:r>
              <a:rPr lang="el-GR" sz="1800" i="1" dirty="0" smtClean="0"/>
              <a:t>ΞΕΚΙΝΑΜΕ ΑΠΟ ΤΗΝ ΕΙΚΟΝΑ</a:t>
            </a:r>
            <a:r>
              <a:rPr lang="el-GR" sz="1800" dirty="0" smtClean="0"/>
              <a:t>» με τίτλους</a:t>
            </a:r>
            <a:r>
              <a:rPr lang="en-US" sz="1800" dirty="0" smtClean="0"/>
              <a:t>:</a:t>
            </a:r>
            <a:r>
              <a:rPr lang="el-GR" sz="1800" dirty="0" smtClean="0"/>
              <a:t> «</a:t>
            </a:r>
            <a:r>
              <a:rPr lang="el-GR" sz="1800" i="1" dirty="0" smtClean="0"/>
              <a:t>ΟΞΕΙΑ &amp; ΧΡΟΝΙΑ ΦΛΕΓΜΟΝΗ - Α’ ΜΕΡΟΣ</a:t>
            </a:r>
            <a:r>
              <a:rPr lang="el-GR" sz="1800" dirty="0" smtClean="0"/>
              <a:t>» &amp; «</a:t>
            </a:r>
            <a:r>
              <a:rPr lang="el-GR" sz="1800" i="1" dirty="0" smtClean="0"/>
              <a:t>ΟΞΕΙΑ &amp; ΧΡΟΝΙΑ ΦΛΕΓΜΟΝΗ Β’ ΜΕΡΟΣ - ΙΣΤΙΚΗ ΑΠΟΚΑΤΑΣΤΑΣΗ</a:t>
            </a:r>
            <a:r>
              <a:rPr lang="el-GR" sz="1800" dirty="0" smtClean="0"/>
              <a:t>»</a:t>
            </a:r>
            <a:endParaRPr lang="el-GR" sz="1800" dirty="0"/>
          </a:p>
          <a:p>
            <a:pPr algn="just"/>
            <a:r>
              <a:rPr lang="el-GR" sz="2000" b="1" dirty="0" smtClean="0"/>
              <a:t>Επιλογές από το ηλεκτρονικό </a:t>
            </a:r>
            <a:r>
              <a:rPr lang="el-GR" sz="2000" b="1" dirty="0"/>
              <a:t>χαρτοφυλάκιο μαθήματος «ΠΑΘΟΛΟΓΙΚΗ ΑΝΑΤΟΜΙΚΗ» -</a:t>
            </a:r>
            <a:r>
              <a:rPr lang="en-US" sz="2000" b="1" dirty="0"/>
              <a:t> K</a:t>
            </a:r>
            <a:r>
              <a:rPr lang="el-GR" sz="2000" b="1" dirty="0" err="1"/>
              <a:t>ατάλογος</a:t>
            </a:r>
            <a:r>
              <a:rPr lang="el-GR" sz="2000" b="1" dirty="0"/>
              <a:t> </a:t>
            </a:r>
            <a:r>
              <a:rPr lang="el-GR" sz="2000" b="1" dirty="0" smtClean="0"/>
              <a:t>Εγγράφων </a:t>
            </a:r>
            <a:r>
              <a:rPr lang="el-GR" sz="2400" b="1" dirty="0"/>
              <a:t>4</a:t>
            </a:r>
            <a:r>
              <a:rPr lang="en-US" sz="2400" b="1" dirty="0" smtClean="0"/>
              <a:t>.0</a:t>
            </a:r>
            <a:r>
              <a:rPr lang="el-GR" sz="2400" b="1" dirty="0"/>
              <a:t>2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endParaRPr lang="el-GR" sz="2000" dirty="0"/>
          </a:p>
          <a:p>
            <a:pPr algn="just">
              <a:buNone/>
            </a:pPr>
            <a:r>
              <a:rPr lang="el-GR" sz="2000" b="1" dirty="0"/>
              <a:t>     </a:t>
            </a:r>
            <a:r>
              <a:rPr lang="el-GR" sz="2000" b="1" dirty="0" smtClean="0"/>
              <a:t>  </a:t>
            </a:r>
            <a:r>
              <a:rPr lang="en-US" sz="2000" b="1" u="sng" dirty="0" smtClean="0"/>
              <a:t>A</a:t>
            </a:r>
            <a:r>
              <a:rPr lang="el-GR" sz="2000" b="1" u="sng" dirty="0" err="1"/>
              <a:t>ρχεία</a:t>
            </a:r>
            <a:r>
              <a:rPr lang="el-GR" sz="2000" b="1" u="sng" dirty="0"/>
              <a:t> </a:t>
            </a:r>
            <a:r>
              <a:rPr lang="en-US" sz="2000" b="1" i="1" u="sng" dirty="0"/>
              <a:t>ppt</a:t>
            </a:r>
            <a:r>
              <a:rPr lang="en-US" sz="2000" b="1" dirty="0"/>
              <a:t> </a:t>
            </a:r>
            <a:r>
              <a:rPr lang="el-GR" sz="2000" b="1" dirty="0"/>
              <a:t>Α. Χ. </a:t>
            </a:r>
            <a:r>
              <a:rPr lang="el-GR" sz="2000" b="1" dirty="0" err="1"/>
              <a:t>Λάζαρη</a:t>
            </a:r>
            <a:r>
              <a:rPr lang="el-GR" sz="2000" b="1" dirty="0"/>
              <a:t> </a:t>
            </a:r>
          </a:p>
          <a:p>
            <a:pPr algn="just">
              <a:buNone/>
            </a:pPr>
            <a:r>
              <a:rPr lang="el-GR" sz="1800" dirty="0"/>
              <a:t>       </a:t>
            </a:r>
            <a:r>
              <a:rPr lang="el-GR" sz="1800" dirty="0" smtClean="0"/>
              <a:t>-«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ΓΕΝΙΚΗ ΘΕΩΡΗΣΗ ΤΗΣ ΦΛΕΓΜΟΝΗΣ</a:t>
            </a:r>
            <a:r>
              <a:rPr lang="el-GR" sz="1800" dirty="0" smtClean="0"/>
              <a:t>» (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αντίστοιχο</a:t>
            </a:r>
            <a:r>
              <a:rPr lang="el-GR" sz="1800" dirty="0" smtClean="0"/>
              <a:t> των ομότιτλων παραπάνω αρχείων βίντεο)</a:t>
            </a:r>
          </a:p>
          <a:p>
            <a:pPr algn="just">
              <a:buNone/>
            </a:pPr>
            <a:r>
              <a:rPr lang="el-GR" sz="1800" dirty="0" smtClean="0"/>
              <a:t>       -«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ΣΥΖΗΤΗΣΗ ΠΕΡΙΣΤΑΤΙΚΩΝ ΦΛΕΓΜΟΝΗΣ</a:t>
            </a:r>
            <a:r>
              <a:rPr lang="el-GR" sz="1800" dirty="0" smtClean="0"/>
              <a:t>» (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αντίστοιχο</a:t>
            </a:r>
            <a:r>
              <a:rPr lang="el-GR" sz="1800" dirty="0" smtClean="0"/>
              <a:t> των παραπάνω αρχείων βίντεο με      τίτλο «ΦΛΕΓΜΟΝΗ Α’ &amp;  Β’ ΜΕΡΟΣ»)</a:t>
            </a:r>
            <a:endParaRPr lang="el-GR" sz="1800" dirty="0"/>
          </a:p>
          <a:p>
            <a:pPr algn="just">
              <a:buNone/>
            </a:pPr>
            <a:r>
              <a:rPr lang="el-GR" sz="1800" dirty="0"/>
              <a:t>       </a:t>
            </a:r>
            <a:r>
              <a:rPr lang="el-GR" sz="1800" dirty="0" smtClean="0"/>
              <a:t> -Κατάλογος με τίτλο 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ΣΥΝΟΔΕΣ ΔΙΑΦΑΝΕΙΕΣ ΠΑΡΟΥΣΙΑΣΕΩΝ ΠΕΡΙΣΤΑΤΙΚΩΝ ΦΛΕΓΜΟΝΩΔΩΝ ΝΟΣΩΝ ΣΤΟ ΜΙΚΡΟΣΚΟΠΙΟ ΑΠΌ ΦΟΙΤΗΤΕΣ 4</a:t>
            </a:r>
            <a:r>
              <a:rPr lang="el-GR" sz="1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ΕΞΑΜΗΝΟΥ</a:t>
            </a:r>
            <a:r>
              <a:rPr lang="el-GR" sz="1800" dirty="0" smtClean="0"/>
              <a:t>» (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αντίστοιχο</a:t>
            </a:r>
            <a:r>
              <a:rPr lang="el-GR" sz="1800" dirty="0" smtClean="0"/>
              <a:t> του παραπάνω αρχείου βίντεο με τίτλο «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ΒΑΣΗ ΤΗ ΜΟΡΦΟΛΟΓΙΑ ΤΗΣ ΦΛΕΓΜΟΝΗΣ</a:t>
            </a:r>
            <a:r>
              <a:rPr lang="el-GR" sz="1800" dirty="0" smtClean="0"/>
              <a:t>»). </a:t>
            </a:r>
          </a:p>
          <a:p>
            <a:pPr algn="just">
              <a:buNone/>
            </a:pPr>
            <a:r>
              <a:rPr lang="el-GR" sz="1800" dirty="0" smtClean="0"/>
              <a:t>       </a:t>
            </a:r>
            <a:r>
              <a:rPr lang="el-GR" sz="1050" dirty="0" smtClean="0"/>
              <a:t>Τα </a:t>
            </a:r>
            <a:r>
              <a:rPr lang="el-GR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υπόλοιπα</a:t>
            </a:r>
            <a:r>
              <a:rPr lang="el-GR" sz="1050" dirty="0" smtClean="0"/>
              <a:t> αρχεία βίντεο της </a:t>
            </a:r>
            <a:r>
              <a:rPr lang="el-GR" sz="1050" b="1" dirty="0" smtClean="0"/>
              <a:t>2</a:t>
            </a:r>
            <a:r>
              <a:rPr lang="el-GR" sz="1050" b="1" baseline="30000" dirty="0" smtClean="0"/>
              <a:t>ης</a:t>
            </a:r>
            <a:r>
              <a:rPr lang="el-GR" sz="1050" dirty="0" smtClean="0"/>
              <a:t> λίστας του καναλιού μου καθώς και τα </a:t>
            </a:r>
            <a:r>
              <a:rPr lang="el-GR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υπόλοιπα</a:t>
            </a:r>
            <a:r>
              <a:rPr lang="el-GR" sz="1050" dirty="0" smtClean="0"/>
              <a:t> αρχεία μου στα «Έγγραφα» της ενότητας 4.0</a:t>
            </a:r>
            <a:r>
              <a:rPr lang="el-GR" sz="1050" b="1" dirty="0" smtClean="0"/>
              <a:t>2</a:t>
            </a:r>
            <a:r>
              <a:rPr lang="el-GR" sz="1050" dirty="0" smtClean="0"/>
              <a:t> του ηλεκτρονικού σας χαρτοφυλακίου βρίσκονται στη διάθεση όσων από εσάς επιθυμείτε να εξοικειωθείτε περισσότερο με το γνωστικό αντικείμενο της φλεγμονής. </a:t>
            </a:r>
            <a:r>
              <a:rPr lang="el-GR" sz="1050" u="sng" dirty="0" smtClean="0"/>
              <a:t>Επίσης, αξίζει να  παρακολουθήσετε τα 3 </a:t>
            </a:r>
            <a:r>
              <a:rPr lang="el-GR" sz="1050" b="1" u="sng" dirty="0" smtClean="0"/>
              <a:t>αρχεία βίντεο με τίτλο  «Γενική </a:t>
            </a:r>
            <a:r>
              <a:rPr lang="el-GR" sz="1050" b="1" u="sng" dirty="0" err="1" smtClean="0"/>
              <a:t>παθολογοανατομική</a:t>
            </a:r>
            <a:r>
              <a:rPr lang="el-GR" sz="1050" b="1" u="sng" dirty="0" smtClean="0"/>
              <a:t> θεώρηση της φλεγμονής»</a:t>
            </a:r>
            <a:r>
              <a:rPr lang="el-GR" sz="1050" u="sng" dirty="0" smtClean="0"/>
              <a:t> από τα «</a:t>
            </a:r>
            <a:r>
              <a:rPr lang="el-GR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ΑΝΟΙΚΤΑ ΑΚΑΔΗΜΑΪΚΑ ΜΑΘΗΜΑΤΑ ΠΑΘΟΛΟΓΙΚΗΣ ΑΝΑΤΟΜΙΚΗΣ</a:t>
            </a:r>
            <a:r>
              <a:rPr lang="el-GR" sz="1050" u="sng" dirty="0" smtClean="0"/>
              <a:t>» στα «</a:t>
            </a:r>
            <a:r>
              <a:rPr lang="el-GR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ΔΙΑΔΙΚΤΥΑΚΑ ΕΚΠΑΙΔΕΥΤΙΚΑ ΕΡΓΑΛΕΙΑ</a:t>
            </a:r>
            <a:r>
              <a:rPr lang="el-GR" sz="1050" u="sng" dirty="0" smtClean="0"/>
              <a:t>»  των «</a:t>
            </a:r>
            <a:r>
              <a:rPr lang="el-GR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Συνδέσμων</a:t>
            </a:r>
            <a:r>
              <a:rPr lang="el-GR" sz="1050" u="sng" dirty="0" smtClean="0"/>
              <a:t>» του ηλεκτρονικού χαρτοφυλακίου του μαθήματος</a:t>
            </a:r>
            <a:r>
              <a:rPr lang="el-GR" sz="1050" dirty="0" smtClean="0"/>
              <a:t>.  </a:t>
            </a:r>
          </a:p>
          <a:p>
            <a:pPr>
              <a:buNone/>
            </a:pPr>
            <a:endParaRPr lang="el-GR" sz="105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l-GR" sz="105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1050" dirty="0">
                <a:solidFill>
                  <a:srgbClr val="FF0000"/>
                </a:solidFill>
              </a:rPr>
              <a:t>       </a:t>
            </a:r>
          </a:p>
          <a:p>
            <a:pPr>
              <a:buNone/>
            </a:pPr>
            <a:r>
              <a:rPr lang="el-GR" sz="1050" dirty="0" smtClean="0">
                <a:solidFill>
                  <a:srgbClr val="FF0000"/>
                </a:solidFill>
              </a:rPr>
              <a:t>    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>
            <a:noAutofit/>
          </a:bodyPr>
          <a:lstStyle/>
          <a:p>
            <a:r>
              <a:rPr lang="el-GR" sz="2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Περαιτέρω</a:t>
            </a:r>
            <a:r>
              <a:rPr lang="el-GR" sz="2800" spc="600" dirty="0"/>
              <a:t> μελέτη για τις </a:t>
            </a:r>
            <a:r>
              <a:rPr lang="el-GR" sz="2800" b="1" spc="600" dirty="0"/>
              <a:t>εξετάσεις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40E708-7E57-9198-3608-88EBFE912F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812" y="191244"/>
            <a:ext cx="6048375" cy="453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3F85AD-90E4-2FB4-FB95-4C3361BF86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2174" y="4797152"/>
            <a:ext cx="4819650" cy="1924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14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2ED355-7714-C143-3027-70AB0CA6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6672" y="-27384"/>
            <a:ext cx="8229600" cy="1143000"/>
          </a:xfrm>
        </p:spPr>
        <p:txBody>
          <a:bodyPr>
            <a:normAutofit/>
          </a:bodyPr>
          <a:lstStyle/>
          <a:p>
            <a:r>
              <a:rPr lang="el-GR" sz="3500" dirty="0"/>
              <a:t>Βασικές γνώσεις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4E4AC4-0E14-2C9F-A5CA-4E272DDC0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8" y="3717032"/>
            <a:ext cx="3168352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b="1" u="sng" dirty="0"/>
              <a:t>Κλινική εξέταση</a:t>
            </a:r>
            <a:r>
              <a:rPr lang="el-GR" sz="2600" dirty="0"/>
              <a:t>: Επισκόπηση, ψηλάφηση, επίκρουση, ακρόαση όλων των συστημάτων του </a:t>
            </a:r>
            <a:r>
              <a:rPr lang="el-GR" sz="2600" dirty="0" smtClean="0"/>
              <a:t>ασθενούς.</a:t>
            </a:r>
            <a:endParaRPr lang="el-GR" sz="2600" dirty="0"/>
          </a:p>
          <a:p>
            <a:endParaRPr lang="el-GR" sz="2600" dirty="0"/>
          </a:p>
        </p:txBody>
      </p:sp>
      <p:pic>
        <p:nvPicPr>
          <p:cNvPr id="1026" name="Picture 2" descr="The Importance of Knowing a Patient's Health History (And How to Simplify  the Process) - Today's RDH">
            <a:extLst>
              <a:ext uri="{FF2B5EF4-FFF2-40B4-BE49-F238E27FC236}">
                <a16:creationId xmlns="" xmlns:a16="http://schemas.microsoft.com/office/drawing/2014/main" id="{6A828281-A090-9103-316D-F008BA5F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0715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37041C-BD3C-261B-40EF-722C24CCCB3B}"/>
              </a:ext>
            </a:extLst>
          </p:cNvPr>
          <p:cNvSpPr txBox="1"/>
          <p:nvPr/>
        </p:nvSpPr>
        <p:spPr>
          <a:xfrm>
            <a:off x="539552" y="1213009"/>
            <a:ext cx="45365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Ιστορικό</a:t>
            </a:r>
            <a:r>
              <a:rPr lang="el-GR" sz="2400" dirty="0"/>
              <a:t>: Πληροφορίες που μπορεί να αποκομίσει ο ιατρός από τον ασθενή και τους οικείους του σχετικά με το πρόβλημα του </a:t>
            </a:r>
            <a:r>
              <a:rPr lang="el-GR" sz="2400" dirty="0" smtClean="0"/>
              <a:t>ασθενούς.</a:t>
            </a:r>
            <a:endParaRPr lang="el-GR" sz="2400" dirty="0"/>
          </a:p>
          <a:p>
            <a:endParaRPr lang="el-GR" dirty="0"/>
          </a:p>
        </p:txBody>
      </p:sp>
      <p:pic>
        <p:nvPicPr>
          <p:cNvPr id="1030" name="Picture 6" descr="Physical examination - Knowledge @ AMBOSS">
            <a:extLst>
              <a:ext uri="{FF2B5EF4-FFF2-40B4-BE49-F238E27FC236}">
                <a16:creationId xmlns="" xmlns:a16="http://schemas.microsoft.com/office/drawing/2014/main" id="{FE9949DD-0AAC-84CC-68C3-CCDDDD493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56" y="3861048"/>
            <a:ext cx="4011760" cy="2674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91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B71886-7BDB-0DBD-4B4A-56F6117A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8680" y="-27384"/>
            <a:ext cx="8229600" cy="1143000"/>
          </a:xfrm>
        </p:spPr>
        <p:txBody>
          <a:bodyPr/>
          <a:lstStyle/>
          <a:p>
            <a:r>
              <a:rPr kumimoji="0" lang="el-G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Βασικές γνώσεις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AF7E6D-3FEF-2BC0-3E03-4C2E9D0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2936"/>
            <a:ext cx="3851920" cy="3384376"/>
          </a:xfrm>
        </p:spPr>
        <p:txBody>
          <a:bodyPr>
            <a:normAutofit fontScale="92500" lnSpcReduction="20000"/>
          </a:bodyPr>
          <a:lstStyle/>
          <a:p>
            <a:endParaRPr lang="en-US" sz="2600" b="1" u="sng" dirty="0"/>
          </a:p>
          <a:p>
            <a:endParaRPr lang="en-US" sz="2600" b="1" u="sng" dirty="0"/>
          </a:p>
          <a:p>
            <a:pPr marL="0" indent="0">
              <a:buNone/>
            </a:pPr>
            <a:r>
              <a:rPr lang="el-GR" sz="2400" b="1" u="sng" dirty="0"/>
              <a:t>Απεικονίσεις</a:t>
            </a:r>
            <a:r>
              <a:rPr lang="el-GR" sz="2400" dirty="0"/>
              <a:t>: </a:t>
            </a:r>
          </a:p>
          <a:p>
            <a:pPr marL="0" indent="0">
              <a:buNone/>
            </a:pPr>
            <a:r>
              <a:rPr lang="el-GR" sz="2400" dirty="0"/>
              <a:t>ακτινογραφίες, 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υπέρηχοι</a:t>
            </a:r>
            <a:r>
              <a:rPr lang="el-GR" sz="2400" dirty="0"/>
              <a:t>, 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αξονικές/μαγνητικές </a:t>
            </a:r>
            <a:r>
              <a:rPr lang="el-GR" sz="2400" dirty="0"/>
              <a:t>τομογραφίες, 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 smtClean="0"/>
              <a:t>εξετάσεις </a:t>
            </a:r>
          </a:p>
          <a:p>
            <a:pPr marL="0" indent="0">
              <a:buNone/>
            </a:pPr>
            <a:r>
              <a:rPr lang="el-GR" sz="2400" dirty="0" smtClean="0"/>
              <a:t>πυρηνικής </a:t>
            </a:r>
            <a:r>
              <a:rPr lang="el-GR" sz="2400" dirty="0"/>
              <a:t>ιατρικής, </a:t>
            </a:r>
            <a:r>
              <a:rPr lang="el-GR" sz="2400" dirty="0" smtClean="0"/>
              <a:t>αγγειογραφίες.</a:t>
            </a:r>
            <a:endParaRPr lang="el-GR" sz="2400" dirty="0"/>
          </a:p>
          <a:p>
            <a:endParaRPr lang="el-GR" dirty="0"/>
          </a:p>
        </p:txBody>
      </p:sp>
      <p:pic>
        <p:nvPicPr>
          <p:cNvPr id="2050" name="Picture 2" descr="Medical: Sterile Urine Sample And Blood Test Stock Photo, Picture And  Royalty Free Image. Image 31383237.">
            <a:extLst>
              <a:ext uri="{FF2B5EF4-FFF2-40B4-BE49-F238E27FC236}">
                <a16:creationId xmlns="" xmlns:a16="http://schemas.microsoft.com/office/drawing/2014/main" id="{82D14AF5-3948-2F31-2293-AF978395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00" y="692696"/>
            <a:ext cx="2829000" cy="1884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5ACFF9-1A03-DAC7-A2A7-877CAE07182E}"/>
              </a:ext>
            </a:extLst>
          </p:cNvPr>
          <p:cNvSpPr txBox="1"/>
          <p:nvPr/>
        </p:nvSpPr>
        <p:spPr>
          <a:xfrm>
            <a:off x="323528" y="1052736"/>
            <a:ext cx="51125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Εργαστηριακά</a:t>
            </a:r>
            <a:r>
              <a:rPr lang="el-GR" sz="2400" dirty="0"/>
              <a:t>: αιματολογικός, βιοχημικός, ανοσολογικός και μικροβιολογικός </a:t>
            </a:r>
            <a:r>
              <a:rPr lang="el-GR" sz="2400" dirty="0" smtClean="0"/>
              <a:t>έλεγχος.</a:t>
            </a:r>
            <a:endParaRPr lang="el-GR" sz="2400" dirty="0"/>
          </a:p>
          <a:p>
            <a:endParaRPr lang="el-GR" sz="2600" dirty="0"/>
          </a:p>
          <a:p>
            <a:endParaRPr lang="en-US" sz="2600" b="1" u="sng" dirty="0"/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644A18-5DE5-6EFF-8ECE-E9B46A79A4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3379394"/>
            <a:ext cx="6555799" cy="307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2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51AD1-C0D4-A18F-8437-885A6DDE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/>
          <a:lstStyle/>
          <a:p>
            <a:r>
              <a:rPr lang="el-GR" dirty="0"/>
              <a:t>Περιστατικό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A6F5A0-72B0-6145-6701-DABEC2152B92}"/>
              </a:ext>
            </a:extLst>
          </p:cNvPr>
          <p:cNvSpPr txBox="1"/>
          <p:nvPr/>
        </p:nvSpPr>
        <p:spPr>
          <a:xfrm>
            <a:off x="251520" y="548680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Άνδρας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ετών αναφέρει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πυρετό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άλγος στην περιοχή του </a:t>
            </a:r>
            <a:r>
              <a:rPr lang="el-G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αυχένα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από ημερών.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 </a:t>
            </a: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Πυρετός 38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Επώδυνο, </a:t>
            </a:r>
            <a:r>
              <a:rPr lang="el-G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θερμό και ερυθρό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οζίο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στην περιοχή του αυχένα, το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οποίο </a:t>
            </a:r>
            <a:r>
              <a:rPr lang="el-GR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κλυδάζει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στην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ψηλάφηση.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13.000 λευκά/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mm³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4.000-10.000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πολυμορφοπύρηνα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έως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60%)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Στα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mg/dl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φ.τ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&lt;5)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AA6FE7-0115-D1FE-B7F4-A6468726EF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9" y="3212976"/>
            <a:ext cx="4435111" cy="3645024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4572000" y="5085184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/>
              <a:t>Κλυδασμός</a:t>
            </a:r>
            <a:r>
              <a:rPr lang="en-US" dirty="0" smtClean="0"/>
              <a:t>: </a:t>
            </a:r>
            <a:r>
              <a:rPr lang="el-GR" dirty="0" smtClean="0"/>
              <a:t>κυματοειδής κίνηση τού υγρού </a:t>
            </a:r>
          </a:p>
          <a:p>
            <a:pPr algn="ctr"/>
            <a:r>
              <a:rPr lang="el-GR" dirty="0" smtClean="0"/>
              <a:t>που υπάρχει σε μια φυσιολογική </a:t>
            </a:r>
            <a:endParaRPr lang="en-US" dirty="0" smtClean="0"/>
          </a:p>
          <a:p>
            <a:pPr algn="ctr"/>
            <a:r>
              <a:rPr lang="el-GR" dirty="0" smtClean="0"/>
              <a:t>ή παθολογική κοιλότητα</a:t>
            </a:r>
          </a:p>
          <a:p>
            <a:pPr algn="ctr"/>
            <a:r>
              <a:rPr lang="el-GR" dirty="0" smtClean="0"/>
              <a:t> του σώματος και είναι αισθητή </a:t>
            </a:r>
          </a:p>
          <a:p>
            <a:pPr algn="ctr"/>
            <a:r>
              <a:rPr lang="el-GR" dirty="0" smtClean="0"/>
              <a:t>κατά την ψηλάφηση.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92196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E5B545-680D-DA3B-0ECB-F1293150A7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1" y="0"/>
            <a:ext cx="4814738" cy="3750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BBD6CA-E953-EE31-9B9F-EF8E347922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861048"/>
            <a:ext cx="3828425" cy="3281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F3933F-3444-F8DF-5B85-CFA47374A196}"/>
              </a:ext>
            </a:extLst>
          </p:cNvPr>
          <p:cNvSpPr txBox="1"/>
          <p:nvPr/>
        </p:nvSpPr>
        <p:spPr>
          <a:xfrm>
            <a:off x="4860032" y="0"/>
            <a:ext cx="428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ΑΦΑΙΡΕΣΗ  </a:t>
            </a:r>
            <a:r>
              <a:rPr lang="el-GR" sz="1600" b="1" dirty="0" smtClean="0"/>
              <a:t>ΑΛΛΟΙΩΣΗΣ ΚΑΙ</a:t>
            </a:r>
            <a:r>
              <a:rPr lang="en-US" sz="1600" b="1" dirty="0" smtClean="0"/>
              <a:t> </a:t>
            </a:r>
            <a:r>
              <a:rPr lang="el-GR" sz="1600" b="1" dirty="0" smtClean="0"/>
              <a:t>ΙΣΤΟΛΟΓΙΚΗ ΕΞΕΤΑΣΗ </a:t>
            </a:r>
            <a:r>
              <a:rPr lang="el-GR" sz="1600" dirty="0" smtClean="0"/>
              <a:t>(Χρώσεις Α-Η, </a:t>
            </a:r>
            <a:r>
              <a:rPr lang="en-US" sz="1600" dirty="0" smtClean="0"/>
              <a:t>Masson &amp; Gram)</a:t>
            </a:r>
            <a:endParaRPr lang="el-GR" sz="1600" dirty="0"/>
          </a:p>
        </p:txBody>
      </p:sp>
      <p:pic>
        <p:nvPicPr>
          <p:cNvPr id="32769" name="Picture 1" descr="C:\Users\User\Desktop\pone.0158293.g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20688"/>
            <a:ext cx="4043217" cy="4754192"/>
          </a:xfrm>
          <a:prstGeom prst="rect">
            <a:avLst/>
          </a:prstGeom>
          <a:noFill/>
        </p:spPr>
      </p:pic>
      <p:pic>
        <p:nvPicPr>
          <p:cNvPr id="32770" name="Picture 2" descr="C:\Users\User\Desktop\1-s2.0-S000294401500070X-gr1_lr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4454" y="5445224"/>
            <a:ext cx="2019964" cy="1412776"/>
          </a:xfrm>
          <a:prstGeom prst="rect">
            <a:avLst/>
          </a:prstGeom>
          <a:noFill/>
        </p:spPr>
      </p:pic>
      <p:sp>
        <p:nvSpPr>
          <p:cNvPr id="7" name="2 - Θέση κειμένου"/>
          <p:cNvSpPr txBox="1">
            <a:spLocks/>
          </p:cNvSpPr>
          <p:nvPr/>
        </p:nvSpPr>
        <p:spPr>
          <a:xfrm>
            <a:off x="827584" y="6237312"/>
            <a:ext cx="3669804" cy="4320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Κοκκιώδης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ιστός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2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75B59-3AB0-9030-FC46-C120DD314445}"/>
              </a:ext>
            </a:extLst>
          </p:cNvPr>
          <p:cNvSpPr txBox="1"/>
          <p:nvPr/>
        </p:nvSpPr>
        <p:spPr>
          <a:xfrm>
            <a:off x="683568" y="1124744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Ποια επιπλοκή οξείας φλεγμονής εμφανίζει ο ασθενής;</a:t>
            </a: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2. Ποιος είναι ο υπεύθυνος μικροοργανισμός; 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3. Γιατί τα αντιβιοτικά δεν επαρκούν από μόνα τους για την ίαση του ασθενούς;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7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2D8665-67B4-C9B8-CBD3-1E58DD574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88640"/>
            <a:ext cx="3888432" cy="3172677"/>
          </a:xfrm>
          <a:prstGeom prst="rect">
            <a:avLst/>
          </a:prstGeom>
        </p:spPr>
      </p:pic>
      <p:pic>
        <p:nvPicPr>
          <p:cNvPr id="29697" name="Picture 1" descr="C:\Users\User\Desktop\1-s2.0-S000294401500070X-gr1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429000"/>
            <a:ext cx="6797598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12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84BCAC-5372-BF32-1AB2-B6BF015AB1BC}"/>
              </a:ext>
            </a:extLst>
          </p:cNvPr>
          <p:cNvSpPr txBox="1"/>
          <p:nvPr/>
        </p:nvSpPr>
        <p:spPr>
          <a:xfrm>
            <a:off x="395536" y="1340768"/>
            <a:ext cx="84249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Ιστορικό: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Άνδρας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ετών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προσέρχεται για προγραμματισμένη επανεξέταση. </a:t>
            </a:r>
            <a:r>
              <a:rPr lang="el-GR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Προ μηνός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, είχε νοσηλευθεί για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σοβαρή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πνευμονία από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SARS-COV2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στο πλαίσιο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COVID19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Κλινική εξέταση: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Απύρετος, με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88% αρτηριακό κορεσμό οξυγόνου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Ακροαστικά,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εμφανίζει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ξηρούς,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μη μουσικούς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τελοεισπνευστικούς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ρόγχους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στα κατώτερα πνευμονικά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πεδία,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άμφω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έλεγχος:</a:t>
            </a:r>
          </a:p>
          <a:p>
            <a:r>
              <a:rPr lang="el-GR" sz="2200" i="1" dirty="0"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ευρήματα, </a:t>
            </a:r>
            <a:r>
              <a:rPr lang="el-GR" sz="2200" i="1" dirty="0"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200" dirty="0" err="1">
                <a:latin typeface="Arial" panose="020B0604020202020204" pitchFamily="34" charset="0"/>
                <a:cs typeface="Arial" panose="020B0604020202020204" pitchFamily="34" charset="0"/>
              </a:rPr>
              <a:t>λευκοκυττάρωση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200" i="1" dirty="0"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αυξημένη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  <a:r>
              <a:rPr lang="el-G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682E4A-7A52-044F-44FF-6A21BCF0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1490</Words>
  <Application>Microsoft Office PowerPoint</Application>
  <PresentationFormat>Προβολή στην οθόνη (4:3)</PresentationFormat>
  <Paragraphs>186</Paragraphs>
  <Slides>25</Slides>
  <Notes>11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Θέμα του Office</vt:lpstr>
      <vt:lpstr>Κλινικο-παθολογοανατομική συζήτηση  περιστατικών φλεγμονής</vt:lpstr>
      <vt:lpstr>Δομή και σκοπός</vt:lpstr>
      <vt:lpstr>Βασικές γνώσεις</vt:lpstr>
      <vt:lpstr>Βασικές γνώσεις</vt:lpstr>
      <vt:lpstr>Περιστατικό 1</vt:lpstr>
      <vt:lpstr>Διαφάνεια 6</vt:lpstr>
      <vt:lpstr>Διαφάνεια 7</vt:lpstr>
      <vt:lpstr>Διαφάνεια 8</vt:lpstr>
      <vt:lpstr>Περιστατικό 2</vt:lpstr>
      <vt:lpstr>Διαφάνεια 10</vt:lpstr>
      <vt:lpstr>Διαφάνεια 11</vt:lpstr>
      <vt:lpstr>Διαφάνεια 12</vt:lpstr>
      <vt:lpstr>Διαφάνεια 13</vt:lpstr>
      <vt:lpstr>Περιστατικό 3</vt:lpstr>
      <vt:lpstr>Διαφάνεια 15</vt:lpstr>
      <vt:lpstr>Διαφάνεια 16</vt:lpstr>
      <vt:lpstr>Διαφάνεια 17</vt:lpstr>
      <vt:lpstr>Διαφάνεια 18</vt:lpstr>
      <vt:lpstr>Περιστατικό 4</vt:lpstr>
      <vt:lpstr>Διαφάνεια 20</vt:lpstr>
      <vt:lpstr>Διαφάνεια 21</vt:lpstr>
      <vt:lpstr>Διαφάνεια 22</vt:lpstr>
      <vt:lpstr>Διαφάνεια 23</vt:lpstr>
      <vt:lpstr>Περαιτέρω μελέτη για τις εξετάσεις</vt:lpstr>
      <vt:lpstr>Διαφάνεια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78</cp:revision>
  <dcterms:created xsi:type="dcterms:W3CDTF">2021-08-02T10:33:48Z</dcterms:created>
  <dcterms:modified xsi:type="dcterms:W3CDTF">2023-02-19T08:25:55Z</dcterms:modified>
</cp:coreProperties>
</file>