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6"/>
  </p:notesMasterIdLst>
  <p:sldIdLst>
    <p:sldId id="287" r:id="rId2"/>
    <p:sldId id="257" r:id="rId3"/>
    <p:sldId id="259" r:id="rId4"/>
    <p:sldId id="261" r:id="rId5"/>
    <p:sldId id="260" r:id="rId6"/>
    <p:sldId id="298" r:id="rId7"/>
    <p:sldId id="299" r:id="rId8"/>
    <p:sldId id="262" r:id="rId9"/>
    <p:sldId id="263" r:id="rId10"/>
    <p:sldId id="295" r:id="rId11"/>
    <p:sldId id="296" r:id="rId12"/>
    <p:sldId id="264" r:id="rId13"/>
    <p:sldId id="265" r:id="rId14"/>
    <p:sldId id="267" r:id="rId15"/>
    <p:sldId id="258" r:id="rId16"/>
    <p:sldId id="266" r:id="rId17"/>
    <p:sldId id="300" r:id="rId18"/>
    <p:sldId id="269" r:id="rId19"/>
    <p:sldId id="318" r:id="rId20"/>
    <p:sldId id="319" r:id="rId21"/>
    <p:sldId id="320" r:id="rId22"/>
    <p:sldId id="322" r:id="rId23"/>
    <p:sldId id="323" r:id="rId24"/>
    <p:sldId id="324" r:id="rId25"/>
    <p:sldId id="325" r:id="rId26"/>
    <p:sldId id="326" r:id="rId27"/>
    <p:sldId id="327" r:id="rId28"/>
    <p:sldId id="328" r:id="rId29"/>
    <p:sldId id="329" r:id="rId30"/>
    <p:sldId id="330" r:id="rId31"/>
    <p:sldId id="271" r:id="rId32"/>
    <p:sldId id="305" r:id="rId33"/>
    <p:sldId id="306" r:id="rId34"/>
    <p:sldId id="308" r:id="rId35"/>
    <p:sldId id="311" r:id="rId36"/>
    <p:sldId id="312" r:id="rId37"/>
    <p:sldId id="313" r:id="rId38"/>
    <p:sldId id="272" r:id="rId39"/>
    <p:sldId id="273" r:id="rId40"/>
    <p:sldId id="285" r:id="rId41"/>
    <p:sldId id="274" r:id="rId42"/>
    <p:sldId id="275" r:id="rId43"/>
    <p:sldId id="277" r:id="rId44"/>
    <p:sldId id="289" r:id="rId45"/>
    <p:sldId id="315" r:id="rId46"/>
    <p:sldId id="316" r:id="rId47"/>
    <p:sldId id="333" r:id="rId48"/>
    <p:sldId id="281" r:id="rId49"/>
    <p:sldId id="332" r:id="rId50"/>
    <p:sldId id="291" r:id="rId51"/>
    <p:sldId id="282" r:id="rId52"/>
    <p:sldId id="283" r:id="rId53"/>
    <p:sldId id="284" r:id="rId54"/>
    <p:sldId id="335" r:id="rId55"/>
  </p:sldIdLst>
  <p:sldSz cx="9144000" cy="6858000" type="screen4x3"/>
  <p:notesSz cx="6858000" cy="97774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059" autoAdjust="0"/>
    <p:restoredTop sz="94656" autoAdjust="0"/>
  </p:normalViewPr>
  <p:slideViewPr>
    <p:cSldViewPr>
      <p:cViewPr>
        <p:scale>
          <a:sx n="68" d="100"/>
          <a:sy n="68" d="100"/>
        </p:scale>
        <p:origin x="-750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7.xml"/><Relationship Id="rId1" Type="http://schemas.openxmlformats.org/officeDocument/2006/relationships/slide" Target="slides/slide2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5838" y="733425"/>
            <a:ext cx="4887912" cy="3667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45025"/>
            <a:ext cx="5029200" cy="439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88463"/>
            <a:ext cx="29718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288463"/>
            <a:ext cx="29718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7CC9D23-1655-A947-8992-4336D266D93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5605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F997E646-BCEE-5348-BDA1-2451D0F3B297}" type="slidenum">
              <a:rPr lang="en-GB" altLang="en-US" sz="1200"/>
              <a:pPr/>
              <a:t>6</a:t>
            </a:fld>
            <a:endParaRPr lang="en-GB" altLang="en-US" sz="120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45025"/>
            <a:ext cx="5092700" cy="4398963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15" tIns="45958" rIns="91915" bIns="45958"/>
          <a:lstStyle/>
          <a:p>
            <a:pPr eaLnBrk="1" hangingPunct="1"/>
            <a:r>
              <a:rPr lang="sv-SE" altLang="en-US" sz="1100" b="1">
                <a:latin typeface="Times New Roman" charset="0"/>
              </a:rPr>
              <a:t>Peptic ulcer disease is declining...</a:t>
            </a:r>
          </a:p>
          <a:p>
            <a:pPr eaLnBrk="1" hangingPunct="1"/>
            <a:r>
              <a:rPr lang="sv-SE" altLang="en-US" sz="1100">
                <a:latin typeface="Times New Roman" charset="0"/>
              </a:rPr>
              <a:t>Over the last decades, the incidence of peptic ulcer disease, particularly duodenal ulcer disease, has declined (at least in Caucasian populations).</a:t>
            </a:r>
            <a:r>
              <a:rPr lang="sv-SE" altLang="en-US" sz="1100" baseline="30000">
                <a:latin typeface="Times New Roman" charset="0"/>
              </a:rPr>
              <a:t>1</a:t>
            </a:r>
            <a:r>
              <a:rPr lang="sv-SE" altLang="en-US" sz="1100">
                <a:latin typeface="Times New Roman" charset="0"/>
              </a:rPr>
              <a:t> This is probably due to the </a:t>
            </a:r>
            <a:r>
              <a:rPr lang="en-GB" altLang="en-US" sz="1100">
                <a:latin typeface="Times New Roman" charset="0"/>
                <a:ea typeface="Times New Roman" charset="0"/>
                <a:cs typeface="Times New Roman" charset="0"/>
              </a:rPr>
              <a:t>eradication of </a:t>
            </a:r>
            <a:r>
              <a:rPr lang="en-GB" altLang="en-US" sz="1100" i="1">
                <a:latin typeface="Times New Roman" charset="0"/>
                <a:ea typeface="Times New Roman" charset="0"/>
                <a:cs typeface="Times New Roman" charset="0"/>
              </a:rPr>
              <a:t>Helicobacter pylori</a:t>
            </a:r>
            <a:r>
              <a:rPr lang="en-GB" altLang="en-US" sz="110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eaLnBrk="1" hangingPunct="1"/>
            <a:endParaRPr lang="en-GB" altLang="en-US" sz="1100">
              <a:latin typeface="Times New Roman" charset="0"/>
              <a:ea typeface="Times New Roman" charset="0"/>
              <a:cs typeface="Times New Roman" charset="0"/>
            </a:endParaRPr>
          </a:p>
          <a:p>
            <a:pPr eaLnBrk="1" hangingPunct="1"/>
            <a:r>
              <a:rPr lang="en-GB" altLang="en-US" sz="1100">
                <a:latin typeface="Times New Roman" charset="0"/>
                <a:ea typeface="Times New Roman" charset="0"/>
                <a:cs typeface="Times New Roman" charset="0"/>
              </a:rPr>
              <a:t>1. El-Serag HB &amp; Sonnenberg A. Gut 1998;43:327–333. </a:t>
            </a:r>
          </a:p>
        </p:txBody>
      </p:sp>
    </p:spTree>
    <p:extLst>
      <p:ext uri="{BB962C8B-B14F-4D97-AF65-F5344CB8AC3E}">
        <p14:creationId xmlns:p14="http://schemas.microsoft.com/office/powerpoint/2010/main" val="1308159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4B64870F-28C1-4B4C-ABF1-7C067328DB86}" type="slidenum">
              <a:rPr lang="en-GB" altLang="en-US" sz="1200"/>
              <a:pPr/>
              <a:t>7</a:t>
            </a:fld>
            <a:endParaRPr lang="en-GB" altLang="en-US" sz="1200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4645025"/>
            <a:ext cx="5156200" cy="4398963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1100" b="1">
                <a:latin typeface="Times New Roman" charset="0"/>
                <a:ea typeface="Times New Roman" charset="0"/>
                <a:cs typeface="Times New Roman" charset="0"/>
              </a:rPr>
              <a:t>…but there is no significant decline in the incidence of peptic ulcer bleeding</a:t>
            </a:r>
          </a:p>
          <a:p>
            <a:pPr eaLnBrk="1" hangingPunct="1"/>
            <a:r>
              <a:rPr lang="en-GB" altLang="en-US" sz="1100">
                <a:latin typeface="Times New Roman" charset="0"/>
                <a:ea typeface="Times New Roman" charset="0"/>
                <a:cs typeface="Times New Roman" charset="0"/>
              </a:rPr>
              <a:t>Despite the overall decline in the incidence of peptic ulcer disease, the age-adjusted incidence of bleeding peptic ulcer has not changed significantly during the past decade.</a:t>
            </a:r>
            <a:r>
              <a:rPr lang="en-GB" altLang="en-US" sz="1100" baseline="30000">
                <a:latin typeface="Times New Roman" charset="0"/>
                <a:ea typeface="Times New Roman" charset="0"/>
                <a:cs typeface="Times New Roman" charset="0"/>
              </a:rPr>
              <a:t>1</a:t>
            </a:r>
          </a:p>
          <a:p>
            <a:pPr eaLnBrk="1" hangingPunct="1"/>
            <a:r>
              <a:rPr lang="en-GB" altLang="en-US" sz="1100">
                <a:latin typeface="Times New Roman" charset="0"/>
                <a:ea typeface="Times New Roman" charset="0"/>
                <a:cs typeface="Times New Roman" charset="0"/>
              </a:rPr>
              <a:t>This possibly reflects the increased use of non-steroidal anti-inflammatory drugs and the increasing age of the population during the same time period (patients who develop bleeding peptic ulcers have a high mean age and often have a significant co-morbidity). </a:t>
            </a:r>
          </a:p>
          <a:p>
            <a:pPr eaLnBrk="1" hangingPunct="1"/>
            <a:r>
              <a:rPr lang="en-GB" altLang="en-US" sz="1100">
                <a:latin typeface="Times New Roman" charset="0"/>
                <a:ea typeface="Times New Roman" charset="0"/>
                <a:cs typeface="Times New Roman" charset="0"/>
              </a:rPr>
              <a:t>Peptic ulcer bleeding therefore remains an important medical emergency.</a:t>
            </a:r>
          </a:p>
          <a:p>
            <a:pPr eaLnBrk="1" hangingPunct="1"/>
            <a:endParaRPr lang="en-GB" altLang="en-US" sz="1100">
              <a:latin typeface="Times New Roman" charset="0"/>
              <a:ea typeface="Times New Roman" charset="0"/>
              <a:cs typeface="Times New Roman" charset="0"/>
            </a:endParaRPr>
          </a:p>
          <a:p>
            <a:pPr eaLnBrk="1" hangingPunct="1"/>
            <a:r>
              <a:rPr lang="en-GB" altLang="en-US" sz="1100">
                <a:latin typeface="Times New Roman" charset="0"/>
                <a:ea typeface="Times New Roman" charset="0"/>
                <a:cs typeface="Times New Roman" charset="0"/>
              </a:rPr>
              <a:t>1. Van Leerdam ME, et al. Am J Gastroenterol 2003;98:1494–99.</a:t>
            </a:r>
          </a:p>
        </p:txBody>
      </p:sp>
    </p:spTree>
    <p:extLst>
      <p:ext uri="{BB962C8B-B14F-4D97-AF65-F5344CB8AC3E}">
        <p14:creationId xmlns:p14="http://schemas.microsoft.com/office/powerpoint/2010/main" val="306668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E91BEBAE-A7FF-F840-8AD2-957654B3D447}" type="slidenum">
              <a:rPr lang="en-GB" altLang="en-US" sz="1200"/>
              <a:pPr/>
              <a:t>17</a:t>
            </a:fld>
            <a:endParaRPr lang="en-GB" alt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1100" b="1">
                <a:latin typeface="Times New Roman" charset="0"/>
                <a:ea typeface="Times New Roman" charset="0"/>
                <a:cs typeface="Times New Roman" charset="0"/>
              </a:rPr>
              <a:t>Forrest classification of bleeding peptic ulcers</a:t>
            </a:r>
          </a:p>
          <a:p>
            <a:pPr eaLnBrk="1" hangingPunct="1"/>
            <a:r>
              <a:rPr lang="en-GB" altLang="en-US" sz="1100">
                <a:latin typeface="Times New Roman" charset="0"/>
                <a:ea typeface="Times New Roman" charset="0"/>
                <a:cs typeface="Times New Roman" charset="0"/>
              </a:rPr>
              <a:t>Based on the endoscopic findings, bleeding peptic ulcers can be categorised according to the Forrest classification.</a:t>
            </a:r>
            <a:r>
              <a:rPr lang="en-GB" altLang="en-US" sz="1100" baseline="30000">
                <a:latin typeface="Times New Roman" charset="0"/>
                <a:ea typeface="Times New Roman" charset="0"/>
                <a:cs typeface="Times New Roman" charset="0"/>
              </a:rPr>
              <a:t>1</a:t>
            </a:r>
          </a:p>
          <a:p>
            <a:pPr eaLnBrk="1" hangingPunct="1"/>
            <a:endParaRPr lang="en-GB" altLang="en-US" sz="1100">
              <a:latin typeface="Times New Roman" charset="0"/>
              <a:ea typeface="Times New Roman" charset="0"/>
              <a:cs typeface="Times New Roman" charset="0"/>
            </a:endParaRPr>
          </a:p>
          <a:p>
            <a:pPr eaLnBrk="1" hangingPunct="1"/>
            <a:r>
              <a:rPr lang="en-GB" altLang="en-US" sz="1100">
                <a:latin typeface="Times New Roman" charset="0"/>
                <a:ea typeface="Times New Roman" charset="0"/>
                <a:cs typeface="Times New Roman" charset="0"/>
              </a:rPr>
              <a:t>1. Forrest JA, et al. Lancet 1974:17: 394–7. </a:t>
            </a:r>
          </a:p>
        </p:txBody>
      </p:sp>
    </p:spTree>
    <p:extLst>
      <p:ext uri="{BB962C8B-B14F-4D97-AF65-F5344CB8AC3E}">
        <p14:creationId xmlns:p14="http://schemas.microsoft.com/office/powerpoint/2010/main" val="209163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2093569F-1AAF-154D-8F36-950841614E3D}" type="slidenum">
              <a:rPr lang="en-GB" altLang="en-US" sz="1200"/>
              <a:pPr/>
              <a:t>35</a:t>
            </a:fld>
            <a:endParaRPr lang="en-GB" altLang="en-US" sz="1200"/>
          </a:p>
        </p:txBody>
      </p:sp>
      <p:sp>
        <p:nvSpPr>
          <p:cNvPr id="44034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5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1100" b="1">
                <a:latin typeface="Times New Roman" charset="0"/>
                <a:ea typeface="Times New Roman" charset="0"/>
                <a:cs typeface="Times New Roman" charset="0"/>
              </a:rPr>
              <a:t>i.v. PPI therapy reduces the risk of ulcer re-bleeding after endoscopic treatment</a:t>
            </a:r>
          </a:p>
          <a:p>
            <a:pPr eaLnBrk="1" hangingPunct="1"/>
            <a:r>
              <a:rPr lang="en-GB" altLang="en-US" sz="1100">
                <a:latin typeface="Times New Roman" charset="0"/>
                <a:ea typeface="Times New Roman" charset="0"/>
                <a:cs typeface="Times New Roman" charset="0"/>
              </a:rPr>
              <a:t>The benefit of rapid control of gastric acidity with i.v. PPI therapy has been demonstrated in patients with actively bleeding peptic ulcers or ulcers with nonbleeding visible vessels.</a:t>
            </a:r>
            <a:r>
              <a:rPr lang="en-GB" altLang="en-US" sz="1100" baseline="3000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en-GB" altLang="en-US" sz="1100">
                <a:latin typeface="Times New Roman" charset="0"/>
                <a:ea typeface="Times New Roman" charset="0"/>
                <a:cs typeface="Times New Roman" charset="0"/>
              </a:rPr>
              <a:t> After initial endoscopic treatment to achieve haemostasis, a high-dose infusion of omeprazole was shown to substantially reduce the risk of recurrent ulcer bleeding compared with placebo.</a:t>
            </a:r>
            <a:r>
              <a:rPr lang="en-GB" altLang="en-US" sz="1100" baseline="3000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en-GB" altLang="en-US" sz="1100">
                <a:latin typeface="Times New Roman" charset="0"/>
                <a:ea typeface="Times New Roman" charset="0"/>
                <a:cs typeface="Times New Roman" charset="0"/>
              </a:rPr>
              <a:t> This approach was also found to be cost-effective.</a:t>
            </a:r>
            <a:r>
              <a:rPr lang="en-GB" altLang="en-US" sz="1100" baseline="3000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GB" altLang="en-US" sz="110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eaLnBrk="1" hangingPunct="1"/>
            <a:endParaRPr lang="en-GB" altLang="en-US" sz="1100">
              <a:latin typeface="Times New Roman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GB" altLang="en-US" sz="110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altLang="en-US" sz="1100">
                <a:latin typeface="Times New Roman" charset="0"/>
              </a:rPr>
              <a:t>Lau JY, et al. N Engl J Med 2000;343:310–16.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GB" altLang="en-US" sz="1100">
                <a:latin typeface="Times New Roman" charset="0"/>
              </a:rPr>
              <a:t> </a:t>
            </a:r>
            <a:r>
              <a:rPr lang="en-GB" altLang="en-US" sz="1100">
                <a:latin typeface="Times New Roman" charset="0"/>
                <a:ea typeface="Times New Roman" charset="0"/>
                <a:cs typeface="Times New Roman" charset="0"/>
              </a:rPr>
              <a:t>Lee K, et al. Gastrointest Endosc 2003;57:160–4.</a:t>
            </a:r>
          </a:p>
          <a:p>
            <a:pPr eaLnBrk="1" hangingPunct="1">
              <a:spcBef>
                <a:spcPct val="0"/>
              </a:spcBef>
            </a:pPr>
            <a:endParaRPr lang="en-GB" altLang="en-US" sz="11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538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3E6C3718-2552-0040-B616-90540F42A8E5}" type="slidenum">
              <a:rPr lang="en-GB" altLang="en-US" sz="1200"/>
              <a:pPr/>
              <a:t>53</a:t>
            </a:fld>
            <a:endParaRPr lang="en-GB" altLang="en-US" sz="120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591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12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06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46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369B1-7622-D64A-9177-2A0AC8F0C47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2241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99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5004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08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35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6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22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0051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1915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1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2.png"/><Relationship Id="rId9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eg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5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1.png"/><Relationship Id="rId11" Type="http://schemas.openxmlformats.org/officeDocument/2006/relationships/image" Target="../media/image55.jpe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54.jpeg"/><Relationship Id="rId4" Type="http://schemas.openxmlformats.org/officeDocument/2006/relationships/image" Target="../media/image50.png"/><Relationship Id="rId9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2813844"/>
            <a:ext cx="7772400" cy="1072356"/>
          </a:xfrm>
          <a:noFill/>
        </p:spPr>
        <p:txBody>
          <a:bodyPr/>
          <a:lstStyle/>
          <a:p>
            <a:r>
              <a:rPr lang="el-GR" altLang="en-US" sz="2800" b="1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ΑΙΜΟΡΡΑΓΙΕΣ ΠΕΠΤΙΚΟΥ</a:t>
            </a:r>
            <a:r>
              <a:rPr lang="en-US" altLang="en-US" sz="2800" b="1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800" b="1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ΣΥΣΤΗΜΑΤΟΣ</a:t>
            </a:r>
            <a:br>
              <a:rPr lang="el-GR" altLang="en-US" sz="2800" b="1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</a:br>
            <a:endParaRPr lang="en-GB" altLang="en-US" sz="2800" b="1" dirty="0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4099" name="Picture 5" descr="D:\IATRIKA ENDIAFERONTA\AIMORRAGIA\duod ulcer clipping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2014538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7" descr="D:\IATRIKA ENDIAFERONTA\BERGER ELFRIEDE PERSISTIERENDES ULKUS\ÖGD EUS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0"/>
            <a:ext cx="273367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D:\IATRIKA ENDIAFERONTA\AIMORRAGIA\ulcer visible vessel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0"/>
            <a:ext cx="274796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D:\IATRIKA ENDIAFERONTA\ALEX ENDOATLAS CHARITE\Ulkus\Ulkus duodeni\Forrest Ia\Forrest I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17463"/>
            <a:ext cx="2640013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8" descr="C:\Users\Vassiliis\Desktop\ist2_737671_blood_transfusion_ba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2135188"/>
            <a:ext cx="1296987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9" descr="C:\Users\Vassiliis\Desktop\6447880577833191%5B1%5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1700213"/>
            <a:ext cx="1484313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0656" y="4653136"/>
            <a:ext cx="6705600" cy="2341240"/>
          </a:xfrm>
        </p:spPr>
        <p:txBody>
          <a:bodyPr>
            <a:normAutofit/>
          </a:bodyPr>
          <a:lstStyle/>
          <a:p>
            <a:pPr algn="l" eaLnBrk="1" hangingPunct="1">
              <a:spcBef>
                <a:spcPct val="0"/>
              </a:spcBef>
              <a:defRPr/>
            </a:pPr>
            <a:r>
              <a:rPr lang="el-GR" altLang="en-US" sz="24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charset="0"/>
                <a:ea typeface="ＭＳ Ｐゴシック" charset="-128"/>
              </a:rPr>
              <a:t>Αικατερίνη Θ</a:t>
            </a:r>
            <a:r>
              <a:rPr lang="el-GR" altLang="en-US" sz="24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charset="0"/>
                <a:ea typeface="ＭＳ Ｐゴシック" charset="-128"/>
              </a:rPr>
              <a:t>. </a:t>
            </a:r>
            <a:r>
              <a:rPr lang="el-GR" altLang="en-US" sz="24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charset="0"/>
                <a:ea typeface="ＭＳ Ｐゴシック" charset="-128"/>
              </a:rPr>
              <a:t>Μαστοράκη</a:t>
            </a:r>
            <a:endParaRPr lang="el-GR" altLang="en-US" sz="2400" b="1" dirty="0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charset="0"/>
              <a:ea typeface="ＭＳ Ｐゴシック" charset="-128"/>
            </a:endParaRPr>
          </a:p>
          <a:p>
            <a:pPr algn="l" eaLnBrk="1" hangingPunct="1">
              <a:spcBef>
                <a:spcPct val="0"/>
              </a:spcBef>
              <a:defRPr/>
            </a:pPr>
            <a:r>
              <a:rPr lang="el-GR" altLang="en-US" sz="1800" b="1" i="1" dirty="0" smtClean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  <a:ea typeface="ＭＳ Ｐゴシック" charset="-128"/>
              </a:rPr>
              <a:t>Ακαδημαική Υπότροφος Χειρουργική</a:t>
            </a:r>
            <a:r>
              <a:rPr lang="de-DE" altLang="en-US" sz="1800" b="1" i="1" dirty="0" smtClean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  <a:ea typeface="ＭＳ Ｐゴシック" charset="-128"/>
              </a:rPr>
              <a:t>ς</a:t>
            </a:r>
            <a:r>
              <a:rPr lang="de-DE" altLang="en-US" sz="1800" b="1" i="1" dirty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  <a:ea typeface="ＭＳ Ｐゴシック" charset="-128"/>
              </a:rPr>
              <a:t>, </a:t>
            </a:r>
            <a:r>
              <a:rPr lang="el-GR" altLang="en-US" sz="1800" b="1" i="1" dirty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  <a:ea typeface="ＭＳ Ｐゴシック" charset="-128"/>
              </a:rPr>
              <a:t> </a:t>
            </a:r>
            <a:r>
              <a:rPr lang="el-GR" altLang="en-US" sz="1800" b="1" i="1" dirty="0" smtClean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  <a:ea typeface="ＭＳ Ｐゴシック" charset="-128"/>
              </a:rPr>
              <a:t> </a:t>
            </a:r>
            <a:endParaRPr lang="el-GR" altLang="en-US" sz="1800" b="1" i="1" dirty="0">
              <a:solidFill>
                <a:srgbClr val="604A7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charset="0"/>
              <a:ea typeface="ＭＳ Ｐゴシック" charset="-128"/>
            </a:endParaRPr>
          </a:p>
          <a:p>
            <a:pPr algn="l" eaLnBrk="1" hangingPunct="1">
              <a:spcBef>
                <a:spcPct val="0"/>
              </a:spcBef>
              <a:defRPr/>
            </a:pPr>
            <a:r>
              <a:rPr lang="el-GR" altLang="ja-JP" sz="1800" b="1" i="1" dirty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  <a:ea typeface="ＭＳ Ｐゴシック" charset="-128"/>
              </a:rPr>
              <a:t>Α</a:t>
            </a:r>
            <a:r>
              <a:rPr lang="ja-JP" altLang="el-GR" sz="1800" b="1" i="1" dirty="0" smtClean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  <a:ea typeface="ＭＳ Ｐゴシック" charset="-128"/>
              </a:rPr>
              <a:t>’</a:t>
            </a:r>
            <a:r>
              <a:rPr lang="el-GR" altLang="ja-JP" sz="1800" b="1" i="1" dirty="0" smtClean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  <a:ea typeface="ＭＳ Ｐゴシック" charset="-128"/>
              </a:rPr>
              <a:t> Πανεπιστημιακή Χειρουργική </a:t>
            </a:r>
            <a:r>
              <a:rPr lang="el-GR" altLang="ja-JP" sz="1800" b="1" i="1" dirty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  <a:ea typeface="ＭＳ Ｐゴシック" charset="-128"/>
              </a:rPr>
              <a:t>Κλινική,</a:t>
            </a:r>
          </a:p>
          <a:p>
            <a:pPr algn="l" eaLnBrk="1" hangingPunct="1">
              <a:spcBef>
                <a:spcPct val="0"/>
              </a:spcBef>
              <a:defRPr/>
            </a:pPr>
            <a:r>
              <a:rPr lang="el-GR" altLang="en-US" sz="1800" b="1" i="1" dirty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  <a:ea typeface="ＭＳ Ｐゴシック" charset="-128"/>
              </a:rPr>
              <a:t>Ιατρικής Σχολής Πανεπιστημίου Αθηνών, </a:t>
            </a:r>
          </a:p>
          <a:p>
            <a:pPr algn="l" eaLnBrk="1" hangingPunct="1">
              <a:spcBef>
                <a:spcPct val="0"/>
              </a:spcBef>
              <a:defRPr/>
            </a:pPr>
            <a:r>
              <a:rPr lang="el-GR" altLang="en-US" sz="1800" b="1" i="1" dirty="0" smtClean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  <a:ea typeface="ＭＳ Ｐゴシック" charset="-128"/>
              </a:rPr>
              <a:t>Νοσοκομείο «</a:t>
            </a:r>
            <a:r>
              <a:rPr lang="el-GR" altLang="en-US" sz="1800" b="1" i="1" dirty="0" smtClean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  <a:ea typeface="ＭＳ Ｐゴシック" charset="-128"/>
              </a:rPr>
              <a:t>Λαικ</a:t>
            </a:r>
            <a:r>
              <a:rPr lang="el-GR" altLang="en-US" sz="1800" b="1" i="1" dirty="0" smtClean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  <a:ea typeface="ＭＳ Ｐゴシック" charset="-128"/>
              </a:rPr>
              <a:t>όν</a:t>
            </a:r>
            <a:r>
              <a:rPr lang="el-GR" altLang="en-US" sz="1800" b="1" i="1" dirty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  <a:ea typeface="ＭＳ Ｐゴシック" charset="-128"/>
              </a:rPr>
              <a:t>».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682625"/>
            <a:ext cx="8062913" cy="41148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l-GR" altLang="en-US" b="1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Η λήψη του ιστορικού</a:t>
            </a:r>
            <a:r>
              <a:rPr lang="en-US" altLang="en-US" b="1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b="1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μπορεί να αναδείξει</a:t>
            </a:r>
            <a:r>
              <a:rPr lang="en-US" altLang="en-US" b="1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: </a:t>
            </a:r>
            <a:endParaRPr lang="el-GR" altLang="en-US" b="1" dirty="0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lvl="1">
              <a:lnSpc>
                <a:spcPct val="120000"/>
              </a:lnSpc>
            </a:pPr>
            <a:r>
              <a:rPr lang="el-GR" altLang="en-US" sz="22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συνυπάρχοντα</a:t>
            </a:r>
            <a:r>
              <a:rPr lang="el-GR" altLang="en-US" sz="22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 dirty="0">
                <a:latin typeface="Verdana" charset="0"/>
                <a:ea typeface="Verdana" charset="0"/>
                <a:cs typeface="Verdana" charset="0"/>
              </a:rPr>
              <a:t>νοσήματα, </a:t>
            </a:r>
          </a:p>
          <a:p>
            <a:pPr lvl="1">
              <a:lnSpc>
                <a:spcPct val="120000"/>
              </a:lnSpc>
            </a:pPr>
            <a:r>
              <a:rPr lang="el-GR" altLang="en-US" sz="2200" dirty="0">
                <a:latin typeface="Verdana" charset="0"/>
                <a:ea typeface="Verdana" charset="0"/>
                <a:cs typeface="Verdana" charset="0"/>
              </a:rPr>
              <a:t>πρόσφατη λήψη </a:t>
            </a:r>
            <a:r>
              <a:rPr lang="el-GR" altLang="en-US" sz="22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φαρμάκων</a:t>
            </a:r>
            <a:r>
              <a:rPr lang="el-GR" altLang="en-US" sz="2200" dirty="0">
                <a:latin typeface="Verdana" charset="0"/>
                <a:ea typeface="Verdana" charset="0"/>
                <a:cs typeface="Verdana" charset="0"/>
              </a:rPr>
              <a:t>, με έμφαση </a:t>
            </a:r>
            <a:r>
              <a:rPr lang="el-GR" altLang="en-US" sz="2200" dirty="0">
                <a:latin typeface="Verdana" charset="0"/>
                <a:ea typeface="Verdana" charset="0"/>
                <a:cs typeface="Verdana" charset="0"/>
              </a:rPr>
              <a:t>σ</a:t>
            </a:r>
            <a:r>
              <a:rPr lang="el-GR" altLang="en-US" sz="2200" dirty="0" smtClean="0">
                <a:latin typeface="Verdana" charset="0"/>
                <a:ea typeface="Verdana" charset="0"/>
                <a:cs typeface="Verdana" charset="0"/>
              </a:rPr>
              <a:t>τα </a:t>
            </a:r>
            <a:r>
              <a:rPr lang="el-GR" altLang="en-US" sz="22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αντιπηκτικά</a:t>
            </a:r>
            <a:r>
              <a:rPr lang="el-GR" altLang="en-US" sz="22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 dirty="0">
                <a:latin typeface="Verdana" charset="0"/>
                <a:ea typeface="Verdana" charset="0"/>
                <a:cs typeface="Verdana" charset="0"/>
              </a:rPr>
              <a:t>και τα </a:t>
            </a:r>
            <a:r>
              <a:rPr lang="el-GR" altLang="en-US" sz="22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ΜΣΑΦ/</a:t>
            </a:r>
            <a:r>
              <a:rPr lang="en-US" altLang="en-US" sz="22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ASA</a:t>
            </a:r>
            <a:r>
              <a:rPr lang="el-GR" altLang="en-US" sz="2200" dirty="0">
                <a:latin typeface="Verdana" charset="0"/>
                <a:ea typeface="Verdana" charset="0"/>
                <a:cs typeface="Verdana" charset="0"/>
              </a:rPr>
              <a:t>, </a:t>
            </a:r>
          </a:p>
          <a:p>
            <a:pPr lvl="1">
              <a:lnSpc>
                <a:spcPct val="120000"/>
              </a:lnSpc>
            </a:pPr>
            <a:r>
              <a:rPr lang="el-GR" altLang="en-US" sz="2200" dirty="0">
                <a:latin typeface="Verdana" charset="0"/>
                <a:ea typeface="Verdana" charset="0"/>
                <a:cs typeface="Verdana" charset="0"/>
              </a:rPr>
              <a:t>ιστορικό </a:t>
            </a:r>
            <a:r>
              <a:rPr lang="el-GR" altLang="en-US" sz="22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προηγούμενης</a:t>
            </a:r>
            <a:r>
              <a:rPr lang="el-GR" altLang="en-US" sz="22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αιμορραγίας</a:t>
            </a:r>
            <a:r>
              <a:rPr lang="el-GR" altLang="en-US" sz="22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 dirty="0" smtClean="0">
                <a:latin typeface="Verdana" charset="0"/>
                <a:ea typeface="Verdana" charset="0"/>
                <a:cs typeface="Verdana" charset="0"/>
              </a:rPr>
              <a:t>ή νόσου του πεπτικού συστήματος</a:t>
            </a:r>
            <a:endParaRPr lang="el-GR" altLang="en-US" sz="2200" dirty="0"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536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00463"/>
            <a:ext cx="4139952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8" y="898525"/>
            <a:ext cx="8964612" cy="4114800"/>
          </a:xfrm>
        </p:spPr>
        <p:txBody>
          <a:bodyPr/>
          <a:lstStyle/>
          <a:p>
            <a:r>
              <a:rPr lang="el-GR" altLang="en-US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Η κλινική εξέταση μπορεί να αναδείξει</a:t>
            </a:r>
            <a:r>
              <a:rPr lang="en-US" altLang="en-US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: </a:t>
            </a:r>
            <a:r>
              <a:rPr lang="el-GR" altLang="en-US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</a:p>
          <a:p>
            <a:pPr lvl="1"/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ηπατοσπληνική διόγκωση ή ηπατικές παλάμες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 συμβατά με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κίρρωση</a:t>
            </a:r>
            <a:r>
              <a:rPr lang="el-GR" altLang="en-US" sz="22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του ήπατος και πυλαία υπέρταση, </a:t>
            </a:r>
          </a:p>
          <a:p>
            <a:pPr lvl="1"/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χειρουργικές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ουλές</a:t>
            </a:r>
            <a:r>
              <a:rPr lang="el-GR" altLang="en-US" sz="22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στο κοιλιακό τοίχωμα από πρόσφατη εγχείρηση για νεοπλάσματα του πεπτικού σωλήνα ή </a:t>
            </a:r>
          </a:p>
          <a:p>
            <a:pPr lvl="1"/>
            <a:endParaRPr lang="en-US" altLang="en-US" sz="2200">
              <a:latin typeface="Verdana" charset="0"/>
              <a:ea typeface="Verdana" charset="0"/>
              <a:cs typeface="Verdana" charset="0"/>
            </a:endParaRPr>
          </a:p>
          <a:p>
            <a:pPr lvl="1"/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άλλα κλινικά ευρήματα συμβατά με σοβαρό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χρόνιο</a:t>
            </a:r>
            <a:r>
              <a:rPr lang="el-GR" altLang="en-US" sz="22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νόσημα</a:t>
            </a:r>
          </a:p>
        </p:txBody>
      </p:sp>
      <p:pic>
        <p:nvPicPr>
          <p:cNvPr id="163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759200"/>
            <a:ext cx="4176713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839200" cy="990600"/>
          </a:xfrm>
        </p:spPr>
        <p:txBody>
          <a:bodyPr/>
          <a:lstStyle/>
          <a:p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Τα ζωτικά σημεία αποτελούν το σημαντικότερο κλινικό προγνωστικό δείκτη</a:t>
            </a:r>
            <a:endParaRPr lang="en-GB" altLang="en-US" sz="2800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28800"/>
            <a:ext cx="9144000" cy="451485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Η παρουσία </a:t>
            </a:r>
            <a:r>
              <a:rPr lang="el-GR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shock</a:t>
            </a:r>
            <a:r>
              <a:rPr lang="el-GR" altLang="en-US" sz="24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υποδηλώνει </a:t>
            </a:r>
            <a:r>
              <a:rPr lang="el-GR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συνεχιζόμενη</a:t>
            </a:r>
            <a:r>
              <a:rPr lang="el-GR" altLang="en-US" sz="24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αιμορραγία ή </a:t>
            </a:r>
            <a:r>
              <a:rPr lang="el-GR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υποτροπή</a:t>
            </a:r>
            <a:r>
              <a:rPr lang="el-GR" altLang="en-US" sz="24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της αιμορραγίας στο </a:t>
            </a:r>
            <a:r>
              <a:rPr lang="el-GR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~50%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των ασθενών ενώ η </a:t>
            </a:r>
            <a:r>
              <a:rPr lang="el-GR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ταχυκαρδία</a:t>
            </a:r>
            <a:r>
              <a:rPr lang="el-GR" altLang="en-US" sz="24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(σφύξεις&gt;100/</a:t>
            </a:r>
            <a:r>
              <a:rPr lang="en-US" altLang="en-US" sz="2400">
                <a:latin typeface="Verdana" charset="0"/>
                <a:ea typeface="Verdana" charset="0"/>
                <a:cs typeface="Verdana" charset="0"/>
              </a:rPr>
              <a:t>min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) στο </a:t>
            </a:r>
            <a:r>
              <a:rPr lang="el-GR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20%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 των ασθενών</a:t>
            </a:r>
          </a:p>
          <a:p>
            <a:pPr>
              <a:lnSpc>
                <a:spcPct val="120000"/>
              </a:lnSpc>
            </a:pP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Η </a:t>
            </a:r>
            <a:r>
              <a:rPr lang="el-GR" altLang="en-US" sz="24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αιματέμεση</a:t>
            </a:r>
            <a:r>
              <a:rPr lang="el-GR" altLang="en-US" sz="24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ή η παρουσία ερυθρού αίματος στην </a:t>
            </a:r>
            <a:r>
              <a:rPr lang="el-GR" altLang="en-US" sz="24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ρινογαστρική</a:t>
            </a:r>
            <a:r>
              <a:rPr lang="el-GR" altLang="en-US" sz="24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αναρρόφηση σχετίζεται με </a:t>
            </a:r>
            <a:r>
              <a:rPr lang="el-GR" altLang="en-US" sz="24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πτωχή</a:t>
            </a:r>
            <a:r>
              <a:rPr lang="el-GR" altLang="en-US" sz="24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πρόγνωση</a:t>
            </a:r>
          </a:p>
          <a:p>
            <a:pPr>
              <a:lnSpc>
                <a:spcPct val="120000"/>
              </a:lnSpc>
            </a:pP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Όταν συνυπάρχει</a:t>
            </a:r>
            <a:r>
              <a:rPr lang="el-GR" altLang="en-US" sz="2400" b="1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 b="1">
                <a:solidFill>
                  <a:srgbClr val="009973"/>
                </a:solidFill>
                <a:latin typeface="Verdana" charset="0"/>
                <a:ea typeface="Verdana" charset="0"/>
                <a:cs typeface="Verdana" charset="0"/>
              </a:rPr>
              <a:t>ερυθρομέλαινα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κένωση η </a:t>
            </a:r>
            <a:r>
              <a:rPr lang="el-GR" altLang="en-US" sz="2400" b="1">
                <a:solidFill>
                  <a:srgbClr val="009973"/>
                </a:solidFill>
                <a:latin typeface="Verdana" charset="0"/>
                <a:ea typeface="Verdana" charset="0"/>
                <a:cs typeface="Verdana" charset="0"/>
              </a:rPr>
              <a:t>θνητότητα</a:t>
            </a:r>
            <a:r>
              <a:rPr lang="el-GR" altLang="en-US" sz="2400">
                <a:solidFill>
                  <a:srgbClr val="00997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φθάνει στο </a:t>
            </a:r>
            <a:r>
              <a:rPr lang="el-GR" altLang="en-US" sz="2400" b="1">
                <a:solidFill>
                  <a:srgbClr val="009973"/>
                </a:solidFill>
                <a:latin typeface="Verdana" charset="0"/>
                <a:ea typeface="Verdana" charset="0"/>
                <a:cs typeface="Verdana" charset="0"/>
              </a:rPr>
              <a:t>30%</a:t>
            </a:r>
            <a:endParaRPr lang="en-GB" altLang="en-US" sz="2400" b="1" baseline="30000">
              <a:solidFill>
                <a:srgbClr val="009973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1466850"/>
          </a:xfrm>
        </p:spPr>
        <p:txBody>
          <a:bodyPr/>
          <a:lstStyle/>
          <a:p>
            <a:r>
              <a:rPr lang="el-GR" altLang="en-US" sz="24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Ανεξάρτητοι κλινικοί και εργαστηριακοί παράγοντες που σχετίζονται με τη βαρύτητα της οξείας αιμορραγίας από το ανώτερο πεπτικό σύστημα </a:t>
            </a:r>
            <a:br>
              <a:rPr lang="el-GR" altLang="en-US" sz="24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l-GR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(μη κιρσικής αιτιολογίας)</a:t>
            </a:r>
            <a:endParaRPr lang="en-GB" altLang="en-US" sz="2000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482850"/>
            <a:ext cx="8534400" cy="4114800"/>
          </a:xfrm>
        </p:spPr>
        <p:txBody>
          <a:bodyPr/>
          <a:lstStyle/>
          <a:p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Ηλικία </a:t>
            </a:r>
            <a:r>
              <a:rPr lang="el-GR" altLang="en-US" sz="20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&gt;60 </a:t>
            </a:r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ετών</a:t>
            </a:r>
          </a:p>
          <a:p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Συνυπάρχον </a:t>
            </a:r>
            <a:r>
              <a:rPr lang="el-GR" altLang="en-US" sz="20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σοβαρό χρόνιο </a:t>
            </a:r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νόσημα</a:t>
            </a:r>
          </a:p>
          <a:p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Αιμορραγία κατά την διάρκεια της </a:t>
            </a:r>
            <a:r>
              <a:rPr lang="el-GR" altLang="en-US" sz="20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νοσηλείας</a:t>
            </a:r>
          </a:p>
          <a:p>
            <a:r>
              <a:rPr lang="el-GR" altLang="en-US" sz="2000" dirty="0" smtClean="0">
                <a:latin typeface="Verdana" charset="0"/>
                <a:ea typeface="Verdana" charset="0"/>
                <a:cs typeface="Verdana" charset="0"/>
              </a:rPr>
              <a:t>Εμμένουσα </a:t>
            </a:r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υπόταση ή </a:t>
            </a:r>
            <a:r>
              <a:rPr lang="en-US" altLang="en-US" sz="20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shock</a:t>
            </a:r>
            <a:endParaRPr lang="el-GR" altLang="en-US" sz="2000" b="1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l-GR" altLang="en-US" sz="20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Αιματοχεσία, αιματέμεση ή παρουσία ερυθρού </a:t>
            </a:r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αίματος στη ρινογαστρική αναρρόφηση</a:t>
            </a:r>
          </a:p>
          <a:p>
            <a:r>
              <a:rPr lang="el-GR" altLang="en-US" sz="20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Μετάγγιση &gt;6 μΣΕ </a:t>
            </a:r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αίματος για διατήρηση των ΖΣ</a:t>
            </a:r>
          </a:p>
          <a:p>
            <a:r>
              <a:rPr lang="el-GR" altLang="en-US" sz="2000" dirty="0" smtClean="0">
                <a:latin typeface="Verdana" charset="0"/>
                <a:ea typeface="Verdana" charset="0"/>
                <a:cs typeface="Verdana" charset="0"/>
              </a:rPr>
              <a:t>Διαταραχή </a:t>
            </a:r>
            <a:r>
              <a:rPr lang="el-GR" altLang="en-US" sz="20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πήξεως</a:t>
            </a:r>
            <a:r>
              <a:rPr lang="el-GR" altLang="en-US" sz="20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του αίματος</a:t>
            </a:r>
          </a:p>
          <a:p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Ειδικές ενδοσκοπικές </a:t>
            </a:r>
            <a:r>
              <a:rPr lang="el-GR" altLang="en-US" sz="20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διαγνώσεις</a:t>
            </a:r>
            <a:r>
              <a:rPr lang="el-GR" altLang="en-US" sz="20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(π.χ. καρκίνος πεπτικού)</a:t>
            </a:r>
          </a:p>
          <a:p>
            <a:r>
              <a:rPr lang="el-GR" altLang="en-US" sz="20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Ενδοσκοπικά</a:t>
            </a:r>
            <a:r>
              <a:rPr lang="el-GR" altLang="en-US" sz="20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ευρήματα: σφύζουσα ή </a:t>
            </a:r>
            <a:r>
              <a:rPr lang="en-US" altLang="en-US" sz="2000" dirty="0" err="1">
                <a:latin typeface="Verdana" charset="0"/>
                <a:ea typeface="Verdana" charset="0"/>
                <a:cs typeface="Verdana" charset="0"/>
              </a:rPr>
              <a:t>ozzing</a:t>
            </a:r>
            <a:r>
              <a:rPr lang="en-US" altLang="en-US" sz="20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αιμορραγία, ορατό αγγείο κτλ</a:t>
            </a:r>
            <a:endParaRPr lang="en-GB" altLang="en-US" sz="2000" dirty="0">
              <a:latin typeface="Verdana" charset="0"/>
              <a:ea typeface="Verdana" charset="0"/>
              <a:cs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762000"/>
          </a:xfrm>
        </p:spPr>
        <p:txBody>
          <a:bodyPr/>
          <a:lstStyle/>
          <a:p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Η επείγουσα γαστροσκόπηση</a:t>
            </a:r>
            <a:endParaRPr lang="en-GB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24013"/>
            <a:ext cx="8642350" cy="4233862"/>
          </a:xfrm>
        </p:spPr>
        <p:txBody>
          <a:bodyPr/>
          <a:lstStyle/>
          <a:p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Διενεργείται τις πρώτες </a:t>
            </a:r>
            <a:r>
              <a:rPr lang="el-GR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24 ώρες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 από την εισαγωγή του ασθενούς στο νοσοκομείο</a:t>
            </a:r>
          </a:p>
          <a:p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Εξέταση εκλογής για την ανάδειξη της </a:t>
            </a:r>
            <a:r>
              <a:rPr lang="el-GR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εστίας</a:t>
            </a:r>
            <a:r>
              <a:rPr lang="el-GR" altLang="en-US" sz="24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της αιμορραγίας και τη διάγνωση της υποκείμενης νόσου</a:t>
            </a:r>
          </a:p>
          <a:p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Πληροφορίες για την </a:t>
            </a:r>
            <a:r>
              <a:rPr lang="el-GR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πρόγνωση</a:t>
            </a:r>
            <a:r>
              <a:rPr lang="el-GR" altLang="en-US" sz="24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της αιμορραγίας</a:t>
            </a:r>
          </a:p>
          <a:p>
            <a:r>
              <a:rPr lang="el-GR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Θεραπευτικοί</a:t>
            </a:r>
            <a:r>
              <a:rPr lang="el-GR" altLang="en-US" sz="24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χειρισμοί</a:t>
            </a:r>
          </a:p>
          <a:p>
            <a:endParaRPr lang="el-GR" altLang="en-US" sz="2400">
              <a:latin typeface="Verdana" charset="0"/>
              <a:ea typeface="Verdana" charset="0"/>
              <a:cs typeface="Verdana" charset="0"/>
            </a:endParaRPr>
          </a:p>
          <a:p>
            <a:r>
              <a:rPr lang="el-GR" altLang="en-US" sz="2400" i="1">
                <a:latin typeface="Verdana" charset="0"/>
                <a:ea typeface="Verdana" charset="0"/>
                <a:cs typeface="Verdana" charset="0"/>
              </a:rPr>
              <a:t>Μικρό ποσοστό ενδοσκοπήσεων χωρίς ευρήματα </a:t>
            </a:r>
          </a:p>
          <a:p>
            <a:r>
              <a:rPr lang="el-GR" altLang="en-US" sz="2400" i="1">
                <a:latin typeface="Verdana" charset="0"/>
                <a:ea typeface="Verdana" charset="0"/>
                <a:cs typeface="Verdana" charset="0"/>
              </a:rPr>
              <a:t>Καλά ανεκτή από τους ασθενείς</a:t>
            </a:r>
            <a:endParaRPr lang="en-GB" altLang="en-US" sz="2400" i="1">
              <a:latin typeface="Verdana" charset="0"/>
              <a:ea typeface="Verdana" charset="0"/>
              <a:cs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5538"/>
          </a:xfrm>
        </p:spPr>
        <p:txBody>
          <a:bodyPr/>
          <a:lstStyle/>
          <a:p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Οργάνωση </a:t>
            </a:r>
            <a:b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της ενδοσκοπικής μονάδας</a:t>
            </a:r>
            <a:endParaRPr lang="en-GB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9144000" cy="5246687"/>
          </a:xfrm>
        </p:spPr>
        <p:txBody>
          <a:bodyPr/>
          <a:lstStyle/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Έμπειρος </a:t>
            </a:r>
            <a:r>
              <a:rPr lang="el-GR" altLang="en-US" sz="20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ενδοσκόπος</a:t>
            </a:r>
            <a:r>
              <a:rPr lang="el-GR" altLang="en-US" sz="20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και παρουσία εκπαιδευμένων </a:t>
            </a:r>
            <a:r>
              <a:rPr lang="el-GR" altLang="en-US" sz="20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νοσηλευτών</a:t>
            </a: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Θεραπευτικά </a:t>
            </a:r>
            <a:r>
              <a:rPr lang="el-GR" altLang="en-US" sz="20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ενδοσκόπια </a:t>
            </a: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Διαθέσιμες τουλάχιστον </a:t>
            </a:r>
            <a:r>
              <a:rPr lang="el-GR" altLang="en-US" sz="20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δύο μέθοδοι αιμοστάσεως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και </a:t>
            </a:r>
            <a:r>
              <a:rPr lang="el-GR" altLang="en-US" sz="20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βρόχος</a:t>
            </a:r>
            <a:r>
              <a:rPr lang="el-GR" altLang="en-US" sz="20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πολυπεκτομής και συρμάτινο </a:t>
            </a:r>
            <a:r>
              <a:rPr lang="el-GR" altLang="en-US" sz="20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δίχτυ</a:t>
            </a:r>
            <a:r>
              <a:rPr lang="el-GR" altLang="en-US" sz="20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αφαιρέσεως χοληδοχόλιθων για τη διάλυση και την αφαίρεση μεγάλων πηγμάτων αίματος από το στόμαχο</a:t>
            </a: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altLang="en-US" sz="20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Οξύμετρο, </a:t>
            </a:r>
            <a:r>
              <a:rPr lang="en-GB" altLang="en-US" sz="20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monitor</a:t>
            </a:r>
            <a:r>
              <a:rPr lang="el-GR" altLang="en-US" sz="20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, απινιδωτής, τραχειοσωλήνας, παροχή οξυγόνου, </a:t>
            </a:r>
            <a:r>
              <a:rPr lang="en-GB" altLang="en-US" sz="20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ambu</a:t>
            </a:r>
            <a:r>
              <a:rPr lang="el-GR" altLang="en-US" sz="20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και κατάλληλα φάρμακα.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 </a:t>
            </a:r>
          </a:p>
          <a:p>
            <a:pPr lvl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Το προσωπικό πρέπει να είναι </a:t>
            </a:r>
            <a:r>
              <a:rPr lang="el-GR" altLang="en-US" sz="20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εκπαιδευμένο</a:t>
            </a:r>
            <a:r>
              <a:rPr lang="el-GR" altLang="en-US" sz="20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στη χρήση τους</a:t>
            </a:r>
            <a:endParaRPr lang="en-GB" altLang="en-US" sz="2000">
              <a:latin typeface="Verdana" charset="0"/>
              <a:ea typeface="Verdana" charset="0"/>
              <a:cs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14350"/>
            <a:ext cx="8534400" cy="1238250"/>
          </a:xfrm>
        </p:spPr>
        <p:txBody>
          <a:bodyPr/>
          <a:lstStyle/>
          <a:p>
            <a:r>
              <a:rPr lang="el-GR" altLang="en-US" b="1">
                <a:solidFill>
                  <a:srgbClr val="C00000"/>
                </a:solidFill>
              </a:rPr>
              <a:t>Πληροφορίες που αντλούνται από την επείγουσα ενδοσκόπηση σε ασθενείς με οξεία αιμορραγία από το ανώτερο πεπτικό σύστημα</a:t>
            </a:r>
            <a:endParaRPr lang="en-GB" altLang="en-US" b="1">
              <a:solidFill>
                <a:srgbClr val="C00000"/>
              </a:solidFill>
            </a:endParaRP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114550"/>
            <a:ext cx="8534400" cy="4533900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l-GR" altLang="en-US"/>
              <a:t>Εντόπιση της εστίας της αιμορραγίας</a:t>
            </a:r>
          </a:p>
          <a:p>
            <a:pPr>
              <a:lnSpc>
                <a:spcPct val="125000"/>
              </a:lnSpc>
            </a:pPr>
            <a:r>
              <a:rPr lang="el-GR" altLang="en-US"/>
              <a:t>Αναγνώριση του αιτίου της αιμορραγίας</a:t>
            </a:r>
          </a:p>
          <a:p>
            <a:pPr>
              <a:lnSpc>
                <a:spcPct val="125000"/>
              </a:lnSpc>
            </a:pPr>
            <a:r>
              <a:rPr lang="el-GR" altLang="en-US"/>
              <a:t>Παρουσία ενεργού αιμορραγίας</a:t>
            </a:r>
          </a:p>
          <a:p>
            <a:pPr>
              <a:lnSpc>
                <a:spcPct val="125000"/>
              </a:lnSpc>
            </a:pPr>
            <a:r>
              <a:rPr lang="el-GR" altLang="en-US"/>
              <a:t>Παρουσία αρτηριακής αιμορραγίας</a:t>
            </a:r>
          </a:p>
          <a:p>
            <a:pPr>
              <a:lnSpc>
                <a:spcPct val="125000"/>
              </a:lnSpc>
            </a:pPr>
            <a:r>
              <a:rPr lang="el-GR" altLang="en-US"/>
              <a:t>Επί παρουσίας πολλαπλών βλαβών εντόπιση της υπεύθυνης για την αιμορραγία</a:t>
            </a:r>
          </a:p>
          <a:p>
            <a:pPr>
              <a:lnSpc>
                <a:spcPct val="125000"/>
              </a:lnSpc>
            </a:pPr>
            <a:r>
              <a:rPr lang="el-GR" altLang="en-US"/>
              <a:t>Παρουσία στιγμάτων ενεργού αιμορραγίας</a:t>
            </a:r>
            <a:endParaRPr lang="en-GB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28625"/>
            <a:ext cx="8856663" cy="607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Ταξινόμηση κατά </a:t>
            </a:r>
            <a:r>
              <a:rPr lang="en-GB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Forrest</a:t>
            </a:r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του αιμορραγούντος ΠΕ</a:t>
            </a:r>
            <a:endParaRPr lang="en-GB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2530" name="Text Box 31"/>
          <p:cNvSpPr txBox="1">
            <a:spLocks noChangeArrowheads="1"/>
          </p:cNvSpPr>
          <p:nvPr/>
        </p:nvSpPr>
        <p:spPr bwMode="auto">
          <a:xfrm>
            <a:off x="1725613" y="1743075"/>
            <a:ext cx="275272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363538" algn="ctr"/>
                <a:tab pos="1524000" algn="l"/>
              </a:tabLst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63538" algn="ctr"/>
                <a:tab pos="152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63538" algn="ctr"/>
                <a:tab pos="1524000" algn="l"/>
              </a:tabLst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63538" algn="ctr"/>
                <a:tab pos="1524000" algn="l"/>
              </a:tabLst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63538" algn="ctr"/>
                <a:tab pos="1524000" algn="l"/>
              </a:tabLst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3538" algn="ctr"/>
                <a:tab pos="1524000" algn="l"/>
              </a:tabLs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3538" algn="ctr"/>
                <a:tab pos="1524000" algn="l"/>
              </a:tabLs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3538" algn="ctr"/>
                <a:tab pos="1524000" algn="l"/>
              </a:tabLs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3538" algn="ctr"/>
                <a:tab pos="1524000" algn="l"/>
              </a:tabLs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ct val="60000"/>
              </a:spcAft>
              <a:buFontTx/>
              <a:buNone/>
            </a:pPr>
            <a:r>
              <a:rPr lang="el-GR" altLang="en-US" sz="2400">
                <a:solidFill>
                  <a:schemeClr val="accent1"/>
                </a:solidFill>
                <a:latin typeface="Tahoma" charset="0"/>
              </a:rPr>
              <a:t>	Στίγμα</a:t>
            </a:r>
            <a:r>
              <a:rPr lang="en-GB" altLang="en-US" sz="2400">
                <a:solidFill>
                  <a:schemeClr val="accent1"/>
                </a:solidFill>
                <a:latin typeface="Tahoma" charset="0"/>
              </a:rPr>
              <a:t>	</a:t>
            </a:r>
            <a:r>
              <a:rPr lang="el-GR" altLang="en-US" sz="2400">
                <a:solidFill>
                  <a:schemeClr val="accent1"/>
                </a:solidFill>
                <a:latin typeface="Tahoma" charset="0"/>
              </a:rPr>
              <a:t>Εικόνα</a:t>
            </a:r>
            <a:endParaRPr lang="en-GB" altLang="en-US" sz="2400"/>
          </a:p>
        </p:txBody>
      </p:sp>
      <p:sp>
        <p:nvSpPr>
          <p:cNvPr id="22531" name="Line 32"/>
          <p:cNvSpPr>
            <a:spLocks noChangeShapeType="1"/>
          </p:cNvSpPr>
          <p:nvPr/>
        </p:nvSpPr>
        <p:spPr bwMode="auto">
          <a:xfrm>
            <a:off x="1782763" y="1662113"/>
            <a:ext cx="55911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2" name="Line 33"/>
          <p:cNvSpPr>
            <a:spLocks noChangeShapeType="1"/>
          </p:cNvSpPr>
          <p:nvPr/>
        </p:nvSpPr>
        <p:spPr bwMode="auto">
          <a:xfrm>
            <a:off x="1782763" y="2271713"/>
            <a:ext cx="55911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Line 34"/>
          <p:cNvSpPr>
            <a:spLocks noChangeShapeType="1"/>
          </p:cNvSpPr>
          <p:nvPr/>
        </p:nvSpPr>
        <p:spPr bwMode="auto">
          <a:xfrm>
            <a:off x="1782763" y="5592763"/>
            <a:ext cx="55911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4" name="Text Box 35"/>
          <p:cNvSpPr txBox="1">
            <a:spLocks noChangeArrowheads="1"/>
          </p:cNvSpPr>
          <p:nvPr/>
        </p:nvSpPr>
        <p:spPr bwMode="auto">
          <a:xfrm>
            <a:off x="1725613" y="2343150"/>
            <a:ext cx="5707062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363538" algn="ctr"/>
                <a:tab pos="1524000" algn="l"/>
              </a:tabLst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63538" algn="ctr"/>
                <a:tab pos="152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63538" algn="ctr"/>
                <a:tab pos="1524000" algn="l"/>
              </a:tabLst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63538" algn="ctr"/>
                <a:tab pos="1524000" algn="l"/>
              </a:tabLst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63538" algn="ctr"/>
                <a:tab pos="1524000" algn="l"/>
              </a:tabLst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3538" algn="ctr"/>
                <a:tab pos="1524000" algn="l"/>
              </a:tabLs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3538" algn="ctr"/>
                <a:tab pos="1524000" algn="l"/>
              </a:tabLs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3538" algn="ctr"/>
                <a:tab pos="1524000" algn="l"/>
              </a:tabLs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3538" algn="ctr"/>
                <a:tab pos="1524000" algn="l"/>
              </a:tabLs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ct val="60000"/>
              </a:spcAft>
              <a:buFontTx/>
              <a:buNone/>
            </a:pPr>
            <a:r>
              <a:rPr lang="en-GB" altLang="en-US" sz="2400"/>
              <a:t>	Ia	</a:t>
            </a:r>
            <a:r>
              <a:rPr lang="el-GR" altLang="en-US" sz="2400"/>
              <a:t>Ενεργός, αρτηριακή αιμορραγία</a:t>
            </a:r>
            <a:endParaRPr lang="en-GB" altLang="en-US" sz="240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60000"/>
              </a:spcAft>
              <a:buFontTx/>
              <a:buNone/>
            </a:pPr>
            <a:r>
              <a:rPr lang="en-GB" altLang="en-US" sz="2400"/>
              <a:t>	Ib	</a:t>
            </a:r>
            <a:r>
              <a:rPr lang="el-GR" altLang="en-US" sz="2400"/>
              <a:t>Τριχοειδική αιμορραγία</a:t>
            </a:r>
            <a:endParaRPr lang="en-GB" altLang="en-US" sz="240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60000"/>
              </a:spcAft>
              <a:buFontTx/>
              <a:buNone/>
            </a:pPr>
            <a:r>
              <a:rPr lang="en-GB" altLang="en-US" sz="2400"/>
              <a:t>	IIa	</a:t>
            </a:r>
            <a:r>
              <a:rPr lang="el-GR" altLang="en-US" sz="2400"/>
              <a:t>Μη αιμορραγούν ορατό αγγείο</a:t>
            </a:r>
            <a:endParaRPr lang="en-GB" altLang="en-US" sz="240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60000"/>
              </a:spcAft>
              <a:buFontTx/>
              <a:buNone/>
            </a:pPr>
            <a:r>
              <a:rPr lang="en-GB" altLang="en-US" sz="2400"/>
              <a:t>	I</a:t>
            </a:r>
            <a:r>
              <a:rPr lang="el-GR" altLang="en-US" sz="2400"/>
              <a:t>Ι</a:t>
            </a:r>
            <a:r>
              <a:rPr lang="en-GB" altLang="en-US" sz="2400"/>
              <a:t>b	</a:t>
            </a:r>
            <a:r>
              <a:rPr lang="el-GR" altLang="en-US" sz="2400"/>
              <a:t>Προσκολημένος θρόμβος</a:t>
            </a:r>
            <a:endParaRPr lang="en-GB" altLang="en-US" sz="240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60000"/>
              </a:spcAft>
              <a:buFontTx/>
              <a:buNone/>
            </a:pPr>
            <a:r>
              <a:rPr lang="en-GB" altLang="en-US" sz="2400"/>
              <a:t>	IIc	</a:t>
            </a:r>
            <a:r>
              <a:rPr lang="el-GR" altLang="en-US" sz="2400"/>
              <a:t>Επίπεδη κηλίδα</a:t>
            </a:r>
            <a:endParaRPr lang="en-GB" altLang="en-US" sz="240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60000"/>
              </a:spcAft>
              <a:buFontTx/>
              <a:buNone/>
            </a:pPr>
            <a:r>
              <a:rPr lang="en-GB" altLang="en-US" sz="2400"/>
              <a:t>	III	</a:t>
            </a:r>
            <a:r>
              <a:rPr lang="el-GR" altLang="en-US" sz="2400"/>
              <a:t>Καθαρός πυθμένας</a:t>
            </a:r>
            <a:endParaRPr lang="en-GB" altLang="en-US" sz="2400"/>
          </a:p>
        </p:txBody>
      </p:sp>
      <p:sp>
        <p:nvSpPr>
          <p:cNvPr id="22535" name="Text Box 37"/>
          <p:cNvSpPr txBox="1">
            <a:spLocks noChangeArrowheads="1"/>
          </p:cNvSpPr>
          <p:nvPr/>
        </p:nvSpPr>
        <p:spPr bwMode="auto">
          <a:xfrm>
            <a:off x="314325" y="6575425"/>
            <a:ext cx="86741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altLang="en-US" sz="1400"/>
              <a:t>Forrest JA, et al. Lancet 1974;17:394–7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0" y="228600"/>
            <a:ext cx="7772400" cy="1143000"/>
          </a:xfrm>
        </p:spPr>
        <p:txBody>
          <a:bodyPr/>
          <a:lstStyle/>
          <a:p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Ενδοσκοπικά «στίγματα» οξείας αιμορραγίας από πεπτικό έλκος</a:t>
            </a:r>
            <a:endParaRPr lang="en-GB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00238"/>
            <a:ext cx="8636000" cy="4386262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Ανευρίσκονται συχνότερα όταν η ενδοσκόπηση γίνει τις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12 πρώτες ώρες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 από την εισαγωγή στο νοσοκομείο</a:t>
            </a:r>
          </a:p>
          <a:p>
            <a:pPr>
              <a:lnSpc>
                <a:spcPct val="115000"/>
              </a:lnSpc>
            </a:pP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Αποτελούν το σημαντικότερο παράγοντα που καθορίζει την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πρόγνωση</a:t>
            </a:r>
            <a:r>
              <a:rPr lang="el-GR" altLang="en-US" sz="22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της αιμορραγίας αν δεν εφαρμοσθεί ενδοσκοπική θεραπεία</a:t>
            </a:r>
          </a:p>
          <a:p>
            <a:pPr>
              <a:lnSpc>
                <a:spcPct val="115000"/>
              </a:lnSpc>
            </a:pPr>
            <a:r>
              <a:rPr lang="el-GR" altLang="en-US" sz="2000" b="1" i="1">
                <a:latin typeface="Verdana" charset="0"/>
                <a:ea typeface="Verdana" charset="0"/>
                <a:cs typeface="Verdana" charset="0"/>
              </a:rPr>
              <a:t>Η παρουσία </a:t>
            </a:r>
            <a:r>
              <a:rPr lang="el-GR" altLang="en-US" sz="20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ενεργού αιμορραγίας ή «ορατού αγγείου» </a:t>
            </a:r>
            <a:r>
              <a:rPr lang="el-GR" altLang="en-US" sz="2000" b="1" i="1">
                <a:latin typeface="Verdana" charset="0"/>
                <a:ea typeface="Verdana" charset="0"/>
                <a:cs typeface="Verdana" charset="0"/>
              </a:rPr>
              <a:t>στον πυθμένα του έλκους σε ασθενή με οξεία αιμορραγία απαιτεί </a:t>
            </a:r>
            <a:r>
              <a:rPr lang="el-GR" altLang="en-US" sz="20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άμεση ενδοσκοπική αιμόσταση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38138" y="652463"/>
            <a:ext cx="8534400" cy="1016000"/>
          </a:xfrm>
        </p:spPr>
        <p:txBody>
          <a:bodyPr/>
          <a:lstStyle/>
          <a:p>
            <a:pPr>
              <a:defRPr/>
            </a:pPr>
            <a:r>
              <a:rPr lang="el-GR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Ενεργός αιμορραγία</a:t>
            </a:r>
            <a:r>
              <a:rPr lang="en-US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 </a:t>
            </a:r>
            <a:r>
              <a:rPr lang="el-GR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από </a:t>
            </a:r>
            <a:r>
              <a:rPr lang="el-GR" altLang="en-US" sz="2844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πεπτικό </a:t>
            </a:r>
            <a:r>
              <a:rPr lang="el-GR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έλκος</a:t>
            </a:r>
            <a:br>
              <a:rPr lang="el-GR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</a:br>
            <a:r>
              <a:rPr lang="el-GR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 (αρτηριακός πίδακας) </a:t>
            </a:r>
          </a:p>
        </p:txBody>
      </p:sp>
      <p:pic>
        <p:nvPicPr>
          <p:cNvPr id="25602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>
            <a:lum bright="-18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5338" y="1973263"/>
            <a:ext cx="4233862" cy="3995737"/>
          </a:xfrm>
          <a:ln>
            <a:solidFill>
              <a:srgbClr val="FFCC66"/>
            </a:solidFill>
            <a:miter lim="800000"/>
            <a:headEnd/>
            <a:tailEnd/>
          </a:ln>
        </p:spPr>
      </p:pic>
      <p:sp>
        <p:nvSpPr>
          <p:cNvPr id="25603" name="5 - Θέση περιεχομένου"/>
          <p:cNvSpPr>
            <a:spLocks noGrp="1"/>
          </p:cNvSpPr>
          <p:nvPr>
            <p:ph sz="half" idx="1"/>
          </p:nvPr>
        </p:nvSpPr>
        <p:spPr>
          <a:xfrm>
            <a:off x="463550" y="1954213"/>
            <a:ext cx="4038600" cy="4022725"/>
          </a:xfrm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39938"/>
            <a:ext cx="4233863" cy="3929062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5 - Ευθύγραμμο βέλος σύνδεσης"/>
          <p:cNvCxnSpPr/>
          <p:nvPr/>
        </p:nvCxnSpPr>
        <p:spPr>
          <a:xfrm rot="16200000" flipH="1">
            <a:off x="1968482" y="2920998"/>
            <a:ext cx="1143008" cy="635004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- Ευθύγραμμο βέλος σύνδεσης"/>
          <p:cNvCxnSpPr/>
          <p:nvPr/>
        </p:nvCxnSpPr>
        <p:spPr>
          <a:xfrm rot="5400000" flipH="1" flipV="1">
            <a:off x="6508763" y="4159255"/>
            <a:ext cx="952507" cy="508004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76250"/>
            <a:ext cx="7772400" cy="1227138"/>
          </a:xfrm>
        </p:spPr>
        <p:txBody>
          <a:bodyPr/>
          <a:lstStyle/>
          <a:p>
            <a:r>
              <a:rPr lang="el-GR" altLang="en-US" sz="2400" b="1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Οξεία αιμορραγία πεπτικού συστήματος</a:t>
            </a:r>
            <a:br>
              <a:rPr lang="el-GR" altLang="en-US" sz="2400" b="1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l-GR" altLang="en-US" sz="2400" b="1" dirty="0" smtClean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Ορισμός</a:t>
            </a:r>
            <a:endParaRPr lang="en-GB" altLang="en-US" sz="2400" b="1" dirty="0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981200"/>
            <a:ext cx="8713787" cy="44196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l-GR" altLang="en-US" sz="2400" dirty="0">
                <a:latin typeface="Verdana" charset="0"/>
                <a:ea typeface="Verdana" charset="0"/>
                <a:cs typeface="Verdana" charset="0"/>
              </a:rPr>
              <a:t>Αιμορραγία ανωτέρου ή κατωτέρου πεπτικού συστήματος</a:t>
            </a:r>
          </a:p>
          <a:p>
            <a:pPr lvl="1">
              <a:lnSpc>
                <a:spcPct val="110000"/>
              </a:lnSpc>
            </a:pPr>
            <a:r>
              <a:rPr lang="el-GR" altLang="en-US" dirty="0">
                <a:latin typeface="Verdana" charset="0"/>
                <a:ea typeface="Verdana" charset="0"/>
                <a:cs typeface="Verdana" charset="0"/>
              </a:rPr>
              <a:t>Όριο ο σύνδεσμος </a:t>
            </a:r>
            <a:endParaRPr lang="el-GR" altLang="en-US" dirty="0" smtClean="0">
              <a:latin typeface="Verdana" charset="0"/>
              <a:ea typeface="Verdana" charset="0"/>
              <a:cs typeface="Verdana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r>
              <a:rPr lang="el-GR" altLang="en-US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dirty="0" smtClean="0">
                <a:latin typeface="Verdana" charset="0"/>
                <a:ea typeface="Verdana" charset="0"/>
                <a:cs typeface="Verdana" charset="0"/>
              </a:rPr>
              <a:t>  του </a:t>
            </a:r>
            <a:r>
              <a:rPr lang="en-US" altLang="en-US" dirty="0" err="1">
                <a:latin typeface="Verdana" charset="0"/>
                <a:ea typeface="Verdana" charset="0"/>
                <a:cs typeface="Verdana" charset="0"/>
              </a:rPr>
              <a:t>Treitz</a:t>
            </a:r>
            <a:endParaRPr lang="el-GR" altLang="en-US" dirty="0">
              <a:latin typeface="Verdana" charset="0"/>
              <a:ea typeface="Verdana" charset="0"/>
              <a:cs typeface="Verdana" charset="0"/>
            </a:endParaRPr>
          </a:p>
          <a:p>
            <a:pPr lvl="1">
              <a:lnSpc>
                <a:spcPct val="110000"/>
              </a:lnSpc>
            </a:pPr>
            <a:endParaRPr lang="en-GB" altLang="en-US" dirty="0"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740593"/>
            <a:ext cx="4105151" cy="3995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2000" y="1735138"/>
            <a:ext cx="4945063" cy="4470400"/>
          </a:xfrm>
          <a:ln>
            <a:solidFill>
              <a:srgbClr val="FFCC66"/>
            </a:solidFill>
            <a:miter lim="800000"/>
            <a:headEnd/>
            <a:tailEnd/>
          </a:ln>
        </p:spPr>
      </p:pic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381000" y="836613"/>
            <a:ext cx="8763000" cy="812800"/>
          </a:xfrm>
        </p:spPr>
        <p:txBody>
          <a:bodyPr/>
          <a:lstStyle/>
          <a:p>
            <a:pPr>
              <a:defRPr/>
            </a:pPr>
            <a:r>
              <a:rPr lang="el-GR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Σταγονοειδής απώλεια αίματος </a:t>
            </a:r>
            <a:r>
              <a:rPr lang="en-US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(oozing) </a:t>
            </a:r>
            <a:r>
              <a:rPr lang="el-GR" altLang="en-US" sz="2844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/>
            </a:r>
            <a:br>
              <a:rPr lang="el-GR" altLang="en-US" sz="2844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</a:br>
            <a:r>
              <a:rPr lang="el-GR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/>
            </a:r>
            <a:br>
              <a:rPr lang="el-GR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</a:br>
            <a:endParaRPr lang="el-GR" altLang="en-US" sz="2844" b="1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</p:txBody>
      </p:sp>
      <p:cxnSp>
        <p:nvCxnSpPr>
          <p:cNvPr id="5" name="4 - Ευθύγραμμο βέλος σύνδεσης"/>
          <p:cNvCxnSpPr/>
          <p:nvPr/>
        </p:nvCxnSpPr>
        <p:spPr>
          <a:xfrm rot="16200000" flipH="1">
            <a:off x="2984489" y="3556001"/>
            <a:ext cx="1143008" cy="635004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77863" y="652463"/>
            <a:ext cx="7772400" cy="1016000"/>
          </a:xfrm>
        </p:spPr>
        <p:txBody>
          <a:bodyPr/>
          <a:lstStyle/>
          <a:p>
            <a:pPr>
              <a:defRPr/>
            </a:pPr>
            <a:r>
              <a:rPr lang="el-GR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Ορατό αγγείο</a:t>
            </a:r>
            <a:r>
              <a:rPr lang="en-US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 F-IIA</a:t>
            </a:r>
            <a:endParaRPr lang="el-GR" altLang="en-US" b="1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</p:txBody>
      </p:sp>
      <p:pic>
        <p:nvPicPr>
          <p:cNvPr id="27650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138" y="1803400"/>
            <a:ext cx="4165600" cy="3995738"/>
          </a:xfrm>
          <a:ln>
            <a:solidFill>
              <a:srgbClr val="FFCC66"/>
            </a:solidFill>
            <a:miter lim="800000"/>
            <a:headEnd/>
            <a:tailEnd/>
          </a:ln>
        </p:spPr>
      </p:pic>
      <p:pic>
        <p:nvPicPr>
          <p:cNvPr id="27651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3600" y="1803400"/>
            <a:ext cx="4233863" cy="3995738"/>
          </a:xfrm>
          <a:ln>
            <a:solidFill>
              <a:srgbClr val="FFCC66"/>
            </a:solidFill>
            <a:miter lim="800000"/>
            <a:headEnd/>
            <a:tailEnd/>
          </a:ln>
        </p:spPr>
      </p:pic>
      <p:cxnSp>
        <p:nvCxnSpPr>
          <p:cNvPr id="5" name="4 - Ευθύγραμμο βέλος σύνδεσης"/>
          <p:cNvCxnSpPr/>
          <p:nvPr/>
        </p:nvCxnSpPr>
        <p:spPr>
          <a:xfrm rot="16200000" flipH="1">
            <a:off x="1968482" y="2920998"/>
            <a:ext cx="1143008" cy="635004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- Ευθύγραμμο βέλος σύνδεσης"/>
          <p:cNvCxnSpPr/>
          <p:nvPr/>
        </p:nvCxnSpPr>
        <p:spPr>
          <a:xfrm rot="16200000" flipH="1">
            <a:off x="5651508" y="3174998"/>
            <a:ext cx="1143008" cy="635004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35000"/>
            <a:ext cx="8229600" cy="812800"/>
          </a:xfrm>
        </p:spPr>
        <p:txBody>
          <a:bodyPr/>
          <a:lstStyle/>
          <a:p>
            <a:pPr>
              <a:defRPr/>
            </a:pPr>
            <a:r>
              <a:rPr lang="el-GR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Επίπεδη κηλίδα</a:t>
            </a:r>
            <a:r>
              <a:rPr lang="en-US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 (F-IIC)</a:t>
            </a:r>
            <a:r>
              <a:rPr lang="el-GR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 </a:t>
            </a:r>
            <a:r>
              <a:rPr lang="en-US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/>
            </a:r>
            <a:br>
              <a:rPr lang="en-US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</a:br>
            <a:r>
              <a:rPr lang="en-US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K</a:t>
            </a:r>
            <a:r>
              <a:rPr lang="el-GR" altLang="en-US" sz="2844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αθαρός</a:t>
            </a:r>
            <a:r>
              <a:rPr lang="el-GR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 πυθμένας</a:t>
            </a:r>
            <a:r>
              <a:rPr lang="en-US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 (F-III)</a:t>
            </a:r>
            <a:endParaRPr lang="el-GR" altLang="en-US" sz="2844" b="1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</p:txBody>
      </p:sp>
      <p:pic>
        <p:nvPicPr>
          <p:cNvPr id="29698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2500" y="1803400"/>
            <a:ext cx="4165600" cy="3995738"/>
          </a:xfrm>
          <a:ln>
            <a:solidFill>
              <a:srgbClr val="FFCC66"/>
            </a:solidFill>
            <a:miter lim="800000"/>
            <a:headEnd/>
            <a:tailEnd/>
          </a:ln>
        </p:spPr>
      </p:pic>
      <p:pic>
        <p:nvPicPr>
          <p:cNvPr id="29699" name="Picture 7" descr="G:\IATRIKA ENDIAFERONTA\ALEX ENDOATLAS CHARITE\Ulkus\Ulkus duodeni\Ulcus duodeni (distaler Bulbus)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778000"/>
            <a:ext cx="4445000" cy="401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4 - Ευθύγραμμο βέλος σύνδεσης"/>
          <p:cNvCxnSpPr/>
          <p:nvPr/>
        </p:nvCxnSpPr>
        <p:spPr>
          <a:xfrm rot="16200000" flipH="1">
            <a:off x="5842009" y="3492501"/>
            <a:ext cx="1143008" cy="635004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- Ευθύγραμμο βέλος σύνδεσης"/>
          <p:cNvCxnSpPr/>
          <p:nvPr/>
        </p:nvCxnSpPr>
        <p:spPr>
          <a:xfrm flipV="1">
            <a:off x="2539987" y="2603494"/>
            <a:ext cx="698504" cy="63500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0" y="444500"/>
            <a:ext cx="7772400" cy="609600"/>
          </a:xfrm>
        </p:spPr>
        <p:txBody>
          <a:bodyPr/>
          <a:lstStyle/>
          <a:p>
            <a:pPr>
              <a:defRPr/>
            </a:pPr>
            <a:r>
              <a:rPr lang="el-GR" altLang="en-US" sz="2489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Ενδοσκοπική ταξινόμηση των ελκών κατά </a:t>
            </a:r>
            <a:r>
              <a:rPr lang="en-US" altLang="en-US" sz="2489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Forrest</a:t>
            </a:r>
            <a:endParaRPr lang="el-GR" altLang="en-US" sz="2489" b="1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</p:txBody>
      </p:sp>
      <p:graphicFrame>
        <p:nvGraphicFramePr>
          <p:cNvPr id="40089" name="Group 153"/>
          <p:cNvGraphicFramePr>
            <a:graphicFrameLocks noGrp="1"/>
          </p:cNvGraphicFramePr>
          <p:nvPr>
            <p:ph type="tbl" idx="1"/>
          </p:nvPr>
        </p:nvGraphicFramePr>
        <p:xfrm>
          <a:off x="0" y="1465263"/>
          <a:ext cx="9144000" cy="5011738"/>
        </p:xfrm>
        <a:graphic>
          <a:graphicData uri="http://schemas.openxmlformats.org/drawingml/2006/table">
            <a:tbl>
              <a:tblPr/>
              <a:tblGrid>
                <a:gridCol w="627945"/>
                <a:gridCol w="7161388"/>
                <a:gridCol w="1354667"/>
              </a:tblGrid>
              <a:tr h="561563">
                <a:tc gridSpan="3"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FORREST CLASSIFICATION</a:t>
                      </a: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 </a:t>
                      </a:r>
                      <a:r>
                        <a:rPr kumimoji="0" lang="el-GR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                </a:t>
                      </a:r>
                      <a:r>
                        <a:rPr kumimoji="0" lang="el-GR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Ποσοστό Επαναιμορραγίας</a:t>
                      </a:r>
                    </a:p>
                  </a:txBody>
                  <a:tcPr marL="81280" marR="81280" marT="40636" marB="40636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06892">
                <a:tc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Ι</a:t>
                      </a:r>
                      <a:r>
                        <a:rPr kumimoji="0" lang="en-US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a </a:t>
                      </a:r>
                      <a:endParaRPr kumimoji="0" lang="el-GR" altLang="en-US" sz="2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81280" marR="81280" marT="40636" marB="406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15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Ενεργός αρτηριακή αιμορραγία (πίδακας</a:t>
                      </a:r>
                      <a:r>
                        <a:rPr kumimoji="0" lang="en-US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 / spurting)</a:t>
                      </a:r>
                      <a:endParaRPr kumimoji="0" lang="el-GR" altLang="en-US" sz="2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81280" marR="81280" marT="40636" marB="406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15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 Antiqua" charset="0"/>
                          <a:ea typeface="ＭＳ Ｐゴシック" charset="-128"/>
                        </a:rPr>
                        <a:t>80-100%</a:t>
                      </a:r>
                    </a:p>
                  </a:txBody>
                  <a:tcPr marL="81280" marR="81280" marT="40636" marB="406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151"/>
                    </a:solidFill>
                  </a:tcPr>
                </a:tc>
              </a:tr>
              <a:tr h="747810">
                <a:tc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Ib </a:t>
                      </a:r>
                      <a:endParaRPr kumimoji="0" lang="el-GR" altLang="en-US" sz="2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81280" marR="81280" marT="40636" marB="406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15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Σταγονοειδής απώλεια αίματος </a:t>
                      </a:r>
                      <a:r>
                        <a:rPr kumimoji="0" lang="en-US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(oozing)</a:t>
                      </a:r>
                      <a:endParaRPr kumimoji="0" lang="el-GR" altLang="en-US" sz="2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81280" marR="81280" marT="40636" marB="406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15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 Antiqua" charset="0"/>
                          <a:ea typeface="ＭＳ Ｐゴシック" charset="-128"/>
                        </a:rPr>
                        <a:t>60%</a:t>
                      </a:r>
                    </a:p>
                  </a:txBody>
                  <a:tcPr marL="81280" marR="81280" marT="40636" marB="406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151"/>
                    </a:solidFill>
                  </a:tcPr>
                </a:tc>
              </a:tr>
              <a:tr h="750632">
                <a:tc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I</a:t>
                      </a:r>
                      <a:r>
                        <a:rPr kumimoji="0" lang="el-GR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Ι</a:t>
                      </a:r>
                      <a:r>
                        <a:rPr kumimoji="0" lang="en-US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a </a:t>
                      </a:r>
                      <a:endParaRPr kumimoji="0" lang="el-GR" altLang="en-US" sz="2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81280" marR="81280" marT="40636" marB="406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15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Ορατό αγγείο</a:t>
                      </a:r>
                    </a:p>
                  </a:txBody>
                  <a:tcPr marL="81280" marR="81280" marT="40636" marB="406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15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 Antiqua" charset="0"/>
                          <a:ea typeface="ＭＳ Ｐゴシック" charset="-128"/>
                        </a:rPr>
                        <a:t>40-50%</a:t>
                      </a:r>
                    </a:p>
                  </a:txBody>
                  <a:tcPr marL="81280" marR="81280" marT="40636" marB="406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151"/>
                    </a:solidFill>
                  </a:tcPr>
                </a:tc>
              </a:tr>
              <a:tr h="747810">
                <a:tc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IIb</a:t>
                      </a:r>
                      <a:endParaRPr kumimoji="0" lang="el-GR" altLang="en-US" sz="2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81280" marR="81280" marT="40636" marB="406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rgbClr val="52667D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Οργανωμένος θρόμβος</a:t>
                      </a:r>
                    </a:p>
                  </a:txBody>
                  <a:tcPr marL="81280" marR="81280" marT="40636" marB="406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rgbClr val="52667D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charset="0"/>
                          <a:ea typeface="ＭＳ Ｐゴシック" charset="-128"/>
                        </a:rPr>
                        <a:t>35%</a:t>
                      </a:r>
                    </a:p>
                  </a:txBody>
                  <a:tcPr marL="81280" marR="81280" marT="40636" marB="406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rgbClr val="52667D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  <a:tr h="749221">
                <a:tc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IIc</a:t>
                      </a:r>
                      <a:endParaRPr kumimoji="0" lang="el-GR" altLang="en-US" sz="2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81280" marR="81280" marT="40636" marB="406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AEAEA"/>
                        </a:gs>
                        <a:gs pos="100000">
                          <a:srgbClr val="CECECE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Επίπεδες κηλίδες</a:t>
                      </a:r>
                    </a:p>
                  </a:txBody>
                  <a:tcPr marL="81280" marR="81280" marT="40636" marB="406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AEAEA"/>
                        </a:gs>
                        <a:gs pos="100000">
                          <a:srgbClr val="CECECE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 Antiqua" charset="0"/>
                          <a:ea typeface="ＭＳ Ｐゴシック" charset="-128"/>
                        </a:rPr>
                        <a:t>5-10%</a:t>
                      </a:r>
                    </a:p>
                  </a:txBody>
                  <a:tcPr marL="81280" marR="81280" marT="40636" marB="406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AEAEA"/>
                        </a:gs>
                        <a:gs pos="100000">
                          <a:srgbClr val="CECECE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  <a:tr h="747810">
                <a:tc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III</a:t>
                      </a:r>
                      <a:endParaRPr kumimoji="0" lang="el-GR" altLang="en-US" sz="2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81280" marR="81280" marT="40636" marB="406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AEAEA"/>
                        </a:gs>
                        <a:gs pos="100000">
                          <a:srgbClr val="CECECE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Καθαρός πυθμένας</a:t>
                      </a:r>
                    </a:p>
                  </a:txBody>
                  <a:tcPr marL="81280" marR="81280" marT="40636" marB="406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AEAEA"/>
                        </a:gs>
                        <a:gs pos="100000">
                          <a:srgbClr val="CECECE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 Antiqua" charset="0"/>
                          <a:ea typeface="ＭＳ Ｐゴシック" charset="-128"/>
                        </a:rPr>
                        <a:t>&lt;5%</a:t>
                      </a:r>
                    </a:p>
                  </a:txBody>
                  <a:tcPr marL="81280" marR="81280" marT="40636" marB="406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AEAEA"/>
                        </a:gs>
                        <a:gs pos="100000">
                          <a:srgbClr val="CECECE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E</a:t>
            </a:r>
            <a:r>
              <a:rPr lang="el-GR" altLang="en-US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νδοσκοπικές</a:t>
            </a:r>
            <a:r>
              <a:rPr lang="el-GR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 μέθοδοι αιμόστασης</a:t>
            </a:r>
            <a:r>
              <a:rPr lang="en-US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/>
            </a:r>
            <a:br>
              <a:rPr lang="en-US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</a:br>
            <a:endParaRPr lang="el-GR" altLang="en-US" b="1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714500"/>
            <a:ext cx="7772400" cy="4064000"/>
          </a:xfrm>
        </p:spPr>
        <p:txBody>
          <a:bodyPr/>
          <a:lstStyle/>
          <a:p>
            <a:pPr algn="just">
              <a:buFontTx/>
              <a:buNone/>
              <a:defRPr/>
            </a:pPr>
            <a:endParaRPr lang="en-US" altLang="en-US" b="1" dirty="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 algn="just">
              <a:buFontTx/>
              <a:buNone/>
              <a:defRPr/>
            </a:pPr>
            <a:r>
              <a:rPr lang="el-GR" altLang="en-US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Α.  Ενδοσκοπική </a:t>
            </a:r>
            <a:endParaRPr lang="en-US" altLang="en-US" b="1" dirty="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 algn="just">
              <a:buFontTx/>
              <a:buNone/>
              <a:defRPr/>
            </a:pPr>
            <a:r>
              <a:rPr lang="el-GR" altLang="en-US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αιμόσταση με </a:t>
            </a:r>
            <a:r>
              <a:rPr lang="el-GR" alt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ενέσεις</a:t>
            </a:r>
            <a:endParaRPr lang="en-US" altLang="en-US" b="1" dirty="0">
              <a:solidFill>
                <a:schemeClr val="accent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  <a:p>
            <a:pPr algn="just">
              <a:buFontTx/>
              <a:buNone/>
              <a:defRPr/>
            </a:pPr>
            <a:endParaRPr lang="en-US" altLang="en-US" b="1" dirty="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 algn="just">
              <a:buFontTx/>
              <a:buNone/>
              <a:defRPr/>
            </a:pPr>
            <a:r>
              <a:rPr lang="el-GR" altLang="en-US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Β.  </a:t>
            </a:r>
            <a:r>
              <a:rPr lang="el-GR" alt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Θερμικές</a:t>
            </a:r>
            <a:r>
              <a:rPr lang="el-GR" alt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 </a:t>
            </a:r>
            <a:r>
              <a:rPr lang="el-GR" altLang="en-US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μέθοδοι </a:t>
            </a:r>
            <a:endParaRPr lang="en-US" altLang="en-US" b="1" dirty="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 algn="just">
              <a:buFontTx/>
              <a:buNone/>
              <a:defRPr/>
            </a:pPr>
            <a:r>
              <a:rPr lang="el-GR" altLang="en-US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αιμόστασης</a:t>
            </a:r>
            <a:endParaRPr lang="en-US" altLang="en-US" b="1" dirty="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 algn="just">
              <a:buFontTx/>
              <a:buNone/>
              <a:defRPr/>
            </a:pPr>
            <a:endParaRPr lang="en-US" altLang="en-US" b="1" dirty="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>
              <a:buFontTx/>
              <a:buNone/>
              <a:defRPr/>
            </a:pPr>
            <a:r>
              <a:rPr lang="el-GR" altLang="en-US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Γ.  </a:t>
            </a:r>
            <a:r>
              <a:rPr lang="el-GR" alt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Μηχανικές</a:t>
            </a:r>
            <a:r>
              <a:rPr lang="el-GR" alt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 </a:t>
            </a:r>
            <a:r>
              <a:rPr lang="el-GR" altLang="en-US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μέθοδοι </a:t>
            </a:r>
            <a:endParaRPr lang="en-US" altLang="en-US" b="1" dirty="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>
              <a:buFontTx/>
              <a:buNone/>
              <a:defRPr/>
            </a:pPr>
            <a:r>
              <a:rPr lang="el-GR" altLang="en-US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αιμόστασης </a:t>
            </a:r>
          </a:p>
        </p:txBody>
      </p:sp>
      <p:pic>
        <p:nvPicPr>
          <p:cNvPr id="31747" name="Picture 2" descr="C:\Users\john\Pictures\IATRIKA\clips\QuickClip2Long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51000"/>
            <a:ext cx="35179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22338"/>
            <a:ext cx="7772400" cy="746125"/>
          </a:xfrm>
        </p:spPr>
        <p:txBody>
          <a:bodyPr/>
          <a:lstStyle/>
          <a:p>
            <a:pPr>
              <a:defRPr/>
            </a:pPr>
            <a:r>
              <a:rPr lang="el-GR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Έγχυση αδρεναλίνης</a:t>
            </a:r>
          </a:p>
        </p:txBody>
      </p:sp>
      <p:pic>
        <p:nvPicPr>
          <p:cNvPr id="32770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1735138"/>
            <a:ext cx="3937000" cy="3757612"/>
          </a:xfrm>
          <a:ln>
            <a:solidFill>
              <a:srgbClr val="FFCC66"/>
            </a:solidFill>
            <a:miter lim="800000"/>
            <a:headEnd/>
            <a:tailEnd/>
          </a:ln>
        </p:spPr>
      </p:pic>
      <p:pic>
        <p:nvPicPr>
          <p:cNvPr id="32771" name="Picture 4" descr="C:\Users\john\Desktop\ILEAL-VARIZEN BLUTUNG 07.03.10\Ileal-Varizen-Fotos - Pelz Arild\Kolon Varizen - Pelz Arild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714500"/>
            <a:ext cx="435768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22338"/>
            <a:ext cx="7772400" cy="746125"/>
          </a:xfrm>
        </p:spPr>
        <p:txBody>
          <a:bodyPr/>
          <a:lstStyle/>
          <a:p>
            <a:pPr>
              <a:defRPr/>
            </a:pPr>
            <a:r>
              <a:rPr lang="en-US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Heater probe</a:t>
            </a:r>
            <a:endParaRPr lang="el-GR" altLang="en-US" sz="2844" b="1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</p:txBody>
      </p:sp>
      <p:pic>
        <p:nvPicPr>
          <p:cNvPr id="33794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138" y="1735138"/>
            <a:ext cx="4165600" cy="4064000"/>
          </a:xfrm>
          <a:ln>
            <a:solidFill>
              <a:srgbClr val="FFCC66"/>
            </a:solidFill>
            <a:miter lim="800000"/>
            <a:headEnd/>
            <a:tailEnd/>
          </a:ln>
        </p:spPr>
      </p:pic>
      <p:pic>
        <p:nvPicPr>
          <p:cNvPr id="33795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0263" y="1735138"/>
            <a:ext cx="4232275" cy="4064000"/>
          </a:xfrm>
          <a:ln>
            <a:solidFill>
              <a:srgbClr val="FFCC66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0263" y="1600200"/>
            <a:ext cx="5146675" cy="4538663"/>
          </a:xfrm>
          <a:ln>
            <a:solidFill>
              <a:srgbClr val="FFCC66"/>
            </a:solidFill>
            <a:miter lim="800000"/>
            <a:headEnd/>
            <a:tailEnd/>
          </a:ln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571500" y="719138"/>
            <a:ext cx="80645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rgbClr val="C285FF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rgbClr val="C285FF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rgbClr val="C285FF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rgbClr val="C285FF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rgbClr val="C285FF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285FF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285FF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285FF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285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l-GR" altLang="en-US" sz="2844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Διπολική </a:t>
            </a:r>
            <a:r>
              <a:rPr lang="el-GR" altLang="en-US" sz="2844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ηλεκτροκαυτηρίαση</a:t>
            </a:r>
            <a:r>
              <a:rPr lang="en-US" altLang="en-US" sz="2844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 </a:t>
            </a:r>
            <a:r>
              <a:rPr lang="el-GR" altLang="en-US" sz="2844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(</a:t>
            </a:r>
            <a:r>
              <a:rPr lang="en-US" altLang="en-US" sz="2844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BICAP)</a:t>
            </a:r>
            <a:endParaRPr lang="el-GR" altLang="en-US" sz="2844" b="1" dirty="0" smtClean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714500"/>
            <a:ext cx="4648200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571500"/>
            <a:ext cx="8051800" cy="744538"/>
          </a:xfrm>
        </p:spPr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APC</a:t>
            </a:r>
            <a:endParaRPr lang="el-GR" altLang="en-US" b="1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1714500"/>
            <a:ext cx="3948112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22338"/>
            <a:ext cx="7772400" cy="881062"/>
          </a:xfrm>
        </p:spPr>
        <p:txBody>
          <a:bodyPr/>
          <a:lstStyle/>
          <a:p>
            <a:pPr>
              <a:defRPr/>
            </a:pPr>
            <a:r>
              <a:rPr lang="en-US" altLang="en-US" sz="2844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Hemoclips</a:t>
            </a:r>
            <a:endParaRPr lang="el-GR" altLang="en-US" sz="2844" b="1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</p:txBody>
      </p:sp>
      <p:pic>
        <p:nvPicPr>
          <p:cNvPr id="36866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00" y="1968500"/>
            <a:ext cx="3651250" cy="3429000"/>
          </a:xfrm>
          <a:ln>
            <a:solidFill>
              <a:srgbClr val="FFCC66"/>
            </a:solidFill>
            <a:miter lim="800000"/>
            <a:headEnd/>
            <a:tailEnd/>
          </a:ln>
        </p:spPr>
      </p:pic>
      <p:pic>
        <p:nvPicPr>
          <p:cNvPr id="5" name="Picture 42" descr="Resolution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968500"/>
            <a:ext cx="2740025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1" descr="Resolution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968500"/>
            <a:ext cx="2689225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9" descr="Resolution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589338"/>
            <a:ext cx="26670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0" descr="Resolution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625850"/>
            <a:ext cx="272891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Οξεία αιμορραγία από το ανώτερο πεπτικό </a:t>
            </a:r>
            <a:b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Επιδημιολογία</a:t>
            </a:r>
            <a:endParaRPr lang="en-GB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71650"/>
            <a:ext cx="8534400" cy="4572000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Επίπτωση της οξείας αιμορραγίας από το ανώτερο πεπτικό σύστημα </a:t>
            </a:r>
          </a:p>
          <a:p>
            <a:pPr lvl="1">
              <a:lnSpc>
                <a:spcPct val="140000"/>
              </a:lnSpc>
            </a:pP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Στις ΗΠΑ και τη Βόρεια Ευρώπη: 36-172 ασθενείς ανά 100.000 πληθυσμού</a:t>
            </a:r>
          </a:p>
          <a:p>
            <a:pPr lvl="1">
              <a:lnSpc>
                <a:spcPct val="140000"/>
              </a:lnSpc>
            </a:pP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Στην Κρήτη: 160 ασθενείς ανά 100.000 κατοίκους</a:t>
            </a:r>
          </a:p>
          <a:p>
            <a:pPr>
              <a:lnSpc>
                <a:spcPct val="140000"/>
              </a:lnSpc>
            </a:pP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Στο 80% των ασθενών η αιμορραγία σταματά μόνη της τα δύο πρώτα εικοσιτετράωρα από την εισαγωγή στο νοσοκομείο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77863" y="719138"/>
            <a:ext cx="7772400" cy="677862"/>
          </a:xfrm>
        </p:spPr>
        <p:txBody>
          <a:bodyPr/>
          <a:lstStyle/>
          <a:p>
            <a:pPr>
              <a:defRPr/>
            </a:pPr>
            <a:r>
              <a:rPr lang="el-GR" alt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Συστάσεις</a:t>
            </a:r>
            <a:endParaRPr lang="el-GR" altLang="en-US" b="1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32263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FFFF00"/>
              </a:buClr>
              <a:buFont typeface="Wingdings" charset="2"/>
              <a:buChar char="§"/>
              <a:defRPr/>
            </a:pPr>
            <a:r>
              <a:rPr lang="el-GR" altLang="en-US" sz="2133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Επί </a:t>
            </a:r>
            <a:r>
              <a:rPr lang="el-GR" altLang="en-US" sz="2133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υποτροπής της αιμορραγίας</a:t>
            </a:r>
            <a:r>
              <a:rPr lang="el-GR" altLang="en-US" sz="2133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 			</a:t>
            </a:r>
          </a:p>
          <a:p>
            <a:pPr algn="just">
              <a:lnSpc>
                <a:spcPct val="90000"/>
              </a:lnSpc>
              <a:buClr>
                <a:srgbClr val="FFFF00"/>
              </a:buClr>
              <a:buFont typeface="Wingdings" charset="2"/>
              <a:buNone/>
              <a:defRPr/>
            </a:pPr>
            <a:r>
              <a:rPr lang="el-GR" altLang="en-US" sz="2133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  <a:sym typeface="Wingdings" charset="2"/>
              </a:rPr>
              <a:t>	</a:t>
            </a:r>
            <a:r>
              <a:rPr lang="el-GR" altLang="en-US" sz="2133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 νέα προσπάθεια ενδοσκοπικής αιμόστασης</a:t>
            </a:r>
          </a:p>
          <a:p>
            <a:pPr algn="just">
              <a:lnSpc>
                <a:spcPct val="90000"/>
              </a:lnSpc>
              <a:buClr>
                <a:srgbClr val="FFFF00"/>
              </a:buClr>
              <a:buFont typeface="Wingdings" charset="2"/>
              <a:buNone/>
              <a:defRPr/>
            </a:pPr>
            <a:r>
              <a:rPr lang="el-GR" altLang="en-US" sz="2133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	(με διαφορετική μέθοδο?)</a:t>
            </a:r>
          </a:p>
          <a:p>
            <a:pPr algn="just">
              <a:lnSpc>
                <a:spcPct val="90000"/>
              </a:lnSpc>
              <a:buClr>
                <a:srgbClr val="FFFF00"/>
              </a:buClr>
              <a:buFont typeface="Wingdings" charset="2"/>
              <a:buChar char="§"/>
              <a:defRPr/>
            </a:pPr>
            <a:endParaRPr lang="en-US" altLang="en-US" sz="2133" b="1" dirty="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>
              <a:lnSpc>
                <a:spcPct val="90000"/>
              </a:lnSpc>
              <a:buClr>
                <a:srgbClr val="FFFF00"/>
              </a:buClr>
              <a:buFont typeface="Wingdings" charset="2"/>
              <a:buChar char="§"/>
              <a:defRPr/>
            </a:pPr>
            <a:r>
              <a:rPr lang="el-GR" altLang="en-US" sz="2133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Σε περίπτωση κατά την οποία </a:t>
            </a:r>
          </a:p>
          <a:p>
            <a:pPr>
              <a:lnSpc>
                <a:spcPct val="90000"/>
              </a:lnSpc>
              <a:buClr>
                <a:srgbClr val="FFFF00"/>
              </a:buClr>
              <a:buFont typeface="Wingdings" charset="2"/>
              <a:buNone/>
              <a:defRPr/>
            </a:pPr>
            <a:r>
              <a:rPr lang="el-GR" altLang="en-US" sz="2133" b="1" dirty="0">
                <a:solidFill>
                  <a:srgbClr val="D9DEE5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	</a:t>
            </a:r>
            <a:r>
              <a:rPr lang="el-GR" altLang="en-US" sz="2133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μετά από 2</a:t>
            </a:r>
            <a:r>
              <a:rPr lang="el-GR" altLang="en-US" sz="2133" b="1" dirty="0">
                <a:solidFill>
                  <a:srgbClr val="D9DEE5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 </a:t>
            </a:r>
            <a:r>
              <a:rPr lang="el-GR" altLang="en-US" sz="2133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προσπάθειες </a:t>
            </a:r>
          </a:p>
          <a:p>
            <a:pPr>
              <a:lnSpc>
                <a:spcPct val="90000"/>
              </a:lnSpc>
              <a:buClr>
                <a:srgbClr val="FFFF00"/>
              </a:buClr>
              <a:buFont typeface="Wingdings" charset="2"/>
              <a:buNone/>
              <a:defRPr/>
            </a:pPr>
            <a:r>
              <a:rPr lang="el-GR" altLang="en-US" sz="2133" b="1" dirty="0">
                <a:solidFill>
                  <a:srgbClr val="D9DEE5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	</a:t>
            </a:r>
            <a:r>
              <a:rPr lang="el-GR" altLang="en-US" sz="2133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δεν επιτυγχάνεται </a:t>
            </a:r>
            <a:r>
              <a:rPr lang="el-GR" altLang="en-US" sz="2133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αιμόσταση με </a:t>
            </a:r>
          </a:p>
          <a:p>
            <a:pPr>
              <a:lnSpc>
                <a:spcPct val="90000"/>
              </a:lnSpc>
              <a:buClr>
                <a:srgbClr val="FFFF00"/>
              </a:buClr>
              <a:buFont typeface="Wingdings" charset="2"/>
              <a:buNone/>
              <a:defRPr/>
            </a:pPr>
            <a:r>
              <a:rPr lang="el-GR" altLang="en-US" sz="2133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	την ενδοσκόπηση, θέση έχει η </a:t>
            </a:r>
          </a:p>
          <a:p>
            <a:pPr>
              <a:lnSpc>
                <a:spcPct val="90000"/>
              </a:lnSpc>
              <a:buClr>
                <a:srgbClr val="FFFF00"/>
              </a:buClr>
              <a:buFont typeface="Wingdings" charset="2"/>
              <a:buNone/>
              <a:defRPr/>
            </a:pPr>
            <a:r>
              <a:rPr lang="el-GR" altLang="en-US" sz="2133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	χειρουργική </a:t>
            </a:r>
          </a:p>
          <a:p>
            <a:pPr>
              <a:lnSpc>
                <a:spcPct val="90000"/>
              </a:lnSpc>
              <a:buClr>
                <a:srgbClr val="FFFF00"/>
              </a:buClr>
              <a:buFont typeface="Wingdings" charset="2"/>
              <a:buNone/>
              <a:defRPr/>
            </a:pPr>
            <a:r>
              <a:rPr lang="el-GR" altLang="en-US" sz="2133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	αντιμετώπιση</a:t>
            </a:r>
            <a:r>
              <a:rPr lang="el-GR" altLang="en-US" sz="2133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 </a:t>
            </a:r>
          </a:p>
          <a:p>
            <a:pPr>
              <a:lnSpc>
                <a:spcPct val="90000"/>
              </a:lnSpc>
              <a:buClr>
                <a:srgbClr val="FFFF00"/>
              </a:buClr>
              <a:buFont typeface="Wingdings" charset="2"/>
              <a:buChar char="§"/>
              <a:defRPr/>
            </a:pPr>
            <a:endParaRPr lang="el-GR" altLang="en-US" sz="2133" b="1" dirty="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</p:txBody>
      </p:sp>
      <p:pic>
        <p:nvPicPr>
          <p:cNvPr id="37891" name="Picture 5" descr="http://www.biomedcentral.com/content/figures/1471-2482-6-1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159125"/>
            <a:ext cx="25908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9" descr="http://ranna25.com/Clinical/Medicine/cardiology/images/S15881-18-f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4746625"/>
            <a:ext cx="2230438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42900"/>
            <a:ext cx="8713787" cy="647700"/>
          </a:xfrm>
        </p:spPr>
        <p:txBody>
          <a:bodyPr/>
          <a:lstStyle/>
          <a:p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Σύγκριση με άλλες διαγνωστικές τεχνικές</a:t>
            </a:r>
            <a:endParaRPr lang="en-GB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4438"/>
            <a:ext cx="9144000" cy="514350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Ο </a:t>
            </a:r>
            <a:r>
              <a:rPr lang="el-GR" altLang="en-US" sz="22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ακτινολογικός</a:t>
            </a:r>
            <a:r>
              <a:rPr lang="el-GR" altLang="en-US" sz="2200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 i="1">
                <a:latin typeface="Verdana" charset="0"/>
                <a:ea typeface="Verdana" charset="0"/>
                <a:cs typeface="Verdana" charset="0"/>
              </a:rPr>
              <a:t>έλεγχος</a:t>
            </a:r>
            <a:endParaRPr lang="el-GR" altLang="en-US" sz="2200">
              <a:latin typeface="Verdana" charset="0"/>
              <a:ea typeface="Verdana" charset="0"/>
              <a:cs typeface="Verdana" charset="0"/>
            </a:endParaRPr>
          </a:p>
          <a:p>
            <a:pPr>
              <a:lnSpc>
                <a:spcPct val="115000"/>
              </a:lnSpc>
            </a:pPr>
            <a:r>
              <a:rPr lang="el-GR" altLang="en-US" sz="22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Σπινθηρογράφημα</a:t>
            </a:r>
            <a:r>
              <a:rPr lang="el-GR" altLang="en-US" sz="22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με σεσημασμένα ερυθρά ή </a:t>
            </a:r>
            <a:r>
              <a:rPr lang="el-GR" altLang="en-US" sz="2200" i="1">
                <a:latin typeface="Verdana" charset="0"/>
                <a:ea typeface="Verdana" charset="0"/>
                <a:cs typeface="Verdana" charset="0"/>
              </a:rPr>
              <a:t>ψηφιακή </a:t>
            </a:r>
            <a:r>
              <a:rPr lang="el-GR" altLang="en-US" sz="22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αγγειογραφία</a:t>
            </a:r>
          </a:p>
          <a:p>
            <a:pPr>
              <a:lnSpc>
                <a:spcPct val="115000"/>
              </a:lnSpc>
              <a:buFontTx/>
              <a:buNone/>
            </a:pPr>
            <a:r>
              <a:rPr lang="el-GR" altLang="en-US" sz="8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</a:p>
          <a:p>
            <a:pPr>
              <a:lnSpc>
                <a:spcPct val="115000"/>
              </a:lnSpc>
            </a:pP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Εάν όλα τα πιο πάνω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αποτύχουν</a:t>
            </a:r>
            <a:r>
              <a:rPr lang="el-GR" altLang="en-US" sz="22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να εντοπίσουν την εστία της αιμορραγίας, ο ασθενής πρέπει να υποβληθεί σε</a:t>
            </a:r>
          </a:p>
          <a:p>
            <a:pPr>
              <a:lnSpc>
                <a:spcPct val="115000"/>
              </a:lnSpc>
            </a:pPr>
            <a:r>
              <a:rPr lang="el-GR" altLang="en-US" sz="22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Κολονοσκόπηση</a:t>
            </a:r>
          </a:p>
          <a:p>
            <a:pPr>
              <a:lnSpc>
                <a:spcPct val="115000"/>
              </a:lnSpc>
            </a:pPr>
            <a:r>
              <a:rPr lang="el-GR" altLang="en-US" sz="22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Εντεροσκόπηση</a:t>
            </a:r>
            <a:r>
              <a:rPr lang="el-GR" altLang="en-US" sz="2200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 i="1">
                <a:latin typeface="Verdana" charset="0"/>
                <a:ea typeface="Verdana" charset="0"/>
                <a:cs typeface="Verdana" charset="0"/>
              </a:rPr>
              <a:t>(κατά προτίμηση με </a:t>
            </a:r>
            <a:r>
              <a:rPr lang="el-GR" altLang="en-US" sz="22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κάψουλα</a:t>
            </a:r>
            <a:r>
              <a:rPr lang="el-GR" altLang="en-US" sz="2200" i="1">
                <a:latin typeface="Verdana" charset="0"/>
                <a:ea typeface="Verdana" charset="0"/>
                <a:cs typeface="Verdana" charset="0"/>
              </a:rPr>
              <a:t>) </a:t>
            </a:r>
          </a:p>
          <a:p>
            <a:pPr>
              <a:lnSpc>
                <a:spcPct val="115000"/>
              </a:lnSpc>
            </a:pPr>
            <a:r>
              <a:rPr lang="el-GR" altLang="en-US" sz="22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Διεγχειρητική</a:t>
            </a:r>
            <a:r>
              <a:rPr lang="el-GR" altLang="en-US" sz="2200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 i="1">
                <a:latin typeface="Verdana" charset="0"/>
                <a:ea typeface="Verdana" charset="0"/>
                <a:cs typeface="Verdana" charset="0"/>
              </a:rPr>
              <a:t>πανενδοσκόπηση </a:t>
            </a:r>
          </a:p>
          <a:p>
            <a:pPr lvl="1">
              <a:lnSpc>
                <a:spcPct val="115000"/>
              </a:lnSpc>
            </a:pP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 επί αιμοδυναμικής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αστάθειας</a:t>
            </a:r>
            <a:r>
              <a:rPr lang="el-GR" altLang="en-US" sz="22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και απειλητικής για τη ζωή αιμορραγίας</a:t>
            </a:r>
            <a:endParaRPr lang="en-GB" altLang="en-US" sz="2200">
              <a:latin typeface="Verdana" charset="0"/>
              <a:ea typeface="Verdana" charset="0"/>
              <a:cs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685800" y="142875"/>
            <a:ext cx="7772400" cy="1143000"/>
          </a:xfrm>
        </p:spPr>
        <p:txBody>
          <a:bodyPr/>
          <a:lstStyle/>
          <a:p>
            <a:pPr eaLnBrk="1" hangingPunct="1"/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Φαρμακευτική αντιμετώπιση ΟΑΑΠ</a:t>
            </a:r>
            <a:b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Στόχοι</a:t>
            </a:r>
            <a:endParaRPr lang="en-US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457200" y="1731963"/>
            <a:ext cx="8229600" cy="4840287"/>
          </a:xfrm>
        </p:spPr>
        <p:txBody>
          <a:bodyPr/>
          <a:lstStyle/>
          <a:p>
            <a:pPr eaLnBrk="1" hangingPunct="1"/>
            <a:r>
              <a:rPr lang="el-GR" altLang="en-US" sz="24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Πρωταρχικός</a:t>
            </a:r>
          </a:p>
          <a:p>
            <a:pPr lvl="1" eaLnBrk="1" hangingPunct="1"/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Βελτίωση της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επιβίωσης</a:t>
            </a:r>
          </a:p>
          <a:p>
            <a:pPr eaLnBrk="1" hangingPunct="1"/>
            <a:r>
              <a:rPr lang="el-GR" altLang="en-US" sz="24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Δευτερογενείς</a:t>
            </a:r>
          </a:p>
          <a:p>
            <a:pPr lvl="1" eaLnBrk="1" hangingPunct="1"/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Μείωση του κινδύνου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επαναιμορραγίας</a:t>
            </a:r>
          </a:p>
          <a:p>
            <a:pPr lvl="1" eaLnBrk="1" hangingPunct="1"/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Μείωση της ανάγκης για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περαιτέρω</a:t>
            </a:r>
            <a:r>
              <a:rPr lang="el-GR" altLang="en-US" sz="22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παρεμβάσεις</a:t>
            </a:r>
            <a:r>
              <a:rPr lang="el-GR" altLang="en-US" sz="22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(μεταγγίσεις, θεραπευτικές ενδοσκοπήσεις, επείγουσες χειρουργικές επεμβάσεις)</a:t>
            </a:r>
          </a:p>
          <a:p>
            <a:pPr lvl="1" eaLnBrk="1" hangingPunct="1"/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Μείωση του χρόνου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νοσηλείας</a:t>
            </a:r>
          </a:p>
          <a:p>
            <a:pPr eaLnBrk="1" hangingPunct="1"/>
            <a:r>
              <a:rPr lang="el-GR" altLang="en-US" sz="24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Τριτογενείς</a:t>
            </a:r>
          </a:p>
          <a:p>
            <a:pPr lvl="1" eaLnBrk="1" hangingPunct="1"/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Βελτίωση της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ποιότητας</a:t>
            </a:r>
            <a:r>
              <a:rPr lang="el-GR" altLang="en-US" sz="22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ζωής</a:t>
            </a:r>
          </a:p>
          <a:p>
            <a:pPr lvl="1" eaLnBrk="1" hangingPunct="1"/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Μείωση του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κόστους </a:t>
            </a:r>
            <a:endParaRPr lang="en-US" altLang="en-US" sz="22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Αιτιολόγηση</a:t>
            </a:r>
            <a:endParaRPr lang="en-US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Αναστολή γαστρικής </a:t>
            </a:r>
            <a:r>
              <a:rPr lang="el-GR" altLang="en-US" sz="20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έκκρισης</a:t>
            </a:r>
          </a:p>
          <a:p>
            <a:pPr lvl="1" eaLnBrk="1" hangingPunct="1">
              <a:lnSpc>
                <a:spcPct val="150000"/>
              </a:lnSpc>
            </a:pP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Προάγει τη </a:t>
            </a:r>
            <a:r>
              <a:rPr lang="el-GR" altLang="en-US" sz="20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δημιουργία και τη σταθερότητα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του θρόμβου, αναστέλλει την πρωτεολυτική δράση της πεψίνης και αναστέλλει την περαιτέρω ιστική βλάβη</a:t>
            </a:r>
          </a:p>
          <a:p>
            <a:pPr eaLnBrk="1" hangingPunct="1">
              <a:lnSpc>
                <a:spcPct val="150000"/>
              </a:lnSpc>
            </a:pP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Επιθυμητό </a:t>
            </a:r>
            <a:r>
              <a:rPr lang="en-US" altLang="en-US" sz="20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pH≥6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για τις πρώτες 3 ημέρες</a:t>
            </a:r>
          </a:p>
          <a:p>
            <a:pPr lvl="4" algn="r" eaLnBrk="1" hangingPunct="1">
              <a:lnSpc>
                <a:spcPct val="150000"/>
              </a:lnSpc>
              <a:buFontTx/>
              <a:buNone/>
            </a:pPr>
            <a:r>
              <a:rPr lang="en-US" altLang="en-US" sz="1400">
                <a:latin typeface="Verdana" charset="0"/>
                <a:ea typeface="Verdana" charset="0"/>
                <a:cs typeface="Verdana" charset="0"/>
              </a:rPr>
              <a:t>Green FJ, et al. Gastro 1978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H2RA</a:t>
            </a:r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- Σωματοστατίνη - οκτρεοτίδη</a:t>
            </a:r>
            <a:endParaRPr lang="en-US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1986" name="Content Placeholder 3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4114800"/>
          </a:xfrm>
        </p:spPr>
        <p:txBody>
          <a:bodyPr/>
          <a:lstStyle/>
          <a:p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Τα υπάρχοντα δεδομένα </a:t>
            </a:r>
            <a:endParaRPr lang="en-US" altLang="en-US" sz="2200">
              <a:latin typeface="Verdana" charset="0"/>
              <a:ea typeface="Verdana" charset="0"/>
              <a:cs typeface="Verdana" charset="0"/>
            </a:endParaRPr>
          </a:p>
          <a:p>
            <a:pPr lvl="1"/>
            <a:r>
              <a:rPr lang="el-GR" altLang="en-US" sz="22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δεν</a:t>
            </a:r>
            <a:r>
              <a:rPr lang="el-GR" altLang="en-US" sz="2200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 i="1">
                <a:latin typeface="Verdana" charset="0"/>
                <a:ea typeface="Verdana" charset="0"/>
                <a:cs typeface="Verdana" charset="0"/>
              </a:rPr>
              <a:t>υποστηρίζουν τη χορήγηση </a:t>
            </a:r>
            <a:r>
              <a:rPr lang="en-US" altLang="en-US" sz="22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H2RA</a:t>
            </a:r>
            <a:r>
              <a:rPr lang="el-GR" altLang="en-US" sz="2200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 i="1">
                <a:latin typeface="Verdana" charset="0"/>
                <a:ea typeface="Verdana" charset="0"/>
                <a:cs typeface="Verdana" charset="0"/>
              </a:rPr>
              <a:t>ή </a:t>
            </a:r>
            <a:r>
              <a:rPr lang="el-GR" altLang="en-US" sz="22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σωμ/οκτ</a:t>
            </a:r>
            <a:r>
              <a:rPr lang="el-GR" altLang="en-US" sz="2200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 i="1">
                <a:latin typeface="Verdana" charset="0"/>
                <a:ea typeface="Verdana" charset="0"/>
                <a:cs typeface="Verdana" charset="0"/>
              </a:rPr>
              <a:t>κατά την ΟΑΑΠ που δεν οφείλεται σε κιρσορραγία</a:t>
            </a:r>
          </a:p>
          <a:p>
            <a:endParaRPr lang="el-GR" altLang="en-US" sz="2200">
              <a:latin typeface="Verdana" charset="0"/>
              <a:ea typeface="Verdana" charset="0"/>
              <a:cs typeface="Verdana" charset="0"/>
            </a:endParaRPr>
          </a:p>
          <a:p>
            <a:endParaRPr lang="el-GR" altLang="en-US" sz="2200">
              <a:latin typeface="Verdana" charset="0"/>
              <a:ea typeface="Verdana" charset="0"/>
              <a:cs typeface="Verdana" charset="0"/>
            </a:endParaRPr>
          </a:p>
          <a:p>
            <a:pPr algn="ctr">
              <a:buFontTx/>
              <a:buNone/>
            </a:pPr>
            <a:endParaRPr lang="en-US" altLang="en-US" sz="2200"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84213" y="35004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PPIs </a:t>
            </a:r>
            <a:r>
              <a:rPr lang="el-GR" altLang="en-US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μετά την εφαρμογή ενδοσκοπικής αιμόστασης</a:t>
            </a:r>
            <a:endParaRPr lang="en-US" altLang="en-US" b="1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23850" y="4284663"/>
            <a:ext cx="8424863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1"/>
            <a:endParaRPr lang="en-US" altLang="en-US"/>
          </a:p>
          <a:p>
            <a:pPr lvl="1"/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Αποτελούν τον </a:t>
            </a:r>
            <a:r>
              <a:rPr lang="el-GR" altLang="en-US" sz="22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αποτελεσματικότερο παράγοντα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αναστολής της γαστρικής έκκρισης</a:t>
            </a:r>
          </a:p>
          <a:p>
            <a:pPr lvl="2"/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Βασικής </a:t>
            </a:r>
          </a:p>
          <a:p>
            <a:pPr lvl="2"/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Διεγερμένης</a:t>
            </a:r>
            <a:endParaRPr lang="en-US" altLang="en-US" sz="2200">
              <a:latin typeface="Verdana" charset="0"/>
              <a:ea typeface="Verdana" charset="0"/>
              <a:cs typeface="Verdan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2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50963"/>
          </a:xfrm>
        </p:spPr>
        <p:txBody>
          <a:bodyPr/>
          <a:lstStyle/>
          <a:p>
            <a:pPr eaLnBrk="1" hangingPunct="1"/>
            <a:r>
              <a:rPr lang="el-GR" altLang="en-US" sz="24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Η θεραπεία με </a:t>
            </a:r>
            <a:r>
              <a:rPr lang="en-GB" altLang="en-US" sz="24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PPI </a:t>
            </a:r>
            <a:r>
              <a:rPr lang="el-GR" altLang="en-US" sz="24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ιν μειώνει τον κίνδυνο επαναιμορραγίας μετά από ενδοσκοπική αιμόσταση</a:t>
            </a:r>
            <a:endParaRPr lang="en-GB" altLang="en-US" sz="24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3010" name="Rectangle 70"/>
          <p:cNvSpPr>
            <a:spLocks noChangeArrowheads="1"/>
          </p:cNvSpPr>
          <p:nvPr/>
        </p:nvSpPr>
        <p:spPr bwMode="auto">
          <a:xfrm>
            <a:off x="1811338" y="2490788"/>
            <a:ext cx="406400" cy="28717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111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011" name="Rectangle 71"/>
          <p:cNvSpPr>
            <a:spLocks noChangeArrowheads="1"/>
          </p:cNvSpPr>
          <p:nvPr/>
        </p:nvSpPr>
        <p:spPr bwMode="auto">
          <a:xfrm>
            <a:off x="3240088" y="2246313"/>
            <a:ext cx="409575" cy="31162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111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012" name="Rectangle 72"/>
          <p:cNvSpPr>
            <a:spLocks noChangeArrowheads="1"/>
          </p:cNvSpPr>
          <p:nvPr/>
        </p:nvSpPr>
        <p:spPr bwMode="auto">
          <a:xfrm>
            <a:off x="4668838" y="2124075"/>
            <a:ext cx="420687" cy="32385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111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013" name="Rectangle 73"/>
          <p:cNvSpPr>
            <a:spLocks noChangeArrowheads="1"/>
          </p:cNvSpPr>
          <p:nvPr/>
        </p:nvSpPr>
        <p:spPr bwMode="auto">
          <a:xfrm>
            <a:off x="6110288" y="4287838"/>
            <a:ext cx="407987" cy="10747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111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014" name="Rectangle 74"/>
          <p:cNvSpPr>
            <a:spLocks noChangeArrowheads="1"/>
          </p:cNvSpPr>
          <p:nvPr/>
        </p:nvSpPr>
        <p:spPr bwMode="auto">
          <a:xfrm>
            <a:off x="7539038" y="3919538"/>
            <a:ext cx="409575" cy="14430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111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015" name="Rectangle 75"/>
          <p:cNvSpPr>
            <a:spLocks noChangeArrowheads="1"/>
          </p:cNvSpPr>
          <p:nvPr/>
        </p:nvSpPr>
        <p:spPr bwMode="auto">
          <a:xfrm>
            <a:off x="1403350" y="4764088"/>
            <a:ext cx="411163" cy="598487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1111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016" name="Rectangle 76"/>
          <p:cNvSpPr>
            <a:spLocks noChangeArrowheads="1"/>
          </p:cNvSpPr>
          <p:nvPr/>
        </p:nvSpPr>
        <p:spPr bwMode="auto">
          <a:xfrm>
            <a:off x="2835275" y="4532313"/>
            <a:ext cx="406400" cy="830262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1111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017" name="Rectangle 77"/>
          <p:cNvSpPr>
            <a:spLocks noChangeArrowheads="1"/>
          </p:cNvSpPr>
          <p:nvPr/>
        </p:nvSpPr>
        <p:spPr bwMode="auto">
          <a:xfrm>
            <a:off x="4275138" y="4398963"/>
            <a:ext cx="409575" cy="963612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1111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018" name="Rectangle 78"/>
          <p:cNvSpPr>
            <a:spLocks noChangeArrowheads="1"/>
          </p:cNvSpPr>
          <p:nvPr/>
        </p:nvSpPr>
        <p:spPr bwMode="auto">
          <a:xfrm>
            <a:off x="5703888" y="5008563"/>
            <a:ext cx="409575" cy="354012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1111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019" name="Rectangle 79"/>
          <p:cNvSpPr>
            <a:spLocks noChangeArrowheads="1"/>
          </p:cNvSpPr>
          <p:nvPr/>
        </p:nvSpPr>
        <p:spPr bwMode="auto">
          <a:xfrm>
            <a:off x="7134225" y="4764088"/>
            <a:ext cx="407988" cy="598487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1111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020" name="Line 80"/>
          <p:cNvSpPr>
            <a:spLocks noChangeShapeType="1"/>
          </p:cNvSpPr>
          <p:nvPr/>
        </p:nvSpPr>
        <p:spPr bwMode="auto">
          <a:xfrm>
            <a:off x="1104900" y="1717675"/>
            <a:ext cx="1588" cy="36512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1" name="Line 81"/>
          <p:cNvSpPr>
            <a:spLocks noChangeShapeType="1"/>
          </p:cNvSpPr>
          <p:nvPr/>
        </p:nvSpPr>
        <p:spPr bwMode="auto">
          <a:xfrm>
            <a:off x="990600" y="5368925"/>
            <a:ext cx="11588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2" name="Line 82"/>
          <p:cNvSpPr>
            <a:spLocks noChangeShapeType="1"/>
          </p:cNvSpPr>
          <p:nvPr/>
        </p:nvSpPr>
        <p:spPr bwMode="auto">
          <a:xfrm>
            <a:off x="990600" y="4683125"/>
            <a:ext cx="11588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3" name="Line 83"/>
          <p:cNvSpPr>
            <a:spLocks noChangeShapeType="1"/>
          </p:cNvSpPr>
          <p:nvPr/>
        </p:nvSpPr>
        <p:spPr bwMode="auto">
          <a:xfrm>
            <a:off x="990600" y="3960813"/>
            <a:ext cx="11588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4" name="Line 84"/>
          <p:cNvSpPr>
            <a:spLocks noChangeShapeType="1"/>
          </p:cNvSpPr>
          <p:nvPr/>
        </p:nvSpPr>
        <p:spPr bwMode="auto">
          <a:xfrm>
            <a:off x="990600" y="3251200"/>
            <a:ext cx="11588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5" name="Line 85"/>
          <p:cNvSpPr>
            <a:spLocks noChangeShapeType="1"/>
          </p:cNvSpPr>
          <p:nvPr/>
        </p:nvSpPr>
        <p:spPr bwMode="auto">
          <a:xfrm>
            <a:off x="990600" y="2530475"/>
            <a:ext cx="11588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6" name="Line 86"/>
          <p:cNvSpPr>
            <a:spLocks noChangeShapeType="1"/>
          </p:cNvSpPr>
          <p:nvPr/>
        </p:nvSpPr>
        <p:spPr bwMode="auto">
          <a:xfrm>
            <a:off x="990600" y="1811338"/>
            <a:ext cx="11588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7" name="Line 87"/>
          <p:cNvSpPr>
            <a:spLocks noChangeShapeType="1"/>
          </p:cNvSpPr>
          <p:nvPr/>
        </p:nvSpPr>
        <p:spPr bwMode="auto">
          <a:xfrm>
            <a:off x="1104900" y="5367338"/>
            <a:ext cx="715645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8" name="Rectangle 88"/>
          <p:cNvSpPr>
            <a:spLocks noChangeArrowheads="1"/>
          </p:cNvSpPr>
          <p:nvPr/>
        </p:nvSpPr>
        <p:spPr bwMode="auto">
          <a:xfrm>
            <a:off x="838200" y="5229225"/>
            <a:ext cx="1127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000000"/>
                </a:solidFill>
              </a:rPr>
              <a:t>0</a:t>
            </a:r>
            <a:endParaRPr lang="en-GB" altLang="en-US" sz="1600"/>
          </a:p>
        </p:txBody>
      </p:sp>
      <p:sp>
        <p:nvSpPr>
          <p:cNvPr id="43029" name="Rectangle 89"/>
          <p:cNvSpPr>
            <a:spLocks noChangeArrowheads="1"/>
          </p:cNvSpPr>
          <p:nvPr/>
        </p:nvSpPr>
        <p:spPr bwMode="auto">
          <a:xfrm>
            <a:off x="838200" y="4510088"/>
            <a:ext cx="1127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000000"/>
                </a:solidFill>
              </a:rPr>
              <a:t>5</a:t>
            </a:r>
            <a:endParaRPr lang="en-GB" altLang="en-US" sz="1600"/>
          </a:p>
        </p:txBody>
      </p:sp>
      <p:sp>
        <p:nvSpPr>
          <p:cNvPr id="43030" name="Rectangle 90"/>
          <p:cNvSpPr>
            <a:spLocks noChangeArrowheads="1"/>
          </p:cNvSpPr>
          <p:nvPr/>
        </p:nvSpPr>
        <p:spPr bwMode="auto">
          <a:xfrm>
            <a:off x="725488" y="3790950"/>
            <a:ext cx="225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000000"/>
                </a:solidFill>
              </a:rPr>
              <a:t>10</a:t>
            </a:r>
            <a:endParaRPr lang="en-GB" altLang="en-US" sz="1600"/>
          </a:p>
        </p:txBody>
      </p:sp>
      <p:sp>
        <p:nvSpPr>
          <p:cNvPr id="43031" name="Rectangle 91"/>
          <p:cNvSpPr>
            <a:spLocks noChangeArrowheads="1"/>
          </p:cNvSpPr>
          <p:nvPr/>
        </p:nvSpPr>
        <p:spPr bwMode="auto">
          <a:xfrm>
            <a:off x="725488" y="3073400"/>
            <a:ext cx="225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000000"/>
                </a:solidFill>
              </a:rPr>
              <a:t>15</a:t>
            </a:r>
            <a:endParaRPr lang="en-GB" altLang="en-US" sz="1600"/>
          </a:p>
        </p:txBody>
      </p:sp>
      <p:sp>
        <p:nvSpPr>
          <p:cNvPr id="43032" name="Rectangle 92"/>
          <p:cNvSpPr>
            <a:spLocks noChangeArrowheads="1"/>
          </p:cNvSpPr>
          <p:nvPr/>
        </p:nvSpPr>
        <p:spPr bwMode="auto">
          <a:xfrm>
            <a:off x="725488" y="2354263"/>
            <a:ext cx="225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000000"/>
                </a:solidFill>
              </a:rPr>
              <a:t>20</a:t>
            </a:r>
            <a:endParaRPr lang="en-GB" altLang="en-US" sz="1600"/>
          </a:p>
        </p:txBody>
      </p:sp>
      <p:sp>
        <p:nvSpPr>
          <p:cNvPr id="43033" name="Rectangle 93"/>
          <p:cNvSpPr>
            <a:spLocks noChangeArrowheads="1"/>
          </p:cNvSpPr>
          <p:nvPr/>
        </p:nvSpPr>
        <p:spPr bwMode="auto">
          <a:xfrm>
            <a:off x="725488" y="1668463"/>
            <a:ext cx="225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000000"/>
                </a:solidFill>
              </a:rPr>
              <a:t>25</a:t>
            </a:r>
            <a:endParaRPr lang="en-GB" altLang="en-US" sz="1600"/>
          </a:p>
        </p:txBody>
      </p:sp>
      <p:sp>
        <p:nvSpPr>
          <p:cNvPr id="43034" name="Rectangle 94"/>
          <p:cNvSpPr>
            <a:spLocks noChangeArrowheads="1"/>
          </p:cNvSpPr>
          <p:nvPr/>
        </p:nvSpPr>
        <p:spPr bwMode="auto">
          <a:xfrm>
            <a:off x="871538" y="5416550"/>
            <a:ext cx="1639887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l-GR" altLang="en-US" sz="1600">
                <a:solidFill>
                  <a:srgbClr val="000000"/>
                </a:solidFill>
              </a:rPr>
              <a:t>Επαναιμορραγία</a:t>
            </a:r>
            <a:r>
              <a:rPr lang="en-GB" altLang="en-US" sz="1600">
                <a:solidFill>
                  <a:srgbClr val="000000"/>
                </a:solidFill>
              </a:rPr>
              <a:t/>
            </a:r>
            <a:br>
              <a:rPr lang="en-GB" altLang="en-US" sz="1600">
                <a:solidFill>
                  <a:srgbClr val="000000"/>
                </a:solidFill>
              </a:rPr>
            </a:br>
            <a:r>
              <a:rPr lang="el-GR" altLang="en-US" sz="1600">
                <a:solidFill>
                  <a:srgbClr val="000000"/>
                </a:solidFill>
              </a:rPr>
              <a:t>στις 3</a:t>
            </a:r>
            <a:r>
              <a:rPr lang="en-GB" altLang="en-US" sz="1600">
                <a:solidFill>
                  <a:srgbClr val="000000"/>
                </a:solidFill>
              </a:rPr>
              <a:t> </a:t>
            </a:r>
            <a:r>
              <a:rPr lang="el-GR" altLang="en-US" sz="1600">
                <a:solidFill>
                  <a:srgbClr val="000000"/>
                </a:solidFill>
              </a:rPr>
              <a:t>μέρες</a:t>
            </a:r>
            <a:endParaRPr lang="en-GB" altLang="en-US" sz="1600">
              <a:solidFill>
                <a:srgbClr val="000000"/>
              </a:solidFill>
            </a:endParaRPr>
          </a:p>
        </p:txBody>
      </p:sp>
      <p:sp>
        <p:nvSpPr>
          <p:cNvPr id="43035" name="Rectangle 96"/>
          <p:cNvSpPr>
            <a:spLocks noChangeArrowheads="1"/>
          </p:cNvSpPr>
          <p:nvPr/>
        </p:nvSpPr>
        <p:spPr bwMode="auto">
          <a:xfrm>
            <a:off x="2516188" y="5416550"/>
            <a:ext cx="1639887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l-GR" altLang="en-US" sz="1600">
                <a:solidFill>
                  <a:srgbClr val="000000"/>
                </a:solidFill>
              </a:rPr>
              <a:t>Επαναιμορραγία</a:t>
            </a:r>
            <a:r>
              <a:rPr lang="en-GB" altLang="en-US" sz="1600">
                <a:solidFill>
                  <a:srgbClr val="000000"/>
                </a:solidFill>
              </a:rPr>
              <a:t/>
            </a:r>
            <a:br>
              <a:rPr lang="en-GB" altLang="en-US" sz="1600">
                <a:solidFill>
                  <a:srgbClr val="000000"/>
                </a:solidFill>
              </a:rPr>
            </a:br>
            <a:r>
              <a:rPr lang="el-GR" altLang="en-US" sz="1600">
                <a:solidFill>
                  <a:srgbClr val="000000"/>
                </a:solidFill>
              </a:rPr>
              <a:t>στις 7</a:t>
            </a:r>
            <a:r>
              <a:rPr lang="en-GB" altLang="en-US" sz="1600">
                <a:solidFill>
                  <a:srgbClr val="000000"/>
                </a:solidFill>
              </a:rPr>
              <a:t> </a:t>
            </a:r>
            <a:r>
              <a:rPr lang="el-GR" altLang="en-US" sz="1600">
                <a:solidFill>
                  <a:srgbClr val="000000"/>
                </a:solidFill>
              </a:rPr>
              <a:t>μέρες</a:t>
            </a:r>
            <a:endParaRPr lang="en-GB" altLang="en-US" sz="1600">
              <a:solidFill>
                <a:srgbClr val="000000"/>
              </a:solidFill>
            </a:endParaRPr>
          </a:p>
        </p:txBody>
      </p:sp>
      <p:sp>
        <p:nvSpPr>
          <p:cNvPr id="43036" name="Rectangle 98"/>
          <p:cNvSpPr>
            <a:spLocks noChangeArrowheads="1"/>
          </p:cNvSpPr>
          <p:nvPr/>
        </p:nvSpPr>
        <p:spPr bwMode="auto">
          <a:xfrm>
            <a:off x="4113213" y="5416550"/>
            <a:ext cx="1639887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l-GR" altLang="en-US" sz="1600">
                <a:solidFill>
                  <a:srgbClr val="000000"/>
                </a:solidFill>
              </a:rPr>
              <a:t>Επαναιμορραγία</a:t>
            </a:r>
            <a:r>
              <a:rPr lang="en-GB" altLang="en-US" sz="1600">
                <a:solidFill>
                  <a:srgbClr val="000000"/>
                </a:solidFill>
              </a:rPr>
              <a:t/>
            </a:r>
            <a:br>
              <a:rPr lang="en-GB" altLang="en-US" sz="1600">
                <a:solidFill>
                  <a:srgbClr val="000000"/>
                </a:solidFill>
              </a:rPr>
            </a:br>
            <a:r>
              <a:rPr lang="el-GR" altLang="en-US" sz="1600">
                <a:solidFill>
                  <a:srgbClr val="000000"/>
                </a:solidFill>
              </a:rPr>
              <a:t>στις 30</a:t>
            </a:r>
            <a:r>
              <a:rPr lang="en-GB" altLang="en-US" sz="1600">
                <a:solidFill>
                  <a:srgbClr val="000000"/>
                </a:solidFill>
              </a:rPr>
              <a:t> </a:t>
            </a:r>
            <a:r>
              <a:rPr lang="el-GR" altLang="en-US" sz="1600">
                <a:solidFill>
                  <a:srgbClr val="000000"/>
                </a:solidFill>
              </a:rPr>
              <a:t>μέρες</a:t>
            </a:r>
            <a:endParaRPr lang="en-GB" altLang="en-US" sz="1600">
              <a:solidFill>
                <a:srgbClr val="000000"/>
              </a:solidFill>
            </a:endParaRPr>
          </a:p>
        </p:txBody>
      </p:sp>
      <p:sp>
        <p:nvSpPr>
          <p:cNvPr id="43037" name="Rectangle 100"/>
          <p:cNvSpPr>
            <a:spLocks noChangeArrowheads="1"/>
          </p:cNvSpPr>
          <p:nvPr/>
        </p:nvSpPr>
        <p:spPr bwMode="auto">
          <a:xfrm>
            <a:off x="5735638" y="5416550"/>
            <a:ext cx="118427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l-GR" altLang="en-US" sz="1600">
                <a:solidFill>
                  <a:srgbClr val="000000"/>
                </a:solidFill>
              </a:rPr>
              <a:t>Χειρουργείο</a:t>
            </a:r>
            <a:endParaRPr lang="en-GB" altLang="en-US" sz="1600"/>
          </a:p>
        </p:txBody>
      </p:sp>
      <p:sp>
        <p:nvSpPr>
          <p:cNvPr id="43038" name="Rectangle 101"/>
          <p:cNvSpPr>
            <a:spLocks noChangeArrowheads="1"/>
          </p:cNvSpPr>
          <p:nvPr/>
        </p:nvSpPr>
        <p:spPr bwMode="auto">
          <a:xfrm>
            <a:off x="6940550" y="5416550"/>
            <a:ext cx="130016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l-GR" altLang="en-US" sz="1600">
                <a:solidFill>
                  <a:srgbClr val="000000"/>
                </a:solidFill>
              </a:rPr>
              <a:t>Θάνατος στις</a:t>
            </a:r>
            <a:r>
              <a:rPr lang="en-GB" altLang="en-US" sz="1600">
                <a:solidFill>
                  <a:srgbClr val="000000"/>
                </a:solidFill>
              </a:rPr>
              <a:t/>
            </a:r>
            <a:br>
              <a:rPr lang="en-GB" altLang="en-US" sz="1600">
                <a:solidFill>
                  <a:srgbClr val="000000"/>
                </a:solidFill>
              </a:rPr>
            </a:br>
            <a:r>
              <a:rPr lang="en-GB" altLang="en-US" sz="1600">
                <a:solidFill>
                  <a:srgbClr val="000000"/>
                </a:solidFill>
              </a:rPr>
              <a:t>30 </a:t>
            </a:r>
            <a:r>
              <a:rPr lang="el-GR" altLang="en-US" sz="1600">
                <a:solidFill>
                  <a:srgbClr val="000000"/>
                </a:solidFill>
              </a:rPr>
              <a:t>μέρες</a:t>
            </a:r>
            <a:endParaRPr lang="en-GB" altLang="en-US" sz="1600"/>
          </a:p>
        </p:txBody>
      </p:sp>
      <p:sp>
        <p:nvSpPr>
          <p:cNvPr id="43039" name="Rectangle 104"/>
          <p:cNvSpPr>
            <a:spLocks noChangeArrowheads="1"/>
          </p:cNvSpPr>
          <p:nvPr/>
        </p:nvSpPr>
        <p:spPr bwMode="auto">
          <a:xfrm>
            <a:off x="725488" y="1431925"/>
            <a:ext cx="11652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000000"/>
                </a:solidFill>
              </a:rPr>
              <a:t>Patients (%)</a:t>
            </a:r>
            <a:endParaRPr lang="en-GB" altLang="en-US" sz="1600"/>
          </a:p>
        </p:txBody>
      </p:sp>
      <p:sp>
        <p:nvSpPr>
          <p:cNvPr id="43040" name="Rectangle 106"/>
          <p:cNvSpPr>
            <a:spLocks noChangeArrowheads="1"/>
          </p:cNvSpPr>
          <p:nvPr/>
        </p:nvSpPr>
        <p:spPr bwMode="auto">
          <a:xfrm>
            <a:off x="1495425" y="4568825"/>
            <a:ext cx="2381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000000"/>
                </a:solidFill>
              </a:rPr>
              <a:t>***</a:t>
            </a:r>
            <a:endParaRPr lang="en-GB" altLang="en-US" sz="1600"/>
          </a:p>
        </p:txBody>
      </p:sp>
      <p:sp>
        <p:nvSpPr>
          <p:cNvPr id="43041" name="Rectangle 108"/>
          <p:cNvSpPr>
            <a:spLocks noChangeArrowheads="1"/>
          </p:cNvSpPr>
          <p:nvPr/>
        </p:nvSpPr>
        <p:spPr bwMode="auto">
          <a:xfrm>
            <a:off x="2916238" y="4335463"/>
            <a:ext cx="2381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000000"/>
                </a:solidFill>
              </a:rPr>
              <a:t>***</a:t>
            </a:r>
            <a:endParaRPr lang="en-GB" altLang="en-US" sz="1600"/>
          </a:p>
        </p:txBody>
      </p:sp>
      <p:sp>
        <p:nvSpPr>
          <p:cNvPr id="43042" name="Rectangle 110"/>
          <p:cNvSpPr>
            <a:spLocks noChangeArrowheads="1"/>
          </p:cNvSpPr>
          <p:nvPr/>
        </p:nvSpPr>
        <p:spPr bwMode="auto">
          <a:xfrm>
            <a:off x="4359275" y="4194175"/>
            <a:ext cx="2381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000000"/>
                </a:solidFill>
              </a:rPr>
              <a:t>***</a:t>
            </a:r>
            <a:endParaRPr lang="en-GB" altLang="en-US" sz="1600"/>
          </a:p>
        </p:txBody>
      </p:sp>
      <p:sp>
        <p:nvSpPr>
          <p:cNvPr id="43043" name="Rectangle 112"/>
          <p:cNvSpPr>
            <a:spLocks noChangeArrowheads="1"/>
          </p:cNvSpPr>
          <p:nvPr/>
        </p:nvSpPr>
        <p:spPr bwMode="auto">
          <a:xfrm>
            <a:off x="5795963" y="4737100"/>
            <a:ext cx="236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000000"/>
                </a:solidFill>
              </a:rPr>
              <a:t>ns</a:t>
            </a:r>
            <a:endParaRPr lang="en-GB" altLang="en-US" sz="1600"/>
          </a:p>
        </p:txBody>
      </p:sp>
      <p:sp>
        <p:nvSpPr>
          <p:cNvPr id="43044" name="Rectangle 114"/>
          <p:cNvSpPr>
            <a:spLocks noChangeArrowheads="1"/>
          </p:cNvSpPr>
          <p:nvPr/>
        </p:nvSpPr>
        <p:spPr bwMode="auto">
          <a:xfrm>
            <a:off x="7239000" y="4454525"/>
            <a:ext cx="2365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000000"/>
                </a:solidFill>
              </a:rPr>
              <a:t>ns</a:t>
            </a:r>
            <a:endParaRPr lang="en-GB" altLang="en-US" sz="1600"/>
          </a:p>
        </p:txBody>
      </p:sp>
      <p:sp>
        <p:nvSpPr>
          <p:cNvPr id="43045" name="Rectangle 48"/>
          <p:cNvSpPr>
            <a:spLocks noChangeArrowheads="1"/>
          </p:cNvSpPr>
          <p:nvPr/>
        </p:nvSpPr>
        <p:spPr bwMode="auto">
          <a:xfrm>
            <a:off x="6165850" y="2586038"/>
            <a:ext cx="1541463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de-CH" altLang="en-US" sz="1600"/>
              <a:t>placebo (n=120)</a:t>
            </a:r>
          </a:p>
        </p:txBody>
      </p:sp>
      <p:sp>
        <p:nvSpPr>
          <p:cNvPr id="43046" name="Rectangle 49"/>
          <p:cNvSpPr>
            <a:spLocks noChangeArrowheads="1"/>
          </p:cNvSpPr>
          <p:nvPr/>
        </p:nvSpPr>
        <p:spPr bwMode="auto">
          <a:xfrm>
            <a:off x="6165850" y="1704975"/>
            <a:ext cx="2581275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de-CH" altLang="en-US" sz="1600"/>
              <a:t>i.v. omeprazole infusion, 80 mg then 8 mg/hour</a:t>
            </a:r>
            <a:br>
              <a:rPr lang="de-CH" altLang="en-US" sz="1600"/>
            </a:br>
            <a:r>
              <a:rPr lang="de-CH" altLang="en-US" sz="1600"/>
              <a:t>for 72 hours (n=120)</a:t>
            </a:r>
          </a:p>
        </p:txBody>
      </p:sp>
      <p:sp>
        <p:nvSpPr>
          <p:cNvPr id="43047" name="Rectangle 57"/>
          <p:cNvSpPr>
            <a:spLocks noChangeArrowheads="1"/>
          </p:cNvSpPr>
          <p:nvPr/>
        </p:nvSpPr>
        <p:spPr bwMode="auto">
          <a:xfrm>
            <a:off x="6165850" y="3011488"/>
            <a:ext cx="12414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en-US" sz="1600"/>
              <a:t>p&lt;0.001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600"/>
              <a:t>not significant</a:t>
            </a:r>
            <a:endParaRPr lang="de-CH" altLang="en-US" sz="1600"/>
          </a:p>
        </p:txBody>
      </p:sp>
      <p:sp>
        <p:nvSpPr>
          <p:cNvPr id="43048" name="Rectangle 62"/>
          <p:cNvSpPr>
            <a:spLocks noChangeArrowheads="1"/>
          </p:cNvSpPr>
          <p:nvPr/>
        </p:nvSpPr>
        <p:spPr bwMode="auto">
          <a:xfrm>
            <a:off x="5683250" y="2616200"/>
            <a:ext cx="361950" cy="2016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049" name="Rectangle 63"/>
          <p:cNvSpPr>
            <a:spLocks noChangeArrowheads="1"/>
          </p:cNvSpPr>
          <p:nvPr/>
        </p:nvSpPr>
        <p:spPr bwMode="auto">
          <a:xfrm>
            <a:off x="5683250" y="1730375"/>
            <a:ext cx="361950" cy="200025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050" name="Rectangle 121"/>
          <p:cNvSpPr>
            <a:spLocks noChangeArrowheads="1"/>
          </p:cNvSpPr>
          <p:nvPr/>
        </p:nvSpPr>
        <p:spPr bwMode="auto">
          <a:xfrm>
            <a:off x="5803900" y="3011488"/>
            <a:ext cx="2381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de-CH" altLang="en-US" sz="1600"/>
              <a:t>***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600"/>
              <a:t>ns</a:t>
            </a:r>
            <a:endParaRPr lang="de-CH" altLang="en-US" sz="1600"/>
          </a:p>
        </p:txBody>
      </p:sp>
      <p:sp>
        <p:nvSpPr>
          <p:cNvPr id="43051" name="Text Box 123"/>
          <p:cNvSpPr txBox="1">
            <a:spLocks noChangeArrowheads="1"/>
          </p:cNvSpPr>
          <p:nvPr/>
        </p:nvSpPr>
        <p:spPr bwMode="auto">
          <a:xfrm>
            <a:off x="314325" y="6575425"/>
            <a:ext cx="86741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de-CH" altLang="en-US" sz="1400"/>
              <a:t>Lau</a:t>
            </a:r>
            <a:r>
              <a:rPr lang="en-GB" altLang="en-US" sz="1400"/>
              <a:t> JY, et al. N Engl J Med 2000;343:310–16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r>
              <a:rPr lang="en-US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PPIs iv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763" y="1357313"/>
            <a:ext cx="8434387" cy="4768850"/>
          </a:xfrm>
        </p:spPr>
        <p:txBody>
          <a:bodyPr/>
          <a:lstStyle/>
          <a:p>
            <a:r>
              <a:rPr lang="en-US" altLang="en-US" sz="2200">
                <a:latin typeface="Verdana" charset="0"/>
                <a:ea typeface="Verdana" charset="0"/>
                <a:cs typeface="Verdana" charset="0"/>
              </a:rPr>
              <a:t>4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 μετα-αναλύσεις </a:t>
            </a:r>
            <a:r>
              <a:rPr lang="en-US" altLang="en-US" sz="2200">
                <a:latin typeface="Verdana" charset="0"/>
                <a:ea typeface="Verdana" charset="0"/>
                <a:cs typeface="Verdana" charset="0"/>
              </a:rPr>
              <a:t>(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με μεθοδολογικές διαφορές</a:t>
            </a:r>
            <a:r>
              <a:rPr lang="en-US" altLang="en-US" sz="2200">
                <a:latin typeface="Verdana" charset="0"/>
                <a:ea typeface="Verdana" charset="0"/>
                <a:cs typeface="Verdana" charset="0"/>
              </a:rPr>
              <a:t>)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 καταλήγουν σε</a:t>
            </a:r>
            <a:r>
              <a:rPr lang="en-US" altLang="en-US" sz="2200">
                <a:latin typeface="Verdana" charset="0"/>
                <a:ea typeface="Verdana" charset="0"/>
                <a:cs typeface="Verdana" charset="0"/>
              </a:rPr>
              <a:t>: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 </a:t>
            </a:r>
          </a:p>
          <a:p>
            <a:pPr lvl="1"/>
            <a:r>
              <a:rPr lang="el-GR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διαφορετικά</a:t>
            </a:r>
            <a:r>
              <a:rPr lang="el-GR" altLang="en-US" sz="20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αποτελέσματα αναφορικά με τη </a:t>
            </a:r>
            <a:r>
              <a:rPr lang="el-GR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θνητότητα</a:t>
            </a:r>
          </a:p>
          <a:p>
            <a:pPr lvl="1"/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συμφωνούν ότι οι </a:t>
            </a:r>
            <a:r>
              <a:rPr lang="en-US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PPI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μειώνουν</a:t>
            </a:r>
          </a:p>
          <a:p>
            <a:pPr lvl="2"/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τις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επαναιμορραγίες</a:t>
            </a:r>
          </a:p>
          <a:p>
            <a:pPr lvl="2"/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την ανάγκη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ΧΕ</a:t>
            </a:r>
          </a:p>
          <a:p>
            <a:pPr lvl="4" algn="r">
              <a:buFontTx/>
              <a:buNone/>
            </a:pPr>
            <a:r>
              <a:rPr lang="en-US" altLang="en-US" sz="1600" i="1">
                <a:latin typeface="Verdana" charset="0"/>
                <a:ea typeface="Verdana" charset="0"/>
                <a:cs typeface="Verdana" charset="0"/>
              </a:rPr>
              <a:t>Cochrane Database Syst Rev</a:t>
            </a:r>
          </a:p>
          <a:p>
            <a:pPr lvl="4" algn="r">
              <a:buFontTx/>
              <a:buNone/>
            </a:pPr>
            <a:r>
              <a:rPr lang="en-US" altLang="en-US" sz="1600" i="1">
                <a:latin typeface="Verdana" charset="0"/>
                <a:ea typeface="Verdana" charset="0"/>
                <a:cs typeface="Verdana" charset="0"/>
              </a:rPr>
              <a:t>Khuroo MS et al. JGH 2005</a:t>
            </a:r>
          </a:p>
          <a:p>
            <a:pPr lvl="4" algn="r">
              <a:buFontTx/>
              <a:buNone/>
            </a:pPr>
            <a:r>
              <a:rPr lang="en-US" altLang="en-US" sz="1600" i="1">
                <a:latin typeface="Verdana" charset="0"/>
                <a:ea typeface="Verdana" charset="0"/>
                <a:cs typeface="Verdana" charset="0"/>
              </a:rPr>
              <a:t>Andriulli A, et al. AJG 2005</a:t>
            </a:r>
          </a:p>
          <a:p>
            <a:pPr lvl="4" algn="r">
              <a:buFontTx/>
              <a:buNone/>
            </a:pPr>
            <a:r>
              <a:rPr lang="en-US" altLang="en-US" sz="1600" i="1">
                <a:latin typeface="Verdana" charset="0"/>
                <a:ea typeface="Verdana" charset="0"/>
                <a:cs typeface="Verdana" charset="0"/>
              </a:rPr>
              <a:t>Bardou M, et al. AJG 2005</a:t>
            </a:r>
          </a:p>
        </p:txBody>
      </p:sp>
      <p:pic>
        <p:nvPicPr>
          <p:cNvPr id="45059" name="Picture 9" descr="C:\Users\Vassiliis\Desktop\6447880577833191%5B1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33825"/>
            <a:ext cx="1800225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685800" y="404813"/>
            <a:ext cx="7772400" cy="1143000"/>
          </a:xfrm>
        </p:spPr>
        <p:txBody>
          <a:bodyPr/>
          <a:lstStyle/>
          <a:p>
            <a:r>
              <a:rPr lang="en-US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PPIs iv </a:t>
            </a:r>
            <a:r>
              <a:rPr lang="mr-IN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–</a:t>
            </a:r>
            <a:r>
              <a:rPr lang="en-US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νεώτερα δεδομένα</a:t>
            </a:r>
            <a:endParaRPr lang="en-US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5288" y="1552575"/>
            <a:ext cx="8291512" cy="2163763"/>
          </a:xfrm>
        </p:spPr>
        <p:txBody>
          <a:bodyPr/>
          <a:lstStyle/>
          <a:p>
            <a:endParaRPr lang="en-US" altLang="en-US" sz="2400"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Νεώτερα δεδομένα συστήνουν την </a:t>
            </a:r>
            <a:r>
              <a:rPr lang="en-US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iv</a:t>
            </a:r>
            <a:r>
              <a:rPr lang="en-US" altLang="en-US" sz="24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χορήγηση </a:t>
            </a:r>
            <a:r>
              <a:rPr lang="el-GR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υψηλής</a:t>
            </a:r>
            <a:r>
              <a:rPr lang="el-GR" altLang="en-US" sz="24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δόσης </a:t>
            </a:r>
            <a:r>
              <a:rPr lang="en-US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PPI</a:t>
            </a:r>
            <a:r>
              <a:rPr lang="en-US" altLang="en-US" sz="24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σε ασθενείς με μείζονα σημεία αιμορραγίας από πεπτικό έλκος </a:t>
            </a:r>
            <a:r>
              <a:rPr lang="el-GR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αμέσως μετά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την </a:t>
            </a:r>
            <a:r>
              <a:rPr lang="el-GR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ενδοσκοπική</a:t>
            </a:r>
            <a:r>
              <a:rPr lang="el-GR" altLang="en-US" sz="24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αιμόσταση</a:t>
            </a:r>
          </a:p>
          <a:p>
            <a:endParaRPr lang="en-US" altLang="en-US" sz="2400">
              <a:latin typeface="Verdana" charset="0"/>
              <a:ea typeface="Verdana" charset="0"/>
              <a:cs typeface="Verdana" charset="0"/>
            </a:endParaRPr>
          </a:p>
          <a:p>
            <a:endParaRPr lang="el-GR" altLang="en-US" sz="2400" b="1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buFontTx/>
              <a:buNone/>
            </a:pPr>
            <a:endParaRPr lang="el-GR" altLang="en-US" sz="2400">
              <a:latin typeface="Verdana" charset="0"/>
              <a:ea typeface="Verdana" charset="0"/>
              <a:cs typeface="Verdana" charset="0"/>
            </a:endParaRPr>
          </a:p>
          <a:p>
            <a:pPr algn="ctr">
              <a:buFontTx/>
              <a:buNone/>
            </a:pPr>
            <a:endParaRPr lang="en-US" altLang="en-US" sz="2400"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46083" name="Picture 9" descr="C:\Users\Vassiliis\Desktop\6447880577833191%5B1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33825"/>
            <a:ext cx="1800225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55875" y="3970338"/>
            <a:ext cx="6130925" cy="212248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Υψηλή δόση </a:t>
            </a:r>
            <a:r>
              <a:rPr lang="en-US" altLang="en-US" sz="2200">
                <a:latin typeface="Verdana" charset="0"/>
                <a:ea typeface="Verdana" charset="0"/>
                <a:cs typeface="Verdana" charset="0"/>
              </a:rPr>
              <a:t>PPI iv: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το ανάλογο των </a:t>
            </a:r>
            <a:r>
              <a:rPr lang="en-US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80mg OME</a:t>
            </a:r>
            <a:r>
              <a:rPr lang="en-US" altLang="en-US" sz="2200">
                <a:latin typeface="Verdana" charset="0"/>
                <a:ea typeface="Verdana" charset="0"/>
                <a:cs typeface="Verdana" charset="0"/>
              </a:rPr>
              <a:t> + </a:t>
            </a:r>
            <a:r>
              <a:rPr lang="en-US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8mg/h OME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για 72</a:t>
            </a:r>
            <a:r>
              <a:rPr lang="en-US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h</a:t>
            </a:r>
            <a:endParaRPr lang="el-GR" altLang="en-US" sz="2200" b="1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l-GR" altLang="en-US" sz="2200" b="1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l-GR" altLang="en-US" sz="2200" b="1" i="1">
                <a:solidFill>
                  <a:srgbClr val="00664D"/>
                </a:solidFill>
                <a:latin typeface="Verdana" charset="0"/>
              </a:rPr>
              <a:t>Πρακτικά</a:t>
            </a:r>
            <a:r>
              <a:rPr lang="en-GB" altLang="en-US" sz="2200" b="1" i="1">
                <a:solidFill>
                  <a:srgbClr val="00664D"/>
                </a:solidFill>
                <a:latin typeface="Verdana" charset="0"/>
              </a:rPr>
              <a:t>:</a:t>
            </a:r>
            <a:r>
              <a:rPr lang="el-GR" altLang="en-US" sz="2200" b="1" i="1">
                <a:solidFill>
                  <a:srgbClr val="00664D"/>
                </a:solidFill>
                <a:latin typeface="Verdana" charset="0"/>
              </a:rPr>
              <a:t> 5</a:t>
            </a:r>
            <a:r>
              <a:rPr lang="en-GB" altLang="en-US" sz="2200" b="1" i="1">
                <a:solidFill>
                  <a:srgbClr val="00664D"/>
                </a:solidFill>
                <a:latin typeface="Verdana" charset="0"/>
              </a:rPr>
              <a:t>x</a:t>
            </a:r>
            <a:r>
              <a:rPr lang="el-GR" altLang="en-US" sz="2200" b="1" i="1">
                <a:solidFill>
                  <a:srgbClr val="00664D"/>
                </a:solidFill>
                <a:latin typeface="Verdana" charset="0"/>
              </a:rPr>
              <a:t>500</a:t>
            </a:r>
            <a:r>
              <a:rPr lang="en-GB" altLang="en-US" sz="2200" b="1" i="1">
                <a:solidFill>
                  <a:srgbClr val="00664D"/>
                </a:solidFill>
                <a:latin typeface="Verdana" charset="0"/>
              </a:rPr>
              <a:t>mL</a:t>
            </a:r>
            <a:r>
              <a:rPr lang="el-GR" altLang="en-US" sz="2200" b="1" i="1">
                <a:solidFill>
                  <a:srgbClr val="00664D"/>
                </a:solidFill>
                <a:latin typeface="Verdana" charset="0"/>
              </a:rPr>
              <a:t> </a:t>
            </a:r>
            <a:r>
              <a:rPr lang="el-GR" altLang="en-US" sz="2200" b="1" i="1">
                <a:solidFill>
                  <a:srgbClr val="00664D"/>
                </a:solidFill>
                <a:latin typeface="Verdana" charset="0"/>
                <a:sym typeface="Wingdings" charset="2"/>
              </a:rPr>
              <a:t></a:t>
            </a:r>
            <a:r>
              <a:rPr lang="el-GR" altLang="en-US" sz="2200" b="1" i="1">
                <a:solidFill>
                  <a:srgbClr val="00664D"/>
                </a:solidFill>
                <a:latin typeface="Verdana" charset="0"/>
              </a:rPr>
              <a:t> </a:t>
            </a:r>
            <a:r>
              <a:rPr lang="en-GB" altLang="en-US" sz="2200" b="1" i="1">
                <a:solidFill>
                  <a:srgbClr val="00664D"/>
                </a:solidFill>
                <a:latin typeface="Verdana" charset="0"/>
              </a:rPr>
              <a:t>1amp </a:t>
            </a:r>
            <a:r>
              <a:rPr lang="el-GR" altLang="en-US" sz="2200" b="1" i="1">
                <a:solidFill>
                  <a:srgbClr val="00664D"/>
                </a:solidFill>
                <a:latin typeface="Verdana" charset="0"/>
              </a:rPr>
              <a:t>ΟΜΕ διαλυμένη εντός του κάθε ορού</a:t>
            </a:r>
            <a:r>
              <a:rPr lang="en-GB" altLang="en-US" sz="2200" b="1" i="1">
                <a:solidFill>
                  <a:srgbClr val="00664D"/>
                </a:solidFill>
                <a:latin typeface="Verdana" charset="0"/>
              </a:rPr>
              <a:t>/</a:t>
            </a:r>
            <a:r>
              <a:rPr lang="el-GR" altLang="en-US" sz="2200" b="1" i="1">
                <a:solidFill>
                  <a:srgbClr val="00664D"/>
                </a:solidFill>
                <a:latin typeface="Verdana" charset="0"/>
              </a:rPr>
              <a:t>ημέρα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457200"/>
            <a:ext cx="7772400" cy="476250"/>
          </a:xfrm>
        </p:spPr>
        <p:txBody>
          <a:bodyPr/>
          <a:lstStyle/>
          <a:p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Οξεία αιμορραγία από κιρσούς</a:t>
            </a:r>
            <a:endParaRPr lang="en-GB" altLang="en-US" sz="2800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00150"/>
            <a:ext cx="8534400" cy="5143500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Η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σοβαρότερη</a:t>
            </a:r>
            <a:r>
              <a:rPr lang="el-GR" altLang="en-US" sz="22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επιπλοκή της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πυλαίας υπερτάσεως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Η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σημαντικότερη αιτία θανάτου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στους κιρρωτικούς ασθενείς</a:t>
            </a:r>
          </a:p>
          <a:p>
            <a:pPr>
              <a:lnSpc>
                <a:spcPct val="125000"/>
              </a:lnSpc>
            </a:pP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60%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 των κιρρωτικών εμφανίζουν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κιρσούς</a:t>
            </a:r>
          </a:p>
          <a:p>
            <a:pPr>
              <a:lnSpc>
                <a:spcPct val="125000"/>
              </a:lnSpc>
            </a:pP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41%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 έχει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ένα</a:t>
            </a:r>
            <a:r>
              <a:rPr lang="el-GR" altLang="en-US" sz="22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τουλάχιστον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επεισόδιο κιρσορραγίας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κατά τη διάρκεια του βίου </a:t>
            </a:r>
          </a:p>
          <a:p>
            <a:pPr>
              <a:lnSpc>
                <a:spcPct val="125000"/>
              </a:lnSpc>
            </a:pP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36%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 του συνόλου των </a:t>
            </a:r>
            <a:endParaRPr lang="en-US" altLang="en-US" sz="2200">
              <a:latin typeface="Verdana" charset="0"/>
              <a:ea typeface="Verdana" charset="0"/>
              <a:cs typeface="Verdana" charset="0"/>
            </a:endParaRPr>
          </a:p>
          <a:p>
            <a:pPr>
              <a:lnSpc>
                <a:spcPct val="125000"/>
              </a:lnSpc>
              <a:buFontTx/>
              <a:buNone/>
            </a:pPr>
            <a:r>
              <a:rPr lang="en-US" altLang="en-US" sz="2200">
                <a:latin typeface="Verdana" charset="0"/>
                <a:ea typeface="Verdana" charset="0"/>
                <a:cs typeface="Verdana" charset="0"/>
              </a:rPr>
              <a:t>   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κιρρωτικών ασθενών </a:t>
            </a:r>
            <a:endParaRPr lang="en-US" altLang="en-US" sz="2200">
              <a:latin typeface="Verdana" charset="0"/>
              <a:ea typeface="Verdana" charset="0"/>
              <a:cs typeface="Verdana" charset="0"/>
            </a:endParaRPr>
          </a:p>
          <a:p>
            <a:pPr>
              <a:lnSpc>
                <a:spcPct val="125000"/>
              </a:lnSpc>
              <a:buFontTx/>
              <a:buNone/>
            </a:pPr>
            <a:r>
              <a:rPr lang="en-US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  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πεθαίνει</a:t>
            </a:r>
            <a:r>
              <a:rPr lang="el-GR" altLang="en-US" sz="22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λόγω </a:t>
            </a:r>
            <a:endParaRPr lang="en-US" altLang="en-US" sz="22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lnSpc>
                <a:spcPct val="125000"/>
              </a:lnSpc>
              <a:buFontTx/>
              <a:buNone/>
            </a:pPr>
            <a:r>
              <a:rPr lang="en-US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  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κιρσορραγίας</a:t>
            </a:r>
            <a:endParaRPr lang="en-GB" altLang="en-US" sz="2200" b="1" baseline="30000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4813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8" y="3644900"/>
            <a:ext cx="4511675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285750"/>
            <a:ext cx="7772400" cy="590550"/>
          </a:xfrm>
        </p:spPr>
        <p:txBody>
          <a:bodyPr/>
          <a:lstStyle/>
          <a:p>
            <a:r>
              <a:rPr lang="en-GB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Κιρσοί και κιρσορραγία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9144000" cy="5049838"/>
          </a:xfrm>
        </p:spPr>
        <p:txBody>
          <a:bodyPr/>
          <a:lstStyle/>
          <a:p>
            <a:pPr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Όταν η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διαφορική πίεση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μεταξύ πυλαίας και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κάτω κοίλης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φλέβας</a:t>
            </a:r>
            <a:r>
              <a:rPr lang="en-US" altLang="en-US" sz="220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(</a:t>
            </a:r>
            <a:r>
              <a:rPr lang="en-US" altLang="en-US" sz="2200">
                <a:latin typeface="Verdana" charset="0"/>
                <a:ea typeface="Verdana" charset="0"/>
                <a:cs typeface="Verdana" charset="0"/>
              </a:rPr>
              <a:t>PHVG)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 αυξηθεί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&gt;12</a:t>
            </a:r>
            <a:r>
              <a:rPr lang="en-US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mmHg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το υποβλεννογόνιο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κιρσικό πλέγμα διογκώνεται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, η υποβλεννογόνια στοιβάδα που το καλύπτει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λεπτύνεται</a:t>
            </a:r>
            <a:r>
              <a:rPr lang="el-GR" altLang="en-US" sz="22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και εξαφανίζεται και οι κιρσοί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προβάλλουν</a:t>
            </a:r>
            <a:r>
              <a:rPr lang="el-GR" altLang="en-US" sz="22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στον αυλό του οισοφάγου</a:t>
            </a:r>
          </a:p>
          <a:p>
            <a:pPr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Η αιμορραγία είναι αποτέλεσμα </a:t>
            </a:r>
            <a:endParaRPr lang="en-US" altLang="en-US" sz="2200">
              <a:latin typeface="Verdana" charset="0"/>
              <a:ea typeface="Verdana" charset="0"/>
              <a:cs typeface="Verdana" charset="0"/>
            </a:endParaRPr>
          </a:p>
          <a:p>
            <a:pPr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  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ρήξεως</a:t>
            </a:r>
            <a:r>
              <a:rPr lang="el-GR" altLang="en-US" sz="22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του κιρσού </a:t>
            </a:r>
          </a:p>
        </p:txBody>
      </p:sp>
      <p:pic>
        <p:nvPicPr>
          <p:cNvPr id="4915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3573463"/>
            <a:ext cx="4202112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1143000"/>
          </a:xfrm>
        </p:spPr>
        <p:txBody>
          <a:bodyPr/>
          <a:lstStyle/>
          <a:p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Οξεία αιμορραγία από το ανώτερο πεπτικό Επιδημιολογία</a:t>
            </a:r>
            <a:endParaRPr lang="en-GB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5963"/>
            <a:ext cx="7772400" cy="3729037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Στους ασθενείς που η αιμορραγία επιμένει ή υποτροπιάζει κατά τη διάρκεια της νοσηλείας η θνητότητα είναι υψηλή</a:t>
            </a:r>
          </a:p>
          <a:p>
            <a:pPr>
              <a:lnSpc>
                <a:spcPct val="140000"/>
              </a:lnSpc>
            </a:pP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Η συνολική θνητότητα στη μελέτη της Κρήτης ήταν 9 θάνατοι ανά 100.000 κατοίκους</a:t>
            </a:r>
          </a:p>
          <a:p>
            <a:pPr>
              <a:lnSpc>
                <a:spcPct val="140000"/>
              </a:lnSpc>
            </a:pP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Η θνητότητα τα τελευταία τριάντα χρόνια παραμένει αμετάβλητη (~10%)</a:t>
            </a:r>
            <a:endParaRPr lang="en-GB" altLang="en-US">
              <a:latin typeface="Verdana" charset="0"/>
              <a:ea typeface="Verdana" charset="0"/>
              <a:cs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Προγνωστικοί παράγοντες που σχετίζονται με τη ρήξη των κιρσών</a:t>
            </a:r>
            <a:endParaRPr lang="en-US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45000"/>
              </a:lnSpc>
            </a:pP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Οι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δυσμενείς</a:t>
            </a:r>
            <a:r>
              <a:rPr lang="el-GR" altLang="en-US" sz="22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προγνωστικοί παράγοντες που σχετίζονται με τη ρήξη των κιρσών είναι</a:t>
            </a:r>
            <a:r>
              <a:rPr lang="en-US" altLang="en-US" sz="2200">
                <a:latin typeface="Verdana" charset="0"/>
                <a:ea typeface="Verdana" charset="0"/>
                <a:cs typeface="Verdana" charset="0"/>
              </a:rPr>
              <a:t>:</a:t>
            </a:r>
            <a:endParaRPr lang="el-GR" altLang="en-US" sz="2200">
              <a:latin typeface="Verdana" charset="0"/>
              <a:ea typeface="Verdana" charset="0"/>
              <a:cs typeface="Verdana" charset="0"/>
            </a:endParaRPr>
          </a:p>
          <a:p>
            <a:pPr lvl="1">
              <a:lnSpc>
                <a:spcPct val="145000"/>
              </a:lnSpc>
            </a:pPr>
            <a:r>
              <a:rPr lang="el-GR" altLang="en-US" sz="2000" i="1">
                <a:latin typeface="Verdana" charset="0"/>
                <a:ea typeface="Verdana" charset="0"/>
                <a:cs typeface="Verdana" charset="0"/>
              </a:rPr>
              <a:t>η </a:t>
            </a:r>
            <a:r>
              <a:rPr lang="el-GR" altLang="en-US" sz="20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βαρύτητα της κιρρώσεως</a:t>
            </a:r>
            <a:r>
              <a:rPr lang="el-GR" altLang="en-US" sz="20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(κατάταξη κατά Child Pugh A, B ή C), </a:t>
            </a:r>
          </a:p>
          <a:p>
            <a:pPr lvl="1">
              <a:lnSpc>
                <a:spcPct val="145000"/>
              </a:lnSpc>
            </a:pPr>
            <a:r>
              <a:rPr lang="el-GR" altLang="en-US" sz="2000" i="1">
                <a:latin typeface="Verdana" charset="0"/>
                <a:ea typeface="Verdana" charset="0"/>
                <a:cs typeface="Verdana" charset="0"/>
              </a:rPr>
              <a:t>το </a:t>
            </a:r>
            <a:r>
              <a:rPr lang="el-GR" altLang="en-US" sz="20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μέγεθος</a:t>
            </a:r>
            <a:r>
              <a:rPr lang="el-GR" altLang="en-US" sz="20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των κιρσών </a:t>
            </a:r>
            <a:endParaRPr lang="en-US" altLang="en-US" sz="2000">
              <a:latin typeface="Verdana" charset="0"/>
              <a:ea typeface="Verdana" charset="0"/>
              <a:cs typeface="Verdana" charset="0"/>
            </a:endParaRPr>
          </a:p>
          <a:p>
            <a:pPr lvl="1">
              <a:lnSpc>
                <a:spcPct val="145000"/>
              </a:lnSpc>
              <a:buFontTx/>
              <a:buNone/>
            </a:pPr>
            <a:r>
              <a:rPr lang="en-US" altLang="en-US" sz="2000">
                <a:latin typeface="Verdana" charset="0"/>
                <a:ea typeface="Verdana" charset="0"/>
                <a:cs typeface="Verdana" charset="0"/>
              </a:rPr>
              <a:t>  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(μικροί</a:t>
            </a:r>
            <a:r>
              <a:rPr lang="en-US" altLang="en-US" sz="2000">
                <a:latin typeface="Verdana" charset="0"/>
                <a:ea typeface="Verdana" charset="0"/>
                <a:cs typeface="Verdana" charset="0"/>
              </a:rPr>
              <a:t> -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 μεγάλοι)  </a:t>
            </a:r>
          </a:p>
          <a:p>
            <a:pPr lvl="1">
              <a:lnSpc>
                <a:spcPct val="145000"/>
              </a:lnSpc>
            </a:pP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η παρουσία</a:t>
            </a:r>
            <a:r>
              <a:rPr lang="el-GR" altLang="en-US" sz="2000" i="1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ερυθρών </a:t>
            </a:r>
            <a:endParaRPr lang="en-US" altLang="en-US" sz="2000" b="1" i="1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pPr lvl="1">
              <a:lnSpc>
                <a:spcPct val="145000"/>
              </a:lnSpc>
              <a:buFontTx/>
              <a:buNone/>
            </a:pPr>
            <a:r>
              <a:rPr lang="en-US" altLang="en-US" sz="20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  </a:t>
            </a:r>
            <a:r>
              <a:rPr lang="el-GR" altLang="en-US" sz="20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στιγμάτων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επί των κιρσών</a:t>
            </a:r>
            <a:endParaRPr lang="en-GB" altLang="en-US" sz="2000">
              <a:latin typeface="Verdana" charset="0"/>
              <a:ea typeface="Verdana" charset="0"/>
              <a:cs typeface="Verdana" charset="0"/>
            </a:endParaRPr>
          </a:p>
          <a:p>
            <a:pPr>
              <a:lnSpc>
                <a:spcPct val="145000"/>
              </a:lnSpc>
            </a:pPr>
            <a:endParaRPr lang="en-US" altLang="en-US" sz="2200"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5017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716338"/>
            <a:ext cx="403225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342900"/>
            <a:ext cx="7772400" cy="457200"/>
          </a:xfrm>
        </p:spPr>
        <p:txBody>
          <a:bodyPr/>
          <a:lstStyle/>
          <a:p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Προετοιμασία του ασθενούς</a:t>
            </a:r>
            <a:endParaRPr lang="en-GB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028700"/>
            <a:ext cx="8748712" cy="2616200"/>
          </a:xfrm>
        </p:spPr>
        <p:txBody>
          <a:bodyPr/>
          <a:lstStyle/>
          <a:p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Προσπάθεια διορθώσεως της </a:t>
            </a:r>
            <a:r>
              <a:rPr lang="el-GR" altLang="en-US" sz="20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πηκτικότητας</a:t>
            </a:r>
          </a:p>
          <a:p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Η </a:t>
            </a:r>
            <a:r>
              <a:rPr lang="en-US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iv</a:t>
            </a:r>
            <a:r>
              <a:rPr lang="el-GR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χορήγηση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φυσιολογικών ορών πρέπει να γίνεται με </a:t>
            </a:r>
            <a:r>
              <a:rPr lang="el-GR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φειδώ </a:t>
            </a:r>
          </a:p>
          <a:p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Ενδοφλέβια </a:t>
            </a:r>
            <a:r>
              <a:rPr lang="el-GR" altLang="en-US" sz="20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τερλιπρεσίνη ή σωματοστατίνη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 που μειώνουν την πίεση στο σύστημα της πυλαίας</a:t>
            </a:r>
          </a:p>
          <a:p>
            <a:r>
              <a:rPr lang="el-GR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Επιπωματισμός</a:t>
            </a:r>
            <a:r>
              <a:rPr lang="el-GR" altLang="en-US" sz="20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των κιρσών με ρινογαστρικό σωλήνα Sengstaken-Blakemore</a:t>
            </a:r>
            <a:r>
              <a:rPr lang="en-US" altLang="en-US" sz="2000">
                <a:latin typeface="Verdana" charset="0"/>
                <a:ea typeface="Verdana" charset="0"/>
                <a:cs typeface="Verdana" charset="0"/>
              </a:rPr>
              <a:t> (???)</a:t>
            </a:r>
            <a:endParaRPr lang="el-GR" altLang="en-US" sz="2000"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5120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168650"/>
            <a:ext cx="2303462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20725" y="4011613"/>
            <a:ext cx="51466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l-GR" altLang="en-US" sz="1800" i="1">
                <a:latin typeface="Verdana" charset="0"/>
                <a:ea typeface="Verdana" charset="0"/>
                <a:cs typeface="Verdana" charset="0"/>
              </a:rPr>
              <a:t>Ο </a:t>
            </a:r>
            <a:r>
              <a:rPr lang="el-GR" altLang="en-US" sz="18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συνδυασμός</a:t>
            </a:r>
            <a:r>
              <a:rPr lang="el-GR" altLang="en-US" sz="1800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1800" i="1">
                <a:latin typeface="Verdana" charset="0"/>
                <a:ea typeface="Verdana" charset="0"/>
                <a:cs typeface="Verdana" charset="0"/>
              </a:rPr>
              <a:t>της φαρμακευτικής αγωγής και του μηχανικού επιπωματισμού των κιρσών του οισοφάγου συνιστούν την </a:t>
            </a:r>
            <a:r>
              <a:rPr lang="el-GR" altLang="en-US" sz="18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κλασική</a:t>
            </a:r>
            <a:r>
              <a:rPr lang="el-GR" altLang="en-US" sz="1800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18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συντηρητική</a:t>
            </a:r>
            <a:r>
              <a:rPr lang="el-GR" altLang="en-US" sz="1800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1800" i="1">
                <a:latin typeface="Verdana" charset="0"/>
                <a:ea typeface="Verdana" charset="0"/>
                <a:cs typeface="Verdana" charset="0"/>
              </a:rPr>
              <a:t>θεραπεία της οξείας αιμορραγίας από κιρσούς και έχει </a:t>
            </a:r>
            <a:r>
              <a:rPr lang="el-GR" altLang="en-US" sz="18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πολύ καλά αποτελέσματα </a:t>
            </a:r>
            <a:r>
              <a:rPr lang="el-GR" altLang="en-US" sz="1800" i="1">
                <a:latin typeface="Verdana" charset="0"/>
                <a:ea typeface="Verdana" charset="0"/>
                <a:cs typeface="Verdana" charset="0"/>
              </a:rPr>
              <a:t>στην αναστολή της αιμορραγίας </a:t>
            </a:r>
            <a:r>
              <a:rPr lang="el-GR" altLang="en-US" sz="18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για 24 ώρες</a:t>
            </a:r>
            <a:endParaRPr lang="en-GB" altLang="en-US" sz="1800" b="1" i="1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285750"/>
            <a:ext cx="7772400" cy="476250"/>
          </a:xfrm>
        </p:spPr>
        <p:txBody>
          <a:bodyPr/>
          <a:lstStyle/>
          <a:p>
            <a:r>
              <a:rPr lang="en-GB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Επείγουσα ενδοσκόπηση </a:t>
            </a: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4825" y="1182688"/>
            <a:ext cx="8243888" cy="5486400"/>
          </a:xfrm>
        </p:spPr>
        <p:txBody>
          <a:bodyPr/>
          <a:lstStyle/>
          <a:p>
            <a:pPr>
              <a:lnSpc>
                <a:spcPct val="135000"/>
              </a:lnSpc>
            </a:pP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Ο υπεύθυνος κιρσός εντοπίζεται στα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κατώτερα 5cm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 του οισοφάγου (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90%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) ή στο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θόλο και την καρδιακή μοίρα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του στομάχου (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10%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)</a:t>
            </a:r>
          </a:p>
          <a:p>
            <a:pPr>
              <a:lnSpc>
                <a:spcPct val="135000"/>
              </a:lnSpc>
            </a:pP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Στους ασθενείς με αιμορραγία από το ανώτερο πεπτικό σύστημα και κιρσούς του οισοφάγου ή του στομάχου, που δεν αιμορραγούν κατά τη διάρκεια της ενδοσκοπήσεως, </a:t>
            </a:r>
            <a:r>
              <a:rPr lang="el-GR" altLang="en-US" sz="22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η αιμορραγία πρέπει να αποδοθεί στους κιρσούς, αν δεν υπάρχει άλλη εμφανής αιτία αιμορραγίας ή όταν οι κιρσοί παρουσιάζουν ενδοσκοπικά σημεία πρόσφατης αιμορραγίας</a:t>
            </a:r>
            <a:endParaRPr lang="en-GB" altLang="en-US" sz="2200" b="1" i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57200"/>
            <a:ext cx="8785225" cy="476250"/>
          </a:xfrm>
        </p:spPr>
        <p:txBody>
          <a:bodyPr/>
          <a:lstStyle/>
          <a:p>
            <a:r>
              <a:rPr lang="en-US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E</a:t>
            </a:r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νδοσκοπικοί προγνωστικοί παράγοντες της κιρσορραγίας</a:t>
            </a:r>
            <a:r>
              <a:rPr lang="en-US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:</a:t>
            </a:r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(</a:t>
            </a:r>
            <a:r>
              <a:rPr lang="en-US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i</a:t>
            </a:r>
            <a:r>
              <a:rPr lang="el-GR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)</a:t>
            </a:r>
            <a:r>
              <a:rPr lang="en-US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Μέγεθος των κιρσών</a:t>
            </a:r>
            <a:endParaRPr lang="en-GB" altLang="en-US" sz="20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28750"/>
            <a:ext cx="8839200" cy="4667250"/>
          </a:xfrm>
        </p:spPr>
        <p:txBody>
          <a:bodyPr/>
          <a:lstStyle/>
          <a:p>
            <a:r>
              <a:rPr lang="el-GR" altLang="en-US" sz="20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1</a:t>
            </a:r>
            <a:r>
              <a:rPr lang="el-GR" altLang="en-US" sz="2000" b="1" i="1" baseline="300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ου</a:t>
            </a:r>
            <a:r>
              <a:rPr lang="el-GR" altLang="en-US" sz="20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βαθμού</a:t>
            </a:r>
            <a:r>
              <a:rPr lang="el-GR" altLang="en-US" sz="20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</a:p>
          <a:p>
            <a:pPr lvl="1"/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κιρσοί που </a:t>
            </a:r>
            <a:r>
              <a:rPr lang="el-GR" altLang="en-US" sz="20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εξαφανίζονται</a:t>
            </a:r>
            <a:r>
              <a:rPr lang="el-GR" altLang="en-US" sz="20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με την πίεση του ενδοσκοπίου</a:t>
            </a:r>
          </a:p>
          <a:p>
            <a:r>
              <a:rPr lang="el-GR" altLang="en-US" sz="20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2</a:t>
            </a:r>
            <a:r>
              <a:rPr lang="el-GR" altLang="en-US" sz="2000" b="1" i="1" baseline="300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ου</a:t>
            </a:r>
            <a:r>
              <a:rPr lang="el-GR" altLang="en-US" sz="20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βαθμού </a:t>
            </a:r>
          </a:p>
          <a:p>
            <a:pPr lvl="1"/>
            <a:r>
              <a:rPr lang="el-GR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δεν εξαφανίζονται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με την πίεση του ενδοσκοπίου</a:t>
            </a:r>
          </a:p>
          <a:p>
            <a:r>
              <a:rPr lang="el-GR" altLang="en-US" sz="20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3</a:t>
            </a:r>
            <a:r>
              <a:rPr lang="el-GR" altLang="en-US" sz="2000" b="1" i="1" baseline="300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ου</a:t>
            </a:r>
            <a:r>
              <a:rPr lang="el-GR" altLang="en-US" sz="20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βαθμού</a:t>
            </a:r>
          </a:p>
          <a:p>
            <a:pPr lvl="1"/>
            <a:r>
              <a:rPr lang="el-GR" altLang="en-US" sz="20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συρρέοντες</a:t>
            </a:r>
            <a:r>
              <a:rPr lang="el-GR" altLang="en-US" sz="20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κιρσοί που καταλαμβάνουν σχεδόν πλήρως την περιφέρεια του αυλού του οισοφάγου</a:t>
            </a:r>
            <a:endParaRPr lang="en-US" altLang="en-US" sz="2000">
              <a:latin typeface="Verdana" charset="0"/>
              <a:ea typeface="Verdana" charset="0"/>
              <a:cs typeface="Verdana" charset="0"/>
            </a:endParaRPr>
          </a:p>
          <a:p>
            <a:pPr lvl="1">
              <a:buFontTx/>
              <a:buNone/>
            </a:pPr>
            <a:endParaRPr lang="el-GR" altLang="en-US" sz="2000">
              <a:latin typeface="Verdana" charset="0"/>
              <a:ea typeface="Verdana" charset="0"/>
              <a:cs typeface="Verdana" charset="0"/>
            </a:endParaRPr>
          </a:p>
          <a:p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Όσο </a:t>
            </a:r>
            <a:r>
              <a:rPr lang="el-GR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μεγαλύτερος</a:t>
            </a:r>
            <a:r>
              <a:rPr lang="el-GR" altLang="en-US" sz="20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είναι ο κιρσός τόσο μεγαλύτερη είναι και η πιθανότητα να </a:t>
            </a:r>
            <a:r>
              <a:rPr lang="el-GR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αιμορραγήσει</a:t>
            </a:r>
            <a:r>
              <a:rPr lang="el-GR" altLang="en-US" sz="20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ή η αιμορραγία να </a:t>
            </a:r>
            <a:r>
              <a:rPr lang="el-GR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υποτροπιάσει</a:t>
            </a:r>
            <a:endParaRPr lang="en-GB" altLang="en-US" sz="20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varice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0"/>
            <a:ext cx="54673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 descr="varice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276475"/>
            <a:ext cx="57912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8920" name="Object 8"/>
          <p:cNvGraphicFramePr>
            <a:graphicFrameLocks noChangeAspect="1"/>
          </p:cNvGraphicFramePr>
          <p:nvPr/>
        </p:nvGraphicFramePr>
        <p:xfrm>
          <a:off x="4716463" y="4652963"/>
          <a:ext cx="3149600" cy="206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5" name="Photo Editor Photo" r:id="rId5" imgW="1428949" imgH="1428949" progId="MSPhotoEd.3">
                  <p:embed/>
                </p:oleObj>
              </mc:Choice>
              <mc:Fallback>
                <p:oleObj name="Photo Editor Photo" r:id="rId5" imgW="1428949" imgH="1428949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4652963"/>
                        <a:ext cx="3149600" cy="206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1" name="Object 9"/>
          <p:cNvGraphicFramePr>
            <a:graphicFrameLocks noChangeAspect="1"/>
          </p:cNvGraphicFramePr>
          <p:nvPr/>
        </p:nvGraphicFramePr>
        <p:xfrm>
          <a:off x="1763713" y="4652963"/>
          <a:ext cx="3048000" cy="206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6" name="Photo Editor Photo" r:id="rId7" imgW="1580952" imgH="1448002" progId="MSPhotoEd.3">
                  <p:embed/>
                </p:oleObj>
              </mc:Choice>
              <mc:Fallback>
                <p:oleObj name="Photo Editor Photo" r:id="rId7" imgW="1580952" imgH="1448002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4652963"/>
                        <a:ext cx="3048000" cy="206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-26988"/>
            <a:ext cx="9012238" cy="671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469900" y="609600"/>
            <a:ext cx="8278813" cy="1143000"/>
          </a:xfrm>
        </p:spPr>
        <p:txBody>
          <a:bodyPr/>
          <a:lstStyle/>
          <a:p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Θεραπεία κιρσορραγίας</a:t>
            </a:r>
            <a:r>
              <a:rPr lang="en-US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:</a:t>
            </a:r>
            <a:br>
              <a:rPr lang="en-US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Ενδοσκοπική </a:t>
            </a:r>
            <a:r>
              <a:rPr lang="mr-IN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–</a:t>
            </a:r>
            <a:r>
              <a:rPr lang="en-US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Επεμβατική ακτινολογία</a:t>
            </a:r>
            <a:endParaRPr lang="en-US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63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Έγχυση σκληρυντικών ουσιών</a:t>
            </a:r>
          </a:p>
          <a:p>
            <a:pPr lvl="1">
              <a:lnSpc>
                <a:spcPct val="150000"/>
              </a:lnSpc>
            </a:pPr>
            <a:r>
              <a:rPr lang="el-GR" altLang="en-US">
                <a:latin typeface="Verdana" charset="0"/>
                <a:ea typeface="Verdana" charset="0"/>
                <a:cs typeface="Verdana" charset="0"/>
              </a:rPr>
              <a:t>εθανολαμίνη, κυανακριλικά</a:t>
            </a:r>
          </a:p>
          <a:p>
            <a:pPr>
              <a:lnSpc>
                <a:spcPct val="150000"/>
              </a:lnSpc>
            </a:pP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Ενδοσκοπική περίδεση</a:t>
            </a:r>
            <a:r>
              <a:rPr lang="en-US" altLang="en-US" sz="2400">
                <a:latin typeface="Verdana" charset="0"/>
                <a:ea typeface="Verdana" charset="0"/>
                <a:cs typeface="Verdana" charset="0"/>
              </a:rPr>
              <a:t> (band ligation)</a:t>
            </a:r>
            <a:endParaRPr lang="el-GR" altLang="en-US" sz="2400">
              <a:latin typeface="Verdana" charset="0"/>
              <a:ea typeface="Verdana" charset="0"/>
              <a:cs typeface="Verdana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400">
                <a:latin typeface="Verdana" charset="0"/>
                <a:ea typeface="Verdana" charset="0"/>
                <a:cs typeface="Verdana" charset="0"/>
              </a:rPr>
              <a:t>TIPS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 </a:t>
            </a:r>
            <a:endParaRPr lang="en-US" altLang="en-US" sz="2400"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1757363"/>
            <a:ext cx="7312025" cy="476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1684338"/>
            <a:ext cx="7094538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644525"/>
            <a:ext cx="8242300" cy="558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-26988"/>
            <a:ext cx="82423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458200" cy="1143000"/>
          </a:xfrm>
        </p:spPr>
        <p:txBody>
          <a:bodyPr/>
          <a:lstStyle/>
          <a:p>
            <a:r>
              <a:rPr lang="el-GR" altLang="en-US" sz="24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Πρωτογενής πρόληψη αιμορραγίας από κιρσούς</a:t>
            </a:r>
            <a:endParaRPr lang="en-US" altLang="en-US" sz="24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7346" name="Content Placeholder 2"/>
          <p:cNvSpPr>
            <a:spLocks noGrp="1"/>
          </p:cNvSpPr>
          <p:nvPr>
            <p:ph idx="1"/>
          </p:nvPr>
        </p:nvSpPr>
        <p:spPr>
          <a:xfrm>
            <a:off x="685800" y="1196975"/>
            <a:ext cx="7772400" cy="4114800"/>
          </a:xfrm>
        </p:spPr>
        <p:txBody>
          <a:bodyPr/>
          <a:lstStyle/>
          <a:p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Φαρμακευτική</a:t>
            </a:r>
          </a:p>
          <a:p>
            <a:pPr lvl="1"/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β-αναστολείς</a:t>
            </a:r>
          </a:p>
          <a:p>
            <a:pPr lvl="1"/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Νιτρώδη</a:t>
            </a:r>
          </a:p>
          <a:p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Ενδοσκοπική περίδεση;;;</a:t>
            </a:r>
            <a:endParaRPr lang="en-US" altLang="en-US" sz="200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90513" y="3222625"/>
            <a:ext cx="86026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n-US" sz="24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Δευτερογενής πρόληψη αιμορραγίας από κιρσούς</a:t>
            </a:r>
            <a:endParaRPr lang="en-US" altLang="en-US" sz="24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85800" y="4365625"/>
            <a:ext cx="777240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Ενδοσκοπική περίδεση</a:t>
            </a:r>
          </a:p>
          <a:p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Συνδυασμός με φαρμακευτική</a:t>
            </a:r>
          </a:p>
          <a:p>
            <a:pPr lvl="1"/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β-αναστολείς</a:t>
            </a:r>
          </a:p>
          <a:p>
            <a:pPr>
              <a:buFontTx/>
              <a:buNone/>
            </a:pP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5963" y="1981200"/>
            <a:ext cx="5172075" cy="4114800"/>
          </a:xfrm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342900"/>
            <a:ext cx="7772400" cy="857250"/>
          </a:xfrm>
        </p:spPr>
        <p:txBody>
          <a:bodyPr/>
          <a:lstStyle/>
          <a:p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Οξεία αιμορραγία από το κατώτερο πεπτικό σύστημα</a:t>
            </a:r>
            <a:endParaRPr lang="en-GB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342900"/>
            <a:ext cx="7772400" cy="857250"/>
          </a:xfrm>
        </p:spPr>
        <p:txBody>
          <a:bodyPr/>
          <a:lstStyle/>
          <a:p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Οξεία αιμορραγία από το κατώτερο πεπτικό σύστημα</a:t>
            </a:r>
            <a:endParaRPr lang="en-GB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Πολύ </a:t>
            </a:r>
            <a:r>
              <a:rPr lang="el-GR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σπανιότερη</a:t>
            </a:r>
            <a:r>
              <a:rPr lang="el-GR" altLang="en-US" sz="24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αιτία εισαγωγής στο νοσοκομείο συγκριτικά  με την αιμορραγία από το ανώτερο πεπτικό</a:t>
            </a:r>
          </a:p>
          <a:p>
            <a:pPr>
              <a:lnSpc>
                <a:spcPct val="130000"/>
              </a:lnSpc>
            </a:pP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Συνήθως σε ασθενείς ηλικίας </a:t>
            </a:r>
            <a:r>
              <a:rPr lang="en-US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&gt;</a:t>
            </a:r>
            <a:r>
              <a:rPr lang="el-GR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65 ετών </a:t>
            </a:r>
          </a:p>
          <a:p>
            <a:pPr>
              <a:lnSpc>
                <a:spcPct val="130000"/>
              </a:lnSpc>
            </a:pPr>
            <a:r>
              <a:rPr lang="el-GR" altLang="en-US" sz="24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Σπάνια είναι απειλητική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για τη ζωή του ασθενούς</a:t>
            </a:r>
          </a:p>
          <a:p>
            <a:pPr>
              <a:lnSpc>
                <a:spcPct val="130000"/>
              </a:lnSpc>
            </a:pPr>
            <a:endParaRPr lang="en-US" altLang="en-US" sz="2400">
              <a:latin typeface="Verdana" charset="0"/>
              <a:ea typeface="Verdana" charset="0"/>
              <a:cs typeface="Verdana" charset="0"/>
            </a:endParaRPr>
          </a:p>
          <a:p>
            <a:pPr>
              <a:lnSpc>
                <a:spcPct val="130000"/>
              </a:lnSpc>
            </a:pP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Η </a:t>
            </a:r>
            <a:r>
              <a:rPr lang="el-GR" altLang="en-US" sz="24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σοβαρή</a:t>
            </a:r>
            <a:r>
              <a:rPr lang="el-GR" altLang="en-US" sz="24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οξεία αιμορραγία από το κατώτερο πεπτικό σύστημα έχει ως αποτέλεσμα αιμοδυναμική αστάθεια, δηλαδή </a:t>
            </a:r>
            <a:r>
              <a:rPr lang="el-GR" altLang="en-US" sz="24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ταχυκαρδία και ορθοστατική υπόταση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, που εκδηλώνεται σε ασθενείς που έχουν χάσει τουλάχιστον το </a:t>
            </a:r>
            <a:r>
              <a:rPr lang="el-GR" altLang="en-US" sz="24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15%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 του όγκου του αίματός τους</a:t>
            </a:r>
            <a:endParaRPr lang="en-GB" altLang="en-US" sz="2400">
              <a:latin typeface="Verdana" charset="0"/>
              <a:ea typeface="Verdana" charset="0"/>
              <a:cs typeface="Verdana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7950" y="127000"/>
          <a:ext cx="8891588" cy="6686549"/>
        </p:xfrm>
        <a:graphic>
          <a:graphicData uri="http://schemas.openxmlformats.org/drawingml/2006/table">
            <a:tbl>
              <a:tblPr/>
              <a:tblGrid>
                <a:gridCol w="2965086"/>
                <a:gridCol w="2963251"/>
                <a:gridCol w="2963251"/>
              </a:tblGrid>
              <a:tr h="68691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ΠΑΧΥ ΕΝΤΕΡΟ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 (95%)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%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ΛΕΠΤΟ ΕΝΤΕΡΟ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 (5%)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</a:tr>
              <a:tr h="31168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Εκκολπωμάτωση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30-40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Αγγειοδυσπλασία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</a:tr>
              <a:tr h="121892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Ισχαιμία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5-10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Έλκη, διαβρώσεις 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(potassium, NSAIDs)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</a:tr>
              <a:tr h="4829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Πρωκτική νόσος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5-15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Ν 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Crohn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</a:tr>
              <a:tr h="41499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Νεοπλάσματα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5-10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Ακτινιβολία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</a:tr>
              <a:tr h="62499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Λοιμώδης κολίτιδα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3-8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Meckel's diverticulum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</a:tr>
              <a:tr h="41499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Πολύποδες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3-7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Νεοπλάσματα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</a:tr>
              <a:tr h="62499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ΙΦΝΕ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3-4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Αορτοεντερικό συρίγγιο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</a:tr>
              <a:tr h="62499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Αγγειοδυσπλασία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3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 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</a:tr>
              <a:tr h="62499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Μετακτινική κολίτιδα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1-3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 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</a:tr>
              <a:tr h="3280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Αλλα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1-5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 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</a:tr>
              <a:tr h="3280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Άγνωστη 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10-25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 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7" name="Object 3"/>
          <p:cNvGraphicFramePr>
            <a:graphicFrameLocks noChangeAspect="1"/>
          </p:cNvGraphicFramePr>
          <p:nvPr/>
        </p:nvGraphicFramePr>
        <p:xfrm>
          <a:off x="0" y="1052513"/>
          <a:ext cx="9144000" cy="580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1" name="Chart" r:id="rId3" imgW="10642600" imgH="7658100" progId="MSGraph.Chart.8">
                  <p:embed followColorScheme="textAndBackground"/>
                </p:oleObj>
              </mc:Choice>
              <mc:Fallback>
                <p:oleObj name="Chart" r:id="rId3" imgW="10642600" imgH="7658100" progId="MSGraph.Chart.8">
                  <p:embed followColorScheme="textAndBackground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52513"/>
                        <a:ext cx="9144000" cy="5805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71450"/>
            <a:ext cx="8534400" cy="1143000"/>
          </a:xfrm>
        </p:spPr>
        <p:txBody>
          <a:bodyPr/>
          <a:lstStyle/>
          <a:p>
            <a:r>
              <a:rPr lang="en-GB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Αίτια αιμορραγίας από το κατώτερο πεπτικό σύστημα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685800"/>
          </a:xfrm>
        </p:spPr>
        <p:txBody>
          <a:bodyPr/>
          <a:lstStyle/>
          <a:p>
            <a:r>
              <a:rPr lang="en-GB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Αίτια αιμορραγίας ανωτέρου πεπτικού συστήματος</a:t>
            </a:r>
          </a:p>
        </p:txBody>
      </p:sp>
      <p:graphicFrame>
        <p:nvGraphicFramePr>
          <p:cNvPr id="8194" name="Object 4"/>
          <p:cNvGraphicFramePr>
            <a:graphicFrameLocks noGrp="1" noChangeAspect="1"/>
          </p:cNvGraphicFramePr>
          <p:nvPr>
            <p:ph type="body" idx="1"/>
          </p:nvPr>
        </p:nvGraphicFramePr>
        <p:xfrm>
          <a:off x="0" y="1125538"/>
          <a:ext cx="9144000" cy="573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Chart" r:id="rId3" imgW="10655300" imgH="7658100" progId="MSGraph.Chart.8">
                  <p:embed followColorScheme="textAndBackground"/>
                </p:oleObj>
              </mc:Choice>
              <mc:Fallback>
                <p:oleObj name="Chart" r:id="rId3" imgW="10655300" imgH="7658100" progId="MSGraph.Chart.8">
                  <p:embed followColorScheme="textAndBackground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25538"/>
                        <a:ext cx="9144000" cy="5732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5" name="Object 2"/>
          <p:cNvGraphicFramePr>
            <a:graphicFrameLocks noChangeAspect="1"/>
          </p:cNvGraphicFramePr>
          <p:nvPr/>
        </p:nvGraphicFramePr>
        <p:xfrm>
          <a:off x="304800" y="171450"/>
          <a:ext cx="2251075" cy="181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7" name="Photo Editor Photo" r:id="rId3" imgW="1905266" imgH="1924319" progId="MSPhotoEd.3">
                  <p:embed/>
                </p:oleObj>
              </mc:Choice>
              <mc:Fallback>
                <p:oleObj name="Photo Editor Photo" r:id="rId3" imgW="1905266" imgH="192431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71450"/>
                        <a:ext cx="2251075" cy="181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6" name="Object 3"/>
          <p:cNvGraphicFramePr>
            <a:graphicFrameLocks noChangeAspect="1"/>
          </p:cNvGraphicFramePr>
          <p:nvPr/>
        </p:nvGraphicFramePr>
        <p:xfrm>
          <a:off x="6227763" y="260350"/>
          <a:ext cx="2443162" cy="194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8" name="Photo Editor Photo" r:id="rId5" imgW="1914286" imgH="1733333" progId="MSPhotoEd.3">
                  <p:embed/>
                </p:oleObj>
              </mc:Choice>
              <mc:Fallback>
                <p:oleObj name="Photo Editor Photo" r:id="rId5" imgW="1914286" imgH="1733333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260350"/>
                        <a:ext cx="2443162" cy="194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7" name="Object 5"/>
          <p:cNvGraphicFramePr>
            <a:graphicFrameLocks noChangeAspect="1"/>
          </p:cNvGraphicFramePr>
          <p:nvPr/>
        </p:nvGraphicFramePr>
        <p:xfrm>
          <a:off x="250825" y="2060575"/>
          <a:ext cx="2466975" cy="211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9" name="Photo Editor Photo" r:id="rId7" imgW="1628571" imgH="1428949" progId="MSPhotoEd.3">
                  <p:embed/>
                </p:oleObj>
              </mc:Choice>
              <mc:Fallback>
                <p:oleObj name="Photo Editor Photo" r:id="rId7" imgW="1628571" imgH="1428949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060575"/>
                        <a:ext cx="2466975" cy="2119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468" name="Picture 6" descr="crohn;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133600"/>
            <a:ext cx="244792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7" descr="post rad coliti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492375"/>
            <a:ext cx="23050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8" descr="polypect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8913"/>
            <a:ext cx="219233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10" descr="caposi col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581525"/>
            <a:ext cx="24606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Picture 11" descr="col ulc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581525"/>
            <a:ext cx="23050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8534400" cy="1143000"/>
          </a:xfrm>
        </p:spPr>
        <p:txBody>
          <a:bodyPr/>
          <a:lstStyle/>
          <a:p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Το λεπτό έντερο είναι σπάνια εστία αιμορραγίας συγκριτικά με το παχύ έντερο</a:t>
            </a:r>
            <a:endParaRPr lang="en-GB" altLang="en-US" sz="2800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534400" cy="41148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Κύριες αιτίες είναι</a:t>
            </a:r>
          </a:p>
          <a:p>
            <a:pPr lvl="1">
              <a:lnSpc>
                <a:spcPct val="120000"/>
              </a:lnSpc>
            </a:pP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οι </a:t>
            </a:r>
            <a:r>
              <a:rPr lang="el-GR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αγγειοδυσπλασίες</a:t>
            </a:r>
          </a:p>
          <a:p>
            <a:pPr lvl="1">
              <a:lnSpc>
                <a:spcPct val="120000"/>
              </a:lnSpc>
            </a:pP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ο </a:t>
            </a:r>
            <a:r>
              <a:rPr lang="el-GR" altLang="en-US" sz="20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καρκίνος</a:t>
            </a:r>
            <a:r>
              <a:rPr lang="el-GR" altLang="en-US" sz="20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του λεπτού εντέρου και </a:t>
            </a:r>
          </a:p>
          <a:p>
            <a:pPr lvl="1">
              <a:lnSpc>
                <a:spcPct val="120000"/>
              </a:lnSpc>
            </a:pPr>
            <a:r>
              <a:rPr lang="el-GR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έλκη</a:t>
            </a:r>
            <a:r>
              <a:rPr lang="el-GR" altLang="en-US" sz="20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του βλεννογόνου</a:t>
            </a:r>
          </a:p>
          <a:p>
            <a:pPr lvl="2">
              <a:lnSpc>
                <a:spcPct val="120000"/>
              </a:lnSpc>
            </a:pPr>
            <a:r>
              <a:rPr lang="el-GR" altLang="en-US" sz="1800" i="1">
                <a:latin typeface="Verdana" charset="0"/>
                <a:ea typeface="Verdana" charset="0"/>
                <a:cs typeface="Verdana" charset="0"/>
              </a:rPr>
              <a:t>Τα έλκη αυτά αναπτύσσονται σε ασθενείς με μετακτινική εντερίτιδα, λοιμώξεις, νόσο του Crohn, Μεκέλειο απόφυση, λέμφωμα ή χρόνια λήψη μη στεροειδών αντιφλεγμονωδών φαρμάκων</a:t>
            </a:r>
            <a:endParaRPr lang="en-GB" altLang="en-US" sz="1800" i="1"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9225"/>
            <a:ext cx="8859837" cy="660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>
          <a:xfrm>
            <a:off x="812800" y="228600"/>
            <a:ext cx="7772400" cy="304800"/>
          </a:xfrm>
        </p:spPr>
        <p:txBody>
          <a:bodyPr/>
          <a:lstStyle/>
          <a:p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Προετοιμασία του ασθενούς</a:t>
            </a:r>
            <a:endParaRPr lang="en-GB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9144000" cy="4991100"/>
          </a:xfrm>
        </p:spPr>
        <p:txBody>
          <a:bodyPr/>
          <a:lstStyle/>
          <a:p>
            <a:pPr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Οι ασθενείς με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μετρίας βαρύτητας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οξεία αιμορραγία από το κατώτερο πεπτικό σύστημα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συνήθως</a:t>
            </a:r>
            <a:r>
              <a:rPr lang="el-GR" altLang="en-US" sz="22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δεν χρειάζονται αιμοδυναμική αποκατάσταση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 ή εντατική παρακολούθηση</a:t>
            </a:r>
          </a:p>
          <a:p>
            <a:pPr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Αντίθετα, οι ασθενείς με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σοβαρή</a:t>
            </a:r>
            <a:r>
              <a:rPr lang="el-GR" altLang="en-US" sz="22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οξεία αιμορραγία πρέπει να αποκατασταθούν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αιμοδυναμικά</a:t>
            </a:r>
            <a:r>
              <a:rPr lang="el-GR" altLang="en-US" sz="22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και στη συνέχεια να γίνει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ολική κολονοσκόπηση </a:t>
            </a:r>
          </a:p>
          <a:p>
            <a:pPr>
              <a:lnSpc>
                <a:spcPct val="125000"/>
              </a:lnSpc>
            </a:pPr>
            <a:r>
              <a:rPr lang="el-GR" altLang="en-US" sz="2000" b="1" i="1">
                <a:latin typeface="Verdana" charset="0"/>
                <a:ea typeface="Verdana" charset="0"/>
                <a:cs typeface="Verdana" charset="0"/>
              </a:rPr>
              <a:t>Σε ασθενείς με </a:t>
            </a:r>
            <a:r>
              <a:rPr lang="el-GR" altLang="en-US" sz="20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αιματοχεσία </a:t>
            </a:r>
            <a:r>
              <a:rPr lang="el-GR" altLang="en-US" sz="2000" b="1" i="1">
                <a:latin typeface="Verdana" charset="0"/>
                <a:ea typeface="Verdana" charset="0"/>
                <a:cs typeface="Verdana" charset="0"/>
              </a:rPr>
              <a:t>και ταχεία πτώση του </a:t>
            </a:r>
            <a:r>
              <a:rPr lang="el-GR" altLang="en-US" sz="20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αιματοκρίτη</a:t>
            </a:r>
            <a:r>
              <a:rPr lang="el-GR" altLang="en-US" sz="2000" b="1" i="1">
                <a:latin typeface="Verdana" charset="0"/>
                <a:ea typeface="Verdana" charset="0"/>
                <a:cs typeface="Verdana" charset="0"/>
              </a:rPr>
              <a:t> η εστία της αιμορραγίας μπορεί να βρίσκεται στο </a:t>
            </a:r>
            <a:r>
              <a:rPr lang="el-GR" altLang="en-US" sz="20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ανώτερο</a:t>
            </a:r>
            <a:r>
              <a:rPr lang="el-GR" altLang="en-US" sz="2000" b="1" i="1">
                <a:latin typeface="Verdana" charset="0"/>
                <a:ea typeface="Verdana" charset="0"/>
                <a:cs typeface="Verdana" charset="0"/>
              </a:rPr>
              <a:t> πεπτικό σύστημα και πρέπει να προηγηθεί </a:t>
            </a:r>
            <a:r>
              <a:rPr lang="el-GR" altLang="en-US" sz="20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γαστροσκόπηση</a:t>
            </a:r>
            <a:endParaRPr lang="el-GR" altLang="en-US" sz="2000" b="1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4" name="Picture 9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13100"/>
            <a:ext cx="4473575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ngiodysplasiagastr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3" t="3336" r="6378" b="6670"/>
          <a:stretch>
            <a:fillRect/>
          </a:stretch>
        </p:blipFill>
        <p:spPr bwMode="auto">
          <a:xfrm>
            <a:off x="4824413" y="3213100"/>
            <a:ext cx="4140200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647700"/>
          </a:xfrm>
        </p:spPr>
        <p:txBody>
          <a:bodyPr/>
          <a:lstStyle/>
          <a:p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Σύγκριση με άλλες διαγνωστικές τεχνικές</a:t>
            </a:r>
            <a:endParaRPr lang="en-GB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12863"/>
            <a:ext cx="9144000" cy="5545137"/>
          </a:xfrm>
        </p:spPr>
        <p:txBody>
          <a:bodyPr/>
          <a:lstStyle/>
          <a:p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Η </a:t>
            </a:r>
            <a:r>
              <a:rPr lang="el-GR" altLang="en-US" sz="2200" b="1">
                <a:solidFill>
                  <a:srgbClr val="2D2DB9"/>
                </a:solidFill>
                <a:latin typeface="Verdana" charset="0"/>
                <a:ea typeface="Verdana" charset="0"/>
                <a:cs typeface="Verdana" charset="0"/>
              </a:rPr>
              <a:t>επείγουσα ενδοσκόπηση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στις περιπτώσεις οξείας αιμορραγίας από το κατώτερο πεπτικό σύστημα αναδεικνύει τη βλάβη στο παχύ έντερο στο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70-80%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 των ασθενών</a:t>
            </a:r>
          </a:p>
          <a:p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Προσφέρει την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δυνατότητα ενδοσκοπικής θεραπείας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της αιμορραγίας που οφείλεται σε ορισμένα νοσήματα του παχέος εντέρου, όπως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αγγειοδυσπλασίες</a:t>
            </a:r>
            <a:r>
              <a:rPr lang="el-GR" altLang="en-US" sz="22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και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εκκολπώματα</a:t>
            </a:r>
            <a:endParaRPr lang="en-US" altLang="en-US" sz="22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buFontTx/>
              <a:buNone/>
            </a:pPr>
            <a:endParaRPr lang="el-GR" altLang="en-US" sz="22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Η ολική κολονοσκόπηση είναι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πιο αποτελεσματική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από την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αγγειογραφία</a:t>
            </a:r>
            <a:r>
              <a:rPr lang="el-GR" altLang="en-US" sz="22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στη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διάγνωση της εστίας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της οξείας αιμορραγίας από το παχύ έντερο</a:t>
            </a:r>
          </a:p>
          <a:p>
            <a:endParaRPr lang="en-US" altLang="en-US" sz="2200">
              <a:latin typeface="Verdana" charset="0"/>
              <a:ea typeface="Verdana" charset="0"/>
              <a:cs typeface="Verdana" charset="0"/>
            </a:endParaRPr>
          </a:p>
          <a:p>
            <a:r>
              <a:rPr lang="el-GR" altLang="en-US" sz="18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Η ακτινογραφία με βάριο δεν έχει καμία θέση στη διερεύνηση των ασθενών αυτών</a:t>
            </a:r>
            <a:endParaRPr lang="en-GB" altLang="en-US" sz="1800" b="1" i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39688"/>
            <a:ext cx="4643438" cy="344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450"/>
            <a:ext cx="457200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9375"/>
            <a:ext cx="8785225" cy="654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9" r="62531" b="22147"/>
          <a:stretch>
            <a:fillRect/>
          </a:stretch>
        </p:blipFill>
        <p:spPr bwMode="auto">
          <a:xfrm>
            <a:off x="2108200" y="1692275"/>
            <a:ext cx="4695825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234950"/>
            <a:ext cx="8920163" cy="653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86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WordArt 10"/>
          <p:cNvSpPr>
            <a:spLocks noChangeArrowheads="1" noChangeShapeType="1" noTextEdit="1"/>
          </p:cNvSpPr>
          <p:nvPr/>
        </p:nvSpPr>
        <p:spPr bwMode="auto">
          <a:xfrm rot="-1020000">
            <a:off x="2030413" y="3173413"/>
            <a:ext cx="5394325" cy="126841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80306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contourW="127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r>
              <a:rPr lang="el-GR" sz="32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17520000" scaled="1"/>
                </a:gradFill>
                <a:effectLst>
                  <a:outerShdw blurRad="635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Impact" charset="0"/>
                <a:ea typeface="Impact" charset="0"/>
                <a:cs typeface="Impact" charset="0"/>
              </a:rPr>
              <a:t>Ευχαριστώ</a:t>
            </a:r>
            <a:endParaRPr lang="en-US" sz="32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17520000" scaled="1"/>
              </a:gradFill>
              <a:effectLst>
                <a:outerShdw blurRad="63500" dist="38100" dir="2700000" algn="tl" rotWithShape="0">
                  <a:srgbClr val="000000">
                    <a:alpha val="43137"/>
                  </a:srgbClr>
                </a:outerShdw>
              </a:effectLst>
              <a:latin typeface="Impact" charset="0"/>
              <a:ea typeface="Impact" charset="0"/>
              <a:cs typeface="Impac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9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Η επίπτωση του ΠΕ μειώνεται</a:t>
            </a:r>
            <a:r>
              <a:rPr lang="en-US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…</a:t>
            </a:r>
            <a:r>
              <a:rPr lang="en-US" altLang="en-US" sz="2800" b="1"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altLang="en-US" sz="2800" b="1">
                <a:latin typeface="Verdana" charset="0"/>
                <a:ea typeface="Verdana" charset="0"/>
                <a:cs typeface="Verdana" charset="0"/>
              </a:rPr>
            </a:br>
            <a:r>
              <a:rPr kumimoji="1" lang="el-GR" altLang="zh-TW" sz="2800" b="1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rPr>
              <a:t>Νοσηλείες</a:t>
            </a:r>
            <a:endParaRPr kumimoji="1" lang="en-US" altLang="en-US" sz="2800" b="1">
              <a:solidFill>
                <a:schemeClr val="accent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grpSp>
        <p:nvGrpSpPr>
          <p:cNvPr id="9218" name="Group 92"/>
          <p:cNvGrpSpPr>
            <a:grpSpLocks/>
          </p:cNvGrpSpPr>
          <p:nvPr/>
        </p:nvGrpSpPr>
        <p:grpSpPr bwMode="auto">
          <a:xfrm>
            <a:off x="644525" y="1749425"/>
            <a:ext cx="7600950" cy="4537075"/>
            <a:chOff x="518" y="1078"/>
            <a:chExt cx="4788" cy="2858"/>
          </a:xfrm>
        </p:grpSpPr>
        <p:sp>
          <p:nvSpPr>
            <p:cNvPr id="9220" name="Line 10"/>
            <p:cNvSpPr>
              <a:spLocks noChangeShapeType="1"/>
            </p:cNvSpPr>
            <p:nvPr/>
          </p:nvSpPr>
          <p:spPr bwMode="auto">
            <a:xfrm>
              <a:off x="804" y="3562"/>
              <a:ext cx="188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1" name="Text Box 13"/>
            <p:cNvSpPr txBox="1">
              <a:spLocks noChangeArrowheads="1"/>
            </p:cNvSpPr>
            <p:nvPr/>
          </p:nvSpPr>
          <p:spPr bwMode="auto">
            <a:xfrm>
              <a:off x="597" y="3440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PMingLiU" charset="-120"/>
                </a:rPr>
                <a:t>0</a:t>
              </a:r>
            </a:p>
          </p:txBody>
        </p:sp>
        <p:sp>
          <p:nvSpPr>
            <p:cNvPr id="9222" name="Text Box 14"/>
            <p:cNvSpPr txBox="1">
              <a:spLocks noChangeArrowheads="1"/>
            </p:cNvSpPr>
            <p:nvPr/>
          </p:nvSpPr>
          <p:spPr bwMode="auto">
            <a:xfrm>
              <a:off x="526" y="3125"/>
              <a:ext cx="25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PMingLiU" charset="-120"/>
                </a:rPr>
                <a:t>10</a:t>
              </a:r>
            </a:p>
          </p:txBody>
        </p:sp>
        <p:sp>
          <p:nvSpPr>
            <p:cNvPr id="9223" name="Text Box 15"/>
            <p:cNvSpPr txBox="1">
              <a:spLocks noChangeArrowheads="1"/>
            </p:cNvSpPr>
            <p:nvPr/>
          </p:nvSpPr>
          <p:spPr bwMode="auto">
            <a:xfrm>
              <a:off x="526" y="2810"/>
              <a:ext cx="25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PMingLiU" charset="-120"/>
                </a:rPr>
                <a:t>20</a:t>
              </a:r>
            </a:p>
          </p:txBody>
        </p:sp>
        <p:sp>
          <p:nvSpPr>
            <p:cNvPr id="9224" name="Text Box 16"/>
            <p:cNvSpPr txBox="1">
              <a:spLocks noChangeArrowheads="1"/>
            </p:cNvSpPr>
            <p:nvPr/>
          </p:nvSpPr>
          <p:spPr bwMode="auto">
            <a:xfrm>
              <a:off x="526" y="2496"/>
              <a:ext cx="25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PMingLiU" charset="-120"/>
                </a:rPr>
                <a:t>30</a:t>
              </a:r>
            </a:p>
          </p:txBody>
        </p:sp>
        <p:sp>
          <p:nvSpPr>
            <p:cNvPr id="9225" name="Text Box 17"/>
            <p:cNvSpPr txBox="1">
              <a:spLocks noChangeArrowheads="1"/>
            </p:cNvSpPr>
            <p:nvPr/>
          </p:nvSpPr>
          <p:spPr bwMode="auto">
            <a:xfrm>
              <a:off x="526" y="2181"/>
              <a:ext cx="25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PMingLiU" charset="-120"/>
                </a:rPr>
                <a:t>40</a:t>
              </a:r>
            </a:p>
          </p:txBody>
        </p:sp>
        <p:sp>
          <p:nvSpPr>
            <p:cNvPr id="9226" name="Text Box 18"/>
            <p:cNvSpPr txBox="1">
              <a:spLocks noChangeArrowheads="1"/>
            </p:cNvSpPr>
            <p:nvPr/>
          </p:nvSpPr>
          <p:spPr bwMode="auto">
            <a:xfrm>
              <a:off x="526" y="1245"/>
              <a:ext cx="25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PMingLiU" charset="-120"/>
                </a:rPr>
                <a:t>70</a:t>
              </a:r>
            </a:p>
          </p:txBody>
        </p:sp>
        <p:sp useBgFill="1">
          <p:nvSpPr>
            <p:cNvPr id="9227" name="Text Box 19"/>
            <p:cNvSpPr txBox="1">
              <a:spLocks noChangeArrowheads="1"/>
            </p:cNvSpPr>
            <p:nvPr/>
          </p:nvSpPr>
          <p:spPr bwMode="auto">
            <a:xfrm>
              <a:off x="518" y="1078"/>
              <a:ext cx="2714" cy="213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l-GR" altLang="zh-TW" sz="1600">
                  <a:ea typeface="PMingLiU" charset="-120"/>
                </a:rPr>
                <a:t>Αναλογικό ποσοστό ανά</a:t>
              </a:r>
              <a:r>
                <a:rPr lang="en-US" altLang="zh-TW" sz="1600">
                  <a:ea typeface="PMingLiU" charset="-120"/>
                </a:rPr>
                <a:t> </a:t>
              </a:r>
              <a:r>
                <a:rPr lang="el-GR" altLang="zh-TW" sz="1600">
                  <a:ea typeface="PMingLiU" charset="-120"/>
                </a:rPr>
                <a:t>1</a:t>
              </a:r>
              <a:r>
                <a:rPr lang="en-US" altLang="zh-TW" sz="1600">
                  <a:ea typeface="PMingLiU" charset="-120"/>
                </a:rPr>
                <a:t>0</a:t>
              </a:r>
              <a:r>
                <a:rPr lang="el-GR" altLang="zh-TW" sz="1600">
                  <a:ea typeface="PMingLiU" charset="-120"/>
                </a:rPr>
                <a:t>.</a:t>
              </a:r>
              <a:r>
                <a:rPr lang="en-US" altLang="zh-TW" sz="1600">
                  <a:ea typeface="PMingLiU" charset="-120"/>
                </a:rPr>
                <a:t>000 </a:t>
              </a:r>
              <a:r>
                <a:rPr lang="el-GR" altLang="zh-TW" sz="1600">
                  <a:ea typeface="PMingLiU" charset="-120"/>
                </a:rPr>
                <a:t>νοσηλείες</a:t>
              </a:r>
              <a:endParaRPr lang="en-US" altLang="zh-TW" sz="1600">
                <a:ea typeface="PMingLiU" charset="-120"/>
              </a:endParaRPr>
            </a:p>
          </p:txBody>
        </p:sp>
        <p:sp>
          <p:nvSpPr>
            <p:cNvPr id="9228" name="Text Box 20"/>
            <p:cNvSpPr txBox="1">
              <a:spLocks noChangeArrowheads="1"/>
            </p:cNvSpPr>
            <p:nvPr/>
          </p:nvSpPr>
          <p:spPr bwMode="auto">
            <a:xfrm>
              <a:off x="779" y="3618"/>
              <a:ext cx="451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500">
                  <a:ea typeface="PMingLiU" charset="-120"/>
                </a:rPr>
                <a:t>1970–</a:t>
              </a:r>
              <a:br>
                <a:rPr lang="en-US" altLang="zh-TW" sz="1500">
                  <a:ea typeface="PMingLiU" charset="-120"/>
                </a:rPr>
              </a:br>
              <a:r>
                <a:rPr lang="en-US" altLang="zh-TW" sz="1500">
                  <a:ea typeface="PMingLiU" charset="-120"/>
                </a:rPr>
                <a:t>1974</a:t>
              </a:r>
            </a:p>
          </p:txBody>
        </p:sp>
        <p:sp>
          <p:nvSpPr>
            <p:cNvPr id="9229" name="Text Box 22"/>
            <p:cNvSpPr txBox="1">
              <a:spLocks noChangeArrowheads="1"/>
            </p:cNvSpPr>
            <p:nvPr/>
          </p:nvSpPr>
          <p:spPr bwMode="auto">
            <a:xfrm>
              <a:off x="1152" y="3618"/>
              <a:ext cx="451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500">
                  <a:ea typeface="PMingLiU" charset="-120"/>
                </a:rPr>
                <a:t>1975–</a:t>
              </a:r>
              <a:br>
                <a:rPr lang="en-US" altLang="zh-TW" sz="1500">
                  <a:ea typeface="PMingLiU" charset="-120"/>
                </a:rPr>
              </a:br>
              <a:r>
                <a:rPr lang="en-US" altLang="zh-TW" sz="1500">
                  <a:ea typeface="PMingLiU" charset="-120"/>
                </a:rPr>
                <a:t>1979</a:t>
              </a:r>
            </a:p>
          </p:txBody>
        </p:sp>
        <p:sp>
          <p:nvSpPr>
            <p:cNvPr id="9230" name="Text Box 23"/>
            <p:cNvSpPr txBox="1">
              <a:spLocks noChangeArrowheads="1"/>
            </p:cNvSpPr>
            <p:nvPr/>
          </p:nvSpPr>
          <p:spPr bwMode="auto">
            <a:xfrm>
              <a:off x="1529" y="3618"/>
              <a:ext cx="451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500">
                  <a:ea typeface="PMingLiU" charset="-120"/>
                </a:rPr>
                <a:t>1908–</a:t>
              </a:r>
              <a:br>
                <a:rPr lang="en-US" altLang="zh-TW" sz="1500">
                  <a:ea typeface="PMingLiU" charset="-120"/>
                </a:rPr>
              </a:br>
              <a:r>
                <a:rPr lang="en-US" altLang="zh-TW" sz="1500">
                  <a:ea typeface="PMingLiU" charset="-120"/>
                </a:rPr>
                <a:t>1984</a:t>
              </a:r>
            </a:p>
          </p:txBody>
        </p:sp>
        <p:sp>
          <p:nvSpPr>
            <p:cNvPr id="9231" name="Text Box 24"/>
            <p:cNvSpPr txBox="1">
              <a:spLocks noChangeArrowheads="1"/>
            </p:cNvSpPr>
            <p:nvPr/>
          </p:nvSpPr>
          <p:spPr bwMode="auto">
            <a:xfrm>
              <a:off x="1915" y="3618"/>
              <a:ext cx="451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500">
                  <a:ea typeface="PMingLiU" charset="-120"/>
                </a:rPr>
                <a:t>1985–</a:t>
              </a:r>
              <a:br>
                <a:rPr lang="en-US" altLang="zh-TW" sz="1500">
                  <a:ea typeface="PMingLiU" charset="-120"/>
                </a:rPr>
              </a:br>
              <a:r>
                <a:rPr lang="en-US" altLang="zh-TW" sz="1500">
                  <a:ea typeface="PMingLiU" charset="-120"/>
                </a:rPr>
                <a:t>1989</a:t>
              </a:r>
            </a:p>
          </p:txBody>
        </p:sp>
        <p:sp>
          <p:nvSpPr>
            <p:cNvPr id="9232" name="Text Box 25"/>
            <p:cNvSpPr txBox="1">
              <a:spLocks noChangeArrowheads="1"/>
            </p:cNvSpPr>
            <p:nvPr/>
          </p:nvSpPr>
          <p:spPr bwMode="auto">
            <a:xfrm>
              <a:off x="2240" y="3610"/>
              <a:ext cx="544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500">
                  <a:ea typeface="PMingLiU" charset="-120"/>
                </a:rPr>
                <a:t>1990–</a:t>
              </a:r>
              <a:br>
                <a:rPr lang="en-US" altLang="zh-TW" sz="1500">
                  <a:ea typeface="PMingLiU" charset="-120"/>
                </a:rPr>
              </a:br>
              <a:r>
                <a:rPr lang="en-US" altLang="zh-TW" sz="1500">
                  <a:ea typeface="PMingLiU" charset="-120"/>
                </a:rPr>
                <a:t>1995</a:t>
              </a:r>
            </a:p>
          </p:txBody>
        </p:sp>
        <p:sp>
          <p:nvSpPr>
            <p:cNvPr id="9233" name="Text Box 27"/>
            <p:cNvSpPr txBox="1">
              <a:spLocks noChangeArrowheads="1"/>
            </p:cNvSpPr>
            <p:nvPr/>
          </p:nvSpPr>
          <p:spPr bwMode="auto">
            <a:xfrm>
              <a:off x="1128" y="1335"/>
              <a:ext cx="123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l-GR" altLang="zh-TW" sz="1600">
                  <a:ea typeface="PMingLiU" charset="-120"/>
                </a:rPr>
                <a:t>Έγχρωμοι άνδρες</a:t>
              </a:r>
              <a:endParaRPr lang="en-US" altLang="zh-TW" sz="1600">
                <a:ea typeface="PMingLiU" charset="-120"/>
              </a:endParaRPr>
            </a:p>
          </p:txBody>
        </p:sp>
        <p:sp>
          <p:nvSpPr>
            <p:cNvPr id="9234" name="Line 29"/>
            <p:cNvSpPr>
              <a:spLocks noChangeShapeType="1"/>
            </p:cNvSpPr>
            <p:nvPr/>
          </p:nvSpPr>
          <p:spPr bwMode="auto">
            <a:xfrm flipV="1">
              <a:off x="807" y="1303"/>
              <a:ext cx="0" cy="22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5" name="Line 30"/>
            <p:cNvSpPr>
              <a:spLocks noChangeShapeType="1"/>
            </p:cNvSpPr>
            <p:nvPr/>
          </p:nvSpPr>
          <p:spPr bwMode="auto">
            <a:xfrm flipV="1">
              <a:off x="1002" y="3559"/>
              <a:ext cx="0" cy="6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6" name="Line 31"/>
            <p:cNvSpPr>
              <a:spLocks noChangeShapeType="1"/>
            </p:cNvSpPr>
            <p:nvPr/>
          </p:nvSpPr>
          <p:spPr bwMode="auto">
            <a:xfrm flipV="1">
              <a:off x="1379" y="3559"/>
              <a:ext cx="0" cy="6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7" name="Line 32"/>
            <p:cNvSpPr>
              <a:spLocks noChangeShapeType="1"/>
            </p:cNvSpPr>
            <p:nvPr/>
          </p:nvSpPr>
          <p:spPr bwMode="auto">
            <a:xfrm flipV="1">
              <a:off x="1756" y="3559"/>
              <a:ext cx="0" cy="6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8" name="Line 33"/>
            <p:cNvSpPr>
              <a:spLocks noChangeShapeType="1"/>
            </p:cNvSpPr>
            <p:nvPr/>
          </p:nvSpPr>
          <p:spPr bwMode="auto">
            <a:xfrm flipV="1">
              <a:off x="2133" y="3559"/>
              <a:ext cx="0" cy="6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9" name="Line 34"/>
            <p:cNvSpPr>
              <a:spLocks noChangeShapeType="1"/>
            </p:cNvSpPr>
            <p:nvPr/>
          </p:nvSpPr>
          <p:spPr bwMode="auto">
            <a:xfrm flipV="1">
              <a:off x="2510" y="3559"/>
              <a:ext cx="0" cy="6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0" name="Text Box 44"/>
            <p:cNvSpPr txBox="1">
              <a:spLocks noChangeArrowheads="1"/>
            </p:cNvSpPr>
            <p:nvPr/>
          </p:nvSpPr>
          <p:spPr bwMode="auto">
            <a:xfrm>
              <a:off x="526" y="1867"/>
              <a:ext cx="25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PMingLiU" charset="-120"/>
                </a:rPr>
                <a:t>50</a:t>
              </a:r>
            </a:p>
          </p:txBody>
        </p:sp>
        <p:sp>
          <p:nvSpPr>
            <p:cNvPr id="9241" name="Text Box 46"/>
            <p:cNvSpPr txBox="1">
              <a:spLocks noChangeArrowheads="1"/>
            </p:cNvSpPr>
            <p:nvPr/>
          </p:nvSpPr>
          <p:spPr bwMode="auto">
            <a:xfrm>
              <a:off x="526" y="1552"/>
              <a:ext cx="25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PMingLiU" charset="-120"/>
                </a:rPr>
                <a:t>60</a:t>
              </a:r>
            </a:p>
          </p:txBody>
        </p:sp>
        <p:sp>
          <p:nvSpPr>
            <p:cNvPr id="9242" name="Line 37"/>
            <p:cNvSpPr>
              <a:spLocks noChangeShapeType="1"/>
            </p:cNvSpPr>
            <p:nvPr/>
          </p:nvSpPr>
          <p:spPr bwMode="auto">
            <a:xfrm>
              <a:off x="738" y="3562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3" name="Line 38"/>
            <p:cNvSpPr>
              <a:spLocks noChangeShapeType="1"/>
            </p:cNvSpPr>
            <p:nvPr/>
          </p:nvSpPr>
          <p:spPr bwMode="auto">
            <a:xfrm>
              <a:off x="738" y="3244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4" name="Line 39"/>
            <p:cNvSpPr>
              <a:spLocks noChangeShapeType="1"/>
            </p:cNvSpPr>
            <p:nvPr/>
          </p:nvSpPr>
          <p:spPr bwMode="auto">
            <a:xfrm>
              <a:off x="738" y="2932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5" name="Line 40"/>
            <p:cNvSpPr>
              <a:spLocks noChangeShapeType="1"/>
            </p:cNvSpPr>
            <p:nvPr/>
          </p:nvSpPr>
          <p:spPr bwMode="auto">
            <a:xfrm>
              <a:off x="738" y="2618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6" name="Line 41"/>
            <p:cNvSpPr>
              <a:spLocks noChangeShapeType="1"/>
            </p:cNvSpPr>
            <p:nvPr/>
          </p:nvSpPr>
          <p:spPr bwMode="auto">
            <a:xfrm>
              <a:off x="738" y="2309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7" name="Line 42"/>
            <p:cNvSpPr>
              <a:spLocks noChangeShapeType="1"/>
            </p:cNvSpPr>
            <p:nvPr/>
          </p:nvSpPr>
          <p:spPr bwMode="auto">
            <a:xfrm>
              <a:off x="738" y="1359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8" name="Line 45"/>
            <p:cNvSpPr>
              <a:spLocks noChangeShapeType="1"/>
            </p:cNvSpPr>
            <p:nvPr/>
          </p:nvSpPr>
          <p:spPr bwMode="auto">
            <a:xfrm>
              <a:off x="738" y="1991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9" name="Line 47"/>
            <p:cNvSpPr>
              <a:spLocks noChangeShapeType="1"/>
            </p:cNvSpPr>
            <p:nvPr/>
          </p:nvSpPr>
          <p:spPr bwMode="auto">
            <a:xfrm>
              <a:off x="738" y="1683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0" name="Text Box 49"/>
            <p:cNvSpPr txBox="1">
              <a:spLocks noChangeArrowheads="1"/>
            </p:cNvSpPr>
            <p:nvPr/>
          </p:nvSpPr>
          <p:spPr bwMode="auto">
            <a:xfrm>
              <a:off x="1736" y="1948"/>
              <a:ext cx="99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l-GR" altLang="zh-TW" sz="1600">
                  <a:ea typeface="PMingLiU" charset="-120"/>
                </a:rPr>
                <a:t>Λευκοί άνδρες</a:t>
              </a:r>
              <a:endParaRPr lang="en-US" altLang="zh-TW" sz="1600">
                <a:ea typeface="PMingLiU" charset="-120"/>
              </a:endParaRPr>
            </a:p>
          </p:txBody>
        </p:sp>
        <p:sp>
          <p:nvSpPr>
            <p:cNvPr id="9251" name="Freeform 50"/>
            <p:cNvSpPr>
              <a:spLocks/>
            </p:cNvSpPr>
            <p:nvPr/>
          </p:nvSpPr>
          <p:spPr bwMode="auto">
            <a:xfrm>
              <a:off x="1008" y="1474"/>
              <a:ext cx="1503" cy="468"/>
            </a:xfrm>
            <a:custGeom>
              <a:avLst/>
              <a:gdLst>
                <a:gd name="T0" fmla="*/ 0 w 1503"/>
                <a:gd name="T1" fmla="*/ 0 h 468"/>
                <a:gd name="T2" fmla="*/ 378 w 1503"/>
                <a:gd name="T3" fmla="*/ 216 h 468"/>
                <a:gd name="T4" fmla="*/ 759 w 1503"/>
                <a:gd name="T5" fmla="*/ 261 h 468"/>
                <a:gd name="T6" fmla="*/ 1128 w 1503"/>
                <a:gd name="T7" fmla="*/ 81 h 468"/>
                <a:gd name="T8" fmla="*/ 1503 w 1503"/>
                <a:gd name="T9" fmla="*/ 468 h 4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3"/>
                <a:gd name="T16" fmla="*/ 0 h 468"/>
                <a:gd name="T17" fmla="*/ 1503 w 1503"/>
                <a:gd name="T18" fmla="*/ 468 h 4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3" h="468">
                  <a:moveTo>
                    <a:pt x="0" y="0"/>
                  </a:moveTo>
                  <a:lnTo>
                    <a:pt x="378" y="216"/>
                  </a:lnTo>
                  <a:lnTo>
                    <a:pt x="759" y="261"/>
                  </a:lnTo>
                  <a:lnTo>
                    <a:pt x="1128" y="81"/>
                  </a:lnTo>
                  <a:lnTo>
                    <a:pt x="1503" y="468"/>
                  </a:lnTo>
                </a:path>
              </a:pathLst>
            </a:custGeom>
            <a:noFill/>
            <a:ln w="57150">
              <a:solidFill>
                <a:srgbClr val="A7105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2" name="Freeform 51"/>
            <p:cNvSpPr>
              <a:spLocks/>
            </p:cNvSpPr>
            <p:nvPr/>
          </p:nvSpPr>
          <p:spPr bwMode="auto">
            <a:xfrm>
              <a:off x="1017" y="1426"/>
              <a:ext cx="1488" cy="594"/>
            </a:xfrm>
            <a:custGeom>
              <a:avLst/>
              <a:gdLst>
                <a:gd name="T0" fmla="*/ 0 w 1488"/>
                <a:gd name="T1" fmla="*/ 0 h 594"/>
                <a:gd name="T2" fmla="*/ 348 w 1488"/>
                <a:gd name="T3" fmla="*/ 342 h 594"/>
                <a:gd name="T4" fmla="*/ 741 w 1488"/>
                <a:gd name="T5" fmla="*/ 342 h 594"/>
                <a:gd name="T6" fmla="*/ 1119 w 1488"/>
                <a:gd name="T7" fmla="*/ 207 h 594"/>
                <a:gd name="T8" fmla="*/ 1488 w 1488"/>
                <a:gd name="T9" fmla="*/ 594 h 5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88"/>
                <a:gd name="T16" fmla="*/ 0 h 594"/>
                <a:gd name="T17" fmla="*/ 1488 w 1488"/>
                <a:gd name="T18" fmla="*/ 594 h 5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88" h="594">
                  <a:moveTo>
                    <a:pt x="0" y="0"/>
                  </a:moveTo>
                  <a:lnTo>
                    <a:pt x="348" y="342"/>
                  </a:lnTo>
                  <a:lnTo>
                    <a:pt x="741" y="342"/>
                  </a:lnTo>
                  <a:lnTo>
                    <a:pt x="1119" y="207"/>
                  </a:lnTo>
                  <a:lnTo>
                    <a:pt x="1488" y="594"/>
                  </a:lnTo>
                </a:path>
              </a:pathLst>
            </a:custGeom>
            <a:noFill/>
            <a:ln w="571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3" name="Line 52"/>
            <p:cNvSpPr>
              <a:spLocks noChangeShapeType="1"/>
            </p:cNvSpPr>
            <p:nvPr/>
          </p:nvSpPr>
          <p:spPr bwMode="auto">
            <a:xfrm>
              <a:off x="3267" y="3562"/>
              <a:ext cx="188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4" name="Text Box 53"/>
            <p:cNvSpPr txBox="1">
              <a:spLocks noChangeArrowheads="1"/>
            </p:cNvSpPr>
            <p:nvPr/>
          </p:nvSpPr>
          <p:spPr bwMode="auto">
            <a:xfrm>
              <a:off x="3053" y="3440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PMingLiU" charset="-120"/>
                </a:rPr>
                <a:t>0</a:t>
              </a:r>
            </a:p>
          </p:txBody>
        </p:sp>
        <p:sp>
          <p:nvSpPr>
            <p:cNvPr id="9255" name="Text Box 54"/>
            <p:cNvSpPr txBox="1">
              <a:spLocks noChangeArrowheads="1"/>
            </p:cNvSpPr>
            <p:nvPr/>
          </p:nvSpPr>
          <p:spPr bwMode="auto">
            <a:xfrm>
              <a:off x="2982" y="3195"/>
              <a:ext cx="25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PMingLiU" charset="-120"/>
                </a:rPr>
                <a:t>20</a:t>
              </a:r>
            </a:p>
          </p:txBody>
        </p:sp>
        <p:sp>
          <p:nvSpPr>
            <p:cNvPr id="9256" name="Text Box 55"/>
            <p:cNvSpPr txBox="1">
              <a:spLocks noChangeArrowheads="1"/>
            </p:cNvSpPr>
            <p:nvPr/>
          </p:nvSpPr>
          <p:spPr bwMode="auto">
            <a:xfrm>
              <a:off x="2982" y="2950"/>
              <a:ext cx="25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PMingLiU" charset="-120"/>
                </a:rPr>
                <a:t>40</a:t>
              </a:r>
            </a:p>
          </p:txBody>
        </p:sp>
        <p:sp>
          <p:nvSpPr>
            <p:cNvPr id="9257" name="Text Box 56"/>
            <p:cNvSpPr txBox="1">
              <a:spLocks noChangeArrowheads="1"/>
            </p:cNvSpPr>
            <p:nvPr/>
          </p:nvSpPr>
          <p:spPr bwMode="auto">
            <a:xfrm>
              <a:off x="2982" y="2461"/>
              <a:ext cx="25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PMingLiU" charset="-120"/>
                </a:rPr>
                <a:t>80</a:t>
              </a:r>
            </a:p>
          </p:txBody>
        </p:sp>
        <p:sp>
          <p:nvSpPr>
            <p:cNvPr id="9258" name="Text Box 57"/>
            <p:cNvSpPr txBox="1">
              <a:spLocks noChangeArrowheads="1"/>
            </p:cNvSpPr>
            <p:nvPr/>
          </p:nvSpPr>
          <p:spPr bwMode="auto">
            <a:xfrm>
              <a:off x="2911" y="1972"/>
              <a:ext cx="32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PMingLiU" charset="-120"/>
                </a:rPr>
                <a:t>120</a:t>
              </a:r>
            </a:p>
          </p:txBody>
        </p:sp>
        <p:sp>
          <p:nvSpPr>
            <p:cNvPr id="9259" name="Text Box 58"/>
            <p:cNvSpPr txBox="1">
              <a:spLocks noChangeArrowheads="1"/>
            </p:cNvSpPr>
            <p:nvPr/>
          </p:nvSpPr>
          <p:spPr bwMode="auto">
            <a:xfrm>
              <a:off x="2911" y="1246"/>
              <a:ext cx="32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PMingLiU" charset="-120"/>
                </a:rPr>
                <a:t>180</a:t>
              </a:r>
            </a:p>
          </p:txBody>
        </p:sp>
        <p:sp>
          <p:nvSpPr>
            <p:cNvPr id="9260" name="Text Box 60"/>
            <p:cNvSpPr txBox="1">
              <a:spLocks noChangeArrowheads="1"/>
            </p:cNvSpPr>
            <p:nvPr/>
          </p:nvSpPr>
          <p:spPr bwMode="auto">
            <a:xfrm>
              <a:off x="3242" y="3618"/>
              <a:ext cx="451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500">
                  <a:ea typeface="PMingLiU" charset="-120"/>
                </a:rPr>
                <a:t>1970–</a:t>
              </a:r>
              <a:br>
                <a:rPr lang="en-US" altLang="zh-TW" sz="1500">
                  <a:ea typeface="PMingLiU" charset="-120"/>
                </a:rPr>
              </a:br>
              <a:r>
                <a:rPr lang="en-US" altLang="zh-TW" sz="1500">
                  <a:ea typeface="PMingLiU" charset="-120"/>
                </a:rPr>
                <a:t>1974</a:t>
              </a:r>
            </a:p>
          </p:txBody>
        </p:sp>
        <p:sp>
          <p:nvSpPr>
            <p:cNvPr id="9261" name="Text Box 61"/>
            <p:cNvSpPr txBox="1">
              <a:spLocks noChangeArrowheads="1"/>
            </p:cNvSpPr>
            <p:nvPr/>
          </p:nvSpPr>
          <p:spPr bwMode="auto">
            <a:xfrm>
              <a:off x="3615" y="3618"/>
              <a:ext cx="451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500">
                  <a:ea typeface="PMingLiU" charset="-120"/>
                </a:rPr>
                <a:t>1975–</a:t>
              </a:r>
              <a:br>
                <a:rPr lang="en-US" altLang="zh-TW" sz="1500">
                  <a:ea typeface="PMingLiU" charset="-120"/>
                </a:rPr>
              </a:br>
              <a:r>
                <a:rPr lang="en-US" altLang="zh-TW" sz="1500">
                  <a:ea typeface="PMingLiU" charset="-120"/>
                </a:rPr>
                <a:t>1979</a:t>
              </a:r>
            </a:p>
          </p:txBody>
        </p:sp>
        <p:sp>
          <p:nvSpPr>
            <p:cNvPr id="9262" name="Text Box 62"/>
            <p:cNvSpPr txBox="1">
              <a:spLocks noChangeArrowheads="1"/>
            </p:cNvSpPr>
            <p:nvPr/>
          </p:nvSpPr>
          <p:spPr bwMode="auto">
            <a:xfrm>
              <a:off x="3992" y="3618"/>
              <a:ext cx="451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500">
                  <a:ea typeface="PMingLiU" charset="-120"/>
                </a:rPr>
                <a:t>1908–</a:t>
              </a:r>
              <a:br>
                <a:rPr lang="en-US" altLang="zh-TW" sz="1500">
                  <a:ea typeface="PMingLiU" charset="-120"/>
                </a:rPr>
              </a:br>
              <a:r>
                <a:rPr lang="en-US" altLang="zh-TW" sz="1500">
                  <a:ea typeface="PMingLiU" charset="-120"/>
                </a:rPr>
                <a:t>1984</a:t>
              </a:r>
            </a:p>
          </p:txBody>
        </p:sp>
        <p:sp>
          <p:nvSpPr>
            <p:cNvPr id="9263" name="Text Box 63"/>
            <p:cNvSpPr txBox="1">
              <a:spLocks noChangeArrowheads="1"/>
            </p:cNvSpPr>
            <p:nvPr/>
          </p:nvSpPr>
          <p:spPr bwMode="auto">
            <a:xfrm>
              <a:off x="4378" y="3618"/>
              <a:ext cx="451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500">
                  <a:ea typeface="PMingLiU" charset="-120"/>
                </a:rPr>
                <a:t>1985–</a:t>
              </a:r>
              <a:br>
                <a:rPr lang="en-US" altLang="zh-TW" sz="1500">
                  <a:ea typeface="PMingLiU" charset="-120"/>
                </a:rPr>
              </a:br>
              <a:r>
                <a:rPr lang="en-US" altLang="zh-TW" sz="1500">
                  <a:ea typeface="PMingLiU" charset="-120"/>
                </a:rPr>
                <a:t>1989</a:t>
              </a:r>
            </a:p>
          </p:txBody>
        </p:sp>
        <p:sp>
          <p:nvSpPr>
            <p:cNvPr id="9264" name="Text Box 64"/>
            <p:cNvSpPr txBox="1">
              <a:spLocks noChangeArrowheads="1"/>
            </p:cNvSpPr>
            <p:nvPr/>
          </p:nvSpPr>
          <p:spPr bwMode="auto">
            <a:xfrm>
              <a:off x="4710" y="3610"/>
              <a:ext cx="530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500">
                  <a:ea typeface="PMingLiU" charset="-120"/>
                </a:rPr>
                <a:t>1990–</a:t>
              </a:r>
              <a:br>
                <a:rPr lang="en-US" altLang="zh-TW" sz="1500">
                  <a:ea typeface="PMingLiU" charset="-120"/>
                </a:rPr>
              </a:br>
              <a:r>
                <a:rPr lang="en-US" altLang="zh-TW" sz="1500">
                  <a:ea typeface="PMingLiU" charset="-120"/>
                </a:rPr>
                <a:t>1995</a:t>
              </a:r>
            </a:p>
          </p:txBody>
        </p:sp>
        <p:sp>
          <p:nvSpPr>
            <p:cNvPr id="9265" name="Text Box 65"/>
            <p:cNvSpPr txBox="1">
              <a:spLocks noChangeArrowheads="1"/>
            </p:cNvSpPr>
            <p:nvPr/>
          </p:nvSpPr>
          <p:spPr bwMode="auto">
            <a:xfrm>
              <a:off x="3969" y="2970"/>
              <a:ext cx="123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l-GR" altLang="zh-TW" sz="1600">
                  <a:ea typeface="PMingLiU" charset="-120"/>
                </a:rPr>
                <a:t>Έγχρωμοι άνδρες</a:t>
              </a:r>
              <a:endParaRPr lang="en-US" altLang="zh-TW" sz="1600">
                <a:ea typeface="PMingLiU" charset="-120"/>
              </a:endParaRPr>
            </a:p>
          </p:txBody>
        </p:sp>
        <p:sp>
          <p:nvSpPr>
            <p:cNvPr id="9266" name="Line 66"/>
            <p:cNvSpPr>
              <a:spLocks noChangeShapeType="1"/>
            </p:cNvSpPr>
            <p:nvPr/>
          </p:nvSpPr>
          <p:spPr bwMode="auto">
            <a:xfrm flipV="1">
              <a:off x="3270" y="1306"/>
              <a:ext cx="0" cy="225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7" name="Line 67"/>
            <p:cNvSpPr>
              <a:spLocks noChangeShapeType="1"/>
            </p:cNvSpPr>
            <p:nvPr/>
          </p:nvSpPr>
          <p:spPr bwMode="auto">
            <a:xfrm flipV="1">
              <a:off x="3465" y="3559"/>
              <a:ext cx="0" cy="6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8" name="Line 68"/>
            <p:cNvSpPr>
              <a:spLocks noChangeShapeType="1"/>
            </p:cNvSpPr>
            <p:nvPr/>
          </p:nvSpPr>
          <p:spPr bwMode="auto">
            <a:xfrm flipV="1">
              <a:off x="3842" y="3559"/>
              <a:ext cx="0" cy="6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9" name="Line 69"/>
            <p:cNvSpPr>
              <a:spLocks noChangeShapeType="1"/>
            </p:cNvSpPr>
            <p:nvPr/>
          </p:nvSpPr>
          <p:spPr bwMode="auto">
            <a:xfrm flipV="1">
              <a:off x="4219" y="3559"/>
              <a:ext cx="0" cy="6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0" name="Line 70"/>
            <p:cNvSpPr>
              <a:spLocks noChangeShapeType="1"/>
            </p:cNvSpPr>
            <p:nvPr/>
          </p:nvSpPr>
          <p:spPr bwMode="auto">
            <a:xfrm flipV="1">
              <a:off x="4596" y="3559"/>
              <a:ext cx="0" cy="6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1" name="Line 71"/>
            <p:cNvSpPr>
              <a:spLocks noChangeShapeType="1"/>
            </p:cNvSpPr>
            <p:nvPr/>
          </p:nvSpPr>
          <p:spPr bwMode="auto">
            <a:xfrm flipV="1">
              <a:off x="4973" y="3559"/>
              <a:ext cx="0" cy="6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2" name="Text Box 72"/>
            <p:cNvSpPr txBox="1">
              <a:spLocks noChangeArrowheads="1"/>
            </p:cNvSpPr>
            <p:nvPr/>
          </p:nvSpPr>
          <p:spPr bwMode="auto">
            <a:xfrm>
              <a:off x="2911" y="1727"/>
              <a:ext cx="32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PMingLiU" charset="-120"/>
                </a:rPr>
                <a:t>140</a:t>
              </a:r>
            </a:p>
          </p:txBody>
        </p:sp>
        <p:sp>
          <p:nvSpPr>
            <p:cNvPr id="9273" name="Text Box 73"/>
            <p:cNvSpPr txBox="1">
              <a:spLocks noChangeArrowheads="1"/>
            </p:cNvSpPr>
            <p:nvPr/>
          </p:nvSpPr>
          <p:spPr bwMode="auto">
            <a:xfrm>
              <a:off x="2911" y="1482"/>
              <a:ext cx="32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PMingLiU" charset="-120"/>
                </a:rPr>
                <a:t>160</a:t>
              </a:r>
            </a:p>
          </p:txBody>
        </p:sp>
        <p:sp>
          <p:nvSpPr>
            <p:cNvPr id="9274" name="Line 74"/>
            <p:cNvSpPr>
              <a:spLocks noChangeShapeType="1"/>
            </p:cNvSpPr>
            <p:nvPr/>
          </p:nvSpPr>
          <p:spPr bwMode="auto">
            <a:xfrm>
              <a:off x="3201" y="3562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5" name="Line 75"/>
            <p:cNvSpPr>
              <a:spLocks noChangeShapeType="1"/>
            </p:cNvSpPr>
            <p:nvPr/>
          </p:nvSpPr>
          <p:spPr bwMode="auto">
            <a:xfrm>
              <a:off x="3201" y="3317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6" name="Line 76"/>
            <p:cNvSpPr>
              <a:spLocks noChangeShapeType="1"/>
            </p:cNvSpPr>
            <p:nvPr/>
          </p:nvSpPr>
          <p:spPr bwMode="auto">
            <a:xfrm>
              <a:off x="3201" y="3072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7" name="Line 77"/>
            <p:cNvSpPr>
              <a:spLocks noChangeShapeType="1"/>
            </p:cNvSpPr>
            <p:nvPr/>
          </p:nvSpPr>
          <p:spPr bwMode="auto">
            <a:xfrm>
              <a:off x="3201" y="2582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8" name="Line 78"/>
            <p:cNvSpPr>
              <a:spLocks noChangeShapeType="1"/>
            </p:cNvSpPr>
            <p:nvPr/>
          </p:nvSpPr>
          <p:spPr bwMode="auto">
            <a:xfrm>
              <a:off x="3201" y="2093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9" name="Line 79"/>
            <p:cNvSpPr>
              <a:spLocks noChangeShapeType="1"/>
            </p:cNvSpPr>
            <p:nvPr/>
          </p:nvSpPr>
          <p:spPr bwMode="auto">
            <a:xfrm>
              <a:off x="3201" y="1359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0" name="Line 80"/>
            <p:cNvSpPr>
              <a:spLocks noChangeShapeType="1"/>
            </p:cNvSpPr>
            <p:nvPr/>
          </p:nvSpPr>
          <p:spPr bwMode="auto">
            <a:xfrm>
              <a:off x="3201" y="1848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1" name="Line 81"/>
            <p:cNvSpPr>
              <a:spLocks noChangeShapeType="1"/>
            </p:cNvSpPr>
            <p:nvPr/>
          </p:nvSpPr>
          <p:spPr bwMode="auto">
            <a:xfrm>
              <a:off x="3201" y="1603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2" name="Text Box 82"/>
            <p:cNvSpPr txBox="1">
              <a:spLocks noChangeArrowheads="1"/>
            </p:cNvSpPr>
            <p:nvPr/>
          </p:nvSpPr>
          <p:spPr bwMode="auto">
            <a:xfrm>
              <a:off x="4308" y="2530"/>
              <a:ext cx="99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l-GR" altLang="zh-TW" sz="1600">
                  <a:ea typeface="PMingLiU" charset="-120"/>
                </a:rPr>
                <a:t>Λευκοί άνδρες</a:t>
              </a:r>
              <a:endParaRPr lang="en-US" altLang="zh-TW" sz="1600">
                <a:ea typeface="PMingLiU" charset="-120"/>
              </a:endParaRPr>
            </a:p>
          </p:txBody>
        </p:sp>
        <p:sp>
          <p:nvSpPr>
            <p:cNvPr id="9283" name="Freeform 83"/>
            <p:cNvSpPr>
              <a:spLocks/>
            </p:cNvSpPr>
            <p:nvPr/>
          </p:nvSpPr>
          <p:spPr bwMode="auto">
            <a:xfrm>
              <a:off x="3480" y="1510"/>
              <a:ext cx="1498" cy="1419"/>
            </a:xfrm>
            <a:custGeom>
              <a:avLst/>
              <a:gdLst>
                <a:gd name="T0" fmla="*/ 0 w 1498"/>
                <a:gd name="T1" fmla="*/ 0 h 1419"/>
                <a:gd name="T2" fmla="*/ 358 w 1498"/>
                <a:gd name="T3" fmla="*/ 987 h 1419"/>
                <a:gd name="T4" fmla="*/ 757 w 1498"/>
                <a:gd name="T5" fmla="*/ 1269 h 1419"/>
                <a:gd name="T6" fmla="*/ 1117 w 1498"/>
                <a:gd name="T7" fmla="*/ 1263 h 1419"/>
                <a:gd name="T8" fmla="*/ 1498 w 1498"/>
                <a:gd name="T9" fmla="*/ 1419 h 14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8"/>
                <a:gd name="T16" fmla="*/ 0 h 1419"/>
                <a:gd name="T17" fmla="*/ 1498 w 1498"/>
                <a:gd name="T18" fmla="*/ 1419 h 14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8" h="1419">
                  <a:moveTo>
                    <a:pt x="0" y="0"/>
                  </a:moveTo>
                  <a:lnTo>
                    <a:pt x="358" y="987"/>
                  </a:lnTo>
                  <a:lnTo>
                    <a:pt x="757" y="1269"/>
                  </a:lnTo>
                  <a:lnTo>
                    <a:pt x="1117" y="1263"/>
                  </a:lnTo>
                  <a:lnTo>
                    <a:pt x="1498" y="1419"/>
                  </a:lnTo>
                </a:path>
              </a:pathLst>
            </a:custGeom>
            <a:noFill/>
            <a:ln w="571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4" name="Freeform 84"/>
            <p:cNvSpPr>
              <a:spLocks/>
            </p:cNvSpPr>
            <p:nvPr/>
          </p:nvSpPr>
          <p:spPr bwMode="auto">
            <a:xfrm>
              <a:off x="3469" y="1597"/>
              <a:ext cx="1500" cy="1383"/>
            </a:xfrm>
            <a:custGeom>
              <a:avLst/>
              <a:gdLst>
                <a:gd name="T0" fmla="*/ 0 w 1500"/>
                <a:gd name="T1" fmla="*/ 0 h 1383"/>
                <a:gd name="T2" fmla="*/ 366 w 1500"/>
                <a:gd name="T3" fmla="*/ 897 h 1383"/>
                <a:gd name="T4" fmla="*/ 765 w 1500"/>
                <a:gd name="T5" fmla="*/ 1245 h 1383"/>
                <a:gd name="T6" fmla="*/ 1146 w 1500"/>
                <a:gd name="T7" fmla="*/ 1269 h 1383"/>
                <a:gd name="T8" fmla="*/ 1500 w 1500"/>
                <a:gd name="T9" fmla="*/ 1383 h 13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0"/>
                <a:gd name="T16" fmla="*/ 0 h 1383"/>
                <a:gd name="T17" fmla="*/ 1500 w 1500"/>
                <a:gd name="T18" fmla="*/ 1383 h 13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0" h="1383">
                  <a:moveTo>
                    <a:pt x="0" y="0"/>
                  </a:moveTo>
                  <a:lnTo>
                    <a:pt x="366" y="897"/>
                  </a:lnTo>
                  <a:lnTo>
                    <a:pt x="765" y="1245"/>
                  </a:lnTo>
                  <a:lnTo>
                    <a:pt x="1146" y="1269"/>
                  </a:lnTo>
                  <a:lnTo>
                    <a:pt x="1500" y="1383"/>
                  </a:lnTo>
                </a:path>
              </a:pathLst>
            </a:custGeom>
            <a:noFill/>
            <a:ln w="57150">
              <a:solidFill>
                <a:srgbClr val="A7105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5" name="Text Box 85"/>
            <p:cNvSpPr txBox="1">
              <a:spLocks noChangeArrowheads="1"/>
            </p:cNvSpPr>
            <p:nvPr/>
          </p:nvSpPr>
          <p:spPr bwMode="auto">
            <a:xfrm>
              <a:off x="2911" y="2216"/>
              <a:ext cx="32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PMingLiU" charset="-120"/>
                </a:rPr>
                <a:t>100</a:t>
              </a:r>
            </a:p>
          </p:txBody>
        </p:sp>
        <p:sp>
          <p:nvSpPr>
            <p:cNvPr id="9286" name="Line 86"/>
            <p:cNvSpPr>
              <a:spLocks noChangeShapeType="1"/>
            </p:cNvSpPr>
            <p:nvPr/>
          </p:nvSpPr>
          <p:spPr bwMode="auto">
            <a:xfrm>
              <a:off x="3201" y="2338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7" name="Text Box 87"/>
            <p:cNvSpPr txBox="1">
              <a:spLocks noChangeArrowheads="1"/>
            </p:cNvSpPr>
            <p:nvPr/>
          </p:nvSpPr>
          <p:spPr bwMode="auto">
            <a:xfrm>
              <a:off x="2982" y="2706"/>
              <a:ext cx="25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PMingLiU" charset="-120"/>
                </a:rPr>
                <a:t>60</a:t>
              </a:r>
            </a:p>
          </p:txBody>
        </p:sp>
        <p:sp>
          <p:nvSpPr>
            <p:cNvPr id="9288" name="Line 88"/>
            <p:cNvSpPr>
              <a:spLocks noChangeShapeType="1"/>
            </p:cNvSpPr>
            <p:nvPr/>
          </p:nvSpPr>
          <p:spPr bwMode="auto">
            <a:xfrm>
              <a:off x="3201" y="2827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9" name="Text Box 90"/>
            <p:cNvSpPr txBox="1">
              <a:spLocks noChangeArrowheads="1"/>
            </p:cNvSpPr>
            <p:nvPr/>
          </p:nvSpPr>
          <p:spPr bwMode="auto">
            <a:xfrm>
              <a:off x="1251" y="3263"/>
              <a:ext cx="118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l-GR" altLang="zh-TW" sz="1800">
                  <a:solidFill>
                    <a:schemeClr val="accent1"/>
                  </a:solidFill>
                  <a:ea typeface="PMingLiU" charset="-120"/>
                </a:rPr>
                <a:t>Γαστρικό έλκος</a:t>
              </a:r>
              <a:endParaRPr lang="en-US" altLang="zh-TW" sz="1800">
                <a:solidFill>
                  <a:schemeClr val="accent1"/>
                </a:solidFill>
                <a:ea typeface="PMingLiU" charset="-120"/>
              </a:endParaRPr>
            </a:p>
          </p:txBody>
        </p:sp>
        <p:sp>
          <p:nvSpPr>
            <p:cNvPr id="9290" name="Text Box 91"/>
            <p:cNvSpPr txBox="1">
              <a:spLocks noChangeArrowheads="1"/>
            </p:cNvSpPr>
            <p:nvPr/>
          </p:nvSpPr>
          <p:spPr bwMode="auto">
            <a:xfrm>
              <a:off x="3630" y="3263"/>
              <a:ext cx="139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l-GR" altLang="zh-TW" sz="1800">
                  <a:solidFill>
                    <a:schemeClr val="accent1"/>
                  </a:solidFill>
                  <a:ea typeface="PMingLiU" charset="-120"/>
                </a:rPr>
                <a:t>12δακτυλικό έλκος</a:t>
              </a:r>
              <a:endParaRPr lang="en-US" altLang="zh-TW" sz="1800">
                <a:solidFill>
                  <a:schemeClr val="accent1"/>
                </a:solidFill>
                <a:ea typeface="PMingLiU" charset="-120"/>
              </a:endParaRPr>
            </a:p>
          </p:txBody>
        </p:sp>
      </p:grpSp>
      <p:sp>
        <p:nvSpPr>
          <p:cNvPr id="9219" name="Text Box 94"/>
          <p:cNvSpPr txBox="1">
            <a:spLocks noChangeArrowheads="1"/>
          </p:cNvSpPr>
          <p:nvPr/>
        </p:nvSpPr>
        <p:spPr bwMode="auto">
          <a:xfrm>
            <a:off x="3276600" y="6575425"/>
            <a:ext cx="5711825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TW" sz="1400">
                <a:ea typeface="PMingLiU" charset="-120"/>
              </a:rPr>
              <a:t>El-Serag HB &amp; Sonnenberg A. Gut 1998;43:327–33</a:t>
            </a:r>
            <a:endParaRPr lang="en-GB" altLang="en-US" sz="140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47"/>
          <p:cNvSpPr>
            <a:spLocks noGrp="1" noChangeArrowheads="1"/>
          </p:cNvSpPr>
          <p:nvPr>
            <p:ph type="title"/>
          </p:nvPr>
        </p:nvSpPr>
        <p:spPr>
          <a:xfrm>
            <a:off x="685800" y="214313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…</a:t>
            </a:r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δεν μειώνεται όμως σημαντικά η επίπτωση της αιμορραγίας από ΠΕ</a:t>
            </a:r>
            <a:endParaRPr lang="en-GB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1266" name="Text Box 28"/>
          <p:cNvSpPr txBox="1">
            <a:spLocks noChangeArrowheads="1"/>
          </p:cNvSpPr>
          <p:nvPr/>
        </p:nvSpPr>
        <p:spPr bwMode="auto">
          <a:xfrm>
            <a:off x="7310438" y="2014538"/>
            <a:ext cx="16208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1800"/>
              <a:t>1993/94</a:t>
            </a:r>
          </a:p>
        </p:txBody>
      </p:sp>
      <p:sp>
        <p:nvSpPr>
          <p:cNvPr id="11267" name="Text Box 29"/>
          <p:cNvSpPr txBox="1">
            <a:spLocks noChangeArrowheads="1"/>
          </p:cNvSpPr>
          <p:nvPr/>
        </p:nvSpPr>
        <p:spPr bwMode="auto">
          <a:xfrm>
            <a:off x="7340600" y="2370138"/>
            <a:ext cx="1568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1800"/>
              <a:t>2000</a:t>
            </a:r>
          </a:p>
        </p:txBody>
      </p:sp>
      <p:sp>
        <p:nvSpPr>
          <p:cNvPr id="11268" name="Rectangle 2"/>
          <p:cNvSpPr>
            <a:spLocks noChangeArrowheads="1"/>
          </p:cNvSpPr>
          <p:nvPr/>
        </p:nvSpPr>
        <p:spPr bwMode="auto">
          <a:xfrm>
            <a:off x="2890838" y="2281238"/>
            <a:ext cx="974725" cy="3224212"/>
          </a:xfrm>
          <a:prstGeom prst="rect">
            <a:avLst/>
          </a:prstGeom>
          <a:solidFill>
            <a:srgbClr val="3434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1269" name="Rectangle 3"/>
          <p:cNvSpPr>
            <a:spLocks noChangeArrowheads="1"/>
          </p:cNvSpPr>
          <p:nvPr/>
        </p:nvSpPr>
        <p:spPr bwMode="auto">
          <a:xfrm>
            <a:off x="5553075" y="2886075"/>
            <a:ext cx="974725" cy="2619375"/>
          </a:xfrm>
          <a:prstGeom prst="rect">
            <a:avLst/>
          </a:prstGeom>
          <a:solidFill>
            <a:srgbClr val="3434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1270" name="Rectangle 4"/>
          <p:cNvSpPr>
            <a:spLocks noChangeArrowheads="1"/>
          </p:cNvSpPr>
          <p:nvPr/>
        </p:nvSpPr>
        <p:spPr bwMode="auto">
          <a:xfrm>
            <a:off x="1916113" y="1919288"/>
            <a:ext cx="974725" cy="3586162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1271" name="Rectangle 5"/>
          <p:cNvSpPr>
            <a:spLocks noChangeArrowheads="1"/>
          </p:cNvSpPr>
          <p:nvPr/>
        </p:nvSpPr>
        <p:spPr bwMode="auto">
          <a:xfrm>
            <a:off x="4575175" y="2560638"/>
            <a:ext cx="977900" cy="2944812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1272" name="Line 6"/>
          <p:cNvSpPr>
            <a:spLocks noChangeShapeType="1"/>
          </p:cNvSpPr>
          <p:nvPr/>
        </p:nvSpPr>
        <p:spPr bwMode="auto">
          <a:xfrm>
            <a:off x="1274763" y="5505450"/>
            <a:ext cx="111125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3" name="Line 7"/>
          <p:cNvSpPr>
            <a:spLocks noChangeShapeType="1"/>
          </p:cNvSpPr>
          <p:nvPr/>
        </p:nvSpPr>
        <p:spPr bwMode="auto">
          <a:xfrm>
            <a:off x="1265238" y="4968875"/>
            <a:ext cx="904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4" name="Line 8"/>
          <p:cNvSpPr>
            <a:spLocks noChangeShapeType="1"/>
          </p:cNvSpPr>
          <p:nvPr/>
        </p:nvSpPr>
        <p:spPr bwMode="auto">
          <a:xfrm>
            <a:off x="1273175" y="4421188"/>
            <a:ext cx="80963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5" name="Line 9"/>
          <p:cNvSpPr>
            <a:spLocks noChangeShapeType="1"/>
          </p:cNvSpPr>
          <p:nvPr/>
        </p:nvSpPr>
        <p:spPr bwMode="auto">
          <a:xfrm>
            <a:off x="1265238" y="3889375"/>
            <a:ext cx="984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6" name="Line 10"/>
          <p:cNvSpPr>
            <a:spLocks noChangeShapeType="1"/>
          </p:cNvSpPr>
          <p:nvPr/>
        </p:nvSpPr>
        <p:spPr bwMode="auto">
          <a:xfrm>
            <a:off x="1249363" y="2797175"/>
            <a:ext cx="984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7" name="Line 11"/>
          <p:cNvSpPr>
            <a:spLocks noChangeShapeType="1"/>
          </p:cNvSpPr>
          <p:nvPr/>
        </p:nvSpPr>
        <p:spPr bwMode="auto">
          <a:xfrm>
            <a:off x="1265238" y="1773238"/>
            <a:ext cx="80962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8" name="Line 12"/>
          <p:cNvSpPr>
            <a:spLocks noChangeShapeType="1"/>
          </p:cNvSpPr>
          <p:nvPr/>
        </p:nvSpPr>
        <p:spPr bwMode="auto">
          <a:xfrm>
            <a:off x="1355725" y="5505450"/>
            <a:ext cx="5656263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9" name="Rectangle 13"/>
          <p:cNvSpPr>
            <a:spLocks noChangeArrowheads="1"/>
          </p:cNvSpPr>
          <p:nvPr/>
        </p:nvSpPr>
        <p:spPr bwMode="auto">
          <a:xfrm>
            <a:off x="1112838" y="5372100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600"/>
              <a:t>0</a:t>
            </a:r>
          </a:p>
        </p:txBody>
      </p:sp>
      <p:sp>
        <p:nvSpPr>
          <p:cNvPr id="11280" name="Rectangle 14"/>
          <p:cNvSpPr>
            <a:spLocks noChangeArrowheads="1"/>
          </p:cNvSpPr>
          <p:nvPr/>
        </p:nvSpPr>
        <p:spPr bwMode="auto">
          <a:xfrm>
            <a:off x="973138" y="4846638"/>
            <a:ext cx="2301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600"/>
              <a:t>2</a:t>
            </a:r>
          </a:p>
        </p:txBody>
      </p:sp>
      <p:sp>
        <p:nvSpPr>
          <p:cNvPr id="11281" name="Rectangle 15"/>
          <p:cNvSpPr>
            <a:spLocks noChangeArrowheads="1"/>
          </p:cNvSpPr>
          <p:nvPr/>
        </p:nvSpPr>
        <p:spPr bwMode="auto">
          <a:xfrm>
            <a:off x="1092200" y="3765550"/>
            <a:ext cx="1047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600"/>
              <a:t>6</a:t>
            </a:r>
          </a:p>
        </p:txBody>
      </p:sp>
      <p:sp>
        <p:nvSpPr>
          <p:cNvPr id="11282" name="Rectangle 16"/>
          <p:cNvSpPr>
            <a:spLocks noChangeArrowheads="1"/>
          </p:cNvSpPr>
          <p:nvPr/>
        </p:nvSpPr>
        <p:spPr bwMode="auto">
          <a:xfrm>
            <a:off x="1058863" y="3228975"/>
            <a:ext cx="1539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600"/>
              <a:t>8</a:t>
            </a:r>
          </a:p>
        </p:txBody>
      </p:sp>
      <p:sp>
        <p:nvSpPr>
          <p:cNvPr id="11283" name="Rectangle 17"/>
          <p:cNvSpPr>
            <a:spLocks noChangeArrowheads="1"/>
          </p:cNvSpPr>
          <p:nvPr/>
        </p:nvSpPr>
        <p:spPr bwMode="auto">
          <a:xfrm>
            <a:off x="955675" y="2679700"/>
            <a:ext cx="2587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600"/>
              <a:t>10</a:t>
            </a:r>
          </a:p>
        </p:txBody>
      </p:sp>
      <p:sp>
        <p:nvSpPr>
          <p:cNvPr id="11284" name="Rectangle 18"/>
          <p:cNvSpPr>
            <a:spLocks noChangeArrowheads="1"/>
          </p:cNvSpPr>
          <p:nvPr/>
        </p:nvSpPr>
        <p:spPr bwMode="auto">
          <a:xfrm>
            <a:off x="800100" y="1668463"/>
            <a:ext cx="406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600"/>
              <a:t>14</a:t>
            </a:r>
          </a:p>
        </p:txBody>
      </p:sp>
      <p:sp>
        <p:nvSpPr>
          <p:cNvPr id="11285" name="Line 21"/>
          <p:cNvSpPr>
            <a:spLocks noChangeShapeType="1"/>
          </p:cNvSpPr>
          <p:nvPr/>
        </p:nvSpPr>
        <p:spPr bwMode="auto">
          <a:xfrm flipH="1" flipV="1">
            <a:off x="1347788" y="1716088"/>
            <a:ext cx="7937" cy="3803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6" name="Text Box 22"/>
          <p:cNvSpPr txBox="1">
            <a:spLocks noChangeArrowheads="1"/>
          </p:cNvSpPr>
          <p:nvPr/>
        </p:nvSpPr>
        <p:spPr bwMode="auto">
          <a:xfrm>
            <a:off x="896938" y="1333500"/>
            <a:ext cx="6797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latin typeface="Verdana" charset="0"/>
                <a:ea typeface="Verdana" charset="0"/>
                <a:cs typeface="Verdana" charset="0"/>
              </a:rPr>
              <a:t>Διορθωμένη για την ηλικία επίπτωση </a:t>
            </a:r>
            <a:r>
              <a:rPr lang="en-GB" altLang="en-US" sz="1800">
                <a:latin typeface="Verdana" charset="0"/>
                <a:ea typeface="Verdana" charset="0"/>
                <a:cs typeface="Verdana" charset="0"/>
              </a:rPr>
              <a:t>(</a:t>
            </a:r>
            <a:r>
              <a:rPr lang="el-GR" altLang="en-US" sz="1800">
                <a:latin typeface="Verdana" charset="0"/>
                <a:ea typeface="Verdana" charset="0"/>
                <a:cs typeface="Verdana" charset="0"/>
              </a:rPr>
              <a:t>ανά</a:t>
            </a:r>
            <a:r>
              <a:rPr lang="en-GB" altLang="en-US" sz="1800">
                <a:latin typeface="Verdana" charset="0"/>
                <a:ea typeface="Verdana" charset="0"/>
                <a:cs typeface="Verdana" charset="0"/>
              </a:rPr>
              <a:t> 100</a:t>
            </a:r>
            <a:r>
              <a:rPr lang="el-GR" altLang="en-US" sz="1800">
                <a:latin typeface="Verdana" charset="0"/>
                <a:ea typeface="Verdana" charset="0"/>
                <a:cs typeface="Verdana" charset="0"/>
              </a:rPr>
              <a:t>.</a:t>
            </a:r>
            <a:r>
              <a:rPr lang="en-GB" altLang="en-US" sz="1800">
                <a:latin typeface="Verdana" charset="0"/>
                <a:ea typeface="Verdana" charset="0"/>
                <a:cs typeface="Verdana" charset="0"/>
              </a:rPr>
              <a:t>000)</a:t>
            </a:r>
          </a:p>
        </p:txBody>
      </p:sp>
      <p:sp>
        <p:nvSpPr>
          <p:cNvPr id="11287" name="Text Box 24"/>
          <p:cNvSpPr txBox="1">
            <a:spLocks noChangeArrowheads="1"/>
          </p:cNvSpPr>
          <p:nvPr/>
        </p:nvSpPr>
        <p:spPr bwMode="auto">
          <a:xfrm>
            <a:off x="2000250" y="2027238"/>
            <a:ext cx="80645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700"/>
              <a:t>13.4</a:t>
            </a:r>
          </a:p>
        </p:txBody>
      </p:sp>
      <p:sp>
        <p:nvSpPr>
          <p:cNvPr id="11288" name="Text Box 25"/>
          <p:cNvSpPr txBox="1">
            <a:spLocks noChangeArrowheads="1"/>
          </p:cNvSpPr>
          <p:nvPr/>
        </p:nvSpPr>
        <p:spPr bwMode="auto">
          <a:xfrm>
            <a:off x="4705350" y="2706688"/>
            <a:ext cx="69215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700"/>
              <a:t>10.8</a:t>
            </a:r>
          </a:p>
        </p:txBody>
      </p:sp>
      <p:sp>
        <p:nvSpPr>
          <p:cNvPr id="11289" name="Text Box 26"/>
          <p:cNvSpPr txBox="1">
            <a:spLocks noChangeArrowheads="1"/>
          </p:cNvSpPr>
          <p:nvPr/>
        </p:nvSpPr>
        <p:spPr bwMode="auto">
          <a:xfrm>
            <a:off x="5662613" y="3011488"/>
            <a:ext cx="7905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700">
                <a:solidFill>
                  <a:schemeClr val="bg1"/>
                </a:solidFill>
              </a:rPr>
              <a:t>9.7</a:t>
            </a:r>
          </a:p>
        </p:txBody>
      </p:sp>
      <p:sp>
        <p:nvSpPr>
          <p:cNvPr id="11290" name="Rectangle 30"/>
          <p:cNvSpPr>
            <a:spLocks noChangeArrowheads="1"/>
          </p:cNvSpPr>
          <p:nvPr/>
        </p:nvSpPr>
        <p:spPr bwMode="auto">
          <a:xfrm>
            <a:off x="6902450" y="2462213"/>
            <a:ext cx="361950" cy="204787"/>
          </a:xfrm>
          <a:prstGeom prst="rect">
            <a:avLst/>
          </a:prstGeom>
          <a:solidFill>
            <a:srgbClr val="3434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1291" name="Rectangle 31"/>
          <p:cNvSpPr>
            <a:spLocks noChangeArrowheads="1"/>
          </p:cNvSpPr>
          <p:nvPr/>
        </p:nvSpPr>
        <p:spPr bwMode="auto">
          <a:xfrm>
            <a:off x="6902450" y="2103438"/>
            <a:ext cx="361950" cy="2032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1292" name="Line 33"/>
          <p:cNvSpPr>
            <a:spLocks noChangeShapeType="1"/>
          </p:cNvSpPr>
          <p:nvPr/>
        </p:nvSpPr>
        <p:spPr bwMode="auto">
          <a:xfrm>
            <a:off x="1249363" y="3363913"/>
            <a:ext cx="984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3" name="Line 34"/>
          <p:cNvSpPr>
            <a:spLocks noChangeShapeType="1"/>
          </p:cNvSpPr>
          <p:nvPr/>
        </p:nvSpPr>
        <p:spPr bwMode="auto">
          <a:xfrm>
            <a:off x="1247775" y="2278063"/>
            <a:ext cx="1000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4" name="Rectangle 35"/>
          <p:cNvSpPr>
            <a:spLocks noChangeArrowheads="1"/>
          </p:cNvSpPr>
          <p:nvPr/>
        </p:nvSpPr>
        <p:spPr bwMode="auto">
          <a:xfrm>
            <a:off x="1058863" y="4311650"/>
            <a:ext cx="152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600"/>
              <a:t>4</a:t>
            </a:r>
          </a:p>
        </p:txBody>
      </p:sp>
      <p:sp>
        <p:nvSpPr>
          <p:cNvPr id="11295" name="Rectangle 36"/>
          <p:cNvSpPr>
            <a:spLocks noChangeArrowheads="1"/>
          </p:cNvSpPr>
          <p:nvPr/>
        </p:nvSpPr>
        <p:spPr bwMode="auto">
          <a:xfrm>
            <a:off x="788988" y="2141538"/>
            <a:ext cx="4206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600"/>
              <a:t>12</a:t>
            </a:r>
          </a:p>
        </p:txBody>
      </p:sp>
      <p:sp>
        <p:nvSpPr>
          <p:cNvPr id="11296" name="Text Box 37"/>
          <p:cNvSpPr txBox="1">
            <a:spLocks noChangeArrowheads="1"/>
          </p:cNvSpPr>
          <p:nvPr/>
        </p:nvSpPr>
        <p:spPr bwMode="auto">
          <a:xfrm>
            <a:off x="2981325" y="2390775"/>
            <a:ext cx="80645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700">
                <a:solidFill>
                  <a:schemeClr val="bg1"/>
                </a:solidFill>
              </a:rPr>
              <a:t>12.0</a:t>
            </a:r>
          </a:p>
        </p:txBody>
      </p:sp>
      <p:sp>
        <p:nvSpPr>
          <p:cNvPr id="11297" name="Rectangle 38"/>
          <p:cNvSpPr>
            <a:spLocks noChangeArrowheads="1"/>
          </p:cNvSpPr>
          <p:nvPr/>
        </p:nvSpPr>
        <p:spPr bwMode="auto">
          <a:xfrm>
            <a:off x="1893888" y="5559425"/>
            <a:ext cx="1874837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l-GR" altLang="en-US" sz="1600"/>
              <a:t>Αιμορραγία από 12δακτυλικό έλκος</a:t>
            </a:r>
            <a:endParaRPr lang="en-GB" altLang="en-US" sz="1600"/>
          </a:p>
        </p:txBody>
      </p:sp>
      <p:sp>
        <p:nvSpPr>
          <p:cNvPr id="11298" name="Rectangle 39"/>
          <p:cNvSpPr>
            <a:spLocks noChangeArrowheads="1"/>
          </p:cNvSpPr>
          <p:nvPr/>
        </p:nvSpPr>
        <p:spPr bwMode="auto">
          <a:xfrm>
            <a:off x="4603750" y="5559425"/>
            <a:ext cx="1874838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l-GR" altLang="en-US" sz="1600"/>
              <a:t>Αιμορραγία από γαστρικό έλκος</a:t>
            </a:r>
            <a:endParaRPr lang="en-GB" altLang="en-US" sz="1600"/>
          </a:p>
        </p:txBody>
      </p:sp>
      <p:sp>
        <p:nvSpPr>
          <p:cNvPr id="11299" name="Rectangle 43"/>
          <p:cNvSpPr>
            <a:spLocks noChangeArrowheads="1"/>
          </p:cNvSpPr>
          <p:nvPr/>
        </p:nvSpPr>
        <p:spPr bwMode="auto">
          <a:xfrm>
            <a:off x="5875338" y="2616200"/>
            <a:ext cx="33178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700">
                <a:solidFill>
                  <a:srgbClr val="000000"/>
                </a:solidFill>
              </a:rPr>
              <a:t>ns</a:t>
            </a:r>
          </a:p>
        </p:txBody>
      </p:sp>
      <p:sp>
        <p:nvSpPr>
          <p:cNvPr id="11300" name="Rectangle 44"/>
          <p:cNvSpPr>
            <a:spLocks noChangeArrowheads="1"/>
          </p:cNvSpPr>
          <p:nvPr/>
        </p:nvSpPr>
        <p:spPr bwMode="auto">
          <a:xfrm>
            <a:off x="3211513" y="1979613"/>
            <a:ext cx="2524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700">
                <a:solidFill>
                  <a:srgbClr val="000000"/>
                </a:solidFill>
              </a:rPr>
              <a:t>ns</a:t>
            </a:r>
          </a:p>
        </p:txBody>
      </p:sp>
      <p:sp>
        <p:nvSpPr>
          <p:cNvPr id="11301" name="Text Box 46"/>
          <p:cNvSpPr txBox="1">
            <a:spLocks noChangeArrowheads="1"/>
          </p:cNvSpPr>
          <p:nvPr/>
        </p:nvSpPr>
        <p:spPr bwMode="auto">
          <a:xfrm>
            <a:off x="314325" y="6575425"/>
            <a:ext cx="86741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TW" sz="1400">
                <a:ea typeface="PMingLiU" charset="-120"/>
              </a:rPr>
              <a:t>Van Leerdam ME, et al. Am J Gastroenterol 2003;98:1494–99</a:t>
            </a:r>
            <a:endParaRPr lang="en-GB" altLang="en-US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342900"/>
            <a:ext cx="7772400" cy="400050"/>
          </a:xfrm>
        </p:spPr>
        <p:txBody>
          <a:bodyPr/>
          <a:lstStyle/>
          <a:p>
            <a:r>
              <a:rPr lang="el-GR" altLang="en-US" sz="2800" b="1" dirty="0" smtClean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Κλινική εκτίμηση</a:t>
            </a:r>
            <a:r>
              <a:rPr lang="el-GR" altLang="en-US" sz="2800" b="1" dirty="0" smtClean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800" b="1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του ασθενούς</a:t>
            </a:r>
            <a:endParaRPr lang="en-GB" altLang="en-US" sz="2800" b="1" dirty="0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14450"/>
            <a:ext cx="9144000" cy="4900613"/>
          </a:xfrm>
        </p:spPr>
        <p:txBody>
          <a:bodyPr/>
          <a:lstStyle/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altLang="en-US" sz="2400" dirty="0">
                <a:latin typeface="Verdana" charset="0"/>
                <a:ea typeface="Verdana" charset="0"/>
                <a:cs typeface="Verdana" charset="0"/>
              </a:rPr>
              <a:t>Επείγουσα </a:t>
            </a:r>
            <a:r>
              <a:rPr lang="el-GR" altLang="en-US" sz="24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κλινική</a:t>
            </a:r>
            <a:r>
              <a:rPr lang="el-GR" altLang="en-US" sz="24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 dirty="0">
                <a:latin typeface="Verdana" charset="0"/>
                <a:ea typeface="Verdana" charset="0"/>
                <a:cs typeface="Verdana" charset="0"/>
              </a:rPr>
              <a:t>και </a:t>
            </a:r>
            <a:r>
              <a:rPr lang="el-GR" altLang="en-US" sz="24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εργαστηριακή</a:t>
            </a:r>
            <a:r>
              <a:rPr lang="el-GR" altLang="en-US" sz="24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 dirty="0">
                <a:latin typeface="Verdana" charset="0"/>
                <a:ea typeface="Verdana" charset="0"/>
                <a:cs typeface="Verdana" charset="0"/>
              </a:rPr>
              <a:t>εκτίμηση, </a:t>
            </a:r>
            <a:r>
              <a:rPr lang="el-GR" altLang="en-US" sz="24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ανάνηψη</a:t>
            </a:r>
            <a:r>
              <a:rPr lang="el-GR" altLang="en-US" sz="2400" dirty="0">
                <a:latin typeface="Verdana" charset="0"/>
                <a:ea typeface="Verdana" charset="0"/>
                <a:cs typeface="Verdana" charset="0"/>
              </a:rPr>
              <a:t>, ενδοσκόπηση και συχνή επανεκτίμηση του ασθενούς</a:t>
            </a:r>
          </a:p>
          <a:p>
            <a:pPr>
              <a:lnSpc>
                <a:spcPct val="130000"/>
              </a:lnSpc>
            </a:pPr>
            <a:r>
              <a:rPr lang="el-GR" altLang="en-US" sz="2400" dirty="0">
                <a:latin typeface="Verdana" charset="0"/>
                <a:ea typeface="Verdana" charset="0"/>
                <a:cs typeface="Verdana" charset="0"/>
              </a:rPr>
              <a:t>Οι </a:t>
            </a:r>
            <a:r>
              <a:rPr lang="el-GR" altLang="en-US" sz="2400" b="1" i="1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πρώτες ενέργειες  </a:t>
            </a:r>
          </a:p>
          <a:p>
            <a:pPr lvl="1">
              <a:lnSpc>
                <a:spcPct val="130000"/>
              </a:lnSpc>
            </a:pPr>
            <a:r>
              <a:rPr lang="en-US" altLang="en-US" sz="2000" dirty="0">
                <a:latin typeface="Verdana" charset="0"/>
                <a:ea typeface="Verdana" charset="0"/>
                <a:cs typeface="Verdana" charset="0"/>
              </a:rPr>
              <a:t>E</a:t>
            </a:r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ξασφάλιση κεντρικής </a:t>
            </a:r>
            <a:r>
              <a:rPr lang="el-GR" altLang="en-US" sz="2000" b="1" dirty="0" smtClean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φλεβικής προσπέλασης</a:t>
            </a:r>
            <a:endParaRPr lang="el-GR" altLang="en-US" sz="2000" b="1" dirty="0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lvl="1">
              <a:lnSpc>
                <a:spcPct val="130000"/>
              </a:lnSpc>
            </a:pPr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Επείγουσες εργαστηριακές </a:t>
            </a:r>
            <a:r>
              <a:rPr lang="el-GR" altLang="en-US" sz="2000" b="1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εξετάσεις</a:t>
            </a:r>
            <a:r>
              <a:rPr lang="el-GR" altLang="en-US" sz="2000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και </a:t>
            </a:r>
            <a:r>
              <a:rPr lang="el-GR" altLang="en-US" sz="2000" b="1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διασταύρωση </a:t>
            </a:r>
          </a:p>
          <a:p>
            <a:pPr lvl="1">
              <a:lnSpc>
                <a:spcPct val="130000"/>
              </a:lnSpc>
            </a:pPr>
            <a:r>
              <a:rPr lang="el-GR" altLang="en-US" sz="2000" dirty="0" smtClean="0">
                <a:latin typeface="Verdana" charset="0"/>
                <a:ea typeface="Verdana" charset="0"/>
                <a:cs typeface="Verdana" charset="0"/>
              </a:rPr>
              <a:t>Διασφάλιση</a:t>
            </a:r>
            <a:r>
              <a:rPr lang="el-GR" altLang="en-US" sz="2000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 dirty="0" smtClean="0">
                <a:latin typeface="Verdana" charset="0"/>
                <a:ea typeface="Verdana" charset="0"/>
                <a:cs typeface="Verdana" charset="0"/>
              </a:rPr>
              <a:t>αιμοδυναμικής σταθερότητας</a:t>
            </a:r>
            <a:r>
              <a:rPr lang="el-GR" altLang="en-US" sz="2000" b="1" dirty="0" smtClean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endParaRPr lang="el-GR" altLang="en-US" sz="2000" b="1" dirty="0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lvl="1">
              <a:lnSpc>
                <a:spcPct val="130000"/>
              </a:lnSpc>
            </a:pPr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Άμεση </a:t>
            </a:r>
            <a:r>
              <a:rPr lang="el-GR" altLang="en-US" sz="2000" b="1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διόρθωση </a:t>
            </a:r>
            <a:r>
              <a:rPr lang="el-GR" altLang="en-US" sz="2000" b="1" dirty="0" smtClean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ενδεχόμενης</a:t>
            </a:r>
            <a:r>
              <a:rPr lang="el-GR" altLang="en-US" sz="2000" b="1" dirty="0" smtClean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 b="1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υποογκαιμίας </a:t>
            </a:r>
            <a:endParaRPr lang="el-GR" altLang="en-US" sz="2000" dirty="0">
              <a:latin typeface="Verdana" charset="0"/>
              <a:ea typeface="Verdana" charset="0"/>
              <a:cs typeface="Verdana" charset="0"/>
            </a:endParaRPr>
          </a:p>
          <a:p>
            <a:pPr lvl="1">
              <a:lnSpc>
                <a:spcPct val="130000"/>
              </a:lnSpc>
            </a:pPr>
            <a:r>
              <a:rPr lang="el-GR" altLang="en-US" sz="2000" b="1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Δ</a:t>
            </a:r>
            <a:r>
              <a:rPr lang="el-GR" altLang="en-US" sz="2000" b="1" dirty="0" smtClean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ακτυλική</a:t>
            </a:r>
            <a:r>
              <a:rPr lang="el-GR" altLang="en-US" sz="2000" dirty="0" smtClean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εξέταση του ορθού για να τεκμηριωθεί η μέλαινα</a:t>
            </a:r>
            <a:endParaRPr lang="en-GB" altLang="en-US" sz="2000" dirty="0">
              <a:latin typeface="Verdana" charset="0"/>
              <a:ea typeface="Verdana" charset="0"/>
              <a:cs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400050"/>
            <a:ext cx="7772400" cy="533400"/>
          </a:xfrm>
        </p:spPr>
        <p:txBody>
          <a:bodyPr/>
          <a:lstStyle/>
          <a:p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Προετοιμασία του ασθενούς</a:t>
            </a:r>
            <a:endParaRPr lang="en-GB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085850"/>
            <a:ext cx="8785225" cy="501015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l-GR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Ρινογαστρικός</a:t>
            </a:r>
            <a:r>
              <a:rPr lang="el-GR" altLang="en-US" sz="24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καθετήρας δύο αυλών για να διαπιστωθεί η </a:t>
            </a:r>
            <a:r>
              <a:rPr lang="el-GR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παρουσία αίματος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 στο στόμαχο και να γίνει </a:t>
            </a:r>
            <a:r>
              <a:rPr lang="el-GR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έκπλυση των πηγμάτων αίματος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, ώστε να διευκολυνθεί η ενδοσκόπηση</a:t>
            </a:r>
            <a:r>
              <a:rPr lang="en-US" altLang="en-US" sz="2400">
                <a:latin typeface="Verdana" charset="0"/>
                <a:ea typeface="Verdana" charset="0"/>
                <a:cs typeface="Verdana" charset="0"/>
              </a:rPr>
              <a:t>:</a:t>
            </a:r>
            <a:endParaRPr lang="el-GR" altLang="en-US" sz="2400">
              <a:latin typeface="Verdana" charset="0"/>
              <a:ea typeface="Verdana" charset="0"/>
              <a:cs typeface="Verdana" charset="0"/>
            </a:endParaRPr>
          </a:p>
          <a:p>
            <a:pPr lvl="1">
              <a:lnSpc>
                <a:spcPct val="120000"/>
              </a:lnSpc>
            </a:pPr>
            <a:r>
              <a:rPr lang="el-GR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1/10</a:t>
            </a:r>
            <a:r>
              <a:rPr lang="el-GR" altLang="en-US" sz="2000" b="1">
                <a:latin typeface="Verdana" charset="0"/>
                <a:ea typeface="Verdana" charset="0"/>
                <a:cs typeface="Verdana" charset="0"/>
              </a:rPr>
              <a:t> ασθενείς με </a:t>
            </a:r>
            <a:r>
              <a:rPr lang="el-GR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καθαρή</a:t>
            </a:r>
            <a:r>
              <a:rPr lang="el-GR" altLang="en-US" sz="2000" b="1">
                <a:latin typeface="Verdana" charset="0"/>
                <a:ea typeface="Verdana" charset="0"/>
                <a:cs typeface="Verdana" charset="0"/>
              </a:rPr>
              <a:t> ρινογαστρική αναρρόφηση έχει οξεία </a:t>
            </a:r>
            <a:r>
              <a:rPr lang="el-GR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αιμορραγία</a:t>
            </a:r>
            <a:r>
              <a:rPr lang="el-GR" altLang="en-US" sz="2000" b="1">
                <a:latin typeface="Verdana" charset="0"/>
                <a:ea typeface="Verdana" charset="0"/>
                <a:cs typeface="Verdana" charset="0"/>
              </a:rPr>
              <a:t> από το ανώτερο πεπτικό σύστημα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933056"/>
            <a:ext cx="3169905" cy="2636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2324</Words>
  <Application>Microsoft Office PowerPoint</Application>
  <PresentationFormat>On-screen Show (4:3)</PresentationFormat>
  <Paragraphs>410</Paragraphs>
  <Slides>54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57" baseType="lpstr">
      <vt:lpstr>Default Design</vt:lpstr>
      <vt:lpstr>Chart</vt:lpstr>
      <vt:lpstr>Photo Editor Photo</vt:lpstr>
      <vt:lpstr>ΑΙΜΟΡΡΑΓΙΕΣ ΠΕΠΤΙΚΟΥ ΣΥΣΤΗΜΑΤΟΣ </vt:lpstr>
      <vt:lpstr>Οξεία αιμορραγία πεπτικού συστήματος Ορισμός</vt:lpstr>
      <vt:lpstr>Οξεία αιμορραγία από το ανώτερο πεπτικό  Επιδημιολογία</vt:lpstr>
      <vt:lpstr>Οξεία αιμορραγία από το ανώτερο πεπτικό Επιδημιολογία</vt:lpstr>
      <vt:lpstr>Αίτια αιμορραγίας ανωτέρου πεπτικού συστήματος</vt:lpstr>
      <vt:lpstr>Η επίπτωση του ΠΕ μειώνεται… Νοσηλείες</vt:lpstr>
      <vt:lpstr>…δεν μειώνεται όμως σημαντικά η επίπτωση της αιμορραγίας από ΠΕ</vt:lpstr>
      <vt:lpstr>Κλινική εκτίμηση του ασθενούς</vt:lpstr>
      <vt:lpstr>Προετοιμασία του ασθενούς</vt:lpstr>
      <vt:lpstr>PowerPoint Presentation</vt:lpstr>
      <vt:lpstr>PowerPoint Presentation</vt:lpstr>
      <vt:lpstr>Τα ζωτικά σημεία αποτελούν το σημαντικότερο κλινικό προγνωστικό δείκτη</vt:lpstr>
      <vt:lpstr>Ανεξάρτητοι κλινικοί και εργαστηριακοί παράγοντες που σχετίζονται με τη βαρύτητα της οξείας αιμορραγίας από το ανώτερο πεπτικό σύστημα  (μη κιρσικής αιτιολογίας)</vt:lpstr>
      <vt:lpstr>Η επείγουσα γαστροσκόπηση</vt:lpstr>
      <vt:lpstr>Οργάνωση  της ενδοσκοπικής μονάδας</vt:lpstr>
      <vt:lpstr>Πληροφορίες που αντλούνται από την επείγουσα ενδοσκόπηση σε ασθενείς με οξεία αιμορραγία από το ανώτερο πεπτικό σύστημα</vt:lpstr>
      <vt:lpstr>Ταξινόμηση κατά Forrest του αιμορραγούντος ΠΕ</vt:lpstr>
      <vt:lpstr>Ενδοσκοπικά «στίγματα» οξείας αιμορραγίας από πεπτικό έλκος</vt:lpstr>
      <vt:lpstr>Ενεργός αιμορραγία από πεπτικό έλκος  (αρτηριακός πίδακας) </vt:lpstr>
      <vt:lpstr>Σταγονοειδής απώλεια αίματος (oozing)   </vt:lpstr>
      <vt:lpstr>Ορατό αγγείο F-IIA</vt:lpstr>
      <vt:lpstr>Επίπεδη κηλίδα (F-IIC)  Kαθαρός πυθμένας (F-III)</vt:lpstr>
      <vt:lpstr>Ενδοσκοπική ταξινόμηση των ελκών κατά Forrest</vt:lpstr>
      <vt:lpstr>Eνδοσκοπικές μέθοδοι αιμόστασης </vt:lpstr>
      <vt:lpstr>Έγχυση αδρεναλίνης</vt:lpstr>
      <vt:lpstr>Heater probe</vt:lpstr>
      <vt:lpstr>PowerPoint Presentation</vt:lpstr>
      <vt:lpstr>APC</vt:lpstr>
      <vt:lpstr>Hemoclips</vt:lpstr>
      <vt:lpstr>Συστάσεις</vt:lpstr>
      <vt:lpstr>Σύγκριση με άλλες διαγνωστικές τεχνικές</vt:lpstr>
      <vt:lpstr>Φαρμακευτική αντιμετώπιση ΟΑΑΠ Στόχοι</vt:lpstr>
      <vt:lpstr>Αιτιολόγηση</vt:lpstr>
      <vt:lpstr>H2RA - Σωματοστατίνη - οκτρεοτίδη</vt:lpstr>
      <vt:lpstr>Η θεραπεία με PPI ιν μειώνει τον κίνδυνο επαναιμορραγίας μετά από ενδοσκοπική αιμόσταση</vt:lpstr>
      <vt:lpstr>PPIs iv</vt:lpstr>
      <vt:lpstr>PPIs iv – νεώτερα δεδομένα</vt:lpstr>
      <vt:lpstr>Οξεία αιμορραγία από κιρσούς</vt:lpstr>
      <vt:lpstr>Κιρσοί και κιρσορραγία</vt:lpstr>
      <vt:lpstr>Προγνωστικοί παράγοντες που σχετίζονται με τη ρήξη των κιρσών</vt:lpstr>
      <vt:lpstr>Προετοιμασία του ασθενούς</vt:lpstr>
      <vt:lpstr>Επείγουσα ενδοσκόπηση </vt:lpstr>
      <vt:lpstr>Eνδοσκοπικοί προγνωστικοί παράγοντες της κιρσορραγίας: (i) Μέγεθος των κιρσών</vt:lpstr>
      <vt:lpstr>PowerPoint Presentation</vt:lpstr>
      <vt:lpstr>Θεραπεία κιρσορραγίας:  Ενδοσκοπική – Επεμβατική ακτινολογία</vt:lpstr>
      <vt:lpstr>Πρωτογενής πρόληψη αιμορραγίας από κιρσούς</vt:lpstr>
      <vt:lpstr>Οξεία αιμορραγία από το κατώτερο πεπτικό σύστημα</vt:lpstr>
      <vt:lpstr>Οξεία αιμορραγία από το κατώτερο πεπτικό σύστημα</vt:lpstr>
      <vt:lpstr>Αίτια αιμορραγίας από το κατώτερο πεπτικό σύστημα</vt:lpstr>
      <vt:lpstr>PowerPoint Presentation</vt:lpstr>
      <vt:lpstr>Το λεπτό έντερο είναι σπάνια εστία αιμορραγίας συγκριτικά με το παχύ έντερο</vt:lpstr>
      <vt:lpstr>Προετοιμασία του ασθενούς</vt:lpstr>
      <vt:lpstr>Σύγκριση με άλλες διαγνωστικές τεχνικές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Οξεία αιμορραγία πεπτικού συστήματος Διαγνωστική ενδοσκόπηση</dc:title>
  <dc:creator>KT</dc:creator>
  <cp:lastModifiedBy>κατερινα</cp:lastModifiedBy>
  <cp:revision>77</cp:revision>
  <cp:lastPrinted>2003-01-03T10:05:00Z</cp:lastPrinted>
  <dcterms:created xsi:type="dcterms:W3CDTF">2002-12-31T10:03:27Z</dcterms:created>
  <dcterms:modified xsi:type="dcterms:W3CDTF">2020-10-17T14:21:57Z</dcterms:modified>
</cp:coreProperties>
</file>