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jpg" ContentType="image/jpeg"/>
  <Default Extension="rels" ContentType="application/vnd.openxmlformats-package.relationships+xml"/>
  <Default Extension="wdp" ContentType="image/vnd.ms-photo"/>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5"/>
  </p:notesMasterIdLst>
  <p:sldIdLst>
    <p:sldId id="257" r:id="rId2"/>
    <p:sldId id="258" r:id="rId3"/>
    <p:sldId id="259" r:id="rId4"/>
    <p:sldId id="260" r:id="rId5"/>
    <p:sldId id="261" r:id="rId6"/>
    <p:sldId id="262" r:id="rId7"/>
    <p:sldId id="263" r:id="rId8"/>
    <p:sldId id="264" r:id="rId9"/>
    <p:sldId id="265" r:id="rId10"/>
    <p:sldId id="266" r:id="rId11"/>
    <p:sldId id="268" r:id="rId12"/>
    <p:sldId id="267" r:id="rId13"/>
    <p:sldId id="269" r:id="rId14"/>
    <p:sldId id="272" r:id="rId15"/>
    <p:sldId id="270" r:id="rId16"/>
    <p:sldId id="273" r:id="rId17"/>
    <p:sldId id="274" r:id="rId18"/>
    <p:sldId id="275" r:id="rId19"/>
    <p:sldId id="276" r:id="rId20"/>
    <p:sldId id="277" r:id="rId21"/>
    <p:sldId id="278" r:id="rId22"/>
    <p:sldId id="280" r:id="rId23"/>
    <p:sldId id="281" r:id="rId24"/>
    <p:sldId id="282" r:id="rId25"/>
    <p:sldId id="283" r:id="rId26"/>
    <p:sldId id="284" r:id="rId27"/>
    <p:sldId id="285" r:id="rId28"/>
    <p:sldId id="286" r:id="rId29"/>
    <p:sldId id="287" r:id="rId30"/>
    <p:sldId id="288" r:id="rId31"/>
    <p:sldId id="334"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4" r:id="rId46"/>
    <p:sldId id="305" r:id="rId47"/>
    <p:sldId id="303" r:id="rId48"/>
    <p:sldId id="302" r:id="rId49"/>
    <p:sldId id="306" r:id="rId50"/>
    <p:sldId id="307" r:id="rId51"/>
    <p:sldId id="308" r:id="rId52"/>
    <p:sldId id="309" r:id="rId53"/>
    <p:sldId id="310" r:id="rId54"/>
    <p:sldId id="311" r:id="rId55"/>
    <p:sldId id="323" r:id="rId56"/>
    <p:sldId id="313" r:id="rId57"/>
    <p:sldId id="314" r:id="rId58"/>
    <p:sldId id="315" r:id="rId59"/>
    <p:sldId id="316" r:id="rId60"/>
    <p:sldId id="317" r:id="rId61"/>
    <p:sldId id="318" r:id="rId62"/>
    <p:sldId id="319" r:id="rId63"/>
    <p:sldId id="333" r:id="rId64"/>
    <p:sldId id="322" r:id="rId65"/>
    <p:sldId id="324" r:id="rId66"/>
    <p:sldId id="325" r:id="rId67"/>
    <p:sldId id="326" r:id="rId68"/>
    <p:sldId id="327" r:id="rId69"/>
    <p:sldId id="328" r:id="rId70"/>
    <p:sldId id="329" r:id="rId71"/>
    <p:sldId id="330" r:id="rId72"/>
    <p:sldId id="332" r:id="rId73"/>
    <p:sldId id="335"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7668E"/>
    <a:srgbClr val="0432FF"/>
    <a:srgbClr val="8C92AC"/>
    <a:srgbClr val="AB79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32"/>
    <p:restoredTop sz="82161"/>
  </p:normalViewPr>
  <p:slideViewPr>
    <p:cSldViewPr snapToGrid="0" snapToObjects="1" showGuides="1">
      <p:cViewPr varScale="1">
        <p:scale>
          <a:sx n="108" d="100"/>
          <a:sy n="108" d="100"/>
        </p:scale>
        <p:origin x="240" y="1424"/>
      </p:cViewPr>
      <p:guideLst>
        <p:guide orient="horz" pos="2160"/>
        <p:guide pos="3840"/>
      </p:guideLst>
    </p:cSldViewPr>
  </p:slideViewPr>
  <p:outlineViewPr>
    <p:cViewPr>
      <p:scale>
        <a:sx n="33" d="100"/>
        <a:sy n="33" d="100"/>
      </p:scale>
      <p:origin x="0" y="-12976"/>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notesMaster" Target="notesMasters/notesMaster1.xml"/><Relationship Id="rId76" Type="http://schemas.openxmlformats.org/officeDocument/2006/relationships/presProps" Target="presProps.xml"/><Relationship Id="rId77" Type="http://schemas.openxmlformats.org/officeDocument/2006/relationships/viewProps" Target="viewProps.xml"/><Relationship Id="rId78" Type="http://schemas.openxmlformats.org/officeDocument/2006/relationships/theme" Target="theme/theme1.xml"/><Relationship Id="rId79"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DDC33D-52D7-BF4A-86E1-FE24524665B7}" type="datetimeFigureOut">
              <a:rPr lang="en-US" smtClean="0"/>
              <a:t>3/4/18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D2EE49-A02E-0641-970E-61D09CCE2694}" type="slidenum">
              <a:rPr lang="en-US" smtClean="0"/>
              <a:t>‹#›</a:t>
            </a:fld>
            <a:endParaRPr lang="en-US"/>
          </a:p>
        </p:txBody>
      </p:sp>
    </p:spTree>
    <p:extLst>
      <p:ext uri="{BB962C8B-B14F-4D97-AF65-F5344CB8AC3E}">
        <p14:creationId xmlns:p14="http://schemas.microsoft.com/office/powerpoint/2010/main" val="2320539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Times New Roman" charset="0"/>
                <a:ea typeface="ＭＳ Ｐゴシック" charset="-128"/>
              </a:rPr>
              <a:t>Copyright 2018, </a:t>
            </a:r>
            <a:r>
              <a:rPr lang="el-GR" altLang="en-US" dirty="0">
                <a:latin typeface="Times New Roman" charset="0"/>
                <a:ea typeface="ＭＳ Ｐゴシック" charset="-128"/>
              </a:rPr>
              <a:t>Δ. </a:t>
            </a:r>
            <a:r>
              <a:rPr lang="el-GR" altLang="en-US" dirty="0" err="1">
                <a:latin typeface="Times New Roman" charset="0"/>
                <a:ea typeface="ＭＳ Ｐゴシック" charset="-128"/>
              </a:rPr>
              <a:t>Κωνσταντώνης</a:t>
            </a:r>
            <a:r>
              <a:rPr lang="el-GR" altLang="en-US" dirty="0">
                <a:latin typeface="Times New Roman" charset="0"/>
                <a:ea typeface="ＭＳ Ｐゴシック" charset="-128"/>
              </a:rPr>
              <a:t>.</a:t>
            </a:r>
          </a:p>
          <a:p>
            <a:pPr eaLnBrk="1" hangingPunct="1"/>
            <a:r>
              <a:rPr lang="el-GR" altLang="en-US" dirty="0">
                <a:latin typeface="Times New Roman" charset="0"/>
                <a:ea typeface="ＭＳ Ｐゴシック" charset="-128"/>
              </a:rPr>
              <a:t>Απαγορεύεται η μερική ή ολική αναπαραγωγή χωρίς την έγγραφη άδεια του συγγραφέα.</a:t>
            </a:r>
            <a:endParaRPr lang="en-US" altLang="en-US" dirty="0">
              <a:latin typeface="Times New Roman" charset="0"/>
              <a:ea typeface="ＭＳ Ｐゴシック" charset="-128"/>
            </a:endParaRPr>
          </a:p>
          <a:p>
            <a:pPr eaLnBrk="1" hangingPunct="1"/>
            <a:r>
              <a:rPr lang="el-GR" altLang="en-US" dirty="0">
                <a:latin typeface="Times New Roman" charset="0"/>
                <a:ea typeface="ＭＳ Ｐゴシック" charset="-128"/>
              </a:rPr>
              <a:t>Τελευταία ενημέρωση 5/3/2018</a:t>
            </a:r>
          </a:p>
          <a:p>
            <a:endParaRPr lang="en-US" dirty="0"/>
          </a:p>
        </p:txBody>
      </p:sp>
      <p:sp>
        <p:nvSpPr>
          <p:cNvPr id="4" name="Slide Number Placeholder 3"/>
          <p:cNvSpPr>
            <a:spLocks noGrp="1"/>
          </p:cNvSpPr>
          <p:nvPr>
            <p:ph type="sldNum" sz="quarter" idx="10"/>
          </p:nvPr>
        </p:nvSpPr>
        <p:spPr/>
        <p:txBody>
          <a:bodyPr/>
          <a:lstStyle/>
          <a:p>
            <a:fld id="{10D2EE49-A02E-0641-970E-61D09CCE2694}" type="slidenum">
              <a:rPr lang="en-US" smtClean="0"/>
              <a:t>1</a:t>
            </a:fld>
            <a:endParaRPr lang="en-US"/>
          </a:p>
        </p:txBody>
      </p:sp>
    </p:spTree>
    <p:extLst>
      <p:ext uri="{BB962C8B-B14F-4D97-AF65-F5344CB8AC3E}">
        <p14:creationId xmlns:p14="http://schemas.microsoft.com/office/powerpoint/2010/main" val="4165085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Μεγαλύτερη μεγέθυνση της ένωσης του περιοδοντικού συνδέσμου και του φατνιακού οστού. Οι ίνες του </a:t>
            </a:r>
            <a:r>
              <a:rPr lang="el-GR" dirty="0" err="1"/>
              <a:t>Sharpey</a:t>
            </a:r>
            <a:r>
              <a:rPr lang="el-GR" dirty="0"/>
              <a:t> είναι η μη </a:t>
            </a:r>
            <a:r>
              <a:rPr lang="el-GR" dirty="0" err="1"/>
              <a:t>ενασβεστιωμένη</a:t>
            </a:r>
            <a:r>
              <a:rPr lang="el-GR" dirty="0"/>
              <a:t> συνέχεια των δεσμών </a:t>
            </a:r>
            <a:r>
              <a:rPr lang="el-GR" dirty="0" err="1"/>
              <a:t>παχέων</a:t>
            </a:r>
            <a:r>
              <a:rPr lang="el-GR" dirty="0"/>
              <a:t> ινών (σημειωμένων με *) που προέρχονται από τον περιοδοντικό σύνδεσμο και βοηθούν στην πρόσδεση του δοντιού στο οστό. Σε αυτή την ενότητα το </a:t>
            </a:r>
            <a:r>
              <a:rPr lang="el-GR" dirty="0" err="1"/>
              <a:t>ενασβεστιωμένο</a:t>
            </a:r>
            <a:r>
              <a:rPr lang="el-GR" dirty="0"/>
              <a:t> οστό, το οποίο περιλαμβάνει τις ίνες του </a:t>
            </a:r>
            <a:r>
              <a:rPr lang="el-GR" dirty="0" err="1"/>
              <a:t>Sharpey</a:t>
            </a:r>
            <a:r>
              <a:rPr lang="el-GR" dirty="0"/>
              <a:t>, εμφανίζεται με χρώμα φούξια (</a:t>
            </a:r>
            <a:r>
              <a:rPr lang="el-GR" dirty="0" err="1"/>
              <a:t>magenta</a:t>
            </a:r>
            <a:r>
              <a:rPr lang="el-GR" dirty="0"/>
              <a:t>) σε σύγκριση με το πορφυρό χρώμα των μη </a:t>
            </a:r>
            <a:r>
              <a:rPr lang="el-GR" dirty="0" err="1"/>
              <a:t>ενασβεστιωμένων</a:t>
            </a:r>
            <a:r>
              <a:rPr lang="el-GR" dirty="0"/>
              <a:t> τμημάτων των ινών.</a:t>
            </a:r>
          </a:p>
          <a:p>
            <a:endParaRPr lang="en-US" dirty="0"/>
          </a:p>
        </p:txBody>
      </p:sp>
      <p:sp>
        <p:nvSpPr>
          <p:cNvPr id="4" name="Slide Number Placeholder 3"/>
          <p:cNvSpPr>
            <a:spLocks noGrp="1"/>
          </p:cNvSpPr>
          <p:nvPr>
            <p:ph type="sldNum" sz="quarter" idx="10"/>
          </p:nvPr>
        </p:nvSpPr>
        <p:spPr/>
        <p:txBody>
          <a:bodyPr/>
          <a:lstStyle/>
          <a:p>
            <a:fld id="{10D2EE49-A02E-0641-970E-61D09CCE2694}" type="slidenum">
              <a:rPr lang="en-US" smtClean="0"/>
              <a:t>14</a:t>
            </a:fld>
            <a:endParaRPr lang="en-US"/>
          </a:p>
        </p:txBody>
      </p:sp>
    </p:spTree>
    <p:extLst>
      <p:ext uri="{BB962C8B-B14F-4D97-AF65-F5344CB8AC3E}">
        <p14:creationId xmlns:p14="http://schemas.microsoft.com/office/powerpoint/2010/main" val="16098766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Η ακεραιότητα του φατνιακοί οστού συσχετίζεται επίσης με την παρουσία του ΠΔΣ. Κατά τις εξαγωγές ή κατά την αγκύλωση δοντιού υπάρχει καταστροφή του ΠΔΣ και προοδευτική απορρόφηση της φατνιακής ακρολοφίας. </a:t>
            </a:r>
          </a:p>
          <a:p>
            <a:r>
              <a:rPr lang="el-GR" dirty="0"/>
              <a:t>Η διαταραχή της ισορροπίας μεταξύ των οστεοβλαστών (κυττάρων που παράγουν οστό) και των </a:t>
            </a:r>
            <a:r>
              <a:rPr lang="el-GR" dirty="0" err="1"/>
              <a:t>οστεοκλαστών</a:t>
            </a:r>
            <a:r>
              <a:rPr lang="el-GR" dirty="0"/>
              <a:t> (κυττάρων που </a:t>
            </a:r>
            <a:r>
              <a:rPr lang="el-GR" dirty="0" err="1"/>
              <a:t>αποδομούν</a:t>
            </a:r>
            <a:r>
              <a:rPr lang="el-GR" dirty="0"/>
              <a:t> το οστό) οδηγεί προς οστική </a:t>
            </a:r>
            <a:r>
              <a:rPr lang="el-GR" dirty="0" err="1"/>
              <a:t>αποδομητική</a:t>
            </a:r>
            <a:r>
              <a:rPr lang="el-GR" dirty="0"/>
              <a:t> δραστηριότητα. </a:t>
            </a:r>
          </a:p>
          <a:p>
            <a:r>
              <a:rPr lang="el-GR" dirty="0"/>
              <a:t>Αυτό συμβαίνει λόγω της ελάττωσης του αριθμού των οστεοβλαστών και της αύξησης των </a:t>
            </a:r>
            <a:r>
              <a:rPr lang="el-GR" dirty="0" err="1"/>
              <a:t>οστεοκλαστών</a:t>
            </a:r>
            <a:r>
              <a:rPr lang="el-GR" dirty="0"/>
              <a:t>. Στο συνεχή κύκλο οστικής αναδόμησης που λαμβάνει χώρα γύρω από το φατνίο του δοντιού ο  ΠΔΣ έχει ρόλο συνεχούς πηγής οστεοβλαστών.</a:t>
            </a:r>
          </a:p>
          <a:p>
            <a:endParaRPr lang="el-GR" dirty="0"/>
          </a:p>
          <a:p>
            <a:r>
              <a:rPr lang="el-GR" b="1" dirty="0"/>
              <a:t>Ερώτηση: </a:t>
            </a:r>
            <a:r>
              <a:rPr lang="el-GR" dirty="0"/>
              <a:t>Τι θα συνέβαινε αν το δόντι 11 συμπεριλαμβανόταν στο συρμάτινο τόξο;</a:t>
            </a:r>
          </a:p>
          <a:p>
            <a:endParaRPr lang="en-US" dirty="0"/>
          </a:p>
        </p:txBody>
      </p:sp>
      <p:sp>
        <p:nvSpPr>
          <p:cNvPr id="4" name="Slide Number Placeholder 3"/>
          <p:cNvSpPr>
            <a:spLocks noGrp="1"/>
          </p:cNvSpPr>
          <p:nvPr>
            <p:ph type="sldNum" sz="quarter" idx="10"/>
          </p:nvPr>
        </p:nvSpPr>
        <p:spPr/>
        <p:txBody>
          <a:bodyPr/>
          <a:lstStyle/>
          <a:p>
            <a:fld id="{10D2EE49-A02E-0641-970E-61D09CCE2694}" type="slidenum">
              <a:rPr lang="en-US" smtClean="0"/>
              <a:t>15</a:t>
            </a:fld>
            <a:endParaRPr lang="en-US"/>
          </a:p>
        </p:txBody>
      </p:sp>
    </p:spTree>
    <p:extLst>
      <p:ext uri="{BB962C8B-B14F-4D97-AF65-F5344CB8AC3E}">
        <p14:creationId xmlns:p14="http://schemas.microsoft.com/office/powerpoint/2010/main" val="999066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Times New Roman" charset="0"/>
                <a:ea typeface="ＭＳ Ｐゴシック" charset="-128"/>
              </a:rPr>
              <a:t>Copyright 2018, </a:t>
            </a:r>
            <a:r>
              <a:rPr lang="el-GR" altLang="en-US" dirty="0">
                <a:latin typeface="Times New Roman" charset="0"/>
                <a:ea typeface="ＭＳ Ｐゴシック" charset="-128"/>
              </a:rPr>
              <a:t>Δ. </a:t>
            </a:r>
            <a:r>
              <a:rPr lang="el-GR" altLang="en-US" dirty="0" err="1">
                <a:latin typeface="Times New Roman" charset="0"/>
                <a:ea typeface="ＭＳ Ｐゴシック" charset="-128"/>
              </a:rPr>
              <a:t>Κωνσταντώνης</a:t>
            </a:r>
            <a:r>
              <a:rPr lang="el-GR" altLang="en-US" dirty="0">
                <a:latin typeface="Times New Roman" charset="0"/>
                <a:ea typeface="ＭＳ Ｐゴシック" charset="-128"/>
              </a:rPr>
              <a:t>.</a:t>
            </a:r>
          </a:p>
          <a:p>
            <a:pPr eaLnBrk="1" hangingPunct="1"/>
            <a:r>
              <a:rPr lang="el-GR" altLang="en-US" dirty="0">
                <a:latin typeface="Times New Roman" charset="0"/>
                <a:ea typeface="ＭＳ Ｐゴシック" charset="-128"/>
              </a:rPr>
              <a:t>Απαγορεύεται η μερική ή ολική αναπαραγωγή χωρίς την έγγραφη άδεια του συγγραφέα.</a:t>
            </a:r>
            <a:endParaRPr lang="en-US" altLang="en-US" dirty="0">
              <a:latin typeface="Times New Roman" charset="0"/>
              <a:ea typeface="ＭＳ Ｐゴシック" charset="-128"/>
            </a:endParaRPr>
          </a:p>
          <a:p>
            <a:pPr eaLnBrk="1" hangingPunct="1"/>
            <a:r>
              <a:rPr lang="el-GR" altLang="en-US" dirty="0">
                <a:latin typeface="Times New Roman" charset="0"/>
                <a:ea typeface="ＭＳ Ｐゴシック" charset="-128"/>
              </a:rPr>
              <a:t>Τελευταία ενημέρωση 5/3/2018</a:t>
            </a:r>
          </a:p>
          <a:p>
            <a:endParaRPr lang="en-US" dirty="0"/>
          </a:p>
        </p:txBody>
      </p:sp>
      <p:sp>
        <p:nvSpPr>
          <p:cNvPr id="4" name="Slide Number Placeholder 3"/>
          <p:cNvSpPr>
            <a:spLocks noGrp="1"/>
          </p:cNvSpPr>
          <p:nvPr>
            <p:ph type="sldNum" sz="quarter" idx="10"/>
          </p:nvPr>
        </p:nvSpPr>
        <p:spPr/>
        <p:txBody>
          <a:bodyPr/>
          <a:lstStyle/>
          <a:p>
            <a:fld id="{10D2EE49-A02E-0641-970E-61D09CCE2694}" type="slidenum">
              <a:rPr lang="en-US" smtClean="0"/>
              <a:t>17</a:t>
            </a:fld>
            <a:endParaRPr lang="en-US"/>
          </a:p>
        </p:txBody>
      </p:sp>
    </p:spTree>
    <p:extLst>
      <p:ext uri="{BB962C8B-B14F-4D97-AF65-F5344CB8AC3E}">
        <p14:creationId xmlns:p14="http://schemas.microsoft.com/office/powerpoint/2010/main" val="24445789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Απάντηση: Η </a:t>
            </a:r>
            <a:r>
              <a:rPr lang="el-GR" dirty="0" err="1"/>
              <a:t>ενασβεστίωση</a:t>
            </a:r>
            <a:r>
              <a:rPr lang="el-GR" dirty="0"/>
              <a:t> του φατνιακού οστού γίνεται με την εναπόθεση αλάτων υπό μορφή </a:t>
            </a:r>
            <a:r>
              <a:rPr lang="el-GR" b="1" dirty="0"/>
              <a:t>κρυστάλλων </a:t>
            </a:r>
            <a:r>
              <a:rPr lang="el-GR" b="1" dirty="0" err="1"/>
              <a:t>υδροξυαπατίτη</a:t>
            </a:r>
            <a:r>
              <a:rPr lang="el-GR" b="1" dirty="0"/>
              <a:t> </a:t>
            </a:r>
            <a:r>
              <a:rPr lang="el-GR" dirty="0"/>
              <a:t>γύρω από το οστεοειδές και ανάμεσα στις </a:t>
            </a:r>
            <a:r>
              <a:rPr lang="el-GR" dirty="0" err="1"/>
              <a:t>κολλαγόνες</a:t>
            </a:r>
            <a:r>
              <a:rPr lang="el-GR" dirty="0"/>
              <a:t> ίνες. </a:t>
            </a:r>
          </a:p>
          <a:p>
            <a:endParaRPr lang="en-US" dirty="0"/>
          </a:p>
          <a:p>
            <a:endParaRPr lang="en-US" dirty="0"/>
          </a:p>
        </p:txBody>
      </p:sp>
      <p:sp>
        <p:nvSpPr>
          <p:cNvPr id="4" name="Slide Number Placeholder 3"/>
          <p:cNvSpPr>
            <a:spLocks noGrp="1"/>
          </p:cNvSpPr>
          <p:nvPr>
            <p:ph type="sldNum" sz="quarter" idx="10"/>
          </p:nvPr>
        </p:nvSpPr>
        <p:spPr/>
        <p:txBody>
          <a:bodyPr/>
          <a:lstStyle/>
          <a:p>
            <a:fld id="{10D2EE49-A02E-0641-970E-61D09CCE2694}" type="slidenum">
              <a:rPr lang="en-US" smtClean="0"/>
              <a:t>19</a:t>
            </a:fld>
            <a:endParaRPr lang="en-US"/>
          </a:p>
        </p:txBody>
      </p:sp>
    </p:spTree>
    <p:extLst>
      <p:ext uri="{BB962C8B-B14F-4D97-AF65-F5344CB8AC3E}">
        <p14:creationId xmlns:p14="http://schemas.microsoft.com/office/powerpoint/2010/main" val="10013195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l-GR" sz="1200" kern="1200" dirty="0">
                <a:solidFill>
                  <a:schemeClr val="tx1"/>
                </a:solidFill>
                <a:effectLst/>
                <a:latin typeface="+mn-lt"/>
                <a:ea typeface="+mn-ea"/>
                <a:cs typeface="+mn-cs"/>
              </a:rPr>
              <a:t>Ο σκελετός δεν είναι μια στατική δομή, αντιθέτως βρίσκεται υπό  συνεχή αναδιαμόρφωση. Η δε φυσιολογία των οστών βρίσκεται σε άλλη χρονική κλίμακα από ότι άλλα όργανα - όπως η καρδιά ή οι πνεύμονες. Η </a:t>
            </a:r>
            <a:r>
              <a:rPr lang="en-US" sz="1200" kern="1200" dirty="0">
                <a:solidFill>
                  <a:schemeClr val="tx1"/>
                </a:solidFill>
                <a:effectLst/>
                <a:latin typeface="+mn-lt"/>
                <a:ea typeface="+mn-ea"/>
                <a:cs typeface="+mn-cs"/>
              </a:rPr>
              <a:t>BMU</a:t>
            </a:r>
            <a:r>
              <a:rPr lang="el-GR" sz="1200" kern="1200" dirty="0">
                <a:solidFill>
                  <a:schemeClr val="tx1"/>
                </a:solidFill>
                <a:effectLst/>
                <a:latin typeface="+mn-lt"/>
                <a:ea typeface="+mn-ea"/>
                <a:cs typeface="+mn-cs"/>
              </a:rPr>
              <a:t> (Βασική </a:t>
            </a:r>
            <a:r>
              <a:rPr lang="el-GR" sz="1200" kern="1200" dirty="0" err="1">
                <a:solidFill>
                  <a:schemeClr val="tx1"/>
                </a:solidFill>
                <a:effectLst/>
                <a:latin typeface="+mn-lt"/>
                <a:ea typeface="+mn-ea"/>
                <a:cs typeface="+mn-cs"/>
              </a:rPr>
              <a:t>πολυκυτταρική</a:t>
            </a:r>
            <a:r>
              <a:rPr lang="el-GR" sz="1200" kern="1200" dirty="0">
                <a:solidFill>
                  <a:schemeClr val="tx1"/>
                </a:solidFill>
                <a:effectLst/>
                <a:latin typeface="+mn-lt"/>
                <a:ea typeface="+mn-ea"/>
                <a:cs typeface="+mn-cs"/>
              </a:rPr>
              <a:t> μονάδα -</a:t>
            </a:r>
            <a:r>
              <a:rPr lang="el-GR" sz="1200" kern="1200" dirty="0" err="1">
                <a:solidFill>
                  <a:schemeClr val="tx1"/>
                </a:solidFill>
                <a:effectLst/>
                <a:latin typeface="+mn-lt"/>
                <a:ea typeface="+mn-ea"/>
                <a:cs typeface="+mn-cs"/>
              </a:rPr>
              <a:t>Basic</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Multicellular</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Unit</a:t>
            </a:r>
            <a:r>
              <a:rPr lang="el-GR" sz="1200" kern="1200" dirty="0">
                <a:solidFill>
                  <a:schemeClr val="tx1"/>
                </a:solidFill>
                <a:effectLst/>
                <a:latin typeface="+mn-lt"/>
                <a:ea typeface="+mn-ea"/>
                <a:cs typeface="+mn-cs"/>
              </a:rPr>
              <a:t>) είναι μια περιπλανώμενη ομάδα κυττάρων που διαλύει μια περιοχή της επιφάνειας του οστού και στη συνέχεια τη  γεμίζει εναποθέτοντας νέο οστό</a:t>
            </a:r>
            <a:r>
              <a:rPr lang="en-US" sz="1200" kern="1200" dirty="0">
                <a:solidFill>
                  <a:schemeClr val="tx1"/>
                </a:solidFill>
                <a:effectLst/>
                <a:latin typeface="+mn-lt"/>
                <a:ea typeface="+mn-ea"/>
                <a:cs typeface="+mn-cs"/>
              </a:rPr>
              <a:t>.</a:t>
            </a:r>
            <a:r>
              <a:rPr lang="el-GR" sz="1200" kern="1200" dirty="0">
                <a:solidFill>
                  <a:schemeClr val="tx1"/>
                </a:solidFill>
                <a:effectLst/>
                <a:latin typeface="+mn-lt"/>
                <a:ea typeface="+mn-ea"/>
                <a:cs typeface="+mn-cs"/>
              </a:rPr>
              <a:t> Οι οστεοβλάστες είναι κυρίαρχα στοιχεία της βασικής σκελετικής ανατομικής δομής της ΒΠΜ.</a:t>
            </a: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l-GR" sz="1200" kern="1200" dirty="0">
                <a:solidFill>
                  <a:schemeClr val="tx1"/>
                </a:solidFill>
                <a:effectLst/>
                <a:latin typeface="+mn-lt"/>
                <a:ea typeface="+mn-ea"/>
                <a:cs typeface="+mn-cs"/>
              </a:rPr>
              <a:t>Ο κύκλος της οστικής αναδόμησης ξεκινά με τη  ρύθμιση της </a:t>
            </a:r>
            <a:r>
              <a:rPr lang="el-GR" sz="1200" kern="1200" dirty="0" err="1">
                <a:solidFill>
                  <a:schemeClr val="tx1"/>
                </a:solidFill>
                <a:effectLst/>
                <a:latin typeface="+mn-lt"/>
                <a:ea typeface="+mn-ea"/>
                <a:cs typeface="+mn-cs"/>
              </a:rPr>
              <a:t>οστεοβλαστικής</a:t>
            </a:r>
            <a:r>
              <a:rPr lang="el-GR" sz="1200" kern="1200" dirty="0">
                <a:solidFill>
                  <a:schemeClr val="tx1"/>
                </a:solidFill>
                <a:effectLst/>
                <a:latin typeface="+mn-lt"/>
                <a:ea typeface="+mn-ea"/>
                <a:cs typeface="+mn-cs"/>
              </a:rPr>
              <a:t> αύξησης και διαφοροποίησης και επιτελείται μέσω </a:t>
            </a:r>
            <a:r>
              <a:rPr lang="el-GR" sz="1200" kern="1200" dirty="0" err="1">
                <a:solidFill>
                  <a:schemeClr val="tx1"/>
                </a:solidFill>
                <a:effectLst/>
                <a:latin typeface="+mn-lt"/>
                <a:ea typeface="+mn-ea"/>
                <a:cs typeface="+mn-cs"/>
              </a:rPr>
              <a:t>οστεογενετικών</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σηματοδοτικών</a:t>
            </a:r>
            <a:r>
              <a:rPr lang="el-GR" sz="1200" kern="1200" dirty="0">
                <a:solidFill>
                  <a:schemeClr val="tx1"/>
                </a:solidFill>
                <a:effectLst/>
                <a:latin typeface="+mn-lt"/>
                <a:ea typeface="+mn-ea"/>
                <a:cs typeface="+mn-cs"/>
              </a:rPr>
              <a:t> μονοπατιών. Μια ιεραρχία διαδοχικής χρονικής έκφρασης μεταγραφικών παραγόντων έχει σαν αποτέλεσμα την παραγωγή οστού. Η οστεοβλαστική διαφοροποίηση  ξεκινά με τα αδιαφοροποίητα πολυδύναμα </a:t>
            </a:r>
            <a:r>
              <a:rPr lang="el-GR" sz="1200" kern="1200" dirty="0" err="1">
                <a:solidFill>
                  <a:schemeClr val="tx1"/>
                </a:solidFill>
                <a:effectLst/>
                <a:latin typeface="+mn-lt"/>
                <a:ea typeface="+mn-ea"/>
                <a:cs typeface="+mn-cs"/>
              </a:rPr>
              <a:t>μεσεγχυματικά</a:t>
            </a:r>
            <a:r>
              <a:rPr lang="el-GR" sz="1200" kern="1200" dirty="0">
                <a:solidFill>
                  <a:schemeClr val="tx1"/>
                </a:solidFill>
                <a:effectLst/>
                <a:latin typeface="+mn-lt"/>
                <a:ea typeface="+mn-ea"/>
                <a:cs typeface="+mn-cs"/>
              </a:rPr>
              <a:t> κύτταρα που προοδευτικά διαφοροποιούνται σε ώριμους ενεργούς οστεοβλάστες εκφράζοντας </a:t>
            </a:r>
            <a:r>
              <a:rPr lang="el-GR" sz="1200" kern="1200" dirty="0" err="1">
                <a:solidFill>
                  <a:schemeClr val="tx1"/>
                </a:solidFill>
                <a:effectLst/>
                <a:latin typeface="+mn-lt"/>
                <a:ea typeface="+mn-ea"/>
                <a:cs typeface="+mn-cs"/>
              </a:rPr>
              <a:t>οστεοβλαστικά</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φαινοτυπικά</a:t>
            </a:r>
            <a:r>
              <a:rPr lang="el-GR" sz="1200" kern="1200" dirty="0">
                <a:solidFill>
                  <a:schemeClr val="tx1"/>
                </a:solidFill>
                <a:effectLst/>
                <a:latin typeface="+mn-lt"/>
                <a:ea typeface="+mn-ea"/>
                <a:cs typeface="+mn-cs"/>
              </a:rPr>
              <a:t> γονίδια και τερματίζεται με τη μετάπτωση στο στάδιο του </a:t>
            </a:r>
            <a:r>
              <a:rPr lang="el-GR" sz="1200" kern="1200" dirty="0" err="1">
                <a:solidFill>
                  <a:schemeClr val="tx1"/>
                </a:solidFill>
                <a:effectLst/>
                <a:latin typeface="+mn-lt"/>
                <a:ea typeface="+mn-ea"/>
                <a:cs typeface="+mn-cs"/>
              </a:rPr>
              <a:t>οστεοκυττάρου</a:t>
            </a:r>
            <a:r>
              <a:rPr lang="el-GR" sz="1200" kern="1200" dirty="0">
                <a:solidFill>
                  <a:schemeClr val="tx1"/>
                </a:solidFill>
                <a:effectLst/>
                <a:latin typeface="+mn-lt"/>
                <a:ea typeface="+mn-ea"/>
                <a:cs typeface="+mn-cs"/>
              </a:rPr>
              <a:t> μέσα στο οστικό στρώμα ή με τον κυτταρικό θάνατο για ένα κλάσμα οστεοβλαστών.</a:t>
            </a:r>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fld id="{10D2EE49-A02E-0641-970E-61D09CCE2694}" type="slidenum">
              <a:rPr lang="en-US" smtClean="0"/>
              <a:t>22</a:t>
            </a:fld>
            <a:endParaRPr lang="en-US"/>
          </a:p>
        </p:txBody>
      </p:sp>
    </p:spTree>
    <p:extLst>
      <p:ext uri="{BB962C8B-B14F-4D97-AF65-F5344CB8AC3E}">
        <p14:creationId xmlns:p14="http://schemas.microsoft.com/office/powerpoint/2010/main" val="5011002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200" b="1" kern="1200" dirty="0">
                <a:solidFill>
                  <a:schemeClr val="tx1"/>
                </a:solidFill>
                <a:effectLst/>
                <a:latin typeface="+mn-lt"/>
                <a:ea typeface="+mn-ea"/>
                <a:cs typeface="+mn-cs"/>
              </a:rPr>
              <a:t>Ο κύκλος της οστικής αναδόμησης ξεκινά με τη  ρύθμιση της </a:t>
            </a:r>
            <a:r>
              <a:rPr lang="el-GR" sz="1200" b="1" kern="1200" dirty="0" err="1">
                <a:solidFill>
                  <a:schemeClr val="tx1"/>
                </a:solidFill>
                <a:effectLst/>
                <a:latin typeface="+mn-lt"/>
                <a:ea typeface="+mn-ea"/>
                <a:cs typeface="+mn-cs"/>
              </a:rPr>
              <a:t>οστεοβλαστικής</a:t>
            </a:r>
            <a:r>
              <a:rPr lang="el-GR" sz="1200" b="1" kern="1200" dirty="0">
                <a:solidFill>
                  <a:schemeClr val="tx1"/>
                </a:solidFill>
                <a:effectLst/>
                <a:latin typeface="+mn-lt"/>
                <a:ea typeface="+mn-ea"/>
                <a:cs typeface="+mn-cs"/>
              </a:rPr>
              <a:t> αύξησης και διαφοροποίησης και επιτελείται μέσω </a:t>
            </a:r>
            <a:r>
              <a:rPr lang="el-GR" sz="1200" b="1" kern="1200" dirty="0" err="1">
                <a:solidFill>
                  <a:schemeClr val="tx1"/>
                </a:solidFill>
                <a:effectLst/>
                <a:latin typeface="+mn-lt"/>
                <a:ea typeface="+mn-ea"/>
                <a:cs typeface="+mn-cs"/>
              </a:rPr>
              <a:t>οστεογενετικών</a:t>
            </a:r>
            <a:r>
              <a:rPr lang="el-GR" sz="1200" b="1" kern="1200" dirty="0">
                <a:solidFill>
                  <a:schemeClr val="tx1"/>
                </a:solidFill>
                <a:effectLst/>
                <a:latin typeface="+mn-lt"/>
                <a:ea typeface="+mn-ea"/>
                <a:cs typeface="+mn-cs"/>
              </a:rPr>
              <a:t> </a:t>
            </a:r>
            <a:r>
              <a:rPr lang="el-GR" sz="1200" b="1" kern="1200" dirty="0" err="1">
                <a:solidFill>
                  <a:schemeClr val="tx1"/>
                </a:solidFill>
                <a:effectLst/>
                <a:latin typeface="+mn-lt"/>
                <a:ea typeface="+mn-ea"/>
                <a:cs typeface="+mn-cs"/>
              </a:rPr>
              <a:t>σηματοδοτικών</a:t>
            </a:r>
            <a:r>
              <a:rPr lang="el-GR" sz="1200" b="1" kern="1200" dirty="0">
                <a:solidFill>
                  <a:schemeClr val="tx1"/>
                </a:solidFill>
                <a:effectLst/>
                <a:latin typeface="+mn-lt"/>
                <a:ea typeface="+mn-ea"/>
                <a:cs typeface="+mn-cs"/>
              </a:rPr>
              <a:t> μονοπατιών. </a:t>
            </a:r>
          </a:p>
          <a:p>
            <a:pPr marL="0" marR="0" indent="0" algn="l" defTabSz="914400" rtl="0" eaLnBrk="1" fontAlgn="auto" latinLnBrk="0" hangingPunct="1">
              <a:lnSpc>
                <a:spcPct val="100000"/>
              </a:lnSpc>
              <a:spcBef>
                <a:spcPts val="0"/>
              </a:spcBef>
              <a:spcAft>
                <a:spcPts val="0"/>
              </a:spcAft>
              <a:buClrTx/>
              <a:buSzTx/>
              <a:buFontTx/>
              <a:buNone/>
              <a:tabLst/>
              <a:defRPr/>
            </a:pPr>
            <a:r>
              <a:rPr lang="el-GR" sz="1200" kern="1200" dirty="0">
                <a:solidFill>
                  <a:schemeClr val="tx1"/>
                </a:solidFill>
                <a:effectLst/>
                <a:latin typeface="+mn-lt"/>
                <a:ea typeface="+mn-ea"/>
                <a:cs typeface="+mn-cs"/>
              </a:rPr>
              <a:t>Μια ιεραρχία διαδοχικής χρονικής έκφρασης μεταγραφικών παραγόντων έχει σαν αποτέλεσμα την παραγωγή οστού. </a:t>
            </a:r>
          </a:p>
          <a:p>
            <a:pPr marL="0" marR="0" indent="0" algn="l" defTabSz="914400" rtl="0" eaLnBrk="1" fontAlgn="auto" latinLnBrk="0" hangingPunct="1">
              <a:lnSpc>
                <a:spcPct val="100000"/>
              </a:lnSpc>
              <a:spcBef>
                <a:spcPts val="0"/>
              </a:spcBef>
              <a:spcAft>
                <a:spcPts val="0"/>
              </a:spcAft>
              <a:buClrTx/>
              <a:buSzTx/>
              <a:buFontTx/>
              <a:buNone/>
              <a:tabLst/>
              <a:defRPr/>
            </a:pPr>
            <a:r>
              <a:rPr lang="el-GR" sz="1200" kern="1200" dirty="0">
                <a:solidFill>
                  <a:schemeClr val="tx1"/>
                </a:solidFill>
                <a:effectLst/>
                <a:latin typeface="+mn-lt"/>
                <a:ea typeface="+mn-ea"/>
                <a:cs typeface="+mn-cs"/>
              </a:rPr>
              <a:t>Η οστεοβλαστική διαφοροποίηση  ξεκινά με τα αδιαφοροποίητα πολυδύναμα </a:t>
            </a:r>
            <a:r>
              <a:rPr lang="el-GR" sz="1200" kern="1200" dirty="0" err="1">
                <a:solidFill>
                  <a:schemeClr val="tx1"/>
                </a:solidFill>
                <a:effectLst/>
                <a:latin typeface="+mn-lt"/>
                <a:ea typeface="+mn-ea"/>
                <a:cs typeface="+mn-cs"/>
              </a:rPr>
              <a:t>μεσεγχυματικά</a:t>
            </a:r>
            <a:r>
              <a:rPr lang="el-GR" sz="1200" kern="1200" dirty="0">
                <a:solidFill>
                  <a:schemeClr val="tx1"/>
                </a:solidFill>
                <a:effectLst/>
                <a:latin typeface="+mn-lt"/>
                <a:ea typeface="+mn-ea"/>
                <a:cs typeface="+mn-cs"/>
              </a:rPr>
              <a:t> κύτταρα που προοδευτικά διαφοροποιούνται σε ώριμους ενεργούς οστεοβλάστες εκφράζοντας </a:t>
            </a:r>
            <a:r>
              <a:rPr lang="el-GR" sz="1200" kern="1200" dirty="0" err="1">
                <a:solidFill>
                  <a:schemeClr val="tx1"/>
                </a:solidFill>
                <a:effectLst/>
                <a:latin typeface="+mn-lt"/>
                <a:ea typeface="+mn-ea"/>
                <a:cs typeface="+mn-cs"/>
              </a:rPr>
              <a:t>οστεοβλαστικά</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φαινοτυπικά</a:t>
            </a:r>
            <a:r>
              <a:rPr lang="el-GR" sz="1200" kern="1200" dirty="0">
                <a:solidFill>
                  <a:schemeClr val="tx1"/>
                </a:solidFill>
                <a:effectLst/>
                <a:latin typeface="+mn-lt"/>
                <a:ea typeface="+mn-ea"/>
                <a:cs typeface="+mn-cs"/>
              </a:rPr>
              <a:t> γονίδια και τερματίζεται με τη μετάπτωση στο στάδιο του </a:t>
            </a:r>
            <a:r>
              <a:rPr lang="el-GR" sz="1200" kern="1200" dirty="0" err="1">
                <a:solidFill>
                  <a:schemeClr val="tx1"/>
                </a:solidFill>
                <a:effectLst/>
                <a:latin typeface="+mn-lt"/>
                <a:ea typeface="+mn-ea"/>
                <a:cs typeface="+mn-cs"/>
              </a:rPr>
              <a:t>οστεοκυττάρου</a:t>
            </a:r>
            <a:r>
              <a:rPr lang="el-GR" sz="1200" kern="1200" dirty="0">
                <a:solidFill>
                  <a:schemeClr val="tx1"/>
                </a:solidFill>
                <a:effectLst/>
                <a:latin typeface="+mn-lt"/>
                <a:ea typeface="+mn-ea"/>
                <a:cs typeface="+mn-cs"/>
              </a:rPr>
              <a:t> μέσα στο οστικό στρώμα ή με τον κυτταρικό θάνατο για ένα κλάσμα οστεοβλαστών.</a:t>
            </a:r>
          </a:p>
          <a:p>
            <a:endParaRPr lang="en-US" dirty="0"/>
          </a:p>
        </p:txBody>
      </p:sp>
      <p:sp>
        <p:nvSpPr>
          <p:cNvPr id="4" name="Slide Number Placeholder 3"/>
          <p:cNvSpPr>
            <a:spLocks noGrp="1"/>
          </p:cNvSpPr>
          <p:nvPr>
            <p:ph type="sldNum" sz="quarter" idx="10"/>
          </p:nvPr>
        </p:nvSpPr>
        <p:spPr/>
        <p:txBody>
          <a:bodyPr/>
          <a:lstStyle/>
          <a:p>
            <a:fld id="{10D2EE49-A02E-0641-970E-61D09CCE2694}" type="slidenum">
              <a:rPr lang="en-US" smtClean="0"/>
              <a:t>24</a:t>
            </a:fld>
            <a:endParaRPr lang="en-US"/>
          </a:p>
        </p:txBody>
      </p:sp>
    </p:spTree>
    <p:extLst>
      <p:ext uri="{BB962C8B-B14F-4D97-AF65-F5344CB8AC3E}">
        <p14:creationId xmlns:p14="http://schemas.microsoft.com/office/powerpoint/2010/main" val="1985970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kern="1200" dirty="0">
                <a:solidFill>
                  <a:schemeClr val="tx1"/>
                </a:solidFill>
                <a:effectLst/>
                <a:latin typeface="+mn-lt"/>
                <a:ea typeface="+mn-ea"/>
                <a:cs typeface="+mn-cs"/>
              </a:rPr>
              <a:t>Ο</a:t>
            </a:r>
            <a:r>
              <a:rPr lang="el-GR" sz="1200" kern="1200" baseline="0" dirty="0">
                <a:solidFill>
                  <a:schemeClr val="tx1"/>
                </a:solidFill>
                <a:effectLst/>
                <a:latin typeface="+mn-lt"/>
                <a:ea typeface="+mn-ea"/>
                <a:cs typeface="+mn-cs"/>
              </a:rPr>
              <a:t> </a:t>
            </a:r>
            <a:r>
              <a:rPr lang="en-US" sz="1200" kern="1200" baseline="0" dirty="0">
                <a:solidFill>
                  <a:schemeClr val="tx1"/>
                </a:solidFill>
                <a:effectLst/>
                <a:latin typeface="+mn-lt"/>
                <a:ea typeface="+mn-ea"/>
                <a:cs typeface="+mn-cs"/>
              </a:rPr>
              <a:t>Runx2 </a:t>
            </a:r>
            <a:r>
              <a:rPr lang="el-GR" sz="1200" kern="1200" baseline="0" dirty="0">
                <a:solidFill>
                  <a:schemeClr val="tx1"/>
                </a:solidFill>
                <a:effectLst/>
                <a:latin typeface="+mn-lt"/>
                <a:ea typeface="+mn-ea"/>
                <a:cs typeface="+mn-cs"/>
              </a:rPr>
              <a:t>θ</a:t>
            </a:r>
            <a:r>
              <a:rPr lang="el-GR" sz="1200" kern="1200" dirty="0">
                <a:solidFill>
                  <a:schemeClr val="tx1"/>
                </a:solidFill>
                <a:effectLst/>
                <a:latin typeface="+mn-lt"/>
                <a:ea typeface="+mn-ea"/>
                <a:cs typeface="+mn-cs"/>
              </a:rPr>
              <a:t>εωρείται αναγκαίος μεταγραφικός παράγοντας για οστική δόμηση και παράγωγη υπερτροφικού χόνδρου. Η έκφραση του είναι απαραίτητη και αναγκαία για τη διαφοροποίηση των </a:t>
            </a:r>
            <a:r>
              <a:rPr lang="el-GR" sz="1200" kern="1200" dirty="0" err="1">
                <a:solidFill>
                  <a:schemeClr val="tx1"/>
                </a:solidFill>
                <a:effectLst/>
                <a:latin typeface="+mn-lt"/>
                <a:ea typeface="+mn-ea"/>
                <a:cs typeface="+mn-cs"/>
              </a:rPr>
              <a:t>μεσεγχυματικών</a:t>
            </a:r>
            <a:r>
              <a:rPr lang="el-GR" sz="1200" kern="1200" dirty="0">
                <a:solidFill>
                  <a:schemeClr val="tx1"/>
                </a:solidFill>
                <a:effectLst/>
                <a:latin typeface="+mn-lt"/>
                <a:ea typeface="+mn-ea"/>
                <a:cs typeface="+mn-cs"/>
              </a:rPr>
              <a:t> κυττάρων σε κύτταρα οστεοπλαστικής σειράς. </a:t>
            </a: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l-GR" dirty="0"/>
          </a:p>
          <a:p>
            <a:pPr marL="0" marR="0" indent="0" algn="l" defTabSz="457200" rtl="0" eaLnBrk="1" fontAlgn="auto" latinLnBrk="0" hangingPunct="1">
              <a:lnSpc>
                <a:spcPct val="100000"/>
              </a:lnSpc>
              <a:spcBef>
                <a:spcPts val="0"/>
              </a:spcBef>
              <a:spcAft>
                <a:spcPts val="0"/>
              </a:spcAft>
              <a:buClrTx/>
              <a:buSzTx/>
              <a:buFontTx/>
              <a:buNone/>
              <a:tabLst/>
              <a:defRPr/>
            </a:pPr>
            <a:r>
              <a:rPr lang="el-GR" sz="1200" kern="1200" dirty="0">
                <a:solidFill>
                  <a:schemeClr val="tx1"/>
                </a:solidFill>
                <a:effectLst/>
                <a:latin typeface="+mn-lt"/>
                <a:ea typeface="+mn-ea"/>
                <a:cs typeface="+mn-cs"/>
              </a:rPr>
              <a:t>Ο Runx2 αποκαλύφτηκε κατά τη διάρκεια ερευνών της ρύθμισης της </a:t>
            </a:r>
            <a:r>
              <a:rPr lang="el-GR" sz="1200" kern="1200" dirty="0" err="1">
                <a:solidFill>
                  <a:schemeClr val="tx1"/>
                </a:solidFill>
                <a:effectLst/>
                <a:latin typeface="+mn-lt"/>
                <a:ea typeface="+mn-ea"/>
                <a:cs typeface="+mn-cs"/>
              </a:rPr>
              <a:t>οστεοκαλσίνης</a:t>
            </a:r>
            <a:r>
              <a:rPr lang="el-GR" sz="1200" kern="1200" dirty="0">
                <a:solidFill>
                  <a:schemeClr val="tx1"/>
                </a:solidFill>
                <a:effectLst/>
                <a:latin typeface="+mn-lt"/>
                <a:ea typeface="+mn-ea"/>
                <a:cs typeface="+mn-cs"/>
              </a:rPr>
              <a:t>, του μόνου γονιδίου αποκλειστικά εκφραζόμενου σε οστεοβλάστες. Προσδένεται σε σύστοιχες θέσεις (</a:t>
            </a:r>
            <a:r>
              <a:rPr lang="el-GR" sz="1200" kern="1200" dirty="0" err="1">
                <a:solidFill>
                  <a:schemeClr val="tx1"/>
                </a:solidFill>
                <a:effectLst/>
                <a:latin typeface="+mn-lt"/>
                <a:ea typeface="+mn-ea"/>
                <a:cs typeface="+mn-cs"/>
              </a:rPr>
              <a:t>osteoblast</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specific</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cis-element</a:t>
            </a:r>
            <a:r>
              <a:rPr lang="el-GR" sz="1200" kern="1200" dirty="0">
                <a:solidFill>
                  <a:schemeClr val="tx1"/>
                </a:solidFill>
                <a:effectLst/>
                <a:latin typeface="+mn-lt"/>
                <a:ea typeface="+mn-ea"/>
                <a:cs typeface="+mn-cs"/>
              </a:rPr>
              <a:t> 2 - OSE2) που εδράζονται στην περιοχή του υποκινητή (</a:t>
            </a:r>
            <a:r>
              <a:rPr lang="el-GR" sz="1200" kern="1200" dirty="0" err="1">
                <a:solidFill>
                  <a:schemeClr val="tx1"/>
                </a:solidFill>
                <a:effectLst/>
                <a:latin typeface="+mn-lt"/>
                <a:ea typeface="+mn-ea"/>
                <a:cs typeface="+mn-cs"/>
              </a:rPr>
              <a:t>promoter</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region</a:t>
            </a:r>
            <a:r>
              <a:rPr lang="el-GR" sz="1200" kern="1200" dirty="0">
                <a:solidFill>
                  <a:schemeClr val="tx1"/>
                </a:solidFill>
                <a:effectLst/>
                <a:latin typeface="+mn-lt"/>
                <a:ea typeface="+mn-ea"/>
                <a:cs typeface="+mn-cs"/>
              </a:rPr>
              <a:t>) όλων των </a:t>
            </a:r>
            <a:r>
              <a:rPr lang="el-GR" sz="1200" kern="1200" dirty="0" err="1">
                <a:solidFill>
                  <a:schemeClr val="tx1"/>
                </a:solidFill>
                <a:effectLst/>
                <a:latin typeface="+mn-lt"/>
                <a:ea typeface="+mn-ea"/>
                <a:cs typeface="+mn-cs"/>
              </a:rPr>
              <a:t>οστεοβλαστικών</a:t>
            </a:r>
            <a:r>
              <a:rPr lang="el-GR" sz="1200" kern="1200" dirty="0">
                <a:solidFill>
                  <a:schemeClr val="tx1"/>
                </a:solidFill>
                <a:effectLst/>
                <a:latin typeface="+mn-lt"/>
                <a:ea typeface="+mn-ea"/>
                <a:cs typeface="+mn-cs"/>
              </a:rPr>
              <a:t> γονιδίων. Ο Runx2 εκφράζεται πολύ νωρίς στη διάρκεια της σκελετικής εξέλιξης, πρωτοεμφανίζεται σε </a:t>
            </a:r>
            <a:r>
              <a:rPr lang="el-GR" sz="1200" kern="1200" dirty="0" err="1">
                <a:solidFill>
                  <a:schemeClr val="tx1"/>
                </a:solidFill>
                <a:effectLst/>
                <a:latin typeface="+mn-lt"/>
                <a:ea typeface="+mn-ea"/>
                <a:cs typeface="+mn-cs"/>
              </a:rPr>
              <a:t>μεσεγχυματικές</a:t>
            </a:r>
            <a:r>
              <a:rPr lang="el-GR" sz="1200" kern="1200" dirty="0">
                <a:solidFill>
                  <a:schemeClr val="tx1"/>
                </a:solidFill>
                <a:effectLst/>
                <a:latin typeface="+mn-lt"/>
                <a:ea typeface="+mn-ea"/>
                <a:cs typeface="+mn-cs"/>
              </a:rPr>
              <a:t> συναθροίσεις σε περιοχές που προορίζονται για οστά. Εκφράζεται επίσης κατά την </a:t>
            </a:r>
            <a:r>
              <a:rPr lang="el-GR" sz="1200" kern="1200" dirty="0" err="1">
                <a:solidFill>
                  <a:schemeClr val="tx1"/>
                </a:solidFill>
                <a:effectLst/>
                <a:latin typeface="+mn-lt"/>
                <a:ea typeface="+mn-ea"/>
                <a:cs typeface="+mn-cs"/>
              </a:rPr>
              <a:t>μετεμβρυική</a:t>
            </a:r>
            <a:r>
              <a:rPr lang="el-GR" sz="1200" kern="1200" dirty="0">
                <a:solidFill>
                  <a:schemeClr val="tx1"/>
                </a:solidFill>
                <a:effectLst/>
                <a:latin typeface="+mn-lt"/>
                <a:ea typeface="+mn-ea"/>
                <a:cs typeface="+mn-cs"/>
              </a:rPr>
              <a:t> περίοδο κατά τη διάρκεια της οστικής δόμησης</a:t>
            </a:r>
            <a:r>
              <a:rPr lang="en-US" dirty="0">
                <a:effectLst/>
              </a:rPr>
              <a:t> </a:t>
            </a:r>
            <a:endParaRPr lang="en-US" dirty="0"/>
          </a:p>
          <a:p>
            <a:endParaRPr lang="en-US" dirty="0"/>
          </a:p>
        </p:txBody>
      </p:sp>
      <p:sp>
        <p:nvSpPr>
          <p:cNvPr id="4" name="Slide Number Placeholder 3"/>
          <p:cNvSpPr>
            <a:spLocks noGrp="1"/>
          </p:cNvSpPr>
          <p:nvPr>
            <p:ph type="sldNum" sz="quarter" idx="10"/>
          </p:nvPr>
        </p:nvSpPr>
        <p:spPr/>
        <p:txBody>
          <a:bodyPr/>
          <a:lstStyle/>
          <a:p>
            <a:fld id="{10D2EE49-A02E-0641-970E-61D09CCE2694}" type="slidenum">
              <a:rPr lang="en-US" smtClean="0"/>
              <a:t>27</a:t>
            </a:fld>
            <a:endParaRPr lang="en-US"/>
          </a:p>
        </p:txBody>
      </p:sp>
    </p:spTree>
    <p:extLst>
      <p:ext uri="{BB962C8B-B14F-4D97-AF65-F5344CB8AC3E}">
        <p14:creationId xmlns:p14="http://schemas.microsoft.com/office/powerpoint/2010/main" val="1493935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r-IN" sz="1200" b="0" i="0" kern="1200" dirty="0">
                <a:solidFill>
                  <a:schemeClr val="tx1"/>
                </a:solidFill>
                <a:effectLst/>
                <a:latin typeface="+mn-lt"/>
                <a:ea typeface="+mn-ea"/>
                <a:cs typeface="+mn-cs"/>
              </a:rPr>
              <a:t>…</a:t>
            </a:r>
            <a:r>
              <a:rPr lang="el-GR" sz="1200" b="0" i="0" kern="1200" dirty="0">
                <a:solidFill>
                  <a:schemeClr val="tx1"/>
                </a:solidFill>
                <a:effectLst/>
                <a:latin typeface="+mn-lt"/>
                <a:ea typeface="+mn-ea"/>
                <a:cs typeface="+mn-cs"/>
              </a:rPr>
              <a:t>ως </a:t>
            </a:r>
            <a:r>
              <a:rPr lang="el-GR" sz="1200" b="0" i="0" kern="1200" dirty="0" err="1">
                <a:solidFill>
                  <a:schemeClr val="tx1"/>
                </a:solidFill>
                <a:effectLst/>
                <a:latin typeface="+mn-lt"/>
                <a:ea typeface="+mn-ea"/>
                <a:cs typeface="+mn-cs"/>
              </a:rPr>
              <a:t>κλειδοκρανιακή</a:t>
            </a:r>
            <a:r>
              <a:rPr lang="el-GR" sz="1200" b="0" i="0" kern="1200" dirty="0">
                <a:solidFill>
                  <a:schemeClr val="tx1"/>
                </a:solidFill>
                <a:effectLst/>
                <a:latin typeface="+mn-lt"/>
                <a:ea typeface="+mn-ea"/>
                <a:cs typeface="+mn-cs"/>
              </a:rPr>
              <a:t> δυσπλασία </a:t>
            </a:r>
            <a:endParaRPr lang="en-US" dirty="0"/>
          </a:p>
        </p:txBody>
      </p:sp>
      <p:sp>
        <p:nvSpPr>
          <p:cNvPr id="4" name="Slide Number Placeholder 3"/>
          <p:cNvSpPr>
            <a:spLocks noGrp="1"/>
          </p:cNvSpPr>
          <p:nvPr>
            <p:ph type="sldNum" sz="quarter" idx="10"/>
          </p:nvPr>
        </p:nvSpPr>
        <p:spPr/>
        <p:txBody>
          <a:bodyPr/>
          <a:lstStyle/>
          <a:p>
            <a:fld id="{10D2EE49-A02E-0641-970E-61D09CCE2694}" type="slidenum">
              <a:rPr lang="en-US" smtClean="0"/>
              <a:t>28</a:t>
            </a:fld>
            <a:endParaRPr lang="en-US"/>
          </a:p>
        </p:txBody>
      </p:sp>
    </p:spTree>
    <p:extLst>
      <p:ext uri="{BB962C8B-B14F-4D97-AF65-F5344CB8AC3E}">
        <p14:creationId xmlns:p14="http://schemas.microsoft.com/office/powerpoint/2010/main" val="20438441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D2EE49-A02E-0641-970E-61D09CCE2694}" type="slidenum">
              <a:rPr lang="en-US" smtClean="0"/>
              <a:t>30</a:t>
            </a:fld>
            <a:endParaRPr lang="en-US"/>
          </a:p>
        </p:txBody>
      </p:sp>
    </p:spTree>
    <p:extLst>
      <p:ext uri="{BB962C8B-B14F-4D97-AF65-F5344CB8AC3E}">
        <p14:creationId xmlns:p14="http://schemas.microsoft.com/office/powerpoint/2010/main" val="18150575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D2EE49-A02E-0641-970E-61D09CCE2694}" type="slidenum">
              <a:rPr lang="en-US" smtClean="0"/>
              <a:t>31</a:t>
            </a:fld>
            <a:endParaRPr lang="en-US"/>
          </a:p>
        </p:txBody>
      </p:sp>
    </p:spTree>
    <p:extLst>
      <p:ext uri="{BB962C8B-B14F-4D97-AF65-F5344CB8AC3E}">
        <p14:creationId xmlns:p14="http://schemas.microsoft.com/office/powerpoint/2010/main" val="2779121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Times New Roman" charset="0"/>
                <a:ea typeface="ＭＳ Ｐゴシック" charset="-128"/>
              </a:rPr>
              <a:t>Copyright 2018, </a:t>
            </a:r>
            <a:r>
              <a:rPr lang="el-GR" altLang="en-US" dirty="0">
                <a:latin typeface="Times New Roman" charset="0"/>
                <a:ea typeface="ＭＳ Ｐゴシック" charset="-128"/>
              </a:rPr>
              <a:t>Δ. Κωνσταντώνης.</a:t>
            </a:r>
          </a:p>
          <a:p>
            <a:pPr eaLnBrk="1" hangingPunct="1"/>
            <a:r>
              <a:rPr lang="el-GR" altLang="en-US" dirty="0">
                <a:latin typeface="Times New Roman" charset="0"/>
                <a:ea typeface="ＭＳ Ｐゴシック" charset="-128"/>
              </a:rPr>
              <a:t>Απαγορεύεται η μερική ή ολική αναπαραγωγή χωρίς την έγγραφη άδεια του συγγραφέα.</a:t>
            </a:r>
            <a:endParaRPr lang="en-US" altLang="en-US" dirty="0">
              <a:latin typeface="Times New Roman" charset="0"/>
              <a:ea typeface="ＭＳ Ｐゴシック" charset="-128"/>
            </a:endParaRPr>
          </a:p>
          <a:p>
            <a:pPr eaLnBrk="1" hangingPunct="1"/>
            <a:r>
              <a:rPr lang="el-GR" altLang="en-US" dirty="0">
                <a:latin typeface="Times New Roman" charset="0"/>
                <a:ea typeface="ＭＳ Ｐゴシック" charset="-128"/>
              </a:rPr>
              <a:t>Τελευταία ενημέρωση 5/3/2018</a:t>
            </a:r>
          </a:p>
          <a:p>
            <a:endParaRPr lang="en-US" dirty="0"/>
          </a:p>
        </p:txBody>
      </p:sp>
      <p:sp>
        <p:nvSpPr>
          <p:cNvPr id="4" name="Slide Number Placeholder 3"/>
          <p:cNvSpPr>
            <a:spLocks noGrp="1"/>
          </p:cNvSpPr>
          <p:nvPr>
            <p:ph type="sldNum" sz="quarter" idx="10"/>
          </p:nvPr>
        </p:nvSpPr>
        <p:spPr/>
        <p:txBody>
          <a:bodyPr/>
          <a:lstStyle/>
          <a:p>
            <a:fld id="{10D2EE49-A02E-0641-970E-61D09CCE2694}" type="slidenum">
              <a:rPr lang="en-US" smtClean="0"/>
              <a:t>2</a:t>
            </a:fld>
            <a:endParaRPr lang="en-US"/>
          </a:p>
        </p:txBody>
      </p:sp>
    </p:spTree>
    <p:extLst>
      <p:ext uri="{BB962C8B-B14F-4D97-AF65-F5344CB8AC3E}">
        <p14:creationId xmlns:p14="http://schemas.microsoft.com/office/powerpoint/2010/main" val="3004178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Η ταχεία επούλωση των οστικών καταγμάτων διαπιστώθηκε όταν εμφυτεύτηκαν </a:t>
            </a:r>
            <a:r>
              <a:rPr lang="el-GR" dirty="0" err="1"/>
              <a:t>κύυτταρα</a:t>
            </a:r>
            <a:r>
              <a:rPr lang="el-GR" dirty="0"/>
              <a:t> μυελού οστού που εκφράζουν Sp7 σε κάταγμα οστού. Διαπιστώθηκε ότι ο μηχανισμός με τον οποίο η Sp7-έκφραση επιτάχυνε την επούλωση των οστών ήταν με το νέο σχηματισμό οστού καθώς και την επαγωγή γειτονικών </a:t>
            </a:r>
            <a:r>
              <a:rPr lang="el-GR" dirty="0" err="1"/>
              <a:t>οστεοειδικών</a:t>
            </a:r>
            <a:r>
              <a:rPr lang="el-GR" dirty="0"/>
              <a:t> κυττάρων.</a:t>
            </a:r>
            <a:r>
              <a:rPr lang="el-GR" baseline="0" dirty="0"/>
              <a:t> </a:t>
            </a:r>
            <a:r>
              <a:rPr lang="el-GR" dirty="0"/>
              <a:t>Παρόμοια αποτελέσματα έχουν παρατηρηθεί με εμφυτεύματα οστεοενσωμάτωσης.</a:t>
            </a:r>
            <a:r>
              <a:rPr lang="el-GR" baseline="30000" dirty="0"/>
              <a:t>1,2</a:t>
            </a:r>
            <a:endParaRPr lang="el-GR" dirty="0"/>
          </a:p>
          <a:p>
            <a:r>
              <a:rPr lang="en-US" dirty="0"/>
              <a:t> </a:t>
            </a:r>
            <a:r>
              <a:rPr lang="el-GR" dirty="0"/>
              <a:t>1)</a:t>
            </a:r>
            <a:r>
              <a:rPr lang="el-GR" baseline="0" dirty="0"/>
              <a:t> </a:t>
            </a:r>
            <a:r>
              <a:rPr lang="en-US" dirty="0" err="1"/>
              <a:t>Tu</a:t>
            </a:r>
            <a:r>
              <a:rPr lang="en-US" dirty="0"/>
              <a:t> Q, </a:t>
            </a:r>
            <a:r>
              <a:rPr lang="en-US" dirty="0" err="1"/>
              <a:t>Valverde</a:t>
            </a:r>
            <a:r>
              <a:rPr lang="en-US" dirty="0"/>
              <a:t> P, Chen J (2006). "</a:t>
            </a:r>
            <a:r>
              <a:rPr lang="en-US" dirty="0" err="1"/>
              <a:t>Osterix</a:t>
            </a:r>
            <a:r>
              <a:rPr lang="en-US" dirty="0"/>
              <a:t> enhances proliferation and </a:t>
            </a:r>
            <a:r>
              <a:rPr lang="en-US" dirty="0" err="1"/>
              <a:t>osteogenic</a:t>
            </a:r>
            <a:r>
              <a:rPr lang="en-US" dirty="0"/>
              <a:t> potential of bone marrow stromal cells". Biochemical and Biophysical Research Communications. 341 (4): 1257–65. doi:10.1016/j.bbrc.2006.01.092. PMC 2831616 . PMID 16466699.</a:t>
            </a:r>
          </a:p>
          <a:p>
            <a:r>
              <a:rPr lang="el-GR" dirty="0"/>
              <a:t>2) </a:t>
            </a:r>
            <a:r>
              <a:rPr lang="en-US" dirty="0"/>
              <a:t>Jump up^ Xu B, Zhang J, Brewer E, </a:t>
            </a:r>
            <a:r>
              <a:rPr lang="en-US" dirty="0" err="1"/>
              <a:t>Tu</a:t>
            </a:r>
            <a:r>
              <a:rPr lang="en-US" dirty="0"/>
              <a:t> Q, Yu L, Tang J, </a:t>
            </a:r>
            <a:r>
              <a:rPr lang="en-US" dirty="0" err="1"/>
              <a:t>Krebsbach</a:t>
            </a:r>
            <a:r>
              <a:rPr lang="en-US" dirty="0"/>
              <a:t> P, Wieland M, Chen J (2009). "</a:t>
            </a:r>
            <a:r>
              <a:rPr lang="en-US" dirty="0" err="1"/>
              <a:t>Osterix</a:t>
            </a:r>
            <a:r>
              <a:rPr lang="en-US" dirty="0"/>
              <a:t> enhances BMSC-associated </a:t>
            </a:r>
            <a:r>
              <a:rPr lang="en-US" dirty="0" err="1"/>
              <a:t>osseointegration</a:t>
            </a:r>
            <a:r>
              <a:rPr lang="en-US" dirty="0"/>
              <a:t> of implants". Journal of Dental Research. 88 (11): 1003–7. doi:10.1177/0022034509346928. PMC 2831612 . PMID 19828887.</a:t>
            </a:r>
          </a:p>
          <a:p>
            <a:endParaRPr lang="en-US" dirty="0"/>
          </a:p>
        </p:txBody>
      </p:sp>
      <p:sp>
        <p:nvSpPr>
          <p:cNvPr id="4" name="Slide Number Placeholder 3"/>
          <p:cNvSpPr>
            <a:spLocks noGrp="1"/>
          </p:cNvSpPr>
          <p:nvPr>
            <p:ph type="sldNum" sz="quarter" idx="10"/>
          </p:nvPr>
        </p:nvSpPr>
        <p:spPr/>
        <p:txBody>
          <a:bodyPr/>
          <a:lstStyle/>
          <a:p>
            <a:fld id="{10D2EE49-A02E-0641-970E-61D09CCE2694}" type="slidenum">
              <a:rPr lang="en-US" smtClean="0"/>
              <a:t>32</a:t>
            </a:fld>
            <a:endParaRPr lang="en-US"/>
          </a:p>
        </p:txBody>
      </p:sp>
    </p:spTree>
    <p:extLst>
      <p:ext uri="{BB962C8B-B14F-4D97-AF65-F5344CB8AC3E}">
        <p14:creationId xmlns:p14="http://schemas.microsoft.com/office/powerpoint/2010/main" val="1968785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a:t>Είναι η βαρύτητα </a:t>
            </a:r>
            <a:endParaRPr lang="en-US" dirty="0"/>
          </a:p>
          <a:p>
            <a:endParaRPr lang="en-US" dirty="0"/>
          </a:p>
        </p:txBody>
      </p:sp>
      <p:sp>
        <p:nvSpPr>
          <p:cNvPr id="4" name="Slide Number Placeholder 3"/>
          <p:cNvSpPr>
            <a:spLocks noGrp="1"/>
          </p:cNvSpPr>
          <p:nvPr>
            <p:ph type="sldNum" sz="quarter" idx="10"/>
          </p:nvPr>
        </p:nvSpPr>
        <p:spPr/>
        <p:txBody>
          <a:bodyPr/>
          <a:lstStyle/>
          <a:p>
            <a:fld id="{10D2EE49-A02E-0641-970E-61D09CCE2694}" type="slidenum">
              <a:rPr lang="en-US" smtClean="0"/>
              <a:t>37</a:t>
            </a:fld>
            <a:endParaRPr lang="en-US"/>
          </a:p>
        </p:txBody>
      </p:sp>
    </p:spTree>
    <p:extLst>
      <p:ext uri="{BB962C8B-B14F-4D97-AF65-F5344CB8AC3E}">
        <p14:creationId xmlns:p14="http://schemas.microsoft.com/office/powerpoint/2010/main" val="7048776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D2EE49-A02E-0641-970E-61D09CCE2694}" type="slidenum">
              <a:rPr lang="en-US" smtClean="0"/>
              <a:t>38</a:t>
            </a:fld>
            <a:endParaRPr lang="en-US"/>
          </a:p>
        </p:txBody>
      </p:sp>
    </p:spTree>
    <p:extLst>
      <p:ext uri="{BB962C8B-B14F-4D97-AF65-F5344CB8AC3E}">
        <p14:creationId xmlns:p14="http://schemas.microsoft.com/office/powerpoint/2010/main" val="19128441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200" kern="1200" dirty="0">
                <a:solidFill>
                  <a:schemeClr val="tx1"/>
                </a:solidFill>
                <a:effectLst/>
                <a:latin typeface="+mn-lt"/>
                <a:ea typeface="+mn-ea"/>
                <a:cs typeface="+mn-cs"/>
              </a:rPr>
              <a:t>Ο νορβηγός ορθοδοντικός και </a:t>
            </a:r>
            <a:r>
              <a:rPr lang="el-GR" sz="1200" kern="1200" dirty="0" err="1">
                <a:solidFill>
                  <a:schemeClr val="tx1"/>
                </a:solidFill>
                <a:effectLst/>
                <a:latin typeface="+mn-lt"/>
                <a:ea typeface="+mn-ea"/>
                <a:cs typeface="+mn-cs"/>
              </a:rPr>
              <a:t>ιστομορφολόγος</a:t>
            </a:r>
            <a:r>
              <a:rPr lang="el-GR"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Kaare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Reitan</a:t>
            </a:r>
            <a:r>
              <a:rPr lang="el-GR" sz="1200" u="none" strike="noStrike" kern="1200" baseline="30000" dirty="0">
                <a:solidFill>
                  <a:schemeClr val="tx1"/>
                </a:solidFill>
                <a:effectLst/>
                <a:latin typeface="+mn-lt"/>
                <a:ea typeface="+mn-ea"/>
                <a:cs typeface="+mn-cs"/>
              </a:rPr>
              <a:t> </a:t>
            </a:r>
            <a:r>
              <a:rPr lang="el-GR" sz="1200" kern="1200" dirty="0">
                <a:solidFill>
                  <a:schemeClr val="tx1"/>
                </a:solidFill>
                <a:effectLst/>
                <a:latin typeface="+mn-lt"/>
                <a:ea typeface="+mn-ea"/>
                <a:cs typeface="+mn-cs"/>
              </a:rPr>
              <a:t>χρησιμοποίησε ευρέως για τις έρευνες του εξαχθέντες για ορθοδοντικούς λόγους ανθρώπινους προγομφίους.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0D2EE49-A02E-0641-970E-61D09CCE2694}" type="slidenum">
              <a:rPr lang="en-US" smtClean="0"/>
              <a:t>48</a:t>
            </a:fld>
            <a:endParaRPr lang="en-US"/>
          </a:p>
        </p:txBody>
      </p:sp>
    </p:spTree>
    <p:extLst>
      <p:ext uri="{BB962C8B-B14F-4D97-AF65-F5344CB8AC3E}">
        <p14:creationId xmlns:p14="http://schemas.microsoft.com/office/powerpoint/2010/main" val="20886770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Το συγκεκριμένο μοντέλο κυριαρχεί στη σκέψη αλλά και στο υποσυνείδητο των ορθοδοντικών και παίζει πολύ σημαντικό ρόλο στην προοδευτική κατανόηση μιας εξαιρετικά πολύπλοκης βιολογικής διεργασίας. Η βασική υπόθεση στην ορθοδοντική βιβλιογραφία είναι ότι οι υπεύθυνες για την κυτταρική απόκριση </a:t>
            </a:r>
            <a:r>
              <a:rPr lang="el-GR" dirty="0" err="1"/>
              <a:t>κολλαγόνες</a:t>
            </a:r>
            <a:r>
              <a:rPr lang="el-GR" dirty="0"/>
              <a:t> ίνες του ΠΔΣ έχουν υποστεί τάση –έκταση- κατά την ορθοδοντική μετακίνηση από την πλευρά του φατνίου προκαλώντας οστεογένεση. Η πεποίθηση αυτή έχει εδραιωθεί εξαιτίας της τυπικής απεικόνισης του δοντιού που μετακινείται προκαλώντας τάση και πίεση στον ΠΔΣ αλλά και στην έλλειψη γνώσης σχετικά με τη δομή και τη λειτουργία των </a:t>
            </a:r>
            <a:r>
              <a:rPr lang="el-GR" dirty="0" err="1"/>
              <a:t>πρωτεογλυκανών</a:t>
            </a:r>
            <a:r>
              <a:rPr lang="el-GR" dirty="0"/>
              <a:t> και άλλων μη </a:t>
            </a:r>
            <a:r>
              <a:rPr lang="el-GR" dirty="0" err="1"/>
              <a:t>κολλαγονούχων</a:t>
            </a:r>
            <a:r>
              <a:rPr lang="el-GR" dirty="0"/>
              <a:t> μορίων που δεν μπορεί ο ερευνητής να οραματιστεί στα τυπικά ιστολογικά παρασκευάσματα.</a:t>
            </a:r>
            <a:endParaRPr lang="en-US" dirty="0"/>
          </a:p>
        </p:txBody>
      </p:sp>
      <p:sp>
        <p:nvSpPr>
          <p:cNvPr id="4" name="Slide Number Placeholder 3"/>
          <p:cNvSpPr>
            <a:spLocks noGrp="1"/>
          </p:cNvSpPr>
          <p:nvPr>
            <p:ph type="sldNum" sz="quarter" idx="10"/>
          </p:nvPr>
        </p:nvSpPr>
        <p:spPr/>
        <p:txBody>
          <a:bodyPr/>
          <a:lstStyle/>
          <a:p>
            <a:fld id="{10D2EE49-A02E-0641-970E-61D09CCE2694}" type="slidenum">
              <a:rPr lang="en-US" smtClean="0"/>
              <a:t>51</a:t>
            </a:fld>
            <a:endParaRPr lang="en-US"/>
          </a:p>
        </p:txBody>
      </p:sp>
    </p:spTree>
    <p:extLst>
      <p:ext uri="{BB962C8B-B14F-4D97-AF65-F5344CB8AC3E}">
        <p14:creationId xmlns:p14="http://schemas.microsoft.com/office/powerpoint/2010/main" val="16690931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Οι 3 πρώτες ενότητες έχουν αναφερθεί συντόμως κατά τη διάρκεια των μαθημάτων Ορθοδοντική Ι</a:t>
            </a:r>
            <a:r>
              <a:rPr lang="en-US" dirty="0"/>
              <a:t> </a:t>
            </a:r>
            <a:r>
              <a:rPr lang="el-GR" dirty="0"/>
              <a:t>στην αίθουσα διδασκαλίας</a:t>
            </a:r>
            <a:endParaRPr lang="en-US" dirty="0"/>
          </a:p>
        </p:txBody>
      </p:sp>
      <p:sp>
        <p:nvSpPr>
          <p:cNvPr id="4" name="Slide Number Placeholder 3"/>
          <p:cNvSpPr>
            <a:spLocks noGrp="1"/>
          </p:cNvSpPr>
          <p:nvPr>
            <p:ph type="sldNum" sz="quarter" idx="10"/>
          </p:nvPr>
        </p:nvSpPr>
        <p:spPr/>
        <p:txBody>
          <a:bodyPr/>
          <a:lstStyle/>
          <a:p>
            <a:fld id="{10D2EE49-A02E-0641-970E-61D09CCE2694}" type="slidenum">
              <a:rPr lang="en-US" smtClean="0"/>
              <a:t>55</a:t>
            </a:fld>
            <a:endParaRPr lang="en-US"/>
          </a:p>
        </p:txBody>
      </p:sp>
    </p:spTree>
    <p:extLst>
      <p:ext uri="{BB962C8B-B14F-4D97-AF65-F5344CB8AC3E}">
        <p14:creationId xmlns:p14="http://schemas.microsoft.com/office/powerpoint/2010/main" val="6480855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Sticky stem cells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Like a group of barnacles hanging onto a rock, these human cells hang onto a matrix coated glass slide. Actin stress fibers, stained magenta, and the protein vinculin, stained green, make this adhesion possible. The fibroblast nuclei are stained blue. Researchers used the meeting point of these two molecules, known as focal adhesions, to develop a new way of isolating human induced pluripotent stem (</a:t>
            </a:r>
            <a:r>
              <a:rPr lang="en-US" dirty="0" err="1"/>
              <a:t>iPS</a:t>
            </a:r>
            <a:r>
              <a:rPr lang="en-US" dirty="0"/>
              <a:t>) cells. These cells are specialized tissue or organ cells that have been reprogrammed into a stem cell-like state and can become just about any cell type. Understanding and harnessing this cellular reprogramming could aid the development of therapies for replacing defective or diseased cells.</a:t>
            </a:r>
            <a:endParaRPr lang="el-GR"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bg1">
                    <a:lumMod val="75000"/>
                  </a:schemeClr>
                </a:solidFill>
              </a:rPr>
              <a:t>Credit: </a:t>
            </a:r>
            <a:r>
              <a:rPr lang="en-US" sz="1200" dirty="0" err="1">
                <a:solidFill>
                  <a:schemeClr val="bg1">
                    <a:lumMod val="75000"/>
                  </a:schemeClr>
                </a:solidFill>
              </a:rPr>
              <a:t>Ankur</a:t>
            </a:r>
            <a:r>
              <a:rPr lang="en-US" sz="1200" dirty="0">
                <a:solidFill>
                  <a:schemeClr val="bg1">
                    <a:lumMod val="75000"/>
                  </a:schemeClr>
                </a:solidFill>
              </a:rPr>
              <a:t> Singh and Andrés </a:t>
            </a:r>
            <a:r>
              <a:rPr lang="en-US" sz="1200" dirty="0" err="1">
                <a:solidFill>
                  <a:schemeClr val="bg1">
                    <a:lumMod val="75000"/>
                  </a:schemeClr>
                </a:solidFill>
              </a:rPr>
              <a:t>García</a:t>
            </a:r>
            <a:r>
              <a:rPr lang="en-US" sz="1200" dirty="0">
                <a:solidFill>
                  <a:schemeClr val="bg1">
                    <a:lumMod val="75000"/>
                  </a:schemeClr>
                </a:solidFill>
              </a:rPr>
              <a:t>, Georgia Institute of Technology</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10D2EE49-A02E-0641-970E-61D09CCE2694}" type="slidenum">
              <a:rPr lang="en-US" smtClean="0"/>
              <a:t>57</a:t>
            </a:fld>
            <a:endParaRPr lang="en-US"/>
          </a:p>
        </p:txBody>
      </p:sp>
    </p:spTree>
    <p:extLst>
      <p:ext uri="{BB962C8B-B14F-4D97-AF65-F5344CB8AC3E}">
        <p14:creationId xmlns:p14="http://schemas.microsoft.com/office/powerpoint/2010/main" val="38275311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200" kern="1200" dirty="0">
                <a:solidFill>
                  <a:schemeClr val="tx1"/>
                </a:solidFill>
                <a:effectLst/>
                <a:latin typeface="+mn-lt"/>
                <a:ea typeface="+mn-ea"/>
                <a:cs typeface="+mn-cs"/>
              </a:rPr>
              <a:t>Μηχανικά </a:t>
            </a:r>
            <a:r>
              <a:rPr lang="el-GR" sz="1200" kern="1200" dirty="0" err="1">
                <a:solidFill>
                  <a:schemeClr val="tx1"/>
                </a:solidFill>
                <a:effectLst/>
                <a:latin typeface="+mn-lt"/>
                <a:ea typeface="+mn-ea"/>
                <a:cs typeface="+mn-cs"/>
              </a:rPr>
              <a:t>οστεοβλαστικά</a:t>
            </a:r>
            <a:r>
              <a:rPr lang="el-GR" sz="1200" kern="1200" dirty="0">
                <a:solidFill>
                  <a:schemeClr val="tx1"/>
                </a:solidFill>
                <a:effectLst/>
                <a:latin typeface="+mn-lt"/>
                <a:ea typeface="+mn-ea"/>
                <a:cs typeface="+mn-cs"/>
              </a:rPr>
              <a:t> μονοπάτια. </a:t>
            </a:r>
            <a:r>
              <a:rPr lang="en-US" sz="1200" kern="1200" dirty="0" err="1">
                <a:solidFill>
                  <a:schemeClr val="tx1"/>
                </a:solidFill>
                <a:effectLst/>
                <a:latin typeface="+mn-lt"/>
                <a:ea typeface="+mn-ea"/>
                <a:cs typeface="+mn-cs"/>
              </a:rPr>
              <a:t>Papachroni</a:t>
            </a:r>
            <a:r>
              <a:rPr lang="en-US" sz="1200" kern="1200" dirty="0">
                <a:solidFill>
                  <a:schemeClr val="tx1"/>
                </a:solidFill>
                <a:effectLst/>
                <a:latin typeface="+mn-lt"/>
                <a:ea typeface="+mn-ea"/>
                <a:cs typeface="+mn-cs"/>
              </a:rPr>
              <a:t> KK, </a:t>
            </a:r>
            <a:r>
              <a:rPr lang="en-US" sz="1200" kern="1200" dirty="0" err="1">
                <a:solidFill>
                  <a:schemeClr val="tx1"/>
                </a:solidFill>
                <a:effectLst/>
                <a:latin typeface="+mn-lt"/>
                <a:ea typeface="+mn-ea"/>
                <a:cs typeface="+mn-cs"/>
              </a:rPr>
              <a:t>Karatzas</a:t>
            </a:r>
            <a:r>
              <a:rPr lang="en-US" sz="1200" kern="1200" dirty="0">
                <a:solidFill>
                  <a:schemeClr val="tx1"/>
                </a:solidFill>
                <a:effectLst/>
                <a:latin typeface="+mn-lt"/>
                <a:ea typeface="+mn-ea"/>
                <a:cs typeface="+mn-cs"/>
              </a:rPr>
              <a:t> DN, </a:t>
            </a:r>
            <a:r>
              <a:rPr lang="en-US" sz="1200" kern="1200" dirty="0" err="1">
                <a:solidFill>
                  <a:schemeClr val="tx1"/>
                </a:solidFill>
                <a:effectLst/>
                <a:latin typeface="+mn-lt"/>
                <a:ea typeface="+mn-ea"/>
                <a:cs typeface="+mn-cs"/>
              </a:rPr>
              <a:t>Papavassiliou</a:t>
            </a:r>
            <a:r>
              <a:rPr lang="en-US" sz="1200" kern="1200" dirty="0">
                <a:solidFill>
                  <a:schemeClr val="tx1"/>
                </a:solidFill>
                <a:effectLst/>
                <a:latin typeface="+mn-lt"/>
                <a:ea typeface="+mn-ea"/>
                <a:cs typeface="+mn-cs"/>
              </a:rPr>
              <a:t> KA, </a:t>
            </a:r>
            <a:r>
              <a:rPr lang="en-US" sz="1200" kern="1200" dirty="0" err="1">
                <a:solidFill>
                  <a:schemeClr val="tx1"/>
                </a:solidFill>
                <a:effectLst/>
                <a:latin typeface="+mn-lt"/>
                <a:ea typeface="+mn-ea"/>
                <a:cs typeface="+mn-cs"/>
              </a:rPr>
              <a:t>Basdra</a:t>
            </a:r>
            <a:r>
              <a:rPr lang="en-US" sz="1200" kern="1200" dirty="0">
                <a:solidFill>
                  <a:schemeClr val="tx1"/>
                </a:solidFill>
                <a:effectLst/>
                <a:latin typeface="+mn-lt"/>
                <a:ea typeface="+mn-ea"/>
                <a:cs typeface="+mn-cs"/>
              </a:rPr>
              <a:t> EK, Papa- </a:t>
            </a:r>
            <a:r>
              <a:rPr lang="en-US" sz="1200" kern="1200" dirty="0" err="1">
                <a:solidFill>
                  <a:schemeClr val="tx1"/>
                </a:solidFill>
                <a:effectLst/>
                <a:latin typeface="+mn-lt"/>
                <a:ea typeface="+mn-ea"/>
                <a:cs typeface="+mn-cs"/>
              </a:rPr>
              <a:t>vassiliou</a:t>
            </a:r>
            <a:r>
              <a:rPr lang="en-US" sz="1200" kern="1200" dirty="0">
                <a:solidFill>
                  <a:schemeClr val="tx1"/>
                </a:solidFill>
                <a:effectLst/>
                <a:latin typeface="+mn-lt"/>
                <a:ea typeface="+mn-ea"/>
                <a:cs typeface="+mn-cs"/>
              </a:rPr>
              <a:t> AG. </a:t>
            </a:r>
            <a:r>
              <a:rPr lang="en-US" sz="1200" kern="1200" dirty="0" err="1">
                <a:solidFill>
                  <a:schemeClr val="tx1"/>
                </a:solidFill>
                <a:effectLst/>
                <a:latin typeface="+mn-lt"/>
                <a:ea typeface="+mn-ea"/>
                <a:cs typeface="+mn-cs"/>
              </a:rPr>
              <a:t>Mechanotransduction</a:t>
            </a:r>
            <a:r>
              <a:rPr lang="en-US" sz="1200" kern="1200" dirty="0">
                <a:solidFill>
                  <a:schemeClr val="tx1"/>
                </a:solidFill>
                <a:effectLst/>
                <a:latin typeface="+mn-lt"/>
                <a:ea typeface="+mn-ea"/>
                <a:cs typeface="+mn-cs"/>
              </a:rPr>
              <a:t> in osteoblast regulation and bone disease: Trends </a:t>
            </a:r>
            <a:r>
              <a:rPr lang="en-US" sz="1200" kern="1200" dirty="0" err="1">
                <a:solidFill>
                  <a:schemeClr val="tx1"/>
                </a:solidFill>
                <a:effectLst/>
                <a:latin typeface="+mn-lt"/>
                <a:ea typeface="+mn-ea"/>
                <a:cs typeface="+mn-cs"/>
              </a:rPr>
              <a:t>Mol</a:t>
            </a:r>
            <a:r>
              <a:rPr lang="en-US" sz="1200" kern="1200" dirty="0">
                <a:solidFill>
                  <a:schemeClr val="tx1"/>
                </a:solidFill>
                <a:effectLst/>
                <a:latin typeface="+mn-lt"/>
                <a:ea typeface="+mn-ea"/>
                <a:cs typeface="+mn-cs"/>
              </a:rPr>
              <a:t> Med 2009;15:208-216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10D2EE49-A02E-0641-970E-61D09CCE2694}" type="slidenum">
              <a:rPr lang="en-US" smtClean="0"/>
              <a:t>58</a:t>
            </a:fld>
            <a:endParaRPr lang="en-US"/>
          </a:p>
        </p:txBody>
      </p:sp>
    </p:spTree>
    <p:extLst>
      <p:ext uri="{BB962C8B-B14F-4D97-AF65-F5344CB8AC3E}">
        <p14:creationId xmlns:p14="http://schemas.microsoft.com/office/powerpoint/2010/main" val="1944764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D2EE49-A02E-0641-970E-61D09CCE2694}" type="slidenum">
              <a:rPr lang="en-US" smtClean="0"/>
              <a:t>60</a:t>
            </a:fld>
            <a:endParaRPr lang="en-US"/>
          </a:p>
        </p:txBody>
      </p:sp>
    </p:spTree>
    <p:extLst>
      <p:ext uri="{BB962C8B-B14F-4D97-AF65-F5344CB8AC3E}">
        <p14:creationId xmlns:p14="http://schemas.microsoft.com/office/powerpoint/2010/main" val="15378473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D2EE49-A02E-0641-970E-61D09CCE2694}" type="slidenum">
              <a:rPr lang="en-US" smtClean="0"/>
              <a:t>63</a:t>
            </a:fld>
            <a:endParaRPr lang="en-US"/>
          </a:p>
        </p:txBody>
      </p:sp>
    </p:spTree>
    <p:extLst>
      <p:ext uri="{BB962C8B-B14F-4D97-AF65-F5344CB8AC3E}">
        <p14:creationId xmlns:p14="http://schemas.microsoft.com/office/powerpoint/2010/main" val="23783818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D2EE49-A02E-0641-970E-61D09CCE2694}" type="slidenum">
              <a:rPr lang="en-US" smtClean="0"/>
              <a:t>5</a:t>
            </a:fld>
            <a:endParaRPr lang="en-US"/>
          </a:p>
        </p:txBody>
      </p:sp>
    </p:spTree>
    <p:extLst>
      <p:ext uri="{BB962C8B-B14F-4D97-AF65-F5344CB8AC3E}">
        <p14:creationId xmlns:p14="http://schemas.microsoft.com/office/powerpoint/2010/main" val="3809470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D2EE49-A02E-0641-970E-61D09CCE2694}" type="slidenum">
              <a:rPr lang="en-US" smtClean="0"/>
              <a:t>64</a:t>
            </a:fld>
            <a:endParaRPr lang="en-US"/>
          </a:p>
        </p:txBody>
      </p:sp>
    </p:spTree>
    <p:extLst>
      <p:ext uri="{BB962C8B-B14F-4D97-AF65-F5344CB8AC3E}">
        <p14:creationId xmlns:p14="http://schemas.microsoft.com/office/powerpoint/2010/main" val="16882464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200" kern="1200" dirty="0">
                <a:solidFill>
                  <a:schemeClr val="tx1"/>
                </a:solidFill>
                <a:effectLst/>
                <a:latin typeface="+mn-lt"/>
                <a:ea typeface="+mn-ea"/>
                <a:cs typeface="+mn-cs"/>
              </a:rPr>
              <a:t>Οι </a:t>
            </a:r>
            <a:r>
              <a:rPr lang="el-GR" sz="1200" kern="1200" dirty="0" err="1">
                <a:solidFill>
                  <a:schemeClr val="tx1"/>
                </a:solidFill>
                <a:effectLst/>
                <a:latin typeface="+mn-lt"/>
                <a:ea typeface="+mn-ea"/>
                <a:cs typeface="+mn-cs"/>
              </a:rPr>
              <a:t>κυτοκίνες</a:t>
            </a:r>
            <a:r>
              <a:rPr lang="el-GR" sz="1200" kern="1200" dirty="0">
                <a:solidFill>
                  <a:schemeClr val="tx1"/>
                </a:solidFill>
                <a:effectLst/>
                <a:latin typeface="+mn-lt"/>
                <a:ea typeface="+mn-ea"/>
                <a:cs typeface="+mn-cs"/>
              </a:rPr>
              <a:t> είναι μόρια μικρού μοριακού βάρους (</a:t>
            </a:r>
            <a:r>
              <a:rPr lang="en-US" sz="1200" kern="1200" dirty="0">
                <a:solidFill>
                  <a:schemeClr val="tx1"/>
                </a:solidFill>
                <a:effectLst/>
                <a:latin typeface="+mn-lt"/>
                <a:ea typeface="+mn-ea"/>
                <a:cs typeface="+mn-cs"/>
              </a:rPr>
              <a:t>mw</a:t>
            </a:r>
            <a:r>
              <a:rPr lang="el-GR" sz="1200" kern="1200" dirty="0">
                <a:solidFill>
                  <a:schemeClr val="tx1"/>
                </a:solidFill>
                <a:effectLst/>
                <a:latin typeface="+mn-lt"/>
                <a:ea typeface="+mn-ea"/>
                <a:cs typeface="+mn-cs"/>
              </a:rPr>
              <a:t>&lt;25 </a:t>
            </a:r>
            <a:r>
              <a:rPr lang="en-US" sz="1200" kern="1200" dirty="0" err="1">
                <a:solidFill>
                  <a:schemeClr val="tx1"/>
                </a:solidFill>
                <a:effectLst/>
                <a:latin typeface="+mn-lt"/>
                <a:ea typeface="+mn-ea"/>
                <a:cs typeface="+mn-cs"/>
              </a:rPr>
              <a:t>kDa</a:t>
            </a:r>
            <a:r>
              <a:rPr lang="el-GR" sz="1200" kern="1200" dirty="0">
                <a:solidFill>
                  <a:schemeClr val="tx1"/>
                </a:solidFill>
                <a:effectLst/>
                <a:latin typeface="+mn-lt"/>
                <a:ea typeface="+mn-ea"/>
                <a:cs typeface="+mn-cs"/>
              </a:rPr>
              <a:t>) που παράγονται από κύτταρα που ρυθμίζουν ή τροποποιούν τη δράση άλλων κυττάρων με </a:t>
            </a:r>
            <a:r>
              <a:rPr lang="el-GR" sz="1200" kern="1200" dirty="0" err="1">
                <a:solidFill>
                  <a:schemeClr val="tx1"/>
                </a:solidFill>
                <a:effectLst/>
                <a:latin typeface="+mn-lt"/>
                <a:ea typeface="+mn-ea"/>
                <a:cs typeface="+mn-cs"/>
              </a:rPr>
              <a:t>αυτοκρινή</a:t>
            </a:r>
            <a:r>
              <a:rPr lang="el-GR" sz="1200" kern="1200" dirty="0">
                <a:solidFill>
                  <a:schemeClr val="tx1"/>
                </a:solidFill>
                <a:effectLst/>
                <a:latin typeface="+mn-lt"/>
                <a:ea typeface="+mn-ea"/>
                <a:cs typeface="+mn-cs"/>
              </a:rPr>
              <a:t> (δρουν στο κύτταρο προέλευσης) ή </a:t>
            </a:r>
            <a:r>
              <a:rPr lang="el-GR" sz="1200" kern="1200" dirty="0" err="1">
                <a:solidFill>
                  <a:schemeClr val="tx1"/>
                </a:solidFill>
                <a:effectLst/>
                <a:latin typeface="+mn-lt"/>
                <a:ea typeface="+mn-ea"/>
                <a:cs typeface="+mn-cs"/>
              </a:rPr>
              <a:t>παρακρινή</a:t>
            </a:r>
            <a:r>
              <a:rPr lang="el-GR" sz="1200" kern="1200" dirty="0">
                <a:solidFill>
                  <a:schemeClr val="tx1"/>
                </a:solidFill>
                <a:effectLst/>
                <a:latin typeface="+mn-lt"/>
                <a:ea typeface="+mn-ea"/>
                <a:cs typeface="+mn-cs"/>
              </a:rPr>
              <a:t> (δρουν σε παρακείμενα κύτταρα) ή ενδοκρινή (δρουν μέσω της κυκλοφορίας απομακρυσμένα) τρόπο. </a:t>
            </a:r>
            <a:endParaRPr lang="en-US" dirty="0"/>
          </a:p>
          <a:p>
            <a:endParaRPr lang="en-US" dirty="0"/>
          </a:p>
        </p:txBody>
      </p:sp>
      <p:sp>
        <p:nvSpPr>
          <p:cNvPr id="4" name="Slide Number Placeholder 3"/>
          <p:cNvSpPr>
            <a:spLocks noGrp="1"/>
          </p:cNvSpPr>
          <p:nvPr>
            <p:ph type="sldNum" sz="quarter" idx="10"/>
          </p:nvPr>
        </p:nvSpPr>
        <p:spPr/>
        <p:txBody>
          <a:bodyPr/>
          <a:lstStyle/>
          <a:p>
            <a:fld id="{10D2EE49-A02E-0641-970E-61D09CCE2694}" type="slidenum">
              <a:rPr lang="en-US" smtClean="0"/>
              <a:t>65</a:t>
            </a:fld>
            <a:endParaRPr lang="en-US"/>
          </a:p>
        </p:txBody>
      </p:sp>
    </p:spTree>
    <p:extLst>
      <p:ext uri="{BB962C8B-B14F-4D97-AF65-F5344CB8AC3E}">
        <p14:creationId xmlns:p14="http://schemas.microsoft.com/office/powerpoint/2010/main" val="817255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D2EE49-A02E-0641-970E-61D09CCE2694}" type="slidenum">
              <a:rPr lang="en-US" smtClean="0"/>
              <a:t>66</a:t>
            </a:fld>
            <a:endParaRPr lang="en-US"/>
          </a:p>
        </p:txBody>
      </p:sp>
    </p:spTree>
    <p:extLst>
      <p:ext uri="{BB962C8B-B14F-4D97-AF65-F5344CB8AC3E}">
        <p14:creationId xmlns:p14="http://schemas.microsoft.com/office/powerpoint/2010/main" val="4047721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l-GR" dirty="0"/>
              <a:t>Οστική αναδόμηση υπό </a:t>
            </a:r>
            <a:r>
              <a:rPr lang="el-GR" dirty="0" err="1"/>
              <a:t>μηχανοδιέγερση</a:t>
            </a:r>
            <a:endParaRPr lang="el-GR" dirty="0"/>
          </a:p>
          <a:p>
            <a:pPr marL="0" marR="0" indent="0" algn="l" defTabSz="457200" rtl="0" eaLnBrk="1" fontAlgn="auto" latinLnBrk="0" hangingPunct="1">
              <a:lnSpc>
                <a:spcPct val="100000"/>
              </a:lnSpc>
              <a:spcBef>
                <a:spcPts val="0"/>
              </a:spcBef>
              <a:spcAft>
                <a:spcPts val="0"/>
              </a:spcAft>
              <a:buClrTx/>
              <a:buSzTx/>
              <a:buFontTx/>
              <a:buNone/>
              <a:tabLst/>
              <a:defRPr/>
            </a:pPr>
            <a:r>
              <a:rPr lang="el-GR" sz="1200" kern="1200" dirty="0">
                <a:solidFill>
                  <a:schemeClr val="tx1"/>
                </a:solidFill>
                <a:effectLst/>
                <a:latin typeface="+mn-lt"/>
                <a:ea typeface="+mn-ea"/>
                <a:cs typeface="+mn-cs"/>
              </a:rPr>
              <a:t>Μοριακές αλληλεπιδράσεις μεταξύ οστεοβλαστών και </a:t>
            </a:r>
            <a:r>
              <a:rPr lang="el-GR" sz="1200" kern="1200" dirty="0" err="1">
                <a:solidFill>
                  <a:schemeClr val="tx1"/>
                </a:solidFill>
                <a:effectLst/>
                <a:latin typeface="+mn-lt"/>
                <a:ea typeface="+mn-ea"/>
                <a:cs typeface="+mn-cs"/>
              </a:rPr>
              <a:t>οστεοκλαστών</a:t>
            </a:r>
            <a:r>
              <a:rPr lang="el-GR" sz="1200" kern="1200" dirty="0">
                <a:solidFill>
                  <a:schemeClr val="tx1"/>
                </a:solidFill>
                <a:effectLst/>
                <a:latin typeface="+mn-lt"/>
                <a:ea typeface="+mn-ea"/>
                <a:cs typeface="+mn-cs"/>
              </a:rPr>
              <a:t> κατά την οστική αναδόμηση. </a:t>
            </a:r>
          </a:p>
          <a:p>
            <a:pPr marL="0" marR="0" indent="0" algn="l" defTabSz="457200" rtl="0" eaLnBrk="1" fontAlgn="auto" latinLnBrk="0" hangingPunct="1">
              <a:lnSpc>
                <a:spcPct val="100000"/>
              </a:lnSpc>
              <a:spcBef>
                <a:spcPts val="0"/>
              </a:spcBef>
              <a:spcAft>
                <a:spcPts val="0"/>
              </a:spcAft>
              <a:buClrTx/>
              <a:buSzTx/>
              <a:buFontTx/>
              <a:buNone/>
              <a:tabLst/>
              <a:defRPr/>
            </a:pPr>
            <a:r>
              <a:rPr lang="el-GR" sz="1200" kern="1200" dirty="0">
                <a:solidFill>
                  <a:schemeClr val="tx1"/>
                </a:solidFill>
                <a:effectLst/>
                <a:latin typeface="+mn-lt"/>
                <a:ea typeface="+mn-ea"/>
                <a:cs typeface="+mn-cs"/>
              </a:rPr>
              <a:t>Η εφαρμογή μηχανικής δύναμης στους οστεοβλάστες επάγει την </a:t>
            </a:r>
            <a:r>
              <a:rPr lang="en-US" sz="1200" kern="1200" dirty="0">
                <a:solidFill>
                  <a:schemeClr val="tx1"/>
                </a:solidFill>
                <a:effectLst/>
                <a:latin typeface="+mn-lt"/>
                <a:ea typeface="+mn-ea"/>
                <a:cs typeface="+mn-cs"/>
              </a:rPr>
              <a:t>OPG</a:t>
            </a:r>
            <a:r>
              <a:rPr lang="el-GR" sz="1200" kern="1200" dirty="0">
                <a:solidFill>
                  <a:schemeClr val="tx1"/>
                </a:solidFill>
                <a:effectLst/>
                <a:latin typeface="+mn-lt"/>
                <a:ea typeface="+mn-ea"/>
                <a:cs typeface="+mn-cs"/>
              </a:rPr>
              <a:t> και μειώνει την έκφραση του </a:t>
            </a:r>
            <a:r>
              <a:rPr lang="en-US" sz="1200" kern="1200" dirty="0">
                <a:solidFill>
                  <a:schemeClr val="tx1"/>
                </a:solidFill>
                <a:effectLst/>
                <a:latin typeface="+mn-lt"/>
                <a:ea typeface="+mn-ea"/>
                <a:cs typeface="+mn-cs"/>
              </a:rPr>
              <a:t>RANKL</a:t>
            </a:r>
            <a:r>
              <a:rPr lang="el-GR" sz="1200" kern="1200" dirty="0">
                <a:solidFill>
                  <a:schemeClr val="tx1"/>
                </a:solidFill>
                <a:effectLst/>
                <a:latin typeface="+mn-lt"/>
                <a:ea typeface="+mn-ea"/>
                <a:cs typeface="+mn-cs"/>
              </a:rPr>
              <a:t> που στη συνέχεια μειώνει την αλληλεπίδραση </a:t>
            </a:r>
            <a:r>
              <a:rPr lang="en-US" sz="1200" kern="1200" dirty="0">
                <a:solidFill>
                  <a:schemeClr val="tx1"/>
                </a:solidFill>
                <a:effectLst/>
                <a:latin typeface="+mn-lt"/>
                <a:ea typeface="+mn-ea"/>
                <a:cs typeface="+mn-cs"/>
              </a:rPr>
              <a:t>RANKL</a:t>
            </a:r>
            <a:r>
              <a:rPr lang="el-G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RANK</a:t>
            </a:r>
            <a:r>
              <a:rPr lang="el-GR" sz="1200" kern="1200" dirty="0">
                <a:solidFill>
                  <a:schemeClr val="tx1"/>
                </a:solidFill>
                <a:effectLst/>
                <a:latin typeface="+mn-lt"/>
                <a:ea typeface="+mn-ea"/>
                <a:cs typeface="+mn-cs"/>
              </a:rPr>
              <a:t> και την </a:t>
            </a:r>
            <a:r>
              <a:rPr lang="el-GR" sz="1200" kern="1200" dirty="0" err="1">
                <a:solidFill>
                  <a:schemeClr val="tx1"/>
                </a:solidFill>
                <a:effectLst/>
                <a:latin typeface="+mn-lt"/>
                <a:ea typeface="+mn-ea"/>
                <a:cs typeface="+mn-cs"/>
              </a:rPr>
              <a:t>οστεοκλαστική</a:t>
            </a:r>
            <a:r>
              <a:rPr lang="el-GR" sz="1200" kern="1200" dirty="0">
                <a:solidFill>
                  <a:schemeClr val="tx1"/>
                </a:solidFill>
                <a:effectLst/>
                <a:latin typeface="+mn-lt"/>
                <a:ea typeface="+mn-ea"/>
                <a:cs typeface="+mn-cs"/>
              </a:rPr>
              <a:t> διαφοροποίηση. </a:t>
            </a:r>
          </a:p>
          <a:p>
            <a:r>
              <a:rPr lang="el-GR" sz="1200" kern="1200" dirty="0">
                <a:solidFill>
                  <a:schemeClr val="tx1"/>
                </a:solidFill>
                <a:effectLst/>
                <a:latin typeface="+mn-lt"/>
                <a:ea typeface="+mn-ea"/>
                <a:cs typeface="+mn-cs"/>
              </a:rPr>
              <a:t>Πρόσφατα επιστημονικά στοιχεία δείχνουν ότι η βιοχημική αλληλεπίδραση και η ρύθμισή της από αυτές τις δύο </a:t>
            </a:r>
            <a:r>
              <a:rPr lang="el-GR" sz="1200" kern="1200" dirty="0" err="1">
                <a:solidFill>
                  <a:schemeClr val="tx1"/>
                </a:solidFill>
                <a:effectLst/>
                <a:latin typeface="+mn-lt"/>
                <a:ea typeface="+mn-ea"/>
                <a:cs typeface="+mn-cs"/>
              </a:rPr>
              <a:t>κυτοκίνες</a:t>
            </a:r>
            <a:r>
              <a:rPr lang="el-GR" sz="1200" kern="1200" dirty="0">
                <a:solidFill>
                  <a:schemeClr val="tx1"/>
                </a:solidFill>
                <a:effectLst/>
                <a:latin typeface="+mn-lt"/>
                <a:ea typeface="+mn-ea"/>
                <a:cs typeface="+mn-cs"/>
              </a:rPr>
              <a:t> θα διαφωτίσει την σηματοδότηση της οστικής αναδιαμόρφωσης υπό ορθοδοντική δύναμη </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και θα επιτρέψει φαρμακευτική παρέμβαση στο μέλλον.</a:t>
            </a:r>
          </a:p>
          <a:p>
            <a:endParaRPr lang="el-GR"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fld id="{10D2EE49-A02E-0641-970E-61D09CCE2694}" type="slidenum">
              <a:rPr lang="en-US" smtClean="0"/>
              <a:t>67</a:t>
            </a:fld>
            <a:endParaRPr lang="en-US"/>
          </a:p>
        </p:txBody>
      </p:sp>
    </p:spTree>
    <p:extLst>
      <p:ext uri="{BB962C8B-B14F-4D97-AF65-F5344CB8AC3E}">
        <p14:creationId xmlns:p14="http://schemas.microsoft.com/office/powerpoint/2010/main" val="6886732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a:solidFill>
                  <a:prstClr val="black"/>
                </a:solidFill>
                <a:latin typeface="+mn-lt"/>
              </a:rPr>
              <a:t>Η οστεοπόρωση είναι χρόνια πάθηση του μεταβολισμού των οστών, κατά την οποία παρατηρείται σταδιακή μείωση της πυκνότητας και ποιότητάς τους, με αποτέλεσμα αυτά με την πάροδο του χρόνου να γίνονται πιο εύθραυστα και λεπτά. </a:t>
            </a:r>
          </a:p>
          <a:p>
            <a:pPr marL="0" marR="0" indent="0" algn="l" defTabSz="914400" rtl="0" eaLnBrk="1" fontAlgn="auto" latinLnBrk="0" hangingPunct="1">
              <a:lnSpc>
                <a:spcPct val="100000"/>
              </a:lnSpc>
              <a:spcBef>
                <a:spcPts val="0"/>
              </a:spcBef>
              <a:spcAft>
                <a:spcPts val="0"/>
              </a:spcAft>
              <a:buClrTx/>
              <a:buSzTx/>
              <a:buFontTx/>
              <a:buNone/>
              <a:tabLst/>
              <a:defRPr/>
            </a:pPr>
            <a:r>
              <a:rPr lang="el-GR" dirty="0"/>
              <a:t>Ετυμολογικά η λέξη οστεοπόρωση προέρχεται από το </a:t>
            </a:r>
            <a:r>
              <a:rPr lang="el-GR" dirty="0" err="1"/>
              <a:t>Οστούν</a:t>
            </a:r>
            <a:r>
              <a:rPr lang="el-GR" dirty="0"/>
              <a:t> (=κόκκαλο) + Πορώδης (=ο έχων πόρους). Η διεθνής ονομασία της νόσου είναι επίσης </a:t>
            </a:r>
            <a:r>
              <a:rPr lang="el-GR" dirty="0" err="1"/>
              <a:t>Osteoporosis</a:t>
            </a:r>
            <a:r>
              <a:rPr lang="el-GR" dirty="0"/>
              <a:t>.</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mn-lt"/>
            </a:endParaRPr>
          </a:p>
          <a:p>
            <a:endParaRPr lang="en-US" dirty="0"/>
          </a:p>
        </p:txBody>
      </p:sp>
      <p:sp>
        <p:nvSpPr>
          <p:cNvPr id="4" name="Slide Number Placeholder 3"/>
          <p:cNvSpPr>
            <a:spLocks noGrp="1"/>
          </p:cNvSpPr>
          <p:nvPr>
            <p:ph type="sldNum" sz="quarter" idx="10"/>
          </p:nvPr>
        </p:nvSpPr>
        <p:spPr/>
        <p:txBody>
          <a:bodyPr/>
          <a:lstStyle/>
          <a:p>
            <a:fld id="{10D2EE49-A02E-0641-970E-61D09CCE2694}" type="slidenum">
              <a:rPr lang="en-US" smtClean="0"/>
              <a:t>68</a:t>
            </a:fld>
            <a:endParaRPr lang="en-US"/>
          </a:p>
        </p:txBody>
      </p:sp>
    </p:spTree>
    <p:extLst>
      <p:ext uri="{BB962C8B-B14F-4D97-AF65-F5344CB8AC3E}">
        <p14:creationId xmlns:p14="http://schemas.microsoft.com/office/powerpoint/2010/main" val="8945287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l-GR" dirty="0"/>
              <a:t>Τα τελευταία 30 χρόνια η έρευνα πάνω στην Οστεοπόρωση, ξεκινώντας από το μηδέν σχεδόν, σημείωσε αλματώδη εξέλιξη, την οποία πυροδότησε το πρόβλημα Οστεοπόρωσης των αστροναυτών - κοσμοναυτών, αλλά και η συνεχής γήρανση του πληθυσμού..</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l-GR" dirty="0"/>
              <a:t>Εφαλτήριο για την επιστημονική έρευνα  ήταν το παθολογικό κάταγμα Κνήμης που υπέστη ένας Σοβιετικός κοσμοναύτης ο </a:t>
            </a:r>
            <a:r>
              <a:rPr lang="en-US" dirty="0"/>
              <a:t>Sergey </a:t>
            </a:r>
            <a:r>
              <a:rPr lang="en-US" dirty="0" err="1"/>
              <a:t>Krikalev</a:t>
            </a:r>
            <a:r>
              <a:rPr lang="en-US" dirty="0"/>
              <a:t> </a:t>
            </a:r>
            <a:r>
              <a:rPr lang="el-GR" dirty="0"/>
              <a:t>, μόλις πάτησε το πόδι του στη γη στο Κοσμοδρόμιο του </a:t>
            </a:r>
            <a:r>
              <a:rPr lang="el-GR" dirty="0" err="1"/>
              <a:t>Μπαϊκονούρ</a:t>
            </a:r>
            <a:r>
              <a:rPr lang="el-GR" dirty="0"/>
              <a:t> στο Καζακστάν.</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l-GR" dirty="0"/>
              <a:t>Έκτοτε, όπως βλέπουμε στις ειδήσεις, τους αστροναύτες τους παίρνουν αγκαλιά μόλις βγουν, τόσο γιατί ζαλίζονται όσο και γιατί μπορεί να υποστούν οστικό κάταγμα. </a:t>
            </a:r>
            <a:endParaRPr lang="en-US" dirty="0"/>
          </a:p>
          <a:p>
            <a:r>
              <a:rPr lang="en-US" dirty="0"/>
              <a:t>O Sergey</a:t>
            </a:r>
            <a:r>
              <a:rPr lang="en-US" baseline="0" dirty="0"/>
              <a:t> </a:t>
            </a:r>
            <a:r>
              <a:rPr lang="en-US" baseline="0" dirty="0" err="1"/>
              <a:t>Krikalev</a:t>
            </a:r>
            <a:r>
              <a:rPr lang="el-GR" baseline="0" dirty="0"/>
              <a:t>,</a:t>
            </a:r>
            <a:r>
              <a:rPr lang="en-US" baseline="0" dirty="0"/>
              <a:t> </a:t>
            </a:r>
            <a:r>
              <a:rPr lang="el-GR" dirty="0"/>
              <a:t>ένας</a:t>
            </a:r>
            <a:r>
              <a:rPr lang="el-GR" baseline="0" dirty="0"/>
              <a:t> </a:t>
            </a:r>
            <a:r>
              <a:rPr lang="el-GR" dirty="0"/>
              <a:t>εξέχοντας επιστήμονας (</a:t>
            </a:r>
            <a:r>
              <a:rPr lang="en-US" dirty="0"/>
              <a:t>rocket scientist) </a:t>
            </a:r>
            <a:r>
              <a:rPr lang="el-GR" dirty="0"/>
              <a:t>, είναι ένας βετεράνος </a:t>
            </a:r>
            <a:r>
              <a:rPr lang="el-GR" baseline="0" dirty="0"/>
              <a:t>με</a:t>
            </a:r>
            <a:r>
              <a:rPr lang="en-US" baseline="0" dirty="0"/>
              <a:t> </a:t>
            </a:r>
            <a:r>
              <a:rPr lang="el-GR" dirty="0"/>
              <a:t>6 διαστημικές πτήσεις και έχει περάσει περισσότερο χρόνο στο διάστημα από κάθε άλλη άνθρωπο: συνολικά 803 ημέρες, 9 ώρες, και 39 λεπτά.</a:t>
            </a:r>
            <a:endParaRPr lang="en-US" dirty="0"/>
          </a:p>
          <a:p>
            <a:r>
              <a:rPr lang="el-GR" dirty="0"/>
              <a:t>Ερώτηση</a:t>
            </a:r>
            <a:r>
              <a:rPr lang="en-US" dirty="0"/>
              <a:t>: </a:t>
            </a:r>
            <a:r>
              <a:rPr lang="el-GR" dirty="0"/>
              <a:t>Γιατί οι αστροναύτες είναι επιρρεπείς στην οστεοπόρωση</a:t>
            </a:r>
            <a:r>
              <a:rPr lang="en-US" dirty="0"/>
              <a:t>;</a:t>
            </a:r>
          </a:p>
          <a:p>
            <a:endParaRPr lang="en-US" dirty="0"/>
          </a:p>
        </p:txBody>
      </p:sp>
      <p:sp>
        <p:nvSpPr>
          <p:cNvPr id="4" name="Slide Number Placeholder 3"/>
          <p:cNvSpPr>
            <a:spLocks noGrp="1"/>
          </p:cNvSpPr>
          <p:nvPr>
            <p:ph type="sldNum" sz="quarter" idx="10"/>
          </p:nvPr>
        </p:nvSpPr>
        <p:spPr/>
        <p:txBody>
          <a:bodyPr/>
          <a:lstStyle/>
          <a:p>
            <a:fld id="{10D2EE49-A02E-0641-970E-61D09CCE2694}" type="slidenum">
              <a:rPr lang="en-US" smtClean="0"/>
              <a:t>69</a:t>
            </a:fld>
            <a:endParaRPr lang="en-US"/>
          </a:p>
        </p:txBody>
      </p:sp>
    </p:spTree>
    <p:extLst>
      <p:ext uri="{BB962C8B-B14F-4D97-AF65-F5344CB8AC3E}">
        <p14:creationId xmlns:p14="http://schemas.microsoft.com/office/powerpoint/2010/main" val="15426878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Οι μελέτες που αφορούν στη διερεύνηση των μηχανικών ιδιοτήτων του ΠΔΣ μπορούν να ταξινομηθούν ανάλογα με τα χαρακτηριστικά και την κατάσταση του ιστού (ηλικία, παρουσία νόσου) καθώς και από τον τύπο της ασκούμενης δύναμης (κατεύθυνση, μέτρο, ρυθμό, διάρκεια). Η διάρκεια της άσκησης του φορτίου και η ταχύτητα φόρτισης ωστόσο αποτελούν τον κυριότερο διακριτικό παράγοντα στην ταξινόμηση των ερευνών λόγω του άμεσου κλινικού ενδιαφέροντος: σχετικά μικρής διάρκειας δυνάμεις θεωρείται ότι λαμβάνουν χώρα σε υγιές σύστημα ενώ μακράς διάρκειας δυνάμεις αποτελούν αντικείμενο μελέτης της επίδρασης της </a:t>
            </a:r>
            <a:r>
              <a:rPr lang="el-GR" dirty="0" err="1"/>
              <a:t>παραλειτουργίας</a:t>
            </a:r>
            <a:r>
              <a:rPr lang="el-GR" dirty="0"/>
              <a:t> ή της ορθοδοντικής μετακίνησης.</a:t>
            </a:r>
            <a:endParaRPr lang="en-US" dirty="0"/>
          </a:p>
        </p:txBody>
      </p:sp>
      <p:sp>
        <p:nvSpPr>
          <p:cNvPr id="4" name="Slide Number Placeholder 3"/>
          <p:cNvSpPr>
            <a:spLocks noGrp="1"/>
          </p:cNvSpPr>
          <p:nvPr>
            <p:ph type="sldNum" sz="quarter" idx="10"/>
          </p:nvPr>
        </p:nvSpPr>
        <p:spPr/>
        <p:txBody>
          <a:bodyPr/>
          <a:lstStyle/>
          <a:p>
            <a:fld id="{10D2EE49-A02E-0641-970E-61D09CCE2694}" type="slidenum">
              <a:rPr lang="en-US" smtClean="0"/>
              <a:t>71</a:t>
            </a:fld>
            <a:endParaRPr lang="en-US"/>
          </a:p>
        </p:txBody>
      </p:sp>
    </p:spTree>
    <p:extLst>
      <p:ext uri="{BB962C8B-B14F-4D97-AF65-F5344CB8AC3E}">
        <p14:creationId xmlns:p14="http://schemas.microsoft.com/office/powerpoint/2010/main" val="42212928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Το εργαστήριο Ορθοδοντικής ΕΚΠΑ συνεργάζεται με το εργαστήριο Βιολογικής Χημείας του ΕΚΠΑ, το Ινστιτούτο </a:t>
            </a:r>
            <a:r>
              <a:rPr lang="el-GR" dirty="0" err="1"/>
              <a:t>Βιοεπιστημών</a:t>
            </a:r>
            <a:r>
              <a:rPr lang="el-GR" dirty="0"/>
              <a:t> και </a:t>
            </a:r>
            <a:r>
              <a:rPr lang="en-US" dirty="0"/>
              <a:t>E</a:t>
            </a:r>
            <a:r>
              <a:rPr lang="el-GR" dirty="0" err="1"/>
              <a:t>φαρμογών</a:t>
            </a:r>
            <a:r>
              <a:rPr lang="el-GR" dirty="0"/>
              <a:t> του «Δημόκριτος» και με την κλινική Ορθοδοντικής και </a:t>
            </a:r>
            <a:r>
              <a:rPr lang="el-GR" dirty="0" err="1"/>
              <a:t>Παιδοδοντιατρικής</a:t>
            </a:r>
            <a:r>
              <a:rPr lang="el-GR" dirty="0"/>
              <a:t> του Πανεπιστημίου της Ζυρίχης.</a:t>
            </a:r>
            <a:endParaRPr lang="en-US" dirty="0"/>
          </a:p>
        </p:txBody>
      </p:sp>
      <p:sp>
        <p:nvSpPr>
          <p:cNvPr id="4" name="Slide Number Placeholder 3"/>
          <p:cNvSpPr>
            <a:spLocks noGrp="1"/>
          </p:cNvSpPr>
          <p:nvPr>
            <p:ph type="sldNum" sz="quarter" idx="10"/>
          </p:nvPr>
        </p:nvSpPr>
        <p:spPr/>
        <p:txBody>
          <a:bodyPr/>
          <a:lstStyle/>
          <a:p>
            <a:fld id="{10D2EE49-A02E-0641-970E-61D09CCE2694}" type="slidenum">
              <a:rPr lang="en-US" smtClean="0"/>
              <a:t>72</a:t>
            </a:fld>
            <a:endParaRPr lang="en-US"/>
          </a:p>
        </p:txBody>
      </p:sp>
    </p:spTree>
    <p:extLst>
      <p:ext uri="{BB962C8B-B14F-4D97-AF65-F5344CB8AC3E}">
        <p14:creationId xmlns:p14="http://schemas.microsoft.com/office/powerpoint/2010/main" val="28990259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latin typeface="Century Gothic" charset="0"/>
                <a:ea typeface="Century Gothic" charset="0"/>
                <a:cs typeface="Century Gothic" charset="0"/>
              </a:rPr>
              <a:t>Η εμβρυολογική προέλευση του ΠΔΣ είναι από τη μέση ζώνη των κυττάρων του </a:t>
            </a:r>
            <a:r>
              <a:rPr lang="el-GR" dirty="0" err="1">
                <a:latin typeface="Century Gothic" charset="0"/>
                <a:ea typeface="Century Gothic" charset="0"/>
                <a:cs typeface="Century Gothic" charset="0"/>
              </a:rPr>
              <a:t>οδοντοθυλακίου</a:t>
            </a:r>
            <a:r>
              <a:rPr lang="el-GR" dirty="0">
                <a:latin typeface="Century Gothic" charset="0"/>
                <a:ea typeface="Century Gothic" charset="0"/>
                <a:cs typeface="Century Gothic" charset="0"/>
              </a:rPr>
              <a:t>. </a:t>
            </a:r>
            <a:endParaRPr lang="en-US" dirty="0">
              <a:latin typeface="Century Gothic" charset="0"/>
              <a:ea typeface="Century Gothic" charset="0"/>
              <a:cs typeface="Century Gothic" charset="0"/>
            </a:endParaRPr>
          </a:p>
          <a:p>
            <a:r>
              <a:rPr lang="el-GR" dirty="0">
                <a:latin typeface="Century Gothic" charset="0"/>
                <a:ea typeface="Century Gothic" charset="0"/>
                <a:cs typeface="Century Gothic" charset="0"/>
              </a:rPr>
              <a:t>Τα αρχέγονα </a:t>
            </a:r>
            <a:r>
              <a:rPr lang="el-GR" dirty="0" err="1">
                <a:latin typeface="Century Gothic" charset="0"/>
                <a:ea typeface="Century Gothic" charset="0"/>
                <a:cs typeface="Century Gothic" charset="0"/>
              </a:rPr>
              <a:t>μεσεγχυματικά</a:t>
            </a:r>
            <a:r>
              <a:rPr lang="el-GR" dirty="0">
                <a:latin typeface="Century Gothic" charset="0"/>
                <a:ea typeface="Century Gothic" charset="0"/>
                <a:cs typeface="Century Gothic" charset="0"/>
              </a:rPr>
              <a:t> κύτταρα διαφοροποιούνται σε ινοβλάστες αφού αρχίσει πρώτα ο σχηματισμός του φατνιακού οστού και της </a:t>
            </a:r>
            <a:r>
              <a:rPr lang="el-GR" dirty="0" err="1">
                <a:latin typeface="Century Gothic" charset="0"/>
                <a:ea typeface="Century Gothic" charset="0"/>
                <a:cs typeface="Century Gothic" charset="0"/>
              </a:rPr>
              <a:t>οστεΐνης</a:t>
            </a:r>
            <a:r>
              <a:rPr lang="el-GR" dirty="0">
                <a:latin typeface="Century Gothic" charset="0"/>
                <a:ea typeface="Century Gothic" charset="0"/>
                <a:cs typeface="Century Gothic" charset="0"/>
              </a:rPr>
              <a:t>. </a:t>
            </a:r>
          </a:p>
          <a:p>
            <a:endParaRPr lang="en-US" dirty="0"/>
          </a:p>
        </p:txBody>
      </p:sp>
      <p:sp>
        <p:nvSpPr>
          <p:cNvPr id="4" name="Slide Number Placeholder 3"/>
          <p:cNvSpPr>
            <a:spLocks noGrp="1"/>
          </p:cNvSpPr>
          <p:nvPr>
            <p:ph type="sldNum" sz="quarter" idx="10"/>
          </p:nvPr>
        </p:nvSpPr>
        <p:spPr/>
        <p:txBody>
          <a:bodyPr/>
          <a:lstStyle/>
          <a:p>
            <a:fld id="{10D2EE49-A02E-0641-970E-61D09CCE2694}" type="slidenum">
              <a:rPr lang="en-US" smtClean="0"/>
              <a:t>6</a:t>
            </a:fld>
            <a:endParaRPr lang="en-US"/>
          </a:p>
        </p:txBody>
      </p:sp>
    </p:spTree>
    <p:extLst>
      <p:ext uri="{BB962C8B-B14F-4D97-AF65-F5344CB8AC3E}">
        <p14:creationId xmlns:p14="http://schemas.microsoft.com/office/powerpoint/2010/main" val="4203977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D2EE49-A02E-0641-970E-61D09CCE2694}" type="slidenum">
              <a:rPr lang="en-US" smtClean="0"/>
              <a:t>8</a:t>
            </a:fld>
            <a:endParaRPr lang="en-US"/>
          </a:p>
        </p:txBody>
      </p:sp>
    </p:spTree>
    <p:extLst>
      <p:ext uri="{BB962C8B-B14F-4D97-AF65-F5344CB8AC3E}">
        <p14:creationId xmlns:p14="http://schemas.microsoft.com/office/powerpoint/2010/main" val="3990872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Confocal laser scanning microscopy, and modeling by surface rendering software</a:t>
            </a:r>
          </a:p>
          <a:p>
            <a:r>
              <a:rPr lang="en-US" dirty="0"/>
              <a:t>Microfilaments (blue), mitochondria (red), and nuclei (yellow) in fibroblast cells </a:t>
            </a:r>
          </a:p>
          <a:p>
            <a:endParaRPr lang="en-US" dirty="0"/>
          </a:p>
        </p:txBody>
      </p:sp>
      <p:sp>
        <p:nvSpPr>
          <p:cNvPr id="4" name="Slide Number Placeholder 3"/>
          <p:cNvSpPr>
            <a:spLocks noGrp="1"/>
          </p:cNvSpPr>
          <p:nvPr>
            <p:ph type="sldNum" sz="quarter" idx="10"/>
          </p:nvPr>
        </p:nvSpPr>
        <p:spPr/>
        <p:txBody>
          <a:bodyPr/>
          <a:lstStyle/>
          <a:p>
            <a:fld id="{10D2EE49-A02E-0641-970E-61D09CCE2694}" type="slidenum">
              <a:rPr lang="en-US" smtClean="0"/>
              <a:t>10</a:t>
            </a:fld>
            <a:endParaRPr lang="en-US"/>
          </a:p>
        </p:txBody>
      </p:sp>
    </p:spTree>
    <p:extLst>
      <p:ext uri="{BB962C8B-B14F-4D97-AF65-F5344CB8AC3E}">
        <p14:creationId xmlns:p14="http://schemas.microsoft.com/office/powerpoint/2010/main" val="16639996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solidFill>
                  <a:prstClr val="black"/>
                </a:solidFill>
                <a:latin typeface="+mn-lt"/>
              </a:rPr>
              <a:t>Η υδροστατική πίεση</a:t>
            </a:r>
            <a:r>
              <a:rPr lang="en-US" dirty="0">
                <a:solidFill>
                  <a:prstClr val="black"/>
                </a:solidFill>
                <a:latin typeface="+mn-lt"/>
              </a:rPr>
              <a:t> </a:t>
            </a:r>
            <a:r>
              <a:rPr lang="el-GR" dirty="0">
                <a:solidFill>
                  <a:prstClr val="black"/>
                </a:solidFill>
                <a:latin typeface="+mn-lt"/>
              </a:rPr>
              <a:t>και η σχετική μετακίνηση αυτού του υγρού προσδίδει χαρακτηριστικές ιδιότητες στον  ΠΔΣ παρόμοιες με εκείνες στα μοντέλα λίπανσης των </a:t>
            </a:r>
            <a:endParaRPr lang="en-US" dirty="0">
              <a:solidFill>
                <a:prstClr val="black"/>
              </a:solidFill>
              <a:latin typeface="+mn-lt"/>
            </a:endParaRPr>
          </a:p>
          <a:p>
            <a:r>
              <a:rPr lang="el-GR" dirty="0">
                <a:solidFill>
                  <a:prstClr val="black"/>
                </a:solidFill>
                <a:latin typeface="+mn-lt"/>
              </a:rPr>
              <a:t>αρθρώσεων. </a:t>
            </a:r>
          </a:p>
          <a:p>
            <a:r>
              <a:rPr lang="el-GR" dirty="0"/>
              <a:t>Παρουσιάζεται δηλαδή το ανάλογο της λειτουργίας του χόνδρου στη λίπανση των αρθρώσεων με το</a:t>
            </a:r>
            <a:r>
              <a:rPr lang="el-GR" baseline="0" dirty="0"/>
              <a:t> </a:t>
            </a:r>
            <a:r>
              <a:rPr lang="el-GR" dirty="0"/>
              <a:t>υγρό του ΠΔΣ να λειτουργεί ως ρυθμιστής, </a:t>
            </a:r>
          </a:p>
          <a:p>
            <a:r>
              <a:rPr lang="el-GR" dirty="0"/>
              <a:t>κατανεμητής και </a:t>
            </a:r>
            <a:r>
              <a:rPr lang="el-GR" dirty="0" err="1"/>
              <a:t>αποσοβητής</a:t>
            </a:r>
            <a:r>
              <a:rPr lang="el-GR" dirty="0"/>
              <a:t> τάσεων:</a:t>
            </a:r>
            <a:r>
              <a:rPr lang="el-GR" baseline="0" dirty="0"/>
              <a:t> </a:t>
            </a:r>
            <a:r>
              <a:rPr lang="el-GR" dirty="0"/>
              <a:t>όταν ασκείται δύναμη στο δόντι, το υγρό μετακινείται διαμέσου της θεμέλιας ουσίας από τις περιοχές μεγαλύτερης σε αυτές μικρότερης συμπίεσης. </a:t>
            </a:r>
            <a:endParaRPr lang="en-US" dirty="0"/>
          </a:p>
          <a:p>
            <a:endParaRPr lang="en-US" dirty="0"/>
          </a:p>
        </p:txBody>
      </p:sp>
      <p:sp>
        <p:nvSpPr>
          <p:cNvPr id="4" name="Slide Number Placeholder 3"/>
          <p:cNvSpPr>
            <a:spLocks noGrp="1"/>
          </p:cNvSpPr>
          <p:nvPr>
            <p:ph type="sldNum" sz="quarter" idx="10"/>
          </p:nvPr>
        </p:nvSpPr>
        <p:spPr/>
        <p:txBody>
          <a:bodyPr/>
          <a:lstStyle/>
          <a:p>
            <a:fld id="{10D2EE49-A02E-0641-970E-61D09CCE2694}" type="slidenum">
              <a:rPr lang="en-US" smtClean="0"/>
              <a:t>11</a:t>
            </a:fld>
            <a:endParaRPr lang="en-US"/>
          </a:p>
        </p:txBody>
      </p:sp>
    </p:spTree>
    <p:extLst>
      <p:ext uri="{BB962C8B-B14F-4D97-AF65-F5344CB8AC3E}">
        <p14:creationId xmlns:p14="http://schemas.microsoft.com/office/powerpoint/2010/main" val="16640806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Scanning electron microscopy of collagen fibers</a:t>
            </a:r>
          </a:p>
          <a:p>
            <a:r>
              <a:rPr lang="en-US" dirty="0"/>
              <a:t>Description</a:t>
            </a:r>
          </a:p>
          <a:p>
            <a:r>
              <a:rPr lang="en-US" dirty="0"/>
              <a:t>This image shows collagen, a fibrous protein that's the main component of the extracellular matrix (ECM). Collagen is a strong, ropelike molecule that forms stretch-resistant fibers. The most abundant protein in our bodies, collagen accounts for about a quarter of our total protein mass. Among its many functions is giving strength to our tendons, ligaments and bones and providing scaffolding for skin wounds to heal. There are about 20 different types of collagen in our bodies, each adapted to the needs of specific tissues</a:t>
            </a:r>
          </a:p>
          <a:p>
            <a:endParaRPr lang="en-US" dirty="0"/>
          </a:p>
        </p:txBody>
      </p:sp>
      <p:sp>
        <p:nvSpPr>
          <p:cNvPr id="4" name="Slide Number Placeholder 3"/>
          <p:cNvSpPr>
            <a:spLocks noGrp="1"/>
          </p:cNvSpPr>
          <p:nvPr>
            <p:ph type="sldNum" sz="quarter" idx="10"/>
          </p:nvPr>
        </p:nvSpPr>
        <p:spPr/>
        <p:txBody>
          <a:bodyPr/>
          <a:lstStyle/>
          <a:p>
            <a:fld id="{10D2EE49-A02E-0641-970E-61D09CCE2694}" type="slidenum">
              <a:rPr lang="en-US" smtClean="0"/>
              <a:t>12</a:t>
            </a:fld>
            <a:endParaRPr lang="en-US"/>
          </a:p>
        </p:txBody>
      </p:sp>
    </p:spTree>
    <p:extLst>
      <p:ext uri="{BB962C8B-B14F-4D97-AF65-F5344CB8AC3E}">
        <p14:creationId xmlns:p14="http://schemas.microsoft.com/office/powerpoint/2010/main" val="10551359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Οι ίνες κολλαγόνου είναι ενσωματωμένες στη θεμέλια ουσία και κατατάσσονται ανάλογα με την ανατομική τους θέση. Ο ΠΔΣ  υποστηρίζει και προστατεύει τα δόντια μέσα στο φατνιακό οστό ενώ παρέχει ταυτόχρονα αισθητικές, θρεπτικές και διαμορφωτικές λειτουργίες. Το δόντι δεν έρχεται σε άμεση επαφή με το οστό, αλλά υποχωρεί στο φατνίο όπου συγκρατείται από τις περιοδοντικές ίνες. Οι ίνες αυτές λειτουργούν ως "αμορτισέρ" και βοηθούν το δόντι να ανθίσταται στις δυνάμεις της μάσησης αλλά και να ανταποκρίνεται στην ορθοδοντική δύναμη.</a:t>
            </a:r>
          </a:p>
          <a:p>
            <a:endParaRPr lang="el-GR" dirty="0"/>
          </a:p>
          <a:p>
            <a:r>
              <a:rPr lang="el-GR" dirty="0"/>
              <a:t>Στον ΠΔΣ οι ίνες κολλαγόνου διατάσσονται κατά δεμάτια ή δεσμίδες ινιδίων κολλαγόνου τύπου Ι. Υπάρχουν ακόμα οι ελαστικές και οι ίνες </a:t>
            </a:r>
            <a:r>
              <a:rPr lang="el-GR" dirty="0" err="1"/>
              <a:t>οξυταλάνης</a:t>
            </a:r>
            <a:r>
              <a:rPr lang="el-GR" dirty="0"/>
              <a:t>. Η γεωμετρική διάταξη και ο προσανατολισμός των ινών διαφέρει ανάμεσα στα δόντια καθώς και στα είδη. Η κύρια διάταξη των ινών παραμένει γραμμική και </a:t>
            </a:r>
            <a:r>
              <a:rPr lang="el-GR" b="1" dirty="0"/>
              <a:t>οι σχηματιζόμενες δέσμες διακρίνονται σε </a:t>
            </a:r>
            <a:r>
              <a:rPr lang="el-GR" b="1" dirty="0" err="1"/>
              <a:t>μεσοδόντιες</a:t>
            </a:r>
            <a:r>
              <a:rPr lang="el-GR" b="1" dirty="0"/>
              <a:t>, </a:t>
            </a:r>
            <a:r>
              <a:rPr lang="el-GR" b="1" dirty="0" err="1"/>
              <a:t>ακροφατνιακές</a:t>
            </a:r>
            <a:r>
              <a:rPr lang="el-GR" b="1" dirty="0"/>
              <a:t>, οριζόντιες, λοξές, </a:t>
            </a:r>
            <a:r>
              <a:rPr lang="el-GR" b="1" dirty="0" err="1"/>
              <a:t>ακρορριζικές</a:t>
            </a:r>
            <a:r>
              <a:rPr lang="el-GR" b="1" dirty="0"/>
              <a:t> και </a:t>
            </a:r>
            <a:r>
              <a:rPr lang="el-GR" b="1" dirty="0" err="1"/>
              <a:t>μεσορριζικές</a:t>
            </a:r>
            <a:r>
              <a:rPr lang="el-GR" b="1" dirty="0"/>
              <a:t>.</a:t>
            </a:r>
          </a:p>
          <a:p>
            <a:endParaRPr lang="el-GR" dirty="0"/>
          </a:p>
          <a:p>
            <a:r>
              <a:rPr lang="el-GR" dirty="0"/>
              <a:t>Οι μεγαλύτερες ίνες συνδέουν την </a:t>
            </a:r>
            <a:r>
              <a:rPr lang="el-GR" dirty="0" err="1"/>
              <a:t>οστεΐνη</a:t>
            </a:r>
            <a:r>
              <a:rPr lang="el-GR" dirty="0"/>
              <a:t> με το φατνιακό οστό και συμβάλλουν στην αντίσταση σε μεγάλα φορτία μέσω της </a:t>
            </a:r>
            <a:r>
              <a:rPr lang="el-GR" dirty="0" err="1"/>
              <a:t>επαναδιάταξης</a:t>
            </a:r>
            <a:r>
              <a:rPr lang="el-GR" dirty="0"/>
              <a:t> τους κατά την κατεύθυνση της κύριας παραμόρφωσης. Οι κατακόρυφες πιέσεις εξουδετερώνονται κυρίως από τις λοξές ίνες ενώ οι πλάγιες από τις οριζόντιες και τις </a:t>
            </a:r>
            <a:r>
              <a:rPr lang="el-GR" dirty="0" err="1"/>
              <a:t>ακροφατνιακές</a:t>
            </a:r>
            <a:r>
              <a:rPr lang="el-GR" dirty="0"/>
              <a:t>. Η μηχανική απόκριση του ΠΔΣ στη φόρτιση οφείλεται τόσο σε υδροστατικές πιέσεις λόγω συμπίεσης του υγρού της θεμέλιας ουσίας όσο και στις ίνες κολλαγόνου που προσδίδουν αντοχή στις </a:t>
            </a:r>
            <a:r>
              <a:rPr lang="el-GR" dirty="0" err="1"/>
              <a:t>εφελκυστικές</a:t>
            </a:r>
            <a:r>
              <a:rPr lang="el-GR" dirty="0"/>
              <a:t> δυνάμεις. </a:t>
            </a:r>
            <a:endParaRPr lang="en-US" dirty="0"/>
          </a:p>
          <a:p>
            <a:endParaRPr lang="en-US" dirty="0"/>
          </a:p>
          <a:p>
            <a:pPr eaLnBrk="1" hangingPunct="1"/>
            <a:r>
              <a:rPr lang="en-US" altLang="en-US" dirty="0">
                <a:latin typeface="Times New Roman" charset="0"/>
                <a:ea typeface="ＭＳ Ｐゴシック" charset="-128"/>
              </a:rPr>
              <a:t>Copyright 2018, </a:t>
            </a:r>
            <a:r>
              <a:rPr lang="el-GR" altLang="en-US" dirty="0">
                <a:latin typeface="Times New Roman" charset="0"/>
                <a:ea typeface="ＭＳ Ｐゴシック" charset="-128"/>
              </a:rPr>
              <a:t>Δ. </a:t>
            </a:r>
            <a:r>
              <a:rPr lang="el-GR" altLang="en-US" dirty="0" err="1">
                <a:latin typeface="Times New Roman" charset="0"/>
                <a:ea typeface="ＭＳ Ｐゴシック" charset="-128"/>
              </a:rPr>
              <a:t>Κωνσταντώνης</a:t>
            </a:r>
            <a:r>
              <a:rPr lang="el-GR" altLang="en-US" dirty="0">
                <a:latin typeface="Times New Roman" charset="0"/>
                <a:ea typeface="ＭＳ Ｐゴシック" charset="-128"/>
              </a:rPr>
              <a:t>.</a:t>
            </a:r>
          </a:p>
          <a:p>
            <a:pPr eaLnBrk="1" hangingPunct="1"/>
            <a:r>
              <a:rPr lang="el-GR" altLang="en-US" dirty="0">
                <a:latin typeface="Times New Roman" charset="0"/>
                <a:ea typeface="ＭＳ Ｐゴシック" charset="-128"/>
              </a:rPr>
              <a:t>Απαγορεύεται η μερική ή ολική αναπαραγωγή χωρίς την έγγραφη άδεια του συγγραφέα.</a:t>
            </a:r>
            <a:endParaRPr lang="en-US" altLang="en-US" dirty="0">
              <a:latin typeface="Times New Roman" charset="0"/>
              <a:ea typeface="ＭＳ Ｐゴシック" charset="-128"/>
            </a:endParaRPr>
          </a:p>
          <a:p>
            <a:pPr eaLnBrk="1" hangingPunct="1"/>
            <a:r>
              <a:rPr lang="el-GR" altLang="en-US" dirty="0">
                <a:latin typeface="Times New Roman" charset="0"/>
                <a:ea typeface="ＭＳ Ｐゴシック" charset="-128"/>
              </a:rPr>
              <a:t>Τελευταία ενημέρωση 5/3/2018</a:t>
            </a:r>
          </a:p>
          <a:p>
            <a:endParaRPr lang="el-GR" dirty="0"/>
          </a:p>
          <a:p>
            <a:endParaRPr lang="el-GR" dirty="0"/>
          </a:p>
          <a:p>
            <a:endParaRPr lang="el-GR" dirty="0"/>
          </a:p>
          <a:p>
            <a:endParaRPr lang="en-US" dirty="0"/>
          </a:p>
        </p:txBody>
      </p:sp>
      <p:sp>
        <p:nvSpPr>
          <p:cNvPr id="4" name="Slide Number Placeholder 3"/>
          <p:cNvSpPr>
            <a:spLocks noGrp="1"/>
          </p:cNvSpPr>
          <p:nvPr>
            <p:ph type="sldNum" sz="quarter" idx="10"/>
          </p:nvPr>
        </p:nvSpPr>
        <p:spPr/>
        <p:txBody>
          <a:bodyPr/>
          <a:lstStyle/>
          <a:p>
            <a:fld id="{10D2EE49-A02E-0641-970E-61D09CCE2694}" type="slidenum">
              <a:rPr lang="en-US" smtClean="0"/>
              <a:t>13</a:t>
            </a:fld>
            <a:endParaRPr lang="en-US"/>
          </a:p>
        </p:txBody>
      </p:sp>
    </p:spTree>
    <p:extLst>
      <p:ext uri="{BB962C8B-B14F-4D97-AF65-F5344CB8AC3E}">
        <p14:creationId xmlns:p14="http://schemas.microsoft.com/office/powerpoint/2010/main" val="13578810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l-GR"/>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Click to edit Master subtitle style</a:t>
            </a:r>
            <a:endParaRPr lang="en-US"/>
          </a:p>
        </p:txBody>
      </p:sp>
      <p:sp>
        <p:nvSpPr>
          <p:cNvPr id="4" name="Date Placeholder 3"/>
          <p:cNvSpPr>
            <a:spLocks noGrp="1"/>
          </p:cNvSpPr>
          <p:nvPr>
            <p:ph type="dt" sz="half" idx="10"/>
          </p:nvPr>
        </p:nvSpPr>
        <p:spPr/>
        <p:txBody>
          <a:bodyPr/>
          <a:lstStyle/>
          <a:p>
            <a:fld id="{066E4767-501C-5549-84D0-22A2D6615C87}" type="datetimeFigureOut">
              <a:rPr lang="en-US" smtClean="0"/>
              <a:t>3/4/18</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36F5544C-792A-C84F-A7C8-6CABBD36A92F}" type="slidenum">
              <a:rPr lang="en-US" smtClean="0"/>
              <a:t>‹#›</a:t>
            </a:fld>
            <a:endParaRPr lang="en-US"/>
          </a:p>
        </p:txBody>
      </p:sp>
    </p:spTree>
    <p:extLst>
      <p:ext uri="{BB962C8B-B14F-4D97-AF65-F5344CB8AC3E}">
        <p14:creationId xmlns:p14="http://schemas.microsoft.com/office/powerpoint/2010/main" val="4813633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l-GR"/>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a:p>
        </p:txBody>
      </p:sp>
      <p:sp>
        <p:nvSpPr>
          <p:cNvPr id="4" name="Date Placeholder 3"/>
          <p:cNvSpPr>
            <a:spLocks noGrp="1"/>
          </p:cNvSpPr>
          <p:nvPr>
            <p:ph type="dt" sz="half" idx="10"/>
          </p:nvPr>
        </p:nvSpPr>
        <p:spPr/>
        <p:txBody>
          <a:bodyPr/>
          <a:lstStyle/>
          <a:p>
            <a:fld id="{066E4767-501C-5549-84D0-22A2D6615C87}" type="datetimeFigureOut">
              <a:rPr lang="en-US" smtClean="0"/>
              <a:t>3/4/18</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36F5544C-792A-C84F-A7C8-6CABBD36A92F}" type="slidenum">
              <a:rPr lang="en-US" smtClean="0"/>
              <a:t>‹#›</a:t>
            </a:fld>
            <a:endParaRPr lang="en-US"/>
          </a:p>
        </p:txBody>
      </p:sp>
    </p:spTree>
    <p:extLst>
      <p:ext uri="{BB962C8B-B14F-4D97-AF65-F5344CB8AC3E}">
        <p14:creationId xmlns:p14="http://schemas.microsoft.com/office/powerpoint/2010/main" val="52709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l-GR"/>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a:p>
        </p:txBody>
      </p:sp>
      <p:sp>
        <p:nvSpPr>
          <p:cNvPr id="4" name="Date Placeholder 3"/>
          <p:cNvSpPr>
            <a:spLocks noGrp="1"/>
          </p:cNvSpPr>
          <p:nvPr>
            <p:ph type="dt" sz="half" idx="10"/>
          </p:nvPr>
        </p:nvSpPr>
        <p:spPr/>
        <p:txBody>
          <a:bodyPr/>
          <a:lstStyle/>
          <a:p>
            <a:fld id="{066E4767-501C-5549-84D0-22A2D6615C87}" type="datetimeFigureOut">
              <a:rPr lang="en-US" smtClean="0"/>
              <a:t>3/4/18</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36F5544C-792A-C84F-A7C8-6CABBD36A92F}" type="slidenum">
              <a:rPr lang="en-US" smtClean="0"/>
              <a:t>‹#›</a:t>
            </a:fld>
            <a:endParaRPr lang="en-US"/>
          </a:p>
        </p:txBody>
      </p:sp>
    </p:spTree>
    <p:extLst>
      <p:ext uri="{BB962C8B-B14F-4D97-AF65-F5344CB8AC3E}">
        <p14:creationId xmlns:p14="http://schemas.microsoft.com/office/powerpoint/2010/main" val="1127001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l-GR" dirty="0" err="1"/>
              <a:t>Click</a:t>
            </a:r>
            <a:r>
              <a:rPr lang="el-GR" dirty="0"/>
              <a:t> </a:t>
            </a:r>
            <a:r>
              <a:rPr lang="el-GR" dirty="0" err="1"/>
              <a:t>to</a:t>
            </a:r>
            <a:r>
              <a:rPr lang="el-GR" dirty="0"/>
              <a:t> </a:t>
            </a:r>
            <a:r>
              <a:rPr lang="el-GR" dirty="0" err="1"/>
              <a:t>edit</a:t>
            </a:r>
            <a:r>
              <a:rPr lang="el-GR" dirty="0"/>
              <a:t> </a:t>
            </a:r>
            <a:r>
              <a:rPr lang="el-GR" dirty="0" err="1"/>
              <a:t>Master</a:t>
            </a:r>
            <a:r>
              <a:rPr lang="el-GR" dirty="0"/>
              <a:t> </a:t>
            </a:r>
            <a:r>
              <a:rPr lang="el-GR" dirty="0" err="1"/>
              <a:t>title</a:t>
            </a:r>
            <a:r>
              <a:rPr lang="el-GR" dirty="0"/>
              <a:t> </a:t>
            </a:r>
            <a:r>
              <a:rPr lang="el-GR" dirty="0" err="1"/>
              <a:t>style</a:t>
            </a:r>
            <a:endParaRPr lang="en-US" dirty="0"/>
          </a:p>
        </p:txBody>
      </p:sp>
      <p:sp>
        <p:nvSpPr>
          <p:cNvPr id="3" name="Content Placeholder 2"/>
          <p:cNvSpPr>
            <a:spLocks noGrp="1"/>
          </p:cNvSpPr>
          <p:nvPr>
            <p:ph idx="1"/>
          </p:nvPr>
        </p:nvSpPr>
        <p:spPr/>
        <p:txBody>
          <a:body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a:p>
        </p:txBody>
      </p:sp>
      <p:sp>
        <p:nvSpPr>
          <p:cNvPr id="4" name="Date Placeholder 3"/>
          <p:cNvSpPr>
            <a:spLocks noGrp="1"/>
          </p:cNvSpPr>
          <p:nvPr>
            <p:ph type="dt" sz="half" idx="10"/>
          </p:nvPr>
        </p:nvSpPr>
        <p:spPr/>
        <p:txBody>
          <a:bodyPr/>
          <a:lstStyle/>
          <a:p>
            <a:fld id="{066E4767-501C-5549-84D0-22A2D6615C87}" type="datetimeFigureOut">
              <a:rPr lang="en-US" smtClean="0"/>
              <a:t>3/4/18</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36F5544C-792A-C84F-A7C8-6CABBD36A92F}" type="slidenum">
              <a:rPr lang="en-US" smtClean="0"/>
              <a:t>‹#›</a:t>
            </a:fld>
            <a:endParaRPr lang="en-US"/>
          </a:p>
        </p:txBody>
      </p:sp>
    </p:spTree>
    <p:extLst>
      <p:ext uri="{BB962C8B-B14F-4D97-AF65-F5344CB8AC3E}">
        <p14:creationId xmlns:p14="http://schemas.microsoft.com/office/powerpoint/2010/main" val="7494736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l-GR"/>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Click to edit Master text styles</a:t>
            </a:r>
          </a:p>
        </p:txBody>
      </p:sp>
      <p:sp>
        <p:nvSpPr>
          <p:cNvPr id="4" name="Date Placeholder 3"/>
          <p:cNvSpPr>
            <a:spLocks noGrp="1"/>
          </p:cNvSpPr>
          <p:nvPr>
            <p:ph type="dt" sz="half" idx="10"/>
          </p:nvPr>
        </p:nvSpPr>
        <p:spPr/>
        <p:txBody>
          <a:bodyPr/>
          <a:lstStyle/>
          <a:p>
            <a:fld id="{066E4767-501C-5549-84D0-22A2D6615C87}" type="datetimeFigureOut">
              <a:rPr lang="en-US" smtClean="0"/>
              <a:t>3/4/18</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36F5544C-792A-C84F-A7C8-6CABBD36A92F}" type="slidenum">
              <a:rPr lang="en-US" smtClean="0"/>
              <a:t>‹#›</a:t>
            </a:fld>
            <a:endParaRPr lang="en-US"/>
          </a:p>
        </p:txBody>
      </p:sp>
    </p:spTree>
    <p:extLst>
      <p:ext uri="{BB962C8B-B14F-4D97-AF65-F5344CB8AC3E}">
        <p14:creationId xmlns:p14="http://schemas.microsoft.com/office/powerpoint/2010/main" val="14117937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l-GR"/>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a:p>
        </p:txBody>
      </p:sp>
      <p:sp>
        <p:nvSpPr>
          <p:cNvPr id="5" name="Date Placeholder 4"/>
          <p:cNvSpPr>
            <a:spLocks noGrp="1"/>
          </p:cNvSpPr>
          <p:nvPr>
            <p:ph type="dt" sz="half" idx="10"/>
          </p:nvPr>
        </p:nvSpPr>
        <p:spPr/>
        <p:txBody>
          <a:bodyPr/>
          <a:lstStyle/>
          <a:p>
            <a:fld id="{066E4767-501C-5549-84D0-22A2D6615C87}" type="datetimeFigureOut">
              <a:rPr lang="en-US" smtClean="0"/>
              <a:t>3/4/18</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36F5544C-792A-C84F-A7C8-6CABBD36A92F}" type="slidenum">
              <a:rPr lang="en-US" smtClean="0"/>
              <a:t>‹#›</a:t>
            </a:fld>
            <a:endParaRPr lang="en-US"/>
          </a:p>
        </p:txBody>
      </p:sp>
    </p:spTree>
    <p:extLst>
      <p:ext uri="{BB962C8B-B14F-4D97-AF65-F5344CB8AC3E}">
        <p14:creationId xmlns:p14="http://schemas.microsoft.com/office/powerpoint/2010/main" val="4714128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l-GR"/>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a:p>
        </p:txBody>
      </p:sp>
      <p:sp>
        <p:nvSpPr>
          <p:cNvPr id="7" name="Date Placeholder 6"/>
          <p:cNvSpPr>
            <a:spLocks noGrp="1"/>
          </p:cNvSpPr>
          <p:nvPr>
            <p:ph type="dt" sz="half" idx="10"/>
          </p:nvPr>
        </p:nvSpPr>
        <p:spPr/>
        <p:txBody>
          <a:bodyPr/>
          <a:lstStyle/>
          <a:p>
            <a:fld id="{066E4767-501C-5549-84D0-22A2D6615C87}" type="datetimeFigureOut">
              <a:rPr lang="en-US" smtClean="0"/>
              <a:t>3/4/18</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36F5544C-792A-C84F-A7C8-6CABBD36A92F}" type="slidenum">
              <a:rPr lang="en-US" smtClean="0"/>
              <a:t>‹#›</a:t>
            </a:fld>
            <a:endParaRPr lang="en-US"/>
          </a:p>
        </p:txBody>
      </p:sp>
    </p:spTree>
    <p:extLst>
      <p:ext uri="{BB962C8B-B14F-4D97-AF65-F5344CB8AC3E}">
        <p14:creationId xmlns:p14="http://schemas.microsoft.com/office/powerpoint/2010/main" val="968209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l-GR"/>
              <a:t>Click to edit Master title style</a:t>
            </a:r>
            <a:endParaRPr lang="en-US"/>
          </a:p>
        </p:txBody>
      </p:sp>
      <p:sp>
        <p:nvSpPr>
          <p:cNvPr id="3" name="Date Placeholder 2"/>
          <p:cNvSpPr>
            <a:spLocks noGrp="1"/>
          </p:cNvSpPr>
          <p:nvPr>
            <p:ph type="dt" sz="half" idx="10"/>
          </p:nvPr>
        </p:nvSpPr>
        <p:spPr/>
        <p:txBody>
          <a:bodyPr/>
          <a:lstStyle/>
          <a:p>
            <a:fld id="{066E4767-501C-5549-84D0-22A2D6615C87}" type="datetimeFigureOut">
              <a:rPr lang="en-US" smtClean="0"/>
              <a:t>3/4/18</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36F5544C-792A-C84F-A7C8-6CABBD36A92F}" type="slidenum">
              <a:rPr lang="en-US" smtClean="0"/>
              <a:t>‹#›</a:t>
            </a:fld>
            <a:endParaRPr lang="en-US"/>
          </a:p>
        </p:txBody>
      </p:sp>
    </p:spTree>
    <p:extLst>
      <p:ext uri="{BB962C8B-B14F-4D97-AF65-F5344CB8AC3E}">
        <p14:creationId xmlns:p14="http://schemas.microsoft.com/office/powerpoint/2010/main" val="12152547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6E4767-501C-5549-84D0-22A2D6615C87}" type="datetimeFigureOut">
              <a:rPr lang="en-US" smtClean="0"/>
              <a:t>3/4/18</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36F5544C-792A-C84F-A7C8-6CABBD36A92F}" type="slidenum">
              <a:rPr lang="en-US" smtClean="0"/>
              <a:t>‹#›</a:t>
            </a:fld>
            <a:endParaRPr lang="en-US"/>
          </a:p>
        </p:txBody>
      </p:sp>
    </p:spTree>
    <p:extLst>
      <p:ext uri="{BB962C8B-B14F-4D97-AF65-F5344CB8AC3E}">
        <p14:creationId xmlns:p14="http://schemas.microsoft.com/office/powerpoint/2010/main" val="69162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l-GR"/>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Click to edit Master text styles</a:t>
            </a:r>
          </a:p>
        </p:txBody>
      </p:sp>
      <p:sp>
        <p:nvSpPr>
          <p:cNvPr id="5" name="Date Placeholder 4"/>
          <p:cNvSpPr>
            <a:spLocks noGrp="1"/>
          </p:cNvSpPr>
          <p:nvPr>
            <p:ph type="dt" sz="half" idx="10"/>
          </p:nvPr>
        </p:nvSpPr>
        <p:spPr/>
        <p:txBody>
          <a:bodyPr/>
          <a:lstStyle/>
          <a:p>
            <a:fld id="{066E4767-501C-5549-84D0-22A2D6615C87}" type="datetimeFigureOut">
              <a:rPr lang="en-US" smtClean="0"/>
              <a:t>3/4/18</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36F5544C-792A-C84F-A7C8-6CABBD36A92F}" type="slidenum">
              <a:rPr lang="en-US" smtClean="0"/>
              <a:t>‹#›</a:t>
            </a:fld>
            <a:endParaRPr lang="en-US"/>
          </a:p>
        </p:txBody>
      </p:sp>
    </p:spTree>
    <p:extLst>
      <p:ext uri="{BB962C8B-B14F-4D97-AF65-F5344CB8AC3E}">
        <p14:creationId xmlns:p14="http://schemas.microsoft.com/office/powerpoint/2010/main" val="631266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l-GR"/>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Click to edit Master text styles</a:t>
            </a:r>
          </a:p>
        </p:txBody>
      </p:sp>
      <p:sp>
        <p:nvSpPr>
          <p:cNvPr id="5" name="Date Placeholder 4"/>
          <p:cNvSpPr>
            <a:spLocks noGrp="1"/>
          </p:cNvSpPr>
          <p:nvPr>
            <p:ph type="dt" sz="half" idx="10"/>
          </p:nvPr>
        </p:nvSpPr>
        <p:spPr/>
        <p:txBody>
          <a:bodyPr/>
          <a:lstStyle/>
          <a:p>
            <a:fld id="{066E4767-501C-5549-84D0-22A2D6615C87}" type="datetimeFigureOut">
              <a:rPr lang="en-US" smtClean="0"/>
              <a:t>3/4/18</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36F5544C-792A-C84F-A7C8-6CABBD36A92F}" type="slidenum">
              <a:rPr lang="en-US" smtClean="0"/>
              <a:t>‹#›</a:t>
            </a:fld>
            <a:endParaRPr lang="en-US"/>
          </a:p>
        </p:txBody>
      </p:sp>
    </p:spTree>
    <p:extLst>
      <p:ext uri="{BB962C8B-B14F-4D97-AF65-F5344CB8AC3E}">
        <p14:creationId xmlns:p14="http://schemas.microsoft.com/office/powerpoint/2010/main" val="111980718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6E4767-501C-5549-84D0-22A2D6615C87}" type="datetimeFigureOut">
              <a:rPr lang="en-US" smtClean="0"/>
              <a:t>3/4/18</a:t>
            </a:fld>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F5544C-792A-C84F-A7C8-6CABBD36A92F}" type="slidenum">
              <a:rPr lang="en-US" smtClean="0"/>
              <a:t>‹#›</a:t>
            </a:fld>
            <a:endParaRPr lang="en-US"/>
          </a:p>
        </p:txBody>
      </p:sp>
      <p:sp>
        <p:nvSpPr>
          <p:cNvPr id="7" name="Title Placeholder 6"/>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8" name="Footer Placeholder 7"/>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5765411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5" Type="http://schemas.openxmlformats.org/officeDocument/2006/relationships/image" Target="../media/image12.jpeg"/><Relationship Id="rId6"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5" Type="http://schemas.openxmlformats.org/officeDocument/2006/relationships/image" Target="../media/image20.jpeg"/><Relationship Id="rId6"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emf"/></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5" Type="http://schemas.openxmlformats.org/officeDocument/2006/relationships/image" Target="../media/image26.jpe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8.tiff"/></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emf"/><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4.jpe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8.tif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gi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tif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3.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4.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emf"/><Relationship Id="rId3" Type="http://schemas.openxmlformats.org/officeDocument/2006/relationships/image" Target="../media/image4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8.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em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51.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5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56.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56.jpeg"/></Relationships>
</file>

<file path=ppt/slides/_rels/slide66.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59.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60.jpeg"/></Relationships>
</file>

<file path=ppt/slides/_rels/slide69.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jpeg"/><Relationship Id="rId5"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65.jp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72.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67.png"/><Relationship Id="rId5" Type="http://schemas.openxmlformats.org/officeDocument/2006/relationships/image" Target="../media/image68.tiff"/><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73.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72.png"/><Relationship Id="rId6" Type="http://schemas.openxmlformats.org/officeDocument/2006/relationships/image" Target="../media/image73.png"/><Relationship Id="rId7" Type="http://schemas.openxmlformats.org/officeDocument/2006/relationships/image" Target="../media/image74.png"/><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1"/>
          <p:cNvSpPr txBox="1">
            <a:spLocks noGrp="1"/>
          </p:cNvSpPr>
          <p:nvPr>
            <p:ph type="title"/>
          </p:nvPr>
        </p:nvSpPr>
        <p:spPr>
          <a:xfrm>
            <a:off x="838200" y="2103437"/>
            <a:ext cx="10515600" cy="132556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150000"/>
              </a:lnSpc>
            </a:pPr>
            <a:r>
              <a:rPr lang="el-GR" sz="1800" b="1" dirty="0">
                <a:solidFill>
                  <a:schemeClr val="tx1">
                    <a:lumMod val="65000"/>
                    <a:lumOff val="35000"/>
                  </a:schemeClr>
                </a:solidFill>
              </a:rPr>
              <a:t/>
            </a:r>
            <a:br>
              <a:rPr lang="el-GR" sz="1800" b="1" dirty="0">
                <a:solidFill>
                  <a:schemeClr val="tx1">
                    <a:lumMod val="65000"/>
                    <a:lumOff val="35000"/>
                  </a:schemeClr>
                </a:solidFill>
              </a:rPr>
            </a:br>
            <a:r>
              <a:rPr lang="en-US" sz="2800" b="1" dirty="0">
                <a:solidFill>
                  <a:schemeClr val="tx1">
                    <a:lumMod val="65000"/>
                    <a:lumOff val="35000"/>
                  </a:schemeClr>
                </a:solidFill>
              </a:rPr>
              <a:t>H</a:t>
            </a:r>
            <a:r>
              <a:rPr lang="el-GR" sz="2800" b="1" dirty="0">
                <a:solidFill>
                  <a:schemeClr val="tx1">
                    <a:lumMod val="65000"/>
                    <a:lumOff val="35000"/>
                  </a:schemeClr>
                </a:solidFill>
              </a:rPr>
              <a:t> ΒΙΟΛΟΓΙΚΗ ΒΑΣΗ ΤΗΣ ΟΡΘΟΔΟΝΤΙΚΗΣ ΜΕΤΑΚΙΝΗΣΗΣ</a:t>
            </a:r>
            <a:r>
              <a:rPr lang="en-US" sz="2800" b="1" dirty="0">
                <a:solidFill>
                  <a:schemeClr val="tx1">
                    <a:lumMod val="65000"/>
                    <a:lumOff val="35000"/>
                  </a:schemeClr>
                </a:solidFill>
              </a:rPr>
              <a:t/>
            </a:r>
            <a:br>
              <a:rPr lang="en-US" sz="2800" b="1" dirty="0">
                <a:solidFill>
                  <a:schemeClr val="tx1">
                    <a:lumMod val="65000"/>
                    <a:lumOff val="35000"/>
                  </a:schemeClr>
                </a:solidFill>
              </a:rPr>
            </a:br>
            <a:endParaRPr lang="el-GR" sz="1800" b="1" dirty="0">
              <a:solidFill>
                <a:schemeClr val="tx1">
                  <a:lumMod val="65000"/>
                  <a:lumOff val="35000"/>
                </a:schemeClr>
              </a:solidFill>
            </a:endParaRPr>
          </a:p>
        </p:txBody>
      </p:sp>
      <p:sp>
        <p:nvSpPr>
          <p:cNvPr id="5" name="Content Placeholder 4"/>
          <p:cNvSpPr txBox="1">
            <a:spLocks noGrp="1"/>
          </p:cNvSpPr>
          <p:nvPr>
            <p:ph idx="1"/>
          </p:nvPr>
        </p:nvSpPr>
        <p:spPr>
          <a:xfrm>
            <a:off x="838200" y="4370043"/>
            <a:ext cx="10515600" cy="369332"/>
          </a:xfrm>
          <a:prstGeom prst="rect">
            <a:avLst/>
          </a:prstGeom>
          <a:noFill/>
        </p:spPr>
        <p:txBody>
          <a:bodyPr wrap="square" rtlCol="0">
            <a:spAutoFit/>
          </a:bodyPr>
          <a:lstStyle/>
          <a:p>
            <a:pPr marL="0" indent="0" algn="ctr">
              <a:buNone/>
            </a:pPr>
            <a:r>
              <a:rPr lang="el-GR" sz="2000" dirty="0">
                <a:solidFill>
                  <a:schemeClr val="tx1">
                    <a:lumMod val="50000"/>
                    <a:lumOff val="50000"/>
                  </a:schemeClr>
                </a:solidFill>
                <a:cs typeface="Courier Regular" charset="0"/>
              </a:rPr>
              <a:t>Δημήτριος Κωνσταντώνης</a:t>
            </a:r>
          </a:p>
        </p:txBody>
      </p:sp>
    </p:spTree>
    <p:extLst>
      <p:ext uri="{BB962C8B-B14F-4D97-AF65-F5344CB8AC3E}">
        <p14:creationId xmlns:p14="http://schemas.microsoft.com/office/powerpoint/2010/main" val="16185988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4263418" cy="6858000"/>
          </a:xfrm>
          <a:prstGeom prst="rect">
            <a:avLst/>
          </a:prstGeom>
        </p:spPr>
      </p:pic>
      <p:sp>
        <p:nvSpPr>
          <p:cNvPr id="7" name="Rectangle 6"/>
          <p:cNvSpPr/>
          <p:nvPr/>
        </p:nvSpPr>
        <p:spPr>
          <a:xfrm>
            <a:off x="4263418" y="2274904"/>
            <a:ext cx="5128960" cy="1477328"/>
          </a:xfrm>
          <a:prstGeom prst="rect">
            <a:avLst/>
          </a:prstGeom>
        </p:spPr>
        <p:txBody>
          <a:bodyPr wrap="square">
            <a:spAutoFit/>
          </a:bodyPr>
          <a:lstStyle/>
          <a:p>
            <a:pPr algn="ctr">
              <a:defRPr/>
            </a:pPr>
            <a:r>
              <a:rPr lang="el-GR" dirty="0">
                <a:solidFill>
                  <a:srgbClr val="FFFFFF"/>
                </a:solidFill>
              </a:rPr>
              <a:t>Ινοβλάστες</a:t>
            </a:r>
            <a:endParaRPr lang="en-US" dirty="0">
              <a:solidFill>
                <a:srgbClr val="FFFFFF"/>
              </a:solidFill>
            </a:endParaRPr>
          </a:p>
          <a:p>
            <a:pPr algn="ctr">
              <a:defRPr/>
            </a:pPr>
            <a:endParaRPr lang="el-GR" dirty="0">
              <a:solidFill>
                <a:srgbClr val="FFFFFF"/>
              </a:solidFill>
            </a:endParaRPr>
          </a:p>
          <a:p>
            <a:pPr algn="ctr">
              <a:defRPr/>
            </a:pPr>
            <a:r>
              <a:rPr lang="el-GR" dirty="0" err="1">
                <a:solidFill>
                  <a:srgbClr val="FFFFFF"/>
                </a:solidFill>
              </a:rPr>
              <a:t>Συνεστιακή</a:t>
            </a:r>
            <a:r>
              <a:rPr lang="el-GR" dirty="0">
                <a:solidFill>
                  <a:srgbClr val="FFFFFF"/>
                </a:solidFill>
              </a:rPr>
              <a:t> μικροσκοπία σάρωσης με </a:t>
            </a:r>
            <a:r>
              <a:rPr lang="en-US" dirty="0">
                <a:solidFill>
                  <a:srgbClr val="FFFFFF"/>
                </a:solidFill>
              </a:rPr>
              <a:t>laser </a:t>
            </a:r>
          </a:p>
          <a:p>
            <a:pPr algn="ctr">
              <a:defRPr/>
            </a:pPr>
            <a:r>
              <a:rPr lang="el-GR" dirty="0">
                <a:solidFill>
                  <a:srgbClr val="FFFFFF"/>
                </a:solidFill>
              </a:rPr>
              <a:t>και μοντελοποίηση με λογισμικό </a:t>
            </a:r>
          </a:p>
          <a:p>
            <a:pPr algn="ctr">
              <a:defRPr/>
            </a:pPr>
            <a:r>
              <a:rPr lang="el-GR" dirty="0">
                <a:solidFill>
                  <a:srgbClr val="FFFFFF"/>
                </a:solidFill>
              </a:rPr>
              <a:t>επιφανειακής απόδοσης</a:t>
            </a:r>
            <a:endParaRPr lang="en-US" dirty="0">
              <a:solidFill>
                <a:srgbClr val="FFFFFF"/>
              </a:solidFill>
            </a:endParaRPr>
          </a:p>
        </p:txBody>
      </p:sp>
    </p:spTree>
    <p:extLst>
      <p:ext uri="{BB962C8B-B14F-4D97-AF65-F5344CB8AC3E}">
        <p14:creationId xmlns:p14="http://schemas.microsoft.com/office/powerpoint/2010/main" val="12932058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2000" dirty="0">
                <a:solidFill>
                  <a:prstClr val="black"/>
                </a:solidFill>
              </a:rPr>
              <a:t>Ο ΠΔΣ  ως συνδετικός </a:t>
            </a:r>
            <a:r>
              <a:rPr lang="el-GR" sz="2000" dirty="0">
                <a:solidFill>
                  <a:prstClr val="black"/>
                </a:solidFill>
                <a:latin typeface="Arial Narrow"/>
                <a:cs typeface="Arial Narrow"/>
              </a:rPr>
              <a:t>ιστός</a:t>
            </a:r>
            <a:r>
              <a:rPr lang="el-GR" sz="2000" dirty="0">
                <a:solidFill>
                  <a:prstClr val="black"/>
                </a:solidFill>
              </a:rPr>
              <a:t> αποτελείται από </a:t>
            </a:r>
            <a:r>
              <a:rPr lang="el-GR" sz="2000" dirty="0"/>
              <a:t>κύτταρα </a:t>
            </a:r>
            <a:r>
              <a:rPr lang="el-GR" sz="2000" dirty="0">
                <a:solidFill>
                  <a:prstClr val="black"/>
                </a:solidFill>
              </a:rPr>
              <a:t>και </a:t>
            </a:r>
            <a:r>
              <a:rPr lang="el-GR" sz="2000" dirty="0" err="1">
                <a:solidFill>
                  <a:prstClr val="black"/>
                </a:solidFill>
              </a:rPr>
              <a:t>εξωκυττάρια</a:t>
            </a:r>
            <a:r>
              <a:rPr lang="el-GR" sz="2000" dirty="0">
                <a:solidFill>
                  <a:prstClr val="black"/>
                </a:solidFill>
              </a:rPr>
              <a:t> συστατικά</a:t>
            </a:r>
            <a:r>
              <a:rPr lang="en-US" dirty="0">
                <a:solidFill>
                  <a:prstClr val="black"/>
                </a:solidFill>
                <a:latin typeface="Calibri"/>
              </a:rPr>
              <a:t/>
            </a:r>
            <a:br>
              <a:rPr lang="en-US" dirty="0">
                <a:solidFill>
                  <a:prstClr val="black"/>
                </a:solidFill>
                <a:latin typeface="Calibri"/>
              </a:rPr>
            </a:br>
            <a:endParaRPr lang="en-US" dirty="0"/>
          </a:p>
        </p:txBody>
      </p:sp>
      <p:pic>
        <p:nvPicPr>
          <p:cNvPr id="7" name="Picture 6" descr="MONORIZO_DONTI_withoutTEXT.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899592" cy="6858000"/>
          </a:xfrm>
          <a:prstGeom prst="rect">
            <a:avLst/>
          </a:prstGeom>
        </p:spPr>
      </p:pic>
      <p:cxnSp>
        <p:nvCxnSpPr>
          <p:cNvPr id="10" name="Straight Arrow Connector 9"/>
          <p:cNvCxnSpPr/>
          <p:nvPr/>
        </p:nvCxnSpPr>
        <p:spPr>
          <a:xfrm flipH="1">
            <a:off x="7683690" y="1027906"/>
            <a:ext cx="1610437" cy="800894"/>
          </a:xfrm>
          <a:prstGeom prst="straightConnector1">
            <a:avLst/>
          </a:prstGeom>
          <a:ln w="22225"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788175" y="3429000"/>
            <a:ext cx="7224073" cy="2308324"/>
          </a:xfrm>
          <a:prstGeom prst="rect">
            <a:avLst/>
          </a:prstGeom>
          <a:noFill/>
        </p:spPr>
        <p:txBody>
          <a:bodyPr wrap="square" rtlCol="0">
            <a:spAutoFit/>
          </a:bodyPr>
          <a:lstStyle/>
          <a:p>
            <a:r>
              <a:rPr lang="en-US" dirty="0">
                <a:solidFill>
                  <a:prstClr val="black"/>
                </a:solidFill>
                <a:cs typeface="Arial Narrow"/>
              </a:rPr>
              <a:t>-</a:t>
            </a:r>
            <a:r>
              <a:rPr lang="el-GR" dirty="0">
                <a:solidFill>
                  <a:prstClr val="black"/>
                </a:solidFill>
                <a:cs typeface="Arial Narrow"/>
              </a:rPr>
              <a:t>Αποτελείται από πρωτεΐνες και </a:t>
            </a:r>
            <a:r>
              <a:rPr lang="el-GR" dirty="0" err="1">
                <a:solidFill>
                  <a:prstClr val="black"/>
                </a:solidFill>
                <a:cs typeface="Arial Narrow"/>
              </a:rPr>
              <a:t>πρωτεογλυκάνες</a:t>
            </a:r>
            <a:endParaRPr lang="el-GR" dirty="0">
              <a:solidFill>
                <a:prstClr val="black"/>
              </a:solidFill>
              <a:cs typeface="Arial Narrow"/>
            </a:endParaRPr>
          </a:p>
          <a:p>
            <a:r>
              <a:rPr lang="el-GR" dirty="0">
                <a:solidFill>
                  <a:prstClr val="black"/>
                </a:solidFill>
                <a:cs typeface="Arial Narrow"/>
              </a:rPr>
              <a:t>-Περιέχει 70% νερό </a:t>
            </a:r>
          </a:p>
          <a:p>
            <a:r>
              <a:rPr lang="el-GR" dirty="0">
                <a:solidFill>
                  <a:prstClr val="black"/>
                </a:solidFill>
                <a:cs typeface="Arial Narrow"/>
              </a:rPr>
              <a:t>-Συμβάλει σημαντικά στην ικανότητα του δοντιού να αντέχει τη μηχανική φόρτιση </a:t>
            </a:r>
          </a:p>
          <a:p>
            <a:endParaRPr lang="en-US" dirty="0">
              <a:solidFill>
                <a:prstClr val="black"/>
              </a:solidFill>
              <a:cs typeface="Arial Narrow"/>
            </a:endParaRPr>
          </a:p>
          <a:p>
            <a:r>
              <a:rPr lang="el-GR" dirty="0">
                <a:solidFill>
                  <a:prstClr val="black"/>
                </a:solidFill>
                <a:cs typeface="Arial Narrow"/>
              </a:rPr>
              <a:t>-Είναι ένα στρώμα σαν </a:t>
            </a:r>
            <a:r>
              <a:rPr lang="en-US" dirty="0">
                <a:solidFill>
                  <a:prstClr val="black"/>
                </a:solidFill>
                <a:cs typeface="Arial Narrow"/>
              </a:rPr>
              <a:t>gel </a:t>
            </a:r>
            <a:r>
              <a:rPr lang="el-GR" dirty="0">
                <a:solidFill>
                  <a:prstClr val="black"/>
                </a:solidFill>
                <a:cs typeface="Arial Narrow"/>
              </a:rPr>
              <a:t>στο οποίο είναι ενσωματωμένα τα κυτταρικά συστατικά όπως το κολλαγόνο</a:t>
            </a:r>
          </a:p>
          <a:p>
            <a:r>
              <a:rPr lang="el-GR" dirty="0">
                <a:solidFill>
                  <a:prstClr val="black"/>
                </a:solidFill>
                <a:cs typeface="Arial Narrow"/>
              </a:rPr>
              <a:t>-Αποτελεί το 65% του όγκου του ΠΔΣ</a:t>
            </a:r>
            <a:endParaRPr lang="en-US" dirty="0" err="1">
              <a:solidFill>
                <a:prstClr val="black"/>
              </a:solidFill>
              <a:cs typeface="Arial Narrow"/>
            </a:endParaRPr>
          </a:p>
        </p:txBody>
      </p:sp>
      <p:sp>
        <p:nvSpPr>
          <p:cNvPr id="4" name="Round Diagonal Corner Rectangle 3"/>
          <p:cNvSpPr/>
          <p:nvPr/>
        </p:nvSpPr>
        <p:spPr>
          <a:xfrm>
            <a:off x="5527343" y="1828800"/>
            <a:ext cx="1856096" cy="627797"/>
          </a:xfrm>
          <a:prstGeom prst="round2Diag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schemeClr val="tx1"/>
                </a:solidFill>
              </a:rPr>
              <a:t>Θεμέλια ουσία</a:t>
            </a:r>
            <a:endParaRPr lang="en-US" dirty="0">
              <a:solidFill>
                <a:schemeClr val="tx1"/>
              </a:solidFill>
            </a:endParaRPr>
          </a:p>
        </p:txBody>
      </p:sp>
    </p:spTree>
    <p:extLst>
      <p:ext uri="{BB962C8B-B14F-4D97-AF65-F5344CB8AC3E}">
        <p14:creationId xmlns:p14="http://schemas.microsoft.com/office/powerpoint/2010/main" val="6353665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llagen3.jpg"/>
          <p:cNvPicPr>
            <a:picLocks noChangeAspect="1"/>
          </p:cNvPicPr>
          <p:nvPr/>
        </p:nvPicPr>
        <p:blipFill rotWithShape="1">
          <a:blip r:embed="rId3" cstate="email">
            <a:extLst>
              <a:ext uri="{28A0092B-C50C-407E-A947-70E740481C1C}">
                <a14:useLocalDpi xmlns:a14="http://schemas.microsoft.com/office/drawing/2010/main"/>
              </a:ext>
            </a:extLst>
          </a:blip>
          <a:srcRect l="-1"/>
          <a:stretch/>
        </p:blipFill>
        <p:spPr>
          <a:xfrm>
            <a:off x="0" y="-27295"/>
            <a:ext cx="12187451" cy="6878472"/>
          </a:xfrm>
          <a:prstGeom prst="rect">
            <a:avLst/>
          </a:prstGeom>
        </p:spPr>
      </p:pic>
      <p:sp>
        <p:nvSpPr>
          <p:cNvPr id="5" name="Round Diagonal Corner Rectangle 4"/>
          <p:cNvSpPr/>
          <p:nvPr/>
        </p:nvSpPr>
        <p:spPr>
          <a:xfrm>
            <a:off x="586854" y="409433"/>
            <a:ext cx="2593074" cy="805218"/>
          </a:xfrm>
          <a:prstGeom prst="round2Diag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a:solidFill>
                  <a:schemeClr val="bg1"/>
                </a:solidFill>
              </a:rPr>
              <a:t>ΠΔΣ</a:t>
            </a:r>
          </a:p>
          <a:p>
            <a:pPr algn="ctr"/>
            <a:r>
              <a:rPr lang="el-GR" b="1" dirty="0">
                <a:solidFill>
                  <a:schemeClr val="bg1"/>
                </a:solidFill>
              </a:rPr>
              <a:t>Ίνες κολλαγόνου</a:t>
            </a:r>
            <a:endParaRPr lang="en-US" b="1" dirty="0">
              <a:solidFill>
                <a:schemeClr val="bg1"/>
              </a:solidFill>
            </a:endParaRPr>
          </a:p>
        </p:txBody>
      </p:sp>
      <p:sp>
        <p:nvSpPr>
          <p:cNvPr id="6" name="Rectangle 5"/>
          <p:cNvSpPr/>
          <p:nvPr/>
        </p:nvSpPr>
        <p:spPr>
          <a:xfrm rot="10800000" flipV="1">
            <a:off x="278381" y="6093296"/>
            <a:ext cx="8879492" cy="646331"/>
          </a:xfrm>
          <a:prstGeom prst="rect">
            <a:avLst/>
          </a:prstGeom>
        </p:spPr>
        <p:txBody>
          <a:bodyPr wrap="square">
            <a:spAutoFit/>
          </a:bodyPr>
          <a:lstStyle/>
          <a:p>
            <a:r>
              <a:rPr lang="en-US" dirty="0">
                <a:solidFill>
                  <a:schemeClr val="bg1">
                    <a:lumMod val="85000"/>
                  </a:schemeClr>
                </a:solidFill>
              </a:rPr>
              <a:t>Credits: Tom </a:t>
            </a:r>
            <a:r>
              <a:rPr lang="en-US" dirty="0" err="1">
                <a:solidFill>
                  <a:schemeClr val="bg1">
                    <a:lumMod val="85000"/>
                  </a:schemeClr>
                </a:solidFill>
              </a:rPr>
              <a:t>Deerinck</a:t>
            </a:r>
            <a:r>
              <a:rPr lang="en-US" dirty="0">
                <a:solidFill>
                  <a:schemeClr val="bg1">
                    <a:lumMod val="85000"/>
                  </a:schemeClr>
                </a:solidFill>
              </a:rPr>
              <a:t> and Mark </a:t>
            </a:r>
            <a:r>
              <a:rPr lang="en-US" dirty="0" err="1">
                <a:solidFill>
                  <a:schemeClr val="bg1">
                    <a:lumMod val="85000"/>
                  </a:schemeClr>
                </a:solidFill>
              </a:rPr>
              <a:t>Ellisman</a:t>
            </a:r>
            <a:r>
              <a:rPr lang="en-US" dirty="0">
                <a:solidFill>
                  <a:schemeClr val="bg1">
                    <a:lumMod val="85000"/>
                  </a:schemeClr>
                </a:solidFill>
              </a:rPr>
              <a:t> </a:t>
            </a:r>
          </a:p>
          <a:p>
            <a:r>
              <a:rPr lang="en-US" dirty="0">
                <a:solidFill>
                  <a:schemeClr val="bg1">
                    <a:lumMod val="85000"/>
                  </a:schemeClr>
                </a:solidFill>
              </a:rPr>
              <a:t>National Center for Microscopy and Imaging Research, USA</a:t>
            </a:r>
          </a:p>
        </p:txBody>
      </p:sp>
    </p:spTree>
    <p:extLst>
      <p:ext uri="{BB962C8B-B14F-4D97-AF65-F5344CB8AC3E}">
        <p14:creationId xmlns:p14="http://schemas.microsoft.com/office/powerpoint/2010/main" val="13612213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38200" y="365125"/>
            <a:ext cx="10515600" cy="1325563"/>
          </a:xfrm>
        </p:spPr>
        <p:txBody>
          <a:bodyPr>
            <a:normAutofit/>
          </a:bodyPr>
          <a:lstStyle/>
          <a:p>
            <a:pPr algn="ctr"/>
            <a:r>
              <a:rPr lang="el-GR" sz="2000" dirty="0">
                <a:solidFill>
                  <a:prstClr val="black"/>
                </a:solidFill>
              </a:rPr>
              <a:t>Ο ΠΔΣ  ως συνδετικός </a:t>
            </a:r>
            <a:r>
              <a:rPr lang="el-GR" sz="2000" dirty="0">
                <a:solidFill>
                  <a:prstClr val="black"/>
                </a:solidFill>
                <a:cs typeface="Arial Narrow"/>
              </a:rPr>
              <a:t>ιστός</a:t>
            </a:r>
            <a:r>
              <a:rPr lang="el-GR" sz="2000" dirty="0">
                <a:solidFill>
                  <a:prstClr val="black"/>
                </a:solidFill>
              </a:rPr>
              <a:t> αποτελείται από </a:t>
            </a:r>
            <a:r>
              <a:rPr lang="el-GR" sz="2000" dirty="0"/>
              <a:t>κύτταρα </a:t>
            </a:r>
            <a:r>
              <a:rPr lang="el-GR" sz="2000" dirty="0">
                <a:solidFill>
                  <a:prstClr val="black"/>
                </a:solidFill>
              </a:rPr>
              <a:t>και </a:t>
            </a:r>
            <a:r>
              <a:rPr lang="el-GR" sz="2000" dirty="0" err="1">
                <a:solidFill>
                  <a:prstClr val="black"/>
                </a:solidFill>
              </a:rPr>
              <a:t>εξωκυττάρια</a:t>
            </a:r>
            <a:r>
              <a:rPr lang="el-GR" sz="2000" dirty="0">
                <a:solidFill>
                  <a:prstClr val="black"/>
                </a:solidFill>
              </a:rPr>
              <a:t> συστατικά</a:t>
            </a:r>
            <a:r>
              <a:rPr lang="en-US" dirty="0">
                <a:solidFill>
                  <a:prstClr val="black"/>
                </a:solidFill>
              </a:rPr>
              <a:t/>
            </a:r>
            <a:br>
              <a:rPr lang="en-US" dirty="0">
                <a:solidFill>
                  <a:prstClr val="black"/>
                </a:solidFill>
              </a:rPr>
            </a:br>
            <a:endParaRPr lang="en-US" dirty="0"/>
          </a:p>
        </p:txBody>
      </p:sp>
      <p:cxnSp>
        <p:nvCxnSpPr>
          <p:cNvPr id="5" name="Straight Arrow Connector 4"/>
          <p:cNvCxnSpPr/>
          <p:nvPr/>
        </p:nvCxnSpPr>
        <p:spPr>
          <a:xfrm flipH="1">
            <a:off x="7233313" y="944656"/>
            <a:ext cx="1891543" cy="639066"/>
          </a:xfrm>
          <a:prstGeom prst="straightConnector1">
            <a:avLst/>
          </a:prstGeom>
          <a:ln w="22225"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6" name="Round Diagonal Corner Rectangle 5"/>
          <p:cNvSpPr/>
          <p:nvPr/>
        </p:nvSpPr>
        <p:spPr>
          <a:xfrm>
            <a:off x="4872250" y="1269824"/>
            <a:ext cx="2238233" cy="627797"/>
          </a:xfrm>
          <a:prstGeom prst="round2Diag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schemeClr val="tx1"/>
                </a:solidFill>
              </a:rPr>
              <a:t>Ίνες κολλαγόνου</a:t>
            </a:r>
            <a:endParaRPr lang="en-US" dirty="0">
              <a:solidFill>
                <a:schemeClr val="tx1"/>
              </a:solidFill>
            </a:endParaRPr>
          </a:p>
        </p:txBody>
      </p:sp>
      <p:pic>
        <p:nvPicPr>
          <p:cNvPr id="7" name="Picture 6" descr="DIRIZO_DONTI_picNEW_withoutTEXT.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81156" y="2088192"/>
            <a:ext cx="8229352" cy="4683586"/>
          </a:xfrm>
          <a:prstGeom prst="rect">
            <a:avLst/>
          </a:prstGeom>
        </p:spPr>
      </p:pic>
      <p:sp>
        <p:nvSpPr>
          <p:cNvPr id="8" name="TextBox 7"/>
          <p:cNvSpPr txBox="1"/>
          <p:nvPr/>
        </p:nvSpPr>
        <p:spPr>
          <a:xfrm>
            <a:off x="5756933" y="2135224"/>
            <a:ext cx="1047958" cy="276999"/>
          </a:xfrm>
          <a:prstGeom prst="rect">
            <a:avLst/>
          </a:prstGeom>
          <a:noFill/>
        </p:spPr>
        <p:txBody>
          <a:bodyPr wrap="none" rtlCol="0">
            <a:spAutoFit/>
          </a:bodyPr>
          <a:lstStyle/>
          <a:p>
            <a:r>
              <a:rPr lang="el-GR" sz="1200" dirty="0" err="1">
                <a:latin typeface="Courier Regular" charset="0"/>
                <a:cs typeface="Courier Regular" charset="0"/>
              </a:rPr>
              <a:t>Μεσοδόντιες</a:t>
            </a:r>
            <a:endParaRPr lang="en-US" sz="1200" dirty="0" err="1">
              <a:latin typeface="Courier Regular" charset="0"/>
              <a:cs typeface="Courier Regular" charset="0"/>
            </a:endParaRPr>
          </a:p>
        </p:txBody>
      </p:sp>
      <p:sp>
        <p:nvSpPr>
          <p:cNvPr id="9" name="TextBox 8"/>
          <p:cNvSpPr txBox="1"/>
          <p:nvPr/>
        </p:nvSpPr>
        <p:spPr>
          <a:xfrm>
            <a:off x="2182231" y="4386033"/>
            <a:ext cx="960840" cy="276999"/>
          </a:xfrm>
          <a:prstGeom prst="rect">
            <a:avLst/>
          </a:prstGeom>
          <a:noFill/>
        </p:spPr>
        <p:txBody>
          <a:bodyPr wrap="none" rtlCol="0" anchor="t">
            <a:spAutoFit/>
          </a:bodyPr>
          <a:lstStyle/>
          <a:p>
            <a:r>
              <a:rPr lang="el-GR" sz="1200" dirty="0" err="1">
                <a:latin typeface="Courier Regular" charset="0"/>
                <a:cs typeface="Courier Regular" charset="0"/>
              </a:rPr>
              <a:t>Μεσοριζικές</a:t>
            </a:r>
            <a:endParaRPr lang="en-US" sz="1200" dirty="0" err="1">
              <a:latin typeface="Courier Regular" charset="0"/>
              <a:cs typeface="Courier Regular" charset="0"/>
            </a:endParaRPr>
          </a:p>
        </p:txBody>
      </p:sp>
      <p:sp>
        <p:nvSpPr>
          <p:cNvPr id="10" name="TextBox 9"/>
          <p:cNvSpPr txBox="1"/>
          <p:nvPr/>
        </p:nvSpPr>
        <p:spPr>
          <a:xfrm>
            <a:off x="2182231" y="5084135"/>
            <a:ext cx="543931" cy="276999"/>
          </a:xfrm>
          <a:prstGeom prst="rect">
            <a:avLst/>
          </a:prstGeom>
          <a:noFill/>
        </p:spPr>
        <p:txBody>
          <a:bodyPr wrap="none" rtlCol="0" anchor="t">
            <a:spAutoFit/>
          </a:bodyPr>
          <a:lstStyle/>
          <a:p>
            <a:r>
              <a:rPr lang="el-GR" sz="1200" dirty="0">
                <a:latin typeface="Courier Regular" charset="0"/>
                <a:cs typeface="Courier Regular" charset="0"/>
              </a:rPr>
              <a:t>Λοξές</a:t>
            </a:r>
            <a:endParaRPr lang="en-US" sz="1200" dirty="0" err="1">
              <a:latin typeface="Courier Regular" charset="0"/>
              <a:cs typeface="Courier Regular" charset="0"/>
            </a:endParaRPr>
          </a:p>
        </p:txBody>
      </p:sp>
      <p:sp>
        <p:nvSpPr>
          <p:cNvPr id="11" name="TextBox 10"/>
          <p:cNvSpPr txBox="1"/>
          <p:nvPr/>
        </p:nvSpPr>
        <p:spPr>
          <a:xfrm>
            <a:off x="2182231" y="3750634"/>
            <a:ext cx="1162754" cy="276999"/>
          </a:xfrm>
          <a:prstGeom prst="rect">
            <a:avLst/>
          </a:prstGeom>
          <a:noFill/>
        </p:spPr>
        <p:txBody>
          <a:bodyPr wrap="none" rtlCol="0" anchor="t">
            <a:spAutoFit/>
          </a:bodyPr>
          <a:lstStyle/>
          <a:p>
            <a:r>
              <a:rPr lang="el-GR" sz="1200" dirty="0" err="1">
                <a:latin typeface="Courier Regular" charset="0"/>
                <a:cs typeface="Courier Regular" charset="0"/>
              </a:rPr>
              <a:t>Ουλοφατνιακές</a:t>
            </a:r>
            <a:endParaRPr lang="en-US" sz="1200" dirty="0" err="1">
              <a:latin typeface="Courier Regular" charset="0"/>
              <a:cs typeface="Courier Regular" charset="0"/>
            </a:endParaRPr>
          </a:p>
        </p:txBody>
      </p:sp>
      <p:sp>
        <p:nvSpPr>
          <p:cNvPr id="12" name="TextBox 11"/>
          <p:cNvSpPr txBox="1"/>
          <p:nvPr/>
        </p:nvSpPr>
        <p:spPr>
          <a:xfrm>
            <a:off x="2182231" y="5679449"/>
            <a:ext cx="916854" cy="276999"/>
          </a:xfrm>
          <a:prstGeom prst="rect">
            <a:avLst/>
          </a:prstGeom>
          <a:noFill/>
        </p:spPr>
        <p:txBody>
          <a:bodyPr wrap="none" rtlCol="0" anchor="t">
            <a:spAutoFit/>
          </a:bodyPr>
          <a:lstStyle/>
          <a:p>
            <a:r>
              <a:rPr lang="el-GR" sz="1200" dirty="0" err="1">
                <a:latin typeface="Courier Regular" charset="0"/>
                <a:cs typeface="Courier Regular" charset="0"/>
              </a:rPr>
              <a:t>Ακροριζικές</a:t>
            </a:r>
            <a:endParaRPr lang="en-US" sz="1200" dirty="0" err="1">
              <a:latin typeface="Courier Regular" charset="0"/>
              <a:cs typeface="Courier Regular" charset="0"/>
            </a:endParaRPr>
          </a:p>
        </p:txBody>
      </p:sp>
      <p:sp>
        <p:nvSpPr>
          <p:cNvPr id="13" name="TextBox 12"/>
          <p:cNvSpPr txBox="1"/>
          <p:nvPr/>
        </p:nvSpPr>
        <p:spPr>
          <a:xfrm>
            <a:off x="8595861" y="4978313"/>
            <a:ext cx="849812" cy="276999"/>
          </a:xfrm>
          <a:prstGeom prst="rect">
            <a:avLst/>
          </a:prstGeom>
          <a:noFill/>
        </p:spPr>
        <p:txBody>
          <a:bodyPr wrap="none" rtlCol="0">
            <a:spAutoFit/>
          </a:bodyPr>
          <a:lstStyle/>
          <a:p>
            <a:r>
              <a:rPr lang="el-GR" sz="1200" dirty="0">
                <a:latin typeface="Courier Regular" charset="0"/>
                <a:cs typeface="Courier Regular" charset="0"/>
              </a:rPr>
              <a:t>οριζόντιες</a:t>
            </a:r>
            <a:endParaRPr lang="en-US" sz="1200" dirty="0" err="1">
              <a:latin typeface="Courier Regular" charset="0"/>
              <a:cs typeface="Courier Regular" charset="0"/>
            </a:endParaRPr>
          </a:p>
        </p:txBody>
      </p:sp>
      <p:sp>
        <p:nvSpPr>
          <p:cNvPr id="14" name="TextBox 13"/>
          <p:cNvSpPr txBox="1"/>
          <p:nvPr/>
        </p:nvSpPr>
        <p:spPr>
          <a:xfrm>
            <a:off x="8473230" y="4494451"/>
            <a:ext cx="1146404" cy="276999"/>
          </a:xfrm>
          <a:prstGeom prst="rect">
            <a:avLst/>
          </a:prstGeom>
          <a:noFill/>
        </p:spPr>
        <p:txBody>
          <a:bodyPr wrap="none" rtlCol="0">
            <a:spAutoFit/>
          </a:bodyPr>
          <a:lstStyle/>
          <a:p>
            <a:r>
              <a:rPr lang="el-GR" sz="1200" dirty="0" err="1">
                <a:latin typeface="Courier Regular" charset="0"/>
                <a:cs typeface="Courier Regular" charset="0"/>
              </a:rPr>
              <a:t>ακροφατνιακές</a:t>
            </a:r>
            <a:endParaRPr lang="en-US" sz="1200" dirty="0" err="1">
              <a:latin typeface="Courier Regular" charset="0"/>
              <a:cs typeface="Courier Regular" charset="0"/>
            </a:endParaRPr>
          </a:p>
        </p:txBody>
      </p:sp>
      <p:sp>
        <p:nvSpPr>
          <p:cNvPr id="15" name="TextBox 14"/>
          <p:cNvSpPr txBox="1"/>
          <p:nvPr/>
        </p:nvSpPr>
        <p:spPr>
          <a:xfrm>
            <a:off x="8473230" y="4067343"/>
            <a:ext cx="995961" cy="276999"/>
          </a:xfrm>
          <a:prstGeom prst="rect">
            <a:avLst/>
          </a:prstGeom>
          <a:noFill/>
        </p:spPr>
        <p:txBody>
          <a:bodyPr wrap="none" rtlCol="0">
            <a:spAutoFit/>
          </a:bodyPr>
          <a:lstStyle/>
          <a:p>
            <a:r>
              <a:rPr lang="el-GR" sz="1200" dirty="0">
                <a:latin typeface="Courier Regular" charset="0"/>
                <a:cs typeface="Courier Regular" charset="0"/>
              </a:rPr>
              <a:t>Περιφερικές</a:t>
            </a:r>
            <a:endParaRPr lang="en-US" sz="1200" dirty="0" err="1">
              <a:latin typeface="Courier Regular" charset="0"/>
              <a:cs typeface="Courier Regular" charset="0"/>
            </a:endParaRPr>
          </a:p>
        </p:txBody>
      </p:sp>
      <p:sp>
        <p:nvSpPr>
          <p:cNvPr id="16" name="TextBox 15"/>
          <p:cNvSpPr txBox="1"/>
          <p:nvPr/>
        </p:nvSpPr>
        <p:spPr>
          <a:xfrm>
            <a:off x="8473230" y="3650005"/>
            <a:ext cx="1132169" cy="276999"/>
          </a:xfrm>
          <a:prstGeom prst="rect">
            <a:avLst/>
          </a:prstGeom>
          <a:noFill/>
        </p:spPr>
        <p:txBody>
          <a:bodyPr wrap="none" rtlCol="0">
            <a:spAutoFit/>
          </a:bodyPr>
          <a:lstStyle/>
          <a:p>
            <a:r>
              <a:rPr lang="el-GR" sz="1200" dirty="0" err="1">
                <a:latin typeface="Courier Regular" charset="0"/>
                <a:cs typeface="Courier Regular" charset="0"/>
              </a:rPr>
              <a:t>Οδοντοουλικές</a:t>
            </a:r>
            <a:endParaRPr lang="en-US" sz="1200" dirty="0" err="1">
              <a:latin typeface="Courier Regular" charset="0"/>
              <a:cs typeface="Courier Regular" charset="0"/>
            </a:endParaRPr>
          </a:p>
        </p:txBody>
      </p:sp>
      <p:cxnSp>
        <p:nvCxnSpPr>
          <p:cNvPr id="17" name="Straight Arrow Connector 16"/>
          <p:cNvCxnSpPr/>
          <p:nvPr/>
        </p:nvCxnSpPr>
        <p:spPr>
          <a:xfrm>
            <a:off x="3311083" y="3927004"/>
            <a:ext cx="500785" cy="85477"/>
          </a:xfrm>
          <a:prstGeom prst="straightConnector1">
            <a:avLst/>
          </a:prstGeom>
          <a:ln w="12700" cmpd="sng">
            <a:solidFill>
              <a:srgbClr val="000000"/>
            </a:solidFill>
            <a:headEnd type="none"/>
            <a:tailEnd type="arrow" w="med" len="sm"/>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3149915" y="4577555"/>
            <a:ext cx="972531" cy="193895"/>
          </a:xfrm>
          <a:prstGeom prst="straightConnector1">
            <a:avLst/>
          </a:prstGeom>
          <a:ln w="12700" cmpd="sng">
            <a:solidFill>
              <a:srgbClr val="000000"/>
            </a:solidFill>
            <a:headEnd type="none"/>
            <a:tailEnd type="arrow" w="med" len="sm"/>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2698688" y="5264186"/>
            <a:ext cx="1423758" cy="96948"/>
          </a:xfrm>
          <a:prstGeom prst="straightConnector1">
            <a:avLst/>
          </a:prstGeom>
          <a:ln w="12700" cmpd="sng">
            <a:solidFill>
              <a:srgbClr val="000000"/>
            </a:solidFill>
            <a:headEnd type="none"/>
            <a:tailEnd type="arrow" w="med" len="sm"/>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3149915" y="5859500"/>
            <a:ext cx="1054843" cy="324029"/>
          </a:xfrm>
          <a:prstGeom prst="straightConnector1">
            <a:avLst/>
          </a:prstGeom>
          <a:ln w="12700" cmpd="sng">
            <a:solidFill>
              <a:srgbClr val="000000"/>
            </a:solidFill>
            <a:headEnd type="none"/>
            <a:tailEnd type="arrow" w="med" len="sm"/>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6262562" y="2456164"/>
            <a:ext cx="0" cy="1556317"/>
          </a:xfrm>
          <a:prstGeom prst="straightConnector1">
            <a:avLst/>
          </a:prstGeom>
          <a:ln w="12700" cmpd="sng">
            <a:solidFill>
              <a:srgbClr val="000000"/>
            </a:solidFill>
            <a:headEnd type="none"/>
            <a:tailEnd type="arrow" w="med" len="sm"/>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19" idx="1"/>
          </p:cNvCxnSpPr>
          <p:nvPr/>
        </p:nvCxnSpPr>
        <p:spPr>
          <a:xfrm flipH="1">
            <a:off x="7732422" y="3788505"/>
            <a:ext cx="740808" cy="223976"/>
          </a:xfrm>
          <a:prstGeom prst="straightConnector1">
            <a:avLst/>
          </a:prstGeom>
          <a:ln w="12700" cmpd="sng">
            <a:solidFill>
              <a:srgbClr val="000000"/>
            </a:solidFill>
            <a:headEnd type="none"/>
            <a:tailEnd type="arrow" w="med" len="sm"/>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a:stCxn id="18" idx="1"/>
          </p:cNvCxnSpPr>
          <p:nvPr/>
        </p:nvCxnSpPr>
        <p:spPr>
          <a:xfrm flipH="1" flipV="1">
            <a:off x="7732422" y="4179331"/>
            <a:ext cx="740808" cy="26512"/>
          </a:xfrm>
          <a:prstGeom prst="straightConnector1">
            <a:avLst/>
          </a:prstGeom>
          <a:ln w="12700" cmpd="sng">
            <a:solidFill>
              <a:srgbClr val="000000"/>
            </a:solidFill>
            <a:headEnd type="none"/>
            <a:tailEnd type="arrow" w="med" len="sm"/>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17" idx="1"/>
          </p:cNvCxnSpPr>
          <p:nvPr/>
        </p:nvCxnSpPr>
        <p:spPr>
          <a:xfrm flipH="1" flipV="1">
            <a:off x="7514418" y="4392039"/>
            <a:ext cx="958812" cy="240912"/>
          </a:xfrm>
          <a:prstGeom prst="straightConnector1">
            <a:avLst/>
          </a:prstGeom>
          <a:ln w="12700" cmpd="sng">
            <a:solidFill>
              <a:srgbClr val="000000"/>
            </a:solidFill>
            <a:headEnd type="none"/>
            <a:tailEnd type="arrow" w="med" len="sm"/>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16" idx="1"/>
          </p:cNvCxnSpPr>
          <p:nvPr/>
        </p:nvCxnSpPr>
        <p:spPr>
          <a:xfrm flipH="1">
            <a:off x="7514418" y="5116813"/>
            <a:ext cx="1081443" cy="212909"/>
          </a:xfrm>
          <a:prstGeom prst="straightConnector1">
            <a:avLst/>
          </a:prstGeom>
          <a:ln w="12700" cmpd="sng">
            <a:solidFill>
              <a:srgbClr val="000000"/>
            </a:solidFill>
            <a:headEnd type="none"/>
            <a:tailEnd type="arrow" w="med" len="sm"/>
          </a:ln>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2987093" y="6390462"/>
            <a:ext cx="6335152" cy="307777"/>
          </a:xfrm>
          <a:prstGeom prst="rect">
            <a:avLst/>
          </a:prstGeom>
        </p:spPr>
        <p:txBody>
          <a:bodyPr wrap="square">
            <a:spAutoFit/>
          </a:bodyPr>
          <a:lstStyle/>
          <a:p>
            <a:pPr algn="ctr"/>
            <a:r>
              <a:rPr lang="el-GR" sz="1400" b="1" dirty="0">
                <a:solidFill>
                  <a:prstClr val="black">
                    <a:lumMod val="50000"/>
                    <a:lumOff val="50000"/>
                  </a:prstClr>
                </a:solidFill>
              </a:rPr>
              <a:t>Οι ίνες κολλαγόνου είναι ενσωματωμένες στη θεμέλια ουσία </a:t>
            </a:r>
            <a:endParaRPr lang="en-US" sz="1400" b="1" dirty="0">
              <a:solidFill>
                <a:prstClr val="black">
                  <a:lumMod val="50000"/>
                  <a:lumOff val="50000"/>
                </a:prstClr>
              </a:solidFill>
            </a:endParaRPr>
          </a:p>
        </p:txBody>
      </p:sp>
      <p:sp>
        <p:nvSpPr>
          <p:cNvPr id="27" name="TextBox 26">
            <a:extLst>
              <a:ext uri="{FF2B5EF4-FFF2-40B4-BE49-F238E27FC236}">
                <a16:creationId xmlns:a16="http://schemas.microsoft.com/office/drawing/2014/main" xmlns="" id="{65C4FDB0-3BCE-5545-9DC0-2B3E76445F06}"/>
              </a:ext>
            </a:extLst>
          </p:cNvPr>
          <p:cNvSpPr txBox="1"/>
          <p:nvPr/>
        </p:nvSpPr>
        <p:spPr>
          <a:xfrm>
            <a:off x="304784" y="6318379"/>
            <a:ext cx="1584088" cy="307777"/>
          </a:xfrm>
          <a:prstGeom prst="rect">
            <a:avLst/>
          </a:prstGeom>
          <a:noFill/>
        </p:spPr>
        <p:txBody>
          <a:bodyPr wrap="none" rtlCol="0">
            <a:spAutoFit/>
          </a:bodyPr>
          <a:lstStyle/>
          <a:p>
            <a:r>
              <a:rPr lang="en-US" sz="1400" dirty="0">
                <a:solidFill>
                  <a:schemeClr val="bg1">
                    <a:lumMod val="65000"/>
                  </a:schemeClr>
                </a:solidFill>
              </a:rPr>
              <a:t>© </a:t>
            </a:r>
            <a:r>
              <a:rPr lang="en-US" sz="1050" dirty="0" err="1">
                <a:solidFill>
                  <a:schemeClr val="bg1">
                    <a:lumMod val="65000"/>
                  </a:schemeClr>
                </a:solidFill>
              </a:rPr>
              <a:t>D.Konstantonis</a:t>
            </a:r>
            <a:r>
              <a:rPr lang="en-US" sz="1050" dirty="0">
                <a:solidFill>
                  <a:schemeClr val="bg1">
                    <a:lumMod val="65000"/>
                  </a:schemeClr>
                </a:solidFill>
              </a:rPr>
              <a:t>, 2018</a:t>
            </a:r>
            <a:r>
              <a:rPr lang="en-US" sz="1400" dirty="0">
                <a:solidFill>
                  <a:schemeClr val="bg1">
                    <a:lumMod val="65000"/>
                  </a:schemeClr>
                </a:solidFill>
              </a:rPr>
              <a:t> </a:t>
            </a:r>
          </a:p>
        </p:txBody>
      </p:sp>
    </p:spTree>
    <p:extLst>
      <p:ext uri="{BB962C8B-B14F-4D97-AF65-F5344CB8AC3E}">
        <p14:creationId xmlns:p14="http://schemas.microsoft.com/office/powerpoint/2010/main" val="6974699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2320" y="0"/>
            <a:ext cx="736334" cy="6858000"/>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l-GR" dirty="0">
              <a:solidFill>
                <a:schemeClr val="tx1"/>
              </a:solidFill>
              <a:latin typeface="Arial"/>
              <a:cs typeface="Arial"/>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96509" y="0"/>
            <a:ext cx="9111859" cy="6858000"/>
          </a:xfrm>
          <a:prstGeom prst="rect">
            <a:avLst/>
          </a:prstGeom>
        </p:spPr>
      </p:pic>
    </p:spTree>
    <p:extLst>
      <p:ext uri="{BB962C8B-B14F-4D97-AF65-F5344CB8AC3E}">
        <p14:creationId xmlns:p14="http://schemas.microsoft.com/office/powerpoint/2010/main" val="18054463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5" name="TextBox 4"/>
          <p:cNvSpPr txBox="1"/>
          <p:nvPr/>
        </p:nvSpPr>
        <p:spPr>
          <a:xfrm>
            <a:off x="55840" y="6120556"/>
            <a:ext cx="11866259" cy="646331"/>
          </a:xfrm>
          <a:prstGeom prst="rect">
            <a:avLst/>
          </a:prstGeom>
          <a:solidFill>
            <a:schemeClr val="bg2">
              <a:lumMod val="90000"/>
            </a:schemeClr>
          </a:solidFill>
        </p:spPr>
        <p:txBody>
          <a:bodyPr wrap="square" rtlCol="0">
            <a:spAutoFit/>
          </a:bodyPr>
          <a:lstStyle/>
          <a:p>
            <a:pPr algn="ctr"/>
            <a:r>
              <a:rPr lang="el-GR" sz="1200" dirty="0">
                <a:solidFill>
                  <a:prstClr val="black"/>
                </a:solidFill>
                <a:ea typeface="Courier Regular" charset="0"/>
                <a:cs typeface="Courier Regular" charset="0"/>
              </a:rPr>
              <a:t>Γ,</a:t>
            </a:r>
            <a:r>
              <a:rPr lang="en-US" sz="1200" dirty="0">
                <a:solidFill>
                  <a:prstClr val="black"/>
                </a:solidFill>
                <a:ea typeface="Courier Regular" charset="0"/>
                <a:cs typeface="Courier Regular" charset="0"/>
              </a:rPr>
              <a:t> </a:t>
            </a:r>
            <a:r>
              <a:rPr lang="el-GR" sz="1200" dirty="0">
                <a:solidFill>
                  <a:prstClr val="black"/>
                </a:solidFill>
                <a:ea typeface="Courier Regular" charset="0"/>
                <a:cs typeface="Courier Regular" charset="0"/>
              </a:rPr>
              <a:t>Δ</a:t>
            </a:r>
            <a:r>
              <a:rPr lang="en-US" sz="1200" dirty="0">
                <a:solidFill>
                  <a:prstClr val="black"/>
                </a:solidFill>
                <a:ea typeface="Courier Regular" charset="0"/>
                <a:cs typeface="Courier Regular" charset="0"/>
              </a:rPr>
              <a:t>: </a:t>
            </a:r>
            <a:r>
              <a:rPr lang="el-GR" sz="1200" dirty="0">
                <a:solidFill>
                  <a:prstClr val="black"/>
                </a:solidFill>
                <a:ea typeface="Courier Regular" charset="0"/>
                <a:cs typeface="Courier Regular" charset="0"/>
              </a:rPr>
              <a:t>Ασθενής με αγκυλωμένο άνω κεντρικό τομέα (11) λόγω τραυματισμού. </a:t>
            </a:r>
          </a:p>
          <a:p>
            <a:pPr algn="ctr"/>
            <a:r>
              <a:rPr lang="el-GR" sz="1200" dirty="0">
                <a:solidFill>
                  <a:prstClr val="black"/>
                </a:solidFill>
                <a:ea typeface="Courier Regular" charset="0"/>
                <a:cs typeface="Courier Regular" charset="0"/>
              </a:rPr>
              <a:t>Γ: Καταστροφή του περιοδοντικού συνδέσμου και αντίστοιχη απορρόφηση της φατνιακής ακρολοφίας  και της ρίζας</a:t>
            </a:r>
            <a:r>
              <a:rPr lang="en-US" sz="1200" dirty="0">
                <a:solidFill>
                  <a:prstClr val="black"/>
                </a:solidFill>
                <a:ea typeface="Courier Regular" charset="0"/>
                <a:cs typeface="Courier Regular" charset="0"/>
              </a:rPr>
              <a:t> </a:t>
            </a:r>
            <a:r>
              <a:rPr lang="el-GR" sz="1200" dirty="0">
                <a:solidFill>
                  <a:prstClr val="black"/>
                </a:solidFill>
                <a:ea typeface="Courier Regular" charset="0"/>
                <a:cs typeface="Courier Regular" charset="0"/>
              </a:rPr>
              <a:t>του δοντιού. </a:t>
            </a:r>
          </a:p>
          <a:p>
            <a:pPr algn="ctr"/>
            <a:r>
              <a:rPr lang="el-GR" sz="1200" dirty="0">
                <a:solidFill>
                  <a:prstClr val="black"/>
                </a:solidFill>
                <a:ea typeface="Courier Regular" charset="0"/>
                <a:cs typeface="Courier Regular" charset="0"/>
              </a:rPr>
              <a:t>Δ: Κατά την ορθοδοντική θεραπεία το δόντι δεν συμπεριλαμβάνεται στο συρμάτινο τόξο διότι λόγω της αγκύλωσης δε δύναται να μετακινηθεί. </a:t>
            </a:r>
            <a:endParaRPr lang="en-US" sz="1200" dirty="0">
              <a:solidFill>
                <a:prstClr val="black"/>
              </a:solidFill>
              <a:ea typeface="Courier Regular" charset="0"/>
              <a:cs typeface="Courier Regular" charset="0"/>
            </a:endParaRPr>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353446" y="1191090"/>
            <a:ext cx="4328668" cy="2303529"/>
          </a:xfrm>
          <a:prstGeom prst="rect">
            <a:avLst/>
          </a:prstGeom>
        </p:spPr>
      </p:pic>
      <p:pic>
        <p:nvPicPr>
          <p:cNvPr id="7" name="Picture 6"/>
          <p:cNvPicPr>
            <a:picLocks noChangeAspect="1"/>
          </p:cNvPicPr>
          <p:nvPr/>
        </p:nvPicPr>
        <p:blipFill rotWithShape="1">
          <a:blip r:embed="rId4" cstate="email">
            <a:extLst>
              <a:ext uri="{28A0092B-C50C-407E-A947-70E740481C1C}">
                <a14:useLocalDpi xmlns:a14="http://schemas.microsoft.com/office/drawing/2010/main"/>
              </a:ext>
            </a:extLst>
          </a:blip>
          <a:srcRect t="-1"/>
          <a:stretch/>
        </p:blipFill>
        <p:spPr>
          <a:xfrm>
            <a:off x="6535992" y="1191090"/>
            <a:ext cx="4335894" cy="2303529"/>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53446" y="3798887"/>
            <a:ext cx="4328668" cy="2299350"/>
          </a:xfrm>
          <a:prstGeom prst="rect">
            <a:avLst/>
          </a:prstGeom>
        </p:spPr>
      </p:pic>
      <p:pic>
        <p:nvPicPr>
          <p:cNvPr id="9" name="Picture 8"/>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535992" y="3805048"/>
            <a:ext cx="4335894" cy="2310430"/>
          </a:xfrm>
          <a:prstGeom prst="rect">
            <a:avLst/>
          </a:prstGeom>
        </p:spPr>
      </p:pic>
      <p:sp>
        <p:nvSpPr>
          <p:cNvPr id="10" name="TextBox 9"/>
          <p:cNvSpPr txBox="1"/>
          <p:nvPr/>
        </p:nvSpPr>
        <p:spPr>
          <a:xfrm>
            <a:off x="1803841" y="3494619"/>
            <a:ext cx="10644732" cy="276999"/>
          </a:xfrm>
          <a:prstGeom prst="rect">
            <a:avLst/>
          </a:prstGeom>
          <a:noFill/>
        </p:spPr>
        <p:txBody>
          <a:bodyPr wrap="square" rtlCol="0">
            <a:spAutoFit/>
          </a:bodyPr>
          <a:lstStyle/>
          <a:p>
            <a:r>
              <a:rPr lang="el-GR" sz="1200" dirty="0">
                <a:ea typeface="Courier Regular" charset="0"/>
                <a:cs typeface="Courier Regular" charset="0"/>
              </a:rPr>
              <a:t>Α, Β</a:t>
            </a:r>
            <a:r>
              <a:rPr lang="en-US" sz="1200" dirty="0">
                <a:ea typeface="Courier Regular" charset="0"/>
                <a:cs typeface="Courier Regular" charset="0"/>
              </a:rPr>
              <a:t>: </a:t>
            </a:r>
            <a:r>
              <a:rPr lang="el-GR" sz="1200" dirty="0">
                <a:ea typeface="Courier Regular" charset="0"/>
                <a:cs typeface="Courier Regular" charset="0"/>
              </a:rPr>
              <a:t>Υποστροφή του φατνιακού οστού μετά από απώλεια των δοντιών    </a:t>
            </a:r>
            <a:r>
              <a:rPr lang="en-US" sz="1000" i="1" dirty="0">
                <a:ea typeface="Courier Regular" charset="0"/>
                <a:cs typeface="Courier Regular" charset="0"/>
              </a:rPr>
              <a:t>Courtesy: </a:t>
            </a:r>
            <a:r>
              <a:rPr lang="en-US" sz="1000" i="1" dirty="0" err="1">
                <a:ea typeface="Courier Regular" charset="0"/>
                <a:cs typeface="Courier Regular" charset="0"/>
              </a:rPr>
              <a:t>Dr</a:t>
            </a:r>
            <a:r>
              <a:rPr lang="en-US" sz="1000" i="1" dirty="0">
                <a:ea typeface="Courier Regular" charset="0"/>
                <a:cs typeface="Courier Regular" charset="0"/>
              </a:rPr>
              <a:t> </a:t>
            </a:r>
            <a:r>
              <a:rPr lang="en-US" sz="1000" i="1" dirty="0" err="1">
                <a:ea typeface="Courier Regular" charset="0"/>
                <a:cs typeface="Courier Regular" charset="0"/>
              </a:rPr>
              <a:t>Sotirios</a:t>
            </a:r>
            <a:r>
              <a:rPr lang="en-US" sz="1000" i="1" dirty="0">
                <a:ea typeface="Courier Regular" charset="0"/>
                <a:cs typeface="Courier Regular" charset="0"/>
              </a:rPr>
              <a:t> </a:t>
            </a:r>
            <a:r>
              <a:rPr lang="en-US" sz="1000" i="1" dirty="0" err="1">
                <a:ea typeface="Courier Regular" charset="0"/>
                <a:cs typeface="Courier Regular" charset="0"/>
              </a:rPr>
              <a:t>Petsaros</a:t>
            </a:r>
            <a:r>
              <a:rPr lang="en-US" sz="1000" i="1" dirty="0">
                <a:ea typeface="Courier Regular" charset="0"/>
                <a:cs typeface="Courier Regular" charset="0"/>
              </a:rPr>
              <a:t> </a:t>
            </a:r>
          </a:p>
        </p:txBody>
      </p:sp>
      <p:sp>
        <p:nvSpPr>
          <p:cNvPr id="11" name="TextBox 10"/>
          <p:cNvSpPr txBox="1"/>
          <p:nvPr/>
        </p:nvSpPr>
        <p:spPr>
          <a:xfrm>
            <a:off x="1522995" y="5406347"/>
            <a:ext cx="280846" cy="369332"/>
          </a:xfrm>
          <a:prstGeom prst="rect">
            <a:avLst/>
          </a:prstGeom>
          <a:solidFill>
            <a:schemeClr val="tx1"/>
          </a:solidFill>
        </p:spPr>
        <p:txBody>
          <a:bodyPr wrap="none" rtlCol="0">
            <a:spAutoFit/>
          </a:bodyPr>
          <a:lstStyle/>
          <a:p>
            <a:r>
              <a:rPr lang="el-GR" dirty="0">
                <a:solidFill>
                  <a:srgbClr val="FFFFFF"/>
                </a:solidFill>
              </a:rPr>
              <a:t>Γ</a:t>
            </a:r>
            <a:endParaRPr lang="en-US" dirty="0">
              <a:solidFill>
                <a:srgbClr val="FFFFFF"/>
              </a:solidFill>
            </a:endParaRPr>
          </a:p>
        </p:txBody>
      </p:sp>
      <p:sp>
        <p:nvSpPr>
          <p:cNvPr id="12" name="TextBox 11"/>
          <p:cNvSpPr txBox="1"/>
          <p:nvPr/>
        </p:nvSpPr>
        <p:spPr>
          <a:xfrm>
            <a:off x="1486125" y="2883401"/>
            <a:ext cx="317716" cy="369332"/>
          </a:xfrm>
          <a:prstGeom prst="rect">
            <a:avLst/>
          </a:prstGeom>
          <a:solidFill>
            <a:schemeClr val="tx1"/>
          </a:solidFill>
        </p:spPr>
        <p:txBody>
          <a:bodyPr wrap="none" rtlCol="0">
            <a:spAutoFit/>
          </a:bodyPr>
          <a:lstStyle/>
          <a:p>
            <a:r>
              <a:rPr lang="el-GR" dirty="0">
                <a:solidFill>
                  <a:srgbClr val="FFFFFF"/>
                </a:solidFill>
              </a:rPr>
              <a:t>Α</a:t>
            </a:r>
            <a:endParaRPr lang="en-US" dirty="0">
              <a:solidFill>
                <a:srgbClr val="FFFFFF"/>
              </a:solidFill>
            </a:endParaRPr>
          </a:p>
        </p:txBody>
      </p:sp>
      <p:sp>
        <p:nvSpPr>
          <p:cNvPr id="13" name="TextBox 12"/>
          <p:cNvSpPr txBox="1"/>
          <p:nvPr/>
        </p:nvSpPr>
        <p:spPr>
          <a:xfrm>
            <a:off x="6631140" y="2880099"/>
            <a:ext cx="309700" cy="369332"/>
          </a:xfrm>
          <a:prstGeom prst="rect">
            <a:avLst/>
          </a:prstGeom>
          <a:solidFill>
            <a:schemeClr val="tx1"/>
          </a:solidFill>
        </p:spPr>
        <p:txBody>
          <a:bodyPr wrap="none" rtlCol="0">
            <a:spAutoFit/>
          </a:bodyPr>
          <a:lstStyle/>
          <a:p>
            <a:r>
              <a:rPr lang="el-GR" dirty="0">
                <a:solidFill>
                  <a:srgbClr val="FFFFFF"/>
                </a:solidFill>
              </a:rPr>
              <a:t>B</a:t>
            </a:r>
            <a:endParaRPr lang="en-US" dirty="0">
              <a:solidFill>
                <a:srgbClr val="FFFFFF"/>
              </a:solidFill>
            </a:endParaRPr>
          </a:p>
        </p:txBody>
      </p:sp>
      <p:sp>
        <p:nvSpPr>
          <p:cNvPr id="14" name="TextBox 13"/>
          <p:cNvSpPr txBox="1"/>
          <p:nvPr/>
        </p:nvSpPr>
        <p:spPr>
          <a:xfrm>
            <a:off x="6652082" y="5591013"/>
            <a:ext cx="314510" cy="369332"/>
          </a:xfrm>
          <a:prstGeom prst="rect">
            <a:avLst/>
          </a:prstGeom>
          <a:solidFill>
            <a:schemeClr val="tx1"/>
          </a:solidFill>
        </p:spPr>
        <p:txBody>
          <a:bodyPr wrap="none" rtlCol="0">
            <a:spAutoFit/>
          </a:bodyPr>
          <a:lstStyle/>
          <a:p>
            <a:r>
              <a:rPr lang="el-GR" dirty="0">
                <a:solidFill>
                  <a:srgbClr val="FFFFFF"/>
                </a:solidFill>
              </a:rPr>
              <a:t>Δ</a:t>
            </a:r>
            <a:endParaRPr lang="en-US" dirty="0">
              <a:solidFill>
                <a:srgbClr val="FFFFFF"/>
              </a:solidFill>
            </a:endParaRPr>
          </a:p>
        </p:txBody>
      </p:sp>
      <p:sp>
        <p:nvSpPr>
          <p:cNvPr id="15" name="Rectangle 14"/>
          <p:cNvSpPr/>
          <p:nvPr/>
        </p:nvSpPr>
        <p:spPr>
          <a:xfrm>
            <a:off x="132955" y="334123"/>
            <a:ext cx="12059045" cy="691200"/>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l-GR" dirty="0">
              <a:solidFill>
                <a:schemeClr val="tx1"/>
              </a:solidFill>
              <a:latin typeface="+mj-lt"/>
              <a:cs typeface="Courier Regular" charset="0"/>
            </a:endParaRPr>
          </a:p>
          <a:p>
            <a:pPr algn="ctr"/>
            <a:r>
              <a:rPr lang="el-GR" sz="2000" dirty="0">
                <a:solidFill>
                  <a:schemeClr val="tx1"/>
                </a:solidFill>
                <a:latin typeface="+mj-lt"/>
                <a:cs typeface="Courier Regular" charset="0"/>
              </a:rPr>
              <a:t>Ο περιοδοντικός σύνδεσμος</a:t>
            </a:r>
          </a:p>
          <a:p>
            <a:pPr algn="ctr"/>
            <a:r>
              <a:rPr lang="el-GR" dirty="0">
                <a:solidFill>
                  <a:schemeClr val="tx1"/>
                </a:solidFill>
                <a:latin typeface="+mj-lt"/>
                <a:cs typeface="Courier Regular" charset="0"/>
              </a:rPr>
              <a:t>Λειτουργίες:  Υποστήριξη - Αναδιαμόρφωση - Αίσθηση - Θρέψη - Ομοιόσταση</a:t>
            </a:r>
            <a:br>
              <a:rPr lang="el-GR" dirty="0">
                <a:solidFill>
                  <a:schemeClr val="tx1"/>
                </a:solidFill>
                <a:latin typeface="+mj-lt"/>
                <a:cs typeface="Courier Regular" charset="0"/>
              </a:rPr>
            </a:br>
            <a:r>
              <a:rPr lang="el-GR" dirty="0">
                <a:solidFill>
                  <a:schemeClr val="tx1"/>
                </a:solidFill>
                <a:latin typeface="+mj-lt"/>
                <a:cs typeface="Courier Regular" charset="0"/>
              </a:rPr>
              <a:t>  </a:t>
            </a:r>
          </a:p>
        </p:txBody>
      </p:sp>
      <p:cxnSp>
        <p:nvCxnSpPr>
          <p:cNvPr id="16" name="Straight Connector 15"/>
          <p:cNvCxnSpPr/>
          <p:nvPr/>
        </p:nvCxnSpPr>
        <p:spPr>
          <a:xfrm flipV="1">
            <a:off x="1870255" y="1074944"/>
            <a:ext cx="8613934" cy="2990"/>
          </a:xfrm>
          <a:prstGeom prst="line">
            <a:avLst/>
          </a:prstGeom>
          <a:ln w="19050" cmpd="sng">
            <a:solidFill>
              <a:srgbClr val="FF6600">
                <a:alpha val="28000"/>
              </a:srgb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7245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2955" y="334123"/>
            <a:ext cx="12059045" cy="691200"/>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l-GR" dirty="0">
              <a:solidFill>
                <a:schemeClr val="tx1"/>
              </a:solidFill>
              <a:latin typeface="+mj-lt"/>
              <a:cs typeface="Courier Regular" charset="0"/>
            </a:endParaRPr>
          </a:p>
          <a:p>
            <a:pPr algn="ctr"/>
            <a:r>
              <a:rPr lang="el-GR" sz="2000" dirty="0">
                <a:solidFill>
                  <a:schemeClr val="tx1"/>
                </a:solidFill>
                <a:latin typeface="+mj-lt"/>
                <a:cs typeface="Courier Regular" charset="0"/>
              </a:rPr>
              <a:t>Ο περιοδοντικός σύνδεσμος</a:t>
            </a:r>
          </a:p>
          <a:p>
            <a:pPr algn="ctr"/>
            <a:r>
              <a:rPr lang="el-GR" dirty="0">
                <a:solidFill>
                  <a:schemeClr val="tx1"/>
                </a:solidFill>
                <a:latin typeface="+mj-lt"/>
                <a:cs typeface="Courier Regular" charset="0"/>
              </a:rPr>
              <a:t>Λειτουργίες:  Υποστήριξη - Αναδιαμόρφωση - Αίσθηση - Θρέψη - Ομοιόσταση</a:t>
            </a:r>
            <a:br>
              <a:rPr lang="el-GR" dirty="0">
                <a:solidFill>
                  <a:schemeClr val="tx1"/>
                </a:solidFill>
                <a:latin typeface="+mj-lt"/>
                <a:cs typeface="Courier Regular" charset="0"/>
              </a:rPr>
            </a:br>
            <a:r>
              <a:rPr lang="el-GR" dirty="0">
                <a:solidFill>
                  <a:schemeClr val="tx1"/>
                </a:solidFill>
                <a:latin typeface="+mj-lt"/>
                <a:cs typeface="Courier Regular" charset="0"/>
              </a:rPr>
              <a:t>  </a:t>
            </a:r>
          </a:p>
        </p:txBody>
      </p:sp>
      <p:cxnSp>
        <p:nvCxnSpPr>
          <p:cNvPr id="5" name="Straight Connector 4"/>
          <p:cNvCxnSpPr/>
          <p:nvPr/>
        </p:nvCxnSpPr>
        <p:spPr>
          <a:xfrm flipV="1">
            <a:off x="1870255" y="1074944"/>
            <a:ext cx="8613934" cy="2990"/>
          </a:xfrm>
          <a:prstGeom prst="line">
            <a:avLst/>
          </a:prstGeom>
          <a:ln w="19050" cmpd="sng">
            <a:solidFill>
              <a:srgbClr val="FF6600">
                <a:alpha val="28000"/>
              </a:srgbClr>
            </a:solidFill>
          </a:ln>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rotWithShape="1">
          <a:blip r:embed="rId2" cstate="email">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rot="5400000">
            <a:off x="3373648" y="-789574"/>
            <a:ext cx="5444704" cy="9549414"/>
          </a:xfrm>
          <a:prstGeom prst="rect">
            <a:avLst/>
          </a:prstGeom>
        </p:spPr>
      </p:pic>
      <p:sp>
        <p:nvSpPr>
          <p:cNvPr id="7" name="Rectangle 6"/>
          <p:cNvSpPr/>
          <p:nvPr/>
        </p:nvSpPr>
        <p:spPr>
          <a:xfrm>
            <a:off x="1321293" y="1662494"/>
            <a:ext cx="9549414" cy="1323439"/>
          </a:xfrm>
          <a:prstGeom prst="rect">
            <a:avLst/>
          </a:prstGeom>
          <a:solidFill>
            <a:schemeClr val="accent4">
              <a:lumMod val="20000"/>
              <a:lumOff val="80000"/>
            </a:schemeClr>
          </a:solidFill>
        </p:spPr>
        <p:style>
          <a:lnRef idx="3">
            <a:schemeClr val="lt1"/>
          </a:lnRef>
          <a:fillRef idx="1">
            <a:schemeClr val="accent3"/>
          </a:fillRef>
          <a:effectRef idx="1">
            <a:schemeClr val="accent3"/>
          </a:effectRef>
          <a:fontRef idx="minor">
            <a:schemeClr val="lt1"/>
          </a:fontRef>
        </p:style>
        <p:txBody>
          <a:bodyPr wrap="square">
            <a:spAutoFit/>
          </a:bodyPr>
          <a:lstStyle/>
          <a:p>
            <a:r>
              <a:rPr lang="el-GR" sz="1600" dirty="0">
                <a:solidFill>
                  <a:schemeClr val="tx1"/>
                </a:solidFill>
              </a:rPr>
              <a:t> Όταν ένα δόντι υποστεί ισχυρές δυνάμεις η μετακίνηση του εντός του ΠΔΣ προλαμβάνεται εξαιτίας του ασυμπίεστου υγρού της μεμβράνης. Με αυτόν το μηχανισμό η δύναμη μεταδίδεται στο φατνιακό οστό το οποίο αντιδρώντας κάμπτεται. Αν η δύναμη υπερβαίνει σε διάρκεια το ένα δευτερόλεπτο το υγρό ρέει προς το φατνιακό οστό και το δόντι μετακινείται πιέζοντας τον ΠΔΣ πάνω στο φατνιακό οστό. Αυτή η πίεση δημιουργεί πόνο.</a:t>
            </a:r>
          </a:p>
        </p:txBody>
      </p:sp>
      <p:sp>
        <p:nvSpPr>
          <p:cNvPr id="8" name="Rectangle 7"/>
          <p:cNvSpPr/>
          <p:nvPr/>
        </p:nvSpPr>
        <p:spPr>
          <a:xfrm>
            <a:off x="1321293" y="4813702"/>
            <a:ext cx="9549414" cy="1323439"/>
          </a:xfrm>
          <a:prstGeom prst="rect">
            <a:avLst/>
          </a:prstGeom>
          <a:solidFill>
            <a:schemeClr val="accent4">
              <a:lumMod val="20000"/>
              <a:lumOff val="80000"/>
            </a:schemeClr>
          </a:solidFill>
        </p:spPr>
        <p:style>
          <a:lnRef idx="3">
            <a:schemeClr val="lt1"/>
          </a:lnRef>
          <a:fillRef idx="1">
            <a:schemeClr val="accent1"/>
          </a:fillRef>
          <a:effectRef idx="1">
            <a:schemeClr val="accent1"/>
          </a:effectRef>
          <a:fontRef idx="minor">
            <a:schemeClr val="lt1"/>
          </a:fontRef>
        </p:style>
        <p:txBody>
          <a:bodyPr wrap="square">
            <a:spAutoFit/>
          </a:bodyPr>
          <a:lstStyle/>
          <a:p>
            <a:r>
              <a:rPr lang="el-GR" sz="1600" dirty="0">
                <a:solidFill>
                  <a:schemeClr val="tx1"/>
                </a:solidFill>
              </a:rPr>
              <a:t>Παρότι ο ΠΔΣ αντιστέκεται στις δυνάμεις μικρής διάρκειας χάνει γρήγορα την προσαρμοστική του ικανότητα όταν τα υγρά του παροχετεύονται έξω από τον προκαθορισμένο χώρο τους. Οι παρατεταμένες δυνάμεις, έστω και μικρής ισχύος, παράγουν ένα διαφορετικό αποτέλεσμα- την αναδιαμόρφωση του παρακείμενου φατνιακού οστού. Η εφαρμογή τέτοιων παρατεταμένων δυνάμεων κάνει δυνατή την ορθοδοντική μετακίνηση.</a:t>
            </a:r>
            <a:r>
              <a:rPr lang="en-US" sz="1600" dirty="0">
                <a:solidFill>
                  <a:schemeClr val="tx1"/>
                </a:solidFill>
              </a:rPr>
              <a:t> </a:t>
            </a:r>
            <a:endParaRPr lang="el-GR" sz="1600" dirty="0">
              <a:solidFill>
                <a:schemeClr val="tx1"/>
              </a:solidFill>
            </a:endParaRPr>
          </a:p>
        </p:txBody>
      </p:sp>
    </p:spTree>
    <p:extLst>
      <p:ext uri="{BB962C8B-B14F-4D97-AF65-F5344CB8AC3E}">
        <p14:creationId xmlns:p14="http://schemas.microsoft.com/office/powerpoint/2010/main" val="1798603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8 - Έλλειψη"/>
          <p:cNvSpPr>
            <a:spLocks noChangeAspect="1"/>
          </p:cNvSpPr>
          <p:nvPr/>
        </p:nvSpPr>
        <p:spPr>
          <a:xfrm>
            <a:off x="2953698" y="1931637"/>
            <a:ext cx="2751165" cy="2592744"/>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600" dirty="0">
                <a:solidFill>
                  <a:prstClr val="black"/>
                </a:solidFill>
              </a:rPr>
              <a:t>Οι ινοβλάστες αποτελούν την κυρίαρχη ομάδα του κυτταρικού πληθυσμού στο Περιοδόντιο</a:t>
            </a:r>
            <a:r>
              <a:rPr lang="el-GR" sz="1600" dirty="0">
                <a:solidFill>
                  <a:srgbClr val="FFFFFF"/>
                </a:solidFill>
              </a:rPr>
              <a:t> </a:t>
            </a:r>
          </a:p>
          <a:p>
            <a:pPr algn="ctr"/>
            <a:r>
              <a:rPr lang="en-US" sz="1000" dirty="0" err="1">
                <a:solidFill>
                  <a:srgbClr val="FFFFFF"/>
                </a:solidFill>
              </a:rPr>
              <a:t>hPDL</a:t>
            </a:r>
            <a:r>
              <a:rPr lang="en-US" sz="1000" dirty="0">
                <a:solidFill>
                  <a:srgbClr val="FFFFFF"/>
                </a:solidFill>
              </a:rPr>
              <a:t> fibroblasts are the major cell type in </a:t>
            </a:r>
            <a:r>
              <a:rPr lang="en-US" sz="1000" dirty="0" err="1">
                <a:solidFill>
                  <a:srgbClr val="FFFFFF"/>
                </a:solidFill>
              </a:rPr>
              <a:t>periodontium</a:t>
            </a:r>
            <a:r>
              <a:rPr lang="en-US" sz="1000" dirty="0">
                <a:solidFill>
                  <a:srgbClr val="FFFFFF"/>
                </a:solidFill>
              </a:rPr>
              <a:t> (60%)</a:t>
            </a:r>
            <a:endParaRPr lang="el-GR" sz="1000" dirty="0">
              <a:solidFill>
                <a:srgbClr val="FFFFFF"/>
              </a:solidFill>
            </a:endParaRPr>
          </a:p>
        </p:txBody>
      </p:sp>
      <p:sp>
        <p:nvSpPr>
          <p:cNvPr id="6" name="11 - Έλλειψη"/>
          <p:cNvSpPr/>
          <p:nvPr/>
        </p:nvSpPr>
        <p:spPr>
          <a:xfrm>
            <a:off x="7348308" y="2747667"/>
            <a:ext cx="3527465" cy="1551990"/>
          </a:xfrm>
          <a:prstGeom prst="ellipse">
            <a:avLst/>
          </a:prstGeom>
          <a:solidFill>
            <a:schemeClr val="tx1">
              <a:lumMod val="75000"/>
              <a:lumOff val="25000"/>
            </a:schemeClr>
          </a:solidFill>
        </p:spPr>
        <p:style>
          <a:lnRef idx="3">
            <a:schemeClr val="lt1"/>
          </a:lnRef>
          <a:fillRef idx="1">
            <a:schemeClr val="dk1"/>
          </a:fillRef>
          <a:effectRef idx="1">
            <a:schemeClr val="dk1"/>
          </a:effectRef>
          <a:fontRef idx="minor">
            <a:schemeClr val="lt1"/>
          </a:fontRef>
        </p:style>
        <p:txBody>
          <a:bodyPr rtlCol="0" anchor="ctr"/>
          <a:lstStyle/>
          <a:p>
            <a:pPr algn="ctr"/>
            <a:r>
              <a:rPr lang="el-GR" sz="2000" dirty="0">
                <a:solidFill>
                  <a:schemeClr val="bg1"/>
                </a:solidFill>
              </a:rPr>
              <a:t>Έχουν ικανότητα</a:t>
            </a:r>
            <a:r>
              <a:rPr lang="en-US" sz="2000" dirty="0">
                <a:solidFill>
                  <a:schemeClr val="bg1"/>
                </a:solidFill>
              </a:rPr>
              <a:t> </a:t>
            </a:r>
            <a:r>
              <a:rPr lang="el-GR" sz="2000" dirty="0">
                <a:solidFill>
                  <a:schemeClr val="bg1"/>
                </a:solidFill>
              </a:rPr>
              <a:t>για</a:t>
            </a:r>
            <a:r>
              <a:rPr lang="en-US" sz="2000" dirty="0">
                <a:solidFill>
                  <a:schemeClr val="bg1"/>
                </a:solidFill>
              </a:rPr>
              <a:t> </a:t>
            </a:r>
            <a:r>
              <a:rPr lang="el-GR" sz="2000" dirty="0" err="1">
                <a:solidFill>
                  <a:schemeClr val="bg1"/>
                </a:solidFill>
              </a:rPr>
              <a:t>οστεοβλαστική</a:t>
            </a:r>
            <a:r>
              <a:rPr lang="el-GR" sz="2000" dirty="0">
                <a:solidFill>
                  <a:schemeClr val="bg1"/>
                </a:solidFill>
              </a:rPr>
              <a:t> διαφοροποίηση</a:t>
            </a:r>
          </a:p>
          <a:p>
            <a:pPr algn="ctr"/>
            <a:r>
              <a:rPr lang="en-US" sz="1100" dirty="0">
                <a:solidFill>
                  <a:schemeClr val="bg1"/>
                </a:solidFill>
              </a:rPr>
              <a:t>They are able for an osteoblast differentiation </a:t>
            </a:r>
          </a:p>
        </p:txBody>
      </p:sp>
      <p:sp>
        <p:nvSpPr>
          <p:cNvPr id="7" name="10 - TextBox"/>
          <p:cNvSpPr txBox="1"/>
          <p:nvPr/>
        </p:nvSpPr>
        <p:spPr>
          <a:xfrm>
            <a:off x="6317511" y="5615789"/>
            <a:ext cx="503664" cy="369332"/>
          </a:xfrm>
          <a:prstGeom prst="rect">
            <a:avLst/>
          </a:prstGeom>
          <a:noFill/>
        </p:spPr>
        <p:txBody>
          <a:bodyPr wrap="none" rtlCol="0">
            <a:spAutoFit/>
          </a:bodyPr>
          <a:lstStyle/>
          <a:p>
            <a:r>
              <a:rPr lang="el-GR" dirty="0">
                <a:solidFill>
                  <a:prstClr val="black"/>
                </a:solidFill>
              </a:rPr>
              <a:t>και</a:t>
            </a:r>
          </a:p>
        </p:txBody>
      </p:sp>
      <p:sp>
        <p:nvSpPr>
          <p:cNvPr id="8" name="13 - Ορθογώνιο"/>
          <p:cNvSpPr/>
          <p:nvPr/>
        </p:nvSpPr>
        <p:spPr>
          <a:xfrm>
            <a:off x="1009749" y="713449"/>
            <a:ext cx="2831361" cy="132014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2000" dirty="0">
              <a:solidFill>
                <a:schemeClr val="tx1"/>
              </a:solidFill>
            </a:endParaRPr>
          </a:p>
          <a:p>
            <a:pPr algn="ctr"/>
            <a:r>
              <a:rPr lang="el-GR" sz="1600" dirty="0">
                <a:solidFill>
                  <a:schemeClr val="tx1"/>
                </a:solidFill>
              </a:rPr>
              <a:t>Η ακεραιότητα του οστού είναι συνυφασμένη με την παρουσία του ΠΔΣ </a:t>
            </a:r>
            <a:endParaRPr lang="en-US" sz="1600" dirty="0">
              <a:solidFill>
                <a:schemeClr val="tx1"/>
              </a:solidFill>
            </a:endParaRPr>
          </a:p>
          <a:p>
            <a:pPr algn="ctr"/>
            <a:r>
              <a:rPr lang="en-US" sz="1000" dirty="0">
                <a:solidFill>
                  <a:schemeClr val="bg1"/>
                </a:solidFill>
              </a:rPr>
              <a:t>Bone integrity is associated with the presence of PDL</a:t>
            </a:r>
          </a:p>
          <a:p>
            <a:pPr algn="ctr"/>
            <a:endParaRPr lang="el-GR" dirty="0">
              <a:solidFill>
                <a:schemeClr val="tx1"/>
              </a:solidFill>
            </a:endParaRPr>
          </a:p>
        </p:txBody>
      </p:sp>
      <p:sp>
        <p:nvSpPr>
          <p:cNvPr id="9" name="15 - Ορθογώνιο"/>
          <p:cNvSpPr/>
          <p:nvPr/>
        </p:nvSpPr>
        <p:spPr>
          <a:xfrm>
            <a:off x="6647235" y="847624"/>
            <a:ext cx="4007615" cy="1396873"/>
          </a:xfrm>
          <a:prstGeom prst="rect">
            <a:avLst/>
          </a:prstGeom>
          <a:gradFill>
            <a:gsLst>
              <a:gs pos="100000">
                <a:schemeClr val="accent5">
                  <a:lumMod val="75000"/>
                </a:schemeClr>
              </a:gs>
              <a:gs pos="100000">
                <a:schemeClr val="accent4">
                  <a:tint val="50000"/>
                  <a:shade val="100000"/>
                  <a:satMod val="350000"/>
                </a:schemeClr>
              </a:gs>
            </a:gsLst>
          </a:gradFill>
        </p:spPr>
        <p:style>
          <a:lnRef idx="1">
            <a:schemeClr val="accent4"/>
          </a:lnRef>
          <a:fillRef idx="3">
            <a:schemeClr val="accent4"/>
          </a:fillRef>
          <a:effectRef idx="2">
            <a:schemeClr val="accent4"/>
          </a:effectRef>
          <a:fontRef idx="minor">
            <a:schemeClr val="lt1"/>
          </a:fontRef>
        </p:style>
        <p:txBody>
          <a:bodyPr rtlCol="0" anchor="ctr"/>
          <a:lstStyle/>
          <a:p>
            <a:pPr algn="ctr"/>
            <a:r>
              <a:rPr lang="el-GR" sz="1300" dirty="0">
                <a:solidFill>
                  <a:schemeClr val="bg1"/>
                </a:solidFill>
                <a:ea typeface="Verdana"/>
                <a:cs typeface="Verdana"/>
              </a:rPr>
              <a:t>Οι ινοβλάστες του ΠΔΣ</a:t>
            </a:r>
            <a:r>
              <a:rPr lang="en-US" sz="1300" dirty="0">
                <a:solidFill>
                  <a:schemeClr val="bg1"/>
                </a:solidFill>
                <a:ea typeface="Verdana"/>
                <a:cs typeface="Verdana"/>
              </a:rPr>
              <a:t> πα</a:t>
            </a:r>
            <a:r>
              <a:rPr lang="en-US" sz="1300" dirty="0" err="1">
                <a:solidFill>
                  <a:schemeClr val="bg1"/>
                </a:solidFill>
                <a:ea typeface="Verdana"/>
                <a:cs typeface="Verdana"/>
              </a:rPr>
              <a:t>ίζουν</a:t>
            </a:r>
            <a:r>
              <a:rPr lang="en-US" sz="1300" dirty="0">
                <a:solidFill>
                  <a:schemeClr val="bg1"/>
                </a:solidFill>
                <a:ea typeface="Verdana"/>
                <a:cs typeface="Verdana"/>
              </a:rPr>
              <a:t> </a:t>
            </a:r>
            <a:r>
              <a:rPr lang="en-US" sz="1300" dirty="0" err="1">
                <a:solidFill>
                  <a:schemeClr val="bg1"/>
                </a:solidFill>
                <a:ea typeface="Verdana"/>
                <a:cs typeface="Verdana"/>
              </a:rPr>
              <a:t>σημ</a:t>
            </a:r>
            <a:r>
              <a:rPr lang="en-US" sz="1300" dirty="0">
                <a:solidFill>
                  <a:schemeClr val="bg1"/>
                </a:solidFill>
                <a:ea typeface="Verdana"/>
                <a:cs typeface="Verdana"/>
              </a:rPr>
              <a:t>α</a:t>
            </a:r>
            <a:r>
              <a:rPr lang="en-US" sz="1300" dirty="0" err="1">
                <a:solidFill>
                  <a:schemeClr val="bg1"/>
                </a:solidFill>
                <a:ea typeface="Verdana"/>
                <a:cs typeface="Verdana"/>
              </a:rPr>
              <a:t>ντικό</a:t>
            </a:r>
            <a:r>
              <a:rPr lang="en-US" sz="1300" dirty="0">
                <a:solidFill>
                  <a:schemeClr val="bg1"/>
                </a:solidFill>
                <a:ea typeface="Verdana"/>
                <a:cs typeface="Verdana"/>
              </a:rPr>
              <a:t> ρόλο στην π</a:t>
            </a:r>
            <a:r>
              <a:rPr lang="en-US" sz="1300" dirty="0" err="1">
                <a:solidFill>
                  <a:schemeClr val="bg1"/>
                </a:solidFill>
                <a:ea typeface="Verdana"/>
                <a:cs typeface="Verdana"/>
              </a:rPr>
              <a:t>εριοδοντική</a:t>
            </a:r>
            <a:r>
              <a:rPr lang="en-US" sz="1300" dirty="0">
                <a:solidFill>
                  <a:schemeClr val="bg1"/>
                </a:solidFill>
                <a:ea typeface="Verdana"/>
                <a:cs typeface="Verdana"/>
              </a:rPr>
              <a:t> νόσο και </a:t>
            </a:r>
            <a:r>
              <a:rPr lang="el-GR" sz="1300" dirty="0">
                <a:solidFill>
                  <a:schemeClr val="bg1"/>
                </a:solidFill>
                <a:ea typeface="Verdana"/>
                <a:cs typeface="Verdana"/>
              </a:rPr>
              <a:t>στην </a:t>
            </a:r>
            <a:r>
              <a:rPr lang="en-US" sz="1300" dirty="0">
                <a:solidFill>
                  <a:schemeClr val="bg1"/>
                </a:solidFill>
                <a:ea typeface="Verdana"/>
                <a:cs typeface="Verdana"/>
              </a:rPr>
              <a:t>οστική </a:t>
            </a:r>
            <a:r>
              <a:rPr lang="el-GR" sz="1300" dirty="0">
                <a:solidFill>
                  <a:schemeClr val="bg1"/>
                </a:solidFill>
                <a:ea typeface="Verdana"/>
                <a:cs typeface="Verdana"/>
              </a:rPr>
              <a:t>αναδιαμόρφωση </a:t>
            </a:r>
            <a:r>
              <a:rPr lang="en-US" sz="1300" dirty="0">
                <a:solidFill>
                  <a:schemeClr val="bg1"/>
                </a:solidFill>
                <a:ea typeface="Verdana"/>
                <a:cs typeface="Verdana"/>
              </a:rPr>
              <a:t>που προκα</a:t>
            </a:r>
            <a:r>
              <a:rPr lang="en-US" sz="1300" dirty="0" err="1">
                <a:solidFill>
                  <a:schemeClr val="bg1"/>
                </a:solidFill>
                <a:ea typeface="Verdana"/>
                <a:cs typeface="Verdana"/>
              </a:rPr>
              <a:t>λείτ</a:t>
            </a:r>
            <a:r>
              <a:rPr lang="en-US" sz="1300" dirty="0">
                <a:solidFill>
                  <a:schemeClr val="bg1"/>
                </a:solidFill>
                <a:ea typeface="Verdana"/>
                <a:cs typeface="Verdana"/>
              </a:rPr>
              <a:t>αι απ</a:t>
            </a:r>
            <a:r>
              <a:rPr lang="en-US" sz="1300" dirty="0" err="1">
                <a:solidFill>
                  <a:schemeClr val="bg1"/>
                </a:solidFill>
                <a:ea typeface="Verdana"/>
                <a:cs typeface="Verdana"/>
              </a:rPr>
              <a:t>ό</a:t>
            </a:r>
            <a:r>
              <a:rPr lang="en-US" sz="1300" dirty="0">
                <a:solidFill>
                  <a:schemeClr val="bg1"/>
                </a:solidFill>
                <a:ea typeface="Verdana"/>
                <a:cs typeface="Verdana"/>
              </a:rPr>
              <a:t> την ορθοδοντική μετακίνηση</a:t>
            </a:r>
            <a:endParaRPr lang="en-US" sz="1300" dirty="0">
              <a:solidFill>
                <a:schemeClr val="bg1"/>
              </a:solidFill>
            </a:endParaRPr>
          </a:p>
          <a:p>
            <a:pPr algn="ctr"/>
            <a:r>
              <a:rPr lang="en-US" sz="1000" dirty="0" err="1">
                <a:solidFill>
                  <a:srgbClr val="FFFFFF"/>
                </a:solidFill>
              </a:rPr>
              <a:t>hPDLF</a:t>
            </a:r>
            <a:r>
              <a:rPr lang="en-US" sz="1000" dirty="0">
                <a:solidFill>
                  <a:srgbClr val="FFFFFF"/>
                </a:solidFill>
              </a:rPr>
              <a:t> play an important role in periodontal disease and in bone remodeling induced by the </a:t>
            </a:r>
          </a:p>
          <a:p>
            <a:pPr algn="ctr"/>
            <a:r>
              <a:rPr lang="en-US" sz="1000" dirty="0">
                <a:solidFill>
                  <a:srgbClr val="FFFFFF"/>
                </a:solidFill>
              </a:rPr>
              <a:t>orthodontic movement </a:t>
            </a:r>
          </a:p>
        </p:txBody>
      </p:sp>
      <p:sp>
        <p:nvSpPr>
          <p:cNvPr id="10" name="16 - Ορθογώνιο"/>
          <p:cNvSpPr/>
          <p:nvPr/>
        </p:nvSpPr>
        <p:spPr>
          <a:xfrm>
            <a:off x="1009749" y="4625678"/>
            <a:ext cx="4433540" cy="198022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black"/>
              </a:solidFill>
            </a:endParaRPr>
          </a:p>
          <a:p>
            <a:pPr algn="ctr"/>
            <a:r>
              <a:rPr lang="el-GR" sz="2000" dirty="0">
                <a:solidFill>
                  <a:prstClr val="black"/>
                </a:solidFill>
              </a:rPr>
              <a:t>Οι ινοβλάστες εκφράζουν συγκεκριμένα </a:t>
            </a:r>
            <a:r>
              <a:rPr lang="el-GR" sz="2000" dirty="0" err="1">
                <a:solidFill>
                  <a:prstClr val="black"/>
                </a:solidFill>
              </a:rPr>
              <a:t>οστεοειδικά</a:t>
            </a:r>
            <a:r>
              <a:rPr lang="el-GR" sz="2000" dirty="0">
                <a:solidFill>
                  <a:prstClr val="black"/>
                </a:solidFill>
              </a:rPr>
              <a:t> γονίδια</a:t>
            </a:r>
            <a:r>
              <a:rPr lang="en-US" sz="1400" dirty="0">
                <a:solidFill>
                  <a:prstClr val="black"/>
                </a:solidFill>
              </a:rPr>
              <a:t>:</a:t>
            </a:r>
            <a:r>
              <a:rPr lang="el-GR" sz="1400" dirty="0">
                <a:solidFill>
                  <a:prstClr val="black"/>
                </a:solidFill>
              </a:rPr>
              <a:t> </a:t>
            </a:r>
          </a:p>
          <a:p>
            <a:pPr algn="ctr"/>
            <a:r>
              <a:rPr lang="en-US" sz="1100" dirty="0" err="1">
                <a:solidFill>
                  <a:schemeClr val="tx1"/>
                </a:solidFill>
              </a:rPr>
              <a:t>hPDLF</a:t>
            </a:r>
            <a:r>
              <a:rPr lang="en-US" sz="1100" dirty="0">
                <a:solidFill>
                  <a:schemeClr val="tx1"/>
                </a:solidFill>
              </a:rPr>
              <a:t> express specific markers like: </a:t>
            </a:r>
            <a:r>
              <a:rPr lang="en-US" sz="1400" dirty="0">
                <a:solidFill>
                  <a:schemeClr val="tx1"/>
                </a:solidFill>
              </a:rPr>
              <a:t> </a:t>
            </a:r>
          </a:p>
          <a:p>
            <a:pPr algn="ctr"/>
            <a:r>
              <a:rPr lang="en-US" sz="1600" dirty="0" err="1">
                <a:solidFill>
                  <a:prstClr val="black"/>
                </a:solidFill>
              </a:rPr>
              <a:t>periostin</a:t>
            </a:r>
            <a:r>
              <a:rPr lang="en-US" sz="1600" dirty="0">
                <a:solidFill>
                  <a:prstClr val="black"/>
                </a:solidFill>
              </a:rPr>
              <a:t>, </a:t>
            </a:r>
            <a:r>
              <a:rPr lang="en-US" sz="1600" dirty="0" err="1">
                <a:solidFill>
                  <a:prstClr val="black"/>
                </a:solidFill>
              </a:rPr>
              <a:t>sclerotin</a:t>
            </a:r>
            <a:r>
              <a:rPr lang="en-US" sz="1600" dirty="0">
                <a:solidFill>
                  <a:prstClr val="black"/>
                </a:solidFill>
              </a:rPr>
              <a:t>, N-</a:t>
            </a:r>
            <a:r>
              <a:rPr lang="en-US" sz="1600" dirty="0" err="1">
                <a:solidFill>
                  <a:prstClr val="black"/>
                </a:solidFill>
              </a:rPr>
              <a:t>Cadherin</a:t>
            </a:r>
            <a:r>
              <a:rPr lang="en-US" sz="1600" dirty="0">
                <a:solidFill>
                  <a:prstClr val="black"/>
                </a:solidFill>
              </a:rPr>
              <a:t>,</a:t>
            </a:r>
          </a:p>
          <a:p>
            <a:pPr algn="ctr"/>
            <a:r>
              <a:rPr lang="en-US" sz="1600" dirty="0" err="1">
                <a:solidFill>
                  <a:prstClr val="black"/>
                </a:solidFill>
              </a:rPr>
              <a:t>cementum</a:t>
            </a:r>
            <a:r>
              <a:rPr lang="en-US" sz="1600" dirty="0">
                <a:solidFill>
                  <a:prstClr val="black"/>
                </a:solidFill>
              </a:rPr>
              <a:t> attachment protein, </a:t>
            </a:r>
          </a:p>
          <a:p>
            <a:pPr algn="ctr"/>
            <a:r>
              <a:rPr lang="en-US" sz="1600" dirty="0">
                <a:solidFill>
                  <a:prstClr val="black"/>
                </a:solidFill>
              </a:rPr>
              <a:t>alkaline </a:t>
            </a:r>
            <a:r>
              <a:rPr lang="en-US" sz="1600" dirty="0" err="1">
                <a:solidFill>
                  <a:prstClr val="black"/>
                </a:solidFill>
              </a:rPr>
              <a:t>phosphatase</a:t>
            </a:r>
            <a:r>
              <a:rPr lang="en-US" sz="1600" dirty="0">
                <a:solidFill>
                  <a:prstClr val="black"/>
                </a:solidFill>
              </a:rPr>
              <a:t>, collagen, </a:t>
            </a:r>
            <a:r>
              <a:rPr lang="en-US" sz="1600" dirty="0" err="1">
                <a:solidFill>
                  <a:prstClr val="black"/>
                </a:solidFill>
              </a:rPr>
              <a:t>osteonectin,osteocalcin</a:t>
            </a:r>
            <a:r>
              <a:rPr lang="en-US" sz="1600" dirty="0">
                <a:solidFill>
                  <a:prstClr val="black"/>
                </a:solidFill>
              </a:rPr>
              <a:t>, </a:t>
            </a:r>
            <a:r>
              <a:rPr lang="en-US" sz="1600" dirty="0" err="1">
                <a:solidFill>
                  <a:prstClr val="black"/>
                </a:solidFill>
              </a:rPr>
              <a:t>osteopontin</a:t>
            </a:r>
            <a:r>
              <a:rPr lang="en-US" sz="1600" dirty="0">
                <a:solidFill>
                  <a:prstClr val="black"/>
                </a:solidFill>
              </a:rPr>
              <a:t> </a:t>
            </a:r>
          </a:p>
          <a:p>
            <a:pPr algn="ctr"/>
            <a:endParaRPr lang="el-GR" dirty="0">
              <a:solidFill>
                <a:prstClr val="white"/>
              </a:solidFill>
            </a:endParaRPr>
          </a:p>
        </p:txBody>
      </p:sp>
      <p:cxnSp>
        <p:nvCxnSpPr>
          <p:cNvPr id="11" name="Straight Connector 10"/>
          <p:cNvCxnSpPr/>
          <p:nvPr/>
        </p:nvCxnSpPr>
        <p:spPr>
          <a:xfrm flipV="1">
            <a:off x="5443289" y="5985121"/>
            <a:ext cx="2176711" cy="1"/>
          </a:xfrm>
          <a:prstGeom prst="line">
            <a:avLst/>
          </a:prstGeom>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p:nvPicPr>
        <p:blipFill>
          <a:blip r:embed="rId3" cstate="email">
            <a:alphaModFix amt="20000"/>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2715057" y="290748"/>
            <a:ext cx="6237719" cy="6858000"/>
          </a:xfrm>
          <a:prstGeom prst="rect">
            <a:avLst/>
          </a:prstGeom>
        </p:spPr>
      </p:pic>
      <p:sp>
        <p:nvSpPr>
          <p:cNvPr id="13" name="12 - Έλλειψη"/>
          <p:cNvSpPr/>
          <p:nvPr/>
        </p:nvSpPr>
        <p:spPr>
          <a:xfrm>
            <a:off x="7423037" y="4625678"/>
            <a:ext cx="3231813" cy="1980221"/>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600" dirty="0">
                <a:solidFill>
                  <a:prstClr val="black"/>
                </a:solidFill>
              </a:rPr>
              <a:t>Τον σημαντικό παράγοντα </a:t>
            </a:r>
            <a:r>
              <a:rPr lang="el-GR" sz="1600" dirty="0" err="1">
                <a:solidFill>
                  <a:prstClr val="black"/>
                </a:solidFill>
              </a:rPr>
              <a:t>οστεοβλαστικής</a:t>
            </a:r>
            <a:r>
              <a:rPr lang="el-GR" sz="1600" dirty="0">
                <a:solidFill>
                  <a:prstClr val="black"/>
                </a:solidFill>
              </a:rPr>
              <a:t> διαφοροποίησης</a:t>
            </a:r>
            <a:r>
              <a:rPr lang="el-GR" sz="1100" dirty="0">
                <a:solidFill>
                  <a:srgbClr val="FFFFFF"/>
                </a:solidFill>
              </a:rPr>
              <a:t> </a:t>
            </a:r>
          </a:p>
          <a:p>
            <a:pPr algn="ctr"/>
            <a:r>
              <a:rPr lang="en-US" sz="1100" dirty="0">
                <a:solidFill>
                  <a:srgbClr val="FFFFFF"/>
                </a:solidFill>
              </a:rPr>
              <a:t>the major transcription factor for osteoblastic differentiation </a:t>
            </a:r>
            <a:r>
              <a:rPr lang="en-US" sz="2000" b="1" dirty="0">
                <a:solidFill>
                  <a:prstClr val="black"/>
                </a:solidFill>
              </a:rPr>
              <a:t>Runx2</a:t>
            </a:r>
            <a:r>
              <a:rPr lang="en-US" sz="1600" dirty="0">
                <a:solidFill>
                  <a:prstClr val="black"/>
                </a:solidFill>
              </a:rPr>
              <a:t> </a:t>
            </a:r>
          </a:p>
        </p:txBody>
      </p:sp>
      <p:sp>
        <p:nvSpPr>
          <p:cNvPr id="15" name="Rectangle 14"/>
          <p:cNvSpPr/>
          <p:nvPr/>
        </p:nvSpPr>
        <p:spPr>
          <a:xfrm>
            <a:off x="3855044" y="133215"/>
            <a:ext cx="3669594" cy="400110"/>
          </a:xfrm>
          <a:prstGeom prst="rect">
            <a:avLst/>
          </a:prstGeom>
        </p:spPr>
        <p:txBody>
          <a:bodyPr wrap="none">
            <a:spAutoFit/>
          </a:bodyPr>
          <a:lstStyle/>
          <a:p>
            <a:pPr algn="ctr"/>
            <a:r>
              <a:rPr lang="el-GR" sz="2000" dirty="0">
                <a:cs typeface="Courier Regular" charset="0"/>
              </a:rPr>
              <a:t>Ο περιοδοντικός σύνδεσμος</a:t>
            </a:r>
          </a:p>
        </p:txBody>
      </p:sp>
    </p:spTree>
    <p:extLst>
      <p:ext uri="{BB962C8B-B14F-4D97-AF65-F5344CB8AC3E}">
        <p14:creationId xmlns:p14="http://schemas.microsoft.com/office/powerpoint/2010/main" val="918596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par>
                                <p:cTn id="27" presetID="14" presetClass="entr" presetSubtype="1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randombar(horizontal)">
                                      <p:cBhvr>
                                        <p:cTn id="29" dur="500"/>
                                        <p:tgtEl>
                                          <p:spTgt spid="11"/>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randombar(horizontal)">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animBg="1"/>
      <p:bldP spid="9" grpId="0" animBg="1"/>
      <p:bldP spid="10"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34043" y="965200"/>
            <a:ext cx="5122866" cy="5524924"/>
          </a:xfrm>
          <a:prstGeom prst="rect">
            <a:avLst/>
          </a:prstGeom>
        </p:spPr>
      </p:pic>
      <p:sp>
        <p:nvSpPr>
          <p:cNvPr id="6" name="TextBox 5"/>
          <p:cNvSpPr txBox="1"/>
          <p:nvPr/>
        </p:nvSpPr>
        <p:spPr>
          <a:xfrm>
            <a:off x="6213533" y="1128078"/>
            <a:ext cx="5459803" cy="1569660"/>
          </a:xfrm>
          <a:prstGeom prst="rect">
            <a:avLst/>
          </a:prstGeom>
          <a:noFill/>
        </p:spPr>
        <p:txBody>
          <a:bodyPr wrap="square" rtlCol="0">
            <a:spAutoFit/>
          </a:bodyPr>
          <a:lstStyle/>
          <a:p>
            <a:pPr algn="ctr"/>
            <a:r>
              <a:rPr lang="el-GR" sz="1600" dirty="0"/>
              <a:t>Το φατνιακό οστό αποτελείται από το έξω (παρειακό) και το έσω (γλωσσικό) οστό ενώ το χώρο ανάμεσα τους πληροί το σπογγώδες οστό. Μορφολογικά αποτελείται από την παρυφή, το φατνιακό πέταλο (έσω και έξω), το </a:t>
            </a:r>
            <a:r>
              <a:rPr lang="el-GR" sz="1600" dirty="0" err="1"/>
              <a:t>μεσοδόντιο</a:t>
            </a:r>
            <a:r>
              <a:rPr lang="el-GR" sz="1600" dirty="0"/>
              <a:t> διάφραγμα και τα φατνία. </a:t>
            </a:r>
            <a:endParaRPr lang="en-GB" sz="1600" dirty="0"/>
          </a:p>
        </p:txBody>
      </p:sp>
      <p:sp>
        <p:nvSpPr>
          <p:cNvPr id="7" name="Rectangle 6"/>
          <p:cNvSpPr/>
          <p:nvPr/>
        </p:nvSpPr>
        <p:spPr>
          <a:xfrm>
            <a:off x="6213532" y="3966832"/>
            <a:ext cx="5459803" cy="830997"/>
          </a:xfrm>
          <a:prstGeom prst="rect">
            <a:avLst/>
          </a:prstGeom>
        </p:spPr>
        <p:txBody>
          <a:bodyPr wrap="square">
            <a:spAutoFit/>
          </a:bodyPr>
          <a:lstStyle/>
          <a:p>
            <a:pPr algn="ctr"/>
            <a:r>
              <a:rPr lang="el-GR" sz="1600" dirty="0"/>
              <a:t>Το </a:t>
            </a:r>
            <a:r>
              <a:rPr lang="el-GR" sz="1600" dirty="0" err="1"/>
              <a:t>ενδοφατνιακό</a:t>
            </a:r>
            <a:r>
              <a:rPr lang="el-GR" sz="1600" dirty="0"/>
              <a:t> πέταλο το οποίο σχηματίζεται από συμπαγές οστό ονομάζεται στις ακτινογραφίες </a:t>
            </a:r>
          </a:p>
          <a:p>
            <a:pPr algn="ctr"/>
            <a:r>
              <a:rPr lang="el-GR" sz="1600" b="1" dirty="0"/>
              <a:t>“</a:t>
            </a:r>
            <a:r>
              <a:rPr lang="en-US" sz="1600" b="1" dirty="0"/>
              <a:t>lamina </a:t>
            </a:r>
            <a:r>
              <a:rPr lang="en-US" sz="1600" b="1" dirty="0" err="1"/>
              <a:t>dura</a:t>
            </a:r>
            <a:r>
              <a:rPr lang="el-GR" sz="1600" b="1" dirty="0"/>
              <a:t>” </a:t>
            </a:r>
            <a:endParaRPr lang="en-GB" sz="1600" b="1" dirty="0"/>
          </a:p>
        </p:txBody>
      </p:sp>
      <p:cxnSp>
        <p:nvCxnSpPr>
          <p:cNvPr id="8" name="Straight Arrow Connector 7"/>
          <p:cNvCxnSpPr/>
          <p:nvPr/>
        </p:nvCxnSpPr>
        <p:spPr>
          <a:xfrm flipH="1">
            <a:off x="2917886" y="4381500"/>
            <a:ext cx="3686114" cy="555262"/>
          </a:xfrm>
          <a:prstGeom prst="straightConnector1">
            <a:avLst/>
          </a:prstGeom>
          <a:ln>
            <a:solidFill>
              <a:schemeClr val="bg2">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a:off x="3375085" y="4483100"/>
            <a:ext cx="3228915" cy="749495"/>
          </a:xfrm>
          <a:prstGeom prst="straightConnector1">
            <a:avLst/>
          </a:prstGeom>
          <a:ln>
            <a:solidFill>
              <a:schemeClr val="bg2">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4471403" y="133215"/>
            <a:ext cx="2436886" cy="707886"/>
          </a:xfrm>
          <a:prstGeom prst="rect">
            <a:avLst/>
          </a:prstGeom>
        </p:spPr>
        <p:txBody>
          <a:bodyPr wrap="none">
            <a:spAutoFit/>
          </a:bodyPr>
          <a:lstStyle/>
          <a:p>
            <a:pPr algn="ctr"/>
            <a:r>
              <a:rPr lang="el-GR" sz="2000" dirty="0">
                <a:cs typeface="Courier Regular" charset="0"/>
              </a:rPr>
              <a:t>Το φατνιακό οστό </a:t>
            </a:r>
          </a:p>
          <a:p>
            <a:pPr algn="ctr"/>
            <a:r>
              <a:rPr lang="el-GR" sz="2000" dirty="0">
                <a:cs typeface="Courier Regular" charset="0"/>
              </a:rPr>
              <a:t>Ανατομία</a:t>
            </a:r>
          </a:p>
        </p:txBody>
      </p:sp>
    </p:spTree>
    <p:extLst>
      <p:ext uri="{BB962C8B-B14F-4D97-AF65-F5344CB8AC3E}">
        <p14:creationId xmlns:p14="http://schemas.microsoft.com/office/powerpoint/2010/main" val="16853094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60841" y="189523"/>
            <a:ext cx="2436886" cy="707886"/>
          </a:xfrm>
          <a:prstGeom prst="rect">
            <a:avLst/>
          </a:prstGeom>
        </p:spPr>
        <p:txBody>
          <a:bodyPr wrap="none">
            <a:spAutoFit/>
          </a:bodyPr>
          <a:lstStyle/>
          <a:p>
            <a:pPr algn="ctr"/>
            <a:r>
              <a:rPr lang="el-GR" sz="2000" dirty="0">
                <a:cs typeface="Courier Regular" charset="0"/>
              </a:rPr>
              <a:t>Το φατνιακό οστό </a:t>
            </a:r>
          </a:p>
          <a:p>
            <a:pPr algn="ctr"/>
            <a:r>
              <a:rPr lang="el-GR" sz="2000" dirty="0">
                <a:cs typeface="Courier Regular" charset="0"/>
              </a:rPr>
              <a:t>Ιστολογία</a:t>
            </a:r>
          </a:p>
        </p:txBody>
      </p:sp>
      <p:sp>
        <p:nvSpPr>
          <p:cNvPr id="5" name="TextBox 4"/>
          <p:cNvSpPr txBox="1"/>
          <p:nvPr/>
        </p:nvSpPr>
        <p:spPr>
          <a:xfrm>
            <a:off x="2340494" y="1286386"/>
            <a:ext cx="7827785" cy="369332"/>
          </a:xfrm>
          <a:prstGeom prst="rect">
            <a:avLst/>
          </a:prstGeom>
          <a:noFill/>
        </p:spPr>
        <p:txBody>
          <a:bodyPr wrap="none" rtlCol="0">
            <a:spAutoFit/>
          </a:bodyPr>
          <a:lstStyle/>
          <a:p>
            <a:pPr algn="ctr"/>
            <a:r>
              <a:rPr lang="en-US" b="1" dirty="0">
                <a:solidFill>
                  <a:prstClr val="black"/>
                </a:solidFill>
              </a:rPr>
              <a:t> </a:t>
            </a:r>
            <a:r>
              <a:rPr lang="el-GR" b="1" dirty="0">
                <a:solidFill>
                  <a:prstClr val="black"/>
                </a:solidFill>
              </a:rPr>
              <a:t>Ενασβεστιωμένο οργανικό υπόστρωμα που περιέχει οστικά κύτταρα</a:t>
            </a:r>
            <a:endParaRPr lang="en-US" b="1" dirty="0">
              <a:solidFill>
                <a:prstClr val="black"/>
              </a:solidFill>
            </a:endParaRPr>
          </a:p>
        </p:txBody>
      </p:sp>
      <p:sp>
        <p:nvSpPr>
          <p:cNvPr id="7" name="Oval 6"/>
          <p:cNvSpPr/>
          <p:nvPr/>
        </p:nvSpPr>
        <p:spPr>
          <a:xfrm>
            <a:off x="6007100" y="2154931"/>
            <a:ext cx="3476263" cy="2975984"/>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l-GR" b="1" dirty="0">
                <a:solidFill>
                  <a:srgbClr val="000000"/>
                </a:solidFill>
              </a:rPr>
              <a:t>Κολλαγόνες ίνες</a:t>
            </a:r>
          </a:p>
          <a:p>
            <a:pPr algn="ctr"/>
            <a:r>
              <a:rPr lang="el-GR" dirty="0">
                <a:solidFill>
                  <a:prstClr val="white"/>
                </a:solidFill>
              </a:rPr>
              <a:t>Παράγονται από οστεοβλάστες</a:t>
            </a:r>
          </a:p>
          <a:p>
            <a:pPr algn="ctr"/>
            <a:r>
              <a:rPr lang="el-GR" dirty="0">
                <a:solidFill>
                  <a:prstClr val="white"/>
                </a:solidFill>
              </a:rPr>
              <a:t>Κολλαγόνο τύπου Ι 95%</a:t>
            </a:r>
          </a:p>
          <a:p>
            <a:pPr algn="ctr"/>
            <a:r>
              <a:rPr lang="el-GR" dirty="0">
                <a:solidFill>
                  <a:prstClr val="white"/>
                </a:solidFill>
              </a:rPr>
              <a:t>Κολλαγόνο τύπου ΙΙΙ 5%</a:t>
            </a:r>
          </a:p>
          <a:p>
            <a:pPr algn="ctr"/>
            <a:r>
              <a:rPr lang="el-GR" dirty="0">
                <a:solidFill>
                  <a:prstClr val="white"/>
                </a:solidFill>
              </a:rPr>
              <a:t> </a:t>
            </a:r>
            <a:endParaRPr lang="en-US" dirty="0">
              <a:solidFill>
                <a:prstClr val="white"/>
              </a:solidFill>
            </a:endParaRPr>
          </a:p>
        </p:txBody>
      </p:sp>
      <p:sp>
        <p:nvSpPr>
          <p:cNvPr id="8" name="Oval 7"/>
          <p:cNvSpPr/>
          <p:nvPr/>
        </p:nvSpPr>
        <p:spPr>
          <a:xfrm>
            <a:off x="2305240" y="2433673"/>
            <a:ext cx="3476263" cy="2975984"/>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l-GR" b="1" dirty="0">
                <a:solidFill>
                  <a:prstClr val="black"/>
                </a:solidFill>
              </a:rPr>
              <a:t>Θεμέλια ουσία</a:t>
            </a:r>
          </a:p>
          <a:p>
            <a:pPr algn="ctr"/>
            <a:r>
              <a:rPr lang="el-GR" dirty="0">
                <a:solidFill>
                  <a:prstClr val="white"/>
                </a:solidFill>
              </a:rPr>
              <a:t>Περιβάλει τις κολλαγόνες ίνες και περιέχει γλυκοζαμίνες και άλλες πρωτεΐνες</a:t>
            </a:r>
          </a:p>
          <a:p>
            <a:pPr algn="ctr"/>
            <a:r>
              <a:rPr lang="el-GR" dirty="0">
                <a:solidFill>
                  <a:prstClr val="white"/>
                </a:solidFill>
              </a:rPr>
              <a:t> </a:t>
            </a:r>
            <a:endParaRPr lang="en-US" dirty="0">
              <a:solidFill>
                <a:prstClr val="white"/>
              </a:solidFill>
            </a:endParaRPr>
          </a:p>
        </p:txBody>
      </p:sp>
      <p:cxnSp>
        <p:nvCxnSpPr>
          <p:cNvPr id="9" name="Straight Arrow Connector 8"/>
          <p:cNvCxnSpPr/>
          <p:nvPr/>
        </p:nvCxnSpPr>
        <p:spPr>
          <a:xfrm flipH="1">
            <a:off x="4610101" y="1752600"/>
            <a:ext cx="546099" cy="68107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5359400" y="1655718"/>
            <a:ext cx="894986" cy="77795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2340494" y="5630128"/>
            <a:ext cx="8026401" cy="923330"/>
          </a:xfrm>
          <a:prstGeom prst="rect">
            <a:avLst/>
          </a:prstGeom>
          <a:noFill/>
        </p:spPr>
        <p:txBody>
          <a:bodyPr wrap="square" rtlCol="0">
            <a:spAutoFit/>
          </a:bodyPr>
          <a:lstStyle/>
          <a:p>
            <a:r>
              <a:rPr lang="el-GR" dirty="0">
                <a:solidFill>
                  <a:prstClr val="black"/>
                </a:solidFill>
              </a:rPr>
              <a:t>Οστεοειδές είναι το μη ενασβεστιωμένο οργανικό υπόστρωμα</a:t>
            </a:r>
          </a:p>
          <a:p>
            <a:endParaRPr lang="el-GR" dirty="0">
              <a:solidFill>
                <a:prstClr val="black"/>
              </a:solidFill>
            </a:endParaRPr>
          </a:p>
          <a:p>
            <a:r>
              <a:rPr lang="el-GR" dirty="0">
                <a:solidFill>
                  <a:prstClr val="black"/>
                </a:solidFill>
              </a:rPr>
              <a:t>Ερώτηση</a:t>
            </a:r>
            <a:r>
              <a:rPr lang="en-US" dirty="0">
                <a:solidFill>
                  <a:prstClr val="black"/>
                </a:solidFill>
              </a:rPr>
              <a:t>: </a:t>
            </a:r>
            <a:r>
              <a:rPr lang="el-GR" dirty="0">
                <a:solidFill>
                  <a:prstClr val="black"/>
                </a:solidFill>
              </a:rPr>
              <a:t>πως γίνεται η </a:t>
            </a:r>
            <a:r>
              <a:rPr lang="el-GR" dirty="0" err="1">
                <a:solidFill>
                  <a:prstClr val="black"/>
                </a:solidFill>
              </a:rPr>
              <a:t>ενασβεστίωση</a:t>
            </a:r>
            <a:r>
              <a:rPr lang="el-GR" dirty="0">
                <a:solidFill>
                  <a:prstClr val="black"/>
                </a:solidFill>
              </a:rPr>
              <a:t> του οργανικού υποστρώματος</a:t>
            </a:r>
            <a:r>
              <a:rPr lang="en-US" dirty="0">
                <a:solidFill>
                  <a:prstClr val="black"/>
                </a:solidFill>
              </a:rPr>
              <a:t>;</a:t>
            </a:r>
          </a:p>
        </p:txBody>
      </p:sp>
    </p:spTree>
    <p:extLst>
      <p:ext uri="{BB962C8B-B14F-4D97-AF65-F5344CB8AC3E}">
        <p14:creationId xmlns:p14="http://schemas.microsoft.com/office/powerpoint/2010/main" val="2658170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1"/>
          <p:cNvSpPr txBox="1">
            <a:spLocks noGrp="1"/>
          </p:cNvSpPr>
          <p:nvPr>
            <p:ph type="title"/>
          </p:nvPr>
        </p:nvSpPr>
        <p:spPr>
          <a:xfrm>
            <a:off x="838200" y="356269"/>
            <a:ext cx="10515600" cy="1325563"/>
          </a:xfrm>
          <a:prstGeom prst="rect">
            <a:avLst/>
          </a:prstGeom>
        </p:spPr>
        <p:txBody>
          <a:bodyPr vert="horz" lIns="91440" tIns="45720" rIns="91440" bIns="45720" rtlCol="0" anchor="ctr">
            <a:normAutofit fontScale="9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l-GR" sz="1600" dirty="0"/>
              <a:t/>
            </a:r>
            <a:br>
              <a:rPr lang="el-GR" sz="1600" dirty="0"/>
            </a:br>
            <a:r>
              <a:rPr lang="el-GR" sz="1600" dirty="0"/>
              <a:t/>
            </a:r>
            <a:br>
              <a:rPr lang="el-GR" sz="1600" dirty="0"/>
            </a:br>
            <a:r>
              <a:rPr lang="el-GR" sz="1600" dirty="0"/>
              <a:t/>
            </a:r>
            <a:br>
              <a:rPr lang="el-GR" sz="1600" dirty="0"/>
            </a:br>
            <a:r>
              <a:rPr lang="el-GR" sz="1600" dirty="0"/>
              <a:t/>
            </a:r>
            <a:br>
              <a:rPr lang="el-GR" sz="1600" dirty="0"/>
            </a:br>
            <a:r>
              <a:rPr lang="el-GR" sz="1600" dirty="0"/>
              <a:t/>
            </a:r>
            <a:br>
              <a:rPr lang="el-GR" sz="1600" dirty="0"/>
            </a:br>
            <a:endParaRPr lang="en-US" sz="1600" dirty="0"/>
          </a:p>
          <a:p>
            <a:endParaRPr lang="en-US" sz="1600" dirty="0"/>
          </a:p>
          <a:p>
            <a:endParaRPr lang="en-US" sz="1600" dirty="0"/>
          </a:p>
          <a:p>
            <a:pPr>
              <a:lnSpc>
                <a:spcPct val="150000"/>
              </a:lnSpc>
            </a:pPr>
            <a:r>
              <a:rPr lang="el-GR" sz="1600" dirty="0">
                <a:solidFill>
                  <a:schemeClr val="tx1">
                    <a:lumMod val="65000"/>
                    <a:lumOff val="35000"/>
                  </a:schemeClr>
                </a:solidFill>
              </a:rPr>
              <a:t/>
            </a:r>
            <a:br>
              <a:rPr lang="el-GR" sz="1600" dirty="0">
                <a:solidFill>
                  <a:schemeClr val="tx1">
                    <a:lumMod val="65000"/>
                    <a:lumOff val="35000"/>
                  </a:schemeClr>
                </a:solidFill>
              </a:rPr>
            </a:br>
            <a:r>
              <a:rPr lang="el-GR" sz="1600" dirty="0">
                <a:solidFill>
                  <a:schemeClr val="tx1">
                    <a:lumMod val="65000"/>
                    <a:lumOff val="35000"/>
                  </a:schemeClr>
                </a:solidFill>
              </a:rPr>
              <a:t/>
            </a:r>
            <a:br>
              <a:rPr lang="el-GR" sz="1600" dirty="0">
                <a:solidFill>
                  <a:schemeClr val="tx1">
                    <a:lumMod val="65000"/>
                    <a:lumOff val="35000"/>
                  </a:schemeClr>
                </a:solidFill>
              </a:rPr>
            </a:br>
            <a:r>
              <a:rPr lang="el-GR" sz="1600" dirty="0">
                <a:solidFill>
                  <a:schemeClr val="tx1">
                    <a:lumMod val="65000"/>
                    <a:lumOff val="35000"/>
                  </a:schemeClr>
                </a:solidFill>
              </a:rPr>
              <a:t/>
            </a:r>
            <a:br>
              <a:rPr lang="el-GR" sz="1600" dirty="0">
                <a:solidFill>
                  <a:schemeClr val="tx1">
                    <a:lumMod val="65000"/>
                    <a:lumOff val="35000"/>
                  </a:schemeClr>
                </a:solidFill>
              </a:rPr>
            </a:br>
            <a:r>
              <a:rPr lang="el-GR" sz="2000" dirty="0">
                <a:solidFill>
                  <a:schemeClr val="tx1">
                    <a:lumMod val="65000"/>
                    <a:lumOff val="35000"/>
                  </a:schemeClr>
                </a:solidFill>
              </a:rPr>
              <a:t/>
            </a:r>
            <a:br>
              <a:rPr lang="el-GR" sz="2000" dirty="0">
                <a:solidFill>
                  <a:schemeClr val="tx1">
                    <a:lumMod val="65000"/>
                    <a:lumOff val="35000"/>
                  </a:schemeClr>
                </a:solidFill>
              </a:rPr>
            </a:br>
            <a:r>
              <a:rPr lang="el-GR" sz="3100" dirty="0">
                <a:solidFill>
                  <a:schemeClr val="tx1">
                    <a:lumMod val="65000"/>
                    <a:lumOff val="35000"/>
                  </a:schemeClr>
                </a:solidFill>
              </a:rPr>
              <a:t>Η ΒΙΟΛΟΓΙΚΗ ΒΑΣΗ ΤΗΣ ΟΡΘΟΔΟΝΤΙΚΗΣ ΜΕΤΑΚΙΝΗΣΗΣ</a:t>
            </a:r>
            <a:r>
              <a:rPr lang="en-US" sz="2400" dirty="0">
                <a:solidFill>
                  <a:schemeClr val="tx1">
                    <a:lumMod val="65000"/>
                    <a:lumOff val="35000"/>
                  </a:schemeClr>
                </a:solidFill>
              </a:rPr>
              <a:t/>
            </a:r>
            <a:br>
              <a:rPr lang="en-US" sz="2400" dirty="0">
                <a:solidFill>
                  <a:schemeClr val="tx1">
                    <a:lumMod val="65000"/>
                    <a:lumOff val="35000"/>
                  </a:schemeClr>
                </a:solidFill>
              </a:rPr>
            </a:br>
            <a:r>
              <a:rPr lang="el-GR" sz="1600" dirty="0">
                <a:solidFill>
                  <a:schemeClr val="tx1">
                    <a:lumMod val="65000"/>
                    <a:lumOff val="35000"/>
                  </a:schemeClr>
                </a:solidFill>
              </a:rPr>
              <a:t>ΑΠΟ ΤΙΣ ΙΣΤΟΛΟΓΙΚΕΣ ΜΕΛΕΤΕΣ ΤΩΝ ΑΡΧΩΝ ΤΟΥ 20 ου ΑΙΩΝΑ </a:t>
            </a:r>
            <a:br>
              <a:rPr lang="el-GR" sz="1600" dirty="0">
                <a:solidFill>
                  <a:schemeClr val="tx1">
                    <a:lumMod val="65000"/>
                    <a:lumOff val="35000"/>
                  </a:schemeClr>
                </a:solidFill>
              </a:rPr>
            </a:br>
            <a:r>
              <a:rPr lang="el-GR" sz="1600" dirty="0">
                <a:solidFill>
                  <a:schemeClr val="tx1">
                    <a:lumMod val="65000"/>
                    <a:lumOff val="35000"/>
                  </a:schemeClr>
                </a:solidFill>
              </a:rPr>
              <a:t>ΣΤΗΝ ΕΠΟΧΗ ΤΗΣ ΜΟΡΙΑΚΗΣ ΟΔΟΝΤΙΑΤΡΙΚΗΣ</a:t>
            </a:r>
            <a:br>
              <a:rPr lang="el-GR" sz="1600" dirty="0">
                <a:solidFill>
                  <a:schemeClr val="tx1">
                    <a:lumMod val="65000"/>
                    <a:lumOff val="35000"/>
                  </a:schemeClr>
                </a:solidFill>
              </a:rPr>
            </a:br>
            <a:r>
              <a:rPr lang="el-GR" sz="1600" b="1" dirty="0">
                <a:solidFill>
                  <a:srgbClr val="000000"/>
                </a:solidFill>
              </a:rPr>
              <a:t/>
            </a:r>
            <a:br>
              <a:rPr lang="el-GR" sz="1600" b="1" dirty="0">
                <a:solidFill>
                  <a:srgbClr val="000000"/>
                </a:solidFill>
              </a:rPr>
            </a:br>
            <a:r>
              <a:rPr lang="el-GR" sz="1600" b="1" dirty="0">
                <a:solidFill>
                  <a:srgbClr val="000000"/>
                </a:solidFill>
              </a:rPr>
              <a:t/>
            </a:r>
            <a:br>
              <a:rPr lang="el-GR" sz="1600" b="1" dirty="0">
                <a:solidFill>
                  <a:srgbClr val="000000"/>
                </a:solidFill>
              </a:rPr>
            </a:br>
            <a:r>
              <a:rPr lang="el-GR" sz="1600" b="1" dirty="0">
                <a:solidFill>
                  <a:srgbClr val="000000"/>
                </a:solidFill>
              </a:rPr>
              <a:t/>
            </a:r>
            <a:br>
              <a:rPr lang="el-GR" sz="1600" b="1" dirty="0">
                <a:solidFill>
                  <a:srgbClr val="000000"/>
                </a:solidFill>
              </a:rPr>
            </a:br>
            <a:r>
              <a:rPr lang="el-GR" sz="1600" b="1" dirty="0">
                <a:solidFill>
                  <a:srgbClr val="000000"/>
                </a:solidFill>
              </a:rPr>
              <a:t/>
            </a:r>
            <a:br>
              <a:rPr lang="el-GR" sz="1600" b="1" dirty="0">
                <a:solidFill>
                  <a:srgbClr val="000000"/>
                </a:solidFill>
              </a:rPr>
            </a:br>
            <a:r>
              <a:rPr lang="el-GR" sz="1600" dirty="0">
                <a:solidFill>
                  <a:srgbClr val="000000"/>
                </a:solidFill>
              </a:rPr>
              <a:t/>
            </a:r>
            <a:br>
              <a:rPr lang="el-GR" sz="1600" dirty="0">
                <a:solidFill>
                  <a:srgbClr val="000000"/>
                </a:solidFill>
              </a:rPr>
            </a:br>
            <a:r>
              <a:rPr lang="el-GR" sz="1600" dirty="0">
                <a:solidFill>
                  <a:srgbClr val="000000"/>
                </a:solidFill>
              </a:rPr>
              <a:t/>
            </a:r>
            <a:br>
              <a:rPr lang="el-GR" sz="1600" dirty="0">
                <a:solidFill>
                  <a:srgbClr val="000000"/>
                </a:solidFill>
              </a:rPr>
            </a:br>
            <a:r>
              <a:rPr lang="el-GR" sz="1600" dirty="0">
                <a:solidFill>
                  <a:srgbClr val="000000"/>
                </a:solidFill>
              </a:rPr>
              <a:t/>
            </a:r>
            <a:br>
              <a:rPr lang="el-GR" sz="1600" dirty="0">
                <a:solidFill>
                  <a:srgbClr val="000000"/>
                </a:solidFill>
              </a:rPr>
            </a:br>
            <a:r>
              <a:rPr lang="el-GR" sz="1600" dirty="0">
                <a:solidFill>
                  <a:srgbClr val="000000"/>
                </a:solidFill>
              </a:rPr>
              <a:t/>
            </a:r>
            <a:br>
              <a:rPr lang="el-GR" sz="1600" dirty="0">
                <a:solidFill>
                  <a:srgbClr val="000000"/>
                </a:solidFill>
              </a:rPr>
            </a:br>
            <a:endParaRPr lang="el-GR" sz="1600" dirty="0">
              <a:solidFill>
                <a:srgbClr val="000000"/>
              </a:solidFill>
            </a:endParaRPr>
          </a:p>
        </p:txBody>
      </p:sp>
      <p:sp>
        <p:nvSpPr>
          <p:cNvPr id="6" name="TextBox 5"/>
          <p:cNvSpPr txBox="1"/>
          <p:nvPr/>
        </p:nvSpPr>
        <p:spPr>
          <a:xfrm>
            <a:off x="304784" y="6318379"/>
            <a:ext cx="1584088" cy="307777"/>
          </a:xfrm>
          <a:prstGeom prst="rect">
            <a:avLst/>
          </a:prstGeom>
          <a:noFill/>
        </p:spPr>
        <p:txBody>
          <a:bodyPr wrap="none" rtlCol="0">
            <a:spAutoFit/>
          </a:bodyPr>
          <a:lstStyle/>
          <a:p>
            <a:r>
              <a:rPr lang="en-US" sz="1400" dirty="0">
                <a:solidFill>
                  <a:schemeClr val="bg1">
                    <a:lumMod val="65000"/>
                  </a:schemeClr>
                </a:solidFill>
              </a:rPr>
              <a:t>© </a:t>
            </a:r>
            <a:r>
              <a:rPr lang="en-US" sz="1050" dirty="0" err="1">
                <a:solidFill>
                  <a:schemeClr val="bg1">
                    <a:lumMod val="65000"/>
                  </a:schemeClr>
                </a:solidFill>
              </a:rPr>
              <a:t>D.Konstantonis</a:t>
            </a:r>
            <a:r>
              <a:rPr lang="en-US" sz="1050" dirty="0">
                <a:solidFill>
                  <a:schemeClr val="bg1">
                    <a:lumMod val="65000"/>
                  </a:schemeClr>
                </a:solidFill>
              </a:rPr>
              <a:t>, 2018</a:t>
            </a:r>
            <a:r>
              <a:rPr lang="en-US" sz="1400" dirty="0">
                <a:solidFill>
                  <a:schemeClr val="bg1">
                    <a:lumMod val="65000"/>
                  </a:schemeClr>
                </a:solidFill>
              </a:rPr>
              <a:t> </a:t>
            </a:r>
          </a:p>
        </p:txBody>
      </p:sp>
      <p:pic>
        <p:nvPicPr>
          <p:cNvPr id="7" name="Picture 6" descr="Slide08.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88503" y="2120744"/>
            <a:ext cx="3453531" cy="4351524"/>
          </a:xfrm>
          <a:prstGeom prst="rect">
            <a:avLst/>
          </a:prstGeom>
        </p:spPr>
      </p:pic>
    </p:spTree>
    <p:extLst>
      <p:ext uri="{BB962C8B-B14F-4D97-AF65-F5344CB8AC3E}">
        <p14:creationId xmlns:p14="http://schemas.microsoft.com/office/powerpoint/2010/main" val="17054062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10094" y="1431809"/>
            <a:ext cx="3571812" cy="369332"/>
          </a:xfrm>
          <a:prstGeom prst="rect">
            <a:avLst/>
          </a:prstGeom>
          <a:noFill/>
        </p:spPr>
        <p:txBody>
          <a:bodyPr wrap="none" rtlCol="0">
            <a:spAutoFit/>
          </a:bodyPr>
          <a:lstStyle/>
          <a:p>
            <a:pPr algn="ctr"/>
            <a:r>
              <a:rPr lang="el-GR" b="1" dirty="0">
                <a:solidFill>
                  <a:prstClr val="black"/>
                </a:solidFill>
              </a:rPr>
              <a:t>Κύτταρα του φατνιακού οστού</a:t>
            </a:r>
            <a:endParaRPr lang="en-US" b="1" dirty="0">
              <a:solidFill>
                <a:prstClr val="black"/>
              </a:solidFill>
            </a:endParaRPr>
          </a:p>
        </p:txBody>
      </p:sp>
      <p:sp>
        <p:nvSpPr>
          <p:cNvPr id="5" name="Oval 4"/>
          <p:cNvSpPr/>
          <p:nvPr/>
        </p:nvSpPr>
        <p:spPr>
          <a:xfrm>
            <a:off x="6576146" y="2125406"/>
            <a:ext cx="3202853" cy="2101600"/>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l-GR" b="1" dirty="0" err="1">
                <a:solidFill>
                  <a:srgbClr val="000000"/>
                </a:solidFill>
              </a:rPr>
              <a:t>Οστεοκλάστες</a:t>
            </a:r>
            <a:endParaRPr lang="el-GR" b="1" dirty="0">
              <a:solidFill>
                <a:srgbClr val="000000"/>
              </a:solidFill>
            </a:endParaRPr>
          </a:p>
          <a:p>
            <a:pPr algn="ctr"/>
            <a:r>
              <a:rPr lang="el-GR" b="1" dirty="0">
                <a:solidFill>
                  <a:prstClr val="white"/>
                </a:solidFill>
              </a:rPr>
              <a:t>Πολυπύρηνα κύτταρα υπεύθυνα για την οστική απορρόφηση</a:t>
            </a:r>
          </a:p>
          <a:p>
            <a:pPr algn="ctr"/>
            <a:r>
              <a:rPr lang="el-GR" dirty="0">
                <a:solidFill>
                  <a:prstClr val="white"/>
                </a:solidFill>
              </a:rPr>
              <a:t> </a:t>
            </a:r>
            <a:endParaRPr lang="en-US" dirty="0">
              <a:solidFill>
                <a:prstClr val="white"/>
              </a:solidFill>
            </a:endParaRPr>
          </a:p>
        </p:txBody>
      </p:sp>
      <p:sp>
        <p:nvSpPr>
          <p:cNvPr id="6" name="Oval 5"/>
          <p:cNvSpPr/>
          <p:nvPr/>
        </p:nvSpPr>
        <p:spPr>
          <a:xfrm>
            <a:off x="1879600" y="2006600"/>
            <a:ext cx="3207272" cy="212895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l-GR" b="1" dirty="0">
                <a:solidFill>
                  <a:prstClr val="black"/>
                </a:solidFill>
              </a:rPr>
              <a:t>Οστεοβλάστες</a:t>
            </a:r>
          </a:p>
          <a:p>
            <a:pPr algn="ctr"/>
            <a:r>
              <a:rPr lang="el-GR" b="1" dirty="0">
                <a:solidFill>
                  <a:prstClr val="white"/>
                </a:solidFill>
              </a:rPr>
              <a:t>Εξειδικευμένα </a:t>
            </a:r>
            <a:r>
              <a:rPr lang="el-GR" b="1" dirty="0" err="1">
                <a:solidFill>
                  <a:prstClr val="white"/>
                </a:solidFill>
              </a:rPr>
              <a:t>μεσεγχυματικά</a:t>
            </a:r>
            <a:r>
              <a:rPr lang="el-GR" b="1" dirty="0">
                <a:solidFill>
                  <a:prstClr val="white"/>
                </a:solidFill>
              </a:rPr>
              <a:t> κύτταρα που δημιουργούν οστό</a:t>
            </a:r>
            <a:endParaRPr lang="el-GR" dirty="0">
              <a:solidFill>
                <a:prstClr val="white"/>
              </a:solidFill>
            </a:endParaRPr>
          </a:p>
          <a:p>
            <a:pPr algn="ctr"/>
            <a:r>
              <a:rPr lang="el-GR" dirty="0">
                <a:solidFill>
                  <a:prstClr val="white"/>
                </a:solidFill>
              </a:rPr>
              <a:t> </a:t>
            </a:r>
            <a:endParaRPr lang="en-US" dirty="0">
              <a:solidFill>
                <a:prstClr val="white"/>
              </a:solidFill>
            </a:endParaRPr>
          </a:p>
        </p:txBody>
      </p:sp>
      <p:cxnSp>
        <p:nvCxnSpPr>
          <p:cNvPr id="7" name="Straight Arrow Connector 6"/>
          <p:cNvCxnSpPr/>
          <p:nvPr/>
        </p:nvCxnSpPr>
        <p:spPr>
          <a:xfrm flipH="1">
            <a:off x="5231870" y="2460973"/>
            <a:ext cx="361041" cy="51339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5915253" y="2259083"/>
            <a:ext cx="810839" cy="40378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 name="Oval 8"/>
          <p:cNvSpPr/>
          <p:nvPr/>
        </p:nvSpPr>
        <p:spPr>
          <a:xfrm>
            <a:off x="1701800" y="4453192"/>
            <a:ext cx="3021542" cy="201677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l-GR" b="1" dirty="0">
                <a:solidFill>
                  <a:prstClr val="black"/>
                </a:solidFill>
              </a:rPr>
              <a:t>Επενδυτικά κύτταρα</a:t>
            </a:r>
          </a:p>
          <a:p>
            <a:pPr algn="ctr"/>
            <a:r>
              <a:rPr lang="el-GR" b="1" dirty="0">
                <a:solidFill>
                  <a:prstClr val="white"/>
                </a:solidFill>
              </a:rPr>
              <a:t>Αδιαφοροποίητα </a:t>
            </a:r>
          </a:p>
          <a:p>
            <a:pPr algn="ctr"/>
            <a:r>
              <a:rPr lang="el-GR" b="1" dirty="0" err="1">
                <a:solidFill>
                  <a:prstClr val="white"/>
                </a:solidFill>
              </a:rPr>
              <a:t>Οστεοβλαστικά</a:t>
            </a:r>
            <a:r>
              <a:rPr lang="el-GR" b="1" dirty="0">
                <a:solidFill>
                  <a:prstClr val="white"/>
                </a:solidFill>
              </a:rPr>
              <a:t> </a:t>
            </a:r>
          </a:p>
          <a:p>
            <a:pPr algn="ctr"/>
            <a:r>
              <a:rPr lang="el-GR" b="1" dirty="0">
                <a:solidFill>
                  <a:prstClr val="white"/>
                </a:solidFill>
              </a:rPr>
              <a:t>κύτταρα</a:t>
            </a:r>
            <a:endParaRPr lang="el-GR" dirty="0">
              <a:solidFill>
                <a:prstClr val="white"/>
              </a:solidFill>
            </a:endParaRPr>
          </a:p>
          <a:p>
            <a:pPr algn="ctr"/>
            <a:r>
              <a:rPr lang="el-GR" dirty="0">
                <a:solidFill>
                  <a:prstClr val="white"/>
                </a:solidFill>
              </a:rPr>
              <a:t> </a:t>
            </a:r>
            <a:endParaRPr lang="en-US" dirty="0">
              <a:solidFill>
                <a:prstClr val="white"/>
              </a:solidFill>
            </a:endParaRPr>
          </a:p>
        </p:txBody>
      </p:sp>
      <p:sp>
        <p:nvSpPr>
          <p:cNvPr id="10" name="Oval 9"/>
          <p:cNvSpPr/>
          <p:nvPr/>
        </p:nvSpPr>
        <p:spPr>
          <a:xfrm>
            <a:off x="5862000" y="4551271"/>
            <a:ext cx="3142299" cy="2016771"/>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l-GR" b="1" dirty="0" err="1">
                <a:solidFill>
                  <a:prstClr val="black"/>
                </a:solidFill>
              </a:rPr>
              <a:t>οστεοκύτταρα</a:t>
            </a:r>
            <a:endParaRPr lang="el-GR" b="1" dirty="0">
              <a:solidFill>
                <a:prstClr val="black"/>
              </a:solidFill>
            </a:endParaRPr>
          </a:p>
          <a:p>
            <a:pPr algn="ctr"/>
            <a:r>
              <a:rPr lang="el-GR" b="1" dirty="0">
                <a:solidFill>
                  <a:prstClr val="white"/>
                </a:solidFill>
              </a:rPr>
              <a:t>Οστεοβλάστες </a:t>
            </a:r>
          </a:p>
          <a:p>
            <a:pPr algn="ctr"/>
            <a:r>
              <a:rPr lang="el-GR" b="1" dirty="0">
                <a:solidFill>
                  <a:prstClr val="white"/>
                </a:solidFill>
              </a:rPr>
              <a:t>εντός του </a:t>
            </a:r>
          </a:p>
          <a:p>
            <a:pPr algn="ctr"/>
            <a:r>
              <a:rPr lang="el-GR" b="1" dirty="0">
                <a:solidFill>
                  <a:prstClr val="white"/>
                </a:solidFill>
              </a:rPr>
              <a:t>Συμπαγούς οστού</a:t>
            </a:r>
            <a:endParaRPr lang="el-GR" dirty="0">
              <a:solidFill>
                <a:prstClr val="white"/>
              </a:solidFill>
            </a:endParaRPr>
          </a:p>
          <a:p>
            <a:pPr algn="ctr"/>
            <a:r>
              <a:rPr lang="el-GR" dirty="0">
                <a:solidFill>
                  <a:prstClr val="white"/>
                </a:solidFill>
              </a:rPr>
              <a:t> </a:t>
            </a:r>
            <a:endParaRPr lang="en-US" dirty="0">
              <a:solidFill>
                <a:prstClr val="white"/>
              </a:solidFill>
            </a:endParaRPr>
          </a:p>
        </p:txBody>
      </p:sp>
      <p:cxnSp>
        <p:nvCxnSpPr>
          <p:cNvPr id="11" name="Straight Arrow Connector 10"/>
          <p:cNvCxnSpPr/>
          <p:nvPr/>
        </p:nvCxnSpPr>
        <p:spPr>
          <a:xfrm flipH="1">
            <a:off x="4840032" y="2460973"/>
            <a:ext cx="905279" cy="224266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5789623" y="2460973"/>
            <a:ext cx="668037" cy="176603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4860841" y="189523"/>
            <a:ext cx="2436886" cy="707886"/>
          </a:xfrm>
          <a:prstGeom prst="rect">
            <a:avLst/>
          </a:prstGeom>
        </p:spPr>
        <p:txBody>
          <a:bodyPr wrap="none">
            <a:spAutoFit/>
          </a:bodyPr>
          <a:lstStyle/>
          <a:p>
            <a:pPr algn="ctr"/>
            <a:r>
              <a:rPr lang="el-GR" sz="2000" dirty="0">
                <a:cs typeface="Courier Regular" charset="0"/>
              </a:rPr>
              <a:t>Το φατνιακό οστό </a:t>
            </a:r>
          </a:p>
          <a:p>
            <a:pPr algn="ctr"/>
            <a:r>
              <a:rPr lang="el-GR" sz="2000" dirty="0">
                <a:cs typeface="Courier Regular" charset="0"/>
              </a:rPr>
              <a:t>Ιστολογία</a:t>
            </a:r>
          </a:p>
        </p:txBody>
      </p:sp>
    </p:spTree>
    <p:extLst>
      <p:ext uri="{BB962C8B-B14F-4D97-AF65-F5344CB8AC3E}">
        <p14:creationId xmlns:p14="http://schemas.microsoft.com/office/powerpoint/2010/main" val="9026328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60841" y="189523"/>
            <a:ext cx="2436885" cy="400110"/>
          </a:xfrm>
          <a:prstGeom prst="rect">
            <a:avLst/>
          </a:prstGeom>
        </p:spPr>
        <p:txBody>
          <a:bodyPr wrap="none">
            <a:spAutoFit/>
          </a:bodyPr>
          <a:lstStyle/>
          <a:p>
            <a:pPr algn="ctr"/>
            <a:r>
              <a:rPr lang="el-GR" sz="2000" dirty="0">
                <a:cs typeface="Courier Regular" charset="0"/>
              </a:rPr>
              <a:t>Το φατνιακό οστό </a:t>
            </a:r>
          </a:p>
        </p:txBody>
      </p:sp>
      <p:sp>
        <p:nvSpPr>
          <p:cNvPr id="5" name="Τίτλος 1"/>
          <p:cNvSpPr>
            <a:spLocks noGrp="1"/>
          </p:cNvSpPr>
          <p:nvPr>
            <p:ph type="title"/>
          </p:nvPr>
        </p:nvSpPr>
        <p:spPr>
          <a:xfrm>
            <a:off x="387350" y="1085227"/>
            <a:ext cx="11620500" cy="818463"/>
          </a:xfrm>
          <a:noFill/>
        </p:spPr>
        <p:txBody>
          <a:bodyPr>
            <a:normAutofit fontScale="90000"/>
          </a:bodyPr>
          <a:lstStyle/>
          <a:p>
            <a:pPr algn="ctr"/>
            <a:r>
              <a:rPr lang="el-GR" sz="2000" dirty="0">
                <a:latin typeface="+mn-lt"/>
              </a:rPr>
              <a:t/>
            </a:r>
            <a:br>
              <a:rPr lang="el-GR" sz="2000" dirty="0">
                <a:latin typeface="+mn-lt"/>
              </a:rPr>
            </a:br>
            <a:r>
              <a:rPr lang="el-GR" sz="2000" dirty="0">
                <a:latin typeface="+mn-lt"/>
              </a:rPr>
              <a:t>Η διαφορετική απόκριση στη μηχανική φόρτιση μεταξύ φατνιακού και συμπαγούς οστού συσχετίζεται</a:t>
            </a:r>
            <a:br>
              <a:rPr lang="el-GR" sz="2000" dirty="0">
                <a:latin typeface="+mn-lt"/>
              </a:rPr>
            </a:br>
            <a:r>
              <a:rPr lang="el-GR" sz="2000" dirty="0">
                <a:latin typeface="+mn-lt"/>
              </a:rPr>
              <a:t> με την ύπαρξη του περιοδοντικού συνδέσμου </a:t>
            </a:r>
            <a:br>
              <a:rPr lang="el-GR" sz="2000" dirty="0">
                <a:latin typeface="+mn-lt"/>
              </a:rPr>
            </a:br>
            <a:r>
              <a:rPr lang="el-GR" sz="2000" dirty="0">
                <a:solidFill>
                  <a:prstClr val="black"/>
                </a:solidFill>
              </a:rPr>
              <a:t/>
            </a:r>
            <a:br>
              <a:rPr lang="el-GR" sz="2000" dirty="0">
                <a:solidFill>
                  <a:prstClr val="black"/>
                </a:solidFill>
              </a:rPr>
            </a:br>
            <a:endParaRPr lang="el-GR" sz="2000" dirty="0">
              <a:latin typeface="+mn-lt"/>
            </a:endParaRPr>
          </a:p>
        </p:txBody>
      </p:sp>
      <p:sp>
        <p:nvSpPr>
          <p:cNvPr id="9" name="Rectangle 8"/>
          <p:cNvSpPr/>
          <p:nvPr/>
        </p:nvSpPr>
        <p:spPr>
          <a:xfrm>
            <a:off x="3263669" y="4760242"/>
            <a:ext cx="5037883" cy="923330"/>
          </a:xfrm>
          <a:prstGeom prst="rect">
            <a:avLst/>
          </a:prstGeom>
        </p:spPr>
        <p:txBody>
          <a:bodyPr wrap="square">
            <a:spAutoFit/>
          </a:bodyPr>
          <a:lstStyle/>
          <a:p>
            <a:r>
              <a:rPr lang="el-GR" dirty="0">
                <a:solidFill>
                  <a:prstClr val="black"/>
                </a:solidFill>
              </a:rPr>
              <a:t/>
            </a:r>
            <a:br>
              <a:rPr lang="el-GR" dirty="0">
                <a:solidFill>
                  <a:prstClr val="black"/>
                </a:solidFill>
              </a:rPr>
            </a:br>
            <a:r>
              <a:rPr lang="el-GR" dirty="0">
                <a:solidFill>
                  <a:prstClr val="black"/>
                </a:solidFill>
              </a:rPr>
              <a:t>Η ορθοδοντική μετακίνηση </a:t>
            </a:r>
            <a:r>
              <a:rPr lang="en-US" dirty="0">
                <a:solidFill>
                  <a:prstClr val="black"/>
                </a:solidFill>
              </a:rPr>
              <a:t>“</a:t>
            </a:r>
            <a:r>
              <a:rPr lang="el-GR" dirty="0">
                <a:solidFill>
                  <a:prstClr val="black"/>
                </a:solidFill>
              </a:rPr>
              <a:t>οφείλεται</a:t>
            </a:r>
            <a:r>
              <a:rPr lang="en-US" dirty="0">
                <a:solidFill>
                  <a:prstClr val="black"/>
                </a:solidFill>
              </a:rPr>
              <a:t>”</a:t>
            </a:r>
            <a:r>
              <a:rPr lang="el-GR" dirty="0">
                <a:solidFill>
                  <a:prstClr val="black"/>
                </a:solidFill>
              </a:rPr>
              <a:t> </a:t>
            </a:r>
            <a:endParaRPr lang="en-US" dirty="0">
              <a:solidFill>
                <a:prstClr val="black"/>
              </a:solidFill>
            </a:endParaRPr>
          </a:p>
          <a:p>
            <a:r>
              <a:rPr lang="el-GR" dirty="0">
                <a:solidFill>
                  <a:prstClr val="black"/>
                </a:solidFill>
              </a:rPr>
              <a:t>στην ύπαρξη του περιοδοντικού συνδέσμου</a:t>
            </a:r>
            <a:endParaRPr lang="en-US" dirty="0"/>
          </a:p>
        </p:txBody>
      </p:sp>
      <p:pic>
        <p:nvPicPr>
          <p:cNvPr id="15" name="Picture 1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120689" y="1772831"/>
            <a:ext cx="4152900" cy="2090461"/>
          </a:xfrm>
          <a:prstGeom prst="rect">
            <a:avLst/>
          </a:prstGeom>
        </p:spPr>
      </p:pic>
      <p:pic>
        <p:nvPicPr>
          <p:cNvPr id="16" name="Picture 1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3501" y="1772831"/>
            <a:ext cx="3962399" cy="2117521"/>
          </a:xfrm>
          <a:prstGeom prst="rect">
            <a:avLst/>
          </a:prstGeom>
        </p:spPr>
      </p:pic>
      <p:pic>
        <p:nvPicPr>
          <p:cNvPr id="17" name="Picture 1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93777" y="1785031"/>
            <a:ext cx="3711685" cy="2066060"/>
          </a:xfrm>
          <a:prstGeom prst="rect">
            <a:avLst/>
          </a:prstGeom>
        </p:spPr>
      </p:pic>
      <p:pic>
        <p:nvPicPr>
          <p:cNvPr id="3" name="Picture 2">
            <a:extLst>
              <a:ext uri="{FF2B5EF4-FFF2-40B4-BE49-F238E27FC236}">
                <a16:creationId xmlns:a16="http://schemas.microsoft.com/office/drawing/2014/main" xmlns="" id="{ED0C0325-3CAF-6B4B-8689-08D62E944A4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89124" y="3991678"/>
            <a:ext cx="2311151" cy="2742010"/>
          </a:xfrm>
          <a:prstGeom prst="rect">
            <a:avLst/>
          </a:prstGeom>
        </p:spPr>
      </p:pic>
      <p:pic>
        <p:nvPicPr>
          <p:cNvPr id="12" name="Picture 11">
            <a:extLst>
              <a:ext uri="{FF2B5EF4-FFF2-40B4-BE49-F238E27FC236}">
                <a16:creationId xmlns:a16="http://schemas.microsoft.com/office/drawing/2014/main" xmlns="" id="{37D6F280-1997-D94A-AF4B-3E782F4B118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273589" y="4109920"/>
            <a:ext cx="3590809" cy="2656639"/>
          </a:xfrm>
          <a:prstGeom prst="rect">
            <a:avLst/>
          </a:prstGeom>
        </p:spPr>
      </p:pic>
      <p:pic>
        <p:nvPicPr>
          <p:cNvPr id="13" name="Picture 12">
            <a:extLst>
              <a:ext uri="{FF2B5EF4-FFF2-40B4-BE49-F238E27FC236}">
                <a16:creationId xmlns:a16="http://schemas.microsoft.com/office/drawing/2014/main" xmlns="" id="{94FBE34A-A001-364E-ACF6-C487C9C82263}"/>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393777" y="4024550"/>
            <a:ext cx="3590809" cy="2656639"/>
          </a:xfrm>
          <a:prstGeom prst="rect">
            <a:avLst/>
          </a:prstGeom>
        </p:spPr>
      </p:pic>
    </p:spTree>
    <p:extLst>
      <p:ext uri="{BB962C8B-B14F-4D97-AF65-F5344CB8AC3E}">
        <p14:creationId xmlns:p14="http://schemas.microsoft.com/office/powerpoint/2010/main" val="4316843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E_BONE_REMODELING_WithText3 (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93899" y="535699"/>
            <a:ext cx="7386525" cy="5648520"/>
          </a:xfrm>
          <a:prstGeom prst="rect">
            <a:avLst/>
          </a:prstGeom>
        </p:spPr>
      </p:pic>
      <p:sp>
        <p:nvSpPr>
          <p:cNvPr id="6" name="TextBox 5"/>
          <p:cNvSpPr txBox="1"/>
          <p:nvPr/>
        </p:nvSpPr>
        <p:spPr>
          <a:xfrm>
            <a:off x="6667308" y="1109199"/>
            <a:ext cx="3222730" cy="646331"/>
          </a:xfrm>
          <a:prstGeom prst="rect">
            <a:avLst/>
          </a:prstGeom>
          <a:noFill/>
        </p:spPr>
        <p:txBody>
          <a:bodyPr wrap="square" rtlCol="0">
            <a:spAutoFit/>
          </a:bodyPr>
          <a:lstStyle/>
          <a:p>
            <a:pPr algn="ctr"/>
            <a:r>
              <a:rPr lang="en-US" dirty="0">
                <a:solidFill>
                  <a:schemeClr val="bg1">
                    <a:lumMod val="50000"/>
                  </a:schemeClr>
                </a:solidFill>
              </a:rPr>
              <a:t>Basic multicellular unit </a:t>
            </a:r>
            <a:r>
              <a:rPr lang="el-GR" dirty="0">
                <a:solidFill>
                  <a:schemeClr val="bg1">
                    <a:lumMod val="50000"/>
                  </a:schemeClr>
                </a:solidFill>
              </a:rPr>
              <a:t>(</a:t>
            </a:r>
            <a:r>
              <a:rPr lang="en-US" dirty="0">
                <a:solidFill>
                  <a:schemeClr val="bg1">
                    <a:lumMod val="50000"/>
                  </a:schemeClr>
                </a:solidFill>
              </a:rPr>
              <a:t>BMU)</a:t>
            </a:r>
            <a:endParaRPr lang="el-GR" dirty="0">
              <a:solidFill>
                <a:schemeClr val="bg1">
                  <a:lumMod val="50000"/>
                </a:schemeClr>
              </a:solidFill>
            </a:endParaRPr>
          </a:p>
        </p:txBody>
      </p:sp>
      <p:sp>
        <p:nvSpPr>
          <p:cNvPr id="8" name="TextBox 7"/>
          <p:cNvSpPr txBox="1"/>
          <p:nvPr/>
        </p:nvSpPr>
        <p:spPr>
          <a:xfrm>
            <a:off x="1044573" y="395256"/>
            <a:ext cx="4736682" cy="369332"/>
          </a:xfrm>
          <a:prstGeom prst="rect">
            <a:avLst/>
          </a:prstGeom>
          <a:noFill/>
        </p:spPr>
        <p:txBody>
          <a:bodyPr wrap="square" rtlCol="0">
            <a:spAutoFit/>
          </a:bodyPr>
          <a:lstStyle/>
          <a:p>
            <a:r>
              <a:rPr lang="el-GR" dirty="0">
                <a:solidFill>
                  <a:prstClr val="black"/>
                </a:solidFill>
              </a:rPr>
              <a:t>Βασική Πολυκυτταρική Μονάδα </a:t>
            </a:r>
          </a:p>
        </p:txBody>
      </p:sp>
      <p:sp>
        <p:nvSpPr>
          <p:cNvPr id="9" name="Title 1"/>
          <p:cNvSpPr>
            <a:spLocks noGrp="1"/>
          </p:cNvSpPr>
          <p:nvPr>
            <p:ph type="title"/>
          </p:nvPr>
        </p:nvSpPr>
        <p:spPr>
          <a:xfrm>
            <a:off x="25208" y="0"/>
            <a:ext cx="8431073" cy="805611"/>
          </a:xfrm>
        </p:spPr>
        <p:txBody>
          <a:bodyPr>
            <a:noAutofit/>
          </a:bodyPr>
          <a:lstStyle/>
          <a:p>
            <a:pPr algn="ctr"/>
            <a:r>
              <a:rPr lang="el-GR" sz="2000" dirty="0">
                <a:solidFill>
                  <a:prstClr val="black"/>
                </a:solidFill>
              </a:rPr>
              <a:t>Σύγχρονα δεδομένα σχετικά με τη βιολογία του οστού </a:t>
            </a:r>
            <a:br>
              <a:rPr lang="el-GR" sz="2000" dirty="0">
                <a:solidFill>
                  <a:prstClr val="black"/>
                </a:solidFill>
              </a:rPr>
            </a:br>
            <a:endParaRPr lang="en-US" sz="2000" dirty="0"/>
          </a:p>
        </p:txBody>
      </p:sp>
      <p:sp>
        <p:nvSpPr>
          <p:cNvPr id="10" name="Rectangle 9"/>
          <p:cNvSpPr/>
          <p:nvPr/>
        </p:nvSpPr>
        <p:spPr>
          <a:xfrm>
            <a:off x="25208" y="6000103"/>
            <a:ext cx="12192000" cy="738664"/>
          </a:xfrm>
          <a:prstGeom prst="rect">
            <a:avLst/>
          </a:prstGeom>
        </p:spPr>
        <p:txBody>
          <a:bodyPr wrap="square">
            <a:spAutoFit/>
          </a:bodyPr>
          <a:lstStyle/>
          <a:p>
            <a:pPr algn="ctr"/>
            <a:r>
              <a:rPr lang="el-GR" sz="1400" dirty="0"/>
              <a:t>Ο σκελετός δεν είναι μια στατική δομή, αντιθέτως βρίσκεται υπό  συνεχή αναδιαμόρφωση. </a:t>
            </a:r>
          </a:p>
          <a:p>
            <a:pPr algn="ctr">
              <a:defRPr/>
            </a:pPr>
            <a:r>
              <a:rPr lang="el-GR" sz="1400" dirty="0"/>
              <a:t>Η </a:t>
            </a:r>
            <a:r>
              <a:rPr lang="en-US" sz="1400" dirty="0"/>
              <a:t>BMU</a:t>
            </a:r>
            <a:r>
              <a:rPr lang="el-GR" sz="1400" dirty="0"/>
              <a:t> είναι μια περιπλανώμενη ομάδα κυττάρων που διαλύει μια περιοχή της επιφάνειας του οστού και στη συνέχεια τη  γεμίζει εναποθέτοντας νέο </a:t>
            </a:r>
            <a:r>
              <a:rPr lang="el-GR" sz="1400" dirty="0" err="1"/>
              <a:t>οστούν</a:t>
            </a:r>
            <a:r>
              <a:rPr lang="el-GR" sz="1400" dirty="0"/>
              <a:t> . Οι οστεοβλάστες είναι κυρίαρχα στοιχεία της βασικής σκελετικής ανατομικής δομής της BMU</a:t>
            </a:r>
          </a:p>
        </p:txBody>
      </p:sp>
      <p:sp>
        <p:nvSpPr>
          <p:cNvPr id="11" name="TextBox 10">
            <a:extLst>
              <a:ext uri="{FF2B5EF4-FFF2-40B4-BE49-F238E27FC236}">
                <a16:creationId xmlns:a16="http://schemas.microsoft.com/office/drawing/2014/main" xmlns="" id="{2365A488-F08D-4148-B81E-CB2B179C9AD1}"/>
              </a:ext>
            </a:extLst>
          </p:cNvPr>
          <p:cNvSpPr txBox="1"/>
          <p:nvPr/>
        </p:nvSpPr>
        <p:spPr>
          <a:xfrm>
            <a:off x="409811" y="5550689"/>
            <a:ext cx="1584088" cy="307777"/>
          </a:xfrm>
          <a:prstGeom prst="rect">
            <a:avLst/>
          </a:prstGeom>
          <a:noFill/>
        </p:spPr>
        <p:txBody>
          <a:bodyPr wrap="none" rtlCol="0">
            <a:spAutoFit/>
          </a:bodyPr>
          <a:lstStyle/>
          <a:p>
            <a:r>
              <a:rPr lang="en-US" sz="1400" dirty="0">
                <a:solidFill>
                  <a:schemeClr val="bg1">
                    <a:lumMod val="65000"/>
                  </a:schemeClr>
                </a:solidFill>
              </a:rPr>
              <a:t>© </a:t>
            </a:r>
            <a:r>
              <a:rPr lang="en-US" sz="1050" dirty="0" err="1">
                <a:solidFill>
                  <a:schemeClr val="bg1">
                    <a:lumMod val="65000"/>
                  </a:schemeClr>
                </a:solidFill>
              </a:rPr>
              <a:t>D.Konstantonis</a:t>
            </a:r>
            <a:r>
              <a:rPr lang="en-US" sz="1050" dirty="0">
                <a:solidFill>
                  <a:schemeClr val="bg1">
                    <a:lumMod val="65000"/>
                  </a:schemeClr>
                </a:solidFill>
              </a:rPr>
              <a:t>, 2018</a:t>
            </a:r>
            <a:r>
              <a:rPr lang="en-US" sz="1400" dirty="0">
                <a:solidFill>
                  <a:schemeClr val="bg1">
                    <a:lumMod val="65000"/>
                  </a:schemeClr>
                </a:solidFill>
              </a:rPr>
              <a:t> </a:t>
            </a:r>
          </a:p>
        </p:txBody>
      </p:sp>
    </p:spTree>
    <p:extLst>
      <p:ext uri="{BB962C8B-B14F-4D97-AF65-F5344CB8AC3E}">
        <p14:creationId xmlns:p14="http://schemas.microsoft.com/office/powerpoint/2010/main" val="3244911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39775"/>
          </a:xfrm>
        </p:spPr>
        <p:txBody>
          <a:bodyPr>
            <a:noAutofit/>
          </a:bodyPr>
          <a:lstStyle/>
          <a:p>
            <a:r>
              <a:rPr lang="el-GR" sz="2000" dirty="0"/>
              <a:t>Σύγχρονα δεδομένα σχετικά με τη βιολογία του οστού</a:t>
            </a:r>
            <a:br>
              <a:rPr lang="el-GR" sz="2000" dirty="0"/>
            </a:br>
            <a:r>
              <a:rPr lang="el-GR" sz="1800" dirty="0"/>
              <a:t>Οστική εναπόθεση - απορρόφηση</a:t>
            </a:r>
            <a:r>
              <a:rPr lang="el-GR" sz="1800" dirty="0">
                <a:solidFill>
                  <a:prstClr val="black"/>
                </a:solidFill>
              </a:rPr>
              <a:t>   ⦿   Βασική </a:t>
            </a:r>
            <a:r>
              <a:rPr lang="el-GR" sz="1800" dirty="0" err="1">
                <a:solidFill>
                  <a:prstClr val="black"/>
                </a:solidFill>
              </a:rPr>
              <a:t>Πολυκυτταρική</a:t>
            </a:r>
            <a:r>
              <a:rPr lang="el-GR" sz="1800" dirty="0">
                <a:solidFill>
                  <a:prstClr val="black"/>
                </a:solidFill>
              </a:rPr>
              <a:t> μονάδα (ΒΠΜ) </a:t>
            </a:r>
            <a:endParaRPr lang="en-US" sz="1800" dirty="0"/>
          </a:p>
        </p:txBody>
      </p:sp>
      <p:cxnSp>
        <p:nvCxnSpPr>
          <p:cNvPr id="6" name="Straight Connector 5"/>
          <p:cNvCxnSpPr/>
          <p:nvPr/>
        </p:nvCxnSpPr>
        <p:spPr>
          <a:xfrm>
            <a:off x="838200" y="1104900"/>
            <a:ext cx="10096500" cy="0"/>
          </a:xfrm>
          <a:prstGeom prst="line">
            <a:avLst/>
          </a:prstGeom>
          <a:ln w="19050" cmpd="sng">
            <a:solidFill>
              <a:srgbClr val="FF6600">
                <a:alpha val="28000"/>
              </a:srgbClr>
            </a:solidFill>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2">
            <a:alphaModFix amt="5000"/>
          </a:blip>
          <a:stretch>
            <a:fillRect/>
          </a:stretch>
        </p:blipFill>
        <p:spPr>
          <a:xfrm>
            <a:off x="1485900" y="1282700"/>
            <a:ext cx="8928100" cy="5448568"/>
          </a:xfrm>
          <a:prstGeom prst="rect">
            <a:avLst/>
          </a:prstGeom>
        </p:spPr>
      </p:pic>
      <p:sp>
        <p:nvSpPr>
          <p:cNvPr id="11" name="Rectangle 10"/>
          <p:cNvSpPr/>
          <p:nvPr/>
        </p:nvSpPr>
        <p:spPr>
          <a:xfrm>
            <a:off x="342900" y="2090172"/>
            <a:ext cx="5105400" cy="2677656"/>
          </a:xfrm>
          <a:prstGeom prst="rect">
            <a:avLst/>
          </a:prstGeom>
        </p:spPr>
        <p:txBody>
          <a:bodyPr wrap="square">
            <a:spAutoFit/>
          </a:bodyPr>
          <a:lstStyle/>
          <a:p>
            <a:pPr algn="ctr"/>
            <a:r>
              <a:rPr lang="el-GR" dirty="0">
                <a:solidFill>
                  <a:srgbClr val="000000"/>
                </a:solidFill>
              </a:rPr>
              <a:t>Η ΒΠΜ</a:t>
            </a:r>
            <a:r>
              <a:rPr lang="en-US" dirty="0">
                <a:solidFill>
                  <a:srgbClr val="000000"/>
                </a:solidFill>
              </a:rPr>
              <a:t> </a:t>
            </a:r>
            <a:r>
              <a:rPr lang="el-GR" dirty="0">
                <a:solidFill>
                  <a:srgbClr val="000000"/>
                </a:solidFill>
              </a:rPr>
              <a:t>αποτελείται από </a:t>
            </a:r>
          </a:p>
          <a:p>
            <a:pPr algn="ctr"/>
            <a:endParaRPr lang="el-GR" dirty="0">
              <a:solidFill>
                <a:srgbClr val="000000"/>
              </a:solidFill>
            </a:endParaRPr>
          </a:p>
          <a:p>
            <a:pPr algn="ctr"/>
            <a:r>
              <a:rPr lang="el-GR" dirty="0">
                <a:solidFill>
                  <a:srgbClr val="000000"/>
                </a:solidFill>
              </a:rPr>
              <a:t>-Κύτταρα που εναποθέτουν οστό </a:t>
            </a:r>
            <a:endParaRPr lang="en-US" dirty="0">
              <a:solidFill>
                <a:srgbClr val="000000"/>
              </a:solidFill>
            </a:endParaRPr>
          </a:p>
          <a:p>
            <a:pPr algn="ctr"/>
            <a:r>
              <a:rPr lang="el-GR" sz="1200" i="1" dirty="0">
                <a:solidFill>
                  <a:srgbClr val="000000"/>
                </a:solidFill>
              </a:rPr>
              <a:t>(</a:t>
            </a:r>
            <a:r>
              <a:rPr lang="en-US" sz="1200" i="1" dirty="0">
                <a:solidFill>
                  <a:srgbClr val="000000"/>
                </a:solidFill>
              </a:rPr>
              <a:t>bone forming </a:t>
            </a:r>
            <a:r>
              <a:rPr lang="en-GB" sz="1200" i="1" dirty="0">
                <a:solidFill>
                  <a:srgbClr val="000000"/>
                </a:solidFill>
              </a:rPr>
              <a:t>cells</a:t>
            </a:r>
            <a:r>
              <a:rPr lang="el-GR" sz="1200" i="1" dirty="0">
                <a:solidFill>
                  <a:srgbClr val="000000"/>
                </a:solidFill>
              </a:rPr>
              <a:t>: </a:t>
            </a:r>
            <a:r>
              <a:rPr lang="en-US" sz="1200" i="1" dirty="0">
                <a:solidFill>
                  <a:srgbClr val="000000"/>
                </a:solidFill>
              </a:rPr>
              <a:t>osteoblasts</a:t>
            </a:r>
            <a:r>
              <a:rPr lang="el-GR" sz="1200" i="1" dirty="0">
                <a:solidFill>
                  <a:srgbClr val="000000"/>
                </a:solidFill>
              </a:rPr>
              <a:t>, </a:t>
            </a:r>
            <a:r>
              <a:rPr lang="en-US" sz="1200" i="1" dirty="0">
                <a:solidFill>
                  <a:srgbClr val="000000"/>
                </a:solidFill>
              </a:rPr>
              <a:t>osteocytes and bone lining cells</a:t>
            </a:r>
            <a:r>
              <a:rPr lang="el-GR" sz="1600" i="1" dirty="0">
                <a:solidFill>
                  <a:srgbClr val="000000"/>
                </a:solidFill>
              </a:rPr>
              <a:t>) </a:t>
            </a:r>
            <a:endParaRPr lang="en-US" sz="1600" dirty="0">
              <a:solidFill>
                <a:srgbClr val="000000"/>
              </a:solidFill>
            </a:endParaRPr>
          </a:p>
          <a:p>
            <a:pPr algn="ctr"/>
            <a:r>
              <a:rPr lang="el-GR" dirty="0">
                <a:solidFill>
                  <a:srgbClr val="000000"/>
                </a:solidFill>
              </a:rPr>
              <a:t>-Κύτταρα που απορροφούν οστό</a:t>
            </a:r>
          </a:p>
          <a:p>
            <a:pPr algn="ctr"/>
            <a:r>
              <a:rPr lang="el-GR" sz="1200" dirty="0">
                <a:solidFill>
                  <a:srgbClr val="000000"/>
                </a:solidFill>
              </a:rPr>
              <a:t> </a:t>
            </a:r>
            <a:r>
              <a:rPr lang="el-GR" sz="1200" i="1" dirty="0">
                <a:solidFill>
                  <a:srgbClr val="000000"/>
                </a:solidFill>
              </a:rPr>
              <a:t>(</a:t>
            </a:r>
            <a:r>
              <a:rPr lang="en-US" sz="1200" i="1" dirty="0">
                <a:solidFill>
                  <a:srgbClr val="000000"/>
                </a:solidFill>
              </a:rPr>
              <a:t>bone resorbing cells</a:t>
            </a:r>
            <a:r>
              <a:rPr lang="el-GR" sz="1200" i="1" dirty="0">
                <a:solidFill>
                  <a:srgbClr val="000000"/>
                </a:solidFill>
              </a:rPr>
              <a:t>: </a:t>
            </a:r>
            <a:r>
              <a:rPr lang="en-US" sz="1200" i="1" dirty="0">
                <a:solidFill>
                  <a:srgbClr val="000000"/>
                </a:solidFill>
              </a:rPr>
              <a:t>osteoclasts</a:t>
            </a:r>
            <a:r>
              <a:rPr lang="el-GR" sz="1200" i="1" dirty="0">
                <a:solidFill>
                  <a:srgbClr val="000000"/>
                </a:solidFill>
              </a:rPr>
              <a:t>) </a:t>
            </a:r>
            <a:endParaRPr lang="en-US" sz="1200" dirty="0">
              <a:solidFill>
                <a:srgbClr val="000000"/>
              </a:solidFill>
            </a:endParaRPr>
          </a:p>
          <a:p>
            <a:pPr algn="ctr"/>
            <a:r>
              <a:rPr lang="el-GR" dirty="0">
                <a:solidFill>
                  <a:srgbClr val="000000"/>
                </a:solidFill>
              </a:rPr>
              <a:t>-Τα προγονικά τους κύτταρα </a:t>
            </a:r>
          </a:p>
          <a:p>
            <a:pPr algn="ctr"/>
            <a:r>
              <a:rPr lang="el-GR" sz="1400" i="1" dirty="0">
                <a:solidFill>
                  <a:srgbClr val="000000"/>
                </a:solidFill>
              </a:rPr>
              <a:t>(</a:t>
            </a:r>
            <a:r>
              <a:rPr lang="en-US" sz="1400" i="1" dirty="0">
                <a:solidFill>
                  <a:srgbClr val="000000"/>
                </a:solidFill>
              </a:rPr>
              <a:t>their precursor cells</a:t>
            </a:r>
            <a:r>
              <a:rPr lang="el-GR" sz="1400" i="1" dirty="0">
                <a:solidFill>
                  <a:srgbClr val="000000"/>
                </a:solidFill>
              </a:rPr>
              <a:t>) </a:t>
            </a:r>
            <a:endParaRPr lang="en-US" sz="1400" dirty="0">
              <a:solidFill>
                <a:srgbClr val="000000"/>
              </a:solidFill>
            </a:endParaRPr>
          </a:p>
          <a:p>
            <a:pPr algn="ctr"/>
            <a:r>
              <a:rPr lang="el-GR" dirty="0">
                <a:solidFill>
                  <a:srgbClr val="000000"/>
                </a:solidFill>
              </a:rPr>
              <a:t>-Τα σχετιζόμενα με αυτά κύτταρα</a:t>
            </a:r>
            <a:endParaRPr lang="en-US" dirty="0">
              <a:solidFill>
                <a:srgbClr val="000000"/>
              </a:solidFill>
            </a:endParaRPr>
          </a:p>
          <a:p>
            <a:pPr algn="ctr"/>
            <a:r>
              <a:rPr lang="en-US" sz="1200" dirty="0">
                <a:solidFill>
                  <a:srgbClr val="000000"/>
                </a:solidFill>
              </a:rPr>
              <a:t> </a:t>
            </a:r>
            <a:r>
              <a:rPr lang="en-US" sz="1200" i="1" dirty="0">
                <a:solidFill>
                  <a:srgbClr val="000000"/>
                </a:solidFill>
              </a:rPr>
              <a:t>(their associated cells: endothelial, nerve cells)</a:t>
            </a:r>
            <a:endParaRPr lang="en-US" sz="1200" dirty="0">
              <a:solidFill>
                <a:srgbClr val="000000"/>
              </a:solidFill>
            </a:endParaRPr>
          </a:p>
        </p:txBody>
      </p:sp>
      <p:sp>
        <p:nvSpPr>
          <p:cNvPr id="12" name="Text Box 6"/>
          <p:cNvSpPr txBox="1">
            <a:spLocks noChangeArrowheads="1"/>
          </p:cNvSpPr>
          <p:nvPr/>
        </p:nvSpPr>
        <p:spPr bwMode="auto">
          <a:xfrm>
            <a:off x="5949950" y="1844675"/>
            <a:ext cx="5607050" cy="1384995"/>
          </a:xfrm>
          <a:prstGeom prst="rect">
            <a:avLst/>
          </a:prstGeom>
          <a:noFill/>
          <a:ln w="9525">
            <a:solidFill>
              <a:schemeClr val="tx1"/>
            </a:solidFill>
            <a:miter lim="800000"/>
            <a:headEnd/>
            <a:tailEnd/>
          </a:ln>
        </p:spPr>
        <p:txBody>
          <a:bodyPr wrap="square">
            <a:spAutoFit/>
          </a:bodyPr>
          <a:lstStyle>
            <a:lvl1pPr eaLnBrk="0" hangingPunct="0">
              <a:defRPr sz="2400">
                <a:solidFill>
                  <a:schemeClr val="tx1"/>
                </a:solidFill>
                <a:latin typeface="Comic Sans MS" charset="0"/>
                <a:ea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l-GR" sz="1400" b="1" dirty="0">
                <a:solidFill>
                  <a:srgbClr val="000000"/>
                </a:solidFill>
                <a:latin typeface="+mn-lt"/>
                <a:cs typeface="Arial Narrow"/>
              </a:rPr>
              <a:t>Απορρόφηση οστού</a:t>
            </a:r>
            <a:r>
              <a:rPr lang="en-US" sz="1400" b="1" dirty="0">
                <a:solidFill>
                  <a:srgbClr val="000000"/>
                </a:solidFill>
                <a:latin typeface="+mn-lt"/>
                <a:cs typeface="Arial Narrow"/>
              </a:rPr>
              <a:t>:</a:t>
            </a:r>
            <a:r>
              <a:rPr lang="el-GR" sz="1400" b="1" dirty="0">
                <a:solidFill>
                  <a:srgbClr val="000000"/>
                </a:solidFill>
                <a:latin typeface="+mn-lt"/>
                <a:cs typeface="Arial Narrow"/>
              </a:rPr>
              <a:t> </a:t>
            </a:r>
            <a:endParaRPr lang="en-US" sz="1400" b="1" dirty="0">
              <a:solidFill>
                <a:srgbClr val="000000"/>
              </a:solidFill>
              <a:latin typeface="+mn-lt"/>
              <a:cs typeface="Arial Narrow"/>
            </a:endParaRPr>
          </a:p>
          <a:p>
            <a:pPr marL="285750" indent="-285750" eaLnBrk="1" hangingPunct="1">
              <a:buFont typeface="Arial" charset="0"/>
              <a:buChar char="•"/>
            </a:pPr>
            <a:r>
              <a:rPr lang="el-GR" sz="1400" dirty="0">
                <a:solidFill>
                  <a:prstClr val="black"/>
                </a:solidFill>
                <a:latin typeface="+mn-lt"/>
                <a:cs typeface="Arial Narrow"/>
              </a:rPr>
              <a:t>Οι προ-</a:t>
            </a:r>
            <a:r>
              <a:rPr lang="el-GR" sz="1400" dirty="0" err="1">
                <a:solidFill>
                  <a:prstClr val="black"/>
                </a:solidFill>
                <a:latin typeface="+mn-lt"/>
                <a:cs typeface="Arial Narrow"/>
              </a:rPr>
              <a:t>οστεοκλάστες</a:t>
            </a:r>
            <a:r>
              <a:rPr lang="el-GR" sz="1400" dirty="0">
                <a:solidFill>
                  <a:prstClr val="black"/>
                </a:solidFill>
                <a:latin typeface="+mn-lt"/>
                <a:cs typeface="Arial Narrow"/>
              </a:rPr>
              <a:t> διεγείρονται και διαφοροποιούνται κάτω από την επίδραση </a:t>
            </a:r>
            <a:r>
              <a:rPr lang="el-GR" sz="1400" dirty="0" err="1">
                <a:solidFill>
                  <a:srgbClr val="000000"/>
                </a:solidFill>
                <a:latin typeface="+mn-lt"/>
                <a:cs typeface="Arial Narrow"/>
              </a:rPr>
              <a:t>κυτοκινών</a:t>
            </a:r>
            <a:r>
              <a:rPr lang="el-GR" sz="1400" dirty="0">
                <a:solidFill>
                  <a:srgbClr val="000000"/>
                </a:solidFill>
                <a:latin typeface="+mn-lt"/>
                <a:cs typeface="Arial Narrow"/>
              </a:rPr>
              <a:t> και αυξητικών παραγόντων σε ώριμους ενεργούς </a:t>
            </a:r>
            <a:r>
              <a:rPr lang="el-GR" sz="1400" dirty="0" err="1">
                <a:solidFill>
                  <a:srgbClr val="000000"/>
                </a:solidFill>
                <a:latin typeface="+mn-lt"/>
                <a:cs typeface="Arial Narrow"/>
              </a:rPr>
              <a:t>οστεοκλάστες</a:t>
            </a:r>
            <a:r>
              <a:rPr lang="el-GR" sz="1400" dirty="0">
                <a:solidFill>
                  <a:srgbClr val="000000"/>
                </a:solidFill>
                <a:latin typeface="+mn-lt"/>
                <a:cs typeface="Arial Narrow"/>
              </a:rPr>
              <a:t>.  </a:t>
            </a:r>
          </a:p>
          <a:p>
            <a:pPr marL="285750" indent="-285750" eaLnBrk="1" hangingPunct="1">
              <a:buFont typeface="Arial" charset="0"/>
              <a:buChar char="•"/>
            </a:pPr>
            <a:r>
              <a:rPr lang="el-GR" sz="1400" dirty="0">
                <a:solidFill>
                  <a:srgbClr val="000000"/>
                </a:solidFill>
                <a:latin typeface="+mn-lt"/>
                <a:cs typeface="Arial Narrow"/>
              </a:rPr>
              <a:t>Οι </a:t>
            </a:r>
            <a:r>
              <a:rPr lang="el-GR" sz="1400" dirty="0" err="1">
                <a:solidFill>
                  <a:srgbClr val="000000"/>
                </a:solidFill>
                <a:latin typeface="+mn-lt"/>
                <a:cs typeface="Arial Narrow"/>
              </a:rPr>
              <a:t>οστεοκλάστες</a:t>
            </a:r>
            <a:r>
              <a:rPr lang="el-GR" sz="1400" dirty="0">
                <a:solidFill>
                  <a:srgbClr val="000000"/>
                </a:solidFill>
                <a:latin typeface="+mn-lt"/>
                <a:cs typeface="Arial Narrow"/>
              </a:rPr>
              <a:t> </a:t>
            </a:r>
            <a:r>
              <a:rPr lang="el-GR" sz="1400" dirty="0" err="1">
                <a:solidFill>
                  <a:srgbClr val="000000"/>
                </a:solidFill>
                <a:latin typeface="+mn-lt"/>
                <a:cs typeface="Arial Narrow"/>
              </a:rPr>
              <a:t>αποδομούν</a:t>
            </a:r>
            <a:r>
              <a:rPr lang="el-GR" sz="1400" dirty="0">
                <a:solidFill>
                  <a:srgbClr val="000000"/>
                </a:solidFill>
                <a:latin typeface="+mn-lt"/>
                <a:cs typeface="Arial Narrow"/>
              </a:rPr>
              <a:t> το παλαιό οστό.   </a:t>
            </a:r>
            <a:endParaRPr lang="en-US" sz="1400" dirty="0">
              <a:solidFill>
                <a:srgbClr val="000000"/>
              </a:solidFill>
              <a:latin typeface="+mn-lt"/>
              <a:cs typeface="Arial Narrow"/>
            </a:endParaRPr>
          </a:p>
          <a:p>
            <a:pPr marL="285750" indent="-285750" eaLnBrk="1" hangingPunct="1">
              <a:buFont typeface="Arial" charset="0"/>
              <a:buChar char="•"/>
            </a:pPr>
            <a:r>
              <a:rPr lang="el-GR" sz="1400" dirty="0">
                <a:solidFill>
                  <a:srgbClr val="000000"/>
                </a:solidFill>
                <a:latin typeface="+mn-lt"/>
                <a:cs typeface="Arial Narrow"/>
              </a:rPr>
              <a:t>Τέλος της απορροφητικής </a:t>
            </a:r>
            <a:r>
              <a:rPr lang="el-GR" sz="1400" dirty="0">
                <a:solidFill>
                  <a:prstClr val="black"/>
                </a:solidFill>
                <a:latin typeface="+mn-lt"/>
                <a:cs typeface="Arial Narrow"/>
              </a:rPr>
              <a:t>διεργασίας  </a:t>
            </a:r>
          </a:p>
        </p:txBody>
      </p:sp>
      <p:sp>
        <p:nvSpPr>
          <p:cNvPr id="13" name="Text Box 5"/>
          <p:cNvSpPr txBox="1">
            <a:spLocks noChangeArrowheads="1"/>
          </p:cNvSpPr>
          <p:nvPr/>
        </p:nvSpPr>
        <p:spPr bwMode="auto">
          <a:xfrm>
            <a:off x="5949950" y="4239991"/>
            <a:ext cx="5607050" cy="954107"/>
          </a:xfrm>
          <a:prstGeom prst="rect">
            <a:avLst/>
          </a:prstGeom>
          <a:noFill/>
          <a:ln w="9525">
            <a:solidFill>
              <a:schemeClr val="tx1"/>
            </a:solidFill>
            <a:miter lim="800000"/>
            <a:headEnd/>
            <a:tailEnd/>
          </a:ln>
        </p:spPr>
        <p:txBody>
          <a:bodyPr wrap="square">
            <a:spAutoFit/>
          </a:bodyPr>
          <a:lstStyle>
            <a:lvl1pPr eaLnBrk="0" hangingPunct="0">
              <a:defRPr sz="2400">
                <a:solidFill>
                  <a:schemeClr val="tx1"/>
                </a:solidFill>
                <a:latin typeface="Comic Sans MS" charset="0"/>
                <a:ea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l-GR" sz="1400" b="1" dirty="0">
                <a:solidFill>
                  <a:prstClr val="black"/>
                </a:solidFill>
                <a:latin typeface="+mn-lt"/>
                <a:cs typeface="Arial Narrow"/>
              </a:rPr>
              <a:t>Εναπόθεση Οστού:</a:t>
            </a:r>
            <a:r>
              <a:rPr lang="el-GR" sz="1400" dirty="0">
                <a:solidFill>
                  <a:prstClr val="black"/>
                </a:solidFill>
                <a:latin typeface="+mn-lt"/>
                <a:cs typeface="Arial Narrow"/>
              </a:rPr>
              <a:t> </a:t>
            </a:r>
          </a:p>
          <a:p>
            <a:pPr marL="285750" indent="-285750" eaLnBrk="1" hangingPunct="1">
              <a:buFont typeface="Arial" charset="0"/>
              <a:buChar char="•"/>
            </a:pPr>
            <a:r>
              <a:rPr lang="el-GR" sz="1400" dirty="0">
                <a:solidFill>
                  <a:prstClr val="black"/>
                </a:solidFill>
                <a:latin typeface="+mn-lt"/>
                <a:cs typeface="Arial Narrow"/>
              </a:rPr>
              <a:t>Οι οστεοβλάστες παράγουν θεμέλια ουσία (κολλαγόνο). </a:t>
            </a:r>
            <a:endParaRPr lang="en-US" sz="1400" dirty="0">
              <a:solidFill>
                <a:prstClr val="black"/>
              </a:solidFill>
              <a:latin typeface="+mn-lt"/>
              <a:cs typeface="Arial Narrow"/>
            </a:endParaRPr>
          </a:p>
          <a:p>
            <a:pPr marL="285750" indent="-285750" eaLnBrk="1" hangingPunct="1">
              <a:buFont typeface="Arial" charset="0"/>
              <a:buChar char="•"/>
            </a:pPr>
            <a:r>
              <a:rPr lang="el-GR" sz="1400" dirty="0">
                <a:solidFill>
                  <a:prstClr val="black"/>
                </a:solidFill>
                <a:latin typeface="+mn-lt"/>
                <a:cs typeface="Arial Narrow"/>
              </a:rPr>
              <a:t>Επιπλέον, παράγουν δυο ακόμη μη-κολλαγόνες: </a:t>
            </a:r>
            <a:endParaRPr lang="en-US" sz="1400" dirty="0">
              <a:solidFill>
                <a:prstClr val="black"/>
              </a:solidFill>
              <a:latin typeface="+mn-lt"/>
              <a:cs typeface="Arial Narrow"/>
            </a:endParaRPr>
          </a:p>
          <a:p>
            <a:pPr eaLnBrk="1" hangingPunct="1"/>
            <a:r>
              <a:rPr lang="el-GR" sz="1400" dirty="0">
                <a:solidFill>
                  <a:prstClr val="black"/>
                </a:solidFill>
                <a:latin typeface="+mn-lt"/>
                <a:cs typeface="Arial Narrow"/>
              </a:rPr>
              <a:t>       την </a:t>
            </a:r>
            <a:r>
              <a:rPr lang="el-GR" sz="1400" dirty="0" err="1">
                <a:solidFill>
                  <a:prstClr val="black"/>
                </a:solidFill>
                <a:latin typeface="+mn-lt"/>
                <a:cs typeface="Arial Narrow"/>
              </a:rPr>
              <a:t>οστεοκαλσίνη</a:t>
            </a:r>
            <a:r>
              <a:rPr lang="el-GR" sz="1400" dirty="0">
                <a:solidFill>
                  <a:prstClr val="black"/>
                </a:solidFill>
                <a:latin typeface="+mn-lt"/>
                <a:cs typeface="Arial Narrow"/>
              </a:rPr>
              <a:t> και την </a:t>
            </a:r>
            <a:r>
              <a:rPr lang="el-GR" sz="1400" dirty="0" err="1">
                <a:solidFill>
                  <a:prstClr val="black"/>
                </a:solidFill>
                <a:latin typeface="+mn-lt"/>
                <a:cs typeface="Arial Narrow"/>
              </a:rPr>
              <a:t>οστεονεκτίνη</a:t>
            </a:r>
            <a:r>
              <a:rPr lang="el-GR" sz="1400" dirty="0">
                <a:solidFill>
                  <a:prstClr val="black"/>
                </a:solidFill>
                <a:latin typeface="+mn-lt"/>
                <a:cs typeface="Arial Narrow"/>
              </a:rPr>
              <a:t> </a:t>
            </a:r>
            <a:r>
              <a:rPr lang="el-GR" sz="1400" dirty="0">
                <a:solidFill>
                  <a:srgbClr val="0000FF"/>
                </a:solidFill>
                <a:latin typeface="+mn-lt"/>
                <a:cs typeface="Arial Narrow"/>
              </a:rPr>
              <a:t> </a:t>
            </a:r>
            <a:endParaRPr lang="el-GR" sz="1400" dirty="0">
              <a:solidFill>
                <a:prstClr val="black"/>
              </a:solidFill>
              <a:latin typeface="+mn-lt"/>
              <a:cs typeface="Arial Narrow"/>
            </a:endParaRPr>
          </a:p>
        </p:txBody>
      </p:sp>
    </p:spTree>
    <p:extLst>
      <p:ext uri="{BB962C8B-B14F-4D97-AF65-F5344CB8AC3E}">
        <p14:creationId xmlns:p14="http://schemas.microsoft.com/office/powerpoint/2010/main" val="4374839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223248" y="1238594"/>
            <a:ext cx="3909909" cy="2959996"/>
          </a:xfrm>
          <a:prstGeom prst="rect">
            <a:avLst/>
          </a:prstGeom>
        </p:spPr>
      </p:pic>
      <p:pic>
        <p:nvPicPr>
          <p:cNvPr id="5" name="Picture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124325" y="1238594"/>
            <a:ext cx="3962399" cy="2978163"/>
          </a:xfrm>
          <a:prstGeom prst="rect">
            <a:avLst/>
          </a:prstGeom>
        </p:spPr>
      </p:pic>
      <p:sp>
        <p:nvSpPr>
          <p:cNvPr id="6" name="Θέση κειμένου 4"/>
          <p:cNvSpPr>
            <a:spLocks noGrp="1"/>
          </p:cNvSpPr>
          <p:nvPr>
            <p:ph idx="1"/>
          </p:nvPr>
        </p:nvSpPr>
        <p:spPr>
          <a:xfrm>
            <a:off x="3810000" y="4678422"/>
            <a:ext cx="7975600" cy="2082800"/>
          </a:xfrm>
          <a:noFill/>
          <a:ln w="57150" cmpd="sng">
            <a:noFill/>
          </a:ln>
        </p:spPr>
        <p:style>
          <a:lnRef idx="0">
            <a:schemeClr val="accent3"/>
          </a:lnRef>
          <a:fillRef idx="3">
            <a:schemeClr val="accent3"/>
          </a:fillRef>
          <a:effectRef idx="3">
            <a:schemeClr val="accent3"/>
          </a:effectRef>
          <a:fontRef idx="minor">
            <a:schemeClr val="lt1"/>
          </a:fontRef>
        </p:style>
        <p:txBody>
          <a:bodyPr>
            <a:noAutofit/>
          </a:bodyPr>
          <a:lstStyle/>
          <a:p>
            <a:pPr marL="0" indent="0">
              <a:buNone/>
            </a:pPr>
            <a:endParaRPr lang="el-GR" sz="1100" b="1" dirty="0">
              <a:solidFill>
                <a:schemeClr val="tx1"/>
              </a:solidFill>
            </a:endParaRPr>
          </a:p>
          <a:p>
            <a:pPr marL="0" indent="0">
              <a:buNone/>
            </a:pPr>
            <a:r>
              <a:rPr lang="el-GR" sz="1100" dirty="0">
                <a:solidFill>
                  <a:schemeClr val="tx1"/>
                </a:solidFill>
              </a:rPr>
              <a:t>Προέρχονται από μη-αιμοποιητικά τμήματα μυελού των οστών που περιέχει </a:t>
            </a:r>
            <a:r>
              <a:rPr lang="el-GR" sz="1100" b="1" dirty="0">
                <a:solidFill>
                  <a:schemeClr val="tx1"/>
                </a:solidFill>
              </a:rPr>
              <a:t>ομάδες ινοβλαστικών κυττάρων </a:t>
            </a:r>
            <a:endParaRPr lang="en-US" sz="1100" b="1" dirty="0">
              <a:solidFill>
                <a:schemeClr val="tx1"/>
              </a:solidFill>
            </a:endParaRPr>
          </a:p>
          <a:p>
            <a:pPr marL="0" indent="0">
              <a:buNone/>
            </a:pPr>
            <a:r>
              <a:rPr lang="el-GR" sz="1100" dirty="0">
                <a:solidFill>
                  <a:schemeClr val="tx1"/>
                </a:solidFill>
              </a:rPr>
              <a:t>τα οποία διαφοροποιούνται σε:</a:t>
            </a:r>
          </a:p>
          <a:p>
            <a:pPr marL="0" indent="0">
              <a:buNone/>
            </a:pPr>
            <a:r>
              <a:rPr lang="el-GR" sz="1100" dirty="0">
                <a:solidFill>
                  <a:schemeClr val="tx1"/>
                </a:solidFill>
              </a:rPr>
              <a:t>-Μεσεγχυματικά αρχέγονα κύτταρα </a:t>
            </a:r>
            <a:r>
              <a:rPr lang="en-US" sz="1100" dirty="0">
                <a:solidFill>
                  <a:schemeClr val="tx1"/>
                </a:solidFill>
              </a:rPr>
              <a:t> </a:t>
            </a:r>
            <a:r>
              <a:rPr lang="el-GR" sz="900" dirty="0">
                <a:solidFill>
                  <a:schemeClr val="tx1"/>
                </a:solidFill>
              </a:rPr>
              <a:t>(</a:t>
            </a:r>
            <a:r>
              <a:rPr lang="en-US" sz="900" dirty="0">
                <a:solidFill>
                  <a:schemeClr val="tx1"/>
                </a:solidFill>
              </a:rPr>
              <a:t>MSC</a:t>
            </a:r>
            <a:r>
              <a:rPr lang="el-GR" sz="900" dirty="0">
                <a:solidFill>
                  <a:schemeClr val="tx1"/>
                </a:solidFill>
              </a:rPr>
              <a:t>:</a:t>
            </a:r>
            <a:r>
              <a:rPr lang="en-US" sz="900" dirty="0" err="1">
                <a:solidFill>
                  <a:schemeClr val="tx1"/>
                </a:solidFill>
              </a:rPr>
              <a:t>mesenchymal</a:t>
            </a:r>
            <a:r>
              <a:rPr lang="en-US" sz="900" dirty="0">
                <a:solidFill>
                  <a:schemeClr val="tx1"/>
                </a:solidFill>
              </a:rPr>
              <a:t> stem cells</a:t>
            </a:r>
            <a:r>
              <a:rPr lang="el-GR" sz="900" dirty="0">
                <a:solidFill>
                  <a:schemeClr val="tx1"/>
                </a:solidFill>
              </a:rPr>
              <a:t>) </a:t>
            </a:r>
          </a:p>
          <a:p>
            <a:pPr marL="0" indent="0">
              <a:buNone/>
            </a:pPr>
            <a:r>
              <a:rPr lang="el-GR" sz="1100" dirty="0">
                <a:solidFill>
                  <a:schemeClr val="tx1"/>
                </a:solidFill>
              </a:rPr>
              <a:t>-Σκελετικά αρχέγονα κύτταρα </a:t>
            </a:r>
            <a:r>
              <a:rPr lang="en-US" sz="1100" dirty="0">
                <a:solidFill>
                  <a:schemeClr val="tx1"/>
                </a:solidFill>
              </a:rPr>
              <a:t> </a:t>
            </a:r>
            <a:r>
              <a:rPr lang="el-GR" sz="900" dirty="0">
                <a:solidFill>
                  <a:schemeClr val="tx1"/>
                </a:solidFill>
              </a:rPr>
              <a:t>(</a:t>
            </a:r>
            <a:r>
              <a:rPr lang="en-US" sz="900" dirty="0">
                <a:solidFill>
                  <a:schemeClr val="tx1"/>
                </a:solidFill>
              </a:rPr>
              <a:t>SSC</a:t>
            </a:r>
            <a:r>
              <a:rPr lang="el-GR" sz="900" dirty="0">
                <a:solidFill>
                  <a:schemeClr val="tx1"/>
                </a:solidFill>
              </a:rPr>
              <a:t>:</a:t>
            </a:r>
            <a:r>
              <a:rPr lang="en-US" sz="900" dirty="0">
                <a:solidFill>
                  <a:schemeClr val="tx1"/>
                </a:solidFill>
              </a:rPr>
              <a:t>skeletal stem cells</a:t>
            </a:r>
            <a:r>
              <a:rPr lang="el-GR" sz="900" dirty="0">
                <a:solidFill>
                  <a:schemeClr val="tx1"/>
                </a:solidFill>
              </a:rPr>
              <a:t>) </a:t>
            </a:r>
          </a:p>
          <a:p>
            <a:pPr marL="0" indent="0">
              <a:buNone/>
            </a:pPr>
            <a:r>
              <a:rPr lang="el-GR" sz="1100" dirty="0">
                <a:solidFill>
                  <a:schemeClr val="tx1"/>
                </a:solidFill>
              </a:rPr>
              <a:t>-Μεσεγχυματικά αρχέγονα κύτταρα προερχόμενα από το μυελό των οστών </a:t>
            </a:r>
            <a:r>
              <a:rPr lang="en-US" sz="900" dirty="0">
                <a:solidFill>
                  <a:schemeClr val="tx1"/>
                </a:solidFill>
              </a:rPr>
              <a:t>(</a:t>
            </a:r>
            <a:r>
              <a:rPr lang="en-US" sz="900" dirty="0" err="1">
                <a:solidFill>
                  <a:schemeClr val="tx1"/>
                </a:solidFill>
              </a:rPr>
              <a:t>BMSC:bone</a:t>
            </a:r>
            <a:r>
              <a:rPr lang="en-US" sz="900" dirty="0">
                <a:solidFill>
                  <a:schemeClr val="tx1"/>
                </a:solidFill>
              </a:rPr>
              <a:t> marrow stromal cells) </a:t>
            </a:r>
            <a:endParaRPr lang="el-GR" sz="900" dirty="0">
              <a:solidFill>
                <a:schemeClr val="tx1"/>
              </a:solidFill>
            </a:endParaRPr>
          </a:p>
          <a:p>
            <a:pPr marL="0" indent="0">
              <a:buNone/>
            </a:pPr>
            <a:r>
              <a:rPr lang="en-US" sz="1100" dirty="0">
                <a:solidFill>
                  <a:schemeClr val="tx1"/>
                </a:solidFill>
              </a:rPr>
              <a:t>-</a:t>
            </a:r>
            <a:r>
              <a:rPr lang="el-GR" sz="1100" dirty="0">
                <a:solidFill>
                  <a:schemeClr val="tx1"/>
                </a:solidFill>
              </a:rPr>
              <a:t>Πολυδύναμα μεσεγχυματικά αρχέγονα κύτταρα </a:t>
            </a:r>
            <a:r>
              <a:rPr lang="en-US" sz="1100" dirty="0">
                <a:solidFill>
                  <a:schemeClr val="tx1"/>
                </a:solidFill>
              </a:rPr>
              <a:t> </a:t>
            </a:r>
            <a:r>
              <a:rPr lang="en-US" sz="900" dirty="0">
                <a:solidFill>
                  <a:schemeClr val="tx1"/>
                </a:solidFill>
              </a:rPr>
              <a:t>(</a:t>
            </a:r>
            <a:r>
              <a:rPr lang="en-US" sz="900" dirty="0" err="1">
                <a:solidFill>
                  <a:schemeClr val="tx1"/>
                </a:solidFill>
              </a:rPr>
              <a:t>MMSC:multipotent</a:t>
            </a:r>
            <a:r>
              <a:rPr lang="en-US" sz="900" dirty="0">
                <a:solidFill>
                  <a:schemeClr val="tx1"/>
                </a:solidFill>
              </a:rPr>
              <a:t> mesenchymal stromal cells)</a:t>
            </a:r>
            <a:endParaRPr lang="el-GR" sz="900" dirty="0">
              <a:solidFill>
                <a:schemeClr val="tx1"/>
              </a:solidFill>
            </a:endParaRPr>
          </a:p>
          <a:p>
            <a:endParaRPr lang="el-GR" sz="2400" dirty="0"/>
          </a:p>
        </p:txBody>
      </p:sp>
      <p:pic>
        <p:nvPicPr>
          <p:cNvPr id="7" name="Picture 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3499" y="1238594"/>
            <a:ext cx="3924301" cy="2959996"/>
          </a:xfrm>
          <a:prstGeom prst="rect">
            <a:avLst/>
          </a:prstGeom>
        </p:spPr>
      </p:pic>
      <p:sp>
        <p:nvSpPr>
          <p:cNvPr id="9" name="Rectangle 8"/>
          <p:cNvSpPr/>
          <p:nvPr/>
        </p:nvSpPr>
        <p:spPr>
          <a:xfrm>
            <a:off x="2753702" y="189523"/>
            <a:ext cx="6651180" cy="707886"/>
          </a:xfrm>
          <a:prstGeom prst="rect">
            <a:avLst/>
          </a:prstGeom>
        </p:spPr>
        <p:txBody>
          <a:bodyPr wrap="none">
            <a:spAutoFit/>
          </a:bodyPr>
          <a:lstStyle/>
          <a:p>
            <a:pPr algn="ctr"/>
            <a:r>
              <a:rPr lang="el-GR" sz="2000" dirty="0">
                <a:cs typeface="Courier Regular" charset="0"/>
              </a:rPr>
              <a:t>Το φατνιακό οστό </a:t>
            </a:r>
          </a:p>
          <a:p>
            <a:pPr algn="ctr"/>
            <a:r>
              <a:rPr lang="el-GR" sz="2000" dirty="0">
                <a:cs typeface="Courier Regular" charset="0"/>
              </a:rPr>
              <a:t>Κύτταρα - Οστική εναπόθεση </a:t>
            </a:r>
            <a:r>
              <a:rPr lang="mr-IN" sz="2000" dirty="0">
                <a:cs typeface="Courier Regular" charset="0"/>
              </a:rPr>
              <a:t>–</a:t>
            </a:r>
            <a:r>
              <a:rPr lang="el-GR" sz="2000" dirty="0">
                <a:cs typeface="Courier Regular" charset="0"/>
              </a:rPr>
              <a:t> Οστική απορρόφηση</a:t>
            </a:r>
          </a:p>
        </p:txBody>
      </p:sp>
      <p:sp>
        <p:nvSpPr>
          <p:cNvPr id="8" name="TextBox 7"/>
          <p:cNvSpPr txBox="1"/>
          <p:nvPr/>
        </p:nvSpPr>
        <p:spPr>
          <a:xfrm>
            <a:off x="0" y="4216757"/>
            <a:ext cx="4311483" cy="461665"/>
          </a:xfrm>
          <a:prstGeom prst="rect">
            <a:avLst/>
          </a:prstGeom>
          <a:noFill/>
        </p:spPr>
        <p:txBody>
          <a:bodyPr wrap="square" rtlCol="0">
            <a:spAutoFit/>
          </a:bodyPr>
          <a:lstStyle/>
          <a:p>
            <a:pPr algn="ctr"/>
            <a:r>
              <a:rPr lang="en-US" sz="1200" dirty="0">
                <a:cs typeface="Avenir Book"/>
              </a:rPr>
              <a:t>Courtesy: </a:t>
            </a:r>
            <a:r>
              <a:rPr lang="en-US" sz="1200" dirty="0" err="1">
                <a:cs typeface="Avenir Book"/>
              </a:rPr>
              <a:t>Dr</a:t>
            </a:r>
            <a:r>
              <a:rPr lang="en-US" sz="1200" dirty="0">
                <a:cs typeface="Avenir Book"/>
              </a:rPr>
              <a:t> </a:t>
            </a:r>
            <a:r>
              <a:rPr lang="en-US" sz="1200" dirty="0" err="1">
                <a:cs typeface="Avenir Book"/>
              </a:rPr>
              <a:t>Tosios</a:t>
            </a:r>
            <a:r>
              <a:rPr lang="en-US" sz="1200" dirty="0">
                <a:cs typeface="Avenir Book"/>
              </a:rPr>
              <a:t> </a:t>
            </a:r>
          </a:p>
          <a:p>
            <a:pPr algn="ctr"/>
            <a:r>
              <a:rPr lang="en-US" sz="1200" dirty="0">
                <a:cs typeface="Avenir Book"/>
              </a:rPr>
              <a:t>Dept. of Oral Pathology NK </a:t>
            </a:r>
            <a:r>
              <a:rPr lang="en-US" sz="1200" dirty="0" err="1">
                <a:cs typeface="Avenir Book"/>
              </a:rPr>
              <a:t>Uni</a:t>
            </a:r>
            <a:r>
              <a:rPr lang="en-US" sz="1200" dirty="0">
                <a:cs typeface="Avenir Book"/>
              </a:rPr>
              <a:t> of Athens, Greece</a:t>
            </a:r>
            <a:endParaRPr lang="el-GR" sz="1200" dirty="0">
              <a:cs typeface="Avenir Book"/>
            </a:endParaRPr>
          </a:p>
        </p:txBody>
      </p:sp>
      <p:sp>
        <p:nvSpPr>
          <p:cNvPr id="3" name="Rectangle 2"/>
          <p:cNvSpPr/>
          <p:nvPr/>
        </p:nvSpPr>
        <p:spPr>
          <a:xfrm>
            <a:off x="716574" y="5535156"/>
            <a:ext cx="2060179" cy="369332"/>
          </a:xfrm>
          <a:prstGeom prst="rect">
            <a:avLst/>
          </a:prstGeom>
        </p:spPr>
        <p:txBody>
          <a:bodyPr wrap="none">
            <a:spAutoFit/>
          </a:bodyPr>
          <a:lstStyle/>
          <a:p>
            <a:r>
              <a:rPr lang="el-GR" dirty="0">
                <a:cs typeface="Courier Regular" charset="0"/>
              </a:rPr>
              <a:t>Οι οστεοβλάστες</a:t>
            </a:r>
            <a:endParaRPr lang="en-US" dirty="0"/>
          </a:p>
        </p:txBody>
      </p:sp>
      <p:cxnSp>
        <p:nvCxnSpPr>
          <p:cNvPr id="10" name="Straight Arrow Connector 9"/>
          <p:cNvCxnSpPr/>
          <p:nvPr/>
        </p:nvCxnSpPr>
        <p:spPr>
          <a:xfrm>
            <a:off x="716574" y="5956300"/>
            <a:ext cx="2598126" cy="0"/>
          </a:xfrm>
          <a:prstGeom prst="straightConnector1">
            <a:avLst/>
          </a:prstGeom>
          <a:ln w="22225"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1300492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748408"/>
            <a:ext cx="12192000" cy="6109592"/>
          </a:xfrm>
          <a:prstGeom prst="rect">
            <a:avLst/>
          </a:prstGeom>
        </p:spPr>
      </p:pic>
      <p:sp>
        <p:nvSpPr>
          <p:cNvPr id="2" name="Title 1"/>
          <p:cNvSpPr>
            <a:spLocks noGrp="1"/>
          </p:cNvSpPr>
          <p:nvPr>
            <p:ph type="title"/>
          </p:nvPr>
        </p:nvSpPr>
        <p:spPr>
          <a:xfrm>
            <a:off x="215900" y="223837"/>
            <a:ext cx="11976100" cy="550863"/>
          </a:xfrm>
        </p:spPr>
        <p:txBody>
          <a:bodyPr>
            <a:normAutofit/>
          </a:bodyPr>
          <a:lstStyle/>
          <a:p>
            <a:pPr algn="ctr"/>
            <a:r>
              <a:rPr lang="el-GR" sz="2400" dirty="0"/>
              <a:t>Κοινή προέλευση των οστεοβλαστών και </a:t>
            </a:r>
            <a:r>
              <a:rPr lang="el-GR" sz="2400" dirty="0" err="1"/>
              <a:t>χονδροπλαστών</a:t>
            </a:r>
            <a:endParaRPr lang="en-US" sz="2400" dirty="0"/>
          </a:p>
        </p:txBody>
      </p:sp>
      <p:sp>
        <p:nvSpPr>
          <p:cNvPr id="5" name="Rectangle 4"/>
          <p:cNvSpPr/>
          <p:nvPr/>
        </p:nvSpPr>
        <p:spPr>
          <a:xfrm>
            <a:off x="101600" y="6117272"/>
            <a:ext cx="12378728" cy="646331"/>
          </a:xfrm>
          <a:prstGeom prst="rect">
            <a:avLst/>
          </a:prstGeom>
        </p:spPr>
        <p:txBody>
          <a:bodyPr wrap="square">
            <a:spAutoFit/>
          </a:bodyPr>
          <a:lstStyle/>
          <a:p>
            <a:pPr algn="ctr"/>
            <a:r>
              <a:rPr lang="el-GR" dirty="0"/>
              <a:t>Τα </a:t>
            </a:r>
            <a:r>
              <a:rPr lang="el-GR" dirty="0" err="1"/>
              <a:t>μεσεγχυματικά</a:t>
            </a:r>
            <a:r>
              <a:rPr lang="el-GR" dirty="0"/>
              <a:t> βλαστικά κύτταρα έχουν τη δυνατότητα διαφοροποίησης σε κύτταρα </a:t>
            </a:r>
            <a:r>
              <a:rPr lang="el-GR" dirty="0" err="1"/>
              <a:t>μεσοδερματικής</a:t>
            </a:r>
            <a:r>
              <a:rPr lang="el-GR" dirty="0"/>
              <a:t> προέλευσης όπως οστεοβλάστες, </a:t>
            </a:r>
            <a:r>
              <a:rPr lang="el-GR" dirty="0" err="1"/>
              <a:t>χονδροκύτταρα</a:t>
            </a:r>
            <a:r>
              <a:rPr lang="el-GR" dirty="0"/>
              <a:t>, </a:t>
            </a:r>
            <a:r>
              <a:rPr lang="el-GR" dirty="0" err="1"/>
              <a:t>λιποκύτταρα</a:t>
            </a:r>
            <a:r>
              <a:rPr lang="el-GR" dirty="0"/>
              <a:t>. </a:t>
            </a:r>
            <a:endParaRPr lang="en-US" dirty="0"/>
          </a:p>
        </p:txBody>
      </p:sp>
    </p:spTree>
    <p:extLst>
      <p:ext uri="{BB962C8B-B14F-4D97-AF65-F5344CB8AC3E}">
        <p14:creationId xmlns:p14="http://schemas.microsoft.com/office/powerpoint/2010/main" val="1405824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κειμένου 4"/>
          <p:cNvSpPr txBox="1">
            <a:spLocks/>
          </p:cNvSpPr>
          <p:nvPr/>
        </p:nvSpPr>
        <p:spPr>
          <a:xfrm>
            <a:off x="5682564" y="1141178"/>
            <a:ext cx="4230471" cy="3870431"/>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dirty="0" err="1">
                <a:solidFill>
                  <a:prstClr val="black"/>
                </a:solidFill>
                <a:latin typeface="+mj-lt"/>
              </a:rPr>
              <a:t>Μετασχηματίζων</a:t>
            </a:r>
            <a:r>
              <a:rPr lang="en-US" sz="1600" dirty="0">
                <a:solidFill>
                  <a:prstClr val="black"/>
                </a:solidFill>
                <a:latin typeface="+mj-lt"/>
              </a:rPr>
              <a:t> αυξητικός παράγων-β (TGF-</a:t>
            </a:r>
            <a:r>
              <a:rPr lang="el-GR" sz="1600" dirty="0">
                <a:solidFill>
                  <a:prstClr val="black"/>
                </a:solidFill>
                <a:latin typeface="+mj-lt"/>
              </a:rPr>
              <a:t>β</a:t>
            </a:r>
            <a:r>
              <a:rPr lang="en-US" sz="1600" dirty="0">
                <a:solidFill>
                  <a:prstClr val="black"/>
                </a:solidFill>
                <a:latin typeface="+mj-lt"/>
              </a:rPr>
              <a:t>: transforming growth factor betas), </a:t>
            </a:r>
            <a:endParaRPr lang="el-GR" sz="1600" dirty="0">
              <a:solidFill>
                <a:prstClr val="black"/>
              </a:solidFill>
              <a:latin typeface="+mj-lt"/>
            </a:endParaRPr>
          </a:p>
          <a:p>
            <a:r>
              <a:rPr lang="en-US" sz="1600" dirty="0">
                <a:solidFill>
                  <a:prstClr val="black"/>
                </a:solidFill>
                <a:latin typeface="+mj-lt"/>
              </a:rPr>
              <a:t>Ινσουλινοειδής αυξητικός παράγων (IGFs: insulin-like growth factors), </a:t>
            </a:r>
            <a:endParaRPr lang="el-GR" sz="1600" dirty="0">
              <a:solidFill>
                <a:prstClr val="black"/>
              </a:solidFill>
              <a:latin typeface="+mj-lt"/>
            </a:endParaRPr>
          </a:p>
          <a:p>
            <a:r>
              <a:rPr lang="el-GR" sz="1600" dirty="0">
                <a:solidFill>
                  <a:prstClr val="black"/>
                </a:solidFill>
                <a:latin typeface="+mj-lt"/>
              </a:rPr>
              <a:t>Κυτοκίνες </a:t>
            </a:r>
            <a:r>
              <a:rPr lang="en-US" sz="1600" dirty="0">
                <a:solidFill>
                  <a:prstClr val="black"/>
                </a:solidFill>
                <a:latin typeface="+mj-lt"/>
              </a:rPr>
              <a:t>(BMPs: bone morphogenetic proteins)</a:t>
            </a:r>
            <a:endParaRPr lang="el-GR" sz="1600" dirty="0">
              <a:solidFill>
                <a:prstClr val="black"/>
              </a:solidFill>
              <a:latin typeface="+mj-lt"/>
            </a:endParaRPr>
          </a:p>
          <a:p>
            <a:endParaRPr lang="el-GR" sz="1600" dirty="0">
              <a:solidFill>
                <a:prstClr val="black"/>
              </a:solidFill>
              <a:latin typeface="+mj-lt"/>
            </a:endParaRPr>
          </a:p>
          <a:p>
            <a:endParaRPr lang="el-GR" sz="1600" dirty="0">
              <a:solidFill>
                <a:prstClr val="black"/>
              </a:solidFill>
              <a:latin typeface="+mj-lt"/>
            </a:endParaRPr>
          </a:p>
          <a:p>
            <a:endParaRPr lang="el-GR" sz="1600" dirty="0">
              <a:solidFill>
                <a:prstClr val="black"/>
              </a:solidFill>
              <a:latin typeface="+mj-lt"/>
            </a:endParaRPr>
          </a:p>
          <a:p>
            <a:r>
              <a:rPr lang="en-US" sz="1600" dirty="0" err="1">
                <a:solidFill>
                  <a:prstClr val="black"/>
                </a:solidFill>
                <a:latin typeface="+mj-lt"/>
              </a:rPr>
              <a:t>PTHrP</a:t>
            </a:r>
            <a:r>
              <a:rPr lang="el-GR" sz="1600" dirty="0">
                <a:solidFill>
                  <a:prstClr val="black"/>
                </a:solidFill>
                <a:latin typeface="+mj-lt"/>
              </a:rPr>
              <a:t> (παραθυρεοειδής ορμόνη και τα σχετικά πεπτίδια) - οι μεταλλάξεις προκαλούν θανατηφόρο χονδροπλασία </a:t>
            </a:r>
          </a:p>
          <a:p>
            <a:r>
              <a:rPr lang="en-US" sz="1600" dirty="0">
                <a:solidFill>
                  <a:prstClr val="black"/>
                </a:solidFill>
                <a:latin typeface="+mj-lt"/>
              </a:rPr>
              <a:t>FGFR</a:t>
            </a:r>
            <a:r>
              <a:rPr lang="el-GR" sz="1600" dirty="0">
                <a:solidFill>
                  <a:prstClr val="black"/>
                </a:solidFill>
                <a:latin typeface="+mj-lt"/>
              </a:rPr>
              <a:t>3 (</a:t>
            </a:r>
            <a:r>
              <a:rPr lang="en-US" sz="1600" dirty="0">
                <a:solidFill>
                  <a:prstClr val="black"/>
                </a:solidFill>
                <a:latin typeface="+mj-lt"/>
              </a:rPr>
              <a:t>fibroblast growth factor receptor</a:t>
            </a:r>
            <a:r>
              <a:rPr lang="el-GR" sz="1600" dirty="0">
                <a:solidFill>
                  <a:prstClr val="black"/>
                </a:solidFill>
                <a:latin typeface="+mj-lt"/>
              </a:rPr>
              <a:t>) - οι μεταλλάξεις προκαλούν </a:t>
            </a:r>
            <a:r>
              <a:rPr lang="el-GR" sz="1600" dirty="0" err="1">
                <a:solidFill>
                  <a:prstClr val="black"/>
                </a:solidFill>
                <a:latin typeface="+mj-lt"/>
              </a:rPr>
              <a:t>αχονδροπλασία</a:t>
            </a:r>
            <a:endParaRPr lang="el-GR" sz="1600" dirty="0">
              <a:solidFill>
                <a:prstClr val="black"/>
              </a:solidFill>
              <a:latin typeface="+mj-lt"/>
            </a:endParaRPr>
          </a:p>
          <a:p>
            <a:r>
              <a:rPr lang="en-US" sz="1600" dirty="0">
                <a:solidFill>
                  <a:prstClr val="black"/>
                </a:solidFill>
                <a:latin typeface="+mj-lt"/>
              </a:rPr>
              <a:t>Sox</a:t>
            </a:r>
            <a:r>
              <a:rPr lang="el-GR" sz="1600" dirty="0">
                <a:solidFill>
                  <a:prstClr val="black"/>
                </a:solidFill>
                <a:latin typeface="+mj-lt"/>
              </a:rPr>
              <a:t>5, </a:t>
            </a:r>
            <a:r>
              <a:rPr lang="en-US" sz="1600" dirty="0">
                <a:solidFill>
                  <a:prstClr val="black"/>
                </a:solidFill>
                <a:latin typeface="+mj-lt"/>
              </a:rPr>
              <a:t>Sox</a:t>
            </a:r>
            <a:r>
              <a:rPr lang="el-GR" sz="1600" dirty="0">
                <a:solidFill>
                  <a:prstClr val="black"/>
                </a:solidFill>
                <a:latin typeface="+mj-lt"/>
              </a:rPr>
              <a:t>6, </a:t>
            </a:r>
            <a:r>
              <a:rPr lang="en-US" sz="1600" dirty="0">
                <a:solidFill>
                  <a:prstClr val="black"/>
                </a:solidFill>
                <a:latin typeface="+mj-lt"/>
              </a:rPr>
              <a:t>Sox</a:t>
            </a:r>
            <a:r>
              <a:rPr lang="el-GR" sz="1600" dirty="0">
                <a:solidFill>
                  <a:prstClr val="black"/>
                </a:solidFill>
                <a:latin typeface="+mj-lt"/>
              </a:rPr>
              <a:t> 9 - οι μεταλλάξεις προκαλούν καμπομελική δυσπλασία) </a:t>
            </a:r>
          </a:p>
          <a:p>
            <a:r>
              <a:rPr lang="en-US" sz="1600" dirty="0">
                <a:solidFill>
                  <a:prstClr val="black"/>
                </a:solidFill>
                <a:latin typeface="+mj-lt"/>
              </a:rPr>
              <a:t>Runx</a:t>
            </a:r>
            <a:r>
              <a:rPr lang="el-GR" sz="1600" dirty="0">
                <a:solidFill>
                  <a:prstClr val="black"/>
                </a:solidFill>
                <a:latin typeface="+mj-lt"/>
              </a:rPr>
              <a:t>2/3  (οι μεταλλάξεις προκαλούν κλειδοκρανιακή δυσπλασία). </a:t>
            </a:r>
          </a:p>
        </p:txBody>
      </p:sp>
      <p:sp>
        <p:nvSpPr>
          <p:cNvPr id="6" name="6 - TextBox"/>
          <p:cNvSpPr txBox="1"/>
          <p:nvPr/>
        </p:nvSpPr>
        <p:spPr>
          <a:xfrm>
            <a:off x="591274" y="4373087"/>
            <a:ext cx="4770530" cy="646331"/>
          </a:xfrm>
          <a:prstGeom prst="rect">
            <a:avLst/>
          </a:prstGeom>
          <a:solidFill>
            <a:schemeClr val="bg1">
              <a:lumMod val="85000"/>
            </a:schemeClr>
          </a:solidFill>
        </p:spPr>
        <p:txBody>
          <a:bodyPr wrap="square" rtlCol="0">
            <a:spAutoFit/>
          </a:bodyPr>
          <a:lstStyle/>
          <a:p>
            <a:pPr algn="ctr"/>
            <a:r>
              <a:rPr lang="el-GR" dirty="0">
                <a:solidFill>
                  <a:prstClr val="black"/>
                </a:solidFill>
                <a:latin typeface="+mj-lt"/>
              </a:rPr>
              <a:t>Παράγοντες που υπεισέρχονται στο μεταβολισμό του οστού </a:t>
            </a:r>
          </a:p>
        </p:txBody>
      </p:sp>
      <p:sp>
        <p:nvSpPr>
          <p:cNvPr id="7" name="6 - TextBox"/>
          <p:cNvSpPr txBox="1"/>
          <p:nvPr/>
        </p:nvSpPr>
        <p:spPr>
          <a:xfrm>
            <a:off x="591274" y="1745878"/>
            <a:ext cx="4770530" cy="923330"/>
          </a:xfrm>
          <a:prstGeom prst="rect">
            <a:avLst/>
          </a:prstGeom>
          <a:solidFill>
            <a:srgbClr val="D9D9D9"/>
          </a:solidFill>
        </p:spPr>
        <p:txBody>
          <a:bodyPr wrap="square" rtlCol="0">
            <a:spAutoFit/>
          </a:bodyPr>
          <a:lstStyle/>
          <a:p>
            <a:pPr algn="ctr"/>
            <a:r>
              <a:rPr lang="el-GR" dirty="0">
                <a:solidFill>
                  <a:prstClr val="black"/>
                </a:solidFill>
                <a:latin typeface="+mj-lt"/>
              </a:rPr>
              <a:t>Οικογένειες αυξητικών παραγόντων που επηρεάζουν την </a:t>
            </a:r>
            <a:r>
              <a:rPr lang="el-GR" dirty="0" err="1">
                <a:solidFill>
                  <a:prstClr val="black"/>
                </a:solidFill>
                <a:latin typeface="+mj-lt"/>
              </a:rPr>
              <a:t>οστεοβλαστική</a:t>
            </a:r>
            <a:r>
              <a:rPr lang="el-GR" dirty="0">
                <a:solidFill>
                  <a:prstClr val="black"/>
                </a:solidFill>
                <a:latin typeface="+mj-lt"/>
              </a:rPr>
              <a:t> δραστηριότητα</a:t>
            </a:r>
          </a:p>
        </p:txBody>
      </p:sp>
      <p:cxnSp>
        <p:nvCxnSpPr>
          <p:cNvPr id="8" name="Straight Connector 7"/>
          <p:cNvCxnSpPr/>
          <p:nvPr/>
        </p:nvCxnSpPr>
        <p:spPr>
          <a:xfrm>
            <a:off x="1135038" y="1028159"/>
            <a:ext cx="10096500" cy="0"/>
          </a:xfrm>
          <a:prstGeom prst="line">
            <a:avLst/>
          </a:prstGeom>
          <a:ln w="19050" cmpd="sng">
            <a:solidFill>
              <a:srgbClr val="FF6600">
                <a:alpha val="28000"/>
              </a:srgbClr>
            </a:solidFill>
          </a:ln>
        </p:spPr>
        <p:style>
          <a:lnRef idx="2">
            <a:schemeClr val="accent1"/>
          </a:lnRef>
          <a:fillRef idx="0">
            <a:schemeClr val="accent1"/>
          </a:fillRef>
          <a:effectRef idx="1">
            <a:schemeClr val="accent1"/>
          </a:effectRef>
          <a:fontRef idx="minor">
            <a:schemeClr val="tx1"/>
          </a:fontRef>
        </p:style>
      </p:cxnSp>
      <p:sp>
        <p:nvSpPr>
          <p:cNvPr id="10" name="Title 1"/>
          <p:cNvSpPr txBox="1">
            <a:spLocks/>
          </p:cNvSpPr>
          <p:nvPr/>
        </p:nvSpPr>
        <p:spPr>
          <a:xfrm>
            <a:off x="926294" y="44799"/>
            <a:ext cx="10513989" cy="9833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2400" dirty="0">
                <a:solidFill>
                  <a:prstClr val="black"/>
                </a:solidFill>
                <a:latin typeface="+mn-lt"/>
              </a:rPr>
              <a:t>Σύγχρονα δεδομένα σχετικά με τη βιολογία του οστού</a:t>
            </a:r>
            <a:br>
              <a:rPr lang="el-GR" sz="2400" dirty="0">
                <a:solidFill>
                  <a:prstClr val="black"/>
                </a:solidFill>
                <a:latin typeface="+mn-lt"/>
              </a:rPr>
            </a:br>
            <a:r>
              <a:rPr lang="el-GR" sz="2400" dirty="0">
                <a:latin typeface="+mn-lt"/>
              </a:rPr>
              <a:t>Μεταγραφικοί παράγοντες ελέγχου </a:t>
            </a:r>
            <a:r>
              <a:rPr lang="el-GR" sz="2400" dirty="0" err="1">
                <a:latin typeface="+mn-lt"/>
              </a:rPr>
              <a:t>οστεοβλαστικής</a:t>
            </a:r>
            <a:r>
              <a:rPr lang="el-GR" sz="2400" dirty="0">
                <a:latin typeface="+mn-lt"/>
              </a:rPr>
              <a:t> διαφοροποίησης</a:t>
            </a:r>
          </a:p>
        </p:txBody>
      </p:sp>
    </p:spTree>
    <p:extLst>
      <p:ext uri="{BB962C8B-B14F-4D97-AF65-F5344CB8AC3E}">
        <p14:creationId xmlns:p14="http://schemas.microsoft.com/office/powerpoint/2010/main" val="15684654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2320" y="0"/>
            <a:ext cx="736334" cy="6858000"/>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l-GR" dirty="0">
              <a:solidFill>
                <a:schemeClr val="tx1"/>
              </a:solidFill>
              <a:latin typeface="Arial"/>
              <a:cs typeface="Arial"/>
            </a:endParaRPr>
          </a:p>
        </p:txBody>
      </p:sp>
      <p:sp>
        <p:nvSpPr>
          <p:cNvPr id="6" name="Θέση κειμένου 4"/>
          <p:cNvSpPr txBox="1">
            <a:spLocks/>
          </p:cNvSpPr>
          <p:nvPr/>
        </p:nvSpPr>
        <p:spPr>
          <a:xfrm>
            <a:off x="848654" y="4430356"/>
            <a:ext cx="3797300" cy="1316390"/>
          </a:xfrm>
          <a:prstGeom prst="rect">
            <a:avLst/>
          </a:prstGeom>
          <a:solidFill>
            <a:schemeClr val="bg1">
              <a:lumMod val="85000"/>
            </a:schemeClr>
          </a:solidFill>
          <a:ln>
            <a:noFill/>
          </a:ln>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1800" dirty="0"/>
              <a:t>   Οικογένεια παραγόντων </a:t>
            </a:r>
            <a:r>
              <a:rPr lang="en-GB" sz="1800" dirty="0" err="1"/>
              <a:t>Runx</a:t>
            </a:r>
            <a:endParaRPr lang="el-GR" dirty="0"/>
          </a:p>
          <a:p>
            <a:r>
              <a:rPr lang="el-GR" sz="1600" dirty="0"/>
              <a:t>Runx1 (Cbfα2/Pebp2αB/AML1),</a:t>
            </a:r>
          </a:p>
          <a:p>
            <a:r>
              <a:rPr lang="el-GR" sz="1600" dirty="0">
                <a:solidFill>
                  <a:srgbClr val="FF0000"/>
                </a:solidFill>
                <a:effectLst>
                  <a:outerShdw blurRad="38100" dist="38100" dir="2700000" algn="tl">
                    <a:srgbClr val="000000">
                      <a:alpha val="43137"/>
                    </a:srgbClr>
                  </a:outerShdw>
                </a:effectLst>
              </a:rPr>
              <a:t>Runx2 (Cbfα1/Pebp2αA/AML3) </a:t>
            </a:r>
          </a:p>
          <a:p>
            <a:r>
              <a:rPr lang="el-GR" sz="1600" dirty="0"/>
              <a:t>Runx3 (Cbfα3/Pebp2αC/AML2). </a:t>
            </a:r>
          </a:p>
          <a:p>
            <a:endParaRPr lang="en-GB" i="1" dirty="0"/>
          </a:p>
        </p:txBody>
      </p:sp>
      <p:sp>
        <p:nvSpPr>
          <p:cNvPr id="7" name="TextBox 6"/>
          <p:cNvSpPr txBox="1"/>
          <p:nvPr/>
        </p:nvSpPr>
        <p:spPr>
          <a:xfrm>
            <a:off x="848654" y="5815670"/>
            <a:ext cx="10594046" cy="923330"/>
          </a:xfrm>
          <a:prstGeom prst="rect">
            <a:avLst/>
          </a:prstGeom>
          <a:noFill/>
          <a:ln>
            <a:noFill/>
          </a:ln>
        </p:spPr>
        <p:txBody>
          <a:bodyPr wrap="square" rtlCol="0">
            <a:spAutoFit/>
          </a:bodyPr>
          <a:lstStyle/>
          <a:p>
            <a:pPr algn="ctr"/>
            <a:r>
              <a:rPr lang="el-GR" dirty="0">
                <a:cs typeface="Arial Narrow"/>
              </a:rPr>
              <a:t>Ο R</a:t>
            </a:r>
            <a:r>
              <a:rPr lang="en-US" dirty="0" err="1">
                <a:cs typeface="Arial Narrow"/>
              </a:rPr>
              <a:t>unx</a:t>
            </a:r>
            <a:r>
              <a:rPr lang="el-GR" dirty="0">
                <a:cs typeface="Arial Narrow"/>
              </a:rPr>
              <a:t>1 είναι ένας μεταγραφικός παράγοντας που ρυθμίζει τη διαφοροποίηση των </a:t>
            </a:r>
            <a:r>
              <a:rPr lang="el-GR" dirty="0" err="1">
                <a:cs typeface="Arial Narrow"/>
              </a:rPr>
              <a:t>αιματοποιητικών</a:t>
            </a:r>
            <a:r>
              <a:rPr lang="el-GR" dirty="0">
                <a:cs typeface="Arial Narrow"/>
              </a:rPr>
              <a:t> βλαστικών κυττάρων σε ώριμα κύτταρα αίματος. </a:t>
            </a:r>
          </a:p>
          <a:p>
            <a:pPr algn="ctr"/>
            <a:r>
              <a:rPr lang="el-GR" dirty="0">
                <a:cs typeface="Arial Narrow"/>
              </a:rPr>
              <a:t>Ο R</a:t>
            </a:r>
            <a:r>
              <a:rPr lang="en-US" dirty="0" err="1">
                <a:cs typeface="Arial Narrow"/>
              </a:rPr>
              <a:t>unx</a:t>
            </a:r>
            <a:r>
              <a:rPr lang="el-GR" dirty="0">
                <a:cs typeface="Arial Narrow"/>
              </a:rPr>
              <a:t>2 παίζει σημαντικό ρόλο στην οστεογένεση</a:t>
            </a:r>
            <a:endParaRPr lang="en-US" dirty="0">
              <a:cs typeface="Arial Narrow"/>
            </a:endParaRPr>
          </a:p>
        </p:txBody>
      </p:sp>
      <p:sp>
        <p:nvSpPr>
          <p:cNvPr id="9" name="TextBox 8"/>
          <p:cNvSpPr txBox="1"/>
          <p:nvPr/>
        </p:nvSpPr>
        <p:spPr>
          <a:xfrm>
            <a:off x="6372081" y="3724200"/>
            <a:ext cx="5141151" cy="230832"/>
          </a:xfrm>
          <a:prstGeom prst="rect">
            <a:avLst/>
          </a:prstGeom>
          <a:noFill/>
        </p:spPr>
        <p:txBody>
          <a:bodyPr wrap="none" rtlCol="0">
            <a:spAutoFit/>
          </a:bodyPr>
          <a:lstStyle/>
          <a:p>
            <a:r>
              <a:rPr lang="en-US" sz="900" dirty="0"/>
              <a:t>Structure of the RUNX2 protein. Based on PyMOL rendering of PDB -  From </a:t>
            </a:r>
            <a:r>
              <a:rPr lang="en-US" sz="900" dirty="0" err="1"/>
              <a:t>Emv</a:t>
            </a:r>
            <a:r>
              <a:rPr lang="en-US" sz="900" dirty="0"/>
              <a:t> - Wikipedia</a:t>
            </a:r>
          </a:p>
        </p:txBody>
      </p:sp>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02944" y="662781"/>
            <a:ext cx="6818866" cy="5416279"/>
          </a:xfrm>
          <a:prstGeom prst="rect">
            <a:avLst/>
          </a:prstGeom>
        </p:spPr>
      </p:pic>
      <p:sp>
        <p:nvSpPr>
          <p:cNvPr id="12" name="Title 1"/>
          <p:cNvSpPr txBox="1">
            <a:spLocks/>
          </p:cNvSpPr>
          <p:nvPr/>
        </p:nvSpPr>
        <p:spPr>
          <a:xfrm>
            <a:off x="838200" y="-1"/>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2400" dirty="0">
                <a:solidFill>
                  <a:prstClr val="black"/>
                </a:solidFill>
                <a:latin typeface="+mn-lt"/>
              </a:rPr>
              <a:t>Σύγχρονα δεδομένα σχετικά με τη βιολογία του οστού</a:t>
            </a:r>
            <a:br>
              <a:rPr lang="el-GR" sz="2400" dirty="0">
                <a:solidFill>
                  <a:prstClr val="black"/>
                </a:solidFill>
                <a:latin typeface="+mn-lt"/>
              </a:rPr>
            </a:br>
            <a:r>
              <a:rPr lang="el-GR" sz="2400" dirty="0">
                <a:latin typeface="+mn-lt"/>
              </a:rPr>
              <a:t>Μεταγραφικοί παράγοντες ελέγχου </a:t>
            </a:r>
            <a:r>
              <a:rPr lang="el-GR" sz="2400" dirty="0" err="1">
                <a:latin typeface="+mn-lt"/>
              </a:rPr>
              <a:t>οστεοβλαστικής</a:t>
            </a:r>
            <a:r>
              <a:rPr lang="el-GR" sz="2400" dirty="0">
                <a:latin typeface="+mn-lt"/>
              </a:rPr>
              <a:t> διαφοροποίησης</a:t>
            </a:r>
          </a:p>
          <a:p>
            <a:r>
              <a:rPr lang="el-GR" sz="2400" dirty="0"/>
              <a:t>Οικογένεια παραγόντων </a:t>
            </a:r>
            <a:r>
              <a:rPr lang="el-GR" sz="2400" dirty="0" err="1"/>
              <a:t>Runx</a:t>
            </a:r>
            <a:endParaRPr lang="en-US" sz="2400" dirty="0">
              <a:latin typeface="+mn-lt"/>
            </a:endParaRPr>
          </a:p>
        </p:txBody>
      </p:sp>
    </p:spTree>
    <p:extLst>
      <p:ext uri="{BB962C8B-B14F-4D97-AF65-F5344CB8AC3E}">
        <p14:creationId xmlns:p14="http://schemas.microsoft.com/office/powerpoint/2010/main" val="2131897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27598" y="1653978"/>
            <a:ext cx="3995845" cy="2523026"/>
          </a:xfrm>
          <a:prstGeom prst="rect">
            <a:avLst/>
          </a:prstGeom>
          <a:noFill/>
          <a:ln>
            <a:noFill/>
          </a:ln>
        </p:spPr>
      </p:pic>
      <p:sp>
        <p:nvSpPr>
          <p:cNvPr id="6" name="TextBox 5"/>
          <p:cNvSpPr txBox="1"/>
          <p:nvPr/>
        </p:nvSpPr>
        <p:spPr>
          <a:xfrm>
            <a:off x="279400" y="4177004"/>
            <a:ext cx="5664200" cy="2862322"/>
          </a:xfrm>
          <a:prstGeom prst="rect">
            <a:avLst/>
          </a:prstGeom>
          <a:noFill/>
          <a:ln>
            <a:noFill/>
          </a:ln>
        </p:spPr>
        <p:txBody>
          <a:bodyPr wrap="square" rtlCol="0">
            <a:spAutoFit/>
          </a:bodyPr>
          <a:lstStyle/>
          <a:p>
            <a:pPr algn="ctr"/>
            <a:r>
              <a:rPr lang="el-GR" dirty="0">
                <a:cs typeface="Arial Narrow"/>
              </a:rPr>
              <a:t>Απενεργοποίηση του γονιδίου σε </a:t>
            </a:r>
            <a:r>
              <a:rPr lang="el-GR" dirty="0" err="1">
                <a:cs typeface="Arial Narrow"/>
              </a:rPr>
              <a:t>διαγονιδιακούς</a:t>
            </a:r>
            <a:r>
              <a:rPr lang="el-GR" dirty="0">
                <a:cs typeface="Arial Narrow"/>
              </a:rPr>
              <a:t> </a:t>
            </a:r>
            <a:r>
              <a:rPr lang="el-GR" dirty="0" err="1">
                <a:cs typeface="Arial Narrow"/>
              </a:rPr>
              <a:t>επίμυες</a:t>
            </a:r>
            <a:r>
              <a:rPr lang="el-GR" dirty="0">
                <a:cs typeface="Arial Narrow"/>
              </a:rPr>
              <a:t> (Runx2-/-) οδηγεί σε παντελή </a:t>
            </a:r>
          </a:p>
          <a:p>
            <a:pPr algn="ctr"/>
            <a:r>
              <a:rPr lang="el-GR" dirty="0">
                <a:cs typeface="Arial Narrow"/>
              </a:rPr>
              <a:t>έλλειψη </a:t>
            </a:r>
            <a:r>
              <a:rPr lang="el-GR" dirty="0" err="1">
                <a:cs typeface="Arial Narrow"/>
              </a:rPr>
              <a:t>ενδομεμβρανικής</a:t>
            </a:r>
            <a:r>
              <a:rPr lang="el-GR" dirty="0">
                <a:cs typeface="Arial Narrow"/>
              </a:rPr>
              <a:t> και </a:t>
            </a:r>
            <a:r>
              <a:rPr lang="el-GR" dirty="0" err="1">
                <a:cs typeface="Arial Narrow"/>
              </a:rPr>
              <a:t>ενδοχονδρικής</a:t>
            </a:r>
            <a:r>
              <a:rPr lang="el-GR" dirty="0">
                <a:cs typeface="Arial Narrow"/>
              </a:rPr>
              <a:t> ασβεστοποίησης εξ’ αιτίας έλλειψης </a:t>
            </a:r>
            <a:r>
              <a:rPr lang="el-GR" dirty="0" err="1">
                <a:cs typeface="Arial Narrow"/>
              </a:rPr>
              <a:t>ωρίμων</a:t>
            </a:r>
            <a:r>
              <a:rPr lang="el-GR" dirty="0">
                <a:cs typeface="Arial Narrow"/>
              </a:rPr>
              <a:t> οστεοβλαστών Τα </a:t>
            </a:r>
            <a:r>
              <a:rPr lang="el-GR" dirty="0" err="1">
                <a:cs typeface="Arial Narrow"/>
              </a:rPr>
              <a:t>μεσεγχυματικά</a:t>
            </a:r>
            <a:r>
              <a:rPr lang="el-GR" dirty="0">
                <a:cs typeface="Arial Narrow"/>
              </a:rPr>
              <a:t> κύτταρα σε αυτά τα ζώα διατηρούν τη δυνατότητα περαιτέρω διαφοροποίησης σε </a:t>
            </a:r>
            <a:r>
              <a:rPr lang="el-GR" dirty="0" err="1">
                <a:cs typeface="Arial Narrow"/>
              </a:rPr>
              <a:t>λιποκύτταρα</a:t>
            </a:r>
            <a:r>
              <a:rPr lang="el-GR" dirty="0">
                <a:cs typeface="Arial Narrow"/>
              </a:rPr>
              <a:t> και </a:t>
            </a:r>
            <a:r>
              <a:rPr lang="el-GR" dirty="0" err="1">
                <a:cs typeface="Arial Narrow"/>
              </a:rPr>
              <a:t>χονδροκύτταρα</a:t>
            </a:r>
            <a:r>
              <a:rPr lang="el-GR" dirty="0">
                <a:cs typeface="Arial Narrow"/>
              </a:rPr>
              <a:t>. </a:t>
            </a:r>
          </a:p>
          <a:p>
            <a:pPr algn="ctr"/>
            <a:r>
              <a:rPr lang="el-GR" dirty="0"/>
              <a:t>(από  </a:t>
            </a:r>
            <a:r>
              <a:rPr lang="el-GR" dirty="0" err="1"/>
              <a:t>Otto</a:t>
            </a:r>
            <a:r>
              <a:rPr lang="el-GR" dirty="0"/>
              <a:t> και συν. 1997)</a:t>
            </a:r>
            <a:endParaRPr lang="el-GR" dirty="0">
              <a:cs typeface="Arial Narrow"/>
            </a:endParaRPr>
          </a:p>
          <a:p>
            <a:pPr algn="ctr"/>
            <a:r>
              <a:rPr lang="el-GR" dirty="0">
                <a:cs typeface="Arial Narrow"/>
              </a:rPr>
              <a:t> </a:t>
            </a:r>
            <a:endParaRPr lang="en-US" dirty="0">
              <a:cs typeface="Arial Narrow"/>
            </a:endParaRPr>
          </a:p>
        </p:txBody>
      </p:sp>
      <p:pic>
        <p:nvPicPr>
          <p:cNvPr id="7" name="Εικόνα 5"/>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6145677" y="1325563"/>
            <a:ext cx="2187468" cy="4657965"/>
          </a:xfrm>
          <a:prstGeom prst="rect">
            <a:avLst/>
          </a:prstGeom>
          <a:noFill/>
          <a:ln>
            <a:noFill/>
          </a:ln>
        </p:spPr>
      </p:pic>
      <p:sp>
        <p:nvSpPr>
          <p:cNvPr id="8" name="TextBox 7"/>
          <p:cNvSpPr txBox="1"/>
          <p:nvPr/>
        </p:nvSpPr>
        <p:spPr>
          <a:xfrm>
            <a:off x="8240847" y="2140165"/>
            <a:ext cx="3943350" cy="3416320"/>
          </a:xfrm>
          <a:prstGeom prst="rect">
            <a:avLst/>
          </a:prstGeom>
          <a:noFill/>
          <a:ln>
            <a:noFill/>
          </a:ln>
        </p:spPr>
        <p:txBody>
          <a:bodyPr wrap="square" rtlCol="0">
            <a:spAutoFit/>
          </a:bodyPr>
          <a:lstStyle/>
          <a:p>
            <a:pPr algn="ctr"/>
            <a:r>
              <a:rPr lang="el-GR" dirty="0">
                <a:cs typeface="Arial Narrow"/>
              </a:rPr>
              <a:t>Σκελετικός φαινότυπος νεογέννητων </a:t>
            </a:r>
            <a:r>
              <a:rPr lang="el-GR" dirty="0" err="1">
                <a:cs typeface="Arial Narrow"/>
              </a:rPr>
              <a:t>ετεροζυγωτικών</a:t>
            </a:r>
            <a:r>
              <a:rPr lang="el-GR" dirty="0">
                <a:cs typeface="Arial Narrow"/>
              </a:rPr>
              <a:t> μεταλλαγμένων (Runx2-/+) </a:t>
            </a:r>
            <a:r>
              <a:rPr lang="el-GR" dirty="0" err="1">
                <a:cs typeface="Arial Narrow"/>
              </a:rPr>
              <a:t>επίμυων</a:t>
            </a:r>
            <a:r>
              <a:rPr lang="el-GR" dirty="0">
                <a:cs typeface="Arial Narrow"/>
              </a:rPr>
              <a:t>. Οι </a:t>
            </a:r>
            <a:r>
              <a:rPr lang="el-GR" dirty="0" err="1">
                <a:cs typeface="Arial Narrow"/>
              </a:rPr>
              <a:t>ετεροζυγωτικοί</a:t>
            </a:r>
            <a:r>
              <a:rPr lang="el-GR" dirty="0">
                <a:cs typeface="Arial Narrow"/>
              </a:rPr>
              <a:t> </a:t>
            </a:r>
            <a:r>
              <a:rPr lang="el-GR" dirty="0" err="1">
                <a:cs typeface="Arial Narrow"/>
              </a:rPr>
              <a:t>επίμυες</a:t>
            </a:r>
            <a:r>
              <a:rPr lang="el-GR" dirty="0">
                <a:cs typeface="Arial Narrow"/>
              </a:rPr>
              <a:t>  (</a:t>
            </a:r>
            <a:r>
              <a:rPr lang="en-US" dirty="0" err="1">
                <a:cs typeface="Arial Narrow"/>
              </a:rPr>
              <a:t>Runx</a:t>
            </a:r>
            <a:r>
              <a:rPr lang="el-GR" dirty="0">
                <a:cs typeface="Arial Narrow"/>
              </a:rPr>
              <a:t>2-/+) παρουσιάζουν ιδιαίτερες σκελετικές ανωμαλίες που χαρακτηρίζουν την κληρονομική ανωμαλία που στους ανθρώπους είναι γνωστή ως ............</a:t>
            </a:r>
            <a:r>
              <a:rPr lang="el-GR" dirty="0"/>
              <a:t> (από  </a:t>
            </a:r>
            <a:r>
              <a:rPr lang="el-GR" dirty="0" err="1"/>
              <a:t>Otto</a:t>
            </a:r>
            <a:r>
              <a:rPr lang="el-GR" dirty="0"/>
              <a:t> και συν. 1997)</a:t>
            </a:r>
            <a:endParaRPr lang="en-US" dirty="0"/>
          </a:p>
          <a:p>
            <a:pPr algn="ctr"/>
            <a:endParaRPr lang="en-US" dirty="0">
              <a:cs typeface="Arial Narrow"/>
            </a:endParaRPr>
          </a:p>
        </p:txBody>
      </p:sp>
      <p:sp>
        <p:nvSpPr>
          <p:cNvPr id="10" name="Title 1"/>
          <p:cNvSpPr txBox="1">
            <a:spLocks/>
          </p:cNvSpPr>
          <p:nvPr/>
        </p:nvSpPr>
        <p:spPr>
          <a:xfrm>
            <a:off x="676624" y="126402"/>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2400" dirty="0">
                <a:solidFill>
                  <a:prstClr val="black"/>
                </a:solidFill>
                <a:latin typeface="+mn-lt"/>
              </a:rPr>
              <a:t>Σύγχρονα δεδομένα σχετικά με τη βιολογία του οστού</a:t>
            </a:r>
            <a:br>
              <a:rPr lang="el-GR" sz="2400" dirty="0">
                <a:solidFill>
                  <a:prstClr val="black"/>
                </a:solidFill>
                <a:latin typeface="+mn-lt"/>
              </a:rPr>
            </a:br>
            <a:r>
              <a:rPr lang="el-GR" sz="2400" dirty="0">
                <a:latin typeface="+mn-lt"/>
              </a:rPr>
              <a:t>Μεταγραφικοί παράγοντες ελέγχου </a:t>
            </a:r>
            <a:r>
              <a:rPr lang="el-GR" sz="2400" dirty="0" err="1">
                <a:latin typeface="+mn-lt"/>
              </a:rPr>
              <a:t>οστεοβλαστικής</a:t>
            </a:r>
            <a:r>
              <a:rPr lang="el-GR" sz="2400" dirty="0">
                <a:latin typeface="+mn-lt"/>
              </a:rPr>
              <a:t> διαφοροποίησης</a:t>
            </a:r>
          </a:p>
          <a:p>
            <a:r>
              <a:rPr lang="el-GR" sz="2400" dirty="0">
                <a:latin typeface="+mn-lt"/>
              </a:rPr>
              <a:t>Γονίδιο Runx2</a:t>
            </a:r>
            <a:br>
              <a:rPr lang="el-GR" sz="2400" dirty="0">
                <a:latin typeface="+mn-lt"/>
              </a:rPr>
            </a:br>
            <a:endParaRPr lang="en-US" sz="2400" dirty="0">
              <a:latin typeface="+mn-lt"/>
            </a:endParaRPr>
          </a:p>
        </p:txBody>
      </p:sp>
    </p:spTree>
    <p:extLst>
      <p:ext uri="{BB962C8B-B14F-4D97-AF65-F5344CB8AC3E}">
        <p14:creationId xmlns:p14="http://schemas.microsoft.com/office/powerpoint/2010/main" val="14645410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43900" y="827882"/>
            <a:ext cx="2731008" cy="3432048"/>
          </a:xfrm>
          <a:prstGeom prst="rect">
            <a:avLst/>
          </a:prstGeom>
        </p:spPr>
      </p:pic>
      <p:sp>
        <p:nvSpPr>
          <p:cNvPr id="6" name="Θέση κειμένου 4"/>
          <p:cNvSpPr txBox="1">
            <a:spLocks/>
          </p:cNvSpPr>
          <p:nvPr/>
        </p:nvSpPr>
        <p:spPr>
          <a:xfrm>
            <a:off x="386534" y="1398504"/>
            <a:ext cx="5760641" cy="153544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1800" dirty="0"/>
              <a:t>     Οικογένεια παραγόντων </a:t>
            </a:r>
            <a:r>
              <a:rPr lang="en-GB" sz="1800" dirty="0"/>
              <a:t>Runx </a:t>
            </a:r>
            <a:endParaRPr lang="el-GR" dirty="0"/>
          </a:p>
          <a:p>
            <a:r>
              <a:rPr lang="el-GR" sz="1600" dirty="0"/>
              <a:t>Runx1 (Cbfα2/Pebp2αB/AML1),</a:t>
            </a:r>
          </a:p>
          <a:p>
            <a:r>
              <a:rPr lang="el-GR" sz="1600" dirty="0">
                <a:solidFill>
                  <a:srgbClr val="FF0000"/>
                </a:solidFill>
                <a:effectLst>
                  <a:outerShdw blurRad="38100" dist="38100" dir="2700000" algn="tl">
                    <a:srgbClr val="000000">
                      <a:alpha val="43137"/>
                    </a:srgbClr>
                  </a:outerShdw>
                </a:effectLst>
              </a:rPr>
              <a:t>Runx2 (Cbfα1/Pebp2αA/AML3) </a:t>
            </a:r>
          </a:p>
          <a:p>
            <a:r>
              <a:rPr lang="el-GR" sz="1600" dirty="0"/>
              <a:t>Runx3 (Cbfα3/Pebp2αC/AML2). </a:t>
            </a:r>
          </a:p>
          <a:p>
            <a:endParaRPr lang="en-GB" i="1" dirty="0"/>
          </a:p>
        </p:txBody>
      </p:sp>
      <p:pic>
        <p:nvPicPr>
          <p:cNvPr id="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6624" y="2683841"/>
            <a:ext cx="3387376" cy="2144762"/>
          </a:xfrm>
          <a:prstGeom prst="rect">
            <a:avLst/>
          </a:prstGeom>
          <a:noFill/>
          <a:ln w="38100">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 name="Picture 2" descr="http://ghr.nlm.nih.gov/dynamicImages/chromomap/RUNX2.jpe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513546" y="4427311"/>
            <a:ext cx="2391715" cy="611332"/>
          </a:xfrm>
          <a:prstGeom prst="rect">
            <a:avLst/>
          </a:prstGeom>
          <a:noFill/>
          <a:ln w="38100">
            <a:noFill/>
          </a:ln>
          <a:extLst>
            <a:ext uri="{909E8E84-426E-40dd-AFC4-6F175D3DCCD1}">
              <a14:hiddenFill xmlns="" xmlns:a14="http://schemas.microsoft.com/office/drawing/2010/main">
                <a:solidFill>
                  <a:srgbClr val="FFFFFF"/>
                </a:solidFill>
              </a14:hiddenFill>
            </a:ext>
          </a:extLst>
        </p:spPr>
      </p:pic>
      <p:sp>
        <p:nvSpPr>
          <p:cNvPr id="9" name="Rectangle 8"/>
          <p:cNvSpPr/>
          <p:nvPr/>
        </p:nvSpPr>
        <p:spPr>
          <a:xfrm>
            <a:off x="434566" y="5817357"/>
            <a:ext cx="10754133" cy="646331"/>
          </a:xfrm>
          <a:prstGeom prst="rect">
            <a:avLst/>
          </a:prstGeom>
          <a:noFill/>
        </p:spPr>
        <p:txBody>
          <a:bodyPr wrap="square">
            <a:spAutoFit/>
          </a:bodyPr>
          <a:lstStyle/>
          <a:p>
            <a:pPr algn="ctr"/>
            <a:r>
              <a:rPr lang="el-GR" dirty="0"/>
              <a:t>Στους ανθρώπους αποτελεί το κύριο γονίδιο του οποίου οι μεταλλάξεις εκφράζονται </a:t>
            </a:r>
            <a:r>
              <a:rPr lang="el-GR" dirty="0" err="1"/>
              <a:t>φαινοτυπικά</a:t>
            </a:r>
            <a:r>
              <a:rPr lang="el-GR" dirty="0"/>
              <a:t> στην γενετική ανωμαλία της </a:t>
            </a:r>
            <a:r>
              <a:rPr lang="el-GR" dirty="0" err="1"/>
              <a:t>κλειδοκρανιακής</a:t>
            </a:r>
            <a:r>
              <a:rPr lang="el-GR" dirty="0"/>
              <a:t> δυσπλασίας </a:t>
            </a:r>
            <a:endParaRPr lang="en-US" dirty="0"/>
          </a:p>
        </p:txBody>
      </p:sp>
      <p:sp>
        <p:nvSpPr>
          <p:cNvPr id="10" name="Title 1"/>
          <p:cNvSpPr txBox="1">
            <a:spLocks/>
          </p:cNvSpPr>
          <p:nvPr/>
        </p:nvSpPr>
        <p:spPr>
          <a:xfrm>
            <a:off x="676624" y="126402"/>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2400" dirty="0">
                <a:solidFill>
                  <a:prstClr val="black"/>
                </a:solidFill>
                <a:latin typeface="+mn-lt"/>
              </a:rPr>
              <a:t>Σύγχρονα δεδομένα σχετικά με τη βιολογία του οστού</a:t>
            </a:r>
            <a:br>
              <a:rPr lang="el-GR" sz="2400" dirty="0">
                <a:solidFill>
                  <a:prstClr val="black"/>
                </a:solidFill>
                <a:latin typeface="+mn-lt"/>
              </a:rPr>
            </a:br>
            <a:r>
              <a:rPr lang="el-GR" sz="2400" dirty="0">
                <a:latin typeface="+mn-lt"/>
              </a:rPr>
              <a:t>Μεταγραφικοί παράγοντες ελέγχου </a:t>
            </a:r>
            <a:r>
              <a:rPr lang="el-GR" sz="2400" dirty="0" err="1">
                <a:latin typeface="+mn-lt"/>
              </a:rPr>
              <a:t>οστεοβλαστικής</a:t>
            </a:r>
            <a:r>
              <a:rPr lang="el-GR" sz="2400" dirty="0">
                <a:latin typeface="+mn-lt"/>
              </a:rPr>
              <a:t> διαφοροποίησης</a:t>
            </a:r>
          </a:p>
          <a:p>
            <a:r>
              <a:rPr lang="el-GR" sz="2400" dirty="0">
                <a:latin typeface="+mn-lt"/>
              </a:rPr>
              <a:t>Γονίδιο Runx2</a:t>
            </a:r>
            <a:br>
              <a:rPr lang="el-GR" sz="2400" dirty="0">
                <a:latin typeface="+mn-lt"/>
              </a:rPr>
            </a:br>
            <a:endParaRPr lang="en-US" sz="2400" dirty="0">
              <a:latin typeface="+mn-lt"/>
            </a:endParaRPr>
          </a:p>
        </p:txBody>
      </p:sp>
    </p:spTree>
    <p:extLst>
      <p:ext uri="{BB962C8B-B14F-4D97-AF65-F5344CB8AC3E}">
        <p14:creationId xmlns:p14="http://schemas.microsoft.com/office/powerpoint/2010/main" val="19742575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l-GR" dirty="0"/>
              <a:t>Σκοπός – Στόχοι του μαθήματος</a:t>
            </a:r>
            <a:endParaRPr lang="en-US" dirty="0"/>
          </a:p>
        </p:txBody>
      </p:sp>
      <p:sp>
        <p:nvSpPr>
          <p:cNvPr id="8" name="Rectangle 7"/>
          <p:cNvSpPr/>
          <p:nvPr/>
        </p:nvSpPr>
        <p:spPr>
          <a:xfrm>
            <a:off x="1056861" y="2042783"/>
            <a:ext cx="10296939" cy="3970318"/>
          </a:xfrm>
          <a:prstGeom prst="rect">
            <a:avLst/>
          </a:prstGeom>
        </p:spPr>
        <p:txBody>
          <a:bodyPr wrap="square">
            <a:spAutoFit/>
          </a:bodyPr>
          <a:lstStyle/>
          <a:p>
            <a:r>
              <a:rPr lang="el-GR" dirty="0"/>
              <a:t>Σκοπός του μαθήματος:</a:t>
            </a:r>
          </a:p>
          <a:p>
            <a:pPr marL="285750" indent="-285750">
              <a:buFont typeface="Arial" charset="0"/>
              <a:buChar char="•"/>
            </a:pPr>
            <a:r>
              <a:rPr lang="el-GR" dirty="0"/>
              <a:t>Να παρουσιάσει τις θεωρίες της ορθοδοντικής μετακίνησης (ΟΜ) δίνοντας έμφαση στο σύγχρονο μοντέλο της κυτταρικής </a:t>
            </a:r>
            <a:r>
              <a:rPr lang="el-GR" dirty="0" err="1"/>
              <a:t>μικρο-εμβιομηχανικής</a:t>
            </a:r>
            <a:r>
              <a:rPr lang="el-GR" dirty="0"/>
              <a:t> που εξηγεί τη μετατροπή της δύναμης σε βιολογική διεργασία</a:t>
            </a:r>
          </a:p>
          <a:p>
            <a:endParaRPr lang="el-GR" dirty="0"/>
          </a:p>
          <a:p>
            <a:r>
              <a:rPr lang="el-GR" dirty="0"/>
              <a:t>Στόχοι του μαθήματος είναι: </a:t>
            </a:r>
          </a:p>
          <a:p>
            <a:r>
              <a:rPr lang="el-GR" dirty="0"/>
              <a:t>Ο φοιτητής να γνωρίζει</a:t>
            </a:r>
          </a:p>
          <a:p>
            <a:pPr marL="285750" indent="-285750">
              <a:buFont typeface="Arial" charset="0"/>
              <a:buChar char="•"/>
            </a:pPr>
            <a:r>
              <a:rPr lang="el-GR" dirty="0"/>
              <a:t>τους ιστούς που εμπλέκονται στην OM</a:t>
            </a:r>
          </a:p>
          <a:p>
            <a:pPr marL="285750" indent="-285750">
              <a:buFont typeface="Arial" charset="0"/>
              <a:buChar char="•"/>
            </a:pPr>
            <a:r>
              <a:rPr lang="el-GR" dirty="0"/>
              <a:t>τους παράγοντες που επηρεάζουν την OM</a:t>
            </a:r>
          </a:p>
          <a:p>
            <a:pPr marL="285750" indent="-285750">
              <a:buFont typeface="Arial" charset="0"/>
              <a:buChar char="•"/>
            </a:pPr>
            <a:r>
              <a:rPr lang="el-GR" dirty="0"/>
              <a:t>τις θεωρίες που έχουν προταθεί για την απόκριση των ιστών κατά την ΟΜ</a:t>
            </a:r>
          </a:p>
          <a:p>
            <a:pPr marL="285750" indent="-285750">
              <a:buFont typeface="Arial" charset="0"/>
              <a:buChar char="•"/>
            </a:pPr>
            <a:r>
              <a:rPr lang="el-GR" dirty="0">
                <a:solidFill>
                  <a:srgbClr val="0432FF"/>
                </a:solidFill>
              </a:rPr>
              <a:t>τη σύγχρονη θεωρία που περιγράφει τους μοριακούς μηχανισμούς των </a:t>
            </a:r>
            <a:r>
              <a:rPr lang="el-GR" dirty="0" err="1">
                <a:solidFill>
                  <a:srgbClr val="0432FF"/>
                </a:solidFill>
              </a:rPr>
              <a:t>σηματοδοτικών</a:t>
            </a:r>
            <a:r>
              <a:rPr lang="el-GR" dirty="0">
                <a:solidFill>
                  <a:srgbClr val="0432FF"/>
                </a:solidFill>
              </a:rPr>
              <a:t> μονοπατιών που ενέχονται στην οστεοβλαστική διαφοροποίηση</a:t>
            </a:r>
          </a:p>
          <a:p>
            <a:pPr marL="285750" indent="-285750">
              <a:buFont typeface="Arial" charset="0"/>
              <a:buChar char="•"/>
            </a:pPr>
            <a:r>
              <a:rPr lang="el-GR" dirty="0"/>
              <a:t>τις τυχόν διαφορές στο φαινόμενο της οστικής αναδιαμόρφωσης και κατά συνέπεια στο  ρυθμό της ορθοδοντικής μετακίνησης ανάμεσα σε διαφορετικές ηλικιακές ομάδες</a:t>
            </a:r>
          </a:p>
        </p:txBody>
      </p:sp>
    </p:spTree>
    <p:extLst>
      <p:ext uri="{BB962C8B-B14F-4D97-AF65-F5344CB8AC3E}">
        <p14:creationId xmlns:p14="http://schemas.microsoft.com/office/powerpoint/2010/main" val="887494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73184" y="166255"/>
            <a:ext cx="7849591" cy="691383"/>
          </a:xfrm>
        </p:spPr>
        <p:txBody>
          <a:bodyPr>
            <a:noAutofit/>
          </a:bodyPr>
          <a:lstStyle/>
          <a:p>
            <a:r>
              <a:rPr lang="el-GR" sz="2400" dirty="0">
                <a:solidFill>
                  <a:schemeClr val="bg1"/>
                </a:solidFill>
                <a:latin typeface="+mn-lt"/>
              </a:rPr>
              <a:t>Ενήλικας ασθενής με </a:t>
            </a:r>
            <a:r>
              <a:rPr lang="el-GR" sz="2400" dirty="0" err="1">
                <a:solidFill>
                  <a:schemeClr val="bg1"/>
                </a:solidFill>
                <a:latin typeface="+mn-lt"/>
              </a:rPr>
              <a:t>κλειδοκρανιακή</a:t>
            </a:r>
            <a:r>
              <a:rPr lang="el-GR" sz="2400" dirty="0">
                <a:solidFill>
                  <a:schemeClr val="bg1"/>
                </a:solidFill>
                <a:latin typeface="+mn-lt"/>
              </a:rPr>
              <a:t> δυσπλασία</a:t>
            </a:r>
            <a:endParaRPr lang="en-US" sz="2400" dirty="0">
              <a:solidFill>
                <a:schemeClr val="bg1"/>
              </a:solidFill>
              <a:latin typeface="+mn-lt"/>
            </a:endParaRPr>
          </a:p>
        </p:txBody>
      </p:sp>
      <p:pic>
        <p:nvPicPr>
          <p:cNvPr id="4" name="Picture 3" descr="03052012 xrpan994.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33874" y="1166396"/>
            <a:ext cx="9286743" cy="4881402"/>
          </a:xfrm>
          <a:prstGeom prst="rect">
            <a:avLst/>
          </a:prstGeom>
        </p:spPr>
      </p:pic>
    </p:spTree>
    <p:extLst>
      <p:ext uri="{BB962C8B-B14F-4D97-AF65-F5344CB8AC3E}">
        <p14:creationId xmlns:p14="http://schemas.microsoft.com/office/powerpoint/2010/main" val="36614432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63765F-7911-2941-B048-A51611934131}"/>
              </a:ext>
            </a:extLst>
          </p:cNvPr>
          <p:cNvSpPr>
            <a:spLocks noGrp="1"/>
          </p:cNvSpPr>
          <p:nvPr>
            <p:ph type="title"/>
          </p:nvPr>
        </p:nvSpPr>
        <p:spPr>
          <a:xfrm>
            <a:off x="838200" y="365125"/>
            <a:ext cx="10515600" cy="1460500"/>
          </a:xfrm>
        </p:spPr>
        <p:txBody>
          <a:bodyPr>
            <a:noAutofit/>
          </a:bodyPr>
          <a:lstStyle/>
          <a:p>
            <a:pPr algn="ctr"/>
            <a:r>
              <a:rPr lang="el-GR" sz="2400" dirty="0"/>
              <a:t>Εικόνα απόδοσης όγκου από δεδομένα </a:t>
            </a:r>
            <a:br>
              <a:rPr lang="el-GR" sz="2400" dirty="0"/>
            </a:br>
            <a:r>
              <a:rPr lang="el-GR" sz="2400" dirty="0"/>
              <a:t>αξονικής τομογραφία κωνικής δέσμης </a:t>
            </a:r>
            <a:r>
              <a:rPr lang="en-US" sz="2400" dirty="0"/>
              <a:t>(</a:t>
            </a:r>
            <a:r>
              <a:rPr lang="en-US" sz="2400" dirty="0" err="1"/>
              <a:t>cbct</a:t>
            </a:r>
            <a:r>
              <a:rPr lang="en-US" sz="2400" dirty="0"/>
              <a:t>) </a:t>
            </a:r>
            <a:r>
              <a:rPr lang="el-GR" sz="2400" dirty="0"/>
              <a:t/>
            </a:r>
            <a:br>
              <a:rPr lang="el-GR" sz="2400" dirty="0"/>
            </a:br>
            <a:r>
              <a:rPr lang="el-GR" sz="2400" dirty="0"/>
              <a:t>ενήλικα άρρενα ασθενή με </a:t>
            </a:r>
            <a:r>
              <a:rPr lang="el-GR" sz="2400" dirty="0" err="1"/>
              <a:t>κλειδοκρανιακή</a:t>
            </a:r>
            <a:r>
              <a:rPr lang="el-GR" sz="2400" dirty="0"/>
              <a:t> </a:t>
            </a:r>
            <a:r>
              <a:rPr lang="el-GR" sz="2400" dirty="0" err="1"/>
              <a:t>δυσόστωση</a:t>
            </a:r>
            <a:r>
              <a:rPr lang="el-GR" sz="2400" dirty="0"/>
              <a:t> </a:t>
            </a:r>
            <a:endParaRPr lang="en-US" sz="2400" dirty="0"/>
          </a:p>
        </p:txBody>
      </p:sp>
      <p:pic>
        <p:nvPicPr>
          <p:cNvPr id="5" name="Picture 4">
            <a:extLst>
              <a:ext uri="{FF2B5EF4-FFF2-40B4-BE49-F238E27FC236}">
                <a16:creationId xmlns:a16="http://schemas.microsoft.com/office/drawing/2014/main" xmlns="" id="{CD9B1BB3-F1C6-6F48-9D98-1BB3C81B425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85056" y="2183996"/>
            <a:ext cx="3842657" cy="3778200"/>
          </a:xfrm>
          <a:prstGeom prst="rect">
            <a:avLst/>
          </a:prstGeom>
        </p:spPr>
      </p:pic>
      <p:pic>
        <p:nvPicPr>
          <p:cNvPr id="7" name="Picture 6">
            <a:extLst>
              <a:ext uri="{FF2B5EF4-FFF2-40B4-BE49-F238E27FC236}">
                <a16:creationId xmlns:a16="http://schemas.microsoft.com/office/drawing/2014/main" xmlns="" id="{1B33C515-27E6-3E43-84A9-F6375B310FE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310741" y="2202734"/>
            <a:ext cx="3788228" cy="3796938"/>
          </a:xfrm>
          <a:prstGeom prst="rect">
            <a:avLst/>
          </a:prstGeom>
        </p:spPr>
      </p:pic>
      <p:pic>
        <p:nvPicPr>
          <p:cNvPr id="9" name="Picture 8">
            <a:extLst>
              <a:ext uri="{FF2B5EF4-FFF2-40B4-BE49-F238E27FC236}">
                <a16:creationId xmlns:a16="http://schemas.microsoft.com/office/drawing/2014/main" xmlns="" id="{8727851F-6FDE-AB48-A271-DCBEC275815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338458" y="2202734"/>
            <a:ext cx="3681448" cy="3778200"/>
          </a:xfrm>
          <a:prstGeom prst="rect">
            <a:avLst/>
          </a:prstGeom>
        </p:spPr>
      </p:pic>
    </p:spTree>
    <p:extLst>
      <p:ext uri="{BB962C8B-B14F-4D97-AF65-F5344CB8AC3E}">
        <p14:creationId xmlns:p14="http://schemas.microsoft.com/office/powerpoint/2010/main" val="276722038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101600" y="5982789"/>
            <a:ext cx="11899900" cy="682255"/>
          </a:xfrm>
          <a:solidFill>
            <a:schemeClr val="bg2"/>
          </a:solidFill>
          <a:ln>
            <a:noFill/>
          </a:ln>
        </p:spPr>
        <p:style>
          <a:lnRef idx="1">
            <a:schemeClr val="dk1"/>
          </a:lnRef>
          <a:fillRef idx="2">
            <a:schemeClr val="dk1"/>
          </a:fillRef>
          <a:effectRef idx="1">
            <a:schemeClr val="dk1"/>
          </a:effectRef>
          <a:fontRef idx="minor">
            <a:schemeClr val="dk1"/>
          </a:fontRef>
        </p:style>
        <p:txBody>
          <a:bodyPr>
            <a:normAutofit/>
          </a:bodyPr>
          <a:lstStyle/>
          <a:p>
            <a:pPr marL="0" indent="0" algn="ctr">
              <a:buNone/>
            </a:pPr>
            <a:r>
              <a:rPr lang="el-GR" sz="1600" dirty="0">
                <a:cs typeface="Arial Narrow"/>
              </a:rPr>
              <a:t>Άλλοι μεταγραφικοί παράγοντες που ελέγχουν την </a:t>
            </a:r>
            <a:r>
              <a:rPr lang="el-GR" sz="1600" dirty="0" err="1">
                <a:cs typeface="Arial Narrow"/>
              </a:rPr>
              <a:t>οστεοβλαστογένεση</a:t>
            </a:r>
            <a:r>
              <a:rPr lang="en-US" sz="1600" dirty="0">
                <a:cs typeface="Arial Narrow"/>
              </a:rPr>
              <a:t>:</a:t>
            </a:r>
            <a:r>
              <a:rPr lang="el-GR" sz="1600" dirty="0">
                <a:cs typeface="Arial Narrow"/>
              </a:rPr>
              <a:t>  </a:t>
            </a:r>
            <a:r>
              <a:rPr lang="el-GR" sz="1600" b="1" dirty="0">
                <a:cs typeface="Arial Narrow"/>
              </a:rPr>
              <a:t>β-</a:t>
            </a:r>
            <a:r>
              <a:rPr lang="en-US" sz="1600" b="1" dirty="0">
                <a:cs typeface="Arial Narrow"/>
              </a:rPr>
              <a:t>catenin</a:t>
            </a:r>
            <a:r>
              <a:rPr lang="el-GR" sz="1600" b="1" dirty="0">
                <a:cs typeface="Arial Narrow"/>
              </a:rPr>
              <a:t>, </a:t>
            </a:r>
            <a:r>
              <a:rPr lang="en-US" sz="1600" b="1" dirty="0">
                <a:cs typeface="Arial Narrow"/>
              </a:rPr>
              <a:t>ATF</a:t>
            </a:r>
            <a:r>
              <a:rPr lang="el-GR" sz="1600" b="1" dirty="0">
                <a:cs typeface="Arial Narrow"/>
              </a:rPr>
              <a:t>4 και </a:t>
            </a:r>
            <a:r>
              <a:rPr lang="en-US" sz="1600" b="1" dirty="0">
                <a:cs typeface="Arial Narrow"/>
              </a:rPr>
              <a:t>DLX</a:t>
            </a:r>
            <a:r>
              <a:rPr lang="el-GR" sz="1600" b="1" dirty="0">
                <a:cs typeface="Arial Narrow"/>
              </a:rPr>
              <a:t>5</a:t>
            </a:r>
          </a:p>
          <a:p>
            <a:pPr marL="0" indent="0" algn="ctr">
              <a:buNone/>
            </a:pPr>
            <a:r>
              <a:rPr lang="el-GR" sz="1600" dirty="0">
                <a:cs typeface="Arial Narrow"/>
              </a:rPr>
              <a:t>Συνεργάζονται κυρίως με τον  Runx2 και οδηγούν τα πρόδρομα κύτταρα στη οστεοβλαστική σειρά</a:t>
            </a:r>
          </a:p>
        </p:txBody>
      </p:sp>
      <p:sp>
        <p:nvSpPr>
          <p:cNvPr id="7" name="Rectangle 1"/>
          <p:cNvSpPr>
            <a:spLocks noChangeArrowheads="1"/>
          </p:cNvSpPr>
          <p:nvPr/>
        </p:nvSpPr>
        <p:spPr bwMode="auto">
          <a:xfrm>
            <a:off x="101600" y="535799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charset="0"/>
              </a:rPr>
              <a:t/>
            </a:r>
            <a:br>
              <a:rPr kumimoji="0" lang="en-US" altLang="en-US" sz="1800" b="0" i="0" u="none" strike="noStrike" cap="none" normalizeH="0" baseline="0">
                <a:ln>
                  <a:noFill/>
                </a:ln>
                <a:solidFill>
                  <a:schemeClr val="tx1"/>
                </a:solidFill>
                <a:effectLst/>
                <a:latin typeface="Arial" charset="0"/>
              </a:rPr>
            </a:br>
            <a:endParaRPr kumimoji="0" lang="en-US" altLang="en-US" sz="1800" b="0" i="0" u="none" strike="noStrike" cap="none" normalizeH="0" baseline="0">
              <a:ln>
                <a:noFill/>
              </a:ln>
              <a:solidFill>
                <a:schemeClr val="tx1"/>
              </a:solidFill>
              <a:effectLst/>
              <a:latin typeface="Arial" charset="0"/>
            </a:endParaRPr>
          </a:p>
        </p:txBody>
      </p:sp>
      <p:pic>
        <p:nvPicPr>
          <p:cNvPr id="9" name="Picture 8"/>
          <p:cNvPicPr>
            <a:picLocks noChangeAspect="1"/>
          </p:cNvPicPr>
          <p:nvPr/>
        </p:nvPicPr>
        <p:blipFill>
          <a:blip r:embed="rId3"/>
          <a:stretch>
            <a:fillRect/>
          </a:stretch>
        </p:blipFill>
        <p:spPr>
          <a:xfrm>
            <a:off x="425450" y="815957"/>
            <a:ext cx="6019800" cy="2400300"/>
          </a:xfrm>
          <a:prstGeom prst="rect">
            <a:avLst/>
          </a:prstGeom>
        </p:spPr>
      </p:pic>
      <p:sp>
        <p:nvSpPr>
          <p:cNvPr id="10" name="Rectangle 9"/>
          <p:cNvSpPr/>
          <p:nvPr/>
        </p:nvSpPr>
        <p:spPr>
          <a:xfrm>
            <a:off x="425450" y="3578108"/>
            <a:ext cx="11252200" cy="2308324"/>
          </a:xfrm>
          <a:prstGeom prst="rect">
            <a:avLst/>
          </a:prstGeom>
        </p:spPr>
        <p:txBody>
          <a:bodyPr wrap="square">
            <a:spAutoFit/>
          </a:bodyPr>
          <a:lstStyle/>
          <a:p>
            <a:r>
              <a:rPr lang="en-US" dirty="0" err="1"/>
              <a:t>Ο</a:t>
            </a:r>
            <a:r>
              <a:rPr lang="en-US" dirty="0"/>
              <a:t> πα</a:t>
            </a:r>
            <a:r>
              <a:rPr lang="en-US" dirty="0" err="1"/>
              <a:t>ράγοντ</a:t>
            </a:r>
            <a:r>
              <a:rPr lang="en-US" dirty="0"/>
              <a:t>α</a:t>
            </a:r>
            <a:r>
              <a:rPr lang="en-US" dirty="0" err="1"/>
              <a:t>ς</a:t>
            </a:r>
            <a:r>
              <a:rPr lang="en-US" dirty="0"/>
              <a:t> </a:t>
            </a:r>
            <a:r>
              <a:rPr lang="en-US" dirty="0" err="1"/>
              <a:t>μετ</a:t>
            </a:r>
            <a:r>
              <a:rPr lang="en-US" dirty="0"/>
              <a:t>α</a:t>
            </a:r>
            <a:r>
              <a:rPr lang="en-US" dirty="0" err="1"/>
              <a:t>γρ</a:t>
            </a:r>
            <a:r>
              <a:rPr lang="en-US" dirty="0"/>
              <a:t>α</a:t>
            </a:r>
            <a:r>
              <a:rPr lang="en-US" dirty="0" err="1"/>
              <a:t>φής</a:t>
            </a:r>
            <a:r>
              <a:rPr lang="en-US" dirty="0"/>
              <a:t> Sp7 </a:t>
            </a:r>
            <a:r>
              <a:rPr lang="el-GR" dirty="0"/>
              <a:t>ή </a:t>
            </a:r>
            <a:r>
              <a:rPr lang="en-US" b="1" dirty="0" err="1"/>
              <a:t>Osterix</a:t>
            </a:r>
            <a:r>
              <a:rPr lang="en-US" b="1" dirty="0"/>
              <a:t> (</a:t>
            </a:r>
            <a:r>
              <a:rPr lang="en-US" b="1" dirty="0" err="1"/>
              <a:t>Osx</a:t>
            </a:r>
            <a:r>
              <a:rPr lang="en-US" b="1" dirty="0"/>
              <a:t>), </a:t>
            </a:r>
            <a:r>
              <a:rPr lang="en-US" dirty="0" err="1"/>
              <a:t>είν</a:t>
            </a:r>
            <a:r>
              <a:rPr lang="en-US" dirty="0"/>
              <a:t>α</a:t>
            </a:r>
            <a:r>
              <a:rPr lang="en-US" dirty="0" err="1"/>
              <a:t>ι</a:t>
            </a:r>
            <a:r>
              <a:rPr lang="en-US" dirty="0"/>
              <a:t> </a:t>
            </a:r>
            <a:r>
              <a:rPr lang="en-US" dirty="0" err="1"/>
              <a:t>μι</a:t>
            </a:r>
            <a:r>
              <a:rPr lang="en-US" dirty="0"/>
              <a:t>α π</a:t>
            </a:r>
            <a:r>
              <a:rPr lang="en-US" dirty="0" err="1"/>
              <a:t>ρωτεΐνη</a:t>
            </a:r>
            <a:r>
              <a:rPr lang="en-US" dirty="0"/>
              <a:t> π</a:t>
            </a:r>
            <a:r>
              <a:rPr lang="en-US" dirty="0" err="1"/>
              <a:t>ου</a:t>
            </a:r>
            <a:r>
              <a:rPr lang="en-US" dirty="0"/>
              <a:t> </a:t>
            </a:r>
            <a:r>
              <a:rPr lang="en-US" dirty="0" err="1"/>
              <a:t>στον</a:t>
            </a:r>
            <a:r>
              <a:rPr lang="en-US" dirty="0"/>
              <a:t> </a:t>
            </a:r>
            <a:r>
              <a:rPr lang="en-US" dirty="0" err="1"/>
              <a:t>άνθρω</a:t>
            </a:r>
            <a:r>
              <a:rPr lang="en-US" dirty="0"/>
              <a:t>π</a:t>
            </a:r>
            <a:r>
              <a:rPr lang="en-US" dirty="0" err="1"/>
              <a:t>ο</a:t>
            </a:r>
            <a:r>
              <a:rPr lang="en-US" dirty="0"/>
              <a:t> </a:t>
            </a:r>
            <a:r>
              <a:rPr lang="en-US" dirty="0" err="1"/>
              <a:t>κωδικο</a:t>
            </a:r>
            <a:r>
              <a:rPr lang="en-US" dirty="0"/>
              <a:t>π</a:t>
            </a:r>
            <a:r>
              <a:rPr lang="en-US" dirty="0" err="1"/>
              <a:t>οιείτ</a:t>
            </a:r>
            <a:r>
              <a:rPr lang="en-US" dirty="0"/>
              <a:t>α</a:t>
            </a:r>
            <a:r>
              <a:rPr lang="en-US" dirty="0" err="1"/>
              <a:t>ι</a:t>
            </a:r>
            <a:r>
              <a:rPr lang="en-US" dirty="0"/>
              <a:t> απ</a:t>
            </a:r>
            <a:r>
              <a:rPr lang="en-US" dirty="0" err="1"/>
              <a:t>ό</a:t>
            </a:r>
            <a:r>
              <a:rPr lang="en-US" dirty="0"/>
              <a:t> </a:t>
            </a:r>
            <a:r>
              <a:rPr lang="en-US" dirty="0" err="1"/>
              <a:t>το</a:t>
            </a:r>
            <a:r>
              <a:rPr lang="en-US" dirty="0"/>
              <a:t> </a:t>
            </a:r>
            <a:r>
              <a:rPr lang="en-US" dirty="0" err="1"/>
              <a:t>γονίδιο</a:t>
            </a:r>
            <a:r>
              <a:rPr lang="en-US" dirty="0"/>
              <a:t> SP7. </a:t>
            </a:r>
            <a:r>
              <a:rPr lang="en-US" dirty="0" err="1"/>
              <a:t>Σε</a:t>
            </a:r>
            <a:r>
              <a:rPr lang="en-US" dirty="0"/>
              <a:t> </a:t>
            </a:r>
            <a:r>
              <a:rPr lang="en-US" dirty="0" err="1"/>
              <a:t>μεσεγχυμ</a:t>
            </a:r>
            <a:r>
              <a:rPr lang="en-US" dirty="0"/>
              <a:t>α</a:t>
            </a:r>
            <a:r>
              <a:rPr lang="en-US" dirty="0" err="1"/>
              <a:t>τικά</a:t>
            </a:r>
            <a:r>
              <a:rPr lang="en-US" dirty="0"/>
              <a:t> π</a:t>
            </a:r>
            <a:r>
              <a:rPr lang="en-US" dirty="0" err="1"/>
              <a:t>ρόδρομ</a:t>
            </a:r>
            <a:r>
              <a:rPr lang="en-US" dirty="0"/>
              <a:t>α </a:t>
            </a:r>
            <a:r>
              <a:rPr lang="en-US" dirty="0" err="1"/>
              <a:t>κύττ</a:t>
            </a:r>
            <a:r>
              <a:rPr lang="en-US" dirty="0"/>
              <a:t>α</a:t>
            </a:r>
            <a:r>
              <a:rPr lang="en-US" dirty="0" err="1"/>
              <a:t>ρ</a:t>
            </a:r>
            <a:r>
              <a:rPr lang="en-US" dirty="0"/>
              <a:t>α π</a:t>
            </a:r>
            <a:r>
              <a:rPr lang="en-US" dirty="0" err="1"/>
              <a:t>ου</a:t>
            </a:r>
            <a:r>
              <a:rPr lang="en-US" dirty="0"/>
              <a:t> </a:t>
            </a:r>
            <a:r>
              <a:rPr lang="en-US" dirty="0" err="1"/>
              <a:t>εκφράζουν</a:t>
            </a:r>
            <a:r>
              <a:rPr lang="en-US" dirty="0"/>
              <a:t> Runx-2, </a:t>
            </a:r>
            <a:r>
              <a:rPr lang="en-US" dirty="0" err="1"/>
              <a:t>η</a:t>
            </a:r>
            <a:r>
              <a:rPr lang="en-US" dirty="0"/>
              <a:t> </a:t>
            </a:r>
            <a:r>
              <a:rPr lang="en-US" dirty="0" err="1"/>
              <a:t>έκφρ</a:t>
            </a:r>
            <a:r>
              <a:rPr lang="en-US" dirty="0"/>
              <a:t>α</a:t>
            </a:r>
            <a:r>
              <a:rPr lang="en-US" dirty="0" err="1"/>
              <a:t>ση</a:t>
            </a:r>
            <a:r>
              <a:rPr lang="en-US" dirty="0"/>
              <a:t> </a:t>
            </a:r>
            <a:r>
              <a:rPr lang="en-US" dirty="0" err="1"/>
              <a:t>Osterix</a:t>
            </a:r>
            <a:r>
              <a:rPr lang="en-US" dirty="0"/>
              <a:t> </a:t>
            </a:r>
            <a:r>
              <a:rPr lang="en-US" dirty="0" err="1"/>
              <a:t>θ</a:t>
            </a:r>
            <a:r>
              <a:rPr lang="en-US" dirty="0"/>
              <a:t>α </a:t>
            </a:r>
            <a:r>
              <a:rPr lang="en-US" dirty="0" err="1"/>
              <a:t>ε</a:t>
            </a:r>
            <a:r>
              <a:rPr lang="en-US" dirty="0"/>
              <a:t>π</a:t>
            </a:r>
            <a:r>
              <a:rPr lang="en-US" dirty="0" err="1"/>
              <a:t>άγει</a:t>
            </a:r>
            <a:r>
              <a:rPr lang="en-US" dirty="0"/>
              <a:t> α</a:t>
            </a:r>
            <a:r>
              <a:rPr lang="en-US" dirty="0" err="1"/>
              <a:t>υτά</a:t>
            </a:r>
            <a:r>
              <a:rPr lang="en-US" dirty="0"/>
              <a:t> </a:t>
            </a:r>
            <a:r>
              <a:rPr lang="en-US" dirty="0" err="1"/>
              <a:t>τ</a:t>
            </a:r>
            <a:r>
              <a:rPr lang="en-US" dirty="0"/>
              <a:t>α </a:t>
            </a:r>
            <a:r>
              <a:rPr lang="en-US" dirty="0" err="1"/>
              <a:t>κύττ</a:t>
            </a:r>
            <a:r>
              <a:rPr lang="en-US" dirty="0"/>
              <a:t>α</a:t>
            </a:r>
            <a:r>
              <a:rPr lang="en-US" dirty="0" err="1"/>
              <a:t>ρ</a:t>
            </a:r>
            <a:r>
              <a:rPr lang="en-US" dirty="0"/>
              <a:t>α </a:t>
            </a:r>
            <a:r>
              <a:rPr lang="en-US" dirty="0" err="1"/>
              <a:t>ν</a:t>
            </a:r>
            <a:r>
              <a:rPr lang="en-US" dirty="0"/>
              <a:t>α </a:t>
            </a:r>
            <a:r>
              <a:rPr lang="en-US" dirty="0" err="1"/>
              <a:t>δι</a:t>
            </a:r>
            <a:r>
              <a:rPr lang="en-US" dirty="0"/>
              <a:t>α</a:t>
            </a:r>
            <a:r>
              <a:rPr lang="en-US" dirty="0" err="1"/>
              <a:t>φορο</a:t>
            </a:r>
            <a:r>
              <a:rPr lang="en-US" dirty="0"/>
              <a:t>π</a:t>
            </a:r>
            <a:r>
              <a:rPr lang="en-US" dirty="0" err="1"/>
              <a:t>οιηθούν</a:t>
            </a:r>
            <a:r>
              <a:rPr lang="en-US" dirty="0"/>
              <a:t> </a:t>
            </a:r>
            <a:r>
              <a:rPr lang="en-US" dirty="0" err="1"/>
              <a:t>σε</a:t>
            </a:r>
            <a:r>
              <a:rPr lang="en-US" dirty="0"/>
              <a:t> </a:t>
            </a:r>
            <a:r>
              <a:rPr lang="en-US" dirty="0" err="1"/>
              <a:t>οστεο</a:t>
            </a:r>
            <a:r>
              <a:rPr lang="en-US" dirty="0"/>
              <a:t>β</a:t>
            </a:r>
            <a:r>
              <a:rPr lang="en-US" dirty="0" err="1"/>
              <a:t>λάστες</a:t>
            </a:r>
            <a:r>
              <a:rPr lang="en-US" dirty="0"/>
              <a:t>, </a:t>
            </a:r>
            <a:r>
              <a:rPr lang="en-US" dirty="0" err="1"/>
              <a:t>κ</a:t>
            </a:r>
            <a:r>
              <a:rPr lang="en-US" dirty="0"/>
              <a:t>α</a:t>
            </a:r>
            <a:r>
              <a:rPr lang="en-US" dirty="0" err="1"/>
              <a:t>ι</a:t>
            </a:r>
            <a:r>
              <a:rPr lang="en-US" dirty="0"/>
              <a:t> </a:t>
            </a:r>
            <a:r>
              <a:rPr lang="en-US" dirty="0" err="1"/>
              <a:t>στη</a:t>
            </a:r>
            <a:r>
              <a:rPr lang="en-US" dirty="0"/>
              <a:t> </a:t>
            </a:r>
            <a:r>
              <a:rPr lang="en-US" dirty="0" err="1"/>
              <a:t>συνέχει</a:t>
            </a:r>
            <a:r>
              <a:rPr lang="en-US" dirty="0"/>
              <a:t>α </a:t>
            </a:r>
            <a:r>
              <a:rPr lang="en-US" dirty="0" err="1"/>
              <a:t>οστεοκύττ</a:t>
            </a:r>
            <a:r>
              <a:rPr lang="en-US" dirty="0"/>
              <a:t>α</a:t>
            </a:r>
            <a:r>
              <a:rPr lang="en-US" dirty="0" err="1"/>
              <a:t>ρ</a:t>
            </a:r>
            <a:r>
              <a:rPr lang="en-US" dirty="0"/>
              <a:t>α </a:t>
            </a:r>
            <a:r>
              <a:rPr lang="en-US" dirty="0" err="1"/>
              <a:t>κ</a:t>
            </a:r>
            <a:r>
              <a:rPr lang="en-US" dirty="0"/>
              <a:t>α</a:t>
            </a:r>
            <a:r>
              <a:rPr lang="en-US" dirty="0" err="1"/>
              <a:t>τά</a:t>
            </a:r>
            <a:r>
              <a:rPr lang="en-US" dirty="0"/>
              <a:t> </a:t>
            </a:r>
            <a:r>
              <a:rPr lang="en-US" dirty="0" err="1"/>
              <a:t>τη</a:t>
            </a:r>
            <a:r>
              <a:rPr lang="en-US" dirty="0"/>
              <a:t> </a:t>
            </a:r>
            <a:r>
              <a:rPr lang="en-US" dirty="0" err="1"/>
              <a:t>διάρκει</a:t>
            </a:r>
            <a:r>
              <a:rPr lang="en-US" dirty="0"/>
              <a:t>α </a:t>
            </a:r>
            <a:r>
              <a:rPr lang="el-GR" dirty="0"/>
              <a:t>της οστεογένεσης</a:t>
            </a:r>
            <a:r>
              <a:rPr lang="en-US" dirty="0"/>
              <a:t>. </a:t>
            </a:r>
          </a:p>
          <a:p>
            <a:endParaRPr lang="en-US" dirty="0"/>
          </a:p>
          <a:p>
            <a:r>
              <a:rPr lang="en-US" dirty="0"/>
              <a:t>O </a:t>
            </a:r>
            <a:r>
              <a:rPr lang="en-US" b="1" dirty="0" err="1"/>
              <a:t>Osterix</a:t>
            </a:r>
            <a:r>
              <a:rPr lang="en-US" b="1" dirty="0"/>
              <a:t> </a:t>
            </a:r>
            <a:r>
              <a:rPr lang="en-US" dirty="0" err="1"/>
              <a:t>δι</a:t>
            </a:r>
            <a:r>
              <a:rPr lang="en-US" dirty="0"/>
              <a:t>α</a:t>
            </a:r>
            <a:r>
              <a:rPr lang="en-US" dirty="0" err="1"/>
              <a:t>δρ</a:t>
            </a:r>
            <a:r>
              <a:rPr lang="en-US" dirty="0"/>
              <a:t>αμα</a:t>
            </a:r>
            <a:r>
              <a:rPr lang="en-US" dirty="0" err="1"/>
              <a:t>τίζει</a:t>
            </a:r>
            <a:r>
              <a:rPr lang="en-US" dirty="0"/>
              <a:t> </a:t>
            </a:r>
            <a:r>
              <a:rPr lang="en-US" dirty="0" err="1"/>
              <a:t>ε</a:t>
            </a:r>
            <a:r>
              <a:rPr lang="en-US" dirty="0"/>
              <a:t>π</a:t>
            </a:r>
            <a:r>
              <a:rPr lang="en-US" dirty="0" err="1"/>
              <a:t>ίσης</a:t>
            </a:r>
            <a:r>
              <a:rPr lang="en-US" dirty="0"/>
              <a:t> </a:t>
            </a:r>
            <a:r>
              <a:rPr lang="en-US" dirty="0" err="1"/>
              <a:t>έν</a:t>
            </a:r>
            <a:r>
              <a:rPr lang="en-US" dirty="0"/>
              <a:t>α</a:t>
            </a:r>
            <a:r>
              <a:rPr lang="en-US" dirty="0" err="1"/>
              <a:t>ν</a:t>
            </a:r>
            <a:r>
              <a:rPr lang="en-US" dirty="0"/>
              <a:t> </a:t>
            </a:r>
            <a:r>
              <a:rPr lang="en-US" dirty="0" err="1"/>
              <a:t>δι</a:t>
            </a:r>
            <a:r>
              <a:rPr lang="en-US" dirty="0"/>
              <a:t>π</a:t>
            </a:r>
            <a:r>
              <a:rPr lang="en-US" dirty="0" err="1"/>
              <a:t>λό</a:t>
            </a:r>
            <a:r>
              <a:rPr lang="en-US" dirty="0"/>
              <a:t> </a:t>
            </a:r>
            <a:r>
              <a:rPr lang="en-US" dirty="0" err="1"/>
              <a:t>ρόλο</a:t>
            </a:r>
            <a:r>
              <a:rPr lang="en-US" dirty="0"/>
              <a:t> </a:t>
            </a:r>
            <a:r>
              <a:rPr lang="en-US" dirty="0" err="1"/>
              <a:t>γι</a:t>
            </a:r>
            <a:r>
              <a:rPr lang="en-US" dirty="0"/>
              <a:t>α </a:t>
            </a:r>
            <a:r>
              <a:rPr lang="en-US" dirty="0" err="1"/>
              <a:t>την</a:t>
            </a:r>
            <a:r>
              <a:rPr lang="en-US" dirty="0"/>
              <a:t> α</a:t>
            </a:r>
            <a:r>
              <a:rPr lang="en-US" dirty="0" err="1"/>
              <a:t>ν</a:t>
            </a:r>
            <a:r>
              <a:rPr lang="en-US" dirty="0"/>
              <a:t>α</a:t>
            </a:r>
            <a:r>
              <a:rPr lang="en-US" dirty="0" err="1"/>
              <a:t>στολή</a:t>
            </a:r>
            <a:r>
              <a:rPr lang="en-US" dirty="0"/>
              <a:t> </a:t>
            </a:r>
            <a:r>
              <a:rPr lang="en-US" dirty="0" err="1"/>
              <a:t>της</a:t>
            </a:r>
            <a:r>
              <a:rPr lang="en-US" dirty="0"/>
              <a:t> </a:t>
            </a:r>
            <a:r>
              <a:rPr lang="en-US" dirty="0" err="1"/>
              <a:t>δι</a:t>
            </a:r>
            <a:r>
              <a:rPr lang="en-US" dirty="0"/>
              <a:t>α</a:t>
            </a:r>
            <a:r>
              <a:rPr lang="en-US" dirty="0" err="1"/>
              <a:t>φορο</a:t>
            </a:r>
            <a:r>
              <a:rPr lang="en-US" dirty="0"/>
              <a:t>π</a:t>
            </a:r>
            <a:r>
              <a:rPr lang="en-US" dirty="0" err="1"/>
              <a:t>οίησης</a:t>
            </a:r>
            <a:r>
              <a:rPr lang="en-US" dirty="0"/>
              <a:t> </a:t>
            </a:r>
            <a:r>
              <a:rPr lang="en-US" dirty="0" err="1"/>
              <a:t>των</a:t>
            </a:r>
            <a:r>
              <a:rPr lang="en-US" dirty="0"/>
              <a:t> </a:t>
            </a:r>
            <a:r>
              <a:rPr lang="en-US" dirty="0" err="1"/>
              <a:t>χονδροκυττάρων</a:t>
            </a:r>
            <a:r>
              <a:rPr lang="en-US" dirty="0"/>
              <a:t>. </a:t>
            </a:r>
            <a:r>
              <a:rPr lang="en-US" dirty="0" err="1"/>
              <a:t>Οι</a:t>
            </a:r>
            <a:r>
              <a:rPr lang="en-US" dirty="0"/>
              <a:t> </a:t>
            </a:r>
            <a:r>
              <a:rPr lang="en-US" dirty="0" err="1"/>
              <a:t>μετ</a:t>
            </a:r>
            <a:r>
              <a:rPr lang="en-US" dirty="0"/>
              <a:t>α</a:t>
            </a:r>
            <a:r>
              <a:rPr lang="en-US" dirty="0" err="1"/>
              <a:t>λλάξεις</a:t>
            </a:r>
            <a:r>
              <a:rPr lang="en-US" dirty="0"/>
              <a:t> α</a:t>
            </a:r>
            <a:r>
              <a:rPr lang="en-US" dirty="0" err="1"/>
              <a:t>υτού</a:t>
            </a:r>
            <a:r>
              <a:rPr lang="en-US" dirty="0"/>
              <a:t> </a:t>
            </a:r>
            <a:r>
              <a:rPr lang="en-US" dirty="0" err="1"/>
              <a:t>του</a:t>
            </a:r>
            <a:r>
              <a:rPr lang="en-US" dirty="0"/>
              <a:t> </a:t>
            </a:r>
            <a:r>
              <a:rPr lang="en-US" dirty="0" err="1"/>
              <a:t>γονιδίου</a:t>
            </a:r>
            <a:r>
              <a:rPr lang="en-US" dirty="0"/>
              <a:t> </a:t>
            </a:r>
            <a:r>
              <a:rPr lang="en-US" dirty="0" err="1"/>
              <a:t>σχετίζοντ</a:t>
            </a:r>
            <a:r>
              <a:rPr lang="en-US" dirty="0"/>
              <a:t>α</a:t>
            </a:r>
            <a:r>
              <a:rPr lang="en-US" dirty="0" err="1"/>
              <a:t>ι</a:t>
            </a:r>
            <a:r>
              <a:rPr lang="en-US" dirty="0"/>
              <a:t> </a:t>
            </a:r>
            <a:r>
              <a:rPr lang="en-US" dirty="0" err="1"/>
              <a:t>με</a:t>
            </a:r>
            <a:r>
              <a:rPr lang="en-US" dirty="0"/>
              <a:t> </a:t>
            </a:r>
            <a:r>
              <a:rPr lang="en-US" dirty="0" err="1"/>
              <a:t>την</a:t>
            </a:r>
            <a:r>
              <a:rPr lang="en-US" dirty="0"/>
              <a:t> </a:t>
            </a:r>
            <a:r>
              <a:rPr lang="en-US" dirty="0" err="1"/>
              <a:t>Οστεογένεση</a:t>
            </a:r>
            <a:r>
              <a:rPr lang="en-US" dirty="0"/>
              <a:t> (</a:t>
            </a:r>
            <a:r>
              <a:rPr lang="en-US" dirty="0" err="1"/>
              <a:t>Imperfecta</a:t>
            </a:r>
            <a:r>
              <a:rPr lang="en-US" dirty="0"/>
              <a:t> </a:t>
            </a:r>
            <a:r>
              <a:rPr lang="en-US" dirty="0" err="1"/>
              <a:t>Osteogenesis</a:t>
            </a:r>
            <a:r>
              <a:rPr lang="en-US" dirty="0"/>
              <a:t>), </a:t>
            </a:r>
            <a:r>
              <a:rPr lang="en-US" dirty="0" err="1"/>
              <a:t>την</a:t>
            </a:r>
            <a:r>
              <a:rPr lang="en-US" dirty="0"/>
              <a:t> </a:t>
            </a:r>
            <a:r>
              <a:rPr lang="en-US" dirty="0" err="1"/>
              <a:t>οστεο</a:t>
            </a:r>
            <a:r>
              <a:rPr lang="en-US" dirty="0"/>
              <a:t>π</a:t>
            </a:r>
            <a:r>
              <a:rPr lang="en-US" dirty="0" err="1"/>
              <a:t>όρωση</a:t>
            </a:r>
            <a:r>
              <a:rPr lang="en-US" dirty="0"/>
              <a:t> </a:t>
            </a:r>
            <a:r>
              <a:rPr lang="en-US" dirty="0" err="1"/>
              <a:t>κ</a:t>
            </a:r>
            <a:r>
              <a:rPr lang="en-US" dirty="0"/>
              <a:t>α</a:t>
            </a:r>
            <a:r>
              <a:rPr lang="en-US" dirty="0" err="1"/>
              <a:t>ι</a:t>
            </a:r>
            <a:r>
              <a:rPr lang="en-US" dirty="0"/>
              <a:t> </a:t>
            </a:r>
            <a:r>
              <a:rPr lang="en-US" dirty="0" err="1"/>
              <a:t>άλλες</a:t>
            </a:r>
            <a:r>
              <a:rPr lang="en-US" dirty="0"/>
              <a:t> α</a:t>
            </a:r>
            <a:r>
              <a:rPr lang="en-US" dirty="0" err="1"/>
              <a:t>σθένειες</a:t>
            </a:r>
            <a:r>
              <a:rPr lang="en-US" dirty="0"/>
              <a:t> </a:t>
            </a:r>
            <a:r>
              <a:rPr lang="en-US" dirty="0" err="1"/>
              <a:t>των</a:t>
            </a:r>
            <a:r>
              <a:rPr lang="en-US" dirty="0"/>
              <a:t> </a:t>
            </a:r>
            <a:r>
              <a:rPr lang="en-US" dirty="0" err="1"/>
              <a:t>οστών</a:t>
            </a:r>
            <a:r>
              <a:rPr lang="en-US" dirty="0"/>
              <a:t>.</a:t>
            </a:r>
          </a:p>
        </p:txBody>
      </p:sp>
      <p:sp>
        <p:nvSpPr>
          <p:cNvPr id="11" name="TextBox 10"/>
          <p:cNvSpPr txBox="1"/>
          <p:nvPr/>
        </p:nvSpPr>
        <p:spPr>
          <a:xfrm>
            <a:off x="7304931" y="1983625"/>
            <a:ext cx="2013693" cy="646331"/>
          </a:xfrm>
          <a:prstGeom prst="rect">
            <a:avLst/>
          </a:prstGeom>
          <a:noFill/>
        </p:spPr>
        <p:txBody>
          <a:bodyPr wrap="none" rtlCol="0">
            <a:spAutoFit/>
          </a:bodyPr>
          <a:lstStyle/>
          <a:p>
            <a:r>
              <a:rPr lang="el-GR" dirty="0"/>
              <a:t>Γονιδιακή θέση </a:t>
            </a:r>
          </a:p>
          <a:p>
            <a:r>
              <a:rPr lang="el-GR" dirty="0"/>
              <a:t>Χρωμόσωμα 12 </a:t>
            </a:r>
            <a:endParaRPr lang="en-US" dirty="0"/>
          </a:p>
        </p:txBody>
      </p:sp>
      <p:sp>
        <p:nvSpPr>
          <p:cNvPr id="12" name="Rectangle 11"/>
          <p:cNvSpPr/>
          <p:nvPr/>
        </p:nvSpPr>
        <p:spPr>
          <a:xfrm>
            <a:off x="425449" y="3238816"/>
            <a:ext cx="6879481" cy="276999"/>
          </a:xfrm>
          <a:prstGeom prst="rect">
            <a:avLst/>
          </a:prstGeom>
        </p:spPr>
        <p:txBody>
          <a:bodyPr wrap="square">
            <a:spAutoFit/>
          </a:bodyPr>
          <a:lstStyle/>
          <a:p>
            <a:r>
              <a:rPr lang="en-US" sz="1200">
                <a:solidFill>
                  <a:srgbClr val="54595D"/>
                </a:solidFill>
              </a:rPr>
              <a:t>Source: National </a:t>
            </a:r>
            <a:r>
              <a:rPr lang="en-US" sz="1200" dirty="0">
                <a:solidFill>
                  <a:srgbClr val="54595D"/>
                </a:solidFill>
              </a:rPr>
              <a:t>Center for Biotechnology Information, U.S. National Library of Medicine</a:t>
            </a:r>
            <a:endParaRPr lang="en-US" sz="1200" dirty="0"/>
          </a:p>
        </p:txBody>
      </p:sp>
      <p:sp>
        <p:nvSpPr>
          <p:cNvPr id="14" name="Title 1"/>
          <p:cNvSpPr>
            <a:spLocks noGrp="1"/>
          </p:cNvSpPr>
          <p:nvPr>
            <p:ph type="title"/>
          </p:nvPr>
        </p:nvSpPr>
        <p:spPr>
          <a:xfrm>
            <a:off x="1117600" y="172025"/>
            <a:ext cx="10515600" cy="1325563"/>
          </a:xfrm>
        </p:spPr>
        <p:txBody>
          <a:bodyPr>
            <a:noAutofit/>
          </a:bodyPr>
          <a:lstStyle/>
          <a:p>
            <a:r>
              <a:rPr lang="el-GR" sz="2400" dirty="0">
                <a:solidFill>
                  <a:prstClr val="black"/>
                </a:solidFill>
                <a:latin typeface="+mn-lt"/>
              </a:rPr>
              <a:t>Σύγχρονα δεδομένα σχετικά με τη βιολογία του οστού</a:t>
            </a:r>
            <a:br>
              <a:rPr lang="el-GR" sz="2400" dirty="0">
                <a:solidFill>
                  <a:prstClr val="black"/>
                </a:solidFill>
                <a:latin typeface="+mn-lt"/>
              </a:rPr>
            </a:br>
            <a:r>
              <a:rPr lang="el-GR" sz="2400" dirty="0">
                <a:latin typeface="+mn-lt"/>
              </a:rPr>
              <a:t>Μεταγραφικοί παράγοντες ελέγχου </a:t>
            </a:r>
            <a:r>
              <a:rPr lang="el-GR" sz="2400" dirty="0" err="1">
                <a:latin typeface="+mn-lt"/>
              </a:rPr>
              <a:t>οστεοβλαστικής</a:t>
            </a:r>
            <a:r>
              <a:rPr lang="el-GR" sz="2400" dirty="0">
                <a:latin typeface="+mn-lt"/>
              </a:rPr>
              <a:t> διαφοροποίησης</a:t>
            </a:r>
            <a:r>
              <a:rPr lang="el-GR" sz="3600" b="1" dirty="0">
                <a:latin typeface="+mn-lt"/>
              </a:rPr>
              <a:t/>
            </a:r>
            <a:br>
              <a:rPr lang="el-GR" sz="3600" b="1" dirty="0">
                <a:latin typeface="+mn-lt"/>
              </a:rPr>
            </a:br>
            <a:endParaRPr lang="en-US" sz="2400" dirty="0">
              <a:latin typeface="+mn-lt"/>
            </a:endParaRPr>
          </a:p>
        </p:txBody>
      </p:sp>
    </p:spTree>
    <p:extLst>
      <p:ext uri="{BB962C8B-B14F-4D97-AF65-F5344CB8AC3E}">
        <p14:creationId xmlns:p14="http://schemas.microsoft.com/office/powerpoint/2010/main" val="104087409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5634037" y="2895600"/>
            <a:ext cx="6126161" cy="2014682"/>
          </a:xfrm>
        </p:spPr>
        <p:txBody>
          <a:bodyPr>
            <a:normAutofit lnSpcReduction="10000"/>
          </a:bodyPr>
          <a:lstStyle/>
          <a:p>
            <a:pPr marL="0" indent="0" algn="ctr">
              <a:buNone/>
            </a:pPr>
            <a:r>
              <a:rPr lang="el-GR" sz="1800" dirty="0"/>
              <a:t>Σημαντικό ρόλο στην βιολογία του οστού παίζει ο μεταγραφικός παράγοντας </a:t>
            </a:r>
            <a:r>
              <a:rPr lang="el-GR" sz="1800" b="1" dirty="0"/>
              <a:t>AP-1 (activator protein 1</a:t>
            </a:r>
            <a:r>
              <a:rPr lang="el-GR" sz="1800" dirty="0"/>
              <a:t>), τα κύρια συστατικά του οποίου είναι  οι πρωτεΐνες  </a:t>
            </a:r>
          </a:p>
          <a:p>
            <a:pPr marL="0" indent="0" algn="ctr">
              <a:buNone/>
            </a:pPr>
            <a:r>
              <a:rPr lang="el-GR" sz="1800" b="1" dirty="0"/>
              <a:t>c-</a:t>
            </a:r>
            <a:r>
              <a:rPr lang="el-GR" sz="1800" b="1" dirty="0" err="1"/>
              <a:t>Jun</a:t>
            </a:r>
            <a:r>
              <a:rPr lang="el-GR" sz="1800" b="1" dirty="0"/>
              <a:t> και c-</a:t>
            </a:r>
            <a:r>
              <a:rPr lang="el-GR" sz="1800" b="1" dirty="0" err="1"/>
              <a:t>Fos</a:t>
            </a:r>
            <a:r>
              <a:rPr lang="el-GR" sz="1800" b="1" dirty="0"/>
              <a:t>. </a:t>
            </a:r>
          </a:p>
          <a:p>
            <a:pPr marL="0" indent="0" algn="ctr">
              <a:buNone/>
            </a:pPr>
            <a:r>
              <a:rPr lang="el-GR" sz="1800" dirty="0"/>
              <a:t>Αυτές οι πρωτεΐνες αποτελούν παράγοντες κλειδιά που σχετίζονται με τη δόμηση και αποδόμηση των οστών και  υπεισέρχονται στον οστικό κύκλο </a:t>
            </a:r>
            <a:endParaRPr lang="en-US" sz="2400" dirty="0"/>
          </a:p>
        </p:txBody>
      </p:sp>
      <p:pic>
        <p:nvPicPr>
          <p:cNvPr id="5" name="Εικόνα 39" descr="C:\Documents and Settings\Administrator\Τα έγγραφά μου\Downloads\Genes01.gif"/>
          <p:cNvPicPr/>
          <p:nvPr/>
        </p:nvPicPr>
        <p:blipFill>
          <a:blip r:embed="rId2">
            <a:extLst>
              <a:ext uri="{28A0092B-C50C-407E-A947-70E740481C1C}">
                <a14:useLocalDpi xmlns:a14="http://schemas.microsoft.com/office/drawing/2010/main"/>
              </a:ext>
            </a:extLst>
          </a:blip>
          <a:srcRect/>
          <a:stretch>
            <a:fillRect/>
          </a:stretch>
        </p:blipFill>
        <p:spPr bwMode="auto">
          <a:xfrm>
            <a:off x="606424" y="2141251"/>
            <a:ext cx="4543425" cy="3048000"/>
          </a:xfrm>
          <a:prstGeom prst="rect">
            <a:avLst/>
          </a:prstGeom>
          <a:noFill/>
          <a:ln>
            <a:noFill/>
          </a:ln>
        </p:spPr>
      </p:pic>
      <p:sp>
        <p:nvSpPr>
          <p:cNvPr id="6" name="Τίτλος 1"/>
          <p:cNvSpPr txBox="1">
            <a:spLocks/>
          </p:cNvSpPr>
          <p:nvPr/>
        </p:nvSpPr>
        <p:spPr>
          <a:xfrm>
            <a:off x="719137" y="1136581"/>
            <a:ext cx="4318001" cy="1143000"/>
          </a:xfrm>
          <a:prstGeom prst="rect">
            <a:avLst/>
          </a:prstGeom>
          <a:noFill/>
        </p:spPr>
        <p:txBody>
          <a:bodyPr vert="horz" lIns="91440" tIns="45720" rIns="91440" bIns="45720" rtlCol="0" anchor="ctr">
            <a:normAutofit/>
          </a:bodyPr>
          <a:lstStyle>
            <a:lvl1pPr algn="ctr" defTabSz="457200" rtl="0" eaLnBrk="1" latinLnBrk="0" hangingPunct="1">
              <a:lnSpc>
                <a:spcPct val="90000"/>
              </a:lnSpc>
              <a:spcBef>
                <a:spcPct val="0"/>
              </a:spcBef>
              <a:buNone/>
              <a:defRPr sz="4400" kern="1200">
                <a:solidFill>
                  <a:schemeClr val="tx1"/>
                </a:solidFill>
                <a:latin typeface="+mj-lt"/>
                <a:ea typeface="+mj-ea"/>
                <a:cs typeface="+mj-cs"/>
              </a:defRPr>
            </a:lvl1pPr>
          </a:lstStyle>
          <a:p>
            <a:r>
              <a:rPr lang="el-GR" sz="2400">
                <a:solidFill>
                  <a:prstClr val="black"/>
                </a:solidFill>
                <a:latin typeface="+mn-lt"/>
              </a:rPr>
              <a:t>Μεταγραφικοί παράγοντες</a:t>
            </a:r>
            <a:r>
              <a:rPr lang="el-GR" sz="2400" dirty="0">
                <a:solidFill>
                  <a:prstClr val="black"/>
                </a:solidFill>
                <a:latin typeface="+mn-lt"/>
              </a:rPr>
              <a:t/>
            </a:r>
            <a:br>
              <a:rPr lang="el-GR" sz="2400" dirty="0">
                <a:solidFill>
                  <a:prstClr val="black"/>
                </a:solidFill>
                <a:latin typeface="+mn-lt"/>
              </a:rPr>
            </a:br>
            <a:r>
              <a:rPr lang="el-GR" sz="2400" dirty="0">
                <a:solidFill>
                  <a:prstClr val="black"/>
                </a:solidFill>
                <a:latin typeface="+mn-lt"/>
              </a:rPr>
              <a:t> </a:t>
            </a:r>
            <a:r>
              <a:rPr lang="el-GR" sz="2400" dirty="0">
                <a:latin typeface="+mn-lt"/>
              </a:rPr>
              <a:t> </a:t>
            </a:r>
            <a:r>
              <a:rPr lang="en-US" sz="2400" dirty="0">
                <a:latin typeface="+mn-lt"/>
              </a:rPr>
              <a:t>AP-1      c-Jun    c-</a:t>
            </a:r>
            <a:r>
              <a:rPr lang="en-US" sz="2400" dirty="0" err="1">
                <a:latin typeface="+mn-lt"/>
              </a:rPr>
              <a:t>Fos</a:t>
            </a:r>
            <a:endParaRPr lang="el-GR" sz="3200" b="1" dirty="0">
              <a:latin typeface="+mn-lt"/>
            </a:endParaRPr>
          </a:p>
        </p:txBody>
      </p:sp>
      <p:sp>
        <p:nvSpPr>
          <p:cNvPr id="7" name="Rectangle 6"/>
          <p:cNvSpPr/>
          <p:nvPr/>
        </p:nvSpPr>
        <p:spPr>
          <a:xfrm>
            <a:off x="719137" y="5417415"/>
            <a:ext cx="4914900" cy="600164"/>
          </a:xfrm>
          <a:prstGeom prst="rect">
            <a:avLst/>
          </a:prstGeom>
        </p:spPr>
        <p:txBody>
          <a:bodyPr wrap="square">
            <a:spAutoFit/>
          </a:bodyPr>
          <a:lstStyle/>
          <a:p>
            <a:r>
              <a:rPr lang="el-GR" sz="1100" dirty="0">
                <a:solidFill>
                  <a:srgbClr val="000000"/>
                </a:solidFill>
              </a:rPr>
              <a:t>Σε μεταλλαγμένους </a:t>
            </a:r>
            <a:r>
              <a:rPr lang="el-GR" sz="1100" dirty="0" err="1">
                <a:solidFill>
                  <a:srgbClr val="000000"/>
                </a:solidFill>
              </a:rPr>
              <a:t>επίμυες</a:t>
            </a:r>
            <a:r>
              <a:rPr lang="el-GR" sz="1100" dirty="0">
                <a:solidFill>
                  <a:srgbClr val="000000"/>
                </a:solidFill>
              </a:rPr>
              <a:t> με διαταραχή έκφρασης των πρωτεϊνών παρατηρείται είτε </a:t>
            </a:r>
            <a:r>
              <a:rPr lang="el-GR" sz="1100" dirty="0" err="1">
                <a:solidFill>
                  <a:srgbClr val="000000"/>
                </a:solidFill>
              </a:rPr>
              <a:t>οστεοπενία</a:t>
            </a:r>
            <a:r>
              <a:rPr lang="el-GR" sz="1100" dirty="0">
                <a:solidFill>
                  <a:srgbClr val="000000"/>
                </a:solidFill>
              </a:rPr>
              <a:t> και γιγαντιαίοι </a:t>
            </a:r>
            <a:r>
              <a:rPr lang="el-GR" sz="1100" dirty="0" err="1">
                <a:solidFill>
                  <a:srgbClr val="000000"/>
                </a:solidFill>
              </a:rPr>
              <a:t>οστεοκλάστες</a:t>
            </a:r>
            <a:r>
              <a:rPr lang="el-GR" sz="1100" dirty="0">
                <a:solidFill>
                  <a:srgbClr val="000000"/>
                </a:solidFill>
              </a:rPr>
              <a:t> είτε αυξημένη οστική μάζα και </a:t>
            </a:r>
            <a:r>
              <a:rPr lang="el-GR" sz="1100" dirty="0" err="1">
                <a:solidFill>
                  <a:srgbClr val="000000"/>
                </a:solidFill>
              </a:rPr>
              <a:t>οστεοπέτρωση</a:t>
            </a:r>
            <a:r>
              <a:rPr lang="el-GR" sz="1100" dirty="0">
                <a:solidFill>
                  <a:srgbClr val="000000"/>
                </a:solidFill>
              </a:rPr>
              <a:t> (από  </a:t>
            </a:r>
            <a:r>
              <a:rPr lang="el-GR" sz="1100" dirty="0" err="1">
                <a:solidFill>
                  <a:srgbClr val="000000"/>
                </a:solidFill>
              </a:rPr>
              <a:t>Bakiri</a:t>
            </a:r>
            <a:r>
              <a:rPr lang="el-GR" sz="1100" dirty="0">
                <a:solidFill>
                  <a:srgbClr val="000000"/>
                </a:solidFill>
              </a:rPr>
              <a:t> και συν.)</a:t>
            </a:r>
            <a:endParaRPr lang="en-US" sz="1100" dirty="0"/>
          </a:p>
        </p:txBody>
      </p:sp>
      <p:sp>
        <p:nvSpPr>
          <p:cNvPr id="8" name="Title 1"/>
          <p:cNvSpPr>
            <a:spLocks noGrp="1"/>
          </p:cNvSpPr>
          <p:nvPr>
            <p:ph type="title"/>
          </p:nvPr>
        </p:nvSpPr>
        <p:spPr>
          <a:xfrm>
            <a:off x="1117600" y="172025"/>
            <a:ext cx="10515600" cy="1325563"/>
          </a:xfrm>
        </p:spPr>
        <p:txBody>
          <a:bodyPr>
            <a:noAutofit/>
          </a:bodyPr>
          <a:lstStyle/>
          <a:p>
            <a:r>
              <a:rPr lang="el-GR" sz="2400" dirty="0">
                <a:solidFill>
                  <a:prstClr val="black"/>
                </a:solidFill>
                <a:latin typeface="+mn-lt"/>
              </a:rPr>
              <a:t>Σύγχρονα δεδομένα σχετικά με τη βιολογία του οστού</a:t>
            </a:r>
            <a:br>
              <a:rPr lang="el-GR" sz="2400" dirty="0">
                <a:solidFill>
                  <a:prstClr val="black"/>
                </a:solidFill>
                <a:latin typeface="+mn-lt"/>
              </a:rPr>
            </a:br>
            <a:r>
              <a:rPr lang="el-GR" sz="2400" dirty="0">
                <a:latin typeface="+mn-lt"/>
              </a:rPr>
              <a:t>Μεταγραφικοί παράγοντες ελέγχου </a:t>
            </a:r>
            <a:r>
              <a:rPr lang="el-GR" sz="2400" dirty="0" err="1">
                <a:latin typeface="+mn-lt"/>
              </a:rPr>
              <a:t>οστεοβλαστικής</a:t>
            </a:r>
            <a:r>
              <a:rPr lang="el-GR" sz="2400" dirty="0">
                <a:latin typeface="+mn-lt"/>
              </a:rPr>
              <a:t> διαφοροποίησης</a:t>
            </a:r>
            <a:r>
              <a:rPr lang="el-GR" sz="3600" b="1" dirty="0">
                <a:latin typeface="+mn-lt"/>
              </a:rPr>
              <a:t/>
            </a:r>
            <a:br>
              <a:rPr lang="el-GR" sz="3600" b="1" dirty="0">
                <a:latin typeface="+mn-lt"/>
              </a:rPr>
            </a:br>
            <a:endParaRPr lang="en-US" sz="2400" dirty="0">
              <a:latin typeface="+mn-lt"/>
            </a:endParaRPr>
          </a:p>
        </p:txBody>
      </p:sp>
    </p:spTree>
    <p:extLst>
      <p:ext uri="{BB962C8B-B14F-4D97-AF65-F5344CB8AC3E}">
        <p14:creationId xmlns:p14="http://schemas.microsoft.com/office/powerpoint/2010/main" val="195887193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57778" y="409024"/>
            <a:ext cx="10991850" cy="461665"/>
          </a:xfrm>
          <a:prstGeom prst="rect">
            <a:avLst/>
          </a:prstGeom>
        </p:spPr>
        <p:txBody>
          <a:bodyPr wrap="square">
            <a:spAutoFit/>
          </a:bodyPr>
          <a:lstStyle/>
          <a:p>
            <a:pPr algn="ctr"/>
            <a:r>
              <a:rPr lang="el-GR" sz="2400" dirty="0"/>
              <a:t>Παράγοντες που επηρεάζουν το ρυθμό ορθοδοντικής μετακίνησης</a:t>
            </a:r>
            <a:endParaRPr lang="en-US" sz="2400" dirty="0"/>
          </a:p>
        </p:txBody>
      </p:sp>
      <p:sp>
        <p:nvSpPr>
          <p:cNvPr id="5" name="TextBox 4"/>
          <p:cNvSpPr txBox="1"/>
          <p:nvPr/>
        </p:nvSpPr>
        <p:spPr>
          <a:xfrm>
            <a:off x="1719493" y="1174693"/>
            <a:ext cx="2654894" cy="2585323"/>
          </a:xfrm>
          <a:prstGeom prst="rect">
            <a:avLst/>
          </a:prstGeom>
          <a:noFill/>
        </p:spPr>
        <p:txBody>
          <a:bodyPr wrap="none" rtlCol="0">
            <a:spAutoFit/>
          </a:bodyPr>
          <a:lstStyle/>
          <a:p>
            <a:r>
              <a:rPr lang="el-GR" dirty="0">
                <a:solidFill>
                  <a:srgbClr val="FF0000"/>
                </a:solidFill>
                <a:cs typeface="Arial Regular" charset="0"/>
              </a:rPr>
              <a:t>Ηλικία</a:t>
            </a:r>
            <a:endParaRPr lang="en-US" dirty="0">
              <a:solidFill>
                <a:srgbClr val="FF0000"/>
              </a:solidFill>
              <a:cs typeface="Arial Regular" charset="0"/>
            </a:endParaRPr>
          </a:p>
          <a:p>
            <a:r>
              <a:rPr lang="en-US" dirty="0"/>
              <a:t>Hunter 1778; </a:t>
            </a:r>
          </a:p>
          <a:p>
            <a:r>
              <a:rPr lang="en-US" dirty="0" err="1"/>
              <a:t>Reitan</a:t>
            </a:r>
            <a:r>
              <a:rPr lang="en-US" dirty="0"/>
              <a:t> 1951-1957-1964</a:t>
            </a:r>
          </a:p>
          <a:p>
            <a:r>
              <a:rPr lang="en-US" dirty="0" err="1"/>
              <a:t>Shimpo</a:t>
            </a:r>
            <a:r>
              <a:rPr lang="en-US" dirty="0"/>
              <a:t> 2003</a:t>
            </a:r>
          </a:p>
          <a:p>
            <a:r>
              <a:rPr lang="en-US" dirty="0"/>
              <a:t>Komatsu 2004</a:t>
            </a:r>
          </a:p>
          <a:p>
            <a:r>
              <a:rPr lang="en-US" dirty="0" err="1"/>
              <a:t>Ren</a:t>
            </a:r>
            <a:r>
              <a:rPr lang="en-US" dirty="0"/>
              <a:t> 2005-2008</a:t>
            </a:r>
          </a:p>
          <a:p>
            <a:r>
              <a:rPr lang="en-US" dirty="0" err="1"/>
              <a:t>Nakamoto</a:t>
            </a:r>
            <a:r>
              <a:rPr lang="en-US" dirty="0"/>
              <a:t> 2002</a:t>
            </a:r>
          </a:p>
          <a:p>
            <a:r>
              <a:rPr lang="en-US" dirty="0"/>
              <a:t>Konstantonis 2014</a:t>
            </a:r>
          </a:p>
          <a:p>
            <a:endParaRPr lang="en-US" dirty="0" err="1">
              <a:cs typeface="Arial Regular" charset="0"/>
            </a:endParaRPr>
          </a:p>
        </p:txBody>
      </p:sp>
      <p:sp>
        <p:nvSpPr>
          <p:cNvPr id="6" name="TextBox 5"/>
          <p:cNvSpPr txBox="1"/>
          <p:nvPr/>
        </p:nvSpPr>
        <p:spPr>
          <a:xfrm>
            <a:off x="7079924" y="1268760"/>
            <a:ext cx="3680816" cy="1754326"/>
          </a:xfrm>
          <a:prstGeom prst="rect">
            <a:avLst/>
          </a:prstGeom>
          <a:noFill/>
        </p:spPr>
        <p:txBody>
          <a:bodyPr wrap="none" rtlCol="0">
            <a:spAutoFit/>
          </a:bodyPr>
          <a:lstStyle/>
          <a:p>
            <a:r>
              <a:rPr lang="el-GR" dirty="0">
                <a:solidFill>
                  <a:srgbClr val="FF0000"/>
                </a:solidFill>
                <a:cs typeface="Arial Regular" charset="0"/>
              </a:rPr>
              <a:t>Φάρμακα - Βιταμίνες</a:t>
            </a:r>
            <a:endParaRPr lang="en-US" dirty="0">
              <a:solidFill>
                <a:srgbClr val="FF0000"/>
              </a:solidFill>
              <a:cs typeface="Arial Regular" charset="0"/>
            </a:endParaRPr>
          </a:p>
          <a:p>
            <a:r>
              <a:rPr lang="en-US" dirty="0"/>
              <a:t>Corticosteroids </a:t>
            </a:r>
          </a:p>
          <a:p>
            <a:r>
              <a:rPr lang="en-US" dirty="0"/>
              <a:t>non-steroidal anti-inflammatory</a:t>
            </a:r>
          </a:p>
          <a:p>
            <a:r>
              <a:rPr lang="en-US" dirty="0"/>
              <a:t>Vitamin D</a:t>
            </a:r>
          </a:p>
          <a:p>
            <a:r>
              <a:rPr lang="en-US" dirty="0"/>
              <a:t>Calcium</a:t>
            </a:r>
            <a:endParaRPr lang="el-GR" dirty="0"/>
          </a:p>
          <a:p>
            <a:r>
              <a:rPr lang="en-US" dirty="0">
                <a:cs typeface="Arial Regular" charset="0"/>
              </a:rPr>
              <a:t>bisphosphonates</a:t>
            </a:r>
          </a:p>
        </p:txBody>
      </p:sp>
      <p:sp>
        <p:nvSpPr>
          <p:cNvPr id="7" name="TextBox 6"/>
          <p:cNvSpPr txBox="1"/>
          <p:nvPr/>
        </p:nvSpPr>
        <p:spPr>
          <a:xfrm>
            <a:off x="8072585" y="3760016"/>
            <a:ext cx="2137124" cy="369332"/>
          </a:xfrm>
          <a:prstGeom prst="rect">
            <a:avLst/>
          </a:prstGeom>
          <a:noFill/>
        </p:spPr>
        <p:txBody>
          <a:bodyPr wrap="none" rtlCol="0">
            <a:spAutoFit/>
          </a:bodyPr>
          <a:lstStyle/>
          <a:p>
            <a:r>
              <a:rPr lang="el-GR" dirty="0">
                <a:solidFill>
                  <a:srgbClr val="FF0000"/>
                </a:solidFill>
                <a:cs typeface="Arial Regular" charset="0"/>
              </a:rPr>
              <a:t>Διαβήτης τύπου 1</a:t>
            </a:r>
            <a:endParaRPr lang="en-US" dirty="0">
              <a:solidFill>
                <a:srgbClr val="FF0000"/>
              </a:solidFill>
              <a:cs typeface="Arial Regular" charset="0"/>
            </a:endParaRPr>
          </a:p>
        </p:txBody>
      </p:sp>
      <p:sp>
        <p:nvSpPr>
          <p:cNvPr id="8" name="TextBox 7"/>
          <p:cNvSpPr txBox="1"/>
          <p:nvPr/>
        </p:nvSpPr>
        <p:spPr>
          <a:xfrm>
            <a:off x="1719493" y="4129348"/>
            <a:ext cx="3849131" cy="1754326"/>
          </a:xfrm>
          <a:prstGeom prst="rect">
            <a:avLst/>
          </a:prstGeom>
          <a:noFill/>
        </p:spPr>
        <p:txBody>
          <a:bodyPr wrap="none" rtlCol="0">
            <a:spAutoFit/>
          </a:bodyPr>
          <a:lstStyle/>
          <a:p>
            <a:r>
              <a:rPr lang="el-GR" dirty="0">
                <a:solidFill>
                  <a:srgbClr val="FF0000"/>
                </a:solidFill>
                <a:cs typeface="Arial Regular" charset="0"/>
              </a:rPr>
              <a:t>Ασβέστιο &amp; ρυθμιστές ασβεστίου</a:t>
            </a:r>
            <a:endParaRPr lang="en-US" dirty="0">
              <a:solidFill>
                <a:srgbClr val="FF0000"/>
              </a:solidFill>
              <a:cs typeface="Arial Regular" charset="0"/>
            </a:endParaRPr>
          </a:p>
          <a:p>
            <a:r>
              <a:rPr lang="en-US" dirty="0"/>
              <a:t>PTH Parathyroid hormone</a:t>
            </a:r>
          </a:p>
          <a:p>
            <a:r>
              <a:rPr lang="en-US" dirty="0" err="1"/>
              <a:t>Thyroxine</a:t>
            </a:r>
            <a:endParaRPr lang="en-US" dirty="0"/>
          </a:p>
          <a:p>
            <a:r>
              <a:rPr lang="en-US" dirty="0"/>
              <a:t>Calcitonin</a:t>
            </a:r>
          </a:p>
          <a:p>
            <a:r>
              <a:rPr lang="en-US" dirty="0"/>
              <a:t>Estrogens</a:t>
            </a:r>
          </a:p>
          <a:p>
            <a:endParaRPr lang="en-US" dirty="0" err="1">
              <a:cs typeface="Arial Regular" charset="0"/>
            </a:endParaRPr>
          </a:p>
        </p:txBody>
      </p:sp>
      <p:pic>
        <p:nvPicPr>
          <p:cNvPr id="10" name="Picture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284151" y="4294540"/>
            <a:ext cx="3476589" cy="2259783"/>
          </a:xfrm>
          <a:prstGeom prst="rect">
            <a:avLst/>
          </a:prstGeom>
        </p:spPr>
      </p:pic>
    </p:spTree>
    <p:extLst>
      <p:ext uri="{BB962C8B-B14F-4D97-AF65-F5344CB8AC3E}">
        <p14:creationId xmlns:p14="http://schemas.microsoft.com/office/powerpoint/2010/main" val="138508526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97000" y="239570"/>
            <a:ext cx="9639300" cy="830997"/>
          </a:xfrm>
          <a:prstGeom prst="rect">
            <a:avLst/>
          </a:prstGeom>
        </p:spPr>
        <p:txBody>
          <a:bodyPr wrap="square">
            <a:spAutoFit/>
          </a:bodyPr>
          <a:lstStyle/>
          <a:p>
            <a:pPr algn="ctr"/>
            <a:r>
              <a:rPr lang="el-GR" sz="2400" dirty="0">
                <a:cs typeface="Arial Regular" charset="0"/>
              </a:rPr>
              <a:t>Οι ορθοδοντικές και ορθοπεδικές θεωρίες και πρακτικές έχουν πολλά κοινά. Η διαφορά έγκειται στον περιοδοντικό σύνδεσμο.</a:t>
            </a:r>
            <a:endParaRPr lang="en-US" sz="2400" dirty="0">
              <a:cs typeface="Arial Regular" charset="0"/>
            </a:endParaRPr>
          </a:p>
        </p:txBody>
      </p:sp>
      <p:sp>
        <p:nvSpPr>
          <p:cNvPr id="6" name="Rectangle 5"/>
          <p:cNvSpPr/>
          <p:nvPr/>
        </p:nvSpPr>
        <p:spPr>
          <a:xfrm>
            <a:off x="6521669" y="1582068"/>
            <a:ext cx="2870681" cy="1754326"/>
          </a:xfrm>
          <a:prstGeom prst="rect">
            <a:avLst/>
          </a:prstGeom>
        </p:spPr>
        <p:txBody>
          <a:bodyPr wrap="square">
            <a:spAutoFit/>
          </a:bodyPr>
          <a:lstStyle/>
          <a:p>
            <a:pPr lvl="0" algn="ctr"/>
            <a:r>
              <a:rPr lang="el-GR" dirty="0">
                <a:solidFill>
                  <a:srgbClr val="000000"/>
                </a:solidFill>
              </a:rPr>
              <a:t>Κατά την ορθοδοντική μετακίνηση το φατνιακό οστό έχει έναν πολύτιμο σύμμαχο</a:t>
            </a:r>
            <a:r>
              <a:rPr lang="en-US" dirty="0">
                <a:solidFill>
                  <a:srgbClr val="000000"/>
                </a:solidFill>
              </a:rPr>
              <a:t>:</a:t>
            </a:r>
            <a:endParaRPr lang="el-GR" dirty="0">
              <a:solidFill>
                <a:srgbClr val="000000"/>
              </a:solidFill>
            </a:endParaRPr>
          </a:p>
          <a:p>
            <a:pPr lvl="0" algn="ctr"/>
            <a:r>
              <a:rPr lang="el-GR" dirty="0">
                <a:solidFill>
                  <a:srgbClr val="000000"/>
                </a:solidFill>
              </a:rPr>
              <a:t>τον περιοδοντικό σύνδεσμο</a:t>
            </a:r>
            <a:endParaRPr lang="en-US" dirty="0">
              <a:solidFill>
                <a:srgbClr val="000000"/>
              </a:solidFill>
            </a:endParaRPr>
          </a:p>
        </p:txBody>
      </p:sp>
      <p:pic>
        <p:nvPicPr>
          <p:cNvPr id="7" name="Picture 6" descr="MONORIZO_DONTI_withoutTEXT.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
            <a:ext cx="1129677" cy="6858000"/>
          </a:xfrm>
          <a:prstGeom prst="rect">
            <a:avLst/>
          </a:prstGeom>
        </p:spPr>
      </p:pic>
      <p:cxnSp>
        <p:nvCxnSpPr>
          <p:cNvPr id="9" name="Straight Connector 8"/>
          <p:cNvCxnSpPr>
            <a:stCxn id="6" idx="1"/>
          </p:cNvCxnSpPr>
          <p:nvPr/>
        </p:nvCxnSpPr>
        <p:spPr>
          <a:xfrm flipH="1">
            <a:off x="1287913" y="2459231"/>
            <a:ext cx="5233756" cy="96976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145900" y="4818258"/>
            <a:ext cx="8284100" cy="923330"/>
          </a:xfrm>
          <a:prstGeom prst="rect">
            <a:avLst/>
          </a:prstGeom>
          <a:solidFill>
            <a:schemeClr val="accent1">
              <a:lumMod val="20000"/>
              <a:lumOff val="80000"/>
            </a:schemeClr>
          </a:solidFill>
        </p:spPr>
        <p:txBody>
          <a:bodyPr wrap="square" rtlCol="0">
            <a:spAutoFit/>
          </a:bodyPr>
          <a:lstStyle/>
          <a:p>
            <a:r>
              <a:rPr lang="en-US" dirty="0">
                <a:cs typeface="Arial Regular" charset="0"/>
              </a:rPr>
              <a:t>1. </a:t>
            </a:r>
            <a:r>
              <a:rPr lang="el-GR" dirty="0">
                <a:cs typeface="Arial Regular" charset="0"/>
              </a:rPr>
              <a:t>Δύναται ένα </a:t>
            </a:r>
            <a:r>
              <a:rPr lang="el-GR" dirty="0" err="1">
                <a:cs typeface="Arial Regular" charset="0"/>
              </a:rPr>
              <a:t>ενδοδοντικά</a:t>
            </a:r>
            <a:r>
              <a:rPr lang="el-GR" dirty="0">
                <a:cs typeface="Arial Regular" charset="0"/>
              </a:rPr>
              <a:t> θεραπευμένο δόντι να υποστεί</a:t>
            </a:r>
          </a:p>
          <a:p>
            <a:r>
              <a:rPr lang="el-GR" dirty="0">
                <a:cs typeface="Arial Regular" charset="0"/>
              </a:rPr>
              <a:t>ορθοδοντική μετακίνηση</a:t>
            </a:r>
            <a:r>
              <a:rPr lang="en-US" dirty="0">
                <a:cs typeface="Arial Regular" charset="0"/>
              </a:rPr>
              <a:t>;      NAI </a:t>
            </a:r>
            <a:r>
              <a:rPr lang="el-GR" dirty="0">
                <a:cs typeface="Arial Regular" charset="0"/>
              </a:rPr>
              <a:t>ή ΟΧΙ</a:t>
            </a:r>
            <a:endParaRPr lang="en-US" dirty="0">
              <a:cs typeface="Arial Regular" charset="0"/>
            </a:endParaRPr>
          </a:p>
          <a:p>
            <a:endParaRPr lang="en-US" dirty="0" err="1">
              <a:cs typeface="Arial Regular" charset="0"/>
            </a:endParaRPr>
          </a:p>
        </p:txBody>
      </p:sp>
      <p:sp>
        <p:nvSpPr>
          <p:cNvPr id="11" name="TextBox 10"/>
          <p:cNvSpPr txBox="1"/>
          <p:nvPr/>
        </p:nvSpPr>
        <p:spPr>
          <a:xfrm>
            <a:off x="3145900" y="5834194"/>
            <a:ext cx="8284100" cy="923330"/>
          </a:xfrm>
          <a:prstGeom prst="rect">
            <a:avLst/>
          </a:prstGeom>
          <a:solidFill>
            <a:schemeClr val="accent1">
              <a:lumMod val="20000"/>
              <a:lumOff val="80000"/>
            </a:schemeClr>
          </a:solidFill>
        </p:spPr>
        <p:txBody>
          <a:bodyPr wrap="square" rtlCol="0">
            <a:spAutoFit/>
          </a:bodyPr>
          <a:lstStyle/>
          <a:p>
            <a:r>
              <a:rPr lang="el-GR" dirty="0">
                <a:cs typeface="Arial Regular" charset="0"/>
              </a:rPr>
              <a:t>2. Είμαι εξαιρετικός οδοντίατρος, θα επιχειρήσω </a:t>
            </a:r>
          </a:p>
          <a:p>
            <a:r>
              <a:rPr lang="el-GR" dirty="0">
                <a:cs typeface="Arial Regular" charset="0"/>
              </a:rPr>
              <a:t>να μετακινήσω ένα αγκυλωμένο δόντι με μια νέα τεχνική.  Σωστό ή Λάθος</a:t>
            </a:r>
            <a:endParaRPr lang="en-US" dirty="0">
              <a:cs typeface="Arial Regular" charset="0"/>
            </a:endParaRPr>
          </a:p>
          <a:p>
            <a:endParaRPr lang="en-US" dirty="0" err="1">
              <a:cs typeface="Arial Regular" charset="0"/>
            </a:endParaRPr>
          </a:p>
        </p:txBody>
      </p:sp>
      <p:sp>
        <p:nvSpPr>
          <p:cNvPr id="14" name="Oval 13"/>
          <p:cNvSpPr/>
          <p:nvPr/>
        </p:nvSpPr>
        <p:spPr>
          <a:xfrm>
            <a:off x="3145900" y="3767501"/>
            <a:ext cx="2016224" cy="864096"/>
          </a:xfrm>
          <a:prstGeom prst="ellipse">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l-GR" dirty="0">
                <a:solidFill>
                  <a:prstClr val="black"/>
                </a:solidFill>
                <a:latin typeface="Arial Narrow" pitchFamily="34" charset="0"/>
              </a:rPr>
              <a:t>Ερωτήσεις </a:t>
            </a:r>
            <a:endParaRPr lang="en-US" dirty="0"/>
          </a:p>
        </p:txBody>
      </p:sp>
    </p:spTree>
    <p:extLst>
      <p:ext uri="{BB962C8B-B14F-4D97-AF65-F5344CB8AC3E}">
        <p14:creationId xmlns:p14="http://schemas.microsoft.com/office/powerpoint/2010/main" val="271821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737041"/>
            <a:ext cx="10515600" cy="480131"/>
          </a:xfrm>
          <a:prstGeom prst="rect">
            <a:avLst/>
          </a:prstGeom>
        </p:spPr>
        <p:txBody>
          <a:bodyPr wrap="square">
            <a:spAutoFit/>
          </a:bodyPr>
          <a:lstStyle/>
          <a:p>
            <a:pPr algn="ctr"/>
            <a:r>
              <a:rPr lang="el-GR" sz="2800" dirty="0"/>
              <a:t>Μετατροπή της δύναμης σε βιολογική διεργασία</a:t>
            </a:r>
            <a:endParaRPr lang="en-US" sz="2800" dirty="0"/>
          </a:p>
        </p:txBody>
      </p:sp>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708275" y="1459715"/>
            <a:ext cx="6775450" cy="2566017"/>
          </a:xfrm>
          <a:prstGeom prst="rect">
            <a:avLst/>
          </a:prstGeom>
        </p:spPr>
      </p:pic>
      <p:sp>
        <p:nvSpPr>
          <p:cNvPr id="6" name="Rectangle 5"/>
          <p:cNvSpPr/>
          <p:nvPr/>
        </p:nvSpPr>
        <p:spPr>
          <a:xfrm>
            <a:off x="533401" y="4135140"/>
            <a:ext cx="10947400" cy="1200329"/>
          </a:xfrm>
          <a:prstGeom prst="rect">
            <a:avLst/>
          </a:prstGeom>
        </p:spPr>
        <p:txBody>
          <a:bodyPr wrap="square">
            <a:spAutoFit/>
          </a:bodyPr>
          <a:lstStyle/>
          <a:p>
            <a:r>
              <a:rPr lang="el-GR" dirty="0">
                <a:cs typeface="Arial Regular" charset="0"/>
              </a:rPr>
              <a:t>Η ορθοδοντική μετακίνηση οφείλεται στην ικανότητα του φατνιακού οστού να αναδιαμορφώνεται. </a:t>
            </a:r>
          </a:p>
          <a:p>
            <a:endParaRPr lang="el-GR" dirty="0">
              <a:cs typeface="Arial Regular" charset="0"/>
            </a:endParaRPr>
          </a:p>
          <a:p>
            <a:r>
              <a:rPr lang="el-GR" dirty="0">
                <a:cs typeface="Arial Regular" charset="0"/>
              </a:rPr>
              <a:t>Τα ορθοδοντικά σύρματα εξασκούν δυνάμεις στα δόντια οι οποίες μεταδιδόμενες στο περιοδόντιο προκαλούν τις αντιδράσεις των κυττάρων και του </a:t>
            </a:r>
            <a:r>
              <a:rPr lang="el-GR" dirty="0" err="1">
                <a:cs typeface="Arial Regular" charset="0"/>
              </a:rPr>
              <a:t>εξωκυττάριου</a:t>
            </a:r>
            <a:r>
              <a:rPr lang="el-GR" dirty="0">
                <a:cs typeface="Arial Regular" charset="0"/>
              </a:rPr>
              <a:t> στρώματος των ιστών. </a:t>
            </a:r>
            <a:endParaRPr lang="en-US" dirty="0">
              <a:cs typeface="Arial Regular" charset="0"/>
            </a:endParaRPr>
          </a:p>
        </p:txBody>
      </p:sp>
      <p:sp>
        <p:nvSpPr>
          <p:cNvPr id="7" name="TextBox 6"/>
          <p:cNvSpPr txBox="1"/>
          <p:nvPr/>
        </p:nvSpPr>
        <p:spPr>
          <a:xfrm>
            <a:off x="533401" y="5558929"/>
            <a:ext cx="10820399" cy="646331"/>
          </a:xfrm>
          <a:prstGeom prst="rect">
            <a:avLst/>
          </a:prstGeom>
          <a:noFill/>
        </p:spPr>
        <p:txBody>
          <a:bodyPr wrap="square" rtlCol="0">
            <a:spAutoFit/>
          </a:bodyPr>
          <a:lstStyle/>
          <a:p>
            <a:r>
              <a:rPr lang="el-GR" dirty="0">
                <a:cs typeface="Arial Regular" charset="0"/>
              </a:rPr>
              <a:t>Η συνεχής αναδιαμόρφωση είναι απαραίτητη για τη διατήρηση της δομικής ακεραιότητας του οστού (ομοιόσταση)</a:t>
            </a:r>
          </a:p>
        </p:txBody>
      </p:sp>
    </p:spTree>
    <p:extLst>
      <p:ext uri="{BB962C8B-B14F-4D97-AF65-F5344CB8AC3E}">
        <p14:creationId xmlns:p14="http://schemas.microsoft.com/office/powerpoint/2010/main" val="210787286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52A04E7-0C86-A24F-9A0F-A75B14EEA429}"/>
              </a:ext>
            </a:extLst>
          </p:cNvPr>
          <p:cNvSpPr/>
          <p:nvPr/>
        </p:nvSpPr>
        <p:spPr>
          <a:xfrm>
            <a:off x="6096000" y="0"/>
            <a:ext cx="6096000" cy="6875261"/>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cstate="email">
            <a:alphaModFix amt="70000"/>
            <a:extLst>
              <a:ext uri="{28A0092B-C50C-407E-A947-70E740481C1C}">
                <a14:useLocalDpi xmlns:a14="http://schemas.microsoft.com/office/drawing/2010/main"/>
              </a:ext>
            </a:extLst>
          </a:blip>
          <a:srcRect b="-1"/>
          <a:stretch/>
        </p:blipFill>
        <p:spPr>
          <a:xfrm rot="5400000">
            <a:off x="-381000" y="398261"/>
            <a:ext cx="6857999" cy="6096000"/>
          </a:xfrm>
          <a:prstGeom prst="rect">
            <a:avLst/>
          </a:prstGeom>
        </p:spPr>
      </p:pic>
      <p:sp>
        <p:nvSpPr>
          <p:cNvPr id="2" name="Title 1"/>
          <p:cNvSpPr>
            <a:spLocks noGrp="1"/>
          </p:cNvSpPr>
          <p:nvPr>
            <p:ph type="title"/>
          </p:nvPr>
        </p:nvSpPr>
        <p:spPr>
          <a:xfrm>
            <a:off x="6373906" y="645459"/>
            <a:ext cx="5292702" cy="1734661"/>
          </a:xfrm>
          <a:noFill/>
        </p:spPr>
        <p:txBody>
          <a:bodyPr>
            <a:noAutofit/>
          </a:bodyPr>
          <a:lstStyle/>
          <a:p>
            <a:pPr algn="ctr"/>
            <a:r>
              <a:rPr lang="el-GR" sz="2400" dirty="0"/>
              <a:t>Ποιος θεωρείται σημαντικός παράγων που συμβάλλει </a:t>
            </a:r>
            <a:br>
              <a:rPr lang="el-GR" sz="2400" dirty="0"/>
            </a:br>
            <a:r>
              <a:rPr lang="el-GR" sz="2400" dirty="0"/>
              <a:t>στην ομοιοστασία του σκελετού</a:t>
            </a:r>
            <a:r>
              <a:rPr lang="en-US" sz="2400" dirty="0"/>
              <a:t>;</a:t>
            </a:r>
          </a:p>
        </p:txBody>
      </p:sp>
      <p:sp>
        <p:nvSpPr>
          <p:cNvPr id="7" name="Rectangle 6">
            <a:extLst>
              <a:ext uri="{FF2B5EF4-FFF2-40B4-BE49-F238E27FC236}">
                <a16:creationId xmlns:a16="http://schemas.microsoft.com/office/drawing/2014/main" xmlns="" id="{25CA35E9-728C-374E-AA79-54A681B9D7EA}"/>
              </a:ext>
            </a:extLst>
          </p:cNvPr>
          <p:cNvSpPr/>
          <p:nvPr/>
        </p:nvSpPr>
        <p:spPr>
          <a:xfrm>
            <a:off x="7041501" y="4166025"/>
            <a:ext cx="4204997" cy="461665"/>
          </a:xfrm>
          <a:prstGeom prst="rect">
            <a:avLst/>
          </a:prstGeom>
        </p:spPr>
        <p:txBody>
          <a:bodyPr wrap="none">
            <a:spAutoFit/>
          </a:bodyPr>
          <a:lstStyle/>
          <a:p>
            <a:r>
              <a:rPr lang="en-US" sz="2400" dirty="0">
                <a:cs typeface="Arial Regular" charset="0"/>
              </a:rPr>
              <a:t>E</a:t>
            </a:r>
            <a:r>
              <a:rPr lang="el-GR" sz="2400" dirty="0" err="1">
                <a:cs typeface="Arial Regular" charset="0"/>
              </a:rPr>
              <a:t>ίναι</a:t>
            </a:r>
            <a:r>
              <a:rPr lang="el-GR" sz="2400" dirty="0">
                <a:cs typeface="Arial Regular" charset="0"/>
              </a:rPr>
              <a:t> ένα φυσικό φαινόμενο</a:t>
            </a:r>
            <a:endParaRPr lang="en-US" sz="2400" dirty="0" err="1">
              <a:cs typeface="Arial Regular" charset="0"/>
            </a:endParaRPr>
          </a:p>
        </p:txBody>
      </p:sp>
    </p:spTree>
    <p:extLst>
      <p:ext uri="{BB962C8B-B14F-4D97-AF65-F5344CB8AC3E}">
        <p14:creationId xmlns:p14="http://schemas.microsoft.com/office/powerpoint/2010/main" val="58009579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1484"/>
            <a:ext cx="10515600" cy="610891"/>
          </a:xfrm>
        </p:spPr>
        <p:txBody>
          <a:bodyPr>
            <a:normAutofit/>
          </a:bodyPr>
          <a:lstStyle/>
          <a:p>
            <a:pPr algn="ctr"/>
            <a:r>
              <a:rPr lang="el-GR" sz="2800" dirty="0">
                <a:latin typeface="+mn-lt"/>
              </a:rPr>
              <a:t>Μετατροπή της δύναμης σε βιολογική διεργασία</a:t>
            </a:r>
            <a:endParaRPr lang="en-US" sz="2800" dirty="0">
              <a:latin typeface="+mn-lt"/>
            </a:endParaRPr>
          </a:p>
        </p:txBody>
      </p:sp>
      <p:pic>
        <p:nvPicPr>
          <p:cNvPr id="5" name="Picture 4" descr="Neil_Armstrong_pose.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8200" y="983368"/>
            <a:ext cx="3997431" cy="5087639"/>
          </a:xfrm>
          <a:prstGeom prst="rect">
            <a:avLst/>
          </a:prstGeom>
        </p:spPr>
      </p:pic>
      <p:sp>
        <p:nvSpPr>
          <p:cNvPr id="6" name="Rectangle 5"/>
          <p:cNvSpPr/>
          <p:nvPr/>
        </p:nvSpPr>
        <p:spPr>
          <a:xfrm>
            <a:off x="5825232" y="4785176"/>
            <a:ext cx="6100068" cy="923330"/>
          </a:xfrm>
          <a:prstGeom prst="rect">
            <a:avLst/>
          </a:prstGeom>
        </p:spPr>
        <p:txBody>
          <a:bodyPr wrap="square">
            <a:spAutoFit/>
          </a:bodyPr>
          <a:lstStyle/>
          <a:p>
            <a:r>
              <a:rPr lang="el-GR" dirty="0">
                <a:ea typeface="Corbel" charset="0"/>
                <a:cs typeface="Corbel" charset="0"/>
              </a:rPr>
              <a:t>Εξαιτίας της μηδενικής βαρύτητας οι αστροναύτες χάνουν </a:t>
            </a:r>
            <a:r>
              <a:rPr lang="el-GR" b="1" dirty="0">
                <a:ea typeface="Corbel" charset="0"/>
                <a:cs typeface="Corbel" charset="0"/>
              </a:rPr>
              <a:t>1% οστικής μάζας </a:t>
            </a:r>
            <a:endParaRPr lang="en-US" b="1" dirty="0">
              <a:ea typeface="Corbel" charset="0"/>
              <a:cs typeface="Corbel" charset="0"/>
            </a:endParaRPr>
          </a:p>
          <a:p>
            <a:r>
              <a:rPr lang="el-GR" dirty="0">
                <a:ea typeface="Corbel" charset="0"/>
                <a:cs typeface="Corbel" charset="0"/>
              </a:rPr>
              <a:t>κάθε εβδομάδα παραμονής στο διάστημα.</a:t>
            </a:r>
            <a:r>
              <a:rPr lang="el-GR" baseline="30000" dirty="0">
                <a:ea typeface="Corbel" charset="0"/>
                <a:cs typeface="Corbel" charset="0"/>
              </a:rPr>
              <a:t> </a:t>
            </a:r>
            <a:endParaRPr lang="en-US" dirty="0">
              <a:ea typeface="Corbel" charset="0"/>
              <a:cs typeface="Corbel" charset="0"/>
            </a:endParaRPr>
          </a:p>
        </p:txBody>
      </p:sp>
      <p:cxnSp>
        <p:nvCxnSpPr>
          <p:cNvPr id="7" name="Straight Connector 6"/>
          <p:cNvCxnSpPr/>
          <p:nvPr/>
        </p:nvCxnSpPr>
        <p:spPr>
          <a:xfrm flipV="1">
            <a:off x="5825232" y="4754032"/>
            <a:ext cx="5384800" cy="1"/>
          </a:xfrm>
          <a:prstGeom prst="line">
            <a:avLst/>
          </a:prstGeom>
          <a:ln w="19050" cmpd="sng">
            <a:solidFill>
              <a:srgbClr val="FF6600">
                <a:alpha val="28000"/>
              </a:srgbClr>
            </a:solidFill>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838200" y="6142001"/>
            <a:ext cx="3997431" cy="471910"/>
          </a:xfrm>
          <a:prstGeom prst="rect">
            <a:avLst/>
          </a:prstGeom>
        </p:spPr>
        <p:txBody>
          <a:bodyPr wrap="square">
            <a:spAutoFit/>
          </a:bodyPr>
          <a:lstStyle/>
          <a:p>
            <a:r>
              <a:rPr lang="en-US" sz="1200" dirty="0"/>
              <a:t>Portrait of Astronaut Neil Armstrong, commander of </a:t>
            </a:r>
          </a:p>
          <a:p>
            <a:r>
              <a:rPr lang="en-US" sz="1200" dirty="0"/>
              <a:t>Apollo 11 mission, July 1 1969. Source: NASA</a:t>
            </a:r>
          </a:p>
        </p:txBody>
      </p:sp>
      <p:sp>
        <p:nvSpPr>
          <p:cNvPr id="8" name="Rectangle 7">
            <a:extLst>
              <a:ext uri="{FF2B5EF4-FFF2-40B4-BE49-F238E27FC236}">
                <a16:creationId xmlns:a16="http://schemas.microsoft.com/office/drawing/2014/main" xmlns="" id="{20B32A97-83C0-3446-A7CC-D93892B6D326}"/>
              </a:ext>
            </a:extLst>
          </p:cNvPr>
          <p:cNvSpPr/>
          <p:nvPr/>
        </p:nvSpPr>
        <p:spPr>
          <a:xfrm>
            <a:off x="5814440" y="1572454"/>
            <a:ext cx="5947668" cy="2585323"/>
          </a:xfrm>
          <a:prstGeom prst="rect">
            <a:avLst/>
          </a:prstGeom>
          <a:noFill/>
        </p:spPr>
        <p:txBody>
          <a:bodyPr wrap="square">
            <a:spAutoFit/>
          </a:bodyPr>
          <a:lstStyle/>
          <a:p>
            <a:r>
              <a:rPr lang="el-GR" dirty="0">
                <a:ea typeface="Corbel" charset="0"/>
                <a:cs typeface="Corbel" charset="0"/>
              </a:rPr>
              <a:t>Ο σκελετός αναδιαμορφώνεται συνεχώς στη διάρκεια της ζωής μέσω των </a:t>
            </a:r>
            <a:r>
              <a:rPr lang="el-GR" dirty="0" err="1">
                <a:ea typeface="Corbel" charset="0"/>
                <a:cs typeface="Corbel" charset="0"/>
              </a:rPr>
              <a:t>οστεοκλαστών</a:t>
            </a:r>
            <a:r>
              <a:rPr lang="el-GR" dirty="0">
                <a:ea typeface="Corbel" charset="0"/>
                <a:cs typeface="Corbel" charset="0"/>
              </a:rPr>
              <a:t> που απορροφούν οστό και των οστεοβλαστών που παράγουν νέο</a:t>
            </a:r>
            <a:r>
              <a:rPr lang="en-US" dirty="0">
                <a:ea typeface="Corbel" charset="0"/>
                <a:cs typeface="Corbel" charset="0"/>
              </a:rPr>
              <a:t>.</a:t>
            </a:r>
          </a:p>
          <a:p>
            <a:endParaRPr lang="en-US" dirty="0">
              <a:ea typeface="Corbel" charset="0"/>
              <a:cs typeface="Corbel" charset="0"/>
            </a:endParaRPr>
          </a:p>
          <a:p>
            <a:r>
              <a:rPr lang="el-GR" dirty="0">
                <a:ea typeface="Corbel" charset="0"/>
                <a:cs typeface="Corbel" charset="0"/>
              </a:rPr>
              <a:t>Η απορρόφηση και παραγωγή οστού αποτελεί μια ενιαία διεργασία </a:t>
            </a:r>
            <a:r>
              <a:rPr lang="el-GR" dirty="0" err="1">
                <a:ea typeface="Corbel" charset="0"/>
                <a:cs typeface="Corbel" charset="0"/>
              </a:rPr>
              <a:t>καθόλη</a:t>
            </a:r>
            <a:r>
              <a:rPr lang="el-GR" dirty="0">
                <a:ea typeface="Corbel" charset="0"/>
                <a:cs typeface="Corbel" charset="0"/>
              </a:rPr>
              <a:t> τη διάρκεια της ζωής κατά την οποία ο σκελετός ανανεώνεται διατηρώντας ταυτόχρονα την δομική του ακεραιότητα</a:t>
            </a:r>
            <a:r>
              <a:rPr lang="en-US" dirty="0">
                <a:ea typeface="Corbel" charset="0"/>
                <a:cs typeface="Corbel" charset="0"/>
              </a:rPr>
              <a:t>. </a:t>
            </a:r>
            <a:endParaRPr lang="el-GR" dirty="0">
              <a:ea typeface="Corbel" charset="0"/>
              <a:cs typeface="Corbel" charset="0"/>
            </a:endParaRPr>
          </a:p>
        </p:txBody>
      </p:sp>
      <p:cxnSp>
        <p:nvCxnSpPr>
          <p:cNvPr id="9" name="Straight Connector 8">
            <a:extLst>
              <a:ext uri="{FF2B5EF4-FFF2-40B4-BE49-F238E27FC236}">
                <a16:creationId xmlns:a16="http://schemas.microsoft.com/office/drawing/2014/main" xmlns="" id="{B7C8122A-2BC6-6743-BDEC-D3DF1E2FDC1C}"/>
              </a:ext>
            </a:extLst>
          </p:cNvPr>
          <p:cNvCxnSpPr/>
          <p:nvPr/>
        </p:nvCxnSpPr>
        <p:spPr>
          <a:xfrm flipV="1">
            <a:off x="5825232" y="5708506"/>
            <a:ext cx="5384800" cy="1"/>
          </a:xfrm>
          <a:prstGeom prst="line">
            <a:avLst/>
          </a:prstGeom>
          <a:ln w="19050" cmpd="sng">
            <a:solidFill>
              <a:srgbClr val="FF6600">
                <a:alpha val="28000"/>
              </a:srgb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28236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92100" y="301484"/>
            <a:ext cx="11899900" cy="610891"/>
          </a:xfrm>
        </p:spPr>
        <p:txBody>
          <a:bodyPr>
            <a:normAutofit fontScale="90000"/>
          </a:bodyPr>
          <a:lstStyle/>
          <a:p>
            <a:pPr algn="ctr"/>
            <a:r>
              <a:rPr lang="el-GR" sz="2800" dirty="0">
                <a:latin typeface="+mn-lt"/>
              </a:rPr>
              <a:t>Μετατροπή της δύναμης σε βιολογική διεργασία</a:t>
            </a:r>
            <a:r>
              <a:rPr lang="en-US" sz="2800" dirty="0">
                <a:latin typeface="+mn-lt"/>
              </a:rPr>
              <a:t/>
            </a:r>
            <a:br>
              <a:rPr lang="en-US" sz="2800" dirty="0">
                <a:latin typeface="+mn-lt"/>
              </a:rPr>
            </a:br>
            <a:r>
              <a:rPr lang="el-GR" sz="2200" dirty="0">
                <a:latin typeface="+mn-lt"/>
              </a:rPr>
              <a:t>Από τις έρευνες του </a:t>
            </a:r>
            <a:r>
              <a:rPr lang="en-US" sz="2200" dirty="0" err="1">
                <a:latin typeface="+mn-lt"/>
              </a:rPr>
              <a:t>Stansteadt</a:t>
            </a:r>
            <a:r>
              <a:rPr lang="el-GR" sz="2200" dirty="0">
                <a:latin typeface="+mn-lt"/>
              </a:rPr>
              <a:t> (1904)</a:t>
            </a:r>
            <a:r>
              <a:rPr lang="en-US" sz="2200" dirty="0">
                <a:latin typeface="+mn-lt"/>
              </a:rPr>
              <a:t> </a:t>
            </a:r>
            <a:r>
              <a:rPr lang="el-GR" sz="2200" dirty="0">
                <a:latin typeface="+mn-lt"/>
              </a:rPr>
              <a:t>στην εποχή της Κυτταρικής </a:t>
            </a:r>
            <a:r>
              <a:rPr lang="el-GR" sz="2200" dirty="0" err="1">
                <a:latin typeface="+mn-lt"/>
              </a:rPr>
              <a:t>εμβιομηχανικής</a:t>
            </a:r>
            <a:endParaRPr lang="en-US" sz="2200" dirty="0">
              <a:latin typeface="+mn-lt"/>
            </a:endParaRPr>
          </a:p>
        </p:txBody>
      </p:sp>
      <p:sp>
        <p:nvSpPr>
          <p:cNvPr id="5" name="TextBox 4"/>
          <p:cNvSpPr txBox="1"/>
          <p:nvPr/>
        </p:nvSpPr>
        <p:spPr>
          <a:xfrm>
            <a:off x="977303" y="5619254"/>
            <a:ext cx="9907194" cy="646331"/>
          </a:xfrm>
          <a:prstGeom prst="rect">
            <a:avLst/>
          </a:prstGeom>
          <a:noFill/>
        </p:spPr>
        <p:txBody>
          <a:bodyPr wrap="square" rtlCol="0">
            <a:spAutoFit/>
          </a:bodyPr>
          <a:lstStyle/>
          <a:p>
            <a:pPr algn="ctr"/>
            <a:r>
              <a:rPr lang="el-GR" dirty="0">
                <a:cs typeface="Arial Regular" charset="0"/>
              </a:rPr>
              <a:t>Στις επόμενες διαφάνειες θα εξετάσουμε την απόκριση κατά την ορθοδοντική μετακίνηση</a:t>
            </a:r>
          </a:p>
          <a:p>
            <a:pPr algn="ctr"/>
            <a:r>
              <a:rPr lang="el-GR" dirty="0">
                <a:cs typeface="Arial Regular" charset="0"/>
              </a:rPr>
              <a:t>των ιστών, των κυττάρων και τους μοριακούς μηχανισμούς</a:t>
            </a:r>
          </a:p>
        </p:txBody>
      </p:sp>
      <p:pic>
        <p:nvPicPr>
          <p:cNvPr id="6" name="Εικόνα 2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44650" y="2059653"/>
            <a:ext cx="3537831" cy="2565476"/>
          </a:xfrm>
          <a:prstGeom prst="rect">
            <a:avLst/>
          </a:prstGeom>
          <a:noFill/>
          <a:ln w="57150" cmpd="sng">
            <a:noFill/>
          </a:ln>
        </p:spPr>
      </p:pic>
      <p:grpSp>
        <p:nvGrpSpPr>
          <p:cNvPr id="33" name="Group 32"/>
          <p:cNvGrpSpPr/>
          <p:nvPr/>
        </p:nvGrpSpPr>
        <p:grpSpPr>
          <a:xfrm>
            <a:off x="6972300" y="2059653"/>
            <a:ext cx="4902200" cy="3550413"/>
            <a:chOff x="5806237" y="2077591"/>
            <a:chExt cx="5932768" cy="4043460"/>
          </a:xfrm>
        </p:grpSpPr>
        <p:sp>
          <p:nvSpPr>
            <p:cNvPr id="31" name="Χορδή 3"/>
            <p:cNvSpPr/>
            <p:nvPr/>
          </p:nvSpPr>
          <p:spPr>
            <a:xfrm rot="6710331">
              <a:off x="6559557" y="2050909"/>
              <a:ext cx="3860608" cy="4279675"/>
            </a:xfrm>
            <a:prstGeom prst="chord">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latin typeface="Calibri"/>
              </a:endParaRPr>
            </a:p>
          </p:txBody>
        </p:sp>
        <p:grpSp>
          <p:nvGrpSpPr>
            <p:cNvPr id="32" name="Group 31"/>
            <p:cNvGrpSpPr/>
            <p:nvPr/>
          </p:nvGrpSpPr>
          <p:grpSpPr>
            <a:xfrm>
              <a:off x="5806237" y="2077591"/>
              <a:ext cx="5932768" cy="3312177"/>
              <a:chOff x="5844337" y="3140726"/>
              <a:chExt cx="5932768" cy="3312177"/>
            </a:xfrm>
            <a:effectLst>
              <a:outerShdw sx="1000" sy="1000" algn="ctr" rotWithShape="0">
                <a:schemeClr val="bg1">
                  <a:lumMod val="85000"/>
                </a:schemeClr>
              </a:outerShdw>
              <a:reflection endPos="0" dist="50800" dir="5400000" sy="-100000" algn="bl" rotWithShape="0"/>
            </a:effectLst>
          </p:grpSpPr>
          <p:sp>
            <p:nvSpPr>
              <p:cNvPr id="10" name="Ορθογώνιο 10"/>
              <p:cNvSpPr/>
              <p:nvPr/>
            </p:nvSpPr>
            <p:spPr>
              <a:xfrm>
                <a:off x="8004575" y="4292663"/>
                <a:ext cx="495055" cy="2700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latin typeface="Calibri"/>
                </a:endParaRPr>
              </a:p>
            </p:txBody>
          </p:sp>
          <p:sp>
            <p:nvSpPr>
              <p:cNvPr id="11" name="Διάγραμμα ροής: Έξοδος σε δίσκο 6"/>
              <p:cNvSpPr/>
              <p:nvPr/>
            </p:nvSpPr>
            <p:spPr>
              <a:xfrm rot="16200000">
                <a:off x="7592380" y="3713858"/>
                <a:ext cx="1274440" cy="306324"/>
              </a:xfrm>
              <a:prstGeom prst="flowChartOnlineStorag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latin typeface="Calibri"/>
                </a:endParaRPr>
              </a:p>
            </p:txBody>
          </p:sp>
          <p:sp>
            <p:nvSpPr>
              <p:cNvPr id="12" name="Text Box 28"/>
              <p:cNvSpPr txBox="1">
                <a:spLocks noChangeAspect="1" noChangeArrowheads="1"/>
              </p:cNvSpPr>
              <p:nvPr/>
            </p:nvSpPr>
            <p:spPr bwMode="auto">
              <a:xfrm>
                <a:off x="5844337" y="3174796"/>
                <a:ext cx="843105" cy="307777"/>
              </a:xfrm>
              <a:prstGeom prst="rect">
                <a:avLst/>
              </a:prstGeom>
              <a:solidFill>
                <a:srgbClr val="008000">
                  <a:alpha val="76000"/>
                </a:srgbClr>
              </a:solidFill>
              <a:ln>
                <a:noFill/>
              </a:ln>
            </p:spPr>
            <p:txBody>
              <a:bodyPr wrap="squar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en-US" sz="1400" dirty="0">
                    <a:solidFill>
                      <a:prstClr val="black"/>
                    </a:solidFill>
                    <a:latin typeface="MS Reference Sans Serif" pitchFamily="34" charset="0"/>
                    <a:cs typeface="Courier Regular" charset="0"/>
                  </a:rPr>
                  <a:t> </a:t>
                </a:r>
                <a:r>
                  <a:rPr lang="en-US" sz="1200" dirty="0">
                    <a:solidFill>
                      <a:prstClr val="black"/>
                    </a:solidFill>
                    <a:latin typeface="MS Reference Sans Serif" pitchFamily="34" charset="0"/>
                    <a:cs typeface="Courier Regular" charset="0"/>
                  </a:rPr>
                  <a:t>OPG(+)</a:t>
                </a:r>
                <a:endParaRPr lang="el-GR" sz="1200" dirty="0">
                  <a:solidFill>
                    <a:prstClr val="black"/>
                  </a:solidFill>
                  <a:latin typeface="MS Reference Sans Serif" pitchFamily="34" charset="0"/>
                  <a:cs typeface="Courier Regular" charset="0"/>
                </a:endParaRPr>
              </a:p>
            </p:txBody>
          </p:sp>
          <p:sp>
            <p:nvSpPr>
              <p:cNvPr id="13" name="Text Box 28"/>
              <p:cNvSpPr txBox="1">
                <a:spLocks noChangeArrowheads="1"/>
              </p:cNvSpPr>
              <p:nvPr/>
            </p:nvSpPr>
            <p:spPr bwMode="auto">
              <a:xfrm>
                <a:off x="7869559" y="4517688"/>
                <a:ext cx="810091" cy="253916"/>
              </a:xfrm>
              <a:prstGeom prst="rect">
                <a:avLst/>
              </a:prstGeom>
              <a:solidFill>
                <a:schemeClr val="accent1"/>
              </a:solidFill>
              <a:ln/>
            </p:spPr>
            <p:style>
              <a:lnRef idx="3">
                <a:schemeClr val="lt1"/>
              </a:lnRef>
              <a:fillRef idx="1">
                <a:schemeClr val="accent5"/>
              </a:fillRef>
              <a:effectRef idx="1">
                <a:schemeClr val="accent5"/>
              </a:effectRef>
              <a:fontRef idx="minor">
                <a:schemeClr val="lt1"/>
              </a:fontRef>
            </p:style>
            <p:txBody>
              <a:bodyPr wrap="squar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en-US" sz="1050" dirty="0">
                    <a:solidFill>
                      <a:prstClr val="black"/>
                    </a:solidFill>
                    <a:latin typeface="MS Reference Sans Serif" pitchFamily="34" charset="0"/>
                    <a:cs typeface="Courier Regular" charset="0"/>
                  </a:rPr>
                  <a:t>RANK (-)</a:t>
                </a:r>
                <a:endParaRPr lang="el-GR" sz="1050" dirty="0">
                  <a:solidFill>
                    <a:prstClr val="black"/>
                  </a:solidFill>
                  <a:latin typeface="MS Reference Sans Serif" pitchFamily="34" charset="0"/>
                  <a:cs typeface="Courier Regular" charset="0"/>
                </a:endParaRPr>
              </a:p>
            </p:txBody>
          </p:sp>
          <p:sp>
            <p:nvSpPr>
              <p:cNvPr id="14" name="TextBox 13"/>
              <p:cNvSpPr txBox="1"/>
              <p:nvPr/>
            </p:nvSpPr>
            <p:spPr>
              <a:xfrm>
                <a:off x="9425207" y="5568822"/>
                <a:ext cx="990776" cy="276999"/>
              </a:xfrm>
              <a:prstGeom prst="rect">
                <a:avLst/>
              </a:prstGeom>
              <a:solidFill>
                <a:srgbClr val="FF6600"/>
              </a:solidFill>
            </p:spPr>
            <p:txBody>
              <a:bodyPr wrap="none" rtlCol="0">
                <a:spAutoFit/>
              </a:bodyPr>
              <a:lstStyle/>
              <a:p>
                <a:r>
                  <a:rPr lang="en-US" sz="1200" dirty="0">
                    <a:solidFill>
                      <a:prstClr val="black"/>
                    </a:solidFill>
                    <a:latin typeface="Calibri"/>
                  </a:rPr>
                  <a:t>OSTEOCLAST</a:t>
                </a:r>
              </a:p>
            </p:txBody>
          </p:sp>
          <p:sp>
            <p:nvSpPr>
              <p:cNvPr id="15" name="Text Box 28"/>
              <p:cNvSpPr txBox="1">
                <a:spLocks noChangeArrowheads="1"/>
              </p:cNvSpPr>
              <p:nvPr/>
            </p:nvSpPr>
            <p:spPr bwMode="auto">
              <a:xfrm>
                <a:off x="7329500" y="5253882"/>
                <a:ext cx="720080" cy="253916"/>
              </a:xfrm>
              <a:prstGeom prst="rect">
                <a:avLst/>
              </a:prstGeom>
              <a:solidFill>
                <a:schemeClr val="bg2">
                  <a:lumMod val="50000"/>
                </a:schemeClr>
              </a:solidFill>
              <a:ln>
                <a:noFill/>
              </a:ln>
            </p:spPr>
            <p:txBody>
              <a:bodyPr wrap="squar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en-US" sz="1050" dirty="0">
                    <a:solidFill>
                      <a:prstClr val="black"/>
                    </a:solidFill>
                    <a:latin typeface="MS Reference Sans Serif" pitchFamily="34" charset="0"/>
                    <a:cs typeface="Courier Regular" charset="0"/>
                  </a:rPr>
                  <a:t> c-</a:t>
                </a:r>
                <a:r>
                  <a:rPr lang="en-US" sz="1050" dirty="0" err="1">
                    <a:solidFill>
                      <a:prstClr val="black"/>
                    </a:solidFill>
                    <a:latin typeface="MS Reference Sans Serif" pitchFamily="34" charset="0"/>
                    <a:cs typeface="Courier Regular" charset="0"/>
                  </a:rPr>
                  <a:t>Fos</a:t>
                </a:r>
                <a:endParaRPr lang="el-GR" sz="1050" dirty="0">
                  <a:solidFill>
                    <a:prstClr val="black"/>
                  </a:solidFill>
                  <a:latin typeface="MS Reference Sans Serif" pitchFamily="34" charset="0"/>
                  <a:cs typeface="Courier Regular" charset="0"/>
                </a:endParaRPr>
              </a:p>
            </p:txBody>
          </p:sp>
          <p:sp>
            <p:nvSpPr>
              <p:cNvPr id="16" name="Text Box 28"/>
              <p:cNvSpPr txBox="1">
                <a:spLocks noChangeArrowheads="1"/>
              </p:cNvSpPr>
              <p:nvPr/>
            </p:nvSpPr>
            <p:spPr bwMode="auto">
              <a:xfrm>
                <a:off x="8349602" y="5253882"/>
                <a:ext cx="780098" cy="253916"/>
              </a:xfrm>
              <a:prstGeom prst="rect">
                <a:avLst/>
              </a:prstGeom>
              <a:solidFill>
                <a:schemeClr val="accent4">
                  <a:lumMod val="60000"/>
                  <a:lumOff val="40000"/>
                </a:schemeClr>
              </a:solidFill>
              <a:ln>
                <a:noFill/>
              </a:ln>
            </p:spPr>
            <p:txBody>
              <a:bodyPr wrap="squar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en-US" sz="1050" dirty="0">
                    <a:solidFill>
                      <a:prstClr val="black"/>
                    </a:solidFill>
                    <a:latin typeface="MS Reference Sans Serif" pitchFamily="34" charset="0"/>
                    <a:cs typeface="Courier Regular" charset="0"/>
                  </a:rPr>
                  <a:t> NF-</a:t>
                </a:r>
                <a:r>
                  <a:rPr lang="en-US" sz="1050" dirty="0" err="1">
                    <a:solidFill>
                      <a:prstClr val="black"/>
                    </a:solidFill>
                    <a:latin typeface="MS Reference Sans Serif" pitchFamily="34" charset="0"/>
                    <a:cs typeface="Courier Regular" charset="0"/>
                  </a:rPr>
                  <a:t>kB</a:t>
                </a:r>
                <a:endParaRPr lang="el-GR" sz="1050" dirty="0">
                  <a:solidFill>
                    <a:prstClr val="black"/>
                  </a:solidFill>
                  <a:latin typeface="MS Reference Sans Serif" pitchFamily="34" charset="0"/>
                  <a:cs typeface="Courier Regular" charset="0"/>
                </a:endParaRPr>
              </a:p>
            </p:txBody>
          </p:sp>
          <p:sp>
            <p:nvSpPr>
              <p:cNvPr id="17" name="Text Box 28"/>
              <p:cNvSpPr txBox="1">
                <a:spLocks noChangeArrowheads="1"/>
              </p:cNvSpPr>
              <p:nvPr/>
            </p:nvSpPr>
            <p:spPr bwMode="auto">
              <a:xfrm>
                <a:off x="7824555" y="6108977"/>
                <a:ext cx="810091" cy="253916"/>
              </a:xfrm>
              <a:prstGeom prst="rect">
                <a:avLst/>
              </a:prstGeom>
              <a:ln/>
            </p:spPr>
            <p:style>
              <a:lnRef idx="3">
                <a:schemeClr val="lt1"/>
              </a:lnRef>
              <a:fillRef idx="1">
                <a:schemeClr val="accent5"/>
              </a:fillRef>
              <a:effectRef idx="1">
                <a:schemeClr val="accent5"/>
              </a:effectRef>
              <a:fontRef idx="minor">
                <a:schemeClr val="lt1"/>
              </a:fontRef>
            </p:style>
            <p:txBody>
              <a:bodyPr wrap="squar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en-US" sz="1050" dirty="0">
                    <a:solidFill>
                      <a:prstClr val="black"/>
                    </a:solidFill>
                    <a:latin typeface="MS Reference Sans Serif" pitchFamily="34" charset="0"/>
                    <a:cs typeface="Courier Regular" charset="0"/>
                  </a:rPr>
                  <a:t>NFATc1</a:t>
                </a:r>
                <a:endParaRPr lang="el-GR" sz="1050" dirty="0">
                  <a:solidFill>
                    <a:prstClr val="black"/>
                  </a:solidFill>
                  <a:latin typeface="MS Reference Sans Serif" pitchFamily="34" charset="0"/>
                  <a:cs typeface="Courier Regular" charset="0"/>
                </a:endParaRPr>
              </a:p>
            </p:txBody>
          </p:sp>
          <p:cxnSp>
            <p:nvCxnSpPr>
              <p:cNvPr id="18" name="Straight Arrow Connector 17"/>
              <p:cNvCxnSpPr/>
              <p:nvPr/>
            </p:nvCxnSpPr>
            <p:spPr>
              <a:xfrm flipV="1">
                <a:off x="7942185" y="4922733"/>
                <a:ext cx="152400" cy="225025"/>
              </a:xfrm>
              <a:prstGeom prst="straightConnector1">
                <a:avLst/>
              </a:prstGeom>
              <a:ln w="12700" cmpd="sng">
                <a:solidFill>
                  <a:srgbClr val="000000"/>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H="1" flipV="1">
                <a:off x="8409620" y="4922733"/>
                <a:ext cx="172170" cy="225026"/>
              </a:xfrm>
              <a:prstGeom prst="straightConnector1">
                <a:avLst/>
              </a:prstGeom>
              <a:ln w="12700" cmpd="sng">
                <a:solidFill>
                  <a:srgbClr val="000000"/>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9221213" y="6175904"/>
                <a:ext cx="1142285" cy="276999"/>
              </a:xfrm>
              <a:prstGeom prst="rect">
                <a:avLst/>
              </a:prstGeom>
              <a:noFill/>
            </p:spPr>
            <p:txBody>
              <a:bodyPr wrap="none" rtlCol="0">
                <a:spAutoFit/>
              </a:bodyPr>
              <a:lstStyle/>
              <a:p>
                <a:r>
                  <a:rPr lang="en-US" sz="1200" b="1" i="1" dirty="0">
                    <a:solidFill>
                      <a:prstClr val="black"/>
                    </a:solidFill>
                    <a:latin typeface="Calibri"/>
                  </a:rPr>
                  <a:t>differentiation</a:t>
                </a:r>
              </a:p>
            </p:txBody>
          </p:sp>
          <p:cxnSp>
            <p:nvCxnSpPr>
              <p:cNvPr id="21" name="Straight Arrow Connector 20"/>
              <p:cNvCxnSpPr/>
              <p:nvPr/>
            </p:nvCxnSpPr>
            <p:spPr>
              <a:xfrm flipH="1" flipV="1">
                <a:off x="8679651" y="6272884"/>
                <a:ext cx="541562" cy="41520"/>
              </a:xfrm>
              <a:prstGeom prst="straightConnector1">
                <a:avLst/>
              </a:prstGeom>
              <a:ln w="12700" cmpd="sng">
                <a:solidFill>
                  <a:srgbClr val="000000"/>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6744435" y="3347558"/>
                <a:ext cx="1311042" cy="0"/>
              </a:xfrm>
              <a:prstGeom prst="line">
                <a:avLst/>
              </a:prstGeom>
              <a:ln cap="flat">
                <a:solidFill>
                  <a:srgbClr val="FF0000"/>
                </a:solidFill>
                <a:prstDash val="dashDot"/>
                <a:round/>
                <a:headEnd type="diamond" w="med" len="sm"/>
                <a:tailEnd type="diamond" w="med" len="sm"/>
              </a:ln>
              <a:effectLst>
                <a:glow>
                  <a:srgbClr val="FF0000">
                    <a:alpha val="75000"/>
                  </a:srgb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pic>
            <p:nvPicPr>
              <p:cNvPr id="23" name="Picture 2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67673" y="3140726"/>
                <a:ext cx="386852" cy="386852"/>
              </a:xfrm>
              <a:prstGeom prst="rect">
                <a:avLst/>
              </a:prstGeom>
            </p:spPr>
          </p:pic>
          <p:sp>
            <p:nvSpPr>
              <p:cNvPr id="24" name="Στεφάνη 86"/>
              <p:cNvSpPr/>
              <p:nvPr/>
            </p:nvSpPr>
            <p:spPr>
              <a:xfrm>
                <a:off x="7059470" y="5896729"/>
                <a:ext cx="2417075" cy="151129"/>
              </a:xfrm>
              <a:prstGeom prst="blockArc">
                <a:avLst/>
              </a:prstGeom>
              <a:pattFill prst="pct50">
                <a:fgClr>
                  <a:schemeClr val="tx1"/>
                </a:fgClr>
                <a:bgClr>
                  <a:prstClr val="white"/>
                </a:bgClr>
              </a:patt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black"/>
                  </a:solidFill>
                  <a:latin typeface="Calibri"/>
                </a:endParaRPr>
              </a:p>
            </p:txBody>
          </p:sp>
          <p:cxnSp>
            <p:nvCxnSpPr>
              <p:cNvPr id="25" name="Straight Arrow Connector 24"/>
              <p:cNvCxnSpPr/>
              <p:nvPr/>
            </p:nvCxnSpPr>
            <p:spPr>
              <a:xfrm flipH="1" flipV="1">
                <a:off x="7710500" y="5568822"/>
                <a:ext cx="384085" cy="479036"/>
              </a:xfrm>
              <a:prstGeom prst="straightConnector1">
                <a:avLst/>
              </a:prstGeom>
              <a:ln w="12700" cmpd="sng">
                <a:solidFill>
                  <a:srgbClr val="000000"/>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8274605" y="5552804"/>
                <a:ext cx="405045" cy="495054"/>
              </a:xfrm>
              <a:prstGeom prst="straightConnector1">
                <a:avLst/>
              </a:prstGeom>
              <a:ln w="12700" cmpd="sng">
                <a:solidFill>
                  <a:srgbClr val="000000"/>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6969460" y="5912843"/>
                <a:ext cx="611065" cy="215444"/>
              </a:xfrm>
              <a:prstGeom prst="rect">
                <a:avLst/>
              </a:prstGeom>
              <a:noFill/>
            </p:spPr>
            <p:txBody>
              <a:bodyPr wrap="none" rtlCol="0">
                <a:spAutoFit/>
              </a:bodyPr>
              <a:lstStyle/>
              <a:p>
                <a:r>
                  <a:rPr lang="en-GB" sz="800" dirty="0">
                    <a:solidFill>
                      <a:prstClr val="black"/>
                    </a:solidFill>
                    <a:latin typeface="Courier Regular" charset="0"/>
                    <a:cs typeface="Courier Regular" charset="0"/>
                  </a:rPr>
                  <a:t>nucleus</a:t>
                </a:r>
                <a:endParaRPr lang="el-GR" sz="800" dirty="0">
                  <a:solidFill>
                    <a:prstClr val="black"/>
                  </a:solidFill>
                  <a:latin typeface="Courier Regular" charset="0"/>
                  <a:cs typeface="Courier Regular" charset="0"/>
                </a:endParaRPr>
              </a:p>
            </p:txBody>
          </p:sp>
          <p:sp>
            <p:nvSpPr>
              <p:cNvPr id="29" name="TextBox 28"/>
              <p:cNvSpPr txBox="1"/>
              <p:nvPr/>
            </p:nvSpPr>
            <p:spPr>
              <a:xfrm>
                <a:off x="10569723" y="4492135"/>
                <a:ext cx="1207382" cy="1015663"/>
              </a:xfrm>
              <a:prstGeom prst="rect">
                <a:avLst/>
              </a:prstGeom>
              <a:solidFill>
                <a:schemeClr val="accent1">
                  <a:lumMod val="60000"/>
                  <a:lumOff val="40000"/>
                </a:schemeClr>
              </a:solidFill>
            </p:spPr>
            <p:txBody>
              <a:bodyPr wrap="none" rtlCol="0">
                <a:spAutoFit/>
              </a:bodyPr>
              <a:lstStyle/>
              <a:p>
                <a:r>
                  <a:rPr lang="en-US" sz="1200" dirty="0">
                    <a:solidFill>
                      <a:prstClr val="black"/>
                    </a:solidFill>
                    <a:latin typeface="Arial Regular" charset="0"/>
                    <a:cs typeface="Arial Regular" charset="0"/>
                  </a:rPr>
                  <a:t>Pre-osteoclast</a:t>
                </a:r>
              </a:p>
              <a:p>
                <a:endParaRPr lang="en-US" sz="1200" dirty="0">
                  <a:solidFill>
                    <a:prstClr val="black"/>
                  </a:solidFill>
                  <a:latin typeface="Arial Regular" charset="0"/>
                  <a:cs typeface="Arial Regular" charset="0"/>
                </a:endParaRPr>
              </a:p>
              <a:p>
                <a:endParaRPr lang="en-US" sz="1200" dirty="0">
                  <a:solidFill>
                    <a:prstClr val="black"/>
                  </a:solidFill>
                  <a:latin typeface="Arial Regular" charset="0"/>
                  <a:cs typeface="Arial Regular" charset="0"/>
                </a:endParaRPr>
              </a:p>
              <a:p>
                <a:endParaRPr lang="en-US" sz="1200" dirty="0">
                  <a:solidFill>
                    <a:prstClr val="black"/>
                  </a:solidFill>
                  <a:latin typeface="Arial Regular" charset="0"/>
                  <a:cs typeface="Arial Regular" charset="0"/>
                </a:endParaRPr>
              </a:p>
              <a:p>
                <a:r>
                  <a:rPr lang="en-US" sz="1200" dirty="0">
                    <a:solidFill>
                      <a:prstClr val="black"/>
                    </a:solidFill>
                    <a:latin typeface="Arial Regular" charset="0"/>
                    <a:cs typeface="Arial Regular" charset="0"/>
                  </a:rPr>
                  <a:t>Osteoclast </a:t>
                </a:r>
              </a:p>
            </p:txBody>
          </p:sp>
          <p:sp>
            <p:nvSpPr>
              <p:cNvPr id="30" name="Right Arrow 29"/>
              <p:cNvSpPr/>
              <p:nvPr/>
            </p:nvSpPr>
            <p:spPr>
              <a:xfrm rot="5400000">
                <a:off x="10972930" y="4939345"/>
                <a:ext cx="362479" cy="162358"/>
              </a:xfrm>
              <a:prstGeom prst="rightArrow">
                <a:avLst/>
              </a:prstGeom>
              <a:solidFill>
                <a:schemeClr val="tx1">
                  <a:lumMod val="75000"/>
                  <a:lumOff val="2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grpSp>
      </p:grpSp>
      <p:cxnSp>
        <p:nvCxnSpPr>
          <p:cNvPr id="35" name="Straight Arrow Connector 34"/>
          <p:cNvCxnSpPr/>
          <p:nvPr/>
        </p:nvCxnSpPr>
        <p:spPr>
          <a:xfrm>
            <a:off x="5080000" y="3429000"/>
            <a:ext cx="1701800" cy="0"/>
          </a:xfrm>
          <a:prstGeom prst="straightConnector1">
            <a:avLst/>
          </a:prstGeom>
          <a:ln w="571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cxnSpLocks/>
          </p:cNvCxnSpPr>
          <p:nvPr/>
        </p:nvCxnSpPr>
        <p:spPr>
          <a:xfrm>
            <a:off x="847165" y="6594769"/>
            <a:ext cx="10614341" cy="0"/>
          </a:xfrm>
          <a:prstGeom prst="line">
            <a:avLst/>
          </a:prstGeom>
          <a:ln w="19050" cmpd="sng">
            <a:solidFill>
              <a:schemeClr val="bg1">
                <a:lumMod val="50000"/>
                <a:alpha val="28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594134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περιεχομένου 2"/>
          <p:cNvSpPr txBox="1">
            <a:spLocks/>
          </p:cNvSpPr>
          <p:nvPr/>
        </p:nvSpPr>
        <p:spPr>
          <a:xfrm>
            <a:off x="1612386" y="3856331"/>
            <a:ext cx="8784976" cy="2323396"/>
          </a:xfrm>
          <a:prstGeom prst="rect">
            <a:avLst/>
          </a:prstGeom>
        </p:spPr>
        <p:txBody>
          <a:bodyPr vert="horz" lIns="91440" tIns="45720" rIns="91440" bIns="45720" rtlCol="0">
            <a:normAutofit fontScale="70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20000"/>
              </a:lnSpc>
              <a:buFont typeface="Arial"/>
              <a:buNone/>
            </a:pPr>
            <a:r>
              <a:rPr lang="el-GR" sz="3600" dirty="0"/>
              <a:t>Η ορθοδοντική μετακίνηση οφείλεται στην ικανότητα του οστού να αναδιαμορφώνεται</a:t>
            </a:r>
          </a:p>
          <a:p>
            <a:pPr algn="ctr">
              <a:lnSpc>
                <a:spcPct val="120000"/>
              </a:lnSpc>
            </a:pPr>
            <a:endParaRPr lang="el-GR" sz="2800" dirty="0"/>
          </a:p>
          <a:p>
            <a:pPr marL="0" indent="0" algn="ctr">
              <a:lnSpc>
                <a:spcPct val="120000"/>
              </a:lnSpc>
              <a:spcBef>
                <a:spcPts val="900"/>
              </a:spcBef>
              <a:buFont typeface="Arial"/>
              <a:buNone/>
            </a:pPr>
            <a:r>
              <a:rPr lang="el-GR" sz="2900" dirty="0"/>
              <a:t>Πως επέρχεται η οστική αναδιαμόρφωση </a:t>
            </a:r>
            <a:r>
              <a:rPr lang="en-US" sz="3600" dirty="0"/>
              <a:t>;</a:t>
            </a:r>
          </a:p>
          <a:p>
            <a:pPr marL="0" indent="0" algn="ctr">
              <a:lnSpc>
                <a:spcPct val="120000"/>
              </a:lnSpc>
              <a:spcBef>
                <a:spcPts val="900"/>
              </a:spcBef>
              <a:buFont typeface="Arial"/>
              <a:buNone/>
            </a:pPr>
            <a:r>
              <a:rPr lang="el-GR" sz="2900" dirty="0"/>
              <a:t>Πως μετατρέπεται η δύναμη σε βιολογική διεργασία </a:t>
            </a:r>
            <a:r>
              <a:rPr lang="en-US" sz="3600" dirty="0"/>
              <a:t>;</a:t>
            </a:r>
            <a:r>
              <a:rPr lang="el-GR" sz="3600" dirty="0"/>
              <a:t> </a:t>
            </a:r>
          </a:p>
          <a:p>
            <a:pPr algn="ctr">
              <a:lnSpc>
                <a:spcPct val="120000"/>
              </a:lnSpc>
            </a:pPr>
            <a:endParaRPr lang="el-GR" sz="1800" dirty="0">
              <a:latin typeface="Arial Narrow" pitchFamily="34" charset="0"/>
            </a:endParaRPr>
          </a:p>
        </p:txBody>
      </p:sp>
      <p:grpSp>
        <p:nvGrpSpPr>
          <p:cNvPr id="6" name="Group 5"/>
          <p:cNvGrpSpPr>
            <a:grpSpLocks noChangeAspect="1"/>
          </p:cNvGrpSpPr>
          <p:nvPr/>
        </p:nvGrpSpPr>
        <p:grpSpPr>
          <a:xfrm>
            <a:off x="3533168" y="600014"/>
            <a:ext cx="4359038" cy="2962568"/>
            <a:chOff x="67492" y="1761398"/>
            <a:chExt cx="6262807" cy="4256441"/>
          </a:xfrm>
        </p:grpSpPr>
        <p:grpSp>
          <p:nvGrpSpPr>
            <p:cNvPr id="7" name="Group 7"/>
            <p:cNvGrpSpPr>
              <a:grpSpLocks/>
            </p:cNvGrpSpPr>
            <p:nvPr/>
          </p:nvGrpSpPr>
          <p:grpSpPr bwMode="auto">
            <a:xfrm rot="21300880">
              <a:off x="5216355" y="2362387"/>
              <a:ext cx="1113944" cy="3655452"/>
              <a:chOff x="2594" y="2244"/>
              <a:chExt cx="204" cy="576"/>
            </a:xfrm>
            <a:solidFill>
              <a:schemeClr val="bg1"/>
            </a:solidFill>
          </p:grpSpPr>
          <p:sp>
            <p:nvSpPr>
              <p:cNvPr id="31" name="Freeform 8"/>
              <p:cNvSpPr>
                <a:spLocks/>
              </p:cNvSpPr>
              <p:nvPr/>
            </p:nvSpPr>
            <p:spPr bwMode="auto">
              <a:xfrm>
                <a:off x="2594" y="2559"/>
                <a:ext cx="204" cy="261"/>
              </a:xfrm>
              <a:custGeom>
                <a:avLst/>
                <a:gdLst/>
                <a:ahLst/>
                <a:cxnLst>
                  <a:cxn ang="0">
                    <a:pos x="193" y="78"/>
                  </a:cxn>
                  <a:cxn ang="0">
                    <a:pos x="197" y="130"/>
                  </a:cxn>
                  <a:cxn ang="0">
                    <a:pos x="202" y="180"/>
                  </a:cxn>
                  <a:cxn ang="0">
                    <a:pos x="204" y="198"/>
                  </a:cxn>
                  <a:cxn ang="0">
                    <a:pos x="197" y="241"/>
                  </a:cxn>
                  <a:cxn ang="0">
                    <a:pos x="190" y="254"/>
                  </a:cxn>
                  <a:cxn ang="0">
                    <a:pos x="179" y="261"/>
                  </a:cxn>
                  <a:cxn ang="0">
                    <a:pos x="170" y="259"/>
                  </a:cxn>
                  <a:cxn ang="0">
                    <a:pos x="131" y="254"/>
                  </a:cxn>
                  <a:cxn ang="0">
                    <a:pos x="93" y="250"/>
                  </a:cxn>
                  <a:cxn ang="0">
                    <a:pos x="43" y="245"/>
                  </a:cxn>
                  <a:cxn ang="0">
                    <a:pos x="22" y="236"/>
                  </a:cxn>
                  <a:cxn ang="0">
                    <a:pos x="13" y="232"/>
                  </a:cxn>
                  <a:cxn ang="0">
                    <a:pos x="9" y="227"/>
                  </a:cxn>
                  <a:cxn ang="0">
                    <a:pos x="2" y="218"/>
                  </a:cxn>
                  <a:cxn ang="0">
                    <a:pos x="0" y="186"/>
                  </a:cxn>
                  <a:cxn ang="0">
                    <a:pos x="0" y="157"/>
                  </a:cxn>
                  <a:cxn ang="0">
                    <a:pos x="4" y="136"/>
                  </a:cxn>
                  <a:cxn ang="0">
                    <a:pos x="22" y="66"/>
                  </a:cxn>
                  <a:cxn ang="0">
                    <a:pos x="27" y="46"/>
                  </a:cxn>
                  <a:cxn ang="0">
                    <a:pos x="36" y="28"/>
                  </a:cxn>
                  <a:cxn ang="0">
                    <a:pos x="47" y="16"/>
                  </a:cxn>
                  <a:cxn ang="0">
                    <a:pos x="63" y="7"/>
                  </a:cxn>
                  <a:cxn ang="0">
                    <a:pos x="81" y="0"/>
                  </a:cxn>
                  <a:cxn ang="0">
                    <a:pos x="104" y="0"/>
                  </a:cxn>
                  <a:cxn ang="0">
                    <a:pos x="134" y="3"/>
                  </a:cxn>
                  <a:cxn ang="0">
                    <a:pos x="163" y="16"/>
                  </a:cxn>
                  <a:cxn ang="0">
                    <a:pos x="177" y="28"/>
                  </a:cxn>
                  <a:cxn ang="0">
                    <a:pos x="188" y="46"/>
                  </a:cxn>
                  <a:cxn ang="0">
                    <a:pos x="193" y="78"/>
                  </a:cxn>
                </a:cxnLst>
                <a:rect l="0" t="0" r="r" b="b"/>
                <a:pathLst>
                  <a:path w="204" h="261">
                    <a:moveTo>
                      <a:pt x="193" y="78"/>
                    </a:moveTo>
                    <a:lnTo>
                      <a:pt x="197" y="130"/>
                    </a:lnTo>
                    <a:lnTo>
                      <a:pt x="202" y="180"/>
                    </a:lnTo>
                    <a:lnTo>
                      <a:pt x="204" y="198"/>
                    </a:lnTo>
                    <a:lnTo>
                      <a:pt x="197" y="241"/>
                    </a:lnTo>
                    <a:lnTo>
                      <a:pt x="190" y="254"/>
                    </a:lnTo>
                    <a:lnTo>
                      <a:pt x="179" y="261"/>
                    </a:lnTo>
                    <a:lnTo>
                      <a:pt x="170" y="259"/>
                    </a:lnTo>
                    <a:lnTo>
                      <a:pt x="131" y="254"/>
                    </a:lnTo>
                    <a:lnTo>
                      <a:pt x="93" y="250"/>
                    </a:lnTo>
                    <a:lnTo>
                      <a:pt x="43" y="245"/>
                    </a:lnTo>
                    <a:lnTo>
                      <a:pt x="22" y="236"/>
                    </a:lnTo>
                    <a:lnTo>
                      <a:pt x="13" y="232"/>
                    </a:lnTo>
                    <a:lnTo>
                      <a:pt x="9" y="227"/>
                    </a:lnTo>
                    <a:lnTo>
                      <a:pt x="2" y="218"/>
                    </a:lnTo>
                    <a:lnTo>
                      <a:pt x="0" y="186"/>
                    </a:lnTo>
                    <a:lnTo>
                      <a:pt x="0" y="157"/>
                    </a:lnTo>
                    <a:lnTo>
                      <a:pt x="4" y="136"/>
                    </a:lnTo>
                    <a:lnTo>
                      <a:pt x="22" y="66"/>
                    </a:lnTo>
                    <a:lnTo>
                      <a:pt x="27" y="46"/>
                    </a:lnTo>
                    <a:lnTo>
                      <a:pt x="36" y="28"/>
                    </a:lnTo>
                    <a:lnTo>
                      <a:pt x="47" y="16"/>
                    </a:lnTo>
                    <a:lnTo>
                      <a:pt x="63" y="7"/>
                    </a:lnTo>
                    <a:lnTo>
                      <a:pt x="81" y="0"/>
                    </a:lnTo>
                    <a:lnTo>
                      <a:pt x="104" y="0"/>
                    </a:lnTo>
                    <a:lnTo>
                      <a:pt x="134" y="3"/>
                    </a:lnTo>
                    <a:lnTo>
                      <a:pt x="163" y="16"/>
                    </a:lnTo>
                    <a:lnTo>
                      <a:pt x="177" y="28"/>
                    </a:lnTo>
                    <a:lnTo>
                      <a:pt x="188" y="46"/>
                    </a:lnTo>
                    <a:lnTo>
                      <a:pt x="193" y="78"/>
                    </a:lnTo>
                    <a:close/>
                  </a:path>
                </a:pathLst>
              </a:custGeom>
              <a:grpFill/>
              <a:ln w="12700" cmpd="sng">
                <a:solidFill>
                  <a:schemeClr val="tx1"/>
                </a:solidFill>
                <a:prstDash val="solid"/>
                <a:round/>
                <a:headEnd/>
                <a:tailEnd/>
              </a:ln>
            </p:spPr>
            <p:txBody>
              <a:bodyPr/>
              <a:lstStyle/>
              <a:p>
                <a:endParaRPr lang="el-GR">
                  <a:solidFill>
                    <a:prstClr val="black"/>
                  </a:solidFill>
                  <a:latin typeface="Calibri"/>
                </a:endParaRPr>
              </a:p>
            </p:txBody>
          </p:sp>
          <p:sp>
            <p:nvSpPr>
              <p:cNvPr id="32" name="Freeform 9"/>
              <p:cNvSpPr>
                <a:spLocks/>
              </p:cNvSpPr>
              <p:nvPr/>
            </p:nvSpPr>
            <p:spPr bwMode="auto">
              <a:xfrm>
                <a:off x="2621" y="2244"/>
                <a:ext cx="170" cy="393"/>
              </a:xfrm>
              <a:custGeom>
                <a:avLst/>
                <a:gdLst/>
                <a:ahLst/>
                <a:cxnLst>
                  <a:cxn ang="0">
                    <a:pos x="0" y="361"/>
                  </a:cxn>
                  <a:cxn ang="0">
                    <a:pos x="7" y="309"/>
                  </a:cxn>
                  <a:cxn ang="0">
                    <a:pos x="7" y="259"/>
                  </a:cxn>
                  <a:cxn ang="0">
                    <a:pos x="7" y="238"/>
                  </a:cxn>
                  <a:cxn ang="0">
                    <a:pos x="18" y="184"/>
                  </a:cxn>
                  <a:cxn ang="0">
                    <a:pos x="41" y="91"/>
                  </a:cxn>
                  <a:cxn ang="0">
                    <a:pos x="59" y="43"/>
                  </a:cxn>
                  <a:cxn ang="0">
                    <a:pos x="73" y="18"/>
                  </a:cxn>
                  <a:cxn ang="0">
                    <a:pos x="84" y="7"/>
                  </a:cxn>
                  <a:cxn ang="0">
                    <a:pos x="100" y="0"/>
                  </a:cxn>
                  <a:cxn ang="0">
                    <a:pos x="111" y="9"/>
                  </a:cxn>
                  <a:cxn ang="0">
                    <a:pos x="127" y="46"/>
                  </a:cxn>
                  <a:cxn ang="0">
                    <a:pos x="138" y="98"/>
                  </a:cxn>
                  <a:cxn ang="0">
                    <a:pos x="159" y="197"/>
                  </a:cxn>
                  <a:cxn ang="0">
                    <a:pos x="166" y="252"/>
                  </a:cxn>
                  <a:cxn ang="0">
                    <a:pos x="168" y="272"/>
                  </a:cxn>
                  <a:cxn ang="0">
                    <a:pos x="170" y="320"/>
                  </a:cxn>
                  <a:cxn ang="0">
                    <a:pos x="166" y="393"/>
                  </a:cxn>
                  <a:cxn ang="0">
                    <a:pos x="161" y="361"/>
                  </a:cxn>
                  <a:cxn ang="0">
                    <a:pos x="150" y="343"/>
                  </a:cxn>
                  <a:cxn ang="0">
                    <a:pos x="136" y="331"/>
                  </a:cxn>
                  <a:cxn ang="0">
                    <a:pos x="107" y="318"/>
                  </a:cxn>
                  <a:cxn ang="0">
                    <a:pos x="77" y="315"/>
                  </a:cxn>
                  <a:cxn ang="0">
                    <a:pos x="54" y="315"/>
                  </a:cxn>
                  <a:cxn ang="0">
                    <a:pos x="36" y="322"/>
                  </a:cxn>
                  <a:cxn ang="0">
                    <a:pos x="20" y="331"/>
                  </a:cxn>
                  <a:cxn ang="0">
                    <a:pos x="9" y="343"/>
                  </a:cxn>
                  <a:cxn ang="0">
                    <a:pos x="0" y="361"/>
                  </a:cxn>
                </a:cxnLst>
                <a:rect l="0" t="0" r="r" b="b"/>
                <a:pathLst>
                  <a:path w="170" h="393">
                    <a:moveTo>
                      <a:pt x="0" y="361"/>
                    </a:moveTo>
                    <a:lnTo>
                      <a:pt x="7" y="309"/>
                    </a:lnTo>
                    <a:lnTo>
                      <a:pt x="7" y="259"/>
                    </a:lnTo>
                    <a:lnTo>
                      <a:pt x="7" y="238"/>
                    </a:lnTo>
                    <a:lnTo>
                      <a:pt x="18" y="184"/>
                    </a:lnTo>
                    <a:lnTo>
                      <a:pt x="41" y="91"/>
                    </a:lnTo>
                    <a:lnTo>
                      <a:pt x="59" y="43"/>
                    </a:lnTo>
                    <a:lnTo>
                      <a:pt x="73" y="18"/>
                    </a:lnTo>
                    <a:lnTo>
                      <a:pt x="84" y="7"/>
                    </a:lnTo>
                    <a:lnTo>
                      <a:pt x="100" y="0"/>
                    </a:lnTo>
                    <a:lnTo>
                      <a:pt x="111" y="9"/>
                    </a:lnTo>
                    <a:lnTo>
                      <a:pt x="127" y="46"/>
                    </a:lnTo>
                    <a:lnTo>
                      <a:pt x="138" y="98"/>
                    </a:lnTo>
                    <a:lnTo>
                      <a:pt x="159" y="197"/>
                    </a:lnTo>
                    <a:lnTo>
                      <a:pt x="166" y="252"/>
                    </a:lnTo>
                    <a:lnTo>
                      <a:pt x="168" y="272"/>
                    </a:lnTo>
                    <a:lnTo>
                      <a:pt x="170" y="320"/>
                    </a:lnTo>
                    <a:lnTo>
                      <a:pt x="166" y="393"/>
                    </a:lnTo>
                    <a:lnTo>
                      <a:pt x="161" y="361"/>
                    </a:lnTo>
                    <a:lnTo>
                      <a:pt x="150" y="343"/>
                    </a:lnTo>
                    <a:lnTo>
                      <a:pt x="136" y="331"/>
                    </a:lnTo>
                    <a:lnTo>
                      <a:pt x="107" y="318"/>
                    </a:lnTo>
                    <a:lnTo>
                      <a:pt x="77" y="315"/>
                    </a:lnTo>
                    <a:lnTo>
                      <a:pt x="54" y="315"/>
                    </a:lnTo>
                    <a:lnTo>
                      <a:pt x="36" y="322"/>
                    </a:lnTo>
                    <a:lnTo>
                      <a:pt x="20" y="331"/>
                    </a:lnTo>
                    <a:lnTo>
                      <a:pt x="9" y="343"/>
                    </a:lnTo>
                    <a:lnTo>
                      <a:pt x="0" y="361"/>
                    </a:lnTo>
                    <a:close/>
                  </a:path>
                </a:pathLst>
              </a:custGeom>
              <a:grpFill/>
              <a:ln w="12700" cmpd="sng">
                <a:solidFill>
                  <a:schemeClr val="tx1"/>
                </a:solidFill>
                <a:prstDash val="solid"/>
                <a:round/>
                <a:headEnd/>
                <a:tailEnd/>
              </a:ln>
            </p:spPr>
            <p:txBody>
              <a:bodyPr/>
              <a:lstStyle/>
              <a:p>
                <a:endParaRPr lang="el-GR">
                  <a:solidFill>
                    <a:prstClr val="black"/>
                  </a:solidFill>
                  <a:latin typeface="Calibri"/>
                </a:endParaRPr>
              </a:p>
            </p:txBody>
          </p:sp>
        </p:grpSp>
        <p:grpSp>
          <p:nvGrpSpPr>
            <p:cNvPr id="8" name="Group 24"/>
            <p:cNvGrpSpPr>
              <a:grpSpLocks/>
            </p:cNvGrpSpPr>
            <p:nvPr/>
          </p:nvGrpSpPr>
          <p:grpSpPr bwMode="auto">
            <a:xfrm>
              <a:off x="3635424" y="1761398"/>
              <a:ext cx="1166096" cy="3627962"/>
              <a:chOff x="3046" y="1845"/>
              <a:chExt cx="154" cy="519"/>
            </a:xfrm>
            <a:solidFill>
              <a:srgbClr val="FFFFFF"/>
            </a:solidFill>
          </p:grpSpPr>
          <p:sp>
            <p:nvSpPr>
              <p:cNvPr id="29" name="Freeform 25"/>
              <p:cNvSpPr>
                <a:spLocks noChangeAspect="1"/>
              </p:cNvSpPr>
              <p:nvPr/>
            </p:nvSpPr>
            <p:spPr bwMode="auto">
              <a:xfrm>
                <a:off x="3051" y="2175"/>
                <a:ext cx="149" cy="189"/>
              </a:xfrm>
              <a:custGeom>
                <a:avLst/>
                <a:gdLst/>
                <a:ahLst/>
                <a:cxnLst>
                  <a:cxn ang="0">
                    <a:pos x="90" y="181"/>
                  </a:cxn>
                  <a:cxn ang="0">
                    <a:pos x="72" y="177"/>
                  </a:cxn>
                  <a:cxn ang="0">
                    <a:pos x="45" y="168"/>
                  </a:cxn>
                  <a:cxn ang="0">
                    <a:pos x="29" y="161"/>
                  </a:cxn>
                  <a:cxn ang="0">
                    <a:pos x="11" y="136"/>
                  </a:cxn>
                  <a:cxn ang="0">
                    <a:pos x="2" y="106"/>
                  </a:cxn>
                  <a:cxn ang="0">
                    <a:pos x="0" y="88"/>
                  </a:cxn>
                  <a:cxn ang="0">
                    <a:pos x="6" y="59"/>
                  </a:cxn>
                  <a:cxn ang="0">
                    <a:pos x="11" y="32"/>
                  </a:cxn>
                  <a:cxn ang="0">
                    <a:pos x="15" y="16"/>
                  </a:cxn>
                  <a:cxn ang="0">
                    <a:pos x="27" y="7"/>
                  </a:cxn>
                  <a:cxn ang="0">
                    <a:pos x="47" y="0"/>
                  </a:cxn>
                  <a:cxn ang="0">
                    <a:pos x="70" y="0"/>
                  </a:cxn>
                  <a:cxn ang="0">
                    <a:pos x="88" y="4"/>
                  </a:cxn>
                  <a:cxn ang="0">
                    <a:pos x="102" y="9"/>
                  </a:cxn>
                  <a:cxn ang="0">
                    <a:pos x="113" y="25"/>
                  </a:cxn>
                  <a:cxn ang="0">
                    <a:pos x="129" y="61"/>
                  </a:cxn>
                  <a:cxn ang="0">
                    <a:pos x="133" y="84"/>
                  </a:cxn>
                  <a:cxn ang="0">
                    <a:pos x="140" y="102"/>
                  </a:cxn>
                  <a:cxn ang="0">
                    <a:pos x="142" y="120"/>
                  </a:cxn>
                  <a:cxn ang="0">
                    <a:pos x="136" y="145"/>
                  </a:cxn>
                  <a:cxn ang="0">
                    <a:pos x="111" y="168"/>
                  </a:cxn>
                  <a:cxn ang="0">
                    <a:pos x="99" y="177"/>
                  </a:cxn>
                  <a:cxn ang="0">
                    <a:pos x="90" y="181"/>
                  </a:cxn>
                </a:cxnLst>
                <a:rect l="0" t="0" r="r" b="b"/>
                <a:pathLst>
                  <a:path w="142" h="181">
                    <a:moveTo>
                      <a:pt x="90" y="181"/>
                    </a:moveTo>
                    <a:lnTo>
                      <a:pt x="72" y="177"/>
                    </a:lnTo>
                    <a:lnTo>
                      <a:pt x="45" y="168"/>
                    </a:lnTo>
                    <a:lnTo>
                      <a:pt x="29" y="161"/>
                    </a:lnTo>
                    <a:lnTo>
                      <a:pt x="11" y="136"/>
                    </a:lnTo>
                    <a:lnTo>
                      <a:pt x="2" y="106"/>
                    </a:lnTo>
                    <a:lnTo>
                      <a:pt x="0" y="88"/>
                    </a:lnTo>
                    <a:lnTo>
                      <a:pt x="6" y="59"/>
                    </a:lnTo>
                    <a:lnTo>
                      <a:pt x="11" y="32"/>
                    </a:lnTo>
                    <a:lnTo>
                      <a:pt x="15" y="16"/>
                    </a:lnTo>
                    <a:lnTo>
                      <a:pt x="27" y="7"/>
                    </a:lnTo>
                    <a:lnTo>
                      <a:pt x="47" y="0"/>
                    </a:lnTo>
                    <a:lnTo>
                      <a:pt x="70" y="0"/>
                    </a:lnTo>
                    <a:lnTo>
                      <a:pt x="88" y="4"/>
                    </a:lnTo>
                    <a:lnTo>
                      <a:pt x="102" y="9"/>
                    </a:lnTo>
                    <a:lnTo>
                      <a:pt x="113" y="25"/>
                    </a:lnTo>
                    <a:lnTo>
                      <a:pt x="129" y="61"/>
                    </a:lnTo>
                    <a:lnTo>
                      <a:pt x="133" y="84"/>
                    </a:lnTo>
                    <a:lnTo>
                      <a:pt x="140" y="102"/>
                    </a:lnTo>
                    <a:lnTo>
                      <a:pt x="142" y="120"/>
                    </a:lnTo>
                    <a:lnTo>
                      <a:pt x="136" y="145"/>
                    </a:lnTo>
                    <a:lnTo>
                      <a:pt x="111" y="168"/>
                    </a:lnTo>
                    <a:lnTo>
                      <a:pt x="99" y="177"/>
                    </a:lnTo>
                    <a:lnTo>
                      <a:pt x="90" y="181"/>
                    </a:lnTo>
                    <a:close/>
                  </a:path>
                </a:pathLst>
              </a:custGeom>
              <a:grpFill/>
              <a:ln w="0">
                <a:solidFill>
                  <a:schemeClr val="tx1"/>
                </a:solidFill>
                <a:prstDash val="solid"/>
                <a:round/>
                <a:headEnd/>
                <a:tailEnd/>
              </a:ln>
            </p:spPr>
            <p:txBody>
              <a:bodyPr/>
              <a:lstStyle/>
              <a:p>
                <a:endParaRPr lang="el-GR" dirty="0">
                  <a:solidFill>
                    <a:prstClr val="black"/>
                  </a:solidFill>
                  <a:latin typeface="Calibri"/>
                </a:endParaRPr>
              </a:p>
            </p:txBody>
          </p:sp>
          <p:sp>
            <p:nvSpPr>
              <p:cNvPr id="30" name="Freeform 26"/>
              <p:cNvSpPr>
                <a:spLocks noChangeAspect="1"/>
              </p:cNvSpPr>
              <p:nvPr/>
            </p:nvSpPr>
            <p:spPr bwMode="auto">
              <a:xfrm>
                <a:off x="3046" y="1845"/>
                <a:ext cx="123" cy="363"/>
              </a:xfrm>
              <a:custGeom>
                <a:avLst/>
                <a:gdLst/>
                <a:ahLst/>
                <a:cxnLst>
                  <a:cxn ang="0">
                    <a:pos x="16" y="347"/>
                  </a:cxn>
                  <a:cxn ang="0">
                    <a:pos x="20" y="331"/>
                  </a:cxn>
                  <a:cxn ang="0">
                    <a:pos x="32" y="322"/>
                  </a:cxn>
                  <a:cxn ang="0">
                    <a:pos x="52" y="315"/>
                  </a:cxn>
                  <a:cxn ang="0">
                    <a:pos x="75" y="315"/>
                  </a:cxn>
                  <a:cxn ang="0">
                    <a:pos x="93" y="319"/>
                  </a:cxn>
                  <a:cxn ang="0">
                    <a:pos x="107" y="324"/>
                  </a:cxn>
                  <a:cxn ang="0">
                    <a:pos x="118" y="340"/>
                  </a:cxn>
                  <a:cxn ang="0">
                    <a:pos x="111" y="283"/>
                  </a:cxn>
                  <a:cxn ang="0">
                    <a:pos x="104" y="254"/>
                  </a:cxn>
                  <a:cxn ang="0">
                    <a:pos x="98" y="222"/>
                  </a:cxn>
                  <a:cxn ang="0">
                    <a:pos x="91" y="179"/>
                  </a:cxn>
                  <a:cxn ang="0">
                    <a:pos x="75" y="113"/>
                  </a:cxn>
                  <a:cxn ang="0">
                    <a:pos x="66" y="86"/>
                  </a:cxn>
                  <a:cxn ang="0">
                    <a:pos x="59" y="47"/>
                  </a:cxn>
                  <a:cxn ang="0">
                    <a:pos x="50" y="18"/>
                  </a:cxn>
                  <a:cxn ang="0">
                    <a:pos x="45" y="4"/>
                  </a:cxn>
                  <a:cxn ang="0">
                    <a:pos x="39" y="0"/>
                  </a:cxn>
                  <a:cxn ang="0">
                    <a:pos x="27" y="4"/>
                  </a:cxn>
                  <a:cxn ang="0">
                    <a:pos x="23" y="20"/>
                  </a:cxn>
                  <a:cxn ang="0">
                    <a:pos x="18" y="45"/>
                  </a:cxn>
                  <a:cxn ang="0">
                    <a:pos x="11" y="106"/>
                  </a:cxn>
                  <a:cxn ang="0">
                    <a:pos x="7" y="131"/>
                  </a:cxn>
                  <a:cxn ang="0">
                    <a:pos x="5" y="206"/>
                  </a:cxn>
                  <a:cxn ang="0">
                    <a:pos x="0" y="231"/>
                  </a:cxn>
                  <a:cxn ang="0">
                    <a:pos x="5" y="265"/>
                  </a:cxn>
                  <a:cxn ang="0">
                    <a:pos x="9" y="288"/>
                  </a:cxn>
                  <a:cxn ang="0">
                    <a:pos x="14" y="319"/>
                  </a:cxn>
                  <a:cxn ang="0">
                    <a:pos x="16" y="347"/>
                  </a:cxn>
                </a:cxnLst>
                <a:rect l="0" t="0" r="r" b="b"/>
                <a:pathLst>
                  <a:path w="118" h="347">
                    <a:moveTo>
                      <a:pt x="16" y="347"/>
                    </a:moveTo>
                    <a:lnTo>
                      <a:pt x="20" y="331"/>
                    </a:lnTo>
                    <a:lnTo>
                      <a:pt x="32" y="322"/>
                    </a:lnTo>
                    <a:lnTo>
                      <a:pt x="52" y="315"/>
                    </a:lnTo>
                    <a:lnTo>
                      <a:pt x="75" y="315"/>
                    </a:lnTo>
                    <a:lnTo>
                      <a:pt x="93" y="319"/>
                    </a:lnTo>
                    <a:lnTo>
                      <a:pt x="107" y="324"/>
                    </a:lnTo>
                    <a:lnTo>
                      <a:pt x="118" y="340"/>
                    </a:lnTo>
                    <a:lnTo>
                      <a:pt x="111" y="283"/>
                    </a:lnTo>
                    <a:lnTo>
                      <a:pt x="104" y="254"/>
                    </a:lnTo>
                    <a:lnTo>
                      <a:pt x="98" y="222"/>
                    </a:lnTo>
                    <a:lnTo>
                      <a:pt x="91" y="179"/>
                    </a:lnTo>
                    <a:lnTo>
                      <a:pt x="75" y="113"/>
                    </a:lnTo>
                    <a:lnTo>
                      <a:pt x="66" y="86"/>
                    </a:lnTo>
                    <a:lnTo>
                      <a:pt x="59" y="47"/>
                    </a:lnTo>
                    <a:lnTo>
                      <a:pt x="50" y="18"/>
                    </a:lnTo>
                    <a:lnTo>
                      <a:pt x="45" y="4"/>
                    </a:lnTo>
                    <a:lnTo>
                      <a:pt x="39" y="0"/>
                    </a:lnTo>
                    <a:lnTo>
                      <a:pt x="27" y="4"/>
                    </a:lnTo>
                    <a:lnTo>
                      <a:pt x="23" y="20"/>
                    </a:lnTo>
                    <a:lnTo>
                      <a:pt x="18" y="45"/>
                    </a:lnTo>
                    <a:lnTo>
                      <a:pt x="11" y="106"/>
                    </a:lnTo>
                    <a:lnTo>
                      <a:pt x="7" y="131"/>
                    </a:lnTo>
                    <a:lnTo>
                      <a:pt x="5" y="206"/>
                    </a:lnTo>
                    <a:lnTo>
                      <a:pt x="0" y="231"/>
                    </a:lnTo>
                    <a:lnTo>
                      <a:pt x="5" y="265"/>
                    </a:lnTo>
                    <a:lnTo>
                      <a:pt x="9" y="288"/>
                    </a:lnTo>
                    <a:lnTo>
                      <a:pt x="14" y="319"/>
                    </a:lnTo>
                    <a:lnTo>
                      <a:pt x="16" y="347"/>
                    </a:lnTo>
                    <a:close/>
                  </a:path>
                </a:pathLst>
              </a:custGeom>
              <a:grpFill/>
              <a:ln w="0">
                <a:solidFill>
                  <a:schemeClr val="tx1"/>
                </a:solidFill>
                <a:prstDash val="solid"/>
                <a:round/>
                <a:headEnd/>
                <a:tailEnd/>
              </a:ln>
            </p:spPr>
            <p:txBody>
              <a:bodyPr/>
              <a:lstStyle/>
              <a:p>
                <a:endParaRPr lang="el-GR">
                  <a:solidFill>
                    <a:prstClr val="black"/>
                  </a:solidFill>
                  <a:latin typeface="Calibri"/>
                </a:endParaRPr>
              </a:p>
            </p:txBody>
          </p:sp>
        </p:grpSp>
        <p:grpSp>
          <p:nvGrpSpPr>
            <p:cNvPr id="9" name="Group 21"/>
            <p:cNvGrpSpPr>
              <a:grpSpLocks/>
            </p:cNvGrpSpPr>
            <p:nvPr/>
          </p:nvGrpSpPr>
          <p:grpSpPr bwMode="auto">
            <a:xfrm>
              <a:off x="2921532" y="2610894"/>
              <a:ext cx="1014935" cy="3354426"/>
              <a:chOff x="2932" y="1847"/>
              <a:chExt cx="157" cy="517"/>
            </a:xfrm>
          </p:grpSpPr>
          <p:sp>
            <p:nvSpPr>
              <p:cNvPr id="27" name="Freeform 26"/>
              <p:cNvSpPr>
                <a:spLocks noChangeAspect="1"/>
              </p:cNvSpPr>
              <p:nvPr/>
            </p:nvSpPr>
            <p:spPr bwMode="auto">
              <a:xfrm>
                <a:off x="2932" y="2169"/>
                <a:ext cx="157" cy="195"/>
              </a:xfrm>
              <a:custGeom>
                <a:avLst/>
                <a:gdLst/>
                <a:ahLst/>
                <a:cxnLst>
                  <a:cxn ang="0">
                    <a:pos x="73" y="186"/>
                  </a:cxn>
                  <a:cxn ang="0">
                    <a:pos x="66" y="186"/>
                  </a:cxn>
                  <a:cxn ang="0">
                    <a:pos x="41" y="175"/>
                  </a:cxn>
                  <a:cxn ang="0">
                    <a:pos x="18" y="157"/>
                  </a:cxn>
                  <a:cxn ang="0">
                    <a:pos x="2" y="132"/>
                  </a:cxn>
                  <a:cxn ang="0">
                    <a:pos x="0" y="114"/>
                  </a:cxn>
                  <a:cxn ang="0">
                    <a:pos x="0" y="100"/>
                  </a:cxn>
                  <a:cxn ang="0">
                    <a:pos x="14" y="48"/>
                  </a:cxn>
                  <a:cxn ang="0">
                    <a:pos x="18" y="28"/>
                  </a:cxn>
                  <a:cxn ang="0">
                    <a:pos x="21" y="16"/>
                  </a:cxn>
                  <a:cxn ang="0">
                    <a:pos x="36" y="5"/>
                  </a:cxn>
                  <a:cxn ang="0">
                    <a:pos x="46" y="0"/>
                  </a:cxn>
                  <a:cxn ang="0">
                    <a:pos x="82" y="0"/>
                  </a:cxn>
                  <a:cxn ang="0">
                    <a:pos x="100" y="5"/>
                  </a:cxn>
                  <a:cxn ang="0">
                    <a:pos x="118" y="12"/>
                  </a:cxn>
                  <a:cxn ang="0">
                    <a:pos x="127" y="23"/>
                  </a:cxn>
                  <a:cxn ang="0">
                    <a:pos x="129" y="48"/>
                  </a:cxn>
                  <a:cxn ang="0">
                    <a:pos x="134" y="55"/>
                  </a:cxn>
                  <a:cxn ang="0">
                    <a:pos x="145" y="91"/>
                  </a:cxn>
                  <a:cxn ang="0">
                    <a:pos x="150" y="107"/>
                  </a:cxn>
                  <a:cxn ang="0">
                    <a:pos x="145" y="116"/>
                  </a:cxn>
                  <a:cxn ang="0">
                    <a:pos x="141" y="134"/>
                  </a:cxn>
                  <a:cxn ang="0">
                    <a:pos x="123" y="152"/>
                  </a:cxn>
                  <a:cxn ang="0">
                    <a:pos x="109" y="168"/>
                  </a:cxn>
                  <a:cxn ang="0">
                    <a:pos x="86" y="182"/>
                  </a:cxn>
                  <a:cxn ang="0">
                    <a:pos x="73" y="186"/>
                  </a:cxn>
                </a:cxnLst>
                <a:rect l="0" t="0" r="r" b="b"/>
                <a:pathLst>
                  <a:path w="150" h="186">
                    <a:moveTo>
                      <a:pt x="73" y="186"/>
                    </a:moveTo>
                    <a:lnTo>
                      <a:pt x="66" y="186"/>
                    </a:lnTo>
                    <a:lnTo>
                      <a:pt x="41" y="175"/>
                    </a:lnTo>
                    <a:lnTo>
                      <a:pt x="18" y="157"/>
                    </a:lnTo>
                    <a:lnTo>
                      <a:pt x="2" y="132"/>
                    </a:lnTo>
                    <a:lnTo>
                      <a:pt x="0" y="114"/>
                    </a:lnTo>
                    <a:lnTo>
                      <a:pt x="0" y="100"/>
                    </a:lnTo>
                    <a:lnTo>
                      <a:pt x="14" y="48"/>
                    </a:lnTo>
                    <a:lnTo>
                      <a:pt x="18" y="28"/>
                    </a:lnTo>
                    <a:lnTo>
                      <a:pt x="21" y="16"/>
                    </a:lnTo>
                    <a:lnTo>
                      <a:pt x="36" y="5"/>
                    </a:lnTo>
                    <a:lnTo>
                      <a:pt x="46" y="0"/>
                    </a:lnTo>
                    <a:lnTo>
                      <a:pt x="82" y="0"/>
                    </a:lnTo>
                    <a:lnTo>
                      <a:pt x="100" y="5"/>
                    </a:lnTo>
                    <a:lnTo>
                      <a:pt x="118" y="12"/>
                    </a:lnTo>
                    <a:lnTo>
                      <a:pt x="127" y="23"/>
                    </a:lnTo>
                    <a:lnTo>
                      <a:pt x="129" y="48"/>
                    </a:lnTo>
                    <a:lnTo>
                      <a:pt x="134" y="55"/>
                    </a:lnTo>
                    <a:lnTo>
                      <a:pt x="145" y="91"/>
                    </a:lnTo>
                    <a:lnTo>
                      <a:pt x="150" y="107"/>
                    </a:lnTo>
                    <a:lnTo>
                      <a:pt x="145" y="116"/>
                    </a:lnTo>
                    <a:lnTo>
                      <a:pt x="141" y="134"/>
                    </a:lnTo>
                    <a:lnTo>
                      <a:pt x="123" y="152"/>
                    </a:lnTo>
                    <a:lnTo>
                      <a:pt x="109" y="168"/>
                    </a:lnTo>
                    <a:lnTo>
                      <a:pt x="86" y="182"/>
                    </a:lnTo>
                    <a:lnTo>
                      <a:pt x="73" y="186"/>
                    </a:lnTo>
                    <a:close/>
                  </a:path>
                </a:pathLst>
              </a:custGeom>
              <a:solidFill>
                <a:schemeClr val="bg1"/>
              </a:solidFill>
              <a:ln w="0">
                <a:solidFill>
                  <a:schemeClr val="tx1"/>
                </a:solidFill>
                <a:prstDash val="solid"/>
                <a:round/>
                <a:headEnd/>
                <a:tailEnd/>
              </a:ln>
            </p:spPr>
            <p:txBody>
              <a:bodyPr/>
              <a:lstStyle/>
              <a:p>
                <a:endParaRPr lang="el-GR">
                  <a:solidFill>
                    <a:prstClr val="black"/>
                  </a:solidFill>
                  <a:latin typeface="Calibri"/>
                </a:endParaRPr>
              </a:p>
            </p:txBody>
          </p:sp>
          <p:sp>
            <p:nvSpPr>
              <p:cNvPr id="28" name="Freeform 27"/>
              <p:cNvSpPr>
                <a:spLocks noChangeAspect="1"/>
              </p:cNvSpPr>
              <p:nvPr/>
            </p:nvSpPr>
            <p:spPr bwMode="auto">
              <a:xfrm>
                <a:off x="2954" y="1847"/>
                <a:ext cx="111" cy="347"/>
              </a:xfrm>
              <a:custGeom>
                <a:avLst/>
                <a:gdLst/>
                <a:ahLst/>
                <a:cxnLst>
                  <a:cxn ang="0">
                    <a:pos x="0" y="324"/>
                  </a:cxn>
                  <a:cxn ang="0">
                    <a:pos x="15" y="313"/>
                  </a:cxn>
                  <a:cxn ang="0">
                    <a:pos x="25" y="308"/>
                  </a:cxn>
                  <a:cxn ang="0">
                    <a:pos x="61" y="308"/>
                  </a:cxn>
                  <a:cxn ang="0">
                    <a:pos x="79" y="313"/>
                  </a:cxn>
                  <a:cxn ang="0">
                    <a:pos x="97" y="320"/>
                  </a:cxn>
                  <a:cxn ang="0">
                    <a:pos x="106" y="331"/>
                  </a:cxn>
                  <a:cxn ang="0">
                    <a:pos x="106" y="277"/>
                  </a:cxn>
                  <a:cxn ang="0">
                    <a:pos x="97" y="218"/>
                  </a:cxn>
                  <a:cxn ang="0">
                    <a:pos x="95" y="170"/>
                  </a:cxn>
                  <a:cxn ang="0">
                    <a:pos x="79" y="102"/>
                  </a:cxn>
                  <a:cxn ang="0">
                    <a:pos x="74" y="48"/>
                  </a:cxn>
                  <a:cxn ang="0">
                    <a:pos x="63" y="11"/>
                  </a:cxn>
                  <a:cxn ang="0">
                    <a:pos x="49" y="0"/>
                  </a:cxn>
                  <a:cxn ang="0">
                    <a:pos x="38" y="4"/>
                  </a:cxn>
                  <a:cxn ang="0">
                    <a:pos x="36" y="23"/>
                  </a:cxn>
                  <a:cxn ang="0">
                    <a:pos x="31" y="50"/>
                  </a:cxn>
                  <a:cxn ang="0">
                    <a:pos x="20" y="95"/>
                  </a:cxn>
                  <a:cxn ang="0">
                    <a:pos x="18" y="138"/>
                  </a:cxn>
                  <a:cxn ang="0">
                    <a:pos x="11" y="181"/>
                  </a:cxn>
                  <a:cxn ang="0">
                    <a:pos x="4" y="218"/>
                  </a:cxn>
                  <a:cxn ang="0">
                    <a:pos x="0" y="258"/>
                  </a:cxn>
                  <a:cxn ang="0">
                    <a:pos x="0" y="290"/>
                  </a:cxn>
                  <a:cxn ang="0">
                    <a:pos x="0" y="324"/>
                  </a:cxn>
                </a:cxnLst>
                <a:rect l="0" t="0" r="r" b="b"/>
                <a:pathLst>
                  <a:path w="106" h="331">
                    <a:moveTo>
                      <a:pt x="0" y="324"/>
                    </a:moveTo>
                    <a:lnTo>
                      <a:pt x="15" y="313"/>
                    </a:lnTo>
                    <a:lnTo>
                      <a:pt x="25" y="308"/>
                    </a:lnTo>
                    <a:lnTo>
                      <a:pt x="61" y="308"/>
                    </a:lnTo>
                    <a:lnTo>
                      <a:pt x="79" y="313"/>
                    </a:lnTo>
                    <a:lnTo>
                      <a:pt x="97" y="320"/>
                    </a:lnTo>
                    <a:lnTo>
                      <a:pt x="106" y="331"/>
                    </a:lnTo>
                    <a:lnTo>
                      <a:pt x="106" y="277"/>
                    </a:lnTo>
                    <a:lnTo>
                      <a:pt x="97" y="218"/>
                    </a:lnTo>
                    <a:lnTo>
                      <a:pt x="95" y="170"/>
                    </a:lnTo>
                    <a:lnTo>
                      <a:pt x="79" y="102"/>
                    </a:lnTo>
                    <a:lnTo>
                      <a:pt x="74" y="48"/>
                    </a:lnTo>
                    <a:lnTo>
                      <a:pt x="63" y="11"/>
                    </a:lnTo>
                    <a:lnTo>
                      <a:pt x="49" y="0"/>
                    </a:lnTo>
                    <a:lnTo>
                      <a:pt x="38" y="4"/>
                    </a:lnTo>
                    <a:lnTo>
                      <a:pt x="36" y="23"/>
                    </a:lnTo>
                    <a:lnTo>
                      <a:pt x="31" y="50"/>
                    </a:lnTo>
                    <a:lnTo>
                      <a:pt x="20" y="95"/>
                    </a:lnTo>
                    <a:lnTo>
                      <a:pt x="18" y="138"/>
                    </a:lnTo>
                    <a:lnTo>
                      <a:pt x="11" y="181"/>
                    </a:lnTo>
                    <a:lnTo>
                      <a:pt x="4" y="218"/>
                    </a:lnTo>
                    <a:lnTo>
                      <a:pt x="0" y="258"/>
                    </a:lnTo>
                    <a:lnTo>
                      <a:pt x="0" y="290"/>
                    </a:lnTo>
                    <a:lnTo>
                      <a:pt x="0" y="324"/>
                    </a:lnTo>
                    <a:close/>
                  </a:path>
                </a:pathLst>
              </a:custGeom>
              <a:solidFill>
                <a:srgbClr val="FFFFFF"/>
              </a:solidFill>
              <a:ln w="0">
                <a:solidFill>
                  <a:schemeClr val="tx1"/>
                </a:solidFill>
                <a:prstDash val="solid"/>
                <a:round/>
                <a:headEnd/>
                <a:tailEnd/>
              </a:ln>
            </p:spPr>
            <p:txBody>
              <a:bodyPr/>
              <a:lstStyle/>
              <a:p>
                <a:endParaRPr lang="el-GR">
                  <a:solidFill>
                    <a:prstClr val="black"/>
                  </a:solidFill>
                  <a:latin typeface="Calibri"/>
                </a:endParaRPr>
              </a:p>
            </p:txBody>
          </p:sp>
        </p:grpSp>
        <p:grpSp>
          <p:nvGrpSpPr>
            <p:cNvPr id="10" name="Group 27"/>
            <p:cNvGrpSpPr>
              <a:grpSpLocks/>
            </p:cNvGrpSpPr>
            <p:nvPr/>
          </p:nvGrpSpPr>
          <p:grpSpPr bwMode="auto">
            <a:xfrm rot="20917233">
              <a:off x="1899406" y="2103038"/>
              <a:ext cx="885368" cy="3354426"/>
              <a:chOff x="2765" y="1797"/>
              <a:chExt cx="167" cy="548"/>
            </a:xfrm>
          </p:grpSpPr>
          <p:sp>
            <p:nvSpPr>
              <p:cNvPr id="25" name="Freeform 28"/>
              <p:cNvSpPr>
                <a:spLocks noChangeAspect="1"/>
              </p:cNvSpPr>
              <p:nvPr/>
            </p:nvSpPr>
            <p:spPr bwMode="auto">
              <a:xfrm>
                <a:off x="2765" y="2139"/>
                <a:ext cx="167" cy="206"/>
              </a:xfrm>
              <a:custGeom>
                <a:avLst/>
                <a:gdLst/>
                <a:ahLst/>
                <a:cxnLst>
                  <a:cxn ang="0">
                    <a:pos x="73" y="197"/>
                  </a:cxn>
                  <a:cxn ang="0">
                    <a:pos x="66" y="197"/>
                  </a:cxn>
                  <a:cxn ang="0">
                    <a:pos x="39" y="184"/>
                  </a:cxn>
                  <a:cxn ang="0">
                    <a:pos x="16" y="163"/>
                  </a:cxn>
                  <a:cxn ang="0">
                    <a:pos x="3" y="136"/>
                  </a:cxn>
                  <a:cxn ang="0">
                    <a:pos x="0" y="115"/>
                  </a:cxn>
                  <a:cxn ang="0">
                    <a:pos x="0" y="100"/>
                  </a:cxn>
                  <a:cxn ang="0">
                    <a:pos x="19" y="47"/>
                  </a:cxn>
                  <a:cxn ang="0">
                    <a:pos x="25" y="25"/>
                  </a:cxn>
                  <a:cxn ang="0">
                    <a:pos x="30" y="13"/>
                  </a:cxn>
                  <a:cxn ang="0">
                    <a:pos x="46" y="2"/>
                  </a:cxn>
                  <a:cxn ang="0">
                    <a:pos x="57" y="0"/>
                  </a:cxn>
                  <a:cxn ang="0">
                    <a:pos x="96" y="2"/>
                  </a:cxn>
                  <a:cxn ang="0">
                    <a:pos x="114" y="7"/>
                  </a:cxn>
                  <a:cxn ang="0">
                    <a:pos x="134" y="16"/>
                  </a:cxn>
                  <a:cxn ang="0">
                    <a:pos x="141" y="27"/>
                  </a:cxn>
                  <a:cxn ang="0">
                    <a:pos x="143" y="54"/>
                  </a:cxn>
                  <a:cxn ang="0">
                    <a:pos x="146" y="61"/>
                  </a:cxn>
                  <a:cxn ang="0">
                    <a:pos x="155" y="102"/>
                  </a:cxn>
                  <a:cxn ang="0">
                    <a:pos x="159" y="118"/>
                  </a:cxn>
                  <a:cxn ang="0">
                    <a:pos x="155" y="129"/>
                  </a:cxn>
                  <a:cxn ang="0">
                    <a:pos x="150" y="147"/>
                  </a:cxn>
                  <a:cxn ang="0">
                    <a:pos x="130" y="165"/>
                  </a:cxn>
                  <a:cxn ang="0">
                    <a:pos x="112" y="179"/>
                  </a:cxn>
                  <a:cxn ang="0">
                    <a:pos x="89" y="195"/>
                  </a:cxn>
                  <a:cxn ang="0">
                    <a:pos x="73" y="197"/>
                  </a:cxn>
                </a:cxnLst>
                <a:rect l="0" t="0" r="r" b="b"/>
                <a:pathLst>
                  <a:path w="159" h="197">
                    <a:moveTo>
                      <a:pt x="73" y="197"/>
                    </a:moveTo>
                    <a:lnTo>
                      <a:pt x="66" y="197"/>
                    </a:lnTo>
                    <a:lnTo>
                      <a:pt x="39" y="184"/>
                    </a:lnTo>
                    <a:lnTo>
                      <a:pt x="16" y="163"/>
                    </a:lnTo>
                    <a:lnTo>
                      <a:pt x="3" y="136"/>
                    </a:lnTo>
                    <a:lnTo>
                      <a:pt x="0" y="115"/>
                    </a:lnTo>
                    <a:lnTo>
                      <a:pt x="0" y="100"/>
                    </a:lnTo>
                    <a:lnTo>
                      <a:pt x="19" y="47"/>
                    </a:lnTo>
                    <a:lnTo>
                      <a:pt x="25" y="25"/>
                    </a:lnTo>
                    <a:lnTo>
                      <a:pt x="30" y="13"/>
                    </a:lnTo>
                    <a:lnTo>
                      <a:pt x="46" y="2"/>
                    </a:lnTo>
                    <a:lnTo>
                      <a:pt x="57" y="0"/>
                    </a:lnTo>
                    <a:lnTo>
                      <a:pt x="96" y="2"/>
                    </a:lnTo>
                    <a:lnTo>
                      <a:pt x="114" y="7"/>
                    </a:lnTo>
                    <a:lnTo>
                      <a:pt x="134" y="16"/>
                    </a:lnTo>
                    <a:lnTo>
                      <a:pt x="141" y="27"/>
                    </a:lnTo>
                    <a:lnTo>
                      <a:pt x="143" y="54"/>
                    </a:lnTo>
                    <a:lnTo>
                      <a:pt x="146" y="61"/>
                    </a:lnTo>
                    <a:lnTo>
                      <a:pt x="155" y="102"/>
                    </a:lnTo>
                    <a:lnTo>
                      <a:pt x="159" y="118"/>
                    </a:lnTo>
                    <a:lnTo>
                      <a:pt x="155" y="129"/>
                    </a:lnTo>
                    <a:lnTo>
                      <a:pt x="150" y="147"/>
                    </a:lnTo>
                    <a:lnTo>
                      <a:pt x="130" y="165"/>
                    </a:lnTo>
                    <a:lnTo>
                      <a:pt x="112" y="179"/>
                    </a:lnTo>
                    <a:lnTo>
                      <a:pt x="89" y="195"/>
                    </a:lnTo>
                    <a:lnTo>
                      <a:pt x="73" y="197"/>
                    </a:lnTo>
                    <a:close/>
                  </a:path>
                </a:pathLst>
              </a:custGeom>
              <a:solidFill>
                <a:schemeClr val="bg1"/>
              </a:solidFill>
              <a:ln w="0">
                <a:solidFill>
                  <a:schemeClr val="tx1"/>
                </a:solidFill>
                <a:prstDash val="solid"/>
                <a:round/>
                <a:headEnd/>
                <a:tailEnd/>
              </a:ln>
            </p:spPr>
            <p:txBody>
              <a:bodyPr/>
              <a:lstStyle/>
              <a:p>
                <a:endParaRPr lang="el-GR">
                  <a:solidFill>
                    <a:prstClr val="black"/>
                  </a:solidFill>
                  <a:latin typeface="Calibri"/>
                </a:endParaRPr>
              </a:p>
            </p:txBody>
          </p:sp>
          <p:sp>
            <p:nvSpPr>
              <p:cNvPr id="26" name="Freeform 29"/>
              <p:cNvSpPr>
                <a:spLocks noChangeAspect="1"/>
              </p:cNvSpPr>
              <p:nvPr/>
            </p:nvSpPr>
            <p:spPr bwMode="auto">
              <a:xfrm>
                <a:off x="2797" y="1797"/>
                <a:ext cx="118" cy="370"/>
              </a:xfrm>
              <a:custGeom>
                <a:avLst/>
                <a:gdLst/>
                <a:ahLst/>
                <a:cxnLst>
                  <a:cxn ang="0">
                    <a:pos x="0" y="340"/>
                  </a:cxn>
                  <a:cxn ang="0">
                    <a:pos x="16" y="329"/>
                  </a:cxn>
                  <a:cxn ang="0">
                    <a:pos x="27" y="327"/>
                  </a:cxn>
                  <a:cxn ang="0">
                    <a:pos x="66" y="329"/>
                  </a:cxn>
                  <a:cxn ang="0">
                    <a:pos x="84" y="334"/>
                  </a:cxn>
                  <a:cxn ang="0">
                    <a:pos x="104" y="343"/>
                  </a:cxn>
                  <a:cxn ang="0">
                    <a:pos x="111" y="354"/>
                  </a:cxn>
                  <a:cxn ang="0">
                    <a:pos x="113" y="297"/>
                  </a:cxn>
                  <a:cxn ang="0">
                    <a:pos x="109" y="234"/>
                  </a:cxn>
                  <a:cxn ang="0">
                    <a:pos x="109" y="184"/>
                  </a:cxn>
                  <a:cxn ang="0">
                    <a:pos x="97" y="109"/>
                  </a:cxn>
                  <a:cxn ang="0">
                    <a:pos x="97" y="52"/>
                  </a:cxn>
                  <a:cxn ang="0">
                    <a:pos x="88" y="12"/>
                  </a:cxn>
                  <a:cxn ang="0">
                    <a:pos x="72" y="0"/>
                  </a:cxn>
                  <a:cxn ang="0">
                    <a:pos x="61" y="3"/>
                  </a:cxn>
                  <a:cxn ang="0">
                    <a:pos x="57" y="23"/>
                  </a:cxn>
                  <a:cxn ang="0">
                    <a:pos x="50" y="52"/>
                  </a:cxn>
                  <a:cxn ang="0">
                    <a:pos x="36" y="98"/>
                  </a:cxn>
                  <a:cxn ang="0">
                    <a:pos x="29" y="145"/>
                  </a:cxn>
                  <a:cxn ang="0">
                    <a:pos x="20" y="191"/>
                  </a:cxn>
                  <a:cxn ang="0">
                    <a:pos x="9" y="229"/>
                  </a:cxn>
                  <a:cxn ang="0">
                    <a:pos x="2" y="270"/>
                  </a:cxn>
                  <a:cxn ang="0">
                    <a:pos x="2" y="306"/>
                  </a:cxn>
                  <a:cxn ang="0">
                    <a:pos x="0" y="340"/>
                  </a:cxn>
                </a:cxnLst>
                <a:rect l="0" t="0" r="r" b="b"/>
                <a:pathLst>
                  <a:path w="113" h="354">
                    <a:moveTo>
                      <a:pt x="0" y="340"/>
                    </a:moveTo>
                    <a:lnTo>
                      <a:pt x="16" y="329"/>
                    </a:lnTo>
                    <a:lnTo>
                      <a:pt x="27" y="327"/>
                    </a:lnTo>
                    <a:lnTo>
                      <a:pt x="66" y="329"/>
                    </a:lnTo>
                    <a:lnTo>
                      <a:pt x="84" y="334"/>
                    </a:lnTo>
                    <a:lnTo>
                      <a:pt x="104" y="343"/>
                    </a:lnTo>
                    <a:lnTo>
                      <a:pt x="111" y="354"/>
                    </a:lnTo>
                    <a:lnTo>
                      <a:pt x="113" y="297"/>
                    </a:lnTo>
                    <a:lnTo>
                      <a:pt x="109" y="234"/>
                    </a:lnTo>
                    <a:lnTo>
                      <a:pt x="109" y="184"/>
                    </a:lnTo>
                    <a:lnTo>
                      <a:pt x="97" y="109"/>
                    </a:lnTo>
                    <a:lnTo>
                      <a:pt x="97" y="52"/>
                    </a:lnTo>
                    <a:lnTo>
                      <a:pt x="88" y="12"/>
                    </a:lnTo>
                    <a:lnTo>
                      <a:pt x="72" y="0"/>
                    </a:lnTo>
                    <a:lnTo>
                      <a:pt x="61" y="3"/>
                    </a:lnTo>
                    <a:lnTo>
                      <a:pt x="57" y="23"/>
                    </a:lnTo>
                    <a:lnTo>
                      <a:pt x="50" y="52"/>
                    </a:lnTo>
                    <a:lnTo>
                      <a:pt x="36" y="98"/>
                    </a:lnTo>
                    <a:lnTo>
                      <a:pt x="29" y="145"/>
                    </a:lnTo>
                    <a:lnTo>
                      <a:pt x="20" y="191"/>
                    </a:lnTo>
                    <a:lnTo>
                      <a:pt x="9" y="229"/>
                    </a:lnTo>
                    <a:lnTo>
                      <a:pt x="2" y="270"/>
                    </a:lnTo>
                    <a:lnTo>
                      <a:pt x="2" y="306"/>
                    </a:lnTo>
                    <a:lnTo>
                      <a:pt x="0" y="340"/>
                    </a:lnTo>
                    <a:close/>
                  </a:path>
                </a:pathLst>
              </a:custGeom>
              <a:solidFill>
                <a:srgbClr val="FFFFFF"/>
              </a:solidFill>
              <a:ln w="0">
                <a:solidFill>
                  <a:schemeClr val="tx1"/>
                </a:solidFill>
                <a:prstDash val="solid"/>
                <a:round/>
                <a:headEnd/>
                <a:tailEnd/>
              </a:ln>
            </p:spPr>
            <p:txBody>
              <a:bodyPr/>
              <a:lstStyle/>
              <a:p>
                <a:endParaRPr lang="el-GR">
                  <a:solidFill>
                    <a:prstClr val="black"/>
                  </a:solidFill>
                  <a:latin typeface="Calibri"/>
                </a:endParaRPr>
              </a:p>
            </p:txBody>
          </p:sp>
        </p:grpSp>
        <p:grpSp>
          <p:nvGrpSpPr>
            <p:cNvPr id="11" name="Group 30"/>
            <p:cNvGrpSpPr>
              <a:grpSpLocks/>
            </p:cNvGrpSpPr>
            <p:nvPr/>
          </p:nvGrpSpPr>
          <p:grpSpPr bwMode="auto">
            <a:xfrm rot="20562076">
              <a:off x="67492" y="2487535"/>
              <a:ext cx="1950690" cy="3462401"/>
              <a:chOff x="2459" y="1733"/>
              <a:chExt cx="316" cy="560"/>
            </a:xfrm>
          </p:grpSpPr>
          <p:sp>
            <p:nvSpPr>
              <p:cNvPr id="22" name="Freeform 31"/>
              <p:cNvSpPr>
                <a:spLocks noChangeAspect="1"/>
              </p:cNvSpPr>
              <p:nvPr/>
            </p:nvSpPr>
            <p:spPr bwMode="auto">
              <a:xfrm>
                <a:off x="2459" y="2087"/>
                <a:ext cx="276" cy="206"/>
              </a:xfrm>
              <a:custGeom>
                <a:avLst/>
                <a:gdLst/>
                <a:ahLst/>
                <a:cxnLst>
                  <a:cxn ang="0">
                    <a:pos x="57" y="0"/>
                  </a:cxn>
                  <a:cxn ang="0">
                    <a:pos x="23" y="54"/>
                  </a:cxn>
                  <a:cxn ang="0">
                    <a:pos x="11" y="75"/>
                  </a:cxn>
                  <a:cxn ang="0">
                    <a:pos x="0" y="97"/>
                  </a:cxn>
                  <a:cxn ang="0">
                    <a:pos x="2" y="127"/>
                  </a:cxn>
                  <a:cxn ang="0">
                    <a:pos x="16" y="129"/>
                  </a:cxn>
                  <a:cxn ang="0">
                    <a:pos x="13" y="107"/>
                  </a:cxn>
                  <a:cxn ang="0">
                    <a:pos x="16" y="129"/>
                  </a:cxn>
                  <a:cxn ang="0">
                    <a:pos x="29" y="147"/>
                  </a:cxn>
                  <a:cxn ang="0">
                    <a:pos x="50" y="168"/>
                  </a:cxn>
                  <a:cxn ang="0">
                    <a:pos x="66" y="172"/>
                  </a:cxn>
                  <a:cxn ang="0">
                    <a:pos x="100" y="159"/>
                  </a:cxn>
                  <a:cxn ang="0">
                    <a:pos x="120" y="154"/>
                  </a:cxn>
                  <a:cxn ang="0">
                    <a:pos x="118" y="136"/>
                  </a:cxn>
                  <a:cxn ang="0">
                    <a:pos x="122" y="109"/>
                  </a:cxn>
                  <a:cxn ang="0">
                    <a:pos x="118" y="136"/>
                  </a:cxn>
                  <a:cxn ang="0">
                    <a:pos x="120" y="154"/>
                  </a:cxn>
                  <a:cxn ang="0">
                    <a:pos x="154" y="190"/>
                  </a:cxn>
                  <a:cxn ang="0">
                    <a:pos x="163" y="197"/>
                  </a:cxn>
                  <a:cxn ang="0">
                    <a:pos x="175" y="197"/>
                  </a:cxn>
                  <a:cxn ang="0">
                    <a:pos x="229" y="184"/>
                  </a:cxn>
                  <a:cxn ang="0">
                    <a:pos x="247" y="172"/>
                  </a:cxn>
                  <a:cxn ang="0">
                    <a:pos x="258" y="159"/>
                  </a:cxn>
                  <a:cxn ang="0">
                    <a:pos x="263" y="141"/>
                  </a:cxn>
                  <a:cxn ang="0">
                    <a:pos x="254" y="84"/>
                  </a:cxn>
                  <a:cxn ang="0">
                    <a:pos x="254" y="63"/>
                  </a:cxn>
                  <a:cxn ang="0">
                    <a:pos x="256" y="34"/>
                  </a:cxn>
                  <a:cxn ang="0">
                    <a:pos x="220" y="23"/>
                  </a:cxn>
                  <a:cxn ang="0">
                    <a:pos x="199" y="20"/>
                  </a:cxn>
                  <a:cxn ang="0">
                    <a:pos x="159" y="16"/>
                  </a:cxn>
                  <a:cxn ang="0">
                    <a:pos x="84" y="0"/>
                  </a:cxn>
                  <a:cxn ang="0">
                    <a:pos x="57" y="0"/>
                  </a:cxn>
                </a:cxnLst>
                <a:rect l="0" t="0" r="r" b="b"/>
                <a:pathLst>
                  <a:path w="263" h="197">
                    <a:moveTo>
                      <a:pt x="57" y="0"/>
                    </a:moveTo>
                    <a:lnTo>
                      <a:pt x="23" y="54"/>
                    </a:lnTo>
                    <a:lnTo>
                      <a:pt x="11" y="75"/>
                    </a:lnTo>
                    <a:lnTo>
                      <a:pt x="0" y="97"/>
                    </a:lnTo>
                    <a:lnTo>
                      <a:pt x="2" y="127"/>
                    </a:lnTo>
                    <a:lnTo>
                      <a:pt x="16" y="129"/>
                    </a:lnTo>
                    <a:lnTo>
                      <a:pt x="13" y="107"/>
                    </a:lnTo>
                    <a:lnTo>
                      <a:pt x="16" y="129"/>
                    </a:lnTo>
                    <a:lnTo>
                      <a:pt x="29" y="147"/>
                    </a:lnTo>
                    <a:lnTo>
                      <a:pt x="50" y="168"/>
                    </a:lnTo>
                    <a:lnTo>
                      <a:pt x="66" y="172"/>
                    </a:lnTo>
                    <a:lnTo>
                      <a:pt x="100" y="159"/>
                    </a:lnTo>
                    <a:lnTo>
                      <a:pt x="120" y="154"/>
                    </a:lnTo>
                    <a:lnTo>
                      <a:pt x="118" y="136"/>
                    </a:lnTo>
                    <a:lnTo>
                      <a:pt x="122" y="109"/>
                    </a:lnTo>
                    <a:lnTo>
                      <a:pt x="118" y="136"/>
                    </a:lnTo>
                    <a:lnTo>
                      <a:pt x="120" y="154"/>
                    </a:lnTo>
                    <a:lnTo>
                      <a:pt x="154" y="190"/>
                    </a:lnTo>
                    <a:lnTo>
                      <a:pt x="163" y="197"/>
                    </a:lnTo>
                    <a:lnTo>
                      <a:pt x="175" y="197"/>
                    </a:lnTo>
                    <a:lnTo>
                      <a:pt x="229" y="184"/>
                    </a:lnTo>
                    <a:lnTo>
                      <a:pt x="247" y="172"/>
                    </a:lnTo>
                    <a:lnTo>
                      <a:pt x="258" y="159"/>
                    </a:lnTo>
                    <a:lnTo>
                      <a:pt x="263" y="141"/>
                    </a:lnTo>
                    <a:lnTo>
                      <a:pt x="254" y="84"/>
                    </a:lnTo>
                    <a:lnTo>
                      <a:pt x="254" y="63"/>
                    </a:lnTo>
                    <a:lnTo>
                      <a:pt x="256" y="34"/>
                    </a:lnTo>
                    <a:lnTo>
                      <a:pt x="220" y="23"/>
                    </a:lnTo>
                    <a:lnTo>
                      <a:pt x="199" y="20"/>
                    </a:lnTo>
                    <a:lnTo>
                      <a:pt x="159" y="16"/>
                    </a:lnTo>
                    <a:lnTo>
                      <a:pt x="84" y="0"/>
                    </a:lnTo>
                    <a:lnTo>
                      <a:pt x="57" y="0"/>
                    </a:lnTo>
                    <a:close/>
                  </a:path>
                </a:pathLst>
              </a:custGeom>
              <a:solidFill>
                <a:srgbClr val="FFFFFF"/>
              </a:solidFill>
              <a:ln w="0">
                <a:solidFill>
                  <a:schemeClr val="tx1"/>
                </a:solidFill>
                <a:prstDash val="solid"/>
                <a:round/>
                <a:headEnd/>
                <a:tailEnd/>
              </a:ln>
            </p:spPr>
            <p:txBody>
              <a:bodyPr/>
              <a:lstStyle/>
              <a:p>
                <a:endParaRPr lang="el-GR">
                  <a:solidFill>
                    <a:srgbClr val="FFFFFF"/>
                  </a:solidFill>
                  <a:latin typeface="Calibri"/>
                </a:endParaRPr>
              </a:p>
            </p:txBody>
          </p:sp>
          <p:sp>
            <p:nvSpPr>
              <p:cNvPr id="23" name="Freeform 32"/>
              <p:cNvSpPr>
                <a:spLocks noChangeAspect="1"/>
              </p:cNvSpPr>
              <p:nvPr/>
            </p:nvSpPr>
            <p:spPr bwMode="auto">
              <a:xfrm>
                <a:off x="2519" y="1757"/>
                <a:ext cx="256" cy="365"/>
              </a:xfrm>
              <a:custGeom>
                <a:avLst/>
                <a:gdLst/>
                <a:ahLst/>
                <a:cxnLst>
                  <a:cxn ang="0">
                    <a:pos x="199" y="349"/>
                  </a:cxn>
                  <a:cxn ang="0">
                    <a:pos x="204" y="292"/>
                  </a:cxn>
                  <a:cxn ang="0">
                    <a:pos x="217" y="240"/>
                  </a:cxn>
                  <a:cxn ang="0">
                    <a:pos x="238" y="165"/>
                  </a:cxn>
                  <a:cxn ang="0">
                    <a:pos x="244" y="138"/>
                  </a:cxn>
                  <a:cxn ang="0">
                    <a:pos x="242" y="113"/>
                  </a:cxn>
                  <a:cxn ang="0">
                    <a:pos x="226" y="72"/>
                  </a:cxn>
                  <a:cxn ang="0">
                    <a:pos x="213" y="41"/>
                  </a:cxn>
                  <a:cxn ang="0">
                    <a:pos x="195" y="31"/>
                  </a:cxn>
                  <a:cxn ang="0">
                    <a:pos x="186" y="34"/>
                  </a:cxn>
                  <a:cxn ang="0">
                    <a:pos x="176" y="47"/>
                  </a:cxn>
                  <a:cxn ang="0">
                    <a:pos x="179" y="70"/>
                  </a:cxn>
                  <a:cxn ang="0">
                    <a:pos x="183" y="106"/>
                  </a:cxn>
                  <a:cxn ang="0">
                    <a:pos x="170" y="145"/>
                  </a:cxn>
                  <a:cxn ang="0">
                    <a:pos x="145" y="174"/>
                  </a:cxn>
                  <a:cxn ang="0">
                    <a:pos x="140" y="179"/>
                  </a:cxn>
                  <a:cxn ang="0">
                    <a:pos x="131" y="188"/>
                  </a:cxn>
                  <a:cxn ang="0">
                    <a:pos x="118" y="174"/>
                  </a:cxn>
                  <a:cxn ang="0">
                    <a:pos x="108" y="122"/>
                  </a:cxn>
                  <a:cxn ang="0">
                    <a:pos x="104" y="72"/>
                  </a:cxn>
                  <a:cxn ang="0">
                    <a:pos x="106" y="41"/>
                  </a:cxn>
                  <a:cxn ang="0">
                    <a:pos x="108" y="11"/>
                  </a:cxn>
                  <a:cxn ang="0">
                    <a:pos x="95" y="0"/>
                  </a:cxn>
                  <a:cxn ang="0">
                    <a:pos x="86" y="7"/>
                  </a:cxn>
                  <a:cxn ang="0">
                    <a:pos x="61" y="36"/>
                  </a:cxn>
                  <a:cxn ang="0">
                    <a:pos x="45" y="75"/>
                  </a:cxn>
                  <a:cxn ang="0">
                    <a:pos x="43" y="109"/>
                  </a:cxn>
                  <a:cxn ang="0">
                    <a:pos x="38" y="172"/>
                  </a:cxn>
                  <a:cxn ang="0">
                    <a:pos x="38" y="224"/>
                  </a:cxn>
                  <a:cxn ang="0">
                    <a:pos x="31" y="254"/>
                  </a:cxn>
                  <a:cxn ang="0">
                    <a:pos x="0" y="315"/>
                  </a:cxn>
                  <a:cxn ang="0">
                    <a:pos x="27" y="315"/>
                  </a:cxn>
                  <a:cxn ang="0">
                    <a:pos x="102" y="331"/>
                  </a:cxn>
                  <a:cxn ang="0">
                    <a:pos x="142" y="335"/>
                  </a:cxn>
                  <a:cxn ang="0">
                    <a:pos x="163" y="338"/>
                  </a:cxn>
                  <a:cxn ang="0">
                    <a:pos x="199" y="349"/>
                  </a:cxn>
                </a:cxnLst>
                <a:rect l="0" t="0" r="r" b="b"/>
                <a:pathLst>
                  <a:path w="244" h="349">
                    <a:moveTo>
                      <a:pt x="199" y="349"/>
                    </a:moveTo>
                    <a:lnTo>
                      <a:pt x="204" y="292"/>
                    </a:lnTo>
                    <a:lnTo>
                      <a:pt x="217" y="240"/>
                    </a:lnTo>
                    <a:lnTo>
                      <a:pt x="238" y="165"/>
                    </a:lnTo>
                    <a:lnTo>
                      <a:pt x="244" y="138"/>
                    </a:lnTo>
                    <a:lnTo>
                      <a:pt x="242" y="113"/>
                    </a:lnTo>
                    <a:lnTo>
                      <a:pt x="226" y="72"/>
                    </a:lnTo>
                    <a:lnTo>
                      <a:pt x="213" y="41"/>
                    </a:lnTo>
                    <a:lnTo>
                      <a:pt x="195" y="31"/>
                    </a:lnTo>
                    <a:lnTo>
                      <a:pt x="186" y="34"/>
                    </a:lnTo>
                    <a:lnTo>
                      <a:pt x="176" y="47"/>
                    </a:lnTo>
                    <a:lnTo>
                      <a:pt x="179" y="70"/>
                    </a:lnTo>
                    <a:lnTo>
                      <a:pt x="183" y="106"/>
                    </a:lnTo>
                    <a:lnTo>
                      <a:pt x="170" y="145"/>
                    </a:lnTo>
                    <a:lnTo>
                      <a:pt x="145" y="174"/>
                    </a:lnTo>
                    <a:lnTo>
                      <a:pt x="140" y="179"/>
                    </a:lnTo>
                    <a:lnTo>
                      <a:pt x="131" y="188"/>
                    </a:lnTo>
                    <a:lnTo>
                      <a:pt x="118" y="174"/>
                    </a:lnTo>
                    <a:lnTo>
                      <a:pt x="108" y="122"/>
                    </a:lnTo>
                    <a:lnTo>
                      <a:pt x="104" y="72"/>
                    </a:lnTo>
                    <a:lnTo>
                      <a:pt x="106" y="41"/>
                    </a:lnTo>
                    <a:lnTo>
                      <a:pt x="108" y="11"/>
                    </a:lnTo>
                    <a:lnTo>
                      <a:pt x="95" y="0"/>
                    </a:lnTo>
                    <a:lnTo>
                      <a:pt x="86" y="7"/>
                    </a:lnTo>
                    <a:lnTo>
                      <a:pt x="61" y="36"/>
                    </a:lnTo>
                    <a:lnTo>
                      <a:pt x="45" y="75"/>
                    </a:lnTo>
                    <a:lnTo>
                      <a:pt x="43" y="109"/>
                    </a:lnTo>
                    <a:lnTo>
                      <a:pt x="38" y="172"/>
                    </a:lnTo>
                    <a:lnTo>
                      <a:pt x="38" y="224"/>
                    </a:lnTo>
                    <a:lnTo>
                      <a:pt x="31" y="254"/>
                    </a:lnTo>
                    <a:lnTo>
                      <a:pt x="0" y="315"/>
                    </a:lnTo>
                    <a:lnTo>
                      <a:pt x="27" y="315"/>
                    </a:lnTo>
                    <a:lnTo>
                      <a:pt x="102" y="331"/>
                    </a:lnTo>
                    <a:lnTo>
                      <a:pt x="142" y="335"/>
                    </a:lnTo>
                    <a:lnTo>
                      <a:pt x="163" y="338"/>
                    </a:lnTo>
                    <a:lnTo>
                      <a:pt x="199" y="349"/>
                    </a:lnTo>
                    <a:close/>
                  </a:path>
                </a:pathLst>
              </a:custGeom>
              <a:solidFill>
                <a:srgbClr val="FFFFFF"/>
              </a:solidFill>
              <a:ln w="0">
                <a:solidFill>
                  <a:schemeClr val="tx1"/>
                </a:solidFill>
                <a:prstDash val="solid"/>
                <a:round/>
                <a:headEnd/>
                <a:tailEnd/>
              </a:ln>
            </p:spPr>
            <p:txBody>
              <a:bodyPr/>
              <a:lstStyle/>
              <a:p>
                <a:endParaRPr lang="el-GR">
                  <a:solidFill>
                    <a:srgbClr val="FFFFFF"/>
                  </a:solidFill>
                  <a:latin typeface="Calibri"/>
                </a:endParaRPr>
              </a:p>
            </p:txBody>
          </p:sp>
          <p:sp>
            <p:nvSpPr>
              <p:cNvPr id="24" name="Freeform 33"/>
              <p:cNvSpPr>
                <a:spLocks noChangeAspect="1"/>
              </p:cNvSpPr>
              <p:nvPr/>
            </p:nvSpPr>
            <p:spPr bwMode="auto">
              <a:xfrm>
                <a:off x="2628" y="1733"/>
                <a:ext cx="83" cy="221"/>
              </a:xfrm>
              <a:custGeom>
                <a:avLst/>
                <a:gdLst/>
                <a:ahLst/>
                <a:cxnLst>
                  <a:cxn ang="0">
                    <a:pos x="72" y="70"/>
                  </a:cxn>
                  <a:cxn ang="0">
                    <a:pos x="75" y="93"/>
                  </a:cxn>
                  <a:cxn ang="0">
                    <a:pos x="79" y="129"/>
                  </a:cxn>
                  <a:cxn ang="0">
                    <a:pos x="66" y="168"/>
                  </a:cxn>
                  <a:cxn ang="0">
                    <a:pos x="41" y="197"/>
                  </a:cxn>
                  <a:cxn ang="0">
                    <a:pos x="36" y="202"/>
                  </a:cxn>
                  <a:cxn ang="0">
                    <a:pos x="27" y="211"/>
                  </a:cxn>
                  <a:cxn ang="0">
                    <a:pos x="14" y="197"/>
                  </a:cxn>
                  <a:cxn ang="0">
                    <a:pos x="4" y="145"/>
                  </a:cxn>
                  <a:cxn ang="0">
                    <a:pos x="0" y="95"/>
                  </a:cxn>
                  <a:cxn ang="0">
                    <a:pos x="2" y="64"/>
                  </a:cxn>
                  <a:cxn ang="0">
                    <a:pos x="11" y="43"/>
                  </a:cxn>
                  <a:cxn ang="0">
                    <a:pos x="27" y="9"/>
                  </a:cxn>
                  <a:cxn ang="0">
                    <a:pos x="43" y="0"/>
                  </a:cxn>
                  <a:cxn ang="0">
                    <a:pos x="52" y="11"/>
                  </a:cxn>
                  <a:cxn ang="0">
                    <a:pos x="57" y="30"/>
                  </a:cxn>
                  <a:cxn ang="0">
                    <a:pos x="72" y="70"/>
                  </a:cxn>
                </a:cxnLst>
                <a:rect l="0" t="0" r="r" b="b"/>
                <a:pathLst>
                  <a:path w="79" h="211">
                    <a:moveTo>
                      <a:pt x="72" y="70"/>
                    </a:moveTo>
                    <a:lnTo>
                      <a:pt x="75" y="93"/>
                    </a:lnTo>
                    <a:lnTo>
                      <a:pt x="79" y="129"/>
                    </a:lnTo>
                    <a:lnTo>
                      <a:pt x="66" y="168"/>
                    </a:lnTo>
                    <a:lnTo>
                      <a:pt x="41" y="197"/>
                    </a:lnTo>
                    <a:lnTo>
                      <a:pt x="36" y="202"/>
                    </a:lnTo>
                    <a:lnTo>
                      <a:pt x="27" y="211"/>
                    </a:lnTo>
                    <a:lnTo>
                      <a:pt x="14" y="197"/>
                    </a:lnTo>
                    <a:lnTo>
                      <a:pt x="4" y="145"/>
                    </a:lnTo>
                    <a:lnTo>
                      <a:pt x="0" y="95"/>
                    </a:lnTo>
                    <a:lnTo>
                      <a:pt x="2" y="64"/>
                    </a:lnTo>
                    <a:lnTo>
                      <a:pt x="11" y="43"/>
                    </a:lnTo>
                    <a:lnTo>
                      <a:pt x="27" y="9"/>
                    </a:lnTo>
                    <a:lnTo>
                      <a:pt x="43" y="0"/>
                    </a:lnTo>
                    <a:lnTo>
                      <a:pt x="52" y="11"/>
                    </a:lnTo>
                    <a:lnTo>
                      <a:pt x="57" y="30"/>
                    </a:lnTo>
                    <a:lnTo>
                      <a:pt x="72" y="70"/>
                    </a:lnTo>
                    <a:close/>
                  </a:path>
                </a:pathLst>
              </a:custGeom>
              <a:solidFill>
                <a:srgbClr val="FFFFFF"/>
              </a:solidFill>
              <a:ln w="0">
                <a:solidFill>
                  <a:schemeClr val="tx1"/>
                </a:solidFill>
                <a:prstDash val="solid"/>
                <a:round/>
                <a:headEnd/>
                <a:tailEnd/>
              </a:ln>
            </p:spPr>
            <p:txBody>
              <a:bodyPr/>
              <a:lstStyle/>
              <a:p>
                <a:endParaRPr lang="el-GR">
                  <a:solidFill>
                    <a:prstClr val="black"/>
                  </a:solidFill>
                  <a:latin typeface="Calibri"/>
                </a:endParaRPr>
              </a:p>
            </p:txBody>
          </p:sp>
        </p:grpSp>
        <p:grpSp>
          <p:nvGrpSpPr>
            <p:cNvPr id="12" name="Group 11"/>
            <p:cNvGrpSpPr>
              <a:grpSpLocks/>
            </p:cNvGrpSpPr>
            <p:nvPr/>
          </p:nvGrpSpPr>
          <p:grpSpPr bwMode="auto">
            <a:xfrm rot="21325310">
              <a:off x="4488120" y="3096505"/>
              <a:ext cx="750554" cy="2843397"/>
              <a:chOff x="2594" y="2244"/>
              <a:chExt cx="204" cy="576"/>
            </a:xfrm>
            <a:solidFill>
              <a:srgbClr val="FFFFFF"/>
            </a:solidFill>
          </p:grpSpPr>
          <p:sp>
            <p:nvSpPr>
              <p:cNvPr id="20" name="Freeform 8"/>
              <p:cNvSpPr>
                <a:spLocks/>
              </p:cNvSpPr>
              <p:nvPr/>
            </p:nvSpPr>
            <p:spPr bwMode="auto">
              <a:xfrm>
                <a:off x="2594" y="2559"/>
                <a:ext cx="204" cy="261"/>
              </a:xfrm>
              <a:custGeom>
                <a:avLst/>
                <a:gdLst/>
                <a:ahLst/>
                <a:cxnLst>
                  <a:cxn ang="0">
                    <a:pos x="193" y="78"/>
                  </a:cxn>
                  <a:cxn ang="0">
                    <a:pos x="197" y="130"/>
                  </a:cxn>
                  <a:cxn ang="0">
                    <a:pos x="202" y="180"/>
                  </a:cxn>
                  <a:cxn ang="0">
                    <a:pos x="204" y="198"/>
                  </a:cxn>
                  <a:cxn ang="0">
                    <a:pos x="197" y="241"/>
                  </a:cxn>
                  <a:cxn ang="0">
                    <a:pos x="190" y="254"/>
                  </a:cxn>
                  <a:cxn ang="0">
                    <a:pos x="179" y="261"/>
                  </a:cxn>
                  <a:cxn ang="0">
                    <a:pos x="170" y="259"/>
                  </a:cxn>
                  <a:cxn ang="0">
                    <a:pos x="131" y="254"/>
                  </a:cxn>
                  <a:cxn ang="0">
                    <a:pos x="93" y="250"/>
                  </a:cxn>
                  <a:cxn ang="0">
                    <a:pos x="43" y="245"/>
                  </a:cxn>
                  <a:cxn ang="0">
                    <a:pos x="22" y="236"/>
                  </a:cxn>
                  <a:cxn ang="0">
                    <a:pos x="13" y="232"/>
                  </a:cxn>
                  <a:cxn ang="0">
                    <a:pos x="9" y="227"/>
                  </a:cxn>
                  <a:cxn ang="0">
                    <a:pos x="2" y="218"/>
                  </a:cxn>
                  <a:cxn ang="0">
                    <a:pos x="0" y="186"/>
                  </a:cxn>
                  <a:cxn ang="0">
                    <a:pos x="0" y="157"/>
                  </a:cxn>
                  <a:cxn ang="0">
                    <a:pos x="4" y="136"/>
                  </a:cxn>
                  <a:cxn ang="0">
                    <a:pos x="22" y="66"/>
                  </a:cxn>
                  <a:cxn ang="0">
                    <a:pos x="27" y="46"/>
                  </a:cxn>
                  <a:cxn ang="0">
                    <a:pos x="36" y="28"/>
                  </a:cxn>
                  <a:cxn ang="0">
                    <a:pos x="47" y="16"/>
                  </a:cxn>
                  <a:cxn ang="0">
                    <a:pos x="63" y="7"/>
                  </a:cxn>
                  <a:cxn ang="0">
                    <a:pos x="81" y="0"/>
                  </a:cxn>
                  <a:cxn ang="0">
                    <a:pos x="104" y="0"/>
                  </a:cxn>
                  <a:cxn ang="0">
                    <a:pos x="134" y="3"/>
                  </a:cxn>
                  <a:cxn ang="0">
                    <a:pos x="163" y="16"/>
                  </a:cxn>
                  <a:cxn ang="0">
                    <a:pos x="177" y="28"/>
                  </a:cxn>
                  <a:cxn ang="0">
                    <a:pos x="188" y="46"/>
                  </a:cxn>
                  <a:cxn ang="0">
                    <a:pos x="193" y="78"/>
                  </a:cxn>
                </a:cxnLst>
                <a:rect l="0" t="0" r="r" b="b"/>
                <a:pathLst>
                  <a:path w="204" h="261">
                    <a:moveTo>
                      <a:pt x="193" y="78"/>
                    </a:moveTo>
                    <a:lnTo>
                      <a:pt x="197" y="130"/>
                    </a:lnTo>
                    <a:lnTo>
                      <a:pt x="202" y="180"/>
                    </a:lnTo>
                    <a:lnTo>
                      <a:pt x="204" y="198"/>
                    </a:lnTo>
                    <a:lnTo>
                      <a:pt x="197" y="241"/>
                    </a:lnTo>
                    <a:lnTo>
                      <a:pt x="190" y="254"/>
                    </a:lnTo>
                    <a:lnTo>
                      <a:pt x="179" y="261"/>
                    </a:lnTo>
                    <a:lnTo>
                      <a:pt x="170" y="259"/>
                    </a:lnTo>
                    <a:lnTo>
                      <a:pt x="131" y="254"/>
                    </a:lnTo>
                    <a:lnTo>
                      <a:pt x="93" y="250"/>
                    </a:lnTo>
                    <a:lnTo>
                      <a:pt x="43" y="245"/>
                    </a:lnTo>
                    <a:lnTo>
                      <a:pt x="22" y="236"/>
                    </a:lnTo>
                    <a:lnTo>
                      <a:pt x="13" y="232"/>
                    </a:lnTo>
                    <a:lnTo>
                      <a:pt x="9" y="227"/>
                    </a:lnTo>
                    <a:lnTo>
                      <a:pt x="2" y="218"/>
                    </a:lnTo>
                    <a:lnTo>
                      <a:pt x="0" y="186"/>
                    </a:lnTo>
                    <a:lnTo>
                      <a:pt x="0" y="157"/>
                    </a:lnTo>
                    <a:lnTo>
                      <a:pt x="4" y="136"/>
                    </a:lnTo>
                    <a:lnTo>
                      <a:pt x="22" y="66"/>
                    </a:lnTo>
                    <a:lnTo>
                      <a:pt x="27" y="46"/>
                    </a:lnTo>
                    <a:lnTo>
                      <a:pt x="36" y="28"/>
                    </a:lnTo>
                    <a:lnTo>
                      <a:pt x="47" y="16"/>
                    </a:lnTo>
                    <a:lnTo>
                      <a:pt x="63" y="7"/>
                    </a:lnTo>
                    <a:lnTo>
                      <a:pt x="81" y="0"/>
                    </a:lnTo>
                    <a:lnTo>
                      <a:pt x="104" y="0"/>
                    </a:lnTo>
                    <a:lnTo>
                      <a:pt x="134" y="3"/>
                    </a:lnTo>
                    <a:lnTo>
                      <a:pt x="163" y="16"/>
                    </a:lnTo>
                    <a:lnTo>
                      <a:pt x="177" y="28"/>
                    </a:lnTo>
                    <a:lnTo>
                      <a:pt x="188" y="46"/>
                    </a:lnTo>
                    <a:lnTo>
                      <a:pt x="193" y="78"/>
                    </a:lnTo>
                    <a:close/>
                  </a:path>
                </a:pathLst>
              </a:custGeom>
              <a:grpFill/>
              <a:ln w="12700" cmpd="sng">
                <a:solidFill>
                  <a:schemeClr val="tx1"/>
                </a:solidFill>
                <a:prstDash val="solid"/>
                <a:round/>
                <a:headEnd/>
                <a:tailEnd/>
              </a:ln>
            </p:spPr>
            <p:txBody>
              <a:bodyPr/>
              <a:lstStyle/>
              <a:p>
                <a:endParaRPr lang="el-GR">
                  <a:solidFill>
                    <a:prstClr val="black"/>
                  </a:solidFill>
                  <a:latin typeface="Calibri"/>
                </a:endParaRPr>
              </a:p>
            </p:txBody>
          </p:sp>
          <p:sp>
            <p:nvSpPr>
              <p:cNvPr id="21" name="Freeform 9"/>
              <p:cNvSpPr>
                <a:spLocks/>
              </p:cNvSpPr>
              <p:nvPr/>
            </p:nvSpPr>
            <p:spPr bwMode="auto">
              <a:xfrm>
                <a:off x="2621" y="2244"/>
                <a:ext cx="170" cy="393"/>
              </a:xfrm>
              <a:custGeom>
                <a:avLst/>
                <a:gdLst/>
                <a:ahLst/>
                <a:cxnLst>
                  <a:cxn ang="0">
                    <a:pos x="0" y="361"/>
                  </a:cxn>
                  <a:cxn ang="0">
                    <a:pos x="7" y="309"/>
                  </a:cxn>
                  <a:cxn ang="0">
                    <a:pos x="7" y="259"/>
                  </a:cxn>
                  <a:cxn ang="0">
                    <a:pos x="7" y="238"/>
                  </a:cxn>
                  <a:cxn ang="0">
                    <a:pos x="18" y="184"/>
                  </a:cxn>
                  <a:cxn ang="0">
                    <a:pos x="41" y="91"/>
                  </a:cxn>
                  <a:cxn ang="0">
                    <a:pos x="59" y="43"/>
                  </a:cxn>
                  <a:cxn ang="0">
                    <a:pos x="73" y="18"/>
                  </a:cxn>
                  <a:cxn ang="0">
                    <a:pos x="84" y="7"/>
                  </a:cxn>
                  <a:cxn ang="0">
                    <a:pos x="100" y="0"/>
                  </a:cxn>
                  <a:cxn ang="0">
                    <a:pos x="111" y="9"/>
                  </a:cxn>
                  <a:cxn ang="0">
                    <a:pos x="127" y="46"/>
                  </a:cxn>
                  <a:cxn ang="0">
                    <a:pos x="138" y="98"/>
                  </a:cxn>
                  <a:cxn ang="0">
                    <a:pos x="159" y="197"/>
                  </a:cxn>
                  <a:cxn ang="0">
                    <a:pos x="166" y="252"/>
                  </a:cxn>
                  <a:cxn ang="0">
                    <a:pos x="168" y="272"/>
                  </a:cxn>
                  <a:cxn ang="0">
                    <a:pos x="170" y="320"/>
                  </a:cxn>
                  <a:cxn ang="0">
                    <a:pos x="166" y="393"/>
                  </a:cxn>
                  <a:cxn ang="0">
                    <a:pos x="161" y="361"/>
                  </a:cxn>
                  <a:cxn ang="0">
                    <a:pos x="150" y="343"/>
                  </a:cxn>
                  <a:cxn ang="0">
                    <a:pos x="136" y="331"/>
                  </a:cxn>
                  <a:cxn ang="0">
                    <a:pos x="107" y="318"/>
                  </a:cxn>
                  <a:cxn ang="0">
                    <a:pos x="77" y="315"/>
                  </a:cxn>
                  <a:cxn ang="0">
                    <a:pos x="54" y="315"/>
                  </a:cxn>
                  <a:cxn ang="0">
                    <a:pos x="36" y="322"/>
                  </a:cxn>
                  <a:cxn ang="0">
                    <a:pos x="20" y="331"/>
                  </a:cxn>
                  <a:cxn ang="0">
                    <a:pos x="9" y="343"/>
                  </a:cxn>
                  <a:cxn ang="0">
                    <a:pos x="0" y="361"/>
                  </a:cxn>
                </a:cxnLst>
                <a:rect l="0" t="0" r="r" b="b"/>
                <a:pathLst>
                  <a:path w="170" h="393">
                    <a:moveTo>
                      <a:pt x="0" y="361"/>
                    </a:moveTo>
                    <a:lnTo>
                      <a:pt x="7" y="309"/>
                    </a:lnTo>
                    <a:lnTo>
                      <a:pt x="7" y="259"/>
                    </a:lnTo>
                    <a:lnTo>
                      <a:pt x="7" y="238"/>
                    </a:lnTo>
                    <a:lnTo>
                      <a:pt x="18" y="184"/>
                    </a:lnTo>
                    <a:lnTo>
                      <a:pt x="41" y="91"/>
                    </a:lnTo>
                    <a:lnTo>
                      <a:pt x="59" y="43"/>
                    </a:lnTo>
                    <a:lnTo>
                      <a:pt x="73" y="18"/>
                    </a:lnTo>
                    <a:lnTo>
                      <a:pt x="84" y="7"/>
                    </a:lnTo>
                    <a:lnTo>
                      <a:pt x="100" y="0"/>
                    </a:lnTo>
                    <a:lnTo>
                      <a:pt x="111" y="9"/>
                    </a:lnTo>
                    <a:lnTo>
                      <a:pt x="127" y="46"/>
                    </a:lnTo>
                    <a:lnTo>
                      <a:pt x="138" y="98"/>
                    </a:lnTo>
                    <a:lnTo>
                      <a:pt x="159" y="197"/>
                    </a:lnTo>
                    <a:lnTo>
                      <a:pt x="166" y="252"/>
                    </a:lnTo>
                    <a:lnTo>
                      <a:pt x="168" y="272"/>
                    </a:lnTo>
                    <a:lnTo>
                      <a:pt x="170" y="320"/>
                    </a:lnTo>
                    <a:lnTo>
                      <a:pt x="166" y="393"/>
                    </a:lnTo>
                    <a:lnTo>
                      <a:pt x="161" y="361"/>
                    </a:lnTo>
                    <a:lnTo>
                      <a:pt x="150" y="343"/>
                    </a:lnTo>
                    <a:lnTo>
                      <a:pt x="136" y="331"/>
                    </a:lnTo>
                    <a:lnTo>
                      <a:pt x="107" y="318"/>
                    </a:lnTo>
                    <a:lnTo>
                      <a:pt x="77" y="315"/>
                    </a:lnTo>
                    <a:lnTo>
                      <a:pt x="54" y="315"/>
                    </a:lnTo>
                    <a:lnTo>
                      <a:pt x="36" y="322"/>
                    </a:lnTo>
                    <a:lnTo>
                      <a:pt x="20" y="331"/>
                    </a:lnTo>
                    <a:lnTo>
                      <a:pt x="9" y="343"/>
                    </a:lnTo>
                    <a:lnTo>
                      <a:pt x="0" y="361"/>
                    </a:lnTo>
                    <a:close/>
                  </a:path>
                </a:pathLst>
              </a:custGeom>
              <a:grpFill/>
              <a:ln w="12700" cmpd="sng">
                <a:solidFill>
                  <a:schemeClr val="tx1"/>
                </a:solidFill>
                <a:prstDash val="solid"/>
                <a:round/>
                <a:headEnd/>
                <a:tailEnd/>
              </a:ln>
            </p:spPr>
            <p:txBody>
              <a:bodyPr/>
              <a:lstStyle/>
              <a:p>
                <a:endParaRPr lang="el-GR">
                  <a:solidFill>
                    <a:prstClr val="black"/>
                  </a:solidFill>
                  <a:latin typeface="Calibri"/>
                </a:endParaRPr>
              </a:p>
            </p:txBody>
          </p:sp>
        </p:grpSp>
        <p:sp>
          <p:nvSpPr>
            <p:cNvPr id="13" name="Rectangle 12"/>
            <p:cNvSpPr/>
            <p:nvPr/>
          </p:nvSpPr>
          <p:spPr>
            <a:xfrm rot="21174071">
              <a:off x="936400" y="5269396"/>
              <a:ext cx="674415" cy="203253"/>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4" name="Rectangle 13"/>
            <p:cNvSpPr/>
            <p:nvPr/>
          </p:nvSpPr>
          <p:spPr>
            <a:xfrm rot="21225182">
              <a:off x="2376726" y="4925918"/>
              <a:ext cx="335286" cy="136056"/>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Rectangle 14"/>
            <p:cNvSpPr/>
            <p:nvPr/>
          </p:nvSpPr>
          <p:spPr>
            <a:xfrm>
              <a:off x="3230933" y="5428595"/>
              <a:ext cx="335286" cy="155741"/>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 name="Rectangle 15"/>
            <p:cNvSpPr/>
            <p:nvPr/>
          </p:nvSpPr>
          <p:spPr>
            <a:xfrm>
              <a:off x="4051204" y="4784446"/>
              <a:ext cx="335286" cy="155741"/>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Rectangle 16"/>
            <p:cNvSpPr/>
            <p:nvPr/>
          </p:nvSpPr>
          <p:spPr>
            <a:xfrm>
              <a:off x="4794761" y="5475908"/>
              <a:ext cx="335286" cy="155741"/>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 name="Rectangle 17"/>
            <p:cNvSpPr/>
            <p:nvPr/>
          </p:nvSpPr>
          <p:spPr>
            <a:xfrm>
              <a:off x="5636927" y="5427952"/>
              <a:ext cx="516247" cy="155741"/>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 name="Freeform 18"/>
            <p:cNvSpPr/>
            <p:nvPr/>
          </p:nvSpPr>
          <p:spPr>
            <a:xfrm>
              <a:off x="941754" y="4789714"/>
              <a:ext cx="5173784" cy="824782"/>
            </a:xfrm>
            <a:custGeom>
              <a:avLst/>
              <a:gdLst>
                <a:gd name="connsiteX0" fmla="*/ 0 w 5173784"/>
                <a:gd name="connsiteY0" fmla="*/ 618532 h 824782"/>
                <a:gd name="connsiteX1" fmla="*/ 672123 w 5173784"/>
                <a:gd name="connsiteY1" fmla="*/ 540378 h 824782"/>
                <a:gd name="connsiteX2" fmla="*/ 1438031 w 5173784"/>
                <a:gd name="connsiteY2" fmla="*/ 223855 h 824782"/>
                <a:gd name="connsiteX3" fmla="*/ 1774092 w 5173784"/>
                <a:gd name="connsiteY3" fmla="*/ 196501 h 824782"/>
                <a:gd name="connsiteX4" fmla="*/ 2293815 w 5173784"/>
                <a:gd name="connsiteY4" fmla="*/ 724040 h 824782"/>
                <a:gd name="connsiteX5" fmla="*/ 2625969 w 5173784"/>
                <a:gd name="connsiteY5" fmla="*/ 716224 h 824782"/>
                <a:gd name="connsiteX6" fmla="*/ 3122246 w 5173784"/>
                <a:gd name="connsiteY6" fmla="*/ 75363 h 824782"/>
                <a:gd name="connsiteX7" fmla="*/ 3423138 w 5173784"/>
                <a:gd name="connsiteY7" fmla="*/ 90994 h 824782"/>
                <a:gd name="connsiteX8" fmla="*/ 3868615 w 5173784"/>
                <a:gd name="connsiteY8" fmla="*/ 778748 h 824782"/>
                <a:gd name="connsiteX9" fmla="*/ 4189046 w 5173784"/>
                <a:gd name="connsiteY9" fmla="*/ 763117 h 824782"/>
                <a:gd name="connsiteX10" fmla="*/ 4681415 w 5173784"/>
                <a:gd name="connsiteY10" fmla="*/ 731855 h 824782"/>
                <a:gd name="connsiteX11" fmla="*/ 5173784 w 5173784"/>
                <a:gd name="connsiteY11" fmla="*/ 727948 h 824782"/>
                <a:gd name="connsiteX12" fmla="*/ 5173784 w 5173784"/>
                <a:gd name="connsiteY12" fmla="*/ 727948 h 82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73784" h="824782">
                  <a:moveTo>
                    <a:pt x="0" y="618532"/>
                  </a:moveTo>
                  <a:cubicBezTo>
                    <a:pt x="216225" y="612344"/>
                    <a:pt x="432451" y="606157"/>
                    <a:pt x="672123" y="540378"/>
                  </a:cubicBezTo>
                  <a:cubicBezTo>
                    <a:pt x="911795" y="474599"/>
                    <a:pt x="1254370" y="281168"/>
                    <a:pt x="1438031" y="223855"/>
                  </a:cubicBezTo>
                  <a:cubicBezTo>
                    <a:pt x="1621692" y="166542"/>
                    <a:pt x="1631461" y="113137"/>
                    <a:pt x="1774092" y="196501"/>
                  </a:cubicBezTo>
                  <a:cubicBezTo>
                    <a:pt x="1916723" y="279865"/>
                    <a:pt x="2151836" y="637420"/>
                    <a:pt x="2293815" y="724040"/>
                  </a:cubicBezTo>
                  <a:cubicBezTo>
                    <a:pt x="2435795" y="810661"/>
                    <a:pt x="2487897" y="824337"/>
                    <a:pt x="2625969" y="716224"/>
                  </a:cubicBezTo>
                  <a:cubicBezTo>
                    <a:pt x="2764041" y="608111"/>
                    <a:pt x="2989384" y="179568"/>
                    <a:pt x="3122246" y="75363"/>
                  </a:cubicBezTo>
                  <a:cubicBezTo>
                    <a:pt x="3255108" y="-28842"/>
                    <a:pt x="3298743" y="-26237"/>
                    <a:pt x="3423138" y="90994"/>
                  </a:cubicBezTo>
                  <a:cubicBezTo>
                    <a:pt x="3547533" y="208225"/>
                    <a:pt x="3740964" y="666728"/>
                    <a:pt x="3868615" y="778748"/>
                  </a:cubicBezTo>
                  <a:cubicBezTo>
                    <a:pt x="3996266" y="890768"/>
                    <a:pt x="4189046" y="763117"/>
                    <a:pt x="4189046" y="763117"/>
                  </a:cubicBezTo>
                  <a:cubicBezTo>
                    <a:pt x="4324513" y="755302"/>
                    <a:pt x="4517292" y="737716"/>
                    <a:pt x="4681415" y="731855"/>
                  </a:cubicBezTo>
                  <a:cubicBezTo>
                    <a:pt x="4845538" y="725994"/>
                    <a:pt x="5173784" y="727948"/>
                    <a:pt x="5173784" y="727948"/>
                  </a:cubicBezTo>
                  <a:lnTo>
                    <a:pt x="5173784" y="727948"/>
                  </a:lnTo>
                </a:path>
              </a:pathLst>
            </a:custGeom>
            <a:ln w="28575" cmpd="sng"/>
          </p:spPr>
          <p:style>
            <a:lnRef idx="3">
              <a:schemeClr val="accent4"/>
            </a:lnRef>
            <a:fillRef idx="0">
              <a:schemeClr val="accent4"/>
            </a:fillRef>
            <a:effectRef idx="2">
              <a:schemeClr val="accent4"/>
            </a:effectRef>
            <a:fontRef idx="minor">
              <a:schemeClr val="tx1"/>
            </a:fontRef>
          </p:style>
          <p:txBody>
            <a:bodyPr rtlCol="0" anchor="ctr"/>
            <a:lstStyle/>
            <a:p>
              <a:pPr algn="ctr"/>
              <a:endParaRPr lang="en-US">
                <a:solidFill>
                  <a:prstClr val="black"/>
                </a:solidFill>
                <a:latin typeface="Calibri"/>
              </a:endParaRPr>
            </a:p>
          </p:txBody>
        </p:sp>
      </p:grpSp>
    </p:spTree>
    <p:extLst>
      <p:ext uri="{BB962C8B-B14F-4D97-AF65-F5344CB8AC3E}">
        <p14:creationId xmlns:p14="http://schemas.microsoft.com/office/powerpoint/2010/main" val="35263114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2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4060347" y="1417219"/>
            <a:ext cx="4071306" cy="2952328"/>
          </a:xfrm>
          <a:prstGeom prst="rect">
            <a:avLst/>
          </a:prstGeom>
          <a:noFill/>
          <a:ln w="57150" cmpd="sng">
            <a:noFill/>
          </a:ln>
        </p:spPr>
      </p:pic>
      <p:sp>
        <p:nvSpPr>
          <p:cNvPr id="6" name="Rectangle 5"/>
          <p:cNvSpPr/>
          <p:nvPr/>
        </p:nvSpPr>
        <p:spPr>
          <a:xfrm>
            <a:off x="914400" y="4796166"/>
            <a:ext cx="10579100" cy="1815882"/>
          </a:xfrm>
          <a:prstGeom prst="rect">
            <a:avLst/>
          </a:prstGeom>
        </p:spPr>
        <p:txBody>
          <a:bodyPr wrap="square">
            <a:spAutoFit/>
          </a:bodyPr>
          <a:lstStyle/>
          <a:p>
            <a:r>
              <a:rPr lang="el-GR" sz="1600" b="1" dirty="0">
                <a:solidFill>
                  <a:schemeClr val="accent6">
                    <a:lumMod val="50000"/>
                  </a:schemeClr>
                </a:solidFill>
                <a:cs typeface="Arial Regular" charset="0"/>
              </a:rPr>
              <a:t>Αριστερά: Περιοχή Πίεσης </a:t>
            </a:r>
            <a:r>
              <a:rPr lang="el-GR" sz="1600" dirty="0">
                <a:cs typeface="Arial Regular" charset="0"/>
              </a:rPr>
              <a:t>- Ζ: επιφάνεια ρίζας, Ρ: συμπιεσμένος ΠΔΣ, </a:t>
            </a:r>
            <a:r>
              <a:rPr lang="el-GR" sz="1600" dirty="0" err="1">
                <a:cs typeface="Arial Regular" charset="0"/>
              </a:rPr>
              <a:t>R:περιοχή</a:t>
            </a:r>
            <a:r>
              <a:rPr lang="el-GR" sz="1600" dirty="0">
                <a:cs typeface="Arial Regular" charset="0"/>
              </a:rPr>
              <a:t> οστικής απορρόφησης με πολυάριθμους </a:t>
            </a:r>
            <a:r>
              <a:rPr lang="el-GR" sz="1600" dirty="0" err="1">
                <a:cs typeface="Arial Regular" charset="0"/>
              </a:rPr>
              <a:t>οστεοκλάστες</a:t>
            </a:r>
            <a:r>
              <a:rPr lang="el-GR" sz="1600" dirty="0">
                <a:cs typeface="Arial Regular" charset="0"/>
              </a:rPr>
              <a:t> στις κοιλότητες του </a:t>
            </a:r>
            <a:r>
              <a:rPr lang="el-GR" sz="1600" dirty="0" err="1">
                <a:cs typeface="Arial Regular" charset="0"/>
              </a:rPr>
              <a:t>Howship</a:t>
            </a:r>
            <a:r>
              <a:rPr lang="el-GR" sz="1600" dirty="0">
                <a:cs typeface="Arial Regular" charset="0"/>
              </a:rPr>
              <a:t>, K: ηλικιωμένο φατνιακό οστό με το </a:t>
            </a:r>
            <a:r>
              <a:rPr lang="el-GR" sz="1600" dirty="0" err="1">
                <a:cs typeface="Arial Regular" charset="0"/>
              </a:rPr>
              <a:t>αβέρσειο</a:t>
            </a:r>
            <a:r>
              <a:rPr lang="el-GR" sz="1600" dirty="0">
                <a:cs typeface="Arial Regular" charset="0"/>
              </a:rPr>
              <a:t> σύστημα και χωρίς καμία ένδειξη οστικής αναδιαμόρφωσης όπως είχε περιγραφεί από τον </a:t>
            </a:r>
            <a:r>
              <a:rPr lang="el-GR" sz="1600" dirty="0" err="1">
                <a:cs typeface="Arial Regular" charset="0"/>
              </a:rPr>
              <a:t>Oppenheim</a:t>
            </a:r>
            <a:r>
              <a:rPr lang="el-GR" sz="1600" dirty="0">
                <a:cs typeface="Arial Regular" charset="0"/>
              </a:rPr>
              <a:t>.</a:t>
            </a:r>
          </a:p>
          <a:p>
            <a:endParaRPr lang="el-GR" sz="1600" dirty="0">
              <a:cs typeface="Arial Regular" charset="0"/>
            </a:endParaRPr>
          </a:p>
          <a:p>
            <a:r>
              <a:rPr lang="el-GR" sz="1600" b="1" dirty="0">
                <a:solidFill>
                  <a:srgbClr val="984807"/>
                </a:solidFill>
                <a:cs typeface="Arial Regular" charset="0"/>
              </a:rPr>
              <a:t>Δεξιά: Περιοχή Τάσης </a:t>
            </a:r>
            <a:r>
              <a:rPr lang="el-GR" sz="1600" dirty="0">
                <a:cs typeface="Arial Regular" charset="0"/>
              </a:rPr>
              <a:t>– </a:t>
            </a:r>
            <a:r>
              <a:rPr lang="el-GR" sz="1600" dirty="0" err="1">
                <a:cs typeface="Arial Regular" charset="0"/>
              </a:rPr>
              <a:t>Ζ:επιφάνεια</a:t>
            </a:r>
            <a:r>
              <a:rPr lang="el-GR" sz="1600" dirty="0">
                <a:cs typeface="Arial Regular" charset="0"/>
              </a:rPr>
              <a:t> ρίζας με εμφανή οδοντίνη και </a:t>
            </a:r>
            <a:r>
              <a:rPr lang="el-GR" sz="1600" dirty="0" err="1">
                <a:cs typeface="Arial Regular" charset="0"/>
              </a:rPr>
              <a:t>οστεΐνη</a:t>
            </a:r>
            <a:r>
              <a:rPr lang="el-GR" sz="1600" dirty="0">
                <a:cs typeface="Arial Regular" charset="0"/>
              </a:rPr>
              <a:t>, Ρ: διατεινόμενος ΠΔΣ, Τ: νέες οστικές </a:t>
            </a:r>
            <a:r>
              <a:rPr lang="el-GR" sz="1600" dirty="0" err="1">
                <a:cs typeface="Arial Regular" charset="0"/>
              </a:rPr>
              <a:t>δοκίδες</a:t>
            </a:r>
            <a:r>
              <a:rPr lang="el-GR" sz="1600" dirty="0">
                <a:cs typeface="Arial Regular" charset="0"/>
              </a:rPr>
              <a:t> προσανατολισμένες κατά μήκος των ινών του ΠΔΣ, G: σύνδεσμοι μεταξύ νέου και ηλικιωμένου συμπαγούς οστού (Κ).</a:t>
            </a:r>
          </a:p>
        </p:txBody>
      </p:sp>
      <p:sp>
        <p:nvSpPr>
          <p:cNvPr id="7" name="TextBox 6"/>
          <p:cNvSpPr txBox="1"/>
          <p:nvPr/>
        </p:nvSpPr>
        <p:spPr>
          <a:xfrm>
            <a:off x="2313484" y="2863549"/>
            <a:ext cx="1080120" cy="523220"/>
          </a:xfrm>
          <a:prstGeom prst="rect">
            <a:avLst/>
          </a:prstGeom>
          <a:noFill/>
        </p:spPr>
        <p:txBody>
          <a:bodyPr wrap="square" rtlCol="0">
            <a:spAutoFit/>
          </a:bodyPr>
          <a:lstStyle/>
          <a:p>
            <a:r>
              <a:rPr lang="el-GR" sz="2800" dirty="0">
                <a:cs typeface="Arial Regular" charset="0"/>
              </a:rPr>
              <a:t>1904</a:t>
            </a:r>
            <a:endParaRPr lang="en-US" dirty="0">
              <a:cs typeface="Arial Regular" charset="0"/>
            </a:endParaRPr>
          </a:p>
        </p:txBody>
      </p:sp>
      <p:sp>
        <p:nvSpPr>
          <p:cNvPr id="8" name="Title 1"/>
          <p:cNvSpPr txBox="1">
            <a:spLocks/>
          </p:cNvSpPr>
          <p:nvPr/>
        </p:nvSpPr>
        <p:spPr>
          <a:xfrm>
            <a:off x="215900" y="152400"/>
            <a:ext cx="11976100" cy="10668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2800" dirty="0">
                <a:latin typeface="+mn-lt"/>
              </a:rPr>
              <a:t>Μετατροπή της δύναμης σε βιολογική διεργασία</a:t>
            </a:r>
            <a:r>
              <a:rPr lang="en-US" sz="2800" dirty="0">
                <a:latin typeface="+mn-lt"/>
              </a:rPr>
              <a:t/>
            </a:r>
            <a:br>
              <a:rPr lang="en-US" sz="2800" dirty="0">
                <a:latin typeface="+mn-lt"/>
              </a:rPr>
            </a:br>
            <a:r>
              <a:rPr lang="el-GR" sz="2100" dirty="0">
                <a:latin typeface="+mn-lt"/>
              </a:rPr>
              <a:t>Απόκριση των ιστών - Ιστολογικά ευρήματα του </a:t>
            </a:r>
            <a:r>
              <a:rPr lang="el-GR" sz="2100" dirty="0" err="1">
                <a:latin typeface="+mn-lt"/>
              </a:rPr>
              <a:t>Standsteadt</a:t>
            </a:r>
            <a:r>
              <a:rPr lang="el-GR" sz="2100" dirty="0">
                <a:latin typeface="+mn-lt"/>
              </a:rPr>
              <a:t> μετά από εφαρμογή ήπιας δύναμης στους άνω τομείς </a:t>
            </a:r>
            <a:r>
              <a:rPr lang="el-GR" sz="2100" dirty="0" err="1">
                <a:latin typeface="+mn-lt"/>
              </a:rPr>
              <a:t>κυνός</a:t>
            </a:r>
            <a:endParaRPr lang="en-US" sz="2100" dirty="0">
              <a:latin typeface="+mn-lt"/>
            </a:endParaRPr>
          </a:p>
        </p:txBody>
      </p:sp>
    </p:spTree>
    <p:extLst>
      <p:ext uri="{BB962C8B-B14F-4D97-AF65-F5344CB8AC3E}">
        <p14:creationId xmlns:p14="http://schemas.microsoft.com/office/powerpoint/2010/main" val="25807741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198413" y="3673356"/>
            <a:ext cx="6207465" cy="2062103"/>
          </a:xfrm>
          <a:prstGeom prst="rect">
            <a:avLst/>
          </a:prstGeom>
        </p:spPr>
        <p:txBody>
          <a:bodyPr wrap="square">
            <a:spAutoFit/>
          </a:bodyPr>
          <a:lstStyle/>
          <a:p>
            <a:r>
              <a:rPr lang="en-US" sz="1600" dirty="0">
                <a:cs typeface="Arial Regular" charset="0"/>
              </a:rPr>
              <a:t>“ It hardly leaves any doubt that while osteoclasts ( ok ) are absorbing bone on the inner wall, simultaneous formation of new bone is under way on the opposite side of the process.  At </a:t>
            </a:r>
            <a:r>
              <a:rPr lang="en-US" sz="1600" dirty="0" err="1">
                <a:cs typeface="Arial Regular" charset="0"/>
              </a:rPr>
              <a:t>ob</a:t>
            </a:r>
            <a:r>
              <a:rPr lang="en-US" sz="1600" dirty="0">
                <a:cs typeface="Arial Regular" charset="0"/>
              </a:rPr>
              <a:t>, near the crest of the alveolus, compact bone has disappeared and has been replaced by </a:t>
            </a:r>
            <a:r>
              <a:rPr lang="en-US" sz="1600" dirty="0" err="1">
                <a:cs typeface="Arial Regular" charset="0"/>
              </a:rPr>
              <a:t>cancellous</a:t>
            </a:r>
            <a:r>
              <a:rPr lang="en-US" sz="1600" dirty="0">
                <a:cs typeface="Arial Regular" charset="0"/>
              </a:rPr>
              <a:t> bone; the </a:t>
            </a:r>
            <a:r>
              <a:rPr lang="en-US" sz="1600" dirty="0" err="1">
                <a:cs typeface="Arial Regular" charset="0"/>
              </a:rPr>
              <a:t>trabeculae</a:t>
            </a:r>
            <a:r>
              <a:rPr lang="en-US" sz="1600" dirty="0">
                <a:cs typeface="Arial Regular" charset="0"/>
              </a:rPr>
              <a:t> of the latter have been arranged perpendicular to the long axis of the tooth; k 1 , new bone </a:t>
            </a:r>
            <a:r>
              <a:rPr lang="en-US" sz="1600" dirty="0" err="1">
                <a:cs typeface="Arial Regular" charset="0"/>
              </a:rPr>
              <a:t>trabeculae</a:t>
            </a:r>
            <a:r>
              <a:rPr lang="en-US" sz="1600" dirty="0">
                <a:cs typeface="Arial Regular" charset="0"/>
              </a:rPr>
              <a:t> lined with osteoblasts ( </a:t>
            </a:r>
            <a:r>
              <a:rPr lang="en-US" sz="1600" dirty="0" err="1">
                <a:cs typeface="Arial Regular" charset="0"/>
              </a:rPr>
              <a:t>ob</a:t>
            </a:r>
            <a:r>
              <a:rPr lang="en-US" sz="1600" dirty="0">
                <a:cs typeface="Arial Regular" charset="0"/>
              </a:rPr>
              <a:t> )”.</a:t>
            </a:r>
          </a:p>
        </p:txBody>
      </p:sp>
      <p:pic>
        <p:nvPicPr>
          <p:cNvPr id="7" name="Εικόνα 2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94620" y="1219200"/>
            <a:ext cx="3399918" cy="5164638"/>
          </a:xfrm>
          <a:prstGeom prst="rect">
            <a:avLst/>
          </a:prstGeom>
          <a:noFill/>
          <a:ln>
            <a:noFill/>
          </a:ln>
        </p:spPr>
      </p:pic>
      <p:sp>
        <p:nvSpPr>
          <p:cNvPr id="9" name="Title 1"/>
          <p:cNvSpPr txBox="1">
            <a:spLocks/>
          </p:cNvSpPr>
          <p:nvPr/>
        </p:nvSpPr>
        <p:spPr>
          <a:xfrm>
            <a:off x="215900" y="152400"/>
            <a:ext cx="11976100" cy="10668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2800" dirty="0">
                <a:latin typeface="+mn-lt"/>
              </a:rPr>
              <a:t>Μετατροπή της δύναμης σε βιολογική διεργασία</a:t>
            </a:r>
            <a:r>
              <a:rPr lang="en-US" sz="2800" dirty="0">
                <a:latin typeface="+mn-lt"/>
              </a:rPr>
              <a:t/>
            </a:r>
            <a:br>
              <a:rPr lang="en-US" sz="2800" dirty="0">
                <a:latin typeface="+mn-lt"/>
              </a:rPr>
            </a:br>
            <a:r>
              <a:rPr lang="el-GR" sz="2100" dirty="0">
                <a:latin typeface="+mn-lt"/>
              </a:rPr>
              <a:t>Απόκριση των ιστών - Ιστολογικά ευρήματα  του </a:t>
            </a:r>
            <a:r>
              <a:rPr lang="el-GR" sz="2100" dirty="0" err="1">
                <a:latin typeface="+mn-lt"/>
              </a:rPr>
              <a:t>Oppenheim</a:t>
            </a:r>
            <a:r>
              <a:rPr lang="el-GR" sz="2100" dirty="0">
                <a:latin typeface="+mn-lt"/>
              </a:rPr>
              <a:t> </a:t>
            </a:r>
            <a:endParaRPr lang="en-US" sz="2100" dirty="0">
              <a:latin typeface="+mn-lt"/>
            </a:endParaRPr>
          </a:p>
        </p:txBody>
      </p:sp>
      <p:sp>
        <p:nvSpPr>
          <p:cNvPr id="6" name="TextBox 5"/>
          <p:cNvSpPr txBox="1"/>
          <p:nvPr/>
        </p:nvSpPr>
        <p:spPr>
          <a:xfrm>
            <a:off x="207964" y="2905780"/>
            <a:ext cx="1080120" cy="523220"/>
          </a:xfrm>
          <a:prstGeom prst="rect">
            <a:avLst/>
          </a:prstGeom>
          <a:noFill/>
        </p:spPr>
        <p:txBody>
          <a:bodyPr wrap="square" rtlCol="0">
            <a:spAutoFit/>
          </a:bodyPr>
          <a:lstStyle/>
          <a:p>
            <a:r>
              <a:rPr lang="en-US" sz="2800" dirty="0">
                <a:cs typeface="Arial Regular" charset="0"/>
              </a:rPr>
              <a:t>1930</a:t>
            </a:r>
            <a:endParaRPr lang="en-US" dirty="0">
              <a:cs typeface="Arial Regular" charset="0"/>
            </a:endParaRPr>
          </a:p>
        </p:txBody>
      </p:sp>
      <p:sp>
        <p:nvSpPr>
          <p:cNvPr id="10" name="Rectangle 9"/>
          <p:cNvSpPr/>
          <p:nvPr/>
        </p:nvSpPr>
        <p:spPr>
          <a:xfrm>
            <a:off x="215900" y="6335575"/>
            <a:ext cx="6096000" cy="430887"/>
          </a:xfrm>
          <a:prstGeom prst="rect">
            <a:avLst/>
          </a:prstGeom>
        </p:spPr>
        <p:txBody>
          <a:bodyPr>
            <a:spAutoFit/>
          </a:bodyPr>
          <a:lstStyle/>
          <a:p>
            <a:r>
              <a:rPr lang="el-GR" sz="1100" dirty="0"/>
              <a:t>Α: Αυθεντική σχεδίαση Β: Φωτομικρογραφία των οστικών αλλαγών μετά από παρειακή μετακίνηση κάτω τομέα επί 40 ημέρες - Οβελιαία τομή του δοντιού. </a:t>
            </a:r>
            <a:endParaRPr lang="en-US" sz="1100" dirty="0"/>
          </a:p>
        </p:txBody>
      </p:sp>
      <p:sp>
        <p:nvSpPr>
          <p:cNvPr id="12" name="Rectangle 11"/>
          <p:cNvSpPr/>
          <p:nvPr/>
        </p:nvSpPr>
        <p:spPr>
          <a:xfrm>
            <a:off x="5007610" y="1696013"/>
            <a:ext cx="6589069" cy="1323439"/>
          </a:xfrm>
          <a:prstGeom prst="rect">
            <a:avLst/>
          </a:prstGeom>
          <a:solidFill>
            <a:schemeClr val="accent2">
              <a:lumMod val="40000"/>
              <a:lumOff val="60000"/>
            </a:schemeClr>
          </a:solidFill>
        </p:spPr>
        <p:txBody>
          <a:bodyPr wrap="square">
            <a:spAutoFit/>
          </a:bodyPr>
          <a:lstStyle/>
          <a:p>
            <a:pPr algn="just"/>
            <a:r>
              <a:rPr lang="el-GR" sz="1600" dirty="0">
                <a:cs typeface="Arial Regular" charset="0"/>
              </a:rPr>
              <a:t>Η θεωρία αυτή, της συνεχούς -υπό πίεσης- οστικής αναγέννησης του </a:t>
            </a:r>
            <a:r>
              <a:rPr lang="en-US" sz="1600" dirty="0">
                <a:cs typeface="Arial Regular" charset="0"/>
              </a:rPr>
              <a:t>Oppenheim</a:t>
            </a:r>
            <a:r>
              <a:rPr lang="el-GR" sz="1600" dirty="0">
                <a:cs typeface="Arial Regular" charset="0"/>
              </a:rPr>
              <a:t> υποστήριξε την </a:t>
            </a:r>
            <a:r>
              <a:rPr lang="el-GR" sz="1600" b="1" dirty="0">
                <a:cs typeface="Arial Regular" charset="0"/>
              </a:rPr>
              <a:t>«χωρίς εξαγωγές» </a:t>
            </a:r>
            <a:r>
              <a:rPr lang="el-GR" sz="1600" dirty="0">
                <a:cs typeface="Arial Regular" charset="0"/>
              </a:rPr>
              <a:t>φιλοσοφία του </a:t>
            </a:r>
            <a:r>
              <a:rPr lang="en-US" sz="1600" b="1" dirty="0">
                <a:cs typeface="Arial Regular" charset="0"/>
              </a:rPr>
              <a:t>Angle</a:t>
            </a:r>
            <a:r>
              <a:rPr lang="el-GR" sz="1600" dirty="0">
                <a:cs typeface="Arial Regular" charset="0"/>
              </a:rPr>
              <a:t> και έδωσε επιστημονικό έδαφος στην ευρέως διαδεδομένη εκείνη την εποχή πεποίθηση ότι η ορθοδοντική μπορεί να «δημιουργήσει» φατνιακό οστό. </a:t>
            </a:r>
            <a:endParaRPr lang="en-US" sz="1600" dirty="0">
              <a:cs typeface="Arial Regular" charset="0"/>
            </a:endParaRPr>
          </a:p>
        </p:txBody>
      </p:sp>
    </p:spTree>
    <p:extLst>
      <p:ext uri="{BB962C8B-B14F-4D97-AF65-F5344CB8AC3E}">
        <p14:creationId xmlns:p14="http://schemas.microsoft.com/office/powerpoint/2010/main" val="83088929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2362200" y="1231900"/>
            <a:ext cx="25400" cy="39751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2387600" y="5182632"/>
            <a:ext cx="5180726" cy="2436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803400" y="1231900"/>
            <a:ext cx="569387" cy="369332"/>
          </a:xfrm>
          <a:prstGeom prst="rect">
            <a:avLst/>
          </a:prstGeom>
          <a:noFill/>
        </p:spPr>
        <p:txBody>
          <a:bodyPr wrap="none" rtlCol="0">
            <a:spAutoFit/>
          </a:bodyPr>
          <a:lstStyle/>
          <a:p>
            <a:r>
              <a:rPr lang="el-GR" dirty="0"/>
              <a:t>100</a:t>
            </a:r>
            <a:endParaRPr lang="en-US" dirty="0"/>
          </a:p>
        </p:txBody>
      </p:sp>
      <p:sp>
        <p:nvSpPr>
          <p:cNvPr id="12" name="TextBox 11"/>
          <p:cNvSpPr txBox="1"/>
          <p:nvPr/>
        </p:nvSpPr>
        <p:spPr>
          <a:xfrm>
            <a:off x="1921054" y="3023156"/>
            <a:ext cx="441146" cy="369332"/>
          </a:xfrm>
          <a:prstGeom prst="rect">
            <a:avLst/>
          </a:prstGeom>
          <a:noFill/>
        </p:spPr>
        <p:txBody>
          <a:bodyPr wrap="none" rtlCol="0">
            <a:spAutoFit/>
          </a:bodyPr>
          <a:lstStyle/>
          <a:p>
            <a:r>
              <a:rPr lang="el-GR"/>
              <a:t>50</a:t>
            </a:r>
            <a:endParaRPr lang="en-US" dirty="0"/>
          </a:p>
        </p:txBody>
      </p:sp>
      <p:sp>
        <p:nvSpPr>
          <p:cNvPr id="13" name="TextBox 12"/>
          <p:cNvSpPr txBox="1"/>
          <p:nvPr/>
        </p:nvSpPr>
        <p:spPr>
          <a:xfrm>
            <a:off x="1989227" y="4889500"/>
            <a:ext cx="229220" cy="369332"/>
          </a:xfrm>
          <a:prstGeom prst="rect">
            <a:avLst/>
          </a:prstGeom>
          <a:noFill/>
        </p:spPr>
        <p:txBody>
          <a:bodyPr wrap="square" rtlCol="0">
            <a:spAutoFit/>
          </a:bodyPr>
          <a:lstStyle/>
          <a:p>
            <a:r>
              <a:rPr lang="el-GR"/>
              <a:t>0</a:t>
            </a:r>
            <a:endParaRPr lang="en-US" dirty="0"/>
          </a:p>
        </p:txBody>
      </p:sp>
      <p:sp>
        <p:nvSpPr>
          <p:cNvPr id="14" name="TextBox 13"/>
          <p:cNvSpPr txBox="1"/>
          <p:nvPr/>
        </p:nvSpPr>
        <p:spPr>
          <a:xfrm>
            <a:off x="3276600" y="5207000"/>
            <a:ext cx="312906" cy="369332"/>
          </a:xfrm>
          <a:prstGeom prst="rect">
            <a:avLst/>
          </a:prstGeom>
          <a:noFill/>
        </p:spPr>
        <p:txBody>
          <a:bodyPr wrap="none" rtlCol="0">
            <a:spAutoFit/>
          </a:bodyPr>
          <a:lstStyle/>
          <a:p>
            <a:r>
              <a:rPr lang="el-GR" dirty="0"/>
              <a:t>6</a:t>
            </a:r>
            <a:endParaRPr lang="en-US" dirty="0"/>
          </a:p>
        </p:txBody>
      </p:sp>
      <p:sp>
        <p:nvSpPr>
          <p:cNvPr id="15" name="TextBox 14"/>
          <p:cNvSpPr txBox="1"/>
          <p:nvPr/>
        </p:nvSpPr>
        <p:spPr>
          <a:xfrm>
            <a:off x="4419600" y="5207000"/>
            <a:ext cx="441146" cy="369332"/>
          </a:xfrm>
          <a:prstGeom prst="rect">
            <a:avLst/>
          </a:prstGeom>
          <a:noFill/>
        </p:spPr>
        <p:txBody>
          <a:bodyPr wrap="none" rtlCol="0">
            <a:spAutoFit/>
          </a:bodyPr>
          <a:lstStyle/>
          <a:p>
            <a:r>
              <a:rPr lang="el-GR" dirty="0"/>
              <a:t>12</a:t>
            </a:r>
            <a:endParaRPr lang="en-US" dirty="0"/>
          </a:p>
        </p:txBody>
      </p:sp>
      <p:sp>
        <p:nvSpPr>
          <p:cNvPr id="16" name="TextBox 15"/>
          <p:cNvSpPr txBox="1"/>
          <p:nvPr/>
        </p:nvSpPr>
        <p:spPr>
          <a:xfrm>
            <a:off x="5741640" y="5207000"/>
            <a:ext cx="441146" cy="369332"/>
          </a:xfrm>
          <a:prstGeom prst="rect">
            <a:avLst/>
          </a:prstGeom>
          <a:noFill/>
        </p:spPr>
        <p:txBody>
          <a:bodyPr wrap="none" rtlCol="0">
            <a:spAutoFit/>
          </a:bodyPr>
          <a:lstStyle/>
          <a:p>
            <a:r>
              <a:rPr lang="el-GR" dirty="0"/>
              <a:t>18</a:t>
            </a:r>
            <a:endParaRPr lang="en-US" dirty="0"/>
          </a:p>
        </p:txBody>
      </p:sp>
      <p:sp>
        <p:nvSpPr>
          <p:cNvPr id="17" name="TextBox 16"/>
          <p:cNvSpPr txBox="1"/>
          <p:nvPr/>
        </p:nvSpPr>
        <p:spPr>
          <a:xfrm>
            <a:off x="7127180" y="5182632"/>
            <a:ext cx="441146" cy="369332"/>
          </a:xfrm>
          <a:prstGeom prst="rect">
            <a:avLst/>
          </a:prstGeom>
          <a:noFill/>
        </p:spPr>
        <p:txBody>
          <a:bodyPr wrap="none" rtlCol="0">
            <a:spAutoFit/>
          </a:bodyPr>
          <a:lstStyle/>
          <a:p>
            <a:r>
              <a:rPr lang="el-GR" dirty="0"/>
              <a:t>24</a:t>
            </a:r>
            <a:endParaRPr lang="en-US" dirty="0"/>
          </a:p>
        </p:txBody>
      </p:sp>
      <p:sp>
        <p:nvSpPr>
          <p:cNvPr id="20" name="Arc 19"/>
          <p:cNvSpPr/>
          <p:nvPr/>
        </p:nvSpPr>
        <p:spPr>
          <a:xfrm rot="11716866" flipV="1">
            <a:off x="3462786" y="1402921"/>
            <a:ext cx="3596322" cy="8513127"/>
          </a:xfrm>
          <a:prstGeom prst="arc">
            <a:avLst>
              <a:gd name="adj1" fmla="val 16346216"/>
              <a:gd name="adj2" fmla="val 0"/>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TextBox 21"/>
          <p:cNvSpPr txBox="1"/>
          <p:nvPr/>
        </p:nvSpPr>
        <p:spPr>
          <a:xfrm>
            <a:off x="4178759" y="5600700"/>
            <a:ext cx="2164375" cy="646331"/>
          </a:xfrm>
          <a:prstGeom prst="rect">
            <a:avLst/>
          </a:prstGeom>
          <a:noFill/>
        </p:spPr>
        <p:txBody>
          <a:bodyPr wrap="none" rtlCol="0">
            <a:spAutoFit/>
          </a:bodyPr>
          <a:lstStyle/>
          <a:p>
            <a:pPr algn="ctr"/>
            <a:r>
              <a:rPr lang="el-GR" dirty="0"/>
              <a:t>Διάρκεια δύναμης</a:t>
            </a:r>
          </a:p>
          <a:p>
            <a:pPr algn="ctr"/>
            <a:r>
              <a:rPr lang="el-GR" dirty="0"/>
              <a:t>ώρες/ημέρα</a:t>
            </a:r>
            <a:endParaRPr lang="en-US" dirty="0"/>
          </a:p>
        </p:txBody>
      </p:sp>
      <p:sp>
        <p:nvSpPr>
          <p:cNvPr id="23" name="TextBox 22"/>
          <p:cNvSpPr txBox="1"/>
          <p:nvPr/>
        </p:nvSpPr>
        <p:spPr>
          <a:xfrm>
            <a:off x="2795596" y="3621088"/>
            <a:ext cx="1114408" cy="369332"/>
          </a:xfrm>
          <a:prstGeom prst="rect">
            <a:avLst/>
          </a:prstGeom>
          <a:noFill/>
        </p:spPr>
        <p:txBody>
          <a:bodyPr wrap="none" rtlCol="0">
            <a:spAutoFit/>
          </a:bodyPr>
          <a:lstStyle/>
          <a:p>
            <a:r>
              <a:rPr lang="el-GR"/>
              <a:t>Κατώφλι</a:t>
            </a:r>
            <a:endParaRPr lang="en-US" dirty="0"/>
          </a:p>
        </p:txBody>
      </p:sp>
      <p:cxnSp>
        <p:nvCxnSpPr>
          <p:cNvPr id="25" name="Straight Arrow Connector 24"/>
          <p:cNvCxnSpPr/>
          <p:nvPr/>
        </p:nvCxnSpPr>
        <p:spPr>
          <a:xfrm>
            <a:off x="3483853" y="3990420"/>
            <a:ext cx="0" cy="1083746"/>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2661630" y="248503"/>
            <a:ext cx="6868740" cy="830997"/>
          </a:xfrm>
          <a:prstGeom prst="rect">
            <a:avLst/>
          </a:prstGeom>
          <a:noFill/>
        </p:spPr>
        <p:txBody>
          <a:bodyPr wrap="square" rtlCol="0">
            <a:spAutoFit/>
          </a:bodyPr>
          <a:lstStyle/>
          <a:p>
            <a:pPr algn="ctr"/>
            <a:r>
              <a:rPr lang="el-GR" sz="2400" dirty="0">
                <a:cs typeface="Arial Regular" charset="0"/>
              </a:rPr>
              <a:t>Για να μετακινηθεί ένα δόντι χρειάζεται δύναμη</a:t>
            </a:r>
          </a:p>
          <a:p>
            <a:pPr algn="ctr"/>
            <a:r>
              <a:rPr lang="el-GR" sz="2400" dirty="0">
                <a:cs typeface="Arial Regular" charset="0"/>
              </a:rPr>
              <a:t>Η έννοια της ιδεώδους δύναμης </a:t>
            </a:r>
            <a:endParaRPr lang="en-US" sz="2400" dirty="0">
              <a:cs typeface="Arial Regular" charset="0"/>
            </a:endParaRPr>
          </a:p>
        </p:txBody>
      </p:sp>
      <p:sp>
        <p:nvSpPr>
          <p:cNvPr id="27" name="Rectangle 26"/>
          <p:cNvSpPr/>
          <p:nvPr/>
        </p:nvSpPr>
        <p:spPr>
          <a:xfrm>
            <a:off x="0" y="6285555"/>
            <a:ext cx="12192000" cy="523220"/>
          </a:xfrm>
          <a:prstGeom prst="rect">
            <a:avLst/>
          </a:prstGeom>
          <a:solidFill>
            <a:schemeClr val="bg1">
              <a:lumMod val="95000"/>
            </a:schemeClr>
          </a:solidFill>
        </p:spPr>
        <p:txBody>
          <a:bodyPr wrap="square">
            <a:spAutoFit/>
          </a:bodyPr>
          <a:lstStyle/>
          <a:p>
            <a:pPr algn="ctr"/>
            <a:r>
              <a:rPr lang="el-GR" sz="1400" dirty="0">
                <a:cs typeface="Arial Regular" charset="0"/>
              </a:rPr>
              <a:t>Η δύναμη πρέπει να έχει τα σωστά χαρακτηριστικά, όπως μέγεθος και διάρκεια.</a:t>
            </a:r>
          </a:p>
          <a:p>
            <a:pPr algn="ctr"/>
            <a:r>
              <a:rPr lang="en-US" sz="1400" dirty="0">
                <a:cs typeface="Arial Regular" charset="0"/>
              </a:rPr>
              <a:t>T</a:t>
            </a:r>
            <a:r>
              <a:rPr lang="el-GR" sz="1400" dirty="0">
                <a:cs typeface="Arial Regular" charset="0"/>
              </a:rPr>
              <a:t>ο κατώφλι της δύναμης πρέπει να βρίσκεται πάνω από ένα συγκεκριμένο όριο.</a:t>
            </a:r>
            <a:endParaRPr lang="en-US" sz="1400" dirty="0">
              <a:cs typeface="Arial Regular" charset="0"/>
            </a:endParaRPr>
          </a:p>
        </p:txBody>
      </p:sp>
      <p:sp>
        <p:nvSpPr>
          <p:cNvPr id="28" name="TextBox 27"/>
          <p:cNvSpPr txBox="1"/>
          <p:nvPr/>
        </p:nvSpPr>
        <p:spPr>
          <a:xfrm rot="16200000">
            <a:off x="-541201" y="2959088"/>
            <a:ext cx="4304383" cy="307777"/>
          </a:xfrm>
          <a:prstGeom prst="rect">
            <a:avLst/>
          </a:prstGeom>
          <a:noFill/>
        </p:spPr>
        <p:txBody>
          <a:bodyPr wrap="none" rtlCol="0">
            <a:spAutoFit/>
          </a:bodyPr>
          <a:lstStyle/>
          <a:p>
            <a:r>
              <a:rPr lang="el-GR" sz="1400"/>
              <a:t>Αποτελεσματικότητα ορθοδοντικήσ μετακίνησης</a:t>
            </a:r>
            <a:endParaRPr lang="en-US" sz="1400" dirty="0"/>
          </a:p>
        </p:txBody>
      </p:sp>
    </p:spTree>
    <p:extLst>
      <p:ext uri="{BB962C8B-B14F-4D97-AF65-F5344CB8AC3E}">
        <p14:creationId xmlns:p14="http://schemas.microsoft.com/office/powerpoint/2010/main" val="29889764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59759" y="359296"/>
            <a:ext cx="9220200" cy="1143000"/>
          </a:xfrm>
        </p:spPr>
        <p:txBody>
          <a:bodyPr>
            <a:normAutofit/>
          </a:bodyPr>
          <a:lstStyle/>
          <a:p>
            <a:r>
              <a:rPr lang="el-GR" sz="2400" dirty="0">
                <a:latin typeface="+mn-lt"/>
                <a:cs typeface="Arial Regular" charset="0"/>
              </a:rPr>
              <a:t>Διάκριση ορθοδοντικών δυνάμεων ανάλογα με το μέγεθος </a:t>
            </a:r>
            <a:endParaRPr lang="en-US" sz="2400" dirty="0">
              <a:latin typeface="+mn-lt"/>
              <a:cs typeface="Arial Regular" charset="0"/>
            </a:endParaRPr>
          </a:p>
        </p:txBody>
      </p:sp>
      <p:sp>
        <p:nvSpPr>
          <p:cNvPr id="5" name="TextBox 4"/>
          <p:cNvSpPr txBox="1"/>
          <p:nvPr/>
        </p:nvSpPr>
        <p:spPr>
          <a:xfrm>
            <a:off x="1919666" y="2145923"/>
            <a:ext cx="8352665" cy="1015663"/>
          </a:xfrm>
          <a:prstGeom prst="rect">
            <a:avLst/>
          </a:prstGeom>
          <a:solidFill>
            <a:schemeClr val="bg1">
              <a:lumMod val="95000"/>
            </a:schemeClr>
          </a:solidFill>
        </p:spPr>
        <p:txBody>
          <a:bodyPr wrap="square" rtlCol="0">
            <a:spAutoFit/>
          </a:bodyPr>
          <a:lstStyle/>
          <a:p>
            <a:pPr algn="ctr"/>
            <a:r>
              <a:rPr lang="el-GR" sz="2000" dirty="0">
                <a:cs typeface="Arial Regular" charset="0"/>
              </a:rPr>
              <a:t>Ήπιες δυνάμεις  οδηγούν σε μετωπιαία απορρόφηση</a:t>
            </a:r>
          </a:p>
          <a:p>
            <a:pPr algn="ctr"/>
            <a:r>
              <a:rPr lang="el-GR" sz="2000" dirty="0">
                <a:cs typeface="Arial Regular" charset="0"/>
              </a:rPr>
              <a:t> </a:t>
            </a:r>
          </a:p>
          <a:p>
            <a:pPr algn="ctr"/>
            <a:r>
              <a:rPr lang="el-GR" sz="2000" dirty="0">
                <a:cs typeface="Arial Regular" charset="0"/>
              </a:rPr>
              <a:t>Ισχυρές δυνάμεις οδηγούν σε</a:t>
            </a:r>
            <a:r>
              <a:rPr lang="en-US" sz="2000" dirty="0">
                <a:cs typeface="Arial Regular" charset="0"/>
              </a:rPr>
              <a:t> </a:t>
            </a:r>
            <a:r>
              <a:rPr lang="el-GR" sz="2000" dirty="0" err="1">
                <a:cs typeface="Arial Regular" charset="0"/>
              </a:rPr>
              <a:t>υποσκάπτουσα</a:t>
            </a:r>
            <a:r>
              <a:rPr lang="el-GR" sz="2000" dirty="0">
                <a:cs typeface="Arial Regular" charset="0"/>
              </a:rPr>
              <a:t> απορρόφηση</a:t>
            </a:r>
            <a:endParaRPr lang="en-US" sz="2000" dirty="0" err="1">
              <a:cs typeface="Arial Regular" charset="0"/>
            </a:endParaRPr>
          </a:p>
        </p:txBody>
      </p:sp>
      <p:sp>
        <p:nvSpPr>
          <p:cNvPr id="8" name="Rectangle 3"/>
          <p:cNvSpPr txBox="1">
            <a:spLocks noChangeArrowheads="1"/>
          </p:cNvSpPr>
          <p:nvPr/>
        </p:nvSpPr>
        <p:spPr>
          <a:xfrm>
            <a:off x="203200" y="4164717"/>
            <a:ext cx="11049000" cy="990600"/>
          </a:xfrm>
          <a:prstGeom prst="rect">
            <a:avLst/>
          </a:prstGeom>
          <a:noFill/>
          <a:ln/>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buClr>
                <a:srgbClr val="FF3300"/>
              </a:buClr>
              <a:buSzPct val="65000"/>
              <a:buFont typeface="Monotype Sorts" charset="0"/>
              <a:buNone/>
            </a:pPr>
            <a:r>
              <a:rPr lang="el-GR" altLang="ja-JP" sz="1800" dirty="0">
                <a:solidFill>
                  <a:srgbClr val="000000"/>
                </a:solidFill>
                <a:cs typeface="Arial Regular" charset="0"/>
              </a:rPr>
              <a:t>«Μετωπιαία απορρόφηση»</a:t>
            </a:r>
          </a:p>
          <a:p>
            <a:pPr algn="ctr">
              <a:buClr>
                <a:srgbClr val="FF3300"/>
              </a:buClr>
              <a:buSzPct val="65000"/>
              <a:buFont typeface="Monotype Sorts" charset="0"/>
              <a:buNone/>
            </a:pPr>
            <a:r>
              <a:rPr lang="el-GR" altLang="ja-JP" sz="1800" dirty="0">
                <a:solidFill>
                  <a:srgbClr val="000000"/>
                </a:solidFill>
                <a:cs typeface="Arial Regular" charset="0"/>
              </a:rPr>
              <a:t> διότι λαμβάνει χώρα μεταξύ της ρίζας και της </a:t>
            </a:r>
            <a:r>
              <a:rPr lang="ja-JP" altLang="en-US" sz="1800" dirty="0">
                <a:solidFill>
                  <a:srgbClr val="000000"/>
                </a:solidFill>
                <a:cs typeface="Arial Regular" charset="0"/>
              </a:rPr>
              <a:t>“</a:t>
            </a:r>
            <a:r>
              <a:rPr lang="en-US" sz="1800" dirty="0">
                <a:solidFill>
                  <a:srgbClr val="000000"/>
                </a:solidFill>
                <a:cs typeface="Arial Regular" charset="0"/>
              </a:rPr>
              <a:t>lamina </a:t>
            </a:r>
            <a:r>
              <a:rPr lang="en-US" sz="1800" dirty="0" err="1">
                <a:solidFill>
                  <a:srgbClr val="000000"/>
                </a:solidFill>
                <a:cs typeface="Arial Regular" charset="0"/>
              </a:rPr>
              <a:t>dura</a:t>
            </a:r>
            <a:r>
              <a:rPr lang="en-US" sz="1800" dirty="0">
                <a:solidFill>
                  <a:srgbClr val="000000"/>
                </a:solidFill>
                <a:cs typeface="Arial Regular" charset="0"/>
              </a:rPr>
              <a:t>”</a:t>
            </a:r>
          </a:p>
        </p:txBody>
      </p:sp>
      <p:sp>
        <p:nvSpPr>
          <p:cNvPr id="9" name="Rectangle 3"/>
          <p:cNvSpPr txBox="1">
            <a:spLocks noChangeArrowheads="1"/>
          </p:cNvSpPr>
          <p:nvPr/>
        </p:nvSpPr>
        <p:spPr>
          <a:xfrm>
            <a:off x="1174426" y="5155317"/>
            <a:ext cx="9843147" cy="990600"/>
          </a:xfrm>
          <a:prstGeom prst="rect">
            <a:avLst/>
          </a:prstGeom>
          <a:noFill/>
          <a:ln/>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buClr>
                <a:srgbClr val="FF3300"/>
              </a:buClr>
              <a:buSzPct val="65000"/>
              <a:buFont typeface="Monotype Sorts" charset="0"/>
              <a:buNone/>
            </a:pPr>
            <a:r>
              <a:rPr lang="el-GR" altLang="ja-JP" sz="1800" dirty="0">
                <a:solidFill>
                  <a:srgbClr val="000000"/>
                </a:solidFill>
                <a:cs typeface="Arial Regular" charset="0"/>
              </a:rPr>
              <a:t>«Υποσκάπτουσα απορρόφηση»</a:t>
            </a:r>
          </a:p>
          <a:p>
            <a:pPr algn="ctr">
              <a:buClr>
                <a:srgbClr val="FF3300"/>
              </a:buClr>
              <a:buSzPct val="65000"/>
              <a:buFont typeface="Monotype Sorts" charset="0"/>
              <a:buNone/>
            </a:pPr>
            <a:r>
              <a:rPr lang="el-GR" altLang="ja-JP" sz="1800" dirty="0">
                <a:solidFill>
                  <a:srgbClr val="000000"/>
                </a:solidFill>
                <a:cs typeface="Arial Regular" charset="0"/>
              </a:rPr>
              <a:t> διότι λαμβάνει χώρα στη φατνιακή </a:t>
            </a:r>
            <a:r>
              <a:rPr lang="el-GR" sz="1800" dirty="0">
                <a:solidFill>
                  <a:srgbClr val="000000"/>
                </a:solidFill>
                <a:cs typeface="Arial Regular" charset="0"/>
              </a:rPr>
              <a:t>και όχι στην περιοδοντική περιοχή </a:t>
            </a:r>
            <a:r>
              <a:rPr lang="el-GR" altLang="ja-JP" sz="1800" dirty="0">
                <a:solidFill>
                  <a:srgbClr val="000000"/>
                </a:solidFill>
                <a:cs typeface="Arial Regular" charset="0"/>
              </a:rPr>
              <a:t>της </a:t>
            </a:r>
            <a:r>
              <a:rPr lang="ja-JP" altLang="en-US" sz="1800" dirty="0">
                <a:solidFill>
                  <a:srgbClr val="000000"/>
                </a:solidFill>
                <a:cs typeface="Arial Regular" charset="0"/>
              </a:rPr>
              <a:t>“</a:t>
            </a:r>
            <a:r>
              <a:rPr lang="en-US" sz="1800" dirty="0">
                <a:solidFill>
                  <a:srgbClr val="000000"/>
                </a:solidFill>
                <a:cs typeface="Arial Regular" charset="0"/>
              </a:rPr>
              <a:t>lamina </a:t>
            </a:r>
            <a:r>
              <a:rPr lang="en-US" sz="1800" dirty="0" err="1">
                <a:solidFill>
                  <a:srgbClr val="000000"/>
                </a:solidFill>
                <a:cs typeface="Arial Regular" charset="0"/>
              </a:rPr>
              <a:t>dura</a:t>
            </a:r>
            <a:r>
              <a:rPr lang="en-US" sz="1800" dirty="0">
                <a:solidFill>
                  <a:srgbClr val="000000"/>
                </a:solidFill>
                <a:cs typeface="Arial Regular" charset="0"/>
              </a:rPr>
              <a:t>”</a:t>
            </a:r>
          </a:p>
        </p:txBody>
      </p:sp>
    </p:spTree>
    <p:extLst>
      <p:ext uri="{BB962C8B-B14F-4D97-AF65-F5344CB8AC3E}">
        <p14:creationId xmlns:p14="http://schemas.microsoft.com/office/powerpoint/2010/main" val="168683508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7900" y="412711"/>
            <a:ext cx="10414000" cy="805050"/>
          </a:xfrm>
        </p:spPr>
        <p:txBody>
          <a:bodyPr>
            <a:noAutofit/>
          </a:bodyPr>
          <a:lstStyle/>
          <a:p>
            <a:r>
              <a:rPr lang="el-GR" sz="2800" dirty="0"/>
              <a:t>Αλλαγές μετά από άσκηση ήπιας ορθοδοντικής δύναμης</a:t>
            </a:r>
            <a:r>
              <a:rPr lang="el-GR" sz="2400" dirty="0"/>
              <a:t/>
            </a:r>
            <a:br>
              <a:rPr lang="el-GR" sz="2400" dirty="0"/>
            </a:br>
            <a:endParaRPr lang="en-US" sz="2800" dirty="0"/>
          </a:p>
        </p:txBody>
      </p:sp>
      <p:sp>
        <p:nvSpPr>
          <p:cNvPr id="6" name="TextBox 5"/>
          <p:cNvSpPr txBox="1"/>
          <p:nvPr/>
        </p:nvSpPr>
        <p:spPr>
          <a:xfrm>
            <a:off x="2194520" y="1385370"/>
            <a:ext cx="3456384" cy="5047536"/>
          </a:xfrm>
          <a:prstGeom prst="rect">
            <a:avLst/>
          </a:prstGeom>
          <a:solidFill>
            <a:schemeClr val="bg1">
              <a:lumMod val="85000"/>
            </a:schemeClr>
          </a:solidFill>
        </p:spPr>
        <p:txBody>
          <a:bodyPr wrap="square" rtlCol="0">
            <a:spAutoFit/>
          </a:bodyPr>
          <a:lstStyle/>
          <a:p>
            <a:r>
              <a:rPr lang="el-GR" sz="1600" b="1" dirty="0">
                <a:cs typeface="Arial Regular" charset="0"/>
              </a:rPr>
              <a:t>Πλευρά πίεσης</a:t>
            </a:r>
          </a:p>
          <a:p>
            <a:endParaRPr lang="el-GR" sz="1600" dirty="0">
              <a:cs typeface="Arial Regular" charset="0"/>
            </a:endParaRPr>
          </a:p>
          <a:p>
            <a:r>
              <a:rPr lang="el-GR" sz="1600" dirty="0">
                <a:cs typeface="Arial Regular" charset="0"/>
              </a:rPr>
              <a:t>Συμπίεση του ΠΔΣ κατά το </a:t>
            </a:r>
          </a:p>
          <a:p>
            <a:r>
              <a:rPr lang="el-GR" sz="1600" dirty="0">
                <a:cs typeface="Arial Regular" charset="0"/>
              </a:rPr>
              <a:t>1/3 του αρχικού του πάχους</a:t>
            </a:r>
          </a:p>
          <a:p>
            <a:endParaRPr lang="el-GR" sz="1600" dirty="0">
              <a:cs typeface="Arial Regular" charset="0"/>
            </a:endParaRPr>
          </a:p>
          <a:p>
            <a:r>
              <a:rPr lang="el-GR" sz="1600" dirty="0">
                <a:cs typeface="Arial Regular" charset="0"/>
              </a:rPr>
              <a:t>Αυξημένη ροή αίματος</a:t>
            </a:r>
          </a:p>
          <a:p>
            <a:endParaRPr lang="en-US" sz="1600" dirty="0">
              <a:cs typeface="Arial Regular" charset="0"/>
            </a:endParaRPr>
          </a:p>
          <a:p>
            <a:r>
              <a:rPr lang="el-GR" sz="1600" dirty="0">
                <a:cs typeface="Arial Regular" charset="0"/>
              </a:rPr>
              <a:t>Αυξημένη </a:t>
            </a:r>
            <a:r>
              <a:rPr lang="el-GR" sz="1600" dirty="0" err="1">
                <a:cs typeface="Arial Regular" charset="0"/>
              </a:rPr>
              <a:t>αγγείωση</a:t>
            </a:r>
            <a:r>
              <a:rPr lang="el-GR" sz="1600" dirty="0">
                <a:cs typeface="Arial Regular" charset="0"/>
              </a:rPr>
              <a:t> του ΠΔΣ</a:t>
            </a:r>
          </a:p>
          <a:p>
            <a:endParaRPr lang="el-GR" sz="1600" dirty="0">
              <a:cs typeface="Arial Regular" charset="0"/>
            </a:endParaRPr>
          </a:p>
          <a:p>
            <a:r>
              <a:rPr lang="el-GR" sz="1600" dirty="0">
                <a:cs typeface="Arial Regular" charset="0"/>
              </a:rPr>
              <a:t>Ενεργοποίηση των αδιαφοροποίητων </a:t>
            </a:r>
          </a:p>
          <a:p>
            <a:r>
              <a:rPr lang="el-GR" sz="1600" dirty="0" err="1">
                <a:cs typeface="Arial Regular" charset="0"/>
              </a:rPr>
              <a:t>μεσεγχυματικών</a:t>
            </a:r>
            <a:r>
              <a:rPr lang="el-GR" sz="1600" dirty="0">
                <a:cs typeface="Arial Regular" charset="0"/>
              </a:rPr>
              <a:t> κυττάρων</a:t>
            </a:r>
          </a:p>
          <a:p>
            <a:endParaRPr lang="el-GR" sz="1600" dirty="0">
              <a:cs typeface="Arial Regular" charset="0"/>
            </a:endParaRPr>
          </a:p>
          <a:p>
            <a:r>
              <a:rPr lang="el-GR" sz="1600" dirty="0" err="1">
                <a:cs typeface="Arial Regular" charset="0"/>
              </a:rPr>
              <a:t>Οστεοκλάστες</a:t>
            </a:r>
            <a:endParaRPr lang="el-GR" sz="1600" dirty="0">
              <a:cs typeface="Arial Regular" charset="0"/>
            </a:endParaRPr>
          </a:p>
          <a:p>
            <a:endParaRPr lang="el-GR" sz="1600" dirty="0">
              <a:cs typeface="Arial Regular" charset="0"/>
            </a:endParaRPr>
          </a:p>
          <a:p>
            <a:r>
              <a:rPr lang="el-GR" sz="1600" dirty="0">
                <a:cs typeface="Arial Regular" charset="0"/>
              </a:rPr>
              <a:t>Απορρόφηση του περιοστέου</a:t>
            </a:r>
          </a:p>
          <a:p>
            <a:r>
              <a:rPr lang="el-GR" sz="1600" dirty="0">
                <a:cs typeface="Arial Regular" charset="0"/>
              </a:rPr>
              <a:t>από τη μεριά του ΠΔΣ</a:t>
            </a:r>
          </a:p>
          <a:p>
            <a:endParaRPr lang="el-GR" sz="1600" dirty="0">
              <a:cs typeface="Arial Regular" charset="0"/>
            </a:endParaRPr>
          </a:p>
          <a:p>
            <a:r>
              <a:rPr lang="el-GR" sz="1600" dirty="0">
                <a:cs typeface="Arial Regular" charset="0"/>
              </a:rPr>
              <a:t>Μετωπιαία απορρόφηση</a:t>
            </a:r>
          </a:p>
          <a:p>
            <a:endParaRPr lang="el-GR" dirty="0">
              <a:cs typeface="Arial Regular" charset="0"/>
            </a:endParaRPr>
          </a:p>
        </p:txBody>
      </p:sp>
      <p:sp>
        <p:nvSpPr>
          <p:cNvPr id="15" name="TextBox 14"/>
          <p:cNvSpPr txBox="1"/>
          <p:nvPr/>
        </p:nvSpPr>
        <p:spPr>
          <a:xfrm>
            <a:off x="6370984" y="1385370"/>
            <a:ext cx="3492208" cy="5047536"/>
          </a:xfrm>
          <a:prstGeom prst="rect">
            <a:avLst/>
          </a:prstGeom>
          <a:solidFill>
            <a:schemeClr val="bg1">
              <a:lumMod val="85000"/>
            </a:schemeClr>
          </a:solidFill>
        </p:spPr>
        <p:txBody>
          <a:bodyPr wrap="square" rtlCol="0">
            <a:spAutoFit/>
          </a:bodyPr>
          <a:lstStyle/>
          <a:p>
            <a:r>
              <a:rPr lang="el-GR" sz="1600" b="1" dirty="0">
                <a:cs typeface="Arial Regular" charset="0"/>
              </a:rPr>
              <a:t>Πλευρά τάσης</a:t>
            </a:r>
          </a:p>
          <a:p>
            <a:endParaRPr lang="el-GR" sz="1600" dirty="0">
              <a:cs typeface="Arial Regular" charset="0"/>
            </a:endParaRPr>
          </a:p>
          <a:p>
            <a:r>
              <a:rPr lang="el-GR" sz="1600" dirty="0">
                <a:cs typeface="Arial Regular" charset="0"/>
              </a:rPr>
              <a:t>Διεύρυνση του ΠΔΣ</a:t>
            </a:r>
          </a:p>
          <a:p>
            <a:endParaRPr lang="el-GR" sz="1600" dirty="0">
              <a:cs typeface="Arial Regular" charset="0"/>
            </a:endParaRPr>
          </a:p>
          <a:p>
            <a:r>
              <a:rPr lang="el-GR" sz="1600" dirty="0">
                <a:cs typeface="Arial Regular" charset="0"/>
              </a:rPr>
              <a:t>Αυξημένη ροή στα τριχοειδή αγγεία</a:t>
            </a:r>
          </a:p>
          <a:p>
            <a:endParaRPr lang="en-US" sz="1600" dirty="0">
              <a:cs typeface="Arial Regular" charset="0"/>
            </a:endParaRPr>
          </a:p>
          <a:p>
            <a:r>
              <a:rPr lang="el-GR" sz="1600" dirty="0">
                <a:cs typeface="Arial Regular" charset="0"/>
              </a:rPr>
              <a:t>Αυξημένη </a:t>
            </a:r>
            <a:r>
              <a:rPr lang="el-GR" sz="1600" dirty="0" err="1">
                <a:cs typeface="Arial Regular" charset="0"/>
              </a:rPr>
              <a:t>αγγείωση</a:t>
            </a:r>
            <a:r>
              <a:rPr lang="el-GR" sz="1600" dirty="0">
                <a:cs typeface="Arial Regular" charset="0"/>
              </a:rPr>
              <a:t> του ΠΔΣ</a:t>
            </a:r>
          </a:p>
          <a:p>
            <a:endParaRPr lang="el-GR" sz="1600" dirty="0">
              <a:cs typeface="Arial Regular" charset="0"/>
            </a:endParaRPr>
          </a:p>
          <a:p>
            <a:r>
              <a:rPr lang="el-GR" sz="1600" dirty="0">
                <a:cs typeface="Arial Regular" charset="0"/>
              </a:rPr>
              <a:t>Ενεργοποίηση των αδιαφοροποίητων </a:t>
            </a:r>
          </a:p>
          <a:p>
            <a:r>
              <a:rPr lang="el-GR" sz="1600" dirty="0" err="1">
                <a:cs typeface="Arial Regular" charset="0"/>
              </a:rPr>
              <a:t>μεσεγχυματικών</a:t>
            </a:r>
            <a:r>
              <a:rPr lang="el-GR" sz="1600" dirty="0">
                <a:cs typeface="Arial Regular" charset="0"/>
              </a:rPr>
              <a:t> κυττάρων</a:t>
            </a:r>
          </a:p>
          <a:p>
            <a:endParaRPr lang="el-GR" sz="1600" dirty="0">
              <a:cs typeface="Arial Regular" charset="0"/>
            </a:endParaRPr>
          </a:p>
          <a:p>
            <a:r>
              <a:rPr lang="el-GR" sz="1600" dirty="0">
                <a:cs typeface="Arial Regular" charset="0"/>
              </a:rPr>
              <a:t>Ινοβλάστες και οστεοβλάστες</a:t>
            </a:r>
          </a:p>
          <a:p>
            <a:endParaRPr lang="el-GR" sz="1600" dirty="0">
              <a:cs typeface="Arial Regular" charset="0"/>
            </a:endParaRPr>
          </a:p>
          <a:p>
            <a:r>
              <a:rPr lang="el-GR" sz="1600" dirty="0">
                <a:cs typeface="Arial Regular" charset="0"/>
              </a:rPr>
              <a:t>Οστική εναπόθεση </a:t>
            </a:r>
          </a:p>
          <a:p>
            <a:endParaRPr lang="el-GR" dirty="0">
              <a:cs typeface="Arial Regular" charset="0"/>
            </a:endParaRPr>
          </a:p>
          <a:p>
            <a:endParaRPr lang="en-US" dirty="0">
              <a:cs typeface="Arial Regular" charset="0"/>
            </a:endParaRPr>
          </a:p>
          <a:p>
            <a:endParaRPr lang="en-US" dirty="0">
              <a:cs typeface="Arial Regular" charset="0"/>
            </a:endParaRPr>
          </a:p>
        </p:txBody>
      </p:sp>
      <p:cxnSp>
        <p:nvCxnSpPr>
          <p:cNvPr id="22" name="Elbow Connector 21"/>
          <p:cNvCxnSpPr>
            <a:cxnSpLocks noChangeAspect="1"/>
          </p:cNvCxnSpPr>
          <p:nvPr/>
        </p:nvCxnSpPr>
        <p:spPr>
          <a:xfrm rot="16200000" flipH="1">
            <a:off x="6975804" y="868280"/>
            <a:ext cx="530180" cy="504000"/>
          </a:xfrm>
          <a:prstGeom prst="bentConnector3">
            <a:avLst>
              <a:gd name="adj1" fmla="val 50000"/>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3" name="Elbow Connector 22"/>
          <p:cNvCxnSpPr>
            <a:cxnSpLocks noChangeAspect="1"/>
          </p:cNvCxnSpPr>
          <p:nvPr/>
        </p:nvCxnSpPr>
        <p:spPr>
          <a:xfrm rot="5400000">
            <a:off x="3477601" y="858385"/>
            <a:ext cx="530182" cy="504055"/>
          </a:xfrm>
          <a:prstGeom prst="bentConnector3">
            <a:avLst>
              <a:gd name="adj1" fmla="val 50000"/>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24" name="Oval 23"/>
          <p:cNvSpPr/>
          <p:nvPr/>
        </p:nvSpPr>
        <p:spPr>
          <a:xfrm>
            <a:off x="4822811" y="5809149"/>
            <a:ext cx="2016224" cy="936104"/>
          </a:xfrm>
          <a:prstGeom prst="ellipse">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l-GR" dirty="0"/>
              <a:t>επιθυμητή</a:t>
            </a:r>
            <a:endParaRPr lang="en-US" dirty="0"/>
          </a:p>
        </p:txBody>
      </p:sp>
      <p:cxnSp>
        <p:nvCxnSpPr>
          <p:cNvPr id="25" name="Straight Arrow Connector 24"/>
          <p:cNvCxnSpPr/>
          <p:nvPr/>
        </p:nvCxnSpPr>
        <p:spPr>
          <a:xfrm flipH="1" flipV="1">
            <a:off x="3742692" y="6121400"/>
            <a:ext cx="1080119" cy="224599"/>
          </a:xfrm>
          <a:prstGeom prst="straightConnector1">
            <a:avLst/>
          </a:prstGeom>
          <a:ln>
            <a:solidFill>
              <a:schemeClr val="accent2">
                <a:lumMod val="75000"/>
              </a:schemeClr>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31830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24"/>
                                        </p:tgtEl>
                                      </p:cBhvr>
                                    </p:animEffect>
                                    <p:animScale>
                                      <p:cBhvr>
                                        <p:cTn id="7" dur="250" autoRev="1" fill="hold"/>
                                        <p:tgtEl>
                                          <p:spTgt spid="24"/>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25"/>
                                        </p:tgtEl>
                                      </p:cBhvr>
                                    </p:animEffect>
                                    <p:animScale>
                                      <p:cBhvr>
                                        <p:cTn id="10" dur="250" autoRev="1" fill="hold"/>
                                        <p:tgtEl>
                                          <p:spTgt spid="2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1170402" y="1231900"/>
            <a:ext cx="25400" cy="39751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1195802" y="5182632"/>
            <a:ext cx="5180726" cy="2436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11602" y="1231900"/>
            <a:ext cx="569387" cy="369332"/>
          </a:xfrm>
          <a:prstGeom prst="rect">
            <a:avLst/>
          </a:prstGeom>
          <a:noFill/>
        </p:spPr>
        <p:txBody>
          <a:bodyPr wrap="none" rtlCol="0">
            <a:spAutoFit/>
          </a:bodyPr>
          <a:lstStyle/>
          <a:p>
            <a:r>
              <a:rPr lang="el-GR" dirty="0"/>
              <a:t>100</a:t>
            </a:r>
            <a:endParaRPr lang="en-US" dirty="0"/>
          </a:p>
        </p:txBody>
      </p:sp>
      <p:sp>
        <p:nvSpPr>
          <p:cNvPr id="12" name="TextBox 11"/>
          <p:cNvSpPr txBox="1"/>
          <p:nvPr/>
        </p:nvSpPr>
        <p:spPr>
          <a:xfrm>
            <a:off x="729256" y="3023156"/>
            <a:ext cx="441146" cy="369332"/>
          </a:xfrm>
          <a:prstGeom prst="rect">
            <a:avLst/>
          </a:prstGeom>
          <a:noFill/>
        </p:spPr>
        <p:txBody>
          <a:bodyPr wrap="none" rtlCol="0">
            <a:spAutoFit/>
          </a:bodyPr>
          <a:lstStyle/>
          <a:p>
            <a:r>
              <a:rPr lang="el-GR"/>
              <a:t>50</a:t>
            </a:r>
            <a:endParaRPr lang="en-US" dirty="0"/>
          </a:p>
        </p:txBody>
      </p:sp>
      <p:sp>
        <p:nvSpPr>
          <p:cNvPr id="13" name="TextBox 12"/>
          <p:cNvSpPr txBox="1"/>
          <p:nvPr/>
        </p:nvSpPr>
        <p:spPr>
          <a:xfrm>
            <a:off x="797429" y="4889500"/>
            <a:ext cx="229220" cy="369332"/>
          </a:xfrm>
          <a:prstGeom prst="rect">
            <a:avLst/>
          </a:prstGeom>
          <a:noFill/>
        </p:spPr>
        <p:txBody>
          <a:bodyPr wrap="square" rtlCol="0">
            <a:spAutoFit/>
          </a:bodyPr>
          <a:lstStyle/>
          <a:p>
            <a:r>
              <a:rPr lang="el-GR"/>
              <a:t>0</a:t>
            </a:r>
            <a:endParaRPr lang="en-US" dirty="0"/>
          </a:p>
        </p:txBody>
      </p:sp>
      <p:sp>
        <p:nvSpPr>
          <p:cNvPr id="14" name="TextBox 13"/>
          <p:cNvSpPr txBox="1"/>
          <p:nvPr/>
        </p:nvSpPr>
        <p:spPr>
          <a:xfrm>
            <a:off x="2084802" y="5207000"/>
            <a:ext cx="312906" cy="369332"/>
          </a:xfrm>
          <a:prstGeom prst="rect">
            <a:avLst/>
          </a:prstGeom>
          <a:noFill/>
        </p:spPr>
        <p:txBody>
          <a:bodyPr wrap="none" rtlCol="0">
            <a:spAutoFit/>
          </a:bodyPr>
          <a:lstStyle/>
          <a:p>
            <a:r>
              <a:rPr lang="el-GR" dirty="0"/>
              <a:t>6</a:t>
            </a:r>
            <a:endParaRPr lang="en-US" dirty="0"/>
          </a:p>
        </p:txBody>
      </p:sp>
      <p:sp>
        <p:nvSpPr>
          <p:cNvPr id="15" name="TextBox 14"/>
          <p:cNvSpPr txBox="1"/>
          <p:nvPr/>
        </p:nvSpPr>
        <p:spPr>
          <a:xfrm>
            <a:off x="3227802" y="5207000"/>
            <a:ext cx="441146" cy="369332"/>
          </a:xfrm>
          <a:prstGeom prst="rect">
            <a:avLst/>
          </a:prstGeom>
          <a:noFill/>
        </p:spPr>
        <p:txBody>
          <a:bodyPr wrap="none" rtlCol="0">
            <a:spAutoFit/>
          </a:bodyPr>
          <a:lstStyle/>
          <a:p>
            <a:r>
              <a:rPr lang="el-GR" dirty="0"/>
              <a:t>12</a:t>
            </a:r>
            <a:endParaRPr lang="en-US" dirty="0"/>
          </a:p>
        </p:txBody>
      </p:sp>
      <p:sp>
        <p:nvSpPr>
          <p:cNvPr id="16" name="TextBox 15"/>
          <p:cNvSpPr txBox="1"/>
          <p:nvPr/>
        </p:nvSpPr>
        <p:spPr>
          <a:xfrm>
            <a:off x="4549842" y="5207000"/>
            <a:ext cx="441146" cy="369332"/>
          </a:xfrm>
          <a:prstGeom prst="rect">
            <a:avLst/>
          </a:prstGeom>
          <a:noFill/>
        </p:spPr>
        <p:txBody>
          <a:bodyPr wrap="none" rtlCol="0">
            <a:spAutoFit/>
          </a:bodyPr>
          <a:lstStyle/>
          <a:p>
            <a:r>
              <a:rPr lang="el-GR" dirty="0"/>
              <a:t>18</a:t>
            </a:r>
            <a:endParaRPr lang="en-US" dirty="0"/>
          </a:p>
        </p:txBody>
      </p:sp>
      <p:sp>
        <p:nvSpPr>
          <p:cNvPr id="17" name="TextBox 16"/>
          <p:cNvSpPr txBox="1"/>
          <p:nvPr/>
        </p:nvSpPr>
        <p:spPr>
          <a:xfrm>
            <a:off x="5935382" y="5182632"/>
            <a:ext cx="441146" cy="369332"/>
          </a:xfrm>
          <a:prstGeom prst="rect">
            <a:avLst/>
          </a:prstGeom>
          <a:noFill/>
        </p:spPr>
        <p:txBody>
          <a:bodyPr wrap="none" rtlCol="0">
            <a:spAutoFit/>
          </a:bodyPr>
          <a:lstStyle/>
          <a:p>
            <a:r>
              <a:rPr lang="el-GR" dirty="0"/>
              <a:t>24</a:t>
            </a:r>
            <a:endParaRPr lang="en-US" dirty="0"/>
          </a:p>
        </p:txBody>
      </p:sp>
      <p:sp>
        <p:nvSpPr>
          <p:cNvPr id="21" name="TextBox 20"/>
          <p:cNvSpPr txBox="1"/>
          <p:nvPr/>
        </p:nvSpPr>
        <p:spPr>
          <a:xfrm rot="16200000">
            <a:off x="-1435026" y="3131066"/>
            <a:ext cx="3657601" cy="369332"/>
          </a:xfrm>
          <a:prstGeom prst="rect">
            <a:avLst/>
          </a:prstGeom>
          <a:noFill/>
        </p:spPr>
        <p:txBody>
          <a:bodyPr wrap="square" rtlCol="0">
            <a:spAutoFit/>
          </a:bodyPr>
          <a:lstStyle/>
          <a:p>
            <a:pPr algn="ctr"/>
            <a:r>
              <a:rPr lang="el-GR" dirty="0"/>
              <a:t>Ορθοδοντική μετακίνηση (</a:t>
            </a:r>
            <a:r>
              <a:rPr lang="en-US" dirty="0"/>
              <a:t>mm)</a:t>
            </a:r>
          </a:p>
        </p:txBody>
      </p:sp>
      <p:sp>
        <p:nvSpPr>
          <p:cNvPr id="22" name="TextBox 21"/>
          <p:cNvSpPr txBox="1"/>
          <p:nvPr/>
        </p:nvSpPr>
        <p:spPr>
          <a:xfrm>
            <a:off x="3515953" y="5600700"/>
            <a:ext cx="1106393" cy="369332"/>
          </a:xfrm>
          <a:prstGeom prst="rect">
            <a:avLst/>
          </a:prstGeom>
          <a:noFill/>
        </p:spPr>
        <p:txBody>
          <a:bodyPr wrap="none" rtlCol="0">
            <a:spAutoFit/>
          </a:bodyPr>
          <a:lstStyle/>
          <a:p>
            <a:pPr algn="ctr"/>
            <a:r>
              <a:rPr lang="el-GR" dirty="0"/>
              <a:t>Χρόνος </a:t>
            </a:r>
            <a:endParaRPr lang="en-US" dirty="0"/>
          </a:p>
        </p:txBody>
      </p:sp>
      <p:sp>
        <p:nvSpPr>
          <p:cNvPr id="23" name="TextBox 22"/>
          <p:cNvSpPr txBox="1"/>
          <p:nvPr/>
        </p:nvSpPr>
        <p:spPr>
          <a:xfrm>
            <a:off x="1183699" y="4190431"/>
            <a:ext cx="1271502" cy="369332"/>
          </a:xfrm>
          <a:prstGeom prst="rect">
            <a:avLst/>
          </a:prstGeom>
          <a:noFill/>
        </p:spPr>
        <p:txBody>
          <a:bodyPr wrap="none" rtlCol="0">
            <a:spAutoFit/>
          </a:bodyPr>
          <a:lstStyle/>
          <a:p>
            <a:r>
              <a:rPr lang="en-US" dirty="0"/>
              <a:t>1</a:t>
            </a:r>
            <a:r>
              <a:rPr lang="el-GR" dirty="0"/>
              <a:t>ο στάδιο</a:t>
            </a:r>
            <a:endParaRPr lang="en-US" dirty="0"/>
          </a:p>
        </p:txBody>
      </p:sp>
      <p:sp>
        <p:nvSpPr>
          <p:cNvPr id="26" name="TextBox 25"/>
          <p:cNvSpPr txBox="1"/>
          <p:nvPr/>
        </p:nvSpPr>
        <p:spPr>
          <a:xfrm>
            <a:off x="1501628" y="454712"/>
            <a:ext cx="9188744" cy="461665"/>
          </a:xfrm>
          <a:prstGeom prst="rect">
            <a:avLst/>
          </a:prstGeom>
          <a:noFill/>
        </p:spPr>
        <p:txBody>
          <a:bodyPr wrap="square" rtlCol="0">
            <a:spAutoFit/>
          </a:bodyPr>
          <a:lstStyle/>
          <a:p>
            <a:pPr algn="ctr"/>
            <a:r>
              <a:rPr lang="el-GR" sz="2400" dirty="0">
                <a:cs typeface="Arial Regular" charset="0"/>
              </a:rPr>
              <a:t>Ήπιες δυνάμεις οδηγούν σε </a:t>
            </a:r>
            <a:r>
              <a:rPr lang="el-GR" sz="2400" b="1" dirty="0">
                <a:cs typeface="Arial Regular" charset="0"/>
              </a:rPr>
              <a:t>Μετωπιαία Απορρόφηση </a:t>
            </a:r>
            <a:endParaRPr lang="en-US" sz="2400" b="1" dirty="0">
              <a:cs typeface="Arial Regular" charset="0"/>
            </a:endParaRPr>
          </a:p>
        </p:txBody>
      </p:sp>
      <p:cxnSp>
        <p:nvCxnSpPr>
          <p:cNvPr id="8" name="Straight Connector 7"/>
          <p:cNvCxnSpPr/>
          <p:nvPr/>
        </p:nvCxnSpPr>
        <p:spPr>
          <a:xfrm>
            <a:off x="2611057" y="1231900"/>
            <a:ext cx="0" cy="3950732"/>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069148" y="1231900"/>
            <a:ext cx="0" cy="4026932"/>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sp>
        <p:nvSpPr>
          <p:cNvPr id="18" name="Line 1049"/>
          <p:cNvSpPr>
            <a:spLocks noChangeShapeType="1"/>
          </p:cNvSpPr>
          <p:nvPr/>
        </p:nvSpPr>
        <p:spPr bwMode="auto">
          <a:xfrm flipV="1">
            <a:off x="4069148" y="2609636"/>
            <a:ext cx="2183064" cy="2004200"/>
          </a:xfrm>
          <a:prstGeom prst="line">
            <a:avLst/>
          </a:prstGeom>
          <a:noFill/>
          <a:ln w="38100">
            <a:solidFill>
              <a:srgbClr val="FF0000"/>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 name="Line 1050"/>
          <p:cNvSpPr>
            <a:spLocks noChangeShapeType="1"/>
          </p:cNvSpPr>
          <p:nvPr/>
        </p:nvSpPr>
        <p:spPr bwMode="auto">
          <a:xfrm flipV="1">
            <a:off x="2611057" y="4620186"/>
            <a:ext cx="1458091" cy="24089"/>
          </a:xfrm>
          <a:prstGeom prst="line">
            <a:avLst/>
          </a:prstGeom>
          <a:noFill/>
          <a:ln w="38100">
            <a:solidFill>
              <a:srgbClr val="FF0000"/>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0" name="Line 1048"/>
          <p:cNvSpPr>
            <a:spLocks noChangeShapeType="1"/>
          </p:cNvSpPr>
          <p:nvPr/>
        </p:nvSpPr>
        <p:spPr bwMode="auto">
          <a:xfrm flipV="1">
            <a:off x="1215241" y="4644275"/>
            <a:ext cx="1395815" cy="517348"/>
          </a:xfrm>
          <a:prstGeom prst="line">
            <a:avLst/>
          </a:prstGeom>
          <a:noFill/>
          <a:ln w="38100">
            <a:solidFill>
              <a:srgbClr val="FF0000"/>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4" name="TextBox 23"/>
          <p:cNvSpPr txBox="1"/>
          <p:nvPr/>
        </p:nvSpPr>
        <p:spPr>
          <a:xfrm>
            <a:off x="4225005" y="3022600"/>
            <a:ext cx="1271502" cy="369332"/>
          </a:xfrm>
          <a:prstGeom prst="rect">
            <a:avLst/>
          </a:prstGeom>
          <a:noFill/>
        </p:spPr>
        <p:txBody>
          <a:bodyPr wrap="none" rtlCol="0">
            <a:spAutoFit/>
          </a:bodyPr>
          <a:lstStyle/>
          <a:p>
            <a:r>
              <a:rPr lang="el-GR" dirty="0"/>
              <a:t>3ο στάδιο</a:t>
            </a:r>
            <a:endParaRPr lang="en-US" dirty="0"/>
          </a:p>
        </p:txBody>
      </p:sp>
      <p:sp>
        <p:nvSpPr>
          <p:cNvPr id="25" name="TextBox 24"/>
          <p:cNvSpPr txBox="1"/>
          <p:nvPr/>
        </p:nvSpPr>
        <p:spPr>
          <a:xfrm>
            <a:off x="2673331" y="3850288"/>
            <a:ext cx="1271502" cy="369332"/>
          </a:xfrm>
          <a:prstGeom prst="rect">
            <a:avLst/>
          </a:prstGeom>
          <a:noFill/>
        </p:spPr>
        <p:txBody>
          <a:bodyPr wrap="none" rtlCol="0">
            <a:spAutoFit/>
          </a:bodyPr>
          <a:lstStyle/>
          <a:p>
            <a:r>
              <a:rPr lang="el-GR" dirty="0"/>
              <a:t>2ο στάδιο</a:t>
            </a:r>
            <a:endParaRPr lang="en-US" dirty="0"/>
          </a:p>
        </p:txBody>
      </p:sp>
      <p:sp>
        <p:nvSpPr>
          <p:cNvPr id="2" name="Rectangle 1"/>
          <p:cNvSpPr/>
          <p:nvPr/>
        </p:nvSpPr>
        <p:spPr>
          <a:xfrm>
            <a:off x="6376528" y="1938550"/>
            <a:ext cx="5366421" cy="2031325"/>
          </a:xfrm>
          <a:prstGeom prst="rect">
            <a:avLst/>
          </a:prstGeom>
        </p:spPr>
        <p:txBody>
          <a:bodyPr wrap="square">
            <a:spAutoFit/>
          </a:bodyPr>
          <a:lstStyle/>
          <a:p>
            <a:r>
              <a:rPr lang="el-GR" b="1" dirty="0">
                <a:cs typeface="Al Nile" pitchFamily="2" charset="-78"/>
              </a:rPr>
              <a:t>1</a:t>
            </a:r>
            <a:r>
              <a:rPr lang="el-GR" b="1" baseline="30000" dirty="0">
                <a:cs typeface="Al Nile" pitchFamily="2" charset="-78"/>
              </a:rPr>
              <a:t>ο</a:t>
            </a:r>
            <a:r>
              <a:rPr lang="el-GR" b="1" dirty="0">
                <a:cs typeface="Al Nile" pitchFamily="2" charset="-78"/>
              </a:rPr>
              <a:t> στάδιο</a:t>
            </a:r>
            <a:r>
              <a:rPr lang="en-US" b="1" dirty="0">
                <a:cs typeface="Al Nile" pitchFamily="2" charset="-78"/>
              </a:rPr>
              <a:t> </a:t>
            </a:r>
            <a:r>
              <a:rPr lang="en-US" dirty="0">
                <a:cs typeface="Al Nile" pitchFamily="2" charset="-78"/>
              </a:rPr>
              <a:t>- Μηχα</a:t>
            </a:r>
            <a:r>
              <a:rPr lang="en-US" dirty="0" err="1">
                <a:cs typeface="Al Nile" pitchFamily="2" charset="-78"/>
              </a:rPr>
              <a:t>νική</a:t>
            </a:r>
            <a:r>
              <a:rPr lang="en-US" dirty="0">
                <a:cs typeface="Al Nile" pitchFamily="2" charset="-78"/>
              </a:rPr>
              <a:t> </a:t>
            </a:r>
            <a:r>
              <a:rPr lang="en-US" dirty="0" err="1">
                <a:cs typeface="Al Nile" pitchFamily="2" charset="-78"/>
              </a:rPr>
              <a:t>συμ</a:t>
            </a:r>
            <a:r>
              <a:rPr lang="en-US" dirty="0">
                <a:cs typeface="Al Nile" pitchFamily="2" charset="-78"/>
              </a:rPr>
              <a:t>π</a:t>
            </a:r>
            <a:r>
              <a:rPr lang="en-US" dirty="0" err="1">
                <a:cs typeface="Al Nile" pitchFamily="2" charset="-78"/>
              </a:rPr>
              <a:t>ίεση</a:t>
            </a:r>
            <a:r>
              <a:rPr lang="en-US" dirty="0">
                <a:cs typeface="Al Nile" pitchFamily="2" charset="-78"/>
              </a:rPr>
              <a:t> </a:t>
            </a:r>
            <a:r>
              <a:rPr lang="en-US" dirty="0" err="1">
                <a:cs typeface="Al Nile" pitchFamily="2" charset="-78"/>
              </a:rPr>
              <a:t>κ</a:t>
            </a:r>
            <a:r>
              <a:rPr lang="en-US" dirty="0">
                <a:cs typeface="Al Nile" pitchFamily="2" charset="-78"/>
              </a:rPr>
              <a:t>α</a:t>
            </a:r>
            <a:r>
              <a:rPr lang="en-US" dirty="0" err="1">
                <a:cs typeface="Al Nile" pitchFamily="2" charset="-78"/>
              </a:rPr>
              <a:t>ι</a:t>
            </a:r>
            <a:r>
              <a:rPr lang="en-US" dirty="0">
                <a:cs typeface="Al Nile" pitchFamily="2" charset="-78"/>
              </a:rPr>
              <a:t> </a:t>
            </a:r>
            <a:r>
              <a:rPr lang="el-GR" dirty="0">
                <a:cs typeface="Al Nile" pitchFamily="2" charset="-78"/>
              </a:rPr>
              <a:t>τάση </a:t>
            </a:r>
            <a:r>
              <a:rPr lang="en-US" dirty="0" err="1">
                <a:cs typeface="Al Nile" pitchFamily="2" charset="-78"/>
              </a:rPr>
              <a:t>του</a:t>
            </a:r>
            <a:r>
              <a:rPr lang="en-US" dirty="0">
                <a:cs typeface="Al Nile" pitchFamily="2" charset="-78"/>
              </a:rPr>
              <a:t> π</a:t>
            </a:r>
            <a:r>
              <a:rPr lang="en-US" dirty="0" err="1">
                <a:cs typeface="Al Nile" pitchFamily="2" charset="-78"/>
              </a:rPr>
              <a:t>εριοδοντίου</a:t>
            </a:r>
            <a:endParaRPr lang="el-GR" dirty="0">
              <a:cs typeface="Al Nile" pitchFamily="2" charset="-78"/>
            </a:endParaRPr>
          </a:p>
          <a:p>
            <a:r>
              <a:rPr lang="en-US" b="1" dirty="0">
                <a:cs typeface="Al Nile" pitchFamily="2" charset="-78"/>
              </a:rPr>
              <a:t>2</a:t>
            </a:r>
            <a:r>
              <a:rPr lang="el-GR" b="1" baseline="30000" dirty="0">
                <a:cs typeface="Al Nile" pitchFamily="2" charset="-78"/>
              </a:rPr>
              <a:t>ο</a:t>
            </a:r>
            <a:r>
              <a:rPr lang="el-GR" b="1" dirty="0">
                <a:cs typeface="Al Nile" pitchFamily="2" charset="-78"/>
              </a:rPr>
              <a:t> στάδιο</a:t>
            </a:r>
            <a:r>
              <a:rPr lang="en-US" b="1" dirty="0">
                <a:cs typeface="Al Nile" pitchFamily="2" charset="-78"/>
              </a:rPr>
              <a:t> </a:t>
            </a:r>
            <a:r>
              <a:rPr lang="en-US" dirty="0">
                <a:cs typeface="Al Nile" pitchFamily="2" charset="-78"/>
              </a:rPr>
              <a:t>- </a:t>
            </a:r>
            <a:r>
              <a:rPr lang="en-US" dirty="0" err="1">
                <a:cs typeface="Al Nile" pitchFamily="2" charset="-78"/>
              </a:rPr>
              <a:t>Συνεχής</a:t>
            </a:r>
            <a:r>
              <a:rPr lang="en-US" dirty="0">
                <a:cs typeface="Al Nile" pitchFamily="2" charset="-78"/>
              </a:rPr>
              <a:t> </a:t>
            </a:r>
            <a:r>
              <a:rPr lang="en-US" dirty="0" err="1">
                <a:cs typeface="Al Nile" pitchFamily="2" charset="-78"/>
              </a:rPr>
              <a:t>μηχ</a:t>
            </a:r>
            <a:r>
              <a:rPr lang="en-US" dirty="0">
                <a:cs typeface="Al Nile" pitchFamily="2" charset="-78"/>
              </a:rPr>
              <a:t>α</a:t>
            </a:r>
            <a:r>
              <a:rPr lang="en-US" dirty="0" err="1">
                <a:cs typeface="Al Nile" pitchFamily="2" charset="-78"/>
              </a:rPr>
              <a:t>νική</a:t>
            </a:r>
            <a:r>
              <a:rPr lang="en-US" dirty="0">
                <a:cs typeface="Al Nile" pitchFamily="2" charset="-78"/>
              </a:rPr>
              <a:t> </a:t>
            </a:r>
            <a:r>
              <a:rPr lang="en-US" dirty="0" err="1">
                <a:cs typeface="Al Nile" pitchFamily="2" charset="-78"/>
              </a:rPr>
              <a:t>συμ</a:t>
            </a:r>
            <a:r>
              <a:rPr lang="en-US" dirty="0">
                <a:cs typeface="Al Nile" pitchFamily="2" charset="-78"/>
              </a:rPr>
              <a:t>π</a:t>
            </a:r>
            <a:r>
              <a:rPr lang="en-US" dirty="0" err="1">
                <a:cs typeface="Al Nile" pitchFamily="2" charset="-78"/>
              </a:rPr>
              <a:t>ίεση</a:t>
            </a:r>
            <a:r>
              <a:rPr lang="en-US" dirty="0">
                <a:cs typeface="Al Nile" pitchFamily="2" charset="-78"/>
              </a:rPr>
              <a:t>. </a:t>
            </a:r>
            <a:r>
              <a:rPr lang="en-US" dirty="0" err="1">
                <a:cs typeface="Al Nile" pitchFamily="2" charset="-78"/>
              </a:rPr>
              <a:t>μικρές</a:t>
            </a:r>
            <a:r>
              <a:rPr lang="en-US" dirty="0">
                <a:cs typeface="Al Nile" pitchFamily="2" charset="-78"/>
              </a:rPr>
              <a:t> </a:t>
            </a:r>
            <a:r>
              <a:rPr lang="en-US" dirty="0" err="1">
                <a:cs typeface="Al Nile" pitchFamily="2" charset="-78"/>
              </a:rPr>
              <a:t>κυττ</a:t>
            </a:r>
            <a:r>
              <a:rPr lang="en-US" dirty="0">
                <a:cs typeface="Al Nile" pitchFamily="2" charset="-78"/>
              </a:rPr>
              <a:t>α</a:t>
            </a:r>
            <a:r>
              <a:rPr lang="en-US" dirty="0" err="1">
                <a:cs typeface="Al Nile" pitchFamily="2" charset="-78"/>
              </a:rPr>
              <a:t>ρικές</a:t>
            </a:r>
            <a:r>
              <a:rPr lang="en-US" dirty="0">
                <a:cs typeface="Al Nile" pitchFamily="2" charset="-78"/>
              </a:rPr>
              <a:t> </a:t>
            </a:r>
            <a:r>
              <a:rPr lang="en-US" dirty="0" err="1">
                <a:cs typeface="Al Nile" pitchFamily="2" charset="-78"/>
              </a:rPr>
              <a:t>κ</a:t>
            </a:r>
            <a:r>
              <a:rPr lang="en-US" dirty="0">
                <a:cs typeface="Al Nile" pitchFamily="2" charset="-78"/>
              </a:rPr>
              <a:t>α</a:t>
            </a:r>
            <a:r>
              <a:rPr lang="en-US" dirty="0" err="1">
                <a:cs typeface="Al Nile" pitchFamily="2" charset="-78"/>
              </a:rPr>
              <a:t>ι</a:t>
            </a:r>
            <a:r>
              <a:rPr lang="en-US" dirty="0">
                <a:cs typeface="Al Nile" pitchFamily="2" charset="-78"/>
              </a:rPr>
              <a:t> </a:t>
            </a:r>
            <a:r>
              <a:rPr lang="en-US" dirty="0" err="1">
                <a:cs typeface="Al Nile" pitchFamily="2" charset="-78"/>
              </a:rPr>
              <a:t>γενετικές</a:t>
            </a:r>
            <a:r>
              <a:rPr lang="en-US" dirty="0">
                <a:cs typeface="Al Nile" pitchFamily="2" charset="-78"/>
              </a:rPr>
              <a:t> απ</a:t>
            </a:r>
            <a:r>
              <a:rPr lang="en-US" dirty="0" err="1">
                <a:cs typeface="Al Nile" pitchFamily="2" charset="-78"/>
              </a:rPr>
              <a:t>οκρίσεις</a:t>
            </a:r>
            <a:r>
              <a:rPr lang="el-GR" dirty="0">
                <a:cs typeface="Al Nile" pitchFamily="2" charset="-78"/>
              </a:rPr>
              <a:t>, </a:t>
            </a:r>
            <a:r>
              <a:rPr lang="en-US" dirty="0" err="1">
                <a:cs typeface="Al Nile" pitchFamily="2" charset="-78"/>
              </a:rPr>
              <a:t>κ</a:t>
            </a:r>
            <a:r>
              <a:rPr lang="en-US" dirty="0">
                <a:cs typeface="Al Nile" pitchFamily="2" charset="-78"/>
              </a:rPr>
              <a:t>α</a:t>
            </a:r>
            <a:r>
              <a:rPr lang="en-US" dirty="0" err="1">
                <a:cs typeface="Al Nile" pitchFamily="2" charset="-78"/>
              </a:rPr>
              <a:t>μί</a:t>
            </a:r>
            <a:r>
              <a:rPr lang="en-US" dirty="0">
                <a:cs typeface="Al Nile" pitchFamily="2" charset="-78"/>
              </a:rPr>
              <a:t>α </a:t>
            </a:r>
            <a:r>
              <a:rPr lang="en-US" dirty="0" err="1">
                <a:cs typeface="Al Nile" pitchFamily="2" charset="-78"/>
              </a:rPr>
              <a:t>κίνηση</a:t>
            </a:r>
            <a:r>
              <a:rPr lang="en-US" dirty="0">
                <a:cs typeface="Al Nile" pitchFamily="2" charset="-78"/>
              </a:rPr>
              <a:t> </a:t>
            </a:r>
            <a:r>
              <a:rPr lang="en-US" dirty="0" err="1">
                <a:cs typeface="Al Nile" pitchFamily="2" charset="-78"/>
              </a:rPr>
              <a:t>των</a:t>
            </a:r>
            <a:r>
              <a:rPr lang="en-US" dirty="0">
                <a:cs typeface="Al Nile" pitchFamily="2" charset="-78"/>
              </a:rPr>
              <a:t> </a:t>
            </a:r>
            <a:r>
              <a:rPr lang="en-US" dirty="0" err="1">
                <a:cs typeface="Al Nile" pitchFamily="2" charset="-78"/>
              </a:rPr>
              <a:t>δοντιών</a:t>
            </a:r>
            <a:endParaRPr lang="el-GR" dirty="0">
              <a:cs typeface="Al Nile" pitchFamily="2" charset="-78"/>
            </a:endParaRPr>
          </a:p>
          <a:p>
            <a:r>
              <a:rPr lang="el-GR" b="1" dirty="0">
                <a:cs typeface="Al Nile" pitchFamily="2" charset="-78"/>
              </a:rPr>
              <a:t>3</a:t>
            </a:r>
            <a:r>
              <a:rPr lang="el-GR" b="1" baseline="30000" dirty="0">
                <a:cs typeface="Al Nile" pitchFamily="2" charset="-78"/>
              </a:rPr>
              <a:t>ο</a:t>
            </a:r>
            <a:r>
              <a:rPr lang="el-GR" b="1" dirty="0">
                <a:cs typeface="Al Nile" pitchFamily="2" charset="-78"/>
              </a:rPr>
              <a:t> στάδιο</a:t>
            </a:r>
            <a:r>
              <a:rPr lang="en-US" b="1" dirty="0">
                <a:cs typeface="Al Nile" pitchFamily="2" charset="-78"/>
              </a:rPr>
              <a:t> </a:t>
            </a:r>
            <a:r>
              <a:rPr lang="en-US" dirty="0">
                <a:cs typeface="Al Nile" pitchFamily="2" charset="-78"/>
              </a:rPr>
              <a:t>- Επ</a:t>
            </a:r>
            <a:r>
              <a:rPr lang="en-US" dirty="0" err="1">
                <a:cs typeface="Al Nile" pitchFamily="2" charset="-78"/>
              </a:rPr>
              <a:t>ιτάχυνση</a:t>
            </a:r>
            <a:r>
              <a:rPr lang="en-US" dirty="0">
                <a:cs typeface="Al Nile" pitchFamily="2" charset="-78"/>
              </a:rPr>
              <a:t> </a:t>
            </a:r>
            <a:r>
              <a:rPr lang="en-US" dirty="0" err="1">
                <a:cs typeface="Al Nile" pitchFamily="2" charset="-78"/>
              </a:rPr>
              <a:t>της</a:t>
            </a:r>
            <a:r>
              <a:rPr lang="en-US" dirty="0">
                <a:cs typeface="Al Nile" pitchFamily="2" charset="-78"/>
              </a:rPr>
              <a:t> </a:t>
            </a:r>
            <a:r>
              <a:rPr lang="en-US" dirty="0" err="1">
                <a:cs typeface="Al Nile" pitchFamily="2" charset="-78"/>
              </a:rPr>
              <a:t>κίνησης</a:t>
            </a:r>
            <a:r>
              <a:rPr lang="en-US" dirty="0">
                <a:cs typeface="Al Nile" pitchFamily="2" charset="-78"/>
              </a:rPr>
              <a:t> </a:t>
            </a:r>
            <a:r>
              <a:rPr lang="en-US" dirty="0" err="1">
                <a:cs typeface="Al Nile" pitchFamily="2" charset="-78"/>
              </a:rPr>
              <a:t>του</a:t>
            </a:r>
            <a:r>
              <a:rPr lang="en-US" dirty="0">
                <a:cs typeface="Al Nile" pitchFamily="2" charset="-78"/>
              </a:rPr>
              <a:t> </a:t>
            </a:r>
            <a:r>
              <a:rPr lang="en-US" dirty="0" err="1">
                <a:cs typeface="Al Nile" pitchFamily="2" charset="-78"/>
              </a:rPr>
              <a:t>δοντιού</a:t>
            </a:r>
            <a:r>
              <a:rPr lang="en-US" dirty="0">
                <a:cs typeface="Al Nile" pitchFamily="2" charset="-78"/>
              </a:rPr>
              <a:t> </a:t>
            </a:r>
            <a:r>
              <a:rPr lang="en-US" dirty="0" err="1">
                <a:cs typeface="Al Nile" pitchFamily="2" charset="-78"/>
              </a:rPr>
              <a:t>λόγω</a:t>
            </a:r>
            <a:r>
              <a:rPr lang="en-US" dirty="0">
                <a:cs typeface="Al Nile" pitchFamily="2" charset="-78"/>
              </a:rPr>
              <a:t> </a:t>
            </a:r>
            <a:r>
              <a:rPr lang="en-US" b="1" dirty="0" err="1">
                <a:cs typeface="Al Nile" pitchFamily="2" charset="-78"/>
              </a:rPr>
              <a:t>μετω</a:t>
            </a:r>
            <a:r>
              <a:rPr lang="en-US" b="1" dirty="0">
                <a:cs typeface="Al Nile" pitchFamily="2" charset="-78"/>
              </a:rPr>
              <a:t>π</a:t>
            </a:r>
            <a:r>
              <a:rPr lang="en-US" b="1" dirty="0" err="1">
                <a:cs typeface="Al Nile" pitchFamily="2" charset="-78"/>
              </a:rPr>
              <a:t>ι</a:t>
            </a:r>
            <a:r>
              <a:rPr lang="el-GR" b="1" dirty="0" err="1">
                <a:cs typeface="Al Nile" pitchFamily="2" charset="-78"/>
              </a:rPr>
              <a:t>αίας</a:t>
            </a:r>
            <a:r>
              <a:rPr lang="en-US" b="1" dirty="0">
                <a:cs typeface="Al Nile" pitchFamily="2" charset="-78"/>
              </a:rPr>
              <a:t> </a:t>
            </a:r>
            <a:r>
              <a:rPr lang="en-US" dirty="0" err="1">
                <a:cs typeface="Al Nile" pitchFamily="2" charset="-78"/>
              </a:rPr>
              <a:t>οστικής</a:t>
            </a:r>
            <a:r>
              <a:rPr lang="en-US" dirty="0">
                <a:cs typeface="Al Nile" pitchFamily="2" charset="-78"/>
              </a:rPr>
              <a:t> απ</a:t>
            </a:r>
            <a:r>
              <a:rPr lang="en-US" dirty="0" err="1">
                <a:cs typeface="Al Nile" pitchFamily="2" charset="-78"/>
              </a:rPr>
              <a:t>ορρόφησης</a:t>
            </a:r>
            <a:endParaRPr lang="en-US" dirty="0">
              <a:cs typeface="Al Nile" pitchFamily="2" charset="-78"/>
            </a:endParaRPr>
          </a:p>
        </p:txBody>
      </p:sp>
      <p:sp>
        <p:nvSpPr>
          <p:cNvPr id="27" name="TextBox 26">
            <a:extLst>
              <a:ext uri="{FF2B5EF4-FFF2-40B4-BE49-F238E27FC236}">
                <a16:creationId xmlns:a16="http://schemas.microsoft.com/office/drawing/2014/main" xmlns="" id="{2C455B51-370B-124E-A998-EF6B50A5EA8F}"/>
              </a:ext>
            </a:extLst>
          </p:cNvPr>
          <p:cNvSpPr txBox="1"/>
          <p:nvPr/>
        </p:nvSpPr>
        <p:spPr>
          <a:xfrm>
            <a:off x="304784" y="6318379"/>
            <a:ext cx="1584088" cy="307777"/>
          </a:xfrm>
          <a:prstGeom prst="rect">
            <a:avLst/>
          </a:prstGeom>
          <a:noFill/>
        </p:spPr>
        <p:txBody>
          <a:bodyPr wrap="none" rtlCol="0">
            <a:spAutoFit/>
          </a:bodyPr>
          <a:lstStyle/>
          <a:p>
            <a:r>
              <a:rPr lang="en-US" sz="1400" dirty="0">
                <a:solidFill>
                  <a:schemeClr val="bg1">
                    <a:lumMod val="65000"/>
                  </a:schemeClr>
                </a:solidFill>
              </a:rPr>
              <a:t>© </a:t>
            </a:r>
            <a:r>
              <a:rPr lang="en-US" sz="1050" dirty="0" err="1">
                <a:solidFill>
                  <a:schemeClr val="bg1">
                    <a:lumMod val="65000"/>
                  </a:schemeClr>
                </a:solidFill>
              </a:rPr>
              <a:t>D.Konstantonis</a:t>
            </a:r>
            <a:r>
              <a:rPr lang="en-US" sz="1050" dirty="0">
                <a:solidFill>
                  <a:schemeClr val="bg1">
                    <a:lumMod val="65000"/>
                  </a:schemeClr>
                </a:solidFill>
              </a:rPr>
              <a:t>, 2018</a:t>
            </a:r>
            <a:r>
              <a:rPr lang="en-US" sz="1400" dirty="0">
                <a:solidFill>
                  <a:schemeClr val="bg1">
                    <a:lumMod val="65000"/>
                  </a:schemeClr>
                </a:solidFill>
              </a:rPr>
              <a:t> </a:t>
            </a:r>
          </a:p>
        </p:txBody>
      </p:sp>
    </p:spTree>
    <p:extLst>
      <p:ext uri="{BB962C8B-B14F-4D97-AF65-F5344CB8AC3E}">
        <p14:creationId xmlns:p14="http://schemas.microsoft.com/office/powerpoint/2010/main" val="40625428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7900" y="412711"/>
            <a:ext cx="10414000" cy="805050"/>
          </a:xfrm>
        </p:spPr>
        <p:txBody>
          <a:bodyPr>
            <a:noAutofit/>
          </a:bodyPr>
          <a:lstStyle/>
          <a:p>
            <a:r>
              <a:rPr lang="el-GR" sz="2800" dirty="0"/>
              <a:t>Αλλαγές μετά από άσκηση ισχυρής ορθοδοντικής δύναμης</a:t>
            </a:r>
            <a:r>
              <a:rPr lang="el-GR" sz="2400" dirty="0"/>
              <a:t/>
            </a:r>
            <a:br>
              <a:rPr lang="el-GR" sz="2400" dirty="0"/>
            </a:br>
            <a:endParaRPr lang="en-US" sz="2800" dirty="0"/>
          </a:p>
        </p:txBody>
      </p:sp>
      <p:sp>
        <p:nvSpPr>
          <p:cNvPr id="6" name="TextBox 5"/>
          <p:cNvSpPr txBox="1"/>
          <p:nvPr/>
        </p:nvSpPr>
        <p:spPr>
          <a:xfrm>
            <a:off x="2194520" y="1385370"/>
            <a:ext cx="3456384" cy="3323987"/>
          </a:xfrm>
          <a:prstGeom prst="rect">
            <a:avLst/>
          </a:prstGeom>
          <a:solidFill>
            <a:schemeClr val="bg1">
              <a:lumMod val="85000"/>
            </a:schemeClr>
          </a:solidFill>
        </p:spPr>
        <p:txBody>
          <a:bodyPr wrap="square" rtlCol="0">
            <a:spAutoFit/>
          </a:bodyPr>
          <a:lstStyle/>
          <a:p>
            <a:r>
              <a:rPr lang="el-GR" sz="1600" b="1" dirty="0">
                <a:cs typeface="Arial Regular" charset="0"/>
              </a:rPr>
              <a:t>Πλευρά πίεσης</a:t>
            </a:r>
          </a:p>
          <a:p>
            <a:endParaRPr lang="el-GR" sz="1600" dirty="0">
              <a:cs typeface="Arial Regular" charset="0"/>
            </a:endParaRPr>
          </a:p>
          <a:p>
            <a:r>
              <a:rPr lang="el-GR" sz="1600" dirty="0">
                <a:cs typeface="Arial Regular" charset="0"/>
              </a:rPr>
              <a:t>Πλήρης συμπίεση του ΠΔΣ</a:t>
            </a:r>
          </a:p>
          <a:p>
            <a:r>
              <a:rPr lang="el-GR" sz="1600" dirty="0">
                <a:cs typeface="Arial Regular" charset="0"/>
              </a:rPr>
              <a:t>Αυξημένη ροή αίματος</a:t>
            </a:r>
          </a:p>
          <a:p>
            <a:endParaRPr lang="en-US" sz="1600" dirty="0">
              <a:cs typeface="Arial Regular" charset="0"/>
            </a:endParaRPr>
          </a:p>
          <a:p>
            <a:r>
              <a:rPr lang="el-GR" sz="1600" dirty="0">
                <a:cs typeface="Arial Regular" charset="0"/>
              </a:rPr>
              <a:t>Στένωση των αγγείων </a:t>
            </a:r>
          </a:p>
          <a:p>
            <a:endParaRPr lang="el-GR" sz="1600" dirty="0">
              <a:cs typeface="Arial Regular" charset="0"/>
            </a:endParaRPr>
          </a:p>
          <a:p>
            <a:r>
              <a:rPr lang="el-GR" sz="1600" dirty="0" err="1">
                <a:cs typeface="Arial Regular" charset="0"/>
              </a:rPr>
              <a:t>Υαλινοποίηση</a:t>
            </a:r>
            <a:endParaRPr lang="el-GR" sz="1600" dirty="0">
              <a:cs typeface="Arial Regular" charset="0"/>
            </a:endParaRPr>
          </a:p>
          <a:p>
            <a:endParaRPr lang="el-GR" sz="1600" dirty="0">
              <a:cs typeface="Arial Regular" charset="0"/>
            </a:endParaRPr>
          </a:p>
          <a:p>
            <a:r>
              <a:rPr lang="el-GR" sz="1600" dirty="0">
                <a:cs typeface="Arial Regular" charset="0"/>
              </a:rPr>
              <a:t>Καμία ορθοδοντική μετακίνηση</a:t>
            </a:r>
          </a:p>
          <a:p>
            <a:r>
              <a:rPr lang="el-GR" sz="1600" dirty="0">
                <a:cs typeface="Arial Regular" charset="0"/>
              </a:rPr>
              <a:t>Λανθάνουσα φάση – υποσκάπτουσα απορρόφηση</a:t>
            </a:r>
          </a:p>
          <a:p>
            <a:endParaRPr lang="el-GR" dirty="0">
              <a:cs typeface="Arial Regular" charset="0"/>
            </a:endParaRPr>
          </a:p>
        </p:txBody>
      </p:sp>
      <p:sp>
        <p:nvSpPr>
          <p:cNvPr id="15" name="TextBox 14"/>
          <p:cNvSpPr txBox="1"/>
          <p:nvPr/>
        </p:nvSpPr>
        <p:spPr>
          <a:xfrm>
            <a:off x="6434900" y="1385369"/>
            <a:ext cx="3428291" cy="3354765"/>
          </a:xfrm>
          <a:prstGeom prst="rect">
            <a:avLst/>
          </a:prstGeom>
          <a:solidFill>
            <a:schemeClr val="bg1">
              <a:lumMod val="85000"/>
            </a:schemeClr>
          </a:solidFill>
        </p:spPr>
        <p:txBody>
          <a:bodyPr wrap="square" rtlCol="0">
            <a:spAutoFit/>
          </a:bodyPr>
          <a:lstStyle/>
          <a:p>
            <a:r>
              <a:rPr lang="el-GR" sz="1600" b="1" dirty="0">
                <a:cs typeface="Arial Regular" charset="0"/>
              </a:rPr>
              <a:t>Πλευρά</a:t>
            </a:r>
            <a:r>
              <a:rPr lang="el-GR" sz="1600" dirty="0">
                <a:cs typeface="Arial Regular" charset="0"/>
              </a:rPr>
              <a:t> τάσης</a:t>
            </a:r>
          </a:p>
          <a:p>
            <a:endParaRPr lang="el-GR" sz="1600" dirty="0">
              <a:cs typeface="Arial Regular" charset="0"/>
            </a:endParaRPr>
          </a:p>
          <a:p>
            <a:r>
              <a:rPr lang="el-GR" sz="1600" dirty="0" err="1">
                <a:cs typeface="Arial Regular" charset="0"/>
              </a:rPr>
              <a:t>Υπερ</a:t>
            </a:r>
            <a:r>
              <a:rPr lang="el-GR" sz="1600" dirty="0">
                <a:cs typeface="Arial Regular" charset="0"/>
              </a:rPr>
              <a:t>-διεύρυνση- έκταση του ΠΔΣ</a:t>
            </a:r>
          </a:p>
          <a:p>
            <a:endParaRPr lang="el-GR" sz="1600" dirty="0">
              <a:cs typeface="Arial Regular" charset="0"/>
            </a:endParaRPr>
          </a:p>
          <a:p>
            <a:r>
              <a:rPr lang="el-GR" sz="1600" dirty="0">
                <a:cs typeface="Arial Regular" charset="0"/>
              </a:rPr>
              <a:t>Ρήξη των αγγείων</a:t>
            </a:r>
          </a:p>
          <a:p>
            <a:endParaRPr lang="en-US" sz="1600" dirty="0">
              <a:cs typeface="Arial Regular" charset="0"/>
            </a:endParaRPr>
          </a:p>
          <a:p>
            <a:r>
              <a:rPr lang="el-GR" sz="1600" dirty="0">
                <a:cs typeface="Arial Regular" charset="0"/>
              </a:rPr>
              <a:t>Αυξημένη </a:t>
            </a:r>
            <a:r>
              <a:rPr lang="el-GR" sz="1600" dirty="0" err="1">
                <a:cs typeface="Arial Regular" charset="0"/>
              </a:rPr>
              <a:t>αγγείωση</a:t>
            </a:r>
            <a:r>
              <a:rPr lang="el-GR" sz="1600" dirty="0">
                <a:cs typeface="Arial Regular" charset="0"/>
              </a:rPr>
              <a:t> του ΠΔΣ</a:t>
            </a:r>
          </a:p>
          <a:p>
            <a:endParaRPr lang="el-GR" sz="1600" dirty="0">
              <a:cs typeface="Arial Regular" charset="0"/>
            </a:endParaRPr>
          </a:p>
          <a:p>
            <a:r>
              <a:rPr lang="el-GR" sz="1600" dirty="0" err="1">
                <a:cs typeface="Arial Regular" charset="0"/>
              </a:rPr>
              <a:t>Ουλική</a:t>
            </a:r>
            <a:r>
              <a:rPr lang="el-GR" sz="1600" dirty="0">
                <a:cs typeface="Arial Regular" charset="0"/>
              </a:rPr>
              <a:t> υπεραιμία </a:t>
            </a:r>
          </a:p>
          <a:p>
            <a:r>
              <a:rPr lang="el-GR" sz="1600" dirty="0">
                <a:cs typeface="Arial Regular" charset="0"/>
              </a:rPr>
              <a:t>Οστική ισχαιμία </a:t>
            </a:r>
          </a:p>
          <a:p>
            <a:r>
              <a:rPr lang="el-GR" sz="1600" dirty="0">
                <a:cs typeface="Arial Regular" charset="0"/>
              </a:rPr>
              <a:t>πόνος</a:t>
            </a:r>
          </a:p>
          <a:p>
            <a:endParaRPr lang="el-GR" dirty="0">
              <a:cs typeface="Arial Regular" charset="0"/>
            </a:endParaRPr>
          </a:p>
          <a:p>
            <a:endParaRPr lang="en-US" dirty="0" err="1">
              <a:cs typeface="Arial Regular" charset="0"/>
            </a:endParaRPr>
          </a:p>
        </p:txBody>
      </p:sp>
      <p:cxnSp>
        <p:nvCxnSpPr>
          <p:cNvPr id="22" name="Elbow Connector 21"/>
          <p:cNvCxnSpPr>
            <a:cxnSpLocks noChangeAspect="1"/>
          </p:cNvCxnSpPr>
          <p:nvPr/>
        </p:nvCxnSpPr>
        <p:spPr>
          <a:xfrm rot="16200000" flipH="1">
            <a:off x="6975804" y="868280"/>
            <a:ext cx="530180" cy="504000"/>
          </a:xfrm>
          <a:prstGeom prst="bentConnector3">
            <a:avLst>
              <a:gd name="adj1" fmla="val 50000"/>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3" name="Elbow Connector 22"/>
          <p:cNvCxnSpPr>
            <a:cxnSpLocks noChangeAspect="1"/>
          </p:cNvCxnSpPr>
          <p:nvPr/>
        </p:nvCxnSpPr>
        <p:spPr>
          <a:xfrm rot="5400000">
            <a:off x="3477601" y="858385"/>
            <a:ext cx="530182" cy="504055"/>
          </a:xfrm>
          <a:prstGeom prst="bentConnector3">
            <a:avLst>
              <a:gd name="adj1" fmla="val 50000"/>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24" name="Oval 23"/>
          <p:cNvSpPr/>
          <p:nvPr/>
        </p:nvSpPr>
        <p:spPr>
          <a:xfrm>
            <a:off x="5087888" y="4607073"/>
            <a:ext cx="2016224" cy="936104"/>
          </a:xfrm>
          <a:prstGeom prst="ellipse">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l-GR" sz="1600" dirty="0"/>
              <a:t>ανεπιθύμητη</a:t>
            </a:r>
            <a:endParaRPr lang="en-US" sz="1600" dirty="0"/>
          </a:p>
        </p:txBody>
      </p:sp>
      <p:cxnSp>
        <p:nvCxnSpPr>
          <p:cNvPr id="25" name="Straight Arrow Connector 24"/>
          <p:cNvCxnSpPr/>
          <p:nvPr/>
        </p:nvCxnSpPr>
        <p:spPr>
          <a:xfrm flipH="1" flipV="1">
            <a:off x="4299670" y="4524878"/>
            <a:ext cx="887118" cy="270877"/>
          </a:xfrm>
          <a:prstGeom prst="straightConnector1">
            <a:avLst/>
          </a:prstGeom>
          <a:ln>
            <a:solidFill>
              <a:schemeClr val="accent2">
                <a:lumMod val="75000"/>
              </a:schemeClr>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80275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24"/>
                                        </p:tgtEl>
                                      </p:cBhvr>
                                    </p:animEffect>
                                    <p:animScale>
                                      <p:cBhvr>
                                        <p:cTn id="7" dur="250" autoRev="1" fill="hold"/>
                                        <p:tgtEl>
                                          <p:spTgt spid="24"/>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25"/>
                                        </p:tgtEl>
                                      </p:cBhvr>
                                    </p:animEffect>
                                    <p:animScale>
                                      <p:cBhvr>
                                        <p:cTn id="10" dur="250" autoRev="1" fill="hold"/>
                                        <p:tgtEl>
                                          <p:spTgt spid="2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1170402" y="1231900"/>
            <a:ext cx="25400" cy="39751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1195802" y="5182632"/>
            <a:ext cx="5180726" cy="2436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11602" y="1231900"/>
            <a:ext cx="569387" cy="369332"/>
          </a:xfrm>
          <a:prstGeom prst="rect">
            <a:avLst/>
          </a:prstGeom>
          <a:noFill/>
        </p:spPr>
        <p:txBody>
          <a:bodyPr wrap="none" rtlCol="0">
            <a:spAutoFit/>
          </a:bodyPr>
          <a:lstStyle/>
          <a:p>
            <a:r>
              <a:rPr lang="el-GR" dirty="0"/>
              <a:t>100</a:t>
            </a:r>
            <a:endParaRPr lang="en-US" dirty="0"/>
          </a:p>
        </p:txBody>
      </p:sp>
      <p:sp>
        <p:nvSpPr>
          <p:cNvPr id="12" name="TextBox 11"/>
          <p:cNvSpPr txBox="1"/>
          <p:nvPr/>
        </p:nvSpPr>
        <p:spPr>
          <a:xfrm>
            <a:off x="729256" y="3023156"/>
            <a:ext cx="441146" cy="369332"/>
          </a:xfrm>
          <a:prstGeom prst="rect">
            <a:avLst/>
          </a:prstGeom>
          <a:noFill/>
        </p:spPr>
        <p:txBody>
          <a:bodyPr wrap="none" rtlCol="0">
            <a:spAutoFit/>
          </a:bodyPr>
          <a:lstStyle/>
          <a:p>
            <a:r>
              <a:rPr lang="el-GR"/>
              <a:t>50</a:t>
            </a:r>
            <a:endParaRPr lang="en-US" dirty="0"/>
          </a:p>
        </p:txBody>
      </p:sp>
      <p:sp>
        <p:nvSpPr>
          <p:cNvPr id="13" name="TextBox 12"/>
          <p:cNvSpPr txBox="1"/>
          <p:nvPr/>
        </p:nvSpPr>
        <p:spPr>
          <a:xfrm>
            <a:off x="797429" y="4889500"/>
            <a:ext cx="229220" cy="369332"/>
          </a:xfrm>
          <a:prstGeom prst="rect">
            <a:avLst/>
          </a:prstGeom>
          <a:noFill/>
        </p:spPr>
        <p:txBody>
          <a:bodyPr wrap="square" rtlCol="0">
            <a:spAutoFit/>
          </a:bodyPr>
          <a:lstStyle/>
          <a:p>
            <a:r>
              <a:rPr lang="el-GR"/>
              <a:t>0</a:t>
            </a:r>
            <a:endParaRPr lang="en-US" dirty="0"/>
          </a:p>
        </p:txBody>
      </p:sp>
      <p:sp>
        <p:nvSpPr>
          <p:cNvPr id="14" name="TextBox 13"/>
          <p:cNvSpPr txBox="1"/>
          <p:nvPr/>
        </p:nvSpPr>
        <p:spPr>
          <a:xfrm>
            <a:off x="2084802" y="5207000"/>
            <a:ext cx="312906" cy="369332"/>
          </a:xfrm>
          <a:prstGeom prst="rect">
            <a:avLst/>
          </a:prstGeom>
          <a:noFill/>
        </p:spPr>
        <p:txBody>
          <a:bodyPr wrap="none" rtlCol="0">
            <a:spAutoFit/>
          </a:bodyPr>
          <a:lstStyle/>
          <a:p>
            <a:r>
              <a:rPr lang="el-GR" dirty="0"/>
              <a:t>6</a:t>
            </a:r>
            <a:endParaRPr lang="en-US" dirty="0"/>
          </a:p>
        </p:txBody>
      </p:sp>
      <p:sp>
        <p:nvSpPr>
          <p:cNvPr id="15" name="TextBox 14"/>
          <p:cNvSpPr txBox="1"/>
          <p:nvPr/>
        </p:nvSpPr>
        <p:spPr>
          <a:xfrm>
            <a:off x="3227802" y="5207000"/>
            <a:ext cx="441146" cy="369332"/>
          </a:xfrm>
          <a:prstGeom prst="rect">
            <a:avLst/>
          </a:prstGeom>
          <a:noFill/>
        </p:spPr>
        <p:txBody>
          <a:bodyPr wrap="none" rtlCol="0">
            <a:spAutoFit/>
          </a:bodyPr>
          <a:lstStyle/>
          <a:p>
            <a:r>
              <a:rPr lang="el-GR" dirty="0"/>
              <a:t>12</a:t>
            </a:r>
            <a:endParaRPr lang="en-US" dirty="0"/>
          </a:p>
        </p:txBody>
      </p:sp>
      <p:sp>
        <p:nvSpPr>
          <p:cNvPr id="16" name="TextBox 15"/>
          <p:cNvSpPr txBox="1"/>
          <p:nvPr/>
        </p:nvSpPr>
        <p:spPr>
          <a:xfrm>
            <a:off x="4549842" y="5207000"/>
            <a:ext cx="441146" cy="369332"/>
          </a:xfrm>
          <a:prstGeom prst="rect">
            <a:avLst/>
          </a:prstGeom>
          <a:noFill/>
        </p:spPr>
        <p:txBody>
          <a:bodyPr wrap="none" rtlCol="0">
            <a:spAutoFit/>
          </a:bodyPr>
          <a:lstStyle/>
          <a:p>
            <a:r>
              <a:rPr lang="el-GR" dirty="0"/>
              <a:t>18</a:t>
            </a:r>
            <a:endParaRPr lang="en-US" dirty="0"/>
          </a:p>
        </p:txBody>
      </p:sp>
      <p:sp>
        <p:nvSpPr>
          <p:cNvPr id="17" name="TextBox 16"/>
          <p:cNvSpPr txBox="1"/>
          <p:nvPr/>
        </p:nvSpPr>
        <p:spPr>
          <a:xfrm>
            <a:off x="5935382" y="5182632"/>
            <a:ext cx="441146" cy="369332"/>
          </a:xfrm>
          <a:prstGeom prst="rect">
            <a:avLst/>
          </a:prstGeom>
          <a:noFill/>
        </p:spPr>
        <p:txBody>
          <a:bodyPr wrap="none" rtlCol="0">
            <a:spAutoFit/>
          </a:bodyPr>
          <a:lstStyle/>
          <a:p>
            <a:r>
              <a:rPr lang="el-GR" dirty="0"/>
              <a:t>24</a:t>
            </a:r>
            <a:endParaRPr lang="en-US" dirty="0"/>
          </a:p>
        </p:txBody>
      </p:sp>
      <p:sp>
        <p:nvSpPr>
          <p:cNvPr id="21" name="TextBox 20"/>
          <p:cNvSpPr txBox="1"/>
          <p:nvPr/>
        </p:nvSpPr>
        <p:spPr>
          <a:xfrm rot="16200000">
            <a:off x="-1435026" y="3131066"/>
            <a:ext cx="3657601" cy="369332"/>
          </a:xfrm>
          <a:prstGeom prst="rect">
            <a:avLst/>
          </a:prstGeom>
          <a:noFill/>
        </p:spPr>
        <p:txBody>
          <a:bodyPr wrap="square" rtlCol="0">
            <a:spAutoFit/>
          </a:bodyPr>
          <a:lstStyle/>
          <a:p>
            <a:pPr algn="ctr"/>
            <a:r>
              <a:rPr lang="el-GR" dirty="0"/>
              <a:t>Ορθοδοντική μετακίνηση (</a:t>
            </a:r>
            <a:r>
              <a:rPr lang="en-US" dirty="0"/>
              <a:t>mm)</a:t>
            </a:r>
          </a:p>
        </p:txBody>
      </p:sp>
      <p:sp>
        <p:nvSpPr>
          <p:cNvPr id="22" name="TextBox 21"/>
          <p:cNvSpPr txBox="1"/>
          <p:nvPr/>
        </p:nvSpPr>
        <p:spPr>
          <a:xfrm>
            <a:off x="3515953" y="5600700"/>
            <a:ext cx="1106393" cy="369332"/>
          </a:xfrm>
          <a:prstGeom prst="rect">
            <a:avLst/>
          </a:prstGeom>
          <a:noFill/>
        </p:spPr>
        <p:txBody>
          <a:bodyPr wrap="none" rtlCol="0">
            <a:spAutoFit/>
          </a:bodyPr>
          <a:lstStyle/>
          <a:p>
            <a:pPr algn="ctr"/>
            <a:r>
              <a:rPr lang="el-GR" dirty="0"/>
              <a:t>Χρόνος </a:t>
            </a:r>
            <a:endParaRPr lang="en-US" dirty="0"/>
          </a:p>
        </p:txBody>
      </p:sp>
      <p:sp>
        <p:nvSpPr>
          <p:cNvPr id="23" name="TextBox 22"/>
          <p:cNvSpPr txBox="1"/>
          <p:nvPr/>
        </p:nvSpPr>
        <p:spPr>
          <a:xfrm>
            <a:off x="1215241" y="4041819"/>
            <a:ext cx="1271502" cy="369332"/>
          </a:xfrm>
          <a:prstGeom prst="rect">
            <a:avLst/>
          </a:prstGeom>
          <a:noFill/>
        </p:spPr>
        <p:txBody>
          <a:bodyPr wrap="none" rtlCol="0">
            <a:spAutoFit/>
          </a:bodyPr>
          <a:lstStyle/>
          <a:p>
            <a:r>
              <a:rPr lang="en-US" dirty="0"/>
              <a:t>1</a:t>
            </a:r>
            <a:r>
              <a:rPr lang="el-GR" dirty="0"/>
              <a:t>ο στάδιο</a:t>
            </a:r>
            <a:endParaRPr lang="en-US" dirty="0"/>
          </a:p>
        </p:txBody>
      </p:sp>
      <p:sp>
        <p:nvSpPr>
          <p:cNvPr id="26" name="TextBox 25"/>
          <p:cNvSpPr txBox="1"/>
          <p:nvPr/>
        </p:nvSpPr>
        <p:spPr>
          <a:xfrm>
            <a:off x="1501628" y="454712"/>
            <a:ext cx="9188744" cy="461665"/>
          </a:xfrm>
          <a:prstGeom prst="rect">
            <a:avLst/>
          </a:prstGeom>
          <a:noFill/>
        </p:spPr>
        <p:txBody>
          <a:bodyPr wrap="square" rtlCol="0">
            <a:spAutoFit/>
          </a:bodyPr>
          <a:lstStyle/>
          <a:p>
            <a:pPr algn="ctr"/>
            <a:r>
              <a:rPr lang="el-GR" sz="2400" dirty="0">
                <a:cs typeface="Arial Regular" charset="0"/>
              </a:rPr>
              <a:t>Ισχυρές δυνάμεις οδηγούν </a:t>
            </a:r>
            <a:r>
              <a:rPr lang="el-GR" sz="2400">
                <a:cs typeface="Arial Regular" charset="0"/>
              </a:rPr>
              <a:t>σε </a:t>
            </a:r>
            <a:r>
              <a:rPr lang="el-GR" sz="2400" b="1">
                <a:cs typeface="Arial Regular" charset="0"/>
              </a:rPr>
              <a:t>Υποσκάπτουσα Απορρόφηση </a:t>
            </a:r>
            <a:endParaRPr lang="en-US" sz="2400" b="1" dirty="0">
              <a:cs typeface="Arial Regular" charset="0"/>
            </a:endParaRPr>
          </a:p>
        </p:txBody>
      </p:sp>
      <p:cxnSp>
        <p:nvCxnSpPr>
          <p:cNvPr id="8" name="Straight Connector 7"/>
          <p:cNvCxnSpPr/>
          <p:nvPr/>
        </p:nvCxnSpPr>
        <p:spPr>
          <a:xfrm>
            <a:off x="2611057" y="1231900"/>
            <a:ext cx="0" cy="3950732"/>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069148" y="1231900"/>
            <a:ext cx="0" cy="4026932"/>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sp>
        <p:nvSpPr>
          <p:cNvPr id="18" name="Line 1049"/>
          <p:cNvSpPr>
            <a:spLocks noChangeShapeType="1"/>
          </p:cNvSpPr>
          <p:nvPr/>
        </p:nvSpPr>
        <p:spPr bwMode="auto">
          <a:xfrm flipV="1">
            <a:off x="4069148" y="4226485"/>
            <a:ext cx="2307380" cy="387351"/>
          </a:xfrm>
          <a:prstGeom prst="line">
            <a:avLst/>
          </a:prstGeom>
          <a:noFill/>
          <a:ln w="38100">
            <a:solidFill>
              <a:srgbClr val="FF0000"/>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 name="Line 1050"/>
          <p:cNvSpPr>
            <a:spLocks noChangeShapeType="1"/>
          </p:cNvSpPr>
          <p:nvPr/>
        </p:nvSpPr>
        <p:spPr bwMode="auto">
          <a:xfrm flipV="1">
            <a:off x="2611057" y="4620186"/>
            <a:ext cx="1458091" cy="24089"/>
          </a:xfrm>
          <a:prstGeom prst="line">
            <a:avLst/>
          </a:prstGeom>
          <a:noFill/>
          <a:ln w="38100">
            <a:solidFill>
              <a:srgbClr val="FF0000"/>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0" name="Line 1048"/>
          <p:cNvSpPr>
            <a:spLocks noChangeShapeType="1"/>
          </p:cNvSpPr>
          <p:nvPr/>
        </p:nvSpPr>
        <p:spPr bwMode="auto">
          <a:xfrm flipV="1">
            <a:off x="1215241" y="4644275"/>
            <a:ext cx="1395815" cy="517348"/>
          </a:xfrm>
          <a:prstGeom prst="line">
            <a:avLst/>
          </a:prstGeom>
          <a:noFill/>
          <a:ln w="38100">
            <a:solidFill>
              <a:srgbClr val="FF0000"/>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4" name="TextBox 23"/>
          <p:cNvSpPr txBox="1"/>
          <p:nvPr/>
        </p:nvSpPr>
        <p:spPr>
          <a:xfrm>
            <a:off x="4201690" y="3587975"/>
            <a:ext cx="1271502" cy="369332"/>
          </a:xfrm>
          <a:prstGeom prst="rect">
            <a:avLst/>
          </a:prstGeom>
          <a:noFill/>
        </p:spPr>
        <p:txBody>
          <a:bodyPr wrap="none" rtlCol="0">
            <a:spAutoFit/>
          </a:bodyPr>
          <a:lstStyle/>
          <a:p>
            <a:r>
              <a:rPr lang="el-GR" dirty="0"/>
              <a:t>3ο στάδιο</a:t>
            </a:r>
            <a:endParaRPr lang="en-US" dirty="0"/>
          </a:p>
        </p:txBody>
      </p:sp>
      <p:sp>
        <p:nvSpPr>
          <p:cNvPr id="25" name="TextBox 24"/>
          <p:cNvSpPr txBox="1"/>
          <p:nvPr/>
        </p:nvSpPr>
        <p:spPr>
          <a:xfrm>
            <a:off x="2673331" y="3850288"/>
            <a:ext cx="1271502" cy="369332"/>
          </a:xfrm>
          <a:prstGeom prst="rect">
            <a:avLst/>
          </a:prstGeom>
          <a:noFill/>
        </p:spPr>
        <p:txBody>
          <a:bodyPr wrap="none" rtlCol="0">
            <a:spAutoFit/>
          </a:bodyPr>
          <a:lstStyle/>
          <a:p>
            <a:r>
              <a:rPr lang="el-GR" dirty="0"/>
              <a:t>2ο στάδιο</a:t>
            </a:r>
            <a:endParaRPr lang="en-US" dirty="0"/>
          </a:p>
        </p:txBody>
      </p:sp>
      <p:sp>
        <p:nvSpPr>
          <p:cNvPr id="2" name="Rectangle 1"/>
          <p:cNvSpPr/>
          <p:nvPr/>
        </p:nvSpPr>
        <p:spPr>
          <a:xfrm>
            <a:off x="6376528" y="1938550"/>
            <a:ext cx="5366421" cy="2585323"/>
          </a:xfrm>
          <a:prstGeom prst="rect">
            <a:avLst/>
          </a:prstGeom>
        </p:spPr>
        <p:txBody>
          <a:bodyPr wrap="square">
            <a:spAutoFit/>
          </a:bodyPr>
          <a:lstStyle/>
          <a:p>
            <a:r>
              <a:rPr lang="el-GR" b="1" dirty="0"/>
              <a:t>1</a:t>
            </a:r>
            <a:r>
              <a:rPr lang="el-GR" b="1" baseline="30000" dirty="0"/>
              <a:t>ο</a:t>
            </a:r>
            <a:r>
              <a:rPr lang="el-GR" b="1" dirty="0"/>
              <a:t> στάδιο</a:t>
            </a:r>
            <a:r>
              <a:rPr lang="en-US" b="1" dirty="0"/>
              <a:t> </a:t>
            </a:r>
            <a:r>
              <a:rPr lang="en-US" dirty="0"/>
              <a:t>- </a:t>
            </a:r>
            <a:r>
              <a:rPr lang="en-US" dirty="0" err="1"/>
              <a:t>Μηχ</a:t>
            </a:r>
            <a:r>
              <a:rPr lang="en-US" dirty="0"/>
              <a:t>α</a:t>
            </a:r>
            <a:r>
              <a:rPr lang="en-US" dirty="0" err="1"/>
              <a:t>νική</a:t>
            </a:r>
            <a:r>
              <a:rPr lang="en-US" dirty="0"/>
              <a:t> </a:t>
            </a:r>
            <a:r>
              <a:rPr lang="en-US" dirty="0" err="1"/>
              <a:t>συμ</a:t>
            </a:r>
            <a:r>
              <a:rPr lang="en-US" dirty="0"/>
              <a:t>π</a:t>
            </a:r>
            <a:r>
              <a:rPr lang="en-US" dirty="0" err="1"/>
              <a:t>ίεση</a:t>
            </a:r>
            <a:r>
              <a:rPr lang="en-US" dirty="0"/>
              <a:t> </a:t>
            </a:r>
            <a:r>
              <a:rPr lang="en-US" dirty="0" err="1"/>
              <a:t>κ</a:t>
            </a:r>
            <a:r>
              <a:rPr lang="en-US" dirty="0"/>
              <a:t>α</a:t>
            </a:r>
            <a:r>
              <a:rPr lang="en-US" dirty="0" err="1"/>
              <a:t>ι</a:t>
            </a:r>
            <a:r>
              <a:rPr lang="en-US" dirty="0"/>
              <a:t> </a:t>
            </a:r>
            <a:r>
              <a:rPr lang="el-GR" dirty="0"/>
              <a:t>τάση </a:t>
            </a:r>
            <a:r>
              <a:rPr lang="en-US" dirty="0" err="1"/>
              <a:t>του</a:t>
            </a:r>
            <a:r>
              <a:rPr lang="en-US" dirty="0"/>
              <a:t> π</a:t>
            </a:r>
            <a:r>
              <a:rPr lang="en-US" dirty="0" err="1"/>
              <a:t>εριοδοντίου</a:t>
            </a:r>
            <a:endParaRPr lang="el-GR" dirty="0"/>
          </a:p>
          <a:p>
            <a:r>
              <a:rPr lang="en-US" b="1" dirty="0"/>
              <a:t>2</a:t>
            </a:r>
            <a:r>
              <a:rPr lang="el-GR" b="1" baseline="30000" dirty="0"/>
              <a:t>ο</a:t>
            </a:r>
            <a:r>
              <a:rPr lang="el-GR" b="1" dirty="0"/>
              <a:t> στάδιο</a:t>
            </a:r>
            <a:r>
              <a:rPr lang="en-US" b="1" dirty="0"/>
              <a:t> </a:t>
            </a:r>
            <a:r>
              <a:rPr lang="en-US" dirty="0"/>
              <a:t>- </a:t>
            </a:r>
            <a:r>
              <a:rPr lang="en-US" dirty="0" err="1"/>
              <a:t>Συνεχής</a:t>
            </a:r>
            <a:r>
              <a:rPr lang="en-US" dirty="0"/>
              <a:t> </a:t>
            </a:r>
            <a:r>
              <a:rPr lang="en-US" dirty="0" err="1"/>
              <a:t>μηχ</a:t>
            </a:r>
            <a:r>
              <a:rPr lang="en-US" dirty="0"/>
              <a:t>α</a:t>
            </a:r>
            <a:r>
              <a:rPr lang="en-US" dirty="0" err="1"/>
              <a:t>νική</a:t>
            </a:r>
            <a:r>
              <a:rPr lang="en-US" dirty="0"/>
              <a:t> </a:t>
            </a:r>
            <a:r>
              <a:rPr lang="en-US" dirty="0" err="1"/>
              <a:t>συμ</a:t>
            </a:r>
            <a:r>
              <a:rPr lang="en-US" dirty="0"/>
              <a:t>π</a:t>
            </a:r>
            <a:r>
              <a:rPr lang="en-US" dirty="0" err="1"/>
              <a:t>ίεση</a:t>
            </a:r>
            <a:r>
              <a:rPr lang="en-US" dirty="0"/>
              <a:t>. </a:t>
            </a:r>
            <a:r>
              <a:rPr lang="en-US" dirty="0" err="1"/>
              <a:t>μικρές</a:t>
            </a:r>
            <a:r>
              <a:rPr lang="en-US" dirty="0"/>
              <a:t> </a:t>
            </a:r>
            <a:r>
              <a:rPr lang="en-US" dirty="0" err="1"/>
              <a:t>κυττ</a:t>
            </a:r>
            <a:r>
              <a:rPr lang="en-US" dirty="0"/>
              <a:t>α</a:t>
            </a:r>
            <a:r>
              <a:rPr lang="en-US" dirty="0" err="1"/>
              <a:t>ρικές</a:t>
            </a:r>
            <a:r>
              <a:rPr lang="en-US" dirty="0"/>
              <a:t> </a:t>
            </a:r>
            <a:r>
              <a:rPr lang="en-US" dirty="0" err="1"/>
              <a:t>κ</a:t>
            </a:r>
            <a:r>
              <a:rPr lang="en-US" dirty="0"/>
              <a:t>α</a:t>
            </a:r>
            <a:r>
              <a:rPr lang="en-US" dirty="0" err="1"/>
              <a:t>ι</a:t>
            </a:r>
            <a:r>
              <a:rPr lang="en-US" dirty="0"/>
              <a:t> </a:t>
            </a:r>
            <a:r>
              <a:rPr lang="en-US" dirty="0" err="1"/>
              <a:t>γενετικές</a:t>
            </a:r>
            <a:r>
              <a:rPr lang="en-US" dirty="0"/>
              <a:t> απ</a:t>
            </a:r>
            <a:r>
              <a:rPr lang="en-US" dirty="0" err="1"/>
              <a:t>οκρίσεις</a:t>
            </a:r>
            <a:r>
              <a:rPr lang="el-GR" dirty="0"/>
              <a:t>, </a:t>
            </a:r>
            <a:r>
              <a:rPr lang="en-US" dirty="0" err="1"/>
              <a:t>κ</a:t>
            </a:r>
            <a:r>
              <a:rPr lang="en-US" dirty="0"/>
              <a:t>α</a:t>
            </a:r>
            <a:r>
              <a:rPr lang="en-US" dirty="0" err="1"/>
              <a:t>μί</a:t>
            </a:r>
            <a:r>
              <a:rPr lang="en-US" dirty="0"/>
              <a:t>α </a:t>
            </a:r>
            <a:r>
              <a:rPr lang="en-US" dirty="0" err="1"/>
              <a:t>κίνηση</a:t>
            </a:r>
            <a:r>
              <a:rPr lang="en-US" dirty="0"/>
              <a:t> </a:t>
            </a:r>
            <a:r>
              <a:rPr lang="en-US" dirty="0" err="1"/>
              <a:t>των</a:t>
            </a:r>
            <a:r>
              <a:rPr lang="en-US" dirty="0"/>
              <a:t> </a:t>
            </a:r>
            <a:r>
              <a:rPr lang="en-US" dirty="0" err="1"/>
              <a:t>δοντιών</a:t>
            </a:r>
            <a:endParaRPr lang="el-GR" dirty="0"/>
          </a:p>
          <a:p>
            <a:r>
              <a:rPr lang="el-GR" b="1" dirty="0"/>
              <a:t>3</a:t>
            </a:r>
            <a:r>
              <a:rPr lang="el-GR" b="1" baseline="30000" dirty="0"/>
              <a:t>ο</a:t>
            </a:r>
            <a:r>
              <a:rPr lang="el-GR" b="1" dirty="0"/>
              <a:t> στάδιο</a:t>
            </a:r>
            <a:r>
              <a:rPr lang="en-US" b="1" dirty="0"/>
              <a:t> </a:t>
            </a:r>
            <a:r>
              <a:rPr lang="en-US" dirty="0"/>
              <a:t>- </a:t>
            </a:r>
            <a:r>
              <a:rPr lang="en-US" dirty="0" err="1"/>
              <a:t>Κύττ</a:t>
            </a:r>
            <a:r>
              <a:rPr lang="en-US" dirty="0"/>
              <a:t>α</a:t>
            </a:r>
            <a:r>
              <a:rPr lang="en-US" dirty="0" err="1"/>
              <a:t>ρ</a:t>
            </a:r>
            <a:r>
              <a:rPr lang="en-US" dirty="0"/>
              <a:t>α </a:t>
            </a:r>
            <a:r>
              <a:rPr lang="en-US" dirty="0" err="1"/>
              <a:t>στρ</a:t>
            </a:r>
            <a:r>
              <a:rPr lang="en-US" dirty="0"/>
              <a:t>α</a:t>
            </a:r>
            <a:r>
              <a:rPr lang="en-US" dirty="0" err="1"/>
              <a:t>τευμέν</a:t>
            </a:r>
            <a:r>
              <a:rPr lang="en-US" dirty="0"/>
              <a:t>α απ</a:t>
            </a:r>
            <a:r>
              <a:rPr lang="en-US" dirty="0" err="1"/>
              <a:t>ό</a:t>
            </a:r>
            <a:r>
              <a:rPr lang="en-US" dirty="0"/>
              <a:t> </a:t>
            </a:r>
            <a:r>
              <a:rPr lang="en-US" dirty="0" err="1"/>
              <a:t>την</a:t>
            </a:r>
            <a:r>
              <a:rPr lang="en-US" dirty="0"/>
              <a:t> </a:t>
            </a:r>
            <a:r>
              <a:rPr lang="en-US" dirty="0" err="1"/>
              <a:t>υ</a:t>
            </a:r>
            <a:r>
              <a:rPr lang="el-GR" dirty="0" err="1"/>
              <a:t>ποσκάπτουσα</a:t>
            </a:r>
            <a:r>
              <a:rPr lang="en-US" dirty="0"/>
              <a:t> π</a:t>
            </a:r>
            <a:r>
              <a:rPr lang="en-US" dirty="0" err="1"/>
              <a:t>λευρά</a:t>
            </a:r>
            <a:r>
              <a:rPr lang="en-US" dirty="0"/>
              <a:t> </a:t>
            </a:r>
            <a:r>
              <a:rPr lang="en-US" dirty="0" err="1"/>
              <a:t>της</a:t>
            </a:r>
            <a:r>
              <a:rPr lang="en-US" dirty="0"/>
              <a:t> lamina dura, </a:t>
            </a:r>
            <a:r>
              <a:rPr lang="en-US" dirty="0" err="1"/>
              <a:t>όχι</a:t>
            </a:r>
            <a:r>
              <a:rPr lang="en-US" dirty="0"/>
              <a:t> </a:t>
            </a:r>
            <a:r>
              <a:rPr lang="en-US" dirty="0" err="1"/>
              <a:t>εντός</a:t>
            </a:r>
            <a:r>
              <a:rPr lang="en-US" dirty="0"/>
              <a:t> </a:t>
            </a:r>
            <a:r>
              <a:rPr lang="en-US" dirty="0" err="1"/>
              <a:t>του</a:t>
            </a:r>
            <a:r>
              <a:rPr lang="en-US" dirty="0"/>
              <a:t> </a:t>
            </a:r>
            <a:r>
              <a:rPr lang="el-GR" dirty="0"/>
              <a:t>ΠΔΣ</a:t>
            </a:r>
            <a:r>
              <a:rPr lang="en-US" dirty="0"/>
              <a:t>, π</a:t>
            </a:r>
            <a:r>
              <a:rPr lang="en-US" dirty="0" err="1"/>
              <a:t>ροκ</a:t>
            </a:r>
            <a:r>
              <a:rPr lang="en-US" dirty="0"/>
              <a:t>α</a:t>
            </a:r>
            <a:r>
              <a:rPr lang="en-US" dirty="0" err="1"/>
              <a:t>λο</a:t>
            </a:r>
            <a:r>
              <a:rPr lang="el-GR" dirty="0" err="1"/>
              <a:t>ύ</a:t>
            </a:r>
            <a:r>
              <a:rPr lang="en-US" dirty="0" err="1"/>
              <a:t>ν</a:t>
            </a:r>
            <a:r>
              <a:rPr lang="en-US" dirty="0"/>
              <a:t> </a:t>
            </a:r>
            <a:r>
              <a:rPr lang="el-GR" b="1" dirty="0"/>
              <a:t>υποσκάπτουσα</a:t>
            </a:r>
            <a:r>
              <a:rPr lang="el-GR" dirty="0"/>
              <a:t> </a:t>
            </a:r>
            <a:r>
              <a:rPr lang="en-US" dirty="0" err="1"/>
              <a:t>οστική</a:t>
            </a:r>
            <a:r>
              <a:rPr lang="en-US" dirty="0"/>
              <a:t> απ</a:t>
            </a:r>
            <a:r>
              <a:rPr lang="en-US" dirty="0" err="1"/>
              <a:t>ορρόφηση</a:t>
            </a:r>
            <a:endParaRPr lang="en-US" dirty="0"/>
          </a:p>
        </p:txBody>
      </p:sp>
      <p:sp>
        <p:nvSpPr>
          <p:cNvPr id="27" name="TextBox 26">
            <a:extLst>
              <a:ext uri="{FF2B5EF4-FFF2-40B4-BE49-F238E27FC236}">
                <a16:creationId xmlns:a16="http://schemas.microsoft.com/office/drawing/2014/main" xmlns="" id="{FE36D118-1500-F844-914F-4A288194A896}"/>
              </a:ext>
            </a:extLst>
          </p:cNvPr>
          <p:cNvSpPr txBox="1"/>
          <p:nvPr/>
        </p:nvSpPr>
        <p:spPr>
          <a:xfrm>
            <a:off x="304784" y="6318379"/>
            <a:ext cx="1584088" cy="307777"/>
          </a:xfrm>
          <a:prstGeom prst="rect">
            <a:avLst/>
          </a:prstGeom>
          <a:noFill/>
        </p:spPr>
        <p:txBody>
          <a:bodyPr wrap="none" rtlCol="0">
            <a:spAutoFit/>
          </a:bodyPr>
          <a:lstStyle/>
          <a:p>
            <a:r>
              <a:rPr lang="en-US" sz="1400" dirty="0">
                <a:solidFill>
                  <a:schemeClr val="bg1">
                    <a:lumMod val="65000"/>
                  </a:schemeClr>
                </a:solidFill>
              </a:rPr>
              <a:t>© </a:t>
            </a:r>
            <a:r>
              <a:rPr lang="en-US" sz="1050" dirty="0" err="1">
                <a:solidFill>
                  <a:schemeClr val="bg1">
                    <a:lumMod val="65000"/>
                  </a:schemeClr>
                </a:solidFill>
              </a:rPr>
              <a:t>D.Konstantonis</a:t>
            </a:r>
            <a:r>
              <a:rPr lang="en-US" sz="1050" dirty="0">
                <a:solidFill>
                  <a:schemeClr val="bg1">
                    <a:lumMod val="65000"/>
                  </a:schemeClr>
                </a:solidFill>
              </a:rPr>
              <a:t>, 2018</a:t>
            </a:r>
            <a:r>
              <a:rPr lang="en-US" sz="1400" dirty="0">
                <a:solidFill>
                  <a:schemeClr val="bg1">
                    <a:lumMod val="65000"/>
                  </a:schemeClr>
                </a:solidFill>
              </a:rPr>
              <a:t> </a:t>
            </a:r>
          </a:p>
        </p:txBody>
      </p:sp>
    </p:spTree>
    <p:extLst>
      <p:ext uri="{BB962C8B-B14F-4D97-AF65-F5344CB8AC3E}">
        <p14:creationId xmlns:p14="http://schemas.microsoft.com/office/powerpoint/2010/main" val="28681081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8786" y="87724"/>
            <a:ext cx="10501045" cy="1165724"/>
          </a:xfrm>
        </p:spPr>
        <p:txBody>
          <a:bodyPr>
            <a:noAutofit/>
          </a:bodyPr>
          <a:lstStyle/>
          <a:p>
            <a:r>
              <a:rPr lang="el-GR" sz="2400" dirty="0"/>
              <a:t>Απόκριση των ιστών κατά την ορθοδοντική μετακίνηση</a:t>
            </a:r>
            <a:br>
              <a:rPr lang="el-GR" sz="2400" dirty="0"/>
            </a:br>
            <a:r>
              <a:rPr lang="el-GR" sz="2400" dirty="0"/>
              <a:t>Οι έρευνες του </a:t>
            </a:r>
            <a:r>
              <a:rPr lang="en-US" sz="2400" b="1" dirty="0" err="1">
                <a:solidFill>
                  <a:srgbClr val="000000"/>
                </a:solidFill>
              </a:rPr>
              <a:t>Reitan</a:t>
            </a:r>
            <a:r>
              <a:rPr lang="en-US" sz="2400" dirty="0">
                <a:solidFill>
                  <a:srgbClr val="000000"/>
                </a:solidFill>
              </a:rPr>
              <a:t> </a:t>
            </a:r>
            <a:r>
              <a:rPr lang="el-GR" sz="2400" dirty="0"/>
              <a:t>δέσποσαν στην Ορθοδοντική μετά το 1950</a:t>
            </a:r>
            <a:endParaRPr lang="en-US" sz="2400" dirty="0"/>
          </a:p>
        </p:txBody>
      </p:sp>
      <p:pic>
        <p:nvPicPr>
          <p:cNvPr id="3" name="Picture 2" descr="slide-2-728.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79128" y="1495325"/>
            <a:ext cx="3768176" cy="2883282"/>
          </a:xfrm>
          <a:prstGeom prst="rect">
            <a:avLst/>
          </a:prstGeom>
        </p:spPr>
      </p:pic>
      <p:sp>
        <p:nvSpPr>
          <p:cNvPr id="4" name="Rectangle 3"/>
          <p:cNvSpPr/>
          <p:nvPr/>
        </p:nvSpPr>
        <p:spPr>
          <a:xfrm>
            <a:off x="621832" y="4747173"/>
            <a:ext cx="11183173" cy="1323439"/>
          </a:xfrm>
          <a:prstGeom prst="rect">
            <a:avLst/>
          </a:prstGeom>
          <a:solidFill>
            <a:schemeClr val="bg1">
              <a:lumMod val="85000"/>
            </a:schemeClr>
          </a:solidFill>
        </p:spPr>
        <p:txBody>
          <a:bodyPr wrap="square">
            <a:spAutoFit/>
          </a:bodyPr>
          <a:lstStyle/>
          <a:p>
            <a:r>
              <a:rPr lang="el-GR" sz="1600" dirty="0">
                <a:cs typeface="Arial Regular" charset="0"/>
              </a:rPr>
              <a:t>Στις έρευνες του διεπίστωσε ότι η πολυπλοκότητα με την οποία αντιδρούν οι ιστοί κατά την ορθοδοντική θεραπεία εξαρτάται από:    </a:t>
            </a:r>
            <a:endParaRPr lang="en-US" sz="1600" dirty="0">
              <a:cs typeface="Arial Regular" charset="0"/>
            </a:endParaRPr>
          </a:p>
          <a:p>
            <a:r>
              <a:rPr lang="el-GR" sz="1600" dirty="0">
                <a:cs typeface="Arial Regular" charset="0"/>
              </a:rPr>
              <a:t>α) τον τύπο (συνεχής ή διαλείπουσα) και το μέγεθος της δύναμης</a:t>
            </a:r>
            <a:endParaRPr lang="en-US" sz="1600" dirty="0">
              <a:cs typeface="Arial Regular" charset="0"/>
            </a:endParaRPr>
          </a:p>
          <a:p>
            <a:r>
              <a:rPr lang="el-GR" sz="1600" dirty="0">
                <a:cs typeface="Arial Regular" charset="0"/>
              </a:rPr>
              <a:t>β) την απόκλιση σε σχέση με την παράλληλη μετακίνηση</a:t>
            </a:r>
            <a:endParaRPr lang="en-US" sz="1600" dirty="0">
              <a:cs typeface="Arial Regular" charset="0"/>
            </a:endParaRPr>
          </a:p>
          <a:p>
            <a:r>
              <a:rPr lang="el-GR" sz="1600" dirty="0">
                <a:cs typeface="Arial Regular" charset="0"/>
              </a:rPr>
              <a:t>γ) την διαφορετικότητα των ιστών ανάμεσα στους  ασθενείς</a:t>
            </a:r>
            <a:r>
              <a:rPr lang="en-US" sz="1600" dirty="0">
                <a:cs typeface="Arial Regular" charset="0"/>
              </a:rPr>
              <a:t> </a:t>
            </a:r>
          </a:p>
        </p:txBody>
      </p:sp>
      <p:sp>
        <p:nvSpPr>
          <p:cNvPr id="5" name="TextBox 4"/>
          <p:cNvSpPr txBox="1"/>
          <p:nvPr/>
        </p:nvSpPr>
        <p:spPr>
          <a:xfrm>
            <a:off x="765939" y="2525611"/>
            <a:ext cx="1080120" cy="523220"/>
          </a:xfrm>
          <a:prstGeom prst="rect">
            <a:avLst/>
          </a:prstGeom>
          <a:noFill/>
        </p:spPr>
        <p:txBody>
          <a:bodyPr wrap="square" rtlCol="0">
            <a:spAutoFit/>
          </a:bodyPr>
          <a:lstStyle/>
          <a:p>
            <a:r>
              <a:rPr lang="el-GR" sz="2800" dirty="0">
                <a:cs typeface="Arial Regular" charset="0"/>
              </a:rPr>
              <a:t>1951</a:t>
            </a:r>
            <a:endParaRPr lang="en-US" dirty="0">
              <a:cs typeface="Arial Regular" charset="0"/>
            </a:endParaRPr>
          </a:p>
        </p:txBody>
      </p:sp>
    </p:spTree>
    <p:extLst>
      <p:ext uri="{BB962C8B-B14F-4D97-AF65-F5344CB8AC3E}">
        <p14:creationId xmlns:p14="http://schemas.microsoft.com/office/powerpoint/2010/main" val="148449596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23" descr="G:\new phD-Dimokritos DECEMBER 2011\ΔΙΔΑΚΤΟΡΙΚΗ ΔΙΑΤΡΙΒΗ AGING PDL\phD - misc\Reitan tooth moving.gif"/>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838200" y="1269200"/>
            <a:ext cx="2808312" cy="2358337"/>
          </a:xfrm>
          <a:prstGeom prst="rect">
            <a:avLst/>
          </a:prstGeom>
          <a:ln w="228600" cap="sq" cmpd="thickThin">
            <a:noFill/>
            <a:prstDash val="solid"/>
            <a:miter lim="800000"/>
          </a:ln>
          <a:effectLst>
            <a:innerShdw blurRad="76200">
              <a:srgbClr val="000000"/>
            </a:innerShdw>
          </a:effectLst>
        </p:spPr>
      </p:pic>
      <p:sp>
        <p:nvSpPr>
          <p:cNvPr id="5" name="Rectangle 4"/>
          <p:cNvSpPr/>
          <p:nvPr/>
        </p:nvSpPr>
        <p:spPr>
          <a:xfrm>
            <a:off x="838200" y="5240519"/>
            <a:ext cx="10864674" cy="1323439"/>
          </a:xfrm>
          <a:prstGeom prst="rect">
            <a:avLst/>
          </a:prstGeom>
          <a:solidFill>
            <a:schemeClr val="bg1">
              <a:lumMod val="85000"/>
            </a:schemeClr>
          </a:solidFill>
        </p:spPr>
        <p:txBody>
          <a:bodyPr wrap="square">
            <a:spAutoFit/>
          </a:bodyPr>
          <a:lstStyle/>
          <a:p>
            <a:r>
              <a:rPr lang="el-GR" sz="1600" dirty="0">
                <a:cs typeface="Arial Regular" charset="0"/>
              </a:rPr>
              <a:t>Σύμφωνα με τη θεωρία της «υαλώδους ζώνης» του  </a:t>
            </a:r>
            <a:r>
              <a:rPr lang="el-GR" sz="1600" dirty="0" err="1">
                <a:cs typeface="Arial Regular" charset="0"/>
              </a:rPr>
              <a:t>Reitan</a:t>
            </a:r>
            <a:r>
              <a:rPr lang="el-GR" sz="1600" dirty="0">
                <a:cs typeface="Arial Regular" charset="0"/>
              </a:rPr>
              <a:t> μετά την άσκηση δύναμης παρατηρούνται στα σημεία πίεσης του ΠΔΣ </a:t>
            </a:r>
            <a:r>
              <a:rPr lang="el-GR" sz="1600" dirty="0" err="1">
                <a:cs typeface="Arial Regular" charset="0"/>
              </a:rPr>
              <a:t>ακύτταρες</a:t>
            </a:r>
            <a:r>
              <a:rPr lang="el-GR" sz="1600" dirty="0">
                <a:cs typeface="Arial Regular" charset="0"/>
              </a:rPr>
              <a:t> ζώνες που μοιάζουν με γυαλί οι οποίες για να απομακρυνθούν απαιτείται χρόνος δύο έως τεσσάρων εβδομάδων. </a:t>
            </a:r>
          </a:p>
          <a:p>
            <a:r>
              <a:rPr lang="el-GR" sz="1600" dirty="0">
                <a:cs typeface="Arial Regular" charset="0"/>
              </a:rPr>
              <a:t>Οι «υαλώδεις ζώνες» σύμφωνα με το </a:t>
            </a:r>
            <a:r>
              <a:rPr lang="el-GR" sz="1600" dirty="0" err="1">
                <a:cs typeface="Arial Regular" charset="0"/>
              </a:rPr>
              <a:t>Reitan</a:t>
            </a:r>
            <a:r>
              <a:rPr lang="el-GR" sz="1600" dirty="0">
                <a:cs typeface="Arial Regular" charset="0"/>
              </a:rPr>
              <a:t> παρατηρούνται ακόμα και σε εφαρμογή ήπιων (30g) ή διαλειπουσών (70-100g) δυνάμεων.</a:t>
            </a:r>
          </a:p>
        </p:txBody>
      </p:sp>
      <p:sp>
        <p:nvSpPr>
          <p:cNvPr id="6" name="Title 1"/>
          <p:cNvSpPr>
            <a:spLocks noGrp="1"/>
          </p:cNvSpPr>
          <p:nvPr>
            <p:ph type="title"/>
          </p:nvPr>
        </p:nvSpPr>
        <p:spPr>
          <a:xfrm>
            <a:off x="1020014" y="239976"/>
            <a:ext cx="10501045" cy="1165724"/>
          </a:xfrm>
        </p:spPr>
        <p:txBody>
          <a:bodyPr>
            <a:noAutofit/>
          </a:bodyPr>
          <a:lstStyle/>
          <a:p>
            <a:pPr algn="ctr"/>
            <a:r>
              <a:rPr lang="el-GR" sz="2400" dirty="0"/>
              <a:t>Απόκριση των ιστών κατά την ορθοδοντική μετακίνηση</a:t>
            </a:r>
            <a:br>
              <a:rPr lang="el-GR" sz="2400" dirty="0"/>
            </a:br>
            <a:r>
              <a:rPr lang="el-GR" sz="2400" dirty="0"/>
              <a:t>Η θεωρία της </a:t>
            </a:r>
            <a:r>
              <a:rPr lang="el-GR" sz="2400" b="1" dirty="0"/>
              <a:t>«υαλώδους ζώνης» </a:t>
            </a:r>
            <a:r>
              <a:rPr lang="el-GR" sz="2400" dirty="0"/>
              <a:t>του </a:t>
            </a:r>
            <a:r>
              <a:rPr lang="el-GR" sz="2400" dirty="0" err="1"/>
              <a:t>Reitan</a:t>
            </a:r>
            <a:r>
              <a:rPr lang="el-GR" sz="2400" dirty="0"/>
              <a:t> </a:t>
            </a:r>
            <a:br>
              <a:rPr lang="el-GR" sz="2400" dirty="0"/>
            </a:br>
            <a:endParaRPr lang="en-US" sz="2400" dirty="0"/>
          </a:p>
        </p:txBody>
      </p:sp>
      <p:sp>
        <p:nvSpPr>
          <p:cNvPr id="7" name="Rectangle 3"/>
          <p:cNvSpPr txBox="1">
            <a:spLocks noChangeArrowheads="1"/>
          </p:cNvSpPr>
          <p:nvPr/>
        </p:nvSpPr>
        <p:spPr>
          <a:xfrm>
            <a:off x="3991669" y="1405700"/>
            <a:ext cx="7992888" cy="1584176"/>
          </a:xfrm>
          <a:prstGeom prst="rect">
            <a:avLst/>
          </a:prstGeom>
          <a:noFill/>
          <a:ln/>
        </p:spPr>
        <p:txBody>
          <a:bodyPr vert="horz" lIns="91440" tIns="45720" rIns="91440" bIns="45720" rtlCol="0">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buClr>
                <a:srgbClr val="FF3300"/>
              </a:buClr>
              <a:buSzPct val="65000"/>
              <a:buFont typeface="Monotype Sorts" charset="0"/>
              <a:buNone/>
            </a:pPr>
            <a:r>
              <a:rPr lang="el-GR" altLang="ja-JP" sz="2300" dirty="0">
                <a:solidFill>
                  <a:srgbClr val="000000"/>
                </a:solidFill>
                <a:cs typeface="Arial Regular" charset="0"/>
              </a:rPr>
              <a:t>«</a:t>
            </a:r>
            <a:r>
              <a:rPr lang="el-GR" altLang="ja-JP" sz="2300" dirty="0" err="1">
                <a:solidFill>
                  <a:srgbClr val="000000"/>
                </a:solidFill>
                <a:cs typeface="Arial Regular" charset="0"/>
              </a:rPr>
              <a:t>Υαλινοποίηση</a:t>
            </a:r>
            <a:r>
              <a:rPr lang="el-GR" altLang="ja-JP" sz="2300" dirty="0">
                <a:solidFill>
                  <a:srgbClr val="000000"/>
                </a:solidFill>
                <a:cs typeface="Arial Regular" charset="0"/>
              </a:rPr>
              <a:t>»</a:t>
            </a:r>
          </a:p>
          <a:p>
            <a:pPr algn="ctr">
              <a:buClr>
                <a:srgbClr val="FF3300"/>
              </a:buClr>
              <a:buSzPct val="65000"/>
              <a:buFont typeface="Monotype Sorts" charset="0"/>
              <a:buNone/>
            </a:pPr>
            <a:r>
              <a:rPr lang="el-GR" altLang="ja-JP" sz="2200" dirty="0">
                <a:solidFill>
                  <a:srgbClr val="000000"/>
                </a:solidFill>
                <a:cs typeface="Arial Regular" charset="0"/>
              </a:rPr>
              <a:t> Διαδικασία εκφυλισμού των περιοδοντικών ιστών λόγω ισχυρής συμπίεσης</a:t>
            </a:r>
          </a:p>
          <a:p>
            <a:pPr algn="ctr">
              <a:buClr>
                <a:srgbClr val="FF3300"/>
              </a:buClr>
              <a:buSzPct val="65000"/>
              <a:buFont typeface="Monotype Sorts" charset="0"/>
              <a:buNone/>
            </a:pPr>
            <a:r>
              <a:rPr lang="el-GR" sz="2200" dirty="0">
                <a:solidFill>
                  <a:srgbClr val="000000"/>
                </a:solidFill>
                <a:cs typeface="Arial Regular" charset="0"/>
              </a:rPr>
              <a:t>Διαυγείς, </a:t>
            </a:r>
            <a:r>
              <a:rPr lang="el-GR" sz="2200" dirty="0" err="1">
                <a:solidFill>
                  <a:srgbClr val="000000"/>
                </a:solidFill>
                <a:cs typeface="Arial Regular" charset="0"/>
              </a:rPr>
              <a:t>ακύτταρες</a:t>
            </a:r>
            <a:r>
              <a:rPr lang="el-GR" sz="2200" dirty="0">
                <a:solidFill>
                  <a:srgbClr val="000000"/>
                </a:solidFill>
                <a:cs typeface="Arial Regular" charset="0"/>
              </a:rPr>
              <a:t> περιοχές</a:t>
            </a:r>
          </a:p>
          <a:p>
            <a:pPr algn="ctr">
              <a:buClr>
                <a:srgbClr val="FF3300"/>
              </a:buClr>
              <a:buSzPct val="65000"/>
              <a:buFont typeface="Monotype Sorts" charset="0"/>
              <a:buNone/>
            </a:pPr>
            <a:r>
              <a:rPr lang="el-GR" sz="2200" dirty="0">
                <a:solidFill>
                  <a:srgbClr val="000000"/>
                </a:solidFill>
                <a:cs typeface="Arial Regular" charset="0"/>
              </a:rPr>
              <a:t>Αναστρέψιμη διαδικασία στον ΠΔΣ</a:t>
            </a:r>
          </a:p>
          <a:p>
            <a:pPr algn="ctr">
              <a:buClr>
                <a:srgbClr val="FF3300"/>
              </a:buClr>
              <a:buSzPct val="65000"/>
              <a:buFont typeface="Monotype Sorts" charset="0"/>
              <a:buNone/>
            </a:pPr>
            <a:r>
              <a:rPr lang="el-GR" sz="2200" dirty="0">
                <a:solidFill>
                  <a:srgbClr val="000000"/>
                </a:solidFill>
                <a:cs typeface="Arial Regular" charset="0"/>
              </a:rPr>
              <a:t>Σχεδόν αναπόφευκτη στα αρχικά στάδια της ορθοδοντικής μετακίνησης</a:t>
            </a:r>
          </a:p>
          <a:p>
            <a:pPr algn="ctr">
              <a:buClr>
                <a:srgbClr val="FF3300"/>
              </a:buClr>
              <a:buSzPct val="65000"/>
              <a:buFont typeface="Monotype Sorts" charset="0"/>
              <a:buNone/>
            </a:pPr>
            <a:endParaRPr lang="el-GR" sz="1800" dirty="0">
              <a:solidFill>
                <a:srgbClr val="000000"/>
              </a:solidFill>
              <a:cs typeface="Arial Regular" charset="0"/>
            </a:endParaRPr>
          </a:p>
          <a:p>
            <a:pPr algn="ctr">
              <a:buClr>
                <a:srgbClr val="FF3300"/>
              </a:buClr>
              <a:buSzPct val="65000"/>
              <a:buFont typeface="Monotype Sorts" charset="0"/>
              <a:buNone/>
            </a:pPr>
            <a:endParaRPr lang="en-US" sz="1800" dirty="0">
              <a:solidFill>
                <a:srgbClr val="000000"/>
              </a:solidFill>
              <a:cs typeface="Arial Regular" charset="0"/>
            </a:endParaRPr>
          </a:p>
        </p:txBody>
      </p:sp>
      <p:sp>
        <p:nvSpPr>
          <p:cNvPr id="8" name="Rectangle 7"/>
          <p:cNvSpPr/>
          <p:nvPr/>
        </p:nvSpPr>
        <p:spPr>
          <a:xfrm>
            <a:off x="838200" y="3656343"/>
            <a:ext cx="7973256" cy="1477328"/>
          </a:xfrm>
          <a:prstGeom prst="rect">
            <a:avLst/>
          </a:prstGeom>
        </p:spPr>
        <p:txBody>
          <a:bodyPr wrap="square">
            <a:spAutoFit/>
          </a:bodyPr>
          <a:lstStyle/>
          <a:p>
            <a:pPr algn="just">
              <a:lnSpc>
                <a:spcPct val="150000"/>
              </a:lnSpc>
              <a:spcAft>
                <a:spcPts val="0"/>
              </a:spcAft>
            </a:pPr>
            <a:r>
              <a:rPr lang="el-GR" sz="1000" dirty="0">
                <a:ea typeface="Calibri" charset="0"/>
                <a:cs typeface="Times New Roman" charset="0"/>
              </a:rPr>
              <a:t>Α: Η εφαρμογή δύναμης στρέψης 200</a:t>
            </a:r>
            <a:r>
              <a:rPr lang="en-GB" sz="1000" dirty="0">
                <a:ea typeface="Calibri" charset="0"/>
                <a:cs typeface="Times New Roman" charset="0"/>
              </a:rPr>
              <a:t>g</a:t>
            </a:r>
            <a:r>
              <a:rPr lang="el-GR" sz="1000" dirty="0">
                <a:ea typeface="Calibri" charset="0"/>
                <a:cs typeface="Times New Roman" charset="0"/>
              </a:rPr>
              <a:t> στον δεύτερο τομέα </a:t>
            </a:r>
            <a:r>
              <a:rPr lang="el-GR" sz="1000" dirty="0" err="1">
                <a:ea typeface="Calibri" charset="0"/>
                <a:cs typeface="Times New Roman" charset="0"/>
              </a:rPr>
              <a:t>κυνός</a:t>
            </a:r>
            <a:r>
              <a:rPr lang="el-GR" sz="1000" dirty="0">
                <a:ea typeface="Calibri" charset="0"/>
                <a:cs typeface="Times New Roman" charset="0"/>
              </a:rPr>
              <a:t> επέφερε απόκλιση και </a:t>
            </a:r>
            <a:r>
              <a:rPr lang="el-GR" sz="1000" dirty="0" err="1">
                <a:ea typeface="Calibri" charset="0"/>
                <a:cs typeface="Times New Roman" charset="0"/>
              </a:rPr>
              <a:t>υαλινοποίηση</a:t>
            </a:r>
            <a:r>
              <a:rPr lang="el-GR" sz="1000" dirty="0">
                <a:ea typeface="Calibri" charset="0"/>
                <a:cs typeface="Times New Roman" charset="0"/>
              </a:rPr>
              <a:t> (Η) του ΠΔΣ σε περιοχές έντονης πίεσης. </a:t>
            </a:r>
            <a:r>
              <a:rPr lang="en-GB" sz="1000" dirty="0">
                <a:ea typeface="Calibri" charset="0"/>
                <a:cs typeface="Times New Roman" charset="0"/>
              </a:rPr>
              <a:t>R</a:t>
            </a:r>
            <a:r>
              <a:rPr lang="el-GR" sz="1000" dirty="0">
                <a:ea typeface="Calibri" charset="0"/>
                <a:cs typeface="Times New Roman" charset="0"/>
              </a:rPr>
              <a:t>: άμεση οστική απορρόφηση, </a:t>
            </a:r>
            <a:r>
              <a:rPr lang="en-GB" sz="1000" dirty="0">
                <a:ea typeface="Calibri" charset="0"/>
                <a:cs typeface="Times New Roman" charset="0"/>
              </a:rPr>
              <a:t>F</a:t>
            </a:r>
            <a:r>
              <a:rPr lang="el-GR" sz="1000" dirty="0">
                <a:ea typeface="Calibri" charset="0"/>
                <a:cs typeface="Times New Roman" charset="0"/>
              </a:rPr>
              <a:t>: οστική εναπόθεση κατά μήκος των δεσμών ινών του ΠΔΣ.</a:t>
            </a:r>
            <a:endParaRPr lang="en-GB" sz="1050" dirty="0">
              <a:ea typeface="Calibri" charset="0"/>
              <a:cs typeface="Times New Roman" charset="0"/>
            </a:endParaRPr>
          </a:p>
          <a:p>
            <a:pPr algn="just">
              <a:lnSpc>
                <a:spcPct val="150000"/>
              </a:lnSpc>
            </a:pPr>
            <a:r>
              <a:rPr lang="el-GR" sz="1000" dirty="0">
                <a:ea typeface="Calibri" charset="0"/>
                <a:cs typeface="Times New Roman" charset="0"/>
              </a:rPr>
              <a:t>Β: Η εφαρμογή δύναμης στρέψης  200</a:t>
            </a:r>
            <a:r>
              <a:rPr lang="en-GB" sz="1000" dirty="0">
                <a:ea typeface="Calibri" charset="0"/>
                <a:cs typeface="Times New Roman" charset="0"/>
              </a:rPr>
              <a:t>g</a:t>
            </a:r>
            <a:r>
              <a:rPr lang="el-GR" sz="1000" dirty="0">
                <a:ea typeface="Calibri" charset="0"/>
                <a:cs typeface="Times New Roman" charset="0"/>
              </a:rPr>
              <a:t> δεν συνοδεύτηκε από απόκλιση. </a:t>
            </a:r>
            <a:r>
              <a:rPr lang="en-GB" sz="1000" dirty="0">
                <a:ea typeface="Calibri" charset="0"/>
                <a:cs typeface="Times New Roman" charset="0"/>
              </a:rPr>
              <a:t>R</a:t>
            </a:r>
            <a:r>
              <a:rPr lang="el-GR" sz="1000" dirty="0">
                <a:ea typeface="Calibri" charset="0"/>
                <a:cs typeface="Times New Roman" charset="0"/>
              </a:rPr>
              <a:t>: οστική απορρόφηση κατά μήκος της επιφάνειας του φατνίου, της </a:t>
            </a:r>
            <a:r>
              <a:rPr lang="el-GR" sz="1000" dirty="0" err="1">
                <a:ea typeface="Calibri" charset="0"/>
                <a:cs typeface="Times New Roman" charset="0"/>
              </a:rPr>
              <a:t>οστεΐνης</a:t>
            </a:r>
            <a:r>
              <a:rPr lang="el-GR" sz="1000" dirty="0">
                <a:ea typeface="Calibri" charset="0"/>
                <a:cs typeface="Times New Roman" charset="0"/>
              </a:rPr>
              <a:t> και της οδοντίνης στην αντίθετη επιφάνεια της ρίζας (1,2). Τα βέλη υποδεικνύουν την κατεύθυνση της οδοντικής μετακίνησης.  (τροποποιημένη από βιβλιογραφία</a:t>
            </a:r>
            <a:r>
              <a:rPr lang="el-GR" sz="1000" baseline="30000" dirty="0">
                <a:ea typeface="Calibri" charset="0"/>
                <a:cs typeface="Times New Roman" charset="0"/>
              </a:rPr>
              <a:t> </a:t>
            </a:r>
            <a:r>
              <a:rPr lang="en-GB" sz="1000" dirty="0" err="1"/>
              <a:t>Reitan</a:t>
            </a:r>
            <a:r>
              <a:rPr lang="en-GB" sz="1000" dirty="0"/>
              <a:t>, K. (1964)</a:t>
            </a:r>
            <a:r>
              <a:rPr lang="en-US" sz="1000" dirty="0"/>
              <a:t>: </a:t>
            </a:r>
            <a:r>
              <a:rPr lang="en-GB" sz="1000" dirty="0"/>
              <a:t>Effects of force magnitude and direction of tooth movement on different alveolar types. The Angle orthodontist 34, 244-255.</a:t>
            </a:r>
          </a:p>
        </p:txBody>
      </p:sp>
    </p:spTree>
    <p:extLst>
      <p:ext uri="{BB962C8B-B14F-4D97-AF65-F5344CB8AC3E}">
        <p14:creationId xmlns:p14="http://schemas.microsoft.com/office/powerpoint/2010/main" val="14234157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2400" dirty="0"/>
              <a:t>Περιοδοντικοί ιστοί που εμπλέκονται στην ορθοδοντική μετακίνηση</a:t>
            </a:r>
            <a:endParaRPr lang="en-US" sz="2400" dirty="0"/>
          </a:p>
        </p:txBody>
      </p:sp>
      <p:sp>
        <p:nvSpPr>
          <p:cNvPr id="4" name="Content Placeholder 3"/>
          <p:cNvSpPr txBox="1">
            <a:spLocks noGrp="1"/>
          </p:cNvSpPr>
          <p:nvPr>
            <p:ph idx="1"/>
          </p:nvPr>
        </p:nvSpPr>
        <p:spPr>
          <a:xfrm>
            <a:off x="5539408" y="2888973"/>
            <a:ext cx="6410739" cy="1456809"/>
          </a:xfrm>
          <a:prstGeom prst="rect">
            <a:avLst/>
          </a:prstGeom>
          <a:noFill/>
        </p:spPr>
        <p:txBody>
          <a:bodyPr wrap="square" rtlCol="0">
            <a:spAutoFit/>
          </a:bodyPr>
          <a:lstStyle/>
          <a:p>
            <a:r>
              <a:rPr lang="el-GR" sz="2000" dirty="0"/>
              <a:t>Ο περιοδοντικός σύνδεσμος </a:t>
            </a:r>
            <a:r>
              <a:rPr lang="en-GB" sz="2000" dirty="0"/>
              <a:t>(</a:t>
            </a:r>
            <a:r>
              <a:rPr lang="el-GR" sz="2000" dirty="0"/>
              <a:t>ΠΔΣ</a:t>
            </a:r>
            <a:r>
              <a:rPr lang="en-GB" sz="2000" dirty="0"/>
              <a:t>)</a:t>
            </a:r>
            <a:r>
              <a:rPr lang="el-GR" sz="2000" dirty="0"/>
              <a:t>  </a:t>
            </a:r>
          </a:p>
          <a:p>
            <a:endParaRPr lang="en-US" sz="2000" dirty="0">
              <a:solidFill>
                <a:prstClr val="black"/>
              </a:solidFill>
              <a:cs typeface="Arial Narrow"/>
            </a:endParaRPr>
          </a:p>
          <a:p>
            <a:r>
              <a:rPr lang="el-GR" sz="2000" dirty="0"/>
              <a:t>Το φατνιακό οστό</a:t>
            </a:r>
            <a:r>
              <a:rPr lang="en-US" sz="2000" dirty="0">
                <a:latin typeface="Arial Narrow" pitchFamily="34" charset="0"/>
              </a:rPr>
              <a:t/>
            </a:r>
            <a:br>
              <a:rPr lang="en-US" sz="2000" dirty="0">
                <a:latin typeface="Arial Narrow" pitchFamily="34" charset="0"/>
              </a:rPr>
            </a:br>
            <a:endParaRPr lang="en-US" sz="2000" dirty="0">
              <a:solidFill>
                <a:prstClr val="black"/>
              </a:solidFill>
              <a:latin typeface="Arial Narrow"/>
              <a:cs typeface="Arial Narrow"/>
            </a:endParaRPr>
          </a:p>
        </p:txBody>
      </p:sp>
      <p:pic>
        <p:nvPicPr>
          <p:cNvPr id="5" name="Picture 4" descr="MONORIZO_DONTI_WithoutText.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73741" y="1380565"/>
            <a:ext cx="4787153" cy="4966447"/>
          </a:xfrm>
          <a:prstGeom prst="rect">
            <a:avLst/>
          </a:prstGeom>
        </p:spPr>
      </p:pic>
      <p:cxnSp>
        <p:nvCxnSpPr>
          <p:cNvPr id="6" name="Straight Arrow Connector 5"/>
          <p:cNvCxnSpPr/>
          <p:nvPr/>
        </p:nvCxnSpPr>
        <p:spPr>
          <a:xfrm flipH="1">
            <a:off x="3556000" y="3092342"/>
            <a:ext cx="2060704" cy="525035"/>
          </a:xfrm>
          <a:prstGeom prst="straightConnector1">
            <a:avLst/>
          </a:prstGeom>
          <a:ln w="19050" cmpd="sng">
            <a:solidFill>
              <a:schemeClr val="tx1">
                <a:lumMod val="75000"/>
                <a:lumOff val="25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3992880" y="3889188"/>
            <a:ext cx="1623824" cy="456594"/>
          </a:xfrm>
          <a:prstGeom prst="straightConnector1">
            <a:avLst/>
          </a:prstGeom>
          <a:ln w="19050" cmpd="sng">
            <a:solidFill>
              <a:schemeClr val="tx1">
                <a:lumMod val="75000"/>
                <a:lumOff val="25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955607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2362200" y="1231900"/>
            <a:ext cx="25400" cy="39751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2387600" y="5182632"/>
            <a:ext cx="5180726" cy="2436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0" name="Arc 19"/>
          <p:cNvSpPr/>
          <p:nvPr/>
        </p:nvSpPr>
        <p:spPr>
          <a:xfrm rot="12339784" flipV="1">
            <a:off x="2256070" y="1726072"/>
            <a:ext cx="3596322" cy="8513127"/>
          </a:xfrm>
          <a:prstGeom prst="arc">
            <a:avLst>
              <a:gd name="adj1" fmla="val 17844150"/>
              <a:gd name="adj2" fmla="val 0"/>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TextBox 21"/>
          <p:cNvSpPr txBox="1"/>
          <p:nvPr/>
        </p:nvSpPr>
        <p:spPr>
          <a:xfrm>
            <a:off x="4565806" y="5269579"/>
            <a:ext cx="1061508" cy="369332"/>
          </a:xfrm>
          <a:prstGeom prst="rect">
            <a:avLst/>
          </a:prstGeom>
          <a:noFill/>
        </p:spPr>
        <p:txBody>
          <a:bodyPr wrap="none" rtlCol="0">
            <a:spAutoFit/>
          </a:bodyPr>
          <a:lstStyle/>
          <a:p>
            <a:pPr algn="ctr"/>
            <a:r>
              <a:rPr lang="el-GR" dirty="0"/>
              <a:t>Δύναμη</a:t>
            </a:r>
          </a:p>
        </p:txBody>
      </p:sp>
      <p:sp>
        <p:nvSpPr>
          <p:cNvPr id="26" name="TextBox 25"/>
          <p:cNvSpPr txBox="1"/>
          <p:nvPr/>
        </p:nvSpPr>
        <p:spPr>
          <a:xfrm>
            <a:off x="2661630" y="248503"/>
            <a:ext cx="6868740" cy="738664"/>
          </a:xfrm>
          <a:prstGeom prst="rect">
            <a:avLst/>
          </a:prstGeom>
          <a:noFill/>
        </p:spPr>
        <p:txBody>
          <a:bodyPr wrap="square" rtlCol="0">
            <a:spAutoFit/>
          </a:bodyPr>
          <a:lstStyle/>
          <a:p>
            <a:pPr algn="ctr"/>
            <a:r>
              <a:rPr lang="en-US" sz="2400" dirty="0">
                <a:cs typeface="Arial Regular" charset="0"/>
              </a:rPr>
              <a:t>I</a:t>
            </a:r>
            <a:r>
              <a:rPr lang="el-GR" sz="2400" dirty="0" err="1">
                <a:cs typeface="Arial Regular" charset="0"/>
              </a:rPr>
              <a:t>δεώδης</a:t>
            </a:r>
            <a:r>
              <a:rPr lang="el-GR" sz="2400" dirty="0">
                <a:cs typeface="Arial Regular" charset="0"/>
              </a:rPr>
              <a:t> δύναμη </a:t>
            </a:r>
          </a:p>
          <a:p>
            <a:pPr algn="ctr"/>
            <a:r>
              <a:rPr lang="en-US" dirty="0">
                <a:cs typeface="Arial Regular" charset="0"/>
              </a:rPr>
              <a:t>Optimal force</a:t>
            </a:r>
          </a:p>
        </p:txBody>
      </p:sp>
      <p:sp>
        <p:nvSpPr>
          <p:cNvPr id="27" name="Rectangle 26"/>
          <p:cNvSpPr/>
          <p:nvPr/>
        </p:nvSpPr>
        <p:spPr>
          <a:xfrm>
            <a:off x="0" y="5666644"/>
            <a:ext cx="12192000" cy="738664"/>
          </a:xfrm>
          <a:prstGeom prst="rect">
            <a:avLst/>
          </a:prstGeom>
          <a:solidFill>
            <a:schemeClr val="bg1">
              <a:lumMod val="95000"/>
            </a:schemeClr>
          </a:solidFill>
        </p:spPr>
        <p:txBody>
          <a:bodyPr wrap="square">
            <a:spAutoFit/>
          </a:bodyPr>
          <a:lstStyle/>
          <a:p>
            <a:r>
              <a:rPr lang="el-GR" sz="1400" dirty="0">
                <a:cs typeface="Arial Regular" charset="0"/>
              </a:rPr>
              <a:t>Η σύγχρονη φιλοσοφία της «ιδεώδους δύναμης» βασίζεται στη υπόθεση ότι μία δύναμη συγκεκριμένου μεγέθους και χαρακτηριστικών (συνεχής ή διαλείπουσα, σταθερή ή φθίνουσα, που επιχειρεί απόκλιση ή παράλληλη μετακίνηση) πρέπει να παράγει τη μέγιστη μετακίνηση με σεβασμό στους ιστούς και χωρίς να προκαλεί πόνο στον ασθενή.</a:t>
            </a:r>
            <a:endParaRPr lang="en-US" sz="1400" dirty="0">
              <a:cs typeface="Arial Regular" charset="0"/>
            </a:endParaRPr>
          </a:p>
        </p:txBody>
      </p:sp>
      <p:sp>
        <p:nvSpPr>
          <p:cNvPr id="28" name="TextBox 27"/>
          <p:cNvSpPr txBox="1"/>
          <p:nvPr/>
        </p:nvSpPr>
        <p:spPr>
          <a:xfrm rot="16200000">
            <a:off x="598679" y="3034785"/>
            <a:ext cx="2937022" cy="369332"/>
          </a:xfrm>
          <a:prstGeom prst="rect">
            <a:avLst/>
          </a:prstGeom>
          <a:noFill/>
        </p:spPr>
        <p:txBody>
          <a:bodyPr wrap="none" rtlCol="0">
            <a:spAutoFit/>
          </a:bodyPr>
          <a:lstStyle/>
          <a:p>
            <a:r>
              <a:rPr lang="el-GR" dirty="0"/>
              <a:t>Ορθοδοντική μετακίνηση</a:t>
            </a:r>
            <a:endParaRPr lang="en-US" dirty="0"/>
          </a:p>
        </p:txBody>
      </p:sp>
      <p:sp>
        <p:nvSpPr>
          <p:cNvPr id="6" name="Freeform 5"/>
          <p:cNvSpPr/>
          <p:nvPr/>
        </p:nvSpPr>
        <p:spPr>
          <a:xfrm rot="20391006">
            <a:off x="3824199" y="2281289"/>
            <a:ext cx="3606229" cy="354780"/>
          </a:xfrm>
          <a:custGeom>
            <a:avLst/>
            <a:gdLst>
              <a:gd name="connsiteX0" fmla="*/ 0 w 3606229"/>
              <a:gd name="connsiteY0" fmla="*/ 87652 h 354780"/>
              <a:gd name="connsiteX1" fmla="*/ 2804844 w 3606229"/>
              <a:gd name="connsiteY1" fmla="*/ 15733 h 354780"/>
              <a:gd name="connsiteX2" fmla="*/ 3606229 w 3606229"/>
              <a:gd name="connsiteY2" fmla="*/ 354780 h 354780"/>
              <a:gd name="connsiteX3" fmla="*/ 3606229 w 3606229"/>
              <a:gd name="connsiteY3" fmla="*/ 354780 h 354780"/>
            </a:gdLst>
            <a:ahLst/>
            <a:cxnLst>
              <a:cxn ang="0">
                <a:pos x="connsiteX0" y="connsiteY0"/>
              </a:cxn>
              <a:cxn ang="0">
                <a:pos x="connsiteX1" y="connsiteY1"/>
              </a:cxn>
              <a:cxn ang="0">
                <a:pos x="connsiteX2" y="connsiteY2"/>
              </a:cxn>
              <a:cxn ang="0">
                <a:pos x="connsiteX3" y="connsiteY3"/>
              </a:cxn>
            </a:cxnLst>
            <a:rect l="l" t="t" r="r" b="b"/>
            <a:pathLst>
              <a:path w="3606229" h="354780">
                <a:moveTo>
                  <a:pt x="0" y="87652"/>
                </a:moveTo>
                <a:cubicBezTo>
                  <a:pt x="1101903" y="29432"/>
                  <a:pt x="2203806" y="-28788"/>
                  <a:pt x="2804844" y="15733"/>
                </a:cubicBezTo>
                <a:cubicBezTo>
                  <a:pt x="3405882" y="60254"/>
                  <a:pt x="3606229" y="354780"/>
                  <a:pt x="3606229" y="354780"/>
                </a:cubicBezTo>
                <a:lnTo>
                  <a:pt x="3606229" y="354780"/>
                </a:lnTo>
              </a:path>
            </a:pathLst>
          </a:cu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6476561"/>
            <a:ext cx="12192000" cy="307777"/>
          </a:xfrm>
          <a:prstGeom prst="rect">
            <a:avLst/>
          </a:prstGeom>
          <a:solidFill>
            <a:schemeClr val="accent2">
              <a:lumMod val="20000"/>
              <a:lumOff val="80000"/>
            </a:schemeClr>
          </a:solidFill>
        </p:spPr>
        <p:txBody>
          <a:bodyPr wrap="square">
            <a:spAutoFit/>
          </a:bodyPr>
          <a:lstStyle/>
          <a:p>
            <a:pPr algn="ctr"/>
            <a:r>
              <a:rPr lang="el-GR" sz="1400" dirty="0">
                <a:cs typeface="Arial Regular" charset="0"/>
              </a:rPr>
              <a:t>Σήμερα διερευνάται στο επιστημονικό πεδίο της κυτταρικής σηματοδότησης υπό </a:t>
            </a:r>
            <a:r>
              <a:rPr lang="el-GR" sz="1400" dirty="0" err="1">
                <a:cs typeface="Arial Regular" charset="0"/>
              </a:rPr>
              <a:t>μηχανοδιέγερση</a:t>
            </a:r>
            <a:r>
              <a:rPr lang="el-GR" sz="1400" dirty="0">
                <a:cs typeface="Arial Regular" charset="0"/>
              </a:rPr>
              <a:t> </a:t>
            </a:r>
            <a:endParaRPr lang="en-US" sz="1400" dirty="0">
              <a:cs typeface="Arial Regular" charset="0"/>
            </a:endParaRPr>
          </a:p>
        </p:txBody>
      </p:sp>
      <p:sp>
        <p:nvSpPr>
          <p:cNvPr id="12" name="Rectangle 11">
            <a:extLst>
              <a:ext uri="{FF2B5EF4-FFF2-40B4-BE49-F238E27FC236}">
                <a16:creationId xmlns:a16="http://schemas.microsoft.com/office/drawing/2014/main" xmlns="" id="{13C3627C-CAB4-6C4F-AF93-499E615AEA11}"/>
              </a:ext>
            </a:extLst>
          </p:cNvPr>
          <p:cNvSpPr/>
          <p:nvPr/>
        </p:nvSpPr>
        <p:spPr>
          <a:xfrm>
            <a:off x="3298009" y="1965849"/>
            <a:ext cx="2034531" cy="369332"/>
          </a:xfrm>
          <a:prstGeom prst="rect">
            <a:avLst/>
          </a:prstGeom>
        </p:spPr>
        <p:txBody>
          <a:bodyPr wrap="none">
            <a:spAutoFit/>
          </a:bodyPr>
          <a:lstStyle/>
          <a:p>
            <a:pPr algn="ctr"/>
            <a:r>
              <a:rPr lang="en-US" dirty="0">
                <a:cs typeface="Arial Regular" charset="0"/>
              </a:rPr>
              <a:t>I</a:t>
            </a:r>
            <a:r>
              <a:rPr lang="el-GR" dirty="0" err="1">
                <a:cs typeface="Arial Regular" charset="0"/>
              </a:rPr>
              <a:t>δεώδης</a:t>
            </a:r>
            <a:r>
              <a:rPr lang="el-GR" dirty="0">
                <a:cs typeface="Arial Regular" charset="0"/>
              </a:rPr>
              <a:t> δύναμη </a:t>
            </a:r>
          </a:p>
        </p:txBody>
      </p:sp>
    </p:spTree>
    <p:extLst>
      <p:ext uri="{BB962C8B-B14F-4D97-AF65-F5344CB8AC3E}">
        <p14:creationId xmlns:p14="http://schemas.microsoft.com/office/powerpoint/2010/main" val="43425310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4"/>
          <p:cNvGrpSpPr>
            <a:grpSpLocks/>
          </p:cNvGrpSpPr>
          <p:nvPr/>
        </p:nvGrpSpPr>
        <p:grpSpPr bwMode="auto">
          <a:xfrm rot="1918576">
            <a:off x="3209874" y="1632869"/>
            <a:ext cx="1579752" cy="5386368"/>
            <a:chOff x="3046" y="1845"/>
            <a:chExt cx="154" cy="519"/>
          </a:xfrm>
        </p:grpSpPr>
        <p:sp>
          <p:nvSpPr>
            <p:cNvPr id="5" name="Freeform 25"/>
            <p:cNvSpPr>
              <a:spLocks noChangeAspect="1"/>
            </p:cNvSpPr>
            <p:nvPr/>
          </p:nvSpPr>
          <p:spPr bwMode="auto">
            <a:xfrm>
              <a:off x="3051" y="2175"/>
              <a:ext cx="149" cy="189"/>
            </a:xfrm>
            <a:custGeom>
              <a:avLst/>
              <a:gdLst>
                <a:gd name="T0" fmla="*/ 94 w 142"/>
                <a:gd name="T1" fmla="*/ 189 h 181"/>
                <a:gd name="T2" fmla="*/ 76 w 142"/>
                <a:gd name="T3" fmla="*/ 185 h 181"/>
                <a:gd name="T4" fmla="*/ 47 w 142"/>
                <a:gd name="T5" fmla="*/ 175 h 181"/>
                <a:gd name="T6" fmla="*/ 30 w 142"/>
                <a:gd name="T7" fmla="*/ 168 h 181"/>
                <a:gd name="T8" fmla="*/ 12 w 142"/>
                <a:gd name="T9" fmla="*/ 142 h 181"/>
                <a:gd name="T10" fmla="*/ 2 w 142"/>
                <a:gd name="T11" fmla="*/ 111 h 181"/>
                <a:gd name="T12" fmla="*/ 0 w 142"/>
                <a:gd name="T13" fmla="*/ 92 h 181"/>
                <a:gd name="T14" fmla="*/ 6 w 142"/>
                <a:gd name="T15" fmla="*/ 62 h 181"/>
                <a:gd name="T16" fmla="*/ 12 w 142"/>
                <a:gd name="T17" fmla="*/ 33 h 181"/>
                <a:gd name="T18" fmla="*/ 16 w 142"/>
                <a:gd name="T19" fmla="*/ 17 h 181"/>
                <a:gd name="T20" fmla="*/ 28 w 142"/>
                <a:gd name="T21" fmla="*/ 7 h 181"/>
                <a:gd name="T22" fmla="*/ 49 w 142"/>
                <a:gd name="T23" fmla="*/ 0 h 181"/>
                <a:gd name="T24" fmla="*/ 73 w 142"/>
                <a:gd name="T25" fmla="*/ 0 h 181"/>
                <a:gd name="T26" fmla="*/ 92 w 142"/>
                <a:gd name="T27" fmla="*/ 4 h 181"/>
                <a:gd name="T28" fmla="*/ 107 w 142"/>
                <a:gd name="T29" fmla="*/ 9 h 181"/>
                <a:gd name="T30" fmla="*/ 119 w 142"/>
                <a:gd name="T31" fmla="*/ 26 h 181"/>
                <a:gd name="T32" fmla="*/ 135 w 142"/>
                <a:gd name="T33" fmla="*/ 64 h 181"/>
                <a:gd name="T34" fmla="*/ 140 w 142"/>
                <a:gd name="T35" fmla="*/ 88 h 181"/>
                <a:gd name="T36" fmla="*/ 147 w 142"/>
                <a:gd name="T37" fmla="*/ 107 h 181"/>
                <a:gd name="T38" fmla="*/ 149 w 142"/>
                <a:gd name="T39" fmla="*/ 125 h 181"/>
                <a:gd name="T40" fmla="*/ 143 w 142"/>
                <a:gd name="T41" fmla="*/ 151 h 181"/>
                <a:gd name="T42" fmla="*/ 116 w 142"/>
                <a:gd name="T43" fmla="*/ 175 h 181"/>
                <a:gd name="T44" fmla="*/ 104 w 142"/>
                <a:gd name="T45" fmla="*/ 185 h 181"/>
                <a:gd name="T46" fmla="*/ 94 w 142"/>
                <a:gd name="T47" fmla="*/ 189 h 18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42"/>
                <a:gd name="T73" fmla="*/ 0 h 181"/>
                <a:gd name="T74" fmla="*/ 142 w 142"/>
                <a:gd name="T75" fmla="*/ 181 h 18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42" h="181">
                  <a:moveTo>
                    <a:pt x="90" y="181"/>
                  </a:moveTo>
                  <a:lnTo>
                    <a:pt x="72" y="177"/>
                  </a:lnTo>
                  <a:lnTo>
                    <a:pt x="45" y="168"/>
                  </a:lnTo>
                  <a:lnTo>
                    <a:pt x="29" y="161"/>
                  </a:lnTo>
                  <a:lnTo>
                    <a:pt x="11" y="136"/>
                  </a:lnTo>
                  <a:lnTo>
                    <a:pt x="2" y="106"/>
                  </a:lnTo>
                  <a:lnTo>
                    <a:pt x="0" y="88"/>
                  </a:lnTo>
                  <a:lnTo>
                    <a:pt x="6" y="59"/>
                  </a:lnTo>
                  <a:lnTo>
                    <a:pt x="11" y="32"/>
                  </a:lnTo>
                  <a:lnTo>
                    <a:pt x="15" y="16"/>
                  </a:lnTo>
                  <a:lnTo>
                    <a:pt x="27" y="7"/>
                  </a:lnTo>
                  <a:lnTo>
                    <a:pt x="47" y="0"/>
                  </a:lnTo>
                  <a:lnTo>
                    <a:pt x="70" y="0"/>
                  </a:lnTo>
                  <a:lnTo>
                    <a:pt x="88" y="4"/>
                  </a:lnTo>
                  <a:lnTo>
                    <a:pt x="102" y="9"/>
                  </a:lnTo>
                  <a:lnTo>
                    <a:pt x="113" y="25"/>
                  </a:lnTo>
                  <a:lnTo>
                    <a:pt x="129" y="61"/>
                  </a:lnTo>
                  <a:lnTo>
                    <a:pt x="133" y="84"/>
                  </a:lnTo>
                  <a:lnTo>
                    <a:pt x="140" y="102"/>
                  </a:lnTo>
                  <a:lnTo>
                    <a:pt x="142" y="120"/>
                  </a:lnTo>
                  <a:lnTo>
                    <a:pt x="136" y="145"/>
                  </a:lnTo>
                  <a:lnTo>
                    <a:pt x="111" y="168"/>
                  </a:lnTo>
                  <a:lnTo>
                    <a:pt x="99" y="177"/>
                  </a:lnTo>
                  <a:lnTo>
                    <a:pt x="90" y="181"/>
                  </a:lnTo>
                  <a:close/>
                </a:path>
              </a:pathLst>
            </a:custGeom>
            <a:gradFill flip="none" rotWithShape="1">
              <a:gsLst>
                <a:gs pos="0">
                  <a:srgbClr val="47668E">
                    <a:tint val="66000"/>
                    <a:satMod val="160000"/>
                  </a:srgbClr>
                </a:gs>
                <a:gs pos="50000">
                  <a:srgbClr val="47668E">
                    <a:tint val="44500"/>
                    <a:satMod val="160000"/>
                  </a:srgbClr>
                </a:gs>
                <a:gs pos="100000">
                  <a:srgbClr val="47668E">
                    <a:tint val="23500"/>
                    <a:satMod val="160000"/>
                  </a:srgbClr>
                </a:gs>
              </a:gsLst>
              <a:lin ang="8100000" scaled="1"/>
              <a:tileRect/>
            </a:gradFill>
            <a:ln w="0">
              <a:solidFill>
                <a:schemeClr val="tx1"/>
              </a:solidFill>
              <a:prstDash val="solid"/>
              <a:round/>
              <a:headEnd/>
              <a:tailEnd/>
            </a:ln>
          </p:spPr>
          <p:txBody>
            <a:bodyPr/>
            <a:lstStyle/>
            <a:p>
              <a:endParaRPr lang="en-US"/>
            </a:p>
          </p:txBody>
        </p:sp>
        <p:sp>
          <p:nvSpPr>
            <p:cNvPr id="6" name="Freeform 26"/>
            <p:cNvSpPr>
              <a:spLocks noChangeAspect="1"/>
            </p:cNvSpPr>
            <p:nvPr/>
          </p:nvSpPr>
          <p:spPr bwMode="auto">
            <a:xfrm>
              <a:off x="3046" y="1845"/>
              <a:ext cx="123" cy="363"/>
            </a:xfrm>
            <a:custGeom>
              <a:avLst/>
              <a:gdLst>
                <a:gd name="T0" fmla="*/ 17 w 118"/>
                <a:gd name="T1" fmla="*/ 363 h 347"/>
                <a:gd name="T2" fmla="*/ 21 w 118"/>
                <a:gd name="T3" fmla="*/ 346 h 347"/>
                <a:gd name="T4" fmla="*/ 33 w 118"/>
                <a:gd name="T5" fmla="*/ 337 h 347"/>
                <a:gd name="T6" fmla="*/ 54 w 118"/>
                <a:gd name="T7" fmla="*/ 330 h 347"/>
                <a:gd name="T8" fmla="*/ 78 w 118"/>
                <a:gd name="T9" fmla="*/ 330 h 347"/>
                <a:gd name="T10" fmla="*/ 97 w 118"/>
                <a:gd name="T11" fmla="*/ 334 h 347"/>
                <a:gd name="T12" fmla="*/ 112 w 118"/>
                <a:gd name="T13" fmla="*/ 339 h 347"/>
                <a:gd name="T14" fmla="*/ 123 w 118"/>
                <a:gd name="T15" fmla="*/ 356 h 347"/>
                <a:gd name="T16" fmla="*/ 116 w 118"/>
                <a:gd name="T17" fmla="*/ 296 h 347"/>
                <a:gd name="T18" fmla="*/ 108 w 118"/>
                <a:gd name="T19" fmla="*/ 266 h 347"/>
                <a:gd name="T20" fmla="*/ 102 w 118"/>
                <a:gd name="T21" fmla="*/ 232 h 347"/>
                <a:gd name="T22" fmla="*/ 95 w 118"/>
                <a:gd name="T23" fmla="*/ 187 h 347"/>
                <a:gd name="T24" fmla="*/ 78 w 118"/>
                <a:gd name="T25" fmla="*/ 118 h 347"/>
                <a:gd name="T26" fmla="*/ 69 w 118"/>
                <a:gd name="T27" fmla="*/ 90 h 347"/>
                <a:gd name="T28" fmla="*/ 62 w 118"/>
                <a:gd name="T29" fmla="*/ 49 h 347"/>
                <a:gd name="T30" fmla="*/ 52 w 118"/>
                <a:gd name="T31" fmla="*/ 19 h 347"/>
                <a:gd name="T32" fmla="*/ 47 w 118"/>
                <a:gd name="T33" fmla="*/ 4 h 347"/>
                <a:gd name="T34" fmla="*/ 41 w 118"/>
                <a:gd name="T35" fmla="*/ 0 h 347"/>
                <a:gd name="T36" fmla="*/ 28 w 118"/>
                <a:gd name="T37" fmla="*/ 4 h 347"/>
                <a:gd name="T38" fmla="*/ 24 w 118"/>
                <a:gd name="T39" fmla="*/ 21 h 347"/>
                <a:gd name="T40" fmla="*/ 19 w 118"/>
                <a:gd name="T41" fmla="*/ 47 h 347"/>
                <a:gd name="T42" fmla="*/ 11 w 118"/>
                <a:gd name="T43" fmla="*/ 111 h 347"/>
                <a:gd name="T44" fmla="*/ 7 w 118"/>
                <a:gd name="T45" fmla="*/ 137 h 347"/>
                <a:gd name="T46" fmla="*/ 5 w 118"/>
                <a:gd name="T47" fmla="*/ 215 h 347"/>
                <a:gd name="T48" fmla="*/ 0 w 118"/>
                <a:gd name="T49" fmla="*/ 242 h 347"/>
                <a:gd name="T50" fmla="*/ 5 w 118"/>
                <a:gd name="T51" fmla="*/ 277 h 347"/>
                <a:gd name="T52" fmla="*/ 9 w 118"/>
                <a:gd name="T53" fmla="*/ 301 h 347"/>
                <a:gd name="T54" fmla="*/ 15 w 118"/>
                <a:gd name="T55" fmla="*/ 334 h 347"/>
                <a:gd name="T56" fmla="*/ 17 w 118"/>
                <a:gd name="T57" fmla="*/ 363 h 34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18"/>
                <a:gd name="T88" fmla="*/ 0 h 347"/>
                <a:gd name="T89" fmla="*/ 118 w 118"/>
                <a:gd name="T90" fmla="*/ 347 h 34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18" h="347">
                  <a:moveTo>
                    <a:pt x="16" y="347"/>
                  </a:moveTo>
                  <a:lnTo>
                    <a:pt x="20" y="331"/>
                  </a:lnTo>
                  <a:lnTo>
                    <a:pt x="32" y="322"/>
                  </a:lnTo>
                  <a:lnTo>
                    <a:pt x="52" y="315"/>
                  </a:lnTo>
                  <a:lnTo>
                    <a:pt x="75" y="315"/>
                  </a:lnTo>
                  <a:lnTo>
                    <a:pt x="93" y="319"/>
                  </a:lnTo>
                  <a:lnTo>
                    <a:pt x="107" y="324"/>
                  </a:lnTo>
                  <a:lnTo>
                    <a:pt x="118" y="340"/>
                  </a:lnTo>
                  <a:lnTo>
                    <a:pt x="111" y="283"/>
                  </a:lnTo>
                  <a:lnTo>
                    <a:pt x="104" y="254"/>
                  </a:lnTo>
                  <a:lnTo>
                    <a:pt x="98" y="222"/>
                  </a:lnTo>
                  <a:lnTo>
                    <a:pt x="91" y="179"/>
                  </a:lnTo>
                  <a:lnTo>
                    <a:pt x="75" y="113"/>
                  </a:lnTo>
                  <a:lnTo>
                    <a:pt x="66" y="86"/>
                  </a:lnTo>
                  <a:lnTo>
                    <a:pt x="59" y="47"/>
                  </a:lnTo>
                  <a:lnTo>
                    <a:pt x="50" y="18"/>
                  </a:lnTo>
                  <a:lnTo>
                    <a:pt x="45" y="4"/>
                  </a:lnTo>
                  <a:lnTo>
                    <a:pt x="39" y="0"/>
                  </a:lnTo>
                  <a:lnTo>
                    <a:pt x="27" y="4"/>
                  </a:lnTo>
                  <a:lnTo>
                    <a:pt x="23" y="20"/>
                  </a:lnTo>
                  <a:lnTo>
                    <a:pt x="18" y="45"/>
                  </a:lnTo>
                  <a:lnTo>
                    <a:pt x="11" y="106"/>
                  </a:lnTo>
                  <a:lnTo>
                    <a:pt x="7" y="131"/>
                  </a:lnTo>
                  <a:lnTo>
                    <a:pt x="5" y="206"/>
                  </a:lnTo>
                  <a:lnTo>
                    <a:pt x="0" y="231"/>
                  </a:lnTo>
                  <a:lnTo>
                    <a:pt x="5" y="265"/>
                  </a:lnTo>
                  <a:lnTo>
                    <a:pt x="9" y="288"/>
                  </a:lnTo>
                  <a:lnTo>
                    <a:pt x="14" y="319"/>
                  </a:lnTo>
                  <a:lnTo>
                    <a:pt x="16" y="347"/>
                  </a:lnTo>
                  <a:close/>
                </a:path>
              </a:pathLst>
            </a:custGeom>
            <a:gradFill flip="none" rotWithShape="1">
              <a:gsLst>
                <a:gs pos="0">
                  <a:srgbClr val="47668E">
                    <a:tint val="66000"/>
                    <a:satMod val="160000"/>
                  </a:srgbClr>
                </a:gs>
                <a:gs pos="50000">
                  <a:srgbClr val="47668E">
                    <a:tint val="44500"/>
                    <a:satMod val="160000"/>
                  </a:srgbClr>
                </a:gs>
                <a:gs pos="100000">
                  <a:srgbClr val="47668E">
                    <a:tint val="23500"/>
                    <a:satMod val="160000"/>
                  </a:srgbClr>
                </a:gs>
              </a:gsLst>
              <a:lin ang="8100000" scaled="1"/>
              <a:tileRect/>
            </a:gradFill>
            <a:ln w="0">
              <a:solidFill>
                <a:schemeClr val="tx1"/>
              </a:solidFill>
              <a:prstDash val="solid"/>
              <a:round/>
              <a:headEnd/>
              <a:tailEnd/>
            </a:ln>
          </p:spPr>
          <p:txBody>
            <a:bodyPr/>
            <a:lstStyle/>
            <a:p>
              <a:endParaRPr lang="en-US"/>
            </a:p>
          </p:txBody>
        </p:sp>
      </p:grpSp>
      <p:sp>
        <p:nvSpPr>
          <p:cNvPr id="20" name="Freeform 19"/>
          <p:cNvSpPr/>
          <p:nvPr/>
        </p:nvSpPr>
        <p:spPr>
          <a:xfrm>
            <a:off x="2876764" y="1345915"/>
            <a:ext cx="3215811" cy="4232952"/>
          </a:xfrm>
          <a:custGeom>
            <a:avLst/>
            <a:gdLst>
              <a:gd name="connsiteX0" fmla="*/ 41097 w 3215811"/>
              <a:gd name="connsiteY0" fmla="*/ 3318552 h 4232952"/>
              <a:gd name="connsiteX1" fmla="*/ 41097 w 3215811"/>
              <a:gd name="connsiteY1" fmla="*/ 3318552 h 4232952"/>
              <a:gd name="connsiteX2" fmla="*/ 92467 w 3215811"/>
              <a:gd name="connsiteY2" fmla="*/ 3236359 h 4232952"/>
              <a:gd name="connsiteX3" fmla="*/ 113016 w 3215811"/>
              <a:gd name="connsiteY3" fmla="*/ 3174714 h 4232952"/>
              <a:gd name="connsiteX4" fmla="*/ 133564 w 3215811"/>
              <a:gd name="connsiteY4" fmla="*/ 3041150 h 4232952"/>
              <a:gd name="connsiteX5" fmla="*/ 154112 w 3215811"/>
              <a:gd name="connsiteY5" fmla="*/ 2979505 h 4232952"/>
              <a:gd name="connsiteX6" fmla="*/ 174661 w 3215811"/>
              <a:gd name="connsiteY6" fmla="*/ 2948683 h 4232952"/>
              <a:gd name="connsiteX7" fmla="*/ 184935 w 3215811"/>
              <a:gd name="connsiteY7" fmla="*/ 2917860 h 4232952"/>
              <a:gd name="connsiteX8" fmla="*/ 226032 w 3215811"/>
              <a:gd name="connsiteY8" fmla="*/ 2856215 h 4232952"/>
              <a:gd name="connsiteX9" fmla="*/ 256854 w 3215811"/>
              <a:gd name="connsiteY9" fmla="*/ 2763748 h 4232952"/>
              <a:gd name="connsiteX10" fmla="*/ 277402 w 3215811"/>
              <a:gd name="connsiteY10" fmla="*/ 2702103 h 4232952"/>
              <a:gd name="connsiteX11" fmla="*/ 297951 w 3215811"/>
              <a:gd name="connsiteY11" fmla="*/ 2681555 h 4232952"/>
              <a:gd name="connsiteX12" fmla="*/ 308225 w 3215811"/>
              <a:gd name="connsiteY12" fmla="*/ 2650732 h 4232952"/>
              <a:gd name="connsiteX13" fmla="*/ 369870 w 3215811"/>
              <a:gd name="connsiteY13" fmla="*/ 2568539 h 4232952"/>
              <a:gd name="connsiteX14" fmla="*/ 421240 w 3215811"/>
              <a:gd name="connsiteY14" fmla="*/ 2476072 h 4232952"/>
              <a:gd name="connsiteX15" fmla="*/ 441789 w 3215811"/>
              <a:gd name="connsiteY15" fmla="*/ 2445249 h 4232952"/>
              <a:gd name="connsiteX16" fmla="*/ 462337 w 3215811"/>
              <a:gd name="connsiteY16" fmla="*/ 2414427 h 4232952"/>
              <a:gd name="connsiteX17" fmla="*/ 493160 w 3215811"/>
              <a:gd name="connsiteY17" fmla="*/ 2363056 h 4232952"/>
              <a:gd name="connsiteX18" fmla="*/ 534256 w 3215811"/>
              <a:gd name="connsiteY18" fmla="*/ 2301411 h 4232952"/>
              <a:gd name="connsiteX19" fmla="*/ 554805 w 3215811"/>
              <a:gd name="connsiteY19" fmla="*/ 2280863 h 4232952"/>
              <a:gd name="connsiteX20" fmla="*/ 616449 w 3215811"/>
              <a:gd name="connsiteY20" fmla="*/ 2198669 h 4232952"/>
              <a:gd name="connsiteX21" fmla="*/ 667820 w 3215811"/>
              <a:gd name="connsiteY21" fmla="*/ 2106202 h 4232952"/>
              <a:gd name="connsiteX22" fmla="*/ 688369 w 3215811"/>
              <a:gd name="connsiteY22" fmla="*/ 2075379 h 4232952"/>
              <a:gd name="connsiteX23" fmla="*/ 719191 w 3215811"/>
              <a:gd name="connsiteY23" fmla="*/ 2013734 h 4232952"/>
              <a:gd name="connsiteX24" fmla="*/ 750014 w 3215811"/>
              <a:gd name="connsiteY24" fmla="*/ 1962364 h 4232952"/>
              <a:gd name="connsiteX25" fmla="*/ 760288 w 3215811"/>
              <a:gd name="connsiteY25" fmla="*/ 1931541 h 4232952"/>
              <a:gd name="connsiteX26" fmla="*/ 811658 w 3215811"/>
              <a:gd name="connsiteY26" fmla="*/ 1880170 h 4232952"/>
              <a:gd name="connsiteX27" fmla="*/ 852755 w 3215811"/>
              <a:gd name="connsiteY27" fmla="*/ 1828800 h 4232952"/>
              <a:gd name="connsiteX28" fmla="*/ 924674 w 3215811"/>
              <a:gd name="connsiteY28" fmla="*/ 1756881 h 4232952"/>
              <a:gd name="connsiteX29" fmla="*/ 945223 w 3215811"/>
              <a:gd name="connsiteY29" fmla="*/ 1736332 h 4232952"/>
              <a:gd name="connsiteX30" fmla="*/ 976045 w 3215811"/>
              <a:gd name="connsiteY30" fmla="*/ 1715784 h 4232952"/>
              <a:gd name="connsiteX31" fmla="*/ 996593 w 3215811"/>
              <a:gd name="connsiteY31" fmla="*/ 1684961 h 4232952"/>
              <a:gd name="connsiteX32" fmla="*/ 1037690 w 3215811"/>
              <a:gd name="connsiteY32" fmla="*/ 1633591 h 4232952"/>
              <a:gd name="connsiteX33" fmla="*/ 1068512 w 3215811"/>
              <a:gd name="connsiteY33" fmla="*/ 1571946 h 4232952"/>
              <a:gd name="connsiteX34" fmla="*/ 1089061 w 3215811"/>
              <a:gd name="connsiteY34" fmla="*/ 1510301 h 4232952"/>
              <a:gd name="connsiteX35" fmla="*/ 1119883 w 3215811"/>
              <a:gd name="connsiteY35" fmla="*/ 1417833 h 4232952"/>
              <a:gd name="connsiteX36" fmla="*/ 1140432 w 3215811"/>
              <a:gd name="connsiteY36" fmla="*/ 1356188 h 4232952"/>
              <a:gd name="connsiteX37" fmla="*/ 1150706 w 3215811"/>
              <a:gd name="connsiteY37" fmla="*/ 1325366 h 4232952"/>
              <a:gd name="connsiteX38" fmla="*/ 1181528 w 3215811"/>
              <a:gd name="connsiteY38" fmla="*/ 1304818 h 4232952"/>
              <a:gd name="connsiteX39" fmla="*/ 1202076 w 3215811"/>
              <a:gd name="connsiteY39" fmla="*/ 1284269 h 4232952"/>
              <a:gd name="connsiteX40" fmla="*/ 1263721 w 3215811"/>
              <a:gd name="connsiteY40" fmla="*/ 1243173 h 4232952"/>
              <a:gd name="connsiteX41" fmla="*/ 1315092 w 3215811"/>
              <a:gd name="connsiteY41" fmla="*/ 1191802 h 4232952"/>
              <a:gd name="connsiteX42" fmla="*/ 1345915 w 3215811"/>
              <a:gd name="connsiteY42" fmla="*/ 1171254 h 4232952"/>
              <a:gd name="connsiteX43" fmla="*/ 1397285 w 3215811"/>
              <a:gd name="connsiteY43" fmla="*/ 1119883 h 4232952"/>
              <a:gd name="connsiteX44" fmla="*/ 1417834 w 3215811"/>
              <a:gd name="connsiteY44" fmla="*/ 1099334 h 4232952"/>
              <a:gd name="connsiteX45" fmla="*/ 1448656 w 3215811"/>
              <a:gd name="connsiteY45" fmla="*/ 1078786 h 4232952"/>
              <a:gd name="connsiteX46" fmla="*/ 1489753 w 3215811"/>
              <a:gd name="connsiteY46" fmla="*/ 1037689 h 4232952"/>
              <a:gd name="connsiteX47" fmla="*/ 1551398 w 3215811"/>
              <a:gd name="connsiteY47" fmla="*/ 996593 h 4232952"/>
              <a:gd name="connsiteX48" fmla="*/ 1571946 w 3215811"/>
              <a:gd name="connsiteY48" fmla="*/ 965770 h 4232952"/>
              <a:gd name="connsiteX49" fmla="*/ 1623317 w 3215811"/>
              <a:gd name="connsiteY49" fmla="*/ 904125 h 4232952"/>
              <a:gd name="connsiteX50" fmla="*/ 1633591 w 3215811"/>
              <a:gd name="connsiteY50" fmla="*/ 873303 h 4232952"/>
              <a:gd name="connsiteX51" fmla="*/ 1674688 w 3215811"/>
              <a:gd name="connsiteY51" fmla="*/ 821932 h 4232952"/>
              <a:gd name="connsiteX52" fmla="*/ 1684962 w 3215811"/>
              <a:gd name="connsiteY52" fmla="*/ 791110 h 4232952"/>
              <a:gd name="connsiteX53" fmla="*/ 1736333 w 3215811"/>
              <a:gd name="connsiteY53" fmla="*/ 739739 h 4232952"/>
              <a:gd name="connsiteX54" fmla="*/ 1767155 w 3215811"/>
              <a:gd name="connsiteY54" fmla="*/ 708916 h 4232952"/>
              <a:gd name="connsiteX55" fmla="*/ 1797978 w 3215811"/>
              <a:gd name="connsiteY55" fmla="*/ 688368 h 4232952"/>
              <a:gd name="connsiteX56" fmla="*/ 1880171 w 3215811"/>
              <a:gd name="connsiteY56" fmla="*/ 616449 h 4232952"/>
              <a:gd name="connsiteX57" fmla="*/ 1900719 w 3215811"/>
              <a:gd name="connsiteY57" fmla="*/ 585627 h 4232952"/>
              <a:gd name="connsiteX58" fmla="*/ 1941816 w 3215811"/>
              <a:gd name="connsiteY58" fmla="*/ 544530 h 4232952"/>
              <a:gd name="connsiteX59" fmla="*/ 1952090 w 3215811"/>
              <a:gd name="connsiteY59" fmla="*/ 513707 h 4232952"/>
              <a:gd name="connsiteX60" fmla="*/ 2065106 w 3215811"/>
              <a:gd name="connsiteY60" fmla="*/ 441788 h 4232952"/>
              <a:gd name="connsiteX61" fmla="*/ 2126751 w 3215811"/>
              <a:gd name="connsiteY61" fmla="*/ 421240 h 4232952"/>
              <a:gd name="connsiteX62" fmla="*/ 2167847 w 3215811"/>
              <a:gd name="connsiteY62" fmla="*/ 410966 h 4232952"/>
              <a:gd name="connsiteX63" fmla="*/ 2301411 w 3215811"/>
              <a:gd name="connsiteY63" fmla="*/ 431514 h 4232952"/>
              <a:gd name="connsiteX64" fmla="*/ 2321960 w 3215811"/>
              <a:gd name="connsiteY64" fmla="*/ 452063 h 4232952"/>
              <a:gd name="connsiteX65" fmla="*/ 2311685 w 3215811"/>
              <a:gd name="connsiteY65" fmla="*/ 544530 h 4232952"/>
              <a:gd name="connsiteX66" fmla="*/ 2301411 w 3215811"/>
              <a:gd name="connsiteY66" fmla="*/ 770561 h 4232952"/>
              <a:gd name="connsiteX67" fmla="*/ 2280863 w 3215811"/>
              <a:gd name="connsiteY67" fmla="*/ 893851 h 4232952"/>
              <a:gd name="connsiteX68" fmla="*/ 2260315 w 3215811"/>
              <a:gd name="connsiteY68" fmla="*/ 1006867 h 4232952"/>
              <a:gd name="connsiteX69" fmla="*/ 2239766 w 3215811"/>
              <a:gd name="connsiteY69" fmla="*/ 1078786 h 4232952"/>
              <a:gd name="connsiteX70" fmla="*/ 2219218 w 3215811"/>
              <a:gd name="connsiteY70" fmla="*/ 1171254 h 4232952"/>
              <a:gd name="connsiteX71" fmla="*/ 2208944 w 3215811"/>
              <a:gd name="connsiteY71" fmla="*/ 1202076 h 4232952"/>
              <a:gd name="connsiteX72" fmla="*/ 2188396 w 3215811"/>
              <a:gd name="connsiteY72" fmla="*/ 1284269 h 4232952"/>
              <a:gd name="connsiteX73" fmla="*/ 2157573 w 3215811"/>
              <a:gd name="connsiteY73" fmla="*/ 1407559 h 4232952"/>
              <a:gd name="connsiteX74" fmla="*/ 2126751 w 3215811"/>
              <a:gd name="connsiteY74" fmla="*/ 1530849 h 4232952"/>
              <a:gd name="connsiteX75" fmla="*/ 2116476 w 3215811"/>
              <a:gd name="connsiteY75" fmla="*/ 1571946 h 4232952"/>
              <a:gd name="connsiteX76" fmla="*/ 2085654 w 3215811"/>
              <a:gd name="connsiteY76" fmla="*/ 1664413 h 4232952"/>
              <a:gd name="connsiteX77" fmla="*/ 2054832 w 3215811"/>
              <a:gd name="connsiteY77" fmla="*/ 1756881 h 4232952"/>
              <a:gd name="connsiteX78" fmla="*/ 2044557 w 3215811"/>
              <a:gd name="connsiteY78" fmla="*/ 1787703 h 4232952"/>
              <a:gd name="connsiteX79" fmla="*/ 2024009 w 3215811"/>
              <a:gd name="connsiteY79" fmla="*/ 1818525 h 4232952"/>
              <a:gd name="connsiteX80" fmla="*/ 1993187 w 3215811"/>
              <a:gd name="connsiteY80" fmla="*/ 1910993 h 4232952"/>
              <a:gd name="connsiteX81" fmla="*/ 1982912 w 3215811"/>
              <a:gd name="connsiteY81" fmla="*/ 1941815 h 4232952"/>
              <a:gd name="connsiteX82" fmla="*/ 1962364 w 3215811"/>
              <a:gd name="connsiteY82" fmla="*/ 1972638 h 4232952"/>
              <a:gd name="connsiteX83" fmla="*/ 1921267 w 3215811"/>
              <a:gd name="connsiteY83" fmla="*/ 2065105 h 4232952"/>
              <a:gd name="connsiteX84" fmla="*/ 1900719 w 3215811"/>
              <a:gd name="connsiteY84" fmla="*/ 2126750 h 4232952"/>
              <a:gd name="connsiteX85" fmla="*/ 1880171 w 3215811"/>
              <a:gd name="connsiteY85" fmla="*/ 2167847 h 4232952"/>
              <a:gd name="connsiteX86" fmla="*/ 1859623 w 3215811"/>
              <a:gd name="connsiteY86" fmla="*/ 2229492 h 4232952"/>
              <a:gd name="connsiteX87" fmla="*/ 1849348 w 3215811"/>
              <a:gd name="connsiteY87" fmla="*/ 2260314 h 4232952"/>
              <a:gd name="connsiteX88" fmla="*/ 1797978 w 3215811"/>
              <a:gd name="connsiteY88" fmla="*/ 2414427 h 4232952"/>
              <a:gd name="connsiteX89" fmla="*/ 1787703 w 3215811"/>
              <a:gd name="connsiteY89" fmla="*/ 2445249 h 4232952"/>
              <a:gd name="connsiteX90" fmla="*/ 1767155 w 3215811"/>
              <a:gd name="connsiteY90" fmla="*/ 2527442 h 4232952"/>
              <a:gd name="connsiteX91" fmla="*/ 1736333 w 3215811"/>
              <a:gd name="connsiteY91" fmla="*/ 2599361 h 4232952"/>
              <a:gd name="connsiteX92" fmla="*/ 1705510 w 3215811"/>
              <a:gd name="connsiteY92" fmla="*/ 2661006 h 4232952"/>
              <a:gd name="connsiteX93" fmla="*/ 1684962 w 3215811"/>
              <a:gd name="connsiteY93" fmla="*/ 2722651 h 4232952"/>
              <a:gd name="connsiteX94" fmla="*/ 1643865 w 3215811"/>
              <a:gd name="connsiteY94" fmla="*/ 2784296 h 4232952"/>
              <a:gd name="connsiteX95" fmla="*/ 1633591 w 3215811"/>
              <a:gd name="connsiteY95" fmla="*/ 2815119 h 4232952"/>
              <a:gd name="connsiteX96" fmla="*/ 1592494 w 3215811"/>
              <a:gd name="connsiteY96" fmla="*/ 2876764 h 4232952"/>
              <a:gd name="connsiteX97" fmla="*/ 1551398 w 3215811"/>
              <a:gd name="connsiteY97" fmla="*/ 2969231 h 4232952"/>
              <a:gd name="connsiteX98" fmla="*/ 1520575 w 3215811"/>
              <a:gd name="connsiteY98" fmla="*/ 3061698 h 4232952"/>
              <a:gd name="connsiteX99" fmla="*/ 1510301 w 3215811"/>
              <a:gd name="connsiteY99" fmla="*/ 3092521 h 4232952"/>
              <a:gd name="connsiteX100" fmla="*/ 1489753 w 3215811"/>
              <a:gd name="connsiteY100" fmla="*/ 3174714 h 4232952"/>
              <a:gd name="connsiteX101" fmla="*/ 1479479 w 3215811"/>
              <a:gd name="connsiteY101" fmla="*/ 3215811 h 4232952"/>
              <a:gd name="connsiteX102" fmla="*/ 1469205 w 3215811"/>
              <a:gd name="connsiteY102" fmla="*/ 3246633 h 4232952"/>
              <a:gd name="connsiteX103" fmla="*/ 1448656 w 3215811"/>
              <a:gd name="connsiteY103" fmla="*/ 3328827 h 4232952"/>
              <a:gd name="connsiteX104" fmla="*/ 1438382 w 3215811"/>
              <a:gd name="connsiteY104" fmla="*/ 3369923 h 4232952"/>
              <a:gd name="connsiteX105" fmla="*/ 1407560 w 3215811"/>
              <a:gd name="connsiteY105" fmla="*/ 3462391 h 4232952"/>
              <a:gd name="connsiteX106" fmla="*/ 1366463 w 3215811"/>
              <a:gd name="connsiteY106" fmla="*/ 3585681 h 4232952"/>
              <a:gd name="connsiteX107" fmla="*/ 1356189 w 3215811"/>
              <a:gd name="connsiteY107" fmla="*/ 3616503 h 4232952"/>
              <a:gd name="connsiteX108" fmla="*/ 1345915 w 3215811"/>
              <a:gd name="connsiteY108" fmla="*/ 3647325 h 4232952"/>
              <a:gd name="connsiteX109" fmla="*/ 1325366 w 3215811"/>
              <a:gd name="connsiteY109" fmla="*/ 3667874 h 4232952"/>
              <a:gd name="connsiteX110" fmla="*/ 1315092 w 3215811"/>
              <a:gd name="connsiteY110" fmla="*/ 3698696 h 4232952"/>
              <a:gd name="connsiteX111" fmla="*/ 1294544 w 3215811"/>
              <a:gd name="connsiteY111" fmla="*/ 3719245 h 4232952"/>
              <a:gd name="connsiteX112" fmla="*/ 1273996 w 3215811"/>
              <a:gd name="connsiteY112" fmla="*/ 3750067 h 4232952"/>
              <a:gd name="connsiteX113" fmla="*/ 1263721 w 3215811"/>
              <a:gd name="connsiteY113" fmla="*/ 3780889 h 4232952"/>
              <a:gd name="connsiteX114" fmla="*/ 1243173 w 3215811"/>
              <a:gd name="connsiteY114" fmla="*/ 3801438 h 4232952"/>
              <a:gd name="connsiteX115" fmla="*/ 1222625 w 3215811"/>
              <a:gd name="connsiteY115" fmla="*/ 3832260 h 4232952"/>
              <a:gd name="connsiteX116" fmla="*/ 1202076 w 3215811"/>
              <a:gd name="connsiteY116" fmla="*/ 3852809 h 4232952"/>
              <a:gd name="connsiteX117" fmla="*/ 1130157 w 3215811"/>
              <a:gd name="connsiteY117" fmla="*/ 3935002 h 4232952"/>
              <a:gd name="connsiteX118" fmla="*/ 1109609 w 3215811"/>
              <a:gd name="connsiteY118" fmla="*/ 3965824 h 4232952"/>
              <a:gd name="connsiteX119" fmla="*/ 1089061 w 3215811"/>
              <a:gd name="connsiteY119" fmla="*/ 3986373 h 4232952"/>
              <a:gd name="connsiteX120" fmla="*/ 1078787 w 3215811"/>
              <a:gd name="connsiteY120" fmla="*/ 4017195 h 4232952"/>
              <a:gd name="connsiteX121" fmla="*/ 1058238 w 3215811"/>
              <a:gd name="connsiteY121" fmla="*/ 4048018 h 4232952"/>
              <a:gd name="connsiteX122" fmla="*/ 1047964 w 3215811"/>
              <a:gd name="connsiteY122" fmla="*/ 4202130 h 4232952"/>
              <a:gd name="connsiteX123" fmla="*/ 1068512 w 3215811"/>
              <a:gd name="connsiteY123" fmla="*/ 4232952 h 4232952"/>
              <a:gd name="connsiteX124" fmla="*/ 1191802 w 3215811"/>
              <a:gd name="connsiteY124" fmla="*/ 4222678 h 4232952"/>
              <a:gd name="connsiteX125" fmla="*/ 1253447 w 3215811"/>
              <a:gd name="connsiteY125" fmla="*/ 4202130 h 4232952"/>
              <a:gd name="connsiteX126" fmla="*/ 1284270 w 3215811"/>
              <a:gd name="connsiteY126" fmla="*/ 4191856 h 4232952"/>
              <a:gd name="connsiteX127" fmla="*/ 1345915 w 3215811"/>
              <a:gd name="connsiteY127" fmla="*/ 4171307 h 4232952"/>
              <a:gd name="connsiteX128" fmla="*/ 1376737 w 3215811"/>
              <a:gd name="connsiteY128" fmla="*/ 4161033 h 4232952"/>
              <a:gd name="connsiteX129" fmla="*/ 1438382 w 3215811"/>
              <a:gd name="connsiteY129" fmla="*/ 4119937 h 4232952"/>
              <a:gd name="connsiteX130" fmla="*/ 1500027 w 3215811"/>
              <a:gd name="connsiteY130" fmla="*/ 4048018 h 4232952"/>
              <a:gd name="connsiteX131" fmla="*/ 1530849 w 3215811"/>
              <a:gd name="connsiteY131" fmla="*/ 3986373 h 4232952"/>
              <a:gd name="connsiteX132" fmla="*/ 1541124 w 3215811"/>
              <a:gd name="connsiteY132" fmla="*/ 3955550 h 4232952"/>
              <a:gd name="connsiteX133" fmla="*/ 1571946 w 3215811"/>
              <a:gd name="connsiteY133" fmla="*/ 3883631 h 4232952"/>
              <a:gd name="connsiteX134" fmla="*/ 1592494 w 3215811"/>
              <a:gd name="connsiteY134" fmla="*/ 3801438 h 4232952"/>
              <a:gd name="connsiteX135" fmla="*/ 1613043 w 3215811"/>
              <a:gd name="connsiteY135" fmla="*/ 3719245 h 4232952"/>
              <a:gd name="connsiteX136" fmla="*/ 1623317 w 3215811"/>
              <a:gd name="connsiteY136" fmla="*/ 3657600 h 4232952"/>
              <a:gd name="connsiteX137" fmla="*/ 1654139 w 3215811"/>
              <a:gd name="connsiteY137" fmla="*/ 3554858 h 4232952"/>
              <a:gd name="connsiteX138" fmla="*/ 1664414 w 3215811"/>
              <a:gd name="connsiteY138" fmla="*/ 3524036 h 4232952"/>
              <a:gd name="connsiteX139" fmla="*/ 1674688 w 3215811"/>
              <a:gd name="connsiteY139" fmla="*/ 3493213 h 4232952"/>
              <a:gd name="connsiteX140" fmla="*/ 1695236 w 3215811"/>
              <a:gd name="connsiteY140" fmla="*/ 3462391 h 4232952"/>
              <a:gd name="connsiteX141" fmla="*/ 1726058 w 3215811"/>
              <a:gd name="connsiteY141" fmla="*/ 3390472 h 4232952"/>
              <a:gd name="connsiteX142" fmla="*/ 1756881 w 3215811"/>
              <a:gd name="connsiteY142" fmla="*/ 3328827 h 4232952"/>
              <a:gd name="connsiteX143" fmla="*/ 1787703 w 3215811"/>
              <a:gd name="connsiteY143" fmla="*/ 3267182 h 4232952"/>
              <a:gd name="connsiteX144" fmla="*/ 1808252 w 3215811"/>
              <a:gd name="connsiteY144" fmla="*/ 3246633 h 4232952"/>
              <a:gd name="connsiteX145" fmla="*/ 1849348 w 3215811"/>
              <a:gd name="connsiteY145" fmla="*/ 3184988 h 4232952"/>
              <a:gd name="connsiteX146" fmla="*/ 1900719 w 3215811"/>
              <a:gd name="connsiteY146" fmla="*/ 3133618 h 4232952"/>
              <a:gd name="connsiteX147" fmla="*/ 1921267 w 3215811"/>
              <a:gd name="connsiteY147" fmla="*/ 3113069 h 4232952"/>
              <a:gd name="connsiteX148" fmla="*/ 1962364 w 3215811"/>
              <a:gd name="connsiteY148" fmla="*/ 3061698 h 4232952"/>
              <a:gd name="connsiteX149" fmla="*/ 1982912 w 3215811"/>
              <a:gd name="connsiteY149" fmla="*/ 3030876 h 4232952"/>
              <a:gd name="connsiteX150" fmla="*/ 2003461 w 3215811"/>
              <a:gd name="connsiteY150" fmla="*/ 3010328 h 4232952"/>
              <a:gd name="connsiteX151" fmla="*/ 2024009 w 3215811"/>
              <a:gd name="connsiteY151" fmla="*/ 2979505 h 4232952"/>
              <a:gd name="connsiteX152" fmla="*/ 2116476 w 3215811"/>
              <a:gd name="connsiteY152" fmla="*/ 2897312 h 4232952"/>
              <a:gd name="connsiteX153" fmla="*/ 2157573 w 3215811"/>
              <a:gd name="connsiteY153" fmla="*/ 2835667 h 4232952"/>
              <a:gd name="connsiteX154" fmla="*/ 2208944 w 3215811"/>
              <a:gd name="connsiteY154" fmla="*/ 2784296 h 4232952"/>
              <a:gd name="connsiteX155" fmla="*/ 2250040 w 3215811"/>
              <a:gd name="connsiteY155" fmla="*/ 2722651 h 4232952"/>
              <a:gd name="connsiteX156" fmla="*/ 2301411 w 3215811"/>
              <a:gd name="connsiteY156" fmla="*/ 2671281 h 4232952"/>
              <a:gd name="connsiteX157" fmla="*/ 2311685 w 3215811"/>
              <a:gd name="connsiteY157" fmla="*/ 2640458 h 4232952"/>
              <a:gd name="connsiteX158" fmla="*/ 2332234 w 3215811"/>
              <a:gd name="connsiteY158" fmla="*/ 2619910 h 4232952"/>
              <a:gd name="connsiteX159" fmla="*/ 2352782 w 3215811"/>
              <a:gd name="connsiteY159" fmla="*/ 2589087 h 4232952"/>
              <a:gd name="connsiteX160" fmla="*/ 2383605 w 3215811"/>
              <a:gd name="connsiteY160" fmla="*/ 2527442 h 4232952"/>
              <a:gd name="connsiteX161" fmla="*/ 2434975 w 3215811"/>
              <a:gd name="connsiteY161" fmla="*/ 2434975 h 4232952"/>
              <a:gd name="connsiteX162" fmla="*/ 2455524 w 3215811"/>
              <a:gd name="connsiteY162" fmla="*/ 2404152 h 4232952"/>
              <a:gd name="connsiteX163" fmla="*/ 2476072 w 3215811"/>
              <a:gd name="connsiteY163" fmla="*/ 2342507 h 4232952"/>
              <a:gd name="connsiteX164" fmla="*/ 2517169 w 3215811"/>
              <a:gd name="connsiteY164" fmla="*/ 2280863 h 4232952"/>
              <a:gd name="connsiteX165" fmla="*/ 2527443 w 3215811"/>
              <a:gd name="connsiteY165" fmla="*/ 2250040 h 4232952"/>
              <a:gd name="connsiteX166" fmla="*/ 2568539 w 3215811"/>
              <a:gd name="connsiteY166" fmla="*/ 2188395 h 4232952"/>
              <a:gd name="connsiteX167" fmla="*/ 2599362 w 3215811"/>
              <a:gd name="connsiteY167" fmla="*/ 2126750 h 4232952"/>
              <a:gd name="connsiteX168" fmla="*/ 2630184 w 3215811"/>
              <a:gd name="connsiteY168" fmla="*/ 2075379 h 4232952"/>
              <a:gd name="connsiteX169" fmla="*/ 2661007 w 3215811"/>
              <a:gd name="connsiteY169" fmla="*/ 2013734 h 4232952"/>
              <a:gd name="connsiteX170" fmla="*/ 2681555 w 3215811"/>
              <a:gd name="connsiteY170" fmla="*/ 1952089 h 4232952"/>
              <a:gd name="connsiteX171" fmla="*/ 2722652 w 3215811"/>
              <a:gd name="connsiteY171" fmla="*/ 1859622 h 4232952"/>
              <a:gd name="connsiteX172" fmla="*/ 2743200 w 3215811"/>
              <a:gd name="connsiteY172" fmla="*/ 1797977 h 4232952"/>
              <a:gd name="connsiteX173" fmla="*/ 2753474 w 3215811"/>
              <a:gd name="connsiteY173" fmla="*/ 1767155 h 4232952"/>
              <a:gd name="connsiteX174" fmla="*/ 2763748 w 3215811"/>
              <a:gd name="connsiteY174" fmla="*/ 1705510 h 4232952"/>
              <a:gd name="connsiteX175" fmla="*/ 2774023 w 3215811"/>
              <a:gd name="connsiteY175" fmla="*/ 1633591 h 4232952"/>
              <a:gd name="connsiteX176" fmla="*/ 2784297 w 3215811"/>
              <a:gd name="connsiteY176" fmla="*/ 1582220 h 4232952"/>
              <a:gd name="connsiteX177" fmla="*/ 2804845 w 3215811"/>
              <a:gd name="connsiteY177" fmla="*/ 1448656 h 4232952"/>
              <a:gd name="connsiteX178" fmla="*/ 2845942 w 3215811"/>
              <a:gd name="connsiteY178" fmla="*/ 1263721 h 4232952"/>
              <a:gd name="connsiteX179" fmla="*/ 2866490 w 3215811"/>
              <a:gd name="connsiteY179" fmla="*/ 1202076 h 4232952"/>
              <a:gd name="connsiteX180" fmla="*/ 2928135 w 3215811"/>
              <a:gd name="connsiteY180" fmla="*/ 1017141 h 4232952"/>
              <a:gd name="connsiteX181" fmla="*/ 2938409 w 3215811"/>
              <a:gd name="connsiteY181" fmla="*/ 986319 h 4232952"/>
              <a:gd name="connsiteX182" fmla="*/ 2979506 w 3215811"/>
              <a:gd name="connsiteY182" fmla="*/ 924674 h 4232952"/>
              <a:gd name="connsiteX183" fmla="*/ 3000054 w 3215811"/>
              <a:gd name="connsiteY183" fmla="*/ 863029 h 4232952"/>
              <a:gd name="connsiteX184" fmla="*/ 3020602 w 3215811"/>
              <a:gd name="connsiteY184" fmla="*/ 832206 h 4232952"/>
              <a:gd name="connsiteX185" fmla="*/ 3041151 w 3215811"/>
              <a:gd name="connsiteY185" fmla="*/ 770561 h 4232952"/>
              <a:gd name="connsiteX186" fmla="*/ 3051425 w 3215811"/>
              <a:gd name="connsiteY186" fmla="*/ 739739 h 4232952"/>
              <a:gd name="connsiteX187" fmla="*/ 3092521 w 3215811"/>
              <a:gd name="connsiteY187" fmla="*/ 678094 h 4232952"/>
              <a:gd name="connsiteX188" fmla="*/ 3133618 w 3215811"/>
              <a:gd name="connsiteY188" fmla="*/ 585627 h 4232952"/>
              <a:gd name="connsiteX189" fmla="*/ 3154166 w 3215811"/>
              <a:gd name="connsiteY189" fmla="*/ 523982 h 4232952"/>
              <a:gd name="connsiteX190" fmla="*/ 3164440 w 3215811"/>
              <a:gd name="connsiteY190" fmla="*/ 493159 h 4232952"/>
              <a:gd name="connsiteX191" fmla="*/ 3174715 w 3215811"/>
              <a:gd name="connsiteY191" fmla="*/ 452063 h 4232952"/>
              <a:gd name="connsiteX192" fmla="*/ 3184989 w 3215811"/>
              <a:gd name="connsiteY192" fmla="*/ 328773 h 4232952"/>
              <a:gd name="connsiteX193" fmla="*/ 3205537 w 3215811"/>
              <a:gd name="connsiteY193" fmla="*/ 226031 h 4232952"/>
              <a:gd name="connsiteX194" fmla="*/ 3215811 w 3215811"/>
              <a:gd name="connsiteY194" fmla="*/ 164386 h 4232952"/>
              <a:gd name="connsiteX195" fmla="*/ 3205537 w 3215811"/>
              <a:gd name="connsiteY195" fmla="*/ 102741 h 4232952"/>
              <a:gd name="connsiteX196" fmla="*/ 3113070 w 3215811"/>
              <a:gd name="connsiteY196" fmla="*/ 61645 h 4232952"/>
              <a:gd name="connsiteX197" fmla="*/ 3051425 w 3215811"/>
              <a:gd name="connsiteY197" fmla="*/ 41096 h 4232952"/>
              <a:gd name="connsiteX198" fmla="*/ 3010328 w 3215811"/>
              <a:gd name="connsiteY198" fmla="*/ 30822 h 4232952"/>
              <a:gd name="connsiteX199" fmla="*/ 2907587 w 3215811"/>
              <a:gd name="connsiteY199" fmla="*/ 20548 h 4232952"/>
              <a:gd name="connsiteX200" fmla="*/ 1849348 w 3215811"/>
              <a:gd name="connsiteY200" fmla="*/ 10274 h 4232952"/>
              <a:gd name="connsiteX201" fmla="*/ 1500027 w 3215811"/>
              <a:gd name="connsiteY201" fmla="*/ 0 h 4232952"/>
              <a:gd name="connsiteX202" fmla="*/ 821933 w 3215811"/>
              <a:gd name="connsiteY202" fmla="*/ 20548 h 4232952"/>
              <a:gd name="connsiteX203" fmla="*/ 523982 w 3215811"/>
              <a:gd name="connsiteY203" fmla="*/ 10274 h 4232952"/>
              <a:gd name="connsiteX204" fmla="*/ 390418 w 3215811"/>
              <a:gd name="connsiteY204" fmla="*/ 0 h 4232952"/>
              <a:gd name="connsiteX205" fmla="*/ 267128 w 3215811"/>
              <a:gd name="connsiteY205" fmla="*/ 10274 h 4232952"/>
              <a:gd name="connsiteX206" fmla="*/ 184935 w 3215811"/>
              <a:gd name="connsiteY206" fmla="*/ 30822 h 4232952"/>
              <a:gd name="connsiteX207" fmla="*/ 164387 w 3215811"/>
              <a:gd name="connsiteY207" fmla="*/ 61645 h 4232952"/>
              <a:gd name="connsiteX208" fmla="*/ 143838 w 3215811"/>
              <a:gd name="connsiteY208" fmla="*/ 82193 h 4232952"/>
              <a:gd name="connsiteX209" fmla="*/ 133564 w 3215811"/>
              <a:gd name="connsiteY209" fmla="*/ 113015 h 4232952"/>
              <a:gd name="connsiteX210" fmla="*/ 113016 w 3215811"/>
              <a:gd name="connsiteY210" fmla="*/ 195209 h 4232952"/>
              <a:gd name="connsiteX211" fmla="*/ 133564 w 3215811"/>
              <a:gd name="connsiteY211" fmla="*/ 410966 h 4232952"/>
              <a:gd name="connsiteX212" fmla="*/ 143838 w 3215811"/>
              <a:gd name="connsiteY212" fmla="*/ 441788 h 4232952"/>
              <a:gd name="connsiteX213" fmla="*/ 164387 w 3215811"/>
              <a:gd name="connsiteY213" fmla="*/ 462337 h 4232952"/>
              <a:gd name="connsiteX214" fmla="*/ 205483 w 3215811"/>
              <a:gd name="connsiteY214" fmla="*/ 523982 h 4232952"/>
              <a:gd name="connsiteX215" fmla="*/ 246580 w 3215811"/>
              <a:gd name="connsiteY215" fmla="*/ 595901 h 4232952"/>
              <a:gd name="connsiteX216" fmla="*/ 277402 w 3215811"/>
              <a:gd name="connsiteY216" fmla="*/ 626723 h 4232952"/>
              <a:gd name="connsiteX217" fmla="*/ 308225 w 3215811"/>
              <a:gd name="connsiteY217" fmla="*/ 688368 h 4232952"/>
              <a:gd name="connsiteX218" fmla="*/ 328773 w 3215811"/>
              <a:gd name="connsiteY218" fmla="*/ 750013 h 4232952"/>
              <a:gd name="connsiteX219" fmla="*/ 339047 w 3215811"/>
              <a:gd name="connsiteY219" fmla="*/ 780836 h 4232952"/>
              <a:gd name="connsiteX220" fmla="*/ 359596 w 3215811"/>
              <a:gd name="connsiteY220" fmla="*/ 811658 h 4232952"/>
              <a:gd name="connsiteX221" fmla="*/ 400692 w 3215811"/>
              <a:gd name="connsiteY221" fmla="*/ 904125 h 4232952"/>
              <a:gd name="connsiteX222" fmla="*/ 431515 w 3215811"/>
              <a:gd name="connsiteY222" fmla="*/ 976045 h 4232952"/>
              <a:gd name="connsiteX223" fmla="*/ 452063 w 3215811"/>
              <a:gd name="connsiteY223" fmla="*/ 1037689 h 4232952"/>
              <a:gd name="connsiteX224" fmla="*/ 462337 w 3215811"/>
              <a:gd name="connsiteY224" fmla="*/ 1068512 h 4232952"/>
              <a:gd name="connsiteX225" fmla="*/ 482885 w 3215811"/>
              <a:gd name="connsiteY225" fmla="*/ 1099334 h 4232952"/>
              <a:gd name="connsiteX226" fmla="*/ 503434 w 3215811"/>
              <a:gd name="connsiteY226" fmla="*/ 1160979 h 4232952"/>
              <a:gd name="connsiteX227" fmla="*/ 513708 w 3215811"/>
              <a:gd name="connsiteY227" fmla="*/ 1191802 h 4232952"/>
              <a:gd name="connsiteX228" fmla="*/ 534256 w 3215811"/>
              <a:gd name="connsiteY228" fmla="*/ 1304818 h 4232952"/>
              <a:gd name="connsiteX229" fmla="*/ 523982 w 3215811"/>
              <a:gd name="connsiteY229" fmla="*/ 1458930 h 4232952"/>
              <a:gd name="connsiteX230" fmla="*/ 503434 w 3215811"/>
              <a:gd name="connsiteY230" fmla="*/ 1633591 h 4232952"/>
              <a:gd name="connsiteX231" fmla="*/ 482885 w 3215811"/>
              <a:gd name="connsiteY231" fmla="*/ 1736332 h 4232952"/>
              <a:gd name="connsiteX232" fmla="*/ 462337 w 3215811"/>
              <a:gd name="connsiteY232" fmla="*/ 1797977 h 4232952"/>
              <a:gd name="connsiteX233" fmla="*/ 421240 w 3215811"/>
              <a:gd name="connsiteY233" fmla="*/ 1849348 h 4232952"/>
              <a:gd name="connsiteX234" fmla="*/ 380144 w 3215811"/>
              <a:gd name="connsiteY234" fmla="*/ 1900719 h 4232952"/>
              <a:gd name="connsiteX235" fmla="*/ 349321 w 3215811"/>
              <a:gd name="connsiteY235" fmla="*/ 1962364 h 4232952"/>
              <a:gd name="connsiteX236" fmla="*/ 328773 w 3215811"/>
              <a:gd name="connsiteY236" fmla="*/ 2024009 h 4232952"/>
              <a:gd name="connsiteX237" fmla="*/ 308225 w 3215811"/>
              <a:gd name="connsiteY237" fmla="*/ 2085654 h 4232952"/>
              <a:gd name="connsiteX238" fmla="*/ 287676 w 3215811"/>
              <a:gd name="connsiteY238" fmla="*/ 2147298 h 4232952"/>
              <a:gd name="connsiteX239" fmla="*/ 267128 w 3215811"/>
              <a:gd name="connsiteY239" fmla="*/ 2178121 h 4232952"/>
              <a:gd name="connsiteX240" fmla="*/ 246580 w 3215811"/>
              <a:gd name="connsiteY240" fmla="*/ 2239766 h 4232952"/>
              <a:gd name="connsiteX241" fmla="*/ 226032 w 3215811"/>
              <a:gd name="connsiteY241" fmla="*/ 2301411 h 4232952"/>
              <a:gd name="connsiteX242" fmla="*/ 215757 w 3215811"/>
              <a:gd name="connsiteY242" fmla="*/ 2352782 h 4232952"/>
              <a:gd name="connsiteX243" fmla="*/ 205483 w 3215811"/>
              <a:gd name="connsiteY243" fmla="*/ 2383604 h 4232952"/>
              <a:gd name="connsiteX244" fmla="*/ 184935 w 3215811"/>
              <a:gd name="connsiteY244" fmla="*/ 2465797 h 4232952"/>
              <a:gd name="connsiteX245" fmla="*/ 174661 w 3215811"/>
              <a:gd name="connsiteY245" fmla="*/ 2506894 h 4232952"/>
              <a:gd name="connsiteX246" fmla="*/ 154112 w 3215811"/>
              <a:gd name="connsiteY246" fmla="*/ 2568539 h 4232952"/>
              <a:gd name="connsiteX247" fmla="*/ 143838 w 3215811"/>
              <a:gd name="connsiteY247" fmla="*/ 2599361 h 4232952"/>
              <a:gd name="connsiteX248" fmla="*/ 82193 w 3215811"/>
              <a:gd name="connsiteY248" fmla="*/ 2722651 h 4232952"/>
              <a:gd name="connsiteX249" fmla="*/ 51371 w 3215811"/>
              <a:gd name="connsiteY249" fmla="*/ 2815119 h 4232952"/>
              <a:gd name="connsiteX250" fmla="*/ 41097 w 3215811"/>
              <a:gd name="connsiteY250" fmla="*/ 2845941 h 4232952"/>
              <a:gd name="connsiteX251" fmla="*/ 20548 w 3215811"/>
              <a:gd name="connsiteY251" fmla="*/ 2969231 h 4232952"/>
              <a:gd name="connsiteX252" fmla="*/ 10274 w 3215811"/>
              <a:gd name="connsiteY252" fmla="*/ 3030876 h 4232952"/>
              <a:gd name="connsiteX253" fmla="*/ 0 w 3215811"/>
              <a:gd name="connsiteY253" fmla="*/ 3123343 h 4232952"/>
              <a:gd name="connsiteX254" fmla="*/ 10274 w 3215811"/>
              <a:gd name="connsiteY254" fmla="*/ 3277456 h 4232952"/>
              <a:gd name="connsiteX255" fmla="*/ 41097 w 3215811"/>
              <a:gd name="connsiteY255" fmla="*/ 3328827 h 4232952"/>
              <a:gd name="connsiteX256" fmla="*/ 41097 w 3215811"/>
              <a:gd name="connsiteY256" fmla="*/ 3318552 h 4232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Lst>
            <a:rect l="l" t="t" r="r" b="b"/>
            <a:pathLst>
              <a:path w="3215811" h="4232952">
                <a:moveTo>
                  <a:pt x="41097" y="3318552"/>
                </a:moveTo>
                <a:lnTo>
                  <a:pt x="41097" y="3318552"/>
                </a:lnTo>
                <a:cubicBezTo>
                  <a:pt x="58220" y="3291154"/>
                  <a:pt x="78018" y="3265257"/>
                  <a:pt x="92467" y="3236359"/>
                </a:cubicBezTo>
                <a:cubicBezTo>
                  <a:pt x="102154" y="3216986"/>
                  <a:pt x="113016" y="3174714"/>
                  <a:pt x="113016" y="3174714"/>
                </a:cubicBezTo>
                <a:cubicBezTo>
                  <a:pt x="120251" y="3109597"/>
                  <a:pt x="117862" y="3093490"/>
                  <a:pt x="133564" y="3041150"/>
                </a:cubicBezTo>
                <a:cubicBezTo>
                  <a:pt x="139788" y="3020404"/>
                  <a:pt x="142097" y="2997527"/>
                  <a:pt x="154112" y="2979505"/>
                </a:cubicBezTo>
                <a:lnTo>
                  <a:pt x="174661" y="2948683"/>
                </a:lnTo>
                <a:cubicBezTo>
                  <a:pt x="178086" y="2938409"/>
                  <a:pt x="179675" y="2927327"/>
                  <a:pt x="184935" y="2917860"/>
                </a:cubicBezTo>
                <a:cubicBezTo>
                  <a:pt x="196928" y="2896272"/>
                  <a:pt x="226032" y="2856215"/>
                  <a:pt x="226032" y="2856215"/>
                </a:cubicBezTo>
                <a:lnTo>
                  <a:pt x="256854" y="2763748"/>
                </a:lnTo>
                <a:lnTo>
                  <a:pt x="277402" y="2702103"/>
                </a:lnTo>
                <a:lnTo>
                  <a:pt x="297951" y="2681555"/>
                </a:lnTo>
                <a:cubicBezTo>
                  <a:pt x="301376" y="2671281"/>
                  <a:pt x="302966" y="2660199"/>
                  <a:pt x="308225" y="2650732"/>
                </a:cubicBezTo>
                <a:cubicBezTo>
                  <a:pt x="337269" y="2598451"/>
                  <a:pt x="338693" y="2599715"/>
                  <a:pt x="369870" y="2568539"/>
                </a:cubicBezTo>
                <a:cubicBezTo>
                  <a:pt x="387953" y="2514288"/>
                  <a:pt x="374137" y="2546726"/>
                  <a:pt x="421240" y="2476072"/>
                </a:cubicBezTo>
                <a:lnTo>
                  <a:pt x="441789" y="2445249"/>
                </a:lnTo>
                <a:lnTo>
                  <a:pt x="462337" y="2414427"/>
                </a:lnTo>
                <a:cubicBezTo>
                  <a:pt x="481982" y="2355490"/>
                  <a:pt x="459311" y="2408188"/>
                  <a:pt x="493160" y="2363056"/>
                </a:cubicBezTo>
                <a:cubicBezTo>
                  <a:pt x="507978" y="2343299"/>
                  <a:pt x="516793" y="2318873"/>
                  <a:pt x="534256" y="2301411"/>
                </a:cubicBezTo>
                <a:cubicBezTo>
                  <a:pt x="541106" y="2294562"/>
                  <a:pt x="548993" y="2288612"/>
                  <a:pt x="554805" y="2280863"/>
                </a:cubicBezTo>
                <a:cubicBezTo>
                  <a:pt x="624517" y="2187915"/>
                  <a:pt x="569322" y="2245798"/>
                  <a:pt x="616449" y="2198669"/>
                </a:cubicBezTo>
                <a:cubicBezTo>
                  <a:pt x="634534" y="2144419"/>
                  <a:pt x="620717" y="2176856"/>
                  <a:pt x="667820" y="2106202"/>
                </a:cubicBezTo>
                <a:lnTo>
                  <a:pt x="688369" y="2075379"/>
                </a:lnTo>
                <a:cubicBezTo>
                  <a:pt x="714193" y="1997908"/>
                  <a:pt x="679358" y="2093401"/>
                  <a:pt x="719191" y="2013734"/>
                </a:cubicBezTo>
                <a:cubicBezTo>
                  <a:pt x="745864" y="1960387"/>
                  <a:pt x="709879" y="2002497"/>
                  <a:pt x="750014" y="1962364"/>
                </a:cubicBezTo>
                <a:cubicBezTo>
                  <a:pt x="753439" y="1952090"/>
                  <a:pt x="753790" y="1940205"/>
                  <a:pt x="760288" y="1931541"/>
                </a:cubicBezTo>
                <a:cubicBezTo>
                  <a:pt x="774818" y="1912168"/>
                  <a:pt x="811658" y="1880170"/>
                  <a:pt x="811658" y="1880170"/>
                </a:cubicBezTo>
                <a:cubicBezTo>
                  <a:pt x="828944" y="1828317"/>
                  <a:pt x="809381" y="1865978"/>
                  <a:pt x="852755" y="1828800"/>
                </a:cubicBezTo>
                <a:lnTo>
                  <a:pt x="924674" y="1756881"/>
                </a:lnTo>
                <a:cubicBezTo>
                  <a:pt x="931524" y="1750031"/>
                  <a:pt x="937163" y="1741705"/>
                  <a:pt x="945223" y="1736332"/>
                </a:cubicBezTo>
                <a:lnTo>
                  <a:pt x="976045" y="1715784"/>
                </a:lnTo>
                <a:cubicBezTo>
                  <a:pt x="982894" y="1705510"/>
                  <a:pt x="988879" y="1694603"/>
                  <a:pt x="996593" y="1684961"/>
                </a:cubicBezTo>
                <a:cubicBezTo>
                  <a:pt x="1055158" y="1611755"/>
                  <a:pt x="974439" y="1728468"/>
                  <a:pt x="1037690" y="1633591"/>
                </a:cubicBezTo>
                <a:cubicBezTo>
                  <a:pt x="1075155" y="1521192"/>
                  <a:pt x="1015407" y="1691431"/>
                  <a:pt x="1068512" y="1571946"/>
                </a:cubicBezTo>
                <a:cubicBezTo>
                  <a:pt x="1077309" y="1552153"/>
                  <a:pt x="1082211" y="1530849"/>
                  <a:pt x="1089061" y="1510301"/>
                </a:cubicBezTo>
                <a:lnTo>
                  <a:pt x="1119883" y="1417833"/>
                </a:lnTo>
                <a:lnTo>
                  <a:pt x="1140432" y="1356188"/>
                </a:lnTo>
                <a:cubicBezTo>
                  <a:pt x="1143857" y="1345914"/>
                  <a:pt x="1141695" y="1331373"/>
                  <a:pt x="1150706" y="1325366"/>
                </a:cubicBezTo>
                <a:cubicBezTo>
                  <a:pt x="1160980" y="1318517"/>
                  <a:pt x="1171886" y="1312532"/>
                  <a:pt x="1181528" y="1304818"/>
                </a:cubicBezTo>
                <a:cubicBezTo>
                  <a:pt x="1189092" y="1298767"/>
                  <a:pt x="1194327" y="1290081"/>
                  <a:pt x="1202076" y="1284269"/>
                </a:cubicBezTo>
                <a:cubicBezTo>
                  <a:pt x="1221833" y="1269451"/>
                  <a:pt x="1246258" y="1260636"/>
                  <a:pt x="1263721" y="1243173"/>
                </a:cubicBezTo>
                <a:cubicBezTo>
                  <a:pt x="1280845" y="1226049"/>
                  <a:pt x="1294942" y="1205235"/>
                  <a:pt x="1315092" y="1191802"/>
                </a:cubicBezTo>
                <a:cubicBezTo>
                  <a:pt x="1325366" y="1184953"/>
                  <a:pt x="1336622" y="1179385"/>
                  <a:pt x="1345915" y="1171254"/>
                </a:cubicBezTo>
                <a:cubicBezTo>
                  <a:pt x="1364140" y="1155307"/>
                  <a:pt x="1380162" y="1137007"/>
                  <a:pt x="1397285" y="1119883"/>
                </a:cubicBezTo>
                <a:cubicBezTo>
                  <a:pt x="1404135" y="1113033"/>
                  <a:pt x="1409774" y="1104707"/>
                  <a:pt x="1417834" y="1099334"/>
                </a:cubicBezTo>
                <a:cubicBezTo>
                  <a:pt x="1428108" y="1092485"/>
                  <a:pt x="1439281" y="1086822"/>
                  <a:pt x="1448656" y="1078786"/>
                </a:cubicBezTo>
                <a:cubicBezTo>
                  <a:pt x="1463365" y="1066178"/>
                  <a:pt x="1473633" y="1048435"/>
                  <a:pt x="1489753" y="1037689"/>
                </a:cubicBezTo>
                <a:lnTo>
                  <a:pt x="1551398" y="996593"/>
                </a:lnTo>
                <a:cubicBezTo>
                  <a:pt x="1558247" y="986319"/>
                  <a:pt x="1564041" y="975256"/>
                  <a:pt x="1571946" y="965770"/>
                </a:cubicBezTo>
                <a:cubicBezTo>
                  <a:pt x="1600353" y="931682"/>
                  <a:pt x="1604183" y="942393"/>
                  <a:pt x="1623317" y="904125"/>
                </a:cubicBezTo>
                <a:cubicBezTo>
                  <a:pt x="1628160" y="894439"/>
                  <a:pt x="1628748" y="882989"/>
                  <a:pt x="1633591" y="873303"/>
                </a:cubicBezTo>
                <a:cubicBezTo>
                  <a:pt x="1646552" y="847382"/>
                  <a:pt x="1655575" y="841045"/>
                  <a:pt x="1674688" y="821932"/>
                </a:cubicBezTo>
                <a:cubicBezTo>
                  <a:pt x="1678113" y="811658"/>
                  <a:pt x="1678464" y="799774"/>
                  <a:pt x="1684962" y="791110"/>
                </a:cubicBezTo>
                <a:cubicBezTo>
                  <a:pt x="1699492" y="771737"/>
                  <a:pt x="1719209" y="756863"/>
                  <a:pt x="1736333" y="739739"/>
                </a:cubicBezTo>
                <a:cubicBezTo>
                  <a:pt x="1746607" y="729465"/>
                  <a:pt x="1755065" y="716976"/>
                  <a:pt x="1767155" y="708916"/>
                </a:cubicBezTo>
                <a:cubicBezTo>
                  <a:pt x="1777429" y="702067"/>
                  <a:pt x="1788685" y="696499"/>
                  <a:pt x="1797978" y="688368"/>
                </a:cubicBezTo>
                <a:cubicBezTo>
                  <a:pt x="1894141" y="604225"/>
                  <a:pt x="1810810" y="662688"/>
                  <a:pt x="1880171" y="616449"/>
                </a:cubicBezTo>
                <a:cubicBezTo>
                  <a:pt x="1887020" y="606175"/>
                  <a:pt x="1892683" y="595002"/>
                  <a:pt x="1900719" y="585627"/>
                </a:cubicBezTo>
                <a:cubicBezTo>
                  <a:pt x="1913327" y="570918"/>
                  <a:pt x="1941816" y="544530"/>
                  <a:pt x="1941816" y="544530"/>
                </a:cubicBezTo>
                <a:cubicBezTo>
                  <a:pt x="1945241" y="534256"/>
                  <a:pt x="1945592" y="522371"/>
                  <a:pt x="1952090" y="513707"/>
                </a:cubicBezTo>
                <a:cubicBezTo>
                  <a:pt x="1996546" y="454432"/>
                  <a:pt x="2000371" y="463367"/>
                  <a:pt x="2065106" y="441788"/>
                </a:cubicBezTo>
                <a:lnTo>
                  <a:pt x="2126751" y="421240"/>
                </a:lnTo>
                <a:lnTo>
                  <a:pt x="2167847" y="410966"/>
                </a:lnTo>
                <a:cubicBezTo>
                  <a:pt x="2173845" y="411632"/>
                  <a:pt x="2275989" y="418803"/>
                  <a:pt x="2301411" y="431514"/>
                </a:cubicBezTo>
                <a:cubicBezTo>
                  <a:pt x="2310075" y="435846"/>
                  <a:pt x="2315110" y="445213"/>
                  <a:pt x="2321960" y="452063"/>
                </a:cubicBezTo>
                <a:cubicBezTo>
                  <a:pt x="2318535" y="482885"/>
                  <a:pt x="2313682" y="513582"/>
                  <a:pt x="2311685" y="544530"/>
                </a:cubicBezTo>
                <a:cubicBezTo>
                  <a:pt x="2306829" y="619795"/>
                  <a:pt x="2308040" y="695431"/>
                  <a:pt x="2301411" y="770561"/>
                </a:cubicBezTo>
                <a:cubicBezTo>
                  <a:pt x="2297749" y="812063"/>
                  <a:pt x="2287712" y="852754"/>
                  <a:pt x="2280863" y="893851"/>
                </a:cubicBezTo>
                <a:cubicBezTo>
                  <a:pt x="2273430" y="938451"/>
                  <a:pt x="2269887" y="963796"/>
                  <a:pt x="2260315" y="1006867"/>
                </a:cubicBezTo>
                <a:cubicBezTo>
                  <a:pt x="2244256" y="1079132"/>
                  <a:pt x="2256927" y="1018722"/>
                  <a:pt x="2239766" y="1078786"/>
                </a:cubicBezTo>
                <a:cubicBezTo>
                  <a:pt x="2218673" y="1152614"/>
                  <a:pt x="2240404" y="1086510"/>
                  <a:pt x="2219218" y="1171254"/>
                </a:cubicBezTo>
                <a:cubicBezTo>
                  <a:pt x="2216591" y="1181760"/>
                  <a:pt x="2211793" y="1191628"/>
                  <a:pt x="2208944" y="1202076"/>
                </a:cubicBezTo>
                <a:cubicBezTo>
                  <a:pt x="2201513" y="1229322"/>
                  <a:pt x="2195246" y="1256871"/>
                  <a:pt x="2188396" y="1284269"/>
                </a:cubicBezTo>
                <a:lnTo>
                  <a:pt x="2157573" y="1407559"/>
                </a:lnTo>
                <a:lnTo>
                  <a:pt x="2126751" y="1530849"/>
                </a:lnTo>
                <a:cubicBezTo>
                  <a:pt x="2123326" y="1544548"/>
                  <a:pt x="2120941" y="1558550"/>
                  <a:pt x="2116476" y="1571946"/>
                </a:cubicBezTo>
                <a:lnTo>
                  <a:pt x="2085654" y="1664413"/>
                </a:lnTo>
                <a:lnTo>
                  <a:pt x="2054832" y="1756881"/>
                </a:lnTo>
                <a:cubicBezTo>
                  <a:pt x="2051407" y="1767155"/>
                  <a:pt x="2050564" y="1778692"/>
                  <a:pt x="2044557" y="1787703"/>
                </a:cubicBezTo>
                <a:lnTo>
                  <a:pt x="2024009" y="1818525"/>
                </a:lnTo>
                <a:lnTo>
                  <a:pt x="1993187" y="1910993"/>
                </a:lnTo>
                <a:cubicBezTo>
                  <a:pt x="1989762" y="1921267"/>
                  <a:pt x="1988919" y="1932804"/>
                  <a:pt x="1982912" y="1941815"/>
                </a:cubicBezTo>
                <a:cubicBezTo>
                  <a:pt x="1976063" y="1952089"/>
                  <a:pt x="1967379" y="1961354"/>
                  <a:pt x="1962364" y="1972638"/>
                </a:cubicBezTo>
                <a:cubicBezTo>
                  <a:pt x="1913463" y="2082669"/>
                  <a:pt x="1967769" y="1995355"/>
                  <a:pt x="1921267" y="2065105"/>
                </a:cubicBezTo>
                <a:cubicBezTo>
                  <a:pt x="1914418" y="2085653"/>
                  <a:pt x="1910405" y="2107377"/>
                  <a:pt x="1900719" y="2126750"/>
                </a:cubicBezTo>
                <a:cubicBezTo>
                  <a:pt x="1893870" y="2140449"/>
                  <a:pt x="1885859" y="2153627"/>
                  <a:pt x="1880171" y="2167847"/>
                </a:cubicBezTo>
                <a:cubicBezTo>
                  <a:pt x="1872127" y="2187958"/>
                  <a:pt x="1866473" y="2208944"/>
                  <a:pt x="1859623" y="2229492"/>
                </a:cubicBezTo>
                <a:lnTo>
                  <a:pt x="1849348" y="2260314"/>
                </a:lnTo>
                <a:lnTo>
                  <a:pt x="1797978" y="2414427"/>
                </a:lnTo>
                <a:cubicBezTo>
                  <a:pt x="1794553" y="2424701"/>
                  <a:pt x="1790330" y="2434742"/>
                  <a:pt x="1787703" y="2445249"/>
                </a:cubicBezTo>
                <a:cubicBezTo>
                  <a:pt x="1780854" y="2472647"/>
                  <a:pt x="1776085" y="2500650"/>
                  <a:pt x="1767155" y="2527442"/>
                </a:cubicBezTo>
                <a:cubicBezTo>
                  <a:pt x="1743064" y="2599719"/>
                  <a:pt x="1774416" y="2510503"/>
                  <a:pt x="1736333" y="2599361"/>
                </a:cubicBezTo>
                <a:cubicBezTo>
                  <a:pt x="1710811" y="2658911"/>
                  <a:pt x="1744997" y="2601776"/>
                  <a:pt x="1705510" y="2661006"/>
                </a:cubicBezTo>
                <a:cubicBezTo>
                  <a:pt x="1698661" y="2681554"/>
                  <a:pt x="1696977" y="2704629"/>
                  <a:pt x="1684962" y="2722651"/>
                </a:cubicBezTo>
                <a:lnTo>
                  <a:pt x="1643865" y="2784296"/>
                </a:lnTo>
                <a:cubicBezTo>
                  <a:pt x="1640440" y="2794570"/>
                  <a:pt x="1638851" y="2805652"/>
                  <a:pt x="1633591" y="2815119"/>
                </a:cubicBezTo>
                <a:cubicBezTo>
                  <a:pt x="1621598" y="2836707"/>
                  <a:pt x="1592494" y="2876764"/>
                  <a:pt x="1592494" y="2876764"/>
                </a:cubicBezTo>
                <a:cubicBezTo>
                  <a:pt x="1568041" y="2950123"/>
                  <a:pt x="1583961" y="2920387"/>
                  <a:pt x="1551398" y="2969231"/>
                </a:cubicBezTo>
                <a:lnTo>
                  <a:pt x="1520575" y="3061698"/>
                </a:lnTo>
                <a:cubicBezTo>
                  <a:pt x="1517150" y="3071972"/>
                  <a:pt x="1512928" y="3082014"/>
                  <a:pt x="1510301" y="3092521"/>
                </a:cubicBezTo>
                <a:lnTo>
                  <a:pt x="1489753" y="3174714"/>
                </a:lnTo>
                <a:cubicBezTo>
                  <a:pt x="1486328" y="3188413"/>
                  <a:pt x="1483944" y="3202415"/>
                  <a:pt x="1479479" y="3215811"/>
                </a:cubicBezTo>
                <a:cubicBezTo>
                  <a:pt x="1476054" y="3226085"/>
                  <a:pt x="1472055" y="3236185"/>
                  <a:pt x="1469205" y="3246633"/>
                </a:cubicBezTo>
                <a:cubicBezTo>
                  <a:pt x="1461774" y="3273879"/>
                  <a:pt x="1455506" y="3301429"/>
                  <a:pt x="1448656" y="3328827"/>
                </a:cubicBezTo>
                <a:cubicBezTo>
                  <a:pt x="1445231" y="3342526"/>
                  <a:pt x="1442847" y="3356527"/>
                  <a:pt x="1438382" y="3369923"/>
                </a:cubicBezTo>
                <a:lnTo>
                  <a:pt x="1407560" y="3462391"/>
                </a:lnTo>
                <a:lnTo>
                  <a:pt x="1366463" y="3585681"/>
                </a:lnTo>
                <a:lnTo>
                  <a:pt x="1356189" y="3616503"/>
                </a:lnTo>
                <a:cubicBezTo>
                  <a:pt x="1352764" y="3626777"/>
                  <a:pt x="1353573" y="3639667"/>
                  <a:pt x="1345915" y="3647325"/>
                </a:cubicBezTo>
                <a:lnTo>
                  <a:pt x="1325366" y="3667874"/>
                </a:lnTo>
                <a:cubicBezTo>
                  <a:pt x="1321941" y="3678148"/>
                  <a:pt x="1320664" y="3689410"/>
                  <a:pt x="1315092" y="3698696"/>
                </a:cubicBezTo>
                <a:cubicBezTo>
                  <a:pt x="1310108" y="3707002"/>
                  <a:pt x="1300595" y="3711681"/>
                  <a:pt x="1294544" y="3719245"/>
                </a:cubicBezTo>
                <a:cubicBezTo>
                  <a:pt x="1286830" y="3728887"/>
                  <a:pt x="1279518" y="3739023"/>
                  <a:pt x="1273996" y="3750067"/>
                </a:cubicBezTo>
                <a:cubicBezTo>
                  <a:pt x="1269153" y="3759753"/>
                  <a:pt x="1269293" y="3771603"/>
                  <a:pt x="1263721" y="3780889"/>
                </a:cubicBezTo>
                <a:cubicBezTo>
                  <a:pt x="1258737" y="3789195"/>
                  <a:pt x="1249224" y="3793874"/>
                  <a:pt x="1243173" y="3801438"/>
                </a:cubicBezTo>
                <a:cubicBezTo>
                  <a:pt x="1235459" y="3811080"/>
                  <a:pt x="1230339" y="3822618"/>
                  <a:pt x="1222625" y="3832260"/>
                </a:cubicBezTo>
                <a:cubicBezTo>
                  <a:pt x="1216574" y="3839824"/>
                  <a:pt x="1207888" y="3845059"/>
                  <a:pt x="1202076" y="3852809"/>
                </a:cubicBezTo>
                <a:cubicBezTo>
                  <a:pt x="1142144" y="3932719"/>
                  <a:pt x="1187522" y="3896760"/>
                  <a:pt x="1130157" y="3935002"/>
                </a:cubicBezTo>
                <a:cubicBezTo>
                  <a:pt x="1123308" y="3945276"/>
                  <a:pt x="1117323" y="3956182"/>
                  <a:pt x="1109609" y="3965824"/>
                </a:cubicBezTo>
                <a:cubicBezTo>
                  <a:pt x="1103558" y="3973388"/>
                  <a:pt x="1094045" y="3978067"/>
                  <a:pt x="1089061" y="3986373"/>
                </a:cubicBezTo>
                <a:cubicBezTo>
                  <a:pt x="1083489" y="3995659"/>
                  <a:pt x="1083630" y="4007509"/>
                  <a:pt x="1078787" y="4017195"/>
                </a:cubicBezTo>
                <a:cubicBezTo>
                  <a:pt x="1073265" y="4028240"/>
                  <a:pt x="1065088" y="4037744"/>
                  <a:pt x="1058238" y="4048018"/>
                </a:cubicBezTo>
                <a:cubicBezTo>
                  <a:pt x="1034202" y="4120127"/>
                  <a:pt x="1026251" y="4115277"/>
                  <a:pt x="1047964" y="4202130"/>
                </a:cubicBezTo>
                <a:cubicBezTo>
                  <a:pt x="1050959" y="4214109"/>
                  <a:pt x="1061663" y="4222678"/>
                  <a:pt x="1068512" y="4232952"/>
                </a:cubicBezTo>
                <a:cubicBezTo>
                  <a:pt x="1109609" y="4229527"/>
                  <a:pt x="1151124" y="4229458"/>
                  <a:pt x="1191802" y="4222678"/>
                </a:cubicBezTo>
                <a:cubicBezTo>
                  <a:pt x="1213167" y="4219117"/>
                  <a:pt x="1232899" y="4208979"/>
                  <a:pt x="1253447" y="4202130"/>
                </a:cubicBezTo>
                <a:lnTo>
                  <a:pt x="1284270" y="4191856"/>
                </a:lnTo>
                <a:lnTo>
                  <a:pt x="1345915" y="4171307"/>
                </a:lnTo>
                <a:cubicBezTo>
                  <a:pt x="1356189" y="4167882"/>
                  <a:pt x="1367726" y="4167040"/>
                  <a:pt x="1376737" y="4161033"/>
                </a:cubicBezTo>
                <a:cubicBezTo>
                  <a:pt x="1397285" y="4147334"/>
                  <a:pt x="1420919" y="4137400"/>
                  <a:pt x="1438382" y="4119937"/>
                </a:cubicBezTo>
                <a:cubicBezTo>
                  <a:pt x="1488210" y="4070109"/>
                  <a:pt x="1468733" y="4094960"/>
                  <a:pt x="1500027" y="4048018"/>
                </a:cubicBezTo>
                <a:cubicBezTo>
                  <a:pt x="1525849" y="3970549"/>
                  <a:pt x="1491018" y="4066033"/>
                  <a:pt x="1530849" y="3986373"/>
                </a:cubicBezTo>
                <a:cubicBezTo>
                  <a:pt x="1535692" y="3976686"/>
                  <a:pt x="1536858" y="3965504"/>
                  <a:pt x="1541124" y="3955550"/>
                </a:cubicBezTo>
                <a:cubicBezTo>
                  <a:pt x="1562174" y="3906434"/>
                  <a:pt x="1559899" y="3927805"/>
                  <a:pt x="1571946" y="3883631"/>
                </a:cubicBezTo>
                <a:cubicBezTo>
                  <a:pt x="1579377" y="3856385"/>
                  <a:pt x="1585644" y="3828836"/>
                  <a:pt x="1592494" y="3801438"/>
                </a:cubicBezTo>
                <a:cubicBezTo>
                  <a:pt x="1592497" y="3801427"/>
                  <a:pt x="1613041" y="3719257"/>
                  <a:pt x="1613043" y="3719245"/>
                </a:cubicBezTo>
                <a:cubicBezTo>
                  <a:pt x="1616468" y="3698697"/>
                  <a:pt x="1619232" y="3678027"/>
                  <a:pt x="1623317" y="3657600"/>
                </a:cubicBezTo>
                <a:cubicBezTo>
                  <a:pt x="1631080" y="3618783"/>
                  <a:pt x="1641035" y="3594169"/>
                  <a:pt x="1654139" y="3554858"/>
                </a:cubicBezTo>
                <a:lnTo>
                  <a:pt x="1664414" y="3524036"/>
                </a:lnTo>
                <a:cubicBezTo>
                  <a:pt x="1667839" y="3513762"/>
                  <a:pt x="1668681" y="3502224"/>
                  <a:pt x="1674688" y="3493213"/>
                </a:cubicBezTo>
                <a:lnTo>
                  <a:pt x="1695236" y="3462391"/>
                </a:lnTo>
                <a:cubicBezTo>
                  <a:pt x="1716617" y="3376863"/>
                  <a:pt x="1690583" y="3461421"/>
                  <a:pt x="1726058" y="3390472"/>
                </a:cubicBezTo>
                <a:cubicBezTo>
                  <a:pt x="1768595" y="3305399"/>
                  <a:pt x="1697995" y="3417157"/>
                  <a:pt x="1756881" y="3328827"/>
                </a:cubicBezTo>
                <a:cubicBezTo>
                  <a:pt x="1767732" y="3296272"/>
                  <a:pt x="1764941" y="3295634"/>
                  <a:pt x="1787703" y="3267182"/>
                </a:cubicBezTo>
                <a:cubicBezTo>
                  <a:pt x="1793754" y="3259618"/>
                  <a:pt x="1802440" y="3254383"/>
                  <a:pt x="1808252" y="3246633"/>
                </a:cubicBezTo>
                <a:cubicBezTo>
                  <a:pt x="1823069" y="3226876"/>
                  <a:pt x="1831885" y="3202450"/>
                  <a:pt x="1849348" y="3184988"/>
                </a:cubicBezTo>
                <a:lnTo>
                  <a:pt x="1900719" y="3133618"/>
                </a:lnTo>
                <a:cubicBezTo>
                  <a:pt x="1907569" y="3126768"/>
                  <a:pt x="1915894" y="3121129"/>
                  <a:pt x="1921267" y="3113069"/>
                </a:cubicBezTo>
                <a:cubicBezTo>
                  <a:pt x="1984524" y="3018189"/>
                  <a:pt x="1903797" y="3134908"/>
                  <a:pt x="1962364" y="3061698"/>
                </a:cubicBezTo>
                <a:cubicBezTo>
                  <a:pt x="1970078" y="3052056"/>
                  <a:pt x="1975198" y="3040518"/>
                  <a:pt x="1982912" y="3030876"/>
                </a:cubicBezTo>
                <a:cubicBezTo>
                  <a:pt x="1988963" y="3023312"/>
                  <a:pt x="1997410" y="3017892"/>
                  <a:pt x="2003461" y="3010328"/>
                </a:cubicBezTo>
                <a:cubicBezTo>
                  <a:pt x="2011175" y="3000686"/>
                  <a:pt x="2015278" y="2988236"/>
                  <a:pt x="2024009" y="2979505"/>
                </a:cubicBezTo>
                <a:cubicBezTo>
                  <a:pt x="2085779" y="2917735"/>
                  <a:pt x="2030173" y="3026766"/>
                  <a:pt x="2116476" y="2897312"/>
                </a:cubicBezTo>
                <a:cubicBezTo>
                  <a:pt x="2130175" y="2876764"/>
                  <a:pt x="2140110" y="2853130"/>
                  <a:pt x="2157573" y="2835667"/>
                </a:cubicBezTo>
                <a:cubicBezTo>
                  <a:pt x="2174697" y="2818543"/>
                  <a:pt x="2195511" y="2804445"/>
                  <a:pt x="2208944" y="2784296"/>
                </a:cubicBezTo>
                <a:cubicBezTo>
                  <a:pt x="2222643" y="2763748"/>
                  <a:pt x="2232577" y="2740113"/>
                  <a:pt x="2250040" y="2722651"/>
                </a:cubicBezTo>
                <a:lnTo>
                  <a:pt x="2301411" y="2671281"/>
                </a:lnTo>
                <a:cubicBezTo>
                  <a:pt x="2304836" y="2661007"/>
                  <a:pt x="2306113" y="2649745"/>
                  <a:pt x="2311685" y="2640458"/>
                </a:cubicBezTo>
                <a:cubicBezTo>
                  <a:pt x="2316669" y="2632152"/>
                  <a:pt x="2326183" y="2627474"/>
                  <a:pt x="2332234" y="2619910"/>
                </a:cubicBezTo>
                <a:cubicBezTo>
                  <a:pt x="2339948" y="2610268"/>
                  <a:pt x="2347260" y="2600132"/>
                  <a:pt x="2352782" y="2589087"/>
                </a:cubicBezTo>
                <a:cubicBezTo>
                  <a:pt x="2395314" y="2504021"/>
                  <a:pt x="2324719" y="2615769"/>
                  <a:pt x="2383605" y="2527442"/>
                </a:cubicBezTo>
                <a:cubicBezTo>
                  <a:pt x="2401688" y="2473192"/>
                  <a:pt x="2387872" y="2505629"/>
                  <a:pt x="2434975" y="2434975"/>
                </a:cubicBezTo>
                <a:lnTo>
                  <a:pt x="2455524" y="2404152"/>
                </a:lnTo>
                <a:cubicBezTo>
                  <a:pt x="2462373" y="2383604"/>
                  <a:pt x="2464057" y="2360529"/>
                  <a:pt x="2476072" y="2342507"/>
                </a:cubicBezTo>
                <a:lnTo>
                  <a:pt x="2517169" y="2280863"/>
                </a:lnTo>
                <a:cubicBezTo>
                  <a:pt x="2520594" y="2270589"/>
                  <a:pt x="2522184" y="2259507"/>
                  <a:pt x="2527443" y="2250040"/>
                </a:cubicBezTo>
                <a:cubicBezTo>
                  <a:pt x="2539436" y="2228452"/>
                  <a:pt x="2560729" y="2211823"/>
                  <a:pt x="2568539" y="2188395"/>
                </a:cubicBezTo>
                <a:cubicBezTo>
                  <a:pt x="2594368" y="2110917"/>
                  <a:pt x="2559525" y="2206425"/>
                  <a:pt x="2599362" y="2126750"/>
                </a:cubicBezTo>
                <a:cubicBezTo>
                  <a:pt x="2626036" y="2073401"/>
                  <a:pt x="2590049" y="2115516"/>
                  <a:pt x="2630184" y="2075379"/>
                </a:cubicBezTo>
                <a:cubicBezTo>
                  <a:pt x="2667654" y="1962970"/>
                  <a:pt x="2607894" y="2133238"/>
                  <a:pt x="2661007" y="2013734"/>
                </a:cubicBezTo>
                <a:cubicBezTo>
                  <a:pt x="2669804" y="1993941"/>
                  <a:pt x="2669540" y="1970111"/>
                  <a:pt x="2681555" y="1952089"/>
                </a:cubicBezTo>
                <a:cubicBezTo>
                  <a:pt x="2714117" y="1903245"/>
                  <a:pt x="2698199" y="1932980"/>
                  <a:pt x="2722652" y="1859622"/>
                </a:cubicBezTo>
                <a:lnTo>
                  <a:pt x="2743200" y="1797977"/>
                </a:lnTo>
                <a:lnTo>
                  <a:pt x="2753474" y="1767155"/>
                </a:lnTo>
                <a:cubicBezTo>
                  <a:pt x="2756899" y="1746607"/>
                  <a:pt x="2760580" y="1726100"/>
                  <a:pt x="2763748" y="1705510"/>
                </a:cubicBezTo>
                <a:cubicBezTo>
                  <a:pt x="2767430" y="1681575"/>
                  <a:pt x="2770042" y="1657478"/>
                  <a:pt x="2774023" y="1633591"/>
                </a:cubicBezTo>
                <a:cubicBezTo>
                  <a:pt x="2776894" y="1616366"/>
                  <a:pt x="2781426" y="1599445"/>
                  <a:pt x="2784297" y="1582220"/>
                </a:cubicBezTo>
                <a:cubicBezTo>
                  <a:pt x="2800776" y="1483345"/>
                  <a:pt x="2787787" y="1539636"/>
                  <a:pt x="2804845" y="1448656"/>
                </a:cubicBezTo>
                <a:cubicBezTo>
                  <a:pt x="2811827" y="1411417"/>
                  <a:pt x="2832370" y="1304438"/>
                  <a:pt x="2845942" y="1263721"/>
                </a:cubicBezTo>
                <a:lnTo>
                  <a:pt x="2866490" y="1202076"/>
                </a:lnTo>
                <a:lnTo>
                  <a:pt x="2928135" y="1017141"/>
                </a:lnTo>
                <a:cubicBezTo>
                  <a:pt x="2931560" y="1006867"/>
                  <a:pt x="2932402" y="995330"/>
                  <a:pt x="2938409" y="986319"/>
                </a:cubicBezTo>
                <a:lnTo>
                  <a:pt x="2979506" y="924674"/>
                </a:lnTo>
                <a:cubicBezTo>
                  <a:pt x="2986355" y="904126"/>
                  <a:pt x="2988040" y="881051"/>
                  <a:pt x="3000054" y="863029"/>
                </a:cubicBezTo>
                <a:cubicBezTo>
                  <a:pt x="3006903" y="852755"/>
                  <a:pt x="3015587" y="843490"/>
                  <a:pt x="3020602" y="832206"/>
                </a:cubicBezTo>
                <a:cubicBezTo>
                  <a:pt x="3029399" y="812413"/>
                  <a:pt x="3034301" y="791109"/>
                  <a:pt x="3041151" y="770561"/>
                </a:cubicBezTo>
                <a:cubicBezTo>
                  <a:pt x="3044576" y="760287"/>
                  <a:pt x="3045418" y="748750"/>
                  <a:pt x="3051425" y="739739"/>
                </a:cubicBezTo>
                <a:cubicBezTo>
                  <a:pt x="3065124" y="719191"/>
                  <a:pt x="3084711" y="701523"/>
                  <a:pt x="3092521" y="678094"/>
                </a:cubicBezTo>
                <a:cubicBezTo>
                  <a:pt x="3116975" y="604735"/>
                  <a:pt x="3101055" y="634471"/>
                  <a:pt x="3133618" y="585627"/>
                </a:cubicBezTo>
                <a:lnTo>
                  <a:pt x="3154166" y="523982"/>
                </a:lnTo>
                <a:cubicBezTo>
                  <a:pt x="3157591" y="513708"/>
                  <a:pt x="3161813" y="503666"/>
                  <a:pt x="3164440" y="493159"/>
                </a:cubicBezTo>
                <a:lnTo>
                  <a:pt x="3174715" y="452063"/>
                </a:lnTo>
                <a:cubicBezTo>
                  <a:pt x="3178140" y="410966"/>
                  <a:pt x="3180435" y="369760"/>
                  <a:pt x="3184989" y="328773"/>
                </a:cubicBezTo>
                <a:cubicBezTo>
                  <a:pt x="3193790" y="249559"/>
                  <a:pt x="3192782" y="289805"/>
                  <a:pt x="3205537" y="226031"/>
                </a:cubicBezTo>
                <a:cubicBezTo>
                  <a:pt x="3209622" y="205604"/>
                  <a:pt x="3212386" y="184934"/>
                  <a:pt x="3215811" y="164386"/>
                </a:cubicBezTo>
                <a:cubicBezTo>
                  <a:pt x="3212386" y="143838"/>
                  <a:pt x="3214853" y="121374"/>
                  <a:pt x="3205537" y="102741"/>
                </a:cubicBezTo>
                <a:cubicBezTo>
                  <a:pt x="3195768" y="83203"/>
                  <a:pt x="3117886" y="63250"/>
                  <a:pt x="3113070" y="61645"/>
                </a:cubicBezTo>
                <a:cubicBezTo>
                  <a:pt x="3113060" y="61642"/>
                  <a:pt x="3051436" y="41099"/>
                  <a:pt x="3051425" y="41096"/>
                </a:cubicBezTo>
                <a:cubicBezTo>
                  <a:pt x="3037726" y="37671"/>
                  <a:pt x="3024307" y="32819"/>
                  <a:pt x="3010328" y="30822"/>
                </a:cubicBezTo>
                <a:cubicBezTo>
                  <a:pt x="2976256" y="25955"/>
                  <a:pt x="2941999" y="21157"/>
                  <a:pt x="2907587" y="20548"/>
                </a:cubicBezTo>
                <a:lnTo>
                  <a:pt x="1849348" y="10274"/>
                </a:lnTo>
                <a:cubicBezTo>
                  <a:pt x="1732908" y="6849"/>
                  <a:pt x="1616518" y="0"/>
                  <a:pt x="1500027" y="0"/>
                </a:cubicBezTo>
                <a:cubicBezTo>
                  <a:pt x="1215056" y="0"/>
                  <a:pt x="1075200" y="8488"/>
                  <a:pt x="821933" y="20548"/>
                </a:cubicBezTo>
                <a:lnTo>
                  <a:pt x="523982" y="10274"/>
                </a:lnTo>
                <a:cubicBezTo>
                  <a:pt x="479380" y="8150"/>
                  <a:pt x="435071" y="0"/>
                  <a:pt x="390418" y="0"/>
                </a:cubicBezTo>
                <a:cubicBezTo>
                  <a:pt x="349179" y="0"/>
                  <a:pt x="308225" y="6849"/>
                  <a:pt x="267128" y="10274"/>
                </a:cubicBezTo>
                <a:cubicBezTo>
                  <a:pt x="264570" y="10786"/>
                  <a:pt x="195466" y="22397"/>
                  <a:pt x="184935" y="30822"/>
                </a:cubicBezTo>
                <a:cubicBezTo>
                  <a:pt x="175293" y="38536"/>
                  <a:pt x="172101" y="52003"/>
                  <a:pt x="164387" y="61645"/>
                </a:cubicBezTo>
                <a:cubicBezTo>
                  <a:pt x="158336" y="69209"/>
                  <a:pt x="150688" y="75344"/>
                  <a:pt x="143838" y="82193"/>
                </a:cubicBezTo>
                <a:cubicBezTo>
                  <a:pt x="140413" y="92467"/>
                  <a:pt x="136413" y="102567"/>
                  <a:pt x="133564" y="113015"/>
                </a:cubicBezTo>
                <a:cubicBezTo>
                  <a:pt x="126133" y="140261"/>
                  <a:pt x="113016" y="195209"/>
                  <a:pt x="113016" y="195209"/>
                </a:cubicBezTo>
                <a:cubicBezTo>
                  <a:pt x="120384" y="320459"/>
                  <a:pt x="110050" y="328666"/>
                  <a:pt x="133564" y="410966"/>
                </a:cubicBezTo>
                <a:cubicBezTo>
                  <a:pt x="136539" y="421379"/>
                  <a:pt x="138266" y="432502"/>
                  <a:pt x="143838" y="441788"/>
                </a:cubicBezTo>
                <a:cubicBezTo>
                  <a:pt x="148822" y="450094"/>
                  <a:pt x="157537" y="455487"/>
                  <a:pt x="164387" y="462337"/>
                </a:cubicBezTo>
                <a:cubicBezTo>
                  <a:pt x="182442" y="516502"/>
                  <a:pt x="162729" y="472677"/>
                  <a:pt x="205483" y="523982"/>
                </a:cubicBezTo>
                <a:cubicBezTo>
                  <a:pt x="254026" y="582234"/>
                  <a:pt x="196325" y="525543"/>
                  <a:pt x="246580" y="595901"/>
                </a:cubicBezTo>
                <a:cubicBezTo>
                  <a:pt x="255025" y="607724"/>
                  <a:pt x="267128" y="616449"/>
                  <a:pt x="277402" y="626723"/>
                </a:cubicBezTo>
                <a:cubicBezTo>
                  <a:pt x="314870" y="739131"/>
                  <a:pt x="255115" y="568872"/>
                  <a:pt x="308225" y="688368"/>
                </a:cubicBezTo>
                <a:cubicBezTo>
                  <a:pt x="317022" y="708161"/>
                  <a:pt x="321924" y="729465"/>
                  <a:pt x="328773" y="750013"/>
                </a:cubicBezTo>
                <a:cubicBezTo>
                  <a:pt x="332198" y="760287"/>
                  <a:pt x="333039" y="771825"/>
                  <a:pt x="339047" y="780836"/>
                </a:cubicBezTo>
                <a:lnTo>
                  <a:pt x="359596" y="811658"/>
                </a:lnTo>
                <a:cubicBezTo>
                  <a:pt x="384049" y="885017"/>
                  <a:pt x="368129" y="855281"/>
                  <a:pt x="400692" y="904125"/>
                </a:cubicBezTo>
                <a:cubicBezTo>
                  <a:pt x="427869" y="1012836"/>
                  <a:pt x="390971" y="884821"/>
                  <a:pt x="431515" y="976045"/>
                </a:cubicBezTo>
                <a:cubicBezTo>
                  <a:pt x="440312" y="995838"/>
                  <a:pt x="445214" y="1017141"/>
                  <a:pt x="452063" y="1037689"/>
                </a:cubicBezTo>
                <a:cubicBezTo>
                  <a:pt x="455488" y="1047963"/>
                  <a:pt x="456330" y="1059501"/>
                  <a:pt x="462337" y="1068512"/>
                </a:cubicBezTo>
                <a:cubicBezTo>
                  <a:pt x="469186" y="1078786"/>
                  <a:pt x="477870" y="1088050"/>
                  <a:pt x="482885" y="1099334"/>
                </a:cubicBezTo>
                <a:cubicBezTo>
                  <a:pt x="491682" y="1119127"/>
                  <a:pt x="496584" y="1140431"/>
                  <a:pt x="503434" y="1160979"/>
                </a:cubicBezTo>
                <a:cubicBezTo>
                  <a:pt x="506859" y="1171253"/>
                  <a:pt x="511584" y="1181182"/>
                  <a:pt x="513708" y="1191802"/>
                </a:cubicBezTo>
                <a:cubicBezTo>
                  <a:pt x="528067" y="1263600"/>
                  <a:pt x="521111" y="1225948"/>
                  <a:pt x="534256" y="1304818"/>
                </a:cubicBezTo>
                <a:cubicBezTo>
                  <a:pt x="530831" y="1356189"/>
                  <a:pt x="528258" y="1407623"/>
                  <a:pt x="523982" y="1458930"/>
                </a:cubicBezTo>
                <a:cubicBezTo>
                  <a:pt x="521825" y="1484815"/>
                  <a:pt x="507613" y="1604338"/>
                  <a:pt x="503434" y="1633591"/>
                </a:cubicBezTo>
                <a:cubicBezTo>
                  <a:pt x="498383" y="1668948"/>
                  <a:pt x="493099" y="1702286"/>
                  <a:pt x="482885" y="1736332"/>
                </a:cubicBezTo>
                <a:cubicBezTo>
                  <a:pt x="476661" y="1757078"/>
                  <a:pt x="474351" y="1779955"/>
                  <a:pt x="462337" y="1797977"/>
                </a:cubicBezTo>
                <a:cubicBezTo>
                  <a:pt x="399099" y="1892836"/>
                  <a:pt x="479794" y="1776157"/>
                  <a:pt x="421240" y="1849348"/>
                </a:cubicBezTo>
                <a:cubicBezTo>
                  <a:pt x="369386" y="1914164"/>
                  <a:pt x="429767" y="1851094"/>
                  <a:pt x="380144" y="1900719"/>
                </a:cubicBezTo>
                <a:cubicBezTo>
                  <a:pt x="342674" y="2013128"/>
                  <a:pt x="402434" y="1842860"/>
                  <a:pt x="349321" y="1962364"/>
                </a:cubicBezTo>
                <a:cubicBezTo>
                  <a:pt x="340524" y="1982157"/>
                  <a:pt x="335622" y="2003461"/>
                  <a:pt x="328773" y="2024009"/>
                </a:cubicBezTo>
                <a:lnTo>
                  <a:pt x="308225" y="2085654"/>
                </a:lnTo>
                <a:cubicBezTo>
                  <a:pt x="308223" y="2085659"/>
                  <a:pt x="287679" y="2147294"/>
                  <a:pt x="287676" y="2147298"/>
                </a:cubicBezTo>
                <a:cubicBezTo>
                  <a:pt x="280827" y="2157572"/>
                  <a:pt x="272143" y="2166837"/>
                  <a:pt x="267128" y="2178121"/>
                </a:cubicBezTo>
                <a:cubicBezTo>
                  <a:pt x="258331" y="2197914"/>
                  <a:pt x="253429" y="2219218"/>
                  <a:pt x="246580" y="2239766"/>
                </a:cubicBezTo>
                <a:cubicBezTo>
                  <a:pt x="246579" y="2239770"/>
                  <a:pt x="226033" y="2301408"/>
                  <a:pt x="226032" y="2301411"/>
                </a:cubicBezTo>
                <a:cubicBezTo>
                  <a:pt x="222607" y="2318535"/>
                  <a:pt x="219993" y="2335841"/>
                  <a:pt x="215757" y="2352782"/>
                </a:cubicBezTo>
                <a:cubicBezTo>
                  <a:pt x="213130" y="2363288"/>
                  <a:pt x="208332" y="2373156"/>
                  <a:pt x="205483" y="2383604"/>
                </a:cubicBezTo>
                <a:cubicBezTo>
                  <a:pt x="198052" y="2410850"/>
                  <a:pt x="191784" y="2438399"/>
                  <a:pt x="184935" y="2465797"/>
                </a:cubicBezTo>
                <a:cubicBezTo>
                  <a:pt x="181510" y="2479496"/>
                  <a:pt x="179126" y="2493498"/>
                  <a:pt x="174661" y="2506894"/>
                </a:cubicBezTo>
                <a:lnTo>
                  <a:pt x="154112" y="2568539"/>
                </a:lnTo>
                <a:cubicBezTo>
                  <a:pt x="150687" y="2578813"/>
                  <a:pt x="149845" y="2590350"/>
                  <a:pt x="143838" y="2599361"/>
                </a:cubicBezTo>
                <a:cubicBezTo>
                  <a:pt x="90729" y="2679026"/>
                  <a:pt x="110551" y="2637579"/>
                  <a:pt x="82193" y="2722651"/>
                </a:cubicBezTo>
                <a:lnTo>
                  <a:pt x="51371" y="2815119"/>
                </a:lnTo>
                <a:lnTo>
                  <a:pt x="41097" y="2845941"/>
                </a:lnTo>
                <a:lnTo>
                  <a:pt x="20548" y="2969231"/>
                </a:lnTo>
                <a:cubicBezTo>
                  <a:pt x="17123" y="2989779"/>
                  <a:pt x="12574" y="3010172"/>
                  <a:pt x="10274" y="3030876"/>
                </a:cubicBezTo>
                <a:lnTo>
                  <a:pt x="0" y="3123343"/>
                </a:lnTo>
                <a:cubicBezTo>
                  <a:pt x="3425" y="3174714"/>
                  <a:pt x="4589" y="3226286"/>
                  <a:pt x="10274" y="3277456"/>
                </a:cubicBezTo>
                <a:cubicBezTo>
                  <a:pt x="12106" y="3293945"/>
                  <a:pt x="23181" y="3321660"/>
                  <a:pt x="41097" y="3328827"/>
                </a:cubicBezTo>
                <a:cubicBezTo>
                  <a:pt x="50636" y="3332643"/>
                  <a:pt x="41097" y="3320264"/>
                  <a:pt x="41097" y="3318552"/>
                </a:cubicBezTo>
                <a:close/>
              </a:path>
            </a:pathLst>
          </a:custGeom>
          <a:solidFill>
            <a:schemeClr val="accent1">
              <a:lumMod val="60000"/>
              <a:lumOff val="40000"/>
            </a:schemeClr>
          </a:solid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2" name="Group 51"/>
          <p:cNvGrpSpPr/>
          <p:nvPr/>
        </p:nvGrpSpPr>
        <p:grpSpPr>
          <a:xfrm rot="1697592">
            <a:off x="5246206" y="2964476"/>
            <a:ext cx="486802" cy="1892256"/>
            <a:chOff x="7291561" y="2030577"/>
            <a:chExt cx="486802" cy="1892256"/>
          </a:xfrm>
        </p:grpSpPr>
        <p:sp>
          <p:nvSpPr>
            <p:cNvPr id="43" name="TextBox 42"/>
            <p:cNvSpPr txBox="1"/>
            <p:nvPr/>
          </p:nvSpPr>
          <p:spPr>
            <a:xfrm>
              <a:off x="7298569" y="2030577"/>
              <a:ext cx="324128" cy="369332"/>
            </a:xfrm>
            <a:prstGeom prst="rect">
              <a:avLst/>
            </a:prstGeom>
            <a:noFill/>
          </p:spPr>
          <p:txBody>
            <a:bodyPr wrap="none" rtlCol="0">
              <a:spAutoFit/>
            </a:bodyPr>
            <a:lstStyle/>
            <a:p>
              <a:r>
                <a:rPr lang="en-US"/>
                <a:t>+</a:t>
              </a:r>
            </a:p>
          </p:txBody>
        </p:sp>
        <p:sp>
          <p:nvSpPr>
            <p:cNvPr id="44" name="TextBox 43"/>
            <p:cNvSpPr txBox="1"/>
            <p:nvPr/>
          </p:nvSpPr>
          <p:spPr>
            <a:xfrm>
              <a:off x="7298569" y="2321902"/>
              <a:ext cx="476528" cy="369332"/>
            </a:xfrm>
            <a:prstGeom prst="rect">
              <a:avLst/>
            </a:prstGeom>
            <a:noFill/>
          </p:spPr>
          <p:txBody>
            <a:bodyPr wrap="square" rtlCol="0">
              <a:spAutoFit/>
            </a:bodyPr>
            <a:lstStyle/>
            <a:p>
              <a:r>
                <a:rPr lang="en-US"/>
                <a:t>+</a:t>
              </a:r>
            </a:p>
          </p:txBody>
        </p:sp>
        <p:sp>
          <p:nvSpPr>
            <p:cNvPr id="45" name="TextBox 44"/>
            <p:cNvSpPr txBox="1"/>
            <p:nvPr/>
          </p:nvSpPr>
          <p:spPr>
            <a:xfrm>
              <a:off x="7298569" y="2636802"/>
              <a:ext cx="476528" cy="369332"/>
            </a:xfrm>
            <a:prstGeom prst="rect">
              <a:avLst/>
            </a:prstGeom>
            <a:noFill/>
          </p:spPr>
          <p:txBody>
            <a:bodyPr wrap="square" rtlCol="0">
              <a:spAutoFit/>
            </a:bodyPr>
            <a:lstStyle/>
            <a:p>
              <a:r>
                <a:rPr lang="en-US"/>
                <a:t>+</a:t>
              </a:r>
            </a:p>
          </p:txBody>
        </p:sp>
        <p:sp>
          <p:nvSpPr>
            <p:cNvPr id="49" name="TextBox 48"/>
            <p:cNvSpPr txBox="1"/>
            <p:nvPr/>
          </p:nvSpPr>
          <p:spPr>
            <a:xfrm>
              <a:off x="7301835" y="2947276"/>
              <a:ext cx="324128" cy="369332"/>
            </a:xfrm>
            <a:prstGeom prst="rect">
              <a:avLst/>
            </a:prstGeom>
            <a:noFill/>
          </p:spPr>
          <p:txBody>
            <a:bodyPr wrap="none" rtlCol="0">
              <a:spAutoFit/>
            </a:bodyPr>
            <a:lstStyle/>
            <a:p>
              <a:r>
                <a:rPr lang="en-US"/>
                <a:t>+</a:t>
              </a:r>
            </a:p>
          </p:txBody>
        </p:sp>
        <p:sp>
          <p:nvSpPr>
            <p:cNvPr id="50" name="TextBox 49"/>
            <p:cNvSpPr txBox="1"/>
            <p:nvPr/>
          </p:nvSpPr>
          <p:spPr>
            <a:xfrm>
              <a:off x="7301835" y="3238601"/>
              <a:ext cx="476528" cy="369332"/>
            </a:xfrm>
            <a:prstGeom prst="rect">
              <a:avLst/>
            </a:prstGeom>
            <a:noFill/>
          </p:spPr>
          <p:txBody>
            <a:bodyPr wrap="square" rtlCol="0">
              <a:spAutoFit/>
            </a:bodyPr>
            <a:lstStyle/>
            <a:p>
              <a:r>
                <a:rPr lang="en-US" dirty="0"/>
                <a:t>+</a:t>
              </a:r>
            </a:p>
          </p:txBody>
        </p:sp>
        <p:sp>
          <p:nvSpPr>
            <p:cNvPr id="51" name="TextBox 50"/>
            <p:cNvSpPr txBox="1"/>
            <p:nvPr/>
          </p:nvSpPr>
          <p:spPr>
            <a:xfrm>
              <a:off x="7291561" y="3553501"/>
              <a:ext cx="476528" cy="369332"/>
            </a:xfrm>
            <a:prstGeom prst="rect">
              <a:avLst/>
            </a:prstGeom>
            <a:noFill/>
          </p:spPr>
          <p:txBody>
            <a:bodyPr wrap="square" rtlCol="0">
              <a:spAutoFit/>
            </a:bodyPr>
            <a:lstStyle/>
            <a:p>
              <a:r>
                <a:rPr lang="en-US"/>
                <a:t>+</a:t>
              </a:r>
            </a:p>
          </p:txBody>
        </p:sp>
      </p:grpSp>
      <p:grpSp>
        <p:nvGrpSpPr>
          <p:cNvPr id="53" name="Group 52"/>
          <p:cNvGrpSpPr/>
          <p:nvPr/>
        </p:nvGrpSpPr>
        <p:grpSpPr>
          <a:xfrm rot="2092785">
            <a:off x="3648210" y="1632601"/>
            <a:ext cx="486802" cy="2486163"/>
            <a:chOff x="7291561" y="1436670"/>
            <a:chExt cx="486802" cy="2486163"/>
          </a:xfrm>
        </p:grpSpPr>
        <p:sp>
          <p:nvSpPr>
            <p:cNvPr id="55" name="TextBox 54"/>
            <p:cNvSpPr txBox="1"/>
            <p:nvPr/>
          </p:nvSpPr>
          <p:spPr>
            <a:xfrm>
              <a:off x="7294652" y="1436670"/>
              <a:ext cx="476528" cy="369332"/>
            </a:xfrm>
            <a:prstGeom prst="rect">
              <a:avLst/>
            </a:prstGeom>
            <a:noFill/>
          </p:spPr>
          <p:txBody>
            <a:bodyPr wrap="square" rtlCol="0">
              <a:spAutoFit/>
            </a:bodyPr>
            <a:lstStyle/>
            <a:p>
              <a:r>
                <a:rPr lang="en-US"/>
                <a:t>+</a:t>
              </a:r>
            </a:p>
          </p:txBody>
        </p:sp>
        <p:sp>
          <p:nvSpPr>
            <p:cNvPr id="56" name="TextBox 55"/>
            <p:cNvSpPr txBox="1"/>
            <p:nvPr/>
          </p:nvSpPr>
          <p:spPr>
            <a:xfrm>
              <a:off x="7294652" y="1751570"/>
              <a:ext cx="476528" cy="369332"/>
            </a:xfrm>
            <a:prstGeom prst="rect">
              <a:avLst/>
            </a:prstGeom>
            <a:noFill/>
          </p:spPr>
          <p:txBody>
            <a:bodyPr wrap="square" rtlCol="0">
              <a:spAutoFit/>
            </a:bodyPr>
            <a:lstStyle/>
            <a:p>
              <a:r>
                <a:rPr lang="en-US"/>
                <a:t>+</a:t>
              </a:r>
            </a:p>
          </p:txBody>
        </p:sp>
        <p:sp>
          <p:nvSpPr>
            <p:cNvPr id="57" name="TextBox 56"/>
            <p:cNvSpPr txBox="1"/>
            <p:nvPr/>
          </p:nvSpPr>
          <p:spPr>
            <a:xfrm>
              <a:off x="7298569" y="2030577"/>
              <a:ext cx="324128" cy="369332"/>
            </a:xfrm>
            <a:prstGeom prst="rect">
              <a:avLst/>
            </a:prstGeom>
            <a:noFill/>
          </p:spPr>
          <p:txBody>
            <a:bodyPr wrap="none" rtlCol="0">
              <a:spAutoFit/>
            </a:bodyPr>
            <a:lstStyle/>
            <a:p>
              <a:r>
                <a:rPr lang="en-US"/>
                <a:t>+</a:t>
              </a:r>
            </a:p>
          </p:txBody>
        </p:sp>
        <p:sp>
          <p:nvSpPr>
            <p:cNvPr id="58" name="TextBox 57"/>
            <p:cNvSpPr txBox="1"/>
            <p:nvPr/>
          </p:nvSpPr>
          <p:spPr>
            <a:xfrm>
              <a:off x="7298569" y="2321902"/>
              <a:ext cx="476528" cy="369332"/>
            </a:xfrm>
            <a:prstGeom prst="rect">
              <a:avLst/>
            </a:prstGeom>
            <a:noFill/>
          </p:spPr>
          <p:txBody>
            <a:bodyPr wrap="square" rtlCol="0">
              <a:spAutoFit/>
            </a:bodyPr>
            <a:lstStyle/>
            <a:p>
              <a:r>
                <a:rPr lang="en-US"/>
                <a:t>+</a:t>
              </a:r>
            </a:p>
          </p:txBody>
        </p:sp>
        <p:sp>
          <p:nvSpPr>
            <p:cNvPr id="59" name="TextBox 58"/>
            <p:cNvSpPr txBox="1"/>
            <p:nvPr/>
          </p:nvSpPr>
          <p:spPr>
            <a:xfrm>
              <a:off x="7298569" y="2636802"/>
              <a:ext cx="476528" cy="369332"/>
            </a:xfrm>
            <a:prstGeom prst="rect">
              <a:avLst/>
            </a:prstGeom>
            <a:noFill/>
          </p:spPr>
          <p:txBody>
            <a:bodyPr wrap="square" rtlCol="0">
              <a:spAutoFit/>
            </a:bodyPr>
            <a:lstStyle/>
            <a:p>
              <a:r>
                <a:rPr lang="en-US"/>
                <a:t>+</a:t>
              </a:r>
            </a:p>
          </p:txBody>
        </p:sp>
        <p:sp>
          <p:nvSpPr>
            <p:cNvPr id="60" name="TextBox 59"/>
            <p:cNvSpPr txBox="1"/>
            <p:nvPr/>
          </p:nvSpPr>
          <p:spPr>
            <a:xfrm>
              <a:off x="7301835" y="2947276"/>
              <a:ext cx="324128" cy="369332"/>
            </a:xfrm>
            <a:prstGeom prst="rect">
              <a:avLst/>
            </a:prstGeom>
            <a:noFill/>
          </p:spPr>
          <p:txBody>
            <a:bodyPr wrap="none" rtlCol="0">
              <a:spAutoFit/>
            </a:bodyPr>
            <a:lstStyle/>
            <a:p>
              <a:r>
                <a:rPr lang="en-US"/>
                <a:t>+</a:t>
              </a:r>
            </a:p>
          </p:txBody>
        </p:sp>
        <p:sp>
          <p:nvSpPr>
            <p:cNvPr id="61" name="TextBox 60"/>
            <p:cNvSpPr txBox="1"/>
            <p:nvPr/>
          </p:nvSpPr>
          <p:spPr>
            <a:xfrm>
              <a:off x="7301835" y="3238601"/>
              <a:ext cx="476528" cy="369332"/>
            </a:xfrm>
            <a:prstGeom prst="rect">
              <a:avLst/>
            </a:prstGeom>
            <a:noFill/>
          </p:spPr>
          <p:txBody>
            <a:bodyPr wrap="square" rtlCol="0">
              <a:spAutoFit/>
            </a:bodyPr>
            <a:lstStyle/>
            <a:p>
              <a:r>
                <a:rPr lang="en-US" dirty="0"/>
                <a:t>+</a:t>
              </a:r>
            </a:p>
          </p:txBody>
        </p:sp>
        <p:sp>
          <p:nvSpPr>
            <p:cNvPr id="62" name="TextBox 61"/>
            <p:cNvSpPr txBox="1"/>
            <p:nvPr/>
          </p:nvSpPr>
          <p:spPr>
            <a:xfrm>
              <a:off x="7291561" y="3553501"/>
              <a:ext cx="476528" cy="369332"/>
            </a:xfrm>
            <a:prstGeom prst="rect">
              <a:avLst/>
            </a:prstGeom>
            <a:noFill/>
          </p:spPr>
          <p:txBody>
            <a:bodyPr wrap="square" rtlCol="0">
              <a:spAutoFit/>
            </a:bodyPr>
            <a:lstStyle/>
            <a:p>
              <a:r>
                <a:rPr lang="en-US"/>
                <a:t>+</a:t>
              </a:r>
            </a:p>
          </p:txBody>
        </p:sp>
      </p:grpSp>
      <p:grpSp>
        <p:nvGrpSpPr>
          <p:cNvPr id="82" name="Group 81"/>
          <p:cNvGrpSpPr/>
          <p:nvPr/>
        </p:nvGrpSpPr>
        <p:grpSpPr>
          <a:xfrm rot="1205278">
            <a:off x="4785566" y="2184781"/>
            <a:ext cx="486802" cy="2486163"/>
            <a:chOff x="7291561" y="1436670"/>
            <a:chExt cx="486802" cy="2486163"/>
          </a:xfrm>
        </p:grpSpPr>
        <p:sp>
          <p:nvSpPr>
            <p:cNvPr id="84" name="TextBox 83"/>
            <p:cNvSpPr txBox="1"/>
            <p:nvPr/>
          </p:nvSpPr>
          <p:spPr>
            <a:xfrm>
              <a:off x="7294652" y="1436670"/>
              <a:ext cx="476528" cy="369332"/>
            </a:xfrm>
            <a:prstGeom prst="rect">
              <a:avLst/>
            </a:prstGeom>
            <a:noFill/>
          </p:spPr>
          <p:txBody>
            <a:bodyPr wrap="square" rtlCol="0">
              <a:spAutoFit/>
            </a:bodyPr>
            <a:lstStyle/>
            <a:p>
              <a:r>
                <a:rPr lang="en-US" dirty="0"/>
                <a:t>-</a:t>
              </a:r>
            </a:p>
          </p:txBody>
        </p:sp>
        <p:sp>
          <p:nvSpPr>
            <p:cNvPr id="85" name="TextBox 84"/>
            <p:cNvSpPr txBox="1"/>
            <p:nvPr/>
          </p:nvSpPr>
          <p:spPr>
            <a:xfrm>
              <a:off x="7294652" y="1751570"/>
              <a:ext cx="476528" cy="369332"/>
            </a:xfrm>
            <a:prstGeom prst="rect">
              <a:avLst/>
            </a:prstGeom>
            <a:noFill/>
          </p:spPr>
          <p:txBody>
            <a:bodyPr wrap="square" rtlCol="0">
              <a:spAutoFit/>
            </a:bodyPr>
            <a:lstStyle/>
            <a:p>
              <a:r>
                <a:rPr lang="en-US" dirty="0"/>
                <a:t>-</a:t>
              </a:r>
            </a:p>
          </p:txBody>
        </p:sp>
        <p:sp>
          <p:nvSpPr>
            <p:cNvPr id="86" name="TextBox 85"/>
            <p:cNvSpPr txBox="1"/>
            <p:nvPr/>
          </p:nvSpPr>
          <p:spPr>
            <a:xfrm>
              <a:off x="7329828" y="2030576"/>
              <a:ext cx="261610" cy="369332"/>
            </a:xfrm>
            <a:prstGeom prst="rect">
              <a:avLst/>
            </a:prstGeom>
            <a:noFill/>
          </p:spPr>
          <p:txBody>
            <a:bodyPr wrap="none" rtlCol="0">
              <a:spAutoFit/>
            </a:bodyPr>
            <a:lstStyle/>
            <a:p>
              <a:r>
                <a:rPr lang="en-US" dirty="0"/>
                <a:t>-</a:t>
              </a:r>
            </a:p>
          </p:txBody>
        </p:sp>
        <p:sp>
          <p:nvSpPr>
            <p:cNvPr id="87" name="TextBox 86"/>
            <p:cNvSpPr txBox="1"/>
            <p:nvPr/>
          </p:nvSpPr>
          <p:spPr>
            <a:xfrm>
              <a:off x="7298569" y="2321902"/>
              <a:ext cx="476528" cy="369332"/>
            </a:xfrm>
            <a:prstGeom prst="rect">
              <a:avLst/>
            </a:prstGeom>
            <a:noFill/>
          </p:spPr>
          <p:txBody>
            <a:bodyPr wrap="square" rtlCol="0">
              <a:spAutoFit/>
            </a:bodyPr>
            <a:lstStyle/>
            <a:p>
              <a:r>
                <a:rPr lang="en-US" dirty="0"/>
                <a:t>-</a:t>
              </a:r>
            </a:p>
          </p:txBody>
        </p:sp>
        <p:sp>
          <p:nvSpPr>
            <p:cNvPr id="88" name="TextBox 87"/>
            <p:cNvSpPr txBox="1"/>
            <p:nvPr/>
          </p:nvSpPr>
          <p:spPr>
            <a:xfrm>
              <a:off x="7298569" y="2636802"/>
              <a:ext cx="476528" cy="369332"/>
            </a:xfrm>
            <a:prstGeom prst="rect">
              <a:avLst/>
            </a:prstGeom>
            <a:noFill/>
          </p:spPr>
          <p:txBody>
            <a:bodyPr wrap="square" rtlCol="0">
              <a:spAutoFit/>
            </a:bodyPr>
            <a:lstStyle/>
            <a:p>
              <a:r>
                <a:rPr lang="en-US" dirty="0"/>
                <a:t>-</a:t>
              </a:r>
            </a:p>
          </p:txBody>
        </p:sp>
        <p:sp>
          <p:nvSpPr>
            <p:cNvPr id="89" name="TextBox 88"/>
            <p:cNvSpPr txBox="1"/>
            <p:nvPr/>
          </p:nvSpPr>
          <p:spPr>
            <a:xfrm>
              <a:off x="7333094" y="2947276"/>
              <a:ext cx="261610" cy="369332"/>
            </a:xfrm>
            <a:prstGeom prst="rect">
              <a:avLst/>
            </a:prstGeom>
            <a:noFill/>
          </p:spPr>
          <p:txBody>
            <a:bodyPr wrap="none" rtlCol="0">
              <a:spAutoFit/>
            </a:bodyPr>
            <a:lstStyle/>
            <a:p>
              <a:r>
                <a:rPr lang="en-US" dirty="0"/>
                <a:t>-</a:t>
              </a:r>
            </a:p>
          </p:txBody>
        </p:sp>
        <p:sp>
          <p:nvSpPr>
            <p:cNvPr id="90" name="TextBox 89"/>
            <p:cNvSpPr txBox="1"/>
            <p:nvPr/>
          </p:nvSpPr>
          <p:spPr>
            <a:xfrm>
              <a:off x="7301835" y="3238601"/>
              <a:ext cx="476528" cy="369332"/>
            </a:xfrm>
            <a:prstGeom prst="rect">
              <a:avLst/>
            </a:prstGeom>
            <a:noFill/>
          </p:spPr>
          <p:txBody>
            <a:bodyPr wrap="square" rtlCol="0">
              <a:spAutoFit/>
            </a:bodyPr>
            <a:lstStyle/>
            <a:p>
              <a:r>
                <a:rPr lang="en-US" dirty="0"/>
                <a:t>-</a:t>
              </a:r>
            </a:p>
          </p:txBody>
        </p:sp>
        <p:sp>
          <p:nvSpPr>
            <p:cNvPr id="91" name="TextBox 90"/>
            <p:cNvSpPr txBox="1"/>
            <p:nvPr/>
          </p:nvSpPr>
          <p:spPr>
            <a:xfrm>
              <a:off x="7291561" y="3553501"/>
              <a:ext cx="476528" cy="369332"/>
            </a:xfrm>
            <a:prstGeom prst="rect">
              <a:avLst/>
            </a:prstGeom>
            <a:noFill/>
          </p:spPr>
          <p:txBody>
            <a:bodyPr wrap="square" rtlCol="0">
              <a:spAutoFit/>
            </a:bodyPr>
            <a:lstStyle/>
            <a:p>
              <a:r>
                <a:rPr lang="en-US" dirty="0"/>
                <a:t>-</a:t>
              </a:r>
            </a:p>
          </p:txBody>
        </p:sp>
      </p:grpSp>
      <p:grpSp>
        <p:nvGrpSpPr>
          <p:cNvPr id="102" name="Group 101"/>
          <p:cNvGrpSpPr/>
          <p:nvPr/>
        </p:nvGrpSpPr>
        <p:grpSpPr>
          <a:xfrm rot="1205278">
            <a:off x="3051704" y="2412378"/>
            <a:ext cx="476528" cy="648338"/>
            <a:chOff x="7294652" y="1751570"/>
            <a:chExt cx="476528" cy="648338"/>
          </a:xfrm>
        </p:grpSpPr>
        <p:sp>
          <p:nvSpPr>
            <p:cNvPr id="105" name="TextBox 104"/>
            <p:cNvSpPr txBox="1"/>
            <p:nvPr/>
          </p:nvSpPr>
          <p:spPr>
            <a:xfrm>
              <a:off x="7294652" y="1751570"/>
              <a:ext cx="476528" cy="369332"/>
            </a:xfrm>
            <a:prstGeom prst="rect">
              <a:avLst/>
            </a:prstGeom>
            <a:noFill/>
          </p:spPr>
          <p:txBody>
            <a:bodyPr wrap="square" rtlCol="0">
              <a:spAutoFit/>
            </a:bodyPr>
            <a:lstStyle/>
            <a:p>
              <a:r>
                <a:rPr lang="en-US" dirty="0"/>
                <a:t>-</a:t>
              </a:r>
            </a:p>
          </p:txBody>
        </p:sp>
        <p:sp>
          <p:nvSpPr>
            <p:cNvPr id="106" name="TextBox 105"/>
            <p:cNvSpPr txBox="1"/>
            <p:nvPr/>
          </p:nvSpPr>
          <p:spPr>
            <a:xfrm>
              <a:off x="7329828" y="2030576"/>
              <a:ext cx="261610" cy="369332"/>
            </a:xfrm>
            <a:prstGeom prst="rect">
              <a:avLst/>
            </a:prstGeom>
            <a:noFill/>
          </p:spPr>
          <p:txBody>
            <a:bodyPr wrap="none" rtlCol="0">
              <a:spAutoFit/>
            </a:bodyPr>
            <a:lstStyle/>
            <a:p>
              <a:r>
                <a:rPr lang="en-US" dirty="0"/>
                <a:t>-</a:t>
              </a:r>
            </a:p>
          </p:txBody>
        </p:sp>
      </p:grpSp>
      <p:sp>
        <p:nvSpPr>
          <p:cNvPr id="112" name="TextBox 111"/>
          <p:cNvSpPr txBox="1"/>
          <p:nvPr/>
        </p:nvSpPr>
        <p:spPr>
          <a:xfrm rot="1205278">
            <a:off x="2907409" y="1857077"/>
            <a:ext cx="476528" cy="369332"/>
          </a:xfrm>
          <a:prstGeom prst="rect">
            <a:avLst/>
          </a:prstGeom>
          <a:noFill/>
        </p:spPr>
        <p:txBody>
          <a:bodyPr wrap="square" rtlCol="0">
            <a:spAutoFit/>
          </a:bodyPr>
          <a:lstStyle/>
          <a:p>
            <a:r>
              <a:rPr lang="en-US" dirty="0"/>
              <a:t>-</a:t>
            </a:r>
          </a:p>
        </p:txBody>
      </p:sp>
      <p:sp>
        <p:nvSpPr>
          <p:cNvPr id="113" name="TextBox 112"/>
          <p:cNvSpPr txBox="1"/>
          <p:nvPr/>
        </p:nvSpPr>
        <p:spPr>
          <a:xfrm rot="1205278">
            <a:off x="3038224" y="2173843"/>
            <a:ext cx="476528" cy="369332"/>
          </a:xfrm>
          <a:prstGeom prst="rect">
            <a:avLst/>
          </a:prstGeom>
          <a:noFill/>
        </p:spPr>
        <p:txBody>
          <a:bodyPr wrap="square" rtlCol="0">
            <a:spAutoFit/>
          </a:bodyPr>
          <a:lstStyle/>
          <a:p>
            <a:r>
              <a:rPr lang="en-US" dirty="0"/>
              <a:t>-</a:t>
            </a:r>
          </a:p>
        </p:txBody>
      </p:sp>
      <p:sp>
        <p:nvSpPr>
          <p:cNvPr id="114" name="TextBox 113"/>
          <p:cNvSpPr txBox="1"/>
          <p:nvPr/>
        </p:nvSpPr>
        <p:spPr>
          <a:xfrm rot="1697592">
            <a:off x="5672758" y="2769459"/>
            <a:ext cx="476528" cy="369332"/>
          </a:xfrm>
          <a:prstGeom prst="rect">
            <a:avLst/>
          </a:prstGeom>
          <a:noFill/>
        </p:spPr>
        <p:txBody>
          <a:bodyPr wrap="square" rtlCol="0">
            <a:spAutoFit/>
          </a:bodyPr>
          <a:lstStyle/>
          <a:p>
            <a:r>
              <a:rPr lang="en-US"/>
              <a:t>+</a:t>
            </a:r>
          </a:p>
        </p:txBody>
      </p:sp>
      <p:sp>
        <p:nvSpPr>
          <p:cNvPr id="115" name="TextBox 114"/>
          <p:cNvSpPr txBox="1"/>
          <p:nvPr/>
        </p:nvSpPr>
        <p:spPr>
          <a:xfrm rot="1697592">
            <a:off x="5711886" y="2471676"/>
            <a:ext cx="476528" cy="369332"/>
          </a:xfrm>
          <a:prstGeom prst="rect">
            <a:avLst/>
          </a:prstGeom>
          <a:noFill/>
        </p:spPr>
        <p:txBody>
          <a:bodyPr wrap="square" rtlCol="0">
            <a:spAutoFit/>
          </a:bodyPr>
          <a:lstStyle/>
          <a:p>
            <a:r>
              <a:rPr lang="en-US"/>
              <a:t>+</a:t>
            </a:r>
          </a:p>
        </p:txBody>
      </p:sp>
      <p:sp>
        <p:nvSpPr>
          <p:cNvPr id="116" name="TextBox 115"/>
          <p:cNvSpPr txBox="1"/>
          <p:nvPr/>
        </p:nvSpPr>
        <p:spPr>
          <a:xfrm rot="1697592">
            <a:off x="5822611" y="2169646"/>
            <a:ext cx="476528" cy="369332"/>
          </a:xfrm>
          <a:prstGeom prst="rect">
            <a:avLst/>
          </a:prstGeom>
          <a:noFill/>
        </p:spPr>
        <p:txBody>
          <a:bodyPr wrap="square" rtlCol="0">
            <a:spAutoFit/>
          </a:bodyPr>
          <a:lstStyle/>
          <a:p>
            <a:r>
              <a:rPr lang="en-US"/>
              <a:t>+</a:t>
            </a:r>
          </a:p>
        </p:txBody>
      </p:sp>
      <p:sp>
        <p:nvSpPr>
          <p:cNvPr id="117" name="TextBox 116"/>
          <p:cNvSpPr txBox="1"/>
          <p:nvPr/>
        </p:nvSpPr>
        <p:spPr>
          <a:xfrm rot="1697592">
            <a:off x="4519590" y="1628777"/>
            <a:ext cx="476528" cy="369332"/>
          </a:xfrm>
          <a:prstGeom prst="rect">
            <a:avLst/>
          </a:prstGeom>
          <a:noFill/>
        </p:spPr>
        <p:txBody>
          <a:bodyPr wrap="square" rtlCol="0">
            <a:spAutoFit/>
          </a:bodyPr>
          <a:lstStyle/>
          <a:p>
            <a:r>
              <a:rPr lang="en-US"/>
              <a:t>+</a:t>
            </a:r>
          </a:p>
        </p:txBody>
      </p:sp>
      <p:sp>
        <p:nvSpPr>
          <p:cNvPr id="118" name="TextBox 117"/>
          <p:cNvSpPr txBox="1"/>
          <p:nvPr/>
        </p:nvSpPr>
        <p:spPr>
          <a:xfrm rot="1205278">
            <a:off x="5227905" y="1917492"/>
            <a:ext cx="261610" cy="369332"/>
          </a:xfrm>
          <a:prstGeom prst="rect">
            <a:avLst/>
          </a:prstGeom>
          <a:noFill/>
        </p:spPr>
        <p:txBody>
          <a:bodyPr wrap="none" rtlCol="0">
            <a:spAutoFit/>
          </a:bodyPr>
          <a:lstStyle/>
          <a:p>
            <a:r>
              <a:rPr lang="en-US" dirty="0"/>
              <a:t>-</a:t>
            </a:r>
          </a:p>
        </p:txBody>
      </p:sp>
      <p:sp>
        <p:nvSpPr>
          <p:cNvPr id="119" name="TextBox 118"/>
          <p:cNvSpPr txBox="1"/>
          <p:nvPr/>
        </p:nvSpPr>
        <p:spPr>
          <a:xfrm rot="1205278">
            <a:off x="2648480" y="4012555"/>
            <a:ext cx="261610" cy="369332"/>
          </a:xfrm>
          <a:prstGeom prst="rect">
            <a:avLst/>
          </a:prstGeom>
          <a:noFill/>
        </p:spPr>
        <p:txBody>
          <a:bodyPr wrap="none" rtlCol="0">
            <a:spAutoFit/>
          </a:bodyPr>
          <a:lstStyle/>
          <a:p>
            <a:r>
              <a:rPr lang="en-US" dirty="0"/>
              <a:t>-</a:t>
            </a:r>
          </a:p>
        </p:txBody>
      </p:sp>
      <p:sp>
        <p:nvSpPr>
          <p:cNvPr id="120" name="TextBox 119"/>
          <p:cNvSpPr txBox="1"/>
          <p:nvPr/>
        </p:nvSpPr>
        <p:spPr>
          <a:xfrm rot="1205278">
            <a:off x="2736816" y="3727213"/>
            <a:ext cx="261610" cy="369332"/>
          </a:xfrm>
          <a:prstGeom prst="rect">
            <a:avLst/>
          </a:prstGeom>
          <a:noFill/>
        </p:spPr>
        <p:txBody>
          <a:bodyPr wrap="none" rtlCol="0">
            <a:spAutoFit/>
          </a:bodyPr>
          <a:lstStyle/>
          <a:p>
            <a:r>
              <a:rPr lang="en-US" dirty="0"/>
              <a:t>-</a:t>
            </a:r>
          </a:p>
        </p:txBody>
      </p:sp>
      <p:sp>
        <p:nvSpPr>
          <p:cNvPr id="121" name="TextBox 120"/>
          <p:cNvSpPr txBox="1"/>
          <p:nvPr/>
        </p:nvSpPr>
        <p:spPr>
          <a:xfrm rot="1205278">
            <a:off x="2801831" y="3509287"/>
            <a:ext cx="261610" cy="369332"/>
          </a:xfrm>
          <a:prstGeom prst="rect">
            <a:avLst/>
          </a:prstGeom>
          <a:noFill/>
        </p:spPr>
        <p:txBody>
          <a:bodyPr wrap="none" rtlCol="0">
            <a:spAutoFit/>
          </a:bodyPr>
          <a:lstStyle/>
          <a:p>
            <a:r>
              <a:rPr lang="en-US" dirty="0"/>
              <a:t>-</a:t>
            </a:r>
          </a:p>
        </p:txBody>
      </p:sp>
      <p:sp>
        <p:nvSpPr>
          <p:cNvPr id="122" name="TextBox 121"/>
          <p:cNvSpPr txBox="1"/>
          <p:nvPr/>
        </p:nvSpPr>
        <p:spPr>
          <a:xfrm rot="1205278">
            <a:off x="2894851" y="3233743"/>
            <a:ext cx="261610" cy="369332"/>
          </a:xfrm>
          <a:prstGeom prst="rect">
            <a:avLst/>
          </a:prstGeom>
          <a:noFill/>
        </p:spPr>
        <p:txBody>
          <a:bodyPr wrap="none" rtlCol="0">
            <a:spAutoFit/>
          </a:bodyPr>
          <a:lstStyle/>
          <a:p>
            <a:r>
              <a:rPr lang="en-US" dirty="0"/>
              <a:t>-</a:t>
            </a:r>
          </a:p>
        </p:txBody>
      </p:sp>
      <p:sp>
        <p:nvSpPr>
          <p:cNvPr id="123" name="TextBox 122"/>
          <p:cNvSpPr txBox="1"/>
          <p:nvPr/>
        </p:nvSpPr>
        <p:spPr>
          <a:xfrm rot="1205278">
            <a:off x="3007119" y="2955417"/>
            <a:ext cx="261610" cy="369332"/>
          </a:xfrm>
          <a:prstGeom prst="rect">
            <a:avLst/>
          </a:prstGeom>
          <a:noFill/>
        </p:spPr>
        <p:txBody>
          <a:bodyPr wrap="none" rtlCol="0">
            <a:spAutoFit/>
          </a:bodyPr>
          <a:lstStyle/>
          <a:p>
            <a:r>
              <a:rPr lang="en-US" dirty="0"/>
              <a:t>-</a:t>
            </a:r>
          </a:p>
        </p:txBody>
      </p:sp>
      <p:sp>
        <p:nvSpPr>
          <p:cNvPr id="124" name="Title 123"/>
          <p:cNvSpPr>
            <a:spLocks noGrp="1"/>
          </p:cNvSpPr>
          <p:nvPr>
            <p:ph type="title"/>
          </p:nvPr>
        </p:nvSpPr>
        <p:spPr>
          <a:xfrm>
            <a:off x="1064872" y="468817"/>
            <a:ext cx="10286957" cy="617568"/>
          </a:xfrm>
        </p:spPr>
        <p:txBody>
          <a:bodyPr>
            <a:noAutofit/>
          </a:bodyPr>
          <a:lstStyle/>
          <a:p>
            <a:pPr algn="ctr"/>
            <a:r>
              <a:rPr lang="el-GR" sz="2400" dirty="0"/>
              <a:t>Θεωρία «πίεσης-τάσης» στην ορθοδοντική μετακίνηση</a:t>
            </a:r>
            <a:r>
              <a:rPr lang="en-US" sz="3200" dirty="0"/>
              <a:t/>
            </a:r>
            <a:br>
              <a:rPr lang="en-US" sz="3200" dirty="0"/>
            </a:br>
            <a:r>
              <a:rPr lang="en-US" sz="2400" dirty="0"/>
              <a:t>The pressure-tension hypothesis (Schwarz, 1932)</a:t>
            </a:r>
            <a:br>
              <a:rPr lang="en-US" sz="2400" dirty="0"/>
            </a:br>
            <a:endParaRPr lang="en-US" sz="3200" dirty="0"/>
          </a:p>
        </p:txBody>
      </p:sp>
      <p:sp>
        <p:nvSpPr>
          <p:cNvPr id="125" name="Rectangle 124"/>
          <p:cNvSpPr/>
          <p:nvPr/>
        </p:nvSpPr>
        <p:spPr>
          <a:xfrm>
            <a:off x="6486649" y="2479716"/>
            <a:ext cx="5252845" cy="738664"/>
          </a:xfrm>
          <a:prstGeom prst="rect">
            <a:avLst/>
          </a:prstGeom>
          <a:solidFill>
            <a:schemeClr val="accent1">
              <a:lumMod val="40000"/>
              <a:lumOff val="60000"/>
            </a:schemeClr>
          </a:solidFill>
        </p:spPr>
        <p:txBody>
          <a:bodyPr wrap="square">
            <a:spAutoFit/>
          </a:bodyPr>
          <a:lstStyle/>
          <a:p>
            <a:r>
              <a:rPr lang="el-GR" sz="1400" dirty="0">
                <a:cs typeface="Arial Regular" charset="0"/>
              </a:rPr>
              <a:t>Η </a:t>
            </a:r>
            <a:r>
              <a:rPr lang="en-US" sz="1400" dirty="0">
                <a:cs typeface="Arial Regular" charset="0"/>
              </a:rPr>
              <a:t>“</a:t>
            </a:r>
            <a:r>
              <a:rPr lang="el-GR" sz="1400" dirty="0">
                <a:cs typeface="Arial Regular" charset="0"/>
              </a:rPr>
              <a:t>κλασσική</a:t>
            </a:r>
            <a:r>
              <a:rPr lang="en-US" sz="1400" dirty="0">
                <a:cs typeface="Arial Regular" charset="0"/>
              </a:rPr>
              <a:t>”</a:t>
            </a:r>
            <a:r>
              <a:rPr lang="el-GR" sz="1400" dirty="0">
                <a:cs typeface="Arial Regular" charset="0"/>
              </a:rPr>
              <a:t> θεωρία της ορθοδοντικής μετακίνησης βασισμένη στις εργασίες των </a:t>
            </a:r>
            <a:r>
              <a:rPr lang="en-US" sz="1400" dirty="0" err="1">
                <a:cs typeface="Arial Regular" charset="0"/>
              </a:rPr>
              <a:t>Standstedt</a:t>
            </a:r>
            <a:r>
              <a:rPr lang="en-US" sz="1400" dirty="0">
                <a:cs typeface="Arial Regular" charset="0"/>
              </a:rPr>
              <a:t> (1905</a:t>
            </a:r>
            <a:r>
              <a:rPr lang="el-GR" sz="1400" dirty="0">
                <a:cs typeface="Arial Regular" charset="0"/>
              </a:rPr>
              <a:t>), </a:t>
            </a:r>
            <a:r>
              <a:rPr lang="en-US" sz="1400" dirty="0">
                <a:cs typeface="Arial Regular" charset="0"/>
              </a:rPr>
              <a:t>Oppenheim (1911), Schwarz (1932)</a:t>
            </a:r>
            <a:endParaRPr lang="el-GR" sz="1400" dirty="0">
              <a:cs typeface="Arial Regular" charset="0"/>
            </a:endParaRPr>
          </a:p>
        </p:txBody>
      </p:sp>
      <p:sp>
        <p:nvSpPr>
          <p:cNvPr id="126" name="Rectangle 125"/>
          <p:cNvSpPr/>
          <p:nvPr/>
        </p:nvSpPr>
        <p:spPr>
          <a:xfrm>
            <a:off x="6486649" y="3703852"/>
            <a:ext cx="5252845" cy="738664"/>
          </a:xfrm>
          <a:prstGeom prst="rect">
            <a:avLst/>
          </a:prstGeom>
          <a:solidFill>
            <a:schemeClr val="accent1">
              <a:lumMod val="40000"/>
              <a:lumOff val="60000"/>
            </a:schemeClr>
          </a:solidFill>
        </p:spPr>
        <p:txBody>
          <a:bodyPr wrap="square">
            <a:spAutoFit/>
          </a:bodyPr>
          <a:lstStyle/>
          <a:p>
            <a:r>
              <a:rPr lang="el-GR" sz="1400" dirty="0">
                <a:cs typeface="Arial Regular" charset="0"/>
              </a:rPr>
              <a:t>Όταν ένα δόντι υφίσταται πίεση δημιουργούνται σημεία πίεσης στα οποία παρατηρείται απορρόφηση και σημεία τάσης στα οποία παρατηρείται εναπόθεση οστού.</a:t>
            </a:r>
          </a:p>
        </p:txBody>
      </p:sp>
      <p:sp>
        <p:nvSpPr>
          <p:cNvPr id="127" name="Right Arrow 126"/>
          <p:cNvSpPr/>
          <p:nvPr/>
        </p:nvSpPr>
        <p:spPr>
          <a:xfrm>
            <a:off x="4796258" y="4695584"/>
            <a:ext cx="1709433" cy="5486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xmlns="" id="{747AC6D7-14DB-E44A-92C0-77497E4C4CE2}"/>
              </a:ext>
            </a:extLst>
          </p:cNvPr>
          <p:cNvSpPr txBox="1"/>
          <p:nvPr/>
        </p:nvSpPr>
        <p:spPr>
          <a:xfrm>
            <a:off x="304784" y="6318379"/>
            <a:ext cx="1584088" cy="307777"/>
          </a:xfrm>
          <a:prstGeom prst="rect">
            <a:avLst/>
          </a:prstGeom>
          <a:noFill/>
        </p:spPr>
        <p:txBody>
          <a:bodyPr wrap="none" rtlCol="0">
            <a:spAutoFit/>
          </a:bodyPr>
          <a:lstStyle/>
          <a:p>
            <a:r>
              <a:rPr lang="en-US" sz="1400" dirty="0">
                <a:solidFill>
                  <a:schemeClr val="bg1">
                    <a:lumMod val="65000"/>
                  </a:schemeClr>
                </a:solidFill>
              </a:rPr>
              <a:t>© </a:t>
            </a:r>
            <a:r>
              <a:rPr lang="en-US" sz="1050" dirty="0" err="1">
                <a:solidFill>
                  <a:schemeClr val="bg1">
                    <a:lumMod val="65000"/>
                  </a:schemeClr>
                </a:solidFill>
              </a:rPr>
              <a:t>D.Konstantonis</a:t>
            </a:r>
            <a:r>
              <a:rPr lang="en-US" sz="1050" dirty="0">
                <a:solidFill>
                  <a:schemeClr val="bg1">
                    <a:lumMod val="65000"/>
                  </a:schemeClr>
                </a:solidFill>
              </a:rPr>
              <a:t>, 2018</a:t>
            </a:r>
            <a:r>
              <a:rPr lang="en-US" sz="1400" dirty="0">
                <a:solidFill>
                  <a:schemeClr val="bg1">
                    <a:lumMod val="65000"/>
                  </a:schemeClr>
                </a:solidFill>
              </a:rPr>
              <a:t> </a:t>
            </a:r>
          </a:p>
        </p:txBody>
      </p:sp>
    </p:spTree>
    <p:extLst>
      <p:ext uri="{BB962C8B-B14F-4D97-AF65-F5344CB8AC3E}">
        <p14:creationId xmlns:p14="http://schemas.microsoft.com/office/powerpoint/2010/main" val="101248537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698928"/>
            <a:ext cx="10515600" cy="2078555"/>
          </a:xfrm>
        </p:spPr>
        <p:txBody>
          <a:bodyPr>
            <a:normAutofit/>
          </a:bodyPr>
          <a:lstStyle/>
          <a:p>
            <a:endParaRPr lang="el-GR" sz="2000" dirty="0"/>
          </a:p>
          <a:p>
            <a:r>
              <a:rPr lang="el-GR" sz="2000" dirty="0"/>
              <a:t>Αντιπροσωπεύει πληροφορίες που ανιχνεύονται από ειδικούς υποδοχείς και μετατρέπονται σε μια κυτταρική απάντηση η οποία περιλαμβάνει πάντοτε μια χημική διεργασία.</a:t>
            </a:r>
          </a:p>
          <a:p>
            <a:r>
              <a:rPr lang="el-GR" sz="2000" dirty="0"/>
              <a:t>Αυτή η μετατροπή των πληροφοριών σε χημικές αλλαγές, γνωστή ως μεταγωγή σήματος (</a:t>
            </a:r>
            <a:r>
              <a:rPr lang="el-GR" sz="2000" dirty="0" err="1"/>
              <a:t>signal</a:t>
            </a:r>
            <a:r>
              <a:rPr lang="el-GR" sz="2000" dirty="0"/>
              <a:t> </a:t>
            </a:r>
            <a:r>
              <a:rPr lang="el-GR" sz="2000" dirty="0" err="1"/>
              <a:t>transduction</a:t>
            </a:r>
            <a:r>
              <a:rPr lang="el-GR" sz="2000" dirty="0"/>
              <a:t>) είναι οικουμενική ιδιότητα των ζωντανών κυττάρων </a:t>
            </a:r>
          </a:p>
        </p:txBody>
      </p:sp>
      <p:sp>
        <p:nvSpPr>
          <p:cNvPr id="4" name="Title 1"/>
          <p:cNvSpPr>
            <a:spLocks noGrp="1"/>
          </p:cNvSpPr>
          <p:nvPr>
            <p:ph type="title"/>
          </p:nvPr>
        </p:nvSpPr>
        <p:spPr>
          <a:xfrm>
            <a:off x="610670" y="328774"/>
            <a:ext cx="10970659" cy="513707"/>
          </a:xfrm>
        </p:spPr>
        <p:txBody>
          <a:bodyPr>
            <a:noAutofit/>
          </a:bodyPr>
          <a:lstStyle/>
          <a:p>
            <a:r>
              <a:rPr lang="el-GR" sz="2800" dirty="0"/>
              <a:t>Μοριακοί μηχανισμοί απόκρισης στην ορθοδοντική μετακίνηση</a:t>
            </a:r>
            <a:endParaRPr lang="en-US" sz="2800" dirty="0"/>
          </a:p>
        </p:txBody>
      </p:sp>
      <p:sp>
        <p:nvSpPr>
          <p:cNvPr id="5" name="Τίτλος 1"/>
          <p:cNvSpPr txBox="1">
            <a:spLocks/>
          </p:cNvSpPr>
          <p:nvPr/>
        </p:nvSpPr>
        <p:spPr>
          <a:xfrm>
            <a:off x="2782584" y="1171884"/>
            <a:ext cx="6626831" cy="360040"/>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vert="horz" lIns="91440" tIns="45720" rIns="91440" bIns="45720" rtlCol="0" anchor="ctr">
            <a:normAutofit/>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l-GR" sz="1600" dirty="0">
                <a:solidFill>
                  <a:prstClr val="black"/>
                </a:solidFill>
                <a:cs typeface="Arial Regular" charset="0"/>
              </a:rPr>
              <a:t>ΒΙΟΣΗΜΑΤΟΔΟΤΗΣΗ</a:t>
            </a:r>
            <a:endParaRPr lang="en-US" sz="1600" dirty="0">
              <a:solidFill>
                <a:prstClr val="black"/>
              </a:solidFill>
              <a:cs typeface="Arial Regular" charset="0"/>
            </a:endParaRPr>
          </a:p>
        </p:txBody>
      </p:sp>
      <p:sp>
        <p:nvSpPr>
          <p:cNvPr id="6" name="Lightning Bolt 5"/>
          <p:cNvSpPr>
            <a:spLocks noChangeAspect="1"/>
          </p:cNvSpPr>
          <p:nvPr/>
        </p:nvSpPr>
        <p:spPr>
          <a:xfrm>
            <a:off x="6215864" y="1861328"/>
            <a:ext cx="997838" cy="1227770"/>
          </a:xfrm>
          <a:prstGeom prst="lightningBolt">
            <a:avLst/>
          </a:prstGeom>
          <a:solidFill>
            <a:srgbClr val="FF66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7" name="Rectangle 6"/>
          <p:cNvSpPr/>
          <p:nvPr/>
        </p:nvSpPr>
        <p:spPr>
          <a:xfrm>
            <a:off x="5281181" y="2238973"/>
            <a:ext cx="1165705" cy="369332"/>
          </a:xfrm>
          <a:prstGeom prst="rect">
            <a:avLst/>
          </a:prstGeom>
        </p:spPr>
        <p:txBody>
          <a:bodyPr wrap="none">
            <a:spAutoFit/>
          </a:bodyPr>
          <a:lstStyle/>
          <a:p>
            <a:pPr algn="ctr"/>
            <a:r>
              <a:rPr lang="el-GR">
                <a:solidFill>
                  <a:prstClr val="black"/>
                </a:solidFill>
                <a:cs typeface="Arial Regular" charset="0"/>
              </a:rPr>
              <a:t>Το σήμα </a:t>
            </a:r>
            <a:endParaRPr lang="el-GR" dirty="0">
              <a:solidFill>
                <a:prstClr val="black"/>
              </a:solidFill>
              <a:cs typeface="Arial Regular" charset="0"/>
            </a:endParaRPr>
          </a:p>
        </p:txBody>
      </p:sp>
      <p:sp>
        <p:nvSpPr>
          <p:cNvPr id="8" name="Rectangle 7"/>
          <p:cNvSpPr/>
          <p:nvPr/>
        </p:nvSpPr>
        <p:spPr>
          <a:xfrm>
            <a:off x="838200" y="5438705"/>
            <a:ext cx="10644027" cy="923330"/>
          </a:xfrm>
          <a:prstGeom prst="rect">
            <a:avLst/>
          </a:prstGeom>
          <a:solidFill>
            <a:schemeClr val="accent2">
              <a:lumMod val="20000"/>
              <a:lumOff val="80000"/>
            </a:schemeClr>
          </a:solidFill>
        </p:spPr>
        <p:txBody>
          <a:bodyPr wrap="square">
            <a:spAutoFit/>
          </a:bodyPr>
          <a:lstStyle/>
          <a:p>
            <a:pPr algn="ctr"/>
            <a:r>
              <a:rPr lang="el-GR" dirty="0">
                <a:solidFill>
                  <a:prstClr val="black"/>
                </a:solidFill>
                <a:cs typeface="Arial Regular" charset="0"/>
              </a:rPr>
              <a:t>Το τελικό αποτέλεσμα μιας </a:t>
            </a:r>
            <a:r>
              <a:rPr lang="el-GR" dirty="0" err="1">
                <a:solidFill>
                  <a:prstClr val="black"/>
                </a:solidFill>
                <a:cs typeface="Arial Regular" charset="0"/>
              </a:rPr>
              <a:t>σηματοδοτικής</a:t>
            </a:r>
            <a:r>
              <a:rPr lang="el-GR" dirty="0">
                <a:solidFill>
                  <a:prstClr val="black"/>
                </a:solidFill>
                <a:cs typeface="Arial Regular" charset="0"/>
              </a:rPr>
              <a:t> οδού είναι η φωσφορυλίωση λίγων ειδικών πρωτεϊνών-στόχων, τροποποίηση που μεταβάλει τη δράση τους, άρα και τη </a:t>
            </a:r>
          </a:p>
          <a:p>
            <a:pPr algn="ctr"/>
            <a:r>
              <a:rPr lang="el-GR" dirty="0">
                <a:solidFill>
                  <a:prstClr val="black"/>
                </a:solidFill>
                <a:cs typeface="Arial Regular" charset="0"/>
              </a:rPr>
              <a:t>δραστηριότητα του κυττάρου </a:t>
            </a:r>
            <a:endParaRPr lang="en-US" dirty="0">
              <a:solidFill>
                <a:prstClr val="black"/>
              </a:solidFill>
              <a:cs typeface="Arial Regular" charset="0"/>
            </a:endParaRPr>
          </a:p>
        </p:txBody>
      </p:sp>
    </p:spTree>
    <p:extLst>
      <p:ext uri="{BB962C8B-B14F-4D97-AF65-F5344CB8AC3E}">
        <p14:creationId xmlns:p14="http://schemas.microsoft.com/office/powerpoint/2010/main" val="180328919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56189" y="2482355"/>
            <a:ext cx="9144000" cy="3693319"/>
          </a:xfrm>
          <a:prstGeom prst="rect">
            <a:avLst/>
          </a:prstGeom>
          <a:solidFill>
            <a:schemeClr val="accent2">
              <a:lumMod val="20000"/>
              <a:lumOff val="80000"/>
            </a:schemeClr>
          </a:solidFill>
          <a:ln>
            <a:noFill/>
          </a:ln>
        </p:spPr>
        <p:style>
          <a:lnRef idx="1">
            <a:schemeClr val="dk1"/>
          </a:lnRef>
          <a:fillRef idx="2">
            <a:schemeClr val="dk1"/>
          </a:fillRef>
          <a:effectRef idx="1">
            <a:schemeClr val="dk1"/>
          </a:effectRef>
          <a:fontRef idx="minor">
            <a:schemeClr val="dk1"/>
          </a:fontRef>
        </p:style>
        <p:txBody>
          <a:bodyPr wrap="square">
            <a:spAutoFit/>
          </a:bodyPr>
          <a:lstStyle/>
          <a:p>
            <a:pPr algn="ctr"/>
            <a:r>
              <a:rPr lang="el-GR" dirty="0">
                <a:solidFill>
                  <a:prstClr val="black"/>
                </a:solidFill>
                <a:cs typeface="Arial Regular" charset="0"/>
              </a:rPr>
              <a:t>Αντιγόνα</a:t>
            </a:r>
          </a:p>
          <a:p>
            <a:pPr algn="ctr"/>
            <a:r>
              <a:rPr lang="el-GR" dirty="0" err="1">
                <a:solidFill>
                  <a:prstClr val="black"/>
                </a:solidFill>
                <a:cs typeface="Arial Regular" charset="0"/>
              </a:rPr>
              <a:t>Γλυκοπρωτείνες</a:t>
            </a:r>
            <a:r>
              <a:rPr lang="el-GR" dirty="0">
                <a:solidFill>
                  <a:prstClr val="black"/>
                </a:solidFill>
                <a:cs typeface="Arial Regular" charset="0"/>
              </a:rPr>
              <a:t>/</a:t>
            </a:r>
            <a:r>
              <a:rPr lang="el-GR" dirty="0" err="1">
                <a:solidFill>
                  <a:prstClr val="black"/>
                </a:solidFill>
                <a:cs typeface="Arial Regular" charset="0"/>
              </a:rPr>
              <a:t>ολισακχαρίτες</a:t>
            </a:r>
            <a:r>
              <a:rPr lang="el-GR" dirty="0">
                <a:solidFill>
                  <a:prstClr val="black"/>
                </a:solidFill>
                <a:cs typeface="Arial Regular" charset="0"/>
              </a:rPr>
              <a:t> κυτταρικής επιφανείας</a:t>
            </a:r>
          </a:p>
          <a:p>
            <a:pPr algn="ctr"/>
            <a:r>
              <a:rPr lang="el-GR" dirty="0">
                <a:solidFill>
                  <a:prstClr val="black"/>
                </a:solidFill>
                <a:cs typeface="Arial Regular" charset="0"/>
              </a:rPr>
              <a:t>Αναπτυξιακά σήματα</a:t>
            </a:r>
          </a:p>
          <a:p>
            <a:pPr algn="ctr"/>
            <a:r>
              <a:rPr lang="el-GR" dirty="0">
                <a:solidFill>
                  <a:prstClr val="black"/>
                </a:solidFill>
                <a:cs typeface="Arial Regular" charset="0"/>
              </a:rPr>
              <a:t>Συστατικά </a:t>
            </a:r>
            <a:r>
              <a:rPr lang="el-GR" dirty="0" err="1">
                <a:solidFill>
                  <a:prstClr val="black"/>
                </a:solidFill>
                <a:cs typeface="Arial Regular" charset="0"/>
              </a:rPr>
              <a:t>εξωκυττάριου</a:t>
            </a:r>
            <a:r>
              <a:rPr lang="el-GR" dirty="0">
                <a:solidFill>
                  <a:prstClr val="black"/>
                </a:solidFill>
                <a:cs typeface="Arial Regular" charset="0"/>
              </a:rPr>
              <a:t> σήματος</a:t>
            </a:r>
          </a:p>
          <a:p>
            <a:pPr algn="ctr"/>
            <a:r>
              <a:rPr lang="el-GR" dirty="0">
                <a:solidFill>
                  <a:prstClr val="black"/>
                </a:solidFill>
                <a:cs typeface="Arial Regular" charset="0"/>
              </a:rPr>
              <a:t>Αυξητικοί παράγοντες</a:t>
            </a:r>
          </a:p>
          <a:p>
            <a:pPr algn="ctr"/>
            <a:r>
              <a:rPr lang="el-GR" dirty="0">
                <a:solidFill>
                  <a:prstClr val="black"/>
                </a:solidFill>
                <a:cs typeface="Arial Regular" charset="0"/>
              </a:rPr>
              <a:t>Ορμόνες</a:t>
            </a:r>
          </a:p>
          <a:p>
            <a:pPr algn="ctr"/>
            <a:r>
              <a:rPr lang="el-GR" dirty="0">
                <a:solidFill>
                  <a:prstClr val="black"/>
                </a:solidFill>
                <a:cs typeface="Arial Regular" charset="0"/>
              </a:rPr>
              <a:t>Φως</a:t>
            </a:r>
          </a:p>
          <a:p>
            <a:pPr algn="ctr"/>
            <a:r>
              <a:rPr lang="el-GR" dirty="0" err="1">
                <a:solidFill>
                  <a:prstClr val="black"/>
                </a:solidFill>
                <a:cs typeface="Arial Regular" charset="0"/>
              </a:rPr>
              <a:t>Νευροδιαβιβαστές</a:t>
            </a:r>
            <a:endParaRPr lang="el-GR" dirty="0">
              <a:solidFill>
                <a:prstClr val="black"/>
              </a:solidFill>
              <a:cs typeface="Arial Regular" charset="0"/>
            </a:endParaRPr>
          </a:p>
          <a:p>
            <a:pPr algn="ctr"/>
            <a:r>
              <a:rPr lang="el-GR" dirty="0">
                <a:solidFill>
                  <a:prstClr val="black"/>
                </a:solidFill>
                <a:cs typeface="Arial Regular" charset="0"/>
              </a:rPr>
              <a:t>Θρεπτικές ουσίες</a:t>
            </a:r>
          </a:p>
          <a:p>
            <a:pPr algn="ctr"/>
            <a:r>
              <a:rPr lang="el-GR" dirty="0">
                <a:solidFill>
                  <a:prstClr val="black"/>
                </a:solidFill>
                <a:cs typeface="Arial Regular" charset="0"/>
              </a:rPr>
              <a:t>Οσφραντικές ουσίες</a:t>
            </a:r>
          </a:p>
          <a:p>
            <a:pPr algn="ctr"/>
            <a:r>
              <a:rPr lang="el-GR" dirty="0" err="1">
                <a:solidFill>
                  <a:prstClr val="black"/>
                </a:solidFill>
                <a:cs typeface="Arial Regular" charset="0"/>
              </a:rPr>
              <a:t>Φερομόνες</a:t>
            </a:r>
            <a:endParaRPr lang="el-GR" dirty="0">
              <a:solidFill>
                <a:prstClr val="black"/>
              </a:solidFill>
              <a:cs typeface="Arial Regular" charset="0"/>
            </a:endParaRPr>
          </a:p>
          <a:p>
            <a:pPr algn="ctr"/>
            <a:r>
              <a:rPr lang="el-GR" dirty="0">
                <a:solidFill>
                  <a:prstClr val="black"/>
                </a:solidFill>
                <a:cs typeface="Arial Regular" charset="0"/>
              </a:rPr>
              <a:t>Γευστικές ουσίες</a:t>
            </a:r>
          </a:p>
          <a:p>
            <a:pPr algn="ctr"/>
            <a:r>
              <a:rPr lang="el-GR" b="1" dirty="0">
                <a:solidFill>
                  <a:schemeClr val="tx1"/>
                </a:solidFill>
                <a:cs typeface="Arial Regular" charset="0"/>
              </a:rPr>
              <a:t>Άσκηση δύναμης</a:t>
            </a:r>
          </a:p>
        </p:txBody>
      </p:sp>
      <p:sp>
        <p:nvSpPr>
          <p:cNvPr id="6" name="Rectangle 5"/>
          <p:cNvSpPr/>
          <p:nvPr/>
        </p:nvSpPr>
        <p:spPr>
          <a:xfrm>
            <a:off x="1967749" y="1745965"/>
            <a:ext cx="7920880" cy="369332"/>
          </a:xfrm>
          <a:prstGeom prst="rect">
            <a:avLst/>
          </a:prstGeom>
          <a:noFill/>
          <a:ln w="38100" cap="flat" cmpd="dbl">
            <a:noFill/>
          </a:ln>
        </p:spPr>
        <p:style>
          <a:lnRef idx="1">
            <a:schemeClr val="dk1"/>
          </a:lnRef>
          <a:fillRef idx="2">
            <a:schemeClr val="dk1"/>
          </a:fillRef>
          <a:effectRef idx="1">
            <a:schemeClr val="dk1"/>
          </a:effectRef>
          <a:fontRef idx="minor">
            <a:schemeClr val="dk1"/>
          </a:fontRef>
        </p:style>
        <p:txBody>
          <a:bodyPr wrap="square">
            <a:spAutoFit/>
          </a:bodyPr>
          <a:lstStyle/>
          <a:p>
            <a:pPr algn="ctr"/>
            <a:r>
              <a:rPr lang="el-GR" dirty="0">
                <a:solidFill>
                  <a:prstClr val="black"/>
                </a:solidFill>
                <a:cs typeface="Arial Regular" charset="0"/>
              </a:rPr>
              <a:t>Σήματα στα οποία απαντούν τα κύτταρα</a:t>
            </a:r>
          </a:p>
        </p:txBody>
      </p:sp>
      <p:sp>
        <p:nvSpPr>
          <p:cNvPr id="7" name="Τίτλος 1"/>
          <p:cNvSpPr txBox="1">
            <a:spLocks/>
          </p:cNvSpPr>
          <p:nvPr/>
        </p:nvSpPr>
        <p:spPr>
          <a:xfrm>
            <a:off x="2782584" y="1114203"/>
            <a:ext cx="6626831" cy="360040"/>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vert="horz" lIns="91440" tIns="45720" rIns="91440" bIns="45720" rtlCol="0" anchor="ctr">
            <a:normAutofit/>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l-GR" sz="1600" dirty="0">
                <a:solidFill>
                  <a:prstClr val="black"/>
                </a:solidFill>
                <a:cs typeface="Arial Regular" charset="0"/>
              </a:rPr>
              <a:t>ΒΙΟΣΗΜΑΤΟΔΟΤΗΣΗ</a:t>
            </a:r>
            <a:endParaRPr lang="en-US" sz="1600" dirty="0">
              <a:solidFill>
                <a:prstClr val="black"/>
              </a:solidFill>
              <a:cs typeface="Arial Regular" charset="0"/>
            </a:endParaRPr>
          </a:p>
        </p:txBody>
      </p:sp>
      <p:sp>
        <p:nvSpPr>
          <p:cNvPr id="8" name="Title 1"/>
          <p:cNvSpPr>
            <a:spLocks noGrp="1"/>
          </p:cNvSpPr>
          <p:nvPr>
            <p:ph type="title"/>
          </p:nvPr>
        </p:nvSpPr>
        <p:spPr>
          <a:xfrm>
            <a:off x="610670" y="328774"/>
            <a:ext cx="10970659" cy="513707"/>
          </a:xfrm>
        </p:spPr>
        <p:txBody>
          <a:bodyPr>
            <a:noAutofit/>
          </a:bodyPr>
          <a:lstStyle/>
          <a:p>
            <a:r>
              <a:rPr lang="el-GR" sz="2800" dirty="0"/>
              <a:t>Μοριακοί μηχανισμοί απόκρισης στην ορθοδοντική μετακίνηση</a:t>
            </a:r>
            <a:endParaRPr lang="en-US" sz="2800" dirty="0"/>
          </a:p>
        </p:txBody>
      </p:sp>
      <p:cxnSp>
        <p:nvCxnSpPr>
          <p:cNvPr id="10" name="Straight Connector 9"/>
          <p:cNvCxnSpPr/>
          <p:nvPr/>
        </p:nvCxnSpPr>
        <p:spPr>
          <a:xfrm flipV="1">
            <a:off x="711200" y="926028"/>
            <a:ext cx="10775308" cy="1"/>
          </a:xfrm>
          <a:prstGeom prst="line">
            <a:avLst/>
          </a:prstGeom>
          <a:ln w="19050" cmpd="sng">
            <a:solidFill>
              <a:srgbClr val="FF6600">
                <a:alpha val="28000"/>
              </a:srgb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4999459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981200" y="118864"/>
            <a:ext cx="8229600" cy="1143000"/>
          </a:xfrm>
        </p:spPr>
        <p:txBody>
          <a:bodyPr>
            <a:normAutofit/>
          </a:bodyPr>
          <a:lstStyle/>
          <a:p>
            <a:pPr algn="ctr"/>
            <a:r>
              <a:rPr lang="el-GR" sz="2400" dirty="0" err="1">
                <a:latin typeface="+mn-lt"/>
              </a:rPr>
              <a:t>Μηχανο</a:t>
            </a:r>
            <a:r>
              <a:rPr lang="el-GR" sz="2400" dirty="0">
                <a:latin typeface="+mn-lt"/>
              </a:rPr>
              <a:t>-ευαίσθητα όργανα </a:t>
            </a:r>
            <a:endParaRPr lang="en-US" sz="2400" dirty="0">
              <a:latin typeface="+mn-lt"/>
            </a:endParaRPr>
          </a:p>
        </p:txBody>
      </p:sp>
      <p:sp>
        <p:nvSpPr>
          <p:cNvPr id="5" name="Content Placeholder 2"/>
          <p:cNvSpPr>
            <a:spLocks noGrp="1"/>
          </p:cNvSpPr>
          <p:nvPr>
            <p:ph idx="1"/>
          </p:nvPr>
        </p:nvSpPr>
        <p:spPr>
          <a:xfrm>
            <a:off x="578224" y="1600200"/>
            <a:ext cx="11241741" cy="4625788"/>
          </a:xfrm>
          <a:solidFill>
            <a:schemeClr val="accent2">
              <a:lumMod val="20000"/>
              <a:lumOff val="80000"/>
            </a:schemeClr>
          </a:solidFill>
        </p:spPr>
        <p:txBody>
          <a:bodyPr>
            <a:normAutofit/>
          </a:bodyPr>
          <a:lstStyle/>
          <a:p>
            <a:pPr marL="0" indent="0">
              <a:buNone/>
            </a:pPr>
            <a:endParaRPr lang="el-GR" sz="2400" dirty="0"/>
          </a:p>
          <a:p>
            <a:pPr marL="0" indent="0">
              <a:buNone/>
            </a:pPr>
            <a:r>
              <a:rPr lang="el-GR" sz="1800" dirty="0"/>
              <a:t>Όργανα που αποκρίνονται στη μηχανική διέγερση		Επιπτώσεις της μηχανικής διέγερσης</a:t>
            </a:r>
          </a:p>
          <a:p>
            <a:pPr marL="0" indent="0">
              <a:buNone/>
            </a:pPr>
            <a:r>
              <a:rPr lang="el-GR" sz="1800" dirty="0"/>
              <a:t>							(όταν είναι υπερβολική ή πολύ λίγη</a:t>
            </a:r>
            <a:r>
              <a:rPr lang="en-US" sz="1800" dirty="0"/>
              <a:t>)</a:t>
            </a:r>
          </a:p>
          <a:p>
            <a:pPr marL="0" indent="0">
              <a:buNone/>
            </a:pPr>
            <a:endParaRPr lang="en-US" sz="1800" dirty="0"/>
          </a:p>
          <a:p>
            <a:r>
              <a:rPr lang="el-GR" sz="1800" dirty="0"/>
              <a:t>Οστά                  					Οστεοπόρωση (</a:t>
            </a:r>
            <a:r>
              <a:rPr lang="en-US" sz="1800" dirty="0"/>
              <a:t>Disuse Osteoporosis</a:t>
            </a:r>
            <a:r>
              <a:rPr lang="el-GR" sz="1800" dirty="0"/>
              <a:t>)</a:t>
            </a:r>
            <a:endParaRPr lang="en-US" sz="1800" dirty="0"/>
          </a:p>
          <a:p>
            <a:r>
              <a:rPr lang="el-GR" sz="1800" dirty="0"/>
              <a:t>Μύες							Μυϊκή ατροφία ή υπερτροφία</a:t>
            </a:r>
            <a:endParaRPr lang="en-US" sz="1800" dirty="0"/>
          </a:p>
          <a:p>
            <a:r>
              <a:rPr lang="el-GR" sz="1800" dirty="0"/>
              <a:t>Πνεύμονες						Αναπνευστικές βλάβες</a:t>
            </a:r>
            <a:endParaRPr lang="en-US" sz="1800" dirty="0"/>
          </a:p>
          <a:p>
            <a:r>
              <a:rPr lang="el-GR" sz="1800" dirty="0"/>
              <a:t>Αγγεία						Επαναδιαμόρφωση ροής</a:t>
            </a:r>
            <a:endParaRPr lang="en-US" sz="1800" dirty="0"/>
          </a:p>
          <a:p>
            <a:r>
              <a:rPr lang="el-GR" sz="1800" dirty="0"/>
              <a:t>Καρδιά						Υπερτροφική μυοκαρδιοπάθεια</a:t>
            </a:r>
            <a:endParaRPr lang="en-US" sz="1800" dirty="0"/>
          </a:p>
        </p:txBody>
      </p:sp>
      <p:cxnSp>
        <p:nvCxnSpPr>
          <p:cNvPr id="7" name="Straight Connector 6"/>
          <p:cNvCxnSpPr>
            <a:cxnSpLocks/>
          </p:cNvCxnSpPr>
          <p:nvPr/>
        </p:nvCxnSpPr>
        <p:spPr>
          <a:xfrm>
            <a:off x="3926541" y="969397"/>
            <a:ext cx="4289612" cy="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xmlns="" id="{B57F7EF4-3ECC-494E-BD5E-349C80F7F61D}"/>
              </a:ext>
            </a:extLst>
          </p:cNvPr>
          <p:cNvCxnSpPr>
            <a:cxnSpLocks/>
          </p:cNvCxnSpPr>
          <p:nvPr/>
        </p:nvCxnSpPr>
        <p:spPr>
          <a:xfrm>
            <a:off x="578224" y="6352283"/>
            <a:ext cx="11241741" cy="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2398723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1"/>
          <p:cNvSpPr>
            <a:spLocks noGrp="1"/>
          </p:cNvSpPr>
          <p:nvPr>
            <p:ph type="title"/>
          </p:nvPr>
        </p:nvSpPr>
        <p:spPr>
          <a:xfrm>
            <a:off x="768853" y="1580483"/>
            <a:ext cx="10654301" cy="529395"/>
          </a:xfrm>
          <a:solidFill>
            <a:schemeClr val="bg1">
              <a:lumMod val="95000"/>
            </a:schemeClr>
          </a:solidFill>
        </p:spPr>
        <p:style>
          <a:lnRef idx="0">
            <a:schemeClr val="accent4"/>
          </a:lnRef>
          <a:fillRef idx="3">
            <a:schemeClr val="accent4"/>
          </a:fillRef>
          <a:effectRef idx="3">
            <a:schemeClr val="accent4"/>
          </a:effectRef>
          <a:fontRef idx="minor">
            <a:schemeClr val="lt1"/>
          </a:fontRef>
        </p:style>
        <p:txBody>
          <a:bodyPr>
            <a:normAutofit/>
          </a:bodyPr>
          <a:lstStyle/>
          <a:p>
            <a:pPr lvl="0">
              <a:spcBef>
                <a:spcPts val="0"/>
              </a:spcBef>
            </a:pPr>
            <a:r>
              <a:rPr lang="el-GR" sz="2000" dirty="0">
                <a:solidFill>
                  <a:prstClr val="black"/>
                </a:solidFill>
                <a:cs typeface="Arial Narrow"/>
              </a:rPr>
              <a:t>Οι </a:t>
            </a:r>
            <a:r>
              <a:rPr lang="el-GR" sz="2000" dirty="0" err="1">
                <a:solidFill>
                  <a:prstClr val="black"/>
                </a:solidFill>
                <a:cs typeface="Arial Narrow"/>
              </a:rPr>
              <a:t>προσταγλαδίνες</a:t>
            </a:r>
            <a:r>
              <a:rPr lang="el-GR" sz="2000" dirty="0">
                <a:solidFill>
                  <a:prstClr val="black"/>
                </a:solidFill>
                <a:cs typeface="Arial Narrow"/>
              </a:rPr>
              <a:t>, τα </a:t>
            </a:r>
            <a:r>
              <a:rPr lang="el-GR" sz="2000" dirty="0" err="1">
                <a:solidFill>
                  <a:prstClr val="black"/>
                </a:solidFill>
                <a:cs typeface="Arial Narrow"/>
              </a:rPr>
              <a:t>λευκοτριένια</a:t>
            </a:r>
            <a:r>
              <a:rPr lang="el-GR" sz="2000" dirty="0">
                <a:solidFill>
                  <a:prstClr val="black"/>
                </a:solidFill>
                <a:cs typeface="Arial Narrow"/>
              </a:rPr>
              <a:t> και ο ρόλος τους στην ορθοδοντική μετακίνηση </a:t>
            </a:r>
            <a:endParaRPr lang="el-GR" sz="2000" dirty="0">
              <a:cs typeface="Arial Narrow"/>
            </a:endParaRPr>
          </a:p>
        </p:txBody>
      </p:sp>
      <p:sp>
        <p:nvSpPr>
          <p:cNvPr id="5" name="Τίτλος 1"/>
          <p:cNvSpPr txBox="1">
            <a:spLocks/>
          </p:cNvSpPr>
          <p:nvPr/>
        </p:nvSpPr>
        <p:spPr>
          <a:xfrm>
            <a:off x="768853" y="2196862"/>
            <a:ext cx="10654301" cy="516011"/>
          </a:xfrm>
          <a:prstGeom prst="rect">
            <a:avLst/>
          </a:prstGeom>
          <a:solidFill>
            <a:schemeClr val="bg1">
              <a:lumMod val="95000"/>
            </a:schemeClr>
          </a:solidFill>
        </p:spPr>
        <p:style>
          <a:lnRef idx="0">
            <a:schemeClr val="accent4"/>
          </a:lnRef>
          <a:fillRef idx="3">
            <a:schemeClr val="accent4"/>
          </a:fillRef>
          <a:effectRef idx="3">
            <a:schemeClr val="accent4"/>
          </a:effectRef>
          <a:fontRef idx="minor">
            <a:schemeClr val="lt1"/>
          </a:fontRef>
        </p:style>
        <p:txBody>
          <a:bodyPr vert="horz" lIns="91440" tIns="45720" rIns="91440" bIns="45720" rtlCol="0" anchor="ctr">
            <a:normAutofit/>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spcBef>
                <a:spcPts val="0"/>
              </a:spcBef>
            </a:pPr>
            <a:r>
              <a:rPr lang="el-GR" sz="2000" dirty="0">
                <a:solidFill>
                  <a:prstClr val="black"/>
                </a:solidFill>
                <a:cs typeface="Arial Narrow"/>
              </a:rPr>
              <a:t>Το ενδοκυττάριο σύστημα των «δεύτερων αγγελιοφόρων»</a:t>
            </a:r>
            <a:endParaRPr lang="el-GR" sz="2000" dirty="0">
              <a:cs typeface="Arial Narrow"/>
            </a:endParaRPr>
          </a:p>
        </p:txBody>
      </p:sp>
      <p:sp>
        <p:nvSpPr>
          <p:cNvPr id="7" name="Τίτλος 1"/>
          <p:cNvSpPr txBox="1">
            <a:spLocks/>
          </p:cNvSpPr>
          <p:nvPr/>
        </p:nvSpPr>
        <p:spPr>
          <a:xfrm>
            <a:off x="768849" y="3993636"/>
            <a:ext cx="10654301" cy="533236"/>
          </a:xfrm>
          <a:prstGeom prst="rect">
            <a:avLst/>
          </a:prstGeom>
          <a:solidFill>
            <a:schemeClr val="bg1">
              <a:lumMod val="95000"/>
            </a:schemeClr>
          </a:solidFill>
        </p:spPr>
        <p:style>
          <a:lnRef idx="0">
            <a:schemeClr val="accent4"/>
          </a:lnRef>
          <a:fillRef idx="3">
            <a:schemeClr val="accent4"/>
          </a:fillRef>
          <a:effectRef idx="3">
            <a:schemeClr val="accent4"/>
          </a:effectRef>
          <a:fontRef idx="minor">
            <a:schemeClr val="lt1"/>
          </a:fontRef>
        </p:style>
        <p:txBody>
          <a:bodyPr vert="horz" lIns="91440" tIns="45720" rIns="91440" bIns="45720" rtlCol="0" anchor="ctr">
            <a:normAutofit/>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spcBef>
                <a:spcPts val="0"/>
              </a:spcBef>
            </a:pPr>
            <a:r>
              <a:rPr lang="el-GR" sz="2000" dirty="0">
                <a:solidFill>
                  <a:prstClr val="black"/>
                </a:solidFill>
                <a:cs typeface="Arial Narrow"/>
              </a:rPr>
              <a:t>Οι </a:t>
            </a:r>
            <a:r>
              <a:rPr lang="el-GR" sz="2000" dirty="0" err="1">
                <a:solidFill>
                  <a:prstClr val="black"/>
                </a:solidFill>
                <a:cs typeface="Arial Narrow"/>
              </a:rPr>
              <a:t>κυτοκίνες</a:t>
            </a:r>
            <a:r>
              <a:rPr lang="el-GR" sz="2000" dirty="0">
                <a:solidFill>
                  <a:prstClr val="black"/>
                </a:solidFill>
                <a:cs typeface="Arial Narrow"/>
              </a:rPr>
              <a:t> </a:t>
            </a:r>
            <a:r>
              <a:rPr lang="mr-IN" sz="2000" dirty="0">
                <a:solidFill>
                  <a:prstClr val="black"/>
                </a:solidFill>
                <a:cs typeface="Arial Narrow"/>
              </a:rPr>
              <a:t>–</a:t>
            </a:r>
            <a:r>
              <a:rPr lang="el-GR" sz="2000" dirty="0">
                <a:solidFill>
                  <a:prstClr val="black"/>
                </a:solidFill>
                <a:cs typeface="Arial Narrow"/>
              </a:rPr>
              <a:t> Οστική απορρόφηση</a:t>
            </a:r>
            <a:endParaRPr lang="el-GR" sz="2000" dirty="0">
              <a:cs typeface="Arial Narrow"/>
            </a:endParaRPr>
          </a:p>
        </p:txBody>
      </p:sp>
      <p:sp>
        <p:nvSpPr>
          <p:cNvPr id="8" name="Τίτλος 1"/>
          <p:cNvSpPr txBox="1">
            <a:spLocks/>
          </p:cNvSpPr>
          <p:nvPr/>
        </p:nvSpPr>
        <p:spPr>
          <a:xfrm>
            <a:off x="768851" y="2799857"/>
            <a:ext cx="10654299" cy="480073"/>
          </a:xfrm>
          <a:prstGeom prst="rect">
            <a:avLst/>
          </a:prstGeom>
          <a:solidFill>
            <a:schemeClr val="bg1">
              <a:lumMod val="95000"/>
            </a:schemeClr>
          </a:solidFill>
        </p:spPr>
        <p:style>
          <a:lnRef idx="0">
            <a:schemeClr val="accent4"/>
          </a:lnRef>
          <a:fillRef idx="3">
            <a:schemeClr val="accent4"/>
          </a:fillRef>
          <a:effectRef idx="3">
            <a:schemeClr val="accent4"/>
          </a:effectRef>
          <a:fontRef idx="minor">
            <a:schemeClr val="lt1"/>
          </a:fontRef>
        </p:style>
        <p:txBody>
          <a:bodyPr vert="horz" lIns="91440" tIns="45720" rIns="91440" bIns="45720" rtlCol="0" anchor="ctr">
            <a:normAutofit/>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spcBef>
                <a:spcPts val="0"/>
              </a:spcBef>
            </a:pPr>
            <a:r>
              <a:rPr lang="el-GR" sz="2000" dirty="0">
                <a:solidFill>
                  <a:prstClr val="black"/>
                </a:solidFill>
                <a:cs typeface="Arial Narrow"/>
              </a:rPr>
              <a:t>Ο ρόλος της φλεγμονής στην ορθοδοντική μετακίνηση</a:t>
            </a:r>
            <a:endParaRPr lang="el-GR" sz="2000" dirty="0">
              <a:cs typeface="Arial Narrow"/>
            </a:endParaRPr>
          </a:p>
        </p:txBody>
      </p:sp>
      <p:sp>
        <p:nvSpPr>
          <p:cNvPr id="9" name="Τίτλος 1"/>
          <p:cNvSpPr txBox="1">
            <a:spLocks/>
          </p:cNvSpPr>
          <p:nvPr/>
        </p:nvSpPr>
        <p:spPr>
          <a:xfrm>
            <a:off x="768849" y="4603762"/>
            <a:ext cx="10654301" cy="559925"/>
          </a:xfrm>
          <a:prstGeom prst="rect">
            <a:avLst/>
          </a:prstGeom>
          <a:solidFill>
            <a:schemeClr val="bg1">
              <a:lumMod val="95000"/>
            </a:schemeClr>
          </a:solidFill>
        </p:spPr>
        <p:style>
          <a:lnRef idx="0">
            <a:schemeClr val="accent4"/>
          </a:lnRef>
          <a:fillRef idx="3">
            <a:schemeClr val="accent4"/>
          </a:fillRef>
          <a:effectRef idx="3">
            <a:schemeClr val="accent4"/>
          </a:effectRef>
          <a:fontRef idx="minor">
            <a:schemeClr val="lt1"/>
          </a:fontRef>
        </p:style>
        <p:txBody>
          <a:bodyPr vert="horz" lIns="91440" tIns="45720" rIns="91440" bIns="45720" rtlCol="0" anchor="ctr">
            <a:normAutofit/>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spcBef>
                <a:spcPts val="0"/>
              </a:spcBef>
            </a:pPr>
            <a:r>
              <a:rPr lang="el-GR" sz="2000" dirty="0">
                <a:solidFill>
                  <a:schemeClr val="tx1"/>
                </a:solidFill>
                <a:cs typeface="Arial Narrow"/>
              </a:rPr>
              <a:t>Στο </a:t>
            </a:r>
            <a:r>
              <a:rPr lang="el-GR" sz="2000">
                <a:solidFill>
                  <a:schemeClr val="tx1"/>
                </a:solidFill>
                <a:cs typeface="Arial Narrow"/>
              </a:rPr>
              <a:t>Εργαστήριο Βιολογίας</a:t>
            </a:r>
            <a:endParaRPr lang="el-GR" sz="2000" dirty="0">
              <a:solidFill>
                <a:schemeClr val="tx1"/>
              </a:solidFill>
              <a:cs typeface="Arial Narrow"/>
            </a:endParaRPr>
          </a:p>
        </p:txBody>
      </p:sp>
      <p:sp>
        <p:nvSpPr>
          <p:cNvPr id="12" name="Title 1"/>
          <p:cNvSpPr txBox="1">
            <a:spLocks/>
          </p:cNvSpPr>
          <p:nvPr/>
        </p:nvSpPr>
        <p:spPr>
          <a:xfrm>
            <a:off x="610670" y="328774"/>
            <a:ext cx="10970659" cy="5137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2800" dirty="0"/>
              <a:t>Μοριακοί μηχανισμοί απόκρισης στην ορθοδοντική μετακίνηση</a:t>
            </a:r>
            <a:endParaRPr lang="en-US" sz="2800" dirty="0"/>
          </a:p>
        </p:txBody>
      </p:sp>
      <p:sp>
        <p:nvSpPr>
          <p:cNvPr id="10" name="Τίτλος 1">
            <a:extLst>
              <a:ext uri="{FF2B5EF4-FFF2-40B4-BE49-F238E27FC236}">
                <a16:creationId xmlns:a16="http://schemas.microsoft.com/office/drawing/2014/main" xmlns="" id="{F08F7FF7-2460-8F41-8C86-4C72E7F83E81}"/>
              </a:ext>
            </a:extLst>
          </p:cNvPr>
          <p:cNvSpPr txBox="1">
            <a:spLocks/>
          </p:cNvSpPr>
          <p:nvPr/>
        </p:nvSpPr>
        <p:spPr>
          <a:xfrm>
            <a:off x="768849" y="3366914"/>
            <a:ext cx="10654301" cy="533236"/>
          </a:xfrm>
          <a:prstGeom prst="rect">
            <a:avLst/>
          </a:prstGeom>
          <a:solidFill>
            <a:srgbClr val="FFFF00"/>
          </a:solidFill>
        </p:spPr>
        <p:style>
          <a:lnRef idx="0">
            <a:schemeClr val="accent4"/>
          </a:lnRef>
          <a:fillRef idx="3">
            <a:schemeClr val="accent4"/>
          </a:fillRef>
          <a:effectRef idx="3">
            <a:schemeClr val="accent4"/>
          </a:effectRef>
          <a:fontRef idx="minor">
            <a:schemeClr val="lt1"/>
          </a:fontRef>
        </p:style>
        <p:txBody>
          <a:bodyPr vert="horz" lIns="91440" tIns="45720" rIns="91440" bIns="45720" rtlCol="0" anchor="ctr">
            <a:normAutofit/>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spcBef>
                <a:spcPts val="0"/>
              </a:spcBef>
            </a:pPr>
            <a:r>
              <a:rPr lang="el-GR" sz="2000" dirty="0">
                <a:solidFill>
                  <a:prstClr val="black"/>
                </a:solidFill>
                <a:cs typeface="Arial Narrow"/>
              </a:rPr>
              <a:t>Κυτταρική σηματοδότηση μέσω των </a:t>
            </a:r>
            <a:r>
              <a:rPr lang="el-GR" sz="2000" dirty="0" err="1">
                <a:solidFill>
                  <a:prstClr val="black"/>
                </a:solidFill>
                <a:cs typeface="Arial Narrow"/>
              </a:rPr>
              <a:t>ιντεγκρινών</a:t>
            </a:r>
            <a:r>
              <a:rPr lang="el-GR" sz="2000" dirty="0">
                <a:solidFill>
                  <a:prstClr val="black"/>
                </a:solidFill>
                <a:cs typeface="Arial Narrow"/>
              </a:rPr>
              <a:t> και των εστιών </a:t>
            </a:r>
            <a:r>
              <a:rPr lang="el-GR" sz="2000" dirty="0" err="1">
                <a:solidFill>
                  <a:prstClr val="black"/>
                </a:solidFill>
                <a:cs typeface="Arial Narrow"/>
              </a:rPr>
              <a:t>προσκόλησης</a:t>
            </a:r>
            <a:endParaRPr lang="el-GR" sz="2000" dirty="0">
              <a:cs typeface="Arial Narrow"/>
            </a:endParaRPr>
          </a:p>
        </p:txBody>
      </p:sp>
    </p:spTree>
    <p:extLst>
      <p:ext uri="{BB962C8B-B14F-4D97-AF65-F5344CB8AC3E}">
        <p14:creationId xmlns:p14="http://schemas.microsoft.com/office/powerpoint/2010/main" val="413735906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23981" y="666275"/>
            <a:ext cx="11435137" cy="673150"/>
          </a:xfrm>
        </p:spPr>
        <p:txBody>
          <a:bodyPr>
            <a:noAutofit/>
          </a:bodyPr>
          <a:lstStyle/>
          <a:p>
            <a:pPr algn="ctr"/>
            <a:r>
              <a:rPr lang="el-GR" sz="2400" dirty="0"/>
              <a:t>Που βρίσκονται στα κύτταρα οι αισθητήρες της </a:t>
            </a:r>
            <a:r>
              <a:rPr lang="el-GR" sz="2400" dirty="0" err="1"/>
              <a:t>μηχανοδιέγερσης</a:t>
            </a:r>
            <a:r>
              <a:rPr lang="en-US" sz="2400" dirty="0"/>
              <a:t>;</a:t>
            </a:r>
            <a:r>
              <a:rPr lang="el-GR" sz="2400" dirty="0"/>
              <a:t/>
            </a:r>
            <a:br>
              <a:rPr lang="el-GR" sz="2400" dirty="0"/>
            </a:br>
            <a:r>
              <a:rPr lang="el-GR" sz="2400" dirty="0"/>
              <a:t>Πως και που  ανιχνεύονται τα μηχανικά σήματα και τι απάντηση λαμβάνουν; </a:t>
            </a:r>
            <a:br>
              <a:rPr lang="el-GR" sz="2400" dirty="0"/>
            </a:br>
            <a:endParaRPr lang="en-US" sz="2400" dirty="0"/>
          </a:p>
        </p:txBody>
      </p:sp>
      <p:pic>
        <p:nvPicPr>
          <p:cNvPr id="5" name="Εικόνα 15"/>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4482639" y="1491774"/>
            <a:ext cx="3021240" cy="4223770"/>
          </a:xfrm>
          <a:prstGeom prst="rect">
            <a:avLst/>
          </a:prstGeom>
          <a:noFill/>
          <a:ln>
            <a:noFill/>
          </a:ln>
        </p:spPr>
      </p:pic>
      <p:sp>
        <p:nvSpPr>
          <p:cNvPr id="6" name="TextBox 5"/>
          <p:cNvSpPr txBox="1"/>
          <p:nvPr/>
        </p:nvSpPr>
        <p:spPr>
          <a:xfrm>
            <a:off x="8349033" y="2920560"/>
            <a:ext cx="2691763" cy="646331"/>
          </a:xfrm>
          <a:prstGeom prst="rect">
            <a:avLst/>
          </a:prstGeom>
          <a:noFill/>
        </p:spPr>
        <p:txBody>
          <a:bodyPr wrap="none" rtlCol="0">
            <a:spAutoFit/>
          </a:bodyPr>
          <a:lstStyle/>
          <a:p>
            <a:r>
              <a:rPr lang="el-GR" dirty="0">
                <a:cs typeface="Arial Regular" charset="0"/>
              </a:rPr>
              <a:t>ΕΣΤΙΕΣ ΠΡΟΣΚΟΛΛΗΣΗΣ</a:t>
            </a:r>
          </a:p>
          <a:p>
            <a:r>
              <a:rPr lang="en-US" dirty="0">
                <a:cs typeface="Arial Regular" charset="0"/>
              </a:rPr>
              <a:t>(Focal adhesions)</a:t>
            </a:r>
          </a:p>
        </p:txBody>
      </p:sp>
      <p:sp>
        <p:nvSpPr>
          <p:cNvPr id="7" name="Rectangle 6"/>
          <p:cNvSpPr/>
          <p:nvPr/>
        </p:nvSpPr>
        <p:spPr>
          <a:xfrm>
            <a:off x="102742" y="2643560"/>
            <a:ext cx="4025506" cy="1200329"/>
          </a:xfrm>
          <a:prstGeom prst="rect">
            <a:avLst/>
          </a:prstGeom>
        </p:spPr>
        <p:txBody>
          <a:bodyPr wrap="square">
            <a:spAutoFit/>
          </a:bodyPr>
          <a:lstStyle/>
          <a:p>
            <a:r>
              <a:rPr lang="el-GR" dirty="0">
                <a:solidFill>
                  <a:srgbClr val="000000"/>
                </a:solidFill>
                <a:cs typeface="Comic Sans MS"/>
              </a:rPr>
              <a:t>Οι </a:t>
            </a:r>
            <a:r>
              <a:rPr lang="el-GR" dirty="0" err="1">
                <a:solidFill>
                  <a:srgbClr val="000000"/>
                </a:solidFill>
                <a:cs typeface="Comic Sans MS"/>
              </a:rPr>
              <a:t>ιντεγκρίνες</a:t>
            </a:r>
            <a:r>
              <a:rPr lang="el-GR" dirty="0">
                <a:solidFill>
                  <a:srgbClr val="000000"/>
                </a:solidFill>
                <a:cs typeface="Comic Sans MS"/>
              </a:rPr>
              <a:t> λειτουργούν </a:t>
            </a:r>
            <a:r>
              <a:rPr lang="el-GR" dirty="0">
                <a:cs typeface="Comic Sans MS"/>
              </a:rPr>
              <a:t>ως</a:t>
            </a:r>
          </a:p>
          <a:p>
            <a:r>
              <a:rPr lang="el-GR" dirty="0">
                <a:cs typeface="Comic Sans MS"/>
              </a:rPr>
              <a:t>μόρια της </a:t>
            </a:r>
            <a:r>
              <a:rPr lang="el-GR" dirty="0">
                <a:solidFill>
                  <a:srgbClr val="FF0000"/>
                </a:solidFill>
                <a:cs typeface="Comic Sans MS"/>
              </a:rPr>
              <a:t>κυτταρικής πρόσφυσης</a:t>
            </a:r>
          </a:p>
          <a:p>
            <a:r>
              <a:rPr lang="el-GR" dirty="0">
                <a:solidFill>
                  <a:srgbClr val="000000"/>
                </a:solidFill>
                <a:cs typeface="Comic Sans MS"/>
              </a:rPr>
              <a:t>και ως </a:t>
            </a:r>
            <a:r>
              <a:rPr lang="el-GR" dirty="0">
                <a:solidFill>
                  <a:srgbClr val="FF0000"/>
                </a:solidFill>
                <a:cs typeface="Comic Sans MS"/>
              </a:rPr>
              <a:t>δέκτες σημάτων μεταξύ των κυττάρων </a:t>
            </a:r>
            <a:endParaRPr lang="en-US" dirty="0">
              <a:solidFill>
                <a:srgbClr val="FF0000"/>
              </a:solidFill>
              <a:cs typeface="Comic Sans MS"/>
            </a:endParaRPr>
          </a:p>
        </p:txBody>
      </p:sp>
      <p:sp>
        <p:nvSpPr>
          <p:cNvPr id="8" name="Rectangle 7"/>
          <p:cNvSpPr/>
          <p:nvPr/>
        </p:nvSpPr>
        <p:spPr>
          <a:xfrm>
            <a:off x="2229472" y="6149773"/>
            <a:ext cx="7733055" cy="276999"/>
          </a:xfrm>
          <a:prstGeom prst="rect">
            <a:avLst/>
          </a:prstGeom>
        </p:spPr>
        <p:txBody>
          <a:bodyPr wrap="square">
            <a:spAutoFit/>
          </a:bodyPr>
          <a:lstStyle/>
          <a:p>
            <a:r>
              <a:rPr lang="el-GR" sz="1200" dirty="0">
                <a:solidFill>
                  <a:srgbClr val="000000"/>
                </a:solidFill>
              </a:rPr>
              <a:t>Εικόνα: Διάγραμμα των υποδοχέων </a:t>
            </a:r>
            <a:r>
              <a:rPr lang="el-GR" sz="1200" dirty="0" err="1">
                <a:solidFill>
                  <a:srgbClr val="000000"/>
                </a:solidFill>
              </a:rPr>
              <a:t>ιντεγκρίνης</a:t>
            </a:r>
            <a:r>
              <a:rPr lang="el-GR" sz="1200" dirty="0">
                <a:solidFill>
                  <a:srgbClr val="000000"/>
                </a:solidFill>
              </a:rPr>
              <a:t> και των εστιών προσκόλλησης (από </a:t>
            </a:r>
            <a:r>
              <a:rPr lang="el-GR" sz="1200" dirty="0" err="1">
                <a:solidFill>
                  <a:srgbClr val="000000"/>
                </a:solidFill>
              </a:rPr>
              <a:t>Meikle</a:t>
            </a:r>
            <a:r>
              <a:rPr lang="el-GR" sz="1200" dirty="0">
                <a:solidFill>
                  <a:srgbClr val="000000"/>
                </a:solidFill>
              </a:rPr>
              <a:t> 2006)</a:t>
            </a:r>
            <a:endParaRPr lang="en-US" sz="1200" dirty="0"/>
          </a:p>
        </p:txBody>
      </p:sp>
    </p:spTree>
    <p:extLst>
      <p:ext uri="{BB962C8B-B14F-4D97-AF65-F5344CB8AC3E}">
        <p14:creationId xmlns:p14="http://schemas.microsoft.com/office/powerpoint/2010/main" val="205863016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HRJFN8 445 kb .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57903" y="0"/>
            <a:ext cx="6876194" cy="6876194"/>
          </a:xfrm>
          <a:prstGeom prst="rect">
            <a:avLst/>
          </a:prstGeom>
        </p:spPr>
      </p:pic>
      <p:sp>
        <p:nvSpPr>
          <p:cNvPr id="9" name="TextBox 8">
            <a:extLst>
              <a:ext uri="{FF2B5EF4-FFF2-40B4-BE49-F238E27FC236}">
                <a16:creationId xmlns:a16="http://schemas.microsoft.com/office/drawing/2014/main" xmlns="" id="{1F777944-2EE2-4D45-8854-677322756562}"/>
              </a:ext>
            </a:extLst>
          </p:cNvPr>
          <p:cNvSpPr txBox="1"/>
          <p:nvPr/>
        </p:nvSpPr>
        <p:spPr>
          <a:xfrm>
            <a:off x="0" y="2259108"/>
            <a:ext cx="2481770" cy="830997"/>
          </a:xfrm>
          <a:prstGeom prst="rect">
            <a:avLst/>
          </a:prstGeom>
          <a:noFill/>
        </p:spPr>
        <p:txBody>
          <a:bodyPr wrap="none" rtlCol="0">
            <a:spAutoFit/>
          </a:bodyPr>
          <a:lstStyle/>
          <a:p>
            <a:pPr algn="ctr"/>
            <a:r>
              <a:rPr lang="el-GR" sz="2400" dirty="0">
                <a:solidFill>
                  <a:schemeClr val="bg1"/>
                </a:solidFill>
              </a:rPr>
              <a:t> Εστίες </a:t>
            </a:r>
          </a:p>
          <a:p>
            <a:pPr algn="ctr"/>
            <a:r>
              <a:rPr lang="el-GR" sz="2400" dirty="0">
                <a:solidFill>
                  <a:schemeClr val="bg1"/>
                </a:solidFill>
              </a:rPr>
              <a:t>προσκόλλησης</a:t>
            </a:r>
            <a:endParaRPr lang="en-US" sz="2400" dirty="0">
              <a:solidFill>
                <a:schemeClr val="bg1"/>
              </a:solidFill>
            </a:endParaRPr>
          </a:p>
        </p:txBody>
      </p:sp>
    </p:spTree>
    <p:extLst>
      <p:ext uri="{BB962C8B-B14F-4D97-AF65-F5344CB8AC3E}">
        <p14:creationId xmlns:p14="http://schemas.microsoft.com/office/powerpoint/2010/main" val="112585373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47528" y="122575"/>
            <a:ext cx="8496944" cy="6735425"/>
          </a:xfrm>
          <a:prstGeom prst="rect">
            <a:avLst/>
          </a:prstGeom>
          <a:noFill/>
        </p:spPr>
      </p:pic>
      <p:sp>
        <p:nvSpPr>
          <p:cNvPr id="5" name="TextBox 4"/>
          <p:cNvSpPr txBox="1"/>
          <p:nvPr/>
        </p:nvSpPr>
        <p:spPr>
          <a:xfrm>
            <a:off x="215758" y="6380252"/>
            <a:ext cx="2223686" cy="253916"/>
          </a:xfrm>
          <a:prstGeom prst="rect">
            <a:avLst/>
          </a:prstGeom>
          <a:noFill/>
        </p:spPr>
        <p:txBody>
          <a:bodyPr wrap="none" rtlCol="0">
            <a:spAutoFit/>
          </a:bodyPr>
          <a:lstStyle/>
          <a:p>
            <a:r>
              <a:rPr lang="en-US" sz="1050" dirty="0"/>
              <a:t>Source: </a:t>
            </a:r>
            <a:r>
              <a:rPr lang="en-US" sz="1050" dirty="0" err="1"/>
              <a:t>Papachroni</a:t>
            </a:r>
            <a:r>
              <a:rPr lang="en-US" sz="1050" dirty="0"/>
              <a:t> et al, 2009</a:t>
            </a:r>
          </a:p>
        </p:txBody>
      </p:sp>
    </p:spTree>
    <p:extLst>
      <p:ext uri="{BB962C8B-B14F-4D97-AF65-F5344CB8AC3E}">
        <p14:creationId xmlns:p14="http://schemas.microsoft.com/office/powerpoint/2010/main" val="93974599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2926" y="0"/>
            <a:ext cx="6586513" cy="6858000"/>
          </a:xfrm>
          <a:prstGeom prst="rect">
            <a:avLst/>
          </a:prstGeom>
        </p:spPr>
      </p:pic>
      <p:sp>
        <p:nvSpPr>
          <p:cNvPr id="5" name="Rectangle 4"/>
          <p:cNvSpPr/>
          <p:nvPr/>
        </p:nvSpPr>
        <p:spPr>
          <a:xfrm>
            <a:off x="6849439" y="2383605"/>
            <a:ext cx="5157626" cy="1569660"/>
          </a:xfrm>
          <a:prstGeom prst="rect">
            <a:avLst/>
          </a:prstGeom>
        </p:spPr>
        <p:txBody>
          <a:bodyPr wrap="square">
            <a:spAutoFit/>
          </a:bodyPr>
          <a:lstStyle/>
          <a:p>
            <a:pPr algn="ctr">
              <a:spcAft>
                <a:spcPts val="0"/>
              </a:spcAft>
            </a:pPr>
            <a:r>
              <a:rPr lang="el-GR" sz="2400" dirty="0">
                <a:latin typeface="+mj-lt"/>
                <a:ea typeface="ＭＳ 明朝" charset="-128"/>
                <a:cs typeface="Times New Roman" charset="0"/>
              </a:rPr>
              <a:t>Μηχανικά </a:t>
            </a:r>
            <a:r>
              <a:rPr lang="el-GR" sz="2400" dirty="0" err="1">
                <a:latin typeface="+mj-lt"/>
                <a:ea typeface="ＭＳ 明朝" charset="-128"/>
                <a:cs typeface="Times New Roman" charset="0"/>
              </a:rPr>
              <a:t>σηματοδικά</a:t>
            </a:r>
            <a:r>
              <a:rPr lang="el-GR" sz="2400" dirty="0">
                <a:latin typeface="+mj-lt"/>
                <a:ea typeface="ＭＳ 明朝" charset="-128"/>
                <a:cs typeface="Times New Roman" charset="0"/>
              </a:rPr>
              <a:t> μονοπάτια υπό μηχανική διέγερση ασκούμενη από ορθοδοντικούς μηχανισμούς</a:t>
            </a:r>
            <a:endParaRPr lang="en-GB" sz="2800" dirty="0">
              <a:effectLst/>
              <a:latin typeface="+mj-lt"/>
              <a:ea typeface="ＭＳ 明朝" charset="-128"/>
              <a:cs typeface="Times New Roman" charset="0"/>
            </a:endParaRPr>
          </a:p>
        </p:txBody>
      </p:sp>
      <p:sp>
        <p:nvSpPr>
          <p:cNvPr id="6" name="TextBox 5"/>
          <p:cNvSpPr txBox="1"/>
          <p:nvPr/>
        </p:nvSpPr>
        <p:spPr>
          <a:xfrm>
            <a:off x="416608" y="6456963"/>
            <a:ext cx="1556836" cy="307777"/>
          </a:xfrm>
          <a:prstGeom prst="rect">
            <a:avLst/>
          </a:prstGeom>
          <a:noFill/>
        </p:spPr>
        <p:txBody>
          <a:bodyPr wrap="none" rtlCol="0">
            <a:spAutoFit/>
          </a:bodyPr>
          <a:lstStyle/>
          <a:p>
            <a:r>
              <a:rPr lang="en-US" sz="1400" dirty="0">
                <a:solidFill>
                  <a:prstClr val="white">
                    <a:lumMod val="65000"/>
                  </a:prstClr>
                </a:solidFill>
              </a:rPr>
              <a:t>© </a:t>
            </a:r>
            <a:r>
              <a:rPr lang="en-US" sz="1050" dirty="0" err="1">
                <a:solidFill>
                  <a:prstClr val="white">
                    <a:lumMod val="65000"/>
                  </a:prstClr>
                </a:solidFill>
              </a:rPr>
              <a:t>D.Konstantonis</a:t>
            </a:r>
            <a:r>
              <a:rPr lang="en-US" sz="1050" dirty="0">
                <a:solidFill>
                  <a:prstClr val="white">
                    <a:lumMod val="65000"/>
                  </a:prstClr>
                </a:solidFill>
              </a:rPr>
              <a:t>, 2017</a:t>
            </a:r>
            <a:r>
              <a:rPr lang="en-US" sz="1400" dirty="0">
                <a:solidFill>
                  <a:prstClr val="white">
                    <a:lumMod val="65000"/>
                  </a:prstClr>
                </a:solidFill>
              </a:rPr>
              <a:t> </a:t>
            </a:r>
          </a:p>
        </p:txBody>
      </p:sp>
    </p:spTree>
    <p:extLst>
      <p:ext uri="{BB962C8B-B14F-4D97-AF65-F5344CB8AC3E}">
        <p14:creationId xmlns:p14="http://schemas.microsoft.com/office/powerpoint/2010/main" val="12738875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23128" y="2715905"/>
            <a:ext cx="5881048" cy="2388358"/>
          </a:xfrm>
          <a:solidFill>
            <a:schemeClr val="bg1"/>
          </a:solidFill>
        </p:spPr>
        <p:txBody>
          <a:bodyPr>
            <a:normAutofit/>
          </a:bodyPr>
          <a:lstStyle/>
          <a:p>
            <a:r>
              <a:rPr lang="el-GR" sz="2000" dirty="0"/>
              <a:t>Χαλαρός συνδετικός ιστός .15 - .40 </a:t>
            </a:r>
            <a:r>
              <a:rPr lang="el-GR" sz="2000" dirty="0" err="1"/>
              <a:t>mm</a:t>
            </a:r>
            <a:r>
              <a:rPr lang="el-GR" sz="2000" dirty="0"/>
              <a:t> που καταλαμβάνει το χώρο μεταξύ του δοντιού και του φατνιακού οστού.</a:t>
            </a:r>
          </a:p>
          <a:p>
            <a:endParaRPr lang="el-GR" sz="2000" dirty="0"/>
          </a:p>
          <a:p>
            <a:r>
              <a:rPr lang="el-GR" sz="2000" dirty="0"/>
              <a:t>Ετερογενής κυτταρική κατασκευή με πυκνό </a:t>
            </a:r>
            <a:r>
              <a:rPr lang="el-GR" sz="2000" dirty="0" err="1"/>
              <a:t>εξωκυττάριο</a:t>
            </a:r>
            <a:r>
              <a:rPr lang="el-GR" sz="2000" dirty="0"/>
              <a:t> στρώμα θεμέλιας ουσίας με ενσωματωμένες ίνες</a:t>
            </a:r>
          </a:p>
          <a:p>
            <a:endParaRPr lang="en-US" sz="2000" dirty="0"/>
          </a:p>
        </p:txBody>
      </p:sp>
      <p:pic>
        <p:nvPicPr>
          <p:cNvPr id="4" name="Picture 3" descr="MONORIZO_DONTI_WithoutText.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73741" y="1380565"/>
            <a:ext cx="4787153" cy="4966447"/>
          </a:xfrm>
          <a:prstGeom prst="rect">
            <a:avLst/>
          </a:prstGeom>
        </p:spPr>
      </p:pic>
      <p:sp>
        <p:nvSpPr>
          <p:cNvPr id="5" name="Title 1"/>
          <p:cNvSpPr>
            <a:spLocks noGrp="1"/>
          </p:cNvSpPr>
          <p:nvPr>
            <p:ph type="title"/>
          </p:nvPr>
        </p:nvSpPr>
        <p:spPr>
          <a:xfrm>
            <a:off x="838200" y="365125"/>
            <a:ext cx="10515600" cy="1325563"/>
          </a:xfrm>
        </p:spPr>
        <p:txBody>
          <a:bodyPr>
            <a:normAutofit/>
          </a:bodyPr>
          <a:lstStyle/>
          <a:p>
            <a:pPr algn="ctr"/>
            <a:r>
              <a:rPr lang="el-GR" sz="2400" dirty="0"/>
              <a:t>Ο περιοδοντικός σύνδεσμος</a:t>
            </a:r>
            <a:endParaRPr lang="en-US" sz="2400" dirty="0"/>
          </a:p>
        </p:txBody>
      </p:sp>
      <p:cxnSp>
        <p:nvCxnSpPr>
          <p:cNvPr id="13" name="Straight Arrow Connector 12"/>
          <p:cNvCxnSpPr/>
          <p:nvPr/>
        </p:nvCxnSpPr>
        <p:spPr>
          <a:xfrm flipH="1">
            <a:off x="3556000" y="3092342"/>
            <a:ext cx="2060704" cy="525035"/>
          </a:xfrm>
          <a:prstGeom prst="straightConnector1">
            <a:avLst/>
          </a:prstGeom>
          <a:ln w="19050" cmpd="sng">
            <a:solidFill>
              <a:schemeClr val="tx1">
                <a:lumMod val="75000"/>
                <a:lumOff val="25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3642796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Στεφάνη 6"/>
          <p:cNvSpPr/>
          <p:nvPr/>
        </p:nvSpPr>
        <p:spPr>
          <a:xfrm>
            <a:off x="3873148" y="1414226"/>
            <a:ext cx="3780421" cy="288000"/>
          </a:xfrm>
          <a:prstGeom prst="blockArc">
            <a:avLst/>
          </a:prstGeom>
          <a:solidFill>
            <a:schemeClr val="bg2">
              <a:lumMod val="5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black"/>
              </a:solidFill>
            </a:endParaRPr>
          </a:p>
        </p:txBody>
      </p:sp>
      <p:sp>
        <p:nvSpPr>
          <p:cNvPr id="5" name="Text Box 138"/>
          <p:cNvSpPr txBox="1">
            <a:spLocks noChangeArrowheads="1"/>
          </p:cNvSpPr>
          <p:nvPr/>
        </p:nvSpPr>
        <p:spPr bwMode="auto">
          <a:xfrm>
            <a:off x="781540" y="282803"/>
            <a:ext cx="10343660" cy="461665"/>
          </a:xfrm>
          <a:prstGeom prst="rect">
            <a:avLst/>
          </a:prstGeom>
          <a:noFill/>
          <a:ln>
            <a:noFill/>
          </a:ln>
        </p:spPr>
        <p:txBody>
          <a:bodyPr wrap="squar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r>
              <a:rPr lang="el-GR" b="1" dirty="0" err="1">
                <a:latin typeface="+mj-lt"/>
                <a:cs typeface="Arial" charset="0"/>
              </a:rPr>
              <a:t>Σηματοδοτικά</a:t>
            </a:r>
            <a:r>
              <a:rPr lang="el-GR" b="1" dirty="0">
                <a:latin typeface="+mj-lt"/>
                <a:cs typeface="Arial" charset="0"/>
              </a:rPr>
              <a:t> μονοπάτια υπό μηχανική διέγερση </a:t>
            </a:r>
          </a:p>
        </p:txBody>
      </p:sp>
      <p:grpSp>
        <p:nvGrpSpPr>
          <p:cNvPr id="6" name="Ομάδα 12"/>
          <p:cNvGrpSpPr/>
          <p:nvPr/>
        </p:nvGrpSpPr>
        <p:grpSpPr>
          <a:xfrm>
            <a:off x="4851504" y="1154073"/>
            <a:ext cx="191774" cy="582828"/>
            <a:chOff x="2436010" y="1628800"/>
            <a:chExt cx="191774" cy="582828"/>
          </a:xfrm>
        </p:grpSpPr>
        <p:sp>
          <p:nvSpPr>
            <p:cNvPr id="7" name="Ορθογώνιο 8"/>
            <p:cNvSpPr/>
            <p:nvPr/>
          </p:nvSpPr>
          <p:spPr>
            <a:xfrm>
              <a:off x="2465760" y="1628800"/>
              <a:ext cx="47750" cy="252000"/>
            </a:xfrm>
            <a:prstGeom prst="rect">
              <a:avLst/>
            </a:prstGeom>
            <a:solidFill>
              <a:schemeClr val="accent6">
                <a:lumMod val="75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8" name="Ορθογώνιο 9"/>
            <p:cNvSpPr/>
            <p:nvPr/>
          </p:nvSpPr>
          <p:spPr>
            <a:xfrm>
              <a:off x="2544026" y="1628800"/>
              <a:ext cx="47750" cy="252000"/>
            </a:xfrm>
            <a:prstGeom prst="rect">
              <a:avLst/>
            </a:prstGeom>
            <a:solidFill>
              <a:schemeClr val="accent6">
                <a:lumMod val="75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9" name="Ορθογώνιο 10"/>
            <p:cNvSpPr/>
            <p:nvPr/>
          </p:nvSpPr>
          <p:spPr>
            <a:xfrm>
              <a:off x="2436010" y="1707628"/>
              <a:ext cx="47750" cy="504000"/>
            </a:xfrm>
            <a:prstGeom prst="rect">
              <a:avLst/>
            </a:prstGeom>
            <a:solidFill>
              <a:schemeClr val="accent6">
                <a:lumMod val="75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10" name="Ορθογώνιο 11"/>
            <p:cNvSpPr/>
            <p:nvPr/>
          </p:nvSpPr>
          <p:spPr>
            <a:xfrm>
              <a:off x="2580034" y="1700808"/>
              <a:ext cx="47750" cy="504000"/>
            </a:xfrm>
            <a:prstGeom prst="rect">
              <a:avLst/>
            </a:prstGeom>
            <a:solidFill>
              <a:schemeClr val="accent6">
                <a:lumMod val="75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grpSp>
      <p:grpSp>
        <p:nvGrpSpPr>
          <p:cNvPr id="11" name="Ομάδα 15"/>
          <p:cNvGrpSpPr/>
          <p:nvPr/>
        </p:nvGrpSpPr>
        <p:grpSpPr>
          <a:xfrm>
            <a:off x="5598152" y="1126194"/>
            <a:ext cx="137566" cy="860816"/>
            <a:chOff x="3059833" y="2659234"/>
            <a:chExt cx="137566" cy="756084"/>
          </a:xfrm>
        </p:grpSpPr>
        <p:sp>
          <p:nvSpPr>
            <p:cNvPr id="12" name="Έλλειψη 14"/>
            <p:cNvSpPr/>
            <p:nvPr/>
          </p:nvSpPr>
          <p:spPr>
            <a:xfrm>
              <a:off x="3081744" y="2767246"/>
              <a:ext cx="96351" cy="64807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13" name="Έλλειψη 13"/>
            <p:cNvSpPr/>
            <p:nvPr/>
          </p:nvSpPr>
          <p:spPr>
            <a:xfrm>
              <a:off x="3059833" y="2659234"/>
              <a:ext cx="137566" cy="216024"/>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grpSp>
      <p:grpSp>
        <p:nvGrpSpPr>
          <p:cNvPr id="14" name="Ομάδα 16"/>
          <p:cNvGrpSpPr/>
          <p:nvPr/>
        </p:nvGrpSpPr>
        <p:grpSpPr>
          <a:xfrm>
            <a:off x="5760807" y="1126194"/>
            <a:ext cx="137566" cy="860816"/>
            <a:chOff x="3059833" y="2659234"/>
            <a:chExt cx="137566" cy="756084"/>
          </a:xfrm>
        </p:grpSpPr>
        <p:sp>
          <p:nvSpPr>
            <p:cNvPr id="15" name="Έλλειψη 17"/>
            <p:cNvSpPr/>
            <p:nvPr/>
          </p:nvSpPr>
          <p:spPr>
            <a:xfrm>
              <a:off x="3081744" y="2767246"/>
              <a:ext cx="96351" cy="64807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16" name="Έλλειψη 18"/>
            <p:cNvSpPr/>
            <p:nvPr/>
          </p:nvSpPr>
          <p:spPr>
            <a:xfrm>
              <a:off x="3059833" y="2659234"/>
              <a:ext cx="137566" cy="216024"/>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grpSp>
      <p:grpSp>
        <p:nvGrpSpPr>
          <p:cNvPr id="17" name="Ομάδα 23"/>
          <p:cNvGrpSpPr/>
          <p:nvPr/>
        </p:nvGrpSpPr>
        <p:grpSpPr>
          <a:xfrm>
            <a:off x="6483438" y="791619"/>
            <a:ext cx="486499" cy="1080297"/>
            <a:chOff x="3303027" y="2492719"/>
            <a:chExt cx="486499" cy="1080297"/>
          </a:xfrm>
        </p:grpSpPr>
        <p:sp>
          <p:nvSpPr>
            <p:cNvPr id="18" name="Τόξο 20"/>
            <p:cNvSpPr/>
            <p:nvPr/>
          </p:nvSpPr>
          <p:spPr>
            <a:xfrm rot="7750956">
              <a:off x="3302351" y="2493395"/>
              <a:ext cx="487852" cy="486499"/>
            </a:xfrm>
            <a:prstGeom prst="arc">
              <a:avLst>
                <a:gd name="adj1" fmla="val 16200000"/>
                <a:gd name="adj2" fmla="val 22412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black"/>
                </a:solidFill>
              </a:endParaRPr>
            </a:p>
          </p:txBody>
        </p:sp>
        <p:sp>
          <p:nvSpPr>
            <p:cNvPr id="19" name="Έλλειψη 19"/>
            <p:cNvSpPr/>
            <p:nvPr/>
          </p:nvSpPr>
          <p:spPr>
            <a:xfrm>
              <a:off x="3422196" y="2780928"/>
              <a:ext cx="252000"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20" name="Ορθογώνιο 21"/>
            <p:cNvSpPr/>
            <p:nvPr/>
          </p:nvSpPr>
          <p:spPr>
            <a:xfrm>
              <a:off x="3491880" y="2996952"/>
              <a:ext cx="3600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21" name="Ορθογώνιο 22"/>
            <p:cNvSpPr/>
            <p:nvPr/>
          </p:nvSpPr>
          <p:spPr>
            <a:xfrm>
              <a:off x="3563888" y="2996952"/>
              <a:ext cx="3600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grpSp>
      <p:sp>
        <p:nvSpPr>
          <p:cNvPr id="22" name="Line 106"/>
          <p:cNvSpPr>
            <a:spLocks noChangeShapeType="1"/>
          </p:cNvSpPr>
          <p:nvPr/>
        </p:nvSpPr>
        <p:spPr bwMode="auto">
          <a:xfrm>
            <a:off x="4953268" y="1909281"/>
            <a:ext cx="45005" cy="585065"/>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l-GR">
              <a:solidFill>
                <a:prstClr val="black"/>
              </a:solidFill>
            </a:endParaRPr>
          </a:p>
        </p:txBody>
      </p:sp>
      <p:grpSp>
        <p:nvGrpSpPr>
          <p:cNvPr id="23" name="Ομάδα 70"/>
          <p:cNvGrpSpPr/>
          <p:nvPr/>
        </p:nvGrpSpPr>
        <p:grpSpPr>
          <a:xfrm>
            <a:off x="4818253" y="2674366"/>
            <a:ext cx="502061" cy="405045"/>
            <a:chOff x="3266855" y="2078850"/>
            <a:chExt cx="502061" cy="405045"/>
          </a:xfrm>
        </p:grpSpPr>
        <p:sp>
          <p:nvSpPr>
            <p:cNvPr id="24" name="Ορθογώνιο 25"/>
            <p:cNvSpPr/>
            <p:nvPr/>
          </p:nvSpPr>
          <p:spPr>
            <a:xfrm>
              <a:off x="3304821" y="2078850"/>
              <a:ext cx="416799" cy="405045"/>
            </a:xfrm>
            <a:prstGeom prst="rect">
              <a:avLst/>
            </a:prstGeom>
            <a:solidFill>
              <a:srgbClr val="FFFF0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25" name="TextBox 24"/>
            <p:cNvSpPr txBox="1"/>
            <p:nvPr/>
          </p:nvSpPr>
          <p:spPr>
            <a:xfrm>
              <a:off x="3266855" y="2161891"/>
              <a:ext cx="502061" cy="276999"/>
            </a:xfrm>
            <a:prstGeom prst="rect">
              <a:avLst/>
            </a:prstGeom>
            <a:noFill/>
          </p:spPr>
          <p:txBody>
            <a:bodyPr wrap="none" rtlCol="0">
              <a:spAutoFit/>
            </a:bodyPr>
            <a:lstStyle/>
            <a:p>
              <a:r>
                <a:rPr lang="en-GB" sz="1200" b="1" dirty="0">
                  <a:solidFill>
                    <a:prstClr val="black"/>
                  </a:solidFill>
                  <a:latin typeface="Arial Black" pitchFamily="34" charset="0"/>
                </a:rPr>
                <a:t>Ras</a:t>
              </a:r>
              <a:endParaRPr lang="el-GR" sz="1200" b="1" dirty="0">
                <a:solidFill>
                  <a:prstClr val="black"/>
                </a:solidFill>
                <a:latin typeface="Arial Black" pitchFamily="34" charset="0"/>
              </a:endParaRPr>
            </a:p>
          </p:txBody>
        </p:sp>
      </p:grpSp>
      <p:sp>
        <p:nvSpPr>
          <p:cNvPr id="26" name="Line 32"/>
          <p:cNvSpPr>
            <a:spLocks noChangeShapeType="1"/>
          </p:cNvSpPr>
          <p:nvPr/>
        </p:nvSpPr>
        <p:spPr bwMode="auto">
          <a:xfrm>
            <a:off x="5069283" y="3126740"/>
            <a:ext cx="0" cy="222701"/>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l-GR">
              <a:solidFill>
                <a:prstClr val="black"/>
              </a:solidFill>
            </a:endParaRPr>
          </a:p>
        </p:txBody>
      </p:sp>
      <p:sp>
        <p:nvSpPr>
          <p:cNvPr id="27" name="Line 32"/>
          <p:cNvSpPr>
            <a:spLocks noChangeShapeType="1"/>
          </p:cNvSpPr>
          <p:nvPr/>
        </p:nvSpPr>
        <p:spPr bwMode="auto">
          <a:xfrm flipH="1">
            <a:off x="5114288" y="3607568"/>
            <a:ext cx="8764" cy="222701"/>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l-GR">
              <a:solidFill>
                <a:prstClr val="black"/>
              </a:solidFill>
            </a:endParaRPr>
          </a:p>
        </p:txBody>
      </p:sp>
      <p:sp>
        <p:nvSpPr>
          <p:cNvPr id="28" name="Ορθογώνιο 29"/>
          <p:cNvSpPr/>
          <p:nvPr/>
        </p:nvSpPr>
        <p:spPr>
          <a:xfrm>
            <a:off x="4881254" y="3330569"/>
            <a:ext cx="466794" cy="276999"/>
          </a:xfrm>
          <a:prstGeom prst="rect">
            <a:avLst/>
          </a:prstGeom>
        </p:spPr>
        <p:txBody>
          <a:bodyPr wrap="none">
            <a:spAutoFit/>
          </a:bodyPr>
          <a:lstStyle/>
          <a:p>
            <a:r>
              <a:rPr lang="en-GB" sz="1200" b="1" dirty="0" err="1">
                <a:solidFill>
                  <a:prstClr val="black"/>
                </a:solidFill>
                <a:latin typeface="Arial Black" pitchFamily="34" charset="0"/>
              </a:rPr>
              <a:t>Raf</a:t>
            </a:r>
            <a:endParaRPr lang="el-GR" sz="1200" dirty="0">
              <a:solidFill>
                <a:prstClr val="black"/>
              </a:solidFill>
            </a:endParaRPr>
          </a:p>
        </p:txBody>
      </p:sp>
      <p:sp>
        <p:nvSpPr>
          <p:cNvPr id="29" name="Στρογγυλεμένο ορθογώνιο 37"/>
          <p:cNvSpPr/>
          <p:nvPr/>
        </p:nvSpPr>
        <p:spPr>
          <a:xfrm>
            <a:off x="4655597" y="3934506"/>
            <a:ext cx="1012641" cy="228600"/>
          </a:xfrm>
          <a:prstGeom prst="round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30" name="TextBox 29"/>
          <p:cNvSpPr txBox="1"/>
          <p:nvPr/>
        </p:nvSpPr>
        <p:spPr>
          <a:xfrm>
            <a:off x="4731423" y="3927537"/>
            <a:ext cx="869149" cy="276999"/>
          </a:xfrm>
          <a:prstGeom prst="rect">
            <a:avLst/>
          </a:prstGeom>
          <a:noFill/>
        </p:spPr>
        <p:txBody>
          <a:bodyPr wrap="none" rtlCol="0">
            <a:spAutoFit/>
          </a:bodyPr>
          <a:lstStyle/>
          <a:p>
            <a:r>
              <a:rPr lang="en-GB" sz="1200" dirty="0">
                <a:solidFill>
                  <a:prstClr val="black"/>
                </a:solidFill>
                <a:latin typeface="Arial Black" pitchFamily="34" charset="0"/>
              </a:rPr>
              <a:t>MEK 1/2</a:t>
            </a:r>
            <a:endParaRPr lang="el-GR" sz="1200" dirty="0">
              <a:solidFill>
                <a:prstClr val="black"/>
              </a:solidFill>
              <a:latin typeface="Arial Black" pitchFamily="34" charset="0"/>
            </a:endParaRPr>
          </a:p>
        </p:txBody>
      </p:sp>
      <p:sp>
        <p:nvSpPr>
          <p:cNvPr id="31" name="Στρογγυλεμένο ορθογώνιο 43"/>
          <p:cNvSpPr/>
          <p:nvPr/>
        </p:nvSpPr>
        <p:spPr>
          <a:xfrm>
            <a:off x="4683238" y="4384556"/>
            <a:ext cx="1012641" cy="228600"/>
          </a:xfrm>
          <a:prstGeom prst="round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32" name="TextBox 31"/>
          <p:cNvSpPr txBox="1"/>
          <p:nvPr/>
        </p:nvSpPr>
        <p:spPr>
          <a:xfrm>
            <a:off x="4759064" y="4377587"/>
            <a:ext cx="843501" cy="276999"/>
          </a:xfrm>
          <a:prstGeom prst="rect">
            <a:avLst/>
          </a:prstGeom>
          <a:noFill/>
        </p:spPr>
        <p:txBody>
          <a:bodyPr wrap="none" rtlCol="0">
            <a:spAutoFit/>
          </a:bodyPr>
          <a:lstStyle/>
          <a:p>
            <a:r>
              <a:rPr lang="en-GB" sz="1200" dirty="0">
                <a:solidFill>
                  <a:prstClr val="black"/>
                </a:solidFill>
                <a:latin typeface="Arial Black" pitchFamily="34" charset="0"/>
              </a:rPr>
              <a:t>ERK 1/2</a:t>
            </a:r>
            <a:endParaRPr lang="el-GR" sz="1200" dirty="0">
              <a:solidFill>
                <a:prstClr val="black"/>
              </a:solidFill>
              <a:latin typeface="Arial Black" pitchFamily="34" charset="0"/>
            </a:endParaRPr>
          </a:p>
        </p:txBody>
      </p:sp>
      <p:grpSp>
        <p:nvGrpSpPr>
          <p:cNvPr id="33" name="Ομάδα 75"/>
          <p:cNvGrpSpPr/>
          <p:nvPr/>
        </p:nvGrpSpPr>
        <p:grpSpPr>
          <a:xfrm>
            <a:off x="6158471" y="3440122"/>
            <a:ext cx="1012641" cy="276999"/>
            <a:chOff x="4729489" y="4151856"/>
            <a:chExt cx="1012641" cy="276999"/>
          </a:xfrm>
        </p:grpSpPr>
        <p:sp>
          <p:nvSpPr>
            <p:cNvPr id="34" name="Στρογγυλεμένο ορθογώνιο 47"/>
            <p:cNvSpPr/>
            <p:nvPr/>
          </p:nvSpPr>
          <p:spPr>
            <a:xfrm>
              <a:off x="4729489" y="4158825"/>
              <a:ext cx="1012641" cy="228600"/>
            </a:xfrm>
            <a:prstGeom prst="round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35" name="TextBox 34"/>
            <p:cNvSpPr txBox="1"/>
            <p:nvPr/>
          </p:nvSpPr>
          <p:spPr>
            <a:xfrm>
              <a:off x="4805315" y="4151856"/>
              <a:ext cx="697627" cy="276999"/>
            </a:xfrm>
            <a:prstGeom prst="rect">
              <a:avLst/>
            </a:prstGeom>
            <a:noFill/>
          </p:spPr>
          <p:txBody>
            <a:bodyPr wrap="none" rtlCol="0">
              <a:spAutoFit/>
            </a:bodyPr>
            <a:lstStyle/>
            <a:p>
              <a:r>
                <a:rPr lang="en-GB" sz="1200" dirty="0">
                  <a:solidFill>
                    <a:prstClr val="black"/>
                  </a:solidFill>
                  <a:latin typeface="Arial Black" pitchFamily="34" charset="0"/>
                </a:rPr>
                <a:t>MEKK</a:t>
              </a:r>
              <a:endParaRPr lang="el-GR" sz="1200" dirty="0">
                <a:solidFill>
                  <a:prstClr val="black"/>
                </a:solidFill>
                <a:latin typeface="Arial Black" pitchFamily="34" charset="0"/>
              </a:endParaRPr>
            </a:p>
          </p:txBody>
        </p:sp>
      </p:grpSp>
      <p:sp>
        <p:nvSpPr>
          <p:cNvPr id="36" name="Στρογγυλεμένο ορθογώνιο 49"/>
          <p:cNvSpPr/>
          <p:nvPr/>
        </p:nvSpPr>
        <p:spPr>
          <a:xfrm>
            <a:off x="6168403" y="3942146"/>
            <a:ext cx="1012641" cy="228600"/>
          </a:xfrm>
          <a:prstGeom prst="round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37" name="TextBox 36"/>
          <p:cNvSpPr txBox="1"/>
          <p:nvPr/>
        </p:nvSpPr>
        <p:spPr>
          <a:xfrm>
            <a:off x="6244229" y="3935177"/>
            <a:ext cx="869149" cy="276999"/>
          </a:xfrm>
          <a:prstGeom prst="rect">
            <a:avLst/>
          </a:prstGeom>
          <a:noFill/>
        </p:spPr>
        <p:txBody>
          <a:bodyPr wrap="none" rtlCol="0">
            <a:spAutoFit/>
          </a:bodyPr>
          <a:lstStyle/>
          <a:p>
            <a:r>
              <a:rPr lang="en-GB" sz="1200" dirty="0">
                <a:solidFill>
                  <a:prstClr val="black"/>
                </a:solidFill>
                <a:latin typeface="Arial Black" pitchFamily="34" charset="0"/>
              </a:rPr>
              <a:t>MEK 3/6</a:t>
            </a:r>
            <a:endParaRPr lang="el-GR" sz="1200" dirty="0">
              <a:solidFill>
                <a:prstClr val="black"/>
              </a:solidFill>
              <a:latin typeface="Arial Black" pitchFamily="34" charset="0"/>
            </a:endParaRPr>
          </a:p>
        </p:txBody>
      </p:sp>
      <p:grpSp>
        <p:nvGrpSpPr>
          <p:cNvPr id="38" name="Ομάδα 76"/>
          <p:cNvGrpSpPr/>
          <p:nvPr/>
        </p:nvGrpSpPr>
        <p:grpSpPr>
          <a:xfrm>
            <a:off x="6168403" y="4385227"/>
            <a:ext cx="1012641" cy="276999"/>
            <a:chOff x="4729546" y="4059070"/>
            <a:chExt cx="1012641" cy="276999"/>
          </a:xfrm>
        </p:grpSpPr>
        <p:sp>
          <p:nvSpPr>
            <p:cNvPr id="39" name="Στρογγυλεμένο ορθογώνιο 51"/>
            <p:cNvSpPr/>
            <p:nvPr/>
          </p:nvSpPr>
          <p:spPr>
            <a:xfrm>
              <a:off x="4729546" y="4066039"/>
              <a:ext cx="1012641" cy="228600"/>
            </a:xfrm>
            <a:prstGeom prst="round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40" name="TextBox 39"/>
            <p:cNvSpPr txBox="1"/>
            <p:nvPr/>
          </p:nvSpPr>
          <p:spPr>
            <a:xfrm>
              <a:off x="4979714" y="4059070"/>
              <a:ext cx="492443" cy="276999"/>
            </a:xfrm>
            <a:prstGeom prst="rect">
              <a:avLst/>
            </a:prstGeom>
            <a:noFill/>
          </p:spPr>
          <p:txBody>
            <a:bodyPr wrap="none" rtlCol="0">
              <a:spAutoFit/>
            </a:bodyPr>
            <a:lstStyle/>
            <a:p>
              <a:r>
                <a:rPr lang="en-GB" sz="1200" dirty="0">
                  <a:solidFill>
                    <a:prstClr val="black"/>
                  </a:solidFill>
                  <a:latin typeface="Arial Black" pitchFamily="34" charset="0"/>
                </a:rPr>
                <a:t>p38</a:t>
              </a:r>
              <a:endParaRPr lang="el-GR" sz="1200" dirty="0">
                <a:solidFill>
                  <a:prstClr val="black"/>
                </a:solidFill>
                <a:latin typeface="Arial Black" pitchFamily="34" charset="0"/>
              </a:endParaRPr>
            </a:p>
          </p:txBody>
        </p:sp>
      </p:grpSp>
      <p:sp>
        <p:nvSpPr>
          <p:cNvPr id="41" name="Line 32"/>
          <p:cNvSpPr>
            <a:spLocks noChangeShapeType="1"/>
          </p:cNvSpPr>
          <p:nvPr/>
        </p:nvSpPr>
        <p:spPr bwMode="auto">
          <a:xfrm>
            <a:off x="5133288" y="4219253"/>
            <a:ext cx="0" cy="82933"/>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l-GR">
              <a:solidFill>
                <a:prstClr val="black"/>
              </a:solidFill>
            </a:endParaRPr>
          </a:p>
        </p:txBody>
      </p:sp>
      <p:grpSp>
        <p:nvGrpSpPr>
          <p:cNvPr id="42" name="Ομάδα 55"/>
          <p:cNvGrpSpPr/>
          <p:nvPr/>
        </p:nvGrpSpPr>
        <p:grpSpPr>
          <a:xfrm>
            <a:off x="5610853" y="1980247"/>
            <a:ext cx="990113" cy="453358"/>
            <a:chOff x="4346975" y="1696307"/>
            <a:chExt cx="827990" cy="299155"/>
          </a:xfrm>
        </p:grpSpPr>
        <p:sp>
          <p:nvSpPr>
            <p:cNvPr id="43" name="Ψαλίδισμα διαγώνιας γωνίας του ορθογωνίου 54"/>
            <p:cNvSpPr/>
            <p:nvPr/>
          </p:nvSpPr>
          <p:spPr>
            <a:xfrm>
              <a:off x="4346975" y="1696307"/>
              <a:ext cx="667889" cy="202523"/>
            </a:xfrm>
            <a:prstGeom prst="snip2Diag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44" name="TextBox 43"/>
            <p:cNvSpPr txBox="1"/>
            <p:nvPr/>
          </p:nvSpPr>
          <p:spPr>
            <a:xfrm>
              <a:off x="4405291" y="1718463"/>
              <a:ext cx="769674" cy="276999"/>
            </a:xfrm>
            <a:prstGeom prst="rect">
              <a:avLst/>
            </a:prstGeom>
            <a:noFill/>
          </p:spPr>
          <p:txBody>
            <a:bodyPr wrap="square" rtlCol="0">
              <a:spAutoFit/>
            </a:bodyPr>
            <a:lstStyle/>
            <a:p>
              <a:r>
                <a:rPr lang="en-GB" sz="1200" dirty="0">
                  <a:solidFill>
                    <a:prstClr val="black"/>
                  </a:solidFill>
                  <a:latin typeface="Arial Black" pitchFamily="34" charset="0"/>
                </a:rPr>
                <a:t>Actin</a:t>
              </a:r>
              <a:endParaRPr lang="el-GR" sz="1200" dirty="0">
                <a:solidFill>
                  <a:prstClr val="black"/>
                </a:solidFill>
                <a:latin typeface="Arial Black" pitchFamily="34" charset="0"/>
              </a:endParaRPr>
            </a:p>
          </p:txBody>
        </p:sp>
      </p:grpSp>
      <p:grpSp>
        <p:nvGrpSpPr>
          <p:cNvPr id="45" name="Ομάδα 68"/>
          <p:cNvGrpSpPr/>
          <p:nvPr/>
        </p:nvGrpSpPr>
        <p:grpSpPr>
          <a:xfrm>
            <a:off x="5203924" y="2085214"/>
            <a:ext cx="469424" cy="276999"/>
            <a:chOff x="5112060" y="1896985"/>
            <a:chExt cx="469424" cy="276999"/>
          </a:xfrm>
        </p:grpSpPr>
        <p:sp>
          <p:nvSpPr>
            <p:cNvPr id="46" name="Ψαλίδισμα διαγώνιας γωνίας του ορθογωνίου 56"/>
            <p:cNvSpPr/>
            <p:nvPr/>
          </p:nvSpPr>
          <p:spPr>
            <a:xfrm>
              <a:off x="5154128" y="1928099"/>
              <a:ext cx="362977" cy="214773"/>
            </a:xfrm>
            <a:prstGeom prst="snip2Diag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47" name="TextBox 46"/>
            <p:cNvSpPr txBox="1"/>
            <p:nvPr/>
          </p:nvSpPr>
          <p:spPr>
            <a:xfrm>
              <a:off x="5112060" y="1896985"/>
              <a:ext cx="469424" cy="276999"/>
            </a:xfrm>
            <a:prstGeom prst="rect">
              <a:avLst/>
            </a:prstGeom>
            <a:noFill/>
          </p:spPr>
          <p:txBody>
            <a:bodyPr wrap="none" rtlCol="0">
              <a:spAutoFit/>
            </a:bodyPr>
            <a:lstStyle/>
            <a:p>
              <a:r>
                <a:rPr lang="en-GB" sz="1200" dirty="0">
                  <a:solidFill>
                    <a:prstClr val="black"/>
                  </a:solidFill>
                  <a:latin typeface="Arial Black" pitchFamily="34" charset="0"/>
                </a:rPr>
                <a:t>Src</a:t>
              </a:r>
              <a:endParaRPr lang="el-GR" sz="1200" dirty="0">
                <a:solidFill>
                  <a:prstClr val="black"/>
                </a:solidFill>
                <a:latin typeface="Arial Black" pitchFamily="34" charset="0"/>
              </a:endParaRPr>
            </a:p>
          </p:txBody>
        </p:sp>
      </p:grpSp>
      <p:grpSp>
        <p:nvGrpSpPr>
          <p:cNvPr id="48" name="Ομάδα 64"/>
          <p:cNvGrpSpPr/>
          <p:nvPr/>
        </p:nvGrpSpPr>
        <p:grpSpPr>
          <a:xfrm>
            <a:off x="5538333" y="2269321"/>
            <a:ext cx="505267" cy="261610"/>
            <a:chOff x="5382090" y="2431921"/>
            <a:chExt cx="505267" cy="261610"/>
          </a:xfrm>
        </p:grpSpPr>
        <p:sp>
          <p:nvSpPr>
            <p:cNvPr id="49" name="Ψαλίδισμα διαγώνιας γωνίας του ορθογωνίου 59"/>
            <p:cNvSpPr/>
            <p:nvPr/>
          </p:nvSpPr>
          <p:spPr>
            <a:xfrm>
              <a:off x="5458928" y="2453143"/>
              <a:ext cx="362977" cy="224666"/>
            </a:xfrm>
            <a:prstGeom prst="snip2Diag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50" name="TextBox 49"/>
            <p:cNvSpPr txBox="1"/>
            <p:nvPr/>
          </p:nvSpPr>
          <p:spPr>
            <a:xfrm>
              <a:off x="5382090" y="2431921"/>
              <a:ext cx="505267" cy="261610"/>
            </a:xfrm>
            <a:prstGeom prst="rect">
              <a:avLst/>
            </a:prstGeom>
            <a:noFill/>
          </p:spPr>
          <p:txBody>
            <a:bodyPr wrap="none" rtlCol="0">
              <a:spAutoFit/>
            </a:bodyPr>
            <a:lstStyle/>
            <a:p>
              <a:r>
                <a:rPr lang="en-GB" sz="1100" dirty="0">
                  <a:solidFill>
                    <a:prstClr val="black"/>
                  </a:solidFill>
                  <a:latin typeface="Arial Black" pitchFamily="34" charset="0"/>
                </a:rPr>
                <a:t>FAK</a:t>
              </a:r>
              <a:endParaRPr lang="el-GR" sz="1100" dirty="0">
                <a:solidFill>
                  <a:prstClr val="black"/>
                </a:solidFill>
                <a:latin typeface="Arial Black" pitchFamily="34" charset="0"/>
              </a:endParaRPr>
            </a:p>
          </p:txBody>
        </p:sp>
      </p:grpSp>
      <p:grpSp>
        <p:nvGrpSpPr>
          <p:cNvPr id="51" name="Ομάδα 63"/>
          <p:cNvGrpSpPr/>
          <p:nvPr/>
        </p:nvGrpSpPr>
        <p:grpSpPr>
          <a:xfrm>
            <a:off x="5178293" y="2367751"/>
            <a:ext cx="604439" cy="261610"/>
            <a:chOff x="5967155" y="2078849"/>
            <a:chExt cx="604439" cy="261610"/>
          </a:xfrm>
        </p:grpSpPr>
        <p:sp>
          <p:nvSpPr>
            <p:cNvPr id="52" name="Ψαλίδισμα διαγώνιας γωνίας του ορθογωνίου 61"/>
            <p:cNvSpPr/>
            <p:nvPr/>
          </p:nvSpPr>
          <p:spPr>
            <a:xfrm>
              <a:off x="6023589" y="2084304"/>
              <a:ext cx="362977" cy="210967"/>
            </a:xfrm>
            <a:prstGeom prst="snip2Diag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53" name="TextBox 52"/>
            <p:cNvSpPr txBox="1"/>
            <p:nvPr/>
          </p:nvSpPr>
          <p:spPr>
            <a:xfrm>
              <a:off x="5967155" y="2078849"/>
              <a:ext cx="604439" cy="261610"/>
            </a:xfrm>
            <a:prstGeom prst="rect">
              <a:avLst/>
            </a:prstGeom>
            <a:noFill/>
          </p:spPr>
          <p:txBody>
            <a:bodyPr wrap="square" rtlCol="0">
              <a:spAutoFit/>
            </a:bodyPr>
            <a:lstStyle/>
            <a:p>
              <a:r>
                <a:rPr lang="en-GB" sz="1100" dirty="0">
                  <a:solidFill>
                    <a:prstClr val="black"/>
                  </a:solidFill>
                  <a:latin typeface="Arial Black" pitchFamily="34" charset="0"/>
                </a:rPr>
                <a:t>PYK</a:t>
              </a:r>
              <a:endParaRPr lang="el-GR" sz="1100" dirty="0">
                <a:solidFill>
                  <a:prstClr val="black"/>
                </a:solidFill>
                <a:latin typeface="Arial Black" pitchFamily="34" charset="0"/>
              </a:endParaRPr>
            </a:p>
          </p:txBody>
        </p:sp>
      </p:grpSp>
      <p:sp>
        <p:nvSpPr>
          <p:cNvPr id="54" name="Line 22"/>
          <p:cNvSpPr>
            <a:spLocks noChangeShapeType="1"/>
          </p:cNvSpPr>
          <p:nvPr/>
        </p:nvSpPr>
        <p:spPr bwMode="auto">
          <a:xfrm flipH="1">
            <a:off x="5320313" y="2568102"/>
            <a:ext cx="480509" cy="352734"/>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l-GR">
              <a:solidFill>
                <a:prstClr val="black"/>
              </a:solidFill>
            </a:endParaRPr>
          </a:p>
        </p:txBody>
      </p:sp>
      <p:sp>
        <p:nvSpPr>
          <p:cNvPr id="55" name="TextBox 54"/>
          <p:cNvSpPr txBox="1"/>
          <p:nvPr/>
        </p:nvSpPr>
        <p:spPr>
          <a:xfrm>
            <a:off x="4728243" y="881806"/>
            <a:ext cx="474810" cy="276999"/>
          </a:xfrm>
          <a:prstGeom prst="rect">
            <a:avLst/>
          </a:prstGeom>
          <a:noFill/>
        </p:spPr>
        <p:txBody>
          <a:bodyPr wrap="none" rtlCol="0">
            <a:spAutoFit/>
          </a:bodyPr>
          <a:lstStyle/>
          <a:p>
            <a:r>
              <a:rPr lang="en-GB" sz="1200" dirty="0">
                <a:solidFill>
                  <a:prstClr val="black"/>
                </a:solidFill>
                <a:latin typeface="Arial Black" pitchFamily="34" charset="0"/>
              </a:rPr>
              <a:t>IGF</a:t>
            </a:r>
            <a:endParaRPr lang="el-GR" sz="1200" dirty="0">
              <a:solidFill>
                <a:prstClr val="black"/>
              </a:solidFill>
              <a:latin typeface="Arial Black" pitchFamily="34" charset="0"/>
            </a:endParaRPr>
          </a:p>
        </p:txBody>
      </p:sp>
      <p:sp>
        <p:nvSpPr>
          <p:cNvPr id="56" name="TextBox 55"/>
          <p:cNvSpPr txBox="1"/>
          <p:nvPr/>
        </p:nvSpPr>
        <p:spPr>
          <a:xfrm>
            <a:off x="6308848" y="829832"/>
            <a:ext cx="1091517" cy="276999"/>
          </a:xfrm>
          <a:prstGeom prst="rect">
            <a:avLst/>
          </a:prstGeom>
          <a:noFill/>
        </p:spPr>
        <p:txBody>
          <a:bodyPr wrap="none" rtlCol="0">
            <a:spAutoFit/>
          </a:bodyPr>
          <a:lstStyle/>
          <a:p>
            <a:r>
              <a:rPr lang="en-GB" sz="1200" dirty="0">
                <a:solidFill>
                  <a:prstClr val="black"/>
                </a:solidFill>
                <a:latin typeface="Arial Black" pitchFamily="34" charset="0"/>
              </a:rPr>
              <a:t>TGF-</a:t>
            </a:r>
            <a:r>
              <a:rPr lang="el-GR" sz="1200" dirty="0">
                <a:solidFill>
                  <a:prstClr val="black"/>
                </a:solidFill>
                <a:latin typeface="Arial Black" pitchFamily="34" charset="0"/>
              </a:rPr>
              <a:t>β/</a:t>
            </a:r>
            <a:r>
              <a:rPr lang="en-GB" sz="1200" dirty="0">
                <a:solidFill>
                  <a:prstClr val="black"/>
                </a:solidFill>
                <a:latin typeface="Arial Black" pitchFamily="34" charset="0"/>
              </a:rPr>
              <a:t>BMP</a:t>
            </a:r>
            <a:endParaRPr lang="el-GR" sz="1200" dirty="0">
              <a:solidFill>
                <a:prstClr val="black"/>
              </a:solidFill>
              <a:latin typeface="Arial Black" pitchFamily="34" charset="0"/>
            </a:endParaRPr>
          </a:p>
        </p:txBody>
      </p:sp>
      <p:sp>
        <p:nvSpPr>
          <p:cNvPr id="57" name="TextBox 56"/>
          <p:cNvSpPr txBox="1"/>
          <p:nvPr/>
        </p:nvSpPr>
        <p:spPr>
          <a:xfrm>
            <a:off x="5310391" y="826337"/>
            <a:ext cx="944682" cy="276999"/>
          </a:xfrm>
          <a:prstGeom prst="rect">
            <a:avLst/>
          </a:prstGeom>
          <a:noFill/>
        </p:spPr>
        <p:txBody>
          <a:bodyPr wrap="none" rtlCol="0">
            <a:spAutoFit/>
          </a:bodyPr>
          <a:lstStyle/>
          <a:p>
            <a:r>
              <a:rPr lang="en-GB" sz="1200" dirty="0">
                <a:solidFill>
                  <a:prstClr val="black"/>
                </a:solidFill>
                <a:latin typeface="Arial Black" pitchFamily="34" charset="0"/>
              </a:rPr>
              <a:t>Integrins</a:t>
            </a:r>
            <a:endParaRPr lang="el-GR" sz="1200" dirty="0">
              <a:solidFill>
                <a:prstClr val="black"/>
              </a:solidFill>
              <a:latin typeface="Arial Black" pitchFamily="34" charset="0"/>
            </a:endParaRPr>
          </a:p>
        </p:txBody>
      </p:sp>
      <p:sp>
        <p:nvSpPr>
          <p:cNvPr id="58" name="Line 137"/>
          <p:cNvSpPr>
            <a:spLocks noChangeShapeType="1"/>
          </p:cNvSpPr>
          <p:nvPr/>
        </p:nvSpPr>
        <p:spPr bwMode="auto">
          <a:xfrm flipH="1">
            <a:off x="5666934" y="1944774"/>
            <a:ext cx="1041355" cy="1885496"/>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l-GR">
              <a:solidFill>
                <a:prstClr val="black"/>
              </a:solidFill>
            </a:endParaRPr>
          </a:p>
        </p:txBody>
      </p:sp>
      <p:sp>
        <p:nvSpPr>
          <p:cNvPr id="59" name="Line 32"/>
          <p:cNvSpPr>
            <a:spLocks noChangeShapeType="1"/>
          </p:cNvSpPr>
          <p:nvPr/>
        </p:nvSpPr>
        <p:spPr bwMode="auto">
          <a:xfrm flipH="1">
            <a:off x="6618453" y="3729471"/>
            <a:ext cx="0" cy="185336"/>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l-GR">
              <a:solidFill>
                <a:prstClr val="black"/>
              </a:solidFill>
            </a:endParaRPr>
          </a:p>
        </p:txBody>
      </p:sp>
      <p:sp>
        <p:nvSpPr>
          <p:cNvPr id="60" name="Line 32"/>
          <p:cNvSpPr>
            <a:spLocks noChangeShapeType="1"/>
          </p:cNvSpPr>
          <p:nvPr/>
        </p:nvSpPr>
        <p:spPr bwMode="auto">
          <a:xfrm flipH="1">
            <a:off x="6618453" y="4199891"/>
            <a:ext cx="0" cy="185336"/>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l-GR">
              <a:solidFill>
                <a:prstClr val="black"/>
              </a:solidFill>
            </a:endParaRPr>
          </a:p>
        </p:txBody>
      </p:sp>
      <p:sp>
        <p:nvSpPr>
          <p:cNvPr id="61" name="Line 36"/>
          <p:cNvSpPr>
            <a:spLocks noChangeShapeType="1"/>
          </p:cNvSpPr>
          <p:nvPr/>
        </p:nvSpPr>
        <p:spPr bwMode="auto">
          <a:xfrm>
            <a:off x="5354083" y="2987598"/>
            <a:ext cx="1229027" cy="361843"/>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l-GR">
              <a:solidFill>
                <a:prstClr val="black"/>
              </a:solidFill>
            </a:endParaRPr>
          </a:p>
        </p:txBody>
      </p:sp>
      <p:grpSp>
        <p:nvGrpSpPr>
          <p:cNvPr id="62" name="Ομάδα 81"/>
          <p:cNvGrpSpPr/>
          <p:nvPr/>
        </p:nvGrpSpPr>
        <p:grpSpPr>
          <a:xfrm>
            <a:off x="6658008" y="2389656"/>
            <a:ext cx="769086" cy="382360"/>
            <a:chOff x="5848967" y="2273732"/>
            <a:chExt cx="769086" cy="382360"/>
          </a:xfrm>
        </p:grpSpPr>
        <p:sp>
          <p:nvSpPr>
            <p:cNvPr id="63" name="Εξάγωνο 80"/>
            <p:cNvSpPr/>
            <p:nvPr/>
          </p:nvSpPr>
          <p:spPr>
            <a:xfrm>
              <a:off x="5848967" y="2273732"/>
              <a:ext cx="712848" cy="382360"/>
            </a:xfrm>
            <a:prstGeom prst="hexagon">
              <a:avLst/>
            </a:prstGeom>
            <a:solidFill>
              <a:srgbClr val="6BE32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64" name="TextBox 63"/>
            <p:cNvSpPr txBox="1"/>
            <p:nvPr/>
          </p:nvSpPr>
          <p:spPr>
            <a:xfrm>
              <a:off x="5877145" y="2362462"/>
              <a:ext cx="740908" cy="261610"/>
            </a:xfrm>
            <a:prstGeom prst="rect">
              <a:avLst/>
            </a:prstGeom>
            <a:noFill/>
          </p:spPr>
          <p:txBody>
            <a:bodyPr wrap="none" rtlCol="0">
              <a:spAutoFit/>
            </a:bodyPr>
            <a:lstStyle/>
            <a:p>
              <a:r>
                <a:rPr lang="en-GB" sz="1100" dirty="0">
                  <a:solidFill>
                    <a:prstClr val="black"/>
                  </a:solidFill>
                  <a:latin typeface="Arial Black" pitchFamily="34" charset="0"/>
                </a:rPr>
                <a:t>SMADS</a:t>
              </a:r>
              <a:endParaRPr lang="el-GR" sz="1100" dirty="0">
                <a:solidFill>
                  <a:prstClr val="black"/>
                </a:solidFill>
                <a:latin typeface="Arial Black" pitchFamily="34" charset="0"/>
              </a:endParaRPr>
            </a:p>
          </p:txBody>
        </p:sp>
      </p:grpSp>
      <p:sp>
        <p:nvSpPr>
          <p:cNvPr id="65" name="Line 97"/>
          <p:cNvSpPr>
            <a:spLocks noChangeShapeType="1"/>
          </p:cNvSpPr>
          <p:nvPr/>
        </p:nvSpPr>
        <p:spPr bwMode="auto">
          <a:xfrm>
            <a:off x="6821370" y="1915967"/>
            <a:ext cx="193061" cy="446246"/>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l-GR">
              <a:solidFill>
                <a:prstClr val="black"/>
              </a:solidFill>
            </a:endParaRPr>
          </a:p>
        </p:txBody>
      </p:sp>
      <p:sp>
        <p:nvSpPr>
          <p:cNvPr id="66" name="Στεφάνη 86"/>
          <p:cNvSpPr/>
          <p:nvPr/>
        </p:nvSpPr>
        <p:spPr>
          <a:xfrm>
            <a:off x="3611110" y="4842246"/>
            <a:ext cx="4798150" cy="144000"/>
          </a:xfrm>
          <a:prstGeom prst="blockArc">
            <a:avLst/>
          </a:prstGeom>
          <a:solidFill>
            <a:schemeClr val="tx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black"/>
              </a:solidFill>
            </a:endParaRPr>
          </a:p>
        </p:txBody>
      </p:sp>
      <p:sp>
        <p:nvSpPr>
          <p:cNvPr id="67" name="TextBox 66"/>
          <p:cNvSpPr txBox="1"/>
          <p:nvPr/>
        </p:nvSpPr>
        <p:spPr>
          <a:xfrm>
            <a:off x="4052695" y="4842246"/>
            <a:ext cx="540533" cy="215444"/>
          </a:xfrm>
          <a:prstGeom prst="rect">
            <a:avLst/>
          </a:prstGeom>
          <a:noFill/>
        </p:spPr>
        <p:txBody>
          <a:bodyPr wrap="none" rtlCol="0">
            <a:spAutoFit/>
          </a:bodyPr>
          <a:lstStyle/>
          <a:p>
            <a:r>
              <a:rPr lang="en-GB" sz="800" dirty="0">
                <a:solidFill>
                  <a:prstClr val="black"/>
                </a:solidFill>
                <a:latin typeface="Arial" pitchFamily="34" charset="0"/>
                <a:cs typeface="Arial" pitchFamily="34" charset="0"/>
              </a:rPr>
              <a:t>nucleus</a:t>
            </a:r>
            <a:endParaRPr lang="el-GR" sz="800" dirty="0">
              <a:solidFill>
                <a:prstClr val="black"/>
              </a:solidFill>
              <a:latin typeface="Arial" pitchFamily="34" charset="0"/>
              <a:cs typeface="Arial" pitchFamily="34" charset="0"/>
            </a:endParaRPr>
          </a:p>
        </p:txBody>
      </p:sp>
      <p:sp>
        <p:nvSpPr>
          <p:cNvPr id="68" name="TextBox 67"/>
          <p:cNvSpPr txBox="1"/>
          <p:nvPr/>
        </p:nvSpPr>
        <p:spPr>
          <a:xfrm>
            <a:off x="5557397" y="6012376"/>
            <a:ext cx="1826141" cy="230832"/>
          </a:xfrm>
          <a:prstGeom prst="rect">
            <a:avLst/>
          </a:prstGeom>
          <a:noFill/>
        </p:spPr>
        <p:txBody>
          <a:bodyPr wrap="none" rtlCol="0">
            <a:spAutoFit/>
          </a:bodyPr>
          <a:lstStyle/>
          <a:p>
            <a:r>
              <a:rPr lang="en-GB" sz="900" dirty="0">
                <a:solidFill>
                  <a:prstClr val="black"/>
                </a:solidFill>
                <a:latin typeface="Arial Black" pitchFamily="34" charset="0"/>
              </a:rPr>
              <a:t>Osteoblast specific genes</a:t>
            </a:r>
            <a:endParaRPr lang="el-GR" sz="900" dirty="0">
              <a:solidFill>
                <a:prstClr val="black"/>
              </a:solidFill>
              <a:latin typeface="Arial Black" pitchFamily="34" charset="0"/>
            </a:endParaRPr>
          </a:p>
        </p:txBody>
      </p:sp>
      <p:sp>
        <p:nvSpPr>
          <p:cNvPr id="69" name="TextBox 68"/>
          <p:cNvSpPr txBox="1"/>
          <p:nvPr/>
        </p:nvSpPr>
        <p:spPr>
          <a:xfrm>
            <a:off x="4095088" y="4592269"/>
            <a:ext cx="869149" cy="276999"/>
          </a:xfrm>
          <a:prstGeom prst="rect">
            <a:avLst/>
          </a:prstGeom>
          <a:noFill/>
        </p:spPr>
        <p:txBody>
          <a:bodyPr wrap="none" rtlCol="0">
            <a:spAutoFit/>
          </a:bodyPr>
          <a:lstStyle/>
          <a:p>
            <a:r>
              <a:rPr lang="en-GB" sz="1200" dirty="0">
                <a:solidFill>
                  <a:prstClr val="black"/>
                </a:solidFill>
                <a:latin typeface="Arial Black" pitchFamily="34" charset="0"/>
              </a:rPr>
              <a:t>MEK 1/2</a:t>
            </a:r>
            <a:endParaRPr lang="el-GR" sz="1200" dirty="0">
              <a:solidFill>
                <a:prstClr val="black"/>
              </a:solidFill>
              <a:latin typeface="Arial Black" pitchFamily="34" charset="0"/>
            </a:endParaRPr>
          </a:p>
        </p:txBody>
      </p:sp>
      <p:grpSp>
        <p:nvGrpSpPr>
          <p:cNvPr id="70" name="Ομάδα 96"/>
          <p:cNvGrpSpPr/>
          <p:nvPr/>
        </p:nvGrpSpPr>
        <p:grpSpPr>
          <a:xfrm>
            <a:off x="5620066" y="4982085"/>
            <a:ext cx="820430" cy="293171"/>
            <a:chOff x="5722581" y="5398239"/>
            <a:chExt cx="690899" cy="235516"/>
          </a:xfrm>
        </p:grpSpPr>
        <p:sp>
          <p:nvSpPr>
            <p:cNvPr id="71" name="Στρογγυλεμένο ορθογώνιο 88"/>
            <p:cNvSpPr/>
            <p:nvPr/>
          </p:nvSpPr>
          <p:spPr>
            <a:xfrm>
              <a:off x="5742130" y="5409220"/>
              <a:ext cx="630070" cy="224535"/>
            </a:xfrm>
            <a:prstGeom prst="roundRect">
              <a:avLst/>
            </a:prstGeom>
            <a:solidFill>
              <a:srgbClr val="FF006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ln>
                  <a:solidFill>
                    <a:srgbClr val="FF0066"/>
                  </a:solidFill>
                </a:ln>
                <a:solidFill>
                  <a:srgbClr val="FF0066"/>
                </a:solidFill>
              </a:endParaRPr>
            </a:p>
          </p:txBody>
        </p:sp>
        <p:sp>
          <p:nvSpPr>
            <p:cNvPr id="72" name="TextBox 71"/>
            <p:cNvSpPr txBox="1"/>
            <p:nvPr/>
          </p:nvSpPr>
          <p:spPr>
            <a:xfrm>
              <a:off x="5722581" y="5398239"/>
              <a:ext cx="690899" cy="222525"/>
            </a:xfrm>
            <a:prstGeom prst="rect">
              <a:avLst/>
            </a:prstGeom>
            <a:noFill/>
          </p:spPr>
          <p:txBody>
            <a:bodyPr wrap="square" rtlCol="0">
              <a:spAutoFit/>
            </a:bodyPr>
            <a:lstStyle/>
            <a:p>
              <a:r>
                <a:rPr lang="en-GB" sz="1200" dirty="0">
                  <a:solidFill>
                    <a:prstClr val="black"/>
                  </a:solidFill>
                  <a:latin typeface="Arial Black" pitchFamily="34" charset="0"/>
                </a:rPr>
                <a:t>Runx2</a:t>
              </a:r>
              <a:endParaRPr lang="el-GR" sz="1200" dirty="0">
                <a:solidFill>
                  <a:prstClr val="black"/>
                </a:solidFill>
                <a:latin typeface="Arial Black" pitchFamily="34" charset="0"/>
              </a:endParaRPr>
            </a:p>
          </p:txBody>
        </p:sp>
      </p:grpSp>
      <p:grpSp>
        <p:nvGrpSpPr>
          <p:cNvPr id="73" name="Ομάδα 97"/>
          <p:cNvGrpSpPr/>
          <p:nvPr/>
        </p:nvGrpSpPr>
        <p:grpSpPr>
          <a:xfrm>
            <a:off x="6677419" y="5020815"/>
            <a:ext cx="616109" cy="406496"/>
            <a:chOff x="6327195" y="6103559"/>
            <a:chExt cx="616109" cy="406496"/>
          </a:xfrm>
        </p:grpSpPr>
        <p:sp>
          <p:nvSpPr>
            <p:cNvPr id="74" name="Στρογγυλεμένο ορθογώνιο 94"/>
            <p:cNvSpPr/>
            <p:nvPr/>
          </p:nvSpPr>
          <p:spPr>
            <a:xfrm>
              <a:off x="6361964" y="6103559"/>
              <a:ext cx="415281" cy="406496"/>
            </a:xfrm>
            <a:prstGeom prst="roundRect">
              <a:avLst/>
            </a:prstGeom>
            <a:solidFill>
              <a:srgbClr val="FF99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ln>
                  <a:solidFill>
                    <a:srgbClr val="FF0066"/>
                  </a:solidFill>
                </a:ln>
                <a:solidFill>
                  <a:srgbClr val="6BE329"/>
                </a:solidFill>
              </a:endParaRPr>
            </a:p>
          </p:txBody>
        </p:sp>
        <p:sp>
          <p:nvSpPr>
            <p:cNvPr id="75" name="TextBox 74"/>
            <p:cNvSpPr txBox="1"/>
            <p:nvPr/>
          </p:nvSpPr>
          <p:spPr>
            <a:xfrm>
              <a:off x="6327195" y="6175466"/>
              <a:ext cx="616109" cy="253916"/>
            </a:xfrm>
            <a:prstGeom prst="rect">
              <a:avLst/>
            </a:prstGeom>
            <a:noFill/>
          </p:spPr>
          <p:txBody>
            <a:bodyPr wrap="square" rtlCol="0">
              <a:spAutoFit/>
            </a:bodyPr>
            <a:lstStyle/>
            <a:p>
              <a:r>
                <a:rPr lang="en-GB" sz="1050" dirty="0">
                  <a:solidFill>
                    <a:prstClr val="black"/>
                  </a:solidFill>
                  <a:latin typeface="Arial Black" pitchFamily="34" charset="0"/>
                </a:rPr>
                <a:t>AP-1</a:t>
              </a:r>
              <a:endParaRPr lang="el-GR" sz="1050" dirty="0">
                <a:solidFill>
                  <a:prstClr val="black"/>
                </a:solidFill>
                <a:latin typeface="Arial Black" pitchFamily="34" charset="0"/>
              </a:endParaRPr>
            </a:p>
          </p:txBody>
        </p:sp>
      </p:grpSp>
      <p:grpSp>
        <p:nvGrpSpPr>
          <p:cNvPr id="76" name="Ομάδα 99"/>
          <p:cNvGrpSpPr/>
          <p:nvPr/>
        </p:nvGrpSpPr>
        <p:grpSpPr>
          <a:xfrm>
            <a:off x="4821995" y="4934039"/>
            <a:ext cx="1027666" cy="427949"/>
            <a:chOff x="6510237" y="5169992"/>
            <a:chExt cx="1027666" cy="427949"/>
          </a:xfrm>
        </p:grpSpPr>
        <p:sp>
          <p:nvSpPr>
            <p:cNvPr id="77" name="Έλλειψη 98"/>
            <p:cNvSpPr/>
            <p:nvPr/>
          </p:nvSpPr>
          <p:spPr>
            <a:xfrm>
              <a:off x="6510237" y="5169992"/>
              <a:ext cx="578318" cy="427949"/>
            </a:xfrm>
            <a:prstGeom prst="ellipse">
              <a:avLst/>
            </a:prstGeom>
            <a:solidFill>
              <a:schemeClr val="bg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78" name="TextBox 77"/>
            <p:cNvSpPr txBox="1"/>
            <p:nvPr/>
          </p:nvSpPr>
          <p:spPr>
            <a:xfrm>
              <a:off x="6510237" y="5267236"/>
              <a:ext cx="1027666" cy="276999"/>
            </a:xfrm>
            <a:prstGeom prst="rect">
              <a:avLst/>
            </a:prstGeom>
            <a:noFill/>
          </p:spPr>
          <p:txBody>
            <a:bodyPr wrap="square" rtlCol="0">
              <a:spAutoFit/>
            </a:bodyPr>
            <a:lstStyle/>
            <a:p>
              <a:r>
                <a:rPr lang="en-GB" sz="1200" dirty="0">
                  <a:solidFill>
                    <a:prstClr val="black"/>
                  </a:solidFill>
                  <a:latin typeface="Arial Black" pitchFamily="34" charset="0"/>
                </a:rPr>
                <a:t>Dix5</a:t>
              </a:r>
              <a:endParaRPr lang="el-GR" sz="1200" dirty="0">
                <a:solidFill>
                  <a:prstClr val="black"/>
                </a:solidFill>
                <a:latin typeface="Arial Black" pitchFamily="34" charset="0"/>
              </a:endParaRPr>
            </a:p>
          </p:txBody>
        </p:sp>
      </p:grpSp>
      <p:grpSp>
        <p:nvGrpSpPr>
          <p:cNvPr id="79" name="Ομάδα 101"/>
          <p:cNvGrpSpPr/>
          <p:nvPr/>
        </p:nvGrpSpPr>
        <p:grpSpPr>
          <a:xfrm>
            <a:off x="5808363" y="5427311"/>
            <a:ext cx="901963" cy="308548"/>
            <a:chOff x="7360446" y="4650287"/>
            <a:chExt cx="901963" cy="308548"/>
          </a:xfrm>
        </p:grpSpPr>
        <p:sp>
          <p:nvSpPr>
            <p:cNvPr id="80" name="Τραπέζιο 100"/>
            <p:cNvSpPr/>
            <p:nvPr/>
          </p:nvSpPr>
          <p:spPr>
            <a:xfrm>
              <a:off x="7360446" y="4650287"/>
              <a:ext cx="901963" cy="290900"/>
            </a:xfrm>
            <a:prstGeom prst="trapezoid">
              <a:avLst/>
            </a:prstGeom>
            <a:solidFill>
              <a:schemeClr val="accent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81" name="TextBox 80"/>
            <p:cNvSpPr txBox="1"/>
            <p:nvPr/>
          </p:nvSpPr>
          <p:spPr>
            <a:xfrm>
              <a:off x="7450591" y="4704919"/>
              <a:ext cx="721672" cy="253916"/>
            </a:xfrm>
            <a:prstGeom prst="rect">
              <a:avLst/>
            </a:prstGeom>
            <a:noFill/>
          </p:spPr>
          <p:txBody>
            <a:bodyPr wrap="none" rtlCol="0">
              <a:spAutoFit/>
            </a:bodyPr>
            <a:lstStyle/>
            <a:p>
              <a:r>
                <a:rPr lang="en-GB" sz="1050" dirty="0" err="1">
                  <a:solidFill>
                    <a:prstClr val="black"/>
                  </a:solidFill>
                  <a:latin typeface="Arial Black" pitchFamily="34" charset="0"/>
                </a:rPr>
                <a:t>Osterix</a:t>
              </a:r>
              <a:endParaRPr lang="el-GR" sz="1050" dirty="0">
                <a:solidFill>
                  <a:prstClr val="black"/>
                </a:solidFill>
                <a:latin typeface="Arial Black" pitchFamily="34" charset="0"/>
              </a:endParaRPr>
            </a:p>
          </p:txBody>
        </p:sp>
      </p:grpSp>
      <p:sp>
        <p:nvSpPr>
          <p:cNvPr id="82" name="Freeform 100"/>
          <p:cNvSpPr>
            <a:spLocks/>
          </p:cNvSpPr>
          <p:nvPr/>
        </p:nvSpPr>
        <p:spPr bwMode="auto">
          <a:xfrm rot="20832859">
            <a:off x="6200344" y="2961691"/>
            <a:ext cx="1281746" cy="1938508"/>
          </a:xfrm>
          <a:custGeom>
            <a:avLst/>
            <a:gdLst>
              <a:gd name="T0" fmla="*/ 822 w 1666"/>
              <a:gd name="T1" fmla="*/ 0 h 1451"/>
              <a:gd name="T2" fmla="*/ 839 w 1666"/>
              <a:gd name="T3" fmla="*/ 1071 h 1451"/>
              <a:gd name="T4" fmla="*/ 0 w 1666"/>
              <a:gd name="T5" fmla="*/ 1225 h 1451"/>
              <a:gd name="T6" fmla="*/ 0 60000 65536"/>
              <a:gd name="T7" fmla="*/ 0 60000 65536"/>
              <a:gd name="T8" fmla="*/ 0 60000 65536"/>
              <a:gd name="T9" fmla="*/ 0 w 1666"/>
              <a:gd name="T10" fmla="*/ 0 h 1451"/>
              <a:gd name="T11" fmla="*/ 1666 w 1666"/>
              <a:gd name="T12" fmla="*/ 1451 h 1451"/>
            </a:gdLst>
            <a:ahLst/>
            <a:cxnLst>
              <a:cxn ang="T6">
                <a:pos x="T0" y="T1"/>
              </a:cxn>
              <a:cxn ang="T7">
                <a:pos x="T2" y="T3"/>
              </a:cxn>
              <a:cxn ang="T8">
                <a:pos x="T4" y="T5"/>
              </a:cxn>
            </a:cxnLst>
            <a:rect l="T9" t="T10" r="T11" b="T12"/>
            <a:pathLst>
              <a:path w="1666" h="1451">
                <a:moveTo>
                  <a:pt x="1633" y="0"/>
                </a:moveTo>
                <a:lnTo>
                  <a:pt x="1666" y="1268"/>
                </a:lnTo>
                <a:lnTo>
                  <a:pt x="0" y="1451"/>
                </a:lnTo>
              </a:path>
            </a:pathLst>
          </a:custGeom>
          <a:noFill/>
          <a:ln w="9525">
            <a:solidFill>
              <a:schemeClr val="tx1"/>
            </a:solidFill>
            <a:round/>
            <a:headEnd type="none" w="med" len="med"/>
            <a:tailEnd type="triangle" w="med" len="med"/>
          </a:ln>
          <a:extLst>
            <a:ext uri="{909E8E84-426E-40dd-AFC4-6F175D3DCCD1}">
              <a14:hiddenFill xmlns="" xmlns:a14="http://schemas.microsoft.com/office/drawing/2010/main">
                <a:solidFill>
                  <a:srgbClr val="FFFFFF"/>
                </a:solidFill>
              </a14:hiddenFill>
            </a:ext>
          </a:extLst>
        </p:spPr>
        <p:txBody>
          <a:bodyPr/>
          <a:lstStyle/>
          <a:p>
            <a:endParaRPr lang="el-GR">
              <a:solidFill>
                <a:prstClr val="black"/>
              </a:solidFill>
            </a:endParaRPr>
          </a:p>
        </p:txBody>
      </p:sp>
      <p:sp>
        <p:nvSpPr>
          <p:cNvPr id="83" name="Line 32"/>
          <p:cNvSpPr>
            <a:spLocks noChangeShapeType="1"/>
          </p:cNvSpPr>
          <p:nvPr/>
        </p:nvSpPr>
        <p:spPr bwMode="auto">
          <a:xfrm flipH="1">
            <a:off x="5124522" y="4662226"/>
            <a:ext cx="8766" cy="270031"/>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l-GR">
              <a:solidFill>
                <a:prstClr val="black"/>
              </a:solidFill>
            </a:endParaRPr>
          </a:p>
        </p:txBody>
      </p:sp>
      <p:sp>
        <p:nvSpPr>
          <p:cNvPr id="84" name="Line 32"/>
          <p:cNvSpPr>
            <a:spLocks noChangeShapeType="1"/>
          </p:cNvSpPr>
          <p:nvPr/>
        </p:nvSpPr>
        <p:spPr bwMode="auto">
          <a:xfrm flipV="1">
            <a:off x="5403318" y="5112275"/>
            <a:ext cx="22803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l-GR">
              <a:solidFill>
                <a:prstClr val="black"/>
              </a:solidFill>
            </a:endParaRPr>
          </a:p>
        </p:txBody>
      </p:sp>
      <p:sp>
        <p:nvSpPr>
          <p:cNvPr id="85" name="Line 32"/>
          <p:cNvSpPr>
            <a:spLocks noChangeShapeType="1"/>
          </p:cNvSpPr>
          <p:nvPr/>
        </p:nvSpPr>
        <p:spPr bwMode="auto">
          <a:xfrm>
            <a:off x="6073248" y="5264674"/>
            <a:ext cx="67528" cy="169123"/>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l-GR">
              <a:solidFill>
                <a:prstClr val="black"/>
              </a:solidFill>
            </a:endParaRPr>
          </a:p>
        </p:txBody>
      </p:sp>
      <p:sp>
        <p:nvSpPr>
          <p:cNvPr id="86" name="Line 32"/>
          <p:cNvSpPr>
            <a:spLocks noChangeShapeType="1"/>
          </p:cNvSpPr>
          <p:nvPr/>
        </p:nvSpPr>
        <p:spPr bwMode="auto">
          <a:xfrm>
            <a:off x="5735718" y="4572216"/>
            <a:ext cx="847392" cy="548986"/>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l-GR">
              <a:solidFill>
                <a:prstClr val="black"/>
              </a:solidFill>
            </a:endParaRPr>
          </a:p>
        </p:txBody>
      </p:sp>
      <p:sp>
        <p:nvSpPr>
          <p:cNvPr id="87" name="Line 32"/>
          <p:cNvSpPr>
            <a:spLocks noChangeShapeType="1"/>
          </p:cNvSpPr>
          <p:nvPr/>
        </p:nvSpPr>
        <p:spPr bwMode="auto">
          <a:xfrm flipH="1">
            <a:off x="5427479" y="4523726"/>
            <a:ext cx="679532" cy="507557"/>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l-GR">
              <a:solidFill>
                <a:prstClr val="black"/>
              </a:solidFill>
            </a:endParaRPr>
          </a:p>
        </p:txBody>
      </p:sp>
      <p:sp>
        <p:nvSpPr>
          <p:cNvPr id="88" name="Line 32"/>
          <p:cNvSpPr>
            <a:spLocks noChangeShapeType="1"/>
          </p:cNvSpPr>
          <p:nvPr/>
        </p:nvSpPr>
        <p:spPr bwMode="auto">
          <a:xfrm>
            <a:off x="5538333" y="4662226"/>
            <a:ext cx="360175" cy="286923"/>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l-GR">
              <a:solidFill>
                <a:prstClr val="black"/>
              </a:solidFill>
            </a:endParaRPr>
          </a:p>
        </p:txBody>
      </p:sp>
      <p:sp>
        <p:nvSpPr>
          <p:cNvPr id="89" name="Line 32"/>
          <p:cNvSpPr>
            <a:spLocks noChangeShapeType="1"/>
          </p:cNvSpPr>
          <p:nvPr/>
        </p:nvSpPr>
        <p:spPr bwMode="auto">
          <a:xfrm>
            <a:off x="6602607" y="4662226"/>
            <a:ext cx="308407" cy="319859"/>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l-GR">
              <a:solidFill>
                <a:prstClr val="black"/>
              </a:solidFill>
            </a:endParaRPr>
          </a:p>
        </p:txBody>
      </p:sp>
      <p:cxnSp>
        <p:nvCxnSpPr>
          <p:cNvPr id="90" name="Ευθεία γραμμή σύνδεσης 111"/>
          <p:cNvCxnSpPr/>
          <p:nvPr/>
        </p:nvCxnSpPr>
        <p:spPr>
          <a:xfrm>
            <a:off x="4052695" y="6020772"/>
            <a:ext cx="405092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4062699" y="5766430"/>
            <a:ext cx="877163" cy="230832"/>
          </a:xfrm>
          <a:prstGeom prst="rect">
            <a:avLst/>
          </a:prstGeom>
          <a:noFill/>
        </p:spPr>
        <p:txBody>
          <a:bodyPr wrap="none" rtlCol="0">
            <a:spAutoFit/>
          </a:bodyPr>
          <a:lstStyle/>
          <a:p>
            <a:r>
              <a:rPr lang="en-GB" sz="900" dirty="0">
                <a:solidFill>
                  <a:prstClr val="black"/>
                </a:solidFill>
                <a:latin typeface="Arial Black" pitchFamily="34" charset="0"/>
              </a:rPr>
              <a:t>Promoters </a:t>
            </a:r>
            <a:endParaRPr lang="el-GR" sz="900" dirty="0">
              <a:solidFill>
                <a:prstClr val="black"/>
              </a:solidFill>
              <a:latin typeface="Arial Black" pitchFamily="34" charset="0"/>
            </a:endParaRPr>
          </a:p>
        </p:txBody>
      </p:sp>
      <p:sp>
        <p:nvSpPr>
          <p:cNvPr id="92" name="TextBox 91"/>
          <p:cNvSpPr txBox="1"/>
          <p:nvPr/>
        </p:nvSpPr>
        <p:spPr>
          <a:xfrm>
            <a:off x="5165997" y="5796932"/>
            <a:ext cx="504000" cy="215444"/>
          </a:xfrm>
          <a:prstGeom prst="rect">
            <a:avLst/>
          </a:prstGeom>
          <a:solidFill>
            <a:srgbClr val="FB37DF"/>
          </a:solidFill>
        </p:spPr>
        <p:txBody>
          <a:bodyPr wrap="square" rtlCol="0">
            <a:spAutoFit/>
          </a:bodyPr>
          <a:lstStyle/>
          <a:p>
            <a:r>
              <a:rPr lang="en-GB" sz="800" b="1" dirty="0">
                <a:solidFill>
                  <a:prstClr val="black"/>
                </a:solidFill>
                <a:latin typeface="Arial Black" pitchFamily="34" charset="0"/>
              </a:rPr>
              <a:t>ALP</a:t>
            </a:r>
            <a:endParaRPr lang="el-GR" sz="800" b="1" dirty="0">
              <a:solidFill>
                <a:prstClr val="black"/>
              </a:solidFill>
              <a:latin typeface="Arial Black" pitchFamily="34" charset="0"/>
            </a:endParaRPr>
          </a:p>
        </p:txBody>
      </p:sp>
      <p:sp>
        <p:nvSpPr>
          <p:cNvPr id="93" name="TextBox 92"/>
          <p:cNvSpPr txBox="1"/>
          <p:nvPr/>
        </p:nvSpPr>
        <p:spPr>
          <a:xfrm>
            <a:off x="5709408" y="5796932"/>
            <a:ext cx="504000" cy="215444"/>
          </a:xfrm>
          <a:prstGeom prst="rect">
            <a:avLst/>
          </a:prstGeom>
          <a:solidFill>
            <a:srgbClr val="FB37DF"/>
          </a:solidFill>
        </p:spPr>
        <p:txBody>
          <a:bodyPr wrap="square" rtlCol="0">
            <a:spAutoFit/>
          </a:bodyPr>
          <a:lstStyle/>
          <a:p>
            <a:r>
              <a:rPr lang="en-GB" sz="800" b="1" dirty="0">
                <a:solidFill>
                  <a:prstClr val="black"/>
                </a:solidFill>
                <a:latin typeface="Arial Black" pitchFamily="34" charset="0"/>
              </a:rPr>
              <a:t>BSP</a:t>
            </a:r>
            <a:endParaRPr lang="el-GR" sz="800" b="1" dirty="0">
              <a:solidFill>
                <a:prstClr val="black"/>
              </a:solidFill>
              <a:latin typeface="Arial Black" pitchFamily="34" charset="0"/>
            </a:endParaRPr>
          </a:p>
        </p:txBody>
      </p:sp>
      <p:sp>
        <p:nvSpPr>
          <p:cNvPr id="94" name="TextBox 93"/>
          <p:cNvSpPr txBox="1"/>
          <p:nvPr/>
        </p:nvSpPr>
        <p:spPr>
          <a:xfrm>
            <a:off x="6269264" y="5805328"/>
            <a:ext cx="504000" cy="215444"/>
          </a:xfrm>
          <a:prstGeom prst="rect">
            <a:avLst/>
          </a:prstGeom>
          <a:solidFill>
            <a:srgbClr val="FB37DF"/>
          </a:solidFill>
        </p:spPr>
        <p:txBody>
          <a:bodyPr wrap="square" rtlCol="0">
            <a:spAutoFit/>
          </a:bodyPr>
          <a:lstStyle/>
          <a:p>
            <a:r>
              <a:rPr lang="en-GB" sz="800" b="1" dirty="0">
                <a:solidFill>
                  <a:prstClr val="black"/>
                </a:solidFill>
                <a:latin typeface="Arial Black" pitchFamily="34" charset="0"/>
              </a:rPr>
              <a:t>OC</a:t>
            </a:r>
            <a:endParaRPr lang="el-GR" sz="800" b="1" dirty="0">
              <a:solidFill>
                <a:prstClr val="black"/>
              </a:solidFill>
              <a:latin typeface="Arial Black" pitchFamily="34" charset="0"/>
            </a:endParaRPr>
          </a:p>
        </p:txBody>
      </p:sp>
      <p:sp>
        <p:nvSpPr>
          <p:cNvPr id="95" name="TextBox 94"/>
          <p:cNvSpPr txBox="1"/>
          <p:nvPr/>
        </p:nvSpPr>
        <p:spPr>
          <a:xfrm>
            <a:off x="6827397" y="5805328"/>
            <a:ext cx="504000" cy="215444"/>
          </a:xfrm>
          <a:prstGeom prst="rect">
            <a:avLst/>
          </a:prstGeom>
          <a:solidFill>
            <a:srgbClr val="FB37DF"/>
          </a:solidFill>
        </p:spPr>
        <p:txBody>
          <a:bodyPr wrap="square" rtlCol="0">
            <a:spAutoFit/>
          </a:bodyPr>
          <a:lstStyle/>
          <a:p>
            <a:r>
              <a:rPr lang="en-GB" sz="800" b="1" dirty="0">
                <a:solidFill>
                  <a:prstClr val="black"/>
                </a:solidFill>
                <a:latin typeface="Arial Black" pitchFamily="34" charset="0"/>
              </a:rPr>
              <a:t>BSP</a:t>
            </a:r>
            <a:endParaRPr lang="el-GR" sz="800" b="1" dirty="0">
              <a:solidFill>
                <a:prstClr val="black"/>
              </a:solidFill>
              <a:latin typeface="Arial Black" pitchFamily="34" charset="0"/>
            </a:endParaRPr>
          </a:p>
        </p:txBody>
      </p:sp>
      <p:grpSp>
        <p:nvGrpSpPr>
          <p:cNvPr id="96" name="Ομάδα 1"/>
          <p:cNvGrpSpPr/>
          <p:nvPr/>
        </p:nvGrpSpPr>
        <p:grpSpPr>
          <a:xfrm>
            <a:off x="2825358" y="5805327"/>
            <a:ext cx="5060989" cy="545603"/>
            <a:chOff x="1273960" y="5877246"/>
            <a:chExt cx="5060989" cy="545603"/>
          </a:xfrm>
        </p:grpSpPr>
        <p:sp>
          <p:nvSpPr>
            <p:cNvPr id="97" name="TextBox 96"/>
            <p:cNvSpPr txBox="1"/>
            <p:nvPr/>
          </p:nvSpPr>
          <p:spPr>
            <a:xfrm>
              <a:off x="5819458" y="5877246"/>
              <a:ext cx="515491" cy="215444"/>
            </a:xfrm>
            <a:prstGeom prst="rect">
              <a:avLst/>
            </a:prstGeom>
            <a:solidFill>
              <a:srgbClr val="FB37DF"/>
            </a:solidFill>
          </p:spPr>
          <p:txBody>
            <a:bodyPr wrap="square" rtlCol="0">
              <a:spAutoFit/>
            </a:bodyPr>
            <a:lstStyle/>
            <a:p>
              <a:r>
                <a:rPr lang="en-GB" sz="800" b="1" dirty="0">
                  <a:solidFill>
                    <a:prstClr val="black"/>
                  </a:solidFill>
                  <a:latin typeface="Arial Black" pitchFamily="34" charset="0"/>
                </a:rPr>
                <a:t>COL I</a:t>
              </a:r>
              <a:endParaRPr lang="el-GR" sz="800" b="1" dirty="0">
                <a:solidFill>
                  <a:prstClr val="black"/>
                </a:solidFill>
                <a:latin typeface="Arial Black" pitchFamily="34" charset="0"/>
              </a:endParaRPr>
            </a:p>
          </p:txBody>
        </p:sp>
        <p:sp>
          <p:nvSpPr>
            <p:cNvPr id="98" name="TextBox 97"/>
            <p:cNvSpPr txBox="1"/>
            <p:nvPr/>
          </p:nvSpPr>
          <p:spPr>
            <a:xfrm>
              <a:off x="1273960" y="6272028"/>
              <a:ext cx="518470" cy="150821"/>
            </a:xfrm>
            <a:prstGeom prst="rect">
              <a:avLst/>
            </a:prstGeom>
            <a:solidFill>
              <a:schemeClr val="bg1"/>
            </a:solidFill>
          </p:spPr>
          <p:txBody>
            <a:bodyPr wrap="square" rtlCol="0">
              <a:spAutoFit/>
            </a:bodyPr>
            <a:lstStyle/>
            <a:p>
              <a:endParaRPr lang="el-GR" sz="800" b="1" dirty="0">
                <a:solidFill>
                  <a:prstClr val="black"/>
                </a:solidFill>
                <a:latin typeface="Arial Black" pitchFamily="34" charset="0"/>
              </a:endParaRPr>
            </a:p>
          </p:txBody>
        </p:sp>
      </p:grpSp>
      <p:sp>
        <p:nvSpPr>
          <p:cNvPr id="99" name="TextBox 98"/>
          <p:cNvSpPr txBox="1"/>
          <p:nvPr/>
        </p:nvSpPr>
        <p:spPr>
          <a:xfrm>
            <a:off x="4062698" y="5975658"/>
            <a:ext cx="1430449" cy="45719"/>
          </a:xfrm>
          <a:prstGeom prst="rect">
            <a:avLst/>
          </a:prstGeom>
          <a:solidFill>
            <a:srgbClr val="FB37DF"/>
          </a:solidFill>
        </p:spPr>
        <p:txBody>
          <a:bodyPr wrap="square" rtlCol="0">
            <a:spAutoFit/>
          </a:bodyPr>
          <a:lstStyle/>
          <a:p>
            <a:endParaRPr lang="el-GR" sz="800" b="1" dirty="0">
              <a:solidFill>
                <a:prstClr val="black"/>
              </a:solidFill>
              <a:latin typeface="Arial Black" pitchFamily="34" charset="0"/>
            </a:endParaRPr>
          </a:p>
        </p:txBody>
      </p:sp>
      <p:cxnSp>
        <p:nvCxnSpPr>
          <p:cNvPr id="100" name="Ευθύγραμμο βέλος σύνδεσης 30"/>
          <p:cNvCxnSpPr/>
          <p:nvPr/>
        </p:nvCxnSpPr>
        <p:spPr>
          <a:xfrm>
            <a:off x="6443624" y="5202286"/>
            <a:ext cx="219834"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01" name="Ομάδα 46"/>
          <p:cNvGrpSpPr/>
          <p:nvPr/>
        </p:nvGrpSpPr>
        <p:grpSpPr>
          <a:xfrm>
            <a:off x="7131719" y="5049230"/>
            <a:ext cx="631074" cy="215444"/>
            <a:chOff x="7262064" y="1943268"/>
            <a:chExt cx="631074" cy="215444"/>
          </a:xfrm>
        </p:grpSpPr>
        <p:sp>
          <p:nvSpPr>
            <p:cNvPr id="102" name="Στρογγυλεμένο ορθογώνιο 129"/>
            <p:cNvSpPr/>
            <p:nvPr/>
          </p:nvSpPr>
          <p:spPr>
            <a:xfrm>
              <a:off x="7262064" y="1988072"/>
              <a:ext cx="581340" cy="70856"/>
            </a:xfrm>
            <a:prstGeom prst="roundRect">
              <a:avLst/>
            </a:prstGeom>
            <a:solidFill>
              <a:srgbClr val="FF99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ln>
                  <a:solidFill>
                    <a:srgbClr val="FF0066"/>
                  </a:solidFill>
                </a:ln>
                <a:solidFill>
                  <a:srgbClr val="6BE329"/>
                </a:solidFill>
              </a:endParaRPr>
            </a:p>
          </p:txBody>
        </p:sp>
        <p:sp>
          <p:nvSpPr>
            <p:cNvPr id="103" name="TextBox 102"/>
            <p:cNvSpPr txBox="1"/>
            <p:nvPr/>
          </p:nvSpPr>
          <p:spPr>
            <a:xfrm>
              <a:off x="7277029" y="1943268"/>
              <a:ext cx="616109" cy="215444"/>
            </a:xfrm>
            <a:prstGeom prst="rect">
              <a:avLst/>
            </a:prstGeom>
            <a:noFill/>
          </p:spPr>
          <p:txBody>
            <a:bodyPr wrap="square" rtlCol="0">
              <a:spAutoFit/>
            </a:bodyPr>
            <a:lstStyle/>
            <a:p>
              <a:r>
                <a:rPr lang="en-GB" sz="800" dirty="0">
                  <a:solidFill>
                    <a:prstClr val="black"/>
                  </a:solidFill>
                  <a:latin typeface="Arial Black" pitchFamily="34" charset="0"/>
                </a:rPr>
                <a:t>C-June</a:t>
              </a:r>
              <a:endParaRPr lang="el-GR" sz="800" dirty="0">
                <a:solidFill>
                  <a:prstClr val="black"/>
                </a:solidFill>
                <a:latin typeface="Arial Black" pitchFamily="34" charset="0"/>
              </a:endParaRPr>
            </a:p>
          </p:txBody>
        </p:sp>
      </p:grpSp>
      <p:grpSp>
        <p:nvGrpSpPr>
          <p:cNvPr id="104" name="Ομάδα 57"/>
          <p:cNvGrpSpPr/>
          <p:nvPr/>
        </p:nvGrpSpPr>
        <p:grpSpPr>
          <a:xfrm>
            <a:off x="7113508" y="5157281"/>
            <a:ext cx="648000" cy="215444"/>
            <a:chOff x="7414464" y="2313456"/>
            <a:chExt cx="631074" cy="215444"/>
          </a:xfrm>
        </p:grpSpPr>
        <p:sp>
          <p:nvSpPr>
            <p:cNvPr id="105" name="Στρογγυλεμένο ορθογώνιο 131"/>
            <p:cNvSpPr/>
            <p:nvPr/>
          </p:nvSpPr>
          <p:spPr>
            <a:xfrm>
              <a:off x="7414464" y="2358073"/>
              <a:ext cx="581340" cy="71043"/>
            </a:xfrm>
            <a:prstGeom prst="roundRect">
              <a:avLst/>
            </a:prstGeom>
            <a:solidFill>
              <a:srgbClr val="FF99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ln>
                  <a:solidFill>
                    <a:srgbClr val="FF0066"/>
                  </a:solidFill>
                </a:ln>
                <a:solidFill>
                  <a:srgbClr val="6BE329"/>
                </a:solidFill>
              </a:endParaRPr>
            </a:p>
          </p:txBody>
        </p:sp>
        <p:sp>
          <p:nvSpPr>
            <p:cNvPr id="106" name="TextBox 105"/>
            <p:cNvSpPr txBox="1"/>
            <p:nvPr/>
          </p:nvSpPr>
          <p:spPr>
            <a:xfrm>
              <a:off x="7429429" y="2313456"/>
              <a:ext cx="616109" cy="215444"/>
            </a:xfrm>
            <a:prstGeom prst="rect">
              <a:avLst/>
            </a:prstGeom>
            <a:noFill/>
          </p:spPr>
          <p:txBody>
            <a:bodyPr wrap="square" rtlCol="0">
              <a:spAutoFit/>
            </a:bodyPr>
            <a:lstStyle/>
            <a:p>
              <a:r>
                <a:rPr lang="en-GB" sz="800" dirty="0">
                  <a:solidFill>
                    <a:prstClr val="black"/>
                  </a:solidFill>
                  <a:latin typeface="Arial Black" pitchFamily="34" charset="0"/>
                </a:rPr>
                <a:t>C-</a:t>
              </a:r>
              <a:r>
                <a:rPr lang="en-GB" sz="800" dirty="0" err="1">
                  <a:solidFill>
                    <a:prstClr val="black"/>
                  </a:solidFill>
                  <a:latin typeface="Arial Black" pitchFamily="34" charset="0"/>
                </a:rPr>
                <a:t>Fos</a:t>
              </a:r>
              <a:endParaRPr lang="el-GR" sz="800" dirty="0">
                <a:solidFill>
                  <a:prstClr val="black"/>
                </a:solidFill>
                <a:latin typeface="Arial Black" pitchFamily="34" charset="0"/>
              </a:endParaRPr>
            </a:p>
          </p:txBody>
        </p:sp>
      </p:grpSp>
      <p:sp>
        <p:nvSpPr>
          <p:cNvPr id="107" name="Line 29"/>
          <p:cNvSpPr>
            <a:spLocks noChangeShapeType="1"/>
          </p:cNvSpPr>
          <p:nvPr/>
        </p:nvSpPr>
        <p:spPr bwMode="auto">
          <a:xfrm flipH="1">
            <a:off x="4275772" y="1061826"/>
            <a:ext cx="496800" cy="1717727"/>
          </a:xfrm>
          <a:prstGeom prst="line">
            <a:avLst/>
          </a:prstGeom>
          <a:noFill/>
          <a:ln w="12700" cap="flat" cmpd="sng">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l-GR">
              <a:solidFill>
                <a:prstClr val="black"/>
              </a:solidFill>
            </a:endParaRPr>
          </a:p>
        </p:txBody>
      </p:sp>
      <p:sp>
        <p:nvSpPr>
          <p:cNvPr id="108" name="Rounded Rectangle 107"/>
          <p:cNvSpPr/>
          <p:nvPr/>
        </p:nvSpPr>
        <p:spPr>
          <a:xfrm>
            <a:off x="781540" y="1493432"/>
            <a:ext cx="2672691" cy="1224136"/>
          </a:xfrm>
          <a:prstGeom prst="roundRect">
            <a:avLst/>
          </a:prstGeom>
          <a:solidFill>
            <a:schemeClr val="accent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l-GR" sz="1200" dirty="0">
                <a:solidFill>
                  <a:prstClr val="black"/>
                </a:solidFill>
                <a:cs typeface="Andale Mono"/>
              </a:rPr>
              <a:t>(α) Διαταραχές στην </a:t>
            </a:r>
            <a:r>
              <a:rPr lang="el-GR" sz="1200" dirty="0" err="1">
                <a:solidFill>
                  <a:prstClr val="black"/>
                </a:solidFill>
                <a:cs typeface="Andale Mono"/>
              </a:rPr>
              <a:t>προσκόληση</a:t>
            </a:r>
            <a:r>
              <a:rPr lang="el-GR" sz="1200" dirty="0">
                <a:solidFill>
                  <a:prstClr val="black"/>
                </a:solidFill>
                <a:cs typeface="Andale Mono"/>
              </a:rPr>
              <a:t> των κυττάρων μέσω συμμετοχής των </a:t>
            </a:r>
            <a:r>
              <a:rPr lang="el-GR" sz="1200" dirty="0" err="1">
                <a:solidFill>
                  <a:prstClr val="black"/>
                </a:solidFill>
                <a:cs typeface="Andale Mono"/>
              </a:rPr>
              <a:t>ιντεγκρινών</a:t>
            </a:r>
            <a:r>
              <a:rPr lang="el-GR" sz="1200" dirty="0">
                <a:solidFill>
                  <a:prstClr val="black"/>
                </a:solidFill>
                <a:cs typeface="Andale Mono"/>
              </a:rPr>
              <a:t>	</a:t>
            </a:r>
          </a:p>
        </p:txBody>
      </p:sp>
      <p:sp>
        <p:nvSpPr>
          <p:cNvPr id="109" name="Rounded Rectangle 108"/>
          <p:cNvSpPr/>
          <p:nvPr/>
        </p:nvSpPr>
        <p:spPr>
          <a:xfrm>
            <a:off x="832911" y="2987598"/>
            <a:ext cx="2611141" cy="992170"/>
          </a:xfrm>
          <a:prstGeom prst="roundRect">
            <a:avLst/>
          </a:prstGeom>
          <a:solidFill>
            <a:schemeClr val="accent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l-GR" sz="1200" dirty="0">
                <a:solidFill>
                  <a:schemeClr val="tx1"/>
                </a:solidFill>
              </a:rPr>
              <a:t>(β) </a:t>
            </a:r>
            <a:r>
              <a:rPr lang="el-GR" sz="1200" dirty="0" err="1">
                <a:solidFill>
                  <a:schemeClr val="tx1"/>
                </a:solidFill>
              </a:rPr>
              <a:t>Διαβίβαση</a:t>
            </a:r>
            <a:r>
              <a:rPr lang="el-GR" sz="1200" dirty="0">
                <a:solidFill>
                  <a:schemeClr val="tx1"/>
                </a:solidFill>
              </a:rPr>
              <a:t> στο </a:t>
            </a:r>
            <a:r>
              <a:rPr lang="el-GR" sz="1200" dirty="0" err="1">
                <a:solidFill>
                  <a:schemeClr val="tx1"/>
                </a:solidFill>
              </a:rPr>
              <a:t>κυτταρόπλασμα</a:t>
            </a:r>
            <a:r>
              <a:rPr lang="el-GR" sz="1200" dirty="0">
                <a:solidFill>
                  <a:schemeClr val="tx1"/>
                </a:solidFill>
              </a:rPr>
              <a:t> </a:t>
            </a:r>
            <a:r>
              <a:rPr lang="el-GR" sz="1200" dirty="0" err="1">
                <a:solidFill>
                  <a:schemeClr val="tx1"/>
                </a:solidFill>
              </a:rPr>
              <a:t>μέσω</a:t>
            </a:r>
            <a:r>
              <a:rPr lang="el-GR" sz="1200" dirty="0">
                <a:solidFill>
                  <a:schemeClr val="tx1"/>
                </a:solidFill>
              </a:rPr>
              <a:t> </a:t>
            </a:r>
            <a:r>
              <a:rPr lang="el-GR" sz="1200" dirty="0" err="1">
                <a:solidFill>
                  <a:schemeClr val="tx1"/>
                </a:solidFill>
              </a:rPr>
              <a:t>μικρής</a:t>
            </a:r>
            <a:r>
              <a:rPr lang="el-GR" sz="1200" dirty="0">
                <a:solidFill>
                  <a:schemeClr val="tx1"/>
                </a:solidFill>
              </a:rPr>
              <a:t> GTP </a:t>
            </a:r>
            <a:r>
              <a:rPr lang="el-GR" sz="1200" dirty="0" err="1">
                <a:solidFill>
                  <a:schemeClr val="tx1"/>
                </a:solidFill>
              </a:rPr>
              <a:t>πρωτεΐνης</a:t>
            </a:r>
            <a:r>
              <a:rPr lang="el-GR" sz="1200" dirty="0">
                <a:solidFill>
                  <a:schemeClr val="tx1"/>
                </a:solidFill>
              </a:rPr>
              <a:t> </a:t>
            </a:r>
            <a:r>
              <a:rPr lang="el-GR" sz="1200" dirty="0" err="1">
                <a:solidFill>
                  <a:schemeClr val="tx1"/>
                </a:solidFill>
              </a:rPr>
              <a:t>σύνδεσης</a:t>
            </a:r>
            <a:r>
              <a:rPr lang="el-GR" sz="1200" dirty="0">
                <a:solidFill>
                  <a:schemeClr val="tx1"/>
                </a:solidFill>
              </a:rPr>
              <a:t> (</a:t>
            </a:r>
            <a:r>
              <a:rPr lang="el-GR" sz="1200" dirty="0" err="1">
                <a:solidFill>
                  <a:schemeClr val="tx1"/>
                </a:solidFill>
              </a:rPr>
              <a:t>Rho</a:t>
            </a:r>
            <a:r>
              <a:rPr lang="el-GR" sz="1200" dirty="0">
                <a:solidFill>
                  <a:schemeClr val="tx1"/>
                </a:solidFill>
              </a:rPr>
              <a:t> και </a:t>
            </a:r>
            <a:r>
              <a:rPr lang="el-GR" sz="1200" dirty="0" err="1">
                <a:solidFill>
                  <a:schemeClr val="tx1"/>
                </a:solidFill>
              </a:rPr>
              <a:t>Rab</a:t>
            </a:r>
            <a:r>
              <a:rPr lang="el-GR" sz="1200" dirty="0">
                <a:solidFill>
                  <a:schemeClr val="tx1"/>
                </a:solidFill>
              </a:rPr>
              <a:t>). </a:t>
            </a:r>
          </a:p>
        </p:txBody>
      </p:sp>
      <p:sp>
        <p:nvSpPr>
          <p:cNvPr id="110" name="Rounded Rectangle 109"/>
          <p:cNvSpPr/>
          <p:nvPr/>
        </p:nvSpPr>
        <p:spPr>
          <a:xfrm>
            <a:off x="832912" y="4186147"/>
            <a:ext cx="2588878" cy="1065603"/>
          </a:xfrm>
          <a:prstGeom prst="roundRect">
            <a:avLst/>
          </a:prstGeom>
          <a:solidFill>
            <a:schemeClr val="accent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l-GR" sz="1200" dirty="0">
                <a:solidFill>
                  <a:schemeClr val="tx1"/>
                </a:solidFill>
                <a:latin typeface="Andale Mono"/>
                <a:cs typeface="Andale Mono"/>
              </a:rPr>
              <a:t>	</a:t>
            </a:r>
            <a:endParaRPr lang="en-US" sz="1200" dirty="0">
              <a:solidFill>
                <a:schemeClr val="tx1"/>
              </a:solidFill>
              <a:latin typeface="Andale Mono"/>
              <a:cs typeface="Andale Mono"/>
            </a:endParaRPr>
          </a:p>
          <a:p>
            <a:endParaRPr lang="el-GR" sz="1200" dirty="0">
              <a:solidFill>
                <a:schemeClr val="tx1"/>
              </a:solidFill>
            </a:endParaRPr>
          </a:p>
          <a:p>
            <a:r>
              <a:rPr lang="el-GR" sz="1200" dirty="0">
                <a:solidFill>
                  <a:schemeClr val="tx1"/>
                </a:solidFill>
              </a:rPr>
              <a:t>(γ) </a:t>
            </a:r>
            <a:r>
              <a:rPr lang="el-GR" sz="1200" dirty="0" err="1">
                <a:solidFill>
                  <a:schemeClr val="tx1"/>
                </a:solidFill>
              </a:rPr>
              <a:t>Ενεργοποίηση</a:t>
            </a:r>
            <a:r>
              <a:rPr lang="el-GR" sz="1200" dirty="0">
                <a:solidFill>
                  <a:schemeClr val="tx1"/>
                </a:solidFill>
              </a:rPr>
              <a:t> </a:t>
            </a:r>
            <a:r>
              <a:rPr lang="el-GR" sz="1200" dirty="0" err="1">
                <a:solidFill>
                  <a:schemeClr val="tx1"/>
                </a:solidFill>
              </a:rPr>
              <a:t>μέσω</a:t>
            </a:r>
            <a:r>
              <a:rPr lang="el-GR" sz="1200" dirty="0">
                <a:solidFill>
                  <a:schemeClr val="tx1"/>
                </a:solidFill>
              </a:rPr>
              <a:t> του </a:t>
            </a:r>
            <a:r>
              <a:rPr lang="el-GR" sz="1200" dirty="0" err="1">
                <a:solidFill>
                  <a:schemeClr val="tx1"/>
                </a:solidFill>
              </a:rPr>
              <a:t>μονοπατιου</a:t>
            </a:r>
            <a:r>
              <a:rPr lang="el-GR" sz="1200" dirty="0">
                <a:solidFill>
                  <a:schemeClr val="tx1"/>
                </a:solidFill>
              </a:rPr>
              <a:t>́  MAPK (ERK, JNK).</a:t>
            </a:r>
            <a:br>
              <a:rPr lang="el-GR" sz="1200" dirty="0">
                <a:solidFill>
                  <a:schemeClr val="tx1"/>
                </a:solidFill>
              </a:rPr>
            </a:br>
            <a:endParaRPr lang="el-GR" sz="1200" dirty="0">
              <a:solidFill>
                <a:schemeClr val="tx1"/>
              </a:solidFill>
            </a:endParaRPr>
          </a:p>
          <a:p>
            <a:endParaRPr lang="el-GR" sz="1200" dirty="0">
              <a:solidFill>
                <a:schemeClr val="tx1"/>
              </a:solidFill>
              <a:latin typeface="Andale Mono"/>
              <a:cs typeface="Andale Mono"/>
            </a:endParaRPr>
          </a:p>
          <a:p>
            <a:r>
              <a:rPr lang="el-GR" sz="1200" dirty="0">
                <a:solidFill>
                  <a:schemeClr val="tx1"/>
                </a:solidFill>
                <a:latin typeface="Andale Mono"/>
                <a:cs typeface="Andale Mono"/>
              </a:rPr>
              <a:t>		</a:t>
            </a:r>
          </a:p>
        </p:txBody>
      </p:sp>
      <p:sp>
        <p:nvSpPr>
          <p:cNvPr id="111" name="Rounded Rectangle 110"/>
          <p:cNvSpPr/>
          <p:nvPr/>
        </p:nvSpPr>
        <p:spPr>
          <a:xfrm>
            <a:off x="8389231" y="1492903"/>
            <a:ext cx="2735969" cy="1136458"/>
          </a:xfrm>
          <a:prstGeom prst="roundRect">
            <a:avLst/>
          </a:prstGeom>
          <a:solidFill>
            <a:schemeClr val="accent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l-GR" sz="1200" dirty="0">
                <a:solidFill>
                  <a:schemeClr val="tx1"/>
                </a:solidFill>
                <a:latin typeface="Andale Mono"/>
                <a:cs typeface="Andale Mono"/>
              </a:rPr>
              <a:t>	</a:t>
            </a:r>
            <a:endParaRPr lang="en-US" sz="1200" dirty="0">
              <a:solidFill>
                <a:schemeClr val="tx1"/>
              </a:solidFill>
              <a:latin typeface="Andale Mono"/>
              <a:cs typeface="Andale Mono"/>
            </a:endParaRPr>
          </a:p>
          <a:p>
            <a:r>
              <a:rPr lang="el-GR" sz="1200" dirty="0">
                <a:solidFill>
                  <a:schemeClr val="tx1"/>
                </a:solidFill>
              </a:rPr>
              <a:t>(δ) </a:t>
            </a:r>
            <a:r>
              <a:rPr lang="el-GR" sz="1200" dirty="0" err="1">
                <a:solidFill>
                  <a:schemeClr val="tx1"/>
                </a:solidFill>
              </a:rPr>
              <a:t>Ενεργοποίηση</a:t>
            </a:r>
            <a:r>
              <a:rPr lang="el-GR" sz="1200" dirty="0">
                <a:solidFill>
                  <a:schemeClr val="tx1"/>
                </a:solidFill>
              </a:rPr>
              <a:t> </a:t>
            </a:r>
            <a:r>
              <a:rPr lang="el-GR" sz="1200" dirty="0" err="1">
                <a:solidFill>
                  <a:schemeClr val="tx1"/>
                </a:solidFill>
              </a:rPr>
              <a:t>οστεο-ειδικών</a:t>
            </a:r>
            <a:r>
              <a:rPr lang="el-GR" sz="1200" dirty="0">
                <a:solidFill>
                  <a:schemeClr val="tx1"/>
                </a:solidFill>
              </a:rPr>
              <a:t> </a:t>
            </a:r>
            <a:r>
              <a:rPr lang="el-GR" sz="1200" dirty="0" err="1">
                <a:solidFill>
                  <a:schemeClr val="tx1"/>
                </a:solidFill>
              </a:rPr>
              <a:t>μεταγρα</a:t>
            </a:r>
            <a:r>
              <a:rPr lang="el-GR" sz="1200" dirty="0">
                <a:solidFill>
                  <a:schemeClr val="tx1"/>
                </a:solidFill>
              </a:rPr>
              <a:t>- </a:t>
            </a:r>
          </a:p>
          <a:p>
            <a:r>
              <a:rPr lang="el-GR" sz="1200" dirty="0" err="1">
                <a:solidFill>
                  <a:schemeClr val="tx1"/>
                </a:solidFill>
              </a:rPr>
              <a:t>φικών</a:t>
            </a:r>
            <a:r>
              <a:rPr lang="el-GR" sz="1200" dirty="0">
                <a:solidFill>
                  <a:schemeClr val="tx1"/>
                </a:solidFill>
              </a:rPr>
              <a:t> </a:t>
            </a:r>
            <a:r>
              <a:rPr lang="el-GR" sz="1200" dirty="0" err="1">
                <a:solidFill>
                  <a:schemeClr val="tx1"/>
                </a:solidFill>
              </a:rPr>
              <a:t>παραγόντων</a:t>
            </a:r>
            <a:r>
              <a:rPr lang="el-GR" sz="1200" dirty="0">
                <a:solidFill>
                  <a:schemeClr val="tx1"/>
                </a:solidFill>
              </a:rPr>
              <a:t> Runx2 και c-</a:t>
            </a:r>
            <a:r>
              <a:rPr lang="el-GR" sz="1200" dirty="0" err="1">
                <a:solidFill>
                  <a:schemeClr val="tx1"/>
                </a:solidFill>
              </a:rPr>
              <a:t>Jun</a:t>
            </a:r>
            <a:r>
              <a:rPr lang="el-GR" sz="1200" dirty="0">
                <a:solidFill>
                  <a:schemeClr val="tx1"/>
                </a:solidFill>
              </a:rPr>
              <a:t>, c-</a:t>
            </a:r>
            <a:r>
              <a:rPr lang="el-GR" sz="1200" dirty="0" err="1">
                <a:solidFill>
                  <a:schemeClr val="tx1"/>
                </a:solidFill>
              </a:rPr>
              <a:t>Fos</a:t>
            </a:r>
            <a:endParaRPr lang="el-GR" sz="1200" dirty="0">
              <a:solidFill>
                <a:schemeClr val="tx1"/>
              </a:solidFill>
            </a:endParaRPr>
          </a:p>
          <a:p>
            <a:r>
              <a:rPr lang="el-GR" sz="1200" dirty="0">
                <a:solidFill>
                  <a:schemeClr val="tx1"/>
                </a:solidFill>
                <a:latin typeface="Andale Mono"/>
                <a:cs typeface="Andale Mono"/>
              </a:rPr>
              <a:t>	</a:t>
            </a:r>
          </a:p>
        </p:txBody>
      </p:sp>
      <p:sp>
        <p:nvSpPr>
          <p:cNvPr id="112" name="Rounded Rectangle 111"/>
          <p:cNvSpPr/>
          <p:nvPr/>
        </p:nvSpPr>
        <p:spPr>
          <a:xfrm>
            <a:off x="8439812" y="3079411"/>
            <a:ext cx="2685388" cy="1762835"/>
          </a:xfrm>
          <a:prstGeom prst="roundRect">
            <a:avLst/>
          </a:prstGeom>
          <a:solidFill>
            <a:schemeClr val="accent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l-GR" sz="1200" dirty="0">
                <a:solidFill>
                  <a:schemeClr val="tx1"/>
                </a:solidFill>
              </a:rPr>
              <a:t>(ε) </a:t>
            </a:r>
            <a:r>
              <a:rPr lang="el-GR" sz="1200" dirty="0" err="1">
                <a:solidFill>
                  <a:schemeClr val="tx1"/>
                </a:solidFill>
              </a:rPr>
              <a:t>Διέγερση</a:t>
            </a:r>
            <a:r>
              <a:rPr lang="el-GR" sz="1200" dirty="0">
                <a:solidFill>
                  <a:schemeClr val="tx1"/>
                </a:solidFill>
              </a:rPr>
              <a:t> του </a:t>
            </a:r>
            <a:r>
              <a:rPr lang="el-GR" sz="1200" dirty="0" err="1">
                <a:solidFill>
                  <a:schemeClr val="tx1"/>
                </a:solidFill>
              </a:rPr>
              <a:t>δυναμικου</a:t>
            </a:r>
            <a:r>
              <a:rPr lang="el-GR" sz="1200" dirty="0">
                <a:solidFill>
                  <a:schemeClr val="tx1"/>
                </a:solidFill>
              </a:rPr>
              <a:t>́ </a:t>
            </a:r>
            <a:r>
              <a:rPr lang="el-GR" sz="1200" dirty="0" err="1">
                <a:solidFill>
                  <a:schemeClr val="tx1"/>
                </a:solidFill>
              </a:rPr>
              <a:t>πρόσδεσης</a:t>
            </a:r>
            <a:r>
              <a:rPr lang="el-GR" sz="1200" dirty="0">
                <a:solidFill>
                  <a:schemeClr val="tx1"/>
                </a:solidFill>
              </a:rPr>
              <a:t> του DNA σε </a:t>
            </a:r>
            <a:r>
              <a:rPr lang="el-GR" sz="1200" dirty="0" err="1">
                <a:solidFill>
                  <a:schemeClr val="tx1"/>
                </a:solidFill>
              </a:rPr>
              <a:t>συγκεκριμένα</a:t>
            </a:r>
            <a:r>
              <a:rPr lang="el-GR" sz="1200" dirty="0">
                <a:solidFill>
                  <a:schemeClr val="tx1"/>
                </a:solidFill>
              </a:rPr>
              <a:t> </a:t>
            </a:r>
            <a:r>
              <a:rPr lang="el-GR" sz="1200" dirty="0" err="1">
                <a:solidFill>
                  <a:schemeClr val="tx1"/>
                </a:solidFill>
              </a:rPr>
              <a:t>γονίδια</a:t>
            </a:r>
            <a:r>
              <a:rPr lang="el-GR" sz="1200" dirty="0">
                <a:solidFill>
                  <a:schemeClr val="tx1"/>
                </a:solidFill>
              </a:rPr>
              <a:t> που </a:t>
            </a:r>
            <a:r>
              <a:rPr lang="el-GR" sz="1200" dirty="0" err="1">
                <a:solidFill>
                  <a:schemeClr val="tx1"/>
                </a:solidFill>
              </a:rPr>
              <a:t>συνδέονται</a:t>
            </a:r>
            <a:r>
              <a:rPr lang="el-GR" sz="1200" dirty="0">
                <a:solidFill>
                  <a:schemeClr val="tx1"/>
                </a:solidFill>
              </a:rPr>
              <a:t> με </a:t>
            </a:r>
            <a:r>
              <a:rPr lang="el-GR" sz="1200" dirty="0" err="1">
                <a:solidFill>
                  <a:schemeClr val="tx1"/>
                </a:solidFill>
              </a:rPr>
              <a:t>οστεοβλαστικη</a:t>
            </a:r>
            <a:r>
              <a:rPr lang="el-GR" sz="1200" dirty="0">
                <a:solidFill>
                  <a:schemeClr val="tx1"/>
                </a:solidFill>
              </a:rPr>
              <a:t>́ </a:t>
            </a:r>
            <a:r>
              <a:rPr lang="el-GR" sz="1200" dirty="0" err="1">
                <a:solidFill>
                  <a:schemeClr val="tx1"/>
                </a:solidFill>
              </a:rPr>
              <a:t>διαφοροποίηση</a:t>
            </a:r>
            <a:r>
              <a:rPr lang="el-GR" sz="1200" dirty="0">
                <a:solidFill>
                  <a:schemeClr val="tx1"/>
                </a:solidFill>
              </a:rPr>
              <a:t> (ALP, </a:t>
            </a:r>
            <a:r>
              <a:rPr lang="el-GR" sz="1200" dirty="0" err="1">
                <a:solidFill>
                  <a:schemeClr val="tx1"/>
                </a:solidFill>
              </a:rPr>
              <a:t>οστε</a:t>
            </a:r>
            <a:r>
              <a:rPr lang="el-GR" sz="1200" dirty="0">
                <a:solidFill>
                  <a:schemeClr val="tx1"/>
                </a:solidFill>
              </a:rPr>
              <a:t>- </a:t>
            </a:r>
            <a:r>
              <a:rPr lang="el-GR" sz="1200" dirty="0" err="1">
                <a:solidFill>
                  <a:schemeClr val="tx1"/>
                </a:solidFill>
              </a:rPr>
              <a:t>οκαλσίνη</a:t>
            </a:r>
            <a:r>
              <a:rPr lang="el-GR" sz="1200" dirty="0">
                <a:solidFill>
                  <a:schemeClr val="tx1"/>
                </a:solidFill>
              </a:rPr>
              <a:t>, </a:t>
            </a:r>
            <a:r>
              <a:rPr lang="el-GR" sz="1200" dirty="0" err="1">
                <a:solidFill>
                  <a:schemeClr val="tx1"/>
                </a:solidFill>
              </a:rPr>
              <a:t>κολλαγόνο</a:t>
            </a:r>
            <a:r>
              <a:rPr lang="el-GR" sz="1200" dirty="0">
                <a:solidFill>
                  <a:schemeClr val="tx1"/>
                </a:solidFill>
              </a:rPr>
              <a:t> </a:t>
            </a:r>
            <a:r>
              <a:rPr lang="el-GR" sz="1200" dirty="0" err="1">
                <a:solidFill>
                  <a:schemeClr val="tx1"/>
                </a:solidFill>
              </a:rPr>
              <a:t>τύπου</a:t>
            </a:r>
            <a:r>
              <a:rPr lang="el-GR" sz="1200" dirty="0">
                <a:solidFill>
                  <a:schemeClr val="tx1"/>
                </a:solidFill>
              </a:rPr>
              <a:t> Ι)</a:t>
            </a:r>
          </a:p>
          <a:p>
            <a:r>
              <a:rPr lang="el-GR" sz="1200" dirty="0">
                <a:solidFill>
                  <a:schemeClr val="tx1"/>
                </a:solidFill>
                <a:latin typeface="Andale Mono"/>
                <a:cs typeface="Andale Mono"/>
              </a:rPr>
              <a:t>	</a:t>
            </a:r>
          </a:p>
        </p:txBody>
      </p:sp>
      <p:sp>
        <p:nvSpPr>
          <p:cNvPr id="113" name="Rectangle 112"/>
          <p:cNvSpPr/>
          <p:nvPr/>
        </p:nvSpPr>
        <p:spPr>
          <a:xfrm>
            <a:off x="503434" y="6227852"/>
            <a:ext cx="11126912" cy="707886"/>
          </a:xfrm>
          <a:prstGeom prst="rect">
            <a:avLst/>
          </a:prstGeom>
          <a:noFill/>
        </p:spPr>
        <p:txBody>
          <a:bodyPr wrap="square">
            <a:spAutoFit/>
          </a:bodyPr>
          <a:lstStyle/>
          <a:p>
            <a:r>
              <a:rPr lang="el-GR" sz="1000" dirty="0" err="1"/>
              <a:t>Αλληλλουχίες</a:t>
            </a:r>
            <a:r>
              <a:rPr lang="el-GR" sz="1000" dirty="0"/>
              <a:t> </a:t>
            </a:r>
            <a:r>
              <a:rPr lang="el-GR" sz="1000" dirty="0" err="1"/>
              <a:t>σηματοδοτικών</a:t>
            </a:r>
            <a:r>
              <a:rPr lang="el-GR" sz="1000" dirty="0"/>
              <a:t> μονοπατιών υπό μηχανικό στρες σε αδιαφοροποίητα </a:t>
            </a:r>
            <a:r>
              <a:rPr lang="el-GR" sz="1000" dirty="0" err="1"/>
              <a:t>μεσεγχυματικά</a:t>
            </a:r>
            <a:r>
              <a:rPr lang="el-GR" sz="1000" dirty="0"/>
              <a:t>  κύτταρα του ΠΔΣ που δύνανται να διαφοροποιηθούν σε οστεοβλάστες</a:t>
            </a:r>
          </a:p>
          <a:p>
            <a:r>
              <a:rPr lang="en-US" sz="1000" dirty="0"/>
              <a:t>Τελικά</a:t>
            </a:r>
            <a:r>
              <a:rPr lang="el-GR" sz="1000" dirty="0"/>
              <a:t>,</a:t>
            </a:r>
            <a:r>
              <a:rPr lang="en-US" sz="1000" dirty="0"/>
              <a:t> α</a:t>
            </a:r>
            <a:r>
              <a:rPr lang="en-US" sz="1000" dirty="0" err="1"/>
              <a:t>υτοί</a:t>
            </a:r>
            <a:r>
              <a:rPr lang="en-US" sz="1000" dirty="0"/>
              <a:t> </a:t>
            </a:r>
            <a:r>
              <a:rPr lang="en-US" sz="1000" dirty="0" err="1"/>
              <a:t>οι</a:t>
            </a:r>
            <a:r>
              <a:rPr lang="en-US" sz="1000" dirty="0"/>
              <a:t> β</a:t>
            </a:r>
            <a:r>
              <a:rPr lang="en-US" sz="1000" dirty="0" err="1"/>
              <a:t>ιοχημικοί</a:t>
            </a:r>
            <a:r>
              <a:rPr lang="en-US" sz="1000" dirty="0"/>
              <a:t> </a:t>
            </a:r>
            <a:r>
              <a:rPr lang="en-US" sz="1000" dirty="0" err="1"/>
              <a:t>κ</a:t>
            </a:r>
            <a:r>
              <a:rPr lang="en-US" sz="1000" dirty="0"/>
              <a:t>α</a:t>
            </a:r>
            <a:r>
              <a:rPr lang="en-US" sz="1000" dirty="0" err="1"/>
              <a:t>τ</a:t>
            </a:r>
            <a:r>
              <a:rPr lang="en-US" sz="1000" dirty="0"/>
              <a:t>α</a:t>
            </a:r>
            <a:r>
              <a:rPr lang="en-US" sz="1000" dirty="0" err="1"/>
              <a:t>ρράκτες</a:t>
            </a:r>
            <a:r>
              <a:rPr lang="en-US" sz="1000" dirty="0"/>
              <a:t> </a:t>
            </a:r>
            <a:r>
              <a:rPr lang="en-US" sz="1000" dirty="0" err="1"/>
              <a:t>κ</a:t>
            </a:r>
            <a:r>
              <a:rPr lang="en-US" sz="1000" dirty="0"/>
              <a:t>α</a:t>
            </a:r>
            <a:r>
              <a:rPr lang="en-US" sz="1000" dirty="0" err="1"/>
              <a:t>τ</a:t>
            </a:r>
            <a:r>
              <a:rPr lang="en-US" sz="1000" dirty="0"/>
              <a:t>α</a:t>
            </a:r>
            <a:r>
              <a:rPr lang="en-US" sz="1000" dirty="0" err="1"/>
              <a:t>λήγουν</a:t>
            </a:r>
            <a:r>
              <a:rPr lang="en-US" sz="1000" dirty="0"/>
              <a:t> </a:t>
            </a:r>
            <a:r>
              <a:rPr lang="en-US" sz="1000" dirty="0" err="1"/>
              <a:t>σε</a:t>
            </a:r>
            <a:r>
              <a:rPr lang="en-US" sz="1000" dirty="0"/>
              <a:t> </a:t>
            </a:r>
            <a:r>
              <a:rPr lang="en-US" sz="1000" dirty="0" err="1"/>
              <a:t>μετ</a:t>
            </a:r>
            <a:r>
              <a:rPr lang="en-US" sz="1000" dirty="0"/>
              <a:t>αβ</a:t>
            </a:r>
            <a:r>
              <a:rPr lang="en-US" sz="1000" dirty="0" err="1"/>
              <a:t>ολές</a:t>
            </a:r>
            <a:r>
              <a:rPr lang="en-US" sz="1000" dirty="0"/>
              <a:t> </a:t>
            </a:r>
            <a:r>
              <a:rPr lang="en-US" sz="1000" dirty="0" err="1"/>
              <a:t>στην</a:t>
            </a:r>
            <a:r>
              <a:rPr lang="en-US" sz="1000" dirty="0"/>
              <a:t> </a:t>
            </a:r>
            <a:r>
              <a:rPr lang="en-US" sz="1000" dirty="0" err="1"/>
              <a:t>έκφρ</a:t>
            </a:r>
            <a:r>
              <a:rPr lang="en-US" sz="1000" dirty="0"/>
              <a:t>α</a:t>
            </a:r>
            <a:r>
              <a:rPr lang="en-US" sz="1000" dirty="0" err="1"/>
              <a:t>ση</a:t>
            </a:r>
            <a:r>
              <a:rPr lang="en-US" sz="1000" dirty="0"/>
              <a:t> </a:t>
            </a:r>
            <a:r>
              <a:rPr lang="el-GR" sz="1000" dirty="0"/>
              <a:t>του </a:t>
            </a:r>
            <a:r>
              <a:rPr lang="en-US" sz="1000" dirty="0" err="1"/>
              <a:t>γονιδίου</a:t>
            </a:r>
            <a:r>
              <a:rPr lang="en-US" sz="1000" dirty="0"/>
              <a:t> </a:t>
            </a:r>
            <a:r>
              <a:rPr lang="en-US" sz="1000" dirty="0" err="1"/>
              <a:t>κ</a:t>
            </a:r>
            <a:r>
              <a:rPr lang="en-US" sz="1000" dirty="0"/>
              <a:t>α</a:t>
            </a:r>
            <a:r>
              <a:rPr lang="en-US" sz="1000" dirty="0" err="1"/>
              <a:t>ι</a:t>
            </a:r>
            <a:r>
              <a:rPr lang="en-US" sz="1000" dirty="0"/>
              <a:t> </a:t>
            </a:r>
            <a:r>
              <a:rPr lang="en-US" sz="1000" dirty="0" err="1"/>
              <a:t>ε</a:t>
            </a:r>
            <a:r>
              <a:rPr lang="en-US" sz="1000" dirty="0"/>
              <a:t>πα</a:t>
            </a:r>
            <a:r>
              <a:rPr lang="en-US" sz="1000" dirty="0" err="1"/>
              <a:t>ν</a:t>
            </a:r>
            <a:r>
              <a:rPr lang="en-US" sz="1000" dirty="0"/>
              <a:t>απ</a:t>
            </a:r>
            <a:r>
              <a:rPr lang="en-US" sz="1000" dirty="0" err="1"/>
              <a:t>ρογρ</a:t>
            </a:r>
            <a:r>
              <a:rPr lang="en-US" sz="1000" dirty="0"/>
              <a:t>α</a:t>
            </a:r>
            <a:r>
              <a:rPr lang="en-US" sz="1000" dirty="0" err="1"/>
              <a:t>μμ</a:t>
            </a:r>
            <a:r>
              <a:rPr lang="en-US" sz="1000" dirty="0"/>
              <a:t>α</a:t>
            </a:r>
            <a:r>
              <a:rPr lang="en-US" sz="1000" dirty="0" err="1"/>
              <a:t>τισμό</a:t>
            </a:r>
            <a:r>
              <a:rPr lang="en-US" sz="1000" dirty="0"/>
              <a:t> </a:t>
            </a:r>
            <a:r>
              <a:rPr lang="en-US" sz="1000" dirty="0" err="1"/>
              <a:t>των</a:t>
            </a:r>
            <a:r>
              <a:rPr lang="en-US" sz="1000" dirty="0"/>
              <a:t> </a:t>
            </a:r>
            <a:r>
              <a:rPr lang="en-US" sz="1000" dirty="0" err="1"/>
              <a:t>κυττάρων</a:t>
            </a:r>
            <a:r>
              <a:rPr lang="en-US" sz="1000" dirty="0"/>
              <a:t> π</a:t>
            </a:r>
            <a:r>
              <a:rPr lang="en-US" sz="1000" dirty="0" err="1"/>
              <a:t>ρος</a:t>
            </a:r>
            <a:r>
              <a:rPr lang="en-US" sz="1000" dirty="0"/>
              <a:t> </a:t>
            </a:r>
            <a:r>
              <a:rPr lang="en-US" sz="1000" dirty="0" err="1"/>
              <a:t>έν</a:t>
            </a:r>
            <a:r>
              <a:rPr lang="en-US" sz="1000" dirty="0"/>
              <a:t>α</a:t>
            </a:r>
            <a:r>
              <a:rPr lang="el-GR" sz="1000" dirty="0"/>
              <a:t> </a:t>
            </a:r>
            <a:r>
              <a:rPr lang="el-GR" sz="1000" dirty="0" err="1"/>
              <a:t>οστεβλαστικό</a:t>
            </a:r>
            <a:r>
              <a:rPr lang="en-US" sz="1000" dirty="0"/>
              <a:t> </a:t>
            </a:r>
            <a:r>
              <a:rPr lang="en-US" sz="1000" dirty="0" err="1"/>
              <a:t>φ</a:t>
            </a:r>
            <a:r>
              <a:rPr lang="en-US" sz="1000" dirty="0"/>
              <a:t>α</a:t>
            </a:r>
            <a:r>
              <a:rPr lang="en-US" sz="1000" dirty="0" err="1"/>
              <a:t>ινότυ</a:t>
            </a:r>
            <a:r>
              <a:rPr lang="en-US" sz="1000" dirty="0"/>
              <a:t>π</a:t>
            </a:r>
            <a:r>
              <a:rPr lang="en-US" sz="1000" dirty="0" err="1"/>
              <a:t>ο</a:t>
            </a:r>
            <a:r>
              <a:rPr lang="en-US" sz="1000" dirty="0"/>
              <a:t> </a:t>
            </a:r>
            <a:r>
              <a:rPr lang="en-US" sz="1000" dirty="0" err="1"/>
              <a:t>οστεο</a:t>
            </a:r>
            <a:r>
              <a:rPr lang="en-US" sz="1000" dirty="0"/>
              <a:t>β</a:t>
            </a:r>
            <a:r>
              <a:rPr lang="en-US" sz="1000" dirty="0" err="1"/>
              <a:t>λ</a:t>
            </a:r>
            <a:r>
              <a:rPr lang="en-US" sz="1000" dirty="0"/>
              <a:t>α</a:t>
            </a:r>
            <a:r>
              <a:rPr lang="en-US" sz="1000" dirty="0" err="1"/>
              <a:t>στών</a:t>
            </a:r>
            <a:r>
              <a:rPr lang="en-US" sz="1000" dirty="0"/>
              <a:t>.</a:t>
            </a:r>
          </a:p>
          <a:p>
            <a:r>
              <a:rPr lang="el-GR" sz="1000" dirty="0"/>
              <a:t> </a:t>
            </a:r>
            <a:endParaRPr lang="en-US" sz="1000" dirty="0"/>
          </a:p>
        </p:txBody>
      </p:sp>
      <p:sp>
        <p:nvSpPr>
          <p:cNvPr id="114" name="TextBox 113">
            <a:extLst>
              <a:ext uri="{FF2B5EF4-FFF2-40B4-BE49-F238E27FC236}">
                <a16:creationId xmlns:a16="http://schemas.microsoft.com/office/drawing/2014/main" xmlns="" id="{D283800B-3562-2A4F-A00A-7A33E064BA9A}"/>
              </a:ext>
            </a:extLst>
          </p:cNvPr>
          <p:cNvSpPr txBox="1"/>
          <p:nvPr/>
        </p:nvSpPr>
        <p:spPr>
          <a:xfrm>
            <a:off x="2164967" y="5727957"/>
            <a:ext cx="1556836" cy="307777"/>
          </a:xfrm>
          <a:prstGeom prst="rect">
            <a:avLst/>
          </a:prstGeom>
          <a:noFill/>
        </p:spPr>
        <p:txBody>
          <a:bodyPr wrap="none" rtlCol="0">
            <a:spAutoFit/>
          </a:bodyPr>
          <a:lstStyle/>
          <a:p>
            <a:r>
              <a:rPr lang="en-US" sz="1400" dirty="0">
                <a:solidFill>
                  <a:prstClr val="white">
                    <a:lumMod val="65000"/>
                  </a:prstClr>
                </a:solidFill>
              </a:rPr>
              <a:t>© </a:t>
            </a:r>
            <a:r>
              <a:rPr lang="en-US" sz="1050" dirty="0" err="1">
                <a:solidFill>
                  <a:prstClr val="white">
                    <a:lumMod val="65000"/>
                  </a:prstClr>
                </a:solidFill>
              </a:rPr>
              <a:t>D.Konstantonis</a:t>
            </a:r>
            <a:r>
              <a:rPr lang="en-US" sz="1050" dirty="0">
                <a:solidFill>
                  <a:prstClr val="white">
                    <a:lumMod val="65000"/>
                  </a:prstClr>
                </a:solidFill>
              </a:rPr>
              <a:t>, 2017</a:t>
            </a:r>
            <a:r>
              <a:rPr lang="en-US" sz="1400" dirty="0">
                <a:solidFill>
                  <a:prstClr val="white">
                    <a:lumMod val="65000"/>
                  </a:prstClr>
                </a:solidFill>
              </a:rPr>
              <a:t> </a:t>
            </a:r>
          </a:p>
        </p:txBody>
      </p:sp>
    </p:spTree>
    <p:extLst>
      <p:ext uri="{BB962C8B-B14F-4D97-AF65-F5344CB8AC3E}">
        <p14:creationId xmlns:p14="http://schemas.microsoft.com/office/powerpoint/2010/main" val="48603152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ONORIZO_DONTI_WithoutText.png">
            <a:extLst>
              <a:ext uri="{FF2B5EF4-FFF2-40B4-BE49-F238E27FC236}">
                <a16:creationId xmlns:a16="http://schemas.microsoft.com/office/drawing/2014/main" xmlns="" id="{37AA294A-A325-AE4D-911A-5B8D3933827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20204" y="0"/>
            <a:ext cx="6662686" cy="6539176"/>
          </a:xfrm>
          <a:prstGeom prst="rect">
            <a:avLst/>
          </a:prstGeom>
        </p:spPr>
      </p:pic>
      <p:sp>
        <p:nvSpPr>
          <p:cNvPr id="5" name="TextBox 4">
            <a:extLst>
              <a:ext uri="{FF2B5EF4-FFF2-40B4-BE49-F238E27FC236}">
                <a16:creationId xmlns:a16="http://schemas.microsoft.com/office/drawing/2014/main" xmlns="" id="{88C1D794-7BF4-1D40-AD95-3C1A8B860569}"/>
              </a:ext>
            </a:extLst>
          </p:cNvPr>
          <p:cNvSpPr txBox="1"/>
          <p:nvPr/>
        </p:nvSpPr>
        <p:spPr>
          <a:xfrm>
            <a:off x="5364088" y="841085"/>
            <a:ext cx="5871948" cy="830997"/>
          </a:xfrm>
          <a:prstGeom prst="rect">
            <a:avLst/>
          </a:prstGeom>
          <a:noFill/>
        </p:spPr>
        <p:txBody>
          <a:bodyPr wrap="square" rtlCol="0">
            <a:spAutoFit/>
          </a:bodyPr>
          <a:lstStyle/>
          <a:p>
            <a:pPr algn="ctr"/>
            <a:r>
              <a:rPr lang="el-GR" sz="2400" b="1" dirty="0">
                <a:solidFill>
                  <a:srgbClr val="FF0000"/>
                </a:solidFill>
                <a:latin typeface="+mj-lt"/>
                <a:cs typeface="Andale Mono"/>
              </a:rPr>
              <a:t>ΠΔΣ </a:t>
            </a:r>
          </a:p>
          <a:p>
            <a:pPr algn="ctr"/>
            <a:r>
              <a:rPr lang="el-GR" sz="2400" b="1" dirty="0">
                <a:solidFill>
                  <a:srgbClr val="FF0000"/>
                </a:solidFill>
                <a:latin typeface="+mj-lt"/>
                <a:cs typeface="Andale Mono"/>
              </a:rPr>
              <a:t>ένας αναπάντεχος παίκτης-κλειδί </a:t>
            </a:r>
            <a:endParaRPr lang="en-US" sz="2400" b="1" dirty="0">
              <a:solidFill>
                <a:srgbClr val="FF0000"/>
              </a:solidFill>
              <a:latin typeface="+mj-lt"/>
              <a:cs typeface="Andale Mono"/>
            </a:endParaRPr>
          </a:p>
        </p:txBody>
      </p:sp>
      <p:cxnSp>
        <p:nvCxnSpPr>
          <p:cNvPr id="7" name="Straight Arrow Connector 6">
            <a:extLst>
              <a:ext uri="{FF2B5EF4-FFF2-40B4-BE49-F238E27FC236}">
                <a16:creationId xmlns:a16="http://schemas.microsoft.com/office/drawing/2014/main" xmlns="" id="{DF1F0EDF-07F2-164E-AF1C-69EAA8B070CB}"/>
              </a:ext>
            </a:extLst>
          </p:cNvPr>
          <p:cNvCxnSpPr/>
          <p:nvPr/>
        </p:nvCxnSpPr>
        <p:spPr>
          <a:xfrm flipH="1">
            <a:off x="3347864" y="1672082"/>
            <a:ext cx="2628867" cy="388766"/>
          </a:xfrm>
          <a:prstGeom prst="straightConnector1">
            <a:avLst/>
          </a:prstGeom>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0" name="Rounded Rectangle 9">
            <a:extLst>
              <a:ext uri="{FF2B5EF4-FFF2-40B4-BE49-F238E27FC236}">
                <a16:creationId xmlns:a16="http://schemas.microsoft.com/office/drawing/2014/main" xmlns="" id="{E3C059F2-151E-B242-A095-2265150EA4EA}"/>
              </a:ext>
            </a:extLst>
          </p:cNvPr>
          <p:cNvSpPr/>
          <p:nvPr/>
        </p:nvSpPr>
        <p:spPr>
          <a:xfrm>
            <a:off x="5976731" y="2434586"/>
            <a:ext cx="5943924" cy="3051814"/>
          </a:xfrm>
          <a:prstGeom prst="round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l-GR" dirty="0">
                <a:solidFill>
                  <a:schemeClr val="tx1"/>
                </a:solidFill>
                <a:cs typeface="Andale Mono"/>
              </a:rPr>
              <a:t>Ο κύκλος αυτής της οστικής αναδιαμόρφωσης που προκαλείται από την ορθοδοντική δύναμη διατηρείται μέσω της ύπαρξης του ΠΔΣ</a:t>
            </a:r>
            <a:r>
              <a:rPr lang="en-US" dirty="0">
                <a:solidFill>
                  <a:schemeClr val="tx1"/>
                </a:solidFill>
                <a:cs typeface="Andale Mono"/>
              </a:rPr>
              <a:t>.</a:t>
            </a:r>
            <a:endParaRPr lang="el-GR" dirty="0">
              <a:solidFill>
                <a:schemeClr val="tx1"/>
              </a:solidFill>
              <a:cs typeface="Andale Mono"/>
            </a:endParaRPr>
          </a:p>
          <a:p>
            <a:endParaRPr lang="el-GR" dirty="0">
              <a:solidFill>
                <a:schemeClr val="tx1"/>
              </a:solidFill>
              <a:cs typeface="Andale Mono"/>
            </a:endParaRPr>
          </a:p>
          <a:p>
            <a:endParaRPr lang="el-GR" dirty="0">
              <a:solidFill>
                <a:schemeClr val="tx1"/>
              </a:solidFill>
              <a:cs typeface="Andale Mono"/>
            </a:endParaRPr>
          </a:p>
          <a:p>
            <a:r>
              <a:rPr lang="el-GR" dirty="0">
                <a:solidFill>
                  <a:schemeClr val="tx1"/>
                </a:solidFill>
                <a:cs typeface="Andale Mono"/>
              </a:rPr>
              <a:t>Φαίνεται ότι ο ΠΔΣ</a:t>
            </a:r>
            <a:r>
              <a:rPr lang="en-US" dirty="0">
                <a:solidFill>
                  <a:schemeClr val="tx1"/>
                </a:solidFill>
                <a:cs typeface="Andale Mono"/>
              </a:rPr>
              <a:t> </a:t>
            </a:r>
            <a:r>
              <a:rPr lang="el-GR" dirty="0">
                <a:solidFill>
                  <a:schemeClr val="tx1"/>
                </a:solidFill>
                <a:cs typeface="Andale Mono"/>
              </a:rPr>
              <a:t>με τον πολυδύναμο κυτταρικό πληθυσμό του δρα ως πηγή κυττάρων παρέχοντας αδιαφοροποίητα </a:t>
            </a:r>
            <a:r>
              <a:rPr lang="el-GR" dirty="0" err="1">
                <a:solidFill>
                  <a:schemeClr val="tx1"/>
                </a:solidFill>
                <a:cs typeface="Andale Mono"/>
              </a:rPr>
              <a:t>μεσεγχυματικά</a:t>
            </a:r>
            <a:r>
              <a:rPr lang="el-GR" dirty="0">
                <a:solidFill>
                  <a:schemeClr val="tx1"/>
                </a:solidFill>
                <a:cs typeface="Andale Mono"/>
              </a:rPr>
              <a:t> κύτταρα τα οποία υπό  μηχανικό στρες</a:t>
            </a:r>
          </a:p>
          <a:p>
            <a:r>
              <a:rPr lang="el-GR" dirty="0">
                <a:solidFill>
                  <a:schemeClr val="tx1"/>
                </a:solidFill>
                <a:cs typeface="Andale Mono"/>
              </a:rPr>
              <a:t> -όπως στην ορθοδοντική μετακίνηση των δοντιών- διαφοροποιούνται σε οστεοβλάστες. </a:t>
            </a:r>
            <a:r>
              <a:rPr lang="el-GR" sz="2400" dirty="0">
                <a:solidFill>
                  <a:schemeClr val="tx1"/>
                </a:solidFill>
                <a:cs typeface="Andale Mono"/>
              </a:rPr>
              <a:t>	</a:t>
            </a:r>
          </a:p>
        </p:txBody>
      </p:sp>
      <p:sp>
        <p:nvSpPr>
          <p:cNvPr id="6" name="TextBox 5">
            <a:extLst>
              <a:ext uri="{FF2B5EF4-FFF2-40B4-BE49-F238E27FC236}">
                <a16:creationId xmlns:a16="http://schemas.microsoft.com/office/drawing/2014/main" xmlns="" id="{D243D91D-910D-7E41-86F6-65BFB1EF562A}"/>
              </a:ext>
            </a:extLst>
          </p:cNvPr>
          <p:cNvSpPr txBox="1"/>
          <p:nvPr/>
        </p:nvSpPr>
        <p:spPr>
          <a:xfrm>
            <a:off x="120204" y="5932528"/>
            <a:ext cx="1556836" cy="307777"/>
          </a:xfrm>
          <a:prstGeom prst="rect">
            <a:avLst/>
          </a:prstGeom>
          <a:noFill/>
        </p:spPr>
        <p:txBody>
          <a:bodyPr wrap="none" rtlCol="0">
            <a:spAutoFit/>
          </a:bodyPr>
          <a:lstStyle/>
          <a:p>
            <a:r>
              <a:rPr lang="en-US" sz="1400" dirty="0">
                <a:solidFill>
                  <a:prstClr val="white">
                    <a:lumMod val="65000"/>
                  </a:prstClr>
                </a:solidFill>
              </a:rPr>
              <a:t>© </a:t>
            </a:r>
            <a:r>
              <a:rPr lang="en-US" sz="1050" dirty="0" err="1">
                <a:solidFill>
                  <a:prstClr val="white">
                    <a:lumMod val="65000"/>
                  </a:prstClr>
                </a:solidFill>
              </a:rPr>
              <a:t>D.Konstantonis</a:t>
            </a:r>
            <a:r>
              <a:rPr lang="en-US" sz="1050" dirty="0">
                <a:solidFill>
                  <a:prstClr val="white">
                    <a:lumMod val="65000"/>
                  </a:prstClr>
                </a:solidFill>
              </a:rPr>
              <a:t>, 2017</a:t>
            </a:r>
            <a:r>
              <a:rPr lang="en-US" sz="1400" dirty="0">
                <a:solidFill>
                  <a:prstClr val="white">
                    <a:lumMod val="65000"/>
                  </a:prstClr>
                </a:solidFill>
              </a:rPr>
              <a:t> </a:t>
            </a:r>
          </a:p>
        </p:txBody>
      </p:sp>
    </p:spTree>
    <p:extLst>
      <p:ext uri="{BB962C8B-B14F-4D97-AF65-F5344CB8AC3E}">
        <p14:creationId xmlns:p14="http://schemas.microsoft.com/office/powerpoint/2010/main" val="134817787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Uoa\Desktop\ktosios\Εικόνες\Βιβλιοθήκη\Ιστολογία\ΟΣΤΟ\DSC00749.JPG"/>
          <p:cNvPicPr>
            <a:picLocks noChangeAspect="1" noChangeArrowheads="1"/>
          </p:cNvPicPr>
          <p:nvPr/>
        </p:nvPicPr>
        <p:blipFill rotWithShape="1">
          <a:blip r:embed="rId2" cstate="email">
            <a:alphaModFix amt="50000"/>
            <a:extLst>
              <a:ext uri="{28A0092B-C50C-407E-A947-70E740481C1C}">
                <a14:useLocalDpi xmlns:a14="http://schemas.microsoft.com/office/drawing/2010/main"/>
              </a:ext>
            </a:extLst>
          </a:blip>
          <a:srcRect/>
          <a:stretch/>
        </p:blipFill>
        <p:spPr bwMode="auto">
          <a:xfrm>
            <a:off x="0" y="-1"/>
            <a:ext cx="12184687" cy="6887056"/>
          </a:xfrm>
          <a:prstGeom prst="rect">
            <a:avLst/>
          </a:prstGeom>
          <a:noFill/>
        </p:spPr>
      </p:pic>
      <p:sp>
        <p:nvSpPr>
          <p:cNvPr id="2" name="Title 1"/>
          <p:cNvSpPr>
            <a:spLocks noGrp="1"/>
          </p:cNvSpPr>
          <p:nvPr>
            <p:ph type="title"/>
          </p:nvPr>
        </p:nvSpPr>
        <p:spPr/>
        <p:txBody>
          <a:bodyPr>
            <a:normAutofit/>
          </a:bodyPr>
          <a:lstStyle/>
          <a:p>
            <a:pPr algn="ctr"/>
            <a:r>
              <a:rPr lang="el-GR" sz="2800" dirty="0"/>
              <a:t>Τι συμβαίνει μετά την </a:t>
            </a:r>
            <a:r>
              <a:rPr lang="el-GR" sz="2800" b="1" dirty="0"/>
              <a:t>οστική αναδόμηση</a:t>
            </a:r>
            <a:r>
              <a:rPr lang="en-US" sz="2800" dirty="0"/>
              <a:t>;</a:t>
            </a:r>
          </a:p>
        </p:txBody>
      </p:sp>
      <p:sp>
        <p:nvSpPr>
          <p:cNvPr id="4" name="Content Placeholder 3">
            <a:extLst>
              <a:ext uri="{FF2B5EF4-FFF2-40B4-BE49-F238E27FC236}">
                <a16:creationId xmlns:a16="http://schemas.microsoft.com/office/drawing/2014/main" xmlns="" id="{31C33835-299C-5A45-9E2F-22DE75A6B206}"/>
              </a:ext>
            </a:extLst>
          </p:cNvPr>
          <p:cNvSpPr>
            <a:spLocks noGrp="1"/>
          </p:cNvSpPr>
          <p:nvPr>
            <p:ph idx="1"/>
          </p:nvPr>
        </p:nvSpPr>
        <p:spPr>
          <a:xfrm>
            <a:off x="66023" y="1493116"/>
            <a:ext cx="12025745" cy="4351338"/>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normAutofit/>
          </a:bodyPr>
          <a:lstStyle/>
          <a:p>
            <a:pPr marL="0" indent="0" algn="ctr">
              <a:buNone/>
            </a:pPr>
            <a:r>
              <a:rPr lang="el-GR" dirty="0">
                <a:solidFill>
                  <a:schemeClr val="tx1"/>
                </a:solidFill>
                <a:cs typeface="Arial Narrow"/>
              </a:rPr>
              <a:t>Διαφοροποιημένα σε </a:t>
            </a:r>
            <a:r>
              <a:rPr lang="el-GR" dirty="0" err="1">
                <a:solidFill>
                  <a:schemeClr val="tx1"/>
                </a:solidFill>
                <a:cs typeface="Arial Narrow"/>
              </a:rPr>
              <a:t>οστεβλάστες</a:t>
            </a:r>
            <a:r>
              <a:rPr lang="el-GR" dirty="0">
                <a:solidFill>
                  <a:schemeClr val="tx1"/>
                </a:solidFill>
                <a:cs typeface="Arial Narrow"/>
              </a:rPr>
              <a:t> κύτταρα του ΠΔΣ</a:t>
            </a:r>
            <a:r>
              <a:rPr lang="el-GR" dirty="0">
                <a:solidFill>
                  <a:srgbClr val="000000"/>
                </a:solidFill>
                <a:cs typeface="Arial Narrow"/>
              </a:rPr>
              <a:t> παράγουν </a:t>
            </a:r>
            <a:r>
              <a:rPr lang="el-GR" dirty="0" err="1">
                <a:solidFill>
                  <a:srgbClr val="000000"/>
                </a:solidFill>
                <a:cs typeface="Arial Narrow"/>
              </a:rPr>
              <a:t>κυτοκίνες</a:t>
            </a:r>
            <a:r>
              <a:rPr lang="el-GR" dirty="0">
                <a:solidFill>
                  <a:srgbClr val="000000"/>
                </a:solidFill>
                <a:cs typeface="Arial Narrow"/>
              </a:rPr>
              <a:t> όπως </a:t>
            </a:r>
            <a:endParaRPr lang="en-US" dirty="0">
              <a:solidFill>
                <a:srgbClr val="000000"/>
              </a:solidFill>
              <a:cs typeface="Arial Narrow"/>
            </a:endParaRPr>
          </a:p>
          <a:p>
            <a:pPr marL="0" indent="0" algn="ctr">
              <a:buNone/>
            </a:pPr>
            <a:r>
              <a:rPr lang="en-US" dirty="0">
                <a:solidFill>
                  <a:srgbClr val="000000"/>
                </a:solidFill>
                <a:cs typeface="Arial Narrow"/>
              </a:rPr>
              <a:t>receptor activator of nuclear factor B ligand (RANKL, a member of the membrane-associated TNF ligand family) </a:t>
            </a:r>
            <a:r>
              <a:rPr lang="el-GR" dirty="0">
                <a:solidFill>
                  <a:srgbClr val="000000"/>
                </a:solidFill>
                <a:cs typeface="Arial Narrow"/>
              </a:rPr>
              <a:t>και</a:t>
            </a:r>
            <a:endParaRPr lang="en-US" dirty="0">
              <a:solidFill>
                <a:srgbClr val="000000"/>
              </a:solidFill>
              <a:cs typeface="Arial Narrow"/>
            </a:endParaRPr>
          </a:p>
          <a:p>
            <a:pPr marL="0" indent="0" algn="ctr">
              <a:buNone/>
            </a:pPr>
            <a:r>
              <a:rPr lang="en-US" dirty="0">
                <a:solidFill>
                  <a:srgbClr val="000000"/>
                </a:solidFill>
                <a:cs typeface="Arial Narrow"/>
              </a:rPr>
              <a:t> </a:t>
            </a:r>
            <a:r>
              <a:rPr lang="en-US" dirty="0" err="1">
                <a:solidFill>
                  <a:srgbClr val="000000"/>
                </a:solidFill>
                <a:cs typeface="Arial Narrow"/>
              </a:rPr>
              <a:t>osteoprotegerin</a:t>
            </a:r>
            <a:r>
              <a:rPr lang="en-US" dirty="0">
                <a:solidFill>
                  <a:srgbClr val="000000"/>
                </a:solidFill>
                <a:cs typeface="Arial Narrow"/>
              </a:rPr>
              <a:t> (OPG) </a:t>
            </a:r>
          </a:p>
          <a:p>
            <a:pPr marL="0" indent="0" algn="ctr">
              <a:buNone/>
            </a:pPr>
            <a:r>
              <a:rPr lang="el-GR" dirty="0">
                <a:solidFill>
                  <a:srgbClr val="000000"/>
                </a:solidFill>
                <a:cs typeface="Arial Narrow"/>
              </a:rPr>
              <a:t>οι οποίοι επάγουν </a:t>
            </a:r>
            <a:r>
              <a:rPr lang="el-GR" dirty="0" err="1">
                <a:solidFill>
                  <a:srgbClr val="000000"/>
                </a:solidFill>
                <a:cs typeface="Arial Narrow"/>
              </a:rPr>
              <a:t>οστεοκλαστική</a:t>
            </a:r>
            <a:r>
              <a:rPr lang="el-GR" dirty="0">
                <a:solidFill>
                  <a:srgbClr val="000000"/>
                </a:solidFill>
                <a:cs typeface="Arial Narrow"/>
              </a:rPr>
              <a:t> διαφοροποίηση και </a:t>
            </a:r>
            <a:endParaRPr lang="en-US" dirty="0">
              <a:solidFill>
                <a:srgbClr val="000000"/>
              </a:solidFill>
              <a:cs typeface="Arial Narrow"/>
            </a:endParaRPr>
          </a:p>
          <a:p>
            <a:pPr marL="0" indent="0" algn="ctr">
              <a:buNone/>
            </a:pPr>
            <a:r>
              <a:rPr lang="el-GR" b="1" dirty="0">
                <a:solidFill>
                  <a:srgbClr val="000000"/>
                </a:solidFill>
                <a:cs typeface="Arial Narrow"/>
              </a:rPr>
              <a:t>οστικές απορροφητικές διεργασίες </a:t>
            </a:r>
            <a:r>
              <a:rPr lang="el-GR" dirty="0">
                <a:solidFill>
                  <a:srgbClr val="000000"/>
                </a:solidFill>
                <a:cs typeface="Andale Mono"/>
              </a:rPr>
              <a:t>	</a:t>
            </a:r>
          </a:p>
        </p:txBody>
      </p:sp>
      <p:sp>
        <p:nvSpPr>
          <p:cNvPr id="3" name="Rectangle 2"/>
          <p:cNvSpPr/>
          <p:nvPr/>
        </p:nvSpPr>
        <p:spPr>
          <a:xfrm>
            <a:off x="997528" y="6477657"/>
            <a:ext cx="10196944" cy="307777"/>
          </a:xfrm>
          <a:prstGeom prst="rect">
            <a:avLst/>
          </a:prstGeom>
        </p:spPr>
        <p:txBody>
          <a:bodyPr wrap="square">
            <a:spAutoFit/>
          </a:bodyPr>
          <a:lstStyle/>
          <a:p>
            <a:r>
              <a:rPr lang="el-GR" sz="1400" i="1">
                <a:cs typeface="Arial Regular" charset="0"/>
              </a:rPr>
              <a:t>Η συνεχής αναδιαμόρφωση είναι απαραίτητη για τη διατήρηση της δομικής ακεραιότητας του οστού (ομοιόσταση)</a:t>
            </a:r>
            <a:endParaRPr lang="el-GR" sz="1400" i="1" dirty="0">
              <a:cs typeface="Arial Regular" charset="0"/>
            </a:endParaRPr>
          </a:p>
        </p:txBody>
      </p:sp>
    </p:spTree>
    <p:extLst>
      <p:ext uri="{BB962C8B-B14F-4D97-AF65-F5344CB8AC3E}">
        <p14:creationId xmlns:p14="http://schemas.microsoft.com/office/powerpoint/2010/main" val="66083496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1"/>
          <p:cNvSpPr>
            <a:spLocks noGrp="1"/>
          </p:cNvSpPr>
          <p:nvPr>
            <p:ph type="title"/>
          </p:nvPr>
        </p:nvSpPr>
        <p:spPr>
          <a:xfrm>
            <a:off x="768853" y="1526696"/>
            <a:ext cx="10654301" cy="529395"/>
          </a:xfrm>
          <a:solidFill>
            <a:schemeClr val="bg1">
              <a:lumMod val="95000"/>
            </a:schemeClr>
          </a:solidFill>
        </p:spPr>
        <p:style>
          <a:lnRef idx="0">
            <a:schemeClr val="accent4"/>
          </a:lnRef>
          <a:fillRef idx="3">
            <a:schemeClr val="accent4"/>
          </a:fillRef>
          <a:effectRef idx="3">
            <a:schemeClr val="accent4"/>
          </a:effectRef>
          <a:fontRef idx="minor">
            <a:schemeClr val="lt1"/>
          </a:fontRef>
        </p:style>
        <p:txBody>
          <a:bodyPr>
            <a:normAutofit/>
          </a:bodyPr>
          <a:lstStyle/>
          <a:p>
            <a:pPr lvl="0">
              <a:spcBef>
                <a:spcPts val="0"/>
              </a:spcBef>
            </a:pPr>
            <a:r>
              <a:rPr lang="el-GR" sz="2000" dirty="0">
                <a:solidFill>
                  <a:prstClr val="black"/>
                </a:solidFill>
                <a:cs typeface="Arial Narrow"/>
              </a:rPr>
              <a:t>Οι </a:t>
            </a:r>
            <a:r>
              <a:rPr lang="el-GR" sz="2000" dirty="0" err="1">
                <a:solidFill>
                  <a:prstClr val="black"/>
                </a:solidFill>
                <a:cs typeface="Arial Narrow"/>
              </a:rPr>
              <a:t>προσταγλαδίνες</a:t>
            </a:r>
            <a:r>
              <a:rPr lang="el-GR" sz="2000" dirty="0">
                <a:solidFill>
                  <a:prstClr val="black"/>
                </a:solidFill>
                <a:cs typeface="Arial Narrow"/>
              </a:rPr>
              <a:t>, τα </a:t>
            </a:r>
            <a:r>
              <a:rPr lang="el-GR" sz="2000" dirty="0" err="1">
                <a:solidFill>
                  <a:prstClr val="black"/>
                </a:solidFill>
                <a:cs typeface="Arial Narrow"/>
              </a:rPr>
              <a:t>λευκοτριένια</a:t>
            </a:r>
            <a:r>
              <a:rPr lang="el-GR" sz="2000" dirty="0">
                <a:solidFill>
                  <a:prstClr val="black"/>
                </a:solidFill>
                <a:cs typeface="Arial Narrow"/>
              </a:rPr>
              <a:t> και ο ρόλος τους στην ορθοδοντική μετακίνηση </a:t>
            </a:r>
            <a:endParaRPr lang="el-GR" sz="2000" dirty="0">
              <a:cs typeface="Arial Narrow"/>
            </a:endParaRPr>
          </a:p>
        </p:txBody>
      </p:sp>
      <p:sp>
        <p:nvSpPr>
          <p:cNvPr id="5" name="Τίτλος 1"/>
          <p:cNvSpPr txBox="1">
            <a:spLocks/>
          </p:cNvSpPr>
          <p:nvPr/>
        </p:nvSpPr>
        <p:spPr>
          <a:xfrm>
            <a:off x="768853" y="2143075"/>
            <a:ext cx="10654301" cy="516011"/>
          </a:xfrm>
          <a:prstGeom prst="rect">
            <a:avLst/>
          </a:prstGeom>
          <a:solidFill>
            <a:schemeClr val="bg1">
              <a:lumMod val="95000"/>
            </a:schemeClr>
          </a:solidFill>
        </p:spPr>
        <p:style>
          <a:lnRef idx="0">
            <a:schemeClr val="accent4"/>
          </a:lnRef>
          <a:fillRef idx="3">
            <a:schemeClr val="accent4"/>
          </a:fillRef>
          <a:effectRef idx="3">
            <a:schemeClr val="accent4"/>
          </a:effectRef>
          <a:fontRef idx="minor">
            <a:schemeClr val="lt1"/>
          </a:fontRef>
        </p:style>
        <p:txBody>
          <a:bodyPr vert="horz" lIns="91440" tIns="45720" rIns="91440" bIns="45720" rtlCol="0" anchor="ctr">
            <a:normAutofit/>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spcBef>
                <a:spcPts val="0"/>
              </a:spcBef>
            </a:pPr>
            <a:r>
              <a:rPr lang="el-GR" sz="2000" dirty="0">
                <a:solidFill>
                  <a:prstClr val="black"/>
                </a:solidFill>
                <a:cs typeface="Arial Narrow"/>
              </a:rPr>
              <a:t>Το ενδοκυττάριο σύστημα των «δεύτερων αγγελιοφόρων»</a:t>
            </a:r>
            <a:endParaRPr lang="el-GR" sz="2000" dirty="0">
              <a:cs typeface="Arial Narrow"/>
            </a:endParaRPr>
          </a:p>
        </p:txBody>
      </p:sp>
      <p:sp>
        <p:nvSpPr>
          <p:cNvPr id="7" name="Τίτλος 1"/>
          <p:cNvSpPr txBox="1">
            <a:spLocks/>
          </p:cNvSpPr>
          <p:nvPr/>
        </p:nvSpPr>
        <p:spPr>
          <a:xfrm>
            <a:off x="768847" y="3306218"/>
            <a:ext cx="10654301" cy="533236"/>
          </a:xfrm>
          <a:prstGeom prst="rect">
            <a:avLst/>
          </a:prstGeom>
          <a:pattFill prst="pct5">
            <a:fgClr>
              <a:srgbClr val="FFFF00"/>
            </a:fgClr>
            <a:bgClr>
              <a:srgbClr val="FFFF00"/>
            </a:bgClr>
          </a:pattFill>
        </p:spPr>
        <p:style>
          <a:lnRef idx="0">
            <a:schemeClr val="accent4"/>
          </a:lnRef>
          <a:fillRef idx="3">
            <a:schemeClr val="accent4"/>
          </a:fillRef>
          <a:effectRef idx="3">
            <a:schemeClr val="accent4"/>
          </a:effectRef>
          <a:fontRef idx="minor">
            <a:schemeClr val="lt1"/>
          </a:fontRef>
        </p:style>
        <p:txBody>
          <a:bodyPr vert="horz" lIns="91440" tIns="45720" rIns="91440" bIns="45720" rtlCol="0" anchor="ctr">
            <a:normAutofit/>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spcBef>
                <a:spcPts val="0"/>
              </a:spcBef>
            </a:pPr>
            <a:r>
              <a:rPr lang="el-GR" sz="2000" dirty="0">
                <a:solidFill>
                  <a:prstClr val="black"/>
                </a:solidFill>
                <a:cs typeface="Arial Narrow"/>
              </a:rPr>
              <a:t>Οι </a:t>
            </a:r>
            <a:r>
              <a:rPr lang="el-GR" sz="2000" dirty="0" err="1">
                <a:solidFill>
                  <a:prstClr val="black"/>
                </a:solidFill>
                <a:cs typeface="Arial Narrow"/>
              </a:rPr>
              <a:t>κυτοκίνες</a:t>
            </a:r>
            <a:r>
              <a:rPr lang="el-GR" sz="2000" dirty="0">
                <a:solidFill>
                  <a:prstClr val="black"/>
                </a:solidFill>
                <a:cs typeface="Arial Narrow"/>
              </a:rPr>
              <a:t> </a:t>
            </a:r>
            <a:r>
              <a:rPr lang="mr-IN" sz="2000" dirty="0">
                <a:solidFill>
                  <a:prstClr val="black"/>
                </a:solidFill>
                <a:cs typeface="Arial Narrow"/>
              </a:rPr>
              <a:t>–</a:t>
            </a:r>
            <a:r>
              <a:rPr lang="el-GR" sz="2000" dirty="0">
                <a:solidFill>
                  <a:prstClr val="black"/>
                </a:solidFill>
                <a:cs typeface="Arial Narrow"/>
              </a:rPr>
              <a:t> Οστική απορρόφηση</a:t>
            </a:r>
            <a:endParaRPr lang="el-GR" sz="2000" dirty="0">
              <a:cs typeface="Arial Narrow"/>
            </a:endParaRPr>
          </a:p>
        </p:txBody>
      </p:sp>
      <p:sp>
        <p:nvSpPr>
          <p:cNvPr id="8" name="Τίτλος 1"/>
          <p:cNvSpPr txBox="1">
            <a:spLocks/>
          </p:cNvSpPr>
          <p:nvPr/>
        </p:nvSpPr>
        <p:spPr>
          <a:xfrm>
            <a:off x="768851" y="2746070"/>
            <a:ext cx="10654299" cy="480073"/>
          </a:xfrm>
          <a:prstGeom prst="rect">
            <a:avLst/>
          </a:prstGeom>
          <a:solidFill>
            <a:schemeClr val="bg1">
              <a:lumMod val="95000"/>
            </a:schemeClr>
          </a:solidFill>
        </p:spPr>
        <p:style>
          <a:lnRef idx="0">
            <a:schemeClr val="accent4"/>
          </a:lnRef>
          <a:fillRef idx="3">
            <a:schemeClr val="accent4"/>
          </a:fillRef>
          <a:effectRef idx="3">
            <a:schemeClr val="accent4"/>
          </a:effectRef>
          <a:fontRef idx="minor">
            <a:schemeClr val="lt1"/>
          </a:fontRef>
        </p:style>
        <p:txBody>
          <a:bodyPr vert="horz" lIns="91440" tIns="45720" rIns="91440" bIns="45720" rtlCol="0" anchor="ctr">
            <a:normAutofit/>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spcBef>
                <a:spcPts val="0"/>
              </a:spcBef>
            </a:pPr>
            <a:r>
              <a:rPr lang="el-GR" sz="2000" dirty="0">
                <a:solidFill>
                  <a:prstClr val="black"/>
                </a:solidFill>
                <a:cs typeface="Arial Narrow"/>
              </a:rPr>
              <a:t>Ο ρόλος της φλεγμονής στην ορθοδοντική μετακίνηση</a:t>
            </a:r>
            <a:endParaRPr lang="el-GR" sz="2000" dirty="0">
              <a:cs typeface="Arial Narrow"/>
            </a:endParaRPr>
          </a:p>
        </p:txBody>
      </p:sp>
      <p:sp>
        <p:nvSpPr>
          <p:cNvPr id="9" name="Τίτλος 1"/>
          <p:cNvSpPr txBox="1">
            <a:spLocks/>
          </p:cNvSpPr>
          <p:nvPr/>
        </p:nvSpPr>
        <p:spPr>
          <a:xfrm>
            <a:off x="768849" y="4576869"/>
            <a:ext cx="10654301" cy="559925"/>
          </a:xfrm>
          <a:prstGeom prst="rect">
            <a:avLst/>
          </a:prstGeom>
          <a:solidFill>
            <a:schemeClr val="bg1">
              <a:lumMod val="95000"/>
            </a:schemeClr>
          </a:solidFill>
        </p:spPr>
        <p:style>
          <a:lnRef idx="0">
            <a:schemeClr val="accent4"/>
          </a:lnRef>
          <a:fillRef idx="3">
            <a:schemeClr val="accent4"/>
          </a:fillRef>
          <a:effectRef idx="3">
            <a:schemeClr val="accent4"/>
          </a:effectRef>
          <a:fontRef idx="minor">
            <a:schemeClr val="lt1"/>
          </a:fontRef>
        </p:style>
        <p:txBody>
          <a:bodyPr vert="horz" lIns="91440" tIns="45720" rIns="91440" bIns="45720" rtlCol="0" anchor="ctr">
            <a:normAutofit/>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spcBef>
                <a:spcPts val="0"/>
              </a:spcBef>
            </a:pPr>
            <a:r>
              <a:rPr lang="el-GR" sz="2000" dirty="0">
                <a:solidFill>
                  <a:schemeClr val="tx1"/>
                </a:solidFill>
                <a:cs typeface="Arial Narrow"/>
              </a:rPr>
              <a:t>Στο </a:t>
            </a:r>
            <a:r>
              <a:rPr lang="el-GR" sz="2000">
                <a:solidFill>
                  <a:schemeClr val="tx1"/>
                </a:solidFill>
                <a:cs typeface="Arial Narrow"/>
              </a:rPr>
              <a:t>Εργαστήριο Βιολογίας</a:t>
            </a:r>
            <a:endParaRPr lang="el-GR" sz="2000" dirty="0">
              <a:solidFill>
                <a:schemeClr val="tx1"/>
              </a:solidFill>
              <a:cs typeface="Arial Narrow"/>
            </a:endParaRPr>
          </a:p>
        </p:txBody>
      </p:sp>
      <p:sp>
        <p:nvSpPr>
          <p:cNvPr id="12" name="Title 1"/>
          <p:cNvSpPr txBox="1">
            <a:spLocks/>
          </p:cNvSpPr>
          <p:nvPr/>
        </p:nvSpPr>
        <p:spPr>
          <a:xfrm>
            <a:off x="610670" y="328774"/>
            <a:ext cx="10970659" cy="5137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2800" dirty="0"/>
              <a:t>Μοριακοί μηχανισμοί απόκρισης στην ορθοδοντική μετακίνηση</a:t>
            </a:r>
            <a:endParaRPr lang="en-US" sz="2800" dirty="0"/>
          </a:p>
        </p:txBody>
      </p:sp>
      <p:sp>
        <p:nvSpPr>
          <p:cNvPr id="10" name="Τίτλος 1">
            <a:extLst>
              <a:ext uri="{FF2B5EF4-FFF2-40B4-BE49-F238E27FC236}">
                <a16:creationId xmlns:a16="http://schemas.microsoft.com/office/drawing/2014/main" xmlns="" id="{F08F7FF7-2460-8F41-8C86-4C72E7F83E81}"/>
              </a:ext>
            </a:extLst>
          </p:cNvPr>
          <p:cNvSpPr txBox="1">
            <a:spLocks/>
          </p:cNvSpPr>
          <p:nvPr/>
        </p:nvSpPr>
        <p:spPr>
          <a:xfrm>
            <a:off x="768847" y="3949554"/>
            <a:ext cx="10654301" cy="533236"/>
          </a:xfrm>
          <a:prstGeom prst="rect">
            <a:avLst/>
          </a:prstGeom>
          <a:solidFill>
            <a:schemeClr val="bg1">
              <a:lumMod val="95000"/>
            </a:schemeClr>
          </a:solidFill>
        </p:spPr>
        <p:style>
          <a:lnRef idx="0">
            <a:schemeClr val="accent4"/>
          </a:lnRef>
          <a:fillRef idx="3">
            <a:schemeClr val="accent4"/>
          </a:fillRef>
          <a:effectRef idx="3">
            <a:schemeClr val="accent4"/>
          </a:effectRef>
          <a:fontRef idx="minor">
            <a:schemeClr val="lt1"/>
          </a:fontRef>
        </p:style>
        <p:txBody>
          <a:bodyPr vert="horz" lIns="91440" tIns="45720" rIns="91440" bIns="45720" rtlCol="0" anchor="ctr">
            <a:normAutofit/>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spcBef>
                <a:spcPts val="0"/>
              </a:spcBef>
            </a:pPr>
            <a:r>
              <a:rPr lang="el-GR" sz="2000" dirty="0">
                <a:solidFill>
                  <a:prstClr val="black"/>
                </a:solidFill>
                <a:cs typeface="Arial Narrow"/>
              </a:rPr>
              <a:t>Κυτταρική σηματοδότηση μέσω των </a:t>
            </a:r>
            <a:r>
              <a:rPr lang="el-GR" sz="2000" dirty="0" err="1">
                <a:solidFill>
                  <a:prstClr val="black"/>
                </a:solidFill>
                <a:cs typeface="Arial Narrow"/>
              </a:rPr>
              <a:t>ιντεγκρινών</a:t>
            </a:r>
            <a:r>
              <a:rPr lang="el-GR" sz="2000" dirty="0">
                <a:solidFill>
                  <a:prstClr val="black"/>
                </a:solidFill>
                <a:cs typeface="Arial Narrow"/>
              </a:rPr>
              <a:t> και των εστιών </a:t>
            </a:r>
            <a:r>
              <a:rPr lang="el-GR" sz="2000" dirty="0" err="1">
                <a:solidFill>
                  <a:prstClr val="black"/>
                </a:solidFill>
                <a:cs typeface="Arial Narrow"/>
              </a:rPr>
              <a:t>προσκόλησης</a:t>
            </a:r>
            <a:endParaRPr lang="el-GR" sz="2000" dirty="0">
              <a:cs typeface="Arial Narrow"/>
            </a:endParaRPr>
          </a:p>
        </p:txBody>
      </p:sp>
    </p:spTree>
    <p:extLst>
      <p:ext uri="{BB962C8B-B14F-4D97-AF65-F5344CB8AC3E}">
        <p14:creationId xmlns:p14="http://schemas.microsoft.com/office/powerpoint/2010/main" val="130080335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6608619" y="1551709"/>
            <a:ext cx="5153891" cy="4752109"/>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l-GR" sz="1600" dirty="0">
                <a:solidFill>
                  <a:srgbClr val="000000"/>
                </a:solidFill>
                <a:cs typeface="Arial Regular" charset="0"/>
              </a:rPr>
              <a:t>Οι </a:t>
            </a:r>
            <a:r>
              <a:rPr lang="el-GR" sz="1600" dirty="0" err="1">
                <a:solidFill>
                  <a:srgbClr val="000000"/>
                </a:solidFill>
                <a:cs typeface="Arial Regular" charset="0"/>
              </a:rPr>
              <a:t>κυτοκίνες</a:t>
            </a:r>
            <a:r>
              <a:rPr lang="el-GR" sz="1600" dirty="0">
                <a:solidFill>
                  <a:srgbClr val="000000"/>
                </a:solidFill>
                <a:cs typeface="Arial Regular" charset="0"/>
              </a:rPr>
              <a:t> είναι ένας μεγάλος αριθμός πρωτεϊνικών η </a:t>
            </a:r>
            <a:r>
              <a:rPr lang="el-GR" sz="1600" dirty="0" err="1">
                <a:solidFill>
                  <a:srgbClr val="000000"/>
                </a:solidFill>
                <a:cs typeface="Arial Regular" charset="0"/>
              </a:rPr>
              <a:t>γλυκοπρωτεϊνικών</a:t>
            </a:r>
            <a:r>
              <a:rPr lang="el-GR" sz="1600" dirty="0">
                <a:solidFill>
                  <a:srgbClr val="000000"/>
                </a:solidFill>
                <a:cs typeface="Arial Regular" charset="0"/>
              </a:rPr>
              <a:t> μορίων που εκκρίνονται από το κύτταρο και ενεργοποιούν μία σειρά χαρακτηριστικών αποκρίσεων (ανάπτυξη, διαφοροποίηση, ανοσολογική απάντηση). </a:t>
            </a:r>
            <a:endParaRPr lang="en-US" sz="1600" dirty="0">
              <a:solidFill>
                <a:srgbClr val="000000"/>
              </a:solidFill>
              <a:cs typeface="Arial Regular" charset="0"/>
            </a:endParaRPr>
          </a:p>
          <a:p>
            <a:pPr algn="ctr"/>
            <a:endParaRPr lang="en-US" sz="1600" dirty="0">
              <a:solidFill>
                <a:srgbClr val="000000"/>
              </a:solidFill>
              <a:cs typeface="Arial Regular" charset="0"/>
            </a:endParaRPr>
          </a:p>
          <a:p>
            <a:pPr algn="ctr"/>
            <a:endParaRPr lang="el-GR" sz="1600" dirty="0">
              <a:solidFill>
                <a:srgbClr val="000000"/>
              </a:solidFill>
              <a:cs typeface="Arial Regular" charset="0"/>
            </a:endParaRPr>
          </a:p>
          <a:p>
            <a:pPr algn="ctr"/>
            <a:r>
              <a:rPr lang="el-GR" sz="1600" dirty="0">
                <a:solidFill>
                  <a:srgbClr val="000000"/>
                </a:solidFill>
                <a:cs typeface="Arial Regular" charset="0"/>
              </a:rPr>
              <a:t>Συνιστούν μία τάξη βιολογικών </a:t>
            </a:r>
            <a:r>
              <a:rPr lang="el-GR" sz="1600" dirty="0" err="1">
                <a:solidFill>
                  <a:srgbClr val="000000"/>
                </a:solidFill>
                <a:cs typeface="Arial Regular" charset="0"/>
              </a:rPr>
              <a:t>τροποποιητών</a:t>
            </a:r>
            <a:r>
              <a:rPr lang="el-GR" sz="1600" dirty="0">
                <a:solidFill>
                  <a:srgbClr val="000000"/>
                </a:solidFill>
                <a:cs typeface="Arial Regular" charset="0"/>
              </a:rPr>
              <a:t> που σχηματίζουν ένα δίκτυο ενδοκυτταρικών μηνυμάτων τα οποία μεταφέρονται από ειδικούς υποδοχείς με χαρακτηριστική </a:t>
            </a:r>
            <a:r>
              <a:rPr lang="el-GR" sz="1600" dirty="0" err="1">
                <a:solidFill>
                  <a:srgbClr val="000000"/>
                </a:solidFill>
                <a:cs typeface="Arial Regular" charset="0"/>
              </a:rPr>
              <a:t>ενζυμική</a:t>
            </a:r>
            <a:r>
              <a:rPr lang="el-GR" sz="1600" dirty="0">
                <a:solidFill>
                  <a:srgbClr val="000000"/>
                </a:solidFill>
                <a:cs typeface="Arial Regular" charset="0"/>
              </a:rPr>
              <a:t> δράση και ρυθμίζουν την έκφραση γονιδίων που ελέγχουν δομικές και λειτουργικές πρωτεΐνες.</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0836" y="0"/>
            <a:ext cx="6859491" cy="6858000"/>
          </a:xfrm>
          <a:prstGeom prst="rect">
            <a:avLst/>
          </a:prstGeom>
        </p:spPr>
      </p:pic>
    </p:spTree>
    <p:extLst>
      <p:ext uri="{BB962C8B-B14F-4D97-AF65-F5344CB8AC3E}">
        <p14:creationId xmlns:p14="http://schemas.microsoft.com/office/powerpoint/2010/main" val="262090351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32509" y="0"/>
            <a:ext cx="6859491" cy="6858000"/>
          </a:xfrm>
          <a:prstGeom prst="rect">
            <a:avLst/>
          </a:prstGeom>
        </p:spPr>
      </p:pic>
      <p:sp>
        <p:nvSpPr>
          <p:cNvPr id="6" name="Content Placeholder 2"/>
          <p:cNvSpPr>
            <a:spLocks noGrp="1"/>
          </p:cNvSpPr>
          <p:nvPr>
            <p:ph idx="1"/>
          </p:nvPr>
        </p:nvSpPr>
        <p:spPr>
          <a:xfrm>
            <a:off x="35496" y="2392288"/>
            <a:ext cx="5679504" cy="2435206"/>
          </a:xfrm>
        </p:spPr>
        <p:txBody>
          <a:bodyPr>
            <a:normAutofit/>
          </a:bodyPr>
          <a:lstStyle/>
          <a:p>
            <a:r>
              <a:rPr lang="el-GR" sz="2000" dirty="0" err="1">
                <a:cs typeface="Arial Regular" charset="0"/>
              </a:rPr>
              <a:t>Ιντερλευκίνες</a:t>
            </a:r>
            <a:r>
              <a:rPr lang="el-GR" sz="2000" dirty="0">
                <a:cs typeface="Arial Regular" charset="0"/>
              </a:rPr>
              <a:t>, </a:t>
            </a:r>
          </a:p>
          <a:p>
            <a:r>
              <a:rPr lang="el-GR" sz="2000" dirty="0">
                <a:cs typeface="Arial Regular" charset="0"/>
              </a:rPr>
              <a:t>Παράγοντες νέκρωσης των όγκων (</a:t>
            </a:r>
            <a:r>
              <a:rPr lang="en-US" sz="2000" dirty="0">
                <a:cs typeface="Arial Regular" charset="0"/>
              </a:rPr>
              <a:t>TNF</a:t>
            </a:r>
            <a:r>
              <a:rPr lang="el-GR" sz="2000" dirty="0">
                <a:cs typeface="Arial Regular" charset="0"/>
              </a:rPr>
              <a:t>) </a:t>
            </a:r>
          </a:p>
          <a:p>
            <a:r>
              <a:rPr lang="el-GR" sz="2000" dirty="0" err="1">
                <a:cs typeface="Arial Regular" charset="0"/>
              </a:rPr>
              <a:t>Ιντερφερόνες</a:t>
            </a:r>
            <a:endParaRPr lang="el-GR" sz="2000" dirty="0">
              <a:cs typeface="Arial Regular" charset="0"/>
            </a:endParaRPr>
          </a:p>
          <a:p>
            <a:r>
              <a:rPr lang="el-GR" sz="2000" dirty="0">
                <a:cs typeface="Arial Regular" charset="0"/>
              </a:rPr>
              <a:t>Παράγοντες ανάπτυξης </a:t>
            </a:r>
          </a:p>
          <a:p>
            <a:r>
              <a:rPr lang="el-GR" sz="2000" dirty="0">
                <a:cs typeface="Arial Regular" charset="0"/>
              </a:rPr>
              <a:t>Διεγερτικοί παράγοντες αποικιών (</a:t>
            </a:r>
            <a:r>
              <a:rPr lang="en-US" sz="2000" dirty="0">
                <a:cs typeface="Arial Regular" charset="0"/>
              </a:rPr>
              <a:t>CSF</a:t>
            </a:r>
            <a:r>
              <a:rPr lang="el-GR" sz="2000" dirty="0">
                <a:cs typeface="Arial Regular" charset="0"/>
              </a:rPr>
              <a:t>) </a:t>
            </a:r>
            <a:endParaRPr lang="en-US" sz="2000" dirty="0">
              <a:cs typeface="Arial Regular" charset="0"/>
            </a:endParaRPr>
          </a:p>
        </p:txBody>
      </p:sp>
    </p:spTree>
    <p:extLst>
      <p:ext uri="{BB962C8B-B14F-4D97-AF65-F5344CB8AC3E}">
        <p14:creationId xmlns:p14="http://schemas.microsoft.com/office/powerpoint/2010/main" val="119672836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2729" y="248811"/>
            <a:ext cx="11577918" cy="1569660"/>
          </a:xfrm>
          <a:prstGeom prst="rect">
            <a:avLst/>
          </a:prstGeom>
          <a:noFill/>
        </p:spPr>
        <p:txBody>
          <a:bodyPr wrap="square" rtlCol="0">
            <a:spAutoFit/>
          </a:bodyPr>
          <a:lstStyle/>
          <a:p>
            <a:pPr algn="ctr"/>
            <a:r>
              <a:rPr lang="el-GR" sz="2400" dirty="0">
                <a:cs typeface="Arial"/>
              </a:rPr>
              <a:t>Η δυσκολία κατανόησης των βιολογικών μηχανισμών των </a:t>
            </a:r>
          </a:p>
          <a:p>
            <a:pPr algn="ctr"/>
            <a:r>
              <a:rPr lang="el-GR" sz="2400" dirty="0" err="1">
                <a:cs typeface="Arial"/>
              </a:rPr>
              <a:t>κυτοκινών</a:t>
            </a:r>
            <a:r>
              <a:rPr lang="el-GR" sz="2400" dirty="0">
                <a:cs typeface="Arial"/>
              </a:rPr>
              <a:t> οφείλεται</a:t>
            </a:r>
            <a:r>
              <a:rPr lang="en-US" sz="2400" dirty="0">
                <a:cs typeface="Arial"/>
              </a:rPr>
              <a:t>:</a:t>
            </a:r>
          </a:p>
          <a:p>
            <a:pPr algn="ctr"/>
            <a:r>
              <a:rPr lang="el-GR" sz="2400" dirty="0">
                <a:cs typeface="Arial"/>
              </a:rPr>
              <a:t>στον μεγάλο αριθμό και την πολυπλοκότητα τους όπως </a:t>
            </a:r>
          </a:p>
          <a:p>
            <a:pPr algn="ctr"/>
            <a:r>
              <a:rPr lang="el-GR" sz="2400" dirty="0">
                <a:cs typeface="Arial"/>
              </a:rPr>
              <a:t>και στα δύο παρακάτω φαινόμενα</a:t>
            </a:r>
            <a:r>
              <a:rPr lang="en-US" sz="2400" dirty="0">
                <a:cs typeface="Arial"/>
              </a:rPr>
              <a:t>:</a:t>
            </a:r>
            <a:r>
              <a:rPr lang="el-GR" sz="2400" dirty="0">
                <a:cs typeface="Arial"/>
              </a:rPr>
              <a:t> </a:t>
            </a:r>
            <a:endParaRPr lang="en-US" sz="2400" dirty="0">
              <a:cs typeface="Arial"/>
            </a:endParaRPr>
          </a:p>
        </p:txBody>
      </p:sp>
      <p:pic>
        <p:nvPicPr>
          <p:cNvPr id="7" name="Picture 6" descr="Screen Shot 2017-04-01 at 18.10.54.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94572" y="1931833"/>
            <a:ext cx="1208670" cy="4856893"/>
          </a:xfrm>
          <a:prstGeom prst="rect">
            <a:avLst/>
          </a:prstGeom>
          <a:ln w="28575">
            <a:solidFill>
              <a:srgbClr val="0432FF"/>
            </a:solidFill>
          </a:ln>
        </p:spPr>
      </p:pic>
      <p:pic>
        <p:nvPicPr>
          <p:cNvPr id="8" name="Picture 7" descr="Screen Shot 2017-04-01 at 18.11.05.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03929" y="1931834"/>
            <a:ext cx="1285053" cy="4856893"/>
          </a:xfrm>
          <a:prstGeom prst="rect">
            <a:avLst/>
          </a:prstGeom>
          <a:ln w="28575">
            <a:solidFill>
              <a:srgbClr val="0432FF"/>
            </a:solidFill>
          </a:ln>
        </p:spPr>
      </p:pic>
      <p:sp>
        <p:nvSpPr>
          <p:cNvPr id="9" name="Rectangle 8"/>
          <p:cNvSpPr/>
          <p:nvPr/>
        </p:nvSpPr>
        <p:spPr>
          <a:xfrm>
            <a:off x="3892720" y="2809658"/>
            <a:ext cx="8007927" cy="2308324"/>
          </a:xfrm>
          <a:prstGeom prst="rect">
            <a:avLst/>
          </a:prstGeom>
          <a:noFill/>
          <a:ln w="22225">
            <a:noFill/>
          </a:ln>
        </p:spPr>
        <p:txBody>
          <a:bodyPr wrap="square">
            <a:spAutoFit/>
          </a:bodyPr>
          <a:lstStyle/>
          <a:p>
            <a:r>
              <a:rPr lang="el-GR" sz="2400" dirty="0">
                <a:cs typeface="Arial Regular" charset="0"/>
              </a:rPr>
              <a:t>Πλεονασμός</a:t>
            </a:r>
            <a:endParaRPr lang="en-US" sz="2400" dirty="0">
              <a:cs typeface="Arial Regular" charset="0"/>
            </a:endParaRPr>
          </a:p>
          <a:p>
            <a:r>
              <a:rPr lang="el-GR" sz="2400" dirty="0">
                <a:cs typeface="Arial Regular" charset="0"/>
              </a:rPr>
              <a:t>Ικανότητα πολλαπλών </a:t>
            </a:r>
            <a:r>
              <a:rPr lang="el-GR" sz="2400" dirty="0" err="1">
                <a:cs typeface="Arial Regular" charset="0"/>
              </a:rPr>
              <a:t>κυτοκινών</a:t>
            </a:r>
            <a:r>
              <a:rPr lang="el-GR" sz="2400" dirty="0">
                <a:cs typeface="Arial Regular" charset="0"/>
              </a:rPr>
              <a:t> να ασκούν παρόμοιες δράσεις</a:t>
            </a:r>
          </a:p>
          <a:p>
            <a:endParaRPr lang="el-GR" sz="2400" dirty="0">
              <a:cs typeface="Arial Regular" charset="0"/>
            </a:endParaRPr>
          </a:p>
          <a:p>
            <a:r>
              <a:rPr lang="el-GR" sz="2400" dirty="0" err="1">
                <a:cs typeface="Arial Regular" charset="0"/>
              </a:rPr>
              <a:t>Πλειοτροπία</a:t>
            </a:r>
            <a:r>
              <a:rPr lang="el-GR" sz="2400" dirty="0">
                <a:cs typeface="Arial Regular" charset="0"/>
              </a:rPr>
              <a:t> </a:t>
            </a:r>
          </a:p>
          <a:p>
            <a:r>
              <a:rPr lang="el-GR" sz="2400" dirty="0">
                <a:cs typeface="Arial Regular" charset="0"/>
              </a:rPr>
              <a:t>Πολλαπλά βιολογικά αποτελέσματα</a:t>
            </a:r>
            <a:endParaRPr lang="en-US" sz="2400" dirty="0">
              <a:cs typeface="Arial Regular" charset="0"/>
            </a:endParaRPr>
          </a:p>
        </p:txBody>
      </p:sp>
    </p:spTree>
    <p:extLst>
      <p:ext uri="{BB962C8B-B14F-4D97-AF65-F5344CB8AC3E}">
        <p14:creationId xmlns:p14="http://schemas.microsoft.com/office/powerpoint/2010/main" val="66497643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p:cNvSpPr/>
          <p:nvPr/>
        </p:nvSpPr>
        <p:spPr>
          <a:xfrm>
            <a:off x="0" y="3449046"/>
            <a:ext cx="12192000" cy="3426215"/>
          </a:xfrm>
          <a:prstGeom prst="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0" y="0"/>
            <a:ext cx="12192000" cy="342621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Χορδή 3"/>
          <p:cNvSpPr/>
          <p:nvPr/>
        </p:nvSpPr>
        <p:spPr>
          <a:xfrm rot="17521189">
            <a:off x="4185499" y="-1217618"/>
            <a:ext cx="4050475" cy="4235967"/>
          </a:xfrm>
          <a:prstGeom prst="chord">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latin typeface="Calibri"/>
            </a:endParaRPr>
          </a:p>
        </p:txBody>
      </p:sp>
      <p:sp>
        <p:nvSpPr>
          <p:cNvPr id="8" name="Text Box 28"/>
          <p:cNvSpPr txBox="1">
            <a:spLocks noChangeAspect="1" noChangeArrowheads="1"/>
          </p:cNvSpPr>
          <p:nvPr/>
        </p:nvSpPr>
        <p:spPr bwMode="auto">
          <a:xfrm>
            <a:off x="4922791" y="664821"/>
            <a:ext cx="601635" cy="307777"/>
          </a:xfrm>
          <a:prstGeom prst="rect">
            <a:avLst/>
          </a:prstGeom>
          <a:solidFill>
            <a:schemeClr val="bg1"/>
          </a:solidFill>
          <a:ln>
            <a:noFill/>
          </a:ln>
        </p:spPr>
        <p:txBody>
          <a:bodyPr wrap="squar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en-US" sz="1400" dirty="0">
                <a:solidFill>
                  <a:prstClr val="black"/>
                </a:solidFill>
                <a:latin typeface="MS Reference Sans Serif" pitchFamily="34" charset="0"/>
                <a:cs typeface="Courier Regular" charset="0"/>
              </a:rPr>
              <a:t> </a:t>
            </a:r>
            <a:r>
              <a:rPr lang="en-US" sz="1200" dirty="0">
                <a:solidFill>
                  <a:prstClr val="black"/>
                </a:solidFill>
                <a:latin typeface="MS Reference Sans Serif" pitchFamily="34" charset="0"/>
                <a:cs typeface="Courier Regular" charset="0"/>
              </a:rPr>
              <a:t>OPG</a:t>
            </a:r>
            <a:endParaRPr lang="el-GR" sz="1200" dirty="0">
              <a:solidFill>
                <a:prstClr val="black"/>
              </a:solidFill>
              <a:latin typeface="MS Reference Sans Serif" pitchFamily="34" charset="0"/>
              <a:cs typeface="Courier Regular" charset="0"/>
            </a:endParaRPr>
          </a:p>
        </p:txBody>
      </p:sp>
      <p:sp>
        <p:nvSpPr>
          <p:cNvPr id="9" name="Text Box 28"/>
          <p:cNvSpPr txBox="1">
            <a:spLocks noChangeArrowheads="1"/>
          </p:cNvSpPr>
          <p:nvPr/>
        </p:nvSpPr>
        <p:spPr bwMode="auto">
          <a:xfrm>
            <a:off x="5718664" y="728700"/>
            <a:ext cx="770982" cy="253916"/>
          </a:xfrm>
          <a:prstGeom prst="rect">
            <a:avLst/>
          </a:prstGeom>
          <a:ln/>
        </p:spPr>
        <p:style>
          <a:lnRef idx="3">
            <a:schemeClr val="lt1"/>
          </a:lnRef>
          <a:fillRef idx="1">
            <a:schemeClr val="accent1"/>
          </a:fillRef>
          <a:effectRef idx="1">
            <a:schemeClr val="accent1"/>
          </a:effectRef>
          <a:fontRef idx="minor">
            <a:schemeClr val="lt1"/>
          </a:fontRef>
        </p:style>
        <p:txBody>
          <a:bodyPr wrap="squar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en-US" sz="1050" dirty="0">
                <a:solidFill>
                  <a:prstClr val="black"/>
                </a:solidFill>
                <a:latin typeface="MS Reference Sans Serif" pitchFamily="34" charset="0"/>
                <a:cs typeface="Courier Regular" charset="0"/>
              </a:rPr>
              <a:t>RANKL</a:t>
            </a:r>
            <a:endParaRPr lang="el-GR" sz="1050" dirty="0">
              <a:solidFill>
                <a:prstClr val="black"/>
              </a:solidFill>
              <a:latin typeface="MS Reference Sans Serif" pitchFamily="34" charset="0"/>
              <a:cs typeface="Courier Regular" charset="0"/>
            </a:endParaRPr>
          </a:p>
        </p:txBody>
      </p:sp>
      <p:sp>
        <p:nvSpPr>
          <p:cNvPr id="10" name="Διάγραμμα ροής: Έξοδος σε δίσκο 8"/>
          <p:cNvSpPr/>
          <p:nvPr/>
        </p:nvSpPr>
        <p:spPr>
          <a:xfrm rot="16200000">
            <a:off x="5486489" y="2426885"/>
            <a:ext cx="1274440" cy="306324"/>
          </a:xfrm>
          <a:prstGeom prst="flowChartOnlineStorage">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latin typeface="Calibri"/>
            </a:endParaRPr>
          </a:p>
        </p:txBody>
      </p:sp>
      <p:sp>
        <p:nvSpPr>
          <p:cNvPr id="11" name="Ορθογώνιο 9"/>
          <p:cNvSpPr/>
          <p:nvPr/>
        </p:nvSpPr>
        <p:spPr>
          <a:xfrm>
            <a:off x="5949586" y="1808820"/>
            <a:ext cx="540060" cy="21115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latin typeface="Calibri"/>
            </a:endParaRPr>
          </a:p>
        </p:txBody>
      </p:sp>
      <p:sp>
        <p:nvSpPr>
          <p:cNvPr id="12" name="Ορθογώνιο 10"/>
          <p:cNvSpPr/>
          <p:nvPr/>
        </p:nvSpPr>
        <p:spPr>
          <a:xfrm>
            <a:off x="5898684" y="4104075"/>
            <a:ext cx="495055" cy="2700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latin typeface="Calibri"/>
            </a:endParaRPr>
          </a:p>
        </p:txBody>
      </p:sp>
      <p:sp>
        <p:nvSpPr>
          <p:cNvPr id="13" name="Χορδή 3"/>
          <p:cNvSpPr/>
          <p:nvPr/>
        </p:nvSpPr>
        <p:spPr>
          <a:xfrm rot="6710331">
            <a:off x="4332458" y="3426900"/>
            <a:ext cx="3860608" cy="4279675"/>
          </a:xfrm>
          <a:prstGeom prst="chord">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latin typeface="Calibri"/>
            </a:endParaRPr>
          </a:p>
        </p:txBody>
      </p:sp>
      <p:sp>
        <p:nvSpPr>
          <p:cNvPr id="14" name="Διάγραμμα ροής: Έξοδος σε δίσκο 6"/>
          <p:cNvSpPr/>
          <p:nvPr/>
        </p:nvSpPr>
        <p:spPr>
          <a:xfrm rot="16200000">
            <a:off x="5486489" y="3525270"/>
            <a:ext cx="1274440" cy="306324"/>
          </a:xfrm>
          <a:prstGeom prst="flowChartOnlineStorag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latin typeface="Calibri"/>
            </a:endParaRPr>
          </a:p>
        </p:txBody>
      </p:sp>
      <p:sp>
        <p:nvSpPr>
          <p:cNvPr id="15" name="Text Box 28"/>
          <p:cNvSpPr txBox="1">
            <a:spLocks noChangeAspect="1" noChangeArrowheads="1"/>
          </p:cNvSpPr>
          <p:nvPr/>
        </p:nvSpPr>
        <p:spPr bwMode="auto">
          <a:xfrm>
            <a:off x="3738446" y="2986208"/>
            <a:ext cx="843105" cy="307777"/>
          </a:xfrm>
          <a:prstGeom prst="rect">
            <a:avLst/>
          </a:prstGeom>
          <a:solidFill>
            <a:srgbClr val="008000">
              <a:alpha val="76000"/>
            </a:srgbClr>
          </a:solidFill>
          <a:ln>
            <a:noFill/>
          </a:ln>
        </p:spPr>
        <p:txBody>
          <a:bodyPr wrap="squar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en-US" sz="1400" dirty="0">
                <a:solidFill>
                  <a:prstClr val="black"/>
                </a:solidFill>
                <a:latin typeface="MS Reference Sans Serif" pitchFamily="34" charset="0"/>
                <a:cs typeface="Courier Regular" charset="0"/>
              </a:rPr>
              <a:t> </a:t>
            </a:r>
            <a:r>
              <a:rPr lang="en-US" sz="1200" dirty="0">
                <a:solidFill>
                  <a:prstClr val="black"/>
                </a:solidFill>
                <a:latin typeface="MS Reference Sans Serif" pitchFamily="34" charset="0"/>
                <a:cs typeface="Courier Regular" charset="0"/>
              </a:rPr>
              <a:t>OPG(+)</a:t>
            </a:r>
            <a:endParaRPr lang="el-GR" sz="1200" dirty="0">
              <a:solidFill>
                <a:prstClr val="black"/>
              </a:solidFill>
              <a:latin typeface="MS Reference Sans Serif" pitchFamily="34" charset="0"/>
              <a:cs typeface="Courier Regular" charset="0"/>
            </a:endParaRPr>
          </a:p>
        </p:txBody>
      </p:sp>
      <p:sp>
        <p:nvSpPr>
          <p:cNvPr id="16" name="Line 29"/>
          <p:cNvSpPr>
            <a:spLocks noChangeShapeType="1"/>
          </p:cNvSpPr>
          <p:nvPr/>
        </p:nvSpPr>
        <p:spPr bwMode="auto">
          <a:xfrm flipH="1">
            <a:off x="4276081" y="982616"/>
            <a:ext cx="785699" cy="1969521"/>
          </a:xfrm>
          <a:prstGeom prst="line">
            <a:avLst/>
          </a:prstGeom>
          <a:noFill/>
          <a:ln w="12700" cap="flat" cmpd="sng">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solidFill>
                <a:prstClr val="black"/>
              </a:solidFill>
              <a:latin typeface="Calibri"/>
            </a:endParaRPr>
          </a:p>
        </p:txBody>
      </p:sp>
      <p:sp>
        <p:nvSpPr>
          <p:cNvPr id="17" name="Text Box 28"/>
          <p:cNvSpPr txBox="1">
            <a:spLocks noChangeArrowheads="1"/>
          </p:cNvSpPr>
          <p:nvPr/>
        </p:nvSpPr>
        <p:spPr bwMode="auto">
          <a:xfrm>
            <a:off x="5718664" y="1779929"/>
            <a:ext cx="810091" cy="415498"/>
          </a:xfrm>
          <a:prstGeom prst="rect">
            <a:avLst/>
          </a:prstGeom>
          <a:solidFill>
            <a:schemeClr val="accent1"/>
          </a:solidFill>
          <a:ln/>
        </p:spPr>
        <p:style>
          <a:lnRef idx="3">
            <a:schemeClr val="lt1"/>
          </a:lnRef>
          <a:fillRef idx="1">
            <a:schemeClr val="accent5"/>
          </a:fillRef>
          <a:effectRef idx="1">
            <a:schemeClr val="accent5"/>
          </a:effectRef>
          <a:fontRef idx="minor">
            <a:schemeClr val="lt1"/>
          </a:fontRef>
        </p:style>
        <p:txBody>
          <a:bodyPr wrap="squar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en-US" sz="1050" dirty="0">
                <a:solidFill>
                  <a:prstClr val="black"/>
                </a:solidFill>
                <a:latin typeface="MS Reference Sans Serif" pitchFamily="34" charset="0"/>
                <a:cs typeface="Courier Regular" charset="0"/>
              </a:rPr>
              <a:t>RANKL(-)</a:t>
            </a:r>
            <a:endParaRPr lang="el-GR" sz="1050" dirty="0">
              <a:solidFill>
                <a:prstClr val="black"/>
              </a:solidFill>
              <a:latin typeface="MS Reference Sans Serif" pitchFamily="34" charset="0"/>
              <a:cs typeface="Courier Regular" charset="0"/>
            </a:endParaRPr>
          </a:p>
        </p:txBody>
      </p:sp>
      <p:grpSp>
        <p:nvGrpSpPr>
          <p:cNvPr id="18" name="Group 17"/>
          <p:cNvGrpSpPr/>
          <p:nvPr/>
        </p:nvGrpSpPr>
        <p:grpSpPr>
          <a:xfrm>
            <a:off x="7254731" y="1133745"/>
            <a:ext cx="894203" cy="215444"/>
            <a:chOff x="4937937" y="1268760"/>
            <a:chExt cx="894203" cy="215444"/>
          </a:xfrm>
        </p:grpSpPr>
        <p:sp>
          <p:nvSpPr>
            <p:cNvPr id="19" name="Oval 28"/>
            <p:cNvSpPr>
              <a:spLocks noChangeArrowheads="1"/>
            </p:cNvSpPr>
            <p:nvPr/>
          </p:nvSpPr>
          <p:spPr bwMode="auto">
            <a:xfrm>
              <a:off x="4937937" y="1313764"/>
              <a:ext cx="849198" cy="132525"/>
            </a:xfrm>
            <a:prstGeom prst="ellipse">
              <a:avLst/>
            </a:prstGeom>
            <a:solidFill>
              <a:schemeClr val="accent1"/>
            </a:solidFill>
            <a:ln w="9525">
              <a:solidFill>
                <a:schemeClr val="tx1"/>
              </a:solidFill>
              <a:round/>
              <a:headEnd/>
              <a:tailEnd/>
            </a:ln>
          </p:spPr>
          <p:txBody>
            <a:bodyPr wrap="none" anchor="ctr"/>
            <a:lstStyle/>
            <a:p>
              <a:endParaRPr lang="el-GR">
                <a:solidFill>
                  <a:prstClr val="black"/>
                </a:solidFill>
                <a:latin typeface="Calibri"/>
              </a:endParaRPr>
            </a:p>
          </p:txBody>
        </p:sp>
        <p:sp>
          <p:nvSpPr>
            <p:cNvPr id="20" name="Text Box 29"/>
            <p:cNvSpPr txBox="1">
              <a:spLocks noChangeArrowheads="1"/>
            </p:cNvSpPr>
            <p:nvPr/>
          </p:nvSpPr>
          <p:spPr bwMode="auto">
            <a:xfrm>
              <a:off x="5016644" y="1268760"/>
              <a:ext cx="815496"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en-US" sz="800" dirty="0">
                  <a:solidFill>
                    <a:prstClr val="black"/>
                  </a:solidFill>
                  <a:latin typeface="Courier Regular" charset="0"/>
                  <a:cs typeface="Courier Regular" charset="0"/>
                </a:rPr>
                <a:t>MAPK/ERK</a:t>
              </a:r>
              <a:endParaRPr lang="el-GR" sz="800" dirty="0">
                <a:solidFill>
                  <a:prstClr val="black"/>
                </a:solidFill>
                <a:latin typeface="Courier Regular" charset="0"/>
                <a:cs typeface="Courier Regular" charset="0"/>
              </a:endParaRPr>
            </a:p>
          </p:txBody>
        </p:sp>
      </p:grpSp>
      <p:grpSp>
        <p:nvGrpSpPr>
          <p:cNvPr id="21" name="Group 20"/>
          <p:cNvGrpSpPr/>
          <p:nvPr/>
        </p:nvGrpSpPr>
        <p:grpSpPr>
          <a:xfrm>
            <a:off x="6393739" y="1223755"/>
            <a:ext cx="945105" cy="215444"/>
            <a:chOff x="5157065" y="972887"/>
            <a:chExt cx="945105" cy="215444"/>
          </a:xfrm>
        </p:grpSpPr>
        <p:sp>
          <p:nvSpPr>
            <p:cNvPr id="22" name="Oval 28"/>
            <p:cNvSpPr>
              <a:spLocks noChangeArrowheads="1"/>
            </p:cNvSpPr>
            <p:nvPr/>
          </p:nvSpPr>
          <p:spPr bwMode="auto">
            <a:xfrm>
              <a:off x="5157065" y="1009383"/>
              <a:ext cx="945105" cy="145558"/>
            </a:xfrm>
            <a:prstGeom prst="ellipse">
              <a:avLst/>
            </a:prstGeom>
            <a:solidFill>
              <a:schemeClr val="accent1"/>
            </a:solidFill>
            <a:ln w="9525">
              <a:solidFill>
                <a:schemeClr val="tx1"/>
              </a:solidFill>
              <a:round/>
              <a:headEnd/>
              <a:tailEnd/>
            </a:ln>
          </p:spPr>
          <p:txBody>
            <a:bodyPr wrap="none" anchor="ctr"/>
            <a:lstStyle/>
            <a:p>
              <a:endParaRPr lang="el-GR">
                <a:solidFill>
                  <a:prstClr val="black"/>
                </a:solidFill>
                <a:latin typeface="Calibri"/>
              </a:endParaRPr>
            </a:p>
          </p:txBody>
        </p:sp>
        <p:sp>
          <p:nvSpPr>
            <p:cNvPr id="23" name="Text Box 29"/>
            <p:cNvSpPr txBox="1">
              <a:spLocks noChangeArrowheads="1"/>
            </p:cNvSpPr>
            <p:nvPr/>
          </p:nvSpPr>
          <p:spPr bwMode="auto">
            <a:xfrm>
              <a:off x="5292081" y="972887"/>
              <a:ext cx="720080"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en-US" sz="800" dirty="0">
                  <a:solidFill>
                    <a:prstClr val="black"/>
                  </a:solidFill>
                  <a:latin typeface="Courier Regular" charset="0"/>
                  <a:cs typeface="Courier Regular" charset="0"/>
                </a:rPr>
                <a:t>MAPK/p38</a:t>
              </a:r>
              <a:endParaRPr lang="el-GR" sz="800" dirty="0">
                <a:solidFill>
                  <a:prstClr val="black"/>
                </a:solidFill>
                <a:latin typeface="Courier Regular" charset="0"/>
                <a:cs typeface="Courier Regular" charset="0"/>
              </a:endParaRPr>
            </a:p>
          </p:txBody>
        </p:sp>
      </p:grpSp>
      <p:sp>
        <p:nvSpPr>
          <p:cNvPr id="24" name="Parallelogram 23"/>
          <p:cNvSpPr/>
          <p:nvPr/>
        </p:nvSpPr>
        <p:spPr>
          <a:xfrm rot="20021685">
            <a:off x="6842083" y="1770352"/>
            <a:ext cx="622185" cy="232241"/>
          </a:xfrm>
          <a:prstGeom prst="parallelogram">
            <a:avLst/>
          </a:prstGeom>
          <a:solidFill>
            <a:srgbClr val="FF6600"/>
          </a:solidFill>
          <a:ln>
            <a:solidFill>
              <a:srgbClr val="0000FF"/>
            </a:solidFill>
          </a:ln>
          <a:effectLst>
            <a:glow rad="139700">
              <a:schemeClr val="accent6">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ourier Regular" charset="0"/>
              <a:cs typeface="Courier Regular" charset="0"/>
            </a:endParaRPr>
          </a:p>
          <a:p>
            <a:pPr algn="ctr"/>
            <a:r>
              <a:rPr lang="en-US" sz="900" dirty="0">
                <a:solidFill>
                  <a:srgbClr val="0000FF"/>
                </a:solidFill>
                <a:latin typeface="Courier Regular" charset="0"/>
                <a:cs typeface="Courier Regular" charset="0"/>
              </a:rPr>
              <a:t>PC-1</a:t>
            </a:r>
            <a:endParaRPr lang="el-GR" sz="900" dirty="0">
              <a:solidFill>
                <a:srgbClr val="0000FF"/>
              </a:solidFill>
              <a:latin typeface="Courier Regular" charset="0"/>
              <a:cs typeface="Courier Regular" charset="0"/>
            </a:endParaRPr>
          </a:p>
          <a:p>
            <a:pPr algn="ctr"/>
            <a:endParaRPr lang="en-US" dirty="0">
              <a:solidFill>
                <a:prstClr val="white"/>
              </a:solidFill>
              <a:latin typeface="Calibri"/>
            </a:endParaRPr>
          </a:p>
        </p:txBody>
      </p:sp>
      <p:sp>
        <p:nvSpPr>
          <p:cNvPr id="25" name="Rectangle 24"/>
          <p:cNvSpPr/>
          <p:nvPr/>
        </p:nvSpPr>
        <p:spPr>
          <a:xfrm rot="20219183">
            <a:off x="6343419" y="2359617"/>
            <a:ext cx="1215135" cy="180020"/>
          </a:xfrm>
          <a:prstGeom prst="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solidFill>
                  <a:prstClr val="black"/>
                </a:solidFill>
                <a:latin typeface="Calibri"/>
              </a:rPr>
              <a:t>mechanoreceptors</a:t>
            </a:r>
          </a:p>
        </p:txBody>
      </p:sp>
      <p:sp>
        <p:nvSpPr>
          <p:cNvPr id="26" name="Line 29"/>
          <p:cNvSpPr>
            <a:spLocks noChangeShapeType="1"/>
          </p:cNvSpPr>
          <p:nvPr/>
        </p:nvSpPr>
        <p:spPr bwMode="auto">
          <a:xfrm flipH="1">
            <a:off x="6078702" y="998730"/>
            <a:ext cx="0" cy="720080"/>
          </a:xfrm>
          <a:prstGeom prst="line">
            <a:avLst/>
          </a:prstGeom>
          <a:noFill/>
          <a:ln w="12700" cap="flat" cmpd="sng">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solidFill>
                <a:prstClr val="black"/>
              </a:solidFill>
              <a:latin typeface="Calibri"/>
            </a:endParaRPr>
          </a:p>
        </p:txBody>
      </p:sp>
      <p:sp>
        <p:nvSpPr>
          <p:cNvPr id="27" name="Freeform 100"/>
          <p:cNvSpPr>
            <a:spLocks/>
          </p:cNvSpPr>
          <p:nvPr/>
        </p:nvSpPr>
        <p:spPr bwMode="auto">
          <a:xfrm rot="10212017">
            <a:off x="6540076" y="1458000"/>
            <a:ext cx="401645" cy="999002"/>
          </a:xfrm>
          <a:custGeom>
            <a:avLst/>
            <a:gdLst>
              <a:gd name="T0" fmla="*/ 822 w 1666"/>
              <a:gd name="T1" fmla="*/ 0 h 1451"/>
              <a:gd name="T2" fmla="*/ 839 w 1666"/>
              <a:gd name="T3" fmla="*/ 1071 h 1451"/>
              <a:gd name="T4" fmla="*/ 0 w 1666"/>
              <a:gd name="T5" fmla="*/ 1225 h 1451"/>
              <a:gd name="T6" fmla="*/ 0 60000 65536"/>
              <a:gd name="T7" fmla="*/ 0 60000 65536"/>
              <a:gd name="T8" fmla="*/ 0 60000 65536"/>
              <a:gd name="T9" fmla="*/ 0 w 1666"/>
              <a:gd name="T10" fmla="*/ 0 h 1451"/>
              <a:gd name="T11" fmla="*/ 1666 w 1666"/>
              <a:gd name="T12" fmla="*/ 1451 h 1451"/>
            </a:gdLst>
            <a:ahLst/>
            <a:cxnLst>
              <a:cxn ang="T6">
                <a:pos x="T0" y="T1"/>
              </a:cxn>
              <a:cxn ang="T7">
                <a:pos x="T2" y="T3"/>
              </a:cxn>
              <a:cxn ang="T8">
                <a:pos x="T4" y="T5"/>
              </a:cxn>
            </a:cxnLst>
            <a:rect l="T9" t="T10" r="T11" b="T12"/>
            <a:pathLst>
              <a:path w="1666" h="1451">
                <a:moveTo>
                  <a:pt x="1633" y="0"/>
                </a:moveTo>
                <a:lnTo>
                  <a:pt x="1666" y="1268"/>
                </a:lnTo>
                <a:lnTo>
                  <a:pt x="0" y="1451"/>
                </a:lnTo>
              </a:path>
            </a:pathLst>
          </a:custGeom>
          <a:noFill/>
          <a:ln w="9525">
            <a:solidFill>
              <a:schemeClr val="tx1"/>
            </a:solidFill>
            <a:round/>
            <a:headEnd type="none" w="med" len="med"/>
            <a:tailEnd type="triangle" w="med" len="med"/>
          </a:ln>
          <a:extLst>
            <a:ext uri="{909E8E84-426E-40dd-AFC4-6F175D3DCCD1}">
              <a14:hiddenFill xmlns:a14="http://schemas.microsoft.com/office/drawing/2010/main" xmlns="">
                <a:solidFill>
                  <a:srgbClr val="FFFFFF"/>
                </a:solidFill>
              </a14:hiddenFill>
            </a:ext>
          </a:extLst>
        </p:spPr>
        <p:txBody>
          <a:bodyPr/>
          <a:lstStyle/>
          <a:p>
            <a:endParaRPr lang="el-GR">
              <a:solidFill>
                <a:prstClr val="black"/>
              </a:solidFill>
              <a:latin typeface="Calibri"/>
            </a:endParaRPr>
          </a:p>
        </p:txBody>
      </p:sp>
      <p:sp>
        <p:nvSpPr>
          <p:cNvPr id="28" name="Freeform 27"/>
          <p:cNvSpPr>
            <a:spLocks/>
          </p:cNvSpPr>
          <p:nvPr/>
        </p:nvSpPr>
        <p:spPr bwMode="auto">
          <a:xfrm rot="9924546">
            <a:off x="6713512" y="1445101"/>
            <a:ext cx="1032800" cy="827585"/>
          </a:xfrm>
          <a:custGeom>
            <a:avLst/>
            <a:gdLst>
              <a:gd name="T0" fmla="*/ 822 w 1666"/>
              <a:gd name="T1" fmla="*/ 0 h 1451"/>
              <a:gd name="T2" fmla="*/ 839 w 1666"/>
              <a:gd name="T3" fmla="*/ 1071 h 1451"/>
              <a:gd name="T4" fmla="*/ 0 w 1666"/>
              <a:gd name="T5" fmla="*/ 1225 h 1451"/>
              <a:gd name="T6" fmla="*/ 0 60000 65536"/>
              <a:gd name="T7" fmla="*/ 0 60000 65536"/>
              <a:gd name="T8" fmla="*/ 0 60000 65536"/>
              <a:gd name="T9" fmla="*/ 0 w 1666"/>
              <a:gd name="T10" fmla="*/ 0 h 1451"/>
              <a:gd name="T11" fmla="*/ 1666 w 1666"/>
              <a:gd name="T12" fmla="*/ 1451 h 1451"/>
            </a:gdLst>
            <a:ahLst/>
            <a:cxnLst>
              <a:cxn ang="T6">
                <a:pos x="T0" y="T1"/>
              </a:cxn>
              <a:cxn ang="T7">
                <a:pos x="T2" y="T3"/>
              </a:cxn>
              <a:cxn ang="T8">
                <a:pos x="T4" y="T5"/>
              </a:cxn>
            </a:cxnLst>
            <a:rect l="T9" t="T10" r="T11" b="T12"/>
            <a:pathLst>
              <a:path w="1666" h="1451">
                <a:moveTo>
                  <a:pt x="1633" y="0"/>
                </a:moveTo>
                <a:lnTo>
                  <a:pt x="1666" y="1268"/>
                </a:lnTo>
                <a:lnTo>
                  <a:pt x="0" y="1451"/>
                </a:lnTo>
              </a:path>
            </a:pathLst>
          </a:custGeom>
          <a:noFill/>
          <a:ln w="9525">
            <a:solidFill>
              <a:schemeClr val="tx1"/>
            </a:solidFill>
            <a:round/>
            <a:headEnd type="none" w="med" len="med"/>
            <a:tailEnd type="triangle" w="med" len="med"/>
          </a:ln>
          <a:extLst>
            <a:ext uri="{909E8E84-426E-40dd-AFC4-6F175D3DCCD1}">
              <a14:hiddenFill xmlns:a14="http://schemas.microsoft.com/office/drawing/2010/main" xmlns="">
                <a:solidFill>
                  <a:srgbClr val="FFFFFF"/>
                </a:solidFill>
              </a14:hiddenFill>
            </a:ext>
          </a:extLst>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l-GR">
              <a:solidFill>
                <a:prstClr val="black"/>
              </a:solidFill>
              <a:latin typeface="Calibri"/>
            </a:endParaRPr>
          </a:p>
        </p:txBody>
      </p:sp>
      <p:cxnSp>
        <p:nvCxnSpPr>
          <p:cNvPr id="29" name="Straight Arrow Connector 28"/>
          <p:cNvCxnSpPr/>
          <p:nvPr/>
        </p:nvCxnSpPr>
        <p:spPr>
          <a:xfrm flipH="1">
            <a:off x="7240200" y="1942827"/>
            <a:ext cx="98644" cy="256916"/>
          </a:xfrm>
          <a:prstGeom prst="straightConnector1">
            <a:avLst/>
          </a:prstGeom>
          <a:ln w="12700" cmpd="sng">
            <a:solidFill>
              <a:srgbClr val="000000"/>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7023809" y="2079098"/>
            <a:ext cx="81376" cy="179772"/>
          </a:xfrm>
          <a:prstGeom prst="straightConnector1">
            <a:avLst/>
          </a:prstGeom>
          <a:ln w="12700" cmpd="sng">
            <a:solidFill>
              <a:srgbClr val="000000"/>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H="1">
            <a:off x="7383849" y="1868356"/>
            <a:ext cx="161540" cy="255251"/>
          </a:xfrm>
          <a:prstGeom prst="straightConnector1">
            <a:avLst/>
          </a:prstGeom>
          <a:ln w="12700" cmpd="sng">
            <a:solidFill>
              <a:srgbClr val="000000"/>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7482498" y="1843941"/>
            <a:ext cx="1528433" cy="276999"/>
          </a:xfrm>
          <a:prstGeom prst="rect">
            <a:avLst/>
          </a:prstGeom>
          <a:noFill/>
        </p:spPr>
        <p:txBody>
          <a:bodyPr wrap="none" rtlCol="0">
            <a:spAutoFit/>
          </a:bodyPr>
          <a:lstStyle/>
          <a:p>
            <a:r>
              <a:rPr lang="en-US" sz="1200" b="1" i="1" dirty="0">
                <a:solidFill>
                  <a:prstClr val="black"/>
                </a:solidFill>
                <a:latin typeface="Calibri"/>
              </a:rPr>
              <a:t>transduction??????? </a:t>
            </a:r>
          </a:p>
        </p:txBody>
      </p:sp>
      <p:sp>
        <p:nvSpPr>
          <p:cNvPr id="33" name="TextBox 32"/>
          <p:cNvSpPr txBox="1"/>
          <p:nvPr/>
        </p:nvSpPr>
        <p:spPr>
          <a:xfrm>
            <a:off x="6899416" y="789819"/>
            <a:ext cx="248786" cy="253916"/>
          </a:xfrm>
          <a:prstGeom prst="rect">
            <a:avLst/>
          </a:prstGeom>
          <a:noFill/>
        </p:spPr>
        <p:txBody>
          <a:bodyPr wrap="none" rtlCol="0">
            <a:spAutoFit/>
          </a:bodyPr>
          <a:lstStyle/>
          <a:p>
            <a:r>
              <a:rPr lang="en-US" sz="1050" dirty="0">
                <a:solidFill>
                  <a:prstClr val="black"/>
                </a:solidFill>
                <a:latin typeface="Calibri"/>
              </a:rPr>
              <a:t>?</a:t>
            </a:r>
          </a:p>
        </p:txBody>
      </p:sp>
      <p:sp>
        <p:nvSpPr>
          <p:cNvPr id="34" name="TextBox 33"/>
          <p:cNvSpPr txBox="1"/>
          <p:nvPr/>
        </p:nvSpPr>
        <p:spPr>
          <a:xfrm>
            <a:off x="6123709" y="1104854"/>
            <a:ext cx="248786" cy="253916"/>
          </a:xfrm>
          <a:prstGeom prst="rect">
            <a:avLst/>
          </a:prstGeom>
          <a:noFill/>
        </p:spPr>
        <p:txBody>
          <a:bodyPr wrap="none" rtlCol="0">
            <a:spAutoFit/>
          </a:bodyPr>
          <a:lstStyle/>
          <a:p>
            <a:r>
              <a:rPr lang="en-US" sz="1050" dirty="0">
                <a:solidFill>
                  <a:prstClr val="black"/>
                </a:solidFill>
                <a:latin typeface="Calibri"/>
              </a:rPr>
              <a:t>?</a:t>
            </a:r>
          </a:p>
        </p:txBody>
      </p:sp>
      <p:sp>
        <p:nvSpPr>
          <p:cNvPr id="35" name="Text Box 28"/>
          <p:cNvSpPr txBox="1">
            <a:spLocks noChangeArrowheads="1"/>
          </p:cNvSpPr>
          <p:nvPr/>
        </p:nvSpPr>
        <p:spPr bwMode="auto">
          <a:xfrm>
            <a:off x="5763668" y="4329100"/>
            <a:ext cx="810091" cy="253916"/>
          </a:xfrm>
          <a:prstGeom prst="rect">
            <a:avLst/>
          </a:prstGeom>
          <a:solidFill>
            <a:schemeClr val="accent1"/>
          </a:solidFill>
          <a:ln/>
        </p:spPr>
        <p:style>
          <a:lnRef idx="3">
            <a:schemeClr val="lt1"/>
          </a:lnRef>
          <a:fillRef idx="1">
            <a:schemeClr val="accent5"/>
          </a:fillRef>
          <a:effectRef idx="1">
            <a:schemeClr val="accent5"/>
          </a:effectRef>
          <a:fontRef idx="minor">
            <a:schemeClr val="lt1"/>
          </a:fontRef>
        </p:style>
        <p:txBody>
          <a:bodyPr wrap="squar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en-US" sz="1050" dirty="0">
                <a:solidFill>
                  <a:prstClr val="black"/>
                </a:solidFill>
                <a:latin typeface="MS Reference Sans Serif" pitchFamily="34" charset="0"/>
                <a:cs typeface="Courier Regular" charset="0"/>
              </a:rPr>
              <a:t>RANK (-)</a:t>
            </a:r>
            <a:endParaRPr lang="el-GR" sz="1050" dirty="0">
              <a:solidFill>
                <a:prstClr val="black"/>
              </a:solidFill>
              <a:latin typeface="MS Reference Sans Serif" pitchFamily="34" charset="0"/>
              <a:cs typeface="Courier Regular" charset="0"/>
            </a:endParaRPr>
          </a:p>
        </p:txBody>
      </p:sp>
      <p:sp>
        <p:nvSpPr>
          <p:cNvPr id="36" name="TextBox 35"/>
          <p:cNvSpPr txBox="1"/>
          <p:nvPr/>
        </p:nvSpPr>
        <p:spPr>
          <a:xfrm>
            <a:off x="4231180" y="155386"/>
            <a:ext cx="992429" cy="461665"/>
          </a:xfrm>
          <a:prstGeom prst="rect">
            <a:avLst/>
          </a:prstGeom>
          <a:solidFill>
            <a:srgbClr val="FF6600"/>
          </a:solidFill>
        </p:spPr>
        <p:txBody>
          <a:bodyPr wrap="none" rtlCol="0">
            <a:spAutoFit/>
          </a:bodyPr>
          <a:lstStyle/>
          <a:p>
            <a:pPr algn="ctr"/>
            <a:r>
              <a:rPr lang="en-US" sz="1200" dirty="0">
                <a:solidFill>
                  <a:prstClr val="black"/>
                </a:solidFill>
                <a:latin typeface="Calibri"/>
              </a:rPr>
              <a:t>PRE</a:t>
            </a:r>
            <a:endParaRPr lang="el-GR" sz="1200" dirty="0">
              <a:solidFill>
                <a:prstClr val="black"/>
              </a:solidFill>
              <a:latin typeface="Calibri"/>
            </a:endParaRPr>
          </a:p>
          <a:p>
            <a:pPr algn="ctr"/>
            <a:r>
              <a:rPr lang="en-US" sz="1200" dirty="0">
                <a:solidFill>
                  <a:prstClr val="black"/>
                </a:solidFill>
                <a:latin typeface="Calibri"/>
              </a:rPr>
              <a:t>OSTEOBLAST</a:t>
            </a:r>
          </a:p>
        </p:txBody>
      </p:sp>
      <p:sp>
        <p:nvSpPr>
          <p:cNvPr id="37" name="TextBox 36"/>
          <p:cNvSpPr txBox="1"/>
          <p:nvPr/>
        </p:nvSpPr>
        <p:spPr>
          <a:xfrm>
            <a:off x="7319316" y="5380234"/>
            <a:ext cx="990776" cy="276999"/>
          </a:xfrm>
          <a:prstGeom prst="rect">
            <a:avLst/>
          </a:prstGeom>
          <a:solidFill>
            <a:srgbClr val="FF6600"/>
          </a:solidFill>
        </p:spPr>
        <p:txBody>
          <a:bodyPr wrap="none" rtlCol="0">
            <a:spAutoFit/>
          </a:bodyPr>
          <a:lstStyle/>
          <a:p>
            <a:r>
              <a:rPr lang="en-US" sz="1200" dirty="0">
                <a:solidFill>
                  <a:prstClr val="black"/>
                </a:solidFill>
                <a:latin typeface="Calibri"/>
              </a:rPr>
              <a:t>OSTEOCLAST</a:t>
            </a:r>
          </a:p>
        </p:txBody>
      </p:sp>
      <p:sp>
        <p:nvSpPr>
          <p:cNvPr id="38" name="Text Box 28"/>
          <p:cNvSpPr txBox="1">
            <a:spLocks noChangeArrowheads="1"/>
          </p:cNvSpPr>
          <p:nvPr/>
        </p:nvSpPr>
        <p:spPr bwMode="auto">
          <a:xfrm>
            <a:off x="5223609" y="5065294"/>
            <a:ext cx="720080" cy="253916"/>
          </a:xfrm>
          <a:prstGeom prst="rect">
            <a:avLst/>
          </a:prstGeom>
          <a:solidFill>
            <a:schemeClr val="bg2">
              <a:lumMod val="50000"/>
            </a:schemeClr>
          </a:solidFill>
          <a:ln>
            <a:noFill/>
          </a:ln>
        </p:spPr>
        <p:txBody>
          <a:bodyPr wrap="squar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en-US" sz="1050" dirty="0">
                <a:solidFill>
                  <a:prstClr val="black"/>
                </a:solidFill>
                <a:latin typeface="MS Reference Sans Serif" pitchFamily="34" charset="0"/>
                <a:cs typeface="Courier Regular" charset="0"/>
              </a:rPr>
              <a:t> c-</a:t>
            </a:r>
            <a:r>
              <a:rPr lang="en-US" sz="1050" dirty="0" err="1">
                <a:solidFill>
                  <a:prstClr val="black"/>
                </a:solidFill>
                <a:latin typeface="MS Reference Sans Serif" pitchFamily="34" charset="0"/>
                <a:cs typeface="Courier Regular" charset="0"/>
              </a:rPr>
              <a:t>Fos</a:t>
            </a:r>
            <a:endParaRPr lang="el-GR" sz="1050" dirty="0">
              <a:solidFill>
                <a:prstClr val="black"/>
              </a:solidFill>
              <a:latin typeface="MS Reference Sans Serif" pitchFamily="34" charset="0"/>
              <a:cs typeface="Courier Regular" charset="0"/>
            </a:endParaRPr>
          </a:p>
        </p:txBody>
      </p:sp>
      <p:sp>
        <p:nvSpPr>
          <p:cNvPr id="39" name="Text Box 28"/>
          <p:cNvSpPr txBox="1">
            <a:spLocks noChangeArrowheads="1"/>
          </p:cNvSpPr>
          <p:nvPr/>
        </p:nvSpPr>
        <p:spPr bwMode="auto">
          <a:xfrm>
            <a:off x="6243711" y="5065294"/>
            <a:ext cx="780098" cy="253916"/>
          </a:xfrm>
          <a:prstGeom prst="rect">
            <a:avLst/>
          </a:prstGeom>
          <a:solidFill>
            <a:schemeClr val="accent4">
              <a:lumMod val="60000"/>
              <a:lumOff val="40000"/>
            </a:schemeClr>
          </a:solidFill>
          <a:ln>
            <a:noFill/>
          </a:ln>
        </p:spPr>
        <p:txBody>
          <a:bodyPr wrap="squar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en-US" sz="1050" dirty="0">
                <a:solidFill>
                  <a:prstClr val="black"/>
                </a:solidFill>
                <a:latin typeface="MS Reference Sans Serif" pitchFamily="34" charset="0"/>
                <a:cs typeface="Courier Regular" charset="0"/>
              </a:rPr>
              <a:t> NF-</a:t>
            </a:r>
            <a:r>
              <a:rPr lang="en-US" sz="1050" dirty="0" err="1">
                <a:solidFill>
                  <a:prstClr val="black"/>
                </a:solidFill>
                <a:latin typeface="MS Reference Sans Serif" pitchFamily="34" charset="0"/>
                <a:cs typeface="Courier Regular" charset="0"/>
              </a:rPr>
              <a:t>kB</a:t>
            </a:r>
            <a:endParaRPr lang="el-GR" sz="1050" dirty="0">
              <a:solidFill>
                <a:prstClr val="black"/>
              </a:solidFill>
              <a:latin typeface="MS Reference Sans Serif" pitchFamily="34" charset="0"/>
              <a:cs typeface="Courier Regular" charset="0"/>
            </a:endParaRPr>
          </a:p>
        </p:txBody>
      </p:sp>
      <p:sp>
        <p:nvSpPr>
          <p:cNvPr id="40" name="Text Box 28"/>
          <p:cNvSpPr txBox="1">
            <a:spLocks noChangeArrowheads="1"/>
          </p:cNvSpPr>
          <p:nvPr/>
        </p:nvSpPr>
        <p:spPr bwMode="auto">
          <a:xfrm>
            <a:off x="5718664" y="5920389"/>
            <a:ext cx="810091" cy="253916"/>
          </a:xfrm>
          <a:prstGeom prst="rect">
            <a:avLst/>
          </a:prstGeom>
          <a:ln/>
        </p:spPr>
        <p:style>
          <a:lnRef idx="3">
            <a:schemeClr val="lt1"/>
          </a:lnRef>
          <a:fillRef idx="1">
            <a:schemeClr val="accent5"/>
          </a:fillRef>
          <a:effectRef idx="1">
            <a:schemeClr val="accent5"/>
          </a:effectRef>
          <a:fontRef idx="minor">
            <a:schemeClr val="lt1"/>
          </a:fontRef>
        </p:style>
        <p:txBody>
          <a:bodyPr wrap="square">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50000"/>
              </a:spcBef>
            </a:pPr>
            <a:r>
              <a:rPr lang="en-US" sz="1050" dirty="0">
                <a:solidFill>
                  <a:prstClr val="black"/>
                </a:solidFill>
                <a:latin typeface="MS Reference Sans Serif" pitchFamily="34" charset="0"/>
                <a:cs typeface="Courier Regular" charset="0"/>
              </a:rPr>
              <a:t>NFATc1</a:t>
            </a:r>
            <a:endParaRPr lang="el-GR" sz="1050" dirty="0">
              <a:solidFill>
                <a:prstClr val="black"/>
              </a:solidFill>
              <a:latin typeface="MS Reference Sans Serif" pitchFamily="34" charset="0"/>
              <a:cs typeface="Courier Regular" charset="0"/>
            </a:endParaRPr>
          </a:p>
        </p:txBody>
      </p:sp>
      <p:cxnSp>
        <p:nvCxnSpPr>
          <p:cNvPr id="41" name="Straight Arrow Connector 40"/>
          <p:cNvCxnSpPr/>
          <p:nvPr/>
        </p:nvCxnSpPr>
        <p:spPr>
          <a:xfrm flipV="1">
            <a:off x="5836294" y="4734145"/>
            <a:ext cx="152400" cy="225025"/>
          </a:xfrm>
          <a:prstGeom prst="straightConnector1">
            <a:avLst/>
          </a:prstGeom>
          <a:ln w="12700" cmpd="sng">
            <a:solidFill>
              <a:srgbClr val="000000"/>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flipH="1" flipV="1">
            <a:off x="6303729" y="4734145"/>
            <a:ext cx="172170" cy="225026"/>
          </a:xfrm>
          <a:prstGeom prst="straightConnector1">
            <a:avLst/>
          </a:prstGeom>
          <a:ln w="12700" cmpd="sng">
            <a:solidFill>
              <a:srgbClr val="000000"/>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7115322" y="5987316"/>
            <a:ext cx="1142285" cy="276999"/>
          </a:xfrm>
          <a:prstGeom prst="rect">
            <a:avLst/>
          </a:prstGeom>
          <a:noFill/>
        </p:spPr>
        <p:txBody>
          <a:bodyPr wrap="none" rtlCol="0">
            <a:spAutoFit/>
          </a:bodyPr>
          <a:lstStyle/>
          <a:p>
            <a:r>
              <a:rPr lang="en-US" sz="1200" b="1" i="1" dirty="0">
                <a:solidFill>
                  <a:prstClr val="black"/>
                </a:solidFill>
                <a:latin typeface="Calibri"/>
              </a:rPr>
              <a:t>differentiation</a:t>
            </a:r>
          </a:p>
        </p:txBody>
      </p:sp>
      <p:cxnSp>
        <p:nvCxnSpPr>
          <p:cNvPr id="44" name="Straight Arrow Connector 43"/>
          <p:cNvCxnSpPr>
            <a:cxnSpLocks/>
          </p:cNvCxnSpPr>
          <p:nvPr/>
        </p:nvCxnSpPr>
        <p:spPr>
          <a:xfrm flipV="1">
            <a:off x="1540007" y="6084296"/>
            <a:ext cx="5033753" cy="597462"/>
          </a:xfrm>
          <a:prstGeom prst="straightConnector1">
            <a:avLst/>
          </a:prstGeom>
          <a:ln w="12700" cmpd="sng">
            <a:solidFill>
              <a:srgbClr val="000000"/>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45" name="Parallelogram 44"/>
          <p:cNvSpPr/>
          <p:nvPr/>
        </p:nvSpPr>
        <p:spPr>
          <a:xfrm rot="19930327">
            <a:off x="7393703" y="1572096"/>
            <a:ext cx="549429" cy="178330"/>
          </a:xfrm>
          <a:prstGeom prst="parallelogram">
            <a:avLst/>
          </a:prstGeom>
          <a:solidFill>
            <a:srgbClr val="FFFF00"/>
          </a:solidFill>
          <a:ln>
            <a:solidFill>
              <a:srgbClr val="0000FF"/>
            </a:solidFill>
          </a:ln>
          <a:effectLst>
            <a:glow rad="139700">
              <a:schemeClr val="accent6">
                <a:satMod val="175000"/>
                <a:alpha val="40000"/>
              </a:schemeClr>
            </a:glow>
            <a:outerShdw blurRad="40000" dist="23000" dir="5400000" rotWithShape="0">
              <a:srgbClr val="FFFF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a:solidFill>
                  <a:srgbClr val="0000FF"/>
                </a:solidFill>
                <a:latin typeface="Courier Regular" charset="0"/>
                <a:cs typeface="Courier Regular" charset="0"/>
              </a:rPr>
              <a:t>PC-2</a:t>
            </a:r>
            <a:endParaRPr lang="el-GR" sz="800" dirty="0">
              <a:solidFill>
                <a:srgbClr val="0000FF"/>
              </a:solidFill>
              <a:latin typeface="Courier Regular" charset="0"/>
              <a:cs typeface="Courier Regular" charset="0"/>
            </a:endParaRPr>
          </a:p>
        </p:txBody>
      </p:sp>
      <p:sp>
        <p:nvSpPr>
          <p:cNvPr id="46" name="Lightning Bolt 45"/>
          <p:cNvSpPr/>
          <p:nvPr/>
        </p:nvSpPr>
        <p:spPr>
          <a:xfrm rot="9658230">
            <a:off x="7193000" y="2448646"/>
            <a:ext cx="466500" cy="595825"/>
          </a:xfrm>
          <a:prstGeom prst="lightningBolt">
            <a:avLst/>
          </a:prstGeom>
          <a:solidFill>
            <a:srgbClr val="FF0066"/>
          </a:solidFill>
          <a:ln/>
          <a:effectLst>
            <a:outerShdw blurRad="40000" dist="23000" dir="5400000" rotWithShape="0">
              <a:schemeClr val="tx1">
                <a:lumMod val="50000"/>
                <a:lumOff val="50000"/>
                <a:alpha val="35000"/>
              </a:schemeClr>
            </a:outerShdw>
          </a:effectLst>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a:lstStyle/>
          <a:p>
            <a:endParaRPr lang="en-US">
              <a:solidFill>
                <a:prstClr val="white"/>
              </a:solidFill>
              <a:latin typeface="Calibri"/>
            </a:endParaRPr>
          </a:p>
        </p:txBody>
      </p:sp>
      <p:cxnSp>
        <p:nvCxnSpPr>
          <p:cNvPr id="47" name="Straight Connector 46"/>
          <p:cNvCxnSpPr/>
          <p:nvPr/>
        </p:nvCxnSpPr>
        <p:spPr>
          <a:xfrm>
            <a:off x="4638544" y="3158970"/>
            <a:ext cx="1311042" cy="0"/>
          </a:xfrm>
          <a:prstGeom prst="line">
            <a:avLst/>
          </a:prstGeom>
          <a:ln cap="flat">
            <a:solidFill>
              <a:srgbClr val="FF0000"/>
            </a:solidFill>
            <a:prstDash val="dashDot"/>
            <a:round/>
            <a:headEnd type="diamond" w="med" len="sm"/>
            <a:tailEnd type="diamond" w="med" len="sm"/>
          </a:ln>
          <a:effectLst>
            <a:glow>
              <a:srgbClr val="FF0000">
                <a:alpha val="75000"/>
              </a:srgb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pic>
        <p:nvPicPr>
          <p:cNvPr id="48" name="Picture 4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61782" y="2952138"/>
            <a:ext cx="386852" cy="386852"/>
          </a:xfrm>
          <a:prstGeom prst="rect">
            <a:avLst/>
          </a:prstGeom>
        </p:spPr>
      </p:pic>
      <p:sp>
        <p:nvSpPr>
          <p:cNvPr id="50" name="Στεφάνη 86"/>
          <p:cNvSpPr/>
          <p:nvPr/>
        </p:nvSpPr>
        <p:spPr>
          <a:xfrm>
            <a:off x="4953579" y="5708141"/>
            <a:ext cx="2417075" cy="151129"/>
          </a:xfrm>
          <a:prstGeom prst="blockArc">
            <a:avLst/>
          </a:prstGeom>
          <a:pattFill prst="pct50">
            <a:fgClr>
              <a:schemeClr val="tx1"/>
            </a:fgClr>
            <a:bgClr>
              <a:prstClr val="white"/>
            </a:bgClr>
          </a:patt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black"/>
              </a:solidFill>
              <a:latin typeface="Calibri"/>
            </a:endParaRPr>
          </a:p>
        </p:txBody>
      </p:sp>
      <p:cxnSp>
        <p:nvCxnSpPr>
          <p:cNvPr id="51" name="Straight Arrow Connector 50"/>
          <p:cNvCxnSpPr/>
          <p:nvPr/>
        </p:nvCxnSpPr>
        <p:spPr>
          <a:xfrm flipH="1" flipV="1">
            <a:off x="5604609" y="5380234"/>
            <a:ext cx="384085" cy="479036"/>
          </a:xfrm>
          <a:prstGeom prst="straightConnector1">
            <a:avLst/>
          </a:prstGeom>
          <a:ln w="12700" cmpd="sng">
            <a:solidFill>
              <a:srgbClr val="000000"/>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flipV="1">
            <a:off x="6168714" y="5364216"/>
            <a:ext cx="405045" cy="495054"/>
          </a:xfrm>
          <a:prstGeom prst="straightConnector1">
            <a:avLst/>
          </a:prstGeom>
          <a:ln w="12700" cmpd="sng">
            <a:solidFill>
              <a:srgbClr val="000000"/>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53" name="Στεφάνη 86"/>
          <p:cNvSpPr/>
          <p:nvPr/>
        </p:nvSpPr>
        <p:spPr>
          <a:xfrm rot="10800000">
            <a:off x="5095191" y="968170"/>
            <a:ext cx="2417075" cy="151129"/>
          </a:xfrm>
          <a:prstGeom prst="blockArc">
            <a:avLst/>
          </a:prstGeom>
          <a:pattFill prst="pct50">
            <a:fgClr>
              <a:schemeClr val="tx1"/>
            </a:fgClr>
            <a:bgClr>
              <a:prstClr val="white"/>
            </a:bgClr>
          </a:patt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black"/>
              </a:solidFill>
              <a:latin typeface="Calibri"/>
            </a:endParaRPr>
          </a:p>
        </p:txBody>
      </p:sp>
      <p:sp>
        <p:nvSpPr>
          <p:cNvPr id="54" name="Line 29"/>
          <p:cNvSpPr>
            <a:spLocks noChangeShapeType="1"/>
          </p:cNvSpPr>
          <p:nvPr/>
        </p:nvSpPr>
        <p:spPr bwMode="auto">
          <a:xfrm flipH="1" flipV="1">
            <a:off x="5524425" y="968169"/>
            <a:ext cx="1019341" cy="300589"/>
          </a:xfrm>
          <a:prstGeom prst="line">
            <a:avLst/>
          </a:prstGeom>
          <a:noFill/>
          <a:ln w="12700" cap="flat" cmpd="sng">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solidFill>
                <a:prstClr val="black"/>
              </a:solidFill>
              <a:latin typeface="Calibri"/>
            </a:endParaRPr>
          </a:p>
        </p:txBody>
      </p:sp>
      <p:sp>
        <p:nvSpPr>
          <p:cNvPr id="55" name="Line 29"/>
          <p:cNvSpPr>
            <a:spLocks noChangeShapeType="1"/>
          </p:cNvSpPr>
          <p:nvPr/>
        </p:nvSpPr>
        <p:spPr bwMode="auto">
          <a:xfrm flipH="1" flipV="1">
            <a:off x="6618763" y="801583"/>
            <a:ext cx="630072" cy="332161"/>
          </a:xfrm>
          <a:prstGeom prst="line">
            <a:avLst/>
          </a:prstGeom>
          <a:noFill/>
          <a:ln w="12700" cap="flat" cmpd="sng">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solidFill>
                <a:prstClr val="black"/>
              </a:solidFill>
              <a:latin typeface="Calibri"/>
            </a:endParaRPr>
          </a:p>
        </p:txBody>
      </p:sp>
      <p:sp>
        <p:nvSpPr>
          <p:cNvPr id="56" name="TextBox 55"/>
          <p:cNvSpPr txBox="1"/>
          <p:nvPr/>
        </p:nvSpPr>
        <p:spPr>
          <a:xfrm>
            <a:off x="7087680" y="863715"/>
            <a:ext cx="611065" cy="215444"/>
          </a:xfrm>
          <a:prstGeom prst="rect">
            <a:avLst/>
          </a:prstGeom>
          <a:noFill/>
        </p:spPr>
        <p:txBody>
          <a:bodyPr wrap="none" rtlCol="0">
            <a:spAutoFit/>
          </a:bodyPr>
          <a:lstStyle/>
          <a:p>
            <a:r>
              <a:rPr lang="en-GB" sz="800" dirty="0">
                <a:solidFill>
                  <a:prstClr val="black"/>
                </a:solidFill>
                <a:latin typeface="Courier Regular" charset="0"/>
                <a:cs typeface="Courier Regular" charset="0"/>
              </a:rPr>
              <a:t>nucleus</a:t>
            </a:r>
            <a:endParaRPr lang="el-GR" sz="800" dirty="0">
              <a:solidFill>
                <a:prstClr val="black"/>
              </a:solidFill>
              <a:latin typeface="Courier Regular" charset="0"/>
              <a:cs typeface="Courier Regular" charset="0"/>
            </a:endParaRPr>
          </a:p>
        </p:txBody>
      </p:sp>
      <p:sp>
        <p:nvSpPr>
          <p:cNvPr id="57" name="TextBox 56"/>
          <p:cNvSpPr txBox="1"/>
          <p:nvPr/>
        </p:nvSpPr>
        <p:spPr>
          <a:xfrm>
            <a:off x="4863569" y="5724255"/>
            <a:ext cx="611065" cy="215444"/>
          </a:xfrm>
          <a:prstGeom prst="rect">
            <a:avLst/>
          </a:prstGeom>
          <a:noFill/>
        </p:spPr>
        <p:txBody>
          <a:bodyPr wrap="none" rtlCol="0">
            <a:spAutoFit/>
          </a:bodyPr>
          <a:lstStyle/>
          <a:p>
            <a:r>
              <a:rPr lang="en-GB" sz="800" dirty="0">
                <a:solidFill>
                  <a:prstClr val="black"/>
                </a:solidFill>
                <a:latin typeface="Courier Regular" charset="0"/>
                <a:cs typeface="Courier Regular" charset="0"/>
              </a:rPr>
              <a:t>nucleus</a:t>
            </a:r>
            <a:endParaRPr lang="el-GR" sz="800" dirty="0">
              <a:solidFill>
                <a:prstClr val="black"/>
              </a:solidFill>
              <a:latin typeface="Courier Regular" charset="0"/>
              <a:cs typeface="Courier Regular" charset="0"/>
            </a:endParaRPr>
          </a:p>
        </p:txBody>
      </p:sp>
      <p:sp>
        <p:nvSpPr>
          <p:cNvPr id="60" name="TextBox 59"/>
          <p:cNvSpPr txBox="1"/>
          <p:nvPr/>
        </p:nvSpPr>
        <p:spPr>
          <a:xfrm>
            <a:off x="9039204" y="1133745"/>
            <a:ext cx="1487908" cy="523220"/>
          </a:xfrm>
          <a:prstGeom prst="rect">
            <a:avLst/>
          </a:prstGeom>
          <a:solidFill>
            <a:srgbClr val="51ADAD"/>
          </a:solidFill>
        </p:spPr>
        <p:txBody>
          <a:bodyPr wrap="none" rtlCol="0">
            <a:spAutoFit/>
          </a:bodyPr>
          <a:lstStyle/>
          <a:p>
            <a:r>
              <a:rPr lang="en-US" sz="1400" dirty="0">
                <a:solidFill>
                  <a:prstClr val="black"/>
                </a:solidFill>
                <a:latin typeface="Arial Regular" charset="0"/>
                <a:cs typeface="Arial Regular" charset="0"/>
              </a:rPr>
              <a:t>Keep an eye on </a:t>
            </a:r>
          </a:p>
          <a:p>
            <a:r>
              <a:rPr lang="en-US" sz="1400" dirty="0" err="1">
                <a:solidFill>
                  <a:prstClr val="black"/>
                </a:solidFill>
                <a:latin typeface="Arial Regular" charset="0"/>
                <a:cs typeface="Arial Regular" charset="0"/>
              </a:rPr>
              <a:t>Polycystin</a:t>
            </a:r>
            <a:endParaRPr lang="en-US" sz="1400" dirty="0">
              <a:solidFill>
                <a:prstClr val="black"/>
              </a:solidFill>
              <a:latin typeface="Arial Regular" charset="0"/>
              <a:cs typeface="Arial Regular" charset="0"/>
            </a:endParaRPr>
          </a:p>
        </p:txBody>
      </p:sp>
      <p:sp>
        <p:nvSpPr>
          <p:cNvPr id="61" name="Right Arrow 60"/>
          <p:cNvSpPr/>
          <p:nvPr/>
        </p:nvSpPr>
        <p:spPr>
          <a:xfrm rot="10500626">
            <a:off x="7939218" y="1463916"/>
            <a:ext cx="992450" cy="273371"/>
          </a:xfrm>
          <a:prstGeom prst="rightArrow">
            <a:avLst/>
          </a:prstGeom>
          <a:solidFill>
            <a:schemeClr val="tx1">
              <a:lumMod val="75000"/>
              <a:lumOff val="2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2" name="TextBox 61"/>
          <p:cNvSpPr txBox="1"/>
          <p:nvPr/>
        </p:nvSpPr>
        <p:spPr>
          <a:xfrm>
            <a:off x="8463832" y="4303547"/>
            <a:ext cx="1207382" cy="1015663"/>
          </a:xfrm>
          <a:prstGeom prst="rect">
            <a:avLst/>
          </a:prstGeom>
          <a:solidFill>
            <a:schemeClr val="accent1">
              <a:lumMod val="60000"/>
              <a:lumOff val="40000"/>
            </a:schemeClr>
          </a:solidFill>
        </p:spPr>
        <p:txBody>
          <a:bodyPr wrap="none" rtlCol="0">
            <a:spAutoFit/>
          </a:bodyPr>
          <a:lstStyle/>
          <a:p>
            <a:r>
              <a:rPr lang="en-US" sz="1200" dirty="0">
                <a:solidFill>
                  <a:prstClr val="black"/>
                </a:solidFill>
                <a:latin typeface="Arial Regular" charset="0"/>
                <a:cs typeface="Arial Regular" charset="0"/>
              </a:rPr>
              <a:t>Pre-osteoclast</a:t>
            </a:r>
          </a:p>
          <a:p>
            <a:endParaRPr lang="en-US" sz="1200" dirty="0">
              <a:solidFill>
                <a:prstClr val="black"/>
              </a:solidFill>
              <a:latin typeface="Arial Regular" charset="0"/>
              <a:cs typeface="Arial Regular" charset="0"/>
            </a:endParaRPr>
          </a:p>
          <a:p>
            <a:endParaRPr lang="en-US" sz="1200" dirty="0">
              <a:solidFill>
                <a:prstClr val="black"/>
              </a:solidFill>
              <a:latin typeface="Arial Regular" charset="0"/>
              <a:cs typeface="Arial Regular" charset="0"/>
            </a:endParaRPr>
          </a:p>
          <a:p>
            <a:endParaRPr lang="en-US" sz="1200" dirty="0">
              <a:solidFill>
                <a:prstClr val="black"/>
              </a:solidFill>
              <a:latin typeface="Arial Regular" charset="0"/>
              <a:cs typeface="Arial Regular" charset="0"/>
            </a:endParaRPr>
          </a:p>
          <a:p>
            <a:r>
              <a:rPr lang="en-US" sz="1200" dirty="0">
                <a:solidFill>
                  <a:prstClr val="black"/>
                </a:solidFill>
                <a:latin typeface="Arial Regular" charset="0"/>
                <a:cs typeface="Arial Regular" charset="0"/>
              </a:rPr>
              <a:t>Osteoclast </a:t>
            </a:r>
          </a:p>
        </p:txBody>
      </p:sp>
      <p:sp>
        <p:nvSpPr>
          <p:cNvPr id="63" name="Right Arrow 62"/>
          <p:cNvSpPr/>
          <p:nvPr/>
        </p:nvSpPr>
        <p:spPr>
          <a:xfrm rot="5400000">
            <a:off x="8867039" y="4750757"/>
            <a:ext cx="362479" cy="162358"/>
          </a:xfrm>
          <a:prstGeom prst="rightArrow">
            <a:avLst/>
          </a:prstGeom>
          <a:solidFill>
            <a:schemeClr val="tx1">
              <a:lumMod val="75000"/>
              <a:lumOff val="2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4" name="TextBox 63"/>
          <p:cNvSpPr txBox="1"/>
          <p:nvPr/>
        </p:nvSpPr>
        <p:spPr>
          <a:xfrm>
            <a:off x="7743889" y="2625007"/>
            <a:ext cx="2484276" cy="707886"/>
          </a:xfrm>
          <a:prstGeom prst="rect">
            <a:avLst/>
          </a:prstGeom>
          <a:solidFill>
            <a:srgbClr val="FA37E4"/>
          </a:solidFill>
        </p:spPr>
        <p:txBody>
          <a:bodyPr wrap="square" rtlCol="0">
            <a:spAutoFit/>
          </a:bodyPr>
          <a:lstStyle/>
          <a:p>
            <a:r>
              <a:rPr lang="en-US" sz="2000" b="1" i="1" dirty="0">
                <a:solidFill>
                  <a:prstClr val="black"/>
                </a:solidFill>
                <a:latin typeface="Calibri"/>
              </a:rPr>
              <a:t>mechanical stress</a:t>
            </a:r>
          </a:p>
          <a:p>
            <a:r>
              <a:rPr lang="en-US" sz="2000" b="1" i="1" dirty="0">
                <a:solidFill>
                  <a:prstClr val="black"/>
                </a:solidFill>
                <a:latin typeface="Calibri"/>
              </a:rPr>
              <a:t>Orthodontic force </a:t>
            </a:r>
          </a:p>
        </p:txBody>
      </p:sp>
      <p:sp>
        <p:nvSpPr>
          <p:cNvPr id="3" name="Rectangle 2"/>
          <p:cNvSpPr/>
          <p:nvPr/>
        </p:nvSpPr>
        <p:spPr>
          <a:xfrm>
            <a:off x="142668" y="1982440"/>
            <a:ext cx="3795386" cy="1569660"/>
          </a:xfrm>
          <a:prstGeom prst="rect">
            <a:avLst/>
          </a:prstGeom>
        </p:spPr>
        <p:txBody>
          <a:bodyPr wrap="square">
            <a:spAutoFit/>
          </a:bodyPr>
          <a:lstStyle/>
          <a:p>
            <a:pPr algn="ctr"/>
            <a:r>
              <a:rPr lang="el-GR" sz="2400" b="1" dirty="0">
                <a:solidFill>
                  <a:prstClr val="black"/>
                </a:solidFill>
                <a:effectLst>
                  <a:innerShdw blurRad="63500" dist="50800" dir="13500000">
                    <a:prstClr val="black">
                      <a:alpha val="50000"/>
                    </a:prstClr>
                  </a:innerShdw>
                </a:effectLst>
              </a:rPr>
              <a:t>ΟΣΤΙΚΗ ΑΝΑΔΟΜΗΣΗ</a:t>
            </a:r>
          </a:p>
          <a:p>
            <a:pPr algn="ctr"/>
            <a:r>
              <a:rPr lang="el-GR" sz="2400" b="1" dirty="0">
                <a:solidFill>
                  <a:prstClr val="black"/>
                </a:solidFill>
                <a:effectLst>
                  <a:innerShdw blurRad="63500" dist="50800" dir="13500000">
                    <a:prstClr val="black">
                      <a:alpha val="50000"/>
                    </a:prstClr>
                  </a:innerShdw>
                </a:effectLst>
              </a:rPr>
              <a:t>ΥΠΟ ΜΗΧΑΝΟΔΙΕΓΕΡΣΗ</a:t>
            </a:r>
          </a:p>
          <a:p>
            <a:pPr algn="ctr"/>
            <a:endParaRPr lang="el-GR" sz="2400" b="1" dirty="0">
              <a:solidFill>
                <a:prstClr val="black"/>
              </a:solidFill>
              <a:effectLst>
                <a:innerShdw blurRad="63500" dist="50800" dir="13500000">
                  <a:prstClr val="black">
                    <a:alpha val="50000"/>
                  </a:prstClr>
                </a:innerShdw>
              </a:effectLst>
            </a:endParaRPr>
          </a:p>
          <a:p>
            <a:pPr algn="ctr"/>
            <a:endParaRPr lang="en-US" sz="2400" b="1" dirty="0">
              <a:solidFill>
                <a:prstClr val="black"/>
              </a:solidFill>
              <a:effectLst>
                <a:innerShdw blurRad="63500" dist="50800" dir="13500000">
                  <a:prstClr val="black">
                    <a:alpha val="50000"/>
                  </a:prstClr>
                </a:innerShdw>
              </a:effectLst>
            </a:endParaRPr>
          </a:p>
        </p:txBody>
      </p:sp>
      <p:sp>
        <p:nvSpPr>
          <p:cNvPr id="67" name="TextBox 66">
            <a:extLst>
              <a:ext uri="{FF2B5EF4-FFF2-40B4-BE49-F238E27FC236}">
                <a16:creationId xmlns:a16="http://schemas.microsoft.com/office/drawing/2014/main" xmlns="" id="{8BE064C0-A35D-3148-B949-13D31A26801A}"/>
              </a:ext>
            </a:extLst>
          </p:cNvPr>
          <p:cNvSpPr txBox="1"/>
          <p:nvPr/>
        </p:nvSpPr>
        <p:spPr>
          <a:xfrm>
            <a:off x="304784" y="6318379"/>
            <a:ext cx="1584088" cy="307777"/>
          </a:xfrm>
          <a:prstGeom prst="rect">
            <a:avLst/>
          </a:prstGeom>
          <a:noFill/>
        </p:spPr>
        <p:txBody>
          <a:bodyPr wrap="none" rtlCol="0">
            <a:spAutoFit/>
          </a:bodyPr>
          <a:lstStyle/>
          <a:p>
            <a:r>
              <a:rPr lang="en-US" sz="1400" dirty="0">
                <a:solidFill>
                  <a:schemeClr val="bg1">
                    <a:lumMod val="65000"/>
                  </a:schemeClr>
                </a:solidFill>
              </a:rPr>
              <a:t>© </a:t>
            </a:r>
            <a:r>
              <a:rPr lang="en-US" sz="1050" dirty="0" err="1">
                <a:solidFill>
                  <a:schemeClr val="bg1">
                    <a:lumMod val="65000"/>
                  </a:schemeClr>
                </a:solidFill>
              </a:rPr>
              <a:t>D.Konstantonis</a:t>
            </a:r>
            <a:r>
              <a:rPr lang="en-US" sz="1050" dirty="0">
                <a:solidFill>
                  <a:schemeClr val="bg1">
                    <a:lumMod val="65000"/>
                  </a:schemeClr>
                </a:solidFill>
              </a:rPr>
              <a:t>, 2018</a:t>
            </a:r>
            <a:r>
              <a:rPr lang="en-US" sz="1400" dirty="0">
                <a:solidFill>
                  <a:schemeClr val="bg1">
                    <a:lumMod val="65000"/>
                  </a:schemeClr>
                </a:solidFill>
              </a:rPr>
              <a:t> </a:t>
            </a:r>
          </a:p>
        </p:txBody>
      </p:sp>
    </p:spTree>
    <p:extLst>
      <p:ext uri="{BB962C8B-B14F-4D97-AF65-F5344CB8AC3E}">
        <p14:creationId xmlns:p14="http://schemas.microsoft.com/office/powerpoint/2010/main" val="159506565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46911" y="675409"/>
            <a:ext cx="8243454" cy="6182591"/>
          </a:xfrm>
          <a:prstGeom prst="rect">
            <a:avLst/>
          </a:prstGeom>
        </p:spPr>
      </p:pic>
      <p:sp>
        <p:nvSpPr>
          <p:cNvPr id="2" name="Title 1"/>
          <p:cNvSpPr>
            <a:spLocks noGrp="1"/>
          </p:cNvSpPr>
          <p:nvPr>
            <p:ph type="title"/>
          </p:nvPr>
        </p:nvSpPr>
        <p:spPr>
          <a:xfrm>
            <a:off x="827809" y="185016"/>
            <a:ext cx="10536382" cy="701675"/>
          </a:xfrm>
        </p:spPr>
        <p:txBody>
          <a:bodyPr>
            <a:noAutofit/>
          </a:bodyPr>
          <a:lstStyle/>
          <a:p>
            <a:pPr algn="ctr"/>
            <a:r>
              <a:rPr lang="el-GR" sz="2400" dirty="0">
                <a:cs typeface="Arial Regular" charset="0"/>
              </a:rPr>
              <a:t>Ηλικία και οστό </a:t>
            </a:r>
            <a:br>
              <a:rPr lang="el-GR" sz="2400" dirty="0">
                <a:cs typeface="Arial Regular" charset="0"/>
              </a:rPr>
            </a:br>
            <a:r>
              <a:rPr lang="el-GR" sz="2400" dirty="0">
                <a:cs typeface="Arial Regular" charset="0"/>
              </a:rPr>
              <a:t>ΟΣΤΕΟΠΟΡΩΣΗ</a:t>
            </a:r>
            <a:endParaRPr lang="en-US" sz="2400" dirty="0"/>
          </a:p>
        </p:txBody>
      </p:sp>
    </p:spTree>
    <p:extLst>
      <p:ext uri="{BB962C8B-B14F-4D97-AF65-F5344CB8AC3E}">
        <p14:creationId xmlns:p14="http://schemas.microsoft.com/office/powerpoint/2010/main" val="99718595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774240" y="1175179"/>
            <a:ext cx="3092824" cy="4746598"/>
          </a:xfrm>
          <a:prstGeom prst="rect">
            <a:avLst/>
          </a:prstGeom>
        </p:spPr>
      </p:pic>
      <p:sp>
        <p:nvSpPr>
          <p:cNvPr id="12" name="Rectangle 11"/>
          <p:cNvSpPr/>
          <p:nvPr/>
        </p:nvSpPr>
        <p:spPr>
          <a:xfrm>
            <a:off x="3408997" y="3631546"/>
            <a:ext cx="5248257" cy="2308324"/>
          </a:xfrm>
          <a:prstGeom prst="rect">
            <a:avLst/>
          </a:prstGeom>
        </p:spPr>
        <p:txBody>
          <a:bodyPr wrap="square">
            <a:spAutoFit/>
          </a:bodyPr>
          <a:lstStyle/>
          <a:p>
            <a:r>
              <a:rPr lang="en-US" dirty="0">
                <a:solidFill>
                  <a:prstClr val="black"/>
                </a:solidFill>
              </a:rPr>
              <a:t>ESA astronaut </a:t>
            </a:r>
            <a:r>
              <a:rPr lang="en-US" b="1" dirty="0">
                <a:solidFill>
                  <a:prstClr val="black"/>
                </a:solidFill>
              </a:rPr>
              <a:t>Frank De Winne</a:t>
            </a:r>
            <a:r>
              <a:rPr lang="en-US" dirty="0">
                <a:solidFill>
                  <a:prstClr val="black"/>
                </a:solidFill>
              </a:rPr>
              <a:t>,</a:t>
            </a:r>
            <a:r>
              <a:rPr lang="en-US" b="1" dirty="0">
                <a:solidFill>
                  <a:prstClr val="black"/>
                </a:solidFill>
              </a:rPr>
              <a:t> </a:t>
            </a:r>
            <a:r>
              <a:rPr lang="en-US" dirty="0">
                <a:solidFill>
                  <a:prstClr val="black"/>
                </a:solidFill>
              </a:rPr>
              <a:t>Expedition 21 commander, equipped with a bungee harness, exercises on the Combined Operational Load Bearing External Resistance Treadmill (COLBERT) in the Harmony node of the International Space Station. 10/2009 </a:t>
            </a:r>
            <a:r>
              <a:rPr lang="en-US" dirty="0">
                <a:solidFill>
                  <a:srgbClr val="222222"/>
                </a:solidFill>
              </a:rPr>
              <a:t>Credits: NASA </a:t>
            </a:r>
            <a:endParaRPr lang="en-US" dirty="0">
              <a:solidFill>
                <a:prstClr val="black"/>
              </a:solidFill>
            </a:endParaRPr>
          </a:p>
          <a:p>
            <a:endParaRPr lang="en-US" dirty="0">
              <a:solidFill>
                <a:prstClr val="black"/>
              </a:solidFill>
            </a:endParaRPr>
          </a:p>
        </p:txBody>
      </p:sp>
      <p:sp>
        <p:nvSpPr>
          <p:cNvPr id="11" name="Title 1">
            <a:extLst>
              <a:ext uri="{FF2B5EF4-FFF2-40B4-BE49-F238E27FC236}">
                <a16:creationId xmlns:a16="http://schemas.microsoft.com/office/drawing/2014/main" xmlns="" id="{835A88A4-425E-0A46-BCC6-C37B48CE8A11}"/>
              </a:ext>
            </a:extLst>
          </p:cNvPr>
          <p:cNvSpPr>
            <a:spLocks noGrp="1"/>
          </p:cNvSpPr>
          <p:nvPr>
            <p:ph type="title"/>
          </p:nvPr>
        </p:nvSpPr>
        <p:spPr>
          <a:xfrm>
            <a:off x="827809" y="185016"/>
            <a:ext cx="10536382" cy="701675"/>
          </a:xfrm>
        </p:spPr>
        <p:txBody>
          <a:bodyPr>
            <a:noAutofit/>
          </a:bodyPr>
          <a:lstStyle/>
          <a:p>
            <a:pPr algn="ctr"/>
            <a:r>
              <a:rPr lang="el-GR" sz="2800" dirty="0">
                <a:cs typeface="Arial Regular" charset="0"/>
              </a:rPr>
              <a:t>Άσκηση – </a:t>
            </a:r>
            <a:r>
              <a:rPr lang="en-US" sz="2800" dirty="0">
                <a:cs typeface="Arial Regular" charset="0"/>
              </a:rPr>
              <a:t>M</a:t>
            </a:r>
            <a:r>
              <a:rPr lang="el-GR" sz="2800" dirty="0" err="1">
                <a:cs typeface="Arial Regular" charset="0"/>
              </a:rPr>
              <a:t>ηχανική</a:t>
            </a:r>
            <a:r>
              <a:rPr lang="el-GR" sz="2800" dirty="0">
                <a:cs typeface="Arial Regular" charset="0"/>
              </a:rPr>
              <a:t> διέγερση και οστό </a:t>
            </a:r>
            <a:br>
              <a:rPr lang="el-GR" sz="2800" dirty="0">
                <a:cs typeface="Arial Regular" charset="0"/>
              </a:rPr>
            </a:br>
            <a:r>
              <a:rPr lang="el-GR" sz="2800" dirty="0">
                <a:cs typeface="Arial Regular" charset="0"/>
              </a:rPr>
              <a:t>ΟΣΤΕΟΠΟΡΩΣΗ</a:t>
            </a:r>
            <a:endParaRPr lang="en-US" sz="2800" dirty="0"/>
          </a:p>
        </p:txBody>
      </p:sp>
      <p:pic>
        <p:nvPicPr>
          <p:cNvPr id="8" name="Picture 7">
            <a:extLst>
              <a:ext uri="{FF2B5EF4-FFF2-40B4-BE49-F238E27FC236}">
                <a16:creationId xmlns:a16="http://schemas.microsoft.com/office/drawing/2014/main" xmlns="" id="{B5D2B4B9-01F9-1F4B-95EC-587FAB605AB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7791" y="672926"/>
            <a:ext cx="2574220" cy="3952026"/>
          </a:xfrm>
          <a:prstGeom prst="rect">
            <a:avLst/>
          </a:prstGeom>
        </p:spPr>
      </p:pic>
      <p:grpSp>
        <p:nvGrpSpPr>
          <p:cNvPr id="9" name="Group 8"/>
          <p:cNvGrpSpPr>
            <a:grpSpLocks noChangeAspect="1"/>
          </p:cNvGrpSpPr>
          <p:nvPr/>
        </p:nvGrpSpPr>
        <p:grpSpPr>
          <a:xfrm>
            <a:off x="704783" y="4799405"/>
            <a:ext cx="2549235" cy="1816450"/>
            <a:chOff x="540327" y="-500709"/>
            <a:chExt cx="9144000" cy="6515528"/>
          </a:xfrm>
        </p:grpSpPr>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40327" y="-500709"/>
              <a:ext cx="9144000" cy="6515528"/>
            </a:xfrm>
            <a:prstGeom prst="rect">
              <a:avLst/>
            </a:prstGeom>
          </p:spPr>
        </p:pic>
        <p:cxnSp>
          <p:nvCxnSpPr>
            <p:cNvPr id="7" name="Straight Arrow Connector 6"/>
            <p:cNvCxnSpPr/>
            <p:nvPr/>
          </p:nvCxnSpPr>
          <p:spPr>
            <a:xfrm>
              <a:off x="6699827" y="3106091"/>
              <a:ext cx="889000" cy="838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13" name="Rectangle 12">
            <a:extLst>
              <a:ext uri="{FF2B5EF4-FFF2-40B4-BE49-F238E27FC236}">
                <a16:creationId xmlns:a16="http://schemas.microsoft.com/office/drawing/2014/main" xmlns="" id="{480DFB17-16CD-664B-BC75-DA80A32CA1BD}"/>
              </a:ext>
            </a:extLst>
          </p:cNvPr>
          <p:cNvSpPr/>
          <p:nvPr/>
        </p:nvSpPr>
        <p:spPr>
          <a:xfrm>
            <a:off x="3420430" y="1237223"/>
            <a:ext cx="3278155" cy="1754326"/>
          </a:xfrm>
          <a:prstGeom prst="rect">
            <a:avLst/>
          </a:prstGeom>
        </p:spPr>
        <p:txBody>
          <a:bodyPr wrap="square">
            <a:spAutoFit/>
          </a:bodyPr>
          <a:lstStyle/>
          <a:p>
            <a:r>
              <a:rPr lang="en-US" dirty="0">
                <a:solidFill>
                  <a:srgbClr val="222222"/>
                </a:solidFill>
              </a:rPr>
              <a:t>Cosmonaut </a:t>
            </a:r>
            <a:r>
              <a:rPr lang="en-US" b="1" dirty="0">
                <a:solidFill>
                  <a:srgbClr val="222222"/>
                </a:solidFill>
              </a:rPr>
              <a:t>Sergei </a:t>
            </a:r>
            <a:r>
              <a:rPr lang="en-US" b="1" dirty="0" err="1">
                <a:solidFill>
                  <a:srgbClr val="222222"/>
                </a:solidFill>
              </a:rPr>
              <a:t>Krikalev</a:t>
            </a:r>
            <a:r>
              <a:rPr lang="en-US" b="1" dirty="0">
                <a:solidFill>
                  <a:srgbClr val="222222"/>
                </a:solidFill>
              </a:rPr>
              <a:t>, </a:t>
            </a:r>
            <a:r>
              <a:rPr lang="en-US" dirty="0">
                <a:solidFill>
                  <a:srgbClr val="222222"/>
                </a:solidFill>
              </a:rPr>
              <a:t>Russia's Federal Space Agency, Expedition 11 commander, Soyuz commander. 3/2005 Credits: NASA </a:t>
            </a:r>
            <a:endParaRPr lang="en-US" dirty="0"/>
          </a:p>
        </p:txBody>
      </p:sp>
      <p:sp>
        <p:nvSpPr>
          <p:cNvPr id="19" name="Left Arrow 18">
            <a:extLst>
              <a:ext uri="{FF2B5EF4-FFF2-40B4-BE49-F238E27FC236}">
                <a16:creationId xmlns:a16="http://schemas.microsoft.com/office/drawing/2014/main" xmlns="" id="{985CB9EA-0A00-5F4A-8418-292C004BBEC2}"/>
              </a:ext>
            </a:extLst>
          </p:cNvPr>
          <p:cNvSpPr/>
          <p:nvPr/>
        </p:nvSpPr>
        <p:spPr>
          <a:xfrm>
            <a:off x="3461259" y="3031889"/>
            <a:ext cx="2608729" cy="161365"/>
          </a:xfrm>
          <a:prstGeom prst="left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Left Arrow 19">
            <a:extLst>
              <a:ext uri="{FF2B5EF4-FFF2-40B4-BE49-F238E27FC236}">
                <a16:creationId xmlns:a16="http://schemas.microsoft.com/office/drawing/2014/main" xmlns="" id="{355BCA3A-B0EB-DC4B-92CE-3C4674AAECA2}"/>
              </a:ext>
            </a:extLst>
          </p:cNvPr>
          <p:cNvSpPr/>
          <p:nvPr/>
        </p:nvSpPr>
        <p:spPr>
          <a:xfrm rot="10800000">
            <a:off x="5738417" y="5375093"/>
            <a:ext cx="2608729" cy="161365"/>
          </a:xfrm>
          <a:prstGeom prst="left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1808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alpha val="74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65782" y="33276"/>
            <a:ext cx="9234517" cy="6824724"/>
          </a:xfrm>
          <a:prstGeom prst="rect">
            <a:avLst/>
          </a:prstGeom>
        </p:spPr>
      </p:pic>
      <p:sp>
        <p:nvSpPr>
          <p:cNvPr id="5" name="Rectangle 4"/>
          <p:cNvSpPr/>
          <p:nvPr/>
        </p:nvSpPr>
        <p:spPr>
          <a:xfrm>
            <a:off x="112320" y="0"/>
            <a:ext cx="736334" cy="6858000"/>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l-GR" dirty="0">
              <a:solidFill>
                <a:schemeClr val="tx1"/>
              </a:solidFill>
              <a:latin typeface="Arial"/>
              <a:cs typeface="Arial"/>
            </a:endParaRPr>
          </a:p>
        </p:txBody>
      </p:sp>
    </p:spTree>
    <p:extLst>
      <p:ext uri="{BB962C8B-B14F-4D97-AF65-F5344CB8AC3E}">
        <p14:creationId xmlns:p14="http://schemas.microsoft.com/office/powerpoint/2010/main" val="129871813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1"/>
          <p:cNvSpPr>
            <a:spLocks noGrp="1"/>
          </p:cNvSpPr>
          <p:nvPr>
            <p:ph type="title"/>
          </p:nvPr>
        </p:nvSpPr>
        <p:spPr>
          <a:xfrm>
            <a:off x="768853" y="1513248"/>
            <a:ext cx="10654301" cy="529395"/>
          </a:xfrm>
          <a:solidFill>
            <a:schemeClr val="bg1">
              <a:lumMod val="95000"/>
            </a:schemeClr>
          </a:solidFill>
        </p:spPr>
        <p:style>
          <a:lnRef idx="0">
            <a:schemeClr val="accent4"/>
          </a:lnRef>
          <a:fillRef idx="3">
            <a:schemeClr val="accent4"/>
          </a:fillRef>
          <a:effectRef idx="3">
            <a:schemeClr val="accent4"/>
          </a:effectRef>
          <a:fontRef idx="minor">
            <a:schemeClr val="lt1"/>
          </a:fontRef>
        </p:style>
        <p:txBody>
          <a:bodyPr>
            <a:normAutofit/>
          </a:bodyPr>
          <a:lstStyle/>
          <a:p>
            <a:pPr lvl="0">
              <a:spcBef>
                <a:spcPts val="0"/>
              </a:spcBef>
            </a:pPr>
            <a:r>
              <a:rPr lang="el-GR" sz="2000" dirty="0">
                <a:solidFill>
                  <a:prstClr val="black"/>
                </a:solidFill>
                <a:cs typeface="Arial Narrow"/>
              </a:rPr>
              <a:t>Οι </a:t>
            </a:r>
            <a:r>
              <a:rPr lang="el-GR" sz="2000" dirty="0" err="1">
                <a:solidFill>
                  <a:prstClr val="black"/>
                </a:solidFill>
                <a:cs typeface="Arial Narrow"/>
              </a:rPr>
              <a:t>προσταγλαδίνες</a:t>
            </a:r>
            <a:r>
              <a:rPr lang="el-GR" sz="2000" dirty="0">
                <a:solidFill>
                  <a:prstClr val="black"/>
                </a:solidFill>
                <a:cs typeface="Arial Narrow"/>
              </a:rPr>
              <a:t>, τα </a:t>
            </a:r>
            <a:r>
              <a:rPr lang="el-GR" sz="2000" dirty="0" err="1">
                <a:solidFill>
                  <a:prstClr val="black"/>
                </a:solidFill>
                <a:cs typeface="Arial Narrow"/>
              </a:rPr>
              <a:t>λευκοτριένια</a:t>
            </a:r>
            <a:r>
              <a:rPr lang="el-GR" sz="2000" dirty="0">
                <a:solidFill>
                  <a:prstClr val="black"/>
                </a:solidFill>
                <a:cs typeface="Arial Narrow"/>
              </a:rPr>
              <a:t> και ο ρόλος τους στην ορθοδοντική μετακίνηση </a:t>
            </a:r>
            <a:endParaRPr lang="el-GR" sz="2000" dirty="0">
              <a:cs typeface="Arial Narrow"/>
            </a:endParaRPr>
          </a:p>
        </p:txBody>
      </p:sp>
      <p:sp>
        <p:nvSpPr>
          <p:cNvPr id="5" name="Τίτλος 1"/>
          <p:cNvSpPr txBox="1">
            <a:spLocks/>
          </p:cNvSpPr>
          <p:nvPr/>
        </p:nvSpPr>
        <p:spPr>
          <a:xfrm>
            <a:off x="768853" y="2129627"/>
            <a:ext cx="10654301" cy="516011"/>
          </a:xfrm>
          <a:prstGeom prst="rect">
            <a:avLst/>
          </a:prstGeom>
          <a:solidFill>
            <a:schemeClr val="bg1">
              <a:lumMod val="95000"/>
            </a:schemeClr>
          </a:solidFill>
        </p:spPr>
        <p:style>
          <a:lnRef idx="0">
            <a:schemeClr val="accent4"/>
          </a:lnRef>
          <a:fillRef idx="3">
            <a:schemeClr val="accent4"/>
          </a:fillRef>
          <a:effectRef idx="3">
            <a:schemeClr val="accent4"/>
          </a:effectRef>
          <a:fontRef idx="minor">
            <a:schemeClr val="lt1"/>
          </a:fontRef>
        </p:style>
        <p:txBody>
          <a:bodyPr vert="horz" lIns="91440" tIns="45720" rIns="91440" bIns="45720" rtlCol="0" anchor="ctr">
            <a:normAutofit/>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spcBef>
                <a:spcPts val="0"/>
              </a:spcBef>
            </a:pPr>
            <a:r>
              <a:rPr lang="el-GR" sz="2000" dirty="0">
                <a:solidFill>
                  <a:prstClr val="black"/>
                </a:solidFill>
                <a:cs typeface="Arial Narrow"/>
              </a:rPr>
              <a:t>Το ενδοκυττάριο σύστημα των «δεύτερων αγγελιοφόρων»</a:t>
            </a:r>
            <a:endParaRPr lang="el-GR" sz="2000" dirty="0">
              <a:cs typeface="Arial Narrow"/>
            </a:endParaRPr>
          </a:p>
        </p:txBody>
      </p:sp>
      <p:sp>
        <p:nvSpPr>
          <p:cNvPr id="7" name="Τίτλος 1"/>
          <p:cNvSpPr txBox="1">
            <a:spLocks/>
          </p:cNvSpPr>
          <p:nvPr/>
        </p:nvSpPr>
        <p:spPr>
          <a:xfrm>
            <a:off x="768849" y="3926401"/>
            <a:ext cx="10654301" cy="533236"/>
          </a:xfrm>
          <a:prstGeom prst="rect">
            <a:avLst/>
          </a:prstGeom>
          <a:solidFill>
            <a:schemeClr val="bg1">
              <a:lumMod val="95000"/>
            </a:schemeClr>
          </a:solidFill>
        </p:spPr>
        <p:style>
          <a:lnRef idx="0">
            <a:schemeClr val="accent4"/>
          </a:lnRef>
          <a:fillRef idx="3">
            <a:schemeClr val="accent4"/>
          </a:fillRef>
          <a:effectRef idx="3">
            <a:schemeClr val="accent4"/>
          </a:effectRef>
          <a:fontRef idx="minor">
            <a:schemeClr val="lt1"/>
          </a:fontRef>
        </p:style>
        <p:txBody>
          <a:bodyPr vert="horz" lIns="91440" tIns="45720" rIns="91440" bIns="45720" rtlCol="0" anchor="ctr">
            <a:normAutofit/>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spcBef>
                <a:spcPts val="0"/>
              </a:spcBef>
            </a:pPr>
            <a:r>
              <a:rPr lang="el-GR" sz="2000" dirty="0">
                <a:solidFill>
                  <a:prstClr val="black"/>
                </a:solidFill>
                <a:cs typeface="Arial Narrow"/>
              </a:rPr>
              <a:t>Οι </a:t>
            </a:r>
            <a:r>
              <a:rPr lang="el-GR" sz="2000" dirty="0" err="1">
                <a:solidFill>
                  <a:prstClr val="black"/>
                </a:solidFill>
                <a:cs typeface="Arial Narrow"/>
              </a:rPr>
              <a:t>κυτοκίνες</a:t>
            </a:r>
            <a:r>
              <a:rPr lang="el-GR" sz="2000" dirty="0">
                <a:solidFill>
                  <a:prstClr val="black"/>
                </a:solidFill>
                <a:cs typeface="Arial Narrow"/>
              </a:rPr>
              <a:t> </a:t>
            </a:r>
            <a:r>
              <a:rPr lang="mr-IN" sz="2000" dirty="0">
                <a:solidFill>
                  <a:prstClr val="black"/>
                </a:solidFill>
                <a:cs typeface="Arial Narrow"/>
              </a:rPr>
              <a:t>–</a:t>
            </a:r>
            <a:r>
              <a:rPr lang="el-GR" sz="2000" dirty="0">
                <a:solidFill>
                  <a:prstClr val="black"/>
                </a:solidFill>
                <a:cs typeface="Arial Narrow"/>
              </a:rPr>
              <a:t> Οστική απορρόφηση</a:t>
            </a:r>
            <a:endParaRPr lang="el-GR" sz="2000" dirty="0">
              <a:cs typeface="Arial Narrow"/>
            </a:endParaRPr>
          </a:p>
        </p:txBody>
      </p:sp>
      <p:sp>
        <p:nvSpPr>
          <p:cNvPr id="8" name="Τίτλος 1"/>
          <p:cNvSpPr txBox="1">
            <a:spLocks/>
          </p:cNvSpPr>
          <p:nvPr/>
        </p:nvSpPr>
        <p:spPr>
          <a:xfrm>
            <a:off x="768851" y="2732622"/>
            <a:ext cx="10654299" cy="480073"/>
          </a:xfrm>
          <a:prstGeom prst="rect">
            <a:avLst/>
          </a:prstGeom>
          <a:solidFill>
            <a:schemeClr val="bg1">
              <a:lumMod val="95000"/>
            </a:schemeClr>
          </a:solidFill>
        </p:spPr>
        <p:style>
          <a:lnRef idx="0">
            <a:schemeClr val="accent4"/>
          </a:lnRef>
          <a:fillRef idx="3">
            <a:schemeClr val="accent4"/>
          </a:fillRef>
          <a:effectRef idx="3">
            <a:schemeClr val="accent4"/>
          </a:effectRef>
          <a:fontRef idx="minor">
            <a:schemeClr val="lt1"/>
          </a:fontRef>
        </p:style>
        <p:txBody>
          <a:bodyPr vert="horz" lIns="91440" tIns="45720" rIns="91440" bIns="45720" rtlCol="0" anchor="ctr">
            <a:normAutofit/>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spcBef>
                <a:spcPts val="0"/>
              </a:spcBef>
            </a:pPr>
            <a:r>
              <a:rPr lang="el-GR" sz="2000" dirty="0">
                <a:solidFill>
                  <a:prstClr val="black"/>
                </a:solidFill>
                <a:cs typeface="Arial Narrow"/>
              </a:rPr>
              <a:t>Ο ρόλος της φλεγμονής στην ορθοδοντική μετακίνηση</a:t>
            </a:r>
            <a:endParaRPr lang="el-GR" sz="2000" dirty="0">
              <a:cs typeface="Arial Narrow"/>
            </a:endParaRPr>
          </a:p>
        </p:txBody>
      </p:sp>
      <p:sp>
        <p:nvSpPr>
          <p:cNvPr id="9" name="Τίτλος 1"/>
          <p:cNvSpPr txBox="1">
            <a:spLocks/>
          </p:cNvSpPr>
          <p:nvPr/>
        </p:nvSpPr>
        <p:spPr>
          <a:xfrm>
            <a:off x="768849" y="4536527"/>
            <a:ext cx="10654301" cy="559925"/>
          </a:xfrm>
          <a:prstGeom prst="rect">
            <a:avLst/>
          </a:prstGeom>
          <a:solidFill>
            <a:srgbClr val="FFFF00"/>
          </a:solidFill>
        </p:spPr>
        <p:style>
          <a:lnRef idx="0">
            <a:schemeClr val="accent4"/>
          </a:lnRef>
          <a:fillRef idx="3">
            <a:schemeClr val="accent4"/>
          </a:fillRef>
          <a:effectRef idx="3">
            <a:schemeClr val="accent4"/>
          </a:effectRef>
          <a:fontRef idx="minor">
            <a:schemeClr val="lt1"/>
          </a:fontRef>
        </p:style>
        <p:txBody>
          <a:bodyPr vert="horz" lIns="91440" tIns="45720" rIns="91440" bIns="45720" rtlCol="0" anchor="ctr">
            <a:normAutofit/>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spcBef>
                <a:spcPts val="0"/>
              </a:spcBef>
            </a:pPr>
            <a:r>
              <a:rPr lang="el-GR" sz="2000" dirty="0">
                <a:solidFill>
                  <a:schemeClr val="tx1"/>
                </a:solidFill>
                <a:cs typeface="Arial Narrow"/>
              </a:rPr>
              <a:t>Στο </a:t>
            </a:r>
            <a:r>
              <a:rPr lang="el-GR" sz="2000">
                <a:solidFill>
                  <a:schemeClr val="tx1"/>
                </a:solidFill>
                <a:cs typeface="Arial Narrow"/>
              </a:rPr>
              <a:t>Εργαστήριο Βιολογίας</a:t>
            </a:r>
            <a:endParaRPr lang="el-GR" sz="2000" dirty="0">
              <a:solidFill>
                <a:schemeClr val="tx1"/>
              </a:solidFill>
              <a:cs typeface="Arial Narrow"/>
            </a:endParaRPr>
          </a:p>
        </p:txBody>
      </p:sp>
      <p:sp>
        <p:nvSpPr>
          <p:cNvPr id="12" name="Title 1"/>
          <p:cNvSpPr txBox="1">
            <a:spLocks/>
          </p:cNvSpPr>
          <p:nvPr/>
        </p:nvSpPr>
        <p:spPr>
          <a:xfrm>
            <a:off x="610670" y="328774"/>
            <a:ext cx="10970659" cy="5137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2800" dirty="0"/>
              <a:t>Μοριακοί μηχανισμοί απόκρισης στην ορθοδοντική μετακίνηση</a:t>
            </a:r>
            <a:endParaRPr lang="en-US" sz="2800" dirty="0"/>
          </a:p>
        </p:txBody>
      </p:sp>
      <p:sp>
        <p:nvSpPr>
          <p:cNvPr id="10" name="Τίτλος 1">
            <a:extLst>
              <a:ext uri="{FF2B5EF4-FFF2-40B4-BE49-F238E27FC236}">
                <a16:creationId xmlns:a16="http://schemas.microsoft.com/office/drawing/2014/main" xmlns="" id="{F08F7FF7-2460-8F41-8C86-4C72E7F83E81}"/>
              </a:ext>
            </a:extLst>
          </p:cNvPr>
          <p:cNvSpPr txBox="1">
            <a:spLocks/>
          </p:cNvSpPr>
          <p:nvPr/>
        </p:nvSpPr>
        <p:spPr>
          <a:xfrm>
            <a:off x="768849" y="3299679"/>
            <a:ext cx="10654301" cy="533236"/>
          </a:xfrm>
          <a:prstGeom prst="rect">
            <a:avLst/>
          </a:prstGeom>
          <a:solidFill>
            <a:schemeClr val="bg1">
              <a:lumMod val="95000"/>
            </a:schemeClr>
          </a:solidFill>
        </p:spPr>
        <p:style>
          <a:lnRef idx="0">
            <a:schemeClr val="accent4"/>
          </a:lnRef>
          <a:fillRef idx="3">
            <a:schemeClr val="accent4"/>
          </a:fillRef>
          <a:effectRef idx="3">
            <a:schemeClr val="accent4"/>
          </a:effectRef>
          <a:fontRef idx="minor">
            <a:schemeClr val="lt1"/>
          </a:fontRef>
        </p:style>
        <p:txBody>
          <a:bodyPr vert="horz" lIns="91440" tIns="45720" rIns="91440" bIns="45720" rtlCol="0" anchor="ctr">
            <a:normAutofit/>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spcBef>
                <a:spcPts val="0"/>
              </a:spcBef>
            </a:pPr>
            <a:r>
              <a:rPr lang="el-GR" sz="2000" dirty="0">
                <a:solidFill>
                  <a:prstClr val="black"/>
                </a:solidFill>
                <a:cs typeface="Arial Narrow"/>
              </a:rPr>
              <a:t>Κυτταρική σηματοδότηση μέσω των </a:t>
            </a:r>
            <a:r>
              <a:rPr lang="el-GR" sz="2000" dirty="0" err="1">
                <a:solidFill>
                  <a:prstClr val="black"/>
                </a:solidFill>
                <a:cs typeface="Arial Narrow"/>
              </a:rPr>
              <a:t>ιντεγκρινών</a:t>
            </a:r>
            <a:r>
              <a:rPr lang="el-GR" sz="2000" dirty="0">
                <a:solidFill>
                  <a:prstClr val="black"/>
                </a:solidFill>
                <a:cs typeface="Arial Narrow"/>
              </a:rPr>
              <a:t> και των εστιών </a:t>
            </a:r>
            <a:r>
              <a:rPr lang="el-GR" sz="2000" dirty="0" err="1">
                <a:solidFill>
                  <a:prstClr val="black"/>
                </a:solidFill>
                <a:cs typeface="Arial Narrow"/>
              </a:rPr>
              <a:t>προσκόλησης</a:t>
            </a:r>
            <a:endParaRPr lang="el-GR" sz="2000" dirty="0">
              <a:cs typeface="Arial Narrow"/>
            </a:endParaRPr>
          </a:p>
        </p:txBody>
      </p:sp>
    </p:spTree>
    <p:extLst>
      <p:ext uri="{BB962C8B-B14F-4D97-AF65-F5344CB8AC3E}">
        <p14:creationId xmlns:p14="http://schemas.microsoft.com/office/powerpoint/2010/main" val="82981825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6547" y="499596"/>
            <a:ext cx="10515600" cy="1325563"/>
          </a:xfrm>
        </p:spPr>
        <p:txBody>
          <a:bodyPr>
            <a:normAutofit fontScale="90000"/>
          </a:bodyPr>
          <a:lstStyle/>
          <a:p>
            <a:pPr algn="ctr"/>
            <a:r>
              <a:rPr lang="el-GR" sz="3100" dirty="0"/>
              <a:t>Στο εργαστήριο Βιολογίας</a:t>
            </a:r>
            <a:br>
              <a:rPr lang="el-GR" sz="3100" dirty="0"/>
            </a:br>
            <a:r>
              <a:rPr lang="el-GR" sz="3100" dirty="0"/>
              <a:t> </a:t>
            </a:r>
            <a:r>
              <a:rPr lang="el-GR" sz="2000" dirty="0"/>
              <a:t>Εργαστήριο Κυτταρικού Πολλαπλασιασμού και Γήρανσης</a:t>
            </a:r>
            <a:r>
              <a:rPr lang="el-GR" dirty="0"/>
              <a:t/>
            </a:r>
            <a:br>
              <a:rPr lang="el-GR" dirty="0"/>
            </a:br>
            <a:endParaRPr lang="en-US" dirty="0"/>
          </a:p>
        </p:txBody>
      </p:sp>
      <p:sp>
        <p:nvSpPr>
          <p:cNvPr id="5" name="TextBox 4"/>
          <p:cNvSpPr txBox="1"/>
          <p:nvPr/>
        </p:nvSpPr>
        <p:spPr>
          <a:xfrm>
            <a:off x="260451" y="3833959"/>
            <a:ext cx="5136776" cy="2062103"/>
          </a:xfrm>
          <a:prstGeom prst="rect">
            <a:avLst/>
          </a:prstGeom>
          <a:noFill/>
        </p:spPr>
        <p:txBody>
          <a:bodyPr wrap="square" rtlCol="0">
            <a:spAutoFit/>
          </a:bodyPr>
          <a:lstStyle/>
          <a:p>
            <a:pPr algn="ctr"/>
            <a:r>
              <a:rPr lang="el-GR" sz="1600" dirty="0">
                <a:cs typeface="Andale Mono"/>
              </a:rPr>
              <a:t>Στατικό μοντέλο </a:t>
            </a:r>
            <a:endParaRPr lang="en-US" sz="1600" dirty="0">
              <a:cs typeface="Andale Mono"/>
            </a:endParaRPr>
          </a:p>
          <a:p>
            <a:pPr algn="ctr"/>
            <a:r>
              <a:rPr lang="el-GR" sz="1600" dirty="0">
                <a:cs typeface="Andale Mono"/>
              </a:rPr>
              <a:t>Μηχανισμός εφαρμογής μηχανικού στρες</a:t>
            </a:r>
            <a:endParaRPr lang="en-US" sz="1600" dirty="0">
              <a:cs typeface="Andale Mono"/>
            </a:endParaRPr>
          </a:p>
          <a:p>
            <a:pPr algn="ctr"/>
            <a:r>
              <a:rPr lang="en-US" sz="1600" dirty="0" err="1"/>
              <a:t>Στ</a:t>
            </a:r>
            <a:r>
              <a:rPr lang="en-US" sz="1600" dirty="0"/>
              <a:t>α</a:t>
            </a:r>
            <a:r>
              <a:rPr lang="en-US" sz="1600" dirty="0" err="1"/>
              <a:t>τικό</a:t>
            </a:r>
            <a:r>
              <a:rPr lang="en-US" sz="1600" dirty="0"/>
              <a:t> </a:t>
            </a:r>
            <a:r>
              <a:rPr lang="en-US" sz="1600" dirty="0" err="1"/>
              <a:t>μοντέλο</a:t>
            </a:r>
            <a:r>
              <a:rPr lang="en-US" sz="1600" dirty="0"/>
              <a:t> </a:t>
            </a:r>
            <a:r>
              <a:rPr lang="en-US" sz="1600" dirty="0" err="1"/>
              <a:t>μηχ</a:t>
            </a:r>
            <a:r>
              <a:rPr lang="en-US" sz="1600" dirty="0"/>
              <a:t>α</a:t>
            </a:r>
            <a:r>
              <a:rPr lang="en-US" sz="1600" dirty="0" err="1"/>
              <a:t>νικής</a:t>
            </a:r>
            <a:r>
              <a:rPr lang="en-US" sz="1600" dirty="0"/>
              <a:t> </a:t>
            </a:r>
            <a:r>
              <a:rPr lang="en-US" sz="1600" dirty="0" err="1"/>
              <a:t>διέγερσης</a:t>
            </a:r>
            <a:r>
              <a:rPr lang="en-US" sz="1600" dirty="0"/>
              <a:t>. </a:t>
            </a:r>
            <a:r>
              <a:rPr lang="en-US" sz="1600" dirty="0" err="1"/>
              <a:t>Α</a:t>
            </a:r>
            <a:r>
              <a:rPr lang="en-US" sz="1600" dirty="0"/>
              <a:t>: </a:t>
            </a:r>
            <a:r>
              <a:rPr lang="en-US" sz="1600" dirty="0" err="1"/>
              <a:t>εύκ</a:t>
            </a:r>
            <a:r>
              <a:rPr lang="en-US" sz="1600" dirty="0"/>
              <a:t>α</a:t>
            </a:r>
            <a:r>
              <a:rPr lang="en-US" sz="1600" dirty="0" err="1"/>
              <a:t>μ</a:t>
            </a:r>
            <a:r>
              <a:rPr lang="en-US" sz="1600" dirty="0"/>
              <a:t>π</a:t>
            </a:r>
            <a:r>
              <a:rPr lang="en-US" sz="1600" dirty="0" err="1"/>
              <a:t>το</a:t>
            </a:r>
            <a:r>
              <a:rPr lang="en-US" sz="1600" dirty="0"/>
              <a:t> </a:t>
            </a:r>
            <a:r>
              <a:rPr lang="en-US" sz="1600" dirty="0" err="1"/>
              <a:t>ορθογώνιο</a:t>
            </a:r>
            <a:r>
              <a:rPr lang="en-US" sz="1600" dirty="0"/>
              <a:t> </a:t>
            </a:r>
            <a:r>
              <a:rPr lang="en-US" sz="1600" dirty="0" err="1"/>
              <a:t>σκεύος</a:t>
            </a:r>
            <a:r>
              <a:rPr lang="en-US" sz="1600" dirty="0"/>
              <a:t> </a:t>
            </a:r>
            <a:r>
              <a:rPr lang="en-US" sz="1600" dirty="0" err="1"/>
              <a:t>σιλικόνης</a:t>
            </a:r>
            <a:r>
              <a:rPr lang="en-US" sz="1600" dirty="0"/>
              <a:t>. </a:t>
            </a:r>
            <a:r>
              <a:rPr lang="en-US" sz="1600" dirty="0" err="1"/>
              <a:t>Β</a:t>
            </a:r>
            <a:r>
              <a:rPr lang="en-US" sz="1600" dirty="0"/>
              <a:t>: βα</a:t>
            </a:r>
            <a:r>
              <a:rPr lang="en-US" sz="1600" dirty="0" err="1"/>
              <a:t>θμονομημένη</a:t>
            </a:r>
            <a:r>
              <a:rPr lang="en-US" sz="1600" dirty="0"/>
              <a:t> π</a:t>
            </a:r>
            <a:r>
              <a:rPr lang="en-US" sz="1600" dirty="0" err="1"/>
              <a:t>λάκ</a:t>
            </a:r>
            <a:r>
              <a:rPr lang="en-US" sz="1600" dirty="0"/>
              <a:t>α π</a:t>
            </a:r>
            <a:r>
              <a:rPr lang="en-US" sz="1600" dirty="0" err="1"/>
              <a:t>ου</a:t>
            </a:r>
            <a:r>
              <a:rPr lang="en-US" sz="1600" dirty="0"/>
              <a:t> </a:t>
            </a:r>
            <a:r>
              <a:rPr lang="en-US" sz="1600" dirty="0" err="1"/>
              <a:t>υ</a:t>
            </a:r>
            <a:r>
              <a:rPr lang="en-US" sz="1600" dirty="0"/>
              <a:t>π</a:t>
            </a:r>
            <a:r>
              <a:rPr lang="en-US" sz="1600" dirty="0" err="1"/>
              <a:t>οδεικνύει</a:t>
            </a:r>
            <a:r>
              <a:rPr lang="en-US" sz="1600" dirty="0"/>
              <a:t> </a:t>
            </a:r>
            <a:r>
              <a:rPr lang="en-US" sz="1600" dirty="0" err="1"/>
              <a:t>την</a:t>
            </a:r>
            <a:r>
              <a:rPr lang="en-US" sz="1600" dirty="0"/>
              <a:t> </a:t>
            </a:r>
            <a:r>
              <a:rPr lang="en-US" sz="1600" dirty="0" err="1"/>
              <a:t>εφ</a:t>
            </a:r>
            <a:r>
              <a:rPr lang="en-US" sz="1600" dirty="0"/>
              <a:t>α</a:t>
            </a:r>
            <a:r>
              <a:rPr lang="en-US" sz="1600" dirty="0" err="1"/>
              <a:t>ρμοζόμενη</a:t>
            </a:r>
            <a:r>
              <a:rPr lang="en-US" sz="1600" dirty="0"/>
              <a:t> πα</a:t>
            </a:r>
            <a:r>
              <a:rPr lang="en-US" sz="1600" dirty="0" err="1"/>
              <a:t>ρ</a:t>
            </a:r>
            <a:r>
              <a:rPr lang="en-US" sz="1600" dirty="0"/>
              <a:t>α</a:t>
            </a:r>
            <a:r>
              <a:rPr lang="en-US" sz="1600" dirty="0" err="1"/>
              <a:t>μόρφωση</a:t>
            </a:r>
            <a:r>
              <a:rPr lang="en-US" sz="1600" dirty="0"/>
              <a:t> </a:t>
            </a:r>
            <a:r>
              <a:rPr lang="en-US" sz="1600" dirty="0" err="1"/>
              <a:t>σκεύους</a:t>
            </a:r>
            <a:r>
              <a:rPr lang="en-US" sz="1600" dirty="0"/>
              <a:t> </a:t>
            </a:r>
            <a:r>
              <a:rPr lang="en-US" sz="1600" dirty="0" err="1"/>
              <a:t>σιλικόνης</a:t>
            </a:r>
            <a:r>
              <a:rPr lang="en-US" sz="1600" dirty="0"/>
              <a:t>. C: </a:t>
            </a:r>
            <a:r>
              <a:rPr lang="en-US" sz="1600" dirty="0" err="1"/>
              <a:t>Κ</a:t>
            </a:r>
            <a:r>
              <a:rPr lang="en-US" sz="1600" dirty="0"/>
              <a:t>α</a:t>
            </a:r>
            <a:r>
              <a:rPr lang="en-US" sz="1600" dirty="0" err="1"/>
              <a:t>τεύθυνση</a:t>
            </a:r>
            <a:r>
              <a:rPr lang="en-US" sz="1600" dirty="0"/>
              <a:t> </a:t>
            </a:r>
            <a:r>
              <a:rPr lang="en-US" sz="1600" dirty="0" err="1"/>
              <a:t>της</a:t>
            </a:r>
            <a:r>
              <a:rPr lang="en-US" sz="1600" dirty="0"/>
              <a:t> </a:t>
            </a:r>
            <a:r>
              <a:rPr lang="en-US" sz="1600" dirty="0" err="1"/>
              <a:t>εφ</a:t>
            </a:r>
            <a:r>
              <a:rPr lang="en-US" sz="1600" dirty="0"/>
              <a:t>α</a:t>
            </a:r>
            <a:r>
              <a:rPr lang="en-US" sz="1600" dirty="0" err="1"/>
              <a:t>ρμοζόμενης</a:t>
            </a:r>
            <a:r>
              <a:rPr lang="en-US" sz="1600" dirty="0"/>
              <a:t> </a:t>
            </a:r>
            <a:r>
              <a:rPr lang="en-US" sz="1600" dirty="0" err="1"/>
              <a:t>δύν</a:t>
            </a:r>
            <a:r>
              <a:rPr lang="en-US" sz="1600" dirty="0"/>
              <a:t>α</a:t>
            </a:r>
            <a:r>
              <a:rPr lang="en-US" sz="1600" dirty="0" err="1"/>
              <a:t>μης</a:t>
            </a:r>
            <a:endParaRPr lang="en-US" sz="1600" dirty="0"/>
          </a:p>
          <a:p>
            <a:pPr algn="ctr"/>
            <a:endParaRPr lang="el-GR" sz="1600" dirty="0">
              <a:cs typeface="Andale Mono"/>
            </a:endParaRPr>
          </a:p>
        </p:txBody>
      </p:sp>
      <p:sp>
        <p:nvSpPr>
          <p:cNvPr id="7" name="TextBox 6"/>
          <p:cNvSpPr txBox="1"/>
          <p:nvPr/>
        </p:nvSpPr>
        <p:spPr>
          <a:xfrm>
            <a:off x="6212540" y="3833959"/>
            <a:ext cx="5809131" cy="2308324"/>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r>
              <a:rPr lang="el-GR" sz="1600" kern="1200" dirty="0">
                <a:latin typeface="+mn-lt"/>
                <a:cs typeface="Andale Mono"/>
              </a:rPr>
              <a:t>Δυναμικό μοντέλο </a:t>
            </a:r>
            <a:endParaRPr lang="en-US" sz="1600" kern="1200" dirty="0">
              <a:latin typeface="+mn-lt"/>
              <a:cs typeface="Andale Mono"/>
            </a:endParaRPr>
          </a:p>
          <a:p>
            <a:pPr algn="ctr"/>
            <a:r>
              <a:rPr lang="el-GR" sz="1600" kern="1200" dirty="0">
                <a:latin typeface="+mn-lt"/>
                <a:cs typeface="Andale Mono"/>
              </a:rPr>
              <a:t>Μηχανισμός εφαρμογής κυκλικής μηχανικής διέγερσης </a:t>
            </a:r>
          </a:p>
          <a:p>
            <a:pPr algn="ctr"/>
            <a:r>
              <a:rPr lang="el-GR" sz="1600" dirty="0">
                <a:latin typeface="+mn-lt"/>
              </a:rPr>
              <a:t>Το “δυναμικό” σύστημα είναι ένα μοντέλο που χρησιμοποιείται για μελέτη της ανταπόκρισης των κυττάρων στο επαναλαμβανόμενο μηχανικό στρες. Το σύστημα αυτό μέσω του εμβόλου εφαρμογής περιοδικού μηχανικού στρες έχει τη δυνατότητα μίμησης της φυσιολογικής άσκησης ορθοδοντικής δύναμης στα δόντια και στα κύτταρα του ΠΔΣ.</a:t>
            </a:r>
            <a:endParaRPr lang="en-US" sz="1600" kern="1200" dirty="0">
              <a:latin typeface="+mn-lt"/>
              <a:cs typeface="Andale Mono"/>
            </a:endParaRPr>
          </a:p>
        </p:txBody>
      </p:sp>
      <p:pic>
        <p:nvPicPr>
          <p:cNvPr id="8" name="Εικόνα 29"/>
          <p:cNvPicPr/>
          <p:nvPr/>
        </p:nvPicPr>
        <p:blipFill>
          <a:blip r:embed="rId3" cstate="email">
            <a:extLst>
              <a:ext uri="{28A0092B-C50C-407E-A947-70E740481C1C}">
                <a14:useLocalDpi xmlns:a14="http://schemas.microsoft.com/office/drawing/2010/main"/>
              </a:ext>
            </a:extLst>
          </a:blip>
          <a:srcRect/>
          <a:stretch>
            <a:fillRect/>
          </a:stretch>
        </p:blipFill>
        <p:spPr bwMode="auto">
          <a:xfrm>
            <a:off x="7434490" y="1557237"/>
            <a:ext cx="3376943" cy="2019300"/>
          </a:xfrm>
          <a:prstGeom prst="rect">
            <a:avLst/>
          </a:prstGeom>
          <a:noFill/>
          <a:ln>
            <a:noFill/>
          </a:ln>
        </p:spPr>
      </p:pic>
      <p:pic>
        <p:nvPicPr>
          <p:cNvPr id="11" name="Picture 10">
            <a:extLst>
              <a:ext uri="{FF2B5EF4-FFF2-40B4-BE49-F238E27FC236}">
                <a16:creationId xmlns:a16="http://schemas.microsoft.com/office/drawing/2014/main" xmlns="" id="{CCA2CCE4-3929-F448-8818-0B0A769A222A}"/>
              </a:ext>
            </a:extLst>
          </p:cNvPr>
          <p:cNvPicPr>
            <a:picLocks noChangeAspect="1"/>
          </p:cNvPicPr>
          <p:nvPr/>
        </p:nvPicPr>
        <p:blipFill>
          <a:blip r:embed="rId4"/>
          <a:stretch>
            <a:fillRect/>
          </a:stretch>
        </p:blipFill>
        <p:spPr>
          <a:xfrm>
            <a:off x="536616" y="1625600"/>
            <a:ext cx="4991100" cy="1803400"/>
          </a:xfrm>
          <a:prstGeom prst="rect">
            <a:avLst/>
          </a:prstGeom>
        </p:spPr>
      </p:pic>
    </p:spTree>
    <p:extLst>
      <p:ext uri="{BB962C8B-B14F-4D97-AF65-F5344CB8AC3E}">
        <p14:creationId xmlns:p14="http://schemas.microsoft.com/office/powerpoint/2010/main" val="196696895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6000" y="2160660"/>
            <a:ext cx="6007084" cy="72835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Τίτλος 1"/>
          <p:cNvSpPr txBox="1">
            <a:spLocks/>
          </p:cNvSpPr>
          <p:nvPr/>
        </p:nvSpPr>
        <p:spPr>
          <a:xfrm>
            <a:off x="1938286" y="1775798"/>
            <a:ext cx="3650834" cy="1498085"/>
          </a:xfrm>
          <a:prstGeom prst="rect">
            <a:avLst/>
          </a:prstGeom>
        </p:spPr>
        <p:txBody>
          <a:bodyPr vert="horz" lIns="91440" tIns="45720" rIns="91440" bIns="45720" rtlCol="0" anchor="ctr">
            <a:normAutofit fontScale="3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5600" dirty="0">
                <a:latin typeface="Times New Roman" pitchFamily="18" charset="0"/>
                <a:cs typeface="Times New Roman" pitchFamily="18" charset="0"/>
              </a:rPr>
              <a:t/>
            </a:r>
            <a:br>
              <a:rPr lang="el-GR" sz="5600" dirty="0">
                <a:latin typeface="Times New Roman" pitchFamily="18" charset="0"/>
                <a:cs typeface="Times New Roman" pitchFamily="18" charset="0"/>
              </a:rPr>
            </a:br>
            <a:r>
              <a:rPr lang="en-US" sz="5600" dirty="0">
                <a:latin typeface="Times New Roman" pitchFamily="18" charset="0"/>
                <a:cs typeface="Times New Roman" pitchFamily="18" charset="0"/>
              </a:rPr>
              <a:t>National &amp; </a:t>
            </a:r>
            <a:r>
              <a:rPr lang="en-US" sz="5600" dirty="0" err="1">
                <a:latin typeface="Times New Roman" pitchFamily="18" charset="0"/>
                <a:cs typeface="Times New Roman" pitchFamily="18" charset="0"/>
              </a:rPr>
              <a:t>Kapodistrian</a:t>
            </a:r>
            <a:r>
              <a:rPr lang="en-US" sz="5600" dirty="0">
                <a:latin typeface="Times New Roman" pitchFamily="18" charset="0"/>
                <a:cs typeface="Times New Roman" pitchFamily="18" charset="0"/>
              </a:rPr>
              <a:t> </a:t>
            </a:r>
          </a:p>
          <a:p>
            <a:pPr algn="l"/>
            <a:r>
              <a:rPr lang="en-US" sz="5600" dirty="0">
                <a:latin typeface="Times New Roman" pitchFamily="18" charset="0"/>
                <a:cs typeface="Times New Roman" pitchFamily="18" charset="0"/>
              </a:rPr>
              <a:t>University of Athens</a:t>
            </a:r>
            <a:endParaRPr lang="el-GR" sz="5600" dirty="0">
              <a:latin typeface="Times New Roman" pitchFamily="18" charset="0"/>
              <a:cs typeface="Times New Roman" pitchFamily="18" charset="0"/>
            </a:endParaRPr>
          </a:p>
          <a:p>
            <a:pPr algn="l"/>
            <a:r>
              <a:rPr lang="el-GR" sz="5600" dirty="0">
                <a:latin typeface="Times New Roman" pitchFamily="18" charset="0"/>
                <a:cs typeface="Times New Roman" pitchFamily="18" charset="0"/>
              </a:rPr>
              <a:t/>
            </a:r>
            <a:br>
              <a:rPr lang="el-GR" sz="5600" dirty="0">
                <a:latin typeface="Times New Roman" pitchFamily="18" charset="0"/>
                <a:cs typeface="Times New Roman" pitchFamily="18" charset="0"/>
              </a:rPr>
            </a:br>
            <a:r>
              <a:rPr lang="en-US" sz="4800" dirty="0">
                <a:latin typeface="Times New Roman" pitchFamily="18" charset="0"/>
                <a:cs typeface="Times New Roman" pitchFamily="18" charset="0"/>
              </a:rPr>
              <a:t>SCHOOL OF DENTISTRY</a:t>
            </a:r>
          </a:p>
          <a:p>
            <a:pPr algn="l"/>
            <a:r>
              <a:rPr lang="en-US" sz="4800" dirty="0">
                <a:latin typeface="Times New Roman" pitchFamily="18" charset="0"/>
                <a:cs typeface="Times New Roman" pitchFamily="18" charset="0"/>
              </a:rPr>
              <a:t>DEPARTMENT OF ORTHODONTICS</a:t>
            </a:r>
            <a:endParaRPr lang="el-GR" sz="1600" dirty="0"/>
          </a:p>
        </p:txBody>
      </p:sp>
      <p:sp>
        <p:nvSpPr>
          <p:cNvPr id="9" name="Τίτλος 1"/>
          <p:cNvSpPr txBox="1">
            <a:spLocks/>
          </p:cNvSpPr>
          <p:nvPr/>
        </p:nvSpPr>
        <p:spPr>
          <a:xfrm>
            <a:off x="1938286" y="3652139"/>
            <a:ext cx="4407096" cy="14980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1800" dirty="0">
                <a:latin typeface="Times New Roman" pitchFamily="18" charset="0"/>
                <a:cs typeface="Times New Roman" pitchFamily="18" charset="0"/>
              </a:rPr>
              <a:t/>
            </a:r>
            <a:br>
              <a:rPr lang="el-GR" sz="1800" dirty="0">
                <a:latin typeface="Times New Roman" pitchFamily="18" charset="0"/>
                <a:cs typeface="Times New Roman" pitchFamily="18" charset="0"/>
              </a:rPr>
            </a:br>
            <a:r>
              <a:rPr lang="en-US" sz="1800" dirty="0">
                <a:latin typeface="Times New Roman" pitchFamily="18" charset="0"/>
                <a:cs typeface="Times New Roman" pitchFamily="18" charset="0"/>
              </a:rPr>
              <a:t>National &amp; </a:t>
            </a:r>
            <a:r>
              <a:rPr lang="en-US" sz="1800" dirty="0" err="1">
                <a:latin typeface="Times New Roman" pitchFamily="18" charset="0"/>
                <a:cs typeface="Times New Roman" pitchFamily="18" charset="0"/>
              </a:rPr>
              <a:t>Kapodistrian</a:t>
            </a:r>
            <a:r>
              <a:rPr lang="en-US" sz="1800" dirty="0">
                <a:latin typeface="Times New Roman" pitchFamily="18" charset="0"/>
                <a:cs typeface="Times New Roman" pitchFamily="18" charset="0"/>
              </a:rPr>
              <a:t> </a:t>
            </a:r>
          </a:p>
          <a:p>
            <a:pPr algn="l"/>
            <a:r>
              <a:rPr lang="en-US" sz="1800" dirty="0">
                <a:latin typeface="Times New Roman" pitchFamily="18" charset="0"/>
                <a:cs typeface="Times New Roman" pitchFamily="18" charset="0"/>
              </a:rPr>
              <a:t>University of Athens</a:t>
            </a:r>
          </a:p>
          <a:p>
            <a:pPr algn="l"/>
            <a:endParaRPr lang="el-GR" sz="1800" dirty="0">
              <a:latin typeface="Times New Roman" pitchFamily="18" charset="0"/>
              <a:cs typeface="Times New Roman" pitchFamily="18" charset="0"/>
            </a:endParaRPr>
          </a:p>
          <a:p>
            <a:pPr algn="l"/>
            <a:r>
              <a:rPr lang="en-US" sz="1600" dirty="0">
                <a:latin typeface="Times New Roman" pitchFamily="18" charset="0"/>
                <a:cs typeface="Times New Roman" pitchFamily="18" charset="0"/>
              </a:rPr>
              <a:t>SCHOOL OF MEDICINE</a:t>
            </a:r>
          </a:p>
          <a:p>
            <a:pPr algn="l"/>
            <a:r>
              <a:rPr lang="en-US" sz="1600" dirty="0">
                <a:latin typeface="Times New Roman" pitchFamily="18" charset="0"/>
                <a:cs typeface="Times New Roman" pitchFamily="18" charset="0"/>
              </a:rPr>
              <a:t>DEPARTMENT OF BIOLOGICAL CHEMISTRY</a:t>
            </a:r>
            <a:endParaRPr lang="el-GR" sz="1600" dirty="0"/>
          </a:p>
        </p:txBody>
      </p:sp>
      <p:sp>
        <p:nvSpPr>
          <p:cNvPr id="11" name="TextBox 10"/>
          <p:cNvSpPr txBox="1"/>
          <p:nvPr/>
        </p:nvSpPr>
        <p:spPr>
          <a:xfrm>
            <a:off x="4637221" y="587508"/>
            <a:ext cx="3028393" cy="523220"/>
          </a:xfrm>
          <a:prstGeom prst="rect">
            <a:avLst/>
          </a:prstGeom>
          <a:noFill/>
        </p:spPr>
        <p:txBody>
          <a:bodyPr wrap="none" rtlCol="0">
            <a:spAutoFit/>
          </a:bodyPr>
          <a:lstStyle/>
          <a:p>
            <a:r>
              <a:rPr lang="en-US" sz="2800" dirty="0">
                <a:latin typeface="+mj-lt"/>
                <a:cs typeface="Arial Black"/>
              </a:rPr>
              <a:t>RESEARCH TEAM</a:t>
            </a:r>
          </a:p>
        </p:txBody>
      </p:sp>
      <p:pic>
        <p:nvPicPr>
          <p:cNvPr id="13" name="Picture 21" descr="LOGO_UOA blue_dark.png">
            <a:extLst>
              <a:ext uri="{FF2B5EF4-FFF2-40B4-BE49-F238E27FC236}">
                <a16:creationId xmlns:a16="http://schemas.microsoft.com/office/drawing/2014/main" xmlns="" id="{E84CDAE2-28C9-F949-9A64-2381150B353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55793" y="2028135"/>
            <a:ext cx="910800" cy="1339937"/>
          </a:xfrm>
          <a:prstGeom prst="rect">
            <a:avLst/>
          </a:prstGeom>
          <a:effectLst>
            <a:outerShdw blurRad="76200" dist="25400" dir="8100000" algn="tr" rotWithShape="0">
              <a:prstClr val="black">
                <a:alpha val="40000"/>
              </a:prstClr>
            </a:outerShdw>
          </a:effectLst>
        </p:spPr>
      </p:pic>
      <p:pic>
        <p:nvPicPr>
          <p:cNvPr id="14" name="Picture 21" descr="LOGO_UOA blue_dark.png">
            <a:extLst>
              <a:ext uri="{FF2B5EF4-FFF2-40B4-BE49-F238E27FC236}">
                <a16:creationId xmlns:a16="http://schemas.microsoft.com/office/drawing/2014/main" xmlns="" id="{AFBAA42C-6DB9-8D4F-93F1-DAC6637AFE3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55793" y="3810286"/>
            <a:ext cx="910800" cy="1339938"/>
          </a:xfrm>
          <a:prstGeom prst="rect">
            <a:avLst/>
          </a:prstGeom>
          <a:effectLst>
            <a:outerShdw blurRad="76200" dist="25400" dir="8100000" algn="tr" rotWithShape="0">
              <a:prstClr val="black">
                <a:alpha val="40000"/>
              </a:prstClr>
            </a:outerShdw>
          </a:effectLst>
        </p:spPr>
      </p:pic>
      <p:pic>
        <p:nvPicPr>
          <p:cNvPr id="3" name="Picture 2">
            <a:extLst>
              <a:ext uri="{FF2B5EF4-FFF2-40B4-BE49-F238E27FC236}">
                <a16:creationId xmlns:a16="http://schemas.microsoft.com/office/drawing/2014/main" xmlns="" id="{0A1EC83B-A94A-8E42-895A-603E99AF6CD7}"/>
              </a:ext>
            </a:extLst>
          </p:cNvPr>
          <p:cNvPicPr>
            <a:picLocks noChangeAspect="1"/>
          </p:cNvPicPr>
          <p:nvPr/>
        </p:nvPicPr>
        <p:blipFill>
          <a:blip r:embed="rId5"/>
          <a:stretch>
            <a:fillRect/>
          </a:stretch>
        </p:blipFill>
        <p:spPr>
          <a:xfrm>
            <a:off x="6345382" y="3652138"/>
            <a:ext cx="6825872" cy="1276677"/>
          </a:xfrm>
          <a:prstGeom prst="rect">
            <a:avLst/>
          </a:prstGeom>
        </p:spPr>
      </p:pic>
      <p:sp>
        <p:nvSpPr>
          <p:cNvPr id="18" name="Rectangle 17">
            <a:extLst>
              <a:ext uri="{FF2B5EF4-FFF2-40B4-BE49-F238E27FC236}">
                <a16:creationId xmlns:a16="http://schemas.microsoft.com/office/drawing/2014/main" xmlns="" id="{45AA9117-21FD-CE47-9BE6-BF9871823847}"/>
              </a:ext>
            </a:extLst>
          </p:cNvPr>
          <p:cNvSpPr/>
          <p:nvPr/>
        </p:nvSpPr>
        <p:spPr>
          <a:xfrm>
            <a:off x="112320" y="0"/>
            <a:ext cx="736334" cy="6858000"/>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l-GR" dirty="0">
              <a:solidFill>
                <a:schemeClr val="tx1"/>
              </a:solidFill>
              <a:latin typeface="Arial"/>
              <a:cs typeface="Arial"/>
            </a:endParaRPr>
          </a:p>
        </p:txBody>
      </p:sp>
    </p:spTree>
    <p:extLst>
      <p:ext uri="{BB962C8B-B14F-4D97-AF65-F5344CB8AC3E}">
        <p14:creationId xmlns:p14="http://schemas.microsoft.com/office/powerpoint/2010/main" val="107939510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ED5CE3-83C4-B64E-8B5C-760C034D04F5}"/>
              </a:ext>
            </a:extLst>
          </p:cNvPr>
          <p:cNvSpPr>
            <a:spLocks noGrp="1"/>
          </p:cNvSpPr>
          <p:nvPr>
            <p:ph type="title"/>
          </p:nvPr>
        </p:nvSpPr>
        <p:spPr>
          <a:xfrm>
            <a:off x="768096" y="268225"/>
            <a:ext cx="10732008" cy="694944"/>
          </a:xfrm>
        </p:spPr>
        <p:txBody>
          <a:bodyPr>
            <a:noAutofit/>
          </a:bodyPr>
          <a:lstStyle/>
          <a:p>
            <a:pPr algn="ctr"/>
            <a:r>
              <a:rPr lang="el-GR" sz="2000" dirty="0"/>
              <a:t>Επιλεγμένες δημοσιεύσεις με συμμετοχή ερευνητών Ορθοδοντικών </a:t>
            </a:r>
            <a:br>
              <a:rPr lang="el-GR" sz="2000" dirty="0"/>
            </a:br>
            <a:r>
              <a:rPr lang="el-GR" sz="2000" dirty="0"/>
              <a:t>του εργαστηρίου Ορθοδοντικής ΕΚΠΑ</a:t>
            </a:r>
            <a:br>
              <a:rPr lang="el-GR" sz="2000" dirty="0"/>
            </a:br>
            <a:endParaRPr lang="en-US" sz="2000" dirty="0"/>
          </a:p>
        </p:txBody>
      </p:sp>
      <p:pic>
        <p:nvPicPr>
          <p:cNvPr id="4" name="Picture 3" descr="Screen Shot 2014-09-07 at 7.23.14 PM.png">
            <a:extLst>
              <a:ext uri="{FF2B5EF4-FFF2-40B4-BE49-F238E27FC236}">
                <a16:creationId xmlns:a16="http://schemas.microsoft.com/office/drawing/2014/main" xmlns="" id="{6DA87E29-7208-B243-B156-842C5C06AAA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432530" y="3835571"/>
            <a:ext cx="2303709" cy="2876125"/>
          </a:xfrm>
          <a:prstGeom prst="rect">
            <a:avLst/>
          </a:prstGeom>
          <a:ln>
            <a:solidFill>
              <a:schemeClr val="tx1"/>
            </a:solidFill>
          </a:ln>
        </p:spPr>
      </p:pic>
      <p:pic>
        <p:nvPicPr>
          <p:cNvPr id="5" name="Picture 4" descr="Screen Shot 2017-04-07 at 05.14.16.png">
            <a:extLst>
              <a:ext uri="{FF2B5EF4-FFF2-40B4-BE49-F238E27FC236}">
                <a16:creationId xmlns:a16="http://schemas.microsoft.com/office/drawing/2014/main" xmlns="" id="{AEE8C3EA-9D7F-6D41-8B07-FB042954BB1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5345" y="990050"/>
            <a:ext cx="1907904" cy="2695235"/>
          </a:xfrm>
          <a:prstGeom prst="rect">
            <a:avLst/>
          </a:prstGeom>
          <a:ln>
            <a:solidFill>
              <a:schemeClr val="tx1"/>
            </a:solidFill>
          </a:ln>
        </p:spPr>
      </p:pic>
      <p:pic>
        <p:nvPicPr>
          <p:cNvPr id="6" name="Picture 5" descr="Screen Shot 2014-05-15 at 12.27.22 PM.png">
            <a:extLst>
              <a:ext uri="{FF2B5EF4-FFF2-40B4-BE49-F238E27FC236}">
                <a16:creationId xmlns:a16="http://schemas.microsoft.com/office/drawing/2014/main" xmlns="" id="{367E9DE2-25FD-1F44-814D-ED9698782AE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75133" y="990050"/>
            <a:ext cx="1984083" cy="2695235"/>
          </a:xfrm>
          <a:prstGeom prst="rect">
            <a:avLst/>
          </a:prstGeom>
          <a:ln>
            <a:solidFill>
              <a:schemeClr val="tx1"/>
            </a:solidFill>
          </a:ln>
        </p:spPr>
      </p:pic>
      <p:pic>
        <p:nvPicPr>
          <p:cNvPr id="7" name="Picture 6" descr="Screen Shot 2016-12-12 at 22.40.12.png">
            <a:extLst>
              <a:ext uri="{FF2B5EF4-FFF2-40B4-BE49-F238E27FC236}">
                <a16:creationId xmlns:a16="http://schemas.microsoft.com/office/drawing/2014/main" xmlns="" id="{D5DBE247-C02B-074A-8E1E-DC888CC9F35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51770" y="963169"/>
            <a:ext cx="2117685" cy="2695235"/>
          </a:xfrm>
          <a:prstGeom prst="rect">
            <a:avLst/>
          </a:prstGeom>
          <a:ln>
            <a:solidFill>
              <a:schemeClr val="tx1"/>
            </a:solidFill>
          </a:ln>
        </p:spPr>
      </p:pic>
      <p:pic>
        <p:nvPicPr>
          <p:cNvPr id="8" name="Picture 7">
            <a:extLst>
              <a:ext uri="{FF2B5EF4-FFF2-40B4-BE49-F238E27FC236}">
                <a16:creationId xmlns:a16="http://schemas.microsoft.com/office/drawing/2014/main" xmlns="" id="{2BAB3ACD-03F0-304C-829A-993BED11158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35345" y="3835571"/>
            <a:ext cx="1952534" cy="2876125"/>
          </a:xfrm>
          <a:prstGeom prst="rect">
            <a:avLst/>
          </a:prstGeom>
          <a:noFill/>
          <a:ln>
            <a:solidFill>
              <a:schemeClr val="tx1"/>
            </a:solidFill>
          </a:ln>
        </p:spPr>
      </p:pic>
      <p:pic>
        <p:nvPicPr>
          <p:cNvPr id="3" name="Picture 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403881" y="4041568"/>
            <a:ext cx="3656114" cy="2464130"/>
          </a:xfrm>
          <a:prstGeom prst="rect">
            <a:avLst/>
          </a:prstGeom>
        </p:spPr>
      </p:pic>
    </p:spTree>
    <p:extLst>
      <p:ext uri="{BB962C8B-B14F-4D97-AF65-F5344CB8AC3E}">
        <p14:creationId xmlns:p14="http://schemas.microsoft.com/office/powerpoint/2010/main" val="750163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2000" dirty="0">
                <a:solidFill>
                  <a:prstClr val="black"/>
                </a:solidFill>
              </a:rPr>
              <a:t>Ο ΠΔΣ  ως συνδετικός </a:t>
            </a:r>
            <a:r>
              <a:rPr lang="el-GR" sz="2000" dirty="0">
                <a:solidFill>
                  <a:prstClr val="black"/>
                </a:solidFill>
                <a:latin typeface="Arial Narrow"/>
                <a:cs typeface="Arial Narrow"/>
              </a:rPr>
              <a:t>ιστός</a:t>
            </a:r>
            <a:r>
              <a:rPr lang="el-GR" sz="2000" dirty="0">
                <a:solidFill>
                  <a:prstClr val="black"/>
                </a:solidFill>
              </a:rPr>
              <a:t> αποτελείται από </a:t>
            </a:r>
            <a:r>
              <a:rPr lang="el-GR" sz="2000" b="1" dirty="0">
                <a:solidFill>
                  <a:srgbClr val="0432FF"/>
                </a:solidFill>
              </a:rPr>
              <a:t>κύτταρα</a:t>
            </a:r>
            <a:r>
              <a:rPr lang="el-GR" sz="2000" dirty="0">
                <a:solidFill>
                  <a:srgbClr val="0432FF"/>
                </a:solidFill>
              </a:rPr>
              <a:t> </a:t>
            </a:r>
            <a:r>
              <a:rPr lang="el-GR" sz="2000" dirty="0">
                <a:solidFill>
                  <a:prstClr val="black"/>
                </a:solidFill>
              </a:rPr>
              <a:t>και </a:t>
            </a:r>
            <a:r>
              <a:rPr lang="el-GR" sz="2000" dirty="0" err="1">
                <a:solidFill>
                  <a:prstClr val="black"/>
                </a:solidFill>
              </a:rPr>
              <a:t>εξωκυττάρια</a:t>
            </a:r>
            <a:r>
              <a:rPr lang="el-GR" sz="2000" dirty="0">
                <a:solidFill>
                  <a:prstClr val="black"/>
                </a:solidFill>
              </a:rPr>
              <a:t> συστατικά</a:t>
            </a:r>
            <a:r>
              <a:rPr lang="en-US" dirty="0">
                <a:solidFill>
                  <a:prstClr val="black"/>
                </a:solidFill>
                <a:latin typeface="Calibri"/>
              </a:rPr>
              <a:t/>
            </a:r>
            <a:br>
              <a:rPr lang="en-US" dirty="0">
                <a:solidFill>
                  <a:prstClr val="black"/>
                </a:solidFill>
                <a:latin typeface="Calibri"/>
              </a:rPr>
            </a:br>
            <a:endParaRPr lang="en-US" dirty="0"/>
          </a:p>
        </p:txBody>
      </p:sp>
      <p:sp>
        <p:nvSpPr>
          <p:cNvPr id="6" name="Rectangle 5"/>
          <p:cNvSpPr/>
          <p:nvPr/>
        </p:nvSpPr>
        <p:spPr>
          <a:xfrm>
            <a:off x="1561531" y="1419365"/>
            <a:ext cx="10066362" cy="4524315"/>
          </a:xfrm>
          <a:prstGeom prst="rect">
            <a:avLst/>
          </a:prstGeom>
        </p:spPr>
        <p:txBody>
          <a:bodyPr wrap="square">
            <a:spAutoFit/>
          </a:bodyPr>
          <a:lstStyle/>
          <a:p>
            <a:r>
              <a:rPr lang="el-GR" sz="1200" b="1" dirty="0" err="1">
                <a:solidFill>
                  <a:prstClr val="black"/>
                </a:solidFill>
                <a:cs typeface="Arial Narrow"/>
              </a:rPr>
              <a:t>Ινοβλάστες</a:t>
            </a:r>
            <a:r>
              <a:rPr lang="en-US" sz="1200" b="1" dirty="0">
                <a:solidFill>
                  <a:prstClr val="black"/>
                </a:solidFill>
                <a:cs typeface="Arial Narrow"/>
              </a:rPr>
              <a:t>       </a:t>
            </a:r>
            <a:r>
              <a:rPr lang="el-GR" sz="1200" dirty="0">
                <a:solidFill>
                  <a:prstClr val="black"/>
                </a:solidFill>
                <a:cs typeface="Arial Narrow"/>
              </a:rPr>
              <a:t>65%</a:t>
            </a:r>
            <a:r>
              <a:rPr lang="en-US" sz="1200" dirty="0">
                <a:solidFill>
                  <a:prstClr val="black"/>
                </a:solidFill>
                <a:cs typeface="Arial Narrow"/>
              </a:rPr>
              <a:t> </a:t>
            </a:r>
            <a:r>
              <a:rPr lang="el-GR" sz="1200" dirty="0">
                <a:solidFill>
                  <a:prstClr val="black"/>
                </a:solidFill>
                <a:cs typeface="Arial Narrow"/>
              </a:rPr>
              <a:t>των κυττάρων του ΠΔΣ</a:t>
            </a:r>
            <a:endParaRPr lang="el-GR" sz="1200" b="1" dirty="0">
              <a:solidFill>
                <a:prstClr val="black"/>
              </a:solidFill>
              <a:cs typeface="Arial Narrow"/>
            </a:endParaRPr>
          </a:p>
          <a:p>
            <a:pPr marL="285750" indent="-285750">
              <a:buFont typeface="Arial"/>
              <a:buChar char="•"/>
            </a:pPr>
            <a:r>
              <a:rPr lang="el-GR" sz="1200" dirty="0">
                <a:solidFill>
                  <a:prstClr val="black"/>
                </a:solidFill>
                <a:cs typeface="Arial Narrow"/>
              </a:rPr>
              <a:t>παράγουν κολλαγόνο τύπου Ι,</a:t>
            </a:r>
            <a:r>
              <a:rPr lang="en-US" sz="1200" dirty="0">
                <a:solidFill>
                  <a:prstClr val="black"/>
                </a:solidFill>
                <a:cs typeface="Arial Narrow"/>
              </a:rPr>
              <a:t> </a:t>
            </a:r>
            <a:r>
              <a:rPr lang="el-GR" sz="1200" dirty="0">
                <a:solidFill>
                  <a:prstClr val="black"/>
                </a:solidFill>
                <a:cs typeface="Arial Narrow"/>
              </a:rPr>
              <a:t>ΙΙ</a:t>
            </a:r>
            <a:r>
              <a:rPr lang="en-US" sz="1200" dirty="0">
                <a:solidFill>
                  <a:prstClr val="black"/>
                </a:solidFill>
                <a:cs typeface="Arial Narrow"/>
              </a:rPr>
              <a:t> ,V </a:t>
            </a:r>
            <a:endParaRPr lang="el-GR" sz="1200" dirty="0">
              <a:solidFill>
                <a:prstClr val="black"/>
              </a:solidFill>
              <a:cs typeface="Arial Narrow"/>
            </a:endParaRPr>
          </a:p>
          <a:p>
            <a:pPr marL="285750" indent="-285750">
              <a:buFont typeface="Arial"/>
              <a:buChar char="•"/>
            </a:pPr>
            <a:r>
              <a:rPr lang="el-GR" sz="1200" dirty="0">
                <a:solidFill>
                  <a:prstClr val="black"/>
                </a:solidFill>
                <a:cs typeface="Arial Narrow"/>
              </a:rPr>
              <a:t>προέρχονται από αδιαφοροποίητα </a:t>
            </a:r>
            <a:r>
              <a:rPr lang="el-GR" sz="1200" dirty="0" err="1">
                <a:solidFill>
                  <a:prstClr val="black"/>
                </a:solidFill>
                <a:cs typeface="Arial Narrow"/>
              </a:rPr>
              <a:t>μεσεγχυματικά</a:t>
            </a:r>
            <a:r>
              <a:rPr lang="el-GR" sz="1200" dirty="0">
                <a:solidFill>
                  <a:prstClr val="black"/>
                </a:solidFill>
                <a:cs typeface="Arial Narrow"/>
              </a:rPr>
              <a:t> κύτταρα που μπορούν να διαφοροποιηθούν σε προ-οστεοβλάστες, </a:t>
            </a:r>
            <a:r>
              <a:rPr lang="el-GR" sz="1200" dirty="0" err="1">
                <a:solidFill>
                  <a:prstClr val="black"/>
                </a:solidFill>
                <a:cs typeface="Arial Narrow"/>
              </a:rPr>
              <a:t>οστεϊνοβλάστες</a:t>
            </a:r>
            <a:r>
              <a:rPr lang="el-GR" sz="1200" dirty="0">
                <a:solidFill>
                  <a:prstClr val="black"/>
                </a:solidFill>
                <a:cs typeface="Arial Narrow"/>
              </a:rPr>
              <a:t> κα</a:t>
            </a:r>
          </a:p>
          <a:p>
            <a:pPr marL="285750" indent="-285750">
              <a:buFont typeface="Arial"/>
              <a:buChar char="•"/>
            </a:pPr>
            <a:r>
              <a:rPr lang="el-GR" sz="1200" dirty="0">
                <a:solidFill>
                  <a:prstClr val="black"/>
                </a:solidFill>
                <a:cs typeface="Arial Narrow"/>
              </a:rPr>
              <a:t>αυξημένη παραγωγή αλκαλικής </a:t>
            </a:r>
            <a:r>
              <a:rPr lang="el-GR" sz="1200" dirty="0" err="1">
                <a:solidFill>
                  <a:prstClr val="black"/>
                </a:solidFill>
                <a:cs typeface="Arial Narrow"/>
              </a:rPr>
              <a:t>φωσφατάσης</a:t>
            </a:r>
            <a:r>
              <a:rPr lang="el-GR" sz="1200" dirty="0">
                <a:solidFill>
                  <a:prstClr val="black"/>
                </a:solidFill>
                <a:cs typeface="Arial Narrow"/>
              </a:rPr>
              <a:t>, έκφραση </a:t>
            </a:r>
            <a:r>
              <a:rPr lang="el-GR" sz="1200" dirty="0" err="1">
                <a:solidFill>
                  <a:prstClr val="black"/>
                </a:solidFill>
                <a:cs typeface="Arial Narrow"/>
              </a:rPr>
              <a:t>οστεοκαλσίνης</a:t>
            </a:r>
            <a:r>
              <a:rPr lang="el-GR" sz="1200" dirty="0">
                <a:solidFill>
                  <a:prstClr val="black"/>
                </a:solidFill>
                <a:cs typeface="Arial Narrow"/>
              </a:rPr>
              <a:t> και ανταπόκριση στην 1</a:t>
            </a:r>
            <a:r>
              <a:rPr lang="el-GR" sz="1200" baseline="30000" dirty="0">
                <a:solidFill>
                  <a:prstClr val="black"/>
                </a:solidFill>
                <a:cs typeface="Arial Narrow"/>
              </a:rPr>
              <a:t> </a:t>
            </a:r>
            <a:r>
              <a:rPr lang="el-GR" sz="1200" dirty="0">
                <a:solidFill>
                  <a:prstClr val="black"/>
                </a:solidFill>
                <a:cs typeface="Arial Narrow"/>
              </a:rPr>
              <a:t>α 25 </a:t>
            </a:r>
            <a:r>
              <a:rPr lang="el-GR" sz="1200" dirty="0" err="1">
                <a:solidFill>
                  <a:prstClr val="black"/>
                </a:solidFill>
                <a:cs typeface="Arial Narrow"/>
              </a:rPr>
              <a:t>δι-υδροξυβιταμίνη</a:t>
            </a:r>
            <a:r>
              <a:rPr lang="el-GR" sz="1200" dirty="0">
                <a:solidFill>
                  <a:prstClr val="black"/>
                </a:solidFill>
                <a:cs typeface="Arial Narrow"/>
              </a:rPr>
              <a:t> </a:t>
            </a:r>
            <a:r>
              <a:rPr lang="en-GB" sz="1200" dirty="0">
                <a:solidFill>
                  <a:prstClr val="black"/>
                </a:solidFill>
                <a:cs typeface="Arial Narrow"/>
              </a:rPr>
              <a:t>D</a:t>
            </a:r>
            <a:r>
              <a:rPr lang="el-GR" sz="1200" dirty="0">
                <a:solidFill>
                  <a:prstClr val="black"/>
                </a:solidFill>
                <a:cs typeface="Arial Narrow"/>
              </a:rPr>
              <a:t>3</a:t>
            </a:r>
          </a:p>
          <a:p>
            <a:pPr marL="285750" indent="-285750">
              <a:buFont typeface="Arial"/>
              <a:buChar char="•"/>
            </a:pPr>
            <a:r>
              <a:rPr lang="el-GR" sz="1200" dirty="0">
                <a:solidFill>
                  <a:prstClr val="black"/>
                </a:solidFill>
                <a:cs typeface="Arial Narrow"/>
              </a:rPr>
              <a:t>σχηματίζουν </a:t>
            </a:r>
            <a:r>
              <a:rPr lang="el-GR" sz="1200" dirty="0" err="1">
                <a:solidFill>
                  <a:prstClr val="black"/>
                </a:solidFill>
                <a:cs typeface="Arial Narrow"/>
              </a:rPr>
              <a:t>ενασβεστιωμένους</a:t>
            </a:r>
            <a:r>
              <a:rPr lang="el-GR" sz="1200" dirty="0">
                <a:solidFill>
                  <a:prstClr val="black"/>
                </a:solidFill>
                <a:cs typeface="Arial Narrow"/>
              </a:rPr>
              <a:t> όζους (</a:t>
            </a:r>
            <a:r>
              <a:rPr lang="en-US" sz="1200" dirty="0">
                <a:solidFill>
                  <a:prstClr val="black"/>
                </a:solidFill>
                <a:cs typeface="Arial Narrow"/>
              </a:rPr>
              <a:t>mineralized nods</a:t>
            </a:r>
            <a:r>
              <a:rPr lang="el-GR" sz="1200" dirty="0">
                <a:solidFill>
                  <a:prstClr val="black"/>
                </a:solidFill>
                <a:cs typeface="Arial Narrow"/>
              </a:rPr>
              <a:t>)</a:t>
            </a:r>
            <a:r>
              <a:rPr lang="en-US" sz="1200" dirty="0">
                <a:solidFill>
                  <a:prstClr val="black"/>
                </a:solidFill>
                <a:cs typeface="Arial Narrow"/>
              </a:rPr>
              <a:t> </a:t>
            </a:r>
            <a:endParaRPr lang="el-GR" sz="1200" dirty="0">
              <a:solidFill>
                <a:prstClr val="black"/>
              </a:solidFill>
              <a:cs typeface="Arial Narrow"/>
            </a:endParaRPr>
          </a:p>
          <a:p>
            <a:endParaRPr lang="el-GR" sz="1200" b="1" dirty="0">
              <a:solidFill>
                <a:prstClr val="black"/>
              </a:solidFill>
              <a:cs typeface="Arial Narrow"/>
            </a:endParaRPr>
          </a:p>
          <a:p>
            <a:r>
              <a:rPr lang="el-GR" sz="1200" b="1" dirty="0" err="1">
                <a:solidFill>
                  <a:prstClr val="black"/>
                </a:solidFill>
                <a:cs typeface="Arial Narrow"/>
              </a:rPr>
              <a:t>Οστεϊνοβλάστες</a:t>
            </a:r>
            <a:r>
              <a:rPr lang="el-GR" sz="1200" dirty="0">
                <a:solidFill>
                  <a:prstClr val="black"/>
                </a:solidFill>
                <a:cs typeface="Arial Narrow"/>
              </a:rPr>
              <a:t> </a:t>
            </a:r>
          </a:p>
          <a:p>
            <a:pPr marL="285750" indent="-285750">
              <a:buFont typeface="Arial"/>
              <a:buChar char="•"/>
            </a:pPr>
            <a:r>
              <a:rPr lang="el-GR" sz="1200" dirty="0">
                <a:solidFill>
                  <a:prstClr val="black"/>
                </a:solidFill>
                <a:cs typeface="Arial Narrow"/>
              </a:rPr>
              <a:t>προέρχονται από το </a:t>
            </a:r>
            <a:r>
              <a:rPr lang="el-GR" sz="1200" dirty="0" err="1">
                <a:solidFill>
                  <a:prstClr val="black"/>
                </a:solidFill>
                <a:cs typeface="Arial Narrow"/>
              </a:rPr>
              <a:t>οδοντοθυλάκιο</a:t>
            </a:r>
            <a:r>
              <a:rPr lang="el-GR" sz="1200" dirty="0">
                <a:solidFill>
                  <a:prstClr val="black"/>
                </a:solidFill>
                <a:cs typeface="Arial Narrow"/>
              </a:rPr>
              <a:t> και μοιάζουν με τους οστεοβλάστες </a:t>
            </a:r>
          </a:p>
          <a:p>
            <a:pPr marL="285750" indent="-285750">
              <a:buFont typeface="Arial"/>
              <a:buChar char="•"/>
            </a:pPr>
            <a:r>
              <a:rPr lang="el-GR" sz="1200" dirty="0">
                <a:solidFill>
                  <a:prstClr val="black"/>
                </a:solidFill>
                <a:cs typeface="Arial Narrow"/>
              </a:rPr>
              <a:t>διατάσσονται κοντά στην εξωτερική επιφάνεια του ΠΔΣ και παράγουν </a:t>
            </a:r>
            <a:r>
              <a:rPr lang="el-GR" sz="1200" dirty="0" err="1">
                <a:solidFill>
                  <a:prstClr val="black"/>
                </a:solidFill>
                <a:cs typeface="Arial Narrow"/>
              </a:rPr>
              <a:t>προοστεΐνη</a:t>
            </a:r>
            <a:r>
              <a:rPr lang="el-GR" sz="1200" dirty="0">
                <a:solidFill>
                  <a:prstClr val="black"/>
                </a:solidFill>
                <a:cs typeface="Arial Narrow"/>
              </a:rPr>
              <a:t> </a:t>
            </a:r>
          </a:p>
          <a:p>
            <a:pPr marL="285750" indent="-285750">
              <a:buFont typeface="Arial"/>
              <a:buChar char="•"/>
            </a:pPr>
            <a:r>
              <a:rPr lang="el-GR" sz="1200" dirty="0">
                <a:solidFill>
                  <a:prstClr val="black"/>
                </a:solidFill>
                <a:cs typeface="Arial Narrow"/>
              </a:rPr>
              <a:t>στην </a:t>
            </a:r>
            <a:r>
              <a:rPr lang="el-GR" sz="1200" dirty="0" err="1">
                <a:solidFill>
                  <a:prstClr val="black"/>
                </a:solidFill>
                <a:cs typeface="Arial Narrow"/>
              </a:rPr>
              <a:t>προοστεΐνη</a:t>
            </a:r>
            <a:r>
              <a:rPr lang="el-GR" sz="1200" dirty="0">
                <a:solidFill>
                  <a:prstClr val="black"/>
                </a:solidFill>
                <a:cs typeface="Arial Narrow"/>
              </a:rPr>
              <a:t> γίνεται η πρόσφυση των </a:t>
            </a:r>
            <a:r>
              <a:rPr lang="el-GR" sz="1200" dirty="0" err="1">
                <a:solidFill>
                  <a:prstClr val="black"/>
                </a:solidFill>
                <a:cs typeface="Arial Narrow"/>
              </a:rPr>
              <a:t>νεοπαραγόμενων</a:t>
            </a:r>
            <a:r>
              <a:rPr lang="el-GR" sz="1200" dirty="0">
                <a:solidFill>
                  <a:prstClr val="black"/>
                </a:solidFill>
                <a:cs typeface="Arial Narrow"/>
              </a:rPr>
              <a:t> ινών του ΠΔΣ</a:t>
            </a:r>
          </a:p>
          <a:p>
            <a:endParaRPr lang="el-GR" sz="1200" b="1" dirty="0">
              <a:solidFill>
                <a:prstClr val="black"/>
              </a:solidFill>
              <a:cs typeface="Arial Narrow"/>
            </a:endParaRPr>
          </a:p>
          <a:p>
            <a:r>
              <a:rPr lang="el-GR" sz="1200" b="1" dirty="0">
                <a:solidFill>
                  <a:prstClr val="black"/>
                </a:solidFill>
                <a:cs typeface="Arial Narrow"/>
              </a:rPr>
              <a:t>Οστεοβλάστες</a:t>
            </a:r>
          </a:p>
          <a:p>
            <a:pPr marL="285750" indent="-285750">
              <a:buFont typeface="Arial"/>
              <a:buChar char="•"/>
            </a:pPr>
            <a:r>
              <a:rPr lang="el-GR" sz="1200" dirty="0">
                <a:solidFill>
                  <a:prstClr val="black"/>
                </a:solidFill>
                <a:cs typeface="Arial Narrow"/>
              </a:rPr>
              <a:t>συμβάλλουν στη δημιουργία του οστού και βρίσκονται στην επιφάνεια του ΠΔΣ που εφάπτεται με το φατνιακό οστό.</a:t>
            </a:r>
            <a:r>
              <a:rPr lang="en-US" sz="1200" dirty="0">
                <a:solidFill>
                  <a:prstClr val="black"/>
                </a:solidFill>
                <a:cs typeface="Arial Narrow"/>
              </a:rPr>
              <a:t> </a:t>
            </a:r>
            <a:endParaRPr lang="el-GR" sz="1200" dirty="0">
              <a:solidFill>
                <a:prstClr val="black"/>
              </a:solidFill>
              <a:cs typeface="Arial Narrow"/>
            </a:endParaRPr>
          </a:p>
          <a:p>
            <a:endParaRPr lang="el-GR" sz="1200" dirty="0">
              <a:solidFill>
                <a:prstClr val="black"/>
              </a:solidFill>
              <a:cs typeface="Arial Narrow"/>
            </a:endParaRPr>
          </a:p>
          <a:p>
            <a:r>
              <a:rPr lang="el-GR" sz="1200" b="1" dirty="0" err="1">
                <a:solidFill>
                  <a:prstClr val="black"/>
                </a:solidFill>
                <a:cs typeface="Arial Narrow"/>
              </a:rPr>
              <a:t>Οστεοκλάστες</a:t>
            </a:r>
            <a:endParaRPr lang="el-GR" sz="1200" dirty="0">
              <a:solidFill>
                <a:prstClr val="black"/>
              </a:solidFill>
              <a:cs typeface="Arial Narrow"/>
            </a:endParaRPr>
          </a:p>
          <a:p>
            <a:pPr marL="285750" indent="-285750">
              <a:buFont typeface="Arial"/>
              <a:buChar char="•"/>
            </a:pPr>
            <a:r>
              <a:rPr lang="el-GR" sz="1200" dirty="0">
                <a:solidFill>
                  <a:prstClr val="black"/>
                </a:solidFill>
                <a:cs typeface="Arial Narrow"/>
              </a:rPr>
              <a:t>διαδραματίζουν σημαντικό ρόλο στην οστική απορρόφηση και βρίσκονται επίσης στην επιφάνεια του ΠΔΣ που εφάπτεται με το φατνιακό οστό.</a:t>
            </a:r>
          </a:p>
          <a:p>
            <a:endParaRPr lang="el-GR" sz="1200" dirty="0">
              <a:solidFill>
                <a:prstClr val="black"/>
              </a:solidFill>
              <a:cs typeface="Arial Narrow"/>
            </a:endParaRPr>
          </a:p>
          <a:p>
            <a:r>
              <a:rPr lang="el-GR" sz="1200" b="1" dirty="0">
                <a:solidFill>
                  <a:prstClr val="black"/>
                </a:solidFill>
                <a:cs typeface="Arial Narrow"/>
              </a:rPr>
              <a:t>Αδιαφοροποίητα </a:t>
            </a:r>
            <a:r>
              <a:rPr lang="el-GR" sz="1200" b="1" dirty="0" err="1">
                <a:solidFill>
                  <a:prstClr val="black"/>
                </a:solidFill>
                <a:cs typeface="Arial Narrow"/>
              </a:rPr>
              <a:t>μεσεγχυματικά</a:t>
            </a:r>
            <a:r>
              <a:rPr lang="el-GR" sz="1200" b="1" dirty="0">
                <a:solidFill>
                  <a:prstClr val="black"/>
                </a:solidFill>
                <a:cs typeface="Arial Narrow"/>
              </a:rPr>
              <a:t> κύτταρα</a:t>
            </a:r>
          </a:p>
          <a:p>
            <a:pPr marL="285750" indent="-285750">
              <a:buFont typeface="Arial"/>
              <a:buChar char="•"/>
            </a:pPr>
            <a:r>
              <a:rPr lang="el-GR" sz="1200" dirty="0">
                <a:solidFill>
                  <a:prstClr val="black"/>
                </a:solidFill>
                <a:cs typeface="Arial Narrow"/>
              </a:rPr>
              <a:t>προγονικά κύτταρα που διαφοροποιούνται κυρίως σε </a:t>
            </a:r>
            <a:r>
              <a:rPr lang="el-GR" sz="1200" dirty="0" err="1">
                <a:solidFill>
                  <a:prstClr val="black"/>
                </a:solidFill>
                <a:cs typeface="Arial Narrow"/>
              </a:rPr>
              <a:t>ινοβλάστες</a:t>
            </a:r>
            <a:r>
              <a:rPr lang="el-GR" sz="1200" dirty="0">
                <a:solidFill>
                  <a:prstClr val="black"/>
                </a:solidFill>
                <a:cs typeface="Arial Narrow"/>
              </a:rPr>
              <a:t> και δευτερευόντως σε </a:t>
            </a:r>
            <a:r>
              <a:rPr lang="el-GR" sz="1200" dirty="0" err="1">
                <a:solidFill>
                  <a:prstClr val="black"/>
                </a:solidFill>
                <a:cs typeface="Arial Narrow"/>
              </a:rPr>
              <a:t>οστεΐνοβλάστες</a:t>
            </a:r>
            <a:r>
              <a:rPr lang="el-GR" sz="1200" dirty="0">
                <a:solidFill>
                  <a:prstClr val="black"/>
                </a:solidFill>
                <a:cs typeface="Arial Narrow"/>
              </a:rPr>
              <a:t> και οστεοβλάστες. </a:t>
            </a:r>
          </a:p>
          <a:p>
            <a:pPr marL="285750" indent="-285750">
              <a:buFont typeface="Arial"/>
              <a:buChar char="•"/>
            </a:pPr>
            <a:r>
              <a:rPr lang="el-GR" sz="1200" dirty="0">
                <a:solidFill>
                  <a:prstClr val="black"/>
                </a:solidFill>
                <a:cs typeface="Arial Narrow"/>
              </a:rPr>
              <a:t>αποτελούν σημαντικό τμήμα του πληθυσμού των κυττάρων του ΠΔΣ </a:t>
            </a:r>
          </a:p>
          <a:p>
            <a:r>
              <a:rPr lang="el-GR" sz="1200" b="1" dirty="0">
                <a:solidFill>
                  <a:prstClr val="black"/>
                </a:solidFill>
                <a:cs typeface="Arial Narrow"/>
              </a:rPr>
              <a:t>Επιθηλιακά υπολείμματα του </a:t>
            </a:r>
            <a:r>
              <a:rPr lang="en-US" sz="1200" b="1" dirty="0" err="1">
                <a:solidFill>
                  <a:prstClr val="black"/>
                </a:solidFill>
                <a:cs typeface="Arial Narrow"/>
              </a:rPr>
              <a:t>Malassez</a:t>
            </a:r>
            <a:endParaRPr lang="el-GR" sz="1200" b="1" dirty="0">
              <a:solidFill>
                <a:prstClr val="black"/>
              </a:solidFill>
              <a:cs typeface="Arial Narrow"/>
            </a:endParaRPr>
          </a:p>
          <a:p>
            <a:pPr marL="171450" indent="-171450">
              <a:buFont typeface="Arial" charset="0"/>
              <a:buChar char="•"/>
            </a:pPr>
            <a:r>
              <a:rPr lang="el-GR" sz="1200" dirty="0">
                <a:solidFill>
                  <a:prstClr val="black"/>
                </a:solidFill>
                <a:cs typeface="Arial Narrow"/>
              </a:rPr>
              <a:t>Περιοχές που αποτελούνται από συσσώρευση ομάδων  επιθηλιακών  κυττάρων που προέρχονται από το έλυτρο του </a:t>
            </a:r>
            <a:r>
              <a:rPr lang="el-GR" sz="1200" dirty="0" err="1">
                <a:solidFill>
                  <a:prstClr val="black"/>
                </a:solidFill>
                <a:cs typeface="Arial Narrow"/>
              </a:rPr>
              <a:t>Hertwig</a:t>
            </a:r>
            <a:r>
              <a:rPr lang="el-GR" sz="1200" dirty="0">
                <a:solidFill>
                  <a:prstClr val="black"/>
                </a:solidFill>
                <a:cs typeface="Arial Narrow"/>
              </a:rPr>
              <a:t>. </a:t>
            </a:r>
          </a:p>
        </p:txBody>
      </p:sp>
      <p:pic>
        <p:nvPicPr>
          <p:cNvPr id="7" name="Picture 6" descr="MONORIZO_DONTI_withoutTEXT.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899592" cy="6858000"/>
          </a:xfrm>
          <a:prstGeom prst="rect">
            <a:avLst/>
          </a:prstGeom>
        </p:spPr>
      </p:pic>
      <p:cxnSp>
        <p:nvCxnSpPr>
          <p:cNvPr id="10" name="Straight Arrow Connector 9"/>
          <p:cNvCxnSpPr/>
          <p:nvPr/>
        </p:nvCxnSpPr>
        <p:spPr>
          <a:xfrm flipH="1">
            <a:off x="5759356" y="873457"/>
            <a:ext cx="1405719" cy="545908"/>
          </a:xfrm>
          <a:prstGeom prst="straightConnector1">
            <a:avLst/>
          </a:prstGeom>
          <a:ln w="22225" cmpd="sng">
            <a:solidFill>
              <a:srgbClr val="0432FF"/>
            </a:solidFill>
            <a:headEnd type="none"/>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702489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alpha val="6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84364" y="0"/>
            <a:ext cx="9115678" cy="6858000"/>
          </a:xfrm>
          <a:prstGeom prst="rect">
            <a:avLst/>
          </a:prstGeom>
        </p:spPr>
      </p:pic>
      <p:sp>
        <p:nvSpPr>
          <p:cNvPr id="6" name="Rectangle 5"/>
          <p:cNvSpPr/>
          <p:nvPr/>
        </p:nvSpPr>
        <p:spPr>
          <a:xfrm>
            <a:off x="112320" y="0"/>
            <a:ext cx="736334" cy="6858000"/>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l-GR" dirty="0">
              <a:solidFill>
                <a:schemeClr val="tx1"/>
              </a:solidFill>
              <a:latin typeface="Arial"/>
              <a:cs typeface="Arial"/>
            </a:endParaRPr>
          </a:p>
        </p:txBody>
      </p:sp>
    </p:spTree>
    <p:extLst>
      <p:ext uri="{BB962C8B-B14F-4D97-AF65-F5344CB8AC3E}">
        <p14:creationId xmlns:p14="http://schemas.microsoft.com/office/powerpoint/2010/main" val="192037338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1099</TotalTime>
  <Words>6215</Words>
  <Application>Microsoft Macintosh PowerPoint</Application>
  <PresentationFormat>Widescreen</PresentationFormat>
  <Paragraphs>819</Paragraphs>
  <Slides>73</Slides>
  <Notes>37</Notes>
  <HiddenSlides>0</HiddenSlides>
  <MMClips>0</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73</vt:i4>
      </vt:variant>
    </vt:vector>
  </HeadingPairs>
  <TitlesOfParts>
    <vt:vector size="94" baseType="lpstr">
      <vt:lpstr>Al Nile</vt:lpstr>
      <vt:lpstr>Andale Mono</vt:lpstr>
      <vt:lpstr>Arial</vt:lpstr>
      <vt:lpstr>Arial Black</vt:lpstr>
      <vt:lpstr>Arial Narrow</vt:lpstr>
      <vt:lpstr>Arial Regular</vt:lpstr>
      <vt:lpstr>Avenir Book</vt:lpstr>
      <vt:lpstr>Calibri</vt:lpstr>
      <vt:lpstr>Century Gothic</vt:lpstr>
      <vt:lpstr>Comic Sans MS</vt:lpstr>
      <vt:lpstr>Corbel</vt:lpstr>
      <vt:lpstr>Courier Regular</vt:lpstr>
      <vt:lpstr>Mangal</vt:lpstr>
      <vt:lpstr>Monotype Sorts</vt:lpstr>
      <vt:lpstr>ＭＳ Ｐゴシック</vt:lpstr>
      <vt:lpstr>MS Reference Sans Serif</vt:lpstr>
      <vt:lpstr>ＭＳ 明朝</vt:lpstr>
      <vt:lpstr>Times New Roman</vt:lpstr>
      <vt:lpstr>Verdana</vt:lpstr>
      <vt:lpstr>メイリオ</vt:lpstr>
      <vt:lpstr>Office Theme</vt:lpstr>
      <vt:lpstr> H ΒΙΟΛΟΓΙΚΗ ΒΑΣΗ ΤΗΣ ΟΡΘΟΔΟΝΤΙΚΗΣ ΜΕΤΑΚΙΝΗΣΗΣ </vt:lpstr>
      <vt:lpstr>            Η ΒΙΟΛΟΓΙΚΗ ΒΑΣΗ ΤΗΣ ΟΡΘΟΔΟΝΤΙΚΗΣ ΜΕΤΑΚΙΝΗΣΗΣ ΑΠΟ ΤΙΣ ΙΣΤΟΛΟΓΙΚΕΣ ΜΕΛΕΤΕΣ ΤΩΝ ΑΡΧΩΝ ΤΟΥ 20 ου ΑΙΩΝΑ  ΣΤΗΝ ΕΠΟΧΗ ΤΗΣ ΜΟΡΙΑΚΗΣ ΟΔΟΝΤΙΑΤΡΙΚΗΣ         </vt:lpstr>
      <vt:lpstr>Σκοπός – Στόχοι του μαθήματος</vt:lpstr>
      <vt:lpstr>PowerPoint Presentation</vt:lpstr>
      <vt:lpstr>Περιοδοντικοί ιστοί που εμπλέκονται στην ορθοδοντική μετακίνηση</vt:lpstr>
      <vt:lpstr>Ο περιοδοντικός σύνδεσμος</vt:lpstr>
      <vt:lpstr>PowerPoint Presentation</vt:lpstr>
      <vt:lpstr>Ο ΠΔΣ  ως συνδετικός ιστός αποτελείται από κύτταρα και εξωκυττάρια συστατικά </vt:lpstr>
      <vt:lpstr>PowerPoint Presentation</vt:lpstr>
      <vt:lpstr>PowerPoint Presentation</vt:lpstr>
      <vt:lpstr>Ο ΠΔΣ  ως συνδετικός ιστός αποτελείται από κύτταρα και εξωκυττάρια συστατικά </vt:lpstr>
      <vt:lpstr>PowerPoint Presentation</vt:lpstr>
      <vt:lpstr>Ο ΠΔΣ  ως συνδετικός ιστός αποτελείται από κύτταρα και εξωκυττάρια συστατικά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Η διαφορετική απόκριση στη μηχανική φόρτιση μεταξύ φατνιακού και συμπαγούς οστού συσχετίζεται  με την ύπαρξη του περιοδοντικού συνδέσμου   </vt:lpstr>
      <vt:lpstr>Σύγχρονα δεδομένα σχετικά με τη βιολογία του οστού  </vt:lpstr>
      <vt:lpstr>Σύγχρονα δεδομένα σχετικά με τη βιολογία του οστού Οστική εναπόθεση - απορρόφηση   ⦿   Βασική Πολυκυτταρική μονάδα (ΒΠΜ) </vt:lpstr>
      <vt:lpstr>PowerPoint Presentation</vt:lpstr>
      <vt:lpstr>Κοινή προέλευση των οστεοβλαστών και χονδροπλαστών</vt:lpstr>
      <vt:lpstr>PowerPoint Presentation</vt:lpstr>
      <vt:lpstr>PowerPoint Presentation</vt:lpstr>
      <vt:lpstr>PowerPoint Presentation</vt:lpstr>
      <vt:lpstr>PowerPoint Presentation</vt:lpstr>
      <vt:lpstr>Ενήλικας ασθενής με κλειδοκρανιακή δυσπλασία</vt:lpstr>
      <vt:lpstr>Εικόνα απόδοσης όγκου από δεδομένα  αξονικής τομογραφία κωνικής δέσμης (cbct)  ενήλικα άρρενα ασθενή με κλειδοκρανιακή δυσόστωση </vt:lpstr>
      <vt:lpstr>Σύγχρονα δεδομένα σχετικά με τη βιολογία του οστού Μεταγραφικοί παράγοντες ελέγχου οστεοβλαστικής διαφοροποίησης </vt:lpstr>
      <vt:lpstr>Σύγχρονα δεδομένα σχετικά με τη βιολογία του οστού Μεταγραφικοί παράγοντες ελέγχου οστεοβλαστικής διαφοροποίησης </vt:lpstr>
      <vt:lpstr>PowerPoint Presentation</vt:lpstr>
      <vt:lpstr>PowerPoint Presentation</vt:lpstr>
      <vt:lpstr>Μετατροπή της δύναμης σε βιολογική διεργασία</vt:lpstr>
      <vt:lpstr>Ποιος θεωρείται σημαντικός παράγων που συμβάλλει  στην ομοιοστασία του σκελετού;</vt:lpstr>
      <vt:lpstr>Μετατροπή της δύναμης σε βιολογική διεργασία</vt:lpstr>
      <vt:lpstr>Μετατροπή της δύναμης σε βιολογική διεργασία Από τις έρευνες του Stansteadt (1904) στην εποχή της Κυτταρικής εμβιομηχανικής</vt:lpstr>
      <vt:lpstr>PowerPoint Presentation</vt:lpstr>
      <vt:lpstr>PowerPoint Presentation</vt:lpstr>
      <vt:lpstr>PowerPoint Presentation</vt:lpstr>
      <vt:lpstr>Διάκριση ορθοδοντικών δυνάμεων ανάλογα με το μέγεθος </vt:lpstr>
      <vt:lpstr>Αλλαγές μετά από άσκηση ήπιας ορθοδοντικής δύναμης </vt:lpstr>
      <vt:lpstr>PowerPoint Presentation</vt:lpstr>
      <vt:lpstr>Αλλαγές μετά από άσκηση ισχυρής ορθοδοντικής δύναμης </vt:lpstr>
      <vt:lpstr>PowerPoint Presentation</vt:lpstr>
      <vt:lpstr>Απόκριση των ιστών κατά την ορθοδοντική μετακίνηση Οι έρευνες του Reitan δέσποσαν στην Ορθοδοντική μετά το 1950</vt:lpstr>
      <vt:lpstr>Απόκριση των ιστών κατά την ορθοδοντική μετακίνηση Η θεωρία της «υαλώδους ζώνης» του Reitan  </vt:lpstr>
      <vt:lpstr>PowerPoint Presentation</vt:lpstr>
      <vt:lpstr>Θεωρία «πίεσης-τάσης» στην ορθοδοντική μετακίνηση The pressure-tension hypothesis (Schwarz, 1932) </vt:lpstr>
      <vt:lpstr>Μοριακοί μηχανισμοί απόκρισης στην ορθοδοντική μετακίνηση</vt:lpstr>
      <vt:lpstr>Μοριακοί μηχανισμοί απόκρισης στην ορθοδοντική μετακίνηση</vt:lpstr>
      <vt:lpstr>Μηχανο-ευαίσθητα όργανα </vt:lpstr>
      <vt:lpstr>Οι προσταγλαδίνες, τα λευκοτριένια και ο ρόλος τους στην ορθοδοντική μετακίνηση </vt:lpstr>
      <vt:lpstr>Που βρίσκονται στα κύτταρα οι αισθητήρες της μηχανοδιέγερσης; Πως και που  ανιχνεύονται τα μηχανικά σήματα και τι απάντηση λαμβάνουν;  </vt:lpstr>
      <vt:lpstr>PowerPoint Presentation</vt:lpstr>
      <vt:lpstr>PowerPoint Presentation</vt:lpstr>
      <vt:lpstr>PowerPoint Presentation</vt:lpstr>
      <vt:lpstr>PowerPoint Presentation</vt:lpstr>
      <vt:lpstr>PowerPoint Presentation</vt:lpstr>
      <vt:lpstr>Τι συμβαίνει μετά την οστική αναδόμηση;</vt:lpstr>
      <vt:lpstr>Οι προσταγλαδίνες, τα λευκοτριένια και ο ρόλος τους στην ορθοδοντική μετακίνηση </vt:lpstr>
      <vt:lpstr>PowerPoint Presentation</vt:lpstr>
      <vt:lpstr>PowerPoint Presentation</vt:lpstr>
      <vt:lpstr>PowerPoint Presentation</vt:lpstr>
      <vt:lpstr>PowerPoint Presentation</vt:lpstr>
      <vt:lpstr>Ηλικία και οστό  ΟΣΤΕΟΠΟΡΩΣΗ</vt:lpstr>
      <vt:lpstr>Άσκηση – Mηχανική διέγερση και οστό  ΟΣΤΕΟΠΟΡΩΣΗ</vt:lpstr>
      <vt:lpstr>Οι προσταγλαδίνες, τα λευκοτριένια και ο ρόλος τους στην ορθοδοντική μετακίνηση </vt:lpstr>
      <vt:lpstr>Στο εργαστήριο Βιολογίας  Εργαστήριο Κυτταρικού Πολλαπλασιασμού και Γήρανσης </vt:lpstr>
      <vt:lpstr>PowerPoint Presentation</vt:lpstr>
      <vt:lpstr>Επιλεγμένες δημοσιεύσεις με συμμετοχή ερευνητών Ορθοδοντικών  του εργαστηρίου Ορθοδοντικής ΕΚΠΑ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H ΒΙΟΛΟΓΙΚΗ ΒΑΣΗ ΤΗΣ ΟΡΘΟΔΟΝΤΙΚΗΣ ΜΕΤΑΚΙΝΗΣΗΣ </dc:title>
  <dc:creator>Microsoft Office User</dc:creator>
  <cp:lastModifiedBy>Microsoft Office User</cp:lastModifiedBy>
  <cp:revision>649</cp:revision>
  <dcterms:created xsi:type="dcterms:W3CDTF">2018-03-03T10:03:31Z</dcterms:created>
  <dcterms:modified xsi:type="dcterms:W3CDTF">2018-03-04T19:58:32Z</dcterms:modified>
</cp:coreProperties>
</file>