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530" r:id="rId2"/>
    <p:sldId id="540" r:id="rId3"/>
    <p:sldId id="531" r:id="rId4"/>
    <p:sldId id="549" r:id="rId5"/>
    <p:sldId id="513" r:id="rId6"/>
    <p:sldId id="552" r:id="rId7"/>
    <p:sldId id="514" r:id="rId8"/>
    <p:sldId id="534" r:id="rId9"/>
    <p:sldId id="535" r:id="rId10"/>
    <p:sldId id="550" r:id="rId11"/>
    <p:sldId id="536" r:id="rId12"/>
    <p:sldId id="537" r:id="rId13"/>
    <p:sldId id="538" r:id="rId14"/>
    <p:sldId id="539" r:id="rId15"/>
    <p:sldId id="546" r:id="rId16"/>
    <p:sldId id="542" r:id="rId17"/>
    <p:sldId id="541" r:id="rId18"/>
    <p:sldId id="551" r:id="rId19"/>
    <p:sldId id="532" r:id="rId20"/>
    <p:sldId id="547" r:id="rId21"/>
    <p:sldId id="553" r:id="rId22"/>
    <p:sldId id="533" r:id="rId23"/>
    <p:sldId id="516" r:id="rId24"/>
    <p:sldId id="543" r:id="rId25"/>
    <p:sldId id="555" r:id="rId26"/>
    <p:sldId id="544" r:id="rId27"/>
    <p:sldId id="545" r:id="rId28"/>
    <p:sldId id="517" r:id="rId29"/>
    <p:sldId id="548" r:id="rId30"/>
    <p:sldId id="518" r:id="rId31"/>
    <p:sldId id="554" r:id="rId32"/>
    <p:sldId id="519" r:id="rId33"/>
    <p:sldId id="520" r:id="rId3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424" y="13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mn-cs"/>
              </a:defRPr>
            </a:lvl1pPr>
          </a:lstStyle>
          <a:p>
            <a:pPr>
              <a:defRPr/>
            </a:pPr>
            <a:fld id="{D1AAA26B-1C55-4E4D-838D-22F89CECBADD}" type="datetimeFigureOut">
              <a:rPr lang="el-GR"/>
              <a:pPr>
                <a:defRPr/>
              </a:pPr>
              <a:t>26/11/17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mn-cs"/>
              </a:defRPr>
            </a:lvl1pPr>
          </a:lstStyle>
          <a:p>
            <a:pPr>
              <a:defRPr/>
            </a:pPr>
            <a:fld id="{96EA4277-4054-284E-8C34-1D1B8977EED6}" type="slidenum">
              <a:rPr lang="el-GR"/>
              <a:pPr>
                <a:defRPr/>
              </a:pPr>
              <a:t>‹#›</a:t>
            </a:fld>
            <a:endParaRPr lang="el-GR"/>
          </a:p>
        </p:txBody>
      </p:sp>
    </p:spTree>
    <p:extLst>
      <p:ext uri="{BB962C8B-B14F-4D97-AF65-F5344CB8AC3E}">
        <p14:creationId xmlns:p14="http://schemas.microsoft.com/office/powerpoint/2010/main" val="39196214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
        <p:nvSpPr>
          <p:cNvPr id="62467"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C21604-4F4F-1B44-B77A-22DABE4928D9}" type="slidenum">
              <a:rPr lang="el-GR" sz="1200">
                <a:latin typeface="Calibri" charset="0"/>
              </a:rPr>
              <a:pPr eaLnBrk="1" hangingPunct="1"/>
              <a:t>2</a:t>
            </a:fld>
            <a:endParaRPr lang="el-GR"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5106"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l-GR">
                <a:latin typeface="Calibri" charset="0"/>
                <a:ea typeface="MS PGothic" charset="0"/>
                <a:cs typeface="MS PGothic" charset="0"/>
              </a:rPr>
              <a:t>Η πραγμάτωση επηρεάζεται από το περικείμενο: γλωσσικό, καταστασιακό, ψυχογλωσσικό</a:t>
            </a:r>
          </a:p>
        </p:txBody>
      </p:sp>
      <p:sp>
        <p:nvSpPr>
          <p:cNvPr id="175107"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C315995-7F1D-A04F-A508-D2DBA68B7C38}" type="slidenum">
              <a:rPr lang="el-GR" sz="1200">
                <a:latin typeface="Calibri" charset="0"/>
              </a:rPr>
              <a:pPr eaLnBrk="1" hangingPunct="1"/>
              <a:t>22</a:t>
            </a:fld>
            <a:endParaRPr lang="el-GR"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0"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
        <p:nvSpPr>
          <p:cNvPr id="94211"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0D5EE6-80DA-B34C-BF85-863BB1DB6D2A}" type="slidenum">
              <a:rPr lang="el-GR" sz="1200">
                <a:latin typeface="Calibri" charset="0"/>
                <a:cs typeface="Arial" charset="0"/>
              </a:rPr>
              <a:pPr eaLnBrk="1" hangingPunct="1"/>
              <a:t>24</a:t>
            </a:fld>
            <a:endParaRPr lang="el-GR" sz="1200">
              <a:latin typeface="Calibri"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2"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
        <p:nvSpPr>
          <p:cNvPr id="92163"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C231E6-A051-B245-AC77-731D9D76D821}" type="slidenum">
              <a:rPr lang="el-GR" sz="1200">
                <a:latin typeface="Calibri" charset="0"/>
                <a:cs typeface="Arial" charset="0"/>
              </a:rPr>
              <a:pPr eaLnBrk="1" hangingPunct="1"/>
              <a:t>25</a:t>
            </a:fld>
            <a:endParaRPr lang="el-GR" sz="1200">
              <a:latin typeface="Calibri"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0354"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
        <p:nvSpPr>
          <p:cNvPr id="100355"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28F968-8D91-224D-81BD-66DD8AF5E548}" type="slidenum">
              <a:rPr lang="el-GR" sz="1200">
                <a:latin typeface="Calibri" charset="0"/>
                <a:cs typeface="Arial" charset="0"/>
              </a:rPr>
              <a:pPr eaLnBrk="1" hangingPunct="1"/>
              <a:t>26</a:t>
            </a:fld>
            <a:endParaRPr lang="el-GR" sz="1200">
              <a:latin typeface="Calibri"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48CA5E-5593-9E4A-B0E3-86B1150B4597}" type="slidenum">
              <a:rPr lang="el-GR" sz="1200">
                <a:latin typeface="Calibri" charset="0"/>
                <a:cs typeface="Arial" charset="0"/>
              </a:rPr>
              <a:pPr eaLnBrk="1" hangingPunct="1"/>
              <a:t>27</a:t>
            </a:fld>
            <a:endParaRPr lang="el-GR" sz="1200">
              <a:latin typeface="Calibri" charset="0"/>
              <a:cs typeface="Arial" charset="0"/>
            </a:endParaRPr>
          </a:p>
        </p:txBody>
      </p:sp>
      <p:sp>
        <p:nvSpPr>
          <p:cNvPr id="1024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Calibri" charset="0"/>
            </a:endParaRPr>
          </a:p>
        </p:txBody>
      </p:sp>
      <p:sp>
        <p:nvSpPr>
          <p:cNvPr id="102404"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C2BAB9B-36E2-8C48-8EBE-0F06B789F974}" type="slidenum">
              <a:rPr lang="el-GR" sz="1200">
                <a:latin typeface="Calibri" charset="0"/>
                <a:cs typeface="Arial" charset="0"/>
              </a:rPr>
              <a:pPr algn="r" eaLnBrk="1" hangingPunct="1"/>
              <a:t>27</a:t>
            </a:fld>
            <a:endParaRPr lang="el-GR" sz="1200">
              <a:latin typeface="Calibri"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4450"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
        <p:nvSpPr>
          <p:cNvPr id="104451"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9CFEB8-FCC8-344F-89D2-AE8C7A4752D4}" type="slidenum">
              <a:rPr lang="el-GR" sz="1200">
                <a:latin typeface="Calibri" charset="0"/>
                <a:cs typeface="Arial" charset="0"/>
              </a:rPr>
              <a:pPr eaLnBrk="1" hangingPunct="1"/>
              <a:t>29</a:t>
            </a:fld>
            <a:endParaRPr lang="el-GR" sz="1200">
              <a:latin typeface="Calibri"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
        <p:nvSpPr>
          <p:cNvPr id="64515"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0C92CA-F6EB-9D44-9DE3-1A16E14F7A0C}" type="slidenum">
              <a:rPr lang="el-GR" sz="1200">
                <a:latin typeface="Calibri" charset="0"/>
              </a:rPr>
              <a:pPr eaLnBrk="1" hangingPunct="1"/>
              <a:t>30</a:t>
            </a:fld>
            <a:endParaRPr lang="el-GR"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3686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13B89FBB-1427-A843-BA50-BF9182553A32}" type="slidenum">
              <a:rPr lang="el-GR"/>
              <a:pPr/>
              <a:t>33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
        <p:nvSpPr>
          <p:cNvPr id="21507"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8FEE70-F899-FE47-B01A-BA61E7F6A1E2}" type="slidenum">
              <a:rPr lang="el-GR" sz="1200">
                <a:latin typeface="Calibri" charset="0"/>
              </a:rPr>
              <a:pPr eaLnBrk="1" hangingPunct="1"/>
              <a:t>8</a:t>
            </a:fld>
            <a:endParaRPr lang="el-GR"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29699"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CC3F49F-A726-3C4E-8BC9-58CB430AFCA9}" type="slidenum">
              <a:rPr lang="el-GR" sz="1200">
                <a:latin typeface="Calibri" charset="0"/>
              </a:rPr>
              <a:pPr eaLnBrk="1" hangingPunct="1"/>
              <a:t>9</a:t>
            </a:fld>
            <a:endParaRPr lang="el-GR"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31747"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04903A-BF48-4C4B-89E3-620E38F562F9}" type="slidenum">
              <a:rPr lang="el-GR" sz="1200">
                <a:latin typeface="Calibri" charset="0"/>
              </a:rPr>
              <a:pPr eaLnBrk="1" hangingPunct="1"/>
              <a:t>11</a:t>
            </a:fld>
            <a:endParaRPr lang="el-GR"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33795"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6A6ABCB-10B1-3D41-B947-339B7F94127F}" type="slidenum">
              <a:rPr lang="el-GR" sz="1200">
                <a:latin typeface="Calibri" charset="0"/>
              </a:rPr>
              <a:pPr algn="r" eaLnBrk="1" hangingPunct="1"/>
              <a:t>12</a:t>
            </a:fld>
            <a:endParaRPr lang="el-GR"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35843"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524D5A-354F-2449-9A71-64516432816F}" type="slidenum">
              <a:rPr lang="es-ES" sz="1200">
                <a:latin typeface="Calibri" charset="0"/>
              </a:rPr>
              <a:pPr eaLnBrk="1" hangingPunct="1"/>
              <a:t>13</a:t>
            </a:fld>
            <a:endParaRPr lang="es-E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ndParaRPr>
          </a:p>
        </p:txBody>
      </p:sp>
      <p:sp>
        <p:nvSpPr>
          <p:cNvPr id="37891"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0CB51D-1633-1D49-9CF5-4C5F6D6AF9E2}" type="slidenum">
              <a:rPr lang="el-GR" sz="1200">
                <a:latin typeface="Calibri" charset="0"/>
              </a:rPr>
              <a:pPr eaLnBrk="1" hangingPunct="1"/>
              <a:t>14</a:t>
            </a:fld>
            <a:endParaRPr lang="el-GR"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ndParaRPr>
          </a:p>
        </p:txBody>
      </p:sp>
      <p:sp>
        <p:nvSpPr>
          <p:cNvPr id="68611"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49E8F04-35D9-3345-BBA2-65462B123824}" type="slidenum">
              <a:rPr lang="el-GR" sz="1200">
                <a:latin typeface="Calibri" charset="0"/>
              </a:rPr>
              <a:pPr eaLnBrk="1" hangingPunct="1"/>
              <a:t>17</a:t>
            </a:fld>
            <a:endParaRPr lang="el-GR"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3058"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cs typeface="Arial" charset="0"/>
            </a:endParaRPr>
          </a:p>
        </p:txBody>
      </p:sp>
      <p:sp>
        <p:nvSpPr>
          <p:cNvPr id="173059"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344B91-2A21-0640-AF6D-0BA987BE8CEF}" type="slidenum">
              <a:rPr lang="el-GR" sz="1200">
                <a:latin typeface="Calibri" charset="0"/>
              </a:rPr>
              <a:pPr eaLnBrk="1" hangingPunct="1"/>
              <a:t>19</a:t>
            </a:fld>
            <a:endParaRPr lang="el-GR"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37148553-0AAB-3943-AA32-2D64DBE63B1F}" type="datetimeFigureOut">
              <a:rPr lang="el-GR"/>
              <a:pPr>
                <a:defRPr/>
              </a:pPr>
              <a:t>26/11/17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77B28C40-8F6C-3440-8B9F-AE1427676431}" type="slidenum">
              <a:rPr lang="el-GR"/>
              <a:pPr>
                <a:defRPr/>
              </a:pPr>
              <a:t>‹#›</a:t>
            </a:fld>
            <a:endParaRPr lang="el-GR"/>
          </a:p>
        </p:txBody>
      </p:sp>
    </p:spTree>
    <p:extLst>
      <p:ext uri="{BB962C8B-B14F-4D97-AF65-F5344CB8AC3E}">
        <p14:creationId xmlns:p14="http://schemas.microsoft.com/office/powerpoint/2010/main" val="101302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BD09F937-4C1E-684A-9774-34F4CF40C114}" type="datetimeFigureOut">
              <a:rPr lang="el-GR"/>
              <a:pPr>
                <a:defRPr/>
              </a:pPr>
              <a:t>26/11/17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596E645E-3C4D-BF47-80E4-53EBC4CA2029}" type="slidenum">
              <a:rPr lang="el-GR"/>
              <a:pPr>
                <a:defRPr/>
              </a:pPr>
              <a:t>‹#›</a:t>
            </a:fld>
            <a:endParaRPr lang="el-GR"/>
          </a:p>
        </p:txBody>
      </p:sp>
    </p:spTree>
    <p:extLst>
      <p:ext uri="{BB962C8B-B14F-4D97-AF65-F5344CB8AC3E}">
        <p14:creationId xmlns:p14="http://schemas.microsoft.com/office/powerpoint/2010/main" val="4049947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8433C9C5-7094-BA48-A6FE-266E6566695B}" type="datetimeFigureOut">
              <a:rPr lang="el-GR"/>
              <a:pPr>
                <a:defRPr/>
              </a:pPr>
              <a:t>26/11/17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6448826-BE64-9B45-9D2C-AFDF077F539F}" type="slidenum">
              <a:rPr lang="el-GR"/>
              <a:pPr>
                <a:defRPr/>
              </a:pPr>
              <a:t>‹#›</a:t>
            </a:fld>
            <a:endParaRPr lang="el-GR"/>
          </a:p>
        </p:txBody>
      </p:sp>
    </p:spTree>
    <p:extLst>
      <p:ext uri="{BB962C8B-B14F-4D97-AF65-F5344CB8AC3E}">
        <p14:creationId xmlns:p14="http://schemas.microsoft.com/office/powerpoint/2010/main" val="3824045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B75D40FA-0C34-AE46-9589-DA9C36A60B1F}" type="datetimeFigureOut">
              <a:rPr lang="el-GR"/>
              <a:pPr>
                <a:defRPr/>
              </a:pPr>
              <a:t>26/11/17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84A8B7BC-CB76-DD45-9CA0-EB42034B8CC3}" type="slidenum">
              <a:rPr lang="el-GR"/>
              <a:pPr>
                <a:defRPr/>
              </a:pPr>
              <a:t>‹#›</a:t>
            </a:fld>
            <a:endParaRPr lang="el-GR"/>
          </a:p>
        </p:txBody>
      </p:sp>
    </p:spTree>
    <p:extLst>
      <p:ext uri="{BB962C8B-B14F-4D97-AF65-F5344CB8AC3E}">
        <p14:creationId xmlns:p14="http://schemas.microsoft.com/office/powerpoint/2010/main" val="1113095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F6246F36-3C51-9A4E-8A27-8BFEE31EE9F9}" type="datetimeFigureOut">
              <a:rPr lang="el-GR"/>
              <a:pPr>
                <a:defRPr/>
              </a:pPr>
              <a:t>26/11/17</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DCDE2C67-E9AD-844D-89B7-042F3363F965}" type="slidenum">
              <a:rPr lang="el-GR"/>
              <a:pPr>
                <a:defRPr/>
              </a:pPr>
              <a:t>‹#›</a:t>
            </a:fld>
            <a:endParaRPr lang="el-GR"/>
          </a:p>
        </p:txBody>
      </p:sp>
    </p:spTree>
    <p:extLst>
      <p:ext uri="{BB962C8B-B14F-4D97-AF65-F5344CB8AC3E}">
        <p14:creationId xmlns:p14="http://schemas.microsoft.com/office/powerpoint/2010/main" val="110962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fld id="{F86E9337-70E2-884D-B1B9-867CB517439D}" type="datetimeFigureOut">
              <a:rPr lang="el-GR"/>
              <a:pPr>
                <a:defRPr/>
              </a:pPr>
              <a:t>26/11/17</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23FB0A38-D10F-394B-BBBE-55C7ACBEDD33}" type="slidenum">
              <a:rPr lang="el-GR"/>
              <a:pPr>
                <a:defRPr/>
              </a:pPr>
              <a:t>‹#›</a:t>
            </a:fld>
            <a:endParaRPr lang="el-GR"/>
          </a:p>
        </p:txBody>
      </p:sp>
    </p:spTree>
    <p:extLst>
      <p:ext uri="{BB962C8B-B14F-4D97-AF65-F5344CB8AC3E}">
        <p14:creationId xmlns:p14="http://schemas.microsoft.com/office/powerpoint/2010/main" val="379838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4AAACBD7-74C6-5E44-ABA3-5FBC9EBD2DE2}" type="datetimeFigureOut">
              <a:rPr lang="el-GR"/>
              <a:pPr>
                <a:defRPr/>
              </a:pPr>
              <a:t>26/11/17</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722ADD20-BBBB-A143-8C08-CA9AF1399B27}" type="slidenum">
              <a:rPr lang="el-GR"/>
              <a:pPr>
                <a:defRPr/>
              </a:pPr>
              <a:t>‹#›</a:t>
            </a:fld>
            <a:endParaRPr lang="el-GR"/>
          </a:p>
        </p:txBody>
      </p:sp>
    </p:spTree>
    <p:extLst>
      <p:ext uri="{BB962C8B-B14F-4D97-AF65-F5344CB8AC3E}">
        <p14:creationId xmlns:p14="http://schemas.microsoft.com/office/powerpoint/2010/main" val="2996286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195770BB-3067-2D44-99C2-8779A102B7A0}" type="datetimeFigureOut">
              <a:rPr lang="el-GR"/>
              <a:pPr>
                <a:defRPr/>
              </a:pPr>
              <a:t>26/11/17</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83D6C39D-F876-AA41-B2AC-F9E374FF5F7D}" type="slidenum">
              <a:rPr lang="el-GR"/>
              <a:pPr>
                <a:defRPr/>
              </a:pPr>
              <a:t>‹#›</a:t>
            </a:fld>
            <a:endParaRPr lang="el-GR"/>
          </a:p>
        </p:txBody>
      </p:sp>
    </p:spTree>
    <p:extLst>
      <p:ext uri="{BB962C8B-B14F-4D97-AF65-F5344CB8AC3E}">
        <p14:creationId xmlns:p14="http://schemas.microsoft.com/office/powerpoint/2010/main" val="17113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D11985F5-B24A-FB48-926F-267A3C8A5BEC}" type="datetimeFigureOut">
              <a:rPr lang="el-GR"/>
              <a:pPr>
                <a:defRPr/>
              </a:pPr>
              <a:t>26/11/17</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D8263F2A-3E3F-D74D-9B52-59E12931C251}" type="slidenum">
              <a:rPr lang="el-GR"/>
              <a:pPr>
                <a:defRPr/>
              </a:pPr>
              <a:t>‹#›</a:t>
            </a:fld>
            <a:endParaRPr lang="el-GR"/>
          </a:p>
        </p:txBody>
      </p:sp>
    </p:spTree>
    <p:extLst>
      <p:ext uri="{BB962C8B-B14F-4D97-AF65-F5344CB8AC3E}">
        <p14:creationId xmlns:p14="http://schemas.microsoft.com/office/powerpoint/2010/main" val="51800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E00A5D84-E703-7249-8BA0-E562D534B6A2}" type="datetimeFigureOut">
              <a:rPr lang="el-GR"/>
              <a:pPr>
                <a:defRPr/>
              </a:pPr>
              <a:t>26/11/17</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9A724EDB-AE14-8841-B6A9-8D624068C3D4}" type="slidenum">
              <a:rPr lang="el-GR"/>
              <a:pPr>
                <a:defRPr/>
              </a:pPr>
              <a:t>‹#›</a:t>
            </a:fld>
            <a:endParaRPr lang="el-GR"/>
          </a:p>
        </p:txBody>
      </p:sp>
    </p:spTree>
    <p:extLst>
      <p:ext uri="{BB962C8B-B14F-4D97-AF65-F5344CB8AC3E}">
        <p14:creationId xmlns:p14="http://schemas.microsoft.com/office/powerpoint/2010/main" val="428336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8313D77C-79CB-C043-8EB2-278A26C49DD9}" type="datetimeFigureOut">
              <a:rPr lang="el-GR"/>
              <a:pPr>
                <a:defRPr/>
              </a:pPr>
              <a:t>26/11/17</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152E8E25-497D-0C44-A0C8-89A16596701F}" type="slidenum">
              <a:rPr lang="el-GR"/>
              <a:pPr>
                <a:defRPr/>
              </a:pPr>
              <a:t>‹#›</a:t>
            </a:fld>
            <a:endParaRPr lang="el-GR"/>
          </a:p>
        </p:txBody>
      </p:sp>
    </p:spTree>
    <p:extLst>
      <p:ext uri="{BB962C8B-B14F-4D97-AF65-F5344CB8AC3E}">
        <p14:creationId xmlns:p14="http://schemas.microsoft.com/office/powerpoint/2010/main" val="7813694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l-GR"/>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charset="0"/>
                <a:cs typeface="+mn-cs"/>
              </a:defRPr>
            </a:lvl1pPr>
          </a:lstStyle>
          <a:p>
            <a:pPr>
              <a:defRPr/>
            </a:pPr>
            <a:fld id="{20030183-6197-7648-B88B-92123BA03AF7}" type="datetimeFigureOut">
              <a:rPr lang="el-GR"/>
              <a:pPr>
                <a:defRPr/>
              </a:pPr>
              <a:t>26/11/17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charset="0"/>
                <a:cs typeface="+mn-cs"/>
              </a:defRPr>
            </a:lvl1pPr>
          </a:lstStyle>
          <a:p>
            <a:pPr>
              <a:defRPr/>
            </a:pPr>
            <a:fld id="{240D78C7-8625-E248-A9DF-EEE8F6200110}"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5.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b="1" dirty="0" smtClean="0">
                <a:solidFill>
                  <a:srgbClr val="FF0000"/>
                </a:solidFill>
              </a:rPr>
              <a:t>Τι είναι η διαγλώσσα;</a:t>
            </a:r>
            <a:endParaRPr lang="en-US" b="1" dirty="0">
              <a:solidFill>
                <a:srgbClr val="FF0000"/>
              </a:solidFill>
            </a:endParaRPr>
          </a:p>
        </p:txBody>
      </p:sp>
      <p:sp>
        <p:nvSpPr>
          <p:cNvPr id="5" name="Subtitle 4"/>
          <p:cNvSpPr>
            <a:spLocks noGrp="1"/>
          </p:cNvSpPr>
          <p:nvPr>
            <p:ph type="subTitle" idx="1"/>
          </p:nvPr>
        </p:nvSpPr>
        <p:spPr/>
        <p:txBody>
          <a:bodyPr/>
          <a:lstStyle/>
          <a:p>
            <a:r>
              <a:rPr lang="el-GR" dirty="0" smtClean="0"/>
              <a:t>Γιατί στρέφω το ενδιαφέρον μου στη γλώσσα του μαθητή;</a:t>
            </a:r>
          </a:p>
          <a:p>
            <a:r>
              <a:rPr lang="el-GR" dirty="0" smtClean="0"/>
              <a:t>Ποιος μίλησε πρώτος για τη σημασία των λαθών στη Γ2;</a:t>
            </a:r>
            <a:endParaRPr lang="en-US" dirty="0"/>
          </a:p>
        </p:txBody>
      </p:sp>
    </p:spTree>
    <p:extLst>
      <p:ext uri="{BB962C8B-B14F-4D97-AF65-F5344CB8AC3E}">
        <p14:creationId xmlns:p14="http://schemas.microsoft.com/office/powerpoint/2010/main" val="41647424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Γλωσσικ</a:t>
            </a:r>
            <a:r>
              <a:rPr lang="el-GR" b="1" dirty="0" smtClean="0"/>
              <a:t>ή παρεμβολή</a:t>
            </a:r>
            <a:endParaRPr lang="en-US" b="1" dirty="0"/>
          </a:p>
        </p:txBody>
      </p:sp>
      <p:sp>
        <p:nvSpPr>
          <p:cNvPr id="3" name="Content Placeholder 2"/>
          <p:cNvSpPr>
            <a:spLocks noGrp="1"/>
          </p:cNvSpPr>
          <p:nvPr>
            <p:ph idx="1"/>
          </p:nvPr>
        </p:nvSpPr>
        <p:spPr/>
        <p:txBody>
          <a:bodyPr/>
          <a:lstStyle/>
          <a:p>
            <a:r>
              <a:rPr lang="el-GR" dirty="0" smtClean="0"/>
              <a:t>Λ</a:t>
            </a:r>
            <a:r>
              <a:rPr lang="el-GR" dirty="0" smtClean="0"/>
              <a:t>άθη στη χρήση της Γ2 μπορεί να προέρχονται κυρίως από τη Γ1 και κατά συνέπεια, διαφορές ανάμεσα στη Γ1 και τη Γ2 να αποτελούν την αιτία για την εμφάνιση των λαθών.</a:t>
            </a:r>
            <a:endParaRPr lang="en-US" dirty="0"/>
          </a:p>
        </p:txBody>
      </p:sp>
    </p:spTree>
    <p:extLst>
      <p:ext uri="{BB962C8B-B14F-4D97-AF65-F5344CB8AC3E}">
        <p14:creationId xmlns:p14="http://schemas.microsoft.com/office/powerpoint/2010/main" val="161361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4 - Τίτλος"/>
          <p:cNvSpPr>
            <a:spLocks noGrp="1"/>
          </p:cNvSpPr>
          <p:nvPr>
            <p:ph type="title"/>
          </p:nvPr>
        </p:nvSpPr>
        <p:spPr>
          <a:xfrm>
            <a:off x="539750" y="692150"/>
            <a:ext cx="8229600" cy="1143000"/>
          </a:xfrm>
        </p:spPr>
        <p:txBody>
          <a:bodyPr>
            <a:normAutofit fontScale="90000"/>
          </a:bodyPr>
          <a:lstStyle/>
          <a:p>
            <a:pPr algn="l" eaLnBrk="1" hangingPunct="1">
              <a:defRPr/>
            </a:pPr>
            <a:r>
              <a:rPr lang="el-GR" sz="4000">
                <a:latin typeface="Calibri" charset="0"/>
                <a:cs typeface="+mj-cs"/>
              </a:rPr>
              <a:t/>
            </a:r>
            <a:br>
              <a:rPr lang="el-GR" sz="4000">
                <a:latin typeface="Calibri" charset="0"/>
                <a:cs typeface="+mj-cs"/>
              </a:rPr>
            </a:br>
            <a:r>
              <a:rPr lang="el-GR" sz="2500" b="1">
                <a:latin typeface="Calibri" charset="0"/>
                <a:cs typeface="+mj-cs"/>
              </a:rPr>
              <a:t>Γ1: Ισπανικά (δεδομένα από Ιακώβου 2010) </a:t>
            </a:r>
            <a:br>
              <a:rPr lang="el-GR" sz="2500" b="1">
                <a:latin typeface="Calibri" charset="0"/>
                <a:cs typeface="+mj-cs"/>
              </a:rPr>
            </a:br>
            <a:r>
              <a:rPr lang="el-GR" sz="2500" b="1">
                <a:latin typeface="Calibri" charset="0"/>
                <a:cs typeface="+mj-cs"/>
              </a:rPr>
              <a:t>ΠΓΛ, Α1</a:t>
            </a:r>
            <a:br>
              <a:rPr lang="el-GR" sz="2500" b="1">
                <a:latin typeface="Calibri" charset="0"/>
                <a:cs typeface="+mj-cs"/>
              </a:rPr>
            </a:br>
            <a:r>
              <a:rPr lang="el-GR" sz="2500" b="1">
                <a:latin typeface="Calibri" charset="0"/>
                <a:cs typeface="+mj-cs"/>
              </a:rPr>
              <a:t>Επαναφήγηση ΠΓΛ για ένα ταξίδι</a:t>
            </a:r>
            <a:br>
              <a:rPr lang="el-GR" sz="2500" b="1">
                <a:latin typeface="Calibri" charset="0"/>
                <a:cs typeface="+mj-cs"/>
              </a:rPr>
            </a:br>
            <a:endParaRPr lang="el-GR" sz="2500" b="1">
              <a:latin typeface="Calibri" charset="0"/>
              <a:cs typeface="+mj-cs"/>
            </a:endParaRPr>
          </a:p>
        </p:txBody>
      </p:sp>
      <p:sp>
        <p:nvSpPr>
          <p:cNvPr id="30722" name="5 - Θέση περιεχομένου"/>
          <p:cNvSpPr>
            <a:spLocks noGrp="1"/>
          </p:cNvSpPr>
          <p:nvPr>
            <p:ph idx="1"/>
          </p:nvPr>
        </p:nvSpPr>
        <p:spPr/>
        <p:txBody>
          <a:bodyPr/>
          <a:lstStyle/>
          <a:p>
            <a:pPr eaLnBrk="1" hangingPunct="1">
              <a:buFont typeface="Arial" charset="0"/>
              <a:buNone/>
            </a:pPr>
            <a:endParaRPr lang="el-GR">
              <a:latin typeface="Calibri" charset="0"/>
            </a:endParaRPr>
          </a:p>
          <a:p>
            <a:pPr eaLnBrk="1" hangingPunct="1">
              <a:buFont typeface="Arial" charset="0"/>
              <a:buNone/>
            </a:pPr>
            <a:endParaRPr lang="el-GR">
              <a:latin typeface="Calibri" charset="0"/>
            </a:endParaRPr>
          </a:p>
          <a:p>
            <a:pPr eaLnBrk="1" hangingPunct="1">
              <a:buFont typeface="Arial" charset="0"/>
              <a:buNone/>
            </a:pPr>
            <a:r>
              <a:rPr lang="el-GR">
                <a:latin typeface="Segoe Script" charset="0"/>
              </a:rPr>
              <a:t>Ο  Τζούνιορ ταξίδεψε στην μυκονος με τον φίλο </a:t>
            </a:r>
            <a:r>
              <a:rPr lang="el-GR" b="1">
                <a:latin typeface="Segoe Script" charset="0"/>
              </a:rPr>
              <a:t>σου </a:t>
            </a:r>
            <a:r>
              <a:rPr lang="el-GR">
                <a:latin typeface="Segoe Script" charset="0"/>
              </a:rPr>
              <a:t>Ροναλντινιό, με τον πλοίο, στο καλοκαίρι ένα χρόνια πριν, μόνο τρεις μερές για δουλειά και η θάλασσα ήταν πολύ ωραία.</a:t>
            </a:r>
          </a:p>
        </p:txBody>
      </p:sp>
    </p:spTree>
    <p:extLst>
      <p:ext uri="{BB962C8B-B14F-4D97-AF65-F5344CB8AC3E}">
        <p14:creationId xmlns:p14="http://schemas.microsoft.com/office/powerpoint/2010/main" val="12753445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 Τίτλος"/>
          <p:cNvSpPr>
            <a:spLocks noGrp="1"/>
          </p:cNvSpPr>
          <p:nvPr>
            <p:ph type="title" idx="4294967295"/>
          </p:nvPr>
        </p:nvSpPr>
        <p:spPr/>
        <p:txBody>
          <a:bodyPr/>
          <a:lstStyle/>
          <a:p>
            <a:pPr eaLnBrk="1" hangingPunct="1"/>
            <a:r>
              <a:rPr lang="el-GR" sz="2000">
                <a:solidFill>
                  <a:srgbClr val="FF0000"/>
                </a:solidFill>
                <a:latin typeface="Palatino Linotype" charset="0"/>
              </a:rPr>
              <a:t>Και άλλα δείγματα γραφής… Σε τι επίπεδο θα τα τοποθετούσατε ;;;</a:t>
            </a:r>
          </a:p>
        </p:txBody>
      </p:sp>
      <p:sp>
        <p:nvSpPr>
          <p:cNvPr id="32770" name="2 - Θέση περιεχομένου"/>
          <p:cNvSpPr>
            <a:spLocks noGrp="1"/>
          </p:cNvSpPr>
          <p:nvPr>
            <p:ph idx="4294967295"/>
          </p:nvPr>
        </p:nvSpPr>
        <p:spPr>
          <a:xfrm>
            <a:off x="250825" y="1268413"/>
            <a:ext cx="8893175" cy="5589587"/>
          </a:xfrm>
        </p:spPr>
        <p:txBody>
          <a:bodyPr/>
          <a:lstStyle/>
          <a:p>
            <a:pPr eaLnBrk="1" hangingPunct="1">
              <a:buFont typeface="Wingdings" charset="0"/>
              <a:buNone/>
            </a:pPr>
            <a:r>
              <a:rPr lang="el-GR" sz="2000" dirty="0">
                <a:latin typeface="Segoe Script" charset="0"/>
              </a:rPr>
              <a:t>Είμαι η Ο.Γ και εγώ είμαι από την Ουκρανία. Είμαι 32 χρονών. Ξέρω ουκρανικά, ρωσικά, λιγό αγγλικά και πολύ λιγό ελληνικά. Μένω στην Ελλάδα περίπου 5 μήνες. Θέλω να μαθώ ελληνικά γιατί του χρονού </a:t>
            </a:r>
            <a:r>
              <a:rPr lang="el-GR" sz="2000" dirty="0">
                <a:solidFill>
                  <a:srgbClr val="0070C0"/>
                </a:solidFill>
                <a:latin typeface="Segoe Script" charset="0"/>
              </a:rPr>
              <a:t>να πάω στα άλλα μαθήματα των μ</a:t>
            </a:r>
            <a:r>
              <a:rPr lang="el-GR" sz="2000" b="1" dirty="0">
                <a:solidFill>
                  <a:srgbClr val="0070C0"/>
                </a:solidFill>
                <a:latin typeface="Segoe Script" charset="0"/>
              </a:rPr>
              <a:t>ε</a:t>
            </a:r>
            <a:r>
              <a:rPr lang="el-GR" sz="2000" dirty="0">
                <a:solidFill>
                  <a:srgbClr val="0070C0"/>
                </a:solidFill>
                <a:latin typeface="Segoe Script" charset="0"/>
              </a:rPr>
              <a:t>χανικών </a:t>
            </a:r>
            <a:r>
              <a:rPr lang="el-GR" sz="2000" dirty="0">
                <a:latin typeface="Segoe Script" charset="0"/>
              </a:rPr>
              <a:t>τοπογραφών. Έχω πολλά προβλήματα με ελληνικά! Δεν μπορώ να βάλω σωστό τόνο, δεν μπορώ να μιλήσω σωστά και γρηγορά, δεν θυμάμαι πολύ καλά λέξεις και δεν μπορώ να διαβάσω με σωστό τόνο, δεν μπορώ να γράψω σωστά. Έχω προβλήμα με παθυντική φωνή. </a:t>
            </a:r>
            <a:r>
              <a:rPr lang="el-GR" sz="2000" dirty="0">
                <a:solidFill>
                  <a:srgbClr val="0070C0"/>
                </a:solidFill>
                <a:latin typeface="Segoe Script" charset="0"/>
              </a:rPr>
              <a:t>Κάνω κάθε μέρα το μάθημα</a:t>
            </a:r>
            <a:r>
              <a:rPr lang="el-GR" sz="2000" dirty="0">
                <a:latin typeface="Segoe Script" charset="0"/>
              </a:rPr>
              <a:t>, αλλά </a:t>
            </a:r>
            <a:r>
              <a:rPr lang="el-GR" sz="2000" b="1" dirty="0">
                <a:solidFill>
                  <a:srgbClr val="0070C0"/>
                </a:solidFill>
                <a:latin typeface="Segoe Script" charset="0"/>
              </a:rPr>
              <a:t>θ</a:t>
            </a:r>
            <a:r>
              <a:rPr lang="el-GR" sz="2000" dirty="0">
                <a:latin typeface="Segoe Script" charset="0"/>
              </a:rPr>
              <a:t>οβάμαι ελληνικά! </a:t>
            </a:r>
          </a:p>
          <a:p>
            <a:pPr eaLnBrk="1" hangingPunct="1">
              <a:buFont typeface="Wingdings" charset="0"/>
              <a:buNone/>
            </a:pPr>
            <a:r>
              <a:rPr lang="el-GR" sz="2000" dirty="0">
                <a:latin typeface="Segoe Script" charset="0"/>
              </a:rPr>
              <a:t>Δεν πειράζει ποιος θα είναι από </a:t>
            </a:r>
            <a:r>
              <a:rPr lang="el-GR" sz="2000" dirty="0">
                <a:solidFill>
                  <a:srgbClr val="0070C0"/>
                </a:solidFill>
                <a:latin typeface="Segoe Script" charset="0"/>
              </a:rPr>
              <a:t>οι δασκάλοι </a:t>
            </a:r>
            <a:r>
              <a:rPr lang="el-GR" sz="2000" dirty="0">
                <a:latin typeface="Segoe Script" charset="0"/>
              </a:rPr>
              <a:t>αλλά προτήμαω να </a:t>
            </a:r>
            <a:r>
              <a:rPr lang="el-GR" sz="2000" b="1" dirty="0">
                <a:solidFill>
                  <a:srgbClr val="0070C0"/>
                </a:solidFill>
                <a:latin typeface="Segoe Script" charset="0"/>
              </a:rPr>
              <a:t>έχω τον/την</a:t>
            </a:r>
            <a:r>
              <a:rPr lang="el-GR" sz="2000" b="1" dirty="0">
                <a:solidFill>
                  <a:srgbClr val="FFFF00"/>
                </a:solidFill>
                <a:latin typeface="Segoe Script" charset="0"/>
              </a:rPr>
              <a:t> </a:t>
            </a:r>
            <a:r>
              <a:rPr lang="el-GR" sz="2000" dirty="0">
                <a:latin typeface="Segoe Script" charset="0"/>
              </a:rPr>
              <a:t>χωρίς νευρά. Ο δάσκαλος/ η δασκάλα μου πρέπει να ξέρει πως μπορώ να μαθώ ελληνικά σε 3 μήνες και πως μπορώ </a:t>
            </a:r>
            <a:r>
              <a:rPr lang="el-GR" sz="2000" dirty="0">
                <a:solidFill>
                  <a:srgbClr val="0070C0"/>
                </a:solidFill>
                <a:latin typeface="Segoe Script" charset="0"/>
              </a:rPr>
              <a:t>να δεν </a:t>
            </a:r>
            <a:r>
              <a:rPr lang="el-GR" sz="2000" b="1" dirty="0">
                <a:solidFill>
                  <a:srgbClr val="0070C0"/>
                </a:solidFill>
                <a:latin typeface="Segoe Script" charset="0"/>
              </a:rPr>
              <a:t>θ</a:t>
            </a:r>
            <a:r>
              <a:rPr lang="el-GR" sz="2000" dirty="0">
                <a:solidFill>
                  <a:srgbClr val="0070C0"/>
                </a:solidFill>
                <a:latin typeface="Segoe Script" charset="0"/>
              </a:rPr>
              <a:t>οβαθώ </a:t>
            </a:r>
            <a:r>
              <a:rPr lang="el-GR" sz="2000" dirty="0">
                <a:latin typeface="Segoe Script" charset="0"/>
              </a:rPr>
              <a:t>να μιλησώ ελληνικά.</a:t>
            </a:r>
          </a:p>
        </p:txBody>
      </p:sp>
    </p:spTree>
    <p:extLst>
      <p:ext uri="{BB962C8B-B14F-4D97-AF65-F5344CB8AC3E}">
        <p14:creationId xmlns:p14="http://schemas.microsoft.com/office/powerpoint/2010/main" val="20306766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l-GR" sz="2800" b="1">
                <a:solidFill>
                  <a:srgbClr val="FF0000"/>
                </a:solidFill>
                <a:latin typeface="Calibri" charset="0"/>
                <a:cs typeface="Arial Unicode MS" charset="0"/>
              </a:rPr>
              <a:t>Υπόθεση της Αντιπαραβολικής Ανάλυσης</a:t>
            </a:r>
            <a:r>
              <a:rPr lang="es-ES" sz="3200" b="1">
                <a:solidFill>
                  <a:srgbClr val="FF0000"/>
                </a:solidFill>
                <a:latin typeface="Calibri" charset="0"/>
              </a:rPr>
              <a:t/>
            </a:r>
            <a:br>
              <a:rPr lang="es-ES" sz="3200" b="1">
                <a:solidFill>
                  <a:srgbClr val="FF0000"/>
                </a:solidFill>
                <a:latin typeface="Calibri" charset="0"/>
              </a:rPr>
            </a:br>
            <a:endParaRPr lang="es-ES" sz="3200" b="1">
              <a:solidFill>
                <a:srgbClr val="FF0000"/>
              </a:solidFill>
              <a:latin typeface="Calibri" charset="0"/>
            </a:endParaRPr>
          </a:p>
        </p:txBody>
      </p:sp>
      <p:sp>
        <p:nvSpPr>
          <p:cNvPr id="34818" name="Rectangle 3"/>
          <p:cNvSpPr>
            <a:spLocks noGrp="1" noChangeArrowheads="1"/>
          </p:cNvSpPr>
          <p:nvPr>
            <p:ph type="body" idx="1"/>
          </p:nvPr>
        </p:nvSpPr>
        <p:spPr/>
        <p:txBody>
          <a:bodyPr/>
          <a:lstStyle/>
          <a:p>
            <a:pPr eaLnBrk="1" hangingPunct="1">
              <a:lnSpc>
                <a:spcPct val="90000"/>
              </a:lnSpc>
            </a:pPr>
            <a:r>
              <a:rPr lang="el-GR" sz="3000">
                <a:latin typeface="Calibri" charset="0"/>
                <a:cs typeface="Arial Unicode MS" charset="0"/>
              </a:rPr>
              <a:t>Ο μαθητής που έρχεται σε επαφή με μία ξένη γλώσσα θα θεωρήσει κάποια χαρακτηριστικά της αρκετά εύκολα και άλλα εξαιρετικά δύσκολα. Τα στοιχεία που είναι παρόμοια με αυτά της μητρικής του γλώσσας θα είναι απλά για αυτόν, ενώ αυτά που είναι διαφορετικά θα είναι δύσκολα. (</a:t>
            </a:r>
            <a:r>
              <a:rPr lang="en-US" sz="3000">
                <a:latin typeface="Calibri" charset="0"/>
                <a:cs typeface="Arial Unicode MS" charset="0"/>
              </a:rPr>
              <a:t>Lado 1957: 2)</a:t>
            </a:r>
          </a:p>
          <a:p>
            <a:pPr eaLnBrk="1" hangingPunct="1">
              <a:lnSpc>
                <a:spcPct val="90000"/>
              </a:lnSpc>
            </a:pPr>
            <a:r>
              <a:rPr lang="el-GR" sz="3000">
                <a:latin typeface="Calibri" charset="0"/>
                <a:cs typeface="Arial Unicode MS" charset="0"/>
              </a:rPr>
              <a:t>Θετική </a:t>
            </a:r>
            <a:r>
              <a:rPr lang="en-US" sz="3000">
                <a:latin typeface="Calibri" charset="0"/>
                <a:cs typeface="Arial Unicode MS" charset="0"/>
              </a:rPr>
              <a:t>vs. </a:t>
            </a:r>
            <a:r>
              <a:rPr lang="el-GR" sz="3000">
                <a:latin typeface="Calibri" charset="0"/>
                <a:cs typeface="Arial Unicode MS" charset="0"/>
              </a:rPr>
              <a:t>Αρνητική παρεμβολή</a:t>
            </a:r>
          </a:p>
          <a:p>
            <a:pPr eaLnBrk="1" hangingPunct="1">
              <a:lnSpc>
                <a:spcPct val="90000"/>
              </a:lnSpc>
            </a:pPr>
            <a:r>
              <a:rPr lang="el-GR" sz="3000" b="1">
                <a:latin typeface="Calibri" charset="0"/>
                <a:cs typeface="Arial Unicode MS" charset="0"/>
              </a:rPr>
              <a:t>Όλα τα λάθη των μαθητών είναι αποτέλεσμα παρεμβολής</a:t>
            </a:r>
            <a:endParaRPr lang="es-ES" sz="3000" b="1">
              <a:latin typeface="Calibri" charset="0"/>
              <a:cs typeface="Arial Unicode MS" charset="0"/>
            </a:endParaRPr>
          </a:p>
        </p:txBody>
      </p:sp>
    </p:spTree>
    <p:extLst>
      <p:ext uri="{BB962C8B-B14F-4D97-AF65-F5344CB8AC3E}">
        <p14:creationId xmlns:p14="http://schemas.microsoft.com/office/powerpoint/2010/main" val="9865916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5 - Τίτλος"/>
          <p:cNvSpPr>
            <a:spLocks noGrp="1"/>
          </p:cNvSpPr>
          <p:nvPr>
            <p:ph type="title"/>
          </p:nvPr>
        </p:nvSpPr>
        <p:spPr/>
        <p:txBody>
          <a:bodyPr/>
          <a:lstStyle/>
          <a:p>
            <a:pPr eaLnBrk="1" hangingPunct="1"/>
            <a:r>
              <a:rPr lang="en-US">
                <a:latin typeface="Calibri" charset="0"/>
              </a:rPr>
              <a:t>Robert Lado and CAH</a:t>
            </a:r>
            <a:endParaRPr lang="el-GR">
              <a:latin typeface="Calibri" charset="0"/>
            </a:endParaRPr>
          </a:p>
        </p:txBody>
      </p:sp>
      <p:pic>
        <p:nvPicPr>
          <p:cNvPr id="36866" name="8 - Θέση περιεχομένου" descr="Dr_Lado.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206500" y="2427288"/>
            <a:ext cx="2540000" cy="2870200"/>
          </a:xfrm>
        </p:spPr>
      </p:pic>
      <p:pic>
        <p:nvPicPr>
          <p:cNvPr id="36867" name="9 - Θέση περιεχομένου" descr="lado-books.jpg"/>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619750" y="2471738"/>
            <a:ext cx="2095500" cy="2781300"/>
          </a:xfrm>
        </p:spPr>
      </p:pic>
    </p:spTree>
    <p:extLst>
      <p:ext uri="{BB962C8B-B14F-4D97-AF65-F5344CB8AC3E}">
        <p14:creationId xmlns:p14="http://schemas.microsoft.com/office/powerpoint/2010/main" val="8692470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sz="3200" dirty="0" smtClean="0"/>
              <a:t>Ωστόσο, στην πράξη τι συμβαίνει</a:t>
            </a:r>
            <a:r>
              <a:rPr lang="el-GR" sz="3200" dirty="0" smtClean="0"/>
              <a:t>;</a:t>
            </a:r>
            <a:r>
              <a:rPr lang="en-US" sz="3200" dirty="0" smtClean="0"/>
              <a:t> </a:t>
            </a:r>
            <a:r>
              <a:rPr lang="el-GR" sz="3200" dirty="0" smtClean="0"/>
              <a:t>Ε</a:t>
            </a:r>
            <a:r>
              <a:rPr lang="el-GR" sz="3200" dirty="0" smtClean="0"/>
              <a:t>ίναι όλα τα λάθη των μαθητών λάθη παρεμβολής;</a:t>
            </a:r>
            <a:endParaRPr lang="en-US" sz="3200" dirty="0"/>
          </a:p>
        </p:txBody>
      </p:sp>
      <p:sp>
        <p:nvSpPr>
          <p:cNvPr id="6" name="Subtitle 5"/>
          <p:cNvSpPr>
            <a:spLocks noGrp="1"/>
          </p:cNvSpPr>
          <p:nvPr>
            <p:ph type="subTitle" idx="1"/>
          </p:nvPr>
        </p:nvSpPr>
        <p:spPr/>
        <p:txBody>
          <a:bodyPr/>
          <a:lstStyle/>
          <a:p>
            <a:r>
              <a:rPr lang="el-GR" dirty="0" smtClean="0"/>
              <a:t>Πώς ελέγχονται οι υποθέσεις από τους μαθητές;</a:t>
            </a:r>
            <a:endParaRPr lang="en-US" dirty="0"/>
          </a:p>
        </p:txBody>
      </p:sp>
    </p:spTree>
    <p:extLst>
      <p:ext uri="{BB962C8B-B14F-4D97-AF65-F5344CB8AC3E}">
        <p14:creationId xmlns:p14="http://schemas.microsoft.com/office/powerpoint/2010/main" val="18315995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dirty="0" smtClean="0"/>
              <a:t>Διαγλωσσικά έναντι ενδογλωσσικών λαθών</a:t>
            </a:r>
            <a:endParaRPr lang="en-US" dirty="0"/>
          </a:p>
        </p:txBody>
      </p:sp>
      <p:sp>
        <p:nvSpPr>
          <p:cNvPr id="3" name="Content Placeholder 2"/>
          <p:cNvSpPr>
            <a:spLocks noGrp="1"/>
          </p:cNvSpPr>
          <p:nvPr>
            <p:ph idx="1"/>
          </p:nvPr>
        </p:nvSpPr>
        <p:spPr/>
        <p:txBody>
          <a:bodyPr>
            <a:normAutofit fontScale="92500"/>
          </a:bodyPr>
          <a:lstStyle/>
          <a:p>
            <a:pPr>
              <a:defRPr/>
            </a:pPr>
            <a:r>
              <a:rPr lang="el-GR" dirty="0" smtClean="0"/>
              <a:t>Διαγλωσσικά: λάθη που οφείλονται σε παρεμβολή στοιχείων της Γ1 του μαθητή</a:t>
            </a:r>
          </a:p>
          <a:p>
            <a:pPr>
              <a:defRPr/>
            </a:pPr>
            <a:r>
              <a:rPr lang="el-GR" dirty="0" smtClean="0"/>
              <a:t>Ενδογλωσσικά: λάθη που προκύπτουν ανεξαρτήτως Γ1 λόγω εσφαλμένων υποθέσεων σχετικά με τους κανόνες της Γ2</a:t>
            </a:r>
          </a:p>
          <a:p>
            <a:pPr lvl="1">
              <a:defRPr/>
            </a:pPr>
            <a:r>
              <a:rPr lang="el-GR" b="1" dirty="0" smtClean="0"/>
              <a:t>Υπεργενικεύσεις</a:t>
            </a:r>
            <a:r>
              <a:rPr lang="el-GR" dirty="0" smtClean="0"/>
              <a:t> στη χρήση γραμματικών κανόνων</a:t>
            </a:r>
          </a:p>
          <a:p>
            <a:pPr lvl="1">
              <a:defRPr/>
            </a:pPr>
            <a:r>
              <a:rPr lang="el-GR" b="1" dirty="0" smtClean="0"/>
              <a:t>Άγνοια</a:t>
            </a:r>
            <a:r>
              <a:rPr lang="el-GR" dirty="0" smtClean="0"/>
              <a:t> περιορισμών κανόνων</a:t>
            </a:r>
          </a:p>
          <a:p>
            <a:pPr lvl="1">
              <a:defRPr/>
            </a:pPr>
            <a:r>
              <a:rPr lang="el-GR" dirty="0" smtClean="0"/>
              <a:t>Υπερδιόρθωση</a:t>
            </a:r>
          </a:p>
          <a:p>
            <a:pPr lvl="1">
              <a:defRPr/>
            </a:pPr>
            <a:r>
              <a:rPr lang="el-GR" b="1" dirty="0" smtClean="0"/>
              <a:t>Ελλιπής </a:t>
            </a:r>
            <a:r>
              <a:rPr lang="el-GR" dirty="0" smtClean="0"/>
              <a:t>εφαρμογή κανόνων</a:t>
            </a:r>
            <a:endParaRPr lang="en-US" dirty="0"/>
          </a:p>
        </p:txBody>
      </p:sp>
    </p:spTree>
    <p:extLst>
      <p:ext uri="{BB962C8B-B14F-4D97-AF65-F5344CB8AC3E}">
        <p14:creationId xmlns:p14="http://schemas.microsoft.com/office/powerpoint/2010/main" val="29673215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1 - Τίτλος"/>
          <p:cNvSpPr>
            <a:spLocks noGrp="1"/>
          </p:cNvSpPr>
          <p:nvPr>
            <p:ph type="title"/>
          </p:nvPr>
        </p:nvSpPr>
        <p:spPr/>
        <p:txBody>
          <a:bodyPr/>
          <a:lstStyle/>
          <a:p>
            <a:r>
              <a:rPr lang="el-GR">
                <a:latin typeface="Calibri" charset="0"/>
              </a:rPr>
              <a:t>Ανάλυση Λαθών </a:t>
            </a:r>
            <a:r>
              <a:rPr lang="en-US">
                <a:latin typeface="Calibri" charset="0"/>
              </a:rPr>
              <a:t>(Error Analysis)</a:t>
            </a:r>
            <a:br>
              <a:rPr lang="en-US">
                <a:latin typeface="Calibri" charset="0"/>
              </a:rPr>
            </a:br>
            <a:r>
              <a:rPr lang="en-US" sz="2000">
                <a:latin typeface="Calibri" charset="0"/>
              </a:rPr>
              <a:t>Richards, J.C. (1971) “A non-contrastive approach to error analysis”</a:t>
            </a:r>
            <a:endParaRPr lang="el-GR">
              <a:latin typeface="Calibri" charset="0"/>
            </a:endParaRPr>
          </a:p>
        </p:txBody>
      </p:sp>
      <p:sp>
        <p:nvSpPr>
          <p:cNvPr id="67586" name="2 - Θέση περιεχομένου"/>
          <p:cNvSpPr>
            <a:spLocks noGrp="1"/>
          </p:cNvSpPr>
          <p:nvPr>
            <p:ph idx="1"/>
          </p:nvPr>
        </p:nvSpPr>
        <p:spPr/>
        <p:txBody>
          <a:bodyPr/>
          <a:lstStyle/>
          <a:p>
            <a:r>
              <a:rPr lang="el-GR" sz="2000" dirty="0">
                <a:latin typeface="Calibri" charset="0"/>
              </a:rPr>
              <a:t>Κατηγοριοποίηση ενδογλωσσικών λαθών (</a:t>
            </a:r>
            <a:r>
              <a:rPr lang="en-US" sz="2000" dirty="0" err="1">
                <a:latin typeface="Calibri" charset="0"/>
              </a:rPr>
              <a:t>intralingual</a:t>
            </a:r>
            <a:r>
              <a:rPr lang="en-US" sz="2000" dirty="0">
                <a:latin typeface="Calibri" charset="0"/>
              </a:rPr>
              <a:t>)</a:t>
            </a:r>
            <a:endParaRPr lang="el-GR" sz="2000" dirty="0">
              <a:latin typeface="Calibri" charset="0"/>
            </a:endParaRPr>
          </a:p>
          <a:p>
            <a:pPr lvl="1">
              <a:buFont typeface="Wingdings" charset="0"/>
              <a:buChar char="q"/>
            </a:pPr>
            <a:r>
              <a:rPr lang="el-GR" sz="1600" b="1" dirty="0">
                <a:solidFill>
                  <a:srgbClr val="FF0000"/>
                </a:solidFill>
                <a:latin typeface="Calibri" charset="0"/>
              </a:rPr>
              <a:t>Λάθη από υπεργενίκευση</a:t>
            </a:r>
            <a:r>
              <a:rPr lang="en-US" sz="1600" dirty="0">
                <a:latin typeface="Calibri" charset="0"/>
              </a:rPr>
              <a:t>:</a:t>
            </a:r>
            <a:r>
              <a:rPr lang="el-GR" sz="1600" dirty="0">
                <a:latin typeface="Calibri" charset="0"/>
              </a:rPr>
              <a:t> ο μαθητής δημιουργεί μια αποκλίνουσα δομή στη βάση της εμπειρίας που σχηματίζει από άλλες δομές της γλώσσας-στόχου </a:t>
            </a:r>
            <a:r>
              <a:rPr lang="el-GR" sz="1600" i="1" dirty="0">
                <a:latin typeface="Calibri" charset="0"/>
              </a:rPr>
              <a:t>(*εκτιμάσω,  *</a:t>
            </a:r>
            <a:r>
              <a:rPr lang="el-GR" sz="1600" i="1" dirty="0" smtClean="0">
                <a:latin typeface="Calibri" charset="0"/>
              </a:rPr>
              <a:t>έπλυσα, ε</a:t>
            </a:r>
            <a:r>
              <a:rPr lang="el-GR" sz="1600" i="1" dirty="0" smtClean="0">
                <a:latin typeface="Calibri" charset="0"/>
              </a:rPr>
              <a:t>ίμαι παντρεμένη με *τον Έλληνα [Γ1=Ρωσική/ -ΑΡΘΡ]</a:t>
            </a:r>
            <a:r>
              <a:rPr lang="el-GR" sz="1600" dirty="0" smtClean="0">
                <a:latin typeface="Calibri" charset="0"/>
              </a:rPr>
              <a:t>)</a:t>
            </a:r>
            <a:endParaRPr lang="el-GR" sz="1600" dirty="0">
              <a:latin typeface="Calibri" charset="0"/>
            </a:endParaRPr>
          </a:p>
          <a:p>
            <a:pPr lvl="1">
              <a:buFont typeface="Wingdings" charset="0"/>
              <a:buChar char="q"/>
            </a:pPr>
            <a:r>
              <a:rPr lang="el-GR" sz="1600" b="1" dirty="0">
                <a:solidFill>
                  <a:srgbClr val="FF0000"/>
                </a:solidFill>
                <a:latin typeface="Calibri" charset="0"/>
              </a:rPr>
              <a:t>Λάθη από άγνοια των περιοριστικών κανόνων</a:t>
            </a:r>
            <a:r>
              <a:rPr lang="el-GR" sz="1600" dirty="0">
                <a:latin typeface="Calibri" charset="0"/>
              </a:rPr>
              <a:t>: αποτυχία του μαθητή να παρατηρήσει τους περιορισμούς που ισχύουν σε υπάρχουσες δομές, οπότε στην ουσία υπεργενικεύει με άλλες παρόμοιες </a:t>
            </a:r>
            <a:r>
              <a:rPr lang="el-GR" sz="1600" i="1" dirty="0">
                <a:latin typeface="Calibri" charset="0"/>
              </a:rPr>
              <a:t>(αρχίζω να *διαβάσω καλύτερα ελληνικά/ θέλω να διαβάσω</a:t>
            </a:r>
            <a:r>
              <a:rPr lang="en-US" sz="1600" i="1" dirty="0">
                <a:latin typeface="Calibri" charset="0"/>
              </a:rPr>
              <a:t>/ </a:t>
            </a:r>
            <a:r>
              <a:rPr lang="el-GR" sz="1600" i="1" dirty="0">
                <a:latin typeface="Calibri" charset="0"/>
              </a:rPr>
              <a:t>θέλω να σπουδάζω </a:t>
            </a:r>
            <a:r>
              <a:rPr lang="el-GR" sz="1600" i="1" dirty="0" smtClean="0">
                <a:latin typeface="Calibri" charset="0"/>
              </a:rPr>
              <a:t>ελληνικά, *είμαι από στην Ελλάδα, *με λένε </a:t>
            </a:r>
            <a:r>
              <a:rPr lang="el-GR" sz="1600" i="1" dirty="0" smtClean="0">
                <a:latin typeface="Calibri" charset="0"/>
              </a:rPr>
              <a:t>Κώστας, *πολλ</a:t>
            </a:r>
            <a:r>
              <a:rPr lang="el-GR" sz="1600" i="1" dirty="0" smtClean="0">
                <a:latin typeface="Calibri" charset="0"/>
              </a:rPr>
              <a:t>ές άνθρωπες</a:t>
            </a:r>
            <a:r>
              <a:rPr lang="el-GR" sz="1600" i="1" dirty="0" smtClean="0">
                <a:latin typeface="Calibri" charset="0"/>
              </a:rPr>
              <a:t>…</a:t>
            </a:r>
            <a:r>
              <a:rPr lang="el-GR" sz="1600" i="1" dirty="0">
                <a:latin typeface="Calibri" charset="0"/>
              </a:rPr>
              <a:t>)</a:t>
            </a:r>
          </a:p>
          <a:p>
            <a:pPr lvl="1">
              <a:buFont typeface="Wingdings" charset="0"/>
              <a:buChar char="q"/>
            </a:pPr>
            <a:r>
              <a:rPr lang="el-GR" sz="1200" dirty="0">
                <a:solidFill>
                  <a:srgbClr val="FF0000"/>
                </a:solidFill>
                <a:latin typeface="Calibri" charset="0"/>
              </a:rPr>
              <a:t>	</a:t>
            </a:r>
            <a:r>
              <a:rPr lang="el-GR" sz="1600" b="1" dirty="0">
                <a:solidFill>
                  <a:srgbClr val="FF0000"/>
                </a:solidFill>
                <a:latin typeface="Calibri" charset="0"/>
              </a:rPr>
              <a:t>Ατελής εφαρμογή κανόνων</a:t>
            </a:r>
            <a:r>
              <a:rPr lang="el-GR" sz="1600" dirty="0">
                <a:latin typeface="Calibri" charset="0"/>
              </a:rPr>
              <a:t>: η εμφάνιση αποκλινουσών δομών οι οποίες απεικονίζουν μέχρι ποιο βαθμό έχουν αναπτυχθεί οι κανόνες που είναι απαραίτητοι για την παραγωγή των ανάλογων αποδεκτών δομών </a:t>
            </a:r>
          </a:p>
          <a:p>
            <a:pPr lvl="2"/>
            <a:r>
              <a:rPr lang="el-GR" sz="1800" i="1" dirty="0">
                <a:latin typeface="Calibri" charset="0"/>
                <a:cs typeface="Arial Unicode MS" charset="0"/>
              </a:rPr>
              <a:t>Σήμερα να μιλήσουμε για μεγάλη πρόβλημα στην περιοχή </a:t>
            </a:r>
            <a:r>
              <a:rPr lang="el-GR" sz="1800" b="1" i="1" dirty="0">
                <a:latin typeface="Calibri" charset="0"/>
                <a:cs typeface="Arial Unicode MS" charset="0"/>
              </a:rPr>
              <a:t>τι </a:t>
            </a:r>
            <a:r>
              <a:rPr lang="el-GR" sz="1800" i="1" dirty="0">
                <a:latin typeface="Calibri" charset="0"/>
                <a:cs typeface="Arial Unicode MS" charset="0"/>
              </a:rPr>
              <a:t>δημιουργεί ένα μεγάλο εργαστάσιο αυτοκίνητον στην περιοχή</a:t>
            </a:r>
          </a:p>
          <a:p>
            <a:pPr lvl="2"/>
            <a:r>
              <a:rPr lang="el-GR" sz="1800" i="1" dirty="0">
                <a:latin typeface="Calibri" charset="0"/>
                <a:cs typeface="Arial Unicode MS" charset="0"/>
              </a:rPr>
              <a:t>Τώρα να ακούσουμε μία εργαζόμενη </a:t>
            </a:r>
            <a:r>
              <a:rPr lang="el-GR" sz="1800" b="1" i="1" dirty="0">
                <a:latin typeface="Calibri" charset="0"/>
                <a:cs typeface="Arial Unicode MS" charset="0"/>
              </a:rPr>
              <a:t>ποια</a:t>
            </a:r>
            <a:r>
              <a:rPr lang="el-GR" sz="1800" i="1" dirty="0">
                <a:latin typeface="Calibri" charset="0"/>
                <a:cs typeface="Arial Unicode MS" charset="0"/>
              </a:rPr>
              <a:t> δουλεύει εκεί.</a:t>
            </a:r>
          </a:p>
          <a:p>
            <a:pPr lvl="2"/>
            <a:r>
              <a:rPr lang="el-GR" sz="1800" i="1" dirty="0">
                <a:latin typeface="Calibri" charset="0"/>
                <a:cs typeface="Arial Unicode MS" charset="0"/>
              </a:rPr>
              <a:t>Νομίζω ότι εμείς αποφασίζουμε αυτό το πρόβλημα </a:t>
            </a:r>
            <a:r>
              <a:rPr lang="el-GR" sz="1800" b="1" i="1" dirty="0">
                <a:latin typeface="Calibri" charset="0"/>
                <a:cs typeface="Arial Unicode MS" charset="0"/>
              </a:rPr>
              <a:t>τι</a:t>
            </a:r>
            <a:r>
              <a:rPr lang="el-GR" sz="1800" i="1" dirty="0">
                <a:latin typeface="Calibri" charset="0"/>
                <a:cs typeface="Arial Unicode MS" charset="0"/>
              </a:rPr>
              <a:t> υπάρχει στην περιοχή και να κάνουμε ό,τι μπορούμε για τους κατοικούς </a:t>
            </a:r>
            <a:r>
              <a:rPr lang="el-GR" sz="1800" b="1" i="1" dirty="0">
                <a:latin typeface="Calibri" charset="0"/>
                <a:cs typeface="Arial Unicode MS" charset="0"/>
              </a:rPr>
              <a:t>ποίοι</a:t>
            </a:r>
            <a:r>
              <a:rPr lang="el-GR" sz="1800" i="1" dirty="0">
                <a:latin typeface="Calibri" charset="0"/>
                <a:cs typeface="Arial Unicode MS" charset="0"/>
              </a:rPr>
              <a:t> μένουν εκεί.</a:t>
            </a:r>
          </a:p>
          <a:p>
            <a:pPr lvl="2"/>
            <a:endParaRPr lang="el-GR" sz="1800" i="1" dirty="0">
              <a:latin typeface="Calibri" charset="0"/>
              <a:cs typeface="Arial Unicode MS" charset="0"/>
            </a:endParaRPr>
          </a:p>
          <a:p>
            <a:pPr lvl="2"/>
            <a:endParaRPr lang="el-GR" sz="1800" i="1" dirty="0">
              <a:latin typeface="Calibri" charset="0"/>
            </a:endParaRPr>
          </a:p>
        </p:txBody>
      </p:sp>
    </p:spTree>
    <p:extLst>
      <p:ext uri="{BB962C8B-B14F-4D97-AF65-F5344CB8AC3E}">
        <p14:creationId xmlns:p14="http://schemas.microsoft.com/office/powerpoint/2010/main" val="11854740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Υπεργεν</a:t>
            </a:r>
            <a:r>
              <a:rPr lang="el-GR" b="1" dirty="0" smtClean="0"/>
              <a:t>ίκευση</a:t>
            </a:r>
            <a:endParaRPr lang="en-US" b="1" dirty="0"/>
          </a:p>
        </p:txBody>
      </p:sp>
      <p:sp>
        <p:nvSpPr>
          <p:cNvPr id="3" name="Content Placeholder 2"/>
          <p:cNvSpPr>
            <a:spLocks noGrp="1"/>
          </p:cNvSpPr>
          <p:nvPr>
            <p:ph idx="1"/>
          </p:nvPr>
        </p:nvSpPr>
        <p:spPr/>
        <p:txBody>
          <a:bodyPr/>
          <a:lstStyle/>
          <a:p>
            <a:r>
              <a:rPr lang="el-GR" dirty="0" smtClean="0"/>
              <a:t>Η υπεργεν</a:t>
            </a:r>
            <a:r>
              <a:rPr lang="el-GR" dirty="0" smtClean="0"/>
              <a:t>ίκευση στην πράξη υποδεικνύει την άγνοια περιοριστικών κανόνων ή ακόμα και την ατελή εφαρμογή τους, καθώς ο μαθητής είτε επεκτείνει την εφαρμογή ενός κανόνα της Γ2 και σε άλλα στοιχεία της τα οποία δεν υπόκεινται στον κανόνα αυτόν, είτε εφαρμόζει επιλεκτικά μέρος του κανόνα σε στοιχεία που δεν εμπίπτουν εξ ολοκλήρου στον κανόνα αυτόν.</a:t>
            </a:r>
            <a:endParaRPr lang="en-US" dirty="0"/>
          </a:p>
        </p:txBody>
      </p:sp>
    </p:spTree>
    <p:extLst>
      <p:ext uri="{BB962C8B-B14F-4D97-AF65-F5344CB8AC3E}">
        <p14:creationId xmlns:p14="http://schemas.microsoft.com/office/powerpoint/2010/main" val="40279539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1 - Τίτλος"/>
          <p:cNvSpPr>
            <a:spLocks noGrp="1"/>
          </p:cNvSpPr>
          <p:nvPr>
            <p:ph type="title"/>
          </p:nvPr>
        </p:nvSpPr>
        <p:spPr>
          <a:xfrm>
            <a:off x="457200" y="274638"/>
            <a:ext cx="8686800" cy="1143000"/>
          </a:xfrm>
        </p:spPr>
        <p:txBody>
          <a:bodyPr/>
          <a:lstStyle/>
          <a:p>
            <a:r>
              <a:rPr lang="el-GR" sz="2800" b="1" dirty="0">
                <a:solidFill>
                  <a:srgbClr val="FF0000"/>
                </a:solidFill>
                <a:latin typeface="Calibri" charset="0"/>
              </a:rPr>
              <a:t>Διαδικασία ελέγχου εικασιών για την αναδόμηση του συστήματος της Γ2: </a:t>
            </a:r>
            <a:r>
              <a:rPr lang="en-US" sz="2800" b="1" dirty="0">
                <a:solidFill>
                  <a:srgbClr val="FF0000"/>
                </a:solidFill>
                <a:latin typeface="Calibri" charset="0"/>
              </a:rPr>
              <a:t> </a:t>
            </a:r>
            <a:r>
              <a:rPr lang="el-GR" sz="2800" b="1" dirty="0" smtClean="0">
                <a:solidFill>
                  <a:srgbClr val="FF0000"/>
                </a:solidFill>
                <a:latin typeface="Calibri" charset="0"/>
              </a:rPr>
              <a:t>παράδειγμα ο </a:t>
            </a:r>
            <a:r>
              <a:rPr lang="el-GR" sz="2800" b="1" dirty="0">
                <a:solidFill>
                  <a:srgbClr val="FF0000"/>
                </a:solidFill>
                <a:latin typeface="Calibri" charset="0"/>
              </a:rPr>
              <a:t>Αόριστος της Ελληνικής</a:t>
            </a:r>
          </a:p>
        </p:txBody>
      </p:sp>
      <p:sp>
        <p:nvSpPr>
          <p:cNvPr id="172034" name="2 - Θέση περιεχομένου"/>
          <p:cNvSpPr>
            <a:spLocks noGrp="1"/>
          </p:cNvSpPr>
          <p:nvPr>
            <p:ph idx="1"/>
          </p:nvPr>
        </p:nvSpPr>
        <p:spPr/>
        <p:txBody>
          <a:bodyPr/>
          <a:lstStyle/>
          <a:p>
            <a:r>
              <a:rPr lang="el-GR" sz="1800">
                <a:latin typeface="Calibri" charset="0"/>
              </a:rPr>
              <a:t>Ο μαθητής ξέρει εμπειρικά ότι </a:t>
            </a:r>
          </a:p>
          <a:p>
            <a:pPr>
              <a:buFont typeface="Arial" charset="0"/>
              <a:buNone/>
            </a:pPr>
            <a:r>
              <a:rPr lang="el-GR" sz="1800">
                <a:latin typeface="Calibri" charset="0"/>
              </a:rPr>
              <a:t>Πλένω/ έπλυνα, πηγαίνω/ πήγα, τρώω/ έφαγα</a:t>
            </a:r>
          </a:p>
          <a:p>
            <a:r>
              <a:rPr lang="el-GR" sz="1800">
                <a:latin typeface="Calibri" charset="0"/>
              </a:rPr>
              <a:t>Γλωσσικό εισαγόμενο: </a:t>
            </a:r>
          </a:p>
          <a:p>
            <a:pPr>
              <a:buFont typeface="Arial" charset="0"/>
              <a:buNone/>
            </a:pPr>
            <a:r>
              <a:rPr lang="el-GR" sz="1800">
                <a:latin typeface="Calibri" charset="0"/>
              </a:rPr>
              <a:t>ρήματα σε –νω    		 αόριστος σε –σα</a:t>
            </a:r>
          </a:p>
          <a:p>
            <a:pPr>
              <a:buFont typeface="Arial" charset="0"/>
              <a:buNone/>
            </a:pPr>
            <a:r>
              <a:rPr lang="el-GR" sz="1800">
                <a:latin typeface="Calibri" charset="0"/>
              </a:rPr>
              <a:t>κλείνω/ έκλεισα, λύνω/ έλυσα</a:t>
            </a:r>
          </a:p>
          <a:p>
            <a:r>
              <a:rPr lang="el-GR" sz="1800">
                <a:latin typeface="Calibri" charset="0"/>
              </a:rPr>
              <a:t>Υπεργενίκευση: όλα τα ρήματα σε –νω σχηματίζουν αόριστο σε –σα</a:t>
            </a:r>
          </a:p>
          <a:p>
            <a:pPr>
              <a:buFont typeface="Arial" charset="0"/>
              <a:buNone/>
            </a:pPr>
            <a:r>
              <a:rPr lang="el-GR" sz="1800">
                <a:latin typeface="Calibri" charset="0"/>
              </a:rPr>
              <a:t>Πλένω/ *έπλυσα, ανεβαίνω/ *ανέβαισα, πηγαίνω/ *πήγαισα</a:t>
            </a:r>
          </a:p>
          <a:p>
            <a:r>
              <a:rPr lang="el-GR" sz="1800">
                <a:latin typeface="Calibri" charset="0"/>
              </a:rPr>
              <a:t>Αναδόμηση του αρχικού του συστήματος</a:t>
            </a:r>
          </a:p>
          <a:p>
            <a:pPr>
              <a:buFont typeface="Arial" charset="0"/>
              <a:buNone/>
            </a:pPr>
            <a:r>
              <a:rPr lang="el-GR" sz="1800">
                <a:latin typeface="Calibri" charset="0"/>
              </a:rPr>
              <a:t>Πλένω/ *έπλυσα</a:t>
            </a:r>
          </a:p>
          <a:p>
            <a:r>
              <a:rPr lang="el-GR" sz="1800">
                <a:latin typeface="Calibri" charset="0"/>
              </a:rPr>
              <a:t>Σύγκριση με καινούργιο εισαγόμενο (μέσω ανατροφοδότησης άμεσης ή έμμεσης)</a:t>
            </a:r>
          </a:p>
          <a:p>
            <a:pPr>
              <a:buFont typeface="Arial" charset="0"/>
              <a:buNone/>
            </a:pPr>
            <a:r>
              <a:rPr lang="el-GR" sz="1800">
                <a:latin typeface="Calibri" charset="0"/>
              </a:rPr>
              <a:t>ρήματα σε –νω    		 αόριστος σε –σα</a:t>
            </a:r>
          </a:p>
          <a:p>
            <a:pPr>
              <a:buFont typeface="Arial" charset="0"/>
              <a:buNone/>
            </a:pPr>
            <a:r>
              <a:rPr lang="el-GR" sz="1800">
                <a:latin typeface="Calibri" charset="0"/>
              </a:rPr>
              <a:t>κλείνω/ έκλεισα, λύνω/ έλυσα, </a:t>
            </a:r>
            <a:r>
              <a:rPr lang="el-GR" sz="1800" b="1">
                <a:latin typeface="Calibri" charset="0"/>
              </a:rPr>
              <a:t>ΑΛΛΑ πλένω/ έπλυνα </a:t>
            </a:r>
          </a:p>
          <a:p>
            <a:r>
              <a:rPr lang="el-GR" sz="1800">
                <a:latin typeface="Calibri" charset="0"/>
              </a:rPr>
              <a:t>Πιθανή εκ νέου αναδόμηση του συστήματός του με παράλληλους τύπους</a:t>
            </a:r>
          </a:p>
          <a:p>
            <a:pPr>
              <a:buFont typeface="Arial" charset="0"/>
              <a:buNone/>
            </a:pPr>
            <a:r>
              <a:rPr lang="el-GR" sz="1800">
                <a:latin typeface="Calibri" charset="0"/>
              </a:rPr>
              <a:t>Πλένω/ έπλυνα, πλένω/ *έπλυσα</a:t>
            </a:r>
          </a:p>
          <a:p>
            <a:pPr>
              <a:buFont typeface="Arial" charset="0"/>
              <a:buNone/>
            </a:pPr>
            <a:endParaRPr lang="el-GR" sz="1800">
              <a:latin typeface="Calibri" charset="0"/>
            </a:endParaRPr>
          </a:p>
          <a:p>
            <a:pPr>
              <a:buFont typeface="Arial" charset="0"/>
              <a:buNone/>
            </a:pPr>
            <a:endParaRPr lang="el-GR" sz="1800">
              <a:latin typeface="Calibri" charset="0"/>
            </a:endParaRPr>
          </a:p>
        </p:txBody>
      </p:sp>
      <p:sp>
        <p:nvSpPr>
          <p:cNvPr id="172035" name="4 - Δεξιό βέλος"/>
          <p:cNvSpPr>
            <a:spLocks noChangeArrowheads="1"/>
          </p:cNvSpPr>
          <p:nvPr/>
        </p:nvSpPr>
        <p:spPr bwMode="auto">
          <a:xfrm>
            <a:off x="2195513" y="2708275"/>
            <a:ext cx="1008062" cy="73025"/>
          </a:xfrm>
          <a:prstGeom prst="rightArrow">
            <a:avLst>
              <a:gd name="adj1" fmla="val 50000"/>
              <a:gd name="adj2" fmla="val 49274"/>
            </a:avLst>
          </a:prstGeom>
          <a:solidFill>
            <a:schemeClr val="accent1"/>
          </a:solidFill>
          <a:ln w="9525">
            <a:solidFill>
              <a:schemeClr val="tx1"/>
            </a:solidFill>
            <a:round/>
            <a:headEnd/>
            <a:tailEnd/>
          </a:ln>
        </p:spPr>
        <p:txBody>
          <a:bodyPr/>
          <a:lstStyle/>
          <a:p>
            <a:endParaRPr lang="en-US"/>
          </a:p>
        </p:txBody>
      </p:sp>
      <p:sp>
        <p:nvSpPr>
          <p:cNvPr id="172036" name="6 - Δεξιό βέλος"/>
          <p:cNvSpPr>
            <a:spLocks noChangeArrowheads="1"/>
          </p:cNvSpPr>
          <p:nvPr/>
        </p:nvSpPr>
        <p:spPr bwMode="auto">
          <a:xfrm>
            <a:off x="2124075" y="5013325"/>
            <a:ext cx="1008063" cy="71438"/>
          </a:xfrm>
          <a:prstGeom prst="rightArrow">
            <a:avLst>
              <a:gd name="adj1" fmla="val 50000"/>
              <a:gd name="adj2" fmla="val 50368"/>
            </a:avLst>
          </a:prstGeom>
          <a:solidFill>
            <a:schemeClr val="accent1"/>
          </a:solidFill>
          <a:ln w="9525">
            <a:solidFill>
              <a:schemeClr val="tx1"/>
            </a:solidFill>
            <a:round/>
            <a:headEnd/>
            <a:tailEnd/>
          </a:ln>
        </p:spPr>
        <p:txBody>
          <a:bodyPr/>
          <a:lstStyle/>
          <a:p>
            <a:endParaRPr lang="en-US"/>
          </a:p>
        </p:txBody>
      </p:sp>
      <p:cxnSp>
        <p:nvCxnSpPr>
          <p:cNvPr id="7" name="6 - Ευθύγραμμο βέλος σύνδεσης"/>
          <p:cNvCxnSpPr/>
          <p:nvPr/>
        </p:nvCxnSpPr>
        <p:spPr>
          <a:xfrm flipH="1">
            <a:off x="0" y="4437063"/>
            <a:ext cx="46831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flipV="1">
            <a:off x="0" y="2133600"/>
            <a:ext cx="0" cy="22320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a:off x="0" y="2133600"/>
            <a:ext cx="53975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9962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 Τίτλος"/>
          <p:cNvSpPr>
            <a:spLocks noGrp="1"/>
          </p:cNvSpPr>
          <p:nvPr>
            <p:ph type="title"/>
          </p:nvPr>
        </p:nvSpPr>
        <p:spPr/>
        <p:txBody>
          <a:bodyPr/>
          <a:lstStyle/>
          <a:p>
            <a:r>
              <a:rPr lang="en-US">
                <a:latin typeface="Calibri" charset="0"/>
              </a:rPr>
              <a:t>Corder, P. (1967) “The significance of learners errors”</a:t>
            </a:r>
            <a:endParaRPr lang="el-GR">
              <a:latin typeface="Calibri" charset="0"/>
            </a:endParaRPr>
          </a:p>
        </p:txBody>
      </p:sp>
      <p:sp>
        <p:nvSpPr>
          <p:cNvPr id="61442" name="2 - Θέση περιεχομένου"/>
          <p:cNvSpPr>
            <a:spLocks noGrp="1"/>
          </p:cNvSpPr>
          <p:nvPr>
            <p:ph idx="1"/>
          </p:nvPr>
        </p:nvSpPr>
        <p:spPr>
          <a:xfrm>
            <a:off x="457200" y="1600200"/>
            <a:ext cx="8229600" cy="4997450"/>
          </a:xfrm>
        </p:spPr>
        <p:txBody>
          <a:bodyPr/>
          <a:lstStyle/>
          <a:p>
            <a:r>
              <a:rPr lang="el-GR" sz="2400" dirty="0">
                <a:latin typeface="Calibri" charset="0"/>
              </a:rPr>
              <a:t>Τα λάθη ως ενδείξεις του γλωσσικού συστήματος που χρησιμοποιεί ο μαθητής σε μια συγκεκριμένη φάση της αναπτυξιακής του πορείας στη Γ2, όπως και των στρατηγικών και διεργασιών στις οποίες ανατρέχει στη δική του «ανακάλυψη της γλώσσας». Άρα, παράθυρα στη σκέψη του μαθητή…</a:t>
            </a:r>
          </a:p>
          <a:p>
            <a:r>
              <a:rPr lang="en-US" sz="2400" dirty="0">
                <a:latin typeface="Calibri" charset="0"/>
              </a:rPr>
              <a:t>“a way the learner has </a:t>
            </a:r>
            <a:r>
              <a:rPr lang="en-US" sz="2400" b="1" dirty="0">
                <a:latin typeface="Calibri" charset="0"/>
              </a:rPr>
              <a:t>of testing his hypotheses </a:t>
            </a:r>
            <a:r>
              <a:rPr lang="en-US" sz="2400" dirty="0">
                <a:latin typeface="Calibri" charset="0"/>
              </a:rPr>
              <a:t>about the nature of the language he is learning”</a:t>
            </a:r>
          </a:p>
          <a:p>
            <a:r>
              <a:rPr lang="el-GR" sz="2400" dirty="0">
                <a:latin typeface="Calibri" charset="0"/>
              </a:rPr>
              <a:t>Επομένως, ένδειξη ότι ο μαθητής χρησιμοποιεί έστω και υποσυνείδητα ένα καινούργιο σύστημα, παρά ότι βιώνει «παρεμβολή» παλαιών συνηθειών.</a:t>
            </a:r>
          </a:p>
          <a:p>
            <a:r>
              <a:rPr lang="en-US" sz="2400" dirty="0">
                <a:latin typeface="Calibri" charset="0"/>
              </a:rPr>
              <a:t>Everything a learner utters is by definition a grammatical utterance in his dialect</a:t>
            </a:r>
            <a:endParaRPr lang="el-GR" sz="2400" dirty="0">
              <a:latin typeface="Calibri" charset="0"/>
            </a:endParaRPr>
          </a:p>
          <a:p>
            <a:endParaRPr lang="en-US" sz="2800" dirty="0">
              <a:latin typeface="Calibri" charset="0"/>
            </a:endParaRPr>
          </a:p>
          <a:p>
            <a:endParaRPr lang="en-US" dirty="0">
              <a:latin typeface="Calibri" charset="0"/>
            </a:endParaRPr>
          </a:p>
        </p:txBody>
      </p:sp>
    </p:spTree>
    <p:extLst>
      <p:ext uri="{BB962C8B-B14F-4D97-AF65-F5344CB8AC3E}">
        <p14:creationId xmlns:p14="http://schemas.microsoft.com/office/powerpoint/2010/main" val="33425202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179388" y="274638"/>
            <a:ext cx="8785225" cy="274042"/>
          </a:xfrm>
        </p:spPr>
        <p:txBody>
          <a:bodyPr/>
          <a:lstStyle/>
          <a:p>
            <a:r>
              <a:rPr lang="el-GR" sz="2400" b="1" dirty="0">
                <a:solidFill>
                  <a:srgbClr val="FF0000"/>
                </a:solidFill>
                <a:latin typeface="Calibri" charset="0"/>
              </a:rPr>
              <a:t>Επιφανειακή στρατηγική ταξινόμησης λαθών </a:t>
            </a:r>
            <a:r>
              <a:rPr lang="en-US" sz="2400" b="1" dirty="0">
                <a:solidFill>
                  <a:srgbClr val="FF0000"/>
                </a:solidFill>
                <a:latin typeface="Calibri" charset="0"/>
              </a:rPr>
              <a:t>(surface strategy taxonomy</a:t>
            </a:r>
            <a:r>
              <a:rPr lang="el-GR" sz="2400" b="1" dirty="0">
                <a:solidFill>
                  <a:srgbClr val="FF0000"/>
                </a:solidFill>
                <a:latin typeface="Calibri" charset="0"/>
              </a:rPr>
              <a:t> ο</a:t>
            </a:r>
            <a:r>
              <a:rPr lang="en-US" sz="2400" b="1" dirty="0">
                <a:solidFill>
                  <a:srgbClr val="FF0000"/>
                </a:solidFill>
                <a:latin typeface="Calibri" charset="0"/>
              </a:rPr>
              <a:t>f errors</a:t>
            </a:r>
            <a:r>
              <a:rPr lang="el-GR" sz="2400" b="1" dirty="0">
                <a:solidFill>
                  <a:srgbClr val="FF0000"/>
                </a:solidFill>
                <a:latin typeface="Calibri" charset="0"/>
              </a:rPr>
              <a:t>, </a:t>
            </a:r>
            <a:r>
              <a:rPr lang="en-US" sz="2400" b="1" dirty="0" err="1">
                <a:solidFill>
                  <a:srgbClr val="FF0000"/>
                </a:solidFill>
                <a:latin typeface="Calibri" charset="0"/>
              </a:rPr>
              <a:t>Dulay</a:t>
            </a:r>
            <a:r>
              <a:rPr lang="en-US" sz="2400" b="1" dirty="0">
                <a:solidFill>
                  <a:srgbClr val="FF0000"/>
                </a:solidFill>
                <a:latin typeface="Calibri" charset="0"/>
              </a:rPr>
              <a:t>, Burt &amp; </a:t>
            </a:r>
            <a:r>
              <a:rPr lang="en-US" sz="2400" b="1" dirty="0" err="1">
                <a:solidFill>
                  <a:srgbClr val="FF0000"/>
                </a:solidFill>
                <a:latin typeface="Calibri" charset="0"/>
              </a:rPr>
              <a:t>Krashen</a:t>
            </a:r>
            <a:r>
              <a:rPr lang="en-US" sz="2400" b="1" dirty="0">
                <a:solidFill>
                  <a:srgbClr val="FF0000"/>
                </a:solidFill>
                <a:latin typeface="Calibri" charset="0"/>
              </a:rPr>
              <a:t>, 1982</a:t>
            </a:r>
            <a:r>
              <a:rPr lang="en-US" sz="2800" dirty="0">
                <a:latin typeface="Calibri" charset="0"/>
              </a:rPr>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7645686"/>
              </p:ext>
            </p:extLst>
          </p:nvPr>
        </p:nvGraphicFramePr>
        <p:xfrm>
          <a:off x="0" y="836712"/>
          <a:ext cx="9144000" cy="5965673"/>
        </p:xfrm>
        <a:graphic>
          <a:graphicData uri="http://schemas.openxmlformats.org/drawingml/2006/table">
            <a:tbl>
              <a:tblPr firstRow="1" bandRow="1">
                <a:tableStyleId>{5C22544A-7EE6-4342-B048-85BDC9FD1C3A}</a:tableStyleId>
              </a:tblPr>
              <a:tblGrid>
                <a:gridCol w="2483768"/>
                <a:gridCol w="3612232"/>
                <a:gridCol w="3048000"/>
              </a:tblGrid>
              <a:tr h="787110">
                <a:tc>
                  <a:txBody>
                    <a:bodyPr/>
                    <a:lstStyle/>
                    <a:p>
                      <a:r>
                        <a:rPr lang="en-US" baseline="0" dirty="0" smtClean="0"/>
                        <a:t> </a:t>
                      </a:r>
                      <a:r>
                        <a:rPr lang="el-GR" baseline="0" dirty="0" smtClean="0"/>
                        <a:t>Κατηγορία</a:t>
                      </a:r>
                      <a:endParaRPr lang="en-US" dirty="0"/>
                    </a:p>
                  </a:txBody>
                  <a:tcPr/>
                </a:tc>
                <a:tc>
                  <a:txBody>
                    <a:bodyPr/>
                    <a:lstStyle/>
                    <a:p>
                      <a:r>
                        <a:rPr lang="el-GR" dirty="0" smtClean="0"/>
                        <a:t>Περιγραφή</a:t>
                      </a:r>
                      <a:endParaRPr lang="en-US" dirty="0"/>
                    </a:p>
                  </a:txBody>
                  <a:tcPr/>
                </a:tc>
                <a:tc>
                  <a:txBody>
                    <a:bodyPr/>
                    <a:lstStyle/>
                    <a:p>
                      <a:r>
                        <a:rPr lang="el-GR" dirty="0" smtClean="0"/>
                        <a:t>Παράδειγμα</a:t>
                      </a:r>
                    </a:p>
                    <a:p>
                      <a:endParaRPr lang="en-US" dirty="0"/>
                    </a:p>
                  </a:txBody>
                  <a:tcPr/>
                </a:tc>
              </a:tr>
              <a:tr h="1826045">
                <a:tc>
                  <a:txBody>
                    <a:bodyPr/>
                    <a:lstStyle/>
                    <a:p>
                      <a:r>
                        <a:rPr lang="el-GR" b="1" dirty="0" smtClean="0">
                          <a:solidFill>
                            <a:srgbClr val="FF0000"/>
                          </a:solidFill>
                        </a:rPr>
                        <a:t>παράλειψη</a:t>
                      </a:r>
                      <a:endParaRPr lang="en-US" b="1" dirty="0">
                        <a:solidFill>
                          <a:srgbClr val="FF0000"/>
                        </a:solidFill>
                      </a:endParaRPr>
                    </a:p>
                  </a:txBody>
                  <a:tcPr/>
                </a:tc>
                <a:tc>
                  <a:txBody>
                    <a:bodyPr/>
                    <a:lstStyle/>
                    <a:p>
                      <a:r>
                        <a:rPr lang="el-GR" dirty="0" smtClean="0"/>
                        <a:t>Απουσία στοιχείου που θα έπρεπε να εμφανίζεται στην αντίστοιχη σωστή δομή</a:t>
                      </a:r>
                      <a:endParaRPr lang="en-US" dirty="0"/>
                    </a:p>
                  </a:txBody>
                  <a:tcPr/>
                </a:tc>
                <a:tc>
                  <a:txBody>
                    <a:bodyPr/>
                    <a:lstStyle/>
                    <a:p>
                      <a:r>
                        <a:rPr lang="el-GR" dirty="0" smtClean="0">
                          <a:solidFill>
                            <a:srgbClr val="FF0000"/>
                          </a:solidFill>
                        </a:rPr>
                        <a:t>__</a:t>
                      </a:r>
                      <a:r>
                        <a:rPr lang="el-GR" dirty="0" smtClean="0"/>
                        <a:t>Πράγα και </a:t>
                      </a:r>
                      <a:r>
                        <a:rPr lang="el-GR" dirty="0" smtClean="0">
                          <a:solidFill>
                            <a:srgbClr val="FF0000"/>
                          </a:solidFill>
                        </a:rPr>
                        <a:t>__</a:t>
                      </a:r>
                      <a:r>
                        <a:rPr lang="el-GR" dirty="0" smtClean="0"/>
                        <a:t> Ντουμπάι είναι πό</a:t>
                      </a:r>
                      <a:r>
                        <a:rPr lang="el-GR" dirty="0" smtClean="0">
                          <a:solidFill>
                            <a:srgbClr val="FF0000"/>
                          </a:solidFill>
                        </a:rPr>
                        <a:t>λη,</a:t>
                      </a:r>
                      <a:r>
                        <a:rPr lang="el-GR" dirty="0" smtClean="0"/>
                        <a:t> αλλά </a:t>
                      </a:r>
                      <a:r>
                        <a:rPr lang="el-GR" dirty="0" smtClean="0">
                          <a:solidFill>
                            <a:srgbClr val="FF0000"/>
                          </a:solidFill>
                        </a:rPr>
                        <a:t>__</a:t>
                      </a:r>
                      <a:r>
                        <a:rPr lang="el-GR" dirty="0" smtClean="0"/>
                        <a:t> Πράγα είναι πρωτεύουσα και </a:t>
                      </a:r>
                      <a:r>
                        <a:rPr lang="el-GR" dirty="0" smtClean="0">
                          <a:solidFill>
                            <a:srgbClr val="FF0000"/>
                          </a:solidFill>
                        </a:rPr>
                        <a:t>__</a:t>
                      </a:r>
                      <a:r>
                        <a:rPr lang="el-GR" dirty="0" smtClean="0"/>
                        <a:t> Ντουμπάι είναι δεύτερη πόλη μετά την πρωτεύουσα.</a:t>
                      </a:r>
                    </a:p>
                    <a:p>
                      <a:r>
                        <a:rPr lang="en-US" dirty="0" smtClean="0"/>
                        <a:t>*She sleeping</a:t>
                      </a:r>
                      <a:endParaRPr lang="en-US" dirty="0"/>
                    </a:p>
                  </a:txBody>
                  <a:tcPr/>
                </a:tc>
              </a:tr>
              <a:tr h="1249399">
                <a:tc>
                  <a:txBody>
                    <a:bodyPr/>
                    <a:lstStyle/>
                    <a:p>
                      <a:r>
                        <a:rPr lang="el-GR" b="1" dirty="0" smtClean="0">
                          <a:solidFill>
                            <a:srgbClr val="FF0000"/>
                          </a:solidFill>
                        </a:rPr>
                        <a:t>προσθήκη</a:t>
                      </a:r>
                      <a:endParaRPr lang="en-US" b="1" dirty="0">
                        <a:solidFill>
                          <a:srgbClr val="FF0000"/>
                        </a:solidFill>
                      </a:endParaRPr>
                    </a:p>
                  </a:txBody>
                  <a:tcPr/>
                </a:tc>
                <a:tc>
                  <a:txBody>
                    <a:bodyPr/>
                    <a:lstStyle/>
                    <a:p>
                      <a:r>
                        <a:rPr lang="el-GR" dirty="0" smtClean="0"/>
                        <a:t>Παρουσία επιπλέον στοιχείου που δεν είναι απαραίτητο στην αντίστοιχη</a:t>
                      </a:r>
                      <a:r>
                        <a:rPr lang="el-GR" baseline="0" dirty="0" smtClean="0"/>
                        <a:t> σωστή δομή</a:t>
                      </a:r>
                      <a:endParaRPr lang="en-US" dirty="0"/>
                    </a:p>
                  </a:txBody>
                  <a:tcPr/>
                </a:tc>
                <a:tc>
                  <a:txBody>
                    <a:bodyPr/>
                    <a:lstStyle/>
                    <a:p>
                      <a:r>
                        <a:rPr lang="el-GR" dirty="0" smtClean="0"/>
                        <a:t>Με λένε</a:t>
                      </a:r>
                      <a:r>
                        <a:rPr lang="el-GR" baseline="0" dirty="0" smtClean="0"/>
                        <a:t> Πέτρο</a:t>
                      </a:r>
                      <a:r>
                        <a:rPr lang="el-GR" b="1" baseline="0" dirty="0" smtClean="0">
                          <a:solidFill>
                            <a:srgbClr val="FF0000"/>
                          </a:solidFill>
                        </a:rPr>
                        <a:t>ς</a:t>
                      </a:r>
                      <a:endParaRPr lang="en-US" b="1" baseline="0" dirty="0" smtClean="0">
                        <a:solidFill>
                          <a:srgbClr val="FF0000"/>
                        </a:solidFill>
                      </a:endParaRPr>
                    </a:p>
                    <a:p>
                      <a:endParaRPr lang="en-US" b="1" baseline="0" dirty="0" smtClean="0">
                        <a:solidFill>
                          <a:srgbClr val="FF0000"/>
                        </a:solidFill>
                      </a:endParaRPr>
                    </a:p>
                    <a:p>
                      <a:r>
                        <a:rPr lang="en-US" b="0" baseline="0" dirty="0" smtClean="0">
                          <a:solidFill>
                            <a:srgbClr val="000000"/>
                          </a:solidFill>
                        </a:rPr>
                        <a:t>*We didn’t went there</a:t>
                      </a:r>
                      <a:endParaRPr lang="en-US" b="0" dirty="0">
                        <a:solidFill>
                          <a:srgbClr val="000000"/>
                        </a:solidFill>
                      </a:endParaRPr>
                    </a:p>
                  </a:txBody>
                  <a:tcPr/>
                </a:tc>
              </a:tr>
              <a:tr h="787110">
                <a:tc>
                  <a:txBody>
                    <a:bodyPr/>
                    <a:lstStyle/>
                    <a:p>
                      <a:r>
                        <a:rPr lang="el-GR" b="1" dirty="0" smtClean="0">
                          <a:solidFill>
                            <a:srgbClr val="FF0000"/>
                          </a:solidFill>
                        </a:rPr>
                        <a:t>Εσφαλμένη πληροφορία</a:t>
                      </a:r>
                      <a:endParaRPr lang="en-US" b="1" dirty="0">
                        <a:solidFill>
                          <a:srgbClr val="FF0000"/>
                        </a:solidFill>
                      </a:endParaRPr>
                    </a:p>
                  </a:txBody>
                  <a:tcPr/>
                </a:tc>
                <a:tc>
                  <a:txBody>
                    <a:bodyPr/>
                    <a:lstStyle/>
                    <a:p>
                      <a:r>
                        <a:rPr lang="el-GR" dirty="0" smtClean="0"/>
                        <a:t>Χρήση εσφαλμένου τύπου μορφήματος ή δομής</a:t>
                      </a:r>
                      <a:endParaRPr lang="en-US" dirty="0"/>
                    </a:p>
                  </a:txBody>
                  <a:tcPr/>
                </a:tc>
                <a:tc>
                  <a:txBody>
                    <a:bodyPr/>
                    <a:lstStyle/>
                    <a:p>
                      <a:r>
                        <a:rPr lang="el-GR" dirty="0" smtClean="0"/>
                        <a:t>Στ</a:t>
                      </a:r>
                      <a:r>
                        <a:rPr lang="el-GR" dirty="0" smtClean="0">
                          <a:solidFill>
                            <a:srgbClr val="FF0000"/>
                          </a:solidFill>
                        </a:rPr>
                        <a:t>α</a:t>
                      </a:r>
                      <a:r>
                        <a:rPr lang="el-GR" dirty="0" smtClean="0"/>
                        <a:t> </a:t>
                      </a:r>
                      <a:r>
                        <a:rPr lang="el-GR" dirty="0" smtClean="0">
                          <a:solidFill>
                            <a:srgbClr val="FF0000"/>
                          </a:solidFill>
                        </a:rPr>
                        <a:t>δύο πόλες </a:t>
                      </a:r>
                      <a:r>
                        <a:rPr lang="el-GR" dirty="0" smtClean="0"/>
                        <a:t>υπάρχουν πολα κτήρια</a:t>
                      </a:r>
                      <a:endParaRPr lang="en-US" dirty="0" smtClean="0"/>
                    </a:p>
                    <a:p>
                      <a:r>
                        <a:rPr lang="en-US" dirty="0" smtClean="0"/>
                        <a:t>*</a:t>
                      </a:r>
                      <a:r>
                        <a:rPr lang="en-US" baseline="0" dirty="0" smtClean="0"/>
                        <a:t>The dog </a:t>
                      </a:r>
                      <a:r>
                        <a:rPr lang="en-US" baseline="0" dirty="0" err="1" smtClean="0"/>
                        <a:t>ated</a:t>
                      </a:r>
                      <a:r>
                        <a:rPr lang="en-US" baseline="0" dirty="0" smtClean="0"/>
                        <a:t> the chicken</a:t>
                      </a:r>
                      <a:endParaRPr lang="en-US" dirty="0"/>
                    </a:p>
                  </a:txBody>
                  <a:tcPr/>
                </a:tc>
              </a:tr>
              <a:tr h="961076">
                <a:tc>
                  <a:txBody>
                    <a:bodyPr/>
                    <a:lstStyle/>
                    <a:p>
                      <a:r>
                        <a:rPr lang="el-GR" b="1" dirty="0" smtClean="0">
                          <a:solidFill>
                            <a:srgbClr val="FF0000"/>
                          </a:solidFill>
                        </a:rPr>
                        <a:t>Εσφαλμένη τοποθέτηση</a:t>
                      </a:r>
                      <a:endParaRPr lang="en-US" b="1" dirty="0">
                        <a:solidFill>
                          <a:srgbClr val="FF0000"/>
                        </a:solidFill>
                      </a:endParaRPr>
                    </a:p>
                  </a:txBody>
                  <a:tcPr/>
                </a:tc>
                <a:tc>
                  <a:txBody>
                    <a:bodyPr/>
                    <a:lstStyle/>
                    <a:p>
                      <a:r>
                        <a:rPr lang="el-GR" dirty="0" smtClean="0"/>
                        <a:t>Εσφαλμένη τοποθέτηση στοιχείου/ων</a:t>
                      </a:r>
                      <a:r>
                        <a:rPr lang="el-GR" baseline="0" dirty="0" smtClean="0"/>
                        <a:t> σε μια πρόταση</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smtClean="0">
                          <a:solidFill>
                            <a:schemeClr val="dk1"/>
                          </a:solidFill>
                          <a:effectLst/>
                          <a:latin typeface="+mn-lt"/>
                          <a:ea typeface="+mn-ea"/>
                          <a:cs typeface="+mn-cs"/>
                        </a:rPr>
                        <a:t>και μετά θα αγοράσω ένα </a:t>
                      </a:r>
                      <a:r>
                        <a:rPr lang="el-GR" sz="1800" u="dash" kern="1200" dirty="0" smtClean="0">
                          <a:solidFill>
                            <a:srgbClr val="FF0000"/>
                          </a:solidFill>
                          <a:effectLst/>
                          <a:latin typeface="+mn-lt"/>
                          <a:ea typeface="+mn-ea"/>
                          <a:cs typeface="+mn-cs"/>
                        </a:rPr>
                        <a:t>αρχαίο</a:t>
                      </a:r>
                      <a:r>
                        <a:rPr lang="el-GR" sz="1800" kern="1200" dirty="0" smtClean="0">
                          <a:solidFill>
                            <a:srgbClr val="FF0000"/>
                          </a:solidFill>
                          <a:effectLst/>
                          <a:latin typeface="+mn-lt"/>
                          <a:ea typeface="+mn-ea"/>
                          <a:cs typeface="+mn-cs"/>
                        </a:rPr>
                        <a:t> </a:t>
                      </a:r>
                      <a:r>
                        <a:rPr lang="el-GR" sz="1800" kern="1200" dirty="0" smtClean="0">
                          <a:solidFill>
                            <a:schemeClr val="dk1"/>
                          </a:solidFill>
                          <a:effectLst/>
                          <a:latin typeface="+mn-lt"/>
                          <a:ea typeface="+mn-ea"/>
                          <a:cs typeface="+mn-cs"/>
                        </a:rPr>
                        <a:t>σπίτι </a:t>
                      </a:r>
                      <a:r>
                        <a:rPr lang="el-GR" sz="1800" kern="1200" dirty="0" smtClean="0">
                          <a:solidFill>
                            <a:srgbClr val="FF0000"/>
                          </a:solidFill>
                          <a:effectLst/>
                          <a:latin typeface="+mn-lt"/>
                          <a:ea typeface="+mn-ea"/>
                          <a:cs typeface="+mn-cs"/>
                        </a:rPr>
                        <a:t>σ</a:t>
                      </a:r>
                      <a:r>
                        <a:rPr lang="el-GR" sz="1800" strike="sngStrike" kern="1200" dirty="0" smtClean="0">
                          <a:solidFill>
                            <a:srgbClr val="FF0000"/>
                          </a:solidFill>
                          <a:effectLst/>
                          <a:latin typeface="+mn-lt"/>
                          <a:ea typeface="+mn-ea"/>
                          <a:cs typeface="+mn-cs"/>
                        </a:rPr>
                        <a:t>τον</a:t>
                      </a:r>
                      <a:r>
                        <a:rPr lang="el-GR" sz="1800" kern="1200" dirty="0" smtClean="0">
                          <a:solidFill>
                            <a:schemeClr val="dk1"/>
                          </a:solidFill>
                          <a:effectLst/>
                          <a:latin typeface="+mn-lt"/>
                          <a:ea typeface="+mn-ea"/>
                          <a:cs typeface="+mn-cs"/>
                        </a:rPr>
                        <a:t> έναν λόφο</a:t>
                      </a:r>
                      <a:endParaRPr lang="en-US" sz="180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 What</a:t>
                      </a:r>
                      <a:r>
                        <a:rPr lang="el-GR" sz="1800"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daddy is doing?</a:t>
                      </a:r>
                    </a:p>
                    <a:p>
                      <a:endParaRPr lang="en-US" dirty="0"/>
                    </a:p>
                  </a:txBody>
                  <a:tcPr/>
                </a:tc>
              </a:tr>
            </a:tbl>
          </a:graphicData>
        </a:graphic>
      </p:graphicFrame>
    </p:spTree>
    <p:extLst>
      <p:ext uri="{BB962C8B-B14F-4D97-AF65-F5344CB8AC3E}">
        <p14:creationId xmlns:p14="http://schemas.microsoft.com/office/powerpoint/2010/main" val="15901539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Παρεμβολ</a:t>
            </a:r>
            <a:r>
              <a:rPr lang="el-GR" dirty="0" smtClean="0"/>
              <a:t>ή και υπεργενίκευση</a:t>
            </a:r>
            <a:endParaRPr lang="en-US" dirty="0"/>
          </a:p>
        </p:txBody>
      </p:sp>
      <p:sp>
        <p:nvSpPr>
          <p:cNvPr id="3" name="Content Placeholder 2"/>
          <p:cNvSpPr>
            <a:spLocks noGrp="1"/>
          </p:cNvSpPr>
          <p:nvPr>
            <p:ph idx="1"/>
          </p:nvPr>
        </p:nvSpPr>
        <p:spPr/>
        <p:txBody>
          <a:bodyPr/>
          <a:lstStyle/>
          <a:p>
            <a:r>
              <a:rPr lang="el-GR" dirty="0" smtClean="0"/>
              <a:t>Δεν ε</a:t>
            </a:r>
            <a:r>
              <a:rPr lang="el-GR" dirty="0" smtClean="0"/>
              <a:t>ίναι πάντα εύκολο να διακριθούν οι δύο διαδικασίες.</a:t>
            </a:r>
          </a:p>
          <a:p>
            <a:pPr lvl="1"/>
            <a:r>
              <a:rPr lang="el-GR" dirty="0" smtClean="0"/>
              <a:t>ΠΑΡΕΜΒΟΛΗ: Οι μαθητές κάνουν χρήση της γνώσης που έχουν για τη Γ1 τους για να παραγάγουν ή να χρησιμοποιήσουν τη Γ2.</a:t>
            </a:r>
          </a:p>
          <a:p>
            <a:pPr lvl="1"/>
            <a:r>
              <a:rPr lang="el-GR" dirty="0" smtClean="0"/>
              <a:t>ΥΠΕΡΓΕΝΙΚΕΥΣΗ: Οι μαθητές χρησιμοποιούν τη γνώση που έχουν δημιουργήσει για τη Γ2</a:t>
            </a:r>
            <a:endParaRPr lang="en-US" dirty="0"/>
          </a:p>
        </p:txBody>
      </p:sp>
    </p:spTree>
    <p:extLst>
      <p:ext uri="{BB962C8B-B14F-4D97-AF65-F5344CB8AC3E}">
        <p14:creationId xmlns:p14="http://schemas.microsoft.com/office/powerpoint/2010/main" val="429206632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1 - Τίτλος"/>
          <p:cNvSpPr>
            <a:spLocks noGrp="1"/>
          </p:cNvSpPr>
          <p:nvPr>
            <p:ph type="title"/>
          </p:nvPr>
        </p:nvSpPr>
        <p:spPr/>
        <p:txBody>
          <a:bodyPr/>
          <a:lstStyle/>
          <a:p>
            <a:pPr eaLnBrk="1" hangingPunct="1"/>
            <a:r>
              <a:rPr lang="el-GR" sz="4000" b="1" dirty="0">
                <a:solidFill>
                  <a:srgbClr val="FF0000"/>
                </a:solidFill>
                <a:latin typeface="+mn-lt"/>
                <a:cs typeface="Arial Unicode MS" charset="0"/>
              </a:rPr>
              <a:t>Χαρακτηριστικά διαγλώσσας</a:t>
            </a:r>
          </a:p>
        </p:txBody>
      </p:sp>
      <p:sp>
        <p:nvSpPr>
          <p:cNvPr id="174082" name="2 - Θέση περιεχομένου"/>
          <p:cNvSpPr>
            <a:spLocks noGrp="1"/>
          </p:cNvSpPr>
          <p:nvPr>
            <p:ph idx="1"/>
          </p:nvPr>
        </p:nvSpPr>
        <p:spPr/>
        <p:txBody>
          <a:bodyPr/>
          <a:lstStyle/>
          <a:p>
            <a:pPr eaLnBrk="1" hangingPunct="1"/>
            <a:r>
              <a:rPr lang="el-GR" dirty="0">
                <a:cs typeface="Arial Unicode MS" charset="0"/>
              </a:rPr>
              <a:t>Διαπερατότητα                 απολίθωση</a:t>
            </a:r>
          </a:p>
          <a:p>
            <a:pPr eaLnBrk="1" hangingPunct="1">
              <a:buFont typeface="Arial" charset="0"/>
              <a:buNone/>
            </a:pPr>
            <a:endParaRPr lang="el-GR" dirty="0">
              <a:cs typeface="Arial Unicode MS" charset="0"/>
            </a:endParaRPr>
          </a:p>
          <a:p>
            <a:pPr eaLnBrk="1" hangingPunct="1">
              <a:buFont typeface="Arial" charset="0"/>
              <a:buNone/>
            </a:pPr>
            <a:endParaRPr lang="el-GR" dirty="0">
              <a:cs typeface="Arial Unicode MS" charset="0"/>
            </a:endParaRPr>
          </a:p>
          <a:p>
            <a:pPr eaLnBrk="1" hangingPunct="1"/>
            <a:r>
              <a:rPr lang="el-GR" dirty="0">
                <a:cs typeface="Arial Unicode MS" charset="0"/>
              </a:rPr>
              <a:t>Δυναμικότητα</a:t>
            </a:r>
          </a:p>
          <a:p>
            <a:pPr eaLnBrk="1" hangingPunct="1">
              <a:buFont typeface="Arial" charset="0"/>
              <a:buNone/>
            </a:pPr>
            <a:endParaRPr lang="el-GR" dirty="0">
              <a:cs typeface="Arial Unicode MS" charset="0"/>
            </a:endParaRPr>
          </a:p>
          <a:p>
            <a:pPr eaLnBrk="1" hangingPunct="1"/>
            <a:r>
              <a:rPr lang="el-GR" dirty="0">
                <a:cs typeface="Arial Unicode MS" charset="0"/>
              </a:rPr>
              <a:t>Συστηματικότητα</a:t>
            </a:r>
          </a:p>
        </p:txBody>
      </p:sp>
      <p:sp>
        <p:nvSpPr>
          <p:cNvPr id="4" name="3 - Βέλος προς τα κάτω"/>
          <p:cNvSpPr/>
          <p:nvPr/>
        </p:nvSpPr>
        <p:spPr>
          <a:xfrm>
            <a:off x="1979613" y="2420938"/>
            <a:ext cx="792162" cy="86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5" name="4 - Βέλος προς τα κάτω"/>
          <p:cNvSpPr/>
          <p:nvPr/>
        </p:nvSpPr>
        <p:spPr>
          <a:xfrm>
            <a:off x="2051050" y="3860800"/>
            <a:ext cx="792163" cy="86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6" name="5 - Δεξιό βέλος"/>
          <p:cNvSpPr/>
          <p:nvPr/>
        </p:nvSpPr>
        <p:spPr>
          <a:xfrm>
            <a:off x="3563938" y="1916113"/>
            <a:ext cx="129540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extLst>
      <p:ext uri="{BB962C8B-B14F-4D97-AF65-F5344CB8AC3E}">
        <p14:creationId xmlns:p14="http://schemas.microsoft.com/office/powerpoint/2010/main" val="23526582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8225564"/>
              </p:ext>
            </p:extLst>
          </p:nvPr>
        </p:nvGraphicFramePr>
        <p:xfrm>
          <a:off x="220392" y="161686"/>
          <a:ext cx="8923608" cy="6675119"/>
        </p:xfrm>
        <a:graphic>
          <a:graphicData uri="http://schemas.openxmlformats.org/drawingml/2006/table">
            <a:tbl>
              <a:tblPr firstRow="1" bandRow="1">
                <a:tableStyleId>{5C22544A-7EE6-4342-B048-85BDC9FD1C3A}</a:tableStyleId>
              </a:tblPr>
              <a:tblGrid>
                <a:gridCol w="4461804"/>
                <a:gridCol w="4461804"/>
              </a:tblGrid>
              <a:tr h="0">
                <a:tc>
                  <a:txBody>
                    <a:bodyPr/>
                    <a:lstStyle/>
                    <a:p>
                      <a:r>
                        <a:rPr lang="el-GR" dirty="0" smtClean="0"/>
                        <a:t>Βασικές υποθέσεις</a:t>
                      </a:r>
                      <a:endParaRPr lang="en-US" dirty="0"/>
                    </a:p>
                  </a:txBody>
                  <a:tcPr/>
                </a:tc>
                <a:tc>
                  <a:txBody>
                    <a:bodyPr/>
                    <a:lstStyle/>
                    <a:p>
                      <a:r>
                        <a:rPr lang="el-GR" dirty="0" smtClean="0"/>
                        <a:t>Περιγραφή</a:t>
                      </a:r>
                      <a:endParaRPr lang="en-US" dirty="0"/>
                    </a:p>
                  </a:txBody>
                  <a:tcPr/>
                </a:tc>
              </a:tr>
              <a:tr h="370840">
                <a:tc>
                  <a:txBody>
                    <a:bodyPr/>
                    <a:lstStyle/>
                    <a:p>
                      <a:r>
                        <a:rPr lang="el-GR" dirty="0" smtClean="0"/>
                        <a:t>1. Οι μαθητές κατασκευάζουν ένα </a:t>
                      </a:r>
                      <a:r>
                        <a:rPr lang="el-GR" b="1" dirty="0" smtClean="0"/>
                        <a:t>αφηρημένο σύστημα γλωσσικών κανόνων </a:t>
                      </a:r>
                      <a:r>
                        <a:rPr lang="el-GR" dirty="0" smtClean="0"/>
                        <a:t>που</a:t>
                      </a:r>
                      <a:r>
                        <a:rPr lang="el-GR" baseline="0" dirty="0" smtClean="0"/>
                        <a:t> υπόκειται της κατανόησης και της παραγωγής τους.</a:t>
                      </a:r>
                      <a:endParaRPr lang="en-US" dirty="0"/>
                    </a:p>
                  </a:txBody>
                  <a:tcPr/>
                </a:tc>
                <a:tc>
                  <a:txBody>
                    <a:bodyPr/>
                    <a:lstStyle/>
                    <a:p>
                      <a:r>
                        <a:rPr lang="el-GR" dirty="0" smtClean="0"/>
                        <a:t>Οι κανόνες συνιστούν μια διαγλώσσα. Αντιπροσωπεύουν τα λάθη που κάνουν οι μαθητές και είναι συστηματικά (οι μαθητές συμπεριφέρονται κατ’αντιστοιχία προς</a:t>
                      </a:r>
                      <a:r>
                        <a:rPr lang="el-GR" baseline="0" dirty="0" smtClean="0"/>
                        <a:t> τους κανόνες που έχουν δομήσει). Μια διαγλώσσα είναι ένα σύστημα από μόνο του. (</a:t>
                      </a:r>
                      <a:r>
                        <a:rPr lang="en-US" baseline="0" dirty="0" smtClean="0"/>
                        <a:t>a system in its own right)</a:t>
                      </a:r>
                      <a:endParaRPr lang="en-US" dirty="0"/>
                    </a:p>
                  </a:txBody>
                  <a:tcPr/>
                </a:tc>
              </a:tr>
              <a:tr h="370840">
                <a:tc>
                  <a:txBody>
                    <a:bodyPr/>
                    <a:lstStyle/>
                    <a:p>
                      <a:r>
                        <a:rPr lang="el-GR" dirty="0" smtClean="0"/>
                        <a:t>2. Οι γραμματικές των μαθητών είναι </a:t>
                      </a:r>
                      <a:r>
                        <a:rPr lang="el-GR" b="1" dirty="0" smtClean="0"/>
                        <a:t>διαπερατές </a:t>
                      </a:r>
                      <a:r>
                        <a:rPr lang="en-US" b="1" dirty="0" smtClean="0"/>
                        <a:t>(permeable)</a:t>
                      </a:r>
                      <a:r>
                        <a:rPr lang="el-GR" b="1" dirty="0" smtClean="0"/>
                        <a:t>.</a:t>
                      </a:r>
                    </a:p>
                  </a:txBody>
                  <a:tcPr/>
                </a:tc>
                <a:tc>
                  <a:txBody>
                    <a:bodyPr/>
                    <a:lstStyle/>
                    <a:p>
                      <a:r>
                        <a:rPr lang="el-GR" dirty="0" smtClean="0"/>
                        <a:t>Μια διαγλωσσική γραμματική είναι ασταθής. Οδηγεί στην εισαγωγή καινούριων γλωσσικών τύπων και κανόνων και με τον τρόπο αυτό</a:t>
                      </a:r>
                      <a:r>
                        <a:rPr lang="el-GR" baseline="0" dirty="0" smtClean="0"/>
                        <a:t> εξελίσσεται με τον χρόνο. Οι νέοι κανόνες μπορεί να προέρχονται εσωτερικά, όταν ο μαθητής υπεργενικεύει έναν ήδη υπάρχοντα κανόνα ή εξωτερικά με την έκθεσή του στο ΓΕΙΣ της γλώσσας-στόχου.</a:t>
                      </a:r>
                      <a:endParaRPr lang="en-US" dirty="0"/>
                    </a:p>
                  </a:txBody>
                  <a:tcPr/>
                </a:tc>
              </a:tr>
              <a:tr h="370840">
                <a:tc>
                  <a:txBody>
                    <a:bodyPr/>
                    <a:lstStyle/>
                    <a:p>
                      <a:r>
                        <a:rPr lang="el-GR" dirty="0" smtClean="0"/>
                        <a:t>3. Οι γραμματικές των μαθητών είναι </a:t>
                      </a:r>
                      <a:r>
                        <a:rPr lang="el-GR" b="1" dirty="0" smtClean="0"/>
                        <a:t>μεταβατικές</a:t>
                      </a:r>
                      <a:r>
                        <a:rPr lang="en-US" b="1" dirty="0" smtClean="0"/>
                        <a:t> (transitional)</a:t>
                      </a:r>
                      <a:r>
                        <a:rPr lang="el-GR" b="1" dirty="0" smtClean="0"/>
                        <a:t>.</a:t>
                      </a:r>
                      <a:endParaRPr lang="en-US" b="1" dirty="0"/>
                    </a:p>
                  </a:txBody>
                  <a:tcPr/>
                </a:tc>
                <a:tc>
                  <a:txBody>
                    <a:bodyPr/>
                    <a:lstStyle/>
                    <a:p>
                      <a:r>
                        <a:rPr lang="el-GR" dirty="0" smtClean="0"/>
                        <a:t>Οι μαθητές συνεχώς αναθεωρούν τις διαγλωσσικές τους</a:t>
                      </a:r>
                      <a:r>
                        <a:rPr lang="el-GR" baseline="0" dirty="0" smtClean="0"/>
                        <a:t> γραμματικές οι οποίες συνιστούν ένα «διαγλωσσικό συνεχές» (</a:t>
                      </a:r>
                      <a:r>
                        <a:rPr lang="en-US" baseline="0" dirty="0" err="1" smtClean="0"/>
                        <a:t>interlanguage</a:t>
                      </a:r>
                      <a:r>
                        <a:rPr lang="en-US" baseline="0" dirty="0" smtClean="0"/>
                        <a:t> continuum). </a:t>
                      </a:r>
                      <a:r>
                        <a:rPr lang="el-GR" baseline="0" dirty="0" smtClean="0"/>
                        <a:t>Αυτό αντανακλάται στα διακριτά στάδια για την κατάκτηση συγκεκριμένων γραμματικών χαρακτηριστικών.</a:t>
                      </a:r>
                      <a:endParaRPr lang="en-US" dirty="0"/>
                    </a:p>
                  </a:txBody>
                  <a:tcPr/>
                </a:tc>
              </a:tr>
            </a:tbl>
          </a:graphicData>
        </a:graphic>
      </p:graphicFrame>
    </p:spTree>
    <p:extLst>
      <p:ext uri="{BB962C8B-B14F-4D97-AF65-F5344CB8AC3E}">
        <p14:creationId xmlns:p14="http://schemas.microsoft.com/office/powerpoint/2010/main" val="9891448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1 - Τίτλος"/>
          <p:cNvSpPr>
            <a:spLocks noGrp="1"/>
          </p:cNvSpPr>
          <p:nvPr>
            <p:ph type="title"/>
          </p:nvPr>
        </p:nvSpPr>
        <p:spPr/>
        <p:txBody>
          <a:bodyPr/>
          <a:lstStyle/>
          <a:p>
            <a:r>
              <a:rPr lang="el-GR" sz="3600" b="1" dirty="0">
                <a:solidFill>
                  <a:srgbClr val="FF0000"/>
                </a:solidFill>
                <a:latin typeface="Calibri" charset="0"/>
              </a:rPr>
              <a:t>Συστηματική </a:t>
            </a:r>
            <a:r>
              <a:rPr lang="en-US" sz="3600" b="1" dirty="0" err="1">
                <a:solidFill>
                  <a:srgbClr val="FF0000"/>
                </a:solidFill>
                <a:latin typeface="Calibri" charset="0"/>
              </a:rPr>
              <a:t>vs</a:t>
            </a:r>
            <a:r>
              <a:rPr lang="en-US" sz="3600" b="1" dirty="0">
                <a:solidFill>
                  <a:srgbClr val="FF0000"/>
                </a:solidFill>
                <a:latin typeface="Calibri" charset="0"/>
              </a:rPr>
              <a:t> </a:t>
            </a:r>
            <a:r>
              <a:rPr lang="el-GR" sz="3600" b="1" dirty="0">
                <a:solidFill>
                  <a:srgbClr val="FF0000"/>
                </a:solidFill>
                <a:latin typeface="Calibri" charset="0"/>
              </a:rPr>
              <a:t>μη </a:t>
            </a:r>
            <a:r>
              <a:rPr lang="el-GR" sz="3600" b="1" dirty="0" smtClean="0">
                <a:solidFill>
                  <a:srgbClr val="FF0000"/>
                </a:solidFill>
                <a:latin typeface="Calibri" charset="0"/>
              </a:rPr>
              <a:t>συστηματική ποικιλία στη διαγλώσσα</a:t>
            </a:r>
            <a:endParaRPr lang="el-GR" sz="3600" b="1" dirty="0">
              <a:solidFill>
                <a:srgbClr val="FF0000"/>
              </a:solidFill>
              <a:latin typeface="Calibri" charset="0"/>
            </a:endParaRPr>
          </a:p>
        </p:txBody>
      </p:sp>
      <p:sp>
        <p:nvSpPr>
          <p:cNvPr id="93186" name="2 - Θέση περιεχομένου"/>
          <p:cNvSpPr>
            <a:spLocks noGrp="1"/>
          </p:cNvSpPr>
          <p:nvPr>
            <p:ph idx="1"/>
          </p:nvPr>
        </p:nvSpPr>
        <p:spPr>
          <a:xfrm>
            <a:off x="457200" y="1268413"/>
            <a:ext cx="8229600" cy="4897437"/>
          </a:xfrm>
        </p:spPr>
        <p:txBody>
          <a:bodyPr/>
          <a:lstStyle/>
          <a:p>
            <a:r>
              <a:rPr lang="en-US" sz="2800">
                <a:latin typeface="Calibri" charset="0"/>
              </a:rPr>
              <a:t>Ellis (1992): </a:t>
            </a:r>
            <a:r>
              <a:rPr lang="el-GR" sz="2800">
                <a:latin typeface="Calibri" charset="0"/>
              </a:rPr>
              <a:t>11χρονος Πορτογάλος μαθητής Αγγλικής ως Γ2</a:t>
            </a:r>
            <a:endParaRPr lang="en-US" sz="2800">
              <a:latin typeface="Calibri" charset="0"/>
            </a:endParaRPr>
          </a:p>
          <a:p>
            <a:r>
              <a:rPr lang="en-US" sz="2800">
                <a:latin typeface="Calibri" charset="0"/>
              </a:rPr>
              <a:t>No+V/ don’t+V</a:t>
            </a:r>
            <a:r>
              <a:rPr lang="el-GR" sz="2800">
                <a:latin typeface="Calibri" charset="0"/>
              </a:rPr>
              <a:t> (ελεύθερη ποικιλία: προέρχεται από ελλιπείς ερευνητικές μεθόδους συλλογής δεδομένων ή σχετίζεται με τον τρόπο διαμόρφωσης της διαγλώσσας του μαθητή)</a:t>
            </a:r>
          </a:p>
          <a:p>
            <a:r>
              <a:rPr lang="el-GR" sz="2800">
                <a:latin typeface="Calibri" charset="0"/>
              </a:rPr>
              <a:t>Ε</a:t>
            </a:r>
            <a:r>
              <a:rPr lang="en-US" sz="2800">
                <a:latin typeface="Calibri" charset="0"/>
              </a:rPr>
              <a:t>llis (1999): he eats turkey/ *John eat turkey</a:t>
            </a:r>
            <a:endParaRPr lang="el-GR" sz="2800">
              <a:latin typeface="Calibri" charset="0"/>
            </a:endParaRPr>
          </a:p>
          <a:p>
            <a:r>
              <a:rPr lang="el-GR" sz="2800">
                <a:latin typeface="Calibri" charset="0"/>
              </a:rPr>
              <a:t>Γενικά, η ελεύθερη ποικιλία φαίνεται να συνδέεται με τα πρώτα στάδια της γλωσσικής ανάπτυξης και εξαφανίζεται όσο οι μαθητές αναπτύσσουν καλύτερα οργανωμένα συστήματα στη Γ2</a:t>
            </a:r>
          </a:p>
        </p:txBody>
      </p:sp>
    </p:spTree>
    <p:extLst>
      <p:ext uri="{BB962C8B-B14F-4D97-AF65-F5344CB8AC3E}">
        <p14:creationId xmlns:p14="http://schemas.microsoft.com/office/powerpoint/2010/main" val="30045281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1 - Τίτλος"/>
          <p:cNvSpPr>
            <a:spLocks noGrp="1"/>
          </p:cNvSpPr>
          <p:nvPr>
            <p:ph type="title"/>
          </p:nvPr>
        </p:nvSpPr>
        <p:spPr/>
        <p:txBody>
          <a:bodyPr/>
          <a:lstStyle/>
          <a:p>
            <a:r>
              <a:rPr lang="el-GR" b="1" dirty="0">
                <a:latin typeface="Calibri" charset="0"/>
              </a:rPr>
              <a:t>Ποικιλότητα </a:t>
            </a:r>
            <a:r>
              <a:rPr lang="en-US" b="1" dirty="0">
                <a:latin typeface="Calibri" charset="0"/>
              </a:rPr>
              <a:t>(variability)</a:t>
            </a:r>
            <a:endParaRPr lang="el-GR" b="1" dirty="0">
              <a:latin typeface="Calibri" charset="0"/>
            </a:endParaRPr>
          </a:p>
        </p:txBody>
      </p:sp>
      <p:sp>
        <p:nvSpPr>
          <p:cNvPr id="91138" name="2 - Θέση περιεχομένου"/>
          <p:cNvSpPr>
            <a:spLocks noGrp="1"/>
          </p:cNvSpPr>
          <p:nvPr>
            <p:ph idx="1"/>
          </p:nvPr>
        </p:nvSpPr>
        <p:spPr/>
        <p:txBody>
          <a:bodyPr/>
          <a:lstStyle/>
          <a:p>
            <a:r>
              <a:rPr lang="en-US">
                <a:latin typeface="Calibri" charset="0"/>
              </a:rPr>
              <a:t>O</a:t>
            </a:r>
            <a:r>
              <a:rPr lang="el-GR">
                <a:latin typeface="Calibri" charset="0"/>
              </a:rPr>
              <a:t> μαθητής μιας Γ2 χρησιμοποιεί δύο ή και περισσότερους  γλωσσικούς τύπους για να πραγματώσει γλωσσικά φαινόμενα τα οποία στη γλώσσα-στόχο έχουν μία και μοναδική πραγμάτωση.</a:t>
            </a:r>
            <a:r>
              <a:rPr lang="el-GR" b="1">
                <a:latin typeface="Calibri" charset="0"/>
              </a:rPr>
              <a:t> (</a:t>
            </a:r>
            <a:r>
              <a:rPr lang="en-US" b="1">
                <a:latin typeface="Calibri" charset="0"/>
              </a:rPr>
              <a:t>interlanguage variability, </a:t>
            </a:r>
            <a:r>
              <a:rPr lang="el-GR" b="1">
                <a:latin typeface="Calibri" charset="0"/>
              </a:rPr>
              <a:t/>
            </a:r>
            <a:br>
              <a:rPr lang="el-GR" b="1">
                <a:latin typeface="Calibri" charset="0"/>
              </a:rPr>
            </a:br>
            <a:r>
              <a:rPr lang="en-US" b="1">
                <a:latin typeface="Calibri" charset="0"/>
              </a:rPr>
              <a:t>Tarone1983, Ellis1994)</a:t>
            </a:r>
            <a:endParaRPr lang="el-GR">
              <a:latin typeface="Calibri" charset="0"/>
            </a:endParaRPr>
          </a:p>
        </p:txBody>
      </p:sp>
    </p:spTree>
    <p:extLst>
      <p:ext uri="{BB962C8B-B14F-4D97-AF65-F5344CB8AC3E}">
        <p14:creationId xmlns:p14="http://schemas.microsoft.com/office/powerpoint/2010/main" val="17184561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1 - Τίτλος"/>
          <p:cNvSpPr>
            <a:spLocks noGrp="1"/>
          </p:cNvSpPr>
          <p:nvPr>
            <p:ph type="title"/>
          </p:nvPr>
        </p:nvSpPr>
        <p:spPr/>
        <p:txBody>
          <a:bodyPr/>
          <a:lstStyle/>
          <a:p>
            <a:r>
              <a:rPr lang="el-GR" b="1" dirty="0">
                <a:latin typeface="Calibri" charset="0"/>
              </a:rPr>
              <a:t>Διαγλωσσική ποικιλότητα</a:t>
            </a:r>
          </a:p>
        </p:txBody>
      </p:sp>
      <p:sp>
        <p:nvSpPr>
          <p:cNvPr id="99330" name="2 - Θέση περιεχομένου"/>
          <p:cNvSpPr>
            <a:spLocks noGrp="1"/>
          </p:cNvSpPr>
          <p:nvPr>
            <p:ph idx="1"/>
          </p:nvPr>
        </p:nvSpPr>
        <p:spPr/>
        <p:txBody>
          <a:bodyPr/>
          <a:lstStyle/>
          <a:p>
            <a:r>
              <a:rPr lang="el-GR">
                <a:latin typeface="Calibri" charset="0"/>
              </a:rPr>
              <a:t>Εκφωνήματα που παρουσιάζονται στο πλαίσιο λιγότερο απαιτητικών ως προς την προσοχή δραστηριοτήτων, παρουσιάζουν ομοιότητες με τις απλές δομές που εμφανίζονται στις γλώσσες πίτζιν, στην παραγωγή των παιδιών κατά τα πρώτα στάδια κατάκτησης της Γ1 και στην πρώιμη φυσική κατάκτηση της Γ2</a:t>
            </a:r>
          </a:p>
        </p:txBody>
      </p:sp>
    </p:spTree>
    <p:extLst>
      <p:ext uri="{BB962C8B-B14F-4D97-AF65-F5344CB8AC3E}">
        <p14:creationId xmlns:p14="http://schemas.microsoft.com/office/powerpoint/2010/main" val="34044387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idx="4294967295"/>
          </p:nvPr>
        </p:nvSpPr>
        <p:spPr>
          <a:xfrm>
            <a:off x="468313" y="260350"/>
            <a:ext cx="8229600" cy="1143000"/>
          </a:xfrm>
        </p:spPr>
        <p:txBody>
          <a:bodyPr/>
          <a:lstStyle/>
          <a:p>
            <a:r>
              <a:rPr lang="el-GR" sz="4000" b="1">
                <a:solidFill>
                  <a:srgbClr val="FF0000"/>
                </a:solidFill>
                <a:latin typeface="Calibri" charset="0"/>
              </a:rPr>
              <a:t>Η έννοια της ποικίλης ικανότητας</a:t>
            </a:r>
          </a:p>
        </p:txBody>
      </p:sp>
      <p:pic>
        <p:nvPicPr>
          <p:cNvPr id="101378" name="Picture 4"/>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395288" y="2276475"/>
            <a:ext cx="8229600" cy="3124200"/>
          </a:xfrm>
          <a:noFill/>
        </p:spPr>
      </p:pic>
      <p:sp>
        <p:nvSpPr>
          <p:cNvPr id="101379" name="Rectangle 5"/>
          <p:cNvSpPr>
            <a:spLocks noChangeArrowheads="1"/>
          </p:cNvSpPr>
          <p:nvPr/>
        </p:nvSpPr>
        <p:spPr bwMode="auto">
          <a:xfrm>
            <a:off x="1042988" y="1773238"/>
            <a:ext cx="1584325" cy="647700"/>
          </a:xfrm>
          <a:prstGeom prst="rect">
            <a:avLst/>
          </a:prstGeom>
          <a:solidFill>
            <a:schemeClr val="accent1"/>
          </a:solidFill>
          <a:ln w="9525" cap="rnd">
            <a:solidFill>
              <a:schemeClr val="tx1"/>
            </a:solidFill>
            <a:prstDash val="sysDot"/>
            <a:miter lim="800000"/>
            <a:headEnd/>
            <a:tailEnd/>
          </a:ln>
        </p:spPr>
        <p:txBody>
          <a:bodyPr wrap="none" anchor="ctr"/>
          <a:lstStyle/>
          <a:p>
            <a:pPr algn="ctr"/>
            <a:r>
              <a:rPr lang="el-GR" sz="1600" b="1">
                <a:solidFill>
                  <a:srgbClr val="FF0000"/>
                </a:solidFill>
                <a:latin typeface="Calibri" charset="0"/>
              </a:rPr>
              <a:t>Καθημερινό ύφος</a:t>
            </a:r>
          </a:p>
        </p:txBody>
      </p:sp>
      <p:sp>
        <p:nvSpPr>
          <p:cNvPr id="101380" name="Rectangle 7"/>
          <p:cNvSpPr>
            <a:spLocks noChangeArrowheads="1"/>
          </p:cNvSpPr>
          <p:nvPr/>
        </p:nvSpPr>
        <p:spPr bwMode="auto">
          <a:xfrm>
            <a:off x="6156325" y="1773238"/>
            <a:ext cx="1584325" cy="647700"/>
          </a:xfrm>
          <a:prstGeom prst="rect">
            <a:avLst/>
          </a:prstGeom>
          <a:solidFill>
            <a:schemeClr val="accent1"/>
          </a:solidFill>
          <a:ln w="9525" cap="rnd">
            <a:solidFill>
              <a:schemeClr val="tx1"/>
            </a:solidFill>
            <a:prstDash val="sysDot"/>
            <a:miter lim="800000"/>
            <a:headEnd/>
            <a:tailEnd/>
          </a:ln>
        </p:spPr>
        <p:txBody>
          <a:bodyPr wrap="none" anchor="ctr"/>
          <a:lstStyle/>
          <a:p>
            <a:pPr algn="ctr"/>
            <a:r>
              <a:rPr lang="el-GR" sz="1600" b="1">
                <a:solidFill>
                  <a:srgbClr val="FF0000"/>
                </a:solidFill>
                <a:latin typeface="Calibri" charset="0"/>
              </a:rPr>
              <a:t>Επίσημο ύφος</a:t>
            </a:r>
          </a:p>
        </p:txBody>
      </p:sp>
      <p:sp>
        <p:nvSpPr>
          <p:cNvPr id="6" name="5 - Ορθογώνιο"/>
          <p:cNvSpPr/>
          <p:nvPr/>
        </p:nvSpPr>
        <p:spPr>
          <a:xfrm>
            <a:off x="755650" y="5445125"/>
            <a:ext cx="7848600" cy="141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l-GR" dirty="0">
                <a:solidFill>
                  <a:srgbClr val="FFFFFF"/>
                </a:solidFill>
                <a:latin typeface="Calibri" charset="0"/>
                <a:ea typeface="ＭＳ Ｐゴシック" charset="0"/>
                <a:cs typeface="Arial" charset="0"/>
              </a:rPr>
              <a:t>Ο μαθητής μπορεί να χρησιμοποιήσει ανά πάσα στιγμή λόγω ποικίλων κοινωνικών και ψυχολογικών παραγόντων , αλλά και διαφορετικού βαθμού προσοχής οποιαδήποτε από τις διαθέσιμες ποικιλίες αυτού του συνεχούς. Το </a:t>
            </a:r>
            <a:r>
              <a:rPr lang="el-GR" dirty="0" smtClean="0">
                <a:solidFill>
                  <a:srgbClr val="FFFFFF"/>
                </a:solidFill>
                <a:latin typeface="Calibri" charset="0"/>
                <a:ea typeface="ＭＳ Ｐゴシック" charset="0"/>
                <a:cs typeface="Arial" charset="0"/>
              </a:rPr>
              <a:t>επίσημο  </a:t>
            </a:r>
            <a:r>
              <a:rPr lang="el-GR" dirty="0">
                <a:solidFill>
                  <a:srgbClr val="FFFFFF"/>
                </a:solidFill>
                <a:latin typeface="Calibri" charset="0"/>
                <a:ea typeface="ＭＳ Ｐゴシック" charset="0"/>
                <a:cs typeface="Arial" charset="0"/>
              </a:rPr>
              <a:t>ύφος, αντίθετα με τα προσδοκώμενα, δεν είναι πάντα αυτό που </a:t>
            </a:r>
            <a:r>
              <a:rPr lang="el-GR" dirty="0" smtClean="0">
                <a:solidFill>
                  <a:srgbClr val="FFFFFF"/>
                </a:solidFill>
                <a:latin typeface="Calibri" charset="0"/>
                <a:ea typeface="ＭＳ Ｐゴシック" charset="0"/>
                <a:cs typeface="Arial" charset="0"/>
              </a:rPr>
              <a:t>προσεγγίζει </a:t>
            </a:r>
            <a:r>
              <a:rPr lang="el-GR" dirty="0">
                <a:solidFill>
                  <a:srgbClr val="FFFFFF"/>
                </a:solidFill>
                <a:latin typeface="Calibri" charset="0"/>
                <a:ea typeface="ＭＳ Ｐゴシック" charset="0"/>
                <a:cs typeface="Arial" charset="0"/>
              </a:rPr>
              <a:t>εγγύτερα στην ποικιλία της γλώσσας-στόχου</a:t>
            </a:r>
          </a:p>
        </p:txBody>
      </p:sp>
    </p:spTree>
    <p:extLst>
      <p:ext uri="{BB962C8B-B14F-4D97-AF65-F5344CB8AC3E}">
        <p14:creationId xmlns:p14="http://schemas.microsoft.com/office/powerpoint/2010/main" val="36873465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2512664"/>
              </p:ext>
            </p:extLst>
          </p:nvPr>
        </p:nvGraphicFramePr>
        <p:xfrm>
          <a:off x="0" y="365904"/>
          <a:ext cx="8923608" cy="5577839"/>
        </p:xfrm>
        <a:graphic>
          <a:graphicData uri="http://schemas.openxmlformats.org/drawingml/2006/table">
            <a:tbl>
              <a:tblPr firstRow="1" bandRow="1">
                <a:tableStyleId>{5C22544A-7EE6-4342-B048-85BDC9FD1C3A}</a:tableStyleId>
              </a:tblPr>
              <a:tblGrid>
                <a:gridCol w="3616697"/>
                <a:gridCol w="5306911"/>
              </a:tblGrid>
              <a:tr h="4778269">
                <a:tc>
                  <a:txBody>
                    <a:bodyPr/>
                    <a:lstStyle/>
                    <a:p>
                      <a:r>
                        <a:rPr lang="el-GR" sz="2400" dirty="0" smtClean="0"/>
                        <a:t>4. Οι γραμματικές των μαθητών είναι </a:t>
                      </a:r>
                      <a:r>
                        <a:rPr lang="el-GR" sz="2400" dirty="0" smtClean="0">
                          <a:solidFill>
                            <a:srgbClr val="FF0000"/>
                          </a:solidFill>
                        </a:rPr>
                        <a:t>μεταβλητές</a:t>
                      </a:r>
                      <a:r>
                        <a:rPr lang="en-US" sz="2400" dirty="0" smtClean="0"/>
                        <a:t>  (variable)</a:t>
                      </a:r>
                      <a:r>
                        <a:rPr lang="el-GR" sz="2400" dirty="0" smtClean="0"/>
                        <a:t>.</a:t>
                      </a:r>
                      <a:endParaRPr lang="en-US" sz="2400" dirty="0"/>
                    </a:p>
                  </a:txBody>
                  <a:tcPr/>
                </a:tc>
                <a:tc>
                  <a:txBody>
                    <a:bodyPr/>
                    <a:lstStyle/>
                    <a:p>
                      <a:r>
                        <a:rPr lang="el-GR" sz="2400" b="0" dirty="0" smtClean="0"/>
                        <a:t>Σε ένα οποιοδήποτε στάδιο της γλωσσικής τους ανάπτυξης, η γλώσσα των μαθητών παρουσιάζει συστηματική ποικιλότητα. (την ίδια στιγμή ο μαθητής μπορεί να λέει  </a:t>
                      </a:r>
                      <a:r>
                        <a:rPr lang="el-GR" sz="2400" b="1" dirty="0" smtClean="0"/>
                        <a:t>δεν</a:t>
                      </a:r>
                      <a:r>
                        <a:rPr lang="el-GR" sz="2400" b="1" baseline="0" dirty="0" smtClean="0"/>
                        <a:t> ξέχασετε/ μην ξέχασε</a:t>
                      </a:r>
                      <a:r>
                        <a:rPr lang="el-GR" sz="2400" b="0" baseline="0" dirty="0" smtClean="0"/>
                        <a:t>). Αυτό συμβαίνει γιατί ο μαθητής έχει πρόσβαση σε έναν «παλιό» και σε έναν «καινούριο» κανόνα. Η ποικιλότητα είναι συστηματική, με την έννοια ότι αναγνωρίσιμοι παράγοντες, όπως σε ποιον μιλάει ο μαθητής ή τι χρόνο σχεδιασμού έχει στη διάθεσή του επηρεάζουν σε ποιο γλωσσικό χαρακτηριστικό μπορεί να έχει τελικά πρόσβαση.</a:t>
                      </a:r>
                      <a:endParaRPr lang="en-US" sz="2400" b="0" dirty="0"/>
                    </a:p>
                  </a:txBody>
                  <a:tcPr/>
                </a:tc>
              </a:tr>
            </a:tbl>
          </a:graphicData>
        </a:graphic>
      </p:graphicFrame>
    </p:spTree>
    <p:extLst>
      <p:ext uri="{BB962C8B-B14F-4D97-AF65-F5344CB8AC3E}">
        <p14:creationId xmlns:p14="http://schemas.microsoft.com/office/powerpoint/2010/main" val="39164822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611188" y="332656"/>
            <a:ext cx="8086725" cy="1008112"/>
          </a:xfrm>
        </p:spPr>
        <p:txBody>
          <a:bodyPr/>
          <a:lstStyle/>
          <a:p>
            <a:r>
              <a:rPr lang="el-GR" sz="3200" b="1" dirty="0">
                <a:solidFill>
                  <a:srgbClr val="FF0000"/>
                </a:solidFill>
                <a:latin typeface="Calibri" charset="0"/>
              </a:rPr>
              <a:t/>
            </a:r>
            <a:br>
              <a:rPr lang="el-GR" sz="3200" b="1" dirty="0">
                <a:solidFill>
                  <a:srgbClr val="FF0000"/>
                </a:solidFill>
                <a:latin typeface="Calibri" charset="0"/>
              </a:rPr>
            </a:br>
            <a:r>
              <a:rPr lang="el-GR" sz="3200" b="1" dirty="0">
                <a:solidFill>
                  <a:srgbClr val="FF0000"/>
                </a:solidFill>
                <a:latin typeface="Calibri" charset="0"/>
              </a:rPr>
              <a:t/>
            </a:r>
            <a:br>
              <a:rPr lang="el-GR" sz="3200" b="1" dirty="0">
                <a:solidFill>
                  <a:srgbClr val="FF0000"/>
                </a:solidFill>
                <a:latin typeface="Calibri" charset="0"/>
              </a:rPr>
            </a:br>
            <a:r>
              <a:rPr lang="el-GR" sz="3200" b="1" dirty="0">
                <a:solidFill>
                  <a:srgbClr val="FF0000"/>
                </a:solidFill>
                <a:latin typeface="Calibri" charset="0"/>
              </a:rPr>
              <a:t>Είδη ποικιλότητας στη Γ2 </a:t>
            </a:r>
            <a:r>
              <a:rPr lang="en-US" sz="3200" b="1" dirty="0">
                <a:solidFill>
                  <a:srgbClr val="FF0000"/>
                </a:solidFill>
                <a:latin typeface="Calibri" charset="0"/>
              </a:rPr>
              <a:t/>
            </a:r>
            <a:br>
              <a:rPr lang="en-US" sz="3200" b="1" dirty="0">
                <a:solidFill>
                  <a:srgbClr val="FF0000"/>
                </a:solidFill>
                <a:latin typeface="Calibri" charset="0"/>
              </a:rPr>
            </a:br>
            <a:r>
              <a:rPr lang="el-GR" sz="3200" b="1" dirty="0">
                <a:solidFill>
                  <a:srgbClr val="FF0000"/>
                </a:solidFill>
                <a:latin typeface="Calibri" charset="0"/>
              </a:rPr>
              <a:t>τυπολογία </a:t>
            </a:r>
            <a:r>
              <a:rPr lang="en-US" sz="3200" b="1" dirty="0">
                <a:solidFill>
                  <a:srgbClr val="FF0000"/>
                </a:solidFill>
                <a:latin typeface="Calibri" charset="0"/>
              </a:rPr>
              <a:t>Ellis (1994, 134)</a:t>
            </a:r>
            <a:r>
              <a:rPr lang="el-GR" sz="3200" b="1" dirty="0">
                <a:solidFill>
                  <a:srgbClr val="FF0000"/>
                </a:solidFill>
                <a:latin typeface="Calibri" charset="0"/>
              </a:rPr>
              <a:t/>
            </a:r>
            <a:br>
              <a:rPr lang="el-GR" sz="3200" b="1" dirty="0">
                <a:solidFill>
                  <a:srgbClr val="FF0000"/>
                </a:solidFill>
                <a:latin typeface="Calibri" charset="0"/>
              </a:rPr>
            </a:br>
            <a:r>
              <a:rPr lang="el-GR" sz="4000" b="1" dirty="0">
                <a:solidFill>
                  <a:srgbClr val="FF0000"/>
                </a:solidFill>
                <a:latin typeface="Calibri" charset="0"/>
              </a:rPr>
              <a:t/>
            </a:r>
            <a:br>
              <a:rPr lang="el-GR" sz="4000" b="1" dirty="0">
                <a:solidFill>
                  <a:srgbClr val="FF0000"/>
                </a:solidFill>
                <a:latin typeface="Calibri" charset="0"/>
              </a:rPr>
            </a:br>
            <a:endParaRPr lang="el-GR" sz="4000" b="1" dirty="0">
              <a:solidFill>
                <a:srgbClr val="FF0000"/>
              </a:solidFill>
              <a:latin typeface="Calibri" charset="0"/>
            </a:endParaRPr>
          </a:p>
        </p:txBody>
      </p:sp>
      <p:sp>
        <p:nvSpPr>
          <p:cNvPr id="103426" name="Rectangle 4"/>
          <p:cNvSpPr>
            <a:spLocks noChangeArrowheads="1"/>
          </p:cNvSpPr>
          <p:nvPr/>
        </p:nvSpPr>
        <p:spPr bwMode="auto">
          <a:xfrm>
            <a:off x="611188" y="3284538"/>
            <a:ext cx="1368425" cy="649287"/>
          </a:xfrm>
          <a:prstGeom prst="rect">
            <a:avLst/>
          </a:prstGeom>
          <a:solidFill>
            <a:schemeClr val="accent1"/>
          </a:solidFill>
          <a:ln w="9525">
            <a:solidFill>
              <a:schemeClr val="tx1"/>
            </a:solidFill>
            <a:miter lim="800000"/>
            <a:headEnd/>
            <a:tailEnd/>
          </a:ln>
        </p:spPr>
        <p:txBody>
          <a:bodyPr wrap="none" anchor="ctr"/>
          <a:lstStyle/>
          <a:p>
            <a:pPr algn="ctr"/>
            <a:r>
              <a:rPr lang="el-GR" sz="1400" b="1">
                <a:latin typeface="Calibri" charset="0"/>
              </a:rPr>
              <a:t>Ποικιλότητα γλωσσικών τύπων</a:t>
            </a:r>
          </a:p>
        </p:txBody>
      </p:sp>
      <p:sp>
        <p:nvSpPr>
          <p:cNvPr id="103427" name="Line 6"/>
          <p:cNvSpPr>
            <a:spLocks noChangeShapeType="1"/>
          </p:cNvSpPr>
          <p:nvPr/>
        </p:nvSpPr>
        <p:spPr bwMode="auto">
          <a:xfrm>
            <a:off x="1979613" y="3644900"/>
            <a:ext cx="3603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8" name="Line 7"/>
          <p:cNvSpPr>
            <a:spLocks noChangeShapeType="1"/>
          </p:cNvSpPr>
          <p:nvPr/>
        </p:nvSpPr>
        <p:spPr bwMode="auto">
          <a:xfrm flipV="1">
            <a:off x="2339975" y="3141663"/>
            <a:ext cx="0"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29" name="Line 8"/>
          <p:cNvSpPr>
            <a:spLocks noChangeShapeType="1"/>
          </p:cNvSpPr>
          <p:nvPr/>
        </p:nvSpPr>
        <p:spPr bwMode="auto">
          <a:xfrm flipV="1">
            <a:off x="2339975" y="3644900"/>
            <a:ext cx="0"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0" name="Line 9"/>
          <p:cNvSpPr>
            <a:spLocks noChangeShapeType="1"/>
          </p:cNvSpPr>
          <p:nvPr/>
        </p:nvSpPr>
        <p:spPr bwMode="auto">
          <a:xfrm>
            <a:off x="2339975" y="3141663"/>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1" name="Line 10"/>
          <p:cNvSpPr>
            <a:spLocks noChangeShapeType="1"/>
          </p:cNvSpPr>
          <p:nvPr/>
        </p:nvSpPr>
        <p:spPr bwMode="auto">
          <a:xfrm>
            <a:off x="2339975" y="4149725"/>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71" name="Rectangle 11"/>
          <p:cNvSpPr>
            <a:spLocks noChangeArrowheads="1"/>
          </p:cNvSpPr>
          <p:nvPr/>
        </p:nvSpPr>
        <p:spPr bwMode="auto">
          <a:xfrm>
            <a:off x="2627313" y="2565400"/>
            <a:ext cx="1081087" cy="863600"/>
          </a:xfrm>
          <a:prstGeom prst="rect">
            <a:avLst/>
          </a:prstGeom>
          <a:solidFill>
            <a:schemeClr val="accent1"/>
          </a:solidFill>
          <a:ln w="9525">
            <a:solidFill>
              <a:schemeClr val="tx1"/>
            </a:solidFill>
            <a:miter lim="800000"/>
            <a:headEnd/>
            <a:tailEnd/>
          </a:ln>
        </p:spPr>
        <p:txBody>
          <a:bodyPr wrap="none" anchor="ctr"/>
          <a:lstStyle/>
          <a:p>
            <a:pPr algn="ctr"/>
            <a:r>
              <a:rPr lang="el-GR" b="1">
                <a:latin typeface="Calibri" charset="0"/>
              </a:rPr>
              <a:t>Οριζόντια</a:t>
            </a:r>
          </a:p>
          <a:p>
            <a:pPr algn="ctr"/>
            <a:r>
              <a:rPr lang="el-GR" b="1">
                <a:latin typeface="Calibri" charset="0"/>
              </a:rPr>
              <a:t>συγχρονική</a:t>
            </a:r>
          </a:p>
        </p:txBody>
      </p:sp>
      <p:sp>
        <p:nvSpPr>
          <p:cNvPr id="168972" name="Rectangle 12"/>
          <p:cNvSpPr>
            <a:spLocks noChangeArrowheads="1"/>
          </p:cNvSpPr>
          <p:nvPr/>
        </p:nvSpPr>
        <p:spPr bwMode="auto">
          <a:xfrm>
            <a:off x="2627313" y="3860800"/>
            <a:ext cx="1081087" cy="935038"/>
          </a:xfrm>
          <a:prstGeom prst="rect">
            <a:avLst/>
          </a:prstGeom>
          <a:solidFill>
            <a:schemeClr val="accent1"/>
          </a:solidFill>
          <a:ln w="9525">
            <a:solidFill>
              <a:schemeClr val="tx1"/>
            </a:solidFill>
            <a:miter lim="800000"/>
            <a:headEnd/>
            <a:tailEnd/>
          </a:ln>
        </p:spPr>
        <p:txBody>
          <a:bodyPr wrap="none" anchor="ctr"/>
          <a:lstStyle/>
          <a:p>
            <a:pPr algn="ctr"/>
            <a:r>
              <a:rPr lang="el-GR" b="1">
                <a:latin typeface="Calibri" charset="0"/>
              </a:rPr>
              <a:t>Κάθετη</a:t>
            </a:r>
          </a:p>
          <a:p>
            <a:pPr algn="ctr"/>
            <a:r>
              <a:rPr lang="el-GR" b="1">
                <a:latin typeface="Calibri" charset="0"/>
              </a:rPr>
              <a:t>διαχρονική</a:t>
            </a:r>
          </a:p>
        </p:txBody>
      </p:sp>
      <p:sp>
        <p:nvSpPr>
          <p:cNvPr id="103434" name="Line 13"/>
          <p:cNvSpPr>
            <a:spLocks noChangeShapeType="1"/>
          </p:cNvSpPr>
          <p:nvPr/>
        </p:nvSpPr>
        <p:spPr bwMode="auto">
          <a:xfrm>
            <a:off x="3708400" y="3068638"/>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5" name="Line 14"/>
          <p:cNvSpPr>
            <a:spLocks noChangeShapeType="1"/>
          </p:cNvSpPr>
          <p:nvPr/>
        </p:nvSpPr>
        <p:spPr bwMode="auto">
          <a:xfrm flipV="1">
            <a:off x="3995738" y="2565400"/>
            <a:ext cx="0"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6" name="Line 15"/>
          <p:cNvSpPr>
            <a:spLocks noChangeShapeType="1"/>
          </p:cNvSpPr>
          <p:nvPr/>
        </p:nvSpPr>
        <p:spPr bwMode="auto">
          <a:xfrm flipV="1">
            <a:off x="3995738" y="3068638"/>
            <a:ext cx="0"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7" name="Line 16"/>
          <p:cNvSpPr>
            <a:spLocks noChangeShapeType="1"/>
          </p:cNvSpPr>
          <p:nvPr/>
        </p:nvSpPr>
        <p:spPr bwMode="auto">
          <a:xfrm>
            <a:off x="3995738" y="2565400"/>
            <a:ext cx="2873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38" name="Line 17"/>
          <p:cNvSpPr>
            <a:spLocks noChangeShapeType="1"/>
          </p:cNvSpPr>
          <p:nvPr/>
        </p:nvSpPr>
        <p:spPr bwMode="auto">
          <a:xfrm>
            <a:off x="3995738" y="3573463"/>
            <a:ext cx="2873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79" name="Rectangle 19"/>
          <p:cNvSpPr>
            <a:spLocks noChangeArrowheads="1"/>
          </p:cNvSpPr>
          <p:nvPr/>
        </p:nvSpPr>
        <p:spPr bwMode="auto">
          <a:xfrm>
            <a:off x="4284663" y="2349500"/>
            <a:ext cx="1008062" cy="503238"/>
          </a:xfrm>
          <a:prstGeom prst="rect">
            <a:avLst/>
          </a:prstGeom>
          <a:solidFill>
            <a:schemeClr val="accent1"/>
          </a:solidFill>
          <a:ln w="9525">
            <a:solidFill>
              <a:schemeClr val="tx1"/>
            </a:solidFill>
            <a:miter lim="800000"/>
            <a:headEnd/>
            <a:tailEnd/>
          </a:ln>
        </p:spPr>
        <p:txBody>
          <a:bodyPr wrap="none" anchor="ctr"/>
          <a:lstStyle/>
          <a:p>
            <a:pPr algn="ctr"/>
            <a:r>
              <a:rPr lang="el-GR" sz="1200" b="1">
                <a:latin typeface="Calibri" charset="0"/>
              </a:rPr>
              <a:t>Στον ίδιο μαθητή</a:t>
            </a:r>
          </a:p>
        </p:txBody>
      </p:sp>
      <p:sp>
        <p:nvSpPr>
          <p:cNvPr id="168980" name="Rectangle 20"/>
          <p:cNvSpPr>
            <a:spLocks noChangeArrowheads="1"/>
          </p:cNvSpPr>
          <p:nvPr/>
        </p:nvSpPr>
        <p:spPr bwMode="auto">
          <a:xfrm>
            <a:off x="4284663" y="3357563"/>
            <a:ext cx="1008062" cy="503237"/>
          </a:xfrm>
          <a:prstGeom prst="rect">
            <a:avLst/>
          </a:prstGeom>
          <a:solidFill>
            <a:schemeClr val="accent1"/>
          </a:solidFill>
          <a:ln w="9525">
            <a:solidFill>
              <a:schemeClr val="tx1"/>
            </a:solidFill>
            <a:miter lim="800000"/>
            <a:headEnd/>
            <a:tailEnd/>
          </a:ln>
        </p:spPr>
        <p:txBody>
          <a:bodyPr wrap="none" anchor="ctr"/>
          <a:lstStyle/>
          <a:p>
            <a:pPr algn="ctr"/>
            <a:r>
              <a:rPr lang="el-GR" sz="1200" b="1">
                <a:latin typeface="Calibri" charset="0"/>
              </a:rPr>
              <a:t>Σε διαφορετικούς μαθητές</a:t>
            </a:r>
          </a:p>
        </p:txBody>
      </p:sp>
      <p:sp>
        <p:nvSpPr>
          <p:cNvPr id="103441" name="Line 21"/>
          <p:cNvSpPr>
            <a:spLocks noChangeShapeType="1"/>
          </p:cNvSpPr>
          <p:nvPr/>
        </p:nvSpPr>
        <p:spPr bwMode="auto">
          <a:xfrm>
            <a:off x="5219700" y="2565400"/>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2" name="Line 22"/>
          <p:cNvSpPr>
            <a:spLocks noChangeShapeType="1"/>
          </p:cNvSpPr>
          <p:nvPr/>
        </p:nvSpPr>
        <p:spPr bwMode="auto">
          <a:xfrm flipV="1">
            <a:off x="5508625" y="2060575"/>
            <a:ext cx="0"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3" name="Line 23"/>
          <p:cNvSpPr>
            <a:spLocks noChangeShapeType="1"/>
          </p:cNvSpPr>
          <p:nvPr/>
        </p:nvSpPr>
        <p:spPr bwMode="auto">
          <a:xfrm flipV="1">
            <a:off x="5508625" y="2565400"/>
            <a:ext cx="0"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4" name="Line 25"/>
          <p:cNvSpPr>
            <a:spLocks noChangeShapeType="1"/>
          </p:cNvSpPr>
          <p:nvPr/>
        </p:nvSpPr>
        <p:spPr bwMode="auto">
          <a:xfrm>
            <a:off x="5508625" y="2060575"/>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5" name="Line 26"/>
          <p:cNvSpPr>
            <a:spLocks noChangeShapeType="1"/>
          </p:cNvSpPr>
          <p:nvPr/>
        </p:nvSpPr>
        <p:spPr bwMode="auto">
          <a:xfrm>
            <a:off x="5508625" y="3068638"/>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87" name="Rectangle 27"/>
          <p:cNvSpPr>
            <a:spLocks noChangeArrowheads="1"/>
          </p:cNvSpPr>
          <p:nvPr/>
        </p:nvSpPr>
        <p:spPr bwMode="auto">
          <a:xfrm>
            <a:off x="5795963" y="1989138"/>
            <a:ext cx="1368425" cy="360362"/>
          </a:xfrm>
          <a:prstGeom prst="rect">
            <a:avLst/>
          </a:prstGeom>
          <a:solidFill>
            <a:schemeClr val="accent1"/>
          </a:solidFill>
          <a:ln w="9525">
            <a:solidFill>
              <a:schemeClr val="tx1"/>
            </a:solidFill>
            <a:miter lim="800000"/>
            <a:headEnd/>
            <a:tailEnd/>
          </a:ln>
        </p:spPr>
        <p:txBody>
          <a:bodyPr wrap="none" anchor="ctr"/>
          <a:lstStyle/>
          <a:p>
            <a:pPr algn="ctr"/>
            <a:r>
              <a:rPr lang="el-GR" sz="1200" b="1">
                <a:latin typeface="Calibri" charset="0"/>
              </a:rPr>
              <a:t>συστηματική</a:t>
            </a:r>
          </a:p>
        </p:txBody>
      </p:sp>
      <p:sp>
        <p:nvSpPr>
          <p:cNvPr id="168988" name="Rectangle 28"/>
          <p:cNvSpPr>
            <a:spLocks noChangeArrowheads="1"/>
          </p:cNvSpPr>
          <p:nvPr/>
        </p:nvSpPr>
        <p:spPr bwMode="auto">
          <a:xfrm>
            <a:off x="5795963" y="2852738"/>
            <a:ext cx="1368425" cy="360362"/>
          </a:xfrm>
          <a:prstGeom prst="rect">
            <a:avLst/>
          </a:prstGeom>
          <a:solidFill>
            <a:schemeClr val="accent1"/>
          </a:solidFill>
          <a:ln w="9525">
            <a:solidFill>
              <a:schemeClr val="tx1"/>
            </a:solidFill>
            <a:miter lim="800000"/>
            <a:headEnd/>
            <a:tailEnd/>
          </a:ln>
        </p:spPr>
        <p:txBody>
          <a:bodyPr wrap="none" anchor="ctr"/>
          <a:lstStyle/>
          <a:p>
            <a:pPr algn="ctr"/>
            <a:r>
              <a:rPr lang="el-GR" sz="1200" b="1">
                <a:latin typeface="Calibri" charset="0"/>
              </a:rPr>
              <a:t>μη συστηματική (ελεύθερη)</a:t>
            </a:r>
          </a:p>
        </p:txBody>
      </p:sp>
      <p:sp>
        <p:nvSpPr>
          <p:cNvPr id="103448" name="Line 29"/>
          <p:cNvSpPr>
            <a:spLocks noChangeShapeType="1"/>
          </p:cNvSpPr>
          <p:nvPr/>
        </p:nvSpPr>
        <p:spPr bwMode="auto">
          <a:xfrm>
            <a:off x="7092950" y="2205038"/>
            <a:ext cx="28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49" name="Line 30"/>
          <p:cNvSpPr>
            <a:spLocks noChangeShapeType="1"/>
          </p:cNvSpPr>
          <p:nvPr/>
        </p:nvSpPr>
        <p:spPr bwMode="auto">
          <a:xfrm flipV="1">
            <a:off x="7380288" y="1628775"/>
            <a:ext cx="0"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50" name="Line 31"/>
          <p:cNvSpPr>
            <a:spLocks noChangeShapeType="1"/>
          </p:cNvSpPr>
          <p:nvPr/>
        </p:nvSpPr>
        <p:spPr bwMode="auto">
          <a:xfrm flipV="1">
            <a:off x="7380288" y="2133600"/>
            <a:ext cx="0"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992" name="Rectangle 32"/>
          <p:cNvSpPr>
            <a:spLocks noChangeArrowheads="1"/>
          </p:cNvSpPr>
          <p:nvPr/>
        </p:nvSpPr>
        <p:spPr bwMode="auto">
          <a:xfrm>
            <a:off x="7380288" y="1412875"/>
            <a:ext cx="1584325" cy="503238"/>
          </a:xfrm>
          <a:prstGeom prst="rect">
            <a:avLst/>
          </a:prstGeom>
          <a:solidFill>
            <a:schemeClr val="accent1"/>
          </a:solidFill>
          <a:ln w="9525">
            <a:solidFill>
              <a:schemeClr val="tx1"/>
            </a:solidFill>
            <a:miter lim="800000"/>
            <a:headEnd/>
            <a:tailEnd/>
          </a:ln>
        </p:spPr>
        <p:txBody>
          <a:bodyPr wrap="none" anchor="ctr"/>
          <a:lstStyle/>
          <a:p>
            <a:pPr algn="ctr"/>
            <a:r>
              <a:rPr lang="el-GR" sz="1400" b="1">
                <a:latin typeface="Calibri" charset="0"/>
              </a:rPr>
              <a:t>Γλωσσικό περικείμενο</a:t>
            </a:r>
          </a:p>
        </p:txBody>
      </p:sp>
      <p:sp>
        <p:nvSpPr>
          <p:cNvPr id="168993" name="Rectangle 33"/>
          <p:cNvSpPr>
            <a:spLocks noChangeArrowheads="1"/>
          </p:cNvSpPr>
          <p:nvPr/>
        </p:nvSpPr>
        <p:spPr bwMode="auto">
          <a:xfrm>
            <a:off x="7380288" y="1989138"/>
            <a:ext cx="1584325" cy="503237"/>
          </a:xfrm>
          <a:prstGeom prst="rect">
            <a:avLst/>
          </a:prstGeom>
          <a:solidFill>
            <a:schemeClr val="accent1"/>
          </a:solidFill>
          <a:ln w="9525">
            <a:solidFill>
              <a:schemeClr val="tx1"/>
            </a:solidFill>
            <a:miter lim="800000"/>
            <a:headEnd/>
            <a:tailEnd/>
          </a:ln>
        </p:spPr>
        <p:txBody>
          <a:bodyPr wrap="none" anchor="ctr"/>
          <a:lstStyle/>
          <a:p>
            <a:pPr algn="ctr"/>
            <a:r>
              <a:rPr lang="el-GR" sz="1400" b="1">
                <a:latin typeface="Calibri" charset="0"/>
              </a:rPr>
              <a:t>Καταστασιακό </a:t>
            </a:r>
          </a:p>
          <a:p>
            <a:pPr algn="ctr"/>
            <a:r>
              <a:rPr lang="el-GR" sz="1400" b="1">
                <a:latin typeface="Calibri" charset="0"/>
              </a:rPr>
              <a:t>περικείμενο</a:t>
            </a:r>
          </a:p>
        </p:txBody>
      </p:sp>
      <p:sp>
        <p:nvSpPr>
          <p:cNvPr id="168994" name="Rectangle 34"/>
          <p:cNvSpPr>
            <a:spLocks noChangeArrowheads="1"/>
          </p:cNvSpPr>
          <p:nvPr/>
        </p:nvSpPr>
        <p:spPr bwMode="auto">
          <a:xfrm>
            <a:off x="7380288" y="2565400"/>
            <a:ext cx="1584325" cy="503238"/>
          </a:xfrm>
          <a:prstGeom prst="rect">
            <a:avLst/>
          </a:prstGeom>
          <a:solidFill>
            <a:schemeClr val="accent1"/>
          </a:solidFill>
          <a:ln w="9525">
            <a:solidFill>
              <a:schemeClr val="tx1"/>
            </a:solidFill>
            <a:miter lim="800000"/>
            <a:headEnd/>
            <a:tailEnd/>
          </a:ln>
        </p:spPr>
        <p:txBody>
          <a:bodyPr wrap="none" anchor="ctr"/>
          <a:lstStyle/>
          <a:p>
            <a:pPr algn="ctr"/>
            <a:r>
              <a:rPr lang="el-GR" sz="1400" b="1">
                <a:latin typeface="Calibri" charset="0"/>
              </a:rPr>
              <a:t>Ψυχογλωσσικό </a:t>
            </a:r>
          </a:p>
          <a:p>
            <a:pPr algn="ctr"/>
            <a:r>
              <a:rPr lang="el-GR" sz="1400" b="1">
                <a:latin typeface="Calibri" charset="0"/>
              </a:rPr>
              <a:t>περικείμενο</a:t>
            </a:r>
          </a:p>
        </p:txBody>
      </p:sp>
    </p:spTree>
    <p:extLst>
      <p:ext uri="{BB962C8B-B14F-4D97-AF65-F5344CB8AC3E}">
        <p14:creationId xmlns:p14="http://schemas.microsoft.com/office/powerpoint/2010/main" val="90645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971"/>
                                        </p:tgtEl>
                                        <p:attrNameLst>
                                          <p:attrName>style.visibility</p:attrName>
                                        </p:attrNameLst>
                                      </p:cBhvr>
                                      <p:to>
                                        <p:strVal val="visible"/>
                                      </p:to>
                                    </p:set>
                                    <p:anim calcmode="lin" valueType="num">
                                      <p:cBhvr additive="base">
                                        <p:cTn id="7" dur="500" fill="hold"/>
                                        <p:tgtEl>
                                          <p:spTgt spid="168971"/>
                                        </p:tgtEl>
                                        <p:attrNameLst>
                                          <p:attrName>ppt_x</p:attrName>
                                        </p:attrNameLst>
                                      </p:cBhvr>
                                      <p:tavLst>
                                        <p:tav tm="0">
                                          <p:val>
                                            <p:strVal val="#ppt_x"/>
                                          </p:val>
                                        </p:tav>
                                        <p:tav tm="100000">
                                          <p:val>
                                            <p:strVal val="#ppt_x"/>
                                          </p:val>
                                        </p:tav>
                                      </p:tavLst>
                                    </p:anim>
                                    <p:anim calcmode="lin" valueType="num">
                                      <p:cBhvr additive="base">
                                        <p:cTn id="8" dur="500" fill="hold"/>
                                        <p:tgtEl>
                                          <p:spTgt spid="16897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8972"/>
                                        </p:tgtEl>
                                        <p:attrNameLst>
                                          <p:attrName>style.visibility</p:attrName>
                                        </p:attrNameLst>
                                      </p:cBhvr>
                                      <p:to>
                                        <p:strVal val="visible"/>
                                      </p:to>
                                    </p:set>
                                    <p:anim calcmode="lin" valueType="num">
                                      <p:cBhvr additive="base">
                                        <p:cTn id="13" dur="500" fill="hold"/>
                                        <p:tgtEl>
                                          <p:spTgt spid="168972"/>
                                        </p:tgtEl>
                                        <p:attrNameLst>
                                          <p:attrName>ppt_x</p:attrName>
                                        </p:attrNameLst>
                                      </p:cBhvr>
                                      <p:tavLst>
                                        <p:tav tm="0">
                                          <p:val>
                                            <p:strVal val="#ppt_x"/>
                                          </p:val>
                                        </p:tav>
                                        <p:tav tm="100000">
                                          <p:val>
                                            <p:strVal val="#ppt_x"/>
                                          </p:val>
                                        </p:tav>
                                      </p:tavLst>
                                    </p:anim>
                                    <p:anim calcmode="lin" valueType="num">
                                      <p:cBhvr additive="base">
                                        <p:cTn id="14" dur="500" fill="hold"/>
                                        <p:tgtEl>
                                          <p:spTgt spid="16897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8979"/>
                                        </p:tgtEl>
                                        <p:attrNameLst>
                                          <p:attrName>style.visibility</p:attrName>
                                        </p:attrNameLst>
                                      </p:cBhvr>
                                      <p:to>
                                        <p:strVal val="visible"/>
                                      </p:to>
                                    </p:set>
                                    <p:anim calcmode="lin" valueType="num">
                                      <p:cBhvr additive="base">
                                        <p:cTn id="19" dur="500" fill="hold"/>
                                        <p:tgtEl>
                                          <p:spTgt spid="168979"/>
                                        </p:tgtEl>
                                        <p:attrNameLst>
                                          <p:attrName>ppt_x</p:attrName>
                                        </p:attrNameLst>
                                      </p:cBhvr>
                                      <p:tavLst>
                                        <p:tav tm="0">
                                          <p:val>
                                            <p:strVal val="#ppt_x"/>
                                          </p:val>
                                        </p:tav>
                                        <p:tav tm="100000">
                                          <p:val>
                                            <p:strVal val="#ppt_x"/>
                                          </p:val>
                                        </p:tav>
                                      </p:tavLst>
                                    </p:anim>
                                    <p:anim calcmode="lin" valueType="num">
                                      <p:cBhvr additive="base">
                                        <p:cTn id="20" dur="500" fill="hold"/>
                                        <p:tgtEl>
                                          <p:spTgt spid="16897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8980"/>
                                        </p:tgtEl>
                                        <p:attrNameLst>
                                          <p:attrName>style.visibility</p:attrName>
                                        </p:attrNameLst>
                                      </p:cBhvr>
                                      <p:to>
                                        <p:strVal val="visible"/>
                                      </p:to>
                                    </p:set>
                                    <p:anim calcmode="lin" valueType="num">
                                      <p:cBhvr additive="base">
                                        <p:cTn id="25" dur="500" fill="hold"/>
                                        <p:tgtEl>
                                          <p:spTgt spid="168980"/>
                                        </p:tgtEl>
                                        <p:attrNameLst>
                                          <p:attrName>ppt_x</p:attrName>
                                        </p:attrNameLst>
                                      </p:cBhvr>
                                      <p:tavLst>
                                        <p:tav tm="0">
                                          <p:val>
                                            <p:strVal val="#ppt_x"/>
                                          </p:val>
                                        </p:tav>
                                        <p:tav tm="100000">
                                          <p:val>
                                            <p:strVal val="#ppt_x"/>
                                          </p:val>
                                        </p:tav>
                                      </p:tavLst>
                                    </p:anim>
                                    <p:anim calcmode="lin" valueType="num">
                                      <p:cBhvr additive="base">
                                        <p:cTn id="26" dur="500" fill="hold"/>
                                        <p:tgtEl>
                                          <p:spTgt spid="16898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8987"/>
                                        </p:tgtEl>
                                        <p:attrNameLst>
                                          <p:attrName>style.visibility</p:attrName>
                                        </p:attrNameLst>
                                      </p:cBhvr>
                                      <p:to>
                                        <p:strVal val="visible"/>
                                      </p:to>
                                    </p:set>
                                    <p:anim calcmode="lin" valueType="num">
                                      <p:cBhvr additive="base">
                                        <p:cTn id="31" dur="500" fill="hold"/>
                                        <p:tgtEl>
                                          <p:spTgt spid="168987"/>
                                        </p:tgtEl>
                                        <p:attrNameLst>
                                          <p:attrName>ppt_x</p:attrName>
                                        </p:attrNameLst>
                                      </p:cBhvr>
                                      <p:tavLst>
                                        <p:tav tm="0">
                                          <p:val>
                                            <p:strVal val="#ppt_x"/>
                                          </p:val>
                                        </p:tav>
                                        <p:tav tm="100000">
                                          <p:val>
                                            <p:strVal val="#ppt_x"/>
                                          </p:val>
                                        </p:tav>
                                      </p:tavLst>
                                    </p:anim>
                                    <p:anim calcmode="lin" valueType="num">
                                      <p:cBhvr additive="base">
                                        <p:cTn id="32" dur="500" fill="hold"/>
                                        <p:tgtEl>
                                          <p:spTgt spid="16898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8988"/>
                                        </p:tgtEl>
                                        <p:attrNameLst>
                                          <p:attrName>style.visibility</p:attrName>
                                        </p:attrNameLst>
                                      </p:cBhvr>
                                      <p:to>
                                        <p:strVal val="visible"/>
                                      </p:to>
                                    </p:set>
                                    <p:anim calcmode="lin" valueType="num">
                                      <p:cBhvr additive="base">
                                        <p:cTn id="37" dur="500" fill="hold"/>
                                        <p:tgtEl>
                                          <p:spTgt spid="168988"/>
                                        </p:tgtEl>
                                        <p:attrNameLst>
                                          <p:attrName>ppt_x</p:attrName>
                                        </p:attrNameLst>
                                      </p:cBhvr>
                                      <p:tavLst>
                                        <p:tav tm="0">
                                          <p:val>
                                            <p:strVal val="#ppt_x"/>
                                          </p:val>
                                        </p:tav>
                                        <p:tav tm="100000">
                                          <p:val>
                                            <p:strVal val="#ppt_x"/>
                                          </p:val>
                                        </p:tav>
                                      </p:tavLst>
                                    </p:anim>
                                    <p:anim calcmode="lin" valueType="num">
                                      <p:cBhvr additive="base">
                                        <p:cTn id="38" dur="500" fill="hold"/>
                                        <p:tgtEl>
                                          <p:spTgt spid="16898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8992"/>
                                        </p:tgtEl>
                                        <p:attrNameLst>
                                          <p:attrName>style.visibility</p:attrName>
                                        </p:attrNameLst>
                                      </p:cBhvr>
                                      <p:to>
                                        <p:strVal val="visible"/>
                                      </p:to>
                                    </p:set>
                                    <p:anim calcmode="lin" valueType="num">
                                      <p:cBhvr additive="base">
                                        <p:cTn id="43" dur="500" fill="hold"/>
                                        <p:tgtEl>
                                          <p:spTgt spid="168992"/>
                                        </p:tgtEl>
                                        <p:attrNameLst>
                                          <p:attrName>ppt_x</p:attrName>
                                        </p:attrNameLst>
                                      </p:cBhvr>
                                      <p:tavLst>
                                        <p:tav tm="0">
                                          <p:val>
                                            <p:strVal val="#ppt_x"/>
                                          </p:val>
                                        </p:tav>
                                        <p:tav tm="100000">
                                          <p:val>
                                            <p:strVal val="#ppt_x"/>
                                          </p:val>
                                        </p:tav>
                                      </p:tavLst>
                                    </p:anim>
                                    <p:anim calcmode="lin" valueType="num">
                                      <p:cBhvr additive="base">
                                        <p:cTn id="44" dur="500" fill="hold"/>
                                        <p:tgtEl>
                                          <p:spTgt spid="168992"/>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68993">
                                            <p:txEl>
                                              <p:pRg st="0" end="0"/>
                                            </p:txEl>
                                          </p:spTgt>
                                        </p:tgtEl>
                                        <p:attrNameLst>
                                          <p:attrName>style.visibility</p:attrName>
                                        </p:attrNameLst>
                                      </p:cBhvr>
                                      <p:to>
                                        <p:strVal val="visible"/>
                                      </p:to>
                                    </p:set>
                                    <p:anim calcmode="lin" valueType="num">
                                      <p:cBhvr additive="base">
                                        <p:cTn id="49" dur="500" fill="hold"/>
                                        <p:tgtEl>
                                          <p:spTgt spid="16899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89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8994"/>
                                        </p:tgtEl>
                                        <p:attrNameLst>
                                          <p:attrName>style.visibility</p:attrName>
                                        </p:attrNameLst>
                                      </p:cBhvr>
                                      <p:to>
                                        <p:strVal val="visible"/>
                                      </p:to>
                                    </p:set>
                                    <p:anim calcmode="lin" valueType="num">
                                      <p:cBhvr additive="base">
                                        <p:cTn id="55" dur="500" fill="hold"/>
                                        <p:tgtEl>
                                          <p:spTgt spid="168994"/>
                                        </p:tgtEl>
                                        <p:attrNameLst>
                                          <p:attrName>ppt_x</p:attrName>
                                        </p:attrNameLst>
                                      </p:cBhvr>
                                      <p:tavLst>
                                        <p:tav tm="0">
                                          <p:val>
                                            <p:strVal val="#ppt_x"/>
                                          </p:val>
                                        </p:tav>
                                        <p:tav tm="100000">
                                          <p:val>
                                            <p:strVal val="#ppt_x"/>
                                          </p:val>
                                        </p:tav>
                                      </p:tavLst>
                                    </p:anim>
                                    <p:anim calcmode="lin" valueType="num">
                                      <p:cBhvr additive="base">
                                        <p:cTn id="56" dur="500" fill="hold"/>
                                        <p:tgtEl>
                                          <p:spTgt spid="1689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71" grpId="0" animBg="1"/>
      <p:bldP spid="168972" grpId="0" animBg="1"/>
      <p:bldP spid="168979" grpId="0" animBg="1"/>
      <p:bldP spid="168980" grpId="0" animBg="1"/>
      <p:bldP spid="168987" grpId="0" animBg="1"/>
      <p:bldP spid="168988" grpId="0" animBg="1"/>
      <p:bldP spid="168992" grpId="0" animBg="1"/>
      <p:bldP spid="16899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 </a:t>
            </a:r>
            <a:r>
              <a:rPr lang="el-GR" dirty="0" smtClean="0"/>
              <a:t> </a:t>
            </a:r>
            <a:r>
              <a:rPr lang="en-US" dirty="0" err="1" smtClean="0"/>
              <a:t>Interlanguage</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A separate linguistic system based on </a:t>
            </a:r>
            <a:r>
              <a:rPr lang="en-US" b="1" dirty="0" smtClean="0"/>
              <a:t>observable output</a:t>
            </a:r>
            <a:r>
              <a:rPr lang="en-US" dirty="0" smtClean="0"/>
              <a:t> which results from learner’s attempted production of a TL norm (</a:t>
            </a:r>
            <a:r>
              <a:rPr lang="en-US" b="1" dirty="0" err="1" smtClean="0"/>
              <a:t>Selinker</a:t>
            </a:r>
            <a:r>
              <a:rPr lang="en-US" b="1" dirty="0" smtClean="0"/>
              <a:t>, 1972:214</a:t>
            </a:r>
            <a:r>
              <a:rPr lang="en-US" dirty="0" smtClean="0"/>
              <a:t>)</a:t>
            </a:r>
          </a:p>
          <a:p>
            <a:r>
              <a:rPr lang="en-US" dirty="0" smtClean="0"/>
              <a:t>A systematic language performance (in production and recognition of utterances) by SL learners who have not achieved sufficient levels of analysis of linguistic knowledge or control of processing to be identified completely with native speakers (</a:t>
            </a:r>
            <a:r>
              <a:rPr lang="en-US" b="1" dirty="0" smtClean="0"/>
              <a:t>Bialystok &amp; </a:t>
            </a:r>
            <a:r>
              <a:rPr lang="en-US" b="1" dirty="0" err="1" smtClean="0"/>
              <a:t>Sharwood</a:t>
            </a:r>
            <a:r>
              <a:rPr lang="en-US" b="1" dirty="0" smtClean="0"/>
              <a:t> Smith 1985: 101</a:t>
            </a:r>
            <a:r>
              <a:rPr lang="en-US" dirty="0" smtClean="0"/>
              <a:t>)</a:t>
            </a:r>
            <a:endParaRPr lang="en-US" dirty="0"/>
          </a:p>
        </p:txBody>
      </p:sp>
    </p:spTree>
    <p:extLst>
      <p:ext uri="{BB962C8B-B14F-4D97-AF65-F5344CB8AC3E}">
        <p14:creationId xmlns:p14="http://schemas.microsoft.com/office/powerpoint/2010/main" val="2031607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 Τίτλος"/>
          <p:cNvSpPr>
            <a:spLocks noGrp="1"/>
          </p:cNvSpPr>
          <p:nvPr>
            <p:ph type="title"/>
          </p:nvPr>
        </p:nvSpPr>
        <p:spPr/>
        <p:txBody>
          <a:bodyPr/>
          <a:lstStyle/>
          <a:p>
            <a:r>
              <a:rPr lang="el-GR" sz="3200" b="1">
                <a:latin typeface="Calibri" charset="0"/>
              </a:rPr>
              <a:t>Λάθος (</a:t>
            </a:r>
            <a:r>
              <a:rPr lang="en-US" sz="3200" b="1">
                <a:latin typeface="Calibri" charset="0"/>
              </a:rPr>
              <a:t>error) </a:t>
            </a:r>
            <a:r>
              <a:rPr lang="el-GR" sz="3200" b="1">
                <a:latin typeface="Calibri" charset="0"/>
              </a:rPr>
              <a:t>ή παραδρομή (</a:t>
            </a:r>
            <a:r>
              <a:rPr lang="en-US" sz="3200" b="1">
                <a:latin typeface="Calibri" charset="0"/>
              </a:rPr>
              <a:t>mistake)</a:t>
            </a:r>
            <a:endParaRPr lang="el-GR" sz="3200" b="1">
              <a:latin typeface="Calibri" charset="0"/>
            </a:endParaRPr>
          </a:p>
        </p:txBody>
      </p:sp>
      <p:sp>
        <p:nvSpPr>
          <p:cNvPr id="63490" name="2 - Θέση περιεχομένου"/>
          <p:cNvSpPr>
            <a:spLocks noGrp="1"/>
          </p:cNvSpPr>
          <p:nvPr>
            <p:ph idx="1"/>
          </p:nvPr>
        </p:nvSpPr>
        <p:spPr/>
        <p:txBody>
          <a:bodyPr/>
          <a:lstStyle/>
          <a:p>
            <a:r>
              <a:rPr lang="el-GR" sz="2000" b="1" i="1" dirty="0">
                <a:solidFill>
                  <a:srgbClr val="FF0000"/>
                </a:solidFill>
                <a:latin typeface="Calibri" charset="0"/>
              </a:rPr>
              <a:t>Αλλά δε ξεχάσετε</a:t>
            </a:r>
            <a:r>
              <a:rPr lang="el-GR" sz="2000" i="1" dirty="0">
                <a:solidFill>
                  <a:srgbClr val="FF0000"/>
                </a:solidFill>
                <a:latin typeface="Calibri" charset="0"/>
              </a:rPr>
              <a:t> </a:t>
            </a:r>
            <a:r>
              <a:rPr lang="el-GR" sz="2000" i="1" dirty="0">
                <a:latin typeface="Calibri" charset="0"/>
              </a:rPr>
              <a:t>να του ψωνίζετε και τα παιχνίδια! Και ξέχασα να σου πω να αγοράσεις περισσότερα φρούτα επειδή το παιδί πρέπει να τρώει καλα. Και οι βιταμίνες παίζουν σημαντικό ρόλο στη ζωή μας! </a:t>
            </a:r>
            <a:r>
              <a:rPr lang="el-GR" sz="2000" b="1" i="1" dirty="0">
                <a:solidFill>
                  <a:srgbClr val="FF0000"/>
                </a:solidFill>
                <a:latin typeface="Calibri" charset="0"/>
              </a:rPr>
              <a:t>Μην το ξεχασε</a:t>
            </a:r>
            <a:r>
              <a:rPr lang="el-GR" sz="2000" i="1" dirty="0">
                <a:latin typeface="Calibri" charset="0"/>
              </a:rPr>
              <a:t>!Και ακόμη μου φαίνεται θα είναι καλά αν στο σπίτι σας </a:t>
            </a:r>
            <a:r>
              <a:rPr lang="el-GR" sz="2000" i="1" u="sng" dirty="0">
                <a:latin typeface="Calibri" charset="0"/>
              </a:rPr>
              <a:t>θα ζει ένα μικρό σκυλάκι ή γατάκι γιατί τα παιδιά μαθαίνουν πως να τους φροντίζουν</a:t>
            </a:r>
            <a:r>
              <a:rPr lang="el-GR" sz="2000" i="1" dirty="0">
                <a:latin typeface="Calibri" charset="0"/>
              </a:rPr>
              <a:t>, να καταλαβαίνουν τι είναι αυτοτελή ζωή.</a:t>
            </a:r>
            <a:endParaRPr lang="el-GR" sz="2000" dirty="0">
              <a:latin typeface="Calibri" charset="0"/>
            </a:endParaRPr>
          </a:p>
          <a:p>
            <a:pPr>
              <a:buFont typeface="Arial" charset="0"/>
              <a:buNone/>
            </a:pPr>
            <a:r>
              <a:rPr lang="en-US" sz="2000" i="1" dirty="0">
                <a:latin typeface="Calibri" charset="0"/>
              </a:rPr>
              <a:t>	</a:t>
            </a:r>
            <a:r>
              <a:rPr lang="el-GR" sz="2000" i="1" dirty="0">
                <a:latin typeface="Calibri" charset="0"/>
              </a:rPr>
              <a:t>Σε φιλώ!   </a:t>
            </a:r>
            <a:endParaRPr lang="en-US" sz="2000" i="1" dirty="0">
              <a:latin typeface="Calibri" charset="0"/>
            </a:endParaRPr>
          </a:p>
          <a:p>
            <a:pPr>
              <a:buFont typeface="Arial" charset="0"/>
              <a:buNone/>
            </a:pPr>
            <a:r>
              <a:rPr lang="el-GR" sz="2000" i="1" dirty="0">
                <a:latin typeface="Calibri" charset="0"/>
              </a:rPr>
              <a:t>      Να'σαι καλά!</a:t>
            </a:r>
          </a:p>
          <a:p>
            <a:pPr>
              <a:buFont typeface="Arial" charset="0"/>
              <a:buNone/>
            </a:pPr>
            <a:r>
              <a:rPr lang="el-GR" sz="2000" dirty="0">
                <a:latin typeface="Calibri" charset="0"/>
              </a:rPr>
              <a:t>(δεδομένα από Τζιμώκας 2014)</a:t>
            </a:r>
            <a:endParaRPr lang="en-US" sz="2000" dirty="0">
              <a:latin typeface="Calibri" charset="0"/>
            </a:endParaRPr>
          </a:p>
          <a:p>
            <a:pPr>
              <a:buFont typeface="Arial" charset="0"/>
              <a:buNone/>
            </a:pPr>
            <a:endParaRPr lang="en-US" sz="2000" dirty="0">
              <a:latin typeface="Calibri" charset="0"/>
            </a:endParaRPr>
          </a:p>
          <a:p>
            <a:pPr>
              <a:buFont typeface="Arial" charset="0"/>
              <a:buNone/>
            </a:pPr>
            <a:r>
              <a:rPr lang="el-GR" sz="2000" dirty="0">
                <a:latin typeface="Calibri" charset="0"/>
              </a:rPr>
              <a:t>Γ1: Ρωσική</a:t>
            </a:r>
          </a:p>
          <a:p>
            <a:pPr>
              <a:buFont typeface="Arial" charset="0"/>
              <a:buNone/>
            </a:pPr>
            <a:r>
              <a:rPr lang="el-GR" sz="2000" dirty="0">
                <a:latin typeface="Calibri" charset="0"/>
              </a:rPr>
              <a:t>Επίπεδο Ελληνομάθειας: Β1</a:t>
            </a:r>
          </a:p>
        </p:txBody>
      </p:sp>
    </p:spTree>
    <p:extLst>
      <p:ext uri="{BB962C8B-B14F-4D97-AF65-F5344CB8AC3E}">
        <p14:creationId xmlns:p14="http://schemas.microsoft.com/office/powerpoint/2010/main" val="395676249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interlanguage-131227025442-phpapp02 (μεταφερόμενο).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644593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2600909"/>
              </p:ext>
            </p:extLst>
          </p:nvPr>
        </p:nvGraphicFramePr>
        <p:xfrm>
          <a:off x="4878" y="188640"/>
          <a:ext cx="9180512" cy="7100823"/>
        </p:xfrm>
        <a:graphic>
          <a:graphicData uri="http://schemas.openxmlformats.org/drawingml/2006/table">
            <a:tbl>
              <a:tblPr firstRow="1" bandRow="1">
                <a:tableStyleId>{5C22544A-7EE6-4342-B048-85BDC9FD1C3A}</a:tableStyleId>
              </a:tblPr>
              <a:tblGrid>
                <a:gridCol w="3801998"/>
                <a:gridCol w="5378514"/>
              </a:tblGrid>
              <a:tr h="1980183">
                <a:tc>
                  <a:txBody>
                    <a:bodyPr/>
                    <a:lstStyle/>
                    <a:p>
                      <a:r>
                        <a:rPr lang="el-GR" dirty="0" smtClean="0"/>
                        <a:t>5. Η ανάπτυξη της διαγλώσσας αντανακλά τη</a:t>
                      </a:r>
                      <a:r>
                        <a:rPr lang="el-GR" baseline="0" dirty="0" smtClean="0"/>
                        <a:t> λειτουργία </a:t>
                      </a:r>
                      <a:r>
                        <a:rPr lang="el-GR" b="1" baseline="0" dirty="0" smtClean="0">
                          <a:solidFill>
                            <a:schemeClr val="bg1"/>
                          </a:solidFill>
                        </a:rPr>
                        <a:t>γνωστικών μαθησιακών στρατηγικών (</a:t>
                      </a:r>
                      <a:r>
                        <a:rPr lang="en-US" b="1" baseline="0" dirty="0" smtClean="0">
                          <a:solidFill>
                            <a:schemeClr val="bg1"/>
                          </a:solidFill>
                        </a:rPr>
                        <a:t>cognitive learning strategies)</a:t>
                      </a:r>
                      <a:endParaRPr lang="en-US" b="1" dirty="0">
                        <a:solidFill>
                          <a:schemeClr val="bg1"/>
                        </a:solidFill>
                      </a:endParaRPr>
                    </a:p>
                  </a:txBody>
                  <a:tcPr/>
                </a:tc>
                <a:tc>
                  <a:txBody>
                    <a:bodyPr/>
                    <a:lstStyle/>
                    <a:p>
                      <a:r>
                        <a:rPr lang="el-GR" dirty="0" smtClean="0"/>
                        <a:t>Ένας</a:t>
                      </a:r>
                      <a:r>
                        <a:rPr lang="el-GR" baseline="0" dirty="0" smtClean="0"/>
                        <a:t> σημαντικός αριθμός τέτοιων στρατηγικών έχει αναγνωριστεί, όπως η </a:t>
                      </a:r>
                      <a:r>
                        <a:rPr lang="el-GR" u="sng" baseline="0" dirty="0" smtClean="0"/>
                        <a:t>απλοποίηση</a:t>
                      </a:r>
                      <a:r>
                        <a:rPr lang="el-GR" baseline="0" dirty="0" smtClean="0"/>
                        <a:t>, η </a:t>
                      </a:r>
                      <a:r>
                        <a:rPr lang="el-GR" u="sng" baseline="0" dirty="0" smtClean="0"/>
                        <a:t>υπεργενίκευση</a:t>
                      </a:r>
                      <a:r>
                        <a:rPr lang="el-GR" baseline="0" dirty="0" smtClean="0"/>
                        <a:t> και </a:t>
                      </a:r>
                      <a:r>
                        <a:rPr lang="el-GR" u="sng" baseline="0" dirty="0" smtClean="0"/>
                        <a:t>η μεταφορά από τη Γ1 </a:t>
                      </a:r>
                      <a:r>
                        <a:rPr lang="el-GR" baseline="0" dirty="0" smtClean="0"/>
                        <a:t>(η οποία δεν αναγνωρίζεται πλέον ως αιτία παρεμβολής, αλλά ως μία από τις πιθανές πηγές από τις οποίες μπορεί να αντλήσει τα δεδομένα του ο μαθητής)</a:t>
                      </a:r>
                      <a:endParaRPr lang="en-US" dirty="0"/>
                    </a:p>
                  </a:txBody>
                  <a:tcPr/>
                </a:tc>
              </a:tr>
              <a:tr h="1668690">
                <a:tc>
                  <a:txBody>
                    <a:bodyPr/>
                    <a:lstStyle/>
                    <a:p>
                      <a:r>
                        <a:rPr lang="el-GR" dirty="0" smtClean="0"/>
                        <a:t>6. Στη χρήση της διαγλώσσας τους οι μαθητές μπορεί να στηρίζονται και σε επικινωνιακές στρατηγικές</a:t>
                      </a:r>
                      <a:r>
                        <a:rPr lang="en-US" dirty="0" smtClean="0"/>
                        <a:t> (communicative</a:t>
                      </a:r>
                      <a:r>
                        <a:rPr lang="en-US" baseline="0" dirty="0" smtClean="0"/>
                        <a:t> strategies).</a:t>
                      </a:r>
                      <a:endParaRPr lang="en-US" dirty="0"/>
                    </a:p>
                  </a:txBody>
                  <a:tcPr/>
                </a:tc>
                <a:tc>
                  <a:txBody>
                    <a:bodyPr/>
                    <a:lstStyle/>
                    <a:p>
                      <a:r>
                        <a:rPr lang="el-GR" dirty="0" smtClean="0"/>
                        <a:t>Αντιμέτωποι με την ανάγκη να επικοινωνήσουν ιδέες με μειωμένα</a:t>
                      </a:r>
                      <a:r>
                        <a:rPr lang="el-GR" baseline="0" dirty="0" smtClean="0"/>
                        <a:t> γλωσσικά μέσα, οι μαθητές ανατρέχουν σε στρατηγικές, όπως η </a:t>
                      </a:r>
                      <a:r>
                        <a:rPr lang="el-GR" b="1" u="sng" baseline="0" dirty="0" smtClean="0"/>
                        <a:t>παράφραση</a:t>
                      </a:r>
                      <a:r>
                        <a:rPr lang="el-GR" baseline="0" dirty="0" smtClean="0"/>
                        <a:t>, η </a:t>
                      </a:r>
                      <a:r>
                        <a:rPr lang="el-GR" b="1" u="sng" baseline="0" dirty="0" smtClean="0"/>
                        <a:t>επινόηση λέξεω</a:t>
                      </a:r>
                      <a:r>
                        <a:rPr lang="el-GR" u="sng" baseline="0" dirty="0" smtClean="0"/>
                        <a:t>ν</a:t>
                      </a:r>
                      <a:r>
                        <a:rPr lang="el-GR" baseline="0" dirty="0" smtClean="0"/>
                        <a:t>, η </a:t>
                      </a:r>
                      <a:r>
                        <a:rPr lang="el-GR" b="1" u="sng" baseline="0" dirty="0" smtClean="0"/>
                        <a:t>εναλλαγή των γλωσσικών κωδίκων</a:t>
                      </a:r>
                      <a:r>
                        <a:rPr lang="el-GR" baseline="0" dirty="0" smtClean="0"/>
                        <a:t>, τα </a:t>
                      </a:r>
                      <a:r>
                        <a:rPr lang="el-GR" b="1" u="sng" baseline="0" dirty="0" smtClean="0"/>
                        <a:t>αιτήματα για βοήθεια </a:t>
                      </a:r>
                      <a:r>
                        <a:rPr lang="el-GR" baseline="0" dirty="0" smtClean="0"/>
                        <a:t>από τους πιο επαρκείς γλωσσικούς χρήστες.</a:t>
                      </a:r>
                      <a:endParaRPr lang="en-US" dirty="0"/>
                    </a:p>
                  </a:txBody>
                  <a:tcPr/>
                </a:tc>
              </a:tr>
              <a:tr h="1168084">
                <a:tc>
                  <a:txBody>
                    <a:bodyPr/>
                    <a:lstStyle/>
                    <a:p>
                      <a:r>
                        <a:rPr lang="el-GR" dirty="0" smtClean="0"/>
                        <a:t>7. Τα διαγλωσσικά συστήματα μπορεί να </a:t>
                      </a:r>
                      <a:r>
                        <a:rPr lang="el-GR" b="1" dirty="0" smtClean="0"/>
                        <a:t>απολιθωθούν</a:t>
                      </a:r>
                      <a:r>
                        <a:rPr lang="el-GR" dirty="0" smtClean="0"/>
                        <a:t>.</a:t>
                      </a:r>
                      <a:endParaRPr lang="en-US" dirty="0"/>
                    </a:p>
                  </a:txBody>
                  <a:tcPr/>
                </a:tc>
                <a:tc>
                  <a:txBody>
                    <a:bodyPr/>
                    <a:lstStyle/>
                    <a:p>
                      <a:r>
                        <a:rPr lang="el-GR" dirty="0" smtClean="0"/>
                        <a:t>Η </a:t>
                      </a:r>
                      <a:r>
                        <a:rPr lang="el-GR" b="1" dirty="0" smtClean="0"/>
                        <a:t>απολίθωση </a:t>
                      </a:r>
                      <a:r>
                        <a:rPr lang="el-GR" dirty="0" smtClean="0"/>
                        <a:t>επέρχεται όταν η</a:t>
                      </a:r>
                      <a:r>
                        <a:rPr lang="el-GR" baseline="0" dirty="0" smtClean="0"/>
                        <a:t> διαγλώσσα των μαθητών σταματάει να αναπτύσσει κανόνες της γλώσσας-στόχου. Σε αυτό το χαρακτηριστικό μπορεί να αποδοθεί η αιτία γιατί πολλοί μαθητές Γ2 αποτυγχάνουν να φτάσουν στη γλωσσική επάρκεια των φυσικών ομιλητών. Από την άλλη, η συγκεκριμένη προϋπόθεση είναι η πιο αμφιλεγόμενη και πιο δύσκολη να αποδειχθεί και με την έννοια αυτή, υπάρχουν ερευνητές οι οποίοι υποστηρίζουν ότι η γλωσσική κατάκτηση δεν σταματάει ποτέ εντελώς, μπορεί απλώς </a:t>
                      </a:r>
                      <a:r>
                        <a:rPr lang="el-GR" b="1" baseline="0" dirty="0" smtClean="0"/>
                        <a:t>να επιβραδύνεται ή να στατικοποιείται.</a:t>
                      </a:r>
                      <a:endParaRPr lang="en-US" b="1" dirty="0"/>
                    </a:p>
                  </a:txBody>
                  <a:tcPr/>
                </a:tc>
              </a:tr>
            </a:tbl>
          </a:graphicData>
        </a:graphic>
      </p:graphicFrame>
    </p:spTree>
    <p:extLst>
      <p:ext uri="{BB962C8B-B14F-4D97-AF65-F5344CB8AC3E}">
        <p14:creationId xmlns:p14="http://schemas.microsoft.com/office/powerpoint/2010/main" val="208665514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p:txBody>
          <a:bodyPr/>
          <a:lstStyle/>
          <a:p>
            <a:r>
              <a:rPr lang="el-GR" sz="2800" b="1">
                <a:solidFill>
                  <a:srgbClr val="FF0000"/>
                </a:solidFill>
                <a:latin typeface="Calibri" charset="0"/>
              </a:rPr>
              <a:t>Τι είναι η απολίθωση (</a:t>
            </a:r>
            <a:r>
              <a:rPr lang="en-US" sz="2800" b="1">
                <a:solidFill>
                  <a:srgbClr val="FF0000"/>
                </a:solidFill>
                <a:latin typeface="Calibri" charset="0"/>
              </a:rPr>
              <a:t>fossilization, Selinker 1972)</a:t>
            </a:r>
            <a:r>
              <a:rPr lang="el-GR" sz="2800" b="1">
                <a:solidFill>
                  <a:srgbClr val="FF0000"/>
                </a:solidFill>
                <a:latin typeface="Calibri" charset="0"/>
              </a:rPr>
              <a:t>;</a:t>
            </a:r>
          </a:p>
        </p:txBody>
      </p:sp>
      <p:sp>
        <p:nvSpPr>
          <p:cNvPr id="28675" name="2 - Θέση περιεχομένου"/>
          <p:cNvSpPr>
            <a:spLocks noGrp="1"/>
          </p:cNvSpPr>
          <p:nvPr>
            <p:ph idx="1"/>
          </p:nvPr>
        </p:nvSpPr>
        <p:spPr>
          <a:xfrm>
            <a:off x="0" y="1600200"/>
            <a:ext cx="9144000" cy="4525963"/>
          </a:xfrm>
        </p:spPr>
        <p:txBody>
          <a:bodyPr/>
          <a:lstStyle/>
          <a:p>
            <a:r>
              <a:rPr lang="el-GR" b="1">
                <a:latin typeface="Calibri" charset="0"/>
              </a:rPr>
              <a:t>Μη εξελιξιμότητα της διαγλώσσας </a:t>
            </a:r>
            <a:r>
              <a:rPr lang="el-GR">
                <a:latin typeface="Calibri" charset="0"/>
              </a:rPr>
              <a:t>του μαθητή παρά τη συνεχιζόμενη έκθεση σε γλωσσικό εισαγόμενο και τις παρεχόμενες ευκαιρίες για πρακτική εξάσκηση και χρήση της Γ2</a:t>
            </a:r>
            <a:r>
              <a:rPr lang="en-US">
                <a:latin typeface="Calibri" charset="0"/>
              </a:rPr>
              <a:t>. </a:t>
            </a:r>
            <a:r>
              <a:rPr lang="en-US" sz="2400">
                <a:latin typeface="Calibri" charset="0"/>
              </a:rPr>
              <a:t>(Han 2003: 96)</a:t>
            </a:r>
          </a:p>
          <a:p>
            <a:pPr>
              <a:buFont typeface="Arial" charset="0"/>
              <a:buNone/>
            </a:pPr>
            <a:endParaRPr lang="en-US" sz="2400">
              <a:latin typeface="Calibri" charset="0"/>
            </a:endParaRPr>
          </a:p>
          <a:p>
            <a:pPr>
              <a:buFont typeface="Arial" charset="0"/>
              <a:buNone/>
            </a:pPr>
            <a:endParaRPr lang="en-US" sz="2400">
              <a:latin typeface="Calibri" charset="0"/>
            </a:endParaRPr>
          </a:p>
          <a:p>
            <a:pPr lvl="1"/>
            <a:r>
              <a:rPr lang="el-GR">
                <a:latin typeface="Calibri" charset="0"/>
              </a:rPr>
              <a:t>Γνωστικός μηχανισμός</a:t>
            </a:r>
          </a:p>
          <a:p>
            <a:pPr lvl="1"/>
            <a:r>
              <a:rPr lang="el-GR">
                <a:latin typeface="Calibri" charset="0"/>
              </a:rPr>
              <a:t>Φαινόμενο στη γλωσσική πραγμάτωση</a:t>
            </a:r>
          </a:p>
        </p:txBody>
      </p:sp>
      <p:sp>
        <p:nvSpPr>
          <p:cNvPr id="4" name="3 - Βέλος προς τα κάτω"/>
          <p:cNvSpPr/>
          <p:nvPr/>
        </p:nvSpPr>
        <p:spPr>
          <a:xfrm>
            <a:off x="3635375" y="3644900"/>
            <a:ext cx="1584325" cy="936625"/>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Tree>
    <p:extLst>
      <p:ext uri="{BB962C8B-B14F-4D97-AF65-F5344CB8AC3E}">
        <p14:creationId xmlns:p14="http://schemas.microsoft.com/office/powerpoint/2010/main" val="3084133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anim calcmode="lin" valueType="num">
                                      <p:cBhvr additive="base">
                                        <p:cTn id="11"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67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anim calcmode="lin" valueType="num">
                                      <p:cBhvr additive="base">
                                        <p:cTn id="15"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4" name="Picture 3" descr="interlanguagepresentation-151122205430-lva1-app6892-1 (μεταφερόμενο).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422729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l-GR" b="1" dirty="0">
                <a:solidFill>
                  <a:srgbClr val="FF0000"/>
                </a:solidFill>
                <a:latin typeface="Calibri" charset="0"/>
              </a:rPr>
              <a:t>Τι είναι η διαγλώσσα;</a:t>
            </a:r>
            <a:endParaRPr lang="en-US" b="1" dirty="0">
              <a:solidFill>
                <a:srgbClr val="FF0000"/>
              </a:solidFill>
              <a:latin typeface="Calibri" charset="0"/>
            </a:endParaRPr>
          </a:p>
        </p:txBody>
      </p:sp>
      <p:sp>
        <p:nvSpPr>
          <p:cNvPr id="16386" name="Content Placeholder 2"/>
          <p:cNvSpPr>
            <a:spLocks noGrp="1"/>
          </p:cNvSpPr>
          <p:nvPr>
            <p:ph idx="1"/>
          </p:nvPr>
        </p:nvSpPr>
        <p:spPr/>
        <p:txBody>
          <a:bodyPr/>
          <a:lstStyle/>
          <a:p>
            <a:r>
              <a:rPr lang="el-GR">
                <a:latin typeface="Calibri" charset="0"/>
              </a:rPr>
              <a:t>Ενδιάμεσο στάδιο/α του συστήματος-στόχου</a:t>
            </a:r>
          </a:p>
          <a:p>
            <a:r>
              <a:rPr lang="el-GR">
                <a:latin typeface="Calibri" charset="0"/>
              </a:rPr>
              <a:t>Μεταβαλλόμενοι, αλλά συστηματικοί κώδικες</a:t>
            </a:r>
          </a:p>
          <a:p>
            <a:r>
              <a:rPr lang="el-GR">
                <a:latin typeface="Calibri" charset="0"/>
              </a:rPr>
              <a:t>Υποθέσεις του μαθητή</a:t>
            </a:r>
          </a:p>
          <a:p>
            <a:r>
              <a:rPr lang="el-GR">
                <a:latin typeface="Calibri" charset="0"/>
              </a:rPr>
              <a:t>Ανεξάρτητη γλωσσική υπόθεση (</a:t>
            </a:r>
            <a:r>
              <a:rPr lang="en-US">
                <a:latin typeface="Calibri" charset="0"/>
              </a:rPr>
              <a:t>independent language assumption, Cook 1996: 9)</a:t>
            </a:r>
          </a:p>
          <a:p>
            <a:r>
              <a:rPr lang="en-US">
                <a:latin typeface="Calibri" charset="0"/>
              </a:rPr>
              <a:t> </a:t>
            </a:r>
            <a:r>
              <a:rPr lang="el-GR">
                <a:latin typeface="Calibri" charset="0"/>
              </a:rPr>
              <a:t>Κοινά και ατομικά στοιχεία σε όλα τα γλωσσικά επίπεδα (μορφοφωνολογικό ως διαπροτασιακό)</a:t>
            </a:r>
            <a:endParaRPr lang="en-US">
              <a:latin typeface="Calibri" charset="0"/>
            </a:endParaRPr>
          </a:p>
        </p:txBody>
      </p:sp>
    </p:spTree>
    <p:extLst>
      <p:ext uri="{BB962C8B-B14F-4D97-AF65-F5344CB8AC3E}">
        <p14:creationId xmlns:p14="http://schemas.microsoft.com/office/powerpoint/2010/main" val="45564322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interlanguage-131227025442-phpapp02 (μεταφερόμενο).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6003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fontScale="90000"/>
          </a:bodyPr>
          <a:lstStyle/>
          <a:p>
            <a:r>
              <a:rPr lang="el-GR" b="1" dirty="0">
                <a:solidFill>
                  <a:srgbClr val="FF0000"/>
                </a:solidFill>
                <a:latin typeface="Calibri" charset="0"/>
              </a:rPr>
              <a:t>Βασικά ερωτήματα σε σχέση με τη διαγλώσσα</a:t>
            </a:r>
            <a:endParaRPr lang="en-US" b="1" dirty="0">
              <a:solidFill>
                <a:srgbClr val="FF0000"/>
              </a:solidFill>
              <a:latin typeface="Calibri" charset="0"/>
            </a:endParaRPr>
          </a:p>
        </p:txBody>
      </p:sp>
      <p:sp>
        <p:nvSpPr>
          <p:cNvPr id="17410" name="Content Placeholder 2"/>
          <p:cNvSpPr>
            <a:spLocks noGrp="1"/>
          </p:cNvSpPr>
          <p:nvPr>
            <p:ph idx="1"/>
          </p:nvPr>
        </p:nvSpPr>
        <p:spPr/>
        <p:txBody>
          <a:bodyPr/>
          <a:lstStyle/>
          <a:p>
            <a:r>
              <a:rPr lang="el-GR" dirty="0">
                <a:latin typeface="Calibri" charset="0"/>
              </a:rPr>
              <a:t>ποιες διεργασίες ευθύνονται για την ανάπτυξη της διαγλώσσας;</a:t>
            </a:r>
          </a:p>
          <a:p>
            <a:r>
              <a:rPr lang="el-GR" dirty="0">
                <a:latin typeface="Calibri" charset="0"/>
              </a:rPr>
              <a:t>Ποια είναι η φύση του διαγλωσσικού συνεχούς;</a:t>
            </a:r>
          </a:p>
          <a:p>
            <a:r>
              <a:rPr lang="el-GR" dirty="0">
                <a:latin typeface="Calibri" charset="0"/>
              </a:rPr>
              <a:t>Τι ερμηνεία υπάρχει για το γεγονός ότι </a:t>
            </a:r>
            <a:r>
              <a:rPr lang="el-GR" b="1" dirty="0">
                <a:latin typeface="Calibri" charset="0"/>
              </a:rPr>
              <a:t>πολλοί μαθητές Γ2 δεν τα καταφέρνουν τελικά ως προς την ανάπτυξη της γλωσσικής τους ικανότητας;</a:t>
            </a:r>
            <a:endParaRPr lang="en-US" b="1" dirty="0">
              <a:latin typeface="Calibri" charset="0"/>
            </a:endParaRPr>
          </a:p>
        </p:txBody>
      </p:sp>
    </p:spTree>
    <p:extLst>
      <p:ext uri="{BB962C8B-B14F-4D97-AF65-F5344CB8AC3E}">
        <p14:creationId xmlns:p14="http://schemas.microsoft.com/office/powerpoint/2010/main" val="35830558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 Τίτλος"/>
          <p:cNvSpPr>
            <a:spLocks noGrp="1"/>
          </p:cNvSpPr>
          <p:nvPr>
            <p:ph type="title"/>
          </p:nvPr>
        </p:nvSpPr>
        <p:spPr/>
        <p:txBody>
          <a:bodyPr/>
          <a:lstStyle/>
          <a:p>
            <a:r>
              <a:rPr lang="el-GR" b="1">
                <a:solidFill>
                  <a:srgbClr val="FF0000"/>
                </a:solidFill>
                <a:latin typeface="Calibri" charset="0"/>
              </a:rPr>
              <a:t>Με ποιες γνωστικές διεργασίες γίνεται η ΚΓ2;</a:t>
            </a:r>
          </a:p>
        </p:txBody>
      </p:sp>
      <p:sp>
        <p:nvSpPr>
          <p:cNvPr id="19458" name="2 - Θέση περιεχομένου"/>
          <p:cNvSpPr>
            <a:spLocks noGrp="1"/>
          </p:cNvSpPr>
          <p:nvPr>
            <p:ph idx="1"/>
          </p:nvPr>
        </p:nvSpPr>
        <p:spPr>
          <a:xfrm>
            <a:off x="457200" y="1484313"/>
            <a:ext cx="8229600" cy="5113337"/>
          </a:xfrm>
        </p:spPr>
        <p:txBody>
          <a:bodyPr/>
          <a:lstStyle/>
          <a:p>
            <a:pPr lvl="1">
              <a:lnSpc>
                <a:spcPct val="90000"/>
              </a:lnSpc>
              <a:defRPr/>
            </a:pPr>
            <a:r>
              <a:rPr lang="el-GR" sz="3200" b="1" dirty="0">
                <a:latin typeface="+mj-lt"/>
                <a:cs typeface="Arial Unicode MS" charset="0"/>
              </a:rPr>
              <a:t>Έλεγχος εικασιών</a:t>
            </a:r>
            <a:r>
              <a:rPr lang="el-GR" sz="2000" dirty="0">
                <a:latin typeface="+mj-lt"/>
                <a:cs typeface="Arial Unicode MS" charset="0"/>
              </a:rPr>
              <a:t>: </a:t>
            </a:r>
          </a:p>
          <a:p>
            <a:pPr lvl="2">
              <a:lnSpc>
                <a:spcPct val="90000"/>
              </a:lnSpc>
              <a:defRPr/>
            </a:pPr>
            <a:r>
              <a:rPr lang="el-GR" sz="2000" dirty="0">
                <a:latin typeface="+mj-lt"/>
                <a:cs typeface="Arial Unicode MS" charset="0"/>
              </a:rPr>
              <a:t>Έκθεση σε γλωσσικά δεδομένα</a:t>
            </a:r>
          </a:p>
          <a:p>
            <a:pPr lvl="2">
              <a:lnSpc>
                <a:spcPct val="90000"/>
              </a:lnSpc>
              <a:defRPr/>
            </a:pPr>
            <a:r>
              <a:rPr lang="el-GR" sz="1600" dirty="0">
                <a:latin typeface="+mj-lt"/>
                <a:cs typeface="Arial Unicode MS" charset="0"/>
              </a:rPr>
              <a:t> </a:t>
            </a:r>
            <a:r>
              <a:rPr lang="el-GR" sz="2000" dirty="0">
                <a:latin typeface="+mj-lt"/>
                <a:cs typeface="Arial Unicode MS" charset="0"/>
              </a:rPr>
              <a:t>επεξεργασία μέσω ΜΓΚ (</a:t>
            </a:r>
            <a:r>
              <a:rPr lang="en-US" sz="2000" dirty="0">
                <a:latin typeface="+mj-lt"/>
                <a:cs typeface="Arial Unicode MS" charset="0"/>
              </a:rPr>
              <a:t>LAD)</a:t>
            </a:r>
            <a:endParaRPr lang="el-GR" sz="2000" dirty="0">
              <a:latin typeface="+mj-lt"/>
              <a:cs typeface="Arial Unicode MS" charset="0"/>
            </a:endParaRPr>
          </a:p>
          <a:p>
            <a:pPr lvl="2">
              <a:lnSpc>
                <a:spcPct val="90000"/>
              </a:lnSpc>
              <a:defRPr/>
            </a:pPr>
            <a:r>
              <a:rPr lang="el-GR" sz="2000" dirty="0" smtClean="0">
                <a:latin typeface="+mj-lt"/>
                <a:cs typeface="Arial Unicode MS" charset="0"/>
              </a:rPr>
              <a:t>Παραγωγή</a:t>
            </a:r>
          </a:p>
          <a:p>
            <a:pPr lvl="2">
              <a:lnSpc>
                <a:spcPct val="90000"/>
              </a:lnSpc>
              <a:defRPr/>
            </a:pPr>
            <a:r>
              <a:rPr lang="el-GR" sz="2000" b="1" dirty="0" smtClean="0">
                <a:solidFill>
                  <a:srgbClr val="FF0000"/>
                </a:solidFill>
                <a:latin typeface="+mj-lt"/>
                <a:cs typeface="Arial Unicode MS" charset="0"/>
              </a:rPr>
              <a:t>ΠΩΣ: παρεμβολή/ υπεργενίκευση/ παρεμβολή λόγω διδασκαλίας/ μαθησιακές στρατηγικές/ επικοινωνιακές στρατηγικές</a:t>
            </a:r>
            <a:endParaRPr lang="el-GR" sz="2000" dirty="0">
              <a:latin typeface="+mj-lt"/>
              <a:cs typeface="Arial Unicode MS" charset="0"/>
            </a:endParaRPr>
          </a:p>
          <a:p>
            <a:pPr lvl="2">
              <a:lnSpc>
                <a:spcPct val="90000"/>
              </a:lnSpc>
              <a:defRPr/>
            </a:pPr>
            <a:r>
              <a:rPr lang="el-GR" sz="2800" b="1" dirty="0">
                <a:latin typeface="+mj-lt"/>
                <a:cs typeface="Arial Unicode MS" charset="0"/>
              </a:rPr>
              <a:t>ΕΛΕΓΧΟΣ</a:t>
            </a:r>
          </a:p>
          <a:p>
            <a:pPr lvl="2">
              <a:lnSpc>
                <a:spcPct val="90000"/>
              </a:lnSpc>
              <a:defRPr/>
            </a:pPr>
            <a:r>
              <a:rPr lang="el-GR" sz="2800" b="1" dirty="0" smtClean="0">
                <a:latin typeface="+mj-lt"/>
                <a:cs typeface="Arial Unicode MS" charset="0"/>
              </a:rPr>
              <a:t>Επανέκθεση</a:t>
            </a:r>
            <a:r>
              <a:rPr lang="el-GR" sz="2000" dirty="0" smtClean="0">
                <a:latin typeface="Arial Unicode MS" charset="0"/>
                <a:cs typeface="Arial Unicode MS" charset="0"/>
              </a:rPr>
              <a:t>                               </a:t>
            </a:r>
            <a:r>
              <a:rPr lang="el-GR" sz="2000" dirty="0">
                <a:latin typeface="Arial Unicode MS" charset="0"/>
                <a:cs typeface="Arial Unicode MS" charset="0"/>
              </a:rPr>
              <a:t>			</a:t>
            </a:r>
            <a:r>
              <a:rPr lang="el-GR" dirty="0" smtClean="0">
                <a:latin typeface="+mj-lt"/>
                <a:cs typeface="Arial Unicode MS" charset="0"/>
              </a:rPr>
              <a:t>Προσωπικό </a:t>
            </a:r>
            <a:r>
              <a:rPr lang="el-GR" dirty="0">
                <a:latin typeface="+mj-lt"/>
                <a:cs typeface="Arial Unicode MS" charset="0"/>
              </a:rPr>
              <a:t>γραμματικό σύστημα/ Ενδιάμεσο σύστημα (Γ1-Γ2</a:t>
            </a:r>
            <a:r>
              <a:rPr lang="el-GR" dirty="0" smtClean="0">
                <a:latin typeface="+mj-lt"/>
                <a:cs typeface="Arial Unicode MS" charset="0"/>
              </a:rPr>
              <a:t>): </a:t>
            </a:r>
          </a:p>
          <a:p>
            <a:pPr marL="914400" lvl="2" indent="0">
              <a:lnSpc>
                <a:spcPct val="90000"/>
              </a:lnSpc>
              <a:buFont typeface="Arial" charset="0"/>
              <a:buNone/>
              <a:defRPr/>
            </a:pPr>
            <a:r>
              <a:rPr lang="el-GR" dirty="0" smtClean="0">
                <a:latin typeface="+mj-lt"/>
                <a:cs typeface="Arial Unicode MS" charset="0"/>
              </a:rPr>
              <a:t>οι προτάσεις των μαθητών περιέχουν λάθη μόνο συγκρινόμενες με τη νόρμα της γλώσσας-στόχου και όχι με τις νόρμες των δικών τους γραμματικών</a:t>
            </a:r>
            <a:endParaRPr lang="el-GR" dirty="0">
              <a:latin typeface="+mj-lt"/>
              <a:cs typeface="Arial Unicode MS" charset="0"/>
            </a:endParaRPr>
          </a:p>
          <a:p>
            <a:pPr lvl="1">
              <a:lnSpc>
                <a:spcPct val="90000"/>
              </a:lnSpc>
              <a:defRPr/>
            </a:pPr>
            <a:r>
              <a:rPr lang="el-GR" b="1" dirty="0">
                <a:solidFill>
                  <a:srgbClr val="FF0000"/>
                </a:solidFill>
                <a:latin typeface="+mj-lt"/>
                <a:cs typeface="Arial Unicode MS" charset="0"/>
              </a:rPr>
              <a:t> </a:t>
            </a:r>
            <a:endParaRPr lang="el-GR" sz="2000" b="1" dirty="0">
              <a:solidFill>
                <a:srgbClr val="FF0000"/>
              </a:solidFill>
              <a:latin typeface="+mj-lt"/>
              <a:cs typeface="Arial Unicode MS" charset="0"/>
            </a:endParaRPr>
          </a:p>
          <a:p>
            <a:pPr>
              <a:defRPr/>
            </a:pPr>
            <a:endParaRPr lang="el-GR" dirty="0">
              <a:latin typeface="Calibri" charset="0"/>
            </a:endParaRPr>
          </a:p>
        </p:txBody>
      </p:sp>
      <p:sp>
        <p:nvSpPr>
          <p:cNvPr id="4" name="3 - Βέλος προς τα κάτω"/>
          <p:cNvSpPr/>
          <p:nvPr/>
        </p:nvSpPr>
        <p:spPr>
          <a:xfrm>
            <a:off x="4211960" y="3645024"/>
            <a:ext cx="1439862" cy="1150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 name="4 - Επεξήγηση με σύννεφο"/>
          <p:cNvSpPr/>
          <p:nvPr/>
        </p:nvSpPr>
        <p:spPr>
          <a:xfrm>
            <a:off x="6084168" y="1052736"/>
            <a:ext cx="3311525" cy="1079500"/>
          </a:xfrm>
          <a:prstGeom prst="cloudCallout">
            <a:avLst>
              <a:gd name="adj1" fmla="val -50948"/>
              <a:gd name="adj2" fmla="val 5672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b="1">
                <a:solidFill>
                  <a:srgbClr val="FFFFFF"/>
                </a:solidFill>
                <a:latin typeface="Calibri" charset="0"/>
                <a:ea typeface="ＭＳ Ｐゴシック" charset="0"/>
                <a:cs typeface="Arial" charset="0"/>
              </a:rPr>
              <a:t>Γλωσσικό εισαγόμενο</a:t>
            </a:r>
          </a:p>
        </p:txBody>
      </p:sp>
      <p:sp>
        <p:nvSpPr>
          <p:cNvPr id="6" name="5 - Επεξήγηση με σύννεφο"/>
          <p:cNvSpPr/>
          <p:nvPr/>
        </p:nvSpPr>
        <p:spPr>
          <a:xfrm>
            <a:off x="5004048" y="2060848"/>
            <a:ext cx="3313113" cy="1079500"/>
          </a:xfrm>
          <a:prstGeom prst="cloudCallout">
            <a:avLst>
              <a:gd name="adj1" fmla="val -54983"/>
              <a:gd name="adj2" fmla="val 2576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b="1" dirty="0">
                <a:solidFill>
                  <a:srgbClr val="FFFFFF"/>
                </a:solidFill>
                <a:latin typeface="Calibri" charset="0"/>
                <a:ea typeface="ＭＳ Ｐゴシック" charset="0"/>
                <a:cs typeface="Arial" charset="0"/>
              </a:rPr>
              <a:t>Γλωσσικό εξαγόμενο</a:t>
            </a:r>
          </a:p>
        </p:txBody>
      </p:sp>
    </p:spTree>
    <p:extLst>
      <p:ext uri="{BB962C8B-B14F-4D97-AF65-F5344CB8AC3E}">
        <p14:creationId xmlns:p14="http://schemas.microsoft.com/office/powerpoint/2010/main" val="8891663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Τίτλος"/>
          <p:cNvSpPr>
            <a:spLocks noGrp="1"/>
          </p:cNvSpPr>
          <p:nvPr>
            <p:ph type="title"/>
          </p:nvPr>
        </p:nvSpPr>
        <p:spPr/>
        <p:txBody>
          <a:bodyPr/>
          <a:lstStyle/>
          <a:p>
            <a:pPr eaLnBrk="1" hangingPunct="1"/>
            <a:r>
              <a:rPr lang="el-GR" sz="2800" b="1" dirty="0" smtClean="0">
                <a:latin typeface="Calibri" charset="0"/>
              </a:rPr>
              <a:t>Τι </a:t>
            </a:r>
            <a:r>
              <a:rPr lang="el-GR" sz="2800" b="1" dirty="0">
                <a:latin typeface="Calibri" charset="0"/>
              </a:rPr>
              <a:t>είναι η γλωσσική παρεμβολή στη Γ2; Ποια η σχέση της με το λάθος στη Γ2;</a:t>
            </a:r>
          </a:p>
        </p:txBody>
      </p:sp>
      <p:sp>
        <p:nvSpPr>
          <p:cNvPr id="28674" name="2 - Θέση περιεχομένου"/>
          <p:cNvSpPr>
            <a:spLocks noGrp="1"/>
          </p:cNvSpPr>
          <p:nvPr>
            <p:ph idx="1"/>
          </p:nvPr>
        </p:nvSpPr>
        <p:spPr/>
        <p:txBody>
          <a:bodyPr/>
          <a:lstStyle/>
          <a:p>
            <a:pPr eaLnBrk="1" hangingPunct="1"/>
            <a:r>
              <a:rPr lang="el-GR">
                <a:latin typeface="Calibri" charset="0"/>
              </a:rPr>
              <a:t>Γ1: Ισπανικά/ Γ2: Ελληνικά </a:t>
            </a:r>
            <a:r>
              <a:rPr lang="en-US">
                <a:latin typeface="Calibri" charset="0"/>
              </a:rPr>
              <a:t> </a:t>
            </a:r>
            <a:r>
              <a:rPr lang="en-US" sz="2800">
                <a:latin typeface="Calibri" charset="0"/>
              </a:rPr>
              <a:t>(</a:t>
            </a:r>
            <a:r>
              <a:rPr lang="el-GR" sz="2800">
                <a:latin typeface="Calibri" charset="0"/>
              </a:rPr>
              <a:t>στοιχεία από </a:t>
            </a:r>
            <a:r>
              <a:rPr lang="en-US" sz="2800">
                <a:latin typeface="Calibri" charset="0"/>
              </a:rPr>
              <a:t>Andria 2014, 182)</a:t>
            </a:r>
            <a:endParaRPr lang="en-US">
              <a:latin typeface="Calibri" charset="0"/>
            </a:endParaRPr>
          </a:p>
          <a:p>
            <a:pPr eaLnBrk="1" hangingPunct="1">
              <a:buFont typeface="Arial" charset="0"/>
              <a:buNone/>
            </a:pPr>
            <a:r>
              <a:rPr lang="en-US">
                <a:latin typeface="Calibri" charset="0"/>
              </a:rPr>
              <a:t>	</a:t>
            </a:r>
            <a:r>
              <a:rPr lang="el-GR">
                <a:latin typeface="Calibri" charset="0"/>
              </a:rPr>
              <a:t>Στην τρίτη εικόνα βλέπουμε το παιδάκι στο κρεβάτι γιατί *έχει ύπνο (</a:t>
            </a:r>
            <a:r>
              <a:rPr lang="en-US">
                <a:latin typeface="Calibri" charset="0"/>
              </a:rPr>
              <a:t>tiene sueño)</a:t>
            </a:r>
          </a:p>
          <a:p>
            <a:pPr eaLnBrk="1" hangingPunct="1">
              <a:buFont typeface="Arial" charset="0"/>
              <a:buNone/>
            </a:pPr>
            <a:r>
              <a:rPr lang="en-US">
                <a:latin typeface="Calibri" charset="0"/>
              </a:rPr>
              <a:t>(…) </a:t>
            </a:r>
            <a:r>
              <a:rPr lang="el-GR">
                <a:latin typeface="Calibri" charset="0"/>
              </a:rPr>
              <a:t>αλλά τρώει πολύ και *έχει πόνο (</a:t>
            </a:r>
            <a:r>
              <a:rPr lang="en-US">
                <a:latin typeface="Calibri" charset="0"/>
              </a:rPr>
              <a:t>tiene dolor)</a:t>
            </a:r>
          </a:p>
          <a:p>
            <a:pPr eaLnBrk="1" hangingPunct="1">
              <a:buFont typeface="Arial" charset="0"/>
              <a:buNone/>
            </a:pPr>
            <a:r>
              <a:rPr lang="en-US">
                <a:latin typeface="Calibri" charset="0"/>
              </a:rPr>
              <a:t>(…) </a:t>
            </a:r>
            <a:r>
              <a:rPr lang="el-GR">
                <a:latin typeface="Calibri" charset="0"/>
              </a:rPr>
              <a:t>ύστερα νομίζω *έχει πονάει η κοιλιά *σου</a:t>
            </a:r>
            <a:endParaRPr lang="en-US">
              <a:latin typeface="Calibri" charset="0"/>
            </a:endParaRPr>
          </a:p>
          <a:p>
            <a:pPr eaLnBrk="1" hangingPunct="1">
              <a:buFont typeface="Arial" charset="0"/>
              <a:buNone/>
            </a:pPr>
            <a:endParaRPr lang="el-GR">
              <a:latin typeface="Calibri" charset="0"/>
            </a:endParaRPr>
          </a:p>
        </p:txBody>
      </p:sp>
    </p:spTree>
    <p:extLst>
      <p:ext uri="{BB962C8B-B14F-4D97-AF65-F5344CB8AC3E}">
        <p14:creationId xmlns:p14="http://schemas.microsoft.com/office/powerpoint/2010/main" val="12893116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9625</TotalTime>
  <Words>2079</Words>
  <Application>Microsoft Macintosh PowerPoint</Application>
  <PresentationFormat>On-screen Show (4:3)</PresentationFormat>
  <Paragraphs>196</Paragraphs>
  <Slides>33</Slides>
  <Notes>17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Θέμα του Office</vt:lpstr>
      <vt:lpstr>Τι είναι η διαγλώσσα;</vt:lpstr>
      <vt:lpstr>Corder, P. (1967) “The significance of learners errors”</vt:lpstr>
      <vt:lpstr>  Interlanguage</vt:lpstr>
      <vt:lpstr> </vt:lpstr>
      <vt:lpstr>Τι είναι η διαγλώσσα;</vt:lpstr>
      <vt:lpstr>PowerPoint Presentation</vt:lpstr>
      <vt:lpstr>Βασικά ερωτήματα σε σχέση με τη διαγλώσσα</vt:lpstr>
      <vt:lpstr>Με ποιες γνωστικές διεργασίες γίνεται η ΚΓ2;</vt:lpstr>
      <vt:lpstr>Τι είναι η γλωσσική παρεμβολή στη Γ2; Ποια η σχέση της με το λάθος στη Γ2;</vt:lpstr>
      <vt:lpstr>Γλωσσική παρεμβολή</vt:lpstr>
      <vt:lpstr> Γ1: Ισπανικά (δεδομένα από Ιακώβου 2010)  ΠΓΛ, Α1 Επαναφήγηση ΠΓΛ για ένα ταξίδι </vt:lpstr>
      <vt:lpstr>Και άλλα δείγματα γραφής… Σε τι επίπεδο θα τα τοποθετούσατε ;;;</vt:lpstr>
      <vt:lpstr>Υπόθεση της Αντιπαραβολικής Ανάλυσης </vt:lpstr>
      <vt:lpstr>Robert Lado and CAH</vt:lpstr>
      <vt:lpstr>Ωστόσο, στην πράξη τι συμβαίνει; Είναι όλα τα λάθη των μαθητών λάθη παρεμβολής;</vt:lpstr>
      <vt:lpstr>Διαγλωσσικά έναντι ενδογλωσσικών λαθών</vt:lpstr>
      <vt:lpstr>Ανάλυση Λαθών (Error Analysis) Richards, J.C. (1971) “A non-contrastive approach to error analysis”</vt:lpstr>
      <vt:lpstr>Υπεργενίκευση</vt:lpstr>
      <vt:lpstr>Διαδικασία ελέγχου εικασιών για την αναδόμηση του συστήματος της Γ2:  παράδειγμα ο Αόριστος της Ελληνικής</vt:lpstr>
      <vt:lpstr>Επιφανειακή στρατηγική ταξινόμησης λαθών (surface strategy taxonomy οf errors, Dulay, Burt &amp; Krashen, 1982)</vt:lpstr>
      <vt:lpstr>Παρεμβολή και υπεργενίκευση</vt:lpstr>
      <vt:lpstr>Χαρακτηριστικά διαγλώσσας</vt:lpstr>
      <vt:lpstr>PowerPoint Presentation</vt:lpstr>
      <vt:lpstr>Συστηματική vs μη συστηματική ποικιλία στη διαγλώσσα</vt:lpstr>
      <vt:lpstr>Ποικιλότητα (variability)</vt:lpstr>
      <vt:lpstr>Διαγλωσσική ποικιλότητα</vt:lpstr>
      <vt:lpstr>Η έννοια της ποικίλης ικανότητας</vt:lpstr>
      <vt:lpstr>PowerPoint Presentation</vt:lpstr>
      <vt:lpstr>  Είδη ποικιλότητας στη Γ2  τυπολογία Ellis (1994, 134)  </vt:lpstr>
      <vt:lpstr>Λάθος (error) ή παραδρομή (mistake)</vt:lpstr>
      <vt:lpstr>PowerPoint Presentation</vt:lpstr>
      <vt:lpstr>PowerPoint Presentation</vt:lpstr>
      <vt:lpstr>Τι είναι η απολίθωση (fossilization, Selinker 1972);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Κατάκτηση-Διδασκαλία Δεύτερης Γλώσσας (ειδικές εφαρμογές στη Διδασκαλία της Ελληνικής ως Δεύτερης Γλώσσας)</dc:title>
  <dc:creator>MARIA IAKOVOU</dc:creator>
  <cp:lastModifiedBy>Dimitris Papadopoulos</cp:lastModifiedBy>
  <cp:revision>137</cp:revision>
  <dcterms:created xsi:type="dcterms:W3CDTF">2012-10-16T19:42:21Z</dcterms:created>
  <dcterms:modified xsi:type="dcterms:W3CDTF">2017-11-27T15:43:13Z</dcterms:modified>
</cp:coreProperties>
</file>