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445"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Δημόσια Νομικά Πρόσωπα – Καθ’ </a:t>
            </a:r>
            <a:r>
              <a:rPr lang="el-GR" dirty="0" err="1" smtClean="0"/>
              <a:t>ύλην</a:t>
            </a:r>
            <a:r>
              <a:rPr lang="el-GR" dirty="0" smtClean="0"/>
              <a:t> αυτοδιοίκηση </a:t>
            </a:r>
            <a:endParaRPr lang="el-GR" dirty="0"/>
          </a:p>
        </p:txBody>
      </p:sp>
      <p:sp>
        <p:nvSpPr>
          <p:cNvPr id="3" name="Subtitle 2"/>
          <p:cNvSpPr>
            <a:spLocks noGrp="1"/>
          </p:cNvSpPr>
          <p:nvPr>
            <p:ph type="subTitle" idx="1"/>
          </p:nvPr>
        </p:nvSpPr>
        <p:spPr/>
        <p:txBody>
          <a:bodyPr/>
          <a:lstStyle/>
          <a:p>
            <a:r>
              <a:rPr lang="el-GR" dirty="0" smtClean="0"/>
              <a:t>Μάθημα 4</a:t>
            </a:r>
            <a:r>
              <a:rPr lang="el-GR" baseline="30000" dirty="0" smtClean="0"/>
              <a:t>ο</a:t>
            </a:r>
            <a:r>
              <a:rPr lang="el-GR" dirty="0" smtClean="0"/>
              <a:t> </a:t>
            </a:r>
          </a:p>
          <a:p>
            <a:r>
              <a:rPr lang="el-GR" dirty="0" smtClean="0"/>
              <a:t>07 04 2015</a:t>
            </a:r>
          </a:p>
          <a:p>
            <a:r>
              <a:rPr lang="el-GR" dirty="0" smtClean="0"/>
              <a:t>Αικατερίνη </a:t>
            </a:r>
            <a:r>
              <a:rPr lang="el-GR" dirty="0" err="1" smtClean="0"/>
              <a:t>Ηλιάδου</a:t>
            </a:r>
            <a:r>
              <a:rPr lang="el-GR" dirty="0" smtClean="0"/>
              <a:t> </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Δημόσιες εταιρείες </a:t>
            </a:r>
            <a:endParaRPr lang="el-GR" dirty="0"/>
          </a:p>
        </p:txBody>
      </p:sp>
      <p:sp>
        <p:nvSpPr>
          <p:cNvPr id="3" name="Content Placeholder 2"/>
          <p:cNvSpPr>
            <a:spLocks noGrp="1"/>
          </p:cNvSpPr>
          <p:nvPr>
            <p:ph idx="1"/>
          </p:nvPr>
        </p:nvSpPr>
        <p:spPr/>
        <p:txBody>
          <a:bodyPr/>
          <a:lstStyle/>
          <a:p>
            <a:r>
              <a:rPr lang="el-GR" dirty="0" smtClean="0"/>
              <a:t>Νομική μορφή ΑΕ (τυπική ιδιωτικοποίηση) </a:t>
            </a:r>
          </a:p>
          <a:p>
            <a:pPr lvl="1"/>
            <a:r>
              <a:rPr lang="el-GR" dirty="0" smtClean="0"/>
              <a:t>Πληρέστερη απαλλαγή από κανόνες δημοσίου δικαίου</a:t>
            </a:r>
          </a:p>
          <a:p>
            <a:pPr lvl="1"/>
            <a:r>
              <a:rPr lang="el-GR" dirty="0" smtClean="0"/>
              <a:t>Βελτιστοποίηση αποτελεσματικότητας</a:t>
            </a:r>
          </a:p>
          <a:p>
            <a:pPr lvl="1"/>
            <a:r>
              <a:rPr lang="el-GR" dirty="0" smtClean="0"/>
              <a:t>Επιτρέπει την ιδιωτικοποίηση</a:t>
            </a:r>
          </a:p>
          <a:p>
            <a:r>
              <a:rPr lang="el-GR" dirty="0" smtClean="0"/>
              <a:t>Ν. 2414/1996: μετατροπή σε ΑΕ με ΠΔ /καταστατικό</a:t>
            </a:r>
          </a:p>
          <a:p>
            <a:r>
              <a:rPr lang="el-GR" dirty="0" smtClean="0"/>
              <a:t>Ν.3429/2005 </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Επιχειρήσεις μικτής οικονομίας </a:t>
            </a:r>
            <a:endParaRPr lang="el-GR" dirty="0"/>
          </a:p>
        </p:txBody>
      </p:sp>
      <p:sp>
        <p:nvSpPr>
          <p:cNvPr id="3" name="Content Placeholder 2"/>
          <p:cNvSpPr>
            <a:spLocks noGrp="1"/>
          </p:cNvSpPr>
          <p:nvPr>
            <p:ph idx="1"/>
          </p:nvPr>
        </p:nvSpPr>
        <p:spPr/>
        <p:txBody>
          <a:bodyPr/>
          <a:lstStyle/>
          <a:p>
            <a:r>
              <a:rPr lang="el-GR" dirty="0" smtClean="0"/>
              <a:t>Οικονομικά υποκείμενα επιχείρησης </a:t>
            </a:r>
          </a:p>
          <a:p>
            <a:r>
              <a:rPr lang="el-GR" dirty="0" smtClean="0"/>
              <a:t>Χρειάζεται συμμετοχή του δημοσίου τόσο στο κεφάλαιο όσο και στη διοίκηση</a:t>
            </a:r>
          </a:p>
          <a:p>
            <a:r>
              <a:rPr lang="el-GR" dirty="0" smtClean="0"/>
              <a:t>Σκοπός: επιδίωξη δημοσίου συμφέροντος </a:t>
            </a:r>
          </a:p>
          <a:p>
            <a:r>
              <a:rPr lang="el-GR" dirty="0" smtClean="0"/>
              <a:t>Μερική ιδιωτικοποίηση</a:t>
            </a:r>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Παραχώρηση δημόσιας υπηρεσίας </a:t>
            </a:r>
            <a:endParaRPr lang="el-GR" dirty="0"/>
          </a:p>
        </p:txBody>
      </p:sp>
      <p:sp>
        <p:nvSpPr>
          <p:cNvPr id="3" name="Content Placeholder 2"/>
          <p:cNvSpPr>
            <a:spLocks noGrp="1"/>
          </p:cNvSpPr>
          <p:nvPr>
            <p:ph idx="1"/>
          </p:nvPr>
        </p:nvSpPr>
        <p:spPr/>
        <p:txBody>
          <a:bodyPr/>
          <a:lstStyle/>
          <a:p>
            <a:r>
              <a:rPr lang="el-GR" dirty="0" smtClean="0"/>
              <a:t>Ανάθεση σε ιδιώτες της άσκησης επιχειρηματικής δραστηριότητας με αντικείμενο την παραγωγή αγαθών ή την παροχή υπηρεσιών για την ικανοποίηση βασικών αναγκών – δημόσια υπηρεσία με λειτουργική έννοια του όρου </a:t>
            </a:r>
          </a:p>
          <a:p>
            <a:r>
              <a:rPr lang="el-GR" dirty="0" smtClean="0"/>
              <a:t>Με σύμβαση ή με διοικητική πράξη</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Διφυή νομικά πρόσωπα</a:t>
            </a:r>
            <a:endParaRPr lang="el-GR" dirty="0"/>
          </a:p>
        </p:txBody>
      </p:sp>
      <p:sp>
        <p:nvSpPr>
          <p:cNvPr id="3" name="Content Placeholder 2"/>
          <p:cNvSpPr>
            <a:spLocks noGrp="1"/>
          </p:cNvSpPr>
          <p:nvPr>
            <p:ph idx="1"/>
          </p:nvPr>
        </p:nvSpPr>
        <p:spPr>
          <a:xfrm>
            <a:off x="381000" y="1219200"/>
            <a:ext cx="8229600" cy="5440363"/>
          </a:xfrm>
        </p:spPr>
        <p:txBody>
          <a:bodyPr>
            <a:normAutofit fontScale="55000" lnSpcReduction="20000"/>
          </a:bodyPr>
          <a:lstStyle/>
          <a:p>
            <a:r>
              <a:rPr lang="el-GR" dirty="0" smtClean="0"/>
              <a:t>Κατασκευή της νομολογίας για τον δικαστικό έλεγχο πράξεων δημόσιας εξουσίας από τη διοικητική δικαιοσύνη σε περιπτώσεις άσκησης δημόσιας εξουσίας </a:t>
            </a:r>
          </a:p>
          <a:p>
            <a:r>
              <a:rPr lang="el-GR" dirty="0" err="1" smtClean="0"/>
              <a:t>ΣτΕ</a:t>
            </a:r>
            <a:r>
              <a:rPr lang="el-GR" dirty="0" smtClean="0"/>
              <a:t> (</a:t>
            </a:r>
            <a:r>
              <a:rPr lang="el-GR" dirty="0" err="1" smtClean="0"/>
              <a:t>ολ</a:t>
            </a:r>
            <a:r>
              <a:rPr lang="el-GR" dirty="0" smtClean="0"/>
              <a:t>) 891/2005: </a:t>
            </a:r>
            <a:r>
              <a:rPr lang="el-GR" i="1" dirty="0" smtClean="0"/>
              <a:t>κατά την παραχώρηση ιδιαιτέρων δικαιωμάτων επί κοινοχρήστων πραγμάτων, τα οποία περιλαμβάνονται στην δημόσια περιουσία του Ε.Ο.Τ. και των οποίων η διαχείριση έχει περιέλθει στην Ε.Τ.Α. Α.Ε., η εταιρεία αυτή ασκεί, κατά τον χρόνο που εξακολουθεί να υπάγεται στον έλεγχο του Δημοσίου, δημόσια εξουσία και αποτελεί, κατά τούτο, νομικό πρόσωπο δημοσίου δικαίου, είναι δε αδιάφορο το γεγονός ότι η εν λόγω δράση αποτελεί μέρος της επιχειρηματικής δραστηριότητας της εταιρείας και αποβλέπει και σε επίτευξη κέρδους. Συνεπώς, οι σχετικώς εκδιδόμενες πράξεις της εταιρείας, είτε αναφέρονται αποκλειστικά σε κοινόχρηστα πράγματα είτε σε πράγματα στα οποία περιλαμβάνονται και κοινόχρηστα, συνιστούν εκτελεστές διοικητικές πράξεις υπαγόμενες στην ακυρωτική δικαιοδοσία του Συμβουλίου της Επικρατείας, ανεξαρτήτως του κατά πόσον εντάσσονται σε διαδικασία καταρτίσεως συμβάσεως του ιδιωτικού δικαίου, εφόσον, πάντως, στην περίπτωση αυτή οι αιτούντες ενεργούν ως τρίτοι ως προς την διαδικασία παραχωρήσεως (δεν επιδιώκουν δηλαδή την παραχώρηση της εκτάσεως σε αυτούς υπό τους ίδιους ή παρόμοιους όρους, αλλά ενεργούν ιδίως για την προστασία του κοινόχρηστου χαρακτήρα της εκτάσεως, την οποία αφορά η παραχώρηση, και την αποτροπή άλλης βλάβης του περιβάλλοντος από την παραχώρηση).</a:t>
            </a:r>
            <a:endParaRPr lang="el-GR" i="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
            </a:r>
            <a:br>
              <a:rPr lang="el-GR" dirty="0" smtClean="0"/>
            </a:br>
            <a:r>
              <a:rPr lang="el-GR" dirty="0" smtClean="0"/>
              <a:t>Αρχές λειτουργίας </a:t>
            </a:r>
            <a:endParaRPr lang="el-GR" dirty="0"/>
          </a:p>
        </p:txBody>
      </p:sp>
      <p:sp>
        <p:nvSpPr>
          <p:cNvPr id="3" name="Content Placeholder 2"/>
          <p:cNvSpPr>
            <a:spLocks noGrp="1"/>
          </p:cNvSpPr>
          <p:nvPr>
            <p:ph idx="1"/>
          </p:nvPr>
        </p:nvSpPr>
        <p:spPr>
          <a:xfrm>
            <a:off x="457200" y="1600200"/>
            <a:ext cx="8229600" cy="4953000"/>
          </a:xfrm>
        </p:spPr>
        <p:txBody>
          <a:bodyPr>
            <a:normAutofit fontScale="70000" lnSpcReduction="20000"/>
          </a:bodyPr>
          <a:lstStyle/>
          <a:p>
            <a:r>
              <a:rPr lang="el-GR" dirty="0" smtClean="0"/>
              <a:t>Αρχή της </a:t>
            </a:r>
            <a:r>
              <a:rPr lang="el-GR" b="1" dirty="0" smtClean="0"/>
              <a:t>συνέχειας</a:t>
            </a:r>
            <a:r>
              <a:rPr lang="el-GR" dirty="0" smtClean="0"/>
              <a:t>: χάριν της διαρκούς εξυπηρέτησης του δημοσίου συμφέροντος – όχι αναστολή λειτουργίας πέραν αυτού που προβλέπεται στο νόμο </a:t>
            </a:r>
          </a:p>
          <a:p>
            <a:pPr lvl="1"/>
            <a:r>
              <a:rPr lang="el-GR" dirty="0" smtClean="0"/>
              <a:t>Περιορισμοί απεργίας: ά. 23 παρ.2 γ’ Σ + 21 Ν.1264/1982</a:t>
            </a:r>
          </a:p>
          <a:p>
            <a:pPr lvl="1"/>
            <a:r>
              <a:rPr lang="el-GR" dirty="0" smtClean="0"/>
              <a:t>Πλήρωση κενών οργανικών θέσεων </a:t>
            </a:r>
          </a:p>
          <a:p>
            <a:pPr lvl="1"/>
            <a:r>
              <a:rPr lang="el-GR" dirty="0" smtClean="0"/>
              <a:t>Επίταξη προσωπικών υπηρεσιών (ά. 22 παρ. 4Σ)</a:t>
            </a:r>
          </a:p>
          <a:p>
            <a:r>
              <a:rPr lang="el-GR" dirty="0" smtClean="0"/>
              <a:t>Αρχή </a:t>
            </a:r>
            <a:r>
              <a:rPr lang="el-GR" b="1" dirty="0" smtClean="0"/>
              <a:t>προσαρμογής</a:t>
            </a:r>
            <a:r>
              <a:rPr lang="el-GR" dirty="0" smtClean="0"/>
              <a:t>: να ανταποκρίνεται στις μεταβαλλόμενες ανάγκες</a:t>
            </a:r>
          </a:p>
          <a:p>
            <a:pPr lvl="1"/>
            <a:r>
              <a:rPr lang="el-GR" dirty="0" smtClean="0"/>
              <a:t>Μονομερής αλλαγή όρων διοικητικής σύμβασης </a:t>
            </a:r>
          </a:p>
          <a:p>
            <a:r>
              <a:rPr lang="el-GR" dirty="0" smtClean="0"/>
              <a:t>Αρχή της </a:t>
            </a:r>
            <a:r>
              <a:rPr lang="el-GR" b="1" dirty="0" smtClean="0"/>
              <a:t>ισότητας</a:t>
            </a:r>
            <a:r>
              <a:rPr lang="el-GR" dirty="0" smtClean="0"/>
              <a:t>: να εξυπηρετούν όσους ζητούν υπό ίσους όρους </a:t>
            </a:r>
          </a:p>
          <a:p>
            <a:r>
              <a:rPr lang="el-GR" dirty="0" smtClean="0"/>
              <a:t>Αρχή της </a:t>
            </a:r>
            <a:r>
              <a:rPr lang="el-GR" b="1" dirty="0" smtClean="0"/>
              <a:t>ουδετερότητας</a:t>
            </a:r>
            <a:r>
              <a:rPr lang="el-GR" dirty="0" smtClean="0"/>
              <a:t>: αποκλειστικά χάριν του δημοσίου συμφέροντος </a:t>
            </a:r>
          </a:p>
          <a:p>
            <a:pPr lvl="1"/>
            <a:r>
              <a:rPr lang="el-GR" dirty="0" smtClean="0"/>
              <a:t>Ά. 29 παρ. 3 β’ Σ</a:t>
            </a:r>
          </a:p>
          <a:p>
            <a:r>
              <a:rPr lang="el-GR" dirty="0" smtClean="0"/>
              <a:t>Αρχή της </a:t>
            </a:r>
            <a:r>
              <a:rPr lang="el-GR" b="1" dirty="0" smtClean="0"/>
              <a:t>ειδικότητας</a:t>
            </a:r>
            <a:r>
              <a:rPr lang="el-GR" dirty="0" smtClean="0"/>
              <a:t>: άσκηση δραστηριοτήτων που τους ανατέθηκαν και διάθεση περιουσίας για δημόσιο σκοπό, όπως ορίζεται στο νόμο  - συνδέεται με την αρχή της νομιμότητας</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Λόγοι σύστασης </a:t>
            </a:r>
            <a:endParaRPr lang="el-GR" dirty="0"/>
          </a:p>
        </p:txBody>
      </p:sp>
      <p:sp>
        <p:nvSpPr>
          <p:cNvPr id="3" name="Content Placeholder 2"/>
          <p:cNvSpPr>
            <a:spLocks noGrp="1"/>
          </p:cNvSpPr>
          <p:nvPr>
            <p:ph idx="1"/>
          </p:nvPr>
        </p:nvSpPr>
        <p:spPr/>
        <p:txBody>
          <a:bodyPr>
            <a:normAutofit fontScale="77500" lnSpcReduction="20000"/>
          </a:bodyPr>
          <a:lstStyle/>
          <a:p>
            <a:r>
              <a:rPr lang="el-GR" dirty="0" smtClean="0"/>
              <a:t>Παροχή πληρέστερης δημοσιονομικής και ιδίως περιουσιακής αυτοτέλειας χάριν της αποτελεσματικής επιδίωξης του σκοπού (ορθολογική διαχείριση, εφαρμογή κατάλληλων λογιστικών κανόνων, έλεγχος) </a:t>
            </a:r>
          </a:p>
          <a:p>
            <a:r>
              <a:rPr lang="el-GR" dirty="0" smtClean="0"/>
              <a:t>Παροχή πλήρους διοικητικής αυτοτέλειας – ανεξαρτησία των οργάνων που διοικούν και έχουν αποφασιστική αρμοδιότητα – συγκέντρωση ευθύνης</a:t>
            </a:r>
          </a:p>
          <a:p>
            <a:r>
              <a:rPr lang="el-GR" dirty="0" smtClean="0"/>
              <a:t>Εξειδίκευση (εμπειρία και κατάρτιση) των προσώπων που διοικούν</a:t>
            </a:r>
          </a:p>
          <a:p>
            <a:r>
              <a:rPr lang="el-GR" dirty="0" smtClean="0"/>
              <a:t>Εξειδίκευση προσωπικού </a:t>
            </a:r>
          </a:p>
          <a:p>
            <a:r>
              <a:rPr lang="el-GR" dirty="0" smtClean="0"/>
              <a:t>Ενδεχομένως η εφαρμογή κανόνων ιδιωτικού δικαίου</a:t>
            </a:r>
          </a:p>
          <a:p>
            <a:r>
              <a:rPr lang="el-GR" dirty="0" smtClean="0"/>
              <a:t>Απομάκρυνση από πολιτικές επιρροές </a:t>
            </a:r>
          </a:p>
          <a:p>
            <a:r>
              <a:rPr lang="el-GR" dirty="0" smtClean="0"/>
              <a:t>Τοπικός χαρακτήρας ορισμένης δραστηριότητας </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Ίδρυση και κατάργηση</a:t>
            </a:r>
            <a:endParaRPr lang="el-GR" dirty="0"/>
          </a:p>
        </p:txBody>
      </p:sp>
      <p:sp>
        <p:nvSpPr>
          <p:cNvPr id="3" name="Content Placeholder 2"/>
          <p:cNvSpPr>
            <a:spLocks noGrp="1"/>
          </p:cNvSpPr>
          <p:nvPr>
            <p:ph idx="1"/>
          </p:nvPr>
        </p:nvSpPr>
        <p:spPr/>
        <p:txBody>
          <a:bodyPr>
            <a:normAutofit fontScale="77500" lnSpcReduction="20000"/>
          </a:bodyPr>
          <a:lstStyle/>
          <a:p>
            <a:r>
              <a:rPr lang="el-GR" dirty="0" smtClean="0"/>
              <a:t>Πράξη του νομοθέτη ή της κανονιστικώς δρώσας διοίκησης δυνάμει νομοθετικής εξουσιοδότησης</a:t>
            </a:r>
          </a:p>
          <a:p>
            <a:r>
              <a:rPr lang="el-GR" dirty="0" smtClean="0"/>
              <a:t>Για εταιρείες: σύμβαση εφόσον προβλέπεται στο νόμο</a:t>
            </a:r>
          </a:p>
          <a:p>
            <a:pPr lvl="1"/>
            <a:r>
              <a:rPr lang="el-GR" dirty="0" smtClean="0"/>
              <a:t>Απόρροια της αρχής της νομιμότητας</a:t>
            </a:r>
          </a:p>
          <a:p>
            <a:pPr lvl="1"/>
            <a:r>
              <a:rPr lang="el-GR" dirty="0" smtClean="0"/>
              <a:t>Συναφής η αρχή της ειδικότητας </a:t>
            </a:r>
          </a:p>
          <a:p>
            <a:pPr lvl="1"/>
            <a:r>
              <a:rPr lang="el-GR" dirty="0" smtClean="0"/>
              <a:t>Περιορισμός δικαιωμάτων τρίτων μόνο βάσει νόμου</a:t>
            </a:r>
          </a:p>
          <a:p>
            <a:pPr lvl="1"/>
            <a:r>
              <a:rPr lang="el-GR" dirty="0" smtClean="0"/>
              <a:t>Περιουσιακά στοιχεία δημοσίου</a:t>
            </a:r>
          </a:p>
          <a:p>
            <a:pPr lvl="1"/>
            <a:r>
              <a:rPr lang="el-GR" dirty="0" smtClean="0"/>
              <a:t>Ειδικοί κανόνες οργάνωσης και λειτουργίας και όχι </a:t>
            </a:r>
            <a:r>
              <a:rPr lang="el-GR" dirty="0" err="1" smtClean="0"/>
              <a:t>συνήθες</a:t>
            </a:r>
            <a:r>
              <a:rPr lang="el-GR" dirty="0" smtClean="0"/>
              <a:t> κανονιστικό πλαίσιο </a:t>
            </a:r>
          </a:p>
          <a:p>
            <a:r>
              <a:rPr lang="el-GR" dirty="0" smtClean="0"/>
              <a:t>Ρητή ή σαφώς συναγόμενη νομική προσωπικότητα</a:t>
            </a:r>
          </a:p>
          <a:p>
            <a:r>
              <a:rPr lang="el-GR" dirty="0" smtClean="0"/>
              <a:t>Για την κατάργηση εξίσου απαιτείται πράξη νομοθέτη / κανόνας δικαίου</a:t>
            </a:r>
          </a:p>
          <a:p>
            <a:r>
              <a:rPr lang="el-GR" dirty="0" smtClean="0"/>
              <a:t>(ουσιαστική) Ιδιωτικοποίηση για εταιρείες </a:t>
            </a:r>
          </a:p>
          <a:p>
            <a:pPr lvl="1"/>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Διοικητική αυτοτέλεια </a:t>
            </a:r>
            <a:endParaRPr lang="el-GR" dirty="0"/>
          </a:p>
        </p:txBody>
      </p:sp>
      <p:sp>
        <p:nvSpPr>
          <p:cNvPr id="3" name="Content Placeholder 2"/>
          <p:cNvSpPr>
            <a:spLocks noGrp="1"/>
          </p:cNvSpPr>
          <p:nvPr>
            <p:ph idx="1"/>
          </p:nvPr>
        </p:nvSpPr>
        <p:spPr/>
        <p:txBody>
          <a:bodyPr>
            <a:normAutofit fontScale="92500" lnSpcReduction="20000"/>
          </a:bodyPr>
          <a:lstStyle/>
          <a:p>
            <a:r>
              <a:rPr lang="el-GR" dirty="0" smtClean="0"/>
              <a:t>Εγγενές στοιχείο του ΔΝΠ</a:t>
            </a:r>
          </a:p>
          <a:p>
            <a:r>
              <a:rPr lang="el-GR" dirty="0" smtClean="0"/>
              <a:t>Πολυμελές συλλογικό όργανο διοίκησης (ΔΣ) γενική αρμοδιότητα </a:t>
            </a:r>
          </a:p>
          <a:p>
            <a:pPr lvl="1"/>
            <a:r>
              <a:rPr lang="el-GR" dirty="0" smtClean="0"/>
              <a:t>Μέλη </a:t>
            </a:r>
            <a:r>
              <a:rPr lang="en-US" dirty="0" smtClean="0"/>
              <a:t>ex officio</a:t>
            </a:r>
          </a:p>
          <a:p>
            <a:pPr lvl="1"/>
            <a:r>
              <a:rPr lang="el-GR" dirty="0" smtClean="0"/>
              <a:t>Διορισμός</a:t>
            </a:r>
          </a:p>
          <a:p>
            <a:pPr lvl="1"/>
            <a:r>
              <a:rPr lang="el-GR" dirty="0" smtClean="0"/>
              <a:t>Εκλογή </a:t>
            </a:r>
          </a:p>
          <a:p>
            <a:pPr lvl="1"/>
            <a:r>
              <a:rPr lang="el-GR" dirty="0" smtClean="0"/>
              <a:t>Ά. 49 Α </a:t>
            </a:r>
            <a:r>
              <a:rPr lang="el-GR" dirty="0" err="1" smtClean="0"/>
              <a:t>ΚανΒ</a:t>
            </a:r>
            <a:r>
              <a:rPr lang="el-GR" dirty="0" smtClean="0"/>
              <a:t>: γνώμη </a:t>
            </a:r>
          </a:p>
          <a:p>
            <a:r>
              <a:rPr lang="el-GR" dirty="0" smtClean="0"/>
              <a:t>Μονομελές όργανο για τη διεύθυνση εργασιών (Γενικός Διευθυντής ή διευθυντής)</a:t>
            </a:r>
          </a:p>
          <a:p>
            <a:r>
              <a:rPr lang="el-GR" dirty="0" smtClean="0"/>
              <a:t>Ενδεχομένως: Συλλογικό όργανο περιορισμένης σύνθεσης (εκτελεστική ή διοικούσα επιτροπή) </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Περιουσιακή αυτοτέλεια </a:t>
            </a:r>
            <a:endParaRPr lang="el-GR" dirty="0"/>
          </a:p>
        </p:txBody>
      </p:sp>
      <p:sp>
        <p:nvSpPr>
          <p:cNvPr id="3" name="Content Placeholder 2"/>
          <p:cNvSpPr>
            <a:spLocks noGrp="1"/>
          </p:cNvSpPr>
          <p:nvPr>
            <p:ph idx="1"/>
          </p:nvPr>
        </p:nvSpPr>
        <p:spPr/>
        <p:txBody>
          <a:bodyPr>
            <a:normAutofit fontScale="62500" lnSpcReduction="20000"/>
          </a:bodyPr>
          <a:lstStyle/>
          <a:p>
            <a:r>
              <a:rPr lang="el-GR" dirty="0" smtClean="0"/>
              <a:t>Ίδια περιουσία , την οποία διοικούν και διαχειρίζονται αυτοτελώς για την επίτευξη του σκοπού τους </a:t>
            </a:r>
          </a:p>
          <a:p>
            <a:r>
              <a:rPr lang="el-GR" dirty="0" smtClean="0"/>
              <a:t>Υποκείμενο δικαιωμάτων και υποχρεώσεων</a:t>
            </a:r>
          </a:p>
          <a:p>
            <a:r>
              <a:rPr lang="el-GR" dirty="0" smtClean="0"/>
              <a:t>Δικαιοπρακτική ικανότητα και αυτοτελής παράσταση στο Δικαστήριο</a:t>
            </a:r>
          </a:p>
          <a:p>
            <a:r>
              <a:rPr lang="el-GR" dirty="0" smtClean="0"/>
              <a:t>Τρόπος δημιουργίας περιουσίας: </a:t>
            </a:r>
          </a:p>
          <a:p>
            <a:pPr lvl="1"/>
            <a:r>
              <a:rPr lang="el-GR" dirty="0" smtClean="0"/>
              <a:t>Επιβολή τελών και δικαιωμάτων</a:t>
            </a:r>
          </a:p>
          <a:p>
            <a:pPr lvl="1"/>
            <a:r>
              <a:rPr lang="el-GR" dirty="0" smtClean="0"/>
              <a:t>Επιβολή εισφορών </a:t>
            </a:r>
          </a:p>
          <a:p>
            <a:pPr lvl="1"/>
            <a:r>
              <a:rPr lang="el-GR" dirty="0" smtClean="0"/>
              <a:t>Καταβολή δικαιωμάτων </a:t>
            </a:r>
          </a:p>
          <a:p>
            <a:pPr lvl="1"/>
            <a:r>
              <a:rPr lang="el-GR" dirty="0" smtClean="0"/>
              <a:t>Προικοδότηση με περιουσιακά στοιχεία του κράτους</a:t>
            </a:r>
          </a:p>
          <a:p>
            <a:pPr lvl="1"/>
            <a:r>
              <a:rPr lang="el-GR" dirty="0" smtClean="0"/>
              <a:t>Έμμεση ή άμεση αναγκαστική μεταβίβαση περιουσιακών στοιχείων (εθνικοποίηση)</a:t>
            </a:r>
          </a:p>
          <a:p>
            <a:pPr lvl="1"/>
            <a:r>
              <a:rPr lang="el-GR" dirty="0" smtClean="0"/>
              <a:t>Απόκτηση νέων περιουσιακών στοιχείων</a:t>
            </a:r>
          </a:p>
          <a:p>
            <a:pPr lvl="1"/>
            <a:r>
              <a:rPr lang="el-GR" dirty="0" smtClean="0"/>
              <a:t>Δάνεια </a:t>
            </a:r>
          </a:p>
          <a:p>
            <a:pPr lvl="1"/>
            <a:r>
              <a:rPr lang="el-GR" dirty="0" smtClean="0"/>
              <a:t>Επιχορηγήσεις </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Διοικητική εποπτεία </a:t>
            </a:r>
            <a:endParaRPr lang="el-GR" dirty="0"/>
          </a:p>
        </p:txBody>
      </p:sp>
      <p:sp>
        <p:nvSpPr>
          <p:cNvPr id="3" name="Content Placeholder 2"/>
          <p:cNvSpPr>
            <a:spLocks noGrp="1"/>
          </p:cNvSpPr>
          <p:nvPr>
            <p:ph idx="1"/>
          </p:nvPr>
        </p:nvSpPr>
        <p:spPr/>
        <p:txBody>
          <a:bodyPr/>
          <a:lstStyle/>
          <a:p>
            <a:r>
              <a:rPr lang="el-GR" dirty="0" smtClean="0"/>
              <a:t>ΝΠΔΔ: αυξημένη εποπτεία – εξαίρεση ΑΕΙ/ πλήρης αυτοδιοίκηση </a:t>
            </a:r>
          </a:p>
          <a:p>
            <a:r>
              <a:rPr lang="el-GR" dirty="0" smtClean="0"/>
              <a:t>ΝΠ με επιχειρηματικό αντικείμενο: περιορισμένη εποπτεία </a:t>
            </a:r>
          </a:p>
          <a:p>
            <a:r>
              <a:rPr lang="el-GR" dirty="0" smtClean="0"/>
              <a:t>Διάκριση από παρακολούθηση δράσης (υποχρέωση ενημέρωσης, διορισμός υπαλλήλων, κυβερνητικός επίτροπος)</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Κατηγορίες </a:t>
            </a:r>
            <a:endParaRPr lang="el-GR" dirty="0"/>
          </a:p>
        </p:txBody>
      </p:sp>
      <p:sp>
        <p:nvSpPr>
          <p:cNvPr id="3" name="Content Placeholder 2"/>
          <p:cNvSpPr>
            <a:spLocks noGrp="1"/>
          </p:cNvSpPr>
          <p:nvPr>
            <p:ph idx="1"/>
          </p:nvPr>
        </p:nvSpPr>
        <p:spPr/>
        <p:txBody>
          <a:bodyPr>
            <a:normAutofit fontScale="92500" lnSpcReduction="20000"/>
          </a:bodyPr>
          <a:lstStyle/>
          <a:p>
            <a:r>
              <a:rPr lang="el-GR" dirty="0" smtClean="0"/>
              <a:t>Σωματειακής (δημόσιοι σύλλογοι) ή ιδρυματικής φύσεως (δημόσια ιδρύματα) </a:t>
            </a:r>
          </a:p>
          <a:p>
            <a:r>
              <a:rPr lang="el-GR" dirty="0" smtClean="0"/>
              <a:t>Ρυθμιστικής, απλώς παραγωγικής ή επιχειρηματικής δραστηριότητας </a:t>
            </a:r>
          </a:p>
          <a:p>
            <a:r>
              <a:rPr lang="el-GR" dirty="0" smtClean="0"/>
              <a:t>Κατ’ αρχήν από δημόσιο (ΝΠΔΔ) ή από ιδιωτικό δίκαιο, εξομοιούμενα με ιδιώτες</a:t>
            </a:r>
          </a:p>
          <a:p>
            <a:r>
              <a:rPr lang="el-GR" dirty="0" smtClean="0"/>
              <a:t>Ανάλογα με τη δραστηριότητα</a:t>
            </a:r>
          </a:p>
          <a:p>
            <a:r>
              <a:rPr lang="el-GR" dirty="0" smtClean="0"/>
              <a:t>Μοναδικότητα ή πολλαπλότητα</a:t>
            </a:r>
          </a:p>
          <a:p>
            <a:r>
              <a:rPr lang="el-GR" dirty="0" smtClean="0"/>
              <a:t>Εδαφική περιοχή (κρατικά ή δημοτικά ή ανήκοντα σε περιφέρειες) </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Κατ’ αρχήν από το Δημόσιο Δίκαιο ΝΠΔΔ</a:t>
            </a:r>
            <a:endParaRPr lang="el-GR" dirty="0"/>
          </a:p>
        </p:txBody>
      </p:sp>
      <p:sp>
        <p:nvSpPr>
          <p:cNvPr id="3" name="Content Placeholder 2"/>
          <p:cNvSpPr>
            <a:spLocks noGrp="1"/>
          </p:cNvSpPr>
          <p:nvPr>
            <p:ph idx="1"/>
          </p:nvPr>
        </p:nvSpPr>
        <p:spPr/>
        <p:txBody>
          <a:bodyPr>
            <a:normAutofit fontScale="77500" lnSpcReduction="20000"/>
          </a:bodyPr>
          <a:lstStyle/>
          <a:p>
            <a:r>
              <a:rPr lang="el-GR" dirty="0" smtClean="0"/>
              <a:t>Ρητός χαρακτηρισμός στο νόμο</a:t>
            </a:r>
          </a:p>
          <a:p>
            <a:r>
              <a:rPr lang="el-GR" dirty="0" smtClean="0"/>
              <a:t>Εάν ελλείπει: άσκηση δημόσιας εξουσίας χάριν της επιδίωξης σκοπού δημοσίου συμφέροντος </a:t>
            </a:r>
          </a:p>
          <a:p>
            <a:r>
              <a:rPr lang="el-GR" dirty="0" smtClean="0"/>
              <a:t>Τυχόν χαρακτηρισμός ως ΝΠΙΔ δεν έχει σημασία εφόσον φέρει τα ανωτέρω χαρακτηριστικά</a:t>
            </a:r>
          </a:p>
          <a:p>
            <a:r>
              <a:rPr lang="el-GR" dirty="0" smtClean="0"/>
              <a:t>Θέματα που διέπονται από δημόσιο δίκαιο:</a:t>
            </a:r>
          </a:p>
          <a:p>
            <a:pPr lvl="1"/>
            <a:r>
              <a:rPr lang="el-GR" dirty="0" smtClean="0"/>
              <a:t>Κατάσταση προσώπων που διοικούν </a:t>
            </a:r>
          </a:p>
          <a:p>
            <a:pPr lvl="1"/>
            <a:r>
              <a:rPr lang="el-GR" dirty="0" smtClean="0"/>
              <a:t>Εσωτερική οργάνωση</a:t>
            </a:r>
          </a:p>
          <a:p>
            <a:pPr lvl="1"/>
            <a:r>
              <a:rPr lang="el-GR" dirty="0" smtClean="0"/>
              <a:t>Κατάσταση προσωπικού </a:t>
            </a:r>
          </a:p>
          <a:p>
            <a:pPr lvl="1"/>
            <a:r>
              <a:rPr lang="el-GR" dirty="0" smtClean="0"/>
              <a:t>Σχέσεις με διοικούμενους </a:t>
            </a:r>
          </a:p>
          <a:p>
            <a:pPr lvl="1"/>
            <a:r>
              <a:rPr lang="el-GR" dirty="0" smtClean="0"/>
              <a:t>Διαχείριση σύμφωνα με δημόσιο λογιστικό – εφαρμογή ΚΕΔΕ </a:t>
            </a:r>
          </a:p>
          <a:p>
            <a:pPr lvl="1"/>
            <a:r>
              <a:rPr lang="el-GR" dirty="0" smtClean="0"/>
              <a:t>Ειδική προστασία που ισχύει για δημόσιο κατά τον ΠΚ </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Κατ’ αρχήν από το ιδιωτικό δίκαιο</a:t>
            </a:r>
            <a:endParaRPr lang="el-GR" dirty="0"/>
          </a:p>
        </p:txBody>
      </p:sp>
      <p:sp>
        <p:nvSpPr>
          <p:cNvPr id="3" name="Content Placeholder 2"/>
          <p:cNvSpPr>
            <a:spLocks noGrp="1"/>
          </p:cNvSpPr>
          <p:nvPr>
            <p:ph idx="1"/>
          </p:nvPr>
        </p:nvSpPr>
        <p:spPr>
          <a:xfrm>
            <a:off x="457200" y="1600200"/>
            <a:ext cx="8229600" cy="4953000"/>
          </a:xfrm>
        </p:spPr>
        <p:txBody>
          <a:bodyPr>
            <a:normAutofit fontScale="70000" lnSpcReduction="20000"/>
          </a:bodyPr>
          <a:lstStyle/>
          <a:p>
            <a:r>
              <a:rPr lang="el-GR" dirty="0" smtClean="0"/>
              <a:t>Κρατικά ΝΠΙΔ και ΔΕΚΟ </a:t>
            </a:r>
          </a:p>
          <a:p>
            <a:r>
              <a:rPr lang="el-GR" dirty="0" smtClean="0"/>
              <a:t>Ιδρύονται με περιουσιακά στοιχεία του δημοσίου </a:t>
            </a:r>
          </a:p>
          <a:p>
            <a:r>
              <a:rPr lang="el-GR" dirty="0" smtClean="0"/>
              <a:t>Για την άσκηση κυρίως επιχειρηματικής ή παραγωγικής δραστηριότητας </a:t>
            </a:r>
          </a:p>
          <a:p>
            <a:r>
              <a:rPr lang="el-GR" dirty="0" smtClean="0"/>
              <a:t>Μπορεί να τους ανατίθενται και ρυθμιστικές δραστηριότητες</a:t>
            </a:r>
          </a:p>
          <a:p>
            <a:pPr lvl="1"/>
            <a:r>
              <a:rPr lang="el-GR" dirty="0" smtClean="0"/>
              <a:t>Επιχειρηματικής φύσεως = δημόσιες επιχειρήσεις </a:t>
            </a:r>
          </a:p>
          <a:p>
            <a:pPr lvl="1"/>
            <a:r>
              <a:rPr lang="el-GR" dirty="0" smtClean="0"/>
              <a:t>Ιδρυματικού χαρακτήρα / απλή παραγωγική δραστηριότητα</a:t>
            </a:r>
          </a:p>
          <a:p>
            <a:pPr lvl="1"/>
            <a:r>
              <a:rPr lang="el-GR" dirty="0" smtClean="0"/>
              <a:t>Σωματειακής φύσεως /ρύθμιση ορισμένης επαγγελματικής δραστηριότητας </a:t>
            </a:r>
          </a:p>
          <a:p>
            <a:r>
              <a:rPr lang="el-GR" dirty="0" smtClean="0"/>
              <a:t>Από δημόσιο δίκαιο: </a:t>
            </a:r>
          </a:p>
          <a:p>
            <a:pPr lvl="1"/>
            <a:r>
              <a:rPr lang="el-GR" dirty="0" smtClean="0"/>
              <a:t>Ιδρύματα παραγωγικής φύσεως: για κατάσταση μελών συλλογικών οργάνων που διοικούν</a:t>
            </a:r>
          </a:p>
          <a:p>
            <a:pPr lvl="1"/>
            <a:r>
              <a:rPr lang="el-GR" dirty="0" smtClean="0"/>
              <a:t>Εσωτερική οργάνωση</a:t>
            </a:r>
          </a:p>
          <a:p>
            <a:pPr lvl="1"/>
            <a:r>
              <a:rPr lang="el-GR" dirty="0" smtClean="0"/>
              <a:t>Ρυθμιστικές αρμοδιότητες: διφυή </a:t>
            </a:r>
            <a:r>
              <a:rPr lang="el-GR" dirty="0" err="1" smtClean="0"/>
              <a:t>νπ</a:t>
            </a:r>
            <a:endParaRPr lang="el-GR" dirty="0" smtClean="0"/>
          </a:p>
          <a:p>
            <a:pPr lvl="1"/>
            <a:r>
              <a:rPr lang="el-GR" dirty="0" smtClean="0"/>
              <a:t>Πράξεις εποπτείας κράτους ή άλλων </a:t>
            </a:r>
            <a:r>
              <a:rPr lang="el-GR" dirty="0" err="1" smtClean="0"/>
              <a:t>δνπ</a:t>
            </a:r>
            <a:endParaRPr lang="el-GR" dirty="0" smtClean="0"/>
          </a:p>
          <a:p>
            <a:r>
              <a:rPr lang="el-GR" dirty="0" smtClean="0"/>
              <a:t>Λοιπά θέματα: διέπονται από ιδιωτικό δίκαιο </a:t>
            </a:r>
          </a:p>
          <a:p>
            <a:pPr lvl="1"/>
            <a:endParaRPr lang="el-GR" dirty="0" smtClean="0"/>
          </a:p>
          <a:p>
            <a:pPr lvl="1"/>
            <a:endParaRPr lang="el-G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950</Words>
  <Application>Microsoft Office PowerPoint</Application>
  <PresentationFormat>On-screen Show (4:3)</PresentationFormat>
  <Paragraphs>110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Δημόσια Νομικά Πρόσωπα – Καθ’ ύλην αυτοδιοίκηση </vt:lpstr>
      <vt:lpstr>Λόγοι σύστασης </vt:lpstr>
      <vt:lpstr>Ίδρυση και κατάργηση</vt:lpstr>
      <vt:lpstr>Διοικητική αυτοτέλεια </vt:lpstr>
      <vt:lpstr>Περιουσιακή αυτοτέλεια </vt:lpstr>
      <vt:lpstr>Διοικητική εποπτεία </vt:lpstr>
      <vt:lpstr>Κατηγορίες </vt:lpstr>
      <vt:lpstr>Κατ’ αρχήν από το Δημόσιο Δίκαιο ΝΠΔΔ</vt:lpstr>
      <vt:lpstr>Κατ’ αρχήν από το ιδιωτικό δίκαιο</vt:lpstr>
      <vt:lpstr>Δημόσιες εταιρείες </vt:lpstr>
      <vt:lpstr>Επιχειρήσεις μικτής οικονομίας </vt:lpstr>
      <vt:lpstr>Παραχώρηση δημόσιας υπηρεσίας </vt:lpstr>
      <vt:lpstr>Διφυή νομικά πρόσωπα</vt:lpstr>
      <vt:lpstr> Αρχές λειτουργίας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Δημόσια Νομικά Πρόσωπα – Καθ’ ύλην αυτοδιοίκηση </dc:title>
  <dc:creator>ΑΙ</dc:creator>
  <cp:lastModifiedBy>ΑΙ</cp:lastModifiedBy>
  <cp:revision>9</cp:revision>
  <dcterms:created xsi:type="dcterms:W3CDTF">2006-08-16T00:00:00Z</dcterms:created>
  <dcterms:modified xsi:type="dcterms:W3CDTF">2015-04-07T07:42:54Z</dcterms:modified>
</cp:coreProperties>
</file>