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0"/>
  </p:notesMasterIdLst>
  <p:sldIdLst>
    <p:sldId id="285" r:id="rId2"/>
    <p:sldId id="257" r:id="rId3"/>
    <p:sldId id="273" r:id="rId4"/>
    <p:sldId id="299" r:id="rId5"/>
    <p:sldId id="275" r:id="rId6"/>
    <p:sldId id="287" r:id="rId7"/>
    <p:sldId id="288" r:id="rId8"/>
    <p:sldId id="289" r:id="rId9"/>
    <p:sldId id="302" r:id="rId10"/>
    <p:sldId id="277" r:id="rId11"/>
    <p:sldId id="300" r:id="rId12"/>
    <p:sldId id="295" r:id="rId13"/>
    <p:sldId id="301" r:id="rId14"/>
    <p:sldId id="286" r:id="rId15"/>
    <p:sldId id="278" r:id="rId16"/>
    <p:sldId id="293" r:id="rId17"/>
    <p:sldId id="290" r:id="rId18"/>
    <p:sldId id="294" r:id="rId19"/>
    <p:sldId id="298" r:id="rId20"/>
    <p:sldId id="281" r:id="rId21"/>
    <p:sldId id="283" r:id="rId22"/>
    <p:sldId id="263" r:id="rId23"/>
    <p:sldId id="264" r:id="rId24"/>
    <p:sldId id="266" r:id="rId25"/>
    <p:sldId id="271" r:id="rId26"/>
    <p:sldId id="272" r:id="rId27"/>
    <p:sldId id="284" r:id="rId28"/>
    <p:sldId id="282"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FF67C-38CA-4B58-BCFC-4834A7A3001D}" type="datetimeFigureOut">
              <a:rPr lang="el-GR" smtClean="0"/>
              <a:pPr/>
              <a:t>30/8/2014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56212-3240-421F-BD86-713E29E1E16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FFFA582-02FE-4CB0-AD39-1E9D6E0F2F5B}" type="slidenum">
              <a:rPr lang="el-GR" smtClean="0"/>
              <a:pPr/>
              <a:t>2</a:t>
            </a:fld>
            <a:endParaRPr lang="el-GR"/>
          </a:p>
        </p:txBody>
      </p:sp>
      <p:sp>
        <p:nvSpPr>
          <p:cNvPr id="7" name="6 - Θέση κεφαλίδας"/>
          <p:cNvSpPr>
            <a:spLocks noGrp="1"/>
          </p:cNvSpPr>
          <p:nvPr>
            <p:ph type="hdr" sz="quarter" idx="11"/>
          </p:nvPr>
        </p:nvSpPr>
        <p:spPr/>
        <p:txBody>
          <a:bodyPr/>
          <a:lstStyle/>
          <a:p>
            <a:r>
              <a:rPr lang="el-GR" smtClean="0"/>
              <a:t>ο Κώδικας των Ευαγγελίων-Πρόλογος</a:t>
            </a:r>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a:p>
        </p:txBody>
      </p:sp>
      <p:sp>
        <p:nvSpPr>
          <p:cNvPr id="5" name="4 - Θέση αριθμού διαφάνειας"/>
          <p:cNvSpPr>
            <a:spLocks noGrp="1"/>
          </p:cNvSpPr>
          <p:nvPr>
            <p:ph type="sldNum" sz="quarter" idx="11"/>
          </p:nvPr>
        </p:nvSpPr>
        <p:spPr/>
        <p:txBody>
          <a:bodyPr/>
          <a:lstStyle/>
          <a:p>
            <a:fld id="{5FFFA582-02FE-4CB0-AD39-1E9D6E0F2F5B}" type="slidenum">
              <a:rPr lang="el-GR" smtClean="0"/>
              <a:pPr/>
              <a:t>28</a:t>
            </a:fld>
            <a:endParaRPr lang="el-GR"/>
          </a:p>
        </p:txBody>
      </p:sp>
      <p:sp>
        <p:nvSpPr>
          <p:cNvPr id="7" name="6 - Θέση κεφαλίδας"/>
          <p:cNvSpPr>
            <a:spLocks noGrp="1"/>
          </p:cNvSpPr>
          <p:nvPr>
            <p:ph type="hdr" sz="quarter" idx="12"/>
          </p:nvPr>
        </p:nvSpPr>
        <p:spPr/>
        <p:txBody>
          <a:bodyPr/>
          <a:lstStyle/>
          <a:p>
            <a:r>
              <a:rPr lang="el-GR" smtClean="0"/>
              <a:t>ο Κώδικας των Ευαγγελίων-Πρόλογος</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CD5BC1E9-2329-4946-879D-C8081BD8698C}" type="datetime1">
              <a:rPr lang="el-GR" smtClean="0"/>
              <a:pPr/>
              <a:t>30/8/2014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AEBE6C2-6514-410C-868B-894DDA3AA5C9}" type="datetime1">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15BD0EF-6952-4098-892A-16DD4E836649}" type="datetime1">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2DA6E97-35D3-4F16-9045-D443E6053AA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74D659D-A679-4583-B3E2-3C7D1104582D}" type="datetime1">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AA1460A-AAA1-43D5-8B5C-B3D2B9C5C6B2}" type="datetime1">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B1C4CD-43A7-48AF-9039-8DAE9BDDCDC0}" type="datetime1">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A0B9C76-81E9-427E-943A-0DE80DC75E90}" type="datetime1">
              <a:rPr lang="el-GR" smtClean="0"/>
              <a:pPr/>
              <a:t>30/8/2014</a:t>
            </a:fld>
            <a:endParaRPr lang="el-GR"/>
          </a:p>
        </p:txBody>
      </p:sp>
      <p:sp>
        <p:nvSpPr>
          <p:cNvPr id="27" name="26 - Θέση αριθμού διαφάνειας"/>
          <p:cNvSpPr>
            <a:spLocks noGrp="1"/>
          </p:cNvSpPr>
          <p:nvPr>
            <p:ph type="sldNum" sz="quarter" idx="11"/>
          </p:nvPr>
        </p:nvSpPr>
        <p:spPr/>
        <p:txBody>
          <a:bodyPr rtlCol="0"/>
          <a:lstStyle/>
          <a:p>
            <a:fld id="{4B991278-F0D4-4548-BA03-2349C3D7F96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6EE60C9-2F31-4B81-B6F8-BDC836DA2EEF}" type="datetime1">
              <a:rPr lang="el-GR" smtClean="0"/>
              <a:pPr/>
              <a:t>30/8/2014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B70B77A-8D5E-40F6-B613-3CD554354D9C}" type="datetime1">
              <a:rPr lang="el-GR" smtClean="0"/>
              <a:pPr/>
              <a:t>30/8/2014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AE0537A-9E8B-4E5F-B3E0-577E5E0D67ED}" type="datetime1">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0E2ABF-AA7A-42DD-ADAE-9C001B7DA430}" type="datetime1">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37D9DD1-411A-44B9-A2A0-0FA965B6A007}" type="datetime1">
              <a:rPr lang="el-GR" smtClean="0"/>
              <a:pPr/>
              <a:t>30/8/2014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B991278-F0D4-4548-BA03-2349C3D7F9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dir="r"/>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el.orthodoxwiki.org/%CE%95%CF%85%CE%B1%CE%B3%CE%B3%CE%B5%CE%BB%CE%B9%CF%83%CF%84%CE%AE%CF%82_%CE%9C%CE%AC%CF%81%CE%BA%CE%BF%CF%82"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a:t>
            </a:fld>
            <a:endParaRPr lang="el-GR"/>
          </a:p>
        </p:txBody>
      </p:sp>
      <p:pic>
        <p:nvPicPr>
          <p:cNvPr id="1026" name="Picture 2" descr="C:\Users\Δημήτριος\Desktop\StMark_History_e.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10</a:t>
            </a:fld>
            <a:endParaRPr lang="el-GR"/>
          </a:p>
        </p:txBody>
      </p:sp>
      <p:sp>
        <p:nvSpPr>
          <p:cNvPr id="4" name="3 - Στρογγυλεμένο ορθογώνιο"/>
          <p:cNvSpPr/>
          <p:nvPr/>
        </p:nvSpPr>
        <p:spPr>
          <a:xfrm>
            <a:off x="395536" y="908720"/>
            <a:ext cx="8352928" cy="1634490"/>
          </a:xfrm>
          <a:prstGeom prst="roundRect">
            <a:avLst/>
          </a:prstGeom>
          <a:solidFill>
            <a:schemeClr val="accent2"/>
          </a:solidFill>
          <a:ln>
            <a:solidFill>
              <a:srgbClr val="C00000"/>
            </a:solidFill>
          </a:ln>
        </p:spPr>
        <p:txBody>
          <a:bodyPr wrap="square">
            <a:spAutoFit/>
          </a:bodyPr>
          <a:lstStyle/>
          <a:p>
            <a:pPr algn="just">
              <a:lnSpc>
                <a:spcPct val="150000"/>
              </a:lnSpc>
            </a:pPr>
            <a:r>
              <a:rPr lang="el-GR" sz="2000" dirty="0" smtClean="0">
                <a:latin typeface="Palatino Linotype" pitchFamily="18" charset="0"/>
              </a:rPr>
              <a:t>Ο </a:t>
            </a:r>
            <a:r>
              <a:rPr lang="el-GR" sz="2000" b="1" dirty="0" smtClean="0">
                <a:latin typeface="Palatino Linotype" pitchFamily="18" charset="0"/>
              </a:rPr>
              <a:t>τόπος συγγραφής</a:t>
            </a:r>
            <a:r>
              <a:rPr lang="el-GR" sz="2000" dirty="0" smtClean="0">
                <a:latin typeface="Palatino Linotype" pitchFamily="18" charset="0"/>
              </a:rPr>
              <a:t> του Ευαγγελίου είναι σύμφωνα με τη μαρτυρία του </a:t>
            </a:r>
            <a:r>
              <a:rPr lang="el-GR" sz="2000" dirty="0" err="1" smtClean="0">
                <a:latin typeface="Palatino Linotype" pitchFamily="18" charset="0"/>
              </a:rPr>
              <a:t>Κλήμεντος</a:t>
            </a:r>
            <a:r>
              <a:rPr lang="el-GR" sz="2000" dirty="0" smtClean="0">
                <a:latin typeface="Palatino Linotype" pitchFamily="18" charset="0"/>
              </a:rPr>
              <a:t> και την πλειονότητα των ερμηνευτών </a:t>
            </a:r>
            <a:r>
              <a:rPr lang="el-GR" sz="2000" b="1" dirty="0" smtClean="0">
                <a:latin typeface="Palatino Linotype" pitchFamily="18" charset="0"/>
              </a:rPr>
              <a:t>η Αιώνια Πόλη, η Ρώμη</a:t>
            </a:r>
            <a:r>
              <a:rPr lang="el-GR" sz="2000" dirty="0" smtClean="0">
                <a:latin typeface="Palatino Linotype" pitchFamily="18" charset="0"/>
              </a:rPr>
              <a:t> . 1) </a:t>
            </a:r>
            <a:r>
              <a:rPr lang="el-GR" sz="2000" b="1" dirty="0" err="1" smtClean="0">
                <a:latin typeface="Palatino Linotype" pitchFamily="18" charset="0"/>
              </a:rPr>
              <a:t>Ρούφος</a:t>
            </a:r>
            <a:r>
              <a:rPr lang="el-GR" sz="2000" b="1" dirty="0" smtClean="0">
                <a:latin typeface="Palatino Linotype" pitchFamily="18" charset="0"/>
              </a:rPr>
              <a:t>  </a:t>
            </a:r>
            <a:r>
              <a:rPr lang="el-GR" sz="2000" dirty="0" smtClean="0">
                <a:latin typeface="Palatino Linotype" pitchFamily="18" charset="0"/>
              </a:rPr>
              <a:t>(</a:t>
            </a:r>
            <a:r>
              <a:rPr lang="el-GR" sz="2000" dirty="0" err="1" smtClean="0">
                <a:latin typeface="Palatino Linotype" pitchFamily="18" charset="0"/>
              </a:rPr>
              <a:t>Ρωμ</a:t>
            </a:r>
            <a:r>
              <a:rPr lang="el-GR" sz="2000" dirty="0" smtClean="0">
                <a:latin typeface="Palatino Linotype" pitchFamily="18" charset="0"/>
              </a:rPr>
              <a:t>. 16).  2) Προς </a:t>
            </a:r>
            <a:r>
              <a:rPr lang="el-GR" sz="2000" b="1" i="1" dirty="0" smtClean="0">
                <a:latin typeface="Palatino Linotype" pitchFamily="18" charset="0"/>
              </a:rPr>
              <a:t>Ρωμαίους</a:t>
            </a:r>
            <a:r>
              <a:rPr lang="el-GR" sz="2000" dirty="0" smtClean="0">
                <a:latin typeface="Palatino Linotype" pitchFamily="18" charset="0"/>
              </a:rPr>
              <a:t>;;;;</a:t>
            </a:r>
            <a:endParaRPr lang="el-GR" sz="2000" dirty="0">
              <a:latin typeface="Palatino Linotype" pitchFamily="18" charset="0"/>
            </a:endParaRPr>
          </a:p>
        </p:txBody>
      </p:sp>
      <p:sp>
        <p:nvSpPr>
          <p:cNvPr id="5" name="4 - Στρογγυλεμένο ορθογώνιο"/>
          <p:cNvSpPr/>
          <p:nvPr/>
        </p:nvSpPr>
        <p:spPr>
          <a:xfrm>
            <a:off x="0" y="2636912"/>
            <a:ext cx="8352928" cy="1634490"/>
          </a:xfrm>
          <a:prstGeom prst="roundRect">
            <a:avLst/>
          </a:prstGeom>
          <a:solidFill>
            <a:srgbClr val="996633">
              <a:alpha val="70000"/>
            </a:srgbClr>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Από τους ερευνητές ο </a:t>
            </a:r>
            <a:r>
              <a:rPr lang="el-GR" sz="2000" b="1" dirty="0" smtClean="0">
                <a:latin typeface="Palatino Linotype" pitchFamily="18" charset="0"/>
              </a:rPr>
              <a:t>χρόνος </a:t>
            </a:r>
            <a:r>
              <a:rPr lang="el-GR" sz="2000" dirty="0" smtClean="0">
                <a:latin typeface="Palatino Linotype" pitchFamily="18" charset="0"/>
              </a:rPr>
              <a:t>συγγραφής του </a:t>
            </a:r>
            <a:r>
              <a:rPr lang="el-GR" sz="2000" dirty="0" err="1" smtClean="0">
                <a:latin typeface="Palatino Linotype" pitchFamily="18" charset="0"/>
              </a:rPr>
              <a:t>Μκ</a:t>
            </a:r>
            <a:r>
              <a:rPr lang="el-GR" sz="2000" dirty="0" smtClean="0">
                <a:latin typeface="Palatino Linotype" pitchFamily="18" charset="0"/>
              </a:rPr>
              <a:t>. τοποθετείται πριν την καταστροφή της Ιερουσαλήμ το 70 </a:t>
            </a:r>
            <a:r>
              <a:rPr lang="el-GR" sz="2000" dirty="0" err="1" smtClean="0">
                <a:latin typeface="Palatino Linotype" pitchFamily="18" charset="0"/>
              </a:rPr>
              <a:t>μ.Χ</a:t>
            </a:r>
            <a:r>
              <a:rPr lang="el-GR" sz="2000" dirty="0" smtClean="0">
                <a:latin typeface="Palatino Linotype" pitchFamily="18" charset="0"/>
              </a:rPr>
              <a:t>., όταν ο αυτοκράτωρ Νέρων  για πρώτη φορά δίωξε τους χριστιανούς. </a:t>
            </a:r>
            <a:endParaRPr lang="el-GR" sz="2000" dirty="0">
              <a:latin typeface="Palatino Linotype" pitchFamily="18" charset="0"/>
            </a:endParaRPr>
          </a:p>
        </p:txBody>
      </p:sp>
      <p:sp>
        <p:nvSpPr>
          <p:cNvPr id="6" name="5 - Επεξήγηση με παραλληλόγραμμο"/>
          <p:cNvSpPr/>
          <p:nvPr/>
        </p:nvSpPr>
        <p:spPr>
          <a:xfrm>
            <a:off x="395536" y="4437112"/>
            <a:ext cx="8352928" cy="2400657"/>
          </a:xfrm>
          <a:prstGeom prst="wedgeRectCallout">
            <a:avLst/>
          </a:prstGeom>
          <a:solidFill>
            <a:schemeClr val="bg2"/>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οι </a:t>
            </a:r>
            <a:r>
              <a:rPr lang="el-GR" sz="2000" b="1" dirty="0" smtClean="0">
                <a:latin typeface="Palatino Linotype" pitchFamily="18" charset="0"/>
              </a:rPr>
              <a:t>ακροατές του </a:t>
            </a:r>
            <a:r>
              <a:rPr lang="el-GR" sz="2000" b="1" dirty="0" err="1" smtClean="0">
                <a:latin typeface="Palatino Linotype" pitchFamily="18" charset="0"/>
              </a:rPr>
              <a:t>Μκ</a:t>
            </a:r>
            <a:r>
              <a:rPr lang="el-GR" sz="2000" b="1" dirty="0" smtClean="0">
                <a:latin typeface="Palatino Linotype" pitchFamily="18" charset="0"/>
              </a:rPr>
              <a:t>.</a:t>
            </a:r>
            <a:r>
              <a:rPr lang="el-GR" sz="2000" dirty="0" smtClean="0">
                <a:latin typeface="Palatino Linotype" pitchFamily="18" charset="0"/>
              </a:rPr>
              <a:t> ήταν κατά </a:t>
            </a:r>
            <a:r>
              <a:rPr lang="el-GR" sz="2000" dirty="0" err="1" smtClean="0">
                <a:latin typeface="Palatino Linotype" pitchFamily="18" charset="0"/>
              </a:rPr>
              <a:t>βάσιν</a:t>
            </a:r>
            <a:r>
              <a:rPr lang="el-GR" sz="2000" i="1" dirty="0" smtClean="0">
                <a:latin typeface="Palatino Linotype" pitchFamily="18" charset="0"/>
              </a:rPr>
              <a:t> </a:t>
            </a:r>
            <a:r>
              <a:rPr lang="el-GR" sz="2000" dirty="0" err="1" smtClean="0">
                <a:latin typeface="Palatino Linotype" pitchFamily="18" charset="0"/>
              </a:rPr>
              <a:t>εθνικοχριστιανοί</a:t>
            </a:r>
            <a:r>
              <a:rPr lang="el-GR" sz="2000" dirty="0" smtClean="0">
                <a:latin typeface="Palatino Linotype" pitchFamily="18" charset="0"/>
              </a:rPr>
              <a:t>, γι’ αυτό και επεξηγούνται ιουδαϊκά έθιμα και δε χρησιμοποιείται το σχήμα επαγγελία Π.Δ.-εκπλήρωση. Αντιμετώπιζαν </a:t>
            </a:r>
            <a:r>
              <a:rPr lang="el-GR" sz="2000" b="1" dirty="0" smtClean="0">
                <a:latin typeface="Palatino Linotype" pitchFamily="18" charset="0"/>
              </a:rPr>
              <a:t>διωγμό (4, 17. 10, 30. 13, 9. 13) </a:t>
            </a:r>
            <a:r>
              <a:rPr lang="el-GR" sz="2000" dirty="0" smtClean="0">
                <a:latin typeface="Palatino Linotype" pitchFamily="18" charset="0"/>
              </a:rPr>
              <a:t>από το περιβάλλον τους, ενώ ανάμεσά τους κυκλοφορούσαν «αποκαλυπτικοί» ψευδοπροφήτες.</a:t>
            </a:r>
            <a:endParaRPr lang="el-GR" sz="2000" dirty="0">
              <a:latin typeface="Palatino Linotype" pitchFamily="18" charset="0"/>
            </a:endParaRPr>
          </a:p>
        </p:txBody>
      </p:sp>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11</a:t>
            </a:fld>
            <a:endParaRPr lang="el-GR"/>
          </a:p>
        </p:txBody>
      </p:sp>
      <p:sp>
        <p:nvSpPr>
          <p:cNvPr id="11" name="10 - Ψαλίδισμα μίας γωνίας του ορθογωνίου"/>
          <p:cNvSpPr/>
          <p:nvPr/>
        </p:nvSpPr>
        <p:spPr>
          <a:xfrm>
            <a:off x="251520" y="4437112"/>
            <a:ext cx="4572000" cy="2208133"/>
          </a:xfrm>
          <a:prstGeom prst="snip1Rect">
            <a:avLst/>
          </a:prstGeom>
          <a:solidFill>
            <a:srgbClr val="996633">
              <a:alpha val="68000"/>
            </a:srgbClr>
          </a:solidFill>
        </p:spPr>
        <p:txBody>
          <a:bodyPr>
            <a:spAutoFit/>
          </a:bodyPr>
          <a:lstStyle/>
          <a:p>
            <a:pPr algn="just"/>
            <a:r>
              <a:rPr lang="el-GR" dirty="0" smtClean="0">
                <a:latin typeface="Palatino Linotype" pitchFamily="18" charset="0"/>
              </a:rPr>
              <a:t>Η </a:t>
            </a:r>
            <a:r>
              <a:rPr lang="el-GR" b="1" dirty="0" smtClean="0">
                <a:latin typeface="Palatino Linotype" pitchFamily="18" charset="0"/>
              </a:rPr>
              <a:t>Μικρή/Συνοπτική Αποκάλυψη</a:t>
            </a:r>
            <a:r>
              <a:rPr lang="el-GR" dirty="0" smtClean="0">
                <a:latin typeface="Palatino Linotype" pitchFamily="18" charset="0"/>
              </a:rPr>
              <a:t> σχετικά με το τέλος της Ιερουσαλήμ και του κόσμου στο κεφ. 13. Οι περισσότεροι ερευνητές θεωρούν ότι καταγράφηκε το 39/40 </a:t>
            </a:r>
            <a:r>
              <a:rPr lang="el-GR" dirty="0" err="1" smtClean="0">
                <a:latin typeface="Palatino Linotype" pitchFamily="18" charset="0"/>
              </a:rPr>
              <a:t>μ.Χ</a:t>
            </a:r>
            <a:r>
              <a:rPr lang="el-GR" dirty="0" smtClean="0">
                <a:latin typeface="Palatino Linotype" pitchFamily="18" charset="0"/>
              </a:rPr>
              <a:t>. εξ αφορμής της κρίσης που προκάλεσε στον ισραηλιτικό λαό ο </a:t>
            </a:r>
            <a:r>
              <a:rPr lang="el-GR" dirty="0" err="1" smtClean="0">
                <a:latin typeface="Palatino Linotype" pitchFamily="18" charset="0"/>
              </a:rPr>
              <a:t>Καλλιγούλας</a:t>
            </a:r>
            <a:endParaRPr lang="el-GR" dirty="0">
              <a:latin typeface="Palatino Linotype" pitchFamily="18" charset="0"/>
            </a:endParaRPr>
          </a:p>
        </p:txBody>
      </p:sp>
      <p:grpSp>
        <p:nvGrpSpPr>
          <p:cNvPr id="3" name="13 - Ομάδα"/>
          <p:cNvGrpSpPr/>
          <p:nvPr/>
        </p:nvGrpSpPr>
        <p:grpSpPr>
          <a:xfrm>
            <a:off x="539552" y="1268760"/>
            <a:ext cx="8208912" cy="3072919"/>
            <a:chOff x="539552" y="1268760"/>
            <a:chExt cx="8208912" cy="3072919"/>
          </a:xfrm>
          <a:solidFill>
            <a:schemeClr val="accent2"/>
          </a:solidFill>
        </p:grpSpPr>
        <p:sp>
          <p:nvSpPr>
            <p:cNvPr id="8" name="7 - Ορθογώνιο"/>
            <p:cNvSpPr/>
            <p:nvPr/>
          </p:nvSpPr>
          <p:spPr>
            <a:xfrm>
              <a:off x="539552" y="1268760"/>
              <a:ext cx="4572000" cy="1021556"/>
            </a:xfrm>
            <a:prstGeom prst="roundRect">
              <a:avLst/>
            </a:prstGeom>
            <a:grpFill/>
            <a:ln>
              <a:solidFill>
                <a:srgbClr val="C00000"/>
              </a:solidFill>
            </a:ln>
          </p:spPr>
          <p:txBody>
            <a:bodyPr>
              <a:spAutoFit/>
            </a:bodyPr>
            <a:lstStyle/>
            <a:p>
              <a:r>
                <a:rPr lang="el-GR" dirty="0" smtClean="0"/>
                <a:t>Μια συλλογή </a:t>
              </a:r>
              <a:r>
                <a:rPr lang="el-GR" b="1" dirty="0" smtClean="0"/>
                <a:t>Παραβολών</a:t>
              </a:r>
              <a:r>
                <a:rPr lang="el-GR" dirty="0" smtClean="0"/>
                <a:t> αποτελούμενη από την </a:t>
              </a:r>
              <a:r>
                <a:rPr lang="el-GR" b="1" dirty="0" smtClean="0"/>
                <a:t>παραβολή του </a:t>
              </a:r>
              <a:r>
                <a:rPr lang="el-GR" b="1" cap="all" dirty="0" err="1" smtClean="0"/>
                <a:t>σ</a:t>
              </a:r>
              <a:r>
                <a:rPr lang="el-GR" b="1" dirty="0" err="1" smtClean="0"/>
                <a:t>πορέως</a:t>
              </a:r>
              <a:r>
                <a:rPr lang="el-GR" dirty="0" smtClean="0"/>
                <a:t> μαζί με την επεξήγησή της</a:t>
              </a:r>
              <a:endParaRPr lang="el-GR" dirty="0"/>
            </a:p>
          </p:txBody>
        </p:sp>
        <p:sp>
          <p:nvSpPr>
            <p:cNvPr id="9" name="8 - Ορθογώνιο"/>
            <p:cNvSpPr/>
            <p:nvPr/>
          </p:nvSpPr>
          <p:spPr>
            <a:xfrm>
              <a:off x="1584176" y="2420888"/>
              <a:ext cx="4572000" cy="715089"/>
            </a:xfrm>
            <a:prstGeom prst="roundRect">
              <a:avLst/>
            </a:prstGeom>
            <a:grpFill/>
            <a:ln>
              <a:solidFill>
                <a:srgbClr val="C00000"/>
              </a:solidFill>
            </a:ln>
          </p:spPr>
          <p:txBody>
            <a:bodyPr>
              <a:spAutoFit/>
            </a:bodyPr>
            <a:lstStyle/>
            <a:p>
              <a:r>
                <a:rPr lang="el-GR" cap="all" dirty="0" smtClean="0"/>
                <a:t>μ</a:t>
              </a:r>
              <a:r>
                <a:rPr lang="el-GR" dirty="0" smtClean="0"/>
                <a:t>ια συλλογή</a:t>
              </a:r>
              <a:r>
                <a:rPr lang="el-GR" b="1" dirty="0" smtClean="0"/>
                <a:t> θαυμάτων του Ιησού</a:t>
              </a:r>
              <a:r>
                <a:rPr lang="el-GR" dirty="0" smtClean="0"/>
                <a:t> (4, 35-5, 43), πιθανότατα από τη Γαλιλαία</a:t>
              </a:r>
              <a:endParaRPr lang="el-GR" dirty="0"/>
            </a:p>
          </p:txBody>
        </p:sp>
        <p:sp>
          <p:nvSpPr>
            <p:cNvPr id="10" name="9 - Ορθογώνιο"/>
            <p:cNvSpPr/>
            <p:nvPr/>
          </p:nvSpPr>
          <p:spPr>
            <a:xfrm>
              <a:off x="2743393" y="3356992"/>
              <a:ext cx="4132863" cy="408623"/>
            </a:xfrm>
            <a:prstGeom prst="roundRect">
              <a:avLst/>
            </a:prstGeom>
            <a:grpFill/>
            <a:ln>
              <a:solidFill>
                <a:srgbClr val="C00000"/>
              </a:solidFill>
            </a:ln>
          </p:spPr>
          <p:txBody>
            <a:bodyPr wrap="none">
              <a:spAutoFit/>
            </a:bodyPr>
            <a:lstStyle/>
            <a:p>
              <a:r>
                <a:rPr lang="el-GR" dirty="0" smtClean="0"/>
                <a:t>Διάλογοι</a:t>
              </a:r>
              <a:r>
                <a:rPr lang="el-GR" cap="all" dirty="0" smtClean="0"/>
                <a:t> </a:t>
              </a:r>
              <a:r>
                <a:rPr lang="el-GR" dirty="0" smtClean="0"/>
                <a:t>του Ιησού με αντιπάλους </a:t>
              </a:r>
              <a:r>
                <a:rPr lang="el-GR" cap="all" dirty="0" smtClean="0"/>
                <a:t>τ</a:t>
              </a:r>
              <a:r>
                <a:rPr lang="el-GR" dirty="0" smtClean="0"/>
                <a:t>ου</a:t>
              </a:r>
              <a:endParaRPr lang="el-GR" dirty="0"/>
            </a:p>
          </p:txBody>
        </p:sp>
        <p:sp>
          <p:nvSpPr>
            <p:cNvPr id="12" name="11 - Ορθογώνιο"/>
            <p:cNvSpPr/>
            <p:nvPr/>
          </p:nvSpPr>
          <p:spPr>
            <a:xfrm>
              <a:off x="4456905" y="3933056"/>
              <a:ext cx="4291559" cy="408623"/>
            </a:xfrm>
            <a:prstGeom prst="roundRect">
              <a:avLst/>
            </a:prstGeom>
            <a:grpFill/>
            <a:ln>
              <a:solidFill>
                <a:srgbClr val="C00000"/>
              </a:solidFill>
            </a:ln>
          </p:spPr>
          <p:txBody>
            <a:bodyPr wrap="none">
              <a:spAutoFit/>
            </a:bodyPr>
            <a:lstStyle/>
            <a:p>
              <a:r>
                <a:rPr lang="el-GR" dirty="0" smtClean="0"/>
                <a:t>Η </a:t>
              </a:r>
              <a:r>
                <a:rPr lang="el-GR" b="1" dirty="0" smtClean="0"/>
                <a:t>Ιστορία του Πάθους</a:t>
              </a:r>
              <a:r>
                <a:rPr lang="el-GR" dirty="0" smtClean="0"/>
                <a:t> στα κεφ. 14-15</a:t>
              </a:r>
              <a:endParaRPr lang="el-GR" dirty="0"/>
            </a:p>
          </p:txBody>
        </p:sp>
      </p:grpSp>
      <p:sp>
        <p:nvSpPr>
          <p:cNvPr id="13" name="12 - TextBox"/>
          <p:cNvSpPr txBox="1"/>
          <p:nvPr/>
        </p:nvSpPr>
        <p:spPr>
          <a:xfrm>
            <a:off x="4251060" y="765790"/>
            <a:ext cx="5856078" cy="646986"/>
          </a:xfrm>
          <a:prstGeom prst="round2DiagRect">
            <a:avLst/>
          </a:prstGeom>
          <a:solidFill>
            <a:schemeClr val="bg2"/>
          </a:solidFill>
          <a:ln>
            <a:solidFill>
              <a:schemeClr val="tx1"/>
            </a:solidFill>
          </a:ln>
        </p:spPr>
        <p:txBody>
          <a:bodyPr wrap="none" rtlCol="0">
            <a:spAutoFit/>
          </a:bodyPr>
          <a:lstStyle/>
          <a:p>
            <a:pPr algn="ctr"/>
            <a:r>
              <a:rPr lang="el-GR" sz="3200" b="1" dirty="0" smtClean="0">
                <a:latin typeface="Palatino Linotype" pitchFamily="18" charset="0"/>
              </a:rPr>
              <a:t>ΠΙΘΑΝΕΣ ΠΗΓΕΣ ΜΑΡΚΟΥ</a:t>
            </a:r>
            <a:endParaRPr lang="el-GR" sz="32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536" y="692696"/>
            <a:ext cx="8229600" cy="1066800"/>
          </a:xfrm>
        </p:spPr>
        <p:txBody>
          <a:bodyPr/>
          <a:lstStyle/>
          <a:p>
            <a:pPr algn="ctr"/>
            <a:r>
              <a:rPr lang="el-GR" b="1" dirty="0" err="1" smtClean="0">
                <a:latin typeface="Bookman Old Style" pitchFamily="18" charset="0"/>
              </a:rPr>
              <a:t>Φίρδην</a:t>
            </a:r>
            <a:r>
              <a:rPr lang="el-GR" b="1" dirty="0" smtClean="0">
                <a:latin typeface="Bookman Old Style" pitchFamily="18" charset="0"/>
              </a:rPr>
              <a:t>-</a:t>
            </a:r>
            <a:r>
              <a:rPr lang="el-GR" b="1" dirty="0" err="1" smtClean="0">
                <a:latin typeface="Bookman Old Style" pitchFamily="18" charset="0"/>
              </a:rPr>
              <a:t>Μίγδην</a:t>
            </a:r>
            <a:r>
              <a:rPr lang="el-GR" b="1" u="sng" dirty="0" smtClean="0">
                <a:latin typeface="Bookman Old Style" pitchFamily="18" charset="0"/>
              </a:rPr>
              <a:t>;;;;</a:t>
            </a:r>
            <a:endParaRPr lang="el-GR" b="1" u="sng" dirty="0">
              <a:latin typeface="Bookman Old Style" pitchFamily="18" charset="0"/>
            </a:endParaRPr>
          </a:p>
        </p:txBody>
      </p:sp>
      <p:sp>
        <p:nvSpPr>
          <p:cNvPr id="47107" name="Rectangle 3"/>
          <p:cNvSpPr>
            <a:spLocks noGrp="1" noChangeArrowheads="1"/>
          </p:cNvSpPr>
          <p:nvPr>
            <p:ph type="body" idx="1"/>
          </p:nvPr>
        </p:nvSpPr>
        <p:spPr>
          <a:xfrm>
            <a:off x="0" y="1772816"/>
            <a:ext cx="9144000" cy="4464472"/>
          </a:xfrm>
        </p:spPr>
        <p:txBody>
          <a:bodyPr>
            <a:normAutofit/>
          </a:bodyPr>
          <a:lstStyle/>
          <a:p>
            <a:pPr algn="ctr">
              <a:lnSpc>
                <a:spcPct val="90000"/>
              </a:lnSpc>
              <a:buFontTx/>
              <a:buNone/>
            </a:pPr>
            <a:r>
              <a:rPr lang="el-GR" sz="2800" dirty="0">
                <a:latin typeface="Bookman Old Style" pitchFamily="18" charset="0"/>
              </a:rPr>
              <a:t>Το περιεχόμενο του κατά Μάρκον χωρίζεται με διαφορετικούς τρόπους από τους ερευνητές. </a:t>
            </a:r>
          </a:p>
          <a:p>
            <a:pPr algn="ctr">
              <a:lnSpc>
                <a:spcPct val="90000"/>
              </a:lnSpc>
            </a:pPr>
            <a:r>
              <a:rPr lang="el-GR" sz="2800" dirty="0">
                <a:latin typeface="Bookman Old Style" pitchFamily="18" charset="0"/>
              </a:rPr>
              <a:t>Οι περισσότεροι δίνουν μια κατάταξη του περιεχομένου, στηριγμένοι στα γεωγραφικά πλαίσια της δράσης του Ιησού: δράση στη </a:t>
            </a:r>
            <a:r>
              <a:rPr lang="el-GR" sz="2800" b="1" dirty="0" smtClean="0">
                <a:latin typeface="Bookman Old Style" pitchFamily="18" charset="0"/>
              </a:rPr>
              <a:t>Γαλιλαία</a:t>
            </a:r>
            <a:r>
              <a:rPr lang="el-GR" sz="2800" dirty="0" smtClean="0">
                <a:latin typeface="Bookman Old Style" pitchFamily="18" charset="0"/>
              </a:rPr>
              <a:t>, </a:t>
            </a:r>
            <a:r>
              <a:rPr lang="el-GR" sz="2800" dirty="0">
                <a:latin typeface="Bookman Old Style" pitchFamily="18" charset="0"/>
              </a:rPr>
              <a:t>πορεία </a:t>
            </a:r>
            <a:r>
              <a:rPr lang="el-GR" sz="2800" b="1" dirty="0">
                <a:latin typeface="Bookman Old Style" pitchFamily="18" charset="0"/>
              </a:rPr>
              <a:t>προς</a:t>
            </a:r>
            <a:r>
              <a:rPr lang="el-GR" sz="2800" dirty="0">
                <a:latin typeface="Bookman Old Style" pitchFamily="18" charset="0"/>
              </a:rPr>
              <a:t> την Ιουδαία, </a:t>
            </a:r>
            <a:r>
              <a:rPr lang="el-GR" sz="2800" b="1" dirty="0" smtClean="0">
                <a:latin typeface="Bookman Old Style" pitchFamily="18" charset="0"/>
              </a:rPr>
              <a:t>Ιερουσαλήμ</a:t>
            </a:r>
            <a:r>
              <a:rPr lang="el-GR" sz="2800" dirty="0">
                <a:latin typeface="Bookman Old Style" pitchFamily="18" charset="0"/>
              </a:rPr>
              <a:t>, </a:t>
            </a:r>
            <a:r>
              <a:rPr lang="el-GR" sz="2800" dirty="0" smtClean="0">
                <a:latin typeface="Bookman Old Style" pitchFamily="18" charset="0"/>
              </a:rPr>
              <a:t>(Μ. Εβδομάδα, πάθος</a:t>
            </a:r>
            <a:r>
              <a:rPr lang="el-GR" sz="2800" dirty="0">
                <a:latin typeface="Bookman Old Style" pitchFamily="18" charset="0"/>
              </a:rPr>
              <a:t>, </a:t>
            </a:r>
            <a:r>
              <a:rPr lang="el-GR" sz="2800" dirty="0" smtClean="0">
                <a:latin typeface="Bookman Old Style" pitchFamily="18" charset="0"/>
              </a:rPr>
              <a:t>ανάσταση). </a:t>
            </a:r>
          </a:p>
          <a:p>
            <a:pPr algn="ctr">
              <a:lnSpc>
                <a:spcPct val="90000"/>
              </a:lnSpc>
            </a:pPr>
            <a:endParaRPr lang="el-GR" sz="2800" dirty="0">
              <a:latin typeface="Bookman Old Style" pitchFamily="18" charset="0"/>
            </a:endParaRPr>
          </a:p>
          <a:p>
            <a:pPr algn="ctr">
              <a:lnSpc>
                <a:spcPct val="90000"/>
              </a:lnSpc>
            </a:pPr>
            <a:r>
              <a:rPr lang="el-GR" sz="2800" dirty="0">
                <a:latin typeface="Bookman Old Style" pitchFamily="18" charset="0"/>
              </a:rPr>
              <a:t>Άλλοι το χωρίζουν με βάση τη διαδοχική </a:t>
            </a:r>
            <a:r>
              <a:rPr lang="el-GR" sz="2800" b="1" dirty="0">
                <a:latin typeface="Bookman Old Style" pitchFamily="18" charset="0"/>
              </a:rPr>
              <a:t>αποκάλυψη του προσώπου του Μεσσία </a:t>
            </a:r>
            <a:r>
              <a:rPr lang="el-GR" sz="2800" dirty="0">
                <a:latin typeface="Bookman Old Style" pitchFamily="18" charset="0"/>
              </a:rPr>
              <a:t>και του μυστηρίου της βασιλείας του Θεού που κηρύττει. </a:t>
            </a:r>
          </a:p>
        </p:txBody>
      </p:sp>
    </p:spTree>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13</a:t>
            </a:fld>
            <a:endParaRPr lang="el-GR"/>
          </a:p>
        </p:txBody>
      </p:sp>
      <p:sp>
        <p:nvSpPr>
          <p:cNvPr id="3" name="2 - TextBox"/>
          <p:cNvSpPr txBox="1"/>
          <p:nvPr/>
        </p:nvSpPr>
        <p:spPr>
          <a:xfrm>
            <a:off x="395536" y="476672"/>
            <a:ext cx="8208912" cy="919401"/>
          </a:xfrm>
          <a:prstGeom prst="roundRect">
            <a:avLst/>
          </a:prstGeom>
          <a:solidFill>
            <a:schemeClr val="accent2"/>
          </a:solidFill>
        </p:spPr>
        <p:txBody>
          <a:bodyPr wrap="square" rtlCol="0">
            <a:spAutoFit/>
          </a:bodyPr>
          <a:lstStyle/>
          <a:p>
            <a:r>
              <a:rPr lang="el-GR" sz="2400" b="1" dirty="0" smtClean="0">
                <a:latin typeface="Palatino Linotype" pitchFamily="18" charset="0"/>
              </a:rPr>
              <a:t>Ένα Ευαγγέλιο χωρίς αρχή και τέλος</a:t>
            </a:r>
            <a:r>
              <a:rPr lang="el-GR" sz="2400" b="1" dirty="0" smtClean="0">
                <a:latin typeface="Palatino Linotype" pitchFamily="18" charset="0"/>
              </a:rPr>
              <a:t>… [</a:t>
            </a:r>
            <a:r>
              <a:rPr lang="el-GR" sz="2400" b="1" dirty="0" err="1" smtClean="0">
                <a:latin typeface="Palatino Linotype" pitchFamily="18" charset="0"/>
              </a:rPr>
              <a:t>κολοβοδάκτυλος</a:t>
            </a:r>
            <a:r>
              <a:rPr lang="el-GR" sz="2400" b="1" dirty="0" smtClean="0">
                <a:latin typeface="Palatino Linotype" pitchFamily="18" charset="0"/>
              </a:rPr>
              <a:t>]</a:t>
            </a:r>
            <a:endParaRPr lang="el-GR" sz="2400" b="1" dirty="0">
              <a:latin typeface="Palatino Linotype" pitchFamily="18" charset="0"/>
            </a:endParaRPr>
          </a:p>
        </p:txBody>
      </p:sp>
      <p:sp>
        <p:nvSpPr>
          <p:cNvPr id="4" name="3 - Στρογγύλεμα μίας γωνίας ορθογωνίου"/>
          <p:cNvSpPr/>
          <p:nvPr/>
        </p:nvSpPr>
        <p:spPr>
          <a:xfrm>
            <a:off x="179512" y="2060848"/>
            <a:ext cx="8352928" cy="3754874"/>
          </a:xfrm>
          <a:prstGeom prst="round1Rect">
            <a:avLst/>
          </a:prstGeom>
          <a:solidFill>
            <a:schemeClr val="bg2"/>
          </a:solidFill>
        </p:spPr>
        <p:txBody>
          <a:bodyPr wrap="square">
            <a:spAutoFit/>
          </a:bodyPr>
          <a:lstStyle/>
          <a:p>
            <a:pPr marL="457200" indent="-457200" algn="just">
              <a:buAutoNum type="arabicPeriod"/>
            </a:pPr>
            <a:r>
              <a:rPr lang="el-GR" sz="2000" dirty="0" smtClean="0">
                <a:latin typeface="Palatino Linotype" pitchFamily="18" charset="0"/>
              </a:rPr>
              <a:t>Στην </a:t>
            </a:r>
            <a:r>
              <a:rPr lang="el-GR" sz="2000" b="1" i="1" dirty="0" smtClean="0">
                <a:latin typeface="Palatino Linotype" pitchFamily="18" charset="0"/>
              </a:rPr>
              <a:t>Αρχή του Ευαγγελίου </a:t>
            </a:r>
            <a:r>
              <a:rPr lang="el-GR" sz="2000" dirty="0" smtClean="0">
                <a:latin typeface="Palatino Linotype" pitchFamily="18" charset="0"/>
              </a:rPr>
              <a:t>δεν αναφέρει τίποτε για τη γέννηση και την παιδική ηλικία του Ιησού, ο οποίος ονομάζεται στο κεφ. 6 ίσως υποτιμητικά υιός της Μαρίας. Ξεκινά με παραπομπή στον </a:t>
            </a:r>
            <a:r>
              <a:rPr lang="el-GR" sz="2000" dirty="0" err="1" smtClean="0">
                <a:latin typeface="Palatino Linotype" pitchFamily="18" charset="0"/>
              </a:rPr>
              <a:t>Δευτερο</a:t>
            </a:r>
            <a:r>
              <a:rPr lang="el-GR" sz="2000" dirty="0" smtClean="0">
                <a:latin typeface="Palatino Linotype" pitchFamily="18" charset="0"/>
              </a:rPr>
              <a:t> - Ησαΐα</a:t>
            </a:r>
            <a:r>
              <a:rPr lang="el-GR" sz="2000" dirty="0" smtClean="0">
                <a:latin typeface="Palatino Linotype" pitchFamily="18" charset="0"/>
              </a:rPr>
              <a:t>, τον έσχατο των προφητών Μαλαχία και τη  Βάπτιση. </a:t>
            </a:r>
            <a:endParaRPr lang="el-GR" sz="2000" dirty="0" smtClean="0">
              <a:latin typeface="Palatino Linotype" pitchFamily="18" charset="0"/>
            </a:endParaRPr>
          </a:p>
          <a:p>
            <a:pPr marL="457200" indent="-457200" algn="just">
              <a:buAutoNum type="arabicPeriod"/>
            </a:pPr>
            <a:r>
              <a:rPr lang="el-GR" sz="2000" dirty="0" smtClean="0">
                <a:latin typeface="Palatino Linotype" pitchFamily="18" charset="0"/>
              </a:rPr>
              <a:t> </a:t>
            </a:r>
            <a:r>
              <a:rPr lang="el-GR" sz="2000" dirty="0" smtClean="0">
                <a:latin typeface="Palatino Linotype" pitchFamily="18" charset="0"/>
              </a:rPr>
              <a:t>Σ</a:t>
            </a:r>
            <a:r>
              <a:rPr lang="el-GR" sz="2000" dirty="0" smtClean="0">
                <a:latin typeface="Palatino Linotype" pitchFamily="18" charset="0"/>
              </a:rPr>
              <a:t>τις Βιογραφίες ήταν συνήθης η καταγραφή του λαμπρού γένους (+ παράδοξης γέννησης), της παιδείας […] </a:t>
            </a:r>
          </a:p>
          <a:p>
            <a:pPr marL="457200" indent="-457200" algn="just">
              <a:buAutoNum type="arabicPeriod"/>
            </a:pPr>
            <a:r>
              <a:rPr lang="el-GR" sz="2000" dirty="0" smtClean="0">
                <a:latin typeface="Palatino Linotype" pitchFamily="18" charset="0"/>
              </a:rPr>
              <a:t>Παρά </a:t>
            </a:r>
            <a:r>
              <a:rPr lang="el-GR" sz="2000" dirty="0" smtClean="0">
                <a:latin typeface="Palatino Linotype" pitchFamily="18" charset="0"/>
              </a:rPr>
              <a:t>το γεγονός ότι έχει χαρακτηριστεί </a:t>
            </a:r>
            <a:r>
              <a:rPr lang="el-GR" sz="2000" b="1" i="1" dirty="0" smtClean="0">
                <a:latin typeface="Palatino Linotype" pitchFamily="18" charset="0"/>
              </a:rPr>
              <a:t>Μία αφήγηση του Πάθους και της Ανάστασης με εκτεταμένη Εισαγωγή</a:t>
            </a:r>
            <a:r>
              <a:rPr lang="el-GR" sz="2000" dirty="0" smtClean="0">
                <a:latin typeface="Palatino Linotype" pitchFamily="18" charset="0"/>
              </a:rPr>
              <a:t> δεν αναφέρει καμιά εμφάνιση του </a:t>
            </a:r>
            <a:r>
              <a:rPr lang="el-GR" sz="2000" dirty="0" err="1" smtClean="0">
                <a:latin typeface="Palatino Linotype" pitchFamily="18" charset="0"/>
              </a:rPr>
              <a:t>Αναστάντος</a:t>
            </a:r>
            <a:r>
              <a:rPr lang="el-GR" sz="2000" dirty="0" smtClean="0">
                <a:latin typeface="Palatino Linotype" pitchFamily="18" charset="0"/>
              </a:rPr>
              <a:t> σε μαθήτριες ή/και μαθητές!  </a:t>
            </a:r>
          </a:p>
          <a:p>
            <a:endParaRPr lang="el-GR" dirty="0"/>
          </a:p>
        </p:txBody>
      </p:sp>
    </p:spTree>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14</a:t>
            </a:fld>
            <a:endParaRPr lang="el-GR"/>
          </a:p>
        </p:txBody>
      </p:sp>
      <p:sp>
        <p:nvSpPr>
          <p:cNvPr id="4" name="3 - TextBox"/>
          <p:cNvSpPr txBox="1"/>
          <p:nvPr/>
        </p:nvSpPr>
        <p:spPr>
          <a:xfrm>
            <a:off x="467544" y="908720"/>
            <a:ext cx="8208912" cy="919401"/>
          </a:xfrm>
          <a:prstGeom prst="roundRect">
            <a:avLst/>
          </a:prstGeom>
          <a:solidFill>
            <a:schemeClr val="accent2"/>
          </a:solidFill>
        </p:spPr>
        <p:txBody>
          <a:bodyPr wrap="square" rtlCol="0">
            <a:spAutoFit/>
          </a:bodyPr>
          <a:lstStyle/>
          <a:p>
            <a:r>
              <a:rPr lang="el-GR" sz="2400" b="1" dirty="0" smtClean="0">
                <a:latin typeface="Palatino Linotype" pitchFamily="18" charset="0"/>
              </a:rPr>
              <a:t>ΜΕ  ΤΟ ΑΠΟΤΟΜΟ ΕΠΙΛΟΓΟ </a:t>
            </a:r>
          </a:p>
          <a:p>
            <a:r>
              <a:rPr lang="el-GR" sz="2400" b="1" dirty="0" smtClean="0">
                <a:latin typeface="Palatino Linotype" pitchFamily="18" charset="0"/>
              </a:rPr>
              <a:t>Ο ΑΚΡΟΑΤΗΣ ΠΡΟΣΚΑΛΕΙΤΑΙ  ΣΕ…</a:t>
            </a:r>
            <a:endParaRPr lang="el-GR" sz="2400" b="1" dirty="0">
              <a:latin typeface="Palatino Linotype" pitchFamily="18" charset="0"/>
            </a:endParaRPr>
          </a:p>
        </p:txBody>
      </p:sp>
      <p:sp>
        <p:nvSpPr>
          <p:cNvPr id="5" name="4 - Ορθογώνιο"/>
          <p:cNvSpPr/>
          <p:nvPr/>
        </p:nvSpPr>
        <p:spPr>
          <a:xfrm>
            <a:off x="395536" y="2132857"/>
            <a:ext cx="8208912" cy="4278094"/>
          </a:xfrm>
          <a:prstGeom prst="rect">
            <a:avLst/>
          </a:prstGeom>
        </p:spPr>
        <p:txBody>
          <a:bodyPr wrap="square">
            <a:spAutoFit/>
          </a:bodyPr>
          <a:lstStyle/>
          <a:p>
            <a:pPr algn="just"/>
            <a:r>
              <a:rPr lang="el-GR" dirty="0" smtClean="0"/>
              <a:t>Οι γυναίκες που αναδεικνύονται στο Τέλος δεν γίνονται απόστολοι των αποστόλων (όχι ευαγγελισμός των μαθητών) </a:t>
            </a:r>
            <a:r>
              <a:rPr lang="el-GR" b="1" dirty="0" smtClean="0"/>
              <a:t>παρά φόβος και </a:t>
            </a:r>
            <a:r>
              <a:rPr lang="el-GR" b="1" dirty="0" err="1" smtClean="0"/>
              <a:t>έκ</a:t>
            </a:r>
            <a:r>
              <a:rPr lang="el-GR" b="1" dirty="0" smtClean="0"/>
              <a:t>-</a:t>
            </a:r>
            <a:r>
              <a:rPr lang="el-GR" b="1" dirty="0" err="1" smtClean="0"/>
              <a:t>σταση</a:t>
            </a:r>
            <a:r>
              <a:rPr lang="el-GR" b="1" dirty="0" smtClean="0"/>
              <a:t>. </a:t>
            </a:r>
            <a:r>
              <a:rPr lang="el-GR" dirty="0" smtClean="0"/>
              <a:t>Επιστροφή στο σημείο αφετηρίας από όπου ξεκίνησαν τα πάντα</a:t>
            </a:r>
            <a:r>
              <a:rPr lang="el-GR" baseline="30000" dirty="0" smtClean="0"/>
              <a:t>.</a:t>
            </a:r>
            <a:r>
              <a:rPr lang="el-GR" dirty="0" smtClean="0"/>
              <a:t> τη Γαλιλαία των αλλοδαπών εθνών. Ο Ιησούς ο </a:t>
            </a:r>
            <a:r>
              <a:rPr lang="el-GR" dirty="0" err="1" smtClean="0"/>
              <a:t>Ναζαρηνός</a:t>
            </a:r>
            <a:r>
              <a:rPr lang="el-GR" dirty="0" smtClean="0"/>
              <a:t> </a:t>
            </a:r>
            <a:r>
              <a:rPr lang="el-GR" b="1" i="1" u="sng" dirty="0" smtClean="0"/>
              <a:t>προ-</a:t>
            </a:r>
            <a:r>
              <a:rPr lang="el-GR" b="1" i="1" u="sng" dirty="0" err="1" smtClean="0"/>
              <a:t>άγει</a:t>
            </a:r>
            <a:r>
              <a:rPr lang="el-GR" i="1" dirty="0" err="1" smtClean="0"/>
              <a:t> ὑμᾶς</a:t>
            </a:r>
            <a:r>
              <a:rPr lang="el-GR" i="1" dirty="0" smtClean="0"/>
              <a:t> </a:t>
            </a:r>
            <a:r>
              <a:rPr lang="el-GR" sz="2000" b="1" i="1" dirty="0" err="1" smtClean="0"/>
              <a:t>εἰς</a:t>
            </a:r>
            <a:r>
              <a:rPr lang="el-GR" i="1" dirty="0" smtClean="0"/>
              <a:t> </a:t>
            </a:r>
            <a:r>
              <a:rPr lang="el-GR" i="1" dirty="0" err="1" smtClean="0"/>
              <a:t>τὴν</a:t>
            </a:r>
            <a:r>
              <a:rPr lang="el-GR" i="1" dirty="0" smtClean="0"/>
              <a:t> </a:t>
            </a:r>
            <a:r>
              <a:rPr lang="el-GR" i="1" dirty="0" err="1" smtClean="0"/>
              <a:t>Γαλιλαίαν</a:t>
            </a:r>
            <a:r>
              <a:rPr lang="el-GR" i="1" dirty="0" smtClean="0"/>
              <a:t>· </a:t>
            </a:r>
            <a:r>
              <a:rPr lang="el-GR" i="1" dirty="0" err="1" smtClean="0"/>
              <a:t>ἐκεῖ</a:t>
            </a:r>
            <a:r>
              <a:rPr lang="el-GR" i="1" dirty="0" smtClean="0"/>
              <a:t> </a:t>
            </a:r>
            <a:r>
              <a:rPr lang="el-GR" i="1" dirty="0" err="1" smtClean="0"/>
              <a:t>αὐτὸν</a:t>
            </a:r>
            <a:r>
              <a:rPr lang="el-GR" i="1" dirty="0" smtClean="0"/>
              <a:t> </a:t>
            </a:r>
            <a:r>
              <a:rPr lang="el-GR" i="1" dirty="0" err="1" smtClean="0"/>
              <a:t>ὄψεσθε͵</a:t>
            </a:r>
            <a:r>
              <a:rPr lang="el-GR" i="1" dirty="0" smtClean="0"/>
              <a:t> </a:t>
            </a:r>
            <a:r>
              <a:rPr lang="el-GR" i="1" dirty="0" err="1" smtClean="0"/>
              <a:t>καθὼς</a:t>
            </a:r>
            <a:r>
              <a:rPr lang="el-GR" i="1" dirty="0" smtClean="0"/>
              <a:t> </a:t>
            </a:r>
            <a:r>
              <a:rPr lang="el-GR" i="1" dirty="0" err="1" smtClean="0"/>
              <a:t>εἶπεν</a:t>
            </a:r>
            <a:r>
              <a:rPr lang="el-GR" i="1" dirty="0" smtClean="0"/>
              <a:t> </a:t>
            </a:r>
            <a:r>
              <a:rPr lang="el-GR" i="1" dirty="0" err="1" smtClean="0"/>
              <a:t>ὑμῖν</a:t>
            </a:r>
            <a:r>
              <a:rPr lang="el-GR" dirty="0" smtClean="0"/>
              <a:t>. </a:t>
            </a:r>
          </a:p>
          <a:p>
            <a:pPr algn="just"/>
            <a:endParaRPr lang="el-GR" dirty="0" smtClean="0"/>
          </a:p>
          <a:p>
            <a:pPr algn="just"/>
            <a:r>
              <a:rPr lang="el-GR" dirty="0" smtClean="0"/>
              <a:t>Ο αναγνώστης προσκαλείται έτσι να </a:t>
            </a:r>
            <a:r>
              <a:rPr lang="el-GR" b="1" dirty="0" smtClean="0"/>
              <a:t>ξαναδιαβάσει/ανα</a:t>
            </a:r>
            <a:r>
              <a:rPr lang="el-GR" b="1" i="1" dirty="0" smtClean="0"/>
              <a:t>γνώσει</a:t>
            </a:r>
            <a:r>
              <a:rPr lang="el-GR" b="1" dirty="0" smtClean="0"/>
              <a:t> το Ευαγγέλιο </a:t>
            </a:r>
            <a:r>
              <a:rPr lang="el-GR" dirty="0" smtClean="0"/>
              <a:t>από μία άλλη προοπτική και ταυτόχρονα να συνεχίσει την πορεία: να ακολουθήσει αλλά και να συναντήσει τον αναστημένο Ιησού στην «πεζή» καθημερινότητά του. </a:t>
            </a:r>
          </a:p>
          <a:p>
            <a:pPr algn="just"/>
            <a:endParaRPr lang="el-GR" dirty="0" smtClean="0"/>
          </a:p>
          <a:p>
            <a:pPr algn="just"/>
            <a:r>
              <a:rPr lang="el-GR" dirty="0" smtClean="0"/>
              <a:t>Έτσι συμβαίνει και με την </a:t>
            </a:r>
            <a:r>
              <a:rPr lang="el-GR" dirty="0" err="1" smtClean="0"/>
              <a:t>Τορά</a:t>
            </a:r>
            <a:r>
              <a:rPr lang="el-GR" dirty="0" smtClean="0"/>
              <a:t>. Το πένθιμο τέλος του Δευτερονομίου συνδυάζεται με μια καινούργια αρχή! Στους ποταμούς </a:t>
            </a:r>
            <a:r>
              <a:rPr lang="el-GR" dirty="0" err="1" smtClean="0"/>
              <a:t>Βαβυλώνος</a:t>
            </a:r>
            <a:r>
              <a:rPr lang="el-GR" dirty="0" smtClean="0"/>
              <a:t> γράφτηκε το άσμα της Δημιουργίας ενώ η επανάληψη αποτελούσε κάτι εξαιρετικά σημαντικό στην ανάγνωση-ακρόαση των λόγων της Γραφής.</a:t>
            </a:r>
            <a:endParaRPr lang="el-GR" dirty="0"/>
          </a:p>
        </p:txBody>
      </p:sp>
    </p:spTree>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15</a:t>
            </a:fld>
            <a:endParaRPr lang="el-GR"/>
          </a:p>
        </p:txBody>
      </p:sp>
      <p:sp>
        <p:nvSpPr>
          <p:cNvPr id="3073" name="Rectangle 1"/>
          <p:cNvSpPr>
            <a:spLocks noChangeArrowheads="1"/>
          </p:cNvSpPr>
          <p:nvPr/>
        </p:nvSpPr>
        <p:spPr bwMode="auto">
          <a:xfrm>
            <a:off x="251520" y="1384315"/>
            <a:ext cx="8640960" cy="5016758"/>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A. Ιωάννης ο Βαπτιστής (εκπλήρωση παλαιών προσδοκιών στην Έρημο).</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Β. Η Βάπτιση του Ιησού.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Γ. Πειρασμοί (αναμέτρηση με το δαιμονικό στοιχείο).</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Δ. Κλήση των μαθητών (θετική αντίδραση).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Ε. Διδασκαλία στη Συναγωγή (κάθαρση).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Στ. Ιεραποστολή στη Γαλιλαία (δύναμη).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Ζ. Μεταμόρφωση του Ιησού.</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Στ'. Πορεία προς την Ιερουσαλήμ 					(Πάθος).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Ε'. Κάθαρση του Ναού (διδασκαλία).</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Δ'. Αντίδραση των μαθητών (άρνηση).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Γ'. Πειρασμοί και δίκη (αναμέτρηση με τις αρχές).</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Β'. Σταύρωση.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Α'. Ο άγγελος στο κενό μνημείο (δημιουργία καινούργιων προσδοκιών).</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4" name="3 - TextBox"/>
          <p:cNvSpPr txBox="1"/>
          <p:nvPr/>
        </p:nvSpPr>
        <p:spPr>
          <a:xfrm>
            <a:off x="467544" y="908720"/>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Κυκλική δομή του </a:t>
            </a:r>
            <a:r>
              <a:rPr lang="el-GR" sz="2400" b="1" dirty="0" err="1" smtClean="0">
                <a:latin typeface="Palatino Linotype" pitchFamily="18" charset="0"/>
              </a:rPr>
              <a:t>Μκ</a:t>
            </a:r>
            <a:r>
              <a:rPr lang="el-GR" sz="2400" b="1" dirty="0" smtClean="0">
                <a:latin typeface="Palatino Linotype" pitchFamily="18" charset="0"/>
              </a:rPr>
              <a:t>.… «ΕΞΟΥΣΙΑ ΚΑΙ ΠΑΘΟΣ»</a:t>
            </a:r>
            <a:endParaRPr lang="el-GR" sz="24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16</a:t>
            </a:fld>
            <a:endParaRPr lang="el-GR"/>
          </a:p>
        </p:txBody>
      </p:sp>
      <p:sp>
        <p:nvSpPr>
          <p:cNvPr id="3073" name="Rectangle 1"/>
          <p:cNvSpPr>
            <a:spLocks noChangeArrowheads="1"/>
          </p:cNvSpPr>
          <p:nvPr/>
        </p:nvSpPr>
        <p:spPr bwMode="auto">
          <a:xfrm>
            <a:off x="251520" y="67272"/>
            <a:ext cx="8640960" cy="7171194"/>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endPar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ctr" fontAlgn="base">
              <a:spcBef>
                <a:spcPct val="0"/>
              </a:spcBef>
              <a:spcAft>
                <a:spcPct val="0"/>
              </a:spcAft>
            </a:pPr>
            <a:endParaRPr lang="el-GR" sz="2000" dirty="0" smtClean="0">
              <a:latin typeface="Palatino Linotype" pitchFamily="18" charset="0"/>
            </a:endParaRPr>
          </a:p>
          <a:p>
            <a:pPr lvl="0" indent="449263" algn="ctr" fontAlgn="base">
              <a:spcBef>
                <a:spcPct val="0"/>
              </a:spcBef>
              <a:spcAft>
                <a:spcPct val="0"/>
              </a:spcAft>
            </a:pPr>
            <a:r>
              <a:rPr lang="el-GR" sz="2000" b="1" dirty="0" smtClean="0">
                <a:latin typeface="Palatino Linotype" pitchFamily="18" charset="0"/>
              </a:rPr>
              <a:t>Αρχή + Τέλος</a:t>
            </a:r>
            <a:r>
              <a:rPr lang="el-GR" sz="2000" dirty="0" smtClean="0">
                <a:latin typeface="Palatino Linotype" pitchFamily="18" charset="0"/>
              </a:rPr>
              <a:t>: </a:t>
            </a:r>
          </a:p>
          <a:p>
            <a:pPr lvl="0" indent="449263" algn="just" fontAlgn="base">
              <a:spcBef>
                <a:spcPct val="0"/>
              </a:spcBef>
              <a:spcAft>
                <a:spcPct val="0"/>
              </a:spcAft>
            </a:pPr>
            <a:r>
              <a:rPr lang="el-GR" sz="2000" dirty="0" smtClean="0">
                <a:solidFill>
                  <a:srgbClr val="000000"/>
                </a:solidFill>
                <a:latin typeface="Palatino Linotype" pitchFamily="18" charset="0"/>
                <a:ea typeface="Times New Roman" pitchFamily="18" charset="0"/>
                <a:cs typeface="Times New Roman" pitchFamily="18" charset="0"/>
              </a:rPr>
              <a:t>A</a:t>
            </a:r>
            <a:r>
              <a:rPr lang="el-GR" sz="2000" dirty="0" smtClean="0">
                <a:latin typeface="Palatino Linotype" pitchFamily="18" charset="0"/>
              </a:rPr>
              <a:t> .</a:t>
            </a:r>
            <a:r>
              <a:rPr lang="el-GR" sz="2000" b="1" dirty="0" smtClean="0">
                <a:latin typeface="Palatino Linotype" pitchFamily="18" charset="0"/>
              </a:rPr>
              <a:t> Χώροι περιθωριακοί</a:t>
            </a:r>
            <a:r>
              <a:rPr lang="el-GR" sz="2000" dirty="0" smtClean="0">
                <a:latin typeface="Palatino Linotype" pitchFamily="18" charset="0"/>
              </a:rPr>
              <a:t>/ κατοικίας δαιμόνων  (έρημος-τάφος)</a:t>
            </a:r>
          </a:p>
          <a:p>
            <a:pPr lvl="0" indent="449263" algn="just" fontAlgn="base">
              <a:spcBef>
                <a:spcPct val="0"/>
              </a:spcBef>
              <a:spcAft>
                <a:spcPct val="0"/>
              </a:spcAft>
            </a:pPr>
            <a:r>
              <a:rPr lang="el-GR" sz="2000" dirty="0" smtClean="0">
                <a:latin typeface="Palatino Linotype" pitchFamily="18" charset="0"/>
              </a:rPr>
              <a:t>Β.   Κι όμως συρρέουν </a:t>
            </a:r>
            <a:r>
              <a:rPr lang="el-GR" sz="2000" b="1" dirty="0" smtClean="0">
                <a:latin typeface="Palatino Linotype" pitchFamily="18" charset="0"/>
              </a:rPr>
              <a:t>άνθρωποι</a:t>
            </a:r>
            <a:r>
              <a:rPr lang="el-GR" sz="2000" dirty="0" smtClean="0">
                <a:latin typeface="Palatino Linotype" pitchFamily="18" charset="0"/>
              </a:rPr>
              <a:t>! </a:t>
            </a:r>
          </a:p>
          <a:p>
            <a:pPr lvl="0" indent="449263" algn="just" fontAlgn="base">
              <a:spcBef>
                <a:spcPct val="0"/>
              </a:spcBef>
              <a:spcAft>
                <a:spcPct val="0"/>
              </a:spcAft>
            </a:pPr>
            <a:r>
              <a:rPr lang="el-GR" sz="2000" dirty="0" smtClean="0">
                <a:latin typeface="Palatino Linotype" pitchFamily="18" charset="0"/>
              </a:rPr>
              <a:t>Γ. </a:t>
            </a:r>
            <a:r>
              <a:rPr lang="el-GR" sz="2000" b="1" dirty="0" smtClean="0">
                <a:latin typeface="Palatino Linotype" pitchFamily="18" charset="0"/>
              </a:rPr>
              <a:t>Αγγελιοφόροι</a:t>
            </a:r>
            <a:r>
              <a:rPr lang="el-GR" sz="2000" dirty="0" smtClean="0">
                <a:latin typeface="Palatino Linotype" pitchFamily="18" charset="0"/>
              </a:rPr>
              <a:t> ευαγγελίζονται τελικά κάτι διαφορετικό από αυτό 	που αναζητούν. Οι γυναίκες συναντούν έναν νεαρό με λευκά. </a:t>
            </a:r>
          </a:p>
          <a:p>
            <a:pPr lvl="0" indent="449263" algn="just" fontAlgn="base">
              <a:spcBef>
                <a:spcPct val="0"/>
              </a:spcBef>
              <a:spcAft>
                <a:spcPct val="0"/>
              </a:spcAft>
            </a:pPr>
            <a:endParaRPr lang="el-GR" sz="2000" dirty="0" smtClean="0">
              <a:latin typeface="Palatino Linotype" pitchFamily="18" charset="0"/>
            </a:endParaRPr>
          </a:p>
          <a:p>
            <a:pPr lvl="0" indent="449263" algn="ctr" fontAlgn="base">
              <a:spcBef>
                <a:spcPct val="0"/>
              </a:spcBef>
              <a:spcAft>
                <a:spcPct val="0"/>
              </a:spcAft>
            </a:pPr>
            <a:r>
              <a:rPr lang="el-GR" sz="2000" dirty="0" smtClean="0">
                <a:latin typeface="Palatino Linotype" pitchFamily="18" charset="0"/>
              </a:rPr>
              <a:t>Αρχή, </a:t>
            </a:r>
            <a:r>
              <a:rPr lang="el-GR" sz="2000" b="1" dirty="0" smtClean="0">
                <a:latin typeface="Palatino Linotype" pitchFamily="18" charset="0"/>
              </a:rPr>
              <a:t>στην καρδιά </a:t>
            </a:r>
            <a:r>
              <a:rPr lang="el-GR" sz="2000" dirty="0" smtClean="0">
                <a:latin typeface="Palatino Linotype" pitchFamily="18" charset="0"/>
              </a:rPr>
              <a:t>και το τέλος: </a:t>
            </a:r>
          </a:p>
          <a:p>
            <a:pPr lvl="0" indent="449263" algn="just" fontAlgn="base">
              <a:spcBef>
                <a:spcPct val="0"/>
              </a:spcBef>
              <a:spcAft>
                <a:spcPct val="0"/>
              </a:spcAft>
            </a:pPr>
            <a:r>
              <a:rPr lang="el-GR" sz="2000" dirty="0" smtClean="0">
                <a:latin typeface="Palatino Linotype" pitchFamily="18" charset="0"/>
              </a:rPr>
              <a:t>		</a:t>
            </a:r>
          </a:p>
          <a:p>
            <a:pPr lvl="0" indent="449263" algn="just" fontAlgn="base">
              <a:spcBef>
                <a:spcPct val="0"/>
              </a:spcBef>
              <a:spcAft>
                <a:spcPct val="0"/>
              </a:spcAft>
            </a:pPr>
            <a:r>
              <a:rPr lang="el-GR" sz="2000" dirty="0" smtClean="0">
                <a:latin typeface="Palatino Linotype" pitchFamily="18" charset="0"/>
              </a:rPr>
              <a:t>Α. </a:t>
            </a:r>
            <a:r>
              <a:rPr lang="el-GR" sz="2000" b="1" dirty="0" smtClean="0">
                <a:latin typeface="Palatino Linotype" pitchFamily="18" charset="0"/>
              </a:rPr>
              <a:t>Οδός + Μαθητεία [Φως +τυφλοί, παιδί, Κατ</a:t>
            </a:r>
            <a:r>
              <a:rPr lang="el-GR" sz="2000" b="1" i="1" dirty="0" smtClean="0">
                <a:latin typeface="Palatino Linotype" pitchFamily="18" charset="0"/>
              </a:rPr>
              <a:t>ήχηση</a:t>
            </a:r>
            <a:r>
              <a:rPr lang="el-GR" sz="2000" b="1" dirty="0" smtClean="0">
                <a:latin typeface="Palatino Linotype" pitchFamily="18" charset="0"/>
              </a:rPr>
              <a:t>]</a:t>
            </a: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Β.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Ιησούς = ο </a:t>
            </a: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Υιός του Θεού</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Γ. Σκίζονται καταπετάσματα (ουρανός + ναός)</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Δ.  Παρουσία Ηλία</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Αρχή: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Γαλιλαία = τόπος </a:t>
            </a:r>
            <a:r>
              <a:rPr kumimoji="0" lang="el-GR" sz="2000" b="0"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θεοφάνειας</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(Καπερναούμ</a:t>
            </a:r>
            <a:r>
              <a:rPr kumimoji="0" lang="en-US"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n-US" sz="2000" b="0"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vs</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Ναζαρέτ!)  - Θάλασσα (εμείς + αυτοί)</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Τέλος: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Ιερουσαλήμ = τόπος καταστροφής</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Ρυθμός εκρηκτικός στη Γαλιλαία – επιβράδυνση στη Σιών, Μ. Εβδομάδα + Ώρες της </a:t>
            </a:r>
            <a:r>
              <a:rPr kumimoji="0" lang="el-GR" sz="2000" b="1"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Μεγ</a:t>
            </a: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Παρασκευής </a:t>
            </a:r>
          </a:p>
          <a:p>
            <a:pPr lvl="0" indent="449263" algn="just" fontAlgn="base">
              <a:spcBef>
                <a:spcPct val="0"/>
              </a:spcBef>
              <a:spcAft>
                <a:spcPct val="0"/>
              </a:spcAf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4" name="3 - TextBox"/>
          <p:cNvSpPr txBox="1"/>
          <p:nvPr/>
        </p:nvSpPr>
        <p:spPr>
          <a:xfrm>
            <a:off x="539552" y="332656"/>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Θέσεις και Αντιθέσεις</a:t>
            </a:r>
            <a:endParaRPr lang="el-GR" sz="2400" b="1" dirty="0">
              <a:latin typeface="Palatino Linotype" pitchFamily="18" charset="0"/>
            </a:endParaRPr>
          </a:p>
        </p:txBody>
      </p:sp>
    </p:spTree>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1143000"/>
            <a:ext cx="7859216" cy="485800"/>
          </a:xfrm>
        </p:spPr>
        <p:txBody>
          <a:bodyPr>
            <a:normAutofit fontScale="90000"/>
          </a:bodyPr>
          <a:lstStyle/>
          <a:p>
            <a:pPr algn="ctr"/>
            <a:r>
              <a:rPr lang="el-GR" sz="3200" b="1" u="sng" dirty="0" smtClean="0">
                <a:latin typeface="Bookman Old Style" pitchFamily="18" charset="0"/>
              </a:rPr>
              <a:t>Ιουδαίοι (εμείς)  και Έλληνες (αυτοί)</a:t>
            </a:r>
            <a:endParaRPr lang="el-GR" sz="3200" b="1" u="sng" dirty="0">
              <a:latin typeface="Bookman Old Style" pitchFamily="18" charset="0"/>
            </a:endParaRPr>
          </a:p>
        </p:txBody>
      </p:sp>
      <p:sp>
        <p:nvSpPr>
          <p:cNvPr id="46083" name="Rectangle 3"/>
          <p:cNvSpPr>
            <a:spLocks noGrp="1" noChangeArrowheads="1"/>
          </p:cNvSpPr>
          <p:nvPr>
            <p:ph type="body" idx="1"/>
          </p:nvPr>
        </p:nvSpPr>
        <p:spPr>
          <a:xfrm>
            <a:off x="1259632" y="548680"/>
            <a:ext cx="6984776" cy="553248"/>
          </a:xfrm>
        </p:spPr>
        <p:txBody>
          <a:bodyPr>
            <a:normAutofit fontScale="55000" lnSpcReduction="20000"/>
          </a:bodyPr>
          <a:lstStyle/>
          <a:p>
            <a:pPr algn="ctr">
              <a:lnSpc>
                <a:spcPct val="80000"/>
              </a:lnSpc>
              <a:buFontTx/>
              <a:buNone/>
            </a:pPr>
            <a:r>
              <a:rPr lang="el-GR" b="1" dirty="0" smtClean="0">
                <a:latin typeface="Bookman Old Style" pitchFamily="18" charset="0"/>
              </a:rPr>
              <a:t>Το πρώτο μέρος του Μάρκου</a:t>
            </a:r>
          </a:p>
          <a:p>
            <a:pPr algn="ctr">
              <a:lnSpc>
                <a:spcPct val="80000"/>
              </a:lnSpc>
              <a:buFontTx/>
              <a:buNone/>
            </a:pPr>
            <a:r>
              <a:rPr lang="el-GR" b="1" dirty="0" smtClean="0">
                <a:latin typeface="Bookman Old Style" pitchFamily="18" charset="0"/>
              </a:rPr>
              <a:t/>
            </a:r>
            <a:br>
              <a:rPr lang="el-GR" b="1" dirty="0" smtClean="0">
                <a:latin typeface="Bookman Old Style" pitchFamily="18" charset="0"/>
              </a:rPr>
            </a:br>
            <a:r>
              <a:rPr lang="el-GR" b="1" dirty="0" smtClean="0">
                <a:latin typeface="Bookman Old Style" pitchFamily="18" charset="0"/>
              </a:rPr>
              <a:t>(βάρκα-</a:t>
            </a:r>
            <a:r>
              <a:rPr lang="el-GR" b="1" dirty="0" err="1" smtClean="0">
                <a:latin typeface="Bookman Old Style" pitchFamily="18" charset="0"/>
              </a:rPr>
              <a:t>ψωμί</a:t>
            </a:r>
            <a:r>
              <a:rPr lang="el-GR" b="1" dirty="0" smtClean="0">
                <a:latin typeface="Bookman Old Style" pitchFamily="18" charset="0"/>
              </a:rPr>
              <a:t>)</a:t>
            </a:r>
            <a:endParaRPr lang="el-GR" sz="2800" dirty="0">
              <a:latin typeface="Bookman Old Style" pitchFamily="18" charset="0"/>
            </a:endParaRPr>
          </a:p>
        </p:txBody>
      </p:sp>
      <p:pic>
        <p:nvPicPr>
          <p:cNvPr id="4" name="3 - Εικόνα"/>
          <p:cNvPicPr/>
          <p:nvPr/>
        </p:nvPicPr>
        <p:blipFill>
          <a:blip r:embed="rId2" cstate="print"/>
          <a:srcRect/>
          <a:stretch>
            <a:fillRect/>
          </a:stretch>
        </p:blipFill>
        <p:spPr bwMode="auto">
          <a:xfrm>
            <a:off x="1403648" y="1772816"/>
            <a:ext cx="5832648" cy="4464496"/>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type="title"/>
          </p:nvPr>
        </p:nvPicPr>
        <p:blipFill>
          <a:blip r:embed="rId2" cstate="print"/>
          <a:srcRect/>
          <a:stretch>
            <a:fillRect/>
          </a:stretch>
        </p:blipFill>
        <p:spPr>
          <a:xfrm>
            <a:off x="250825" y="333375"/>
            <a:ext cx="8642350" cy="6264275"/>
          </a:xfrm>
        </p:spPr>
      </p:pic>
    </p:spTree>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19</a:t>
            </a:fld>
            <a:endParaRPr lang="el-GR"/>
          </a:p>
        </p:txBody>
      </p:sp>
      <p:sp>
        <p:nvSpPr>
          <p:cNvPr id="4" name="3 - TextBox"/>
          <p:cNvSpPr txBox="1"/>
          <p:nvPr/>
        </p:nvSpPr>
        <p:spPr>
          <a:xfrm>
            <a:off x="539552" y="332656"/>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Σύγκριση Μάρκου και Ματθαίου</a:t>
            </a:r>
            <a:endParaRPr lang="el-GR" sz="2400" b="1" dirty="0">
              <a:latin typeface="Palatino Linotype" pitchFamily="18" charset="0"/>
            </a:endParaRPr>
          </a:p>
        </p:txBody>
      </p:sp>
      <p:sp>
        <p:nvSpPr>
          <p:cNvPr id="5" name="4 - TextBox"/>
          <p:cNvSpPr txBox="1"/>
          <p:nvPr/>
        </p:nvSpPr>
        <p:spPr>
          <a:xfrm>
            <a:off x="1259632" y="1916832"/>
            <a:ext cx="7128792" cy="2308324"/>
          </a:xfrm>
          <a:prstGeom prst="rect">
            <a:avLst/>
          </a:prstGeom>
          <a:noFill/>
        </p:spPr>
        <p:txBody>
          <a:bodyPr wrap="square" rtlCol="0">
            <a:spAutoFit/>
          </a:bodyPr>
          <a:lstStyle/>
          <a:p>
            <a:pPr lvl="0"/>
            <a:r>
              <a:rPr lang="en-US" dirty="0" smtClean="0"/>
              <a:t>M</a:t>
            </a:r>
            <a:r>
              <a:rPr lang="el-GR" dirty="0" smtClean="0"/>
              <a:t>κ</a:t>
            </a:r>
            <a:r>
              <a:rPr lang="en-US" dirty="0" smtClean="0"/>
              <a:t>. 1, 12 </a:t>
            </a:r>
            <a:r>
              <a:rPr lang="el-GR" b="1" i="1" dirty="0" err="1" smtClean="0"/>
              <a:t>Καὶ</a:t>
            </a:r>
            <a:r>
              <a:rPr lang="el-GR" b="1" i="1" dirty="0" smtClean="0"/>
              <a:t> </a:t>
            </a:r>
            <a:r>
              <a:rPr lang="el-GR" dirty="0" err="1" smtClean="0">
                <a:solidFill>
                  <a:srgbClr val="C00000"/>
                </a:solidFill>
              </a:rPr>
              <a:t>εὐθὺς</a:t>
            </a:r>
            <a:r>
              <a:rPr lang="el-GR" dirty="0" smtClean="0"/>
              <a:t> </a:t>
            </a:r>
            <a:r>
              <a:rPr lang="el-GR" dirty="0" err="1" smtClean="0"/>
              <a:t>τὸ</a:t>
            </a:r>
            <a:r>
              <a:rPr lang="el-GR" dirty="0" smtClean="0"/>
              <a:t> </a:t>
            </a:r>
            <a:r>
              <a:rPr lang="el-GR" dirty="0" err="1" smtClean="0"/>
              <a:t>πνεῦμα</a:t>
            </a:r>
            <a:r>
              <a:rPr lang="el-GR" dirty="0" smtClean="0"/>
              <a:t> </a:t>
            </a:r>
            <a:r>
              <a:rPr lang="el-GR" dirty="0" err="1" smtClean="0"/>
              <a:t>αὐτὸν</a:t>
            </a:r>
            <a:r>
              <a:rPr lang="el-GR" dirty="0" smtClean="0"/>
              <a:t> </a:t>
            </a:r>
            <a:r>
              <a:rPr lang="el-GR" b="1" dirty="0" err="1" smtClean="0"/>
              <a:t>ἐκβάλλει</a:t>
            </a:r>
            <a:r>
              <a:rPr lang="el-GR" dirty="0" smtClean="0"/>
              <a:t> (</a:t>
            </a:r>
            <a:r>
              <a:rPr lang="el-GR" dirty="0" err="1" smtClean="0"/>
              <a:t>ενεστώς</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ἔρημον</a:t>
            </a:r>
            <a:r>
              <a:rPr lang="el-GR" dirty="0" smtClean="0"/>
              <a:t>.</a:t>
            </a:r>
          </a:p>
          <a:p>
            <a:pPr lvl="0"/>
            <a:r>
              <a:rPr lang="el-GR" dirty="0" err="1" smtClean="0"/>
              <a:t>Μτ</a:t>
            </a:r>
            <a:r>
              <a:rPr lang="el-GR" dirty="0" smtClean="0"/>
              <a:t>. 4, 1: </a:t>
            </a:r>
            <a:r>
              <a:rPr lang="el-GR" dirty="0" err="1" smtClean="0"/>
              <a:t>Τότε</a:t>
            </a:r>
            <a:r>
              <a:rPr lang="el-GR" dirty="0" smtClean="0"/>
              <a:t> </a:t>
            </a:r>
            <a:r>
              <a:rPr lang="el-GR" dirty="0" smtClean="0">
                <a:solidFill>
                  <a:srgbClr val="FF0000"/>
                </a:solidFill>
              </a:rPr>
              <a:t>ὁ </a:t>
            </a:r>
            <a:r>
              <a:rPr lang="el-GR" dirty="0" err="1" smtClean="0">
                <a:solidFill>
                  <a:srgbClr val="FF0000"/>
                </a:solidFill>
              </a:rPr>
              <a:t>Ἰησοῦς</a:t>
            </a:r>
            <a:r>
              <a:rPr lang="el-GR" dirty="0" smtClean="0">
                <a:solidFill>
                  <a:srgbClr val="FF0000"/>
                </a:solidFill>
              </a:rPr>
              <a:t> </a:t>
            </a:r>
            <a:r>
              <a:rPr lang="el-GR" dirty="0" err="1" smtClean="0">
                <a:solidFill>
                  <a:srgbClr val="0070C0"/>
                </a:solidFill>
              </a:rPr>
              <a:t>ἀνήχθη</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ἔρημον</a:t>
            </a:r>
            <a:r>
              <a:rPr lang="el-GR" dirty="0" smtClean="0"/>
              <a:t> </a:t>
            </a:r>
            <a:r>
              <a:rPr lang="el-GR" dirty="0" err="1" smtClean="0"/>
              <a:t>ὑπὸ</a:t>
            </a:r>
            <a:r>
              <a:rPr lang="el-GR" dirty="0" smtClean="0"/>
              <a:t> </a:t>
            </a:r>
            <a:r>
              <a:rPr lang="el-GR" dirty="0" err="1" smtClean="0"/>
              <a:t>τοῦ</a:t>
            </a:r>
            <a:r>
              <a:rPr lang="el-GR" dirty="0" smtClean="0"/>
              <a:t> </a:t>
            </a:r>
            <a:r>
              <a:rPr lang="el-GR" dirty="0" err="1" smtClean="0"/>
              <a:t>πνεύματος</a:t>
            </a:r>
            <a:r>
              <a:rPr lang="el-GR" dirty="0" smtClean="0"/>
              <a:t> </a:t>
            </a:r>
            <a:r>
              <a:rPr lang="el-GR" dirty="0" err="1" smtClean="0"/>
              <a:t>πειρασθῆναι</a:t>
            </a:r>
            <a:r>
              <a:rPr lang="el-GR" dirty="0" smtClean="0"/>
              <a:t> </a:t>
            </a:r>
            <a:r>
              <a:rPr lang="el-GR" dirty="0" err="1" smtClean="0"/>
              <a:t>ὑπὸ</a:t>
            </a:r>
            <a:r>
              <a:rPr lang="el-GR" dirty="0" smtClean="0"/>
              <a:t> </a:t>
            </a:r>
            <a:r>
              <a:rPr lang="el-GR" dirty="0" err="1" smtClean="0"/>
              <a:t>τοῦ</a:t>
            </a:r>
            <a:r>
              <a:rPr lang="el-GR" dirty="0" smtClean="0"/>
              <a:t> </a:t>
            </a:r>
            <a:r>
              <a:rPr lang="el-GR" dirty="0" err="1" smtClean="0"/>
              <a:t>διαβόλου</a:t>
            </a:r>
            <a:r>
              <a:rPr lang="el-GR" dirty="0" smtClean="0"/>
              <a:t>. </a:t>
            </a:r>
            <a:endParaRPr lang="el-GR" dirty="0" smtClean="0"/>
          </a:p>
          <a:p>
            <a:pPr lvl="0"/>
            <a:endParaRPr lang="el-GR" dirty="0" smtClean="0"/>
          </a:p>
          <a:p>
            <a:pPr lvl="0"/>
            <a:endParaRPr lang="el-GR" dirty="0" smtClean="0"/>
          </a:p>
          <a:p>
            <a:pPr lvl="0"/>
            <a:r>
              <a:rPr lang="el-GR" smtClean="0"/>
              <a:t>* Τεχνική </a:t>
            </a:r>
            <a:r>
              <a:rPr lang="en-GB" dirty="0" smtClean="0"/>
              <a:t>sandwich</a:t>
            </a:r>
            <a:endParaRPr lang="el-GR" dirty="0" smtClean="0"/>
          </a:p>
          <a:p>
            <a:endParaRPr lang="el-GR" dirty="0"/>
          </a:p>
        </p:txBody>
      </p:sp>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700808"/>
            <a:ext cx="7772400" cy="1470025"/>
          </a:xfrm>
        </p:spPr>
        <p:txBody>
          <a:bodyPr>
            <a:normAutofit/>
          </a:bodyPr>
          <a:lstStyle/>
          <a:p>
            <a:pPr algn="ctr"/>
            <a:r>
              <a:rPr lang="el-GR" sz="3600" b="1" dirty="0" smtClean="0">
                <a:latin typeface="Palatino Linotype" pitchFamily="18" charset="0"/>
              </a:rPr>
              <a:t>ΕΙΣΑΓΩΓΗ </a:t>
            </a:r>
            <a:br>
              <a:rPr lang="el-GR" sz="3600" b="1" dirty="0" smtClean="0">
                <a:latin typeface="Palatino Linotype" pitchFamily="18" charset="0"/>
              </a:rPr>
            </a:br>
            <a:r>
              <a:rPr lang="el-GR" sz="3600" b="1" dirty="0" smtClean="0">
                <a:latin typeface="Palatino Linotype" pitchFamily="18" charset="0"/>
              </a:rPr>
              <a:t>ΣΤΗΝ ΚΑΙΝΗ ΔΙΑΘΗΚΗ</a:t>
            </a:r>
            <a:endParaRPr lang="el-GR" sz="3600" dirty="0">
              <a:solidFill>
                <a:srgbClr val="C00000"/>
              </a:solidFill>
              <a:latin typeface="Palatino Linotype" pitchFamily="18" charset="0"/>
            </a:endParaRPr>
          </a:p>
        </p:txBody>
      </p:sp>
      <p:sp>
        <p:nvSpPr>
          <p:cNvPr id="3" name="2 - Θέση περιεχομένου"/>
          <p:cNvSpPr>
            <a:spLocks noGrp="1"/>
          </p:cNvSpPr>
          <p:nvPr>
            <p:ph type="subTitle" idx="1"/>
          </p:nvPr>
        </p:nvSpPr>
        <p:spPr>
          <a:xfrm>
            <a:off x="323528" y="4160678"/>
            <a:ext cx="8640960" cy="1752600"/>
          </a:xfrm>
        </p:spPr>
        <p:txBody>
          <a:bodyPr>
            <a:normAutofit/>
          </a:bodyPr>
          <a:lstStyle/>
          <a:p>
            <a:r>
              <a:rPr lang="el-GR" dirty="0" smtClean="0">
                <a:solidFill>
                  <a:srgbClr val="996633"/>
                </a:solidFill>
              </a:rPr>
              <a:t>Υποχρεωτικό μάθημα </a:t>
            </a:r>
            <a:r>
              <a:rPr lang="el-GR" dirty="0" err="1" smtClean="0">
                <a:solidFill>
                  <a:srgbClr val="996633"/>
                </a:solidFill>
              </a:rPr>
              <a:t>Α΄Εξαμήνου</a:t>
            </a:r>
            <a:endParaRPr lang="el-GR" dirty="0" smtClean="0">
              <a:solidFill>
                <a:srgbClr val="996633"/>
              </a:solidFill>
            </a:endParaRPr>
          </a:p>
          <a:p>
            <a:endParaRPr lang="el-GR" dirty="0" smtClean="0">
              <a:solidFill>
                <a:srgbClr val="996633"/>
              </a:solidFill>
            </a:endParaRPr>
          </a:p>
          <a:p>
            <a:r>
              <a:rPr lang="el-GR" sz="2000" b="1" dirty="0" smtClean="0">
                <a:solidFill>
                  <a:srgbClr val="996633"/>
                </a:solidFill>
              </a:rPr>
              <a:t>Διδάσκων: </a:t>
            </a:r>
            <a:r>
              <a:rPr lang="el-GR" sz="2000" b="1" dirty="0" err="1" smtClean="0">
                <a:solidFill>
                  <a:srgbClr val="996633"/>
                </a:solidFill>
              </a:rPr>
              <a:t>Αναπλ</a:t>
            </a:r>
            <a:r>
              <a:rPr lang="el-GR" sz="2000" b="1" dirty="0" smtClean="0">
                <a:solidFill>
                  <a:srgbClr val="996633"/>
                </a:solidFill>
              </a:rPr>
              <a:t>. Καθηγητής  ΣΩΤΗΡΙΟΣ ΔΕΣΠΟΤΗΣ</a:t>
            </a:r>
          </a:p>
        </p:txBody>
      </p:sp>
      <p:sp>
        <p:nvSpPr>
          <p:cNvPr id="6" name="5 - TextBox"/>
          <p:cNvSpPr txBox="1"/>
          <p:nvPr/>
        </p:nvSpPr>
        <p:spPr>
          <a:xfrm>
            <a:off x="597471" y="-27384"/>
            <a:ext cx="8146782" cy="1569660"/>
          </a:xfrm>
          <a:prstGeom prst="rect">
            <a:avLst/>
          </a:prstGeom>
          <a:noFill/>
        </p:spPr>
        <p:txBody>
          <a:bodyPr wrap="none" rtlCol="0">
            <a:spAutoFit/>
          </a:bodyPr>
          <a:lstStyle/>
          <a:p>
            <a:pPr algn="ctr"/>
            <a:r>
              <a:rPr lang="el-GR" sz="2000" b="1" dirty="0" smtClean="0">
                <a:solidFill>
                  <a:schemeClr val="bg1"/>
                </a:solidFill>
              </a:rPr>
              <a:t>ΕΘΝΙΚΟ ΚΑΙ ΚΑΠΟΔΙΣΤΡΙΑΚΟ ΠΑΝΕΠΙΣΤΗΜΙΟ ΑΘΗΝΩΝ</a:t>
            </a:r>
          </a:p>
          <a:p>
            <a:pPr algn="ctr"/>
            <a:r>
              <a:rPr lang="el-GR" sz="2000" b="1" dirty="0" smtClean="0">
                <a:solidFill>
                  <a:schemeClr val="bg1"/>
                </a:solidFill>
              </a:rPr>
              <a:t>ΘΕΟΛΟΓΙΚΗ ΣΧΟΛΗ,</a:t>
            </a:r>
          </a:p>
          <a:p>
            <a:pPr algn="ctr"/>
            <a:r>
              <a:rPr lang="el-GR" sz="2000" b="1" dirty="0" smtClean="0">
                <a:solidFill>
                  <a:schemeClr val="bg1"/>
                </a:solidFill>
              </a:rPr>
              <a:t>ΤΜΗΜΑ ΚΟΙΝΩΝΙΚΗΣ ΘΕΟΛΟΓΙΑΣ </a:t>
            </a:r>
          </a:p>
          <a:p>
            <a:pPr algn="ctr"/>
            <a:endParaRPr lang="el-GR" b="1" dirty="0" smtClean="0">
              <a:solidFill>
                <a:schemeClr val="bg1"/>
              </a:solidFill>
            </a:endParaRPr>
          </a:p>
          <a:p>
            <a:endParaRPr lang="el-GR" dirty="0"/>
          </a:p>
        </p:txBody>
      </p:sp>
      <p:sp>
        <p:nvSpPr>
          <p:cNvPr id="7" name="6 - TextBox"/>
          <p:cNvSpPr txBox="1"/>
          <p:nvPr/>
        </p:nvSpPr>
        <p:spPr>
          <a:xfrm>
            <a:off x="1820708" y="5746029"/>
            <a:ext cx="5502597" cy="1231106"/>
          </a:xfrm>
          <a:prstGeom prst="rect">
            <a:avLst/>
          </a:prstGeom>
          <a:noFill/>
        </p:spPr>
        <p:txBody>
          <a:bodyPr wrap="none" rtlCol="0">
            <a:spAutoFit/>
          </a:bodyPr>
          <a:lstStyle/>
          <a:p>
            <a:pPr algn="ctr"/>
            <a:r>
              <a:rPr lang="el-GR" sz="1400" dirty="0">
                <a:latin typeface="Palatino Linotype" pitchFamily="18" charset="0"/>
              </a:rPr>
              <a:t>ΤΟΜΕΑΣ ΒΙΒΛΙΚΩΝ ΣΠΟΥΔΩΝ ΚΑΙ ΠΟΛΙΤΙΣΤΙΚΟΥ</a:t>
            </a:r>
          </a:p>
          <a:p>
            <a:pPr algn="ctr"/>
            <a:r>
              <a:rPr lang="el-GR" sz="1400" dirty="0">
                <a:latin typeface="Palatino Linotype" pitchFamily="18" charset="0"/>
              </a:rPr>
              <a:t>ΒΙΟΥ ΜΕΣΟΓΕΙΟΥ</a:t>
            </a:r>
          </a:p>
          <a:p>
            <a:pPr algn="ctr"/>
            <a:r>
              <a:rPr lang="el-GR" sz="1400" dirty="0" err="1">
                <a:latin typeface="Palatino Linotype" pitchFamily="18" charset="0"/>
              </a:rPr>
              <a:t>Τηλ</a:t>
            </a:r>
            <a:r>
              <a:rPr lang="el-GR" sz="1400" dirty="0">
                <a:latin typeface="Palatino Linotype" pitchFamily="18" charset="0"/>
              </a:rPr>
              <a:t>.-</a:t>
            </a:r>
            <a:r>
              <a:rPr lang="de-DE" sz="1400" dirty="0">
                <a:latin typeface="Palatino Linotype" pitchFamily="18" charset="0"/>
              </a:rPr>
              <a:t>Fax</a:t>
            </a:r>
            <a:r>
              <a:rPr lang="el-GR" sz="1400" dirty="0">
                <a:latin typeface="Palatino Linotype" pitchFamily="18" charset="0"/>
              </a:rPr>
              <a:t> : 003/210/ 727- 5824</a:t>
            </a:r>
          </a:p>
          <a:p>
            <a:pPr algn="ctr"/>
            <a:r>
              <a:rPr lang="el-GR" sz="1400" dirty="0" err="1">
                <a:latin typeface="Palatino Linotype" pitchFamily="18" charset="0"/>
              </a:rPr>
              <a:t>sotdespo@soctheol.uoa.gr</a:t>
            </a:r>
            <a:endParaRPr lang="el-GR" sz="1400" dirty="0">
              <a:latin typeface="Palatino Linotype" pitchFamily="18" charset="0"/>
            </a:endParaRPr>
          </a:p>
          <a:p>
            <a:endParaRPr lang="el-GR" dirty="0"/>
          </a:p>
        </p:txBody>
      </p:sp>
      <p:sp>
        <p:nvSpPr>
          <p:cNvPr id="9" name="8 - Θέση αριθμού διαφάνειας"/>
          <p:cNvSpPr>
            <a:spLocks noGrp="1"/>
          </p:cNvSpPr>
          <p:nvPr>
            <p:ph type="sldNum" sz="quarter" idx="12"/>
          </p:nvPr>
        </p:nvSpPr>
        <p:spPr/>
        <p:txBody>
          <a:bodyPr/>
          <a:lstStyle/>
          <a:p>
            <a:fld id="{4B991278-F0D4-4548-BA03-2349C3D7F960}" type="slidenum">
              <a:rPr lang="el-GR" smtClean="0"/>
              <a:pPr/>
              <a:t>2</a:t>
            </a:fld>
            <a:endParaRPr lang="el-G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20</a:t>
            </a:fld>
            <a:endParaRPr lang="el-GR"/>
          </a:p>
        </p:txBody>
      </p:sp>
      <p:sp>
        <p:nvSpPr>
          <p:cNvPr id="3" name="2 - Στρογγυλεμένο ορθογώνιο"/>
          <p:cNvSpPr/>
          <p:nvPr/>
        </p:nvSpPr>
        <p:spPr>
          <a:xfrm>
            <a:off x="323528" y="1412776"/>
            <a:ext cx="8496944" cy="1071571"/>
          </a:xfrm>
          <a:prstGeom prst="roundRect">
            <a:avLst/>
          </a:prstGeom>
          <a:solidFill>
            <a:schemeClr val="accent2"/>
          </a:solidFill>
          <a:ln>
            <a:solidFill>
              <a:schemeClr val="tx1"/>
            </a:solidFill>
          </a:ln>
        </p:spPr>
        <p:txBody>
          <a:bodyPr wrap="square">
            <a:spAutoFit/>
          </a:bodyPr>
          <a:lstStyle/>
          <a:p>
            <a:pPr>
              <a:lnSpc>
                <a:spcPct val="150000"/>
              </a:lnSpc>
            </a:pPr>
            <a:r>
              <a:rPr lang="el-GR" sz="2000" dirty="0" smtClean="0">
                <a:latin typeface="Palatino Linotype" pitchFamily="18" charset="0"/>
              </a:rPr>
              <a:t>Η προοδευτική αποκάλυψη της ταυτότητας του Ιησού συνδέεται στο πρώτο μέρος του Ευαγγελίου με το σύμβολο του </a:t>
            </a:r>
            <a:r>
              <a:rPr lang="el-GR" sz="2000" b="1" i="1" u="sng" dirty="0" smtClean="0">
                <a:latin typeface="Palatino Linotype" pitchFamily="18" charset="0"/>
              </a:rPr>
              <a:t>πλοίου</a:t>
            </a:r>
            <a:r>
              <a:rPr lang="el-GR" sz="2000" dirty="0" smtClean="0">
                <a:latin typeface="Palatino Linotype" pitchFamily="18" charset="0"/>
              </a:rPr>
              <a:t> .</a:t>
            </a:r>
            <a:endParaRPr lang="el-GR" sz="2000" dirty="0">
              <a:latin typeface="Palatino Linotype" pitchFamily="18" charset="0"/>
            </a:endParaRPr>
          </a:p>
        </p:txBody>
      </p:sp>
      <p:sp>
        <p:nvSpPr>
          <p:cNvPr id="7" name="6 - Διάγραμμα ροής: Εναλλακτική διεργασία"/>
          <p:cNvSpPr/>
          <p:nvPr/>
        </p:nvSpPr>
        <p:spPr>
          <a:xfrm>
            <a:off x="395536" y="2730614"/>
            <a:ext cx="8424936" cy="1634490"/>
          </a:xfrm>
          <a:prstGeom prst="flowChartAlternateProcess">
            <a:avLst/>
          </a:prstGeom>
          <a:solidFill>
            <a:schemeClr val="bg2"/>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Β’ άξονας περιστροφής : η </a:t>
            </a:r>
            <a:r>
              <a:rPr lang="el-GR" sz="2000" i="1" dirty="0" smtClean="0">
                <a:latin typeface="Palatino Linotype" pitchFamily="18" charset="0"/>
              </a:rPr>
              <a:t>τροφή </a:t>
            </a:r>
            <a:r>
              <a:rPr lang="el-GR" sz="2000" dirty="0" smtClean="0">
                <a:latin typeface="Palatino Linotype" pitchFamily="18" charset="0"/>
              </a:rPr>
              <a:t>και ιδιαίτερα </a:t>
            </a:r>
            <a:r>
              <a:rPr lang="el-GR" sz="2000" b="1" dirty="0" smtClean="0">
                <a:latin typeface="Palatino Linotype" pitchFamily="18" charset="0"/>
              </a:rPr>
              <a:t>το ψωμί</a:t>
            </a:r>
            <a:r>
              <a:rPr lang="el-GR" sz="2000" dirty="0" smtClean="0">
                <a:latin typeface="Palatino Linotype" pitchFamily="18" charset="0"/>
              </a:rPr>
              <a:t> το οποίο στο </a:t>
            </a:r>
            <a:r>
              <a:rPr lang="el-GR" sz="2000" dirty="0" err="1" smtClean="0">
                <a:latin typeface="Palatino Linotype" pitchFamily="18" charset="0"/>
              </a:rPr>
              <a:t>Μκ</a:t>
            </a:r>
            <a:r>
              <a:rPr lang="el-GR" sz="2000" dirty="0" smtClean="0">
                <a:latin typeface="Palatino Linotype" pitchFamily="18" charset="0"/>
              </a:rPr>
              <a:t>. αποτελεί σύμβολο της πληρότητας της ζωής, την οποία προσφέρει ο Ιησούς.</a:t>
            </a:r>
            <a:endParaRPr lang="el-GR" sz="2000" dirty="0">
              <a:latin typeface="Palatino Linotype" pitchFamily="18" charset="0"/>
            </a:endParaRPr>
          </a:p>
        </p:txBody>
      </p:sp>
      <p:sp>
        <p:nvSpPr>
          <p:cNvPr id="8" name="7 - Στρογγύλεμα της γωνίας της ίδιας πλευράς του ορθογωνίου"/>
          <p:cNvSpPr/>
          <p:nvPr/>
        </p:nvSpPr>
        <p:spPr>
          <a:xfrm>
            <a:off x="395536" y="4593902"/>
            <a:ext cx="8424936" cy="2032754"/>
          </a:xfrm>
          <a:prstGeom prst="round2SameRect">
            <a:avLst/>
          </a:prstGeom>
          <a:solidFill>
            <a:schemeClr val="bg2">
              <a:lumMod val="75000"/>
            </a:schemeClr>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Προβάλλεται δύο φορές η ‘εικόνα’ του </a:t>
            </a:r>
            <a:r>
              <a:rPr lang="el-GR" sz="2000" b="1" i="1" dirty="0" smtClean="0">
                <a:latin typeface="Palatino Linotype" pitchFamily="18" charset="0"/>
              </a:rPr>
              <a:t>παιδιού, </a:t>
            </a:r>
            <a:r>
              <a:rPr lang="el-GR" sz="2000" dirty="0" smtClean="0">
                <a:latin typeface="Palatino Linotype" pitchFamily="18" charset="0"/>
              </a:rPr>
              <a:t>ως πρότυπο αποδοχής της Βασιλείας και εισόδου σε αυτήν. Η εικόνα του παιδιού παραπέμπει επίσης στην </a:t>
            </a:r>
            <a:r>
              <a:rPr lang="el-GR" sz="2000" b="1" i="1" dirty="0" smtClean="0">
                <a:latin typeface="Palatino Linotype" pitchFamily="18" charset="0"/>
              </a:rPr>
              <a:t>αναγέννηση δια του Πνεύματος και </a:t>
            </a:r>
            <a:r>
              <a:rPr lang="el-GR" sz="2000" b="1" i="1" dirty="0" err="1" smtClean="0">
                <a:latin typeface="Palatino Linotype" pitchFamily="18" charset="0"/>
              </a:rPr>
              <a:t>τουΎδατος</a:t>
            </a:r>
            <a:r>
              <a:rPr lang="el-GR" sz="2000" b="1" i="1" dirty="0" smtClean="0">
                <a:latin typeface="Palatino Linotype" pitchFamily="18" charset="0"/>
              </a:rPr>
              <a:t>, </a:t>
            </a:r>
            <a:r>
              <a:rPr lang="el-GR" sz="2000" i="1" dirty="0" smtClean="0">
                <a:latin typeface="Palatino Linotype" pitchFamily="18" charset="0"/>
              </a:rPr>
              <a:t>δηλαδή δια Βαπτίσματος.</a:t>
            </a:r>
            <a:endParaRPr lang="el-GR" sz="2000" dirty="0">
              <a:latin typeface="Palatino Linotype" pitchFamily="18" charset="0"/>
            </a:endParaRPr>
          </a:p>
        </p:txBody>
      </p:sp>
      <p:sp>
        <p:nvSpPr>
          <p:cNvPr id="10" name="9 - Ορθογώνιο"/>
          <p:cNvSpPr/>
          <p:nvPr/>
        </p:nvSpPr>
        <p:spPr>
          <a:xfrm>
            <a:off x="2499157" y="836712"/>
            <a:ext cx="4145687" cy="461665"/>
          </a:xfrm>
          <a:prstGeom prst="rect">
            <a:avLst/>
          </a:prstGeom>
        </p:spPr>
        <p:txBody>
          <a:bodyPr wrap="none">
            <a:spAutoFit/>
          </a:bodyPr>
          <a:lstStyle/>
          <a:p>
            <a:pPr algn="ctr"/>
            <a:r>
              <a:rPr lang="el-GR" sz="2400" b="1" dirty="0" smtClean="0">
                <a:latin typeface="Palatino Linotype" pitchFamily="18" charset="0"/>
              </a:rPr>
              <a:t>ΣΥΜΒΟΛΑ ΕΥΑΓΓΕΛΙΟΥ</a:t>
            </a:r>
            <a:r>
              <a:rPr lang="el-GR" dirty="0" smtClean="0"/>
              <a:t> </a:t>
            </a:r>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21</a:t>
            </a:fld>
            <a:endParaRPr lang="el-GR"/>
          </a:p>
        </p:txBody>
      </p:sp>
      <p:sp>
        <p:nvSpPr>
          <p:cNvPr id="3" name="2 - Ορθογώνιο"/>
          <p:cNvSpPr/>
          <p:nvPr/>
        </p:nvSpPr>
        <p:spPr>
          <a:xfrm>
            <a:off x="323528" y="1628800"/>
            <a:ext cx="8568952" cy="707886"/>
          </a:xfrm>
          <a:prstGeom prst="rect">
            <a:avLst/>
          </a:prstGeom>
          <a:solidFill>
            <a:schemeClr val="accent2"/>
          </a:solidFill>
          <a:ln>
            <a:solidFill>
              <a:schemeClr val="tx1"/>
            </a:solidFill>
          </a:ln>
        </p:spPr>
        <p:txBody>
          <a:bodyPr wrap="square">
            <a:spAutoFit/>
          </a:bodyPr>
          <a:lstStyle/>
          <a:p>
            <a:pPr algn="just"/>
            <a:r>
              <a:rPr lang="el-GR" sz="2000" dirty="0" smtClean="0">
                <a:latin typeface="Palatino Linotype" pitchFamily="18" charset="0"/>
              </a:rPr>
              <a:t>Στο </a:t>
            </a:r>
            <a:r>
              <a:rPr lang="el-GR" sz="2000" dirty="0" err="1" smtClean="0">
                <a:latin typeface="Palatino Linotype" pitchFamily="18" charset="0"/>
              </a:rPr>
              <a:t>Μκ</a:t>
            </a:r>
            <a:r>
              <a:rPr lang="el-GR" sz="2000" dirty="0" smtClean="0">
                <a:latin typeface="Palatino Linotype" pitchFamily="18" charset="0"/>
              </a:rPr>
              <a:t>., εξαίρονται έντονα </a:t>
            </a:r>
            <a:r>
              <a:rPr lang="el-GR" sz="2000" b="1" dirty="0" smtClean="0">
                <a:latin typeface="Palatino Linotype" pitchFamily="18" charset="0"/>
              </a:rPr>
              <a:t>τα ανθρώπινα χαρακτηριστικά</a:t>
            </a:r>
            <a:r>
              <a:rPr lang="el-GR" sz="2000" dirty="0" smtClean="0">
                <a:latin typeface="Palatino Linotype" pitchFamily="18" charset="0"/>
              </a:rPr>
              <a:t> και τα συναισθήματα του Ι. Χριστού.</a:t>
            </a:r>
            <a:endParaRPr lang="el-GR" sz="2000" dirty="0">
              <a:latin typeface="Palatino Linotype" pitchFamily="18" charset="0"/>
            </a:endParaRPr>
          </a:p>
        </p:txBody>
      </p:sp>
      <p:sp>
        <p:nvSpPr>
          <p:cNvPr id="4" name="3 - Ορθογώνιο"/>
          <p:cNvSpPr/>
          <p:nvPr/>
        </p:nvSpPr>
        <p:spPr>
          <a:xfrm>
            <a:off x="395536" y="2420888"/>
            <a:ext cx="8748464" cy="5909310"/>
          </a:xfrm>
          <a:prstGeom prst="rect">
            <a:avLst/>
          </a:prstGeom>
        </p:spPr>
        <p:txBody>
          <a:bodyPr wrap="square">
            <a:spAutoFit/>
          </a:bodyPr>
          <a:lstStyle/>
          <a:p>
            <a:r>
              <a:rPr lang="el-GR" dirty="0" smtClean="0"/>
              <a:t>Ταυτόχρονα ο Ιησούς παρουσιάζεται </a:t>
            </a:r>
            <a:r>
              <a:rPr lang="el-GR" b="1" dirty="0" smtClean="0"/>
              <a:t>ως Θεός και Κύριος ήδη στην Εισαγωγή.</a:t>
            </a:r>
          </a:p>
          <a:p>
            <a:pPr algn="ctr"/>
            <a:r>
              <a:rPr lang="el-GR" b="1" i="1" u="sng" dirty="0" err="1" smtClean="0"/>
              <a:t>Ἀρχὴ</a:t>
            </a:r>
            <a:r>
              <a:rPr lang="el-GR" b="1" i="1" u="sng" dirty="0" smtClean="0"/>
              <a:t> </a:t>
            </a:r>
            <a:r>
              <a:rPr lang="el-GR" i="1" dirty="0" err="1" smtClean="0"/>
              <a:t>τοῦ</a:t>
            </a:r>
            <a:r>
              <a:rPr lang="el-GR" i="1" dirty="0" smtClean="0"/>
              <a:t> </a:t>
            </a:r>
            <a:r>
              <a:rPr lang="el-GR" b="1" i="1" cap="all" dirty="0" err="1" smtClean="0"/>
              <a:t>ε</a:t>
            </a:r>
            <a:r>
              <a:rPr lang="el-GR" b="1" i="1" dirty="0" err="1" smtClean="0"/>
              <a:t>ὐαγγελίου</a:t>
            </a:r>
            <a:r>
              <a:rPr lang="el-GR" b="1" i="1" dirty="0" smtClean="0"/>
              <a:t> </a:t>
            </a:r>
            <a:r>
              <a:rPr lang="el-GR" b="1" i="1" dirty="0" err="1" smtClean="0"/>
              <a:t>Ἰησοῦ</a:t>
            </a:r>
            <a:r>
              <a:rPr lang="el-GR" b="1" i="1" dirty="0" smtClean="0"/>
              <a:t> </a:t>
            </a:r>
            <a:r>
              <a:rPr lang="el-GR" b="1" i="1" dirty="0" err="1" smtClean="0"/>
              <a:t>Χριστοῦ</a:t>
            </a:r>
            <a:r>
              <a:rPr lang="el-GR" i="1" dirty="0" smtClean="0"/>
              <a:t> [</a:t>
            </a:r>
            <a:r>
              <a:rPr lang="el-GR" i="1" cap="all" dirty="0" err="1" smtClean="0"/>
              <a:t>υ</a:t>
            </a:r>
            <a:r>
              <a:rPr lang="el-GR" i="1" dirty="0" err="1" smtClean="0"/>
              <a:t>ἱοῦ</a:t>
            </a:r>
            <a:r>
              <a:rPr lang="el-GR" i="1" dirty="0" smtClean="0"/>
              <a:t> </a:t>
            </a:r>
            <a:r>
              <a:rPr lang="el-GR" i="1" cap="all" dirty="0" err="1" smtClean="0"/>
              <a:t>θ</a:t>
            </a:r>
            <a:r>
              <a:rPr lang="el-GR" i="1" dirty="0" err="1" smtClean="0"/>
              <a:t>εοῦ</a:t>
            </a:r>
            <a:r>
              <a:rPr lang="el-GR" i="1" dirty="0" smtClean="0"/>
              <a:t>]</a:t>
            </a:r>
            <a:endParaRPr lang="el-GR" dirty="0" smtClean="0"/>
          </a:p>
          <a:p>
            <a:pPr algn="ctr"/>
            <a:r>
              <a:rPr lang="el-GR" b="1" i="1" dirty="0" err="1" smtClean="0"/>
              <a:t>καθὼς</a:t>
            </a:r>
            <a:r>
              <a:rPr lang="el-GR" b="1" i="1" dirty="0" smtClean="0"/>
              <a:t> </a:t>
            </a:r>
            <a:r>
              <a:rPr lang="el-GR" b="1" i="1" dirty="0" err="1" smtClean="0"/>
              <a:t>γέγραπται</a:t>
            </a:r>
            <a:r>
              <a:rPr lang="el-GR" b="1" i="1" dirty="0" smtClean="0"/>
              <a:t> </a:t>
            </a:r>
            <a:r>
              <a:rPr lang="el-GR" b="1" i="1" dirty="0" err="1" smtClean="0"/>
              <a:t>ἐν</a:t>
            </a:r>
            <a:r>
              <a:rPr lang="el-GR" b="1" i="1" dirty="0" smtClean="0"/>
              <a:t> </a:t>
            </a:r>
            <a:r>
              <a:rPr lang="el-GR" b="1" i="1" dirty="0" err="1" smtClean="0"/>
              <a:t>τῷ</a:t>
            </a:r>
            <a:r>
              <a:rPr lang="el-GR" b="1" i="1" dirty="0" smtClean="0"/>
              <a:t> </a:t>
            </a:r>
            <a:r>
              <a:rPr lang="el-GR" b="1" i="1" dirty="0" err="1" smtClean="0"/>
              <a:t>Ἠσαΐᾳ</a:t>
            </a:r>
            <a:r>
              <a:rPr lang="el-GR" b="1" i="1" dirty="0" smtClean="0"/>
              <a:t> </a:t>
            </a:r>
            <a:r>
              <a:rPr lang="el-GR" b="1" i="1" dirty="0" err="1" smtClean="0"/>
              <a:t>τῷ</a:t>
            </a:r>
            <a:r>
              <a:rPr lang="el-GR" b="1" i="1" dirty="0" smtClean="0"/>
              <a:t> </a:t>
            </a:r>
            <a:r>
              <a:rPr lang="el-GR" b="1" i="1" dirty="0" err="1" smtClean="0"/>
              <a:t>προφήτῃ</a:t>
            </a:r>
            <a:r>
              <a:rPr lang="el-GR" i="1" dirty="0" smtClean="0"/>
              <a:t>:</a:t>
            </a:r>
            <a:endParaRPr lang="el-GR" dirty="0" smtClean="0"/>
          </a:p>
          <a:p>
            <a:pPr algn="ctr"/>
            <a:r>
              <a:rPr lang="el-GR" i="1" dirty="0" smtClean="0"/>
              <a:t> </a:t>
            </a:r>
          </a:p>
          <a:p>
            <a:pPr algn="ctr"/>
            <a:r>
              <a:rPr lang="el-GR" i="1" dirty="0" err="1" smtClean="0"/>
              <a:t>Ἰδοὺ</a:t>
            </a:r>
            <a:r>
              <a:rPr lang="el-GR" i="1" dirty="0" smtClean="0"/>
              <a:t> </a:t>
            </a:r>
            <a:r>
              <a:rPr lang="el-GR" i="1" dirty="0" err="1" smtClean="0"/>
              <a:t>ἀποστέλλω</a:t>
            </a:r>
            <a:r>
              <a:rPr lang="el-GR" i="1" dirty="0" smtClean="0"/>
              <a:t> </a:t>
            </a:r>
            <a:r>
              <a:rPr lang="el-GR" i="1" dirty="0" err="1" smtClean="0"/>
              <a:t>τὸν</a:t>
            </a:r>
            <a:r>
              <a:rPr lang="el-GR" i="1" dirty="0" smtClean="0"/>
              <a:t> </a:t>
            </a:r>
            <a:r>
              <a:rPr lang="el-GR" b="1" i="1" dirty="0" err="1" smtClean="0"/>
              <a:t>ἄγγελόν</a:t>
            </a:r>
            <a:r>
              <a:rPr lang="el-GR" b="1" i="1" dirty="0" smtClean="0"/>
              <a:t> </a:t>
            </a:r>
            <a:r>
              <a:rPr lang="el-GR" b="1" i="1" cap="all" dirty="0" smtClean="0"/>
              <a:t>μ</a:t>
            </a:r>
            <a:r>
              <a:rPr lang="el-GR" b="1" i="1" dirty="0" smtClean="0"/>
              <a:t>ου</a:t>
            </a:r>
            <a:r>
              <a:rPr lang="el-GR" i="1" dirty="0" smtClean="0"/>
              <a:t> </a:t>
            </a:r>
            <a:r>
              <a:rPr lang="el-GR" i="1" dirty="0" err="1" smtClean="0"/>
              <a:t>πρὸ</a:t>
            </a:r>
            <a:r>
              <a:rPr lang="el-GR" i="1" dirty="0" smtClean="0"/>
              <a:t> </a:t>
            </a:r>
            <a:r>
              <a:rPr lang="el-GR" i="1" dirty="0" err="1" smtClean="0"/>
              <a:t>προσώπου</a:t>
            </a:r>
            <a:r>
              <a:rPr lang="el-GR" i="1" dirty="0" smtClean="0"/>
              <a:t> </a:t>
            </a:r>
            <a:r>
              <a:rPr lang="el-GR" b="1" i="1" u="sng" cap="all" dirty="0" err="1" smtClean="0"/>
              <a:t>σ</a:t>
            </a:r>
            <a:r>
              <a:rPr lang="el-GR" b="1" i="1" u="sng" dirty="0" err="1" smtClean="0"/>
              <a:t>ου</a:t>
            </a:r>
            <a:r>
              <a:rPr lang="el-GR" i="1" dirty="0" err="1" smtClean="0"/>
              <a:t>͵</a:t>
            </a:r>
            <a:endParaRPr lang="el-GR" dirty="0" smtClean="0"/>
          </a:p>
          <a:p>
            <a:pPr algn="ctr"/>
            <a:r>
              <a:rPr lang="el-GR" i="1" dirty="0" err="1" smtClean="0"/>
              <a:t>ὃς</a:t>
            </a:r>
            <a:r>
              <a:rPr lang="el-GR" i="1" dirty="0" smtClean="0"/>
              <a:t> </a:t>
            </a:r>
            <a:r>
              <a:rPr lang="el-GR" i="1" dirty="0" err="1" smtClean="0"/>
              <a:t>κατασκευάσει</a:t>
            </a:r>
            <a:r>
              <a:rPr lang="el-GR" i="1" dirty="0" smtClean="0"/>
              <a:t> </a:t>
            </a:r>
            <a:r>
              <a:rPr lang="el-GR" b="1" i="1" dirty="0" err="1" smtClean="0"/>
              <a:t>τὴν</a:t>
            </a:r>
            <a:r>
              <a:rPr lang="el-GR" b="1" i="1" dirty="0" smtClean="0"/>
              <a:t> </a:t>
            </a:r>
            <a:r>
              <a:rPr lang="el-GR" b="1" i="1" dirty="0" err="1" smtClean="0"/>
              <a:t>ὁδόν</a:t>
            </a:r>
            <a:r>
              <a:rPr lang="el-GR" i="1" dirty="0" smtClean="0"/>
              <a:t> </a:t>
            </a:r>
            <a:r>
              <a:rPr lang="el-GR" b="1" i="1" u="sng" cap="all" dirty="0" smtClean="0"/>
              <a:t>σ</a:t>
            </a:r>
            <a:r>
              <a:rPr lang="el-GR" b="1" i="1" u="sng" dirty="0" smtClean="0"/>
              <a:t>ου</a:t>
            </a:r>
            <a:r>
              <a:rPr lang="el-GR" i="1" dirty="0" smtClean="0"/>
              <a:t>·</a:t>
            </a:r>
            <a:endParaRPr lang="el-GR" dirty="0" smtClean="0"/>
          </a:p>
          <a:p>
            <a:pPr algn="ctr"/>
            <a:r>
              <a:rPr lang="el-GR" i="1" cap="all" dirty="0" smtClean="0"/>
              <a:t> </a:t>
            </a:r>
            <a:endParaRPr lang="el-GR" dirty="0" smtClean="0"/>
          </a:p>
          <a:p>
            <a:pPr algn="ctr"/>
            <a:r>
              <a:rPr lang="el-GR" i="1" cap="all" dirty="0" err="1" smtClean="0"/>
              <a:t>φ</a:t>
            </a:r>
            <a:r>
              <a:rPr lang="el-GR" i="1" dirty="0" err="1" smtClean="0"/>
              <a:t>ωνὴ</a:t>
            </a:r>
            <a:r>
              <a:rPr lang="el-GR" i="1" dirty="0" smtClean="0"/>
              <a:t> </a:t>
            </a:r>
            <a:r>
              <a:rPr lang="el-GR" i="1" dirty="0" err="1" smtClean="0"/>
              <a:t>βοῶντος</a:t>
            </a:r>
            <a:r>
              <a:rPr lang="el-GR" i="1" dirty="0" smtClean="0"/>
              <a:t> </a:t>
            </a:r>
            <a:r>
              <a:rPr lang="el-GR" i="1" dirty="0" err="1" smtClean="0"/>
              <a:t>ἐν</a:t>
            </a:r>
            <a:r>
              <a:rPr lang="el-GR" i="1" dirty="0" smtClean="0"/>
              <a:t> </a:t>
            </a:r>
            <a:r>
              <a:rPr lang="el-GR" i="1" dirty="0" err="1" smtClean="0"/>
              <a:t>τῇ</a:t>
            </a:r>
            <a:r>
              <a:rPr lang="el-GR" i="1" dirty="0" smtClean="0"/>
              <a:t> </a:t>
            </a:r>
            <a:r>
              <a:rPr lang="el-GR" i="1" dirty="0" err="1" smtClean="0"/>
              <a:t>ἐρήμῳ</a:t>
            </a:r>
            <a:endParaRPr lang="el-GR" dirty="0" smtClean="0"/>
          </a:p>
          <a:p>
            <a:pPr algn="ctr"/>
            <a:r>
              <a:rPr lang="el-GR" b="1" i="1" dirty="0" err="1" smtClean="0"/>
              <a:t>ἐτοιμάσατε</a:t>
            </a:r>
            <a:r>
              <a:rPr lang="el-GR" i="1" dirty="0" smtClean="0"/>
              <a:t> </a:t>
            </a:r>
            <a:r>
              <a:rPr lang="el-GR" i="1" dirty="0" err="1" smtClean="0"/>
              <a:t>τὴν</a:t>
            </a:r>
            <a:r>
              <a:rPr lang="el-GR" i="1" dirty="0" smtClean="0"/>
              <a:t> </a:t>
            </a:r>
            <a:r>
              <a:rPr lang="el-GR" i="1" dirty="0" err="1" smtClean="0"/>
              <a:t>ὁδὸν</a:t>
            </a:r>
            <a:r>
              <a:rPr lang="el-GR" i="1" dirty="0" smtClean="0"/>
              <a:t> </a:t>
            </a:r>
            <a:r>
              <a:rPr lang="el-GR" b="1" i="1" cap="all" dirty="0" err="1" smtClean="0"/>
              <a:t>κ</a:t>
            </a:r>
            <a:r>
              <a:rPr lang="el-GR" b="1" i="1" dirty="0" err="1" smtClean="0"/>
              <a:t>υρίου</a:t>
            </a:r>
            <a:r>
              <a:rPr lang="el-GR" i="1" dirty="0" err="1" smtClean="0"/>
              <a:t>͵</a:t>
            </a:r>
            <a:endParaRPr lang="el-GR" dirty="0" smtClean="0"/>
          </a:p>
          <a:p>
            <a:pPr algn="ctr"/>
            <a:r>
              <a:rPr lang="el-GR" i="1" dirty="0" err="1" smtClean="0"/>
              <a:t>εὐθείας</a:t>
            </a:r>
            <a:r>
              <a:rPr lang="el-GR" i="1" dirty="0" smtClean="0"/>
              <a:t> </a:t>
            </a:r>
            <a:r>
              <a:rPr lang="el-GR" i="1" dirty="0" err="1" smtClean="0"/>
              <a:t>ποιεῖτε</a:t>
            </a:r>
            <a:r>
              <a:rPr lang="el-GR" i="1" dirty="0" smtClean="0"/>
              <a:t> </a:t>
            </a:r>
            <a:r>
              <a:rPr lang="el-GR" i="1" dirty="0" err="1" smtClean="0"/>
              <a:t>τὰς</a:t>
            </a:r>
            <a:r>
              <a:rPr lang="el-GR" i="1" dirty="0" smtClean="0"/>
              <a:t> </a:t>
            </a:r>
            <a:r>
              <a:rPr lang="el-GR" i="1" dirty="0" err="1" smtClean="0"/>
              <a:t>τρίβους</a:t>
            </a:r>
            <a:r>
              <a:rPr lang="el-GR" i="1" dirty="0" smtClean="0"/>
              <a:t> </a:t>
            </a:r>
            <a:r>
              <a:rPr lang="el-GR" i="1" cap="all" dirty="0" err="1" smtClean="0"/>
              <a:t>α</a:t>
            </a:r>
            <a:r>
              <a:rPr lang="el-GR" i="1" dirty="0" err="1" smtClean="0"/>
              <a:t>ὐτοῦ</a:t>
            </a:r>
            <a:r>
              <a:rPr lang="el-GR" dirty="0" smtClean="0"/>
              <a:t> </a:t>
            </a:r>
            <a:r>
              <a:rPr lang="it-IT" dirty="0" smtClean="0"/>
              <a:t>(</a:t>
            </a:r>
            <a:r>
              <a:rPr lang="el-GR" dirty="0" err="1" smtClean="0"/>
              <a:t>πρβλ</a:t>
            </a:r>
            <a:r>
              <a:rPr lang="it-IT" dirty="0" smtClean="0"/>
              <a:t>. </a:t>
            </a:r>
            <a:r>
              <a:rPr lang="el-GR" dirty="0" err="1" smtClean="0"/>
              <a:t>Ωσ</a:t>
            </a:r>
            <a:r>
              <a:rPr lang="el-GR" dirty="0" smtClean="0"/>
              <a:t>. 1,2</a:t>
            </a:r>
            <a:r>
              <a:rPr lang="el-GR" baseline="30000" dirty="0" smtClean="0"/>
              <a:t>α</a:t>
            </a:r>
            <a:r>
              <a:rPr lang="el-GR" dirty="0" smtClean="0"/>
              <a:t> Ο’).</a:t>
            </a:r>
            <a:endParaRPr lang="el-GR" cap="all" dirty="0" smtClean="0">
              <a:latin typeface="Palatino Linotype" pitchFamily="18" charset="0"/>
            </a:endParaRPr>
          </a:p>
          <a:p>
            <a:pPr algn="just"/>
            <a:r>
              <a:rPr lang="el-GR" cap="all" dirty="0" smtClean="0">
                <a:latin typeface="Palatino Linotype" pitchFamily="18" charset="0"/>
              </a:rPr>
              <a:t>τ</a:t>
            </a:r>
            <a:r>
              <a:rPr lang="el-GR" dirty="0" smtClean="0">
                <a:latin typeface="Palatino Linotype" pitchFamily="18" charset="0"/>
              </a:rPr>
              <a:t>ο </a:t>
            </a:r>
            <a:r>
              <a:rPr lang="el-GR" dirty="0" err="1" smtClean="0">
                <a:latin typeface="Palatino Linotype" pitchFamily="18" charset="0"/>
              </a:rPr>
              <a:t>Μκ</a:t>
            </a:r>
            <a:r>
              <a:rPr lang="el-GR" dirty="0" smtClean="0">
                <a:latin typeface="Palatino Linotype" pitchFamily="18" charset="0"/>
              </a:rPr>
              <a:t> επιπλέον παραδίδει την πιο άμεση, απλή και αντικειμενική εικόνα για τον Ι. Χριστό και τη δράση </a:t>
            </a:r>
            <a:r>
              <a:rPr lang="el-GR" cap="all" dirty="0" smtClean="0">
                <a:latin typeface="Palatino Linotype" pitchFamily="18" charset="0"/>
              </a:rPr>
              <a:t>τ</a:t>
            </a:r>
            <a:r>
              <a:rPr lang="el-GR" dirty="0" smtClean="0">
                <a:latin typeface="Palatino Linotype" pitchFamily="18" charset="0"/>
              </a:rPr>
              <a:t>ου. </a:t>
            </a:r>
            <a:r>
              <a:rPr lang="el-GR" cap="all" dirty="0" smtClean="0">
                <a:latin typeface="Palatino Linotype" pitchFamily="18" charset="0"/>
              </a:rPr>
              <a:t>χ</a:t>
            </a:r>
            <a:r>
              <a:rPr lang="el-GR" dirty="0" smtClean="0">
                <a:latin typeface="Palatino Linotype" pitchFamily="18" charset="0"/>
              </a:rPr>
              <a:t>αρακτηρίσθηκε ως</a:t>
            </a:r>
            <a:r>
              <a:rPr lang="el-GR" i="1" dirty="0" smtClean="0">
                <a:latin typeface="Palatino Linotype" pitchFamily="18" charset="0"/>
              </a:rPr>
              <a:t> </a:t>
            </a:r>
            <a:r>
              <a:rPr lang="el-GR" b="1" i="1" dirty="0" smtClean="0">
                <a:latin typeface="Palatino Linotype" pitchFamily="18" charset="0"/>
              </a:rPr>
              <a:t>αντίγραφο ζωής,</a:t>
            </a:r>
            <a:r>
              <a:rPr lang="el-GR" i="1" dirty="0" smtClean="0">
                <a:latin typeface="Palatino Linotype" pitchFamily="18" charset="0"/>
              </a:rPr>
              <a:t> </a:t>
            </a:r>
            <a:r>
              <a:rPr lang="el-GR" b="1" i="1" dirty="0" smtClean="0">
                <a:latin typeface="Palatino Linotype" pitchFamily="18" charset="0"/>
              </a:rPr>
              <a:t>ρεαλιστικό ευαγγέλιο. </a:t>
            </a:r>
            <a:r>
              <a:rPr lang="el-GR" dirty="0" smtClean="0">
                <a:latin typeface="Palatino Linotype" pitchFamily="18" charset="0"/>
              </a:rPr>
              <a:t>Γράφοντας το Ευαγγέλιο </a:t>
            </a:r>
            <a:r>
              <a:rPr lang="el-GR" i="1" dirty="0" err="1" smtClean="0">
                <a:latin typeface="Palatino Linotype" pitchFamily="18" charset="0"/>
              </a:rPr>
              <a:t>Ἰησοῦ</a:t>
            </a:r>
            <a:r>
              <a:rPr lang="el-GR" i="1" dirty="0" smtClean="0">
                <a:latin typeface="Palatino Linotype" pitchFamily="18" charset="0"/>
              </a:rPr>
              <a:t> </a:t>
            </a:r>
            <a:r>
              <a:rPr lang="el-GR" i="1" dirty="0" err="1" smtClean="0">
                <a:latin typeface="Palatino Linotype" pitchFamily="18" charset="0"/>
              </a:rPr>
              <a:t>Χριστοῦ</a:t>
            </a:r>
            <a:r>
              <a:rPr lang="el-GR" i="1" dirty="0" smtClean="0">
                <a:latin typeface="Palatino Linotype" pitchFamily="18" charset="0"/>
              </a:rPr>
              <a:t> </a:t>
            </a:r>
            <a:r>
              <a:rPr lang="el-GR" i="1" cap="all" dirty="0" err="1" smtClean="0">
                <a:latin typeface="Palatino Linotype" pitchFamily="18" charset="0"/>
              </a:rPr>
              <a:t>υ</a:t>
            </a:r>
            <a:r>
              <a:rPr lang="el-GR" i="1" dirty="0" err="1" smtClean="0">
                <a:latin typeface="Palatino Linotype" pitchFamily="18" charset="0"/>
              </a:rPr>
              <a:t>ἱοῦ</a:t>
            </a:r>
            <a:r>
              <a:rPr lang="el-GR" i="1" dirty="0" smtClean="0">
                <a:latin typeface="Palatino Linotype" pitchFamily="18" charset="0"/>
              </a:rPr>
              <a:t> </a:t>
            </a:r>
            <a:r>
              <a:rPr lang="el-GR" i="1" cap="all" dirty="0" err="1" smtClean="0">
                <a:latin typeface="Palatino Linotype" pitchFamily="18" charset="0"/>
              </a:rPr>
              <a:t>θ</a:t>
            </a:r>
            <a:r>
              <a:rPr lang="el-GR" i="1" dirty="0" err="1" smtClean="0">
                <a:latin typeface="Palatino Linotype" pitchFamily="18" charset="0"/>
              </a:rPr>
              <a:t>εοῦ</a:t>
            </a:r>
            <a:r>
              <a:rPr lang="el-GR" i="1" dirty="0" smtClean="0">
                <a:latin typeface="Palatino Linotype" pitchFamily="18" charset="0"/>
              </a:rPr>
              <a:t>, </a:t>
            </a:r>
            <a:r>
              <a:rPr lang="el-GR" dirty="0" smtClean="0">
                <a:latin typeface="Palatino Linotype" pitchFamily="18" charset="0"/>
              </a:rPr>
              <a:t>ο Μάρκος κατέστησε σαφές ότι ο </a:t>
            </a:r>
            <a:r>
              <a:rPr lang="el-GR" cap="all" dirty="0" smtClean="0">
                <a:latin typeface="Palatino Linotype" pitchFamily="18" charset="0"/>
              </a:rPr>
              <a:t>χ</a:t>
            </a:r>
            <a:r>
              <a:rPr lang="el-GR" dirty="0" smtClean="0">
                <a:latin typeface="Palatino Linotype" pitchFamily="18" charset="0"/>
              </a:rPr>
              <a:t>ριστιανισμός εκτός από </a:t>
            </a:r>
            <a:r>
              <a:rPr lang="el-GR" dirty="0" err="1" smtClean="0">
                <a:latin typeface="Palatino Linotype" pitchFamily="18" charset="0"/>
              </a:rPr>
              <a:t>κηρυγματική</a:t>
            </a:r>
            <a:r>
              <a:rPr lang="el-GR" dirty="0" smtClean="0">
                <a:latin typeface="Palatino Linotype" pitchFamily="18" charset="0"/>
              </a:rPr>
              <a:t> δράση, έχει ιστορική βάση. </a:t>
            </a:r>
          </a:p>
          <a:p>
            <a:pPr algn="ctr"/>
            <a:endParaRPr lang="el-GR" dirty="0" smtClean="0"/>
          </a:p>
          <a:p>
            <a:endParaRPr lang="el-GR" b="1" dirty="0" smtClean="0"/>
          </a:p>
          <a:p>
            <a:endParaRPr lang="el-GR" b="1" dirty="0" smtClean="0"/>
          </a:p>
          <a:p>
            <a:endParaRPr lang="el-GR" b="1" dirty="0" smtClean="0"/>
          </a:p>
          <a:p>
            <a:endParaRPr lang="el-GR" b="1" dirty="0" smtClean="0"/>
          </a:p>
          <a:p>
            <a:r>
              <a:rPr lang="el-GR" b="1" dirty="0" smtClean="0"/>
              <a:t> </a:t>
            </a:r>
            <a:endParaRPr lang="el-GR" dirty="0"/>
          </a:p>
        </p:txBody>
      </p:sp>
      <p:sp>
        <p:nvSpPr>
          <p:cNvPr id="9" name="8 - Ορθογώνιο"/>
          <p:cNvSpPr/>
          <p:nvPr/>
        </p:nvSpPr>
        <p:spPr>
          <a:xfrm>
            <a:off x="2513585" y="836712"/>
            <a:ext cx="4116833" cy="461665"/>
          </a:xfrm>
          <a:prstGeom prst="rect">
            <a:avLst/>
          </a:prstGeom>
          <a:ln>
            <a:solidFill>
              <a:schemeClr val="tx1"/>
            </a:solidFill>
          </a:ln>
        </p:spPr>
        <p:txBody>
          <a:bodyPr wrap="none">
            <a:spAutoFit/>
          </a:bodyPr>
          <a:lstStyle/>
          <a:p>
            <a:pPr algn="ctr"/>
            <a:r>
              <a:rPr lang="el-GR" sz="2400" b="1" dirty="0" smtClean="0">
                <a:latin typeface="Palatino Linotype" pitchFamily="18" charset="0"/>
              </a:rPr>
              <a:t>ΘΕΟΛΟΓΙΑ ΕΥΑΓΓΕΛΙΟΥ</a:t>
            </a:r>
            <a:r>
              <a:rPr lang="el-GR" dirty="0" smtClean="0"/>
              <a:t> </a:t>
            </a:r>
          </a:p>
        </p:txBody>
      </p:sp>
    </p:spTree>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22</a:t>
            </a:fld>
            <a:endParaRPr lang="el-GR"/>
          </a:p>
        </p:txBody>
      </p:sp>
      <p:sp>
        <p:nvSpPr>
          <p:cNvPr id="3" name="2 - Διπλωμένη γωνία"/>
          <p:cNvSpPr/>
          <p:nvPr/>
        </p:nvSpPr>
        <p:spPr>
          <a:xfrm rot="-600000">
            <a:off x="1814185" y="2202351"/>
            <a:ext cx="5667766" cy="2093655"/>
          </a:xfrm>
          <a:prstGeom prst="foldedCorner">
            <a:avLst/>
          </a:prstGeom>
          <a:solidFill>
            <a:schemeClr val="accent2">
              <a:lumMod val="60000"/>
              <a:lumOff val="40000"/>
            </a:schemeClr>
          </a:solidFill>
          <a:ln>
            <a:solidFill>
              <a:srgbClr val="91481B"/>
            </a:solidFill>
          </a:ln>
        </p:spPr>
        <p:txBody>
          <a:bodyPr wrap="square">
            <a:spAutoFit/>
          </a:bodyPr>
          <a:lstStyle/>
          <a:p>
            <a:pPr algn="just"/>
            <a:r>
              <a:rPr lang="el-GR" sz="3600" b="1" u="sng" dirty="0" smtClean="0">
                <a:latin typeface="Palatino Linotype" pitchFamily="18" charset="0"/>
              </a:rPr>
              <a:t>Ερώτηση:</a:t>
            </a:r>
            <a:r>
              <a:rPr lang="el-GR" sz="3600" b="1" dirty="0" smtClean="0">
                <a:latin typeface="Palatino Linotype" pitchFamily="18" charset="0"/>
              </a:rPr>
              <a:t> </a:t>
            </a:r>
            <a:r>
              <a:rPr lang="el-GR" sz="3600" dirty="0" smtClean="0">
                <a:latin typeface="Palatino Linotype" pitchFamily="18" charset="0"/>
              </a:rPr>
              <a:t>Ποιό είναι το λεγόμενο «μεσσιανικό μυστικό» ;</a:t>
            </a:r>
          </a:p>
        </p:txBody>
      </p:sp>
      <p:sp>
        <p:nvSpPr>
          <p:cNvPr id="4" name="3 - Ορθογώνιο"/>
          <p:cNvSpPr/>
          <p:nvPr/>
        </p:nvSpPr>
        <p:spPr>
          <a:xfrm>
            <a:off x="2513585" y="836712"/>
            <a:ext cx="4116833" cy="461665"/>
          </a:xfrm>
          <a:prstGeom prst="rect">
            <a:avLst/>
          </a:prstGeom>
          <a:ln>
            <a:solidFill>
              <a:schemeClr val="tx1"/>
            </a:solidFill>
          </a:ln>
        </p:spPr>
        <p:txBody>
          <a:bodyPr wrap="none">
            <a:spAutoFit/>
          </a:bodyPr>
          <a:lstStyle/>
          <a:p>
            <a:pPr algn="ctr"/>
            <a:r>
              <a:rPr lang="el-GR" sz="2400" b="1" dirty="0" smtClean="0">
                <a:latin typeface="Palatino Linotype" pitchFamily="18" charset="0"/>
              </a:rPr>
              <a:t>ΘΕΟ</a:t>
            </a:r>
            <a:r>
              <a:rPr lang="el-GR" sz="2400" b="1" i="1" dirty="0" smtClean="0">
                <a:latin typeface="Palatino Linotype" pitchFamily="18" charset="0"/>
              </a:rPr>
              <a:t>ΛΟΓΙΑ</a:t>
            </a:r>
            <a:r>
              <a:rPr lang="el-GR" sz="2400" b="1" dirty="0" smtClean="0">
                <a:latin typeface="Palatino Linotype" pitchFamily="18" charset="0"/>
              </a:rPr>
              <a:t> ΕΥΑΓΓΕΛΙΟΥ</a:t>
            </a:r>
            <a:r>
              <a:rPr lang="el-GR" dirty="0" smtClean="0"/>
              <a:t> </a:t>
            </a:r>
          </a:p>
        </p:txBody>
      </p:sp>
      <p:sp>
        <p:nvSpPr>
          <p:cNvPr id="5" name="4 - Στρογγύλεμα διαγώνιας γωνίας του ορθογωνίου"/>
          <p:cNvSpPr/>
          <p:nvPr/>
        </p:nvSpPr>
        <p:spPr>
          <a:xfrm>
            <a:off x="323528" y="5157192"/>
            <a:ext cx="8136904" cy="1123712"/>
          </a:xfrm>
          <a:prstGeom prst="round2DiagRect">
            <a:avLst/>
          </a:prstGeom>
          <a:solidFill>
            <a:schemeClr val="bg2">
              <a:lumMod val="75000"/>
            </a:schemeClr>
          </a:solidFill>
          <a:ln>
            <a:solidFill>
              <a:schemeClr val="bg2">
                <a:lumMod val="75000"/>
              </a:schemeClr>
            </a:solidFill>
          </a:ln>
        </p:spPr>
        <p:txBody>
          <a:bodyPr wrap="square">
            <a:spAutoFit/>
          </a:bodyPr>
          <a:lstStyle/>
          <a:p>
            <a:pPr algn="just"/>
            <a:r>
              <a:rPr lang="el-GR" sz="2000" dirty="0" smtClean="0">
                <a:latin typeface="Palatino Linotype" pitchFamily="18" charset="0"/>
              </a:rPr>
              <a:t>Δίνει ιδιαίτερη έμφαση </a:t>
            </a:r>
            <a:r>
              <a:rPr lang="el-GR" sz="2000" b="1" dirty="0" smtClean="0">
                <a:latin typeface="Palatino Linotype" pitchFamily="18" charset="0"/>
              </a:rPr>
              <a:t>στα έργα, στα δεκαεπτά θαύματα</a:t>
            </a:r>
            <a:r>
              <a:rPr lang="el-GR" sz="2000" dirty="0" smtClean="0">
                <a:latin typeface="Palatino Linotype" pitchFamily="18" charset="0"/>
              </a:rPr>
              <a:t>, τα οποία συντελούνται ως επί το πλείστον πριν από τη Μεταμόρφωση. Σε αυτά συγκαταλέγονται και Εξορκισμοί.</a:t>
            </a:r>
            <a:endParaRPr lang="el-GR" sz="2000"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23</a:t>
            </a:fld>
            <a:endParaRPr lang="el-GR"/>
          </a:p>
        </p:txBody>
      </p:sp>
      <p:sp>
        <p:nvSpPr>
          <p:cNvPr id="3" name="2 - Διάγραμμα ροής: Έξοδος σε εκτυπωτή"/>
          <p:cNvSpPr/>
          <p:nvPr/>
        </p:nvSpPr>
        <p:spPr>
          <a:xfrm>
            <a:off x="467544" y="2348880"/>
            <a:ext cx="8160907" cy="3554373"/>
          </a:xfrm>
          <a:prstGeom prst="flowChartDocument">
            <a:avLst/>
          </a:prstGeom>
          <a:solidFill>
            <a:schemeClr val="accent2">
              <a:lumMod val="60000"/>
              <a:lumOff val="40000"/>
            </a:schemeClr>
          </a:solidFill>
          <a:ln>
            <a:solidFill>
              <a:srgbClr val="91481B"/>
            </a:solidFill>
          </a:ln>
        </p:spPr>
        <p:txBody>
          <a:bodyPr wrap="square">
            <a:spAutoFit/>
          </a:bodyPr>
          <a:lstStyle/>
          <a:p>
            <a:pPr algn="just">
              <a:lnSpc>
                <a:spcPct val="150000"/>
              </a:lnSpc>
              <a:buFont typeface="Wingdings" pitchFamily="2" charset="2"/>
              <a:buChar char="ü"/>
            </a:pPr>
            <a:r>
              <a:rPr lang="el-GR" sz="2000" b="1" dirty="0" smtClean="0">
                <a:latin typeface="Palatino Linotype" pitchFamily="18" charset="0"/>
              </a:rPr>
              <a:t>Ο Ιησούς κατά παράξενο τρόπο, κυρίως στη Γαλιλαία, διατάσσει τους θεραπευμένους από αυτόν, τους μαθητές Του και, κυρίως τα δαιμόνια, να αποκρύπτουν τα θαύματα που τελεί. </a:t>
            </a:r>
          </a:p>
          <a:p>
            <a:pPr algn="just">
              <a:lnSpc>
                <a:spcPct val="150000"/>
              </a:lnSpc>
              <a:buFont typeface="Wingdings" pitchFamily="2" charset="2"/>
              <a:buChar char="ü"/>
            </a:pPr>
            <a:r>
              <a:rPr lang="el-GR" sz="2000" b="1" dirty="0" smtClean="0">
                <a:latin typeface="Palatino Linotype" pitchFamily="18" charset="0"/>
              </a:rPr>
              <a:t>Για το λόγο αυτό το </a:t>
            </a:r>
            <a:r>
              <a:rPr lang="el-GR" sz="2000" b="1" dirty="0" err="1" smtClean="0">
                <a:latin typeface="Palatino Linotype" pitchFamily="18" charset="0"/>
              </a:rPr>
              <a:t>Μκ</a:t>
            </a:r>
            <a:r>
              <a:rPr lang="el-GR" sz="2000" b="1" dirty="0" smtClean="0">
                <a:latin typeface="Palatino Linotype" pitchFamily="18" charset="0"/>
              </a:rPr>
              <a:t>. </a:t>
            </a:r>
            <a:r>
              <a:rPr lang="el-GR" sz="2000" b="1" dirty="0">
                <a:latin typeface="Palatino Linotype" pitchFamily="18" charset="0"/>
              </a:rPr>
              <a:t>ο</a:t>
            </a:r>
            <a:r>
              <a:rPr lang="el-GR" sz="2000" b="1" dirty="0" smtClean="0">
                <a:latin typeface="Palatino Linotype" pitchFamily="18" charset="0"/>
              </a:rPr>
              <a:t>νομάστηκε από τον </a:t>
            </a:r>
            <a:r>
              <a:rPr lang="en-US" sz="2000" b="1" dirty="0" err="1" smtClean="0">
                <a:latin typeface="Palatino Linotype" pitchFamily="18" charset="0"/>
              </a:rPr>
              <a:t>Dibelius</a:t>
            </a:r>
            <a:r>
              <a:rPr lang="en-US" sz="2000" b="1" dirty="0" smtClean="0">
                <a:latin typeface="Palatino Linotype" pitchFamily="18" charset="0"/>
              </a:rPr>
              <a:t> </a:t>
            </a:r>
            <a:r>
              <a:rPr lang="el-GR" sz="2000" b="1" dirty="0" smtClean="0">
                <a:latin typeface="Palatino Linotype" pitchFamily="18" charset="0"/>
              </a:rPr>
              <a:t>ως το </a:t>
            </a:r>
            <a:r>
              <a:rPr lang="el-GR" sz="2000" b="1" i="1" dirty="0" err="1" smtClean="0">
                <a:latin typeface="Palatino Linotype" pitchFamily="18" charset="0"/>
              </a:rPr>
              <a:t>Ευαγγελιο</a:t>
            </a:r>
            <a:r>
              <a:rPr lang="el-GR" sz="2000" b="1" i="1" dirty="0" smtClean="0">
                <a:latin typeface="Palatino Linotype" pitchFamily="18" charset="0"/>
              </a:rPr>
              <a:t> των Μυστικών Θεοφανείων</a:t>
            </a:r>
            <a:r>
              <a:rPr lang="el-GR" sz="2000" b="1" dirty="0" smtClean="0">
                <a:latin typeface="Palatino Linotype" pitchFamily="18" charset="0"/>
              </a:rPr>
              <a:t>.</a:t>
            </a:r>
            <a:endParaRPr lang="el-GR" sz="2000" b="1" dirty="0">
              <a:latin typeface="Palatino Linotype" pitchFamily="18" charset="0"/>
            </a:endParaRPr>
          </a:p>
        </p:txBody>
      </p:sp>
      <p:sp>
        <p:nvSpPr>
          <p:cNvPr id="4" name="3 - TextBox"/>
          <p:cNvSpPr txBox="1"/>
          <p:nvPr/>
        </p:nvSpPr>
        <p:spPr>
          <a:xfrm>
            <a:off x="467545" y="1069439"/>
            <a:ext cx="8064896" cy="919401"/>
          </a:xfrm>
          <a:prstGeom prst="roundRect">
            <a:avLst/>
          </a:prstGeom>
          <a:solidFill>
            <a:schemeClr val="accent2"/>
          </a:solidFill>
          <a:ln>
            <a:solidFill>
              <a:srgbClr val="C00000"/>
            </a:solidFill>
          </a:ln>
        </p:spPr>
        <p:txBody>
          <a:bodyPr wrap="square" rtlCol="0">
            <a:spAutoFit/>
          </a:bodyPr>
          <a:lstStyle/>
          <a:p>
            <a:r>
              <a:rPr lang="el-GR" sz="2400" b="1" dirty="0" smtClean="0">
                <a:latin typeface="Palatino Linotype" pitchFamily="18" charset="0"/>
              </a:rPr>
              <a:t>Το κατ’ εξοχήν χαρακτηριστικό του αρχαιότερου Ευαγγελίου είναι το μεσσιανικό μυστικό.</a:t>
            </a:r>
            <a:endParaRPr lang="el-GR" sz="2400" dirty="0"/>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24</a:t>
            </a:fld>
            <a:endParaRPr lang="el-GR"/>
          </a:p>
        </p:txBody>
      </p:sp>
      <p:sp>
        <p:nvSpPr>
          <p:cNvPr id="3" name="2 - Διάγραμμα ροής: Έξοδος σε ταινία"/>
          <p:cNvSpPr/>
          <p:nvPr/>
        </p:nvSpPr>
        <p:spPr>
          <a:xfrm>
            <a:off x="251520" y="769952"/>
            <a:ext cx="8352928" cy="5323344"/>
          </a:xfrm>
          <a:prstGeom prst="flowChartMagneticTape">
            <a:avLst/>
          </a:prstGeom>
          <a:solidFill>
            <a:schemeClr val="bg1">
              <a:lumMod val="95000"/>
            </a:schemeClr>
          </a:solidFill>
          <a:ln>
            <a:solidFill>
              <a:schemeClr val="accent3">
                <a:lumMod val="75000"/>
              </a:schemeClr>
            </a:solidFill>
          </a:ln>
        </p:spPr>
        <p:txBody>
          <a:bodyPr wrap="square">
            <a:spAutoFit/>
          </a:bodyPr>
          <a:lstStyle/>
          <a:p>
            <a:pPr algn="just">
              <a:lnSpc>
                <a:spcPct val="150000"/>
              </a:lnSpc>
            </a:pPr>
            <a:r>
              <a:rPr lang="el-GR" sz="2000" dirty="0">
                <a:latin typeface="Palatino Linotype" pitchFamily="18" charset="0"/>
              </a:rPr>
              <a:t>Για να αιτιολογήσει κάποιος το μυστικό </a:t>
            </a:r>
            <a:r>
              <a:rPr lang="el-GR" sz="2000" dirty="0" smtClean="0">
                <a:latin typeface="Palatino Linotype" pitchFamily="18" charset="0"/>
              </a:rPr>
              <a:t>τού </a:t>
            </a:r>
            <a:r>
              <a:rPr lang="el-GR" sz="2000" dirty="0">
                <a:latin typeface="Palatino Linotype" pitchFamily="18" charset="0"/>
              </a:rPr>
              <a:t>Ιησού Χριστού πρέπει να </a:t>
            </a:r>
            <a:r>
              <a:rPr lang="el-GR" sz="2000" dirty="0" smtClean="0">
                <a:latin typeface="Palatino Linotype" pitchFamily="18" charset="0"/>
              </a:rPr>
              <a:t>προσεγγίσει </a:t>
            </a:r>
            <a:r>
              <a:rPr lang="el-GR" sz="2000" dirty="0">
                <a:latin typeface="Palatino Linotype" pitchFamily="18" charset="0"/>
              </a:rPr>
              <a:t>τον τρόπο με τον οποίο πραγματώνεται η βασιλεία του θεού στην επίγεια Ζωή Του στο </a:t>
            </a:r>
            <a:r>
              <a:rPr lang="el-GR" sz="2000" dirty="0" err="1">
                <a:latin typeface="Palatino Linotype" pitchFamily="18" charset="0"/>
              </a:rPr>
              <a:t>Μκ</a:t>
            </a:r>
            <a:r>
              <a:rPr lang="el-GR" sz="2000" dirty="0">
                <a:latin typeface="Palatino Linotype" pitchFamily="18" charset="0"/>
              </a:rPr>
              <a:t>. </a:t>
            </a:r>
            <a:r>
              <a:rPr lang="el-GR" sz="2000" dirty="0" smtClean="0">
                <a:latin typeface="Palatino Linotype" pitchFamily="18" charset="0"/>
              </a:rPr>
              <a:t>και </a:t>
            </a:r>
            <a:r>
              <a:rPr lang="el-GR" sz="2000" dirty="0">
                <a:latin typeface="Palatino Linotype" pitchFamily="18" charset="0"/>
              </a:rPr>
              <a:t>τον τρόπο με τον οποίο ο ίδιος ο Ιησούς προσπάθησε να ανατρέψει προοδευτικά την εθνικιστική αντίληψη του όχλου και των μαθητών περί της Βασιλείας του Μεσσία.</a:t>
            </a:r>
          </a:p>
        </p:txBody>
      </p:sp>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25</a:t>
            </a:fld>
            <a:endParaRPr lang="el-GR"/>
          </a:p>
        </p:txBody>
      </p:sp>
      <p:sp>
        <p:nvSpPr>
          <p:cNvPr id="3" name="2 - Διπλωμένη γωνία"/>
          <p:cNvSpPr/>
          <p:nvPr/>
        </p:nvSpPr>
        <p:spPr>
          <a:xfrm>
            <a:off x="431540" y="1051615"/>
            <a:ext cx="8280920" cy="5316781"/>
          </a:xfrm>
          <a:prstGeom prst="foldedCorner">
            <a:avLst/>
          </a:prstGeom>
          <a:solidFill>
            <a:schemeClr val="accent2">
              <a:lumMod val="40000"/>
              <a:lumOff val="60000"/>
            </a:schemeClr>
          </a:solidFill>
        </p:spPr>
        <p:txBody>
          <a:bodyPr wrap="square">
            <a:spAutoFit/>
          </a:bodyPr>
          <a:lstStyle/>
          <a:p>
            <a:pPr algn="just">
              <a:lnSpc>
                <a:spcPct val="150000"/>
              </a:lnSpc>
            </a:pPr>
            <a:r>
              <a:rPr lang="el-GR" sz="2100" dirty="0" smtClean="0">
                <a:latin typeface="Palatino Linotype" pitchFamily="18" charset="0"/>
              </a:rPr>
              <a:t>Η </a:t>
            </a:r>
            <a:r>
              <a:rPr lang="el-GR" sz="2100" dirty="0">
                <a:latin typeface="Palatino Linotype" pitchFamily="18" charset="0"/>
              </a:rPr>
              <a:t>Βασιλεία συνεπώς στο </a:t>
            </a:r>
            <a:r>
              <a:rPr lang="el-GR" sz="2100" i="1" dirty="0">
                <a:latin typeface="Palatino Linotype" pitchFamily="18" charset="0"/>
              </a:rPr>
              <a:t>Κατά Μάρκον</a:t>
            </a:r>
            <a:r>
              <a:rPr lang="el-GR" sz="2100" dirty="0">
                <a:latin typeface="Palatino Linotype" pitchFamily="18" charset="0"/>
              </a:rPr>
              <a:t> κυοφορείται μυστικά και αργά στην Ιστορία και τον Κόσμο</a:t>
            </a:r>
            <a:r>
              <a:rPr lang="el-GR" sz="2100" dirty="0" smtClean="0">
                <a:latin typeface="Palatino Linotype" pitchFamily="18" charset="0"/>
              </a:rPr>
              <a:t>, τόσο </a:t>
            </a:r>
            <a:r>
              <a:rPr lang="el-GR" sz="2100" dirty="0">
                <a:latin typeface="Palatino Linotype" pitchFamily="18" charset="0"/>
              </a:rPr>
              <a:t>μυστικά ώστε να συναντά την απόρριψη των Φαρισαίων</a:t>
            </a:r>
            <a:r>
              <a:rPr lang="el-GR" sz="2100" dirty="0" smtClean="0">
                <a:latin typeface="Palatino Linotype" pitchFamily="18" charset="0"/>
              </a:rPr>
              <a:t>, του </a:t>
            </a:r>
            <a:r>
              <a:rPr lang="el-GR" sz="2100" dirty="0">
                <a:latin typeface="Palatino Linotype" pitchFamily="18" charset="0"/>
              </a:rPr>
              <a:t>όχλου και των ίδιων των μαθητών</a:t>
            </a:r>
            <a:r>
              <a:rPr lang="el-GR" sz="2100" dirty="0" smtClean="0">
                <a:latin typeface="Palatino Linotype" pitchFamily="18" charset="0"/>
              </a:rPr>
              <a:t>.</a:t>
            </a:r>
          </a:p>
          <a:p>
            <a:pPr algn="just">
              <a:lnSpc>
                <a:spcPct val="150000"/>
              </a:lnSpc>
            </a:pPr>
            <a:r>
              <a:rPr lang="el-GR" sz="2100" dirty="0" smtClean="0">
                <a:latin typeface="Palatino Linotype" pitchFamily="18" charset="0"/>
              </a:rPr>
              <a:t>Δυναμικά </a:t>
            </a:r>
            <a:r>
              <a:rPr lang="el-GR" sz="2100" dirty="0">
                <a:latin typeface="Palatino Linotype" pitchFamily="18" charset="0"/>
              </a:rPr>
              <a:t>εμφανίζεται η Βασιλεία πρώτα στους τρεις μαθητές στο Όρος της Μεταμορφώσεως και δεύτερον στους σταυρωτές του Χριστού και στους κατοίκους της Ιερουσαλήμ κατά το Πάθος</a:t>
            </a:r>
            <a:r>
              <a:rPr lang="el-GR" sz="2100" dirty="0" smtClean="0">
                <a:latin typeface="Palatino Linotype" pitchFamily="18" charset="0"/>
              </a:rPr>
              <a:t>.</a:t>
            </a:r>
          </a:p>
          <a:p>
            <a:pPr algn="just">
              <a:lnSpc>
                <a:spcPct val="150000"/>
              </a:lnSpc>
            </a:pPr>
            <a:r>
              <a:rPr lang="el-GR" sz="2100" dirty="0" smtClean="0">
                <a:latin typeface="Palatino Linotype" pitchFamily="18" charset="0"/>
              </a:rPr>
              <a:t>Αυτή </a:t>
            </a:r>
            <a:r>
              <a:rPr lang="el-GR" sz="2100" dirty="0">
                <a:latin typeface="Palatino Linotype" pitchFamily="18" charset="0"/>
              </a:rPr>
              <a:t>η Βασιλεία της αγάπης του Θεού θα γίνει παγκόσμια ορατή και γνωστή κατά τη Δευτέρα Παρουσία</a:t>
            </a:r>
            <a:r>
              <a:rPr lang="el-GR" sz="2100" dirty="0" smtClean="0">
                <a:latin typeface="Palatino Linotype" pitchFamily="18" charset="0"/>
              </a:rPr>
              <a:t>.</a:t>
            </a:r>
            <a:endParaRPr lang="el-GR" sz="2100"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26</a:t>
            </a:fld>
            <a:endParaRPr lang="el-GR"/>
          </a:p>
        </p:txBody>
      </p:sp>
      <p:sp>
        <p:nvSpPr>
          <p:cNvPr id="3" name="2 - Διπλωμένη γωνία"/>
          <p:cNvSpPr/>
          <p:nvPr/>
        </p:nvSpPr>
        <p:spPr>
          <a:xfrm>
            <a:off x="323528" y="889770"/>
            <a:ext cx="8424936" cy="5619810"/>
          </a:xfrm>
          <a:prstGeom prst="foldedCorner">
            <a:avLst/>
          </a:prstGeom>
          <a:solidFill>
            <a:schemeClr val="bg2"/>
          </a:solidFill>
          <a:ln>
            <a:noFill/>
          </a:ln>
        </p:spPr>
        <p:txBody>
          <a:bodyPr wrap="square">
            <a:spAutoFit/>
          </a:bodyPr>
          <a:lstStyle/>
          <a:p>
            <a:pPr algn="just">
              <a:lnSpc>
                <a:spcPct val="150000"/>
              </a:lnSpc>
            </a:pPr>
            <a:r>
              <a:rPr lang="el-GR" sz="2000" dirty="0" smtClean="0">
                <a:latin typeface="Palatino Linotype" pitchFamily="18" charset="0"/>
              </a:rPr>
              <a:t>Το </a:t>
            </a:r>
            <a:r>
              <a:rPr lang="el-GR" sz="2000" dirty="0">
                <a:latin typeface="Palatino Linotype" pitchFamily="18" charset="0"/>
              </a:rPr>
              <a:t>γοητευτικό και ταυτόχρονα τρομακτικό μυστήριο της βασιλείας ταυτίζεται με το πρόσωπο του Κυρίου</a:t>
            </a:r>
            <a:r>
              <a:rPr lang="el-GR" sz="2000" dirty="0" smtClean="0">
                <a:latin typeface="Palatino Linotype" pitchFamily="18" charset="0"/>
              </a:rPr>
              <a:t>. Το </a:t>
            </a:r>
            <a:r>
              <a:rPr lang="el-GR" sz="2000" dirty="0">
                <a:latin typeface="Palatino Linotype" pitchFamily="18" charset="0"/>
              </a:rPr>
              <a:t>μεσσιανικό μυστικό συνεπώς δε φαίνεται να αποτελεί ανακάλυψη της πρώτης Εκκλησίας</a:t>
            </a:r>
            <a:r>
              <a:rPr lang="el-GR" sz="2000" dirty="0" smtClean="0">
                <a:latin typeface="Palatino Linotype" pitchFamily="18" charset="0"/>
              </a:rPr>
              <a:t>, αλλά </a:t>
            </a:r>
            <a:r>
              <a:rPr lang="el-GR" sz="2000" dirty="0">
                <a:latin typeface="Palatino Linotype" pitchFamily="18" charset="0"/>
              </a:rPr>
              <a:t>τακτική του ίδιου του Κυρίου</a:t>
            </a:r>
            <a:r>
              <a:rPr lang="el-GR" sz="2000" dirty="0" smtClean="0">
                <a:latin typeface="Palatino Linotype" pitchFamily="18" charset="0"/>
              </a:rPr>
              <a:t>, ο </a:t>
            </a:r>
            <a:r>
              <a:rPr lang="el-GR" sz="2000" dirty="0">
                <a:latin typeface="Palatino Linotype" pitchFamily="18" charset="0"/>
              </a:rPr>
              <a:t>οποίος ήθελε με αυτό τον τρόπο να αποφύγει να εκληφθεί από τους συμπατριώτες του ως ένας αναμενόμενος πολιτικός ηγέτης</a:t>
            </a:r>
            <a:r>
              <a:rPr lang="el-GR" sz="2000" dirty="0" smtClean="0">
                <a:latin typeface="Palatino Linotype" pitchFamily="18" charset="0"/>
              </a:rPr>
              <a:t>. </a:t>
            </a:r>
          </a:p>
          <a:p>
            <a:pPr algn="just">
              <a:lnSpc>
                <a:spcPct val="150000"/>
              </a:lnSpc>
            </a:pPr>
            <a:endParaRPr lang="el-GR" sz="2000" dirty="0" smtClean="0">
              <a:latin typeface="Palatino Linotype" pitchFamily="18" charset="0"/>
            </a:endParaRPr>
          </a:p>
          <a:p>
            <a:pPr algn="just">
              <a:lnSpc>
                <a:spcPct val="150000"/>
              </a:lnSpc>
            </a:pPr>
            <a:r>
              <a:rPr lang="el-GR" sz="2000" dirty="0" smtClean="0">
                <a:latin typeface="Palatino Linotype" pitchFamily="18" charset="0"/>
              </a:rPr>
              <a:t>Το </a:t>
            </a:r>
            <a:r>
              <a:rPr lang="el-GR" sz="2000" dirty="0">
                <a:latin typeface="Palatino Linotype" pitchFamily="18" charset="0"/>
              </a:rPr>
              <a:t>ίδιο μοτίβο απαντά και στον Παύλο και στον Ιωάννη όπου γίνεται λόγος για τον Παράκλητο που θα διασαφηνίσει τις </a:t>
            </a:r>
            <a:r>
              <a:rPr lang="el-GR" sz="2000" i="1" dirty="0">
                <a:latin typeface="Palatino Linotype" pitchFamily="18" charset="0"/>
              </a:rPr>
              <a:t>παροιμίες </a:t>
            </a:r>
            <a:r>
              <a:rPr lang="el-GR" sz="2000" dirty="0">
                <a:latin typeface="Palatino Linotype" pitchFamily="18" charset="0"/>
              </a:rPr>
              <a:t>του Ιησού.</a:t>
            </a:r>
          </a:p>
        </p:txBody>
      </p:sp>
    </p:spTree>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27</a:t>
            </a:fld>
            <a:endParaRPr lang="el-GR"/>
          </a:p>
        </p:txBody>
      </p:sp>
      <p:sp>
        <p:nvSpPr>
          <p:cNvPr id="3" name="2 - Στρογγυλεμένο ορθογώνιο"/>
          <p:cNvSpPr/>
          <p:nvPr/>
        </p:nvSpPr>
        <p:spPr>
          <a:xfrm>
            <a:off x="395536" y="845261"/>
            <a:ext cx="8352928" cy="1071571"/>
          </a:xfrm>
          <a:prstGeom prst="roundRect">
            <a:avLst/>
          </a:prstGeom>
          <a:solidFill>
            <a:schemeClr val="accent2"/>
          </a:solidFill>
          <a:ln>
            <a:solidFill>
              <a:schemeClr val="tx1"/>
            </a:solidFill>
          </a:ln>
        </p:spPr>
        <p:txBody>
          <a:bodyPr wrap="square">
            <a:spAutoFit/>
          </a:bodyPr>
          <a:lstStyle/>
          <a:p>
            <a:pPr>
              <a:lnSpc>
                <a:spcPct val="150000"/>
              </a:lnSpc>
            </a:pPr>
            <a:r>
              <a:rPr lang="el-GR" sz="2000" dirty="0" smtClean="0">
                <a:latin typeface="Palatino Linotype" pitchFamily="18" charset="0"/>
              </a:rPr>
              <a:t>Ένα άλλο σπουδαίο θέμα που απασχολεί τον </a:t>
            </a:r>
            <a:r>
              <a:rPr lang="el-GR" sz="2000" dirty="0" err="1" smtClean="0">
                <a:latin typeface="Palatino Linotype" pitchFamily="18" charset="0"/>
              </a:rPr>
              <a:t>Μκ</a:t>
            </a:r>
            <a:r>
              <a:rPr lang="el-GR" sz="2000" dirty="0" smtClean="0">
                <a:latin typeface="Palatino Linotype" pitchFamily="18" charset="0"/>
              </a:rPr>
              <a:t> είναι </a:t>
            </a:r>
            <a:r>
              <a:rPr lang="el-GR" sz="2000" b="1" dirty="0" smtClean="0">
                <a:latin typeface="Palatino Linotype" pitchFamily="18" charset="0"/>
              </a:rPr>
              <a:t>η σχέση Ισραήλ και Εκκλησίας.</a:t>
            </a:r>
          </a:p>
        </p:txBody>
      </p:sp>
      <p:sp>
        <p:nvSpPr>
          <p:cNvPr id="4" name="3 - Ορθογώνιο"/>
          <p:cNvSpPr/>
          <p:nvPr/>
        </p:nvSpPr>
        <p:spPr>
          <a:xfrm>
            <a:off x="539552" y="2178730"/>
            <a:ext cx="5256584" cy="3477875"/>
          </a:xfrm>
          <a:prstGeom prst="rect">
            <a:avLst/>
          </a:prstGeom>
          <a:solidFill>
            <a:schemeClr val="bg2">
              <a:lumMod val="90000"/>
            </a:schemeClr>
          </a:solidFill>
          <a:ln>
            <a:solidFill>
              <a:schemeClr val="tx1"/>
            </a:solidFill>
          </a:ln>
        </p:spPr>
        <p:txBody>
          <a:bodyPr wrap="square">
            <a:spAutoFit/>
          </a:bodyPr>
          <a:lstStyle/>
          <a:p>
            <a:pPr algn="just"/>
            <a:r>
              <a:rPr lang="el-GR" sz="2000" b="1" dirty="0" smtClean="0">
                <a:latin typeface="Palatino Linotype" pitchFamily="18" charset="0"/>
                <a:cs typeface="Times New Roman" pitchFamily="18" charset="0"/>
              </a:rPr>
              <a:t>Στον καινούργιο λαό, το</a:t>
            </a:r>
            <a:r>
              <a:rPr lang="el-GR" sz="2000" b="1" i="1" dirty="0" smtClean="0">
                <a:latin typeface="Palatino Linotype" pitchFamily="18" charset="0"/>
                <a:cs typeface="Times New Roman" pitchFamily="18" charset="0"/>
              </a:rPr>
              <a:t> τρίτο γένος</a:t>
            </a:r>
            <a:r>
              <a:rPr lang="el-GR" sz="2000" b="1" dirty="0" smtClean="0">
                <a:latin typeface="Palatino Linotype" pitchFamily="18" charset="0"/>
                <a:cs typeface="Times New Roman" pitchFamily="18" charset="0"/>
              </a:rPr>
              <a:t> το οποίο δεν έχει επίγεια πατρίδα και </a:t>
            </a:r>
            <a:r>
              <a:rPr lang="el-GR" sz="2000" b="1" dirty="0" err="1" smtClean="0">
                <a:latin typeface="Palatino Linotype" pitchFamily="18" charset="0"/>
                <a:cs typeface="Times New Roman" pitchFamily="18" charset="0"/>
              </a:rPr>
              <a:t>εθνοτική</a:t>
            </a:r>
            <a:r>
              <a:rPr lang="el-GR" sz="2000" b="1" dirty="0" smtClean="0">
                <a:latin typeface="Palatino Linotype" pitchFamily="18" charset="0"/>
                <a:cs typeface="Times New Roman" pitchFamily="18" charset="0"/>
              </a:rPr>
              <a:t> ταυτότητα προσκαλούνται να ενταχθούν και οι εθνικοί που ομολογούν τον Κύριο,.</a:t>
            </a:r>
          </a:p>
          <a:p>
            <a:pPr algn="just"/>
            <a:r>
              <a:rPr lang="el-GR" sz="2000" b="1" dirty="0" smtClean="0">
                <a:latin typeface="Palatino Linotype" pitchFamily="18" charset="0"/>
                <a:cs typeface="Times New Roman" pitchFamily="18" charset="0"/>
              </a:rPr>
              <a:t>Τον πυρήνα του νέου λαού συγκροτούν οι Δώδεκα, όπου ισχύει η αρχή της αντεστραμμένης πυραμίδας: όποιος θέλει να είναι Πρώτος  θα είναι Διάκονος (= Υπηρέτης). ΘΥΣΙΑ ΑΝΤΙ ΓΙΑ ΠΡΩΤΕΙΑ</a:t>
            </a:r>
            <a:endParaRPr lang="el-GR" sz="2000" b="1" dirty="0">
              <a:latin typeface="Palatino Linotype" pitchFamily="18" charset="0"/>
              <a:cs typeface="Times New Roman" pitchFamily="18" charset="0"/>
            </a:endParaRPr>
          </a:p>
        </p:txBody>
      </p:sp>
      <p:sp>
        <p:nvSpPr>
          <p:cNvPr id="5" name="4 - Ορθογώνιο"/>
          <p:cNvSpPr/>
          <p:nvPr/>
        </p:nvSpPr>
        <p:spPr>
          <a:xfrm>
            <a:off x="6084168" y="2132856"/>
            <a:ext cx="2664296" cy="2554545"/>
          </a:xfrm>
          <a:prstGeom prst="rect">
            <a:avLst/>
          </a:prstGeom>
          <a:solidFill>
            <a:schemeClr val="bg2"/>
          </a:solidFill>
          <a:ln>
            <a:solidFill>
              <a:schemeClr val="tx1"/>
            </a:solidFill>
          </a:ln>
        </p:spPr>
        <p:txBody>
          <a:bodyPr wrap="square">
            <a:spAutoFit/>
          </a:bodyPr>
          <a:lstStyle/>
          <a:p>
            <a:pPr algn="just"/>
            <a:r>
              <a:rPr lang="el-GR" sz="1600" dirty="0" smtClean="0">
                <a:latin typeface="Palatino Linotype" pitchFamily="18" charset="0"/>
              </a:rPr>
              <a:t>Ο </a:t>
            </a:r>
            <a:r>
              <a:rPr lang="el-GR" sz="1600" i="1" dirty="0" smtClean="0">
                <a:latin typeface="Palatino Linotype" pitchFamily="18" charset="0"/>
              </a:rPr>
              <a:t>παλαιός Ισραήλ</a:t>
            </a:r>
            <a:r>
              <a:rPr lang="el-GR" sz="1600" dirty="0" smtClean="0">
                <a:latin typeface="Palatino Linotype" pitchFamily="18" charset="0"/>
              </a:rPr>
              <a:t> στηλιτεύεται δριμύτατα για την πώρωση απέναντι στον Ιησού (4, 12) και για το ότι κρατεί παραδόσεις ανθρώπων και άλλες λατρευτικές διατάξεις, παραβλέποντας την κατεξοχήν θεϊκή εντολή της αγάπης (κεφ. 7). </a:t>
            </a:r>
            <a:endParaRPr lang="el-GR" sz="1600" dirty="0">
              <a:latin typeface="Palatino Linotype" pitchFamily="18" charset="0"/>
            </a:endParaRPr>
          </a:p>
        </p:txBody>
      </p:sp>
      <p:sp>
        <p:nvSpPr>
          <p:cNvPr id="6" name="5 - Στρογγύλεμα διαγώνιας γωνίας του ορθογωνίου"/>
          <p:cNvSpPr/>
          <p:nvPr/>
        </p:nvSpPr>
        <p:spPr>
          <a:xfrm>
            <a:off x="539552" y="5734288"/>
            <a:ext cx="8208912" cy="1123712"/>
          </a:xfrm>
          <a:prstGeom prst="round2DiagRect">
            <a:avLst/>
          </a:prstGeom>
          <a:solidFill>
            <a:srgbClr val="7030A0">
              <a:alpha val="42000"/>
            </a:srgbClr>
          </a:solidFill>
          <a:ln>
            <a:solidFill>
              <a:schemeClr val="tx1"/>
            </a:solidFill>
          </a:ln>
        </p:spPr>
        <p:txBody>
          <a:bodyPr wrap="square">
            <a:spAutoFit/>
          </a:bodyPr>
          <a:lstStyle/>
          <a:p>
            <a:pPr>
              <a:lnSpc>
                <a:spcPct val="150000"/>
              </a:lnSpc>
            </a:pPr>
            <a:r>
              <a:rPr lang="el-GR" sz="2000" b="1" i="1" dirty="0" smtClean="0">
                <a:latin typeface="Palatino Linotype" pitchFamily="18" charset="0"/>
              </a:rPr>
              <a:t>Η μετάνοια ως επαναστατική στάση ζωής, είναι η πόρτα της βασιλείας των ουρανών. </a:t>
            </a:r>
            <a:endParaRPr lang="el-GR" sz="2000" dirty="0">
              <a:latin typeface="Palatino Linotype" pitchFamily="18" charset="0"/>
            </a:endParaRPr>
          </a:p>
        </p:txBody>
      </p:sp>
    </p:spTree>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Εικόνα11.jpg"/>
          <p:cNvPicPr>
            <a:picLocks noChangeAspect="1"/>
          </p:cNvPicPr>
          <p:nvPr/>
        </p:nvPicPr>
        <p:blipFill>
          <a:blip r:embed="rId3" cstate="print">
            <a:lum bright="-10000"/>
          </a:blip>
          <a:stretch>
            <a:fillRect/>
          </a:stretch>
        </p:blipFill>
        <p:spPr>
          <a:xfrm>
            <a:off x="-24961" y="0"/>
            <a:ext cx="9168961" cy="6858000"/>
          </a:xfrm>
          <a:prstGeom prst="rect">
            <a:avLst/>
          </a:prstGeom>
          <a:effectLst>
            <a:outerShdw blurRad="1270000" dist="50800" dir="21540000" algn="ctr" rotWithShape="0">
              <a:srgbClr val="000000">
                <a:alpha val="11000"/>
              </a:srgbClr>
            </a:outerShdw>
          </a:effectLst>
        </p:spPr>
      </p:pic>
      <p:sp>
        <p:nvSpPr>
          <p:cNvPr id="5" name="4 - Θέση αριθμού διαφάνειας"/>
          <p:cNvSpPr>
            <a:spLocks noGrp="1"/>
          </p:cNvSpPr>
          <p:nvPr>
            <p:ph type="sldNum" sz="quarter" idx="12"/>
          </p:nvPr>
        </p:nvSpPr>
        <p:spPr/>
        <p:txBody>
          <a:bodyPr/>
          <a:lstStyle/>
          <a:p>
            <a:fld id="{DB17553C-3644-4DFF-90A8-7DCABD9881B2}" type="slidenum">
              <a:rPr lang="el-GR" smtClean="0"/>
              <a:pPr/>
              <a:t>28</a:t>
            </a:fld>
            <a:endParaRPr lang="el-GR"/>
          </a:p>
        </p:txBody>
      </p:sp>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3</a:t>
            </a:fld>
            <a:endParaRPr lang="el-GR"/>
          </a:p>
        </p:txBody>
      </p:sp>
      <p:pic>
        <p:nvPicPr>
          <p:cNvPr id="1026" name="Picture 2" descr="C:\Users\Δημήτριος\Pictures\Dm.Alexpls-db\F03.Ορθοδοξία\orthc-db\orthc03-εικόνες\Αταξινόμητη Συλλογή\7.ΑΠΟΣΤΟΛΟΙ-ΕΥΑΓΓΕΛΙΣΤΑΙ\2.ΠΡΑΞΕΩΝ\markos2.jpg"/>
          <p:cNvPicPr>
            <a:picLocks noChangeAspect="1" noChangeArrowheads="1"/>
          </p:cNvPicPr>
          <p:nvPr/>
        </p:nvPicPr>
        <p:blipFill>
          <a:blip r:embed="rId2" cstate="print"/>
          <a:srcRect/>
          <a:stretch>
            <a:fillRect/>
          </a:stretch>
        </p:blipFill>
        <p:spPr bwMode="auto">
          <a:xfrm>
            <a:off x="395536" y="980728"/>
            <a:ext cx="3343275" cy="4762500"/>
          </a:xfrm>
          <a:prstGeom prst="rect">
            <a:avLst/>
          </a:prstGeom>
          <a:ln>
            <a:noFill/>
          </a:ln>
          <a:effectLst>
            <a:softEdge rad="112500"/>
          </a:effectLst>
        </p:spPr>
      </p:pic>
      <p:sp>
        <p:nvSpPr>
          <p:cNvPr id="4" name="3 - TextBox"/>
          <p:cNvSpPr txBox="1"/>
          <p:nvPr/>
        </p:nvSpPr>
        <p:spPr>
          <a:xfrm>
            <a:off x="3761887" y="620688"/>
            <a:ext cx="5382113" cy="6186309"/>
          </a:xfrm>
          <a:prstGeom prst="rect">
            <a:avLst/>
          </a:prstGeom>
          <a:noFill/>
        </p:spPr>
        <p:txBody>
          <a:bodyPr wrap="square" rtlCol="0">
            <a:spAutoFit/>
          </a:bodyPr>
          <a:lstStyle/>
          <a:p>
            <a:pPr algn="ctr"/>
            <a:r>
              <a:rPr lang="el-GR" b="1" dirty="0" smtClean="0">
                <a:latin typeface="Palatino Linotype" pitchFamily="18" charset="0"/>
                <a:cs typeface="Times New Roman" pitchFamily="18" charset="0"/>
              </a:rPr>
              <a:t>ΤΟ ΚΑΤΑ ΜΑΡΚΟΝΕΥΑΓΓΕΛΙΟ</a:t>
            </a:r>
          </a:p>
          <a:p>
            <a:pPr algn="ctr"/>
            <a:endParaRPr lang="en-US" b="1" dirty="0" smtClean="0">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το αρχαιότερο της Εκκλησίας</a:t>
            </a:r>
            <a:r>
              <a:rPr lang="el-GR" b="1" dirty="0" smtClean="0">
                <a:solidFill>
                  <a:srgbClr val="C00000"/>
                </a:solidFill>
                <a:latin typeface="Palatino Linotype" pitchFamily="18" charset="0"/>
                <a:cs typeface="Times New Roman" pitchFamily="18" charset="0"/>
              </a:rPr>
              <a:t> </a:t>
            </a:r>
          </a:p>
          <a:p>
            <a:pPr algn="ctr"/>
            <a:endParaRPr lang="en-US" b="1" dirty="0" smtClean="0">
              <a:solidFill>
                <a:srgbClr val="C00000"/>
              </a:solidFill>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των μυστικών Επιφανειών</a:t>
            </a:r>
          </a:p>
          <a:p>
            <a:pPr algn="ctr"/>
            <a:r>
              <a:rPr lang="el-GR" b="1" dirty="0" smtClean="0">
                <a:latin typeface="Palatino Linotype" pitchFamily="18" charset="0"/>
                <a:cs typeface="Times New Roman" pitchFamily="18" charset="0"/>
              </a:rPr>
              <a:t>που έχει κερδίσει γι’ αυτό το ενδιαφέρον της σύγχρονης έρευνας </a:t>
            </a:r>
            <a:endParaRPr lang="en-US" b="1" dirty="0" smtClean="0">
              <a:latin typeface="Palatino Linotype" pitchFamily="18" charset="0"/>
              <a:cs typeface="Times New Roman" pitchFamily="18" charset="0"/>
            </a:endParaRPr>
          </a:p>
          <a:p>
            <a:endParaRPr lang="en-US" b="1" dirty="0" smtClean="0">
              <a:latin typeface="Palatino Linotype" pitchFamily="18" charset="0"/>
              <a:cs typeface="Times New Roman" pitchFamily="18" charset="0"/>
            </a:endParaRPr>
          </a:p>
          <a:p>
            <a:r>
              <a:rPr lang="el-GR" b="1" dirty="0" smtClean="0">
                <a:latin typeface="Palatino Linotype" pitchFamily="18" charset="0"/>
                <a:cs typeface="Times New Roman" pitchFamily="18" charset="0"/>
              </a:rPr>
              <a:t>Κι όμως:</a:t>
            </a:r>
          </a:p>
          <a:p>
            <a:pPr algn="ctr"/>
            <a:r>
              <a:rPr lang="el-GR" b="1" dirty="0" smtClean="0">
                <a:latin typeface="Palatino Linotype" pitchFamily="18" charset="0"/>
                <a:cs typeface="Times New Roman" pitchFamily="18" charset="0"/>
              </a:rPr>
              <a:t>*  Δεν υπομνηματίστηκε από τους μεγάλους Πατέρες </a:t>
            </a:r>
          </a:p>
          <a:p>
            <a:pPr algn="ctr"/>
            <a:endParaRPr lang="en-US" b="1" dirty="0" smtClean="0">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Δεν ακούγεται συχνά στη λατρεία της ορθόδοξης  Εκκλησίας</a:t>
            </a:r>
          </a:p>
          <a:p>
            <a:pPr algn="ctr"/>
            <a:endParaRPr lang="el-GR" b="1" dirty="0" smtClean="0">
              <a:latin typeface="Palatino Linotype" pitchFamily="18" charset="0"/>
              <a:cs typeface="Times New Roman" pitchFamily="18" charset="0"/>
            </a:endParaRPr>
          </a:p>
          <a:p>
            <a:pPr algn="ctr"/>
            <a:r>
              <a:rPr lang="el-GR" b="1" dirty="0" smtClean="0">
                <a:latin typeface="Palatino Linotype" pitchFamily="18" charset="0"/>
                <a:cs typeface="Times New Roman" pitchFamily="18" charset="0"/>
              </a:rPr>
              <a:t>Ακούγεται τη </a:t>
            </a:r>
            <a:r>
              <a:rPr lang="el-GR" b="1" dirty="0" err="1" smtClean="0">
                <a:latin typeface="Palatino Linotype" pitchFamily="18" charset="0"/>
                <a:cs typeface="Times New Roman" pitchFamily="18" charset="0"/>
              </a:rPr>
              <a:t>Μεγ</a:t>
            </a:r>
            <a:r>
              <a:rPr lang="el-GR" b="1" dirty="0" smtClean="0">
                <a:latin typeface="Palatino Linotype" pitchFamily="18" charset="0"/>
                <a:cs typeface="Times New Roman" pitchFamily="18" charset="0"/>
              </a:rPr>
              <a:t>. Τεσσαρακοστή όταν ανέκαθεν προετοιμάζονταν οι κατηχούμενοι για το συγκλονιστικό γεγονός της Βάπτισης και της Ανάστασης  μέσω  της κατήχησης των γραφών αλλά και εξορκισμών </a:t>
            </a:r>
          </a:p>
          <a:p>
            <a:pPr algn="ctr"/>
            <a:endParaRPr lang="el-GR" b="1" dirty="0" smtClean="0">
              <a:latin typeface="Palatino Linotype" pitchFamily="18" charset="0"/>
              <a:cs typeface="Times New Roman" pitchFamily="18" charset="0"/>
            </a:endParaRPr>
          </a:p>
          <a:p>
            <a:pPr algn="ctr"/>
            <a:r>
              <a:rPr lang="el-GR" b="1" dirty="0" smtClean="0">
                <a:latin typeface="Palatino Linotype" pitchFamily="18" charset="0"/>
                <a:cs typeface="Times New Roman" pitchFamily="18" charset="0"/>
              </a:rPr>
              <a:t>Έχουν γραφτεί στην Ελλάδα </a:t>
            </a:r>
          </a:p>
        </p:txBody>
      </p:sp>
      <p:sp>
        <p:nvSpPr>
          <p:cNvPr id="5" name="4 - TextBox"/>
          <p:cNvSpPr txBox="1"/>
          <p:nvPr/>
        </p:nvSpPr>
        <p:spPr>
          <a:xfrm>
            <a:off x="4499992" y="4149080"/>
            <a:ext cx="4464496" cy="830997"/>
          </a:xfrm>
          <a:prstGeom prst="rect">
            <a:avLst/>
          </a:prstGeom>
          <a:noFill/>
        </p:spPr>
        <p:txBody>
          <a:bodyPr wrap="square" rtlCol="0">
            <a:spAutoFit/>
          </a:bodyPr>
          <a:lstStyle/>
          <a:p>
            <a:r>
              <a:rPr lang="el-GR" sz="2400" dirty="0" smtClean="0"/>
              <a:t/>
            </a:r>
            <a:br>
              <a:rPr lang="el-GR" sz="2400" dirty="0" smtClean="0"/>
            </a:br>
            <a:endParaRPr lang="el-GR" sz="2400" dirty="0" smtClean="0"/>
          </a:p>
        </p:txBody>
      </p:sp>
      <p:sp>
        <p:nvSpPr>
          <p:cNvPr id="6" name="5 - TextBox"/>
          <p:cNvSpPr txBox="1"/>
          <p:nvPr/>
        </p:nvSpPr>
        <p:spPr>
          <a:xfrm>
            <a:off x="395536" y="5877272"/>
            <a:ext cx="3384376" cy="369332"/>
          </a:xfrm>
          <a:prstGeom prst="rect">
            <a:avLst/>
          </a:prstGeom>
          <a:noFill/>
        </p:spPr>
        <p:txBody>
          <a:bodyPr wrap="square" rtlCol="0">
            <a:spAutoFit/>
          </a:bodyPr>
          <a:lstStyle/>
          <a:p>
            <a:r>
              <a:rPr lang="el-GR" b="1" dirty="0" smtClean="0">
                <a:solidFill>
                  <a:srgbClr val="C00000"/>
                </a:solidFill>
                <a:latin typeface="Palatino Linotype" pitchFamily="18" charset="0"/>
                <a:cs typeface="Times New Roman" pitchFamily="18" charset="0"/>
              </a:rPr>
              <a:t>Σύμβολο:  αετό </a:t>
            </a:r>
            <a:endParaRPr lang="el-GR" dirty="0"/>
          </a:p>
        </p:txBody>
      </p:sp>
    </p:spTree>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l-GR" b="1" smtClean="0">
                <a:latin typeface="Bookman Old Style" pitchFamily="18" charset="0"/>
              </a:rPr>
              <a:t>Ο συγγραφέας</a:t>
            </a:r>
          </a:p>
        </p:txBody>
      </p:sp>
      <p:sp>
        <p:nvSpPr>
          <p:cNvPr id="44035" name="Rectangle 3"/>
          <p:cNvSpPr>
            <a:spLocks noGrp="1" noChangeArrowheads="1"/>
          </p:cNvSpPr>
          <p:nvPr>
            <p:ph type="body" sz="half" idx="1"/>
          </p:nvPr>
        </p:nvSpPr>
        <p:spPr>
          <a:xfrm>
            <a:off x="0" y="1412875"/>
            <a:ext cx="5219700" cy="5111750"/>
          </a:xfrm>
        </p:spPr>
        <p:txBody>
          <a:bodyPr/>
          <a:lstStyle/>
          <a:p>
            <a:pPr algn="just" eaLnBrk="1" hangingPunct="1">
              <a:lnSpc>
                <a:spcPct val="90000"/>
              </a:lnSpc>
              <a:buFontTx/>
              <a:buNone/>
              <a:defRPr/>
            </a:pPr>
            <a:r>
              <a:rPr lang="el-GR" sz="2400" dirty="0" smtClean="0">
                <a:latin typeface="Bookman Old Style" pitchFamily="18" charset="0"/>
              </a:rPr>
              <a:t>	Η επιγραφή «κατά Μάρκον» δεν οφείλεται στον ίδιο το συγγραφέα του ευαγγελίου αλλά προέρχεται από το 2ο αιώνα και μαρτυρεί την πίστη της Εκκλησίας ότι  το ευαγγέλιο αυτό γράφτηκε από το Μάρκο.</a:t>
            </a:r>
          </a:p>
          <a:p>
            <a:pPr algn="just" eaLnBrk="1" hangingPunct="1">
              <a:lnSpc>
                <a:spcPct val="90000"/>
              </a:lnSpc>
              <a:buFontTx/>
              <a:buNone/>
              <a:defRPr/>
            </a:pPr>
            <a:endParaRPr lang="el-GR" sz="2400" dirty="0" smtClean="0">
              <a:latin typeface="Bookman Old Style" pitchFamily="18" charset="0"/>
            </a:endParaRPr>
          </a:p>
          <a:p>
            <a:pPr algn="just" eaLnBrk="1" hangingPunct="1">
              <a:lnSpc>
                <a:spcPct val="90000"/>
              </a:lnSpc>
              <a:buFontTx/>
              <a:buNone/>
              <a:defRPr/>
            </a:pPr>
            <a:r>
              <a:rPr lang="el-GR" sz="2400" dirty="0" smtClean="0">
                <a:latin typeface="Bookman Old Style" pitchFamily="18" charset="0"/>
              </a:rPr>
              <a:t>Είχε κάποιο λόγο η Εκκλησία να αποδώσει εκ των υστέρων το Ευαγγέλιο που συμβουλεύονται οι </a:t>
            </a:r>
            <a:r>
              <a:rPr lang="el-GR" sz="2400" dirty="0" err="1" smtClean="0">
                <a:latin typeface="Bookman Old Style" pitchFamily="18" charset="0"/>
              </a:rPr>
              <a:t>Μτ</a:t>
            </a:r>
            <a:r>
              <a:rPr lang="el-GR" sz="2400" dirty="0" smtClean="0">
                <a:latin typeface="Bookman Old Style" pitchFamily="18" charset="0"/>
              </a:rPr>
              <a:t>. και </a:t>
            </a:r>
            <a:r>
              <a:rPr lang="el-GR" sz="2400" dirty="0" err="1" smtClean="0">
                <a:latin typeface="Bookman Old Style" pitchFamily="18" charset="0"/>
              </a:rPr>
              <a:t>Λκ</a:t>
            </a:r>
            <a:r>
              <a:rPr lang="el-GR" sz="2400" dirty="0" smtClean="0">
                <a:latin typeface="Bookman Old Style" pitchFamily="18" charset="0"/>
              </a:rPr>
              <a:t>. στον «Ιωνά» της Κ.Δ. ;;;;</a:t>
            </a:r>
          </a:p>
        </p:txBody>
      </p:sp>
      <p:pic>
        <p:nvPicPr>
          <p:cNvPr id="8196" name="Picture 9" descr="ikon1787"/>
          <p:cNvPicPr>
            <a:picLocks noGrp="1" noChangeAspect="1" noChangeArrowheads="1"/>
          </p:cNvPicPr>
          <p:nvPr>
            <p:ph sz="half" idx="2"/>
          </p:nvPr>
        </p:nvPicPr>
        <p:blipFill>
          <a:blip r:embed="rId2" cstate="print"/>
          <a:srcRect/>
          <a:stretch>
            <a:fillRect/>
          </a:stretch>
        </p:blipFill>
        <p:spPr>
          <a:xfrm>
            <a:off x="5692775" y="1844675"/>
            <a:ext cx="3451225"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5</a:t>
            </a:fld>
            <a:endParaRPr lang="el-GR"/>
          </a:p>
        </p:txBody>
      </p:sp>
      <p:pic>
        <p:nvPicPr>
          <p:cNvPr id="2050" name="Picture 2" descr="C:\Users\Δημήτριος\Pictures\Dm.Alexpls-db\F03.Ορθοδοξία\orthc-db\orthc03-εικόνες\Αταξινόμητη Συλλογή\7.ΑΠΟΣΤΟΛΟΙ-ΕΥΑΓΓΕΛΙΣΤΑΙ\2.ΠΡΑΞΕΩΝ\markos12.jpg"/>
          <p:cNvPicPr>
            <a:picLocks noChangeAspect="1" noChangeArrowheads="1"/>
          </p:cNvPicPr>
          <p:nvPr/>
        </p:nvPicPr>
        <p:blipFill>
          <a:blip r:embed="rId2" cstate="print"/>
          <a:srcRect/>
          <a:stretch>
            <a:fillRect/>
          </a:stretch>
        </p:blipFill>
        <p:spPr bwMode="auto">
          <a:xfrm>
            <a:off x="323528" y="908720"/>
            <a:ext cx="3819525" cy="4752975"/>
          </a:xfrm>
          <a:prstGeom prst="rect">
            <a:avLst/>
          </a:prstGeom>
          <a:ln>
            <a:noFill/>
          </a:ln>
          <a:effectLst>
            <a:softEdge rad="112500"/>
          </a:effectLst>
        </p:spPr>
      </p:pic>
      <p:sp>
        <p:nvSpPr>
          <p:cNvPr id="4" name="3 - Ορθογώνιο"/>
          <p:cNvSpPr/>
          <p:nvPr/>
        </p:nvSpPr>
        <p:spPr>
          <a:xfrm>
            <a:off x="4427984" y="1052736"/>
            <a:ext cx="4320480" cy="4524315"/>
          </a:xfrm>
          <a:prstGeom prst="rect">
            <a:avLst/>
          </a:prstGeom>
        </p:spPr>
        <p:txBody>
          <a:bodyPr wrap="square">
            <a:spAutoFit/>
          </a:bodyPr>
          <a:lstStyle/>
          <a:p>
            <a:pPr algn="just"/>
            <a:endParaRPr lang="en-US" sz="2400" dirty="0" smtClean="0">
              <a:latin typeface="Palatino Linotype" pitchFamily="18" charset="0"/>
            </a:endParaRPr>
          </a:p>
          <a:p>
            <a:pPr algn="just"/>
            <a:r>
              <a:rPr lang="el-GR" sz="2400" dirty="0" smtClean="0"/>
              <a:t>Ο συγγραφέας του αρχαιότερου Ευαγγελίου πιθανότατα ταυτίζεται με τον </a:t>
            </a:r>
            <a:r>
              <a:rPr lang="el-GR" sz="2400" i="1" dirty="0" smtClean="0"/>
              <a:t>Ιωάννη τον </a:t>
            </a:r>
            <a:r>
              <a:rPr lang="el-GR" sz="2400" i="1" dirty="0" err="1" smtClean="0"/>
              <a:t>επικαλούμενον</a:t>
            </a:r>
            <a:r>
              <a:rPr lang="el-GR" sz="2400" dirty="0" smtClean="0"/>
              <a:t> </a:t>
            </a:r>
            <a:r>
              <a:rPr lang="el-GR" sz="2400" i="1" dirty="0" smtClean="0"/>
              <a:t>Μάρκον</a:t>
            </a:r>
            <a:r>
              <a:rPr lang="el-GR" sz="2400" dirty="0" smtClean="0"/>
              <a:t> των Πράξεων (12, 12. 25</a:t>
            </a:r>
            <a:r>
              <a:rPr lang="el-GR" sz="2400" baseline="30000" dirty="0" smtClean="0"/>
              <a:t>.</a:t>
            </a:r>
            <a:r>
              <a:rPr lang="el-GR" sz="2400" dirty="0" smtClean="0"/>
              <a:t> 13, 5. 13</a:t>
            </a:r>
            <a:r>
              <a:rPr lang="el-GR" sz="2400" baseline="30000" dirty="0" smtClean="0"/>
              <a:t>.</a:t>
            </a:r>
            <a:r>
              <a:rPr lang="el-GR" sz="2400" dirty="0" smtClean="0"/>
              <a:t> 15, 39), ο οποίος μνημονεύεται και από τους δύο κορυφαίους Πέτρο και Παύλο. </a:t>
            </a:r>
          </a:p>
          <a:p>
            <a:pPr algn="just"/>
            <a:endParaRPr lang="el-GR" sz="2400" dirty="0" smtClean="0">
              <a:latin typeface="Palatino Linotype" pitchFamily="18" charset="0"/>
              <a:hlinkClick r:id="rId3"/>
            </a:endParaRPr>
          </a:p>
          <a:p>
            <a:pPr algn="just"/>
            <a:r>
              <a:rPr lang="en-US" sz="2400" dirty="0" smtClean="0">
                <a:latin typeface="Palatino Linotype" pitchFamily="18" charset="0"/>
                <a:hlinkClick r:id="rId3"/>
              </a:rPr>
              <a:t>M</a:t>
            </a:r>
            <a:r>
              <a:rPr lang="el-GR" sz="2400" dirty="0" err="1" smtClean="0">
                <a:latin typeface="Palatino Linotype" pitchFamily="18" charset="0"/>
                <a:hlinkClick r:id="rId3"/>
              </a:rPr>
              <a:t>άθετε</a:t>
            </a:r>
            <a:r>
              <a:rPr lang="el-GR" sz="2400" dirty="0" smtClean="0">
                <a:latin typeface="Palatino Linotype" pitchFamily="18" charset="0"/>
                <a:hlinkClick r:id="rId3"/>
              </a:rPr>
              <a:t> περισσότερα… </a:t>
            </a:r>
            <a:endParaRPr lang="el-GR" sz="2400" dirty="0">
              <a:latin typeface="Palatino Linotype" pitchFamily="18" charset="0"/>
            </a:endParaRPr>
          </a:p>
        </p:txBody>
      </p:sp>
    </p:spTree>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576" y="1143000"/>
            <a:ext cx="7931224" cy="557808"/>
          </a:xfrm>
        </p:spPr>
        <p:txBody>
          <a:bodyPr>
            <a:normAutofit fontScale="90000"/>
          </a:bodyPr>
          <a:lstStyle/>
          <a:p>
            <a:pPr algn="ctr"/>
            <a:r>
              <a:rPr lang="el-GR" b="1" u="sng" dirty="0">
                <a:latin typeface="Bookman Old Style" pitchFamily="18" charset="0"/>
              </a:rPr>
              <a:t>Ποιος </a:t>
            </a:r>
            <a:r>
              <a:rPr lang="el-GR" b="1" dirty="0">
                <a:latin typeface="Bookman Old Style" pitchFamily="18" charset="0"/>
              </a:rPr>
              <a:t>είναι</a:t>
            </a:r>
            <a:r>
              <a:rPr lang="el-GR" b="1" u="sng" dirty="0">
                <a:latin typeface="Bookman Old Style" pitchFamily="18" charset="0"/>
              </a:rPr>
              <a:t> </a:t>
            </a:r>
            <a:r>
              <a:rPr lang="el-GR" b="1" dirty="0">
                <a:latin typeface="Bookman Old Style" pitchFamily="18" charset="0"/>
              </a:rPr>
              <a:t>ο Μάρκος;</a:t>
            </a:r>
          </a:p>
        </p:txBody>
      </p:sp>
      <p:sp>
        <p:nvSpPr>
          <p:cNvPr id="45059" name="Rectangle 3"/>
          <p:cNvSpPr>
            <a:spLocks noGrp="1" noChangeArrowheads="1"/>
          </p:cNvSpPr>
          <p:nvPr>
            <p:ph type="body" idx="1"/>
          </p:nvPr>
        </p:nvSpPr>
        <p:spPr>
          <a:xfrm>
            <a:off x="395536" y="1844824"/>
            <a:ext cx="8229600" cy="4325112"/>
          </a:xfrm>
        </p:spPr>
        <p:txBody>
          <a:bodyPr>
            <a:normAutofit fontScale="77500" lnSpcReduction="20000"/>
          </a:bodyPr>
          <a:lstStyle/>
          <a:p>
            <a:pPr>
              <a:lnSpc>
                <a:spcPct val="90000"/>
              </a:lnSpc>
              <a:buFontTx/>
              <a:buNone/>
            </a:pPr>
            <a:r>
              <a:rPr lang="el-GR" sz="2800" dirty="0" smtClean="0">
                <a:latin typeface="Bookman Old Style" pitchFamily="18" charset="0"/>
              </a:rPr>
              <a:t>Μάρκος το β’ ρωμαϊκό </a:t>
            </a:r>
            <a:r>
              <a:rPr lang="el-GR" dirty="0" smtClean="0">
                <a:latin typeface="Bookman Old Style" pitchFamily="18" charset="0"/>
              </a:rPr>
              <a:t>όνομα – επώνυμο. Το α’ ήταν Ιωάννης </a:t>
            </a:r>
          </a:p>
          <a:p>
            <a:pPr>
              <a:lnSpc>
                <a:spcPct val="90000"/>
              </a:lnSpc>
              <a:buFontTx/>
              <a:buNone/>
            </a:pPr>
            <a:endParaRPr lang="el-GR" dirty="0" smtClean="0">
              <a:latin typeface="Bookman Old Style" pitchFamily="18" charset="0"/>
            </a:endParaRPr>
          </a:p>
          <a:p>
            <a:pPr algn="just">
              <a:lnSpc>
                <a:spcPct val="90000"/>
              </a:lnSpc>
              <a:buFont typeface="Arial" charset="0"/>
              <a:buChar char="•"/>
            </a:pPr>
            <a:r>
              <a:rPr lang="el-GR" dirty="0" smtClean="0">
                <a:latin typeface="Bookman Old Style" pitchFamily="18" charset="0"/>
              </a:rPr>
              <a:t>Γ</a:t>
            </a:r>
            <a:r>
              <a:rPr lang="el-GR" sz="2800" dirty="0" smtClean="0">
                <a:latin typeface="Bookman Old Style" pitchFamily="18" charset="0"/>
              </a:rPr>
              <a:t>ιος </a:t>
            </a:r>
            <a:r>
              <a:rPr lang="el-GR" sz="2800" dirty="0">
                <a:latin typeface="Bookman Old Style" pitchFamily="18" charset="0"/>
              </a:rPr>
              <a:t>μιας εύπορης χριστιανής ονόματι </a:t>
            </a:r>
            <a:r>
              <a:rPr lang="el-GR" sz="2800" b="1" dirty="0">
                <a:latin typeface="Bookman Old Style" pitchFamily="18" charset="0"/>
              </a:rPr>
              <a:t>Μαρίας</a:t>
            </a:r>
            <a:r>
              <a:rPr lang="el-GR" sz="2800" dirty="0">
                <a:latin typeface="Bookman Old Style" pitchFamily="18" charset="0"/>
              </a:rPr>
              <a:t>, η οποία διέθετε το προφανώς ευρύχωρο σπίτι της στην Ιερουσαλήμ για τις συνάξεις των </a:t>
            </a:r>
            <a:r>
              <a:rPr lang="el-GR" sz="2800" dirty="0" smtClean="0">
                <a:latin typeface="Bookman Old Style" pitchFamily="18" charset="0"/>
              </a:rPr>
              <a:t>χριστιανών (</a:t>
            </a:r>
            <a:r>
              <a:rPr lang="el-GR" sz="2800" dirty="0" err="1" smtClean="0">
                <a:latin typeface="Bookman Old Style" pitchFamily="18" charset="0"/>
              </a:rPr>
              <a:t>Πρ</a:t>
            </a:r>
            <a:r>
              <a:rPr lang="el-GR" sz="2800" dirty="0" smtClean="0">
                <a:latin typeface="Bookman Old Style" pitchFamily="18" charset="0"/>
              </a:rPr>
              <a:t>. 12, 12).</a:t>
            </a:r>
          </a:p>
          <a:p>
            <a:pPr algn="just">
              <a:lnSpc>
                <a:spcPct val="90000"/>
              </a:lnSpc>
              <a:buFont typeface="Arial" charset="0"/>
              <a:buChar char="•"/>
            </a:pPr>
            <a:endParaRPr lang="el-GR" sz="2800" b="1" dirty="0" smtClean="0">
              <a:latin typeface="Bookman Old Style" pitchFamily="18" charset="0"/>
            </a:endParaRPr>
          </a:p>
          <a:p>
            <a:pPr algn="just">
              <a:lnSpc>
                <a:spcPct val="90000"/>
              </a:lnSpc>
              <a:buFont typeface="Arial" charset="0"/>
              <a:buChar char="•"/>
            </a:pPr>
            <a:r>
              <a:rPr lang="el-GR" b="1" dirty="0" smtClean="0">
                <a:latin typeface="Bookman Old Style" pitchFamily="18" charset="0"/>
              </a:rPr>
              <a:t>Ανεψιός (ξάδελφος) του Κύπριου λευίτη </a:t>
            </a:r>
            <a:r>
              <a:rPr lang="el-GR" dirty="0" smtClean="0">
                <a:latin typeface="Bookman Old Style" pitchFamily="18" charset="0"/>
              </a:rPr>
              <a:t>Βαρνάβα – </a:t>
            </a:r>
            <a:r>
              <a:rPr lang="el-GR" i="1" dirty="0" smtClean="0">
                <a:latin typeface="Bookman Old Style" pitchFamily="18" charset="0"/>
              </a:rPr>
              <a:t>υπηρέτης</a:t>
            </a:r>
            <a:r>
              <a:rPr lang="el-GR" dirty="0" smtClean="0">
                <a:latin typeface="Bookman Old Style" pitchFamily="18" charset="0"/>
              </a:rPr>
              <a:t> (</a:t>
            </a:r>
            <a:r>
              <a:rPr lang="el-GR" dirty="0" err="1" smtClean="0">
                <a:latin typeface="Bookman Old Style" pitchFamily="18" charset="0"/>
              </a:rPr>
              <a:t>Πρ</a:t>
            </a:r>
            <a:r>
              <a:rPr lang="el-GR" dirty="0" smtClean="0">
                <a:latin typeface="Bookman Old Style" pitchFamily="18" charset="0"/>
              </a:rPr>
              <a:t>. 13,5) ► λευίτης + Συναγωγή</a:t>
            </a:r>
          </a:p>
          <a:p>
            <a:pPr algn="just">
              <a:lnSpc>
                <a:spcPct val="90000"/>
              </a:lnSpc>
              <a:buFont typeface="Arial" charset="0"/>
              <a:buChar char="•"/>
            </a:pPr>
            <a:endParaRPr lang="el-GR" sz="2800" dirty="0">
              <a:latin typeface="Bookman Old Style" pitchFamily="18" charset="0"/>
            </a:endParaRPr>
          </a:p>
          <a:p>
            <a:pPr>
              <a:lnSpc>
                <a:spcPct val="90000"/>
              </a:lnSpc>
              <a:buFont typeface="Wingdings" pitchFamily="2" charset="2"/>
              <a:buChar char="Ø"/>
            </a:pPr>
            <a:r>
              <a:rPr lang="el-GR" sz="2800" dirty="0">
                <a:latin typeface="Bookman Old Style" pitchFamily="18" charset="0"/>
              </a:rPr>
              <a:t>«Ο </a:t>
            </a:r>
            <a:r>
              <a:rPr lang="el-GR" sz="2800" dirty="0" err="1">
                <a:latin typeface="Bookman Old Style" pitchFamily="18" charset="0"/>
              </a:rPr>
              <a:t>κεράμιον</a:t>
            </a:r>
            <a:r>
              <a:rPr lang="el-GR" sz="2800" dirty="0">
                <a:latin typeface="Bookman Old Style" pitchFamily="18" charset="0"/>
              </a:rPr>
              <a:t> ύδατος βαστάζων» (</a:t>
            </a:r>
            <a:r>
              <a:rPr lang="el-GR" sz="2800" dirty="0" err="1" smtClean="0">
                <a:latin typeface="Bookman Old Style" pitchFamily="18" charset="0"/>
              </a:rPr>
              <a:t>Μκ</a:t>
            </a:r>
            <a:r>
              <a:rPr lang="el-GR" sz="2800" dirty="0">
                <a:latin typeface="Bookman Old Style" pitchFamily="18" charset="0"/>
              </a:rPr>
              <a:t>. </a:t>
            </a:r>
            <a:r>
              <a:rPr lang="el-GR" sz="2800" dirty="0" smtClean="0">
                <a:latin typeface="Bookman Old Style" pitchFamily="18" charset="0"/>
              </a:rPr>
              <a:t>14,13) ????</a:t>
            </a:r>
          </a:p>
          <a:p>
            <a:pPr>
              <a:lnSpc>
                <a:spcPct val="90000"/>
              </a:lnSpc>
              <a:buFont typeface="Wingdings" pitchFamily="2" charset="2"/>
              <a:buChar char="Ø"/>
            </a:pPr>
            <a:endParaRPr lang="el-GR" sz="2800" dirty="0">
              <a:latin typeface="Bookman Old Style" pitchFamily="18" charset="0"/>
            </a:endParaRPr>
          </a:p>
          <a:p>
            <a:pPr>
              <a:lnSpc>
                <a:spcPct val="90000"/>
              </a:lnSpc>
              <a:buFont typeface="Wingdings" pitchFamily="2" charset="2"/>
              <a:buChar char="Ø"/>
            </a:pPr>
            <a:r>
              <a:rPr lang="el-GR" sz="2800" dirty="0">
                <a:latin typeface="Bookman Old Style" pitchFamily="18" charset="0"/>
              </a:rPr>
              <a:t> «ο </a:t>
            </a:r>
            <a:r>
              <a:rPr lang="el-GR" sz="2800" dirty="0" err="1">
                <a:latin typeface="Bookman Old Style" pitchFamily="18" charset="0"/>
              </a:rPr>
              <a:t>νεανίσκος….περιβεβλημένος</a:t>
            </a:r>
            <a:r>
              <a:rPr lang="el-GR" sz="2800" dirty="0">
                <a:latin typeface="Bookman Old Style" pitchFamily="18" charset="0"/>
              </a:rPr>
              <a:t> σινδόνα </a:t>
            </a:r>
            <a:r>
              <a:rPr lang="el-GR" sz="2800" dirty="0" smtClean="0">
                <a:latin typeface="Bookman Old Style" pitchFamily="18" charset="0"/>
              </a:rPr>
              <a:t>που φεύγει γυμνός τη νύχτα της προδοσίας(14:51)????</a:t>
            </a:r>
          </a:p>
          <a:p>
            <a:pPr>
              <a:lnSpc>
                <a:spcPct val="90000"/>
              </a:lnSpc>
              <a:buFont typeface="Wingdings" pitchFamily="2" charset="2"/>
              <a:buChar char="Ø"/>
            </a:pPr>
            <a:endParaRPr lang="el-GR" dirty="0" smtClean="0">
              <a:latin typeface="Bookman Old Style" pitchFamily="18" charset="0"/>
            </a:endParaRPr>
          </a:p>
          <a:p>
            <a:pPr>
              <a:lnSpc>
                <a:spcPct val="90000"/>
              </a:lnSpc>
              <a:buFont typeface="Wingdings" pitchFamily="2" charset="2"/>
              <a:buChar char="Ø"/>
            </a:pPr>
            <a:r>
              <a:rPr lang="el-GR" dirty="0" err="1" smtClean="0">
                <a:latin typeface="Bookman Old Style" pitchFamily="18" charset="0"/>
              </a:rPr>
              <a:t>Κολοβοδάκτυλος</a:t>
            </a:r>
            <a:r>
              <a:rPr lang="el-GR" dirty="0" smtClean="0">
                <a:latin typeface="Bookman Old Style" pitchFamily="18" charset="0"/>
              </a:rPr>
              <a:t> !</a:t>
            </a:r>
          </a:p>
          <a:p>
            <a:pPr>
              <a:lnSpc>
                <a:spcPct val="90000"/>
              </a:lnSpc>
              <a:buNone/>
            </a:pPr>
            <a:endParaRPr lang="el-GR" sz="2800" dirty="0">
              <a:latin typeface="Bookman Old Style" pitchFamily="18" charset="0"/>
            </a:endParaRPr>
          </a:p>
        </p:txBody>
      </p:sp>
    </p:spTree>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764704"/>
            <a:ext cx="8229600" cy="1066800"/>
          </a:xfrm>
        </p:spPr>
        <p:txBody>
          <a:bodyPr/>
          <a:lstStyle/>
          <a:p>
            <a:pPr algn="ctr"/>
            <a:r>
              <a:rPr lang="el-GR" sz="3200" b="1" dirty="0" smtClean="0">
                <a:latin typeface="Bookman Old Style" pitchFamily="18" charset="0"/>
              </a:rPr>
              <a:t>Μάρκος, ο «Ιωνάς» της Κ.Δ. στη «σκιά» των δύο Κορυφαίων</a:t>
            </a:r>
            <a:endParaRPr lang="el-GR" sz="3200" b="1" dirty="0">
              <a:latin typeface="Bookman Old Style" pitchFamily="18" charset="0"/>
            </a:endParaRPr>
          </a:p>
        </p:txBody>
      </p:sp>
      <p:sp>
        <p:nvSpPr>
          <p:cNvPr id="46083" name="Rectangle 3"/>
          <p:cNvSpPr>
            <a:spLocks noGrp="1" noChangeArrowheads="1"/>
          </p:cNvSpPr>
          <p:nvPr>
            <p:ph type="body" idx="1"/>
          </p:nvPr>
        </p:nvSpPr>
        <p:spPr>
          <a:xfrm>
            <a:off x="467544" y="1844824"/>
            <a:ext cx="8229600" cy="4325112"/>
          </a:xfrm>
        </p:spPr>
        <p:txBody>
          <a:bodyPr>
            <a:normAutofit fontScale="92500" lnSpcReduction="10000"/>
          </a:bodyPr>
          <a:lstStyle/>
          <a:p>
            <a:pPr algn="ctr">
              <a:lnSpc>
                <a:spcPct val="80000"/>
              </a:lnSpc>
              <a:buFontTx/>
              <a:buNone/>
            </a:pPr>
            <a:r>
              <a:rPr lang="el-GR" sz="2800" dirty="0" smtClean="0">
                <a:latin typeface="Bookman Old Style" pitchFamily="18" charset="0"/>
              </a:rPr>
              <a:t>.</a:t>
            </a:r>
            <a:endParaRPr lang="el-GR" sz="2800" dirty="0">
              <a:latin typeface="Bookman Old Style" pitchFamily="18" charset="0"/>
            </a:endParaRPr>
          </a:p>
          <a:p>
            <a:pPr>
              <a:lnSpc>
                <a:spcPct val="80000"/>
              </a:lnSpc>
              <a:buFont typeface="Wingdings" pitchFamily="2" charset="2"/>
              <a:buChar char="Ø"/>
            </a:pPr>
            <a:r>
              <a:rPr lang="el-GR" sz="2800" dirty="0" smtClean="0">
                <a:latin typeface="Bookman Old Style" pitchFamily="18" charset="0"/>
              </a:rPr>
              <a:t>στην </a:t>
            </a:r>
            <a:r>
              <a:rPr lang="el-GR" sz="2800" dirty="0">
                <a:latin typeface="Bookman Old Style" pitchFamily="18" charset="0"/>
              </a:rPr>
              <a:t>πρώτη περιοδεία </a:t>
            </a:r>
            <a:r>
              <a:rPr lang="el-GR" dirty="0" smtClean="0">
                <a:latin typeface="Bookman Old Style" pitchFamily="18" charset="0"/>
              </a:rPr>
              <a:t>εγκατέλειψε τον Παύλο όχι μόνον ένεκα της κόπωσης αλλά και του οικουμενικού ανοίγματος  του αποστόλου των εθνών  (</a:t>
            </a:r>
            <a:r>
              <a:rPr lang="el-GR" dirty="0" err="1" smtClean="0">
                <a:latin typeface="Bookman Old Style" pitchFamily="18" charset="0"/>
              </a:rPr>
              <a:t>Πρ</a:t>
            </a:r>
            <a:r>
              <a:rPr lang="el-GR" dirty="0" smtClean="0">
                <a:latin typeface="Bookman Old Style" pitchFamily="18" charset="0"/>
              </a:rPr>
              <a:t>. 15, 39) – </a:t>
            </a:r>
            <a:r>
              <a:rPr lang="el-GR" b="1" dirty="0" smtClean="0">
                <a:latin typeface="Bookman Old Style" pitchFamily="18" charset="0"/>
              </a:rPr>
              <a:t>παροξυσμό!!!!</a:t>
            </a:r>
            <a:endParaRPr lang="el-GR" sz="2800" b="1" dirty="0">
              <a:latin typeface="Bookman Old Style" pitchFamily="18" charset="0"/>
            </a:endParaRPr>
          </a:p>
          <a:p>
            <a:pPr>
              <a:lnSpc>
                <a:spcPct val="80000"/>
              </a:lnSpc>
              <a:buFont typeface="Wingdings" pitchFamily="2" charset="2"/>
              <a:buChar char="Ø"/>
            </a:pPr>
            <a:endParaRPr lang="el-GR" sz="2800" dirty="0" smtClean="0">
              <a:latin typeface="Bookman Old Style" pitchFamily="18" charset="0"/>
            </a:endParaRPr>
          </a:p>
          <a:p>
            <a:pPr>
              <a:lnSpc>
                <a:spcPct val="80000"/>
              </a:lnSpc>
              <a:buFont typeface="Wingdings" pitchFamily="2" charset="2"/>
              <a:buChar char="Ø"/>
            </a:pPr>
            <a:r>
              <a:rPr lang="el-GR" sz="2800" dirty="0" smtClean="0">
                <a:latin typeface="Bookman Old Style" pitchFamily="18" charset="0"/>
              </a:rPr>
              <a:t>Βρίσκεται </a:t>
            </a:r>
            <a:r>
              <a:rPr lang="el-GR" sz="2800" dirty="0">
                <a:latin typeface="Bookman Old Style" pitchFamily="18" charset="0"/>
              </a:rPr>
              <a:t>ξανά κοντά στον Παύλο όταν αυτός γράφει τις επιστολές της αιχμαλωσίας (Κολ.4:10</a:t>
            </a:r>
            <a:r>
              <a:rPr lang="el-GR" sz="2800" dirty="0" smtClean="0">
                <a:latin typeface="Bookman Old Style" pitchFamily="18" charset="0"/>
              </a:rPr>
              <a:t>). Ο Π. </a:t>
            </a:r>
            <a:r>
              <a:rPr lang="el-GR" sz="2800" b="1" dirty="0" smtClean="0">
                <a:latin typeface="Bookman Old Style" pitchFamily="18" charset="0"/>
              </a:rPr>
              <a:t>τον </a:t>
            </a:r>
            <a:r>
              <a:rPr lang="el-GR" b="1" dirty="0" smtClean="0">
                <a:latin typeface="Bookman Old Style" pitchFamily="18" charset="0"/>
              </a:rPr>
              <a:t>συστήνει </a:t>
            </a:r>
            <a:r>
              <a:rPr lang="el-GR" dirty="0" smtClean="0">
                <a:latin typeface="Bookman Old Style" pitchFamily="18" charset="0"/>
              </a:rPr>
              <a:t>!!!</a:t>
            </a:r>
          </a:p>
          <a:p>
            <a:pPr>
              <a:lnSpc>
                <a:spcPct val="80000"/>
              </a:lnSpc>
              <a:buFont typeface="Wingdings" pitchFamily="2" charset="2"/>
              <a:buChar char="Ø"/>
            </a:pPr>
            <a:r>
              <a:rPr lang="el-GR" sz="2800" dirty="0" smtClean="0">
                <a:latin typeface="Bookman Old Style" pitchFamily="18" charset="0"/>
              </a:rPr>
              <a:t> </a:t>
            </a:r>
            <a:endParaRPr lang="el-GR" sz="2800" dirty="0">
              <a:latin typeface="Bookman Old Style" pitchFamily="18" charset="0"/>
            </a:endParaRPr>
          </a:p>
          <a:p>
            <a:pPr>
              <a:lnSpc>
                <a:spcPct val="80000"/>
              </a:lnSpc>
              <a:buFont typeface="Wingdings" pitchFamily="2" charset="2"/>
              <a:buChar char="Ø"/>
            </a:pPr>
            <a:r>
              <a:rPr lang="el-GR" sz="2800" dirty="0">
                <a:latin typeface="Bookman Old Style" pitchFamily="18" charset="0"/>
              </a:rPr>
              <a:t>Μνημονεύεται τέλος στην </a:t>
            </a:r>
            <a:r>
              <a:rPr lang="el-GR" sz="2800" dirty="0" err="1">
                <a:latin typeface="Bookman Old Style" pitchFamily="18" charset="0"/>
              </a:rPr>
              <a:t>Α΄Πέτρου</a:t>
            </a:r>
            <a:r>
              <a:rPr lang="el-GR" sz="2800" dirty="0">
                <a:latin typeface="Bookman Old Style" pitchFamily="18" charset="0"/>
              </a:rPr>
              <a:t> </a:t>
            </a:r>
            <a:r>
              <a:rPr lang="el-GR" sz="2800" dirty="0" smtClean="0">
                <a:latin typeface="Bookman Old Style" pitchFamily="18" charset="0"/>
              </a:rPr>
              <a:t>5:17 (Βαβυλώνα! ) ως υιός του Πέτρου και </a:t>
            </a:r>
            <a:r>
              <a:rPr lang="el-GR" sz="2800" dirty="0">
                <a:latin typeface="Bookman Old Style" pitchFamily="18" charset="0"/>
              </a:rPr>
              <a:t>στη Β΄</a:t>
            </a:r>
            <a:r>
              <a:rPr lang="el-GR" sz="2800" dirty="0" smtClean="0">
                <a:latin typeface="Bookman Old Style" pitchFamily="18" charset="0"/>
              </a:rPr>
              <a:t>Τιμ.4:11 ο Π. τον </a:t>
            </a:r>
            <a:r>
              <a:rPr lang="el-GR" sz="2800" b="1" dirty="0" smtClean="0">
                <a:latin typeface="Bookman Old Style" pitchFamily="18" charset="0"/>
              </a:rPr>
              <a:t>προσκαλεί</a:t>
            </a:r>
            <a:r>
              <a:rPr lang="el-GR" sz="2800" dirty="0" smtClean="0">
                <a:latin typeface="Bookman Old Style" pitchFamily="18" charset="0"/>
              </a:rPr>
              <a:t> κοντά του ως εύχρηστο στη διακονία (του ευαγγελισμού)! .</a:t>
            </a:r>
            <a:endParaRPr lang="el-GR" sz="2800" dirty="0">
              <a:latin typeface="Bookman Old Style" pitchFamily="18" charset="0"/>
            </a:endParaRPr>
          </a:p>
        </p:txBody>
      </p:sp>
      <p:sp>
        <p:nvSpPr>
          <p:cNvPr id="4" name="3 - Δεξιό βέλος"/>
          <p:cNvSpPr/>
          <p:nvPr/>
        </p:nvSpPr>
        <p:spPr>
          <a:xfrm>
            <a:off x="4283968" y="3645024"/>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71600" y="1143000"/>
            <a:ext cx="7715200" cy="557808"/>
          </a:xfrm>
        </p:spPr>
        <p:txBody>
          <a:bodyPr>
            <a:normAutofit fontScale="90000"/>
          </a:bodyPr>
          <a:lstStyle/>
          <a:p>
            <a:pPr algn="ctr"/>
            <a:r>
              <a:rPr lang="el-GR" sz="3200" b="1" u="sng" dirty="0" smtClean="0">
                <a:latin typeface="Bookman Old Style" pitchFamily="18" charset="0"/>
              </a:rPr>
              <a:t>Αντιρρήσεις!</a:t>
            </a:r>
            <a:endParaRPr lang="el-GR" sz="3200" b="1" u="sng" dirty="0">
              <a:latin typeface="Bookman Old Style" pitchFamily="18" charset="0"/>
            </a:endParaRPr>
          </a:p>
        </p:txBody>
      </p:sp>
      <p:sp>
        <p:nvSpPr>
          <p:cNvPr id="46083" name="Rectangle 3"/>
          <p:cNvSpPr>
            <a:spLocks noGrp="1" noChangeArrowheads="1"/>
          </p:cNvSpPr>
          <p:nvPr>
            <p:ph type="body" idx="1"/>
          </p:nvPr>
        </p:nvSpPr>
        <p:spPr>
          <a:xfrm>
            <a:off x="395536" y="1700808"/>
            <a:ext cx="8291264" cy="4873728"/>
          </a:xfrm>
        </p:spPr>
        <p:txBody>
          <a:bodyPr/>
          <a:lstStyle/>
          <a:p>
            <a:pPr algn="ctr">
              <a:lnSpc>
                <a:spcPct val="80000"/>
              </a:lnSpc>
              <a:buFontTx/>
              <a:buNone/>
            </a:pPr>
            <a:endParaRPr lang="el-GR" sz="2800" dirty="0" smtClean="0">
              <a:latin typeface="Bookman Old Style" pitchFamily="18" charset="0"/>
            </a:endParaRPr>
          </a:p>
          <a:p>
            <a:pPr algn="ctr">
              <a:lnSpc>
                <a:spcPct val="80000"/>
              </a:lnSpc>
              <a:buFont typeface="Arial" charset="0"/>
              <a:buChar char="•"/>
            </a:pPr>
            <a:r>
              <a:rPr lang="el-GR" dirty="0" smtClean="0">
                <a:latin typeface="Bookman Old Style" pitchFamily="18" charset="0"/>
              </a:rPr>
              <a:t>Δεν γνωρίζει καλά τη γεωγραφία ούτε της Γαλιλαίας ούτε της Ιερουσαλήμ (τεράστιο </a:t>
            </a:r>
            <a:r>
              <a:rPr lang="el-GR" dirty="0" err="1" smtClean="0">
                <a:latin typeface="Bookman Old Style" pitchFamily="18" charset="0"/>
              </a:rPr>
              <a:t>ζικ</a:t>
            </a:r>
            <a:r>
              <a:rPr lang="el-GR" dirty="0" smtClean="0">
                <a:latin typeface="Bookman Old Style" pitchFamily="18" charset="0"/>
              </a:rPr>
              <a:t>-</a:t>
            </a:r>
            <a:r>
              <a:rPr lang="el-GR" dirty="0" err="1" smtClean="0">
                <a:latin typeface="Bookman Old Style" pitchFamily="18" charset="0"/>
              </a:rPr>
              <a:t>ζακ</a:t>
            </a:r>
            <a:r>
              <a:rPr lang="el-GR" dirty="0" smtClean="0">
                <a:latin typeface="Bookman Old Style" pitchFamily="18" charset="0"/>
              </a:rPr>
              <a:t> + </a:t>
            </a:r>
            <a:r>
              <a:rPr lang="el-GR" dirty="0" err="1" smtClean="0">
                <a:latin typeface="Bookman Old Style" pitchFamily="18" charset="0"/>
              </a:rPr>
              <a:t>Βηθφαγή</a:t>
            </a:r>
            <a:r>
              <a:rPr lang="el-GR" dirty="0" smtClean="0">
                <a:latin typeface="Bookman Old Style" pitchFamily="18" charset="0"/>
              </a:rPr>
              <a:t>/Βηθανία)</a:t>
            </a:r>
          </a:p>
          <a:p>
            <a:pPr algn="ctr">
              <a:lnSpc>
                <a:spcPct val="80000"/>
              </a:lnSpc>
              <a:buFont typeface="Arial" charset="0"/>
              <a:buChar char="•"/>
            </a:pPr>
            <a:r>
              <a:rPr lang="el-GR" sz="2800" dirty="0" smtClean="0">
                <a:latin typeface="Bookman Old Style" pitchFamily="18" charset="0"/>
              </a:rPr>
              <a:t>* Δεν καταγράφει με ακρίβεια τα έθιμα</a:t>
            </a:r>
          </a:p>
          <a:p>
            <a:pPr algn="ctr">
              <a:lnSpc>
                <a:spcPct val="80000"/>
              </a:lnSpc>
              <a:buFont typeface="Arial" charset="0"/>
              <a:buChar char="•"/>
            </a:pPr>
            <a:r>
              <a:rPr lang="el-GR" dirty="0" smtClean="0">
                <a:latin typeface="Bookman Old Style" pitchFamily="18" charset="0"/>
              </a:rPr>
              <a:t>* Ο Πέτρος ζωγραφίζεται αρνητικά, όπως και οι μαθητές</a:t>
            </a:r>
            <a:endParaRPr lang="el-GR" sz="2800" dirty="0" smtClean="0">
              <a:latin typeface="Bookman Old Style" pitchFamily="18" charset="0"/>
            </a:endParaRPr>
          </a:p>
          <a:p>
            <a:pPr algn="ctr">
              <a:lnSpc>
                <a:spcPct val="80000"/>
              </a:lnSpc>
              <a:buFont typeface="Arial" charset="0"/>
              <a:buChar char="•"/>
            </a:pPr>
            <a:endParaRPr lang="el-GR" dirty="0" smtClean="0">
              <a:latin typeface="Bookman Old Style" pitchFamily="18" charset="0"/>
            </a:endParaRPr>
          </a:p>
          <a:p>
            <a:pPr algn="ctr">
              <a:lnSpc>
                <a:spcPct val="80000"/>
              </a:lnSpc>
              <a:buFont typeface="Arial" charset="0"/>
              <a:buChar char="•"/>
            </a:pPr>
            <a:endParaRPr lang="el-GR" sz="2800" dirty="0" smtClean="0">
              <a:latin typeface="Bookman Old Style" pitchFamily="18" charset="0"/>
            </a:endParaRPr>
          </a:p>
          <a:p>
            <a:pPr algn="ctr">
              <a:lnSpc>
                <a:spcPct val="80000"/>
              </a:lnSpc>
              <a:buFont typeface="Arial" charset="0"/>
              <a:buChar char="•"/>
            </a:pPr>
            <a:endParaRPr lang="el-GR" sz="2800" dirty="0">
              <a:latin typeface="Bookman Old Style" pitchFamily="18" charset="0"/>
            </a:endParaRPr>
          </a:p>
        </p:txBody>
      </p:sp>
    </p:spTree>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9</a:t>
            </a:fld>
            <a:endParaRPr lang="el-GR"/>
          </a:p>
        </p:txBody>
      </p:sp>
      <p:sp>
        <p:nvSpPr>
          <p:cNvPr id="3" name="2 - Επεξήγηση με παραλληλόγραμμο"/>
          <p:cNvSpPr/>
          <p:nvPr/>
        </p:nvSpPr>
        <p:spPr>
          <a:xfrm>
            <a:off x="467544" y="1456323"/>
            <a:ext cx="8208912" cy="4708981"/>
          </a:xfrm>
          <a:prstGeom prst="wedgeRectCallout">
            <a:avLst/>
          </a:prstGeom>
          <a:solidFill>
            <a:schemeClr val="bg2">
              <a:lumMod val="90000"/>
            </a:schemeClr>
          </a:solidFill>
          <a:ln>
            <a:solidFill>
              <a:srgbClr val="91481B"/>
            </a:solidFill>
          </a:ln>
        </p:spPr>
        <p:txBody>
          <a:bodyPr wrap="square">
            <a:spAutoFit/>
          </a:bodyPr>
          <a:lstStyle/>
          <a:p>
            <a:pPr algn="ctr">
              <a:lnSpc>
                <a:spcPct val="150000"/>
              </a:lnSpc>
            </a:pPr>
            <a:r>
              <a:rPr lang="el-GR" sz="2000" b="1" dirty="0" smtClean="0">
                <a:latin typeface="Palatino Linotype" pitchFamily="18" charset="0"/>
              </a:rPr>
              <a:t> Η ΡΕΑΛΙΣΤΙΚΗ ΕΙΚΟΝΑ ΤΟΥ ΠΕΤΡΟΥ</a:t>
            </a:r>
          </a:p>
          <a:p>
            <a:pPr algn="just">
              <a:lnSpc>
                <a:spcPct val="150000"/>
              </a:lnSpc>
              <a:buFont typeface="Wingdings" pitchFamily="2" charset="2"/>
              <a:buChar char="ü"/>
            </a:pPr>
            <a:r>
              <a:rPr lang="el-GR" sz="2000" dirty="0" smtClean="0">
                <a:latin typeface="Palatino Linotype" pitchFamily="18" charset="0"/>
              </a:rPr>
              <a:t>Ο </a:t>
            </a:r>
            <a:r>
              <a:rPr lang="el-GR" sz="2000" dirty="0">
                <a:latin typeface="Palatino Linotype" pitchFamily="18" charset="0"/>
              </a:rPr>
              <a:t>Πέτρος μόνον στο τέλος της επίγειας δράσης του Χριστού ομολογεί στην πετρώδη και απόμακρη Καισάρεια του Φιλίππου (8,29 κε) ότι ο Ιησούς είναι ο Χριστός/Μεσσίας Υιός του Θεού</a:t>
            </a:r>
            <a:r>
              <a:rPr lang="el-GR" sz="2000" dirty="0" smtClean="0">
                <a:latin typeface="Palatino Linotype" pitchFamily="18" charset="0"/>
              </a:rPr>
              <a:t>, χωρίς </a:t>
            </a:r>
            <a:r>
              <a:rPr lang="el-GR" sz="2000" dirty="0">
                <a:latin typeface="Palatino Linotype" pitchFamily="18" charset="0"/>
              </a:rPr>
              <a:t>όμως και να </a:t>
            </a:r>
            <a:r>
              <a:rPr lang="el-GR" sz="2000" dirty="0" smtClean="0">
                <a:latin typeface="Palatino Linotype" pitchFamily="18" charset="0"/>
              </a:rPr>
              <a:t>συνειδητοποιεί </a:t>
            </a:r>
            <a:r>
              <a:rPr lang="el-GR" sz="2000" dirty="0">
                <a:latin typeface="Palatino Linotype" pitchFamily="18" charset="0"/>
              </a:rPr>
              <a:t>και τη θυσιαστική </a:t>
            </a:r>
            <a:r>
              <a:rPr lang="el-GR" sz="2000" dirty="0" smtClean="0">
                <a:latin typeface="Palatino Linotype" pitchFamily="18" charset="0"/>
              </a:rPr>
              <a:t>διάσταση της </a:t>
            </a:r>
            <a:r>
              <a:rPr lang="el-GR" sz="2000" dirty="0">
                <a:latin typeface="Palatino Linotype" pitchFamily="18" charset="0"/>
              </a:rPr>
              <a:t>μεσσιανικής Βασιλείας</a:t>
            </a:r>
            <a:r>
              <a:rPr lang="el-GR" sz="2000" dirty="0" smtClean="0">
                <a:latin typeface="Palatino Linotype" pitchFamily="18" charset="0"/>
              </a:rPr>
              <a:t>. </a:t>
            </a:r>
          </a:p>
          <a:p>
            <a:pPr algn="just">
              <a:lnSpc>
                <a:spcPct val="150000"/>
              </a:lnSpc>
              <a:buFont typeface="Wingdings" pitchFamily="2" charset="2"/>
              <a:buChar char="ü"/>
            </a:pPr>
            <a:r>
              <a:rPr lang="el-GR" sz="2000" dirty="0" smtClean="0">
                <a:latin typeface="Palatino Linotype" pitchFamily="18" charset="0"/>
              </a:rPr>
              <a:t>Γι </a:t>
            </a:r>
            <a:r>
              <a:rPr lang="el-GR" sz="2000" dirty="0">
                <a:latin typeface="Palatino Linotype" pitchFamily="18" charset="0"/>
              </a:rPr>
              <a:t>αυτό και αμέσως κατόπιν αντιδρά έντονα στην επαγγελία του Πάθους</a:t>
            </a:r>
            <a:r>
              <a:rPr lang="el-GR" sz="2000" dirty="0" smtClean="0">
                <a:latin typeface="Palatino Linotype" pitchFamily="18" charset="0"/>
              </a:rPr>
              <a:t>, εισπράττει </a:t>
            </a:r>
            <a:r>
              <a:rPr lang="el-GR" sz="2000" dirty="0">
                <a:latin typeface="Palatino Linotype" pitchFamily="18" charset="0"/>
              </a:rPr>
              <a:t>από τον Ιησού το χαρακτηρισμό «Σατανάς» και στην αυλή του αρχιερέα</a:t>
            </a:r>
            <a:r>
              <a:rPr lang="el-GR" sz="2000" dirty="0" smtClean="0">
                <a:latin typeface="Palatino Linotype" pitchFamily="18" charset="0"/>
              </a:rPr>
              <a:t>. έστω </a:t>
            </a:r>
            <a:r>
              <a:rPr lang="el-GR" sz="2000" dirty="0">
                <a:latin typeface="Palatino Linotype" pitchFamily="18" charset="0"/>
              </a:rPr>
              <a:t>και αν δεν τον έχει εγκαταλείψει όπως οι άλλοι μαθητές αρνείται να τον ομολογήσει</a:t>
            </a:r>
            <a:r>
              <a:rPr lang="el-GR" dirty="0"/>
              <a:t>.</a:t>
            </a:r>
          </a:p>
        </p:txBody>
      </p:sp>
      <p:sp>
        <p:nvSpPr>
          <p:cNvPr id="4" name="3 - TextBox"/>
          <p:cNvSpPr txBox="1"/>
          <p:nvPr/>
        </p:nvSpPr>
        <p:spPr>
          <a:xfrm>
            <a:off x="395536" y="826086"/>
            <a:ext cx="8280920" cy="442674"/>
          </a:xfrm>
          <a:prstGeom prst="roundRect">
            <a:avLst/>
          </a:prstGeom>
          <a:solidFill>
            <a:schemeClr val="accent2"/>
          </a:solidFill>
          <a:ln>
            <a:solidFill>
              <a:srgbClr val="C00000"/>
            </a:solidFill>
          </a:ln>
        </p:spPr>
        <p:txBody>
          <a:bodyPr wrap="square" rtlCol="0">
            <a:spAutoFit/>
          </a:bodyPr>
          <a:lstStyle/>
          <a:p>
            <a:r>
              <a:rPr lang="el-GR" sz="2000" b="1" dirty="0" smtClean="0">
                <a:latin typeface="Palatino Linotype" pitchFamily="18" charset="0"/>
              </a:rPr>
              <a:t>Μάρκος μεν, ερμηνευτής Πέτρου γενόμενος….</a:t>
            </a:r>
            <a:endParaRPr lang="el-GR" sz="20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ροσαρμοσμένος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2060"/>
      </a:hlink>
      <a:folHlink>
        <a:srgbClr val="70440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1768</Words>
  <Application>Microsoft Office PowerPoint</Application>
  <PresentationFormat>Προβολή στην οθόνη (4:3)</PresentationFormat>
  <Paragraphs>200</Paragraphs>
  <Slides>28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Αστικό</vt:lpstr>
      <vt:lpstr>Διαφάνεια 1</vt:lpstr>
      <vt:lpstr>ΕΙΣΑΓΩΓΗ  ΣΤΗΝ ΚΑΙΝΗ ΔΙΑΘΗΚΗ</vt:lpstr>
      <vt:lpstr>Διαφάνεια 3</vt:lpstr>
      <vt:lpstr>Ο συγγραφέας</vt:lpstr>
      <vt:lpstr>Διαφάνεια 5</vt:lpstr>
      <vt:lpstr>Ποιος είναι ο Μάρκος;</vt:lpstr>
      <vt:lpstr>Μάρκος, ο «Ιωνάς» της Κ.Δ. στη «σκιά» των δύο Κορυφαίων</vt:lpstr>
      <vt:lpstr>Αντιρρήσεις!</vt:lpstr>
      <vt:lpstr>Διαφάνεια 9</vt:lpstr>
      <vt:lpstr>Διαφάνεια 10</vt:lpstr>
      <vt:lpstr>Διαφάνεια 11</vt:lpstr>
      <vt:lpstr>Φίρδην-Μίγδην;;;;</vt:lpstr>
      <vt:lpstr>Διαφάνεια 13</vt:lpstr>
      <vt:lpstr>Διαφάνεια 14</vt:lpstr>
      <vt:lpstr>Διαφάνεια 15</vt:lpstr>
      <vt:lpstr>Διαφάνεια 16</vt:lpstr>
      <vt:lpstr>Ιουδαίοι (εμείς)  και Έλληνες (αυτοί)</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ΚΑΙΝΗ ΔΙΑΘΗΚΗ</dc:title>
  <dc:creator>Δημήτριος</dc:creator>
  <cp:lastModifiedBy>ΣΩΤΗΡΗΣ</cp:lastModifiedBy>
  <cp:revision>63</cp:revision>
  <dcterms:created xsi:type="dcterms:W3CDTF">2010-11-01T23:06:36Z</dcterms:created>
  <dcterms:modified xsi:type="dcterms:W3CDTF">2014-08-30T14:41:50Z</dcterms:modified>
</cp:coreProperties>
</file>