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15" r:id="rId2"/>
    <p:sldId id="648" r:id="rId3"/>
    <p:sldId id="609" r:id="rId4"/>
    <p:sldId id="610" r:id="rId5"/>
    <p:sldId id="611" r:id="rId6"/>
    <p:sldId id="605" r:id="rId7"/>
    <p:sldId id="606" r:id="rId8"/>
    <p:sldId id="607" r:id="rId9"/>
    <p:sldId id="612" r:id="rId10"/>
    <p:sldId id="613" r:id="rId11"/>
    <p:sldId id="615" r:id="rId12"/>
    <p:sldId id="616" r:id="rId13"/>
    <p:sldId id="617" r:id="rId14"/>
    <p:sldId id="618" r:id="rId15"/>
    <p:sldId id="619" r:id="rId16"/>
    <p:sldId id="620" r:id="rId17"/>
    <p:sldId id="621" r:id="rId18"/>
    <p:sldId id="622" r:id="rId19"/>
    <p:sldId id="623" r:id="rId20"/>
    <p:sldId id="624" r:id="rId21"/>
    <p:sldId id="625" r:id="rId22"/>
    <p:sldId id="626" r:id="rId23"/>
    <p:sldId id="627" r:id="rId24"/>
    <p:sldId id="628" r:id="rId25"/>
    <p:sldId id="544" r:id="rId26"/>
    <p:sldId id="267" r:id="rId27"/>
    <p:sldId id="257" r:id="rId28"/>
    <p:sldId id="412" r:id="rId29"/>
    <p:sldId id="266" r:id="rId30"/>
    <p:sldId id="560" r:id="rId31"/>
    <p:sldId id="268" r:id="rId32"/>
    <p:sldId id="414" r:id="rId33"/>
    <p:sldId id="269" r:id="rId34"/>
    <p:sldId id="408" r:id="rId35"/>
    <p:sldId id="517" r:id="rId36"/>
    <p:sldId id="518" r:id="rId37"/>
    <p:sldId id="519" r:id="rId38"/>
    <p:sldId id="520" r:id="rId39"/>
    <p:sldId id="413" r:id="rId40"/>
    <p:sldId id="258" r:id="rId41"/>
    <p:sldId id="331" r:id="rId42"/>
    <p:sldId id="639" r:id="rId43"/>
    <p:sldId id="640" r:id="rId44"/>
    <p:sldId id="641" r:id="rId45"/>
    <p:sldId id="642" r:id="rId46"/>
    <p:sldId id="643" r:id="rId47"/>
    <p:sldId id="644" r:id="rId48"/>
    <p:sldId id="645" r:id="rId49"/>
    <p:sldId id="509" r:id="rId50"/>
    <p:sldId id="508" r:id="rId51"/>
    <p:sldId id="646" r:id="rId52"/>
    <p:sldId id="545" r:id="rId53"/>
    <p:sldId id="546" r:id="rId54"/>
    <p:sldId id="638" r:id="rId55"/>
    <p:sldId id="547" r:id="rId56"/>
    <p:sldId id="548" r:id="rId57"/>
    <p:sldId id="549" r:id="rId58"/>
    <p:sldId id="553" r:id="rId59"/>
    <p:sldId id="554" r:id="rId60"/>
    <p:sldId id="555" r:id="rId61"/>
    <p:sldId id="557" r:id="rId62"/>
    <p:sldId id="556" r:id="rId63"/>
    <p:sldId id="558" r:id="rId64"/>
    <p:sldId id="559" r:id="rId65"/>
    <p:sldId id="551" r:id="rId66"/>
    <p:sldId id="550" r:id="rId67"/>
    <p:sldId id="552" r:id="rId68"/>
    <p:sldId id="526" r:id="rId69"/>
    <p:sldId id="637" r:id="rId70"/>
    <p:sldId id="510" r:id="rId71"/>
    <p:sldId id="511" r:id="rId72"/>
    <p:sldId id="512" r:id="rId73"/>
    <p:sldId id="513" r:id="rId74"/>
    <p:sldId id="539" r:id="rId75"/>
    <p:sldId id="538" r:id="rId76"/>
    <p:sldId id="540" r:id="rId77"/>
    <p:sldId id="541" r:id="rId78"/>
    <p:sldId id="542" r:id="rId79"/>
    <p:sldId id="543" r:id="rId80"/>
    <p:sldId id="537" r:id="rId81"/>
    <p:sldId id="430" r:id="rId82"/>
    <p:sldId id="561" r:id="rId83"/>
    <p:sldId id="285" r:id="rId84"/>
    <p:sldId id="286" r:id="rId85"/>
    <p:sldId id="287" r:id="rId86"/>
    <p:sldId id="527" r:id="rId87"/>
    <p:sldId id="528" r:id="rId88"/>
    <p:sldId id="529" r:id="rId89"/>
    <p:sldId id="532" r:id="rId90"/>
    <p:sldId id="562" r:id="rId91"/>
    <p:sldId id="349" r:id="rId92"/>
    <p:sldId id="436" r:id="rId93"/>
    <p:sldId id="437" r:id="rId94"/>
    <p:sldId id="438" r:id="rId95"/>
    <p:sldId id="319" r:id="rId96"/>
    <p:sldId id="441" r:id="rId97"/>
    <p:sldId id="530" r:id="rId98"/>
    <p:sldId id="439" r:id="rId99"/>
    <p:sldId id="440" r:id="rId100"/>
    <p:sldId id="291" r:id="rId101"/>
    <p:sldId id="292" r:id="rId102"/>
    <p:sldId id="293" r:id="rId103"/>
    <p:sldId id="294" r:id="rId104"/>
    <p:sldId id="295" r:id="rId105"/>
    <p:sldId id="525" r:id="rId106"/>
    <p:sldId id="563" r:id="rId107"/>
    <p:sldId id="446" r:id="rId108"/>
    <p:sldId id="447" r:id="rId109"/>
    <p:sldId id="533" r:id="rId110"/>
    <p:sldId id="534" r:id="rId111"/>
    <p:sldId id="303" r:id="rId112"/>
    <p:sldId id="304" r:id="rId113"/>
    <p:sldId id="448" r:id="rId114"/>
    <p:sldId id="449" r:id="rId115"/>
    <p:sldId id="450" r:id="rId116"/>
    <p:sldId id="451" r:id="rId117"/>
    <p:sldId id="300" r:id="rId118"/>
    <p:sldId id="301" r:id="rId119"/>
    <p:sldId id="302" r:id="rId120"/>
    <p:sldId id="452" r:id="rId121"/>
    <p:sldId id="536" r:id="rId122"/>
    <p:sldId id="409" r:id="rId123"/>
    <p:sldId id="340" r:id="rId124"/>
    <p:sldId id="312" r:id="rId125"/>
    <p:sldId id="342" r:id="rId126"/>
    <p:sldId id="344" r:id="rId127"/>
    <p:sldId id="347" r:id="rId128"/>
    <p:sldId id="456" r:id="rId129"/>
    <p:sldId id="523" r:id="rId130"/>
    <p:sldId id="457" r:id="rId131"/>
    <p:sldId id="407" r:id="rId132"/>
    <p:sldId id="361" r:id="rId133"/>
    <p:sldId id="363" r:id="rId134"/>
    <p:sldId id="364" r:id="rId135"/>
    <p:sldId id="365" r:id="rId136"/>
    <p:sldId id="366" r:id="rId137"/>
    <p:sldId id="516" r:id="rId138"/>
    <p:sldId id="501" r:id="rId139"/>
    <p:sldId id="502" r:id="rId140"/>
    <p:sldId id="371" r:id="rId141"/>
    <p:sldId id="372" r:id="rId142"/>
    <p:sldId id="522" r:id="rId143"/>
    <p:sldId id="374" r:id="rId144"/>
    <p:sldId id="379" r:id="rId145"/>
    <p:sldId id="380" r:id="rId146"/>
    <p:sldId id="381" r:id="rId147"/>
    <p:sldId id="383" r:id="rId148"/>
    <p:sldId id="494" r:id="rId149"/>
    <p:sldId id="385" r:id="rId150"/>
    <p:sldId id="493" r:id="rId151"/>
    <p:sldId id="504" r:id="rId152"/>
    <p:sldId id="535" r:id="rId153"/>
    <p:sldId id="500" r:id="rId154"/>
    <p:sldId id="490" r:id="rId155"/>
    <p:sldId id="475" r:id="rId156"/>
    <p:sldId id="594" r:id="rId157"/>
    <p:sldId id="595" r:id="rId158"/>
    <p:sldId id="596" r:id="rId159"/>
    <p:sldId id="597" r:id="rId160"/>
    <p:sldId id="598" r:id="rId161"/>
    <p:sldId id="599" r:id="rId162"/>
    <p:sldId id="600" r:id="rId163"/>
    <p:sldId id="601" r:id="rId164"/>
    <p:sldId id="602" r:id="rId165"/>
    <p:sldId id="603" r:id="rId166"/>
    <p:sldId id="604" r:id="rId167"/>
    <p:sldId id="458" r:id="rId168"/>
    <p:sldId id="392" r:id="rId169"/>
    <p:sldId id="476" r:id="rId170"/>
    <p:sldId id="459" r:id="rId171"/>
    <p:sldId id="393" r:id="rId172"/>
    <p:sldId id="477" r:id="rId173"/>
    <p:sldId id="460" r:id="rId174"/>
    <p:sldId id="394" r:id="rId175"/>
    <p:sldId id="564" r:id="rId176"/>
    <p:sldId id="461" r:id="rId177"/>
    <p:sldId id="395" r:id="rId178"/>
    <p:sldId id="565" r:id="rId179"/>
    <p:sldId id="567" r:id="rId180"/>
    <p:sldId id="396" r:id="rId181"/>
    <p:sldId id="566" r:id="rId182"/>
    <p:sldId id="463" r:id="rId183"/>
    <p:sldId id="397" r:id="rId184"/>
    <p:sldId id="568" r:id="rId185"/>
    <p:sldId id="464" r:id="rId186"/>
    <p:sldId id="398" r:id="rId187"/>
    <p:sldId id="569" r:id="rId188"/>
    <p:sldId id="466" r:id="rId189"/>
    <p:sldId id="399" r:id="rId190"/>
    <p:sldId id="570" r:id="rId191"/>
    <p:sldId id="467" r:id="rId192"/>
    <p:sldId id="400" r:id="rId193"/>
    <p:sldId id="571" r:id="rId194"/>
    <p:sldId id="468" r:id="rId195"/>
    <p:sldId id="401" r:id="rId196"/>
    <p:sldId id="572" r:id="rId197"/>
    <p:sldId id="473" r:id="rId198"/>
    <p:sldId id="402" r:id="rId199"/>
    <p:sldId id="573" r:id="rId200"/>
    <p:sldId id="470" r:id="rId201"/>
    <p:sldId id="403" r:id="rId202"/>
    <p:sldId id="574" r:id="rId203"/>
    <p:sldId id="471" r:id="rId204"/>
    <p:sldId id="404" r:id="rId205"/>
    <p:sldId id="575" r:id="rId206"/>
    <p:sldId id="472" r:id="rId207"/>
    <p:sldId id="405" r:id="rId208"/>
    <p:sldId id="576" r:id="rId209"/>
    <p:sldId id="474" r:id="rId21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0" d="100"/>
          <a:sy n="70" d="100"/>
        </p:scale>
        <p:origin x="-1386"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pPr/>
              <a:t>31/3/2019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pPr/>
              <a:t>31/3/2019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pPr/>
              <a:t>31/3/2019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24ECEDC-5823-435E-9573-A9B25CF7B003}" type="datetimeFigureOut">
              <a:rPr lang="el-GR" smtClean="0"/>
              <a:pPr/>
              <a:t>31/3/2019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24ECEDC-5823-435E-9573-A9B25CF7B003}" type="datetimeFigureOut">
              <a:rPr lang="el-GR" smtClean="0"/>
              <a:pPr/>
              <a:t>31/3/2019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4ED770B-56EB-44E1-B30B-45ED74E3F4C2}"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24ECEDC-5823-435E-9573-A9B25CF7B003}" type="datetimeFigureOut">
              <a:rPr lang="el-GR" smtClean="0"/>
              <a:pPr/>
              <a:t>31/3/2019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24ECEDC-5823-435E-9573-A9B25CF7B003}" type="datetimeFigureOut">
              <a:rPr lang="el-GR" smtClean="0"/>
              <a:pPr/>
              <a:t>31/3/2019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F4ED770B-56EB-44E1-B30B-45ED74E3F4C2}"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24ECEDC-5823-435E-9573-A9B25CF7B003}" type="datetimeFigureOut">
              <a:rPr lang="el-GR" smtClean="0"/>
              <a:pPr/>
              <a:t>31/3/2019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F4ED770B-56EB-44E1-B30B-45ED74E3F4C2}"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24ECEDC-5823-435E-9573-A9B25CF7B003}" type="datetimeFigureOut">
              <a:rPr lang="el-GR" smtClean="0"/>
              <a:pPr/>
              <a:t>31/3/2019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F4ED770B-56EB-44E1-B30B-45ED74E3F4C2}"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pPr/>
              <a:t>31/3/2019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24ECEDC-5823-435E-9573-A9B25CF7B003}" type="datetimeFigureOut">
              <a:rPr lang="el-GR" smtClean="0"/>
              <a:pPr/>
              <a:t>31/3/2019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4ED770B-56EB-44E1-B30B-45ED74E3F4C2}"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ECEDC-5823-435E-9573-A9B25CF7B003}" type="datetimeFigureOut">
              <a:rPr lang="el-GR" smtClean="0"/>
              <a:pPr/>
              <a:t>31/3/2019</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D770B-56EB-44E1-B30B-45ED74E3F4C2}"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10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 Id="rId4" Type="http://schemas.openxmlformats.org/officeDocument/2006/relationships/image" Target="../media/image118.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8.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15.jpeg"/></Relationships>
</file>

<file path=ppt/slides/_rels/slide11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 Id="rId4" Type="http://schemas.openxmlformats.org/officeDocument/2006/relationships/image" Target="../media/image136.jpeg"/></Relationships>
</file>

<file path=ppt/slides/_rels/slide12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earch.mywebsearch.com/mywebsearch/redirect.jhtml?qid=6358f5b483657bd8b1b03464f0e215b8&amp;searchfor=cystic+nephroma&amp;action=pick&amp;pn=1&amp;n=77C09F4F&amp;ptb=92F2E813-8645-4789-AD08-38DCD22DE7F2&amp;ptnrS=ZKxdm638YYgr&amp;ss=&amp;st=hp&amp;cb=ZK&amp;pg=AJimage&amp;ord=0&amp;redirect=mPWsrdz9heamc8iHEhldEYWV3P9Sz8iz6r713bchwDJcvyxh+SYUFWTxZKsjCN4j4iKaQP6jcC1KVwupNiXSPMU6IZEWuT+G5yCPPcaxuI1JEiQY0itOYuu8p3LSpuU2ljhd4lCqyGNGHhozKhDczA==&amp;ct=AR" TargetMode="External"/><Relationship Id="rId2" Type="http://schemas.openxmlformats.org/officeDocument/2006/relationships/image" Target="../media/image138.jpeg"/><Relationship Id="rId1" Type="http://schemas.openxmlformats.org/officeDocument/2006/relationships/slideLayout" Target="../slideLayouts/slideLayout8.xml"/><Relationship Id="rId4" Type="http://schemas.openxmlformats.org/officeDocument/2006/relationships/image" Target="../media/image139.jpeg"/></Relationships>
</file>

<file path=ppt/slides/_rels/slide12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6.xml"/><Relationship Id="rId4" Type="http://schemas.openxmlformats.org/officeDocument/2006/relationships/image" Target="../media/image161.jpeg"/></Relationships>
</file>

<file path=ppt/slides/_rels/slide14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8.pn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7.xml"/><Relationship Id="rId5" Type="http://schemas.openxmlformats.org/officeDocument/2006/relationships/image" Target="../media/image183.png"/><Relationship Id="rId4" Type="http://schemas.openxmlformats.org/officeDocument/2006/relationships/image" Target="../media/image182.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5" Type="http://schemas.openxmlformats.org/officeDocument/2006/relationships/image" Target="../media/image192.png"/><Relationship Id="rId4" Type="http://schemas.openxmlformats.org/officeDocument/2006/relationships/image" Target="../media/image191.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 Id="rId5" Type="http://schemas.openxmlformats.org/officeDocument/2006/relationships/image" Target="../media/image203.png"/><Relationship Id="rId4" Type="http://schemas.openxmlformats.org/officeDocument/2006/relationships/image" Target="../media/image202.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 Id="rId4" Type="http://schemas.openxmlformats.org/officeDocument/2006/relationships/image" Target="../media/image20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7.xml"/><Relationship Id="rId4" Type="http://schemas.openxmlformats.org/officeDocument/2006/relationships/image" Target="../media/image209.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upload.wikimedia.org/wikipedia/commons/c/c7/Clear_cell_sarcoma_-_very_high_mag.jpg"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Administrator\Επιφάνεια εργασίας\ΣΕΜΙΝΑΡΙΟ ΟΓΚΩΝ ΝΕΦΡΟΥ\snow\snow-effect-the-street-in-argentuil.jpg"/>
          <p:cNvPicPr>
            <a:picLocks noChangeAspect="1" noChangeArrowheads="1"/>
          </p:cNvPicPr>
          <p:nvPr/>
        </p:nvPicPr>
        <p:blipFill>
          <a:blip r:embed="rId2" cstate="print"/>
          <a:srcRect/>
          <a:stretch>
            <a:fillRect/>
          </a:stretch>
        </p:blipFill>
        <p:spPr bwMode="auto">
          <a:xfrm>
            <a:off x="-1" y="0"/>
            <a:ext cx="9259747" cy="6858000"/>
          </a:xfrm>
          <a:prstGeom prst="rect">
            <a:avLst/>
          </a:prstGeom>
          <a:noFill/>
        </p:spPr>
      </p:pic>
      <p:sp>
        <p:nvSpPr>
          <p:cNvPr id="3" name="1 - Τίτλος"/>
          <p:cNvSpPr txBox="1">
            <a:spLocks/>
          </p:cNvSpPr>
          <p:nvPr/>
        </p:nvSpPr>
        <p:spPr>
          <a:xfrm>
            <a:off x="179512" y="692697"/>
            <a:ext cx="6048672" cy="1080120"/>
          </a:xfrm>
          <a:prstGeom prst="rect">
            <a:avLst/>
          </a:prstGeom>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rgbClr val="663300"/>
                </a:solidFill>
                <a:effectLst>
                  <a:outerShdw blurRad="38100" dist="38100" dir="2700000" algn="tl">
                    <a:srgbClr val="000000">
                      <a:alpha val="43137"/>
                    </a:srgbClr>
                  </a:outerShdw>
                </a:effectLst>
                <a:uLnTx/>
                <a:uFillTx/>
                <a:latin typeface="+mj-lt"/>
                <a:ea typeface="+mj-ea"/>
                <a:cs typeface="+mj-cs"/>
              </a:rPr>
              <a:t>ΑΡΧΕΣ </a:t>
            </a:r>
            <a:r>
              <a:rPr kumimoji="0" lang="en-US" sz="2800" b="1" i="0" u="none" strike="noStrike" kern="1200" cap="none" spc="0" normalizeH="0" baseline="0" noProof="0" dirty="0" smtClean="0">
                <a:ln>
                  <a:noFill/>
                </a:ln>
                <a:solidFill>
                  <a:srgbClr val="663300"/>
                </a:solidFill>
                <a:effectLst>
                  <a:outerShdw blurRad="38100" dist="38100" dir="2700000" algn="tl">
                    <a:srgbClr val="000000">
                      <a:alpha val="43137"/>
                    </a:srgbClr>
                  </a:outerShdw>
                </a:effectLst>
                <a:uLnTx/>
                <a:uFillTx/>
                <a:latin typeface="+mj-lt"/>
                <a:ea typeface="+mj-ea"/>
                <a:cs typeface="+mj-cs"/>
              </a:rPr>
              <a:t>  </a:t>
            </a:r>
            <a:r>
              <a:rPr lang="el-GR" sz="2800" b="1" dirty="0" smtClean="0">
                <a:solidFill>
                  <a:srgbClr val="663300"/>
                </a:solidFill>
                <a:effectLst>
                  <a:outerShdw blurRad="38100" dist="38100" dir="2700000" algn="tl">
                    <a:srgbClr val="000000">
                      <a:alpha val="43137"/>
                    </a:srgbClr>
                  </a:outerShdw>
                </a:effectLst>
                <a:latin typeface="+mj-lt"/>
                <a:ea typeface="+mj-ea"/>
                <a:cs typeface="+mj-cs"/>
              </a:rPr>
              <a:t>ΠΑΘΟΛΟΓΟΑΝΑΤΟΜΙΚΗΣ </a:t>
            </a:r>
            <a:r>
              <a:rPr kumimoji="0" lang="el-GR" sz="2800" b="1" i="0" u="none" strike="noStrike" kern="1200" cap="none" spc="0" normalizeH="0" baseline="0" noProof="0" dirty="0" smtClean="0">
                <a:ln>
                  <a:noFill/>
                </a:ln>
                <a:solidFill>
                  <a:srgbClr val="663300"/>
                </a:solidFill>
                <a:effectLst>
                  <a:outerShdw blurRad="38100" dist="38100" dir="2700000" algn="tl">
                    <a:srgbClr val="000000">
                      <a:alpha val="43137"/>
                    </a:srgbClr>
                  </a:outerShdw>
                </a:effectLst>
                <a:uLnTx/>
                <a:uFillTx/>
                <a:latin typeface="+mj-lt"/>
                <a:ea typeface="+mj-ea"/>
                <a:cs typeface="+mj-cs"/>
              </a:rPr>
              <a:t> </a:t>
            </a:r>
            <a:r>
              <a:rPr kumimoji="0" lang="en-US" sz="2800" b="1" i="0" u="none" strike="noStrike" kern="1200" cap="none" spc="0" normalizeH="0" baseline="0" noProof="0" dirty="0" smtClean="0">
                <a:ln>
                  <a:noFill/>
                </a:ln>
                <a:solidFill>
                  <a:srgbClr val="663300"/>
                </a:solidFill>
                <a:effectLst>
                  <a:outerShdw blurRad="38100" dist="38100" dir="2700000" algn="tl">
                    <a:srgbClr val="000000">
                      <a:alpha val="43137"/>
                    </a:srgbClr>
                  </a:outerShdw>
                </a:effectLst>
                <a:uLnTx/>
                <a:uFillTx/>
                <a:latin typeface="+mj-lt"/>
                <a:ea typeface="+mj-ea"/>
                <a:cs typeface="+mj-cs"/>
              </a:rPr>
              <a:t> </a:t>
            </a:r>
            <a:r>
              <a:rPr kumimoji="0" lang="el-GR" sz="2800" b="1" i="0" u="none" strike="noStrike" kern="1200" cap="none" spc="0" normalizeH="0" baseline="0" noProof="0" dirty="0" smtClean="0">
                <a:ln>
                  <a:noFill/>
                </a:ln>
                <a:solidFill>
                  <a:srgbClr val="663300"/>
                </a:solidFill>
                <a:effectLst>
                  <a:outerShdw blurRad="38100" dist="38100" dir="2700000" algn="tl">
                    <a:srgbClr val="000000">
                      <a:alpha val="43137"/>
                    </a:srgbClr>
                  </a:outerShdw>
                </a:effectLst>
                <a:uLnTx/>
                <a:uFillTx/>
                <a:latin typeface="+mj-lt"/>
                <a:ea typeface="+mj-ea"/>
                <a:cs typeface="+mj-cs"/>
              </a:rPr>
              <a:t>ΔΙΑΓΝΩΣΗΣ</a:t>
            </a:r>
            <a:br>
              <a:rPr kumimoji="0" lang="el-GR" sz="2800" b="1" i="0" u="none" strike="noStrike" kern="1200" cap="none" spc="0" normalizeH="0" baseline="0" noProof="0" dirty="0" smtClean="0">
                <a:ln>
                  <a:noFill/>
                </a:ln>
                <a:solidFill>
                  <a:srgbClr val="663300"/>
                </a:solidFill>
                <a:effectLst>
                  <a:outerShdw blurRad="38100" dist="38100" dir="2700000" algn="tl">
                    <a:srgbClr val="000000">
                      <a:alpha val="43137"/>
                    </a:srgbClr>
                  </a:outerShdw>
                </a:effectLst>
                <a:uLnTx/>
                <a:uFillTx/>
                <a:latin typeface="+mj-lt"/>
                <a:ea typeface="+mj-ea"/>
                <a:cs typeface="+mj-cs"/>
              </a:rPr>
            </a:br>
            <a:r>
              <a:rPr kumimoji="0" lang="el-GR" sz="2800" b="1" i="0" u="none" strike="noStrike" kern="1200" cap="none" spc="0" normalizeH="0" baseline="0" noProof="0" dirty="0" smtClean="0">
                <a:ln>
                  <a:noFill/>
                </a:ln>
                <a:solidFill>
                  <a:srgbClr val="663300"/>
                </a:solidFill>
                <a:effectLst>
                  <a:outerShdw blurRad="38100" dist="38100" dir="2700000" algn="tl">
                    <a:srgbClr val="000000">
                      <a:alpha val="43137"/>
                    </a:srgbClr>
                  </a:outerShdw>
                </a:effectLst>
                <a:uLnTx/>
                <a:uFillTx/>
                <a:latin typeface="+mj-lt"/>
                <a:ea typeface="+mj-ea"/>
                <a:cs typeface="+mj-cs"/>
              </a:rPr>
              <a:t>ΟΓΚΩΝ ΝΕΦΡΟΥ</a:t>
            </a:r>
            <a:endParaRPr kumimoji="0" lang="el-GR" sz="2800" b="1" i="0" u="none" strike="noStrike" kern="1200" cap="none" spc="0" normalizeH="0" baseline="0" noProof="0" dirty="0">
              <a:ln>
                <a:noFill/>
              </a:ln>
              <a:solidFill>
                <a:srgbClr val="663300"/>
              </a:solidFill>
              <a:effectLst>
                <a:outerShdw blurRad="38100" dist="38100" dir="2700000" algn="tl">
                  <a:srgbClr val="000000">
                    <a:alpha val="43137"/>
                  </a:srgbClr>
                </a:outerShdw>
              </a:effectLst>
              <a:uLnTx/>
              <a:uFillTx/>
              <a:latin typeface="+mj-lt"/>
              <a:ea typeface="+mj-ea"/>
              <a:cs typeface="+mj-cs"/>
            </a:endParaRPr>
          </a:p>
        </p:txBody>
      </p:sp>
      <p:sp>
        <p:nvSpPr>
          <p:cNvPr id="4" name="2 - Υπότιτλος"/>
          <p:cNvSpPr txBox="1">
            <a:spLocks/>
          </p:cNvSpPr>
          <p:nvPr/>
        </p:nvSpPr>
        <p:spPr>
          <a:xfrm>
            <a:off x="0" y="1700808"/>
            <a:ext cx="6228184" cy="1008112"/>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2000" b="0" i="0" u="none" strike="noStrike" kern="1200" cap="none" spc="0" normalizeH="0" baseline="0" noProof="0" dirty="0" smtClean="0">
                <a:ln>
                  <a:noFill/>
                </a:ln>
                <a:solidFill>
                  <a:schemeClr val="accent2">
                    <a:lumMod val="50000"/>
                  </a:schemeClr>
                </a:solidFill>
                <a:effectLst>
                  <a:outerShdw blurRad="38100" dist="38100" dir="2700000" algn="tl">
                    <a:srgbClr val="000000">
                      <a:alpha val="43137"/>
                    </a:srgbClr>
                  </a:outerShdw>
                </a:effectLst>
                <a:uLnTx/>
                <a:uFillTx/>
                <a:latin typeface="+mn-lt"/>
                <a:ea typeface="+mn-ea"/>
                <a:cs typeface="+mn-cs"/>
              </a:rPr>
              <a:t>Ανδρέας Χ. </a:t>
            </a:r>
            <a:r>
              <a:rPr kumimoji="0" lang="el-GR" sz="2000" b="0" i="0" u="none" strike="noStrike" kern="1200" cap="none" spc="0" normalizeH="0" baseline="0" noProof="0" dirty="0" err="1" smtClean="0">
                <a:ln>
                  <a:noFill/>
                </a:ln>
                <a:solidFill>
                  <a:schemeClr val="accent2">
                    <a:lumMod val="50000"/>
                  </a:schemeClr>
                </a:solidFill>
                <a:effectLst>
                  <a:outerShdw blurRad="38100" dist="38100" dir="2700000" algn="tl">
                    <a:srgbClr val="000000">
                      <a:alpha val="43137"/>
                    </a:srgbClr>
                  </a:outerShdw>
                </a:effectLst>
                <a:uLnTx/>
                <a:uFillTx/>
                <a:latin typeface="+mn-lt"/>
                <a:ea typeface="+mn-ea"/>
                <a:cs typeface="+mn-cs"/>
              </a:rPr>
              <a:t>Λάζαρης</a:t>
            </a:r>
            <a:endParaRPr kumimoji="0" lang="el-GR" sz="2000" b="0" i="0" u="none" strike="noStrike" kern="1200" cap="none" spc="0" normalizeH="0" baseline="0" noProof="0" dirty="0" smtClean="0">
              <a:ln>
                <a:noFill/>
              </a:ln>
              <a:solidFill>
                <a:schemeClr val="accent2">
                  <a:lumMod val="50000"/>
                </a:schemeClr>
              </a:solidFill>
              <a:effectLst>
                <a:outerShdw blurRad="38100" dist="38100" dir="2700000" algn="tl">
                  <a:srgbClr val="000000">
                    <a:alpha val="43137"/>
                  </a:srgbClr>
                </a:outerShdw>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2000" b="0" i="0" u="none" strike="noStrike" kern="1200" cap="none" spc="0" normalizeH="0" baseline="0" noProof="0" dirty="0" smtClean="0">
                <a:ln>
                  <a:noFill/>
                </a:ln>
                <a:solidFill>
                  <a:schemeClr val="accent2">
                    <a:lumMod val="50000"/>
                  </a:schemeClr>
                </a:solidFill>
                <a:effectLst>
                  <a:outerShdw blurRad="38100" dist="38100" dir="2700000" algn="tl">
                    <a:srgbClr val="000000">
                      <a:alpha val="43137"/>
                    </a:srgbClr>
                  </a:outerShdw>
                </a:effectLst>
                <a:uLnTx/>
                <a:uFillTx/>
                <a:latin typeface="+mn-lt"/>
                <a:ea typeface="+mn-ea"/>
                <a:cs typeface="+mn-cs"/>
              </a:rPr>
              <a:t>Ιατρός-Παθολογοανατόμος</a:t>
            </a:r>
            <a:endParaRPr kumimoji="0" lang="el-GR" sz="2000" b="0" i="0" u="none" strike="noStrike" kern="1200" cap="none" spc="0" normalizeH="0" baseline="0" noProof="0" dirty="0">
              <a:ln>
                <a:noFill/>
              </a:ln>
              <a:solidFill>
                <a:schemeClr val="accent2">
                  <a:lumMod val="50000"/>
                </a:schemeClr>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1584176"/>
          </a:xfrm>
        </p:spPr>
        <p:txBody>
          <a:bodyPr>
            <a:noAutofit/>
          </a:bodyPr>
          <a:lstStyle/>
          <a:p>
            <a:r>
              <a:rPr lang="el-GR" sz="3600" b="1" dirty="0" smtClean="0"/>
              <a:t>ΒΑΣΙΚΗ   ΠΑΘΟΛΟΓΟΑΝΑΤΟΜΙΚΗ ΚΑΤΗΓΟΡΙΟΠΟΙΗΣΗ  </a:t>
            </a:r>
            <a:r>
              <a:rPr lang="en-US" sz="3600" b="1" dirty="0" smtClean="0"/>
              <a:t/>
            </a:r>
            <a:br>
              <a:rPr lang="en-US" sz="3600" b="1" dirty="0" smtClean="0"/>
            </a:br>
            <a:r>
              <a:rPr lang="el-GR" sz="3600" b="1" dirty="0" smtClean="0">
                <a:solidFill>
                  <a:schemeClr val="tx2"/>
                </a:solidFill>
              </a:rPr>
              <a:t>ΟΓΚΩΝ ΝΕΦΡΟΥ </a:t>
            </a:r>
            <a:r>
              <a:rPr lang="en-US" sz="3600" b="1" dirty="0" smtClean="0">
                <a:solidFill>
                  <a:schemeClr val="tx2"/>
                </a:solidFill>
              </a:rPr>
              <a:t> </a:t>
            </a:r>
            <a:r>
              <a:rPr lang="el-GR" sz="2800" dirty="0" smtClean="0"/>
              <a:t/>
            </a:r>
            <a:br>
              <a:rPr lang="el-GR" sz="2800" dirty="0" smtClean="0"/>
            </a:br>
            <a:endParaRPr lang="el-GR" sz="2800" dirty="0"/>
          </a:p>
        </p:txBody>
      </p:sp>
      <p:sp>
        <p:nvSpPr>
          <p:cNvPr id="3" name="2 - Θέση περιεχομένου"/>
          <p:cNvSpPr>
            <a:spLocks noGrp="1"/>
          </p:cNvSpPr>
          <p:nvPr>
            <p:ph idx="1"/>
          </p:nvPr>
        </p:nvSpPr>
        <p:spPr>
          <a:xfrm>
            <a:off x="0" y="1988840"/>
            <a:ext cx="9144000" cy="4869160"/>
          </a:xfrm>
        </p:spPr>
        <p:txBody>
          <a:bodyPr>
            <a:normAutofit lnSpcReduction="10000"/>
          </a:bodyPr>
          <a:lstStyle/>
          <a:p>
            <a:pPr>
              <a:buNone/>
            </a:pPr>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Τέσσερεις</a:t>
            </a:r>
            <a:r>
              <a:rPr lang="el-GR" dirty="0" smtClean="0"/>
              <a:t> κύριες μορφές συχνών </a:t>
            </a:r>
            <a:r>
              <a:rPr lang="el-GR" dirty="0" err="1" smtClean="0"/>
              <a:t>νεφροκυτταρικών</a:t>
            </a:r>
            <a:r>
              <a:rPr lang="el-GR" dirty="0" smtClean="0"/>
              <a:t> όγκων έχουν ξεχωρίσει βάσει των </a:t>
            </a:r>
            <a:r>
              <a:rPr lang="el-GR" dirty="0" smtClean="0">
                <a:effectLst>
                  <a:outerShdw blurRad="38100" dist="38100" dir="2700000" algn="tl">
                    <a:srgbClr val="000000">
                      <a:alpha val="43137"/>
                    </a:srgbClr>
                  </a:outerShdw>
                </a:effectLst>
              </a:rPr>
              <a:t>μορφολογικών και γονιδιακών χαρακτηριστικών </a:t>
            </a:r>
            <a:r>
              <a:rPr lang="el-GR" dirty="0" smtClean="0"/>
              <a:t>τους ∙ ήτοι </a:t>
            </a:r>
            <a:endParaRPr lang="en-US" dirty="0" smtClean="0"/>
          </a:p>
          <a:p>
            <a:r>
              <a:rPr lang="el-GR" dirty="0" smtClean="0"/>
              <a:t>το </a:t>
            </a:r>
            <a:r>
              <a:rPr lang="el-GR" b="1" dirty="0" err="1" smtClean="0"/>
              <a:t>διαυγοκυτταρικό</a:t>
            </a:r>
            <a:r>
              <a:rPr lang="el-GR" dirty="0" smtClean="0"/>
              <a:t>  </a:t>
            </a:r>
            <a:r>
              <a:rPr lang="el-GR" dirty="0" err="1" smtClean="0"/>
              <a:t>νεφροκυτταρικό</a:t>
            </a:r>
            <a:r>
              <a:rPr lang="el-GR" dirty="0" smtClean="0"/>
              <a:t> καρκίνωμα</a:t>
            </a:r>
          </a:p>
          <a:p>
            <a:pPr>
              <a:buNone/>
            </a:pPr>
            <a:r>
              <a:rPr lang="el-GR" dirty="0" smtClean="0"/>
              <a:t>    </a:t>
            </a:r>
            <a:r>
              <a:rPr lang="en-US" dirty="0" smtClean="0"/>
              <a:t>( </a:t>
            </a:r>
            <a:r>
              <a:rPr lang="el-GR" dirty="0" smtClean="0"/>
              <a:t>Δ</a:t>
            </a:r>
            <a:r>
              <a:rPr lang="en-US" dirty="0" smtClean="0"/>
              <a:t> NKK) </a:t>
            </a:r>
            <a:r>
              <a:rPr lang="el-GR" dirty="0" smtClean="0"/>
              <a:t> ,</a:t>
            </a:r>
            <a:endParaRPr lang="en-US" dirty="0" smtClean="0"/>
          </a:p>
          <a:p>
            <a:r>
              <a:rPr lang="el-GR" dirty="0" smtClean="0"/>
              <a:t> το </a:t>
            </a:r>
            <a:r>
              <a:rPr lang="el-GR" b="1" dirty="0" err="1" smtClean="0"/>
              <a:t>θηλώδες</a:t>
            </a:r>
            <a:r>
              <a:rPr lang="el-GR" dirty="0" smtClean="0"/>
              <a:t> </a:t>
            </a:r>
            <a:r>
              <a:rPr lang="el-GR" dirty="0" err="1" smtClean="0"/>
              <a:t>νεφροκυτταρικό</a:t>
            </a:r>
            <a:r>
              <a:rPr lang="el-GR" dirty="0" smtClean="0"/>
              <a:t> καρκίνωμα ( Θ ΝΚΚ) ,</a:t>
            </a:r>
            <a:endParaRPr lang="en-US" dirty="0" smtClean="0"/>
          </a:p>
          <a:p>
            <a:r>
              <a:rPr lang="el-GR" dirty="0" smtClean="0"/>
              <a:t>το </a:t>
            </a:r>
            <a:r>
              <a:rPr lang="el-GR" b="1" dirty="0" err="1" smtClean="0"/>
              <a:t>χρωμόφοβο</a:t>
            </a:r>
            <a:r>
              <a:rPr lang="el-GR" dirty="0" smtClean="0"/>
              <a:t> </a:t>
            </a:r>
            <a:r>
              <a:rPr lang="el-GR" dirty="0" err="1" smtClean="0"/>
              <a:t>νεφροκυτταρικό</a:t>
            </a:r>
            <a:r>
              <a:rPr lang="el-GR" dirty="0" smtClean="0"/>
              <a:t> καρκίνωμα (Χ ΝΚΚ) και </a:t>
            </a:r>
            <a:endParaRPr lang="en-US" dirty="0" smtClean="0"/>
          </a:p>
          <a:p>
            <a:r>
              <a:rPr lang="el-GR" dirty="0" smtClean="0"/>
              <a:t>το ογκοκύτωμα (καλόηθες νεόπλασμα).</a:t>
            </a:r>
          </a:p>
          <a:p>
            <a:endParaRPr lang="el-GR"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857620" cy="714356"/>
          </a:xfrm>
        </p:spPr>
        <p:txBody>
          <a:bodyPr>
            <a:noAutofit/>
          </a:bodyPr>
          <a:lstStyle/>
          <a:p>
            <a:r>
              <a:rPr lang="el-GR" sz="2800" dirty="0" err="1" smtClean="0"/>
              <a:t>Θηλώδες</a:t>
            </a:r>
            <a:r>
              <a:rPr lang="el-GR" sz="2800" dirty="0" smtClean="0"/>
              <a:t> ΝΚΚ</a:t>
            </a:r>
            <a:r>
              <a:rPr lang="en-US" sz="2800" dirty="0" smtClean="0"/>
              <a:t> </a:t>
            </a:r>
            <a:r>
              <a:rPr lang="el-GR" sz="2800" dirty="0" smtClean="0"/>
              <a:t/>
            </a:r>
            <a:br>
              <a:rPr lang="el-GR" sz="2800" dirty="0" smtClean="0"/>
            </a:br>
            <a:r>
              <a:rPr lang="en-US" sz="1800" b="0" dirty="0" smtClean="0">
                <a:effectLst>
                  <a:outerShdw blurRad="38100" dist="38100" dir="2700000" algn="tl">
                    <a:srgbClr val="000000">
                      <a:alpha val="43137"/>
                    </a:srgbClr>
                  </a:outerShdw>
                </a:effectLst>
              </a:rPr>
              <a:t>(2</a:t>
            </a:r>
            <a:r>
              <a:rPr lang="el-GR" sz="1800" b="0" baseline="30000" dirty="0" err="1" smtClean="0">
                <a:effectLst>
                  <a:outerShdw blurRad="38100" dist="38100" dir="2700000" algn="tl">
                    <a:srgbClr val="000000">
                      <a:alpha val="43137"/>
                    </a:srgbClr>
                  </a:outerShdw>
                </a:effectLst>
              </a:rPr>
              <a:t>ος</a:t>
            </a:r>
            <a:r>
              <a:rPr lang="el-GR" sz="1800" b="0" dirty="0" smtClean="0">
                <a:effectLst>
                  <a:outerShdw blurRad="38100" dist="38100" dir="2700000" algn="tl">
                    <a:srgbClr val="000000">
                      <a:alpha val="43137"/>
                    </a:srgbClr>
                  </a:outerShdw>
                </a:effectLst>
              </a:rPr>
              <a:t> συχνότερος τύπος</a:t>
            </a:r>
            <a:r>
              <a:rPr lang="en-US" sz="1800" b="0" dirty="0" smtClean="0">
                <a:effectLst>
                  <a:outerShdw blurRad="38100" dist="38100" dir="2700000" algn="tl">
                    <a:srgbClr val="000000">
                      <a:alpha val="43137"/>
                    </a:srgbClr>
                  </a:outerShdw>
                </a:effectLst>
              </a:rPr>
              <a:t> </a:t>
            </a:r>
            <a:r>
              <a:rPr lang="el-GR" sz="1800" b="0" dirty="0" smtClean="0">
                <a:effectLst>
                  <a:outerShdw blurRad="38100" dist="38100" dir="2700000" algn="tl">
                    <a:srgbClr val="000000">
                      <a:alpha val="43137"/>
                    </a:srgbClr>
                  </a:outerShdw>
                </a:effectLst>
              </a:rPr>
              <a:t>ΝΚΚ) </a:t>
            </a:r>
            <a:endParaRPr lang="el-GR" sz="1800" b="0" dirty="0">
              <a:effectLst>
                <a:outerShdw blurRad="38100" dist="38100" dir="2700000" algn="tl">
                  <a:srgbClr val="000000">
                    <a:alpha val="43137"/>
                  </a:srgbClr>
                </a:outerShdw>
              </a:effectLst>
            </a:endParaRPr>
          </a:p>
        </p:txBody>
      </p:sp>
      <p:sp>
        <p:nvSpPr>
          <p:cNvPr id="4" name="3 - Θέση κειμένου"/>
          <p:cNvSpPr>
            <a:spLocks noGrp="1"/>
          </p:cNvSpPr>
          <p:nvPr>
            <p:ph type="body" sz="half" idx="2"/>
          </p:nvPr>
        </p:nvSpPr>
        <p:spPr>
          <a:xfrm>
            <a:off x="0" y="714356"/>
            <a:ext cx="4071934" cy="6143644"/>
          </a:xfrm>
        </p:spPr>
        <p:txBody>
          <a:bodyPr>
            <a:normAutofit fontScale="92500" lnSpcReduction="20000"/>
          </a:bodyPr>
          <a:lstStyle/>
          <a:p>
            <a:r>
              <a:rPr lang="el-GR" sz="1800" dirty="0" err="1" smtClean="0"/>
              <a:t>Πανκυτταροκερατίνη</a:t>
            </a:r>
            <a:r>
              <a:rPr lang="el-GR" sz="1800" dirty="0" smtClean="0"/>
              <a:t>  </a:t>
            </a:r>
            <a:r>
              <a:rPr lang="en-US" sz="1800" dirty="0" smtClean="0"/>
              <a:t> &amp;  CK</a:t>
            </a:r>
            <a:r>
              <a:rPr lang="el-GR" sz="1800" dirty="0" smtClean="0"/>
              <a:t>  χαμηλού</a:t>
            </a:r>
            <a:r>
              <a:rPr lang="en-US" sz="1800" dirty="0" smtClean="0"/>
              <a:t> </a:t>
            </a:r>
            <a:r>
              <a:rPr lang="el-GR" sz="1800" dirty="0" smtClean="0"/>
              <a:t>Μ.Β.</a:t>
            </a:r>
            <a:r>
              <a:rPr lang="en-US" sz="1800" dirty="0" smtClean="0"/>
              <a:t>  </a:t>
            </a:r>
            <a:r>
              <a:rPr lang="en-US" sz="1800" dirty="0" smtClean="0">
                <a:sym typeface="Wingdings" pitchFamily="2" charset="2"/>
              </a:rPr>
              <a:t>(+)</a:t>
            </a:r>
          </a:p>
          <a:p>
            <a:r>
              <a:rPr lang="en-US" sz="1800" b="1" dirty="0" smtClean="0">
                <a:sym typeface="Wingdings" pitchFamily="2" charset="2"/>
              </a:rPr>
              <a:t>CK7 (+) </a:t>
            </a:r>
            <a:r>
              <a:rPr lang="el-GR" sz="1800" b="1" dirty="0" smtClean="0">
                <a:sym typeface="Wingdings" pitchFamily="2" charset="2"/>
              </a:rPr>
              <a:t>στο 80% τύπου Ι </a:t>
            </a:r>
            <a:r>
              <a:rPr lang="el-GR" sz="1800" dirty="0" smtClean="0">
                <a:sym typeface="Wingdings" pitchFamily="2" charset="2"/>
              </a:rPr>
              <a:t>και στο 20% τύπου ΙΙ</a:t>
            </a:r>
          </a:p>
          <a:p>
            <a:r>
              <a:rPr lang="el-GR" sz="1800" dirty="0" smtClean="0">
                <a:effectLst>
                  <a:outerShdw blurRad="38100" dist="38100" dir="2700000" algn="tl">
                    <a:srgbClr val="000000">
                      <a:alpha val="43137"/>
                    </a:srgbClr>
                  </a:outerShdw>
                </a:effectLst>
                <a:sym typeface="Wingdings" pitchFamily="2" charset="2"/>
              </a:rPr>
              <a:t>ΑΜΑ</a:t>
            </a:r>
            <a:r>
              <a:rPr lang="en-US" sz="1800" dirty="0" smtClean="0">
                <a:effectLst>
                  <a:outerShdw blurRad="38100" dist="38100" dir="2700000" algn="tl">
                    <a:srgbClr val="000000">
                      <a:alpha val="43137"/>
                    </a:srgbClr>
                  </a:outerShdw>
                </a:effectLst>
                <a:sym typeface="Wingdings" pitchFamily="2" charset="2"/>
              </a:rPr>
              <a:t>CR</a:t>
            </a:r>
            <a:r>
              <a:rPr lang="en-US" sz="1800" dirty="0" smtClean="0">
                <a:sym typeface="Wingdings" pitchFamily="2" charset="2"/>
              </a:rPr>
              <a:t>: </a:t>
            </a:r>
            <a:r>
              <a:rPr lang="en-US" sz="1800" b="1" dirty="0" smtClean="0">
                <a:sym typeface="Wingdings" pitchFamily="2" charset="2"/>
              </a:rPr>
              <a:t>+</a:t>
            </a:r>
            <a:r>
              <a:rPr lang="el-GR" sz="1800" dirty="0" smtClean="0">
                <a:sym typeface="Wingdings" pitchFamily="2" charset="2"/>
              </a:rPr>
              <a:t> διάχυτη, </a:t>
            </a:r>
            <a:r>
              <a:rPr lang="el-GR" sz="1800" dirty="0" err="1" smtClean="0">
                <a:sym typeface="Wingdings" pitchFamily="2" charset="2"/>
              </a:rPr>
              <a:t>κυτταροπλασματική</a:t>
            </a:r>
            <a:r>
              <a:rPr lang="el-GR" sz="1800" dirty="0" smtClean="0">
                <a:sym typeface="Wingdings" pitchFamily="2" charset="2"/>
              </a:rPr>
              <a:t> κοκκώδης</a:t>
            </a:r>
          </a:p>
          <a:p>
            <a:r>
              <a:rPr lang="el-GR" sz="1800" dirty="0" smtClean="0">
                <a:sym typeface="Wingdings" pitchFamily="2" charset="2"/>
              </a:rPr>
              <a:t>ΕΜΑ &amp; </a:t>
            </a:r>
            <a:r>
              <a:rPr lang="el-GR" sz="1800" dirty="0" err="1" smtClean="0">
                <a:sym typeface="Wingdings" pitchFamily="2" charset="2"/>
              </a:rPr>
              <a:t>βιμεντίνη</a:t>
            </a:r>
            <a:r>
              <a:rPr lang="el-GR" sz="1800" dirty="0" smtClean="0">
                <a:sym typeface="Wingdings" pitchFamily="2" charset="2"/>
              </a:rPr>
              <a:t> (+) στο 50% των περιπτώσεων</a:t>
            </a:r>
          </a:p>
          <a:p>
            <a:r>
              <a:rPr lang="en-US" sz="1800" dirty="0" smtClean="0">
                <a:sym typeface="Wingdings" pitchFamily="2" charset="2"/>
              </a:rPr>
              <a:t>CD10 </a:t>
            </a:r>
            <a:r>
              <a:rPr lang="el-GR" sz="1800" dirty="0" smtClean="0">
                <a:sym typeface="Wingdings" pitchFamily="2" charset="2"/>
              </a:rPr>
              <a:t>(αυλική </a:t>
            </a:r>
            <a:r>
              <a:rPr lang="el-GR" sz="1800" dirty="0" err="1" smtClean="0">
                <a:sym typeface="Wingdings" pitchFamily="2" charset="2"/>
              </a:rPr>
              <a:t>μεμβρανική</a:t>
            </a:r>
            <a:r>
              <a:rPr lang="el-GR" sz="1800" dirty="0" smtClean="0">
                <a:sym typeface="Wingdings" pitchFamily="2" charset="2"/>
              </a:rPr>
              <a:t>) </a:t>
            </a:r>
            <a:r>
              <a:rPr lang="en-US" sz="1800" dirty="0" smtClean="0">
                <a:sym typeface="Wingdings" pitchFamily="2" charset="2"/>
              </a:rPr>
              <a:t>&amp; </a:t>
            </a:r>
            <a:r>
              <a:rPr lang="el-GR" sz="1800" dirty="0" smtClean="0">
                <a:sym typeface="Wingdings" pitchFamily="2" charset="2"/>
              </a:rPr>
              <a:t>αντιγόνο ΝΚΚ (+)  ως επί το πλείστον</a:t>
            </a:r>
          </a:p>
          <a:p>
            <a:r>
              <a:rPr lang="en-US" sz="1800" dirty="0" smtClean="0">
                <a:sym typeface="Wingdings" pitchFamily="2" charset="2"/>
              </a:rPr>
              <a:t>CA 9 </a:t>
            </a:r>
            <a:r>
              <a:rPr lang="el-GR" sz="1800" dirty="0" smtClean="0">
                <a:sym typeface="Wingdings" pitchFamily="2" charset="2"/>
              </a:rPr>
              <a:t> (</a:t>
            </a:r>
            <a:r>
              <a:rPr lang="el-GR" sz="1800" b="1" dirty="0" smtClean="0">
                <a:sym typeface="Wingdings" pitchFamily="2" charset="2"/>
              </a:rPr>
              <a:t>-</a:t>
            </a:r>
            <a:r>
              <a:rPr lang="el-GR" sz="1800" dirty="0" smtClean="0">
                <a:sym typeface="Wingdings" pitchFamily="2" charset="2"/>
              </a:rPr>
              <a:t>) ( Πιθανώς + σε ορισμένα τύπου2) </a:t>
            </a:r>
          </a:p>
          <a:p>
            <a:endParaRPr lang="el-GR" sz="1800" dirty="0" smtClean="0">
              <a:sym typeface="Wingdings" pitchFamily="2" charset="2"/>
            </a:endParaRPr>
          </a:p>
          <a:p>
            <a:endParaRPr lang="en-US" sz="1800" dirty="0" smtClean="0">
              <a:sym typeface="Wingdings" pitchFamily="2" charset="2"/>
            </a:endParaRPr>
          </a:p>
          <a:p>
            <a:r>
              <a:rPr lang="el-GR" sz="1800" b="1" dirty="0" smtClean="0">
                <a:sym typeface="Wingdings" pitchFamily="2" charset="2"/>
              </a:rPr>
              <a:t>ΔΔ κλειδιά </a:t>
            </a:r>
          </a:p>
          <a:p>
            <a:endParaRPr lang="en-US" sz="1800" dirty="0" smtClean="0">
              <a:sym typeface="Wingdings" pitchFamily="2" charset="2"/>
            </a:endParaRPr>
          </a:p>
          <a:p>
            <a:r>
              <a:rPr lang="el-GR" sz="1800" dirty="0" smtClean="0">
                <a:sym typeface="Wingdings" pitchFamily="2" charset="2"/>
              </a:rPr>
              <a:t>Στο διαφοροποιημένο </a:t>
            </a:r>
            <a:r>
              <a:rPr lang="el-GR" sz="1800" spc="300" dirty="0" err="1" smtClean="0">
                <a:sym typeface="Wingdings" pitchFamily="2" charset="2"/>
              </a:rPr>
              <a:t>νεφροβλάστωμα</a:t>
            </a:r>
            <a:r>
              <a:rPr lang="el-GR" sz="1800" spc="300" dirty="0" smtClean="0">
                <a:sym typeface="Wingdings" pitchFamily="2" charset="2"/>
              </a:rPr>
              <a:t> </a:t>
            </a:r>
            <a:r>
              <a:rPr lang="en-US" sz="1800" spc="300" dirty="0" smtClean="0">
                <a:sym typeface="Wingdings" pitchFamily="2" charset="2"/>
              </a:rPr>
              <a:t>:</a:t>
            </a:r>
            <a:endParaRPr lang="el-GR" sz="1800" spc="300" dirty="0" smtClean="0">
              <a:sym typeface="Wingdings" pitchFamily="2" charset="2"/>
            </a:endParaRPr>
          </a:p>
          <a:p>
            <a:r>
              <a:rPr lang="en-US" sz="1800" dirty="0" smtClean="0">
                <a:sym typeface="Wingdings" pitchFamily="2" charset="2"/>
              </a:rPr>
              <a:t>CD56  &amp; CD57 (+)</a:t>
            </a:r>
          </a:p>
          <a:p>
            <a:endParaRPr lang="en-US" sz="1800" dirty="0" smtClean="0">
              <a:sym typeface="Wingdings" pitchFamily="2" charset="2"/>
            </a:endParaRPr>
          </a:p>
          <a:p>
            <a:endParaRPr lang="en-US" sz="1800" dirty="0" smtClean="0">
              <a:sym typeface="Wingdings" pitchFamily="2" charset="2"/>
            </a:endParaRPr>
          </a:p>
          <a:p>
            <a:r>
              <a:rPr lang="el-GR" sz="1800" dirty="0" smtClean="0">
                <a:sym typeface="Wingdings" pitchFamily="2" charset="2"/>
              </a:rPr>
              <a:t>Στο </a:t>
            </a:r>
            <a:r>
              <a:rPr lang="el-GR" sz="1800" spc="300" dirty="0" smtClean="0">
                <a:sym typeface="Wingdings" pitchFamily="2" charset="2"/>
              </a:rPr>
              <a:t>ΝΚΚ το σχετιζόμενο με </a:t>
            </a:r>
            <a:r>
              <a:rPr lang="el-GR" sz="1800" spc="300" dirty="0" err="1" smtClean="0">
                <a:sym typeface="Wingdings" pitchFamily="2" charset="2"/>
              </a:rPr>
              <a:t>διαμετάθεση</a:t>
            </a:r>
            <a:r>
              <a:rPr lang="en-US" sz="1800" spc="300" dirty="0" smtClean="0">
                <a:sym typeface="Wingdings" pitchFamily="2" charset="2"/>
              </a:rPr>
              <a:t>Xp11.2/TFE3:</a:t>
            </a:r>
          </a:p>
          <a:p>
            <a:r>
              <a:rPr lang="el-GR" sz="1800" dirty="0" smtClean="0">
                <a:sym typeface="Wingdings" pitchFamily="2" charset="2"/>
              </a:rPr>
              <a:t>Οι πλείστοι </a:t>
            </a:r>
            <a:r>
              <a:rPr lang="el-GR" sz="1800" dirty="0" smtClean="0">
                <a:effectLst>
                  <a:outerShdw blurRad="38100" dist="38100" dir="2700000" algn="tl">
                    <a:srgbClr val="000000">
                      <a:alpha val="43137"/>
                    </a:srgbClr>
                  </a:outerShdw>
                </a:effectLst>
                <a:sym typeface="Wingdings" pitchFamily="2" charset="2"/>
              </a:rPr>
              <a:t>επιθηλιακοί δείκτες  μάλλον (-) ή </a:t>
            </a:r>
            <a:r>
              <a:rPr lang="el-GR" sz="1800" dirty="0" err="1" smtClean="0">
                <a:effectLst>
                  <a:outerShdw blurRad="38100" dist="38100" dir="2700000" algn="tl">
                    <a:srgbClr val="000000">
                      <a:alpha val="43137"/>
                    </a:srgbClr>
                  </a:outerShdw>
                </a:effectLst>
                <a:sym typeface="Wingdings" pitchFamily="2" charset="2"/>
              </a:rPr>
              <a:t>εστιακώς</a:t>
            </a:r>
            <a:r>
              <a:rPr lang="el-GR" sz="1800" dirty="0" smtClean="0">
                <a:effectLst>
                  <a:outerShdw blurRad="38100" dist="38100" dir="2700000" algn="tl">
                    <a:srgbClr val="000000">
                      <a:alpha val="43137"/>
                    </a:srgbClr>
                  </a:outerShdw>
                </a:effectLst>
                <a:sym typeface="Wingdings" pitchFamily="2" charset="2"/>
              </a:rPr>
              <a:t> μόνο  (+)</a:t>
            </a:r>
          </a:p>
          <a:p>
            <a:r>
              <a:rPr lang="en-US" sz="1800" dirty="0" smtClean="0">
                <a:effectLst>
                  <a:outerShdw blurRad="38100" dist="38100" dir="2700000" algn="tl">
                    <a:srgbClr val="000000">
                      <a:alpha val="43137"/>
                    </a:srgbClr>
                  </a:outerShdw>
                </a:effectLst>
                <a:sym typeface="Wingdings" pitchFamily="2" charset="2"/>
              </a:rPr>
              <a:t>TFE3 (+)</a:t>
            </a:r>
            <a:endParaRPr lang="el-GR" sz="1800" dirty="0" smtClean="0">
              <a:effectLst>
                <a:outerShdw blurRad="38100" dist="38100" dir="2700000" algn="tl">
                  <a:srgbClr val="000000">
                    <a:alpha val="43137"/>
                  </a:srgbClr>
                </a:outerShdw>
              </a:effectLst>
              <a:sym typeface="Wingdings" pitchFamily="2" charset="2"/>
            </a:endParaRPr>
          </a:p>
          <a:p>
            <a:endParaRPr lang="el-GR" dirty="0"/>
          </a:p>
        </p:txBody>
      </p:sp>
      <p:pic>
        <p:nvPicPr>
          <p:cNvPr id="2050" name="Picture 2" descr="http://www.webpathology.com/slides/slides/Kidney_RCC_Papillary1.jpg"/>
          <p:cNvPicPr>
            <a:picLocks noChangeAspect="1" noChangeArrowheads="1"/>
          </p:cNvPicPr>
          <p:nvPr/>
        </p:nvPicPr>
        <p:blipFill>
          <a:blip r:embed="rId2" cstate="print"/>
          <a:srcRect/>
          <a:stretch>
            <a:fillRect/>
          </a:stretch>
        </p:blipFill>
        <p:spPr bwMode="auto">
          <a:xfrm>
            <a:off x="3929058" y="-214338"/>
            <a:ext cx="4800600" cy="3600451"/>
          </a:xfrm>
          <a:prstGeom prst="rect">
            <a:avLst/>
          </a:prstGeom>
          <a:noFill/>
        </p:spPr>
      </p:pic>
      <p:pic>
        <p:nvPicPr>
          <p:cNvPr id="2052" name="Picture 4" descr="http://www.webpathology.com/slides/slides/Kidney_RCC_Papillary3.jpg"/>
          <p:cNvPicPr>
            <a:picLocks noChangeAspect="1" noChangeArrowheads="1"/>
          </p:cNvPicPr>
          <p:nvPr/>
        </p:nvPicPr>
        <p:blipFill>
          <a:blip r:embed="rId3" cstate="print"/>
          <a:srcRect/>
          <a:stretch>
            <a:fillRect/>
          </a:stretch>
        </p:blipFill>
        <p:spPr bwMode="auto">
          <a:xfrm rot="10800000">
            <a:off x="3929058" y="3500438"/>
            <a:ext cx="4800600" cy="3600451"/>
          </a:xfrm>
          <a:prstGeom prst="rect">
            <a:avLst/>
          </a:prstGeom>
          <a:noFill/>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r>
              <a:rPr lang="el-GR" sz="3200" dirty="0" smtClean="0"/>
              <a:t>Έκφραση του </a:t>
            </a:r>
            <a:r>
              <a:rPr lang="en-US" sz="3200" dirty="0" smtClean="0">
                <a:effectLst>
                  <a:outerShdw blurRad="38100" dist="38100" dir="2700000" algn="tl">
                    <a:srgbClr val="000000">
                      <a:alpha val="43137"/>
                    </a:srgbClr>
                  </a:outerShdw>
                </a:effectLst>
              </a:rPr>
              <a:t>CD10</a:t>
            </a:r>
            <a:r>
              <a:rPr lang="en-US" sz="3200" dirty="0" smtClean="0"/>
              <a:t> </a:t>
            </a:r>
            <a:r>
              <a:rPr lang="el-GR" sz="3200" dirty="0" smtClean="0"/>
              <a:t>σε </a:t>
            </a:r>
            <a:r>
              <a:rPr lang="el-GR" sz="3200" dirty="0" err="1" smtClean="0">
                <a:effectLst>
                  <a:outerShdw blurRad="38100" dist="38100" dir="2700000" algn="tl">
                    <a:srgbClr val="000000">
                      <a:alpha val="43137"/>
                    </a:srgbClr>
                  </a:outerShdw>
                </a:effectLst>
              </a:rPr>
              <a:t>θηλώδες</a:t>
            </a:r>
            <a:r>
              <a:rPr lang="el-GR" sz="3200" dirty="0" smtClean="0"/>
              <a:t> αδένωμα. </a:t>
            </a:r>
            <a:br>
              <a:rPr lang="el-GR" sz="3200" dirty="0" smtClean="0"/>
            </a:br>
            <a:r>
              <a:rPr lang="el-GR" sz="3200" dirty="0" smtClean="0">
                <a:effectLst>
                  <a:outerShdw blurRad="38100" dist="38100" dir="2700000" algn="tl">
                    <a:srgbClr val="000000">
                      <a:alpha val="43137"/>
                    </a:srgbClr>
                  </a:outerShdw>
                </a:effectLst>
              </a:rPr>
              <a:t>Αυλικό</a:t>
            </a:r>
            <a:r>
              <a:rPr lang="el-GR" sz="3200" dirty="0" smtClean="0"/>
              <a:t> πρότυπο </a:t>
            </a:r>
            <a:r>
              <a:rPr lang="el-GR" sz="3200" dirty="0" err="1" smtClean="0"/>
              <a:t>ανοσοχρώσης</a:t>
            </a:r>
            <a:r>
              <a:rPr lang="el-GR" sz="3200" dirty="0" smtClean="0"/>
              <a:t>.</a:t>
            </a:r>
            <a:endParaRPr lang="el-GR" sz="3200" dirty="0"/>
          </a:p>
        </p:txBody>
      </p:sp>
      <p:pic>
        <p:nvPicPr>
          <p:cNvPr id="1026" name="Picture 2" descr="D:\SCANS\CD10.1.271 001.jpg"/>
          <p:cNvPicPr>
            <a:picLocks noGrp="1" noChangeAspect="1" noChangeArrowheads="1"/>
          </p:cNvPicPr>
          <p:nvPr>
            <p:ph idx="1"/>
          </p:nvPr>
        </p:nvPicPr>
        <p:blipFill>
          <a:blip r:embed="rId2" cstate="print"/>
          <a:srcRect/>
          <a:stretch>
            <a:fillRect/>
          </a:stretch>
        </p:blipFill>
        <p:spPr bwMode="auto">
          <a:xfrm>
            <a:off x="1714480" y="881336"/>
            <a:ext cx="5889239" cy="5976664"/>
          </a:xfrm>
          <a:prstGeom prst="rect">
            <a:avLst/>
          </a:prstGeom>
          <a:noFill/>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54098"/>
          </a:xfrm>
        </p:spPr>
        <p:txBody>
          <a:bodyPr>
            <a:normAutofit fontScale="90000"/>
          </a:bodyPr>
          <a:lstStyle/>
          <a:p>
            <a:r>
              <a:rPr lang="el-GR" dirty="0" smtClean="0"/>
              <a:t>Έκφραση</a:t>
            </a:r>
            <a:br>
              <a:rPr lang="el-GR" dirty="0" smtClean="0"/>
            </a:br>
            <a:r>
              <a:rPr lang="en-US" b="1" dirty="0" smtClean="0"/>
              <a:t>CK 7 </a:t>
            </a:r>
            <a:r>
              <a:rPr lang="el-GR" b="1" dirty="0" smtClean="0"/>
              <a:t>               </a:t>
            </a:r>
            <a:r>
              <a:rPr lang="en-US" dirty="0" smtClean="0"/>
              <a:t>&amp; </a:t>
            </a:r>
            <a:r>
              <a:rPr lang="el-GR" dirty="0" smtClean="0"/>
              <a:t>          </a:t>
            </a:r>
            <a:r>
              <a:rPr lang="en-US" b="1" dirty="0" smtClean="0"/>
              <a:t>AMACR</a:t>
            </a:r>
            <a:r>
              <a:rPr lang="en-US" dirty="0" smtClean="0"/>
              <a:t> </a:t>
            </a:r>
            <a:r>
              <a:rPr lang="el-GR" dirty="0" smtClean="0"/>
              <a:t/>
            </a:r>
            <a:br>
              <a:rPr lang="el-GR" dirty="0" smtClean="0"/>
            </a:br>
            <a:r>
              <a:rPr lang="el-GR" dirty="0" smtClean="0"/>
              <a:t> σε μικροσκοπικό </a:t>
            </a:r>
            <a:r>
              <a:rPr lang="el-GR" dirty="0" err="1" smtClean="0">
                <a:effectLst>
                  <a:outerShdw blurRad="38100" dist="38100" dir="2700000" algn="tl">
                    <a:srgbClr val="000000">
                      <a:alpha val="43137"/>
                    </a:srgbClr>
                  </a:outerShdw>
                </a:effectLst>
              </a:rPr>
              <a:t>θηλώδες</a:t>
            </a:r>
            <a:r>
              <a:rPr lang="el-GR" dirty="0" smtClean="0"/>
              <a:t> αδένωμα </a:t>
            </a:r>
            <a:endParaRPr lang="el-GR" dirty="0"/>
          </a:p>
        </p:txBody>
      </p:sp>
      <p:pic>
        <p:nvPicPr>
          <p:cNvPr id="2050" name="Picture 2" descr="D:\SCANS\1.27.3&amp;4.jpg"/>
          <p:cNvPicPr>
            <a:picLocks noGrp="1" noChangeAspect="1" noChangeArrowheads="1"/>
          </p:cNvPicPr>
          <p:nvPr>
            <p:ph idx="1"/>
          </p:nvPr>
        </p:nvPicPr>
        <p:blipFill>
          <a:blip r:embed="rId2" cstate="print"/>
          <a:srcRect/>
          <a:stretch>
            <a:fillRect/>
          </a:stretch>
        </p:blipFill>
        <p:spPr bwMode="auto">
          <a:xfrm>
            <a:off x="-170886" y="1772816"/>
            <a:ext cx="9465126" cy="4536504"/>
          </a:xfrm>
          <a:prstGeom prst="rect">
            <a:avLst/>
          </a:prstGeom>
          <a:noFill/>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Έκφραση </a:t>
            </a:r>
            <a:br>
              <a:rPr lang="el-GR" dirty="0" smtClean="0"/>
            </a:br>
            <a:r>
              <a:rPr lang="en-US" b="1" dirty="0" smtClean="0"/>
              <a:t>CK7 </a:t>
            </a:r>
            <a:r>
              <a:rPr lang="el-GR" dirty="0" smtClean="0"/>
              <a:t>                     </a:t>
            </a:r>
            <a:r>
              <a:rPr lang="en-US" dirty="0" smtClean="0"/>
              <a:t>&amp; </a:t>
            </a:r>
            <a:r>
              <a:rPr lang="el-GR" dirty="0" smtClean="0"/>
              <a:t>                </a:t>
            </a:r>
            <a:r>
              <a:rPr lang="en-US" b="1" dirty="0" smtClean="0"/>
              <a:t>AMACR</a:t>
            </a:r>
            <a:r>
              <a:rPr lang="en-US" dirty="0" smtClean="0"/>
              <a:t/>
            </a:r>
            <a:br>
              <a:rPr lang="en-US" dirty="0" smtClean="0"/>
            </a:br>
            <a:r>
              <a:rPr lang="el-GR" dirty="0" smtClean="0"/>
              <a:t>στο </a:t>
            </a:r>
            <a:r>
              <a:rPr lang="el-GR" dirty="0" err="1" smtClean="0">
                <a:effectLst>
                  <a:outerShdw blurRad="38100" dist="38100" dir="2700000" algn="tl">
                    <a:srgbClr val="000000">
                      <a:alpha val="43137"/>
                    </a:srgbClr>
                  </a:outerShdw>
                </a:effectLst>
              </a:rPr>
              <a:t>θηλώδες</a:t>
            </a:r>
            <a:r>
              <a:rPr lang="el-GR" dirty="0" smtClean="0"/>
              <a:t> ΝΚΚ </a:t>
            </a:r>
            <a:endParaRPr lang="el-GR" dirty="0"/>
          </a:p>
        </p:txBody>
      </p:sp>
      <p:pic>
        <p:nvPicPr>
          <p:cNvPr id="7170" name="Picture 2" descr="D:\SCANS\2011-06-07 5\5 001.jpg"/>
          <p:cNvPicPr>
            <a:picLocks noGrp="1" noChangeAspect="1" noChangeArrowheads="1"/>
          </p:cNvPicPr>
          <p:nvPr>
            <p:ph idx="1"/>
          </p:nvPr>
        </p:nvPicPr>
        <p:blipFill>
          <a:blip r:embed="rId2" cstate="print"/>
          <a:srcRect/>
          <a:stretch>
            <a:fillRect/>
          </a:stretch>
        </p:blipFill>
        <p:spPr bwMode="auto">
          <a:xfrm>
            <a:off x="0" y="1916832"/>
            <a:ext cx="9144000" cy="4479787"/>
          </a:xfrm>
          <a:prstGeom prst="rect">
            <a:avLst/>
          </a:prstGeom>
          <a:noFill/>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99392"/>
            <a:ext cx="3008313" cy="792088"/>
          </a:xfrm>
        </p:spPr>
        <p:txBody>
          <a:bodyPr>
            <a:normAutofit/>
          </a:bodyPr>
          <a:lstStyle/>
          <a:p>
            <a:r>
              <a:rPr lang="el-GR" sz="2800" spc="600" dirty="0" err="1" smtClean="0">
                <a:effectLst>
                  <a:outerShdw blurRad="38100" dist="38100" dir="2700000" algn="tl">
                    <a:srgbClr val="000000">
                      <a:alpha val="43137"/>
                    </a:srgbClr>
                  </a:outerShdw>
                </a:effectLst>
              </a:rPr>
              <a:t>Θηλώδες</a:t>
            </a:r>
            <a:r>
              <a:rPr lang="el-GR" sz="2800" dirty="0" smtClean="0"/>
              <a:t> ΝΚΚ </a:t>
            </a:r>
            <a:endParaRPr lang="el-GR" sz="2800" dirty="0"/>
          </a:p>
        </p:txBody>
      </p:sp>
      <p:sp>
        <p:nvSpPr>
          <p:cNvPr id="4" name="3 - Θέση κειμένου"/>
          <p:cNvSpPr>
            <a:spLocks noGrp="1"/>
          </p:cNvSpPr>
          <p:nvPr>
            <p:ph type="body" sz="half" idx="2"/>
          </p:nvPr>
        </p:nvSpPr>
        <p:spPr>
          <a:xfrm>
            <a:off x="0" y="836712"/>
            <a:ext cx="3929058" cy="5289451"/>
          </a:xfrm>
        </p:spPr>
        <p:txBody>
          <a:bodyPr>
            <a:normAutofit lnSpcReduction="10000"/>
          </a:bodyPr>
          <a:lstStyle/>
          <a:p>
            <a:endParaRPr lang="el-GR" dirty="0" smtClean="0"/>
          </a:p>
          <a:p>
            <a:r>
              <a:rPr lang="el-GR" sz="2800" b="1" dirty="0" smtClean="0"/>
              <a:t>Αξιολόγηση </a:t>
            </a:r>
          </a:p>
          <a:p>
            <a:endParaRPr lang="el-GR" sz="2000" b="1" dirty="0" smtClean="0"/>
          </a:p>
          <a:p>
            <a:endParaRPr lang="el-GR" sz="2000" b="1" dirty="0" smtClean="0"/>
          </a:p>
          <a:p>
            <a:endParaRPr lang="el-GR" sz="2000" b="1" dirty="0" smtClean="0"/>
          </a:p>
          <a:p>
            <a:endParaRPr lang="el-GR" sz="2000" b="1" dirty="0" smtClean="0"/>
          </a:p>
          <a:p>
            <a:endParaRPr lang="el-GR" sz="2000" b="1" dirty="0" smtClean="0"/>
          </a:p>
          <a:p>
            <a:r>
              <a:rPr lang="el-GR" sz="2800" b="1" dirty="0" err="1" smtClean="0"/>
              <a:t>ανοσοδεικτών</a:t>
            </a:r>
            <a:r>
              <a:rPr lang="el-GR" sz="2800" b="1" dirty="0" smtClean="0"/>
              <a:t> </a:t>
            </a:r>
          </a:p>
          <a:p>
            <a:endParaRPr lang="el-GR" sz="2000" b="1" dirty="0" smtClean="0"/>
          </a:p>
          <a:p>
            <a:endParaRPr lang="el-GR" sz="2000" b="1" dirty="0" smtClean="0"/>
          </a:p>
          <a:p>
            <a:endParaRPr lang="el-GR" sz="2000" b="1" dirty="0" smtClean="0"/>
          </a:p>
          <a:p>
            <a:endParaRPr lang="el-GR" sz="2000" b="1" dirty="0" smtClean="0"/>
          </a:p>
          <a:p>
            <a:r>
              <a:rPr lang="el-GR" sz="2800" b="1" spc="300" dirty="0" err="1" smtClean="0">
                <a:effectLst>
                  <a:outerShdw blurRad="38100" dist="38100" dir="2700000" algn="tl">
                    <a:srgbClr val="000000">
                      <a:alpha val="43137"/>
                    </a:srgbClr>
                  </a:outerShdw>
                </a:effectLst>
              </a:rPr>
              <a:t>διαυγοκυτταρικού</a:t>
            </a:r>
            <a:r>
              <a:rPr lang="el-GR" sz="2800" b="1" spc="300" dirty="0" smtClean="0">
                <a:effectLst>
                  <a:outerShdw blurRad="38100" dist="38100" dir="2700000" algn="tl">
                    <a:srgbClr val="000000">
                      <a:alpha val="43137"/>
                    </a:srgbClr>
                  </a:outerShdw>
                </a:effectLst>
              </a:rPr>
              <a:t> ΝΚΚ</a:t>
            </a:r>
            <a:endParaRPr lang="el-GR" sz="2800" b="1" spc="300" dirty="0">
              <a:effectLst>
                <a:outerShdw blurRad="38100" dist="38100" dir="2700000" algn="tl">
                  <a:srgbClr val="000000">
                    <a:alpha val="43137"/>
                  </a:srgbClr>
                </a:outerShdw>
              </a:effectLst>
            </a:endParaRPr>
          </a:p>
        </p:txBody>
      </p:sp>
      <p:pic>
        <p:nvPicPr>
          <p:cNvPr id="5" name="Picture 2" descr="D:\SCANS\2011-06-07 6\6 001.jpg"/>
          <p:cNvPicPr>
            <a:picLocks noGrp="1" noChangeAspect="1" noChangeArrowheads="1"/>
          </p:cNvPicPr>
          <p:nvPr>
            <p:ph idx="1"/>
          </p:nvPr>
        </p:nvPicPr>
        <p:blipFill>
          <a:blip r:embed="rId2" cstate="print"/>
          <a:srcRect t="14297" b="14297"/>
          <a:stretch>
            <a:fillRect/>
          </a:stretch>
        </p:blipFill>
        <p:spPr bwMode="auto">
          <a:xfrm rot="16200000">
            <a:off x="2759598" y="767779"/>
            <a:ext cx="7152179" cy="5616624"/>
          </a:xfrm>
          <a:prstGeom prst="rect">
            <a:avLst/>
          </a:prstGeom>
          <a:noFill/>
        </p:spPr>
      </p:pic>
      <p:sp>
        <p:nvSpPr>
          <p:cNvPr id="6" name="5 - Ορθογώνιο"/>
          <p:cNvSpPr/>
          <p:nvPr/>
        </p:nvSpPr>
        <p:spPr>
          <a:xfrm>
            <a:off x="4357686" y="1500174"/>
            <a:ext cx="1643074" cy="1754326"/>
          </a:xfrm>
          <a:prstGeom prst="rect">
            <a:avLst/>
          </a:prstGeom>
        </p:spPr>
        <p:txBody>
          <a:bodyPr wrap="square">
            <a:spAutoFit/>
          </a:bodyPr>
          <a:lstStyle/>
          <a:p>
            <a:r>
              <a:rPr lang="en-US" b="1" dirty="0" smtClean="0"/>
              <a:t>CA9</a:t>
            </a:r>
            <a:r>
              <a:rPr lang="el-GR" dirty="0" smtClean="0"/>
              <a:t>, (-)  ή εστιακή θετικότητα σε νεκρωτικές, άρα </a:t>
            </a:r>
            <a:r>
              <a:rPr lang="el-GR" dirty="0" err="1" smtClean="0"/>
              <a:t>υποξικές</a:t>
            </a:r>
            <a:r>
              <a:rPr lang="el-GR" dirty="0" smtClean="0"/>
              <a:t> θέσεις </a:t>
            </a:r>
            <a:endParaRPr lang="el-GR" dirty="0"/>
          </a:p>
        </p:txBody>
      </p:sp>
      <p:sp>
        <p:nvSpPr>
          <p:cNvPr id="7" name="6 - Ορθογώνιο"/>
          <p:cNvSpPr/>
          <p:nvPr/>
        </p:nvSpPr>
        <p:spPr>
          <a:xfrm>
            <a:off x="7092280" y="3861048"/>
            <a:ext cx="1766000" cy="923330"/>
          </a:xfrm>
          <a:prstGeom prst="rect">
            <a:avLst/>
          </a:prstGeom>
        </p:spPr>
        <p:txBody>
          <a:bodyPr wrap="square">
            <a:spAutoFit/>
          </a:bodyPr>
          <a:lstStyle/>
          <a:p>
            <a:r>
              <a:rPr lang="en-US" b="1" dirty="0" smtClean="0"/>
              <a:t>CA9</a:t>
            </a:r>
            <a:r>
              <a:rPr lang="el-GR" dirty="0" smtClean="0"/>
              <a:t>, πιθανώς + εστιακά, στις κορυφές θηλών </a:t>
            </a:r>
            <a:endParaRPr lang="el-GR" dirty="0"/>
          </a:p>
        </p:txBody>
      </p:sp>
      <p:sp>
        <p:nvSpPr>
          <p:cNvPr id="8" name="7 - Ορθογώνιο"/>
          <p:cNvSpPr/>
          <p:nvPr/>
        </p:nvSpPr>
        <p:spPr>
          <a:xfrm>
            <a:off x="6948264" y="2492896"/>
            <a:ext cx="1152128" cy="369332"/>
          </a:xfrm>
          <a:prstGeom prst="rect">
            <a:avLst/>
          </a:prstGeom>
        </p:spPr>
        <p:txBody>
          <a:bodyPr wrap="square">
            <a:spAutoFit/>
          </a:bodyPr>
          <a:lstStyle/>
          <a:p>
            <a:r>
              <a:rPr lang="en-US" b="1" dirty="0" smtClean="0"/>
              <a:t>CD10</a:t>
            </a:r>
            <a:endParaRPr lang="el-GR" b="1" dirty="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725602"/>
          </a:xfrm>
        </p:spPr>
        <p:txBody>
          <a:bodyPr>
            <a:normAutofit fontScale="90000"/>
          </a:bodyPr>
          <a:lstStyle/>
          <a:p>
            <a:r>
              <a:rPr lang="el-GR" sz="3600" b="1" dirty="0" err="1" smtClean="0">
                <a:effectLst>
                  <a:outerShdw blurRad="38100" dist="38100" dir="2700000" algn="tl">
                    <a:srgbClr val="000000">
                      <a:alpha val="43137"/>
                    </a:srgbClr>
                  </a:outerShdw>
                </a:effectLst>
              </a:rPr>
              <a:t>Ογκοκυτταρικό</a:t>
            </a:r>
            <a:r>
              <a:rPr lang="el-GR" sz="3600" dirty="0" smtClean="0">
                <a:effectLst>
                  <a:outerShdw blurRad="38100" dist="38100" dir="2700000" algn="tl">
                    <a:srgbClr val="000000">
                      <a:alpha val="43137"/>
                    </a:srgbClr>
                  </a:outerShdw>
                </a:effectLst>
              </a:rPr>
              <a:t> </a:t>
            </a:r>
            <a:r>
              <a:rPr lang="el-GR" sz="3600" dirty="0" err="1" smtClean="0">
                <a:effectLst>
                  <a:outerShdw blurRad="38100" dist="38100" dir="2700000" algn="tl">
                    <a:srgbClr val="000000">
                      <a:alpha val="43137"/>
                    </a:srgbClr>
                  </a:outerShdw>
                </a:effectLst>
              </a:rPr>
              <a:t>θηλώδες</a:t>
            </a:r>
            <a:r>
              <a:rPr lang="el-GR" sz="3600" dirty="0" smtClean="0">
                <a:effectLst>
                  <a:outerShdw blurRad="38100" dist="38100" dir="2700000" algn="tl">
                    <a:srgbClr val="000000">
                      <a:alpha val="43137"/>
                    </a:srgbClr>
                  </a:outerShdw>
                </a:effectLst>
              </a:rPr>
              <a:t> νεφρικό καρκίνωμα</a:t>
            </a:r>
            <a:r>
              <a:rPr lang="el-GR" sz="2400" dirty="0" smtClean="0"/>
              <a:t/>
            </a:r>
            <a:br>
              <a:rPr lang="el-GR" sz="2400" dirty="0" smtClean="0"/>
            </a:br>
            <a:r>
              <a:rPr lang="el-GR" sz="2400" dirty="0" err="1" smtClean="0"/>
              <a:t>Θηλώδης</a:t>
            </a:r>
            <a:r>
              <a:rPr lang="el-GR" sz="2400" dirty="0" smtClean="0"/>
              <a:t>  και συμπαγής διαμόρφωση </a:t>
            </a:r>
            <a:r>
              <a:rPr lang="el-GR" sz="2400" dirty="0" err="1" smtClean="0"/>
              <a:t>ογκοκυττάρων</a:t>
            </a:r>
            <a:r>
              <a:rPr lang="el-GR" sz="2400" dirty="0" smtClean="0"/>
              <a:t>, αφρώδη  κύτταρα στο υπόστρωμα</a:t>
            </a:r>
            <a:r>
              <a:rPr lang="en-US" sz="2400" dirty="0" smtClean="0"/>
              <a:t>.</a:t>
            </a:r>
            <a:r>
              <a:rPr lang="el-GR" sz="2400" dirty="0" smtClean="0"/>
              <a:t/>
            </a:r>
            <a:br>
              <a:rPr lang="el-GR" sz="2400" dirty="0" smtClean="0"/>
            </a:br>
            <a:r>
              <a:rPr lang="el-GR" sz="2400" dirty="0" smtClean="0"/>
              <a:t>( Στο </a:t>
            </a:r>
            <a:r>
              <a:rPr lang="el-GR" sz="2400" dirty="0" err="1" smtClean="0"/>
              <a:t>ογκοκύτωμα</a:t>
            </a:r>
            <a:r>
              <a:rPr lang="el-GR" sz="2400" dirty="0" smtClean="0"/>
              <a:t> απουσιάζουν οι θηλές) </a:t>
            </a:r>
            <a:endParaRPr lang="el-GR" sz="2400" dirty="0"/>
          </a:p>
        </p:txBody>
      </p:sp>
      <p:pic>
        <p:nvPicPr>
          <p:cNvPr id="33794"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cstate="print"/>
          <a:srcRect/>
          <a:stretch>
            <a:fillRect/>
          </a:stretch>
        </p:blipFill>
        <p:spPr bwMode="auto">
          <a:xfrm rot="16200000">
            <a:off x="-481012" y="2541860"/>
            <a:ext cx="3886200" cy="2924176"/>
          </a:xfrm>
          <a:prstGeom prst="rect">
            <a:avLst/>
          </a:prstGeom>
          <a:noFill/>
        </p:spPr>
      </p:pic>
      <p:pic>
        <p:nvPicPr>
          <p:cNvPr id="33796"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rot="16200000">
            <a:off x="2583583" y="2537098"/>
            <a:ext cx="3886200" cy="2933701"/>
          </a:xfrm>
          <a:prstGeom prst="rect">
            <a:avLst/>
          </a:prstGeom>
          <a:noFill/>
        </p:spPr>
      </p:pic>
      <p:pic>
        <p:nvPicPr>
          <p:cNvPr id="33798" name="Picture 6" descr="Unfortunately we are unable to provide accessible alternative text for this. If you require assistance to access this image, please contact help@nature.com or the author"/>
          <p:cNvPicPr>
            <a:picLocks noChangeAspect="1" noChangeArrowheads="1"/>
          </p:cNvPicPr>
          <p:nvPr/>
        </p:nvPicPr>
        <p:blipFill>
          <a:blip r:embed="rId4" cstate="print"/>
          <a:srcRect/>
          <a:stretch>
            <a:fillRect/>
          </a:stretch>
        </p:blipFill>
        <p:spPr bwMode="auto">
          <a:xfrm rot="16200000">
            <a:off x="5584106" y="2560910"/>
            <a:ext cx="3886200" cy="28860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Administrator\Επιφάνεια εργασίας\ΣΕΜΙΝΑΡΙΟ ΟΓΚΩΝ ΝΕΦΡΟΥ\snow\landscape-under-snow-upper-norwood-1871.jpg"/>
          <p:cNvPicPr>
            <a:picLocks noChangeAspect="1" noChangeArrowheads="1"/>
          </p:cNvPicPr>
          <p:nvPr/>
        </p:nvPicPr>
        <p:blipFill>
          <a:blip r:embed="rId2" cstate="print"/>
          <a:srcRect/>
          <a:stretch>
            <a:fillRect/>
          </a:stretch>
        </p:blipFill>
        <p:spPr bwMode="auto">
          <a:xfrm>
            <a:off x="642910" y="285728"/>
            <a:ext cx="7897352" cy="6357982"/>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412" y="274638"/>
            <a:ext cx="10572824" cy="1143000"/>
          </a:xfrm>
        </p:spPr>
        <p:txBody>
          <a:bodyPr>
            <a:noAutofit/>
          </a:bodyPr>
          <a:lstStyle/>
          <a:p>
            <a:r>
              <a:rPr lang="el-GR" sz="3600" b="1" dirty="0" err="1" smtClean="0"/>
              <a:t>Διαφοροδιάγνωση</a:t>
            </a:r>
            <a:r>
              <a:rPr lang="el-GR" sz="3600" b="1" dirty="0" smtClean="0"/>
              <a:t> </a:t>
            </a:r>
            <a:br>
              <a:rPr lang="el-GR" sz="3600" b="1" dirty="0" smtClean="0"/>
            </a:br>
            <a:r>
              <a:rPr lang="el-GR" sz="3600" b="1" dirty="0" smtClean="0"/>
              <a:t>της </a:t>
            </a:r>
            <a:r>
              <a:rPr lang="el-GR" sz="3600" b="1" dirty="0" err="1" smtClean="0">
                <a:effectLst>
                  <a:outerShdw blurRad="38100" dist="38100" dir="2700000" algn="tl">
                    <a:srgbClr val="000000">
                      <a:alpha val="43137"/>
                    </a:srgbClr>
                  </a:outerShdw>
                </a:effectLst>
              </a:rPr>
              <a:t>ηωσινόφιλης</a:t>
            </a:r>
            <a:r>
              <a:rPr lang="el-GR" sz="3600" b="1" dirty="0" smtClean="0"/>
              <a:t> ποικιλίας </a:t>
            </a:r>
            <a:r>
              <a:rPr lang="el-GR" sz="3600" b="1" spc="300" dirty="0" err="1" smtClean="0"/>
              <a:t>χρωμόφοβου</a:t>
            </a:r>
            <a:r>
              <a:rPr lang="el-GR" sz="3600" b="1" dirty="0" smtClean="0"/>
              <a:t> ΝΚΚ</a:t>
            </a:r>
            <a:br>
              <a:rPr lang="el-GR" sz="3600" b="1" dirty="0" smtClean="0"/>
            </a:br>
            <a:r>
              <a:rPr lang="el-GR" sz="3600" b="1" dirty="0" smtClean="0"/>
              <a:t>από το </a:t>
            </a:r>
            <a:r>
              <a:rPr lang="el-GR" sz="3600" b="1" spc="300" dirty="0" err="1" smtClean="0"/>
              <a:t>ογκοκύτωμα</a:t>
            </a:r>
            <a:endParaRPr lang="el-GR" sz="3600" b="1" spc="300" dirty="0"/>
          </a:p>
        </p:txBody>
      </p:sp>
      <p:pic>
        <p:nvPicPr>
          <p:cNvPr id="68610" name="Picture 2" descr="http://coursewareobjects.elsevier.com/objects/elr/ExpertConsult/Bostwick/urologic2e/IC/images/002042.jpg"/>
          <p:cNvPicPr>
            <a:picLocks noChangeAspect="1" noChangeArrowheads="1"/>
          </p:cNvPicPr>
          <p:nvPr/>
        </p:nvPicPr>
        <p:blipFill>
          <a:blip r:embed="rId2" cstate="print"/>
          <a:srcRect/>
          <a:stretch>
            <a:fillRect/>
          </a:stretch>
        </p:blipFill>
        <p:spPr bwMode="auto">
          <a:xfrm rot="5400000">
            <a:off x="-865916" y="2437495"/>
            <a:ext cx="5875171" cy="4572031"/>
          </a:xfrm>
          <a:prstGeom prst="rect">
            <a:avLst/>
          </a:prstGeom>
          <a:noFill/>
        </p:spPr>
      </p:pic>
      <p:pic>
        <p:nvPicPr>
          <p:cNvPr id="68612" name="Picture 4" descr="http://coursewareobjects.elsevier.com/objects/elr/ExpertConsult/Bostwick/urologic2e/IC/images/002043.jpg"/>
          <p:cNvPicPr>
            <a:picLocks noChangeAspect="1" noChangeArrowheads="1"/>
          </p:cNvPicPr>
          <p:nvPr/>
        </p:nvPicPr>
        <p:blipFill>
          <a:blip r:embed="rId3" cstate="print"/>
          <a:srcRect/>
          <a:stretch>
            <a:fillRect/>
          </a:stretch>
        </p:blipFill>
        <p:spPr bwMode="auto">
          <a:xfrm rot="16200000">
            <a:off x="3702309" y="2655617"/>
            <a:ext cx="6572296" cy="4832914"/>
          </a:xfrm>
          <a:prstGeom prst="rect">
            <a:avLst/>
          </a:prstGeom>
          <a:noFill/>
        </p:spPr>
      </p:pic>
      <p:sp>
        <p:nvSpPr>
          <p:cNvPr id="5" name="2 - Θέση κειμένου"/>
          <p:cNvSpPr txBox="1">
            <a:spLocks/>
          </p:cNvSpPr>
          <p:nvPr/>
        </p:nvSpPr>
        <p:spPr>
          <a:xfrm>
            <a:off x="457200" y="2428868"/>
            <a:ext cx="4040188" cy="1071569"/>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Ογκοκύτωμα</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4 - Θέση κειμένου"/>
          <p:cNvSpPr txBox="1">
            <a:spLocks/>
          </p:cNvSpPr>
          <p:nvPr/>
        </p:nvSpPr>
        <p:spPr>
          <a:xfrm>
            <a:off x="4645025" y="2643182"/>
            <a:ext cx="4041775" cy="1571635"/>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Χ ΝΚΚ </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14356"/>
          </a:xfrm>
        </p:spPr>
        <p:txBody>
          <a:bodyPr>
            <a:noAutofit/>
          </a:bodyPr>
          <a:lstStyle/>
          <a:p>
            <a:r>
              <a:rPr lang="el-GR" sz="2800" b="1" dirty="0" smtClean="0"/>
              <a:t>Σαφώς </a:t>
            </a:r>
            <a:r>
              <a:rPr lang="el-GR" sz="2800" b="1" spc="300" dirty="0" smtClean="0"/>
              <a:t>διακριτά</a:t>
            </a:r>
            <a:r>
              <a:rPr lang="el-GR" sz="2800" b="1" dirty="0" smtClean="0"/>
              <a:t> </a:t>
            </a:r>
            <a:r>
              <a:rPr lang="el-GR" sz="2800" b="1" dirty="0" err="1" smtClean="0"/>
              <a:t>κυτταροπλασματικά</a:t>
            </a:r>
            <a:r>
              <a:rPr lang="el-GR" sz="2800" b="1" dirty="0" smtClean="0"/>
              <a:t> όρια </a:t>
            </a:r>
            <a:br>
              <a:rPr lang="el-GR" sz="2800" b="1" dirty="0" smtClean="0"/>
            </a:br>
            <a:r>
              <a:rPr lang="el-GR" sz="2800" b="1" dirty="0" smtClean="0"/>
              <a:t>στο </a:t>
            </a:r>
            <a:r>
              <a:rPr lang="el-GR" sz="2800" b="1" dirty="0" err="1" smtClean="0">
                <a:effectLst>
                  <a:outerShdw blurRad="38100" dist="38100" dir="2700000" algn="tl">
                    <a:srgbClr val="000000">
                      <a:alpha val="43137"/>
                    </a:srgbClr>
                  </a:outerShdw>
                </a:effectLst>
              </a:rPr>
              <a:t>χρωμόφοβο</a:t>
            </a:r>
            <a:r>
              <a:rPr lang="el-GR" sz="2800" b="1" dirty="0" smtClean="0"/>
              <a:t> ΝΚΚ</a:t>
            </a:r>
            <a:endParaRPr lang="el-GR" sz="2800" b="1" dirty="0"/>
          </a:p>
        </p:txBody>
      </p:sp>
      <p:pic>
        <p:nvPicPr>
          <p:cNvPr id="3" name="Picture 2" descr="http://www.webpathology.com/slides/slides/Kidney_RCC_Chromophobe3.jpg"/>
          <p:cNvPicPr>
            <a:picLocks noChangeAspect="1" noChangeArrowheads="1"/>
          </p:cNvPicPr>
          <p:nvPr/>
        </p:nvPicPr>
        <p:blipFill>
          <a:blip r:embed="rId2" cstate="print"/>
          <a:srcRect/>
          <a:stretch>
            <a:fillRect/>
          </a:stretch>
        </p:blipFill>
        <p:spPr bwMode="auto">
          <a:xfrm rot="10800000">
            <a:off x="285719" y="785793"/>
            <a:ext cx="8501122" cy="637584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39718"/>
          </a:xfrm>
        </p:spPr>
        <p:txBody>
          <a:bodyPr>
            <a:noAutofit/>
          </a:bodyPr>
          <a:lstStyle/>
          <a:p>
            <a:r>
              <a:rPr lang="el-GR" sz="4000" b="1" dirty="0" smtClean="0">
                <a:effectLst>
                  <a:outerShdw blurRad="38100" dist="38100" dir="2700000" algn="tl">
                    <a:srgbClr val="000000">
                      <a:alpha val="43137"/>
                    </a:srgbClr>
                  </a:outerShdw>
                </a:effectLst>
              </a:rPr>
              <a:t>Χ ΝΚΚ</a:t>
            </a:r>
            <a:r>
              <a:rPr lang="en-US" sz="4000" b="1" dirty="0" smtClean="0">
                <a:effectLst>
                  <a:outerShdw blurRad="38100" dist="38100" dir="2700000" algn="tl">
                    <a:srgbClr val="000000">
                      <a:alpha val="43137"/>
                    </a:srgbClr>
                  </a:outerShdw>
                </a:effectLst>
              </a:rPr>
              <a:t> </a:t>
            </a:r>
            <a:r>
              <a:rPr lang="el-GR" b="1" dirty="0" smtClean="0">
                <a:effectLst>
                  <a:outerShdw blurRad="38100" dist="38100" dir="2700000" algn="tl">
                    <a:srgbClr val="000000">
                      <a:alpha val="43137"/>
                    </a:srgbClr>
                  </a:outerShdw>
                </a:effectLst>
              </a:rPr>
              <a:t/>
            </a:r>
            <a:br>
              <a:rPr lang="el-GR" b="1"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a:t>
            </a:r>
            <a:r>
              <a:rPr lang="el-GR" sz="2400" b="1" dirty="0" smtClean="0">
                <a:effectLst>
                  <a:outerShdw blurRad="38100" dist="38100" dir="2700000" algn="tl">
                    <a:srgbClr val="000000">
                      <a:alpha val="43137"/>
                    </a:srgbClr>
                  </a:outerShdw>
                </a:effectLst>
              </a:rPr>
              <a:t>ατελή </a:t>
            </a:r>
            <a:r>
              <a:rPr lang="el-GR" sz="2400" dirty="0" err="1" smtClean="0">
                <a:effectLst>
                  <a:outerShdw blurRad="38100" dist="38100" dir="2700000" algn="tl">
                    <a:srgbClr val="000000">
                      <a:alpha val="43137"/>
                    </a:srgbClr>
                  </a:outerShdw>
                </a:effectLst>
              </a:rPr>
              <a:t>αγγειοσυνδετικά</a:t>
            </a:r>
            <a:r>
              <a:rPr lang="el-GR" sz="2400" dirty="0" smtClean="0">
                <a:effectLst>
                  <a:outerShdw blurRad="38100" dist="38100" dir="2700000" algn="tl">
                    <a:srgbClr val="000000">
                      <a:alpha val="43137"/>
                    </a:srgbClr>
                  </a:outerShdw>
                </a:effectLst>
              </a:rPr>
              <a:t> </a:t>
            </a:r>
            <a:r>
              <a:rPr lang="el-GR" sz="2400" dirty="0" err="1" smtClean="0">
                <a:effectLst>
                  <a:outerShdw blurRad="38100" dist="38100" dir="2700000" algn="tl">
                    <a:srgbClr val="000000">
                      <a:alpha val="43137"/>
                    </a:srgbClr>
                  </a:outerShdw>
                </a:effectLst>
              </a:rPr>
              <a:t>διαφραγμάτια</a:t>
            </a:r>
            <a:r>
              <a:rPr lang="el-GR" sz="2400" dirty="0" smtClean="0">
                <a:effectLst>
                  <a:outerShdw blurRad="38100" dist="38100" dir="2700000" algn="tl">
                    <a:srgbClr val="000000">
                      <a:alpha val="43137"/>
                    </a:srgbClr>
                  </a:outerShdw>
                </a:effectLst>
              </a:rPr>
              <a:t>,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λεπτά δικτυωτό</a:t>
            </a:r>
            <a:r>
              <a:rPr lang="en-US" sz="2400" dirty="0" smtClean="0">
                <a:effectLst>
                  <a:outerShdw blurRad="38100" dist="38100" dir="2700000" algn="tl">
                    <a:srgbClr val="000000">
                      <a:alpha val="43137"/>
                    </a:srgbClr>
                  </a:outerShdw>
                </a:effectLst>
              </a:rPr>
              <a:t>, </a:t>
            </a:r>
            <a:r>
              <a:rPr lang="el-GR" sz="2400" dirty="0" err="1" smtClean="0">
                <a:effectLst>
                  <a:outerShdw blurRad="38100" dist="38100" dir="2700000" algn="tl">
                    <a:srgbClr val="000000">
                      <a:alpha val="43137"/>
                    </a:srgbClr>
                  </a:outerShdw>
                </a:effectLst>
              </a:rPr>
              <a:t>αραιοχρωματικό</a:t>
            </a:r>
            <a:r>
              <a:rPr lang="el-GR" sz="2400" dirty="0" smtClean="0">
                <a:effectLst>
                  <a:outerShdw blurRad="38100" dist="38100" dir="2700000" algn="tl">
                    <a:srgbClr val="000000">
                      <a:alpha val="43137"/>
                    </a:srgbClr>
                  </a:outerShdw>
                </a:effectLst>
              </a:rPr>
              <a:t>, όχι διαυγές κυτταρόπλασμα) </a:t>
            </a:r>
            <a:endParaRPr lang="el-GR" sz="2400" dirty="0">
              <a:effectLst>
                <a:outerShdw blurRad="38100" dist="38100" dir="2700000" algn="tl">
                  <a:srgbClr val="000000">
                    <a:alpha val="43137"/>
                  </a:srgbClr>
                </a:outerShdw>
              </a:effectLst>
            </a:endParaRPr>
          </a:p>
        </p:txBody>
      </p:sp>
      <p:pic>
        <p:nvPicPr>
          <p:cNvPr id="17410" name="Picture 2" descr="C:\Documents and Settings\Administrator\Επιφάνεια εργασίας\chromophobe-renal-cell-carcinoma-[3-kd014-3].jpeg"/>
          <p:cNvPicPr>
            <a:picLocks noChangeAspect="1" noChangeArrowheads="1"/>
          </p:cNvPicPr>
          <p:nvPr/>
        </p:nvPicPr>
        <p:blipFill>
          <a:blip r:embed="rId2" cstate="print"/>
          <a:srcRect/>
          <a:stretch>
            <a:fillRect/>
          </a:stretch>
        </p:blipFill>
        <p:spPr bwMode="auto">
          <a:xfrm rot="16200000">
            <a:off x="-657256" y="1943100"/>
            <a:ext cx="5715000" cy="4114800"/>
          </a:xfrm>
          <a:prstGeom prst="rect">
            <a:avLst/>
          </a:prstGeom>
          <a:noFill/>
        </p:spPr>
      </p:pic>
      <p:pic>
        <p:nvPicPr>
          <p:cNvPr id="17411" name="Picture 3" descr="C:\Documents and Settings\Administrator\Επιφάνεια εργασίας\chromophobe-renal-cell-carcinoma-[5-kd014-5].jpeg"/>
          <p:cNvPicPr>
            <a:picLocks noChangeAspect="1" noChangeArrowheads="1"/>
          </p:cNvPicPr>
          <p:nvPr/>
        </p:nvPicPr>
        <p:blipFill>
          <a:blip r:embed="rId3" cstate="print"/>
          <a:srcRect/>
          <a:stretch>
            <a:fillRect/>
          </a:stretch>
        </p:blipFill>
        <p:spPr bwMode="auto">
          <a:xfrm>
            <a:off x="4572000" y="1214422"/>
            <a:ext cx="3920788" cy="2809898"/>
          </a:xfrm>
          <a:prstGeom prst="rect">
            <a:avLst/>
          </a:prstGeom>
          <a:noFill/>
        </p:spPr>
      </p:pic>
      <p:pic>
        <p:nvPicPr>
          <p:cNvPr id="17412" name="Picture 4" descr="C:\Documents and Settings\Administrator\Επιφάνεια εργασίας\ntAgrRnwRE3H9KuVf-nXWw_m.jpg"/>
          <p:cNvPicPr>
            <a:picLocks noChangeAspect="1" noChangeArrowheads="1"/>
          </p:cNvPicPr>
          <p:nvPr/>
        </p:nvPicPr>
        <p:blipFill>
          <a:blip r:embed="rId4" cstate="print"/>
          <a:srcRect/>
          <a:stretch>
            <a:fillRect/>
          </a:stretch>
        </p:blipFill>
        <p:spPr bwMode="auto">
          <a:xfrm>
            <a:off x="4572000" y="4143379"/>
            <a:ext cx="3929090" cy="263576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179388" y="1"/>
            <a:ext cx="8821768" cy="785793"/>
          </a:xfrm>
        </p:spPr>
        <p:txBody>
          <a:bodyPr rtlCol="0">
            <a:noAutofit/>
          </a:bodyPr>
          <a:lstStyle/>
          <a:p>
            <a:pPr fontAlgn="auto">
              <a:spcAft>
                <a:spcPts val="0"/>
              </a:spcAft>
              <a:defRPr/>
            </a:pPr>
            <a:r>
              <a:rPr lang="el-GR" sz="3200" b="1" dirty="0" smtClean="0">
                <a:solidFill>
                  <a:schemeClr val="tx2"/>
                </a:solidFill>
              </a:rPr>
              <a:t>ΘΕΜΑΤΑ ΣΤΑΔΙΟΠΟΙΗΣΗΣ. </a:t>
            </a:r>
            <a:br>
              <a:rPr lang="el-GR" sz="3200" b="1" dirty="0" smtClean="0">
                <a:solidFill>
                  <a:schemeClr val="tx2"/>
                </a:solidFill>
              </a:rPr>
            </a:br>
            <a:r>
              <a:rPr lang="el-GR" sz="3200" b="1" dirty="0" smtClean="0">
                <a:solidFill>
                  <a:schemeClr val="tx2"/>
                </a:solidFill>
              </a:rPr>
              <a:t>ΔΙΗΘΗΣΗ ΠΕΡΙΝΕΦΡΙΚΩΝ ΙΣΤΩΝ</a:t>
            </a:r>
          </a:p>
        </p:txBody>
      </p:sp>
      <p:sp>
        <p:nvSpPr>
          <p:cNvPr id="12291" name="2 - Θέση περιεχομένου"/>
          <p:cNvSpPr>
            <a:spLocks noGrp="1"/>
          </p:cNvSpPr>
          <p:nvPr>
            <p:ph idx="1"/>
          </p:nvPr>
        </p:nvSpPr>
        <p:spPr>
          <a:xfrm>
            <a:off x="457200" y="857232"/>
            <a:ext cx="8229600" cy="5268931"/>
          </a:xfrm>
        </p:spPr>
        <p:txBody>
          <a:bodyPr rtlCol="0">
            <a:normAutofit/>
          </a:bodyPr>
          <a:lstStyle/>
          <a:p>
            <a:pPr fontAlgn="auto">
              <a:spcAft>
                <a:spcPts val="0"/>
              </a:spcAft>
              <a:buFont typeface="Wingdings 3" charset="2"/>
              <a:buChar char=""/>
              <a:defRPr/>
            </a:pPr>
            <a:r>
              <a:rPr lang="el-GR" sz="2400" dirty="0" smtClean="0"/>
              <a:t>Περινεφρικό λίπος: Ο ινολιπώδης ιστός ο οποίος βρίσκεται ανάμεσα στην </a:t>
            </a:r>
            <a:r>
              <a:rPr lang="el-GR" sz="2400" b="1" dirty="0" smtClean="0">
                <a:solidFill>
                  <a:schemeClr val="accent1"/>
                </a:solidFill>
              </a:rPr>
              <a:t>νεφρική κάψα </a:t>
            </a:r>
            <a:r>
              <a:rPr lang="el-GR" sz="2400" dirty="0" smtClean="0"/>
              <a:t>και στην </a:t>
            </a:r>
            <a:r>
              <a:rPr lang="el-GR" sz="2400" b="1" dirty="0" err="1" smtClean="0">
                <a:solidFill>
                  <a:srgbClr val="FF0000"/>
                </a:solidFill>
              </a:rPr>
              <a:t>περιτονία</a:t>
            </a:r>
            <a:r>
              <a:rPr lang="el-GR" sz="2400" b="1" dirty="0" smtClean="0">
                <a:solidFill>
                  <a:srgbClr val="FF0000"/>
                </a:solidFill>
              </a:rPr>
              <a:t> του </a:t>
            </a:r>
            <a:r>
              <a:rPr lang="en-US" sz="2400" b="1" dirty="0" err="1" smtClean="0">
                <a:solidFill>
                  <a:srgbClr val="FF0000"/>
                </a:solidFill>
              </a:rPr>
              <a:t>Gerota</a:t>
            </a:r>
            <a:r>
              <a:rPr lang="el-GR" sz="2400" b="1" dirty="0" smtClean="0">
                <a:solidFill>
                  <a:srgbClr val="FF0000"/>
                </a:solidFill>
              </a:rPr>
              <a:t>.</a:t>
            </a:r>
            <a:endParaRPr lang="en-US" sz="2400" b="1" dirty="0" smtClean="0">
              <a:solidFill>
                <a:srgbClr val="FF0000"/>
              </a:solidFill>
            </a:endParaRPr>
          </a:p>
          <a:p>
            <a:pPr fontAlgn="auto">
              <a:spcAft>
                <a:spcPts val="0"/>
              </a:spcAft>
              <a:buFont typeface="Wingdings 3" charset="2"/>
              <a:buChar char=""/>
              <a:defRPr/>
            </a:pPr>
            <a:r>
              <a:rPr lang="en-US" sz="2400" dirty="0" smtClean="0"/>
              <a:t>H</a:t>
            </a:r>
            <a:r>
              <a:rPr lang="el-GR" sz="2400" dirty="0" smtClean="0"/>
              <a:t> </a:t>
            </a:r>
            <a:r>
              <a:rPr lang="el-GR" sz="2400" u="sng" dirty="0" smtClean="0">
                <a:solidFill>
                  <a:schemeClr val="bg2">
                    <a:lumMod val="50000"/>
                  </a:schemeClr>
                </a:solidFill>
              </a:rPr>
              <a:t>νεφρική κάψα </a:t>
            </a:r>
            <a:r>
              <a:rPr lang="el-GR" sz="2400" dirty="0" smtClean="0"/>
              <a:t>και η </a:t>
            </a:r>
            <a:r>
              <a:rPr lang="el-GR" sz="2400" u="sng" dirty="0" smtClean="0">
                <a:solidFill>
                  <a:srgbClr val="FF0000"/>
                </a:solidFill>
              </a:rPr>
              <a:t>περιτονία του </a:t>
            </a:r>
            <a:r>
              <a:rPr lang="en-US" sz="2400" u="sng" dirty="0" err="1" smtClean="0">
                <a:solidFill>
                  <a:srgbClr val="FF0000"/>
                </a:solidFill>
              </a:rPr>
              <a:t>Gerota</a:t>
            </a:r>
            <a:r>
              <a:rPr lang="en-US" sz="2400" u="sng" dirty="0" smtClean="0">
                <a:solidFill>
                  <a:srgbClr val="FF0000"/>
                </a:solidFill>
              </a:rPr>
              <a:t> </a:t>
            </a:r>
            <a:r>
              <a:rPr lang="el-GR" sz="2400" dirty="0" smtClean="0"/>
              <a:t>αποτελούν σημαντικά ανατομικά στοιχεία για τον προσδιορισμό του </a:t>
            </a:r>
            <a:r>
              <a:rPr lang="el-GR" sz="2400" b="1" dirty="0" smtClean="0">
                <a:effectLst>
                  <a:outerShdw blurRad="38100" dist="38100" dir="2700000" algn="tl">
                    <a:srgbClr val="000000">
                      <a:alpha val="43137"/>
                    </a:srgbClr>
                  </a:outerShdw>
                </a:effectLst>
              </a:rPr>
              <a:t>σταδίου</a:t>
            </a:r>
            <a:r>
              <a:rPr lang="el-GR" sz="2400" dirty="0" smtClean="0"/>
              <a:t> και τον καθορισμό της </a:t>
            </a:r>
            <a:r>
              <a:rPr lang="el-GR" sz="2400" b="1" dirty="0" smtClean="0"/>
              <a:t>εξω</a:t>
            </a:r>
            <a:r>
              <a:rPr lang="el-GR" sz="2400" dirty="0" smtClean="0"/>
              <a:t>νεφρικής </a:t>
            </a:r>
            <a:r>
              <a:rPr lang="el-GR" sz="2400" b="1" dirty="0" smtClean="0"/>
              <a:t>επέκτασης</a:t>
            </a:r>
            <a:r>
              <a:rPr lang="el-GR" sz="2400" dirty="0" smtClean="0"/>
              <a:t> ενός νεφρικού καρκινώματος ( στάδια </a:t>
            </a:r>
            <a:r>
              <a:rPr lang="en-US" sz="2400" u="sng" dirty="0" smtClean="0">
                <a:solidFill>
                  <a:schemeClr val="bg2">
                    <a:lumMod val="50000"/>
                  </a:schemeClr>
                </a:solidFill>
              </a:rPr>
              <a:t>pT</a:t>
            </a:r>
            <a:r>
              <a:rPr lang="en-US" sz="2400" b="1" u="sng" dirty="0" smtClean="0">
                <a:solidFill>
                  <a:schemeClr val="bg2">
                    <a:lumMod val="50000"/>
                  </a:schemeClr>
                </a:solidFill>
              </a:rPr>
              <a:t>3</a:t>
            </a:r>
            <a:r>
              <a:rPr lang="en-US" sz="2400" dirty="0" smtClean="0"/>
              <a:t> &amp; </a:t>
            </a:r>
            <a:r>
              <a:rPr lang="en-US" sz="2400" u="sng" dirty="0" smtClean="0">
                <a:solidFill>
                  <a:srgbClr val="FF0000"/>
                </a:solidFill>
              </a:rPr>
              <a:t>pT</a:t>
            </a:r>
            <a:r>
              <a:rPr lang="en-US" sz="2400" b="1" u="sng" dirty="0" smtClean="0">
                <a:solidFill>
                  <a:srgbClr val="FF0000"/>
                </a:solidFill>
              </a:rPr>
              <a:t>4</a:t>
            </a:r>
            <a:r>
              <a:rPr lang="el-GR" sz="2400" b="1" dirty="0" smtClean="0"/>
              <a:t>,</a:t>
            </a:r>
            <a:r>
              <a:rPr lang="el-GR" sz="2400" b="1" dirty="0" smtClean="0">
                <a:solidFill>
                  <a:schemeClr val="bg2">
                    <a:lumMod val="50000"/>
                  </a:schemeClr>
                </a:solidFill>
              </a:rPr>
              <a:t> </a:t>
            </a:r>
            <a:r>
              <a:rPr lang="el-GR" sz="2400" dirty="0" smtClean="0"/>
              <a:t>αντίστοιχα</a:t>
            </a:r>
            <a:r>
              <a:rPr lang="en-US" sz="2400" dirty="0" smtClean="0"/>
              <a:t>)</a:t>
            </a:r>
            <a:endParaRPr lang="el-GR" sz="2400" dirty="0" smtClean="0"/>
          </a:p>
          <a:p>
            <a:pPr marL="0" indent="0" fontAlgn="auto">
              <a:spcAft>
                <a:spcPts val="0"/>
              </a:spcAft>
              <a:buFont typeface="Wingdings 3" charset="2"/>
              <a:buNone/>
              <a:defRPr/>
            </a:pPr>
            <a:endParaRPr lang="el-GR" sz="2400" dirty="0" smtClean="0"/>
          </a:p>
        </p:txBody>
      </p:sp>
      <p:pic>
        <p:nvPicPr>
          <p:cNvPr id="17413" name="Picture 2" descr="&lt;div style=&quot;background:navy;padding:5px; font-family:Verdana, Arial, Helvetica, sans-serif; font-size:12px;&quot;&gt;Image B&lt;/div&gt;"/>
          <p:cNvPicPr>
            <a:picLocks noChangeAspect="1" noChangeArrowheads="1"/>
          </p:cNvPicPr>
          <p:nvPr/>
        </p:nvPicPr>
        <p:blipFill>
          <a:blip r:embed="rId2" cstate="print"/>
          <a:srcRect/>
          <a:stretch>
            <a:fillRect/>
          </a:stretch>
        </p:blipFill>
        <p:spPr bwMode="auto">
          <a:xfrm>
            <a:off x="142843" y="3286124"/>
            <a:ext cx="4511553" cy="3383236"/>
          </a:xfrm>
          <a:prstGeom prst="rect">
            <a:avLst/>
          </a:prstGeom>
          <a:noFill/>
          <a:ln w="9525">
            <a:noFill/>
            <a:miter lim="800000"/>
            <a:headEnd/>
            <a:tailEnd/>
          </a:ln>
        </p:spPr>
      </p:pic>
      <p:pic>
        <p:nvPicPr>
          <p:cNvPr id="17414" name="Picture 2" descr="&lt;div style=&quot;background:navy;padding:5px; font-family:Verdana, Arial, Helvetica, sans-serif; font-size:12px;&quot;&gt;Image A&lt;/div&gt;"/>
          <p:cNvPicPr>
            <a:picLocks noChangeAspect="1" noChangeArrowheads="1"/>
          </p:cNvPicPr>
          <p:nvPr/>
        </p:nvPicPr>
        <p:blipFill>
          <a:blip r:embed="rId3" cstate="print"/>
          <a:srcRect/>
          <a:stretch>
            <a:fillRect/>
          </a:stretch>
        </p:blipFill>
        <p:spPr bwMode="auto">
          <a:xfrm>
            <a:off x="4427984" y="3284984"/>
            <a:ext cx="4524982" cy="33941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00108"/>
          </a:xfrm>
        </p:spPr>
        <p:txBody>
          <a:bodyPr>
            <a:normAutofit/>
          </a:bodyPr>
          <a:lstStyle/>
          <a:p>
            <a:r>
              <a:rPr lang="en-US" b="1" dirty="0" smtClean="0">
                <a:effectLst>
                  <a:outerShdw blurRad="38100" dist="38100" dir="2700000" algn="tl">
                    <a:srgbClr val="000000">
                      <a:alpha val="43137"/>
                    </a:srgbClr>
                  </a:outerShdw>
                </a:effectLst>
              </a:rPr>
              <a:t>X NKK</a:t>
            </a:r>
            <a:endParaRPr lang="el-GR" b="1" dirty="0">
              <a:effectLst>
                <a:outerShdw blurRad="38100" dist="38100" dir="2700000" algn="tl">
                  <a:srgbClr val="000000">
                    <a:alpha val="43137"/>
                  </a:srgbClr>
                </a:outerShdw>
              </a:effectLst>
            </a:endParaRPr>
          </a:p>
        </p:txBody>
      </p:sp>
      <p:pic>
        <p:nvPicPr>
          <p:cNvPr id="19458" name="Picture 2" descr="C:\Documents and Settings\Administrator\Επιφάνεια εργασίας\Kidney_RCC_Chromophobe1.jpg"/>
          <p:cNvPicPr>
            <a:picLocks noChangeAspect="1" noChangeArrowheads="1"/>
          </p:cNvPicPr>
          <p:nvPr/>
        </p:nvPicPr>
        <p:blipFill>
          <a:blip r:embed="rId2" cstate="print"/>
          <a:srcRect/>
          <a:stretch>
            <a:fillRect/>
          </a:stretch>
        </p:blipFill>
        <p:spPr bwMode="auto">
          <a:xfrm>
            <a:off x="714348" y="857231"/>
            <a:ext cx="7715304" cy="5790455"/>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857620" cy="928670"/>
          </a:xfrm>
        </p:spPr>
        <p:txBody>
          <a:bodyPr>
            <a:noAutofit/>
          </a:bodyPr>
          <a:lstStyle/>
          <a:p>
            <a:r>
              <a:rPr lang="el-GR" dirty="0" err="1" smtClean="0"/>
              <a:t>Χρωμόφοβο</a:t>
            </a:r>
            <a:r>
              <a:rPr lang="el-GR" dirty="0" smtClean="0"/>
              <a:t> ΝΚΚ (Χ ΝΚΚ)</a:t>
            </a:r>
            <a:br>
              <a:rPr lang="el-GR" dirty="0" smtClean="0"/>
            </a:br>
            <a:r>
              <a:rPr lang="el-GR" b="0" dirty="0" smtClean="0"/>
              <a:t>(3</a:t>
            </a:r>
            <a:r>
              <a:rPr lang="el-GR" b="0" baseline="30000" dirty="0" smtClean="0"/>
              <a:t>ος</a:t>
            </a:r>
            <a:r>
              <a:rPr lang="el-GR" b="0" dirty="0" smtClean="0"/>
              <a:t> συχνότερος </a:t>
            </a:r>
            <a:r>
              <a:rPr lang="el-GR" b="0" dirty="0" err="1" smtClean="0"/>
              <a:t>υπότυπος</a:t>
            </a:r>
            <a:r>
              <a:rPr lang="el-GR" b="0" dirty="0" smtClean="0"/>
              <a:t> ΝΚΚ )</a:t>
            </a:r>
            <a:br>
              <a:rPr lang="el-GR" b="0" dirty="0" smtClean="0"/>
            </a:br>
            <a:endParaRPr lang="el-GR" b="0" dirty="0"/>
          </a:p>
        </p:txBody>
      </p:sp>
      <p:sp>
        <p:nvSpPr>
          <p:cNvPr id="4" name="3 - Θέση κειμένου"/>
          <p:cNvSpPr>
            <a:spLocks noGrp="1"/>
          </p:cNvSpPr>
          <p:nvPr>
            <p:ph type="body" sz="half" idx="2"/>
          </p:nvPr>
        </p:nvSpPr>
        <p:spPr>
          <a:xfrm>
            <a:off x="0" y="571480"/>
            <a:ext cx="3571868" cy="6286520"/>
          </a:xfrm>
        </p:spPr>
        <p:txBody>
          <a:bodyPr>
            <a:normAutofit fontScale="85000" lnSpcReduction="10000"/>
          </a:bodyPr>
          <a:lstStyle/>
          <a:p>
            <a:r>
              <a:rPr lang="en-US" sz="2000" b="1" dirty="0" smtClean="0"/>
              <a:t>CK7</a:t>
            </a:r>
            <a:r>
              <a:rPr lang="en-US" sz="2000" dirty="0" smtClean="0"/>
              <a:t> </a:t>
            </a:r>
            <a:r>
              <a:rPr lang="el-GR" sz="2000" dirty="0" smtClean="0"/>
              <a:t>(με </a:t>
            </a:r>
            <a:r>
              <a:rPr lang="el-GR" sz="2000" dirty="0" err="1" smtClean="0"/>
              <a:t>μεβρανική</a:t>
            </a:r>
            <a:r>
              <a:rPr lang="el-GR" sz="2000" dirty="0" smtClean="0"/>
              <a:t> επίταση), </a:t>
            </a:r>
            <a:r>
              <a:rPr lang="en-US" sz="2000" dirty="0" smtClean="0">
                <a:effectLst>
                  <a:outerShdw blurRad="38100" dist="38100" dir="2700000" algn="tl">
                    <a:srgbClr val="000000">
                      <a:alpha val="43137"/>
                    </a:srgbClr>
                  </a:outerShdw>
                </a:effectLst>
              </a:rPr>
              <a:t>CD117,</a:t>
            </a:r>
            <a:r>
              <a:rPr lang="en-US" sz="2000" dirty="0" smtClean="0"/>
              <a:t> </a:t>
            </a:r>
            <a:r>
              <a:rPr lang="en-US" sz="2000" dirty="0" err="1" smtClean="0">
                <a:effectLst>
                  <a:outerShdw blurRad="38100" dist="38100" dir="2700000" algn="tl">
                    <a:srgbClr val="000000">
                      <a:alpha val="43137"/>
                    </a:srgbClr>
                  </a:outerShdw>
                </a:effectLst>
              </a:rPr>
              <a:t>ksp-cadherin</a:t>
            </a:r>
            <a:r>
              <a:rPr lang="el-GR" sz="2000" dirty="0" smtClean="0"/>
              <a:t> </a:t>
            </a:r>
            <a:r>
              <a:rPr lang="en-US" sz="2000" dirty="0" smtClean="0"/>
              <a:t>&amp; EMA : </a:t>
            </a:r>
            <a:r>
              <a:rPr lang="el-GR" sz="2000" b="1" dirty="0" smtClean="0"/>
              <a:t>διάχυτα (+)</a:t>
            </a:r>
          </a:p>
          <a:p>
            <a:r>
              <a:rPr lang="el-GR" sz="2000" dirty="0" smtClean="0"/>
              <a:t>Αντιγόνο ΝΚΚ , ποικίλη έκφραση.</a:t>
            </a:r>
          </a:p>
          <a:p>
            <a:r>
              <a:rPr lang="en-US" sz="2000" b="1" dirty="0" smtClean="0"/>
              <a:t>CD10 </a:t>
            </a:r>
            <a:r>
              <a:rPr lang="en-US" sz="2000" dirty="0" smtClean="0"/>
              <a:t>&amp; S100A1 </a:t>
            </a:r>
            <a:r>
              <a:rPr lang="en-US" sz="2000" b="1" dirty="0" smtClean="0"/>
              <a:t>(-)</a:t>
            </a:r>
          </a:p>
          <a:p>
            <a:r>
              <a:rPr lang="el-GR" sz="2000" dirty="0" smtClean="0"/>
              <a:t>Χρώση κολλοειδούς σιδήρου του </a:t>
            </a:r>
            <a:r>
              <a:rPr lang="en-US" sz="2000" dirty="0" smtClean="0"/>
              <a:t>Hale (</a:t>
            </a:r>
            <a:r>
              <a:rPr lang="en-US" sz="2000" b="1" dirty="0" smtClean="0"/>
              <a:t>+</a:t>
            </a:r>
            <a:r>
              <a:rPr lang="en-US" sz="2000" dirty="0" smtClean="0"/>
              <a:t>)</a:t>
            </a:r>
            <a:r>
              <a:rPr lang="el-GR" sz="2000" dirty="0" smtClean="0"/>
              <a:t>.</a:t>
            </a:r>
            <a:r>
              <a:rPr lang="el-GR" sz="2000" b="1" dirty="0" smtClean="0"/>
              <a:t>Πάντα</a:t>
            </a:r>
            <a:r>
              <a:rPr lang="el-GR" sz="2000" dirty="0" smtClean="0"/>
              <a:t> με </a:t>
            </a:r>
            <a:r>
              <a:rPr lang="el-GR" sz="2000" dirty="0" smtClean="0">
                <a:effectLst>
                  <a:outerShdw blurRad="38100" dist="38100" dir="2700000" algn="tl">
                    <a:srgbClr val="000000">
                      <a:alpha val="43137"/>
                    </a:srgbClr>
                  </a:outerShdw>
                </a:effectLst>
              </a:rPr>
              <a:t>θετικό</a:t>
            </a:r>
            <a:r>
              <a:rPr lang="el-GR" sz="2000" dirty="0" smtClean="0"/>
              <a:t> μάρτυρα.</a:t>
            </a:r>
            <a:endParaRPr lang="en-US" sz="2000" dirty="0" smtClean="0"/>
          </a:p>
          <a:p>
            <a:endParaRPr lang="en-US" sz="2000" dirty="0" smtClean="0"/>
          </a:p>
          <a:p>
            <a:r>
              <a:rPr lang="el-GR" sz="2000" b="1" dirty="0" smtClean="0"/>
              <a:t>ΔΔ κλειδιά  </a:t>
            </a:r>
            <a:endParaRPr lang="en-US" sz="2000" b="1" dirty="0" smtClean="0"/>
          </a:p>
          <a:p>
            <a:endParaRPr lang="el-GR" sz="2000" dirty="0" smtClean="0"/>
          </a:p>
          <a:p>
            <a:r>
              <a:rPr lang="el-GR" sz="2000" dirty="0" smtClean="0"/>
              <a:t>Στο  </a:t>
            </a:r>
            <a:r>
              <a:rPr lang="el-GR" sz="2000" spc="300" dirty="0" err="1" smtClean="0"/>
              <a:t>διαυγοκυτταρικό</a:t>
            </a:r>
            <a:r>
              <a:rPr lang="el-GR" sz="2000" spc="300" dirty="0" smtClean="0"/>
              <a:t> ΝΚΚ</a:t>
            </a:r>
            <a:r>
              <a:rPr lang="en-US" sz="2000" dirty="0" smtClean="0"/>
              <a:t>:</a:t>
            </a:r>
          </a:p>
          <a:p>
            <a:r>
              <a:rPr lang="el-GR" sz="2000" dirty="0" smtClean="0"/>
              <a:t>Χρώση κολλοειδούς σιδήρου του </a:t>
            </a:r>
            <a:r>
              <a:rPr lang="en-US" sz="2000" dirty="0" smtClean="0"/>
              <a:t>Hale (</a:t>
            </a:r>
            <a:r>
              <a:rPr lang="el-GR" sz="2000" b="1" dirty="0" smtClean="0"/>
              <a:t>-</a:t>
            </a:r>
            <a:r>
              <a:rPr lang="en-US" sz="2000" dirty="0" smtClean="0"/>
              <a:t>)</a:t>
            </a:r>
            <a:endParaRPr lang="el-GR" sz="2000" dirty="0" smtClean="0"/>
          </a:p>
          <a:p>
            <a:r>
              <a:rPr lang="en-US" sz="2000" dirty="0" smtClean="0"/>
              <a:t>CK7(</a:t>
            </a:r>
            <a:r>
              <a:rPr lang="en-US" sz="2000" b="1" dirty="0" smtClean="0"/>
              <a:t>-</a:t>
            </a:r>
            <a:r>
              <a:rPr lang="en-US" sz="2000" dirty="0" smtClean="0"/>
              <a:t>),CD117(-)</a:t>
            </a:r>
          </a:p>
          <a:p>
            <a:endParaRPr lang="en-US" sz="2000" dirty="0" smtClean="0"/>
          </a:p>
          <a:p>
            <a:r>
              <a:rPr lang="el-GR" sz="2000" dirty="0" smtClean="0"/>
              <a:t>Στο   </a:t>
            </a:r>
            <a:r>
              <a:rPr lang="el-GR" sz="2000" spc="300" dirty="0" err="1" smtClean="0"/>
              <a:t>ογκοκύτωμα</a:t>
            </a:r>
            <a:r>
              <a:rPr lang="el-GR" sz="2000" dirty="0" smtClean="0"/>
              <a:t> </a:t>
            </a:r>
            <a:r>
              <a:rPr lang="en-US" sz="2000" dirty="0" smtClean="0"/>
              <a:t>:</a:t>
            </a:r>
          </a:p>
          <a:p>
            <a:r>
              <a:rPr lang="el-GR" sz="2000" dirty="0" smtClean="0"/>
              <a:t>Χρώση κολλοειδούς σιδήρου του </a:t>
            </a:r>
            <a:r>
              <a:rPr lang="en-US" sz="2000" dirty="0" smtClean="0"/>
              <a:t>Hale (+</a:t>
            </a:r>
            <a:r>
              <a:rPr lang="el-GR" sz="2000" dirty="0" smtClean="0"/>
              <a:t> στους </a:t>
            </a:r>
            <a:r>
              <a:rPr lang="el-GR" sz="2000" dirty="0" smtClean="0">
                <a:effectLst>
                  <a:outerShdw blurRad="38100" dist="38100" dir="2700000" algn="tl">
                    <a:srgbClr val="000000">
                      <a:alpha val="43137"/>
                    </a:srgbClr>
                  </a:outerShdw>
                </a:effectLst>
              </a:rPr>
              <a:t>αυλούς</a:t>
            </a:r>
            <a:r>
              <a:rPr lang="el-GR" sz="2000" dirty="0" smtClean="0"/>
              <a:t>, όχι σε ολόκληρα  τα </a:t>
            </a:r>
            <a:r>
              <a:rPr lang="el-GR" sz="2000" dirty="0" err="1" smtClean="0"/>
              <a:t>νεοπλασματικά</a:t>
            </a:r>
            <a:r>
              <a:rPr lang="el-GR" sz="2000" dirty="0" smtClean="0"/>
              <a:t> κύτταρα</a:t>
            </a:r>
            <a:r>
              <a:rPr lang="en-US" sz="2000" dirty="0" smtClean="0"/>
              <a:t>)</a:t>
            </a:r>
            <a:endParaRPr lang="el-GR" sz="2000" dirty="0" smtClean="0"/>
          </a:p>
          <a:p>
            <a:r>
              <a:rPr lang="el-GR" sz="2000" dirty="0" smtClean="0"/>
              <a:t>Η </a:t>
            </a:r>
            <a:r>
              <a:rPr lang="en-US" sz="2000" dirty="0" smtClean="0"/>
              <a:t>CK7 (+)  </a:t>
            </a:r>
            <a:r>
              <a:rPr lang="el-GR" sz="2000" dirty="0" smtClean="0"/>
              <a:t>σε </a:t>
            </a:r>
            <a:r>
              <a:rPr lang="el-GR" sz="2000" dirty="0" smtClean="0">
                <a:effectLst>
                  <a:outerShdw blurRad="38100" dist="38100" dir="2700000" algn="tl">
                    <a:srgbClr val="000000">
                      <a:alpha val="43137"/>
                    </a:srgbClr>
                  </a:outerShdw>
                </a:effectLst>
              </a:rPr>
              <a:t>μεμονωμένα </a:t>
            </a:r>
            <a:r>
              <a:rPr lang="el-GR" sz="2000" dirty="0" smtClean="0"/>
              <a:t>κύτταρα ή σε </a:t>
            </a:r>
            <a:r>
              <a:rPr lang="el-GR" sz="2000" dirty="0" smtClean="0">
                <a:effectLst>
                  <a:outerShdw blurRad="38100" dist="38100" dir="2700000" algn="tl">
                    <a:srgbClr val="000000">
                      <a:alpha val="43137"/>
                    </a:srgbClr>
                  </a:outerShdw>
                </a:effectLst>
              </a:rPr>
              <a:t>μικρές ομάδες </a:t>
            </a:r>
            <a:r>
              <a:rPr lang="el-GR" sz="2000" dirty="0" smtClean="0"/>
              <a:t>κυττάρων</a:t>
            </a:r>
          </a:p>
          <a:p>
            <a:r>
              <a:rPr lang="en-US" sz="2000" dirty="0" smtClean="0"/>
              <a:t>S100A1 (+)</a:t>
            </a:r>
          </a:p>
          <a:p>
            <a:endParaRPr lang="el-GR" dirty="0"/>
          </a:p>
        </p:txBody>
      </p:sp>
      <p:pic>
        <p:nvPicPr>
          <p:cNvPr id="1026" name="Picture 2" descr="C:\Documents and Settings\Administrator\Επιφάνεια εργασίας\ΕΙΚΟΝΕΣ 18.6.11\ΧΡΩΜΟΦ.HALE.jpg"/>
          <p:cNvPicPr>
            <a:picLocks noGrp="1" noChangeAspect="1" noChangeArrowheads="1"/>
          </p:cNvPicPr>
          <p:nvPr>
            <p:ph idx="1"/>
          </p:nvPr>
        </p:nvPicPr>
        <p:blipFill>
          <a:blip r:embed="rId2" cstate="print"/>
          <a:srcRect/>
          <a:stretch>
            <a:fillRect/>
          </a:stretch>
        </p:blipFill>
        <p:spPr bwMode="auto">
          <a:xfrm rot="16200000">
            <a:off x="6626129" y="231888"/>
            <a:ext cx="3106980" cy="2643205"/>
          </a:xfrm>
          <a:prstGeom prst="rect">
            <a:avLst/>
          </a:prstGeom>
          <a:noFill/>
        </p:spPr>
      </p:pic>
      <p:pic>
        <p:nvPicPr>
          <p:cNvPr id="1028" name="Picture 4" descr="http://www.webpathology.com/slides/slides/Kidney_RCC_Chromophobe1.jpg"/>
          <p:cNvPicPr>
            <a:picLocks noChangeAspect="1" noChangeArrowheads="1"/>
          </p:cNvPicPr>
          <p:nvPr/>
        </p:nvPicPr>
        <p:blipFill>
          <a:blip r:embed="rId3" cstate="print"/>
          <a:srcRect/>
          <a:stretch>
            <a:fillRect/>
          </a:stretch>
        </p:blipFill>
        <p:spPr bwMode="auto">
          <a:xfrm>
            <a:off x="3500430" y="-214338"/>
            <a:ext cx="4167247" cy="3125436"/>
          </a:xfrm>
          <a:prstGeom prst="rect">
            <a:avLst/>
          </a:prstGeom>
          <a:noFill/>
        </p:spPr>
      </p:pic>
      <p:pic>
        <p:nvPicPr>
          <p:cNvPr id="1030" name="Picture 6" descr="http://www.webpathology.com/slides/slides/Kidney_RCC_Chromophobe3.jpg"/>
          <p:cNvPicPr>
            <a:picLocks noChangeAspect="1" noChangeArrowheads="1"/>
          </p:cNvPicPr>
          <p:nvPr/>
        </p:nvPicPr>
        <p:blipFill>
          <a:blip r:embed="rId4" cstate="print"/>
          <a:srcRect/>
          <a:stretch>
            <a:fillRect/>
          </a:stretch>
        </p:blipFill>
        <p:spPr bwMode="auto">
          <a:xfrm rot="10800000">
            <a:off x="3643306" y="2857496"/>
            <a:ext cx="2619392" cy="2286016"/>
          </a:xfrm>
          <a:prstGeom prst="rect">
            <a:avLst/>
          </a:prstGeom>
          <a:noFill/>
        </p:spPr>
      </p:pic>
      <p:pic>
        <p:nvPicPr>
          <p:cNvPr id="1032" name="Picture 8" descr="http://www.webpathology.com/slides/slides/Kidney_RCC_Chromophobe2.jpg"/>
          <p:cNvPicPr>
            <a:picLocks noChangeAspect="1" noChangeArrowheads="1"/>
          </p:cNvPicPr>
          <p:nvPr/>
        </p:nvPicPr>
        <p:blipFill>
          <a:blip r:embed="rId5" cstate="print"/>
          <a:srcRect/>
          <a:stretch>
            <a:fillRect/>
          </a:stretch>
        </p:blipFill>
        <p:spPr bwMode="auto">
          <a:xfrm rot="10800000">
            <a:off x="3643306" y="5072074"/>
            <a:ext cx="2643206" cy="1982405"/>
          </a:xfrm>
          <a:prstGeom prst="rect">
            <a:avLst/>
          </a:prstGeom>
          <a:noFill/>
        </p:spPr>
      </p:pic>
      <p:pic>
        <p:nvPicPr>
          <p:cNvPr id="8" name="Picture 2" descr="C:\Documents and Settings\Administrator\Επιφάνεια εργασίας\1746-1596-4-21-1.jpg"/>
          <p:cNvPicPr>
            <a:picLocks noChangeAspect="1" noChangeArrowheads="1"/>
          </p:cNvPicPr>
          <p:nvPr/>
        </p:nvPicPr>
        <p:blipFill>
          <a:blip r:embed="rId6" cstate="print"/>
          <a:srcRect/>
          <a:stretch>
            <a:fillRect/>
          </a:stretch>
        </p:blipFill>
        <p:spPr bwMode="auto">
          <a:xfrm rot="5400000">
            <a:off x="5680028" y="3394028"/>
            <a:ext cx="4040188" cy="2887756"/>
          </a:xfrm>
          <a:prstGeom prst="rect">
            <a:avLst/>
          </a:prstGeom>
          <a:noFill/>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84" y="274638"/>
            <a:ext cx="9429784" cy="868346"/>
          </a:xfrm>
        </p:spPr>
        <p:txBody>
          <a:bodyPr>
            <a:normAutofit fontScale="90000"/>
          </a:bodyPr>
          <a:lstStyle/>
          <a:p>
            <a:r>
              <a:rPr lang="el-GR" dirty="0" smtClean="0"/>
              <a:t>Έντονη και διάχυτη </a:t>
            </a:r>
            <a:r>
              <a:rPr lang="el-GR" dirty="0" err="1" smtClean="0"/>
              <a:t>ανοσοϊστοθετικότητα</a:t>
            </a:r>
            <a:r>
              <a:rPr lang="el-GR" dirty="0" smtClean="0"/>
              <a:t>  </a:t>
            </a:r>
            <a:r>
              <a:rPr lang="el-GR" dirty="0" err="1" smtClean="0">
                <a:effectLst>
                  <a:outerShdw blurRad="38100" dist="38100" dir="2700000" algn="tl">
                    <a:srgbClr val="000000">
                      <a:alpha val="43137"/>
                    </a:srgbClr>
                  </a:outerShdw>
                </a:effectLst>
              </a:rPr>
              <a:t>χρωμόφοβου</a:t>
            </a:r>
            <a:r>
              <a:rPr lang="el-GR" dirty="0" smtClean="0">
                <a:effectLst>
                  <a:outerShdw blurRad="38100" dist="38100" dir="2700000" algn="tl">
                    <a:srgbClr val="000000">
                      <a:alpha val="43137"/>
                    </a:srgbClr>
                  </a:outerShdw>
                </a:effectLst>
              </a:rPr>
              <a:t> </a:t>
            </a:r>
            <a:r>
              <a:rPr lang="el-GR" dirty="0" smtClean="0"/>
              <a:t>ΝΚΚ στην </a:t>
            </a:r>
            <a:r>
              <a:rPr lang="en-US" b="1" dirty="0" smtClean="0"/>
              <a:t>CK7</a:t>
            </a:r>
            <a:endParaRPr lang="el-GR" b="1" dirty="0"/>
          </a:p>
        </p:txBody>
      </p:sp>
      <p:pic>
        <p:nvPicPr>
          <p:cNvPr id="22530" name="Picture 2" descr="http://coursewareobjects.elsevier.com/objects/elr/ExpertConsult/Bostwick/urologic2e/IC/images/002046.jpg"/>
          <p:cNvPicPr>
            <a:picLocks noChangeAspect="1" noChangeArrowheads="1"/>
          </p:cNvPicPr>
          <p:nvPr/>
        </p:nvPicPr>
        <p:blipFill>
          <a:blip r:embed="rId2" cstate="print"/>
          <a:srcRect/>
          <a:stretch>
            <a:fillRect/>
          </a:stretch>
        </p:blipFill>
        <p:spPr bwMode="auto">
          <a:xfrm>
            <a:off x="1071538" y="1462061"/>
            <a:ext cx="7395358" cy="5753153"/>
          </a:xfrm>
          <a:prstGeom prst="rect">
            <a:avLst/>
          </a:prstGeom>
          <a:noFill/>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10001256" cy="1500174"/>
          </a:xfrm>
        </p:spPr>
        <p:txBody>
          <a:bodyPr>
            <a:normAutofit fontScale="90000"/>
          </a:bodyPr>
          <a:lstStyle/>
          <a:p>
            <a:pPr algn="l"/>
            <a:r>
              <a:rPr lang="el-GR" b="1" dirty="0" smtClean="0"/>
              <a:t>          </a:t>
            </a:r>
            <a:r>
              <a:rPr lang="el-GR" sz="2700" b="1" spc="600" dirty="0" err="1" smtClean="0">
                <a:effectLst>
                  <a:outerShdw blurRad="38100" dist="38100" dir="2700000" algn="tl">
                    <a:srgbClr val="000000">
                      <a:alpha val="43137"/>
                    </a:srgbClr>
                  </a:outerShdw>
                </a:effectLst>
              </a:rPr>
              <a:t>Ογκοκύτωμα</a:t>
            </a:r>
            <a:r>
              <a:rPr lang="en-US" sz="2700" b="1" spc="600" dirty="0" smtClean="0"/>
              <a:t>: </a:t>
            </a:r>
            <a:r>
              <a:rPr lang="el-GR" sz="2700" b="1" spc="600" dirty="0" smtClean="0"/>
              <a:t>Πιθανά ευρήματα, </a:t>
            </a:r>
            <a:br>
              <a:rPr lang="el-GR" sz="2700" b="1" spc="600" dirty="0" smtClean="0"/>
            </a:br>
            <a:r>
              <a:rPr lang="el-GR" sz="2700" b="1" u="sng" spc="600" dirty="0" smtClean="0">
                <a:effectLst>
                  <a:outerShdw blurRad="38100" dist="38100" dir="2700000" algn="tl">
                    <a:srgbClr val="000000">
                      <a:alpha val="43137"/>
                    </a:srgbClr>
                  </a:outerShdw>
                </a:effectLst>
              </a:rPr>
              <a:t>μη</a:t>
            </a:r>
            <a:r>
              <a:rPr lang="el-GR" sz="2700" b="1" spc="600" dirty="0" smtClean="0"/>
              <a:t> </a:t>
            </a:r>
            <a:r>
              <a:rPr lang="el-GR" sz="2700" b="1" spc="600" dirty="0" err="1" smtClean="0"/>
              <a:t>αποκλείοντα</a:t>
            </a:r>
            <a:r>
              <a:rPr lang="el-GR" sz="2700" b="1" spc="600" dirty="0" smtClean="0"/>
              <a:t>  διάγνωση </a:t>
            </a:r>
            <a:r>
              <a:rPr lang="el-GR" sz="2700" b="1" spc="600" dirty="0" err="1" smtClean="0"/>
              <a:t>ογκοκυτώματος</a:t>
            </a:r>
            <a:r>
              <a:rPr lang="el-GR" sz="5300" b="1" dirty="0" smtClean="0"/>
              <a:t/>
            </a:r>
            <a:br>
              <a:rPr lang="el-GR" sz="5300" b="1" dirty="0" smtClean="0"/>
            </a:br>
            <a:r>
              <a:rPr lang="el-GR" sz="2700" b="1" dirty="0" smtClean="0"/>
              <a:t>Συμπαγής διαμόρφωση                                       </a:t>
            </a:r>
            <a:r>
              <a:rPr lang="el-GR" sz="2700" b="1" dirty="0" smtClean="0">
                <a:effectLst>
                  <a:outerShdw blurRad="38100" dist="38100" dir="2700000" algn="tl">
                    <a:srgbClr val="000000">
                      <a:alpha val="43137"/>
                    </a:srgbClr>
                  </a:outerShdw>
                </a:effectLst>
              </a:rPr>
              <a:t>Εκφυλιστικού</a:t>
            </a:r>
            <a:r>
              <a:rPr lang="el-GR" sz="2700" b="1" dirty="0" smtClean="0"/>
              <a:t> τύπου </a:t>
            </a:r>
            <a:br>
              <a:rPr lang="el-GR" sz="2700" b="1" dirty="0" smtClean="0"/>
            </a:br>
            <a:r>
              <a:rPr lang="el-GR" sz="2700" b="1" dirty="0" smtClean="0"/>
              <a:t>                                                                                      πυρηνική </a:t>
            </a:r>
            <a:r>
              <a:rPr lang="el-GR" sz="2700" b="1" dirty="0" err="1" smtClean="0"/>
              <a:t>ατυπία</a:t>
            </a:r>
            <a:r>
              <a:rPr lang="el-GR" sz="2700" b="1" dirty="0" smtClean="0"/>
              <a:t> </a:t>
            </a:r>
            <a:endParaRPr lang="el-GR" sz="2700" b="1" dirty="0"/>
          </a:p>
        </p:txBody>
      </p:sp>
      <p:sp>
        <p:nvSpPr>
          <p:cNvPr id="4" name="3 - Θέση περιεχομένου"/>
          <p:cNvSpPr>
            <a:spLocks noGrp="1"/>
          </p:cNvSpPr>
          <p:nvPr>
            <p:ph sz="half" idx="2"/>
          </p:nvPr>
        </p:nvSpPr>
        <p:spPr/>
        <p:txBody>
          <a:bodyPr/>
          <a:lstStyle/>
          <a:p>
            <a:endParaRPr lang="el-GR" dirty="0"/>
          </a:p>
        </p:txBody>
      </p:sp>
      <p:pic>
        <p:nvPicPr>
          <p:cNvPr id="5" name="Picture 2" descr="http://www.webpathology.com/slides/slides/Kidney_Oncocytoma2.jpg"/>
          <p:cNvPicPr>
            <a:picLocks noGrp="1" noChangeAspect="1" noChangeArrowheads="1"/>
          </p:cNvPicPr>
          <p:nvPr>
            <p:ph sz="half" idx="1"/>
          </p:nvPr>
        </p:nvPicPr>
        <p:blipFill>
          <a:blip r:embed="rId2" cstate="print"/>
          <a:srcRect/>
          <a:stretch>
            <a:fillRect/>
          </a:stretch>
        </p:blipFill>
        <p:spPr bwMode="auto">
          <a:xfrm rot="16200000">
            <a:off x="-1768122" y="2482446"/>
            <a:ext cx="7286676" cy="5465008"/>
          </a:xfrm>
          <a:prstGeom prst="rect">
            <a:avLst/>
          </a:prstGeom>
          <a:noFill/>
        </p:spPr>
      </p:pic>
      <p:pic>
        <p:nvPicPr>
          <p:cNvPr id="26626" name="Picture 2" descr="http://www.webpathology.com/slides/slides/Kidney_Oncocytoma5.jpg"/>
          <p:cNvPicPr>
            <a:picLocks noChangeAspect="1" noChangeArrowheads="1"/>
          </p:cNvPicPr>
          <p:nvPr/>
        </p:nvPicPr>
        <p:blipFill>
          <a:blip r:embed="rId3" cstate="print"/>
          <a:srcRect/>
          <a:stretch>
            <a:fillRect/>
          </a:stretch>
        </p:blipFill>
        <p:spPr bwMode="auto">
          <a:xfrm rot="5400000">
            <a:off x="3726651" y="2416961"/>
            <a:ext cx="6762795" cy="5072098"/>
          </a:xfrm>
          <a:prstGeom prst="rect">
            <a:avLst/>
          </a:prstGeom>
          <a:noFill/>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32"/>
          </a:xfrm>
        </p:spPr>
        <p:txBody>
          <a:bodyPr>
            <a:normAutofit fontScale="90000"/>
          </a:bodyPr>
          <a:lstStyle/>
          <a:p>
            <a:r>
              <a:rPr lang="el-GR" sz="3200" b="1" spc="600" dirty="0" smtClean="0">
                <a:effectLst>
                  <a:outerShdw blurRad="38100" dist="38100" dir="2700000" algn="tl">
                    <a:srgbClr val="000000">
                      <a:alpha val="43137"/>
                    </a:srgbClr>
                  </a:outerShdw>
                </a:effectLst>
              </a:rPr>
              <a:t>Μικρο</a:t>
            </a:r>
            <a:r>
              <a:rPr lang="el-GR" sz="3200" b="1" dirty="0" smtClean="0">
                <a:effectLst>
                  <a:outerShdw blurRad="38100" dist="38100" dir="2700000" algn="tl">
                    <a:srgbClr val="000000">
                      <a:alpha val="43137"/>
                    </a:srgbClr>
                  </a:outerShdw>
                </a:effectLst>
              </a:rPr>
              <a:t>σκοπικά παρατηρούμενη διήθηση (!)</a:t>
            </a:r>
            <a:r>
              <a:rPr lang="el-GR" sz="3200" b="1" dirty="0" smtClean="0"/>
              <a:t> </a:t>
            </a:r>
            <a:r>
              <a:rPr lang="en-US" sz="3200" b="1" dirty="0" smtClean="0"/>
              <a:t> </a:t>
            </a:r>
            <a:r>
              <a:rPr lang="el-GR" sz="3200" b="1" dirty="0" err="1" smtClean="0"/>
              <a:t>περινεφρικού</a:t>
            </a:r>
            <a:r>
              <a:rPr lang="el-GR" sz="3200" b="1" dirty="0" smtClean="0"/>
              <a:t> λίπους</a:t>
            </a:r>
            <a:r>
              <a:rPr lang="en-US" sz="3200" b="1" dirty="0" smtClean="0"/>
              <a:t> </a:t>
            </a:r>
            <a:r>
              <a:rPr lang="el-GR" sz="3200" b="1" dirty="0" smtClean="0"/>
              <a:t> από </a:t>
            </a:r>
            <a:r>
              <a:rPr lang="el-GR" sz="3200" b="1" spc="300" dirty="0" err="1" smtClean="0">
                <a:effectLst>
                  <a:outerShdw blurRad="38100" dist="38100" dir="2700000" algn="tl">
                    <a:srgbClr val="000000">
                      <a:alpha val="43137"/>
                    </a:srgbClr>
                  </a:outerShdw>
                </a:effectLst>
              </a:rPr>
              <a:t>ογκοκύτωμα</a:t>
            </a:r>
            <a:endParaRPr lang="el-GR" sz="3200" b="1" spc="300" dirty="0">
              <a:effectLst>
                <a:outerShdw blurRad="38100" dist="38100" dir="2700000" algn="tl">
                  <a:srgbClr val="000000">
                    <a:alpha val="43137"/>
                  </a:srgbClr>
                </a:outerShdw>
              </a:effectLst>
            </a:endParaRPr>
          </a:p>
        </p:txBody>
      </p:sp>
      <p:pic>
        <p:nvPicPr>
          <p:cNvPr id="1026" name="Picture 2" descr="http://www.webpathology.com/slides/slides/Kidney_Oncocytoma_FatInfiltration1.jpg"/>
          <p:cNvPicPr>
            <a:picLocks noGrp="1" noChangeAspect="1" noChangeArrowheads="1"/>
          </p:cNvPicPr>
          <p:nvPr>
            <p:ph sz="half" idx="1"/>
          </p:nvPr>
        </p:nvPicPr>
        <p:blipFill>
          <a:blip r:embed="rId2" cstate="print"/>
          <a:srcRect/>
          <a:stretch>
            <a:fillRect/>
          </a:stretch>
        </p:blipFill>
        <p:spPr bwMode="auto">
          <a:xfrm rot="16200000">
            <a:off x="-1164173" y="2164251"/>
            <a:ext cx="6971787" cy="5215008"/>
          </a:xfrm>
          <a:prstGeom prst="rect">
            <a:avLst/>
          </a:prstGeom>
          <a:noFill/>
        </p:spPr>
      </p:pic>
      <p:pic>
        <p:nvPicPr>
          <p:cNvPr id="1028" name="Picture 4" descr="http://www.webpathology.com/slides/slides/Kidney_Oncocytoma_FatInfiltration2.jpg"/>
          <p:cNvPicPr>
            <a:picLocks noGrp="1" noChangeAspect="1" noChangeArrowheads="1"/>
          </p:cNvPicPr>
          <p:nvPr>
            <p:ph sz="half" idx="2"/>
          </p:nvPr>
        </p:nvPicPr>
        <p:blipFill>
          <a:blip r:embed="rId3" cstate="print"/>
          <a:srcRect/>
          <a:stretch>
            <a:fillRect/>
          </a:stretch>
        </p:blipFill>
        <p:spPr bwMode="auto">
          <a:xfrm rot="5400000">
            <a:off x="3982561" y="2053829"/>
            <a:ext cx="6143754" cy="4607815"/>
          </a:xfrm>
          <a:prstGeom prst="rect">
            <a:avLst/>
          </a:prstGeom>
          <a:noFill/>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660" y="214290"/>
            <a:ext cx="9572660" cy="785818"/>
          </a:xfrm>
        </p:spPr>
        <p:txBody>
          <a:bodyPr>
            <a:normAutofit fontScale="90000"/>
          </a:bodyPr>
          <a:lstStyle/>
          <a:p>
            <a:r>
              <a:rPr lang="el-GR" dirty="0" smtClean="0"/>
              <a:t>   </a:t>
            </a:r>
            <a:r>
              <a:rPr lang="el-GR" b="1" dirty="0" err="1" smtClean="0"/>
              <a:t>Σωληνο</a:t>
            </a:r>
            <a:r>
              <a:rPr lang="el-GR" b="1" dirty="0" smtClean="0"/>
              <a:t>(κυστικό)      πρότυπο </a:t>
            </a:r>
            <a:r>
              <a:rPr lang="el-GR" b="1" dirty="0" err="1" smtClean="0">
                <a:effectLst>
                  <a:outerShdw blurRad="38100" dist="38100" dir="2700000" algn="tl">
                    <a:srgbClr val="000000">
                      <a:alpha val="43137"/>
                    </a:srgbClr>
                  </a:outerShdw>
                </a:effectLst>
              </a:rPr>
              <a:t>ογκοκυτώματος</a:t>
            </a:r>
            <a:endParaRPr lang="el-GR" b="1" dirty="0">
              <a:effectLst>
                <a:outerShdw blurRad="38100" dist="38100" dir="2700000" algn="tl">
                  <a:srgbClr val="000000">
                    <a:alpha val="43137"/>
                  </a:srgbClr>
                </a:outerShdw>
              </a:effectLst>
            </a:endParaRPr>
          </a:p>
        </p:txBody>
      </p:sp>
      <p:pic>
        <p:nvPicPr>
          <p:cNvPr id="28674" name="Picture 2" descr="http://www.webpathology.com/slides/slides/Kidney_Oncocytoma4.jpg"/>
          <p:cNvPicPr>
            <a:picLocks noChangeAspect="1" noChangeArrowheads="1"/>
          </p:cNvPicPr>
          <p:nvPr/>
        </p:nvPicPr>
        <p:blipFill>
          <a:blip r:embed="rId2" cstate="print"/>
          <a:srcRect/>
          <a:stretch>
            <a:fillRect/>
          </a:stretch>
        </p:blipFill>
        <p:spPr bwMode="auto">
          <a:xfrm rot="10800000">
            <a:off x="642910" y="1214422"/>
            <a:ext cx="7810553" cy="5857916"/>
          </a:xfrm>
          <a:prstGeom prst="rect">
            <a:avLst/>
          </a:prstGeom>
          <a:noFill/>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t>ΕΥΡΗΜΑΤΑ  </a:t>
            </a:r>
            <a:r>
              <a:rPr lang="el-GR" sz="3200" b="1" spc="600" dirty="0" smtClean="0">
                <a:effectLst>
                  <a:outerShdw blurRad="38100" dist="38100" dir="2700000" algn="tl">
                    <a:srgbClr val="000000">
                      <a:alpha val="43137"/>
                    </a:srgbClr>
                  </a:outerShdw>
                </a:effectLst>
              </a:rPr>
              <a:t>ΑΣΥΜΒΑΤΑ</a:t>
            </a:r>
            <a:r>
              <a:rPr lang="el-GR" sz="3200" dirty="0" smtClean="0"/>
              <a:t> ΜΕ ΔΙΑΓΝΩΣΗ ΟΓΚΟΚΥΤΩΜΑΤΟΣ</a:t>
            </a:r>
            <a:endParaRPr lang="el-GR" sz="3200" dirty="0"/>
          </a:p>
        </p:txBody>
      </p:sp>
      <p:sp>
        <p:nvSpPr>
          <p:cNvPr id="3" name="2 - Θέση περιεχομένου"/>
          <p:cNvSpPr>
            <a:spLocks noGrp="1"/>
          </p:cNvSpPr>
          <p:nvPr>
            <p:ph idx="1"/>
          </p:nvPr>
        </p:nvSpPr>
        <p:spPr>
          <a:xfrm>
            <a:off x="457200" y="1785926"/>
            <a:ext cx="8229600" cy="4340237"/>
          </a:xfrm>
        </p:spPr>
        <p:txBody>
          <a:bodyPr/>
          <a:lstStyle/>
          <a:p>
            <a:r>
              <a:rPr lang="el-GR" spc="600" dirty="0" smtClean="0"/>
              <a:t>Μακρο</a:t>
            </a:r>
            <a:r>
              <a:rPr lang="el-GR" dirty="0" smtClean="0"/>
              <a:t>σκοπικώς αντιληπτή διήθηση αγγείων-</a:t>
            </a:r>
            <a:r>
              <a:rPr lang="el-GR" dirty="0" err="1" smtClean="0"/>
              <a:t>περινεφρικού</a:t>
            </a:r>
            <a:r>
              <a:rPr lang="el-GR" dirty="0" smtClean="0"/>
              <a:t> λίπους</a:t>
            </a:r>
          </a:p>
          <a:p>
            <a:r>
              <a:rPr lang="el-GR" dirty="0" err="1" smtClean="0"/>
              <a:t>Θηλώδης</a:t>
            </a:r>
            <a:r>
              <a:rPr lang="el-GR" dirty="0" smtClean="0"/>
              <a:t> αρχιτεκτονική</a:t>
            </a:r>
          </a:p>
          <a:p>
            <a:r>
              <a:rPr lang="el-GR" dirty="0" err="1" smtClean="0"/>
              <a:t>Ατρακτοκυτταρικές</a:t>
            </a:r>
            <a:r>
              <a:rPr lang="el-GR" dirty="0" smtClean="0"/>
              <a:t> ή σαρκωματώδεις περιοχές</a:t>
            </a:r>
          </a:p>
          <a:p>
            <a:r>
              <a:rPr lang="el-GR" dirty="0" smtClean="0"/>
              <a:t>Συχνές ή άτυπες μιτώσεις</a:t>
            </a:r>
          </a:p>
          <a:p>
            <a:r>
              <a:rPr lang="el-GR" dirty="0" smtClean="0"/>
              <a:t>Θετική χρώση κολλοειδούς σιδήρου του </a:t>
            </a:r>
            <a:r>
              <a:rPr lang="en-US" dirty="0" smtClean="0"/>
              <a:t>Hale</a:t>
            </a:r>
            <a:endParaRPr lang="el-GR"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465513" cy="500042"/>
          </a:xfrm>
        </p:spPr>
        <p:txBody>
          <a:bodyPr>
            <a:normAutofit fontScale="90000"/>
          </a:bodyPr>
          <a:lstStyle/>
          <a:p>
            <a:r>
              <a:rPr lang="el-GR" sz="4000" dirty="0" smtClean="0"/>
              <a:t>   </a:t>
            </a:r>
            <a:r>
              <a:rPr lang="el-GR" sz="4000" dirty="0" err="1" smtClean="0"/>
              <a:t>Ογκοκύτωμα</a:t>
            </a:r>
            <a:endParaRPr lang="el-GR" sz="4000" dirty="0"/>
          </a:p>
        </p:txBody>
      </p:sp>
      <p:sp>
        <p:nvSpPr>
          <p:cNvPr id="4" name="3 - Θέση κειμένου"/>
          <p:cNvSpPr>
            <a:spLocks noGrp="1"/>
          </p:cNvSpPr>
          <p:nvPr>
            <p:ph type="body" sz="half" idx="2"/>
          </p:nvPr>
        </p:nvSpPr>
        <p:spPr>
          <a:xfrm>
            <a:off x="0" y="357166"/>
            <a:ext cx="3643306" cy="6500834"/>
          </a:xfrm>
        </p:spPr>
        <p:txBody>
          <a:bodyPr>
            <a:noAutofit/>
          </a:bodyPr>
          <a:lstStyle/>
          <a:p>
            <a:r>
              <a:rPr lang="en-US" b="1" dirty="0" smtClean="0"/>
              <a:t>CK7</a:t>
            </a:r>
            <a:r>
              <a:rPr lang="en-US" dirty="0" smtClean="0"/>
              <a:t> </a:t>
            </a:r>
            <a:r>
              <a:rPr lang="el-GR" b="1" dirty="0" smtClean="0"/>
              <a:t>(-)</a:t>
            </a:r>
            <a:r>
              <a:rPr lang="el-GR" dirty="0" smtClean="0"/>
              <a:t>  ή  </a:t>
            </a:r>
            <a:r>
              <a:rPr lang="en-US" dirty="0" smtClean="0"/>
              <a:t>(</a:t>
            </a:r>
            <a:r>
              <a:rPr lang="el-GR" dirty="0" err="1" smtClean="0">
                <a:effectLst>
                  <a:outerShdw blurRad="38100" dist="38100" dir="2700000" algn="tl">
                    <a:srgbClr val="000000">
                      <a:alpha val="43137"/>
                    </a:srgbClr>
                  </a:outerShdw>
                </a:effectLst>
              </a:rPr>
              <a:t>εστιακώς</a:t>
            </a:r>
            <a:r>
              <a:rPr lang="el-GR" dirty="0" smtClean="0">
                <a:effectLst>
                  <a:outerShdw blurRad="38100" dist="38100" dir="2700000" algn="tl">
                    <a:srgbClr val="000000">
                      <a:alpha val="43137"/>
                    </a:srgbClr>
                  </a:outerShdw>
                </a:effectLst>
              </a:rPr>
              <a:t> </a:t>
            </a:r>
            <a:r>
              <a:rPr lang="en-US" dirty="0" smtClean="0"/>
              <a:t>+) </a:t>
            </a:r>
            <a:r>
              <a:rPr lang="el-GR" dirty="0" smtClean="0"/>
              <a:t> σε </a:t>
            </a:r>
            <a:r>
              <a:rPr lang="el-GR" dirty="0" smtClean="0">
                <a:effectLst>
                  <a:outerShdw blurRad="38100" dist="38100" dir="2700000" algn="tl">
                    <a:srgbClr val="000000">
                      <a:alpha val="43137"/>
                    </a:srgbClr>
                  </a:outerShdw>
                </a:effectLst>
              </a:rPr>
              <a:t>μεμονωμένα </a:t>
            </a:r>
            <a:r>
              <a:rPr lang="el-GR" dirty="0" smtClean="0"/>
              <a:t>κύτταρα ή σε αθροίσεις κυττάρων με </a:t>
            </a:r>
            <a:r>
              <a:rPr lang="el-GR" dirty="0" smtClean="0">
                <a:effectLst>
                  <a:outerShdw blurRad="38100" dist="38100" dir="2700000" algn="tl">
                    <a:srgbClr val="000000">
                      <a:alpha val="43137"/>
                    </a:srgbClr>
                  </a:outerShdw>
                </a:effectLst>
              </a:rPr>
              <a:t>συνοδό</a:t>
            </a:r>
            <a:r>
              <a:rPr lang="en-US" dirty="0" smtClean="0">
                <a:effectLst>
                  <a:outerShdw blurRad="38100" dist="38100" dir="2700000" algn="tl">
                    <a:srgbClr val="000000">
                      <a:alpha val="43137"/>
                    </a:srgbClr>
                  </a:outerShdw>
                </a:effectLst>
              </a:rPr>
              <a:t> </a:t>
            </a:r>
            <a:r>
              <a:rPr lang="en-US" dirty="0" smtClean="0"/>
              <a:t>CK20 (</a:t>
            </a:r>
            <a:r>
              <a:rPr lang="el-GR" dirty="0" smtClean="0"/>
              <a:t>επίσης </a:t>
            </a:r>
            <a:r>
              <a:rPr lang="el-GR" dirty="0" err="1" smtClean="0"/>
              <a:t>εστιακώς</a:t>
            </a:r>
            <a:r>
              <a:rPr lang="el-GR" dirty="0" smtClean="0"/>
              <a:t> +) ή </a:t>
            </a:r>
            <a:r>
              <a:rPr lang="en-US" dirty="0" smtClean="0"/>
              <a:t>CD</a:t>
            </a:r>
            <a:r>
              <a:rPr lang="el-GR" dirty="0" smtClean="0"/>
              <a:t>15</a:t>
            </a:r>
            <a:r>
              <a:rPr lang="en-US" dirty="0" smtClean="0"/>
              <a:t>(</a:t>
            </a:r>
            <a:r>
              <a:rPr lang="el-GR" dirty="0" err="1" smtClean="0"/>
              <a:t>εστιακώς</a:t>
            </a:r>
            <a:r>
              <a:rPr lang="el-GR" dirty="0" smtClean="0"/>
              <a:t> +).</a:t>
            </a:r>
          </a:p>
          <a:p>
            <a:r>
              <a:rPr lang="en-US" dirty="0" smtClean="0">
                <a:effectLst>
                  <a:outerShdw blurRad="38100" dist="38100" dir="2700000" algn="tl">
                    <a:srgbClr val="000000">
                      <a:alpha val="43137"/>
                    </a:srgbClr>
                  </a:outerShdw>
                </a:effectLst>
              </a:rPr>
              <a:t>CK14</a:t>
            </a:r>
            <a:r>
              <a:rPr lang="en-US" dirty="0" smtClean="0"/>
              <a:t> (+)</a:t>
            </a:r>
            <a:r>
              <a:rPr lang="el-GR" dirty="0" smtClean="0"/>
              <a:t> αλλά </a:t>
            </a:r>
            <a:r>
              <a:rPr lang="el-GR" dirty="0" err="1" smtClean="0"/>
              <a:t>αμφιβητούμενης</a:t>
            </a:r>
            <a:r>
              <a:rPr lang="el-GR" dirty="0" smtClean="0"/>
              <a:t> ειδικότητας εύρημα</a:t>
            </a:r>
          </a:p>
          <a:p>
            <a:r>
              <a:rPr lang="el-GR" dirty="0" smtClean="0">
                <a:effectLst>
                  <a:outerShdw blurRad="38100" dist="38100" dir="2700000" algn="tl">
                    <a:srgbClr val="000000">
                      <a:alpha val="43137"/>
                    </a:srgbClr>
                  </a:outerShdw>
                </a:effectLst>
              </a:rPr>
              <a:t>Ε-</a:t>
            </a:r>
            <a:r>
              <a:rPr lang="el-GR" dirty="0" err="1" smtClean="0">
                <a:effectLst>
                  <a:outerShdw blurRad="38100" dist="38100" dir="2700000" algn="tl">
                    <a:srgbClr val="000000">
                      <a:alpha val="43137"/>
                    </a:srgbClr>
                  </a:outerShdw>
                </a:effectLst>
              </a:rPr>
              <a:t>καδερίνη</a:t>
            </a:r>
            <a:r>
              <a:rPr lang="el-GR" dirty="0" smtClean="0">
                <a:effectLst>
                  <a:outerShdw blurRad="38100" dist="38100" dir="2700000" algn="tl">
                    <a:srgbClr val="000000">
                      <a:alpha val="43137"/>
                    </a:srgbClr>
                  </a:outerShdw>
                </a:effectLst>
              </a:rPr>
              <a:t> </a:t>
            </a:r>
            <a:r>
              <a:rPr lang="el-GR" dirty="0" smtClean="0"/>
              <a:t>  (+) με μικτό, κοκκιώδες </a:t>
            </a:r>
            <a:r>
              <a:rPr lang="el-GR" dirty="0" err="1" smtClean="0"/>
              <a:t>κυτταροπλασματικό</a:t>
            </a:r>
            <a:r>
              <a:rPr lang="el-GR" dirty="0" smtClean="0"/>
              <a:t> κι εν μέρει </a:t>
            </a:r>
            <a:r>
              <a:rPr lang="el-GR" dirty="0" err="1" smtClean="0"/>
              <a:t>μεμβρανικό</a:t>
            </a:r>
            <a:r>
              <a:rPr lang="el-GR" dirty="0" smtClean="0"/>
              <a:t> πρότυπο.</a:t>
            </a:r>
          </a:p>
          <a:p>
            <a:r>
              <a:rPr lang="en-US" dirty="0" smtClean="0">
                <a:effectLst>
                  <a:outerShdw blurRad="38100" dist="38100" dir="2700000" algn="tl">
                    <a:srgbClr val="000000">
                      <a:alpha val="43137"/>
                    </a:srgbClr>
                  </a:outerShdw>
                </a:effectLst>
              </a:rPr>
              <a:t>S100A1</a:t>
            </a:r>
            <a:r>
              <a:rPr lang="en-US" dirty="0" smtClean="0"/>
              <a:t> (+) .</a:t>
            </a:r>
          </a:p>
          <a:p>
            <a:r>
              <a:rPr lang="en-US" dirty="0" smtClean="0"/>
              <a:t>B</a:t>
            </a:r>
            <a:r>
              <a:rPr lang="el-GR" dirty="0" err="1" smtClean="0"/>
              <a:t>ιμεντίνη</a:t>
            </a:r>
            <a:r>
              <a:rPr lang="el-GR" dirty="0" smtClean="0"/>
              <a:t>  &amp; αντιγόνο ΝΚΚ </a:t>
            </a:r>
            <a:r>
              <a:rPr lang="el-GR" b="1" dirty="0" smtClean="0"/>
              <a:t>(-)</a:t>
            </a:r>
            <a:r>
              <a:rPr lang="el-GR" dirty="0" smtClean="0"/>
              <a:t> στα </a:t>
            </a:r>
            <a:r>
              <a:rPr lang="el-GR" dirty="0" err="1" smtClean="0"/>
              <a:t>νεοπλασματικά</a:t>
            </a:r>
            <a:r>
              <a:rPr lang="el-GR" dirty="0" smtClean="0"/>
              <a:t> κύτταρα</a:t>
            </a:r>
            <a:r>
              <a:rPr lang="en-US" dirty="0" smtClean="0"/>
              <a:t>.</a:t>
            </a:r>
            <a:endParaRPr lang="el-GR" dirty="0" smtClean="0"/>
          </a:p>
          <a:p>
            <a:r>
              <a:rPr lang="el-GR" dirty="0" smtClean="0"/>
              <a:t>Χρώση του </a:t>
            </a:r>
            <a:r>
              <a:rPr lang="en-US" dirty="0" smtClean="0"/>
              <a:t>Hale </a:t>
            </a:r>
            <a:r>
              <a:rPr lang="en-US" b="1" dirty="0" smtClean="0"/>
              <a:t>(-)</a:t>
            </a:r>
            <a:r>
              <a:rPr lang="en-US" dirty="0" smtClean="0"/>
              <a:t>.</a:t>
            </a:r>
          </a:p>
          <a:p>
            <a:r>
              <a:rPr lang="el-GR" b="1" dirty="0" smtClean="0"/>
              <a:t>ΔΔ κλειδιά </a:t>
            </a:r>
            <a:endParaRPr lang="en-US" b="1" dirty="0" smtClean="0"/>
          </a:p>
          <a:p>
            <a:r>
              <a:rPr lang="el-GR" dirty="0" smtClean="0"/>
              <a:t>Στο  </a:t>
            </a:r>
            <a:r>
              <a:rPr lang="el-GR" spc="300" dirty="0" smtClean="0"/>
              <a:t>συμβατικό</a:t>
            </a:r>
            <a:r>
              <a:rPr lang="el-GR" dirty="0" smtClean="0"/>
              <a:t> «</a:t>
            </a:r>
            <a:r>
              <a:rPr lang="el-GR" dirty="0" err="1" smtClean="0"/>
              <a:t>διαυγοκυτταρικό</a:t>
            </a:r>
            <a:r>
              <a:rPr lang="el-GR" dirty="0" smtClean="0"/>
              <a:t>»  </a:t>
            </a:r>
            <a:r>
              <a:rPr lang="el-GR" spc="300" dirty="0" smtClean="0"/>
              <a:t>ΝΚΚ από  κοκκιώδη κύτταρα  </a:t>
            </a:r>
            <a:r>
              <a:rPr lang="en-US" spc="300" dirty="0" smtClean="0"/>
              <a:t>(</a:t>
            </a:r>
            <a:r>
              <a:rPr lang="el-GR" dirty="0" smtClean="0"/>
              <a:t>με </a:t>
            </a:r>
            <a:r>
              <a:rPr lang="el-GR" dirty="0" err="1" smtClean="0"/>
              <a:t>ηωζινόφιλο</a:t>
            </a:r>
            <a:r>
              <a:rPr lang="el-GR" dirty="0" smtClean="0"/>
              <a:t>  κυτταρόπλασμα</a:t>
            </a:r>
            <a:r>
              <a:rPr lang="en-US" dirty="0" smtClean="0"/>
              <a:t>) :</a:t>
            </a:r>
          </a:p>
          <a:p>
            <a:r>
              <a:rPr lang="en-US" dirty="0" smtClean="0"/>
              <a:t>CK7(-) , </a:t>
            </a:r>
            <a:r>
              <a:rPr lang="el-GR" dirty="0" smtClean="0"/>
              <a:t> </a:t>
            </a:r>
            <a:r>
              <a:rPr lang="el-GR" dirty="0" err="1" smtClean="0"/>
              <a:t>βιμεντίνη</a:t>
            </a:r>
            <a:r>
              <a:rPr lang="el-GR" dirty="0" smtClean="0"/>
              <a:t> (+), δείκτης ΝΚΚ (+) , </a:t>
            </a:r>
            <a:r>
              <a:rPr lang="en-US" dirty="0" smtClean="0"/>
              <a:t>CA9(+) , </a:t>
            </a:r>
            <a:endParaRPr lang="el-GR" dirty="0" smtClean="0"/>
          </a:p>
          <a:p>
            <a:r>
              <a:rPr lang="en-US" dirty="0" smtClean="0"/>
              <a:t>CD10(+) </a:t>
            </a:r>
            <a:r>
              <a:rPr lang="el-GR" dirty="0" smtClean="0"/>
              <a:t>με διάχυτο</a:t>
            </a:r>
            <a:r>
              <a:rPr lang="en-US" dirty="0" smtClean="0"/>
              <a:t>,</a:t>
            </a:r>
            <a:r>
              <a:rPr lang="el-GR" dirty="0" smtClean="0"/>
              <a:t> </a:t>
            </a:r>
            <a:r>
              <a:rPr lang="el-GR" dirty="0" err="1" smtClean="0"/>
              <a:t>μεμβρανικό</a:t>
            </a:r>
            <a:r>
              <a:rPr lang="el-GR" dirty="0" smtClean="0"/>
              <a:t> πρότυπο.</a:t>
            </a:r>
          </a:p>
          <a:p>
            <a:r>
              <a:rPr lang="el-GR" dirty="0" smtClean="0"/>
              <a:t>Στην </a:t>
            </a:r>
            <a:r>
              <a:rPr lang="el-GR" dirty="0" err="1" smtClean="0"/>
              <a:t>ηωζινόφιλη</a:t>
            </a:r>
            <a:r>
              <a:rPr lang="el-GR" dirty="0" smtClean="0"/>
              <a:t> ποικιλία του </a:t>
            </a:r>
            <a:r>
              <a:rPr lang="el-GR" spc="300" dirty="0" err="1" smtClean="0"/>
              <a:t>χρωμόφοβου</a:t>
            </a:r>
            <a:r>
              <a:rPr lang="el-GR" spc="300" dirty="0" smtClean="0"/>
              <a:t> ΝΚΚ</a:t>
            </a:r>
            <a:r>
              <a:rPr lang="en-US" spc="300" dirty="0" smtClean="0"/>
              <a:t>:</a:t>
            </a:r>
          </a:p>
          <a:p>
            <a:r>
              <a:rPr lang="el-GR" dirty="0" smtClean="0"/>
              <a:t>Χρώση του </a:t>
            </a:r>
            <a:r>
              <a:rPr lang="en-US" dirty="0" smtClean="0"/>
              <a:t>Hale (</a:t>
            </a:r>
            <a:r>
              <a:rPr lang="en-US" b="1" dirty="0" smtClean="0"/>
              <a:t>+</a:t>
            </a:r>
            <a:r>
              <a:rPr lang="en-US" dirty="0" smtClean="0"/>
              <a:t>).</a:t>
            </a:r>
          </a:p>
          <a:p>
            <a:r>
              <a:rPr lang="en-US" b="1" dirty="0" smtClean="0"/>
              <a:t>CK7</a:t>
            </a:r>
            <a:r>
              <a:rPr lang="en-US" dirty="0" smtClean="0"/>
              <a:t> </a:t>
            </a:r>
            <a:r>
              <a:rPr lang="el-GR" dirty="0"/>
              <a:t>[</a:t>
            </a:r>
            <a:r>
              <a:rPr lang="el-GR" dirty="0" smtClean="0"/>
              <a:t>συχνά </a:t>
            </a:r>
            <a:r>
              <a:rPr lang="el-GR" u="sng" dirty="0" smtClean="0"/>
              <a:t>διάχυτα</a:t>
            </a:r>
            <a:r>
              <a:rPr lang="el-GR" dirty="0" smtClean="0"/>
              <a:t>  (+)</a:t>
            </a:r>
            <a:r>
              <a:rPr lang="en-US" dirty="0" smtClean="0"/>
              <a:t>,</a:t>
            </a:r>
            <a:r>
              <a:rPr lang="el-GR" dirty="0" smtClean="0"/>
              <a:t> σε  ποσοστό κυττάρων &gt;90%]  </a:t>
            </a:r>
            <a:r>
              <a:rPr lang="el-GR" dirty="0" smtClean="0">
                <a:effectLst>
                  <a:outerShdw blurRad="38100" dist="38100" dir="2700000" algn="tl">
                    <a:srgbClr val="000000">
                      <a:alpha val="43137"/>
                    </a:srgbClr>
                  </a:outerShdw>
                </a:effectLst>
              </a:rPr>
              <a:t>ή </a:t>
            </a:r>
          </a:p>
          <a:p>
            <a:r>
              <a:rPr lang="en-US" dirty="0" smtClean="0"/>
              <a:t>CK7 ( +</a:t>
            </a:r>
            <a:r>
              <a:rPr lang="el-GR" dirty="0" smtClean="0"/>
              <a:t>),</a:t>
            </a:r>
            <a:r>
              <a:rPr lang="en-US" dirty="0" smtClean="0"/>
              <a:t> </a:t>
            </a:r>
            <a:r>
              <a:rPr lang="el-GR" dirty="0" smtClean="0"/>
              <a:t>τουλάχιστον στο 5% των κυττάρων, </a:t>
            </a:r>
          </a:p>
          <a:p>
            <a:r>
              <a:rPr lang="el-GR" dirty="0"/>
              <a:t>μ</a:t>
            </a:r>
            <a:r>
              <a:rPr lang="el-GR" dirty="0" smtClean="0"/>
              <a:t>ε </a:t>
            </a:r>
            <a:r>
              <a:rPr lang="el-GR" dirty="0" err="1" smtClean="0">
                <a:effectLst>
                  <a:outerShdw blurRad="38100" dist="38100" dir="2700000" algn="tl">
                    <a:srgbClr val="000000">
                      <a:alpha val="43137"/>
                    </a:srgbClr>
                  </a:outerShdw>
                </a:effectLst>
              </a:rPr>
              <a:t>συνοδές</a:t>
            </a:r>
            <a:r>
              <a:rPr lang="el-GR" dirty="0" smtClean="0"/>
              <a:t>  </a:t>
            </a:r>
            <a:r>
              <a:rPr lang="en-US" dirty="0" smtClean="0"/>
              <a:t>CK20 &amp; CD15 </a:t>
            </a:r>
            <a:r>
              <a:rPr lang="en-US" dirty="0" smtClean="0">
                <a:effectLst>
                  <a:outerShdw blurRad="38100" dist="38100" dir="2700000" algn="tl">
                    <a:srgbClr val="000000">
                      <a:alpha val="43137"/>
                    </a:srgbClr>
                  </a:outerShdw>
                </a:effectLst>
              </a:rPr>
              <a:t>(</a:t>
            </a:r>
            <a:r>
              <a:rPr lang="en-US" b="1" dirty="0" smtClean="0">
                <a:effectLst>
                  <a:outerShdw blurRad="38100" dist="38100" dir="2700000" algn="tl">
                    <a:srgbClr val="000000">
                      <a:alpha val="43137"/>
                    </a:srgbClr>
                  </a:outerShdw>
                </a:effectLst>
              </a:rPr>
              <a:t>-</a:t>
            </a:r>
            <a:r>
              <a:rPr lang="en-US" dirty="0" smtClean="0">
                <a:effectLst>
                  <a:outerShdw blurRad="38100" dist="38100" dir="2700000" algn="tl">
                    <a:srgbClr val="000000">
                      <a:alpha val="43137"/>
                    </a:srgbClr>
                  </a:outerShdw>
                </a:effectLst>
              </a:rPr>
              <a:t>)</a:t>
            </a:r>
            <a:r>
              <a:rPr lang="en-US" dirty="0" smtClean="0"/>
              <a:t>.</a:t>
            </a:r>
          </a:p>
          <a:p>
            <a:r>
              <a:rPr lang="en-US" dirty="0" smtClean="0">
                <a:effectLst>
                  <a:outerShdw blurRad="38100" dist="38100" dir="2700000" algn="tl">
                    <a:srgbClr val="000000">
                      <a:alpha val="43137"/>
                    </a:srgbClr>
                  </a:outerShdw>
                </a:effectLst>
              </a:rPr>
              <a:t>E- </a:t>
            </a:r>
            <a:r>
              <a:rPr lang="el-GR" dirty="0" err="1" smtClean="0">
                <a:effectLst>
                  <a:outerShdw blurRad="38100" dist="38100" dir="2700000" algn="tl">
                    <a:srgbClr val="000000">
                      <a:alpha val="43137"/>
                    </a:srgbClr>
                  </a:outerShdw>
                </a:effectLst>
              </a:rPr>
              <a:t>καδερίνη</a:t>
            </a:r>
            <a:r>
              <a:rPr lang="el-GR" dirty="0" smtClean="0">
                <a:effectLst>
                  <a:outerShdw blurRad="38100" dist="38100" dir="2700000" algn="tl">
                    <a:srgbClr val="000000">
                      <a:alpha val="43137"/>
                    </a:srgbClr>
                  </a:outerShdw>
                </a:effectLst>
              </a:rPr>
              <a:t> </a:t>
            </a:r>
            <a:r>
              <a:rPr lang="el-GR" dirty="0" smtClean="0"/>
              <a:t>(+) με    </a:t>
            </a:r>
            <a:r>
              <a:rPr lang="el-GR" u="sng" dirty="0" smtClean="0"/>
              <a:t>αμιγώς </a:t>
            </a:r>
            <a:r>
              <a:rPr lang="el-GR" u="sng" dirty="0" err="1" smtClean="0"/>
              <a:t>μεμβρανικό</a:t>
            </a:r>
            <a:r>
              <a:rPr lang="el-GR" u="sng" dirty="0" smtClean="0"/>
              <a:t> </a:t>
            </a:r>
            <a:r>
              <a:rPr lang="el-GR" dirty="0" smtClean="0"/>
              <a:t>πρότυπο.</a:t>
            </a:r>
          </a:p>
          <a:p>
            <a:r>
              <a:rPr lang="el-GR" dirty="0" smtClean="0"/>
              <a:t> .</a:t>
            </a:r>
            <a:endParaRPr lang="el-GR" dirty="0"/>
          </a:p>
        </p:txBody>
      </p:sp>
      <p:pic>
        <p:nvPicPr>
          <p:cNvPr id="4098" name="Picture 2" descr="http://www.webpathology.com/slides/slides/Kidney_Oncocytoma1.jpg"/>
          <p:cNvPicPr>
            <a:picLocks noChangeAspect="1" noChangeArrowheads="1"/>
          </p:cNvPicPr>
          <p:nvPr/>
        </p:nvPicPr>
        <p:blipFill>
          <a:blip r:embed="rId2" cstate="print"/>
          <a:srcRect/>
          <a:stretch>
            <a:fillRect/>
          </a:stretch>
        </p:blipFill>
        <p:spPr bwMode="auto">
          <a:xfrm>
            <a:off x="4000496" y="-214338"/>
            <a:ext cx="4800600" cy="3600451"/>
          </a:xfrm>
          <a:prstGeom prst="rect">
            <a:avLst/>
          </a:prstGeom>
          <a:noFill/>
        </p:spPr>
      </p:pic>
      <p:pic>
        <p:nvPicPr>
          <p:cNvPr id="4100" name="Picture 4" descr="http://www.webpathology.com/slides/slides/Kidney_Oncocytoma3.jpg"/>
          <p:cNvPicPr>
            <a:picLocks noChangeAspect="1" noChangeArrowheads="1"/>
          </p:cNvPicPr>
          <p:nvPr/>
        </p:nvPicPr>
        <p:blipFill>
          <a:blip r:embed="rId3" cstate="print"/>
          <a:srcRect/>
          <a:stretch>
            <a:fillRect/>
          </a:stretch>
        </p:blipFill>
        <p:spPr bwMode="auto">
          <a:xfrm rot="10800000">
            <a:off x="4000496" y="3571876"/>
            <a:ext cx="4800600" cy="3600451"/>
          </a:xfrm>
          <a:prstGeom prst="rect">
            <a:avLst/>
          </a:prstGeom>
          <a:noFill/>
        </p:spPr>
      </p:pic>
      <p:sp>
        <p:nvSpPr>
          <p:cNvPr id="6" name="1 - Τίτλος"/>
          <p:cNvSpPr txBox="1">
            <a:spLocks/>
          </p:cNvSpPr>
          <p:nvPr/>
        </p:nvSpPr>
        <p:spPr>
          <a:xfrm>
            <a:off x="6357950" y="1928802"/>
            <a:ext cx="2786050" cy="1071570"/>
          </a:xfrm>
          <a:prstGeom prst="rect">
            <a:avLst/>
          </a:prstGeom>
        </p:spPr>
        <p:txBody>
          <a:bodyPr vert="horz" lIns="91440" tIns="45720" rIns="91440" bIns="45720" rtlCol="0" anchor="b">
            <a:normAutofit fontScale="7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80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Κεντρική περιοχή </a:t>
            </a:r>
            <a:r>
              <a:rPr kumimoji="0" lang="el-GR" sz="280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ουλοποίησης</a:t>
            </a:r>
            <a:r>
              <a:rPr kumimoji="0" lang="el-GR" sz="280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a:r>
            <a:br>
              <a:rPr kumimoji="0" lang="el-GR" sz="280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br>
            <a:r>
              <a:rPr kumimoji="0" lang="el-GR" sz="280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(στο 1/3 των περιπτώσεων )</a:t>
            </a:r>
            <a:endParaRPr kumimoji="0" lang="el-GR" sz="28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
        <p:nvSpPr>
          <p:cNvPr id="7" name="1 - Τίτλος"/>
          <p:cNvSpPr txBox="1">
            <a:spLocks/>
          </p:cNvSpPr>
          <p:nvPr/>
        </p:nvSpPr>
        <p:spPr>
          <a:xfrm rot="10800000" flipV="1">
            <a:off x="6510350" y="5429264"/>
            <a:ext cx="1990740" cy="1071570"/>
          </a:xfrm>
          <a:prstGeom prst="rect">
            <a:avLst/>
          </a:prstGeom>
        </p:spPr>
        <p:txBody>
          <a:bodyPr vert="horz" lIns="91440" tIns="45720" rIns="91440" bIns="45720" rtlCol="0" anchor="b">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2800" dirty="0" smtClean="0">
                <a:effectLst>
                  <a:outerShdw blurRad="38100" dist="38100" dir="2700000" algn="tl">
                    <a:srgbClr val="000000">
                      <a:alpha val="43137"/>
                    </a:srgbClr>
                  </a:outerShdw>
                </a:effectLst>
                <a:latin typeface="+mj-lt"/>
                <a:ea typeface="+mj-ea"/>
                <a:cs typeface="+mj-cs"/>
              </a:rPr>
              <a:t>Ά</a:t>
            </a:r>
            <a:r>
              <a:rPr kumimoji="0" lang="el-GR" sz="280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φθονο</a:t>
            </a:r>
            <a:r>
              <a:rPr kumimoji="0" lang="el-GR" sz="280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οιδηματώδες υπόστρωμα</a:t>
            </a:r>
            <a:endParaRPr kumimoji="0" lang="el-GR" sz="28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0" y="2204864"/>
            <a:ext cx="3465513" cy="5328592"/>
          </a:xfrm>
        </p:spPr>
        <p:txBody>
          <a:bodyPr>
            <a:normAutofit/>
          </a:bodyPr>
          <a:lstStyle/>
          <a:p>
            <a:r>
              <a:rPr lang="el-GR" sz="2400" b="1" dirty="0" err="1" smtClean="0"/>
              <a:t>Ανοσοφαινότυπος</a:t>
            </a:r>
            <a:r>
              <a:rPr lang="el-GR" sz="2400" b="1" dirty="0" smtClean="0"/>
              <a:t> </a:t>
            </a:r>
          </a:p>
          <a:p>
            <a:endParaRPr lang="el-GR" sz="2400" b="1" dirty="0" smtClean="0"/>
          </a:p>
          <a:p>
            <a:r>
              <a:rPr lang="el-GR" sz="2400" b="1" dirty="0" smtClean="0"/>
              <a:t>  </a:t>
            </a:r>
            <a:r>
              <a:rPr lang="el-GR" sz="2400" b="1" dirty="0" err="1" smtClean="0"/>
              <a:t>ογκοκυτώματος</a:t>
            </a:r>
            <a:endParaRPr lang="el-GR" sz="2400" b="1" dirty="0"/>
          </a:p>
        </p:txBody>
      </p:sp>
      <p:pic>
        <p:nvPicPr>
          <p:cNvPr id="4098" name="Picture 2" descr="D:\SCANS\2011-06-07 2\2 001.jpg-1.32..jpg"/>
          <p:cNvPicPr>
            <a:picLocks noGrp="1" noChangeAspect="1" noChangeArrowheads="1"/>
          </p:cNvPicPr>
          <p:nvPr>
            <p:ph idx="1"/>
          </p:nvPr>
        </p:nvPicPr>
        <p:blipFill>
          <a:blip r:embed="rId2" cstate="print"/>
          <a:srcRect/>
          <a:stretch>
            <a:fillRect/>
          </a:stretch>
        </p:blipFill>
        <p:spPr bwMode="auto">
          <a:xfrm rot="10800000">
            <a:off x="2679902" y="0"/>
            <a:ext cx="6464098" cy="6858000"/>
          </a:xfrm>
          <a:prstGeom prst="rect">
            <a:avLst/>
          </a:prstGeom>
          <a:noFill/>
        </p:spPr>
      </p:pic>
      <p:sp>
        <p:nvSpPr>
          <p:cNvPr id="6" name="1 - Τίτλος"/>
          <p:cNvSpPr>
            <a:spLocks noGrp="1"/>
          </p:cNvSpPr>
          <p:nvPr>
            <p:ph type="title"/>
          </p:nvPr>
        </p:nvSpPr>
        <p:spPr>
          <a:xfrm flipH="1">
            <a:off x="3851919" y="273050"/>
            <a:ext cx="1296142" cy="779686"/>
          </a:xfrm>
        </p:spPr>
        <p:txBody>
          <a:bodyPr>
            <a:normAutofit/>
          </a:bodyPr>
          <a:lstStyle/>
          <a:p>
            <a:r>
              <a:rPr lang="en-US" dirty="0" smtClean="0"/>
              <a:t>CD117</a:t>
            </a:r>
            <a:endParaRPr lang="el-GR" dirty="0"/>
          </a:p>
        </p:txBody>
      </p:sp>
      <p:sp>
        <p:nvSpPr>
          <p:cNvPr id="7" name="1 - Τίτλος"/>
          <p:cNvSpPr txBox="1">
            <a:spLocks/>
          </p:cNvSpPr>
          <p:nvPr/>
        </p:nvSpPr>
        <p:spPr>
          <a:xfrm>
            <a:off x="6876256" y="273050"/>
            <a:ext cx="2664296" cy="99571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CK7</a:t>
            </a: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8" name="1 - Τίτλος"/>
          <p:cNvSpPr txBox="1">
            <a:spLocks/>
          </p:cNvSpPr>
          <p:nvPr/>
        </p:nvSpPr>
        <p:spPr>
          <a:xfrm>
            <a:off x="3275856" y="425450"/>
            <a:ext cx="6417096" cy="530780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CK7</a:t>
            </a: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8 - Ορθογώνιο"/>
          <p:cNvSpPr/>
          <p:nvPr/>
        </p:nvSpPr>
        <p:spPr>
          <a:xfrm rot="10800000" flipV="1">
            <a:off x="6804248" y="4517029"/>
            <a:ext cx="1656184" cy="369332"/>
          </a:xfrm>
          <a:prstGeom prst="rect">
            <a:avLst/>
          </a:prstGeom>
        </p:spPr>
        <p:txBody>
          <a:bodyPr wrap="square">
            <a:spAutoFit/>
          </a:bodyPr>
          <a:lstStyle/>
          <a:p>
            <a:r>
              <a:rPr lang="el-GR" dirty="0" err="1" smtClean="0"/>
              <a:t>Βιμεντίνη</a:t>
            </a:r>
            <a:r>
              <a:rPr lang="el-GR" dirty="0" smtClean="0"/>
              <a:t> (-)</a:t>
            </a:r>
            <a:endParaRPr lang="el-GR" dirty="0"/>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68346"/>
          </a:xfrm>
        </p:spPr>
        <p:txBody>
          <a:bodyPr>
            <a:normAutofit fontScale="90000"/>
          </a:bodyPr>
          <a:lstStyle/>
          <a:p>
            <a:r>
              <a:rPr lang="el-GR" dirty="0" err="1" smtClean="0"/>
              <a:t>Ανοσοϊστοθετικότητα</a:t>
            </a:r>
            <a:r>
              <a:rPr lang="el-GR" dirty="0" smtClean="0"/>
              <a:t> </a:t>
            </a:r>
            <a:r>
              <a:rPr lang="el-GR" b="1" dirty="0" smtClean="0"/>
              <a:t>διάσπαρτων</a:t>
            </a:r>
            <a:r>
              <a:rPr lang="el-GR" dirty="0" smtClean="0"/>
              <a:t> κυττάρων </a:t>
            </a:r>
            <a:r>
              <a:rPr lang="el-GR" dirty="0" err="1" smtClean="0"/>
              <a:t>ογκοκυτώματος</a:t>
            </a:r>
            <a:r>
              <a:rPr lang="el-GR" dirty="0" smtClean="0"/>
              <a:t> στην </a:t>
            </a:r>
            <a:r>
              <a:rPr lang="en-US" b="1" dirty="0" smtClean="0"/>
              <a:t>CK7</a:t>
            </a:r>
            <a:endParaRPr lang="el-GR" b="1" dirty="0"/>
          </a:p>
        </p:txBody>
      </p:sp>
      <p:pic>
        <p:nvPicPr>
          <p:cNvPr id="1026" name="Picture 2" descr="http://coursewareobjects.elsevier.com/objects/elr/ExpertConsult/Bostwick/urologic2e/IC/images/002047.jpg"/>
          <p:cNvPicPr>
            <a:picLocks noChangeAspect="1" noChangeArrowheads="1"/>
          </p:cNvPicPr>
          <p:nvPr/>
        </p:nvPicPr>
        <p:blipFill>
          <a:blip r:embed="rId2" cstate="print"/>
          <a:srcRect/>
          <a:stretch>
            <a:fillRect/>
          </a:stretch>
        </p:blipFill>
        <p:spPr bwMode="auto">
          <a:xfrm>
            <a:off x="1000100" y="1428736"/>
            <a:ext cx="7530024" cy="5857916"/>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179388" y="0"/>
            <a:ext cx="4638675" cy="6896100"/>
          </a:xfrm>
          <a:prstGeom prst="rect">
            <a:avLst/>
          </a:prstGeom>
          <a:noFill/>
          <a:ln w="9525">
            <a:noFill/>
            <a:miter lim="800000"/>
            <a:headEnd/>
            <a:tailEnd/>
          </a:ln>
        </p:spPr>
      </p:pic>
      <p:sp>
        <p:nvSpPr>
          <p:cNvPr id="21507" name="2 - Ορθογώνιο"/>
          <p:cNvSpPr>
            <a:spLocks noChangeArrowheads="1"/>
          </p:cNvSpPr>
          <p:nvPr/>
        </p:nvSpPr>
        <p:spPr bwMode="auto">
          <a:xfrm>
            <a:off x="4857752" y="0"/>
            <a:ext cx="4286248" cy="6765955"/>
          </a:xfrm>
          <a:prstGeom prst="rect">
            <a:avLst/>
          </a:prstGeom>
          <a:noFill/>
          <a:ln w="9525">
            <a:noFill/>
            <a:miter lim="800000"/>
            <a:headEnd/>
            <a:tailEnd/>
          </a:ln>
        </p:spPr>
        <p:txBody>
          <a:bodyPr wrap="square">
            <a:spAutoFit/>
          </a:bodyPr>
          <a:lstStyle/>
          <a:p>
            <a:pPr eaLnBrk="1" hangingPunct="1"/>
            <a:endParaRPr lang="el-GR" sz="1700" b="1" dirty="0">
              <a:solidFill>
                <a:srgbClr val="EF7A24"/>
              </a:solidFill>
              <a:latin typeface="Century Gothic" pitchFamily="34" charset="0"/>
            </a:endParaRPr>
          </a:p>
          <a:p>
            <a:pPr algn="ctr" eaLnBrk="1" hangingPunct="1"/>
            <a:r>
              <a:rPr lang="el-GR" sz="2000" b="1" dirty="0" smtClean="0">
                <a:solidFill>
                  <a:schemeClr val="tx2"/>
                </a:solidFill>
              </a:rPr>
              <a:t>ΔΙΗΘΗΣΗ </a:t>
            </a:r>
            <a:r>
              <a:rPr lang="el-GR" sz="2000" b="1" dirty="0">
                <a:solidFill>
                  <a:schemeClr val="tx2"/>
                </a:solidFill>
              </a:rPr>
              <a:t>ΠΕΡΙΝΕΦΡΙΚΟΥ ΛΙΠΟΥΣ</a:t>
            </a:r>
            <a:br>
              <a:rPr lang="el-GR" sz="2000" b="1" dirty="0">
                <a:solidFill>
                  <a:schemeClr val="tx2"/>
                </a:solidFill>
              </a:rPr>
            </a:br>
            <a:r>
              <a:rPr lang="el-GR" sz="2000" b="1" spc="300" dirty="0">
                <a:solidFill>
                  <a:schemeClr val="tx2"/>
                </a:solidFill>
              </a:rPr>
              <a:t>ΜΑΚΡΟΣΚΟΠΙΚΗ ΠΡΟΣΕΓΓΙΣΗ</a:t>
            </a:r>
            <a:endParaRPr lang="el-GR" sz="2000" spc="300" dirty="0">
              <a:solidFill>
                <a:schemeClr val="tx2"/>
              </a:solidFill>
            </a:endParaRPr>
          </a:p>
          <a:p>
            <a:pPr eaLnBrk="1" hangingPunct="1"/>
            <a:endParaRPr lang="el-GR" sz="2000" dirty="0"/>
          </a:p>
          <a:p>
            <a:pPr marL="457200" indent="-457200" eaLnBrk="1" hangingPunct="1">
              <a:buAutoNum type="alphaUcPeriod"/>
            </a:pPr>
            <a:r>
              <a:rPr lang="el-GR" sz="2000" dirty="0" err="1" smtClean="0"/>
              <a:t>Περίγραπτο</a:t>
            </a:r>
            <a:r>
              <a:rPr lang="el-GR" sz="2000" dirty="0" smtClean="0"/>
              <a:t> </a:t>
            </a:r>
            <a:r>
              <a:rPr lang="el-GR" sz="2000" dirty="0"/>
              <a:t>απωθητικό όριο πέραν των φυσιολογικών ορίων του </a:t>
            </a:r>
            <a:r>
              <a:rPr lang="el-GR" sz="2000" dirty="0" smtClean="0"/>
              <a:t>νεφρού </a:t>
            </a:r>
            <a:r>
              <a:rPr lang="el-GR" sz="2000" b="1" u="sng" dirty="0" smtClean="0"/>
              <a:t>δεν</a:t>
            </a:r>
            <a:r>
              <a:rPr lang="el-GR" sz="2000" b="1" dirty="0" smtClean="0"/>
              <a:t> </a:t>
            </a:r>
            <a:r>
              <a:rPr lang="el-GR" sz="2000" dirty="0"/>
              <a:t>τεκμηριώνει περινεφρική διήθηση</a:t>
            </a:r>
          </a:p>
          <a:p>
            <a:pPr eaLnBrk="1" hangingPunct="1"/>
            <a:endParaRPr lang="el-GR" sz="2000" dirty="0"/>
          </a:p>
          <a:p>
            <a:pPr eaLnBrk="1" hangingPunct="1"/>
            <a:endParaRPr lang="el-GR" sz="2000" dirty="0"/>
          </a:p>
          <a:p>
            <a:pPr eaLnBrk="1" hangingPunct="1"/>
            <a:endParaRPr lang="en-US" sz="2000" dirty="0"/>
          </a:p>
          <a:p>
            <a:pPr eaLnBrk="1" hangingPunct="1"/>
            <a:r>
              <a:rPr lang="en-US" sz="2000" dirty="0" smtClean="0"/>
              <a:t>B</a:t>
            </a:r>
            <a:r>
              <a:rPr lang="el-GR" sz="2000" dirty="0" smtClean="0"/>
              <a:t>. </a:t>
            </a:r>
            <a:r>
              <a:rPr lang="el-GR" sz="2000" dirty="0"/>
              <a:t>Διάσπαση </a:t>
            </a:r>
            <a:r>
              <a:rPr lang="el-GR" sz="2000" b="1" dirty="0">
                <a:solidFill>
                  <a:schemeClr val="bg2">
                    <a:lumMod val="50000"/>
                  </a:schemeClr>
                </a:solidFill>
              </a:rPr>
              <a:t>νεφρικής κάψας </a:t>
            </a:r>
            <a:r>
              <a:rPr lang="el-GR" sz="2000" dirty="0"/>
              <a:t>και διήθηση περινεφρικού λίπους</a:t>
            </a:r>
          </a:p>
          <a:p>
            <a:pPr marL="742950" lvl="1" indent="-285750" eaLnBrk="1" hangingPunct="1">
              <a:spcBef>
                <a:spcPts val="1000"/>
              </a:spcBef>
              <a:buClr>
                <a:schemeClr val="accent1"/>
              </a:buClr>
              <a:buSzPct val="80000"/>
              <a:buFont typeface="Wingdings 3" pitchFamily="18" charset="2"/>
              <a:buChar char=""/>
            </a:pPr>
            <a:r>
              <a:rPr lang="el-GR" sz="2000" dirty="0"/>
              <a:t>όταν  ο όγκος  </a:t>
            </a:r>
            <a:r>
              <a:rPr lang="el-GR" sz="2000" dirty="0">
                <a:effectLst>
                  <a:outerShdw blurRad="38100" dist="38100" dir="2700000" algn="tl">
                    <a:srgbClr val="000000">
                      <a:alpha val="43137"/>
                    </a:srgbClr>
                  </a:outerShdw>
                </a:effectLst>
              </a:rPr>
              <a:t>χάνει το στρογγυλό ομαλό του </a:t>
            </a:r>
            <a:r>
              <a:rPr lang="en-US" sz="2000" dirty="0">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όριο </a:t>
            </a:r>
            <a:r>
              <a:rPr lang="el-GR" sz="2000" dirty="0"/>
              <a:t>σε σχέση με την κάψα και το περινεφρικό λίπος ή </a:t>
            </a:r>
          </a:p>
          <a:p>
            <a:pPr marL="742950" lvl="1" indent="-285750" eaLnBrk="1" hangingPunct="1">
              <a:spcBef>
                <a:spcPts val="1000"/>
              </a:spcBef>
              <a:buClr>
                <a:schemeClr val="accent1"/>
              </a:buClr>
              <a:buSzPct val="80000"/>
              <a:buFont typeface="Wingdings 3" pitchFamily="18" charset="2"/>
              <a:buChar char=""/>
            </a:pPr>
            <a:r>
              <a:rPr lang="el-GR" sz="2000" dirty="0"/>
              <a:t>όταν είναι </a:t>
            </a:r>
            <a:r>
              <a:rPr lang="el-GR" sz="2000" dirty="0">
                <a:effectLst>
                  <a:outerShdw blurRad="38100" dist="38100" dir="2700000" algn="tl">
                    <a:srgbClr val="000000">
                      <a:alpha val="43137"/>
                    </a:srgbClr>
                  </a:outerShdw>
                </a:effectLst>
              </a:rPr>
              <a:t>ορατά οζία ή ανώμαλες μάζες </a:t>
            </a:r>
            <a:r>
              <a:rPr lang="el-GR" sz="2000" dirty="0"/>
              <a:t>όγκου προβάλλουσες εντός του περινεφρικού λίπους.</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2974" y="274638"/>
            <a:ext cx="10429948" cy="511156"/>
          </a:xfrm>
        </p:spPr>
        <p:txBody>
          <a:bodyPr>
            <a:noAutofit/>
          </a:bodyPr>
          <a:lstStyle/>
          <a:p>
            <a:r>
              <a:rPr lang="el-GR" sz="2800" b="1" dirty="0" smtClean="0"/>
              <a:t>Χρήσιμοι </a:t>
            </a:r>
            <a:r>
              <a:rPr lang="el-GR" sz="2800" b="1" spc="300" dirty="0" err="1" smtClean="0"/>
              <a:t>ανοσοϊστοχημικοί</a:t>
            </a:r>
            <a:r>
              <a:rPr lang="el-GR" sz="2800" b="1" dirty="0" smtClean="0"/>
              <a:t> δείκτες </a:t>
            </a:r>
            <a:br>
              <a:rPr lang="el-GR" sz="2800" b="1" dirty="0" smtClean="0"/>
            </a:br>
            <a:r>
              <a:rPr lang="el-GR" sz="2800" b="1" dirty="0" smtClean="0"/>
              <a:t>στη </a:t>
            </a:r>
            <a:r>
              <a:rPr lang="el-GR" sz="2800" b="1" dirty="0" err="1" smtClean="0">
                <a:effectLst>
                  <a:outerShdw blurRad="38100" dist="38100" dir="2700000" algn="tl">
                    <a:srgbClr val="000000">
                      <a:alpha val="43137"/>
                    </a:srgbClr>
                  </a:outerShdw>
                </a:effectLst>
              </a:rPr>
              <a:t>διαφοροδιάγνωση</a:t>
            </a:r>
            <a:r>
              <a:rPr lang="el-GR" sz="2800" b="1" dirty="0" smtClean="0">
                <a:effectLst>
                  <a:outerShdw blurRad="38100" dist="38100" dir="2700000" algn="tl">
                    <a:srgbClr val="000000">
                      <a:alpha val="43137"/>
                    </a:srgbClr>
                  </a:outerShdw>
                </a:effectLst>
              </a:rPr>
              <a:t> των ΝΚΚ</a:t>
            </a:r>
            <a:r>
              <a:rPr lang="el-GR" sz="2800" b="1" dirty="0" smtClean="0"/>
              <a:t>,</a:t>
            </a:r>
            <a:r>
              <a:rPr lang="el-GR" sz="2800" dirty="0" smtClean="0"/>
              <a:t/>
            </a:r>
            <a:br>
              <a:rPr lang="el-GR" sz="2800" dirty="0" smtClean="0"/>
            </a:br>
            <a:r>
              <a:rPr lang="el-GR" sz="2400" dirty="0" smtClean="0"/>
              <a:t>ιδιαιτέρως εκείνων με </a:t>
            </a:r>
            <a:r>
              <a:rPr lang="el-GR" sz="2400" dirty="0" err="1" smtClean="0"/>
              <a:t>ηωσινόφιλο</a:t>
            </a:r>
            <a:r>
              <a:rPr lang="el-GR" sz="2400" dirty="0" smtClean="0"/>
              <a:t>-κοκκιώδες κυτταρόπλασμα   </a:t>
            </a:r>
            <a:endParaRPr lang="el-GR" sz="2400" dirty="0"/>
          </a:p>
        </p:txBody>
      </p:sp>
      <p:sp>
        <p:nvSpPr>
          <p:cNvPr id="3" name="2 - Θέση περιεχομένου"/>
          <p:cNvSpPr>
            <a:spLocks noGrp="1"/>
          </p:cNvSpPr>
          <p:nvPr>
            <p:ph sz="half" idx="1"/>
          </p:nvPr>
        </p:nvSpPr>
        <p:spPr>
          <a:xfrm>
            <a:off x="0" y="1285860"/>
            <a:ext cx="4495800" cy="5572140"/>
          </a:xfrm>
        </p:spPr>
        <p:txBody>
          <a:bodyPr>
            <a:normAutofit fontScale="77500" lnSpcReduction="20000"/>
          </a:bodyPr>
          <a:lstStyle/>
          <a:p>
            <a:pPr>
              <a:buNone/>
            </a:pPr>
            <a:r>
              <a:rPr lang="en-US" sz="2400" b="1" dirty="0" smtClean="0">
                <a:solidFill>
                  <a:schemeClr val="accent2">
                    <a:lumMod val="50000"/>
                  </a:schemeClr>
                </a:solidFill>
                <a:effectLst>
                  <a:outerShdw blurRad="38100" dist="38100" dir="2700000" algn="tl">
                    <a:srgbClr val="000000">
                      <a:alpha val="43137"/>
                    </a:srgbClr>
                  </a:outerShdw>
                </a:effectLst>
              </a:rPr>
              <a:t>      </a:t>
            </a:r>
            <a:r>
              <a:rPr lang="el-GR" sz="2400" b="1" dirty="0" err="1" smtClean="0">
                <a:solidFill>
                  <a:schemeClr val="accent2">
                    <a:lumMod val="50000"/>
                  </a:schemeClr>
                </a:solidFill>
                <a:effectLst>
                  <a:outerShdw blurRad="38100" dist="38100" dir="2700000" algn="tl">
                    <a:srgbClr val="000000">
                      <a:alpha val="43137"/>
                    </a:srgbClr>
                  </a:outerShdw>
                </a:effectLst>
              </a:rPr>
              <a:t>Διαυγοκυτταρικό</a:t>
            </a:r>
            <a:r>
              <a:rPr lang="el-GR" sz="2400" b="1" dirty="0" smtClean="0">
                <a:solidFill>
                  <a:schemeClr val="accent2">
                    <a:lumMod val="50000"/>
                  </a:schemeClr>
                </a:solidFill>
                <a:effectLst>
                  <a:outerShdw blurRad="38100" dist="38100" dir="2700000" algn="tl">
                    <a:srgbClr val="000000">
                      <a:alpha val="43137"/>
                    </a:srgbClr>
                  </a:outerShdw>
                </a:effectLst>
              </a:rPr>
              <a:t> ΝΚΚ</a:t>
            </a:r>
            <a:endParaRPr lang="el-GR" sz="2400" b="1" dirty="0">
              <a:solidFill>
                <a:schemeClr val="accent2">
                  <a:lumMod val="50000"/>
                </a:schemeClr>
              </a:solidFill>
              <a:effectLst>
                <a:outerShdw blurRad="38100" dist="38100" dir="2700000" algn="tl">
                  <a:srgbClr val="000000">
                    <a:alpha val="43137"/>
                  </a:srgbClr>
                </a:outerShdw>
              </a:effectLst>
            </a:endParaRPr>
          </a:p>
          <a:p>
            <a:pPr>
              <a:buNone/>
            </a:pPr>
            <a:r>
              <a:rPr lang="en-US" sz="2400" dirty="0" smtClean="0"/>
              <a:t>      </a:t>
            </a:r>
            <a:r>
              <a:rPr lang="el-GR" sz="2400" dirty="0" err="1" smtClean="0"/>
              <a:t>Τρανσφεράση</a:t>
            </a:r>
            <a:r>
              <a:rPr lang="el-GR" sz="2400" dirty="0" smtClean="0"/>
              <a:t> ΕΕΣ </a:t>
            </a:r>
            <a:r>
              <a:rPr lang="en-US" sz="2400" dirty="0" smtClean="0">
                <a:effectLst>
                  <a:outerShdw blurRad="38100" dist="38100" dir="2700000" algn="tl">
                    <a:srgbClr val="000000">
                      <a:alpha val="43137"/>
                    </a:srgbClr>
                  </a:outerShdw>
                </a:effectLst>
              </a:rPr>
              <a:t>GST-</a:t>
            </a:r>
            <a:r>
              <a:rPr lang="el-GR" sz="2400" dirty="0" smtClean="0">
                <a:effectLst>
                  <a:outerShdw blurRad="38100" dist="38100" dir="2700000" algn="tl">
                    <a:srgbClr val="000000">
                      <a:alpha val="43137"/>
                    </a:srgbClr>
                  </a:outerShdw>
                </a:effectLst>
              </a:rPr>
              <a:t>α (+)</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CA</a:t>
            </a:r>
            <a:r>
              <a:rPr lang="el-GR" sz="2400" dirty="0" smtClean="0">
                <a:effectLst>
                  <a:outerShdw blurRad="38100" dist="38100" dir="2700000" algn="tl">
                    <a:srgbClr val="000000">
                      <a:alpha val="43137"/>
                    </a:srgbClr>
                  </a:outerShdw>
                </a:effectLst>
              </a:rPr>
              <a:t>9</a:t>
            </a:r>
            <a:r>
              <a:rPr lang="en-US" sz="2400" dirty="0" smtClean="0">
                <a:effectLst>
                  <a:outerShdw blurRad="38100" dist="38100" dir="2700000" algn="tl">
                    <a:srgbClr val="000000">
                      <a:alpha val="43137"/>
                    </a:srgbClr>
                  </a:outerShdw>
                </a:effectLst>
              </a:rPr>
              <a:t>  (+)</a:t>
            </a:r>
          </a:p>
          <a:p>
            <a:pPr>
              <a:buNone/>
            </a:pPr>
            <a:endParaRPr lang="en-US" sz="2400" dirty="0" smtClean="0">
              <a:effectLst>
                <a:outerShdw blurRad="38100" dist="38100" dir="2700000" algn="tl">
                  <a:srgbClr val="000000">
                    <a:alpha val="43137"/>
                  </a:srgbClr>
                </a:outerShdw>
              </a:effectLst>
            </a:endParaRPr>
          </a:p>
          <a:p>
            <a:pPr>
              <a:buNone/>
            </a:pPr>
            <a:endParaRPr lang="en-US" sz="2400" dirty="0" smtClean="0"/>
          </a:p>
          <a:p>
            <a:pPr>
              <a:buNone/>
            </a:pPr>
            <a:r>
              <a:rPr lang="el-GR" sz="2400" b="1" dirty="0" smtClean="0">
                <a:solidFill>
                  <a:schemeClr val="accent2">
                    <a:lumMod val="50000"/>
                  </a:schemeClr>
                </a:solidFill>
                <a:effectLst>
                  <a:outerShdw blurRad="38100" dist="38100" dir="2700000" algn="tl">
                    <a:srgbClr val="000000">
                      <a:alpha val="43137"/>
                    </a:srgbClr>
                  </a:outerShdw>
                </a:effectLst>
              </a:rPr>
              <a:t>        </a:t>
            </a:r>
            <a:r>
              <a:rPr lang="el-GR" sz="2400" b="1" dirty="0" err="1" smtClean="0">
                <a:solidFill>
                  <a:schemeClr val="accent2">
                    <a:lumMod val="50000"/>
                  </a:schemeClr>
                </a:solidFill>
                <a:effectLst>
                  <a:outerShdw blurRad="38100" dist="38100" dir="2700000" algn="tl">
                    <a:srgbClr val="000000">
                      <a:alpha val="43137"/>
                    </a:srgbClr>
                  </a:outerShdw>
                </a:effectLst>
              </a:rPr>
              <a:t>Διαυγοκυτταρικό</a:t>
            </a:r>
            <a:r>
              <a:rPr lang="el-GR" sz="2400" b="1" dirty="0" smtClean="0">
                <a:solidFill>
                  <a:schemeClr val="accent2">
                    <a:lumMod val="50000"/>
                  </a:schemeClr>
                </a:solidFill>
                <a:effectLst>
                  <a:outerShdw blurRad="38100" dist="38100" dir="2700000" algn="tl">
                    <a:srgbClr val="000000">
                      <a:alpha val="43137"/>
                    </a:srgbClr>
                  </a:outerShdw>
                </a:effectLst>
              </a:rPr>
              <a:t>  ΝΚΚ</a:t>
            </a:r>
            <a:r>
              <a:rPr lang="en-US" sz="2400" b="1" dirty="0" smtClean="0">
                <a:solidFill>
                  <a:schemeClr val="accent2">
                    <a:lumMod val="50000"/>
                  </a:schemeClr>
                </a:solidFill>
                <a:effectLst>
                  <a:outerShdw blurRad="38100" dist="38100" dir="2700000" algn="tl">
                    <a:srgbClr val="000000">
                      <a:alpha val="43137"/>
                    </a:srgbClr>
                  </a:outerShdw>
                </a:effectLst>
              </a:rPr>
              <a:t> </a:t>
            </a:r>
            <a:endParaRPr lang="el-GR" sz="2400" b="1" dirty="0" smtClean="0">
              <a:solidFill>
                <a:schemeClr val="accent2">
                  <a:lumMod val="50000"/>
                </a:schemeClr>
              </a:solidFill>
              <a:effectLst>
                <a:outerShdw blurRad="38100" dist="38100" dir="2700000" algn="tl">
                  <a:srgbClr val="000000">
                    <a:alpha val="43137"/>
                  </a:srgbClr>
                </a:outerShdw>
              </a:effectLst>
            </a:endParaRPr>
          </a:p>
          <a:p>
            <a:pPr>
              <a:buNone/>
            </a:pP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CD10 (+) </a:t>
            </a:r>
            <a:r>
              <a:rPr lang="el-GR" sz="2400" dirty="0" smtClean="0">
                <a:effectLst>
                  <a:outerShdw blurRad="38100" dist="38100" dir="2700000" algn="tl">
                    <a:srgbClr val="000000">
                      <a:alpha val="43137"/>
                    </a:srgbClr>
                  </a:outerShdw>
                </a:effectLst>
              </a:rPr>
              <a:t>,</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N-</a:t>
            </a:r>
            <a:r>
              <a:rPr lang="el-GR" sz="2400" dirty="0" err="1" smtClean="0">
                <a:effectLst>
                  <a:outerShdw blurRad="38100" dist="38100" dir="2700000" algn="tl">
                    <a:srgbClr val="000000">
                      <a:alpha val="43137"/>
                    </a:srgbClr>
                  </a:outerShdw>
                </a:effectLst>
              </a:rPr>
              <a:t>Καδερίνη</a:t>
            </a:r>
            <a:r>
              <a:rPr lang="el-GR" sz="2400" dirty="0" smtClean="0">
                <a:effectLst>
                  <a:outerShdw blurRad="38100" dist="38100" dir="2700000" algn="tl">
                    <a:srgbClr val="000000">
                      <a:alpha val="43137"/>
                    </a:srgbClr>
                  </a:outerShdw>
                </a:effectLst>
              </a:rPr>
              <a:t>(+)          </a:t>
            </a:r>
            <a:r>
              <a:rPr lang="el-GR" sz="2400" dirty="0" err="1" smtClean="0">
                <a:effectLst>
                  <a:outerShdw blurRad="38100" dist="38100" dir="2700000" algn="tl">
                    <a:srgbClr val="000000">
                      <a:alpha val="43137"/>
                    </a:srgbClr>
                  </a:outerShdw>
                </a:effectLst>
              </a:rPr>
              <a:t>Βιμεντίνη</a:t>
            </a:r>
            <a:r>
              <a:rPr lang="el-GR" sz="2400" dirty="0" smtClean="0">
                <a:effectLst>
                  <a:outerShdw blurRad="38100" dist="38100" dir="2700000" algn="tl">
                    <a:srgbClr val="000000">
                      <a:alpha val="43137"/>
                    </a:srgbClr>
                  </a:outerShdw>
                </a:effectLst>
              </a:rPr>
              <a:t>(+)</a:t>
            </a:r>
            <a:r>
              <a:rPr lang="en-US" sz="2400" dirty="0" smtClean="0">
                <a:effectLst>
                  <a:outerShdw blurRad="38100" dist="38100" dir="2700000" algn="tl">
                    <a:srgbClr val="000000">
                      <a:alpha val="43137"/>
                    </a:srgbClr>
                  </a:outerShdw>
                </a:effectLst>
              </a:rPr>
              <a:t>  </a:t>
            </a:r>
          </a:p>
          <a:p>
            <a:pPr>
              <a:buNone/>
            </a:pPr>
            <a:endParaRPr lang="el-GR" sz="2400" dirty="0" smtClean="0"/>
          </a:p>
          <a:p>
            <a:pPr>
              <a:buNone/>
            </a:pPr>
            <a:r>
              <a:rPr lang="en-US" sz="2400" dirty="0" smtClean="0"/>
              <a:t>        </a:t>
            </a:r>
            <a:r>
              <a:rPr lang="el-GR" sz="2400" b="1" dirty="0" err="1" smtClean="0">
                <a:solidFill>
                  <a:schemeClr val="accent2">
                    <a:lumMod val="50000"/>
                  </a:schemeClr>
                </a:solidFill>
                <a:effectLst>
                  <a:outerShdw blurRad="38100" dist="38100" dir="2700000" algn="tl">
                    <a:srgbClr val="000000">
                      <a:alpha val="43137"/>
                    </a:srgbClr>
                  </a:outerShdw>
                </a:effectLst>
              </a:rPr>
              <a:t>Θηλώδες</a:t>
            </a:r>
            <a:r>
              <a:rPr lang="el-GR" sz="2400" b="1" dirty="0" smtClean="0">
                <a:solidFill>
                  <a:schemeClr val="accent2">
                    <a:lumMod val="50000"/>
                  </a:schemeClr>
                </a:solidFill>
                <a:effectLst>
                  <a:outerShdw blurRad="38100" dist="38100" dir="2700000" algn="tl">
                    <a:srgbClr val="000000">
                      <a:alpha val="43137"/>
                    </a:srgbClr>
                  </a:outerShdw>
                </a:effectLst>
              </a:rPr>
              <a:t> ΝΚΚ</a:t>
            </a:r>
            <a:r>
              <a:rPr lang="en-US" sz="2400" b="1" dirty="0" smtClean="0">
                <a:solidFill>
                  <a:schemeClr val="accent2">
                    <a:lumMod val="50000"/>
                  </a:schemeClr>
                </a:solidFill>
                <a:effectLst>
                  <a:outerShdw blurRad="38100" dist="38100" dir="2700000" algn="tl">
                    <a:srgbClr val="000000">
                      <a:alpha val="43137"/>
                    </a:srgbClr>
                  </a:outerShdw>
                </a:effectLst>
              </a:rPr>
              <a:t> </a:t>
            </a:r>
            <a:endParaRPr lang="el-GR" sz="2400" b="1" dirty="0" smtClean="0">
              <a:solidFill>
                <a:schemeClr val="accent2">
                  <a:lumMod val="50000"/>
                </a:schemeClr>
              </a:solidFill>
              <a:effectLst>
                <a:outerShdw blurRad="38100" dist="38100" dir="2700000" algn="tl">
                  <a:srgbClr val="000000">
                    <a:alpha val="43137"/>
                  </a:srgbClr>
                </a:outerShdw>
              </a:effectLst>
            </a:endParaRPr>
          </a:p>
          <a:p>
            <a:pPr>
              <a:buNone/>
            </a:pPr>
            <a:r>
              <a:rPr lang="el-GR" sz="2400" dirty="0" smtClean="0"/>
              <a:t>  </a:t>
            </a:r>
            <a:r>
              <a:rPr lang="en-US" sz="2400" dirty="0" smtClean="0"/>
              <a:t>        </a:t>
            </a:r>
            <a:r>
              <a:rPr lang="en-US" sz="2400" dirty="0" smtClean="0">
                <a:effectLst>
                  <a:outerShdw blurRad="38100" dist="38100" dir="2700000" algn="tl">
                    <a:srgbClr val="000000">
                      <a:alpha val="43137"/>
                    </a:srgbClr>
                  </a:outerShdw>
                </a:effectLst>
              </a:rPr>
              <a:t>AMACR(</a:t>
            </a:r>
            <a:r>
              <a:rPr lang="en-US" sz="2400" b="1" dirty="0" smtClean="0">
                <a:effectLst>
                  <a:outerShdw blurRad="38100" dist="38100" dir="2700000" algn="tl">
                    <a:srgbClr val="000000">
                      <a:alpha val="43137"/>
                    </a:srgbClr>
                  </a:outerShdw>
                </a:effectLst>
              </a:rPr>
              <a:t>+</a:t>
            </a:r>
            <a:r>
              <a:rPr lang="en-US" sz="2400" dirty="0" smtClean="0">
                <a:effectLst>
                  <a:outerShdw blurRad="38100" dist="38100" dir="2700000" algn="tl">
                    <a:srgbClr val="000000">
                      <a:alpha val="43137"/>
                    </a:srgbClr>
                  </a:outerShdw>
                </a:effectLst>
              </a:rPr>
              <a:t>) </a:t>
            </a:r>
          </a:p>
          <a:p>
            <a:pPr>
              <a:buNone/>
            </a:pPr>
            <a:r>
              <a:rPr lang="en-US" sz="2400" dirty="0" smtClean="0"/>
              <a:t>  </a:t>
            </a:r>
          </a:p>
          <a:p>
            <a:pPr>
              <a:buNone/>
            </a:pPr>
            <a:r>
              <a:rPr lang="en-US" sz="2400" b="1" spc="300" dirty="0" smtClean="0">
                <a:solidFill>
                  <a:schemeClr val="accent2">
                    <a:lumMod val="50000"/>
                  </a:schemeClr>
                </a:solidFill>
                <a:effectLst>
                  <a:outerShdw blurRad="38100" dist="38100" dir="2700000" algn="tl">
                    <a:srgbClr val="000000">
                      <a:alpha val="43137"/>
                    </a:srgbClr>
                  </a:outerShdw>
                </a:effectLst>
              </a:rPr>
              <a:t>     X</a:t>
            </a:r>
            <a:r>
              <a:rPr lang="el-GR" sz="2400" b="1" spc="300" dirty="0" err="1" smtClean="0">
                <a:solidFill>
                  <a:schemeClr val="accent2">
                    <a:lumMod val="50000"/>
                  </a:schemeClr>
                </a:solidFill>
                <a:effectLst>
                  <a:outerShdw blurRad="38100" dist="38100" dir="2700000" algn="tl">
                    <a:srgbClr val="000000">
                      <a:alpha val="43137"/>
                    </a:srgbClr>
                  </a:outerShdw>
                </a:effectLst>
              </a:rPr>
              <a:t>ρωμόφοβο</a:t>
            </a:r>
            <a:r>
              <a:rPr lang="el-GR" sz="2400" b="1" spc="300" dirty="0" smtClean="0">
                <a:solidFill>
                  <a:schemeClr val="accent2">
                    <a:lumMod val="50000"/>
                  </a:schemeClr>
                </a:solidFill>
                <a:effectLst>
                  <a:outerShdw blurRad="38100" dist="38100" dir="2700000" algn="tl">
                    <a:srgbClr val="000000">
                      <a:alpha val="43137"/>
                    </a:srgbClr>
                  </a:outerShdw>
                </a:effectLst>
              </a:rPr>
              <a:t> ΝΚΚ</a:t>
            </a:r>
            <a:r>
              <a:rPr lang="en-US" sz="2400" b="1" spc="300" dirty="0" smtClean="0">
                <a:solidFill>
                  <a:schemeClr val="accent2">
                    <a:lumMod val="50000"/>
                  </a:schemeClr>
                </a:solidFill>
                <a:effectLst>
                  <a:outerShdw blurRad="38100" dist="38100" dir="2700000" algn="tl">
                    <a:srgbClr val="000000">
                      <a:alpha val="43137"/>
                    </a:srgbClr>
                  </a:outerShdw>
                </a:effectLst>
              </a:rPr>
              <a:t> </a:t>
            </a:r>
            <a:endParaRPr lang="el-GR" sz="2400" b="1" spc="300" dirty="0" smtClean="0">
              <a:solidFill>
                <a:schemeClr val="accent2">
                  <a:lumMod val="50000"/>
                </a:schemeClr>
              </a:solidFill>
              <a:effectLst>
                <a:outerShdw blurRad="38100" dist="38100" dir="2700000" algn="tl">
                  <a:srgbClr val="000000">
                    <a:alpha val="43137"/>
                  </a:srgbClr>
                </a:outerShdw>
              </a:effectLst>
            </a:endParaRPr>
          </a:p>
          <a:p>
            <a:pPr>
              <a:buNone/>
            </a:pPr>
            <a:r>
              <a:rPr lang="en-US" sz="2400" dirty="0" err="1" smtClean="0">
                <a:effectLst>
                  <a:outerShdw blurRad="38100" dist="38100" dir="2700000" algn="tl">
                    <a:srgbClr val="000000">
                      <a:alpha val="43137"/>
                    </a:srgbClr>
                  </a:outerShdw>
                </a:effectLst>
              </a:rPr>
              <a:t>EpCAM</a:t>
            </a:r>
            <a:r>
              <a:rPr lang="en-US" sz="2400" dirty="0" smtClean="0">
                <a:effectLst>
                  <a:outerShdw blurRad="38100" dist="38100" dir="2700000" algn="tl">
                    <a:srgbClr val="000000">
                      <a:alpha val="43137"/>
                    </a:srgbClr>
                  </a:outerShdw>
                </a:effectLst>
              </a:rPr>
              <a:t>(+) </a:t>
            </a:r>
          </a:p>
          <a:p>
            <a:pPr>
              <a:buNone/>
            </a:pPr>
            <a:r>
              <a:rPr lang="en-US" sz="2400" dirty="0" smtClean="0">
                <a:effectLst>
                  <a:outerShdw blurRad="38100" dist="38100" dir="2700000" algn="tl">
                    <a:srgbClr val="000000">
                      <a:alpha val="43137"/>
                    </a:srgbClr>
                  </a:outerShdw>
                </a:effectLst>
              </a:rPr>
              <a:t>CK7(+ &gt;90%)</a:t>
            </a:r>
            <a:r>
              <a:rPr lang="el-GR" sz="2400" dirty="0" smtClean="0">
                <a:effectLst>
                  <a:outerShdw blurRad="38100" dist="38100" dir="2700000" algn="tl">
                    <a:srgbClr val="000000">
                      <a:alpha val="43137"/>
                    </a:srgbClr>
                  </a:outerShdw>
                </a:effectLst>
              </a:rPr>
              <a:t> </a:t>
            </a:r>
            <a:r>
              <a:rPr lang="el-GR" sz="2400" u="sng" dirty="0" smtClean="0">
                <a:effectLst>
                  <a:outerShdw blurRad="38100" dist="38100" dir="2700000" algn="tl">
                    <a:srgbClr val="000000">
                      <a:alpha val="43137"/>
                    </a:srgbClr>
                  </a:outerShdw>
                </a:effectLst>
              </a:rPr>
              <a:t>ή</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CK7</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τουλάχιστον στο 5%,</a:t>
            </a:r>
          </a:p>
          <a:p>
            <a:pPr>
              <a:buNone/>
            </a:pPr>
            <a:r>
              <a:rPr lang="el-GR" sz="2400" dirty="0" smtClean="0">
                <a:effectLst>
                  <a:outerShdw blurRad="38100" dist="38100" dir="2700000" algn="tl">
                    <a:srgbClr val="000000">
                      <a:alpha val="43137"/>
                    </a:srgbClr>
                  </a:outerShdw>
                </a:effectLst>
              </a:rPr>
              <a:t> αλλά </a:t>
            </a:r>
            <a:r>
              <a:rPr lang="en-US" sz="2400" dirty="0" smtClean="0">
                <a:effectLst>
                  <a:outerShdw blurRad="38100" dist="38100" dir="2700000" algn="tl">
                    <a:srgbClr val="000000">
                      <a:alpha val="43137"/>
                    </a:srgbClr>
                  </a:outerShdw>
                </a:effectLst>
              </a:rPr>
              <a:t>CK20</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&amp;</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CD15 </a:t>
            </a:r>
            <a:r>
              <a:rPr lang="el-GR" sz="2400" dirty="0" smtClean="0">
                <a:effectLst>
                  <a:outerShdw blurRad="38100" dist="38100" dir="2700000" algn="tl">
                    <a:srgbClr val="000000">
                      <a:alpha val="43137"/>
                    </a:srgbClr>
                  </a:outerShdw>
                </a:effectLst>
              </a:rPr>
              <a:t>αρνητικά)</a:t>
            </a:r>
          </a:p>
          <a:p>
            <a:pPr>
              <a:buNone/>
            </a:pPr>
            <a:r>
              <a:rPr lang="el-GR" sz="2400" dirty="0" smtClean="0">
                <a:effectLst>
                  <a:outerShdw blurRad="38100" dist="38100" dir="2700000" algn="tl">
                    <a:srgbClr val="000000">
                      <a:alpha val="43137"/>
                    </a:srgbClr>
                  </a:outerShdw>
                </a:effectLst>
              </a:rPr>
              <a:t>Ε-</a:t>
            </a:r>
            <a:r>
              <a:rPr lang="el-GR" sz="2400" dirty="0" err="1" smtClean="0">
                <a:effectLst>
                  <a:outerShdw blurRad="38100" dist="38100" dir="2700000" algn="tl">
                    <a:srgbClr val="000000">
                      <a:alpha val="43137"/>
                    </a:srgbClr>
                  </a:outerShdw>
                </a:effectLst>
              </a:rPr>
              <a:t>καδερίνη</a:t>
            </a:r>
            <a:r>
              <a:rPr lang="el-GR" sz="2400" dirty="0" smtClean="0">
                <a:effectLst>
                  <a:outerShdw blurRad="38100" dist="38100" dir="2700000" algn="tl">
                    <a:srgbClr val="000000">
                      <a:alpha val="43137"/>
                    </a:srgbClr>
                  </a:outerShdw>
                </a:effectLst>
              </a:rPr>
              <a:t> (+, με</a:t>
            </a:r>
            <a:r>
              <a:rPr lang="el-GR" sz="2400" b="1" dirty="0" smtClean="0">
                <a:effectLst>
                  <a:outerShdw blurRad="38100" dist="38100" dir="2700000" algn="tl">
                    <a:srgbClr val="000000">
                      <a:alpha val="43137"/>
                    </a:srgbClr>
                  </a:outerShdw>
                </a:effectLst>
              </a:rPr>
              <a:t> αμιγώς </a:t>
            </a:r>
            <a:r>
              <a:rPr lang="el-GR" sz="2400" dirty="0" err="1" smtClean="0">
                <a:effectLst>
                  <a:outerShdw blurRad="38100" dist="38100" dir="2700000" algn="tl">
                    <a:srgbClr val="000000">
                      <a:alpha val="43137"/>
                    </a:srgbClr>
                  </a:outerShdw>
                </a:effectLst>
              </a:rPr>
              <a:t>μεμβρανικό</a:t>
            </a:r>
            <a:r>
              <a:rPr lang="el-GR" sz="2400" dirty="0" smtClean="0">
                <a:effectLst>
                  <a:outerShdw blurRad="38100" dist="38100" dir="2700000" algn="tl">
                    <a:srgbClr val="000000">
                      <a:alpha val="43137"/>
                    </a:srgbClr>
                  </a:outerShdw>
                </a:effectLst>
              </a:rPr>
              <a:t>     πρότυπο</a:t>
            </a:r>
            <a:r>
              <a:rPr lang="en-US" sz="2400" dirty="0" smtClean="0">
                <a:effectLst>
                  <a:outerShdw blurRad="38100" dist="38100" dir="2700000" algn="tl">
                    <a:srgbClr val="000000">
                      <a:alpha val="43137"/>
                    </a:srgbClr>
                  </a:outerShdw>
                </a:effectLst>
              </a:rPr>
              <a:t>)</a:t>
            </a:r>
          </a:p>
          <a:p>
            <a:pPr>
              <a:buNone/>
            </a:pPr>
            <a:r>
              <a:rPr lang="en-US" sz="2400" dirty="0" smtClean="0">
                <a:effectLst>
                  <a:outerShdw blurRad="38100" dist="38100" dir="2700000" algn="tl">
                    <a:srgbClr val="000000">
                      <a:alpha val="43137"/>
                    </a:srgbClr>
                  </a:outerShdw>
                </a:effectLst>
              </a:rPr>
              <a:t>    </a:t>
            </a:r>
          </a:p>
          <a:p>
            <a:pPr>
              <a:buNone/>
            </a:pPr>
            <a:r>
              <a:rPr lang="en-US" sz="2400" dirty="0" smtClean="0"/>
              <a:t>  </a:t>
            </a:r>
          </a:p>
          <a:p>
            <a:pPr>
              <a:buNone/>
            </a:pPr>
            <a:endParaRPr lang="el-GR" sz="2400" dirty="0" smtClean="0"/>
          </a:p>
        </p:txBody>
      </p:sp>
      <p:sp>
        <p:nvSpPr>
          <p:cNvPr id="4" name="3 - Θέση περιεχομένου"/>
          <p:cNvSpPr>
            <a:spLocks noGrp="1"/>
          </p:cNvSpPr>
          <p:nvPr>
            <p:ph sz="half" idx="2"/>
          </p:nvPr>
        </p:nvSpPr>
        <p:spPr>
          <a:xfrm>
            <a:off x="4648200" y="1285860"/>
            <a:ext cx="4495800" cy="5572140"/>
          </a:xfrm>
        </p:spPr>
        <p:txBody>
          <a:bodyPr>
            <a:normAutofit fontScale="77500" lnSpcReduction="20000"/>
          </a:bodyPr>
          <a:lstStyle/>
          <a:p>
            <a:pPr>
              <a:buNone/>
            </a:pPr>
            <a:r>
              <a:rPr lang="en-US" sz="2400" b="1" dirty="0" smtClean="0">
                <a:solidFill>
                  <a:schemeClr val="accent2">
                    <a:lumMod val="50000"/>
                  </a:schemeClr>
                </a:solidFill>
                <a:effectLst>
                  <a:outerShdw blurRad="38100" dist="38100" dir="2700000" algn="tl">
                    <a:srgbClr val="000000">
                      <a:alpha val="43137"/>
                    </a:srgbClr>
                  </a:outerShdw>
                </a:effectLst>
              </a:rPr>
              <a:t>      </a:t>
            </a:r>
            <a:r>
              <a:rPr lang="el-GR" sz="2400" b="1" dirty="0" err="1" smtClean="0">
                <a:solidFill>
                  <a:schemeClr val="accent2">
                    <a:lumMod val="50000"/>
                  </a:schemeClr>
                </a:solidFill>
                <a:effectLst>
                  <a:outerShdw blurRad="38100" dist="38100" dir="2700000" algn="tl">
                    <a:srgbClr val="000000">
                      <a:alpha val="43137"/>
                    </a:srgbClr>
                  </a:outerShdw>
                </a:effectLst>
              </a:rPr>
              <a:t>Θηλώδες</a:t>
            </a:r>
            <a:r>
              <a:rPr lang="el-GR" sz="2400" b="1" dirty="0" smtClean="0">
                <a:solidFill>
                  <a:schemeClr val="accent2">
                    <a:lumMod val="50000"/>
                  </a:schemeClr>
                </a:solidFill>
                <a:effectLst>
                  <a:outerShdw blurRad="38100" dist="38100" dir="2700000" algn="tl">
                    <a:srgbClr val="000000">
                      <a:alpha val="43137"/>
                    </a:srgbClr>
                  </a:outerShdw>
                </a:effectLst>
              </a:rPr>
              <a:t> ΝΚΚ</a:t>
            </a:r>
            <a:endParaRPr lang="en-US" sz="2400" b="1" dirty="0" smtClean="0">
              <a:solidFill>
                <a:schemeClr val="accent2">
                  <a:lumMod val="50000"/>
                </a:schemeClr>
              </a:solidFill>
              <a:effectLst>
                <a:outerShdw blurRad="38100" dist="38100" dir="2700000" algn="tl">
                  <a:srgbClr val="000000">
                    <a:alpha val="43137"/>
                  </a:srgbClr>
                </a:outerShdw>
              </a:effectLst>
            </a:endParaRPr>
          </a:p>
          <a:p>
            <a:pPr>
              <a:buNone/>
            </a:pPr>
            <a:r>
              <a:rPr lang="en-US" sz="2400" dirty="0" smtClean="0"/>
              <a:t>        </a:t>
            </a:r>
            <a:r>
              <a:rPr lang="en-US" sz="2400" dirty="0" smtClean="0">
                <a:effectLst>
                  <a:outerShdw blurRad="38100" dist="38100" dir="2700000" algn="tl">
                    <a:srgbClr val="000000">
                      <a:alpha val="43137"/>
                    </a:srgbClr>
                  </a:outerShdw>
                </a:effectLst>
              </a:rPr>
              <a:t>AMACR (+)</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CK7 (+)</a:t>
            </a:r>
          </a:p>
          <a:p>
            <a:pPr>
              <a:buNone/>
            </a:pPr>
            <a:endParaRPr lang="el-GR" sz="2400" dirty="0" smtClean="0"/>
          </a:p>
          <a:p>
            <a:pPr>
              <a:buNone/>
            </a:pPr>
            <a:r>
              <a:rPr lang="el-GR" sz="2400" dirty="0" smtClean="0"/>
              <a:t> </a:t>
            </a:r>
            <a:endParaRPr lang="en-US" sz="2400" dirty="0" smtClean="0"/>
          </a:p>
          <a:p>
            <a:pPr>
              <a:buNone/>
            </a:pPr>
            <a:r>
              <a:rPr lang="el-GR" sz="2400" b="1" dirty="0" err="1" smtClean="0">
                <a:solidFill>
                  <a:schemeClr val="accent2">
                    <a:lumMod val="50000"/>
                  </a:schemeClr>
                </a:solidFill>
                <a:effectLst>
                  <a:outerShdw blurRad="38100" dist="38100" dir="2700000" algn="tl">
                    <a:srgbClr val="000000">
                      <a:alpha val="43137"/>
                    </a:srgbClr>
                  </a:outerShdw>
                </a:effectLst>
              </a:rPr>
              <a:t>Χρωμόφοβο</a:t>
            </a:r>
            <a:r>
              <a:rPr lang="el-GR" sz="2400" b="1" dirty="0" smtClean="0">
                <a:solidFill>
                  <a:schemeClr val="accent2">
                    <a:lumMod val="50000"/>
                  </a:schemeClr>
                </a:solidFill>
                <a:effectLst>
                  <a:outerShdw blurRad="38100" dist="38100" dir="2700000" algn="tl">
                    <a:srgbClr val="000000">
                      <a:alpha val="43137"/>
                    </a:srgbClr>
                  </a:outerShdw>
                </a:effectLst>
              </a:rPr>
              <a:t> ΝΚΚ / </a:t>
            </a:r>
            <a:r>
              <a:rPr lang="el-GR" sz="2400" b="1" dirty="0" err="1" smtClean="0">
                <a:solidFill>
                  <a:schemeClr val="accent2">
                    <a:lumMod val="50000"/>
                  </a:schemeClr>
                </a:solidFill>
                <a:effectLst>
                  <a:outerShdw blurRad="38100" dist="38100" dir="2700000" algn="tl">
                    <a:srgbClr val="000000">
                      <a:alpha val="43137"/>
                    </a:srgbClr>
                  </a:outerShdw>
                </a:effectLst>
              </a:rPr>
              <a:t>ογκοκύτωμα</a:t>
            </a:r>
            <a:endParaRPr lang="el-GR" sz="2400" b="1" dirty="0" smtClean="0">
              <a:solidFill>
                <a:schemeClr val="accent2">
                  <a:lumMod val="50000"/>
                </a:schemeClr>
              </a:solidFill>
              <a:effectLst>
                <a:outerShdw blurRad="38100" dist="38100" dir="2700000" algn="tl">
                  <a:srgbClr val="000000">
                    <a:alpha val="43137"/>
                  </a:srgbClr>
                </a:outerShdw>
              </a:effectLst>
            </a:endParaRPr>
          </a:p>
          <a:p>
            <a:pPr>
              <a:buNone/>
            </a:pPr>
            <a:r>
              <a:rPr lang="el-GR" sz="2400" dirty="0" smtClean="0">
                <a:effectLst>
                  <a:outerShdw blurRad="38100" dist="38100" dir="2700000" algn="tl">
                    <a:srgbClr val="000000">
                      <a:alpha val="43137"/>
                    </a:srgbClr>
                  </a:outerShdw>
                </a:effectLst>
              </a:rPr>
              <a:t>    </a:t>
            </a:r>
            <a:r>
              <a:rPr lang="el-GR" sz="2400" dirty="0" err="1" smtClean="0">
                <a:effectLst>
                  <a:outerShdw blurRad="38100" dist="38100" dir="2700000" algn="tl">
                    <a:srgbClr val="000000">
                      <a:alpha val="43137"/>
                    </a:srgbClr>
                  </a:outerShdw>
                </a:effectLst>
              </a:rPr>
              <a:t>Παρβαλβουμίνη</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   CD117 (c-KIT) (+),</a:t>
            </a:r>
          </a:p>
          <a:p>
            <a:pPr>
              <a:buNone/>
            </a:pP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E- &amp; </a:t>
            </a:r>
            <a:r>
              <a:rPr lang="el-GR" sz="2400" dirty="0" smtClean="0">
                <a:effectLst>
                  <a:outerShdw blurRad="38100" dist="38100" dir="2700000" algn="tl">
                    <a:srgbClr val="000000">
                      <a:alpha val="43137"/>
                    </a:srgbClr>
                  </a:outerShdw>
                </a:effectLst>
              </a:rPr>
              <a:t>κυρίως  </a:t>
            </a:r>
            <a:r>
              <a:rPr lang="en-US" sz="2400" dirty="0" err="1" smtClean="0">
                <a:effectLst>
                  <a:outerShdw blurRad="38100" dist="38100" dir="2700000" algn="tl">
                    <a:srgbClr val="000000">
                      <a:alpha val="43137"/>
                    </a:srgbClr>
                  </a:outerShdw>
                </a:effectLst>
              </a:rPr>
              <a:t>ksp</a:t>
            </a:r>
            <a:r>
              <a:rPr lang="en-US" sz="2400" dirty="0" smtClean="0">
                <a:effectLst>
                  <a:outerShdw blurRad="38100" dist="38100" dir="2700000" algn="tl">
                    <a:srgbClr val="000000">
                      <a:alpha val="43137"/>
                    </a:srgbClr>
                  </a:outerShdw>
                </a:effectLst>
              </a:rPr>
              <a:t>-</a:t>
            </a:r>
            <a:r>
              <a:rPr lang="el-GR" sz="2400" dirty="0" err="1" smtClean="0">
                <a:effectLst>
                  <a:outerShdw blurRad="38100" dist="38100" dir="2700000" algn="tl">
                    <a:srgbClr val="000000">
                      <a:alpha val="43137"/>
                    </a:srgbClr>
                  </a:outerShdw>
                </a:effectLst>
              </a:rPr>
              <a:t>καδερίνη</a:t>
            </a:r>
            <a:r>
              <a:rPr lang="el-GR" sz="2400" dirty="0" smtClean="0">
                <a:effectLst>
                  <a:outerShdw blurRad="38100" dist="38100" dir="2700000" algn="tl">
                    <a:srgbClr val="000000">
                      <a:alpha val="43137"/>
                    </a:srgbClr>
                  </a:outerShdw>
                </a:effectLst>
              </a:rPr>
              <a:t>(+)</a:t>
            </a:r>
            <a:endParaRPr lang="en-US" sz="2400" dirty="0" smtClean="0">
              <a:effectLst>
                <a:outerShdw blurRad="38100" dist="38100" dir="2700000" algn="tl">
                  <a:srgbClr val="000000">
                    <a:alpha val="43137"/>
                  </a:srgbClr>
                </a:outerShdw>
              </a:effectLst>
            </a:endParaRPr>
          </a:p>
          <a:p>
            <a:pPr>
              <a:buNone/>
            </a:pPr>
            <a:r>
              <a:rPr lang="el-GR" sz="2400" dirty="0" smtClean="0"/>
              <a:t> </a:t>
            </a:r>
          </a:p>
          <a:p>
            <a:pPr>
              <a:buNone/>
            </a:pPr>
            <a:endParaRPr lang="el-GR" sz="2400" b="1" dirty="0" smtClean="0">
              <a:solidFill>
                <a:schemeClr val="accent2">
                  <a:lumMod val="50000"/>
                </a:schemeClr>
              </a:solidFill>
              <a:effectLst>
                <a:outerShdw blurRad="38100" dist="38100" dir="2700000" algn="tl">
                  <a:srgbClr val="000000">
                    <a:alpha val="43137"/>
                  </a:srgbClr>
                </a:outerShdw>
              </a:effectLst>
            </a:endParaRPr>
          </a:p>
          <a:p>
            <a:pPr>
              <a:buNone/>
            </a:pPr>
            <a:endParaRPr lang="en-US" sz="2400" dirty="0" smtClean="0"/>
          </a:p>
          <a:p>
            <a:pPr>
              <a:buNone/>
            </a:pPr>
            <a:endParaRPr lang="el-GR" sz="2400" dirty="0" smtClean="0"/>
          </a:p>
          <a:p>
            <a:pPr>
              <a:buNone/>
            </a:pPr>
            <a:r>
              <a:rPr lang="en-US" sz="2400" b="1" spc="300" dirty="0" smtClean="0">
                <a:solidFill>
                  <a:schemeClr val="accent2">
                    <a:lumMod val="50000"/>
                  </a:schemeClr>
                </a:solidFill>
                <a:effectLst>
                  <a:outerShdw blurRad="38100" dist="38100" dir="2700000" algn="tl">
                    <a:srgbClr val="000000">
                      <a:alpha val="43137"/>
                    </a:srgbClr>
                  </a:outerShdw>
                </a:effectLst>
              </a:rPr>
              <a:t>    </a:t>
            </a:r>
            <a:r>
              <a:rPr lang="el-GR" sz="2400" b="1" spc="300" dirty="0" err="1" smtClean="0">
                <a:solidFill>
                  <a:schemeClr val="accent2">
                    <a:lumMod val="50000"/>
                  </a:schemeClr>
                </a:solidFill>
                <a:effectLst>
                  <a:outerShdw blurRad="38100" dist="38100" dir="2700000" algn="tl">
                    <a:srgbClr val="000000">
                      <a:alpha val="43137"/>
                    </a:srgbClr>
                  </a:outerShdw>
                </a:effectLst>
              </a:rPr>
              <a:t>Ογκοκύτωμα</a:t>
            </a:r>
            <a:endParaRPr lang="el-GR" sz="2400" b="1" spc="300" dirty="0" smtClean="0">
              <a:solidFill>
                <a:schemeClr val="accent2">
                  <a:lumMod val="50000"/>
                </a:schemeClr>
              </a:solidFill>
              <a:effectLst>
                <a:outerShdw blurRad="38100" dist="38100" dir="2700000" algn="tl">
                  <a:srgbClr val="000000">
                    <a:alpha val="43137"/>
                  </a:srgbClr>
                </a:outerShdw>
              </a:effectLst>
            </a:endParaRPr>
          </a:p>
          <a:p>
            <a:pPr>
              <a:buNone/>
            </a:pPr>
            <a:r>
              <a:rPr lang="en-US" sz="2400" dirty="0" smtClean="0">
                <a:effectLst>
                  <a:outerShdw blurRad="38100" dist="38100" dir="2700000" algn="tl">
                    <a:srgbClr val="000000">
                      <a:alpha val="43137"/>
                    </a:srgbClr>
                  </a:outerShdw>
                </a:effectLst>
              </a:rPr>
              <a:t>CK7(-) </a:t>
            </a:r>
            <a:r>
              <a:rPr lang="el-GR" sz="2400" u="sng" dirty="0" smtClean="0">
                <a:effectLst>
                  <a:outerShdw blurRad="38100" dist="38100" dir="2700000" algn="tl">
                    <a:srgbClr val="000000">
                      <a:alpha val="43137"/>
                    </a:srgbClr>
                  </a:outerShdw>
                </a:effectLst>
              </a:rPr>
              <a:t>ή</a:t>
            </a:r>
            <a:r>
              <a:rPr lang="el-GR" sz="2400" dirty="0" smtClean="0">
                <a:effectLst>
                  <a:outerShdw blurRad="38100" dist="38100" dir="2700000" algn="tl">
                    <a:srgbClr val="000000">
                      <a:alpha val="43137"/>
                    </a:srgbClr>
                  </a:outerShdw>
                </a:effectLst>
              </a:rPr>
              <a:t> </a:t>
            </a:r>
          </a:p>
          <a:p>
            <a:pPr>
              <a:buNone/>
            </a:pPr>
            <a:r>
              <a:rPr lang="en-US" sz="2400" dirty="0" smtClean="0">
                <a:effectLst>
                  <a:outerShdw blurRad="38100" dist="38100" dir="2700000" algn="tl">
                    <a:srgbClr val="000000">
                      <a:alpha val="43137"/>
                    </a:srgbClr>
                  </a:outerShdw>
                </a:effectLst>
              </a:rPr>
              <a:t>CK7</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&amp;</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CK20 (</a:t>
            </a:r>
            <a:r>
              <a:rPr lang="el-GR" sz="2400" dirty="0" smtClean="0">
                <a:effectLst>
                  <a:outerShdw blurRad="38100" dist="38100" dir="2700000" algn="tl">
                    <a:srgbClr val="000000">
                      <a:alpha val="43137"/>
                    </a:srgbClr>
                  </a:outerShdw>
                </a:effectLst>
              </a:rPr>
              <a:t>εστιακά θετικές)</a:t>
            </a:r>
          </a:p>
          <a:p>
            <a:pPr>
              <a:buNone/>
            </a:pPr>
            <a:r>
              <a:rPr lang="el-GR" sz="2400" u="sng" dirty="0" smtClean="0">
                <a:effectLst>
                  <a:outerShdw blurRad="38100" dist="38100" dir="2700000" algn="tl">
                    <a:srgbClr val="000000">
                      <a:alpha val="43137"/>
                    </a:srgbClr>
                  </a:outerShdw>
                </a:effectLst>
              </a:rPr>
              <a:t>ή </a:t>
            </a:r>
            <a:r>
              <a:rPr lang="en-US" sz="2400" dirty="0" smtClean="0">
                <a:effectLst>
                  <a:outerShdw blurRad="38100" dist="38100" dir="2700000" algn="tl">
                    <a:srgbClr val="000000">
                      <a:alpha val="43137"/>
                    </a:srgbClr>
                  </a:outerShdw>
                </a:effectLst>
              </a:rPr>
              <a:t>CK7</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&amp;</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CD15</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a:t>
            </a:r>
            <a:r>
              <a:rPr lang="el-GR" sz="2400" dirty="0" smtClean="0">
                <a:effectLst>
                  <a:outerShdw blurRad="38100" dist="38100" dir="2700000" algn="tl">
                    <a:srgbClr val="000000">
                      <a:alpha val="43137"/>
                    </a:srgbClr>
                  </a:outerShdw>
                </a:effectLst>
              </a:rPr>
              <a:t>εστιακά θετικά)</a:t>
            </a:r>
          </a:p>
          <a:p>
            <a:pPr>
              <a:buNone/>
            </a:pPr>
            <a:r>
              <a:rPr lang="el-GR" sz="2400" dirty="0" smtClean="0">
                <a:effectLst>
                  <a:outerShdw blurRad="38100" dist="38100" dir="2700000" algn="tl">
                    <a:srgbClr val="000000">
                      <a:alpha val="43137"/>
                    </a:srgbClr>
                  </a:outerShdw>
                </a:effectLst>
              </a:rPr>
              <a:t>Ε-</a:t>
            </a:r>
            <a:r>
              <a:rPr lang="el-GR" sz="2400" dirty="0" err="1" smtClean="0">
                <a:effectLst>
                  <a:outerShdw blurRad="38100" dist="38100" dir="2700000" algn="tl">
                    <a:srgbClr val="000000">
                      <a:alpha val="43137"/>
                    </a:srgbClr>
                  </a:outerShdw>
                </a:effectLst>
              </a:rPr>
              <a:t>καδερίνη</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με </a:t>
            </a:r>
            <a:r>
              <a:rPr lang="el-GR" sz="2400" b="1" dirty="0" smtClean="0">
                <a:effectLst>
                  <a:outerShdw blurRad="38100" dist="38100" dir="2700000" algn="tl">
                    <a:srgbClr val="000000">
                      <a:alpha val="43137"/>
                    </a:srgbClr>
                  </a:outerShdw>
                </a:effectLst>
              </a:rPr>
              <a:t>μικτό</a:t>
            </a:r>
            <a:r>
              <a:rPr lang="el-GR" sz="2400" dirty="0" smtClean="0">
                <a:effectLst>
                  <a:outerShdw blurRad="38100" dist="38100" dir="2700000" algn="tl">
                    <a:srgbClr val="000000">
                      <a:alpha val="43137"/>
                    </a:srgbClr>
                  </a:outerShdw>
                </a:effectLst>
              </a:rPr>
              <a:t>,  </a:t>
            </a:r>
          </a:p>
          <a:p>
            <a:pPr>
              <a:buNone/>
            </a:pPr>
            <a:r>
              <a:rPr lang="el-GR" sz="2400" dirty="0" smtClean="0">
                <a:effectLst>
                  <a:outerShdw blurRad="38100" dist="38100" dir="2700000" algn="tl">
                    <a:srgbClr val="000000">
                      <a:alpha val="43137"/>
                    </a:srgbClr>
                  </a:outerShdw>
                </a:effectLst>
              </a:rPr>
              <a:t>       κοκκιώδες </a:t>
            </a:r>
            <a:r>
              <a:rPr lang="el-GR" sz="2400" dirty="0" err="1" smtClean="0">
                <a:effectLst>
                  <a:outerShdw blurRad="38100" dist="38100" dir="2700000" algn="tl">
                    <a:srgbClr val="000000">
                      <a:alpha val="43137"/>
                    </a:srgbClr>
                  </a:outerShdw>
                </a:effectLst>
              </a:rPr>
              <a:t>κυτταροπλασματικό</a:t>
            </a:r>
            <a:r>
              <a:rPr lang="el-GR" sz="2400" dirty="0" smtClean="0">
                <a:effectLst>
                  <a:outerShdw blurRad="38100" dist="38100" dir="2700000" algn="tl">
                    <a:srgbClr val="000000">
                      <a:alpha val="43137"/>
                    </a:srgbClr>
                  </a:outerShdw>
                </a:effectLst>
              </a:rPr>
              <a:t> &amp; </a:t>
            </a:r>
          </a:p>
          <a:p>
            <a:pPr>
              <a:buNone/>
            </a:pPr>
            <a:r>
              <a:rPr lang="el-GR" sz="2400" dirty="0" smtClean="0">
                <a:effectLst>
                  <a:outerShdw blurRad="38100" dist="38100" dir="2700000" algn="tl">
                    <a:srgbClr val="000000">
                      <a:alpha val="43137"/>
                    </a:srgbClr>
                  </a:outerShdw>
                </a:effectLst>
              </a:rPr>
              <a:t>       ατελώς μεμβρανικό πρότυπο)</a:t>
            </a:r>
          </a:p>
          <a:p>
            <a:pPr>
              <a:buNone/>
            </a:pPr>
            <a:r>
              <a:rPr lang="en-US" sz="2400" dirty="0" smtClean="0">
                <a:effectLst>
                  <a:outerShdw blurRad="38100" dist="38100" dir="2700000" algn="tl">
                    <a:srgbClr val="000000">
                      <a:alpha val="43137"/>
                    </a:srgbClr>
                  </a:outerShdw>
                </a:effectLst>
              </a:rPr>
              <a:t>S100A1 (+)</a:t>
            </a:r>
            <a:r>
              <a:rPr lang="el-GR" sz="2400" dirty="0" smtClean="0">
                <a:effectLst>
                  <a:outerShdw blurRad="38100" dist="38100" dir="2700000" algn="tl">
                    <a:srgbClr val="000000">
                      <a:alpha val="43137"/>
                    </a:srgbClr>
                  </a:outerShdw>
                </a:effectLst>
              </a:rPr>
              <a:t> </a:t>
            </a:r>
            <a:endParaRPr lang="el-GR" sz="2400"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l-GR" sz="3600" b="1" dirty="0" smtClean="0">
                <a:effectLst>
                  <a:outerShdw blurRad="38100" dist="38100" dir="2700000" algn="tl">
                    <a:srgbClr val="000000">
                      <a:alpha val="43137"/>
                    </a:srgbClr>
                  </a:outerShdw>
                </a:effectLst>
              </a:rPr>
              <a:t>ΝΚΚ σχετιζόμενο με επίκτητη κυστική νόσο</a:t>
            </a:r>
            <a:r>
              <a:rPr lang="el-GR" sz="2400" dirty="0" smtClean="0"/>
              <a:t/>
            </a:r>
            <a:br>
              <a:rPr lang="el-GR" sz="2400" dirty="0" smtClean="0"/>
            </a:br>
            <a:r>
              <a:rPr lang="el-GR" sz="2400" dirty="0" err="1" smtClean="0"/>
              <a:t>φωλεές</a:t>
            </a:r>
            <a:r>
              <a:rPr lang="el-GR" sz="2400" dirty="0" smtClean="0"/>
              <a:t> </a:t>
            </a:r>
            <a:r>
              <a:rPr lang="el-GR" sz="2400" dirty="0" err="1" smtClean="0"/>
              <a:t>νεοπλασματικών</a:t>
            </a:r>
            <a:r>
              <a:rPr lang="el-GR" sz="2400" dirty="0" smtClean="0"/>
              <a:t> κυττάρων με πολλαπλούς αυλούς ,</a:t>
            </a:r>
            <a:br>
              <a:rPr lang="el-GR" sz="2400" dirty="0" smtClean="0"/>
            </a:br>
            <a:r>
              <a:rPr lang="el-GR" sz="2400" dirty="0" smtClean="0"/>
              <a:t>άφθονοι κρύσταλλοι οξαλικού ασβεστίου</a:t>
            </a:r>
            <a:r>
              <a:rPr lang="en-US" sz="2400" dirty="0" smtClean="0"/>
              <a:t>.</a:t>
            </a:r>
            <a:br>
              <a:rPr lang="en-US" sz="2400" dirty="0" smtClean="0"/>
            </a:br>
            <a:r>
              <a:rPr lang="en-US" sz="2400" dirty="0" smtClean="0"/>
              <a:t>AMACR</a:t>
            </a:r>
            <a:r>
              <a:rPr lang="el-GR" sz="2400" dirty="0" smtClean="0"/>
              <a:t> (διάχυτα +),</a:t>
            </a:r>
            <a:r>
              <a:rPr lang="en-US" sz="2400" dirty="0" smtClean="0"/>
              <a:t>CD10, GST-a, </a:t>
            </a:r>
            <a:r>
              <a:rPr lang="el-GR" sz="2400" dirty="0" smtClean="0"/>
              <a:t>αντιγόνο ΝΚΚ</a:t>
            </a:r>
            <a:r>
              <a:rPr lang="en-US" sz="2400" dirty="0" smtClean="0"/>
              <a:t>:(+), CK7 (-, </a:t>
            </a:r>
            <a:r>
              <a:rPr lang="el-GR" sz="2400" dirty="0" smtClean="0"/>
              <a:t>ή πολύ εστιακά+) </a:t>
            </a:r>
            <a:endParaRPr lang="el-GR" sz="2400" dirty="0"/>
          </a:p>
        </p:txBody>
      </p:sp>
      <p:pic>
        <p:nvPicPr>
          <p:cNvPr id="35842" name="Picture 2" descr="&lt;div style=&quot;background:navy;padding:5px; font-family:Verdana, Arial, Helvetica, sans-serif; font-size:12px;&quot;&gt;Image B&lt;/div&gt;"/>
          <p:cNvPicPr>
            <a:picLocks noChangeAspect="1" noChangeArrowheads="1"/>
          </p:cNvPicPr>
          <p:nvPr/>
        </p:nvPicPr>
        <p:blipFill>
          <a:blip r:embed="rId2" cstate="print"/>
          <a:srcRect/>
          <a:stretch>
            <a:fillRect/>
          </a:stretch>
        </p:blipFill>
        <p:spPr bwMode="auto">
          <a:xfrm rot="5400000">
            <a:off x="-1646156" y="2230332"/>
            <a:ext cx="4824536" cy="3621471"/>
          </a:xfrm>
          <a:prstGeom prst="rect">
            <a:avLst/>
          </a:prstGeom>
          <a:noFill/>
        </p:spPr>
      </p:pic>
      <p:pic>
        <p:nvPicPr>
          <p:cNvPr id="35844" name="Picture 4" descr="&lt;div style=&quot;background:navy;padding:5px; font-family:Verdana, Arial, Helvetica, sans-serif; font-size:12px;&quot;&gt;Image C&lt;/div&gt;"/>
          <p:cNvPicPr>
            <a:picLocks noChangeAspect="1" noChangeArrowheads="1"/>
          </p:cNvPicPr>
          <p:nvPr/>
        </p:nvPicPr>
        <p:blipFill>
          <a:blip r:embed="rId3" cstate="print"/>
          <a:srcRect/>
          <a:stretch>
            <a:fillRect/>
          </a:stretch>
        </p:blipFill>
        <p:spPr bwMode="auto">
          <a:xfrm rot="16200000">
            <a:off x="2170268" y="2230333"/>
            <a:ext cx="4824535" cy="3621470"/>
          </a:xfrm>
          <a:prstGeom prst="rect">
            <a:avLst/>
          </a:prstGeom>
          <a:noFill/>
        </p:spPr>
      </p:pic>
      <p:pic>
        <p:nvPicPr>
          <p:cNvPr id="35846" name="Picture 6" descr="&lt;div style=&quot;background:navy;padding:5px; font-family:Verdana, Arial, Helvetica, sans-serif; font-size:12px;&quot;&gt;Image D&lt;/div&gt;"/>
          <p:cNvPicPr>
            <a:picLocks noChangeAspect="1" noChangeArrowheads="1"/>
          </p:cNvPicPr>
          <p:nvPr/>
        </p:nvPicPr>
        <p:blipFill>
          <a:blip r:embed="rId4" cstate="print"/>
          <a:srcRect/>
          <a:stretch>
            <a:fillRect/>
          </a:stretch>
        </p:blipFill>
        <p:spPr bwMode="auto">
          <a:xfrm rot="16200000">
            <a:off x="5977715" y="2239311"/>
            <a:ext cx="4896544" cy="36755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Administrator\Επιφάνεια εργασίας\ΣΕΜΙΝΑΡΙΟ ΟΓΚΩΝ ΝΕΦΡΟΥ\snow\early-snow-1891.jpg"/>
          <p:cNvPicPr>
            <a:picLocks noChangeAspect="1" noChangeArrowheads="1"/>
          </p:cNvPicPr>
          <p:nvPr/>
        </p:nvPicPr>
        <p:blipFill>
          <a:blip r:embed="rId2" cstate="print"/>
          <a:srcRect/>
          <a:stretch>
            <a:fillRect/>
          </a:stretch>
        </p:blipFill>
        <p:spPr bwMode="auto">
          <a:xfrm>
            <a:off x="-2428924" y="-285776"/>
            <a:ext cx="14383163" cy="7643842"/>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412" y="714356"/>
            <a:ext cx="10429948" cy="428628"/>
          </a:xfrm>
        </p:spPr>
        <p:txBody>
          <a:bodyPr>
            <a:normAutofit fontScale="90000"/>
          </a:bodyPr>
          <a:lstStyle/>
          <a:p>
            <a:r>
              <a:rPr lang="el-GR" sz="4000" b="1" spc="600" dirty="0" err="1" smtClean="0"/>
              <a:t>Διαφοροδιάγνωση</a:t>
            </a:r>
            <a:r>
              <a:rPr lang="el-GR" sz="4000" b="1" spc="600" dirty="0" smtClean="0"/>
              <a:t> </a:t>
            </a:r>
            <a:r>
              <a:rPr lang="el-GR" sz="4000" b="1" dirty="0" smtClean="0"/>
              <a:t/>
            </a:r>
            <a:br>
              <a:rPr lang="el-GR" sz="4000" b="1" dirty="0" smtClean="0"/>
            </a:br>
            <a:r>
              <a:rPr lang="el-GR" sz="4000" b="1" dirty="0" smtClean="0"/>
              <a:t>νεφρικών όγκων  με </a:t>
            </a:r>
            <a:r>
              <a:rPr lang="el-GR" sz="4000" b="1" spc="300" dirty="0" smtClean="0">
                <a:effectLst>
                  <a:outerShdw blurRad="38100" dist="38100" dir="2700000" algn="tl">
                    <a:srgbClr val="000000">
                      <a:alpha val="43137"/>
                    </a:srgbClr>
                  </a:outerShdw>
                </a:effectLst>
              </a:rPr>
              <a:t>κυστική</a:t>
            </a:r>
            <a:r>
              <a:rPr lang="el-GR" sz="4000" b="1" dirty="0" smtClean="0"/>
              <a:t> διαμόρφωση </a:t>
            </a:r>
            <a:r>
              <a:rPr lang="el-GR" dirty="0" smtClean="0"/>
              <a:t/>
            </a:r>
            <a:br>
              <a:rPr lang="el-GR" dirty="0" smtClean="0"/>
            </a:br>
            <a:endParaRPr lang="el-GR" dirty="0"/>
          </a:p>
        </p:txBody>
      </p:sp>
      <p:sp>
        <p:nvSpPr>
          <p:cNvPr id="3" name="2 - Θέση περιεχομένου"/>
          <p:cNvSpPr>
            <a:spLocks noGrp="1"/>
          </p:cNvSpPr>
          <p:nvPr>
            <p:ph idx="1"/>
          </p:nvPr>
        </p:nvSpPr>
        <p:spPr>
          <a:xfrm>
            <a:off x="0" y="1600200"/>
            <a:ext cx="9572660" cy="5257800"/>
          </a:xfrm>
        </p:spPr>
        <p:txBody>
          <a:bodyPr>
            <a:normAutofit fontScale="92500" lnSpcReduction="10000"/>
          </a:bodyPr>
          <a:lstStyle/>
          <a:p>
            <a:r>
              <a:rPr lang="el-GR" b="1" dirty="0" err="1" smtClean="0"/>
              <a:t>Πολύχωρο</a:t>
            </a:r>
            <a:r>
              <a:rPr lang="el-GR" b="1" dirty="0" smtClean="0"/>
              <a:t> κυστικό ΝΚΚ</a:t>
            </a:r>
          </a:p>
          <a:p>
            <a:pPr>
              <a:buNone/>
            </a:pPr>
            <a:endParaRPr lang="el-GR" b="1" dirty="0" smtClean="0"/>
          </a:p>
          <a:p>
            <a:r>
              <a:rPr lang="el-GR" b="1" dirty="0" err="1" smtClean="0"/>
              <a:t>Διαυγοκυτταρικό</a:t>
            </a:r>
            <a:r>
              <a:rPr lang="el-GR" b="1" dirty="0" smtClean="0"/>
              <a:t> ΝΚΚ με κυστικές μεταβολές</a:t>
            </a:r>
          </a:p>
          <a:p>
            <a:pPr>
              <a:buNone/>
            </a:pPr>
            <a:endParaRPr lang="el-GR" b="1" dirty="0" smtClean="0"/>
          </a:p>
          <a:p>
            <a:r>
              <a:rPr lang="el-GR" b="1" dirty="0" smtClean="0"/>
              <a:t>Κυστικό </a:t>
            </a:r>
            <a:r>
              <a:rPr lang="el-GR" b="1" dirty="0" err="1" smtClean="0"/>
              <a:t>νέφρωμα</a:t>
            </a:r>
            <a:r>
              <a:rPr lang="el-GR" b="1" dirty="0" smtClean="0"/>
              <a:t>  (</a:t>
            </a:r>
            <a:r>
              <a:rPr lang="el-GR" b="1" dirty="0" err="1" smtClean="0"/>
              <a:t>πολύχωρη</a:t>
            </a:r>
            <a:r>
              <a:rPr lang="el-GR" b="1" dirty="0" smtClean="0"/>
              <a:t> κύστη)</a:t>
            </a:r>
          </a:p>
          <a:p>
            <a:pPr>
              <a:buNone/>
            </a:pPr>
            <a:endParaRPr lang="el-GR" b="1" dirty="0" smtClean="0"/>
          </a:p>
          <a:p>
            <a:r>
              <a:rPr lang="el-GR" b="1" dirty="0" smtClean="0"/>
              <a:t>Κυστικό μερικώς διαφοροποιημένο </a:t>
            </a:r>
            <a:r>
              <a:rPr lang="el-GR" b="1" dirty="0" err="1" smtClean="0"/>
              <a:t>νεφροβλάστωμα</a:t>
            </a:r>
            <a:endParaRPr lang="el-GR" b="1" dirty="0" smtClean="0"/>
          </a:p>
          <a:p>
            <a:pPr>
              <a:buNone/>
            </a:pPr>
            <a:endParaRPr lang="el-GR" b="1" dirty="0" smtClean="0"/>
          </a:p>
          <a:p>
            <a:r>
              <a:rPr lang="el-GR" b="1" dirty="0" smtClean="0"/>
              <a:t>ΝΚΚ σε έδαφος επίκτητης κυστικής νόσου </a:t>
            </a:r>
          </a:p>
          <a:p>
            <a:pPr>
              <a:buNone/>
            </a:pPr>
            <a:r>
              <a:rPr lang="el-GR" b="1" dirty="0" smtClean="0"/>
              <a:t>    σε </a:t>
            </a:r>
            <a:r>
              <a:rPr lang="el-GR" b="1" dirty="0" err="1" smtClean="0"/>
              <a:t>αιμοκαθαιρόμενους</a:t>
            </a:r>
            <a:r>
              <a:rPr lang="el-GR" b="1" dirty="0" smtClean="0"/>
              <a:t> ασθενείς</a:t>
            </a:r>
            <a:endParaRPr lang="el-GR" b="1"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472" y="273050"/>
            <a:ext cx="3143272" cy="1162050"/>
          </a:xfrm>
        </p:spPr>
        <p:txBody>
          <a:bodyPr>
            <a:noAutofit/>
          </a:bodyPr>
          <a:lstStyle/>
          <a:p>
            <a:r>
              <a:rPr lang="en-US" sz="4000" dirty="0" smtClean="0"/>
              <a:t>   </a:t>
            </a:r>
            <a:r>
              <a:rPr lang="el-GR" sz="4000" dirty="0" smtClean="0"/>
              <a:t>Κυστικό </a:t>
            </a:r>
            <a:r>
              <a:rPr lang="en-US" sz="4000" dirty="0" smtClean="0"/>
              <a:t>    </a:t>
            </a:r>
            <a:r>
              <a:rPr lang="el-GR" sz="4000" dirty="0" smtClean="0"/>
              <a:t>  </a:t>
            </a:r>
            <a:r>
              <a:rPr lang="el-GR" sz="4000" dirty="0" err="1" smtClean="0"/>
              <a:t>νέφρωμα</a:t>
            </a:r>
            <a:r>
              <a:rPr lang="el-GR" sz="4000" dirty="0" smtClean="0"/>
              <a:t> </a:t>
            </a:r>
            <a:endParaRPr lang="el-GR" sz="4000" dirty="0"/>
          </a:p>
        </p:txBody>
      </p:sp>
      <p:sp>
        <p:nvSpPr>
          <p:cNvPr id="4" name="3 - Θέση κειμένου"/>
          <p:cNvSpPr>
            <a:spLocks noGrp="1"/>
          </p:cNvSpPr>
          <p:nvPr>
            <p:ph type="body" sz="half" idx="2"/>
          </p:nvPr>
        </p:nvSpPr>
        <p:spPr>
          <a:xfrm>
            <a:off x="0" y="2000240"/>
            <a:ext cx="3465513" cy="4572032"/>
          </a:xfrm>
        </p:spPr>
        <p:txBody>
          <a:bodyPr>
            <a:normAutofit/>
          </a:bodyPr>
          <a:lstStyle/>
          <a:p>
            <a:r>
              <a:rPr lang="el-GR" sz="3200" dirty="0" smtClean="0"/>
              <a:t>Κυτταρικό στρώμα με </a:t>
            </a:r>
            <a:r>
              <a:rPr lang="el-GR" sz="3200" dirty="0" err="1" smtClean="0"/>
              <a:t>ανοσοϊστοθετικό</a:t>
            </a:r>
            <a:r>
              <a:rPr lang="el-GR" sz="3200" dirty="0" smtClean="0"/>
              <a:t>-</a:t>
            </a:r>
            <a:r>
              <a:rPr lang="el-GR" sz="3200" dirty="0" err="1" smtClean="0"/>
              <a:t>τητα</a:t>
            </a:r>
            <a:r>
              <a:rPr lang="el-GR" sz="3200" dirty="0" smtClean="0"/>
              <a:t>  για </a:t>
            </a:r>
            <a:r>
              <a:rPr lang="el-GR" sz="3200" b="1" dirty="0" err="1" smtClean="0">
                <a:effectLst>
                  <a:outerShdw blurRad="38100" dist="38100" dir="2700000" algn="tl">
                    <a:srgbClr val="000000">
                      <a:alpha val="43137"/>
                    </a:srgbClr>
                  </a:outerShdw>
                </a:effectLst>
              </a:rPr>
              <a:t>οιστρογονικούς</a:t>
            </a:r>
            <a:r>
              <a:rPr lang="el-GR" sz="3200" b="1" dirty="0" smtClean="0">
                <a:effectLst>
                  <a:outerShdw blurRad="38100" dist="38100" dir="2700000" algn="tl">
                    <a:srgbClr val="000000">
                      <a:alpha val="43137"/>
                    </a:srgbClr>
                  </a:outerShdw>
                </a:effectLst>
              </a:rPr>
              <a:t> &amp; </a:t>
            </a:r>
            <a:r>
              <a:rPr lang="el-GR" sz="3200" b="1" dirty="0" err="1" smtClean="0">
                <a:effectLst>
                  <a:outerShdw blurRad="38100" dist="38100" dir="2700000" algn="tl">
                    <a:srgbClr val="000000">
                      <a:alpha val="43137"/>
                    </a:srgbClr>
                  </a:outerShdw>
                </a:effectLst>
              </a:rPr>
              <a:t>προγεστερονικούς</a:t>
            </a:r>
            <a:r>
              <a:rPr lang="el-GR" sz="3200" b="1" dirty="0" smtClean="0">
                <a:effectLst>
                  <a:outerShdw blurRad="38100" dist="38100" dir="2700000" algn="tl">
                    <a:srgbClr val="000000">
                      <a:alpha val="43137"/>
                    </a:srgbClr>
                  </a:outerShdw>
                </a:effectLst>
              </a:rPr>
              <a:t> </a:t>
            </a:r>
            <a:r>
              <a:rPr lang="el-GR" sz="3200" b="1" dirty="0" smtClean="0"/>
              <a:t>υποδοχείς.</a:t>
            </a:r>
            <a:endParaRPr lang="el-GR" sz="3200" b="1" dirty="0"/>
          </a:p>
        </p:txBody>
      </p:sp>
      <p:pic>
        <p:nvPicPr>
          <p:cNvPr id="41986" name="Picture 2" descr="http://www.brighamrad.bwh.harvard.edu/Cases/bwh/images/385/micro1.jpg"/>
          <p:cNvPicPr>
            <a:picLocks noChangeAspect="1" noChangeArrowheads="1"/>
          </p:cNvPicPr>
          <p:nvPr/>
        </p:nvPicPr>
        <p:blipFill>
          <a:blip r:embed="rId2" cstate="print"/>
          <a:srcRect/>
          <a:stretch>
            <a:fillRect/>
          </a:stretch>
        </p:blipFill>
        <p:spPr bwMode="auto">
          <a:xfrm>
            <a:off x="3396711" y="500042"/>
            <a:ext cx="5747289" cy="5214950"/>
          </a:xfrm>
          <a:prstGeom prst="rect">
            <a:avLst/>
          </a:prstGeom>
          <a:noFill/>
        </p:spPr>
      </p:pic>
      <p:pic>
        <p:nvPicPr>
          <p:cNvPr id="41988" name="Picture 4" descr="http://media3.picsearch.com/is?Ez4geBI_k1auOzBQpApPSztWbsRpdFV660C9bYOC6nE">
            <a:hlinkClick r:id="rId3"/>
          </p:cNvPr>
          <p:cNvPicPr>
            <a:picLocks noChangeAspect="1" noChangeArrowheads="1"/>
          </p:cNvPicPr>
          <p:nvPr/>
        </p:nvPicPr>
        <p:blipFill>
          <a:blip r:embed="rId4" cstate="print"/>
          <a:srcRect/>
          <a:stretch>
            <a:fillRect/>
          </a:stretch>
        </p:blipFill>
        <p:spPr bwMode="auto">
          <a:xfrm>
            <a:off x="7215206" y="4214818"/>
            <a:ext cx="1785950" cy="1381322"/>
          </a:xfrm>
          <a:prstGeom prst="rect">
            <a:avLst/>
          </a:prstGeom>
          <a:noFill/>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33644" cy="710140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9392"/>
            <a:ext cx="8686800" cy="1170938"/>
          </a:xfrm>
        </p:spPr>
        <p:txBody>
          <a:bodyPr>
            <a:normAutofit fontScale="90000"/>
          </a:bodyPr>
          <a:lstStyle/>
          <a:p>
            <a:r>
              <a:rPr lang="el-GR" sz="4800" b="1" spc="600" dirty="0" err="1" smtClean="0">
                <a:effectLst>
                  <a:outerShdw blurRad="38100" dist="38100" dir="2700000" algn="tl">
                    <a:srgbClr val="000000">
                      <a:alpha val="43137"/>
                    </a:srgbClr>
                  </a:outerShdw>
                </a:effectLst>
              </a:rPr>
              <a:t>Πολύχωρο</a:t>
            </a:r>
            <a:r>
              <a:rPr lang="el-GR" sz="4800" b="1" spc="600" dirty="0" smtClean="0">
                <a:effectLst>
                  <a:outerShdw blurRad="38100" dist="38100" dir="2700000" algn="tl">
                    <a:srgbClr val="000000">
                      <a:alpha val="43137"/>
                    </a:srgbClr>
                  </a:outerShdw>
                </a:effectLst>
              </a:rPr>
              <a:t> κυστικό </a:t>
            </a:r>
            <a:r>
              <a:rPr lang="el-GR" sz="4800" b="1" dirty="0" smtClean="0"/>
              <a:t>ΝΚΚ </a:t>
            </a:r>
            <a:r>
              <a:rPr lang="el-GR" sz="2400" dirty="0" smtClean="0"/>
              <a:t/>
            </a:r>
            <a:br>
              <a:rPr lang="el-GR" sz="2400" dirty="0" smtClean="0"/>
            </a:br>
            <a:r>
              <a:rPr lang="el-GR" sz="2400" dirty="0" smtClean="0"/>
              <a:t>(διαυγή </a:t>
            </a:r>
            <a:r>
              <a:rPr lang="el-GR" sz="2400" dirty="0" err="1" smtClean="0"/>
              <a:t>νεοπλασματικά</a:t>
            </a:r>
            <a:r>
              <a:rPr lang="el-GR" sz="2400" dirty="0" smtClean="0"/>
              <a:t> κύτταρα </a:t>
            </a:r>
            <a:r>
              <a:rPr lang="el-GR" sz="2400" b="1" dirty="0" smtClean="0">
                <a:effectLst>
                  <a:outerShdw blurRad="38100" dist="38100" dir="2700000" algn="tl">
                    <a:srgbClr val="000000">
                      <a:alpha val="43137"/>
                    </a:srgbClr>
                  </a:outerShdw>
                </a:effectLst>
              </a:rPr>
              <a:t>μόνο</a:t>
            </a:r>
            <a:r>
              <a:rPr lang="el-GR" sz="2400" dirty="0" smtClean="0"/>
              <a:t> στα </a:t>
            </a:r>
            <a:r>
              <a:rPr lang="el-GR" sz="2400" dirty="0" err="1" smtClean="0"/>
              <a:t>διαφραγμάτια</a:t>
            </a:r>
            <a:r>
              <a:rPr lang="el-GR" sz="2400" dirty="0" smtClean="0"/>
              <a:t> ή  στην επένδυση των κύστεων. Ήπια βιολογική συμπεριφορά)</a:t>
            </a:r>
            <a:endParaRPr lang="el-GR" sz="4800" b="1" dirty="0"/>
          </a:p>
        </p:txBody>
      </p:sp>
      <p:pic>
        <p:nvPicPr>
          <p:cNvPr id="3" name="Picture 2"/>
          <p:cNvPicPr>
            <a:picLocks noChangeAspect="1" noChangeArrowheads="1"/>
          </p:cNvPicPr>
          <p:nvPr/>
        </p:nvPicPr>
        <p:blipFill>
          <a:blip r:embed="rId2" cstate="print"/>
          <a:srcRect/>
          <a:stretch>
            <a:fillRect/>
          </a:stretch>
        </p:blipFill>
        <p:spPr bwMode="auto">
          <a:xfrm>
            <a:off x="683568" y="1124744"/>
            <a:ext cx="7620000" cy="59245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57354" y="0"/>
            <a:ext cx="12001584" cy="1417638"/>
          </a:xfrm>
        </p:spPr>
        <p:txBody>
          <a:bodyPr>
            <a:normAutofit/>
          </a:bodyPr>
          <a:lstStyle/>
          <a:p>
            <a:r>
              <a:rPr lang="el-GR" sz="2800" b="1" u="sng" spc="300" dirty="0" err="1" smtClean="0">
                <a:effectLst>
                  <a:outerShdw blurRad="38100" dist="38100" dir="2700000" algn="tl">
                    <a:srgbClr val="000000">
                      <a:alpha val="43137"/>
                    </a:srgbClr>
                  </a:outerShdw>
                </a:effectLst>
              </a:rPr>
              <a:t>Δ</a:t>
            </a:r>
            <a:r>
              <a:rPr lang="el-GR" sz="2800" b="1" u="sng" dirty="0" err="1" smtClean="0">
                <a:effectLst>
                  <a:outerShdw blurRad="38100" dist="38100" dir="2700000" algn="tl">
                    <a:srgbClr val="000000">
                      <a:alpha val="43137"/>
                    </a:srgbClr>
                  </a:outerShdw>
                </a:effectLst>
              </a:rPr>
              <a:t>ιαυγοκυτταρικό</a:t>
            </a:r>
            <a:r>
              <a:rPr lang="el-GR" sz="2800" b="1" dirty="0" smtClean="0"/>
              <a:t>  ΝΚΚ  με εκτεταμένη κυστική διαμόρφωση</a:t>
            </a:r>
            <a:endParaRPr lang="el-GR" sz="2800" b="1" dirty="0"/>
          </a:p>
        </p:txBody>
      </p:sp>
      <p:pic>
        <p:nvPicPr>
          <p:cNvPr id="7170" name="Picture 2"/>
          <p:cNvPicPr>
            <a:picLocks noChangeAspect="1" noChangeArrowheads="1"/>
          </p:cNvPicPr>
          <p:nvPr/>
        </p:nvPicPr>
        <p:blipFill>
          <a:blip r:embed="rId2" cstate="print"/>
          <a:srcRect/>
          <a:stretch>
            <a:fillRect/>
          </a:stretch>
        </p:blipFill>
        <p:spPr bwMode="auto">
          <a:xfrm>
            <a:off x="755576" y="1052736"/>
            <a:ext cx="7620000" cy="59245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3426" name="Picture 2" descr="http://coursewareobjects.elsevier.com/objects/elr/ExpertConsult/Bostwick/urologic2e/IC/images/002071.jpg"/>
          <p:cNvPicPr>
            <a:picLocks noChangeAspect="1" noChangeArrowheads="1"/>
          </p:cNvPicPr>
          <p:nvPr/>
        </p:nvPicPr>
        <p:blipFill>
          <a:blip r:embed="rId2" cstate="print"/>
          <a:srcRect/>
          <a:stretch>
            <a:fillRect/>
          </a:stretch>
        </p:blipFill>
        <p:spPr bwMode="auto">
          <a:xfrm>
            <a:off x="-571536" y="0"/>
            <a:ext cx="5487168" cy="7351739"/>
          </a:xfrm>
          <a:prstGeom prst="rect">
            <a:avLst/>
          </a:prstGeom>
          <a:noFill/>
        </p:spPr>
      </p:pic>
      <p:pic>
        <p:nvPicPr>
          <p:cNvPr id="103428" name="Picture 4" descr="http://coursewareobjects.elsevier.com/objects/elr/ExpertConsult/Bostwick/urologic2e/IC/images/002072.jpg"/>
          <p:cNvPicPr>
            <a:picLocks noChangeAspect="1" noChangeArrowheads="1"/>
          </p:cNvPicPr>
          <p:nvPr/>
        </p:nvPicPr>
        <p:blipFill>
          <a:blip r:embed="rId3" cstate="print"/>
          <a:srcRect/>
          <a:stretch>
            <a:fillRect/>
          </a:stretch>
        </p:blipFill>
        <p:spPr bwMode="auto">
          <a:xfrm rot="16200000">
            <a:off x="3811434" y="760568"/>
            <a:ext cx="6858000" cy="5336865"/>
          </a:xfrm>
          <a:prstGeom prst="rect">
            <a:avLst/>
          </a:prstGeom>
          <a:noFill/>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600" b="1" dirty="0" err="1" smtClean="0"/>
              <a:t>Σωληνοκυστικό</a:t>
            </a:r>
            <a:r>
              <a:rPr lang="el-GR" sz="3600" b="1" dirty="0" smtClean="0"/>
              <a:t> καρκίνωμα</a:t>
            </a:r>
            <a:r>
              <a:rPr lang="el-GR" sz="2400" dirty="0" smtClean="0"/>
              <a:t/>
            </a:r>
            <a:br>
              <a:rPr lang="el-GR" sz="2400" dirty="0" smtClean="0"/>
            </a:br>
            <a:r>
              <a:rPr lang="el-GR" sz="2400" dirty="0" smtClean="0"/>
              <a:t>Ποικίλου μεγέθους σωληνάρια &amp; κύστεις με </a:t>
            </a:r>
            <a:r>
              <a:rPr lang="el-GR" sz="2400" dirty="0" err="1" smtClean="0"/>
              <a:t>μονόστοιχη</a:t>
            </a:r>
            <a:r>
              <a:rPr lang="el-GR" sz="2400" dirty="0" smtClean="0"/>
              <a:t> επένδυση από κυβοειδή κύτταρα με άφθονο </a:t>
            </a:r>
            <a:r>
              <a:rPr lang="el-GR" sz="2400" dirty="0" err="1" smtClean="0"/>
              <a:t>ηωσινόφιλο</a:t>
            </a:r>
            <a:r>
              <a:rPr lang="el-GR" sz="2400" dirty="0" smtClean="0"/>
              <a:t> κυτταρόπλασμα κατά θέσεις εμφάνισης «πλατυκέφαλου καρφιού» και εμφανή  </a:t>
            </a:r>
            <a:r>
              <a:rPr lang="el-GR" sz="2400" dirty="0" err="1" smtClean="0"/>
              <a:t>πυρήνια</a:t>
            </a:r>
            <a:r>
              <a:rPr lang="el-GR" sz="2400" dirty="0" smtClean="0"/>
              <a:t>.</a:t>
            </a:r>
            <a:endParaRPr lang="el-GR" sz="2400" dirty="0"/>
          </a:p>
        </p:txBody>
      </p:sp>
      <p:pic>
        <p:nvPicPr>
          <p:cNvPr id="31746"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cstate="print"/>
          <a:srcRect/>
          <a:stretch>
            <a:fillRect/>
          </a:stretch>
        </p:blipFill>
        <p:spPr bwMode="auto">
          <a:xfrm rot="16200000">
            <a:off x="-340728" y="2365063"/>
            <a:ext cx="4784895" cy="3600400"/>
          </a:xfrm>
          <a:prstGeom prst="rect">
            <a:avLst/>
          </a:prstGeom>
          <a:noFill/>
        </p:spPr>
      </p:pic>
      <p:pic>
        <p:nvPicPr>
          <p:cNvPr id="31748"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rot="16200000">
            <a:off x="4031940" y="2312876"/>
            <a:ext cx="4896544" cy="36724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285720" y="0"/>
            <a:ext cx="4485232" cy="6858000"/>
          </a:xfrm>
          <a:prstGeom prst="rect">
            <a:avLst/>
          </a:prstGeom>
          <a:noFill/>
          <a:ln w="9525">
            <a:noFill/>
            <a:miter lim="800000"/>
            <a:headEnd/>
            <a:tailEnd/>
          </a:ln>
        </p:spPr>
      </p:pic>
      <p:sp>
        <p:nvSpPr>
          <p:cNvPr id="24579" name="2 - Ορθογώνιο"/>
          <p:cNvSpPr>
            <a:spLocks noChangeArrowheads="1"/>
          </p:cNvSpPr>
          <p:nvPr/>
        </p:nvSpPr>
        <p:spPr bwMode="auto">
          <a:xfrm>
            <a:off x="4786315" y="1"/>
            <a:ext cx="4357686" cy="6924973"/>
          </a:xfrm>
          <a:prstGeom prst="rect">
            <a:avLst/>
          </a:prstGeom>
          <a:noFill/>
          <a:ln w="9525">
            <a:noFill/>
            <a:miter lim="800000"/>
            <a:headEnd/>
            <a:tailEnd/>
          </a:ln>
        </p:spPr>
        <p:txBody>
          <a:bodyPr wrap="square">
            <a:spAutoFit/>
          </a:bodyPr>
          <a:lstStyle/>
          <a:p>
            <a:pPr algn="ctr"/>
            <a:r>
              <a:rPr lang="el-GR" sz="2000" dirty="0" smtClean="0"/>
              <a:t>Η διήθηση ή μη </a:t>
            </a:r>
          </a:p>
          <a:p>
            <a:pPr algn="ctr"/>
            <a:r>
              <a:rPr lang="el-GR" sz="2000" dirty="0" smtClean="0"/>
              <a:t>του </a:t>
            </a:r>
            <a:r>
              <a:rPr lang="el-GR" sz="2000" dirty="0" smtClean="0">
                <a:effectLst>
                  <a:outerShdw blurRad="38100" dist="38100" dir="2700000" algn="tl">
                    <a:srgbClr val="000000">
                      <a:alpha val="43137"/>
                    </a:srgbClr>
                  </a:outerShdw>
                </a:effectLst>
              </a:rPr>
              <a:t>περινεφρικού λίπους </a:t>
            </a:r>
            <a:r>
              <a:rPr lang="el-GR" sz="2000" dirty="0" smtClean="0"/>
              <a:t>εκτιμάται καλύτερα</a:t>
            </a:r>
          </a:p>
          <a:p>
            <a:pPr algn="ctr"/>
            <a:r>
              <a:rPr lang="el-GR" sz="2000" dirty="0" smtClean="0"/>
              <a:t> με πολλαπλές </a:t>
            </a:r>
            <a:r>
              <a:rPr lang="el-GR" sz="2000" dirty="0" smtClean="0">
                <a:solidFill>
                  <a:schemeClr val="tx2"/>
                </a:solidFill>
              </a:rPr>
              <a:t>κάθετες</a:t>
            </a:r>
            <a:r>
              <a:rPr lang="el-GR" sz="2000" dirty="0" smtClean="0"/>
              <a:t> τομές κατά το όριο όγκου /περινεφρικού λίπους</a:t>
            </a:r>
            <a:r>
              <a:rPr lang="en-US" sz="2000" dirty="0" smtClean="0"/>
              <a:t>.</a:t>
            </a:r>
            <a:endParaRPr lang="el-GR" sz="2000" dirty="0" smtClean="0"/>
          </a:p>
          <a:p>
            <a:pPr algn="ctr"/>
            <a:endParaRPr lang="en-US" sz="2000" dirty="0" smtClean="0"/>
          </a:p>
          <a:p>
            <a:pPr algn="ctr"/>
            <a:r>
              <a:rPr lang="el-GR" sz="2400" dirty="0" smtClean="0"/>
              <a:t>Συμφωνείται ότι </a:t>
            </a:r>
            <a:r>
              <a:rPr lang="fr-FR" sz="2400" dirty="0" smtClean="0"/>
              <a:t> </a:t>
            </a:r>
            <a:r>
              <a:rPr lang="el-GR" sz="2400" b="1" dirty="0" smtClean="0">
                <a:solidFill>
                  <a:schemeClr val="tx2"/>
                </a:solidFill>
              </a:rPr>
              <a:t>μικρο</a:t>
            </a:r>
            <a:r>
              <a:rPr lang="el-GR" sz="2400" dirty="0" smtClean="0"/>
              <a:t>σκοπική </a:t>
            </a:r>
            <a:r>
              <a:rPr lang="el-GR" sz="2400" dirty="0" smtClean="0">
                <a:solidFill>
                  <a:schemeClr val="bg2">
                    <a:lumMod val="50000"/>
                  </a:schemeClr>
                </a:solidFill>
              </a:rPr>
              <a:t>διήθηση του λίπους </a:t>
            </a:r>
            <a:r>
              <a:rPr lang="el-GR" sz="2400" dirty="0" smtClean="0"/>
              <a:t>τεκμηριώνεται όταν:</a:t>
            </a:r>
          </a:p>
          <a:p>
            <a:r>
              <a:rPr lang="el-GR" sz="2400" b="1" dirty="0" smtClean="0">
                <a:solidFill>
                  <a:schemeClr val="bg2">
                    <a:lumMod val="50000"/>
                  </a:schemeClr>
                </a:solidFill>
              </a:rPr>
              <a:t>Α. </a:t>
            </a:r>
            <a:r>
              <a:rPr lang="el-GR" sz="2400" b="1" dirty="0">
                <a:solidFill>
                  <a:schemeClr val="bg2">
                    <a:lumMod val="50000"/>
                  </a:schemeClr>
                </a:solidFill>
              </a:rPr>
              <a:t>ο όγκος αγγίζει το </a:t>
            </a:r>
            <a:r>
              <a:rPr lang="el-GR" sz="2400" b="1" dirty="0" smtClean="0">
                <a:solidFill>
                  <a:schemeClr val="bg2">
                    <a:lumMod val="50000"/>
                  </a:schemeClr>
                </a:solidFill>
              </a:rPr>
              <a:t>λίπος</a:t>
            </a:r>
            <a:endParaRPr lang="el-GR" sz="2400" dirty="0"/>
          </a:p>
          <a:p>
            <a:pPr eaLnBrk="1" hangingPunct="1"/>
            <a:endParaRPr lang="el-GR" sz="2400" dirty="0" smtClean="0"/>
          </a:p>
          <a:p>
            <a:pPr eaLnBrk="1" hangingPunct="1"/>
            <a:r>
              <a:rPr lang="el-GR" sz="2400" b="1" dirty="0" smtClean="0">
                <a:solidFill>
                  <a:schemeClr val="bg2">
                    <a:lumMod val="50000"/>
                  </a:schemeClr>
                </a:solidFill>
              </a:rPr>
              <a:t>ή</a:t>
            </a:r>
          </a:p>
          <a:p>
            <a:pPr eaLnBrk="1" hangingPunct="1"/>
            <a:endParaRPr lang="el-GR" sz="2400" b="1" dirty="0">
              <a:solidFill>
                <a:schemeClr val="bg2">
                  <a:lumMod val="50000"/>
                </a:schemeClr>
              </a:solidFill>
            </a:endParaRPr>
          </a:p>
          <a:p>
            <a:pPr eaLnBrk="1" hangingPunct="1"/>
            <a:r>
              <a:rPr lang="el-GR" sz="2400" b="1" dirty="0" smtClean="0">
                <a:solidFill>
                  <a:schemeClr val="bg2">
                    <a:lumMod val="50000"/>
                  </a:schemeClr>
                </a:solidFill>
              </a:rPr>
              <a:t>Β. </a:t>
            </a:r>
            <a:r>
              <a:rPr lang="el-GR" sz="2400" b="1" dirty="0">
                <a:solidFill>
                  <a:schemeClr val="bg2">
                    <a:lumMod val="50000"/>
                  </a:schemeClr>
                </a:solidFill>
              </a:rPr>
              <a:t>εκτείνεται υπό μορφή ανώμαλων </a:t>
            </a:r>
            <a:r>
              <a:rPr lang="el-GR" sz="2400" b="1" dirty="0" smtClean="0">
                <a:solidFill>
                  <a:schemeClr val="bg2">
                    <a:lumMod val="50000"/>
                  </a:schemeClr>
                </a:solidFill>
              </a:rPr>
              <a:t>γλωσσοειδών προβολών στο </a:t>
            </a:r>
            <a:r>
              <a:rPr lang="el-GR" sz="2400" b="1" dirty="0">
                <a:solidFill>
                  <a:schemeClr val="bg2">
                    <a:lumMod val="50000"/>
                  </a:schemeClr>
                </a:solidFill>
              </a:rPr>
              <a:t>περινεφρικό </a:t>
            </a:r>
            <a:r>
              <a:rPr lang="el-GR" sz="2400" b="1" dirty="0" smtClean="0">
                <a:solidFill>
                  <a:schemeClr val="bg2">
                    <a:lumMod val="50000"/>
                  </a:schemeClr>
                </a:solidFill>
              </a:rPr>
              <a:t>λίπος, </a:t>
            </a:r>
            <a:r>
              <a:rPr lang="el-GR" sz="2400" b="1" dirty="0">
                <a:solidFill>
                  <a:schemeClr val="bg2">
                    <a:lumMod val="50000"/>
                  </a:schemeClr>
                </a:solidFill>
              </a:rPr>
              <a:t>με ή χωρίς δεσμοπλασία.</a:t>
            </a:r>
          </a:p>
          <a:p>
            <a:pPr eaLnBrk="1" hangingPunct="1"/>
            <a:endParaRPr lang="el-GR" sz="2400" dirty="0"/>
          </a:p>
          <a:p>
            <a:pPr eaLnBrk="1" hangingPunct="1"/>
            <a:endParaRPr lang="el-GR" dirty="0"/>
          </a:p>
          <a:p>
            <a:pPr eaLnBrk="1" hangingPunct="1"/>
            <a:endParaRPr lang="el-GR"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00108"/>
          </a:xfrm>
        </p:spPr>
        <p:txBody>
          <a:bodyPr>
            <a:normAutofit/>
          </a:bodyPr>
          <a:lstStyle/>
          <a:p>
            <a:r>
              <a:rPr lang="el-GR" sz="4800" b="1" spc="600" dirty="0" err="1" smtClean="0">
                <a:effectLst>
                  <a:outerShdw blurRad="38100" dist="38100" dir="2700000" algn="tl">
                    <a:srgbClr val="000000">
                      <a:alpha val="43137"/>
                    </a:srgbClr>
                  </a:outerShdw>
                </a:effectLst>
              </a:rPr>
              <a:t>Σωληνοκυστικό</a:t>
            </a:r>
            <a:r>
              <a:rPr lang="el-GR" sz="4800" b="1" dirty="0" smtClean="0"/>
              <a:t> καρκίνωμα</a:t>
            </a:r>
            <a:endParaRPr lang="el-GR" sz="4800" b="1" dirty="0"/>
          </a:p>
        </p:txBody>
      </p:sp>
      <p:pic>
        <p:nvPicPr>
          <p:cNvPr id="105474" name="Picture 2" descr="http://coursewareobjects.elsevier.com/objects/elr/ExpertConsult/Bostwick/urologic2e/IC/images/002073.jpg"/>
          <p:cNvPicPr>
            <a:picLocks noChangeAspect="1" noChangeArrowheads="1"/>
          </p:cNvPicPr>
          <p:nvPr/>
        </p:nvPicPr>
        <p:blipFill>
          <a:blip r:embed="rId2" cstate="print"/>
          <a:srcRect/>
          <a:stretch>
            <a:fillRect/>
          </a:stretch>
        </p:blipFill>
        <p:spPr bwMode="auto">
          <a:xfrm rot="5400000">
            <a:off x="-887770" y="1887846"/>
            <a:ext cx="6072230" cy="4725382"/>
          </a:xfrm>
          <a:prstGeom prst="rect">
            <a:avLst/>
          </a:prstGeom>
          <a:noFill/>
        </p:spPr>
      </p:pic>
      <p:pic>
        <p:nvPicPr>
          <p:cNvPr id="105476" name="Picture 4" descr="http://coursewareobjects.elsevier.com/objects/elr/ExpertConsult/Bostwick/urologic2e/IC/images/002074.jpg"/>
          <p:cNvPicPr>
            <a:picLocks noChangeAspect="1" noChangeArrowheads="1"/>
          </p:cNvPicPr>
          <p:nvPr/>
        </p:nvPicPr>
        <p:blipFill>
          <a:blip r:embed="rId3" cstate="print"/>
          <a:srcRect/>
          <a:stretch>
            <a:fillRect/>
          </a:stretch>
        </p:blipFill>
        <p:spPr bwMode="auto">
          <a:xfrm rot="16200000">
            <a:off x="3812351" y="1902635"/>
            <a:ext cx="6205577" cy="4829152"/>
          </a:xfrm>
          <a:prstGeom prst="rect">
            <a:avLst/>
          </a:prstGeom>
          <a:noFill/>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Επιφάνεια εργασίας\ΣΕΜΙΝΑΡΙΟ ΟΓΚΩΝ ΝΕΦΡΟΥ\snow\cliffs-by-the-sea-in-the-snow-1870.jpg"/>
          <p:cNvPicPr>
            <a:picLocks noChangeAspect="1" noChangeArrowheads="1"/>
          </p:cNvPicPr>
          <p:nvPr/>
        </p:nvPicPr>
        <p:blipFill>
          <a:blip r:embed="rId2" cstate="print"/>
          <a:srcRect/>
          <a:stretch>
            <a:fillRect/>
          </a:stretch>
        </p:blipFill>
        <p:spPr bwMode="auto">
          <a:xfrm>
            <a:off x="-685800" y="-885825"/>
            <a:ext cx="10515600" cy="8629650"/>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00108"/>
          </a:xfrm>
        </p:spPr>
        <p:txBody>
          <a:bodyPr>
            <a:normAutofit fontScale="90000"/>
          </a:bodyPr>
          <a:lstStyle/>
          <a:p>
            <a:r>
              <a:rPr lang="el-GR" b="1" spc="600" dirty="0" smtClean="0"/>
              <a:t>Υποποικιλίες</a:t>
            </a:r>
            <a:r>
              <a:rPr lang="el-GR" b="1" dirty="0" smtClean="0"/>
              <a:t> </a:t>
            </a:r>
            <a:br>
              <a:rPr lang="el-GR" b="1" dirty="0" smtClean="0"/>
            </a:br>
            <a:r>
              <a:rPr lang="el-GR" b="1" dirty="0" smtClean="0">
                <a:effectLst>
                  <a:outerShdw blurRad="38100" dist="38100" dir="2700000" algn="tl">
                    <a:srgbClr val="000000">
                      <a:alpha val="43137"/>
                    </a:srgbClr>
                  </a:outerShdw>
                </a:effectLst>
              </a:rPr>
              <a:t>καρκινώματος αθροιστικών πόρων</a:t>
            </a:r>
            <a:endParaRPr lang="el-GR" b="1"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285784" y="1142984"/>
            <a:ext cx="9715568" cy="5929354"/>
          </a:xfrm>
        </p:spPr>
        <p:txBody>
          <a:bodyPr>
            <a:normAutofit fontScale="85000" lnSpcReduction="20000"/>
          </a:bodyPr>
          <a:lstStyle/>
          <a:p>
            <a:endParaRPr lang="el-GR" dirty="0" smtClean="0">
              <a:solidFill>
                <a:schemeClr val="accent6">
                  <a:lumMod val="75000"/>
                </a:schemeClr>
              </a:solidFill>
            </a:endParaRPr>
          </a:p>
          <a:p>
            <a:r>
              <a:rPr lang="el-GR" dirty="0" smtClean="0">
                <a:solidFill>
                  <a:schemeClr val="accent6">
                    <a:lumMod val="75000"/>
                  </a:schemeClr>
                </a:solidFill>
              </a:rPr>
              <a:t>Κλασικό υψηλόβαθμης κακοήθειας καρκίνωμα αθροιστικών πόρων </a:t>
            </a:r>
            <a:r>
              <a:rPr lang="el-GR" dirty="0" smtClean="0"/>
              <a:t>   </a:t>
            </a:r>
            <a:r>
              <a:rPr lang="el-GR" dirty="0" smtClean="0">
                <a:solidFill>
                  <a:schemeClr val="accent2">
                    <a:lumMod val="50000"/>
                  </a:schemeClr>
                </a:solidFill>
              </a:rPr>
              <a:t>ΔΔ από </a:t>
            </a:r>
            <a:r>
              <a:rPr lang="el-GR" dirty="0" err="1" smtClean="0">
                <a:solidFill>
                  <a:schemeClr val="accent2">
                    <a:lumMod val="50000"/>
                  </a:schemeClr>
                </a:solidFill>
              </a:rPr>
              <a:t>θηλώδες</a:t>
            </a:r>
            <a:r>
              <a:rPr lang="el-GR" dirty="0" smtClean="0">
                <a:solidFill>
                  <a:schemeClr val="accent2">
                    <a:lumMod val="50000"/>
                  </a:schemeClr>
                </a:solidFill>
              </a:rPr>
              <a:t> ΝΚΚ</a:t>
            </a:r>
            <a:r>
              <a:rPr lang="en-US" dirty="0" smtClean="0">
                <a:solidFill>
                  <a:schemeClr val="accent2">
                    <a:lumMod val="50000"/>
                  </a:schemeClr>
                </a:solidFill>
              </a:rPr>
              <a:t> &amp; </a:t>
            </a:r>
            <a:r>
              <a:rPr lang="el-GR" dirty="0" smtClean="0">
                <a:solidFill>
                  <a:schemeClr val="accent2">
                    <a:lumMod val="50000"/>
                  </a:schemeClr>
                </a:solidFill>
              </a:rPr>
              <a:t>από </a:t>
            </a:r>
            <a:r>
              <a:rPr lang="el-GR" dirty="0" err="1" smtClean="0">
                <a:solidFill>
                  <a:schemeClr val="accent2">
                    <a:lumMod val="50000"/>
                  </a:schemeClr>
                </a:solidFill>
              </a:rPr>
              <a:t>ουροθηλιακό</a:t>
            </a:r>
            <a:r>
              <a:rPr lang="el-GR" dirty="0" smtClean="0">
                <a:solidFill>
                  <a:schemeClr val="accent2">
                    <a:lumMod val="50000"/>
                  </a:schemeClr>
                </a:solidFill>
              </a:rPr>
              <a:t> καρκίνωμα</a:t>
            </a:r>
            <a:r>
              <a:rPr lang="en-US" dirty="0" smtClean="0">
                <a:solidFill>
                  <a:schemeClr val="accent2">
                    <a:lumMod val="50000"/>
                  </a:schemeClr>
                </a:solidFill>
              </a:rPr>
              <a:t>: </a:t>
            </a:r>
            <a:r>
              <a:rPr lang="en-US" b="1" dirty="0" smtClean="0">
                <a:solidFill>
                  <a:schemeClr val="accent2">
                    <a:lumMod val="50000"/>
                  </a:schemeClr>
                </a:solidFill>
                <a:effectLst>
                  <a:outerShdw blurRad="38100" dist="38100" dir="2700000" algn="tl">
                    <a:srgbClr val="000000">
                      <a:alpha val="43137"/>
                    </a:srgbClr>
                  </a:outerShdw>
                </a:effectLst>
              </a:rPr>
              <a:t>UEA (+)</a:t>
            </a:r>
            <a:r>
              <a:rPr lang="en-US" dirty="0" smtClean="0">
                <a:solidFill>
                  <a:schemeClr val="accent2">
                    <a:lumMod val="50000"/>
                  </a:schemeClr>
                </a:solidFill>
              </a:rPr>
              <a:t>,CD10(-),AMACR(-)</a:t>
            </a:r>
            <a:r>
              <a:rPr lang="el-GR" dirty="0" smtClean="0">
                <a:solidFill>
                  <a:schemeClr val="accent2">
                    <a:lumMod val="50000"/>
                  </a:schemeClr>
                </a:solidFill>
              </a:rPr>
              <a:t>  </a:t>
            </a:r>
          </a:p>
          <a:p>
            <a:pPr>
              <a:buNone/>
            </a:pPr>
            <a:r>
              <a:rPr lang="el-GR" dirty="0" smtClean="0">
                <a:solidFill>
                  <a:schemeClr val="accent2">
                    <a:lumMod val="50000"/>
                  </a:schemeClr>
                </a:solidFill>
              </a:rPr>
              <a:t> </a:t>
            </a:r>
          </a:p>
          <a:p>
            <a:pPr>
              <a:buNone/>
            </a:pPr>
            <a:r>
              <a:rPr lang="el-GR" dirty="0" smtClean="0">
                <a:solidFill>
                  <a:schemeClr val="accent6">
                    <a:lumMod val="75000"/>
                  </a:schemeClr>
                </a:solidFill>
              </a:rPr>
              <a:t>    </a:t>
            </a:r>
            <a:r>
              <a:rPr lang="el-GR" dirty="0" err="1" smtClean="0">
                <a:solidFill>
                  <a:schemeClr val="accent6">
                    <a:lumMod val="75000"/>
                  </a:schemeClr>
                </a:solidFill>
              </a:rPr>
              <a:t>Μυελοειδές</a:t>
            </a:r>
            <a:r>
              <a:rPr lang="el-GR" dirty="0" smtClean="0">
                <a:solidFill>
                  <a:schemeClr val="accent6">
                    <a:lumMod val="75000"/>
                  </a:schemeClr>
                </a:solidFill>
              </a:rPr>
              <a:t> (υψηλόβαθμης κακοήθειας) καρκίνωμα</a:t>
            </a:r>
          </a:p>
          <a:p>
            <a:pPr>
              <a:buNone/>
            </a:pPr>
            <a:endParaRPr lang="el-GR" dirty="0" smtClean="0">
              <a:solidFill>
                <a:schemeClr val="accent6">
                  <a:lumMod val="75000"/>
                </a:schemeClr>
              </a:solidFill>
            </a:endParaRPr>
          </a:p>
          <a:p>
            <a:pPr>
              <a:buNone/>
            </a:pPr>
            <a:endParaRPr lang="el-GR" dirty="0" smtClean="0"/>
          </a:p>
          <a:p>
            <a:r>
              <a:rPr lang="el-GR" dirty="0" smtClean="0">
                <a:solidFill>
                  <a:schemeClr val="accent2">
                    <a:lumMod val="75000"/>
                  </a:schemeClr>
                </a:solidFill>
              </a:rPr>
              <a:t>Χαμηλόβαθμης κακοήθειας (ή </a:t>
            </a:r>
            <a:r>
              <a:rPr lang="el-GR" dirty="0" err="1" smtClean="0">
                <a:solidFill>
                  <a:schemeClr val="accent2">
                    <a:lumMod val="75000"/>
                  </a:schemeClr>
                </a:solidFill>
              </a:rPr>
              <a:t>σωληνοκυστικό</a:t>
            </a:r>
            <a:r>
              <a:rPr lang="el-GR" dirty="0" smtClean="0">
                <a:solidFill>
                  <a:schemeClr val="accent2">
                    <a:lumMod val="75000"/>
                  </a:schemeClr>
                </a:solidFill>
              </a:rPr>
              <a:t>) καρκίνωμα αθροιστικών πόρων</a:t>
            </a:r>
          </a:p>
          <a:p>
            <a:pPr>
              <a:buNone/>
            </a:pPr>
            <a:endParaRPr lang="el-GR" dirty="0" smtClean="0"/>
          </a:p>
          <a:p>
            <a:pPr>
              <a:buNone/>
            </a:pPr>
            <a:endParaRPr lang="el-GR" dirty="0" smtClean="0">
              <a:solidFill>
                <a:schemeClr val="accent6">
                  <a:lumMod val="75000"/>
                </a:schemeClr>
              </a:solidFill>
            </a:endParaRPr>
          </a:p>
          <a:p>
            <a:pPr>
              <a:buNone/>
            </a:pPr>
            <a:r>
              <a:rPr lang="el-GR" dirty="0">
                <a:solidFill>
                  <a:schemeClr val="accent2">
                    <a:lumMod val="75000"/>
                  </a:schemeClr>
                </a:solidFill>
              </a:rPr>
              <a:t> </a:t>
            </a:r>
            <a:r>
              <a:rPr lang="el-GR" dirty="0" smtClean="0">
                <a:solidFill>
                  <a:schemeClr val="accent2">
                    <a:lumMod val="75000"/>
                  </a:schemeClr>
                </a:solidFill>
              </a:rPr>
              <a:t>   Βλεννώδες σωληνώδες </a:t>
            </a:r>
            <a:r>
              <a:rPr lang="el-GR" dirty="0" err="1" smtClean="0">
                <a:solidFill>
                  <a:schemeClr val="accent2">
                    <a:lumMod val="75000"/>
                  </a:schemeClr>
                </a:solidFill>
              </a:rPr>
              <a:t>ατρακτοκυτταρικό</a:t>
            </a:r>
            <a:r>
              <a:rPr lang="el-GR" dirty="0" smtClean="0">
                <a:solidFill>
                  <a:schemeClr val="accent2">
                    <a:lumMod val="75000"/>
                  </a:schemeClr>
                </a:solidFill>
              </a:rPr>
              <a:t> καρκίνωμα</a:t>
            </a:r>
          </a:p>
          <a:p>
            <a:pPr>
              <a:buNone/>
            </a:pPr>
            <a:r>
              <a:rPr lang="el-GR" dirty="0" smtClean="0">
                <a:solidFill>
                  <a:schemeClr val="accent2">
                    <a:lumMod val="75000"/>
                  </a:schemeClr>
                </a:solidFill>
              </a:rPr>
              <a:t>    χαμηλού κακοήθους δυναμικού </a:t>
            </a:r>
            <a:endParaRPr lang="el-GR" dirty="0">
              <a:solidFill>
                <a:schemeClr val="accent2">
                  <a:lumMod val="75000"/>
                </a:schemeClr>
              </a:solidFill>
            </a:endParaRP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0"/>
            <a:ext cx="9661780" cy="710140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0"/>
            <a:ext cx="9133644" cy="710140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 y="0"/>
            <a:ext cx="9661779" cy="710140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661780" cy="710140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68634"/>
          </a:xfrm>
        </p:spPr>
        <p:txBody>
          <a:bodyPr>
            <a:normAutofit fontScale="90000"/>
          </a:bodyPr>
          <a:lstStyle/>
          <a:p>
            <a:r>
              <a:rPr lang="el-GR" sz="3100" b="1" dirty="0" smtClean="0">
                <a:effectLst>
                  <a:outerShdw blurRad="38100" dist="38100" dir="2700000" algn="tl">
                    <a:srgbClr val="000000">
                      <a:alpha val="43137"/>
                    </a:srgbClr>
                  </a:outerShdw>
                </a:effectLst>
              </a:rPr>
              <a:t>Καρκίνωμα αθροιστικών πόρων</a:t>
            </a:r>
            <a:r>
              <a:rPr lang="el-GR" sz="2400" dirty="0" smtClean="0"/>
              <a:t/>
            </a:r>
            <a:br>
              <a:rPr lang="el-GR" sz="2400" dirty="0" smtClean="0"/>
            </a:br>
            <a:r>
              <a:rPr lang="el-GR" sz="2000" dirty="0" err="1" smtClean="0"/>
              <a:t>Δεσμοπλαστικό</a:t>
            </a:r>
            <a:r>
              <a:rPr lang="el-GR" sz="2000" dirty="0" smtClean="0"/>
              <a:t> φλεγμονώδες υπόστρωμα, αισθητή πυρηνική </a:t>
            </a:r>
            <a:r>
              <a:rPr lang="el-GR" sz="2000" dirty="0" err="1" smtClean="0"/>
              <a:t>ατυπία</a:t>
            </a:r>
            <a:r>
              <a:rPr lang="el-GR" sz="2000" dirty="0" smtClean="0"/>
              <a:t>. Όγκος μυελώδους μοίρας. Γειτονεύει με την πύελο, αλλά σπάνια την διηθεί. Κυρίως καταστρέφει το νεφρικό παρέγχυμα. Δυσπλασία παρακείμενων σωληναρίων.</a:t>
            </a:r>
            <a:endParaRPr lang="el-GR" sz="2000" dirty="0"/>
          </a:p>
        </p:txBody>
      </p:sp>
      <p:pic>
        <p:nvPicPr>
          <p:cNvPr id="29698"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cstate="print"/>
          <a:srcRect/>
          <a:stretch>
            <a:fillRect/>
          </a:stretch>
        </p:blipFill>
        <p:spPr bwMode="auto">
          <a:xfrm rot="16200000">
            <a:off x="1622321" y="185992"/>
            <a:ext cx="5976664" cy="79981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786182" cy="857232"/>
          </a:xfrm>
        </p:spPr>
        <p:txBody>
          <a:bodyPr>
            <a:noAutofit/>
          </a:bodyPr>
          <a:lstStyle/>
          <a:p>
            <a:r>
              <a:rPr lang="el-GR" dirty="0" smtClean="0"/>
              <a:t>(Υψηλής κακοήθειας) </a:t>
            </a:r>
            <a:br>
              <a:rPr lang="el-GR" dirty="0" smtClean="0"/>
            </a:br>
            <a:r>
              <a:rPr lang="el-GR" dirty="0" smtClean="0"/>
              <a:t>καρκίνωμα αθροιστικών πόρων</a:t>
            </a:r>
            <a:endParaRPr lang="el-GR" dirty="0"/>
          </a:p>
        </p:txBody>
      </p:sp>
      <p:sp>
        <p:nvSpPr>
          <p:cNvPr id="4" name="3 - Θέση κειμένου"/>
          <p:cNvSpPr>
            <a:spLocks noGrp="1"/>
          </p:cNvSpPr>
          <p:nvPr>
            <p:ph type="body" sz="half" idx="2"/>
          </p:nvPr>
        </p:nvSpPr>
        <p:spPr>
          <a:xfrm>
            <a:off x="0" y="1000108"/>
            <a:ext cx="3643306" cy="5857892"/>
          </a:xfrm>
        </p:spPr>
        <p:txBody>
          <a:bodyPr>
            <a:normAutofit/>
          </a:bodyPr>
          <a:lstStyle/>
          <a:p>
            <a:r>
              <a:rPr lang="el-GR" sz="2000" b="1" dirty="0" smtClean="0">
                <a:effectLst>
                  <a:outerShdw blurRad="38100" dist="38100" dir="2700000" algn="tl">
                    <a:srgbClr val="000000">
                      <a:alpha val="43137"/>
                    </a:srgbClr>
                  </a:outerShdw>
                </a:effectLst>
              </a:rPr>
              <a:t>Υψηλού</a:t>
            </a:r>
            <a:r>
              <a:rPr lang="el-GR" sz="2000" b="1" dirty="0" smtClean="0"/>
              <a:t> &amp; χαμηλού Μ.Β. </a:t>
            </a:r>
            <a:r>
              <a:rPr lang="el-GR" sz="2000" b="1" dirty="0" smtClean="0">
                <a:effectLst>
                  <a:outerShdw blurRad="38100" dist="38100" dir="2700000" algn="tl">
                    <a:srgbClr val="000000">
                      <a:alpha val="43137"/>
                    </a:srgbClr>
                  </a:outerShdw>
                </a:effectLst>
              </a:rPr>
              <a:t>κερατίνη</a:t>
            </a:r>
            <a:r>
              <a:rPr lang="el-GR" sz="2000" b="1" dirty="0" smtClean="0"/>
              <a:t>, </a:t>
            </a:r>
            <a:r>
              <a:rPr lang="en-US" sz="2000" b="1" dirty="0" smtClean="0"/>
              <a:t>CK7, CEA ,PNA, </a:t>
            </a:r>
            <a:r>
              <a:rPr lang="en-US" sz="2000" b="1" dirty="0" err="1" smtClean="0">
                <a:effectLst>
                  <a:outerShdw blurRad="38100" dist="38100" dir="2700000" algn="tl">
                    <a:srgbClr val="000000">
                      <a:alpha val="43137"/>
                    </a:srgbClr>
                  </a:outerShdw>
                </a:effectLst>
              </a:rPr>
              <a:t>Ulex</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europaeus</a:t>
            </a:r>
            <a:r>
              <a:rPr lang="en-US" sz="2000" b="1" dirty="0" smtClean="0">
                <a:effectLst>
                  <a:outerShdw blurRad="38100" dist="38100" dir="2700000" algn="tl">
                    <a:srgbClr val="000000">
                      <a:alpha val="43137"/>
                    </a:srgbClr>
                  </a:outerShdw>
                </a:effectLst>
              </a:rPr>
              <a:t> </a:t>
            </a:r>
            <a:r>
              <a:rPr lang="el-GR" sz="2000" b="1" dirty="0" err="1" smtClean="0">
                <a:effectLst>
                  <a:outerShdw blurRad="38100" dist="38100" dir="2700000" algn="tl">
                    <a:srgbClr val="000000">
                      <a:alpha val="43137"/>
                    </a:srgbClr>
                  </a:outerShdw>
                </a:effectLst>
              </a:rPr>
              <a:t>αγλουτινίνη</a:t>
            </a:r>
            <a:r>
              <a:rPr lang="el-GR" sz="2000" dirty="0" smtClean="0">
                <a:effectLst>
                  <a:outerShdw blurRad="38100" dist="38100" dir="2700000" algn="tl">
                    <a:srgbClr val="000000">
                      <a:alpha val="43137"/>
                    </a:srgbClr>
                  </a:outerShdw>
                </a:effectLst>
              </a:rPr>
              <a:t> </a:t>
            </a:r>
            <a:r>
              <a:rPr lang="en-US" sz="2000" dirty="0" smtClean="0"/>
              <a:t>: (</a:t>
            </a:r>
            <a:r>
              <a:rPr lang="en-US" sz="2000" b="1" dirty="0" smtClean="0"/>
              <a:t>+</a:t>
            </a:r>
            <a:r>
              <a:rPr lang="en-US" sz="2000" dirty="0" smtClean="0"/>
              <a:t>)</a:t>
            </a:r>
          </a:p>
          <a:p>
            <a:r>
              <a:rPr lang="en-US" sz="2000" dirty="0" smtClean="0"/>
              <a:t>CD10, CA9, AMACR, pax2: (</a:t>
            </a:r>
            <a:r>
              <a:rPr lang="en-US" sz="2000" dirty="0" smtClean="0">
                <a:effectLst>
                  <a:outerShdw blurRad="38100" dist="38100" dir="2700000" algn="tl">
                    <a:srgbClr val="000000">
                      <a:alpha val="43137"/>
                    </a:srgbClr>
                  </a:outerShdw>
                </a:effectLst>
              </a:rPr>
              <a:t>-</a:t>
            </a:r>
            <a:r>
              <a:rPr lang="en-US" sz="2000" dirty="0" smtClean="0"/>
              <a:t>)</a:t>
            </a:r>
            <a:endParaRPr lang="el-GR" sz="2000" dirty="0" smtClean="0"/>
          </a:p>
          <a:p>
            <a:r>
              <a:rPr lang="el-GR" sz="2000" dirty="0" smtClean="0"/>
              <a:t>(Το </a:t>
            </a:r>
            <a:r>
              <a:rPr lang="el-GR" sz="2000" dirty="0" err="1" smtClean="0"/>
              <a:t>ουροθηλιακό</a:t>
            </a:r>
            <a:r>
              <a:rPr lang="el-GR" sz="2000" dirty="0" smtClean="0"/>
              <a:t> καρκίνωμα με αδενικούς χαρακτήρες  έχει παρόμοιο </a:t>
            </a:r>
            <a:r>
              <a:rPr lang="el-GR" sz="2000" dirty="0" err="1" smtClean="0"/>
              <a:t>ανοσοφαινότυπο</a:t>
            </a:r>
            <a:r>
              <a:rPr lang="el-GR" sz="2000" dirty="0" smtClean="0"/>
              <a:t>).</a:t>
            </a:r>
          </a:p>
          <a:p>
            <a:endParaRPr lang="en-US" sz="2000" dirty="0" smtClean="0"/>
          </a:p>
          <a:p>
            <a:r>
              <a:rPr lang="el-GR" sz="2000" b="1" dirty="0" smtClean="0"/>
              <a:t>ΔΔ κλειδιά </a:t>
            </a:r>
          </a:p>
          <a:p>
            <a:r>
              <a:rPr lang="el-GR" sz="2000" b="1" dirty="0" smtClean="0"/>
              <a:t> </a:t>
            </a:r>
            <a:r>
              <a:rPr lang="el-GR" sz="2000" dirty="0" smtClean="0"/>
              <a:t>Στο </a:t>
            </a:r>
            <a:r>
              <a:rPr lang="el-GR" sz="2000" dirty="0" err="1" smtClean="0"/>
              <a:t>θηλώδες</a:t>
            </a:r>
            <a:r>
              <a:rPr lang="el-GR" sz="2000" dirty="0" smtClean="0"/>
              <a:t> ΝΚΚ</a:t>
            </a:r>
            <a:r>
              <a:rPr lang="en-US" sz="2000" dirty="0" smtClean="0"/>
              <a:t>: K</a:t>
            </a:r>
            <a:r>
              <a:rPr lang="el-GR" sz="2000" dirty="0" err="1" smtClean="0"/>
              <a:t>ερατίνες</a:t>
            </a:r>
            <a:r>
              <a:rPr lang="el-GR" sz="2000" dirty="0" smtClean="0"/>
              <a:t> υψηλού Μ.Β. &amp; </a:t>
            </a:r>
            <a:r>
              <a:rPr lang="en-US" sz="2000" dirty="0" err="1" smtClean="0"/>
              <a:t>Ulex</a:t>
            </a:r>
            <a:r>
              <a:rPr lang="en-US" sz="2000" dirty="0" smtClean="0"/>
              <a:t>  </a:t>
            </a:r>
            <a:r>
              <a:rPr lang="en-US" sz="2000" dirty="0" err="1" smtClean="0"/>
              <a:t>europaeus</a:t>
            </a:r>
            <a:r>
              <a:rPr lang="en-US" sz="2000" dirty="0" smtClean="0"/>
              <a:t> </a:t>
            </a:r>
            <a:r>
              <a:rPr lang="el-GR" sz="2000" dirty="0" err="1" smtClean="0"/>
              <a:t>αγλουτινίνη</a:t>
            </a:r>
            <a:r>
              <a:rPr lang="el-GR" sz="2000" dirty="0" smtClean="0"/>
              <a:t>  (-).</a:t>
            </a:r>
          </a:p>
          <a:p>
            <a:endParaRPr lang="el-GR" sz="2000" dirty="0" smtClean="0"/>
          </a:p>
          <a:p>
            <a:r>
              <a:rPr lang="el-GR" sz="2000" dirty="0" smtClean="0"/>
              <a:t>Στο  (υψηλής κακοήθειας ) νεφρικό </a:t>
            </a:r>
            <a:r>
              <a:rPr lang="el-GR" sz="2000" dirty="0" err="1" smtClean="0"/>
              <a:t>μυελοειδές</a:t>
            </a:r>
            <a:r>
              <a:rPr lang="el-GR" sz="2000" dirty="0" smtClean="0"/>
              <a:t> καρκίνωμα</a:t>
            </a:r>
            <a:r>
              <a:rPr lang="en-US" sz="2000" dirty="0" smtClean="0"/>
              <a:t>: </a:t>
            </a:r>
            <a:r>
              <a:rPr lang="el-GR" sz="2000" dirty="0" smtClean="0"/>
              <a:t>υψηλού Μ.Β. κερατίνη </a:t>
            </a:r>
            <a:r>
              <a:rPr lang="en-US" sz="2000" dirty="0" smtClean="0"/>
              <a:t>(-)</a:t>
            </a:r>
            <a:endParaRPr lang="el-GR" sz="2000" dirty="0"/>
          </a:p>
        </p:txBody>
      </p:sp>
      <p:pic>
        <p:nvPicPr>
          <p:cNvPr id="5" name="Picture 2"/>
          <p:cNvPicPr>
            <a:picLocks noGrp="1" noChangeAspect="1" noChangeArrowheads="1"/>
          </p:cNvPicPr>
          <p:nvPr>
            <p:ph idx="1"/>
          </p:nvPr>
        </p:nvPicPr>
        <p:blipFill>
          <a:blip r:embed="rId2" cstate="print"/>
          <a:srcRect/>
          <a:stretch>
            <a:fillRect/>
          </a:stretch>
        </p:blipFill>
        <p:spPr bwMode="auto">
          <a:xfrm rot="16200000">
            <a:off x="2515849" y="1056019"/>
            <a:ext cx="7969954" cy="585791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082660"/>
          </a:xfrm>
        </p:spPr>
        <p:txBody>
          <a:bodyPr>
            <a:normAutofit fontScale="90000"/>
          </a:bodyPr>
          <a:lstStyle/>
          <a:p>
            <a:r>
              <a:rPr lang="el-GR" dirty="0" smtClean="0"/>
              <a:t>Έκφραση </a:t>
            </a:r>
            <a:br>
              <a:rPr lang="el-GR" dirty="0" smtClean="0"/>
            </a:br>
            <a:r>
              <a:rPr lang="el-GR" b="1" dirty="0" smtClean="0"/>
              <a:t>34βΕ12</a:t>
            </a:r>
            <a:r>
              <a:rPr lang="el-GR" dirty="0" smtClean="0"/>
              <a:t>          &amp;         </a:t>
            </a:r>
            <a:r>
              <a:rPr lang="en-US" b="1" dirty="0" smtClean="0"/>
              <a:t>ULEX-1</a:t>
            </a:r>
            <a:r>
              <a:rPr lang="en-US" dirty="0" smtClean="0"/>
              <a:t/>
            </a:r>
            <a:br>
              <a:rPr lang="en-US" dirty="0" smtClean="0"/>
            </a:br>
            <a:r>
              <a:rPr lang="el-GR" dirty="0" smtClean="0"/>
              <a:t>στο καρκίνωμα των </a:t>
            </a:r>
            <a:r>
              <a:rPr lang="el-GR" dirty="0" smtClean="0">
                <a:effectLst>
                  <a:outerShdw blurRad="38100" dist="38100" dir="2700000" algn="tl">
                    <a:srgbClr val="000000">
                      <a:alpha val="43137"/>
                    </a:srgbClr>
                  </a:outerShdw>
                </a:effectLst>
              </a:rPr>
              <a:t>αθροιστικών πόρων</a:t>
            </a:r>
            <a:endParaRPr lang="el-GR" dirty="0">
              <a:effectLst>
                <a:outerShdw blurRad="38100" dist="38100" dir="2700000" algn="tl">
                  <a:srgbClr val="000000">
                    <a:alpha val="43137"/>
                  </a:srgbClr>
                </a:outerShdw>
              </a:effectLst>
            </a:endParaRPr>
          </a:p>
        </p:txBody>
      </p:sp>
      <p:pic>
        <p:nvPicPr>
          <p:cNvPr id="10242" name="Picture 2" descr="D:\SCANS\2011-06-07 7\7 001.jpg"/>
          <p:cNvPicPr>
            <a:picLocks noGrp="1" noChangeAspect="1" noChangeArrowheads="1"/>
          </p:cNvPicPr>
          <p:nvPr>
            <p:ph idx="1"/>
          </p:nvPr>
        </p:nvPicPr>
        <p:blipFill>
          <a:blip r:embed="rId2" cstate="print"/>
          <a:srcRect/>
          <a:stretch>
            <a:fillRect/>
          </a:stretch>
        </p:blipFill>
        <p:spPr bwMode="auto">
          <a:xfrm>
            <a:off x="-108520" y="1988840"/>
            <a:ext cx="9361040" cy="4577452"/>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7 - Τίτλος"/>
          <p:cNvSpPr>
            <a:spLocks noGrp="1"/>
          </p:cNvSpPr>
          <p:nvPr>
            <p:ph type="title"/>
          </p:nvPr>
        </p:nvSpPr>
        <p:spPr>
          <a:xfrm>
            <a:off x="0" y="0"/>
            <a:ext cx="9144000" cy="571480"/>
          </a:xfrm>
        </p:spPr>
        <p:txBody>
          <a:bodyPr rtlCol="0">
            <a:noAutofit/>
          </a:bodyPr>
          <a:lstStyle/>
          <a:p>
            <a:pPr fontAlgn="auto">
              <a:spcAft>
                <a:spcPts val="0"/>
              </a:spcAft>
              <a:defRPr/>
            </a:pPr>
            <a:r>
              <a:rPr lang="el-GR" sz="3200" b="1" dirty="0" smtClean="0">
                <a:solidFill>
                  <a:schemeClr val="tx2"/>
                </a:solidFill>
              </a:rPr>
              <a:t>ΕΚΤΙΜΗΣΗ ΔΙΗΘΗΣΗΣ ΝΕΦΡΙΚΟΥ ΚΟΛΠΟΥ </a:t>
            </a:r>
            <a:r>
              <a:rPr lang="en-US" sz="3200" b="1" dirty="0" smtClean="0">
                <a:solidFill>
                  <a:schemeClr val="bg2">
                    <a:lumMod val="50000"/>
                  </a:schemeClr>
                </a:solidFill>
              </a:rPr>
              <a:t>(pT3a)</a:t>
            </a:r>
            <a:endParaRPr lang="el-GR" sz="3200" b="1" dirty="0" smtClean="0">
              <a:solidFill>
                <a:schemeClr val="bg2">
                  <a:lumMod val="50000"/>
                </a:schemeClr>
              </a:solidFill>
            </a:endParaRPr>
          </a:p>
        </p:txBody>
      </p:sp>
      <p:sp>
        <p:nvSpPr>
          <p:cNvPr id="24579" name="8 - Θέση περιεχομένου"/>
          <p:cNvSpPr>
            <a:spLocks noGrp="1"/>
          </p:cNvSpPr>
          <p:nvPr>
            <p:ph idx="1"/>
          </p:nvPr>
        </p:nvSpPr>
        <p:spPr>
          <a:xfrm>
            <a:off x="0" y="714356"/>
            <a:ext cx="9144000" cy="5411807"/>
          </a:xfrm>
        </p:spPr>
        <p:txBody>
          <a:bodyPr>
            <a:normAutofit/>
          </a:bodyPr>
          <a:lstStyle/>
          <a:p>
            <a:pPr algn="just"/>
            <a:r>
              <a:rPr lang="el-GR" sz="2000" b="1" dirty="0" smtClean="0">
                <a:solidFill>
                  <a:schemeClr val="bg2">
                    <a:lumMod val="50000"/>
                  </a:schemeClr>
                </a:solidFill>
              </a:rPr>
              <a:t>Νεφρικός κόλπος </a:t>
            </a:r>
            <a:r>
              <a:rPr lang="el-GR" sz="2000" dirty="0" smtClean="0"/>
              <a:t>: το </a:t>
            </a:r>
            <a:r>
              <a:rPr lang="el-GR" sz="2000" dirty="0" smtClean="0">
                <a:effectLst>
                  <a:outerShdw blurRad="38100" dist="38100" dir="2700000" algn="tl">
                    <a:srgbClr val="000000">
                      <a:alpha val="43137"/>
                    </a:srgbClr>
                  </a:outerShdw>
                </a:effectLst>
              </a:rPr>
              <a:t>κεντρικό</a:t>
            </a:r>
            <a:r>
              <a:rPr lang="el-GR" sz="2000" dirty="0" smtClean="0"/>
              <a:t> τμήμα του </a:t>
            </a:r>
            <a:r>
              <a:rPr lang="el-GR" sz="2000" dirty="0" smtClean="0">
                <a:effectLst>
                  <a:outerShdw blurRad="38100" dist="38100" dir="2700000" algn="tl">
                    <a:srgbClr val="000000">
                      <a:alpha val="43137"/>
                    </a:srgbClr>
                  </a:outerShdw>
                </a:effectLst>
              </a:rPr>
              <a:t>περινεφρικού λίπους </a:t>
            </a:r>
            <a:r>
              <a:rPr lang="el-GR" sz="2000" dirty="0" smtClean="0"/>
              <a:t>που εντοπίζεται </a:t>
            </a:r>
            <a:r>
              <a:rPr lang="el-GR" sz="2000" dirty="0" smtClean="0">
                <a:effectLst>
                  <a:outerShdw blurRad="38100" dist="38100" dir="2700000" algn="tl">
                    <a:srgbClr val="000000">
                      <a:alpha val="43137"/>
                    </a:srgbClr>
                  </a:outerShdw>
                </a:effectLst>
              </a:rPr>
              <a:t>ανάμεσα</a:t>
            </a:r>
            <a:r>
              <a:rPr lang="el-GR" sz="2000" dirty="0" smtClean="0"/>
              <a:t> στο πυελοκαλυκικό σύστημα και στο νεφρικό παρέγχυμα και περικλείει την κύρια λεμφαγγειακή τροφοδοσία του νεφρού. Ο νεφρικός κόλπος επίσης</a:t>
            </a:r>
            <a:r>
              <a:rPr lang="en-US" sz="2000" dirty="0" smtClean="0"/>
              <a:t> </a:t>
            </a:r>
            <a:r>
              <a:rPr lang="el-GR" sz="2000" dirty="0" smtClean="0"/>
              <a:t>περιέχει πολυάριθμες μεγάλες λεπτοτοιχωματικές φλέβες</a:t>
            </a:r>
            <a:r>
              <a:rPr lang="en-US" sz="2000" dirty="0" smtClean="0"/>
              <a:t>.</a:t>
            </a:r>
            <a:r>
              <a:rPr lang="el-GR" sz="2000" dirty="0" smtClean="0"/>
              <a:t> </a:t>
            </a:r>
            <a:r>
              <a:rPr lang="el-GR" sz="2000" dirty="0" smtClean="0">
                <a:effectLst>
                  <a:outerShdw blurRad="38100" dist="38100" dir="2700000" algn="tl">
                    <a:srgbClr val="000000">
                      <a:alpha val="43137"/>
                    </a:srgbClr>
                  </a:outerShdw>
                </a:effectLst>
              </a:rPr>
              <a:t>Δεν</a:t>
            </a:r>
            <a:r>
              <a:rPr lang="el-GR" sz="2000" dirty="0" smtClean="0"/>
              <a:t> υπάρχει ινώδης κάψα  μεταξύ του φλοιικού ιστού και του νεφρικού κόλπου.</a:t>
            </a:r>
            <a:r>
              <a:rPr lang="el-GR" sz="2000" b="1" i="1" dirty="0" smtClean="0">
                <a:solidFill>
                  <a:schemeClr val="accent1"/>
                </a:solidFill>
              </a:rPr>
              <a:t> </a:t>
            </a:r>
            <a:r>
              <a:rPr lang="el-GR" sz="2000" b="1" i="1" dirty="0" smtClean="0">
                <a:solidFill>
                  <a:schemeClr val="bg2">
                    <a:lumMod val="50000"/>
                  </a:schemeClr>
                </a:solidFill>
              </a:rPr>
              <a:t>Η διήθηση του νεφρικού κόλπου </a:t>
            </a:r>
            <a:r>
              <a:rPr lang="el-GR" sz="2000" dirty="0" smtClean="0"/>
              <a:t>αποτελεί την </a:t>
            </a:r>
            <a:r>
              <a:rPr lang="el-GR" sz="2000" b="1" dirty="0" smtClean="0">
                <a:solidFill>
                  <a:schemeClr val="tx2"/>
                </a:solidFill>
              </a:rPr>
              <a:t>κύρια οδό </a:t>
            </a:r>
            <a:r>
              <a:rPr lang="el-GR" sz="2000" dirty="0" smtClean="0">
                <a:solidFill>
                  <a:schemeClr val="tx2"/>
                </a:solidFill>
              </a:rPr>
              <a:t>εξω</a:t>
            </a:r>
            <a:r>
              <a:rPr lang="el-GR" sz="2000" dirty="0" smtClean="0"/>
              <a:t>νεφρικής επέκτασης του όγκου και  </a:t>
            </a:r>
            <a:r>
              <a:rPr lang="el-GR" sz="2000" b="1" i="1" dirty="0" smtClean="0">
                <a:solidFill>
                  <a:schemeClr val="accent1"/>
                </a:solidFill>
              </a:rPr>
              <a:t>φαίνεται να συνδέεται με </a:t>
            </a:r>
            <a:r>
              <a:rPr lang="el-GR" sz="2000" b="1" i="1" dirty="0" smtClean="0">
                <a:solidFill>
                  <a:schemeClr val="accent1"/>
                </a:solidFill>
                <a:effectLst>
                  <a:outerShdw blurRad="38100" dist="38100" dir="2700000" algn="tl">
                    <a:srgbClr val="000000">
                      <a:alpha val="43137"/>
                    </a:srgbClr>
                  </a:outerShdw>
                </a:effectLst>
              </a:rPr>
              <a:t>χειρότερη</a:t>
            </a:r>
            <a:r>
              <a:rPr lang="el-GR" sz="2000" b="1" i="1" dirty="0" smtClean="0">
                <a:solidFill>
                  <a:schemeClr val="accent1"/>
                </a:solidFill>
              </a:rPr>
              <a:t> πρόγνωση απότι η διήθηση του  περινεφρικού λίπους.</a:t>
            </a:r>
            <a:r>
              <a:rPr lang="en-US" sz="2000" b="1" i="1" dirty="0" smtClean="0">
                <a:solidFill>
                  <a:schemeClr val="accent1"/>
                </a:solidFill>
              </a:rPr>
              <a:t> </a:t>
            </a:r>
            <a:endParaRPr lang="el-GR" sz="2000" b="1" i="1" dirty="0" smtClean="0">
              <a:solidFill>
                <a:schemeClr val="accent1"/>
              </a:solidFill>
            </a:endParaRPr>
          </a:p>
          <a:p>
            <a:pPr algn="just"/>
            <a:endParaRPr lang="el-GR" sz="2000" dirty="0" smtClean="0"/>
          </a:p>
          <a:p>
            <a:endParaRPr lang="el-GR" sz="2800" dirty="0" smtClean="0"/>
          </a:p>
          <a:p>
            <a:pPr>
              <a:buFont typeface="Wingdings 3" pitchFamily="18" charset="2"/>
              <a:buNone/>
            </a:pPr>
            <a:endParaRPr lang="el-GR" sz="1800" dirty="0" smtClean="0"/>
          </a:p>
        </p:txBody>
      </p:sp>
      <p:pic>
        <p:nvPicPr>
          <p:cNvPr id="25605" name="Picture 2" descr="http://www.auanet.org/education/modules/pathology/normal-histology/images/renal_sinus-figureA.jpg"/>
          <p:cNvPicPr>
            <a:picLocks noChangeAspect="1" noChangeArrowheads="1"/>
          </p:cNvPicPr>
          <p:nvPr/>
        </p:nvPicPr>
        <p:blipFill>
          <a:blip r:embed="rId2" cstate="print"/>
          <a:srcRect/>
          <a:stretch>
            <a:fillRect/>
          </a:stretch>
        </p:blipFill>
        <p:spPr bwMode="auto">
          <a:xfrm>
            <a:off x="214282" y="3429000"/>
            <a:ext cx="4327525" cy="3201987"/>
          </a:xfrm>
          <a:prstGeom prst="rect">
            <a:avLst/>
          </a:prstGeom>
          <a:noFill/>
          <a:ln w="9525">
            <a:noFill/>
            <a:miter lim="800000"/>
            <a:headEnd/>
            <a:tailEnd/>
          </a:ln>
        </p:spPr>
      </p:pic>
      <p:pic>
        <p:nvPicPr>
          <p:cNvPr id="25606" name="Picture 3" descr="http://www.auanet.org/education/modules/pathology/normal-histology/images/renal_sinus-figureB.jpg"/>
          <p:cNvPicPr>
            <a:picLocks noChangeAspect="1" noChangeArrowheads="1"/>
          </p:cNvPicPr>
          <p:nvPr/>
        </p:nvPicPr>
        <p:blipFill>
          <a:blip r:embed="rId3" cstate="print"/>
          <a:srcRect/>
          <a:stretch>
            <a:fillRect/>
          </a:stretch>
        </p:blipFill>
        <p:spPr bwMode="auto">
          <a:xfrm>
            <a:off x="4643438" y="3429000"/>
            <a:ext cx="4327525" cy="3201987"/>
          </a:xfrm>
          <a:prstGeom prst="rect">
            <a:avLst/>
          </a:prstGeom>
          <a:noFill/>
          <a:ln w="9525">
            <a:noFill/>
            <a:miter lim="800000"/>
            <a:headEnd/>
            <a:tailEnd/>
          </a:ln>
        </p:spPr>
      </p:pic>
      <p:sp>
        <p:nvSpPr>
          <p:cNvPr id="6" name="Down Arrow 5"/>
          <p:cNvSpPr/>
          <p:nvPr/>
        </p:nvSpPr>
        <p:spPr>
          <a:xfrm rot="1524258">
            <a:off x="7149231" y="5037295"/>
            <a:ext cx="344270" cy="7691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0"/>
            <a:ext cx="9144000" cy="71094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0"/>
            <a:ext cx="9144000" cy="71094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654164"/>
          </a:xfrm>
        </p:spPr>
        <p:txBody>
          <a:bodyPr>
            <a:normAutofit/>
          </a:bodyPr>
          <a:lstStyle/>
          <a:p>
            <a:r>
              <a:rPr lang="el-GR" sz="4000" b="1" dirty="0" err="1" smtClean="0">
                <a:effectLst>
                  <a:outerShdw blurRad="38100" dist="38100" dir="2700000" algn="tl">
                    <a:srgbClr val="000000">
                      <a:alpha val="43137"/>
                    </a:srgbClr>
                  </a:outerShdw>
                </a:effectLst>
              </a:rPr>
              <a:t>Μυελοειδές</a:t>
            </a:r>
            <a:r>
              <a:rPr lang="el-GR" sz="4000" b="1" dirty="0" smtClean="0">
                <a:effectLst>
                  <a:outerShdw blurRad="38100" dist="38100" dir="2700000" algn="tl">
                    <a:srgbClr val="000000">
                      <a:alpha val="43137"/>
                    </a:srgbClr>
                  </a:outerShdw>
                </a:effectLst>
              </a:rPr>
              <a:t> καρκίνωμα</a:t>
            </a:r>
            <a:r>
              <a:rPr lang="el-GR" sz="2400" dirty="0" smtClean="0"/>
              <a:t/>
            </a:r>
            <a:br>
              <a:rPr lang="el-GR" sz="2400" dirty="0" smtClean="0"/>
            </a:br>
            <a:r>
              <a:rPr lang="el-GR" sz="2400" dirty="0" smtClean="0"/>
              <a:t>Υψηλόβαθμη κακοήθεια, ουδετερόφιλα, δρεπανοκύτταρα</a:t>
            </a:r>
            <a:r>
              <a:rPr lang="en-US" sz="2400" dirty="0" smtClean="0"/>
              <a:t>.</a:t>
            </a:r>
            <a:br>
              <a:rPr lang="en-US" sz="2400" dirty="0" smtClean="0"/>
            </a:br>
            <a:r>
              <a:rPr lang="en-US" sz="2400" dirty="0" smtClean="0"/>
              <a:t>34</a:t>
            </a:r>
            <a:r>
              <a:rPr lang="el-GR" sz="2400" dirty="0" smtClean="0"/>
              <a:t>β</a:t>
            </a:r>
            <a:r>
              <a:rPr lang="en-US" sz="2400" dirty="0" smtClean="0"/>
              <a:t>E12 (-)</a:t>
            </a:r>
            <a:endParaRPr lang="el-GR" sz="2400" dirty="0"/>
          </a:p>
        </p:txBody>
      </p:sp>
      <p:pic>
        <p:nvPicPr>
          <p:cNvPr id="30722"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cstate="print"/>
          <a:srcRect/>
          <a:stretch>
            <a:fillRect/>
          </a:stretch>
        </p:blipFill>
        <p:spPr bwMode="auto">
          <a:xfrm rot="16200000">
            <a:off x="-468188" y="2852564"/>
            <a:ext cx="3886200" cy="2590800"/>
          </a:xfrm>
          <a:prstGeom prst="rect">
            <a:avLst/>
          </a:prstGeom>
          <a:noFill/>
        </p:spPr>
      </p:pic>
      <p:pic>
        <p:nvPicPr>
          <p:cNvPr id="30724"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rot="16200000">
            <a:off x="2506812" y="2685876"/>
            <a:ext cx="3886200" cy="2924176"/>
          </a:xfrm>
          <a:prstGeom prst="rect">
            <a:avLst/>
          </a:prstGeom>
          <a:noFill/>
        </p:spPr>
      </p:pic>
      <p:pic>
        <p:nvPicPr>
          <p:cNvPr id="30726" name="Picture 6" descr="Unfortunately we are unable to provide accessible alternative text for this. If you require assistance to access this image, please contact help@nature.com or the author"/>
          <p:cNvPicPr>
            <a:picLocks noChangeAspect="1" noChangeArrowheads="1"/>
          </p:cNvPicPr>
          <p:nvPr/>
        </p:nvPicPr>
        <p:blipFill>
          <a:blip r:embed="rId4" cstate="print"/>
          <a:srcRect/>
          <a:stretch>
            <a:fillRect/>
          </a:stretch>
        </p:blipFill>
        <p:spPr bwMode="auto">
          <a:xfrm rot="16200000">
            <a:off x="5556673" y="2876377"/>
            <a:ext cx="3886200" cy="25431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effectLst>
                  <a:outerShdw blurRad="38100" dist="38100" dir="2700000" algn="tl">
                    <a:srgbClr val="000000">
                      <a:alpha val="43137"/>
                    </a:srgbClr>
                  </a:outerShdw>
                </a:effectLst>
              </a:rPr>
              <a:t>Νεφρικό </a:t>
            </a:r>
            <a:r>
              <a:rPr lang="el-GR" b="1" spc="300" dirty="0" err="1" smtClean="0">
                <a:effectLst>
                  <a:outerShdw blurRad="38100" dist="38100" dir="2700000" algn="tl">
                    <a:srgbClr val="000000">
                      <a:alpha val="43137"/>
                    </a:srgbClr>
                  </a:outerShdw>
                </a:effectLst>
              </a:rPr>
              <a:t>μυελοειδές</a:t>
            </a:r>
            <a:r>
              <a:rPr lang="el-GR" b="1" dirty="0" smtClean="0">
                <a:effectLst>
                  <a:outerShdw blurRad="38100" dist="38100" dir="2700000" algn="tl">
                    <a:srgbClr val="000000">
                      <a:alpha val="43137"/>
                    </a:srgbClr>
                  </a:outerShdw>
                </a:effectLst>
              </a:rPr>
              <a:t> καρκίνωμα</a:t>
            </a:r>
            <a:endParaRPr lang="el-GR" b="1" dirty="0">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2" cstate="print"/>
          <a:srcRect/>
          <a:stretch>
            <a:fillRect/>
          </a:stretch>
        </p:blipFill>
        <p:spPr bwMode="auto">
          <a:xfrm>
            <a:off x="755576" y="1412776"/>
            <a:ext cx="7620000" cy="5600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0" y="0"/>
            <a:ext cx="9144000" cy="708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0" y="0"/>
            <a:ext cx="9144000" cy="708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0"/>
            <a:ext cx="9144000" cy="71094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0"/>
            <a:ext cx="9144000" cy="71094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dirty="0" smtClean="0"/>
              <a:t>Χρώση </a:t>
            </a:r>
            <a:r>
              <a:rPr lang="en-US" dirty="0" err="1" smtClean="0">
                <a:effectLst>
                  <a:outerShdw blurRad="38100" dist="38100" dir="2700000" algn="tl">
                    <a:srgbClr val="000000">
                      <a:alpha val="43137"/>
                    </a:srgbClr>
                  </a:outerShdw>
                </a:effectLst>
              </a:rPr>
              <a:t>Alcian</a:t>
            </a:r>
            <a:r>
              <a:rPr lang="en-US" dirty="0" smtClean="0">
                <a:effectLst>
                  <a:outerShdw blurRad="38100" dist="38100" dir="2700000" algn="tl">
                    <a:srgbClr val="000000">
                      <a:alpha val="43137"/>
                    </a:srgbClr>
                  </a:outerShdw>
                </a:effectLst>
              </a:rPr>
              <a:t> blue </a:t>
            </a:r>
            <a:r>
              <a:rPr lang="el-GR" dirty="0" smtClean="0">
                <a:effectLst>
                  <a:outerShdw blurRad="38100" dist="38100" dir="2700000" algn="tl">
                    <a:srgbClr val="000000">
                      <a:alpha val="43137"/>
                    </a:srgbClr>
                  </a:outerShdw>
                </a:effectLst>
              </a:rPr>
              <a:t>(</a:t>
            </a:r>
            <a:r>
              <a:rPr lang="en-US" dirty="0" smtClean="0">
                <a:effectLst>
                  <a:outerShdw blurRad="38100" dist="38100" dir="2700000" algn="tl">
                    <a:srgbClr val="000000">
                      <a:alpha val="43137"/>
                    </a:srgbClr>
                  </a:outerShdw>
                </a:effectLst>
              </a:rPr>
              <a:t>PH2,5) </a:t>
            </a:r>
            <a:r>
              <a:rPr lang="el-GR" dirty="0" smtClean="0"/>
              <a:t>σε </a:t>
            </a:r>
            <a:r>
              <a:rPr lang="el-GR" sz="4000" b="1" dirty="0" smtClean="0"/>
              <a:t>βλεννώδες σωληνώδες </a:t>
            </a:r>
            <a:r>
              <a:rPr lang="el-GR" sz="4000" b="1" dirty="0" err="1" smtClean="0"/>
              <a:t>ατρακτοκυτταρικό</a:t>
            </a:r>
            <a:r>
              <a:rPr lang="el-GR" sz="4000" b="1" dirty="0" smtClean="0"/>
              <a:t> καρκίνωμα </a:t>
            </a:r>
            <a:endParaRPr lang="el-GR" sz="4000" b="1" dirty="0"/>
          </a:p>
        </p:txBody>
      </p:sp>
      <p:pic>
        <p:nvPicPr>
          <p:cNvPr id="23554" name="Picture 2" descr="http://coursewareobjects.elsevier.com/objects/elr/ExpertConsult/Bostwick/urologic2e/IC/images/002068.jpg"/>
          <p:cNvPicPr>
            <a:picLocks noChangeAspect="1" noChangeArrowheads="1"/>
          </p:cNvPicPr>
          <p:nvPr/>
        </p:nvPicPr>
        <p:blipFill>
          <a:blip r:embed="rId2" cstate="print"/>
          <a:srcRect/>
          <a:stretch>
            <a:fillRect/>
          </a:stretch>
        </p:blipFill>
        <p:spPr bwMode="auto">
          <a:xfrm>
            <a:off x="1000100" y="1571612"/>
            <a:ext cx="7162706" cy="557216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Autofit/>
          </a:bodyPr>
          <a:lstStyle/>
          <a:p>
            <a:r>
              <a:rPr lang="el-GR" sz="2400" b="1" dirty="0" smtClean="0">
                <a:effectLst>
                  <a:outerShdw blurRad="38100" dist="38100" dir="2700000" algn="tl">
                    <a:srgbClr val="000000">
                      <a:alpha val="43137"/>
                    </a:srgbClr>
                  </a:outerShdw>
                </a:effectLst>
              </a:rPr>
              <a:t>Βλεννώδες σωληνώδες και </a:t>
            </a:r>
            <a:r>
              <a:rPr lang="el-GR" sz="2400" b="1" dirty="0" err="1" smtClean="0">
                <a:effectLst>
                  <a:outerShdw blurRad="38100" dist="38100" dir="2700000" algn="tl">
                    <a:srgbClr val="000000">
                      <a:alpha val="43137"/>
                    </a:srgbClr>
                  </a:outerShdw>
                </a:effectLst>
              </a:rPr>
              <a:t>ατρακτοκυτταρικό</a:t>
            </a:r>
            <a:r>
              <a:rPr lang="el-GR" sz="2400" b="1" dirty="0" smtClean="0">
                <a:effectLst>
                  <a:outerShdw blurRad="38100" dist="38100" dir="2700000" algn="tl">
                    <a:srgbClr val="000000">
                      <a:alpha val="43137"/>
                    </a:srgbClr>
                  </a:outerShdw>
                </a:effectLst>
              </a:rPr>
              <a:t> </a:t>
            </a:r>
            <a:r>
              <a:rPr lang="el-GR" sz="2400" b="1" dirty="0" smtClean="0"/>
              <a:t> καρκίνωμα</a:t>
            </a:r>
            <a:r>
              <a:rPr lang="en-US" sz="2400" dirty="0" smtClean="0">
                <a:effectLst>
                  <a:outerShdw blurRad="38100" dist="38100" dir="2700000" algn="tl">
                    <a:srgbClr val="000000">
                      <a:alpha val="43137"/>
                    </a:srgbClr>
                  </a:outerShdw>
                </a:effectLst>
              </a:rPr>
              <a:t>.E</a:t>
            </a:r>
            <a:r>
              <a:rPr lang="el-GR" sz="2400" dirty="0" err="1" smtClean="0">
                <a:effectLst>
                  <a:outerShdw blurRad="38100" dist="38100" dir="2700000" algn="tl">
                    <a:srgbClr val="000000">
                      <a:alpha val="43137"/>
                    </a:srgbClr>
                  </a:outerShdw>
                </a:effectLst>
              </a:rPr>
              <a:t>λάχιστη</a:t>
            </a:r>
            <a:r>
              <a:rPr lang="el-GR" sz="2400" dirty="0" smtClean="0">
                <a:effectLst>
                  <a:outerShdw blurRad="38100" dist="38100" dir="2700000" algn="tl">
                    <a:srgbClr val="000000">
                      <a:alpha val="43137"/>
                    </a:srgbClr>
                  </a:outerShdw>
                </a:effectLst>
              </a:rPr>
              <a:t> κυτταρική </a:t>
            </a:r>
            <a:r>
              <a:rPr lang="el-GR" sz="2400" dirty="0" err="1" smtClean="0">
                <a:effectLst>
                  <a:outerShdw blurRad="38100" dist="38100" dir="2700000" algn="tl">
                    <a:srgbClr val="000000">
                      <a:alpha val="43137"/>
                    </a:srgbClr>
                  </a:outerShdw>
                </a:effectLst>
              </a:rPr>
              <a:t>ατυπία</a:t>
            </a:r>
            <a:r>
              <a:rPr lang="el-GR" sz="2400" dirty="0" smtClean="0">
                <a:effectLst>
                  <a:outerShdw blurRad="38100" dist="38100" dir="2700000" algn="tl">
                    <a:srgbClr val="000000">
                      <a:alpha val="43137"/>
                    </a:srgbClr>
                  </a:outerShdw>
                </a:effectLst>
              </a:rPr>
              <a:t>, όλως εστιακή </a:t>
            </a:r>
            <a:r>
              <a:rPr lang="el-GR" sz="2400" dirty="0" err="1" smtClean="0">
                <a:effectLst>
                  <a:outerShdw blurRad="38100" dist="38100" dir="2700000" algn="tl">
                    <a:srgbClr val="000000">
                      <a:alpha val="43137"/>
                    </a:srgbClr>
                  </a:outerShdw>
                </a:effectLst>
              </a:rPr>
              <a:t>θηλώδης</a:t>
            </a:r>
            <a:r>
              <a:rPr lang="el-GR" sz="2400" dirty="0" smtClean="0">
                <a:effectLst>
                  <a:outerShdw blurRad="38100" dist="38100" dir="2700000" algn="tl">
                    <a:srgbClr val="000000">
                      <a:alpha val="43137"/>
                    </a:srgbClr>
                  </a:outerShdw>
                </a:effectLst>
              </a:rPr>
              <a:t> διαμόρφωση (αν υπάρχει) .</a:t>
            </a:r>
            <a:endParaRPr lang="el-GR" sz="2400" dirty="0">
              <a:effectLst>
                <a:outerShdw blurRad="38100" dist="38100" dir="2700000" algn="tl">
                  <a:srgbClr val="000000">
                    <a:alpha val="43137"/>
                  </a:srgbClr>
                </a:outerShdw>
              </a:effectLst>
            </a:endParaRPr>
          </a:p>
        </p:txBody>
      </p:sp>
      <p:pic>
        <p:nvPicPr>
          <p:cNvPr id="30722" name="Picture 2"/>
          <p:cNvPicPr>
            <a:picLocks noChangeAspect="1" noChangeArrowheads="1"/>
          </p:cNvPicPr>
          <p:nvPr/>
        </p:nvPicPr>
        <p:blipFill>
          <a:blip r:embed="rId2" cstate="print"/>
          <a:srcRect/>
          <a:stretch>
            <a:fillRect/>
          </a:stretch>
        </p:blipFill>
        <p:spPr bwMode="auto">
          <a:xfrm>
            <a:off x="755576" y="1124744"/>
            <a:ext cx="7620000" cy="5924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928662" y="285728"/>
            <a:ext cx="7215238" cy="5343819"/>
          </a:xfrm>
          <a:prstGeom prst="rect">
            <a:avLst/>
          </a:prstGeom>
          <a:noFill/>
          <a:ln w="9525">
            <a:noFill/>
            <a:miter lim="800000"/>
            <a:headEnd/>
            <a:tailEnd/>
          </a:ln>
        </p:spPr>
      </p:pic>
      <p:sp>
        <p:nvSpPr>
          <p:cNvPr id="33795" name="2 - Ορθογώνιο"/>
          <p:cNvSpPr>
            <a:spLocks noChangeArrowheads="1"/>
          </p:cNvSpPr>
          <p:nvPr/>
        </p:nvSpPr>
        <p:spPr bwMode="auto">
          <a:xfrm>
            <a:off x="0" y="5857891"/>
            <a:ext cx="9144000" cy="523220"/>
          </a:xfrm>
          <a:prstGeom prst="rect">
            <a:avLst/>
          </a:prstGeom>
          <a:noFill/>
          <a:ln w="9525">
            <a:noFill/>
            <a:miter lim="800000"/>
            <a:headEnd/>
            <a:tailEnd/>
          </a:ln>
        </p:spPr>
        <p:txBody>
          <a:bodyPr wrap="square">
            <a:spAutoFit/>
          </a:bodyPr>
          <a:lstStyle/>
          <a:p>
            <a:pPr algn="ctr" eaLnBrk="1" hangingPunct="1"/>
            <a:r>
              <a:rPr lang="el-GR" sz="2800" dirty="0"/>
              <a:t>Διαυγοκυτταρικό </a:t>
            </a:r>
            <a:r>
              <a:rPr lang="el-GR" sz="2800" dirty="0" smtClean="0"/>
              <a:t>ΝΚΚ</a:t>
            </a:r>
            <a:r>
              <a:rPr lang="en-US" sz="2800" dirty="0" smtClean="0"/>
              <a:t> </a:t>
            </a:r>
            <a:r>
              <a:rPr lang="el-GR" sz="2800" dirty="0"/>
              <a:t>διηθεί το νεφρικό κόλπο</a:t>
            </a:r>
            <a:r>
              <a:rPr lang="en-US" sz="2800" dirty="0"/>
              <a:t> (</a:t>
            </a:r>
            <a:r>
              <a:rPr lang="el-GR" sz="2800" dirty="0"/>
              <a:t>βέλη</a:t>
            </a:r>
            <a:r>
              <a:rPr lang="en-US" sz="2800" dirty="0"/>
              <a:t>).</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0"/>
            <a:ext cx="3251231" cy="1357298"/>
          </a:xfrm>
        </p:spPr>
        <p:txBody>
          <a:bodyPr>
            <a:noAutofit/>
          </a:bodyPr>
          <a:lstStyle/>
          <a:p>
            <a:r>
              <a:rPr lang="el-GR" dirty="0" smtClean="0"/>
              <a:t>(Ευμενούς πρόγνωσης) </a:t>
            </a:r>
            <a:br>
              <a:rPr lang="el-GR" dirty="0" smtClean="0"/>
            </a:br>
            <a:r>
              <a:rPr lang="el-GR" dirty="0" smtClean="0"/>
              <a:t>βλεννώδες σωληνώδες &amp; </a:t>
            </a:r>
            <a:r>
              <a:rPr lang="el-GR" dirty="0" err="1" smtClean="0"/>
              <a:t>ατρακτοκυτταρικό</a:t>
            </a:r>
            <a:r>
              <a:rPr lang="el-GR" dirty="0" smtClean="0"/>
              <a:t>  καρκίνωμα</a:t>
            </a:r>
            <a:endParaRPr lang="el-GR" dirty="0"/>
          </a:p>
        </p:txBody>
      </p:sp>
      <p:sp>
        <p:nvSpPr>
          <p:cNvPr id="4" name="3 - Θέση κειμένου"/>
          <p:cNvSpPr>
            <a:spLocks noGrp="1"/>
          </p:cNvSpPr>
          <p:nvPr>
            <p:ph type="body" sz="half" idx="2"/>
          </p:nvPr>
        </p:nvSpPr>
        <p:spPr>
          <a:xfrm>
            <a:off x="0" y="1435100"/>
            <a:ext cx="3500430" cy="5208610"/>
          </a:xfrm>
        </p:spPr>
        <p:txBody>
          <a:bodyPr>
            <a:normAutofit/>
          </a:bodyPr>
          <a:lstStyle/>
          <a:p>
            <a:endParaRPr lang="el-GR" sz="2000" dirty="0" smtClean="0"/>
          </a:p>
          <a:p>
            <a:r>
              <a:rPr lang="en-US" sz="2000" dirty="0" smtClean="0"/>
              <a:t>CK :  CAM 5.2, AE1/3, CK7</a:t>
            </a:r>
            <a:r>
              <a:rPr lang="el-GR" sz="2000" dirty="0" smtClean="0"/>
              <a:t> &amp;</a:t>
            </a:r>
            <a:r>
              <a:rPr lang="en-US" sz="2000" dirty="0" smtClean="0"/>
              <a:t> CK19 (+)</a:t>
            </a:r>
          </a:p>
          <a:p>
            <a:r>
              <a:rPr lang="en-US" sz="2000" dirty="0" smtClean="0"/>
              <a:t>AMACR (+) </a:t>
            </a:r>
          </a:p>
          <a:p>
            <a:r>
              <a:rPr lang="el-GR" sz="2000" dirty="0" smtClean="0"/>
              <a:t>Δείκτες εγγύς σωληναρίων  περιλαμβανομένων των </a:t>
            </a:r>
            <a:r>
              <a:rPr lang="en-US" sz="2000" dirty="0" smtClean="0">
                <a:effectLst>
                  <a:outerShdw blurRad="38100" dist="38100" dir="2700000" algn="tl">
                    <a:srgbClr val="000000">
                      <a:alpha val="43137"/>
                    </a:srgbClr>
                  </a:outerShdw>
                </a:effectLst>
              </a:rPr>
              <a:t>CD10 </a:t>
            </a:r>
            <a:r>
              <a:rPr lang="el-GR" sz="2000" dirty="0" smtClean="0"/>
              <a:t>και της </a:t>
            </a:r>
            <a:r>
              <a:rPr lang="el-GR" sz="2000" dirty="0" err="1" smtClean="0"/>
              <a:t>βιλλίνης</a:t>
            </a:r>
            <a:r>
              <a:rPr lang="en-US" sz="2000" dirty="0" smtClean="0"/>
              <a:t>,</a:t>
            </a:r>
            <a:r>
              <a:rPr lang="el-GR" sz="2000" dirty="0" smtClean="0"/>
              <a:t> (</a:t>
            </a:r>
            <a:r>
              <a:rPr lang="el-GR" sz="2000" b="1" dirty="0" smtClean="0"/>
              <a:t>-</a:t>
            </a:r>
            <a:r>
              <a:rPr lang="el-GR" sz="2000" dirty="0" smtClean="0"/>
              <a:t>) </a:t>
            </a:r>
          </a:p>
          <a:p>
            <a:r>
              <a:rPr lang="el-GR" sz="2000" dirty="0" smtClean="0"/>
              <a:t>  </a:t>
            </a:r>
          </a:p>
          <a:p>
            <a:r>
              <a:rPr lang="el-GR" sz="2000" b="1" dirty="0" smtClean="0"/>
              <a:t>ΔΔ κλειδιά </a:t>
            </a:r>
          </a:p>
          <a:p>
            <a:endParaRPr lang="el-GR" sz="2000" dirty="0" smtClean="0"/>
          </a:p>
          <a:p>
            <a:r>
              <a:rPr lang="el-GR" sz="2000" dirty="0" smtClean="0"/>
              <a:t>Στο </a:t>
            </a:r>
            <a:r>
              <a:rPr lang="el-GR" sz="2000" dirty="0" err="1" smtClean="0"/>
              <a:t>θηλώδες</a:t>
            </a:r>
            <a:r>
              <a:rPr lang="el-GR" sz="2000" dirty="0" smtClean="0"/>
              <a:t> ΝΚΚ ( συμπαγούς ποικιλίας )</a:t>
            </a:r>
            <a:r>
              <a:rPr lang="en-US" sz="2000" dirty="0" smtClean="0"/>
              <a:t>: </a:t>
            </a:r>
            <a:endParaRPr lang="el-GR" sz="2000" dirty="0" smtClean="0"/>
          </a:p>
          <a:p>
            <a:r>
              <a:rPr lang="el-GR" sz="2000" dirty="0" smtClean="0"/>
              <a:t>ναι μεν </a:t>
            </a:r>
            <a:r>
              <a:rPr lang="en-US" sz="2000" dirty="0" smtClean="0"/>
              <a:t>CK7 (+) &amp; AMACR (+) ,</a:t>
            </a:r>
          </a:p>
          <a:p>
            <a:r>
              <a:rPr lang="el-GR" sz="2000" dirty="0" smtClean="0"/>
              <a:t>αλλά  &amp; </a:t>
            </a:r>
            <a:r>
              <a:rPr lang="en-US" sz="2000" dirty="0" smtClean="0">
                <a:effectLst>
                  <a:outerShdw blurRad="38100" dist="38100" dir="2700000" algn="tl">
                    <a:srgbClr val="000000">
                      <a:alpha val="43137"/>
                    </a:srgbClr>
                  </a:outerShdw>
                </a:effectLst>
              </a:rPr>
              <a:t>CD10 (+) </a:t>
            </a:r>
            <a:r>
              <a:rPr lang="el-GR" sz="2000" dirty="0" smtClean="0">
                <a:effectLst>
                  <a:outerShdw blurRad="38100" dist="38100" dir="2700000" algn="tl">
                    <a:srgbClr val="000000">
                      <a:alpha val="43137"/>
                    </a:srgbClr>
                  </a:outerShdw>
                </a:effectLst>
              </a:rPr>
              <a:t>.</a:t>
            </a:r>
            <a:endParaRPr lang="el-GR" sz="2000" dirty="0">
              <a:effectLst>
                <a:outerShdw blurRad="38100" dist="38100" dir="2700000" algn="tl">
                  <a:srgbClr val="000000">
                    <a:alpha val="43137"/>
                  </a:srgbClr>
                </a:outerShdw>
              </a:effectLst>
            </a:endParaRPr>
          </a:p>
        </p:txBody>
      </p:sp>
      <p:pic>
        <p:nvPicPr>
          <p:cNvPr id="5" name="Picture 2"/>
          <p:cNvPicPr>
            <a:picLocks noGrp="1" noChangeAspect="1" noChangeArrowheads="1"/>
          </p:cNvPicPr>
          <p:nvPr>
            <p:ph idx="1"/>
          </p:nvPr>
        </p:nvPicPr>
        <p:blipFill>
          <a:blip r:embed="rId2" cstate="print"/>
          <a:srcRect/>
          <a:stretch>
            <a:fillRect/>
          </a:stretch>
        </p:blipFill>
        <p:spPr bwMode="auto">
          <a:xfrm rot="10800000">
            <a:off x="3357554" y="-642966"/>
            <a:ext cx="6057520" cy="4709722"/>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3357554" y="3500438"/>
            <a:ext cx="6339835" cy="49292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Μεταστατικοί </a:t>
            </a:r>
            <a:r>
              <a:rPr lang="el-GR" dirty="0" smtClean="0"/>
              <a:t>όγκοι στο νεφρό </a:t>
            </a:r>
            <a:endParaRPr lang="el-GR" dirty="0"/>
          </a:p>
        </p:txBody>
      </p:sp>
      <p:sp>
        <p:nvSpPr>
          <p:cNvPr id="3" name="2 - Θέση περιεχομένου"/>
          <p:cNvSpPr>
            <a:spLocks noGrp="1"/>
          </p:cNvSpPr>
          <p:nvPr>
            <p:ph idx="1"/>
          </p:nvPr>
        </p:nvSpPr>
        <p:spPr/>
        <p:txBody>
          <a:bodyPr>
            <a:normAutofit fontScale="92500" lnSpcReduction="20000"/>
          </a:bodyPr>
          <a:lstStyle/>
          <a:p>
            <a:r>
              <a:rPr lang="el-GR" b="1" dirty="0" err="1" smtClean="0"/>
              <a:t>Πρωτεϊνη</a:t>
            </a:r>
            <a:r>
              <a:rPr lang="el-GR" dirty="0" smtClean="0"/>
              <a:t> </a:t>
            </a:r>
            <a:r>
              <a:rPr lang="en-US" b="1" dirty="0" smtClean="0"/>
              <a:t>S-100</a:t>
            </a:r>
            <a:r>
              <a:rPr lang="en-US" dirty="0" smtClean="0"/>
              <a:t> </a:t>
            </a:r>
            <a:r>
              <a:rPr lang="en-US" b="1" dirty="0" smtClean="0">
                <a:effectLst>
                  <a:outerShdw blurRad="38100" dist="38100" dir="2700000" algn="tl">
                    <a:srgbClr val="000000">
                      <a:alpha val="43137"/>
                    </a:srgbClr>
                  </a:outerShdw>
                </a:effectLst>
              </a:rPr>
              <a:t>&amp;</a:t>
            </a:r>
            <a:r>
              <a:rPr lang="en-US" dirty="0" smtClean="0"/>
              <a:t> </a:t>
            </a:r>
            <a:r>
              <a:rPr lang="el-GR" b="1" dirty="0" smtClean="0"/>
              <a:t>ταυτόχρονα</a:t>
            </a:r>
            <a:r>
              <a:rPr lang="el-GR" dirty="0" smtClean="0"/>
              <a:t> </a:t>
            </a:r>
            <a:r>
              <a:rPr lang="en-US" b="1" dirty="0" smtClean="0"/>
              <a:t>HMB-45</a:t>
            </a:r>
            <a:r>
              <a:rPr lang="el-GR" b="1" dirty="0" smtClean="0"/>
              <a:t> (+)</a:t>
            </a:r>
            <a:r>
              <a:rPr lang="en-US" dirty="0" smtClean="0"/>
              <a:t>: </a:t>
            </a:r>
            <a:r>
              <a:rPr lang="el-GR" dirty="0" smtClean="0"/>
              <a:t>Μεταστατικό </a:t>
            </a:r>
            <a:r>
              <a:rPr lang="el-GR" dirty="0" smtClean="0">
                <a:effectLst>
                  <a:outerShdw blurRad="38100" dist="38100" dir="2700000" algn="tl">
                    <a:srgbClr val="000000">
                      <a:alpha val="43137"/>
                    </a:srgbClr>
                  </a:outerShdw>
                </a:effectLst>
              </a:rPr>
              <a:t>μελάνωμα</a:t>
            </a:r>
            <a:r>
              <a:rPr lang="en-US" dirty="0" smtClean="0">
                <a:effectLst>
                  <a:outerShdw blurRad="38100" dist="38100" dir="2700000" algn="tl">
                    <a:srgbClr val="000000">
                      <a:alpha val="43137"/>
                    </a:srgbClr>
                  </a:outerShdw>
                </a:effectLst>
              </a:rPr>
              <a:t>. </a:t>
            </a:r>
            <a:r>
              <a:rPr lang="en-US" sz="2600" dirty="0" smtClean="0">
                <a:effectLst>
                  <a:outerShdw blurRad="38100" dist="38100" dir="2700000" algn="tl">
                    <a:srgbClr val="000000">
                      <a:alpha val="43137"/>
                    </a:srgbClr>
                  </a:outerShdw>
                </a:effectLst>
              </a:rPr>
              <a:t>( T</a:t>
            </a:r>
            <a:r>
              <a:rPr lang="el-GR" sz="2600" dirty="0" smtClean="0">
                <a:effectLst>
                  <a:outerShdw blurRad="38100" dist="38100" dir="2700000" algn="tl">
                    <a:srgbClr val="000000">
                      <a:alpha val="43137"/>
                    </a:srgbClr>
                  </a:outerShdw>
                </a:effectLst>
              </a:rPr>
              <a:t>α </a:t>
            </a:r>
            <a:r>
              <a:rPr lang="el-GR" sz="2600" dirty="0" err="1" smtClean="0">
                <a:effectLst>
                  <a:outerShdw blurRad="38100" dist="38100" dir="2700000" algn="tl">
                    <a:srgbClr val="000000">
                      <a:alpha val="43137"/>
                    </a:srgbClr>
                  </a:outerShdw>
                </a:effectLst>
              </a:rPr>
              <a:t>επιθηλιοειδή</a:t>
            </a:r>
            <a:r>
              <a:rPr lang="el-GR" sz="2600" dirty="0" smtClean="0">
                <a:effectLst>
                  <a:outerShdw blurRad="38100" dist="38100" dir="2700000" algn="tl">
                    <a:srgbClr val="000000">
                      <a:alpha val="43137"/>
                    </a:srgbClr>
                  </a:outerShdw>
                </a:effectLst>
              </a:rPr>
              <a:t> ΑΜΛ κατά κανόνα δεν εκφράζουν </a:t>
            </a:r>
            <a:r>
              <a:rPr lang="en-US" sz="2600" dirty="0" smtClean="0">
                <a:effectLst>
                  <a:outerShdw blurRad="38100" dist="38100" dir="2700000" algn="tl">
                    <a:srgbClr val="000000">
                      <a:alpha val="43137"/>
                    </a:srgbClr>
                  </a:outerShdw>
                </a:effectLst>
              </a:rPr>
              <a:t>S-100).</a:t>
            </a:r>
            <a:endParaRPr lang="el-GR" sz="2600" dirty="0" smtClean="0">
              <a:effectLst>
                <a:outerShdw blurRad="38100" dist="38100" dir="2700000" algn="tl">
                  <a:srgbClr val="000000">
                    <a:alpha val="43137"/>
                  </a:srgbClr>
                </a:outerShdw>
              </a:effectLst>
            </a:endParaRPr>
          </a:p>
          <a:p>
            <a:endParaRPr lang="el-GR" dirty="0" smtClean="0"/>
          </a:p>
          <a:p>
            <a:r>
              <a:rPr lang="en-US" dirty="0" smtClean="0"/>
              <a:t>TTF-1  </a:t>
            </a:r>
            <a:r>
              <a:rPr lang="el-GR" dirty="0" err="1" smtClean="0"/>
              <a:t>συνηγορητικό</a:t>
            </a:r>
            <a:r>
              <a:rPr lang="el-GR" dirty="0" smtClean="0"/>
              <a:t> για προέλευση από </a:t>
            </a:r>
            <a:r>
              <a:rPr lang="el-GR" dirty="0" smtClean="0">
                <a:effectLst>
                  <a:outerShdw blurRad="38100" dist="38100" dir="2700000" algn="tl">
                    <a:srgbClr val="000000">
                      <a:alpha val="43137"/>
                    </a:srgbClr>
                  </a:outerShdw>
                </a:effectLst>
              </a:rPr>
              <a:t>πνεύμονα &amp; θυρεοειδή </a:t>
            </a:r>
          </a:p>
          <a:p>
            <a:endParaRPr lang="el-GR" dirty="0" smtClean="0"/>
          </a:p>
          <a:p>
            <a:r>
              <a:rPr lang="el-GR" dirty="0" err="1" smtClean="0"/>
              <a:t>Θυρεοσφαιρίνη</a:t>
            </a:r>
            <a:r>
              <a:rPr lang="el-GR" dirty="0" smtClean="0"/>
              <a:t> για </a:t>
            </a:r>
            <a:r>
              <a:rPr lang="el-GR" dirty="0" err="1" smtClean="0">
                <a:effectLst>
                  <a:outerShdw blurRad="38100" dist="38100" dir="2700000" algn="tl">
                    <a:srgbClr val="000000">
                      <a:alpha val="43137"/>
                    </a:srgbClr>
                  </a:outerShdw>
                </a:effectLst>
              </a:rPr>
              <a:t>θυρεοειδική</a:t>
            </a:r>
            <a:r>
              <a:rPr lang="el-GR" dirty="0" smtClean="0"/>
              <a:t> προέλευση</a:t>
            </a:r>
          </a:p>
          <a:p>
            <a:endParaRPr lang="el-GR" dirty="0" smtClean="0"/>
          </a:p>
          <a:p>
            <a:r>
              <a:rPr lang="en-US" dirty="0" smtClean="0"/>
              <a:t>CDX2 </a:t>
            </a:r>
            <a:r>
              <a:rPr lang="el-GR" dirty="0" smtClean="0"/>
              <a:t>για προέλευση από </a:t>
            </a:r>
            <a:r>
              <a:rPr lang="el-GR" dirty="0" smtClean="0">
                <a:effectLst>
                  <a:outerShdw blurRad="38100" dist="38100" dir="2700000" algn="tl">
                    <a:srgbClr val="000000">
                      <a:alpha val="43137"/>
                    </a:srgbClr>
                  </a:outerShdw>
                </a:effectLst>
              </a:rPr>
              <a:t>γαστρεντερική οδό </a:t>
            </a:r>
            <a:endParaRPr lang="el-GR"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714488"/>
          </a:xfrm>
        </p:spPr>
        <p:txBody>
          <a:bodyPr>
            <a:normAutofit/>
          </a:bodyPr>
          <a:lstStyle/>
          <a:p>
            <a:r>
              <a:rPr lang="el-GR" sz="2400" b="1" dirty="0" err="1" smtClean="0">
                <a:effectLst>
                  <a:outerShdw blurRad="38100" dist="38100" dir="2700000" algn="tl">
                    <a:srgbClr val="000000">
                      <a:alpha val="43137"/>
                    </a:srgbClr>
                  </a:outerShdw>
                </a:effectLst>
              </a:rPr>
              <a:t>Θυλακιώδες</a:t>
            </a:r>
            <a:r>
              <a:rPr lang="el-GR" sz="2400" b="1" dirty="0" smtClean="0">
                <a:effectLst>
                  <a:outerShdw blurRad="38100" dist="38100" dir="2700000" algn="tl">
                    <a:srgbClr val="000000">
                      <a:alpha val="43137"/>
                    </a:srgbClr>
                  </a:outerShdw>
                </a:effectLst>
              </a:rPr>
              <a:t> νεφρικό καρκίνωμα </a:t>
            </a:r>
            <a:r>
              <a:rPr lang="el-GR" sz="2400" b="1" dirty="0" err="1" smtClean="0">
                <a:effectLst>
                  <a:outerShdw blurRad="38100" dist="38100" dir="2700000" algn="tl">
                    <a:srgbClr val="000000">
                      <a:alpha val="43137"/>
                    </a:srgbClr>
                  </a:outerShdw>
                </a:effectLst>
              </a:rPr>
              <a:t>προσομοιάζον</a:t>
            </a:r>
            <a:r>
              <a:rPr lang="el-GR" sz="2400" b="1" dirty="0" smtClean="0">
                <a:effectLst>
                  <a:outerShdw blurRad="38100" dist="38100" dir="2700000" algn="tl">
                    <a:srgbClr val="000000">
                      <a:alpha val="43137"/>
                    </a:srgbClr>
                  </a:outerShdw>
                </a:effectLst>
              </a:rPr>
              <a:t> με </a:t>
            </a:r>
            <a:r>
              <a:rPr lang="el-GR" sz="2400" b="1" dirty="0" err="1" smtClean="0">
                <a:effectLst>
                  <a:outerShdw blurRad="38100" dist="38100" dir="2700000" algn="tl">
                    <a:srgbClr val="000000">
                      <a:alpha val="43137"/>
                    </a:srgbClr>
                  </a:outerShdw>
                </a:effectLst>
              </a:rPr>
              <a:t>θυρεοειδικό</a:t>
            </a:r>
            <a:r>
              <a:rPr lang="el-GR" sz="2400" b="1" dirty="0" smtClean="0">
                <a:effectLst>
                  <a:outerShdw blurRad="38100" dist="38100" dir="2700000" algn="tl">
                    <a:srgbClr val="000000">
                      <a:alpha val="43137"/>
                    </a:srgbClr>
                  </a:outerShdw>
                </a:effectLst>
              </a:rPr>
              <a:t>. </a:t>
            </a:r>
            <a:r>
              <a:rPr lang="el-GR" sz="2400" dirty="0" smtClean="0"/>
              <a:t/>
            </a:r>
            <a:br>
              <a:rPr lang="el-GR" sz="2400" dirty="0" smtClean="0"/>
            </a:br>
            <a:r>
              <a:rPr lang="el-GR" sz="2000" dirty="0" err="1" smtClean="0"/>
              <a:t>Συνωστιζόμενα</a:t>
            </a:r>
            <a:r>
              <a:rPr lang="el-GR" sz="2000" dirty="0" smtClean="0"/>
              <a:t> θυλάκια με έντονα </a:t>
            </a:r>
            <a:r>
              <a:rPr lang="el-GR" sz="2000" dirty="0" err="1" smtClean="0"/>
              <a:t>ηωσινόφιλες</a:t>
            </a:r>
            <a:r>
              <a:rPr lang="el-GR" sz="2000" dirty="0" smtClean="0"/>
              <a:t> εκκρίσεις κατά θέσεις  και κύτταρα με πυρηνικούς χαρακτήρες ως επί </a:t>
            </a:r>
            <a:r>
              <a:rPr lang="el-GR" sz="2000" dirty="0" err="1" smtClean="0"/>
              <a:t>θυρεοειδικού</a:t>
            </a:r>
            <a:r>
              <a:rPr lang="el-GR" sz="2000" dirty="0" smtClean="0"/>
              <a:t> καρκινώματος (</a:t>
            </a:r>
            <a:r>
              <a:rPr lang="el-GR" sz="2000" dirty="0" err="1" smtClean="0"/>
              <a:t>ψευδοέγκλειστα</a:t>
            </a:r>
            <a:r>
              <a:rPr lang="el-GR" sz="2000" dirty="0" smtClean="0"/>
              <a:t>,</a:t>
            </a:r>
            <a:r>
              <a:rPr lang="en-US" sz="2000" dirty="0" smtClean="0"/>
              <a:t> </a:t>
            </a:r>
            <a:r>
              <a:rPr lang="el-GR" sz="2000" dirty="0" smtClean="0"/>
              <a:t>εντομές). </a:t>
            </a:r>
            <a:r>
              <a:rPr lang="en-US" sz="2000" dirty="0" smtClean="0"/>
              <a:t>TTF-1 &amp; </a:t>
            </a:r>
            <a:r>
              <a:rPr lang="el-GR" sz="2000" dirty="0" err="1" smtClean="0"/>
              <a:t>θυρεοσφαιρίνη</a:t>
            </a:r>
            <a:r>
              <a:rPr lang="el-GR" sz="2000" dirty="0" smtClean="0"/>
              <a:t> (-)</a:t>
            </a:r>
            <a:endParaRPr lang="el-GR" sz="2000" dirty="0"/>
          </a:p>
        </p:txBody>
      </p:sp>
      <p:pic>
        <p:nvPicPr>
          <p:cNvPr id="1026" name="Picture 2" descr="http://www.nature.com/modpathol/journal/v22/n2s/thumbs/modpathol200970f29th.jpg"/>
          <p:cNvPicPr>
            <a:picLocks noChangeAspect="1" noChangeArrowheads="1"/>
          </p:cNvPicPr>
          <p:nvPr/>
        </p:nvPicPr>
        <p:blipFill>
          <a:blip r:embed="rId2" cstate="print"/>
          <a:srcRect/>
          <a:stretch>
            <a:fillRect/>
          </a:stretch>
        </p:blipFill>
        <p:spPr bwMode="auto">
          <a:xfrm rot="16200000">
            <a:off x="-460116" y="2196419"/>
            <a:ext cx="5167688" cy="3888432"/>
          </a:xfrm>
          <a:prstGeom prst="rect">
            <a:avLst/>
          </a:prstGeom>
          <a:noFill/>
        </p:spPr>
      </p:pic>
      <p:pic>
        <p:nvPicPr>
          <p:cNvPr id="1028"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rot="5400000">
            <a:off x="3932372" y="2196419"/>
            <a:ext cx="5167687" cy="3888432"/>
          </a:xfrm>
          <a:prstGeom prst="rect">
            <a:avLst/>
          </a:prstGeom>
          <a:noFill/>
        </p:spPr>
      </p:pic>
      <p:sp>
        <p:nvSpPr>
          <p:cNvPr id="5" name="4 - Βέλος προς τα κάτω"/>
          <p:cNvSpPr/>
          <p:nvPr/>
        </p:nvSpPr>
        <p:spPr>
          <a:xfrm>
            <a:off x="7596336" y="5517232"/>
            <a:ext cx="216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Βέλος προς τα κάτω"/>
          <p:cNvSpPr/>
          <p:nvPr/>
        </p:nvSpPr>
        <p:spPr>
          <a:xfrm rot="1508679">
            <a:off x="7687903" y="1295945"/>
            <a:ext cx="235806" cy="4835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412" y="0"/>
            <a:ext cx="10572824" cy="1428736"/>
          </a:xfrm>
        </p:spPr>
        <p:txBody>
          <a:bodyPr>
            <a:noAutofit/>
          </a:bodyPr>
          <a:lstStyle/>
          <a:p>
            <a:r>
              <a:rPr lang="el-GR" sz="3200" b="1" spc="300" dirty="0" err="1" smtClean="0"/>
              <a:t>Παθολογοανατομικές</a:t>
            </a:r>
            <a:r>
              <a:rPr lang="el-GR" sz="3200" b="1" dirty="0" smtClean="0"/>
              <a:t> παράμετροι </a:t>
            </a:r>
            <a:br>
              <a:rPr lang="el-GR" sz="3200" b="1" dirty="0" smtClean="0"/>
            </a:br>
            <a:r>
              <a:rPr lang="el-GR" sz="3200" b="1" dirty="0" err="1" smtClean="0"/>
              <a:t>επηρεάζουσες</a:t>
            </a:r>
            <a:r>
              <a:rPr lang="el-GR" sz="3200" b="1" dirty="0" smtClean="0"/>
              <a:t> </a:t>
            </a:r>
            <a:r>
              <a:rPr lang="el-GR" sz="3200" b="1" dirty="0" smtClean="0">
                <a:effectLst>
                  <a:outerShdw blurRad="38100" dist="38100" dir="2700000" algn="tl">
                    <a:srgbClr val="000000">
                      <a:alpha val="43137"/>
                    </a:srgbClr>
                  </a:outerShdw>
                </a:effectLst>
              </a:rPr>
              <a:t>σημαντικά</a:t>
            </a:r>
            <a:r>
              <a:rPr lang="el-GR" sz="3200" b="1" dirty="0" smtClean="0"/>
              <a:t> </a:t>
            </a:r>
            <a:br>
              <a:rPr lang="el-GR" sz="3200" b="1" dirty="0" smtClean="0"/>
            </a:br>
            <a:r>
              <a:rPr lang="el-GR" sz="3200" b="1" dirty="0" smtClean="0"/>
              <a:t>τη σχετιζόμενη με το ΝΚΚ </a:t>
            </a:r>
            <a:r>
              <a:rPr lang="el-GR" sz="3200" b="1" spc="300" dirty="0" smtClean="0"/>
              <a:t>επιβίωση</a:t>
            </a:r>
            <a:r>
              <a:rPr lang="el-GR" sz="3200" b="1" dirty="0" smtClean="0"/>
              <a:t> των ασθενών</a:t>
            </a:r>
            <a:endParaRPr lang="el-GR" sz="3200" b="1" dirty="0"/>
          </a:p>
        </p:txBody>
      </p:sp>
      <p:sp>
        <p:nvSpPr>
          <p:cNvPr id="3" name="2 - Θέση περιεχομένου"/>
          <p:cNvSpPr>
            <a:spLocks noGrp="1"/>
          </p:cNvSpPr>
          <p:nvPr>
            <p:ph idx="1"/>
          </p:nvPr>
        </p:nvSpPr>
        <p:spPr>
          <a:xfrm>
            <a:off x="0" y="1428736"/>
            <a:ext cx="9144000" cy="5429264"/>
          </a:xfrm>
        </p:spPr>
        <p:txBody>
          <a:bodyPr>
            <a:normAutofit lnSpcReduction="10000"/>
          </a:bodyPr>
          <a:lstStyle/>
          <a:p>
            <a:r>
              <a:rPr lang="el-GR" b="1" dirty="0" smtClean="0"/>
              <a:t>Το </a:t>
            </a:r>
            <a:r>
              <a:rPr lang="el-GR" b="1" dirty="0" err="1" smtClean="0"/>
              <a:t>παθολογοανατομικό</a:t>
            </a:r>
            <a:r>
              <a:rPr lang="el-GR" b="1" dirty="0" smtClean="0"/>
              <a:t> </a:t>
            </a:r>
            <a:r>
              <a:rPr lang="el-GR" b="1" dirty="0" smtClean="0">
                <a:effectLst>
                  <a:outerShdw blurRad="38100" dist="38100" dir="2700000" algn="tl">
                    <a:srgbClr val="000000">
                      <a:alpha val="43137"/>
                    </a:srgbClr>
                  </a:outerShdw>
                </a:effectLst>
              </a:rPr>
              <a:t>στάδιο</a:t>
            </a:r>
          </a:p>
          <a:p>
            <a:pPr>
              <a:buNone/>
            </a:pPr>
            <a:r>
              <a:rPr lang="el-GR" b="1" dirty="0" smtClean="0"/>
              <a:t> </a:t>
            </a:r>
          </a:p>
          <a:p>
            <a:r>
              <a:rPr lang="el-GR" b="1" dirty="0" smtClean="0"/>
              <a:t>Ο βαθμός </a:t>
            </a:r>
            <a:r>
              <a:rPr lang="el-GR" b="1" dirty="0" smtClean="0">
                <a:effectLst>
                  <a:outerShdw blurRad="38100" dist="38100" dir="2700000" algn="tl">
                    <a:srgbClr val="000000">
                      <a:alpha val="43137"/>
                    </a:srgbClr>
                  </a:outerShdw>
                </a:effectLst>
              </a:rPr>
              <a:t>πυρηνιακής κακοήθειας</a:t>
            </a:r>
          </a:p>
          <a:p>
            <a:pPr>
              <a:buNone/>
            </a:pPr>
            <a:endParaRPr lang="el-GR" b="1" dirty="0" smtClean="0"/>
          </a:p>
          <a:p>
            <a:r>
              <a:rPr lang="el-GR" b="1" dirty="0" smtClean="0"/>
              <a:t>Η παρουσία </a:t>
            </a:r>
            <a:r>
              <a:rPr lang="el-GR" b="1" dirty="0" smtClean="0">
                <a:effectLst>
                  <a:outerShdw blurRad="38100" dist="38100" dir="2700000" algn="tl">
                    <a:srgbClr val="000000">
                      <a:alpha val="43137"/>
                    </a:srgbClr>
                  </a:outerShdw>
                </a:effectLst>
              </a:rPr>
              <a:t>νέκρωσης</a:t>
            </a:r>
            <a:r>
              <a:rPr lang="el-GR" b="1" dirty="0" smtClean="0"/>
              <a:t> στον όγκο</a:t>
            </a:r>
          </a:p>
          <a:p>
            <a:pPr>
              <a:buNone/>
            </a:pPr>
            <a:endParaRPr lang="el-GR" b="1" dirty="0" smtClean="0"/>
          </a:p>
          <a:p>
            <a:r>
              <a:rPr lang="el-GR" b="1" dirty="0" smtClean="0"/>
              <a:t>Ο </a:t>
            </a:r>
            <a:r>
              <a:rPr lang="el-GR" b="1" dirty="0" smtClean="0">
                <a:effectLst>
                  <a:outerShdw blurRad="38100" dist="38100" dir="2700000" algn="tl">
                    <a:srgbClr val="000000">
                      <a:alpha val="43137"/>
                    </a:srgbClr>
                  </a:outerShdw>
                </a:effectLst>
              </a:rPr>
              <a:t>ιστολογικός</a:t>
            </a:r>
            <a:r>
              <a:rPr lang="el-GR" b="1" dirty="0" smtClean="0"/>
              <a:t> </a:t>
            </a:r>
            <a:r>
              <a:rPr lang="el-GR" b="1" dirty="0" smtClean="0">
                <a:effectLst>
                  <a:outerShdw blurRad="38100" dist="38100" dir="2700000" algn="tl">
                    <a:srgbClr val="000000">
                      <a:alpha val="43137"/>
                    </a:srgbClr>
                  </a:outerShdw>
                </a:effectLst>
              </a:rPr>
              <a:t>τύπος</a:t>
            </a:r>
            <a:r>
              <a:rPr lang="el-GR" b="1" dirty="0" smtClean="0"/>
              <a:t> του όγκου</a:t>
            </a:r>
          </a:p>
          <a:p>
            <a:pPr>
              <a:buNone/>
            </a:pPr>
            <a:endParaRPr lang="el-GR" b="1" dirty="0" smtClean="0"/>
          </a:p>
          <a:p>
            <a:r>
              <a:rPr lang="el-GR" b="1" dirty="0" smtClean="0"/>
              <a:t>Η παρουσία </a:t>
            </a:r>
            <a:r>
              <a:rPr lang="el-GR" b="1" dirty="0" err="1" smtClean="0">
                <a:effectLst>
                  <a:outerShdw blurRad="38100" dist="38100" dir="2700000" algn="tl">
                    <a:srgbClr val="000000">
                      <a:alpha val="43137"/>
                    </a:srgbClr>
                  </a:outerShdw>
                </a:effectLst>
              </a:rPr>
              <a:t>σαρκωματοειδούς</a:t>
            </a:r>
            <a:r>
              <a:rPr lang="el-GR" b="1" dirty="0" smtClean="0">
                <a:effectLst>
                  <a:outerShdw blurRad="38100" dist="38100" dir="2700000" algn="tl">
                    <a:srgbClr val="000000">
                      <a:alpha val="43137"/>
                    </a:srgbClr>
                  </a:outerShdw>
                </a:effectLst>
              </a:rPr>
              <a:t> διαφοροποίησης, έστω και περιορισμένη</a:t>
            </a:r>
            <a:endParaRPr lang="el-GR" b="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Administrator\Επιφάνεια εργασίας\ΣΕΜΙΝΑΡΙΟ ΟΓΚΩΝ ΝΕΦΡΟΥ\snow\the-effect-of-snow-sunset-eragny-1895.jpg"/>
          <p:cNvPicPr>
            <a:picLocks noChangeAspect="1" noChangeArrowheads="1"/>
          </p:cNvPicPr>
          <p:nvPr/>
        </p:nvPicPr>
        <p:blipFill>
          <a:blip r:embed="rId2" cstate="print"/>
          <a:srcRect/>
          <a:stretch>
            <a:fillRect/>
          </a:stretch>
        </p:blipFill>
        <p:spPr bwMode="auto">
          <a:xfrm>
            <a:off x="0" y="0"/>
            <a:ext cx="5662943" cy="6858000"/>
          </a:xfrm>
          <a:prstGeom prst="rect">
            <a:avLst/>
          </a:prstGeom>
          <a:noFill/>
        </p:spPr>
      </p:pic>
      <p:sp>
        <p:nvSpPr>
          <p:cNvPr id="3" name="2 - Θέση περιεχομένου"/>
          <p:cNvSpPr txBox="1">
            <a:spLocks/>
          </p:cNvSpPr>
          <p:nvPr/>
        </p:nvSpPr>
        <p:spPr>
          <a:xfrm>
            <a:off x="5643570" y="285728"/>
            <a:ext cx="3500430" cy="6572272"/>
          </a:xfrm>
          <a:prstGeom prst="rect">
            <a:avLst/>
          </a:prstGeom>
        </p:spPr>
        <p:txBody>
          <a:bodyPr>
            <a:normAutofit fontScale="775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ΕΥΧΑΡΙΣΤΙΕΣ</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ΣΤΟΥΣ</a:t>
            </a:r>
            <a:r>
              <a:rPr kumimoji="0" lang="el-GR" sz="3200" b="0" i="0" u="none" strike="noStrike" kern="1200" cap="none" spc="0" normalizeH="0" noProof="0" dirty="0" smtClean="0">
                <a:ln>
                  <a:noFill/>
                </a:ln>
                <a:solidFill>
                  <a:schemeClr val="tx1"/>
                </a:solidFill>
                <a:effectLst/>
                <a:uLnTx/>
                <a:uFillTx/>
                <a:latin typeface="+mn-lt"/>
                <a:ea typeface="+mn-ea"/>
                <a:cs typeface="+mn-cs"/>
              </a:rPr>
              <a:t> ΣΥΝΕΡΓΑΤΕΣ ΜΟΥ</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τεχνολόγους</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του Α’ Εργαστηρίου Παθολογικής Ανατομικής της Ιατρικής Σχολής του ΕΚΠΑ</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Κα </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Μαρία </a:t>
            </a:r>
            <a:r>
              <a:rPr kumimoji="0" lang="el-GR" sz="3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Γιάνναρη</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για την άρτια γραμματειακή υποστήριξη του Σεμιναρίου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Κα </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Παναγιώτα </a:t>
            </a:r>
            <a:r>
              <a:rPr kumimoji="0" lang="el-GR" sz="32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Γκελάι</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για την συλλογή &amp; αρχειοθέτηση των πλακιδίων προς μελέτη</a:t>
            </a:r>
          </a:p>
        </p:txBody>
      </p:sp>
    </p:spTree>
  </p:cSld>
  <p:clrMapOvr>
    <a:masterClrMapping/>
  </p:clrMapOvr>
  <p:transition>
    <p:dissolv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Administrator\Επιφάνεια εργασίας\ΣΕΜΙΝΑΡΙΟ ΟΓΚΩΝ ΝΕΦΡΟΥ\snow\snowy-landscape-at-sunset-1873.jpg"/>
          <p:cNvPicPr>
            <a:picLocks noChangeAspect="1" noChangeArrowheads="1"/>
          </p:cNvPicPr>
          <p:nvPr/>
        </p:nvPicPr>
        <p:blipFill>
          <a:blip r:embed="rId2" cstate="print"/>
          <a:srcRect/>
          <a:stretch>
            <a:fillRect/>
          </a:stretch>
        </p:blipFill>
        <p:spPr bwMode="auto">
          <a:xfrm>
            <a:off x="-64" y="1357298"/>
            <a:ext cx="9144064" cy="4572032"/>
          </a:xfrm>
          <a:prstGeom prst="rect">
            <a:avLst/>
          </a:prstGeom>
          <a:noFill/>
        </p:spPr>
      </p:pic>
      <p:sp>
        <p:nvSpPr>
          <p:cNvPr id="3" name="1 - Τίτλος"/>
          <p:cNvSpPr txBox="1">
            <a:spLocks/>
          </p:cNvSpPr>
          <p:nvPr/>
        </p:nvSpPr>
        <p:spPr>
          <a:xfrm>
            <a:off x="0" y="274638"/>
            <a:ext cx="91440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rgbClr val="663300"/>
                </a:solidFill>
                <a:effectLst>
                  <a:outerShdw blurRad="38100" dist="38100" dir="2700000" algn="tl">
                    <a:srgbClr val="000000">
                      <a:alpha val="43137"/>
                    </a:srgbClr>
                  </a:outerShdw>
                </a:effectLst>
                <a:uLnTx/>
                <a:uFillTx/>
                <a:latin typeface="+mj-lt"/>
                <a:ea typeface="+mj-ea"/>
                <a:cs typeface="+mj-cs"/>
              </a:rPr>
              <a:t>ΕΡΩΤΗΣΕΙΣ ΕΛΕΓΧΟΥ ΕΜΠΕΔΩΣΗΣ ΓΝΩΣΕΩΝ </a:t>
            </a:r>
            <a:endParaRPr kumimoji="0" lang="el-GR" sz="3600" b="1" i="0" u="none" strike="noStrike" kern="1200" cap="none" spc="0" normalizeH="0" baseline="0" noProof="0" dirty="0">
              <a:ln>
                <a:noFill/>
              </a:ln>
              <a:solidFill>
                <a:srgbClr val="6633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HIPON\ΕΚΠΑΙΔΕΥΤΙΚΟ YΛΙΚΟ ANAΡΤΗΘΕΝ ΣΤΗΝ ΠΛΑΤΦΟΡΜΑ ΤΟΥ HIPON\MODB_Uh_CHAPTER1 KIDNEY TUMOURS\MODB_Uh_CHAPTER1_ TEST IMGs\MODB_Uh_CHAPTER1_ TEST IMG5.JPG"/>
          <p:cNvPicPr>
            <a:picLocks noChangeAspect="1" noChangeArrowheads="1"/>
          </p:cNvPicPr>
          <p:nvPr/>
        </p:nvPicPr>
        <p:blipFill>
          <a:blip r:embed="rId2" cstate="print"/>
          <a:srcRect/>
          <a:stretch>
            <a:fillRect/>
          </a:stretch>
        </p:blipFill>
        <p:spPr bwMode="auto">
          <a:xfrm>
            <a:off x="1428728" y="1643050"/>
            <a:ext cx="6722568" cy="5040560"/>
          </a:xfrm>
          <a:prstGeom prst="rect">
            <a:avLst/>
          </a:prstGeom>
          <a:noFill/>
        </p:spPr>
      </p:pic>
      <p:sp>
        <p:nvSpPr>
          <p:cNvPr id="3" name="1 - Τίτλος"/>
          <p:cNvSpPr txBox="1">
            <a:spLocks/>
          </p:cNvSpPr>
          <p:nvPr/>
        </p:nvSpPr>
        <p:spPr>
          <a:xfrm>
            <a:off x="685800" y="1"/>
            <a:ext cx="7772400" cy="1571612"/>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b="0" i="0" u="none" strike="noStrike" kern="1200" cap="none" spc="0" normalizeH="0" baseline="0" noProof="0" dirty="0" smtClean="0">
                <a:ln>
                  <a:noFill/>
                </a:ln>
                <a:solidFill>
                  <a:schemeClr val="tx1"/>
                </a:solidFill>
                <a:effectLst/>
                <a:uLnTx/>
                <a:uFillTx/>
                <a:latin typeface="+mj-lt"/>
                <a:ea typeface="+mj-ea"/>
                <a:cs typeface="+mj-cs"/>
              </a:rPr>
              <a:t>Η εικονιζόμενη κυτταρική μορφολογία είναι πλέον συμβατή με </a:t>
            </a:r>
            <a:r>
              <a:rPr kumimoji="0" lang="en-US" b="0" i="0" u="none" strike="noStrike" kern="1200" cap="none" spc="0" normalizeH="0" baseline="0" noProof="0" dirty="0" smtClean="0">
                <a:ln>
                  <a:noFill/>
                </a:ln>
                <a:solidFill>
                  <a:schemeClr val="tx1"/>
                </a:solidFill>
                <a:effectLst/>
                <a:uLnTx/>
                <a:uFillTx/>
                <a:latin typeface="+mj-lt"/>
                <a:ea typeface="+mj-ea"/>
                <a:cs typeface="+mj-cs"/>
              </a:rPr>
              <a:t>:</a:t>
            </a:r>
            <a:r>
              <a:rPr kumimoji="0" lang="el-GR" b="0" i="0" u="none" strike="noStrike" kern="1200" cap="none" spc="0" normalizeH="0" baseline="0" noProof="0" dirty="0" smtClean="0">
                <a:ln>
                  <a:noFill/>
                </a:ln>
                <a:solidFill>
                  <a:schemeClr val="tx1"/>
                </a:solidFill>
                <a:effectLst/>
                <a:uLnTx/>
                <a:uFillTx/>
                <a:latin typeface="+mj-lt"/>
                <a:ea typeface="+mj-ea"/>
                <a:cs typeface="+mj-cs"/>
              </a:rPr>
              <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Α. κλασική ποικιλία Χ ΝΚΚ</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Β. Δ ΝΚΚ</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Γ. Θ ΝΚΚ </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Δ. </a:t>
            </a:r>
            <a:r>
              <a:rPr kumimoji="0" lang="el-GR" b="0" i="0" u="none" strike="noStrike" kern="1200" cap="none" spc="0" normalizeH="0" baseline="0" noProof="0" dirty="0" err="1" smtClean="0">
                <a:ln>
                  <a:noFill/>
                </a:ln>
                <a:solidFill>
                  <a:schemeClr val="tx1"/>
                </a:solidFill>
                <a:effectLst/>
                <a:uLnTx/>
                <a:uFillTx/>
                <a:latin typeface="+mj-lt"/>
                <a:ea typeface="+mj-ea"/>
                <a:cs typeface="+mj-cs"/>
              </a:rPr>
              <a:t>Επιθηλιοειδές</a:t>
            </a:r>
            <a:r>
              <a:rPr kumimoji="0" lang="el-GR" b="0" i="0" u="none" strike="noStrike" kern="1200" cap="none" spc="0" normalizeH="0" baseline="0" noProof="0" dirty="0" smtClean="0">
                <a:ln>
                  <a:noFill/>
                </a:ln>
                <a:solidFill>
                  <a:schemeClr val="tx1"/>
                </a:solidFill>
                <a:effectLst/>
                <a:uLnTx/>
                <a:uFillTx/>
                <a:latin typeface="+mj-lt"/>
                <a:ea typeface="+mj-ea"/>
                <a:cs typeface="+mj-cs"/>
              </a:rPr>
              <a:t> </a:t>
            </a:r>
            <a:r>
              <a:rPr kumimoji="0" lang="el-GR" b="0" i="0" u="none" strike="noStrike" kern="1200" cap="none" spc="0" normalizeH="0" baseline="0" noProof="0" dirty="0" err="1" smtClean="0">
                <a:ln>
                  <a:noFill/>
                </a:ln>
                <a:solidFill>
                  <a:schemeClr val="tx1"/>
                </a:solidFill>
                <a:effectLst/>
                <a:uLnTx/>
                <a:uFillTx/>
                <a:latin typeface="+mj-lt"/>
                <a:ea typeface="+mj-ea"/>
                <a:cs typeface="+mj-cs"/>
              </a:rPr>
              <a:t>αγγειομυολίπωμα</a:t>
            </a:r>
            <a:r>
              <a:rPr kumimoji="0" lang="el-GR" b="0" i="0" u="none" strike="noStrike" kern="1200" cap="none" spc="0" normalizeH="0" baseline="0" noProof="0" dirty="0" smtClean="0">
                <a:ln>
                  <a:noFill/>
                </a:ln>
                <a:solidFill>
                  <a:schemeClr val="tx1"/>
                </a:solidFill>
                <a:effectLst/>
                <a:uLnTx/>
                <a:uFillTx/>
                <a:latin typeface="+mj-lt"/>
                <a:ea typeface="+mj-ea"/>
                <a:cs typeface="+mj-cs"/>
              </a:rPr>
              <a:t> </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Ε. Νεόπλασμα του </a:t>
            </a:r>
            <a:r>
              <a:rPr kumimoji="0" lang="el-GR" b="0" i="0" u="none" strike="noStrike" kern="1200" cap="none" spc="0" normalizeH="0" baseline="0" noProof="0" dirty="0" err="1" smtClean="0">
                <a:ln>
                  <a:noFill/>
                </a:ln>
                <a:solidFill>
                  <a:schemeClr val="tx1"/>
                </a:solidFill>
                <a:effectLst/>
                <a:uLnTx/>
                <a:uFillTx/>
                <a:latin typeface="+mj-lt"/>
                <a:ea typeface="+mj-ea"/>
                <a:cs typeface="+mj-cs"/>
              </a:rPr>
              <a:t>επινεφριδιακού</a:t>
            </a:r>
            <a:r>
              <a:rPr kumimoji="0" lang="el-GR" b="0" i="0" u="none" strike="noStrike" kern="1200" cap="none" spc="0" normalizeH="0" baseline="0" noProof="0" dirty="0" smtClean="0">
                <a:ln>
                  <a:noFill/>
                </a:ln>
                <a:solidFill>
                  <a:schemeClr val="tx1"/>
                </a:solidFill>
                <a:effectLst/>
                <a:uLnTx/>
                <a:uFillTx/>
                <a:latin typeface="+mj-lt"/>
                <a:ea typeface="+mj-ea"/>
                <a:cs typeface="+mj-cs"/>
              </a:rPr>
              <a:t> φλοιού.</a:t>
            </a:r>
            <a:endParaRPr kumimoji="0" lang="el-GR"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HIPON\ΕΚΠΑΙΔΕΥΤΙΚΟ YΛΙΚΟ ANAΡΤΗΘΕΝ ΣΤΗΝ ΠΛΑΤΦΟΡΜΑ ΤΟΥ HIPON\MODB_Uh_CHAPTER1 KIDNEY TUMOURS\MODB_Uh_CHAPTER1_ TEST IMGs\MODB_Uh_CHAPTER1_ TEST IMG5.JPG"/>
          <p:cNvPicPr>
            <a:picLocks noChangeAspect="1" noChangeArrowheads="1"/>
          </p:cNvPicPr>
          <p:nvPr/>
        </p:nvPicPr>
        <p:blipFill>
          <a:blip r:embed="rId2" cstate="print"/>
          <a:srcRect/>
          <a:stretch>
            <a:fillRect/>
          </a:stretch>
        </p:blipFill>
        <p:spPr bwMode="auto">
          <a:xfrm>
            <a:off x="1428728" y="1643050"/>
            <a:ext cx="6722568" cy="5040560"/>
          </a:xfrm>
          <a:prstGeom prst="rect">
            <a:avLst/>
          </a:prstGeom>
          <a:noFill/>
        </p:spPr>
      </p:pic>
      <p:sp>
        <p:nvSpPr>
          <p:cNvPr id="3" name="1 - Τίτλος"/>
          <p:cNvSpPr txBox="1">
            <a:spLocks/>
          </p:cNvSpPr>
          <p:nvPr/>
        </p:nvSpPr>
        <p:spPr>
          <a:xfrm>
            <a:off x="685800" y="1"/>
            <a:ext cx="7772400" cy="1571612"/>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b="0" i="0" u="none" strike="noStrike" kern="1200" cap="none" spc="0" normalizeH="0" baseline="0" noProof="0" dirty="0" smtClean="0">
                <a:ln>
                  <a:noFill/>
                </a:ln>
                <a:solidFill>
                  <a:schemeClr val="tx1"/>
                </a:solidFill>
                <a:effectLst/>
                <a:uLnTx/>
                <a:uFillTx/>
                <a:latin typeface="+mj-lt"/>
                <a:ea typeface="+mj-ea"/>
                <a:cs typeface="+mj-cs"/>
              </a:rPr>
              <a:t>Η εικονιζόμενη κυτταρική μορφολογία είναι πλέον συμβατή με </a:t>
            </a:r>
            <a:r>
              <a:rPr kumimoji="0" lang="en-US" b="0" i="0" u="none" strike="noStrike" kern="1200" cap="none" spc="0" normalizeH="0" baseline="0" noProof="0" dirty="0" smtClean="0">
                <a:ln>
                  <a:noFill/>
                </a:ln>
                <a:solidFill>
                  <a:schemeClr val="tx1"/>
                </a:solidFill>
                <a:effectLst/>
                <a:uLnTx/>
                <a:uFillTx/>
                <a:latin typeface="+mj-lt"/>
                <a:ea typeface="+mj-ea"/>
                <a:cs typeface="+mj-cs"/>
              </a:rPr>
              <a:t>:</a:t>
            </a:r>
            <a:r>
              <a:rPr kumimoji="0" lang="el-GR" b="0" i="0" u="none" strike="noStrike" kern="1200" cap="none" spc="0" normalizeH="0" baseline="0" noProof="0" dirty="0" smtClean="0">
                <a:ln>
                  <a:noFill/>
                </a:ln>
                <a:solidFill>
                  <a:schemeClr val="tx1"/>
                </a:solidFill>
                <a:effectLst/>
                <a:uLnTx/>
                <a:uFillTx/>
                <a:latin typeface="+mj-lt"/>
                <a:ea typeface="+mj-ea"/>
                <a:cs typeface="+mj-cs"/>
              </a:rPr>
              <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Α. κλασική ποικιλία Χ ΝΚΚ</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Β. Δ ΝΚΚ</a:t>
            </a:r>
            <a:r>
              <a:rPr kumimoji="0" lang="el-GR" b="0" i="0" u="none" strike="noStrike" kern="1200" cap="none" spc="0" normalizeH="0" baseline="0" noProof="0" dirty="0" smtClean="0">
                <a:ln>
                  <a:noFill/>
                </a:ln>
                <a:solidFill>
                  <a:schemeClr val="tx1"/>
                </a:solidFill>
                <a:effectLst/>
                <a:uLnTx/>
                <a:uFillTx/>
                <a:latin typeface="+mj-lt"/>
                <a:ea typeface="+mj-ea"/>
                <a:cs typeface="+mj-cs"/>
              </a:rPr>
              <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Γ. Θ ΝΚΚ </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Δ. </a:t>
            </a:r>
            <a:r>
              <a:rPr kumimoji="0" lang="el-GR" b="0" i="0" u="none" strike="noStrike" kern="1200" cap="none" spc="0" normalizeH="0" baseline="0" noProof="0" dirty="0" err="1" smtClean="0">
                <a:ln>
                  <a:noFill/>
                </a:ln>
                <a:solidFill>
                  <a:schemeClr val="tx1"/>
                </a:solidFill>
                <a:effectLst/>
                <a:uLnTx/>
                <a:uFillTx/>
                <a:latin typeface="+mj-lt"/>
                <a:ea typeface="+mj-ea"/>
                <a:cs typeface="+mj-cs"/>
              </a:rPr>
              <a:t>Επιθηλιοειδές</a:t>
            </a:r>
            <a:r>
              <a:rPr kumimoji="0" lang="el-GR" b="0" i="0" u="none" strike="noStrike" kern="1200" cap="none" spc="0" normalizeH="0" baseline="0" noProof="0" dirty="0" smtClean="0">
                <a:ln>
                  <a:noFill/>
                </a:ln>
                <a:solidFill>
                  <a:schemeClr val="tx1"/>
                </a:solidFill>
                <a:effectLst/>
                <a:uLnTx/>
                <a:uFillTx/>
                <a:latin typeface="+mj-lt"/>
                <a:ea typeface="+mj-ea"/>
                <a:cs typeface="+mj-cs"/>
              </a:rPr>
              <a:t> </a:t>
            </a:r>
            <a:r>
              <a:rPr kumimoji="0" lang="el-GR" b="0" i="0" u="none" strike="noStrike" kern="1200" cap="none" spc="0" normalizeH="0" baseline="0" noProof="0" dirty="0" err="1" smtClean="0">
                <a:ln>
                  <a:noFill/>
                </a:ln>
                <a:solidFill>
                  <a:schemeClr val="tx1"/>
                </a:solidFill>
                <a:effectLst/>
                <a:uLnTx/>
                <a:uFillTx/>
                <a:latin typeface="+mj-lt"/>
                <a:ea typeface="+mj-ea"/>
                <a:cs typeface="+mj-cs"/>
              </a:rPr>
              <a:t>αγγειομυολίπωμα</a:t>
            </a:r>
            <a:r>
              <a:rPr kumimoji="0" lang="el-GR" b="0" i="0" u="none" strike="noStrike" kern="1200" cap="none" spc="0" normalizeH="0" baseline="0" noProof="0" dirty="0" smtClean="0">
                <a:ln>
                  <a:noFill/>
                </a:ln>
                <a:solidFill>
                  <a:schemeClr val="tx1"/>
                </a:solidFill>
                <a:effectLst/>
                <a:uLnTx/>
                <a:uFillTx/>
                <a:latin typeface="+mj-lt"/>
                <a:ea typeface="+mj-ea"/>
                <a:cs typeface="+mj-cs"/>
              </a:rPr>
              <a:t> </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Ε. Νεόπλασμα του </a:t>
            </a:r>
            <a:r>
              <a:rPr kumimoji="0" lang="el-GR" b="0" i="0" u="none" strike="noStrike" kern="1200" cap="none" spc="0" normalizeH="0" baseline="0" noProof="0" dirty="0" err="1" smtClean="0">
                <a:ln>
                  <a:noFill/>
                </a:ln>
                <a:solidFill>
                  <a:schemeClr val="tx1"/>
                </a:solidFill>
                <a:effectLst/>
                <a:uLnTx/>
                <a:uFillTx/>
                <a:latin typeface="+mj-lt"/>
                <a:ea typeface="+mj-ea"/>
                <a:cs typeface="+mj-cs"/>
              </a:rPr>
              <a:t>επινεφριδιακού</a:t>
            </a:r>
            <a:r>
              <a:rPr kumimoji="0" lang="el-GR" b="0" i="0" u="none" strike="noStrike" kern="1200" cap="none" spc="0" normalizeH="0" baseline="0" noProof="0" dirty="0" smtClean="0">
                <a:ln>
                  <a:noFill/>
                </a:ln>
                <a:solidFill>
                  <a:schemeClr val="tx1"/>
                </a:solidFill>
                <a:effectLst/>
                <a:uLnTx/>
                <a:uFillTx/>
                <a:latin typeface="+mj-lt"/>
                <a:ea typeface="+mj-ea"/>
                <a:cs typeface="+mj-cs"/>
              </a:rPr>
              <a:t> φλοιού.</a:t>
            </a:r>
            <a:endParaRPr kumimoji="0" lang="el-GR"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dirty="0" smtClean="0"/>
              <a:t>Χαρακτηρίστε τις παρακάτω προτάσεις επί του εικονιζόμενου νεοπλάσματος του νεφρού ως σωστές ή λανθασμένες </a:t>
            </a:r>
            <a:endParaRPr lang="el-GR" sz="3200" dirty="0"/>
          </a:p>
        </p:txBody>
      </p:sp>
      <p:sp>
        <p:nvSpPr>
          <p:cNvPr id="3" name="2 - Θέση περιεχομένου"/>
          <p:cNvSpPr>
            <a:spLocks noGrp="1"/>
          </p:cNvSpPr>
          <p:nvPr>
            <p:ph idx="1"/>
          </p:nvPr>
        </p:nvSpPr>
        <p:spPr>
          <a:xfrm>
            <a:off x="457200" y="1600200"/>
            <a:ext cx="8229600" cy="4972072"/>
          </a:xfrm>
        </p:spPr>
        <p:txBody>
          <a:bodyPr/>
          <a:lstStyle/>
          <a:p>
            <a:r>
              <a:rPr lang="el-GR" dirty="0" smtClean="0"/>
              <a:t>Απουσιάζουν διπύρηνα </a:t>
            </a:r>
            <a:r>
              <a:rPr lang="el-GR" dirty="0" err="1" smtClean="0"/>
              <a:t>νεοπλασματικά</a:t>
            </a:r>
            <a:r>
              <a:rPr lang="el-GR" dirty="0" smtClean="0"/>
              <a:t> κύτταρα.</a:t>
            </a:r>
          </a:p>
          <a:p>
            <a:r>
              <a:rPr lang="el-GR" dirty="0" smtClean="0"/>
              <a:t>Οι </a:t>
            </a:r>
            <a:r>
              <a:rPr lang="el-GR" dirty="0" err="1" smtClean="0"/>
              <a:t>κυτταροπλασματικές</a:t>
            </a:r>
            <a:r>
              <a:rPr lang="el-GR" dirty="0" smtClean="0"/>
              <a:t> μεμβράνες </a:t>
            </a:r>
            <a:r>
              <a:rPr lang="el-GR" dirty="0" err="1" smtClean="0"/>
              <a:t>εστιακώς</a:t>
            </a:r>
            <a:r>
              <a:rPr lang="el-GR" dirty="0" smtClean="0"/>
              <a:t> είναι προβάλλουσες.</a:t>
            </a:r>
          </a:p>
          <a:p>
            <a:r>
              <a:rPr lang="el-GR" dirty="0" smtClean="0"/>
              <a:t>Ωχρά κύτταρα αναμιγνύονται με μικρότερα, </a:t>
            </a:r>
            <a:r>
              <a:rPr lang="el-GR" dirty="0" err="1" smtClean="0"/>
              <a:t>ηωσινόφιλα</a:t>
            </a:r>
            <a:r>
              <a:rPr lang="el-GR" dirty="0" smtClean="0"/>
              <a:t> κύτταρα.</a:t>
            </a:r>
          </a:p>
          <a:p>
            <a:r>
              <a:rPr lang="el-GR" dirty="0" smtClean="0"/>
              <a:t>Αναγνωρίζονται </a:t>
            </a:r>
            <a:r>
              <a:rPr lang="el-GR" dirty="0" err="1" smtClean="0"/>
              <a:t>υπερχρωμικοί</a:t>
            </a:r>
            <a:r>
              <a:rPr lang="el-GR" dirty="0" smtClean="0"/>
              <a:t> πυρήνες.</a:t>
            </a:r>
          </a:p>
          <a:p>
            <a:r>
              <a:rPr lang="el-GR" dirty="0" smtClean="0"/>
              <a:t>Αναμένεται διάχυτη </a:t>
            </a:r>
            <a:r>
              <a:rPr lang="el-GR" dirty="0" err="1" smtClean="0"/>
              <a:t>ανοσοϊστοθετικότητα</a:t>
            </a:r>
            <a:r>
              <a:rPr lang="el-GR" dirty="0" smtClean="0"/>
              <a:t> των δεικτών </a:t>
            </a:r>
            <a:r>
              <a:rPr lang="en-US" dirty="0" smtClean="0"/>
              <a:t>CD117, CD82 &amp; </a:t>
            </a:r>
            <a:r>
              <a:rPr lang="en-US" dirty="0" err="1" smtClean="0"/>
              <a:t>Ksp</a:t>
            </a:r>
            <a:r>
              <a:rPr lang="en-US" dirty="0" smtClean="0"/>
              <a:t>-</a:t>
            </a:r>
            <a:r>
              <a:rPr lang="el-GR" dirty="0" err="1" smtClean="0"/>
              <a:t>καντχερίνης</a:t>
            </a:r>
            <a:r>
              <a:rPr lang="el-GR" dirty="0" smtClean="0"/>
              <a:t>.</a:t>
            </a:r>
          </a:p>
          <a:p>
            <a:endParaRPr lang="el-GR"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HIPON\ΕΚΠΑΙΔΕΥΤΙΚΟ YΛΙΚΟ ANAΡΤΗΘΕΝ ΣΤΗΝ ΠΛΑΤΦΟΡΜΑ ΤΟΥ HIPON\MODB_Uh_CHAPTER1 KIDNEY TUMOURS\MODB_Uh_CHAPTER1_ TEST IMGs\MODB_Uh_CHAPTER1_ TEST IMG4.JPG"/>
          <p:cNvPicPr>
            <a:picLocks noChangeAspect="1" noChangeArrowheads="1"/>
          </p:cNvPicPr>
          <p:nvPr/>
        </p:nvPicPr>
        <p:blipFill>
          <a:blip r:embed="rId2" cstate="print"/>
          <a:srcRect/>
          <a:stretch>
            <a:fillRect/>
          </a:stretch>
        </p:blipFill>
        <p:spPr bwMode="auto">
          <a:xfrm>
            <a:off x="285720" y="214290"/>
            <a:ext cx="8574883" cy="642942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a:xfrm>
            <a:off x="0" y="1"/>
            <a:ext cx="9144000" cy="928669"/>
          </a:xfrm>
        </p:spPr>
        <p:txBody>
          <a:bodyPr rtlCol="0">
            <a:noAutofit/>
          </a:bodyPr>
          <a:lstStyle/>
          <a:p>
            <a:pPr fontAlgn="auto">
              <a:spcAft>
                <a:spcPts val="0"/>
              </a:spcAft>
              <a:defRPr/>
            </a:pPr>
            <a:r>
              <a:rPr lang="el-GR" sz="3200" b="1" dirty="0" smtClean="0">
                <a:solidFill>
                  <a:schemeClr val="tx2"/>
                </a:solidFill>
                <a:effectLst>
                  <a:outerShdw blurRad="38100" dist="38100" dir="2700000" algn="tl">
                    <a:srgbClr val="000000">
                      <a:alpha val="43137"/>
                    </a:srgbClr>
                  </a:outerShdw>
                </a:effectLst>
              </a:rPr>
              <a:t>Μικρο</a:t>
            </a:r>
            <a:r>
              <a:rPr lang="el-GR" sz="3200" b="1" dirty="0" smtClean="0">
                <a:solidFill>
                  <a:schemeClr val="tx2"/>
                </a:solidFill>
              </a:rPr>
              <a:t>σκοπική τεκμηρίωση  διήθησης </a:t>
            </a:r>
            <a:br>
              <a:rPr lang="el-GR" sz="3200" b="1" dirty="0" smtClean="0">
                <a:solidFill>
                  <a:schemeClr val="tx2"/>
                </a:solidFill>
              </a:rPr>
            </a:br>
            <a:r>
              <a:rPr lang="el-GR" sz="3200" b="1" dirty="0" smtClean="0">
                <a:solidFill>
                  <a:schemeClr val="tx2"/>
                </a:solidFill>
              </a:rPr>
              <a:t>του νεφρικού κόλπου</a:t>
            </a:r>
            <a:r>
              <a:rPr lang="el-GR" sz="3200" b="1" dirty="0" smtClean="0">
                <a:solidFill>
                  <a:schemeClr val="accent3"/>
                </a:solidFill>
              </a:rPr>
              <a:t> </a:t>
            </a:r>
            <a:r>
              <a:rPr lang="el-GR" sz="3200" b="1" dirty="0" smtClean="0">
                <a:solidFill>
                  <a:schemeClr val="bg2">
                    <a:lumMod val="50000"/>
                  </a:schemeClr>
                </a:solidFill>
              </a:rPr>
              <a:t>(</a:t>
            </a:r>
            <a:r>
              <a:rPr lang="en-US" sz="3200" b="1" dirty="0" smtClean="0">
                <a:solidFill>
                  <a:schemeClr val="bg2">
                    <a:lumMod val="50000"/>
                  </a:schemeClr>
                </a:solidFill>
              </a:rPr>
              <a:t>pT3a)</a:t>
            </a:r>
            <a:endParaRPr lang="el-GR" sz="3200" b="1" dirty="0" smtClean="0">
              <a:solidFill>
                <a:schemeClr val="bg2">
                  <a:lumMod val="50000"/>
                </a:schemeClr>
              </a:solidFill>
            </a:endParaRPr>
          </a:p>
        </p:txBody>
      </p:sp>
      <p:sp>
        <p:nvSpPr>
          <p:cNvPr id="34819" name="2 - Θέση περιεχομένου"/>
          <p:cNvSpPr>
            <a:spLocks noGrp="1"/>
          </p:cNvSpPr>
          <p:nvPr>
            <p:ph idx="1"/>
          </p:nvPr>
        </p:nvSpPr>
        <p:spPr>
          <a:xfrm>
            <a:off x="0" y="928670"/>
            <a:ext cx="9144000" cy="5929330"/>
          </a:xfrm>
        </p:spPr>
        <p:txBody>
          <a:bodyPr>
            <a:normAutofit/>
          </a:bodyPr>
          <a:lstStyle/>
          <a:p>
            <a:pPr marL="0" indent="0">
              <a:lnSpc>
                <a:spcPct val="80000"/>
              </a:lnSpc>
              <a:buFont typeface="Wingdings 3" pitchFamily="18" charset="2"/>
              <a:buNone/>
            </a:pPr>
            <a:r>
              <a:rPr lang="el-GR" sz="2000" dirty="0" smtClean="0"/>
              <a:t>Διήθηση του νεφρικού κόλπου κατά τη μικροσκοπική εξέταση τεκμηριώνεται όταν:</a:t>
            </a:r>
          </a:p>
          <a:p>
            <a:pPr marL="0" indent="0">
              <a:lnSpc>
                <a:spcPct val="80000"/>
              </a:lnSpc>
              <a:buFont typeface="Wingdings 3" pitchFamily="18" charset="2"/>
              <a:buNone/>
            </a:pPr>
            <a:endParaRPr lang="el-GR" sz="2000" dirty="0" smtClean="0"/>
          </a:p>
          <a:p>
            <a:pPr marL="0" indent="0">
              <a:lnSpc>
                <a:spcPct val="80000"/>
              </a:lnSpc>
            </a:pPr>
            <a:r>
              <a:rPr lang="el-GR" sz="2000" dirty="0" smtClean="0"/>
              <a:t>Α. </a:t>
            </a:r>
            <a:r>
              <a:rPr lang="el-GR" sz="2000" b="1" dirty="0" smtClean="0"/>
              <a:t>ο όγκος βρίσκεται σε άμεση επαφή με το λίπος του νεφρικού κόλπου</a:t>
            </a:r>
            <a:r>
              <a:rPr lang="en-US" sz="2000" b="1" dirty="0" smtClean="0"/>
              <a:t> (</a:t>
            </a:r>
            <a:r>
              <a:rPr lang="el-GR" sz="2000" b="1" dirty="0" smtClean="0"/>
              <a:t>ποσοστό συμφωνίας μεταξύ εξειδικευμένων ιστοπαθολόγων : </a:t>
            </a:r>
            <a:r>
              <a:rPr lang="en-US" sz="2000" b="1" dirty="0" smtClean="0"/>
              <a:t>100%) </a:t>
            </a:r>
            <a:r>
              <a:rPr lang="el-GR" sz="2000" dirty="0" smtClean="0"/>
              <a:t>ή</a:t>
            </a:r>
            <a:endParaRPr lang="en-US" sz="2000" dirty="0" smtClean="0"/>
          </a:p>
          <a:p>
            <a:pPr marL="0" indent="0">
              <a:lnSpc>
                <a:spcPct val="80000"/>
              </a:lnSpc>
              <a:buFont typeface="Wingdings 3" pitchFamily="18" charset="2"/>
              <a:buNone/>
            </a:pPr>
            <a:endParaRPr lang="en-US" sz="2000" dirty="0" smtClean="0"/>
          </a:p>
          <a:p>
            <a:pPr marL="0" indent="0">
              <a:lnSpc>
                <a:spcPct val="80000"/>
              </a:lnSpc>
            </a:pPr>
            <a:r>
              <a:rPr lang="el-GR" sz="2000" dirty="0" smtClean="0"/>
              <a:t>Β. όταν βρίσκεται στο χαλαρό συνδετικό ιστό, σαφώς πέραν των ορίων του νεφρικού παρεγχύματος</a:t>
            </a:r>
            <a:r>
              <a:rPr lang="en-US" sz="2000" dirty="0" smtClean="0"/>
              <a:t> (</a:t>
            </a:r>
            <a:r>
              <a:rPr lang="el-GR" sz="2000" dirty="0" smtClean="0"/>
              <a:t>ποσοστό συμφωνίας </a:t>
            </a:r>
            <a:r>
              <a:rPr lang="en-US" sz="2000" dirty="0" smtClean="0"/>
              <a:t>75%)</a:t>
            </a:r>
            <a:r>
              <a:rPr lang="el-GR" sz="2000" dirty="0" smtClean="0"/>
              <a:t> ή</a:t>
            </a:r>
          </a:p>
          <a:p>
            <a:pPr marL="0" indent="0">
              <a:lnSpc>
                <a:spcPct val="80000"/>
              </a:lnSpc>
            </a:pPr>
            <a:endParaRPr lang="el-GR" sz="2000" dirty="0" smtClean="0"/>
          </a:p>
          <a:p>
            <a:pPr marL="0" indent="0">
              <a:lnSpc>
                <a:spcPct val="80000"/>
              </a:lnSpc>
            </a:pPr>
            <a:r>
              <a:rPr lang="en-US" sz="2000" b="1" dirty="0" smtClean="0"/>
              <a:t>C</a:t>
            </a:r>
            <a:r>
              <a:rPr lang="el-GR" sz="2000" b="1" dirty="0" smtClean="0"/>
              <a:t>. όταν εμπλέκει οποιονδήποτε χώρο του νεφρικού κόλπου ο οποίος επενδύεται από ενδοθήλιο</a:t>
            </a:r>
            <a:r>
              <a:rPr lang="en-US" sz="2000" b="1" dirty="0" smtClean="0"/>
              <a:t>, </a:t>
            </a:r>
            <a:r>
              <a:rPr lang="el-GR" sz="2000" b="1" dirty="0" smtClean="0"/>
              <a:t>ανεξαρτήτως μεγέθους </a:t>
            </a:r>
            <a:r>
              <a:rPr lang="en-US" sz="2000" b="1" dirty="0" smtClean="0"/>
              <a:t>.</a:t>
            </a:r>
            <a:endParaRPr lang="el-GR" sz="2000" b="1" dirty="0" smtClean="0"/>
          </a:p>
          <a:p>
            <a:pPr marL="0" indent="0">
              <a:lnSpc>
                <a:spcPct val="80000"/>
              </a:lnSpc>
              <a:buFont typeface="Arial" charset="0"/>
              <a:buNone/>
            </a:pPr>
            <a:r>
              <a:rPr lang="el-GR" sz="1700" i="1" dirty="0" smtClean="0"/>
              <a:t>      </a:t>
            </a:r>
            <a:endParaRPr lang="en-US" sz="1700" dirty="0" smtClean="0"/>
          </a:p>
        </p:txBody>
      </p:sp>
      <p:pic>
        <p:nvPicPr>
          <p:cNvPr id="5" name="Picture 2"/>
          <p:cNvPicPr>
            <a:picLocks noChangeAspect="1" noChangeArrowheads="1"/>
          </p:cNvPicPr>
          <p:nvPr/>
        </p:nvPicPr>
        <p:blipFill>
          <a:blip r:embed="rId2" cstate="print"/>
          <a:srcRect l="50827" b="50928"/>
          <a:stretch>
            <a:fillRect/>
          </a:stretch>
        </p:blipFill>
        <p:spPr bwMode="auto">
          <a:xfrm>
            <a:off x="3286116" y="4214818"/>
            <a:ext cx="2741032" cy="2071702"/>
          </a:xfrm>
          <a:prstGeom prst="rect">
            <a:avLst/>
          </a:prstGeom>
          <a:noFill/>
          <a:ln w="9525">
            <a:noFill/>
            <a:miter lim="800000"/>
            <a:headEnd/>
            <a:tailEnd/>
          </a:ln>
        </p:spPr>
      </p:pic>
      <p:pic>
        <p:nvPicPr>
          <p:cNvPr id="6" name="Εικόνα 1"/>
          <p:cNvPicPr>
            <a:picLocks noChangeAspect="1"/>
          </p:cNvPicPr>
          <p:nvPr/>
        </p:nvPicPr>
        <p:blipFill>
          <a:blip r:embed="rId3" cstate="print"/>
          <a:srcRect l="38931" t="40157" r="38377" b="28345"/>
          <a:stretch>
            <a:fillRect/>
          </a:stretch>
        </p:blipFill>
        <p:spPr bwMode="auto">
          <a:xfrm>
            <a:off x="6286512" y="4214818"/>
            <a:ext cx="2643206" cy="2063142"/>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0" y="4214818"/>
            <a:ext cx="3071802" cy="2012466"/>
          </a:xfrm>
          <a:prstGeom prst="rect">
            <a:avLst/>
          </a:prstGeom>
          <a:noFill/>
          <a:ln w="9525">
            <a:noFill/>
            <a:miter lim="800000"/>
            <a:headEnd/>
            <a:tailEnd/>
          </a:ln>
        </p:spPr>
      </p:pic>
      <p:sp>
        <p:nvSpPr>
          <p:cNvPr id="7" name="Left Arrow 6"/>
          <p:cNvSpPr/>
          <p:nvPr/>
        </p:nvSpPr>
        <p:spPr>
          <a:xfrm rot="2033747">
            <a:off x="4168419" y="5870014"/>
            <a:ext cx="642942" cy="2857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dirty="0" smtClean="0"/>
              <a:t>Χαρακτηρίστε τις παρακάτω προτάσεις επί του εικονιζόμενου νεοπλάσματος του νεφρού ως σωστές ή λανθασμένες </a:t>
            </a:r>
            <a:endParaRPr lang="el-GR" sz="3200" dirty="0"/>
          </a:p>
        </p:txBody>
      </p:sp>
      <p:sp>
        <p:nvSpPr>
          <p:cNvPr id="3" name="2 - Θέση περιεχομένου"/>
          <p:cNvSpPr>
            <a:spLocks noGrp="1"/>
          </p:cNvSpPr>
          <p:nvPr>
            <p:ph idx="1"/>
          </p:nvPr>
        </p:nvSpPr>
        <p:spPr>
          <a:xfrm>
            <a:off x="457200" y="1600200"/>
            <a:ext cx="8229600" cy="5257800"/>
          </a:xfrm>
        </p:spPr>
        <p:txBody>
          <a:bodyPr>
            <a:normAutofit fontScale="92500"/>
          </a:bodyPr>
          <a:lstStyle/>
          <a:p>
            <a:r>
              <a:rPr lang="el-GR" dirty="0" smtClean="0"/>
              <a:t>Απουσιάζουν διπύρηνα </a:t>
            </a:r>
            <a:r>
              <a:rPr lang="el-GR" dirty="0" err="1" smtClean="0"/>
              <a:t>νεοπλασματικά</a:t>
            </a:r>
            <a:r>
              <a:rPr lang="el-GR" dirty="0" smtClean="0"/>
              <a:t> κύτταρα. </a:t>
            </a:r>
            <a:r>
              <a:rPr lang="el-GR" b="1" dirty="0" smtClean="0"/>
              <a:t>(Λ)</a:t>
            </a:r>
          </a:p>
          <a:p>
            <a:r>
              <a:rPr lang="el-GR" dirty="0" smtClean="0"/>
              <a:t>Οι </a:t>
            </a:r>
            <a:r>
              <a:rPr lang="el-GR" dirty="0" err="1" smtClean="0"/>
              <a:t>κυτταροπλασματικές</a:t>
            </a:r>
            <a:r>
              <a:rPr lang="el-GR" dirty="0" smtClean="0"/>
              <a:t> μεμβράνες </a:t>
            </a:r>
            <a:r>
              <a:rPr lang="el-GR" dirty="0" err="1" smtClean="0"/>
              <a:t>εστιακώς</a:t>
            </a:r>
            <a:r>
              <a:rPr lang="el-GR" dirty="0" smtClean="0"/>
              <a:t> είναι προβάλλουσες. </a:t>
            </a:r>
            <a:r>
              <a:rPr lang="el-GR" b="1" dirty="0" smtClean="0"/>
              <a:t>(Σ)</a:t>
            </a:r>
          </a:p>
          <a:p>
            <a:r>
              <a:rPr lang="el-GR" dirty="0" smtClean="0"/>
              <a:t>Ωχρά κύτταρα αναμιγνύονται με μικρότερα, </a:t>
            </a:r>
            <a:r>
              <a:rPr lang="el-GR" dirty="0" err="1" smtClean="0"/>
              <a:t>ηωσινόφιλα</a:t>
            </a:r>
            <a:r>
              <a:rPr lang="el-GR" dirty="0" smtClean="0"/>
              <a:t> κύτταρα. </a:t>
            </a:r>
            <a:r>
              <a:rPr lang="el-GR" b="1" dirty="0" smtClean="0"/>
              <a:t>(Σ)</a:t>
            </a:r>
          </a:p>
          <a:p>
            <a:r>
              <a:rPr lang="el-GR" dirty="0" smtClean="0"/>
              <a:t>Αναγνωρίζονται </a:t>
            </a:r>
            <a:r>
              <a:rPr lang="el-GR" dirty="0" err="1" smtClean="0"/>
              <a:t>υπερχρωμικοί</a:t>
            </a:r>
            <a:r>
              <a:rPr lang="el-GR" dirty="0" smtClean="0"/>
              <a:t> πυρήνες. </a:t>
            </a:r>
            <a:r>
              <a:rPr lang="el-GR" b="1" dirty="0" smtClean="0"/>
              <a:t>(Σ)</a:t>
            </a:r>
          </a:p>
          <a:p>
            <a:r>
              <a:rPr lang="el-GR" dirty="0" smtClean="0"/>
              <a:t>Αναμένεται διάχυτη </a:t>
            </a:r>
            <a:r>
              <a:rPr lang="el-GR" dirty="0" err="1" smtClean="0"/>
              <a:t>ανοσοϊστοθετικότητα</a:t>
            </a:r>
            <a:r>
              <a:rPr lang="el-GR" dirty="0" smtClean="0"/>
              <a:t> των δεικτών </a:t>
            </a:r>
            <a:r>
              <a:rPr lang="en-US" dirty="0" smtClean="0"/>
              <a:t>CD117, CD82 &amp; </a:t>
            </a:r>
            <a:r>
              <a:rPr lang="en-US" dirty="0" err="1" smtClean="0"/>
              <a:t>Ksp</a:t>
            </a:r>
            <a:r>
              <a:rPr lang="en-US" dirty="0" smtClean="0"/>
              <a:t>-</a:t>
            </a:r>
            <a:r>
              <a:rPr lang="el-GR" dirty="0" err="1" smtClean="0"/>
              <a:t>καντχερίνης</a:t>
            </a:r>
            <a:r>
              <a:rPr lang="el-GR" dirty="0" smtClean="0"/>
              <a:t>. </a:t>
            </a:r>
            <a:r>
              <a:rPr lang="el-GR" b="1" dirty="0" smtClean="0"/>
              <a:t>(Σ)</a:t>
            </a:r>
          </a:p>
          <a:p>
            <a:pPr algn="ctr">
              <a:buNone/>
            </a:pPr>
            <a:r>
              <a:rPr lang="el-GR" b="1" dirty="0" smtClean="0">
                <a:effectLst>
                  <a:outerShdw blurRad="38100" dist="38100" dir="2700000" algn="tl">
                    <a:srgbClr val="000000">
                      <a:alpha val="43137"/>
                    </a:srgbClr>
                  </a:outerShdw>
                </a:effectLst>
              </a:rPr>
              <a:t>ΠΡΟΚΕΙΤΑΙ     ΓΙΑ     Χ ΝΚΚ </a:t>
            </a:r>
          </a:p>
          <a:p>
            <a:endParaRPr lang="el-GR"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HIPON\ΕΚΠΑΙΔΕΥΤΙΚΟ YΛΙΚΟ ANAΡΤΗΘΕΝ ΣΤΗΝ ΠΛΑΤΦΟΡΜΑ ΤΟΥ HIPON\MODB_Uh_CHAPTER1 KIDNEY TUMOURS\MODB_Uh_CHAPTER1_ TEST IMGs\MODB_Uh_CHAPTER1_ TEST IMG1.JPG"/>
          <p:cNvPicPr>
            <a:picLocks noChangeAspect="1" noChangeArrowheads="1"/>
          </p:cNvPicPr>
          <p:nvPr/>
        </p:nvPicPr>
        <p:blipFill>
          <a:blip r:embed="rId2" cstate="print"/>
          <a:srcRect/>
          <a:stretch>
            <a:fillRect/>
          </a:stretch>
        </p:blipFill>
        <p:spPr bwMode="auto">
          <a:xfrm>
            <a:off x="1357290" y="1928802"/>
            <a:ext cx="6614787" cy="4752528"/>
          </a:xfrm>
          <a:prstGeom prst="rect">
            <a:avLst/>
          </a:prstGeom>
          <a:noFill/>
        </p:spPr>
      </p:pic>
      <p:sp>
        <p:nvSpPr>
          <p:cNvPr id="3" name="1 - Τίτλος"/>
          <p:cNvSpPr txBox="1">
            <a:spLocks/>
          </p:cNvSpPr>
          <p:nvPr/>
        </p:nvSpPr>
        <p:spPr>
          <a:xfrm>
            <a:off x="685800" y="0"/>
            <a:ext cx="7772400" cy="1857363"/>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dirty="0" smtClean="0">
                <a:latin typeface="+mj-lt"/>
                <a:ea typeface="+mj-ea"/>
                <a:cs typeface="+mj-cs"/>
              </a:rPr>
              <a:t>Το εικονιζόμενο πρότυπο </a:t>
            </a:r>
            <a:r>
              <a:rPr lang="el-GR" dirty="0" err="1" smtClean="0">
                <a:latin typeface="+mj-lt"/>
                <a:ea typeface="+mj-ea"/>
                <a:cs typeface="+mj-cs"/>
              </a:rPr>
              <a:t>ανοσοϊστοθετικότητας</a:t>
            </a:r>
            <a:r>
              <a:rPr lang="el-GR" dirty="0" smtClean="0">
                <a:latin typeface="+mj-lt"/>
                <a:ea typeface="+mj-ea"/>
                <a:cs typeface="+mj-cs"/>
              </a:rPr>
              <a:t> επιθηλιακών δεικτών </a:t>
            </a:r>
          </a:p>
          <a:p>
            <a:pPr marL="0" marR="0" lvl="0" indent="0" algn="l" defTabSz="914400" rtl="0" eaLnBrk="1" fontAlgn="auto" latinLnBrk="0" hangingPunct="1">
              <a:lnSpc>
                <a:spcPct val="100000"/>
              </a:lnSpc>
              <a:spcBef>
                <a:spcPct val="0"/>
              </a:spcBef>
              <a:spcAft>
                <a:spcPts val="0"/>
              </a:spcAft>
              <a:buClrTx/>
              <a:buSzTx/>
              <a:buFontTx/>
              <a:buNone/>
              <a:tabLst/>
              <a:defRPr/>
            </a:pPr>
            <a:r>
              <a:rPr lang="el-GR" dirty="0" smtClean="0">
                <a:latin typeface="+mj-lt"/>
                <a:ea typeface="+mj-ea"/>
                <a:cs typeface="+mj-cs"/>
              </a:rPr>
              <a:t>( ΕΜΑ/Μ</a:t>
            </a:r>
            <a:r>
              <a:rPr lang="en-US" dirty="0" smtClean="0">
                <a:latin typeface="+mj-lt"/>
                <a:ea typeface="+mj-ea"/>
                <a:cs typeface="+mj-cs"/>
              </a:rPr>
              <a:t>UC</a:t>
            </a:r>
            <a:r>
              <a:rPr lang="el-GR" dirty="0" smtClean="0">
                <a:latin typeface="+mj-lt"/>
                <a:ea typeface="+mj-ea"/>
                <a:cs typeface="+mj-cs"/>
              </a:rPr>
              <a:t>1, εν προκειμένω)</a:t>
            </a:r>
            <a:r>
              <a:rPr kumimoji="0" lang="el-GR" b="0" i="0" u="none" strike="noStrike" kern="1200" cap="none" spc="0" normalizeH="0" baseline="0" noProof="0" dirty="0" smtClean="0">
                <a:ln>
                  <a:noFill/>
                </a:ln>
                <a:solidFill>
                  <a:schemeClr val="tx1"/>
                </a:solidFill>
                <a:effectLst/>
                <a:uLnTx/>
                <a:uFillTx/>
                <a:latin typeface="+mj-lt"/>
                <a:ea typeface="+mj-ea"/>
                <a:cs typeface="+mj-cs"/>
              </a:rPr>
              <a:t>  είναι ενδεικτικό</a:t>
            </a:r>
            <a:r>
              <a:rPr kumimoji="0" lang="en-US" b="0" i="0" u="none" strike="noStrike" kern="1200" cap="none" spc="0" normalizeH="0" baseline="0" noProof="0" dirty="0" smtClean="0">
                <a:ln>
                  <a:noFill/>
                </a:ln>
                <a:solidFill>
                  <a:schemeClr val="tx1"/>
                </a:solidFill>
                <a:effectLst/>
                <a:uLnTx/>
                <a:uFillTx/>
                <a:latin typeface="+mj-lt"/>
                <a:ea typeface="+mj-ea"/>
                <a:cs typeface="+mj-cs"/>
              </a:rPr>
              <a:t>:</a:t>
            </a:r>
            <a:r>
              <a:rPr kumimoji="0" lang="el-GR" b="0" i="0" u="none" strike="noStrike" kern="1200" cap="none" spc="0" normalizeH="0" baseline="0" noProof="0" dirty="0" smtClean="0">
                <a:ln>
                  <a:noFill/>
                </a:ln>
                <a:solidFill>
                  <a:schemeClr val="tx1"/>
                </a:solidFill>
                <a:effectLst/>
                <a:uLnTx/>
                <a:uFillTx/>
                <a:latin typeface="+mj-lt"/>
                <a:ea typeface="+mj-ea"/>
                <a:cs typeface="+mj-cs"/>
              </a:rPr>
              <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Α. </a:t>
            </a:r>
            <a:r>
              <a:rPr lang="el-GR" dirty="0" smtClean="0">
                <a:latin typeface="+mj-lt"/>
                <a:ea typeface="+mj-ea"/>
                <a:cs typeface="+mj-cs"/>
              </a:rPr>
              <a:t>καρκινώματος σχετιζόμενου με </a:t>
            </a:r>
            <a:r>
              <a:rPr lang="el-GR" dirty="0" err="1" smtClean="0">
                <a:latin typeface="+mj-lt"/>
                <a:ea typeface="+mj-ea"/>
                <a:cs typeface="+mj-cs"/>
              </a:rPr>
              <a:t>διαμετάθεση</a:t>
            </a:r>
            <a:r>
              <a:rPr kumimoji="0" lang="el-GR" b="0" i="0" u="none" strike="noStrike" kern="1200" cap="none" spc="0" normalizeH="0" baseline="0" noProof="0" dirty="0" smtClean="0">
                <a:ln>
                  <a:noFill/>
                </a:ln>
                <a:solidFill>
                  <a:schemeClr val="tx1"/>
                </a:solidFill>
                <a:effectLst/>
                <a:uLnTx/>
                <a:uFillTx/>
                <a:latin typeface="+mj-lt"/>
                <a:ea typeface="+mj-ea"/>
                <a:cs typeface="+mj-cs"/>
              </a:rPr>
              <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Β. Δ ΝΚΚ</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Γ. Θ ΝΚΚ </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Δ. Δ Θ ΝΚΚ</a:t>
            </a:r>
          </a:p>
          <a:p>
            <a:pPr marL="0" marR="0" lvl="0" indent="0" algn="l" defTabSz="914400" rtl="0" eaLnBrk="1" fontAlgn="auto" latinLnBrk="0" hangingPunct="1">
              <a:lnSpc>
                <a:spcPct val="100000"/>
              </a:lnSpc>
              <a:spcBef>
                <a:spcPct val="0"/>
              </a:spcBef>
              <a:spcAft>
                <a:spcPts val="0"/>
              </a:spcAft>
              <a:buClrTx/>
              <a:buSzTx/>
              <a:buFontTx/>
              <a:buNone/>
              <a:tabLst/>
              <a:defRPr/>
            </a:pPr>
            <a:r>
              <a:rPr lang="el-GR" dirty="0" smtClean="0">
                <a:latin typeface="+mj-lt"/>
                <a:ea typeface="+mj-ea"/>
                <a:cs typeface="+mj-cs"/>
              </a:rPr>
              <a:t>Ε. </a:t>
            </a:r>
            <a:r>
              <a:rPr lang="el-GR" dirty="0" err="1" smtClean="0">
                <a:latin typeface="+mj-lt"/>
                <a:ea typeface="+mj-ea"/>
                <a:cs typeface="+mj-cs"/>
              </a:rPr>
              <a:t>Επιθηλιοειδούς</a:t>
            </a:r>
            <a:r>
              <a:rPr lang="el-GR" dirty="0" smtClean="0">
                <a:latin typeface="+mj-lt"/>
                <a:ea typeface="+mj-ea"/>
                <a:cs typeface="+mj-cs"/>
              </a:rPr>
              <a:t> ΑΜΛ</a:t>
            </a:r>
            <a:endParaRPr kumimoji="0" lang="el-GR"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HIPON\ΕΚΠΑΙΔΕΥΤΙΚΟ YΛΙΚΟ ANAΡΤΗΘΕΝ ΣΤΗΝ ΠΛΑΤΦΟΡΜΑ ΤΟΥ HIPON\MODB_Uh_CHAPTER1 KIDNEY TUMOURS\MODB_Uh_CHAPTER1_ TEST IMGs\MODB_Uh_CHAPTER1_ TEST IMG1.JPG"/>
          <p:cNvPicPr>
            <a:picLocks noChangeAspect="1" noChangeArrowheads="1"/>
          </p:cNvPicPr>
          <p:nvPr/>
        </p:nvPicPr>
        <p:blipFill>
          <a:blip r:embed="rId2" cstate="print"/>
          <a:srcRect/>
          <a:stretch>
            <a:fillRect/>
          </a:stretch>
        </p:blipFill>
        <p:spPr bwMode="auto">
          <a:xfrm>
            <a:off x="1357290" y="1928802"/>
            <a:ext cx="6614787" cy="4752528"/>
          </a:xfrm>
          <a:prstGeom prst="rect">
            <a:avLst/>
          </a:prstGeom>
          <a:noFill/>
        </p:spPr>
      </p:pic>
      <p:sp>
        <p:nvSpPr>
          <p:cNvPr id="3" name="1 - Τίτλος"/>
          <p:cNvSpPr txBox="1">
            <a:spLocks/>
          </p:cNvSpPr>
          <p:nvPr/>
        </p:nvSpPr>
        <p:spPr>
          <a:xfrm>
            <a:off x="685800" y="0"/>
            <a:ext cx="7772400" cy="1857363"/>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dirty="0" smtClean="0">
                <a:latin typeface="+mj-lt"/>
                <a:ea typeface="+mj-ea"/>
                <a:cs typeface="+mj-cs"/>
              </a:rPr>
              <a:t>Το εικονιζόμενο πρότυπο </a:t>
            </a:r>
            <a:r>
              <a:rPr lang="el-GR" dirty="0" err="1" smtClean="0">
                <a:latin typeface="+mj-lt"/>
                <a:ea typeface="+mj-ea"/>
                <a:cs typeface="+mj-cs"/>
              </a:rPr>
              <a:t>ανοσοϊστοθετικότητας</a:t>
            </a:r>
            <a:r>
              <a:rPr lang="el-GR" dirty="0" smtClean="0">
                <a:latin typeface="+mj-lt"/>
                <a:ea typeface="+mj-ea"/>
                <a:cs typeface="+mj-cs"/>
              </a:rPr>
              <a:t> επιθηλιακών δεικτών </a:t>
            </a:r>
          </a:p>
          <a:p>
            <a:pPr marL="0" marR="0" lvl="0" indent="0" algn="l" defTabSz="914400" rtl="0" eaLnBrk="1" fontAlgn="auto" latinLnBrk="0" hangingPunct="1">
              <a:lnSpc>
                <a:spcPct val="100000"/>
              </a:lnSpc>
              <a:spcBef>
                <a:spcPct val="0"/>
              </a:spcBef>
              <a:spcAft>
                <a:spcPts val="0"/>
              </a:spcAft>
              <a:buClrTx/>
              <a:buSzTx/>
              <a:buFontTx/>
              <a:buNone/>
              <a:tabLst/>
              <a:defRPr/>
            </a:pPr>
            <a:r>
              <a:rPr lang="el-GR" dirty="0" smtClean="0">
                <a:latin typeface="+mj-lt"/>
                <a:ea typeface="+mj-ea"/>
                <a:cs typeface="+mj-cs"/>
              </a:rPr>
              <a:t>( ΕΜΑ/Μ</a:t>
            </a:r>
            <a:r>
              <a:rPr lang="en-US" dirty="0" smtClean="0">
                <a:latin typeface="+mj-lt"/>
                <a:ea typeface="+mj-ea"/>
                <a:cs typeface="+mj-cs"/>
              </a:rPr>
              <a:t>UC</a:t>
            </a:r>
            <a:r>
              <a:rPr lang="el-GR" dirty="0" smtClean="0">
                <a:latin typeface="+mj-lt"/>
                <a:ea typeface="+mj-ea"/>
                <a:cs typeface="+mj-cs"/>
              </a:rPr>
              <a:t>1, εν προκειμένω)</a:t>
            </a:r>
            <a:r>
              <a:rPr kumimoji="0" lang="el-GR" b="0" i="0" u="none" strike="noStrike" kern="1200" cap="none" spc="0" normalizeH="0" baseline="0" noProof="0" dirty="0" smtClean="0">
                <a:ln>
                  <a:noFill/>
                </a:ln>
                <a:solidFill>
                  <a:schemeClr val="tx1"/>
                </a:solidFill>
                <a:effectLst/>
                <a:uLnTx/>
                <a:uFillTx/>
                <a:latin typeface="+mj-lt"/>
                <a:ea typeface="+mj-ea"/>
                <a:cs typeface="+mj-cs"/>
              </a:rPr>
              <a:t>  είναι ενδεικτικό</a:t>
            </a:r>
            <a:r>
              <a:rPr kumimoji="0" lang="en-US" b="0" i="0" u="none" strike="noStrike" kern="1200" cap="none" spc="0" normalizeH="0" baseline="0" noProof="0" dirty="0" smtClean="0">
                <a:ln>
                  <a:noFill/>
                </a:ln>
                <a:solidFill>
                  <a:schemeClr val="tx1"/>
                </a:solidFill>
                <a:effectLst/>
                <a:uLnTx/>
                <a:uFillTx/>
                <a:latin typeface="+mj-lt"/>
                <a:ea typeface="+mj-ea"/>
                <a:cs typeface="+mj-cs"/>
              </a:rPr>
              <a:t>:</a:t>
            </a:r>
            <a:r>
              <a:rPr kumimoji="0" lang="el-GR" b="0" i="0" u="none" strike="noStrike" kern="1200" cap="none" spc="0" normalizeH="0" baseline="0" noProof="0" dirty="0" smtClean="0">
                <a:ln>
                  <a:noFill/>
                </a:ln>
                <a:solidFill>
                  <a:schemeClr val="tx1"/>
                </a:solidFill>
                <a:effectLst/>
                <a:uLnTx/>
                <a:uFillTx/>
                <a:latin typeface="+mj-lt"/>
                <a:ea typeface="+mj-ea"/>
                <a:cs typeface="+mj-cs"/>
              </a:rPr>
              <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Α. </a:t>
            </a:r>
            <a:r>
              <a:rPr lang="el-GR" b="1" dirty="0" smtClean="0">
                <a:effectLst>
                  <a:outerShdw blurRad="38100" dist="38100" dir="2700000" algn="tl">
                    <a:srgbClr val="000000">
                      <a:alpha val="43137"/>
                    </a:srgbClr>
                  </a:outerShdw>
                </a:effectLst>
                <a:latin typeface="+mj-lt"/>
                <a:ea typeface="+mj-ea"/>
                <a:cs typeface="+mj-cs"/>
              </a:rPr>
              <a:t>καρκινώματος σχετιζόμενου με </a:t>
            </a:r>
            <a:r>
              <a:rPr lang="el-GR" b="1" dirty="0" err="1" smtClean="0">
                <a:effectLst>
                  <a:outerShdw blurRad="38100" dist="38100" dir="2700000" algn="tl">
                    <a:srgbClr val="000000">
                      <a:alpha val="43137"/>
                    </a:srgbClr>
                  </a:outerShdw>
                </a:effectLst>
                <a:latin typeface="+mj-lt"/>
                <a:ea typeface="+mj-ea"/>
                <a:cs typeface="+mj-cs"/>
              </a:rPr>
              <a:t>διαμετάθεση</a:t>
            </a:r>
            <a:r>
              <a:rPr lang="el-GR" b="1" dirty="0" smtClean="0">
                <a:effectLst>
                  <a:outerShdw blurRad="38100" dist="38100" dir="2700000" algn="tl">
                    <a:srgbClr val="000000">
                      <a:alpha val="43137"/>
                    </a:srgbClr>
                  </a:outerShdw>
                </a:effectLst>
                <a:latin typeface="+mj-lt"/>
                <a:ea typeface="+mj-ea"/>
                <a:cs typeface="+mj-cs"/>
              </a:rPr>
              <a:t> (</a:t>
            </a:r>
            <a:r>
              <a:rPr lang="el-GR" b="1" spc="300" dirty="0" smtClean="0">
                <a:effectLst>
                  <a:outerShdw blurRad="38100" dist="38100" dir="2700000" algn="tl">
                    <a:srgbClr val="000000">
                      <a:alpha val="43137"/>
                    </a:srgbClr>
                  </a:outerShdw>
                </a:effectLst>
                <a:latin typeface="+mj-lt"/>
                <a:ea typeface="+mj-ea"/>
                <a:cs typeface="+mj-cs"/>
              </a:rPr>
              <a:t>εστιακή </a:t>
            </a:r>
            <a:r>
              <a:rPr lang="el-GR" b="1" dirty="0" err="1" smtClean="0">
                <a:effectLst>
                  <a:outerShdw blurRad="38100" dist="38100" dir="2700000" algn="tl">
                    <a:srgbClr val="000000">
                      <a:alpha val="43137"/>
                    </a:srgbClr>
                  </a:outerShdw>
                </a:effectLst>
                <a:latin typeface="+mj-lt"/>
                <a:ea typeface="+mj-ea"/>
                <a:cs typeface="+mj-cs"/>
              </a:rPr>
              <a:t>ανοσοαντίδραση</a:t>
            </a:r>
            <a:r>
              <a:rPr lang="el-GR" b="1" dirty="0" smtClean="0">
                <a:effectLst>
                  <a:outerShdw blurRad="38100" dist="38100" dir="2700000" algn="tl">
                    <a:srgbClr val="000000">
                      <a:alpha val="43137"/>
                    </a:srgbClr>
                  </a:outerShdw>
                </a:effectLst>
                <a:latin typeface="+mj-lt"/>
                <a:ea typeface="+mj-ea"/>
                <a:cs typeface="+mj-cs"/>
              </a:rPr>
              <a:t>)</a:t>
            </a:r>
            <a:r>
              <a:rPr kumimoji="0" lang="el-GR" b="0" i="0" u="none" strike="noStrike" kern="1200" cap="none" spc="0" normalizeH="0" baseline="0" noProof="0" dirty="0" smtClean="0">
                <a:ln>
                  <a:noFill/>
                </a:ln>
                <a:solidFill>
                  <a:schemeClr val="tx1"/>
                </a:solidFill>
                <a:effectLst/>
                <a:uLnTx/>
                <a:uFillTx/>
                <a:latin typeface="+mj-lt"/>
                <a:ea typeface="+mj-ea"/>
                <a:cs typeface="+mj-cs"/>
              </a:rPr>
              <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Β. Δ ΝΚΚ</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Γ. Θ ΝΚΚ </a:t>
            </a:r>
            <a:br>
              <a:rPr kumimoji="0" lang="el-GR" b="0" i="0" u="none" strike="noStrike" kern="1200" cap="none" spc="0" normalizeH="0" baseline="0" noProof="0" dirty="0" smtClean="0">
                <a:ln>
                  <a:noFill/>
                </a:ln>
                <a:solidFill>
                  <a:schemeClr val="tx1"/>
                </a:solidFill>
                <a:effectLst/>
                <a:uLnTx/>
                <a:uFillTx/>
                <a:latin typeface="+mj-lt"/>
                <a:ea typeface="+mj-ea"/>
                <a:cs typeface="+mj-cs"/>
              </a:rPr>
            </a:br>
            <a:r>
              <a:rPr kumimoji="0" lang="el-GR" b="0" i="0" u="none" strike="noStrike" kern="1200" cap="none" spc="0" normalizeH="0" baseline="0" noProof="0" dirty="0" smtClean="0">
                <a:ln>
                  <a:noFill/>
                </a:ln>
                <a:solidFill>
                  <a:schemeClr val="tx1"/>
                </a:solidFill>
                <a:effectLst/>
                <a:uLnTx/>
                <a:uFillTx/>
                <a:latin typeface="+mj-lt"/>
                <a:ea typeface="+mj-ea"/>
                <a:cs typeface="+mj-cs"/>
              </a:rPr>
              <a:t>Δ. Δ Θ ΝΚΚ</a:t>
            </a:r>
          </a:p>
          <a:p>
            <a:pPr marL="0" marR="0" lvl="0" indent="0" algn="l" defTabSz="914400" rtl="0" eaLnBrk="1" fontAlgn="auto" latinLnBrk="0" hangingPunct="1">
              <a:lnSpc>
                <a:spcPct val="100000"/>
              </a:lnSpc>
              <a:spcBef>
                <a:spcPct val="0"/>
              </a:spcBef>
              <a:spcAft>
                <a:spcPts val="0"/>
              </a:spcAft>
              <a:buClrTx/>
              <a:buSzTx/>
              <a:buFontTx/>
              <a:buNone/>
              <a:tabLst/>
              <a:defRPr/>
            </a:pPr>
            <a:r>
              <a:rPr lang="el-GR" dirty="0" smtClean="0">
                <a:latin typeface="+mj-lt"/>
                <a:ea typeface="+mj-ea"/>
                <a:cs typeface="+mj-cs"/>
              </a:rPr>
              <a:t>Ε. </a:t>
            </a:r>
            <a:r>
              <a:rPr lang="el-GR" dirty="0" err="1" smtClean="0">
                <a:latin typeface="+mj-lt"/>
                <a:ea typeface="+mj-ea"/>
                <a:cs typeface="+mj-cs"/>
              </a:rPr>
              <a:t>Επιθηλιοειδούς</a:t>
            </a:r>
            <a:r>
              <a:rPr lang="el-GR" dirty="0" smtClean="0">
                <a:latin typeface="+mj-lt"/>
                <a:ea typeface="+mj-ea"/>
                <a:cs typeface="+mj-cs"/>
              </a:rPr>
              <a:t> ΑΜΛ</a:t>
            </a:r>
            <a:endParaRPr kumimoji="0" lang="el-GR"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HIPON\ΕΚΠΑΙΔΕΥΤΙΚΟ YΛΙΚΟ ANAΡΤΗΘΕΝ ΣΤΗΝ ΠΛΑΤΦΟΡΜΑ ΤΟΥ HIPON\MODB_Uh_CHAPTER1 KIDNEY TUMOURS\MODB_Uh_CHAPTER1_ TEST IMGs\MODB_Uh_CHAPTER1_ TEST IMG2.JPG"/>
          <p:cNvPicPr>
            <a:picLocks noChangeAspect="1" noChangeArrowheads="1"/>
          </p:cNvPicPr>
          <p:nvPr/>
        </p:nvPicPr>
        <p:blipFill>
          <a:blip r:embed="rId2" cstate="print"/>
          <a:srcRect/>
          <a:stretch>
            <a:fillRect/>
          </a:stretch>
        </p:blipFill>
        <p:spPr bwMode="auto">
          <a:xfrm>
            <a:off x="1142976" y="1782812"/>
            <a:ext cx="6768752" cy="5075188"/>
          </a:xfrm>
          <a:prstGeom prst="rect">
            <a:avLst/>
          </a:prstGeom>
          <a:noFill/>
        </p:spPr>
      </p:pic>
      <p:sp>
        <p:nvSpPr>
          <p:cNvPr id="3" name="1 - Τίτλος"/>
          <p:cNvSpPr txBox="1">
            <a:spLocks/>
          </p:cNvSpPr>
          <p:nvPr/>
        </p:nvSpPr>
        <p:spPr>
          <a:xfrm>
            <a:off x="685800" y="0"/>
            <a:ext cx="7772400" cy="1857363"/>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1600" dirty="0" smtClean="0">
                <a:latin typeface="+mj-lt"/>
                <a:ea typeface="+mj-ea"/>
                <a:cs typeface="+mj-cs"/>
              </a:rPr>
              <a:t>Το εικονιζόμενο </a:t>
            </a:r>
            <a:r>
              <a:rPr lang="el-GR" sz="1600" dirty="0" err="1" smtClean="0">
                <a:latin typeface="+mj-lt"/>
                <a:ea typeface="+mj-ea"/>
                <a:cs typeface="+mj-cs"/>
              </a:rPr>
              <a:t>μεμβρανικό</a:t>
            </a:r>
            <a:r>
              <a:rPr lang="el-GR" sz="1600" dirty="0" smtClean="0">
                <a:latin typeface="+mj-lt"/>
                <a:ea typeface="+mj-ea"/>
                <a:cs typeface="+mj-cs"/>
              </a:rPr>
              <a:t>, συχνά αυλικό πρότυπο </a:t>
            </a:r>
            <a:r>
              <a:rPr lang="el-GR" sz="1600" dirty="0" err="1" smtClean="0">
                <a:latin typeface="+mj-lt"/>
                <a:ea typeface="+mj-ea"/>
                <a:cs typeface="+mj-cs"/>
              </a:rPr>
              <a:t>ανοσοχρώσης</a:t>
            </a:r>
            <a:r>
              <a:rPr lang="el-GR" sz="1600" dirty="0" smtClean="0">
                <a:latin typeface="+mj-lt"/>
                <a:ea typeface="+mj-ea"/>
                <a:cs typeface="+mj-cs"/>
              </a:rPr>
              <a:t> του </a:t>
            </a:r>
            <a:r>
              <a:rPr lang="en-US" sz="1600" dirty="0" smtClean="0">
                <a:latin typeface="+mj-lt"/>
                <a:ea typeface="+mj-ea"/>
                <a:cs typeface="+mj-cs"/>
              </a:rPr>
              <a:t>CD10, </a:t>
            </a:r>
            <a:r>
              <a:rPr lang="el-GR" sz="1600" dirty="0" smtClean="0">
                <a:latin typeface="+mj-lt"/>
                <a:ea typeface="+mj-ea"/>
                <a:cs typeface="+mj-cs"/>
              </a:rPr>
              <a:t>συνδυαζόμενο με την παρούσα αρχιτεκτονική είναι πλέον συμβατό με </a:t>
            </a:r>
            <a:r>
              <a:rPr kumimoji="0" lang="en-US" sz="1600" b="0" i="0" u="none" strike="noStrike" kern="1200" cap="none" spc="0" normalizeH="0" baseline="0" noProof="0" dirty="0" smtClean="0">
                <a:ln>
                  <a:noFill/>
                </a:ln>
                <a:solidFill>
                  <a:schemeClr val="tx1"/>
                </a:solidFill>
                <a:effectLst/>
                <a:uLnTx/>
                <a:uFillTx/>
                <a:latin typeface="+mj-lt"/>
                <a:ea typeface="+mj-ea"/>
                <a:cs typeface="+mj-cs"/>
              </a:rPr>
              <a:t>:</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Α.</a:t>
            </a:r>
            <a:r>
              <a:rPr kumimoji="0" lang="el-GR" sz="1600" b="0" i="0" u="none" strike="noStrike" kern="1200" cap="none" spc="0" normalizeH="0" noProof="0" dirty="0" smtClean="0">
                <a:ln>
                  <a:noFill/>
                </a:ln>
                <a:solidFill>
                  <a:schemeClr val="tx1"/>
                </a:solidFill>
                <a:effectLst/>
                <a:uLnTx/>
                <a:uFillTx/>
                <a:latin typeface="+mj-lt"/>
                <a:ea typeface="+mj-ea"/>
                <a:cs typeface="+mj-cs"/>
              </a:rPr>
              <a:t> Χ ΝΚΚ με προβάλλουσα </a:t>
            </a:r>
            <a:r>
              <a:rPr kumimoji="0" lang="el-GR" sz="1600" b="0" i="0" u="none" strike="noStrike" kern="1200" cap="none" spc="0" normalizeH="0" noProof="0" dirty="0" err="1" smtClean="0">
                <a:ln>
                  <a:noFill/>
                </a:ln>
                <a:solidFill>
                  <a:schemeClr val="tx1"/>
                </a:solidFill>
                <a:effectLst/>
                <a:uLnTx/>
                <a:uFillTx/>
                <a:latin typeface="+mj-lt"/>
                <a:ea typeface="+mj-ea"/>
                <a:cs typeface="+mj-cs"/>
              </a:rPr>
              <a:t>θηλώδη</a:t>
            </a:r>
            <a:r>
              <a:rPr kumimoji="0" lang="el-GR" sz="1600" b="0" i="0" u="none" strike="noStrike" kern="1200" cap="none" spc="0" normalizeH="0" noProof="0" dirty="0" smtClean="0">
                <a:ln>
                  <a:noFill/>
                </a:ln>
                <a:solidFill>
                  <a:schemeClr val="tx1"/>
                </a:solidFill>
                <a:effectLst/>
                <a:uLnTx/>
                <a:uFillTx/>
                <a:latin typeface="+mj-lt"/>
                <a:ea typeface="+mj-ea"/>
                <a:cs typeface="+mj-cs"/>
              </a:rPr>
              <a:t> αρχιτεκτονική</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Β. Δ  Θ ΝΚΚ</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Γ. Θ ΝΚΚ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Δ. </a:t>
            </a:r>
            <a:r>
              <a:rPr lang="el-GR" sz="1600" dirty="0" smtClean="0">
                <a:latin typeface="+mj-lt"/>
                <a:ea typeface="+mj-ea"/>
                <a:cs typeface="+mj-cs"/>
              </a:rPr>
              <a:t> Καρκίνωμα αθροιστικών πόρων</a:t>
            </a:r>
            <a:endParaRPr kumimoji="0" lang="el-GR" sz="16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l-GR" sz="1600" dirty="0" smtClean="0">
                <a:latin typeface="+mj-lt"/>
                <a:ea typeface="+mj-ea"/>
                <a:cs typeface="+mj-cs"/>
              </a:rPr>
              <a:t>Ε.  </a:t>
            </a:r>
            <a:r>
              <a:rPr lang="el-GR" sz="1600" dirty="0" err="1" smtClean="0">
                <a:latin typeface="+mj-lt"/>
                <a:ea typeface="+mj-ea"/>
                <a:cs typeface="+mj-cs"/>
              </a:rPr>
              <a:t>Ουροθηλιακό</a:t>
            </a:r>
            <a:r>
              <a:rPr lang="el-GR" sz="1600" dirty="0" smtClean="0">
                <a:latin typeface="+mj-lt"/>
                <a:ea typeface="+mj-ea"/>
                <a:cs typeface="+mj-cs"/>
              </a:rPr>
              <a:t> </a:t>
            </a:r>
            <a:r>
              <a:rPr lang="el-GR" sz="1600" dirty="0" err="1" smtClean="0">
                <a:latin typeface="+mj-lt"/>
                <a:ea typeface="+mj-ea"/>
                <a:cs typeface="+mj-cs"/>
              </a:rPr>
              <a:t>θηλώδες</a:t>
            </a:r>
            <a:r>
              <a:rPr lang="el-GR" sz="1600" dirty="0" smtClean="0">
                <a:latin typeface="+mj-lt"/>
                <a:ea typeface="+mj-ea"/>
                <a:cs typeface="+mj-cs"/>
              </a:rPr>
              <a:t> καρκίνωμα </a:t>
            </a:r>
            <a:endParaRPr kumimoji="0" lang="el-GR" sz="1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HIPON\ΕΚΠΑΙΔΕΥΤΙΚΟ YΛΙΚΟ ANAΡΤΗΘΕΝ ΣΤΗΝ ΠΛΑΤΦΟΡΜΑ ΤΟΥ HIPON\MODB_Uh_CHAPTER1 KIDNEY TUMOURS\MODB_Uh_CHAPTER1_ TEST IMGs\MODB_Uh_CHAPTER1_ TEST IMG2.JPG"/>
          <p:cNvPicPr>
            <a:picLocks noChangeAspect="1" noChangeArrowheads="1"/>
          </p:cNvPicPr>
          <p:nvPr/>
        </p:nvPicPr>
        <p:blipFill>
          <a:blip r:embed="rId2" cstate="print"/>
          <a:srcRect/>
          <a:stretch>
            <a:fillRect/>
          </a:stretch>
        </p:blipFill>
        <p:spPr bwMode="auto">
          <a:xfrm>
            <a:off x="1142976" y="1782812"/>
            <a:ext cx="6768752" cy="5075188"/>
          </a:xfrm>
          <a:prstGeom prst="rect">
            <a:avLst/>
          </a:prstGeom>
          <a:noFill/>
        </p:spPr>
      </p:pic>
      <p:sp>
        <p:nvSpPr>
          <p:cNvPr id="3" name="1 - Τίτλος"/>
          <p:cNvSpPr txBox="1">
            <a:spLocks/>
          </p:cNvSpPr>
          <p:nvPr/>
        </p:nvSpPr>
        <p:spPr>
          <a:xfrm>
            <a:off x="685800" y="0"/>
            <a:ext cx="7772400" cy="1857363"/>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1600" dirty="0" smtClean="0">
                <a:latin typeface="+mj-lt"/>
                <a:ea typeface="+mj-ea"/>
                <a:cs typeface="+mj-cs"/>
              </a:rPr>
              <a:t>Το εικονιζόμενο </a:t>
            </a:r>
            <a:r>
              <a:rPr lang="el-GR" sz="1600" dirty="0" err="1" smtClean="0">
                <a:latin typeface="+mj-lt"/>
                <a:ea typeface="+mj-ea"/>
                <a:cs typeface="+mj-cs"/>
              </a:rPr>
              <a:t>μεμβρανικό</a:t>
            </a:r>
            <a:r>
              <a:rPr lang="el-GR" sz="1600" dirty="0" smtClean="0">
                <a:latin typeface="+mj-lt"/>
                <a:ea typeface="+mj-ea"/>
                <a:cs typeface="+mj-cs"/>
              </a:rPr>
              <a:t>, συχνά αυλικό πρότυπο </a:t>
            </a:r>
            <a:r>
              <a:rPr lang="el-GR" sz="1600" dirty="0" err="1" smtClean="0">
                <a:latin typeface="+mj-lt"/>
                <a:ea typeface="+mj-ea"/>
                <a:cs typeface="+mj-cs"/>
              </a:rPr>
              <a:t>ανοσοχρώσης</a:t>
            </a:r>
            <a:r>
              <a:rPr lang="el-GR" sz="1600" dirty="0" smtClean="0">
                <a:latin typeface="+mj-lt"/>
                <a:ea typeface="+mj-ea"/>
                <a:cs typeface="+mj-cs"/>
              </a:rPr>
              <a:t> του </a:t>
            </a:r>
            <a:r>
              <a:rPr lang="en-US" sz="1600" dirty="0" smtClean="0">
                <a:latin typeface="+mj-lt"/>
                <a:ea typeface="+mj-ea"/>
                <a:cs typeface="+mj-cs"/>
              </a:rPr>
              <a:t>CD10, </a:t>
            </a:r>
            <a:r>
              <a:rPr lang="el-GR" sz="1600" dirty="0" smtClean="0">
                <a:latin typeface="+mj-lt"/>
                <a:ea typeface="+mj-ea"/>
                <a:cs typeface="+mj-cs"/>
              </a:rPr>
              <a:t>συνδυαζόμενο με την παρούσα αρχιτεκτονική είναι πλέον συμβατό με </a:t>
            </a:r>
            <a:r>
              <a:rPr kumimoji="0" lang="en-US" sz="1600" b="0" i="0" u="none" strike="noStrike" kern="1200" cap="none" spc="0" normalizeH="0" baseline="0" noProof="0" dirty="0" smtClean="0">
                <a:ln>
                  <a:noFill/>
                </a:ln>
                <a:solidFill>
                  <a:schemeClr val="tx1"/>
                </a:solidFill>
                <a:effectLst/>
                <a:uLnTx/>
                <a:uFillTx/>
                <a:latin typeface="+mj-lt"/>
                <a:ea typeface="+mj-ea"/>
                <a:cs typeface="+mj-cs"/>
              </a:rPr>
              <a:t>:</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Α.</a:t>
            </a:r>
            <a:r>
              <a:rPr kumimoji="0" lang="el-GR" sz="1600" b="0" i="0" u="none" strike="noStrike" kern="1200" cap="none" spc="0" normalizeH="0" noProof="0" dirty="0" smtClean="0">
                <a:ln>
                  <a:noFill/>
                </a:ln>
                <a:solidFill>
                  <a:schemeClr val="tx1"/>
                </a:solidFill>
                <a:effectLst/>
                <a:uLnTx/>
                <a:uFillTx/>
                <a:latin typeface="+mj-lt"/>
                <a:ea typeface="+mj-ea"/>
                <a:cs typeface="+mj-cs"/>
              </a:rPr>
              <a:t> Χ ΝΚΚ με προβάλλουσα </a:t>
            </a:r>
            <a:r>
              <a:rPr kumimoji="0" lang="el-GR" sz="1600" b="0" i="0" u="none" strike="noStrike" kern="1200" cap="none" spc="0" normalizeH="0" noProof="0" dirty="0" err="1" smtClean="0">
                <a:ln>
                  <a:noFill/>
                </a:ln>
                <a:solidFill>
                  <a:schemeClr val="tx1"/>
                </a:solidFill>
                <a:effectLst/>
                <a:uLnTx/>
                <a:uFillTx/>
                <a:latin typeface="+mj-lt"/>
                <a:ea typeface="+mj-ea"/>
                <a:cs typeface="+mj-cs"/>
              </a:rPr>
              <a:t>θηλώδη</a:t>
            </a:r>
            <a:r>
              <a:rPr kumimoji="0" lang="el-GR" sz="1600" b="0" i="0" u="none" strike="noStrike" kern="1200" cap="none" spc="0" normalizeH="0" noProof="0" dirty="0" smtClean="0">
                <a:ln>
                  <a:noFill/>
                </a:ln>
                <a:solidFill>
                  <a:schemeClr val="tx1"/>
                </a:solidFill>
                <a:effectLst/>
                <a:uLnTx/>
                <a:uFillTx/>
                <a:latin typeface="+mj-lt"/>
                <a:ea typeface="+mj-ea"/>
                <a:cs typeface="+mj-cs"/>
              </a:rPr>
              <a:t> αρχιτεκτονική</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Β. Δ  Θ ΝΚΚ</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Γ. Θ ΝΚΚ </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Δ. </a:t>
            </a:r>
            <a:r>
              <a:rPr lang="el-GR" sz="1600" dirty="0" smtClean="0">
                <a:latin typeface="+mj-lt"/>
                <a:ea typeface="+mj-ea"/>
                <a:cs typeface="+mj-cs"/>
              </a:rPr>
              <a:t> Καρκίνωμα αθροιστικών πόρων</a:t>
            </a:r>
            <a:endParaRPr kumimoji="0" lang="el-GR" sz="16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l-GR" sz="1600" dirty="0" smtClean="0">
                <a:latin typeface="+mj-lt"/>
                <a:ea typeface="+mj-ea"/>
                <a:cs typeface="+mj-cs"/>
              </a:rPr>
              <a:t>Ε.  </a:t>
            </a:r>
            <a:r>
              <a:rPr lang="el-GR" sz="1600" dirty="0" err="1" smtClean="0">
                <a:latin typeface="+mj-lt"/>
                <a:ea typeface="+mj-ea"/>
                <a:cs typeface="+mj-cs"/>
              </a:rPr>
              <a:t>Ουροθηλιακό</a:t>
            </a:r>
            <a:r>
              <a:rPr lang="el-GR" sz="1600" dirty="0" smtClean="0">
                <a:latin typeface="+mj-lt"/>
                <a:ea typeface="+mj-ea"/>
                <a:cs typeface="+mj-cs"/>
              </a:rPr>
              <a:t> </a:t>
            </a:r>
            <a:r>
              <a:rPr lang="el-GR" sz="1600" dirty="0" err="1" smtClean="0">
                <a:latin typeface="+mj-lt"/>
                <a:ea typeface="+mj-ea"/>
                <a:cs typeface="+mj-cs"/>
              </a:rPr>
              <a:t>θηλώδες</a:t>
            </a:r>
            <a:r>
              <a:rPr lang="el-GR" sz="1600" dirty="0" smtClean="0">
                <a:latin typeface="+mj-lt"/>
                <a:ea typeface="+mj-ea"/>
                <a:cs typeface="+mj-cs"/>
              </a:rPr>
              <a:t> καρκίνωμα </a:t>
            </a:r>
            <a:endParaRPr kumimoji="0" lang="el-GR" sz="1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HIPON\ΕΚΠΑΙΔΕΥΤΙΚΟ YΛΙΚΟ ANAΡΤΗΘΕΝ ΣΤΗΝ ΠΛΑΤΦΟΡΜΑ ΤΟΥ HIPON\MODB_Uh_CHAPTER1 KIDNEY TUMOURS\MODB_Uh_CHAPTER1_ TEST IMGs\MODB_Uh_CHAPTER1_ TEST IMG3.JPG"/>
          <p:cNvPicPr>
            <a:picLocks noChangeAspect="1" noChangeArrowheads="1"/>
          </p:cNvPicPr>
          <p:nvPr/>
        </p:nvPicPr>
        <p:blipFill>
          <a:blip r:embed="rId2" cstate="print"/>
          <a:srcRect/>
          <a:stretch>
            <a:fillRect/>
          </a:stretch>
        </p:blipFill>
        <p:spPr bwMode="auto">
          <a:xfrm>
            <a:off x="1071538" y="1566846"/>
            <a:ext cx="7056784" cy="5291154"/>
          </a:xfrm>
          <a:prstGeom prst="rect">
            <a:avLst/>
          </a:prstGeom>
          <a:noFill/>
        </p:spPr>
      </p:pic>
      <p:sp>
        <p:nvSpPr>
          <p:cNvPr id="3" name="1 - Τίτλος"/>
          <p:cNvSpPr txBox="1">
            <a:spLocks/>
          </p:cNvSpPr>
          <p:nvPr/>
        </p:nvSpPr>
        <p:spPr>
          <a:xfrm>
            <a:off x="685800" y="0"/>
            <a:ext cx="7772400" cy="1857363"/>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600" b="0" i="0" u="none" strike="noStrike" kern="1200" cap="none" spc="0" normalizeH="0" baseline="0" noProof="0" dirty="0" smtClean="0">
                <a:ln>
                  <a:noFill/>
                </a:ln>
                <a:solidFill>
                  <a:schemeClr val="tx1"/>
                </a:solidFill>
                <a:effectLst/>
                <a:uLnTx/>
                <a:uFillTx/>
                <a:latin typeface="+mj-lt"/>
                <a:ea typeface="+mj-ea"/>
                <a:cs typeface="+mj-cs"/>
              </a:rPr>
              <a:t>Θεωρώντας</a:t>
            </a:r>
            <a:r>
              <a:rPr kumimoji="0" lang="el-GR" sz="1600" b="0" i="0" u="none" strike="noStrike" kern="1200" cap="none" spc="0" normalizeH="0" noProof="0" dirty="0" smtClean="0">
                <a:ln>
                  <a:noFill/>
                </a:ln>
                <a:solidFill>
                  <a:schemeClr val="tx1"/>
                </a:solidFill>
                <a:effectLst/>
                <a:uLnTx/>
                <a:uFillTx/>
                <a:latin typeface="+mj-lt"/>
                <a:ea typeface="+mj-ea"/>
                <a:cs typeface="+mj-cs"/>
              </a:rPr>
              <a:t> την εικονιζόμενη μορφολογία τυπική μιας κατηγορίας ΝΚΚ και λαμβάνοντας  υπόψη το πρότυπο της </a:t>
            </a:r>
            <a:r>
              <a:rPr kumimoji="0" lang="el-GR" sz="1600" b="0" i="0" u="none" strike="noStrike" kern="1200" cap="none" spc="0" normalizeH="0" noProof="0" dirty="0" err="1" smtClean="0">
                <a:ln>
                  <a:noFill/>
                </a:ln>
                <a:solidFill>
                  <a:schemeClr val="tx1"/>
                </a:solidFill>
                <a:effectLst/>
                <a:uLnTx/>
                <a:uFillTx/>
                <a:latin typeface="+mj-lt"/>
                <a:ea typeface="+mj-ea"/>
                <a:cs typeface="+mj-cs"/>
              </a:rPr>
              <a:t>ανοσοχρώσης</a:t>
            </a:r>
            <a:r>
              <a:rPr kumimoji="0" lang="el-GR" sz="1600" b="0" i="0" u="none" strike="noStrike" kern="1200" cap="none" spc="0" normalizeH="0" noProof="0" dirty="0" smtClean="0">
                <a:ln>
                  <a:noFill/>
                </a:ln>
                <a:solidFill>
                  <a:schemeClr val="tx1"/>
                </a:solidFill>
                <a:effectLst/>
                <a:uLnTx/>
                <a:uFillTx/>
                <a:latin typeface="+mj-lt"/>
                <a:ea typeface="+mj-ea"/>
                <a:cs typeface="+mj-cs"/>
              </a:rPr>
              <a:t>, για ποιον </a:t>
            </a:r>
            <a:r>
              <a:rPr kumimoji="0" lang="el-GR" sz="1600" b="0" i="0" u="none" strike="noStrike" kern="1200" cap="none" spc="0" normalizeH="0" noProof="0" dirty="0" err="1" smtClean="0">
                <a:ln>
                  <a:noFill/>
                </a:ln>
                <a:solidFill>
                  <a:schemeClr val="tx1"/>
                </a:solidFill>
                <a:effectLst/>
                <a:uLnTx/>
                <a:uFillTx/>
                <a:latin typeface="+mj-lt"/>
                <a:ea typeface="+mj-ea"/>
                <a:cs typeface="+mj-cs"/>
              </a:rPr>
              <a:t>ανοσοδείκτη</a:t>
            </a:r>
            <a:r>
              <a:rPr kumimoji="0" lang="el-GR" sz="1600" b="0" i="0" u="none" strike="noStrike" kern="1200" cap="none" spc="0" normalizeH="0" noProof="0" dirty="0" smtClean="0">
                <a:ln>
                  <a:noFill/>
                </a:ln>
                <a:solidFill>
                  <a:schemeClr val="tx1"/>
                </a:solidFill>
                <a:effectLst/>
                <a:uLnTx/>
                <a:uFillTx/>
                <a:latin typeface="+mj-lt"/>
                <a:ea typeface="+mj-ea"/>
                <a:cs typeface="+mj-cs"/>
              </a:rPr>
              <a:t> πιθανότερα πρόκειται</a:t>
            </a:r>
            <a:r>
              <a:rPr kumimoji="0" lang="en-US" sz="1600" b="0" i="0" u="none" strike="noStrike" kern="1200" cap="none" spc="0" normalizeH="0" noProof="0" dirty="0" smtClean="0">
                <a:ln>
                  <a:noFill/>
                </a:ln>
                <a:solidFill>
                  <a:schemeClr val="tx1"/>
                </a:solidFill>
                <a:effectLst/>
                <a:uLnTx/>
                <a:uFillTx/>
                <a:latin typeface="+mj-lt"/>
                <a:ea typeface="+mj-ea"/>
                <a:cs typeface="+mj-cs"/>
              </a:rPr>
              <a:t>;</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Α.</a:t>
            </a:r>
            <a:r>
              <a:rPr kumimoji="0" lang="el-GR" sz="1600" b="0" i="0" u="none" strike="noStrike" kern="1200" cap="none" spc="0" normalizeH="0" noProof="0" dirty="0" smtClean="0">
                <a:ln>
                  <a:noFill/>
                </a:ln>
                <a:solidFill>
                  <a:schemeClr val="tx1"/>
                </a:solidFill>
                <a:effectLst/>
                <a:uLnTx/>
                <a:uFillTx/>
                <a:latin typeface="+mj-lt"/>
                <a:ea typeface="+mj-ea"/>
                <a:cs typeface="+mj-cs"/>
              </a:rPr>
              <a:t> </a:t>
            </a:r>
            <a:r>
              <a:rPr lang="el-GR" sz="1600" dirty="0" smtClean="0">
                <a:latin typeface="+mj-lt"/>
                <a:ea typeface="+mj-ea"/>
                <a:cs typeface="+mj-cs"/>
              </a:rPr>
              <a:t>ΑΜΑ</a:t>
            </a:r>
            <a:r>
              <a:rPr lang="en-US" sz="1600" dirty="0" smtClean="0">
                <a:latin typeface="+mj-lt"/>
                <a:ea typeface="+mj-ea"/>
                <a:cs typeface="+mj-cs"/>
              </a:rPr>
              <a:t>CR</a:t>
            </a:r>
            <a:r>
              <a:rPr lang="el-GR" sz="1600" dirty="0" smtClean="0">
                <a:latin typeface="+mj-lt"/>
                <a:ea typeface="+mj-ea"/>
                <a:cs typeface="+mj-cs"/>
              </a:rPr>
              <a:t> </a:t>
            </a:r>
            <a:r>
              <a:rPr lang="en-US" sz="1600" dirty="0" smtClean="0">
                <a:latin typeface="+mj-lt"/>
                <a:ea typeface="+mj-ea"/>
                <a:cs typeface="+mj-cs"/>
              </a:rPr>
              <a:t>(</a:t>
            </a:r>
            <a:r>
              <a:rPr lang="el-GR" sz="1600" dirty="0" err="1" smtClean="0">
                <a:latin typeface="+mj-lt"/>
                <a:ea typeface="+mj-ea"/>
                <a:cs typeface="+mj-cs"/>
              </a:rPr>
              <a:t>ρακεμάση</a:t>
            </a:r>
            <a:r>
              <a:rPr lang="el-GR" sz="1600" dirty="0" smtClean="0">
                <a:latin typeface="+mj-lt"/>
                <a:ea typeface="+mj-ea"/>
                <a:cs typeface="+mj-cs"/>
              </a:rPr>
              <a:t>)</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Β. </a:t>
            </a:r>
            <a:r>
              <a:rPr lang="en-US" sz="1600" dirty="0" smtClean="0">
                <a:latin typeface="+mj-lt"/>
                <a:ea typeface="+mj-ea"/>
                <a:cs typeface="+mj-cs"/>
              </a:rPr>
              <a:t>CA 9 </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i="0" u="none" strike="noStrike" kern="1200" cap="none" spc="0" normalizeH="0" baseline="0" noProof="0" dirty="0" smtClean="0">
                <a:ln>
                  <a:noFill/>
                </a:ln>
                <a:solidFill>
                  <a:schemeClr val="tx1"/>
                </a:solidFill>
                <a:uLnTx/>
                <a:uFillTx/>
                <a:latin typeface="+mj-lt"/>
                <a:ea typeface="+mj-ea"/>
                <a:cs typeface="+mj-cs"/>
              </a:rPr>
              <a:t>Γ.  </a:t>
            </a:r>
            <a:r>
              <a:rPr kumimoji="0" lang="el-GR" sz="1600" i="0" u="none" strike="noStrike" kern="1200" cap="none" spc="0" normalizeH="0" baseline="0" noProof="0" dirty="0" err="1" smtClean="0">
                <a:ln>
                  <a:noFill/>
                </a:ln>
                <a:solidFill>
                  <a:schemeClr val="tx1"/>
                </a:solidFill>
                <a:uLnTx/>
                <a:uFillTx/>
                <a:latin typeface="+mj-lt"/>
                <a:ea typeface="+mj-ea"/>
                <a:cs typeface="+mj-cs"/>
              </a:rPr>
              <a:t>Παρβαλβουμίνη</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Δ. </a:t>
            </a:r>
            <a:r>
              <a:rPr lang="el-GR" sz="1600" dirty="0" smtClean="0">
                <a:latin typeface="+mj-lt"/>
                <a:ea typeface="+mj-ea"/>
                <a:cs typeface="+mj-cs"/>
              </a:rPr>
              <a:t> </a:t>
            </a:r>
            <a:r>
              <a:rPr lang="en-US" sz="1600" dirty="0" smtClean="0">
                <a:latin typeface="+mj-lt"/>
                <a:ea typeface="+mj-ea"/>
                <a:cs typeface="+mj-cs"/>
              </a:rPr>
              <a:t>Pax-2</a:t>
            </a:r>
            <a:endParaRPr kumimoji="0" lang="el-GR" sz="16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l-GR" sz="1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HIPON\ΕΚΠΑΙΔΕΥΤΙΚΟ YΛΙΚΟ ANAΡΤΗΘΕΝ ΣΤΗΝ ΠΛΑΤΦΟΡΜΑ ΤΟΥ HIPON\MODB_Uh_CHAPTER1 KIDNEY TUMOURS\MODB_Uh_CHAPTER1_ TEST IMGs\MODB_Uh_CHAPTER1_ TEST IMG3.JPG"/>
          <p:cNvPicPr>
            <a:picLocks noChangeAspect="1" noChangeArrowheads="1"/>
          </p:cNvPicPr>
          <p:nvPr/>
        </p:nvPicPr>
        <p:blipFill>
          <a:blip r:embed="rId2" cstate="print"/>
          <a:srcRect/>
          <a:stretch>
            <a:fillRect/>
          </a:stretch>
        </p:blipFill>
        <p:spPr bwMode="auto">
          <a:xfrm>
            <a:off x="1071538" y="1566846"/>
            <a:ext cx="7056784" cy="5291154"/>
          </a:xfrm>
          <a:prstGeom prst="rect">
            <a:avLst/>
          </a:prstGeom>
          <a:noFill/>
        </p:spPr>
      </p:pic>
      <p:sp>
        <p:nvSpPr>
          <p:cNvPr id="3" name="1 - Τίτλος"/>
          <p:cNvSpPr txBox="1">
            <a:spLocks/>
          </p:cNvSpPr>
          <p:nvPr/>
        </p:nvSpPr>
        <p:spPr>
          <a:xfrm>
            <a:off x="214282" y="0"/>
            <a:ext cx="8929718" cy="1857363"/>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1600" b="0" i="0" u="none" strike="noStrike" kern="1200" cap="none" spc="0" normalizeH="0" baseline="0" noProof="0" dirty="0" smtClean="0">
                <a:ln>
                  <a:noFill/>
                </a:ln>
                <a:solidFill>
                  <a:schemeClr val="tx1"/>
                </a:solidFill>
                <a:effectLst/>
                <a:uLnTx/>
                <a:uFillTx/>
                <a:latin typeface="+mj-lt"/>
                <a:ea typeface="+mj-ea"/>
                <a:cs typeface="+mj-cs"/>
              </a:rPr>
              <a:t>Θεωρώντας</a:t>
            </a:r>
            <a:r>
              <a:rPr kumimoji="0" lang="el-GR" sz="1600" b="0" i="0" u="none" strike="noStrike" kern="1200" cap="none" spc="0" normalizeH="0" noProof="0" dirty="0" smtClean="0">
                <a:ln>
                  <a:noFill/>
                </a:ln>
                <a:solidFill>
                  <a:schemeClr val="tx1"/>
                </a:solidFill>
                <a:effectLst/>
                <a:uLnTx/>
                <a:uFillTx/>
                <a:latin typeface="+mj-lt"/>
                <a:ea typeface="+mj-ea"/>
                <a:cs typeface="+mj-cs"/>
              </a:rPr>
              <a:t> την εικονιζόμενη μορφολογία τυπική μιας κατηγορίας ΝΚΚ και λαμβάνοντας  υπόψη το πρότυπο της </a:t>
            </a:r>
            <a:r>
              <a:rPr kumimoji="0" lang="el-GR" sz="1600" b="0" i="0" u="none" strike="noStrike" kern="1200" cap="none" spc="0" normalizeH="0" noProof="0" dirty="0" err="1" smtClean="0">
                <a:ln>
                  <a:noFill/>
                </a:ln>
                <a:solidFill>
                  <a:schemeClr val="tx1"/>
                </a:solidFill>
                <a:effectLst/>
                <a:uLnTx/>
                <a:uFillTx/>
                <a:latin typeface="+mj-lt"/>
                <a:ea typeface="+mj-ea"/>
                <a:cs typeface="+mj-cs"/>
              </a:rPr>
              <a:t>ανοσοχρώσης</a:t>
            </a:r>
            <a:r>
              <a:rPr kumimoji="0" lang="el-GR" sz="1600" b="0" i="0" u="none" strike="noStrike" kern="1200" cap="none" spc="0" normalizeH="0" noProof="0" dirty="0" smtClean="0">
                <a:ln>
                  <a:noFill/>
                </a:ln>
                <a:solidFill>
                  <a:schemeClr val="tx1"/>
                </a:solidFill>
                <a:effectLst/>
                <a:uLnTx/>
                <a:uFillTx/>
                <a:latin typeface="+mj-lt"/>
                <a:ea typeface="+mj-ea"/>
                <a:cs typeface="+mj-cs"/>
              </a:rPr>
              <a:t>, για ποιον </a:t>
            </a:r>
            <a:r>
              <a:rPr kumimoji="0" lang="el-GR" sz="1600" b="0" i="0" u="none" strike="noStrike" kern="1200" cap="none" spc="0" normalizeH="0" noProof="0" dirty="0" err="1" smtClean="0">
                <a:ln>
                  <a:noFill/>
                </a:ln>
                <a:solidFill>
                  <a:schemeClr val="tx1"/>
                </a:solidFill>
                <a:effectLst/>
                <a:uLnTx/>
                <a:uFillTx/>
                <a:latin typeface="+mj-lt"/>
                <a:ea typeface="+mj-ea"/>
                <a:cs typeface="+mj-cs"/>
              </a:rPr>
              <a:t>ανοσοδείκτη</a:t>
            </a:r>
            <a:r>
              <a:rPr kumimoji="0" lang="el-GR" sz="1600" b="0" i="0" u="none" strike="noStrike" kern="1200" cap="none" spc="0" normalizeH="0" noProof="0" dirty="0" smtClean="0">
                <a:ln>
                  <a:noFill/>
                </a:ln>
                <a:solidFill>
                  <a:schemeClr val="tx1"/>
                </a:solidFill>
                <a:effectLst/>
                <a:uLnTx/>
                <a:uFillTx/>
                <a:latin typeface="+mj-lt"/>
                <a:ea typeface="+mj-ea"/>
                <a:cs typeface="+mj-cs"/>
              </a:rPr>
              <a:t> πιθανότερα πρόκειται</a:t>
            </a:r>
            <a:r>
              <a:rPr kumimoji="0" lang="en-US" sz="1600" b="0" i="0" u="none" strike="noStrike" kern="1200" cap="none" spc="0" normalizeH="0" noProof="0" dirty="0" smtClean="0">
                <a:ln>
                  <a:noFill/>
                </a:ln>
                <a:solidFill>
                  <a:schemeClr val="tx1"/>
                </a:solidFill>
                <a:effectLst/>
                <a:uLnTx/>
                <a:uFillTx/>
                <a:latin typeface="+mj-lt"/>
                <a:ea typeface="+mj-ea"/>
                <a:cs typeface="+mj-cs"/>
              </a:rPr>
              <a:t>;</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Α.</a:t>
            </a:r>
            <a:r>
              <a:rPr kumimoji="0" lang="el-GR" sz="1600"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a:t>
            </a:r>
            <a:r>
              <a:rPr lang="el-GR" sz="1600" b="1" dirty="0" smtClean="0">
                <a:effectLst>
                  <a:outerShdw blurRad="38100" dist="38100" dir="2700000" algn="tl">
                    <a:srgbClr val="000000">
                      <a:alpha val="43137"/>
                    </a:srgbClr>
                  </a:outerShdw>
                </a:effectLst>
                <a:latin typeface="+mj-lt"/>
                <a:ea typeface="+mj-ea"/>
                <a:cs typeface="+mj-cs"/>
              </a:rPr>
              <a:t>ΑΜΑ</a:t>
            </a:r>
            <a:r>
              <a:rPr lang="en-US" sz="1600" b="1" dirty="0" smtClean="0">
                <a:effectLst>
                  <a:outerShdw blurRad="38100" dist="38100" dir="2700000" algn="tl">
                    <a:srgbClr val="000000">
                      <a:alpha val="43137"/>
                    </a:srgbClr>
                  </a:outerShdw>
                </a:effectLst>
                <a:latin typeface="+mj-lt"/>
                <a:ea typeface="+mj-ea"/>
                <a:cs typeface="+mj-cs"/>
              </a:rPr>
              <a:t>CR</a:t>
            </a:r>
            <a:r>
              <a:rPr lang="el-GR" sz="1600" b="1" dirty="0" smtClean="0">
                <a:effectLst>
                  <a:outerShdw blurRad="38100" dist="38100" dir="2700000" algn="tl">
                    <a:srgbClr val="000000">
                      <a:alpha val="43137"/>
                    </a:srgbClr>
                  </a:outerShdw>
                </a:effectLst>
                <a:latin typeface="+mj-lt"/>
                <a:ea typeface="+mj-ea"/>
                <a:cs typeface="+mj-cs"/>
              </a:rPr>
              <a:t> </a:t>
            </a:r>
            <a:r>
              <a:rPr lang="en-US" sz="1600" b="1" dirty="0" smtClean="0">
                <a:effectLst>
                  <a:outerShdw blurRad="38100" dist="38100" dir="2700000" algn="tl">
                    <a:srgbClr val="000000">
                      <a:alpha val="43137"/>
                    </a:srgbClr>
                  </a:outerShdw>
                </a:effectLst>
                <a:latin typeface="+mj-lt"/>
                <a:ea typeface="+mj-ea"/>
                <a:cs typeface="+mj-cs"/>
              </a:rPr>
              <a:t>(</a:t>
            </a:r>
            <a:r>
              <a:rPr lang="el-GR" sz="1600" b="1" dirty="0" err="1" smtClean="0">
                <a:effectLst>
                  <a:outerShdw blurRad="38100" dist="38100" dir="2700000" algn="tl">
                    <a:srgbClr val="000000">
                      <a:alpha val="43137"/>
                    </a:srgbClr>
                  </a:outerShdw>
                </a:effectLst>
                <a:latin typeface="+mj-lt"/>
                <a:ea typeface="+mj-ea"/>
                <a:cs typeface="+mj-cs"/>
              </a:rPr>
              <a:t>ρακεμάση</a:t>
            </a:r>
            <a:r>
              <a:rPr lang="el-GR" sz="1600" b="1" dirty="0" smtClean="0">
                <a:effectLst>
                  <a:outerShdw blurRad="38100" dist="38100" dir="2700000" algn="tl">
                    <a:srgbClr val="000000">
                      <a:alpha val="43137"/>
                    </a:srgbClr>
                  </a:outerShdw>
                </a:effectLst>
                <a:latin typeface="+mj-lt"/>
                <a:ea typeface="+mj-ea"/>
                <a:cs typeface="+mj-cs"/>
              </a:rPr>
              <a:t>)</a:t>
            </a:r>
            <a:r>
              <a:rPr lang="en-US" sz="1600" b="1" dirty="0" smtClean="0">
                <a:effectLst>
                  <a:outerShdw blurRad="38100" dist="38100" dir="2700000" algn="tl">
                    <a:srgbClr val="000000">
                      <a:alpha val="43137"/>
                    </a:srgbClr>
                  </a:outerShdw>
                </a:effectLst>
                <a:latin typeface="+mj-lt"/>
                <a:ea typeface="+mj-ea"/>
                <a:cs typeface="+mj-cs"/>
              </a:rPr>
              <a:t> (</a:t>
            </a:r>
            <a:r>
              <a:rPr lang="el-GR" sz="1600" b="1" dirty="0" smtClean="0">
                <a:effectLst>
                  <a:outerShdw blurRad="38100" dist="38100" dir="2700000" algn="tl">
                    <a:srgbClr val="000000">
                      <a:alpha val="43137"/>
                    </a:srgbClr>
                  </a:outerShdw>
                </a:effectLst>
                <a:latin typeface="+mj-lt"/>
                <a:ea typeface="+mj-ea"/>
                <a:cs typeface="+mj-cs"/>
              </a:rPr>
              <a:t>διάχυτο </a:t>
            </a:r>
            <a:r>
              <a:rPr lang="el-GR" sz="1600" b="1" dirty="0" err="1" smtClean="0">
                <a:effectLst>
                  <a:outerShdw blurRad="38100" dist="38100" dir="2700000" algn="tl">
                    <a:srgbClr val="000000">
                      <a:alpha val="43137"/>
                    </a:srgbClr>
                  </a:outerShdw>
                </a:effectLst>
                <a:latin typeface="+mj-lt"/>
                <a:ea typeface="+mj-ea"/>
                <a:cs typeface="+mj-cs"/>
              </a:rPr>
              <a:t>κυτταροπλασματικό</a:t>
            </a:r>
            <a:r>
              <a:rPr lang="el-GR" sz="1600" b="1" dirty="0" smtClean="0">
                <a:effectLst>
                  <a:outerShdw blurRad="38100" dist="38100" dir="2700000" algn="tl">
                    <a:srgbClr val="000000">
                      <a:alpha val="43137"/>
                    </a:srgbClr>
                  </a:outerShdw>
                </a:effectLst>
                <a:latin typeface="+mj-lt"/>
                <a:ea typeface="+mj-ea"/>
                <a:cs typeface="+mj-cs"/>
              </a:rPr>
              <a:t> κοκκώδες πρότυπο στο  </a:t>
            </a:r>
            <a:r>
              <a:rPr lang="el-GR" sz="1600" b="1" dirty="0" err="1" smtClean="0">
                <a:effectLst>
                  <a:outerShdw blurRad="38100" dist="38100" dir="2700000" algn="tl">
                    <a:srgbClr val="000000">
                      <a:alpha val="43137"/>
                    </a:srgbClr>
                  </a:outerShdw>
                </a:effectLst>
                <a:latin typeface="+mj-lt"/>
                <a:ea typeface="+mj-ea"/>
                <a:cs typeface="+mj-cs"/>
              </a:rPr>
              <a:t>θηλώδες</a:t>
            </a:r>
            <a:r>
              <a:rPr lang="el-GR" sz="1600" b="1" dirty="0" smtClean="0">
                <a:effectLst>
                  <a:outerShdw blurRad="38100" dist="38100" dir="2700000" algn="tl">
                    <a:srgbClr val="000000">
                      <a:alpha val="43137"/>
                    </a:srgbClr>
                  </a:outerShdw>
                </a:effectLst>
                <a:latin typeface="+mj-lt"/>
                <a:ea typeface="+mj-ea"/>
                <a:cs typeface="+mj-cs"/>
              </a:rPr>
              <a:t>  ΝΚΚ τύπου 1)</a:t>
            </a:r>
            <a:r>
              <a:rPr lang="en-US" sz="1600" b="1" dirty="0" smtClean="0">
                <a:effectLst>
                  <a:outerShdw blurRad="38100" dist="38100" dir="2700000" algn="tl">
                    <a:srgbClr val="000000">
                      <a:alpha val="43137"/>
                    </a:srgbClr>
                  </a:outerShdw>
                </a:effectLst>
                <a:latin typeface="+mj-lt"/>
                <a:ea typeface="+mj-ea"/>
                <a:cs typeface="+mj-cs"/>
              </a:rPr>
              <a:t> </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Β. </a:t>
            </a:r>
            <a:r>
              <a:rPr lang="en-US" sz="1600" dirty="0" smtClean="0">
                <a:latin typeface="+mj-lt"/>
                <a:ea typeface="+mj-ea"/>
                <a:cs typeface="+mj-cs"/>
              </a:rPr>
              <a:t>CA 9 </a:t>
            </a:r>
            <a:r>
              <a:rPr lang="el-GR" sz="1600" dirty="0" smtClean="0">
                <a:latin typeface="+mj-lt"/>
                <a:ea typeface="+mj-ea"/>
                <a:cs typeface="+mj-cs"/>
              </a:rPr>
              <a:t> ( </a:t>
            </a:r>
            <a:r>
              <a:rPr lang="el-GR" sz="1600" dirty="0" err="1" smtClean="0">
                <a:latin typeface="+mj-lt"/>
                <a:ea typeface="+mj-ea"/>
                <a:cs typeface="+mj-cs"/>
              </a:rPr>
              <a:t>μεμβρανικό</a:t>
            </a:r>
            <a:r>
              <a:rPr lang="el-GR" sz="1600" dirty="0" smtClean="0">
                <a:latin typeface="+mj-lt"/>
                <a:ea typeface="+mj-ea"/>
                <a:cs typeface="+mj-cs"/>
              </a:rPr>
              <a:t> πρότυπο, κατά κανόνα αρνητική χρώση στο </a:t>
            </a:r>
            <a:r>
              <a:rPr lang="el-GR" sz="1600" dirty="0" err="1" smtClean="0">
                <a:latin typeface="+mj-lt"/>
                <a:ea typeface="+mj-ea"/>
                <a:cs typeface="+mj-cs"/>
              </a:rPr>
              <a:t>θηλώδες</a:t>
            </a:r>
            <a:r>
              <a:rPr lang="el-GR" sz="1600" dirty="0" smtClean="0">
                <a:latin typeface="+mj-lt"/>
                <a:ea typeface="+mj-ea"/>
                <a:cs typeface="+mj-cs"/>
              </a:rPr>
              <a:t> ΝΚΚ)</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i="0" u="none" strike="noStrike" kern="1200" cap="none" spc="0" normalizeH="0" baseline="0" noProof="0" dirty="0" smtClean="0">
                <a:ln>
                  <a:noFill/>
                </a:ln>
                <a:solidFill>
                  <a:schemeClr val="tx1"/>
                </a:solidFill>
                <a:uLnTx/>
                <a:uFillTx/>
                <a:latin typeface="+mj-lt"/>
                <a:ea typeface="+mj-ea"/>
                <a:cs typeface="+mj-cs"/>
              </a:rPr>
              <a:t>Γ.  </a:t>
            </a:r>
            <a:r>
              <a:rPr kumimoji="0" lang="el-GR" sz="1600" i="0" u="none" strike="noStrike" kern="1200" cap="none" spc="0" normalizeH="0" baseline="0" noProof="0" dirty="0" err="1" smtClean="0">
                <a:ln>
                  <a:noFill/>
                </a:ln>
                <a:solidFill>
                  <a:schemeClr val="tx1"/>
                </a:solidFill>
                <a:uLnTx/>
                <a:uFillTx/>
                <a:latin typeface="+mj-lt"/>
                <a:ea typeface="+mj-ea"/>
                <a:cs typeface="+mj-cs"/>
              </a:rPr>
              <a:t>Παρβαλβουμίνη</a:t>
            </a:r>
            <a:r>
              <a:rPr kumimoji="0" lang="el-GR" sz="1600" i="0" u="none" strike="noStrike" kern="1200" cap="none" spc="0" normalizeH="0" baseline="0" noProof="0" dirty="0" smtClean="0">
                <a:ln>
                  <a:noFill/>
                </a:ln>
                <a:solidFill>
                  <a:schemeClr val="tx1"/>
                </a:solidFill>
                <a:uLnTx/>
                <a:uFillTx/>
                <a:latin typeface="+mj-lt"/>
                <a:ea typeface="+mj-ea"/>
                <a:cs typeface="+mj-cs"/>
              </a:rPr>
              <a:t> ( εδώ δεν πρόκειται για Χ ΝΚΚ)</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
            </a:r>
            <a:br>
              <a:rPr kumimoji="0" lang="el-GR" sz="1600" b="0" i="0" u="none" strike="noStrike" kern="1200" cap="none" spc="0" normalizeH="0" baseline="0" noProof="0" dirty="0" smtClean="0">
                <a:ln>
                  <a:noFill/>
                </a:ln>
                <a:solidFill>
                  <a:schemeClr val="tx1"/>
                </a:solidFill>
                <a:effectLst/>
                <a:uLnTx/>
                <a:uFillTx/>
                <a:latin typeface="+mj-lt"/>
                <a:ea typeface="+mj-ea"/>
                <a:cs typeface="+mj-cs"/>
              </a:rPr>
            </a:br>
            <a:r>
              <a:rPr kumimoji="0" lang="el-GR" sz="1600" b="0" i="0" u="none" strike="noStrike" kern="1200" cap="none" spc="0" normalizeH="0" baseline="0" noProof="0" dirty="0" smtClean="0">
                <a:ln>
                  <a:noFill/>
                </a:ln>
                <a:solidFill>
                  <a:schemeClr val="tx1"/>
                </a:solidFill>
                <a:effectLst/>
                <a:uLnTx/>
                <a:uFillTx/>
                <a:latin typeface="+mj-lt"/>
                <a:ea typeface="+mj-ea"/>
                <a:cs typeface="+mj-cs"/>
              </a:rPr>
              <a:t>Δ. </a:t>
            </a:r>
            <a:r>
              <a:rPr lang="el-GR" sz="1600" dirty="0" smtClean="0">
                <a:latin typeface="+mj-lt"/>
                <a:ea typeface="+mj-ea"/>
                <a:cs typeface="+mj-cs"/>
              </a:rPr>
              <a:t> </a:t>
            </a:r>
            <a:r>
              <a:rPr lang="en-US" sz="1600" dirty="0" smtClean="0">
                <a:latin typeface="+mj-lt"/>
                <a:ea typeface="+mj-ea"/>
                <a:cs typeface="+mj-cs"/>
              </a:rPr>
              <a:t>Pax-2</a:t>
            </a:r>
            <a:r>
              <a:rPr lang="el-GR" sz="1600" dirty="0" smtClean="0">
                <a:latin typeface="+mj-lt"/>
                <a:ea typeface="+mj-ea"/>
                <a:cs typeface="+mj-cs"/>
              </a:rPr>
              <a:t> (πυρηνικό πρότυπο)</a:t>
            </a:r>
            <a:endParaRPr kumimoji="0" lang="el-GR" sz="16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l-GR" sz="1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0034" y="714356"/>
            <a:ext cx="791518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indent="-457200">
              <a:buAutoNum type="arabicPeriod"/>
            </a:pPr>
            <a:r>
              <a:rPr lang="el-GR" sz="2400" dirty="0" smtClean="0"/>
              <a:t>Μελετήστε </a:t>
            </a:r>
            <a:r>
              <a:rPr lang="el-GR" sz="2400" dirty="0"/>
              <a:t>τη μορφολογία του εικονιζόμενου καλοήθους νεφρικού όγκου </a:t>
            </a:r>
            <a:r>
              <a:rPr lang="el-GR" sz="2400" dirty="0" smtClean="0"/>
              <a:t>στην παρακάτω </a:t>
            </a:r>
            <a:r>
              <a:rPr lang="el-GR" sz="2400" dirty="0"/>
              <a:t>δεξιά εικόνα. Η τομή </a:t>
            </a:r>
            <a:r>
              <a:rPr lang="el-GR" sz="2400" dirty="0" smtClean="0"/>
              <a:t>από </a:t>
            </a:r>
            <a:r>
              <a:rPr lang="el-GR" sz="2400" dirty="0"/>
              <a:t>τον ίδιο όγκο που εικονίζεται αριστερά, πιθανότερα έχει ληφθεί από </a:t>
            </a:r>
            <a:r>
              <a:rPr lang="el-GR" sz="2400" dirty="0" smtClean="0"/>
              <a:t>:</a:t>
            </a:r>
            <a:endParaRPr lang="en-US" sz="2400" dirty="0" smtClean="0"/>
          </a:p>
          <a:p>
            <a:pPr marL="457200" indent="-457200">
              <a:buAutoNum type="arabicPeriod"/>
            </a:pPr>
            <a:endParaRPr lang="en-US" sz="2400" dirty="0" smtClean="0"/>
          </a:p>
          <a:p>
            <a:r>
              <a:rPr lang="el-GR" sz="2400" dirty="0"/>
              <a:t>	</a:t>
            </a:r>
            <a:r>
              <a:rPr lang="el-GR" sz="2400" b="1" dirty="0"/>
              <a:t>α.</a:t>
            </a:r>
            <a:r>
              <a:rPr lang="el-GR" sz="2400" dirty="0"/>
              <a:t>	την κεντρική περιοχή του όγκου	</a:t>
            </a:r>
            <a:endParaRPr lang="en-US" sz="2400" dirty="0" smtClean="0"/>
          </a:p>
          <a:p>
            <a:r>
              <a:rPr lang="en-US" sz="2400" b="1" dirty="0"/>
              <a:t>	</a:t>
            </a:r>
            <a:r>
              <a:rPr lang="el-GR" sz="2400" b="1" dirty="0" smtClean="0"/>
              <a:t>β</a:t>
            </a:r>
            <a:r>
              <a:rPr lang="el-GR" sz="2400" b="1" dirty="0"/>
              <a:t>.</a:t>
            </a:r>
            <a:r>
              <a:rPr lang="el-GR" sz="2400" dirty="0"/>
              <a:t>	περιφερική θέση του όγκου</a:t>
            </a:r>
          </a:p>
          <a:p>
            <a:r>
              <a:rPr lang="el-GR" sz="2400" dirty="0"/>
              <a:t>	</a:t>
            </a:r>
            <a:r>
              <a:rPr lang="el-GR" sz="2400" b="1" dirty="0"/>
              <a:t>γ.</a:t>
            </a:r>
            <a:r>
              <a:rPr lang="el-GR" sz="2400" dirty="0"/>
              <a:t>	παρακείμενο του όγκου </a:t>
            </a:r>
            <a:r>
              <a:rPr lang="el-GR" sz="2400" dirty="0" err="1"/>
              <a:t>θηλώδες</a:t>
            </a:r>
            <a:r>
              <a:rPr lang="el-GR" sz="2400" dirty="0"/>
              <a:t> </a:t>
            </a:r>
            <a:r>
              <a:rPr lang="el-GR" sz="2400" dirty="0" smtClean="0"/>
              <a:t> αδένωμα</a:t>
            </a:r>
            <a:endParaRPr lang="en-US" sz="2400" dirty="0" smtClean="0"/>
          </a:p>
          <a:p>
            <a:r>
              <a:rPr lang="el-GR" sz="2400" dirty="0"/>
              <a:t>	</a:t>
            </a:r>
            <a:r>
              <a:rPr lang="el-GR" sz="2400" b="1" dirty="0"/>
              <a:t>δ.</a:t>
            </a:r>
            <a:r>
              <a:rPr lang="el-GR" sz="2400" dirty="0"/>
              <a:t>	περιοχή επέκτασης του όγκου εντός του </a:t>
            </a:r>
          </a:p>
          <a:p>
            <a:r>
              <a:rPr lang="el-GR" sz="2400" dirty="0"/>
              <a:t>	</a:t>
            </a:r>
            <a:r>
              <a:rPr lang="en-US" sz="2400" dirty="0" smtClean="0"/>
              <a:t>	</a:t>
            </a:r>
            <a:r>
              <a:rPr lang="el-GR" sz="2400" dirty="0" err="1" smtClean="0"/>
              <a:t>περινεφρικού</a:t>
            </a:r>
            <a:r>
              <a:rPr lang="el-GR" sz="2400" dirty="0" smtClean="0"/>
              <a:t> </a:t>
            </a:r>
            <a:r>
              <a:rPr lang="el-GR" sz="2400" dirty="0"/>
              <a:t>λιπώδους ιστού</a:t>
            </a:r>
          </a:p>
          <a:p>
            <a:r>
              <a:rPr lang="en-US" sz="2400" dirty="0"/>
              <a:t> </a:t>
            </a:r>
            <a:endParaRPr lang="el-GR" sz="2400" dirty="0"/>
          </a:p>
          <a:p>
            <a:pPr marL="457200" indent="-457200">
              <a:buAutoNum type="arabicPeriod"/>
            </a:pPr>
            <a:endParaRPr lang="en-US" sz="2400" dirty="0"/>
          </a:p>
          <a:p>
            <a:pPr marL="457200" indent="-457200">
              <a:buAutoNum type="arabicPeriod"/>
            </a:pPr>
            <a:endParaRPr lang="el-GR" sz="2400" dirty="0"/>
          </a:p>
          <a:p>
            <a:pPr marL="0" marR="0" lvl="0" indent="0" algn="l" defTabSz="914400" rtl="0" eaLnBrk="1" fontAlgn="base" latinLnBrk="0" hangingPunct="1">
              <a:lnSpc>
                <a:spcPct val="100000"/>
              </a:lnSpc>
              <a:spcBef>
                <a:spcPct val="0"/>
              </a:spcBef>
              <a:spcAft>
                <a:spcPct val="0"/>
              </a:spcAft>
              <a:buClrTx/>
              <a:buSzTx/>
              <a:buFontTx/>
              <a:buNone/>
              <a:tabLst>
                <a:tab pos="3638550" algn="l"/>
              </a:tabLst>
            </a:pPr>
            <a:r>
              <a:rPr kumimoji="0" lang="el-GR"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037778" y="857250"/>
            <a:ext cx="6858000" cy="51435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rot="5400000">
            <a:off x="3923928" y="936104"/>
            <a:ext cx="7488832" cy="5616624"/>
          </a:xfrm>
          <a:prstGeom prst="rect">
            <a:avLst/>
          </a:prstGeom>
          <a:noFill/>
          <a:ln w="9525">
            <a:noFill/>
            <a:miter lim="800000"/>
            <a:headEnd/>
            <a:tailEnd/>
          </a:ln>
        </p:spPr>
      </p:pic>
      <p:sp>
        <p:nvSpPr>
          <p:cNvPr id="4" name="1 - Τίτλος"/>
          <p:cNvSpPr txBox="1">
            <a:spLocks/>
          </p:cNvSpPr>
          <p:nvPr/>
        </p:nvSpPr>
        <p:spPr>
          <a:xfrm>
            <a:off x="1" y="357166"/>
            <a:ext cx="1643041" cy="92869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Εικ.1</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0034" y="714356"/>
            <a:ext cx="791518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indent="-457200">
              <a:buAutoNum type="arabicPeriod"/>
            </a:pPr>
            <a:r>
              <a:rPr lang="el-GR" sz="2400" dirty="0" smtClean="0"/>
              <a:t>Μελετήστε </a:t>
            </a:r>
            <a:r>
              <a:rPr lang="el-GR" sz="2400" dirty="0"/>
              <a:t>τη μορφολογία του εικονιζόμενου καλοήθους νεφρικού όγκου στη δεξιά εικόνα. Η τομή </a:t>
            </a:r>
            <a:r>
              <a:rPr lang="el-GR" sz="2400" dirty="0" smtClean="0"/>
              <a:t>από </a:t>
            </a:r>
            <a:r>
              <a:rPr lang="el-GR" sz="2400" dirty="0"/>
              <a:t>τον ίδιο όγκο που εικονίζεται αριστερά, πιθανότερα έχει ληφθεί από </a:t>
            </a:r>
            <a:r>
              <a:rPr lang="el-GR" sz="2400" dirty="0" smtClean="0"/>
              <a:t>:</a:t>
            </a:r>
            <a:endParaRPr lang="en-US" sz="2400" dirty="0" smtClean="0"/>
          </a:p>
          <a:p>
            <a:pPr marL="457200" indent="-457200">
              <a:buAutoNum type="arabicPeriod"/>
            </a:pPr>
            <a:endParaRPr lang="en-US" sz="2400" dirty="0" smtClean="0"/>
          </a:p>
          <a:p>
            <a:r>
              <a:rPr lang="el-GR" sz="2400" dirty="0"/>
              <a:t>	</a:t>
            </a:r>
            <a:r>
              <a:rPr lang="el-GR" sz="2400" b="1" dirty="0"/>
              <a:t>α.</a:t>
            </a:r>
            <a:r>
              <a:rPr lang="el-GR" sz="2400" dirty="0"/>
              <a:t>	</a:t>
            </a:r>
            <a:r>
              <a:rPr lang="el-GR" sz="2400" b="1" dirty="0"/>
              <a:t>την κεντρική περιοχή του όγκου</a:t>
            </a:r>
            <a:r>
              <a:rPr lang="el-GR" sz="2400" dirty="0"/>
              <a:t>	</a:t>
            </a:r>
            <a:endParaRPr lang="en-US" sz="2400" dirty="0" smtClean="0"/>
          </a:p>
          <a:p>
            <a:r>
              <a:rPr lang="en-US" sz="2400" b="1" dirty="0"/>
              <a:t>	</a:t>
            </a:r>
            <a:r>
              <a:rPr lang="el-GR" sz="2400" b="1" dirty="0" smtClean="0"/>
              <a:t>β</a:t>
            </a:r>
            <a:r>
              <a:rPr lang="el-GR" sz="2400" b="1" dirty="0"/>
              <a:t>.</a:t>
            </a:r>
            <a:r>
              <a:rPr lang="el-GR" sz="2400" dirty="0"/>
              <a:t>	περιφερική θέση του όγκου</a:t>
            </a:r>
          </a:p>
          <a:p>
            <a:r>
              <a:rPr lang="el-GR" sz="2400" dirty="0"/>
              <a:t>	</a:t>
            </a:r>
            <a:r>
              <a:rPr lang="el-GR" sz="2400" b="1" dirty="0"/>
              <a:t>γ.</a:t>
            </a:r>
            <a:r>
              <a:rPr lang="el-GR" sz="2400" dirty="0"/>
              <a:t>	παρακείμενο του όγκου </a:t>
            </a:r>
            <a:r>
              <a:rPr lang="el-GR" sz="2400" dirty="0" err="1"/>
              <a:t>θηλώδες</a:t>
            </a:r>
            <a:r>
              <a:rPr lang="el-GR" sz="2400" dirty="0"/>
              <a:t> </a:t>
            </a:r>
            <a:r>
              <a:rPr lang="el-GR" sz="2400" dirty="0" smtClean="0"/>
              <a:t> αδένωμα</a:t>
            </a:r>
            <a:endParaRPr lang="en-US" sz="2400" dirty="0" smtClean="0"/>
          </a:p>
          <a:p>
            <a:r>
              <a:rPr lang="el-GR" sz="2400" dirty="0"/>
              <a:t>	</a:t>
            </a:r>
            <a:r>
              <a:rPr lang="el-GR" sz="2400" b="1" dirty="0"/>
              <a:t>δ.</a:t>
            </a:r>
            <a:r>
              <a:rPr lang="el-GR" sz="2400" dirty="0"/>
              <a:t>	περιοχή επέκτασης του όγκου εντός του </a:t>
            </a:r>
          </a:p>
          <a:p>
            <a:r>
              <a:rPr lang="el-GR" sz="2400" dirty="0"/>
              <a:t>	</a:t>
            </a:r>
            <a:r>
              <a:rPr lang="en-US" sz="2400" dirty="0" smtClean="0"/>
              <a:t>	</a:t>
            </a:r>
            <a:r>
              <a:rPr lang="el-GR" sz="2400" dirty="0" err="1" smtClean="0"/>
              <a:t>περινεφρικού</a:t>
            </a:r>
            <a:r>
              <a:rPr lang="el-GR" sz="2400" dirty="0" smtClean="0"/>
              <a:t> </a:t>
            </a:r>
            <a:r>
              <a:rPr lang="el-GR" sz="2400" dirty="0"/>
              <a:t>λιπώδους ιστού</a:t>
            </a:r>
          </a:p>
          <a:p>
            <a:r>
              <a:rPr lang="en-US" sz="2400" dirty="0"/>
              <a:t> </a:t>
            </a:r>
            <a:endParaRPr lang="el-GR" sz="2400" dirty="0"/>
          </a:p>
          <a:p>
            <a:pPr marL="457200" indent="-457200">
              <a:buAutoNum type="arabicPeriod"/>
            </a:pPr>
            <a:endParaRPr lang="en-US" sz="2400" dirty="0"/>
          </a:p>
          <a:p>
            <a:pPr marL="457200" indent="-457200">
              <a:buAutoNum type="arabicPeriod"/>
            </a:pPr>
            <a:endParaRPr lang="el-GR" sz="2400" dirty="0"/>
          </a:p>
          <a:p>
            <a:pPr marL="0" marR="0" lvl="0" indent="0" algn="l" defTabSz="914400" rtl="0" eaLnBrk="1" fontAlgn="base" latinLnBrk="0" hangingPunct="1">
              <a:lnSpc>
                <a:spcPct val="100000"/>
              </a:lnSpc>
              <a:spcBef>
                <a:spcPct val="0"/>
              </a:spcBef>
              <a:spcAft>
                <a:spcPct val="0"/>
              </a:spcAft>
              <a:buClrTx/>
              <a:buSzTx/>
              <a:buFontTx/>
              <a:buNone/>
              <a:tabLst>
                <a:tab pos="3638550" algn="l"/>
              </a:tabLst>
            </a:pPr>
            <a:r>
              <a:rPr kumimoji="0" lang="el-GR"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1214414" y="285728"/>
            <a:ext cx="6812067" cy="4857785"/>
          </a:xfrm>
          <a:prstGeom prst="rect">
            <a:avLst/>
          </a:prstGeom>
          <a:noFill/>
          <a:ln w="9525">
            <a:noFill/>
            <a:miter lim="800000"/>
            <a:headEnd/>
            <a:tailEnd/>
          </a:ln>
        </p:spPr>
      </p:pic>
      <p:sp>
        <p:nvSpPr>
          <p:cNvPr id="43011" name="2 - Ορθογώνιο"/>
          <p:cNvSpPr>
            <a:spLocks noChangeArrowheads="1"/>
          </p:cNvSpPr>
          <p:nvPr/>
        </p:nvSpPr>
        <p:spPr bwMode="auto">
          <a:xfrm>
            <a:off x="0" y="5357826"/>
            <a:ext cx="9144000" cy="1200329"/>
          </a:xfrm>
          <a:prstGeom prst="rect">
            <a:avLst/>
          </a:prstGeom>
          <a:noFill/>
          <a:ln w="9525">
            <a:noFill/>
            <a:miter lim="800000"/>
            <a:headEnd/>
            <a:tailEnd/>
          </a:ln>
        </p:spPr>
        <p:txBody>
          <a:bodyPr wrap="square">
            <a:spAutoFit/>
          </a:bodyPr>
          <a:lstStyle/>
          <a:p>
            <a:pPr algn="ctr" eaLnBrk="1" hangingPunct="1"/>
            <a:r>
              <a:rPr lang="el-GR" sz="2400" dirty="0"/>
              <a:t>Άμεση διήθηση της νεφρικής πυέλου μπορεί να παρατηρηθεί </a:t>
            </a:r>
            <a:endParaRPr lang="en-US" sz="2400" dirty="0" smtClean="0"/>
          </a:p>
          <a:p>
            <a:pPr algn="ctr" eaLnBrk="1" hangingPunct="1"/>
            <a:r>
              <a:rPr lang="el-GR" sz="2400" b="1" dirty="0" smtClean="0"/>
              <a:t>με </a:t>
            </a:r>
            <a:r>
              <a:rPr lang="el-GR" sz="2400" b="1" dirty="0"/>
              <a:t>ή χωρίς </a:t>
            </a:r>
            <a:r>
              <a:rPr lang="el-GR" sz="2400" dirty="0"/>
              <a:t>διήθηση του νεφρικού κόλπου.</a:t>
            </a:r>
          </a:p>
          <a:p>
            <a:pPr algn="ctr" eaLnBrk="1" hangingPunct="1"/>
            <a:r>
              <a:rPr lang="el-GR" sz="2400" dirty="0"/>
              <a:t>Το ζήτημα αυτό απαιτεί περαιτέρω </a:t>
            </a:r>
            <a:r>
              <a:rPr lang="el-GR" sz="2400" dirty="0" smtClean="0"/>
              <a:t>μελέτη.</a:t>
            </a:r>
            <a:endParaRPr lang="el-GR" sz="2400" dirty="0"/>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85728"/>
            <a:ext cx="8229600" cy="6143668"/>
          </a:xfrm>
        </p:spPr>
        <p:txBody>
          <a:bodyPr>
            <a:normAutofit fontScale="90000"/>
          </a:bodyPr>
          <a:lstStyle/>
          <a:p>
            <a:pPr algn="l"/>
            <a:r>
              <a:rPr lang="en-US" sz="2200" dirty="0" smtClean="0"/>
              <a:t/>
            </a:r>
            <a:br>
              <a:rPr lang="en-US" sz="2200" dirty="0" smtClean="0"/>
            </a:br>
            <a:r>
              <a:rPr lang="en-US" sz="2200" dirty="0"/>
              <a:t/>
            </a:r>
            <a:br>
              <a:rPr lang="en-US" sz="2200" dirty="0"/>
            </a:br>
            <a:r>
              <a:rPr lang="en-US" sz="2200" dirty="0" smtClean="0"/>
              <a:t/>
            </a:r>
            <a:br>
              <a:rPr lang="en-US" sz="2200" dirty="0" smtClean="0"/>
            </a:br>
            <a:r>
              <a:rPr lang="en-US" sz="2200" dirty="0"/>
              <a:t/>
            </a:r>
            <a:br>
              <a:rPr lang="en-US" sz="2200" dirty="0"/>
            </a:br>
            <a:r>
              <a:rPr lang="en-US" sz="2200" dirty="0" smtClean="0"/>
              <a:t/>
            </a:r>
            <a:br>
              <a:rPr lang="en-US" sz="2200" dirty="0" smtClean="0"/>
            </a:br>
            <a:r>
              <a:rPr lang="en-US" sz="2200" dirty="0"/>
              <a:t/>
            </a:r>
            <a:br>
              <a:rPr lang="en-US" sz="2200" dirty="0"/>
            </a:br>
            <a:r>
              <a:rPr lang="en-US" sz="2200" dirty="0" smtClean="0"/>
              <a:t/>
            </a:r>
            <a:br>
              <a:rPr lang="en-US" sz="2200" dirty="0" smtClean="0"/>
            </a:br>
            <a:r>
              <a:rPr lang="el-GR" sz="2700" dirty="0" smtClean="0"/>
              <a:t>2. Σε </a:t>
            </a:r>
            <a:r>
              <a:rPr lang="el-GR" sz="2700" dirty="0"/>
              <a:t>γυναίκα 65 ετών με </a:t>
            </a:r>
            <a:r>
              <a:rPr lang="el-GR" sz="2700" dirty="0" err="1"/>
              <a:t>πολυκυτταραιμία</a:t>
            </a:r>
            <a:r>
              <a:rPr lang="el-GR" sz="2700" dirty="0"/>
              <a:t> και κακή νεφρική </a:t>
            </a:r>
            <a:r>
              <a:rPr lang="el-GR" sz="2700" dirty="0" smtClean="0"/>
              <a:t>λειτουργία</a:t>
            </a:r>
            <a:r>
              <a:rPr lang="en-US" sz="2700" dirty="0" smtClean="0"/>
              <a:t> </a:t>
            </a:r>
            <a:r>
              <a:rPr lang="el-GR" sz="2700" dirty="0" smtClean="0"/>
              <a:t>διενεργείται </a:t>
            </a:r>
            <a:r>
              <a:rPr lang="el-GR" sz="2700" dirty="0"/>
              <a:t>βιοψία με χονδρή </a:t>
            </a:r>
            <a:r>
              <a:rPr lang="el-GR" sz="2700" dirty="0" smtClean="0"/>
              <a:t>βελόνα </a:t>
            </a:r>
            <a:r>
              <a:rPr lang="el-GR" sz="2700" dirty="0"/>
              <a:t>από τυχαία </a:t>
            </a:r>
            <a:r>
              <a:rPr lang="el-GR" sz="2700" dirty="0" err="1"/>
              <a:t>ανευρισκόμενο</a:t>
            </a:r>
            <a:r>
              <a:rPr lang="el-GR" sz="2700" dirty="0"/>
              <a:t> όγκο νεφρού, </a:t>
            </a:r>
            <a:r>
              <a:rPr lang="el-GR" sz="2700" dirty="0" err="1"/>
              <a:t>μ.δ</a:t>
            </a:r>
            <a:r>
              <a:rPr lang="el-GR" sz="2700" dirty="0"/>
              <a:t> 5,5 εκ. Βάσει της εικονιζόμενης μορφολογίας και </a:t>
            </a:r>
            <a:r>
              <a:rPr lang="el-GR" sz="2700" dirty="0" smtClean="0"/>
              <a:t>του  </a:t>
            </a:r>
            <a:r>
              <a:rPr lang="el-GR" sz="2700" dirty="0" err="1" smtClean="0"/>
              <a:t>αοσοφαινότυπου</a:t>
            </a:r>
            <a:r>
              <a:rPr lang="el-GR" sz="2700" dirty="0" smtClean="0"/>
              <a:t> </a:t>
            </a:r>
            <a:r>
              <a:rPr lang="el-GR" sz="2700" dirty="0"/>
              <a:t>του όγκου [EMA (-), CK7 (-),CD 57 (+), AMACR (-) και WT-1 (+)], </a:t>
            </a:r>
            <a:r>
              <a:rPr lang="el-GR" sz="2700" dirty="0" smtClean="0"/>
              <a:t>αποφασίζεται </a:t>
            </a:r>
            <a:r>
              <a:rPr lang="el-GR" sz="2700" dirty="0"/>
              <a:t>να μη γίνει νεφρεκτομή. Ποια η πιθανότερη ιστολογική τυποποίηση </a:t>
            </a:r>
            <a:r>
              <a:rPr lang="el-GR" sz="2700" dirty="0" smtClean="0"/>
              <a:t>του</a:t>
            </a:r>
            <a:r>
              <a:rPr lang="en-US" sz="2700" dirty="0" smtClean="0"/>
              <a:t> </a:t>
            </a:r>
            <a:r>
              <a:rPr lang="el-GR" sz="2700" dirty="0" smtClean="0"/>
              <a:t>όγκου βάσει και των παρατιθέμενων εικόνων;</a:t>
            </a:r>
            <a:r>
              <a:rPr lang="en-US" sz="2700" dirty="0" smtClean="0"/>
              <a:t/>
            </a:r>
            <a:br>
              <a:rPr lang="en-US" sz="2700" dirty="0" smtClean="0"/>
            </a:br>
            <a:r>
              <a:rPr lang="en-US" sz="2700" dirty="0" smtClean="0"/>
              <a:t/>
            </a:r>
            <a:br>
              <a:rPr lang="en-US" sz="2700" dirty="0" smtClean="0"/>
            </a:br>
            <a:r>
              <a:rPr lang="el-GR" sz="2700" b="1" dirty="0"/>
              <a:t>α.</a:t>
            </a:r>
            <a:r>
              <a:rPr lang="el-GR" sz="2700" dirty="0"/>
              <a:t>	Συμπαγές </a:t>
            </a:r>
            <a:r>
              <a:rPr lang="el-GR" sz="2700" dirty="0" err="1"/>
              <a:t>θηλώδες</a:t>
            </a:r>
            <a:r>
              <a:rPr lang="el-GR" sz="2700" dirty="0"/>
              <a:t> ΝΚΚ	</a:t>
            </a:r>
            <a:r>
              <a:rPr lang="en-US" sz="2700" dirty="0" smtClean="0"/>
              <a:t/>
            </a:r>
            <a:br>
              <a:rPr lang="en-US" sz="2700" dirty="0" smtClean="0"/>
            </a:br>
            <a:r>
              <a:rPr lang="el-GR" sz="2700" b="1" dirty="0" smtClean="0"/>
              <a:t>β</a:t>
            </a:r>
            <a:r>
              <a:rPr lang="el-GR" sz="2700" b="1" dirty="0"/>
              <a:t>.</a:t>
            </a:r>
            <a:r>
              <a:rPr lang="el-GR" sz="2700" dirty="0"/>
              <a:t>	Όγκος του </a:t>
            </a:r>
            <a:r>
              <a:rPr lang="el-GR" sz="2700" dirty="0" err="1"/>
              <a:t>Wilms</a:t>
            </a:r>
            <a:r>
              <a:rPr lang="el-GR" sz="2700" dirty="0"/>
              <a:t> με κυριαρχία του επιθηλιακού </a:t>
            </a:r>
            <a:br>
              <a:rPr lang="el-GR" sz="2700" dirty="0"/>
            </a:br>
            <a:r>
              <a:rPr lang="el-GR" sz="2700" dirty="0"/>
              <a:t>	συστατικού</a:t>
            </a:r>
            <a:br>
              <a:rPr lang="el-GR" sz="2700" dirty="0"/>
            </a:br>
            <a:r>
              <a:rPr lang="el-GR" sz="2700" b="1" dirty="0" smtClean="0"/>
              <a:t>γ</a:t>
            </a:r>
            <a:r>
              <a:rPr lang="el-GR" sz="2700" b="1" dirty="0"/>
              <a:t>.</a:t>
            </a:r>
            <a:r>
              <a:rPr lang="el-GR" sz="2700" dirty="0"/>
              <a:t>	</a:t>
            </a:r>
            <a:r>
              <a:rPr lang="el-GR" sz="2700" dirty="0" err="1"/>
              <a:t>Μετανεφρικό</a:t>
            </a:r>
            <a:r>
              <a:rPr lang="el-GR" sz="2700" dirty="0"/>
              <a:t> αδένωμα	</a:t>
            </a:r>
            <a:r>
              <a:rPr lang="en-US" sz="2700" dirty="0" smtClean="0"/>
              <a:t/>
            </a:r>
            <a:br>
              <a:rPr lang="en-US" sz="2700" dirty="0" smtClean="0"/>
            </a:br>
            <a:r>
              <a:rPr lang="el-GR" sz="2700" b="1" dirty="0" smtClean="0"/>
              <a:t>δ</a:t>
            </a:r>
            <a:r>
              <a:rPr lang="el-GR" sz="2700" b="1" dirty="0"/>
              <a:t>.</a:t>
            </a:r>
            <a:r>
              <a:rPr lang="el-GR" sz="2700" dirty="0"/>
              <a:t>	Κανένα από τα παραπάνω</a:t>
            </a:r>
            <a:r>
              <a:rPr lang="el-GR" sz="2000" dirty="0"/>
              <a:t/>
            </a:r>
            <a:br>
              <a:rPr lang="el-GR" sz="2000" dirty="0"/>
            </a:br>
            <a:r>
              <a:rPr lang="en-US" sz="2000" dirty="0"/>
              <a:t> </a:t>
            </a:r>
            <a:r>
              <a:rPr lang="el-GR" sz="2000" dirty="0"/>
              <a:t/>
            </a:r>
            <a:br>
              <a:rPr lang="el-GR" sz="2000" dirty="0"/>
            </a:br>
            <a:r>
              <a:rPr lang="en-US" sz="2000" dirty="0"/>
              <a:t> </a:t>
            </a:r>
            <a:r>
              <a:rPr lang="el-GR" sz="2000" dirty="0"/>
              <a:t/>
            </a:r>
            <a:br>
              <a:rPr lang="el-GR" sz="2000" dirty="0"/>
            </a:br>
            <a:r>
              <a:rPr lang="el-GR" sz="2200" dirty="0"/>
              <a:t/>
            </a:r>
            <a:br>
              <a:rPr lang="el-GR" sz="2200" dirty="0"/>
            </a:br>
            <a:r>
              <a:rPr lang="en-US" sz="2200" dirty="0"/>
              <a:t> </a:t>
            </a:r>
            <a:r>
              <a:rPr lang="el-GR" sz="2200" dirty="0"/>
              <a:t/>
            </a:r>
            <a:br>
              <a:rPr lang="el-GR" sz="2200" dirty="0"/>
            </a:br>
            <a:r>
              <a:rPr lang="en-US" sz="2200" dirty="0"/>
              <a:t> </a:t>
            </a:r>
            <a:r>
              <a:rPr lang="el-GR" sz="2200" dirty="0"/>
              <a:t/>
            </a:r>
            <a:br>
              <a:rPr lang="el-GR" sz="2200" dirty="0"/>
            </a:br>
            <a:r>
              <a:rPr lang="en-US" sz="1800" dirty="0" smtClean="0"/>
              <a:t/>
            </a:r>
            <a:br>
              <a:rPr lang="en-US" sz="1800" dirty="0" smtClean="0"/>
            </a:br>
            <a:r>
              <a:rPr lang="en-US" sz="1800" dirty="0"/>
              <a:t/>
            </a:r>
            <a:br>
              <a:rPr lang="en-US" sz="1800" dirty="0"/>
            </a:br>
            <a:r>
              <a:rPr lang="en-US" sz="1800" dirty="0" smtClean="0"/>
              <a:t/>
            </a:r>
            <a:br>
              <a:rPr lang="en-US" sz="1800" dirty="0" smtClean="0"/>
            </a:br>
            <a:r>
              <a:rPr lang="en-US" sz="1800" dirty="0"/>
              <a:t/>
            </a:r>
            <a:br>
              <a:rPr lang="en-US" sz="1800" dirty="0"/>
            </a:br>
            <a:r>
              <a:rPr lang="el-GR" dirty="0"/>
              <a:t/>
            </a:r>
            <a:br>
              <a:rPr lang="el-GR" dirty="0"/>
            </a:br>
            <a:endParaRPr lang="el-GR"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52536" y="-171400"/>
            <a:ext cx="4800600" cy="360045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343400" y="-171400"/>
            <a:ext cx="4800600" cy="360045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rot="10800000">
            <a:off x="-180528" y="3429000"/>
            <a:ext cx="4800600" cy="360045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rot="10800000">
            <a:off x="4314825" y="3429000"/>
            <a:ext cx="4829175" cy="3619500"/>
          </a:xfrm>
          <a:prstGeom prst="rect">
            <a:avLst/>
          </a:prstGeom>
          <a:noFill/>
          <a:ln w="9525">
            <a:noFill/>
            <a:miter lim="800000"/>
            <a:headEnd/>
            <a:tailEnd/>
          </a:ln>
        </p:spPr>
      </p:pic>
      <p:sp>
        <p:nvSpPr>
          <p:cNvPr id="9" name="8 - Ορθογώνιο"/>
          <p:cNvSpPr/>
          <p:nvPr/>
        </p:nvSpPr>
        <p:spPr>
          <a:xfrm>
            <a:off x="0" y="0"/>
            <a:ext cx="4891959" cy="369332"/>
          </a:xfrm>
          <a:prstGeom prst="rect">
            <a:avLst/>
          </a:prstGeom>
        </p:spPr>
        <p:txBody>
          <a:bodyPr wrap="square">
            <a:spAutoFit/>
          </a:bodyPr>
          <a:lstStyle/>
          <a:p>
            <a:r>
              <a:rPr lang="el-GR" dirty="0" smtClean="0"/>
              <a:t>Εικ.2</a:t>
            </a:r>
            <a:endParaRPr lang="el-GR"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85728"/>
            <a:ext cx="8229600" cy="6143668"/>
          </a:xfrm>
        </p:spPr>
        <p:txBody>
          <a:bodyPr>
            <a:normAutofit fontScale="90000"/>
          </a:bodyPr>
          <a:lstStyle/>
          <a:p>
            <a:pPr algn="l"/>
            <a:r>
              <a:rPr lang="en-US" sz="2200" dirty="0" smtClean="0"/>
              <a:t/>
            </a:r>
            <a:br>
              <a:rPr lang="en-US" sz="2200" dirty="0" smtClean="0"/>
            </a:br>
            <a:r>
              <a:rPr lang="en-US" sz="2200" dirty="0"/>
              <a:t/>
            </a:r>
            <a:br>
              <a:rPr lang="en-US" sz="2200" dirty="0"/>
            </a:br>
            <a:r>
              <a:rPr lang="en-US" sz="2200" dirty="0" smtClean="0"/>
              <a:t/>
            </a:r>
            <a:br>
              <a:rPr lang="en-US" sz="2200" dirty="0" smtClean="0"/>
            </a:br>
            <a:r>
              <a:rPr lang="en-US" sz="2200" dirty="0"/>
              <a:t/>
            </a:r>
            <a:br>
              <a:rPr lang="en-US" sz="2200" dirty="0"/>
            </a:br>
            <a:r>
              <a:rPr lang="en-US" sz="2200" dirty="0" smtClean="0"/>
              <a:t/>
            </a:r>
            <a:br>
              <a:rPr lang="en-US" sz="2200" dirty="0" smtClean="0"/>
            </a:br>
            <a:r>
              <a:rPr lang="en-US" sz="2200" dirty="0"/>
              <a:t/>
            </a:r>
            <a:br>
              <a:rPr lang="en-US" sz="2200" dirty="0"/>
            </a:br>
            <a:r>
              <a:rPr lang="en-US" sz="2200" dirty="0" smtClean="0"/>
              <a:t/>
            </a:r>
            <a:br>
              <a:rPr lang="en-US" sz="2200" dirty="0" smtClean="0"/>
            </a:br>
            <a:r>
              <a:rPr lang="el-GR" sz="2700" dirty="0" smtClean="0"/>
              <a:t>2.  Σε </a:t>
            </a:r>
            <a:r>
              <a:rPr lang="el-GR" sz="2700" dirty="0"/>
              <a:t>γυναίκα 65 ετών με </a:t>
            </a:r>
            <a:r>
              <a:rPr lang="el-GR" sz="2700" dirty="0" err="1"/>
              <a:t>πολυκυτταραιμία</a:t>
            </a:r>
            <a:r>
              <a:rPr lang="el-GR" sz="2700" dirty="0"/>
              <a:t> και κακή νεφρική </a:t>
            </a:r>
            <a:r>
              <a:rPr lang="el-GR" sz="2700" dirty="0" smtClean="0"/>
              <a:t>λειτουργία</a:t>
            </a:r>
            <a:r>
              <a:rPr lang="en-US" sz="2700" dirty="0" smtClean="0"/>
              <a:t> </a:t>
            </a:r>
            <a:r>
              <a:rPr lang="el-GR" sz="2700" dirty="0" smtClean="0"/>
              <a:t>διενεργείται </a:t>
            </a:r>
            <a:r>
              <a:rPr lang="el-GR" sz="2700" dirty="0"/>
              <a:t>βιοψία με χονδρή </a:t>
            </a:r>
            <a:r>
              <a:rPr lang="el-GR" sz="2700" dirty="0" smtClean="0"/>
              <a:t>βελόνα </a:t>
            </a:r>
            <a:r>
              <a:rPr lang="el-GR" sz="2700" dirty="0"/>
              <a:t>από τυχαία </a:t>
            </a:r>
            <a:r>
              <a:rPr lang="el-GR" sz="2700" dirty="0" err="1"/>
              <a:t>ανευρισκόμενο</a:t>
            </a:r>
            <a:r>
              <a:rPr lang="el-GR" sz="2700" dirty="0"/>
              <a:t> όγκο νεφρού, </a:t>
            </a:r>
            <a:r>
              <a:rPr lang="el-GR" sz="2700" dirty="0" err="1"/>
              <a:t>μ.δ</a:t>
            </a:r>
            <a:r>
              <a:rPr lang="el-GR" sz="2700" dirty="0"/>
              <a:t> 5,5 εκ. Βάσει της εικονιζόμενης μορφολογίας και </a:t>
            </a:r>
            <a:r>
              <a:rPr lang="el-GR" sz="2700" dirty="0" smtClean="0"/>
              <a:t>του  </a:t>
            </a:r>
            <a:r>
              <a:rPr lang="el-GR" sz="2700" dirty="0" err="1" smtClean="0"/>
              <a:t>αοσοφαινότυπου</a:t>
            </a:r>
            <a:r>
              <a:rPr lang="el-GR" sz="2700" dirty="0" smtClean="0"/>
              <a:t> </a:t>
            </a:r>
            <a:r>
              <a:rPr lang="el-GR" sz="2700" dirty="0"/>
              <a:t>του όγκου [EMA (-), CK7 (-),CD 57 (+), AMACR (-) και WT-1 (+)], </a:t>
            </a:r>
            <a:r>
              <a:rPr lang="el-GR" sz="2700" dirty="0" smtClean="0"/>
              <a:t>αποφασίζεται </a:t>
            </a:r>
            <a:r>
              <a:rPr lang="el-GR" sz="2700" dirty="0"/>
              <a:t>να μη γίνει νεφρεκτομή. Ποια η πιθανότερη ιστολογική τυποποίηση </a:t>
            </a:r>
            <a:r>
              <a:rPr lang="el-GR" sz="2700" dirty="0" smtClean="0"/>
              <a:t>του</a:t>
            </a:r>
            <a:r>
              <a:rPr lang="en-US" sz="2700" dirty="0" smtClean="0"/>
              <a:t> </a:t>
            </a:r>
            <a:r>
              <a:rPr lang="el-GR" sz="2700" dirty="0" smtClean="0"/>
              <a:t>όγκου βάσει και των παρατιθέμενων εικόνων;</a:t>
            </a:r>
            <a:r>
              <a:rPr lang="en-US" sz="2700" dirty="0" smtClean="0"/>
              <a:t/>
            </a:r>
            <a:br>
              <a:rPr lang="en-US" sz="2700" dirty="0" smtClean="0"/>
            </a:br>
            <a:r>
              <a:rPr lang="en-US" sz="2700" dirty="0" smtClean="0"/>
              <a:t/>
            </a:r>
            <a:br>
              <a:rPr lang="en-US" sz="2700" dirty="0" smtClean="0"/>
            </a:br>
            <a:r>
              <a:rPr lang="el-GR" sz="2700" b="1" dirty="0"/>
              <a:t>α.</a:t>
            </a:r>
            <a:r>
              <a:rPr lang="el-GR" sz="2700" dirty="0"/>
              <a:t>	Συμπαγές </a:t>
            </a:r>
            <a:r>
              <a:rPr lang="el-GR" sz="2700" dirty="0" err="1"/>
              <a:t>θηλώδες</a:t>
            </a:r>
            <a:r>
              <a:rPr lang="el-GR" sz="2700" dirty="0"/>
              <a:t> ΝΚΚ	</a:t>
            </a:r>
            <a:r>
              <a:rPr lang="en-US" sz="2700" dirty="0" smtClean="0"/>
              <a:t/>
            </a:r>
            <a:br>
              <a:rPr lang="en-US" sz="2700" dirty="0" smtClean="0"/>
            </a:br>
            <a:r>
              <a:rPr lang="el-GR" sz="2700" b="1" dirty="0" smtClean="0"/>
              <a:t>β</a:t>
            </a:r>
            <a:r>
              <a:rPr lang="el-GR" sz="2700" b="1" dirty="0"/>
              <a:t>.</a:t>
            </a:r>
            <a:r>
              <a:rPr lang="el-GR" sz="2700" dirty="0"/>
              <a:t>	Όγκος του </a:t>
            </a:r>
            <a:r>
              <a:rPr lang="el-GR" sz="2700" dirty="0" err="1"/>
              <a:t>Wilms</a:t>
            </a:r>
            <a:r>
              <a:rPr lang="el-GR" sz="2700" dirty="0"/>
              <a:t> με κυριαρχία του επιθηλιακού </a:t>
            </a:r>
            <a:br>
              <a:rPr lang="el-GR" sz="2700" dirty="0"/>
            </a:br>
            <a:r>
              <a:rPr lang="el-GR" sz="2700" dirty="0"/>
              <a:t>	συστατικού</a:t>
            </a:r>
            <a:br>
              <a:rPr lang="el-GR" sz="2700" dirty="0"/>
            </a:br>
            <a:r>
              <a:rPr lang="el-GR" sz="2700" b="1" dirty="0" smtClean="0"/>
              <a:t>γ</a:t>
            </a:r>
            <a:r>
              <a:rPr lang="el-GR" sz="2700" b="1" dirty="0"/>
              <a:t>.</a:t>
            </a:r>
            <a:r>
              <a:rPr lang="el-GR" sz="2700" dirty="0"/>
              <a:t>	</a:t>
            </a:r>
            <a:r>
              <a:rPr lang="el-GR" sz="2700" b="1" dirty="0" err="1"/>
              <a:t>Μετανεφρικό</a:t>
            </a:r>
            <a:r>
              <a:rPr lang="el-GR" sz="2700" b="1" dirty="0"/>
              <a:t> αδένωμα</a:t>
            </a:r>
            <a:r>
              <a:rPr lang="el-GR" sz="2700" dirty="0"/>
              <a:t>	</a:t>
            </a:r>
            <a:r>
              <a:rPr lang="en-US" sz="2700" dirty="0" smtClean="0"/>
              <a:t/>
            </a:r>
            <a:br>
              <a:rPr lang="en-US" sz="2700" dirty="0" smtClean="0"/>
            </a:br>
            <a:r>
              <a:rPr lang="el-GR" sz="2700" b="1" dirty="0" smtClean="0"/>
              <a:t>δ</a:t>
            </a:r>
            <a:r>
              <a:rPr lang="el-GR" sz="2700" b="1" dirty="0"/>
              <a:t>.</a:t>
            </a:r>
            <a:r>
              <a:rPr lang="el-GR" sz="2700" dirty="0"/>
              <a:t>	Κανένα από τα παραπάνω</a:t>
            </a:r>
            <a:r>
              <a:rPr lang="el-GR" sz="2000" dirty="0"/>
              <a:t/>
            </a:r>
            <a:br>
              <a:rPr lang="el-GR" sz="2000" dirty="0"/>
            </a:br>
            <a:r>
              <a:rPr lang="en-US" sz="2000" dirty="0"/>
              <a:t> </a:t>
            </a:r>
            <a:r>
              <a:rPr lang="el-GR" sz="2000" dirty="0"/>
              <a:t/>
            </a:r>
            <a:br>
              <a:rPr lang="el-GR" sz="2000" dirty="0"/>
            </a:br>
            <a:r>
              <a:rPr lang="en-US" sz="2000" dirty="0"/>
              <a:t> </a:t>
            </a:r>
            <a:r>
              <a:rPr lang="el-GR" sz="2000" dirty="0"/>
              <a:t/>
            </a:r>
            <a:br>
              <a:rPr lang="el-GR" sz="2000" dirty="0"/>
            </a:br>
            <a:r>
              <a:rPr lang="el-GR" sz="2200" dirty="0"/>
              <a:t/>
            </a:r>
            <a:br>
              <a:rPr lang="el-GR" sz="2200" dirty="0"/>
            </a:br>
            <a:r>
              <a:rPr lang="en-US" sz="2200" dirty="0"/>
              <a:t> </a:t>
            </a:r>
            <a:r>
              <a:rPr lang="el-GR" sz="2200" dirty="0"/>
              <a:t/>
            </a:r>
            <a:br>
              <a:rPr lang="el-GR" sz="2200" dirty="0"/>
            </a:br>
            <a:r>
              <a:rPr lang="en-US" sz="2200" dirty="0"/>
              <a:t> </a:t>
            </a:r>
            <a:r>
              <a:rPr lang="el-GR" sz="2200" dirty="0"/>
              <a:t/>
            </a:r>
            <a:br>
              <a:rPr lang="el-GR" sz="2200" dirty="0"/>
            </a:br>
            <a:r>
              <a:rPr lang="en-US" sz="1800" dirty="0" smtClean="0"/>
              <a:t/>
            </a:r>
            <a:br>
              <a:rPr lang="en-US" sz="1800" dirty="0" smtClean="0"/>
            </a:br>
            <a:r>
              <a:rPr lang="en-US" sz="1800" dirty="0"/>
              <a:t/>
            </a:r>
            <a:br>
              <a:rPr lang="en-US" sz="1800" dirty="0"/>
            </a:br>
            <a:r>
              <a:rPr lang="en-US" sz="1800" dirty="0" smtClean="0"/>
              <a:t/>
            </a:r>
            <a:br>
              <a:rPr lang="en-US" sz="1800" dirty="0" smtClean="0"/>
            </a:br>
            <a:r>
              <a:rPr lang="en-US" sz="1800" dirty="0"/>
              <a:t/>
            </a:r>
            <a:br>
              <a:rPr lang="en-US" sz="1800" dirty="0"/>
            </a:br>
            <a:r>
              <a:rPr lang="el-GR" dirty="0"/>
              <a:t/>
            </a:r>
            <a:br>
              <a:rPr lang="el-GR" dirty="0"/>
            </a:br>
            <a:endParaRPr lang="el-GR"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1480"/>
            <a:ext cx="8229600" cy="6500858"/>
          </a:xfrm>
        </p:spPr>
        <p:txBody>
          <a:bodyPr>
            <a:normAutofit fontScale="90000"/>
          </a:bodyPr>
          <a:lstStyle/>
          <a:p>
            <a:pPr algn="l"/>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n-US" sz="2000" b="1" dirty="0"/>
              <a:t/>
            </a:r>
            <a:br>
              <a:rPr lang="en-US" sz="2000" b="1" dirty="0"/>
            </a:br>
            <a:r>
              <a:rPr lang="el-GR" sz="3100" b="1" dirty="0" smtClean="0"/>
              <a:t>3.</a:t>
            </a:r>
            <a:r>
              <a:rPr lang="el-GR" sz="3100" dirty="0" smtClean="0"/>
              <a:t> </a:t>
            </a:r>
            <a:r>
              <a:rPr lang="el-GR" sz="3100" dirty="0"/>
              <a:t>Σε βρέφος 2 μηνών </a:t>
            </a:r>
            <a:r>
              <a:rPr lang="el-GR" sz="3100" dirty="0" err="1"/>
              <a:t>ψηλαφάται</a:t>
            </a:r>
            <a:r>
              <a:rPr lang="el-GR" sz="3100" dirty="0"/>
              <a:t> κοιλιακή μάζα και ανευρίσκεται νεφρικός όγκος </a:t>
            </a:r>
            <a:r>
              <a:rPr lang="el-GR" sz="3100" dirty="0" err="1"/>
              <a:t>μ.δ</a:t>
            </a:r>
            <a:r>
              <a:rPr lang="el-GR" sz="3100" dirty="0"/>
              <a:t> 6,2 εκ. που </a:t>
            </a:r>
            <a:r>
              <a:rPr lang="el-GR" sz="3100" dirty="0" smtClean="0"/>
              <a:t>αφορά</a:t>
            </a:r>
            <a:r>
              <a:rPr lang="en-US" sz="3100" dirty="0" smtClean="0"/>
              <a:t> </a:t>
            </a:r>
            <a:r>
              <a:rPr lang="el-GR" sz="3100" dirty="0" smtClean="0"/>
              <a:t> </a:t>
            </a:r>
            <a:r>
              <a:rPr lang="el-GR" sz="3100" dirty="0"/>
              <a:t>στον  κόλπο της πύλης του νεφρού. Γίνεται απλή νεφρεκτομή με θεραπευτικό αποτέλεσμα. Βάσει </a:t>
            </a:r>
            <a:r>
              <a:rPr lang="el-GR" sz="3100" dirty="0" smtClean="0"/>
              <a:t>της </a:t>
            </a:r>
            <a:r>
              <a:rPr lang="el-GR" sz="3100" dirty="0"/>
              <a:t>πιθανότερης ιστολογικής διάγνωσης, ποιος </a:t>
            </a:r>
            <a:r>
              <a:rPr lang="el-GR" sz="3100" dirty="0" smtClean="0"/>
              <a:t>από τους </a:t>
            </a:r>
            <a:r>
              <a:rPr lang="el-GR" sz="3100" dirty="0"/>
              <a:t>παρακάτω </a:t>
            </a:r>
            <a:r>
              <a:rPr lang="el-GR" sz="3100" dirty="0" err="1"/>
              <a:t>ανοσοδείκτες</a:t>
            </a:r>
            <a:r>
              <a:rPr lang="el-GR" sz="3100" dirty="0"/>
              <a:t> αναμένεται να έχει </a:t>
            </a:r>
            <a:r>
              <a:rPr lang="el-GR" sz="3100" dirty="0" smtClean="0"/>
              <a:t>θετική </a:t>
            </a:r>
            <a:r>
              <a:rPr lang="el-GR" sz="3100" dirty="0"/>
              <a:t>έκφραση στα </a:t>
            </a:r>
            <a:r>
              <a:rPr lang="el-GR" sz="3100" dirty="0" err="1"/>
              <a:t>νεοπλασματικά</a:t>
            </a:r>
            <a:r>
              <a:rPr lang="el-GR" sz="3100" dirty="0"/>
              <a:t>  κύτταρα</a:t>
            </a:r>
            <a:r>
              <a:rPr lang="el-GR" sz="3100" dirty="0" smtClean="0"/>
              <a:t>;</a:t>
            </a:r>
            <a:r>
              <a:rPr lang="en-US" sz="3100" dirty="0" smtClean="0"/>
              <a:t/>
            </a:r>
            <a:br>
              <a:rPr lang="en-US" sz="3100" dirty="0" smtClean="0"/>
            </a:br>
            <a:r>
              <a:rPr lang="en-US" sz="3100" dirty="0" smtClean="0"/>
              <a:t/>
            </a:r>
            <a:br>
              <a:rPr lang="en-US" sz="3100" dirty="0" smtClean="0"/>
            </a:br>
            <a:r>
              <a:rPr lang="el-GR" sz="3100" b="1" dirty="0" smtClean="0"/>
              <a:t>α</a:t>
            </a:r>
            <a:r>
              <a:rPr lang="el-GR" sz="3100" b="1" dirty="0"/>
              <a:t>.</a:t>
            </a:r>
            <a:r>
              <a:rPr lang="el-GR" sz="3100" dirty="0"/>
              <a:t>	</a:t>
            </a:r>
            <a:r>
              <a:rPr lang="el-GR" sz="3100" dirty="0" err="1"/>
              <a:t>Κυτταροκερατίνες</a:t>
            </a:r>
            <a:r>
              <a:rPr lang="el-GR" sz="3100" dirty="0"/>
              <a:t>	</a:t>
            </a:r>
            <a:r>
              <a:rPr lang="en-US" sz="3100" dirty="0" smtClean="0"/>
              <a:t/>
            </a:r>
            <a:br>
              <a:rPr lang="en-US" sz="3100" dirty="0" smtClean="0"/>
            </a:br>
            <a:r>
              <a:rPr lang="el-GR" sz="3100" b="1" dirty="0" smtClean="0"/>
              <a:t>β</a:t>
            </a:r>
            <a:r>
              <a:rPr lang="el-GR" sz="3100" b="1" dirty="0"/>
              <a:t>.</a:t>
            </a:r>
            <a:r>
              <a:rPr lang="el-GR" sz="3100" dirty="0"/>
              <a:t>	</a:t>
            </a:r>
            <a:r>
              <a:rPr lang="el-GR" sz="3100" dirty="0" err="1"/>
              <a:t>Bιμεντίνη</a:t>
            </a:r>
            <a:r>
              <a:rPr lang="el-GR" sz="3100" dirty="0"/>
              <a:t/>
            </a:r>
            <a:br>
              <a:rPr lang="el-GR" sz="3100" dirty="0"/>
            </a:br>
            <a:r>
              <a:rPr lang="el-GR" sz="3100" b="1" dirty="0" smtClean="0"/>
              <a:t>γ</a:t>
            </a:r>
            <a:r>
              <a:rPr lang="el-GR" sz="3100" b="1" dirty="0"/>
              <a:t>.</a:t>
            </a:r>
            <a:r>
              <a:rPr lang="el-GR" sz="3100" dirty="0"/>
              <a:t>	</a:t>
            </a:r>
            <a:r>
              <a:rPr lang="el-GR" sz="3100" dirty="0" err="1"/>
              <a:t>Bcl</a:t>
            </a:r>
            <a:r>
              <a:rPr lang="el-GR" sz="3100" dirty="0"/>
              <a:t> - 2	</a:t>
            </a:r>
            <a:r>
              <a:rPr lang="en-US" sz="3100" dirty="0" smtClean="0"/>
              <a:t/>
            </a:r>
            <a:br>
              <a:rPr lang="en-US" sz="3100" dirty="0" smtClean="0"/>
            </a:br>
            <a:r>
              <a:rPr lang="el-GR" sz="3100" b="1" dirty="0" smtClean="0"/>
              <a:t>δ</a:t>
            </a:r>
            <a:r>
              <a:rPr lang="el-GR" sz="3100" b="1" dirty="0"/>
              <a:t>.</a:t>
            </a:r>
            <a:r>
              <a:rPr lang="el-GR" sz="3100" dirty="0"/>
              <a:t>	WT – 1</a:t>
            </a:r>
            <a:br>
              <a:rPr lang="el-GR" sz="3100" dirty="0"/>
            </a:br>
            <a:r>
              <a:rPr lang="en-US" sz="3100" dirty="0"/>
              <a:t> </a:t>
            </a:r>
            <a:r>
              <a:rPr lang="el-GR" sz="2000" dirty="0"/>
              <a:t/>
            </a:r>
            <a:br>
              <a:rPr lang="el-GR" sz="2000" dirty="0"/>
            </a:br>
            <a:r>
              <a:rPr lang="en-US" sz="2000" dirty="0"/>
              <a:t> </a:t>
            </a:r>
            <a:r>
              <a:rPr lang="el-GR" sz="2000" dirty="0"/>
              <a:t/>
            </a:r>
            <a:br>
              <a:rPr lang="el-GR" sz="2000" dirty="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rot="5400000">
            <a:off x="3083357" y="911863"/>
            <a:ext cx="7317435" cy="5493705"/>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rot="10800000">
            <a:off x="-612576" y="3068960"/>
            <a:ext cx="5616624" cy="4216788"/>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180528" y="-819472"/>
            <a:ext cx="5184576" cy="3892421"/>
          </a:xfrm>
          <a:prstGeom prst="rect">
            <a:avLst/>
          </a:prstGeom>
          <a:noFill/>
          <a:ln w="9525">
            <a:noFill/>
            <a:miter lim="800000"/>
            <a:headEnd/>
            <a:tailEnd/>
          </a:ln>
        </p:spPr>
      </p:pic>
      <p:sp>
        <p:nvSpPr>
          <p:cNvPr id="5" name="4 - Ορθογώνιο"/>
          <p:cNvSpPr/>
          <p:nvPr/>
        </p:nvSpPr>
        <p:spPr>
          <a:xfrm>
            <a:off x="0" y="214290"/>
            <a:ext cx="4891959" cy="400110"/>
          </a:xfrm>
          <a:prstGeom prst="rect">
            <a:avLst/>
          </a:prstGeom>
        </p:spPr>
        <p:txBody>
          <a:bodyPr wrap="square">
            <a:spAutoFit/>
          </a:bodyPr>
          <a:lstStyle/>
          <a:p>
            <a:r>
              <a:rPr lang="el-GR" sz="2000" dirty="0" smtClean="0"/>
              <a:t>Εικ.3</a:t>
            </a:r>
            <a:endParaRPr lang="el-GR" sz="2000"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1480"/>
            <a:ext cx="8229600" cy="6500858"/>
          </a:xfrm>
        </p:spPr>
        <p:txBody>
          <a:bodyPr>
            <a:normAutofit fontScale="90000"/>
          </a:bodyPr>
          <a:lstStyle/>
          <a:p>
            <a:pPr algn="l"/>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n-US" sz="2000" b="1" dirty="0"/>
              <a:t/>
            </a:r>
            <a:br>
              <a:rPr lang="en-US" sz="2000" b="1" dirty="0"/>
            </a:br>
            <a:r>
              <a:rPr lang="el-GR" sz="3100" b="1" dirty="0" smtClean="0"/>
              <a:t>3.</a:t>
            </a:r>
            <a:r>
              <a:rPr lang="el-GR" sz="3100" dirty="0" smtClean="0"/>
              <a:t> </a:t>
            </a:r>
            <a:r>
              <a:rPr lang="el-GR" sz="3100" dirty="0"/>
              <a:t>Σε βρέφος 2 μηνών </a:t>
            </a:r>
            <a:r>
              <a:rPr lang="el-GR" sz="3100" dirty="0" err="1"/>
              <a:t>ψηλαφάται</a:t>
            </a:r>
            <a:r>
              <a:rPr lang="el-GR" sz="3100" dirty="0"/>
              <a:t> κοιλιακή μάζα και ανευρίσκεται νεφρικός όγκος </a:t>
            </a:r>
            <a:r>
              <a:rPr lang="el-GR" sz="3100" dirty="0" err="1"/>
              <a:t>μ.δ</a:t>
            </a:r>
            <a:r>
              <a:rPr lang="el-GR" sz="3100" dirty="0"/>
              <a:t> 6,2 εκ. που </a:t>
            </a:r>
            <a:r>
              <a:rPr lang="el-GR" sz="3100" dirty="0" smtClean="0"/>
              <a:t>αφορά</a:t>
            </a:r>
            <a:r>
              <a:rPr lang="en-US" sz="3100" dirty="0" smtClean="0"/>
              <a:t> </a:t>
            </a:r>
            <a:r>
              <a:rPr lang="el-GR" sz="3100" dirty="0" smtClean="0"/>
              <a:t> </a:t>
            </a:r>
            <a:r>
              <a:rPr lang="el-GR" sz="3100" dirty="0"/>
              <a:t>στον  κόλπο της πύλης του νεφρού. Γίνεται απλή νεφρεκτομή με θεραπευτικό αποτέλεσμα. Βάσει </a:t>
            </a:r>
            <a:r>
              <a:rPr lang="el-GR" sz="3100" dirty="0" smtClean="0"/>
              <a:t>της </a:t>
            </a:r>
            <a:r>
              <a:rPr lang="el-GR" sz="3100" dirty="0"/>
              <a:t>πιθανότερης ιστολογικής διάγνωσης, ποιος </a:t>
            </a:r>
            <a:r>
              <a:rPr lang="el-GR" sz="3100" dirty="0" smtClean="0"/>
              <a:t>από τους </a:t>
            </a:r>
            <a:r>
              <a:rPr lang="el-GR" sz="3100" dirty="0"/>
              <a:t>παρακάτω </a:t>
            </a:r>
            <a:r>
              <a:rPr lang="el-GR" sz="3100" dirty="0" err="1"/>
              <a:t>ανοσοδείκτες</a:t>
            </a:r>
            <a:r>
              <a:rPr lang="el-GR" sz="3100" dirty="0"/>
              <a:t> αναμένεται να έχει </a:t>
            </a:r>
            <a:r>
              <a:rPr lang="el-GR" sz="3100" dirty="0" smtClean="0"/>
              <a:t>θετική </a:t>
            </a:r>
            <a:r>
              <a:rPr lang="el-GR" sz="3100" dirty="0"/>
              <a:t>έκφραση στα </a:t>
            </a:r>
            <a:r>
              <a:rPr lang="el-GR" sz="3100" dirty="0" err="1"/>
              <a:t>νεοπλασματικά</a:t>
            </a:r>
            <a:r>
              <a:rPr lang="el-GR" sz="3100" dirty="0"/>
              <a:t>  κύτταρα</a:t>
            </a:r>
            <a:r>
              <a:rPr lang="el-GR" sz="3100" dirty="0" smtClean="0"/>
              <a:t>;</a:t>
            </a:r>
            <a:r>
              <a:rPr lang="en-US" sz="3100" dirty="0" smtClean="0"/>
              <a:t/>
            </a:r>
            <a:br>
              <a:rPr lang="en-US" sz="3100" dirty="0" smtClean="0"/>
            </a:br>
            <a:r>
              <a:rPr lang="en-US" sz="3100" dirty="0" smtClean="0"/>
              <a:t/>
            </a:r>
            <a:br>
              <a:rPr lang="en-US" sz="3100" dirty="0" smtClean="0"/>
            </a:br>
            <a:r>
              <a:rPr lang="el-GR" sz="3100" b="1" dirty="0" smtClean="0"/>
              <a:t>α</a:t>
            </a:r>
            <a:r>
              <a:rPr lang="el-GR" sz="3100" b="1" dirty="0"/>
              <a:t>.</a:t>
            </a:r>
            <a:r>
              <a:rPr lang="el-GR" sz="3100" dirty="0"/>
              <a:t>	</a:t>
            </a:r>
            <a:r>
              <a:rPr lang="el-GR" sz="3100" dirty="0" err="1"/>
              <a:t>Κυτταροκερατίνες</a:t>
            </a:r>
            <a:r>
              <a:rPr lang="el-GR" sz="3100" dirty="0"/>
              <a:t>	</a:t>
            </a:r>
            <a:r>
              <a:rPr lang="en-US" sz="3100" dirty="0" smtClean="0"/>
              <a:t/>
            </a:r>
            <a:br>
              <a:rPr lang="en-US" sz="3100" dirty="0" smtClean="0"/>
            </a:br>
            <a:r>
              <a:rPr lang="el-GR" sz="3100" b="1" dirty="0" smtClean="0"/>
              <a:t>β</a:t>
            </a:r>
            <a:r>
              <a:rPr lang="el-GR" sz="3100" b="1" dirty="0"/>
              <a:t>.</a:t>
            </a:r>
            <a:r>
              <a:rPr lang="el-GR" sz="3100" dirty="0"/>
              <a:t>	</a:t>
            </a:r>
            <a:r>
              <a:rPr lang="el-GR" sz="3100" b="1" dirty="0" err="1"/>
              <a:t>Bιμεντίνη</a:t>
            </a:r>
            <a:r>
              <a:rPr lang="el-GR" sz="3100" dirty="0"/>
              <a:t/>
            </a:r>
            <a:br>
              <a:rPr lang="el-GR" sz="3100" dirty="0"/>
            </a:br>
            <a:r>
              <a:rPr lang="el-GR" sz="3100" b="1" dirty="0" smtClean="0"/>
              <a:t>γ</a:t>
            </a:r>
            <a:r>
              <a:rPr lang="el-GR" sz="3100" b="1" dirty="0"/>
              <a:t>.</a:t>
            </a:r>
            <a:r>
              <a:rPr lang="el-GR" sz="3100" dirty="0"/>
              <a:t>	</a:t>
            </a:r>
            <a:r>
              <a:rPr lang="el-GR" sz="3100" dirty="0" err="1"/>
              <a:t>Bcl</a:t>
            </a:r>
            <a:r>
              <a:rPr lang="el-GR" sz="3100" dirty="0"/>
              <a:t> - 2	</a:t>
            </a:r>
            <a:r>
              <a:rPr lang="en-US" sz="3100" dirty="0" smtClean="0"/>
              <a:t/>
            </a:r>
            <a:br>
              <a:rPr lang="en-US" sz="3100" dirty="0" smtClean="0"/>
            </a:br>
            <a:r>
              <a:rPr lang="el-GR" sz="3100" b="1" dirty="0" smtClean="0"/>
              <a:t>δ</a:t>
            </a:r>
            <a:r>
              <a:rPr lang="el-GR" sz="3100" b="1" dirty="0"/>
              <a:t>.</a:t>
            </a:r>
            <a:r>
              <a:rPr lang="el-GR" sz="3100" dirty="0"/>
              <a:t>	WT – 1</a:t>
            </a:r>
            <a:br>
              <a:rPr lang="el-GR" sz="3100" dirty="0"/>
            </a:br>
            <a:r>
              <a:rPr lang="en-US" sz="3100" dirty="0"/>
              <a:t> </a:t>
            </a:r>
            <a:r>
              <a:rPr lang="el-GR" sz="2000" dirty="0"/>
              <a:t/>
            </a:r>
            <a:br>
              <a:rPr lang="el-GR" sz="2000" dirty="0"/>
            </a:br>
            <a:r>
              <a:rPr lang="en-US" sz="2000" dirty="0"/>
              <a:t> </a:t>
            </a:r>
            <a:r>
              <a:rPr lang="el-GR" sz="2000" dirty="0"/>
              <a:t/>
            </a:r>
            <a:br>
              <a:rPr lang="el-GR" sz="2000" dirty="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71612"/>
            <a:ext cx="9144000" cy="5715040"/>
          </a:xfrm>
        </p:spPr>
        <p:txBody>
          <a:bodyPr>
            <a:normAutofit fontScale="90000"/>
          </a:bodyPr>
          <a:lstStyle/>
          <a:p>
            <a:pPr algn="l"/>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l-GR" sz="3100" b="1" dirty="0" smtClean="0"/>
              <a:t>4.</a:t>
            </a:r>
            <a:r>
              <a:rPr lang="el-GR" sz="3100" dirty="0" smtClean="0"/>
              <a:t> Άρρεν νήπιο</a:t>
            </a:r>
            <a:r>
              <a:rPr lang="en-US" sz="3100" dirty="0" smtClean="0"/>
              <a:t> </a:t>
            </a:r>
            <a:r>
              <a:rPr lang="el-GR" sz="3100" dirty="0" smtClean="0"/>
              <a:t>3 </a:t>
            </a:r>
            <a:r>
              <a:rPr lang="el-GR" sz="3100" dirty="0"/>
              <a:t>ετών με </a:t>
            </a:r>
            <a:r>
              <a:rPr lang="el-GR" sz="3100" dirty="0" err="1"/>
              <a:t>λεμφαδενικές</a:t>
            </a:r>
            <a:r>
              <a:rPr lang="el-GR" sz="3100" dirty="0"/>
              <a:t> και οστικές </a:t>
            </a:r>
            <a:r>
              <a:rPr lang="el-GR" sz="3100" dirty="0" smtClean="0"/>
              <a:t>μεταστάσεις αντιμετωπίζεται</a:t>
            </a:r>
            <a:r>
              <a:rPr lang="en-US" sz="3100" dirty="0" smtClean="0"/>
              <a:t> </a:t>
            </a:r>
            <a:r>
              <a:rPr lang="el-GR" sz="3100" dirty="0" smtClean="0"/>
              <a:t>για </a:t>
            </a:r>
            <a:r>
              <a:rPr lang="el-GR" sz="3100" dirty="0"/>
              <a:t>νεφρικό όγκο του </a:t>
            </a:r>
            <a:r>
              <a:rPr lang="el-GR" sz="3100" dirty="0" err="1" smtClean="0"/>
              <a:t>Wilms</a:t>
            </a:r>
            <a:r>
              <a:rPr lang="el-GR" sz="3100" dirty="0"/>
              <a:t>, χωρίς ανταπόκριση. Η τελευταία επιτυγχάνεται με χορήγηση σκευασμάτων που περιέχουν </a:t>
            </a:r>
            <a:r>
              <a:rPr lang="el-GR" sz="3100" dirty="0" err="1" smtClean="0"/>
              <a:t>δοξορουβικίνη</a:t>
            </a:r>
            <a:r>
              <a:rPr lang="el-GR" sz="3100" dirty="0"/>
              <a:t>. Λαμβάνοντας υπόψη την εικονιζόμενη μορφολογία του όγκου, πιθανότατα πρόκειται </a:t>
            </a:r>
            <a:r>
              <a:rPr lang="el-GR" sz="3100" dirty="0" smtClean="0"/>
              <a:t>για:</a:t>
            </a:r>
            <a:r>
              <a:rPr lang="en-US" sz="3100" dirty="0" smtClean="0"/>
              <a:t/>
            </a:r>
            <a:br>
              <a:rPr lang="en-US" sz="3100" dirty="0" smtClean="0"/>
            </a:br>
            <a:r>
              <a:rPr lang="en-US" sz="3100" dirty="0" smtClean="0"/>
              <a:t/>
            </a:r>
            <a:br>
              <a:rPr lang="en-US" sz="3100" dirty="0" smtClean="0"/>
            </a:br>
            <a:r>
              <a:rPr lang="el-GR" sz="3100" dirty="0"/>
              <a:t/>
            </a:r>
            <a:br>
              <a:rPr lang="el-GR" sz="3100" dirty="0"/>
            </a:br>
            <a:r>
              <a:rPr lang="el-GR" sz="3100" b="1" dirty="0" smtClean="0"/>
              <a:t>α</a:t>
            </a:r>
            <a:r>
              <a:rPr lang="el-GR" sz="3100" b="1" dirty="0"/>
              <a:t>.</a:t>
            </a:r>
            <a:r>
              <a:rPr lang="el-GR" sz="3100" dirty="0"/>
              <a:t>	όγκο του </a:t>
            </a:r>
            <a:r>
              <a:rPr lang="el-GR" sz="3100" dirty="0" err="1" smtClean="0"/>
              <a:t>Wilms</a:t>
            </a:r>
            <a:r>
              <a:rPr lang="el-GR" sz="3100" dirty="0" smtClean="0"/>
              <a:t> (πράγματι)</a:t>
            </a:r>
            <a:r>
              <a:rPr lang="el-GR" sz="3100" dirty="0"/>
              <a:t>	</a:t>
            </a:r>
            <a:r>
              <a:rPr lang="en-US" sz="3100" dirty="0" smtClean="0"/>
              <a:t/>
            </a:r>
            <a:br>
              <a:rPr lang="en-US" sz="3100" dirty="0" smtClean="0"/>
            </a:br>
            <a:r>
              <a:rPr lang="el-GR" sz="3100" b="1" dirty="0" smtClean="0"/>
              <a:t>β</a:t>
            </a:r>
            <a:r>
              <a:rPr lang="el-GR" sz="3100" b="1" dirty="0"/>
              <a:t>.</a:t>
            </a:r>
            <a:r>
              <a:rPr lang="el-GR" sz="3100" dirty="0"/>
              <a:t>	</a:t>
            </a:r>
            <a:r>
              <a:rPr lang="el-GR" sz="3100" dirty="0" err="1"/>
              <a:t>κυτταροβριθές</a:t>
            </a:r>
            <a:r>
              <a:rPr lang="el-GR" sz="3100" dirty="0"/>
              <a:t> συγγενές </a:t>
            </a:r>
            <a:r>
              <a:rPr lang="el-GR" sz="3100" dirty="0" err="1"/>
              <a:t>μεσοβλαστικό</a:t>
            </a:r>
            <a:r>
              <a:rPr lang="el-GR" sz="3100" dirty="0"/>
              <a:t> </a:t>
            </a:r>
            <a:r>
              <a:rPr lang="el-GR" sz="3100" dirty="0" smtClean="0"/>
              <a:t>   </a:t>
            </a:r>
            <a:r>
              <a:rPr lang="el-GR" sz="3100" dirty="0" err="1" smtClean="0"/>
              <a:t>νέφρωμα</a:t>
            </a:r>
            <a:r>
              <a:rPr lang="el-GR" sz="3100" dirty="0"/>
              <a:t/>
            </a:r>
            <a:br>
              <a:rPr lang="el-GR" sz="3100" dirty="0"/>
            </a:br>
            <a:r>
              <a:rPr lang="el-GR" sz="3100" b="1" dirty="0" smtClean="0"/>
              <a:t>γ</a:t>
            </a:r>
            <a:r>
              <a:rPr lang="el-GR" sz="3100" b="1" dirty="0"/>
              <a:t>.</a:t>
            </a:r>
            <a:r>
              <a:rPr lang="el-GR" sz="3100" dirty="0"/>
              <a:t>	μονοφασικό </a:t>
            </a:r>
            <a:r>
              <a:rPr lang="el-GR" sz="3100" dirty="0" err="1"/>
              <a:t>συνοβιακό</a:t>
            </a:r>
            <a:r>
              <a:rPr lang="el-GR" sz="3100" dirty="0"/>
              <a:t> σάρκωμα	</a:t>
            </a:r>
            <a:r>
              <a:rPr lang="en-US" sz="3100" dirty="0" smtClean="0"/>
              <a:t/>
            </a:r>
            <a:br>
              <a:rPr lang="en-US" sz="3100" dirty="0" smtClean="0"/>
            </a:br>
            <a:r>
              <a:rPr lang="el-GR" sz="3100" b="1" dirty="0" smtClean="0"/>
              <a:t>δ</a:t>
            </a:r>
            <a:r>
              <a:rPr lang="el-GR" sz="3100" b="1" dirty="0"/>
              <a:t>.</a:t>
            </a:r>
            <a:r>
              <a:rPr lang="el-GR" sz="3100" dirty="0"/>
              <a:t>	</a:t>
            </a:r>
            <a:r>
              <a:rPr lang="el-GR" sz="3100" dirty="0" err="1"/>
              <a:t>διαυγοκυτταρικό</a:t>
            </a:r>
            <a:r>
              <a:rPr lang="el-GR" sz="3100" dirty="0"/>
              <a:t> σάρκωμα του νεφρού</a:t>
            </a:r>
            <a:br>
              <a:rPr lang="el-GR" sz="3100" dirty="0"/>
            </a:br>
            <a:r>
              <a:rPr lang="en-US" sz="2200" dirty="0" smtClean="0"/>
              <a:t/>
            </a:r>
            <a:br>
              <a:rPr lang="en-US" sz="2200" dirty="0" smtClean="0"/>
            </a:br>
            <a:r>
              <a:rPr lang="en-US" sz="2200" dirty="0"/>
              <a:t/>
            </a:r>
            <a:br>
              <a:rPr lang="en-US" sz="22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endParaRPr lang="el-GR" sz="2000"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rot="5400000">
            <a:off x="2759794" y="948109"/>
            <a:ext cx="7584876" cy="5688657"/>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rot="16200000">
            <a:off x="-1147027" y="932681"/>
            <a:ext cx="7461448" cy="5596086"/>
          </a:xfrm>
          <a:prstGeom prst="rect">
            <a:avLst/>
          </a:prstGeom>
          <a:noFill/>
          <a:ln w="9525">
            <a:noFill/>
            <a:miter lim="800000"/>
            <a:headEnd/>
            <a:tailEnd/>
          </a:ln>
        </p:spPr>
      </p:pic>
      <p:sp>
        <p:nvSpPr>
          <p:cNvPr id="4" name="3 - Ορθογώνιο"/>
          <p:cNvSpPr/>
          <p:nvPr/>
        </p:nvSpPr>
        <p:spPr>
          <a:xfrm rot="10800000" flipV="1">
            <a:off x="214282" y="68167"/>
            <a:ext cx="4677677" cy="400110"/>
          </a:xfrm>
          <a:prstGeom prst="rect">
            <a:avLst/>
          </a:prstGeom>
        </p:spPr>
        <p:txBody>
          <a:bodyPr wrap="square">
            <a:spAutoFit/>
          </a:bodyPr>
          <a:lstStyle/>
          <a:p>
            <a:r>
              <a:rPr lang="el-GR" sz="2000" b="1" dirty="0" smtClean="0"/>
              <a:t>Εικ.4</a:t>
            </a:r>
            <a:endParaRPr lang="el-GR" sz="2000" b="1"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71612"/>
            <a:ext cx="9144000" cy="5715040"/>
          </a:xfrm>
        </p:spPr>
        <p:txBody>
          <a:bodyPr>
            <a:normAutofit fontScale="90000"/>
          </a:bodyPr>
          <a:lstStyle/>
          <a:p>
            <a:pPr algn="l"/>
            <a:r>
              <a:rPr lang="en-US" sz="2000" b="1" dirty="0" smtClean="0"/>
              <a:t/>
            </a:r>
            <a:br>
              <a:rPr lang="en-US" sz="2000" b="1" dirty="0" smtClean="0"/>
            </a:br>
            <a:r>
              <a:rPr lang="en-US" sz="2000" b="1" dirty="0"/>
              <a:t/>
            </a:r>
            <a:br>
              <a:rPr lang="en-US" sz="2000" b="1" dirty="0"/>
            </a:br>
            <a:r>
              <a:rPr lang="en-US" sz="2000" b="1" dirty="0" smtClean="0"/>
              <a:t/>
            </a:r>
            <a:br>
              <a:rPr lang="en-US" sz="2000" b="1" dirty="0" smtClean="0"/>
            </a:br>
            <a:r>
              <a:rPr lang="el-GR" sz="3100" b="1" dirty="0" smtClean="0"/>
              <a:t>4.</a:t>
            </a:r>
            <a:r>
              <a:rPr lang="el-GR" sz="3100" dirty="0" smtClean="0"/>
              <a:t> Άρρεν νήπιο</a:t>
            </a:r>
            <a:r>
              <a:rPr lang="en-US" sz="3100" dirty="0" smtClean="0"/>
              <a:t> </a:t>
            </a:r>
            <a:r>
              <a:rPr lang="el-GR" sz="3100" dirty="0" smtClean="0"/>
              <a:t>3 </a:t>
            </a:r>
            <a:r>
              <a:rPr lang="el-GR" sz="3100" dirty="0"/>
              <a:t>ετών με </a:t>
            </a:r>
            <a:r>
              <a:rPr lang="el-GR" sz="3100" dirty="0" err="1"/>
              <a:t>λεμφαδενικές</a:t>
            </a:r>
            <a:r>
              <a:rPr lang="el-GR" sz="3100" dirty="0"/>
              <a:t> και οστικές </a:t>
            </a:r>
            <a:r>
              <a:rPr lang="el-GR" sz="3100" dirty="0" smtClean="0"/>
              <a:t>μεταστάσεις αντιμετωπίζεται</a:t>
            </a:r>
            <a:r>
              <a:rPr lang="en-US" sz="3100" dirty="0" smtClean="0"/>
              <a:t> </a:t>
            </a:r>
            <a:r>
              <a:rPr lang="el-GR" sz="3100" dirty="0" smtClean="0"/>
              <a:t>για </a:t>
            </a:r>
            <a:r>
              <a:rPr lang="el-GR" sz="3100" dirty="0"/>
              <a:t>νεφρικό όγκο του </a:t>
            </a:r>
            <a:r>
              <a:rPr lang="el-GR" sz="3100" dirty="0" err="1" smtClean="0"/>
              <a:t>Wilms</a:t>
            </a:r>
            <a:r>
              <a:rPr lang="el-GR" sz="3100" dirty="0"/>
              <a:t>, χωρίς ανταπόκριση. Η τελευταία επιτυγχάνεται με χορήγηση σκευασμάτων που περιέχουν </a:t>
            </a:r>
            <a:r>
              <a:rPr lang="el-GR" sz="3100" dirty="0" err="1" smtClean="0"/>
              <a:t>δοξορουβικίνη</a:t>
            </a:r>
            <a:r>
              <a:rPr lang="el-GR" sz="3100" dirty="0"/>
              <a:t>. Λαμβάνοντας υπόψη την εικονιζόμενη μορφολογία του όγκου, πιθανότατα πρόκειται </a:t>
            </a:r>
            <a:r>
              <a:rPr lang="el-GR" sz="3100" dirty="0" smtClean="0"/>
              <a:t>για:</a:t>
            </a:r>
            <a:r>
              <a:rPr lang="en-US" sz="3100" dirty="0" smtClean="0"/>
              <a:t/>
            </a:r>
            <a:br>
              <a:rPr lang="en-US" sz="3100" dirty="0" smtClean="0"/>
            </a:br>
            <a:r>
              <a:rPr lang="en-US" sz="3100" dirty="0" smtClean="0"/>
              <a:t/>
            </a:r>
            <a:br>
              <a:rPr lang="en-US" sz="3100" dirty="0" smtClean="0"/>
            </a:br>
            <a:r>
              <a:rPr lang="el-GR" sz="3100" dirty="0"/>
              <a:t/>
            </a:r>
            <a:br>
              <a:rPr lang="el-GR" sz="3100" dirty="0"/>
            </a:br>
            <a:r>
              <a:rPr lang="el-GR" sz="3100" b="1" dirty="0" smtClean="0"/>
              <a:t>α</a:t>
            </a:r>
            <a:r>
              <a:rPr lang="el-GR" sz="3100" b="1" dirty="0"/>
              <a:t>.</a:t>
            </a:r>
            <a:r>
              <a:rPr lang="el-GR" sz="3100" dirty="0"/>
              <a:t>	όγκο του </a:t>
            </a:r>
            <a:r>
              <a:rPr lang="el-GR" sz="3100" dirty="0" err="1" smtClean="0"/>
              <a:t>Wilms</a:t>
            </a:r>
            <a:r>
              <a:rPr lang="el-GR" sz="3100" dirty="0" smtClean="0"/>
              <a:t> (πράγματι)</a:t>
            </a:r>
            <a:r>
              <a:rPr lang="el-GR" sz="3100" dirty="0"/>
              <a:t>	</a:t>
            </a:r>
            <a:r>
              <a:rPr lang="en-US" sz="3100" dirty="0" smtClean="0"/>
              <a:t/>
            </a:r>
            <a:br>
              <a:rPr lang="en-US" sz="3100" dirty="0" smtClean="0"/>
            </a:br>
            <a:r>
              <a:rPr lang="el-GR" sz="3100" b="1" dirty="0" smtClean="0"/>
              <a:t>β</a:t>
            </a:r>
            <a:r>
              <a:rPr lang="el-GR" sz="3100" b="1" dirty="0"/>
              <a:t>.</a:t>
            </a:r>
            <a:r>
              <a:rPr lang="el-GR" sz="3100" dirty="0"/>
              <a:t>	</a:t>
            </a:r>
            <a:r>
              <a:rPr lang="el-GR" sz="3100" dirty="0" err="1"/>
              <a:t>κυτταροβριθές</a:t>
            </a:r>
            <a:r>
              <a:rPr lang="el-GR" sz="3100" dirty="0"/>
              <a:t> συγγενές </a:t>
            </a:r>
            <a:r>
              <a:rPr lang="el-GR" sz="3100" dirty="0" err="1"/>
              <a:t>μεσοβλαστικό</a:t>
            </a:r>
            <a:r>
              <a:rPr lang="el-GR" sz="3100" dirty="0"/>
              <a:t> </a:t>
            </a:r>
            <a:r>
              <a:rPr lang="el-GR" sz="3100" dirty="0" smtClean="0"/>
              <a:t>   </a:t>
            </a:r>
            <a:r>
              <a:rPr lang="el-GR" sz="3100" dirty="0" err="1" smtClean="0"/>
              <a:t>νέφρωμα</a:t>
            </a:r>
            <a:r>
              <a:rPr lang="el-GR" sz="3100" dirty="0"/>
              <a:t/>
            </a:r>
            <a:br>
              <a:rPr lang="el-GR" sz="3100" dirty="0"/>
            </a:br>
            <a:r>
              <a:rPr lang="el-GR" sz="3100" b="1" dirty="0" smtClean="0"/>
              <a:t>γ</a:t>
            </a:r>
            <a:r>
              <a:rPr lang="el-GR" sz="3100" b="1" dirty="0"/>
              <a:t>.</a:t>
            </a:r>
            <a:r>
              <a:rPr lang="el-GR" sz="3100" dirty="0"/>
              <a:t>	μονοφασικό </a:t>
            </a:r>
            <a:r>
              <a:rPr lang="el-GR" sz="3100" dirty="0" err="1"/>
              <a:t>συνοβιακό</a:t>
            </a:r>
            <a:r>
              <a:rPr lang="el-GR" sz="3100" dirty="0"/>
              <a:t> σάρκωμα	</a:t>
            </a:r>
            <a:r>
              <a:rPr lang="en-US" sz="3100" dirty="0" smtClean="0"/>
              <a:t/>
            </a:r>
            <a:br>
              <a:rPr lang="en-US" sz="3100" dirty="0" smtClean="0"/>
            </a:br>
            <a:r>
              <a:rPr lang="el-GR" sz="3100" b="1" dirty="0" smtClean="0"/>
              <a:t>δ</a:t>
            </a:r>
            <a:r>
              <a:rPr lang="el-GR" sz="3100" b="1" dirty="0"/>
              <a:t>.</a:t>
            </a:r>
            <a:r>
              <a:rPr lang="el-GR" sz="3100" dirty="0"/>
              <a:t>	</a:t>
            </a:r>
            <a:r>
              <a:rPr lang="el-GR" sz="3100" b="1" dirty="0" err="1"/>
              <a:t>διαυγοκυτταρικό</a:t>
            </a:r>
            <a:r>
              <a:rPr lang="el-GR" sz="3100" b="1" dirty="0"/>
              <a:t> σάρκωμα του νεφρού</a:t>
            </a:r>
            <a:r>
              <a:rPr lang="el-GR" sz="3100" dirty="0"/>
              <a:t/>
            </a:r>
            <a:br>
              <a:rPr lang="el-GR" sz="3100" dirty="0"/>
            </a:br>
            <a:r>
              <a:rPr lang="en-US" sz="2200" dirty="0" smtClean="0"/>
              <a:t/>
            </a:r>
            <a:br>
              <a:rPr lang="en-US" sz="2200" dirty="0" smtClean="0"/>
            </a:br>
            <a:r>
              <a:rPr lang="en-US" sz="2200" dirty="0"/>
              <a:t/>
            </a:r>
            <a:br>
              <a:rPr lang="en-US" sz="22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endParaRPr lang="el-GR" sz="2000"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28670"/>
            <a:ext cx="9144000" cy="5452658"/>
          </a:xfrm>
        </p:spPr>
        <p:txBody>
          <a:bodyPr>
            <a:normAutofit fontScale="90000"/>
          </a:bodyPr>
          <a:lstStyle/>
          <a:p>
            <a:pPr algn="l"/>
            <a:r>
              <a:rPr lang="en-US" sz="2200" b="1" dirty="0" smtClean="0"/>
              <a:t/>
            </a:r>
            <a:br>
              <a:rPr lang="en-US" sz="2200" b="1" dirty="0" smtClean="0"/>
            </a:br>
            <a:r>
              <a:rPr lang="en-US" sz="2200" b="1" dirty="0"/>
              <a:t/>
            </a:r>
            <a:br>
              <a:rPr lang="en-US" sz="2200" b="1" dirty="0"/>
            </a:br>
            <a:r>
              <a:rPr lang="en-US" sz="2200" b="1" dirty="0" smtClean="0"/>
              <a:t/>
            </a:r>
            <a:br>
              <a:rPr lang="en-US" sz="2200" b="1" dirty="0" smtClean="0"/>
            </a:br>
            <a:r>
              <a:rPr lang="en-US" sz="2200" b="1" dirty="0"/>
              <a:t/>
            </a:r>
            <a:br>
              <a:rPr lang="en-US" sz="2200" b="1" dirty="0"/>
            </a:br>
            <a:r>
              <a:rPr lang="el-GR" sz="3100" b="1" dirty="0" smtClean="0"/>
              <a:t>5.</a:t>
            </a:r>
            <a:r>
              <a:rPr lang="el-GR" sz="3100" dirty="0"/>
              <a:t>	 Στο εικονιζόμενο νεόπλασμα του άνω πόλου του νεφρού, </a:t>
            </a:r>
            <a:r>
              <a:rPr lang="el-GR" sz="3100" dirty="0" smtClean="0"/>
              <a:t> ποιοι δείκτες </a:t>
            </a:r>
            <a:r>
              <a:rPr lang="el-GR" sz="3100" dirty="0"/>
              <a:t>αναμένεται να έχουν </a:t>
            </a:r>
            <a:r>
              <a:rPr lang="el-GR" sz="3100" dirty="0" err="1" smtClean="0"/>
              <a:t>ανοσοϊστοθετικότητα</a:t>
            </a:r>
            <a:r>
              <a:rPr lang="el-GR" sz="3100" dirty="0" smtClean="0"/>
              <a:t>;</a:t>
            </a:r>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smtClean="0"/>
              <a:t>	</a:t>
            </a:r>
            <a:r>
              <a:rPr lang="el-GR" sz="3100" b="1" dirty="0" smtClean="0"/>
              <a:t>α</a:t>
            </a:r>
            <a:r>
              <a:rPr lang="el-GR" sz="3100" b="1" dirty="0"/>
              <a:t>.</a:t>
            </a:r>
            <a:r>
              <a:rPr lang="el-GR" sz="3100" dirty="0"/>
              <a:t>	KIT (CD 117), </a:t>
            </a:r>
            <a:r>
              <a:rPr lang="el-GR" sz="3100" dirty="0" err="1"/>
              <a:t>βιμεντίνη</a:t>
            </a:r>
            <a:r>
              <a:rPr lang="el-GR" sz="3100" dirty="0"/>
              <a:t> και </a:t>
            </a:r>
            <a:r>
              <a:rPr lang="el-GR" sz="3100" dirty="0" err="1"/>
              <a:t>ακτίνη</a:t>
            </a:r>
            <a:r>
              <a:rPr lang="el-GR" sz="3100" dirty="0"/>
              <a:t>	</a:t>
            </a:r>
            <a:r>
              <a:rPr lang="en-US" sz="3100" dirty="0" smtClean="0"/>
              <a:t/>
            </a:r>
            <a:br>
              <a:rPr lang="en-US" sz="3100" dirty="0" smtClean="0"/>
            </a:br>
            <a:r>
              <a:rPr lang="en-US" sz="3100" dirty="0" smtClean="0"/>
              <a:t>	</a:t>
            </a:r>
            <a:r>
              <a:rPr lang="el-GR" sz="3100" b="1" dirty="0" smtClean="0"/>
              <a:t>β</a:t>
            </a:r>
            <a:r>
              <a:rPr lang="el-GR" sz="3100" b="1" dirty="0"/>
              <a:t>.</a:t>
            </a:r>
            <a:r>
              <a:rPr lang="el-GR" sz="3100" dirty="0"/>
              <a:t>	HMB-45 και </a:t>
            </a:r>
            <a:r>
              <a:rPr lang="el-GR" sz="3100" dirty="0" err="1"/>
              <a:t>Melan</a:t>
            </a:r>
            <a:r>
              <a:rPr lang="el-GR" sz="3100" dirty="0"/>
              <a:t> A</a:t>
            </a:r>
            <a:br>
              <a:rPr lang="el-GR" sz="3100" dirty="0"/>
            </a:br>
            <a:r>
              <a:rPr lang="en-US" sz="3100" dirty="0" smtClean="0"/>
              <a:t>	</a:t>
            </a:r>
            <a:r>
              <a:rPr lang="el-GR" sz="3100" b="1" dirty="0" smtClean="0"/>
              <a:t>γ</a:t>
            </a:r>
            <a:r>
              <a:rPr lang="el-GR" sz="3100" b="1" dirty="0"/>
              <a:t>.</a:t>
            </a:r>
            <a:r>
              <a:rPr lang="el-GR" sz="3100" dirty="0"/>
              <a:t>	</a:t>
            </a:r>
            <a:r>
              <a:rPr lang="el-GR" sz="3100" dirty="0" err="1"/>
              <a:t>Κυτταροκερατίνη</a:t>
            </a:r>
            <a:r>
              <a:rPr lang="el-GR" sz="3100" dirty="0"/>
              <a:t> και επιθηλιακό </a:t>
            </a:r>
            <a:r>
              <a:rPr lang="el-GR" sz="3100" dirty="0" err="1"/>
              <a:t>μεμβρανικό</a:t>
            </a:r>
            <a:r>
              <a:rPr lang="el-GR" sz="3100" dirty="0"/>
              <a:t> </a:t>
            </a:r>
            <a:r>
              <a:rPr lang="el-GR" sz="3100" dirty="0" smtClean="0"/>
              <a:t>  αντιγόνο</a:t>
            </a:r>
            <a:r>
              <a:rPr lang="el-GR" sz="3100" dirty="0"/>
              <a:t>	</a:t>
            </a:r>
            <a:r>
              <a:rPr lang="el-GR" sz="3100" dirty="0" smtClean="0"/>
              <a:t/>
            </a:r>
            <a:br>
              <a:rPr lang="el-GR" sz="3100" dirty="0" smtClean="0"/>
            </a:br>
            <a:r>
              <a:rPr lang="el-GR" sz="3100" dirty="0" smtClean="0"/>
              <a:t>           </a:t>
            </a:r>
            <a:r>
              <a:rPr lang="el-GR" sz="3100" b="1" dirty="0" smtClean="0"/>
              <a:t>δ</a:t>
            </a:r>
            <a:r>
              <a:rPr lang="el-GR" sz="3100" b="1" dirty="0"/>
              <a:t>.</a:t>
            </a:r>
            <a:r>
              <a:rPr lang="el-GR" sz="3100" dirty="0"/>
              <a:t>	α + </a:t>
            </a:r>
            <a:r>
              <a:rPr lang="el-GR" sz="3100" dirty="0" smtClean="0"/>
              <a:t>β</a:t>
            </a:r>
            <a:r>
              <a:rPr lang="en-US" sz="3100" dirty="0" smtClean="0"/>
              <a:t> </a:t>
            </a:r>
            <a:r>
              <a:rPr lang="el-GR" sz="3100" dirty="0"/>
              <a:t>	</a:t>
            </a:r>
            <a:br>
              <a:rPr lang="el-GR" sz="3100" dirty="0"/>
            </a:br>
            <a:r>
              <a:rPr lang="en-US" sz="3100" dirty="0"/>
              <a:t> </a:t>
            </a:r>
            <a:r>
              <a:rPr lang="en-US" sz="3100" dirty="0" smtClean="0"/>
              <a:t/>
            </a:r>
            <a:br>
              <a:rPr lang="en-US" sz="3100" dirty="0" smtClean="0"/>
            </a:br>
            <a:r>
              <a:rPr lang="el-GR" sz="2200" dirty="0"/>
              <a:t/>
            </a:r>
            <a:br>
              <a:rPr lang="el-GR" sz="2200" dirty="0"/>
            </a:br>
            <a:r>
              <a:rPr lang="en-US" sz="2200" dirty="0"/>
              <a:t> </a:t>
            </a:r>
            <a:r>
              <a:rPr lang="el-GR" sz="2200" dirty="0"/>
              <a:t/>
            </a:r>
            <a:br>
              <a:rPr lang="el-GR" sz="2200" dirty="0"/>
            </a:br>
            <a:r>
              <a:rPr lang="en-US" sz="2200" dirty="0"/>
              <a:t/>
            </a:r>
            <a:br>
              <a:rPr lang="en-US" sz="2200" dirty="0"/>
            </a:br>
            <a:r>
              <a:rPr lang="en-US" sz="2200" dirty="0" smtClean="0"/>
              <a:t/>
            </a:r>
            <a:br>
              <a:rPr lang="en-US" sz="22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p:txBody>
          <a:bodyPr/>
          <a:lstStyle/>
          <a:p>
            <a:r>
              <a:rPr lang="el-GR" sz="3200" b="1" dirty="0" smtClean="0">
                <a:solidFill>
                  <a:schemeClr val="tx2"/>
                </a:solidFill>
                <a:effectLst>
                  <a:outerShdw blurRad="38100" dist="38100" dir="2700000" algn="tl">
                    <a:srgbClr val="000000">
                      <a:alpha val="43137"/>
                    </a:srgbClr>
                  </a:outerShdw>
                </a:effectLst>
              </a:rPr>
              <a:t>Μακρο</a:t>
            </a:r>
            <a:r>
              <a:rPr lang="el-GR" sz="3200" b="1" dirty="0" smtClean="0">
                <a:solidFill>
                  <a:schemeClr val="tx2"/>
                </a:solidFill>
              </a:rPr>
              <a:t>σκοπική διήθηση νεφρικής φλέβας</a:t>
            </a:r>
            <a:r>
              <a:rPr lang="en-US" sz="3200" b="1" dirty="0" smtClean="0">
                <a:solidFill>
                  <a:schemeClr val="tx2"/>
                </a:solidFill>
              </a:rPr>
              <a:t> </a:t>
            </a:r>
            <a:r>
              <a:rPr lang="el-GR" sz="3200" b="1" dirty="0" smtClean="0">
                <a:solidFill>
                  <a:schemeClr val="tx2"/>
                </a:solidFill>
              </a:rPr>
              <a:t>(Τ3α), δειγματοληψία, όρια</a:t>
            </a:r>
            <a:endParaRPr lang="el-GR" sz="3200" dirty="0" smtClean="0">
              <a:solidFill>
                <a:schemeClr val="tx2"/>
              </a:solidFill>
            </a:endParaRPr>
          </a:p>
        </p:txBody>
      </p:sp>
      <p:sp>
        <p:nvSpPr>
          <p:cNvPr id="41987" name="2 - Θέση περιεχομένου"/>
          <p:cNvSpPr>
            <a:spLocks noGrp="1"/>
          </p:cNvSpPr>
          <p:nvPr>
            <p:ph idx="1"/>
          </p:nvPr>
        </p:nvSpPr>
        <p:spPr>
          <a:xfrm>
            <a:off x="827088" y="2052638"/>
            <a:ext cx="7848600" cy="4195762"/>
          </a:xfrm>
        </p:spPr>
        <p:txBody>
          <a:bodyPr rtlCol="0">
            <a:normAutofit lnSpcReduction="10000"/>
          </a:bodyPr>
          <a:lstStyle/>
          <a:p>
            <a:pPr marL="0" indent="0" fontAlgn="auto">
              <a:spcAft>
                <a:spcPts val="0"/>
              </a:spcAft>
              <a:buFont typeface="Wingdings 3" charset="2"/>
              <a:buNone/>
              <a:defRPr/>
            </a:pPr>
            <a:r>
              <a:rPr lang="el-GR" sz="2400" dirty="0" smtClean="0"/>
              <a:t> </a:t>
            </a:r>
            <a:r>
              <a:rPr lang="el-GR" sz="2400" dirty="0" smtClean="0">
                <a:effectLst>
                  <a:outerShdw blurRad="38100" dist="38100" dir="2700000" algn="tl">
                    <a:srgbClr val="000000">
                      <a:alpha val="43137"/>
                    </a:srgbClr>
                  </a:outerShdw>
                </a:effectLst>
              </a:rPr>
              <a:t>Διήθηση φλεβικών κλάδων </a:t>
            </a:r>
            <a:r>
              <a:rPr lang="el-GR" sz="2400" dirty="0" smtClean="0"/>
              <a:t>της πύλης του νεφρού από τον όγκο μπορεί να τεκμηριωθεί όταν: </a:t>
            </a:r>
            <a:endParaRPr lang="en-US" sz="2400" dirty="0" smtClean="0"/>
          </a:p>
          <a:p>
            <a:pPr fontAlgn="auto">
              <a:spcAft>
                <a:spcPts val="0"/>
              </a:spcAft>
              <a:buFont typeface="Wingdings 3" charset="2"/>
              <a:buChar char=""/>
              <a:defRPr/>
            </a:pPr>
            <a:r>
              <a:rPr lang="en-US" sz="2400" dirty="0"/>
              <a:t>O</a:t>
            </a:r>
            <a:r>
              <a:rPr lang="el-GR" sz="2400" dirty="0" smtClean="0"/>
              <a:t> όγκος βρίσκεται </a:t>
            </a:r>
            <a:r>
              <a:rPr lang="el-GR" sz="2400" dirty="0" smtClean="0">
                <a:effectLst>
                  <a:outerShdw blurRad="38100" dist="38100" dir="2700000" algn="tl">
                    <a:srgbClr val="000000">
                      <a:alpha val="43137"/>
                    </a:srgbClr>
                  </a:outerShdw>
                </a:effectLst>
              </a:rPr>
              <a:t>προσκολλημένος στο αγγειακό τοίχωμα </a:t>
            </a:r>
            <a:r>
              <a:rPr lang="el-GR" sz="2400" dirty="0" smtClean="0"/>
              <a:t>ή </a:t>
            </a:r>
          </a:p>
          <a:p>
            <a:pPr fontAlgn="auto">
              <a:spcAft>
                <a:spcPts val="0"/>
              </a:spcAft>
              <a:buFont typeface="Wingdings 3" charset="2"/>
              <a:buChar char=""/>
              <a:defRPr/>
            </a:pPr>
            <a:r>
              <a:rPr lang="el-GR" sz="2400" dirty="0" smtClean="0"/>
              <a:t>όταν ο όγκος </a:t>
            </a:r>
            <a:r>
              <a:rPr lang="el-GR" sz="2400" dirty="0" smtClean="0">
                <a:effectLst>
                  <a:outerShdw blurRad="38100" dist="38100" dir="2700000" algn="tl">
                    <a:srgbClr val="000000">
                      <a:alpha val="43137"/>
                    </a:srgbClr>
                  </a:outerShdw>
                </a:effectLst>
              </a:rPr>
              <a:t>γεμίζει και </a:t>
            </a:r>
            <a:r>
              <a:rPr lang="el-GR" sz="2400" dirty="0" err="1" smtClean="0">
                <a:effectLst>
                  <a:outerShdw blurRad="38100" dist="38100" dir="2700000" algn="tl">
                    <a:srgbClr val="000000">
                      <a:alpha val="43137"/>
                    </a:srgbClr>
                  </a:outerShdw>
                </a:effectLst>
              </a:rPr>
              <a:t>διατείνει</a:t>
            </a:r>
            <a:r>
              <a:rPr lang="el-GR" sz="2400" dirty="0" smtClean="0">
                <a:effectLst>
                  <a:outerShdw blurRad="38100" dist="38100" dir="2700000" algn="tl">
                    <a:srgbClr val="000000">
                      <a:alpha val="43137"/>
                    </a:srgbClr>
                  </a:outerShdw>
                </a:effectLst>
              </a:rPr>
              <a:t> τον αγγειακό αυλό</a:t>
            </a:r>
            <a:r>
              <a:rPr lang="el-GR" sz="2400" dirty="0" smtClean="0"/>
              <a:t>.</a:t>
            </a:r>
          </a:p>
          <a:p>
            <a:pPr fontAlgn="auto">
              <a:spcAft>
                <a:spcPts val="0"/>
              </a:spcAft>
              <a:buFont typeface="Wingdings 3" charset="2"/>
              <a:buChar char=""/>
              <a:defRPr/>
            </a:pPr>
            <a:r>
              <a:rPr lang="el-GR" sz="2400" dirty="0" smtClean="0"/>
              <a:t>Τα ανωτέρω μπορεί να παρατηρηθούν είτε στην κύρια νεφρική φλέβα είτε στους μείζονες κλάδους της.</a:t>
            </a:r>
          </a:p>
          <a:p>
            <a:pPr fontAlgn="auto">
              <a:spcAft>
                <a:spcPts val="0"/>
              </a:spcAft>
              <a:buFont typeface="Wingdings 3" charset="2"/>
              <a:buChar char=""/>
              <a:defRPr/>
            </a:pPr>
            <a:r>
              <a:rPr lang="el-GR" sz="2400" dirty="0" smtClean="0"/>
              <a:t>Στις περισσότερες ωστόσο περιπτώσεις απαιτείται εκτεταμένη δειγματοληψία, καθώς η διήθηση ή μη των φλεβικών κλάδων δεν δύναται να τεκμηριωθεί με από</a:t>
            </a:r>
            <a:r>
              <a:rPr lang="el-GR" sz="2400" dirty="0"/>
              <a:t>λ</a:t>
            </a:r>
            <a:r>
              <a:rPr lang="el-GR" sz="2400" dirty="0" smtClean="0"/>
              <a:t>υτη βεβαιότητα</a:t>
            </a:r>
            <a:r>
              <a:rPr lang="en-US" sz="2400" dirty="0" smtClean="0"/>
              <a:t>.</a:t>
            </a:r>
            <a:endParaRPr lang="el-GR" sz="2400" dirty="0" smtClean="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08520" y="-243408"/>
            <a:ext cx="4829175" cy="3629025"/>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343400" y="-243408"/>
            <a:ext cx="4800600" cy="3600450"/>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rot="10800000">
            <a:off x="-252536" y="3356992"/>
            <a:ext cx="4800600" cy="3600450"/>
          </a:xfrm>
          <a:prstGeom prst="rect">
            <a:avLst/>
          </a:prstGeom>
          <a:noFill/>
          <a:ln w="9525">
            <a:no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rot="10800000">
            <a:off x="4343400" y="3356992"/>
            <a:ext cx="4800600" cy="3600450"/>
          </a:xfrm>
          <a:prstGeom prst="rect">
            <a:avLst/>
          </a:prstGeom>
          <a:noFill/>
          <a:ln w="9525">
            <a:noFill/>
            <a:miter lim="800000"/>
            <a:headEnd/>
            <a:tailEnd/>
          </a:ln>
        </p:spPr>
      </p:pic>
      <p:sp>
        <p:nvSpPr>
          <p:cNvPr id="6" name="5 - Ορθογώνιο"/>
          <p:cNvSpPr/>
          <p:nvPr/>
        </p:nvSpPr>
        <p:spPr>
          <a:xfrm>
            <a:off x="0" y="2857496"/>
            <a:ext cx="4897570" cy="369332"/>
          </a:xfrm>
          <a:prstGeom prst="rect">
            <a:avLst/>
          </a:prstGeom>
        </p:spPr>
        <p:txBody>
          <a:bodyPr wrap="square">
            <a:spAutoFit/>
          </a:bodyPr>
          <a:lstStyle/>
          <a:p>
            <a:r>
              <a:rPr lang="el-GR" b="1" dirty="0" smtClean="0"/>
              <a:t>Εικ.5</a:t>
            </a:r>
            <a:endParaRPr lang="el-GR" b="1"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28670"/>
            <a:ext cx="9144000" cy="5452658"/>
          </a:xfrm>
        </p:spPr>
        <p:txBody>
          <a:bodyPr>
            <a:normAutofit fontScale="90000"/>
          </a:bodyPr>
          <a:lstStyle/>
          <a:p>
            <a:pPr algn="l"/>
            <a:r>
              <a:rPr lang="en-US" sz="2200" b="1" dirty="0" smtClean="0"/>
              <a:t/>
            </a:r>
            <a:br>
              <a:rPr lang="en-US" sz="2200" b="1" dirty="0" smtClean="0"/>
            </a:br>
            <a:r>
              <a:rPr lang="en-US" sz="2200" b="1" dirty="0"/>
              <a:t/>
            </a:r>
            <a:br>
              <a:rPr lang="en-US" sz="2200" b="1" dirty="0"/>
            </a:br>
            <a:r>
              <a:rPr lang="en-US" sz="2200" b="1" dirty="0" smtClean="0"/>
              <a:t/>
            </a:r>
            <a:br>
              <a:rPr lang="en-US" sz="2200" b="1" dirty="0" smtClean="0"/>
            </a:br>
            <a:r>
              <a:rPr lang="en-US" sz="2200" b="1" dirty="0"/>
              <a:t/>
            </a:r>
            <a:br>
              <a:rPr lang="en-US" sz="2200" b="1" dirty="0"/>
            </a:br>
            <a:r>
              <a:rPr lang="el-GR" sz="3100" b="1" dirty="0" smtClean="0"/>
              <a:t>5.</a:t>
            </a:r>
            <a:r>
              <a:rPr lang="el-GR" sz="3100" dirty="0"/>
              <a:t>	 Στο εικονιζόμενο νεόπλασμα του άνω πόλου του νεφρού, </a:t>
            </a:r>
            <a:r>
              <a:rPr lang="el-GR" sz="3100" dirty="0" smtClean="0"/>
              <a:t> ποιοι δείκτες </a:t>
            </a:r>
            <a:r>
              <a:rPr lang="el-GR" sz="3100" dirty="0"/>
              <a:t>αναμένεται να έχουν </a:t>
            </a:r>
            <a:r>
              <a:rPr lang="el-GR" sz="3100" dirty="0" err="1" smtClean="0"/>
              <a:t>ανοσοϊστοθετικότητα</a:t>
            </a:r>
            <a:r>
              <a:rPr lang="el-GR" sz="3100" dirty="0" smtClean="0"/>
              <a:t>;</a:t>
            </a:r>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smtClean="0"/>
              <a:t>	</a:t>
            </a:r>
            <a:r>
              <a:rPr lang="el-GR" sz="3100" b="1" dirty="0" smtClean="0"/>
              <a:t>α</a:t>
            </a:r>
            <a:r>
              <a:rPr lang="el-GR" sz="3100" b="1" dirty="0"/>
              <a:t>.</a:t>
            </a:r>
            <a:r>
              <a:rPr lang="el-GR" sz="3100" dirty="0"/>
              <a:t>	KIT (CD 117), </a:t>
            </a:r>
            <a:r>
              <a:rPr lang="el-GR" sz="3100" dirty="0" err="1"/>
              <a:t>βιμεντίνη</a:t>
            </a:r>
            <a:r>
              <a:rPr lang="el-GR" sz="3100" dirty="0"/>
              <a:t> και </a:t>
            </a:r>
            <a:r>
              <a:rPr lang="el-GR" sz="3100" dirty="0" err="1"/>
              <a:t>ακτίνη</a:t>
            </a:r>
            <a:r>
              <a:rPr lang="el-GR" sz="3100" dirty="0"/>
              <a:t>	</a:t>
            </a:r>
            <a:r>
              <a:rPr lang="en-US" sz="3100" dirty="0" smtClean="0"/>
              <a:t/>
            </a:r>
            <a:br>
              <a:rPr lang="en-US" sz="3100" dirty="0" smtClean="0"/>
            </a:br>
            <a:r>
              <a:rPr lang="en-US" sz="3100" dirty="0" smtClean="0"/>
              <a:t>	</a:t>
            </a:r>
            <a:r>
              <a:rPr lang="el-GR" sz="3100" b="1" dirty="0" smtClean="0"/>
              <a:t>β</a:t>
            </a:r>
            <a:r>
              <a:rPr lang="el-GR" sz="3100" b="1" dirty="0"/>
              <a:t>.</a:t>
            </a:r>
            <a:r>
              <a:rPr lang="el-GR" sz="3100" dirty="0"/>
              <a:t>	HMB-45 και </a:t>
            </a:r>
            <a:r>
              <a:rPr lang="el-GR" sz="3100" dirty="0" err="1"/>
              <a:t>Melan</a:t>
            </a:r>
            <a:r>
              <a:rPr lang="el-GR" sz="3100" dirty="0"/>
              <a:t> A</a:t>
            </a:r>
            <a:br>
              <a:rPr lang="el-GR" sz="3100" dirty="0"/>
            </a:br>
            <a:r>
              <a:rPr lang="en-US" sz="3100" dirty="0" smtClean="0"/>
              <a:t>	</a:t>
            </a:r>
            <a:r>
              <a:rPr lang="el-GR" sz="3100" b="1" dirty="0" smtClean="0"/>
              <a:t>γ</a:t>
            </a:r>
            <a:r>
              <a:rPr lang="el-GR" sz="3100" b="1" dirty="0"/>
              <a:t>.</a:t>
            </a:r>
            <a:r>
              <a:rPr lang="el-GR" sz="3100" dirty="0"/>
              <a:t>	</a:t>
            </a:r>
            <a:r>
              <a:rPr lang="el-GR" sz="3100" dirty="0" err="1"/>
              <a:t>Κυτταροκερατίνη</a:t>
            </a:r>
            <a:r>
              <a:rPr lang="el-GR" sz="3100" dirty="0"/>
              <a:t> και επιθηλιακό </a:t>
            </a:r>
            <a:r>
              <a:rPr lang="el-GR" sz="3100" dirty="0" err="1"/>
              <a:t>μεμβρανικό</a:t>
            </a:r>
            <a:r>
              <a:rPr lang="el-GR" sz="3100" dirty="0"/>
              <a:t> </a:t>
            </a:r>
            <a:r>
              <a:rPr lang="el-GR" sz="3100" dirty="0" smtClean="0"/>
              <a:t>  αντιγόνο</a:t>
            </a:r>
            <a:r>
              <a:rPr lang="el-GR" sz="3100" dirty="0"/>
              <a:t>	</a:t>
            </a:r>
            <a:r>
              <a:rPr lang="el-GR" sz="3100" dirty="0" smtClean="0"/>
              <a:t/>
            </a:r>
            <a:br>
              <a:rPr lang="el-GR" sz="3100" dirty="0" smtClean="0"/>
            </a:br>
            <a:r>
              <a:rPr lang="el-GR" sz="3100" dirty="0" smtClean="0"/>
              <a:t>           </a:t>
            </a:r>
            <a:r>
              <a:rPr lang="el-GR" sz="3100" b="1" dirty="0" smtClean="0"/>
              <a:t>δ</a:t>
            </a:r>
            <a:r>
              <a:rPr lang="el-GR" sz="3100" b="1" dirty="0"/>
              <a:t>.</a:t>
            </a:r>
            <a:r>
              <a:rPr lang="el-GR" sz="3100" dirty="0"/>
              <a:t>	</a:t>
            </a:r>
            <a:r>
              <a:rPr lang="el-GR" sz="3100" b="1" dirty="0"/>
              <a:t>α + </a:t>
            </a:r>
            <a:r>
              <a:rPr lang="el-GR" sz="3100" b="1" dirty="0" smtClean="0"/>
              <a:t>β</a:t>
            </a:r>
            <a:r>
              <a:rPr lang="en-US" sz="3100" b="1" dirty="0" smtClean="0"/>
              <a:t> </a:t>
            </a:r>
            <a:r>
              <a:rPr lang="el-GR" sz="3100" b="1" dirty="0"/>
              <a:t>	</a:t>
            </a:r>
            <a:r>
              <a:rPr lang="el-GR" sz="3100" dirty="0"/>
              <a:t/>
            </a:r>
            <a:br>
              <a:rPr lang="el-GR" sz="3100" dirty="0"/>
            </a:br>
            <a:r>
              <a:rPr lang="en-US" sz="3100" dirty="0"/>
              <a:t> </a:t>
            </a:r>
            <a:r>
              <a:rPr lang="en-US" sz="3100" dirty="0" smtClean="0"/>
              <a:t/>
            </a:r>
            <a:br>
              <a:rPr lang="en-US" sz="3100" dirty="0" smtClean="0"/>
            </a:br>
            <a:r>
              <a:rPr lang="el-GR" sz="2200" dirty="0"/>
              <a:t/>
            </a:r>
            <a:br>
              <a:rPr lang="el-GR" sz="2200" dirty="0"/>
            </a:br>
            <a:r>
              <a:rPr lang="en-US" sz="2200" dirty="0"/>
              <a:t> </a:t>
            </a:r>
            <a:r>
              <a:rPr lang="el-GR" sz="2200" dirty="0"/>
              <a:t/>
            </a:r>
            <a:br>
              <a:rPr lang="el-GR" sz="2200" dirty="0"/>
            </a:br>
            <a:r>
              <a:rPr lang="en-US" sz="2200" dirty="0"/>
              <a:t/>
            </a:r>
            <a:br>
              <a:rPr lang="en-US" sz="2200" dirty="0"/>
            </a:br>
            <a:r>
              <a:rPr lang="en-US" sz="2200" dirty="0" smtClean="0"/>
              <a:t/>
            </a:r>
            <a:br>
              <a:rPr lang="en-US" sz="22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357298"/>
            <a:ext cx="9144000" cy="6000792"/>
          </a:xfrm>
        </p:spPr>
        <p:txBody>
          <a:bodyPr>
            <a:normAutofit fontScale="90000"/>
          </a:bodyPr>
          <a:lstStyle/>
          <a:p>
            <a:pPr algn="l"/>
            <a:r>
              <a:rPr lang="en-US" sz="2200" b="1" dirty="0" smtClean="0">
                <a:cs typeface="Times New Roman" pitchFamily="18" charset="0"/>
              </a:rPr>
              <a:t/>
            </a:r>
            <a:br>
              <a:rPr lang="en-US" sz="2200" b="1" dirty="0" smtClean="0">
                <a:cs typeface="Times New Roman" pitchFamily="18" charset="0"/>
              </a:rPr>
            </a:br>
            <a:r>
              <a:rPr lang="en-US" sz="2200" b="1" dirty="0">
                <a:cs typeface="Times New Roman" pitchFamily="18" charset="0"/>
              </a:rPr>
              <a:t/>
            </a:r>
            <a:br>
              <a:rPr lang="en-US" sz="2200" b="1" dirty="0">
                <a:cs typeface="Times New Roman" pitchFamily="18" charset="0"/>
              </a:rPr>
            </a:br>
            <a:r>
              <a:rPr lang="en-US" sz="2200" b="1" dirty="0" smtClean="0">
                <a:cs typeface="Times New Roman" pitchFamily="18" charset="0"/>
              </a:rPr>
              <a:t/>
            </a:r>
            <a:br>
              <a:rPr lang="en-US" sz="2200" b="1" dirty="0" smtClean="0">
                <a:cs typeface="Times New Roman" pitchFamily="18" charset="0"/>
              </a:rPr>
            </a:br>
            <a:r>
              <a:rPr lang="el-GR" sz="3100" b="1" dirty="0" smtClean="0">
                <a:cs typeface="Times New Roman" pitchFamily="18" charset="0"/>
              </a:rPr>
              <a:t>6. </a:t>
            </a:r>
            <a:r>
              <a:rPr lang="el-GR" sz="3100" dirty="0" smtClean="0">
                <a:cs typeface="Times New Roman" pitchFamily="18" charset="0"/>
              </a:rPr>
              <a:t>Από </a:t>
            </a:r>
            <a:r>
              <a:rPr lang="el-GR" sz="3100" dirty="0">
                <a:cs typeface="Times New Roman" pitchFamily="18" charset="0"/>
              </a:rPr>
              <a:t>ποια περιοχή του εικονιζόμενου στα αριστερά παρασκευάσματος νεφρεκτομής με </a:t>
            </a:r>
            <a:r>
              <a:rPr lang="el-GR" sz="3100" dirty="0" err="1" smtClean="0">
                <a:cs typeface="Times New Roman" pitchFamily="18" charset="0"/>
              </a:rPr>
              <a:t>νεφροκυτταρικό</a:t>
            </a:r>
            <a:r>
              <a:rPr lang="el-GR" sz="3100" dirty="0" smtClean="0">
                <a:cs typeface="Times New Roman" pitchFamily="18" charset="0"/>
              </a:rPr>
              <a:t> </a:t>
            </a:r>
            <a:r>
              <a:rPr lang="el-GR" sz="3100" dirty="0">
                <a:cs typeface="Times New Roman" pitchFamily="18" charset="0"/>
              </a:rPr>
              <a:t>καρκίνωμα έχει ληφθεί η τομή που εικονίζεται δεξιά;</a:t>
            </a:r>
            <a:br>
              <a:rPr lang="el-GR" sz="3100" dirty="0">
                <a:cs typeface="Times New Roman" pitchFamily="18" charset="0"/>
              </a:rPr>
            </a:br>
            <a:r>
              <a:rPr lang="en-US" sz="3100" dirty="0" smtClean="0">
                <a:cs typeface="Times New Roman" pitchFamily="18" charset="0"/>
              </a:rPr>
              <a:t/>
            </a:r>
            <a:br>
              <a:rPr lang="en-US" sz="3100" dirty="0" smtClean="0">
                <a:cs typeface="Times New Roman" pitchFamily="18" charset="0"/>
              </a:rPr>
            </a:br>
            <a:r>
              <a:rPr lang="en-US" sz="3100" dirty="0">
                <a:cs typeface="Times New Roman" pitchFamily="18" charset="0"/>
              </a:rPr>
              <a:t/>
            </a:r>
            <a:br>
              <a:rPr lang="en-US" sz="3100" dirty="0">
                <a:cs typeface="Times New Roman" pitchFamily="18" charset="0"/>
              </a:rPr>
            </a:br>
            <a:r>
              <a:rPr lang="el-GR" sz="3100" b="1" dirty="0" smtClean="0">
                <a:cs typeface="Times New Roman" pitchFamily="18" charset="0"/>
              </a:rPr>
              <a:t>α</a:t>
            </a:r>
            <a:r>
              <a:rPr lang="el-GR" sz="3100" b="1" dirty="0">
                <a:cs typeface="Times New Roman" pitchFamily="18" charset="0"/>
              </a:rPr>
              <a:t>.</a:t>
            </a:r>
            <a:r>
              <a:rPr lang="el-GR" sz="3100" dirty="0">
                <a:cs typeface="Times New Roman" pitchFamily="18" charset="0"/>
              </a:rPr>
              <a:t>	Από τα </a:t>
            </a:r>
            <a:r>
              <a:rPr lang="el-GR" sz="3100" dirty="0" err="1">
                <a:cs typeface="Times New Roman" pitchFamily="18" charset="0"/>
              </a:rPr>
              <a:t>κιτρινόλευκα</a:t>
            </a:r>
            <a:r>
              <a:rPr lang="el-GR" sz="3100" dirty="0">
                <a:cs typeface="Times New Roman" pitchFamily="18" charset="0"/>
              </a:rPr>
              <a:t> </a:t>
            </a:r>
            <a:r>
              <a:rPr lang="el-GR" sz="3100" dirty="0" err="1">
                <a:cs typeface="Times New Roman" pitchFamily="18" charset="0"/>
              </a:rPr>
              <a:t>οζία</a:t>
            </a:r>
            <a:r>
              <a:rPr lang="el-GR" sz="3100" dirty="0">
                <a:cs typeface="Times New Roman" pitchFamily="18" charset="0"/>
              </a:rPr>
              <a:t>	</a:t>
            </a:r>
            <a:r>
              <a:rPr lang="en-US" sz="3100" dirty="0" smtClean="0">
                <a:cs typeface="Times New Roman" pitchFamily="18" charset="0"/>
              </a:rPr>
              <a:t/>
            </a:r>
            <a:br>
              <a:rPr lang="en-US" sz="3100" dirty="0" smtClean="0">
                <a:cs typeface="Times New Roman" pitchFamily="18" charset="0"/>
              </a:rPr>
            </a:br>
            <a:r>
              <a:rPr lang="el-GR" sz="3100" b="1" dirty="0" smtClean="0">
                <a:cs typeface="Times New Roman" pitchFamily="18" charset="0"/>
              </a:rPr>
              <a:t>β</a:t>
            </a:r>
            <a:r>
              <a:rPr lang="el-GR" sz="3100" b="1" dirty="0">
                <a:cs typeface="Times New Roman" pitchFamily="18" charset="0"/>
              </a:rPr>
              <a:t>.</a:t>
            </a:r>
            <a:r>
              <a:rPr lang="el-GR" sz="3100" dirty="0">
                <a:cs typeface="Times New Roman" pitchFamily="18" charset="0"/>
              </a:rPr>
              <a:t>	Από τις  </a:t>
            </a:r>
            <a:r>
              <a:rPr lang="el-GR" sz="3100" dirty="0" err="1">
                <a:cs typeface="Times New Roman" pitchFamily="18" charset="0"/>
              </a:rPr>
              <a:t>κρεμώδους</a:t>
            </a:r>
            <a:r>
              <a:rPr lang="el-GR" sz="3100" dirty="0">
                <a:cs typeface="Times New Roman" pitchFamily="18" charset="0"/>
              </a:rPr>
              <a:t> χροιάς, συμπαγείς περιοχές</a:t>
            </a:r>
            <a:br>
              <a:rPr lang="el-GR" sz="3100" dirty="0">
                <a:cs typeface="Times New Roman" pitchFamily="18" charset="0"/>
              </a:rPr>
            </a:br>
            <a:r>
              <a:rPr lang="el-GR" sz="3100" b="1" dirty="0" smtClean="0">
                <a:cs typeface="Times New Roman" pitchFamily="18" charset="0"/>
              </a:rPr>
              <a:t>γ</a:t>
            </a:r>
            <a:r>
              <a:rPr lang="el-GR" sz="3100" b="1" dirty="0">
                <a:cs typeface="Times New Roman" pitchFamily="18" charset="0"/>
              </a:rPr>
              <a:t>.</a:t>
            </a:r>
            <a:r>
              <a:rPr lang="el-GR" sz="3100" dirty="0">
                <a:cs typeface="Times New Roman" pitchFamily="18" charset="0"/>
              </a:rPr>
              <a:t>	Από τη νεφρική κάψα και τον </a:t>
            </a:r>
            <a:r>
              <a:rPr lang="el-GR" sz="3100" dirty="0" err="1">
                <a:cs typeface="Times New Roman" pitchFamily="18" charset="0"/>
              </a:rPr>
              <a:t>περινεφρικό</a:t>
            </a:r>
            <a:r>
              <a:rPr lang="el-GR" sz="3100" dirty="0">
                <a:cs typeface="Times New Roman" pitchFamily="18" charset="0"/>
              </a:rPr>
              <a:t> </a:t>
            </a:r>
            <a:r>
              <a:rPr lang="el-GR" sz="3100" dirty="0" smtClean="0">
                <a:cs typeface="Times New Roman" pitchFamily="18" charset="0"/>
              </a:rPr>
              <a:t>λιπώδη ιστό</a:t>
            </a:r>
            <a:r>
              <a:rPr lang="el-GR" sz="3100" dirty="0">
                <a:cs typeface="Times New Roman" pitchFamily="18" charset="0"/>
              </a:rPr>
              <a:t>	</a:t>
            </a:r>
            <a:r>
              <a:rPr lang="en-US" sz="3100" dirty="0" smtClean="0">
                <a:cs typeface="Times New Roman" pitchFamily="18" charset="0"/>
              </a:rPr>
              <a:t/>
            </a:r>
            <a:br>
              <a:rPr lang="en-US" sz="3100" dirty="0" smtClean="0">
                <a:cs typeface="Times New Roman" pitchFamily="18" charset="0"/>
              </a:rPr>
            </a:br>
            <a:r>
              <a:rPr lang="el-GR" sz="3100" b="1" dirty="0" smtClean="0">
                <a:cs typeface="Times New Roman" pitchFamily="18" charset="0"/>
              </a:rPr>
              <a:t>δ</a:t>
            </a:r>
            <a:r>
              <a:rPr lang="el-GR" sz="3100" b="1" dirty="0">
                <a:cs typeface="Times New Roman" pitchFamily="18" charset="0"/>
              </a:rPr>
              <a:t>.</a:t>
            </a:r>
            <a:r>
              <a:rPr lang="el-GR" sz="3100" dirty="0">
                <a:cs typeface="Times New Roman" pitchFamily="18" charset="0"/>
              </a:rPr>
              <a:t>	Από το παρακείμενο του όγκου νεφρικό παρέγχυμα</a:t>
            </a:r>
            <a:br>
              <a:rPr lang="el-GR" sz="3100" dirty="0">
                <a:cs typeface="Times New Roman" pitchFamily="18" charset="0"/>
              </a:rPr>
            </a:br>
            <a:r>
              <a:rPr lang="el-GR" sz="3100" dirty="0">
                <a:cs typeface="Times New Roman" pitchFamily="18" charset="0"/>
              </a:rPr>
              <a:t>	 </a:t>
            </a:r>
            <a:br>
              <a:rPr lang="el-GR" sz="3100" dirty="0">
                <a:cs typeface="Times New Roman" pitchFamily="18" charset="0"/>
              </a:rPr>
            </a:br>
            <a:r>
              <a:rPr lang="en-US" sz="3100" dirty="0">
                <a:cs typeface="Times New Roman" pitchFamily="18" charset="0"/>
              </a:rPr>
              <a:t> </a:t>
            </a:r>
            <a:r>
              <a:rPr lang="el-GR" sz="2200" dirty="0">
                <a:cs typeface="Times New Roman" pitchFamily="18" charset="0"/>
              </a:rPr>
              <a:t/>
            </a:r>
            <a:br>
              <a:rPr lang="el-GR" sz="2200" dirty="0">
                <a:cs typeface="Times New Roman" pitchFamily="18" charset="0"/>
              </a:rPr>
            </a:br>
            <a:r>
              <a:rPr lang="en-US" sz="2200" dirty="0">
                <a:cs typeface="Times New Roman" pitchFamily="18" charset="0"/>
              </a:rPr>
              <a:t> </a:t>
            </a:r>
            <a:r>
              <a:rPr lang="el-GR" sz="2200" dirty="0">
                <a:cs typeface="Times New Roman" pitchFamily="18" charset="0"/>
              </a:rPr>
              <a:t/>
            </a:r>
            <a:br>
              <a:rPr lang="el-GR" sz="2200" dirty="0">
                <a:cs typeface="Times New Roman" pitchFamily="18" charset="0"/>
              </a:rPr>
            </a:br>
            <a:r>
              <a:rPr lang="en-US" sz="2200" dirty="0">
                <a:cs typeface="Times New Roman" pitchFamily="18" charset="0"/>
              </a:rPr>
              <a:t/>
            </a:r>
            <a:br>
              <a:rPr lang="en-US" sz="2200" dirty="0">
                <a:cs typeface="Times New Roman" pitchFamily="18" charset="0"/>
              </a:rPr>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endParaRPr lang="el-GR" sz="2000"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rot="16200000">
            <a:off x="-954328" y="954328"/>
            <a:ext cx="6857999" cy="4949343"/>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rot="5400000">
            <a:off x="3930774" y="857250"/>
            <a:ext cx="6858000" cy="5143500"/>
          </a:xfrm>
          <a:prstGeom prst="rect">
            <a:avLst/>
          </a:prstGeom>
          <a:noFill/>
          <a:ln w="9525">
            <a:noFill/>
            <a:miter lim="800000"/>
            <a:headEnd/>
            <a:tailEnd/>
          </a:ln>
        </p:spPr>
      </p:pic>
      <p:sp>
        <p:nvSpPr>
          <p:cNvPr id="4" name="3 - Ορθογώνιο"/>
          <p:cNvSpPr/>
          <p:nvPr/>
        </p:nvSpPr>
        <p:spPr>
          <a:xfrm>
            <a:off x="714348" y="214290"/>
            <a:ext cx="4183222" cy="369332"/>
          </a:xfrm>
          <a:prstGeom prst="rect">
            <a:avLst/>
          </a:prstGeom>
        </p:spPr>
        <p:txBody>
          <a:bodyPr wrap="square">
            <a:spAutoFit/>
          </a:bodyPr>
          <a:lstStyle/>
          <a:p>
            <a:r>
              <a:rPr lang="el-GR" b="1" dirty="0" smtClean="0"/>
              <a:t>Εικ.6</a:t>
            </a:r>
            <a:endParaRPr lang="el-GR" b="1"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357298"/>
            <a:ext cx="9144000" cy="6000792"/>
          </a:xfrm>
        </p:spPr>
        <p:txBody>
          <a:bodyPr>
            <a:normAutofit fontScale="90000"/>
          </a:bodyPr>
          <a:lstStyle/>
          <a:p>
            <a:pPr algn="l"/>
            <a:r>
              <a:rPr lang="en-US" sz="2200" b="1" dirty="0" smtClean="0">
                <a:cs typeface="Times New Roman" pitchFamily="18" charset="0"/>
              </a:rPr>
              <a:t/>
            </a:r>
            <a:br>
              <a:rPr lang="en-US" sz="2200" b="1" dirty="0" smtClean="0">
                <a:cs typeface="Times New Roman" pitchFamily="18" charset="0"/>
              </a:rPr>
            </a:br>
            <a:r>
              <a:rPr lang="en-US" sz="2200" b="1" dirty="0">
                <a:cs typeface="Times New Roman" pitchFamily="18" charset="0"/>
              </a:rPr>
              <a:t/>
            </a:r>
            <a:br>
              <a:rPr lang="en-US" sz="2200" b="1" dirty="0">
                <a:cs typeface="Times New Roman" pitchFamily="18" charset="0"/>
              </a:rPr>
            </a:br>
            <a:r>
              <a:rPr lang="en-US" sz="2200" b="1" dirty="0" smtClean="0">
                <a:cs typeface="Times New Roman" pitchFamily="18" charset="0"/>
              </a:rPr>
              <a:t/>
            </a:r>
            <a:br>
              <a:rPr lang="en-US" sz="2200" b="1" dirty="0" smtClean="0">
                <a:cs typeface="Times New Roman" pitchFamily="18" charset="0"/>
              </a:rPr>
            </a:br>
            <a:r>
              <a:rPr lang="el-GR" sz="3100" b="1" dirty="0" smtClean="0">
                <a:cs typeface="Times New Roman" pitchFamily="18" charset="0"/>
              </a:rPr>
              <a:t>6. </a:t>
            </a:r>
            <a:r>
              <a:rPr lang="el-GR" sz="3100" dirty="0" smtClean="0">
                <a:cs typeface="Times New Roman" pitchFamily="18" charset="0"/>
              </a:rPr>
              <a:t>Από </a:t>
            </a:r>
            <a:r>
              <a:rPr lang="el-GR" sz="3100" dirty="0">
                <a:cs typeface="Times New Roman" pitchFamily="18" charset="0"/>
              </a:rPr>
              <a:t>ποια περιοχή του εικονιζόμενου στα αριστερά παρασκευάσματος νεφρεκτομής με </a:t>
            </a:r>
            <a:r>
              <a:rPr lang="el-GR" sz="3100" dirty="0" err="1" smtClean="0">
                <a:cs typeface="Times New Roman" pitchFamily="18" charset="0"/>
              </a:rPr>
              <a:t>νεφροκυτταρικό</a:t>
            </a:r>
            <a:r>
              <a:rPr lang="el-GR" sz="3100" dirty="0" smtClean="0">
                <a:cs typeface="Times New Roman" pitchFamily="18" charset="0"/>
              </a:rPr>
              <a:t> </a:t>
            </a:r>
            <a:r>
              <a:rPr lang="el-GR" sz="3100" dirty="0">
                <a:cs typeface="Times New Roman" pitchFamily="18" charset="0"/>
              </a:rPr>
              <a:t>καρκίνωμα έχει ληφθεί η τομή που εικονίζεται δεξιά;</a:t>
            </a:r>
            <a:br>
              <a:rPr lang="el-GR" sz="3100" dirty="0">
                <a:cs typeface="Times New Roman" pitchFamily="18" charset="0"/>
              </a:rPr>
            </a:br>
            <a:r>
              <a:rPr lang="en-US" sz="3100" dirty="0" smtClean="0">
                <a:cs typeface="Times New Roman" pitchFamily="18" charset="0"/>
              </a:rPr>
              <a:t/>
            </a:r>
            <a:br>
              <a:rPr lang="en-US" sz="3100" dirty="0" smtClean="0">
                <a:cs typeface="Times New Roman" pitchFamily="18" charset="0"/>
              </a:rPr>
            </a:br>
            <a:r>
              <a:rPr lang="en-US" sz="3100" dirty="0">
                <a:cs typeface="Times New Roman" pitchFamily="18" charset="0"/>
              </a:rPr>
              <a:t/>
            </a:r>
            <a:br>
              <a:rPr lang="en-US" sz="3100" dirty="0">
                <a:cs typeface="Times New Roman" pitchFamily="18" charset="0"/>
              </a:rPr>
            </a:br>
            <a:r>
              <a:rPr lang="el-GR" sz="3100" b="1" dirty="0" smtClean="0">
                <a:cs typeface="Times New Roman" pitchFamily="18" charset="0"/>
              </a:rPr>
              <a:t>α</a:t>
            </a:r>
            <a:r>
              <a:rPr lang="el-GR" sz="3100" b="1" dirty="0">
                <a:cs typeface="Times New Roman" pitchFamily="18" charset="0"/>
              </a:rPr>
              <a:t>.</a:t>
            </a:r>
            <a:r>
              <a:rPr lang="el-GR" sz="3100" dirty="0">
                <a:cs typeface="Times New Roman" pitchFamily="18" charset="0"/>
              </a:rPr>
              <a:t>	Από τα </a:t>
            </a:r>
            <a:r>
              <a:rPr lang="el-GR" sz="3100" dirty="0" err="1">
                <a:cs typeface="Times New Roman" pitchFamily="18" charset="0"/>
              </a:rPr>
              <a:t>κιτρινόλευκα</a:t>
            </a:r>
            <a:r>
              <a:rPr lang="el-GR" sz="3100" dirty="0">
                <a:cs typeface="Times New Roman" pitchFamily="18" charset="0"/>
              </a:rPr>
              <a:t> </a:t>
            </a:r>
            <a:r>
              <a:rPr lang="el-GR" sz="3100" dirty="0" err="1">
                <a:cs typeface="Times New Roman" pitchFamily="18" charset="0"/>
              </a:rPr>
              <a:t>οζία</a:t>
            </a:r>
            <a:r>
              <a:rPr lang="el-GR" sz="3100" dirty="0">
                <a:cs typeface="Times New Roman" pitchFamily="18" charset="0"/>
              </a:rPr>
              <a:t>	</a:t>
            </a:r>
            <a:r>
              <a:rPr lang="en-US" sz="3100" dirty="0" smtClean="0">
                <a:cs typeface="Times New Roman" pitchFamily="18" charset="0"/>
              </a:rPr>
              <a:t/>
            </a:r>
            <a:br>
              <a:rPr lang="en-US" sz="3100" dirty="0" smtClean="0">
                <a:cs typeface="Times New Roman" pitchFamily="18" charset="0"/>
              </a:rPr>
            </a:br>
            <a:r>
              <a:rPr lang="el-GR" sz="3100" b="1" dirty="0" smtClean="0">
                <a:cs typeface="Times New Roman" pitchFamily="18" charset="0"/>
              </a:rPr>
              <a:t>β</a:t>
            </a:r>
            <a:r>
              <a:rPr lang="el-GR" sz="3100" b="1" dirty="0">
                <a:cs typeface="Times New Roman" pitchFamily="18" charset="0"/>
              </a:rPr>
              <a:t>.</a:t>
            </a:r>
            <a:r>
              <a:rPr lang="el-GR" sz="3100" dirty="0">
                <a:cs typeface="Times New Roman" pitchFamily="18" charset="0"/>
              </a:rPr>
              <a:t>	</a:t>
            </a:r>
            <a:r>
              <a:rPr lang="el-GR" sz="3100" b="1" dirty="0">
                <a:cs typeface="Times New Roman" pitchFamily="18" charset="0"/>
              </a:rPr>
              <a:t>Από τις  </a:t>
            </a:r>
            <a:r>
              <a:rPr lang="el-GR" sz="3100" b="1" dirty="0" err="1">
                <a:cs typeface="Times New Roman" pitchFamily="18" charset="0"/>
              </a:rPr>
              <a:t>κρεμώδους</a:t>
            </a:r>
            <a:r>
              <a:rPr lang="el-GR" sz="3100" b="1" dirty="0">
                <a:cs typeface="Times New Roman" pitchFamily="18" charset="0"/>
              </a:rPr>
              <a:t> χροιάς, συμπαγείς περιοχές</a:t>
            </a:r>
            <a:r>
              <a:rPr lang="el-GR" sz="3100" dirty="0">
                <a:cs typeface="Times New Roman" pitchFamily="18" charset="0"/>
              </a:rPr>
              <a:t/>
            </a:r>
            <a:br>
              <a:rPr lang="el-GR" sz="3100" dirty="0">
                <a:cs typeface="Times New Roman" pitchFamily="18" charset="0"/>
              </a:rPr>
            </a:br>
            <a:r>
              <a:rPr lang="el-GR" sz="3100" b="1" dirty="0" smtClean="0">
                <a:cs typeface="Times New Roman" pitchFamily="18" charset="0"/>
              </a:rPr>
              <a:t>γ</a:t>
            </a:r>
            <a:r>
              <a:rPr lang="el-GR" sz="3100" b="1" dirty="0">
                <a:cs typeface="Times New Roman" pitchFamily="18" charset="0"/>
              </a:rPr>
              <a:t>.</a:t>
            </a:r>
            <a:r>
              <a:rPr lang="el-GR" sz="3100" dirty="0">
                <a:cs typeface="Times New Roman" pitchFamily="18" charset="0"/>
              </a:rPr>
              <a:t>	Από τη νεφρική κάψα και τον </a:t>
            </a:r>
            <a:r>
              <a:rPr lang="el-GR" sz="3100" dirty="0" err="1">
                <a:cs typeface="Times New Roman" pitchFamily="18" charset="0"/>
              </a:rPr>
              <a:t>περινεφρικό</a:t>
            </a:r>
            <a:r>
              <a:rPr lang="el-GR" sz="3100" dirty="0">
                <a:cs typeface="Times New Roman" pitchFamily="18" charset="0"/>
              </a:rPr>
              <a:t> </a:t>
            </a:r>
            <a:r>
              <a:rPr lang="el-GR" sz="3100" dirty="0" smtClean="0">
                <a:cs typeface="Times New Roman" pitchFamily="18" charset="0"/>
              </a:rPr>
              <a:t>λιπώδη ιστό</a:t>
            </a:r>
            <a:r>
              <a:rPr lang="el-GR" sz="3100" dirty="0">
                <a:cs typeface="Times New Roman" pitchFamily="18" charset="0"/>
              </a:rPr>
              <a:t>	</a:t>
            </a:r>
            <a:r>
              <a:rPr lang="en-US" sz="3100" dirty="0" smtClean="0">
                <a:cs typeface="Times New Roman" pitchFamily="18" charset="0"/>
              </a:rPr>
              <a:t/>
            </a:r>
            <a:br>
              <a:rPr lang="en-US" sz="3100" dirty="0" smtClean="0">
                <a:cs typeface="Times New Roman" pitchFamily="18" charset="0"/>
              </a:rPr>
            </a:br>
            <a:r>
              <a:rPr lang="el-GR" sz="3100" b="1" dirty="0" smtClean="0">
                <a:cs typeface="Times New Roman" pitchFamily="18" charset="0"/>
              </a:rPr>
              <a:t>δ</a:t>
            </a:r>
            <a:r>
              <a:rPr lang="el-GR" sz="3100" b="1" dirty="0">
                <a:cs typeface="Times New Roman" pitchFamily="18" charset="0"/>
              </a:rPr>
              <a:t>.</a:t>
            </a:r>
            <a:r>
              <a:rPr lang="el-GR" sz="3100" dirty="0">
                <a:cs typeface="Times New Roman" pitchFamily="18" charset="0"/>
              </a:rPr>
              <a:t>	Από το παρακείμενο του όγκου νεφρικό παρέγχυμα</a:t>
            </a:r>
            <a:br>
              <a:rPr lang="el-GR" sz="3100" dirty="0">
                <a:cs typeface="Times New Roman" pitchFamily="18" charset="0"/>
              </a:rPr>
            </a:br>
            <a:r>
              <a:rPr lang="el-GR" sz="3100" dirty="0">
                <a:cs typeface="Times New Roman" pitchFamily="18" charset="0"/>
              </a:rPr>
              <a:t>	 </a:t>
            </a:r>
            <a:br>
              <a:rPr lang="el-GR" sz="3100" dirty="0">
                <a:cs typeface="Times New Roman" pitchFamily="18" charset="0"/>
              </a:rPr>
            </a:br>
            <a:r>
              <a:rPr lang="en-US" sz="3100" dirty="0">
                <a:cs typeface="Times New Roman" pitchFamily="18" charset="0"/>
              </a:rPr>
              <a:t> </a:t>
            </a:r>
            <a:r>
              <a:rPr lang="el-GR" sz="2200" dirty="0">
                <a:cs typeface="Times New Roman" pitchFamily="18" charset="0"/>
              </a:rPr>
              <a:t/>
            </a:r>
            <a:br>
              <a:rPr lang="el-GR" sz="2200" dirty="0">
                <a:cs typeface="Times New Roman" pitchFamily="18" charset="0"/>
              </a:rPr>
            </a:br>
            <a:r>
              <a:rPr lang="en-US" sz="2200" dirty="0">
                <a:cs typeface="Times New Roman" pitchFamily="18" charset="0"/>
              </a:rPr>
              <a:t> </a:t>
            </a:r>
            <a:r>
              <a:rPr lang="el-GR" sz="2200" dirty="0">
                <a:cs typeface="Times New Roman" pitchFamily="18" charset="0"/>
              </a:rPr>
              <a:t/>
            </a:r>
            <a:br>
              <a:rPr lang="el-GR" sz="2200" dirty="0">
                <a:cs typeface="Times New Roman" pitchFamily="18" charset="0"/>
              </a:rPr>
            </a:br>
            <a:r>
              <a:rPr lang="en-US" sz="2200" dirty="0">
                <a:cs typeface="Times New Roman" pitchFamily="18" charset="0"/>
              </a:rPr>
              <a:t/>
            </a:r>
            <a:br>
              <a:rPr lang="en-US" sz="2200" dirty="0">
                <a:cs typeface="Times New Roman" pitchFamily="18" charset="0"/>
              </a:rPr>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endParaRPr lang="el-GR" sz="2000"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8934"/>
            <a:ext cx="8229600" cy="3524402"/>
          </a:xfrm>
        </p:spPr>
        <p:txBody>
          <a:bodyPr>
            <a:normAutofit fontScale="90000"/>
          </a:bodyPr>
          <a:lstStyle/>
          <a:p>
            <a:pPr algn="l"/>
            <a:r>
              <a:rPr lang="el-GR" sz="3100" b="1" dirty="0" smtClean="0"/>
              <a:t>7.</a:t>
            </a:r>
            <a:r>
              <a:rPr lang="el-GR" sz="3100" dirty="0" smtClean="0"/>
              <a:t>Νεφρικός </a:t>
            </a:r>
            <a:r>
              <a:rPr lang="el-GR" sz="3100" dirty="0"/>
              <a:t>όγκος σε άρρενα, επικεντρωμένος στη μυελώδη μοίρα, προχωρημένου σταδίου κατά τη </a:t>
            </a:r>
            <a:r>
              <a:rPr lang="el-GR" sz="3100" dirty="0" smtClean="0"/>
              <a:t>διάγνωση</a:t>
            </a:r>
            <a:r>
              <a:rPr lang="el-GR" sz="3100" dirty="0"/>
              <a:t>, πτωχής πρόγνωσης, με τους παρακάτω μορφολογικούς χαρακτήρες</a:t>
            </a:r>
            <a:r>
              <a:rPr lang="el-GR" sz="3100" dirty="0" smtClean="0"/>
              <a:t>.</a:t>
            </a:r>
            <a:r>
              <a:rPr lang="en-US" sz="3100" dirty="0" smtClean="0"/>
              <a:t> </a:t>
            </a:r>
            <a:r>
              <a:rPr lang="el-GR" sz="3100" dirty="0" smtClean="0"/>
              <a:t>Θετική </a:t>
            </a:r>
            <a:r>
              <a:rPr lang="el-GR" sz="3100" dirty="0" err="1"/>
              <a:t>ανοσοχρώση</a:t>
            </a:r>
            <a:r>
              <a:rPr lang="el-GR" sz="3100" dirty="0"/>
              <a:t> </a:t>
            </a:r>
            <a:r>
              <a:rPr lang="en-US" sz="3100" dirty="0" smtClean="0"/>
              <a:t> </a:t>
            </a:r>
            <a:r>
              <a:rPr lang="el-GR" sz="3100" dirty="0" smtClean="0"/>
              <a:t>των </a:t>
            </a:r>
            <a:r>
              <a:rPr lang="el-GR" sz="3100" dirty="0" err="1" smtClean="0"/>
              <a:t>νεοπλασματικών</a:t>
            </a:r>
            <a:r>
              <a:rPr lang="en-US" sz="3100" dirty="0" smtClean="0"/>
              <a:t> </a:t>
            </a:r>
            <a:r>
              <a:rPr lang="el-GR" sz="3100" dirty="0" smtClean="0"/>
              <a:t>κυττάρων </a:t>
            </a:r>
            <a:r>
              <a:rPr lang="el-GR" sz="3100" dirty="0"/>
              <a:t>αναμένεται</a:t>
            </a:r>
            <a:r>
              <a:rPr lang="el-GR" sz="3100" dirty="0" smtClean="0"/>
              <a:t>:</a:t>
            </a:r>
            <a:r>
              <a:rPr lang="en-US" sz="3100" dirty="0" smtClean="0"/>
              <a:t/>
            </a:r>
            <a:br>
              <a:rPr lang="en-US" sz="3100" dirty="0" smtClean="0"/>
            </a:br>
            <a:r>
              <a:rPr lang="en-US" sz="3100" dirty="0"/>
              <a:t/>
            </a:r>
            <a:br>
              <a:rPr lang="en-US" sz="3100" dirty="0"/>
            </a:br>
            <a:r>
              <a:rPr lang="en-US" sz="3100" dirty="0"/>
              <a:t/>
            </a:r>
            <a:br>
              <a:rPr lang="en-US" sz="3100" dirty="0"/>
            </a:br>
            <a:r>
              <a:rPr lang="el-GR" sz="3100" b="1" dirty="0" smtClean="0"/>
              <a:t>α</a:t>
            </a:r>
            <a:r>
              <a:rPr lang="el-GR" sz="3100" b="1" dirty="0"/>
              <a:t>.</a:t>
            </a:r>
            <a:r>
              <a:rPr lang="el-GR" sz="3100" dirty="0"/>
              <a:t>	Στις </a:t>
            </a:r>
            <a:r>
              <a:rPr lang="el-GR" sz="3100" dirty="0" err="1"/>
              <a:t>αγλουτινίνες</a:t>
            </a:r>
            <a:r>
              <a:rPr lang="el-GR" sz="3100" dirty="0"/>
              <a:t> </a:t>
            </a:r>
            <a:r>
              <a:rPr lang="el-GR" sz="3100" dirty="0" err="1"/>
              <a:t>peanut</a:t>
            </a:r>
            <a:r>
              <a:rPr lang="el-GR" sz="3100" dirty="0"/>
              <a:t> και </a:t>
            </a:r>
            <a:r>
              <a:rPr lang="el-GR" sz="3100" dirty="0" err="1"/>
              <a:t>Ulex</a:t>
            </a:r>
            <a:r>
              <a:rPr lang="el-GR" sz="3100" dirty="0"/>
              <a:t> </a:t>
            </a:r>
            <a:r>
              <a:rPr lang="el-GR" sz="3100" dirty="0" err="1"/>
              <a:t>europaeus</a:t>
            </a:r>
            <a:r>
              <a:rPr lang="el-GR" sz="3100" dirty="0"/>
              <a:t>	</a:t>
            </a:r>
            <a:r>
              <a:rPr lang="el-GR" sz="3100" dirty="0" smtClean="0"/>
              <a:t/>
            </a:r>
            <a:br>
              <a:rPr lang="el-GR" sz="3100" dirty="0" smtClean="0"/>
            </a:br>
            <a:r>
              <a:rPr lang="el-GR" sz="3100" b="1" dirty="0" smtClean="0"/>
              <a:t>β</a:t>
            </a:r>
            <a:r>
              <a:rPr lang="el-GR" sz="3100" b="1" dirty="0"/>
              <a:t>.</a:t>
            </a:r>
            <a:r>
              <a:rPr lang="el-GR" sz="3100" dirty="0"/>
              <a:t>	Στις κερατίνες χαμηλού μοριακού </a:t>
            </a:r>
            <a:r>
              <a:rPr lang="el-GR" sz="3100" dirty="0" smtClean="0"/>
              <a:t>βάρους</a:t>
            </a:r>
            <a:br>
              <a:rPr lang="el-GR" sz="3100" dirty="0" smtClean="0"/>
            </a:br>
            <a:r>
              <a:rPr lang="en-US" sz="3100" dirty="0" smtClean="0"/>
              <a:t/>
            </a:r>
            <a:br>
              <a:rPr lang="en-US" sz="3100" dirty="0" smtClean="0"/>
            </a:br>
            <a:r>
              <a:rPr lang="en-US" sz="3100" dirty="0" smtClean="0"/>
              <a:t> </a:t>
            </a:r>
            <a:r>
              <a:rPr lang="el-GR" sz="3100" b="1" dirty="0" smtClean="0"/>
              <a:t>γ</a:t>
            </a:r>
            <a:r>
              <a:rPr lang="el-GR" sz="3100" b="1" dirty="0"/>
              <a:t>.</a:t>
            </a:r>
            <a:r>
              <a:rPr lang="el-GR" sz="3100" dirty="0"/>
              <a:t>	Στις κερατίνες υψηλού μοριακού βάρους 34βΕ12 	</a:t>
            </a:r>
            <a:r>
              <a:rPr lang="el-GR" sz="3100" dirty="0" smtClean="0"/>
              <a:t> και CK19 </a:t>
            </a:r>
            <a:br>
              <a:rPr lang="el-GR" sz="3100" dirty="0" smtClean="0"/>
            </a:br>
            <a:r>
              <a:rPr lang="en-US" sz="3100" dirty="0" smtClean="0"/>
              <a:t/>
            </a:r>
            <a:br>
              <a:rPr lang="en-US" sz="3100" dirty="0" smtClean="0"/>
            </a:br>
            <a:r>
              <a:rPr lang="el-GR" sz="3100" b="1" dirty="0" smtClean="0"/>
              <a:t>δ</a:t>
            </a:r>
            <a:r>
              <a:rPr lang="el-GR" sz="3100" b="1" dirty="0"/>
              <a:t>.</a:t>
            </a:r>
            <a:r>
              <a:rPr lang="el-GR" sz="3100" dirty="0"/>
              <a:t>	σε όλα τα παραπάνω</a:t>
            </a:r>
            <a:br>
              <a:rPr lang="el-GR" sz="3100" dirty="0"/>
            </a:br>
            <a:r>
              <a:rPr lang="el-GR" sz="3100" dirty="0"/>
              <a:t>	</a:t>
            </a:r>
            <a:r>
              <a:rPr lang="el-GR" sz="2000" dirty="0"/>
              <a:t/>
            </a:r>
            <a:br>
              <a:rPr lang="el-GR" sz="2000" dirty="0"/>
            </a:br>
            <a:r>
              <a:rPr lang="en-US" sz="2000" dirty="0"/>
              <a:t> </a:t>
            </a:r>
            <a:r>
              <a:rPr lang="en-US" sz="2000" dirty="0" smtClean="0"/>
              <a:t/>
            </a:r>
            <a:br>
              <a:rPr lang="en-US" sz="2000" dirty="0" smtClean="0"/>
            </a:br>
            <a:r>
              <a:rPr lang="el-GR" sz="2000" dirty="0"/>
              <a:t/>
            </a:r>
            <a:br>
              <a:rPr lang="el-GR"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rot="16200000">
            <a:off x="-1037778" y="857250"/>
            <a:ext cx="6858000" cy="514350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rot="5400000">
            <a:off x="3155842" y="740702"/>
            <a:ext cx="7296811" cy="5472608"/>
          </a:xfrm>
          <a:prstGeom prst="rect">
            <a:avLst/>
          </a:prstGeom>
          <a:noFill/>
          <a:ln w="9525">
            <a:noFill/>
            <a:miter lim="800000"/>
            <a:headEnd/>
            <a:tailEnd/>
          </a:ln>
        </p:spPr>
      </p:pic>
      <p:sp>
        <p:nvSpPr>
          <p:cNvPr id="4" name="3 - Ορθογώνιο"/>
          <p:cNvSpPr/>
          <p:nvPr/>
        </p:nvSpPr>
        <p:spPr>
          <a:xfrm>
            <a:off x="0" y="214290"/>
            <a:ext cx="4897570" cy="369332"/>
          </a:xfrm>
          <a:prstGeom prst="rect">
            <a:avLst/>
          </a:prstGeom>
        </p:spPr>
        <p:txBody>
          <a:bodyPr wrap="square">
            <a:spAutoFit/>
          </a:bodyPr>
          <a:lstStyle/>
          <a:p>
            <a:r>
              <a:rPr lang="el-GR" b="1" dirty="0" smtClean="0"/>
              <a:t>Εικ.7</a:t>
            </a:r>
            <a:endParaRPr lang="el-GR" b="1"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8934"/>
            <a:ext cx="8229600" cy="3524402"/>
          </a:xfrm>
        </p:spPr>
        <p:txBody>
          <a:bodyPr>
            <a:normAutofit fontScale="90000"/>
          </a:bodyPr>
          <a:lstStyle/>
          <a:p>
            <a:pPr algn="l"/>
            <a:r>
              <a:rPr lang="el-GR" sz="3100" b="1" dirty="0" smtClean="0"/>
              <a:t>7.</a:t>
            </a:r>
            <a:r>
              <a:rPr lang="el-GR" sz="3100" dirty="0" smtClean="0"/>
              <a:t>Νεφρικός </a:t>
            </a:r>
            <a:r>
              <a:rPr lang="el-GR" sz="3100" dirty="0"/>
              <a:t>όγκος σε άρρενα, επικεντρωμένος στη μυελώδη μοίρα, προχωρημένου σταδίου κατά τη </a:t>
            </a:r>
            <a:r>
              <a:rPr lang="el-GR" sz="3100" dirty="0" smtClean="0"/>
              <a:t>διάγνωση</a:t>
            </a:r>
            <a:r>
              <a:rPr lang="el-GR" sz="3100" dirty="0"/>
              <a:t>, πτωχής πρόγνωσης, με τους παρακάτω μορφολογικούς χαρακτήρες</a:t>
            </a:r>
            <a:r>
              <a:rPr lang="el-GR" sz="3100" dirty="0" smtClean="0"/>
              <a:t>.</a:t>
            </a:r>
            <a:r>
              <a:rPr lang="en-US" sz="3100" dirty="0" smtClean="0"/>
              <a:t> </a:t>
            </a:r>
            <a:r>
              <a:rPr lang="el-GR" sz="3100" dirty="0" smtClean="0"/>
              <a:t>Θετική </a:t>
            </a:r>
            <a:r>
              <a:rPr lang="el-GR" sz="3100" dirty="0" err="1"/>
              <a:t>ανοσοχρώση</a:t>
            </a:r>
            <a:r>
              <a:rPr lang="el-GR" sz="3100" dirty="0"/>
              <a:t> </a:t>
            </a:r>
            <a:r>
              <a:rPr lang="en-US" sz="3100" dirty="0" smtClean="0"/>
              <a:t> </a:t>
            </a:r>
            <a:r>
              <a:rPr lang="el-GR" sz="3100" dirty="0" smtClean="0"/>
              <a:t>των </a:t>
            </a:r>
            <a:r>
              <a:rPr lang="el-GR" sz="3100" dirty="0" err="1" smtClean="0"/>
              <a:t>νεοπλασματικών</a:t>
            </a:r>
            <a:r>
              <a:rPr lang="en-US" sz="3100" dirty="0" smtClean="0"/>
              <a:t> </a:t>
            </a:r>
            <a:r>
              <a:rPr lang="el-GR" sz="3100" dirty="0" smtClean="0"/>
              <a:t>κυττάρων </a:t>
            </a:r>
            <a:r>
              <a:rPr lang="el-GR" sz="3100" dirty="0"/>
              <a:t>αναμένεται</a:t>
            </a:r>
            <a:r>
              <a:rPr lang="el-GR" sz="3100" dirty="0" smtClean="0"/>
              <a:t>:</a:t>
            </a:r>
            <a:r>
              <a:rPr lang="en-US" sz="3100" dirty="0" smtClean="0"/>
              <a:t/>
            </a:r>
            <a:br>
              <a:rPr lang="en-US" sz="3100" dirty="0" smtClean="0"/>
            </a:br>
            <a:r>
              <a:rPr lang="en-US" sz="3100" dirty="0"/>
              <a:t/>
            </a:r>
            <a:br>
              <a:rPr lang="en-US" sz="3100" dirty="0"/>
            </a:br>
            <a:r>
              <a:rPr lang="en-US" sz="3100" dirty="0"/>
              <a:t/>
            </a:r>
            <a:br>
              <a:rPr lang="en-US" sz="3100" dirty="0"/>
            </a:br>
            <a:r>
              <a:rPr lang="el-GR" sz="3100" b="1" dirty="0" smtClean="0"/>
              <a:t>α</a:t>
            </a:r>
            <a:r>
              <a:rPr lang="el-GR" sz="3100" b="1" dirty="0"/>
              <a:t>.</a:t>
            </a:r>
            <a:r>
              <a:rPr lang="el-GR" sz="3100" dirty="0"/>
              <a:t>	Στις </a:t>
            </a:r>
            <a:r>
              <a:rPr lang="el-GR" sz="3100" dirty="0" err="1"/>
              <a:t>αγλουτινίνες</a:t>
            </a:r>
            <a:r>
              <a:rPr lang="el-GR" sz="3100" dirty="0"/>
              <a:t> </a:t>
            </a:r>
            <a:r>
              <a:rPr lang="el-GR" sz="3100" dirty="0" err="1"/>
              <a:t>peanut</a:t>
            </a:r>
            <a:r>
              <a:rPr lang="el-GR" sz="3100" dirty="0"/>
              <a:t> και </a:t>
            </a:r>
            <a:r>
              <a:rPr lang="el-GR" sz="3100" dirty="0" err="1"/>
              <a:t>Ulex</a:t>
            </a:r>
            <a:r>
              <a:rPr lang="el-GR" sz="3100" dirty="0"/>
              <a:t> </a:t>
            </a:r>
            <a:r>
              <a:rPr lang="el-GR" sz="3100" dirty="0" err="1"/>
              <a:t>europaeus</a:t>
            </a:r>
            <a:r>
              <a:rPr lang="el-GR" sz="3100" dirty="0"/>
              <a:t>	</a:t>
            </a:r>
            <a:r>
              <a:rPr lang="el-GR" sz="3100" dirty="0" smtClean="0"/>
              <a:t/>
            </a:r>
            <a:br>
              <a:rPr lang="el-GR" sz="3100" dirty="0" smtClean="0"/>
            </a:br>
            <a:r>
              <a:rPr lang="el-GR" sz="3100" b="1" dirty="0" smtClean="0"/>
              <a:t>β</a:t>
            </a:r>
            <a:r>
              <a:rPr lang="el-GR" sz="3100" b="1" dirty="0"/>
              <a:t>.</a:t>
            </a:r>
            <a:r>
              <a:rPr lang="el-GR" sz="3100" dirty="0"/>
              <a:t>	Στις κερατίνες χαμηλού μοριακού </a:t>
            </a:r>
            <a:r>
              <a:rPr lang="el-GR" sz="3100" dirty="0" smtClean="0"/>
              <a:t>βάρους</a:t>
            </a:r>
            <a:br>
              <a:rPr lang="el-GR" sz="3100" dirty="0" smtClean="0"/>
            </a:br>
            <a:r>
              <a:rPr lang="en-US" sz="3100" dirty="0" smtClean="0"/>
              <a:t/>
            </a:r>
            <a:br>
              <a:rPr lang="en-US" sz="3100" dirty="0" smtClean="0"/>
            </a:br>
            <a:r>
              <a:rPr lang="en-US" sz="3100" dirty="0" smtClean="0"/>
              <a:t> </a:t>
            </a:r>
            <a:r>
              <a:rPr lang="el-GR" sz="3100" b="1" dirty="0" smtClean="0"/>
              <a:t>γ</a:t>
            </a:r>
            <a:r>
              <a:rPr lang="el-GR" sz="3100" b="1" dirty="0"/>
              <a:t>.</a:t>
            </a:r>
            <a:r>
              <a:rPr lang="el-GR" sz="3100" dirty="0"/>
              <a:t>	Στις κερατίνες υψηλού μοριακού βάρους 34βΕ12 	</a:t>
            </a:r>
            <a:r>
              <a:rPr lang="el-GR" sz="3100" dirty="0" smtClean="0"/>
              <a:t> και CK19 </a:t>
            </a:r>
            <a:br>
              <a:rPr lang="el-GR" sz="3100" dirty="0" smtClean="0"/>
            </a:br>
            <a:r>
              <a:rPr lang="en-US" sz="3100" dirty="0" smtClean="0"/>
              <a:t/>
            </a:r>
            <a:br>
              <a:rPr lang="en-US" sz="3100" dirty="0" smtClean="0"/>
            </a:br>
            <a:r>
              <a:rPr lang="el-GR" sz="3100" b="1" dirty="0" smtClean="0"/>
              <a:t>δ</a:t>
            </a:r>
            <a:r>
              <a:rPr lang="el-GR" sz="3100" b="1" dirty="0"/>
              <a:t>.</a:t>
            </a:r>
            <a:r>
              <a:rPr lang="el-GR" sz="3100" dirty="0"/>
              <a:t>	</a:t>
            </a:r>
            <a:r>
              <a:rPr lang="el-GR" sz="3100" b="1" dirty="0"/>
              <a:t>σε όλα τα παραπάνω</a:t>
            </a:r>
            <a:r>
              <a:rPr lang="el-GR" sz="3100" dirty="0"/>
              <a:t/>
            </a:r>
            <a:br>
              <a:rPr lang="el-GR" sz="3100" dirty="0"/>
            </a:br>
            <a:r>
              <a:rPr lang="el-GR" sz="3100" dirty="0"/>
              <a:t>	</a:t>
            </a:r>
            <a:r>
              <a:rPr lang="el-GR" sz="2000" dirty="0"/>
              <a:t/>
            </a:r>
            <a:br>
              <a:rPr lang="el-GR" sz="2000" dirty="0"/>
            </a:br>
            <a:r>
              <a:rPr lang="en-US" sz="2000" dirty="0"/>
              <a:t> </a:t>
            </a:r>
            <a:r>
              <a:rPr lang="en-US" sz="2000" dirty="0" smtClean="0"/>
              <a:t/>
            </a:r>
            <a:br>
              <a:rPr lang="en-US" sz="2000" dirty="0" smtClean="0"/>
            </a:br>
            <a:r>
              <a:rPr lang="el-GR" sz="2000" dirty="0"/>
              <a:t/>
            </a:r>
            <a:br>
              <a:rPr lang="el-GR"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pPr algn="l"/>
            <a:r>
              <a:rPr lang="el-GR" sz="2800" b="1" dirty="0"/>
              <a:t>8</a:t>
            </a:r>
            <a:r>
              <a:rPr lang="el-GR" sz="2800" b="1" dirty="0" smtClean="0"/>
              <a:t>.  </a:t>
            </a:r>
            <a:r>
              <a:rPr lang="el-GR" sz="2800" dirty="0" smtClean="0"/>
              <a:t>Όγκος </a:t>
            </a:r>
            <a:r>
              <a:rPr lang="el-GR" sz="2800" dirty="0"/>
              <a:t>νεφρού σε άρρενα 60 ετών. </a:t>
            </a:r>
            <a:r>
              <a:rPr lang="el-GR" sz="2800" dirty="0" smtClean="0"/>
              <a:t>Ποιο/α </a:t>
            </a:r>
            <a:r>
              <a:rPr lang="el-GR" sz="2800" dirty="0"/>
              <a:t>από τα παρακάτω ισχύει </a:t>
            </a:r>
            <a:r>
              <a:rPr lang="el-GR" sz="2800" dirty="0" smtClean="0"/>
              <a:t>/</a:t>
            </a:r>
            <a:r>
              <a:rPr lang="el-GR" sz="2800" dirty="0" err="1" smtClean="0"/>
              <a:t>ουν</a:t>
            </a:r>
            <a:r>
              <a:rPr lang="el-GR" sz="2800" dirty="0" smtClean="0"/>
              <a:t>;</a:t>
            </a:r>
            <a:r>
              <a:rPr lang="en-US" sz="2800" dirty="0" smtClean="0"/>
              <a:t/>
            </a:r>
            <a:br>
              <a:rPr lang="en-US" sz="2800" dirty="0" smtClean="0"/>
            </a:br>
            <a:r>
              <a:rPr lang="el-GR" sz="2800" dirty="0"/>
              <a:t/>
            </a:r>
            <a:br>
              <a:rPr lang="el-GR" sz="2800" dirty="0"/>
            </a:br>
            <a:r>
              <a:rPr lang="en-US" sz="2800" dirty="0" smtClean="0"/>
              <a:t>	</a:t>
            </a:r>
            <a:r>
              <a:rPr lang="el-GR" sz="2800" b="1" dirty="0" smtClean="0"/>
              <a:t>α.</a:t>
            </a:r>
            <a:r>
              <a:rPr lang="el-GR" sz="2800" b="1" dirty="0"/>
              <a:t> </a:t>
            </a:r>
            <a:r>
              <a:rPr lang="el-GR" sz="2800" b="1" dirty="0" smtClean="0"/>
              <a:t>     </a:t>
            </a:r>
            <a:r>
              <a:rPr lang="el-GR" sz="2800" dirty="0" smtClean="0"/>
              <a:t>Πρόκειται </a:t>
            </a:r>
            <a:r>
              <a:rPr lang="el-GR" sz="2800" dirty="0"/>
              <a:t>για </a:t>
            </a:r>
            <a:r>
              <a:rPr lang="el-GR" sz="2800" dirty="0" err="1"/>
              <a:t>θηλώδες</a:t>
            </a:r>
            <a:r>
              <a:rPr lang="el-GR" sz="2800" dirty="0"/>
              <a:t> ΝΚΚ με σχεδόν συμπαγή 	</a:t>
            </a:r>
            <a:r>
              <a:rPr lang="el-GR" sz="2800" dirty="0" smtClean="0"/>
              <a:t>            διαμόρφωση στη δεξιά εικόνα </a:t>
            </a:r>
            <a:r>
              <a:rPr lang="en-US" sz="2800" dirty="0" smtClean="0"/>
              <a:t/>
            </a:r>
            <a:br>
              <a:rPr lang="en-US" sz="2800" dirty="0" smtClean="0"/>
            </a:br>
            <a:r>
              <a:rPr lang="en-US" sz="2800" dirty="0" smtClean="0"/>
              <a:t>	</a:t>
            </a:r>
            <a:r>
              <a:rPr lang="el-GR" sz="2800" b="1" dirty="0" smtClean="0"/>
              <a:t>β.</a:t>
            </a:r>
            <a:r>
              <a:rPr lang="el-GR" sz="2800" b="1" dirty="0"/>
              <a:t> </a:t>
            </a:r>
            <a:r>
              <a:rPr lang="el-GR" sz="2800" b="1" dirty="0" smtClean="0"/>
              <a:t>     </a:t>
            </a:r>
            <a:r>
              <a:rPr lang="el-GR" sz="2800" dirty="0" smtClean="0"/>
              <a:t>Πρόκειται </a:t>
            </a:r>
            <a:r>
              <a:rPr lang="el-GR" sz="2800" dirty="0"/>
              <a:t>για </a:t>
            </a:r>
            <a:r>
              <a:rPr lang="el-GR" sz="2800" dirty="0" err="1"/>
              <a:t>θηλώδες</a:t>
            </a:r>
            <a:r>
              <a:rPr lang="el-GR" sz="2800" dirty="0"/>
              <a:t> ΝΚΚ τύπου 1 στην κάτω </a:t>
            </a:r>
            <a:br>
              <a:rPr lang="el-GR" sz="2800" dirty="0"/>
            </a:br>
            <a:r>
              <a:rPr lang="el-GR" sz="2800" dirty="0"/>
              <a:t>		αριστερά </a:t>
            </a:r>
            <a:r>
              <a:rPr lang="el-GR" sz="2800" dirty="0" smtClean="0"/>
              <a:t>εικόνα</a:t>
            </a:r>
            <a:r>
              <a:rPr lang="el-GR" sz="2800" dirty="0"/>
              <a:t/>
            </a:r>
            <a:br>
              <a:rPr lang="el-GR" sz="2800" dirty="0"/>
            </a:br>
            <a:r>
              <a:rPr lang="el-GR" sz="2800" dirty="0"/>
              <a:t>	</a:t>
            </a:r>
            <a:r>
              <a:rPr lang="el-GR" sz="2800" b="1" dirty="0" smtClean="0"/>
              <a:t>γ.</a:t>
            </a:r>
            <a:r>
              <a:rPr lang="el-GR" sz="2800" b="1" dirty="0"/>
              <a:t> </a:t>
            </a:r>
            <a:r>
              <a:rPr lang="el-GR" sz="2800" b="1" dirty="0" smtClean="0"/>
              <a:t>     </a:t>
            </a:r>
            <a:r>
              <a:rPr lang="el-GR" sz="2800" dirty="0" smtClean="0"/>
              <a:t>Πρόκειται </a:t>
            </a:r>
            <a:r>
              <a:rPr lang="el-GR" sz="2800" dirty="0"/>
              <a:t>για συμβατικό ΝΚΚ με </a:t>
            </a:r>
            <a:r>
              <a:rPr lang="el-GR" sz="2800" dirty="0" smtClean="0"/>
              <a:t>μικρές </a:t>
            </a:r>
            <a:r>
              <a:rPr lang="el-GR" sz="2800" dirty="0" err="1" smtClean="0"/>
              <a:t>θηλώδεις</a:t>
            </a:r>
            <a:r>
              <a:rPr lang="el-GR" sz="2800" dirty="0" smtClean="0"/>
              <a:t>   </a:t>
            </a:r>
            <a:r>
              <a:rPr lang="el-GR" sz="2800" dirty="0"/>
              <a:t>	</a:t>
            </a:r>
            <a:r>
              <a:rPr lang="el-GR" sz="2800" dirty="0" smtClean="0"/>
              <a:t> δομές </a:t>
            </a:r>
            <a:r>
              <a:rPr lang="en-US" sz="2800" dirty="0" smtClean="0"/>
              <a:t/>
            </a:r>
            <a:br>
              <a:rPr lang="en-US" sz="2800" dirty="0" smtClean="0"/>
            </a:br>
            <a:r>
              <a:rPr lang="en-US" sz="2800" dirty="0" smtClean="0"/>
              <a:t>	</a:t>
            </a:r>
            <a:r>
              <a:rPr lang="el-GR" sz="2800" b="1" dirty="0" smtClean="0"/>
              <a:t>δ</a:t>
            </a:r>
            <a:r>
              <a:rPr lang="el-GR" sz="2800" b="1" dirty="0"/>
              <a:t>.</a:t>
            </a:r>
            <a:r>
              <a:rPr lang="el-GR" sz="2800" dirty="0"/>
              <a:t>	α + </a:t>
            </a:r>
            <a:r>
              <a:rPr lang="el-GR" sz="2800" dirty="0" smtClean="0"/>
              <a:t>β</a:t>
            </a:r>
            <a:r>
              <a:rPr lang="en-US" sz="2800" dirty="0" smtClean="0"/>
              <a:t> </a:t>
            </a:r>
            <a:r>
              <a:rPr lang="el-GR" sz="2800" dirty="0"/>
              <a:t/>
            </a:r>
            <a:br>
              <a:rPr lang="el-GR" sz="28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endParaRPr lang="el-GR" sz="2000"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rot="5400000">
            <a:off x="3347863" y="809327"/>
            <a:ext cx="6912769" cy="5184576"/>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0" y="3501008"/>
            <a:ext cx="4800600" cy="3600450"/>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0" y="0"/>
            <a:ext cx="4800600" cy="3600450"/>
          </a:xfrm>
          <a:prstGeom prst="rect">
            <a:avLst/>
          </a:prstGeom>
          <a:noFill/>
          <a:ln w="9525">
            <a:noFill/>
            <a:miter lim="800000"/>
            <a:headEnd/>
            <a:tailEnd/>
          </a:ln>
        </p:spPr>
      </p:pic>
      <p:sp>
        <p:nvSpPr>
          <p:cNvPr id="5" name="4 - Ορθογώνιο"/>
          <p:cNvSpPr/>
          <p:nvPr/>
        </p:nvSpPr>
        <p:spPr>
          <a:xfrm>
            <a:off x="285720" y="214290"/>
            <a:ext cx="4611850" cy="400110"/>
          </a:xfrm>
          <a:prstGeom prst="rect">
            <a:avLst/>
          </a:prstGeom>
        </p:spPr>
        <p:txBody>
          <a:bodyPr wrap="square">
            <a:spAutoFit/>
          </a:bodyPr>
          <a:lstStyle/>
          <a:p>
            <a:r>
              <a:rPr lang="el-GR" sz="2000" b="1" dirty="0" smtClean="0"/>
              <a:t>Εικ.8</a:t>
            </a:r>
            <a:endParaRPr lang="el-GR" sz="20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323850" y="836613"/>
            <a:ext cx="8510588" cy="3600450"/>
          </a:xfrm>
          <a:prstGeom prst="rect">
            <a:avLst/>
          </a:prstGeom>
          <a:noFill/>
          <a:ln w="9525">
            <a:noFill/>
            <a:miter lim="800000"/>
            <a:headEnd/>
            <a:tailEnd/>
          </a:ln>
        </p:spPr>
      </p:pic>
      <p:sp>
        <p:nvSpPr>
          <p:cNvPr id="48131" name="2 - Ορθογώνιο"/>
          <p:cNvSpPr>
            <a:spLocks noChangeArrowheads="1"/>
          </p:cNvSpPr>
          <p:nvPr/>
        </p:nvSpPr>
        <p:spPr bwMode="auto">
          <a:xfrm>
            <a:off x="0" y="4724400"/>
            <a:ext cx="9144000" cy="1938992"/>
          </a:xfrm>
          <a:prstGeom prst="rect">
            <a:avLst/>
          </a:prstGeom>
          <a:noFill/>
          <a:ln w="9525">
            <a:noFill/>
            <a:miter lim="800000"/>
            <a:headEnd/>
            <a:tailEnd/>
          </a:ln>
        </p:spPr>
        <p:txBody>
          <a:bodyPr wrap="square">
            <a:spAutoFit/>
          </a:bodyPr>
          <a:lstStyle/>
          <a:p>
            <a:pPr algn="ctr" eaLnBrk="1" hangingPunct="1"/>
            <a:r>
              <a:rPr lang="el-GR" sz="2400" b="1" dirty="0"/>
              <a:t>Διήθηση νεφρικής φλέβας</a:t>
            </a:r>
            <a:r>
              <a:rPr lang="en-US" sz="2400" b="1" dirty="0"/>
              <a:t> (pT3a)</a:t>
            </a:r>
          </a:p>
          <a:p>
            <a:pPr algn="ctr" eaLnBrk="1" hangingPunct="1"/>
            <a:r>
              <a:rPr lang="el-GR" sz="2400" b="1" dirty="0"/>
              <a:t>Α. </a:t>
            </a:r>
            <a:r>
              <a:rPr lang="el-GR" sz="2400" b="1" dirty="0" smtClean="0"/>
              <a:t>Μακροσκοπικά</a:t>
            </a:r>
            <a:endParaRPr lang="el-GR" sz="2400" b="1" dirty="0"/>
          </a:p>
          <a:p>
            <a:pPr algn="ctr" eaLnBrk="1" hangingPunct="1"/>
            <a:r>
              <a:rPr lang="en-US" sz="2400" b="1" dirty="0"/>
              <a:t>B</a:t>
            </a:r>
            <a:r>
              <a:rPr lang="el-GR" sz="2400" b="1" dirty="0"/>
              <a:t>. </a:t>
            </a:r>
            <a:r>
              <a:rPr lang="el-GR" sz="2400" b="1" dirty="0" smtClean="0"/>
              <a:t>Σε </a:t>
            </a:r>
            <a:r>
              <a:rPr lang="el-GR" sz="2400" b="1" dirty="0"/>
              <a:t>τομές από το νεφρικό κόλπο αναγνωρίζεται </a:t>
            </a:r>
            <a:r>
              <a:rPr lang="el-GR" sz="2400" b="1" dirty="0" smtClean="0"/>
              <a:t>μικροσκοπικά συχνά</a:t>
            </a:r>
            <a:r>
              <a:rPr lang="en-US" sz="2400" b="1" dirty="0" smtClean="0"/>
              <a:t> </a:t>
            </a:r>
            <a:r>
              <a:rPr lang="el-GR" sz="2400" b="1" dirty="0"/>
              <a:t>όγκος εντός φλεβικών κλάδων που φέρουν μυικό τοίχωμα, </a:t>
            </a:r>
            <a:r>
              <a:rPr lang="el-GR" sz="2400" b="1" dirty="0" smtClean="0"/>
              <a:t>ο οποίος </a:t>
            </a:r>
            <a:r>
              <a:rPr lang="el-GR" sz="2400" b="1" dirty="0"/>
              <a:t>δεν είχε αναγνωριστεί </a:t>
            </a:r>
            <a:r>
              <a:rPr lang="el-GR" sz="2400" b="1" dirty="0" smtClean="0"/>
              <a:t>μακροσκοπικά.</a:t>
            </a:r>
            <a:endParaRPr lang="el-GR" sz="2400" b="1"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pPr algn="l"/>
            <a:r>
              <a:rPr lang="el-GR" sz="2800" b="1" dirty="0"/>
              <a:t>8</a:t>
            </a:r>
            <a:r>
              <a:rPr lang="el-GR" sz="2800" b="1" dirty="0" smtClean="0"/>
              <a:t>.  </a:t>
            </a:r>
            <a:r>
              <a:rPr lang="el-GR" sz="2800" dirty="0" smtClean="0"/>
              <a:t>Όγκος </a:t>
            </a:r>
            <a:r>
              <a:rPr lang="el-GR" sz="2800" dirty="0"/>
              <a:t>νεφρού σε άρρενα 60 ετών. </a:t>
            </a:r>
            <a:r>
              <a:rPr lang="el-GR" sz="2800" dirty="0" smtClean="0"/>
              <a:t>Ποιο/α </a:t>
            </a:r>
            <a:r>
              <a:rPr lang="el-GR" sz="2800" dirty="0"/>
              <a:t>από τα παρακάτω ισχύει </a:t>
            </a:r>
            <a:r>
              <a:rPr lang="el-GR" sz="2800" dirty="0" smtClean="0"/>
              <a:t>/</a:t>
            </a:r>
            <a:r>
              <a:rPr lang="el-GR" sz="2800" dirty="0" err="1" smtClean="0"/>
              <a:t>ουν</a:t>
            </a:r>
            <a:r>
              <a:rPr lang="el-GR" sz="2800" dirty="0" smtClean="0"/>
              <a:t>;</a:t>
            </a:r>
            <a:r>
              <a:rPr lang="en-US" sz="2800" dirty="0" smtClean="0"/>
              <a:t/>
            </a:r>
            <a:br>
              <a:rPr lang="en-US" sz="2800" dirty="0" smtClean="0"/>
            </a:br>
            <a:r>
              <a:rPr lang="el-GR" sz="2800" dirty="0"/>
              <a:t/>
            </a:r>
            <a:br>
              <a:rPr lang="el-GR" sz="2800" dirty="0"/>
            </a:br>
            <a:r>
              <a:rPr lang="en-US" sz="2800" dirty="0" smtClean="0"/>
              <a:t>	</a:t>
            </a:r>
            <a:r>
              <a:rPr lang="el-GR" sz="2800" b="1" dirty="0" smtClean="0"/>
              <a:t>α.</a:t>
            </a:r>
            <a:r>
              <a:rPr lang="el-GR" sz="2800" b="1" dirty="0"/>
              <a:t> </a:t>
            </a:r>
            <a:r>
              <a:rPr lang="el-GR" sz="2800" b="1" dirty="0" smtClean="0"/>
              <a:t>     </a:t>
            </a:r>
            <a:r>
              <a:rPr lang="el-GR" sz="2800" dirty="0" smtClean="0"/>
              <a:t>Πρόκειται </a:t>
            </a:r>
            <a:r>
              <a:rPr lang="el-GR" sz="2800" dirty="0"/>
              <a:t>για </a:t>
            </a:r>
            <a:r>
              <a:rPr lang="el-GR" sz="2800" dirty="0" err="1"/>
              <a:t>θηλώδες</a:t>
            </a:r>
            <a:r>
              <a:rPr lang="el-GR" sz="2800" dirty="0"/>
              <a:t> ΝΚΚ με σχεδόν συμπαγή 	</a:t>
            </a:r>
            <a:r>
              <a:rPr lang="el-GR" sz="2800" dirty="0" smtClean="0"/>
              <a:t>            διαμόρφωση στη δεξιά εικόνα </a:t>
            </a:r>
            <a:r>
              <a:rPr lang="en-US" sz="2800" dirty="0" smtClean="0"/>
              <a:t/>
            </a:r>
            <a:br>
              <a:rPr lang="en-US" sz="2800" dirty="0" smtClean="0"/>
            </a:br>
            <a:r>
              <a:rPr lang="en-US" sz="2800" dirty="0" smtClean="0"/>
              <a:t>	</a:t>
            </a:r>
            <a:r>
              <a:rPr lang="el-GR" sz="2800" b="1" dirty="0" smtClean="0"/>
              <a:t>β.</a:t>
            </a:r>
            <a:r>
              <a:rPr lang="el-GR" sz="2800" b="1" dirty="0"/>
              <a:t> </a:t>
            </a:r>
            <a:r>
              <a:rPr lang="el-GR" sz="2800" b="1" dirty="0" smtClean="0"/>
              <a:t>     </a:t>
            </a:r>
            <a:r>
              <a:rPr lang="el-GR" sz="2800" dirty="0" smtClean="0"/>
              <a:t>Πρόκειται </a:t>
            </a:r>
            <a:r>
              <a:rPr lang="el-GR" sz="2800" dirty="0"/>
              <a:t>για </a:t>
            </a:r>
            <a:r>
              <a:rPr lang="el-GR" sz="2800" dirty="0" err="1"/>
              <a:t>θηλώδες</a:t>
            </a:r>
            <a:r>
              <a:rPr lang="el-GR" sz="2800" dirty="0"/>
              <a:t> ΝΚΚ τύπου 1 στην κάτω </a:t>
            </a:r>
            <a:br>
              <a:rPr lang="el-GR" sz="2800" dirty="0"/>
            </a:br>
            <a:r>
              <a:rPr lang="el-GR" sz="2800" dirty="0"/>
              <a:t>		αριστερά </a:t>
            </a:r>
            <a:r>
              <a:rPr lang="el-GR" sz="2800" dirty="0" smtClean="0"/>
              <a:t>εικόνα</a:t>
            </a:r>
            <a:r>
              <a:rPr lang="el-GR" sz="2800" dirty="0"/>
              <a:t/>
            </a:r>
            <a:br>
              <a:rPr lang="el-GR" sz="2800" dirty="0"/>
            </a:br>
            <a:r>
              <a:rPr lang="el-GR" sz="2800" dirty="0"/>
              <a:t>	</a:t>
            </a:r>
            <a:r>
              <a:rPr lang="el-GR" sz="2800" b="1" dirty="0" smtClean="0"/>
              <a:t>γ.</a:t>
            </a:r>
            <a:r>
              <a:rPr lang="el-GR" sz="2800" b="1" dirty="0"/>
              <a:t> </a:t>
            </a:r>
            <a:r>
              <a:rPr lang="el-GR" sz="2800" b="1" dirty="0" smtClean="0"/>
              <a:t>     </a:t>
            </a:r>
            <a:r>
              <a:rPr lang="el-GR" sz="2800" dirty="0" smtClean="0"/>
              <a:t>Πρόκειται </a:t>
            </a:r>
            <a:r>
              <a:rPr lang="el-GR" sz="2800" dirty="0"/>
              <a:t>για συμβατικό ΝΚΚ με </a:t>
            </a:r>
            <a:r>
              <a:rPr lang="el-GR" sz="2800" dirty="0" smtClean="0"/>
              <a:t>μικρές </a:t>
            </a:r>
            <a:r>
              <a:rPr lang="el-GR" sz="2800" dirty="0" err="1" smtClean="0"/>
              <a:t>θηλώδεις</a:t>
            </a:r>
            <a:r>
              <a:rPr lang="el-GR" sz="2800" dirty="0" smtClean="0"/>
              <a:t>   </a:t>
            </a:r>
            <a:r>
              <a:rPr lang="el-GR" sz="2800" dirty="0"/>
              <a:t>	</a:t>
            </a:r>
            <a:r>
              <a:rPr lang="el-GR" sz="2800" dirty="0" smtClean="0"/>
              <a:t> δομές </a:t>
            </a:r>
            <a:r>
              <a:rPr lang="en-US" sz="2800" dirty="0" smtClean="0"/>
              <a:t/>
            </a:r>
            <a:br>
              <a:rPr lang="en-US" sz="2800" dirty="0" smtClean="0"/>
            </a:br>
            <a:r>
              <a:rPr lang="en-US" sz="2800" dirty="0" smtClean="0"/>
              <a:t>	</a:t>
            </a:r>
            <a:r>
              <a:rPr lang="el-GR" sz="2800" b="1" dirty="0" smtClean="0"/>
              <a:t>δ</a:t>
            </a:r>
            <a:r>
              <a:rPr lang="el-GR" sz="2800" b="1" dirty="0"/>
              <a:t>.</a:t>
            </a:r>
            <a:r>
              <a:rPr lang="el-GR" sz="2800" dirty="0"/>
              <a:t>	</a:t>
            </a:r>
            <a:r>
              <a:rPr lang="el-GR" sz="2800" b="1" dirty="0"/>
              <a:t>α + </a:t>
            </a:r>
            <a:r>
              <a:rPr lang="el-GR" sz="2800" b="1" dirty="0" smtClean="0"/>
              <a:t>β</a:t>
            </a:r>
            <a:r>
              <a:rPr lang="en-US" sz="2800" b="1" dirty="0" smtClean="0"/>
              <a:t> </a:t>
            </a:r>
            <a:r>
              <a:rPr lang="el-GR" sz="2800" dirty="0"/>
              <a:t/>
            </a:r>
            <a:br>
              <a:rPr lang="el-GR" sz="2800" dirty="0"/>
            </a:b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2000" dirty="0"/>
              <a:t/>
            </a:r>
            <a:br>
              <a:rPr lang="en-US" sz="2000" dirty="0"/>
            </a:br>
            <a:r>
              <a:rPr lang="en-US" sz="2000" dirty="0" smtClean="0"/>
              <a:t/>
            </a:r>
            <a:br>
              <a:rPr lang="en-US" sz="2000" dirty="0" smtClean="0"/>
            </a:br>
            <a:endParaRPr lang="el-GR" sz="2000"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85794"/>
            <a:ext cx="8229600" cy="5163486"/>
          </a:xfrm>
        </p:spPr>
        <p:txBody>
          <a:bodyPr>
            <a:normAutofit fontScale="90000"/>
          </a:bodyPr>
          <a:lstStyle/>
          <a:p>
            <a:pPr algn="l"/>
            <a:r>
              <a:rPr lang="el-GR" sz="2800" b="1" dirty="0"/>
              <a:t>9.</a:t>
            </a:r>
            <a:r>
              <a:rPr lang="el-GR" sz="2800" dirty="0"/>
              <a:t>	 Ποια από τις παρακάτω </a:t>
            </a:r>
            <a:r>
              <a:rPr lang="el-GR" sz="2800" dirty="0" smtClean="0"/>
              <a:t>χρώσεις</a:t>
            </a:r>
            <a:r>
              <a:rPr lang="en-US" sz="2800" dirty="0" smtClean="0"/>
              <a:t> </a:t>
            </a:r>
            <a:r>
              <a:rPr lang="el-GR" sz="2800" dirty="0" smtClean="0"/>
              <a:t> </a:t>
            </a:r>
            <a:r>
              <a:rPr lang="el-GR" sz="2800" b="1" dirty="0" smtClean="0"/>
              <a:t>δε</a:t>
            </a:r>
            <a:r>
              <a:rPr lang="el-GR" sz="2800" dirty="0" smtClean="0"/>
              <a:t> </a:t>
            </a:r>
            <a:r>
              <a:rPr lang="en-US" sz="2800" dirty="0" smtClean="0"/>
              <a:t> </a:t>
            </a:r>
            <a:r>
              <a:rPr lang="el-GR" sz="2800" dirty="0" smtClean="0"/>
              <a:t>βοηθά </a:t>
            </a:r>
            <a:r>
              <a:rPr lang="el-GR" sz="2800" dirty="0"/>
              <a:t>στην τυποποίηση </a:t>
            </a:r>
            <a:r>
              <a:rPr lang="en-US" sz="2800" dirty="0" smtClean="0"/>
              <a:t>	</a:t>
            </a:r>
            <a:r>
              <a:rPr lang="el-GR" sz="2800" dirty="0" smtClean="0"/>
              <a:t>του</a:t>
            </a:r>
            <a:r>
              <a:rPr lang="en-US" sz="2800" dirty="0" smtClean="0"/>
              <a:t> </a:t>
            </a:r>
            <a:r>
              <a:rPr lang="el-GR" sz="2800" dirty="0" smtClean="0"/>
              <a:t>εικονιζόμενου </a:t>
            </a:r>
            <a:r>
              <a:rPr lang="el-GR" sz="2800" dirty="0" err="1" smtClean="0"/>
              <a:t>περίγραπτου</a:t>
            </a:r>
            <a:r>
              <a:rPr lang="el-GR" sz="2800" dirty="0" smtClean="0"/>
              <a:t>, αλλά μη </a:t>
            </a:r>
            <a:r>
              <a:rPr lang="el-GR" sz="2800" dirty="0" err="1" smtClean="0"/>
              <a:t>εγκαψωμένου</a:t>
            </a:r>
            <a:r>
              <a:rPr lang="el-GR" sz="2800" dirty="0" smtClean="0"/>
              <a:t> όγκου;</a:t>
            </a:r>
            <a:r>
              <a:rPr lang="en-US" sz="2800" dirty="0" smtClean="0"/>
              <a:t/>
            </a:r>
            <a:br>
              <a:rPr lang="en-US" sz="2800" dirty="0" smtClean="0"/>
            </a:br>
            <a:r>
              <a:rPr lang="el-GR" sz="2800" dirty="0"/>
              <a:t/>
            </a:r>
            <a:br>
              <a:rPr lang="el-GR" sz="2800" dirty="0"/>
            </a:br>
            <a:r>
              <a:rPr lang="el-GR" sz="2800" dirty="0"/>
              <a:t>	</a:t>
            </a:r>
            <a:r>
              <a:rPr lang="el-GR" sz="2800" b="1" dirty="0"/>
              <a:t>α.</a:t>
            </a:r>
            <a:r>
              <a:rPr lang="el-GR" sz="2800" dirty="0"/>
              <a:t>	Χρώση κολλοειδούς σιδήρου του </a:t>
            </a:r>
            <a:r>
              <a:rPr lang="el-GR" sz="2800" dirty="0" err="1" smtClean="0"/>
              <a:t>Hale</a:t>
            </a:r>
            <a:r>
              <a:rPr lang="el-GR" sz="2800" dirty="0" smtClean="0"/>
              <a:t/>
            </a:r>
            <a:br>
              <a:rPr lang="el-GR" sz="2800" dirty="0" smtClean="0"/>
            </a:br>
            <a:r>
              <a:rPr lang="el-GR" sz="2800" dirty="0"/>
              <a:t>	</a:t>
            </a:r>
            <a:r>
              <a:rPr lang="en-US" sz="2800" dirty="0" smtClean="0"/>
              <a:t/>
            </a:r>
            <a:br>
              <a:rPr lang="en-US" sz="2800" dirty="0" smtClean="0"/>
            </a:br>
            <a:r>
              <a:rPr lang="en-US" sz="2800" dirty="0"/>
              <a:t>	</a:t>
            </a:r>
            <a:r>
              <a:rPr lang="el-GR" sz="2800" b="1" dirty="0" smtClean="0"/>
              <a:t>β</a:t>
            </a:r>
            <a:r>
              <a:rPr lang="el-GR" sz="2800" b="1" dirty="0"/>
              <a:t>.</a:t>
            </a:r>
            <a:r>
              <a:rPr lang="el-GR" sz="2800" dirty="0"/>
              <a:t>	</a:t>
            </a:r>
            <a:r>
              <a:rPr lang="el-GR" sz="2800" dirty="0" err="1"/>
              <a:t>Κυτταροκερατίνη</a:t>
            </a:r>
            <a:r>
              <a:rPr lang="el-GR" sz="2800" dirty="0"/>
              <a:t> </a:t>
            </a:r>
            <a:r>
              <a:rPr lang="el-GR" sz="2800" dirty="0" smtClean="0"/>
              <a:t>7</a:t>
            </a:r>
            <a:br>
              <a:rPr lang="el-GR" sz="2800" dirty="0" smtClean="0"/>
            </a:br>
            <a:r>
              <a:rPr lang="el-GR" sz="2800" dirty="0"/>
              <a:t/>
            </a:r>
            <a:br>
              <a:rPr lang="el-GR" sz="2800" dirty="0"/>
            </a:br>
            <a:r>
              <a:rPr lang="el-GR" sz="2800" dirty="0"/>
              <a:t>	</a:t>
            </a:r>
            <a:r>
              <a:rPr lang="el-GR" sz="2800" b="1" dirty="0"/>
              <a:t>γ.</a:t>
            </a:r>
            <a:r>
              <a:rPr lang="el-GR" sz="2800" dirty="0"/>
              <a:t>	Αντιγόνο </a:t>
            </a:r>
            <a:r>
              <a:rPr lang="el-GR" sz="2800" dirty="0" err="1"/>
              <a:t>νεφροκυτταρικού</a:t>
            </a:r>
            <a:r>
              <a:rPr lang="el-GR" sz="2800" dirty="0"/>
              <a:t> καρκινώματος	</a:t>
            </a:r>
            <a:r>
              <a:rPr lang="el-GR" sz="2800" dirty="0" smtClean="0"/>
              <a:t/>
            </a:r>
            <a:br>
              <a:rPr lang="el-GR" sz="2800" dirty="0" smtClean="0"/>
            </a:br>
            <a:r>
              <a:rPr lang="en-US" sz="2800" dirty="0" smtClean="0"/>
              <a:t/>
            </a:r>
            <a:br>
              <a:rPr lang="en-US" sz="2800" dirty="0" smtClean="0"/>
            </a:br>
            <a:r>
              <a:rPr lang="en-US" sz="2800" dirty="0"/>
              <a:t>	</a:t>
            </a:r>
            <a:r>
              <a:rPr lang="el-GR" sz="2800" b="1" dirty="0" smtClean="0"/>
              <a:t>δ</a:t>
            </a:r>
            <a:r>
              <a:rPr lang="el-GR" sz="2800" b="1" dirty="0"/>
              <a:t>.</a:t>
            </a:r>
            <a:r>
              <a:rPr lang="el-GR" sz="2800" dirty="0"/>
              <a:t>	</a:t>
            </a:r>
            <a:r>
              <a:rPr lang="el-GR" sz="2800" dirty="0" err="1"/>
              <a:t>Βιμεντίνη</a:t>
            </a:r>
            <a:r>
              <a:rPr lang="el-GR" sz="2800" dirty="0"/>
              <a:t/>
            </a:r>
            <a:br>
              <a:rPr lang="el-GR" sz="2800" dirty="0"/>
            </a:br>
            <a:r>
              <a:rPr lang="en-US" sz="2800" dirty="0"/>
              <a:t> </a:t>
            </a:r>
            <a:r>
              <a:rPr lang="el-GR" sz="2800" dirty="0"/>
              <a:t/>
            </a:r>
            <a:br>
              <a:rPr lang="el-GR" sz="2800" dirty="0"/>
            </a:br>
            <a:r>
              <a:rPr lang="en-US" sz="2800" dirty="0"/>
              <a:t> </a:t>
            </a:r>
            <a:r>
              <a:rPr lang="el-GR" sz="2800" dirty="0"/>
              <a:t/>
            </a:r>
            <a:br>
              <a:rPr lang="el-GR" sz="2800" dirty="0"/>
            </a:br>
            <a:r>
              <a:rPr lang="en-US" sz="2800" dirty="0"/>
              <a:t> </a:t>
            </a: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4800600" cy="3600450"/>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rot="5400000">
            <a:off x="4031940" y="756084"/>
            <a:ext cx="6048672" cy="4536504"/>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rot="10800000">
            <a:off x="0" y="3573016"/>
            <a:ext cx="4800600" cy="3600450"/>
          </a:xfrm>
          <a:prstGeom prst="rect">
            <a:avLst/>
          </a:prstGeom>
          <a:noFill/>
          <a:ln w="9525">
            <a:noFill/>
            <a:miter lim="800000"/>
            <a:headEnd/>
            <a:tailEnd/>
          </a:ln>
        </p:spPr>
      </p:pic>
      <p:pic>
        <p:nvPicPr>
          <p:cNvPr id="10245" name="Picture 5"/>
          <p:cNvPicPr>
            <a:picLocks noChangeAspect="1" noChangeArrowheads="1"/>
          </p:cNvPicPr>
          <p:nvPr/>
        </p:nvPicPr>
        <p:blipFill>
          <a:blip r:embed="rId5" cstate="print"/>
          <a:srcRect/>
          <a:stretch>
            <a:fillRect/>
          </a:stretch>
        </p:blipFill>
        <p:spPr bwMode="auto">
          <a:xfrm rot="10800000">
            <a:off x="4788024" y="3573016"/>
            <a:ext cx="4800600" cy="3528442"/>
          </a:xfrm>
          <a:prstGeom prst="rect">
            <a:avLst/>
          </a:prstGeom>
          <a:noFill/>
          <a:ln w="9525">
            <a:noFill/>
            <a:miter lim="800000"/>
            <a:headEnd/>
            <a:tailEnd/>
          </a:ln>
        </p:spPr>
      </p:pic>
      <p:sp>
        <p:nvSpPr>
          <p:cNvPr id="6" name="5 - Ορθογώνιο"/>
          <p:cNvSpPr/>
          <p:nvPr/>
        </p:nvSpPr>
        <p:spPr>
          <a:xfrm>
            <a:off x="1214414" y="214290"/>
            <a:ext cx="3683156" cy="369332"/>
          </a:xfrm>
          <a:prstGeom prst="rect">
            <a:avLst/>
          </a:prstGeom>
        </p:spPr>
        <p:txBody>
          <a:bodyPr wrap="square">
            <a:spAutoFit/>
          </a:bodyPr>
          <a:lstStyle/>
          <a:p>
            <a:r>
              <a:rPr lang="el-GR" b="1" dirty="0" smtClean="0"/>
              <a:t>Εικ.9</a:t>
            </a:r>
            <a:endParaRPr lang="el-GR" b="1"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85794"/>
            <a:ext cx="8229600" cy="5163486"/>
          </a:xfrm>
        </p:spPr>
        <p:txBody>
          <a:bodyPr>
            <a:normAutofit fontScale="90000"/>
          </a:bodyPr>
          <a:lstStyle/>
          <a:p>
            <a:pPr algn="l"/>
            <a:r>
              <a:rPr lang="el-GR" sz="2800" b="1" dirty="0"/>
              <a:t>9.</a:t>
            </a:r>
            <a:r>
              <a:rPr lang="el-GR" sz="2800" dirty="0"/>
              <a:t>	 Ποια από τις παρακάτω </a:t>
            </a:r>
            <a:r>
              <a:rPr lang="el-GR" sz="2800" dirty="0" smtClean="0"/>
              <a:t>χρώσεις</a:t>
            </a:r>
            <a:r>
              <a:rPr lang="en-US" sz="2800" dirty="0" smtClean="0"/>
              <a:t> </a:t>
            </a:r>
            <a:r>
              <a:rPr lang="el-GR" sz="2800" dirty="0" smtClean="0"/>
              <a:t> </a:t>
            </a:r>
            <a:r>
              <a:rPr lang="el-GR" sz="2800" b="1" dirty="0" smtClean="0"/>
              <a:t>δε</a:t>
            </a:r>
            <a:r>
              <a:rPr lang="el-GR" sz="2800" dirty="0" smtClean="0"/>
              <a:t> </a:t>
            </a:r>
            <a:r>
              <a:rPr lang="en-US" sz="2800" dirty="0" smtClean="0"/>
              <a:t> </a:t>
            </a:r>
            <a:r>
              <a:rPr lang="el-GR" sz="2800" dirty="0" smtClean="0"/>
              <a:t>βοηθά </a:t>
            </a:r>
            <a:r>
              <a:rPr lang="el-GR" sz="2800" dirty="0"/>
              <a:t>στην τυποποίηση </a:t>
            </a:r>
            <a:r>
              <a:rPr lang="en-US" sz="2800" dirty="0" smtClean="0"/>
              <a:t>	</a:t>
            </a:r>
            <a:r>
              <a:rPr lang="el-GR" sz="2800" dirty="0" smtClean="0"/>
              <a:t>του</a:t>
            </a:r>
            <a:r>
              <a:rPr lang="en-US" sz="2800" dirty="0" smtClean="0"/>
              <a:t> </a:t>
            </a:r>
            <a:r>
              <a:rPr lang="el-GR" sz="2800" dirty="0" smtClean="0"/>
              <a:t>εικονιζόμενου </a:t>
            </a:r>
            <a:r>
              <a:rPr lang="el-GR" sz="2800" dirty="0" err="1" smtClean="0"/>
              <a:t>περίγραπτου</a:t>
            </a:r>
            <a:r>
              <a:rPr lang="el-GR" sz="2800" dirty="0" smtClean="0"/>
              <a:t>, αλλά μη </a:t>
            </a:r>
            <a:r>
              <a:rPr lang="el-GR" sz="2800" dirty="0" err="1" smtClean="0"/>
              <a:t>εγκαψωμένου</a:t>
            </a:r>
            <a:r>
              <a:rPr lang="el-GR" sz="2800" dirty="0" smtClean="0"/>
              <a:t> όγκου;</a:t>
            </a:r>
            <a:r>
              <a:rPr lang="en-US" sz="2800" dirty="0" smtClean="0"/>
              <a:t/>
            </a:r>
            <a:br>
              <a:rPr lang="en-US" sz="2800" dirty="0" smtClean="0"/>
            </a:br>
            <a:r>
              <a:rPr lang="el-GR" sz="2800" dirty="0"/>
              <a:t/>
            </a:r>
            <a:br>
              <a:rPr lang="el-GR" sz="2800" dirty="0"/>
            </a:br>
            <a:r>
              <a:rPr lang="el-GR" sz="2800" dirty="0"/>
              <a:t>	</a:t>
            </a:r>
            <a:r>
              <a:rPr lang="el-GR" sz="2800" b="1" dirty="0"/>
              <a:t>α.</a:t>
            </a:r>
            <a:r>
              <a:rPr lang="el-GR" sz="2800" dirty="0"/>
              <a:t>	Χρώση κολλοειδούς σιδήρου του </a:t>
            </a:r>
            <a:r>
              <a:rPr lang="el-GR" sz="2800" dirty="0" err="1" smtClean="0"/>
              <a:t>Hale</a:t>
            </a:r>
            <a:r>
              <a:rPr lang="el-GR" sz="2800" dirty="0" smtClean="0"/>
              <a:t/>
            </a:r>
            <a:br>
              <a:rPr lang="el-GR" sz="2800" dirty="0" smtClean="0"/>
            </a:br>
            <a:r>
              <a:rPr lang="el-GR" sz="2800" dirty="0"/>
              <a:t>	</a:t>
            </a:r>
            <a:r>
              <a:rPr lang="en-US" sz="2800" dirty="0" smtClean="0"/>
              <a:t/>
            </a:r>
            <a:br>
              <a:rPr lang="en-US" sz="2800" dirty="0" smtClean="0"/>
            </a:br>
            <a:r>
              <a:rPr lang="en-US" sz="2800" dirty="0"/>
              <a:t>	</a:t>
            </a:r>
            <a:r>
              <a:rPr lang="el-GR" sz="2800" b="1" dirty="0" smtClean="0"/>
              <a:t>β</a:t>
            </a:r>
            <a:r>
              <a:rPr lang="el-GR" sz="2800" b="1" dirty="0"/>
              <a:t>.</a:t>
            </a:r>
            <a:r>
              <a:rPr lang="el-GR" sz="2800" dirty="0"/>
              <a:t>	</a:t>
            </a:r>
            <a:r>
              <a:rPr lang="el-GR" sz="2800" dirty="0" err="1"/>
              <a:t>Κυτταροκερατίνη</a:t>
            </a:r>
            <a:r>
              <a:rPr lang="el-GR" sz="2800" dirty="0"/>
              <a:t> </a:t>
            </a:r>
            <a:r>
              <a:rPr lang="el-GR" sz="2800" dirty="0" smtClean="0"/>
              <a:t>7</a:t>
            </a:r>
            <a:br>
              <a:rPr lang="el-GR" sz="2800" dirty="0" smtClean="0"/>
            </a:br>
            <a:r>
              <a:rPr lang="el-GR" sz="2800" dirty="0"/>
              <a:t/>
            </a:r>
            <a:br>
              <a:rPr lang="el-GR" sz="2800" dirty="0"/>
            </a:br>
            <a:r>
              <a:rPr lang="el-GR" sz="2800" dirty="0"/>
              <a:t>	</a:t>
            </a:r>
            <a:r>
              <a:rPr lang="el-GR" sz="2800" b="1" dirty="0"/>
              <a:t>γ.</a:t>
            </a:r>
            <a:r>
              <a:rPr lang="el-GR" sz="2800" dirty="0"/>
              <a:t>	</a:t>
            </a:r>
            <a:r>
              <a:rPr lang="el-GR" sz="2800" b="1" dirty="0"/>
              <a:t>Αντιγόνο </a:t>
            </a:r>
            <a:r>
              <a:rPr lang="el-GR" sz="2800" b="1" dirty="0" err="1"/>
              <a:t>νεφροκυτταρικού</a:t>
            </a:r>
            <a:r>
              <a:rPr lang="el-GR" sz="2800" b="1" dirty="0"/>
              <a:t> καρκινώματος	</a:t>
            </a:r>
            <a:r>
              <a:rPr lang="el-GR" sz="2800" b="1" dirty="0" smtClean="0"/>
              <a:t/>
            </a:r>
            <a:br>
              <a:rPr lang="el-GR" sz="2800" b="1" dirty="0" smtClean="0"/>
            </a:br>
            <a:r>
              <a:rPr lang="el-GR" sz="2800" b="1" dirty="0" smtClean="0"/>
              <a:t>             δ</a:t>
            </a:r>
            <a:r>
              <a:rPr lang="el-GR" sz="2800" b="1" dirty="0"/>
              <a:t>.</a:t>
            </a:r>
            <a:r>
              <a:rPr lang="el-GR" sz="2800" dirty="0"/>
              <a:t>	</a:t>
            </a:r>
            <a:r>
              <a:rPr lang="el-GR" sz="2800" dirty="0" err="1"/>
              <a:t>Βιμεντίνη</a:t>
            </a:r>
            <a:r>
              <a:rPr lang="el-GR" sz="2800" dirty="0"/>
              <a:t/>
            </a:r>
            <a:br>
              <a:rPr lang="el-GR" sz="2800" dirty="0"/>
            </a:br>
            <a:r>
              <a:rPr lang="en-US" sz="2800" dirty="0"/>
              <a:t> </a:t>
            </a:r>
            <a:r>
              <a:rPr lang="el-GR" sz="2800" dirty="0"/>
              <a:t/>
            </a:r>
            <a:br>
              <a:rPr lang="el-GR" sz="2800" dirty="0"/>
            </a:br>
            <a:r>
              <a:rPr lang="en-US" sz="2800" dirty="0"/>
              <a:t> </a:t>
            </a:r>
            <a:r>
              <a:rPr lang="el-GR" sz="2800" dirty="0"/>
              <a:t/>
            </a:r>
            <a:br>
              <a:rPr lang="el-GR" sz="2800" dirty="0"/>
            </a:br>
            <a:r>
              <a:rPr lang="en-US" sz="2800" dirty="0"/>
              <a:t> </a:t>
            </a: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034682"/>
          </a:xfrm>
        </p:spPr>
        <p:txBody>
          <a:bodyPr>
            <a:normAutofit/>
          </a:bodyPr>
          <a:lstStyle/>
          <a:p>
            <a:pPr algn="l"/>
            <a:r>
              <a:rPr lang="el-GR" sz="2800" b="1" dirty="0"/>
              <a:t>10.</a:t>
            </a:r>
            <a:r>
              <a:rPr lang="el-GR" sz="2800" dirty="0"/>
              <a:t>	 Ποιος βαθμός πυρηνικής κακοήθειας ΝΚΚ κατά </a:t>
            </a:r>
            <a:r>
              <a:rPr lang="el-GR" sz="2800" dirty="0" err="1"/>
              <a:t>Fuhrman</a:t>
            </a:r>
            <a:r>
              <a:rPr lang="el-GR" sz="2800" dirty="0"/>
              <a:t> </a:t>
            </a:r>
            <a:r>
              <a:rPr lang="el-GR" sz="2800" dirty="0" smtClean="0"/>
              <a:t>   δ </a:t>
            </a:r>
            <a:r>
              <a:rPr lang="el-GR" sz="2800" dirty="0"/>
              <a:t>ε </a:t>
            </a:r>
            <a:r>
              <a:rPr lang="el-GR" sz="2800" dirty="0" smtClean="0"/>
              <a:t>ν </a:t>
            </a:r>
            <a:r>
              <a:rPr lang="en-US" sz="2800" dirty="0" smtClean="0"/>
              <a:t>	</a:t>
            </a:r>
            <a:r>
              <a:rPr lang="el-GR" sz="2800" dirty="0" smtClean="0"/>
              <a:t>περιλαμβάνεται </a:t>
            </a:r>
            <a:r>
              <a:rPr lang="el-GR" sz="2800" dirty="0"/>
              <a:t>στις παρακάτω </a:t>
            </a:r>
            <a:r>
              <a:rPr lang="el-GR" sz="2800" dirty="0" smtClean="0"/>
              <a:t>εικόνες;</a:t>
            </a:r>
            <a:r>
              <a:rPr lang="en-US" sz="2800" dirty="0" smtClean="0"/>
              <a:t/>
            </a:r>
            <a:br>
              <a:rPr lang="en-US" sz="2800" dirty="0" smtClean="0"/>
            </a:br>
            <a:r>
              <a:rPr lang="el-GR" sz="2800" dirty="0"/>
              <a:t/>
            </a:r>
            <a:br>
              <a:rPr lang="el-GR" sz="2800" dirty="0"/>
            </a:br>
            <a:r>
              <a:rPr lang="el-GR" sz="2800" dirty="0"/>
              <a:t>	</a:t>
            </a:r>
            <a:r>
              <a:rPr lang="el-GR" sz="2800" b="1" dirty="0"/>
              <a:t>α.</a:t>
            </a:r>
            <a:r>
              <a:rPr lang="el-GR" sz="2800" dirty="0"/>
              <a:t>	 4	</a:t>
            </a:r>
            <a:r>
              <a:rPr lang="en-US" sz="2800" dirty="0" smtClean="0"/>
              <a:t/>
            </a:r>
            <a:br>
              <a:rPr lang="en-US" sz="2800" dirty="0" smtClean="0"/>
            </a:br>
            <a:r>
              <a:rPr lang="en-US" sz="2800" dirty="0"/>
              <a:t>	</a:t>
            </a:r>
            <a:r>
              <a:rPr lang="el-GR" sz="2800" b="1" dirty="0" smtClean="0"/>
              <a:t>β</a:t>
            </a:r>
            <a:r>
              <a:rPr lang="el-GR" sz="2800" b="1" dirty="0"/>
              <a:t>.</a:t>
            </a:r>
            <a:r>
              <a:rPr lang="el-GR" sz="2800" dirty="0"/>
              <a:t>	 3</a:t>
            </a:r>
            <a:br>
              <a:rPr lang="el-GR" sz="2800" dirty="0"/>
            </a:br>
            <a:r>
              <a:rPr lang="el-GR" sz="2800" dirty="0"/>
              <a:t>	</a:t>
            </a:r>
            <a:r>
              <a:rPr lang="el-GR" sz="2800" b="1" dirty="0"/>
              <a:t>γ.</a:t>
            </a:r>
            <a:r>
              <a:rPr lang="el-GR" sz="2800" dirty="0"/>
              <a:t>	 2	</a:t>
            </a:r>
            <a:r>
              <a:rPr lang="en-US" sz="2800" dirty="0" smtClean="0"/>
              <a:t/>
            </a:r>
            <a:br>
              <a:rPr lang="en-US" sz="2800" dirty="0" smtClean="0"/>
            </a:br>
            <a:r>
              <a:rPr lang="en-US" sz="2800" dirty="0"/>
              <a:t>	</a:t>
            </a:r>
            <a:r>
              <a:rPr lang="el-GR" sz="2800" b="1" dirty="0" smtClean="0"/>
              <a:t>δ</a:t>
            </a:r>
            <a:r>
              <a:rPr lang="el-GR" sz="2800" b="1" dirty="0"/>
              <a:t>.</a:t>
            </a:r>
            <a:r>
              <a:rPr lang="el-GR" sz="2800" dirty="0"/>
              <a:t>	 1</a:t>
            </a:r>
            <a:br>
              <a:rPr lang="el-GR" sz="2800" dirty="0"/>
            </a:br>
            <a:r>
              <a:rPr lang="en-US" sz="2800" dirty="0"/>
              <a:t> </a:t>
            </a:r>
            <a:r>
              <a:rPr lang="el-GR" sz="2000" dirty="0"/>
              <a:t/>
            </a:r>
            <a:br>
              <a:rPr lang="el-GR" sz="2000" dirty="0"/>
            </a:br>
            <a:r>
              <a:rPr lang="en-US" sz="2000" dirty="0"/>
              <a:t> </a:t>
            </a: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99392"/>
            <a:ext cx="4800600" cy="3600450"/>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rot="5400000">
            <a:off x="3549309" y="707274"/>
            <a:ext cx="7029401" cy="5272051"/>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a:stretch>
            <a:fillRect/>
          </a:stretch>
        </p:blipFill>
        <p:spPr bwMode="auto">
          <a:xfrm rot="10800000">
            <a:off x="-2" y="2852936"/>
            <a:ext cx="4427986" cy="4176464"/>
          </a:xfrm>
          <a:prstGeom prst="rect">
            <a:avLst/>
          </a:prstGeom>
          <a:noFill/>
          <a:ln w="9525">
            <a:noFill/>
            <a:miter lim="800000"/>
            <a:headEnd/>
            <a:tailEnd/>
          </a:ln>
        </p:spPr>
      </p:pic>
      <p:sp>
        <p:nvSpPr>
          <p:cNvPr id="5" name="4 - Ορθογώνιο"/>
          <p:cNvSpPr/>
          <p:nvPr/>
        </p:nvSpPr>
        <p:spPr>
          <a:xfrm>
            <a:off x="714348" y="214290"/>
            <a:ext cx="4183222" cy="369332"/>
          </a:xfrm>
          <a:prstGeom prst="rect">
            <a:avLst/>
          </a:prstGeom>
        </p:spPr>
        <p:txBody>
          <a:bodyPr wrap="square">
            <a:spAutoFit/>
          </a:bodyPr>
          <a:lstStyle/>
          <a:p>
            <a:r>
              <a:rPr lang="el-GR" b="1" dirty="0" smtClean="0"/>
              <a:t>Εικ.10</a:t>
            </a:r>
            <a:endParaRPr lang="el-GR" b="1"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034682"/>
          </a:xfrm>
        </p:spPr>
        <p:txBody>
          <a:bodyPr>
            <a:normAutofit/>
          </a:bodyPr>
          <a:lstStyle/>
          <a:p>
            <a:pPr algn="l"/>
            <a:r>
              <a:rPr lang="el-GR" sz="2800" b="1" dirty="0"/>
              <a:t>10.</a:t>
            </a:r>
            <a:r>
              <a:rPr lang="el-GR" sz="2800" dirty="0"/>
              <a:t>	 Ποιος βαθμός πυρηνικής κακοήθειας ΝΚΚ κατά </a:t>
            </a:r>
            <a:r>
              <a:rPr lang="el-GR" sz="2800" dirty="0" err="1"/>
              <a:t>Fuhrman</a:t>
            </a:r>
            <a:r>
              <a:rPr lang="el-GR" sz="2800" dirty="0"/>
              <a:t> </a:t>
            </a:r>
            <a:r>
              <a:rPr lang="el-GR" sz="2800" dirty="0" smtClean="0"/>
              <a:t>   δ </a:t>
            </a:r>
            <a:r>
              <a:rPr lang="el-GR" sz="2800" dirty="0"/>
              <a:t>ε </a:t>
            </a:r>
            <a:r>
              <a:rPr lang="el-GR" sz="2800" dirty="0" smtClean="0"/>
              <a:t>ν </a:t>
            </a:r>
            <a:r>
              <a:rPr lang="en-US" sz="2800" dirty="0" smtClean="0"/>
              <a:t>	</a:t>
            </a:r>
            <a:r>
              <a:rPr lang="el-GR" sz="2800" dirty="0" smtClean="0"/>
              <a:t>περιλαμβάνεται </a:t>
            </a:r>
            <a:r>
              <a:rPr lang="el-GR" sz="2800" dirty="0"/>
              <a:t>στις παρακάτω </a:t>
            </a:r>
            <a:r>
              <a:rPr lang="el-GR" sz="2800" dirty="0" smtClean="0"/>
              <a:t>εικόνες;</a:t>
            </a:r>
            <a:r>
              <a:rPr lang="en-US" sz="2800" dirty="0" smtClean="0"/>
              <a:t/>
            </a:r>
            <a:br>
              <a:rPr lang="en-US" sz="2800" dirty="0" smtClean="0"/>
            </a:br>
            <a:r>
              <a:rPr lang="el-GR" sz="2800" dirty="0"/>
              <a:t/>
            </a:r>
            <a:br>
              <a:rPr lang="el-GR" sz="2800" dirty="0"/>
            </a:br>
            <a:r>
              <a:rPr lang="el-GR" sz="2800" dirty="0"/>
              <a:t>	</a:t>
            </a:r>
            <a:r>
              <a:rPr lang="el-GR" sz="2800" b="1" dirty="0"/>
              <a:t>α.</a:t>
            </a:r>
            <a:r>
              <a:rPr lang="el-GR" sz="2800" dirty="0"/>
              <a:t>	</a:t>
            </a:r>
            <a:r>
              <a:rPr lang="el-GR" sz="2800" b="1" dirty="0"/>
              <a:t> 4</a:t>
            </a:r>
            <a:r>
              <a:rPr lang="el-GR" sz="2800" dirty="0"/>
              <a:t>	</a:t>
            </a:r>
            <a:r>
              <a:rPr lang="en-US" sz="2800" dirty="0" smtClean="0"/>
              <a:t/>
            </a:r>
            <a:br>
              <a:rPr lang="en-US" sz="2800" dirty="0" smtClean="0"/>
            </a:br>
            <a:r>
              <a:rPr lang="en-US" sz="2800" dirty="0"/>
              <a:t>	</a:t>
            </a:r>
            <a:r>
              <a:rPr lang="el-GR" sz="2800" b="1" dirty="0" smtClean="0"/>
              <a:t>β</a:t>
            </a:r>
            <a:r>
              <a:rPr lang="el-GR" sz="2800" b="1" dirty="0"/>
              <a:t>.</a:t>
            </a:r>
            <a:r>
              <a:rPr lang="el-GR" sz="2800" dirty="0"/>
              <a:t>	 3</a:t>
            </a:r>
            <a:br>
              <a:rPr lang="el-GR" sz="2800" dirty="0"/>
            </a:br>
            <a:r>
              <a:rPr lang="el-GR" sz="2800" dirty="0"/>
              <a:t>	</a:t>
            </a:r>
            <a:r>
              <a:rPr lang="el-GR" sz="2800" b="1" dirty="0"/>
              <a:t>γ.</a:t>
            </a:r>
            <a:r>
              <a:rPr lang="el-GR" sz="2800" dirty="0"/>
              <a:t>	 2	</a:t>
            </a:r>
            <a:r>
              <a:rPr lang="en-US" sz="2800" dirty="0" smtClean="0"/>
              <a:t/>
            </a:r>
            <a:br>
              <a:rPr lang="en-US" sz="2800" dirty="0" smtClean="0"/>
            </a:br>
            <a:r>
              <a:rPr lang="en-US" sz="2800" dirty="0"/>
              <a:t>	</a:t>
            </a:r>
            <a:r>
              <a:rPr lang="el-GR" sz="2800" b="1" dirty="0" smtClean="0"/>
              <a:t>δ</a:t>
            </a:r>
            <a:r>
              <a:rPr lang="el-GR" sz="2800" b="1" dirty="0"/>
              <a:t>.</a:t>
            </a:r>
            <a:r>
              <a:rPr lang="el-GR" sz="2800" dirty="0"/>
              <a:t>	 1</a:t>
            </a:r>
            <a:br>
              <a:rPr lang="el-GR" sz="2800" dirty="0"/>
            </a:br>
            <a:r>
              <a:rPr lang="en-US" sz="2800" dirty="0"/>
              <a:t> </a:t>
            </a:r>
            <a:r>
              <a:rPr lang="el-GR" sz="2000" dirty="0"/>
              <a:t/>
            </a:r>
            <a:br>
              <a:rPr lang="el-GR" sz="2000" dirty="0"/>
            </a:br>
            <a:r>
              <a:rPr lang="en-US" sz="2000" dirty="0"/>
              <a:t> </a:t>
            </a: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6106690"/>
          </a:xfrm>
        </p:spPr>
        <p:txBody>
          <a:bodyPr>
            <a:normAutofit/>
          </a:bodyPr>
          <a:lstStyle/>
          <a:p>
            <a:pPr algn="l"/>
            <a:r>
              <a:rPr lang="el-GR" sz="2800" dirty="0" smtClean="0"/>
              <a:t> </a:t>
            </a:r>
            <a:r>
              <a:rPr lang="el-GR" sz="2800" b="1" dirty="0"/>
              <a:t>11.</a:t>
            </a:r>
            <a:r>
              <a:rPr lang="el-GR" sz="2800" dirty="0"/>
              <a:t>Ποια η ακριβέστερη ιστολογική τυποποίηση της εικονιζόμενης αλλοίωσης</a:t>
            </a:r>
            <a:r>
              <a:rPr lang="el-GR" sz="2800" dirty="0" smtClean="0"/>
              <a:t>;</a:t>
            </a:r>
            <a:r>
              <a:rPr lang="en-US" sz="2800" dirty="0" smtClean="0"/>
              <a:t/>
            </a:r>
            <a:br>
              <a:rPr lang="en-US" sz="2800" dirty="0" smtClean="0"/>
            </a:br>
            <a:r>
              <a:rPr lang="el-GR" sz="2800" dirty="0"/>
              <a:t/>
            </a:r>
            <a:br>
              <a:rPr lang="el-GR" sz="2800" dirty="0"/>
            </a:br>
            <a:r>
              <a:rPr lang="el-GR" sz="2800" dirty="0"/>
              <a:t>	</a:t>
            </a:r>
            <a:r>
              <a:rPr lang="el-GR" sz="2800" b="1" dirty="0"/>
              <a:t>α.</a:t>
            </a:r>
            <a:r>
              <a:rPr lang="el-GR" sz="2800" dirty="0"/>
              <a:t>	 </a:t>
            </a:r>
            <a:r>
              <a:rPr lang="el-GR" sz="2800" dirty="0" err="1"/>
              <a:t>Πολύχωρο</a:t>
            </a:r>
            <a:r>
              <a:rPr lang="el-GR" sz="2800" dirty="0"/>
              <a:t> κυστικό </a:t>
            </a:r>
            <a:r>
              <a:rPr lang="el-GR" sz="2800" dirty="0" err="1"/>
              <a:t>νεφροκυτταρικό</a:t>
            </a:r>
            <a:r>
              <a:rPr lang="el-GR" sz="2800" dirty="0"/>
              <a:t> καρκίνωμα	</a:t>
            </a:r>
            <a:r>
              <a:rPr lang="en-US" sz="2800" dirty="0" smtClean="0"/>
              <a:t/>
            </a:r>
            <a:br>
              <a:rPr lang="en-US" sz="2800" dirty="0" smtClean="0"/>
            </a:br>
            <a:r>
              <a:rPr lang="en-US" sz="2800" dirty="0"/>
              <a:t>	</a:t>
            </a:r>
            <a:r>
              <a:rPr lang="el-GR" sz="2800" b="1" dirty="0" smtClean="0"/>
              <a:t>β</a:t>
            </a:r>
            <a:r>
              <a:rPr lang="el-GR" sz="2800" b="1" dirty="0"/>
              <a:t>.</a:t>
            </a:r>
            <a:r>
              <a:rPr lang="el-GR" sz="2800" dirty="0"/>
              <a:t>	</a:t>
            </a:r>
            <a:r>
              <a:rPr lang="el-GR" sz="2800" dirty="0" err="1"/>
              <a:t>Διαυγοκυτταρικό</a:t>
            </a:r>
            <a:r>
              <a:rPr lang="el-GR" sz="2800" dirty="0"/>
              <a:t> </a:t>
            </a:r>
            <a:r>
              <a:rPr lang="el-GR" sz="2800" dirty="0" err="1"/>
              <a:t>νεφροκυτταρικό</a:t>
            </a:r>
            <a:r>
              <a:rPr lang="el-GR" sz="2800" dirty="0"/>
              <a:t> καρκίνωμα με </a:t>
            </a:r>
            <a:br>
              <a:rPr lang="el-GR" sz="2800" dirty="0"/>
            </a:br>
            <a:r>
              <a:rPr lang="el-GR" sz="2800" dirty="0"/>
              <a:t>	</a:t>
            </a:r>
            <a:r>
              <a:rPr lang="en-US" sz="2800" dirty="0" smtClean="0"/>
              <a:t>	</a:t>
            </a:r>
            <a:r>
              <a:rPr lang="el-GR" sz="2800" dirty="0" smtClean="0"/>
              <a:t>εκτενή </a:t>
            </a:r>
            <a:r>
              <a:rPr lang="el-GR" sz="2800" dirty="0"/>
              <a:t>κυστική </a:t>
            </a:r>
            <a:r>
              <a:rPr lang="el-GR" sz="2800" dirty="0" smtClean="0"/>
              <a:t>μεταβολή</a:t>
            </a:r>
            <a:br>
              <a:rPr lang="el-GR" sz="2800" dirty="0" smtClean="0"/>
            </a:br>
            <a:r>
              <a:rPr lang="el-GR" sz="2800" dirty="0"/>
              <a:t/>
            </a:r>
            <a:br>
              <a:rPr lang="el-GR" sz="2800" dirty="0"/>
            </a:br>
            <a:r>
              <a:rPr lang="el-GR" sz="2800" dirty="0"/>
              <a:t>	</a:t>
            </a:r>
            <a:r>
              <a:rPr lang="el-GR" sz="2800" b="1" dirty="0"/>
              <a:t>γ.</a:t>
            </a:r>
            <a:r>
              <a:rPr lang="el-GR" sz="2800" dirty="0"/>
              <a:t>	</a:t>
            </a:r>
            <a:r>
              <a:rPr lang="el-GR" sz="2800" dirty="0" err="1"/>
              <a:t>Πολύχωρη</a:t>
            </a:r>
            <a:r>
              <a:rPr lang="el-GR" sz="2800" dirty="0"/>
              <a:t> φλοιώδης κύστη (κυστικό </a:t>
            </a:r>
            <a:r>
              <a:rPr lang="el-GR" sz="2800" dirty="0" err="1"/>
              <a:t>νέφρωμα</a:t>
            </a:r>
            <a:r>
              <a:rPr lang="el-GR" sz="2800" dirty="0"/>
              <a:t>)	</a:t>
            </a:r>
            <a:r>
              <a:rPr lang="en-US" sz="2800" dirty="0" smtClean="0"/>
              <a:t/>
            </a:r>
            <a:br>
              <a:rPr lang="en-US" sz="2800" dirty="0" smtClean="0"/>
            </a:br>
            <a:r>
              <a:rPr lang="en-US" sz="2800" dirty="0"/>
              <a:t>	</a:t>
            </a:r>
            <a:r>
              <a:rPr lang="el-GR" sz="2800" b="1" dirty="0" smtClean="0"/>
              <a:t>δ</a:t>
            </a:r>
            <a:r>
              <a:rPr lang="el-GR" sz="2800" b="1" dirty="0"/>
              <a:t>.</a:t>
            </a:r>
            <a:r>
              <a:rPr lang="el-GR" sz="2800" dirty="0"/>
              <a:t>	Τίποτε από τα παραπάνω</a:t>
            </a:r>
            <a:br>
              <a:rPr lang="el-GR" sz="2800" dirty="0"/>
            </a:br>
            <a:r>
              <a:rPr lang="en-US" sz="2800" dirty="0"/>
              <a:t> </a:t>
            </a:r>
            <a:r>
              <a:rPr lang="el-GR" sz="2000" dirty="0"/>
              <a:t/>
            </a:r>
            <a:br>
              <a:rPr lang="el-GR" sz="2000" dirty="0"/>
            </a:br>
            <a:r>
              <a:rPr lang="en-US" sz="2000" dirty="0"/>
              <a:t> </a:t>
            </a: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171400"/>
            <a:ext cx="4829175" cy="360045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rot="5400000">
            <a:off x="4002782" y="857250"/>
            <a:ext cx="6858000" cy="5143500"/>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rot="10800000">
            <a:off x="0" y="3356992"/>
            <a:ext cx="4860032" cy="3888432"/>
          </a:xfrm>
          <a:prstGeom prst="rect">
            <a:avLst/>
          </a:prstGeom>
          <a:noFill/>
          <a:ln w="9525">
            <a:noFill/>
            <a:miter lim="800000"/>
            <a:headEnd/>
            <a:tailEnd/>
          </a:ln>
        </p:spPr>
      </p:pic>
      <p:sp>
        <p:nvSpPr>
          <p:cNvPr id="5" name="4 - Ορθογώνιο"/>
          <p:cNvSpPr/>
          <p:nvPr/>
        </p:nvSpPr>
        <p:spPr>
          <a:xfrm>
            <a:off x="0" y="0"/>
            <a:ext cx="4956079" cy="369332"/>
          </a:xfrm>
          <a:prstGeom prst="rect">
            <a:avLst/>
          </a:prstGeom>
        </p:spPr>
        <p:txBody>
          <a:bodyPr wrap="square">
            <a:spAutoFit/>
          </a:bodyPr>
          <a:lstStyle/>
          <a:p>
            <a:r>
              <a:rPr lang="el-GR" b="1" dirty="0" smtClean="0"/>
              <a:t>Εικ.11</a:t>
            </a:r>
            <a:endParaRPr lang="el-GR" b="1"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908" y="274638"/>
            <a:ext cx="9501254" cy="6106690"/>
          </a:xfrm>
        </p:spPr>
        <p:txBody>
          <a:bodyPr>
            <a:normAutofit/>
          </a:bodyPr>
          <a:lstStyle/>
          <a:p>
            <a:pPr algn="l"/>
            <a:r>
              <a:rPr lang="el-GR" sz="2800" dirty="0" smtClean="0"/>
              <a:t> </a:t>
            </a:r>
            <a:r>
              <a:rPr lang="el-GR" sz="2800" b="1" dirty="0"/>
              <a:t>11.</a:t>
            </a:r>
            <a:r>
              <a:rPr lang="el-GR" sz="2800" dirty="0"/>
              <a:t>Ποια η ακριβέστερη ιστολογική τυποποίηση της εικονιζόμενης αλλοίωσης</a:t>
            </a:r>
            <a:r>
              <a:rPr lang="el-GR" sz="2800" dirty="0" smtClean="0"/>
              <a:t>;</a:t>
            </a:r>
            <a:r>
              <a:rPr lang="en-US" sz="2800" dirty="0" smtClean="0"/>
              <a:t/>
            </a:r>
            <a:br>
              <a:rPr lang="en-US" sz="2800" dirty="0" smtClean="0"/>
            </a:br>
            <a:r>
              <a:rPr lang="el-GR" sz="2800" dirty="0"/>
              <a:t/>
            </a:r>
            <a:br>
              <a:rPr lang="el-GR" sz="2800" dirty="0"/>
            </a:br>
            <a:r>
              <a:rPr lang="el-GR" sz="2800" dirty="0"/>
              <a:t>	</a:t>
            </a:r>
            <a:r>
              <a:rPr lang="el-GR" sz="2800" b="1" dirty="0"/>
              <a:t>α.</a:t>
            </a:r>
            <a:r>
              <a:rPr lang="el-GR" sz="2800" dirty="0"/>
              <a:t>	 </a:t>
            </a:r>
            <a:r>
              <a:rPr lang="el-GR" sz="2800" b="1" dirty="0" err="1"/>
              <a:t>Πολύχωρο</a:t>
            </a:r>
            <a:r>
              <a:rPr lang="el-GR" sz="2800" b="1" dirty="0"/>
              <a:t> κυστικό </a:t>
            </a:r>
            <a:r>
              <a:rPr lang="el-GR" sz="2800" b="1" dirty="0" err="1"/>
              <a:t>νεφροκυτταρικό</a:t>
            </a:r>
            <a:r>
              <a:rPr lang="el-GR" sz="2800" b="1" dirty="0"/>
              <a:t> </a:t>
            </a:r>
            <a:r>
              <a:rPr lang="el-GR" sz="2800" b="1" dirty="0" smtClean="0"/>
              <a:t>καρκίνωμα</a:t>
            </a:r>
            <a:br>
              <a:rPr lang="el-GR" sz="2800" b="1" dirty="0" smtClean="0"/>
            </a:br>
            <a:r>
              <a:rPr lang="el-GR" sz="2800" dirty="0"/>
              <a:t>	</a:t>
            </a:r>
            <a:r>
              <a:rPr lang="en-US" sz="2800" dirty="0" smtClean="0"/>
              <a:t/>
            </a:r>
            <a:br>
              <a:rPr lang="en-US" sz="2800" dirty="0" smtClean="0"/>
            </a:br>
            <a:r>
              <a:rPr lang="en-US" sz="2800" dirty="0"/>
              <a:t>	</a:t>
            </a:r>
            <a:r>
              <a:rPr lang="el-GR" sz="2800" b="1" dirty="0" smtClean="0"/>
              <a:t>β</a:t>
            </a:r>
            <a:r>
              <a:rPr lang="el-GR" sz="2800" b="1" dirty="0"/>
              <a:t>.</a:t>
            </a:r>
            <a:r>
              <a:rPr lang="el-GR" sz="2800" dirty="0"/>
              <a:t>	</a:t>
            </a:r>
            <a:r>
              <a:rPr lang="el-GR" sz="2800" dirty="0" err="1"/>
              <a:t>Διαυγοκυτταρικό</a:t>
            </a:r>
            <a:r>
              <a:rPr lang="el-GR" sz="2800" dirty="0"/>
              <a:t> </a:t>
            </a:r>
            <a:r>
              <a:rPr lang="el-GR" sz="2800" dirty="0" err="1"/>
              <a:t>νεφροκυτταρικό</a:t>
            </a:r>
            <a:r>
              <a:rPr lang="el-GR" sz="2800" dirty="0"/>
              <a:t> καρκίνωμα με </a:t>
            </a:r>
            <a:br>
              <a:rPr lang="el-GR" sz="2800" dirty="0"/>
            </a:br>
            <a:r>
              <a:rPr lang="el-GR" sz="2800" dirty="0"/>
              <a:t>	</a:t>
            </a:r>
            <a:r>
              <a:rPr lang="en-US" sz="2800" dirty="0" smtClean="0"/>
              <a:t>	</a:t>
            </a:r>
            <a:r>
              <a:rPr lang="el-GR" sz="2800" dirty="0" smtClean="0"/>
              <a:t>εκτενή </a:t>
            </a:r>
            <a:r>
              <a:rPr lang="el-GR" sz="2800" dirty="0"/>
              <a:t>κυστική </a:t>
            </a:r>
            <a:r>
              <a:rPr lang="el-GR" sz="2800" dirty="0" smtClean="0"/>
              <a:t>μεταβολή</a:t>
            </a:r>
            <a:br>
              <a:rPr lang="el-GR" sz="2800" dirty="0" smtClean="0"/>
            </a:br>
            <a:r>
              <a:rPr lang="el-GR" sz="2800" dirty="0"/>
              <a:t/>
            </a:r>
            <a:br>
              <a:rPr lang="el-GR" sz="2800" dirty="0"/>
            </a:br>
            <a:r>
              <a:rPr lang="el-GR" sz="2800" dirty="0"/>
              <a:t>	</a:t>
            </a:r>
            <a:r>
              <a:rPr lang="el-GR" sz="2800" b="1" dirty="0"/>
              <a:t>γ.</a:t>
            </a:r>
            <a:r>
              <a:rPr lang="el-GR" sz="2800" dirty="0"/>
              <a:t>	</a:t>
            </a:r>
            <a:r>
              <a:rPr lang="el-GR" sz="2800" dirty="0" err="1"/>
              <a:t>Πολύχωρη</a:t>
            </a:r>
            <a:r>
              <a:rPr lang="el-GR" sz="2800" dirty="0"/>
              <a:t> φλοιώδης κύστη (κυστικό </a:t>
            </a:r>
            <a:r>
              <a:rPr lang="el-GR" sz="2800" dirty="0" err="1"/>
              <a:t>νέφρωμα</a:t>
            </a:r>
            <a:r>
              <a:rPr lang="el-GR" sz="2800" dirty="0" smtClean="0"/>
              <a:t>)</a:t>
            </a:r>
            <a:br>
              <a:rPr lang="el-GR" sz="2800" dirty="0" smtClean="0"/>
            </a:br>
            <a:r>
              <a:rPr lang="el-GR" sz="2800" dirty="0"/>
              <a:t>	</a:t>
            </a:r>
            <a:r>
              <a:rPr lang="en-US" sz="2800" dirty="0" smtClean="0"/>
              <a:t/>
            </a:r>
            <a:br>
              <a:rPr lang="en-US" sz="2800" dirty="0" smtClean="0"/>
            </a:br>
            <a:r>
              <a:rPr lang="en-US" sz="2800" dirty="0"/>
              <a:t>	</a:t>
            </a:r>
            <a:r>
              <a:rPr lang="el-GR" sz="2800" b="1" dirty="0" smtClean="0"/>
              <a:t>δ</a:t>
            </a:r>
            <a:r>
              <a:rPr lang="el-GR" sz="2800" b="1" dirty="0"/>
              <a:t>.</a:t>
            </a:r>
            <a:r>
              <a:rPr lang="el-GR" sz="2800" dirty="0"/>
              <a:t>	Τίποτε από τα παραπάνω</a:t>
            </a:r>
            <a:br>
              <a:rPr lang="el-GR" sz="2800" dirty="0"/>
            </a:br>
            <a:r>
              <a:rPr lang="en-US" sz="2800" dirty="0"/>
              <a:t> </a:t>
            </a:r>
            <a:r>
              <a:rPr lang="el-GR" sz="2000" dirty="0"/>
              <a:t/>
            </a:r>
            <a:br>
              <a:rPr lang="el-GR" sz="2000" dirty="0"/>
            </a:br>
            <a:r>
              <a:rPr lang="en-US" sz="2000" dirty="0"/>
              <a:t> </a:t>
            </a: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29124" cy="6858000"/>
          </a:xfrm>
        </p:spPr>
        <p:txBody>
          <a:bodyPr>
            <a:noAutofit/>
          </a:bodyPr>
          <a:lstStyle/>
          <a:p>
            <a:pPr algn="ctr"/>
            <a:r>
              <a:rPr lang="en-US" sz="3200" dirty="0" smtClean="0">
                <a:solidFill>
                  <a:schemeClr val="tx2">
                    <a:lumMod val="50000"/>
                  </a:schemeClr>
                </a:solidFill>
              </a:rPr>
              <a:t>H </a:t>
            </a:r>
            <a:r>
              <a:rPr lang="el-GR" sz="3200" dirty="0" smtClean="0">
                <a:solidFill>
                  <a:schemeClr val="tx2">
                    <a:lumMod val="50000"/>
                  </a:schemeClr>
                </a:solidFill>
                <a:effectLst>
                  <a:outerShdw blurRad="38100" dist="38100" dir="2700000" algn="tl">
                    <a:srgbClr val="000000">
                      <a:alpha val="43137"/>
                    </a:srgbClr>
                  </a:outerShdw>
                </a:effectLst>
              </a:rPr>
              <a:t>αφομοίωση της θεωρίας</a:t>
            </a:r>
            <a:br>
              <a:rPr lang="el-GR" sz="3200" dirty="0" smtClean="0">
                <a:solidFill>
                  <a:schemeClr val="tx2">
                    <a:lumMod val="50000"/>
                  </a:schemeClr>
                </a:solidFill>
                <a:effectLst>
                  <a:outerShdw blurRad="38100" dist="38100" dir="2700000" algn="tl">
                    <a:srgbClr val="000000">
                      <a:alpha val="43137"/>
                    </a:srgbClr>
                  </a:outerShdw>
                </a:effectLst>
              </a:rPr>
            </a:br>
            <a:r>
              <a:rPr lang="el-GR" sz="3200" dirty="0" smtClean="0">
                <a:solidFill>
                  <a:schemeClr val="tx2">
                    <a:lumMod val="50000"/>
                  </a:schemeClr>
                </a:solidFill>
                <a:effectLst>
                  <a:outerShdw blurRad="38100" dist="38100" dir="2700000" algn="tl">
                    <a:srgbClr val="000000">
                      <a:alpha val="43137"/>
                    </a:srgbClr>
                  </a:outerShdw>
                </a:effectLst>
              </a:rPr>
              <a:t> μέσω της  </a:t>
            </a:r>
            <a:r>
              <a:rPr lang="el-GR" sz="3200" spc="600" dirty="0" smtClean="0">
                <a:solidFill>
                  <a:schemeClr val="tx2">
                    <a:lumMod val="50000"/>
                  </a:schemeClr>
                </a:solidFill>
                <a:effectLst>
                  <a:outerShdw blurRad="38100" dist="38100" dir="2700000" algn="tl">
                    <a:srgbClr val="000000">
                      <a:alpha val="43137"/>
                    </a:srgbClr>
                  </a:outerShdw>
                </a:effectLst>
              </a:rPr>
              <a:t>πράξης </a:t>
            </a:r>
            <a:r>
              <a:rPr lang="en-US" sz="3200" dirty="0" smtClean="0">
                <a:solidFill>
                  <a:schemeClr val="tx2">
                    <a:lumMod val="50000"/>
                  </a:schemeClr>
                </a:solidFill>
                <a:effectLst>
                  <a:outerShdw blurRad="38100" dist="38100" dir="2700000" algn="tl">
                    <a:srgbClr val="000000">
                      <a:alpha val="43137"/>
                    </a:srgbClr>
                  </a:outerShdw>
                </a:effectLst>
              </a:rPr>
              <a:t/>
            </a:r>
            <a:br>
              <a:rPr lang="en-US" sz="3200" dirty="0" smtClean="0">
                <a:solidFill>
                  <a:schemeClr val="tx2">
                    <a:lumMod val="50000"/>
                  </a:schemeClr>
                </a:solidFill>
                <a:effectLst>
                  <a:outerShdw blurRad="38100" dist="38100" dir="2700000" algn="tl">
                    <a:srgbClr val="000000">
                      <a:alpha val="43137"/>
                    </a:srgbClr>
                  </a:outerShdw>
                </a:effectLst>
              </a:rPr>
            </a:br>
            <a:r>
              <a:rPr lang="el-GR" sz="3200" dirty="0" smtClean="0">
                <a:solidFill>
                  <a:schemeClr val="tx2">
                    <a:lumMod val="50000"/>
                  </a:schemeClr>
                </a:solidFill>
                <a:effectLst>
                  <a:outerShdw blurRad="38100" dist="38100" dir="2700000" algn="tl">
                    <a:srgbClr val="000000">
                      <a:alpha val="43137"/>
                    </a:srgbClr>
                  </a:outerShdw>
                </a:effectLst>
              </a:rPr>
              <a:t>και</a:t>
            </a:r>
            <a:r>
              <a:rPr lang="el-GR" sz="3200" dirty="0" smtClean="0">
                <a:solidFill>
                  <a:schemeClr val="tx2">
                    <a:lumMod val="50000"/>
                  </a:schemeClr>
                </a:solidFill>
              </a:rPr>
              <a:t> στα ιατρικά συγγράμματα.</a:t>
            </a:r>
            <a:br>
              <a:rPr lang="el-GR" sz="3200" dirty="0" smtClean="0">
                <a:solidFill>
                  <a:schemeClr val="tx2">
                    <a:lumMod val="50000"/>
                  </a:schemeClr>
                </a:solidFill>
              </a:rPr>
            </a:br>
            <a:r>
              <a:rPr lang="en-US" sz="3200" spc="300" dirty="0" smtClean="0">
                <a:solidFill>
                  <a:schemeClr val="tx2">
                    <a:lumMod val="50000"/>
                  </a:schemeClr>
                </a:solidFill>
              </a:rPr>
              <a:t>A. C. </a:t>
            </a:r>
            <a:r>
              <a:rPr lang="en-US" sz="3200" spc="300" dirty="0" err="1" smtClean="0">
                <a:solidFill>
                  <a:schemeClr val="tx2">
                    <a:lumMod val="50000"/>
                  </a:schemeClr>
                </a:solidFill>
              </a:rPr>
              <a:t>Lazaris</a:t>
            </a:r>
            <a:r>
              <a:rPr lang="en-US" sz="3200" spc="300" dirty="0" smtClean="0">
                <a:solidFill>
                  <a:schemeClr val="tx2">
                    <a:lumMod val="50000"/>
                  </a:schemeClr>
                </a:solidFill>
              </a:rPr>
              <a:t> (ed.) </a:t>
            </a:r>
            <a:r>
              <a:rPr lang="en-US" sz="3200" dirty="0" smtClean="0">
                <a:solidFill>
                  <a:schemeClr val="tx2">
                    <a:lumMod val="50000"/>
                  </a:schemeClr>
                </a:solidFill>
                <a:effectLst>
                  <a:outerShdw blurRad="38100" dist="38100" dir="2700000" algn="tl">
                    <a:srgbClr val="000000">
                      <a:alpha val="43137"/>
                    </a:srgbClr>
                  </a:outerShdw>
                </a:effectLst>
              </a:rPr>
              <a:t>CLINICAL GENITOURINARY PATHOLOGY</a:t>
            </a:r>
            <a:r>
              <a:rPr lang="el-GR" sz="3200" dirty="0" smtClean="0">
                <a:solidFill>
                  <a:schemeClr val="tx2">
                    <a:lumMod val="50000"/>
                  </a:schemeClr>
                </a:solidFill>
                <a:effectLst>
                  <a:outerShdw blurRad="38100" dist="38100" dir="2700000" algn="tl">
                    <a:srgbClr val="000000">
                      <a:alpha val="43137"/>
                    </a:srgbClr>
                  </a:outerShdw>
                </a:effectLst>
              </a:rPr>
              <a:t> </a:t>
            </a:r>
            <a:r>
              <a:rPr lang="en-US" sz="3200" dirty="0" smtClean="0">
                <a:solidFill>
                  <a:schemeClr val="tx2">
                    <a:lumMod val="50000"/>
                  </a:schemeClr>
                </a:solidFill>
                <a:effectLst>
                  <a:outerShdw blurRad="38100" dist="38100" dir="2700000" algn="tl">
                    <a:srgbClr val="000000">
                      <a:alpha val="43137"/>
                    </a:srgbClr>
                  </a:outerShdw>
                </a:effectLst>
              </a:rPr>
              <a:t>: </a:t>
            </a:r>
            <a:br>
              <a:rPr lang="en-US" sz="3200" dirty="0" smtClean="0">
                <a:solidFill>
                  <a:schemeClr val="tx2">
                    <a:lumMod val="50000"/>
                  </a:schemeClr>
                </a:solidFill>
                <a:effectLst>
                  <a:outerShdw blurRad="38100" dist="38100" dir="2700000" algn="tl">
                    <a:srgbClr val="000000">
                      <a:alpha val="43137"/>
                    </a:srgbClr>
                  </a:outerShdw>
                </a:effectLst>
              </a:rPr>
            </a:br>
            <a:r>
              <a:rPr lang="en-US" sz="3200" spc="600" dirty="0" smtClean="0">
                <a:solidFill>
                  <a:schemeClr val="tx2">
                    <a:lumMod val="50000"/>
                  </a:schemeClr>
                </a:solidFill>
                <a:effectLst>
                  <a:outerShdw blurRad="38100" dist="38100" dir="2700000" algn="tl">
                    <a:srgbClr val="000000">
                      <a:alpha val="43137"/>
                    </a:srgbClr>
                  </a:outerShdw>
                </a:effectLst>
              </a:rPr>
              <a:t>A </a:t>
            </a:r>
            <a:r>
              <a:rPr lang="en-US" sz="3200" b="1" spc="600" dirty="0" smtClean="0">
                <a:solidFill>
                  <a:schemeClr val="tx2">
                    <a:lumMod val="50000"/>
                  </a:schemeClr>
                </a:solidFill>
                <a:effectLst>
                  <a:outerShdw blurRad="38100" dist="38100" dir="2700000" algn="tl">
                    <a:srgbClr val="000000">
                      <a:alpha val="43137"/>
                    </a:srgbClr>
                  </a:outerShdw>
                </a:effectLst>
              </a:rPr>
              <a:t>Case-based</a:t>
            </a:r>
            <a:r>
              <a:rPr lang="en-US" sz="3200" spc="600" dirty="0" smtClean="0">
                <a:solidFill>
                  <a:schemeClr val="tx2">
                    <a:lumMod val="50000"/>
                  </a:schemeClr>
                </a:solidFill>
                <a:effectLst>
                  <a:outerShdw blurRad="38100" dist="38100" dir="2700000" algn="tl">
                    <a:srgbClr val="000000">
                      <a:alpha val="43137"/>
                    </a:srgbClr>
                  </a:outerShdw>
                </a:effectLst>
              </a:rPr>
              <a:t> Learning Approach</a:t>
            </a:r>
            <a:r>
              <a:rPr lang="en-US" sz="3200" dirty="0" smtClean="0">
                <a:solidFill>
                  <a:schemeClr val="tx2">
                    <a:lumMod val="50000"/>
                  </a:schemeClr>
                </a:solidFill>
                <a:effectLst>
                  <a:outerShdw blurRad="38100" dist="38100" dir="2700000" algn="tl">
                    <a:srgbClr val="000000">
                      <a:alpha val="43137"/>
                    </a:srgbClr>
                  </a:outerShdw>
                </a:effectLst>
              </a:rPr>
              <a:t>. </a:t>
            </a:r>
            <a:r>
              <a:rPr lang="el-GR" sz="3200" dirty="0" smtClean="0">
                <a:solidFill>
                  <a:schemeClr val="tx2">
                    <a:lumMod val="50000"/>
                  </a:schemeClr>
                </a:solidFill>
                <a:effectLst>
                  <a:outerShdw blurRad="38100" dist="38100" dir="2700000" algn="tl">
                    <a:srgbClr val="000000">
                      <a:alpha val="43137"/>
                    </a:srgbClr>
                  </a:outerShdw>
                </a:effectLst>
              </a:rPr>
              <a:t/>
            </a:r>
            <a:br>
              <a:rPr lang="el-GR" sz="3200" dirty="0" smtClean="0">
                <a:solidFill>
                  <a:schemeClr val="tx2">
                    <a:lumMod val="50000"/>
                  </a:schemeClr>
                </a:solidFill>
                <a:effectLst>
                  <a:outerShdw blurRad="38100" dist="38100" dir="2700000" algn="tl">
                    <a:srgbClr val="000000">
                      <a:alpha val="43137"/>
                    </a:srgbClr>
                  </a:outerShdw>
                </a:effectLst>
              </a:rPr>
            </a:br>
            <a:r>
              <a:rPr lang="en-US" sz="3200" dirty="0" smtClean="0">
                <a:solidFill>
                  <a:schemeClr val="tx2">
                    <a:lumMod val="50000"/>
                  </a:schemeClr>
                </a:solidFill>
                <a:effectLst>
                  <a:outerShdw blurRad="38100" dist="38100" dir="2700000" algn="tl">
                    <a:srgbClr val="000000">
                      <a:alpha val="43137"/>
                    </a:srgbClr>
                  </a:outerShdw>
                </a:effectLst>
              </a:rPr>
              <a:t>SPRINGER</a:t>
            </a:r>
            <a:r>
              <a:rPr lang="el-GR" sz="3200" dirty="0" smtClean="0">
                <a:solidFill>
                  <a:schemeClr val="tx2">
                    <a:lumMod val="50000"/>
                  </a:schemeClr>
                </a:solidFill>
                <a:effectLst>
                  <a:outerShdw blurRad="38100" dist="38100" dir="2700000" algn="tl">
                    <a:srgbClr val="000000">
                      <a:alpha val="43137"/>
                    </a:srgbClr>
                  </a:outerShdw>
                </a:effectLst>
              </a:rPr>
              <a:t>,  </a:t>
            </a:r>
            <a:r>
              <a:rPr lang="en-US" sz="3200" dirty="0" smtClean="0">
                <a:solidFill>
                  <a:schemeClr val="tx2">
                    <a:lumMod val="50000"/>
                  </a:schemeClr>
                </a:solidFill>
                <a:effectLst>
                  <a:outerShdw blurRad="38100" dist="38100" dir="2700000" algn="tl">
                    <a:srgbClr val="000000">
                      <a:alpha val="43137"/>
                    </a:srgbClr>
                  </a:outerShdw>
                </a:effectLst>
              </a:rPr>
              <a:t>Berlin 2018</a:t>
            </a:r>
            <a:r>
              <a:rPr lang="en-US" sz="2000" dirty="0" smtClean="0">
                <a:solidFill>
                  <a:schemeClr val="tx2">
                    <a:lumMod val="50000"/>
                  </a:schemeClr>
                </a:solidFill>
                <a:effectLst>
                  <a:outerShdw blurRad="38100" dist="38100" dir="2700000" algn="tl">
                    <a:srgbClr val="000000">
                      <a:alpha val="43137"/>
                    </a:srgbClr>
                  </a:outerShdw>
                </a:effectLst>
              </a:rPr>
              <a:t>.</a:t>
            </a:r>
            <a:endParaRPr lang="el-GR" sz="2000" dirty="0">
              <a:solidFill>
                <a:schemeClr val="tx2">
                  <a:lumMod val="5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srcRect/>
          <a:stretch>
            <a:fillRect/>
          </a:stretch>
        </p:blipFill>
        <p:spPr bwMode="auto">
          <a:xfrm>
            <a:off x="0" y="0"/>
            <a:ext cx="4574223" cy="2571744"/>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1" y="2500306"/>
            <a:ext cx="4572000" cy="2545745"/>
          </a:xfrm>
          <a:prstGeom prst="rect">
            <a:avLst/>
          </a:prstGeom>
          <a:noFill/>
          <a:ln w="9525">
            <a:noFill/>
            <a:miter lim="800000"/>
            <a:headEnd/>
            <a:tailEnd/>
          </a:ln>
          <a:effectLst/>
        </p:spPr>
      </p:pic>
      <p:pic>
        <p:nvPicPr>
          <p:cNvPr id="3" name="Picture 2"/>
          <p:cNvPicPr>
            <a:picLocks noChangeAspect="1" noChangeArrowheads="1"/>
          </p:cNvPicPr>
          <p:nvPr/>
        </p:nvPicPr>
        <p:blipFill>
          <a:blip r:embed="rId5" cstate="print"/>
          <a:srcRect/>
          <a:stretch>
            <a:fillRect/>
          </a:stretch>
        </p:blipFill>
        <p:spPr bwMode="auto">
          <a:xfrm>
            <a:off x="0" y="2000240"/>
            <a:ext cx="4643438" cy="2530330"/>
          </a:xfrm>
          <a:prstGeom prst="rect">
            <a:avLst/>
          </a:prstGeom>
          <a:noFill/>
          <a:ln w="9525">
            <a:noFill/>
            <a:miter lim="800000"/>
            <a:headEnd/>
            <a:tailEnd/>
          </a:ln>
          <a:effectLst/>
        </p:spPr>
      </p:pic>
      <p:pic>
        <p:nvPicPr>
          <p:cNvPr id="191490" name="Picture 2" descr="Î¦ÏÏÎ¿Î³ÏÎ±ÏÎ¯Î± ÏÎ¿Ï ÏÏÎ®ÏÏÎ· HIPON Project."/>
          <p:cNvPicPr>
            <a:picLocks noChangeAspect="1" noChangeArrowheads="1"/>
          </p:cNvPicPr>
          <p:nvPr/>
        </p:nvPicPr>
        <p:blipFill>
          <a:blip r:embed="rId6" cstate="print"/>
          <a:srcRect/>
          <a:stretch>
            <a:fillRect/>
          </a:stretch>
        </p:blipFill>
        <p:spPr bwMode="auto">
          <a:xfrm>
            <a:off x="4643438" y="285728"/>
            <a:ext cx="4000528" cy="6244726"/>
          </a:xfrm>
          <a:prstGeom prst="rect">
            <a:avLst/>
          </a:prstGeom>
          <a:noFill/>
        </p:spPr>
      </p:pic>
      <p:pic>
        <p:nvPicPr>
          <p:cNvPr id="4"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0953" y="-459432"/>
            <a:ext cx="9199962" cy="62318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7"/>
                                        </p:tgtEl>
                                      </p:cBhvr>
                                    </p:animEffect>
                                    <p:set>
                                      <p:cBhvr>
                                        <p:cTn id="23" dur="1" fill="hold">
                                          <p:stCondLst>
                                            <p:cond delay="499"/>
                                          </p:stCondLst>
                                        </p:cTn>
                                        <p:tgtEl>
                                          <p:spTgt spid="10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inkTgt spid="_x0000_s61442"/>
                                        </p:tgtEl>
                                        <p:attrNameLst>
                                          <p:attrName>style.visibility</p:attrName>
                                        </p:attrNameLst>
                                      </p:cBhvr>
                                      <p:to>
                                        <p:strVal val="visible"/>
                                      </p:to>
                                    </p:set>
                                    <p:animEffect transition="in" filter="fade">
                                      <p:cBhvr>
                                        <p:cTn id="38" dur="2000"/>
                                        <p:tgtEl>
                                          <p:inkTgt spid="_x0000_s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250825" y="127000"/>
            <a:ext cx="4392613" cy="6516688"/>
          </a:xfrm>
          <a:prstGeom prst="rect">
            <a:avLst/>
          </a:prstGeom>
          <a:noFill/>
          <a:ln w="9525">
            <a:noFill/>
            <a:miter lim="800000"/>
            <a:headEnd/>
            <a:tailEnd/>
          </a:ln>
        </p:spPr>
      </p:pic>
      <p:sp>
        <p:nvSpPr>
          <p:cNvPr id="62467" name="2 - Ορθογώνιο"/>
          <p:cNvSpPr>
            <a:spLocks noChangeArrowheads="1"/>
          </p:cNvSpPr>
          <p:nvPr/>
        </p:nvSpPr>
        <p:spPr bwMode="auto">
          <a:xfrm>
            <a:off x="4659313" y="571480"/>
            <a:ext cx="4356100" cy="5632311"/>
          </a:xfrm>
          <a:prstGeom prst="rect">
            <a:avLst/>
          </a:prstGeom>
          <a:noFill/>
          <a:ln w="9525">
            <a:noFill/>
            <a:miter lim="800000"/>
            <a:headEnd/>
            <a:tailEnd/>
          </a:ln>
        </p:spPr>
        <p:txBody>
          <a:bodyPr wrap="square">
            <a:spAutoFit/>
          </a:bodyPr>
          <a:lstStyle/>
          <a:p>
            <a:pPr algn="ctr" eaLnBrk="1" hangingPunct="1"/>
            <a:r>
              <a:rPr lang="el-GR" sz="3600" dirty="0"/>
              <a:t>Το όριο της νεφρικής φλέβας θεωρείται θετικό  (ποσοστό συμφωνίας 74</a:t>
            </a:r>
            <a:r>
              <a:rPr lang="el-GR" sz="3600" dirty="0" smtClean="0"/>
              <a:t>%), </a:t>
            </a:r>
            <a:r>
              <a:rPr lang="el-GR" sz="3600" dirty="0"/>
              <a:t>μόνον όταν </a:t>
            </a:r>
            <a:r>
              <a:rPr lang="el-GR" sz="3600" dirty="0">
                <a:effectLst>
                  <a:outerShdw blurRad="38100" dist="38100" dir="2700000" algn="tl">
                    <a:srgbClr val="000000">
                      <a:alpha val="43137"/>
                    </a:srgbClr>
                  </a:outerShdw>
                </a:effectLst>
              </a:rPr>
              <a:t>μακρο</a:t>
            </a:r>
            <a:r>
              <a:rPr lang="el-GR" sz="3600" dirty="0"/>
              <a:t>σκοπικά ο όγκος προσφύεται σε αυτό και υπάρχει μικροσκοπική </a:t>
            </a:r>
            <a:r>
              <a:rPr lang="el-GR" sz="3600" dirty="0" smtClean="0"/>
              <a:t>επιβεβαίωση.</a:t>
            </a:r>
            <a:endParaRPr lang="el-GR" sz="3600"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6250706"/>
          </a:xfrm>
        </p:spPr>
        <p:txBody>
          <a:bodyPr>
            <a:normAutofit/>
          </a:bodyPr>
          <a:lstStyle/>
          <a:p>
            <a:pPr algn="l"/>
            <a:r>
              <a:rPr lang="el-GR" sz="2800" b="1" dirty="0"/>
              <a:t>12.</a:t>
            </a:r>
            <a:r>
              <a:rPr lang="el-GR" sz="2800" dirty="0"/>
              <a:t>	 Ποιο συστατικό στοιχείο του </a:t>
            </a:r>
            <a:r>
              <a:rPr lang="el-GR" sz="2800" dirty="0" err="1"/>
              <a:t>νεφροβλαστώματος</a:t>
            </a:r>
            <a:r>
              <a:rPr lang="el-GR" sz="2800" dirty="0"/>
              <a:t> δεν </a:t>
            </a:r>
            <a:r>
              <a:rPr lang="en-US" sz="2800" dirty="0" smtClean="0"/>
              <a:t>	</a:t>
            </a:r>
            <a:r>
              <a:rPr lang="el-GR" sz="2800" dirty="0" smtClean="0"/>
              <a:t>περιλαμβάνεται </a:t>
            </a:r>
            <a:r>
              <a:rPr lang="el-GR" sz="2800" dirty="0"/>
              <a:t>στην εικόνα</a:t>
            </a:r>
            <a:r>
              <a:rPr lang="el-GR" sz="2800" dirty="0" smtClean="0"/>
              <a:t>;</a:t>
            </a:r>
            <a:r>
              <a:rPr lang="en-US" sz="2800" dirty="0" smtClean="0"/>
              <a:t/>
            </a:r>
            <a:br>
              <a:rPr lang="en-US" sz="2800" dirty="0" smtClean="0"/>
            </a:br>
            <a:r>
              <a:rPr lang="el-GR" sz="2800" dirty="0"/>
              <a:t/>
            </a:r>
            <a:br>
              <a:rPr lang="el-GR" sz="2800" dirty="0"/>
            </a:br>
            <a:r>
              <a:rPr lang="el-GR" sz="2800" dirty="0"/>
              <a:t>	</a:t>
            </a:r>
            <a:r>
              <a:rPr lang="el-GR" sz="2800" b="1" dirty="0"/>
              <a:t>α.</a:t>
            </a:r>
            <a:r>
              <a:rPr lang="el-GR" sz="2800" dirty="0"/>
              <a:t>	 Το στοιχείο του αδιαφοροποίητου </a:t>
            </a:r>
            <a:r>
              <a:rPr lang="el-GR" sz="2800" dirty="0" err="1"/>
              <a:t>νεφρογόνου</a:t>
            </a:r>
            <a:r>
              <a:rPr lang="el-GR" sz="2800" dirty="0"/>
              <a:t> 	</a:t>
            </a:r>
            <a:r>
              <a:rPr lang="el-GR" sz="2800" dirty="0" smtClean="0"/>
              <a:t>            βλαστήματος </a:t>
            </a:r>
            <a:br>
              <a:rPr lang="el-GR" sz="2800" dirty="0" smtClean="0"/>
            </a:br>
            <a:r>
              <a:rPr lang="en-US" sz="2800" dirty="0" smtClean="0"/>
              <a:t/>
            </a:r>
            <a:br>
              <a:rPr lang="en-US" sz="2800" dirty="0" smtClean="0"/>
            </a:br>
            <a:r>
              <a:rPr lang="en-US" sz="2800" dirty="0"/>
              <a:t>	</a:t>
            </a:r>
            <a:r>
              <a:rPr lang="el-GR" sz="2800" b="1" dirty="0" smtClean="0"/>
              <a:t>β</a:t>
            </a:r>
            <a:r>
              <a:rPr lang="el-GR" sz="2800" b="1" dirty="0"/>
              <a:t>.</a:t>
            </a:r>
            <a:r>
              <a:rPr lang="el-GR" sz="2800" dirty="0"/>
              <a:t>	 Το στοιχείο του επιθηλιακού ιστού</a:t>
            </a:r>
            <a:br>
              <a:rPr lang="el-GR" sz="2800" dirty="0"/>
            </a:br>
            <a:r>
              <a:rPr lang="el-GR" sz="2800" dirty="0"/>
              <a:t>	</a:t>
            </a:r>
            <a:r>
              <a:rPr lang="en-US" sz="2800" dirty="0" smtClean="0"/>
              <a:t>	</a:t>
            </a:r>
            <a:r>
              <a:rPr lang="el-GR" sz="2800" dirty="0"/>
              <a:t/>
            </a:r>
            <a:br>
              <a:rPr lang="el-GR" sz="2800" dirty="0"/>
            </a:br>
            <a:r>
              <a:rPr lang="el-GR" sz="2800" dirty="0"/>
              <a:t>	</a:t>
            </a:r>
            <a:r>
              <a:rPr lang="el-GR" sz="2800" b="1" dirty="0"/>
              <a:t>γ.</a:t>
            </a:r>
            <a:r>
              <a:rPr lang="el-GR" sz="2800" dirty="0"/>
              <a:t>	 Το στοιχείο του </a:t>
            </a:r>
            <a:r>
              <a:rPr lang="el-GR" sz="2800" dirty="0" err="1"/>
              <a:t>μεσεγχυματικού</a:t>
            </a:r>
            <a:r>
              <a:rPr lang="el-GR" sz="2800" dirty="0"/>
              <a:t> </a:t>
            </a:r>
            <a:r>
              <a:rPr lang="el-GR" sz="2800" dirty="0" smtClean="0"/>
              <a:t>ιστού</a:t>
            </a:r>
            <a:br>
              <a:rPr lang="el-GR" sz="2800" dirty="0" smtClean="0"/>
            </a:br>
            <a:r>
              <a:rPr lang="el-GR" sz="2800" dirty="0"/>
              <a:t>	</a:t>
            </a:r>
            <a:r>
              <a:rPr lang="en-US" sz="2800" dirty="0" smtClean="0"/>
              <a:t/>
            </a:r>
            <a:br>
              <a:rPr lang="en-US" sz="2800" dirty="0" smtClean="0"/>
            </a:br>
            <a:r>
              <a:rPr lang="en-US" sz="2800" dirty="0"/>
              <a:t>	</a:t>
            </a:r>
            <a:r>
              <a:rPr lang="el-GR" sz="2800" b="1" dirty="0" smtClean="0"/>
              <a:t>δ</a:t>
            </a:r>
            <a:r>
              <a:rPr lang="el-GR" sz="2800" b="1" dirty="0"/>
              <a:t>.</a:t>
            </a:r>
            <a:r>
              <a:rPr lang="el-GR" sz="2800" dirty="0"/>
              <a:t>	</a:t>
            </a:r>
            <a:r>
              <a:rPr lang="el-GR" sz="2800" dirty="0" smtClean="0"/>
              <a:t>Περιλαμβάνονται </a:t>
            </a:r>
            <a:r>
              <a:rPr lang="el-GR" sz="2800" dirty="0"/>
              <a:t>και τα τρία παραπάνω</a:t>
            </a:r>
            <a:br>
              <a:rPr lang="el-GR" sz="2800" dirty="0"/>
            </a:br>
            <a:r>
              <a:rPr lang="en-US" sz="2800" dirty="0"/>
              <a:t> </a:t>
            </a:r>
            <a:r>
              <a:rPr lang="el-GR" sz="2800" dirty="0"/>
              <a:t/>
            </a:r>
            <a:br>
              <a:rPr lang="el-GR" sz="2800" dirty="0"/>
            </a:br>
            <a:r>
              <a:rPr lang="en-US" sz="2800" dirty="0"/>
              <a:t> </a:t>
            </a: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 y="-171400"/>
            <a:ext cx="9372533" cy="7029400"/>
          </a:xfrm>
          <a:prstGeom prst="rect">
            <a:avLst/>
          </a:prstGeom>
          <a:noFill/>
          <a:ln w="9525">
            <a:noFill/>
            <a:miter lim="800000"/>
            <a:headEnd/>
            <a:tailEnd/>
          </a:ln>
        </p:spPr>
      </p:pic>
      <p:sp>
        <p:nvSpPr>
          <p:cNvPr id="4" name="3 - Ορθογώνιο"/>
          <p:cNvSpPr/>
          <p:nvPr/>
        </p:nvSpPr>
        <p:spPr>
          <a:xfrm>
            <a:off x="571472" y="0"/>
            <a:ext cx="4384607" cy="369332"/>
          </a:xfrm>
          <a:prstGeom prst="rect">
            <a:avLst/>
          </a:prstGeom>
        </p:spPr>
        <p:txBody>
          <a:bodyPr wrap="square">
            <a:spAutoFit/>
          </a:bodyPr>
          <a:lstStyle/>
          <a:p>
            <a:r>
              <a:rPr lang="el-GR" b="1" dirty="0" smtClean="0"/>
              <a:t>Εικ.12</a:t>
            </a:r>
            <a:endParaRPr lang="el-GR" b="1"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6250706"/>
          </a:xfrm>
        </p:spPr>
        <p:txBody>
          <a:bodyPr>
            <a:normAutofit/>
          </a:bodyPr>
          <a:lstStyle/>
          <a:p>
            <a:pPr algn="l"/>
            <a:r>
              <a:rPr lang="el-GR" sz="2800" b="1" dirty="0"/>
              <a:t>12.</a:t>
            </a:r>
            <a:r>
              <a:rPr lang="el-GR" sz="2800" dirty="0"/>
              <a:t>	 Ποιο συστατικό στοιχείο του </a:t>
            </a:r>
            <a:r>
              <a:rPr lang="el-GR" sz="2800" dirty="0" err="1"/>
              <a:t>νεφροβλαστώματος</a:t>
            </a:r>
            <a:r>
              <a:rPr lang="el-GR" sz="2800" dirty="0"/>
              <a:t> δεν </a:t>
            </a:r>
            <a:r>
              <a:rPr lang="en-US" sz="2800" dirty="0" smtClean="0"/>
              <a:t>	</a:t>
            </a:r>
            <a:r>
              <a:rPr lang="el-GR" sz="2800" dirty="0" smtClean="0"/>
              <a:t>περιλαμβάνεται </a:t>
            </a:r>
            <a:r>
              <a:rPr lang="el-GR" sz="2800" dirty="0"/>
              <a:t>στην εικόνα</a:t>
            </a:r>
            <a:r>
              <a:rPr lang="el-GR" sz="2800" dirty="0" smtClean="0"/>
              <a:t>;</a:t>
            </a:r>
            <a:r>
              <a:rPr lang="en-US" sz="2800" dirty="0" smtClean="0"/>
              <a:t/>
            </a:r>
            <a:br>
              <a:rPr lang="en-US" sz="2800" dirty="0" smtClean="0"/>
            </a:br>
            <a:r>
              <a:rPr lang="el-GR" sz="2800" dirty="0"/>
              <a:t/>
            </a:r>
            <a:br>
              <a:rPr lang="el-GR" sz="2800" dirty="0"/>
            </a:br>
            <a:r>
              <a:rPr lang="el-GR" sz="2800" dirty="0"/>
              <a:t>	</a:t>
            </a:r>
            <a:r>
              <a:rPr lang="el-GR" sz="2800" b="1" dirty="0"/>
              <a:t>α.</a:t>
            </a:r>
            <a:r>
              <a:rPr lang="el-GR" sz="2800" dirty="0"/>
              <a:t>	 Το στοιχείο του αδιαφοροποίητου </a:t>
            </a:r>
            <a:r>
              <a:rPr lang="el-GR" sz="2800" dirty="0" err="1"/>
              <a:t>νεφρογόνου</a:t>
            </a:r>
            <a:r>
              <a:rPr lang="el-GR" sz="2800" dirty="0"/>
              <a:t> 	</a:t>
            </a:r>
            <a:r>
              <a:rPr lang="el-GR" sz="2800" dirty="0" smtClean="0"/>
              <a:t>                   βλαστήματος </a:t>
            </a:r>
            <a:br>
              <a:rPr lang="el-GR" sz="2800" dirty="0" smtClean="0"/>
            </a:br>
            <a:r>
              <a:rPr lang="en-US" sz="2800" dirty="0" smtClean="0"/>
              <a:t/>
            </a:r>
            <a:br>
              <a:rPr lang="en-US" sz="2800" dirty="0" smtClean="0"/>
            </a:br>
            <a:r>
              <a:rPr lang="en-US" sz="2800" dirty="0"/>
              <a:t>	</a:t>
            </a:r>
            <a:r>
              <a:rPr lang="el-GR" sz="2800" b="1" dirty="0" smtClean="0"/>
              <a:t>β</a:t>
            </a:r>
            <a:r>
              <a:rPr lang="el-GR" sz="2800" b="1" dirty="0"/>
              <a:t>.</a:t>
            </a:r>
            <a:r>
              <a:rPr lang="el-GR" sz="2800" dirty="0"/>
              <a:t>	 Το στοιχείο του επιθηλιακού ιστού</a:t>
            </a:r>
            <a:br>
              <a:rPr lang="el-GR" sz="2800" dirty="0"/>
            </a:br>
            <a:r>
              <a:rPr lang="el-GR" sz="2800" dirty="0"/>
              <a:t>	</a:t>
            </a:r>
            <a:r>
              <a:rPr lang="en-US" sz="2800" dirty="0" smtClean="0"/>
              <a:t>	</a:t>
            </a:r>
            <a:r>
              <a:rPr lang="el-GR" sz="2800" dirty="0"/>
              <a:t/>
            </a:r>
            <a:br>
              <a:rPr lang="el-GR" sz="2800" dirty="0"/>
            </a:br>
            <a:r>
              <a:rPr lang="el-GR" sz="2800" dirty="0"/>
              <a:t>	</a:t>
            </a:r>
            <a:r>
              <a:rPr lang="el-GR" sz="2800" b="1" dirty="0"/>
              <a:t>γ.</a:t>
            </a:r>
            <a:r>
              <a:rPr lang="el-GR" sz="2800" dirty="0"/>
              <a:t>	 Το στοιχείο του </a:t>
            </a:r>
            <a:r>
              <a:rPr lang="el-GR" sz="2800" dirty="0" err="1"/>
              <a:t>μεσεγχυματικού</a:t>
            </a:r>
            <a:r>
              <a:rPr lang="el-GR" sz="2800" dirty="0"/>
              <a:t> </a:t>
            </a:r>
            <a:r>
              <a:rPr lang="el-GR" sz="2800" dirty="0" smtClean="0"/>
              <a:t>ιστού</a:t>
            </a:r>
            <a:br>
              <a:rPr lang="el-GR" sz="2800" dirty="0" smtClean="0"/>
            </a:br>
            <a:r>
              <a:rPr lang="el-GR" sz="2800" dirty="0"/>
              <a:t>	</a:t>
            </a:r>
            <a:r>
              <a:rPr lang="en-US" sz="2800" dirty="0" smtClean="0"/>
              <a:t/>
            </a:r>
            <a:br>
              <a:rPr lang="en-US" sz="2800" dirty="0" smtClean="0"/>
            </a:br>
            <a:r>
              <a:rPr lang="en-US" sz="2800" dirty="0"/>
              <a:t>	</a:t>
            </a:r>
            <a:r>
              <a:rPr lang="el-GR" sz="2800" b="1" dirty="0" smtClean="0"/>
              <a:t>δ</a:t>
            </a:r>
            <a:r>
              <a:rPr lang="el-GR" sz="2800" b="1" dirty="0"/>
              <a:t>.</a:t>
            </a:r>
            <a:r>
              <a:rPr lang="el-GR" sz="2800" dirty="0"/>
              <a:t>	</a:t>
            </a:r>
            <a:r>
              <a:rPr lang="el-GR" sz="2800" b="1" dirty="0" smtClean="0"/>
              <a:t>Περιλαμβάνονται </a:t>
            </a:r>
            <a:r>
              <a:rPr lang="el-GR" sz="2800" b="1" dirty="0"/>
              <a:t>και τα τρία παραπάνω</a:t>
            </a:r>
            <a:r>
              <a:rPr lang="el-GR" sz="2800" dirty="0"/>
              <a:t/>
            </a:r>
            <a:br>
              <a:rPr lang="el-GR" sz="2800" dirty="0"/>
            </a:br>
            <a:r>
              <a:rPr lang="en-US" sz="2800" dirty="0"/>
              <a:t> </a:t>
            </a:r>
            <a:r>
              <a:rPr lang="el-GR" sz="2800" dirty="0"/>
              <a:t/>
            </a:r>
            <a:br>
              <a:rPr lang="el-GR" sz="2800" dirty="0"/>
            </a:br>
            <a:r>
              <a:rPr lang="en-US" sz="2800" dirty="0"/>
              <a:t> </a:t>
            </a: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106690"/>
          </a:xfrm>
        </p:spPr>
        <p:txBody>
          <a:bodyPr>
            <a:normAutofit/>
          </a:bodyPr>
          <a:lstStyle/>
          <a:p>
            <a:pPr algn="l"/>
            <a:r>
              <a:rPr lang="el-GR" sz="2800" b="1" dirty="0"/>
              <a:t>13.</a:t>
            </a:r>
            <a:r>
              <a:rPr lang="el-GR" sz="2800" dirty="0"/>
              <a:t>	 Όγκος σε πεταλοειδή νεφρό σε άρρενα 49 ετών. Βάσει των </a:t>
            </a:r>
            <a:r>
              <a:rPr lang="el-GR" sz="2800" dirty="0" smtClean="0"/>
              <a:t>εικόνων, η </a:t>
            </a:r>
            <a:r>
              <a:rPr lang="el-GR" sz="2800" dirty="0" err="1"/>
              <a:t>ανοσοϊστοθετικότητα</a:t>
            </a:r>
            <a:r>
              <a:rPr lang="el-GR" sz="2800" dirty="0"/>
              <a:t> ποιου </a:t>
            </a:r>
            <a:r>
              <a:rPr lang="el-GR" sz="2800" dirty="0" smtClean="0"/>
              <a:t>δείκτη </a:t>
            </a:r>
            <a:r>
              <a:rPr lang="el-GR" sz="2800" dirty="0"/>
              <a:t>θα τεκμηριώσει τη </a:t>
            </a:r>
            <a:r>
              <a:rPr lang="el-GR" sz="2800" dirty="0" smtClean="0"/>
              <a:t>διάγνωση;</a:t>
            </a:r>
            <a:r>
              <a:rPr lang="en-US" sz="2800" dirty="0" smtClean="0"/>
              <a:t/>
            </a:r>
            <a:br>
              <a:rPr lang="en-US" sz="2800" dirty="0" smtClean="0"/>
            </a:br>
            <a:r>
              <a:rPr lang="el-GR" sz="2800" dirty="0"/>
              <a:t/>
            </a:r>
            <a:br>
              <a:rPr lang="el-GR" sz="2800" dirty="0"/>
            </a:br>
            <a:r>
              <a:rPr lang="el-GR" sz="2800" dirty="0"/>
              <a:t>	</a:t>
            </a:r>
            <a:r>
              <a:rPr lang="el-GR" sz="2800" b="1" dirty="0"/>
              <a:t>α.</a:t>
            </a:r>
            <a:r>
              <a:rPr lang="el-GR" sz="2800" dirty="0"/>
              <a:t>	</a:t>
            </a:r>
            <a:r>
              <a:rPr lang="el-GR" sz="2800" dirty="0" err="1"/>
              <a:t>Συναπτοφυσίνη</a:t>
            </a:r>
            <a:r>
              <a:rPr lang="el-GR" sz="2800" dirty="0"/>
              <a:t>	</a:t>
            </a:r>
            <a:r>
              <a:rPr lang="en-US" sz="2800" dirty="0" smtClean="0"/>
              <a:t/>
            </a:r>
            <a:br>
              <a:rPr lang="en-US" sz="2800" dirty="0" smtClean="0"/>
            </a:br>
            <a:r>
              <a:rPr lang="en-US" sz="2800" dirty="0"/>
              <a:t>	</a:t>
            </a:r>
            <a:r>
              <a:rPr lang="el-GR" sz="2800" b="1" dirty="0" smtClean="0"/>
              <a:t>β</a:t>
            </a:r>
            <a:r>
              <a:rPr lang="el-GR" sz="2800" b="1" dirty="0"/>
              <a:t>.</a:t>
            </a:r>
            <a:r>
              <a:rPr lang="el-GR" sz="2800" dirty="0"/>
              <a:t>	</a:t>
            </a:r>
            <a:r>
              <a:rPr lang="el-GR" sz="2800" dirty="0" err="1"/>
              <a:t>Χρωμογρανίνη</a:t>
            </a:r>
            <a:r>
              <a:rPr lang="el-GR" sz="2800" dirty="0"/>
              <a:t/>
            </a:r>
            <a:br>
              <a:rPr lang="el-GR" sz="2800" dirty="0"/>
            </a:br>
            <a:r>
              <a:rPr lang="el-GR" sz="2800" dirty="0"/>
              <a:t>	</a:t>
            </a:r>
            <a:r>
              <a:rPr lang="el-GR" sz="2800" b="1" dirty="0"/>
              <a:t>γ.</a:t>
            </a:r>
            <a:r>
              <a:rPr lang="el-GR" sz="2800" dirty="0"/>
              <a:t>	</a:t>
            </a:r>
            <a:r>
              <a:rPr lang="el-GR" sz="2800" dirty="0" err="1"/>
              <a:t>Κυτταροκερατίνη</a:t>
            </a:r>
            <a:r>
              <a:rPr lang="el-GR" sz="2800" dirty="0"/>
              <a:t>	</a:t>
            </a:r>
            <a:r>
              <a:rPr lang="en-US" sz="2800" dirty="0" smtClean="0"/>
              <a:t/>
            </a:r>
            <a:br>
              <a:rPr lang="en-US" sz="2800" dirty="0" smtClean="0"/>
            </a:br>
            <a:r>
              <a:rPr lang="en-US" sz="2800" dirty="0"/>
              <a:t>	</a:t>
            </a:r>
            <a:r>
              <a:rPr lang="el-GR" sz="2800" b="1" dirty="0" smtClean="0"/>
              <a:t>δ</a:t>
            </a:r>
            <a:r>
              <a:rPr lang="el-GR" sz="2800" b="1" dirty="0"/>
              <a:t>.</a:t>
            </a:r>
            <a:r>
              <a:rPr lang="el-GR" sz="2800" dirty="0"/>
              <a:t>	Όλα τα παραπάνω</a:t>
            </a:r>
            <a:br>
              <a:rPr lang="el-GR" sz="2800" dirty="0"/>
            </a:br>
            <a:r>
              <a:rPr lang="en-US" sz="2800" dirty="0"/>
              <a:t> </a:t>
            </a:r>
            <a:r>
              <a:rPr lang="el-GR" sz="2800" dirty="0"/>
              <a:t/>
            </a:r>
            <a:br>
              <a:rPr lang="el-GR" sz="2800" dirty="0"/>
            </a:br>
            <a:r>
              <a:rPr lang="en-US" sz="2800" dirty="0"/>
              <a:t> </a:t>
            </a: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rot="5400000">
            <a:off x="2939818" y="912101"/>
            <a:ext cx="7296811" cy="5472608"/>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rot="16200000">
            <a:off x="-1347235" y="878675"/>
            <a:ext cx="7029400" cy="5272050"/>
          </a:xfrm>
          <a:prstGeom prst="rect">
            <a:avLst/>
          </a:prstGeom>
          <a:noFill/>
          <a:ln w="9525">
            <a:noFill/>
            <a:miter lim="800000"/>
            <a:headEnd/>
            <a:tailEnd/>
          </a:ln>
        </p:spPr>
      </p:pic>
      <p:sp>
        <p:nvSpPr>
          <p:cNvPr id="4" name="3 - Ορθογώνιο"/>
          <p:cNvSpPr/>
          <p:nvPr/>
        </p:nvSpPr>
        <p:spPr>
          <a:xfrm>
            <a:off x="0" y="285728"/>
            <a:ext cx="4956079" cy="369332"/>
          </a:xfrm>
          <a:prstGeom prst="rect">
            <a:avLst/>
          </a:prstGeom>
        </p:spPr>
        <p:txBody>
          <a:bodyPr wrap="square">
            <a:spAutoFit/>
          </a:bodyPr>
          <a:lstStyle/>
          <a:p>
            <a:r>
              <a:rPr lang="el-GR" b="1" dirty="0" smtClean="0"/>
              <a:t>Εικ.13</a:t>
            </a:r>
            <a:endParaRPr lang="el-GR" b="1"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106690"/>
          </a:xfrm>
        </p:spPr>
        <p:txBody>
          <a:bodyPr>
            <a:normAutofit/>
          </a:bodyPr>
          <a:lstStyle/>
          <a:p>
            <a:pPr algn="l"/>
            <a:r>
              <a:rPr lang="el-GR" sz="2800" b="1" dirty="0"/>
              <a:t>13.</a:t>
            </a:r>
            <a:r>
              <a:rPr lang="el-GR" sz="2800" dirty="0"/>
              <a:t>	 Όγκος σε πεταλοειδή νεφρό σε άρρενα 49 ετών. Βάσει των </a:t>
            </a:r>
            <a:r>
              <a:rPr lang="el-GR" sz="2800" dirty="0" smtClean="0"/>
              <a:t>εικόνων, η </a:t>
            </a:r>
            <a:r>
              <a:rPr lang="el-GR" sz="2800" dirty="0" err="1"/>
              <a:t>ανοσοϊστοθετικότητα</a:t>
            </a:r>
            <a:r>
              <a:rPr lang="el-GR" sz="2800" dirty="0"/>
              <a:t> ποιου </a:t>
            </a:r>
            <a:r>
              <a:rPr lang="el-GR" sz="2800" dirty="0" smtClean="0"/>
              <a:t>δείκτη </a:t>
            </a:r>
            <a:r>
              <a:rPr lang="el-GR" sz="2800" dirty="0"/>
              <a:t>θα τεκμηριώσει τη </a:t>
            </a:r>
            <a:r>
              <a:rPr lang="el-GR" sz="2800" dirty="0" smtClean="0"/>
              <a:t>διάγνωση;</a:t>
            </a:r>
            <a:r>
              <a:rPr lang="en-US" sz="2800" dirty="0" smtClean="0"/>
              <a:t/>
            </a:r>
            <a:br>
              <a:rPr lang="en-US" sz="2800" dirty="0" smtClean="0"/>
            </a:br>
            <a:r>
              <a:rPr lang="el-GR" sz="2800" dirty="0"/>
              <a:t/>
            </a:r>
            <a:br>
              <a:rPr lang="el-GR" sz="2800" dirty="0"/>
            </a:br>
            <a:r>
              <a:rPr lang="el-GR" sz="2800" dirty="0"/>
              <a:t>	</a:t>
            </a:r>
            <a:r>
              <a:rPr lang="el-GR" sz="2800" b="1" dirty="0"/>
              <a:t>α.</a:t>
            </a:r>
            <a:r>
              <a:rPr lang="el-GR" sz="2800" dirty="0"/>
              <a:t>	</a:t>
            </a:r>
            <a:r>
              <a:rPr lang="el-GR" sz="2800" dirty="0" err="1"/>
              <a:t>Συναπτοφυσίνη</a:t>
            </a:r>
            <a:r>
              <a:rPr lang="el-GR" sz="2800" dirty="0"/>
              <a:t>	</a:t>
            </a:r>
            <a:r>
              <a:rPr lang="en-US" sz="2800" dirty="0" smtClean="0"/>
              <a:t/>
            </a:r>
            <a:br>
              <a:rPr lang="en-US" sz="2800" dirty="0" smtClean="0"/>
            </a:br>
            <a:r>
              <a:rPr lang="en-US" sz="2800" dirty="0"/>
              <a:t>	</a:t>
            </a:r>
            <a:r>
              <a:rPr lang="el-GR" sz="2800" b="1" dirty="0" smtClean="0"/>
              <a:t>β</a:t>
            </a:r>
            <a:r>
              <a:rPr lang="el-GR" sz="2800" b="1" dirty="0"/>
              <a:t>.</a:t>
            </a:r>
            <a:r>
              <a:rPr lang="el-GR" sz="2800" dirty="0"/>
              <a:t>	</a:t>
            </a:r>
            <a:r>
              <a:rPr lang="el-GR" sz="2800" dirty="0" err="1"/>
              <a:t>Χρωμογρανίνη</a:t>
            </a:r>
            <a:r>
              <a:rPr lang="el-GR" sz="2800" dirty="0"/>
              <a:t/>
            </a:r>
            <a:br>
              <a:rPr lang="el-GR" sz="2800" dirty="0"/>
            </a:br>
            <a:r>
              <a:rPr lang="el-GR" sz="2800" dirty="0"/>
              <a:t>	</a:t>
            </a:r>
            <a:r>
              <a:rPr lang="el-GR" sz="2800" b="1" dirty="0"/>
              <a:t>γ.</a:t>
            </a:r>
            <a:r>
              <a:rPr lang="el-GR" sz="2800" dirty="0"/>
              <a:t>	</a:t>
            </a:r>
            <a:r>
              <a:rPr lang="el-GR" sz="2800" dirty="0" err="1"/>
              <a:t>Κυτταροκερατίνη</a:t>
            </a:r>
            <a:r>
              <a:rPr lang="el-GR" sz="2800" dirty="0"/>
              <a:t>	</a:t>
            </a:r>
            <a:r>
              <a:rPr lang="en-US" sz="2800" dirty="0" smtClean="0"/>
              <a:t/>
            </a:r>
            <a:br>
              <a:rPr lang="en-US" sz="2800" dirty="0" smtClean="0"/>
            </a:br>
            <a:r>
              <a:rPr lang="en-US" sz="2800" dirty="0"/>
              <a:t>	</a:t>
            </a:r>
            <a:r>
              <a:rPr lang="el-GR" sz="2800" b="1" dirty="0" smtClean="0"/>
              <a:t>δ</a:t>
            </a:r>
            <a:r>
              <a:rPr lang="el-GR" sz="2800" b="1" dirty="0"/>
              <a:t>.</a:t>
            </a:r>
            <a:r>
              <a:rPr lang="el-GR" sz="2800" dirty="0"/>
              <a:t>	</a:t>
            </a:r>
            <a:r>
              <a:rPr lang="el-GR" sz="2800" b="1" dirty="0"/>
              <a:t>Όλα τα παραπάνω</a:t>
            </a:r>
            <a:r>
              <a:rPr lang="el-GR" sz="2800" dirty="0"/>
              <a:t/>
            </a:r>
            <a:br>
              <a:rPr lang="el-GR" sz="2800" dirty="0"/>
            </a:br>
            <a:r>
              <a:rPr lang="en-US" sz="2800" dirty="0"/>
              <a:t> </a:t>
            </a:r>
            <a:r>
              <a:rPr lang="el-GR" sz="2800" dirty="0"/>
              <a:t/>
            </a:r>
            <a:br>
              <a:rPr lang="el-GR" sz="2800" dirty="0"/>
            </a:br>
            <a:r>
              <a:rPr lang="en-US" sz="2800" dirty="0"/>
              <a:t> </a:t>
            </a: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572660" cy="6106690"/>
          </a:xfrm>
        </p:spPr>
        <p:txBody>
          <a:bodyPr>
            <a:normAutofit fontScale="90000"/>
          </a:bodyPr>
          <a:lstStyle/>
          <a:p>
            <a:pPr algn="l"/>
            <a:r>
              <a:rPr lang="el-GR" sz="2800" b="1" dirty="0"/>
              <a:t>14.</a:t>
            </a:r>
            <a:r>
              <a:rPr lang="el-GR" sz="2800" dirty="0"/>
              <a:t>	 Όγκος </a:t>
            </a:r>
            <a:r>
              <a:rPr lang="el-GR" sz="2800" dirty="0" err="1"/>
              <a:t>μ.δ</a:t>
            </a:r>
            <a:r>
              <a:rPr lang="el-GR" sz="2800" dirty="0"/>
              <a:t> 10 εκ. σε άρρενα 26 ετών με κοιλιακό πόνο και </a:t>
            </a:r>
            <a:r>
              <a:rPr lang="en-US" sz="2800" dirty="0" smtClean="0"/>
              <a:t>	</a:t>
            </a:r>
            <a:r>
              <a:rPr lang="el-GR" sz="2800" dirty="0" smtClean="0"/>
              <a:t>αιματουρία</a:t>
            </a:r>
            <a:r>
              <a:rPr lang="el-GR" sz="2800" dirty="0"/>
              <a:t>. Ποιο από τα παρακάτω </a:t>
            </a:r>
            <a:r>
              <a:rPr lang="el-GR" sz="2800" b="1" dirty="0"/>
              <a:t>δ ε ν </a:t>
            </a:r>
            <a:r>
              <a:rPr lang="en-US" sz="2800" b="1" dirty="0" smtClean="0"/>
              <a:t> </a:t>
            </a:r>
            <a:r>
              <a:rPr lang="el-GR" sz="2800" dirty="0" smtClean="0"/>
              <a:t>ισχύει;</a:t>
            </a:r>
            <a:r>
              <a:rPr lang="en-US" sz="2800" dirty="0" smtClean="0"/>
              <a:t/>
            </a:r>
            <a:br>
              <a:rPr lang="en-US" sz="2800" dirty="0" smtClean="0"/>
            </a:br>
            <a:r>
              <a:rPr lang="el-GR" sz="2800" dirty="0"/>
              <a:t/>
            </a:r>
            <a:br>
              <a:rPr lang="el-GR" sz="2800" dirty="0"/>
            </a:br>
            <a:r>
              <a:rPr lang="el-GR" sz="2800" dirty="0"/>
              <a:t>	</a:t>
            </a:r>
            <a:r>
              <a:rPr lang="el-GR" sz="2800" b="1" dirty="0" smtClean="0"/>
              <a:t>α. </a:t>
            </a:r>
            <a:r>
              <a:rPr lang="el-GR" sz="2800" dirty="0" smtClean="0"/>
              <a:t>Πρόκειται </a:t>
            </a:r>
            <a:r>
              <a:rPr lang="el-GR" sz="2800" dirty="0"/>
              <a:t>για όγκο του </a:t>
            </a:r>
            <a:r>
              <a:rPr lang="el-GR" sz="2800" dirty="0" err="1"/>
              <a:t>Wilms</a:t>
            </a:r>
            <a:r>
              <a:rPr lang="el-GR" sz="2800" dirty="0"/>
              <a:t> με κυρίαρχο το </a:t>
            </a:r>
            <a:r>
              <a:rPr lang="el-GR" sz="2800" dirty="0" smtClean="0"/>
              <a:t>συστατικό του βλαστήματος </a:t>
            </a:r>
            <a:br>
              <a:rPr lang="el-GR" sz="2800" dirty="0" smtClean="0"/>
            </a:br>
            <a:r>
              <a:rPr lang="el-GR" sz="2800" dirty="0"/>
              <a:t>	</a:t>
            </a:r>
            <a:r>
              <a:rPr lang="en-US" sz="2800" dirty="0" smtClean="0"/>
              <a:t/>
            </a:r>
            <a:br>
              <a:rPr lang="en-US" sz="2800" dirty="0" smtClean="0"/>
            </a:br>
            <a:r>
              <a:rPr lang="en-US" sz="2800" dirty="0"/>
              <a:t>	</a:t>
            </a:r>
            <a:r>
              <a:rPr lang="el-GR" sz="2800" b="1" dirty="0" smtClean="0"/>
              <a:t>β. </a:t>
            </a:r>
            <a:r>
              <a:rPr lang="el-GR" sz="2800" dirty="0" smtClean="0"/>
              <a:t>Η </a:t>
            </a:r>
            <a:r>
              <a:rPr lang="el-GR" sz="2800" dirty="0"/>
              <a:t>πνευμονική μετάσταση είναι αναμενόμενη</a:t>
            </a:r>
            <a:br>
              <a:rPr lang="el-GR" sz="2800" dirty="0"/>
            </a:br>
            <a:r>
              <a:rPr lang="el-GR" sz="2800" dirty="0"/>
              <a:t>	</a:t>
            </a:r>
            <a:r>
              <a:rPr lang="en-US" sz="2800" dirty="0" smtClean="0"/>
              <a:t>	</a:t>
            </a:r>
            <a:r>
              <a:rPr lang="el-GR" sz="2800" dirty="0"/>
              <a:t/>
            </a:r>
            <a:br>
              <a:rPr lang="el-GR" sz="2800" dirty="0"/>
            </a:br>
            <a:r>
              <a:rPr lang="el-GR" sz="2800" dirty="0"/>
              <a:t>	</a:t>
            </a:r>
            <a:r>
              <a:rPr lang="el-GR" sz="2800" b="1" dirty="0" smtClean="0"/>
              <a:t>γ. </a:t>
            </a:r>
            <a:r>
              <a:rPr lang="el-GR" sz="2800" dirty="0" smtClean="0"/>
              <a:t>Παρατηρείται </a:t>
            </a:r>
            <a:r>
              <a:rPr lang="el-GR" sz="2800" dirty="0" err="1"/>
              <a:t>κυτταρογενετικώς</a:t>
            </a:r>
            <a:r>
              <a:rPr lang="el-GR" sz="2800" dirty="0"/>
              <a:t> </a:t>
            </a:r>
            <a:r>
              <a:rPr lang="el-GR" sz="2800" dirty="0" err="1"/>
              <a:t>διαμετάθεση</a:t>
            </a:r>
            <a:r>
              <a:rPr lang="el-GR" sz="2800" dirty="0"/>
              <a:t> </a:t>
            </a:r>
            <a:r>
              <a:rPr lang="el-GR" sz="2800" dirty="0" smtClean="0"/>
              <a:t>t(11; 22)(q24; q12) </a:t>
            </a:r>
            <a:br>
              <a:rPr lang="el-GR" sz="2800" dirty="0" smtClean="0"/>
            </a:br>
            <a:r>
              <a:rPr lang="en-US" sz="2800" dirty="0" smtClean="0"/>
              <a:t/>
            </a:r>
            <a:br>
              <a:rPr lang="en-US" sz="2800" dirty="0" smtClean="0"/>
            </a:br>
            <a:r>
              <a:rPr lang="el-GR" sz="2800" dirty="0"/>
              <a:t>	</a:t>
            </a:r>
            <a:r>
              <a:rPr lang="el-GR" sz="2800" b="1" dirty="0" smtClean="0"/>
              <a:t>δ. </a:t>
            </a:r>
            <a:r>
              <a:rPr lang="el-GR" sz="2800" dirty="0" smtClean="0"/>
              <a:t>Ο </a:t>
            </a:r>
            <a:r>
              <a:rPr lang="el-GR" sz="2800" dirty="0"/>
              <a:t>αναμενόμενος </a:t>
            </a:r>
            <a:r>
              <a:rPr lang="el-GR" sz="2800" dirty="0" err="1"/>
              <a:t>ανοσοφαινότυπος</a:t>
            </a:r>
            <a:r>
              <a:rPr lang="el-GR" sz="2800" dirty="0"/>
              <a:t> είναι CD99 (+), </a:t>
            </a:r>
            <a:br>
              <a:rPr lang="el-GR" sz="2800" dirty="0"/>
            </a:br>
            <a:r>
              <a:rPr lang="el-GR" sz="2800" dirty="0"/>
              <a:t>	</a:t>
            </a:r>
            <a:r>
              <a:rPr lang="en-US" sz="2800" dirty="0" smtClean="0"/>
              <a:t>	</a:t>
            </a:r>
            <a:r>
              <a:rPr lang="el-GR" sz="2800" dirty="0"/>
              <a:t>	FLI - 1(+), WT - 1(-)</a:t>
            </a:r>
            <a:br>
              <a:rPr lang="el-GR" sz="2800" dirty="0"/>
            </a:br>
            <a:r>
              <a:rPr lang="en-US" sz="2800" dirty="0"/>
              <a:t> </a:t>
            </a:r>
            <a:r>
              <a:rPr lang="el-GR" sz="2800" dirty="0"/>
              <a:t/>
            </a:r>
            <a:br>
              <a:rPr lang="el-GR" sz="2800" dirty="0"/>
            </a:br>
            <a:r>
              <a:rPr lang="en-US" sz="2800" dirty="0"/>
              <a:t> </a:t>
            </a: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srcRect/>
          <a:stretch>
            <a:fillRect/>
          </a:stretch>
        </p:blipFill>
        <p:spPr bwMode="auto">
          <a:xfrm rot="5400000">
            <a:off x="3930774" y="857250"/>
            <a:ext cx="6858000" cy="5143500"/>
          </a:xfrm>
          <a:prstGeom prst="rect">
            <a:avLst/>
          </a:prstGeom>
          <a:noFill/>
          <a:ln w="9525">
            <a:noFill/>
            <a:miter lim="800000"/>
            <a:headEnd/>
            <a:tailEnd/>
          </a:ln>
        </p:spPr>
      </p:pic>
      <p:pic>
        <p:nvPicPr>
          <p:cNvPr id="15364" name="Picture 4"/>
          <p:cNvPicPr>
            <a:picLocks noChangeAspect="1" noChangeArrowheads="1"/>
          </p:cNvPicPr>
          <p:nvPr/>
        </p:nvPicPr>
        <p:blipFill>
          <a:blip r:embed="rId3" cstate="print"/>
          <a:srcRect/>
          <a:stretch>
            <a:fillRect/>
          </a:stretch>
        </p:blipFill>
        <p:spPr bwMode="auto">
          <a:xfrm rot="16200000">
            <a:off x="-774340" y="3843300"/>
            <a:ext cx="6336704" cy="4788024"/>
          </a:xfrm>
          <a:prstGeom prst="rect">
            <a:avLst/>
          </a:prstGeom>
          <a:noFill/>
          <a:ln w="9525">
            <a:noFill/>
            <a:miter lim="800000"/>
            <a:headEnd/>
            <a:tailEnd/>
          </a:ln>
        </p:spPr>
      </p:pic>
      <p:pic>
        <p:nvPicPr>
          <p:cNvPr id="15365" name="Picture 5"/>
          <p:cNvPicPr>
            <a:picLocks noChangeAspect="1" noChangeArrowheads="1"/>
          </p:cNvPicPr>
          <p:nvPr/>
        </p:nvPicPr>
        <p:blipFill>
          <a:blip r:embed="rId4" cstate="print"/>
          <a:srcRect/>
          <a:stretch>
            <a:fillRect/>
          </a:stretch>
        </p:blipFill>
        <p:spPr bwMode="auto">
          <a:xfrm>
            <a:off x="0" y="-500090"/>
            <a:ext cx="4800600" cy="3600450"/>
          </a:xfrm>
          <a:prstGeom prst="rect">
            <a:avLst/>
          </a:prstGeom>
          <a:noFill/>
          <a:ln w="9525">
            <a:noFill/>
            <a:miter lim="800000"/>
            <a:headEnd/>
            <a:tailEnd/>
          </a:ln>
        </p:spPr>
      </p:pic>
      <p:sp>
        <p:nvSpPr>
          <p:cNvPr id="5" name="4 - Ορθογώνιο"/>
          <p:cNvSpPr/>
          <p:nvPr/>
        </p:nvSpPr>
        <p:spPr>
          <a:xfrm>
            <a:off x="214282" y="0"/>
            <a:ext cx="4741797" cy="369332"/>
          </a:xfrm>
          <a:prstGeom prst="rect">
            <a:avLst/>
          </a:prstGeom>
        </p:spPr>
        <p:txBody>
          <a:bodyPr wrap="square">
            <a:spAutoFit/>
          </a:bodyPr>
          <a:lstStyle/>
          <a:p>
            <a:r>
              <a:rPr lang="el-GR" b="1" dirty="0" smtClean="0"/>
              <a:t>Εικ.14</a:t>
            </a:r>
            <a:endParaRPr lang="el-GR" b="1"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572660" cy="6106690"/>
          </a:xfrm>
        </p:spPr>
        <p:txBody>
          <a:bodyPr>
            <a:normAutofit fontScale="90000"/>
          </a:bodyPr>
          <a:lstStyle/>
          <a:p>
            <a:pPr algn="l"/>
            <a:r>
              <a:rPr lang="el-GR" sz="2800" b="1" dirty="0"/>
              <a:t>14.</a:t>
            </a:r>
            <a:r>
              <a:rPr lang="el-GR" sz="2800" dirty="0"/>
              <a:t>	 Όγκος </a:t>
            </a:r>
            <a:r>
              <a:rPr lang="el-GR" sz="2800" dirty="0" err="1"/>
              <a:t>μ.δ</a:t>
            </a:r>
            <a:r>
              <a:rPr lang="el-GR" sz="2800" dirty="0"/>
              <a:t> 10 εκ. σε άρρενα 26 ετών με κοιλιακό πόνο και </a:t>
            </a:r>
            <a:r>
              <a:rPr lang="en-US" sz="2800" dirty="0" smtClean="0"/>
              <a:t>	</a:t>
            </a:r>
            <a:r>
              <a:rPr lang="el-GR" sz="2800" dirty="0" smtClean="0"/>
              <a:t>αιματουρία</a:t>
            </a:r>
            <a:r>
              <a:rPr lang="el-GR" sz="2800" dirty="0"/>
              <a:t>. Ποιο από τα παρακάτω δ ε ν </a:t>
            </a:r>
            <a:r>
              <a:rPr lang="en-US" sz="2800" dirty="0" smtClean="0"/>
              <a:t> </a:t>
            </a:r>
            <a:r>
              <a:rPr lang="el-GR" sz="2800" dirty="0" smtClean="0"/>
              <a:t>ισχύει;</a:t>
            </a:r>
            <a:r>
              <a:rPr lang="en-US" sz="2800" dirty="0" smtClean="0"/>
              <a:t/>
            </a:r>
            <a:br>
              <a:rPr lang="en-US" sz="2800" dirty="0" smtClean="0"/>
            </a:br>
            <a:r>
              <a:rPr lang="el-GR" sz="2800" dirty="0"/>
              <a:t/>
            </a:r>
            <a:br>
              <a:rPr lang="el-GR" sz="2800" dirty="0"/>
            </a:br>
            <a:r>
              <a:rPr lang="el-GR" sz="2800" dirty="0"/>
              <a:t>	</a:t>
            </a:r>
            <a:r>
              <a:rPr lang="el-GR" sz="2800" b="1" dirty="0" smtClean="0"/>
              <a:t>α. Πρόκειται </a:t>
            </a:r>
            <a:r>
              <a:rPr lang="el-GR" sz="2800" b="1" dirty="0"/>
              <a:t>για όγκο του </a:t>
            </a:r>
            <a:r>
              <a:rPr lang="el-GR" sz="2800" b="1" dirty="0" err="1"/>
              <a:t>Wilms</a:t>
            </a:r>
            <a:r>
              <a:rPr lang="el-GR" sz="2800" b="1" dirty="0"/>
              <a:t> με κυρίαρχο </a:t>
            </a:r>
            <a:r>
              <a:rPr lang="el-GR" sz="2800" b="1" dirty="0" smtClean="0"/>
              <a:t/>
            </a:r>
            <a:br>
              <a:rPr lang="el-GR" sz="2800" b="1" dirty="0" smtClean="0"/>
            </a:br>
            <a:r>
              <a:rPr lang="el-GR" sz="2800" b="1" dirty="0" smtClean="0"/>
              <a:t>                  το συστατικό του βλαστήματος </a:t>
            </a:r>
            <a:br>
              <a:rPr lang="el-GR" sz="2800" b="1" dirty="0" smtClean="0"/>
            </a:br>
            <a:r>
              <a:rPr lang="el-GR" sz="2800" b="1" dirty="0"/>
              <a:t>	</a:t>
            </a:r>
            <a:r>
              <a:rPr lang="en-US" sz="2800" dirty="0" smtClean="0"/>
              <a:t/>
            </a:r>
            <a:br>
              <a:rPr lang="en-US" sz="2800" dirty="0" smtClean="0"/>
            </a:br>
            <a:r>
              <a:rPr lang="en-US" sz="2800" dirty="0"/>
              <a:t>	</a:t>
            </a:r>
            <a:r>
              <a:rPr lang="el-GR" sz="2800" b="1" dirty="0" smtClean="0"/>
              <a:t>β. </a:t>
            </a:r>
            <a:r>
              <a:rPr lang="el-GR" sz="2800" dirty="0" smtClean="0"/>
              <a:t>Η </a:t>
            </a:r>
            <a:r>
              <a:rPr lang="el-GR" sz="2800" dirty="0"/>
              <a:t>πνευμονική μετάσταση είναι αναμενόμενη</a:t>
            </a:r>
            <a:br>
              <a:rPr lang="el-GR" sz="2800" dirty="0"/>
            </a:br>
            <a:r>
              <a:rPr lang="el-GR" sz="2800" dirty="0"/>
              <a:t>	</a:t>
            </a:r>
            <a:r>
              <a:rPr lang="en-US" sz="2800" dirty="0" smtClean="0"/>
              <a:t>	</a:t>
            </a:r>
            <a:r>
              <a:rPr lang="el-GR" sz="2800" dirty="0"/>
              <a:t/>
            </a:r>
            <a:br>
              <a:rPr lang="el-GR" sz="2800" dirty="0"/>
            </a:br>
            <a:r>
              <a:rPr lang="el-GR" sz="2800" dirty="0"/>
              <a:t>	</a:t>
            </a:r>
            <a:r>
              <a:rPr lang="el-GR" sz="2800" b="1" dirty="0" smtClean="0"/>
              <a:t>γ. </a:t>
            </a:r>
            <a:r>
              <a:rPr lang="el-GR" sz="2800" dirty="0" smtClean="0"/>
              <a:t>Παρατηρείται </a:t>
            </a:r>
            <a:r>
              <a:rPr lang="el-GR" sz="2800" dirty="0" err="1"/>
              <a:t>κυτταρογενετικώς</a:t>
            </a:r>
            <a:r>
              <a:rPr lang="el-GR" sz="2800" dirty="0"/>
              <a:t> </a:t>
            </a:r>
            <a:r>
              <a:rPr lang="el-GR" sz="2800" dirty="0" err="1"/>
              <a:t>διαμετάθεση</a:t>
            </a:r>
            <a:r>
              <a:rPr lang="el-GR" sz="2800" dirty="0"/>
              <a:t> </a:t>
            </a:r>
            <a:r>
              <a:rPr lang="el-GR" sz="2800" dirty="0" smtClean="0"/>
              <a:t>t(11; 22)(q24; q12) </a:t>
            </a:r>
            <a:br>
              <a:rPr lang="el-GR" sz="2800" dirty="0" smtClean="0"/>
            </a:br>
            <a:r>
              <a:rPr lang="en-US" sz="2800" dirty="0" smtClean="0"/>
              <a:t/>
            </a:r>
            <a:br>
              <a:rPr lang="en-US" sz="2800" dirty="0" smtClean="0"/>
            </a:br>
            <a:r>
              <a:rPr lang="el-GR" sz="2800" dirty="0"/>
              <a:t>	</a:t>
            </a:r>
            <a:r>
              <a:rPr lang="el-GR" sz="2800" b="1" dirty="0" smtClean="0"/>
              <a:t>δ. </a:t>
            </a:r>
            <a:r>
              <a:rPr lang="el-GR" sz="2800" dirty="0" smtClean="0"/>
              <a:t>Ο </a:t>
            </a:r>
            <a:r>
              <a:rPr lang="el-GR" sz="2800" dirty="0"/>
              <a:t>αναμενόμενος </a:t>
            </a:r>
            <a:r>
              <a:rPr lang="el-GR" sz="2800" dirty="0" err="1"/>
              <a:t>ανοσοφαινότυπος</a:t>
            </a:r>
            <a:r>
              <a:rPr lang="el-GR" sz="2800" dirty="0"/>
              <a:t> είναι CD99 (+), </a:t>
            </a:r>
            <a:br>
              <a:rPr lang="el-GR" sz="2800" dirty="0"/>
            </a:br>
            <a:r>
              <a:rPr lang="el-GR" sz="2800" dirty="0"/>
              <a:t>	</a:t>
            </a:r>
            <a:r>
              <a:rPr lang="en-US" sz="2800" dirty="0" smtClean="0"/>
              <a:t>	</a:t>
            </a:r>
            <a:r>
              <a:rPr lang="el-GR" sz="2800" dirty="0"/>
              <a:t>	FLI - 1(+), WT - 1(-)</a:t>
            </a:r>
            <a:br>
              <a:rPr lang="el-GR" sz="2800" dirty="0"/>
            </a:br>
            <a:r>
              <a:rPr lang="en-US" sz="2800" dirty="0"/>
              <a:t> </a:t>
            </a:r>
            <a:r>
              <a:rPr lang="el-GR" sz="2800" dirty="0"/>
              <a:t/>
            </a:r>
            <a:br>
              <a:rPr lang="el-GR" sz="2800" dirty="0"/>
            </a:br>
            <a:r>
              <a:rPr lang="en-US" sz="2800" dirty="0"/>
              <a:t> </a:t>
            </a:r>
            <a:r>
              <a:rPr lang="el-GR" sz="2000" dirty="0"/>
              <a:t/>
            </a:r>
            <a:br>
              <a:rPr lang="el-GR" sz="2000" dirty="0"/>
            </a:br>
            <a:endParaRPr lang="el-GR" sz="2000"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Administrator\Επιφάνεια εργασίας\ΣΕΜΙΝΑΡΙΟ ΟΓΚΩΝ ΝΕΦΡΟΥ\snow\in-the-wild-north-1891.jpg"/>
          <p:cNvPicPr>
            <a:picLocks noChangeAspect="1" noChangeArrowheads="1"/>
          </p:cNvPicPr>
          <p:nvPr/>
        </p:nvPicPr>
        <p:blipFill>
          <a:blip r:embed="rId2" cstate="print"/>
          <a:srcRect/>
          <a:stretch>
            <a:fillRect/>
          </a:stretch>
        </p:blipFill>
        <p:spPr bwMode="auto">
          <a:xfrm>
            <a:off x="4929190" y="571480"/>
            <a:ext cx="3982606" cy="5715040"/>
          </a:xfrm>
          <a:prstGeom prst="rect">
            <a:avLst/>
          </a:prstGeom>
          <a:noFill/>
        </p:spPr>
      </p:pic>
      <p:pic>
        <p:nvPicPr>
          <p:cNvPr id="3" name="Picture 2" descr="C:\Documents and Settings\Administrator\Επιφάνεια εργασίας\ΣΕΜΙΝΑΡΙΟ ΟΓΚΩΝ ΝΕΦΡΟΥ\snow\snow-in-the-night.jpg"/>
          <p:cNvPicPr>
            <a:picLocks noChangeAspect="1" noChangeArrowheads="1"/>
          </p:cNvPicPr>
          <p:nvPr/>
        </p:nvPicPr>
        <p:blipFill>
          <a:blip r:embed="rId3" cstate="print"/>
          <a:srcRect/>
          <a:stretch>
            <a:fillRect/>
          </a:stretch>
        </p:blipFill>
        <p:spPr bwMode="auto">
          <a:xfrm>
            <a:off x="214282" y="571480"/>
            <a:ext cx="4388100" cy="5715040"/>
          </a:xfrm>
          <a:prstGeom prst="rect">
            <a:avLst/>
          </a:prstGeom>
          <a:noFill/>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 Τίτλος"/>
          <p:cNvSpPr>
            <a:spLocks noGrp="1"/>
          </p:cNvSpPr>
          <p:nvPr>
            <p:ph type="title"/>
          </p:nvPr>
        </p:nvSpPr>
        <p:spPr/>
        <p:txBody>
          <a:bodyPr rtlCol="0">
            <a:noAutofit/>
          </a:bodyPr>
          <a:lstStyle/>
          <a:p>
            <a:pPr fontAlgn="auto">
              <a:spcAft>
                <a:spcPts val="0"/>
              </a:spcAft>
              <a:defRPr/>
            </a:pPr>
            <a:r>
              <a:rPr lang="el-GR" sz="3600" b="1" dirty="0" smtClean="0">
                <a:solidFill>
                  <a:schemeClr val="tx2"/>
                </a:solidFill>
              </a:rPr>
              <a:t>Διήθηση  κάτω κοίλης φλέβας</a:t>
            </a:r>
          </a:p>
        </p:txBody>
      </p:sp>
      <p:sp>
        <p:nvSpPr>
          <p:cNvPr id="58371" name="2 - Θέση περιεχομένου"/>
          <p:cNvSpPr>
            <a:spLocks noGrp="1"/>
          </p:cNvSpPr>
          <p:nvPr>
            <p:ph idx="1"/>
          </p:nvPr>
        </p:nvSpPr>
        <p:spPr/>
        <p:txBody>
          <a:bodyPr>
            <a:normAutofit fontScale="85000" lnSpcReduction="10000"/>
          </a:bodyPr>
          <a:lstStyle/>
          <a:p>
            <a:pPr>
              <a:lnSpc>
                <a:spcPct val="90000"/>
              </a:lnSpc>
            </a:pPr>
            <a:r>
              <a:rPr lang="el-GR" dirty="0" smtClean="0"/>
              <a:t>Εφόσον </a:t>
            </a:r>
            <a:r>
              <a:rPr lang="el-GR" b="1" dirty="0" smtClean="0">
                <a:solidFill>
                  <a:schemeClr val="bg2">
                    <a:lumMod val="50000"/>
                  </a:schemeClr>
                </a:solidFill>
              </a:rPr>
              <a:t>διηθείται το </a:t>
            </a:r>
            <a:r>
              <a:rPr lang="el-GR" b="1" u="sng" dirty="0" smtClean="0">
                <a:solidFill>
                  <a:schemeClr val="bg2">
                    <a:lumMod val="50000"/>
                  </a:schemeClr>
                </a:solidFill>
              </a:rPr>
              <a:t>τοίχωμα</a:t>
            </a:r>
            <a:r>
              <a:rPr lang="el-GR" b="1" dirty="0" smtClean="0">
                <a:solidFill>
                  <a:schemeClr val="bg2">
                    <a:lumMod val="50000"/>
                  </a:schemeClr>
                </a:solidFill>
              </a:rPr>
              <a:t> </a:t>
            </a:r>
            <a:r>
              <a:rPr lang="el-GR" dirty="0" smtClean="0"/>
              <a:t>της </a:t>
            </a:r>
            <a:r>
              <a:rPr lang="el-GR" dirty="0" smtClean="0">
                <a:solidFill>
                  <a:schemeClr val="bg2">
                    <a:lumMod val="50000"/>
                  </a:schemeClr>
                </a:solidFill>
              </a:rPr>
              <a:t>κάτω κοίλης φλέβας</a:t>
            </a:r>
            <a:r>
              <a:rPr lang="el-GR" dirty="0" smtClean="0"/>
              <a:t>, το στάδιο γίνεται</a:t>
            </a:r>
            <a:r>
              <a:rPr lang="en-US" dirty="0" smtClean="0"/>
              <a:t> pT3</a:t>
            </a:r>
            <a:r>
              <a:rPr lang="en-US" b="1" dirty="0" smtClean="0">
                <a:solidFill>
                  <a:schemeClr val="bg2">
                    <a:lumMod val="50000"/>
                  </a:schemeClr>
                </a:solidFill>
              </a:rPr>
              <a:t>c</a:t>
            </a:r>
            <a:r>
              <a:rPr lang="el-GR" b="1" dirty="0" smtClean="0">
                <a:solidFill>
                  <a:schemeClr val="bg2">
                    <a:lumMod val="50000"/>
                  </a:schemeClr>
                </a:solidFill>
              </a:rPr>
              <a:t>, </a:t>
            </a:r>
            <a:r>
              <a:rPr lang="el-GR" dirty="0" smtClean="0"/>
              <a:t>ενώ εφόσον ο όγκος μακροσκοπικώς </a:t>
            </a:r>
            <a:r>
              <a:rPr lang="el-GR" b="1" dirty="0" smtClean="0"/>
              <a:t> </a:t>
            </a:r>
            <a:r>
              <a:rPr lang="el-GR" dirty="0" smtClean="0"/>
              <a:t>επεκτείνεται </a:t>
            </a:r>
            <a:r>
              <a:rPr lang="el-GR" i="1" dirty="0" smtClean="0"/>
              <a:t>εντός της κάτω κοίλης κάτωθεν του διαφράγματος</a:t>
            </a:r>
            <a:r>
              <a:rPr lang="el-GR" dirty="0" smtClean="0"/>
              <a:t>, το στάδιο είναι </a:t>
            </a:r>
            <a:r>
              <a:rPr lang="en-US" dirty="0" smtClean="0"/>
              <a:t>pT3b.</a:t>
            </a:r>
            <a:r>
              <a:rPr lang="el-GR" dirty="0" smtClean="0"/>
              <a:t> </a:t>
            </a:r>
            <a:r>
              <a:rPr lang="en-US" dirty="0" smtClean="0"/>
              <a:t>A</a:t>
            </a:r>
            <a:r>
              <a:rPr lang="el-GR" dirty="0" smtClean="0"/>
              <a:t>ν ένας θρόμβος βρίσκεται κάτω από το επίπεδο του διαφράγματος αλλά </a:t>
            </a:r>
            <a:r>
              <a:rPr lang="el-GR" b="1" dirty="0" smtClean="0">
                <a:solidFill>
                  <a:schemeClr val="bg2">
                    <a:lumMod val="50000"/>
                  </a:schemeClr>
                </a:solidFill>
              </a:rPr>
              <a:t>διηθεί το </a:t>
            </a:r>
            <a:r>
              <a:rPr lang="el-GR" b="1" u="sng" dirty="0" smtClean="0">
                <a:solidFill>
                  <a:schemeClr val="bg2">
                    <a:lumMod val="50000"/>
                  </a:schemeClr>
                </a:solidFill>
              </a:rPr>
              <a:t>τοίχωμα</a:t>
            </a:r>
            <a:r>
              <a:rPr lang="el-GR" dirty="0" smtClean="0"/>
              <a:t>, ο όγκος δεν είναι </a:t>
            </a:r>
            <a:r>
              <a:rPr lang="en-US" dirty="0" smtClean="0"/>
              <a:t>pT3b </a:t>
            </a:r>
            <a:r>
              <a:rPr lang="el-GR" dirty="0" smtClean="0"/>
              <a:t>αλλά </a:t>
            </a:r>
            <a:r>
              <a:rPr lang="en-US" dirty="0" smtClean="0"/>
              <a:t>pT3</a:t>
            </a:r>
            <a:r>
              <a:rPr lang="en-US" b="1" dirty="0" smtClean="0">
                <a:solidFill>
                  <a:schemeClr val="bg2">
                    <a:lumMod val="50000"/>
                  </a:schemeClr>
                </a:solidFill>
              </a:rPr>
              <a:t>c</a:t>
            </a:r>
            <a:r>
              <a:rPr lang="el-GR" dirty="0" smtClean="0"/>
              <a:t>.</a:t>
            </a:r>
            <a:endParaRPr lang="en-US" dirty="0" smtClean="0"/>
          </a:p>
          <a:p>
            <a:pPr>
              <a:lnSpc>
                <a:spcPct val="90000"/>
              </a:lnSpc>
            </a:pPr>
            <a:r>
              <a:rPr lang="el-GR" dirty="0" smtClean="0"/>
              <a:t>Όταν ένας θρόμβος αποστέλλεται χωριστά ως θρόμβος κάτω κοίλης, ο παθολογοανατόμος πρέπει:</a:t>
            </a:r>
          </a:p>
          <a:p>
            <a:pPr lvl="1">
              <a:lnSpc>
                <a:spcPct val="90000"/>
              </a:lnSpc>
            </a:pPr>
            <a:r>
              <a:rPr lang="el-GR" dirty="0" smtClean="0"/>
              <a:t>Να επιβεβαιώσει ότι ο θρόμβος αποτελείται από </a:t>
            </a:r>
            <a:r>
              <a:rPr lang="el-GR" dirty="0" err="1" smtClean="0"/>
              <a:t>νεοπλασματικό</a:t>
            </a:r>
            <a:r>
              <a:rPr lang="el-GR" dirty="0" smtClean="0"/>
              <a:t> ιστό</a:t>
            </a:r>
            <a:r>
              <a:rPr lang="en-US" dirty="0" smtClean="0"/>
              <a:t>.</a:t>
            </a:r>
            <a:endParaRPr lang="el-GR" dirty="0" smtClean="0"/>
          </a:p>
          <a:p>
            <a:pPr lvl="1">
              <a:lnSpc>
                <a:spcPct val="90000"/>
              </a:lnSpc>
            </a:pPr>
            <a:r>
              <a:rPr lang="el-GR" dirty="0" smtClean="0"/>
              <a:t>Να ελέγξει αν υπάρχει όγκος </a:t>
            </a:r>
            <a:r>
              <a:rPr lang="el-GR" dirty="0" smtClean="0">
                <a:effectLst>
                  <a:outerShdw blurRad="38100" dist="38100" dir="2700000" algn="tl">
                    <a:srgbClr val="000000">
                      <a:alpha val="43137"/>
                    </a:srgbClr>
                  </a:outerShdw>
                </a:effectLst>
              </a:rPr>
              <a:t>προσκολλημένος στο τοίχωμα  κι αν το διηθεί.</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Τίτλος 1"/>
          <p:cNvSpPr>
            <a:spLocks noGrp="1"/>
          </p:cNvSpPr>
          <p:nvPr>
            <p:ph type="title"/>
          </p:nvPr>
        </p:nvSpPr>
        <p:spPr/>
        <p:txBody>
          <a:bodyPr>
            <a:normAutofit fontScale="90000"/>
          </a:bodyPr>
          <a:lstStyle/>
          <a:p>
            <a:r>
              <a:rPr lang="el-GR" sz="3600" b="1" dirty="0" smtClean="0">
                <a:solidFill>
                  <a:schemeClr val="tx2"/>
                </a:solidFill>
              </a:rPr>
              <a:t>«Εμπλοκή» του επινεφριδίου</a:t>
            </a:r>
            <a:r>
              <a:rPr lang="en-US" sz="3600" b="1" dirty="0" smtClean="0">
                <a:solidFill>
                  <a:schemeClr val="tx2"/>
                </a:solidFill>
              </a:rPr>
              <a:t/>
            </a:r>
            <a:br>
              <a:rPr lang="en-US" sz="3600" b="1" dirty="0" smtClean="0">
                <a:solidFill>
                  <a:schemeClr val="tx2"/>
                </a:solidFill>
              </a:rPr>
            </a:br>
            <a:r>
              <a:rPr lang="el-GR" sz="3600" b="1" dirty="0" smtClean="0">
                <a:solidFill>
                  <a:schemeClr val="tx2"/>
                </a:solidFill>
              </a:rPr>
              <a:t>κατά συνέχεια ιστού (</a:t>
            </a:r>
            <a:r>
              <a:rPr lang="en-US" sz="3600" b="1" dirty="0" smtClean="0">
                <a:solidFill>
                  <a:schemeClr val="tx2"/>
                </a:solidFill>
              </a:rPr>
              <a:t>pT4)</a:t>
            </a:r>
            <a:endParaRPr lang="el-GR" dirty="0" smtClean="0">
              <a:solidFill>
                <a:schemeClr val="tx2"/>
              </a:solidFill>
            </a:endParaRPr>
          </a:p>
        </p:txBody>
      </p:sp>
      <p:sp>
        <p:nvSpPr>
          <p:cNvPr id="70659" name="Θέση περιεχομένου 2"/>
          <p:cNvSpPr>
            <a:spLocks noGrp="1"/>
          </p:cNvSpPr>
          <p:nvPr>
            <p:ph idx="1"/>
          </p:nvPr>
        </p:nvSpPr>
        <p:spPr/>
        <p:txBody>
          <a:bodyPr>
            <a:noAutofit/>
          </a:bodyPr>
          <a:lstStyle/>
          <a:p>
            <a:r>
              <a:rPr lang="el-GR" sz="2800" dirty="0" smtClean="0"/>
              <a:t>Η διήθηση του επινεφριδίου κατά συνέχεια ιστού συνδέεται με</a:t>
            </a:r>
            <a:r>
              <a:rPr lang="en-US" sz="2800" dirty="0" smtClean="0"/>
              <a:t> </a:t>
            </a:r>
            <a:r>
              <a:rPr lang="el-GR" sz="2800" dirty="0" smtClean="0"/>
              <a:t>σημαντικά  </a:t>
            </a:r>
            <a:r>
              <a:rPr lang="el-GR" sz="2800" dirty="0" smtClean="0">
                <a:effectLst>
                  <a:outerShdw blurRad="38100" dist="38100" dir="2700000" algn="tl">
                    <a:srgbClr val="000000">
                      <a:alpha val="43137"/>
                    </a:srgbClr>
                  </a:outerShdw>
                </a:effectLst>
              </a:rPr>
              <a:t>χειρότερη </a:t>
            </a:r>
            <a:r>
              <a:rPr lang="el-GR" sz="2800" dirty="0" smtClean="0"/>
              <a:t>πρόγνωση από τη διήθηση του περινεφρικού λίπους.</a:t>
            </a:r>
          </a:p>
          <a:p>
            <a:r>
              <a:rPr lang="el-GR" sz="2800" dirty="0" smtClean="0"/>
              <a:t>Για το λόγο αυτό στην 7</a:t>
            </a:r>
            <a:r>
              <a:rPr lang="el-GR" sz="2800" baseline="30000" dirty="0" smtClean="0"/>
              <a:t>η</a:t>
            </a:r>
            <a:r>
              <a:rPr lang="el-GR" sz="2800" dirty="0" smtClean="0"/>
              <a:t> έκδοση του </a:t>
            </a:r>
            <a:r>
              <a:rPr lang="en-US" sz="2800" dirty="0" smtClean="0"/>
              <a:t>TNM</a:t>
            </a:r>
            <a:r>
              <a:rPr lang="el-GR" sz="2800" dirty="0" smtClean="0"/>
              <a:t> «ανέβηκε» κατηγορία (</a:t>
            </a:r>
            <a:r>
              <a:rPr lang="en-US" sz="2800" dirty="0" smtClean="0"/>
              <a:t>pT</a:t>
            </a:r>
            <a:r>
              <a:rPr lang="en-US" sz="2800" b="1" dirty="0" smtClean="0"/>
              <a:t>4</a:t>
            </a:r>
            <a:r>
              <a:rPr lang="en-US" sz="2800" dirty="0" smtClean="0"/>
              <a:t>)</a:t>
            </a:r>
            <a:r>
              <a:rPr lang="el-GR" sz="2800" dirty="0" smtClean="0"/>
              <a:t> συγκριτικά με την 6</a:t>
            </a:r>
            <a:r>
              <a:rPr lang="el-GR" sz="2800" baseline="30000" dirty="0" smtClean="0"/>
              <a:t>η</a:t>
            </a:r>
            <a:r>
              <a:rPr lang="el-GR" sz="2800" dirty="0" smtClean="0"/>
              <a:t> έκδοση</a:t>
            </a:r>
            <a:r>
              <a:rPr lang="en-US" sz="2800" dirty="0" smtClean="0"/>
              <a:t> (pT3a)</a:t>
            </a:r>
            <a:r>
              <a:rPr lang="el-GR" sz="2800" dirty="0" smtClean="0"/>
              <a:t>.</a:t>
            </a:r>
          </a:p>
          <a:p>
            <a:r>
              <a:rPr lang="el-GR" sz="2800" dirty="0" smtClean="0"/>
              <a:t>Η κατά συνέχεια ιστού διήθηση του επινεφριδίου θα πρέπει να διαπιστωθεί </a:t>
            </a:r>
            <a:r>
              <a:rPr lang="el-GR" sz="2800" b="1" dirty="0" smtClean="0">
                <a:effectLst>
                  <a:outerShdw blurRad="38100" dist="38100" dir="2700000" algn="tl">
                    <a:srgbClr val="000000">
                      <a:alpha val="43137"/>
                    </a:srgbClr>
                  </a:outerShdw>
                </a:effectLst>
              </a:rPr>
              <a:t>μακρο</a:t>
            </a:r>
            <a:r>
              <a:rPr lang="el-GR" sz="2800" dirty="0" smtClean="0"/>
              <a:t>σκοπικά και να επιβεβαιωθεί μικροσκοπικά.</a:t>
            </a:r>
          </a:p>
          <a:p>
            <a:r>
              <a:rPr lang="el-GR" sz="2800" dirty="0" smtClean="0"/>
              <a:t>Διαφορετικά, η εμπλοκή του επινεφριδίου θεωρείται </a:t>
            </a:r>
            <a:r>
              <a:rPr lang="el-GR" sz="2800" i="1" dirty="0" smtClean="0"/>
              <a:t>μετάσταση</a:t>
            </a:r>
            <a:r>
              <a:rPr lang="el-GR" sz="2800" dirty="0" smtClean="0"/>
              <a:t> (</a:t>
            </a:r>
            <a:r>
              <a:rPr lang="en-US" sz="2800" i="1" dirty="0" smtClean="0"/>
              <a:t>pM1</a:t>
            </a:r>
            <a:r>
              <a:rPr lang="en-US" sz="2800" dirty="0" smtClean="0"/>
              <a:t>)</a:t>
            </a:r>
            <a:r>
              <a:rPr lang="el-GR" sz="2800" dirty="0" smtClean="0"/>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250825" y="765175"/>
            <a:ext cx="8537575" cy="3689350"/>
          </a:xfrm>
          <a:prstGeom prst="rect">
            <a:avLst/>
          </a:prstGeom>
          <a:noFill/>
          <a:ln w="9525">
            <a:noFill/>
            <a:miter lim="800000"/>
            <a:headEnd/>
            <a:tailEnd/>
          </a:ln>
        </p:spPr>
      </p:pic>
      <p:sp>
        <p:nvSpPr>
          <p:cNvPr id="71683" name="2 - Ορθογώνιο"/>
          <p:cNvSpPr>
            <a:spLocks noChangeArrowheads="1"/>
          </p:cNvSpPr>
          <p:nvPr/>
        </p:nvSpPr>
        <p:spPr bwMode="auto">
          <a:xfrm>
            <a:off x="0" y="4643446"/>
            <a:ext cx="9144000" cy="1569660"/>
          </a:xfrm>
          <a:prstGeom prst="rect">
            <a:avLst/>
          </a:prstGeom>
          <a:noFill/>
          <a:ln w="9525">
            <a:noFill/>
            <a:miter lim="800000"/>
            <a:headEnd/>
            <a:tailEnd/>
          </a:ln>
        </p:spPr>
        <p:txBody>
          <a:bodyPr wrap="square">
            <a:spAutoFit/>
          </a:bodyPr>
          <a:lstStyle/>
          <a:p>
            <a:pPr algn="ctr" eaLnBrk="1" hangingPunct="1"/>
            <a:r>
              <a:rPr lang="el-GR" sz="3200" dirty="0"/>
              <a:t>Η </a:t>
            </a:r>
            <a:r>
              <a:rPr lang="el-GR" sz="3200" b="1" dirty="0"/>
              <a:t>μακρο</a:t>
            </a:r>
            <a:r>
              <a:rPr lang="el-GR" sz="3200" dirty="0"/>
              <a:t>σκοπική εξέταση είναι κριτικής σημασίας για την ανάδειξη κατά συνέχειας ιστού διήθησης του επινεφριδίου </a:t>
            </a:r>
            <a:r>
              <a:rPr lang="el-GR" sz="3200" dirty="0" smtClean="0"/>
              <a:t>(</a:t>
            </a:r>
            <a:r>
              <a:rPr lang="en-US" sz="3200" dirty="0" smtClean="0"/>
              <a:t> </a:t>
            </a:r>
            <a:r>
              <a:rPr lang="el-GR" sz="3200" dirty="0" smtClean="0"/>
              <a:t>νόσος </a:t>
            </a:r>
            <a:r>
              <a:rPr lang="en-US" sz="3200" dirty="0" smtClean="0"/>
              <a:t>pT</a:t>
            </a:r>
            <a:r>
              <a:rPr lang="en-US" sz="3200" b="1" dirty="0" smtClean="0"/>
              <a:t>4</a:t>
            </a:r>
            <a:r>
              <a:rPr lang="en-US" sz="3200" dirty="0" smtClean="0"/>
              <a:t> </a:t>
            </a:r>
            <a:r>
              <a:rPr lang="el-GR" sz="3200" dirty="0" smtClean="0"/>
              <a:t>) </a:t>
            </a:r>
            <a:r>
              <a:rPr lang="el-GR" sz="3200" dirty="0"/>
              <a:t>ή </a:t>
            </a:r>
            <a:r>
              <a:rPr lang="el-GR" sz="3200" i="1" dirty="0"/>
              <a:t>όχι</a:t>
            </a:r>
            <a:r>
              <a:rPr lang="el-GR" sz="3200" dirty="0"/>
              <a:t> </a:t>
            </a:r>
            <a:r>
              <a:rPr lang="el-GR" sz="3200" dirty="0" smtClean="0"/>
              <a:t>( </a:t>
            </a:r>
            <a:r>
              <a:rPr lang="el-GR" sz="3200" i="1" dirty="0" smtClean="0"/>
              <a:t>νόσος </a:t>
            </a:r>
            <a:r>
              <a:rPr lang="en-US" sz="3200" i="1" dirty="0" smtClean="0"/>
              <a:t>p</a:t>
            </a:r>
            <a:r>
              <a:rPr lang="el-GR" sz="3200" i="1" dirty="0"/>
              <a:t>Μ1</a:t>
            </a:r>
            <a:r>
              <a:rPr lang="en-US" sz="3200" i="1" dirty="0"/>
              <a:t> </a:t>
            </a:r>
            <a:r>
              <a:rPr lang="en-US" sz="3200" dirty="0" smtClean="0"/>
              <a:t>)</a:t>
            </a:r>
            <a:r>
              <a:rPr lang="el-GR" sz="3200" dirty="0" smtClean="0"/>
              <a:t>.</a:t>
            </a:r>
            <a:endParaRPr lang="el-GR"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Autofit/>
          </a:bodyPr>
          <a:lstStyle/>
          <a:p>
            <a:pPr fontAlgn="auto">
              <a:spcAft>
                <a:spcPts val="0"/>
              </a:spcAft>
              <a:defRPr/>
            </a:pPr>
            <a:r>
              <a:rPr lang="el-GR" b="1" dirty="0">
                <a:solidFill>
                  <a:schemeClr val="tx2"/>
                </a:solidFill>
              </a:rPr>
              <a:t>Έλεγχος λεμφαδένων</a:t>
            </a:r>
            <a:endParaRPr lang="el-GR" dirty="0">
              <a:solidFill>
                <a:schemeClr val="tx2"/>
              </a:solidFill>
            </a:endParaRPr>
          </a:p>
        </p:txBody>
      </p:sp>
      <p:sp>
        <p:nvSpPr>
          <p:cNvPr id="73731" name="Θέση περιεχομένου 2"/>
          <p:cNvSpPr>
            <a:spLocks noGrp="1"/>
          </p:cNvSpPr>
          <p:nvPr>
            <p:ph idx="1"/>
          </p:nvPr>
        </p:nvSpPr>
        <p:spPr/>
        <p:txBody>
          <a:bodyPr/>
          <a:lstStyle/>
          <a:p>
            <a:r>
              <a:rPr lang="el-GR" dirty="0" smtClean="0"/>
              <a:t> Ευθύνη του παθολογοανατόμου είναι η αναζήτηση </a:t>
            </a:r>
            <a:r>
              <a:rPr lang="el-GR" dirty="0" smtClean="0">
                <a:solidFill>
                  <a:schemeClr val="tx2"/>
                </a:solidFill>
              </a:rPr>
              <a:t>όλων</a:t>
            </a:r>
            <a:r>
              <a:rPr lang="el-GR" dirty="0" smtClean="0"/>
              <a:t> των λεμφαδένων του παρασκευάσματος.</a:t>
            </a:r>
          </a:p>
          <a:p>
            <a:endParaRPr lang="el-GR" dirty="0" smtClean="0"/>
          </a:p>
          <a:p>
            <a:r>
              <a:rPr lang="el-GR" dirty="0" smtClean="0"/>
              <a:t>Αν και δεν έχει οριστεί ακόμη επισήμως ελάχιστος αριθμός λεμφαδένων, </a:t>
            </a:r>
            <a:r>
              <a:rPr lang="el-GR" b="1" dirty="0" smtClean="0">
                <a:solidFill>
                  <a:schemeClr val="tx2"/>
                </a:solidFill>
              </a:rPr>
              <a:t>12-13</a:t>
            </a:r>
            <a:r>
              <a:rPr lang="el-GR" dirty="0" smtClean="0"/>
              <a:t> λεμφαδένες απαιτούνται για τη</a:t>
            </a:r>
            <a:r>
              <a:rPr lang="en-US" dirty="0" smtClean="0"/>
              <a:t> </a:t>
            </a:r>
            <a:r>
              <a:rPr lang="el-GR" dirty="0" smtClean="0"/>
              <a:t>σταδιοποίηση </a:t>
            </a:r>
            <a:r>
              <a:rPr lang="en-US" dirty="0" err="1" smtClean="0"/>
              <a:t>pN</a:t>
            </a:r>
            <a:r>
              <a:rPr lang="el-GR" dirty="0" smtClean="0"/>
              <a:t>.</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Administrator\Επιφάνεια εργασίας\ΣΕΜΙΝΑΡΙΟ ΟΓΚΩΝ ΝΕΦΡΟΥ\snow\view-of-roofs-snow-effect-or-roofs-under-snow-1878.jpg"/>
          <p:cNvPicPr>
            <a:picLocks noChangeAspect="1" noChangeArrowheads="1"/>
          </p:cNvPicPr>
          <p:nvPr/>
        </p:nvPicPr>
        <p:blipFill>
          <a:blip r:embed="rId2" cstate="print"/>
          <a:srcRect/>
          <a:stretch>
            <a:fillRect/>
          </a:stretch>
        </p:blipFill>
        <p:spPr bwMode="auto">
          <a:xfrm>
            <a:off x="0" y="0"/>
            <a:ext cx="9144000" cy="719131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00108"/>
          </a:xfrm>
        </p:spPr>
        <p:txBody>
          <a:bodyPr>
            <a:noAutofit/>
          </a:bodyPr>
          <a:lstStyle/>
          <a:p>
            <a:r>
              <a:rPr lang="en-US" sz="2400" dirty="0" smtClean="0"/>
              <a:t>KOMBIKA </a:t>
            </a:r>
            <a:r>
              <a:rPr lang="el-GR" sz="2400" dirty="0" smtClean="0"/>
              <a:t>Σ</a:t>
            </a:r>
            <a:r>
              <a:rPr lang="en-US" sz="2400" dirty="0" smtClean="0"/>
              <a:t>HMEIA </a:t>
            </a:r>
            <a:r>
              <a:rPr lang="el-GR" sz="2400" dirty="0" smtClean="0"/>
              <a:t>Σ</a:t>
            </a:r>
            <a:r>
              <a:rPr lang="en-US" sz="2400" dirty="0" smtClean="0"/>
              <a:t>THN I</a:t>
            </a:r>
            <a:r>
              <a:rPr lang="el-GR" sz="2400" dirty="0" smtClean="0"/>
              <a:t>Σ</a:t>
            </a:r>
            <a:r>
              <a:rPr lang="en-US" sz="2400" dirty="0" smtClean="0"/>
              <a:t>TO</a:t>
            </a:r>
            <a:r>
              <a:rPr lang="el-GR" sz="2400" dirty="0" smtClean="0"/>
              <a:t>Λ</a:t>
            </a:r>
            <a:r>
              <a:rPr lang="en-US" sz="2400" dirty="0" smtClean="0"/>
              <a:t>O</a:t>
            </a:r>
            <a:r>
              <a:rPr lang="el-GR" sz="2400" dirty="0" smtClean="0"/>
              <a:t>Γ</a:t>
            </a:r>
            <a:r>
              <a:rPr lang="en-US" sz="2400" dirty="0" smtClean="0"/>
              <a:t>IKH</a:t>
            </a:r>
            <a:r>
              <a:rPr lang="el-GR" sz="2400" dirty="0" smtClean="0"/>
              <a:t> ΕΚΤΙΜΗΣΗ ΤΩΝ ΝΕΦΡΙΚΩΝ ΟΓΚΩΝ</a:t>
            </a:r>
            <a:br>
              <a:rPr lang="el-GR" sz="2400" dirty="0" smtClean="0"/>
            </a:br>
            <a:r>
              <a:rPr lang="el-GR" sz="2400" b="1" dirty="0" smtClean="0">
                <a:effectLst>
                  <a:outerShdw blurRad="38100" dist="38100" dir="2700000" algn="tl">
                    <a:srgbClr val="000000">
                      <a:alpha val="43137"/>
                    </a:srgbClr>
                  </a:outerShdw>
                </a:effectLst>
              </a:rPr>
              <a:t>ΑΡΧΙΤΕΚΤΟΝΙΚΟ</a:t>
            </a:r>
            <a:r>
              <a:rPr lang="el-GR" sz="2400" dirty="0" smtClean="0">
                <a:effectLst>
                  <a:outerShdw blurRad="38100" dist="38100" dir="2700000" algn="tl">
                    <a:srgbClr val="000000">
                      <a:alpha val="43137"/>
                    </a:srgbClr>
                  </a:outerShdw>
                </a:effectLst>
              </a:rPr>
              <a:t> </a:t>
            </a:r>
            <a:r>
              <a:rPr lang="el-GR" sz="2400" b="1" dirty="0" smtClean="0">
                <a:effectLst>
                  <a:outerShdw blurRad="38100" dist="38100" dir="2700000" algn="tl">
                    <a:srgbClr val="000000">
                      <a:alpha val="43137"/>
                    </a:srgbClr>
                  </a:outerShdw>
                </a:effectLst>
              </a:rPr>
              <a:t>ΠΡΟΤΥΠΟ </a:t>
            </a:r>
            <a:r>
              <a:rPr lang="en-US" sz="2400" b="1" dirty="0" smtClean="0">
                <a:effectLst>
                  <a:outerShdw blurRad="38100" dist="38100" dir="2700000" algn="tl">
                    <a:srgbClr val="000000">
                      <a:alpha val="43137"/>
                    </a:srgbClr>
                  </a:outerShdw>
                </a:effectLst>
              </a:rPr>
              <a:t>–</a:t>
            </a:r>
            <a:r>
              <a:rPr lang="el-GR" sz="2400" b="1" dirty="0" smtClean="0">
                <a:effectLst>
                  <a:outerShdw blurRad="38100" dist="38100" dir="2700000" algn="tl">
                    <a:srgbClr val="000000">
                      <a:alpha val="43137"/>
                    </a:srgbClr>
                  </a:outerShdw>
                </a:effectLst>
              </a:rPr>
              <a:t> ΔΙΑΤΑΞΗ </a:t>
            </a:r>
            <a:r>
              <a:rPr lang="el-GR" sz="2400" dirty="0" smtClean="0">
                <a:effectLst>
                  <a:outerShdw blurRad="38100" dist="38100" dir="2700000" algn="tl">
                    <a:srgbClr val="000000">
                      <a:alpha val="43137"/>
                    </a:srgbClr>
                  </a:outerShdw>
                </a:effectLst>
              </a:rPr>
              <a:t>ΝΕΟΠΛΑΣΜΑΤΙΚΩΝ ΚΥΤΤΑΡΩΝ </a:t>
            </a:r>
            <a:r>
              <a:rPr lang="el-GR" sz="2400" dirty="0" smtClean="0"/>
              <a:t/>
            </a:r>
            <a:br>
              <a:rPr lang="el-GR" sz="2400" dirty="0" smtClean="0"/>
            </a:br>
            <a:endParaRPr lang="el-GR" sz="2400" dirty="0"/>
          </a:p>
        </p:txBody>
      </p:sp>
      <p:sp>
        <p:nvSpPr>
          <p:cNvPr id="3" name="2 - Θέση περιεχομένου"/>
          <p:cNvSpPr>
            <a:spLocks noGrp="1"/>
          </p:cNvSpPr>
          <p:nvPr>
            <p:ph idx="1"/>
          </p:nvPr>
        </p:nvSpPr>
        <p:spPr>
          <a:xfrm>
            <a:off x="0" y="642918"/>
            <a:ext cx="8929718" cy="6215082"/>
          </a:xfrm>
        </p:spPr>
        <p:txBody>
          <a:bodyPr>
            <a:noAutofit/>
          </a:bodyPr>
          <a:lstStyle/>
          <a:p>
            <a:r>
              <a:rPr lang="el-GR" sz="1800" dirty="0" smtClean="0">
                <a:effectLst>
                  <a:outerShdw blurRad="38100" dist="38100" dir="2700000" algn="tl">
                    <a:srgbClr val="000000">
                      <a:alpha val="43137"/>
                    </a:srgbClr>
                  </a:outerShdw>
                </a:effectLst>
              </a:rPr>
              <a:t>Σαφή κυτταρικά όρια </a:t>
            </a:r>
            <a:r>
              <a:rPr lang="en-US" sz="1800" dirty="0" smtClean="0"/>
              <a:t>: X</a:t>
            </a:r>
            <a:r>
              <a:rPr lang="el-GR" sz="1800" dirty="0" smtClean="0"/>
              <a:t> ΝΚΚ (ιδιαιτέρως προβάλλοντα), Δ ΝΚΚ</a:t>
            </a:r>
            <a:r>
              <a:rPr lang="en-US" sz="1800" dirty="0" smtClean="0"/>
              <a:t> (</a:t>
            </a:r>
            <a:r>
              <a:rPr lang="el-GR" sz="1800" dirty="0" smtClean="0">
                <a:effectLst>
                  <a:outerShdw blurRad="38100" dist="38100" dir="2700000" algn="tl">
                    <a:srgbClr val="000000">
                      <a:alpha val="43137"/>
                    </a:srgbClr>
                  </a:outerShdw>
                </a:effectLst>
              </a:rPr>
              <a:t>πλήρη</a:t>
            </a:r>
            <a:r>
              <a:rPr lang="el-GR" sz="1800" dirty="0" smtClean="0"/>
              <a:t>, διακλαδιζόμενα </a:t>
            </a:r>
            <a:r>
              <a:rPr lang="el-GR" sz="1800" dirty="0" err="1" smtClean="0"/>
              <a:t>διαφραγμάτια</a:t>
            </a:r>
            <a:r>
              <a:rPr lang="el-GR" sz="1800" dirty="0" smtClean="0"/>
              <a:t>)</a:t>
            </a:r>
          </a:p>
          <a:p>
            <a:r>
              <a:rPr lang="el-GR" sz="1800" dirty="0" smtClean="0">
                <a:effectLst>
                  <a:outerShdw blurRad="38100" dist="38100" dir="2700000" algn="tl">
                    <a:srgbClr val="000000">
                      <a:alpha val="43137"/>
                    </a:srgbClr>
                  </a:outerShdw>
                </a:effectLst>
              </a:rPr>
              <a:t>Συμπαγείς φωλιές</a:t>
            </a:r>
            <a:r>
              <a:rPr lang="en-US" sz="1800" dirty="0" smtClean="0"/>
              <a:t>: </a:t>
            </a:r>
            <a:r>
              <a:rPr lang="el-GR" sz="1800" dirty="0" err="1" smtClean="0"/>
              <a:t>ογκοκύτωμα</a:t>
            </a:r>
            <a:endParaRPr lang="el-GR" sz="1800" dirty="0" smtClean="0"/>
          </a:p>
          <a:p>
            <a:r>
              <a:rPr lang="el-GR" sz="1800" dirty="0" err="1" smtClean="0">
                <a:effectLst>
                  <a:outerShdw blurRad="38100" dist="38100" dir="2700000" algn="tl">
                    <a:srgbClr val="000000">
                      <a:alpha val="43137"/>
                    </a:srgbClr>
                  </a:outerShdw>
                </a:effectLst>
              </a:rPr>
              <a:t>Φωλεακό</a:t>
            </a:r>
            <a:r>
              <a:rPr lang="el-GR" sz="1800" dirty="0" smtClean="0">
                <a:effectLst>
                  <a:outerShdw blurRad="38100" dist="38100" dir="2700000" algn="tl">
                    <a:srgbClr val="000000">
                      <a:alpha val="43137"/>
                    </a:srgbClr>
                  </a:outerShdw>
                </a:effectLst>
              </a:rPr>
              <a:t>-κυψελιδικό</a:t>
            </a:r>
            <a:r>
              <a:rPr lang="en-US" sz="1800" dirty="0" smtClean="0"/>
              <a:t>:</a:t>
            </a:r>
            <a:r>
              <a:rPr lang="el-GR" sz="1800" dirty="0" smtClean="0"/>
              <a:t> </a:t>
            </a:r>
            <a:r>
              <a:rPr lang="el-GR" sz="1800" dirty="0" err="1" smtClean="0"/>
              <a:t>ηωσινόφιλη</a:t>
            </a:r>
            <a:r>
              <a:rPr lang="el-GR" sz="1800" dirty="0" smtClean="0"/>
              <a:t> ποικιλία Χ ΝΚΚ</a:t>
            </a:r>
          </a:p>
          <a:p>
            <a:r>
              <a:rPr lang="el-GR" sz="1800" dirty="0" smtClean="0">
                <a:effectLst>
                  <a:outerShdw blurRad="38100" dist="38100" dir="2700000" algn="tl">
                    <a:srgbClr val="000000">
                      <a:alpha val="43137"/>
                    </a:srgbClr>
                  </a:outerShdw>
                </a:effectLst>
              </a:rPr>
              <a:t>Συμπαγές</a:t>
            </a:r>
            <a:r>
              <a:rPr lang="el-GR" sz="1800" dirty="0" smtClean="0"/>
              <a:t> (διαχωριζόμενο από λεπτά, </a:t>
            </a:r>
            <a:r>
              <a:rPr lang="el-GR" sz="1800" dirty="0" smtClean="0">
                <a:effectLst>
                  <a:outerShdw blurRad="38100" dist="38100" dir="2700000" algn="tl">
                    <a:srgbClr val="000000">
                      <a:alpha val="43137"/>
                    </a:srgbClr>
                  </a:outerShdw>
                </a:effectLst>
              </a:rPr>
              <a:t>ατελή</a:t>
            </a:r>
            <a:r>
              <a:rPr lang="el-GR" sz="1800" dirty="0" smtClean="0"/>
              <a:t> </a:t>
            </a:r>
            <a:r>
              <a:rPr lang="el-GR" sz="1800" dirty="0" err="1" smtClean="0"/>
              <a:t>ινοαγγειακά</a:t>
            </a:r>
            <a:r>
              <a:rPr lang="el-GR" sz="1800" dirty="0" smtClean="0"/>
              <a:t> </a:t>
            </a:r>
            <a:r>
              <a:rPr lang="el-GR" sz="1800" dirty="0" err="1" smtClean="0"/>
              <a:t>διαφραγμάτια</a:t>
            </a:r>
            <a:r>
              <a:rPr lang="el-GR" sz="1800" dirty="0" smtClean="0"/>
              <a:t>)</a:t>
            </a:r>
            <a:r>
              <a:rPr lang="en-US" sz="1800" dirty="0" smtClean="0"/>
              <a:t>:</a:t>
            </a:r>
            <a:r>
              <a:rPr lang="el-GR" sz="1800" dirty="0" smtClean="0"/>
              <a:t> Χ ΝΚΚ</a:t>
            </a:r>
          </a:p>
          <a:p>
            <a:r>
              <a:rPr lang="el-GR" sz="1800" dirty="0" err="1" smtClean="0"/>
              <a:t>Συνωστιζόμενες</a:t>
            </a:r>
            <a:r>
              <a:rPr lang="el-GR" sz="1800" dirty="0" smtClean="0"/>
              <a:t> κυψέλες αρχέγονων κυττάρων με </a:t>
            </a:r>
            <a:r>
              <a:rPr lang="el-GR" sz="1800" dirty="0" err="1" smtClean="0"/>
              <a:t>θηλώδεις</a:t>
            </a:r>
            <a:r>
              <a:rPr lang="el-GR" sz="1800" dirty="0" smtClean="0"/>
              <a:t> </a:t>
            </a:r>
            <a:r>
              <a:rPr lang="el-GR" sz="1800" dirty="0" err="1" smtClean="0"/>
              <a:t>σπειραματοειδείς</a:t>
            </a:r>
            <a:r>
              <a:rPr lang="el-GR" sz="1800" dirty="0" smtClean="0"/>
              <a:t> δομές</a:t>
            </a:r>
            <a:r>
              <a:rPr lang="en-US" sz="1800" dirty="0" smtClean="0"/>
              <a:t>:</a:t>
            </a:r>
            <a:r>
              <a:rPr lang="el-GR" sz="1800" dirty="0" smtClean="0"/>
              <a:t> </a:t>
            </a:r>
            <a:r>
              <a:rPr lang="el-GR" sz="1800" dirty="0" err="1" smtClean="0"/>
              <a:t>μετανεφρικό</a:t>
            </a:r>
            <a:r>
              <a:rPr lang="el-GR" sz="1800" dirty="0" smtClean="0"/>
              <a:t> αδένωμα</a:t>
            </a:r>
          </a:p>
          <a:p>
            <a:r>
              <a:rPr lang="el-GR" sz="1800" dirty="0" err="1" smtClean="0">
                <a:effectLst>
                  <a:outerShdw blurRad="38100" dist="38100" dir="2700000" algn="tl">
                    <a:srgbClr val="000000">
                      <a:alpha val="43137"/>
                    </a:srgbClr>
                  </a:outerShdw>
                </a:effectLst>
              </a:rPr>
              <a:t>Πολυοζώδες</a:t>
            </a:r>
            <a:r>
              <a:rPr lang="el-GR" sz="1800" dirty="0" smtClean="0">
                <a:effectLst>
                  <a:outerShdw blurRad="38100" dist="38100" dir="2700000" algn="tl">
                    <a:srgbClr val="000000">
                      <a:alpha val="43137"/>
                    </a:srgbClr>
                  </a:outerShdw>
                </a:effectLst>
              </a:rPr>
              <a:t>, δίκην </a:t>
            </a:r>
            <a:r>
              <a:rPr lang="el-GR" sz="1800" dirty="0" err="1" smtClean="0">
                <a:effectLst>
                  <a:outerShdw blurRad="38100" dist="38100" dir="2700000" algn="tl">
                    <a:srgbClr val="000000">
                      <a:alpha val="43137"/>
                    </a:srgbClr>
                  </a:outerShdw>
                </a:effectLst>
              </a:rPr>
              <a:t>ταπητίων</a:t>
            </a:r>
            <a:r>
              <a:rPr lang="el-GR" sz="1800" dirty="0" smtClean="0">
                <a:effectLst>
                  <a:outerShdw blurRad="38100" dist="38100" dir="2700000" algn="tl">
                    <a:srgbClr val="000000">
                      <a:alpha val="43137"/>
                    </a:srgbClr>
                  </a:outerShdw>
                </a:effectLst>
              </a:rPr>
              <a:t> , αδενικό , με διηθητική παρυφή</a:t>
            </a:r>
            <a:r>
              <a:rPr lang="en-US" sz="1800" dirty="0" smtClean="0"/>
              <a:t>: K</a:t>
            </a:r>
            <a:r>
              <a:rPr lang="el-GR" sz="1800" dirty="0" smtClean="0"/>
              <a:t>.</a:t>
            </a:r>
            <a:r>
              <a:rPr lang="en-US" sz="1800" dirty="0" smtClean="0"/>
              <a:t>A</a:t>
            </a:r>
            <a:r>
              <a:rPr lang="el-GR" sz="1800" dirty="0" err="1" smtClean="0"/>
              <a:t>θρ.Π</a:t>
            </a:r>
            <a:r>
              <a:rPr lang="el-GR" sz="1800" dirty="0" smtClean="0"/>
              <a:t>. &amp; </a:t>
            </a:r>
            <a:r>
              <a:rPr lang="el-GR" sz="1800" dirty="0" err="1" smtClean="0"/>
              <a:t>ουροθηλιακό</a:t>
            </a:r>
            <a:r>
              <a:rPr lang="el-GR" sz="1800" dirty="0" smtClean="0"/>
              <a:t> Κ</a:t>
            </a:r>
          </a:p>
          <a:p>
            <a:r>
              <a:rPr lang="el-GR" sz="1800" dirty="0" smtClean="0">
                <a:effectLst>
                  <a:outerShdw blurRad="38100" dist="38100" dir="2700000" algn="tl">
                    <a:srgbClr val="000000">
                      <a:alpha val="43137"/>
                    </a:srgbClr>
                  </a:outerShdw>
                </a:effectLst>
              </a:rPr>
              <a:t>Κυρίαρχη </a:t>
            </a:r>
            <a:r>
              <a:rPr lang="el-GR" sz="1800" dirty="0" err="1" smtClean="0">
                <a:effectLst>
                  <a:outerShdw blurRad="38100" dist="38100" dir="2700000" algn="tl">
                    <a:srgbClr val="000000">
                      <a:alpha val="43137"/>
                    </a:srgbClr>
                  </a:outerShdw>
                </a:effectLst>
              </a:rPr>
              <a:t>θηλώδης</a:t>
            </a:r>
            <a:r>
              <a:rPr lang="el-GR" sz="1800" dirty="0" smtClean="0">
                <a:effectLst>
                  <a:outerShdw blurRad="38100" dist="38100" dir="2700000" algn="tl">
                    <a:srgbClr val="000000">
                      <a:alpha val="43137"/>
                    </a:srgbClr>
                  </a:outerShdw>
                </a:effectLst>
              </a:rPr>
              <a:t> διαμόρφωση</a:t>
            </a:r>
            <a:r>
              <a:rPr lang="en-US" sz="1800" dirty="0" smtClean="0"/>
              <a:t>:</a:t>
            </a:r>
            <a:r>
              <a:rPr lang="el-GR" sz="1800" dirty="0" smtClean="0"/>
              <a:t> Θ ΝΚΚ, ΝΚΚ σχετιζόμενο με </a:t>
            </a:r>
            <a:r>
              <a:rPr lang="el-GR" sz="1800" dirty="0" err="1" smtClean="0"/>
              <a:t>διαμετάθεση</a:t>
            </a:r>
            <a:r>
              <a:rPr lang="el-GR" sz="1800" dirty="0" smtClean="0"/>
              <a:t>, </a:t>
            </a:r>
            <a:r>
              <a:rPr lang="el-GR" sz="1800" dirty="0" err="1" smtClean="0"/>
              <a:t>ουροθηλιακό</a:t>
            </a:r>
            <a:r>
              <a:rPr lang="el-GR" sz="1800" dirty="0" smtClean="0"/>
              <a:t> Κ. Μόνο εστιακή </a:t>
            </a:r>
            <a:r>
              <a:rPr lang="el-GR" sz="1800" dirty="0" err="1" smtClean="0"/>
              <a:t>ψευδοθηλώδης</a:t>
            </a:r>
            <a:r>
              <a:rPr lang="el-GR" sz="1800" dirty="0" smtClean="0"/>
              <a:t> και σπανιότερα </a:t>
            </a:r>
            <a:r>
              <a:rPr lang="el-GR" sz="1800" dirty="0" err="1" smtClean="0"/>
              <a:t>θηλώδης</a:t>
            </a:r>
            <a:r>
              <a:rPr lang="el-GR" sz="1800" dirty="0" smtClean="0"/>
              <a:t> αρχιτεκτονική είναι  αποδεκτή στο Δ ΝΚΚ. Το </a:t>
            </a:r>
            <a:r>
              <a:rPr lang="el-GR" sz="1800" dirty="0" err="1" smtClean="0"/>
              <a:t>θηλώδες</a:t>
            </a:r>
            <a:r>
              <a:rPr lang="el-GR" sz="1800" dirty="0" smtClean="0"/>
              <a:t> πρότυπο έχει και συμπαγή ποικιλία λόγω στενής διάταξης θηλών.</a:t>
            </a:r>
          </a:p>
          <a:p>
            <a:r>
              <a:rPr lang="el-GR" sz="1800" dirty="0" smtClean="0">
                <a:effectLst>
                  <a:outerShdw blurRad="38100" dist="38100" dir="2700000" algn="tl">
                    <a:srgbClr val="000000">
                      <a:alpha val="43137"/>
                    </a:srgbClr>
                  </a:outerShdw>
                </a:effectLst>
              </a:rPr>
              <a:t>Κυστική διαμόρφωση</a:t>
            </a:r>
            <a:r>
              <a:rPr lang="en-US" sz="1800" dirty="0" smtClean="0"/>
              <a:t>: </a:t>
            </a:r>
            <a:r>
              <a:rPr lang="el-GR" sz="1800" dirty="0" err="1" smtClean="0"/>
              <a:t>πολύχωρο</a:t>
            </a:r>
            <a:r>
              <a:rPr lang="el-GR" sz="1800" dirty="0" smtClean="0"/>
              <a:t> κυστικό</a:t>
            </a:r>
            <a:r>
              <a:rPr lang="en-US" sz="1800" dirty="0" smtClean="0"/>
              <a:t> NKK</a:t>
            </a:r>
            <a:r>
              <a:rPr lang="el-GR" sz="1800" dirty="0" smtClean="0"/>
              <a:t>, Δ ΝΚΚ με εκτενείς κυστικές μεταβολές, κυστικό </a:t>
            </a:r>
            <a:r>
              <a:rPr lang="el-GR" sz="1800" dirty="0" err="1" smtClean="0"/>
              <a:t>νέφρωμα</a:t>
            </a:r>
            <a:r>
              <a:rPr lang="el-GR" sz="1800" dirty="0" smtClean="0"/>
              <a:t> παιδιών-ενηλίκων, </a:t>
            </a:r>
            <a:r>
              <a:rPr lang="el-GR" sz="1800" dirty="0" err="1" smtClean="0"/>
              <a:t>πολύχωρες</a:t>
            </a:r>
            <a:r>
              <a:rPr lang="el-GR" sz="1800" dirty="0" smtClean="0"/>
              <a:t> κύστεις νεφρικού φλοιού, κυστικό μερικώς διαφοροποιημένο </a:t>
            </a:r>
            <a:r>
              <a:rPr lang="el-GR" sz="1800" dirty="0" err="1" smtClean="0"/>
              <a:t>νεφροβλάστωμα</a:t>
            </a:r>
            <a:r>
              <a:rPr lang="el-GR" sz="1800" dirty="0" smtClean="0"/>
              <a:t>, κυστικό Δ Θ ΝΚΚ, </a:t>
            </a:r>
            <a:r>
              <a:rPr lang="el-GR" sz="1800" dirty="0" err="1" smtClean="0"/>
              <a:t>σωληνοκυστικό</a:t>
            </a:r>
            <a:r>
              <a:rPr lang="el-GR" sz="1800" dirty="0" smtClean="0"/>
              <a:t> Κ. </a:t>
            </a:r>
          </a:p>
          <a:p>
            <a:r>
              <a:rPr lang="el-GR" sz="1800" dirty="0" err="1" smtClean="0"/>
              <a:t>Πολυεστιακότητα</a:t>
            </a:r>
            <a:r>
              <a:rPr lang="el-GR" sz="1800" dirty="0" smtClean="0"/>
              <a:t>, ανάπτυξη εντός του διαμέσου υποστρώματος του νεφρού, εκτενείς διηθήσεις αιμοφόρων/λεμφικών αγγείων</a:t>
            </a:r>
            <a:r>
              <a:rPr lang="en-US" sz="1800" dirty="0" smtClean="0"/>
              <a:t>: </a:t>
            </a:r>
            <a:r>
              <a:rPr lang="el-GR" sz="1800" dirty="0" smtClean="0"/>
              <a:t>μεταστατικό Κ.</a:t>
            </a:r>
          </a:p>
          <a:p>
            <a:r>
              <a:rPr lang="el-GR" sz="1800" dirty="0" err="1" smtClean="0"/>
              <a:t>Τολυποειδής</a:t>
            </a:r>
            <a:r>
              <a:rPr lang="el-GR" sz="1800" dirty="0" smtClean="0"/>
              <a:t> εμφάνιση</a:t>
            </a:r>
            <a:r>
              <a:rPr lang="en-US" sz="1800" dirty="0" smtClean="0"/>
              <a:t>: </a:t>
            </a:r>
            <a:r>
              <a:rPr lang="el-GR" sz="1800" dirty="0" err="1" smtClean="0"/>
              <a:t>ρενίνωμα</a:t>
            </a:r>
            <a:r>
              <a:rPr lang="el-GR" sz="1800" dirty="0" smtClean="0"/>
              <a:t>.</a:t>
            </a:r>
          </a:p>
          <a:p>
            <a:r>
              <a:rPr lang="el-GR" sz="1800" dirty="0" smtClean="0"/>
              <a:t>Δικτυωτοί ή ηθμοειδείς αδένες</a:t>
            </a:r>
            <a:r>
              <a:rPr lang="en-US" sz="1800" dirty="0" smtClean="0"/>
              <a:t>: </a:t>
            </a:r>
            <a:r>
              <a:rPr lang="el-GR" sz="1800" dirty="0" err="1" smtClean="0"/>
              <a:t>μυελοειδές</a:t>
            </a:r>
            <a:r>
              <a:rPr lang="el-GR" sz="1800" dirty="0" smtClean="0"/>
              <a:t> Κ.</a:t>
            </a:r>
            <a:endParaRPr lang="en-US" sz="1800" dirty="0" smtClean="0"/>
          </a:p>
          <a:p>
            <a:r>
              <a:rPr lang="el-GR" sz="1800" dirty="0" smtClean="0"/>
              <a:t>Δίκην </a:t>
            </a:r>
            <a:r>
              <a:rPr lang="el-GR" sz="1800" dirty="0" err="1" smtClean="0"/>
              <a:t>θυρεοειδικών</a:t>
            </a:r>
            <a:r>
              <a:rPr lang="el-GR" sz="1800" dirty="0" smtClean="0"/>
              <a:t> θυλακίων</a:t>
            </a:r>
            <a:r>
              <a:rPr lang="en-US" sz="1800" dirty="0" smtClean="0"/>
              <a:t>: </a:t>
            </a:r>
            <a:r>
              <a:rPr lang="el-GR" sz="1800" dirty="0" smtClean="0"/>
              <a:t>αντίστοιχης ονομασίας Κ.</a:t>
            </a:r>
          </a:p>
          <a:p>
            <a:r>
              <a:rPr lang="el-GR" sz="1800" dirty="0" smtClean="0">
                <a:effectLst>
                  <a:outerShdw blurRad="38100" dist="38100" dir="2700000" algn="tl">
                    <a:srgbClr val="000000">
                      <a:alpha val="43137"/>
                    </a:srgbClr>
                  </a:outerShdw>
                </a:effectLst>
              </a:rPr>
              <a:t>Διηθητική παρυφή</a:t>
            </a:r>
            <a:r>
              <a:rPr lang="en-US" sz="1800" dirty="0" smtClean="0"/>
              <a:t>:</a:t>
            </a:r>
            <a:r>
              <a:rPr lang="el-GR" sz="1800" dirty="0" smtClean="0"/>
              <a:t> </a:t>
            </a:r>
            <a:r>
              <a:rPr lang="el-GR" sz="1800" dirty="0" err="1" smtClean="0"/>
              <a:t>Κ.Αθρ.Π</a:t>
            </a:r>
            <a:r>
              <a:rPr lang="el-GR" sz="1800" dirty="0" smtClean="0"/>
              <a:t>, </a:t>
            </a:r>
            <a:r>
              <a:rPr lang="el-GR" sz="1800" dirty="0" err="1" smtClean="0"/>
              <a:t>μυελοειδές</a:t>
            </a:r>
            <a:r>
              <a:rPr lang="el-GR" sz="1800" dirty="0" smtClean="0"/>
              <a:t> Κ.</a:t>
            </a:r>
          </a:p>
          <a:p>
            <a:endParaRPr lang="el-GR" sz="2400" dirty="0" smtClean="0"/>
          </a:p>
          <a:p>
            <a:endParaRPr lang="en-US" sz="2400" dirty="0" smtClean="0"/>
          </a:p>
          <a:p>
            <a:endParaRPr lang="el-GR"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3200" dirty="0" smtClean="0"/>
              <a:t>KOMBIKA </a:t>
            </a:r>
            <a:r>
              <a:rPr lang="el-GR" sz="3200" dirty="0" smtClean="0"/>
              <a:t>Σ</a:t>
            </a:r>
            <a:r>
              <a:rPr lang="en-US" sz="3200" dirty="0" smtClean="0"/>
              <a:t>HMEIA </a:t>
            </a:r>
            <a:r>
              <a:rPr lang="el-GR" sz="3200" dirty="0" smtClean="0"/>
              <a:t>Σ</a:t>
            </a:r>
            <a:r>
              <a:rPr lang="en-US" sz="3200" dirty="0" smtClean="0"/>
              <a:t>THN I</a:t>
            </a:r>
            <a:r>
              <a:rPr lang="el-GR" sz="3200" dirty="0" smtClean="0"/>
              <a:t>Σ</a:t>
            </a:r>
            <a:r>
              <a:rPr lang="en-US" sz="3200" dirty="0" smtClean="0"/>
              <a:t>TO</a:t>
            </a:r>
            <a:r>
              <a:rPr lang="el-GR" sz="3200" dirty="0" smtClean="0"/>
              <a:t>Λ</a:t>
            </a:r>
            <a:r>
              <a:rPr lang="en-US" sz="3200" dirty="0" smtClean="0"/>
              <a:t>O</a:t>
            </a:r>
            <a:r>
              <a:rPr lang="el-GR" sz="3200" dirty="0" smtClean="0"/>
              <a:t>Γ</a:t>
            </a:r>
            <a:r>
              <a:rPr lang="en-US" sz="3200" dirty="0" smtClean="0"/>
              <a:t>IKH</a:t>
            </a:r>
            <a:r>
              <a:rPr lang="el-GR" sz="3200" dirty="0" smtClean="0"/>
              <a:t> ΕΚΤΙΜΗΣΗ ΤΩΝ ΝΕΦΡΙΚΩΝ ΟΓΚΩΝ </a:t>
            </a:r>
            <a:r>
              <a:rPr lang="en-US" sz="3200" dirty="0" smtClean="0"/>
              <a:t> </a:t>
            </a:r>
            <a:r>
              <a:rPr lang="el-GR" sz="3200" dirty="0" smtClean="0"/>
              <a:t/>
            </a:r>
            <a:br>
              <a:rPr lang="el-GR" sz="3200" dirty="0" smtClean="0"/>
            </a:br>
            <a:r>
              <a:rPr lang="el-GR" sz="3200" spc="300" dirty="0" smtClean="0">
                <a:effectLst>
                  <a:outerShdw blurRad="38100" dist="38100" dir="2700000" algn="tl">
                    <a:srgbClr val="000000">
                      <a:alpha val="43137"/>
                    </a:srgbClr>
                  </a:outerShdw>
                </a:effectLst>
              </a:rPr>
              <a:t>ΑΡΑΙΟΧΡΩΜΑΤΙΚΟ </a:t>
            </a:r>
            <a:r>
              <a:rPr lang="el-GR" sz="3200" b="1" spc="300" dirty="0" smtClean="0">
                <a:effectLst>
                  <a:outerShdw blurRad="38100" dist="38100" dir="2700000" algn="tl">
                    <a:srgbClr val="000000">
                      <a:alpha val="43137"/>
                    </a:srgbClr>
                  </a:outerShdw>
                </a:effectLst>
              </a:rPr>
              <a:t>ΚΥΤΤΑΡΟΠΛΑΣΜΑ</a:t>
            </a:r>
            <a:endParaRPr lang="el-GR" sz="3200" b="1" spc="3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1600200"/>
            <a:ext cx="8229600" cy="5114948"/>
          </a:xfrm>
        </p:spPr>
        <p:txBody>
          <a:bodyPr>
            <a:normAutofit fontScale="85000" lnSpcReduction="20000"/>
          </a:bodyPr>
          <a:lstStyle/>
          <a:p>
            <a:r>
              <a:rPr lang="el-GR" dirty="0" smtClean="0"/>
              <a:t>Οπτικά πλήρως διαφανές λόγω αφθόνου γλυκογόνου και λίπους</a:t>
            </a:r>
            <a:r>
              <a:rPr lang="en-US" dirty="0" smtClean="0"/>
              <a:t>: </a:t>
            </a:r>
            <a:r>
              <a:rPr lang="el-GR" dirty="0" smtClean="0"/>
              <a:t>Δ ΝΚΚ</a:t>
            </a:r>
            <a:endParaRPr lang="en-US" dirty="0" smtClean="0"/>
          </a:p>
          <a:p>
            <a:endParaRPr lang="el-GR" dirty="0" smtClean="0"/>
          </a:p>
          <a:p>
            <a:r>
              <a:rPr lang="el-GR" dirty="0" smtClean="0"/>
              <a:t>Ογκώδες, διαφανές</a:t>
            </a:r>
            <a:r>
              <a:rPr lang="en-US" dirty="0" smtClean="0"/>
              <a:t>:</a:t>
            </a:r>
            <a:r>
              <a:rPr lang="el-GR" dirty="0" smtClean="0"/>
              <a:t> ΝΚΚ σχετιζόμενο με </a:t>
            </a:r>
            <a:r>
              <a:rPr lang="el-GR" dirty="0" err="1" smtClean="0"/>
              <a:t>διαμετάθεση</a:t>
            </a:r>
            <a:endParaRPr lang="el-GR" dirty="0" smtClean="0"/>
          </a:p>
          <a:p>
            <a:r>
              <a:rPr lang="el-GR" dirty="0" smtClean="0"/>
              <a:t>Με λεπτά κοκκία </a:t>
            </a:r>
            <a:r>
              <a:rPr lang="el-GR" dirty="0" err="1" smtClean="0"/>
              <a:t>αιμοσιδηρίνης</a:t>
            </a:r>
            <a:r>
              <a:rPr lang="en-US" dirty="0" smtClean="0"/>
              <a:t>: </a:t>
            </a:r>
            <a:r>
              <a:rPr lang="el-GR" dirty="0" smtClean="0"/>
              <a:t>Θ ΝΚΚ</a:t>
            </a:r>
          </a:p>
          <a:p>
            <a:r>
              <a:rPr lang="el-GR" dirty="0" smtClean="0"/>
              <a:t>Ωχρό, οπτικά </a:t>
            </a:r>
            <a:r>
              <a:rPr lang="el-GR" b="1" dirty="0" smtClean="0"/>
              <a:t>ημι</a:t>
            </a:r>
            <a:r>
              <a:rPr lang="el-GR" dirty="0" smtClean="0"/>
              <a:t>διαφανές, με λεπτή δικτύωση, αφρώδες-</a:t>
            </a:r>
            <a:r>
              <a:rPr lang="el-GR" dirty="0" err="1" smtClean="0"/>
              <a:t>μικροφυσσαλιδώδες</a:t>
            </a:r>
            <a:r>
              <a:rPr lang="el-GR" dirty="0" smtClean="0"/>
              <a:t> ,</a:t>
            </a:r>
            <a:r>
              <a:rPr lang="en-US" dirty="0" smtClean="0"/>
              <a:t> </a:t>
            </a:r>
            <a:r>
              <a:rPr lang="el-GR" dirty="0" smtClean="0"/>
              <a:t>«υδρωπικό» ή με δεσπόζουσα </a:t>
            </a:r>
            <a:r>
              <a:rPr lang="el-GR" dirty="0" err="1" smtClean="0"/>
              <a:t>περιπυρηνική</a:t>
            </a:r>
            <a:r>
              <a:rPr lang="el-GR" dirty="0" smtClean="0"/>
              <a:t> άλω</a:t>
            </a:r>
            <a:r>
              <a:rPr lang="en-US" dirty="0" smtClean="0"/>
              <a:t>: </a:t>
            </a:r>
            <a:r>
              <a:rPr lang="el-GR" dirty="0" smtClean="0"/>
              <a:t>κλασικό Χ ΝΚΚ</a:t>
            </a:r>
          </a:p>
          <a:p>
            <a:pPr>
              <a:buNone/>
            </a:pPr>
            <a:endParaRPr lang="el-GR" dirty="0" smtClean="0"/>
          </a:p>
          <a:p>
            <a:r>
              <a:rPr lang="el-GR" dirty="0" smtClean="0"/>
              <a:t>Διάσπαρτη, ανώμαλη κοκκίωση</a:t>
            </a:r>
            <a:r>
              <a:rPr lang="en-US" dirty="0" smtClean="0"/>
              <a:t>: </a:t>
            </a:r>
            <a:r>
              <a:rPr lang="el-GR" dirty="0" err="1" smtClean="0"/>
              <a:t>επιθηλιοειδές</a:t>
            </a:r>
            <a:r>
              <a:rPr lang="el-GR" dirty="0" smtClean="0"/>
              <a:t>  ΑΜΛ</a:t>
            </a:r>
          </a:p>
          <a:p>
            <a:endParaRPr lang="el-GR" dirty="0" smtClean="0"/>
          </a:p>
          <a:p>
            <a:r>
              <a:rPr lang="el-GR" dirty="0" err="1" smtClean="0"/>
              <a:t>Κροκιδωτό</a:t>
            </a:r>
            <a:r>
              <a:rPr lang="el-GR" dirty="0" smtClean="0"/>
              <a:t> , </a:t>
            </a:r>
            <a:r>
              <a:rPr lang="el-GR" dirty="0" err="1" smtClean="0"/>
              <a:t>φυσσαλιδώδες</a:t>
            </a:r>
            <a:r>
              <a:rPr lang="en-US" dirty="0" smtClean="0"/>
              <a:t>:</a:t>
            </a:r>
            <a:r>
              <a:rPr lang="el-GR" dirty="0" smtClean="0"/>
              <a:t> όγκος του </a:t>
            </a:r>
            <a:r>
              <a:rPr lang="el-GR" dirty="0" err="1" smtClean="0"/>
              <a:t>επινεφριδιακού</a:t>
            </a:r>
            <a:r>
              <a:rPr lang="el-GR" dirty="0" smtClean="0"/>
              <a:t> φλοιού</a:t>
            </a:r>
          </a:p>
          <a:p>
            <a:endParaRPr lang="el-G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Administrator\Επιφάνεια εργασίας\ΣΕΜΙΝΑΡΙΟ ΟΓΚΩΝ ΝΕΦΡΟΥ\snow\roof-under-the-snow-paris.jpg"/>
          <p:cNvPicPr>
            <a:picLocks noChangeAspect="1" noChangeArrowheads="1"/>
          </p:cNvPicPr>
          <p:nvPr/>
        </p:nvPicPr>
        <p:blipFill>
          <a:blip r:embed="rId2" cstate="print"/>
          <a:srcRect/>
          <a:stretch>
            <a:fillRect/>
          </a:stretch>
        </p:blipFill>
        <p:spPr bwMode="auto">
          <a:xfrm>
            <a:off x="0" y="-214338"/>
            <a:ext cx="9144000" cy="771866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500174"/>
            <a:ext cx="8229600" cy="5143536"/>
          </a:xfrm>
        </p:spPr>
        <p:txBody>
          <a:bodyPr>
            <a:normAutofit fontScale="77500" lnSpcReduction="20000"/>
          </a:bodyPr>
          <a:lstStyle/>
          <a:p>
            <a:r>
              <a:rPr lang="el-GR" dirty="0" smtClean="0"/>
              <a:t>Βαθύ </a:t>
            </a:r>
            <a:r>
              <a:rPr lang="el-GR" dirty="0" err="1" smtClean="0"/>
              <a:t>ηωσινόφιλο</a:t>
            </a:r>
            <a:r>
              <a:rPr lang="el-GR" dirty="0" smtClean="0"/>
              <a:t>, άφθονο κοκκώδες</a:t>
            </a:r>
            <a:r>
              <a:rPr lang="en-US" dirty="0" smtClean="0"/>
              <a:t>:</a:t>
            </a:r>
            <a:r>
              <a:rPr lang="el-GR" dirty="0" smtClean="0"/>
              <a:t> </a:t>
            </a:r>
            <a:r>
              <a:rPr lang="el-GR" dirty="0" err="1" smtClean="0"/>
              <a:t>ογκοκύτωμα</a:t>
            </a:r>
            <a:r>
              <a:rPr lang="el-GR" dirty="0" smtClean="0"/>
              <a:t>, </a:t>
            </a:r>
            <a:r>
              <a:rPr lang="el-GR" dirty="0" err="1" smtClean="0"/>
              <a:t>ηωσινόφιλη</a:t>
            </a:r>
            <a:r>
              <a:rPr lang="el-GR" dirty="0" smtClean="0"/>
              <a:t> ποικιλία Χ ΝΚΚ</a:t>
            </a:r>
          </a:p>
          <a:p>
            <a:endParaRPr lang="el-GR" dirty="0" smtClean="0"/>
          </a:p>
          <a:p>
            <a:r>
              <a:rPr lang="el-GR" dirty="0" smtClean="0"/>
              <a:t>Ενίοτε </a:t>
            </a:r>
            <a:r>
              <a:rPr lang="el-GR" dirty="0" err="1" smtClean="0"/>
              <a:t>περιπυρηνική</a:t>
            </a:r>
            <a:r>
              <a:rPr lang="el-GR" dirty="0" smtClean="0"/>
              <a:t>, συμπύκνωση του κυτταροπλάσματος με περιφερική </a:t>
            </a:r>
            <a:r>
              <a:rPr lang="el-GR" dirty="0" err="1" smtClean="0"/>
              <a:t>διαύγαση</a:t>
            </a:r>
            <a:r>
              <a:rPr lang="el-GR" dirty="0" smtClean="0"/>
              <a:t> </a:t>
            </a:r>
            <a:r>
              <a:rPr lang="en-US" dirty="0" smtClean="0"/>
              <a:t>: </a:t>
            </a:r>
            <a:r>
              <a:rPr lang="el-GR" dirty="0" err="1" smtClean="0"/>
              <a:t>επιθηλιοειδές</a:t>
            </a:r>
            <a:r>
              <a:rPr lang="el-GR" dirty="0" smtClean="0"/>
              <a:t>  ΑΜΛ</a:t>
            </a:r>
          </a:p>
          <a:p>
            <a:endParaRPr lang="el-GR" dirty="0" smtClean="0"/>
          </a:p>
          <a:p>
            <a:endParaRPr lang="el-GR" dirty="0" smtClean="0"/>
          </a:p>
          <a:p>
            <a:r>
              <a:rPr lang="el-GR" dirty="0" err="1" smtClean="0"/>
              <a:t>Ενδο</a:t>
            </a:r>
            <a:r>
              <a:rPr lang="el-GR" dirty="0" smtClean="0"/>
              <a:t>- και δια- </a:t>
            </a:r>
            <a:r>
              <a:rPr lang="el-GR" dirty="0" err="1" smtClean="0"/>
              <a:t>κυτταροπλασματικοί</a:t>
            </a:r>
            <a:r>
              <a:rPr lang="el-GR" dirty="0" smtClean="0"/>
              <a:t> αυλοί-δίκην </a:t>
            </a:r>
            <a:r>
              <a:rPr lang="el-GR" dirty="0" err="1" smtClean="0"/>
              <a:t>σήττας</a:t>
            </a:r>
            <a:r>
              <a:rPr lang="el-GR" dirty="0" smtClean="0"/>
              <a:t> περιοχές</a:t>
            </a:r>
            <a:r>
              <a:rPr lang="en-US" dirty="0" smtClean="0"/>
              <a:t>: </a:t>
            </a:r>
            <a:r>
              <a:rPr lang="el-GR" dirty="0" smtClean="0"/>
              <a:t>ΝΚΚ σχετιζόμενο με επίκτητη κυστική νόσο</a:t>
            </a:r>
          </a:p>
          <a:p>
            <a:endParaRPr lang="el-GR" dirty="0" smtClean="0"/>
          </a:p>
          <a:p>
            <a:r>
              <a:rPr lang="el-GR" dirty="0" smtClean="0"/>
              <a:t>Πλακώδης διαφοροποίηση</a:t>
            </a:r>
            <a:r>
              <a:rPr lang="en-US" dirty="0" smtClean="0"/>
              <a:t>:</a:t>
            </a:r>
            <a:r>
              <a:rPr lang="el-GR" dirty="0" smtClean="0"/>
              <a:t> </a:t>
            </a:r>
            <a:r>
              <a:rPr lang="el-GR" dirty="0" err="1" smtClean="0"/>
              <a:t>ουροθηλιακό</a:t>
            </a:r>
            <a:endParaRPr lang="el-GR" dirty="0" smtClean="0"/>
          </a:p>
          <a:p>
            <a:endParaRPr lang="el-GR" dirty="0" smtClean="0"/>
          </a:p>
          <a:p>
            <a:r>
              <a:rPr lang="el-GR" dirty="0" smtClean="0"/>
              <a:t>Σε ήπιας μορφολογίας αστεροειδή κύτταρα</a:t>
            </a:r>
            <a:r>
              <a:rPr lang="en-US" dirty="0" smtClean="0"/>
              <a:t>:</a:t>
            </a:r>
            <a:r>
              <a:rPr lang="el-GR" dirty="0" smtClean="0"/>
              <a:t> όγκος διαμέσων κυττάρων μυελώδους μοίρας του νεφρού </a:t>
            </a:r>
            <a:endParaRPr lang="el-GR" dirty="0"/>
          </a:p>
        </p:txBody>
      </p:sp>
      <p:sp>
        <p:nvSpPr>
          <p:cNvPr id="4" name="1 - Τίτλος"/>
          <p:cNvSpPr>
            <a:spLocks noGrp="1"/>
          </p:cNvSpPr>
          <p:nvPr>
            <p:ph type="title"/>
          </p:nvPr>
        </p:nvSpPr>
        <p:spPr>
          <a:xfrm>
            <a:off x="285720" y="214290"/>
            <a:ext cx="8443914" cy="939784"/>
          </a:xfrm>
        </p:spPr>
        <p:txBody>
          <a:bodyPr>
            <a:normAutofit fontScale="90000"/>
          </a:bodyPr>
          <a:lstStyle/>
          <a:p>
            <a:r>
              <a:rPr lang="en-US" sz="3200" dirty="0" smtClean="0"/>
              <a:t>KOMBIKA </a:t>
            </a:r>
            <a:r>
              <a:rPr lang="el-GR" sz="3200" dirty="0" smtClean="0"/>
              <a:t>Σ</a:t>
            </a:r>
            <a:r>
              <a:rPr lang="en-US" sz="3200" dirty="0" smtClean="0"/>
              <a:t>HMEIA </a:t>
            </a:r>
            <a:r>
              <a:rPr lang="el-GR" sz="3200" dirty="0" smtClean="0"/>
              <a:t>Σ</a:t>
            </a:r>
            <a:r>
              <a:rPr lang="en-US" sz="3200" dirty="0" smtClean="0"/>
              <a:t>THN I</a:t>
            </a:r>
            <a:r>
              <a:rPr lang="el-GR" sz="3200" dirty="0" smtClean="0"/>
              <a:t>Σ</a:t>
            </a:r>
            <a:r>
              <a:rPr lang="en-US" sz="3200" dirty="0" smtClean="0"/>
              <a:t>TO</a:t>
            </a:r>
            <a:r>
              <a:rPr lang="el-GR" sz="3200" dirty="0" smtClean="0"/>
              <a:t>Λ</a:t>
            </a:r>
            <a:r>
              <a:rPr lang="en-US" sz="3200" dirty="0" smtClean="0"/>
              <a:t>O</a:t>
            </a:r>
            <a:r>
              <a:rPr lang="el-GR" sz="3200" dirty="0" smtClean="0"/>
              <a:t>Γ</a:t>
            </a:r>
            <a:r>
              <a:rPr lang="en-US" sz="3200" dirty="0" smtClean="0"/>
              <a:t>IKH</a:t>
            </a:r>
            <a:r>
              <a:rPr lang="el-GR" sz="3200" dirty="0" smtClean="0"/>
              <a:t> ΕΚΤΙΜΗΣΗ ΤΩΝ ΝΕΦΡΙΚΩΝ ΟΓΚΩΝ </a:t>
            </a:r>
            <a:r>
              <a:rPr lang="en-US" sz="3200" dirty="0" smtClean="0"/>
              <a:t> </a:t>
            </a:r>
            <a:r>
              <a:rPr lang="el-GR" sz="3200" dirty="0" smtClean="0"/>
              <a:t/>
            </a:r>
            <a:br>
              <a:rPr lang="el-GR" sz="3200" dirty="0" smtClean="0"/>
            </a:br>
            <a:r>
              <a:rPr lang="en-US" sz="3200" spc="300" dirty="0" smtClean="0">
                <a:effectLst>
                  <a:outerShdw blurRad="38100" dist="38100" dir="2700000" algn="tl">
                    <a:srgbClr val="000000">
                      <a:alpha val="43137"/>
                    </a:srgbClr>
                  </a:outerShdw>
                </a:effectLst>
              </a:rPr>
              <a:t>H</a:t>
            </a:r>
            <a:r>
              <a:rPr lang="el-GR" sz="3200" spc="300" dirty="0" smtClean="0">
                <a:effectLst>
                  <a:outerShdw blurRad="38100" dist="38100" dir="2700000" algn="tl">
                    <a:srgbClr val="000000">
                      <a:alpha val="43137"/>
                    </a:srgbClr>
                  </a:outerShdw>
                </a:effectLst>
              </a:rPr>
              <a:t>ΩΣΙΝΟΦΙΛΟ  </a:t>
            </a:r>
            <a:r>
              <a:rPr lang="el-GR" sz="3200" b="1" spc="300" dirty="0" smtClean="0">
                <a:effectLst>
                  <a:outerShdw blurRad="38100" dist="38100" dir="2700000" algn="tl">
                    <a:srgbClr val="000000">
                      <a:alpha val="43137"/>
                    </a:srgbClr>
                  </a:outerShdw>
                </a:effectLst>
              </a:rPr>
              <a:t>ΚΥΤΤΑΡΟΠΛΑΣΜΑ</a:t>
            </a:r>
            <a:endParaRPr lang="el-GR" sz="3200" b="1" spc="3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N</a:t>
            </a:r>
            <a:r>
              <a:rPr lang="el-GR" dirty="0" err="1" smtClean="0"/>
              <a:t>εφροκυτταρικό</a:t>
            </a:r>
            <a:r>
              <a:rPr lang="el-GR" dirty="0" smtClean="0"/>
              <a:t> καρκίνωμα</a:t>
            </a:r>
            <a:endParaRPr lang="el-GR" dirty="0"/>
          </a:p>
        </p:txBody>
      </p:sp>
      <p:sp>
        <p:nvSpPr>
          <p:cNvPr id="3" name="2 - Θέση περιεχομένου"/>
          <p:cNvSpPr>
            <a:spLocks noGrp="1"/>
          </p:cNvSpPr>
          <p:nvPr>
            <p:ph idx="1"/>
          </p:nvPr>
        </p:nvSpPr>
        <p:spPr/>
        <p:txBody>
          <a:bodyPr>
            <a:normAutofit fontScale="92500"/>
          </a:bodyPr>
          <a:lstStyle/>
          <a:p>
            <a:r>
              <a:rPr lang="el-GR" dirty="0" smtClean="0"/>
              <a:t>1-3% επί του συνόλου των κακοήθων νεοπλασμάτων των σπλάγχνων.</a:t>
            </a:r>
          </a:p>
          <a:p>
            <a:r>
              <a:rPr lang="el-GR" dirty="0" smtClean="0"/>
              <a:t>Μέση και προχωρημένη ηλικία, άρρενες/</a:t>
            </a:r>
            <a:r>
              <a:rPr lang="el-GR" dirty="0" err="1" smtClean="0"/>
              <a:t>θήλεις</a:t>
            </a:r>
            <a:r>
              <a:rPr lang="en-US" dirty="0" smtClean="0"/>
              <a:t>:</a:t>
            </a:r>
            <a:r>
              <a:rPr lang="el-GR" dirty="0" smtClean="0"/>
              <a:t>2/1 .</a:t>
            </a:r>
          </a:p>
          <a:p>
            <a:r>
              <a:rPr lang="el-GR" dirty="0" err="1" smtClean="0"/>
              <a:t>Προδιαθεσικοί</a:t>
            </a:r>
            <a:r>
              <a:rPr lang="el-GR" dirty="0" smtClean="0"/>
              <a:t> παράγοντες</a:t>
            </a:r>
            <a:r>
              <a:rPr lang="en-US" dirty="0" smtClean="0"/>
              <a:t>:</a:t>
            </a:r>
            <a:r>
              <a:rPr lang="el-GR" dirty="0" smtClean="0"/>
              <a:t> νόσος </a:t>
            </a:r>
            <a:r>
              <a:rPr lang="en-US" dirty="0" smtClean="0"/>
              <a:t>von </a:t>
            </a:r>
            <a:r>
              <a:rPr lang="en-US" dirty="0" err="1" smtClean="0"/>
              <a:t>Hippel-Lindau</a:t>
            </a:r>
            <a:r>
              <a:rPr lang="en-US" dirty="0" smtClean="0"/>
              <a:t>,</a:t>
            </a:r>
            <a:r>
              <a:rPr lang="el-GR" dirty="0" smtClean="0"/>
              <a:t> επίκτητη κυστική νόσος του νεφρού λόγω αιμοκάθαρσης, κάπνισμα τσιγάρου, παχυσαρκία στις γυναίκες, κληρονομούμενη τάση </a:t>
            </a:r>
            <a:r>
              <a:rPr lang="el-GR" dirty="0" err="1" smtClean="0"/>
              <a:t>χρωμοσωμικής</a:t>
            </a:r>
            <a:r>
              <a:rPr lang="el-GR" dirty="0" smtClean="0"/>
              <a:t> </a:t>
            </a:r>
            <a:r>
              <a:rPr lang="el-GR" dirty="0" err="1" smtClean="0"/>
              <a:t>διαμετάθεσης</a:t>
            </a:r>
            <a:r>
              <a:rPr lang="el-GR" dirty="0" smtClean="0"/>
              <a:t> 3-8 ή 3-11.</a:t>
            </a: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Administrator\Επιφάνεια εργασίας\ΣΕΜΙΝΑΡΙΟ ΟΓΚΩΝ ΝΕΦΡΟΥ\snow\the-roofs-of-paris-in-the-snow-the-view-from-the-artist-s-studio-1895.jpg"/>
          <p:cNvPicPr>
            <a:picLocks noChangeAspect="1" noChangeArrowheads="1"/>
          </p:cNvPicPr>
          <p:nvPr/>
        </p:nvPicPr>
        <p:blipFill>
          <a:blip r:embed="rId2" cstate="print"/>
          <a:srcRect/>
          <a:stretch>
            <a:fillRect/>
          </a:stretch>
        </p:blipFill>
        <p:spPr bwMode="auto">
          <a:xfrm>
            <a:off x="0" y="-214338"/>
            <a:ext cx="9144000" cy="744132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28670"/>
          </a:xfrm>
        </p:spPr>
        <p:txBody>
          <a:bodyPr>
            <a:normAutofit/>
          </a:bodyPr>
          <a:lstStyle/>
          <a:p>
            <a:r>
              <a:rPr lang="en-US" sz="2000" dirty="0" smtClean="0"/>
              <a:t>KOMBIKA </a:t>
            </a:r>
            <a:r>
              <a:rPr lang="el-GR" sz="2000" dirty="0" smtClean="0"/>
              <a:t>Σ</a:t>
            </a:r>
            <a:r>
              <a:rPr lang="en-US" sz="2000" dirty="0" smtClean="0"/>
              <a:t>HMEIA </a:t>
            </a:r>
            <a:r>
              <a:rPr lang="el-GR" sz="2000" dirty="0" smtClean="0"/>
              <a:t>Σ</a:t>
            </a:r>
            <a:r>
              <a:rPr lang="en-US" sz="2000" dirty="0" smtClean="0"/>
              <a:t>THN I</a:t>
            </a:r>
            <a:r>
              <a:rPr lang="el-GR" sz="2000" dirty="0" smtClean="0"/>
              <a:t>Σ</a:t>
            </a:r>
            <a:r>
              <a:rPr lang="en-US" sz="2000" dirty="0" smtClean="0"/>
              <a:t>TO</a:t>
            </a:r>
            <a:r>
              <a:rPr lang="el-GR" sz="2000" dirty="0" smtClean="0"/>
              <a:t>Λ</a:t>
            </a:r>
            <a:r>
              <a:rPr lang="en-US" sz="2000" dirty="0" smtClean="0"/>
              <a:t>O</a:t>
            </a:r>
            <a:r>
              <a:rPr lang="el-GR" sz="2000" dirty="0" smtClean="0"/>
              <a:t>Γ</a:t>
            </a:r>
            <a:r>
              <a:rPr lang="en-US" sz="2000" dirty="0" smtClean="0"/>
              <a:t>IKH</a:t>
            </a:r>
            <a:r>
              <a:rPr lang="el-GR" sz="2000" dirty="0" smtClean="0"/>
              <a:t> ΕΚΤΙΜΗΣΗ ΤΩΝ ΝΕΦΡΙΚΩΝ ΟΓΚΩΝ</a:t>
            </a:r>
            <a:br>
              <a:rPr lang="el-GR" sz="2000" dirty="0" smtClean="0"/>
            </a:br>
            <a:r>
              <a:rPr lang="el-GR" sz="2400" b="1" dirty="0" smtClean="0">
                <a:effectLst>
                  <a:outerShdw blurRad="38100" dist="38100" dir="2700000" algn="tl">
                    <a:srgbClr val="000000">
                      <a:alpha val="43137"/>
                    </a:srgbClr>
                  </a:outerShdw>
                </a:effectLst>
              </a:rPr>
              <a:t>ΠΥΡΗΝΙΚΑ</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ΧΑΡΑΚΤΗΡΙΣΤΙΚΑ </a:t>
            </a:r>
            <a:endParaRPr lang="el-GR" sz="20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857232"/>
            <a:ext cx="8229600" cy="5857916"/>
          </a:xfrm>
        </p:spPr>
        <p:txBody>
          <a:bodyPr>
            <a:normAutofit lnSpcReduction="10000"/>
          </a:bodyPr>
          <a:lstStyle/>
          <a:p>
            <a:r>
              <a:rPr lang="el-GR" sz="2000" dirty="0" smtClean="0">
                <a:effectLst>
                  <a:outerShdw blurRad="38100" dist="38100" dir="2700000" algn="tl">
                    <a:srgbClr val="000000">
                      <a:alpha val="43137"/>
                    </a:srgbClr>
                  </a:outerShdw>
                </a:effectLst>
              </a:rPr>
              <a:t>Ομοιόμορφοι, στρογγυλοί πυρήνες</a:t>
            </a:r>
            <a:r>
              <a:rPr lang="en-US" sz="2000" dirty="0" smtClean="0"/>
              <a:t>:</a:t>
            </a:r>
            <a:r>
              <a:rPr lang="el-GR" sz="2000" dirty="0" smtClean="0"/>
              <a:t> </a:t>
            </a:r>
            <a:r>
              <a:rPr lang="el-GR" sz="2000" dirty="0" err="1" smtClean="0"/>
              <a:t>ογκοκύτωμα</a:t>
            </a:r>
            <a:r>
              <a:rPr lang="el-GR" sz="2000" dirty="0" smtClean="0"/>
              <a:t> ( </a:t>
            </a:r>
            <a:r>
              <a:rPr lang="el-GR" sz="2000" dirty="0" err="1" smtClean="0"/>
              <a:t>φυσσαλιδώδης</a:t>
            </a:r>
            <a:r>
              <a:rPr lang="el-GR" sz="2000" dirty="0" smtClean="0"/>
              <a:t> χρωματίνη, κεντρικά </a:t>
            </a:r>
            <a:r>
              <a:rPr lang="el-GR" sz="2000" dirty="0" err="1" smtClean="0"/>
              <a:t>πυρήνια</a:t>
            </a:r>
            <a:r>
              <a:rPr lang="el-GR" sz="2000" dirty="0" smtClean="0"/>
              <a:t>, σπανιότατες μιτώσεις, σπάνιες διπύρηνες μορφές),</a:t>
            </a:r>
            <a:r>
              <a:rPr lang="el-GR" sz="2000" dirty="0" err="1" smtClean="0"/>
              <a:t>μετανεφρικό</a:t>
            </a:r>
            <a:r>
              <a:rPr lang="el-GR" sz="2000" dirty="0" smtClean="0"/>
              <a:t> αδένωμα (ομοιόμορφα κατανεμημένη χρωματίνη), καρκινοειδές (χρωματίνη δίκην αλατοπίπερου), </a:t>
            </a:r>
            <a:r>
              <a:rPr lang="el-GR" sz="2000" dirty="0" err="1" smtClean="0"/>
              <a:t>ρενίνωμα</a:t>
            </a:r>
            <a:r>
              <a:rPr lang="el-GR" sz="2000" dirty="0" smtClean="0"/>
              <a:t>.</a:t>
            </a:r>
          </a:p>
          <a:p>
            <a:r>
              <a:rPr lang="el-GR" sz="2000" dirty="0" smtClean="0"/>
              <a:t>Προβάλλον </a:t>
            </a:r>
            <a:r>
              <a:rPr lang="el-GR" sz="2000" dirty="0" err="1" smtClean="0"/>
              <a:t>πυρήνιο</a:t>
            </a:r>
            <a:r>
              <a:rPr lang="en-US" sz="2000" dirty="0" smtClean="0"/>
              <a:t>: NKK </a:t>
            </a:r>
            <a:r>
              <a:rPr lang="el-GR" sz="2000" dirty="0" smtClean="0"/>
              <a:t>σχετιζόμενο με επίκτητη κυστική νόσο, ΝΚΚ σχετιζόμενο με κληρονομική </a:t>
            </a:r>
            <a:r>
              <a:rPr lang="el-GR" sz="2000" dirty="0" err="1" smtClean="0"/>
              <a:t>λειομυωμάτωση</a:t>
            </a:r>
            <a:r>
              <a:rPr lang="el-GR" sz="2000" dirty="0" smtClean="0"/>
              <a:t> (</a:t>
            </a:r>
            <a:r>
              <a:rPr lang="el-GR" sz="2000" dirty="0" err="1" smtClean="0"/>
              <a:t>περιπυρηνική</a:t>
            </a:r>
            <a:r>
              <a:rPr lang="el-GR" sz="2000" dirty="0" smtClean="0"/>
              <a:t> άλως).</a:t>
            </a:r>
          </a:p>
          <a:p>
            <a:r>
              <a:rPr lang="el-GR" sz="2000" dirty="0" err="1" smtClean="0">
                <a:effectLst>
                  <a:outerShdw blurRad="38100" dist="38100" dir="2700000" algn="tl">
                    <a:srgbClr val="000000">
                      <a:alpha val="43137"/>
                    </a:srgbClr>
                  </a:outerShdw>
                </a:effectLst>
              </a:rPr>
              <a:t>Κοιλοκυτταροειδής</a:t>
            </a:r>
            <a:r>
              <a:rPr lang="el-GR" sz="2000" dirty="0" smtClean="0">
                <a:effectLst>
                  <a:outerShdw blurRad="38100" dist="38100" dir="2700000" algn="tl">
                    <a:srgbClr val="000000">
                      <a:alpha val="43137"/>
                    </a:srgbClr>
                  </a:outerShdw>
                </a:effectLst>
              </a:rPr>
              <a:t> </a:t>
            </a:r>
            <a:r>
              <a:rPr lang="el-GR" sz="2000" dirty="0" err="1" smtClean="0">
                <a:effectLst>
                  <a:outerShdw blurRad="38100" dist="38100" dir="2700000" algn="tl">
                    <a:srgbClr val="000000">
                      <a:alpha val="43137"/>
                    </a:srgbClr>
                  </a:outerShdw>
                </a:effectLst>
              </a:rPr>
              <a:t>ατυπία</a:t>
            </a:r>
            <a:r>
              <a:rPr lang="en-US" sz="2000" dirty="0" smtClean="0"/>
              <a:t>: </a:t>
            </a:r>
            <a:r>
              <a:rPr lang="el-GR" sz="2000" dirty="0" smtClean="0"/>
              <a:t>Χ ΝΚΚ ( εντονότερα στην κλασική μορφή του) (συχνές διπύρηνες μορφές, ασυνήθεις μιτώσεις).</a:t>
            </a:r>
          </a:p>
          <a:p>
            <a:r>
              <a:rPr lang="el-GR" sz="2000" dirty="0" smtClean="0">
                <a:effectLst>
                  <a:outerShdw blurRad="38100" dist="38100" dir="2700000" algn="tl">
                    <a:srgbClr val="000000">
                      <a:alpha val="43137"/>
                    </a:srgbClr>
                  </a:outerShdw>
                </a:effectLst>
              </a:rPr>
              <a:t>Εστιακή εκφυλιστικού τύπου </a:t>
            </a:r>
            <a:r>
              <a:rPr lang="el-GR" sz="2000" dirty="0" err="1" smtClean="0">
                <a:effectLst>
                  <a:outerShdw blurRad="38100" dist="38100" dir="2700000" algn="tl">
                    <a:srgbClr val="000000">
                      <a:alpha val="43137"/>
                    </a:srgbClr>
                  </a:outerShdw>
                </a:effectLst>
              </a:rPr>
              <a:t>ατυπία</a:t>
            </a:r>
            <a:r>
              <a:rPr lang="el-GR" sz="2000" dirty="0" smtClean="0">
                <a:effectLst>
                  <a:outerShdw blurRad="38100" dist="38100" dir="2700000" algn="tl">
                    <a:srgbClr val="000000">
                      <a:alpha val="43137"/>
                    </a:srgbClr>
                  </a:outerShdw>
                </a:effectLst>
              </a:rPr>
              <a:t> </a:t>
            </a:r>
            <a:r>
              <a:rPr lang="el-GR" sz="2000" dirty="0" smtClean="0"/>
              <a:t>(παράξενοι, </a:t>
            </a:r>
            <a:r>
              <a:rPr lang="el-GR" sz="2000" dirty="0" err="1" smtClean="0"/>
              <a:t>υπερχρωμικοί</a:t>
            </a:r>
            <a:r>
              <a:rPr lang="el-GR" sz="2000" dirty="0" smtClean="0"/>
              <a:t> πυρήνες)</a:t>
            </a:r>
            <a:r>
              <a:rPr lang="en-US" sz="2000" dirty="0" smtClean="0"/>
              <a:t>:</a:t>
            </a:r>
            <a:r>
              <a:rPr lang="el-GR" sz="2000" dirty="0" smtClean="0"/>
              <a:t> </a:t>
            </a:r>
            <a:r>
              <a:rPr lang="el-GR" sz="2000" dirty="0" err="1" smtClean="0"/>
              <a:t>ογκοκύτωμα</a:t>
            </a:r>
            <a:r>
              <a:rPr lang="el-GR" sz="2000" dirty="0" smtClean="0"/>
              <a:t>, Χ ΝΚΚ.</a:t>
            </a:r>
          </a:p>
          <a:p>
            <a:r>
              <a:rPr lang="el-GR" sz="2000" dirty="0" smtClean="0">
                <a:effectLst>
                  <a:outerShdw blurRad="38100" dist="38100" dir="2700000" algn="tl">
                    <a:srgbClr val="000000">
                      <a:alpha val="43137"/>
                    </a:srgbClr>
                  </a:outerShdw>
                </a:effectLst>
              </a:rPr>
              <a:t>Σημαντικός πυρηνικός </a:t>
            </a:r>
            <a:r>
              <a:rPr lang="el-GR" sz="2000" dirty="0" err="1" smtClean="0">
                <a:effectLst>
                  <a:outerShdw blurRad="38100" dist="38100" dir="2700000" algn="tl">
                    <a:srgbClr val="000000">
                      <a:alpha val="43137"/>
                    </a:srgbClr>
                  </a:outerShdw>
                </a:effectLst>
              </a:rPr>
              <a:t>πλειομορφισμός</a:t>
            </a:r>
            <a:r>
              <a:rPr lang="en-US" sz="2000" dirty="0" smtClean="0"/>
              <a:t>: </a:t>
            </a:r>
            <a:r>
              <a:rPr lang="el-GR" sz="2000" dirty="0" err="1" smtClean="0"/>
              <a:t>επιθηλιοειδές</a:t>
            </a:r>
            <a:r>
              <a:rPr lang="el-GR" sz="2000" dirty="0" smtClean="0"/>
              <a:t> ΑΜΛ (</a:t>
            </a:r>
            <a:r>
              <a:rPr lang="el-GR" sz="2000" dirty="0" err="1" smtClean="0"/>
              <a:t>πολυλοβωτά</a:t>
            </a:r>
            <a:r>
              <a:rPr lang="el-GR" sz="2000" dirty="0" smtClean="0"/>
              <a:t>, πολυπύρηνα κύτταρα), </a:t>
            </a:r>
            <a:r>
              <a:rPr lang="el-GR" sz="2000" dirty="0" err="1" smtClean="0"/>
              <a:t>Κ.Αθρ.Π</a:t>
            </a:r>
            <a:r>
              <a:rPr lang="el-GR" sz="2000" dirty="0" smtClean="0"/>
              <a:t>. (πολλές μιτώσεις), </a:t>
            </a:r>
            <a:r>
              <a:rPr lang="el-GR" sz="2000" dirty="0" err="1" smtClean="0"/>
              <a:t>μυελοειδές</a:t>
            </a:r>
            <a:r>
              <a:rPr lang="el-GR" sz="2000" dirty="0" smtClean="0"/>
              <a:t> Κ.</a:t>
            </a:r>
          </a:p>
          <a:p>
            <a:r>
              <a:rPr lang="el-GR" sz="2000" dirty="0" smtClean="0">
                <a:effectLst>
                  <a:outerShdw blurRad="38100" dist="38100" dir="2700000" algn="tl">
                    <a:srgbClr val="000000">
                      <a:alpha val="43137"/>
                    </a:srgbClr>
                  </a:outerShdw>
                </a:effectLst>
              </a:rPr>
              <a:t>Διάταξη των πυρήνων γραμμικώς </a:t>
            </a:r>
            <a:r>
              <a:rPr lang="el-GR" sz="2000" dirty="0" err="1" smtClean="0">
                <a:effectLst>
                  <a:outerShdw blurRad="38100" dist="38100" dir="2700000" algn="tl">
                    <a:srgbClr val="000000">
                      <a:alpha val="43137"/>
                    </a:srgbClr>
                  </a:outerShdw>
                </a:effectLst>
              </a:rPr>
              <a:t>μακρυά</a:t>
            </a:r>
            <a:r>
              <a:rPr lang="el-GR" sz="2000" dirty="0" smtClean="0">
                <a:effectLst>
                  <a:outerShdw blurRad="38100" dist="38100" dir="2700000" algn="tl">
                    <a:srgbClr val="000000">
                      <a:alpha val="43137"/>
                    </a:srgbClr>
                  </a:outerShdw>
                </a:effectLst>
              </a:rPr>
              <a:t> από τη βασική μεμβράνη</a:t>
            </a:r>
            <a:r>
              <a:rPr lang="en-US" sz="2000" dirty="0" smtClean="0"/>
              <a:t>:</a:t>
            </a:r>
            <a:r>
              <a:rPr lang="el-GR" sz="2000" dirty="0" smtClean="0"/>
              <a:t> Δ Θ ΝΚΚ.</a:t>
            </a:r>
          </a:p>
          <a:p>
            <a:r>
              <a:rPr lang="el-GR" sz="2000" dirty="0" smtClean="0">
                <a:effectLst>
                  <a:outerShdw blurRad="38100" dist="38100" dir="2700000" algn="tl">
                    <a:srgbClr val="000000">
                      <a:alpha val="43137"/>
                    </a:srgbClr>
                  </a:outerShdw>
                </a:effectLst>
              </a:rPr>
              <a:t>Πυρηνική </a:t>
            </a:r>
            <a:r>
              <a:rPr lang="el-GR" sz="2000" dirty="0" err="1" smtClean="0">
                <a:effectLst>
                  <a:outerShdw blurRad="38100" dist="38100" dir="2700000" algn="tl">
                    <a:srgbClr val="000000">
                      <a:alpha val="43137"/>
                    </a:srgbClr>
                  </a:outerShdw>
                </a:effectLst>
              </a:rPr>
              <a:t>ψευδοστοιβάδωση</a:t>
            </a:r>
            <a:r>
              <a:rPr lang="en-US" sz="2000" dirty="0" smtClean="0"/>
              <a:t>: </a:t>
            </a:r>
            <a:r>
              <a:rPr lang="el-GR" sz="2000" dirty="0" smtClean="0"/>
              <a:t>Θ ΝΚΚ τύπου 2.</a:t>
            </a:r>
          </a:p>
          <a:p>
            <a:r>
              <a:rPr lang="el-GR" sz="2000" dirty="0" smtClean="0"/>
              <a:t>Ωχρή χρωματίνη, </a:t>
            </a:r>
            <a:r>
              <a:rPr lang="el-GR" sz="2000" dirty="0" err="1" smtClean="0"/>
              <a:t>γωνιώσεις</a:t>
            </a:r>
            <a:r>
              <a:rPr lang="el-GR" sz="2000" dirty="0" smtClean="0"/>
              <a:t> πυρηνικών μεμβρανών</a:t>
            </a:r>
            <a:r>
              <a:rPr lang="en-US" sz="2000" dirty="0" smtClean="0"/>
              <a:t>: </a:t>
            </a:r>
            <a:r>
              <a:rPr lang="el-GR" sz="2000" dirty="0" smtClean="0"/>
              <a:t>αλλοιώσεις φλεγμονώδους αρχής-</a:t>
            </a:r>
            <a:r>
              <a:rPr lang="el-GR" sz="2000" dirty="0" err="1" smtClean="0"/>
              <a:t>ιστιοκυτταρικές</a:t>
            </a:r>
            <a:r>
              <a:rPr lang="el-GR" sz="2000" dirty="0" smtClean="0"/>
              <a:t>.</a:t>
            </a:r>
          </a:p>
          <a:p>
            <a:endParaRPr lang="el-GR" dirty="0" smtClean="0"/>
          </a:p>
          <a:p>
            <a:endParaRPr lang="el-G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Administrator\Επιφάνεια εργασίας\ΣΕΜΙΝΑΡΙΟ ΟΓΚΩΝ ΝΕΦΡΟΥ\snow\snow-effect-at-veneux-1884.jpg"/>
          <p:cNvPicPr>
            <a:picLocks noChangeAspect="1" noChangeArrowheads="1"/>
          </p:cNvPicPr>
          <p:nvPr/>
        </p:nvPicPr>
        <p:blipFill>
          <a:blip r:embed="rId2" cstate="print"/>
          <a:srcRect/>
          <a:stretch>
            <a:fillRect/>
          </a:stretch>
        </p:blipFill>
        <p:spPr bwMode="auto">
          <a:xfrm>
            <a:off x="0" y="0"/>
            <a:ext cx="9382876"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14290"/>
            <a:ext cx="9144000" cy="714380"/>
          </a:xfrm>
        </p:spPr>
        <p:txBody>
          <a:bodyPr>
            <a:noAutofit/>
          </a:bodyPr>
          <a:lstStyle/>
          <a:p>
            <a:r>
              <a:rPr lang="en-US" sz="2400" dirty="0" smtClean="0"/>
              <a:t>KOMBIKA </a:t>
            </a:r>
            <a:r>
              <a:rPr lang="el-GR" sz="2400" dirty="0" smtClean="0"/>
              <a:t>Σ</a:t>
            </a:r>
            <a:r>
              <a:rPr lang="en-US" sz="2400" dirty="0" smtClean="0"/>
              <a:t>HMEIA </a:t>
            </a:r>
            <a:r>
              <a:rPr lang="el-GR" sz="2400" dirty="0" smtClean="0"/>
              <a:t>Σ</a:t>
            </a:r>
            <a:r>
              <a:rPr lang="en-US" sz="2400" dirty="0" smtClean="0"/>
              <a:t>THN I</a:t>
            </a:r>
            <a:r>
              <a:rPr lang="el-GR" sz="2400" dirty="0" smtClean="0"/>
              <a:t>Σ</a:t>
            </a:r>
            <a:r>
              <a:rPr lang="en-US" sz="2400" dirty="0" smtClean="0"/>
              <a:t>TO</a:t>
            </a:r>
            <a:r>
              <a:rPr lang="el-GR" sz="2400" dirty="0" smtClean="0"/>
              <a:t>Λ</a:t>
            </a:r>
            <a:r>
              <a:rPr lang="en-US" sz="2400" dirty="0" smtClean="0"/>
              <a:t>O</a:t>
            </a:r>
            <a:r>
              <a:rPr lang="el-GR" sz="2400" dirty="0" smtClean="0"/>
              <a:t>Γ</a:t>
            </a:r>
            <a:r>
              <a:rPr lang="en-US" sz="2400" dirty="0" smtClean="0"/>
              <a:t>IKH</a:t>
            </a:r>
            <a:r>
              <a:rPr lang="el-GR" sz="2400" dirty="0" smtClean="0"/>
              <a:t> ΕΚΤΙΜΗΣΗ ΤΩΝ ΝΕΦΡΙΚΩΝ ΟΓΚΩΝ</a:t>
            </a:r>
            <a:br>
              <a:rPr lang="el-GR" sz="2400" dirty="0" smtClean="0"/>
            </a:br>
            <a:r>
              <a:rPr lang="el-GR" sz="2800" b="1" dirty="0" smtClean="0">
                <a:effectLst>
                  <a:outerShdw blurRad="38100" dist="38100" dir="2700000" algn="tl">
                    <a:srgbClr val="000000">
                      <a:alpha val="43137"/>
                    </a:srgbClr>
                  </a:outerShdw>
                </a:effectLst>
              </a:rPr>
              <a:t>ΥΠΟΣΤΡΩΜΑ </a:t>
            </a:r>
            <a:r>
              <a:rPr lang="el-GR" sz="2400" dirty="0" smtClean="0"/>
              <a:t/>
            </a:r>
            <a:br>
              <a:rPr lang="el-GR" sz="2400" dirty="0" smtClean="0"/>
            </a:br>
            <a:endParaRPr lang="el-GR" sz="2400" dirty="0"/>
          </a:p>
        </p:txBody>
      </p:sp>
      <p:sp>
        <p:nvSpPr>
          <p:cNvPr id="3" name="2 - Θέση περιεχομένου"/>
          <p:cNvSpPr>
            <a:spLocks noGrp="1"/>
          </p:cNvSpPr>
          <p:nvPr>
            <p:ph idx="1"/>
          </p:nvPr>
        </p:nvSpPr>
        <p:spPr>
          <a:xfrm>
            <a:off x="0" y="857232"/>
            <a:ext cx="9144000" cy="5857916"/>
          </a:xfrm>
        </p:spPr>
        <p:txBody>
          <a:bodyPr>
            <a:normAutofit fontScale="92500" lnSpcReduction="10000"/>
          </a:bodyPr>
          <a:lstStyle/>
          <a:p>
            <a:r>
              <a:rPr lang="el-GR" sz="2000" dirty="0" smtClean="0"/>
              <a:t>Περίπλοκα, </a:t>
            </a:r>
            <a:r>
              <a:rPr lang="el-GR" sz="2000" dirty="0" err="1" smtClean="0"/>
              <a:t>δενδροειδώς</a:t>
            </a:r>
            <a:r>
              <a:rPr lang="el-GR" sz="2000" dirty="0" smtClean="0"/>
              <a:t> διακλαδιζόμενα, άφθονα, λεπτά, </a:t>
            </a:r>
            <a:r>
              <a:rPr lang="el-GR" sz="2000" dirty="0" smtClean="0">
                <a:effectLst>
                  <a:outerShdw blurRad="38100" dist="38100" dir="2700000" algn="tl">
                    <a:srgbClr val="000000">
                      <a:alpha val="43137"/>
                    </a:srgbClr>
                  </a:outerShdw>
                </a:effectLst>
              </a:rPr>
              <a:t>πλήρη</a:t>
            </a:r>
            <a:r>
              <a:rPr lang="el-GR" sz="2000" dirty="0" smtClean="0"/>
              <a:t> </a:t>
            </a:r>
            <a:r>
              <a:rPr lang="el-GR" sz="2000" dirty="0" err="1" smtClean="0"/>
              <a:t>ινοαγγειακά</a:t>
            </a:r>
            <a:r>
              <a:rPr lang="el-GR" sz="2000" dirty="0" smtClean="0"/>
              <a:t> </a:t>
            </a:r>
            <a:r>
              <a:rPr lang="el-GR" sz="2000" dirty="0" err="1" smtClean="0"/>
              <a:t>διαφραγμάτια</a:t>
            </a:r>
            <a:r>
              <a:rPr lang="en-US" sz="2000" dirty="0" smtClean="0"/>
              <a:t>: </a:t>
            </a:r>
            <a:r>
              <a:rPr lang="el-GR" sz="2000" dirty="0" smtClean="0"/>
              <a:t>Δ</a:t>
            </a:r>
            <a:r>
              <a:rPr lang="en-US" sz="2000" dirty="0" smtClean="0"/>
              <a:t> NKK</a:t>
            </a:r>
            <a:r>
              <a:rPr lang="el-GR" sz="2000" dirty="0" smtClean="0"/>
              <a:t> ( εκτός από συμπαγείς περιοχές υψηλόβαθμης κακοήθειας).</a:t>
            </a:r>
          </a:p>
          <a:p>
            <a:r>
              <a:rPr lang="el-GR" sz="2000" dirty="0" smtClean="0"/>
              <a:t>Λεπτά, </a:t>
            </a:r>
            <a:r>
              <a:rPr lang="el-GR" sz="2000" dirty="0" smtClean="0">
                <a:effectLst>
                  <a:outerShdw blurRad="38100" dist="38100" dir="2700000" algn="tl">
                    <a:srgbClr val="000000">
                      <a:alpha val="43137"/>
                    </a:srgbClr>
                  </a:outerShdw>
                </a:effectLst>
              </a:rPr>
              <a:t>ατελή</a:t>
            </a:r>
            <a:r>
              <a:rPr lang="el-GR" sz="2000" dirty="0" smtClean="0"/>
              <a:t> </a:t>
            </a:r>
            <a:r>
              <a:rPr lang="el-GR" sz="2000" dirty="0" err="1" smtClean="0"/>
              <a:t>ινοαγγειακά</a:t>
            </a:r>
            <a:r>
              <a:rPr lang="el-GR" sz="2000" dirty="0" smtClean="0"/>
              <a:t> </a:t>
            </a:r>
            <a:r>
              <a:rPr lang="el-GR" sz="2000" dirty="0" err="1" smtClean="0"/>
              <a:t>διαφραγμάτια</a:t>
            </a:r>
            <a:r>
              <a:rPr lang="en-US" sz="2000" dirty="0" smtClean="0"/>
              <a:t>:</a:t>
            </a:r>
            <a:r>
              <a:rPr lang="el-GR" sz="2000" dirty="0" smtClean="0"/>
              <a:t> Χ ΝΚΚ.</a:t>
            </a:r>
          </a:p>
          <a:p>
            <a:r>
              <a:rPr lang="el-GR" sz="2000" dirty="0" smtClean="0"/>
              <a:t>Ομαλώς κατανεμημένα </a:t>
            </a:r>
            <a:r>
              <a:rPr lang="el-GR" sz="2000" dirty="0" err="1" smtClean="0"/>
              <a:t>διαφραγμάτια</a:t>
            </a:r>
            <a:r>
              <a:rPr lang="el-GR" sz="2000" dirty="0" smtClean="0"/>
              <a:t> «όπως σε </a:t>
            </a:r>
            <a:r>
              <a:rPr lang="el-GR" sz="2000" dirty="0" err="1" smtClean="0"/>
              <a:t>κοτετσόσυρμα</a:t>
            </a:r>
            <a:r>
              <a:rPr lang="el-GR" sz="2000" dirty="0" smtClean="0"/>
              <a:t>»</a:t>
            </a:r>
            <a:r>
              <a:rPr lang="en-US" sz="2000" dirty="0" smtClean="0"/>
              <a:t>:</a:t>
            </a:r>
            <a:r>
              <a:rPr lang="el-GR" sz="2000" dirty="0" smtClean="0"/>
              <a:t> </a:t>
            </a:r>
            <a:r>
              <a:rPr lang="el-GR" sz="2000" dirty="0" err="1" smtClean="0"/>
              <a:t>διαυγοκυτταρικό</a:t>
            </a:r>
            <a:r>
              <a:rPr lang="el-GR" sz="2000" dirty="0" smtClean="0"/>
              <a:t> σάρκωμα του νεφρού.</a:t>
            </a:r>
          </a:p>
          <a:p>
            <a:r>
              <a:rPr lang="el-GR" sz="2000" dirty="0" err="1" smtClean="0">
                <a:effectLst>
                  <a:outerShdw blurRad="38100" dist="38100" dir="2700000" algn="tl">
                    <a:srgbClr val="000000">
                      <a:alpha val="43137"/>
                    </a:srgbClr>
                  </a:outerShdw>
                </a:effectLst>
              </a:rPr>
              <a:t>Υποκυτταρικό</a:t>
            </a:r>
            <a:r>
              <a:rPr lang="el-GR" sz="2000" dirty="0" smtClean="0">
                <a:effectLst>
                  <a:outerShdw blurRad="38100" dist="38100" dir="2700000" algn="tl">
                    <a:srgbClr val="000000">
                      <a:alpha val="43137"/>
                    </a:srgbClr>
                  </a:outerShdw>
                </a:effectLst>
              </a:rPr>
              <a:t>, </a:t>
            </a:r>
            <a:r>
              <a:rPr lang="el-GR" sz="2000" dirty="0" err="1" smtClean="0">
                <a:effectLst>
                  <a:outerShdw blurRad="38100" dist="38100" dir="2700000" algn="tl">
                    <a:srgbClr val="000000">
                      <a:alpha val="43137"/>
                    </a:srgbClr>
                  </a:outerShdw>
                </a:effectLst>
              </a:rPr>
              <a:t>υαλινοποιημένο</a:t>
            </a:r>
            <a:r>
              <a:rPr lang="el-GR" sz="2000" dirty="0" smtClean="0">
                <a:effectLst>
                  <a:outerShdw blurRad="38100" dist="38100" dir="2700000" algn="tl">
                    <a:srgbClr val="000000">
                      <a:alpha val="43137"/>
                    </a:srgbClr>
                  </a:outerShdw>
                </a:effectLst>
              </a:rPr>
              <a:t>, συχνά άφθονο</a:t>
            </a:r>
            <a:r>
              <a:rPr lang="en-US" sz="2000" dirty="0" smtClean="0"/>
              <a:t>: </a:t>
            </a:r>
            <a:r>
              <a:rPr lang="el-GR" sz="2000" dirty="0" err="1" smtClean="0"/>
              <a:t>ογκοκύτωμα</a:t>
            </a:r>
            <a:r>
              <a:rPr lang="el-GR" sz="2000" dirty="0" smtClean="0"/>
              <a:t>.</a:t>
            </a:r>
          </a:p>
          <a:p>
            <a:r>
              <a:rPr lang="el-GR" sz="2000" dirty="0" smtClean="0">
                <a:effectLst>
                  <a:outerShdw blurRad="38100" dist="38100" dir="2700000" algn="tl">
                    <a:srgbClr val="000000">
                      <a:alpha val="43137"/>
                    </a:srgbClr>
                  </a:outerShdw>
                </a:effectLst>
              </a:rPr>
              <a:t>Εστιακή παρουσία λίπους-δύσμορφων αγγείων</a:t>
            </a:r>
            <a:r>
              <a:rPr lang="en-US" sz="2000" dirty="0" smtClean="0"/>
              <a:t>: (</a:t>
            </a:r>
            <a:r>
              <a:rPr lang="el-GR" sz="2000" dirty="0" err="1" smtClean="0"/>
              <a:t>επιθηλιοειδές</a:t>
            </a:r>
            <a:r>
              <a:rPr lang="el-GR" sz="2000" dirty="0" smtClean="0"/>
              <a:t>) ΑΜΛ</a:t>
            </a:r>
          </a:p>
          <a:p>
            <a:r>
              <a:rPr lang="el-GR" sz="2000" dirty="0" err="1" smtClean="0"/>
              <a:t>Μυξοειδές</a:t>
            </a:r>
            <a:r>
              <a:rPr lang="el-GR" sz="2000" dirty="0" smtClean="0"/>
              <a:t>, με </a:t>
            </a:r>
            <a:r>
              <a:rPr lang="el-GR" sz="2000" dirty="0" err="1" smtClean="0"/>
              <a:t>βασίφιλη</a:t>
            </a:r>
            <a:r>
              <a:rPr lang="el-GR" sz="2000" dirty="0" smtClean="0"/>
              <a:t> </a:t>
            </a:r>
            <a:r>
              <a:rPr lang="el-GR" sz="2000" dirty="0" err="1" smtClean="0"/>
              <a:t>βλέννη</a:t>
            </a:r>
            <a:r>
              <a:rPr lang="en-US" sz="2000" dirty="0" smtClean="0"/>
              <a:t>: B</a:t>
            </a:r>
            <a:r>
              <a:rPr lang="el-GR" sz="2000" dirty="0" smtClean="0"/>
              <a:t>ΣΑΚΚ.</a:t>
            </a:r>
          </a:p>
          <a:p>
            <a:r>
              <a:rPr lang="el-GR" sz="2000" dirty="0" smtClean="0">
                <a:effectLst>
                  <a:outerShdw blurRad="38100" dist="38100" dir="2700000" algn="tl">
                    <a:srgbClr val="000000">
                      <a:alpha val="43137"/>
                    </a:srgbClr>
                  </a:outerShdw>
                </a:effectLst>
              </a:rPr>
              <a:t>Αφρώδη </a:t>
            </a:r>
            <a:r>
              <a:rPr lang="el-GR" sz="2000" dirty="0" err="1" smtClean="0">
                <a:effectLst>
                  <a:outerShdw blurRad="38100" dist="38100" dir="2700000" algn="tl">
                    <a:srgbClr val="000000">
                      <a:alpha val="43137"/>
                    </a:srgbClr>
                  </a:outerShdw>
                </a:effectLst>
              </a:rPr>
              <a:t>ιστιοκύτταρα</a:t>
            </a:r>
            <a:r>
              <a:rPr lang="el-GR" sz="2000" dirty="0" smtClean="0">
                <a:effectLst>
                  <a:outerShdw blurRad="38100" dist="38100" dir="2700000" algn="tl">
                    <a:srgbClr val="000000">
                      <a:alpha val="43137"/>
                    </a:srgbClr>
                  </a:outerShdw>
                </a:effectLst>
              </a:rPr>
              <a:t> </a:t>
            </a:r>
            <a:r>
              <a:rPr lang="en-US" sz="2000" dirty="0" smtClean="0"/>
              <a:t>: </a:t>
            </a:r>
            <a:r>
              <a:rPr lang="el-GR" sz="2000" dirty="0" smtClean="0"/>
              <a:t>Θ ΝΚΚ (καλοσχηματισμένη </a:t>
            </a:r>
            <a:r>
              <a:rPr lang="el-GR" sz="2000" dirty="0" err="1" smtClean="0"/>
              <a:t>ψευδοκάψα</a:t>
            </a:r>
            <a:r>
              <a:rPr lang="el-GR" sz="2000" dirty="0" smtClean="0"/>
              <a:t>),  </a:t>
            </a:r>
            <a:r>
              <a:rPr lang="el-GR" sz="2000" dirty="0" err="1" smtClean="0"/>
              <a:t>ξανθωματώδης</a:t>
            </a:r>
            <a:r>
              <a:rPr lang="el-GR" sz="2000" dirty="0" smtClean="0"/>
              <a:t> </a:t>
            </a:r>
            <a:r>
              <a:rPr lang="el-GR" sz="2000" dirty="0" err="1" smtClean="0"/>
              <a:t>πυελονεφρίτιδα</a:t>
            </a:r>
            <a:r>
              <a:rPr lang="el-GR" sz="2000" dirty="0" smtClean="0"/>
              <a:t> ( συνυπάρχοντα </a:t>
            </a:r>
            <a:r>
              <a:rPr lang="el-GR" sz="2000" dirty="0" err="1" smtClean="0"/>
              <a:t>μικροαποστημάτια</a:t>
            </a:r>
            <a:r>
              <a:rPr lang="el-GR" sz="2000" dirty="0" smtClean="0"/>
              <a:t> – φλεγμονώδη κύτταρα ).</a:t>
            </a:r>
          </a:p>
          <a:p>
            <a:r>
              <a:rPr lang="el-GR" sz="2000" dirty="0" smtClean="0"/>
              <a:t>Σωμάτια </a:t>
            </a:r>
            <a:r>
              <a:rPr lang="en-US" sz="2000" dirty="0" err="1" smtClean="0"/>
              <a:t>Michaelis-Gutmann</a:t>
            </a:r>
            <a:r>
              <a:rPr lang="en-US" sz="2000" dirty="0" smtClean="0"/>
              <a:t>:</a:t>
            </a:r>
            <a:r>
              <a:rPr lang="el-GR" sz="2000" dirty="0" smtClean="0"/>
              <a:t> </a:t>
            </a:r>
            <a:r>
              <a:rPr lang="el-GR" sz="2000" dirty="0" err="1" smtClean="0"/>
              <a:t>μαλακοπλακία</a:t>
            </a:r>
            <a:r>
              <a:rPr lang="el-GR" sz="2000" dirty="0" smtClean="0"/>
              <a:t> (μικτή φλεγμονή).</a:t>
            </a:r>
          </a:p>
          <a:p>
            <a:r>
              <a:rPr lang="el-GR" sz="2000" dirty="0" smtClean="0"/>
              <a:t>Φλεγμονώδης διήθηση</a:t>
            </a:r>
            <a:r>
              <a:rPr lang="en-US" sz="2000" dirty="0" smtClean="0"/>
              <a:t>: B</a:t>
            </a:r>
            <a:r>
              <a:rPr lang="el-GR" sz="2000" dirty="0" smtClean="0"/>
              <a:t>ΣΑΚΚ</a:t>
            </a:r>
            <a:r>
              <a:rPr lang="en-US" sz="2000" dirty="0" smtClean="0"/>
              <a:t>, K.A</a:t>
            </a:r>
            <a:r>
              <a:rPr lang="el-GR" sz="2000" dirty="0" err="1" smtClean="0"/>
              <a:t>θρ.Π</a:t>
            </a:r>
            <a:r>
              <a:rPr lang="el-GR" sz="2000" dirty="0" smtClean="0"/>
              <a:t>., </a:t>
            </a:r>
            <a:r>
              <a:rPr lang="el-GR" sz="2000" dirty="0" err="1" smtClean="0"/>
              <a:t>ουροθηλιακό</a:t>
            </a:r>
            <a:r>
              <a:rPr lang="el-GR" sz="2000" dirty="0" smtClean="0"/>
              <a:t> Κ, </a:t>
            </a:r>
            <a:r>
              <a:rPr lang="el-GR" sz="2000" dirty="0" err="1" smtClean="0"/>
              <a:t>μυελοειδές</a:t>
            </a:r>
            <a:r>
              <a:rPr lang="el-GR" sz="2000" dirty="0" smtClean="0"/>
              <a:t> Κ (με ουδετερόφιλα). </a:t>
            </a:r>
            <a:r>
              <a:rPr lang="el-GR" sz="2000" dirty="0" smtClean="0">
                <a:effectLst>
                  <a:outerShdw blurRad="38100" dist="38100" dir="2700000" algn="tl">
                    <a:srgbClr val="000000">
                      <a:alpha val="43137"/>
                    </a:srgbClr>
                  </a:outerShdw>
                </a:effectLst>
              </a:rPr>
              <a:t>Όχι</a:t>
            </a:r>
            <a:r>
              <a:rPr lang="el-GR" sz="2000" dirty="0" smtClean="0"/>
              <a:t> στο Δ ΝΚΚ.</a:t>
            </a:r>
          </a:p>
          <a:p>
            <a:r>
              <a:rPr lang="el-GR" sz="2000" dirty="0" smtClean="0">
                <a:effectLst>
                  <a:outerShdw blurRad="38100" dist="38100" dir="2700000" algn="tl">
                    <a:srgbClr val="000000">
                      <a:alpha val="43137"/>
                    </a:srgbClr>
                  </a:outerShdw>
                </a:effectLst>
              </a:rPr>
              <a:t>Αγγειακές διηθήσεις</a:t>
            </a:r>
            <a:r>
              <a:rPr lang="en-US" sz="2000" dirty="0" smtClean="0"/>
              <a:t>:</a:t>
            </a:r>
            <a:r>
              <a:rPr lang="el-GR" sz="2000" dirty="0" smtClean="0"/>
              <a:t> </a:t>
            </a:r>
            <a:r>
              <a:rPr lang="el-GR" sz="2000" dirty="0" err="1" smtClean="0"/>
              <a:t>Κ.Αθρ.Π</a:t>
            </a:r>
            <a:r>
              <a:rPr lang="el-GR" sz="2000" dirty="0" smtClean="0"/>
              <a:t>., μεταστατικό.</a:t>
            </a:r>
          </a:p>
          <a:p>
            <a:r>
              <a:rPr lang="el-GR" sz="2000" dirty="0" smtClean="0">
                <a:effectLst>
                  <a:outerShdw blurRad="38100" dist="38100" dir="2700000" algn="tl">
                    <a:srgbClr val="000000">
                      <a:alpha val="43137"/>
                    </a:srgbClr>
                  </a:outerShdw>
                </a:effectLst>
              </a:rPr>
              <a:t>Έντονη </a:t>
            </a:r>
            <a:r>
              <a:rPr lang="el-GR" sz="2000" dirty="0" err="1" smtClean="0">
                <a:effectLst>
                  <a:outerShdw blurRad="38100" dist="38100" dir="2700000" algn="tl">
                    <a:srgbClr val="000000">
                      <a:alpha val="43137"/>
                    </a:srgbClr>
                  </a:outerShdw>
                </a:effectLst>
              </a:rPr>
              <a:t>δεσμοπλασία</a:t>
            </a:r>
            <a:r>
              <a:rPr lang="en-US" sz="2000" dirty="0" smtClean="0"/>
              <a:t>: </a:t>
            </a:r>
            <a:r>
              <a:rPr lang="el-GR" sz="2000" dirty="0" err="1" smtClean="0"/>
              <a:t>Κ.Αθρ.Π</a:t>
            </a:r>
            <a:r>
              <a:rPr lang="el-GR" sz="2000" dirty="0" smtClean="0"/>
              <a:t>., </a:t>
            </a:r>
            <a:r>
              <a:rPr lang="el-GR" sz="2000" dirty="0" err="1" smtClean="0"/>
              <a:t>ουροθηλιακό</a:t>
            </a:r>
            <a:r>
              <a:rPr lang="el-GR" sz="2000" dirty="0" smtClean="0"/>
              <a:t> Κ, </a:t>
            </a:r>
            <a:r>
              <a:rPr lang="el-GR" sz="2000" dirty="0" err="1" smtClean="0"/>
              <a:t>μυελοειδές</a:t>
            </a:r>
            <a:r>
              <a:rPr lang="el-GR" sz="2000" dirty="0" smtClean="0"/>
              <a:t> Κ (και δρεπανοκύτταρα).</a:t>
            </a:r>
          </a:p>
          <a:p>
            <a:r>
              <a:rPr lang="el-GR" sz="2000" dirty="0" err="1" smtClean="0"/>
              <a:t>Υπόστροφες</a:t>
            </a:r>
            <a:r>
              <a:rPr lang="el-GR" sz="2000" dirty="0" smtClean="0"/>
              <a:t> αλλοιώσεις</a:t>
            </a:r>
            <a:r>
              <a:rPr lang="en-US" sz="2000" dirty="0" smtClean="0"/>
              <a:t>:</a:t>
            </a:r>
            <a:r>
              <a:rPr lang="el-GR" sz="2000" dirty="0" smtClean="0"/>
              <a:t> </a:t>
            </a:r>
            <a:r>
              <a:rPr lang="el-GR" sz="2000" dirty="0" err="1" smtClean="0"/>
              <a:t>μετανεφρικό</a:t>
            </a:r>
            <a:r>
              <a:rPr lang="el-GR" sz="2000" dirty="0" smtClean="0"/>
              <a:t> αδένωμα (</a:t>
            </a:r>
            <a:r>
              <a:rPr lang="el-GR" sz="2000" dirty="0" err="1" smtClean="0"/>
              <a:t>δυστροφική</a:t>
            </a:r>
            <a:r>
              <a:rPr lang="el-GR" sz="2000" dirty="0" smtClean="0"/>
              <a:t> </a:t>
            </a:r>
            <a:r>
              <a:rPr lang="el-GR" sz="2000" dirty="0" err="1" smtClean="0"/>
              <a:t>ασβέστωση,υαλίνωση</a:t>
            </a:r>
            <a:r>
              <a:rPr lang="el-GR" sz="2000" dirty="0" smtClean="0"/>
              <a:t>). </a:t>
            </a:r>
          </a:p>
          <a:p>
            <a:r>
              <a:rPr lang="el-GR" sz="2000" dirty="0" smtClean="0">
                <a:effectLst>
                  <a:outerShdw blurRad="38100" dist="38100" dir="2700000" algn="tl">
                    <a:srgbClr val="000000">
                      <a:alpha val="43137"/>
                    </a:srgbClr>
                  </a:outerShdw>
                </a:effectLst>
              </a:rPr>
              <a:t>Προβάλλοντα ψαμμώδη σωμάτια</a:t>
            </a:r>
            <a:r>
              <a:rPr lang="en-US" sz="2000" dirty="0" smtClean="0"/>
              <a:t>: </a:t>
            </a:r>
            <a:r>
              <a:rPr lang="el-GR" sz="2000" dirty="0" smtClean="0"/>
              <a:t>Θ ΝΚΚ (και </a:t>
            </a:r>
            <a:r>
              <a:rPr lang="el-GR" sz="2000" dirty="0" err="1" smtClean="0"/>
              <a:t>σιδηροφάγα</a:t>
            </a:r>
            <a:r>
              <a:rPr lang="el-GR" sz="2000" dirty="0" smtClean="0"/>
              <a:t>) , ΝΚΚ σχετιζόμενο με </a:t>
            </a:r>
            <a:r>
              <a:rPr lang="el-GR" sz="2000" dirty="0" err="1" smtClean="0"/>
              <a:t>διαμετάθεση</a:t>
            </a:r>
            <a:r>
              <a:rPr lang="el-GR" sz="2000" dirty="0" smtClean="0"/>
              <a:t>.</a:t>
            </a:r>
          </a:p>
          <a:p>
            <a:r>
              <a:rPr lang="el-GR" sz="2000" dirty="0" smtClean="0"/>
              <a:t>Οξαλικοί κρύσταλλοι</a:t>
            </a:r>
            <a:r>
              <a:rPr lang="en-US" sz="2000" dirty="0" smtClean="0"/>
              <a:t>: </a:t>
            </a:r>
            <a:r>
              <a:rPr lang="el-GR" sz="2000" dirty="0" smtClean="0"/>
              <a:t>ΝΚΚ σχετιζόμενο με επίκτητη κυστική νόσο.</a:t>
            </a:r>
          </a:p>
          <a:p>
            <a:endParaRPr lang="el-GR"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Administrator\Επιφάνεια εργασίας\ΣΕΜΙΝΑΡΙΟ ΟΓΚΩΝ ΝΕΦΡΟΥ\snow\cottage-by-a-canal-in-the-snow.jpg"/>
          <p:cNvPicPr>
            <a:picLocks noChangeAspect="1" noChangeArrowheads="1"/>
          </p:cNvPicPr>
          <p:nvPr/>
        </p:nvPicPr>
        <p:blipFill>
          <a:blip r:embed="rId2" cstate="print"/>
          <a:srcRect/>
          <a:stretch>
            <a:fillRect/>
          </a:stretch>
        </p:blipFill>
        <p:spPr bwMode="auto">
          <a:xfrm>
            <a:off x="0" y="0"/>
            <a:ext cx="9144000" cy="752530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Autofit/>
          </a:bodyPr>
          <a:lstStyle/>
          <a:p>
            <a:r>
              <a:rPr lang="en-US" sz="2000" dirty="0" smtClean="0"/>
              <a:t>KOMBIKA </a:t>
            </a:r>
            <a:r>
              <a:rPr lang="el-GR" sz="2000" dirty="0" smtClean="0"/>
              <a:t>Σ</a:t>
            </a:r>
            <a:r>
              <a:rPr lang="en-US" sz="2000" dirty="0" smtClean="0"/>
              <a:t>HMEIA </a:t>
            </a:r>
            <a:r>
              <a:rPr lang="el-GR" sz="2000" dirty="0" smtClean="0"/>
              <a:t>Σ</a:t>
            </a:r>
            <a:r>
              <a:rPr lang="en-US" sz="2000" dirty="0" smtClean="0"/>
              <a:t>THN I</a:t>
            </a:r>
            <a:r>
              <a:rPr lang="el-GR" sz="2000" dirty="0" smtClean="0"/>
              <a:t>Σ</a:t>
            </a:r>
            <a:r>
              <a:rPr lang="en-US" sz="2000" dirty="0" smtClean="0"/>
              <a:t>TO</a:t>
            </a:r>
            <a:r>
              <a:rPr lang="el-GR" sz="2000" dirty="0" smtClean="0"/>
              <a:t>Λ</a:t>
            </a:r>
            <a:r>
              <a:rPr lang="en-US" sz="2000" dirty="0" smtClean="0"/>
              <a:t>O</a:t>
            </a:r>
            <a:r>
              <a:rPr lang="el-GR" sz="2000" dirty="0" smtClean="0"/>
              <a:t>Γ</a:t>
            </a:r>
            <a:r>
              <a:rPr lang="en-US" sz="2000" dirty="0" smtClean="0"/>
              <a:t>IKH</a:t>
            </a:r>
            <a:r>
              <a:rPr lang="el-GR" sz="2000" dirty="0" smtClean="0"/>
              <a:t> ΕΚΤΙΜΗΣΗ ΤΩΝ ΝΕΦΡΙΚΩΝ ΟΓΚΩΝ</a:t>
            </a:r>
            <a:br>
              <a:rPr lang="el-GR" sz="2000" dirty="0" smtClean="0"/>
            </a:br>
            <a:r>
              <a:rPr lang="en-US" sz="2800" b="1" dirty="0" smtClean="0">
                <a:effectLst>
                  <a:outerShdw blurRad="38100" dist="38100" dir="2700000" algn="tl">
                    <a:srgbClr val="000000">
                      <a:alpha val="43137"/>
                    </a:srgbClr>
                  </a:outerShdw>
                </a:effectLst>
              </a:rPr>
              <a:t>X</a:t>
            </a:r>
            <a:r>
              <a:rPr lang="el-GR" sz="2800" b="1" dirty="0" smtClean="0">
                <a:effectLst>
                  <a:outerShdw blurRad="38100" dist="38100" dir="2700000" algn="tl">
                    <a:srgbClr val="000000">
                      <a:alpha val="43137"/>
                    </a:srgbClr>
                  </a:outerShdw>
                </a:effectLst>
              </a:rPr>
              <a:t>ΡΗΣΙΜΟΙ ΑΝΟΣΟΔΕΙΚΤΕΣ </a:t>
            </a:r>
            <a:endParaRPr lang="el-GR" sz="2800" dirty="0"/>
          </a:p>
        </p:txBody>
      </p:sp>
      <p:sp>
        <p:nvSpPr>
          <p:cNvPr id="3" name="2 - Θέση περιεχομένου"/>
          <p:cNvSpPr>
            <a:spLocks noGrp="1"/>
          </p:cNvSpPr>
          <p:nvPr>
            <p:ph idx="1"/>
          </p:nvPr>
        </p:nvSpPr>
        <p:spPr>
          <a:xfrm>
            <a:off x="214282" y="1142984"/>
            <a:ext cx="8786874" cy="5572164"/>
          </a:xfrm>
        </p:spPr>
        <p:txBody>
          <a:bodyPr>
            <a:normAutofit fontScale="62500" lnSpcReduction="20000"/>
          </a:bodyPr>
          <a:lstStyle/>
          <a:p>
            <a:r>
              <a:rPr lang="el-GR" sz="2400" dirty="0" err="1" smtClean="0"/>
              <a:t>Κυτταροκερατίνες</a:t>
            </a:r>
            <a:r>
              <a:rPr lang="en-US" sz="2400" dirty="0" smtClean="0"/>
              <a:t> </a:t>
            </a:r>
            <a:r>
              <a:rPr lang="el-GR" sz="2400" dirty="0" smtClean="0"/>
              <a:t>[</a:t>
            </a:r>
            <a:r>
              <a:rPr lang="en-US" sz="2400" dirty="0" smtClean="0">
                <a:effectLst>
                  <a:outerShdw blurRad="38100" dist="38100" dir="2700000" algn="tl">
                    <a:srgbClr val="000000">
                      <a:alpha val="43137"/>
                    </a:srgbClr>
                  </a:outerShdw>
                </a:effectLst>
              </a:rPr>
              <a:t>CK</a:t>
            </a:r>
            <a:r>
              <a:rPr lang="el-GR" sz="2400" dirty="0" smtClean="0">
                <a:effectLst>
                  <a:outerShdw blurRad="38100" dist="38100" dir="2700000" algn="tl">
                    <a:srgbClr val="000000">
                      <a:alpha val="43137"/>
                    </a:srgbClr>
                  </a:outerShdw>
                </a:effectLst>
              </a:rPr>
              <a:t>1</a:t>
            </a:r>
            <a:r>
              <a:rPr lang="en-US" sz="2400" dirty="0" smtClean="0">
                <a:effectLst>
                  <a:outerShdw blurRad="38100" dist="38100" dir="2700000" algn="tl">
                    <a:srgbClr val="000000">
                      <a:alpha val="43137"/>
                    </a:srgbClr>
                  </a:outerShdw>
                </a:effectLst>
              </a:rPr>
              <a:t>8</a:t>
            </a:r>
            <a:r>
              <a:rPr lang="el-GR" sz="2400" dirty="0" smtClean="0">
                <a:effectLst>
                  <a:outerShdw blurRad="38100" dist="38100" dir="2700000" algn="tl">
                    <a:srgbClr val="000000">
                      <a:alpha val="43137"/>
                    </a:srgbClr>
                  </a:outerShdw>
                </a:effectLst>
              </a:rPr>
              <a:t> (+ σχεδόν σε όλα τα  ΝΚΚ) </a:t>
            </a:r>
            <a:r>
              <a:rPr lang="en-US" sz="2400" dirty="0" smtClean="0"/>
              <a:t>,CK20</a:t>
            </a:r>
            <a:r>
              <a:rPr lang="el-GR" sz="2400" dirty="0" smtClean="0"/>
              <a:t> ( - στα ΝΚΚ) </a:t>
            </a:r>
            <a:r>
              <a:rPr lang="en-US" sz="2400" dirty="0" smtClean="0"/>
              <a:t>,CK5/6</a:t>
            </a:r>
            <a:r>
              <a:rPr lang="el-GR" sz="2400" dirty="0" smtClean="0"/>
              <a:t> &amp; 34βΕ12 (+ κυρίως στα </a:t>
            </a:r>
            <a:r>
              <a:rPr lang="el-GR" sz="2400" dirty="0" err="1" smtClean="0"/>
              <a:t>ουροθηλιακά</a:t>
            </a:r>
            <a:r>
              <a:rPr lang="el-GR" sz="2400" dirty="0" smtClean="0"/>
              <a:t> Κ και, δευτερευόντως,  στα Κ </a:t>
            </a:r>
            <a:r>
              <a:rPr lang="el-GR" sz="2400" dirty="0" err="1" smtClean="0"/>
              <a:t>Αθρ</a:t>
            </a:r>
            <a:r>
              <a:rPr lang="el-GR" sz="2400" dirty="0" smtClean="0"/>
              <a:t>. </a:t>
            </a:r>
            <a:r>
              <a:rPr lang="el-GR" sz="2400" dirty="0" err="1" smtClean="0"/>
              <a:t>Πόρ</a:t>
            </a:r>
            <a:r>
              <a:rPr lang="el-GR" sz="2400" dirty="0" smtClean="0"/>
              <a:t>.) </a:t>
            </a:r>
            <a:r>
              <a:rPr lang="en-US" sz="2400" dirty="0" smtClean="0"/>
              <a:t>,CK7</a:t>
            </a:r>
            <a:r>
              <a:rPr lang="el-GR" sz="2400" dirty="0" smtClean="0"/>
              <a:t>] </a:t>
            </a:r>
            <a:endParaRPr lang="en-US" sz="2400" dirty="0" smtClean="0"/>
          </a:p>
          <a:p>
            <a:r>
              <a:rPr lang="el-GR" sz="2400" dirty="0" err="1" smtClean="0"/>
              <a:t>Βιμεντίνη</a:t>
            </a:r>
            <a:r>
              <a:rPr lang="el-GR" sz="2400" dirty="0" smtClean="0"/>
              <a:t> (σπανιότατη έκφραση στο Χ ΝΚΚ και στο </a:t>
            </a:r>
            <a:r>
              <a:rPr lang="el-GR" sz="2400" dirty="0" err="1" smtClean="0"/>
              <a:t>ογκοκύτωμα</a:t>
            </a:r>
            <a:r>
              <a:rPr lang="el-GR" sz="2400" dirty="0" smtClean="0"/>
              <a:t>) </a:t>
            </a:r>
          </a:p>
          <a:p>
            <a:r>
              <a:rPr lang="el-GR" sz="2400" dirty="0" smtClean="0"/>
              <a:t>ΑΜΑ</a:t>
            </a:r>
            <a:r>
              <a:rPr lang="en-US" sz="2400" dirty="0" smtClean="0"/>
              <a:t>CR </a:t>
            </a:r>
            <a:r>
              <a:rPr lang="el-GR" sz="2400" dirty="0" smtClean="0"/>
              <a:t>(</a:t>
            </a:r>
            <a:r>
              <a:rPr lang="el-GR" sz="2400" dirty="0" err="1" smtClean="0"/>
              <a:t>ρακεμάση</a:t>
            </a:r>
            <a:r>
              <a:rPr lang="el-GR" sz="2400" dirty="0" smtClean="0"/>
              <a:t>) (ασυνήθης στο Χ ΝΚΚ και στο </a:t>
            </a:r>
            <a:r>
              <a:rPr lang="el-GR" sz="2400" dirty="0" err="1" smtClean="0"/>
              <a:t>ογκοκύτωμα</a:t>
            </a:r>
            <a:r>
              <a:rPr lang="el-GR" sz="2400" dirty="0" smtClean="0"/>
              <a:t>) </a:t>
            </a:r>
          </a:p>
          <a:p>
            <a:r>
              <a:rPr lang="el-GR" sz="2400" dirty="0" err="1" smtClean="0">
                <a:effectLst>
                  <a:outerShdw blurRad="38100" dist="38100" dir="2700000" algn="tl">
                    <a:srgbClr val="000000">
                      <a:alpha val="43137"/>
                    </a:srgbClr>
                  </a:outerShdw>
                </a:effectLst>
              </a:rPr>
              <a:t>Καρβονική</a:t>
            </a:r>
            <a:r>
              <a:rPr lang="el-GR" sz="2400" dirty="0" smtClean="0">
                <a:effectLst>
                  <a:outerShdw blurRad="38100" dist="38100" dir="2700000" algn="tl">
                    <a:srgbClr val="000000">
                      <a:alpha val="43137"/>
                    </a:srgbClr>
                  </a:outerShdw>
                </a:effectLst>
              </a:rPr>
              <a:t> </a:t>
            </a:r>
            <a:r>
              <a:rPr lang="el-GR" sz="2400" dirty="0" err="1" smtClean="0">
                <a:effectLst>
                  <a:outerShdw blurRad="38100" dist="38100" dir="2700000" algn="tl">
                    <a:srgbClr val="000000">
                      <a:alpha val="43137"/>
                    </a:srgbClr>
                  </a:outerShdw>
                </a:effectLst>
              </a:rPr>
              <a:t>ανυδράση</a:t>
            </a:r>
            <a:r>
              <a:rPr lang="el-GR" sz="2400" dirty="0" smtClean="0">
                <a:effectLst>
                  <a:outerShdw blurRad="38100" dist="38100" dir="2700000" algn="tl">
                    <a:srgbClr val="000000">
                      <a:alpha val="43137"/>
                    </a:srgbClr>
                  </a:outerShdw>
                </a:effectLst>
              </a:rPr>
              <a:t> 9 </a:t>
            </a:r>
            <a:r>
              <a:rPr lang="en-US" sz="2400" dirty="0" smtClean="0">
                <a:effectLst>
                  <a:outerShdw blurRad="38100" dist="38100" dir="2700000" algn="tl">
                    <a:srgbClr val="000000">
                      <a:alpha val="43137"/>
                    </a:srgbClr>
                  </a:outerShdw>
                </a:effectLst>
              </a:rPr>
              <a:t>(C</a:t>
            </a:r>
            <a:r>
              <a:rPr lang="el-GR" sz="2400" dirty="0" smtClean="0">
                <a:effectLst>
                  <a:outerShdw blurRad="38100" dist="38100" dir="2700000" algn="tl">
                    <a:srgbClr val="000000">
                      <a:alpha val="43137"/>
                    </a:srgbClr>
                  </a:outerShdw>
                </a:effectLst>
              </a:rPr>
              <a:t>Α9)</a:t>
            </a:r>
            <a:r>
              <a:rPr lang="en-US" sz="2400" dirty="0" smtClean="0"/>
              <a:t>, </a:t>
            </a:r>
            <a:r>
              <a:rPr lang="el-GR" sz="2400" dirty="0" smtClean="0"/>
              <a:t>τυπική του </a:t>
            </a:r>
            <a:r>
              <a:rPr lang="el-GR" sz="2400" b="1" dirty="0" smtClean="0"/>
              <a:t>Δ</a:t>
            </a:r>
            <a:r>
              <a:rPr lang="el-GR" sz="2400" dirty="0" smtClean="0"/>
              <a:t> ΝΚΚ</a:t>
            </a:r>
          </a:p>
          <a:p>
            <a:r>
              <a:rPr lang="en-US" sz="2400" dirty="0" smtClean="0"/>
              <a:t>PAX2, PAX8</a:t>
            </a:r>
            <a:r>
              <a:rPr lang="el-GR" sz="2400" dirty="0" smtClean="0"/>
              <a:t> </a:t>
            </a:r>
            <a:r>
              <a:rPr lang="el-GR" sz="2400" dirty="0" smtClean="0">
                <a:effectLst>
                  <a:outerShdw blurRad="38100" dist="38100" dir="2700000" algn="tl">
                    <a:srgbClr val="000000">
                      <a:alpha val="43137"/>
                    </a:srgbClr>
                  </a:outerShdw>
                </a:effectLst>
              </a:rPr>
              <a:t>πυρηνικές</a:t>
            </a:r>
            <a:r>
              <a:rPr lang="el-GR" sz="2400" dirty="0" smtClean="0"/>
              <a:t> χρώσεις για νεφρικούς όγκους , όχι απόλυτα ειδικές </a:t>
            </a:r>
          </a:p>
          <a:p>
            <a:endParaRPr lang="en-US" sz="2400" dirty="0" smtClean="0"/>
          </a:p>
          <a:p>
            <a:r>
              <a:rPr lang="el-GR" sz="2400" u="sng" dirty="0" smtClean="0"/>
              <a:t>Δείκτης ΝΚΚ </a:t>
            </a:r>
            <a:r>
              <a:rPr lang="el-GR" sz="2400" dirty="0" smtClean="0"/>
              <a:t>(νεοπλάσματα προερχόμενα από </a:t>
            </a:r>
            <a:r>
              <a:rPr lang="el-GR" sz="2400" dirty="0" smtClean="0">
                <a:effectLst>
                  <a:outerShdw blurRad="38100" dist="38100" dir="2700000" algn="tl">
                    <a:srgbClr val="000000">
                      <a:alpha val="43137"/>
                    </a:srgbClr>
                  </a:outerShdw>
                </a:effectLst>
              </a:rPr>
              <a:t>εγγύς</a:t>
            </a:r>
            <a:r>
              <a:rPr lang="el-GR" sz="2400" dirty="0" smtClean="0"/>
              <a:t> σωληνάρια</a:t>
            </a:r>
            <a:r>
              <a:rPr lang="en-US" sz="2400" dirty="0" smtClean="0"/>
              <a:t>: </a:t>
            </a:r>
            <a:r>
              <a:rPr lang="el-GR" sz="2400" dirty="0" smtClean="0"/>
              <a:t>π.χ. </a:t>
            </a:r>
            <a:r>
              <a:rPr lang="el-GR" sz="2400" dirty="0" smtClean="0">
                <a:effectLst>
                  <a:outerShdw blurRad="38100" dist="38100" dir="2700000" algn="tl">
                    <a:srgbClr val="000000">
                      <a:alpha val="43137"/>
                    </a:srgbClr>
                  </a:outerShdw>
                </a:effectLst>
              </a:rPr>
              <a:t>Δ,Θ ΝΚΚ</a:t>
            </a:r>
            <a:r>
              <a:rPr lang="el-GR" sz="2400" dirty="0" smtClean="0"/>
              <a:t>. Σε μεταστατικές εστίες αξιολογείται μόνο η θετική του χρώση ως </a:t>
            </a:r>
            <a:r>
              <a:rPr lang="el-GR" sz="2400" u="sng" dirty="0" smtClean="0"/>
              <a:t>πιθανώς</a:t>
            </a:r>
            <a:r>
              <a:rPr lang="el-GR" sz="2400" dirty="0" smtClean="0"/>
              <a:t> ειδική για  νεφρική προέλευση)</a:t>
            </a:r>
          </a:p>
          <a:p>
            <a:r>
              <a:rPr lang="en-US" sz="2400" u="sng" dirty="0" smtClean="0"/>
              <a:t>CD10</a:t>
            </a:r>
            <a:r>
              <a:rPr lang="el-GR" sz="2400" dirty="0" smtClean="0"/>
              <a:t>  αποκλειστικά  </a:t>
            </a:r>
            <a:r>
              <a:rPr lang="el-GR" sz="2400" dirty="0" err="1" smtClean="0"/>
              <a:t>μεμβρανική</a:t>
            </a:r>
            <a:r>
              <a:rPr lang="el-GR" sz="2400" dirty="0" smtClean="0"/>
              <a:t> χρώση (νεοπλάσματα προερχόμενα από εγγύς σωληνάρια)</a:t>
            </a:r>
          </a:p>
          <a:p>
            <a:endParaRPr lang="en-US" sz="2400" u="sng" dirty="0" smtClean="0"/>
          </a:p>
          <a:p>
            <a:r>
              <a:rPr lang="el-GR" sz="2400" dirty="0" smtClean="0">
                <a:effectLst>
                  <a:outerShdw blurRad="38100" dist="38100" dir="2700000" algn="tl">
                    <a:srgbClr val="000000">
                      <a:alpha val="43137"/>
                    </a:srgbClr>
                  </a:outerShdw>
                </a:effectLst>
              </a:rPr>
              <a:t>Ειδική του νεφρού </a:t>
            </a:r>
            <a:r>
              <a:rPr lang="el-GR" sz="2400" dirty="0" err="1" smtClean="0">
                <a:effectLst>
                  <a:outerShdw blurRad="38100" dist="38100" dir="2700000" algn="tl">
                    <a:srgbClr val="000000">
                      <a:alpha val="43137"/>
                    </a:srgbClr>
                  </a:outerShdw>
                </a:effectLst>
              </a:rPr>
              <a:t>καντχερίνη</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a:t>
            </a:r>
            <a:r>
              <a:rPr lang="en-US" sz="2400" dirty="0" err="1" smtClean="0">
                <a:effectLst>
                  <a:outerShdw blurRad="38100" dist="38100" dir="2700000" algn="tl">
                    <a:srgbClr val="000000">
                      <a:alpha val="43137"/>
                    </a:srgbClr>
                  </a:outerShdw>
                </a:effectLst>
              </a:rPr>
              <a:t>ksp</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cadherin</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(νεοπλάσματα από άπω τμήματα του </a:t>
            </a:r>
            <a:r>
              <a:rPr lang="el-GR" sz="2400" dirty="0" err="1" smtClean="0">
                <a:effectLst>
                  <a:outerShdw blurRad="38100" dist="38100" dir="2700000" algn="tl">
                    <a:srgbClr val="000000">
                      <a:alpha val="43137"/>
                    </a:srgbClr>
                  </a:outerShdw>
                </a:effectLst>
              </a:rPr>
              <a:t>νεφρώνα</a:t>
            </a:r>
            <a:r>
              <a:rPr lang="en-US" sz="2400" dirty="0" smtClean="0">
                <a:effectLst>
                  <a:outerShdw blurRad="38100" dist="38100" dir="2700000" algn="tl">
                    <a:srgbClr val="000000">
                      <a:alpha val="43137"/>
                    </a:srgbClr>
                  </a:outerShdw>
                </a:effectLst>
              </a:rPr>
              <a:t>:</a:t>
            </a:r>
            <a:r>
              <a:rPr lang="el-GR" sz="2400" dirty="0" smtClean="0">
                <a:effectLst>
                  <a:outerShdw blurRad="38100" dist="38100" dir="2700000" algn="tl">
                    <a:srgbClr val="000000">
                      <a:alpha val="43137"/>
                    </a:srgbClr>
                  </a:outerShdw>
                </a:effectLst>
              </a:rPr>
              <a:t> π.χ. Χ ΝΚΚ, </a:t>
            </a:r>
            <a:r>
              <a:rPr lang="el-GR" sz="2400" dirty="0" err="1" smtClean="0">
                <a:effectLst>
                  <a:outerShdw blurRad="38100" dist="38100" dir="2700000" algn="tl">
                    <a:srgbClr val="000000">
                      <a:alpha val="43137"/>
                    </a:srgbClr>
                  </a:outerShdw>
                </a:effectLst>
              </a:rPr>
              <a:t>ογκοκύτωμα</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 τα οποία προέρχονται από τα εμβόλιμα κύτταρα των αθροιστικών σωληναρίων του νεφρικού </a:t>
            </a:r>
            <a:r>
              <a:rPr lang="el-GR" sz="2400" spc="600" dirty="0" smtClean="0">
                <a:effectLst>
                  <a:outerShdw blurRad="38100" dist="38100" dir="2700000" algn="tl">
                    <a:srgbClr val="000000">
                      <a:alpha val="43137"/>
                    </a:srgbClr>
                  </a:outerShdw>
                </a:effectLst>
              </a:rPr>
              <a:t>φλοιού</a:t>
            </a:r>
            <a:r>
              <a:rPr lang="el-GR" sz="2400" dirty="0" smtClean="0">
                <a:effectLst>
                  <a:outerShdw blurRad="38100" dist="38100" dir="2700000" algn="tl">
                    <a:srgbClr val="000000">
                      <a:alpha val="43137"/>
                    </a:srgbClr>
                  </a:outerShdw>
                </a:effectLst>
              </a:rPr>
              <a:t>) </a:t>
            </a:r>
            <a:endParaRPr lang="en-US" sz="2400" dirty="0" smtClean="0">
              <a:effectLst>
                <a:outerShdw blurRad="38100" dist="38100" dir="2700000" algn="tl">
                  <a:srgbClr val="000000">
                    <a:alpha val="43137"/>
                  </a:srgbClr>
                </a:outerShdw>
              </a:effectLst>
            </a:endParaRPr>
          </a:p>
          <a:p>
            <a:r>
              <a:rPr lang="el-GR" sz="2400" dirty="0" err="1" smtClean="0">
                <a:effectLst>
                  <a:outerShdw blurRad="38100" dist="38100" dir="2700000" algn="tl">
                    <a:srgbClr val="000000">
                      <a:alpha val="43137"/>
                    </a:srgbClr>
                  </a:outerShdw>
                </a:effectLst>
              </a:rPr>
              <a:t>Παρβαλβουμίνη</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 νεοπλάσματα από άπω τμήματα του </a:t>
            </a:r>
            <a:r>
              <a:rPr lang="el-GR" sz="2400" dirty="0" err="1" smtClean="0">
                <a:effectLst>
                  <a:outerShdw blurRad="38100" dist="38100" dir="2700000" algn="tl">
                    <a:srgbClr val="000000">
                      <a:alpha val="43137"/>
                    </a:srgbClr>
                  </a:outerShdw>
                </a:effectLst>
              </a:rPr>
              <a:t>νεφρώνα</a:t>
            </a:r>
            <a:r>
              <a:rPr lang="el-GR" sz="2400" dirty="0" smtClean="0">
                <a:effectLst>
                  <a:outerShdw blurRad="38100" dist="38100" dir="2700000" algn="tl">
                    <a:srgbClr val="000000">
                      <a:alpha val="43137"/>
                    </a:srgbClr>
                  </a:outerShdw>
                </a:effectLst>
              </a:rPr>
              <a:t> )</a:t>
            </a:r>
          </a:p>
          <a:p>
            <a:r>
              <a:rPr lang="el-GR" sz="2400" dirty="0" err="1" smtClean="0">
                <a:effectLst>
                  <a:outerShdw blurRad="38100" dist="38100" dir="2700000" algn="tl">
                    <a:srgbClr val="000000">
                      <a:alpha val="43137"/>
                    </a:srgbClr>
                  </a:outerShdw>
                </a:effectLst>
              </a:rPr>
              <a:t>Κλοντίνες</a:t>
            </a:r>
            <a:r>
              <a:rPr lang="el-GR" sz="2400" dirty="0" smtClean="0">
                <a:effectLst>
                  <a:outerShdw blurRad="38100" dist="38100" dir="2700000" algn="tl">
                    <a:srgbClr val="000000">
                      <a:alpha val="43137"/>
                    </a:srgbClr>
                  </a:outerShdw>
                </a:effectLst>
              </a:rPr>
              <a:t> 7 &amp; 8 ( νεοπλάσματα από άπω τμήματα του </a:t>
            </a:r>
            <a:r>
              <a:rPr lang="el-GR" sz="2400" dirty="0" err="1" smtClean="0">
                <a:effectLst>
                  <a:outerShdw blurRad="38100" dist="38100" dir="2700000" algn="tl">
                    <a:srgbClr val="000000">
                      <a:alpha val="43137"/>
                    </a:srgbClr>
                  </a:outerShdw>
                </a:effectLst>
              </a:rPr>
              <a:t>νεφρώνα</a:t>
            </a:r>
            <a:r>
              <a:rPr lang="el-GR" sz="2400" dirty="0" smtClean="0">
                <a:effectLst>
                  <a:outerShdw blurRad="38100" dist="38100" dir="2700000" algn="tl">
                    <a:srgbClr val="000000">
                      <a:alpha val="43137"/>
                    </a:srgbClr>
                  </a:outerShdw>
                </a:effectLst>
              </a:rPr>
              <a:t> )</a:t>
            </a:r>
          </a:p>
          <a:p>
            <a:endParaRPr lang="el-GR" sz="2400" dirty="0" smtClean="0">
              <a:effectLst>
                <a:outerShdw blurRad="38100" dist="38100" dir="2700000" algn="tl">
                  <a:srgbClr val="000000">
                    <a:alpha val="43137"/>
                  </a:srgbClr>
                </a:outerShdw>
              </a:effectLst>
            </a:endParaRPr>
          </a:p>
          <a:p>
            <a:r>
              <a:rPr lang="en-US" sz="2400" dirty="0" smtClean="0"/>
              <a:t>S100A1</a:t>
            </a:r>
            <a:r>
              <a:rPr lang="el-GR" sz="2400" dirty="0" smtClean="0"/>
              <a:t> (πυρηνική &amp; </a:t>
            </a:r>
            <a:r>
              <a:rPr lang="el-GR" sz="2400" dirty="0" err="1" smtClean="0"/>
              <a:t>κυτταροπλασματική</a:t>
            </a:r>
            <a:r>
              <a:rPr lang="el-GR" sz="2400" dirty="0" smtClean="0"/>
              <a:t> χρώση για </a:t>
            </a:r>
            <a:r>
              <a:rPr lang="el-GR" sz="2400" dirty="0" err="1" smtClean="0"/>
              <a:t>ογκοκύτωμα</a:t>
            </a:r>
            <a:r>
              <a:rPr lang="el-GR" sz="2400" dirty="0" smtClean="0"/>
              <a:t>) </a:t>
            </a:r>
            <a:endParaRPr lang="en-US" sz="2400" dirty="0" smtClean="0"/>
          </a:p>
          <a:p>
            <a:r>
              <a:rPr lang="en-US" sz="2400" dirty="0" smtClean="0"/>
              <a:t>CD82</a:t>
            </a:r>
            <a:r>
              <a:rPr lang="el-GR" sz="2400" dirty="0" smtClean="0"/>
              <a:t> (για Χ ΝΚΚ)</a:t>
            </a:r>
            <a:endParaRPr lang="en-US" sz="2400" dirty="0" smtClean="0"/>
          </a:p>
          <a:p>
            <a:r>
              <a:rPr lang="en-US" sz="2400" dirty="0" smtClean="0">
                <a:effectLst>
                  <a:outerShdw blurRad="38100" dist="38100" dir="2700000" algn="tl">
                    <a:srgbClr val="000000">
                      <a:alpha val="43137"/>
                    </a:srgbClr>
                  </a:outerShdw>
                </a:effectLst>
              </a:rPr>
              <a:t>C-Kit</a:t>
            </a:r>
            <a:r>
              <a:rPr lang="en-US" sz="2400" dirty="0" smtClean="0"/>
              <a:t> (CD117)</a:t>
            </a:r>
            <a:r>
              <a:rPr lang="el-GR" sz="2400" dirty="0" smtClean="0"/>
              <a:t> για Χ ΝΚΚ &amp; </a:t>
            </a:r>
            <a:r>
              <a:rPr lang="el-GR" sz="2400" dirty="0" err="1" smtClean="0"/>
              <a:t>ογκοκύτωμα</a:t>
            </a:r>
            <a:r>
              <a:rPr lang="el-GR" sz="2400" dirty="0" smtClean="0"/>
              <a:t>.</a:t>
            </a:r>
          </a:p>
          <a:p>
            <a:endParaRPr lang="en-US" sz="2400" dirty="0" smtClean="0"/>
          </a:p>
          <a:p>
            <a:r>
              <a:rPr lang="en-US" sz="2400" dirty="0" smtClean="0">
                <a:effectLst>
                  <a:outerShdw blurRad="38100" dist="38100" dir="2700000" algn="tl">
                    <a:srgbClr val="000000">
                      <a:alpha val="43137"/>
                    </a:srgbClr>
                  </a:outerShdw>
                </a:effectLst>
              </a:rPr>
              <a:t>TFE3</a:t>
            </a:r>
            <a:r>
              <a:rPr lang="el-GR" sz="2400" dirty="0" smtClean="0"/>
              <a:t> ( ΝΚΚ σχετιζόμενο με </a:t>
            </a:r>
            <a:r>
              <a:rPr lang="el-GR" sz="2400" dirty="0" err="1" smtClean="0"/>
              <a:t>διαμετάθεση</a:t>
            </a:r>
            <a:r>
              <a:rPr lang="el-GR" sz="2400" dirty="0" smtClean="0"/>
              <a:t>, πυρηνική χρώση) </a:t>
            </a:r>
          </a:p>
          <a:p>
            <a:endParaRPr lang="en-US" sz="2400" dirty="0" smtClean="0"/>
          </a:p>
          <a:p>
            <a:r>
              <a:rPr lang="en-US" sz="2400" dirty="0" smtClean="0"/>
              <a:t>P63, </a:t>
            </a:r>
            <a:r>
              <a:rPr lang="el-GR" sz="2400" dirty="0" err="1" smtClean="0"/>
              <a:t>θρομβομοντουλίνη</a:t>
            </a:r>
            <a:r>
              <a:rPr lang="el-GR" sz="2400" dirty="0" smtClean="0"/>
              <a:t>, </a:t>
            </a:r>
            <a:r>
              <a:rPr lang="el-GR" sz="2400" dirty="0" err="1" smtClean="0"/>
              <a:t>ουροπλακίνη</a:t>
            </a:r>
            <a:r>
              <a:rPr lang="el-GR" sz="2400" dirty="0" smtClean="0"/>
              <a:t> ΙΙΙ, </a:t>
            </a:r>
            <a:r>
              <a:rPr lang="en-US" sz="2400" dirty="0" smtClean="0"/>
              <a:t>S100P</a:t>
            </a:r>
            <a:r>
              <a:rPr lang="el-GR" sz="2400" dirty="0" smtClean="0"/>
              <a:t> (πυρηνική &amp; </a:t>
            </a:r>
            <a:r>
              <a:rPr lang="el-GR" sz="2400" dirty="0" err="1" smtClean="0"/>
              <a:t>κυτταροπλασματική</a:t>
            </a:r>
            <a:r>
              <a:rPr lang="el-GR" sz="2400" dirty="0" smtClean="0"/>
              <a:t>) , </a:t>
            </a:r>
            <a:r>
              <a:rPr lang="en-US" sz="2400" dirty="0" smtClean="0"/>
              <a:t>G</a:t>
            </a:r>
            <a:r>
              <a:rPr lang="el-GR" sz="2400" dirty="0" smtClean="0"/>
              <a:t>ΑΤΑ 3, </a:t>
            </a:r>
            <a:r>
              <a:rPr lang="en-US" sz="2400" dirty="0" smtClean="0"/>
              <a:t>C</a:t>
            </a:r>
            <a:r>
              <a:rPr lang="el-GR" sz="2400" dirty="0" smtClean="0"/>
              <a:t>Κ20</a:t>
            </a:r>
            <a:r>
              <a:rPr lang="en-US" sz="2400" dirty="0" smtClean="0"/>
              <a:t> (o</a:t>
            </a:r>
            <a:r>
              <a:rPr lang="el-GR" sz="2400" dirty="0" err="1" smtClean="0"/>
              <a:t>υροθηλιακή</a:t>
            </a:r>
            <a:r>
              <a:rPr lang="el-GR" sz="2400" dirty="0" smtClean="0"/>
              <a:t> διαφοροποίηση) .</a:t>
            </a:r>
            <a:endParaRPr lang="en-US" sz="2400" dirty="0" smtClean="0"/>
          </a:p>
          <a:p>
            <a:endParaRPr lang="en-US" sz="2400" dirty="0" smtClean="0"/>
          </a:p>
          <a:p>
            <a:endParaRPr lang="en-US" dirty="0" smtClean="0"/>
          </a:p>
          <a:p>
            <a:pPr>
              <a:buNone/>
            </a:pPr>
            <a:endParaRPr lang="en-US" dirty="0" smtClean="0"/>
          </a:p>
          <a:p>
            <a:pPr>
              <a:buNone/>
            </a:pPr>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285776"/>
            <a:ext cx="8258204" cy="1428760"/>
          </a:xfrm>
        </p:spPr>
        <p:txBody>
          <a:bodyPr>
            <a:normAutofit/>
          </a:bodyPr>
          <a:lstStyle/>
          <a:p>
            <a:r>
              <a:rPr lang="el-GR" sz="3600" dirty="0" err="1" smtClean="0">
                <a:effectLst>
                  <a:outerShdw blurRad="38100" dist="38100" dir="2700000" algn="tl">
                    <a:srgbClr val="000000">
                      <a:alpha val="43137"/>
                    </a:srgbClr>
                  </a:outerShdw>
                </a:effectLst>
              </a:rPr>
              <a:t>Ανοσο</a:t>
            </a:r>
            <a:r>
              <a:rPr lang="el-GR" sz="3600" dirty="0" err="1" smtClean="0"/>
              <a:t>δείκτες</a:t>
            </a:r>
            <a:r>
              <a:rPr lang="el-GR" sz="3600" dirty="0" smtClean="0"/>
              <a:t> βασικής </a:t>
            </a:r>
            <a:r>
              <a:rPr lang="el-GR" sz="3600" dirty="0" err="1" smtClean="0">
                <a:effectLst>
                  <a:outerShdw blurRad="38100" dist="38100" dir="2700000" algn="tl">
                    <a:srgbClr val="000000">
                      <a:alpha val="43137"/>
                    </a:srgbClr>
                  </a:outerShdw>
                </a:effectLst>
              </a:rPr>
              <a:t>διαφοροδιαγνωστικής</a:t>
            </a:r>
            <a:r>
              <a:rPr lang="el-GR" sz="3600" dirty="0" smtClean="0">
                <a:effectLst>
                  <a:outerShdw blurRad="38100" dist="38100" dir="2700000" algn="tl">
                    <a:srgbClr val="000000">
                      <a:alpha val="43137"/>
                    </a:srgbClr>
                  </a:outerShdw>
                </a:effectLst>
              </a:rPr>
              <a:t> σημασίας</a:t>
            </a:r>
            <a:r>
              <a:rPr lang="en-US" sz="3600" dirty="0" smtClean="0">
                <a:effectLst>
                  <a:outerShdw blurRad="38100" dist="38100" dir="2700000" algn="tl">
                    <a:srgbClr val="000000">
                      <a:alpha val="43137"/>
                    </a:srgbClr>
                  </a:outerShdw>
                </a:effectLst>
              </a:rPr>
              <a:t> (I)</a:t>
            </a:r>
            <a:endParaRPr lang="el-GR" sz="36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1000108"/>
            <a:ext cx="8229600" cy="6215106"/>
          </a:xfrm>
        </p:spPr>
        <p:txBody>
          <a:bodyPr>
            <a:normAutofit fontScale="85000" lnSpcReduction="20000"/>
          </a:bodyPr>
          <a:lstStyle/>
          <a:p>
            <a:pPr algn="just"/>
            <a:r>
              <a:rPr lang="en-US" b="1" dirty="0" smtClean="0"/>
              <a:t>CA9</a:t>
            </a:r>
            <a:r>
              <a:rPr lang="en-US" dirty="0" smtClean="0"/>
              <a:t>: </a:t>
            </a:r>
            <a:r>
              <a:rPr lang="el-GR" dirty="0" smtClean="0"/>
              <a:t>διάχυτη </a:t>
            </a:r>
            <a:r>
              <a:rPr lang="el-GR" dirty="0" err="1" smtClean="0"/>
              <a:t>μεμβρανική</a:t>
            </a:r>
            <a:r>
              <a:rPr lang="el-GR" dirty="0" smtClean="0"/>
              <a:t> έκφραση σε &gt; 90% των </a:t>
            </a:r>
            <a:r>
              <a:rPr lang="el-GR" dirty="0" err="1" smtClean="0">
                <a:effectLst>
                  <a:outerShdw blurRad="38100" dist="38100" dir="2700000" algn="tl">
                    <a:srgbClr val="000000">
                      <a:alpha val="43137"/>
                    </a:srgbClr>
                  </a:outerShdw>
                </a:effectLst>
              </a:rPr>
              <a:t>διαυγοκυτταρικών</a:t>
            </a:r>
            <a:r>
              <a:rPr lang="el-GR" dirty="0" smtClean="0"/>
              <a:t> ΝΚΚ, συμπεριλαμβανομένων των μεταστατικών εστιών </a:t>
            </a:r>
            <a:r>
              <a:rPr lang="en-US" dirty="0" smtClean="0"/>
              <a:t> </a:t>
            </a:r>
            <a:r>
              <a:rPr lang="el-GR" dirty="0" smtClean="0"/>
              <a:t>τους.</a:t>
            </a:r>
          </a:p>
          <a:p>
            <a:pPr algn="just"/>
            <a:r>
              <a:rPr lang="en-US" b="1" dirty="0" smtClean="0"/>
              <a:t>CD10</a:t>
            </a:r>
            <a:r>
              <a:rPr lang="en-US" dirty="0" smtClean="0"/>
              <a:t>: </a:t>
            </a:r>
            <a:r>
              <a:rPr lang="el-GR" dirty="0" smtClean="0"/>
              <a:t>διάχυτη </a:t>
            </a:r>
            <a:r>
              <a:rPr lang="el-GR" spc="300" dirty="0" err="1" smtClean="0">
                <a:effectLst>
                  <a:outerShdw blurRad="38100" dist="38100" dir="2700000" algn="tl">
                    <a:srgbClr val="000000">
                      <a:alpha val="43137"/>
                    </a:srgbClr>
                  </a:outerShdw>
                </a:effectLst>
              </a:rPr>
              <a:t>μεμβρανική</a:t>
            </a:r>
            <a:r>
              <a:rPr lang="el-GR" dirty="0" smtClean="0"/>
              <a:t> έκφραση στο </a:t>
            </a:r>
            <a:r>
              <a:rPr lang="el-GR" dirty="0" err="1" smtClean="0">
                <a:effectLst>
                  <a:outerShdw blurRad="38100" dist="38100" dir="2700000" algn="tl">
                    <a:srgbClr val="000000">
                      <a:alpha val="43137"/>
                    </a:srgbClr>
                  </a:outerShdw>
                </a:effectLst>
              </a:rPr>
              <a:t>διαυγοκυτταρικό</a:t>
            </a:r>
            <a:r>
              <a:rPr lang="el-GR" dirty="0" smtClean="0"/>
              <a:t> ΝΚΚ,</a:t>
            </a:r>
            <a:r>
              <a:rPr lang="en-US" dirty="0" smtClean="0"/>
              <a:t> </a:t>
            </a:r>
            <a:r>
              <a:rPr lang="el-GR" dirty="0" smtClean="0"/>
              <a:t>συμπεριλαμβανομένων εκείνων των ΝΚΚ των σχετιζομένων με </a:t>
            </a:r>
            <a:r>
              <a:rPr lang="el-GR" dirty="0" err="1" smtClean="0"/>
              <a:t>διαμετάθεση</a:t>
            </a:r>
            <a:r>
              <a:rPr lang="el-GR" dirty="0" smtClean="0"/>
              <a:t>, πιθανή απώλεια στην υψηλόβαθμη κακοήθεια.</a:t>
            </a:r>
          </a:p>
          <a:p>
            <a:pPr algn="just"/>
            <a:r>
              <a:rPr lang="el-GR" b="1" dirty="0" err="1" smtClean="0"/>
              <a:t>Βιμεντίνη</a:t>
            </a:r>
            <a:r>
              <a:rPr lang="en-US" dirty="0" smtClean="0"/>
              <a:t>: </a:t>
            </a:r>
            <a:r>
              <a:rPr lang="el-GR" dirty="0" smtClean="0"/>
              <a:t>χρήσιμη στη ΔΔ </a:t>
            </a:r>
            <a:r>
              <a:rPr lang="el-GR" dirty="0" err="1" smtClean="0"/>
              <a:t>διαυγοκυτταρικού</a:t>
            </a:r>
            <a:r>
              <a:rPr lang="el-GR" dirty="0" smtClean="0"/>
              <a:t> &amp; </a:t>
            </a:r>
            <a:r>
              <a:rPr lang="el-GR" dirty="0" err="1" smtClean="0"/>
              <a:t>χρωμόφοβου</a:t>
            </a:r>
            <a:r>
              <a:rPr lang="el-GR" dirty="0" smtClean="0"/>
              <a:t> ΝΚΚ λόγω της θετικής της  έκφρασης στο Δ ΝΚΚ). Δυνητικώς εκφράζεται σε διάφορους,</a:t>
            </a:r>
            <a:r>
              <a:rPr lang="en-US" dirty="0" smtClean="0"/>
              <a:t> </a:t>
            </a:r>
            <a:r>
              <a:rPr lang="el-GR" dirty="0" smtClean="0"/>
              <a:t>υψηλόβαθμης κακοήθειας,</a:t>
            </a:r>
            <a:r>
              <a:rPr lang="en-US" dirty="0" smtClean="0"/>
              <a:t> </a:t>
            </a:r>
            <a:r>
              <a:rPr lang="el-GR" dirty="0" smtClean="0"/>
              <a:t>νεφρικούς και </a:t>
            </a:r>
            <a:r>
              <a:rPr lang="el-GR" dirty="0" err="1" smtClean="0"/>
              <a:t>εξωνεφρικούς</a:t>
            </a:r>
            <a:r>
              <a:rPr lang="el-GR" dirty="0" smtClean="0"/>
              <a:t> όγκους και,</a:t>
            </a:r>
            <a:r>
              <a:rPr lang="en-US" dirty="0" smtClean="0"/>
              <a:t> </a:t>
            </a:r>
            <a:r>
              <a:rPr lang="el-GR" u="sng" dirty="0" smtClean="0"/>
              <a:t>σπάνια</a:t>
            </a:r>
            <a:r>
              <a:rPr lang="el-GR" dirty="0" smtClean="0"/>
              <a:t>,</a:t>
            </a:r>
            <a:r>
              <a:rPr lang="en-US" dirty="0" smtClean="0"/>
              <a:t> </a:t>
            </a:r>
            <a:r>
              <a:rPr lang="el-GR" dirty="0" smtClean="0"/>
              <a:t>στα </a:t>
            </a:r>
            <a:r>
              <a:rPr lang="el-GR" dirty="0" err="1" smtClean="0"/>
              <a:t>χρωμόφοβα</a:t>
            </a:r>
            <a:r>
              <a:rPr lang="el-GR" dirty="0" smtClean="0"/>
              <a:t> ΝΚΚ.</a:t>
            </a:r>
          </a:p>
          <a:p>
            <a:pPr algn="just"/>
            <a:r>
              <a:rPr lang="en-US" b="1" dirty="0" smtClean="0"/>
              <a:t>TFE3 &amp; TFEB</a:t>
            </a:r>
            <a:r>
              <a:rPr lang="en-US" dirty="0" smtClean="0"/>
              <a:t>: </a:t>
            </a:r>
            <a:r>
              <a:rPr lang="el-GR" dirty="0" smtClean="0"/>
              <a:t>Σε </a:t>
            </a:r>
            <a:r>
              <a:rPr lang="el-GR" dirty="0" err="1" smtClean="0"/>
              <a:t>διαυγοκυτταρικούς</a:t>
            </a:r>
            <a:r>
              <a:rPr lang="el-GR" dirty="0" smtClean="0"/>
              <a:t> όγκους  με μειωμένη ή απούσα έκφραση </a:t>
            </a:r>
            <a:r>
              <a:rPr lang="en-US" dirty="0" smtClean="0"/>
              <a:t>CK &amp; EMA/MUC1,  </a:t>
            </a:r>
            <a:r>
              <a:rPr lang="el-GR" dirty="0" smtClean="0"/>
              <a:t>χρησιμεύουν για αποκλεισμό </a:t>
            </a:r>
            <a:r>
              <a:rPr lang="el-GR" dirty="0" err="1" smtClean="0">
                <a:effectLst>
                  <a:outerShdw blurRad="38100" dist="38100" dir="2700000" algn="tl">
                    <a:srgbClr val="000000">
                      <a:alpha val="43137"/>
                    </a:srgbClr>
                  </a:outerShdw>
                </a:effectLst>
              </a:rPr>
              <a:t>οικογενών</a:t>
            </a:r>
            <a:r>
              <a:rPr lang="el-GR" dirty="0" smtClean="0"/>
              <a:t> όγκων </a:t>
            </a:r>
            <a:r>
              <a:rPr lang="en-US" dirty="0" err="1" smtClean="0"/>
              <a:t>MiTF</a:t>
            </a:r>
            <a:r>
              <a:rPr lang="en-US" dirty="0" smtClean="0"/>
              <a:t>/TFE.</a:t>
            </a:r>
            <a:endParaRPr lang="el-GR"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lnSpcReduction="10000"/>
          </a:bodyPr>
          <a:lstStyle/>
          <a:p>
            <a:r>
              <a:rPr lang="en-US" b="1" dirty="0" smtClean="0"/>
              <a:t>AMACR</a:t>
            </a:r>
            <a:r>
              <a:rPr lang="en-US" dirty="0" smtClean="0"/>
              <a:t>: </a:t>
            </a:r>
            <a:r>
              <a:rPr lang="el-GR" dirty="0" smtClean="0"/>
              <a:t>Διάχυτη,</a:t>
            </a:r>
            <a:r>
              <a:rPr lang="en-US" dirty="0" smtClean="0"/>
              <a:t> </a:t>
            </a:r>
            <a:r>
              <a:rPr lang="el-GR" dirty="0" smtClean="0"/>
              <a:t>κοκκώδης,</a:t>
            </a:r>
            <a:r>
              <a:rPr lang="en-US" dirty="0" smtClean="0"/>
              <a:t> </a:t>
            </a:r>
            <a:r>
              <a:rPr lang="el-GR" dirty="0" err="1" smtClean="0"/>
              <a:t>κυτταροπλασματική</a:t>
            </a:r>
            <a:r>
              <a:rPr lang="el-GR" dirty="0" smtClean="0"/>
              <a:t> χρώση  στα πλείστα </a:t>
            </a:r>
            <a:r>
              <a:rPr lang="el-GR" dirty="0" err="1" smtClean="0">
                <a:effectLst>
                  <a:outerShdw blurRad="38100" dist="38100" dir="2700000" algn="tl">
                    <a:srgbClr val="000000">
                      <a:alpha val="43137"/>
                    </a:srgbClr>
                  </a:outerShdw>
                </a:effectLst>
              </a:rPr>
              <a:t>θηλώδη</a:t>
            </a:r>
            <a:r>
              <a:rPr lang="el-GR" dirty="0" smtClean="0"/>
              <a:t> ΝΚΚ, αλλά </a:t>
            </a:r>
            <a:r>
              <a:rPr lang="el-GR" dirty="0" smtClean="0">
                <a:effectLst>
                  <a:outerShdw blurRad="38100" dist="38100" dir="2700000" algn="tl">
                    <a:srgbClr val="000000">
                      <a:alpha val="43137"/>
                    </a:srgbClr>
                  </a:outerShdw>
                </a:effectLst>
              </a:rPr>
              <a:t>όχι μόνο</a:t>
            </a:r>
            <a:r>
              <a:rPr lang="el-GR" dirty="0" smtClean="0"/>
              <a:t>.</a:t>
            </a:r>
          </a:p>
          <a:p>
            <a:r>
              <a:rPr lang="en-US" b="1" dirty="0" smtClean="0"/>
              <a:t>C-KIT/CD117</a:t>
            </a:r>
            <a:r>
              <a:rPr lang="en-US" dirty="0" smtClean="0"/>
              <a:t>: </a:t>
            </a:r>
            <a:r>
              <a:rPr lang="el-GR" dirty="0" smtClean="0"/>
              <a:t>Διάχυτη έκφραση στο </a:t>
            </a:r>
            <a:r>
              <a:rPr lang="el-GR" dirty="0" err="1" smtClean="0">
                <a:effectLst>
                  <a:outerShdw blurRad="38100" dist="38100" dir="2700000" algn="tl">
                    <a:srgbClr val="000000">
                      <a:alpha val="43137"/>
                    </a:srgbClr>
                  </a:outerShdw>
                </a:effectLst>
              </a:rPr>
              <a:t>χρωμόφοβο</a:t>
            </a:r>
            <a:r>
              <a:rPr lang="el-GR" dirty="0" smtClean="0">
                <a:effectLst>
                  <a:outerShdw blurRad="38100" dist="38100" dir="2700000" algn="tl">
                    <a:srgbClr val="000000">
                      <a:alpha val="43137"/>
                    </a:srgbClr>
                  </a:outerShdw>
                </a:effectLst>
              </a:rPr>
              <a:t> </a:t>
            </a:r>
            <a:r>
              <a:rPr lang="el-GR" dirty="0" smtClean="0"/>
              <a:t>ΝΚΚ,</a:t>
            </a:r>
            <a:r>
              <a:rPr lang="en-US" dirty="0" smtClean="0"/>
              <a:t> </a:t>
            </a:r>
            <a:r>
              <a:rPr lang="el-GR" dirty="0" smtClean="0"/>
              <a:t>συχνά με </a:t>
            </a:r>
            <a:r>
              <a:rPr lang="el-GR" dirty="0" err="1" smtClean="0"/>
              <a:t>μεμβρανική</a:t>
            </a:r>
            <a:r>
              <a:rPr lang="el-GR" dirty="0" smtClean="0"/>
              <a:t> επίταση. Εστιακή έως διάχυτη </a:t>
            </a:r>
            <a:r>
              <a:rPr lang="el-GR" dirty="0" err="1" smtClean="0"/>
              <a:t>κυτταροπλασματική</a:t>
            </a:r>
            <a:r>
              <a:rPr lang="el-GR" dirty="0" smtClean="0"/>
              <a:t> στο </a:t>
            </a:r>
            <a:r>
              <a:rPr lang="el-GR" dirty="0" err="1" smtClean="0">
                <a:effectLst>
                  <a:outerShdw blurRad="38100" dist="38100" dir="2700000" algn="tl">
                    <a:srgbClr val="000000">
                      <a:alpha val="43137"/>
                    </a:srgbClr>
                  </a:outerShdw>
                </a:effectLst>
              </a:rPr>
              <a:t>ογκοκύτωμα</a:t>
            </a:r>
            <a:r>
              <a:rPr lang="el-GR" dirty="0" smtClean="0"/>
              <a:t>. Απουσία στο </a:t>
            </a:r>
            <a:r>
              <a:rPr lang="el-GR" dirty="0" err="1" smtClean="0"/>
              <a:t>διαυγοκυτταρικό</a:t>
            </a:r>
            <a:r>
              <a:rPr lang="el-GR" dirty="0" smtClean="0"/>
              <a:t> ΝΚΚ με </a:t>
            </a:r>
            <a:r>
              <a:rPr lang="el-GR" dirty="0" err="1" smtClean="0"/>
              <a:t>ηωζινόφιλα</a:t>
            </a:r>
            <a:r>
              <a:rPr lang="el-GR" dirty="0" smtClean="0"/>
              <a:t> κύτταρα.</a:t>
            </a:r>
            <a:endParaRPr lang="el-GR" dirty="0"/>
          </a:p>
        </p:txBody>
      </p:sp>
      <p:sp>
        <p:nvSpPr>
          <p:cNvPr id="4" name="1 - Τίτλος"/>
          <p:cNvSpPr>
            <a:spLocks noGrp="1"/>
          </p:cNvSpPr>
          <p:nvPr>
            <p:ph type="title"/>
          </p:nvPr>
        </p:nvSpPr>
        <p:spPr/>
        <p:txBody>
          <a:bodyPr>
            <a:normAutofit fontScale="90000"/>
          </a:bodyPr>
          <a:lstStyle/>
          <a:p>
            <a:r>
              <a:rPr lang="el-GR" sz="4000" dirty="0" err="1" smtClean="0">
                <a:effectLst>
                  <a:outerShdw blurRad="38100" dist="38100" dir="2700000" algn="tl">
                    <a:srgbClr val="000000">
                      <a:alpha val="43137"/>
                    </a:srgbClr>
                  </a:outerShdw>
                </a:effectLst>
              </a:rPr>
              <a:t>Ανοσο</a:t>
            </a:r>
            <a:r>
              <a:rPr lang="el-GR" sz="4000" dirty="0" err="1" smtClean="0"/>
              <a:t>δείκτες</a:t>
            </a:r>
            <a:r>
              <a:rPr lang="el-GR" sz="4000" dirty="0" smtClean="0"/>
              <a:t> βασικής </a:t>
            </a:r>
            <a:r>
              <a:rPr lang="el-GR" sz="4000" dirty="0" err="1" smtClean="0">
                <a:effectLst>
                  <a:outerShdw blurRad="38100" dist="38100" dir="2700000" algn="tl">
                    <a:srgbClr val="000000">
                      <a:alpha val="43137"/>
                    </a:srgbClr>
                  </a:outerShdw>
                </a:effectLst>
              </a:rPr>
              <a:t>διαφοροδιαγνωστικής</a:t>
            </a:r>
            <a:r>
              <a:rPr lang="el-GR" sz="4000" dirty="0" smtClean="0">
                <a:effectLst>
                  <a:outerShdw blurRad="38100" dist="38100" dir="2700000" algn="tl">
                    <a:srgbClr val="000000">
                      <a:alpha val="43137"/>
                    </a:srgbClr>
                  </a:outerShdw>
                </a:effectLst>
              </a:rPr>
              <a:t> σημασίας</a:t>
            </a:r>
            <a:r>
              <a:rPr lang="en-US" sz="4000" dirty="0" smtClean="0">
                <a:effectLst>
                  <a:outerShdw blurRad="38100" dist="38100" dir="2700000" algn="tl">
                    <a:srgbClr val="000000">
                      <a:alpha val="43137"/>
                    </a:srgbClr>
                  </a:outerShdw>
                </a:effectLst>
              </a:rPr>
              <a:t> (II)</a:t>
            </a:r>
            <a:endParaRPr lang="el-GR" sz="4000"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28670"/>
          </a:xfrm>
        </p:spPr>
        <p:txBody>
          <a:bodyPr/>
          <a:lstStyle/>
          <a:p>
            <a:r>
              <a:rPr lang="el-GR" dirty="0" smtClean="0"/>
              <a:t>Η  </a:t>
            </a:r>
            <a:r>
              <a:rPr lang="el-GR" dirty="0" err="1" smtClean="0">
                <a:effectLst>
                  <a:outerShdw blurRad="38100" dist="38100" dir="2700000" algn="tl">
                    <a:srgbClr val="000000">
                      <a:alpha val="43137"/>
                    </a:srgbClr>
                  </a:outerShdw>
                </a:effectLst>
              </a:rPr>
              <a:t>ανοσοέκφραση</a:t>
            </a:r>
            <a:r>
              <a:rPr lang="el-GR" dirty="0" smtClean="0">
                <a:effectLst>
                  <a:outerShdw blurRad="38100" dist="38100" dir="2700000" algn="tl">
                    <a:srgbClr val="000000">
                      <a:alpha val="43137"/>
                    </a:srgbClr>
                  </a:outerShdw>
                </a:effectLst>
              </a:rPr>
              <a:t> </a:t>
            </a:r>
            <a:r>
              <a:rPr lang="el-GR" dirty="0" smtClean="0"/>
              <a:t> της </a:t>
            </a:r>
            <a:r>
              <a:rPr lang="en-US" b="1" dirty="0" smtClean="0"/>
              <a:t>CK</a:t>
            </a:r>
            <a:r>
              <a:rPr lang="el-GR" b="1" dirty="0" smtClean="0"/>
              <a:t>7</a:t>
            </a:r>
            <a:endParaRPr lang="el-GR" b="1" dirty="0"/>
          </a:p>
        </p:txBody>
      </p:sp>
      <p:sp>
        <p:nvSpPr>
          <p:cNvPr id="3" name="2 - Θέση περιεχομένου"/>
          <p:cNvSpPr>
            <a:spLocks noGrp="1"/>
          </p:cNvSpPr>
          <p:nvPr>
            <p:ph idx="1"/>
          </p:nvPr>
        </p:nvSpPr>
        <p:spPr>
          <a:xfrm>
            <a:off x="457200" y="1000108"/>
            <a:ext cx="8229600" cy="5643602"/>
          </a:xfrm>
        </p:spPr>
        <p:txBody>
          <a:bodyPr>
            <a:normAutofit fontScale="92500" lnSpcReduction="20000"/>
          </a:bodyPr>
          <a:lstStyle/>
          <a:p>
            <a:r>
              <a:rPr lang="el-GR" dirty="0" smtClean="0"/>
              <a:t>Διάσπαρτη έως διάχυτη, κυρίως </a:t>
            </a:r>
            <a:r>
              <a:rPr lang="el-GR" dirty="0" err="1" smtClean="0"/>
              <a:t>μεμβρανική</a:t>
            </a:r>
            <a:r>
              <a:rPr lang="el-GR" dirty="0" smtClean="0"/>
              <a:t>, στο </a:t>
            </a:r>
            <a:r>
              <a:rPr lang="el-GR" dirty="0" err="1" smtClean="0">
                <a:effectLst>
                  <a:outerShdw blurRad="38100" dist="38100" dir="2700000" algn="tl">
                    <a:srgbClr val="000000">
                      <a:alpha val="43137"/>
                    </a:srgbClr>
                  </a:outerShdw>
                </a:effectLst>
              </a:rPr>
              <a:t>χρωμόφοβο</a:t>
            </a:r>
            <a:r>
              <a:rPr lang="el-GR" dirty="0" smtClean="0"/>
              <a:t> ΝΚΚ.</a:t>
            </a:r>
          </a:p>
          <a:p>
            <a:r>
              <a:rPr lang="el-GR" dirty="0" smtClean="0"/>
              <a:t>Στα πλείστα </a:t>
            </a:r>
            <a:r>
              <a:rPr lang="el-GR" dirty="0" err="1" smtClean="0"/>
              <a:t>διαυγοκυτταρικά</a:t>
            </a:r>
            <a:r>
              <a:rPr lang="el-GR" dirty="0" smtClean="0"/>
              <a:t> , αρνητική ή εστιακά θετική σε κυστικές ή </a:t>
            </a:r>
            <a:r>
              <a:rPr lang="el-GR" dirty="0" err="1" smtClean="0"/>
              <a:t>ινωτικές</a:t>
            </a:r>
            <a:r>
              <a:rPr lang="el-GR" dirty="0" smtClean="0"/>
              <a:t> περιοχές.</a:t>
            </a:r>
          </a:p>
          <a:p>
            <a:r>
              <a:rPr lang="el-GR" dirty="0" smtClean="0"/>
              <a:t>Στα </a:t>
            </a:r>
            <a:r>
              <a:rPr lang="el-GR" dirty="0" err="1" smtClean="0">
                <a:effectLst>
                  <a:outerShdw blurRad="38100" dist="38100" dir="2700000" algn="tl">
                    <a:srgbClr val="000000">
                      <a:alpha val="43137"/>
                    </a:srgbClr>
                  </a:outerShdw>
                </a:effectLst>
              </a:rPr>
              <a:t>διαυγοκυτταρικά</a:t>
            </a:r>
            <a:r>
              <a:rPr lang="el-GR" dirty="0" smtClean="0">
                <a:effectLst>
                  <a:outerShdw blurRad="38100" dist="38100" dir="2700000" algn="tl">
                    <a:srgbClr val="000000">
                      <a:alpha val="43137"/>
                    </a:srgbClr>
                  </a:outerShdw>
                </a:effectLst>
              </a:rPr>
              <a:t> </a:t>
            </a:r>
            <a:r>
              <a:rPr lang="el-GR" dirty="0" err="1" smtClean="0">
                <a:effectLst>
                  <a:outerShdw blurRad="38100" dist="38100" dir="2700000" algn="tl">
                    <a:srgbClr val="000000">
                      <a:alpha val="43137"/>
                    </a:srgbClr>
                  </a:outerShdw>
                </a:effectLst>
              </a:rPr>
              <a:t>θηλώδη</a:t>
            </a:r>
            <a:r>
              <a:rPr lang="el-GR" dirty="0" smtClean="0">
                <a:effectLst>
                  <a:outerShdw blurRad="38100" dist="38100" dir="2700000" algn="tl">
                    <a:srgbClr val="000000">
                      <a:alpha val="43137"/>
                    </a:srgbClr>
                  </a:outerShdw>
                </a:effectLst>
              </a:rPr>
              <a:t> </a:t>
            </a:r>
            <a:r>
              <a:rPr lang="el-GR" dirty="0" smtClean="0"/>
              <a:t>ΝΚΚ</a:t>
            </a:r>
            <a:r>
              <a:rPr lang="en-US" dirty="0" smtClean="0"/>
              <a:t>: </a:t>
            </a:r>
            <a:r>
              <a:rPr lang="el-GR" dirty="0" smtClean="0"/>
              <a:t>διάχυτα θετική.</a:t>
            </a:r>
          </a:p>
          <a:p>
            <a:r>
              <a:rPr lang="el-GR" dirty="0" smtClean="0"/>
              <a:t>Στα σχετιζόμενα με </a:t>
            </a:r>
            <a:r>
              <a:rPr lang="el-GR" dirty="0" err="1" smtClean="0"/>
              <a:t>διαμετάθεση</a:t>
            </a:r>
            <a:r>
              <a:rPr lang="el-GR" dirty="0" smtClean="0"/>
              <a:t> καρκινώματα </a:t>
            </a:r>
            <a:r>
              <a:rPr lang="en-US" dirty="0" smtClean="0"/>
              <a:t>: </a:t>
            </a:r>
            <a:r>
              <a:rPr lang="el-GR" dirty="0" smtClean="0"/>
              <a:t>αρνητική.</a:t>
            </a:r>
          </a:p>
          <a:p>
            <a:r>
              <a:rPr lang="el-GR" dirty="0" smtClean="0"/>
              <a:t>Σε &gt;80% των </a:t>
            </a:r>
            <a:r>
              <a:rPr lang="el-GR" dirty="0" err="1" smtClean="0">
                <a:effectLst>
                  <a:outerShdw blurRad="38100" dist="38100" dir="2700000" algn="tl">
                    <a:srgbClr val="000000">
                      <a:alpha val="43137"/>
                    </a:srgbClr>
                  </a:outerShdw>
                </a:effectLst>
              </a:rPr>
              <a:t>θηλωδών</a:t>
            </a:r>
            <a:r>
              <a:rPr lang="el-GR" dirty="0" smtClean="0">
                <a:effectLst>
                  <a:outerShdw blurRad="38100" dist="38100" dir="2700000" algn="tl">
                    <a:srgbClr val="000000">
                      <a:alpha val="43137"/>
                    </a:srgbClr>
                  </a:outerShdw>
                </a:effectLst>
              </a:rPr>
              <a:t> </a:t>
            </a:r>
            <a:r>
              <a:rPr lang="el-GR" dirty="0" smtClean="0"/>
              <a:t>ΝΚΚ </a:t>
            </a:r>
            <a:r>
              <a:rPr lang="en-US" dirty="0" smtClean="0"/>
              <a:t>: (+) ,</a:t>
            </a:r>
            <a:r>
              <a:rPr lang="el-GR" dirty="0" smtClean="0"/>
              <a:t>με εξασθένηση στα τύπου 2.</a:t>
            </a:r>
          </a:p>
          <a:p>
            <a:r>
              <a:rPr lang="el-GR" dirty="0" smtClean="0"/>
              <a:t>Συχνά διάχυτα (+) στα </a:t>
            </a:r>
            <a:r>
              <a:rPr lang="el-GR" dirty="0" smtClean="0">
                <a:effectLst>
                  <a:outerShdw blurRad="38100" dist="38100" dir="2700000" algn="tl">
                    <a:srgbClr val="000000">
                      <a:alpha val="43137"/>
                    </a:srgbClr>
                  </a:outerShdw>
                </a:effectLst>
              </a:rPr>
              <a:t>βλεννώδη σωληνώδη &amp; </a:t>
            </a:r>
            <a:r>
              <a:rPr lang="el-GR" dirty="0" err="1" smtClean="0">
                <a:effectLst>
                  <a:outerShdw blurRad="38100" dist="38100" dir="2700000" algn="tl">
                    <a:srgbClr val="000000">
                      <a:alpha val="43137"/>
                    </a:srgbClr>
                  </a:outerShdw>
                </a:effectLst>
              </a:rPr>
              <a:t>ατρακτοκυτταρικά</a:t>
            </a:r>
            <a:r>
              <a:rPr lang="el-GR" dirty="0" smtClean="0">
                <a:effectLst>
                  <a:outerShdw blurRad="38100" dist="38100" dir="2700000" algn="tl">
                    <a:srgbClr val="000000">
                      <a:alpha val="43137"/>
                    </a:srgbClr>
                  </a:outerShdw>
                </a:effectLst>
              </a:rPr>
              <a:t>,</a:t>
            </a:r>
            <a:r>
              <a:rPr lang="en-US"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στων αθροιστικών πόρων &amp; στο </a:t>
            </a:r>
            <a:r>
              <a:rPr lang="el-GR" dirty="0" err="1" smtClean="0">
                <a:effectLst>
                  <a:outerShdw blurRad="38100" dist="38100" dir="2700000" algn="tl">
                    <a:srgbClr val="000000">
                      <a:alpha val="43137"/>
                    </a:srgbClr>
                  </a:outerShdw>
                </a:effectLst>
              </a:rPr>
              <a:t>μυελοειδές</a:t>
            </a:r>
            <a:r>
              <a:rPr lang="el-GR" dirty="0" smtClean="0">
                <a:effectLst>
                  <a:outerShdw blurRad="38100" dist="38100" dir="2700000" algn="tl">
                    <a:srgbClr val="000000">
                      <a:alpha val="43137"/>
                    </a:srgbClr>
                  </a:outerShdw>
                </a:effectLst>
              </a:rPr>
              <a:t> καρκίνωμα.</a:t>
            </a:r>
          </a:p>
          <a:p>
            <a:endParaRPr lang="el-GR"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Administrator\Επιφάνεια εργασίας\ΣΕΜΙΝΑΡΙΟ ΟΓΚΩΝ ΝΕΦΡΟΥ\snow\snow-at-louveciennes-1878.jpg"/>
          <p:cNvPicPr>
            <a:picLocks noChangeAspect="1" noChangeArrowheads="1"/>
          </p:cNvPicPr>
          <p:nvPr/>
        </p:nvPicPr>
        <p:blipFill>
          <a:blip r:embed="rId2" cstate="print"/>
          <a:srcRect/>
          <a:stretch>
            <a:fillRect/>
          </a:stretch>
        </p:blipFill>
        <p:spPr bwMode="auto">
          <a:xfrm>
            <a:off x="1857356" y="285728"/>
            <a:ext cx="5214942" cy="638658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Κλινική εικόνα </a:t>
            </a:r>
            <a:r>
              <a:rPr lang="el-GR" dirty="0" err="1" smtClean="0"/>
              <a:t>νεφροκυτταρικού</a:t>
            </a:r>
            <a:r>
              <a:rPr lang="el-GR" dirty="0" smtClean="0"/>
              <a:t> καρκινώματος</a:t>
            </a:r>
            <a:br>
              <a:rPr lang="el-GR" dirty="0" smtClean="0"/>
            </a:br>
            <a:endParaRPr lang="el-GR" dirty="0"/>
          </a:p>
        </p:txBody>
      </p:sp>
      <p:sp>
        <p:nvSpPr>
          <p:cNvPr id="3" name="2 - Θέση περιεχομένου"/>
          <p:cNvSpPr>
            <a:spLocks noGrp="1"/>
          </p:cNvSpPr>
          <p:nvPr>
            <p:ph idx="1"/>
          </p:nvPr>
        </p:nvSpPr>
        <p:spPr>
          <a:xfrm>
            <a:off x="0" y="1142984"/>
            <a:ext cx="9144000" cy="5715016"/>
          </a:xfrm>
        </p:spPr>
        <p:txBody>
          <a:bodyPr>
            <a:normAutofit lnSpcReduction="10000"/>
          </a:bodyPr>
          <a:lstStyle/>
          <a:p>
            <a:r>
              <a:rPr lang="el-GR" sz="2000" dirty="0" smtClean="0"/>
              <a:t>Μάζα στην οσφύ, πόνος στη λαγόνια χώρα, αιματουρία στο 60% των ασθενών, αλλά όχι πάντα μακροσκοπική ,οπότε δεν γίνεται έγκαιρα αντιληπτή.</a:t>
            </a:r>
          </a:p>
          <a:p>
            <a:r>
              <a:rPr lang="el-GR" sz="2000" dirty="0" smtClean="0"/>
              <a:t>Συστηματικές εκδηλώσεις άσχετες με μεταστατική νόσο, λόγω εκκριτικής λειτουργίας των καρκινικών κυττάρων ( </a:t>
            </a:r>
            <a:r>
              <a:rPr lang="el-GR" sz="2000" dirty="0" err="1" smtClean="0">
                <a:effectLst>
                  <a:outerShdw blurRad="38100" dist="38100" dir="2700000" algn="tl">
                    <a:srgbClr val="000000">
                      <a:alpha val="43137"/>
                    </a:srgbClr>
                  </a:outerShdw>
                </a:effectLst>
              </a:rPr>
              <a:t>παρανεοπλασματικά</a:t>
            </a:r>
            <a:r>
              <a:rPr lang="el-GR" sz="2000" dirty="0" smtClean="0">
                <a:effectLst>
                  <a:outerShdw blurRad="38100" dist="38100" dir="2700000" algn="tl">
                    <a:srgbClr val="000000">
                      <a:alpha val="43137"/>
                    </a:srgbClr>
                  </a:outerShdw>
                </a:effectLst>
              </a:rPr>
              <a:t> σύνδρομα</a:t>
            </a:r>
            <a:r>
              <a:rPr lang="el-GR" sz="2000" dirty="0" smtClean="0"/>
              <a:t>)</a:t>
            </a:r>
            <a:r>
              <a:rPr lang="en-US" sz="2000" dirty="0" smtClean="0"/>
              <a:t>:</a:t>
            </a:r>
          </a:p>
          <a:p>
            <a:pPr>
              <a:buNone/>
            </a:pPr>
            <a:r>
              <a:rPr lang="en-US" sz="2000" dirty="0" smtClean="0"/>
              <a:t>    </a:t>
            </a:r>
            <a:r>
              <a:rPr lang="el-GR" sz="2000" dirty="0" smtClean="0"/>
              <a:t>Πυρετός</a:t>
            </a:r>
          </a:p>
          <a:p>
            <a:pPr>
              <a:buNone/>
            </a:pPr>
            <a:r>
              <a:rPr lang="el-GR" sz="2000" dirty="0" smtClean="0"/>
              <a:t>    (λόγω </a:t>
            </a:r>
            <a:r>
              <a:rPr lang="el-GR" sz="2000" dirty="0" err="1" smtClean="0"/>
              <a:t>προσταγλανδινών</a:t>
            </a:r>
            <a:r>
              <a:rPr lang="el-GR" sz="2000" dirty="0" smtClean="0"/>
              <a:t>)</a:t>
            </a:r>
          </a:p>
          <a:p>
            <a:pPr>
              <a:buNone/>
            </a:pPr>
            <a:r>
              <a:rPr lang="el-GR" sz="2000" dirty="0" smtClean="0"/>
              <a:t>    </a:t>
            </a:r>
            <a:r>
              <a:rPr lang="el-GR" sz="2000" dirty="0" err="1" smtClean="0"/>
              <a:t>Υπερασβεστιαιμία</a:t>
            </a:r>
            <a:endParaRPr lang="el-GR" sz="2000" dirty="0" smtClean="0"/>
          </a:p>
          <a:p>
            <a:pPr>
              <a:buNone/>
            </a:pPr>
            <a:r>
              <a:rPr lang="el-GR" sz="2000" dirty="0" smtClean="0"/>
              <a:t>    ( λόγω παραγωγής πεπτιδίου αναλόγου της </a:t>
            </a:r>
            <a:r>
              <a:rPr lang="el-GR" sz="2000" dirty="0" err="1" smtClean="0"/>
              <a:t>παραθορμόνης</a:t>
            </a:r>
            <a:r>
              <a:rPr lang="el-GR" sz="2000" dirty="0" smtClean="0"/>
              <a:t>)</a:t>
            </a:r>
          </a:p>
          <a:p>
            <a:pPr>
              <a:buNone/>
            </a:pPr>
            <a:r>
              <a:rPr lang="el-GR" sz="2000" dirty="0" smtClean="0"/>
              <a:t>    </a:t>
            </a:r>
            <a:r>
              <a:rPr lang="el-GR" sz="2000" dirty="0" err="1" smtClean="0"/>
              <a:t>Ερυθροκυττάρωση</a:t>
            </a:r>
            <a:endParaRPr lang="el-GR" sz="2000" dirty="0" smtClean="0"/>
          </a:p>
          <a:p>
            <a:pPr>
              <a:buNone/>
            </a:pPr>
            <a:r>
              <a:rPr lang="el-GR" sz="2000" dirty="0" smtClean="0"/>
              <a:t>    ( στο 4% των καρκινοπαθών, λόγω αυξημένης παραγωγής </a:t>
            </a:r>
            <a:r>
              <a:rPr lang="el-GR" sz="2000" dirty="0" err="1" smtClean="0"/>
              <a:t>ερυθροποιητίνης</a:t>
            </a:r>
            <a:r>
              <a:rPr lang="el-GR" sz="2000" dirty="0" smtClean="0"/>
              <a:t>)</a:t>
            </a:r>
          </a:p>
          <a:p>
            <a:pPr>
              <a:buNone/>
            </a:pPr>
            <a:r>
              <a:rPr lang="el-GR" sz="2000" dirty="0" smtClean="0"/>
              <a:t>   </a:t>
            </a:r>
            <a:r>
              <a:rPr lang="el-GR" sz="2000" dirty="0" err="1" smtClean="0"/>
              <a:t>Αμυλοείδωση</a:t>
            </a:r>
            <a:r>
              <a:rPr lang="el-GR" sz="2000" dirty="0" smtClean="0"/>
              <a:t> (στο 3% των καρκινοπαθών, λόγω ενεργοποίησης παραγωγής </a:t>
            </a:r>
            <a:r>
              <a:rPr lang="el-GR" sz="2000" dirty="0" err="1" smtClean="0"/>
              <a:t>αμυλοειδούς</a:t>
            </a:r>
            <a:r>
              <a:rPr lang="el-GR" sz="2000" dirty="0" smtClean="0"/>
              <a:t> από τα </a:t>
            </a:r>
            <a:r>
              <a:rPr lang="el-GR" sz="2000" dirty="0" err="1" smtClean="0"/>
              <a:t>ηπατοκύτταρα</a:t>
            </a:r>
            <a:r>
              <a:rPr lang="el-GR" sz="2000" dirty="0" smtClean="0"/>
              <a:t>)</a:t>
            </a:r>
          </a:p>
          <a:p>
            <a:pPr>
              <a:buNone/>
            </a:pPr>
            <a:r>
              <a:rPr lang="el-GR" sz="2000" dirty="0" smtClean="0"/>
              <a:t>    Υπέρταση </a:t>
            </a:r>
          </a:p>
          <a:p>
            <a:pPr>
              <a:buNone/>
            </a:pPr>
            <a:r>
              <a:rPr lang="el-GR" sz="2000" dirty="0" smtClean="0"/>
              <a:t>    ( σπάνια, λόγω αυξημένης παραγωγής </a:t>
            </a:r>
            <a:r>
              <a:rPr lang="el-GR" sz="2000" dirty="0" err="1" smtClean="0"/>
              <a:t>ρενίνης</a:t>
            </a:r>
            <a:r>
              <a:rPr lang="el-GR" sz="2000" dirty="0" smtClean="0"/>
              <a:t>)</a:t>
            </a:r>
          </a:p>
          <a:p>
            <a:pPr>
              <a:buNone/>
            </a:pPr>
            <a:r>
              <a:rPr lang="el-GR" sz="2000" dirty="0" smtClean="0"/>
              <a:t>     Γαλακτόρροια (σε </a:t>
            </a:r>
            <a:r>
              <a:rPr lang="el-GR" sz="2000" dirty="0" err="1" smtClean="0"/>
              <a:t>θήλεις</a:t>
            </a:r>
            <a:r>
              <a:rPr lang="el-GR" sz="2000" dirty="0" smtClean="0"/>
              <a:t> ασθενείς)</a:t>
            </a:r>
          </a:p>
          <a:p>
            <a:pPr>
              <a:buNone/>
            </a:pPr>
            <a:r>
              <a:rPr lang="el-GR" sz="2000" dirty="0" smtClean="0"/>
              <a:t>     ( λόγω έκτοπης παραγωγής </a:t>
            </a:r>
            <a:r>
              <a:rPr lang="el-GR" sz="2000" dirty="0" err="1" smtClean="0"/>
              <a:t>προλακτίνης</a:t>
            </a:r>
            <a:r>
              <a:rPr lang="el-GR" sz="2000" dirty="0" smtClean="0"/>
              <a:t>)</a:t>
            </a:r>
          </a:p>
          <a:p>
            <a:pPr>
              <a:buNone/>
            </a:pPr>
            <a:r>
              <a:rPr lang="el-GR" sz="2000" dirty="0" smtClean="0"/>
              <a:t>     Γ υναικομαστία (σε άρρενες)</a:t>
            </a:r>
          </a:p>
          <a:p>
            <a:pPr>
              <a:buNone/>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 calcmode="lin" valueType="num">
                                      <p:cBhvr additive="base">
                                        <p:cTn id="3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1080120"/>
          </a:xfrm>
        </p:spPr>
        <p:txBody>
          <a:bodyPr>
            <a:normAutofit fontScale="90000"/>
          </a:bodyPr>
          <a:lstStyle/>
          <a:p>
            <a:r>
              <a:rPr lang="el-GR" sz="3600" dirty="0" smtClean="0">
                <a:effectLst>
                  <a:outerShdw blurRad="38100" dist="38100" dir="2700000" algn="tl">
                    <a:srgbClr val="000000">
                      <a:alpha val="43137"/>
                    </a:srgbClr>
                  </a:outerShdw>
                </a:effectLst>
              </a:rPr>
              <a:t>Διαυγοκυτταρικό ΝΚΚ ( Δ ΝΚΚ)</a:t>
            </a:r>
            <a:r>
              <a:rPr lang="el-GR" sz="2400" dirty="0" smtClean="0"/>
              <a:t/>
            </a:r>
            <a:br>
              <a:rPr lang="el-GR" sz="2400" dirty="0" smtClean="0"/>
            </a:br>
            <a:r>
              <a:rPr lang="el-GR" sz="2400" dirty="0" smtClean="0"/>
              <a:t>Αθροίσεις καρκινικών κυττάρων με </a:t>
            </a:r>
            <a:r>
              <a:rPr lang="el-GR" sz="2400" dirty="0" smtClean="0">
                <a:effectLst>
                  <a:outerShdw blurRad="38100" dist="38100" dir="2700000" algn="tl">
                    <a:srgbClr val="000000">
                      <a:alpha val="43137"/>
                    </a:srgbClr>
                  </a:outerShdw>
                </a:effectLst>
              </a:rPr>
              <a:t>οπτικά διαυγές </a:t>
            </a:r>
            <a:r>
              <a:rPr lang="el-GR" sz="2400" dirty="0" smtClean="0"/>
              <a:t>κυτταρόπλασμα,</a:t>
            </a:r>
            <a:br>
              <a:rPr lang="el-GR" sz="2400" dirty="0" smtClean="0"/>
            </a:br>
            <a:r>
              <a:rPr lang="el-GR" sz="2400" b="1" dirty="0" smtClean="0">
                <a:effectLst>
                  <a:outerShdw blurRad="38100" dist="38100" dir="2700000" algn="tl">
                    <a:srgbClr val="000000">
                      <a:alpha val="43137"/>
                    </a:srgbClr>
                  </a:outerShdw>
                </a:effectLst>
              </a:rPr>
              <a:t>δενδροειδώς διαπλεκόμενα, </a:t>
            </a:r>
            <a:r>
              <a:rPr lang="el-GR" sz="2400" b="1" spc="600" dirty="0" smtClean="0">
                <a:effectLst>
                  <a:outerShdw blurRad="38100" dist="38100" dir="2700000" algn="tl">
                    <a:srgbClr val="000000">
                      <a:alpha val="43137"/>
                    </a:srgbClr>
                  </a:outerShdw>
                </a:effectLst>
              </a:rPr>
              <a:t>πλήρη</a:t>
            </a:r>
            <a:r>
              <a:rPr lang="el-GR" sz="2400" b="1" dirty="0" smtClean="0">
                <a:effectLst>
                  <a:outerShdw blurRad="38100" dist="38100" dir="2700000" algn="tl">
                    <a:srgbClr val="000000">
                      <a:alpha val="43137"/>
                    </a:srgbClr>
                  </a:outerShdw>
                </a:effectLst>
              </a:rPr>
              <a:t>,</a:t>
            </a:r>
            <a:r>
              <a:rPr lang="en-US" sz="2400" b="1" dirty="0" smtClean="0">
                <a:effectLst>
                  <a:outerShdw blurRad="38100" dist="38100" dir="2700000" algn="tl">
                    <a:srgbClr val="000000">
                      <a:alpha val="43137"/>
                    </a:srgbClr>
                  </a:outerShdw>
                </a:effectLst>
              </a:rPr>
              <a:t> </a:t>
            </a:r>
            <a:r>
              <a:rPr lang="el-GR" sz="2400" b="1" dirty="0" smtClean="0">
                <a:effectLst>
                  <a:outerShdw blurRad="38100" dist="38100" dir="2700000" algn="tl">
                    <a:srgbClr val="000000">
                      <a:alpha val="43137"/>
                    </a:srgbClr>
                  </a:outerShdw>
                </a:effectLst>
              </a:rPr>
              <a:t>λεπτά </a:t>
            </a:r>
            <a:r>
              <a:rPr lang="el-GR" sz="2400" b="1" dirty="0" err="1" smtClean="0">
                <a:effectLst>
                  <a:outerShdw blurRad="38100" dist="38100" dir="2700000" algn="tl">
                    <a:srgbClr val="000000">
                      <a:alpha val="43137"/>
                    </a:srgbClr>
                  </a:outerShdw>
                </a:effectLst>
              </a:rPr>
              <a:t>ινοαγγειακά</a:t>
            </a:r>
            <a:r>
              <a:rPr lang="el-GR" sz="2400" b="1" dirty="0" smtClean="0">
                <a:effectLst>
                  <a:outerShdw blurRad="38100" dist="38100" dir="2700000" algn="tl">
                    <a:srgbClr val="000000">
                      <a:alpha val="43137"/>
                    </a:srgbClr>
                  </a:outerShdw>
                </a:effectLst>
              </a:rPr>
              <a:t> </a:t>
            </a:r>
            <a:r>
              <a:rPr lang="el-GR" sz="2400" b="1" dirty="0" err="1" smtClean="0">
                <a:effectLst>
                  <a:outerShdw blurRad="38100" dist="38100" dir="2700000" algn="tl">
                    <a:srgbClr val="000000">
                      <a:alpha val="43137"/>
                    </a:srgbClr>
                  </a:outerShdw>
                </a:effectLst>
              </a:rPr>
              <a:t>διαφρ</a:t>
            </a:r>
            <a:r>
              <a:rPr lang="el-GR" sz="2400" b="1" dirty="0" err="1" smtClean="0"/>
              <a:t>αγμάτια</a:t>
            </a:r>
            <a:r>
              <a:rPr lang="el-GR" sz="2400" b="1" dirty="0" smtClean="0"/>
              <a:t> </a:t>
            </a:r>
            <a:endParaRPr lang="el-GR" sz="2400" b="1" dirty="0"/>
          </a:p>
        </p:txBody>
      </p:sp>
      <p:pic>
        <p:nvPicPr>
          <p:cNvPr id="1026" name="Picture 2" descr="http://www.europeanurology.com/uploads/eur_articles/S0302-2838(11)00720-2/assets/gr1.jpg"/>
          <p:cNvPicPr>
            <a:picLocks noChangeAspect="1" noChangeArrowheads="1"/>
          </p:cNvPicPr>
          <p:nvPr/>
        </p:nvPicPr>
        <p:blipFill>
          <a:blip r:embed="rId2" cstate="print"/>
          <a:srcRect/>
          <a:stretch>
            <a:fillRect/>
          </a:stretch>
        </p:blipFill>
        <p:spPr bwMode="auto">
          <a:xfrm rot="5400000">
            <a:off x="3928606" y="2056169"/>
            <a:ext cx="5247226" cy="3960440"/>
          </a:xfrm>
          <a:prstGeom prst="rect">
            <a:avLst/>
          </a:prstGeom>
          <a:noFill/>
        </p:spPr>
      </p:pic>
      <p:pic>
        <p:nvPicPr>
          <p:cNvPr id="128002" name="Picture 2" descr="http://upload.wikimedia.org/wikipedia/commons/6/6d/Renal_clear_cell_ca_(1)_Nephrectomy.jpg"/>
          <p:cNvPicPr>
            <a:picLocks noChangeAspect="1" noChangeArrowheads="1"/>
          </p:cNvPicPr>
          <p:nvPr/>
        </p:nvPicPr>
        <p:blipFill>
          <a:blip r:embed="rId3" cstate="print"/>
          <a:srcRect/>
          <a:stretch>
            <a:fillRect/>
          </a:stretch>
        </p:blipFill>
        <p:spPr bwMode="auto">
          <a:xfrm rot="5400000">
            <a:off x="-469447" y="2061734"/>
            <a:ext cx="5258356" cy="39604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32"/>
          </a:xfrm>
        </p:spPr>
        <p:txBody>
          <a:bodyPr>
            <a:noAutofit/>
          </a:bodyPr>
          <a:lstStyle/>
          <a:p>
            <a:r>
              <a:rPr lang="el-GR" b="1" spc="300" dirty="0" err="1" smtClean="0"/>
              <a:t>Διαυγοκυτταρικό</a:t>
            </a:r>
            <a:r>
              <a:rPr lang="el-GR" b="1" dirty="0" smtClean="0"/>
              <a:t> ΝΚΚ με </a:t>
            </a:r>
            <a:r>
              <a:rPr lang="el-GR" b="1" dirty="0" err="1" smtClean="0">
                <a:effectLst>
                  <a:outerShdw blurRad="38100" dist="38100" dir="2700000" algn="tl">
                    <a:srgbClr val="000000">
                      <a:alpha val="43137"/>
                    </a:srgbClr>
                  </a:outerShdw>
                </a:effectLst>
              </a:rPr>
              <a:t>ψευδο</a:t>
            </a:r>
            <a:r>
              <a:rPr lang="el-GR" b="1" dirty="0" err="1" smtClean="0"/>
              <a:t>θηλώδη</a:t>
            </a:r>
            <a:r>
              <a:rPr lang="el-GR" b="1" dirty="0" smtClean="0"/>
              <a:t> διαμόρφωση</a:t>
            </a:r>
            <a:endParaRPr lang="el-GR" b="1" dirty="0"/>
          </a:p>
        </p:txBody>
      </p:sp>
      <p:pic>
        <p:nvPicPr>
          <p:cNvPr id="110594" name="Picture 2" descr="A region of clear cell renal cell carcinoma with ..."/>
          <p:cNvPicPr>
            <a:picLocks noChangeAspect="1" noChangeArrowheads="1"/>
          </p:cNvPicPr>
          <p:nvPr/>
        </p:nvPicPr>
        <p:blipFill>
          <a:blip r:embed="rId2" cstate="print"/>
          <a:srcRect/>
          <a:stretch>
            <a:fillRect/>
          </a:stretch>
        </p:blipFill>
        <p:spPr bwMode="auto">
          <a:xfrm>
            <a:off x="571472" y="1285860"/>
            <a:ext cx="8182897" cy="542928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lt;div style=&quot;background:navy;padding:5px; font-family:Verdana, Arial, Helvetica, sans-serif; font-size:12px;&quot;&gt;Image A&lt;/div&gt;"/>
          <p:cNvPicPr>
            <a:picLocks noChangeAspect="1" noChangeArrowheads="1"/>
          </p:cNvPicPr>
          <p:nvPr/>
        </p:nvPicPr>
        <p:blipFill>
          <a:blip r:embed="rId2" cstate="print"/>
          <a:srcRect/>
          <a:stretch>
            <a:fillRect/>
          </a:stretch>
        </p:blipFill>
        <p:spPr bwMode="auto">
          <a:xfrm>
            <a:off x="285720" y="214290"/>
            <a:ext cx="4128229" cy="3098798"/>
          </a:xfrm>
          <a:prstGeom prst="rect">
            <a:avLst/>
          </a:prstGeom>
          <a:noFill/>
          <a:ln w="9525">
            <a:noFill/>
            <a:miter lim="800000"/>
            <a:headEnd/>
            <a:tailEnd/>
          </a:ln>
        </p:spPr>
      </p:pic>
      <p:sp>
        <p:nvSpPr>
          <p:cNvPr id="80899" name="2 - Ορθογώνιο"/>
          <p:cNvSpPr>
            <a:spLocks noChangeArrowheads="1"/>
          </p:cNvSpPr>
          <p:nvPr/>
        </p:nvSpPr>
        <p:spPr bwMode="auto">
          <a:xfrm>
            <a:off x="0" y="6500834"/>
            <a:ext cx="9144000" cy="369332"/>
          </a:xfrm>
          <a:prstGeom prst="rect">
            <a:avLst/>
          </a:prstGeom>
          <a:noFill/>
          <a:ln w="9525">
            <a:noFill/>
            <a:miter lim="800000"/>
            <a:headEnd/>
            <a:tailEnd/>
          </a:ln>
        </p:spPr>
        <p:txBody>
          <a:bodyPr wrap="square">
            <a:spAutoFit/>
          </a:bodyPr>
          <a:lstStyle/>
          <a:p>
            <a:pPr eaLnBrk="1" hangingPunct="1"/>
            <a:r>
              <a:rPr lang="el-GR" b="1" dirty="0" smtClean="0">
                <a:effectLst>
                  <a:outerShdw blurRad="38100" dist="38100" dir="2700000" algn="tl">
                    <a:srgbClr val="000000">
                      <a:alpha val="43137"/>
                    </a:srgbClr>
                  </a:outerShdw>
                </a:effectLst>
                <a:latin typeface="Calibri" pitchFamily="34" charset="0"/>
              </a:rPr>
              <a:t>Το  κατά </a:t>
            </a:r>
            <a:r>
              <a:rPr lang="en-US" b="1" dirty="0" smtClean="0">
                <a:effectLst>
                  <a:outerShdw blurRad="38100" dist="38100" dir="2700000" algn="tl">
                    <a:srgbClr val="000000">
                      <a:alpha val="43137"/>
                    </a:srgbClr>
                  </a:outerShdw>
                </a:effectLst>
                <a:latin typeface="Calibri" pitchFamily="34" charset="0"/>
              </a:rPr>
              <a:t>Fuhrman </a:t>
            </a:r>
            <a:r>
              <a:rPr lang="el-GR" b="1" dirty="0" smtClean="0">
                <a:effectLst>
                  <a:outerShdw blurRad="38100" dist="38100" dir="2700000" algn="tl">
                    <a:srgbClr val="000000">
                      <a:alpha val="43137"/>
                    </a:srgbClr>
                  </a:outerShdw>
                </a:effectLst>
                <a:latin typeface="Calibri" pitchFamily="34" charset="0"/>
              </a:rPr>
              <a:t>τετραβάθμιο σύστημα </a:t>
            </a:r>
            <a:r>
              <a:rPr lang="en-US" b="1" dirty="0" smtClean="0">
                <a:effectLst>
                  <a:outerShdw blurRad="38100" dist="38100" dir="2700000" algn="tl">
                    <a:srgbClr val="000000">
                      <a:alpha val="43137"/>
                    </a:srgbClr>
                  </a:outerShdw>
                </a:effectLst>
                <a:latin typeface="Calibri" pitchFamily="34" charset="0"/>
              </a:rPr>
              <a:t> </a:t>
            </a:r>
            <a:r>
              <a:rPr lang="el-GR" b="1" dirty="0" smtClean="0">
                <a:effectLst>
                  <a:outerShdw blurRad="38100" dist="38100" dir="2700000" algn="tl">
                    <a:srgbClr val="000000">
                      <a:alpha val="43137"/>
                    </a:srgbClr>
                  </a:outerShdw>
                </a:effectLst>
                <a:latin typeface="Calibri" pitchFamily="34" charset="0"/>
              </a:rPr>
              <a:t>μορφολογικής </a:t>
            </a:r>
            <a:r>
              <a:rPr lang="el-GR" b="1" dirty="0" smtClean="0">
                <a:solidFill>
                  <a:schemeClr val="tx2"/>
                </a:solidFill>
                <a:effectLst>
                  <a:outerShdw blurRad="38100" dist="38100" dir="2700000" algn="tl">
                    <a:srgbClr val="000000">
                      <a:alpha val="43137"/>
                    </a:srgbClr>
                  </a:outerShdw>
                </a:effectLst>
                <a:latin typeface="Calibri" pitchFamily="34" charset="0"/>
              </a:rPr>
              <a:t>διαβάθμισης πυρηνικής κακοήθειας</a:t>
            </a:r>
            <a:r>
              <a:rPr lang="en-US" b="1" dirty="0" smtClean="0">
                <a:effectLst>
                  <a:outerShdw blurRad="38100" dist="38100" dir="2700000" algn="tl">
                    <a:srgbClr val="000000">
                      <a:alpha val="43137"/>
                    </a:srgbClr>
                  </a:outerShdw>
                </a:effectLst>
                <a:latin typeface="Calibri" pitchFamily="34" charset="0"/>
              </a:rPr>
              <a:t>.</a:t>
            </a:r>
            <a:endParaRPr lang="el-GR" b="1" dirty="0">
              <a:effectLst>
                <a:outerShdw blurRad="38100" dist="38100" dir="2700000" algn="tl">
                  <a:srgbClr val="000000">
                    <a:alpha val="43137"/>
                  </a:srgbClr>
                </a:outerShdw>
              </a:effectLst>
              <a:latin typeface="Calibri" pitchFamily="34" charset="0"/>
            </a:endParaRPr>
          </a:p>
        </p:txBody>
      </p:sp>
      <p:pic>
        <p:nvPicPr>
          <p:cNvPr id="4" name="Picture 2" descr="&lt;div style=&quot;background:navy;padding:5px; font-family:Verdana, Arial, Helvetica, sans-serif; font-size:12px;&quot;&gt;Image B&lt;/div&gt;"/>
          <p:cNvPicPr>
            <a:picLocks noChangeAspect="1" noChangeArrowheads="1"/>
          </p:cNvPicPr>
          <p:nvPr/>
        </p:nvPicPr>
        <p:blipFill>
          <a:blip r:embed="rId3" cstate="print"/>
          <a:srcRect/>
          <a:stretch>
            <a:fillRect/>
          </a:stretch>
        </p:blipFill>
        <p:spPr bwMode="auto">
          <a:xfrm>
            <a:off x="4786314" y="214290"/>
            <a:ext cx="4092307" cy="3071834"/>
          </a:xfrm>
          <a:prstGeom prst="rect">
            <a:avLst/>
          </a:prstGeom>
          <a:noFill/>
          <a:ln w="9525">
            <a:noFill/>
            <a:miter lim="800000"/>
            <a:headEnd/>
            <a:tailEnd/>
          </a:ln>
        </p:spPr>
      </p:pic>
      <p:pic>
        <p:nvPicPr>
          <p:cNvPr id="5" name="Picture 2" descr="&lt;div style=&quot;background:navy;padding:5px; font-family:Verdana, Arial, Helvetica, sans-serif; font-size:12px;&quot;&gt;Image C&lt;/div&gt;"/>
          <p:cNvPicPr>
            <a:picLocks noChangeAspect="1" noChangeArrowheads="1"/>
          </p:cNvPicPr>
          <p:nvPr/>
        </p:nvPicPr>
        <p:blipFill>
          <a:blip r:embed="rId4" cstate="print"/>
          <a:srcRect/>
          <a:stretch>
            <a:fillRect/>
          </a:stretch>
        </p:blipFill>
        <p:spPr bwMode="auto">
          <a:xfrm>
            <a:off x="285720" y="3357561"/>
            <a:ext cx="4143404" cy="3110189"/>
          </a:xfrm>
          <a:prstGeom prst="rect">
            <a:avLst/>
          </a:prstGeom>
          <a:noFill/>
          <a:ln w="9525">
            <a:noFill/>
            <a:miter lim="800000"/>
            <a:headEnd/>
            <a:tailEnd/>
          </a:ln>
        </p:spPr>
      </p:pic>
      <p:pic>
        <p:nvPicPr>
          <p:cNvPr id="6" name="Picture 2" descr="&lt;div style=&quot;background:navy;padding:5px; font-family:Verdana, Arial, Helvetica, sans-serif; font-size:12px;&quot;&gt;Image D&lt;/div&gt;"/>
          <p:cNvPicPr>
            <a:picLocks noChangeAspect="1" noChangeArrowheads="1"/>
          </p:cNvPicPr>
          <p:nvPr/>
        </p:nvPicPr>
        <p:blipFill>
          <a:blip r:embed="rId5" cstate="print"/>
          <a:srcRect/>
          <a:stretch>
            <a:fillRect/>
          </a:stretch>
        </p:blipFill>
        <p:spPr bwMode="auto">
          <a:xfrm>
            <a:off x="4786314" y="3357562"/>
            <a:ext cx="4092307" cy="30718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288" y="0"/>
            <a:ext cx="7632700" cy="1214422"/>
          </a:xfrm>
        </p:spPr>
        <p:txBody>
          <a:bodyPr rtlCol="0">
            <a:noAutofit/>
          </a:bodyPr>
          <a:lstStyle/>
          <a:p>
            <a:pPr fontAlgn="auto">
              <a:spcAft>
                <a:spcPts val="0"/>
              </a:spcAft>
              <a:defRPr/>
            </a:pPr>
            <a:r>
              <a:rPr lang="el-GR" sz="3200" b="1" dirty="0" smtClean="0">
                <a:solidFill>
                  <a:schemeClr val="tx2"/>
                </a:solidFill>
              </a:rPr>
              <a:t>Αξιολογώντας τα έως τώρα δεδομένα</a:t>
            </a:r>
            <a:endParaRPr lang="el-GR" sz="3200" b="1" dirty="0">
              <a:solidFill>
                <a:schemeClr val="tx2"/>
              </a:solidFill>
            </a:endParaRPr>
          </a:p>
        </p:txBody>
      </p:sp>
      <p:sp>
        <p:nvSpPr>
          <p:cNvPr id="88067" name="Θέση περιεχομένου 2"/>
          <p:cNvSpPr>
            <a:spLocks noGrp="1"/>
          </p:cNvSpPr>
          <p:nvPr>
            <p:ph idx="1"/>
          </p:nvPr>
        </p:nvSpPr>
        <p:spPr>
          <a:xfrm>
            <a:off x="484188" y="1000108"/>
            <a:ext cx="8120062" cy="5643602"/>
          </a:xfrm>
        </p:spPr>
        <p:txBody>
          <a:bodyPr>
            <a:normAutofit lnSpcReduction="10000"/>
          </a:bodyPr>
          <a:lstStyle/>
          <a:p>
            <a:r>
              <a:rPr lang="el-GR" dirty="0" smtClean="0"/>
              <a:t>Η διαβάθμιση της πυρηνικής κακοήθειας κατά </a:t>
            </a:r>
            <a:r>
              <a:rPr lang="en-US" dirty="0" smtClean="0"/>
              <a:t>Fuhrman</a:t>
            </a:r>
            <a:r>
              <a:rPr lang="el-GR" dirty="0" smtClean="0"/>
              <a:t> έχει ευρεία χρήση ιδίως για το </a:t>
            </a:r>
            <a:r>
              <a:rPr lang="el-GR" b="1" dirty="0" smtClean="0">
                <a:solidFill>
                  <a:schemeClr val="tx2"/>
                </a:solidFill>
              </a:rPr>
              <a:t>διαυγοκυτταρικό, το πολύχωρο κυστικό, το θηλώδες και το αταξινόμητο ΝΚΚ</a:t>
            </a:r>
            <a:r>
              <a:rPr lang="en-US" b="1" dirty="0" smtClean="0">
                <a:solidFill>
                  <a:schemeClr val="tx2"/>
                </a:solidFill>
              </a:rPr>
              <a:t>.</a:t>
            </a:r>
          </a:p>
          <a:p>
            <a:r>
              <a:rPr lang="el-GR" dirty="0" smtClean="0"/>
              <a:t>Ο</a:t>
            </a:r>
            <a:r>
              <a:rPr lang="en-US" dirty="0" smtClean="0"/>
              <a:t> </a:t>
            </a:r>
            <a:r>
              <a:rPr lang="el-GR" b="1" dirty="0" smtClean="0">
                <a:solidFill>
                  <a:schemeClr val="tx2"/>
                </a:solidFill>
              </a:rPr>
              <a:t>υψηλότερος</a:t>
            </a:r>
            <a:r>
              <a:rPr lang="el-GR" dirty="0" smtClean="0"/>
              <a:t>  βαθμός κακοήθειας</a:t>
            </a:r>
            <a:r>
              <a:rPr lang="en-US" dirty="0" smtClean="0"/>
              <a:t> </a:t>
            </a:r>
            <a:r>
              <a:rPr lang="el-GR" dirty="0" smtClean="0"/>
              <a:t>πρέπει να αναφέρεται</a:t>
            </a:r>
            <a:r>
              <a:rPr lang="en-US" dirty="0" smtClean="0"/>
              <a:t> (</a:t>
            </a:r>
            <a:r>
              <a:rPr lang="el-GR" dirty="0" smtClean="0"/>
              <a:t>ποσοστό συμφωνίας μεταξύ ειδικών: </a:t>
            </a:r>
            <a:r>
              <a:rPr lang="en-US" dirty="0" smtClean="0"/>
              <a:t>83%)</a:t>
            </a:r>
            <a:endParaRPr lang="el-GR" dirty="0" smtClean="0"/>
          </a:p>
          <a:p>
            <a:r>
              <a:rPr lang="el-GR" dirty="0" smtClean="0"/>
              <a:t>Η πλειονότητα δίνει έμφαση στην </a:t>
            </a:r>
            <a:r>
              <a:rPr lang="el-GR" b="1" dirty="0" smtClean="0">
                <a:solidFill>
                  <a:schemeClr val="tx2"/>
                </a:solidFill>
              </a:rPr>
              <a:t>διακρισιμότητα</a:t>
            </a:r>
            <a:r>
              <a:rPr lang="el-GR" dirty="0" smtClean="0"/>
              <a:t> του </a:t>
            </a:r>
            <a:r>
              <a:rPr lang="el-GR" dirty="0" smtClean="0">
                <a:solidFill>
                  <a:schemeClr val="tx2"/>
                </a:solidFill>
              </a:rPr>
              <a:t>πυρηνίου</a:t>
            </a:r>
            <a:r>
              <a:rPr lang="en-US" dirty="0" smtClean="0"/>
              <a:t> </a:t>
            </a:r>
            <a:r>
              <a:rPr lang="el-GR" dirty="0" smtClean="0"/>
              <a:t>για το μορφολογικό  καθορισμό του βαθμού κακοήθειας στο μικροσκόπιο</a:t>
            </a:r>
            <a:r>
              <a:rPr lang="en-US" dirty="0" smtClean="0"/>
              <a:t>. </a:t>
            </a:r>
            <a:endParaRPr lang="el-GR" dirty="0" smtClean="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Autofit/>
          </a:bodyPr>
          <a:lstStyle/>
          <a:p>
            <a:pPr fontAlgn="auto">
              <a:spcAft>
                <a:spcPts val="0"/>
              </a:spcAft>
              <a:defRPr/>
            </a:pPr>
            <a:r>
              <a:rPr lang="el-GR" sz="2800" b="1" dirty="0" smtClean="0">
                <a:solidFill>
                  <a:schemeClr val="accent3"/>
                </a:solidFill>
              </a:rPr>
              <a:t/>
            </a:r>
            <a:br>
              <a:rPr lang="el-GR" sz="2800" b="1" dirty="0" smtClean="0">
                <a:solidFill>
                  <a:schemeClr val="accent3"/>
                </a:solidFill>
              </a:rPr>
            </a:br>
            <a:r>
              <a:rPr lang="el-GR" sz="2800" b="1" dirty="0" smtClean="0">
                <a:solidFill>
                  <a:schemeClr val="tx2"/>
                </a:solidFill>
              </a:rPr>
              <a:t>Από τον πυρηνικό προς τον «πυρηνιακό» βαθμό κακοήθειας </a:t>
            </a:r>
            <a:r>
              <a:rPr lang="en-US" sz="2800" b="1" dirty="0" smtClean="0">
                <a:solidFill>
                  <a:schemeClr val="tx2"/>
                </a:solidFill>
              </a:rPr>
              <a:t>…</a:t>
            </a:r>
            <a:endParaRPr lang="el-GR" sz="2800" dirty="0">
              <a:solidFill>
                <a:schemeClr val="tx2"/>
              </a:solidFill>
            </a:endParaRPr>
          </a:p>
        </p:txBody>
      </p:sp>
      <p:sp>
        <p:nvSpPr>
          <p:cNvPr id="3" name="Θέση περιεχομένου 2"/>
          <p:cNvSpPr>
            <a:spLocks noGrp="1"/>
          </p:cNvSpPr>
          <p:nvPr>
            <p:ph idx="1"/>
          </p:nvPr>
        </p:nvSpPr>
        <p:spPr>
          <a:xfrm>
            <a:off x="457200" y="1600200"/>
            <a:ext cx="8229600" cy="5257800"/>
          </a:xfrm>
        </p:spPr>
        <p:txBody>
          <a:bodyPr rtlCol="0">
            <a:normAutofit fontScale="85000" lnSpcReduction="10000"/>
          </a:bodyPr>
          <a:lstStyle/>
          <a:p>
            <a:pPr marL="0" indent="0" fontAlgn="auto">
              <a:spcAft>
                <a:spcPts val="0"/>
              </a:spcAft>
              <a:buFont typeface="Wingdings 3" charset="2"/>
              <a:buNone/>
              <a:defRPr/>
            </a:pPr>
            <a:r>
              <a:rPr lang="el-GR" dirty="0" smtClean="0"/>
              <a:t> </a:t>
            </a:r>
            <a:r>
              <a:rPr lang="en-US" dirty="0" smtClean="0"/>
              <a:t>K</a:t>
            </a:r>
            <a:r>
              <a:rPr lang="el-GR" dirty="0" smtClean="0"/>
              <a:t>αθιέρωση καινούριου συστήματος ιστολογικής βαθμοποίησης</a:t>
            </a:r>
            <a:r>
              <a:rPr lang="en-US" dirty="0" smtClean="0"/>
              <a:t> </a:t>
            </a:r>
            <a:r>
              <a:rPr lang="el-GR" dirty="0" smtClean="0"/>
              <a:t>κακοήθειας ΝΚΚ </a:t>
            </a:r>
            <a:r>
              <a:rPr lang="en-US" dirty="0" smtClean="0"/>
              <a:t>(the </a:t>
            </a:r>
            <a:r>
              <a:rPr lang="en-US" dirty="0"/>
              <a:t>ISUP grading system) </a:t>
            </a:r>
            <a:r>
              <a:rPr lang="el-GR" dirty="0" smtClean="0"/>
              <a:t>κατά ΠΟΥ 2016/</a:t>
            </a:r>
            <a:r>
              <a:rPr lang="en-US" dirty="0" smtClean="0"/>
              <a:t>ISUP.</a:t>
            </a:r>
            <a:endParaRPr lang="el-GR" dirty="0" smtClean="0"/>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1 </a:t>
            </a:r>
            <a:r>
              <a:rPr lang="el-GR" dirty="0" smtClean="0"/>
              <a:t>: δυσδιάκριτα πυρήνια ή απόντα σε μεγέθυνση</a:t>
            </a:r>
            <a:r>
              <a:rPr lang="en-US" dirty="0" smtClean="0"/>
              <a:t> </a:t>
            </a:r>
            <a:r>
              <a:rPr lang="el-GR" dirty="0" smtClean="0"/>
              <a:t>Χ</a:t>
            </a:r>
            <a:r>
              <a:rPr lang="en-US" dirty="0" smtClean="0"/>
              <a:t>400 </a:t>
            </a:r>
            <a:endParaRPr lang="el-GR" dirty="0" smtClean="0"/>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2</a:t>
            </a:r>
            <a:r>
              <a:rPr lang="en-US" dirty="0"/>
              <a:t> </a:t>
            </a:r>
            <a:r>
              <a:rPr lang="el-GR" dirty="0" smtClean="0"/>
              <a:t>: </a:t>
            </a:r>
            <a:r>
              <a:rPr lang="en-US" dirty="0" smtClean="0"/>
              <a:t> </a:t>
            </a:r>
            <a:r>
              <a:rPr lang="el-GR" dirty="0" smtClean="0"/>
              <a:t>σαφώς διακριτά πυρήνια σε μεγέθυνση </a:t>
            </a:r>
            <a:r>
              <a:rPr lang="en-US" dirty="0" smtClean="0"/>
              <a:t>X</a:t>
            </a:r>
            <a:r>
              <a:rPr lang="el-GR" dirty="0" smtClean="0"/>
              <a:t> 400 αλλά δυσδιάκριτα ή αόρατα σε Χ100</a:t>
            </a:r>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a:t>
            </a:r>
            <a:r>
              <a:rPr lang="en-US" b="1" dirty="0" smtClean="0">
                <a:solidFill>
                  <a:schemeClr val="accent1"/>
                </a:solidFill>
              </a:rPr>
              <a:t>3</a:t>
            </a:r>
            <a:r>
              <a:rPr lang="el-GR" dirty="0" smtClean="0"/>
              <a:t>: ευκρινή πυρήνια σε μεγέθυνση Χ100</a:t>
            </a:r>
          </a:p>
          <a:p>
            <a:pPr fontAlgn="auto">
              <a:spcAft>
                <a:spcPts val="0"/>
              </a:spcAft>
              <a:buFont typeface="Wingdings 3" charset="2"/>
              <a:buChar char=""/>
              <a:defRPr/>
            </a:pPr>
            <a:r>
              <a:rPr lang="en-US" b="1" dirty="0" smtClean="0">
                <a:solidFill>
                  <a:schemeClr val="accent1"/>
                </a:solidFill>
              </a:rPr>
              <a:t>ISUP </a:t>
            </a:r>
            <a:r>
              <a:rPr lang="en-US" b="1" dirty="0">
                <a:solidFill>
                  <a:schemeClr val="accent1"/>
                </a:solidFill>
              </a:rPr>
              <a:t>grade </a:t>
            </a:r>
            <a:r>
              <a:rPr lang="en-US" b="1" dirty="0" smtClean="0">
                <a:solidFill>
                  <a:schemeClr val="accent1"/>
                </a:solidFill>
              </a:rPr>
              <a:t>4</a:t>
            </a:r>
            <a:r>
              <a:rPr lang="el-GR" dirty="0" smtClean="0"/>
              <a:t>:</a:t>
            </a:r>
            <a:r>
              <a:rPr lang="en-US" dirty="0" smtClean="0"/>
              <a:t> </a:t>
            </a:r>
            <a:r>
              <a:rPr lang="el-GR" dirty="0" smtClean="0"/>
              <a:t>όγκοι με ραβδοειδή ή σαρκωματοειδή διαφοροποίηση ή όγκοι με γιγάντια κύτταρα ή όγκοι με εντονότατο  πυρηνικό πλειομορφισμό με αδρή χρωματίνη.</a:t>
            </a:r>
            <a:endParaRPr lang="el-G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Autofit/>
          </a:bodyPr>
          <a:lstStyle/>
          <a:p>
            <a:pPr fontAlgn="auto">
              <a:spcAft>
                <a:spcPts val="0"/>
              </a:spcAft>
              <a:defRPr/>
            </a:pPr>
            <a:r>
              <a:rPr lang="el-GR" sz="3600" dirty="0" smtClean="0">
                <a:solidFill>
                  <a:schemeClr val="tx2"/>
                </a:solidFill>
              </a:rPr>
              <a:t>Συστάσεις</a:t>
            </a:r>
            <a:r>
              <a:rPr lang="el-GR" sz="3600" dirty="0" smtClean="0"/>
              <a:t> εξειδικευμένων ιστοπαθολόγων ( αντίστοιχα ποσοστά συμφωνίας % )</a:t>
            </a:r>
            <a:endParaRPr lang="el-GR" sz="3600" dirty="0"/>
          </a:p>
        </p:txBody>
      </p:sp>
      <p:sp>
        <p:nvSpPr>
          <p:cNvPr id="3" name="Θέση περιεχομένου 2"/>
          <p:cNvSpPr>
            <a:spLocks noGrp="1"/>
          </p:cNvSpPr>
          <p:nvPr>
            <p:ph idx="1"/>
          </p:nvPr>
        </p:nvSpPr>
        <p:spPr>
          <a:xfrm>
            <a:off x="250825" y="1785926"/>
            <a:ext cx="8569325" cy="5072074"/>
          </a:xfrm>
        </p:spPr>
        <p:txBody>
          <a:bodyPr rtlCol="0">
            <a:normAutofit fontScale="85000" lnSpcReduction="20000"/>
          </a:bodyPr>
          <a:lstStyle/>
          <a:p>
            <a:pPr fontAlgn="auto">
              <a:spcAft>
                <a:spcPts val="0"/>
              </a:spcAft>
              <a:buFont typeface="Wingdings 3" charset="2"/>
              <a:buChar char=""/>
              <a:defRPr/>
            </a:pPr>
            <a:r>
              <a:rPr lang="el-GR" dirty="0" smtClean="0"/>
              <a:t>Η ιστολογική βαθμοποίηση κακοήθειας πρέπει να εφαρμόζεται ΜΟΝΟ στα </a:t>
            </a:r>
            <a:r>
              <a:rPr lang="el-GR" b="1" dirty="0" smtClean="0"/>
              <a:t>διαυγοκυτταρικά</a:t>
            </a:r>
            <a:r>
              <a:rPr lang="el-GR" dirty="0" smtClean="0"/>
              <a:t> ΝΚΚ</a:t>
            </a:r>
            <a:r>
              <a:rPr lang="en-US" dirty="0" smtClean="0"/>
              <a:t> (</a:t>
            </a:r>
            <a:r>
              <a:rPr lang="el-GR" dirty="0" smtClean="0"/>
              <a:t> </a:t>
            </a:r>
            <a:r>
              <a:rPr lang="en-US" dirty="0" smtClean="0"/>
              <a:t>78</a:t>
            </a:r>
            <a:r>
              <a:rPr lang="en-US" dirty="0"/>
              <a:t>%) </a:t>
            </a:r>
            <a:r>
              <a:rPr lang="el-GR" dirty="0" smtClean="0"/>
              <a:t>και στα </a:t>
            </a:r>
            <a:r>
              <a:rPr lang="el-GR" b="1" dirty="0" smtClean="0"/>
              <a:t>θηλώδη </a:t>
            </a:r>
            <a:r>
              <a:rPr lang="el-GR" dirty="0" smtClean="0"/>
              <a:t>ΝΚΚ</a:t>
            </a:r>
            <a:r>
              <a:rPr lang="en-US" dirty="0" smtClean="0"/>
              <a:t> </a:t>
            </a:r>
            <a:r>
              <a:rPr lang="en-US" dirty="0"/>
              <a:t>(84%). </a:t>
            </a:r>
            <a:endParaRPr lang="el-GR" dirty="0" smtClean="0"/>
          </a:p>
          <a:p>
            <a:pPr fontAlgn="auto">
              <a:spcAft>
                <a:spcPts val="0"/>
              </a:spcAft>
              <a:buFont typeface="Wingdings 3" charset="2"/>
              <a:buChar char=""/>
              <a:defRPr/>
            </a:pPr>
            <a:endParaRPr lang="el-GR" dirty="0" smtClean="0"/>
          </a:p>
          <a:p>
            <a:pPr fontAlgn="auto">
              <a:spcAft>
                <a:spcPts val="0"/>
              </a:spcAft>
              <a:buFont typeface="Wingdings 3" charset="2"/>
              <a:buChar char=""/>
              <a:defRPr/>
            </a:pPr>
            <a:r>
              <a:rPr lang="el-GR" dirty="0" smtClean="0"/>
              <a:t>Μέχρι να συλλεχθούν περισσότερα  δεδομένα για τα </a:t>
            </a:r>
            <a:r>
              <a:rPr lang="el-GR" dirty="0" smtClean="0">
                <a:effectLst>
                  <a:outerShdw blurRad="38100" dist="38100" dir="2700000" algn="tl">
                    <a:srgbClr val="000000">
                      <a:alpha val="43137"/>
                    </a:srgbClr>
                  </a:outerShdw>
                </a:effectLst>
              </a:rPr>
              <a:t>χρωμόφοβα ΝΚΚ</a:t>
            </a:r>
            <a:r>
              <a:rPr lang="el-GR" dirty="0" smtClean="0"/>
              <a:t>, αυτά  </a:t>
            </a:r>
            <a:r>
              <a:rPr lang="el-GR" dirty="0" smtClean="0">
                <a:effectLst>
                  <a:outerShdw blurRad="38100" dist="38100" dir="2700000" algn="tl">
                    <a:srgbClr val="000000">
                      <a:alpha val="43137"/>
                    </a:srgbClr>
                  </a:outerShdw>
                </a:effectLst>
              </a:rPr>
              <a:t>δεν</a:t>
            </a:r>
            <a:r>
              <a:rPr lang="el-GR" dirty="0" smtClean="0"/>
              <a:t> πρέπει να διαβαθμίζονται</a:t>
            </a:r>
            <a:r>
              <a:rPr lang="en-US" dirty="0" smtClean="0"/>
              <a:t> </a:t>
            </a:r>
            <a:r>
              <a:rPr lang="en-US" dirty="0"/>
              <a:t>(78%) </a:t>
            </a:r>
            <a:r>
              <a:rPr lang="el-GR" dirty="0" smtClean="0"/>
              <a:t>.</a:t>
            </a:r>
          </a:p>
          <a:p>
            <a:pPr fontAlgn="auto">
              <a:spcAft>
                <a:spcPts val="0"/>
              </a:spcAft>
              <a:buFont typeface="Wingdings 3" charset="2"/>
              <a:buChar char=""/>
              <a:defRPr/>
            </a:pPr>
            <a:endParaRPr lang="el-GR" dirty="0" smtClean="0"/>
          </a:p>
          <a:p>
            <a:pPr fontAlgn="auto">
              <a:spcAft>
                <a:spcPts val="0"/>
              </a:spcAft>
              <a:buFont typeface="Wingdings 3" charset="2"/>
              <a:buChar char=""/>
              <a:defRPr/>
            </a:pPr>
            <a:r>
              <a:rPr lang="el-GR" dirty="0" smtClean="0"/>
              <a:t>Προτάθηκε η αναφορά της παρουσίας </a:t>
            </a:r>
            <a:r>
              <a:rPr lang="el-GR" b="1" dirty="0" smtClean="0">
                <a:solidFill>
                  <a:schemeClr val="accent3"/>
                </a:solidFill>
              </a:rPr>
              <a:t>νέκρωσης</a:t>
            </a:r>
            <a:r>
              <a:rPr lang="el-GR" dirty="0" smtClean="0"/>
              <a:t> ως παραμέτρου του συστήματος διαβάθμισης</a:t>
            </a:r>
            <a:r>
              <a:rPr lang="en-US" dirty="0" smtClean="0"/>
              <a:t>: </a:t>
            </a:r>
            <a:r>
              <a:rPr lang="el-GR" dirty="0" smtClean="0"/>
              <a:t>σε μελέτη 3017 περιπτώσεων, η νέκρωση φάνηκε να έχει μεγαλύτερη προγνωστική σημασία  από το προτεινόμενο</a:t>
            </a:r>
            <a:r>
              <a:rPr lang="en-US" dirty="0" smtClean="0"/>
              <a:t> </a:t>
            </a:r>
            <a:r>
              <a:rPr lang="el-GR" dirty="0" smtClean="0"/>
              <a:t>«πυρηνιακό» σύστημα διαβάθμισης για το διαυγοκυτταρικό νεφροκυτταρικό καρκίνωμα.</a:t>
            </a:r>
          </a:p>
          <a:p>
            <a:pPr fontAlgn="auto">
              <a:spcAft>
                <a:spcPts val="0"/>
              </a:spcAft>
              <a:buFont typeface="Wingdings 3" charset="2"/>
              <a:buChar char=""/>
              <a:defRPr/>
            </a:pPr>
            <a:endParaRPr lang="el-GR" dirty="0" smtClean="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Autofit/>
          </a:bodyPr>
          <a:lstStyle/>
          <a:p>
            <a:pPr fontAlgn="auto">
              <a:spcAft>
                <a:spcPts val="0"/>
              </a:spcAft>
              <a:defRPr/>
            </a:pPr>
            <a:r>
              <a:rPr lang="el-GR" b="1" dirty="0" smtClean="0">
                <a:solidFill>
                  <a:schemeClr val="tx2"/>
                </a:solidFill>
              </a:rPr>
              <a:t>Η σημασία της νέκρωσης</a:t>
            </a:r>
            <a:endParaRPr lang="el-GR" b="1" dirty="0">
              <a:solidFill>
                <a:schemeClr val="tx2"/>
              </a:solidFill>
            </a:endParaRPr>
          </a:p>
        </p:txBody>
      </p:sp>
      <p:sp>
        <p:nvSpPr>
          <p:cNvPr id="3" name="Θέση περιεχομένου 2"/>
          <p:cNvSpPr>
            <a:spLocks noGrp="1"/>
          </p:cNvSpPr>
          <p:nvPr>
            <p:ph idx="1"/>
          </p:nvPr>
        </p:nvSpPr>
        <p:spPr>
          <a:xfrm>
            <a:off x="457200" y="1357298"/>
            <a:ext cx="8229600" cy="5357850"/>
          </a:xfrm>
        </p:spPr>
        <p:txBody>
          <a:bodyPr rtlCol="0">
            <a:normAutofit fontScale="85000" lnSpcReduction="10000"/>
          </a:bodyPr>
          <a:lstStyle/>
          <a:p>
            <a:pPr fontAlgn="auto">
              <a:spcAft>
                <a:spcPts val="0"/>
              </a:spcAft>
              <a:buFont typeface="Wingdings 3" charset="2"/>
              <a:buChar char=""/>
              <a:defRPr/>
            </a:pPr>
            <a:r>
              <a:rPr lang="el-GR" dirty="0" smtClean="0"/>
              <a:t>Η νέκρωση που ενδιαφέρει είναι η </a:t>
            </a:r>
            <a:r>
              <a:rPr lang="el-GR" b="1" dirty="0" smtClean="0">
                <a:solidFill>
                  <a:schemeClr val="tx2"/>
                </a:solidFill>
              </a:rPr>
              <a:t>μικρο</a:t>
            </a:r>
            <a:r>
              <a:rPr lang="el-GR" dirty="0" smtClean="0">
                <a:solidFill>
                  <a:schemeClr val="tx2"/>
                </a:solidFill>
              </a:rPr>
              <a:t>σκοπική πηκτική </a:t>
            </a:r>
            <a:r>
              <a:rPr lang="el-GR" dirty="0" smtClean="0"/>
              <a:t>νέκρωση.</a:t>
            </a:r>
          </a:p>
          <a:p>
            <a:pPr fontAlgn="auto">
              <a:spcAft>
                <a:spcPts val="0"/>
              </a:spcAft>
              <a:buFont typeface="Wingdings 3" charset="2"/>
              <a:buChar char=""/>
              <a:defRPr/>
            </a:pPr>
            <a:r>
              <a:rPr lang="el-GR" dirty="0" smtClean="0"/>
              <a:t>Οι εστίες ίνωσης, υαλινοποίησης και αιμορραγίας εξαιρούνται από την αξιολόγηση .</a:t>
            </a:r>
          </a:p>
          <a:p>
            <a:pPr fontAlgn="auto">
              <a:spcAft>
                <a:spcPts val="0"/>
              </a:spcAft>
              <a:buFont typeface="Wingdings 3" charset="2"/>
              <a:buChar char=""/>
              <a:defRPr/>
            </a:pPr>
            <a:r>
              <a:rPr lang="el-GR" dirty="0" smtClean="0"/>
              <a:t>Η νέκρωση φαίνεται να έχει προγνωστική σημασία για το </a:t>
            </a:r>
            <a:r>
              <a:rPr lang="el-GR" b="1" dirty="0" smtClean="0"/>
              <a:t>διαυγοκυτταρικό</a:t>
            </a:r>
            <a:r>
              <a:rPr lang="el-GR" dirty="0" smtClean="0"/>
              <a:t> ΝΚΚ.</a:t>
            </a:r>
          </a:p>
          <a:p>
            <a:pPr fontAlgn="auto">
              <a:spcAft>
                <a:spcPts val="0"/>
              </a:spcAft>
              <a:buFont typeface="Wingdings 3" charset="2"/>
              <a:buChar char=""/>
              <a:defRPr/>
            </a:pPr>
            <a:r>
              <a:rPr lang="el-GR" dirty="0" smtClean="0"/>
              <a:t>Αμφισβητείται η σημασία της για τους άλλους τύπους.</a:t>
            </a:r>
          </a:p>
          <a:p>
            <a:pPr fontAlgn="auto">
              <a:spcAft>
                <a:spcPts val="0"/>
              </a:spcAft>
              <a:buFont typeface="Wingdings 3" charset="2"/>
              <a:buChar char=""/>
              <a:defRPr/>
            </a:pPr>
            <a:r>
              <a:rPr lang="el-GR" dirty="0" smtClean="0"/>
              <a:t>Στο θηλώδες  ΝΚΚ δεν σχετίζεται με την επιβίωση, αντανακλώντας την προδιάθεση αυτών των όγκων να υφίστανται αυτόματη νέκρωση.</a:t>
            </a:r>
          </a:p>
          <a:p>
            <a:pPr fontAlgn="auto">
              <a:spcAft>
                <a:spcPts val="0"/>
              </a:spcAft>
              <a:buFont typeface="Wingdings 3" charset="2"/>
              <a:buChar char=""/>
              <a:defRPr/>
            </a:pPr>
            <a:r>
              <a:rPr lang="el-GR" dirty="0" smtClean="0"/>
              <a:t>Στο χρωμόφοβο ΝΚΚ, φαίνεται  να έχει προγνωστική σημασία στη μονοπαραγοντική ανάλυση , ωστόσο οι σειρές είναι μικρές. </a:t>
            </a:r>
            <a:endParaRPr lang="el-GR"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Τίτλος 1"/>
          <p:cNvSpPr>
            <a:spLocks noGrp="1"/>
          </p:cNvSpPr>
          <p:nvPr>
            <p:ph type="title"/>
          </p:nvPr>
        </p:nvSpPr>
        <p:spPr>
          <a:xfrm>
            <a:off x="457200" y="274638"/>
            <a:ext cx="8229600" cy="511156"/>
          </a:xfrm>
        </p:spPr>
        <p:txBody>
          <a:bodyPr>
            <a:noAutofit/>
          </a:bodyPr>
          <a:lstStyle/>
          <a:p>
            <a:r>
              <a:rPr lang="el-GR" sz="2800" b="1" dirty="0" smtClean="0"/>
              <a:t>Η νέκρωση που ενδιαφέρει είναι η </a:t>
            </a:r>
            <a:r>
              <a:rPr lang="el-GR" sz="2800" b="1" dirty="0" smtClean="0">
                <a:effectLst>
                  <a:outerShdw blurRad="38100" dist="38100" dir="2700000" algn="tl">
                    <a:srgbClr val="000000">
                      <a:alpha val="43137"/>
                    </a:srgbClr>
                  </a:outerShdw>
                </a:effectLst>
              </a:rPr>
              <a:t>μικρο</a:t>
            </a:r>
            <a:r>
              <a:rPr lang="el-GR" sz="2800" b="1" dirty="0" smtClean="0"/>
              <a:t>σκοπικά ανιχνευόμενη ,  πηκτική νέκρωση</a:t>
            </a:r>
          </a:p>
        </p:txBody>
      </p:sp>
      <p:pic>
        <p:nvPicPr>
          <p:cNvPr id="96260" name="Εικόνα 3"/>
          <p:cNvPicPr>
            <a:picLocks noChangeAspect="1"/>
          </p:cNvPicPr>
          <p:nvPr/>
        </p:nvPicPr>
        <p:blipFill>
          <a:blip r:embed="rId3" cstate="print"/>
          <a:srcRect l="28777" t="11812" r="11453" b="10425"/>
          <a:stretch>
            <a:fillRect/>
          </a:stretch>
        </p:blipFill>
        <p:spPr bwMode="auto">
          <a:xfrm>
            <a:off x="857224" y="1000108"/>
            <a:ext cx="7058025" cy="5164138"/>
          </a:xfrm>
          <a:prstGeom prst="rect">
            <a:avLst/>
          </a:prstGeom>
          <a:noFill/>
          <a:ln w="9525">
            <a:noFill/>
            <a:miter lim="800000"/>
            <a:headEnd/>
            <a:tailEnd/>
          </a:ln>
        </p:spPr>
      </p:pic>
      <p:sp>
        <p:nvSpPr>
          <p:cNvPr id="5" name="Ορθογώνιο 4"/>
          <p:cNvSpPr/>
          <p:nvPr/>
        </p:nvSpPr>
        <p:spPr>
          <a:xfrm>
            <a:off x="684213" y="6410325"/>
            <a:ext cx="7245373" cy="447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rgbClr val="002060"/>
                </a:solidFill>
              </a:rPr>
              <a:t>Μικροσκοπική πηκτική νέκρωση σε διαυγοκυτταρικό </a:t>
            </a:r>
            <a:r>
              <a:rPr lang="el-GR" b="1" dirty="0" smtClean="0">
                <a:solidFill>
                  <a:srgbClr val="002060"/>
                </a:solidFill>
              </a:rPr>
              <a:t>ΝΚΚ</a:t>
            </a:r>
            <a:endParaRPr lang="el-GR" b="1" dirty="0">
              <a:solidFill>
                <a:srgbClr val="00206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8929718" cy="562074"/>
          </a:xfrm>
        </p:spPr>
        <p:txBody>
          <a:bodyPr rtlCol="0">
            <a:noAutofit/>
          </a:bodyPr>
          <a:lstStyle/>
          <a:p>
            <a:pPr fontAlgn="auto">
              <a:spcAft>
                <a:spcPts val="0"/>
              </a:spcAft>
              <a:defRPr/>
            </a:pPr>
            <a:r>
              <a:rPr lang="el-GR" dirty="0" smtClean="0">
                <a:solidFill>
                  <a:schemeClr val="tx2"/>
                </a:solidFill>
              </a:rPr>
              <a:t> Συστάσεις αναφορικά με τη νέκρωση στο ΝΚΚ </a:t>
            </a:r>
            <a:endParaRPr lang="el-GR" dirty="0">
              <a:solidFill>
                <a:schemeClr val="tx2"/>
              </a:solidFill>
            </a:endParaRPr>
          </a:p>
        </p:txBody>
      </p:sp>
      <p:sp>
        <p:nvSpPr>
          <p:cNvPr id="3" name="Θέση περιεχομένου 2"/>
          <p:cNvSpPr>
            <a:spLocks noGrp="1"/>
          </p:cNvSpPr>
          <p:nvPr>
            <p:ph idx="1"/>
          </p:nvPr>
        </p:nvSpPr>
        <p:spPr>
          <a:xfrm>
            <a:off x="0" y="1124744"/>
            <a:ext cx="9144000" cy="5518966"/>
          </a:xfrm>
        </p:spPr>
        <p:txBody>
          <a:bodyPr>
            <a:noAutofit/>
          </a:bodyPr>
          <a:lstStyle/>
          <a:p>
            <a:pPr>
              <a:lnSpc>
                <a:spcPct val="90000"/>
              </a:lnSpc>
            </a:pPr>
            <a:r>
              <a:rPr lang="el-GR" sz="2800" dirty="0" smtClean="0"/>
              <a:t>Οι μισοί ερωτηθέντες εξειδικευμένοι ιστοπαθολόγοι αναφέρουν την </a:t>
            </a:r>
            <a:r>
              <a:rPr lang="el-GR" sz="2800" dirty="0" smtClean="0">
                <a:solidFill>
                  <a:schemeClr val="tx2"/>
                </a:solidFill>
              </a:rPr>
              <a:t>έκταση</a:t>
            </a:r>
            <a:r>
              <a:rPr lang="el-GR" sz="2800" dirty="0" smtClean="0"/>
              <a:t> της νέκρωσης </a:t>
            </a:r>
          </a:p>
          <a:p>
            <a:pPr lvl="1">
              <a:lnSpc>
                <a:spcPct val="90000"/>
              </a:lnSpc>
            </a:pPr>
            <a:r>
              <a:rPr lang="el-GR" dirty="0" smtClean="0"/>
              <a:t>Οι μισοί από αυτούς υπολογίζουν το επί της % ποσοστό της νέκρωσης.</a:t>
            </a:r>
          </a:p>
          <a:p>
            <a:pPr lvl="1">
              <a:lnSpc>
                <a:spcPct val="90000"/>
              </a:lnSpc>
            </a:pPr>
            <a:r>
              <a:rPr lang="el-GR" dirty="0" smtClean="0"/>
              <a:t>Οι υπόλοιποι τη χαρακτηρίζουν ως εστιακή ή εκτεταμένη.</a:t>
            </a:r>
          </a:p>
          <a:p>
            <a:pPr>
              <a:lnSpc>
                <a:spcPct val="90000"/>
              </a:lnSpc>
            </a:pPr>
            <a:r>
              <a:rPr lang="el-GR" sz="2800" dirty="0" smtClean="0"/>
              <a:t>Συμφωνία σε ποσοστό  86% των ερωτηθέντων ειδικών ως προς την αναφορά της νέκρωσης (παρουσία /απουσία) στο </a:t>
            </a:r>
            <a:r>
              <a:rPr lang="el-GR" sz="2800" dirty="0" smtClean="0">
                <a:solidFill>
                  <a:schemeClr val="tx2"/>
                </a:solidFill>
              </a:rPr>
              <a:t>διαυγοκυτταρικό ΝΚΚ  </a:t>
            </a:r>
            <a:r>
              <a:rPr lang="el-GR" sz="2800" dirty="0" smtClean="0"/>
              <a:t>και (69%) τον υπολογισμό του ποσοστού της (στη μικροσκοπική εξέταση).</a:t>
            </a:r>
          </a:p>
          <a:p>
            <a:pPr>
              <a:lnSpc>
                <a:spcPct val="90000"/>
              </a:lnSpc>
            </a:pPr>
            <a:r>
              <a:rPr lang="el-GR" sz="2800" dirty="0" smtClean="0"/>
              <a:t>Η μελέτη της προγνωστικής σημασίας της νέκρωσης  βρίσκεται σε εξέλιξη γι’ αυτό η αξιολόγησή της πρέπει να γίνεται τόσο σε μακρο- όσο και κυρίως σε </a:t>
            </a:r>
            <a:r>
              <a:rPr lang="el-GR" sz="2800" dirty="0" smtClean="0">
                <a:effectLst>
                  <a:outerShdw blurRad="38100" dist="38100" dir="2700000" algn="tl">
                    <a:srgbClr val="000000">
                      <a:alpha val="43137"/>
                    </a:srgbClr>
                  </a:outerShdw>
                </a:effectLst>
              </a:rPr>
              <a:t>μικρο</a:t>
            </a:r>
            <a:r>
              <a:rPr lang="el-GR" sz="2800" dirty="0" smtClean="0"/>
              <a:t>σκοπικό επίπεδο.</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3050"/>
            <a:ext cx="3465513" cy="3941768"/>
          </a:xfrm>
        </p:spPr>
        <p:txBody>
          <a:bodyPr/>
          <a:lstStyle/>
          <a:p>
            <a:r>
              <a:rPr lang="el-GR" dirty="0" err="1" smtClean="0"/>
              <a:t>Ανοσοφαινότυπος</a:t>
            </a:r>
            <a:r>
              <a:rPr lang="en-US" dirty="0" smtClean="0"/>
              <a:t/>
            </a:r>
            <a:br>
              <a:rPr lang="en-US" dirty="0" smtClean="0"/>
            </a:br>
            <a:r>
              <a:rPr lang="el-GR" dirty="0" smtClean="0"/>
              <a:t> </a:t>
            </a:r>
            <a:br>
              <a:rPr lang="el-GR" dirty="0" smtClean="0"/>
            </a:br>
            <a:r>
              <a:rPr lang="el-GR" u="sng" dirty="0" err="1" smtClean="0">
                <a:effectLst>
                  <a:outerShdw blurRad="38100" dist="38100" dir="2700000" algn="tl">
                    <a:srgbClr val="000000">
                      <a:alpha val="43137"/>
                    </a:srgbClr>
                  </a:outerShdw>
                </a:effectLst>
              </a:rPr>
              <a:t>διαυγοκυτταρικού</a:t>
            </a:r>
            <a:r>
              <a:rPr lang="en-US" dirty="0" smtClean="0"/>
              <a:t/>
            </a:r>
            <a:br>
              <a:rPr lang="en-US" dirty="0" smtClean="0"/>
            </a:br>
            <a:r>
              <a:rPr lang="el-GR" dirty="0" smtClean="0"/>
              <a:t> </a:t>
            </a:r>
            <a:br>
              <a:rPr lang="el-GR" dirty="0" smtClean="0"/>
            </a:br>
            <a:r>
              <a:rPr lang="el-GR" dirty="0" smtClean="0"/>
              <a:t>ΝΚΚ</a:t>
            </a:r>
            <a:endParaRPr lang="el-GR" dirty="0"/>
          </a:p>
        </p:txBody>
      </p:sp>
      <p:pic>
        <p:nvPicPr>
          <p:cNvPr id="6146" name="Picture 2" descr="D:\SCANS\2011-06-07 4\4 001.jpg"/>
          <p:cNvPicPr>
            <a:picLocks noGrp="1" noChangeAspect="1" noChangeArrowheads="1"/>
          </p:cNvPicPr>
          <p:nvPr>
            <p:ph idx="1"/>
          </p:nvPr>
        </p:nvPicPr>
        <p:blipFill>
          <a:blip r:embed="rId2" cstate="print"/>
          <a:srcRect/>
          <a:stretch>
            <a:fillRect/>
          </a:stretch>
        </p:blipFill>
        <p:spPr bwMode="auto">
          <a:xfrm>
            <a:off x="2123728" y="0"/>
            <a:ext cx="7020272" cy="7336094"/>
          </a:xfrm>
          <a:prstGeom prst="rect">
            <a:avLst/>
          </a:prstGeom>
          <a:noFill/>
        </p:spPr>
      </p:pic>
      <p:sp>
        <p:nvSpPr>
          <p:cNvPr id="6" name="5 - Ορθογώνιο"/>
          <p:cNvSpPr/>
          <p:nvPr/>
        </p:nvSpPr>
        <p:spPr>
          <a:xfrm rot="10800000" flipV="1">
            <a:off x="5940152" y="1936811"/>
            <a:ext cx="2520280" cy="369332"/>
          </a:xfrm>
          <a:prstGeom prst="rect">
            <a:avLst/>
          </a:prstGeom>
        </p:spPr>
        <p:txBody>
          <a:bodyPr wrap="square">
            <a:spAutoFit/>
          </a:bodyPr>
          <a:lstStyle/>
          <a:p>
            <a:r>
              <a:rPr lang="el-GR" b="1" spc="300" dirty="0" err="1" smtClean="0">
                <a:effectLst>
                  <a:outerShdw blurRad="38100" dist="38100" dir="2700000" algn="tl">
                    <a:srgbClr val="000000">
                      <a:alpha val="43137"/>
                    </a:srgbClr>
                  </a:outerShdw>
                </a:effectLst>
              </a:rPr>
              <a:t>Βιμεντίνη</a:t>
            </a:r>
            <a:endParaRPr lang="el-GR" b="1" spc="300" dirty="0">
              <a:effectLst>
                <a:outerShdw blurRad="38100" dist="38100" dir="2700000" algn="tl">
                  <a:srgbClr val="000000">
                    <a:alpha val="43137"/>
                  </a:srgbClr>
                </a:outerShdw>
              </a:effectLst>
            </a:endParaRPr>
          </a:p>
        </p:txBody>
      </p:sp>
      <p:sp>
        <p:nvSpPr>
          <p:cNvPr id="7" name="6 - Ορθογώνιο"/>
          <p:cNvSpPr/>
          <p:nvPr/>
        </p:nvSpPr>
        <p:spPr>
          <a:xfrm>
            <a:off x="2143108" y="3643314"/>
            <a:ext cx="7000892" cy="369332"/>
          </a:xfrm>
          <a:prstGeom prst="rect">
            <a:avLst/>
          </a:prstGeom>
        </p:spPr>
        <p:txBody>
          <a:bodyPr wrap="square">
            <a:spAutoFit/>
          </a:bodyPr>
          <a:lstStyle/>
          <a:p>
            <a:r>
              <a:rPr lang="el-GR" b="1" dirty="0" smtClean="0"/>
              <a:t>       </a:t>
            </a:r>
            <a:r>
              <a:rPr lang="en-US" b="1" dirty="0" smtClean="0"/>
              <a:t>CD10, </a:t>
            </a:r>
            <a:r>
              <a:rPr lang="el-GR" b="1" dirty="0" smtClean="0"/>
              <a:t>τάση εξασθένησης σε περιοχές υψηλόβαθμης κακοήθειας </a:t>
            </a:r>
            <a:endParaRPr lang="el-GR" b="1" dirty="0"/>
          </a:p>
        </p:txBody>
      </p:sp>
      <p:sp>
        <p:nvSpPr>
          <p:cNvPr id="8" name="1 - Τίτλος"/>
          <p:cNvSpPr txBox="1">
            <a:spLocks/>
          </p:cNvSpPr>
          <p:nvPr/>
        </p:nvSpPr>
        <p:spPr>
          <a:xfrm>
            <a:off x="3143240" y="1500174"/>
            <a:ext cx="1928826" cy="357190"/>
          </a:xfrm>
          <a:prstGeom prst="rect">
            <a:avLst/>
          </a:prstGeom>
        </p:spPr>
        <p:txBody>
          <a:bodyPr vert="horz" lIns="91440" tIns="45720" rIns="91440" bIns="45720" rtlCol="0" anchor="b">
            <a:normAutofit fontScale="9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tx1"/>
                </a:solidFill>
                <a:effectLst/>
                <a:uLnTx/>
                <a:uFillTx/>
                <a:latin typeface="+mj-lt"/>
                <a:ea typeface="+mj-ea"/>
                <a:cs typeface="+mj-cs"/>
              </a:rPr>
              <a:t>Θέση νέκρωσης </a:t>
            </a: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ΝΕΦΡΟΚΥΤΤΑΡΙΚΟ ΚΑΡΚΙΝΩΜΑ</a:t>
            </a:r>
            <a:endParaRPr lang="el-GR" dirty="0"/>
          </a:p>
        </p:txBody>
      </p:sp>
      <p:sp>
        <p:nvSpPr>
          <p:cNvPr id="3" name="2 - Θέση περιεχομένου"/>
          <p:cNvSpPr>
            <a:spLocks noGrp="1"/>
          </p:cNvSpPr>
          <p:nvPr>
            <p:ph idx="1"/>
          </p:nvPr>
        </p:nvSpPr>
        <p:spPr/>
        <p:txBody>
          <a:bodyPr>
            <a:normAutofit fontScale="85000" lnSpcReduction="20000"/>
          </a:bodyPr>
          <a:lstStyle/>
          <a:p>
            <a:r>
              <a:rPr lang="el-GR" dirty="0" smtClean="0"/>
              <a:t>Συνηθέστερα στους πόλους και δη στον άνω πόλο του νεφρού.</a:t>
            </a:r>
          </a:p>
          <a:p>
            <a:r>
              <a:rPr lang="el-GR" dirty="0" smtClean="0"/>
              <a:t>Σφαιροειδείς μάζες 3-15 εκ. σε </a:t>
            </a:r>
            <a:r>
              <a:rPr lang="el-GR" dirty="0" err="1" smtClean="0"/>
              <a:t>μ.δ</a:t>
            </a:r>
            <a:r>
              <a:rPr lang="el-GR" dirty="0" smtClean="0"/>
              <a:t>.</a:t>
            </a:r>
          </a:p>
          <a:p>
            <a:r>
              <a:rPr lang="el-GR" dirty="0" smtClean="0"/>
              <a:t>Στις διατομές , κίτρινες περιοχές πλούσιες σε λιπίδια ( στο </a:t>
            </a:r>
            <a:r>
              <a:rPr lang="el-GR" dirty="0" err="1" smtClean="0"/>
              <a:t>διαυγοκυτταρικό</a:t>
            </a:r>
            <a:r>
              <a:rPr lang="el-GR" dirty="0" smtClean="0"/>
              <a:t> τύπο) , περιοχές νέκρωσης-αιμορραγίας.</a:t>
            </a:r>
          </a:p>
          <a:p>
            <a:r>
              <a:rPr lang="el-GR" dirty="0" smtClean="0"/>
              <a:t>Τάση φλεβικής διήθησης  ( κατά μήκος της νεφρικής φλέβας – κάτω κοίλης)</a:t>
            </a:r>
          </a:p>
          <a:p>
            <a:r>
              <a:rPr lang="el-GR" dirty="0" smtClean="0"/>
              <a:t>Απομακρυσμένες μεταστάσεις </a:t>
            </a:r>
            <a:r>
              <a:rPr lang="en-US" dirty="0" smtClean="0"/>
              <a:t>: </a:t>
            </a:r>
            <a:r>
              <a:rPr lang="el-GR" dirty="0" smtClean="0">
                <a:effectLst>
                  <a:outerShdw blurRad="38100" dist="38100" dir="2700000" algn="tl">
                    <a:srgbClr val="000000">
                      <a:alpha val="43137"/>
                    </a:srgbClr>
                  </a:outerShdw>
                </a:effectLst>
              </a:rPr>
              <a:t>πνεύμονες, οστά </a:t>
            </a:r>
            <a:r>
              <a:rPr lang="el-GR" dirty="0" smtClean="0"/>
              <a:t>, ήπαρ, επινεφρίδια, εγκέφαλος.</a:t>
            </a:r>
          </a:p>
          <a:p>
            <a:r>
              <a:rPr lang="el-GR" dirty="0" smtClean="0"/>
              <a:t>Αγγειοβριθείς αλλοιώσεις </a:t>
            </a:r>
            <a:endParaRPr lang="el-G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472" y="285728"/>
            <a:ext cx="8229600" cy="1143000"/>
          </a:xfrm>
        </p:spPr>
        <p:txBody>
          <a:bodyPr>
            <a:noAutofit/>
          </a:bodyPr>
          <a:lstStyle/>
          <a:p>
            <a:r>
              <a:rPr lang="el-GR" sz="3200" dirty="0" smtClean="0"/>
              <a:t>Έκφραση </a:t>
            </a:r>
            <a:r>
              <a:rPr lang="en-US" sz="3200" dirty="0" smtClean="0"/>
              <a:t/>
            </a:r>
            <a:br>
              <a:rPr lang="en-US" sz="3200" dirty="0" smtClean="0"/>
            </a:br>
            <a:r>
              <a:rPr lang="en-US" sz="3200" dirty="0" smtClean="0">
                <a:effectLst>
                  <a:outerShdw blurRad="38100" dist="38100" dir="2700000" algn="tl">
                    <a:srgbClr val="000000">
                      <a:alpha val="43137"/>
                    </a:srgbClr>
                  </a:outerShdw>
                </a:effectLst>
              </a:rPr>
              <a:t>HIF-1a  </a:t>
            </a:r>
            <a:r>
              <a:rPr lang="en-US" sz="3200" dirty="0" smtClean="0"/>
              <a:t>           &amp;                 </a:t>
            </a:r>
            <a:r>
              <a:rPr lang="en-US" sz="3200" dirty="0" smtClean="0">
                <a:effectLst>
                  <a:outerShdw blurRad="38100" dist="38100" dir="2700000" algn="tl">
                    <a:srgbClr val="000000">
                      <a:alpha val="43137"/>
                    </a:srgbClr>
                  </a:outerShdw>
                </a:effectLst>
              </a:rPr>
              <a:t>CA9</a:t>
            </a:r>
            <a:br>
              <a:rPr lang="en-US" sz="3200" dirty="0" smtClean="0">
                <a:effectLst>
                  <a:outerShdw blurRad="38100" dist="38100" dir="2700000" algn="tl">
                    <a:srgbClr val="000000">
                      <a:alpha val="43137"/>
                    </a:srgbClr>
                  </a:outerShdw>
                </a:effectLst>
              </a:rPr>
            </a:br>
            <a:r>
              <a:rPr lang="el-GR" sz="3200" dirty="0" smtClean="0"/>
              <a:t>στο </a:t>
            </a:r>
            <a:r>
              <a:rPr lang="el-GR" sz="3200" dirty="0" err="1" smtClean="0">
                <a:effectLst>
                  <a:outerShdw blurRad="38100" dist="38100" dir="2700000" algn="tl">
                    <a:srgbClr val="000000">
                      <a:alpha val="43137"/>
                    </a:srgbClr>
                  </a:outerShdw>
                </a:effectLst>
              </a:rPr>
              <a:t>διαυγοκυτταρικό</a:t>
            </a:r>
            <a:r>
              <a:rPr lang="el-GR" sz="3200" dirty="0" smtClean="0"/>
              <a:t> ΝΚΚ </a:t>
            </a:r>
            <a:r>
              <a:rPr lang="en-US" sz="3200" dirty="0" smtClean="0"/>
              <a:t/>
            </a:r>
            <a:br>
              <a:rPr lang="en-US" sz="3200" dirty="0" smtClean="0"/>
            </a:br>
            <a:r>
              <a:rPr lang="el-GR" sz="3200" dirty="0" smtClean="0"/>
              <a:t>(αδρανοποίηση του γονιδίου </a:t>
            </a:r>
            <a:r>
              <a:rPr lang="en-US" sz="3200" dirty="0" smtClean="0"/>
              <a:t>VHL)</a:t>
            </a:r>
            <a:endParaRPr lang="el-GR" sz="3200" dirty="0"/>
          </a:p>
        </p:txBody>
      </p:sp>
      <p:pic>
        <p:nvPicPr>
          <p:cNvPr id="5122" name="Picture 2" descr="D:\SCANS\2011-06-07 3\3 001.jpg-1.39..jpg"/>
          <p:cNvPicPr>
            <a:picLocks noGrp="1" noChangeAspect="1" noChangeArrowheads="1"/>
          </p:cNvPicPr>
          <p:nvPr>
            <p:ph idx="1"/>
          </p:nvPr>
        </p:nvPicPr>
        <p:blipFill>
          <a:blip r:embed="rId2" cstate="print"/>
          <a:srcRect/>
          <a:stretch>
            <a:fillRect/>
          </a:stretch>
        </p:blipFill>
        <p:spPr bwMode="auto">
          <a:xfrm>
            <a:off x="0" y="1844824"/>
            <a:ext cx="9221843" cy="4536504"/>
          </a:xfrm>
          <a:prstGeom prst="rect">
            <a:avLst/>
          </a:prstGeom>
          <a:noFill/>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286248" cy="571480"/>
          </a:xfrm>
        </p:spPr>
        <p:txBody>
          <a:bodyPr>
            <a:noAutofit/>
          </a:bodyPr>
          <a:lstStyle/>
          <a:p>
            <a:r>
              <a:rPr lang="el-GR" sz="2400" dirty="0" err="1" smtClean="0"/>
              <a:t>Διαυγοκυτταρικό</a:t>
            </a:r>
            <a:r>
              <a:rPr lang="el-GR" sz="2400" dirty="0" smtClean="0"/>
              <a:t> ΝΚΚ</a:t>
            </a:r>
            <a:r>
              <a:rPr lang="en-US" sz="2400" dirty="0" smtClean="0"/>
              <a:t> </a:t>
            </a:r>
            <a:r>
              <a:rPr lang="el-GR" sz="2400" dirty="0" smtClean="0"/>
              <a:t>(Δ ΝΚΚ)</a:t>
            </a:r>
            <a:endParaRPr lang="el-GR" sz="2400" dirty="0"/>
          </a:p>
        </p:txBody>
      </p:sp>
      <p:sp>
        <p:nvSpPr>
          <p:cNvPr id="4" name="3 - Θέση κειμένου"/>
          <p:cNvSpPr>
            <a:spLocks noGrp="1"/>
          </p:cNvSpPr>
          <p:nvPr>
            <p:ph type="body" sz="half" idx="2"/>
          </p:nvPr>
        </p:nvSpPr>
        <p:spPr>
          <a:xfrm>
            <a:off x="0" y="500042"/>
            <a:ext cx="4000496" cy="6143668"/>
          </a:xfrm>
        </p:spPr>
        <p:txBody>
          <a:bodyPr>
            <a:noAutofit/>
          </a:bodyPr>
          <a:lstStyle/>
          <a:p>
            <a:r>
              <a:rPr lang="el-GR" sz="1800" dirty="0" smtClean="0"/>
              <a:t>Συνυπάρχουσες περιοχές με κοκκώδες/</a:t>
            </a:r>
            <a:r>
              <a:rPr lang="el-GR" sz="1800" dirty="0" err="1" smtClean="0"/>
              <a:t>ηωσινοφιλικό</a:t>
            </a:r>
            <a:r>
              <a:rPr lang="el-GR" sz="1800" dirty="0" smtClean="0"/>
              <a:t>  κυτταρόπλασμα, συνήθως υψηλότερης  πυρηνικής κακοήθειας.</a:t>
            </a:r>
          </a:p>
          <a:p>
            <a:r>
              <a:rPr lang="en-US" sz="1600" dirty="0" smtClean="0"/>
              <a:t>CK: </a:t>
            </a:r>
            <a:r>
              <a:rPr lang="en-US" sz="1600" b="1" dirty="0" smtClean="0"/>
              <a:t>Cam5.2 &amp; AE1/3(+)</a:t>
            </a:r>
            <a:r>
              <a:rPr lang="en-US" sz="1600" dirty="0" smtClean="0"/>
              <a:t>, EMA (+),</a:t>
            </a:r>
          </a:p>
          <a:p>
            <a:r>
              <a:rPr lang="el-GR" sz="1600" b="1" dirty="0" err="1" smtClean="0"/>
              <a:t>βιμεντίνη</a:t>
            </a:r>
            <a:r>
              <a:rPr lang="el-GR" sz="1600" b="1" dirty="0" smtClean="0"/>
              <a:t> (+)</a:t>
            </a:r>
            <a:r>
              <a:rPr lang="el-GR" sz="1600" dirty="0" smtClean="0"/>
              <a:t>,</a:t>
            </a:r>
            <a:r>
              <a:rPr lang="en-US" sz="1600" b="1" dirty="0" smtClean="0"/>
              <a:t> </a:t>
            </a:r>
            <a:r>
              <a:rPr lang="en-US" sz="1600" b="1" u="sng" dirty="0" smtClean="0"/>
              <a:t>CD10 (+</a:t>
            </a:r>
            <a:r>
              <a:rPr lang="el-GR" sz="1600" b="1" u="sng" dirty="0" smtClean="0"/>
              <a:t>)</a:t>
            </a:r>
            <a:r>
              <a:rPr lang="en-US" sz="1600" dirty="0" smtClean="0"/>
              <a:t>,</a:t>
            </a:r>
            <a:r>
              <a:rPr lang="el-GR" sz="1600" dirty="0" smtClean="0"/>
              <a:t> </a:t>
            </a:r>
            <a:r>
              <a:rPr lang="el-GR" sz="1600" b="1" dirty="0" smtClean="0"/>
              <a:t>αντιγόνο ΝΚΚ</a:t>
            </a:r>
            <a:r>
              <a:rPr lang="el-GR" sz="1600" dirty="0" smtClean="0"/>
              <a:t> &amp; </a:t>
            </a:r>
            <a:r>
              <a:rPr lang="en-US" sz="1600" b="1" u="sng" dirty="0" smtClean="0">
                <a:effectLst>
                  <a:outerShdw blurRad="38100" dist="38100" dir="2700000" algn="tl">
                    <a:srgbClr val="000000">
                      <a:alpha val="43137"/>
                    </a:srgbClr>
                  </a:outerShdw>
                </a:effectLst>
              </a:rPr>
              <a:t>CA9(+)</a:t>
            </a:r>
            <a:r>
              <a:rPr lang="el-GR" sz="1600" dirty="0" smtClean="0"/>
              <a:t>,</a:t>
            </a:r>
          </a:p>
          <a:p>
            <a:r>
              <a:rPr lang="en-US" sz="1600" dirty="0" smtClean="0"/>
              <a:t>CK 34</a:t>
            </a:r>
            <a:r>
              <a:rPr lang="el-GR" sz="1600" dirty="0" smtClean="0"/>
              <a:t>βΕ12 (-) </a:t>
            </a:r>
            <a:r>
              <a:rPr lang="en-US" sz="1600" dirty="0" smtClean="0"/>
              <a:t> &amp; CK7</a:t>
            </a:r>
            <a:r>
              <a:rPr lang="el-GR" sz="1600" dirty="0" smtClean="0"/>
              <a:t> </a:t>
            </a:r>
            <a:r>
              <a:rPr lang="el-GR" sz="1600" dirty="0" smtClean="0">
                <a:effectLst>
                  <a:outerShdw blurRad="38100" dist="38100" dir="2700000" algn="tl">
                    <a:srgbClr val="000000">
                      <a:alpha val="43137"/>
                    </a:srgbClr>
                  </a:outerShdw>
                </a:effectLst>
              </a:rPr>
              <a:t>συνήθως</a:t>
            </a:r>
            <a:r>
              <a:rPr lang="el-GR" sz="1600" dirty="0" smtClean="0"/>
              <a:t> </a:t>
            </a:r>
            <a:r>
              <a:rPr lang="el-GR" sz="1600" dirty="0" smtClean="0">
                <a:effectLst>
                  <a:outerShdw blurRad="38100" dist="38100" dir="2700000" algn="tl">
                    <a:srgbClr val="000000">
                      <a:alpha val="43137"/>
                    </a:srgbClr>
                  </a:outerShdw>
                </a:effectLst>
              </a:rPr>
              <a:t>(-)</a:t>
            </a:r>
            <a:r>
              <a:rPr lang="el-GR" sz="1600" dirty="0" smtClean="0"/>
              <a:t>,</a:t>
            </a:r>
          </a:p>
          <a:p>
            <a:r>
              <a:rPr lang="en-US" sz="1600" dirty="0" smtClean="0"/>
              <a:t>S100 </a:t>
            </a:r>
            <a:r>
              <a:rPr lang="el-GR" sz="1600" dirty="0" smtClean="0"/>
              <a:t> ή  </a:t>
            </a:r>
            <a:r>
              <a:rPr lang="en-US" sz="1600" dirty="0" smtClean="0"/>
              <a:t>CEA </a:t>
            </a:r>
            <a:r>
              <a:rPr lang="el-GR" sz="1600" dirty="0" smtClean="0"/>
              <a:t> σπάνια (+) .</a:t>
            </a:r>
          </a:p>
          <a:p>
            <a:r>
              <a:rPr lang="el-GR" sz="1600" b="1" dirty="0" smtClean="0"/>
              <a:t>ΔΔ κλειδιά</a:t>
            </a:r>
          </a:p>
          <a:p>
            <a:r>
              <a:rPr lang="el-GR" sz="1600" dirty="0" smtClean="0"/>
              <a:t>Στο </a:t>
            </a:r>
            <a:r>
              <a:rPr lang="el-GR" sz="1600" spc="300" dirty="0" err="1" smtClean="0"/>
              <a:t>θηλώδες</a:t>
            </a:r>
            <a:r>
              <a:rPr lang="el-GR" sz="1600" dirty="0" smtClean="0"/>
              <a:t> ΝΚΚ</a:t>
            </a:r>
            <a:r>
              <a:rPr lang="en-US" sz="1600" dirty="0" smtClean="0"/>
              <a:t>:</a:t>
            </a:r>
          </a:p>
          <a:p>
            <a:r>
              <a:rPr lang="en-US" sz="1600" dirty="0" smtClean="0"/>
              <a:t>CK7 (+) , AMACR (+) , </a:t>
            </a:r>
            <a:r>
              <a:rPr lang="en-US" sz="1600" dirty="0" smtClean="0">
                <a:effectLst>
                  <a:outerShdw blurRad="38100" dist="38100" dir="2700000" algn="tl">
                    <a:srgbClr val="000000">
                      <a:alpha val="43137"/>
                    </a:srgbClr>
                  </a:outerShdw>
                </a:effectLst>
              </a:rPr>
              <a:t>CA9(-)</a:t>
            </a:r>
            <a:r>
              <a:rPr lang="en-US" sz="1600" dirty="0" smtClean="0"/>
              <a:t>.</a:t>
            </a:r>
          </a:p>
          <a:p>
            <a:r>
              <a:rPr lang="el-GR" sz="1600" dirty="0" smtClean="0"/>
              <a:t>Στο </a:t>
            </a:r>
            <a:r>
              <a:rPr lang="el-GR" sz="1600" spc="300" dirty="0" err="1" smtClean="0"/>
              <a:t>χρωμόφοβο</a:t>
            </a:r>
            <a:r>
              <a:rPr lang="el-GR" sz="1600" dirty="0" smtClean="0"/>
              <a:t> ΝΚΚ</a:t>
            </a:r>
            <a:r>
              <a:rPr lang="en-US" sz="1600" dirty="0" smtClean="0"/>
              <a:t>:</a:t>
            </a:r>
          </a:p>
          <a:p>
            <a:r>
              <a:rPr lang="en-US" sz="1600" dirty="0" smtClean="0"/>
              <a:t>CK7 (</a:t>
            </a:r>
            <a:r>
              <a:rPr lang="el-GR" sz="1600" dirty="0" smtClean="0"/>
              <a:t>διάχυτα +), χρώση του </a:t>
            </a:r>
            <a:r>
              <a:rPr lang="en-US" sz="1600" dirty="0" smtClean="0"/>
              <a:t>Hale (+) </a:t>
            </a:r>
          </a:p>
          <a:p>
            <a:r>
              <a:rPr lang="el-GR" sz="1600" dirty="0" smtClean="0"/>
              <a:t>Στο </a:t>
            </a:r>
            <a:r>
              <a:rPr lang="en-US" sz="1600" dirty="0" smtClean="0"/>
              <a:t> </a:t>
            </a:r>
            <a:r>
              <a:rPr lang="el-GR" sz="1600" spc="300" dirty="0" err="1" smtClean="0"/>
              <a:t>επιθηλιοειδές</a:t>
            </a:r>
            <a:r>
              <a:rPr lang="el-GR" sz="1600" spc="300" dirty="0" smtClean="0"/>
              <a:t> </a:t>
            </a:r>
            <a:r>
              <a:rPr lang="el-GR" sz="1600" spc="300" dirty="0" err="1" smtClean="0"/>
              <a:t>αγγειομυολίπωμα</a:t>
            </a:r>
            <a:r>
              <a:rPr lang="el-GR" sz="1600" spc="300" dirty="0" smtClean="0"/>
              <a:t> </a:t>
            </a:r>
            <a:r>
              <a:rPr lang="en-US" sz="1600" dirty="0" smtClean="0"/>
              <a:t>:</a:t>
            </a:r>
          </a:p>
          <a:p>
            <a:r>
              <a:rPr lang="el-GR" sz="1600" dirty="0" smtClean="0"/>
              <a:t>επιθηλιακοί δείκτες  </a:t>
            </a:r>
            <a:r>
              <a:rPr lang="el-GR" sz="1600" dirty="0" smtClean="0">
                <a:effectLst>
                  <a:outerShdw blurRad="38100" dist="38100" dir="2700000" algn="tl">
                    <a:srgbClr val="000000">
                      <a:alpha val="43137"/>
                    </a:srgbClr>
                  </a:outerShdw>
                </a:effectLst>
              </a:rPr>
              <a:t>(-)</a:t>
            </a:r>
          </a:p>
          <a:p>
            <a:r>
              <a:rPr lang="el-GR" sz="1600" dirty="0" err="1" smtClean="0"/>
              <a:t>μελανοκυτταρικοί</a:t>
            </a:r>
            <a:r>
              <a:rPr lang="el-GR" sz="1600" dirty="0" smtClean="0"/>
              <a:t> δείκτες (</a:t>
            </a:r>
            <a:r>
              <a:rPr lang="en-US" sz="1600" dirty="0" smtClean="0"/>
              <a:t>HMB45,melanA,</a:t>
            </a:r>
            <a:r>
              <a:rPr lang="el-GR" sz="1600" dirty="0" err="1" smtClean="0"/>
              <a:t>τυροσινάση</a:t>
            </a:r>
            <a:r>
              <a:rPr lang="en-US" sz="1600" dirty="0" smtClean="0"/>
              <a:t>,</a:t>
            </a:r>
            <a:r>
              <a:rPr lang="en-US" sz="1600" dirty="0" err="1" smtClean="0"/>
              <a:t>MiTF</a:t>
            </a:r>
            <a:r>
              <a:rPr lang="en-US" sz="1600" dirty="0" smtClean="0"/>
              <a:t>): </a:t>
            </a:r>
            <a:r>
              <a:rPr lang="el-GR" sz="1600" dirty="0" smtClean="0"/>
              <a:t> </a:t>
            </a:r>
            <a:r>
              <a:rPr lang="en-US" sz="1600" dirty="0" smtClean="0">
                <a:effectLst>
                  <a:outerShdw blurRad="38100" dist="38100" dir="2700000" algn="tl">
                    <a:srgbClr val="000000">
                      <a:alpha val="43137"/>
                    </a:srgbClr>
                  </a:outerShdw>
                </a:effectLst>
              </a:rPr>
              <a:t>(+) </a:t>
            </a:r>
            <a:r>
              <a:rPr lang="el-GR" sz="1600" dirty="0" smtClean="0"/>
              <a:t>.</a:t>
            </a:r>
          </a:p>
          <a:p>
            <a:r>
              <a:rPr lang="el-GR" sz="1600" dirty="0" smtClean="0"/>
              <a:t>Στο </a:t>
            </a:r>
            <a:r>
              <a:rPr lang="el-GR" sz="1600" spc="300" dirty="0" err="1" smtClean="0"/>
              <a:t>φλοιοεπινεφριδιακό</a:t>
            </a:r>
            <a:r>
              <a:rPr lang="el-GR" sz="1600" dirty="0" smtClean="0"/>
              <a:t>  </a:t>
            </a:r>
            <a:r>
              <a:rPr lang="el-GR" sz="1600" spc="300" dirty="0" smtClean="0"/>
              <a:t>καρκίνωμα</a:t>
            </a:r>
            <a:r>
              <a:rPr lang="el-GR" sz="1600" dirty="0" smtClean="0"/>
              <a:t> </a:t>
            </a:r>
            <a:r>
              <a:rPr lang="en-US" sz="1600" dirty="0" smtClean="0"/>
              <a:t>:</a:t>
            </a:r>
          </a:p>
          <a:p>
            <a:r>
              <a:rPr lang="el-GR" sz="1600" dirty="0" err="1" smtClean="0">
                <a:effectLst>
                  <a:outerShdw blurRad="38100" dist="38100" dir="2700000" algn="tl">
                    <a:srgbClr val="000000">
                      <a:alpha val="43137"/>
                    </a:srgbClr>
                  </a:outerShdw>
                </a:effectLst>
              </a:rPr>
              <a:t>ανασταλτίνη</a:t>
            </a:r>
            <a:r>
              <a:rPr lang="el-GR" sz="1600" dirty="0" smtClean="0">
                <a:effectLst>
                  <a:outerShdw blurRad="38100" dist="38100" dir="2700000" algn="tl">
                    <a:srgbClr val="000000">
                      <a:alpha val="43137"/>
                    </a:srgbClr>
                  </a:outerShdw>
                </a:effectLst>
              </a:rPr>
              <a:t> (+) </a:t>
            </a:r>
            <a:r>
              <a:rPr lang="el-GR" sz="1600" dirty="0" smtClean="0"/>
              <a:t>, </a:t>
            </a:r>
            <a:r>
              <a:rPr lang="el-GR" sz="1600" dirty="0" err="1" smtClean="0"/>
              <a:t>καλρετινίνη</a:t>
            </a:r>
            <a:r>
              <a:rPr lang="el-GR" sz="1600" dirty="0" smtClean="0"/>
              <a:t> (+</a:t>
            </a:r>
            <a:r>
              <a:rPr lang="el-GR" sz="1800" dirty="0" smtClean="0"/>
              <a:t>)</a:t>
            </a:r>
            <a:endParaRPr lang="el-GR" sz="1800" dirty="0"/>
          </a:p>
        </p:txBody>
      </p:sp>
      <p:pic>
        <p:nvPicPr>
          <p:cNvPr id="3074" name="Picture 2" descr="http://www.webpathology.com/slides/slides/Kidney_RCC_Fuhrman2.jpg"/>
          <p:cNvPicPr>
            <a:picLocks noChangeAspect="1" noChangeArrowheads="1"/>
          </p:cNvPicPr>
          <p:nvPr/>
        </p:nvPicPr>
        <p:blipFill>
          <a:blip r:embed="rId2" cstate="print"/>
          <a:srcRect/>
          <a:stretch>
            <a:fillRect/>
          </a:stretch>
        </p:blipFill>
        <p:spPr bwMode="auto">
          <a:xfrm rot="5400000">
            <a:off x="3119428" y="881067"/>
            <a:ext cx="7048547" cy="5286412"/>
          </a:xfrm>
          <a:prstGeom prst="rect">
            <a:avLst/>
          </a:prstGeom>
          <a:noFill/>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96842"/>
          </a:xfrm>
        </p:spPr>
        <p:txBody>
          <a:bodyPr>
            <a:normAutofit fontScale="90000"/>
          </a:bodyPr>
          <a:lstStyle/>
          <a:p>
            <a:r>
              <a:rPr lang="el-GR" dirty="0" smtClean="0"/>
              <a:t>ΔΔ</a:t>
            </a:r>
            <a:r>
              <a:rPr lang="en-US" dirty="0" smtClean="0"/>
              <a:t>: </a:t>
            </a:r>
            <a:r>
              <a:rPr lang="el-GR" dirty="0" smtClean="0"/>
              <a:t>Αδένωμα </a:t>
            </a:r>
            <a:r>
              <a:rPr lang="el-GR" dirty="0" err="1" smtClean="0"/>
              <a:t>επινεφριδιακού</a:t>
            </a:r>
            <a:r>
              <a:rPr lang="el-GR" dirty="0" smtClean="0"/>
              <a:t> φλοιού</a:t>
            </a:r>
            <a:endParaRPr lang="el-GR" dirty="0"/>
          </a:p>
        </p:txBody>
      </p:sp>
      <p:pic>
        <p:nvPicPr>
          <p:cNvPr id="22530" name="Picture 2" descr="C:\Documents and Settings\Administrator\Επιφάνεια εργασίας\2d60e629-c19c-4c4d-a15d-8beeadcb3f51.jpeg"/>
          <p:cNvPicPr>
            <a:picLocks noChangeAspect="1" noChangeArrowheads="1"/>
          </p:cNvPicPr>
          <p:nvPr/>
        </p:nvPicPr>
        <p:blipFill>
          <a:blip r:embed="rId2" cstate="print"/>
          <a:srcRect/>
          <a:stretch>
            <a:fillRect/>
          </a:stretch>
        </p:blipFill>
        <p:spPr bwMode="auto">
          <a:xfrm rot="16200000">
            <a:off x="-523905" y="1595419"/>
            <a:ext cx="5715000" cy="4095750"/>
          </a:xfrm>
          <a:prstGeom prst="rect">
            <a:avLst/>
          </a:prstGeom>
          <a:noFill/>
        </p:spPr>
      </p:pic>
      <p:pic>
        <p:nvPicPr>
          <p:cNvPr id="22531" name="Picture 3" descr="C:\Documents and Settings\Administrator\Επιφάνεια εργασίας\4af8a35b-3469-4136-990f-0020edef4889.jpeg"/>
          <p:cNvPicPr>
            <a:picLocks noChangeAspect="1" noChangeArrowheads="1"/>
          </p:cNvPicPr>
          <p:nvPr/>
        </p:nvPicPr>
        <p:blipFill>
          <a:blip r:embed="rId3" cstate="print"/>
          <a:srcRect/>
          <a:stretch>
            <a:fillRect/>
          </a:stretch>
        </p:blipFill>
        <p:spPr bwMode="auto">
          <a:xfrm rot="5400000">
            <a:off x="3829050" y="1600181"/>
            <a:ext cx="5715000" cy="40862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00042"/>
          </a:xfrm>
        </p:spPr>
        <p:txBody>
          <a:bodyPr>
            <a:normAutofit fontScale="90000"/>
          </a:bodyPr>
          <a:lstStyle/>
          <a:p>
            <a:r>
              <a:rPr lang="el-GR" dirty="0" smtClean="0"/>
              <a:t>Καρκίνωμα </a:t>
            </a:r>
            <a:r>
              <a:rPr lang="el-GR" dirty="0" err="1" smtClean="0"/>
              <a:t>επινεφριδιακού</a:t>
            </a:r>
            <a:r>
              <a:rPr lang="el-GR" dirty="0" smtClean="0"/>
              <a:t> φλοιού</a:t>
            </a:r>
            <a:endParaRPr lang="el-GR" dirty="0"/>
          </a:p>
        </p:txBody>
      </p:sp>
      <p:pic>
        <p:nvPicPr>
          <p:cNvPr id="21507" name="Picture 3" descr="C:\Documents and Settings\Administrator\Επιφάνεια εργασίας\Adrenal_AdrenocorticalCarcinoma2.jpg"/>
          <p:cNvPicPr>
            <a:picLocks noChangeAspect="1" noChangeArrowheads="1"/>
          </p:cNvPicPr>
          <p:nvPr/>
        </p:nvPicPr>
        <p:blipFill>
          <a:blip r:embed="rId2" cstate="print"/>
          <a:srcRect/>
          <a:stretch>
            <a:fillRect/>
          </a:stretch>
        </p:blipFill>
        <p:spPr bwMode="auto">
          <a:xfrm rot="16200000">
            <a:off x="2981308" y="2895600"/>
            <a:ext cx="3124200" cy="4800600"/>
          </a:xfrm>
          <a:prstGeom prst="rect">
            <a:avLst/>
          </a:prstGeom>
          <a:noFill/>
        </p:spPr>
      </p:pic>
      <p:pic>
        <p:nvPicPr>
          <p:cNvPr id="21508" name="Picture 4" descr="C:\Documents and Settings\Administrator\Επιφάνεια εργασίας\Adrenal_AdrenocorticalCarcinoma1.jpg"/>
          <p:cNvPicPr>
            <a:picLocks noChangeAspect="1" noChangeArrowheads="1"/>
          </p:cNvPicPr>
          <p:nvPr/>
        </p:nvPicPr>
        <p:blipFill>
          <a:blip r:embed="rId3" cstate="print"/>
          <a:srcRect/>
          <a:stretch>
            <a:fillRect/>
          </a:stretch>
        </p:blipFill>
        <p:spPr bwMode="auto">
          <a:xfrm>
            <a:off x="1214414" y="571480"/>
            <a:ext cx="6400800" cy="309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p:cNvSpPr>
          <p:nvPr>
            <p:ph type="title"/>
          </p:nvPr>
        </p:nvSpPr>
        <p:spPr/>
        <p:txBody>
          <a:bodyPr>
            <a:normAutofit fontScale="90000"/>
          </a:bodyPr>
          <a:lstStyle/>
          <a:p>
            <a:r>
              <a:rPr lang="el-GR" sz="3200" b="1" dirty="0" smtClean="0">
                <a:solidFill>
                  <a:schemeClr val="accent1"/>
                </a:solidFill>
                <a:latin typeface="Goudy Stout" pitchFamily="18" charset="0"/>
              </a:rPr>
              <a:t>Επί </a:t>
            </a:r>
            <a:r>
              <a:rPr lang="el-GR" sz="3200" b="1" u="sng" dirty="0" smtClean="0">
                <a:solidFill>
                  <a:schemeClr val="accent1"/>
                </a:solidFill>
                <a:latin typeface="Goudy Stout" pitchFamily="18" charset="0"/>
              </a:rPr>
              <a:t>μεταστατικής</a:t>
            </a:r>
            <a:r>
              <a:rPr lang="el-GR" sz="3200" b="1" dirty="0" smtClean="0">
                <a:solidFill>
                  <a:schemeClr val="accent1"/>
                </a:solidFill>
                <a:latin typeface="Goudy Stout" pitchFamily="18" charset="0"/>
              </a:rPr>
              <a:t> νόσου, δείκτες που επιβεβαιώνουν τη διάγνωση νεφρικού νεοπλάσματος (νεφρική προέλευση)</a:t>
            </a:r>
            <a:r>
              <a:rPr lang="el-GR" sz="3200" dirty="0" smtClean="0">
                <a:solidFill>
                  <a:schemeClr val="accent1"/>
                </a:solidFill>
                <a:latin typeface="Goudy Stout" pitchFamily="18" charset="0"/>
              </a:rPr>
              <a:t/>
            </a:r>
            <a:br>
              <a:rPr lang="el-GR" sz="3200" dirty="0" smtClean="0">
                <a:solidFill>
                  <a:schemeClr val="accent1"/>
                </a:solidFill>
                <a:latin typeface="Goudy Stout" pitchFamily="18" charset="0"/>
              </a:rPr>
            </a:br>
            <a:endParaRPr lang="el-GR" sz="3200" dirty="0" smtClean="0">
              <a:solidFill>
                <a:schemeClr val="accent1"/>
              </a:solidFill>
              <a:latin typeface="Goudy Stout" pitchFamily="18" charset="0"/>
            </a:endParaRPr>
          </a:p>
        </p:txBody>
      </p:sp>
      <p:sp>
        <p:nvSpPr>
          <p:cNvPr id="138243" name="Rectangle 3"/>
          <p:cNvSpPr>
            <a:spLocks noGrp="1"/>
          </p:cNvSpPr>
          <p:nvPr>
            <p:ph type="body" idx="1"/>
          </p:nvPr>
        </p:nvSpPr>
        <p:spPr>
          <a:xfrm>
            <a:off x="395288" y="1285860"/>
            <a:ext cx="8353425" cy="5572140"/>
          </a:xfrm>
        </p:spPr>
        <p:txBody>
          <a:bodyPr>
            <a:noAutofit/>
          </a:bodyPr>
          <a:lstStyle/>
          <a:p>
            <a:r>
              <a:rPr lang="en-GB" sz="2800" b="1" spc="600" dirty="0" smtClean="0">
                <a:solidFill>
                  <a:schemeClr val="accent1"/>
                </a:solidFill>
                <a:effectLst>
                  <a:outerShdw blurRad="38100" dist="38100" dir="2700000" algn="tl">
                    <a:srgbClr val="000000">
                      <a:alpha val="43137"/>
                    </a:srgbClr>
                  </a:outerShdw>
                </a:effectLst>
              </a:rPr>
              <a:t>PAX</a:t>
            </a:r>
            <a:r>
              <a:rPr lang="el-GR" sz="2800" b="1" spc="600" dirty="0" smtClean="0">
                <a:solidFill>
                  <a:schemeClr val="accent1"/>
                </a:solidFill>
                <a:effectLst>
                  <a:outerShdw blurRad="38100" dist="38100" dir="2700000" algn="tl">
                    <a:srgbClr val="000000">
                      <a:alpha val="43137"/>
                    </a:srgbClr>
                  </a:outerShdw>
                </a:effectLst>
              </a:rPr>
              <a:t>8</a:t>
            </a:r>
            <a:r>
              <a:rPr lang="el-GR" sz="2800" b="1" dirty="0" smtClean="0">
                <a:solidFill>
                  <a:schemeClr val="accent1"/>
                </a:solidFill>
              </a:rPr>
              <a:t>:</a:t>
            </a:r>
            <a:r>
              <a:rPr lang="el-GR" sz="2800" dirty="0" smtClean="0"/>
              <a:t>  ο χρησιμότερος δείκτης στην επιβεβαίωση της διάγνωσης </a:t>
            </a:r>
            <a:r>
              <a:rPr lang="el-GR" sz="2800" b="1" spc="600" dirty="0" smtClean="0"/>
              <a:t>μεταστατικού</a:t>
            </a:r>
            <a:r>
              <a:rPr lang="el-GR" sz="2800" dirty="0" smtClean="0"/>
              <a:t> νεφροκυτταρικού καρκινώματος. </a:t>
            </a:r>
          </a:p>
          <a:p>
            <a:r>
              <a:rPr lang="el-GR" sz="2800" dirty="0" smtClean="0"/>
              <a:t>Η χρήση και άλλων δεικτών όπως Ε</a:t>
            </a:r>
            <a:r>
              <a:rPr lang="en-GB" sz="2800" dirty="0" smtClean="0"/>
              <a:t>R</a:t>
            </a:r>
            <a:r>
              <a:rPr lang="el-GR" sz="2800" dirty="0" smtClean="0"/>
              <a:t>, </a:t>
            </a:r>
            <a:r>
              <a:rPr lang="en-GB" sz="2800" dirty="0" smtClean="0"/>
              <a:t>CDX</a:t>
            </a:r>
            <a:r>
              <a:rPr lang="el-GR" sz="2800" dirty="0" smtClean="0"/>
              <a:t>2, </a:t>
            </a:r>
            <a:r>
              <a:rPr lang="en-GB" sz="2800" dirty="0" smtClean="0"/>
              <a:t>PSA</a:t>
            </a:r>
            <a:r>
              <a:rPr lang="el-GR" sz="2800" dirty="0" smtClean="0"/>
              <a:t>, </a:t>
            </a:r>
            <a:r>
              <a:rPr lang="en-GB" sz="2800" dirty="0" smtClean="0"/>
              <a:t>TTF</a:t>
            </a:r>
            <a:r>
              <a:rPr lang="el-GR" sz="2800" dirty="0" smtClean="0"/>
              <a:t>1, </a:t>
            </a:r>
            <a:r>
              <a:rPr lang="en-GB" sz="2800" dirty="0" smtClean="0"/>
              <a:t>GATA</a:t>
            </a:r>
            <a:r>
              <a:rPr lang="el-GR" sz="2800" dirty="0" smtClean="0"/>
              <a:t>3 &amp; </a:t>
            </a:r>
            <a:r>
              <a:rPr lang="en-GB" sz="2800" dirty="0" smtClean="0"/>
              <a:t>p</a:t>
            </a:r>
            <a:r>
              <a:rPr lang="el-GR" sz="2800" dirty="0" smtClean="0"/>
              <a:t>63, βοηθά στον αποκλεισμό άλλων καρκινωμάτων, συμπεριλαμβανομένων εκείνων που μπορεί επίσης να εκφράζουν  </a:t>
            </a:r>
            <a:r>
              <a:rPr lang="en-GB" sz="2800" dirty="0" smtClean="0"/>
              <a:t>PAX</a:t>
            </a:r>
            <a:r>
              <a:rPr lang="el-GR" sz="2800" dirty="0" smtClean="0"/>
              <a:t>8. </a:t>
            </a:r>
          </a:p>
          <a:p>
            <a:r>
              <a:rPr lang="el-GR" sz="2800" dirty="0" smtClean="0"/>
              <a:t>Οι άλλοι δείκτες που είθισται να χρησιμοποιούνται (</a:t>
            </a:r>
            <a:r>
              <a:rPr lang="en-GB" sz="2800" dirty="0" smtClean="0"/>
              <a:t>CD</a:t>
            </a:r>
            <a:r>
              <a:rPr lang="el-GR" sz="2800" dirty="0" smtClean="0"/>
              <a:t>10, </a:t>
            </a:r>
            <a:r>
              <a:rPr lang="en-GB" sz="2800" dirty="0" smtClean="0"/>
              <a:t>RCC</a:t>
            </a:r>
            <a:r>
              <a:rPr lang="el-GR" sz="2800" dirty="0" smtClean="0"/>
              <a:t> </a:t>
            </a:r>
            <a:r>
              <a:rPr lang="en-GB" sz="2800" dirty="0" smtClean="0"/>
              <a:t>antigen</a:t>
            </a:r>
            <a:r>
              <a:rPr lang="el-GR" sz="2800" dirty="0" smtClean="0"/>
              <a:t>, </a:t>
            </a:r>
            <a:r>
              <a:rPr lang="en-GB" sz="2800" dirty="0" err="1" smtClean="0"/>
              <a:t>Ksp</a:t>
            </a:r>
            <a:r>
              <a:rPr lang="el-GR" sz="2800" dirty="0" smtClean="0"/>
              <a:t>-</a:t>
            </a:r>
            <a:r>
              <a:rPr lang="en-GB" sz="2800" dirty="0" err="1" smtClean="0"/>
              <a:t>cadherin</a:t>
            </a:r>
            <a:r>
              <a:rPr lang="el-GR" sz="2800" dirty="0" smtClean="0"/>
              <a:t>) είναι απλώς ενισχυτικοί της διάγνωσης μεταστατικού </a:t>
            </a:r>
            <a:r>
              <a:rPr lang="el-GR" sz="2800" dirty="0" err="1" smtClean="0"/>
              <a:t>νεφροκυτταρικού</a:t>
            </a:r>
            <a:r>
              <a:rPr lang="el-GR" sz="2800" dirty="0" smtClean="0"/>
              <a:t> καρκινώματος.</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94122"/>
          </a:xfrm>
        </p:spPr>
        <p:txBody>
          <a:bodyPr>
            <a:normAutofit fontScale="90000"/>
          </a:bodyPr>
          <a:lstStyle/>
          <a:p>
            <a:r>
              <a:rPr lang="el-GR" sz="3600" b="1" dirty="0" smtClean="0">
                <a:effectLst>
                  <a:outerShdw blurRad="38100" dist="38100" dir="2700000" algn="tl">
                    <a:srgbClr val="000000">
                      <a:alpha val="43137"/>
                    </a:srgbClr>
                  </a:outerShdw>
                </a:effectLst>
              </a:rPr>
              <a:t>ΔΙΑΥΓΟΚΥΤΤΑΡΙΚΟ ΘΗΛΩΔΕΣ ΝΚΚ</a:t>
            </a:r>
            <a:r>
              <a:rPr lang="el-GR" sz="2400" dirty="0" smtClean="0"/>
              <a:t/>
            </a:r>
            <a:br>
              <a:rPr lang="el-GR" sz="2400" dirty="0" smtClean="0"/>
            </a:br>
            <a:r>
              <a:rPr lang="el-GR" sz="2400" dirty="0" smtClean="0"/>
              <a:t>Διάταξη των πυρήνων μακράν της βασικής μεμβράνης</a:t>
            </a:r>
            <a:br>
              <a:rPr lang="el-GR" sz="2400" dirty="0" smtClean="0"/>
            </a:br>
            <a:endParaRPr lang="el-GR" sz="2400" dirty="0"/>
          </a:p>
        </p:txBody>
      </p:sp>
      <p:pic>
        <p:nvPicPr>
          <p:cNvPr id="1026" name="Picture 2" descr="http://upload.wikimedia.org/wikipedia/commons/8/8c/Clear_cell_papillary_renal_cell_carcinoma_-_very_high_mag.jpg"/>
          <p:cNvPicPr>
            <a:picLocks noChangeAspect="1" noChangeArrowheads="1"/>
          </p:cNvPicPr>
          <p:nvPr/>
        </p:nvPicPr>
        <p:blipFill>
          <a:blip r:embed="rId2" cstate="print"/>
          <a:srcRect/>
          <a:stretch>
            <a:fillRect/>
          </a:stretch>
        </p:blipFill>
        <p:spPr bwMode="auto">
          <a:xfrm>
            <a:off x="4067944" y="980728"/>
            <a:ext cx="4212469" cy="2808312"/>
          </a:xfrm>
          <a:prstGeom prst="rect">
            <a:avLst/>
          </a:prstGeom>
          <a:noFill/>
        </p:spPr>
      </p:pic>
      <p:pic>
        <p:nvPicPr>
          <p:cNvPr id="1028" name="Picture 4" descr="http://upload.wikimedia.org/wikipedia/commons/2/21/Clear_cell_papillary_renal_cell_carcinoma_-_high_mag.jpg"/>
          <p:cNvPicPr>
            <a:picLocks noChangeAspect="1" noChangeArrowheads="1"/>
          </p:cNvPicPr>
          <p:nvPr/>
        </p:nvPicPr>
        <p:blipFill>
          <a:blip r:embed="rId3" cstate="print"/>
          <a:srcRect/>
          <a:stretch>
            <a:fillRect/>
          </a:stretch>
        </p:blipFill>
        <p:spPr bwMode="auto">
          <a:xfrm rot="16200000">
            <a:off x="-630578" y="2150858"/>
            <a:ext cx="5292588" cy="3528392"/>
          </a:xfrm>
          <a:prstGeom prst="rect">
            <a:avLst/>
          </a:prstGeom>
          <a:noFill/>
        </p:spPr>
      </p:pic>
      <p:pic>
        <p:nvPicPr>
          <p:cNvPr id="1030" name="Picture 6" descr="http://www.pathpedia.com/clear-cell-papillary-renal-cell-carcinoma-%5b2-kd024-2%5d.jpeg?Width=600&amp;Height=450&amp;Format=4"/>
          <p:cNvPicPr>
            <a:picLocks noChangeAspect="1" noChangeArrowheads="1"/>
          </p:cNvPicPr>
          <p:nvPr/>
        </p:nvPicPr>
        <p:blipFill>
          <a:blip r:embed="rId4" cstate="print"/>
          <a:srcRect/>
          <a:stretch>
            <a:fillRect/>
          </a:stretch>
        </p:blipFill>
        <p:spPr bwMode="auto">
          <a:xfrm>
            <a:off x="4283968" y="3861048"/>
            <a:ext cx="3860428" cy="28953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Έκφραση </a:t>
            </a:r>
            <a:r>
              <a:rPr lang="en-US" dirty="0" smtClean="0">
                <a:effectLst>
                  <a:outerShdw blurRad="38100" dist="38100" dir="2700000" algn="tl">
                    <a:srgbClr val="000000">
                      <a:alpha val="43137"/>
                    </a:srgbClr>
                  </a:outerShdw>
                </a:effectLst>
              </a:rPr>
              <a:t>CK7</a:t>
            </a:r>
            <a:r>
              <a:rPr lang="en-US" dirty="0" smtClean="0"/>
              <a:t> </a:t>
            </a:r>
            <a:r>
              <a:rPr lang="el-GR" dirty="0" smtClean="0"/>
              <a:t/>
            </a:r>
            <a:br>
              <a:rPr lang="el-GR" dirty="0" smtClean="0"/>
            </a:br>
            <a:r>
              <a:rPr lang="el-GR" dirty="0" smtClean="0"/>
              <a:t>στο </a:t>
            </a:r>
            <a:r>
              <a:rPr lang="el-GR" b="1" dirty="0" err="1" smtClean="0"/>
              <a:t>διαυγοκυτταρικό</a:t>
            </a:r>
            <a:r>
              <a:rPr lang="el-GR" dirty="0" smtClean="0"/>
              <a:t> </a:t>
            </a:r>
            <a:r>
              <a:rPr lang="el-GR" dirty="0" err="1" smtClean="0">
                <a:effectLst>
                  <a:outerShdw blurRad="38100" dist="38100" dir="2700000" algn="tl">
                    <a:srgbClr val="000000">
                      <a:alpha val="43137"/>
                    </a:srgbClr>
                  </a:outerShdw>
                </a:effectLst>
              </a:rPr>
              <a:t>θηλώδες</a:t>
            </a:r>
            <a:r>
              <a:rPr lang="el-GR" dirty="0" smtClean="0"/>
              <a:t> ΝΚΚ</a:t>
            </a:r>
            <a:endParaRPr lang="el-GR" dirty="0"/>
          </a:p>
        </p:txBody>
      </p:sp>
      <p:pic>
        <p:nvPicPr>
          <p:cNvPr id="12290" name="Picture 2" descr="D:\SCANS\2011-06-07 9\9 001.jpg"/>
          <p:cNvPicPr>
            <a:picLocks noGrp="1" noChangeAspect="1" noChangeArrowheads="1"/>
          </p:cNvPicPr>
          <p:nvPr>
            <p:ph idx="1"/>
          </p:nvPr>
        </p:nvPicPr>
        <p:blipFill>
          <a:blip r:embed="rId2" cstate="print"/>
          <a:srcRect/>
          <a:stretch>
            <a:fillRect/>
          </a:stretch>
        </p:blipFill>
        <p:spPr bwMode="auto">
          <a:xfrm>
            <a:off x="-17811" y="1916832"/>
            <a:ext cx="9161811" cy="4392488"/>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3876030"/>
          </a:xfrm>
        </p:spPr>
        <p:txBody>
          <a:bodyPr>
            <a:normAutofit/>
          </a:bodyPr>
          <a:lstStyle/>
          <a:p>
            <a:r>
              <a:rPr lang="el-GR" dirty="0" err="1" smtClean="0"/>
              <a:t>Ανοσοφαινότυπος</a:t>
            </a:r>
            <a:r>
              <a:rPr lang="el-GR" dirty="0" smtClean="0"/>
              <a:t> </a:t>
            </a:r>
            <a:br>
              <a:rPr lang="el-GR" dirty="0" smtClean="0"/>
            </a:br>
            <a:r>
              <a:rPr lang="el-GR" dirty="0" smtClean="0"/>
              <a:t/>
            </a:r>
            <a:br>
              <a:rPr lang="el-GR" dirty="0" smtClean="0"/>
            </a:br>
            <a:r>
              <a:rPr lang="el-GR" dirty="0" err="1" smtClean="0"/>
              <a:t>διαυγοκυτταρικού</a:t>
            </a:r>
            <a:r>
              <a:rPr lang="el-GR" dirty="0" smtClean="0"/>
              <a:t> </a:t>
            </a:r>
            <a:r>
              <a:rPr lang="el-GR" dirty="0" err="1" smtClean="0"/>
              <a:t>θηλώδους</a:t>
            </a:r>
            <a:r>
              <a:rPr lang="el-GR" dirty="0" smtClean="0"/>
              <a:t> ΝΚΚ</a:t>
            </a:r>
            <a:endParaRPr lang="el-GR" dirty="0"/>
          </a:p>
        </p:txBody>
      </p:sp>
      <p:sp>
        <p:nvSpPr>
          <p:cNvPr id="4" name="3 - Θέση κειμένου"/>
          <p:cNvSpPr>
            <a:spLocks noGrp="1"/>
          </p:cNvSpPr>
          <p:nvPr>
            <p:ph type="body" sz="half" idx="2"/>
          </p:nvPr>
        </p:nvSpPr>
        <p:spPr>
          <a:xfrm>
            <a:off x="0" y="0"/>
            <a:ext cx="4429124" cy="6715148"/>
          </a:xfrm>
        </p:spPr>
        <p:txBody>
          <a:bodyPr/>
          <a:lstStyle/>
          <a:p>
            <a:endParaRPr lang="el-GR" dirty="0"/>
          </a:p>
        </p:txBody>
      </p:sp>
      <p:pic>
        <p:nvPicPr>
          <p:cNvPr id="13314" name="Picture 2" descr="D:\SCANS\2011-06-07 9a\9a 001.jpg"/>
          <p:cNvPicPr>
            <a:picLocks noGrp="1" noChangeAspect="1" noChangeArrowheads="1"/>
          </p:cNvPicPr>
          <p:nvPr>
            <p:ph idx="1"/>
          </p:nvPr>
        </p:nvPicPr>
        <p:blipFill>
          <a:blip r:embed="rId2" cstate="print"/>
          <a:srcRect/>
          <a:stretch>
            <a:fillRect/>
          </a:stretch>
        </p:blipFill>
        <p:spPr bwMode="auto">
          <a:xfrm>
            <a:off x="4499992" y="0"/>
            <a:ext cx="4176464" cy="6861922"/>
          </a:xfrm>
          <a:prstGeom prst="rect">
            <a:avLst/>
          </a:prstGeom>
          <a:noFill/>
        </p:spPr>
      </p:pic>
      <p:sp>
        <p:nvSpPr>
          <p:cNvPr id="6" name="5 - Ορθογώνιο"/>
          <p:cNvSpPr/>
          <p:nvPr/>
        </p:nvSpPr>
        <p:spPr>
          <a:xfrm>
            <a:off x="4714876" y="188640"/>
            <a:ext cx="1225276" cy="369332"/>
          </a:xfrm>
          <a:prstGeom prst="rect">
            <a:avLst/>
          </a:prstGeom>
        </p:spPr>
        <p:txBody>
          <a:bodyPr wrap="square">
            <a:spAutoFit/>
          </a:bodyPr>
          <a:lstStyle/>
          <a:p>
            <a:r>
              <a:rPr lang="en-US" b="1" dirty="0" smtClean="0"/>
              <a:t>AMACR</a:t>
            </a:r>
            <a:r>
              <a:rPr lang="el-GR" b="1" dirty="0" smtClean="0"/>
              <a:t> (-) </a:t>
            </a:r>
            <a:endParaRPr lang="el-GR" b="1" dirty="0"/>
          </a:p>
        </p:txBody>
      </p:sp>
      <p:sp>
        <p:nvSpPr>
          <p:cNvPr id="7" name="6 - Ορθογώνιο"/>
          <p:cNvSpPr/>
          <p:nvPr/>
        </p:nvSpPr>
        <p:spPr>
          <a:xfrm>
            <a:off x="6643702" y="214290"/>
            <a:ext cx="1785950" cy="923330"/>
          </a:xfrm>
          <a:prstGeom prst="rect">
            <a:avLst/>
          </a:prstGeom>
        </p:spPr>
        <p:txBody>
          <a:bodyPr wrap="square">
            <a:spAutoFit/>
          </a:bodyPr>
          <a:lstStyle/>
          <a:p>
            <a:r>
              <a:rPr lang="en-US" b="1" dirty="0" smtClean="0"/>
              <a:t>CD10</a:t>
            </a:r>
            <a:r>
              <a:rPr lang="el-GR" b="1" dirty="0" smtClean="0"/>
              <a:t> ( αρνητικό ή μόλις εστιακά θετικό)</a:t>
            </a:r>
            <a:endParaRPr lang="el-GR" b="1" dirty="0"/>
          </a:p>
        </p:txBody>
      </p:sp>
      <p:sp>
        <p:nvSpPr>
          <p:cNvPr id="8" name="7 - Ορθογώνιο"/>
          <p:cNvSpPr/>
          <p:nvPr/>
        </p:nvSpPr>
        <p:spPr>
          <a:xfrm>
            <a:off x="5500694" y="3244334"/>
            <a:ext cx="1857388" cy="369332"/>
          </a:xfrm>
          <a:prstGeom prst="rect">
            <a:avLst/>
          </a:prstGeom>
        </p:spPr>
        <p:txBody>
          <a:bodyPr wrap="square">
            <a:spAutoFit/>
          </a:bodyPr>
          <a:lstStyle/>
          <a:p>
            <a:r>
              <a:rPr lang="en-US" b="1" dirty="0" smtClean="0"/>
              <a:t>CA9</a:t>
            </a:r>
            <a:r>
              <a:rPr lang="el-GR" b="1" dirty="0" smtClean="0"/>
              <a:t> (διάχυτα +)</a:t>
            </a:r>
            <a:endParaRPr lang="el-GR" b="1" dirty="0"/>
          </a:p>
        </p:txBody>
      </p:sp>
      <p:sp>
        <p:nvSpPr>
          <p:cNvPr id="10" name="9 - Ορθογώνιο"/>
          <p:cNvSpPr/>
          <p:nvPr/>
        </p:nvSpPr>
        <p:spPr>
          <a:xfrm>
            <a:off x="4572000" y="5085184"/>
            <a:ext cx="1785950" cy="923330"/>
          </a:xfrm>
          <a:prstGeom prst="rect">
            <a:avLst/>
          </a:prstGeom>
        </p:spPr>
        <p:txBody>
          <a:bodyPr wrap="square">
            <a:spAutoFit/>
          </a:bodyPr>
          <a:lstStyle/>
          <a:p>
            <a:r>
              <a:rPr lang="el-GR" b="1" dirty="0" smtClean="0"/>
              <a:t>34βΕ12 (συνήθως διάχυτα +)</a:t>
            </a:r>
            <a:endParaRPr lang="el-GR" b="1" dirty="0"/>
          </a:p>
        </p:txBody>
      </p:sp>
      <p:sp>
        <p:nvSpPr>
          <p:cNvPr id="11" name="10 - Ορθογώνιο"/>
          <p:cNvSpPr/>
          <p:nvPr/>
        </p:nvSpPr>
        <p:spPr>
          <a:xfrm>
            <a:off x="6804248" y="5517232"/>
            <a:ext cx="1728191" cy="369332"/>
          </a:xfrm>
          <a:prstGeom prst="rect">
            <a:avLst/>
          </a:prstGeom>
        </p:spPr>
        <p:txBody>
          <a:bodyPr wrap="square">
            <a:spAutoFit/>
          </a:bodyPr>
          <a:lstStyle/>
          <a:p>
            <a:r>
              <a:rPr lang="en-US" dirty="0" smtClean="0"/>
              <a:t>CD31</a:t>
            </a:r>
            <a:endParaRPr lang="el-GR"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0" y="0"/>
            <a:ext cx="9144000" cy="71094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0"/>
            <a:ext cx="9144000" cy="71094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1008112"/>
          </a:xfrm>
        </p:spPr>
        <p:txBody>
          <a:bodyPr>
            <a:noAutofit/>
          </a:bodyPr>
          <a:lstStyle/>
          <a:p>
            <a:r>
              <a:rPr lang="el-GR" sz="2800" b="1" dirty="0" smtClean="0"/>
              <a:t>ΒΑΣΙΚΑ ΠΑΘΟΛΟΓΟΑΝΑΤΟΜΙΚΑ ΔΕΔΟΜΕΝΑ </a:t>
            </a:r>
            <a:r>
              <a:rPr lang="en-US" sz="2800" b="1" dirty="0" smtClean="0"/>
              <a:t/>
            </a:r>
            <a:br>
              <a:rPr lang="en-US" sz="2800" b="1" dirty="0" smtClean="0"/>
            </a:br>
            <a:r>
              <a:rPr lang="el-GR" sz="2800" b="1" dirty="0" smtClean="0"/>
              <a:t>ΓΙΑ ΚΑΡΚΙΝΩΜΑΤΑ ΝΕΦΡΟΥ </a:t>
            </a:r>
            <a:r>
              <a:rPr lang="en-US" sz="2800" b="1" dirty="0" smtClean="0"/>
              <a:t> (I)</a:t>
            </a:r>
            <a:r>
              <a:rPr lang="el-GR" sz="2800" dirty="0" smtClean="0"/>
              <a:t/>
            </a:r>
            <a:br>
              <a:rPr lang="el-GR" sz="2800" dirty="0" smtClean="0"/>
            </a:br>
            <a:endParaRPr lang="el-GR" sz="2800" dirty="0"/>
          </a:p>
        </p:txBody>
      </p:sp>
      <p:sp>
        <p:nvSpPr>
          <p:cNvPr id="3" name="2 - Θέση περιεχομένου"/>
          <p:cNvSpPr>
            <a:spLocks noGrp="1"/>
          </p:cNvSpPr>
          <p:nvPr>
            <p:ph idx="1"/>
          </p:nvPr>
        </p:nvSpPr>
        <p:spPr>
          <a:xfrm>
            <a:off x="0" y="1714488"/>
            <a:ext cx="9144000" cy="5143512"/>
          </a:xfrm>
        </p:spPr>
        <p:txBody>
          <a:bodyPr/>
          <a:lstStyle/>
          <a:p>
            <a:r>
              <a:rPr lang="el-GR" dirty="0" smtClean="0"/>
              <a:t>Η παθολογοανατομική έκθεση </a:t>
            </a:r>
            <a:r>
              <a:rPr lang="el-GR" b="1" dirty="0" smtClean="0"/>
              <a:t>βιοπτικών</a:t>
            </a:r>
            <a:r>
              <a:rPr lang="el-GR" dirty="0" smtClean="0"/>
              <a:t> δειγμάτων προερχόμενων από καρκινώματα των ουροφόρων σωληναρίων του νεφρού οφείλει να περιλαμβάνει τα παρακάτω στοιχεία:  είδος βιοψίας, αναφερόμενη ανατομική εντόπιση του όγκου στον αριστερό ή στο δεξιό νεφρό, ιστολογικός τύπος του όγκου, παρουσία σαρκωματοειδών χαρακτήρων και βαθμός ιστολογικής-πυρηνιακής κακοήθειας.</a:t>
            </a:r>
          </a:p>
          <a:p>
            <a:endParaRPr lang="el-G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0" y="0"/>
            <a:ext cx="9144000" cy="71094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600" b="1" dirty="0" smtClean="0">
                <a:effectLst>
                  <a:outerShdw blurRad="38100" dist="38100" dir="2700000" algn="tl">
                    <a:srgbClr val="000000">
                      <a:alpha val="43137"/>
                    </a:srgbClr>
                  </a:outerShdw>
                </a:effectLst>
              </a:rPr>
              <a:t>Καρκίνωμα σχετιζόμενο με </a:t>
            </a:r>
            <a:r>
              <a:rPr lang="el-GR" sz="3600" b="1" dirty="0" err="1" smtClean="0">
                <a:effectLst>
                  <a:outerShdw blurRad="38100" dist="38100" dir="2700000" algn="tl">
                    <a:srgbClr val="000000">
                      <a:alpha val="43137"/>
                    </a:srgbClr>
                  </a:outerShdw>
                </a:effectLst>
              </a:rPr>
              <a:t>διαμετάθεση</a:t>
            </a:r>
            <a:r>
              <a:rPr lang="el-GR" sz="2400" dirty="0" smtClean="0"/>
              <a:t/>
            </a:r>
            <a:br>
              <a:rPr lang="el-GR" sz="2400" dirty="0" smtClean="0"/>
            </a:br>
            <a:r>
              <a:rPr lang="el-GR" sz="2400" dirty="0" err="1" smtClean="0"/>
              <a:t>Θηλώδες</a:t>
            </a:r>
            <a:r>
              <a:rPr lang="el-GR" sz="2400" dirty="0" smtClean="0"/>
              <a:t> και συμπαγές πρότυπο, κύτταρα διαυγή και </a:t>
            </a:r>
            <a:r>
              <a:rPr lang="el-GR" sz="2400" dirty="0" err="1" smtClean="0"/>
              <a:t>ηωσινόφιλα</a:t>
            </a:r>
            <a:r>
              <a:rPr lang="el-GR" sz="2400" dirty="0" smtClean="0"/>
              <a:t>, ψαμμώδες σωμάτιο, </a:t>
            </a:r>
            <a:r>
              <a:rPr lang="el-GR" sz="2400" dirty="0" err="1" smtClean="0"/>
              <a:t>φωλεά</a:t>
            </a:r>
            <a:r>
              <a:rPr lang="el-GR" sz="2400" dirty="0" smtClean="0"/>
              <a:t> κυττάρων με ογκώδες κυτταρόπλασμα.</a:t>
            </a:r>
            <a:endParaRPr lang="el-GR" sz="2400" dirty="0"/>
          </a:p>
        </p:txBody>
      </p:sp>
      <p:pic>
        <p:nvPicPr>
          <p:cNvPr id="32770"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cstate="print"/>
          <a:srcRect/>
          <a:stretch>
            <a:fillRect/>
          </a:stretch>
        </p:blipFill>
        <p:spPr bwMode="auto">
          <a:xfrm rot="16200000">
            <a:off x="-373508" y="2541860"/>
            <a:ext cx="3886200" cy="2924176"/>
          </a:xfrm>
          <a:prstGeom prst="rect">
            <a:avLst/>
          </a:prstGeom>
          <a:noFill/>
        </p:spPr>
      </p:pic>
      <p:pic>
        <p:nvPicPr>
          <p:cNvPr id="32772"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rot="16200000">
            <a:off x="5531148" y="2541860"/>
            <a:ext cx="3886200" cy="2924176"/>
          </a:xfrm>
          <a:prstGeom prst="rect">
            <a:avLst/>
          </a:prstGeom>
          <a:noFill/>
        </p:spPr>
      </p:pic>
      <p:pic>
        <p:nvPicPr>
          <p:cNvPr id="32774" name="Picture 6" descr="Unfortunately we are unable to provide accessible alternative text for this. If you require assistance to access this image, please contact help@nature.com or the author"/>
          <p:cNvPicPr>
            <a:picLocks noChangeAspect="1" noChangeArrowheads="1"/>
          </p:cNvPicPr>
          <p:nvPr/>
        </p:nvPicPr>
        <p:blipFill>
          <a:blip r:embed="rId4" cstate="print"/>
          <a:srcRect/>
          <a:stretch>
            <a:fillRect/>
          </a:stretch>
        </p:blipFill>
        <p:spPr bwMode="auto">
          <a:xfrm rot="16200000">
            <a:off x="2578820" y="2541860"/>
            <a:ext cx="3886200" cy="29241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1196752"/>
          </a:xfrm>
        </p:spPr>
        <p:txBody>
          <a:bodyPr>
            <a:normAutofit fontScale="90000"/>
          </a:bodyPr>
          <a:lstStyle/>
          <a:p>
            <a:r>
              <a:rPr lang="el-GR" b="1" dirty="0" smtClean="0"/>
              <a:t>Νεφρικό καρκίνωμα </a:t>
            </a:r>
            <a:r>
              <a:rPr lang="el-GR" b="1" dirty="0" smtClean="0">
                <a:effectLst>
                  <a:outerShdw blurRad="38100" dist="38100" dir="2700000" algn="tl">
                    <a:srgbClr val="000000">
                      <a:alpha val="43137"/>
                    </a:srgbClr>
                  </a:outerShdw>
                </a:effectLst>
              </a:rPr>
              <a:t>με </a:t>
            </a:r>
            <a:r>
              <a:rPr lang="el-GR" b="1" dirty="0" err="1" smtClean="0">
                <a:effectLst>
                  <a:outerShdw blurRad="38100" dist="38100" dir="2700000" algn="tl">
                    <a:srgbClr val="000000">
                      <a:alpha val="43137"/>
                    </a:srgbClr>
                  </a:outerShdw>
                </a:effectLst>
              </a:rPr>
              <a:t>διαμετάθεση</a:t>
            </a:r>
            <a:endParaRPr lang="el-GR" b="1" dirty="0">
              <a:effectLst>
                <a:outerShdw blurRad="38100" dist="38100" dir="2700000" algn="tl">
                  <a:srgbClr val="000000">
                    <a:alpha val="43137"/>
                  </a:srgbClr>
                </a:outerShdw>
              </a:effectLst>
            </a:endParaRPr>
          </a:p>
        </p:txBody>
      </p:sp>
      <p:pic>
        <p:nvPicPr>
          <p:cNvPr id="23554" name="Picture 2"/>
          <p:cNvPicPr>
            <a:picLocks noChangeAspect="1" noChangeArrowheads="1"/>
          </p:cNvPicPr>
          <p:nvPr/>
        </p:nvPicPr>
        <p:blipFill>
          <a:blip r:embed="rId2" cstate="print"/>
          <a:srcRect/>
          <a:stretch>
            <a:fillRect/>
          </a:stretch>
        </p:blipFill>
        <p:spPr bwMode="auto">
          <a:xfrm>
            <a:off x="683568" y="1124744"/>
            <a:ext cx="7620000" cy="5924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465513" cy="1142984"/>
          </a:xfrm>
        </p:spPr>
        <p:txBody>
          <a:bodyPr>
            <a:normAutofit/>
          </a:bodyPr>
          <a:lstStyle/>
          <a:p>
            <a:r>
              <a:rPr lang="el-GR" dirty="0" err="1" smtClean="0"/>
              <a:t>Νεφροκυτταρικό</a:t>
            </a:r>
            <a:r>
              <a:rPr lang="el-GR" dirty="0" smtClean="0"/>
              <a:t> καρκίνωμα σχετιζόμενο με </a:t>
            </a:r>
            <a:r>
              <a:rPr lang="el-GR" dirty="0" err="1" smtClean="0">
                <a:effectLst>
                  <a:outerShdw blurRad="38100" dist="38100" dir="2700000" algn="tl">
                    <a:srgbClr val="000000">
                      <a:alpha val="43137"/>
                    </a:srgbClr>
                  </a:outerShdw>
                </a:effectLst>
              </a:rPr>
              <a:t>διαμετάθεση</a:t>
            </a:r>
            <a:r>
              <a:rPr lang="el-GR" dirty="0" smtClean="0">
                <a:effectLst>
                  <a:outerShdw blurRad="38100" dist="38100" dir="2700000" algn="tl">
                    <a:srgbClr val="000000">
                      <a:alpha val="43137"/>
                    </a:srgbClr>
                  </a:outerShdw>
                </a:effectLst>
              </a:rPr>
              <a:t> </a:t>
            </a:r>
            <a:r>
              <a:rPr lang="en-US" dirty="0" smtClean="0"/>
              <a:t>Xp11.2/TFE3</a:t>
            </a:r>
            <a:endParaRPr lang="el-GR" dirty="0"/>
          </a:p>
        </p:txBody>
      </p:sp>
      <p:sp>
        <p:nvSpPr>
          <p:cNvPr id="4" name="3 - Θέση κειμένου"/>
          <p:cNvSpPr>
            <a:spLocks noGrp="1"/>
          </p:cNvSpPr>
          <p:nvPr>
            <p:ph type="body" sz="half" idx="2"/>
          </p:nvPr>
        </p:nvSpPr>
        <p:spPr>
          <a:xfrm>
            <a:off x="0" y="1285860"/>
            <a:ext cx="3465513" cy="5429288"/>
          </a:xfrm>
        </p:spPr>
        <p:txBody>
          <a:bodyPr>
            <a:normAutofit fontScale="85000" lnSpcReduction="20000"/>
          </a:bodyPr>
          <a:lstStyle/>
          <a:p>
            <a:r>
              <a:rPr lang="en-US" sz="2400" b="1" dirty="0" smtClean="0"/>
              <a:t>TFE3</a:t>
            </a:r>
            <a:r>
              <a:rPr lang="en-US" sz="2400" dirty="0" smtClean="0"/>
              <a:t> </a:t>
            </a:r>
            <a:r>
              <a:rPr lang="el-GR" sz="2400" dirty="0" smtClean="0"/>
              <a:t>επιβεβαιωτική </a:t>
            </a:r>
          </a:p>
          <a:p>
            <a:r>
              <a:rPr lang="el-GR" sz="2400" dirty="0" smtClean="0"/>
              <a:t>ΕΜΑ  </a:t>
            </a:r>
            <a:r>
              <a:rPr lang="el-GR" sz="2400" b="1" spc="600" dirty="0" smtClean="0">
                <a:effectLst>
                  <a:outerShdw blurRad="38100" dist="38100" dir="2700000" algn="tl">
                    <a:srgbClr val="000000">
                      <a:alpha val="43137"/>
                    </a:srgbClr>
                  </a:outerShdw>
                </a:effectLst>
              </a:rPr>
              <a:t>εστιακά</a:t>
            </a:r>
            <a:r>
              <a:rPr lang="el-GR" sz="2400" b="1" dirty="0" smtClean="0">
                <a:effectLst>
                  <a:outerShdw blurRad="38100" dist="38100" dir="2700000" algn="tl">
                    <a:srgbClr val="000000">
                      <a:alpha val="43137"/>
                    </a:srgbClr>
                  </a:outerShdw>
                </a:effectLst>
              </a:rPr>
              <a:t> (+)  ή αρνητικό </a:t>
            </a:r>
          </a:p>
          <a:p>
            <a:r>
              <a:rPr lang="en-US" sz="2400" dirty="0" smtClean="0"/>
              <a:t>CAM 5.2 &amp; </a:t>
            </a:r>
            <a:r>
              <a:rPr lang="el-GR" sz="2400" dirty="0" err="1" smtClean="0"/>
              <a:t>βιμεντίνη</a:t>
            </a:r>
            <a:r>
              <a:rPr lang="el-GR" sz="2400" dirty="0" smtClean="0"/>
              <a:t>  </a:t>
            </a:r>
            <a:r>
              <a:rPr lang="el-GR" sz="2400" spc="600" dirty="0" smtClean="0">
                <a:effectLst>
                  <a:outerShdw blurRad="38100" dist="38100" dir="2700000" algn="tl">
                    <a:srgbClr val="000000">
                      <a:alpha val="43137"/>
                    </a:srgbClr>
                  </a:outerShdw>
                </a:effectLst>
              </a:rPr>
              <a:t>πιθανώς</a:t>
            </a:r>
            <a:r>
              <a:rPr lang="el-GR" sz="2400" dirty="0" smtClean="0"/>
              <a:t> (+), </a:t>
            </a:r>
            <a:r>
              <a:rPr lang="el-GR" sz="2400" b="1" dirty="0" smtClean="0"/>
              <a:t>ασθενώς και εστιακά</a:t>
            </a:r>
            <a:r>
              <a:rPr lang="el-GR" sz="2400" dirty="0" smtClean="0"/>
              <a:t>.</a:t>
            </a:r>
          </a:p>
          <a:p>
            <a:r>
              <a:rPr lang="en-US" sz="2400" dirty="0" smtClean="0"/>
              <a:t>AMACR : (-)</a:t>
            </a:r>
            <a:endParaRPr lang="el-GR" sz="2400" dirty="0" smtClean="0"/>
          </a:p>
          <a:p>
            <a:r>
              <a:rPr lang="en-US" sz="2400" dirty="0" smtClean="0">
                <a:effectLst>
                  <a:outerShdw blurRad="38100" dist="38100" dir="2700000" algn="tl">
                    <a:srgbClr val="000000">
                      <a:alpha val="43137"/>
                    </a:srgbClr>
                  </a:outerShdw>
                </a:effectLst>
              </a:rPr>
              <a:t>CD10</a:t>
            </a:r>
            <a:r>
              <a:rPr lang="en-US" sz="2400" dirty="0" smtClean="0"/>
              <a:t> &amp; </a:t>
            </a:r>
            <a:r>
              <a:rPr lang="el-GR" sz="2400" dirty="0" smtClean="0">
                <a:effectLst>
                  <a:outerShdw blurRad="38100" dist="38100" dir="2700000" algn="tl">
                    <a:srgbClr val="000000">
                      <a:alpha val="43137"/>
                    </a:srgbClr>
                  </a:outerShdw>
                </a:effectLst>
              </a:rPr>
              <a:t>αντιγόνο του</a:t>
            </a:r>
            <a:r>
              <a:rPr lang="en-US" sz="2400"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ΝΚΚ</a:t>
            </a:r>
            <a:r>
              <a:rPr lang="el-GR" sz="2400" dirty="0" smtClean="0"/>
              <a:t> </a:t>
            </a:r>
            <a:r>
              <a:rPr lang="en-US" sz="2400" dirty="0" smtClean="0"/>
              <a:t>:</a:t>
            </a:r>
            <a:endParaRPr lang="el-GR" sz="2400" dirty="0" smtClean="0"/>
          </a:p>
          <a:p>
            <a:r>
              <a:rPr lang="el-GR" sz="2400" b="1" dirty="0" smtClean="0"/>
              <a:t> (+) στα Τ</a:t>
            </a:r>
            <a:r>
              <a:rPr lang="en-US" sz="2400" b="1" dirty="0" smtClean="0"/>
              <a:t>FE3 NKK, </a:t>
            </a:r>
            <a:r>
              <a:rPr lang="el-GR" sz="2400" b="1" dirty="0" smtClean="0"/>
              <a:t>αλλά (-) στα </a:t>
            </a:r>
            <a:r>
              <a:rPr lang="en-US" sz="2400" b="1" dirty="0" smtClean="0"/>
              <a:t>TFEB </a:t>
            </a:r>
            <a:r>
              <a:rPr lang="el-GR" sz="2400" b="1" dirty="0" smtClean="0"/>
              <a:t>ΝΚΚ.</a:t>
            </a:r>
          </a:p>
          <a:p>
            <a:r>
              <a:rPr lang="el-GR" sz="2400" b="1" dirty="0" smtClean="0"/>
              <a:t>Στα </a:t>
            </a:r>
            <a:r>
              <a:rPr lang="en-US" sz="2400" b="1" dirty="0" smtClean="0"/>
              <a:t>TFEB </a:t>
            </a:r>
            <a:r>
              <a:rPr lang="el-GR" sz="2400" b="1" dirty="0" smtClean="0"/>
              <a:t>ΝΚΚ, οι </a:t>
            </a:r>
            <a:r>
              <a:rPr lang="el-GR" sz="2400" b="1" dirty="0" err="1" smtClean="0"/>
              <a:t>μελανοκυτταρικοί</a:t>
            </a:r>
            <a:r>
              <a:rPr lang="el-GR" sz="2400" b="1" dirty="0" smtClean="0"/>
              <a:t> δείκτες συχνά (+) </a:t>
            </a:r>
          </a:p>
          <a:p>
            <a:r>
              <a:rPr lang="el-GR" sz="2400" dirty="0" smtClean="0"/>
              <a:t>  </a:t>
            </a:r>
          </a:p>
          <a:p>
            <a:r>
              <a:rPr lang="el-GR" sz="2400" b="1" dirty="0" smtClean="0"/>
              <a:t>ΔΔ κλειδιά </a:t>
            </a:r>
          </a:p>
          <a:p>
            <a:r>
              <a:rPr lang="el-GR" sz="2400" dirty="0" smtClean="0"/>
              <a:t> Στο </a:t>
            </a:r>
            <a:r>
              <a:rPr lang="el-GR" sz="2400" dirty="0" err="1" smtClean="0"/>
              <a:t>διαυγοκυτταρικό</a:t>
            </a:r>
            <a:r>
              <a:rPr lang="el-GR" sz="2400" dirty="0" smtClean="0"/>
              <a:t> ΝΚΚ &amp; στο </a:t>
            </a:r>
            <a:r>
              <a:rPr lang="el-GR" sz="2400" dirty="0" err="1" smtClean="0"/>
              <a:t>θηλώδες</a:t>
            </a:r>
            <a:r>
              <a:rPr lang="el-GR" sz="2400" dirty="0" smtClean="0"/>
              <a:t> ΝΚΚ</a:t>
            </a:r>
            <a:r>
              <a:rPr lang="en-US" sz="2400" dirty="0" smtClean="0"/>
              <a:t>: </a:t>
            </a:r>
            <a:r>
              <a:rPr lang="el-GR" sz="2400" dirty="0" smtClean="0"/>
              <a:t>οι επιθηλιακοί δείκτες </a:t>
            </a:r>
          </a:p>
          <a:p>
            <a:r>
              <a:rPr lang="el-GR" sz="2400" dirty="0" smtClean="0"/>
              <a:t>(</a:t>
            </a:r>
            <a:r>
              <a:rPr lang="en-US" sz="2400" dirty="0" smtClean="0"/>
              <a:t> </a:t>
            </a:r>
            <a:r>
              <a:rPr lang="el-GR" sz="2400" dirty="0" smtClean="0"/>
              <a:t>διάχυτα+)</a:t>
            </a:r>
            <a:r>
              <a:rPr lang="en-US" sz="2400" dirty="0" smtClean="0"/>
              <a:t>,</a:t>
            </a:r>
            <a:r>
              <a:rPr lang="el-GR" sz="2400" dirty="0" smtClean="0"/>
              <a:t>  </a:t>
            </a:r>
            <a:r>
              <a:rPr lang="en-US" sz="2400" dirty="0" smtClean="0">
                <a:effectLst>
                  <a:outerShdw blurRad="38100" dist="38100" dir="2700000" algn="tl">
                    <a:srgbClr val="000000">
                      <a:alpha val="43137"/>
                    </a:srgbClr>
                  </a:outerShdw>
                </a:effectLst>
              </a:rPr>
              <a:t>TFE3</a:t>
            </a:r>
            <a:r>
              <a:rPr lang="en-US" sz="2400" dirty="0" smtClean="0"/>
              <a:t> (</a:t>
            </a:r>
            <a:r>
              <a:rPr lang="en-US" sz="2400" b="1" dirty="0" smtClean="0"/>
              <a:t>-</a:t>
            </a:r>
            <a:r>
              <a:rPr lang="en-US" sz="2400" dirty="0" smtClean="0"/>
              <a:t>) </a:t>
            </a:r>
            <a:endParaRPr lang="el-GR" sz="2400" dirty="0"/>
          </a:p>
        </p:txBody>
      </p:sp>
      <p:pic>
        <p:nvPicPr>
          <p:cNvPr id="5" name="Picture 2"/>
          <p:cNvPicPr>
            <a:picLocks noChangeAspect="1" noChangeArrowheads="1"/>
          </p:cNvPicPr>
          <p:nvPr/>
        </p:nvPicPr>
        <p:blipFill>
          <a:blip r:embed="rId2" cstate="print"/>
          <a:srcRect/>
          <a:stretch>
            <a:fillRect/>
          </a:stretch>
        </p:blipFill>
        <p:spPr bwMode="auto">
          <a:xfrm>
            <a:off x="3357554" y="2643182"/>
            <a:ext cx="6153544" cy="478438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rot="10800000">
            <a:off x="3357554" y="-1285908"/>
            <a:ext cx="6745952" cy="524497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211960" cy="3717032"/>
          </a:xfrm>
        </p:spPr>
        <p:txBody>
          <a:bodyPr>
            <a:normAutofit/>
          </a:bodyPr>
          <a:lstStyle/>
          <a:p>
            <a:r>
              <a:rPr lang="el-GR" dirty="0" err="1" smtClean="0"/>
              <a:t>Ανοσοφαινότυπος</a:t>
            </a:r>
            <a:r>
              <a:rPr lang="el-GR" dirty="0" smtClean="0"/>
              <a:t> </a:t>
            </a:r>
            <a:r>
              <a:rPr lang="en-US" dirty="0" smtClean="0"/>
              <a:t/>
            </a:r>
            <a:br>
              <a:rPr lang="en-US" dirty="0" smtClean="0"/>
            </a:br>
            <a:r>
              <a:rPr lang="el-GR" dirty="0" smtClean="0"/>
              <a:t/>
            </a:r>
            <a:br>
              <a:rPr lang="el-GR" dirty="0" smtClean="0"/>
            </a:br>
            <a:r>
              <a:rPr lang="el-GR" dirty="0" smtClean="0"/>
              <a:t>καρκινώματος </a:t>
            </a:r>
            <a:r>
              <a:rPr lang="en-US" dirty="0" smtClean="0"/>
              <a:t/>
            </a:r>
            <a:br>
              <a:rPr lang="en-US" dirty="0" smtClean="0"/>
            </a:br>
            <a:r>
              <a:rPr lang="en-US" dirty="0" smtClean="0"/>
              <a:t/>
            </a:r>
            <a:br>
              <a:rPr lang="en-US" dirty="0" smtClean="0"/>
            </a:br>
            <a:r>
              <a:rPr lang="el-GR" dirty="0" smtClean="0"/>
              <a:t>σχετιζομένου με </a:t>
            </a:r>
            <a:r>
              <a:rPr lang="el-GR" dirty="0" err="1" smtClean="0"/>
              <a:t>διαμετάθεση</a:t>
            </a:r>
            <a:r>
              <a:rPr lang="en-US" dirty="0" smtClean="0"/>
              <a:t/>
            </a:r>
            <a:br>
              <a:rPr lang="en-US" dirty="0" smtClean="0"/>
            </a:br>
            <a:r>
              <a:rPr lang="en-US" dirty="0" smtClean="0"/>
              <a:t>MITF/TFE</a:t>
            </a:r>
            <a:endParaRPr lang="el-GR" dirty="0"/>
          </a:p>
        </p:txBody>
      </p:sp>
      <p:sp>
        <p:nvSpPr>
          <p:cNvPr id="4" name="3 - Θέση κειμένου"/>
          <p:cNvSpPr>
            <a:spLocks noGrp="1"/>
          </p:cNvSpPr>
          <p:nvPr>
            <p:ph type="body" sz="half" idx="2"/>
          </p:nvPr>
        </p:nvSpPr>
        <p:spPr>
          <a:xfrm>
            <a:off x="0" y="1571611"/>
            <a:ext cx="4214810" cy="2214579"/>
          </a:xfrm>
        </p:spPr>
        <p:txBody>
          <a:bodyPr/>
          <a:lstStyle/>
          <a:p>
            <a:endParaRPr lang="el-GR" dirty="0"/>
          </a:p>
        </p:txBody>
      </p:sp>
      <p:pic>
        <p:nvPicPr>
          <p:cNvPr id="11266" name="Picture 2" descr="D:\SCANS\2011-06-07 8\8 001.jpg"/>
          <p:cNvPicPr>
            <a:picLocks noGrp="1" noChangeAspect="1" noChangeArrowheads="1"/>
          </p:cNvPicPr>
          <p:nvPr>
            <p:ph idx="1"/>
          </p:nvPr>
        </p:nvPicPr>
        <p:blipFill>
          <a:blip r:embed="rId2" cstate="print"/>
          <a:srcRect/>
          <a:stretch>
            <a:fillRect/>
          </a:stretch>
        </p:blipFill>
        <p:spPr bwMode="auto">
          <a:xfrm rot="10800000">
            <a:off x="4355976" y="-1"/>
            <a:ext cx="4320480" cy="6934482"/>
          </a:xfrm>
          <a:prstGeom prst="rect">
            <a:avLst/>
          </a:prstGeom>
          <a:noFill/>
        </p:spPr>
      </p:pic>
      <p:sp>
        <p:nvSpPr>
          <p:cNvPr id="7" name="6 - Ορθογώνιο"/>
          <p:cNvSpPr/>
          <p:nvPr/>
        </p:nvSpPr>
        <p:spPr>
          <a:xfrm>
            <a:off x="6732240" y="836712"/>
            <a:ext cx="1512168" cy="923330"/>
          </a:xfrm>
          <a:prstGeom prst="rect">
            <a:avLst/>
          </a:prstGeom>
        </p:spPr>
        <p:txBody>
          <a:bodyPr wrap="square">
            <a:spAutoFit/>
          </a:bodyPr>
          <a:lstStyle/>
          <a:p>
            <a:r>
              <a:rPr lang="en-US" b="1" dirty="0" smtClean="0"/>
              <a:t>TFE3</a:t>
            </a:r>
            <a:r>
              <a:rPr lang="el-GR" b="1" dirty="0" smtClean="0"/>
              <a:t> (+), πυρηνική χρώση</a:t>
            </a:r>
            <a:endParaRPr lang="el-GR" b="1" dirty="0"/>
          </a:p>
        </p:txBody>
      </p:sp>
      <p:sp>
        <p:nvSpPr>
          <p:cNvPr id="8" name="7 - Ορθογώνιο"/>
          <p:cNvSpPr/>
          <p:nvPr/>
        </p:nvSpPr>
        <p:spPr>
          <a:xfrm>
            <a:off x="4788024" y="3244334"/>
            <a:ext cx="1584176" cy="369332"/>
          </a:xfrm>
          <a:prstGeom prst="rect">
            <a:avLst/>
          </a:prstGeom>
        </p:spPr>
        <p:txBody>
          <a:bodyPr wrap="square">
            <a:spAutoFit/>
          </a:bodyPr>
          <a:lstStyle/>
          <a:p>
            <a:r>
              <a:rPr lang="en-US" b="1" dirty="0" smtClean="0"/>
              <a:t>AE1/AE3</a:t>
            </a:r>
            <a:r>
              <a:rPr lang="el-GR" b="1" dirty="0" smtClean="0"/>
              <a:t> (-)</a:t>
            </a:r>
            <a:endParaRPr lang="el-GR" b="1" dirty="0"/>
          </a:p>
        </p:txBody>
      </p:sp>
      <p:sp>
        <p:nvSpPr>
          <p:cNvPr id="10" name="9 - Ορθογώνιο"/>
          <p:cNvSpPr/>
          <p:nvPr/>
        </p:nvSpPr>
        <p:spPr>
          <a:xfrm>
            <a:off x="6715140" y="3244334"/>
            <a:ext cx="2071702" cy="369332"/>
          </a:xfrm>
          <a:prstGeom prst="rect">
            <a:avLst/>
          </a:prstGeom>
        </p:spPr>
        <p:txBody>
          <a:bodyPr wrap="square">
            <a:spAutoFit/>
          </a:bodyPr>
          <a:lstStyle/>
          <a:p>
            <a:r>
              <a:rPr lang="en-US" b="1" dirty="0" smtClean="0"/>
              <a:t>CK/EMA/MUC</a:t>
            </a:r>
            <a:r>
              <a:rPr lang="el-GR" b="1" dirty="0" smtClean="0"/>
              <a:t>1(-)</a:t>
            </a:r>
            <a:endParaRPr lang="el-GR" b="1" dirty="0"/>
          </a:p>
        </p:txBody>
      </p:sp>
      <p:sp>
        <p:nvSpPr>
          <p:cNvPr id="11" name="10 - Ορθογώνιο"/>
          <p:cNvSpPr/>
          <p:nvPr/>
        </p:nvSpPr>
        <p:spPr>
          <a:xfrm>
            <a:off x="4644008" y="5445224"/>
            <a:ext cx="1856818" cy="1200329"/>
          </a:xfrm>
          <a:prstGeom prst="rect">
            <a:avLst/>
          </a:prstGeom>
        </p:spPr>
        <p:txBody>
          <a:bodyPr wrap="square">
            <a:spAutoFit/>
          </a:bodyPr>
          <a:lstStyle/>
          <a:p>
            <a:r>
              <a:rPr lang="el-GR" b="1" dirty="0" err="1" smtClean="0">
                <a:effectLst>
                  <a:outerShdw blurRad="38100" dist="38100" dir="2700000" algn="tl">
                    <a:srgbClr val="000000">
                      <a:alpha val="43137"/>
                    </a:srgbClr>
                  </a:outerShdw>
                </a:effectLst>
              </a:rPr>
              <a:t>Βιμεντίνη</a:t>
            </a:r>
            <a:r>
              <a:rPr lang="el-GR" b="1" dirty="0" smtClean="0">
                <a:effectLst>
                  <a:outerShdw blurRad="38100" dist="38100" dir="2700000" algn="tl">
                    <a:srgbClr val="000000">
                      <a:alpha val="43137"/>
                    </a:srgbClr>
                  </a:outerShdw>
                </a:effectLst>
              </a:rPr>
              <a:t> </a:t>
            </a:r>
          </a:p>
          <a:p>
            <a:r>
              <a:rPr lang="el-GR" b="1" dirty="0" smtClean="0">
                <a:effectLst>
                  <a:outerShdw blurRad="38100" dist="38100" dir="2700000" algn="tl">
                    <a:srgbClr val="000000">
                      <a:alpha val="43137"/>
                    </a:srgbClr>
                  </a:outerShdw>
                </a:effectLst>
              </a:rPr>
              <a:t>(- στα καρκινικά κύτταρα ή σπάνια+)</a:t>
            </a:r>
            <a:endParaRPr lang="el-GR" b="1" dirty="0">
              <a:effectLst>
                <a:outerShdw blurRad="38100" dist="38100" dir="2700000" algn="tl">
                  <a:srgbClr val="000000">
                    <a:alpha val="43137"/>
                  </a:srgbClr>
                </a:outerShdw>
              </a:effectLst>
            </a:endParaRPr>
          </a:p>
        </p:txBody>
      </p:sp>
      <p:sp>
        <p:nvSpPr>
          <p:cNvPr id="13" name="12 - Ορθογώνιο"/>
          <p:cNvSpPr/>
          <p:nvPr/>
        </p:nvSpPr>
        <p:spPr>
          <a:xfrm>
            <a:off x="6660232" y="5085184"/>
            <a:ext cx="1440160" cy="369332"/>
          </a:xfrm>
          <a:prstGeom prst="rect">
            <a:avLst/>
          </a:prstGeom>
        </p:spPr>
        <p:txBody>
          <a:bodyPr wrap="square">
            <a:spAutoFit/>
          </a:bodyPr>
          <a:lstStyle/>
          <a:p>
            <a:r>
              <a:rPr lang="en-US" b="1" dirty="0" smtClean="0"/>
              <a:t>AMACR</a:t>
            </a:r>
            <a:r>
              <a:rPr lang="el-GR" b="1" dirty="0" smtClean="0"/>
              <a:t>(+)</a:t>
            </a:r>
            <a:endParaRPr lang="el-GR" b="1"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929058" cy="1000108"/>
          </a:xfrm>
        </p:spPr>
        <p:txBody>
          <a:bodyPr>
            <a:noAutofit/>
          </a:bodyPr>
          <a:lstStyle/>
          <a:p>
            <a:r>
              <a:rPr lang="el-GR" sz="2800" dirty="0" err="1" smtClean="0"/>
              <a:t>Ξανθοκοκκιωματώδης</a:t>
            </a:r>
            <a:r>
              <a:rPr lang="el-GR" sz="2800" dirty="0" smtClean="0"/>
              <a:t> </a:t>
            </a:r>
            <a:r>
              <a:rPr lang="el-GR" sz="2800" dirty="0" err="1" smtClean="0"/>
              <a:t>πυελονεφρίτιδα</a:t>
            </a:r>
            <a:endParaRPr lang="el-GR" sz="2800" dirty="0"/>
          </a:p>
        </p:txBody>
      </p:sp>
      <p:sp>
        <p:nvSpPr>
          <p:cNvPr id="4" name="3 - Θέση κειμένου"/>
          <p:cNvSpPr>
            <a:spLocks noGrp="1"/>
          </p:cNvSpPr>
          <p:nvPr>
            <p:ph type="body" sz="half" idx="2"/>
          </p:nvPr>
        </p:nvSpPr>
        <p:spPr>
          <a:xfrm>
            <a:off x="0" y="1000108"/>
            <a:ext cx="4500562" cy="5857892"/>
          </a:xfrm>
        </p:spPr>
        <p:txBody>
          <a:bodyPr>
            <a:normAutofit lnSpcReduction="10000"/>
          </a:bodyPr>
          <a:lstStyle/>
          <a:p>
            <a:r>
              <a:rPr lang="en-US" sz="1800" dirty="0" smtClean="0">
                <a:effectLst>
                  <a:outerShdw blurRad="38100" dist="38100" dir="2700000" algn="tl">
                    <a:srgbClr val="000000">
                      <a:alpha val="43137"/>
                    </a:srgbClr>
                  </a:outerShdw>
                </a:effectLst>
              </a:rPr>
              <a:t>CD 68 </a:t>
            </a:r>
            <a:r>
              <a:rPr lang="en-US" sz="1800" dirty="0" smtClean="0"/>
              <a:t>, </a:t>
            </a:r>
            <a:endParaRPr lang="el-GR" sz="1800" dirty="0" smtClean="0"/>
          </a:p>
          <a:p>
            <a:r>
              <a:rPr lang="el-GR" sz="1800" dirty="0" smtClean="0"/>
              <a:t>εκφραζόμενο (+) στα </a:t>
            </a:r>
            <a:r>
              <a:rPr lang="el-GR" sz="1800" dirty="0" err="1" smtClean="0"/>
              <a:t>μακροφάγα</a:t>
            </a:r>
            <a:r>
              <a:rPr lang="en-US" sz="1800" dirty="0" smtClean="0"/>
              <a:t> </a:t>
            </a:r>
            <a:endParaRPr lang="el-GR" sz="1800" dirty="0" smtClean="0"/>
          </a:p>
          <a:p>
            <a:r>
              <a:rPr lang="el-GR" sz="1800" dirty="0" smtClean="0"/>
              <a:t>που συνυπάρχουν με άλλα φλεγμονώδη κύτταρα.</a:t>
            </a:r>
          </a:p>
          <a:p>
            <a:r>
              <a:rPr lang="el-GR" sz="1800" dirty="0" err="1" smtClean="0">
                <a:effectLst>
                  <a:outerShdw blurRad="38100" dist="38100" dir="2700000" algn="tl">
                    <a:srgbClr val="000000">
                      <a:alpha val="43137"/>
                    </a:srgbClr>
                  </a:outerShdw>
                </a:effectLst>
              </a:rPr>
              <a:t>Βιμεντίνη</a:t>
            </a:r>
            <a:r>
              <a:rPr lang="el-GR" sz="1800" dirty="0" smtClean="0"/>
              <a:t> ,</a:t>
            </a:r>
          </a:p>
          <a:p>
            <a:r>
              <a:rPr lang="el-GR" sz="1800" dirty="0" smtClean="0"/>
              <a:t>εκφραζόμενη (+) στον </a:t>
            </a:r>
            <a:r>
              <a:rPr lang="el-GR" sz="1800" u="sng" dirty="0" smtClean="0"/>
              <a:t>αντιδραστικό ινώδη ιστό .</a:t>
            </a:r>
          </a:p>
          <a:p>
            <a:r>
              <a:rPr lang="el-GR" sz="1800" dirty="0" err="1" smtClean="0"/>
              <a:t>Κυτταροκερατίνη</a:t>
            </a:r>
            <a:r>
              <a:rPr lang="el-GR" sz="1800" dirty="0" smtClean="0"/>
              <a:t>  </a:t>
            </a:r>
            <a:r>
              <a:rPr lang="en-US" sz="1800" dirty="0" smtClean="0"/>
              <a:t>(CK) </a:t>
            </a:r>
            <a:r>
              <a:rPr lang="el-GR" sz="1800" dirty="0" smtClean="0"/>
              <a:t>(-).</a:t>
            </a:r>
          </a:p>
          <a:p>
            <a:endParaRPr lang="el-GR" sz="1800" b="1" dirty="0" smtClean="0"/>
          </a:p>
          <a:p>
            <a:r>
              <a:rPr lang="el-GR" sz="1800" b="1" dirty="0" smtClean="0"/>
              <a:t>ΔΔ  κλειδιά</a:t>
            </a:r>
          </a:p>
          <a:p>
            <a:endParaRPr lang="en-US" sz="1800" b="1" dirty="0" smtClean="0"/>
          </a:p>
          <a:p>
            <a:r>
              <a:rPr lang="el-GR" sz="1800" dirty="0" smtClean="0"/>
              <a:t>Στο   </a:t>
            </a:r>
            <a:r>
              <a:rPr lang="el-GR" sz="1800" spc="300" dirty="0" err="1" smtClean="0"/>
              <a:t>διαυγοκυτταρικό</a:t>
            </a:r>
            <a:r>
              <a:rPr lang="el-GR" sz="1800" spc="300" dirty="0" smtClean="0"/>
              <a:t> ΝΚΚ</a:t>
            </a:r>
            <a:r>
              <a:rPr lang="en-US" sz="1800" dirty="0" smtClean="0"/>
              <a:t>:</a:t>
            </a:r>
            <a:endParaRPr lang="el-GR" sz="1800" dirty="0" smtClean="0"/>
          </a:p>
          <a:p>
            <a:r>
              <a:rPr lang="el-GR" sz="1800" dirty="0" smtClean="0"/>
              <a:t>Θετική έκφραση </a:t>
            </a:r>
            <a:r>
              <a:rPr lang="en-US" sz="1800" dirty="0" smtClean="0"/>
              <a:t> CK , CA9 &amp; </a:t>
            </a:r>
            <a:r>
              <a:rPr lang="el-GR" sz="1800" dirty="0" smtClean="0"/>
              <a:t> </a:t>
            </a:r>
            <a:r>
              <a:rPr lang="el-GR" sz="1800" dirty="0" err="1" smtClean="0"/>
              <a:t>βιμεντίνης</a:t>
            </a:r>
            <a:r>
              <a:rPr lang="el-GR" sz="1800" dirty="0" smtClean="0"/>
              <a:t>  στα </a:t>
            </a:r>
            <a:r>
              <a:rPr lang="el-GR" sz="1800" u="sng" dirty="0" smtClean="0"/>
              <a:t>καρκινικά κύτταρα</a:t>
            </a:r>
            <a:r>
              <a:rPr lang="el-GR" sz="1800" dirty="0" smtClean="0"/>
              <a:t>.</a:t>
            </a:r>
            <a:endParaRPr lang="en-US" sz="1800" dirty="0" smtClean="0"/>
          </a:p>
          <a:p>
            <a:r>
              <a:rPr lang="en-US" sz="1800" dirty="0" smtClean="0"/>
              <a:t>CD 68 (-) </a:t>
            </a:r>
            <a:r>
              <a:rPr lang="el-GR" sz="1800" dirty="0" smtClean="0"/>
              <a:t>στα καρκινικά κύτταρα.</a:t>
            </a:r>
            <a:endParaRPr lang="en-US" sz="1800" dirty="0" smtClean="0"/>
          </a:p>
          <a:p>
            <a:endParaRPr lang="en-US" sz="1800" dirty="0"/>
          </a:p>
          <a:p>
            <a:r>
              <a:rPr lang="el-GR" sz="1800" dirty="0" smtClean="0"/>
              <a:t>Στο </a:t>
            </a:r>
            <a:r>
              <a:rPr lang="el-GR" sz="1800" spc="300" dirty="0" smtClean="0"/>
              <a:t>ΝΚΚ με </a:t>
            </a:r>
            <a:r>
              <a:rPr lang="el-GR" sz="1800" spc="300" dirty="0" err="1" smtClean="0"/>
              <a:t>σαρκωματοειδή</a:t>
            </a:r>
            <a:r>
              <a:rPr lang="el-GR" sz="1800" spc="300" dirty="0" smtClean="0"/>
              <a:t> διαφοροποίηση</a:t>
            </a:r>
            <a:r>
              <a:rPr lang="en-US" sz="1800" spc="300" dirty="0" smtClean="0"/>
              <a:t>:</a:t>
            </a:r>
          </a:p>
          <a:p>
            <a:r>
              <a:rPr lang="en-US" sz="1800" dirty="0" smtClean="0"/>
              <a:t>CK(+) </a:t>
            </a:r>
            <a:r>
              <a:rPr lang="el-GR" sz="1800" dirty="0" smtClean="0"/>
              <a:t>, </a:t>
            </a:r>
            <a:r>
              <a:rPr lang="en-US" sz="1800" dirty="0" smtClean="0"/>
              <a:t>CD68(-)  </a:t>
            </a:r>
            <a:r>
              <a:rPr lang="el-GR" sz="1800" dirty="0" smtClean="0"/>
              <a:t>στα κακοήθη κύτταρα .</a:t>
            </a:r>
          </a:p>
          <a:p>
            <a:endParaRPr lang="el-GR" dirty="0"/>
          </a:p>
        </p:txBody>
      </p:sp>
      <p:pic>
        <p:nvPicPr>
          <p:cNvPr id="1026" name="Picture 2" descr="C:\Documents and Settings\Administrator\Επιφάνεια εργασίας\Kidney_XGP_Gross3.jpg"/>
          <p:cNvPicPr>
            <a:picLocks noGrp="1" noChangeAspect="1" noChangeArrowheads="1"/>
          </p:cNvPicPr>
          <p:nvPr>
            <p:ph idx="1"/>
          </p:nvPr>
        </p:nvPicPr>
        <p:blipFill>
          <a:blip r:embed="rId2" cstate="print"/>
          <a:srcRect/>
          <a:stretch>
            <a:fillRect/>
          </a:stretch>
        </p:blipFill>
        <p:spPr bwMode="auto">
          <a:xfrm>
            <a:off x="4500562" y="142852"/>
            <a:ext cx="4071966" cy="3053975"/>
          </a:xfrm>
          <a:prstGeom prst="rect">
            <a:avLst/>
          </a:prstGeom>
          <a:noFill/>
        </p:spPr>
      </p:pic>
      <p:pic>
        <p:nvPicPr>
          <p:cNvPr id="1028" name="Picture 4" descr="http://images.radiopaedia.org/images/482708/558875faa46fea6e6954308ca51d90_gallery.jpeg"/>
          <p:cNvPicPr>
            <a:picLocks noChangeAspect="1" noChangeArrowheads="1"/>
          </p:cNvPicPr>
          <p:nvPr/>
        </p:nvPicPr>
        <p:blipFill>
          <a:blip r:embed="rId3" cstate="print"/>
          <a:srcRect/>
          <a:stretch>
            <a:fillRect/>
          </a:stretch>
        </p:blipFill>
        <p:spPr bwMode="auto">
          <a:xfrm rot="16200000">
            <a:off x="4857752" y="3286124"/>
            <a:ext cx="3500462" cy="3500462"/>
          </a:xfrm>
          <a:prstGeom prst="rect">
            <a:avLst/>
          </a:prstGeom>
          <a:noFill/>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b="1" dirty="0" smtClean="0">
                <a:effectLst>
                  <a:outerShdw blurRad="38100" dist="38100" dir="2700000" algn="tl">
                    <a:srgbClr val="000000">
                      <a:alpha val="43137"/>
                    </a:srgbClr>
                  </a:outerShdw>
                </a:effectLst>
              </a:rPr>
              <a:t>ΔΙΑΥΓΟΚΥΤΤΑΡΙΚΟ ΣΑΡΚΩΜΑ ΤΟΥ ΝΕΦΡΟΥ</a:t>
            </a:r>
            <a:br>
              <a:rPr lang="el-GR" sz="2800" b="1" dirty="0" smtClean="0">
                <a:effectLst>
                  <a:outerShdw blurRad="38100" dist="38100" dir="2700000" algn="tl">
                    <a:srgbClr val="000000">
                      <a:alpha val="43137"/>
                    </a:srgbClr>
                  </a:outerShdw>
                </a:effectLst>
              </a:rPr>
            </a:br>
            <a:r>
              <a:rPr lang="el-GR" sz="2400" dirty="0" err="1" smtClean="0"/>
              <a:t>Διαφραγμάτια</a:t>
            </a:r>
            <a:r>
              <a:rPr lang="el-GR" sz="2400" dirty="0" smtClean="0"/>
              <a:t> με διαμόρφωση «όπως σε </a:t>
            </a:r>
            <a:r>
              <a:rPr lang="el-GR" sz="2400" dirty="0" err="1" smtClean="0"/>
              <a:t>κοτετσόσυρμα</a:t>
            </a:r>
            <a:r>
              <a:rPr lang="el-GR" sz="2400" dirty="0" smtClean="0"/>
              <a:t>».</a:t>
            </a:r>
            <a:endParaRPr lang="el-GR" sz="2400" dirty="0">
              <a:effectLst>
                <a:outerShdw blurRad="38100" dist="38100" dir="2700000" algn="tl">
                  <a:srgbClr val="000000">
                    <a:alpha val="43137"/>
                  </a:srgbClr>
                </a:outerShdw>
              </a:effectLst>
            </a:endParaRPr>
          </a:p>
        </p:txBody>
      </p:sp>
      <p:pic>
        <p:nvPicPr>
          <p:cNvPr id="169986" name="Picture 2" descr="File:Clear cell sarcoma - very high mag.jpg">
            <a:hlinkClick r:id="rId2"/>
          </p:cNvPr>
          <p:cNvPicPr>
            <a:picLocks noChangeAspect="1" noChangeArrowheads="1"/>
          </p:cNvPicPr>
          <p:nvPr/>
        </p:nvPicPr>
        <p:blipFill>
          <a:blip r:embed="rId3" cstate="print"/>
          <a:srcRect/>
          <a:stretch>
            <a:fillRect/>
          </a:stretch>
        </p:blipFill>
        <p:spPr bwMode="auto">
          <a:xfrm>
            <a:off x="755576" y="1556792"/>
            <a:ext cx="7620000" cy="50768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a:xfrm>
            <a:off x="0" y="1"/>
            <a:ext cx="3929058" cy="1357298"/>
          </a:xfrm>
        </p:spPr>
        <p:txBody>
          <a:bodyPr>
            <a:normAutofit fontScale="62500" lnSpcReduction="20000"/>
          </a:bodyPr>
          <a:lstStyle/>
          <a:p>
            <a:endParaRPr lang="en-US" sz="3300" dirty="0" smtClean="0"/>
          </a:p>
          <a:p>
            <a:r>
              <a:rPr lang="el-GR" sz="3300" b="0" dirty="0" smtClean="0"/>
              <a:t>(Ευμενούς πρόγνωσης) </a:t>
            </a:r>
            <a:r>
              <a:rPr lang="el-GR" sz="3300" dirty="0" err="1" smtClean="0"/>
              <a:t>μεσοβλαστικό</a:t>
            </a:r>
            <a:r>
              <a:rPr lang="el-GR" sz="3300" dirty="0" smtClean="0"/>
              <a:t>  </a:t>
            </a:r>
            <a:r>
              <a:rPr lang="el-GR" sz="3300" dirty="0" err="1" smtClean="0"/>
              <a:t>νέφρωμα</a:t>
            </a:r>
            <a:r>
              <a:rPr lang="el-GR" sz="3300" dirty="0" smtClean="0"/>
              <a:t> </a:t>
            </a:r>
          </a:p>
          <a:p>
            <a:r>
              <a:rPr lang="el-GR" sz="4000" b="0" dirty="0" err="1" smtClean="0"/>
              <a:t>Βιμεντίνη</a:t>
            </a:r>
            <a:r>
              <a:rPr lang="el-GR" sz="4000" b="0" dirty="0" smtClean="0"/>
              <a:t> (+) , </a:t>
            </a:r>
            <a:r>
              <a:rPr lang="en-US" sz="4000" b="0" dirty="0" smtClean="0"/>
              <a:t>SMA (+) </a:t>
            </a:r>
            <a:endParaRPr lang="el-GR" sz="4000" b="0" dirty="0" smtClean="0"/>
          </a:p>
          <a:p>
            <a:endParaRPr lang="el-GR" dirty="0"/>
          </a:p>
        </p:txBody>
      </p:sp>
      <p:sp>
        <p:nvSpPr>
          <p:cNvPr id="5" name="4 - Θέση κειμένου"/>
          <p:cNvSpPr>
            <a:spLocks noGrp="1"/>
          </p:cNvSpPr>
          <p:nvPr>
            <p:ph type="body" sz="quarter" idx="3"/>
          </p:nvPr>
        </p:nvSpPr>
        <p:spPr>
          <a:xfrm>
            <a:off x="4071934" y="214291"/>
            <a:ext cx="5715039" cy="571504"/>
          </a:xfrm>
        </p:spPr>
        <p:txBody>
          <a:bodyPr>
            <a:noAutofit/>
          </a:bodyPr>
          <a:lstStyle/>
          <a:p>
            <a:r>
              <a:rPr lang="el-GR" sz="2000" dirty="0" smtClean="0"/>
              <a:t>ΔΔ  </a:t>
            </a:r>
            <a:r>
              <a:rPr lang="el-GR" dirty="0" err="1" smtClean="0">
                <a:effectLst>
                  <a:outerShdw blurRad="38100" dist="38100" dir="2700000" algn="tl">
                    <a:srgbClr val="000000">
                      <a:alpha val="43137"/>
                    </a:srgbClr>
                  </a:outerShdw>
                </a:effectLst>
              </a:rPr>
              <a:t>διαυγοκυτταρικού</a:t>
            </a:r>
            <a:r>
              <a:rPr lang="el-GR" dirty="0" smtClean="0">
                <a:effectLst>
                  <a:outerShdw blurRad="38100" dist="38100" dir="2700000" algn="tl">
                    <a:srgbClr val="000000">
                      <a:alpha val="43137"/>
                    </a:srgbClr>
                  </a:outerShdw>
                </a:effectLst>
              </a:rPr>
              <a:t>  σαρκώματος</a:t>
            </a:r>
          </a:p>
          <a:p>
            <a:r>
              <a:rPr lang="el-GR" sz="2000" dirty="0" smtClean="0">
                <a:effectLst>
                  <a:outerShdw blurRad="38100" dist="38100" dir="2700000" algn="tl">
                    <a:srgbClr val="000000">
                      <a:alpha val="43137"/>
                    </a:srgbClr>
                  </a:outerShdw>
                </a:effectLst>
              </a:rPr>
              <a:t>από ραβδοειδή όγκο </a:t>
            </a:r>
            <a:endParaRPr lang="el-GR" sz="2000" dirty="0">
              <a:effectLst>
                <a:outerShdw blurRad="38100" dist="38100" dir="2700000" algn="tl">
                  <a:srgbClr val="000000">
                    <a:alpha val="43137"/>
                  </a:srgbClr>
                </a:outerShdw>
              </a:effectLst>
            </a:endParaRPr>
          </a:p>
        </p:txBody>
      </p:sp>
      <p:sp>
        <p:nvSpPr>
          <p:cNvPr id="6" name="5 - Θέση περιεχομένου"/>
          <p:cNvSpPr>
            <a:spLocks noGrp="1"/>
          </p:cNvSpPr>
          <p:nvPr>
            <p:ph sz="quarter" idx="4"/>
          </p:nvPr>
        </p:nvSpPr>
        <p:spPr>
          <a:xfrm>
            <a:off x="3929059" y="785794"/>
            <a:ext cx="5214942" cy="5786478"/>
          </a:xfrm>
        </p:spPr>
        <p:txBody>
          <a:bodyPr/>
          <a:lstStyle/>
          <a:p>
            <a:r>
              <a:rPr lang="el-GR" dirty="0" smtClean="0"/>
              <a:t>Στο </a:t>
            </a:r>
            <a:r>
              <a:rPr lang="el-GR" dirty="0" err="1" smtClean="0"/>
              <a:t>διαυγοκυτταρικό</a:t>
            </a:r>
            <a:r>
              <a:rPr lang="el-GR" dirty="0" smtClean="0"/>
              <a:t> σάρκωμα </a:t>
            </a:r>
            <a:r>
              <a:rPr lang="en-US" dirty="0" smtClean="0"/>
              <a:t>: </a:t>
            </a:r>
            <a:r>
              <a:rPr lang="el-GR" dirty="0" err="1" smtClean="0"/>
              <a:t>βιμεντίνη</a:t>
            </a:r>
            <a:r>
              <a:rPr lang="el-GR" dirty="0" smtClean="0"/>
              <a:t> (+) , </a:t>
            </a:r>
            <a:r>
              <a:rPr lang="el-GR" dirty="0" err="1" smtClean="0"/>
              <a:t>κυτταροκερατίνη</a:t>
            </a:r>
            <a:r>
              <a:rPr lang="el-GR" dirty="0" smtClean="0"/>
              <a:t> (-).</a:t>
            </a:r>
          </a:p>
          <a:p>
            <a:r>
              <a:rPr lang="el-GR" dirty="0" smtClean="0"/>
              <a:t>Στο ραβδοειδή όγκο  εκφράζονται </a:t>
            </a:r>
            <a:r>
              <a:rPr lang="el-GR" dirty="0" err="1" smtClean="0"/>
              <a:t>παγιδευόμενοι</a:t>
            </a:r>
            <a:r>
              <a:rPr lang="el-GR" dirty="0" smtClean="0"/>
              <a:t> επιθηλιακοί δείκτες με χαρακτηριστικό εστιακό αλλά έντονο πρότυπο με άβαφα κύτταρα στο υπόστρωμα .</a:t>
            </a:r>
            <a:endParaRPr lang="el-GR" dirty="0"/>
          </a:p>
        </p:txBody>
      </p:sp>
      <p:pic>
        <p:nvPicPr>
          <p:cNvPr id="37890" name="Picture 2" descr="http://www.webpathology.com/slides/slides/03.%20Mesoblastic%20Nephroma_3.jpg"/>
          <p:cNvPicPr>
            <a:picLocks noChangeAspect="1" noChangeArrowheads="1"/>
          </p:cNvPicPr>
          <p:nvPr/>
        </p:nvPicPr>
        <p:blipFill>
          <a:blip r:embed="rId2" cstate="print"/>
          <a:srcRect/>
          <a:stretch>
            <a:fillRect/>
          </a:stretch>
        </p:blipFill>
        <p:spPr bwMode="auto">
          <a:xfrm rot="16200000">
            <a:off x="-668142" y="1882531"/>
            <a:ext cx="4214842" cy="3164375"/>
          </a:xfrm>
          <a:prstGeom prst="rect">
            <a:avLst/>
          </a:prstGeom>
          <a:noFill/>
        </p:spPr>
      </p:pic>
      <p:pic>
        <p:nvPicPr>
          <p:cNvPr id="37892" name="Picture 4" descr="http://www.webpathology.com/slides/slides/Kidney_CCSK2.jpg"/>
          <p:cNvPicPr>
            <a:picLocks noChangeAspect="1" noChangeArrowheads="1"/>
          </p:cNvPicPr>
          <p:nvPr/>
        </p:nvPicPr>
        <p:blipFill>
          <a:blip r:embed="rId3" cstate="print"/>
          <a:srcRect/>
          <a:stretch>
            <a:fillRect/>
          </a:stretch>
        </p:blipFill>
        <p:spPr bwMode="auto">
          <a:xfrm rot="5400000">
            <a:off x="2559830" y="3940971"/>
            <a:ext cx="4095777" cy="3071834"/>
          </a:xfrm>
          <a:prstGeom prst="rect">
            <a:avLst/>
          </a:prstGeom>
          <a:noFill/>
        </p:spPr>
      </p:pic>
      <p:pic>
        <p:nvPicPr>
          <p:cNvPr id="37894" name="Picture 6" descr="http://www.webpathology.com/slides/slides/Kidney_RhabdoidTumor.jpg"/>
          <p:cNvPicPr>
            <a:picLocks noGrp="1" noChangeAspect="1" noChangeArrowheads="1"/>
          </p:cNvPicPr>
          <p:nvPr>
            <p:ph sz="half" idx="2"/>
          </p:nvPr>
        </p:nvPicPr>
        <p:blipFill>
          <a:blip r:embed="rId4" cstate="print"/>
          <a:srcRect/>
          <a:stretch>
            <a:fillRect/>
          </a:stretch>
        </p:blipFill>
        <p:spPr bwMode="auto">
          <a:xfrm rot="5400000">
            <a:off x="5012534" y="4060036"/>
            <a:ext cx="5048285" cy="3786214"/>
          </a:xfrm>
          <a:prstGeom prst="rect">
            <a:avLst/>
          </a:prstGeom>
          <a:noFill/>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28604"/>
            <a:ext cx="9144000" cy="989034"/>
          </a:xfrm>
        </p:spPr>
        <p:txBody>
          <a:bodyPr>
            <a:normAutofit fontScale="90000"/>
          </a:bodyPr>
          <a:lstStyle/>
          <a:p>
            <a:r>
              <a:rPr lang="el-GR" sz="3100" b="1" dirty="0" err="1" smtClean="0"/>
              <a:t>Λειομυωματώδες</a:t>
            </a:r>
            <a:r>
              <a:rPr lang="el-GR" sz="3100" b="1" dirty="0" smtClean="0"/>
              <a:t> νεφρικό καρκίνωμα</a:t>
            </a:r>
            <a:r>
              <a:rPr lang="el-GR" sz="2400" dirty="0" smtClean="0"/>
              <a:t/>
            </a:r>
            <a:br>
              <a:rPr lang="el-GR" sz="2400" dirty="0" smtClean="0"/>
            </a:br>
            <a:r>
              <a:rPr lang="el-GR" sz="2200" dirty="0" err="1" smtClean="0"/>
              <a:t>Φωλεές</a:t>
            </a:r>
            <a:r>
              <a:rPr lang="el-GR" sz="2200" dirty="0" smtClean="0"/>
              <a:t>, σωληνώδεις δομές και χορδές διαυγών κυττάρων εντός </a:t>
            </a:r>
            <a:r>
              <a:rPr lang="el-GR" sz="2200" dirty="0" smtClean="0">
                <a:effectLst>
                  <a:outerShdw blurRad="38100" dist="38100" dir="2700000" algn="tl">
                    <a:srgbClr val="000000">
                      <a:alpha val="43137"/>
                    </a:srgbClr>
                  </a:outerShdw>
                </a:effectLst>
              </a:rPr>
              <a:t>υποστρώματος </a:t>
            </a:r>
            <a:r>
              <a:rPr lang="el-GR" sz="2200" dirty="0" err="1" smtClean="0"/>
              <a:t>ατρακτόμορφων</a:t>
            </a:r>
            <a:r>
              <a:rPr lang="el-GR" sz="2200" dirty="0" smtClean="0"/>
              <a:t> κυττάρων</a:t>
            </a:r>
            <a:r>
              <a:rPr lang="en-US" sz="2200" dirty="0" smtClean="0"/>
              <a:t> </a:t>
            </a:r>
            <a:r>
              <a:rPr lang="el-GR" sz="2200" dirty="0" smtClean="0"/>
              <a:t>κυρίως περιφερικά ή και με παρακείμενη επέκταση </a:t>
            </a:r>
            <a:br>
              <a:rPr lang="el-GR" sz="2200" dirty="0" smtClean="0"/>
            </a:br>
            <a:r>
              <a:rPr lang="el-GR" sz="2200" dirty="0" smtClean="0"/>
              <a:t>(λείων μυϊκών ινών, </a:t>
            </a:r>
            <a:br>
              <a:rPr lang="el-GR" sz="2200" dirty="0" smtClean="0"/>
            </a:br>
            <a:r>
              <a:rPr lang="el-GR" sz="2200" dirty="0" err="1" smtClean="0"/>
              <a:t>ανοσο</a:t>
            </a:r>
            <a:r>
              <a:rPr lang="el-GR" sz="2200" dirty="0" err="1" smtClean="0">
                <a:effectLst>
                  <a:outerShdw blurRad="38100" dist="38100" dir="2700000" algn="tl">
                    <a:srgbClr val="000000">
                      <a:alpha val="43137"/>
                    </a:srgbClr>
                  </a:outerShdw>
                </a:effectLst>
              </a:rPr>
              <a:t>θετικών</a:t>
            </a:r>
            <a:r>
              <a:rPr lang="el-GR" sz="2200" dirty="0" smtClean="0">
                <a:effectLst>
                  <a:outerShdw blurRad="38100" dist="38100" dir="2700000" algn="tl">
                    <a:srgbClr val="000000">
                      <a:alpha val="43137"/>
                    </a:srgbClr>
                  </a:outerShdw>
                </a:effectLst>
              </a:rPr>
              <a:t> </a:t>
            </a:r>
            <a:r>
              <a:rPr lang="el-GR" sz="2200" dirty="0" smtClean="0"/>
              <a:t>στη </a:t>
            </a:r>
            <a:r>
              <a:rPr lang="en-US" sz="2200" dirty="0" smtClean="0"/>
              <a:t>SMA</a:t>
            </a:r>
            <a:r>
              <a:rPr lang="el-GR" sz="2200" dirty="0" smtClean="0"/>
              <a:t>, </a:t>
            </a:r>
            <a:r>
              <a:rPr lang="el-GR" sz="2200" dirty="0" err="1" smtClean="0"/>
              <a:t>καλδεσμόνη</a:t>
            </a:r>
            <a:r>
              <a:rPr lang="el-GR" sz="2200" dirty="0" smtClean="0"/>
              <a:t>, </a:t>
            </a:r>
            <a:r>
              <a:rPr lang="el-GR" sz="2200" dirty="0" err="1" smtClean="0"/>
              <a:t>δεσμίνη</a:t>
            </a:r>
            <a:r>
              <a:rPr lang="el-GR" sz="2200" dirty="0" smtClean="0"/>
              <a:t> &amp; </a:t>
            </a:r>
            <a:r>
              <a:rPr lang="el-GR" sz="2200" dirty="0" err="1" smtClean="0"/>
              <a:t>βιμεντίνη</a:t>
            </a:r>
            <a:r>
              <a:rPr lang="el-GR" sz="2200" dirty="0" smtClean="0"/>
              <a:t> και </a:t>
            </a:r>
            <a:br>
              <a:rPr lang="el-GR" sz="2200" dirty="0" smtClean="0"/>
            </a:br>
            <a:r>
              <a:rPr lang="el-GR" sz="2200" dirty="0" smtClean="0">
                <a:effectLst>
                  <a:outerShdw blurRad="38100" dist="38100" dir="2700000" algn="tl">
                    <a:srgbClr val="000000">
                      <a:alpha val="43137"/>
                    </a:srgbClr>
                  </a:outerShdw>
                </a:effectLst>
              </a:rPr>
              <a:t>αρνητικών</a:t>
            </a:r>
            <a:r>
              <a:rPr lang="el-GR" sz="2200" dirty="0" smtClean="0"/>
              <a:t> στα ΗΜΒ45, </a:t>
            </a:r>
            <a:r>
              <a:rPr lang="en-US" sz="2200" dirty="0" smtClean="0"/>
              <a:t>CD117,</a:t>
            </a:r>
            <a:r>
              <a:rPr lang="el-GR" sz="2200" dirty="0" smtClean="0"/>
              <a:t> </a:t>
            </a:r>
            <a:r>
              <a:rPr lang="en-US" sz="2200" dirty="0" smtClean="0"/>
              <a:t>CK, EMA, ER, PR</a:t>
            </a:r>
            <a:r>
              <a:rPr lang="el-GR" sz="2200" dirty="0" smtClean="0"/>
              <a:t>)</a:t>
            </a:r>
            <a:endParaRPr lang="el-GR" sz="2200" dirty="0"/>
          </a:p>
        </p:txBody>
      </p:sp>
      <p:pic>
        <p:nvPicPr>
          <p:cNvPr id="34818"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cstate="print"/>
          <a:srcRect/>
          <a:stretch>
            <a:fillRect/>
          </a:stretch>
        </p:blipFill>
        <p:spPr bwMode="auto">
          <a:xfrm rot="16200000">
            <a:off x="-311025" y="2335362"/>
            <a:ext cx="3886200" cy="2905125"/>
          </a:xfrm>
          <a:prstGeom prst="rect">
            <a:avLst/>
          </a:prstGeom>
          <a:noFill/>
        </p:spPr>
      </p:pic>
      <p:pic>
        <p:nvPicPr>
          <p:cNvPr id="34820"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rot="16200000">
            <a:off x="2785319" y="2335361"/>
            <a:ext cx="3886200" cy="2905125"/>
          </a:xfrm>
          <a:prstGeom prst="rect">
            <a:avLst/>
          </a:prstGeom>
          <a:noFill/>
        </p:spPr>
      </p:pic>
      <p:pic>
        <p:nvPicPr>
          <p:cNvPr id="34822" name="Picture 6" descr="Unfortunately we are unable to provide accessible alternative text for this. If you require assistance to access this image, please contact help@nature.com or the author"/>
          <p:cNvPicPr>
            <a:picLocks noChangeAspect="1" noChangeArrowheads="1"/>
          </p:cNvPicPr>
          <p:nvPr/>
        </p:nvPicPr>
        <p:blipFill>
          <a:blip r:embed="rId4" cstate="print"/>
          <a:srcRect/>
          <a:stretch>
            <a:fillRect/>
          </a:stretch>
        </p:blipFill>
        <p:spPr bwMode="auto">
          <a:xfrm rot="16200000">
            <a:off x="5686400" y="2530624"/>
            <a:ext cx="3886200" cy="2514600"/>
          </a:xfrm>
          <a:prstGeom prst="rect">
            <a:avLst/>
          </a:prstGeom>
          <a:noFill/>
        </p:spPr>
      </p:pic>
      <p:sp>
        <p:nvSpPr>
          <p:cNvPr id="6" name="1 - Τίτλος"/>
          <p:cNvSpPr txBox="1">
            <a:spLocks/>
          </p:cNvSpPr>
          <p:nvPr/>
        </p:nvSpPr>
        <p:spPr>
          <a:xfrm>
            <a:off x="6643702" y="2214554"/>
            <a:ext cx="1814498" cy="138589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SMA</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p:cNvSpPr>
          <p:nvPr>
            <p:ph type="title"/>
          </p:nvPr>
        </p:nvSpPr>
        <p:spPr>
          <a:xfrm>
            <a:off x="0" y="1"/>
            <a:ext cx="9144000" cy="1000107"/>
          </a:xfrm>
        </p:spPr>
        <p:txBody>
          <a:bodyPr>
            <a:normAutofit fontScale="90000"/>
          </a:bodyPr>
          <a:lstStyle/>
          <a:p>
            <a:r>
              <a:rPr lang="el-GR" sz="3200" b="1" dirty="0" smtClean="0"/>
              <a:t>Σαρκωματοειδής &amp; Ραβδοειδής (</a:t>
            </a:r>
            <a:r>
              <a:rPr lang="el-GR" sz="3200" b="1" dirty="0" err="1" smtClean="0"/>
              <a:t>απο</a:t>
            </a:r>
            <a:r>
              <a:rPr lang="el-GR" sz="3200" b="1" dirty="0" smtClean="0"/>
              <a:t>)διαφοροποίηση ΝΚΚ</a:t>
            </a:r>
          </a:p>
        </p:txBody>
      </p:sp>
      <p:sp>
        <p:nvSpPr>
          <p:cNvPr id="103427" name="Rectangle 3"/>
          <p:cNvSpPr>
            <a:spLocks noGrp="1"/>
          </p:cNvSpPr>
          <p:nvPr>
            <p:ph type="body" idx="1"/>
          </p:nvPr>
        </p:nvSpPr>
        <p:spPr>
          <a:xfrm>
            <a:off x="457200" y="928670"/>
            <a:ext cx="8229600" cy="5197493"/>
          </a:xfrm>
        </p:spPr>
        <p:txBody>
          <a:bodyPr/>
          <a:lstStyle/>
          <a:p>
            <a:r>
              <a:rPr lang="el-GR" dirty="0" smtClean="0"/>
              <a:t>Δεν απαιτείται ελάχιστο ποσοστό για να τεθεί η διάγνωση.</a:t>
            </a:r>
          </a:p>
          <a:p>
            <a:r>
              <a:rPr lang="el-GR" dirty="0" smtClean="0"/>
              <a:t>↑ υποτροπές &amp; μεταστάσεις.</a:t>
            </a:r>
          </a:p>
          <a:p>
            <a:r>
              <a:rPr lang="el-GR" dirty="0" smtClean="0"/>
              <a:t>Προσπάθεια καταβάλλεται να αναγνωριστεί η </a:t>
            </a:r>
            <a:r>
              <a:rPr lang="el-GR" dirty="0" smtClean="0">
                <a:effectLst>
                  <a:outerShdw blurRad="38100" dist="38100" dir="2700000" algn="tl">
                    <a:srgbClr val="000000">
                      <a:alpha val="43137"/>
                    </a:srgbClr>
                  </a:outerShdw>
                </a:effectLst>
              </a:rPr>
              <a:t>υποκείμενη</a:t>
            </a:r>
            <a:r>
              <a:rPr lang="el-GR" dirty="0" smtClean="0"/>
              <a:t> ιστολογική  ποικιλία  ΝΚΚ.</a:t>
            </a:r>
          </a:p>
        </p:txBody>
      </p:sp>
      <p:pic>
        <p:nvPicPr>
          <p:cNvPr id="103429" name="Picture 5" descr="17259775511_085de58c85_b"/>
          <p:cNvPicPr>
            <a:picLocks noChangeAspect="1" noChangeArrowheads="1"/>
          </p:cNvPicPr>
          <p:nvPr/>
        </p:nvPicPr>
        <p:blipFill>
          <a:blip r:embed="rId2" cstate="print"/>
          <a:srcRect/>
          <a:stretch>
            <a:fillRect/>
          </a:stretch>
        </p:blipFill>
        <p:spPr bwMode="auto">
          <a:xfrm>
            <a:off x="4786314" y="3643314"/>
            <a:ext cx="3816350" cy="2874962"/>
          </a:xfrm>
          <a:prstGeom prst="rect">
            <a:avLst/>
          </a:prstGeom>
          <a:noFill/>
        </p:spPr>
      </p:pic>
      <p:pic>
        <p:nvPicPr>
          <p:cNvPr id="103431" name="Picture 7" descr="An external file that holds a picture, illustration, etc.&#10;Object name is onc9991109590001.jpg"/>
          <p:cNvPicPr>
            <a:picLocks noChangeAspect="1" noChangeArrowheads="1"/>
          </p:cNvPicPr>
          <p:nvPr/>
        </p:nvPicPr>
        <p:blipFill>
          <a:blip r:embed="rId3" cstate="print"/>
          <a:srcRect/>
          <a:stretch>
            <a:fillRect/>
          </a:stretch>
        </p:blipFill>
        <p:spPr bwMode="auto">
          <a:xfrm>
            <a:off x="500034" y="3643314"/>
            <a:ext cx="3671887" cy="291465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68760"/>
          </a:xfrm>
        </p:spPr>
        <p:txBody>
          <a:bodyPr>
            <a:noAutofit/>
          </a:bodyPr>
          <a:lstStyle/>
          <a:p>
            <a:r>
              <a:rPr lang="el-GR" sz="2800" b="1" dirty="0" smtClean="0"/>
              <a:t>ΒΑΣΙΚΑ ΠΑΘΟΛΟΓΟΑΝΑΤΟΜΙΚΑ ΔΕΔΟΜΕΝΑ </a:t>
            </a:r>
            <a:r>
              <a:rPr lang="en-US" sz="2800" b="1" dirty="0" smtClean="0"/>
              <a:t/>
            </a:r>
            <a:br>
              <a:rPr lang="en-US" sz="2800" b="1" dirty="0" smtClean="0"/>
            </a:br>
            <a:r>
              <a:rPr lang="el-GR" sz="2800" b="1" dirty="0" smtClean="0"/>
              <a:t>ΓΙΑ ΚΑΡΚΙΝΩΜΑΤΑ ΝΕΦΡΟΥ </a:t>
            </a:r>
            <a:r>
              <a:rPr lang="en-US" sz="2800" b="1" dirty="0" smtClean="0"/>
              <a:t> (II)</a:t>
            </a:r>
            <a:r>
              <a:rPr lang="el-GR" sz="2800" dirty="0" smtClean="0"/>
              <a:t/>
            </a:r>
            <a:br>
              <a:rPr lang="el-GR" sz="2800" dirty="0" smtClean="0"/>
            </a:br>
            <a:endParaRPr lang="el-GR" sz="2800" dirty="0"/>
          </a:p>
        </p:txBody>
      </p:sp>
      <p:sp>
        <p:nvSpPr>
          <p:cNvPr id="3" name="2 - Θέση περιεχομένου"/>
          <p:cNvSpPr>
            <a:spLocks noGrp="1"/>
          </p:cNvSpPr>
          <p:nvPr>
            <p:ph idx="1"/>
          </p:nvPr>
        </p:nvSpPr>
        <p:spPr>
          <a:xfrm>
            <a:off x="0" y="1000108"/>
            <a:ext cx="9144000" cy="5857892"/>
          </a:xfrm>
        </p:spPr>
        <p:txBody>
          <a:bodyPr>
            <a:normAutofit fontScale="70000" lnSpcReduction="20000"/>
          </a:bodyPr>
          <a:lstStyle/>
          <a:p>
            <a:r>
              <a:rPr lang="el-GR" sz="3400" dirty="0" smtClean="0"/>
              <a:t>Η παθολογοανατομική έκθεση  </a:t>
            </a:r>
            <a:r>
              <a:rPr lang="el-GR" sz="3400" b="1" dirty="0" smtClean="0"/>
              <a:t>εγχειρητικών παρασκευασμάτων νεφρεκτομής</a:t>
            </a:r>
            <a:r>
              <a:rPr lang="el-GR" sz="3400" dirty="0" smtClean="0"/>
              <a:t> για καρκινώματα των ουροφόρων σωληναρίων του νεφρού οφείλει να περιλαμβάνει τα παρακάτω στοιχεία:  είδος επέμβασης ,  ανατομική εντόπιση του όγκου στον αριστερό ή στο δεξιό νεφρό και σε ποια περιοχή του, μέγεθος του όγκου ( του μεγαλύτερου, εφόσον πρόκειται για περισσότερους του ενός), μονοεστιακή ή πολυεστιακή ανάπτυξη, μακροσκοπική επέκταση του όγκου</a:t>
            </a:r>
            <a:r>
              <a:rPr lang="el-GR" sz="3400" dirty="0" smtClean="0">
                <a:effectLst>
                  <a:outerShdw blurRad="38100" dist="38100" dir="2700000" algn="tl">
                    <a:srgbClr val="000000">
                      <a:alpha val="43137"/>
                    </a:srgbClr>
                  </a:outerShdw>
                </a:effectLst>
              </a:rPr>
              <a:t>,   ιστολογικός τύπος του όγκου, παρουσία σαρκωματοειδών χαρακτήρων</a:t>
            </a:r>
            <a:r>
              <a:rPr lang="el-GR" sz="3400" dirty="0" smtClean="0"/>
              <a:t>, παρουσία νέκρωσης (οποιασδήποτε έκτασης),  βαθμός ιστολογικής-πυρηνιακής κακοήθειας ( βάσει του συστήματος πυρηνικής-πυρηνιακής  κακοήθειας κατά  ΠΟΥ2016/</a:t>
            </a:r>
            <a:r>
              <a:rPr lang="en-US" sz="3400" dirty="0" smtClean="0"/>
              <a:t>ISUP</a:t>
            </a:r>
            <a:r>
              <a:rPr lang="el-GR" sz="3400" dirty="0" smtClean="0"/>
              <a:t>), μικροσκοπική εκτίμηση διήθησης δομών από τον όγκο, κατάσταση των ορίων εκτομής, διήθηση λεμφικών ή φλεβικών αγγειακών κλάδων ( άσχετα από τη νεφρική φλέβα και τους τμηματικούς κλάδους αυτής με μυϊκό συστατικό καθώς και άσχετα από την κάτω κοίλη φλέβα), παθολογοανατομικό στάδιο του όγκου (</a:t>
            </a:r>
            <a:r>
              <a:rPr lang="en-US" sz="3400" dirty="0" err="1" smtClean="0"/>
              <a:t>pTNM</a:t>
            </a:r>
            <a:r>
              <a:rPr lang="el-GR" sz="3400" dirty="0" smtClean="0"/>
              <a:t>),  </a:t>
            </a:r>
            <a:r>
              <a:rPr lang="el-GR" sz="3400" dirty="0" err="1" smtClean="0"/>
              <a:t>ιστοπαθολογικά</a:t>
            </a:r>
            <a:r>
              <a:rPr lang="el-GR" sz="3400" dirty="0" smtClean="0"/>
              <a:t> ευρήματα στο μη </a:t>
            </a:r>
            <a:r>
              <a:rPr lang="el-GR" sz="3400" dirty="0" err="1" smtClean="0"/>
              <a:t>νεοπλασματικό</a:t>
            </a:r>
            <a:r>
              <a:rPr lang="el-GR" sz="3400" dirty="0" smtClean="0"/>
              <a:t> νεφρικό παρέγχυμα και άλλοι όγκοι ή </a:t>
            </a:r>
            <a:r>
              <a:rPr lang="el-GR" sz="3400" dirty="0" err="1" smtClean="0"/>
              <a:t>ογκόμορφες</a:t>
            </a:r>
            <a:r>
              <a:rPr lang="el-GR" sz="3400" dirty="0" smtClean="0"/>
              <a:t> αλλοιώσεις </a:t>
            </a:r>
            <a:endParaRPr lang="en-US" sz="3400" dirty="0" smtClean="0"/>
          </a:p>
          <a:p>
            <a:pPr>
              <a:buNone/>
            </a:pPr>
            <a:r>
              <a:rPr lang="en-US" sz="3400" dirty="0" smtClean="0"/>
              <a:t>     </a:t>
            </a:r>
            <a:r>
              <a:rPr lang="el-GR" sz="3400" dirty="0" smtClean="0"/>
              <a:t>( όπως κύστεις, σωληνώδη αδενώματα ).</a:t>
            </a:r>
          </a:p>
          <a:p>
            <a:endParaRPr lang="el-G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358346" cy="1142984"/>
          </a:xfrm>
        </p:spPr>
        <p:txBody>
          <a:bodyPr>
            <a:normAutofit fontScale="90000"/>
          </a:bodyPr>
          <a:lstStyle/>
          <a:p>
            <a:r>
              <a:rPr lang="el-GR" sz="2400" b="1" dirty="0" smtClean="0"/>
              <a:t>Το </a:t>
            </a:r>
            <a:r>
              <a:rPr lang="el-GR" sz="2400" b="1" dirty="0" err="1" smtClean="0">
                <a:effectLst>
                  <a:outerShdw blurRad="38100" dist="38100" dir="2700000" algn="tl">
                    <a:srgbClr val="000000">
                      <a:alpha val="43137"/>
                    </a:srgbClr>
                  </a:outerShdw>
                </a:effectLst>
              </a:rPr>
              <a:t>σαρκωματοειδές</a:t>
            </a:r>
            <a:r>
              <a:rPr lang="el-GR" sz="2400" b="1" dirty="0" smtClean="0">
                <a:effectLst>
                  <a:outerShdw blurRad="38100" dist="38100" dir="2700000" algn="tl">
                    <a:srgbClr val="000000">
                      <a:alpha val="43137"/>
                    </a:srgbClr>
                  </a:outerShdw>
                </a:effectLst>
              </a:rPr>
              <a:t> ΝΚΚ  </a:t>
            </a:r>
            <a:r>
              <a:rPr lang="el-GR" sz="2400" b="1" spc="600" dirty="0" smtClean="0"/>
              <a:t>δεν</a:t>
            </a:r>
            <a:r>
              <a:rPr lang="el-GR" sz="2400" b="1" dirty="0" smtClean="0"/>
              <a:t> αποτελεί ανεξάρτητο τύπο ΝΚΚ </a:t>
            </a:r>
            <a:br>
              <a:rPr lang="el-GR" sz="2400" b="1" dirty="0" smtClean="0"/>
            </a:br>
            <a:r>
              <a:rPr lang="el-GR" sz="2400" b="1" dirty="0" smtClean="0"/>
              <a:t>γιατί αντιπροσωπεύει την </a:t>
            </a:r>
            <a:r>
              <a:rPr lang="el-GR" sz="2400" b="1" dirty="0" smtClean="0">
                <a:effectLst>
                  <a:outerShdw blurRad="38100" dist="38100" dir="2700000" algn="tl">
                    <a:srgbClr val="000000">
                      <a:alpha val="43137"/>
                    </a:srgbClr>
                  </a:outerShdw>
                </a:effectLst>
              </a:rPr>
              <a:t>ακραία υψηλόβαθμη κακοήθεια </a:t>
            </a:r>
            <a:r>
              <a:rPr lang="el-GR" sz="2400" b="1" dirty="0" smtClean="0"/>
              <a:t/>
            </a:r>
            <a:br>
              <a:rPr lang="el-GR" sz="2400" b="1" dirty="0" smtClean="0"/>
            </a:br>
            <a:r>
              <a:rPr lang="el-GR" sz="2400" b="1" dirty="0" smtClean="0"/>
              <a:t>που μπορεί να φτάσουν  </a:t>
            </a:r>
            <a:r>
              <a:rPr lang="el-GR" sz="2400" b="1" spc="600" dirty="0" smtClean="0"/>
              <a:t>όλοι</a:t>
            </a:r>
            <a:r>
              <a:rPr lang="el-GR" sz="2400" b="1" dirty="0" smtClean="0"/>
              <a:t> οι ιστολογικοί τύποι ΝΚΚ </a:t>
            </a:r>
            <a:br>
              <a:rPr lang="el-GR" sz="2400" b="1" dirty="0" smtClean="0"/>
            </a:br>
            <a:r>
              <a:rPr lang="el-GR" sz="1800" b="1" dirty="0" smtClean="0"/>
              <a:t>(ίσως συχνότερα το Χ ΝΚΚ). </a:t>
            </a:r>
            <a:r>
              <a:rPr lang="el-GR" sz="2000" b="1" dirty="0" smtClean="0"/>
              <a:t>Ραβδοειδείς και </a:t>
            </a:r>
            <a:r>
              <a:rPr lang="el-GR" sz="2000" b="1" dirty="0" err="1" smtClean="0"/>
              <a:t>σαρκωματοειδείς</a:t>
            </a:r>
            <a:r>
              <a:rPr lang="el-GR" sz="2000" b="1" dirty="0" smtClean="0"/>
              <a:t> χαρακτήρες </a:t>
            </a:r>
            <a:endParaRPr lang="el-GR" sz="1800" b="1" dirty="0"/>
          </a:p>
        </p:txBody>
      </p:sp>
      <p:pic>
        <p:nvPicPr>
          <p:cNvPr id="6146" name="Picture 2" descr="http://coursewareobjects.elsevier.com/objects/elr/ExpertConsult/Bostwick/urologic2e/IC/images/002019.jpg"/>
          <p:cNvPicPr>
            <a:picLocks noChangeAspect="1" noChangeArrowheads="1"/>
          </p:cNvPicPr>
          <p:nvPr/>
        </p:nvPicPr>
        <p:blipFill>
          <a:blip r:embed="rId2" cstate="print"/>
          <a:srcRect/>
          <a:stretch>
            <a:fillRect/>
          </a:stretch>
        </p:blipFill>
        <p:spPr bwMode="auto">
          <a:xfrm>
            <a:off x="785786" y="1214422"/>
            <a:ext cx="7562106" cy="5884796"/>
          </a:xfrm>
          <a:prstGeom prst="rect">
            <a:avLst/>
          </a:prstGeom>
          <a:noFill/>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643306" cy="1142984"/>
          </a:xfrm>
        </p:spPr>
        <p:txBody>
          <a:bodyPr>
            <a:normAutofit/>
          </a:bodyPr>
          <a:lstStyle/>
          <a:p>
            <a:r>
              <a:rPr lang="en-US" dirty="0" smtClean="0"/>
              <a:t>N</a:t>
            </a:r>
            <a:r>
              <a:rPr lang="el-GR" dirty="0" err="1" smtClean="0"/>
              <a:t>εφροκυτταρικό</a:t>
            </a:r>
            <a:r>
              <a:rPr lang="el-GR" dirty="0" smtClean="0"/>
              <a:t> καρκίνωμα </a:t>
            </a:r>
            <a:br>
              <a:rPr lang="el-GR" dirty="0" smtClean="0"/>
            </a:br>
            <a:r>
              <a:rPr lang="el-GR" dirty="0" smtClean="0"/>
              <a:t>με συστατικό </a:t>
            </a:r>
            <a:r>
              <a:rPr lang="el-GR" dirty="0" err="1" smtClean="0"/>
              <a:t>σαρκωματοειδούς</a:t>
            </a:r>
            <a:r>
              <a:rPr lang="el-GR" dirty="0" smtClean="0"/>
              <a:t> διαφοροποίησης</a:t>
            </a:r>
            <a:endParaRPr lang="el-GR" dirty="0"/>
          </a:p>
        </p:txBody>
      </p:sp>
      <p:sp>
        <p:nvSpPr>
          <p:cNvPr id="4" name="3 - Θέση κειμένου"/>
          <p:cNvSpPr>
            <a:spLocks noGrp="1"/>
          </p:cNvSpPr>
          <p:nvPr>
            <p:ph type="body" sz="half" idx="2"/>
          </p:nvPr>
        </p:nvSpPr>
        <p:spPr>
          <a:xfrm>
            <a:off x="0" y="1435100"/>
            <a:ext cx="3465513" cy="5422900"/>
          </a:xfrm>
        </p:spPr>
        <p:txBody>
          <a:bodyPr>
            <a:normAutofit fontScale="92500" lnSpcReduction="10000"/>
          </a:bodyPr>
          <a:lstStyle/>
          <a:p>
            <a:r>
              <a:rPr lang="el-GR" sz="2000" dirty="0" smtClean="0"/>
              <a:t>Ετερογενή χρωστικά πρότυπα με ποικίλη έκφραση </a:t>
            </a:r>
            <a:r>
              <a:rPr lang="el-GR" sz="2000" dirty="0" err="1" smtClean="0"/>
              <a:t>κυτταροκερατίνης</a:t>
            </a:r>
            <a:r>
              <a:rPr lang="el-GR" sz="2000" dirty="0" smtClean="0"/>
              <a:t> &amp; ΕΜΑ στα </a:t>
            </a:r>
            <a:r>
              <a:rPr lang="el-GR" sz="2000" dirty="0" err="1" smtClean="0"/>
              <a:t>ατρακτόμορφα</a:t>
            </a:r>
            <a:r>
              <a:rPr lang="el-GR" sz="2000" dirty="0" smtClean="0"/>
              <a:t> κύτταρα.</a:t>
            </a:r>
          </a:p>
          <a:p>
            <a:r>
              <a:rPr lang="el-GR" sz="2000" dirty="0" smtClean="0">
                <a:effectLst>
                  <a:outerShdw blurRad="38100" dist="38100" dir="2700000" algn="tl">
                    <a:srgbClr val="000000">
                      <a:alpha val="43137"/>
                    </a:srgbClr>
                  </a:outerShdw>
                </a:effectLst>
              </a:rPr>
              <a:t>Δείκτες ΝΚΚ </a:t>
            </a:r>
            <a:r>
              <a:rPr lang="el-GR" sz="2000" dirty="0" smtClean="0"/>
              <a:t>, περιλαμβανομένου του</a:t>
            </a:r>
            <a:r>
              <a:rPr lang="en-US" sz="2000" dirty="0" smtClean="0"/>
              <a:t> CD10 &amp; </a:t>
            </a:r>
            <a:r>
              <a:rPr lang="el-GR" sz="2000" dirty="0" smtClean="0"/>
              <a:t>του αντιγόνου του ΝΚΚ συνήθως (</a:t>
            </a:r>
            <a:r>
              <a:rPr lang="el-GR" sz="2000" b="1" dirty="0" smtClean="0"/>
              <a:t>-</a:t>
            </a:r>
            <a:r>
              <a:rPr lang="el-GR" sz="2000" dirty="0" smtClean="0"/>
              <a:t>) στο </a:t>
            </a:r>
            <a:r>
              <a:rPr lang="el-GR" sz="2000" dirty="0" err="1" smtClean="0">
                <a:effectLst>
                  <a:outerShdw blurRad="38100" dist="38100" dir="2700000" algn="tl">
                    <a:srgbClr val="000000">
                      <a:alpha val="43137"/>
                    </a:srgbClr>
                  </a:outerShdw>
                </a:effectLst>
              </a:rPr>
              <a:t>σαρκωματοειδές</a:t>
            </a:r>
            <a:r>
              <a:rPr lang="el-GR" sz="2000" dirty="0" smtClean="0">
                <a:effectLst>
                  <a:outerShdw blurRad="38100" dist="38100" dir="2700000" algn="tl">
                    <a:srgbClr val="000000">
                      <a:alpha val="43137"/>
                    </a:srgbClr>
                  </a:outerShdw>
                </a:effectLst>
              </a:rPr>
              <a:t> στοιχείο .</a:t>
            </a:r>
          </a:p>
          <a:p>
            <a:endParaRPr lang="el-GR" sz="2000" dirty="0" smtClean="0"/>
          </a:p>
          <a:p>
            <a:r>
              <a:rPr lang="el-GR" sz="2000" b="1" dirty="0" smtClean="0"/>
              <a:t>ΔΔ κλειδιά </a:t>
            </a:r>
          </a:p>
          <a:p>
            <a:r>
              <a:rPr lang="el-GR" sz="2000" dirty="0" smtClean="0"/>
              <a:t>Για να διαγνωσθεί </a:t>
            </a:r>
            <a:r>
              <a:rPr lang="el-GR" sz="2000" dirty="0" smtClean="0">
                <a:effectLst>
                  <a:outerShdw blurRad="38100" dist="38100" dir="2700000" algn="tl">
                    <a:srgbClr val="000000">
                      <a:alpha val="43137"/>
                    </a:srgbClr>
                  </a:outerShdw>
                </a:effectLst>
              </a:rPr>
              <a:t>πρωτοπαθές</a:t>
            </a:r>
            <a:r>
              <a:rPr lang="el-GR" sz="2000" dirty="0" smtClean="0"/>
              <a:t> νεφρικό σάρκωμα χρειάζεται </a:t>
            </a:r>
            <a:r>
              <a:rPr lang="el-GR" sz="2000" b="1" dirty="0" smtClean="0"/>
              <a:t>εκτενής</a:t>
            </a:r>
            <a:r>
              <a:rPr lang="el-GR" sz="2000" dirty="0" smtClean="0"/>
              <a:t> δειγματοληψία &amp; </a:t>
            </a:r>
            <a:r>
              <a:rPr lang="el-GR" sz="2000" dirty="0" err="1" smtClean="0"/>
              <a:t>ανοσοχρώσεις</a:t>
            </a:r>
            <a:r>
              <a:rPr lang="el-GR" sz="2000" dirty="0" smtClean="0"/>
              <a:t> για επιθηλιακή διαφοροποίηση  ώστε να αποκλεισθεί </a:t>
            </a:r>
            <a:r>
              <a:rPr lang="el-GR" sz="2000" dirty="0" err="1" smtClean="0"/>
              <a:t>σαρκωματοειδής</a:t>
            </a:r>
            <a:r>
              <a:rPr lang="el-GR" sz="2000" dirty="0" smtClean="0"/>
              <a:t> διαφοροποίηση ενός ΝΚΚ με έλασσον επιθηλιακό συστατικό</a:t>
            </a:r>
            <a:r>
              <a:rPr lang="el-GR" dirty="0" smtClean="0"/>
              <a:t>.</a:t>
            </a:r>
            <a:endParaRPr lang="el-GR" dirty="0"/>
          </a:p>
        </p:txBody>
      </p:sp>
      <p:pic>
        <p:nvPicPr>
          <p:cNvPr id="5" name="Picture 2" descr="http://coursewareobjects.elsevier.com/objects/elr/ExpertConsult/Bostwick/urologic2e/IC/images/002019.jpg"/>
          <p:cNvPicPr>
            <a:picLocks noChangeAspect="1" noChangeArrowheads="1"/>
          </p:cNvPicPr>
          <p:nvPr/>
        </p:nvPicPr>
        <p:blipFill>
          <a:blip r:embed="rId2" cstate="print"/>
          <a:srcRect/>
          <a:stretch>
            <a:fillRect/>
          </a:stretch>
        </p:blipFill>
        <p:spPr bwMode="auto">
          <a:xfrm rot="16200000">
            <a:off x="2733213" y="838655"/>
            <a:ext cx="7562106" cy="5884796"/>
          </a:xfrm>
          <a:prstGeom prst="rect">
            <a:avLst/>
          </a:prstGeom>
          <a:noFill/>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coursewareobjects.elsevier.com/objects/elr/ExpertConsult/Bostwick/urologic2e/IC/images/002080.jpg"/>
          <p:cNvPicPr>
            <a:picLocks noChangeAspect="1" noChangeArrowheads="1"/>
          </p:cNvPicPr>
          <p:nvPr/>
        </p:nvPicPr>
        <p:blipFill>
          <a:blip r:embed="rId2" cstate="print"/>
          <a:srcRect/>
          <a:stretch>
            <a:fillRect/>
          </a:stretch>
        </p:blipFill>
        <p:spPr bwMode="auto">
          <a:xfrm>
            <a:off x="1000100" y="1357298"/>
            <a:ext cx="7346365" cy="5715040"/>
          </a:xfrm>
          <a:prstGeom prst="rect">
            <a:avLst/>
          </a:prstGeom>
          <a:noFill/>
        </p:spPr>
      </p:pic>
      <p:sp>
        <p:nvSpPr>
          <p:cNvPr id="4" name="1 - Τίτλος"/>
          <p:cNvSpPr>
            <a:spLocks noGrp="1"/>
          </p:cNvSpPr>
          <p:nvPr>
            <p:ph type="title"/>
          </p:nvPr>
        </p:nvSpPr>
        <p:spPr>
          <a:xfrm>
            <a:off x="-500098" y="274638"/>
            <a:ext cx="10215634" cy="868362"/>
          </a:xfrm>
        </p:spPr>
        <p:txBody>
          <a:bodyPr>
            <a:noAutofit/>
          </a:bodyPr>
          <a:lstStyle/>
          <a:p>
            <a:r>
              <a:rPr lang="el-GR" sz="3600" dirty="0" smtClean="0"/>
              <a:t>Έντονη και διάχυτη </a:t>
            </a:r>
            <a:r>
              <a:rPr lang="el-GR" sz="3600" dirty="0" err="1" smtClean="0"/>
              <a:t>ανοσοϊστοθετικότητα</a:t>
            </a:r>
            <a:r>
              <a:rPr lang="el-GR" sz="3600" dirty="0" smtClean="0"/>
              <a:t> στην </a:t>
            </a:r>
            <a:br>
              <a:rPr lang="el-GR" sz="3600" dirty="0" smtClean="0"/>
            </a:br>
            <a:r>
              <a:rPr lang="en-US" sz="3600" b="1" dirty="0" smtClean="0"/>
              <a:t>CAM 5.2</a:t>
            </a:r>
            <a:r>
              <a:rPr lang="el-GR" sz="3600" b="1" dirty="0" smtClean="0"/>
              <a:t> </a:t>
            </a:r>
            <a:r>
              <a:rPr lang="el-GR" sz="3600" dirty="0" smtClean="0"/>
              <a:t>σε </a:t>
            </a:r>
            <a:r>
              <a:rPr lang="el-GR" sz="3600" dirty="0" err="1" smtClean="0">
                <a:effectLst>
                  <a:outerShdw blurRad="38100" dist="38100" dir="2700000" algn="tl">
                    <a:srgbClr val="000000">
                      <a:alpha val="43137"/>
                    </a:srgbClr>
                  </a:outerShdw>
                </a:effectLst>
              </a:rPr>
              <a:t>σαρκωματοειδή</a:t>
            </a:r>
            <a:r>
              <a:rPr lang="el-GR" sz="3600" dirty="0" smtClean="0">
                <a:effectLst>
                  <a:outerShdw blurRad="38100" dist="38100" dir="2700000" algn="tl">
                    <a:srgbClr val="000000">
                      <a:alpha val="43137"/>
                    </a:srgbClr>
                  </a:outerShdw>
                </a:effectLst>
              </a:rPr>
              <a:t> </a:t>
            </a:r>
            <a:r>
              <a:rPr lang="el-GR" sz="3600" dirty="0" smtClean="0"/>
              <a:t>διαφοροποίηση ΝΚΚ </a:t>
            </a:r>
            <a:endParaRPr lang="el-GR" sz="3600"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28604"/>
            <a:ext cx="8229600" cy="989034"/>
          </a:xfrm>
        </p:spPr>
        <p:txBody>
          <a:bodyPr>
            <a:normAutofit fontScale="90000"/>
          </a:bodyPr>
          <a:lstStyle/>
          <a:p>
            <a:r>
              <a:rPr lang="el-GR" dirty="0" err="1" smtClean="0"/>
              <a:t>Ανοσοέκφραση</a:t>
            </a:r>
            <a:r>
              <a:rPr lang="el-GR" dirty="0" smtClean="0"/>
              <a:t> </a:t>
            </a:r>
            <a:r>
              <a:rPr lang="en-US" b="1" dirty="0" smtClean="0">
                <a:effectLst>
                  <a:outerShdw blurRad="38100" dist="38100" dir="2700000" algn="tl">
                    <a:srgbClr val="000000">
                      <a:alpha val="43137"/>
                    </a:srgbClr>
                  </a:outerShdw>
                </a:effectLst>
              </a:rPr>
              <a:t>CA9</a:t>
            </a:r>
            <a:r>
              <a:rPr lang="en-US" dirty="0" smtClean="0"/>
              <a:t> </a:t>
            </a:r>
            <a:r>
              <a:rPr lang="el-GR" dirty="0" smtClean="0"/>
              <a:t>στο </a:t>
            </a:r>
            <a:r>
              <a:rPr lang="el-GR" dirty="0" err="1" smtClean="0">
                <a:effectLst>
                  <a:outerShdw blurRad="38100" dist="38100" dir="2700000" algn="tl">
                    <a:srgbClr val="000000">
                      <a:alpha val="43137"/>
                    </a:srgbClr>
                  </a:outerShdw>
                </a:effectLst>
              </a:rPr>
              <a:t>σαρκωματοειδές</a:t>
            </a:r>
            <a:r>
              <a:rPr lang="el-GR" dirty="0" smtClean="0"/>
              <a:t> συστατικό </a:t>
            </a:r>
            <a:r>
              <a:rPr lang="el-GR" dirty="0" err="1" smtClean="0"/>
              <a:t>διαυγοκυτταρικού</a:t>
            </a:r>
            <a:r>
              <a:rPr lang="el-GR" dirty="0" smtClean="0"/>
              <a:t> ΝΚ</a:t>
            </a:r>
            <a:r>
              <a:rPr lang="en-US" dirty="0" smtClean="0"/>
              <a:t>K</a:t>
            </a:r>
            <a:endParaRPr lang="el-GR" dirty="0"/>
          </a:p>
        </p:txBody>
      </p:sp>
      <p:pic>
        <p:nvPicPr>
          <p:cNvPr id="1026" name="Picture 2" descr="E:\SCANS\1.39.5&amp;6.jpg"/>
          <p:cNvPicPr>
            <a:picLocks noGrp="1" noChangeAspect="1" noChangeArrowheads="1"/>
          </p:cNvPicPr>
          <p:nvPr>
            <p:ph idx="1"/>
          </p:nvPr>
        </p:nvPicPr>
        <p:blipFill>
          <a:blip r:embed="rId2" cstate="print"/>
          <a:srcRect/>
          <a:stretch>
            <a:fillRect/>
          </a:stretch>
        </p:blipFill>
        <p:spPr bwMode="auto">
          <a:xfrm>
            <a:off x="-121796" y="2000240"/>
            <a:ext cx="9265796" cy="4429156"/>
          </a:xfrm>
          <a:prstGeom prst="rect">
            <a:avLst/>
          </a:prstGeom>
          <a:noFill/>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a:bodyPr>
          <a:lstStyle/>
          <a:p>
            <a:r>
              <a:rPr lang="el-GR" sz="2400" b="1" dirty="0" smtClean="0">
                <a:effectLst>
                  <a:outerShdw blurRad="38100" dist="38100" dir="2700000" algn="tl">
                    <a:srgbClr val="000000">
                      <a:alpha val="43137"/>
                    </a:srgbClr>
                  </a:outerShdw>
                </a:effectLst>
              </a:rPr>
              <a:t>ΑΓΓΕΙΟΜΥΟΛΙΠΩΜΑ ΝΕΦΡΟΥ </a:t>
            </a:r>
            <a:r>
              <a:rPr lang="el-GR" sz="2400" dirty="0" smtClean="0">
                <a:effectLst>
                  <a:outerShdw blurRad="38100" dist="38100" dir="2700000" algn="tl">
                    <a:srgbClr val="000000">
                      <a:alpha val="43137"/>
                    </a:srgbClr>
                  </a:outerShdw>
                </a:effectLst>
              </a:rPr>
              <a:t/>
            </a:r>
            <a:br>
              <a:rPr lang="el-GR" sz="2400" dirty="0" smtClean="0">
                <a:effectLst>
                  <a:outerShdw blurRad="38100" dist="38100" dir="2700000" algn="tl">
                    <a:srgbClr val="000000">
                      <a:alpha val="43137"/>
                    </a:srgbClr>
                  </a:outerShdw>
                </a:effectLst>
              </a:rPr>
            </a:br>
            <a:r>
              <a:rPr lang="el-GR" sz="2400" dirty="0" smtClean="0"/>
              <a:t>Τριφασικό πρότυπο</a:t>
            </a:r>
            <a:r>
              <a:rPr lang="en-US" sz="2400" dirty="0" smtClean="0"/>
              <a:t>:</a:t>
            </a:r>
            <a:r>
              <a:rPr lang="el-GR" sz="2400" dirty="0" smtClean="0"/>
              <a:t> λιπώδης ιστός, λείος μυς [ΗΜΒ45(+)], παχυτοιχωματικά ανώμαλης διαμόρφωσης  αγγεία</a:t>
            </a:r>
            <a:endParaRPr lang="el-GR" sz="2400" dirty="0"/>
          </a:p>
        </p:txBody>
      </p:sp>
      <p:pic>
        <p:nvPicPr>
          <p:cNvPr id="171010" name="Picture 2" descr="http://webpathology.com/slides/slides/Kidney_AML2.jpg"/>
          <p:cNvPicPr>
            <a:picLocks noChangeAspect="1" noChangeArrowheads="1"/>
          </p:cNvPicPr>
          <p:nvPr/>
        </p:nvPicPr>
        <p:blipFill>
          <a:blip r:embed="rId2" cstate="print"/>
          <a:srcRect/>
          <a:stretch>
            <a:fillRect/>
          </a:stretch>
        </p:blipFill>
        <p:spPr bwMode="auto">
          <a:xfrm rot="10800000">
            <a:off x="683568" y="1484784"/>
            <a:ext cx="7872875" cy="59046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err="1" smtClean="0">
                <a:solidFill>
                  <a:schemeClr val="tx1">
                    <a:lumMod val="95000"/>
                    <a:lumOff val="5000"/>
                  </a:schemeClr>
                </a:solidFill>
                <a:effectLst>
                  <a:outerShdw blurRad="38100" dist="38100" dir="2700000" algn="tl">
                    <a:srgbClr val="000000">
                      <a:alpha val="43137"/>
                    </a:srgbClr>
                  </a:outerShdw>
                </a:effectLst>
              </a:rPr>
              <a:t>Αγγειομυολίπωμα</a:t>
            </a:r>
            <a:endParaRPr lang="el-GR" b="1" dirty="0">
              <a:solidFill>
                <a:schemeClr val="tx1">
                  <a:lumMod val="95000"/>
                  <a:lumOff val="5000"/>
                </a:schemeClr>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1600200"/>
            <a:ext cx="8229600" cy="5043510"/>
          </a:xfrm>
        </p:spPr>
        <p:txBody>
          <a:bodyPr>
            <a:normAutofit fontScale="85000" lnSpcReduction="10000"/>
          </a:bodyPr>
          <a:lstStyle/>
          <a:p>
            <a:r>
              <a:rPr lang="el-GR" b="1" u="sng" dirty="0" smtClean="0">
                <a:effectLst>
                  <a:outerShdw blurRad="38100" dist="38100" dir="2700000" algn="tl">
                    <a:srgbClr val="000000">
                      <a:alpha val="43137"/>
                    </a:srgbClr>
                  </a:outerShdw>
                </a:effectLst>
              </a:rPr>
              <a:t>Νεόπλασμα</a:t>
            </a:r>
            <a:r>
              <a:rPr lang="el-GR" b="1" u="sng" dirty="0" smtClean="0"/>
              <a:t> </a:t>
            </a:r>
            <a:r>
              <a:rPr lang="el-GR" b="1" dirty="0" smtClean="0"/>
              <a:t>ή </a:t>
            </a:r>
            <a:r>
              <a:rPr lang="el-GR" dirty="0" err="1" smtClean="0"/>
              <a:t>αμάρτωμα</a:t>
            </a:r>
            <a:r>
              <a:rPr lang="en-US" b="1" dirty="0" smtClean="0"/>
              <a:t>;</a:t>
            </a:r>
          </a:p>
          <a:p>
            <a:endParaRPr lang="en-US" b="1" dirty="0" smtClean="0"/>
          </a:p>
          <a:p>
            <a:r>
              <a:rPr lang="el-GR" b="1" dirty="0" smtClean="0"/>
              <a:t>Πώς αναγνωρίζεται η </a:t>
            </a:r>
            <a:r>
              <a:rPr lang="el-GR" b="1" dirty="0" smtClean="0">
                <a:effectLst>
                  <a:outerShdw blurRad="38100" dist="38100" dir="2700000" algn="tl">
                    <a:srgbClr val="000000">
                      <a:alpha val="43137"/>
                    </a:srgbClr>
                  </a:outerShdw>
                </a:effectLst>
              </a:rPr>
              <a:t>κακοήθης φύση </a:t>
            </a:r>
            <a:r>
              <a:rPr lang="el-GR" b="1" dirty="0" smtClean="0"/>
              <a:t>ενός </a:t>
            </a:r>
            <a:r>
              <a:rPr lang="el-GR" b="1" dirty="0" err="1" smtClean="0"/>
              <a:t>αγγειομυολιπώματος</a:t>
            </a:r>
            <a:r>
              <a:rPr lang="en-US" b="1" dirty="0" smtClean="0"/>
              <a:t>;</a:t>
            </a:r>
            <a:endParaRPr lang="el-GR" b="1" dirty="0" smtClean="0"/>
          </a:p>
          <a:p>
            <a:pPr>
              <a:buNone/>
            </a:pPr>
            <a:r>
              <a:rPr lang="el-GR" dirty="0" smtClean="0"/>
              <a:t>    Η </a:t>
            </a:r>
            <a:r>
              <a:rPr lang="el-GR" dirty="0" err="1" smtClean="0"/>
              <a:t>πολυεστιακότητα</a:t>
            </a:r>
            <a:r>
              <a:rPr lang="el-GR" dirty="0" smtClean="0"/>
              <a:t> και η αγγειακή διήθηση </a:t>
            </a:r>
            <a:r>
              <a:rPr lang="el-GR" b="1" dirty="0" smtClean="0"/>
              <a:t>δεν </a:t>
            </a:r>
            <a:r>
              <a:rPr lang="el-GR" dirty="0" smtClean="0"/>
              <a:t>συνιστούν σημεία κακοήθειας. Η κυτταρική </a:t>
            </a:r>
            <a:r>
              <a:rPr lang="el-GR" dirty="0" err="1" smtClean="0"/>
              <a:t>ατυπία</a:t>
            </a:r>
            <a:r>
              <a:rPr lang="el-GR" dirty="0" smtClean="0"/>
              <a:t> συνήθως </a:t>
            </a:r>
            <a:r>
              <a:rPr lang="el-GR" b="1" dirty="0" smtClean="0"/>
              <a:t>δεν </a:t>
            </a:r>
            <a:r>
              <a:rPr lang="el-GR" dirty="0" smtClean="0"/>
              <a:t>προδικάζει επιθετική συμπεριφορά </a:t>
            </a:r>
          </a:p>
          <a:p>
            <a:endParaRPr lang="el-GR" b="1" dirty="0" smtClean="0"/>
          </a:p>
          <a:p>
            <a:r>
              <a:rPr lang="el-GR" b="1" dirty="0" err="1" smtClean="0"/>
              <a:t>Διαφοροδιάγνωση</a:t>
            </a:r>
            <a:r>
              <a:rPr lang="el-GR" b="1" dirty="0" smtClean="0"/>
              <a:t> </a:t>
            </a:r>
          </a:p>
          <a:p>
            <a:pPr>
              <a:buNone/>
            </a:pPr>
            <a:r>
              <a:rPr lang="el-GR" b="1" dirty="0" smtClean="0"/>
              <a:t>    </a:t>
            </a:r>
            <a:r>
              <a:rPr lang="el-GR" b="1" dirty="0" err="1" smtClean="0"/>
              <a:t>επιθηλιοειδούς</a:t>
            </a:r>
            <a:r>
              <a:rPr lang="el-GR" b="1" dirty="0" smtClean="0"/>
              <a:t> </a:t>
            </a:r>
            <a:r>
              <a:rPr lang="el-GR" b="1" dirty="0" err="1" smtClean="0"/>
              <a:t>αγγειομυολιπώματος</a:t>
            </a:r>
            <a:r>
              <a:rPr lang="el-GR" b="1" dirty="0" smtClean="0"/>
              <a:t> </a:t>
            </a:r>
          </a:p>
          <a:p>
            <a:pPr>
              <a:buNone/>
            </a:pPr>
            <a:r>
              <a:rPr lang="el-GR" b="1" dirty="0" smtClean="0"/>
              <a:t>    από ΝΚΚ</a:t>
            </a:r>
            <a:endParaRPr lang="el-GR" b="1"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28652"/>
            <a:ext cx="3465513" cy="1143008"/>
          </a:xfrm>
        </p:spPr>
        <p:txBody>
          <a:bodyPr/>
          <a:lstStyle/>
          <a:p>
            <a:r>
              <a:rPr lang="el-GR" sz="3200" dirty="0" err="1" smtClean="0"/>
              <a:t>Αγγειομυολίπωμα</a:t>
            </a:r>
            <a:r>
              <a:rPr lang="el-GR" dirty="0" smtClean="0"/>
              <a:t> </a:t>
            </a:r>
            <a:endParaRPr lang="el-GR" dirty="0"/>
          </a:p>
        </p:txBody>
      </p:sp>
      <p:sp>
        <p:nvSpPr>
          <p:cNvPr id="4" name="3 - Θέση κειμένου"/>
          <p:cNvSpPr>
            <a:spLocks noGrp="1"/>
          </p:cNvSpPr>
          <p:nvPr>
            <p:ph type="body" sz="half" idx="2"/>
          </p:nvPr>
        </p:nvSpPr>
        <p:spPr>
          <a:xfrm>
            <a:off x="0" y="571480"/>
            <a:ext cx="3643306" cy="5554683"/>
          </a:xfrm>
        </p:spPr>
        <p:txBody>
          <a:bodyPr>
            <a:noAutofit/>
          </a:bodyPr>
          <a:lstStyle/>
          <a:p>
            <a:r>
              <a:rPr lang="el-GR" sz="2400" dirty="0" smtClean="0"/>
              <a:t>Δείκτες  </a:t>
            </a:r>
            <a:r>
              <a:rPr lang="el-GR" sz="2400" dirty="0" err="1" smtClean="0">
                <a:effectLst>
                  <a:outerShdw blurRad="38100" dist="38100" dir="2700000" algn="tl">
                    <a:srgbClr val="000000">
                      <a:alpha val="43137"/>
                    </a:srgbClr>
                  </a:outerShdw>
                </a:effectLst>
              </a:rPr>
              <a:t>μελανοκυττάρων</a:t>
            </a:r>
            <a:r>
              <a:rPr lang="el-GR" sz="2400" dirty="0" smtClean="0"/>
              <a:t>  (+)</a:t>
            </a:r>
          </a:p>
          <a:p>
            <a:r>
              <a:rPr lang="el-GR" sz="2400" dirty="0" smtClean="0"/>
              <a:t>Δείκτες  </a:t>
            </a:r>
            <a:r>
              <a:rPr lang="el-GR" sz="2400" dirty="0" smtClean="0">
                <a:effectLst>
                  <a:outerShdw blurRad="38100" dist="38100" dir="2700000" algn="tl">
                    <a:srgbClr val="000000">
                      <a:alpha val="43137"/>
                    </a:srgbClr>
                  </a:outerShdw>
                </a:effectLst>
              </a:rPr>
              <a:t>λείου μυ ( </a:t>
            </a:r>
            <a:r>
              <a:rPr lang="el-GR" sz="2400" dirty="0" err="1" smtClean="0">
                <a:effectLst>
                  <a:outerShdw blurRad="38100" dist="38100" dir="2700000" algn="tl">
                    <a:srgbClr val="000000">
                      <a:alpha val="43137"/>
                    </a:srgbClr>
                  </a:outerShdw>
                </a:effectLst>
              </a:rPr>
              <a:t>δεσμίνη</a:t>
            </a:r>
            <a:r>
              <a:rPr lang="el-GR"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rPr>
              <a:t>S</a:t>
            </a:r>
            <a:r>
              <a:rPr lang="el-GR" sz="2400" dirty="0" smtClean="0">
                <a:effectLst>
                  <a:outerShdw blurRad="38100" dist="38100" dir="2700000" algn="tl">
                    <a:srgbClr val="000000">
                      <a:alpha val="43137"/>
                    </a:srgbClr>
                  </a:outerShdw>
                </a:effectLst>
              </a:rPr>
              <a:t>ΜΑ </a:t>
            </a:r>
            <a:r>
              <a:rPr lang="en-US" sz="2400" dirty="0" smtClean="0">
                <a:effectLst>
                  <a:outerShdw blurRad="38100" dist="38100" dir="2700000" algn="tl">
                    <a:srgbClr val="000000">
                      <a:alpha val="43137"/>
                    </a:srgbClr>
                  </a:outerShdw>
                </a:effectLst>
              </a:rPr>
              <a:t>) </a:t>
            </a:r>
            <a:r>
              <a:rPr lang="el-GR" sz="2400" dirty="0" smtClean="0"/>
              <a:t>+ στο αντίστοιχο συστατικό </a:t>
            </a:r>
            <a:r>
              <a:rPr lang="en-US" sz="2400" dirty="0" smtClean="0"/>
              <a:t>.</a:t>
            </a:r>
            <a:endParaRPr lang="el-GR" sz="2400" dirty="0" smtClean="0"/>
          </a:p>
          <a:p>
            <a:r>
              <a:rPr lang="el-GR" sz="2400" dirty="0" smtClean="0"/>
              <a:t>Επιθηλιακοί δείκτες </a:t>
            </a:r>
            <a:r>
              <a:rPr lang="en-US" sz="2400" dirty="0" smtClean="0"/>
              <a:t>, CD</a:t>
            </a:r>
            <a:r>
              <a:rPr lang="el-GR" sz="2400" dirty="0" smtClean="0"/>
              <a:t>10</a:t>
            </a:r>
            <a:r>
              <a:rPr lang="en-US" sz="2400" dirty="0" smtClean="0"/>
              <a:t>,</a:t>
            </a:r>
            <a:r>
              <a:rPr lang="el-GR" sz="2400" dirty="0" smtClean="0"/>
              <a:t>αντιγόνο ΝΚΚ (-).</a:t>
            </a:r>
          </a:p>
          <a:p>
            <a:r>
              <a:rPr lang="el-GR" sz="2400" b="1" dirty="0" smtClean="0"/>
              <a:t>ΔΔ κλειδιά </a:t>
            </a:r>
          </a:p>
          <a:p>
            <a:r>
              <a:rPr lang="el-GR" sz="2400" dirty="0" smtClean="0"/>
              <a:t>Στους    κακοήθεις </a:t>
            </a:r>
            <a:r>
              <a:rPr lang="el-GR" sz="2400" dirty="0" err="1" smtClean="0"/>
              <a:t>μεσεγχυματογενείς</a:t>
            </a:r>
            <a:r>
              <a:rPr lang="el-GR" sz="2400" dirty="0" smtClean="0"/>
              <a:t> </a:t>
            </a:r>
            <a:r>
              <a:rPr lang="el-GR" sz="2400" spc="300" dirty="0" err="1" smtClean="0"/>
              <a:t>ατρακτοκυτταρικούς</a:t>
            </a:r>
            <a:r>
              <a:rPr lang="el-GR" sz="2400" spc="300" dirty="0" smtClean="0"/>
              <a:t> </a:t>
            </a:r>
            <a:r>
              <a:rPr lang="el-GR" sz="2400" dirty="0" smtClean="0"/>
              <a:t>όγκους,   (συμπεριλαμβανομένου   του </a:t>
            </a:r>
            <a:r>
              <a:rPr lang="el-GR" sz="2400" dirty="0" err="1" smtClean="0"/>
              <a:t>λειομυοσαρκώματος</a:t>
            </a:r>
            <a:r>
              <a:rPr lang="el-GR" sz="2400" dirty="0" smtClean="0"/>
              <a:t>)</a:t>
            </a:r>
            <a:r>
              <a:rPr lang="en-US" sz="2400" dirty="0" smtClean="0"/>
              <a:t>:</a:t>
            </a:r>
          </a:p>
          <a:p>
            <a:r>
              <a:rPr lang="el-GR" sz="2400" dirty="0" err="1" smtClean="0"/>
              <a:t>Μελανοκυτταρικοί</a:t>
            </a:r>
            <a:r>
              <a:rPr lang="el-GR" sz="2400" dirty="0" smtClean="0"/>
              <a:t> δείκτες      (-)</a:t>
            </a:r>
            <a:r>
              <a:rPr lang="en-US" sz="2400" dirty="0" smtClean="0"/>
              <a:t>     </a:t>
            </a:r>
            <a:endParaRPr lang="el-GR" sz="2400" dirty="0"/>
          </a:p>
        </p:txBody>
      </p:sp>
      <p:pic>
        <p:nvPicPr>
          <p:cNvPr id="6146" name="Picture 2" descr="http://www.webpathology.com/slides/slides/Kidney_AML3.jpg"/>
          <p:cNvPicPr>
            <a:picLocks noChangeAspect="1" noChangeArrowheads="1"/>
          </p:cNvPicPr>
          <p:nvPr/>
        </p:nvPicPr>
        <p:blipFill>
          <a:blip r:embed="rId2" cstate="print"/>
          <a:srcRect/>
          <a:stretch>
            <a:fillRect/>
          </a:stretch>
        </p:blipFill>
        <p:spPr bwMode="auto">
          <a:xfrm>
            <a:off x="3857620" y="-214338"/>
            <a:ext cx="4800600" cy="3600451"/>
          </a:xfrm>
          <a:prstGeom prst="rect">
            <a:avLst/>
          </a:prstGeom>
          <a:noFill/>
        </p:spPr>
      </p:pic>
      <p:pic>
        <p:nvPicPr>
          <p:cNvPr id="7170" name="Picture 2" descr="http://coursewareobjects.elsevier.com/objects/elr/ExpertConsult/Bostwick/urologic2e/IC/images/002125.jpg"/>
          <p:cNvPicPr>
            <a:picLocks noChangeAspect="1" noChangeArrowheads="1"/>
          </p:cNvPicPr>
          <p:nvPr/>
        </p:nvPicPr>
        <p:blipFill>
          <a:blip r:embed="rId3" cstate="print"/>
          <a:srcRect/>
          <a:stretch>
            <a:fillRect/>
          </a:stretch>
        </p:blipFill>
        <p:spPr bwMode="auto">
          <a:xfrm>
            <a:off x="3857620" y="3500438"/>
            <a:ext cx="4786346" cy="3723496"/>
          </a:xfrm>
          <a:prstGeom prst="rect">
            <a:avLst/>
          </a:prstGeom>
          <a:noFill/>
        </p:spPr>
      </p:pic>
      <p:sp>
        <p:nvSpPr>
          <p:cNvPr id="6" name="5 - Ορθογώνιο"/>
          <p:cNvSpPr/>
          <p:nvPr/>
        </p:nvSpPr>
        <p:spPr>
          <a:xfrm>
            <a:off x="6357950" y="3714752"/>
            <a:ext cx="1357322" cy="369332"/>
          </a:xfrm>
          <a:prstGeom prst="rect">
            <a:avLst/>
          </a:prstGeom>
        </p:spPr>
        <p:txBody>
          <a:bodyPr wrap="square">
            <a:spAutoFit/>
          </a:bodyPr>
          <a:lstStyle/>
          <a:p>
            <a:r>
              <a:rPr lang="en-US" dirty="0" err="1" smtClean="0"/>
              <a:t>Melan</a:t>
            </a:r>
            <a:r>
              <a:rPr lang="en-US" dirty="0" smtClean="0"/>
              <a:t> A</a:t>
            </a:r>
            <a:endParaRPr lang="el-GR"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85776"/>
            <a:ext cx="8229600" cy="1285884"/>
          </a:xfrm>
        </p:spPr>
        <p:txBody>
          <a:bodyPr>
            <a:normAutofit fontScale="90000"/>
          </a:bodyPr>
          <a:lstStyle/>
          <a:p>
            <a:r>
              <a:rPr lang="el-GR" b="1" dirty="0" err="1" smtClean="0">
                <a:effectLst>
                  <a:outerShdw blurRad="38100" dist="38100" dir="2700000" algn="tl">
                    <a:srgbClr val="000000">
                      <a:alpha val="43137"/>
                    </a:srgbClr>
                  </a:outerShdw>
                </a:effectLst>
              </a:rPr>
              <a:t>Επιθηλιοειδές</a:t>
            </a:r>
            <a:r>
              <a:rPr lang="el-GR" b="1" dirty="0" smtClean="0">
                <a:effectLst>
                  <a:outerShdw blurRad="38100" dist="38100" dir="2700000" algn="tl">
                    <a:srgbClr val="000000">
                      <a:alpha val="43137"/>
                    </a:srgbClr>
                  </a:outerShdw>
                </a:effectLst>
              </a:rPr>
              <a:t> </a:t>
            </a:r>
            <a:r>
              <a:rPr lang="el-GR" b="1" dirty="0" smtClean="0"/>
              <a:t> </a:t>
            </a:r>
            <a:r>
              <a:rPr lang="el-GR" b="1" spc="300" dirty="0" err="1" smtClean="0"/>
              <a:t>αγγειομυολίπωμα</a:t>
            </a:r>
            <a:endParaRPr lang="el-GR" b="1" spc="300" dirty="0"/>
          </a:p>
        </p:txBody>
      </p:sp>
      <p:pic>
        <p:nvPicPr>
          <p:cNvPr id="106498" name="Picture 2" descr="http://coursewareobjects.elsevier.com/objects/elr/ExpertConsult/Bostwick/urologic2e/IC/images/002126.jpg"/>
          <p:cNvPicPr>
            <a:picLocks noChangeAspect="1" noChangeArrowheads="1"/>
          </p:cNvPicPr>
          <p:nvPr/>
        </p:nvPicPr>
        <p:blipFill>
          <a:blip r:embed="rId2" cstate="print"/>
          <a:srcRect/>
          <a:stretch>
            <a:fillRect/>
          </a:stretch>
        </p:blipFill>
        <p:spPr bwMode="auto">
          <a:xfrm>
            <a:off x="0" y="857232"/>
            <a:ext cx="5404419" cy="6215082"/>
          </a:xfrm>
          <a:prstGeom prst="rect">
            <a:avLst/>
          </a:prstGeom>
          <a:noFill/>
        </p:spPr>
      </p:pic>
      <p:pic>
        <p:nvPicPr>
          <p:cNvPr id="106500" name="Picture 4" descr="http://coursewareobjects.elsevier.com/objects/elr/ExpertConsult/Bostwick/urologic2e/IC/images/002127.jpg"/>
          <p:cNvPicPr>
            <a:picLocks noChangeAspect="1" noChangeArrowheads="1"/>
          </p:cNvPicPr>
          <p:nvPr/>
        </p:nvPicPr>
        <p:blipFill>
          <a:blip r:embed="rId3" cstate="print"/>
          <a:srcRect/>
          <a:stretch>
            <a:fillRect/>
          </a:stretch>
        </p:blipFill>
        <p:spPr bwMode="auto">
          <a:xfrm rot="16200000">
            <a:off x="4365882" y="1563416"/>
            <a:ext cx="6367625" cy="495525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2066" y="0"/>
            <a:ext cx="3614734" cy="2071678"/>
          </a:xfrm>
        </p:spPr>
        <p:txBody>
          <a:bodyPr>
            <a:normAutofit fontScale="90000"/>
          </a:bodyPr>
          <a:lstStyle/>
          <a:p>
            <a:r>
              <a:rPr lang="en-US" b="1" dirty="0" smtClean="0">
                <a:effectLst>
                  <a:outerShdw blurRad="38100" dist="38100" dir="2700000" algn="tl">
                    <a:srgbClr val="000000">
                      <a:alpha val="43137"/>
                    </a:srgbClr>
                  </a:outerShdw>
                </a:effectLst>
              </a:rPr>
              <a:t>E</a:t>
            </a:r>
            <a:r>
              <a:rPr lang="el-GR" b="1" dirty="0" err="1" smtClean="0">
                <a:effectLst>
                  <a:outerShdw blurRad="38100" dist="38100" dir="2700000" algn="tl">
                    <a:srgbClr val="000000">
                      <a:alpha val="43137"/>
                    </a:srgbClr>
                  </a:outerShdw>
                </a:effectLst>
              </a:rPr>
              <a:t>πιθηλιοειδές</a:t>
            </a:r>
            <a:r>
              <a:rPr lang="el-GR" b="1"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ΑΜΛ </a:t>
            </a:r>
            <a:br>
              <a:rPr lang="el-GR" dirty="0" smtClean="0">
                <a:effectLst>
                  <a:outerShdw blurRad="38100" dist="38100" dir="2700000" algn="tl">
                    <a:srgbClr val="000000">
                      <a:alpha val="43137"/>
                    </a:srgbClr>
                  </a:outerShdw>
                </a:effectLst>
              </a:rPr>
            </a:br>
            <a:r>
              <a:rPr lang="el-GR" sz="2000" dirty="0" smtClean="0">
                <a:effectLst>
                  <a:outerShdw blurRad="38100" dist="38100" dir="2700000" algn="tl">
                    <a:srgbClr val="000000">
                      <a:alpha val="43137"/>
                    </a:srgbClr>
                  </a:outerShdw>
                </a:effectLst>
              </a:rPr>
              <a:t>Ανώμαλη κοκκίωση κυτταροπλάσματος, </a:t>
            </a:r>
            <a:br>
              <a:rPr lang="el-GR" sz="2000" dirty="0" smtClean="0">
                <a:effectLst>
                  <a:outerShdw blurRad="38100" dist="38100" dir="2700000" algn="tl">
                    <a:srgbClr val="000000">
                      <a:alpha val="43137"/>
                    </a:srgbClr>
                  </a:outerShdw>
                </a:effectLst>
              </a:rPr>
            </a:br>
            <a:r>
              <a:rPr lang="el-GR" sz="2000" dirty="0" err="1" smtClean="0">
                <a:effectLst>
                  <a:outerShdw blurRad="38100" dist="38100" dir="2700000" algn="tl">
                    <a:srgbClr val="000000">
                      <a:alpha val="43137"/>
                    </a:srgbClr>
                  </a:outerShdw>
                </a:effectLst>
              </a:rPr>
              <a:t>περιπυρηνική</a:t>
            </a:r>
            <a:r>
              <a:rPr lang="el-GR" sz="2000" dirty="0" smtClean="0">
                <a:effectLst>
                  <a:outerShdw blurRad="38100" dist="38100" dir="2700000" algn="tl">
                    <a:srgbClr val="000000">
                      <a:alpha val="43137"/>
                    </a:srgbClr>
                  </a:outerShdw>
                </a:effectLst>
              </a:rPr>
              <a:t> συμπύκνωσή του-περιφερική </a:t>
            </a:r>
            <a:r>
              <a:rPr lang="el-GR" sz="2000" dirty="0" err="1" smtClean="0">
                <a:effectLst>
                  <a:outerShdw blurRad="38100" dist="38100" dir="2700000" algn="tl">
                    <a:srgbClr val="000000">
                      <a:alpha val="43137"/>
                    </a:srgbClr>
                  </a:outerShdw>
                </a:effectLst>
              </a:rPr>
              <a:t>διαύγαση</a:t>
            </a:r>
            <a:endParaRPr lang="el-GR" dirty="0">
              <a:effectLst>
                <a:outerShdw blurRad="38100" dist="38100" dir="2700000" algn="tl">
                  <a:srgbClr val="000000">
                    <a:alpha val="43137"/>
                  </a:srgbClr>
                </a:outerShdw>
              </a:effectLst>
            </a:endParaRPr>
          </a:p>
        </p:txBody>
      </p:sp>
      <p:pic>
        <p:nvPicPr>
          <p:cNvPr id="20482" name="Picture 2" descr="http://www.pubcan.org/images/large/Fig_10-92_E.jpg"/>
          <p:cNvPicPr>
            <a:picLocks noChangeAspect="1" noChangeArrowheads="1"/>
          </p:cNvPicPr>
          <p:nvPr/>
        </p:nvPicPr>
        <p:blipFill>
          <a:blip r:embed="rId2" cstate="print"/>
          <a:srcRect/>
          <a:stretch>
            <a:fillRect/>
          </a:stretch>
        </p:blipFill>
        <p:spPr bwMode="auto">
          <a:xfrm rot="16200000">
            <a:off x="-931071" y="1288204"/>
            <a:ext cx="6434109" cy="4286280"/>
          </a:xfrm>
          <a:prstGeom prst="rect">
            <a:avLst/>
          </a:prstGeom>
          <a:noFill/>
        </p:spPr>
      </p:pic>
      <p:pic>
        <p:nvPicPr>
          <p:cNvPr id="20483" name="Picture 3" descr="C:\Documents and Settings\Administrator\Επιφάνεια εργασίας\epithelioid-figureC.jpg"/>
          <p:cNvPicPr>
            <a:picLocks noChangeAspect="1" noChangeArrowheads="1"/>
          </p:cNvPicPr>
          <p:nvPr/>
        </p:nvPicPr>
        <p:blipFill>
          <a:blip r:embed="rId3" cstate="print"/>
          <a:srcRect/>
          <a:stretch>
            <a:fillRect/>
          </a:stretch>
        </p:blipFill>
        <p:spPr bwMode="auto">
          <a:xfrm rot="16200000">
            <a:off x="4790206" y="2996482"/>
            <a:ext cx="4349937" cy="29289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p:spPr>
        <p:txBody>
          <a:bodyPr>
            <a:normAutofit fontScale="90000"/>
          </a:bodyPr>
          <a:lstStyle/>
          <a:p>
            <a:r>
              <a:rPr lang="el-GR" sz="2700" dirty="0" smtClean="0"/>
              <a:t>Έκφραση  </a:t>
            </a:r>
            <a:r>
              <a:rPr lang="en-US" sz="2700" dirty="0" smtClean="0"/>
              <a:t>HMB45</a:t>
            </a:r>
            <a:r>
              <a:rPr lang="el-GR" sz="2700" dirty="0" smtClean="0"/>
              <a:t> σε </a:t>
            </a:r>
            <a:r>
              <a:rPr lang="el-GR" sz="2700" dirty="0" err="1" smtClean="0"/>
              <a:t>επιθηλιοειδές</a:t>
            </a:r>
            <a:r>
              <a:rPr lang="el-GR" sz="2700" dirty="0" smtClean="0"/>
              <a:t> </a:t>
            </a:r>
            <a:r>
              <a:rPr lang="el-GR" sz="2700" dirty="0" err="1" smtClean="0"/>
              <a:t>αγγειομυολίπωμα</a:t>
            </a:r>
            <a:r>
              <a:rPr lang="el-GR" sz="2700" dirty="0" smtClean="0"/>
              <a:t> νεφρού.</a:t>
            </a:r>
            <a:r>
              <a:rPr lang="en-US" sz="2700" dirty="0" smtClean="0"/>
              <a:t> </a:t>
            </a:r>
            <a:r>
              <a:rPr lang="el-GR" sz="2700" dirty="0" smtClean="0"/>
              <a:t>Επί υποτροπής, λόγω </a:t>
            </a:r>
            <a:r>
              <a:rPr lang="el-GR" sz="2700" dirty="0" err="1" smtClean="0"/>
              <a:t>αποδιαφοροποίησης</a:t>
            </a:r>
            <a:r>
              <a:rPr lang="el-GR" sz="2700" dirty="0" smtClean="0"/>
              <a:t>,  πιθανώς αρνητική χρώση του </a:t>
            </a:r>
            <a:r>
              <a:rPr lang="en-US" sz="2700" dirty="0" smtClean="0"/>
              <a:t>HMB45.</a:t>
            </a:r>
            <a:r>
              <a:rPr lang="el-GR" sz="2700" dirty="0" smtClean="0"/>
              <a:t> </a:t>
            </a:r>
            <a:endParaRPr lang="el-GR" sz="2700" dirty="0"/>
          </a:p>
        </p:txBody>
      </p:sp>
      <p:pic>
        <p:nvPicPr>
          <p:cNvPr id="26626" name="Picture 2" descr="http://coursewareobjects.elsevier.com/objects/elr/ExpertConsult/Bostwick/urologic2e/IC/images/002128.jpg"/>
          <p:cNvPicPr>
            <a:picLocks noChangeAspect="1" noChangeArrowheads="1"/>
          </p:cNvPicPr>
          <p:nvPr/>
        </p:nvPicPr>
        <p:blipFill>
          <a:blip r:embed="rId2" cstate="print"/>
          <a:srcRect/>
          <a:stretch>
            <a:fillRect/>
          </a:stretch>
        </p:blipFill>
        <p:spPr bwMode="auto">
          <a:xfrm>
            <a:off x="571472" y="1285860"/>
            <a:ext cx="8356490" cy="6500858"/>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1008112"/>
          </a:xfrm>
        </p:spPr>
        <p:txBody>
          <a:bodyPr>
            <a:noAutofit/>
          </a:bodyPr>
          <a:lstStyle/>
          <a:p>
            <a:r>
              <a:rPr lang="el-GR" sz="2800" b="1" dirty="0" smtClean="0"/>
              <a:t>ΒΑΣΙΚΑ ΠΑΘΟΛΟΓΟΑΝΑΤΟΜΙΚΑ ΔΕΔΟΜΕΝΑ </a:t>
            </a:r>
            <a:r>
              <a:rPr lang="en-US" sz="2800" b="1" dirty="0" smtClean="0"/>
              <a:t/>
            </a:r>
            <a:br>
              <a:rPr lang="en-US" sz="2800" b="1" dirty="0" smtClean="0"/>
            </a:br>
            <a:r>
              <a:rPr lang="el-GR" sz="2800" b="1" dirty="0" smtClean="0"/>
              <a:t>ΓΙΑ ΚΑΡΚΙΝΩΜΑΤΑ ΝΕΦΡΟΥ </a:t>
            </a:r>
            <a:r>
              <a:rPr lang="en-US" sz="2800" b="1" dirty="0" smtClean="0"/>
              <a:t> (III)</a:t>
            </a:r>
            <a:r>
              <a:rPr lang="el-GR" sz="2800" dirty="0" smtClean="0"/>
              <a:t/>
            </a:r>
            <a:br>
              <a:rPr lang="el-GR" sz="2800" dirty="0" smtClean="0"/>
            </a:br>
            <a:endParaRPr lang="el-GR" sz="2800" dirty="0"/>
          </a:p>
        </p:txBody>
      </p:sp>
      <p:sp>
        <p:nvSpPr>
          <p:cNvPr id="3" name="2 - Θέση περιεχομένου"/>
          <p:cNvSpPr>
            <a:spLocks noGrp="1"/>
          </p:cNvSpPr>
          <p:nvPr>
            <p:ph idx="1"/>
          </p:nvPr>
        </p:nvSpPr>
        <p:spPr>
          <a:xfrm>
            <a:off x="0" y="1124744"/>
            <a:ext cx="9144000" cy="5733256"/>
          </a:xfrm>
        </p:spPr>
        <p:txBody>
          <a:bodyPr>
            <a:normAutofit fontScale="92500" lnSpcReduction="10000"/>
          </a:bodyPr>
          <a:lstStyle/>
          <a:p>
            <a:r>
              <a:rPr lang="el-GR" dirty="0" smtClean="0"/>
              <a:t>Βάσει ορισμένων </a:t>
            </a:r>
            <a:r>
              <a:rPr lang="el-GR" dirty="0" err="1" smtClean="0"/>
              <a:t>κλινικοπαθολογοανατομικών</a:t>
            </a:r>
            <a:r>
              <a:rPr lang="el-GR" dirty="0" smtClean="0"/>
              <a:t> παραμέτρων ( όπως ο ιστολογικός τύπος του όγκου, η </a:t>
            </a:r>
            <a:r>
              <a:rPr lang="el-GR" dirty="0" err="1" smtClean="0"/>
              <a:t>αμφοτερόπλευρη</a:t>
            </a:r>
            <a:r>
              <a:rPr lang="el-GR" dirty="0" smtClean="0"/>
              <a:t> εντόπισή του και η </a:t>
            </a:r>
            <a:r>
              <a:rPr lang="el-GR" dirty="0" err="1" smtClean="0"/>
              <a:t>πολυεστιακότητά</a:t>
            </a:r>
            <a:r>
              <a:rPr lang="el-GR" dirty="0" smtClean="0"/>
              <a:t> του) δύναται να τεθεί υπόνοια ορισμένων κληρονομούμενων συνδρόμων, ήτοι σύνδρομο </a:t>
            </a:r>
            <a:r>
              <a:rPr lang="en-US" dirty="0" err="1" smtClean="0"/>
              <a:t>Birt</a:t>
            </a:r>
            <a:r>
              <a:rPr lang="el-GR" dirty="0" smtClean="0"/>
              <a:t>-</a:t>
            </a:r>
            <a:r>
              <a:rPr lang="en-US" dirty="0" smtClean="0"/>
              <a:t>Hogg</a:t>
            </a:r>
            <a:r>
              <a:rPr lang="el-GR" dirty="0" smtClean="0"/>
              <a:t>-</a:t>
            </a:r>
            <a:r>
              <a:rPr lang="en-US" dirty="0" smtClean="0"/>
              <a:t>Dub</a:t>
            </a:r>
            <a:r>
              <a:rPr lang="el-GR" dirty="0" smtClean="0"/>
              <a:t>é, </a:t>
            </a:r>
            <a:r>
              <a:rPr lang="el-GR" dirty="0" err="1" smtClean="0"/>
              <a:t>νεφροκυτταρικό</a:t>
            </a:r>
            <a:r>
              <a:rPr lang="el-GR" dirty="0" smtClean="0"/>
              <a:t> καρκίνωμα στα πλαίσια κληρονομούμενης </a:t>
            </a:r>
            <a:r>
              <a:rPr lang="el-GR" dirty="0" err="1" smtClean="0"/>
              <a:t>λειομυωμάτωσης</a:t>
            </a:r>
            <a:r>
              <a:rPr lang="el-GR" dirty="0" smtClean="0"/>
              <a:t>, κληρονομούμενο </a:t>
            </a:r>
            <a:r>
              <a:rPr lang="el-GR" dirty="0" err="1" smtClean="0"/>
              <a:t>θηλώδες</a:t>
            </a:r>
            <a:r>
              <a:rPr lang="el-GR" dirty="0" smtClean="0"/>
              <a:t> νεφρικό καρκίνωμα, οζώδης σκλήρυνση και σύνδρομο </a:t>
            </a:r>
            <a:r>
              <a:rPr lang="en-US" dirty="0" smtClean="0"/>
              <a:t>von </a:t>
            </a:r>
            <a:r>
              <a:rPr lang="en-US" dirty="0" err="1" smtClean="0"/>
              <a:t>Hippel</a:t>
            </a:r>
            <a:r>
              <a:rPr lang="el-GR" dirty="0" smtClean="0"/>
              <a:t>-</a:t>
            </a:r>
            <a:r>
              <a:rPr lang="en-US" dirty="0" err="1" smtClean="0"/>
              <a:t>Lindau</a:t>
            </a:r>
            <a:r>
              <a:rPr lang="el-GR" dirty="0" smtClean="0"/>
              <a:t> ) και να συστηθεί ανάλογος γενετικός έλεγχος. Τέλος, η διάγνωση του </a:t>
            </a:r>
            <a:r>
              <a:rPr lang="el-GR" dirty="0" err="1" smtClean="0"/>
              <a:t>οικογενούς</a:t>
            </a:r>
            <a:r>
              <a:rPr lang="el-GR" dirty="0" smtClean="0"/>
              <a:t> νεφρικού καρκινώματος του </a:t>
            </a:r>
            <a:r>
              <a:rPr lang="el-GR" dirty="0" smtClean="0">
                <a:effectLst>
                  <a:outerShdw blurRad="38100" dist="38100" dir="2700000" algn="tl">
                    <a:srgbClr val="000000">
                      <a:alpha val="43137"/>
                    </a:srgbClr>
                  </a:outerShdw>
                </a:effectLst>
              </a:rPr>
              <a:t>σχετιζόμενου με </a:t>
            </a:r>
            <a:r>
              <a:rPr lang="el-GR" dirty="0" err="1" smtClean="0">
                <a:effectLst>
                  <a:outerShdw blurRad="38100" dist="38100" dir="2700000" algn="tl">
                    <a:srgbClr val="000000">
                      <a:alpha val="43137"/>
                    </a:srgbClr>
                  </a:outerShdw>
                </a:effectLst>
              </a:rPr>
              <a:t>χρωμοσωμική</a:t>
            </a:r>
            <a:r>
              <a:rPr lang="el-GR" dirty="0" smtClean="0">
                <a:effectLst>
                  <a:outerShdw blurRad="38100" dist="38100" dir="2700000" algn="tl">
                    <a:srgbClr val="000000">
                      <a:alpha val="43137"/>
                    </a:srgbClr>
                  </a:outerShdw>
                </a:effectLst>
              </a:rPr>
              <a:t> </a:t>
            </a:r>
            <a:r>
              <a:rPr lang="el-GR" dirty="0" err="1" smtClean="0">
                <a:effectLst>
                  <a:outerShdw blurRad="38100" dist="38100" dir="2700000" algn="tl">
                    <a:srgbClr val="000000">
                      <a:alpha val="43137"/>
                    </a:srgbClr>
                  </a:outerShdw>
                </a:effectLst>
              </a:rPr>
              <a:t>διαμετάθεση</a:t>
            </a:r>
            <a:r>
              <a:rPr lang="el-GR"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MiTF</a:t>
            </a:r>
            <a:r>
              <a:rPr lang="el-GR" dirty="0" smtClean="0">
                <a:effectLst>
                  <a:outerShdw blurRad="38100" dist="38100" dir="2700000" algn="tl">
                    <a:srgbClr val="000000">
                      <a:alpha val="43137"/>
                    </a:srgbClr>
                  </a:outerShdw>
                </a:effectLst>
              </a:rPr>
              <a:t>/</a:t>
            </a:r>
            <a:r>
              <a:rPr lang="en-US" dirty="0" smtClean="0">
                <a:effectLst>
                  <a:outerShdw blurRad="38100" dist="38100" dir="2700000" algn="tl">
                    <a:srgbClr val="000000">
                      <a:alpha val="43137"/>
                    </a:srgbClr>
                  </a:outerShdw>
                </a:effectLst>
              </a:rPr>
              <a:t>TFE</a:t>
            </a:r>
            <a:r>
              <a:rPr lang="el-GR" dirty="0" smtClean="0"/>
              <a:t>  μπορεί να τεκμηριωθεί με </a:t>
            </a:r>
            <a:r>
              <a:rPr lang="el-GR" dirty="0" err="1" smtClean="0"/>
              <a:t>κυτταρογενετικό</a:t>
            </a:r>
            <a:r>
              <a:rPr lang="el-GR" dirty="0" smtClean="0"/>
              <a:t> έλεγχο.</a:t>
            </a:r>
          </a:p>
          <a:p>
            <a:endParaRPr lang="el-G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465513" cy="1643050"/>
          </a:xfrm>
        </p:spPr>
        <p:txBody>
          <a:bodyPr>
            <a:noAutofit/>
          </a:bodyPr>
          <a:lstStyle/>
          <a:p>
            <a:r>
              <a:rPr lang="el-GR" sz="2400" dirty="0" smtClean="0"/>
              <a:t>(Καλοήθης) </a:t>
            </a:r>
            <a:r>
              <a:rPr lang="en-US" sz="2400" dirty="0" smtClean="0"/>
              <a:t>  </a:t>
            </a:r>
            <a:r>
              <a:rPr lang="el-GR" sz="2400" dirty="0" smtClean="0"/>
              <a:t>μικτός επιθηλιακός </a:t>
            </a:r>
            <a:r>
              <a:rPr lang="en-US" sz="2400" dirty="0" smtClean="0"/>
              <a:t>  </a:t>
            </a:r>
            <a:r>
              <a:rPr lang="el-GR" sz="2400" dirty="0" smtClean="0"/>
              <a:t>&amp; </a:t>
            </a:r>
            <a:r>
              <a:rPr lang="el-GR" sz="2400" dirty="0" err="1" smtClean="0"/>
              <a:t>στρωματικός</a:t>
            </a:r>
            <a:r>
              <a:rPr lang="el-GR" sz="2400" dirty="0" smtClean="0"/>
              <a:t> όγκος του νεφρού </a:t>
            </a:r>
            <a:endParaRPr lang="el-GR" sz="2400" dirty="0"/>
          </a:p>
        </p:txBody>
      </p:sp>
      <p:sp>
        <p:nvSpPr>
          <p:cNvPr id="4" name="3 - Θέση κειμένου"/>
          <p:cNvSpPr>
            <a:spLocks noGrp="1"/>
          </p:cNvSpPr>
          <p:nvPr>
            <p:ph type="body" sz="half" idx="2"/>
          </p:nvPr>
        </p:nvSpPr>
        <p:spPr/>
        <p:txBody>
          <a:bodyPr>
            <a:noAutofit/>
          </a:bodyPr>
          <a:lstStyle/>
          <a:p>
            <a:endParaRPr lang="en-US" sz="2800" dirty="0" smtClean="0"/>
          </a:p>
          <a:p>
            <a:r>
              <a:rPr lang="el-GR" sz="2800" dirty="0" smtClean="0"/>
              <a:t>Στα επιθηλιακά στοιχεία </a:t>
            </a:r>
            <a:r>
              <a:rPr lang="en-US" sz="2800" dirty="0" smtClean="0"/>
              <a:t>: </a:t>
            </a:r>
            <a:r>
              <a:rPr lang="el-GR" sz="2800" dirty="0" err="1" smtClean="0"/>
              <a:t>συνέκφραση</a:t>
            </a:r>
            <a:r>
              <a:rPr lang="el-GR" sz="2800" dirty="0" smtClean="0"/>
              <a:t> </a:t>
            </a:r>
            <a:r>
              <a:rPr lang="el-GR" sz="2800" dirty="0" err="1" smtClean="0"/>
              <a:t>κυτταροκερατίνης</a:t>
            </a:r>
            <a:r>
              <a:rPr lang="el-GR" sz="2800" dirty="0" smtClean="0"/>
              <a:t> &amp; </a:t>
            </a:r>
            <a:r>
              <a:rPr lang="el-GR" sz="2800" dirty="0" err="1" smtClean="0"/>
              <a:t>βιμεντίνης</a:t>
            </a:r>
            <a:r>
              <a:rPr lang="el-GR" sz="2800" dirty="0" smtClean="0"/>
              <a:t>.</a:t>
            </a:r>
          </a:p>
          <a:p>
            <a:endParaRPr lang="el-GR" sz="2800" dirty="0" smtClean="0"/>
          </a:p>
          <a:p>
            <a:r>
              <a:rPr lang="el-GR" sz="2800" dirty="0" smtClean="0"/>
              <a:t>Στα </a:t>
            </a:r>
            <a:r>
              <a:rPr lang="el-GR" sz="2800" dirty="0" err="1" smtClean="0"/>
              <a:t>στρωματικά</a:t>
            </a:r>
            <a:r>
              <a:rPr lang="el-GR" sz="2800" dirty="0" smtClean="0"/>
              <a:t> στοιχεία </a:t>
            </a:r>
            <a:r>
              <a:rPr lang="en-US" sz="2800" dirty="0" smtClean="0"/>
              <a:t>: </a:t>
            </a:r>
            <a:r>
              <a:rPr lang="el-GR" sz="2800" dirty="0" smtClean="0"/>
              <a:t>έκφραση </a:t>
            </a:r>
            <a:r>
              <a:rPr lang="el-GR" sz="2800" dirty="0" err="1" smtClean="0"/>
              <a:t>βιμεντίνης</a:t>
            </a:r>
            <a:r>
              <a:rPr lang="en-US" sz="2800" dirty="0" smtClean="0"/>
              <a:t>,</a:t>
            </a:r>
            <a:r>
              <a:rPr lang="el-GR" sz="2800" dirty="0" smtClean="0"/>
              <a:t> </a:t>
            </a:r>
            <a:r>
              <a:rPr lang="el-GR" sz="2800" dirty="0" err="1" smtClean="0"/>
              <a:t>ακτίνης</a:t>
            </a:r>
            <a:r>
              <a:rPr lang="el-GR" sz="2800" dirty="0" smtClean="0"/>
              <a:t>, </a:t>
            </a:r>
            <a:r>
              <a:rPr lang="el-GR" sz="2800" dirty="0" err="1" smtClean="0"/>
              <a:t>δεσμίνης</a:t>
            </a:r>
            <a:r>
              <a:rPr lang="en-US" sz="2800" dirty="0" smtClean="0"/>
              <a:t>,</a:t>
            </a:r>
            <a:r>
              <a:rPr lang="el-GR" sz="2800" dirty="0" smtClean="0"/>
              <a:t> </a:t>
            </a:r>
            <a:r>
              <a:rPr lang="en-US" sz="2800" b="1" dirty="0" smtClean="0"/>
              <a:t>ER &amp; PR</a:t>
            </a:r>
            <a:r>
              <a:rPr lang="en-US" sz="2800" dirty="0" smtClean="0"/>
              <a:t>.</a:t>
            </a:r>
            <a:endParaRPr lang="el-GR" sz="2800" dirty="0"/>
          </a:p>
        </p:txBody>
      </p:sp>
      <p:pic>
        <p:nvPicPr>
          <p:cNvPr id="40964" name="Picture 4" descr="http://www.pathologyoutlines.com/caseofweek/case200783image2.jpg"/>
          <p:cNvPicPr>
            <a:picLocks noChangeAspect="1" noChangeArrowheads="1"/>
          </p:cNvPicPr>
          <p:nvPr/>
        </p:nvPicPr>
        <p:blipFill>
          <a:blip r:embed="rId2" cstate="print"/>
          <a:srcRect/>
          <a:stretch>
            <a:fillRect/>
          </a:stretch>
        </p:blipFill>
        <p:spPr bwMode="auto">
          <a:xfrm rot="16200000">
            <a:off x="2791414" y="851892"/>
            <a:ext cx="6858000" cy="5154216"/>
          </a:xfrm>
          <a:prstGeom prst="rect">
            <a:avLst/>
          </a:prstGeom>
          <a:noFill/>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effectLst>
                  <a:outerShdw blurRad="38100" dist="38100" dir="2700000" algn="tl">
                    <a:srgbClr val="000000">
                      <a:alpha val="43137"/>
                    </a:srgbClr>
                  </a:outerShdw>
                </a:effectLst>
              </a:rPr>
              <a:t>ΟΓΚΟΣ ΔΙΑΜΕΣΩΝ ΚΥΤΤΑΡΩΝ/ΙΝΩΜΑ ΜΥΕΛΩΔΟΥΣ ΜΟΙΡΑΣ</a:t>
            </a:r>
            <a:endParaRPr lang="el-GR" sz="3200" b="1" dirty="0">
              <a:effectLst>
                <a:outerShdw blurRad="38100" dist="38100" dir="2700000" algn="tl">
                  <a:srgbClr val="000000">
                    <a:alpha val="43137"/>
                  </a:srgbClr>
                </a:outerShdw>
              </a:effectLst>
            </a:endParaRPr>
          </a:p>
        </p:txBody>
      </p:sp>
      <p:pic>
        <p:nvPicPr>
          <p:cNvPr id="166914" name="Picture 2" descr="http://webpathology.com/slides/slides/Kidney_RenoMedullaryInterstitialTumor1.jpg"/>
          <p:cNvPicPr>
            <a:picLocks noChangeAspect="1" noChangeArrowheads="1"/>
          </p:cNvPicPr>
          <p:nvPr/>
        </p:nvPicPr>
        <p:blipFill>
          <a:blip r:embed="rId2" cstate="print"/>
          <a:srcRect/>
          <a:stretch>
            <a:fillRect/>
          </a:stretch>
        </p:blipFill>
        <p:spPr bwMode="auto">
          <a:xfrm rot="10800000">
            <a:off x="827583" y="1700808"/>
            <a:ext cx="7328329" cy="5472608"/>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Administrator\Επιφάνεια εργασίας\ΣΕΜΙΝΑΡΙΟ ΟΓΚΩΝ ΝΕΦΡΟΥ\snow\sunset-in-the-winter-a-coast-of-the-sea.jpg"/>
          <p:cNvPicPr>
            <a:picLocks noChangeAspect="1" noChangeArrowheads="1"/>
          </p:cNvPicPr>
          <p:nvPr/>
        </p:nvPicPr>
        <p:blipFill>
          <a:blip r:embed="rId2" cstate="print"/>
          <a:srcRect/>
          <a:stretch>
            <a:fillRect/>
          </a:stretch>
        </p:blipFill>
        <p:spPr bwMode="auto">
          <a:xfrm>
            <a:off x="0" y="0"/>
            <a:ext cx="9977474" cy="7143776"/>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85776"/>
            <a:ext cx="3714744" cy="785818"/>
          </a:xfrm>
        </p:spPr>
        <p:txBody>
          <a:bodyPr>
            <a:noAutofit/>
          </a:bodyPr>
          <a:lstStyle/>
          <a:p>
            <a:r>
              <a:rPr lang="el-GR" sz="2800" dirty="0" err="1" smtClean="0"/>
              <a:t>Μετανεφρικό</a:t>
            </a:r>
            <a:r>
              <a:rPr lang="el-GR" sz="2800" dirty="0" smtClean="0"/>
              <a:t> αδένωμα</a:t>
            </a:r>
            <a:endParaRPr lang="el-GR" sz="2800" dirty="0"/>
          </a:p>
        </p:txBody>
      </p:sp>
      <p:sp>
        <p:nvSpPr>
          <p:cNvPr id="4" name="3 - Θέση κειμένου"/>
          <p:cNvSpPr>
            <a:spLocks noGrp="1"/>
          </p:cNvSpPr>
          <p:nvPr>
            <p:ph type="body" sz="half" idx="2"/>
          </p:nvPr>
        </p:nvSpPr>
        <p:spPr>
          <a:xfrm>
            <a:off x="0" y="714356"/>
            <a:ext cx="3786182" cy="6143644"/>
          </a:xfrm>
        </p:spPr>
        <p:txBody>
          <a:bodyPr>
            <a:normAutofit/>
          </a:bodyPr>
          <a:lstStyle/>
          <a:p>
            <a:r>
              <a:rPr lang="en-US" sz="2000" dirty="0" smtClean="0"/>
              <a:t>CK: AE1/3 (+) </a:t>
            </a:r>
            <a:r>
              <a:rPr lang="el-GR" sz="2000" dirty="0" smtClean="0"/>
              <a:t>στο 50% των περιπτώσεων,</a:t>
            </a:r>
            <a:r>
              <a:rPr lang="en-US" sz="2000" dirty="0" smtClean="0"/>
              <a:t> </a:t>
            </a:r>
            <a:r>
              <a:rPr lang="el-GR" sz="2000" dirty="0" smtClean="0"/>
              <a:t>αλλά</a:t>
            </a:r>
            <a:r>
              <a:rPr lang="en-US" sz="2000" dirty="0" smtClean="0"/>
              <a:t> </a:t>
            </a:r>
            <a:r>
              <a:rPr lang="en-US" sz="2000" dirty="0" smtClean="0">
                <a:effectLst>
                  <a:outerShdw blurRad="38100" dist="38100" dir="2700000" algn="tl">
                    <a:srgbClr val="000000">
                      <a:alpha val="43137"/>
                    </a:srgbClr>
                  </a:outerShdw>
                </a:effectLst>
              </a:rPr>
              <a:t>CK7</a:t>
            </a:r>
            <a:r>
              <a:rPr lang="en-US" sz="2000" dirty="0" smtClean="0"/>
              <a:t> </a:t>
            </a:r>
            <a:r>
              <a:rPr lang="el-GR" sz="2000" dirty="0" smtClean="0"/>
              <a:t>συνήθως </a:t>
            </a:r>
            <a:r>
              <a:rPr lang="el-GR" sz="2000" b="1" dirty="0" smtClean="0"/>
              <a:t>(-)</a:t>
            </a:r>
            <a:r>
              <a:rPr lang="en-US" sz="2000" dirty="0" smtClean="0"/>
              <a:t>.</a:t>
            </a:r>
            <a:endParaRPr lang="el-GR" sz="2000" dirty="0" smtClean="0"/>
          </a:p>
          <a:p>
            <a:r>
              <a:rPr lang="en-US" sz="2000" dirty="0" smtClean="0">
                <a:effectLst>
                  <a:outerShdw blurRad="38100" dist="38100" dir="2700000" algn="tl">
                    <a:srgbClr val="000000">
                      <a:alpha val="43137"/>
                    </a:srgbClr>
                  </a:outerShdw>
                </a:effectLst>
              </a:rPr>
              <a:t>AMACR (</a:t>
            </a:r>
            <a:r>
              <a:rPr lang="el-GR" sz="2000" dirty="0" smtClean="0">
                <a:effectLst>
                  <a:outerShdw blurRad="38100" dist="38100" dir="2700000" algn="tl">
                    <a:srgbClr val="000000">
                      <a:alpha val="43137"/>
                    </a:srgbClr>
                  </a:outerShdw>
                </a:effectLst>
              </a:rPr>
              <a:t>-</a:t>
            </a:r>
            <a:r>
              <a:rPr lang="en-US" sz="2000" dirty="0" smtClean="0">
                <a:effectLst>
                  <a:outerShdw blurRad="38100" dist="38100" dir="2700000" algn="tl">
                    <a:srgbClr val="000000">
                      <a:alpha val="43137"/>
                    </a:srgbClr>
                  </a:outerShdw>
                </a:effectLst>
              </a:rPr>
              <a:t>)</a:t>
            </a:r>
            <a:r>
              <a:rPr lang="en-US" sz="2000" dirty="0" smtClean="0"/>
              <a:t> </a:t>
            </a:r>
            <a:r>
              <a:rPr lang="el-GR" sz="2000" dirty="0" smtClean="0"/>
              <a:t>στο 90% των περιπτώσεων </a:t>
            </a:r>
          </a:p>
          <a:p>
            <a:r>
              <a:rPr lang="en-US" sz="2000" spc="300" dirty="0" smtClean="0">
                <a:effectLst>
                  <a:outerShdw blurRad="38100" dist="38100" dir="2700000" algn="tl">
                    <a:srgbClr val="000000">
                      <a:alpha val="43137"/>
                    </a:srgbClr>
                  </a:outerShdw>
                </a:effectLst>
              </a:rPr>
              <a:t>WT-1 (+)</a:t>
            </a:r>
          </a:p>
          <a:p>
            <a:r>
              <a:rPr lang="en-US" sz="2000" dirty="0" smtClean="0">
                <a:effectLst>
                  <a:outerShdw blurRad="38100" dist="38100" dir="2700000" algn="tl">
                    <a:srgbClr val="000000">
                      <a:alpha val="43137"/>
                    </a:srgbClr>
                  </a:outerShdw>
                </a:effectLst>
              </a:rPr>
              <a:t>CD56</a:t>
            </a:r>
            <a:r>
              <a:rPr lang="el-GR" sz="2000" dirty="0" smtClean="0">
                <a:effectLst>
                  <a:outerShdw blurRad="38100" dist="38100" dir="2700000" algn="tl">
                    <a:srgbClr val="000000">
                      <a:alpha val="43137"/>
                    </a:srgbClr>
                  </a:outerShdw>
                </a:effectLst>
              </a:rPr>
              <a:t> συνήθως </a:t>
            </a:r>
            <a:r>
              <a:rPr lang="en-US" sz="2000" dirty="0" smtClean="0">
                <a:effectLst>
                  <a:outerShdw blurRad="38100" dist="38100" dir="2700000" algn="tl">
                    <a:srgbClr val="000000">
                      <a:alpha val="43137"/>
                    </a:srgbClr>
                  </a:outerShdw>
                </a:effectLst>
              </a:rPr>
              <a:t>(</a:t>
            </a:r>
            <a:r>
              <a:rPr lang="en-US" sz="2000" b="1" dirty="0" smtClean="0">
                <a:effectLst>
                  <a:outerShdw blurRad="38100" dist="38100" dir="2700000" algn="tl">
                    <a:srgbClr val="000000">
                      <a:alpha val="43137"/>
                    </a:srgbClr>
                  </a:outerShdw>
                </a:effectLst>
              </a:rPr>
              <a:t>-</a:t>
            </a:r>
            <a:r>
              <a:rPr lang="en-US" sz="2000" dirty="0" smtClean="0">
                <a:effectLst>
                  <a:outerShdw blurRad="38100" dist="38100" dir="2700000" algn="tl">
                    <a:srgbClr val="000000">
                      <a:alpha val="43137"/>
                    </a:srgbClr>
                  </a:outerShdw>
                </a:effectLst>
              </a:rPr>
              <a:t>)</a:t>
            </a:r>
            <a:r>
              <a:rPr lang="el-GR" sz="2000"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CD57(+)</a:t>
            </a:r>
            <a:r>
              <a:rPr lang="en-US" sz="2000" b="1" dirty="0" smtClean="0"/>
              <a:t>.</a:t>
            </a:r>
          </a:p>
          <a:p>
            <a:endParaRPr lang="en-US" sz="2000" b="1" dirty="0" smtClean="0"/>
          </a:p>
          <a:p>
            <a:r>
              <a:rPr lang="el-GR" sz="2000" b="1" dirty="0" smtClean="0"/>
              <a:t>ΔΔ κλειδιά</a:t>
            </a:r>
          </a:p>
          <a:p>
            <a:r>
              <a:rPr lang="el-GR" sz="2000" dirty="0" smtClean="0"/>
              <a:t>Στο  </a:t>
            </a:r>
            <a:r>
              <a:rPr lang="el-GR" sz="2000" spc="300" dirty="0" err="1" smtClean="0"/>
              <a:t>θηλώδες</a:t>
            </a:r>
            <a:r>
              <a:rPr lang="el-GR" sz="2000" spc="300" dirty="0" smtClean="0"/>
              <a:t> </a:t>
            </a:r>
            <a:r>
              <a:rPr lang="el-GR" sz="2000" dirty="0" smtClean="0"/>
              <a:t>αδένωμα  και στο </a:t>
            </a:r>
            <a:r>
              <a:rPr lang="el-GR" sz="2000" spc="300" dirty="0" err="1" smtClean="0"/>
              <a:t>θηλώδες</a:t>
            </a:r>
            <a:r>
              <a:rPr lang="el-GR" sz="2000" spc="300" dirty="0" smtClean="0"/>
              <a:t> </a:t>
            </a:r>
            <a:r>
              <a:rPr lang="el-GR" sz="2000" dirty="0" smtClean="0"/>
              <a:t>ΝΚΚ   (συμπαγής ποικιλία)</a:t>
            </a:r>
            <a:r>
              <a:rPr lang="en-US" sz="2000" dirty="0" smtClean="0"/>
              <a:t>:</a:t>
            </a:r>
          </a:p>
          <a:p>
            <a:r>
              <a:rPr lang="en-US" sz="2000" dirty="0" smtClean="0"/>
              <a:t>CK7(</a:t>
            </a:r>
            <a:r>
              <a:rPr lang="en-US" sz="2000" b="1" dirty="0" smtClean="0"/>
              <a:t>+</a:t>
            </a:r>
            <a:r>
              <a:rPr lang="en-US" sz="2000" dirty="0" smtClean="0"/>
              <a:t>),</a:t>
            </a:r>
            <a:r>
              <a:rPr lang="el-GR" sz="2000" dirty="0" smtClean="0"/>
              <a:t> </a:t>
            </a:r>
            <a:r>
              <a:rPr lang="en-US" sz="2000" dirty="0" smtClean="0"/>
              <a:t>AMACR (</a:t>
            </a:r>
            <a:r>
              <a:rPr lang="en-US" sz="2000" b="1" dirty="0" smtClean="0"/>
              <a:t>+</a:t>
            </a:r>
            <a:r>
              <a:rPr lang="en-US" sz="2000" dirty="0" smtClean="0"/>
              <a:t>),</a:t>
            </a:r>
            <a:r>
              <a:rPr lang="el-GR" sz="2000" dirty="0" smtClean="0"/>
              <a:t> </a:t>
            </a:r>
            <a:r>
              <a:rPr lang="en-US" sz="2000" dirty="0" smtClean="0"/>
              <a:t>WT-1(</a:t>
            </a:r>
            <a:r>
              <a:rPr lang="en-US" sz="2000" b="1" dirty="0" smtClean="0"/>
              <a:t>-</a:t>
            </a:r>
            <a:r>
              <a:rPr lang="en-US" sz="2000" dirty="0" smtClean="0"/>
              <a:t>)</a:t>
            </a:r>
            <a:endParaRPr lang="el-GR" sz="2000" dirty="0" smtClean="0"/>
          </a:p>
          <a:p>
            <a:r>
              <a:rPr lang="el-GR" sz="2000" dirty="0" smtClean="0"/>
              <a:t>Στο διαφοροποιημένο </a:t>
            </a:r>
            <a:r>
              <a:rPr lang="el-GR" sz="2000" dirty="0" err="1" smtClean="0">
                <a:effectLst>
                  <a:outerShdw blurRad="38100" dist="38100" dir="2700000" algn="tl">
                    <a:srgbClr val="000000">
                      <a:alpha val="43137"/>
                    </a:srgbClr>
                  </a:outerShdw>
                </a:effectLst>
              </a:rPr>
              <a:t>νεφροβλάστωμα</a:t>
            </a:r>
            <a:r>
              <a:rPr lang="el-GR" sz="2000" dirty="0" smtClean="0"/>
              <a:t>  (με κυριαρχία του επιθηλιακού συστατικού) </a:t>
            </a:r>
            <a:r>
              <a:rPr lang="en-US" sz="2000" dirty="0" smtClean="0"/>
              <a:t>:</a:t>
            </a:r>
          </a:p>
          <a:p>
            <a:r>
              <a:rPr lang="el-GR" sz="2000" dirty="0" smtClean="0"/>
              <a:t>Θετική έκφραση </a:t>
            </a:r>
            <a:r>
              <a:rPr lang="en-US" sz="2000" dirty="0" smtClean="0">
                <a:effectLst>
                  <a:outerShdw blurRad="38100" dist="38100" dir="2700000" algn="tl">
                    <a:srgbClr val="000000">
                      <a:alpha val="43137"/>
                    </a:srgbClr>
                  </a:outerShdw>
                </a:effectLst>
              </a:rPr>
              <a:t>CD56</a:t>
            </a:r>
            <a:r>
              <a:rPr lang="en-US" sz="2000" dirty="0" smtClean="0"/>
              <a:t> &amp; CD57.</a:t>
            </a:r>
            <a:endParaRPr lang="el-GR" sz="2000" dirty="0"/>
          </a:p>
        </p:txBody>
      </p:sp>
      <p:pic>
        <p:nvPicPr>
          <p:cNvPr id="5122" name="Picture 2" descr="http://www.webpathology.com/slides/slides/Kidney_MetanephricAdenoma4.jpg"/>
          <p:cNvPicPr>
            <a:picLocks noChangeAspect="1" noChangeArrowheads="1"/>
          </p:cNvPicPr>
          <p:nvPr/>
        </p:nvPicPr>
        <p:blipFill>
          <a:blip r:embed="rId2" cstate="print"/>
          <a:srcRect/>
          <a:stretch>
            <a:fillRect/>
          </a:stretch>
        </p:blipFill>
        <p:spPr bwMode="auto">
          <a:xfrm>
            <a:off x="3929058" y="-142900"/>
            <a:ext cx="4800600" cy="3600451"/>
          </a:xfrm>
          <a:prstGeom prst="rect">
            <a:avLst/>
          </a:prstGeom>
          <a:noFill/>
        </p:spPr>
      </p:pic>
      <p:pic>
        <p:nvPicPr>
          <p:cNvPr id="5124" name="Picture 4" descr="http://www.webpathology.com/slides/slides/Kidney_MetanephricAdenoma5.jpg"/>
          <p:cNvPicPr>
            <a:picLocks noChangeAspect="1" noChangeArrowheads="1"/>
          </p:cNvPicPr>
          <p:nvPr/>
        </p:nvPicPr>
        <p:blipFill>
          <a:blip r:embed="rId3" cstate="print"/>
          <a:srcRect/>
          <a:stretch>
            <a:fillRect/>
          </a:stretch>
        </p:blipFill>
        <p:spPr bwMode="auto">
          <a:xfrm rot="10800000">
            <a:off x="3929058" y="3571876"/>
            <a:ext cx="4800600" cy="360045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20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20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2000"/>
                                        <p:tgtEl>
                                          <p:spTgt spid="4">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2000"/>
                                        <p:tgtEl>
                                          <p:spTgt spid="4">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2000"/>
                                        <p:tgtEl>
                                          <p:spTgt spid="4">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2000"/>
                                        <p:tgtEl>
                                          <p:spTgt spid="4">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fade">
                                      <p:cBhvr>
                                        <p:cTn id="31" dur="2000"/>
                                        <p:tgtEl>
                                          <p:spTgt spid="4">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358346" cy="857232"/>
          </a:xfrm>
        </p:spPr>
        <p:txBody>
          <a:bodyPr>
            <a:normAutofit fontScale="90000"/>
          </a:bodyPr>
          <a:lstStyle/>
          <a:p>
            <a:r>
              <a:rPr lang="el-GR" dirty="0" smtClean="0"/>
              <a:t>Έκφραση </a:t>
            </a:r>
            <a:r>
              <a:rPr lang="en-US" dirty="0" smtClean="0"/>
              <a:t>WT-1 </a:t>
            </a:r>
            <a:r>
              <a:rPr lang="el-GR" dirty="0" smtClean="0"/>
              <a:t>σε </a:t>
            </a:r>
            <a:r>
              <a:rPr lang="el-GR" dirty="0" err="1" smtClean="0"/>
              <a:t>μετανεφρικό</a:t>
            </a:r>
            <a:r>
              <a:rPr lang="el-GR" dirty="0" smtClean="0"/>
              <a:t> αδένωμα</a:t>
            </a:r>
            <a:endParaRPr lang="el-GR" dirty="0"/>
          </a:p>
        </p:txBody>
      </p:sp>
      <p:pic>
        <p:nvPicPr>
          <p:cNvPr id="25602" name="Picture 2" descr="http://coursewareobjects.elsevier.com/objects/elr/ExpertConsult/Bostwick/urologic2e/IC/images/002089.jpg"/>
          <p:cNvPicPr>
            <a:picLocks noChangeAspect="1" noChangeArrowheads="1"/>
          </p:cNvPicPr>
          <p:nvPr/>
        </p:nvPicPr>
        <p:blipFill>
          <a:blip r:embed="rId2" cstate="print"/>
          <a:srcRect/>
          <a:stretch>
            <a:fillRect/>
          </a:stretch>
        </p:blipFill>
        <p:spPr bwMode="auto">
          <a:xfrm>
            <a:off x="571472" y="785794"/>
            <a:ext cx="8264660" cy="6429420"/>
          </a:xfrm>
          <a:prstGeom prst="rect">
            <a:avLst/>
          </a:prstGeom>
          <a:noFill/>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643306" cy="785794"/>
          </a:xfrm>
        </p:spPr>
        <p:txBody>
          <a:bodyPr>
            <a:normAutofit/>
          </a:bodyPr>
          <a:lstStyle/>
          <a:p>
            <a:r>
              <a:rPr lang="el-GR" sz="3200" dirty="0" err="1" smtClean="0"/>
              <a:t>Νεφροβλάστωμα</a:t>
            </a:r>
            <a:endParaRPr lang="el-GR" sz="3200" dirty="0"/>
          </a:p>
        </p:txBody>
      </p:sp>
      <p:sp>
        <p:nvSpPr>
          <p:cNvPr id="4" name="3 - Θέση κειμένου"/>
          <p:cNvSpPr>
            <a:spLocks noGrp="1"/>
          </p:cNvSpPr>
          <p:nvPr>
            <p:ph type="body" sz="half" idx="2"/>
          </p:nvPr>
        </p:nvSpPr>
        <p:spPr>
          <a:xfrm>
            <a:off x="0" y="928670"/>
            <a:ext cx="3857620" cy="5929330"/>
          </a:xfrm>
        </p:spPr>
        <p:txBody>
          <a:bodyPr>
            <a:normAutofit lnSpcReduction="10000"/>
          </a:bodyPr>
          <a:lstStyle/>
          <a:p>
            <a:r>
              <a:rPr lang="el-GR" sz="2000" dirty="0" smtClean="0"/>
              <a:t>Η </a:t>
            </a:r>
            <a:r>
              <a:rPr lang="el-GR" sz="2000" dirty="0" err="1" smtClean="0">
                <a:effectLst>
                  <a:outerShdw blurRad="38100" dist="38100" dir="2700000" algn="tl">
                    <a:srgbClr val="000000">
                      <a:alpha val="43137"/>
                    </a:srgbClr>
                  </a:outerShdw>
                </a:effectLst>
              </a:rPr>
              <a:t>βιμεντίνη</a:t>
            </a:r>
            <a:r>
              <a:rPr lang="el-GR" sz="2000" dirty="0" smtClean="0"/>
              <a:t> αναδεικνύει το συστατικό του βλαστήματος</a:t>
            </a:r>
          </a:p>
          <a:p>
            <a:r>
              <a:rPr lang="el-GR" sz="2000" dirty="0" smtClean="0"/>
              <a:t>Όσον αφορά στο </a:t>
            </a:r>
            <a:r>
              <a:rPr lang="en-US" sz="2000" b="1" dirty="0" smtClean="0"/>
              <a:t>WT-1</a:t>
            </a:r>
            <a:r>
              <a:rPr lang="en-US" sz="2000" dirty="0" smtClean="0"/>
              <a:t>:</a:t>
            </a:r>
          </a:p>
          <a:p>
            <a:r>
              <a:rPr lang="el-GR" sz="2000" dirty="0" smtClean="0"/>
              <a:t>Πολύ χαμηλή ή και καθόλου έκφραση στο συστατικό του στρώματος.</a:t>
            </a:r>
          </a:p>
          <a:p>
            <a:r>
              <a:rPr lang="el-GR" sz="2000" dirty="0" smtClean="0"/>
              <a:t>Διάχυτη έκφραση στο </a:t>
            </a:r>
            <a:r>
              <a:rPr lang="el-GR" sz="2000" dirty="0" smtClean="0">
                <a:effectLst>
                  <a:outerShdw blurRad="38100" dist="38100" dir="2700000" algn="tl">
                    <a:srgbClr val="000000">
                      <a:alpha val="43137"/>
                    </a:srgbClr>
                  </a:outerShdw>
                </a:effectLst>
              </a:rPr>
              <a:t>βλάστημα</a:t>
            </a:r>
            <a:r>
              <a:rPr lang="el-GR" sz="2000" dirty="0" smtClean="0"/>
              <a:t> &amp; στην </a:t>
            </a:r>
            <a:r>
              <a:rPr lang="el-GR" sz="2000" dirty="0" smtClean="0">
                <a:effectLst>
                  <a:outerShdw blurRad="38100" dist="38100" dir="2700000" algn="tl">
                    <a:srgbClr val="000000">
                      <a:alpha val="43137"/>
                    </a:srgbClr>
                  </a:outerShdw>
                </a:effectLst>
              </a:rPr>
              <a:t>πρώιμη επιθηλιακή διαφοροποίηση.</a:t>
            </a:r>
          </a:p>
          <a:p>
            <a:r>
              <a:rPr lang="el-GR" sz="2000" dirty="0" smtClean="0"/>
              <a:t>Ποικίλη &amp; διάσπαρτη έκφραση στο διαφοροποιημένο επιθήλιο.</a:t>
            </a:r>
          </a:p>
          <a:p>
            <a:endParaRPr lang="el-GR" sz="2000" dirty="0" smtClean="0"/>
          </a:p>
          <a:p>
            <a:r>
              <a:rPr lang="el-GR" sz="2000" b="1" dirty="0" smtClean="0"/>
              <a:t>ΔΔ κλειδιά </a:t>
            </a:r>
          </a:p>
          <a:p>
            <a:r>
              <a:rPr lang="el-GR" sz="2000" dirty="0" smtClean="0"/>
              <a:t>Στο </a:t>
            </a:r>
            <a:r>
              <a:rPr lang="el-GR" sz="2000" dirty="0" err="1" smtClean="0">
                <a:effectLst>
                  <a:outerShdw blurRad="38100" dist="38100" dir="2700000" algn="tl">
                    <a:srgbClr val="000000">
                      <a:alpha val="43137"/>
                    </a:srgbClr>
                  </a:outerShdw>
                </a:effectLst>
              </a:rPr>
              <a:t>νευροβλάστωμα</a:t>
            </a:r>
            <a:r>
              <a:rPr lang="el-GR" sz="2000" dirty="0" smtClean="0"/>
              <a:t> </a:t>
            </a:r>
            <a:r>
              <a:rPr lang="en-US" sz="2000" dirty="0" smtClean="0"/>
              <a:t>: NSE, </a:t>
            </a:r>
            <a:r>
              <a:rPr lang="el-GR" sz="2000" dirty="0" err="1" smtClean="0"/>
              <a:t>χρωμογρανίνη</a:t>
            </a:r>
            <a:r>
              <a:rPr lang="el-GR" sz="2000" dirty="0" smtClean="0"/>
              <a:t>,</a:t>
            </a:r>
            <a:r>
              <a:rPr lang="en-US" sz="2000" dirty="0" smtClean="0"/>
              <a:t> </a:t>
            </a:r>
            <a:r>
              <a:rPr lang="el-GR" sz="2000" dirty="0" err="1" smtClean="0"/>
              <a:t>συναπτοφυσίνη</a:t>
            </a:r>
            <a:r>
              <a:rPr lang="el-GR" sz="2000" dirty="0" smtClean="0"/>
              <a:t> (+)  </a:t>
            </a:r>
            <a:r>
              <a:rPr lang="en-US" sz="2000" dirty="0" smtClean="0"/>
              <a:t>WT</a:t>
            </a:r>
            <a:r>
              <a:rPr lang="el-GR" sz="2000" dirty="0" smtClean="0"/>
              <a:t>-1 (-)</a:t>
            </a:r>
            <a:r>
              <a:rPr lang="en-US" sz="2000" dirty="0" smtClean="0"/>
              <a:t>.</a:t>
            </a:r>
          </a:p>
          <a:p>
            <a:r>
              <a:rPr lang="el-GR" sz="2000" dirty="0" smtClean="0"/>
              <a:t>Στο </a:t>
            </a:r>
            <a:r>
              <a:rPr lang="el-GR" sz="2000" dirty="0" err="1" smtClean="0">
                <a:effectLst>
                  <a:outerShdw blurRad="38100" dist="38100" dir="2700000" algn="tl">
                    <a:srgbClr val="000000">
                      <a:alpha val="43137"/>
                    </a:srgbClr>
                  </a:outerShdw>
                </a:effectLst>
              </a:rPr>
              <a:t>συνοβιακό</a:t>
            </a:r>
            <a:r>
              <a:rPr lang="el-GR" sz="2000" dirty="0" smtClean="0">
                <a:effectLst>
                  <a:outerShdw blurRad="38100" dist="38100" dir="2700000" algn="tl">
                    <a:srgbClr val="000000">
                      <a:alpha val="43137"/>
                    </a:srgbClr>
                  </a:outerShdw>
                </a:effectLst>
              </a:rPr>
              <a:t> σάρκωμα</a:t>
            </a:r>
            <a:r>
              <a:rPr lang="en-US" sz="2000" dirty="0" smtClean="0"/>
              <a:t>: WT-1(-),</a:t>
            </a:r>
          </a:p>
          <a:p>
            <a:r>
              <a:rPr lang="en-US" sz="2000" dirty="0" smtClean="0"/>
              <a:t>bcl2(+) </a:t>
            </a:r>
          </a:p>
          <a:p>
            <a:r>
              <a:rPr lang="el-GR" sz="2000" dirty="0" smtClean="0"/>
              <a:t>Στον </a:t>
            </a:r>
            <a:r>
              <a:rPr lang="en-US" sz="2000" dirty="0" smtClean="0"/>
              <a:t> </a:t>
            </a:r>
            <a:r>
              <a:rPr lang="en-US" sz="2000" dirty="0" smtClean="0">
                <a:effectLst>
                  <a:outerShdw blurRad="38100" dist="38100" dir="2700000" algn="tl">
                    <a:srgbClr val="000000">
                      <a:alpha val="43137"/>
                    </a:srgbClr>
                  </a:outerShdw>
                </a:effectLst>
              </a:rPr>
              <a:t>PNET</a:t>
            </a:r>
            <a:r>
              <a:rPr lang="en-US" sz="2000" dirty="0" smtClean="0"/>
              <a:t> : CD99(+) , WT-1(-) </a:t>
            </a:r>
            <a:endParaRPr lang="el-GR" sz="2000" dirty="0" smtClean="0"/>
          </a:p>
          <a:p>
            <a:endParaRPr lang="el-GR" dirty="0"/>
          </a:p>
        </p:txBody>
      </p:sp>
      <p:pic>
        <p:nvPicPr>
          <p:cNvPr id="38914" name="Picture 2" descr="http://www.webpathology.com/slides/slides/Kidney_Wilms3.jpg"/>
          <p:cNvPicPr>
            <a:picLocks noChangeAspect="1" noChangeArrowheads="1"/>
          </p:cNvPicPr>
          <p:nvPr/>
        </p:nvPicPr>
        <p:blipFill>
          <a:blip r:embed="rId2" cstate="print"/>
          <a:srcRect/>
          <a:stretch>
            <a:fillRect/>
          </a:stretch>
        </p:blipFill>
        <p:spPr bwMode="auto">
          <a:xfrm rot="5400000">
            <a:off x="2768193" y="946550"/>
            <a:ext cx="7572406" cy="567930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2000"/>
                                        <p:tgtEl>
                                          <p:spTgt spid="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2000"/>
                                        <p:tgtEl>
                                          <p:spTgt spid="4">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2000"/>
                                        <p:tgtEl>
                                          <p:spTgt spid="4">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2000"/>
                                        <p:tgtEl>
                                          <p:spTgt spid="4">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2000"/>
                                        <p:tgtEl>
                                          <p:spTgt spid="4">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2000"/>
                                        <p:tgtEl>
                                          <p:spTgt spid="4">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2000"/>
                                        <p:tgtEl>
                                          <p:spTgt spid="4">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2000"/>
                                        <p:tgtEl>
                                          <p:spTgt spid="4">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xEl>
                                              <p:pRg st="10" end="10"/>
                                            </p:txEl>
                                          </p:spTgt>
                                        </p:tgtEl>
                                        <p:attrNameLst>
                                          <p:attrName>style.visibility</p:attrName>
                                        </p:attrNameLst>
                                      </p:cBhvr>
                                      <p:to>
                                        <p:strVal val="visible"/>
                                      </p:to>
                                    </p:set>
                                    <p:animEffect transition="in" filter="fade">
                                      <p:cBhvr>
                                        <p:cTn id="40" dur="2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effectLst>
                  <a:outerShdw blurRad="38100" dist="38100" dir="2700000" algn="tl">
                    <a:srgbClr val="000000">
                      <a:alpha val="43137"/>
                    </a:srgbClr>
                  </a:outerShdw>
                </a:effectLst>
              </a:rPr>
              <a:t>ΟΓΚΟΣ ΠΑΡΑΣΠΕΙΡΑΜΑΤΙΚΗΣ ΣΥΣΚΕΥΗΣ</a:t>
            </a:r>
            <a:r>
              <a:rPr lang="el-GR" sz="2400" dirty="0" smtClean="0"/>
              <a:t/>
            </a:r>
            <a:br>
              <a:rPr lang="el-GR" sz="2400" dirty="0" smtClean="0"/>
            </a:br>
            <a:r>
              <a:rPr lang="el-GR" sz="2400" dirty="0" smtClean="0"/>
              <a:t>Αρχιτεκτονική </a:t>
            </a:r>
            <a:r>
              <a:rPr lang="el-GR" sz="2400" dirty="0" err="1" smtClean="0"/>
              <a:t>γλομαγγειώματος</a:t>
            </a:r>
            <a:r>
              <a:rPr lang="el-GR" sz="2400" dirty="0" smtClean="0"/>
              <a:t>-</a:t>
            </a:r>
            <a:r>
              <a:rPr lang="el-GR" sz="2400" dirty="0" err="1" smtClean="0"/>
              <a:t>αιμαγγειοπερικυτώματος</a:t>
            </a:r>
            <a:endParaRPr lang="el-GR" sz="2400" dirty="0"/>
          </a:p>
        </p:txBody>
      </p:sp>
      <p:pic>
        <p:nvPicPr>
          <p:cNvPr id="165890" name="Picture 2" descr="http://webpathology.com/slides/slides/Kidney_JXG1.jpg"/>
          <p:cNvPicPr>
            <a:picLocks noChangeAspect="1" noChangeArrowheads="1"/>
          </p:cNvPicPr>
          <p:nvPr/>
        </p:nvPicPr>
        <p:blipFill>
          <a:blip r:embed="rId2" cstate="print"/>
          <a:srcRect/>
          <a:stretch>
            <a:fillRect/>
          </a:stretch>
        </p:blipFill>
        <p:spPr bwMode="auto">
          <a:xfrm rot="16200000">
            <a:off x="-819704" y="2285978"/>
            <a:ext cx="4681364" cy="3511024"/>
          </a:xfrm>
          <a:prstGeom prst="rect">
            <a:avLst/>
          </a:prstGeom>
          <a:noFill/>
        </p:spPr>
      </p:pic>
      <p:pic>
        <p:nvPicPr>
          <p:cNvPr id="165892" name="Picture 4" descr="http://webpathology.com/slides/slides/Kidney_JXG2.jpg"/>
          <p:cNvPicPr>
            <a:picLocks noChangeAspect="1" noChangeArrowheads="1"/>
          </p:cNvPicPr>
          <p:nvPr/>
        </p:nvPicPr>
        <p:blipFill>
          <a:blip r:embed="rId3" cstate="print"/>
          <a:srcRect/>
          <a:stretch>
            <a:fillRect/>
          </a:stretch>
        </p:blipFill>
        <p:spPr bwMode="auto">
          <a:xfrm rot="5400000">
            <a:off x="2618783" y="2285874"/>
            <a:ext cx="4680521" cy="3510392"/>
          </a:xfrm>
          <a:prstGeom prst="rect">
            <a:avLst/>
          </a:prstGeom>
          <a:noFill/>
        </p:spPr>
      </p:pic>
      <p:pic>
        <p:nvPicPr>
          <p:cNvPr id="165894" name="Picture 6" descr="http://webpathology.com/slides/slides/Kidney_JXG3.jpg"/>
          <p:cNvPicPr>
            <a:picLocks noChangeAspect="1" noChangeArrowheads="1"/>
          </p:cNvPicPr>
          <p:nvPr/>
        </p:nvPicPr>
        <p:blipFill>
          <a:blip r:embed="rId4" cstate="print"/>
          <a:srcRect/>
          <a:stretch>
            <a:fillRect/>
          </a:stretch>
        </p:blipFill>
        <p:spPr bwMode="auto">
          <a:xfrm rot="5400000">
            <a:off x="5607117" y="2285872"/>
            <a:ext cx="4680520" cy="35103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3050"/>
            <a:ext cx="3643306" cy="1727190"/>
          </a:xfrm>
        </p:spPr>
        <p:txBody>
          <a:bodyPr>
            <a:noAutofit/>
          </a:bodyPr>
          <a:lstStyle/>
          <a:p>
            <a:r>
              <a:rPr lang="el-GR" sz="3600" dirty="0" smtClean="0"/>
              <a:t>Όγκος </a:t>
            </a:r>
            <a:r>
              <a:rPr lang="el-GR" sz="3600" dirty="0" err="1" smtClean="0"/>
              <a:t>παρασπειραματι</a:t>
            </a:r>
            <a:r>
              <a:rPr lang="en-US" sz="3600" dirty="0" smtClean="0"/>
              <a:t>-</a:t>
            </a:r>
            <a:r>
              <a:rPr lang="el-GR" sz="3600" dirty="0" err="1" smtClean="0"/>
              <a:t>κής</a:t>
            </a:r>
            <a:r>
              <a:rPr lang="el-GR" sz="3600" dirty="0" smtClean="0"/>
              <a:t> συσκευής</a:t>
            </a:r>
            <a:endParaRPr lang="el-GR" sz="3600" dirty="0"/>
          </a:p>
        </p:txBody>
      </p:sp>
      <p:sp>
        <p:nvSpPr>
          <p:cNvPr id="4" name="3 - Θέση κειμένου"/>
          <p:cNvSpPr>
            <a:spLocks noGrp="1"/>
          </p:cNvSpPr>
          <p:nvPr>
            <p:ph type="body" sz="half" idx="2"/>
          </p:nvPr>
        </p:nvSpPr>
        <p:spPr>
          <a:xfrm>
            <a:off x="0" y="2214554"/>
            <a:ext cx="3465513" cy="4429156"/>
          </a:xfrm>
        </p:spPr>
        <p:txBody>
          <a:bodyPr>
            <a:normAutofit fontScale="77500" lnSpcReduction="20000"/>
          </a:bodyPr>
          <a:lstStyle/>
          <a:p>
            <a:r>
              <a:rPr lang="en-US" sz="3600" dirty="0" smtClean="0">
                <a:effectLst>
                  <a:outerShdw blurRad="38100" dist="38100" dir="2700000" algn="tl">
                    <a:srgbClr val="000000">
                      <a:alpha val="43137"/>
                    </a:srgbClr>
                  </a:outerShdw>
                </a:effectLst>
              </a:rPr>
              <a:t>SMA , </a:t>
            </a:r>
            <a:r>
              <a:rPr lang="el-GR" sz="3600" dirty="0" smtClean="0">
                <a:effectLst>
                  <a:outerShdw blurRad="38100" dist="38100" dir="2700000" algn="tl">
                    <a:srgbClr val="000000">
                      <a:alpha val="43137"/>
                    </a:srgbClr>
                  </a:outerShdw>
                </a:effectLst>
              </a:rPr>
              <a:t>ειδική του μυός </a:t>
            </a:r>
            <a:r>
              <a:rPr lang="el-GR" sz="3600" dirty="0" err="1" smtClean="0">
                <a:effectLst>
                  <a:outerShdw blurRad="38100" dist="38100" dir="2700000" algn="tl">
                    <a:srgbClr val="000000">
                      <a:alpha val="43137"/>
                    </a:srgbClr>
                  </a:outerShdw>
                </a:effectLst>
              </a:rPr>
              <a:t>ακτίνη</a:t>
            </a:r>
            <a:r>
              <a:rPr lang="en-US" sz="3600" dirty="0" smtClean="0">
                <a:effectLst>
                  <a:outerShdw blurRad="38100" dist="38100" dir="2700000" algn="tl">
                    <a:srgbClr val="000000">
                      <a:alpha val="43137"/>
                    </a:srgbClr>
                  </a:outerShdw>
                </a:effectLst>
              </a:rPr>
              <a:t>,</a:t>
            </a:r>
            <a:r>
              <a:rPr lang="el-GR" sz="3600" dirty="0" smtClean="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CD31,CD34: (+)</a:t>
            </a:r>
          </a:p>
          <a:p>
            <a:r>
              <a:rPr lang="en-US" sz="3600" dirty="0" smtClean="0">
                <a:effectLst>
                  <a:outerShdw blurRad="38100" dist="38100" dir="2700000" algn="tl">
                    <a:srgbClr val="000000">
                      <a:alpha val="43137"/>
                    </a:srgbClr>
                  </a:outerShdw>
                </a:effectLst>
              </a:rPr>
              <a:t>C-kit (+) </a:t>
            </a:r>
            <a:r>
              <a:rPr lang="el-GR" sz="3600" b="1" dirty="0" smtClean="0">
                <a:effectLst>
                  <a:outerShdw blurRad="38100" dist="38100" dir="2700000" algn="tl">
                    <a:srgbClr val="000000">
                      <a:alpha val="43137"/>
                    </a:srgbClr>
                  </a:outerShdw>
                </a:effectLst>
              </a:rPr>
              <a:t>και</a:t>
            </a:r>
            <a:r>
              <a:rPr lang="el-GR" sz="3600" dirty="0" smtClean="0">
                <a:effectLst>
                  <a:outerShdw blurRad="38100" dist="38100" dir="2700000" algn="tl">
                    <a:srgbClr val="000000">
                      <a:alpha val="43137"/>
                    </a:srgbClr>
                  </a:outerShdw>
                </a:effectLst>
              </a:rPr>
              <a:t> σε άφθονα </a:t>
            </a:r>
            <a:r>
              <a:rPr lang="el-GR" sz="3600" dirty="0" err="1" smtClean="0">
                <a:effectLst>
                  <a:outerShdw blurRad="38100" dist="38100" dir="2700000" algn="tl">
                    <a:srgbClr val="000000">
                      <a:alpha val="43137"/>
                    </a:srgbClr>
                  </a:outerShdw>
                </a:effectLst>
              </a:rPr>
              <a:t>στρωματικά</a:t>
            </a:r>
            <a:r>
              <a:rPr lang="el-GR" sz="3600" dirty="0" smtClean="0">
                <a:effectLst>
                  <a:outerShdw blurRad="38100" dist="38100" dir="2700000" algn="tl">
                    <a:srgbClr val="000000">
                      <a:alpha val="43137"/>
                    </a:srgbClr>
                  </a:outerShdw>
                </a:effectLst>
              </a:rPr>
              <a:t> </a:t>
            </a:r>
            <a:r>
              <a:rPr lang="el-GR" sz="3600" dirty="0" err="1" smtClean="0">
                <a:effectLst>
                  <a:outerShdw blurRad="38100" dist="38100" dir="2700000" algn="tl">
                    <a:srgbClr val="000000">
                      <a:alpha val="43137"/>
                    </a:srgbClr>
                  </a:outerShdw>
                </a:effectLst>
              </a:rPr>
              <a:t>μαστοκύτταρα</a:t>
            </a:r>
            <a:endParaRPr lang="en-US" sz="3600" dirty="0" smtClean="0">
              <a:effectLst>
                <a:outerShdw blurRad="38100" dist="38100" dir="2700000" algn="tl">
                  <a:srgbClr val="000000">
                    <a:alpha val="43137"/>
                  </a:srgbClr>
                </a:outerShdw>
              </a:effectLst>
            </a:endParaRPr>
          </a:p>
          <a:p>
            <a:r>
              <a:rPr lang="el-GR" sz="3600" dirty="0" err="1" smtClean="0">
                <a:effectLst>
                  <a:outerShdw blurRad="38100" dist="38100" dir="2700000" algn="tl">
                    <a:srgbClr val="000000">
                      <a:alpha val="43137"/>
                    </a:srgbClr>
                  </a:outerShdw>
                </a:effectLst>
              </a:rPr>
              <a:t>Ρενίνη</a:t>
            </a:r>
            <a:r>
              <a:rPr lang="el-GR" sz="3600" dirty="0" smtClean="0"/>
              <a:t> </a:t>
            </a:r>
            <a:r>
              <a:rPr lang="en-US" sz="3600" dirty="0" smtClean="0"/>
              <a:t> (+) </a:t>
            </a:r>
          </a:p>
          <a:p>
            <a:endParaRPr lang="el-GR" sz="3600" dirty="0" smtClean="0"/>
          </a:p>
          <a:p>
            <a:r>
              <a:rPr lang="en-US" sz="3600" dirty="0" smtClean="0">
                <a:effectLst>
                  <a:outerShdw blurRad="38100" dist="38100" dir="2700000" algn="tl">
                    <a:srgbClr val="000000">
                      <a:alpha val="43137"/>
                    </a:srgbClr>
                  </a:outerShdw>
                </a:effectLst>
              </a:rPr>
              <a:t>CK , </a:t>
            </a:r>
            <a:r>
              <a:rPr lang="el-GR" sz="3600" dirty="0" err="1" smtClean="0">
                <a:effectLst>
                  <a:outerShdw blurRad="38100" dist="38100" dir="2700000" algn="tl">
                    <a:srgbClr val="000000">
                      <a:alpha val="43137"/>
                    </a:srgbClr>
                  </a:outerShdw>
                </a:effectLst>
              </a:rPr>
              <a:t>δεσμίνη</a:t>
            </a:r>
            <a:r>
              <a:rPr lang="el-GR" sz="3600" dirty="0" smtClean="0">
                <a:effectLst>
                  <a:outerShdw blurRad="38100" dist="38100" dir="2700000" algn="tl">
                    <a:srgbClr val="000000">
                      <a:alpha val="43137"/>
                    </a:srgbClr>
                  </a:outerShdw>
                </a:effectLst>
              </a:rPr>
              <a:t> ,</a:t>
            </a:r>
            <a:endParaRPr lang="en-US" sz="3600" dirty="0" smtClean="0">
              <a:effectLst>
                <a:outerShdw blurRad="38100" dist="38100" dir="2700000" algn="tl">
                  <a:srgbClr val="000000">
                    <a:alpha val="43137"/>
                  </a:srgbClr>
                </a:outerShdw>
              </a:effectLst>
            </a:endParaRPr>
          </a:p>
          <a:p>
            <a:r>
              <a:rPr lang="en-US" sz="3600" dirty="0" smtClean="0">
                <a:effectLst>
                  <a:outerShdw blurRad="38100" dist="38100" dir="2700000" algn="tl">
                    <a:srgbClr val="000000">
                      <a:alpha val="43137"/>
                    </a:srgbClr>
                  </a:outerShdw>
                </a:effectLst>
              </a:rPr>
              <a:t>S-100, HMB-45: (-)</a:t>
            </a:r>
            <a:endParaRPr lang="el-GR" sz="3600" dirty="0">
              <a:effectLst>
                <a:outerShdw blurRad="38100" dist="38100" dir="2700000" algn="tl">
                  <a:srgbClr val="000000">
                    <a:alpha val="43137"/>
                  </a:srgbClr>
                </a:outerShdw>
              </a:effectLst>
            </a:endParaRPr>
          </a:p>
        </p:txBody>
      </p:sp>
      <p:pic>
        <p:nvPicPr>
          <p:cNvPr id="39940" name="Picture 4" descr="http://www.webpathology.com/slides/slides/Kidney_JXG_PAS.jpg"/>
          <p:cNvPicPr>
            <a:picLocks noChangeAspect="1" noChangeArrowheads="1"/>
          </p:cNvPicPr>
          <p:nvPr/>
        </p:nvPicPr>
        <p:blipFill>
          <a:blip r:embed="rId2" cstate="print"/>
          <a:srcRect/>
          <a:stretch>
            <a:fillRect/>
          </a:stretch>
        </p:blipFill>
        <p:spPr bwMode="auto">
          <a:xfrm rot="5400000">
            <a:off x="2778906" y="-2807517"/>
            <a:ext cx="7486709" cy="5615033"/>
          </a:xfrm>
          <a:prstGeom prst="rect">
            <a:avLst/>
          </a:prstGeom>
          <a:noFill/>
        </p:spPr>
      </p:pic>
      <p:sp>
        <p:nvSpPr>
          <p:cNvPr id="6" name="5 - Ορθογώνιο"/>
          <p:cNvSpPr/>
          <p:nvPr/>
        </p:nvSpPr>
        <p:spPr>
          <a:xfrm>
            <a:off x="5572132" y="3244334"/>
            <a:ext cx="1143008" cy="584775"/>
          </a:xfrm>
          <a:prstGeom prst="rect">
            <a:avLst/>
          </a:prstGeom>
        </p:spPr>
        <p:txBody>
          <a:bodyPr wrap="square">
            <a:spAutoFit/>
          </a:bodyPr>
          <a:lstStyle/>
          <a:p>
            <a:r>
              <a:rPr lang="en-US" sz="3200" b="1" dirty="0" smtClean="0"/>
              <a:t>PAS</a:t>
            </a:r>
            <a:endParaRPr lang="el-GR" sz="3200" b="1" dirty="0"/>
          </a:p>
        </p:txBody>
      </p:sp>
      <p:pic>
        <p:nvPicPr>
          <p:cNvPr id="39942" name="Picture 6" descr="http://www.webpathology.com/slides/slides/Kidney_JXG2.jpg"/>
          <p:cNvPicPr>
            <a:picLocks noChangeAspect="1" noChangeArrowheads="1"/>
          </p:cNvPicPr>
          <p:nvPr/>
        </p:nvPicPr>
        <p:blipFill>
          <a:blip r:embed="rId3" cstate="print"/>
          <a:srcRect/>
          <a:stretch>
            <a:fillRect/>
          </a:stretch>
        </p:blipFill>
        <p:spPr bwMode="auto">
          <a:xfrm rot="10800000">
            <a:off x="3714744" y="3714751"/>
            <a:ext cx="5429256" cy="4071943"/>
          </a:xfrm>
          <a:prstGeom prst="rect">
            <a:avLst/>
          </a:prstGeom>
          <a:noFill/>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100" b="1" dirty="0" smtClean="0">
                <a:effectLst>
                  <a:outerShdw blurRad="38100" dist="38100" dir="2700000" algn="tl">
                    <a:srgbClr val="000000">
                      <a:alpha val="43137"/>
                    </a:srgbClr>
                  </a:outerShdw>
                </a:effectLst>
              </a:rPr>
              <a:t>ΚΑΡΚΙΝΟΕΙΔΕΣ ΝΕΦΡΟΥ </a:t>
            </a:r>
            <a:r>
              <a:rPr lang="el-GR" sz="2400" dirty="0" smtClean="0">
                <a:effectLst>
                  <a:outerShdw blurRad="38100" dist="38100" dir="2700000" algn="tl">
                    <a:srgbClr val="000000">
                      <a:alpha val="43137"/>
                    </a:srgbClr>
                  </a:outerShdw>
                </a:effectLst>
              </a:rPr>
              <a:t/>
            </a:r>
            <a:br>
              <a:rPr lang="el-GR" sz="2400" dirty="0" smtClean="0">
                <a:effectLst>
                  <a:outerShdw blurRad="38100" dist="38100" dir="2700000" algn="tl">
                    <a:srgbClr val="000000">
                      <a:alpha val="43137"/>
                    </a:srgbClr>
                  </a:outerShdw>
                </a:effectLst>
              </a:rPr>
            </a:br>
            <a:r>
              <a:rPr lang="el-GR" sz="2400" dirty="0" smtClean="0"/>
              <a:t>Χαρακτηριστική αρχιτεκτονική, </a:t>
            </a:r>
            <a:r>
              <a:rPr lang="el-GR" sz="2400" dirty="0" err="1" smtClean="0"/>
              <a:t>μονόμορφοι</a:t>
            </a:r>
            <a:r>
              <a:rPr lang="el-GR" sz="2400" dirty="0" smtClean="0"/>
              <a:t> πυρήνες, </a:t>
            </a:r>
            <a:br>
              <a:rPr lang="el-GR" sz="2400" dirty="0" smtClean="0"/>
            </a:br>
            <a:r>
              <a:rPr lang="el-GR" sz="2400" dirty="0" smtClean="0"/>
              <a:t>κοκκώδης κατανομή της χρωματίνης</a:t>
            </a:r>
            <a:endParaRPr lang="el-GR" sz="2400" dirty="0">
              <a:effectLst>
                <a:outerShdw blurRad="38100" dist="38100" dir="2700000" algn="tl">
                  <a:srgbClr val="000000">
                    <a:alpha val="43137"/>
                  </a:srgbClr>
                </a:outerShdw>
              </a:effectLst>
            </a:endParaRPr>
          </a:p>
        </p:txBody>
      </p:sp>
      <p:pic>
        <p:nvPicPr>
          <p:cNvPr id="167938" name="Picture 2" descr="http://webpathology.com/slides/slides/Kidney_Carcinoid1.jpg"/>
          <p:cNvPicPr>
            <a:picLocks noChangeAspect="1" noChangeArrowheads="1"/>
          </p:cNvPicPr>
          <p:nvPr/>
        </p:nvPicPr>
        <p:blipFill>
          <a:blip r:embed="rId2" cstate="print"/>
          <a:srcRect/>
          <a:stretch>
            <a:fillRect/>
          </a:stretch>
        </p:blipFill>
        <p:spPr bwMode="auto">
          <a:xfrm rot="16200000">
            <a:off x="-1181902" y="2198126"/>
            <a:ext cx="5130675" cy="3848007"/>
          </a:xfrm>
          <a:prstGeom prst="rect">
            <a:avLst/>
          </a:prstGeom>
          <a:noFill/>
        </p:spPr>
      </p:pic>
      <p:pic>
        <p:nvPicPr>
          <p:cNvPr id="167940" name="Picture 4" descr="http://webpathology.com/slides/slides/Kidney_Carcinoid2.jpg"/>
          <p:cNvPicPr>
            <a:picLocks noChangeAspect="1" noChangeArrowheads="1"/>
          </p:cNvPicPr>
          <p:nvPr/>
        </p:nvPicPr>
        <p:blipFill>
          <a:blip r:embed="rId3" cstate="print"/>
          <a:srcRect/>
          <a:stretch>
            <a:fillRect/>
          </a:stretch>
        </p:blipFill>
        <p:spPr bwMode="auto">
          <a:xfrm rot="5400000">
            <a:off x="1988713" y="2195863"/>
            <a:ext cx="5112569" cy="3834427"/>
          </a:xfrm>
          <a:prstGeom prst="rect">
            <a:avLst/>
          </a:prstGeom>
          <a:noFill/>
        </p:spPr>
      </p:pic>
      <p:pic>
        <p:nvPicPr>
          <p:cNvPr id="167942" name="Picture 6" descr="http://webpathology.com/slides/slides/Kidney_Carcinoid3.jpg"/>
          <p:cNvPicPr>
            <a:picLocks noChangeAspect="1" noChangeArrowheads="1"/>
          </p:cNvPicPr>
          <p:nvPr/>
        </p:nvPicPr>
        <p:blipFill>
          <a:blip r:embed="rId4" cstate="print"/>
          <a:srcRect/>
          <a:stretch>
            <a:fillRect/>
          </a:stretch>
        </p:blipFill>
        <p:spPr bwMode="auto">
          <a:xfrm rot="5400000">
            <a:off x="5373089" y="2195863"/>
            <a:ext cx="5112569" cy="38344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3600" b="1" dirty="0" smtClean="0">
                <a:effectLst>
                  <a:outerShdw blurRad="38100" dist="38100" dir="2700000" algn="tl">
                    <a:srgbClr val="000000">
                      <a:alpha val="43137"/>
                    </a:srgbClr>
                  </a:outerShdw>
                </a:effectLst>
              </a:rPr>
              <a:t>PNET</a:t>
            </a:r>
            <a:r>
              <a:rPr lang="el-GR" sz="2400" dirty="0" smtClean="0"/>
              <a:t/>
            </a:r>
            <a:br>
              <a:rPr lang="el-GR" sz="2400" dirty="0" smtClean="0"/>
            </a:br>
            <a:r>
              <a:rPr lang="en-US" sz="2400" dirty="0" smtClean="0"/>
              <a:t>T</a:t>
            </a:r>
            <a:r>
              <a:rPr lang="el-GR" sz="2400" dirty="0" err="1" smtClean="0"/>
              <a:t>απήτιο</a:t>
            </a:r>
            <a:r>
              <a:rPr lang="el-GR" sz="2400" dirty="0" smtClean="0"/>
              <a:t> αρχέγονων στρογγυλών κυττάρων, ροζέτες</a:t>
            </a:r>
            <a:endParaRPr lang="el-GR" sz="2400" dirty="0"/>
          </a:p>
        </p:txBody>
      </p:sp>
      <p:pic>
        <p:nvPicPr>
          <p:cNvPr id="168962" name="Picture 2" descr="http://webpathology.com/slides/slides/Kidney_PNET3.jpg"/>
          <p:cNvPicPr>
            <a:picLocks noChangeAspect="1" noChangeArrowheads="1"/>
          </p:cNvPicPr>
          <p:nvPr/>
        </p:nvPicPr>
        <p:blipFill>
          <a:blip r:embed="rId2" cstate="print"/>
          <a:srcRect/>
          <a:stretch>
            <a:fillRect/>
          </a:stretch>
        </p:blipFill>
        <p:spPr bwMode="auto">
          <a:xfrm rot="5400000">
            <a:off x="4019939" y="2252869"/>
            <a:ext cx="6144681" cy="4608512"/>
          </a:xfrm>
          <a:prstGeom prst="rect">
            <a:avLst/>
          </a:prstGeom>
          <a:noFill/>
        </p:spPr>
      </p:pic>
      <p:pic>
        <p:nvPicPr>
          <p:cNvPr id="168964" name="Picture 4" descr="http://webpathology.com/slides/slides/Kidney_PNET1.jpg"/>
          <p:cNvPicPr>
            <a:picLocks noChangeAspect="1" noChangeArrowheads="1"/>
          </p:cNvPicPr>
          <p:nvPr/>
        </p:nvPicPr>
        <p:blipFill>
          <a:blip r:embed="rId3" cstate="print"/>
          <a:srcRect/>
          <a:stretch>
            <a:fillRect/>
          </a:stretch>
        </p:blipFill>
        <p:spPr bwMode="auto">
          <a:xfrm rot="16200000">
            <a:off x="-891606" y="2195862"/>
            <a:ext cx="5688631" cy="4266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42918"/>
            <a:ext cx="9144000" cy="857256"/>
          </a:xfrm>
        </p:spPr>
        <p:txBody>
          <a:bodyPr>
            <a:noAutofit/>
          </a:bodyPr>
          <a:lstStyle/>
          <a:p>
            <a:r>
              <a:rPr lang="el-GR" sz="3200" b="1" spc="600" dirty="0" smtClean="0">
                <a:solidFill>
                  <a:schemeClr val="tx2"/>
                </a:solidFill>
                <a:effectLst>
                  <a:outerShdw blurRad="38100" dist="38100" dir="2700000" algn="tl">
                    <a:srgbClr val="000000">
                      <a:alpha val="43137"/>
                    </a:srgbClr>
                  </a:outerShdw>
                </a:effectLst>
              </a:rPr>
              <a:t>ΝΕΦΡΟΙ</a:t>
            </a:r>
            <a:r>
              <a:rPr lang="el-GR" sz="3200" b="1" spc="300" dirty="0" smtClean="0">
                <a:solidFill>
                  <a:schemeClr val="tx2"/>
                </a:solidFill>
              </a:rPr>
              <a:t/>
            </a:r>
            <a:br>
              <a:rPr lang="el-GR" sz="3200" b="1" spc="300" dirty="0" smtClean="0">
                <a:solidFill>
                  <a:schemeClr val="tx2"/>
                </a:solidFill>
              </a:rPr>
            </a:br>
            <a:r>
              <a:rPr lang="el-GR" sz="2800" b="1" spc="300" dirty="0" smtClean="0">
                <a:solidFill>
                  <a:schemeClr val="tx2"/>
                </a:solidFill>
              </a:rPr>
              <a:t>Παθολογοανατομικές</a:t>
            </a:r>
            <a:r>
              <a:rPr lang="el-GR" sz="2800" b="1" dirty="0" smtClean="0">
                <a:solidFill>
                  <a:schemeClr val="tx2"/>
                </a:solidFill>
              </a:rPr>
              <a:t> παράμετροι </a:t>
            </a:r>
            <a:r>
              <a:rPr lang="el-GR" sz="2800" b="1" dirty="0" smtClean="0"/>
              <a:t/>
            </a:r>
            <a:br>
              <a:rPr lang="el-GR" sz="2800" b="1" dirty="0" smtClean="0"/>
            </a:br>
            <a:r>
              <a:rPr lang="el-GR" sz="2800" b="1" dirty="0" smtClean="0"/>
              <a:t>επηρεάζουσες </a:t>
            </a:r>
            <a:r>
              <a:rPr lang="el-GR" sz="2800" b="1" dirty="0" smtClean="0">
                <a:solidFill>
                  <a:schemeClr val="tx2"/>
                </a:solidFill>
                <a:effectLst>
                  <a:outerShdw blurRad="38100" dist="38100" dir="2700000" algn="tl">
                    <a:srgbClr val="000000">
                      <a:alpha val="43137"/>
                    </a:srgbClr>
                  </a:outerShdw>
                </a:effectLst>
              </a:rPr>
              <a:t>σημαντικά</a:t>
            </a:r>
            <a:r>
              <a:rPr lang="el-GR" sz="2800" b="1" dirty="0" smtClean="0">
                <a:solidFill>
                  <a:schemeClr val="tx2"/>
                </a:solidFill>
              </a:rPr>
              <a:t> </a:t>
            </a:r>
            <a:r>
              <a:rPr lang="el-GR" sz="2800" b="1" dirty="0" smtClean="0"/>
              <a:t/>
            </a:r>
            <a:br>
              <a:rPr lang="el-GR" sz="2800" b="1" dirty="0" smtClean="0"/>
            </a:br>
            <a:r>
              <a:rPr lang="el-GR" sz="2800" b="1" dirty="0" smtClean="0"/>
              <a:t>τη σχετιζόμενη με το νεφροκυτταρικό καρκίνωμα (ΝΚΚ) </a:t>
            </a:r>
            <a:br>
              <a:rPr lang="el-GR" sz="2800" b="1" dirty="0" smtClean="0"/>
            </a:br>
            <a:r>
              <a:rPr lang="el-GR" sz="2800" b="1" spc="600" dirty="0" smtClean="0"/>
              <a:t>επιβίωση</a:t>
            </a:r>
            <a:r>
              <a:rPr lang="el-GR" sz="2800" b="1" dirty="0" smtClean="0"/>
              <a:t> των ασθενών</a:t>
            </a:r>
            <a:endParaRPr lang="el-GR" sz="2800" b="1" dirty="0"/>
          </a:p>
        </p:txBody>
      </p:sp>
      <p:sp>
        <p:nvSpPr>
          <p:cNvPr id="3" name="2 - Θέση περιεχομένου"/>
          <p:cNvSpPr>
            <a:spLocks noGrp="1"/>
          </p:cNvSpPr>
          <p:nvPr>
            <p:ph idx="1"/>
          </p:nvPr>
        </p:nvSpPr>
        <p:spPr>
          <a:xfrm>
            <a:off x="0" y="2420888"/>
            <a:ext cx="9144000" cy="4437112"/>
          </a:xfrm>
        </p:spPr>
        <p:txBody>
          <a:bodyPr>
            <a:normAutofit fontScale="77500" lnSpcReduction="20000"/>
          </a:bodyPr>
          <a:lstStyle/>
          <a:p>
            <a:r>
              <a:rPr lang="el-GR" sz="2800" b="1" dirty="0" smtClean="0"/>
              <a:t>Η </a:t>
            </a:r>
            <a:r>
              <a:rPr lang="el-GR" sz="2800" b="1" dirty="0" smtClean="0">
                <a:effectLst>
                  <a:outerShdw blurRad="38100" dist="38100" dir="2700000" algn="tl">
                    <a:srgbClr val="000000">
                      <a:alpha val="43137"/>
                    </a:srgbClr>
                  </a:outerShdw>
                </a:effectLst>
              </a:rPr>
              <a:t>ιστολογική</a:t>
            </a:r>
            <a:r>
              <a:rPr lang="el-GR" sz="2800" b="1" dirty="0" smtClean="0"/>
              <a:t> </a:t>
            </a:r>
            <a:r>
              <a:rPr lang="el-GR" sz="2800" b="1" dirty="0" smtClean="0">
                <a:effectLst>
                  <a:outerShdw blurRad="38100" dist="38100" dir="2700000" algn="tl">
                    <a:srgbClr val="000000">
                      <a:alpha val="43137"/>
                    </a:srgbClr>
                  </a:outerShdw>
                </a:effectLst>
              </a:rPr>
              <a:t> μορφή/ποικιλία</a:t>
            </a:r>
            <a:r>
              <a:rPr lang="el-GR" sz="2800" b="1" dirty="0" smtClean="0"/>
              <a:t> του όγκου     [το πολύχωρο κυστικό ΝΚΚ, το διαυγοκυτταρικό θηλώδες ΝΚΚ, το θηλώδες ΝΚΚ και το χρωμόφοβο ΝΚΚ έχουν ευμενέστερη πρόγνωση από το (συμβατικό)  διαυγοκυτταρικό ΝΚΚ ]. </a:t>
            </a:r>
          </a:p>
          <a:p>
            <a:pPr>
              <a:buNone/>
            </a:pPr>
            <a:endParaRPr lang="el-GR" sz="2800" b="1" dirty="0" smtClean="0"/>
          </a:p>
          <a:p>
            <a:r>
              <a:rPr lang="el-GR" sz="2800" b="1" dirty="0" smtClean="0"/>
              <a:t>Η παρουσία </a:t>
            </a:r>
            <a:r>
              <a:rPr lang="el-GR" sz="2800" b="1" dirty="0" smtClean="0">
                <a:effectLst>
                  <a:outerShdw blurRad="38100" dist="38100" dir="2700000" algn="tl">
                    <a:srgbClr val="000000">
                      <a:alpha val="43137"/>
                    </a:srgbClr>
                  </a:outerShdw>
                </a:effectLst>
              </a:rPr>
              <a:t>σαρκωματοειδούς (απο)διαφοροποίησης, έστω και περιορισμένη</a:t>
            </a:r>
          </a:p>
          <a:p>
            <a:endParaRPr lang="el-GR" sz="2800" b="1" dirty="0" smtClean="0">
              <a:effectLst>
                <a:outerShdw blurRad="38100" dist="38100" dir="2700000" algn="tl">
                  <a:srgbClr val="000000">
                    <a:alpha val="43137"/>
                  </a:srgbClr>
                </a:outerShdw>
              </a:effectLst>
            </a:endParaRPr>
          </a:p>
          <a:p>
            <a:r>
              <a:rPr lang="el-GR" sz="2800" b="1" dirty="0" smtClean="0"/>
              <a:t>Το παθολογοανατομικό </a:t>
            </a:r>
            <a:r>
              <a:rPr lang="el-GR" sz="2800" b="1" dirty="0" smtClean="0">
                <a:effectLst>
                  <a:outerShdw blurRad="38100" dist="38100" dir="2700000" algn="tl">
                    <a:srgbClr val="000000">
                      <a:alpha val="43137"/>
                    </a:srgbClr>
                  </a:outerShdw>
                </a:effectLst>
              </a:rPr>
              <a:t>στάδιο</a:t>
            </a:r>
          </a:p>
          <a:p>
            <a:pPr>
              <a:buNone/>
            </a:pPr>
            <a:r>
              <a:rPr lang="el-GR" sz="2800" b="1" dirty="0" smtClean="0"/>
              <a:t> </a:t>
            </a:r>
          </a:p>
          <a:p>
            <a:r>
              <a:rPr lang="el-GR" sz="2800" b="1" dirty="0" smtClean="0"/>
              <a:t>Ο βαθμός </a:t>
            </a:r>
            <a:r>
              <a:rPr lang="el-GR" sz="2800" b="1" dirty="0" smtClean="0">
                <a:effectLst>
                  <a:outerShdw blurRad="38100" dist="38100" dir="2700000" algn="tl">
                    <a:srgbClr val="000000">
                      <a:alpha val="43137"/>
                    </a:srgbClr>
                  </a:outerShdw>
                </a:effectLst>
              </a:rPr>
              <a:t>πυρηνιακής κακοήθειας</a:t>
            </a:r>
          </a:p>
          <a:p>
            <a:pPr>
              <a:buNone/>
            </a:pPr>
            <a:endParaRPr lang="el-GR" sz="2800" b="1" dirty="0" smtClean="0"/>
          </a:p>
          <a:p>
            <a:r>
              <a:rPr lang="el-GR" sz="2800" b="1" dirty="0" smtClean="0"/>
              <a:t>Η παρουσία </a:t>
            </a:r>
            <a:r>
              <a:rPr lang="el-GR" sz="2800" b="1" dirty="0" smtClean="0">
                <a:effectLst>
                  <a:outerShdw blurRad="38100" dist="38100" dir="2700000" algn="tl">
                    <a:srgbClr val="000000">
                      <a:alpha val="43137"/>
                    </a:srgbClr>
                  </a:outerShdw>
                </a:effectLst>
              </a:rPr>
              <a:t>νέκρωσης</a:t>
            </a:r>
            <a:r>
              <a:rPr lang="el-GR" sz="2800" b="1" dirty="0" smtClean="0"/>
              <a:t> στον όγκο</a:t>
            </a:r>
          </a:p>
          <a:p>
            <a:pPr>
              <a:buNone/>
            </a:pPr>
            <a:endParaRPr lang="el-GR" sz="2800" b="1" dirty="0" smtClean="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Administrator\Επιφάνεια εργασίας\ΣΕΜΙΝΑΡΙΟ ΟΓΚΩΝ ΝΕΦΡΟΥ\snow\the-effect-of-snow-at-argenteuil-1874.jpg"/>
          <p:cNvPicPr>
            <a:picLocks noChangeAspect="1" noChangeArrowheads="1"/>
          </p:cNvPicPr>
          <p:nvPr/>
        </p:nvPicPr>
        <p:blipFill>
          <a:blip r:embed="rId2" cstate="print"/>
          <a:srcRect/>
          <a:stretch>
            <a:fillRect/>
          </a:stretch>
        </p:blipFill>
        <p:spPr bwMode="auto">
          <a:xfrm>
            <a:off x="0" y="0"/>
            <a:ext cx="9144000" cy="7458364"/>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346" y="0"/>
            <a:ext cx="9572692" cy="1214422"/>
          </a:xfrm>
        </p:spPr>
        <p:txBody>
          <a:bodyPr>
            <a:normAutofit fontScale="90000"/>
          </a:bodyPr>
          <a:lstStyle/>
          <a:p>
            <a:r>
              <a:rPr lang="el-GR" dirty="0" smtClean="0"/>
              <a:t>Υπάρχει </a:t>
            </a:r>
            <a:r>
              <a:rPr lang="el-GR" dirty="0" smtClean="0">
                <a:effectLst>
                  <a:outerShdw blurRad="38100" dist="38100" dir="2700000" algn="tl">
                    <a:srgbClr val="000000">
                      <a:alpha val="43137"/>
                    </a:srgbClr>
                  </a:outerShdw>
                </a:effectLst>
              </a:rPr>
              <a:t>ιδιαίτερος</a:t>
            </a:r>
            <a:r>
              <a:rPr lang="el-GR" dirty="0" smtClean="0"/>
              <a:t> ιστολογικός </a:t>
            </a:r>
            <a:br>
              <a:rPr lang="el-GR" dirty="0" smtClean="0"/>
            </a:br>
            <a:r>
              <a:rPr lang="el-GR" dirty="0" smtClean="0">
                <a:effectLst>
                  <a:outerShdw blurRad="38100" dist="38100" dir="2700000" algn="tl">
                    <a:srgbClr val="000000">
                      <a:alpha val="43137"/>
                    </a:srgbClr>
                  </a:outerShdw>
                </a:effectLst>
              </a:rPr>
              <a:t>τύπος</a:t>
            </a:r>
            <a:r>
              <a:rPr lang="el-GR" dirty="0" smtClean="0"/>
              <a:t> ΝΚΚ από </a:t>
            </a:r>
            <a:r>
              <a:rPr lang="el-GR" dirty="0" smtClean="0">
                <a:effectLst>
                  <a:outerShdw blurRad="38100" dist="38100" dir="2700000" algn="tl">
                    <a:srgbClr val="000000">
                      <a:alpha val="43137"/>
                    </a:srgbClr>
                  </a:outerShdw>
                </a:effectLst>
              </a:rPr>
              <a:t>κοκκιώδη</a:t>
            </a:r>
            <a:r>
              <a:rPr lang="el-GR" dirty="0" smtClean="0"/>
              <a:t> κύτταρα</a:t>
            </a:r>
            <a:r>
              <a:rPr lang="en-US" dirty="0" smtClean="0"/>
              <a:t>;</a:t>
            </a:r>
            <a:r>
              <a:rPr lang="el-GR" dirty="0" smtClean="0"/>
              <a:t>  </a:t>
            </a:r>
            <a:r>
              <a:rPr lang="el-GR" b="1" u="sng" spc="600" dirty="0" smtClean="0">
                <a:effectLst>
                  <a:outerShdw blurRad="38100" dist="38100" dir="2700000" algn="tl">
                    <a:srgbClr val="000000">
                      <a:alpha val="43137"/>
                    </a:srgbClr>
                  </a:outerShdw>
                </a:effectLst>
              </a:rPr>
              <a:t>ΟΧΙ</a:t>
            </a:r>
            <a:endParaRPr lang="el-GR" b="1" u="sng" spc="600" dirty="0">
              <a:effectLst>
                <a:outerShdw blurRad="38100" dist="38100" dir="2700000" algn="tl">
                  <a:srgbClr val="000000">
                    <a:alpha val="43137"/>
                  </a:srgbClr>
                </a:outerShdw>
              </a:effectLst>
            </a:endParaRPr>
          </a:p>
        </p:txBody>
      </p:sp>
      <p:pic>
        <p:nvPicPr>
          <p:cNvPr id="47106" name="Picture 2" descr="Granular cell variant of clear cell renal cell ca..."/>
          <p:cNvPicPr>
            <a:picLocks noChangeAspect="1" noChangeArrowheads="1"/>
          </p:cNvPicPr>
          <p:nvPr/>
        </p:nvPicPr>
        <p:blipFill>
          <a:blip r:embed="rId2" cstate="print"/>
          <a:srcRect/>
          <a:stretch>
            <a:fillRect/>
          </a:stretch>
        </p:blipFill>
        <p:spPr bwMode="auto">
          <a:xfrm>
            <a:off x="642910" y="1285860"/>
            <a:ext cx="7967557" cy="52864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96908"/>
          </a:xfrm>
        </p:spPr>
        <p:txBody>
          <a:bodyPr>
            <a:noAutofit/>
          </a:bodyPr>
          <a:lstStyle/>
          <a:p>
            <a:r>
              <a:rPr lang="el-GR" sz="3200" b="1" spc="300" dirty="0" smtClean="0"/>
              <a:t>Εστία </a:t>
            </a:r>
            <a:r>
              <a:rPr lang="el-GR" sz="3200" b="1" spc="300" dirty="0" err="1" smtClean="0"/>
              <a:t>θ</a:t>
            </a:r>
            <a:r>
              <a:rPr lang="el-GR" sz="3200" b="1" dirty="0" err="1" smtClean="0"/>
              <a:t>ηλώδους</a:t>
            </a:r>
            <a:r>
              <a:rPr lang="el-GR" sz="3200" b="1" dirty="0" smtClean="0"/>
              <a:t> υπερπλασίας </a:t>
            </a:r>
            <a:br>
              <a:rPr lang="el-GR" sz="3200" b="1" dirty="0" smtClean="0"/>
            </a:br>
            <a:r>
              <a:rPr lang="el-GR" sz="3200" b="1" dirty="0" smtClean="0"/>
              <a:t>του νεφρικού φλοιού (&lt;1χιλ.)</a:t>
            </a:r>
            <a:endParaRPr lang="el-GR" sz="3200" b="1" dirty="0"/>
          </a:p>
        </p:txBody>
      </p:sp>
      <p:pic>
        <p:nvPicPr>
          <p:cNvPr id="34818" name="Picture 2" descr="http://www.webpathology.com/slides/slides/Kidney_RCC_Papillary7.jpg"/>
          <p:cNvPicPr>
            <a:picLocks noChangeAspect="1" noChangeArrowheads="1"/>
          </p:cNvPicPr>
          <p:nvPr/>
        </p:nvPicPr>
        <p:blipFill>
          <a:blip r:embed="rId2" cstate="print"/>
          <a:srcRect/>
          <a:stretch>
            <a:fillRect/>
          </a:stretch>
        </p:blipFill>
        <p:spPr bwMode="auto">
          <a:xfrm>
            <a:off x="1071538" y="1357298"/>
            <a:ext cx="7048547" cy="52864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p:cNvPicPr>
            <a:picLocks noChangeAspect="1" noChangeArrowheads="1"/>
          </p:cNvPicPr>
          <p:nvPr/>
        </p:nvPicPr>
        <p:blipFill>
          <a:blip r:embed="rId2" cstate="print"/>
          <a:srcRect/>
          <a:stretch>
            <a:fillRect/>
          </a:stretch>
        </p:blipFill>
        <p:spPr bwMode="auto">
          <a:xfrm>
            <a:off x="-1" y="0"/>
            <a:ext cx="965915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lstStyle/>
          <a:p>
            <a:r>
              <a:rPr lang="el-GR" b="1" dirty="0" smtClean="0"/>
              <a:t>Θηλώδες αδένωμα (&lt;15χιλ.)</a:t>
            </a:r>
            <a:endParaRPr lang="el-GR" b="1" dirty="0"/>
          </a:p>
        </p:txBody>
      </p:sp>
      <p:pic>
        <p:nvPicPr>
          <p:cNvPr id="3" name="Picture 4" descr="f002-003-A01970"/>
          <p:cNvPicPr>
            <a:picLocks noChangeAspect="1" noChangeArrowheads="1"/>
          </p:cNvPicPr>
          <p:nvPr/>
        </p:nvPicPr>
        <p:blipFill>
          <a:blip r:embed="rId2" cstate="print"/>
          <a:srcRect/>
          <a:stretch>
            <a:fillRect/>
          </a:stretch>
        </p:blipFill>
        <p:spPr bwMode="auto">
          <a:xfrm>
            <a:off x="-396552" y="1196752"/>
            <a:ext cx="10151674" cy="5976664"/>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500042"/>
            <a:ext cx="8229600" cy="6072230"/>
          </a:xfrm>
        </p:spPr>
        <p:txBody>
          <a:bodyPr>
            <a:normAutofit lnSpcReduction="10000"/>
          </a:bodyPr>
          <a:lstStyle/>
          <a:p>
            <a:r>
              <a:rPr lang="el-GR" sz="3600" b="1" dirty="0" smtClean="0"/>
              <a:t>Πώς ορίζεται το </a:t>
            </a:r>
            <a:r>
              <a:rPr lang="el-GR" sz="3600" b="1" dirty="0" err="1" smtClean="0"/>
              <a:t>θηλώδες</a:t>
            </a:r>
            <a:r>
              <a:rPr lang="el-GR" sz="3600" b="1" dirty="0" smtClean="0"/>
              <a:t> </a:t>
            </a:r>
            <a:r>
              <a:rPr lang="el-GR" sz="3600" b="1" dirty="0" smtClean="0">
                <a:effectLst>
                  <a:outerShdw blurRad="38100" dist="38100" dir="2700000" algn="tl">
                    <a:srgbClr val="000000">
                      <a:alpha val="43137"/>
                    </a:srgbClr>
                  </a:outerShdw>
                </a:effectLst>
              </a:rPr>
              <a:t>αδένωμα</a:t>
            </a:r>
            <a:r>
              <a:rPr lang="en-US" sz="3600" b="1" dirty="0" smtClean="0"/>
              <a:t>;</a:t>
            </a:r>
          </a:p>
          <a:p>
            <a:endParaRPr lang="en-US" sz="3600" b="1" dirty="0" smtClean="0"/>
          </a:p>
          <a:p>
            <a:pPr>
              <a:buNone/>
            </a:pPr>
            <a:endParaRPr lang="en-US" sz="3600" b="1" dirty="0" smtClean="0"/>
          </a:p>
          <a:p>
            <a:endParaRPr lang="en-US" sz="3600" b="1" dirty="0" smtClean="0"/>
          </a:p>
          <a:p>
            <a:r>
              <a:rPr lang="el-GR" sz="3600" b="1" dirty="0" smtClean="0"/>
              <a:t>Ποια η </a:t>
            </a:r>
            <a:r>
              <a:rPr lang="el-GR" sz="3600" b="1" spc="300" dirty="0" smtClean="0"/>
              <a:t>σχέση</a:t>
            </a:r>
            <a:r>
              <a:rPr lang="el-GR" sz="3600" b="1" dirty="0" smtClean="0"/>
              <a:t> του με το </a:t>
            </a:r>
            <a:r>
              <a:rPr lang="el-GR" sz="3600" b="1" dirty="0" err="1" smtClean="0"/>
              <a:t>θηλώδες</a:t>
            </a:r>
            <a:r>
              <a:rPr lang="el-GR" sz="3600" b="1" dirty="0" smtClean="0"/>
              <a:t> </a:t>
            </a:r>
            <a:r>
              <a:rPr lang="el-GR" sz="3600" b="1" dirty="0" smtClean="0">
                <a:effectLst>
                  <a:outerShdw blurRad="38100" dist="38100" dir="2700000" algn="tl">
                    <a:srgbClr val="000000">
                      <a:alpha val="43137"/>
                    </a:srgbClr>
                  </a:outerShdw>
                </a:effectLst>
              </a:rPr>
              <a:t>ΝΚΚ</a:t>
            </a:r>
            <a:r>
              <a:rPr lang="en-US" sz="3600" b="1" dirty="0" smtClean="0"/>
              <a:t>;</a:t>
            </a:r>
          </a:p>
          <a:p>
            <a:endParaRPr lang="en-US" sz="3600" b="1" dirty="0" smtClean="0"/>
          </a:p>
          <a:p>
            <a:pPr>
              <a:buNone/>
            </a:pPr>
            <a:endParaRPr lang="en-US" sz="3600" b="1" dirty="0" smtClean="0"/>
          </a:p>
          <a:p>
            <a:endParaRPr lang="en-US" sz="3600" b="1" dirty="0" smtClean="0"/>
          </a:p>
          <a:p>
            <a:r>
              <a:rPr lang="en-US" sz="3600" b="1" dirty="0" smtClean="0"/>
              <a:t>E</a:t>
            </a:r>
            <a:r>
              <a:rPr lang="el-GR" sz="3600" b="1" dirty="0" err="1" smtClean="0"/>
              <a:t>ίναι</a:t>
            </a:r>
            <a:r>
              <a:rPr lang="el-GR" sz="3600" b="1" dirty="0" smtClean="0"/>
              <a:t> χρήσιμη η </a:t>
            </a:r>
            <a:r>
              <a:rPr lang="el-GR" sz="3600" b="1" dirty="0" smtClean="0">
                <a:effectLst>
                  <a:outerShdw blurRad="38100" dist="38100" dir="2700000" algn="tl">
                    <a:srgbClr val="000000">
                      <a:alpha val="43137"/>
                    </a:srgbClr>
                  </a:outerShdw>
                </a:effectLst>
              </a:rPr>
              <a:t>υποδιαίρεση</a:t>
            </a:r>
            <a:r>
              <a:rPr lang="el-GR" sz="3600" b="1" dirty="0" smtClean="0"/>
              <a:t> του </a:t>
            </a:r>
            <a:r>
              <a:rPr lang="el-GR" sz="3600" b="1" dirty="0" err="1" smtClean="0"/>
              <a:t>θηλώδους</a:t>
            </a:r>
            <a:r>
              <a:rPr lang="el-GR" sz="3600" b="1" dirty="0" smtClean="0"/>
              <a:t> ΝΚΚ σε δύο υποποικιλίες</a:t>
            </a:r>
            <a:r>
              <a:rPr lang="en-US" sz="3600" b="1" dirty="0" smtClean="0"/>
              <a:t>;</a:t>
            </a:r>
            <a:endParaRPr lang="el-GR" sz="3600" b="1" dirty="0"/>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14422"/>
          </a:xfrm>
        </p:spPr>
        <p:txBody>
          <a:bodyPr>
            <a:noAutofit/>
          </a:bodyPr>
          <a:lstStyle/>
          <a:p>
            <a:r>
              <a:rPr lang="el-GR" sz="2800" b="1" spc="600" dirty="0" err="1" smtClean="0">
                <a:effectLst>
                  <a:outerShdw blurRad="38100" dist="38100" dir="2700000" algn="tl">
                    <a:srgbClr val="000000">
                      <a:alpha val="43137"/>
                    </a:srgbClr>
                  </a:outerShdw>
                </a:effectLst>
              </a:rPr>
              <a:t>Θηλώδες</a:t>
            </a:r>
            <a:r>
              <a:rPr lang="el-GR" sz="2800" b="1" spc="600" dirty="0" smtClean="0">
                <a:effectLst>
                  <a:outerShdw blurRad="38100" dist="38100" dir="2700000" algn="tl">
                    <a:srgbClr val="000000">
                      <a:alpha val="43137"/>
                    </a:srgbClr>
                  </a:outerShdw>
                </a:effectLst>
              </a:rPr>
              <a:t> ΝΚΚ</a:t>
            </a:r>
            <a:r>
              <a:rPr lang="el-GR" sz="2800" b="1" dirty="0" smtClean="0"/>
              <a:t/>
            </a:r>
            <a:br>
              <a:rPr lang="el-GR" sz="2800" b="1" dirty="0" smtClean="0"/>
            </a:br>
            <a:r>
              <a:rPr lang="el-GR" sz="2800" b="1" dirty="0" smtClean="0"/>
              <a:t>τύπου 1                           τύπου 2</a:t>
            </a:r>
            <a:br>
              <a:rPr lang="el-GR" sz="2800" b="1" dirty="0" smtClean="0"/>
            </a:br>
            <a:r>
              <a:rPr lang="el-GR" sz="2400" b="1" dirty="0" smtClean="0"/>
              <a:t>(ιδιαίτερα σημαντικός ο βαθμός πυρηνικής κακοήθειας στον τύπο 2)</a:t>
            </a:r>
            <a:endParaRPr lang="el-GR" sz="2400" b="1" dirty="0"/>
          </a:p>
        </p:txBody>
      </p:sp>
      <p:pic>
        <p:nvPicPr>
          <p:cNvPr id="100354" name="Picture 2" descr="http://coursewareobjects.elsevier.com/objects/elr/ExpertConsult/Bostwick/urologic2e/IC/images/002034.jpg"/>
          <p:cNvPicPr>
            <a:picLocks noChangeAspect="1" noChangeArrowheads="1"/>
          </p:cNvPicPr>
          <p:nvPr/>
        </p:nvPicPr>
        <p:blipFill>
          <a:blip r:embed="rId2" cstate="print"/>
          <a:srcRect/>
          <a:stretch>
            <a:fillRect/>
          </a:stretch>
        </p:blipFill>
        <p:spPr bwMode="auto">
          <a:xfrm rot="5400000">
            <a:off x="-1046221" y="2260611"/>
            <a:ext cx="6286520" cy="4622770"/>
          </a:xfrm>
          <a:prstGeom prst="rect">
            <a:avLst/>
          </a:prstGeom>
          <a:noFill/>
        </p:spPr>
      </p:pic>
      <p:sp>
        <p:nvSpPr>
          <p:cNvPr id="6" name="3 - Θέση περιεχομένου"/>
          <p:cNvSpPr>
            <a:spLocks noGrp="1"/>
          </p:cNvSpPr>
          <p:nvPr>
            <p:ph sz="half" idx="2"/>
          </p:nvPr>
        </p:nvSpPr>
        <p:spPr>
          <a:xfrm flipV="1">
            <a:off x="4643438" y="6812280"/>
            <a:ext cx="4043362" cy="45719"/>
          </a:xfrm>
        </p:spPr>
        <p:txBody>
          <a:bodyPr>
            <a:normAutofit fontScale="25000" lnSpcReduction="20000"/>
          </a:bodyPr>
          <a:lstStyle/>
          <a:p>
            <a:endParaRPr lang="el-GR" dirty="0"/>
          </a:p>
        </p:txBody>
      </p:sp>
      <p:pic>
        <p:nvPicPr>
          <p:cNvPr id="100356" name="Picture 4" descr="http://coursewareobjects.elsevier.com/objects/elr/ExpertConsult/Bostwick/urologic2e/IC/images/002035.jpg"/>
          <p:cNvPicPr>
            <a:picLocks noChangeAspect="1" noChangeArrowheads="1"/>
          </p:cNvPicPr>
          <p:nvPr/>
        </p:nvPicPr>
        <p:blipFill>
          <a:blip r:embed="rId3" cstate="print"/>
          <a:srcRect/>
          <a:stretch>
            <a:fillRect/>
          </a:stretch>
        </p:blipFill>
        <p:spPr bwMode="auto">
          <a:xfrm rot="16200000">
            <a:off x="3796541" y="2132759"/>
            <a:ext cx="6265801" cy="4857756"/>
          </a:xfrm>
          <a:prstGeom prst="rect">
            <a:avLst/>
          </a:prstGeom>
          <a:noFill/>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14422"/>
          </a:xfrm>
        </p:spPr>
        <p:txBody>
          <a:bodyPr>
            <a:normAutofit fontScale="90000"/>
          </a:bodyPr>
          <a:lstStyle/>
          <a:p>
            <a:r>
              <a:rPr lang="el-GR" sz="3600" b="1" dirty="0" smtClean="0">
                <a:effectLst>
                  <a:outerShdw blurRad="38100" dist="38100" dir="2700000" algn="tl">
                    <a:srgbClr val="000000">
                      <a:alpha val="43137"/>
                    </a:srgbClr>
                  </a:outerShdw>
                </a:effectLst>
              </a:rPr>
              <a:t>Θ ΝΚΚ </a:t>
            </a:r>
            <a:r>
              <a:rPr lang="el-GR" sz="2400" dirty="0" smtClean="0"/>
              <a:t/>
            </a:r>
            <a:br>
              <a:rPr lang="el-GR" sz="2400" dirty="0" smtClean="0"/>
            </a:br>
            <a:r>
              <a:rPr lang="el-GR" sz="2000" dirty="0" err="1" smtClean="0"/>
              <a:t>Θηλώδης</a:t>
            </a:r>
            <a:r>
              <a:rPr lang="el-GR" sz="2000" dirty="0" smtClean="0"/>
              <a:t> διαμόρφωση, κοκκία </a:t>
            </a:r>
            <a:r>
              <a:rPr lang="el-GR" sz="2000" dirty="0" err="1" smtClean="0"/>
              <a:t>αιμοσιδηρίνης</a:t>
            </a:r>
            <a:r>
              <a:rPr lang="el-GR" sz="2000" dirty="0" smtClean="0"/>
              <a:t> στο κατά θέσεις </a:t>
            </a:r>
            <a:r>
              <a:rPr lang="el-GR" sz="2000" dirty="0" err="1" smtClean="0"/>
              <a:t>αραιοχρωματικό</a:t>
            </a:r>
            <a:r>
              <a:rPr lang="el-GR" sz="2000" dirty="0" smtClean="0"/>
              <a:t> κυτταρόπλασμα των καρκινικών κυττάρων, πιθανή η παρουσία </a:t>
            </a:r>
            <a:r>
              <a:rPr lang="el-GR" sz="2000" dirty="0" err="1" smtClean="0"/>
              <a:t>βλέννης</a:t>
            </a:r>
            <a:r>
              <a:rPr lang="el-GR" sz="2000" dirty="0" smtClean="0"/>
              <a:t>.</a:t>
            </a:r>
            <a:endParaRPr lang="el-GR" sz="2000" dirty="0"/>
          </a:p>
        </p:txBody>
      </p:sp>
      <p:pic>
        <p:nvPicPr>
          <p:cNvPr id="16386" name="Picture 2" descr="F:\NKK\ΘΗΛ.ΝΚΚ ΜΕ ΔΙΑΥΓΗ\IMAGE000.JPG"/>
          <p:cNvPicPr>
            <a:picLocks noChangeAspect="1" noChangeArrowheads="1"/>
          </p:cNvPicPr>
          <p:nvPr/>
        </p:nvPicPr>
        <p:blipFill>
          <a:blip r:embed="rId2" cstate="print"/>
          <a:srcRect/>
          <a:stretch>
            <a:fillRect/>
          </a:stretch>
        </p:blipFill>
        <p:spPr bwMode="auto">
          <a:xfrm rot="16200000">
            <a:off x="3955288" y="1831134"/>
            <a:ext cx="5500726" cy="4124426"/>
          </a:xfrm>
          <a:prstGeom prst="rect">
            <a:avLst/>
          </a:prstGeom>
          <a:noFill/>
        </p:spPr>
      </p:pic>
      <p:pic>
        <p:nvPicPr>
          <p:cNvPr id="16387" name="Picture 3" descr="F:\NKK\ΘΗΛ.ΝΚΚ ΜΕ ΔΙΑΥΓΗ ΚΥΤ IMG6\IMAGE000.JPG"/>
          <p:cNvPicPr>
            <a:picLocks noChangeAspect="1" noChangeArrowheads="1"/>
          </p:cNvPicPr>
          <p:nvPr/>
        </p:nvPicPr>
        <p:blipFill>
          <a:blip r:embed="rId3" cstate="print"/>
          <a:srcRect/>
          <a:stretch>
            <a:fillRect/>
          </a:stretch>
        </p:blipFill>
        <p:spPr bwMode="auto">
          <a:xfrm rot="16200000">
            <a:off x="-464931" y="1893635"/>
            <a:ext cx="5429288" cy="40708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222" y="0"/>
            <a:ext cx="9787006" cy="1214422"/>
          </a:xfrm>
        </p:spPr>
        <p:txBody>
          <a:bodyPr>
            <a:normAutofit fontScale="90000"/>
          </a:bodyPr>
          <a:lstStyle/>
          <a:p>
            <a:r>
              <a:rPr lang="el-GR" b="1" spc="600" dirty="0" smtClean="0"/>
              <a:t>Ασαφώς</a:t>
            </a:r>
            <a:r>
              <a:rPr lang="el-GR" b="1" dirty="0" smtClean="0"/>
              <a:t> </a:t>
            </a:r>
            <a:r>
              <a:rPr lang="el-GR" b="1" dirty="0" err="1" smtClean="0"/>
              <a:t>υποσημαινόμενη</a:t>
            </a:r>
            <a:r>
              <a:rPr lang="el-GR" b="1" dirty="0" smtClean="0"/>
              <a:t> </a:t>
            </a:r>
            <a:br>
              <a:rPr lang="el-GR" b="1" dirty="0" smtClean="0"/>
            </a:br>
            <a:r>
              <a:rPr lang="el-GR" b="1" dirty="0" err="1" smtClean="0"/>
              <a:t>θηλώδης</a:t>
            </a:r>
            <a:r>
              <a:rPr lang="el-GR" b="1" dirty="0" smtClean="0"/>
              <a:t> διαμόρφωση σε </a:t>
            </a:r>
            <a:r>
              <a:rPr lang="el-GR" b="1" dirty="0" err="1" smtClean="0">
                <a:effectLst>
                  <a:outerShdw blurRad="38100" dist="38100" dir="2700000" algn="tl">
                    <a:srgbClr val="000000">
                      <a:alpha val="43137"/>
                    </a:srgbClr>
                  </a:outerShdw>
                </a:effectLst>
              </a:rPr>
              <a:t>θηλώδες</a:t>
            </a:r>
            <a:r>
              <a:rPr lang="el-GR" b="1" dirty="0" smtClean="0">
                <a:effectLst>
                  <a:outerShdw blurRad="38100" dist="38100" dir="2700000" algn="tl">
                    <a:srgbClr val="000000">
                      <a:alpha val="43137"/>
                    </a:srgbClr>
                  </a:outerShdw>
                </a:effectLst>
              </a:rPr>
              <a:t> ΝΚΚ</a:t>
            </a:r>
            <a:endParaRPr lang="el-GR" b="1" dirty="0">
              <a:effectLst>
                <a:outerShdw blurRad="38100" dist="38100" dir="2700000" algn="tl">
                  <a:srgbClr val="000000">
                    <a:alpha val="43137"/>
                  </a:srgbClr>
                </a:outerShdw>
              </a:effectLst>
            </a:endParaRPr>
          </a:p>
        </p:txBody>
      </p:sp>
      <p:pic>
        <p:nvPicPr>
          <p:cNvPr id="38914" name="Picture 2" descr="http://www.webpathology.com/slides/slides/Kidney_RCC_Papillary3.jpg"/>
          <p:cNvPicPr>
            <a:picLocks noChangeAspect="1" noChangeArrowheads="1"/>
          </p:cNvPicPr>
          <p:nvPr/>
        </p:nvPicPr>
        <p:blipFill>
          <a:blip r:embed="rId2" cstate="print"/>
          <a:srcRect/>
          <a:stretch>
            <a:fillRect/>
          </a:stretch>
        </p:blipFill>
        <p:spPr bwMode="auto">
          <a:xfrm rot="10800000">
            <a:off x="642910" y="1214422"/>
            <a:ext cx="7905803" cy="592935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346" y="-214338"/>
            <a:ext cx="9572692" cy="1357322"/>
          </a:xfrm>
        </p:spPr>
        <p:txBody>
          <a:bodyPr>
            <a:normAutofit/>
          </a:bodyPr>
          <a:lstStyle/>
          <a:p>
            <a:r>
              <a:rPr lang="el-GR" b="1" dirty="0" smtClean="0">
                <a:effectLst>
                  <a:outerShdw blurRad="38100" dist="38100" dir="2700000" algn="tl">
                    <a:srgbClr val="000000">
                      <a:alpha val="43137"/>
                    </a:srgbClr>
                  </a:outerShdw>
                </a:effectLst>
              </a:rPr>
              <a:t>Συμπαγής</a:t>
            </a:r>
            <a:r>
              <a:rPr lang="el-GR" b="1" dirty="0" smtClean="0"/>
              <a:t> ποικιλία  </a:t>
            </a:r>
            <a:r>
              <a:rPr lang="el-GR" b="1" spc="600" dirty="0" err="1" smtClean="0"/>
              <a:t>θηλώδους</a:t>
            </a:r>
            <a:r>
              <a:rPr lang="el-GR" b="1" dirty="0" smtClean="0"/>
              <a:t> ΝΚΚ</a:t>
            </a:r>
            <a:endParaRPr lang="el-GR" b="1" dirty="0"/>
          </a:p>
        </p:txBody>
      </p:sp>
      <p:pic>
        <p:nvPicPr>
          <p:cNvPr id="102402" name="Picture 2" descr="http://coursewareobjects.elsevier.com/objects/elr/ExpertConsult/Bostwick/urologic2e/IC/images/002032.jpg"/>
          <p:cNvPicPr>
            <a:picLocks noChangeAspect="1" noChangeArrowheads="1"/>
          </p:cNvPicPr>
          <p:nvPr/>
        </p:nvPicPr>
        <p:blipFill>
          <a:blip r:embed="rId2" cstate="print"/>
          <a:srcRect/>
          <a:stretch>
            <a:fillRect/>
          </a:stretch>
        </p:blipFill>
        <p:spPr bwMode="auto">
          <a:xfrm>
            <a:off x="714348" y="1142984"/>
            <a:ext cx="7715272" cy="600399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1449</TotalTime>
  <Words>5493</Words>
  <Application>Microsoft Office PowerPoint</Application>
  <PresentationFormat>On-screen Show (4:3)</PresentationFormat>
  <Paragraphs>730</Paragraphs>
  <Slides>209</Slides>
  <Notes>0</Notes>
  <HiddenSlides>5</HiddenSlides>
  <MMClips>0</MMClips>
  <ScaleCrop>false</ScaleCrop>
  <HeadingPairs>
    <vt:vector size="4" baseType="variant">
      <vt:variant>
        <vt:lpstr>Theme</vt:lpstr>
      </vt:variant>
      <vt:variant>
        <vt:i4>1</vt:i4>
      </vt:variant>
      <vt:variant>
        <vt:lpstr>Slide Titles</vt:lpstr>
      </vt:variant>
      <vt:variant>
        <vt:i4>209</vt:i4>
      </vt:variant>
    </vt:vector>
  </HeadingPairs>
  <TitlesOfParts>
    <vt:vector size="210" baseType="lpstr">
      <vt:lpstr>Θέμα του Office</vt:lpstr>
      <vt:lpstr>Slide 1</vt:lpstr>
      <vt:lpstr>H αφομοίωση της θεωρίας  μέσω της  πράξης  και στα ιατρικά συγγράμματα. A. C. Lazaris (ed.) CLINICAL GENITOURINARY PATHOLOGY :  A Case-based Learning Approach.  SPRINGER,  Berlin 2018.</vt:lpstr>
      <vt:lpstr>Nεφροκυτταρικό καρκίνωμα</vt:lpstr>
      <vt:lpstr>Κλινική εικόνα νεφροκυτταρικού καρκινώματος </vt:lpstr>
      <vt:lpstr>ΝΕΦΡΟΚΥΤΤΑΡΙΚΟ ΚΑΡΚΙΝΩΜΑ</vt:lpstr>
      <vt:lpstr>ΒΑΣΙΚΑ ΠΑΘΟΛΟΓΟΑΝΑΤΟΜΙΚΑ ΔΕΔΟΜΕΝΑ  ΓΙΑ ΚΑΡΚΙΝΩΜΑΤΑ ΝΕΦΡΟΥ  (I) </vt:lpstr>
      <vt:lpstr>ΒΑΣΙΚΑ ΠΑΘΟΛΟΓΟΑΝΑΤΟΜΙΚΑ ΔΕΔΟΜΕΝΑ  ΓΙΑ ΚΑΡΚΙΝΩΜΑΤΑ ΝΕΦΡΟΥ  (II) </vt:lpstr>
      <vt:lpstr>ΒΑΣΙΚΑ ΠΑΘΟΛΟΓΟΑΝΑΤΟΜΙΚΑ ΔΕΔΟΜΕΝΑ  ΓΙΑ ΚΑΡΚΙΝΩΜΑΤΑ ΝΕΦΡΟΥ  (III) </vt:lpstr>
      <vt:lpstr>ΝΕΦΡΟΙ Παθολογοανατομικές παράμετροι  επηρεάζουσες σημαντικά  τη σχετιζόμενη με το νεφροκυτταρικό καρκίνωμα (ΝΚΚ)  επιβίωση των ασθενών</vt:lpstr>
      <vt:lpstr>ΒΑΣΙΚΗ   ΠΑΘΟΛΟΓΟΑΝΑΤΟΜΙΚΗ ΚΑΤΗΓΟΡΙΟΠΟΙΗΣΗ   ΟΓΚΩΝ ΝΕΦΡΟΥ   </vt:lpstr>
      <vt:lpstr>ΘΕΜΑΤΑ ΣΤΑΔΙΟΠΟΙΗΣΗΣ.  ΔΙΗΘΗΣΗ ΠΕΡΙΝΕΦΡΙΚΩΝ ΙΣΤΩΝ</vt:lpstr>
      <vt:lpstr>Slide 12</vt:lpstr>
      <vt:lpstr>Slide 13</vt:lpstr>
      <vt:lpstr>ΕΚΤΙΜΗΣΗ ΔΙΗΘΗΣΗΣ ΝΕΦΡΙΚΟΥ ΚΟΛΠΟΥ (pT3a)</vt:lpstr>
      <vt:lpstr>Slide 15</vt:lpstr>
      <vt:lpstr>Μικροσκοπική τεκμηρίωση  διήθησης  του νεφρικού κόλπου (pT3a)</vt:lpstr>
      <vt:lpstr>Slide 17</vt:lpstr>
      <vt:lpstr>Μακροσκοπική διήθηση νεφρικής φλέβας (Τ3α), δειγματοληψία, όρια</vt:lpstr>
      <vt:lpstr>Slide 19</vt:lpstr>
      <vt:lpstr>Slide 20</vt:lpstr>
      <vt:lpstr>Διήθηση  κάτω κοίλης φλέβας</vt:lpstr>
      <vt:lpstr>«Εμπλοκή» του επινεφριδίου κατά συνέχεια ιστού (pT4)</vt:lpstr>
      <vt:lpstr>Slide 23</vt:lpstr>
      <vt:lpstr>Έλεγχος λεμφαδένων</vt:lpstr>
      <vt:lpstr>Slide 25</vt:lpstr>
      <vt:lpstr>KOMBIKA ΣHMEIA ΣTHN IΣTOΛOΓIKH ΕΚΤΙΜΗΣΗ ΤΩΝ ΝΕΦΡΙΚΩΝ ΟΓΚΩΝ ΑΡΧΙΤΕΚΤΟΝΙΚΟ ΠΡΟΤΥΠΟ – ΔΙΑΤΑΞΗ ΝΕΟΠΛΑΣΜΑΤΙΚΩΝ ΚΥΤΤΑΡΩΝ  </vt:lpstr>
      <vt:lpstr>KOMBIKA ΣHMEIA ΣTHN IΣTOΛOΓIKH ΕΚΤΙΜΗΣΗ ΤΩΝ ΝΕΦΡΙΚΩΝ ΟΓΚΩΝ   ΑΡΑΙΟΧΡΩΜΑΤΙΚΟ ΚΥΤΤΑΡΟΠΛΑΣΜΑ</vt:lpstr>
      <vt:lpstr>Slide 28</vt:lpstr>
      <vt:lpstr>KOMBIKA ΣHMEIA ΣTHN IΣTOΛOΓIKH ΕΚΤΙΜΗΣΗ ΤΩΝ ΝΕΦΡΙΚΩΝ ΟΓΚΩΝ   HΩΣΙΝΟΦΙΛΟ  ΚΥΤΤΑΡΟΠΛΑΣΜΑ</vt:lpstr>
      <vt:lpstr>Slide 30</vt:lpstr>
      <vt:lpstr>KOMBIKA ΣHMEIA ΣTHN IΣTOΛOΓIKH ΕΚΤΙΜΗΣΗ ΤΩΝ ΝΕΦΡΙΚΩΝ ΟΓΚΩΝ ΠΥΡΗΝΙΚΑ     ΧΑΡΑΚΤΗΡΙΣΤΙΚΑ </vt:lpstr>
      <vt:lpstr>Slide 32</vt:lpstr>
      <vt:lpstr>KOMBIKA ΣHMEIA ΣTHN IΣTOΛOΓIKH ΕΚΤΙΜΗΣΗ ΤΩΝ ΝΕΦΡΙΚΩΝ ΟΓΚΩΝ ΥΠΟΣΤΡΩΜΑ  </vt:lpstr>
      <vt:lpstr>Slide 34</vt:lpstr>
      <vt:lpstr>KOMBIKA ΣHMEIA ΣTHN IΣTOΛOΓIKH ΕΚΤΙΜΗΣΗ ΤΩΝ ΝΕΦΡΙΚΩΝ ΟΓΚΩΝ XΡΗΣΙΜΟΙ ΑΝΟΣΟΔΕΙΚΤΕΣ </vt:lpstr>
      <vt:lpstr>Ανοσοδείκτες βασικής διαφοροδιαγνωστικής σημασίας (I)</vt:lpstr>
      <vt:lpstr>Ανοσοδείκτες βασικής διαφοροδιαγνωστικής σημασίας (II)</vt:lpstr>
      <vt:lpstr>Η  ανοσοέκφραση  της CK7</vt:lpstr>
      <vt:lpstr>Slide 39</vt:lpstr>
      <vt:lpstr>Διαυγοκυτταρικό ΝΚΚ ( Δ ΝΚΚ) Αθροίσεις καρκινικών κυττάρων με οπτικά διαυγές κυτταρόπλασμα, δενδροειδώς διαπλεκόμενα, πλήρη, λεπτά ινοαγγειακά διαφραγμάτια </vt:lpstr>
      <vt:lpstr>Διαυγοκυτταρικό ΝΚΚ με ψευδοθηλώδη διαμόρφωση</vt:lpstr>
      <vt:lpstr>Slide 42</vt:lpstr>
      <vt:lpstr>Αξιολογώντας τα έως τώρα δεδομένα</vt:lpstr>
      <vt:lpstr> Από τον πυρηνικό προς τον «πυρηνιακό» βαθμό κακοήθειας …</vt:lpstr>
      <vt:lpstr>Συστάσεις εξειδικευμένων ιστοπαθολόγων ( αντίστοιχα ποσοστά συμφωνίας % )</vt:lpstr>
      <vt:lpstr>Η σημασία της νέκρωσης</vt:lpstr>
      <vt:lpstr>Η νέκρωση που ενδιαφέρει είναι η μικροσκοπικά ανιχνευόμενη ,  πηκτική νέκρωση</vt:lpstr>
      <vt:lpstr> Συστάσεις αναφορικά με τη νέκρωση στο ΝΚΚ </vt:lpstr>
      <vt:lpstr>Ανοσοφαινότυπος   διαυγοκυτταρικού   ΝΚΚ</vt:lpstr>
      <vt:lpstr>Έκφραση  HIF-1a             &amp;                 CA9 στο διαυγοκυτταρικό ΝΚΚ  (αδρανοποίηση του γονιδίου VHL)</vt:lpstr>
      <vt:lpstr>Διαυγοκυτταρικό ΝΚΚ (Δ ΝΚΚ)</vt:lpstr>
      <vt:lpstr>ΔΔ: Αδένωμα επινεφριδιακού φλοιού</vt:lpstr>
      <vt:lpstr>Καρκίνωμα επινεφριδιακού φλοιού</vt:lpstr>
      <vt:lpstr>Επί μεταστατικής νόσου, δείκτες που επιβεβαιώνουν τη διάγνωση νεφρικού νεοπλάσματος (νεφρική προέλευση) </vt:lpstr>
      <vt:lpstr>ΔΙΑΥΓΟΚΥΤΤΑΡΙΚΟ ΘΗΛΩΔΕΣ ΝΚΚ Διάταξη των πυρήνων μακράν της βασικής μεμβράνης </vt:lpstr>
      <vt:lpstr>Έκφραση CK7  στο διαυγοκυτταρικό θηλώδες ΝΚΚ</vt:lpstr>
      <vt:lpstr>Ανοσοφαινότυπος   διαυγοκυτταρικού θηλώδους ΝΚΚ</vt:lpstr>
      <vt:lpstr>Slide 58</vt:lpstr>
      <vt:lpstr>Slide 59</vt:lpstr>
      <vt:lpstr>Slide 60</vt:lpstr>
      <vt:lpstr>Καρκίνωμα σχετιζόμενο με διαμετάθεση Θηλώδες και συμπαγές πρότυπο, κύτταρα διαυγή και ηωσινόφιλα, ψαμμώδες σωμάτιο, φωλεά κυττάρων με ογκώδες κυτταρόπλασμα.</vt:lpstr>
      <vt:lpstr>Νεφρικό καρκίνωμα με διαμετάθεση</vt:lpstr>
      <vt:lpstr>Νεφροκυτταρικό καρκίνωμα σχετιζόμενο με διαμετάθεση Xp11.2/TFE3</vt:lpstr>
      <vt:lpstr>Ανοσοφαινότυπος   καρκινώματος   σχετιζομένου με διαμετάθεση MITF/TFE</vt:lpstr>
      <vt:lpstr>Ξανθοκοκκιωματώδης πυελονεφρίτιδα</vt:lpstr>
      <vt:lpstr>ΔΙΑΥΓΟΚΥΤΤΑΡΙΚΟ ΣΑΡΚΩΜΑ ΤΟΥ ΝΕΦΡΟΥ Διαφραγμάτια με διαμόρφωση «όπως σε κοτετσόσυρμα».</vt:lpstr>
      <vt:lpstr>Slide 67</vt:lpstr>
      <vt:lpstr>Λειομυωματώδες νεφρικό καρκίνωμα Φωλεές, σωληνώδεις δομές και χορδές διαυγών κυττάρων εντός υποστρώματος ατρακτόμορφων κυττάρων κυρίως περιφερικά ή και με παρακείμενη επέκταση  (λείων μυϊκών ινών,  ανοσοθετικών στη SMA, καλδεσμόνη, δεσμίνη &amp; βιμεντίνη και  αρνητικών στα ΗΜΒ45, CD117, CK, EMA, ER, PR)</vt:lpstr>
      <vt:lpstr>Σαρκωματοειδής &amp; Ραβδοειδής (απο)διαφοροποίηση ΝΚΚ</vt:lpstr>
      <vt:lpstr>Το σαρκωματοειδές ΝΚΚ  δεν αποτελεί ανεξάρτητο τύπο ΝΚΚ  γιατί αντιπροσωπεύει την ακραία υψηλόβαθμη κακοήθεια  που μπορεί να φτάσουν  όλοι οι ιστολογικοί τύποι ΝΚΚ  (ίσως συχνότερα το Χ ΝΚΚ). Ραβδοειδείς και σαρκωματοειδείς χαρακτήρες </vt:lpstr>
      <vt:lpstr>Nεφροκυτταρικό καρκίνωμα  με συστατικό σαρκωματοειδούς διαφοροποίησης</vt:lpstr>
      <vt:lpstr>Έντονη και διάχυτη ανοσοϊστοθετικότητα στην  CAM 5.2 σε σαρκωματοειδή διαφοροποίηση ΝΚΚ </vt:lpstr>
      <vt:lpstr>Ανοσοέκφραση CA9 στο σαρκωματοειδές συστατικό διαυγοκυτταρικού ΝΚK</vt:lpstr>
      <vt:lpstr>ΑΓΓΕΙΟΜΥΟΛΙΠΩΜΑ ΝΕΦΡΟΥ  Τριφασικό πρότυπο: λιπώδης ιστός, λείος μυς [ΗΜΒ45(+)], παχυτοιχωματικά ανώμαλης διαμόρφωσης  αγγεία</vt:lpstr>
      <vt:lpstr>Αγγειομυολίπωμα</vt:lpstr>
      <vt:lpstr>Αγγειομυολίπωμα </vt:lpstr>
      <vt:lpstr>Επιθηλιοειδές  αγγειομυολίπωμα</vt:lpstr>
      <vt:lpstr>Eπιθηλιοειδές ΑΜΛ  Ανώμαλη κοκκίωση κυτταροπλάσματος,  περιπυρηνική συμπύκνωσή του-περιφερική διαύγαση</vt:lpstr>
      <vt:lpstr>Έκφραση  HMB45 σε επιθηλιοειδές αγγειομυολίπωμα νεφρού. Επί υποτροπής, λόγω αποδιαφοροποίησης,  πιθανώς αρνητική χρώση του HMB45. </vt:lpstr>
      <vt:lpstr>(Καλοήθης)   μικτός επιθηλιακός   &amp; στρωματικός όγκος του νεφρού </vt:lpstr>
      <vt:lpstr>ΟΓΚΟΣ ΔΙΑΜΕΣΩΝ ΚΥΤΤΑΡΩΝ/ΙΝΩΜΑ ΜΥΕΛΩΔΟΥΣ ΜΟΙΡΑΣ</vt:lpstr>
      <vt:lpstr>Slide 82</vt:lpstr>
      <vt:lpstr>Μετανεφρικό αδένωμα</vt:lpstr>
      <vt:lpstr>Έκφραση WT-1 σε μετανεφρικό αδένωμα</vt:lpstr>
      <vt:lpstr>Νεφροβλάστωμα</vt:lpstr>
      <vt:lpstr>ΟΓΚΟΣ ΠΑΡΑΣΠΕΙΡΑΜΑΤΙΚΗΣ ΣΥΣΚΕΥΗΣ Αρχιτεκτονική γλομαγγειώματος-αιμαγγειοπερικυτώματος</vt:lpstr>
      <vt:lpstr>Όγκος παρασπειραματι-κής συσκευής</vt:lpstr>
      <vt:lpstr>ΚΑΡΚΙΝΟΕΙΔΕΣ ΝΕΦΡΟΥ  Χαρακτηριστική αρχιτεκτονική, μονόμορφοι πυρήνες,  κοκκώδης κατανομή της χρωματίνης</vt:lpstr>
      <vt:lpstr>PNET Tαπήτιο αρχέγονων στρογγυλών κυττάρων, ροζέτες</vt:lpstr>
      <vt:lpstr>Slide 90</vt:lpstr>
      <vt:lpstr>Υπάρχει ιδιαίτερος ιστολογικός  τύπος ΝΚΚ από κοκκιώδη κύτταρα;  ΟΧΙ</vt:lpstr>
      <vt:lpstr>Εστία θηλώδους υπερπλασίας  του νεφρικού φλοιού (&lt;1χιλ.)</vt:lpstr>
      <vt:lpstr>Slide 93</vt:lpstr>
      <vt:lpstr>Θηλώδες αδένωμα (&lt;15χιλ.)</vt:lpstr>
      <vt:lpstr>Slide 95</vt:lpstr>
      <vt:lpstr>Θηλώδες ΝΚΚ τύπου 1                           τύπου 2 (ιδιαίτερα σημαντικός ο βαθμός πυρηνικής κακοήθειας στον τύπο 2)</vt:lpstr>
      <vt:lpstr>Θ ΝΚΚ  Θηλώδης διαμόρφωση, κοκκία αιμοσιδηρίνης στο κατά θέσεις αραιοχρωματικό κυτταρόπλασμα των καρκινικών κυττάρων, πιθανή η παρουσία βλέννης.</vt:lpstr>
      <vt:lpstr>Ασαφώς υποσημαινόμενη  θηλώδης διαμόρφωση σε θηλώδες ΝΚΚ</vt:lpstr>
      <vt:lpstr>Συμπαγής ποικιλία  θηλώδους ΝΚΚ</vt:lpstr>
      <vt:lpstr>Θηλώδες ΝΚΚ  (2ος συχνότερος τύπος ΝΚΚ) </vt:lpstr>
      <vt:lpstr>Έκφραση του CD10 σε θηλώδες αδένωμα.  Αυλικό πρότυπο ανοσοχρώσης.</vt:lpstr>
      <vt:lpstr>Έκφραση CK 7                &amp;           AMACR   σε μικροσκοπικό θηλώδες αδένωμα </vt:lpstr>
      <vt:lpstr>Έκφραση  CK7                      &amp;                 AMACR στο θηλώδες ΝΚΚ </vt:lpstr>
      <vt:lpstr>Θηλώδες ΝΚΚ </vt:lpstr>
      <vt:lpstr>Ογκοκυτταρικό θηλώδες νεφρικό καρκίνωμα Θηλώδης  και συμπαγής διαμόρφωση ογκοκυττάρων, αφρώδη  κύτταρα στο υπόστρωμα. ( Στο ογκοκύτωμα απουσιάζουν οι θηλές) </vt:lpstr>
      <vt:lpstr>Slide 106</vt:lpstr>
      <vt:lpstr>Διαφοροδιάγνωση  της ηωσινόφιλης ποικιλίας χρωμόφοβου ΝΚΚ από το ογκοκύτωμα</vt:lpstr>
      <vt:lpstr>Σαφώς διακριτά κυτταροπλασματικά όρια  στο χρωμόφοβο ΝΚΚ</vt:lpstr>
      <vt:lpstr>Χ ΝΚΚ  (ατελή αγγειοσυνδετικά διαφραγμάτια,  λεπτά δικτυωτό, αραιοχρωματικό, όχι διαυγές κυτταρόπλασμα) </vt:lpstr>
      <vt:lpstr>X NKK</vt:lpstr>
      <vt:lpstr>Χρωμόφοβο ΝΚΚ (Χ ΝΚΚ) (3ος συχνότερος υπότυπος ΝΚΚ ) </vt:lpstr>
      <vt:lpstr>Έντονη και διάχυτη ανοσοϊστοθετικότητα  χρωμόφοβου ΝΚΚ στην CK7</vt:lpstr>
      <vt:lpstr>          Ογκοκύτωμα: Πιθανά ευρήματα,  μη αποκλείοντα  διάγνωση ογκοκυτώματος Συμπαγής διαμόρφωση                                       Εκφυλιστικού τύπου                                                                                        πυρηνική ατυπία </vt:lpstr>
      <vt:lpstr>Μικροσκοπικά παρατηρούμενη διήθηση (!)  περινεφρικού λίπους  από ογκοκύτωμα</vt:lpstr>
      <vt:lpstr>   Σωληνο(κυστικό)      πρότυπο ογκοκυτώματος</vt:lpstr>
      <vt:lpstr>ΕΥΡΗΜΑΤΑ  ΑΣΥΜΒΑΤΑ ΜΕ ΔΙΑΓΝΩΣΗ ΟΓΚΟΚΥΤΩΜΑΤΟΣ</vt:lpstr>
      <vt:lpstr>   Ογκοκύτωμα</vt:lpstr>
      <vt:lpstr>CD117</vt:lpstr>
      <vt:lpstr>Ανοσοϊστοθετικότητα διάσπαρτων κυττάρων ογκοκυτώματος στην CK7</vt:lpstr>
      <vt:lpstr>Χρήσιμοι ανοσοϊστοχημικοί δείκτες  στη διαφοροδιάγνωση των ΝΚΚ, ιδιαιτέρως εκείνων με ηωσινόφιλο-κοκκιώδες κυτταρόπλασμα   </vt:lpstr>
      <vt:lpstr>ΝΚΚ σχετιζόμενο με επίκτητη κυστική νόσο φωλεές νεοπλασματικών κυττάρων με πολλαπλούς αυλούς , άφθονοι κρύσταλλοι οξαλικού ασβεστίου. AMACR (διάχυτα +),CD10, GST-a, αντιγόνο ΝΚΚ:(+), CK7 (-, ή πολύ εστιακά+) </vt:lpstr>
      <vt:lpstr>Slide 122</vt:lpstr>
      <vt:lpstr>Διαφοροδιάγνωση  νεφρικών όγκων  με κυστική διαμόρφωση  </vt:lpstr>
      <vt:lpstr>   Κυστικό       νέφρωμα </vt:lpstr>
      <vt:lpstr>Slide 125</vt:lpstr>
      <vt:lpstr>Πολύχωρο κυστικό ΝΚΚ  (διαυγή νεοπλασματικά κύτταρα μόνο στα διαφραγμάτια ή  στην επένδυση των κύστεων. Ήπια βιολογική συμπεριφορά)</vt:lpstr>
      <vt:lpstr>Διαυγοκυτταρικό  ΝΚΚ  με εκτεταμένη κυστική διαμόρφωση</vt:lpstr>
      <vt:lpstr>Slide 128</vt:lpstr>
      <vt:lpstr>Σωληνοκυστικό καρκίνωμα Ποικίλου μεγέθους σωληνάρια &amp; κύστεις με μονόστοιχη επένδυση από κυβοειδή κύτταρα με άφθονο ηωσινόφιλο κυτταρόπλασμα κατά θέσεις εμφάνισης «πλατυκέφαλου καρφιού» και εμφανή  πυρήνια.</vt:lpstr>
      <vt:lpstr>Σωληνοκυστικό καρκίνωμα</vt:lpstr>
      <vt:lpstr>Slide 131</vt:lpstr>
      <vt:lpstr>Υποποικιλίες  καρκινώματος αθροιστικών πόρων</vt:lpstr>
      <vt:lpstr>Slide 133</vt:lpstr>
      <vt:lpstr>Slide 134</vt:lpstr>
      <vt:lpstr>Slide 135</vt:lpstr>
      <vt:lpstr>Slide 136</vt:lpstr>
      <vt:lpstr>Καρκίνωμα αθροιστικών πόρων Δεσμοπλαστικό φλεγμονώδες υπόστρωμα, αισθητή πυρηνική ατυπία. Όγκος μυελώδους μοίρας. Γειτονεύει με την πύελο, αλλά σπάνια την διηθεί. Κυρίως καταστρέφει το νεφρικό παρέγχυμα. Δυσπλασία παρακείμενων σωληναρίων.</vt:lpstr>
      <vt:lpstr>(Υψηλής κακοήθειας)  καρκίνωμα αθροιστικών πόρων</vt:lpstr>
      <vt:lpstr>Έκφραση  34βΕ12          &amp;         ULEX-1 στο καρκίνωμα των αθροιστικών πόρων</vt:lpstr>
      <vt:lpstr>Slide 140</vt:lpstr>
      <vt:lpstr>Slide 141</vt:lpstr>
      <vt:lpstr>Μυελοειδές καρκίνωμα Υψηλόβαθμη κακοήθεια, ουδετερόφιλα, δρεπανοκύτταρα. 34βE12 (-)</vt:lpstr>
      <vt:lpstr>Νεφρικό μυελοειδές καρκίνωμα</vt:lpstr>
      <vt:lpstr>Slide 144</vt:lpstr>
      <vt:lpstr>Slide 145</vt:lpstr>
      <vt:lpstr>Slide 146</vt:lpstr>
      <vt:lpstr>Slide 147</vt:lpstr>
      <vt:lpstr>Χρώση Alcian blue (PH2,5) σε βλεννώδες σωληνώδες ατρακτοκυτταρικό καρκίνωμα </vt:lpstr>
      <vt:lpstr>Βλεννώδες σωληνώδες και ατρακτοκυτταρικό  καρκίνωμα.Eλάχιστη κυτταρική ατυπία, όλως εστιακή θηλώδης διαμόρφωση (αν υπάρχει) .</vt:lpstr>
      <vt:lpstr>(Ευμενούς πρόγνωσης)  βλεννώδες σωληνώδες &amp; ατρακτοκυτταρικό  καρκίνωμα</vt:lpstr>
      <vt:lpstr>Μεταστατικοί όγκοι στο νεφρό </vt:lpstr>
      <vt:lpstr>Θυλακιώδες νεφρικό καρκίνωμα προσομοιάζον με θυρεοειδικό.  Συνωστιζόμενα θυλάκια με έντονα ηωσινόφιλες εκκρίσεις κατά θέσεις  και κύτταρα με πυρηνικούς χαρακτήρες ως επί θυρεοειδικού καρκινώματος (ψευδοέγκλειστα, εντομές). TTF-1 &amp; θυρεοσφαιρίνη (-)</vt:lpstr>
      <vt:lpstr>Παθολογοανατομικές παράμετροι  επηρεάζουσες σημαντικά  τη σχετιζόμενη με το ΝΚΚ επιβίωση των ασθενών</vt:lpstr>
      <vt:lpstr>Slide 154</vt:lpstr>
      <vt:lpstr>Slide 155</vt:lpstr>
      <vt:lpstr>Slide 156</vt:lpstr>
      <vt:lpstr>Slide 157</vt:lpstr>
      <vt:lpstr>Χαρακτηρίστε τις παρακάτω προτάσεις επί του εικονιζόμενου νεοπλάσματος του νεφρού ως σωστές ή λανθασμένες </vt:lpstr>
      <vt:lpstr>Slide 159</vt:lpstr>
      <vt:lpstr>Χαρακτηρίστε τις παρακάτω προτάσεις επί του εικονιζόμενου νεοπλάσματος του νεφρού ως σωστές ή λανθασμένες </vt:lpstr>
      <vt:lpstr>Slide 161</vt:lpstr>
      <vt:lpstr>Slide 162</vt:lpstr>
      <vt:lpstr>Slide 163</vt:lpstr>
      <vt:lpstr>Slide 164</vt:lpstr>
      <vt:lpstr>Slide 165</vt:lpstr>
      <vt:lpstr>Slide 166</vt:lpstr>
      <vt:lpstr>Slide 167</vt:lpstr>
      <vt:lpstr>Slide 168</vt:lpstr>
      <vt:lpstr>Slide 169</vt:lpstr>
      <vt:lpstr>       2. Σε γυναίκα 65 ετών με πολυκυτταραιμία και κακή νεφρική λειτουργία διενεργείται βιοψία με χονδρή βελόνα από τυχαία ανευρισκόμενο όγκο νεφρού, μ.δ 5,5 εκ. Βάσει της εικονιζόμενης μορφολογίας και του  αοσοφαινότυπου του όγκου [EMA (-), CK7 (-),CD 57 (+), AMACR (-) και WT-1 (+)], αποφασίζεται να μη γίνει νεφρεκτομή. Ποια η πιθανότερη ιστολογική τυποποίηση του όγκου βάσει και των παρατιθέμενων εικόνων;  α. Συμπαγές θηλώδες ΝΚΚ  β. Όγκος του Wilms με κυριαρχία του επιθηλιακού   συστατικού γ. Μετανεφρικό αδένωμα  δ. Κανένα από τα παραπάνω               </vt:lpstr>
      <vt:lpstr>Slide 171</vt:lpstr>
      <vt:lpstr>       2.  Σε γυναίκα 65 ετών με πολυκυτταραιμία και κακή νεφρική λειτουργία διενεργείται βιοψία με χονδρή βελόνα από τυχαία ανευρισκόμενο όγκο νεφρού, μ.δ 5,5 εκ. Βάσει της εικονιζόμενης μορφολογίας και του  αοσοφαινότυπου του όγκου [EMA (-), CK7 (-),CD 57 (+), AMACR (-) και WT-1 (+)], αποφασίζεται να μη γίνει νεφρεκτομή. Ποια η πιθανότερη ιστολογική τυποποίηση του όγκου βάσει και των παρατιθέμενων εικόνων;  α. Συμπαγές θηλώδες ΝΚΚ  β. Όγκος του Wilms με κυριαρχία του επιθηλιακού   συστατικού γ. Μετανεφρικό αδένωμα  δ. Κανένα από τα παραπάνω               </vt:lpstr>
      <vt:lpstr>      3. Σε βρέφος 2 μηνών ψηλαφάται κοιλιακή μάζα και ανευρίσκεται νεφρικός όγκος μ.δ 6,2 εκ. που αφορά  στον  κόλπο της πύλης του νεφρού. Γίνεται απλή νεφρεκτομή με θεραπευτικό αποτέλεσμα. Βάσει της πιθανότερης ιστολογικής διάγνωσης, ποιος από τους παρακάτω ανοσοδείκτες αναμένεται να έχει θετική έκφραση στα νεοπλασματικά  κύτταρα;  α. Κυτταροκερατίνες  β. Bιμεντίνη γ. Bcl - 2  δ. WT – 1               </vt:lpstr>
      <vt:lpstr>Slide 174</vt:lpstr>
      <vt:lpstr>      3. Σε βρέφος 2 μηνών ψηλαφάται κοιλιακή μάζα και ανευρίσκεται νεφρικός όγκος μ.δ 6,2 εκ. που αφορά  στον  κόλπο της πύλης του νεφρού. Γίνεται απλή νεφρεκτομή με θεραπευτικό αποτέλεσμα. Βάσει της πιθανότερης ιστολογικής διάγνωσης, ποιος από τους παρακάτω ανοσοδείκτες αναμένεται να έχει θετική έκφραση στα νεοπλασματικά  κύτταρα;  α. Κυτταροκερατίνες  β. Bιμεντίνη γ. Bcl - 2  δ. WT – 1               </vt:lpstr>
      <vt:lpstr>   4. Άρρεν νήπιο 3 ετών με λεμφαδενικές και οστικές μεταστάσεις αντιμετωπίζεται για νεφρικό όγκο του Wilms, χωρίς ανταπόκριση. Η τελευταία επιτυγχάνεται με χορήγηση σκευασμάτων που περιέχουν δοξορουβικίνη. Λαμβάνοντας υπόψη την εικονιζόμενη μορφολογία του όγκου, πιθανότατα πρόκειται για:   α. όγκο του Wilms (πράγματι)  β. κυτταροβριθές συγγενές μεσοβλαστικό    νέφρωμα γ. μονοφασικό συνοβιακό σάρκωμα  δ. διαυγοκυτταρικό σάρκωμα του νεφρού            </vt:lpstr>
      <vt:lpstr>Slide 177</vt:lpstr>
      <vt:lpstr>   4. Άρρεν νήπιο 3 ετών με λεμφαδενικές και οστικές μεταστάσεις αντιμετωπίζεται για νεφρικό όγκο του Wilms, χωρίς ανταπόκριση. Η τελευταία επιτυγχάνεται με χορήγηση σκευασμάτων που περιέχουν δοξορουβικίνη. Λαμβάνοντας υπόψη την εικονιζόμενη μορφολογία του όγκου, πιθανότατα πρόκειται για:   α. όγκο του Wilms (πράγματι)  β. κυτταροβριθές συγγενές μεσοβλαστικό    νέφρωμα γ. μονοφασικό συνοβιακό σάρκωμα  δ. διαυγοκυτταρικό σάρκωμα του νεφρού            </vt:lpstr>
      <vt:lpstr>    5.  Στο εικονιζόμενο νεόπλασμα του άνω πόλου του νεφρού,  ποιοι δείκτες αναμένεται να έχουν ανοσοϊστοθετικότητα;    α. KIT (CD 117), βιμεντίνη και ακτίνη   β. HMB-45 και Melan A  γ. Κυτταροκερατίνη και επιθηλιακό μεμβρανικό   αντιγόνο             δ. α + β                </vt:lpstr>
      <vt:lpstr>Slide 180</vt:lpstr>
      <vt:lpstr>    5.  Στο εικονιζόμενο νεόπλασμα του άνω πόλου του νεφρού,  ποιοι δείκτες αναμένεται να έχουν ανοσοϊστοθετικότητα;    α. KIT (CD 117), βιμεντίνη και ακτίνη   β. HMB-45 και Melan A  γ. Κυτταροκερατίνη και επιθηλιακό μεμβρανικό   αντιγόνο             δ. α + β                </vt:lpstr>
      <vt:lpstr>   6. Από ποια περιοχή του εικονιζόμενου στα αριστερά παρασκευάσματος νεφρεκτομής με νεφροκυτταρικό καρκίνωμα έχει ληφθεί η τομή που εικονίζεται δεξιά;   α. Από τα κιτρινόλευκα οζία  β. Από τις  κρεμώδους χροιάς, συμπαγείς περιοχές γ. Από τη νεφρική κάψα και τον περινεφρικό λιπώδη ιστό  δ. Από το παρακείμενο του όγκου νεφρικό παρέγχυμα                </vt:lpstr>
      <vt:lpstr>Slide 183</vt:lpstr>
      <vt:lpstr>   6. Από ποια περιοχή του εικονιζόμενου στα αριστερά παρασκευάσματος νεφρεκτομής με νεφροκυτταρικό καρκίνωμα έχει ληφθεί η τομή που εικονίζεται δεξιά;   α. Από τα κιτρινόλευκα οζία  β. Από τις  κρεμώδους χροιάς, συμπαγείς περιοχές γ. Από τη νεφρική κάψα και τον περινεφρικό λιπώδη ιστό  δ. Από το παρακείμενο του όγκου νεφρικό παρέγχυμα                </vt:lpstr>
      <vt:lpstr>7.Νεφρικός όγκος σε άρρενα, επικεντρωμένος στη μυελώδη μοίρα, προχωρημένου σταδίου κατά τη διάγνωση, πτωχής πρόγνωσης, με τους παρακάτω μορφολογικούς χαρακτήρες. Θετική ανοσοχρώση  των νεοπλασματικών κυττάρων αναμένεται:   α. Στις αγλουτινίνες peanut και Ulex europaeus  β. Στις κερατίνες χαμηλού μοριακού βάρους   γ. Στις κερατίνες υψηλού μοριακού βάρους 34βΕ12   και CK19   δ. σε όλα τα παραπάνω             </vt:lpstr>
      <vt:lpstr>Slide 186</vt:lpstr>
      <vt:lpstr>7.Νεφρικός όγκος σε άρρενα, επικεντρωμένος στη μυελώδη μοίρα, προχωρημένου σταδίου κατά τη διάγνωση, πτωχής πρόγνωσης, με τους παρακάτω μορφολογικούς χαρακτήρες. Θετική ανοσοχρώση  των νεοπλασματικών κυττάρων αναμένεται:   α. Στις αγλουτινίνες peanut και Ulex europaeus  β. Στις κερατίνες χαμηλού μοριακού βάρους   γ. Στις κερατίνες υψηλού μοριακού βάρους 34βΕ12   και CK19   δ. σε όλα τα παραπάνω             </vt:lpstr>
      <vt:lpstr>8.  Όγκος νεφρού σε άρρενα 60 ετών. Ποιο/α από τα παρακάτω ισχύει /ουν;   α.      Πρόκειται για θηλώδες ΝΚΚ με σχεδόν συμπαγή              διαμόρφωση στη δεξιά εικόνα   β.      Πρόκειται για θηλώδες ΝΚΚ τύπου 1 στην κάτω    αριστερά εικόνα  γ.      Πρόκειται για συμβατικό ΝΚΚ με μικρές θηλώδεις     δομές   δ. α + β       </vt:lpstr>
      <vt:lpstr>Slide 189</vt:lpstr>
      <vt:lpstr>8.  Όγκος νεφρού σε άρρενα 60 ετών. Ποιο/α από τα παρακάτω ισχύει /ουν;   α.      Πρόκειται για θηλώδες ΝΚΚ με σχεδόν συμπαγή              διαμόρφωση στη δεξιά εικόνα   β.      Πρόκειται για θηλώδες ΝΚΚ τύπου 1 στην κάτω    αριστερά εικόνα  γ.      Πρόκειται για συμβατικό ΝΚΚ με μικρές θηλώδεις     δομές   δ. α + β       </vt:lpstr>
      <vt:lpstr>9.  Ποια από τις παρακάτω χρώσεις  δε  βοηθά στην τυποποίηση  του εικονιζόμενου περίγραπτου, αλλά μη εγκαψωμένου όγκου;   α. Χρώση κολλοειδούς σιδήρου του Hale    β. Κυτταροκερατίνη 7   γ. Αντιγόνο νεφροκυτταρικού καρκινώματος    δ. Βιμεντίνη       </vt:lpstr>
      <vt:lpstr>Slide 192</vt:lpstr>
      <vt:lpstr>9.  Ποια από τις παρακάτω χρώσεις  δε  βοηθά στην τυποποίηση  του εικονιζόμενου περίγραπτου, αλλά μη εγκαψωμένου όγκου;   α. Χρώση κολλοειδούς σιδήρου του Hale    β. Κυτταροκερατίνη 7   γ. Αντιγόνο νεφροκυτταρικού καρκινώματος               δ. Βιμεντίνη       </vt:lpstr>
      <vt:lpstr>10.  Ποιος βαθμός πυρηνικής κακοήθειας ΝΚΚ κατά Fuhrman    δ ε ν  περιλαμβάνεται στις παρακάτω εικόνες;   α.  4   β.  3  γ.  2   δ.  1     </vt:lpstr>
      <vt:lpstr>Slide 195</vt:lpstr>
      <vt:lpstr>10.  Ποιος βαθμός πυρηνικής κακοήθειας ΝΚΚ κατά Fuhrman    δ ε ν  περιλαμβάνεται στις παρακάτω εικόνες;   α.  4   β.  3  γ.  2   δ.  1     </vt:lpstr>
      <vt:lpstr> 11.Ποια η ακριβέστερη ιστολογική τυποποίηση της εικονιζόμενης αλλοίωσης;   α.  Πολύχωρο κυστικό νεφροκυτταρικό καρκίνωμα   β. Διαυγοκυτταρικό νεφροκυτταρικό καρκίνωμα με    εκτενή κυστική μεταβολή   γ. Πολύχωρη φλοιώδης κύστη (κυστικό νέφρωμα)   δ. Τίποτε από τα παραπάνω     </vt:lpstr>
      <vt:lpstr>Slide 198</vt:lpstr>
      <vt:lpstr> 11.Ποια η ακριβέστερη ιστολογική τυποποίηση της εικονιζόμενης αλλοίωσης;   α.  Πολύχωρο κυστικό νεφροκυτταρικό καρκίνωμα    β. Διαυγοκυτταρικό νεφροκυτταρικό καρκίνωμα με    εκτενή κυστική μεταβολή   γ. Πολύχωρη φλοιώδης κύστη (κυστικό νέφρωμα)    δ. Τίποτε από τα παραπάνω     </vt:lpstr>
      <vt:lpstr>12.  Ποιο συστατικό στοιχείο του νεφροβλαστώματος δεν  περιλαμβάνεται στην εικόνα;   α.  Το στοιχείο του αδιαφοροποίητου νεφρογόνου              βλαστήματος    β.  Το στοιχείο του επιθηλιακού ιστού     γ.  Το στοιχείο του μεσεγχυματικού ιστού    δ. Περιλαμβάνονται και τα τρία παραπάνω     </vt:lpstr>
      <vt:lpstr>Slide 201</vt:lpstr>
      <vt:lpstr>12.  Ποιο συστατικό στοιχείο του νεφροβλαστώματος δεν  περιλαμβάνεται στην εικόνα;   α.  Το στοιχείο του αδιαφοροποίητου νεφρογόνου                     βλαστήματος    β.  Το στοιχείο του επιθηλιακού ιστού     γ.  Το στοιχείο του μεσεγχυματικού ιστού    δ. Περιλαμβάνονται και τα τρία παραπάνω     </vt:lpstr>
      <vt:lpstr>13.  Όγκος σε πεταλοειδή νεφρό σε άρρενα 49 ετών. Βάσει των εικόνων, η ανοσοϊστοθετικότητα ποιου δείκτη θα τεκμηριώσει τη διάγνωση;   α. Συναπτοφυσίνη   β. Χρωμογρανίνη  γ. Κυτταροκερατίνη   δ. Όλα τα παραπάνω     </vt:lpstr>
      <vt:lpstr>Slide 204</vt:lpstr>
      <vt:lpstr>13.  Όγκος σε πεταλοειδή νεφρό σε άρρενα 49 ετών. Βάσει των εικόνων, η ανοσοϊστοθετικότητα ποιου δείκτη θα τεκμηριώσει τη διάγνωση;   α. Συναπτοφυσίνη   β. Χρωμογρανίνη  γ. Κυτταροκερατίνη   δ. Όλα τα παραπάνω     </vt:lpstr>
      <vt:lpstr>14.  Όγκος μ.δ 10 εκ. σε άρρενα 26 ετών με κοιλιακό πόνο και  αιματουρία. Ποιο από τα παρακάτω δ ε ν  ισχύει;   α. Πρόκειται για όγκο του Wilms με κυρίαρχο το συστατικό του βλαστήματος     β. Η πνευμονική μετάσταση είναι αναμενόμενη     γ. Παρατηρείται κυτταρογενετικώς διαμετάθεση t(11; 22)(q24; q12)    δ. Ο αναμενόμενος ανοσοφαινότυπος είναι CD99 (+),     FLI - 1(+), WT - 1(-)     </vt:lpstr>
      <vt:lpstr>Slide 207</vt:lpstr>
      <vt:lpstr>14.  Όγκος μ.δ 10 εκ. σε άρρενα 26 ετών με κοιλιακό πόνο και  αιματουρία. Ποιο από τα παρακάτω δ ε ν  ισχύει;   α. Πρόκειται για όγκο του Wilms με κυρίαρχο                    το συστατικό του βλαστήματος     β. Η πνευμονική μετάσταση είναι αναμενόμενη     γ. Παρατηρείται κυτταρογενετικώς διαμετάθεση t(11; 22)(q24; q12)    δ. Ο αναμενόμενος ανοσοφαινότυπος είναι CD99 (+),     FLI - 1(+), WT - 1(-)     </vt:lpstr>
      <vt:lpstr>Slide 209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Jennifer</dc:creator>
  <cp:lastModifiedBy>αγαπουλακι</cp:lastModifiedBy>
  <cp:revision>244</cp:revision>
  <dcterms:created xsi:type="dcterms:W3CDTF">2014-01-06T07:06:35Z</dcterms:created>
  <dcterms:modified xsi:type="dcterms:W3CDTF">2019-03-31T08:40:10Z</dcterms:modified>
</cp:coreProperties>
</file>