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83"/>
  </p:notesMasterIdLst>
  <p:sldIdLst>
    <p:sldId id="256" r:id="rId2"/>
    <p:sldId id="460" r:id="rId3"/>
    <p:sldId id="542" r:id="rId4"/>
    <p:sldId id="475" r:id="rId5"/>
    <p:sldId id="549" r:id="rId6"/>
    <p:sldId id="544" r:id="rId7"/>
    <p:sldId id="545" r:id="rId8"/>
    <p:sldId id="546" r:id="rId9"/>
    <p:sldId id="547" r:id="rId10"/>
    <p:sldId id="548" r:id="rId11"/>
    <p:sldId id="550" r:id="rId12"/>
    <p:sldId id="551" r:id="rId13"/>
    <p:sldId id="552" r:id="rId14"/>
    <p:sldId id="553" r:id="rId15"/>
    <p:sldId id="554" r:id="rId16"/>
    <p:sldId id="555" r:id="rId17"/>
    <p:sldId id="556" r:id="rId18"/>
    <p:sldId id="557" r:id="rId19"/>
    <p:sldId id="562" r:id="rId20"/>
    <p:sldId id="603" r:id="rId21"/>
    <p:sldId id="609" r:id="rId22"/>
    <p:sldId id="601" r:id="rId23"/>
    <p:sldId id="602" r:id="rId24"/>
    <p:sldId id="600" r:id="rId25"/>
    <p:sldId id="604" r:id="rId26"/>
    <p:sldId id="559" r:id="rId27"/>
    <p:sldId id="563" r:id="rId28"/>
    <p:sldId id="564" r:id="rId29"/>
    <p:sldId id="565" r:id="rId30"/>
    <p:sldId id="566" r:id="rId31"/>
    <p:sldId id="567" r:id="rId32"/>
    <p:sldId id="568" r:id="rId33"/>
    <p:sldId id="605" r:id="rId34"/>
    <p:sldId id="571" r:id="rId35"/>
    <p:sldId id="570" r:id="rId36"/>
    <p:sldId id="574" r:id="rId37"/>
    <p:sldId id="569" r:id="rId38"/>
    <p:sldId id="607" r:id="rId39"/>
    <p:sldId id="579" r:id="rId40"/>
    <p:sldId id="580" r:id="rId41"/>
    <p:sldId id="572" r:id="rId42"/>
    <p:sldId id="573" r:id="rId43"/>
    <p:sldId id="608" r:id="rId44"/>
    <p:sldId id="575" r:id="rId45"/>
    <p:sldId id="577" r:id="rId46"/>
    <p:sldId id="576" r:id="rId47"/>
    <p:sldId id="586" r:id="rId48"/>
    <p:sldId id="582" r:id="rId49"/>
    <p:sldId id="583" r:id="rId50"/>
    <p:sldId id="584" r:id="rId51"/>
    <p:sldId id="581" r:id="rId52"/>
    <p:sldId id="588" r:id="rId53"/>
    <p:sldId id="585" r:id="rId54"/>
    <p:sldId id="587" r:id="rId55"/>
    <p:sldId id="590" r:id="rId56"/>
    <p:sldId id="591" r:id="rId57"/>
    <p:sldId id="592" r:id="rId58"/>
    <p:sldId id="594" r:id="rId59"/>
    <p:sldId id="593" r:id="rId60"/>
    <p:sldId id="595" r:id="rId61"/>
    <p:sldId id="599" r:id="rId62"/>
    <p:sldId id="597" r:id="rId63"/>
    <p:sldId id="596" r:id="rId64"/>
    <p:sldId id="610" r:id="rId65"/>
    <p:sldId id="611" r:id="rId66"/>
    <p:sldId id="598" r:id="rId67"/>
    <p:sldId id="612" r:id="rId68"/>
    <p:sldId id="613" r:id="rId69"/>
    <p:sldId id="614" r:id="rId70"/>
    <p:sldId id="615" r:id="rId71"/>
    <p:sldId id="618" r:id="rId72"/>
    <p:sldId id="616" r:id="rId73"/>
    <p:sldId id="617" r:id="rId74"/>
    <p:sldId id="619" r:id="rId75"/>
    <p:sldId id="620" r:id="rId76"/>
    <p:sldId id="621" r:id="rId77"/>
    <p:sldId id="622" r:id="rId78"/>
    <p:sldId id="623" r:id="rId79"/>
    <p:sldId id="558" r:id="rId80"/>
    <p:sldId id="289" r:id="rId81"/>
    <p:sldId id="290" r:id="rId82"/>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08" autoAdjust="0"/>
    <p:restoredTop sz="99309" autoAdjust="0"/>
  </p:normalViewPr>
  <p:slideViewPr>
    <p:cSldViewPr>
      <p:cViewPr varScale="1">
        <p:scale>
          <a:sx n="114" d="100"/>
          <a:sy n="114" d="100"/>
        </p:scale>
        <p:origin x="1728"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6548846-92BC-4A40-99FB-C30931A7EEB4}" type="datetimeFigureOut">
              <a:rPr lang="el-GR"/>
              <a:pPr>
                <a:defRPr/>
              </a:pPr>
              <a:t>16/12/2020</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6020CC6-C169-4E73-B609-DD8A1E631809}" type="slidenum">
              <a:rPr lang="el-GR"/>
              <a:pPr>
                <a:defRPr/>
              </a:pPr>
              <a:t>‹#›</a:t>
            </a:fld>
            <a:endParaRPr lang="el-GR"/>
          </a:p>
        </p:txBody>
      </p:sp>
    </p:spTree>
    <p:extLst>
      <p:ext uri="{BB962C8B-B14F-4D97-AF65-F5344CB8AC3E}">
        <p14:creationId xmlns:p14="http://schemas.microsoft.com/office/powerpoint/2010/main" val="3859601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A80447-34A2-4BA9-9FAC-7D1E72E47F11}" type="slidenum">
              <a:rPr lang="el-GR" altLang="el-GR"/>
              <a:pPr fontAlgn="base">
                <a:spcBef>
                  <a:spcPct val="0"/>
                </a:spcBef>
                <a:spcAft>
                  <a:spcPct val="0"/>
                </a:spcAft>
                <a:defRPr/>
              </a:pPr>
              <a:t>1</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2</a:t>
            </a:fld>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3</a:t>
            </a:fld>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C7FFAE-91AA-4085-B71F-916CE6C4425E}" type="slidenum">
              <a:rPr lang="el-GR" altLang="el-GR"/>
              <a:pPr fontAlgn="base">
                <a:spcBef>
                  <a:spcPct val="0"/>
                </a:spcBef>
                <a:spcAft>
                  <a:spcPct val="0"/>
                </a:spcAft>
                <a:defRPr/>
              </a:pPr>
              <a:t>26</a:t>
            </a:fld>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C7FFAE-91AA-4085-B71F-916CE6C4425E}" type="slidenum">
              <a:rPr lang="el-GR" altLang="el-GR"/>
              <a:pPr fontAlgn="base">
                <a:spcBef>
                  <a:spcPct val="0"/>
                </a:spcBef>
                <a:spcAft>
                  <a:spcPct val="0"/>
                </a:spcAft>
                <a:defRPr/>
              </a:pPr>
              <a:t>79</a:t>
            </a:fld>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9421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03402B0-266E-4E7C-852E-01BA5DEFA49C}" type="slidenum">
              <a:rPr lang="el-GR" altLang="el-GR"/>
              <a:pPr fontAlgn="base">
                <a:spcBef>
                  <a:spcPct val="0"/>
                </a:spcBef>
                <a:spcAft>
                  <a:spcPct val="0"/>
                </a:spcAft>
                <a:defRPr/>
              </a:pPr>
              <a:t>80</a:t>
            </a:fld>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p>
        </p:txBody>
      </p:sp>
      <p:sp>
        <p:nvSpPr>
          <p:cNvPr id="9523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5E62145-4C5C-4E94-99A5-DEB0755FA154}" type="slidenum">
              <a:rPr lang="el-GR" altLang="el-GR"/>
              <a:pPr fontAlgn="base">
                <a:spcBef>
                  <a:spcPct val="0"/>
                </a:spcBef>
                <a:spcAft>
                  <a:spcPct val="0"/>
                </a:spcAft>
                <a:defRPr/>
              </a:pPr>
              <a:t>81</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a:t>Στυλ κύριου τίτλου</a:t>
            </a:r>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a:t>Στυλ κύριου υπότιτλου</a:t>
            </a:r>
          </a:p>
        </p:txBody>
      </p:sp>
    </p:spTree>
    <p:extLst>
      <p:ext uri="{BB962C8B-B14F-4D97-AF65-F5344CB8AC3E}">
        <p14:creationId xmlns:p14="http://schemas.microsoft.com/office/powerpoint/2010/main" val="163382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9D0E83F-295D-43D6-8E91-A107693DB659}"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Μετά την εδραίωση της νεοκλασικής θεωρίας: </a:t>
            </a:r>
            <a:r>
              <a:rPr lang="el-GR" sz="1000" dirty="0" err="1">
                <a:solidFill>
                  <a:schemeClr val="accent1"/>
                </a:solidFill>
                <a:latin typeface="+mn-lt"/>
                <a:cs typeface="+mn-cs"/>
              </a:rPr>
              <a:t>Keynes</a:t>
            </a:r>
            <a:r>
              <a:rPr lang="el-GR" sz="1000" dirty="0">
                <a:solidFill>
                  <a:schemeClr val="accent1"/>
                </a:solidFill>
                <a:latin typeface="+mn-lt"/>
                <a:cs typeface="+mn-cs"/>
              </a:rPr>
              <a:t>, κ.α.</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99432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20339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ADBDDF8-BEF6-4008-88B4-28C9602168C4}"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Μετά την εδραίωση της νεοκλασικής θεωρίας: </a:t>
            </a:r>
            <a:r>
              <a:rPr lang="el-GR" sz="1000" dirty="0" err="1">
                <a:solidFill>
                  <a:schemeClr val="accent1"/>
                </a:solidFill>
                <a:latin typeface="+mn-lt"/>
                <a:cs typeface="+mn-cs"/>
              </a:rPr>
              <a:t>Keynes</a:t>
            </a:r>
            <a:r>
              <a:rPr lang="el-GR" sz="1000" dirty="0">
                <a:solidFill>
                  <a:schemeClr val="accent1"/>
                </a:solidFill>
                <a:latin typeface="+mn-lt"/>
                <a:cs typeface="+mn-cs"/>
              </a:rPr>
              <a:t>, κ.α.</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a:t>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Tree>
    <p:extLst>
      <p:ext uri="{BB962C8B-B14F-4D97-AF65-F5344CB8AC3E}">
        <p14:creationId xmlns:p14="http://schemas.microsoft.com/office/powerpoint/2010/main" val="282356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a:t>Στυλ υποδείγματος κειμένου</a:t>
            </a:r>
          </a:p>
        </p:txBody>
      </p:sp>
    </p:spTree>
    <p:extLst>
      <p:ext uri="{BB962C8B-B14F-4D97-AF65-F5344CB8AC3E}">
        <p14:creationId xmlns:p14="http://schemas.microsoft.com/office/powerpoint/2010/main" val="806116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939EBD3-A525-4AE1-9340-8D3A82CE4E9D}"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Μετά την εδραίωση της νεοκλασικής θεωρίας: </a:t>
            </a:r>
            <a:r>
              <a:rPr lang="el-GR" sz="1000" dirty="0" err="1">
                <a:solidFill>
                  <a:schemeClr val="accent1"/>
                </a:solidFill>
                <a:latin typeface="+mn-lt"/>
                <a:cs typeface="+mn-cs"/>
              </a:rPr>
              <a:t>Keynes</a:t>
            </a:r>
            <a:r>
              <a:rPr lang="el-GR" sz="1000" dirty="0">
                <a:solidFill>
                  <a:schemeClr val="accent1"/>
                </a:solidFill>
                <a:latin typeface="+mn-lt"/>
                <a:cs typeface="+mn-cs"/>
              </a:rPr>
              <a:t>, κ.α.</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233487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0FA0AE09-C3A1-4CE9-A50A-687BE906F5A9}"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Μετά την εδραίωση της νεοκλασικής θεωρίας: </a:t>
            </a:r>
            <a:r>
              <a:rPr lang="el-GR" sz="1000" dirty="0" err="1">
                <a:solidFill>
                  <a:schemeClr val="accent1"/>
                </a:solidFill>
                <a:latin typeface="+mn-lt"/>
                <a:cs typeface="+mn-cs"/>
              </a:rPr>
              <a:t>Keynes</a:t>
            </a:r>
            <a:r>
              <a:rPr lang="el-GR" sz="1000" dirty="0">
                <a:solidFill>
                  <a:schemeClr val="accent1"/>
                </a:solidFill>
                <a:latin typeface="+mn-lt"/>
                <a:cs typeface="+mn-cs"/>
              </a:rPr>
              <a:t>, κ.α.</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62595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7092EC-452E-4A83-9F19-968A0508939F}"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Μετά την εδραίωση της νεοκλασικής θεωρίας: </a:t>
            </a:r>
            <a:r>
              <a:rPr lang="el-GR" sz="1000" dirty="0" err="1">
                <a:solidFill>
                  <a:schemeClr val="accent1"/>
                </a:solidFill>
                <a:latin typeface="+mn-lt"/>
                <a:cs typeface="+mn-cs"/>
              </a:rPr>
              <a:t>Keynes</a:t>
            </a:r>
            <a:r>
              <a:rPr lang="el-GR" sz="1000" dirty="0">
                <a:solidFill>
                  <a:schemeClr val="accent1"/>
                </a:solidFill>
                <a:latin typeface="+mn-lt"/>
                <a:cs typeface="+mn-cs"/>
              </a:rPr>
              <a:t>, κ.α.</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Tree>
    <p:extLst>
      <p:ext uri="{BB962C8B-B14F-4D97-AF65-F5344CB8AC3E}">
        <p14:creationId xmlns:p14="http://schemas.microsoft.com/office/powerpoint/2010/main" val="421958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74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D7C134F-2963-463A-8449-8EB8D845F559}"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Μετά την εδραίωση της νεοκλασικής θεωρίας: </a:t>
            </a:r>
            <a:r>
              <a:rPr lang="el-GR" sz="1000" dirty="0" err="1">
                <a:solidFill>
                  <a:schemeClr val="accent1"/>
                </a:solidFill>
                <a:latin typeface="+mn-lt"/>
                <a:cs typeface="+mn-cs"/>
              </a:rPr>
              <a:t>Keynes</a:t>
            </a:r>
            <a:r>
              <a:rPr lang="el-GR" sz="1000" dirty="0">
                <a:solidFill>
                  <a:schemeClr val="accent1"/>
                </a:solidFill>
                <a:latin typeface="+mn-lt"/>
                <a:cs typeface="+mn-cs"/>
              </a:rPr>
              <a:t>, κ.α.</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41119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B854DA0-CD7B-45B7-9B46-FB218F8734DF}"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Μετά την εδραίωση της νεοκλασικής θεωρίας: </a:t>
            </a:r>
            <a:r>
              <a:rPr lang="el-GR" sz="1000" dirty="0" err="1">
                <a:solidFill>
                  <a:schemeClr val="accent1"/>
                </a:solidFill>
                <a:latin typeface="+mn-lt"/>
                <a:cs typeface="+mn-cs"/>
              </a:rPr>
              <a:t>Keynes</a:t>
            </a:r>
            <a:r>
              <a:rPr lang="el-GR" sz="1000" dirty="0">
                <a:solidFill>
                  <a:schemeClr val="accent1"/>
                </a:solidFill>
                <a:latin typeface="+mn-lt"/>
                <a:cs typeface="+mn-cs"/>
              </a:rPr>
              <a:t>, κ.α.</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215286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Tree>
  </p:cSld>
  <p:clrMap bg1="lt1" tx1="dk1" bg2="lt2" tx2="dk2" accent1="accent1" accent2="accent2" accent3="accent3" accent4="accent4" accent5="accent5" accent6="accent6" hlink="hlink" folHlink="folHlink"/>
  <p:sldLayoutIdLst>
    <p:sldLayoutId id="2147483723" r:id="rId1"/>
    <p:sldLayoutId id="2147483727" r:id="rId2"/>
    <p:sldLayoutId id="2147483724" r:id="rId3"/>
    <p:sldLayoutId id="2147483728" r:id="rId4"/>
    <p:sldLayoutId id="2147483729" r:id="rId5"/>
    <p:sldLayoutId id="2147483730" r:id="rId6"/>
    <p:sldLayoutId id="2147483725" r:id="rId7"/>
    <p:sldLayoutId id="2147483731" r:id="rId8"/>
    <p:sldLayoutId id="2147483732" r:id="rId9"/>
    <p:sldLayoutId id="2147483733" r:id="rId10"/>
    <p:sldLayoutId id="2147483726" r:id="rId11"/>
  </p:sldLayoutIdLst>
  <p:hf sldNum="0" hdr="0" dt="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72.png"/><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dirty="0"/>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pPr eaLnBrk="1" hangingPunct="1"/>
            <a:r>
              <a:rPr lang="el-GR" altLang="el-GR" sz="2800" dirty="0">
                <a:solidFill>
                  <a:schemeClr val="accent1"/>
                </a:solidFill>
              </a:rPr>
              <a:t>Ενότητα </a:t>
            </a:r>
            <a:r>
              <a:rPr lang="en-US" altLang="el-GR" sz="2800" b="1" dirty="0">
                <a:solidFill>
                  <a:schemeClr val="accent1"/>
                </a:solidFill>
              </a:rPr>
              <a:t>10</a:t>
            </a:r>
            <a:r>
              <a:rPr lang="el-GR" altLang="el-GR" sz="2800" dirty="0">
                <a:solidFill>
                  <a:schemeClr val="accent1"/>
                </a:solidFill>
              </a:rPr>
              <a:t>:</a:t>
            </a:r>
            <a:r>
              <a:rPr lang="en-US" altLang="el-GR" sz="2800" dirty="0">
                <a:solidFill>
                  <a:schemeClr val="accent1"/>
                </a:solidFill>
              </a:rPr>
              <a:t> </a:t>
            </a:r>
            <a:r>
              <a:rPr lang="el-GR" altLang="el-GR" sz="2800" dirty="0"/>
              <a:t>Μετά την εδραίωση της νεοκλασικής θεωρίας: </a:t>
            </a:r>
            <a:r>
              <a:rPr lang="el-GR" altLang="el-GR" sz="2800" dirty="0" err="1"/>
              <a:t>Keynes</a:t>
            </a:r>
            <a:r>
              <a:rPr lang="el-GR" altLang="el-GR" sz="2800" dirty="0"/>
              <a:t>, κ.α. </a:t>
            </a:r>
          </a:p>
          <a:p>
            <a:pPr eaLnBrk="1" hangingPunct="1"/>
            <a:r>
              <a:rPr lang="el-GR" altLang="el-GR" sz="2800" dirty="0"/>
              <a:t>Νίκος Θεοχαράκης</a:t>
            </a:r>
          </a:p>
          <a:p>
            <a:pPr eaLnBrk="1" hangingPunct="1"/>
            <a:endParaRPr lang="el-GR" altLang="el-GR" sz="2800" dirty="0"/>
          </a:p>
          <a:p>
            <a:pPr eaLnBrk="1" hangingPunct="1"/>
            <a:r>
              <a:rPr lang="el-GR" altLang="el-GR" sz="2800" dirty="0"/>
              <a:t>Σχολή Οικονομικών και Πολιτικών Επιστημών</a:t>
            </a:r>
          </a:p>
          <a:p>
            <a:pPr eaLnBrk="1" hangingPunct="1"/>
            <a:r>
              <a:rPr lang="el-GR" altLang="el-GR" sz="2800" dirty="0"/>
              <a:t>Τμήμα Οικονομικών Επιστημών</a:t>
            </a:r>
            <a:endParaRPr lang="en-US" altLang="el-GR" sz="2800" dirty="0"/>
          </a:p>
          <a:p>
            <a:pPr eaLnBrk="1" hangingPunct="1"/>
            <a:endParaRPr lang="el-GR" altLang="el-GR" sz="2800" dirty="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a:t>Κλασική πολιτική οικονομία </a:t>
            </a:r>
            <a:endParaRPr lang="en-US" dirty="0"/>
          </a:p>
        </p:txBody>
      </p:sp>
      <p:sp>
        <p:nvSpPr>
          <p:cNvPr id="6" name="Content Placeholder 5"/>
          <p:cNvSpPr>
            <a:spLocks noGrp="1"/>
          </p:cNvSpPr>
          <p:nvPr>
            <p:ph sz="half" idx="2"/>
          </p:nvPr>
        </p:nvSpPr>
        <p:spPr/>
        <p:txBody>
          <a:bodyPr/>
          <a:lstStyle/>
          <a:p>
            <a:r>
              <a:rPr lang="el-GR" i="1" dirty="0"/>
              <a:t>Διανομή του εισοδήματος:</a:t>
            </a:r>
          </a:p>
          <a:p>
            <a:pPr marL="0" indent="0">
              <a:buNone/>
            </a:pPr>
            <a:r>
              <a:rPr lang="el-GR" sz="2200" dirty="0"/>
              <a:t>Οι μισθοί είναι εξωγενώς δεδομένοι. Καθορίζονται βιολογικά, ιστορικά, κοινωνικά, ηθικά, πολιτικά. </a:t>
            </a:r>
            <a:endParaRPr lang="en-US" sz="2200" dirty="0"/>
          </a:p>
        </p:txBody>
      </p:sp>
      <p:sp>
        <p:nvSpPr>
          <p:cNvPr id="7" name="Text Placeholder 6"/>
          <p:cNvSpPr>
            <a:spLocks noGrp="1"/>
          </p:cNvSpPr>
          <p:nvPr>
            <p:ph type="body" sz="quarter" idx="3"/>
          </p:nvPr>
        </p:nvSpPr>
        <p:spPr/>
        <p:txBody>
          <a:bodyPr/>
          <a:lstStyle/>
          <a:p>
            <a:pPr algn="ctr"/>
            <a:r>
              <a:rPr lang="el-GR" dirty="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i="1" dirty="0"/>
              <a:t>Διανομή του εισοδήματος :</a:t>
            </a:r>
          </a:p>
          <a:p>
            <a:pPr marL="0" indent="0">
              <a:buNone/>
            </a:pPr>
            <a:r>
              <a:rPr lang="el-GR" sz="2200" dirty="0"/>
              <a:t>Οι αμοιβές των παραγωγικών συντελεστών καθορίζονται ενδογενώς στο οικονομικό σύστημα στο πλαίσιο της θεωρίας της οριακής παραγωγικότητας</a:t>
            </a:r>
          </a:p>
        </p:txBody>
      </p:sp>
    </p:spTree>
    <p:extLst>
      <p:ext uri="{BB962C8B-B14F-4D97-AF65-F5344CB8AC3E}">
        <p14:creationId xmlns:p14="http://schemas.microsoft.com/office/powerpoint/2010/main" val="649928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564904"/>
            <a:ext cx="8229600" cy="1143000"/>
          </a:xfrm>
        </p:spPr>
        <p:txBody>
          <a:bodyPr/>
          <a:lstStyle/>
          <a:p>
            <a:pPr algn="l"/>
            <a:r>
              <a:rPr lang="el-GR" dirty="0"/>
              <a:t>Διαφορές κλασικής πολιτικής οικονομίας και νεοκλασικής οικονομικής θεωρίας</a:t>
            </a:r>
            <a:r>
              <a:rPr lang="en-US" dirty="0"/>
              <a:t> </a:t>
            </a:r>
            <a:br>
              <a:rPr lang="en-US" dirty="0"/>
            </a:br>
            <a:br>
              <a:rPr lang="el-GR" dirty="0"/>
            </a:br>
            <a:r>
              <a:rPr lang="en-US" sz="2400" dirty="0">
                <a:solidFill>
                  <a:schemeClr val="tx1"/>
                </a:solidFill>
              </a:rPr>
              <a:t>Ernesto </a:t>
            </a:r>
            <a:r>
              <a:rPr lang="en-US" sz="2400" dirty="0" err="1">
                <a:solidFill>
                  <a:schemeClr val="tx1"/>
                </a:solidFill>
              </a:rPr>
              <a:t>Screpanti</a:t>
            </a:r>
            <a:r>
              <a:rPr lang="en-US" sz="2400" dirty="0">
                <a:solidFill>
                  <a:schemeClr val="tx1"/>
                </a:solidFill>
              </a:rPr>
              <a:t> &amp; Stefano </a:t>
            </a:r>
            <a:r>
              <a:rPr lang="en-US" sz="2400" dirty="0" err="1">
                <a:solidFill>
                  <a:schemeClr val="tx1"/>
                </a:solidFill>
              </a:rPr>
              <a:t>Zamagni</a:t>
            </a:r>
            <a:r>
              <a:rPr lang="en-US" sz="2400" dirty="0">
                <a:solidFill>
                  <a:schemeClr val="tx1"/>
                </a:solidFill>
              </a:rPr>
              <a:t>, </a:t>
            </a:r>
            <a:r>
              <a:rPr lang="en-US" sz="2400" i="1" dirty="0">
                <a:solidFill>
                  <a:schemeClr val="tx1"/>
                </a:solidFill>
              </a:rPr>
              <a:t>An Outline of the History of Economic Thought</a:t>
            </a:r>
            <a:r>
              <a:rPr lang="en-US" sz="2400" dirty="0">
                <a:solidFill>
                  <a:schemeClr val="tx1"/>
                </a:solidFill>
              </a:rPr>
              <a:t>, Oxford UP, 2005, 2</a:t>
            </a:r>
            <a:r>
              <a:rPr lang="en-US" sz="2400" baseline="30000" dirty="0">
                <a:solidFill>
                  <a:schemeClr val="tx1"/>
                </a:solidFill>
              </a:rPr>
              <a:t>nd</a:t>
            </a:r>
            <a:r>
              <a:rPr lang="en-US" sz="2400" dirty="0">
                <a:solidFill>
                  <a:schemeClr val="tx1"/>
                </a:solidFill>
              </a:rPr>
              <a:t> edition</a:t>
            </a:r>
            <a:endParaRPr lang="el-GR" dirty="0">
              <a:solidFill>
                <a:schemeClr val="tx1"/>
              </a:solidFill>
            </a:endParaRPr>
          </a:p>
        </p:txBody>
      </p:sp>
    </p:spTree>
    <p:extLst>
      <p:ext uri="{BB962C8B-B14F-4D97-AF65-F5344CB8AC3E}">
        <p14:creationId xmlns:p14="http://schemas.microsoft.com/office/powerpoint/2010/main" val="2358848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a:t>Κλασική πολιτική οικονομία </a:t>
            </a:r>
            <a:endParaRPr lang="en-US" dirty="0"/>
          </a:p>
        </p:txBody>
      </p:sp>
      <p:sp>
        <p:nvSpPr>
          <p:cNvPr id="6" name="Content Placeholder 5"/>
          <p:cNvSpPr>
            <a:spLocks noGrp="1"/>
          </p:cNvSpPr>
          <p:nvPr>
            <p:ph sz="half" idx="2"/>
          </p:nvPr>
        </p:nvSpPr>
        <p:spPr/>
        <p:txBody>
          <a:bodyPr/>
          <a:lstStyle/>
          <a:p>
            <a:r>
              <a:rPr lang="el-GR" i="1" dirty="0"/>
              <a:t>Οικονομική μεγέθυνση</a:t>
            </a:r>
          </a:p>
          <a:p>
            <a:pPr marL="0" indent="0">
              <a:buNone/>
            </a:pPr>
            <a:r>
              <a:rPr lang="el-GR" dirty="0"/>
              <a:t>Πρώτιστο μέλημα των κλασικών η ανάλυση της οικονομικής μεγέθυνσης</a:t>
            </a:r>
          </a:p>
          <a:p>
            <a:pPr marL="0" indent="0">
              <a:buNone/>
            </a:pPr>
            <a:r>
              <a:rPr lang="el-GR" dirty="0"/>
              <a:t>[Δυναμικό σύστημα]</a:t>
            </a:r>
          </a:p>
        </p:txBody>
      </p:sp>
      <p:sp>
        <p:nvSpPr>
          <p:cNvPr id="7" name="Text Placeholder 6"/>
          <p:cNvSpPr>
            <a:spLocks noGrp="1"/>
          </p:cNvSpPr>
          <p:nvPr>
            <p:ph type="body" sz="quarter" idx="3"/>
          </p:nvPr>
        </p:nvSpPr>
        <p:spPr/>
        <p:txBody>
          <a:bodyPr/>
          <a:lstStyle/>
          <a:p>
            <a:pPr algn="ctr"/>
            <a:r>
              <a:rPr lang="el-GR" dirty="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sz="2200" dirty="0"/>
              <a:t>Οικονομική μεγέθυνση</a:t>
            </a:r>
          </a:p>
          <a:p>
            <a:pPr marL="0" indent="0">
              <a:buNone/>
            </a:pPr>
            <a:r>
              <a:rPr lang="el-GR" sz="2200" dirty="0"/>
              <a:t>Παρά κάποιο ενδιαφέρον για τη μεγέθυνση στους νεοκλασικούς η ανάλυση εστιάζεται στη στατική μεγιστοποίηση. [Στατικό σύστημα]</a:t>
            </a:r>
          </a:p>
        </p:txBody>
      </p:sp>
    </p:spTree>
    <p:extLst>
      <p:ext uri="{BB962C8B-B14F-4D97-AF65-F5344CB8AC3E}">
        <p14:creationId xmlns:p14="http://schemas.microsoft.com/office/powerpoint/2010/main" val="2810830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a:t>Κλασική πολιτική οικονομία </a:t>
            </a:r>
            <a:endParaRPr lang="en-US" dirty="0"/>
          </a:p>
        </p:txBody>
      </p:sp>
      <p:sp>
        <p:nvSpPr>
          <p:cNvPr id="6" name="Content Placeholder 5"/>
          <p:cNvSpPr>
            <a:spLocks noGrp="1"/>
          </p:cNvSpPr>
          <p:nvPr>
            <p:ph sz="half" idx="2"/>
          </p:nvPr>
        </p:nvSpPr>
        <p:spPr/>
        <p:txBody>
          <a:bodyPr/>
          <a:lstStyle/>
          <a:p>
            <a:r>
              <a:rPr lang="en-US" dirty="0"/>
              <a:t> </a:t>
            </a:r>
            <a:endParaRPr lang="el-GR" dirty="0"/>
          </a:p>
        </p:txBody>
      </p:sp>
      <p:sp>
        <p:nvSpPr>
          <p:cNvPr id="7" name="Text Placeholder 6"/>
          <p:cNvSpPr>
            <a:spLocks noGrp="1"/>
          </p:cNvSpPr>
          <p:nvPr>
            <p:ph type="body" sz="quarter" idx="3"/>
          </p:nvPr>
        </p:nvSpPr>
        <p:spPr/>
        <p:txBody>
          <a:bodyPr/>
          <a:lstStyle/>
          <a:p>
            <a:pPr algn="ctr"/>
            <a:r>
              <a:rPr lang="el-GR" dirty="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sz="1400" dirty="0"/>
              <a:t>Ανάλυση των συνθηκών που εξασφαλίζουν την άριστη κατανομή δεδομένων πόρων. Μία αρχή με παγκόσμια ισχύ που αγκαλιάζει ολόκληρη την οικονομική πραγματικότητα. </a:t>
            </a:r>
          </a:p>
          <a:p>
            <a:r>
              <a:rPr lang="en-US" sz="1400" dirty="0"/>
              <a:t>Lionel Robbins ‘Scarcity of means to satisfy ends of</a:t>
            </a:r>
            <a:r>
              <a:rPr lang="el-GR" sz="1400" dirty="0"/>
              <a:t> </a:t>
            </a:r>
            <a:r>
              <a:rPr lang="en-US" sz="1400" dirty="0"/>
              <a:t>varying importance is an almost ubiquitous condition of human </a:t>
            </a:r>
            <a:r>
              <a:rPr lang="en-US" sz="1400" dirty="0" err="1"/>
              <a:t>behaviour</a:t>
            </a:r>
            <a:r>
              <a:rPr lang="en-US" sz="1400" dirty="0"/>
              <a:t>.</a:t>
            </a:r>
            <a:r>
              <a:rPr lang="el-GR" sz="1400" dirty="0"/>
              <a:t> </a:t>
            </a:r>
            <a:r>
              <a:rPr lang="en-US" sz="1400" dirty="0"/>
              <a:t>Here, then, is the unity of subject of Economic Science, the forms assumed by</a:t>
            </a:r>
            <a:r>
              <a:rPr lang="el-GR" sz="1400" dirty="0"/>
              <a:t> </a:t>
            </a:r>
            <a:r>
              <a:rPr lang="en-US" sz="1400" dirty="0"/>
              <a:t>human </a:t>
            </a:r>
            <a:r>
              <a:rPr lang="en-US" sz="1400" dirty="0" err="1"/>
              <a:t>behaviour</a:t>
            </a:r>
            <a:r>
              <a:rPr lang="en-US" sz="1400" dirty="0"/>
              <a:t> in disposing of scarce means’ (</a:t>
            </a:r>
            <a:r>
              <a:rPr lang="en-US" sz="1400" i="1" dirty="0"/>
              <a:t>An Essay on the Nature and Significance of Economic Science</a:t>
            </a:r>
            <a:r>
              <a:rPr lang="en-US" sz="1400" dirty="0"/>
              <a:t>, p. 15). </a:t>
            </a:r>
          </a:p>
          <a:p>
            <a:r>
              <a:rPr lang="en-US" sz="1400" dirty="0"/>
              <a:t>P. A. Samuelson: </a:t>
            </a:r>
            <a:r>
              <a:rPr lang="el-GR" sz="1400" dirty="0"/>
              <a:t>Μία απλή αρχή στην καρδιά όλων των οικονομικών προβλημάτων: μια μαθηματική συνάρτηση προς μεγιστοποίηση υπό περιορισμούς. (</a:t>
            </a:r>
            <a:r>
              <a:rPr lang="en-US" sz="1400" i="1" dirty="0"/>
              <a:t>Foundations of Economic Analysis</a:t>
            </a:r>
            <a:r>
              <a:rPr lang="en-US" sz="1400" dirty="0"/>
              <a:t>)</a:t>
            </a:r>
          </a:p>
        </p:txBody>
      </p:sp>
    </p:spTree>
    <p:extLst>
      <p:ext uri="{BB962C8B-B14F-4D97-AF65-F5344CB8AC3E}">
        <p14:creationId xmlns:p14="http://schemas.microsoft.com/office/powerpoint/2010/main" val="3555694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a:t>Κλασική πολιτική οικονομία </a:t>
            </a:r>
            <a:endParaRPr lang="en-US" dirty="0"/>
          </a:p>
        </p:txBody>
      </p:sp>
      <p:sp>
        <p:nvSpPr>
          <p:cNvPr id="6" name="Content Placeholder 5"/>
          <p:cNvSpPr>
            <a:spLocks noGrp="1"/>
          </p:cNvSpPr>
          <p:nvPr>
            <p:ph sz="half" idx="2"/>
          </p:nvPr>
        </p:nvSpPr>
        <p:spPr/>
        <p:txBody>
          <a:bodyPr/>
          <a:lstStyle/>
          <a:p>
            <a:r>
              <a:rPr lang="en-US" dirty="0"/>
              <a:t> </a:t>
            </a:r>
            <a:r>
              <a:rPr lang="el-GR" dirty="0"/>
              <a:t>[Η χρησιμότητα απαραίτητη για την ύπαρξη ανταλλακτικής αξίας αλλά δεν αποτελεί το μέτρο της]</a:t>
            </a:r>
          </a:p>
        </p:txBody>
      </p:sp>
      <p:sp>
        <p:nvSpPr>
          <p:cNvPr id="7" name="Text Placeholder 6"/>
          <p:cNvSpPr>
            <a:spLocks noGrp="1"/>
          </p:cNvSpPr>
          <p:nvPr>
            <p:ph type="body" sz="quarter" idx="3"/>
          </p:nvPr>
        </p:nvSpPr>
        <p:spPr/>
        <p:txBody>
          <a:bodyPr/>
          <a:lstStyle/>
          <a:p>
            <a:pPr algn="ctr"/>
            <a:r>
              <a:rPr lang="el-GR" dirty="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sz="1400" dirty="0"/>
              <a:t>Αποδοχή της ωφελιμιστικής προσέγγισης Η αρχή αυτή προϋπήρχε στους </a:t>
            </a:r>
            <a:r>
              <a:rPr lang="en-US" sz="1400" dirty="0" err="1"/>
              <a:t>Galiani</a:t>
            </a:r>
            <a:r>
              <a:rPr lang="en-US" sz="1400" dirty="0"/>
              <a:t>, </a:t>
            </a:r>
            <a:r>
              <a:rPr lang="en-US" sz="1400" dirty="0" err="1"/>
              <a:t>Beccaria</a:t>
            </a:r>
            <a:r>
              <a:rPr lang="en-US" sz="1400" dirty="0"/>
              <a:t>, Bentham, Say, Senior, </a:t>
            </a:r>
            <a:r>
              <a:rPr lang="en-US" sz="1400" dirty="0" err="1"/>
              <a:t>Bastiat</a:t>
            </a:r>
            <a:r>
              <a:rPr lang="en-US" sz="1400" dirty="0"/>
              <a:t>, Cournot, </a:t>
            </a:r>
            <a:r>
              <a:rPr lang="el-GR" sz="1400" dirty="0"/>
              <a:t>και κυρίως στο</a:t>
            </a:r>
            <a:r>
              <a:rPr lang="en-US" sz="1400" dirty="0"/>
              <a:t> </a:t>
            </a:r>
            <a:r>
              <a:rPr lang="en-US" sz="1400" dirty="0" err="1"/>
              <a:t>Gossen</a:t>
            </a:r>
            <a:r>
              <a:rPr lang="en-US" sz="1400" dirty="0"/>
              <a:t>. </a:t>
            </a:r>
            <a:endParaRPr lang="el-GR" sz="1400" dirty="0"/>
          </a:p>
          <a:p>
            <a:r>
              <a:rPr lang="el-GR" sz="1400" dirty="0"/>
              <a:t>Η βασική συμβολή των </a:t>
            </a:r>
            <a:r>
              <a:rPr lang="en-US" sz="1400" dirty="0"/>
              <a:t>Jevons, </a:t>
            </a:r>
            <a:r>
              <a:rPr lang="en-US" sz="1400" dirty="0" err="1"/>
              <a:t>Menger</a:t>
            </a:r>
            <a:r>
              <a:rPr lang="en-US" sz="1400" dirty="0"/>
              <a:t>, </a:t>
            </a:r>
            <a:r>
              <a:rPr lang="el-GR" sz="1400" dirty="0"/>
              <a:t>και </a:t>
            </a:r>
            <a:r>
              <a:rPr lang="en-US" sz="1400" dirty="0"/>
              <a:t>Walras </a:t>
            </a:r>
            <a:r>
              <a:rPr lang="el-GR" sz="1400" dirty="0"/>
              <a:t>έγκειται στην πλήρη και συνεπή </a:t>
            </a:r>
            <a:r>
              <a:rPr lang="el-GR" sz="1400" dirty="0" err="1"/>
              <a:t>επαναδιατύπωση</a:t>
            </a:r>
            <a:r>
              <a:rPr lang="el-GR" sz="1400" dirty="0"/>
              <a:t> της θεωρίας της αξίας που βασίζεται στη χρησιμότητα και στην υπόθεση της φθίνουσας οριακής χρησιμότητας. </a:t>
            </a:r>
          </a:p>
          <a:p>
            <a:r>
              <a:rPr lang="el-GR" sz="1400" dirty="0"/>
              <a:t>Μια ειδική εκδοχή της ωφελιμιστικής φιλοσοφίας όπου η ανθρώπινη συμπεριφορά ανάγεται αποκλειστικά στον </a:t>
            </a:r>
            <a:r>
              <a:rPr lang="el-GR" sz="1400" b="1" dirty="0"/>
              <a:t>ορθολογικό</a:t>
            </a:r>
            <a:r>
              <a:rPr lang="el-GR" sz="1400" dirty="0"/>
              <a:t> υπολογισμό για τη μεγιστοποίηση της χρησιμότητας.</a:t>
            </a:r>
            <a:r>
              <a:rPr lang="en-US" sz="1400" dirty="0"/>
              <a:t> </a:t>
            </a:r>
            <a:endParaRPr lang="el-GR" sz="1400" dirty="0"/>
          </a:p>
          <a:p>
            <a:r>
              <a:rPr lang="el-GR" sz="1400" dirty="0"/>
              <a:t>Η αρχή αυτή έχει παγκόσμια ισχύ και μπορεί από μόνη της να εξηγήσει την οικονομική πραγματικότητα. </a:t>
            </a:r>
            <a:endParaRPr lang="en-US" sz="1400" dirty="0"/>
          </a:p>
        </p:txBody>
      </p:sp>
    </p:spTree>
    <p:extLst>
      <p:ext uri="{BB962C8B-B14F-4D97-AF65-F5344CB8AC3E}">
        <p14:creationId xmlns:p14="http://schemas.microsoft.com/office/powerpoint/2010/main" val="3161273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a:t>Κλασική πολιτική οικονομία </a:t>
            </a:r>
            <a:endParaRPr lang="en-US" dirty="0"/>
          </a:p>
        </p:txBody>
      </p:sp>
      <p:sp>
        <p:nvSpPr>
          <p:cNvPr id="6" name="Content Placeholder 5"/>
          <p:cNvSpPr>
            <a:spLocks noGrp="1"/>
          </p:cNvSpPr>
          <p:nvPr>
            <p:ph sz="half" idx="2"/>
          </p:nvPr>
        </p:nvSpPr>
        <p:spPr/>
        <p:txBody>
          <a:bodyPr/>
          <a:lstStyle/>
          <a:p>
            <a:r>
              <a:rPr lang="en-US" dirty="0"/>
              <a:t> </a:t>
            </a:r>
            <a:r>
              <a:rPr lang="el-GR" dirty="0"/>
              <a:t>Δεν υπάρχει κάτι αντίστοιχο</a:t>
            </a:r>
          </a:p>
        </p:txBody>
      </p:sp>
      <p:sp>
        <p:nvSpPr>
          <p:cNvPr id="7" name="Text Placeholder 6"/>
          <p:cNvSpPr>
            <a:spLocks noGrp="1"/>
          </p:cNvSpPr>
          <p:nvPr>
            <p:ph type="body" sz="quarter" idx="3"/>
          </p:nvPr>
        </p:nvSpPr>
        <p:spPr/>
        <p:txBody>
          <a:bodyPr/>
          <a:lstStyle/>
          <a:p>
            <a:pPr algn="ctr"/>
            <a:r>
              <a:rPr lang="el-GR" dirty="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sz="2000" dirty="0"/>
              <a:t>Μέθοδος: Η αρχή της υποκατάστασης. </a:t>
            </a:r>
          </a:p>
          <a:p>
            <a:r>
              <a:rPr lang="el-GR" sz="2000" dirty="0"/>
              <a:t>Στην θεωρία της κατανάλωσης ένα «καλάθι» αγαθών υποκαθιστά ένα άλλο.</a:t>
            </a:r>
          </a:p>
          <a:p>
            <a:r>
              <a:rPr lang="el-GR" sz="2000" dirty="0"/>
              <a:t>Στη θεωρία της παραγωγής ένας συνδυασμός παραγωγικών συντελεστών υποκαθιστά έναν άλλο. </a:t>
            </a:r>
          </a:p>
          <a:p>
            <a:r>
              <a:rPr lang="el-GR" sz="2000" dirty="0"/>
              <a:t>Η μέθοδος προϋποθέτει ότι όλες οι επιλογές είναι «ανοιχτές» και αναστρέψιμες. </a:t>
            </a:r>
            <a:endParaRPr lang="en-US" sz="2000" dirty="0"/>
          </a:p>
        </p:txBody>
      </p:sp>
    </p:spTree>
    <p:extLst>
      <p:ext uri="{BB962C8B-B14F-4D97-AF65-F5344CB8AC3E}">
        <p14:creationId xmlns:p14="http://schemas.microsoft.com/office/powerpoint/2010/main" val="509396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a:t>Κλασική πολιτική οικονομία </a:t>
            </a:r>
            <a:endParaRPr lang="en-US" dirty="0"/>
          </a:p>
        </p:txBody>
      </p:sp>
      <p:sp>
        <p:nvSpPr>
          <p:cNvPr id="6" name="Content Placeholder 5"/>
          <p:cNvSpPr>
            <a:spLocks noGrp="1"/>
          </p:cNvSpPr>
          <p:nvPr>
            <p:ph sz="half" idx="2"/>
          </p:nvPr>
        </p:nvSpPr>
        <p:spPr/>
        <p:txBody>
          <a:bodyPr/>
          <a:lstStyle/>
          <a:p>
            <a:r>
              <a:rPr lang="en-US" dirty="0"/>
              <a:t> </a:t>
            </a:r>
            <a:r>
              <a:rPr lang="el-GR" dirty="0"/>
              <a:t>Οι κοινωνικές τάξεις στο κέντρο της ανάλυσης</a:t>
            </a:r>
          </a:p>
        </p:txBody>
      </p:sp>
      <p:sp>
        <p:nvSpPr>
          <p:cNvPr id="7" name="Text Placeholder 6"/>
          <p:cNvSpPr>
            <a:spLocks noGrp="1"/>
          </p:cNvSpPr>
          <p:nvPr>
            <p:ph type="body" sz="quarter" idx="3"/>
          </p:nvPr>
        </p:nvSpPr>
        <p:spPr/>
        <p:txBody>
          <a:bodyPr/>
          <a:lstStyle/>
          <a:p>
            <a:pPr algn="ctr"/>
            <a:r>
              <a:rPr lang="el-GR" dirty="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dirty="0"/>
              <a:t>Οικονομικοί δρώντες:  Η βασική μονάδα ανάλυσης είναι τα </a:t>
            </a:r>
            <a:r>
              <a:rPr lang="el-GR" b="1" dirty="0"/>
              <a:t>άτομα</a:t>
            </a:r>
            <a:r>
              <a:rPr lang="el-GR" dirty="0"/>
              <a:t> που λαμβάνουν αποφάσεις. Δεν υπάρχουν συλλογικοί δρώντες, κοινωνικές τάξεις. </a:t>
            </a:r>
          </a:p>
          <a:p>
            <a:r>
              <a:rPr lang="el-GR" b="1" dirty="0"/>
              <a:t>Μεθοδολογικός ατομισμός</a:t>
            </a:r>
          </a:p>
          <a:p>
            <a:pPr marL="0" indent="0">
              <a:buNone/>
            </a:pPr>
            <a:endParaRPr lang="en-US" sz="1100" dirty="0"/>
          </a:p>
        </p:txBody>
      </p:sp>
    </p:spTree>
    <p:extLst>
      <p:ext uri="{BB962C8B-B14F-4D97-AF65-F5344CB8AC3E}">
        <p14:creationId xmlns:p14="http://schemas.microsoft.com/office/powerpoint/2010/main" val="2255869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a:t>Κλασική πολιτική οικονομία </a:t>
            </a:r>
            <a:endParaRPr lang="en-US" dirty="0"/>
          </a:p>
        </p:txBody>
      </p:sp>
      <p:sp>
        <p:nvSpPr>
          <p:cNvPr id="6" name="Content Placeholder 5"/>
          <p:cNvSpPr>
            <a:spLocks noGrp="1"/>
          </p:cNvSpPr>
          <p:nvPr>
            <p:ph sz="half" idx="2"/>
          </p:nvPr>
        </p:nvSpPr>
        <p:spPr/>
        <p:txBody>
          <a:bodyPr/>
          <a:lstStyle/>
          <a:p>
            <a:r>
              <a:rPr lang="en-US" dirty="0"/>
              <a:t> </a:t>
            </a:r>
            <a:r>
              <a:rPr lang="el-GR" dirty="0"/>
              <a:t>Ιστορικότητα των οικονομικών νόμων</a:t>
            </a:r>
          </a:p>
        </p:txBody>
      </p:sp>
      <p:sp>
        <p:nvSpPr>
          <p:cNvPr id="7" name="Text Placeholder 6"/>
          <p:cNvSpPr>
            <a:spLocks noGrp="1"/>
          </p:cNvSpPr>
          <p:nvPr>
            <p:ph type="body" sz="quarter" idx="3"/>
          </p:nvPr>
        </p:nvSpPr>
        <p:spPr/>
        <p:txBody>
          <a:bodyPr/>
          <a:lstStyle/>
          <a:p>
            <a:pPr algn="ctr"/>
            <a:r>
              <a:rPr lang="el-GR" dirty="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sz="1700" dirty="0"/>
              <a:t>Τα οικονομικά προσομοιάζουν με τις φυσικές επιστήμες και οι οικονομικοί νόμοι έχουν την ισχύ των φυσικών νόμων. </a:t>
            </a:r>
          </a:p>
          <a:p>
            <a:r>
              <a:rPr lang="el-GR" sz="1700" dirty="0"/>
              <a:t>Το πρόβλημα της σπανιότητας εγκαθιδρύει την παγκοσμιότητα της ισχύος των οικονομικών νόμων.</a:t>
            </a:r>
            <a:r>
              <a:rPr lang="en-US" sz="1700" dirty="0"/>
              <a:t> </a:t>
            </a:r>
            <a:endParaRPr lang="el-GR" sz="1700" dirty="0"/>
          </a:p>
          <a:p>
            <a:r>
              <a:rPr lang="el-GR" sz="1700" dirty="0"/>
              <a:t>Οι κοινωνικές σχέσεις εξοβελίζονται και υποκαθίστανται από τεχνικές σχέσεις.</a:t>
            </a:r>
          </a:p>
          <a:p>
            <a:r>
              <a:rPr lang="el-GR" sz="1700" dirty="0"/>
              <a:t>Ο ατομικιστικός αναγωγισμός εξαφανίζει τις κοινωνικές τάξεις, ο </a:t>
            </a:r>
            <a:r>
              <a:rPr lang="el-GR" sz="1700" dirty="0" err="1"/>
              <a:t>αντι</a:t>
            </a:r>
            <a:r>
              <a:rPr lang="el-GR" sz="1700" dirty="0"/>
              <a:t>-ιστορικός αναγωγισμός εξαφανίζει τις κοινωνικές σχέσεις και τη μελέτη των αλλαγών τους. </a:t>
            </a:r>
          </a:p>
        </p:txBody>
      </p:sp>
    </p:spTree>
    <p:extLst>
      <p:ext uri="{BB962C8B-B14F-4D97-AF65-F5344CB8AC3E}">
        <p14:creationId xmlns:p14="http://schemas.microsoft.com/office/powerpoint/2010/main" val="2960298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a:t>Κλασική πολιτική οικονομία </a:t>
            </a:r>
            <a:endParaRPr lang="en-US" dirty="0"/>
          </a:p>
        </p:txBody>
      </p:sp>
      <p:sp>
        <p:nvSpPr>
          <p:cNvPr id="6" name="Content Placeholder 5"/>
          <p:cNvSpPr>
            <a:spLocks noGrp="1"/>
          </p:cNvSpPr>
          <p:nvPr>
            <p:ph sz="half" idx="2"/>
          </p:nvPr>
        </p:nvSpPr>
        <p:spPr/>
        <p:txBody>
          <a:bodyPr/>
          <a:lstStyle/>
          <a:p>
            <a:r>
              <a:rPr lang="en-US" dirty="0"/>
              <a:t> </a:t>
            </a:r>
            <a:r>
              <a:rPr lang="el-GR" b="1" dirty="0"/>
              <a:t>Αντικειμενική</a:t>
            </a:r>
            <a:r>
              <a:rPr lang="el-GR" dirty="0"/>
              <a:t> θεωρία της αξίας</a:t>
            </a:r>
          </a:p>
          <a:p>
            <a:r>
              <a:rPr lang="el-GR" dirty="0"/>
              <a:t>Οι αξίες είναι ανεξάρτητες από τις υποκειμενικές επιλογές. </a:t>
            </a:r>
          </a:p>
        </p:txBody>
      </p:sp>
      <p:sp>
        <p:nvSpPr>
          <p:cNvPr id="7" name="Text Placeholder 6"/>
          <p:cNvSpPr>
            <a:spLocks noGrp="1"/>
          </p:cNvSpPr>
          <p:nvPr>
            <p:ph type="body" sz="quarter" idx="3"/>
          </p:nvPr>
        </p:nvSpPr>
        <p:spPr/>
        <p:txBody>
          <a:bodyPr/>
          <a:lstStyle/>
          <a:p>
            <a:pPr algn="ctr"/>
            <a:r>
              <a:rPr lang="el-GR" dirty="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sz="1700" b="1" dirty="0"/>
              <a:t>Υποκειμενική</a:t>
            </a:r>
            <a:r>
              <a:rPr lang="el-GR" sz="1700" dirty="0"/>
              <a:t> θεωρία της αξίας.</a:t>
            </a:r>
          </a:p>
          <a:p>
            <a:r>
              <a:rPr lang="el-GR" sz="1700" dirty="0"/>
              <a:t>Οι αξίες είναι ατομικές και υποκειμενικές.   </a:t>
            </a:r>
          </a:p>
          <a:p>
            <a:r>
              <a:rPr lang="el-GR" sz="1700" b="1" dirty="0"/>
              <a:t>Ατομικές</a:t>
            </a:r>
            <a:r>
              <a:rPr lang="el-GR" sz="1700" dirty="0"/>
              <a:t> διότι αποτελούν σκοπό συγκεκριμένων ατόμων. </a:t>
            </a:r>
          </a:p>
          <a:p>
            <a:r>
              <a:rPr lang="el-GR" sz="1700" b="1" dirty="0"/>
              <a:t>Υποκειμενικές</a:t>
            </a:r>
            <a:r>
              <a:rPr lang="el-GR" sz="1700" dirty="0"/>
              <a:t> διότι προκύπτουν από υποκειμενική επιλογή. </a:t>
            </a:r>
          </a:p>
          <a:p>
            <a:r>
              <a:rPr lang="el-GR" sz="1700" b="1" dirty="0"/>
              <a:t>Πόρισμα</a:t>
            </a:r>
            <a:r>
              <a:rPr lang="el-GR" sz="1700" dirty="0"/>
              <a:t>:  Η διανομή του εισοδήματος αποτελεί μια ειδική περίπτωση της θεωρίας της αξίας, ο καθορισμός της αξίας των υπηρεσιών των παραγωγικών συντελεστών και όχι η διανομή του εισοδήματος μεταξύ κοινωνικών τάξεων. </a:t>
            </a:r>
          </a:p>
        </p:txBody>
      </p:sp>
    </p:spTree>
    <p:extLst>
      <p:ext uri="{BB962C8B-B14F-4D97-AF65-F5344CB8AC3E}">
        <p14:creationId xmlns:p14="http://schemas.microsoft.com/office/powerpoint/2010/main" val="2570045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552" y="2276872"/>
            <a:ext cx="8229600" cy="1143000"/>
          </a:xfrm>
        </p:spPr>
        <p:txBody>
          <a:bodyPr/>
          <a:lstStyle/>
          <a:p>
            <a:r>
              <a:rPr lang="el-GR" sz="6600" dirty="0"/>
              <a:t>Η μεγάλη ύφεση </a:t>
            </a:r>
            <a:r>
              <a:rPr lang="en-US" sz="6600" dirty="0"/>
              <a:t> </a:t>
            </a:r>
          </a:p>
        </p:txBody>
      </p:sp>
    </p:spTree>
    <p:extLst>
      <p:ext uri="{BB962C8B-B14F-4D97-AF65-F5344CB8AC3E}">
        <p14:creationId xmlns:p14="http://schemas.microsoft.com/office/powerpoint/2010/main" val="33998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a:t>Σκοπός μαθήματος</a:t>
            </a:r>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a:p>
        </p:txBody>
      </p:sp>
      <p:sp>
        <p:nvSpPr>
          <p:cNvPr id="4" name="Content Placeholder 3"/>
          <p:cNvSpPr>
            <a:spLocks noGrp="1"/>
          </p:cNvSpPr>
          <p:nvPr>
            <p:ph idx="1"/>
          </p:nvPr>
        </p:nvSpPr>
        <p:spPr/>
        <p:txBody>
          <a:bodyPr/>
          <a:lstStyle/>
          <a:p>
            <a:r>
              <a:rPr lang="el-GR" dirty="0"/>
              <a:t>Να καταδείξει την διαφορά μεταξύ της νεοκλασικής οικονομικής θεωρίας και κλασικής πολιτικής οικονομίας</a:t>
            </a:r>
          </a:p>
          <a:p>
            <a:r>
              <a:rPr lang="el-GR" dirty="0"/>
              <a:t>Να αναλύσει τις οικονομικές θεωρίες του </a:t>
            </a:r>
            <a:r>
              <a:rPr lang="en-US" dirty="0"/>
              <a:t>Joseph Schumpeter</a:t>
            </a:r>
            <a:endParaRPr lang="el-GR" dirty="0"/>
          </a:p>
          <a:p>
            <a:r>
              <a:rPr lang="el-GR" dirty="0"/>
              <a:t>Να αναλύσει τις οικονομικές θεωρίες του </a:t>
            </a:r>
            <a:r>
              <a:rPr lang="en-US" dirty="0"/>
              <a:t>John Maynard Keynes</a:t>
            </a:r>
            <a:endParaRPr lang="el-GR" sz="2800" dirty="0"/>
          </a:p>
        </p:txBody>
      </p:sp>
    </p:spTree>
    <p:extLst>
      <p:ext uri="{BB962C8B-B14F-4D97-AF65-F5344CB8AC3E}">
        <p14:creationId xmlns:p14="http://schemas.microsoft.com/office/powerpoint/2010/main" val="3350866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4000" dirty="0"/>
              <a:t>Η μεγάλη ύφεση </a:t>
            </a:r>
            <a:r>
              <a:rPr lang="en-US" sz="4000" dirty="0"/>
              <a:t> </a:t>
            </a: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9" y="1488306"/>
            <a:ext cx="7745359" cy="4388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1608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4000" dirty="0"/>
              <a:t>Η μεγάλη ύφεση </a:t>
            </a:r>
            <a:r>
              <a:rPr lang="en-US" sz="4000" dirty="0"/>
              <a:t> </a:t>
            </a:r>
          </a:p>
        </p:txBody>
      </p:sp>
      <p:pic>
        <p:nvPicPr>
          <p:cNvPr id="30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903" y="1340768"/>
            <a:ext cx="6598193" cy="4583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3558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4000" dirty="0"/>
              <a:t>Η μεγάλη ύφεση </a:t>
            </a:r>
            <a:r>
              <a:rPr lang="en-US" sz="4000" dirty="0"/>
              <a:t> </a:t>
            </a: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268760"/>
            <a:ext cx="3139725" cy="2398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789040"/>
            <a:ext cx="3103895" cy="2513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1268760"/>
            <a:ext cx="3727805" cy="4220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9771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4000" dirty="0"/>
              <a:t>Η μεγάλη ύφεση </a:t>
            </a:r>
            <a:r>
              <a:rPr lang="en-US" sz="4000" dirty="0"/>
              <a:t> </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02810"/>
            <a:ext cx="5514975"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67544" y="3573016"/>
            <a:ext cx="1656184" cy="432048"/>
          </a:xfrm>
          <a:prstGeom prst="rect">
            <a:avLst/>
          </a:prstGeom>
        </p:spPr>
        <p:txBody>
          <a:bodyPr vert="horz" wrap="square" lIns="91440" tIns="45720" rIns="91440" bIns="45720" rtlCol="0" anchor="ctr">
            <a:normAutofit/>
          </a:bodyPr>
          <a:lstStyle/>
          <a:p>
            <a:r>
              <a:rPr lang="en-US" dirty="0"/>
              <a:t>R.M. Goodwin</a:t>
            </a:r>
          </a:p>
        </p:txBody>
      </p:sp>
      <p:sp>
        <p:nvSpPr>
          <p:cNvPr id="5" name="TextBox 4"/>
          <p:cNvSpPr txBox="1"/>
          <p:nvPr/>
        </p:nvSpPr>
        <p:spPr>
          <a:xfrm>
            <a:off x="3419872" y="3717032"/>
            <a:ext cx="4320480" cy="1872208"/>
          </a:xfrm>
          <a:prstGeom prst="rect">
            <a:avLst/>
          </a:prstGeom>
        </p:spPr>
        <p:txBody>
          <a:bodyPr vert="horz" wrap="square" lIns="91440" tIns="45720" rIns="91440" bIns="45720" rtlCol="0" anchor="ctr">
            <a:normAutofit/>
          </a:bodyPr>
          <a:lstStyle/>
          <a:p>
            <a:r>
              <a:rPr lang="en-US" dirty="0"/>
              <a:t>3 </a:t>
            </a:r>
            <a:r>
              <a:rPr lang="el-GR" dirty="0"/>
              <a:t>Δρόμοι</a:t>
            </a:r>
          </a:p>
          <a:p>
            <a:pPr marL="342900" indent="-342900">
              <a:buAutoNum type="arabicPeriod"/>
            </a:pPr>
            <a:r>
              <a:rPr lang="el-GR" dirty="0"/>
              <a:t>Μαρξισμός</a:t>
            </a:r>
          </a:p>
          <a:p>
            <a:pPr marL="342900" indent="-342900">
              <a:buAutoNum type="arabicPeriod"/>
            </a:pPr>
            <a:r>
              <a:rPr lang="el-GR" dirty="0"/>
              <a:t>Εσωστρέφεια</a:t>
            </a:r>
          </a:p>
          <a:p>
            <a:pPr marL="342900" indent="-342900">
              <a:buAutoNum type="arabicPeriod"/>
            </a:pPr>
            <a:r>
              <a:rPr lang="el-GR" dirty="0"/>
              <a:t>Αλλαγή της θεωρίας</a:t>
            </a:r>
            <a:endParaRPr lang="en-US" dirty="0"/>
          </a:p>
        </p:txBody>
      </p:sp>
      <p:pic>
        <p:nvPicPr>
          <p:cNvPr id="327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109" y="4038236"/>
            <a:ext cx="1495053" cy="2172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1551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560" y="2132856"/>
            <a:ext cx="8229600" cy="1143000"/>
          </a:xfrm>
        </p:spPr>
        <p:txBody>
          <a:bodyPr/>
          <a:lstStyle/>
          <a:p>
            <a:r>
              <a:rPr lang="en-US" sz="5400" dirty="0"/>
              <a:t>Joseph </a:t>
            </a:r>
            <a:r>
              <a:rPr lang="en-US" sz="5400" dirty="0" err="1"/>
              <a:t>Alois</a:t>
            </a:r>
            <a:r>
              <a:rPr lang="en-US" sz="5400" dirty="0"/>
              <a:t> Schumpeter (1883–1950) </a:t>
            </a:r>
          </a:p>
        </p:txBody>
      </p:sp>
    </p:spTree>
    <p:extLst>
      <p:ext uri="{BB962C8B-B14F-4D97-AF65-F5344CB8AC3E}">
        <p14:creationId xmlns:p14="http://schemas.microsoft.com/office/powerpoint/2010/main" val="190769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Joseph </a:t>
            </a:r>
            <a:r>
              <a:rPr lang="en-US" sz="4000" dirty="0" err="1"/>
              <a:t>Alois</a:t>
            </a:r>
            <a:r>
              <a:rPr lang="en-US" sz="4000" dirty="0"/>
              <a:t> Schumpeter (1883–1950)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628800"/>
            <a:ext cx="2743200" cy="371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445224"/>
            <a:ext cx="2743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844824"/>
            <a:ext cx="2852737" cy="285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4229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6"/>
          <p:cNvSpPr>
            <a:spLocks noGrp="1"/>
          </p:cNvSpPr>
          <p:nvPr>
            <p:ph type="ctrTitle"/>
          </p:nvPr>
        </p:nvSpPr>
        <p:spPr>
          <a:xfrm>
            <a:off x="755576" y="764704"/>
            <a:ext cx="7772400" cy="1470025"/>
          </a:xfrm>
        </p:spPr>
        <p:txBody>
          <a:bodyPr/>
          <a:lstStyle/>
          <a:p>
            <a:pPr eaLnBrk="1" hangingPunct="1"/>
            <a:r>
              <a:rPr lang="en-US" altLang="el-GR" dirty="0"/>
              <a:t>Joseph </a:t>
            </a:r>
            <a:r>
              <a:rPr lang="en-US" altLang="el-GR" dirty="0" err="1"/>
              <a:t>Alois</a:t>
            </a:r>
            <a:r>
              <a:rPr lang="en-US" altLang="el-GR" dirty="0"/>
              <a:t> Schumpeter </a:t>
            </a:r>
            <a:br>
              <a:rPr lang="en-US" altLang="el-GR" dirty="0"/>
            </a:br>
            <a:r>
              <a:rPr lang="en-US" altLang="el-GR" dirty="0"/>
              <a:t>(1883–1950) </a:t>
            </a:r>
            <a:endParaRPr lang="el-GR" altLang="el-GR"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564904"/>
            <a:ext cx="5705475"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2732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Joseph </a:t>
            </a:r>
            <a:r>
              <a:rPr lang="en-US" sz="4000" dirty="0" err="1"/>
              <a:t>Alois</a:t>
            </a:r>
            <a:r>
              <a:rPr lang="en-US" sz="4000" dirty="0"/>
              <a:t> Schumpeter (1883–1950) </a:t>
            </a:r>
          </a:p>
        </p:txBody>
      </p:sp>
      <p:sp>
        <p:nvSpPr>
          <p:cNvPr id="6" name="Rectangle 5"/>
          <p:cNvSpPr/>
          <p:nvPr/>
        </p:nvSpPr>
        <p:spPr>
          <a:xfrm>
            <a:off x="467544" y="1196753"/>
            <a:ext cx="5328592" cy="5262979"/>
          </a:xfrm>
          <a:prstGeom prst="rect">
            <a:avLst/>
          </a:prstGeom>
        </p:spPr>
        <p:txBody>
          <a:bodyPr wrap="square">
            <a:spAutoFit/>
          </a:bodyPr>
          <a:lstStyle/>
          <a:p>
            <a:pPr indent="-457200"/>
            <a:r>
              <a:rPr lang="el-GR" sz="1200" b="1" dirty="0"/>
              <a:t>1883</a:t>
            </a:r>
            <a:r>
              <a:rPr lang="el-GR" sz="1200" dirty="0"/>
              <a:t> Γέννηση στο </a:t>
            </a:r>
            <a:r>
              <a:rPr lang="en-US" sz="1200" dirty="0" err="1"/>
              <a:t>Triesch</a:t>
            </a:r>
            <a:r>
              <a:rPr lang="en-US" sz="1200" dirty="0"/>
              <a:t> [</a:t>
            </a:r>
            <a:r>
              <a:rPr lang="en-US" sz="1200" dirty="0" err="1"/>
              <a:t>Třešť</a:t>
            </a:r>
            <a:r>
              <a:rPr lang="en-US" sz="1200" dirty="0"/>
              <a:t>] </a:t>
            </a:r>
            <a:r>
              <a:rPr lang="el-GR" sz="1200" dirty="0"/>
              <a:t>στη Μοραβία, σήμερα στην Τσεχία, τότε μέρος της Αυστροουγγρικής αυτοκρατορίας.</a:t>
            </a:r>
          </a:p>
          <a:p>
            <a:pPr indent="-457200"/>
            <a:r>
              <a:rPr lang="el-GR" sz="1200" dirty="0"/>
              <a:t>1901 Σπουδάζει οικονομικά στη Νομική Σχολή της Βιέννης</a:t>
            </a:r>
          </a:p>
          <a:p>
            <a:pPr indent="-457200"/>
            <a:r>
              <a:rPr lang="el-GR" sz="1200" dirty="0"/>
              <a:t>Καθηγητές </a:t>
            </a:r>
            <a:r>
              <a:rPr lang="en-US" sz="1200" dirty="0"/>
              <a:t>Friedrich von Wieser, Eugen von </a:t>
            </a:r>
            <a:r>
              <a:rPr lang="en-US" sz="1200" dirty="0" err="1"/>
              <a:t>Philippovich</a:t>
            </a:r>
            <a:r>
              <a:rPr lang="en-US" sz="1200" dirty="0"/>
              <a:t>, Eugen von Böhm-Bawerk.  </a:t>
            </a:r>
            <a:r>
              <a:rPr lang="el-GR" sz="1200" dirty="0"/>
              <a:t>Συμμαθητές </a:t>
            </a:r>
            <a:r>
              <a:rPr lang="en-US" sz="1200" dirty="0"/>
              <a:t>Ludwig von </a:t>
            </a:r>
            <a:r>
              <a:rPr lang="en-US" sz="1200" dirty="0" err="1"/>
              <a:t>Mises</a:t>
            </a:r>
            <a:r>
              <a:rPr lang="en-US" sz="1200" dirty="0"/>
              <a:t>, Emil </a:t>
            </a:r>
            <a:r>
              <a:rPr lang="en-US" sz="1200" dirty="0" err="1"/>
              <a:t>Lederer</a:t>
            </a:r>
            <a:r>
              <a:rPr lang="en-US" sz="1200" dirty="0"/>
              <a:t>  </a:t>
            </a:r>
            <a:r>
              <a:rPr lang="el-GR" sz="1200" dirty="0"/>
              <a:t>και οι </a:t>
            </a:r>
            <a:r>
              <a:rPr lang="el-GR" sz="1200" dirty="0" err="1"/>
              <a:t>Αυστρομαρξιστές</a:t>
            </a:r>
            <a:r>
              <a:rPr lang="el-GR" sz="1200" dirty="0"/>
              <a:t> </a:t>
            </a:r>
            <a:r>
              <a:rPr lang="en-US" sz="1200" dirty="0"/>
              <a:t>Otto Bauer </a:t>
            </a:r>
            <a:r>
              <a:rPr lang="el-GR" sz="1200" dirty="0"/>
              <a:t>και </a:t>
            </a:r>
            <a:r>
              <a:rPr lang="en-US" sz="1200" dirty="0"/>
              <a:t>Rudolf </a:t>
            </a:r>
            <a:r>
              <a:rPr lang="en-US" sz="1200" dirty="0" err="1"/>
              <a:t>Hilferding</a:t>
            </a:r>
            <a:r>
              <a:rPr lang="en-US" sz="1200" dirty="0"/>
              <a:t>. </a:t>
            </a:r>
          </a:p>
          <a:p>
            <a:pPr indent="-457200"/>
            <a:r>
              <a:rPr lang="el-GR" sz="1200" dirty="0"/>
              <a:t>1906 Διδάκτωρ Νομικής. </a:t>
            </a:r>
          </a:p>
          <a:p>
            <a:pPr indent="-457200"/>
            <a:r>
              <a:rPr lang="el-GR" sz="1200" dirty="0"/>
              <a:t>Πηγαίνει στο Κάιρο στο Διεθνές Δικαστήριο</a:t>
            </a:r>
          </a:p>
          <a:p>
            <a:pPr indent="-457200"/>
            <a:r>
              <a:rPr lang="de-DE" sz="1200" dirty="0"/>
              <a:t>1908</a:t>
            </a:r>
            <a:r>
              <a:rPr lang="el-GR" sz="1200" dirty="0"/>
              <a:t> </a:t>
            </a:r>
            <a:r>
              <a:rPr lang="de-DE" sz="1200" i="1" dirty="0">
                <a:solidFill>
                  <a:srgbClr val="C00000"/>
                </a:solidFill>
              </a:rPr>
              <a:t>Das Wesen und der Hauptinhalt der theoretischen Nationalökonomie</a:t>
            </a:r>
            <a:r>
              <a:rPr lang="de-DE" sz="1200" dirty="0"/>
              <a:t>.</a:t>
            </a:r>
            <a:r>
              <a:rPr lang="el-GR" sz="1200" dirty="0"/>
              <a:t> </a:t>
            </a:r>
            <a:r>
              <a:rPr lang="en-US" sz="1200" dirty="0" err="1"/>
              <a:t>Habilitationschrift</a:t>
            </a:r>
            <a:r>
              <a:rPr lang="en-US" sz="1200" dirty="0"/>
              <a:t>. </a:t>
            </a:r>
            <a:endParaRPr lang="el-GR" sz="1200" dirty="0"/>
          </a:p>
          <a:p>
            <a:pPr indent="-457200"/>
            <a:r>
              <a:rPr lang="el-GR" sz="1200" dirty="0"/>
              <a:t>1909 Διδάσκει στο </a:t>
            </a:r>
            <a:r>
              <a:rPr lang="en-US" sz="1200" dirty="0" err="1"/>
              <a:t>Czernowicz</a:t>
            </a:r>
            <a:endParaRPr lang="en-US" sz="1200" dirty="0"/>
          </a:p>
          <a:p>
            <a:pPr indent="-457200"/>
            <a:r>
              <a:rPr lang="de-DE" sz="1200" dirty="0"/>
              <a:t>1911 </a:t>
            </a:r>
            <a:r>
              <a:rPr lang="de-DE" sz="1200" i="1" dirty="0">
                <a:solidFill>
                  <a:srgbClr val="C00000"/>
                </a:solidFill>
              </a:rPr>
              <a:t>Theorie der wirtschaftlichen Entwicklung: eine Untersuchung über Unternehmergewinn, Kapital, Kredit, Zins und den Konjunkturzyklus</a:t>
            </a:r>
          </a:p>
          <a:p>
            <a:pPr indent="-457200"/>
            <a:r>
              <a:rPr lang="en-US" sz="1200" dirty="0"/>
              <a:t>1911-1918 </a:t>
            </a:r>
            <a:r>
              <a:rPr lang="el-GR" sz="1200" dirty="0"/>
              <a:t>Καθηγητής στο </a:t>
            </a:r>
            <a:r>
              <a:rPr lang="en-US" sz="1200" dirty="0"/>
              <a:t>Graz</a:t>
            </a:r>
          </a:p>
          <a:p>
            <a:pPr indent="-457200"/>
            <a:r>
              <a:rPr lang="de-DE" sz="1200" dirty="0"/>
              <a:t>1914 </a:t>
            </a:r>
            <a:r>
              <a:rPr lang="de-DE" sz="1200" i="1" dirty="0">
                <a:solidFill>
                  <a:srgbClr val="C00000"/>
                </a:solidFill>
              </a:rPr>
              <a:t>Epochen der Dogmen- und Methodengeschichte</a:t>
            </a:r>
          </a:p>
          <a:p>
            <a:pPr indent="-457200"/>
            <a:r>
              <a:rPr lang="en-US" sz="1200" dirty="0"/>
              <a:t>1919 </a:t>
            </a:r>
            <a:r>
              <a:rPr lang="el-GR" sz="1200" dirty="0"/>
              <a:t>Υπουργός Οικονομικών της Αυστριακής Δημοκρατίας.</a:t>
            </a:r>
          </a:p>
          <a:p>
            <a:pPr indent="-457200"/>
            <a:r>
              <a:rPr lang="el-GR" sz="1200" dirty="0"/>
              <a:t>1920–1924 Πρόεδρος της </a:t>
            </a:r>
            <a:r>
              <a:rPr lang="en-US" sz="1200" dirty="0"/>
              <a:t>Biedermann Bank</a:t>
            </a:r>
            <a:r>
              <a:rPr lang="el-GR" sz="1200" dirty="0"/>
              <a:t>, Χρεοκοπία. </a:t>
            </a:r>
            <a:endParaRPr lang="en-US" sz="1200" dirty="0"/>
          </a:p>
          <a:p>
            <a:pPr indent="-457200"/>
            <a:r>
              <a:rPr lang="en-US" sz="1200" dirty="0"/>
              <a:t>1924 </a:t>
            </a:r>
            <a:r>
              <a:rPr lang="el-GR" sz="1200" dirty="0"/>
              <a:t>Καθηγητής στη Βόννη</a:t>
            </a:r>
          </a:p>
          <a:p>
            <a:pPr indent="-457200"/>
            <a:r>
              <a:rPr lang="el-GR" sz="1200" dirty="0"/>
              <a:t>1926 Θάνατος μητέρας και δεύτερης γυναίκας του</a:t>
            </a:r>
          </a:p>
          <a:p>
            <a:pPr indent="-457200"/>
            <a:r>
              <a:rPr lang="el-GR" sz="1200" dirty="0"/>
              <a:t>1932 Καθηγητής στο </a:t>
            </a:r>
            <a:r>
              <a:rPr lang="en-US" sz="1200" dirty="0"/>
              <a:t>Harvard</a:t>
            </a:r>
          </a:p>
          <a:p>
            <a:pPr indent="-457200"/>
            <a:r>
              <a:rPr lang="en-US" sz="1200" dirty="0"/>
              <a:t>1939</a:t>
            </a:r>
            <a:r>
              <a:rPr lang="el-GR" sz="1200" dirty="0"/>
              <a:t> </a:t>
            </a:r>
            <a:r>
              <a:rPr lang="en-US" sz="1200" i="1" dirty="0">
                <a:solidFill>
                  <a:srgbClr val="C00000"/>
                </a:solidFill>
              </a:rPr>
              <a:t>Business Cycles</a:t>
            </a:r>
            <a:r>
              <a:rPr lang="el-GR" sz="1200" i="1" dirty="0">
                <a:solidFill>
                  <a:srgbClr val="C00000"/>
                </a:solidFill>
              </a:rPr>
              <a:t>:</a:t>
            </a:r>
            <a:r>
              <a:rPr lang="en-US" sz="1200" i="1" dirty="0">
                <a:solidFill>
                  <a:srgbClr val="C00000"/>
                </a:solidFill>
              </a:rPr>
              <a:t> A Theoretical, Historical and Statistical Analysis of the Capitalist Process</a:t>
            </a:r>
            <a:r>
              <a:rPr lang="en-US" sz="1200" dirty="0"/>
              <a:t>. </a:t>
            </a:r>
            <a:endParaRPr lang="el-GR" sz="1200" dirty="0"/>
          </a:p>
          <a:p>
            <a:pPr indent="-457200"/>
            <a:r>
              <a:rPr lang="en-US" sz="1200" dirty="0"/>
              <a:t>1940–1941 </a:t>
            </a:r>
            <a:r>
              <a:rPr lang="el-GR" sz="1200" dirty="0"/>
              <a:t>Πρόεδρος της </a:t>
            </a:r>
            <a:r>
              <a:rPr lang="en-US" sz="1200" dirty="0"/>
              <a:t>Econometric Society.</a:t>
            </a:r>
          </a:p>
          <a:p>
            <a:pPr indent="-457200"/>
            <a:r>
              <a:rPr lang="en-US" sz="1200" dirty="0"/>
              <a:t>1942</a:t>
            </a:r>
            <a:r>
              <a:rPr lang="el-GR" sz="1200" dirty="0"/>
              <a:t> </a:t>
            </a:r>
            <a:r>
              <a:rPr lang="en-US" sz="1200" i="1" dirty="0">
                <a:solidFill>
                  <a:srgbClr val="C00000"/>
                </a:solidFill>
              </a:rPr>
              <a:t>Capitalism, Socialism and Democracy</a:t>
            </a:r>
          </a:p>
          <a:p>
            <a:pPr indent="-457200"/>
            <a:r>
              <a:rPr lang="en-US" sz="1200" dirty="0"/>
              <a:t>1948</a:t>
            </a:r>
            <a:r>
              <a:rPr lang="el-GR" sz="1200" dirty="0"/>
              <a:t> Πρόεδρος της </a:t>
            </a:r>
            <a:r>
              <a:rPr lang="en-US" sz="1200" dirty="0"/>
              <a:t>American Economic Association</a:t>
            </a:r>
            <a:endParaRPr lang="el-GR" sz="1200" dirty="0"/>
          </a:p>
          <a:p>
            <a:pPr indent="-457200"/>
            <a:r>
              <a:rPr lang="en-US" sz="1200" b="1" dirty="0"/>
              <a:t>1950</a:t>
            </a:r>
            <a:r>
              <a:rPr lang="en-US" sz="1200" dirty="0"/>
              <a:t> </a:t>
            </a:r>
            <a:r>
              <a:rPr lang="el-GR" sz="1200" b="1" dirty="0"/>
              <a:t>Θάνατος</a:t>
            </a:r>
          </a:p>
          <a:p>
            <a:pPr indent="-457200"/>
            <a:r>
              <a:rPr lang="el-GR" sz="1200" dirty="0"/>
              <a:t>1952 </a:t>
            </a:r>
            <a:r>
              <a:rPr lang="en-US" sz="1200" i="1" dirty="0">
                <a:solidFill>
                  <a:srgbClr val="C00000"/>
                </a:solidFill>
              </a:rPr>
              <a:t>Ten Great Economists</a:t>
            </a:r>
            <a:endParaRPr lang="el-GR" sz="1200" i="1" dirty="0">
              <a:solidFill>
                <a:srgbClr val="C00000"/>
              </a:solidFill>
            </a:endParaRPr>
          </a:p>
          <a:p>
            <a:pPr indent="-457200"/>
            <a:r>
              <a:rPr lang="el-GR" sz="1200" dirty="0"/>
              <a:t>1954</a:t>
            </a:r>
            <a:r>
              <a:rPr lang="en-US" sz="1200" dirty="0"/>
              <a:t> </a:t>
            </a:r>
            <a:r>
              <a:rPr lang="en-US" sz="1200" i="1" dirty="0">
                <a:solidFill>
                  <a:srgbClr val="C00000"/>
                </a:solidFill>
              </a:rPr>
              <a:t>History of Economic Analysis</a:t>
            </a:r>
            <a:endParaRPr lang="el-GR" sz="1200" i="1" dirty="0">
              <a:solidFill>
                <a:srgbClr val="C0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327930"/>
            <a:ext cx="2493963" cy="250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4947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Joseph </a:t>
            </a:r>
            <a:r>
              <a:rPr lang="en-US" sz="4000" dirty="0" err="1"/>
              <a:t>Alois</a:t>
            </a:r>
            <a:r>
              <a:rPr lang="en-US" sz="4000" dirty="0"/>
              <a:t> Schumpeter (1883–1950) </a:t>
            </a:r>
          </a:p>
        </p:txBody>
      </p:sp>
      <p:sp>
        <p:nvSpPr>
          <p:cNvPr id="2" name="Rectangle 1"/>
          <p:cNvSpPr/>
          <p:nvPr/>
        </p:nvSpPr>
        <p:spPr>
          <a:xfrm>
            <a:off x="467544" y="1412776"/>
            <a:ext cx="4572000" cy="646331"/>
          </a:xfrm>
          <a:prstGeom prst="rect">
            <a:avLst/>
          </a:prstGeom>
        </p:spPr>
        <p:txBody>
          <a:bodyPr>
            <a:spAutoFit/>
          </a:bodyPr>
          <a:lstStyle/>
          <a:p>
            <a:r>
              <a:rPr lang="de-DE" i="1" dirty="0"/>
              <a:t>Das Wesen und der Hauptinhalt der theoretischen Nationalökonomie</a:t>
            </a:r>
            <a:r>
              <a:rPr lang="el-GR" i="1" dirty="0"/>
              <a:t>, </a:t>
            </a:r>
            <a:r>
              <a:rPr lang="el-GR" dirty="0"/>
              <a:t>1908</a:t>
            </a:r>
            <a:endParaRPr lang="de-DE" dirty="0"/>
          </a:p>
        </p:txBody>
      </p:sp>
      <p:sp>
        <p:nvSpPr>
          <p:cNvPr id="3" name="TextBox 2"/>
          <p:cNvSpPr txBox="1"/>
          <p:nvPr/>
        </p:nvSpPr>
        <p:spPr>
          <a:xfrm>
            <a:off x="4716016" y="1412776"/>
            <a:ext cx="3672408" cy="792088"/>
          </a:xfrm>
          <a:prstGeom prst="rect">
            <a:avLst/>
          </a:prstGeom>
        </p:spPr>
        <p:txBody>
          <a:bodyPr vert="horz" wrap="square" lIns="91440" tIns="45720" rIns="91440" bIns="45720" rtlCol="0" anchor="ctr">
            <a:normAutofit/>
          </a:bodyPr>
          <a:lstStyle/>
          <a:p>
            <a:r>
              <a:rPr lang="el-GR" i="1" dirty="0"/>
              <a:t>Η φύση και η ουσία της θεωρητικής πολιτικής οικονομίας</a:t>
            </a:r>
            <a:endParaRPr lang="en-US" i="1" dirty="0"/>
          </a:p>
        </p:txBody>
      </p:sp>
      <p:sp>
        <p:nvSpPr>
          <p:cNvPr id="5" name="TextBox 4"/>
          <p:cNvSpPr txBox="1"/>
          <p:nvPr/>
        </p:nvSpPr>
        <p:spPr>
          <a:xfrm>
            <a:off x="4211960" y="3140968"/>
            <a:ext cx="914400" cy="914400"/>
          </a:xfrm>
          <a:prstGeom prst="rect">
            <a:avLst/>
          </a:prstGeom>
        </p:spPr>
        <p:txBody>
          <a:bodyPr vert="horz" wrap="none" lIns="91440" tIns="45720" rIns="91440" bIns="45720" rtlCol="0" anchor="ctr">
            <a:normAutofit/>
          </a:bodyPr>
          <a:lstStyle/>
          <a:p>
            <a:endParaRPr lang="en-US" dirty="0"/>
          </a:p>
        </p:txBody>
      </p:sp>
      <p:sp>
        <p:nvSpPr>
          <p:cNvPr id="7" name="TextBox 6"/>
          <p:cNvSpPr txBox="1"/>
          <p:nvPr/>
        </p:nvSpPr>
        <p:spPr>
          <a:xfrm>
            <a:off x="899592" y="2059107"/>
            <a:ext cx="2952328" cy="612684"/>
          </a:xfrm>
          <a:prstGeom prst="rect">
            <a:avLst/>
          </a:prstGeom>
        </p:spPr>
        <p:txBody>
          <a:bodyPr vert="horz" wrap="square" lIns="91440" tIns="45720" rIns="91440" bIns="45720" rtlCol="0" anchor="ctr">
            <a:normAutofit/>
          </a:bodyPr>
          <a:lstStyle/>
          <a:p>
            <a:r>
              <a:rPr lang="el-GR" dirty="0"/>
              <a:t>Μεθοδολογικός ατομισμός</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819" y="2204864"/>
            <a:ext cx="2340597" cy="3603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668575"/>
            <a:ext cx="2820530" cy="3621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427984" y="5949280"/>
            <a:ext cx="4572000" cy="276999"/>
          </a:xfrm>
          <a:prstGeom prst="rect">
            <a:avLst/>
          </a:prstGeom>
        </p:spPr>
        <p:txBody>
          <a:bodyPr>
            <a:spAutoFit/>
          </a:bodyPr>
          <a:lstStyle/>
          <a:p>
            <a:r>
              <a:rPr lang="en-US" sz="1200" dirty="0"/>
              <a:t>http://mises.org/document/3862/Methodological-Individualism</a:t>
            </a:r>
          </a:p>
        </p:txBody>
      </p:sp>
    </p:spTree>
    <p:extLst>
      <p:ext uri="{BB962C8B-B14F-4D97-AF65-F5344CB8AC3E}">
        <p14:creationId xmlns:p14="http://schemas.microsoft.com/office/powerpoint/2010/main" val="1379939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6876" y="273779"/>
            <a:ext cx="8229600" cy="1143000"/>
          </a:xfrm>
        </p:spPr>
        <p:txBody>
          <a:bodyPr/>
          <a:lstStyle/>
          <a:p>
            <a:r>
              <a:rPr lang="en-US" sz="4000" dirty="0"/>
              <a:t>Joseph </a:t>
            </a:r>
            <a:r>
              <a:rPr lang="en-US" sz="4000" dirty="0" err="1"/>
              <a:t>Alois</a:t>
            </a:r>
            <a:r>
              <a:rPr lang="en-US" sz="4000" dirty="0"/>
              <a:t> Schumpeter (1883–1950) </a:t>
            </a:r>
          </a:p>
        </p:txBody>
      </p:sp>
      <p:sp>
        <p:nvSpPr>
          <p:cNvPr id="2" name="Rectangle 1"/>
          <p:cNvSpPr/>
          <p:nvPr/>
        </p:nvSpPr>
        <p:spPr>
          <a:xfrm>
            <a:off x="467544" y="1412777"/>
            <a:ext cx="3960440" cy="1046440"/>
          </a:xfrm>
          <a:prstGeom prst="rect">
            <a:avLst/>
          </a:prstGeom>
        </p:spPr>
        <p:txBody>
          <a:bodyPr wrap="square">
            <a:spAutoFit/>
          </a:bodyPr>
          <a:lstStyle/>
          <a:p>
            <a:r>
              <a:rPr lang="de-DE" sz="1500" i="1" dirty="0"/>
              <a:t>Theorie der wirtschaftlichen Entwicklung: eine Untersuchung über Unternehmergewinn, Kapital, Kredit, Zins und den Konjunktrzyklus</a:t>
            </a:r>
            <a:r>
              <a:rPr lang="el-GR" dirty="0"/>
              <a:t>, </a:t>
            </a:r>
            <a:r>
              <a:rPr lang="el-GR" sz="1400" dirty="0"/>
              <a:t>1</a:t>
            </a:r>
            <a:r>
              <a:rPr lang="el-GR" sz="1400" baseline="30000" dirty="0"/>
              <a:t>η</a:t>
            </a:r>
            <a:r>
              <a:rPr lang="el-GR" sz="1400" dirty="0"/>
              <a:t> </a:t>
            </a:r>
            <a:r>
              <a:rPr lang="el-GR" sz="1400" dirty="0" err="1"/>
              <a:t>εκδ</a:t>
            </a:r>
            <a:r>
              <a:rPr lang="el-GR" sz="1400" dirty="0"/>
              <a:t>. 1911, 2</a:t>
            </a:r>
            <a:r>
              <a:rPr lang="el-GR" sz="1400" baseline="30000" dirty="0"/>
              <a:t>η</a:t>
            </a:r>
            <a:r>
              <a:rPr lang="el-GR" sz="1400" dirty="0"/>
              <a:t> </a:t>
            </a:r>
            <a:r>
              <a:rPr lang="el-GR" sz="1400" dirty="0" err="1"/>
              <a:t>εκδ</a:t>
            </a:r>
            <a:r>
              <a:rPr lang="el-GR" sz="1400" dirty="0"/>
              <a:t>. 1926</a:t>
            </a:r>
            <a:endParaRPr lang="de-DE" dirty="0"/>
          </a:p>
        </p:txBody>
      </p:sp>
      <p:sp>
        <p:nvSpPr>
          <p:cNvPr id="3" name="TextBox 2"/>
          <p:cNvSpPr txBox="1"/>
          <p:nvPr/>
        </p:nvSpPr>
        <p:spPr>
          <a:xfrm>
            <a:off x="5292080" y="1484784"/>
            <a:ext cx="2952328" cy="1070993"/>
          </a:xfrm>
          <a:prstGeom prst="rect">
            <a:avLst/>
          </a:prstGeom>
        </p:spPr>
        <p:txBody>
          <a:bodyPr vert="horz" wrap="square" lIns="91440" tIns="45720" rIns="91440" bIns="45720" rtlCol="0" anchor="ctr">
            <a:noAutofit/>
          </a:bodyPr>
          <a:lstStyle/>
          <a:p>
            <a:r>
              <a:rPr lang="el-GR" sz="1400" i="1" dirty="0"/>
              <a:t>Θεωρία της οικονομικής ανάπτυξης: Μια έρευνα για το επιχειρηματικό κέρδος, το κεφάλαιο, την πίστη, τον τόκο και τον οικονομικό κύκλο</a:t>
            </a:r>
            <a:endParaRPr lang="en-US" sz="1400" i="1" dirty="0"/>
          </a:p>
        </p:txBody>
      </p:sp>
      <p:sp>
        <p:nvSpPr>
          <p:cNvPr id="5" name="TextBox 4"/>
          <p:cNvSpPr txBox="1"/>
          <p:nvPr/>
        </p:nvSpPr>
        <p:spPr>
          <a:xfrm>
            <a:off x="4211960" y="3140968"/>
            <a:ext cx="914400" cy="914400"/>
          </a:xfrm>
          <a:prstGeom prst="rect">
            <a:avLst/>
          </a:prstGeom>
        </p:spPr>
        <p:txBody>
          <a:bodyPr vert="horz" wrap="none" lIns="91440" tIns="45720" rIns="91440" bIns="45720" rtlCol="0" anchor="ctr">
            <a:normAutofit/>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555777"/>
            <a:ext cx="2448272" cy="3806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7162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a:t>Περιεχόμενα ενότητας</a:t>
            </a:r>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a:p>
        </p:txBody>
      </p:sp>
      <p:sp>
        <p:nvSpPr>
          <p:cNvPr id="4" name="Content Placeholder 3"/>
          <p:cNvSpPr>
            <a:spLocks noGrp="1"/>
          </p:cNvSpPr>
          <p:nvPr>
            <p:ph idx="1"/>
          </p:nvPr>
        </p:nvSpPr>
        <p:spPr/>
        <p:txBody>
          <a:bodyPr/>
          <a:lstStyle/>
          <a:p>
            <a:r>
              <a:rPr lang="el-GR" sz="3600" dirty="0"/>
              <a:t>Διαφορές κλασικής πολιτικής οικονομίας και νεοκλασικής θεωρίας</a:t>
            </a:r>
          </a:p>
          <a:p>
            <a:r>
              <a:rPr lang="en-US" sz="3600" dirty="0"/>
              <a:t>Joseph A. Schumpeter</a:t>
            </a:r>
          </a:p>
          <a:p>
            <a:r>
              <a:rPr lang="en-US" sz="3600" dirty="0"/>
              <a:t>John Maynard Keynes</a:t>
            </a:r>
            <a:endParaRPr lang="el-GR" sz="3600" dirty="0"/>
          </a:p>
        </p:txBody>
      </p:sp>
    </p:spTree>
    <p:extLst>
      <p:ext uri="{BB962C8B-B14F-4D97-AF65-F5344CB8AC3E}">
        <p14:creationId xmlns:p14="http://schemas.microsoft.com/office/powerpoint/2010/main" val="1771809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Joseph </a:t>
            </a:r>
            <a:r>
              <a:rPr lang="en-US" sz="4000" dirty="0" err="1"/>
              <a:t>Alois</a:t>
            </a:r>
            <a:r>
              <a:rPr lang="en-US" sz="4000" dirty="0"/>
              <a:t> Schumpeter (1883–1950) </a:t>
            </a:r>
          </a:p>
        </p:txBody>
      </p:sp>
      <p:sp>
        <p:nvSpPr>
          <p:cNvPr id="5" name="TextBox 4"/>
          <p:cNvSpPr txBox="1"/>
          <p:nvPr/>
        </p:nvSpPr>
        <p:spPr>
          <a:xfrm>
            <a:off x="4211960" y="3140968"/>
            <a:ext cx="914400" cy="914400"/>
          </a:xfrm>
          <a:prstGeom prst="rect">
            <a:avLst/>
          </a:prstGeom>
        </p:spPr>
        <p:txBody>
          <a:bodyPr vert="horz" wrap="none" lIns="91440" tIns="45720" rIns="91440" bIns="45720" rtlCol="0" anchor="ctr">
            <a:normAutofit/>
          </a:bodyPr>
          <a:lstStyle/>
          <a:p>
            <a:endParaRPr lang="en-US" dirty="0"/>
          </a:p>
        </p:txBody>
      </p:sp>
      <p:sp>
        <p:nvSpPr>
          <p:cNvPr id="6" name="TextBox 5"/>
          <p:cNvSpPr txBox="1"/>
          <p:nvPr/>
        </p:nvSpPr>
        <p:spPr>
          <a:xfrm>
            <a:off x="611560" y="1412776"/>
            <a:ext cx="8064896" cy="4464496"/>
          </a:xfrm>
          <a:prstGeom prst="rect">
            <a:avLst/>
          </a:prstGeom>
        </p:spPr>
        <p:txBody>
          <a:bodyPr vert="horz" wrap="square" lIns="91440" tIns="45720" rIns="91440" bIns="45720" rtlCol="0" anchor="ctr">
            <a:normAutofit fontScale="85000" lnSpcReduction="10000"/>
          </a:bodyPr>
          <a:lstStyle/>
          <a:p>
            <a:r>
              <a:rPr lang="el-GR" dirty="0"/>
              <a:t>Η </a:t>
            </a:r>
            <a:r>
              <a:rPr lang="el-GR" dirty="0" err="1"/>
              <a:t>Βαλρασιανή</a:t>
            </a:r>
            <a:r>
              <a:rPr lang="el-GR" dirty="0"/>
              <a:t> γενική ισορροπία δεν είναι επαρκής για την ανάλυση του καπιταλισμού</a:t>
            </a:r>
          </a:p>
          <a:p>
            <a:endParaRPr lang="el-GR" dirty="0"/>
          </a:p>
          <a:p>
            <a:r>
              <a:rPr lang="el-GR" dirty="0"/>
              <a:t>Ποιοτική μεταβολή (καινοτομία) </a:t>
            </a:r>
          </a:p>
          <a:p>
            <a:endParaRPr lang="el-GR" dirty="0"/>
          </a:p>
          <a:p>
            <a:r>
              <a:rPr lang="el-GR" dirty="0"/>
              <a:t>5 είδη καινοτομίας</a:t>
            </a:r>
          </a:p>
          <a:p>
            <a:pPr marL="342900" indent="-342900">
              <a:buFont typeface="+mj-lt"/>
              <a:buAutoNum type="arabicPeriod"/>
            </a:pPr>
            <a:r>
              <a:rPr lang="el-GR" dirty="0"/>
              <a:t>Η εισαγωγή ενός νέου αγαθού – δηλ. ενός αγαθού με το οποίο οι καταναλωτές δεν είναι εξοικειωμένοι – ή μιας νέας ποιότητας ενός αγαθού.</a:t>
            </a:r>
          </a:p>
          <a:p>
            <a:pPr marL="342900" indent="-342900">
              <a:buFont typeface="+mj-lt"/>
              <a:buAutoNum type="arabicPeriod"/>
            </a:pPr>
            <a:r>
              <a:rPr lang="el-GR" dirty="0"/>
              <a:t>Η εισαγωγή μιας νέας μεθόδου παραγωγής, δηλ., μιας μεθόδου η οποία δεν έχει πρακτικά δοκιμαστεί στον αντίστοιχο βιομηχανικό κλάδο, η οποία δεν είναι απαραίτητο να βασίζεται πάνω σε μία επιστημονικά νέα ανακάλυψη, και η οποία μπορεί να έγκειται σε μια νέα μέθοδο εμπορικής διαχείρισης του αγαθού</a:t>
            </a:r>
          </a:p>
          <a:p>
            <a:pPr marL="342900" indent="-342900">
              <a:buFont typeface="+mj-lt"/>
              <a:buAutoNum type="arabicPeriod"/>
            </a:pPr>
            <a:r>
              <a:rPr lang="el-GR" dirty="0"/>
              <a:t>Το άνοιγμα μιας νέας αγοράς, δηλ. μιας αγοράς στην οποία ο συγκεκριμένος βιομηχανικός κλάδος της υπό εξέταση χώρας δεν έχει εισέλθει ακόμα, ανεξάρτητα από το εάν ή όχι η αγορά αυτή προϋπήρχε.</a:t>
            </a:r>
          </a:p>
          <a:p>
            <a:pPr marL="342900" indent="-342900">
              <a:buFont typeface="+mj-lt"/>
              <a:buAutoNum type="arabicPeriod"/>
            </a:pPr>
            <a:r>
              <a:rPr lang="el-GR" dirty="0"/>
              <a:t>Η κατάκτηση μιας νέας πηγής προμήθειας πρώτων ή </a:t>
            </a:r>
            <a:r>
              <a:rPr lang="el-GR" dirty="0" err="1"/>
              <a:t>ημικατεργασμένων</a:t>
            </a:r>
            <a:r>
              <a:rPr lang="el-GR" dirty="0"/>
              <a:t> υλών, πάλι ανεξάρτητα από το εάν η πηγή αυτή προϋπήρχε ή δημιουργήθηκε εκ νέου.</a:t>
            </a:r>
          </a:p>
          <a:p>
            <a:pPr marL="342900" indent="-342900">
              <a:buFont typeface="+mj-lt"/>
              <a:buAutoNum type="arabicPeriod"/>
            </a:pPr>
            <a:r>
              <a:rPr lang="el-GR" dirty="0"/>
              <a:t>Η νέα οργάνωση ενός κλάδου, όπως η δημιουργία μονοπωλιακής θέσης, π.χ., μέσω της δημιουργίας ενός τραστ (γερμ. </a:t>
            </a:r>
            <a:r>
              <a:rPr lang="el-GR" dirty="0" err="1"/>
              <a:t>Vertrustung</a:t>
            </a:r>
            <a:r>
              <a:rPr lang="el-GR" dirty="0"/>
              <a:t>) ή η διάλυση μιας μονοπωλιακής θέσης.</a:t>
            </a:r>
          </a:p>
          <a:p>
            <a:endParaRPr lang="en-US" dirty="0"/>
          </a:p>
          <a:p>
            <a:r>
              <a:rPr lang="el-GR" dirty="0"/>
              <a:t>Δημιουργική καταστροφή </a:t>
            </a:r>
            <a:r>
              <a:rPr lang="en-US" dirty="0"/>
              <a:t>(creative destruction)</a:t>
            </a:r>
          </a:p>
          <a:p>
            <a:r>
              <a:rPr lang="el-GR" dirty="0"/>
              <a:t>Επιχειρηματίας (κέρδη δυναμικά και μονοπωλιακά επηρεάζουν τον κύκλο της τραπεζικής πίστης)</a:t>
            </a:r>
          </a:p>
          <a:p>
            <a:endParaRPr lang="en-US" dirty="0"/>
          </a:p>
        </p:txBody>
      </p:sp>
    </p:spTree>
    <p:extLst>
      <p:ext uri="{BB962C8B-B14F-4D97-AF65-F5344CB8AC3E}">
        <p14:creationId xmlns:p14="http://schemas.microsoft.com/office/powerpoint/2010/main" val="2943828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Joseph </a:t>
            </a:r>
            <a:r>
              <a:rPr lang="en-US" sz="4000" dirty="0" err="1"/>
              <a:t>Alois</a:t>
            </a:r>
            <a:r>
              <a:rPr lang="en-US" sz="4000" dirty="0"/>
              <a:t> Schumpeter (1883–1950) </a:t>
            </a:r>
          </a:p>
        </p:txBody>
      </p:sp>
      <p:sp>
        <p:nvSpPr>
          <p:cNvPr id="5" name="TextBox 4"/>
          <p:cNvSpPr txBox="1"/>
          <p:nvPr/>
        </p:nvSpPr>
        <p:spPr>
          <a:xfrm>
            <a:off x="4211960" y="3140968"/>
            <a:ext cx="914400" cy="914400"/>
          </a:xfrm>
          <a:prstGeom prst="rect">
            <a:avLst/>
          </a:prstGeom>
        </p:spPr>
        <p:txBody>
          <a:bodyPr vert="horz" wrap="none" lIns="91440" tIns="45720" rIns="91440" bIns="45720" rtlCol="0" anchor="ctr">
            <a:normAutofit/>
          </a:bodyPr>
          <a:lstStyle/>
          <a:p>
            <a:endParaRPr lang="en-US" dirty="0"/>
          </a:p>
        </p:txBody>
      </p:sp>
      <p:sp>
        <p:nvSpPr>
          <p:cNvPr id="6" name="TextBox 5"/>
          <p:cNvSpPr txBox="1"/>
          <p:nvPr/>
        </p:nvSpPr>
        <p:spPr>
          <a:xfrm>
            <a:off x="611560" y="1412776"/>
            <a:ext cx="8064896" cy="4464496"/>
          </a:xfrm>
          <a:prstGeom prst="rect">
            <a:avLst/>
          </a:prstGeom>
        </p:spPr>
        <p:txBody>
          <a:bodyPr vert="horz" wrap="square" lIns="91440" tIns="45720" rIns="91440" bIns="45720" rtlCol="0" anchor="ctr">
            <a:normAutofit/>
          </a:bodyPr>
          <a:lstStyle/>
          <a:p>
            <a:r>
              <a:rPr lang="el-GR" dirty="0"/>
              <a:t>Οικονομικοί κύκλοι (</a:t>
            </a:r>
            <a:r>
              <a:rPr lang="en-US" dirty="0"/>
              <a:t>Business Cycles)</a:t>
            </a:r>
            <a:endParaRPr lang="el-GR" dirty="0"/>
          </a:p>
          <a:p>
            <a:endParaRPr lang="el-GR" dirty="0"/>
          </a:p>
          <a:p>
            <a:r>
              <a:rPr lang="el-GR" dirty="0"/>
              <a:t>1</a:t>
            </a:r>
            <a:r>
              <a:rPr lang="el-GR" baseline="30000" dirty="0"/>
              <a:t>ο</a:t>
            </a:r>
            <a:r>
              <a:rPr lang="el-GR" dirty="0"/>
              <a:t> κύμα</a:t>
            </a:r>
          </a:p>
          <a:p>
            <a:r>
              <a:rPr lang="el-GR" dirty="0"/>
              <a:t>2</a:t>
            </a:r>
            <a:r>
              <a:rPr lang="el-GR" baseline="30000" dirty="0"/>
              <a:t>ο</a:t>
            </a:r>
            <a:r>
              <a:rPr lang="el-GR" dirty="0"/>
              <a:t> κύμα</a:t>
            </a:r>
          </a:p>
          <a:p>
            <a:endParaRPr lang="el-GR" dirty="0"/>
          </a:p>
          <a:p>
            <a:r>
              <a:rPr lang="el-GR" dirty="0"/>
              <a:t>Καινοτομίες σε σμήνη ή ομάδες</a:t>
            </a:r>
          </a:p>
          <a:p>
            <a:endParaRPr lang="el-GR" dirty="0"/>
          </a:p>
          <a:p>
            <a:r>
              <a:rPr lang="el-GR" dirty="0"/>
              <a:t>3 ειδών κύκλοι</a:t>
            </a:r>
          </a:p>
          <a:p>
            <a:endParaRPr lang="en-US" dirty="0"/>
          </a:p>
          <a:p>
            <a:r>
              <a:rPr lang="en-US" dirty="0"/>
              <a:t>Kondratieff (60 </a:t>
            </a:r>
            <a:r>
              <a:rPr lang="el-GR" dirty="0"/>
              <a:t>χρόνια)</a:t>
            </a:r>
            <a:endParaRPr lang="en-US" dirty="0"/>
          </a:p>
          <a:p>
            <a:endParaRPr lang="en-US" dirty="0"/>
          </a:p>
          <a:p>
            <a:r>
              <a:rPr lang="en-US" dirty="0" err="1"/>
              <a:t>Juglar</a:t>
            </a:r>
            <a:r>
              <a:rPr lang="el-GR" dirty="0"/>
              <a:t> (10 χρόνια)</a:t>
            </a:r>
            <a:endParaRPr lang="en-US" dirty="0"/>
          </a:p>
          <a:p>
            <a:endParaRPr lang="en-US" dirty="0"/>
          </a:p>
          <a:p>
            <a:r>
              <a:rPr lang="en-US" dirty="0" err="1"/>
              <a:t>Kitchin</a:t>
            </a:r>
            <a:r>
              <a:rPr lang="el-GR" dirty="0"/>
              <a:t> (40 μήνες)</a:t>
            </a:r>
            <a:endParaRPr lang="en-US" dirty="0"/>
          </a:p>
          <a:p>
            <a:endParaRPr lang="el-GR" dirty="0"/>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910" y="1196752"/>
            <a:ext cx="1369956" cy="1836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779912" y="3035848"/>
            <a:ext cx="4572000" cy="584775"/>
          </a:xfrm>
          <a:prstGeom prst="rect">
            <a:avLst/>
          </a:prstGeom>
        </p:spPr>
        <p:txBody>
          <a:bodyPr>
            <a:spAutoFit/>
          </a:bodyPr>
          <a:lstStyle/>
          <a:p>
            <a:r>
              <a:rPr lang="en-US" sz="1600" dirty="0"/>
              <a:t>Nikolai </a:t>
            </a:r>
            <a:r>
              <a:rPr lang="en-US" sz="1600" dirty="0" err="1"/>
              <a:t>Dmitriyevich</a:t>
            </a:r>
            <a:r>
              <a:rPr lang="en-US" sz="1600" dirty="0"/>
              <a:t> </a:t>
            </a:r>
            <a:r>
              <a:rPr lang="en-US" sz="1600" dirty="0" err="1"/>
              <a:t>Kondratiev</a:t>
            </a:r>
            <a:r>
              <a:rPr lang="en-US" sz="1600" dirty="0"/>
              <a:t> (Kondratieff</a:t>
            </a:r>
            <a:r>
              <a:rPr lang="el-GR" sz="1600" dirty="0"/>
              <a:t>)</a:t>
            </a:r>
            <a:r>
              <a:rPr lang="en-US" sz="1600" dirty="0"/>
              <a:t>, </a:t>
            </a:r>
            <a:r>
              <a:rPr lang="vi-VN" sz="1600" dirty="0"/>
              <a:t>Никола́й Дми́триевич Кондра́тьев </a:t>
            </a:r>
            <a:r>
              <a:rPr lang="el-GR" sz="1600" dirty="0"/>
              <a:t>(</a:t>
            </a:r>
            <a:r>
              <a:rPr lang="en-US" sz="1600" dirty="0"/>
              <a:t>1892 –1938) </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3775826"/>
            <a:ext cx="15240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059832" y="5997330"/>
            <a:ext cx="2532112" cy="338554"/>
          </a:xfrm>
          <a:prstGeom prst="rect">
            <a:avLst/>
          </a:prstGeom>
        </p:spPr>
        <p:txBody>
          <a:bodyPr wrap="square">
            <a:spAutoFit/>
          </a:bodyPr>
          <a:lstStyle/>
          <a:p>
            <a:r>
              <a:rPr lang="en-US" sz="1600" dirty="0"/>
              <a:t>Clément </a:t>
            </a:r>
            <a:r>
              <a:rPr lang="en-US" sz="1600" dirty="0" err="1"/>
              <a:t>Juglar</a:t>
            </a:r>
            <a:r>
              <a:rPr lang="en-US" sz="1600" dirty="0"/>
              <a:t> (1819–1905)</a:t>
            </a:r>
          </a:p>
        </p:txBody>
      </p:sp>
      <p:sp>
        <p:nvSpPr>
          <p:cNvPr id="7" name="Rectangle 6"/>
          <p:cNvSpPr/>
          <p:nvPr/>
        </p:nvSpPr>
        <p:spPr>
          <a:xfrm>
            <a:off x="5934588" y="5880431"/>
            <a:ext cx="2769091" cy="369332"/>
          </a:xfrm>
          <a:prstGeom prst="rect">
            <a:avLst/>
          </a:prstGeom>
        </p:spPr>
        <p:txBody>
          <a:bodyPr wrap="none">
            <a:spAutoFit/>
          </a:bodyPr>
          <a:lstStyle/>
          <a:p>
            <a:r>
              <a:rPr lang="en-US" dirty="0"/>
              <a:t>Joseph </a:t>
            </a:r>
            <a:r>
              <a:rPr lang="en-US" dirty="0" err="1"/>
              <a:t>Kitchin</a:t>
            </a:r>
            <a:r>
              <a:rPr lang="en-US" dirty="0"/>
              <a:t> (1861–1932)</a:t>
            </a:r>
          </a:p>
        </p:txBody>
      </p:sp>
    </p:spTree>
    <p:extLst>
      <p:ext uri="{BB962C8B-B14F-4D97-AF65-F5344CB8AC3E}">
        <p14:creationId xmlns:p14="http://schemas.microsoft.com/office/powerpoint/2010/main" val="1784915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1560" y="2420888"/>
            <a:ext cx="8229600" cy="1143000"/>
          </a:xfrm>
        </p:spPr>
        <p:txBody>
          <a:bodyPr/>
          <a:lstStyle/>
          <a:p>
            <a:r>
              <a:rPr lang="en-US" sz="6000" dirty="0"/>
              <a:t>John Maynard Keynes (1883–1946) </a:t>
            </a:r>
          </a:p>
        </p:txBody>
      </p:sp>
    </p:spTree>
    <p:extLst>
      <p:ext uri="{BB962C8B-B14F-4D97-AF65-F5344CB8AC3E}">
        <p14:creationId xmlns:p14="http://schemas.microsoft.com/office/powerpoint/2010/main" val="39473281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036052"/>
            <a:ext cx="2914650" cy="366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9552" y="5373216"/>
            <a:ext cx="4392488" cy="738664"/>
          </a:xfrm>
          <a:prstGeom prst="rect">
            <a:avLst/>
          </a:prstGeom>
        </p:spPr>
        <p:txBody>
          <a:bodyPr wrap="square">
            <a:spAutoFit/>
          </a:bodyPr>
          <a:lstStyle/>
          <a:p>
            <a:r>
              <a:rPr lang="en-US" sz="1400" dirty="0"/>
              <a:t>John Maynard Keynes, Baron Keynes</a:t>
            </a:r>
          </a:p>
          <a:p>
            <a:r>
              <a:rPr lang="en-US" sz="1400" dirty="0"/>
              <a:t>by </a:t>
            </a:r>
            <a:r>
              <a:rPr lang="en-US" sz="1400" dirty="0" err="1"/>
              <a:t>Gwendolen</a:t>
            </a:r>
            <a:r>
              <a:rPr lang="en-US" sz="1400" dirty="0"/>
              <a:t> ('Gwen') </a:t>
            </a:r>
            <a:r>
              <a:rPr lang="en-US" sz="1400" dirty="0" err="1"/>
              <a:t>Raverat</a:t>
            </a:r>
            <a:r>
              <a:rPr lang="en-US" sz="1400" dirty="0"/>
              <a:t> (née Darwin) pen and ink and </a:t>
            </a:r>
            <a:r>
              <a:rPr lang="en-US" sz="1400" dirty="0" err="1"/>
              <a:t>watercolour</a:t>
            </a:r>
            <a:r>
              <a:rPr lang="en-US" sz="1400" dirty="0"/>
              <a:t>, circa 1908, NPG</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0847"/>
            <a:ext cx="4104456" cy="3155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8155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sp>
        <p:nvSpPr>
          <p:cNvPr id="5" name="Rectangle 4"/>
          <p:cNvSpPr/>
          <p:nvPr/>
        </p:nvSpPr>
        <p:spPr>
          <a:xfrm>
            <a:off x="963132" y="5480938"/>
            <a:ext cx="3457575" cy="738664"/>
          </a:xfrm>
          <a:prstGeom prst="rect">
            <a:avLst/>
          </a:prstGeom>
        </p:spPr>
        <p:txBody>
          <a:bodyPr wrap="square">
            <a:spAutoFit/>
          </a:bodyPr>
          <a:lstStyle/>
          <a:p>
            <a:r>
              <a:rPr lang="en-US" sz="1400" dirty="0"/>
              <a:t>John Maynard Keynes, Baron Keynes</a:t>
            </a:r>
          </a:p>
          <a:p>
            <a:r>
              <a:rPr lang="en-US" sz="1400" dirty="0"/>
              <a:t>after Sir David Low, reproduction of drawing, published 1932, NPG</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628800"/>
            <a:ext cx="2520280" cy="3685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668222"/>
            <a:ext cx="2584489" cy="3646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076056" y="5480938"/>
            <a:ext cx="3006080" cy="738664"/>
          </a:xfrm>
          <a:prstGeom prst="rect">
            <a:avLst/>
          </a:prstGeom>
        </p:spPr>
        <p:txBody>
          <a:bodyPr wrap="square">
            <a:spAutoFit/>
          </a:bodyPr>
          <a:lstStyle/>
          <a:p>
            <a:r>
              <a:rPr lang="en-US" sz="1400" dirty="0"/>
              <a:t>John Maynard Keynes, Baron Keynes</a:t>
            </a:r>
          </a:p>
          <a:p>
            <a:r>
              <a:rPr lang="en-US" sz="1400" dirty="0"/>
              <a:t>by Ramsey &amp; </a:t>
            </a:r>
            <a:r>
              <a:rPr lang="en-US" sz="1400" dirty="0" err="1"/>
              <a:t>Muspratt</a:t>
            </a:r>
            <a:r>
              <a:rPr lang="en-US" sz="1400" dirty="0"/>
              <a:t>, bromide print, 1937, NPG</a:t>
            </a:r>
          </a:p>
        </p:txBody>
      </p:sp>
    </p:spTree>
    <p:extLst>
      <p:ext uri="{BB962C8B-B14F-4D97-AF65-F5344CB8AC3E}">
        <p14:creationId xmlns:p14="http://schemas.microsoft.com/office/powerpoint/2010/main" val="972289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3575" y="1881187"/>
            <a:ext cx="2343150"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292080" y="5111606"/>
            <a:ext cx="3654152" cy="738664"/>
          </a:xfrm>
          <a:prstGeom prst="rect">
            <a:avLst/>
          </a:prstGeom>
        </p:spPr>
        <p:txBody>
          <a:bodyPr wrap="square">
            <a:spAutoFit/>
          </a:bodyPr>
          <a:lstStyle/>
          <a:p>
            <a:r>
              <a:rPr lang="en-US" sz="1400" dirty="0"/>
              <a:t>John Maynard Keynes, Baron Keynes</a:t>
            </a:r>
          </a:p>
          <a:p>
            <a:r>
              <a:rPr lang="en-US" sz="1400" dirty="0"/>
              <a:t>by Walter </a:t>
            </a:r>
            <a:r>
              <a:rPr lang="en-US" sz="1400" dirty="0" err="1"/>
              <a:t>Stoneman</a:t>
            </a:r>
            <a:r>
              <a:rPr lang="en-US" sz="1400" dirty="0"/>
              <a:t>, bromide print, July 1940, NPG</a:t>
            </a: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059" y="1772816"/>
            <a:ext cx="2385722" cy="3587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963132" y="5480938"/>
            <a:ext cx="3457575" cy="738664"/>
          </a:xfrm>
          <a:prstGeom prst="rect">
            <a:avLst/>
          </a:prstGeom>
        </p:spPr>
        <p:txBody>
          <a:bodyPr wrap="square">
            <a:spAutoFit/>
          </a:bodyPr>
          <a:lstStyle/>
          <a:p>
            <a:r>
              <a:rPr lang="en-US" sz="1400" dirty="0"/>
              <a:t>John Maynard Keynes, Baron Keynes</a:t>
            </a:r>
          </a:p>
          <a:p>
            <a:r>
              <a:rPr lang="en-US" sz="1400" dirty="0"/>
              <a:t>by Tim </a:t>
            </a:r>
            <a:r>
              <a:rPr lang="en-US" sz="1400" dirty="0" err="1"/>
              <a:t>Gidal</a:t>
            </a:r>
            <a:r>
              <a:rPr lang="en-US" sz="1400" dirty="0"/>
              <a:t> (</a:t>
            </a:r>
            <a:r>
              <a:rPr lang="en-US" sz="1400" dirty="0" err="1"/>
              <a:t>Nachum</a:t>
            </a:r>
            <a:r>
              <a:rPr lang="en-US" sz="1400" dirty="0"/>
              <a:t> </a:t>
            </a:r>
            <a:r>
              <a:rPr lang="en-US" sz="1400" dirty="0" err="1"/>
              <a:t>Ignaz</a:t>
            </a:r>
            <a:r>
              <a:rPr lang="en-US" sz="1400" dirty="0"/>
              <a:t> </a:t>
            </a:r>
            <a:r>
              <a:rPr lang="en-US" sz="1400" dirty="0" err="1"/>
              <a:t>Gidalewitsch</a:t>
            </a:r>
            <a:r>
              <a:rPr lang="en-US" sz="1400" dirty="0"/>
              <a:t>)</a:t>
            </a:r>
          </a:p>
          <a:p>
            <a:r>
              <a:rPr lang="en-US" sz="1400" dirty="0"/>
              <a:t>bromide </a:t>
            </a:r>
            <a:r>
              <a:rPr lang="en-US" sz="1400" dirty="0" err="1"/>
              <a:t>fibre</a:t>
            </a:r>
            <a:r>
              <a:rPr lang="en-US" sz="1400" dirty="0"/>
              <a:t> print, 1940, NPG</a:t>
            </a:r>
          </a:p>
        </p:txBody>
      </p:sp>
    </p:spTree>
    <p:extLst>
      <p:ext uri="{BB962C8B-B14F-4D97-AF65-F5344CB8AC3E}">
        <p14:creationId xmlns:p14="http://schemas.microsoft.com/office/powerpoint/2010/main" val="2721627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sp>
        <p:nvSpPr>
          <p:cNvPr id="2" name="TextBox 1"/>
          <p:cNvSpPr txBox="1"/>
          <p:nvPr/>
        </p:nvSpPr>
        <p:spPr>
          <a:xfrm>
            <a:off x="899592" y="1556792"/>
            <a:ext cx="6480720" cy="3240360"/>
          </a:xfrm>
          <a:prstGeom prst="rect">
            <a:avLst/>
          </a:prstGeom>
        </p:spPr>
        <p:txBody>
          <a:bodyPr vert="horz" wrap="square" lIns="91440" tIns="45720" rIns="91440" bIns="45720" rtlCol="0" anchor="ctr">
            <a:normAutofit/>
          </a:bodyPr>
          <a:lstStyle/>
          <a:p>
            <a:endParaRPr lang="en-US" dirty="0"/>
          </a:p>
        </p:txBody>
      </p:sp>
      <p:sp>
        <p:nvSpPr>
          <p:cNvPr id="6" name="TextBox 5"/>
          <p:cNvSpPr txBox="1"/>
          <p:nvPr/>
        </p:nvSpPr>
        <p:spPr>
          <a:xfrm>
            <a:off x="1187624" y="1556792"/>
            <a:ext cx="6840760" cy="4536504"/>
          </a:xfrm>
          <a:prstGeom prst="rect">
            <a:avLst/>
          </a:prstGeom>
        </p:spPr>
        <p:txBody>
          <a:bodyPr vert="horz" wrap="square" lIns="91440" tIns="45720" rIns="91440" bIns="45720" rtlCol="0" anchor="ctr">
            <a:normAutofit fontScale="85000" lnSpcReduction="20000"/>
          </a:bodyPr>
          <a:lstStyle/>
          <a:p>
            <a:r>
              <a:rPr lang="en-US" dirty="0"/>
              <a:t>1883 (5 </a:t>
            </a:r>
            <a:r>
              <a:rPr lang="el-GR" dirty="0"/>
              <a:t>Ιουνίου) Γεννιέται στο </a:t>
            </a:r>
            <a:r>
              <a:rPr lang="en-US" dirty="0"/>
              <a:t>Cambridge</a:t>
            </a:r>
          </a:p>
          <a:p>
            <a:r>
              <a:rPr lang="el-GR" dirty="0"/>
              <a:t>Ο πατέρας του </a:t>
            </a:r>
            <a:r>
              <a:rPr lang="en-US" dirty="0"/>
              <a:t>John Neville Keynes </a:t>
            </a:r>
            <a:r>
              <a:rPr lang="el-GR" dirty="0"/>
              <a:t>είναι μαθητής του </a:t>
            </a:r>
            <a:r>
              <a:rPr lang="en-US" dirty="0"/>
              <a:t>Marshall </a:t>
            </a:r>
            <a:r>
              <a:rPr lang="el-GR" dirty="0"/>
              <a:t>και ο ανώτερος διοικητικά υπάλληλος του Πανεπιστημίου</a:t>
            </a:r>
          </a:p>
          <a:p>
            <a:r>
              <a:rPr lang="el-GR" dirty="0"/>
              <a:t>Η μητέρα του </a:t>
            </a:r>
            <a:r>
              <a:rPr lang="en-US" dirty="0"/>
              <a:t>Florence Ada Keynes (née Brown) </a:t>
            </a:r>
            <a:r>
              <a:rPr lang="el-GR" dirty="0"/>
              <a:t>από τις πρώτες απόφοιτες και η πρώτη γυναίκα δήμαρχος του </a:t>
            </a:r>
            <a:r>
              <a:rPr lang="en-US" dirty="0"/>
              <a:t>Cambridge</a:t>
            </a:r>
            <a:r>
              <a:rPr lang="el-GR" dirty="0"/>
              <a:t>.</a:t>
            </a:r>
          </a:p>
          <a:p>
            <a:r>
              <a:rPr lang="el-GR" dirty="0"/>
              <a:t>Σπουδάζει στο </a:t>
            </a:r>
            <a:r>
              <a:rPr lang="en-US" dirty="0"/>
              <a:t>Eton </a:t>
            </a:r>
            <a:r>
              <a:rPr lang="el-GR" dirty="0"/>
              <a:t>και στο </a:t>
            </a:r>
            <a:r>
              <a:rPr lang="en-US" dirty="0"/>
              <a:t>King’s College (classics &amp; mathematics)</a:t>
            </a:r>
          </a:p>
          <a:p>
            <a:r>
              <a:rPr lang="el-GR" dirty="0"/>
              <a:t>Γίνεται μέλος της μυστικής εταιρείας </a:t>
            </a:r>
            <a:r>
              <a:rPr lang="en-US" dirty="0"/>
              <a:t>Apostles</a:t>
            </a:r>
            <a:r>
              <a:rPr lang="el-GR" dirty="0"/>
              <a:t>. Στα μέλη της συγκαταλέγονται οι </a:t>
            </a:r>
            <a:r>
              <a:rPr lang="en-US" dirty="0"/>
              <a:t>Bertrand Russell, Alfred North Whitehead &amp; Lytton Strachey. O Strachey </a:t>
            </a:r>
            <a:r>
              <a:rPr lang="el-GR" dirty="0"/>
              <a:t>είναι μέλος του </a:t>
            </a:r>
            <a:r>
              <a:rPr lang="en-US" dirty="0"/>
              <a:t>Bloomsbury Group </a:t>
            </a:r>
            <a:r>
              <a:rPr lang="el-GR" dirty="0"/>
              <a:t>που περιλαμβάνει τον </a:t>
            </a:r>
            <a:r>
              <a:rPr lang="en-US" dirty="0"/>
              <a:t>Keynes, Duncan Grant, Clive Bell, E.M. Forster, Virginia Woolf, Leonard Woolf, Roger Fry, </a:t>
            </a:r>
            <a:r>
              <a:rPr lang="el-GR" dirty="0"/>
              <a:t>κ.α.</a:t>
            </a:r>
            <a:endParaRPr lang="en-US" dirty="0"/>
          </a:p>
          <a:p>
            <a:r>
              <a:rPr lang="el-GR" dirty="0"/>
              <a:t>Υιοθετεί την φιλοσοφία του </a:t>
            </a:r>
            <a:r>
              <a:rPr lang="en-US" dirty="0"/>
              <a:t>G.E. Moore</a:t>
            </a:r>
          </a:p>
          <a:p>
            <a:r>
              <a:rPr lang="el-GR" dirty="0"/>
              <a:t>Με πτυχίο στα μαθηματικά το 1906 δίνει εξετάσεις για το </a:t>
            </a:r>
            <a:r>
              <a:rPr lang="en-US" dirty="0"/>
              <a:t>Civil Service </a:t>
            </a:r>
            <a:r>
              <a:rPr lang="el-GR" dirty="0"/>
              <a:t>και έρχεται δεύτερος. </a:t>
            </a:r>
            <a:endParaRPr lang="en-US" dirty="0"/>
          </a:p>
          <a:p>
            <a:r>
              <a:rPr lang="el-GR" dirty="0"/>
              <a:t>Καταλήγει στο </a:t>
            </a:r>
            <a:r>
              <a:rPr lang="en-US" dirty="0"/>
              <a:t>India Office. </a:t>
            </a:r>
            <a:r>
              <a:rPr lang="en-US" dirty="0" err="1"/>
              <a:t>Γράφει</a:t>
            </a:r>
            <a:r>
              <a:rPr lang="en-US" dirty="0"/>
              <a:t> </a:t>
            </a:r>
            <a:r>
              <a:rPr lang="en-US" dirty="0" err="1"/>
              <a:t>το</a:t>
            </a:r>
            <a:r>
              <a:rPr lang="en-US" dirty="0"/>
              <a:t> Indian currency and finance </a:t>
            </a:r>
            <a:r>
              <a:rPr lang="en-US" dirty="0" err="1"/>
              <a:t>το</a:t>
            </a:r>
            <a:r>
              <a:rPr lang="en-US" dirty="0"/>
              <a:t> </a:t>
            </a:r>
            <a:r>
              <a:rPr lang="el-GR" dirty="0"/>
              <a:t>οποίο εκδίδεται το </a:t>
            </a:r>
            <a:r>
              <a:rPr lang="en-US" dirty="0"/>
              <a:t>1913. </a:t>
            </a:r>
          </a:p>
          <a:p>
            <a:r>
              <a:rPr lang="el-GR" dirty="0"/>
              <a:t>Παραιτείται από το </a:t>
            </a:r>
            <a:r>
              <a:rPr lang="en-US" dirty="0"/>
              <a:t>India Office</a:t>
            </a:r>
            <a:r>
              <a:rPr lang="el-GR" dirty="0"/>
              <a:t> και γίνεται λέκτορας στα οικονομικά στο </a:t>
            </a:r>
            <a:r>
              <a:rPr lang="en-US" dirty="0"/>
              <a:t>King’s College</a:t>
            </a:r>
            <a:r>
              <a:rPr lang="el-GR" dirty="0"/>
              <a:t>. Τον μισθό του τον πληρώνει ο </a:t>
            </a:r>
            <a:r>
              <a:rPr lang="en-US" dirty="0"/>
              <a:t>Pigou </a:t>
            </a:r>
            <a:r>
              <a:rPr lang="el-GR" dirty="0"/>
              <a:t>με τον οποίο μελλοντικά θα είναι αντίπαλοι στα οικονομικά.</a:t>
            </a:r>
          </a:p>
          <a:p>
            <a:r>
              <a:rPr lang="el-GR" dirty="0"/>
              <a:t>Γίνεται εταίρος του </a:t>
            </a:r>
            <a:r>
              <a:rPr lang="en-US" dirty="0"/>
              <a:t>King’s College</a:t>
            </a:r>
            <a:r>
              <a:rPr lang="el-GR" dirty="0"/>
              <a:t> το 1909</a:t>
            </a:r>
            <a:r>
              <a:rPr lang="en-US" dirty="0"/>
              <a:t>.  To 1924 </a:t>
            </a:r>
            <a:r>
              <a:rPr lang="el-GR" dirty="0"/>
              <a:t>γίνεται </a:t>
            </a:r>
            <a:r>
              <a:rPr lang="en-US" dirty="0"/>
              <a:t>Bursar </a:t>
            </a:r>
            <a:r>
              <a:rPr lang="el-GR" dirty="0"/>
              <a:t>του Κολλεγίου και αυξάνει τη περιουσία του.</a:t>
            </a:r>
          </a:p>
          <a:p>
            <a:r>
              <a:rPr lang="el-GR" dirty="0"/>
              <a:t>Το 1911 με την υποστήριξη του </a:t>
            </a:r>
            <a:r>
              <a:rPr lang="en-US" dirty="0"/>
              <a:t>Marshall </a:t>
            </a:r>
            <a:r>
              <a:rPr lang="el-GR" dirty="0"/>
              <a:t>γίνεται </a:t>
            </a:r>
            <a:r>
              <a:rPr lang="en-US" dirty="0"/>
              <a:t>editor </a:t>
            </a:r>
            <a:r>
              <a:rPr lang="el-GR" dirty="0"/>
              <a:t>του </a:t>
            </a:r>
            <a:r>
              <a:rPr lang="en-US" i="1" dirty="0"/>
              <a:t>Economic Journal </a:t>
            </a:r>
            <a:r>
              <a:rPr lang="el-GR" dirty="0"/>
              <a:t>και το </a:t>
            </a:r>
            <a:r>
              <a:rPr lang="en-US" dirty="0"/>
              <a:t>1913 secretary </a:t>
            </a:r>
            <a:r>
              <a:rPr lang="el-GR" dirty="0"/>
              <a:t>στην </a:t>
            </a:r>
            <a:r>
              <a:rPr lang="en-US" dirty="0"/>
              <a:t>Royal Economic Society</a:t>
            </a:r>
            <a:r>
              <a:rPr lang="el-GR" dirty="0"/>
              <a:t>. Παρέμεινε στις θέσεις αυτές για πάνω από 30 χρόνια.</a:t>
            </a:r>
            <a:r>
              <a:rPr lang="en-US" dirty="0"/>
              <a:t> </a:t>
            </a:r>
            <a:endParaRPr lang="el-GR" dirty="0"/>
          </a:p>
          <a:p>
            <a:endParaRPr lang="en-US" dirty="0"/>
          </a:p>
        </p:txBody>
      </p:sp>
    </p:spTree>
    <p:extLst>
      <p:ext uri="{BB962C8B-B14F-4D97-AF65-F5344CB8AC3E}">
        <p14:creationId xmlns:p14="http://schemas.microsoft.com/office/powerpoint/2010/main" val="4017309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47154"/>
            <a:ext cx="2670994" cy="3363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298" y="1747153"/>
            <a:ext cx="2262894" cy="3346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813051" y="5157193"/>
            <a:ext cx="3719389" cy="954107"/>
          </a:xfrm>
          <a:prstGeom prst="rect">
            <a:avLst/>
          </a:prstGeom>
        </p:spPr>
        <p:txBody>
          <a:bodyPr wrap="square">
            <a:spAutoFit/>
          </a:bodyPr>
          <a:lstStyle/>
          <a:p>
            <a:r>
              <a:rPr lang="en-US" sz="1400" dirty="0"/>
              <a:t>Florence Ada Keynes (née Brown) (1861-1958), </a:t>
            </a:r>
          </a:p>
          <a:p>
            <a:r>
              <a:rPr lang="en-US" sz="1400" dirty="0"/>
              <a:t>by (Mary) Olive </a:t>
            </a:r>
            <a:r>
              <a:rPr lang="en-US" sz="1400" dirty="0" err="1"/>
              <a:t>Edis</a:t>
            </a:r>
            <a:r>
              <a:rPr lang="en-US" sz="1400" dirty="0"/>
              <a:t> (</a:t>
            </a:r>
            <a:r>
              <a:rPr lang="en-US" sz="1400" dirty="0" err="1"/>
              <a:t>Mrs</a:t>
            </a:r>
            <a:r>
              <a:rPr lang="en-US" sz="1400" dirty="0"/>
              <a:t> Galsworthy) sepia-toned matte print on photographer's card mount, 1920s NPG</a:t>
            </a:r>
          </a:p>
        </p:txBody>
      </p:sp>
      <p:sp>
        <p:nvSpPr>
          <p:cNvPr id="3" name="Rectangle 2"/>
          <p:cNvSpPr/>
          <p:nvPr/>
        </p:nvSpPr>
        <p:spPr>
          <a:xfrm>
            <a:off x="843644" y="5264914"/>
            <a:ext cx="3816424" cy="738664"/>
          </a:xfrm>
          <a:prstGeom prst="rect">
            <a:avLst/>
          </a:prstGeom>
        </p:spPr>
        <p:txBody>
          <a:bodyPr wrap="square">
            <a:spAutoFit/>
          </a:bodyPr>
          <a:lstStyle/>
          <a:p>
            <a:r>
              <a:rPr lang="en-US" sz="1400" dirty="0"/>
              <a:t>(John) Neville Keynes (1852-1949)</a:t>
            </a:r>
          </a:p>
          <a:p>
            <a:r>
              <a:rPr lang="en-US" sz="1400" dirty="0"/>
              <a:t>by (Mary) Olive </a:t>
            </a:r>
            <a:r>
              <a:rPr lang="en-US" sz="1400" dirty="0" err="1"/>
              <a:t>Edis</a:t>
            </a:r>
            <a:r>
              <a:rPr lang="en-US" sz="1400" dirty="0"/>
              <a:t> (</a:t>
            </a:r>
            <a:r>
              <a:rPr lang="en-US" sz="1400" dirty="0" err="1"/>
              <a:t>Mrs</a:t>
            </a:r>
            <a:r>
              <a:rPr lang="en-US" sz="1400" dirty="0"/>
              <a:t> Galsworthy), </a:t>
            </a:r>
            <a:r>
              <a:rPr lang="en-US" sz="1400" dirty="0" err="1"/>
              <a:t>platino</a:t>
            </a:r>
            <a:r>
              <a:rPr lang="en-US" sz="1400" dirty="0"/>
              <a:t>-type on photographer's card mount, 1914, NPG</a:t>
            </a:r>
          </a:p>
        </p:txBody>
      </p:sp>
    </p:spTree>
    <p:extLst>
      <p:ext uri="{BB962C8B-B14F-4D97-AF65-F5344CB8AC3E}">
        <p14:creationId xmlns:p14="http://schemas.microsoft.com/office/powerpoint/2010/main" val="21655867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628800"/>
            <a:ext cx="2692639" cy="4511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6540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sp>
        <p:nvSpPr>
          <p:cNvPr id="3" name="Rectangle 2"/>
          <p:cNvSpPr/>
          <p:nvPr/>
        </p:nvSpPr>
        <p:spPr>
          <a:xfrm>
            <a:off x="1403648" y="4509120"/>
            <a:ext cx="1152128" cy="307777"/>
          </a:xfrm>
          <a:prstGeom prst="rect">
            <a:avLst/>
          </a:prstGeom>
        </p:spPr>
        <p:txBody>
          <a:bodyPr wrap="square">
            <a:spAutoFit/>
          </a:bodyPr>
          <a:lstStyle/>
          <a:p>
            <a:r>
              <a:rPr lang="en-US" sz="1400" dirty="0"/>
              <a:t>Eton College</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582" y="1988840"/>
            <a:ext cx="3433564" cy="2277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4951257"/>
            <a:ext cx="1048997" cy="1195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2218" y="1496511"/>
            <a:ext cx="3764128" cy="2803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5085184"/>
            <a:ext cx="1068632" cy="1182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4794442"/>
            <a:ext cx="1192466" cy="1382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508104" y="4509120"/>
            <a:ext cx="2664296" cy="285322"/>
          </a:xfrm>
          <a:prstGeom prst="rect">
            <a:avLst/>
          </a:prstGeom>
        </p:spPr>
        <p:txBody>
          <a:bodyPr vert="horz" wrap="square" lIns="91440" tIns="45720" rIns="91440" bIns="45720" rtlCol="0" anchor="ctr">
            <a:normAutofit fontScale="85000" lnSpcReduction="20000"/>
          </a:bodyPr>
          <a:lstStyle/>
          <a:p>
            <a:r>
              <a:rPr lang="en-US" dirty="0"/>
              <a:t>King’s College, Cambridge</a:t>
            </a:r>
          </a:p>
        </p:txBody>
      </p:sp>
    </p:spTree>
    <p:extLst>
      <p:ext uri="{BB962C8B-B14F-4D97-AF65-F5344CB8AC3E}">
        <p14:creationId xmlns:p14="http://schemas.microsoft.com/office/powerpoint/2010/main" val="258992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564904"/>
            <a:ext cx="8229600" cy="1143000"/>
          </a:xfrm>
        </p:spPr>
        <p:txBody>
          <a:bodyPr/>
          <a:lstStyle/>
          <a:p>
            <a:r>
              <a:rPr lang="el-GR" dirty="0"/>
              <a:t>Διαφορές κλασικής πολιτικής οικονομίας και νεοκλασικής οικονομικής θεωρίας</a:t>
            </a:r>
          </a:p>
        </p:txBody>
      </p:sp>
    </p:spTree>
    <p:extLst>
      <p:ext uri="{BB962C8B-B14F-4D97-AF65-F5344CB8AC3E}">
        <p14:creationId xmlns:p14="http://schemas.microsoft.com/office/powerpoint/2010/main" val="1668984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204864"/>
            <a:ext cx="8676235" cy="162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645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244755"/>
            <a:ext cx="5322168" cy="3845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051720" y="5301208"/>
            <a:ext cx="4572000" cy="738664"/>
          </a:xfrm>
          <a:prstGeom prst="rect">
            <a:avLst/>
          </a:prstGeom>
        </p:spPr>
        <p:txBody>
          <a:bodyPr>
            <a:spAutoFit/>
          </a:bodyPr>
          <a:lstStyle/>
          <a:p>
            <a:r>
              <a:rPr lang="en-US" sz="1400" dirty="0"/>
              <a:t>Bertrand Arthur William Russell, 3rd Earl Russell; John Maynard Keynes, Baron Keynes; Lytton Strachey</a:t>
            </a:r>
          </a:p>
          <a:p>
            <a:r>
              <a:rPr lang="en-US" sz="1400" dirty="0"/>
              <a:t>by Lady </a:t>
            </a:r>
            <a:r>
              <a:rPr lang="en-US" sz="1400" dirty="0" err="1"/>
              <a:t>Ottoline</a:t>
            </a:r>
            <a:r>
              <a:rPr lang="en-US" sz="1400" dirty="0"/>
              <a:t> Morrell, vintage snapshot print, 1915, NPG</a:t>
            </a:r>
          </a:p>
        </p:txBody>
      </p:sp>
    </p:spTree>
    <p:extLst>
      <p:ext uri="{BB962C8B-B14F-4D97-AF65-F5344CB8AC3E}">
        <p14:creationId xmlns:p14="http://schemas.microsoft.com/office/powerpoint/2010/main" val="4914923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74" y="1363051"/>
            <a:ext cx="4940947" cy="365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36587" y="5445224"/>
            <a:ext cx="4572000" cy="523220"/>
          </a:xfrm>
          <a:prstGeom prst="rect">
            <a:avLst/>
          </a:prstGeom>
        </p:spPr>
        <p:txBody>
          <a:bodyPr>
            <a:spAutoFit/>
          </a:bodyPr>
          <a:lstStyle/>
          <a:p>
            <a:r>
              <a:rPr lang="en-US" sz="1400" dirty="0"/>
              <a:t>The Memoir Club, by Vanessa Bell (née Stephen)</a:t>
            </a:r>
          </a:p>
          <a:p>
            <a:r>
              <a:rPr lang="en-US" sz="1400" dirty="0"/>
              <a:t>oil on canvas, circa 1943, NPG</a:t>
            </a:r>
          </a:p>
        </p:txBody>
      </p:sp>
      <p:sp>
        <p:nvSpPr>
          <p:cNvPr id="3" name="Rectangle 2"/>
          <p:cNvSpPr/>
          <p:nvPr/>
        </p:nvSpPr>
        <p:spPr>
          <a:xfrm>
            <a:off x="5724128" y="1363051"/>
            <a:ext cx="3024336" cy="4154984"/>
          </a:xfrm>
          <a:prstGeom prst="rect">
            <a:avLst/>
          </a:prstGeom>
        </p:spPr>
        <p:txBody>
          <a:bodyPr wrap="square">
            <a:spAutoFit/>
          </a:bodyPr>
          <a:lstStyle/>
          <a:p>
            <a:pPr marL="171450" indent="-171450">
              <a:buFont typeface="Arial" panose="020B0604020202020204" pitchFamily="34" charset="0"/>
              <a:buChar char="•"/>
            </a:pPr>
            <a:r>
              <a:rPr lang="en-US" sz="1200" dirty="0"/>
              <a:t>(Arthur) Clive </a:t>
            </a:r>
            <a:r>
              <a:rPr lang="en-US" sz="1200" dirty="0" err="1"/>
              <a:t>Heward</a:t>
            </a:r>
            <a:r>
              <a:rPr lang="en-US" sz="1200" dirty="0"/>
              <a:t> Bell (1881-1964), Art critic. </a:t>
            </a:r>
          </a:p>
          <a:p>
            <a:pPr marL="171450" indent="-171450">
              <a:buFont typeface="Arial" panose="020B0604020202020204" pitchFamily="34" charset="0"/>
              <a:buChar char="•"/>
            </a:pPr>
            <a:r>
              <a:rPr lang="en-US" sz="1200" dirty="0"/>
              <a:t>Quentin </a:t>
            </a:r>
            <a:r>
              <a:rPr lang="en-US" sz="1200" dirty="0" err="1"/>
              <a:t>Claudian</a:t>
            </a:r>
            <a:r>
              <a:rPr lang="en-US" sz="1200" dirty="0"/>
              <a:t> Stephen Bell (1910-1996), Artist and writer; son of Clive and Vanessa Bell.</a:t>
            </a:r>
          </a:p>
          <a:p>
            <a:pPr marL="171450" indent="-171450">
              <a:buFont typeface="Arial" panose="020B0604020202020204" pitchFamily="34" charset="0"/>
              <a:buChar char="•"/>
            </a:pPr>
            <a:r>
              <a:rPr lang="en-US" sz="1200" dirty="0"/>
              <a:t>Vanessa Bell (née Stephen) (1879-1961), Painter; sister of Virginia Woolf. </a:t>
            </a:r>
          </a:p>
          <a:p>
            <a:pPr marL="171450" indent="-171450">
              <a:buFont typeface="Arial" panose="020B0604020202020204" pitchFamily="34" charset="0"/>
              <a:buChar char="•"/>
            </a:pPr>
            <a:r>
              <a:rPr lang="en-US" sz="1200" dirty="0"/>
              <a:t>Edward Morgan Forster (1879-1970), Novelist.</a:t>
            </a:r>
          </a:p>
          <a:p>
            <a:pPr marL="171450" indent="-171450">
              <a:buFont typeface="Arial" panose="020B0604020202020204" pitchFamily="34" charset="0"/>
              <a:buChar char="•"/>
            </a:pPr>
            <a:r>
              <a:rPr lang="en-US" sz="1200" dirty="0"/>
              <a:t>David Garnett (1892-1981), Writer.</a:t>
            </a:r>
          </a:p>
          <a:p>
            <a:pPr marL="171450" indent="-171450">
              <a:buFont typeface="Arial" panose="020B0604020202020204" pitchFamily="34" charset="0"/>
              <a:buChar char="•"/>
            </a:pPr>
            <a:r>
              <a:rPr lang="en-US" sz="1200" dirty="0"/>
              <a:t>Duncan Grant (1885-1978), Artist. </a:t>
            </a:r>
          </a:p>
          <a:p>
            <a:pPr marL="171450" indent="-171450">
              <a:buFont typeface="Arial" panose="020B0604020202020204" pitchFamily="34" charset="0"/>
              <a:buChar char="•"/>
            </a:pPr>
            <a:r>
              <a:rPr lang="en-US" sz="1200" dirty="0"/>
              <a:t>John Maynard Keynes, Baron Keynes (1883-1946), Economist.</a:t>
            </a:r>
          </a:p>
          <a:p>
            <a:pPr marL="171450" indent="-171450">
              <a:buFont typeface="Arial" panose="020B0604020202020204" pitchFamily="34" charset="0"/>
              <a:buChar char="•"/>
            </a:pPr>
            <a:r>
              <a:rPr lang="en-US" sz="1200" dirty="0"/>
              <a:t>Lydia </a:t>
            </a:r>
            <a:r>
              <a:rPr lang="en-US" sz="1200" dirty="0" err="1"/>
              <a:t>Lopokova</a:t>
            </a:r>
            <a:r>
              <a:rPr lang="en-US" sz="1200" dirty="0"/>
              <a:t> (Lady Keynes) (1892-1981), Ballet dancer; wife of Baron Keynes. </a:t>
            </a:r>
          </a:p>
          <a:p>
            <a:pPr marL="171450" indent="-171450">
              <a:buFont typeface="Arial" panose="020B0604020202020204" pitchFamily="34" charset="0"/>
              <a:buChar char="•"/>
            </a:pPr>
            <a:r>
              <a:rPr lang="en-US" sz="1200" dirty="0"/>
              <a:t>Sir Desmond </a:t>
            </a:r>
            <a:r>
              <a:rPr lang="en-US" sz="1200" dirty="0" err="1"/>
              <a:t>MacCarthy</a:t>
            </a:r>
            <a:r>
              <a:rPr lang="en-US" sz="1200" dirty="0"/>
              <a:t> (1877-1952), Writer and critic.</a:t>
            </a:r>
          </a:p>
          <a:p>
            <a:pPr marL="171450" indent="-171450">
              <a:buFont typeface="Arial" panose="020B0604020202020204" pitchFamily="34" charset="0"/>
              <a:buChar char="•"/>
            </a:pPr>
            <a:r>
              <a:rPr lang="en-US" sz="1200" dirty="0"/>
              <a:t>Mary ('Molly') </a:t>
            </a:r>
            <a:r>
              <a:rPr lang="en-US" sz="1200" dirty="0" err="1"/>
              <a:t>MacCarthy</a:t>
            </a:r>
            <a:r>
              <a:rPr lang="en-US" sz="1200" dirty="0"/>
              <a:t> (née  </a:t>
            </a:r>
            <a:r>
              <a:rPr lang="en-US" sz="1200" dirty="0" err="1"/>
              <a:t>Warre</a:t>
            </a:r>
            <a:r>
              <a:rPr lang="en-US" sz="1200" dirty="0"/>
              <a:t>-Cornish), Lady </a:t>
            </a:r>
            <a:r>
              <a:rPr lang="en-US" sz="1200" dirty="0" err="1"/>
              <a:t>MacCarthy</a:t>
            </a:r>
            <a:r>
              <a:rPr lang="en-US" sz="1200" dirty="0"/>
              <a:t> (1882-1953), Writer; wife of Sir Desmond </a:t>
            </a:r>
            <a:r>
              <a:rPr lang="en-US" sz="1200" dirty="0" err="1"/>
              <a:t>MacCarthy</a:t>
            </a:r>
            <a:r>
              <a:rPr lang="en-US" sz="1200" dirty="0"/>
              <a:t>. </a:t>
            </a:r>
          </a:p>
          <a:p>
            <a:pPr marL="171450" indent="-171450">
              <a:buFont typeface="Arial" panose="020B0604020202020204" pitchFamily="34" charset="0"/>
              <a:buChar char="•"/>
            </a:pPr>
            <a:r>
              <a:rPr lang="en-US" sz="1200" dirty="0"/>
              <a:t>Leonard Sidney Woolf (1880-1969), Writer and publisher.</a:t>
            </a:r>
          </a:p>
        </p:txBody>
      </p:sp>
      <p:sp>
        <p:nvSpPr>
          <p:cNvPr id="6" name="Rectangle 5"/>
          <p:cNvSpPr/>
          <p:nvPr/>
        </p:nvSpPr>
        <p:spPr>
          <a:xfrm>
            <a:off x="4427984" y="5445224"/>
            <a:ext cx="4572000" cy="738664"/>
          </a:xfrm>
          <a:prstGeom prst="rect">
            <a:avLst/>
          </a:prstGeom>
        </p:spPr>
        <p:txBody>
          <a:bodyPr>
            <a:spAutoFit/>
          </a:bodyPr>
          <a:lstStyle/>
          <a:p>
            <a:r>
              <a:rPr lang="en-US" sz="1400" dirty="0"/>
              <a:t>Duncan Grant, Leonard Woolf, Vanessa Bell, Clive Bell, David Garnett, Maynard and Lydia Keynes, Desmond and Molly </a:t>
            </a:r>
            <a:r>
              <a:rPr lang="en-US" sz="1400" dirty="0" err="1"/>
              <a:t>MacCarthy</a:t>
            </a:r>
            <a:r>
              <a:rPr lang="en-US" sz="1400" dirty="0"/>
              <a:t>, Quentin Bell and E.M. Forster.</a:t>
            </a:r>
          </a:p>
        </p:txBody>
      </p:sp>
    </p:spTree>
    <p:extLst>
      <p:ext uri="{BB962C8B-B14F-4D97-AF65-F5344CB8AC3E}">
        <p14:creationId xmlns:p14="http://schemas.microsoft.com/office/powerpoint/2010/main" val="672551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285875"/>
            <a:ext cx="321945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139952" y="5572124"/>
            <a:ext cx="3240360" cy="377155"/>
          </a:xfrm>
          <a:prstGeom prst="rect">
            <a:avLst/>
          </a:prstGeom>
        </p:spPr>
        <p:txBody>
          <a:bodyPr vert="horz" wrap="square" lIns="91440" tIns="45720" rIns="91440" bIns="45720" rtlCol="0" anchor="ctr">
            <a:normAutofit fontScale="92500"/>
          </a:bodyPr>
          <a:lstStyle/>
          <a:p>
            <a:r>
              <a:rPr lang="en-US" dirty="0"/>
              <a:t>Duncan Grant &amp; Maynard Keynes</a:t>
            </a: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484784"/>
            <a:ext cx="190500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1334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1674457" cy="2290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95536" y="4005064"/>
            <a:ext cx="2808312" cy="338554"/>
          </a:xfrm>
          <a:prstGeom prst="rect">
            <a:avLst/>
          </a:prstGeom>
        </p:spPr>
        <p:txBody>
          <a:bodyPr wrap="square">
            <a:spAutoFit/>
          </a:bodyPr>
          <a:lstStyle/>
          <a:p>
            <a:r>
              <a:rPr lang="en-US" sz="1600" dirty="0"/>
              <a:t>Virginia Woolf </a:t>
            </a:r>
            <a:r>
              <a:rPr lang="el-GR" sz="1600" dirty="0"/>
              <a:t>(</a:t>
            </a:r>
            <a:r>
              <a:rPr lang="en-US" sz="1600" dirty="0"/>
              <a:t>1882 – 1941)</a:t>
            </a:r>
          </a:p>
        </p:txBody>
      </p:sp>
      <p:sp>
        <p:nvSpPr>
          <p:cNvPr id="3" name="Rectangle 2"/>
          <p:cNvSpPr/>
          <p:nvPr/>
        </p:nvSpPr>
        <p:spPr>
          <a:xfrm>
            <a:off x="3173127" y="4005064"/>
            <a:ext cx="2160240" cy="338554"/>
          </a:xfrm>
          <a:prstGeom prst="rect">
            <a:avLst/>
          </a:prstGeom>
        </p:spPr>
        <p:txBody>
          <a:bodyPr wrap="square">
            <a:spAutoFit/>
          </a:bodyPr>
          <a:lstStyle/>
          <a:p>
            <a:r>
              <a:rPr lang="da-DK" sz="1600" dirty="0"/>
              <a:t>Roger Fry (1866 –1934)</a:t>
            </a:r>
            <a:endParaRPr lang="en-US" sz="1600"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4208" y="1394503"/>
            <a:ext cx="2095500" cy="260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436096" y="3994828"/>
            <a:ext cx="3438111" cy="338554"/>
          </a:xfrm>
          <a:prstGeom prst="rect">
            <a:avLst/>
          </a:prstGeom>
        </p:spPr>
        <p:txBody>
          <a:bodyPr wrap="square">
            <a:spAutoFit/>
          </a:bodyPr>
          <a:lstStyle/>
          <a:p>
            <a:r>
              <a:rPr lang="en-US" sz="1600" dirty="0"/>
              <a:t>Edward Morgan Forster (1879 –1970)</a:t>
            </a:r>
          </a:p>
        </p:txBody>
      </p:sp>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7892" y="1504040"/>
            <a:ext cx="190500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1200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463644"/>
            <a:ext cx="3024336" cy="429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923928" y="1485843"/>
            <a:ext cx="4572000" cy="1477328"/>
          </a:xfrm>
          <a:prstGeom prst="rect">
            <a:avLst/>
          </a:prstGeom>
        </p:spPr>
        <p:txBody>
          <a:bodyPr>
            <a:spAutoFit/>
          </a:bodyPr>
          <a:lstStyle/>
          <a:p>
            <a:r>
              <a:rPr lang="en-US" dirty="0"/>
              <a:t>46 Gordon Square in London, where Virginia Woolf lived with her siblings from 1904 to 1907 (the first among the writer's five Bloomsbury addresses) and where John Maynard Keynes lived from 1916 to 1946.</a:t>
            </a:r>
          </a:p>
        </p:txBody>
      </p:sp>
    </p:spTree>
    <p:extLst>
      <p:ext uri="{BB962C8B-B14F-4D97-AF65-F5344CB8AC3E}">
        <p14:creationId xmlns:p14="http://schemas.microsoft.com/office/powerpoint/2010/main" val="30671064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528763"/>
            <a:ext cx="4457700"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890367" y="5445224"/>
            <a:ext cx="4572000" cy="923330"/>
          </a:xfrm>
          <a:prstGeom prst="rect">
            <a:avLst/>
          </a:prstGeom>
        </p:spPr>
        <p:txBody>
          <a:bodyPr>
            <a:spAutoFit/>
          </a:bodyPr>
          <a:lstStyle/>
          <a:p>
            <a:r>
              <a:rPr lang="en-US" dirty="0"/>
              <a:t>The Dreadnought hoaxers in Abyssinian regalia; Virginia Woolf is the bearded figure on the far left</a:t>
            </a:r>
          </a:p>
        </p:txBody>
      </p:sp>
    </p:spTree>
    <p:extLst>
      <p:ext uri="{BB962C8B-B14F-4D97-AF65-F5344CB8AC3E}">
        <p14:creationId xmlns:p14="http://schemas.microsoft.com/office/powerpoint/2010/main" val="42654600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sp>
        <p:nvSpPr>
          <p:cNvPr id="3" name="TextBox 2"/>
          <p:cNvSpPr txBox="1"/>
          <p:nvPr/>
        </p:nvSpPr>
        <p:spPr>
          <a:xfrm>
            <a:off x="683568" y="1700808"/>
            <a:ext cx="7416503" cy="4032448"/>
          </a:xfrm>
          <a:prstGeom prst="rect">
            <a:avLst/>
          </a:prstGeom>
        </p:spPr>
        <p:txBody>
          <a:bodyPr vert="horz" wrap="square" lIns="91440" tIns="45720" rIns="91440" bIns="45720" rtlCol="0" anchor="ctr">
            <a:normAutofit fontScale="92500" lnSpcReduction="10000"/>
          </a:bodyPr>
          <a:lstStyle/>
          <a:p>
            <a:r>
              <a:rPr lang="el-GR" sz="1900" dirty="0"/>
              <a:t>Κατά τη διάρκεια του Πρώτου Παγκοσμίου Πολέμου δήλωσε αντιρρησίας συνείδησης αν και εργαζόταν για το Υπουργείο Οικονομικών σε θέματα που σχετίζονταν με τη χρηματοδότηση του πολέμου. Το 1919 υπήρξε μέλος της Βρετανικής αντιπροσωπείας στο Συνέδριο για τη Συνθήκη Ειρήνης των Βερσαλλιών. Παραιτήθηκε διαφωνώντας για τις μεγάλες πολεμικές αποζημιώσεις στη Γερμανία. Γράφει το </a:t>
            </a:r>
            <a:r>
              <a:rPr lang="el-GR" sz="1900" i="1" dirty="0" err="1"/>
              <a:t>The</a:t>
            </a:r>
            <a:r>
              <a:rPr lang="el-GR" sz="1900" i="1" dirty="0"/>
              <a:t> </a:t>
            </a:r>
            <a:r>
              <a:rPr lang="el-GR" sz="1900" i="1" dirty="0" err="1"/>
              <a:t>economic</a:t>
            </a:r>
            <a:r>
              <a:rPr lang="el-GR" sz="1900" i="1" dirty="0"/>
              <a:t> </a:t>
            </a:r>
            <a:r>
              <a:rPr lang="el-GR" sz="1900" i="1" dirty="0" err="1"/>
              <a:t>consequences</a:t>
            </a:r>
            <a:r>
              <a:rPr lang="el-GR" sz="1900" i="1" dirty="0"/>
              <a:t> </a:t>
            </a:r>
            <a:r>
              <a:rPr lang="el-GR" sz="1900" i="1" dirty="0" err="1"/>
              <a:t>of</a:t>
            </a:r>
            <a:r>
              <a:rPr lang="el-GR" sz="1900" i="1" dirty="0"/>
              <a:t> </a:t>
            </a:r>
            <a:r>
              <a:rPr lang="el-GR" sz="1900" i="1" dirty="0" err="1"/>
              <a:t>the</a:t>
            </a:r>
            <a:r>
              <a:rPr lang="el-GR" sz="1900" i="1" dirty="0"/>
              <a:t> </a:t>
            </a:r>
            <a:r>
              <a:rPr lang="el-GR" sz="1900" i="1" dirty="0" err="1"/>
              <a:t>peace</a:t>
            </a:r>
            <a:r>
              <a:rPr lang="el-GR" sz="1900" dirty="0"/>
              <a:t>. </a:t>
            </a:r>
            <a:endParaRPr lang="en-US" sz="1900" dirty="0"/>
          </a:p>
          <a:p>
            <a:r>
              <a:rPr lang="el-GR" sz="1900" dirty="0"/>
              <a:t>Γράφει διάφορά άρθρα και δημοσιεύει το </a:t>
            </a:r>
            <a:r>
              <a:rPr lang="el-GR" sz="1900" i="1" dirty="0" err="1"/>
              <a:t>Treatise</a:t>
            </a:r>
            <a:r>
              <a:rPr lang="el-GR" sz="1900" i="1" dirty="0"/>
              <a:t> </a:t>
            </a:r>
            <a:r>
              <a:rPr lang="el-GR" sz="1900" i="1" dirty="0" err="1"/>
              <a:t>on</a:t>
            </a:r>
            <a:r>
              <a:rPr lang="el-GR" sz="1900" i="1" dirty="0"/>
              <a:t> </a:t>
            </a:r>
            <a:r>
              <a:rPr lang="el-GR" sz="1900" i="1" dirty="0" err="1"/>
              <a:t>probability</a:t>
            </a:r>
            <a:r>
              <a:rPr lang="el-GR" sz="1900" i="1" dirty="0"/>
              <a:t> </a:t>
            </a:r>
            <a:r>
              <a:rPr lang="el-GR" sz="1900" dirty="0"/>
              <a:t>(1921) και το </a:t>
            </a:r>
            <a:r>
              <a:rPr lang="el-GR" sz="1900" i="1" dirty="0" err="1"/>
              <a:t>Tract</a:t>
            </a:r>
            <a:r>
              <a:rPr lang="el-GR" sz="1900" i="1" dirty="0"/>
              <a:t> </a:t>
            </a:r>
            <a:r>
              <a:rPr lang="el-GR" sz="1900" i="1" dirty="0" err="1"/>
              <a:t>on</a:t>
            </a:r>
            <a:r>
              <a:rPr lang="el-GR" sz="1900" i="1" dirty="0"/>
              <a:t> </a:t>
            </a:r>
            <a:r>
              <a:rPr lang="el-GR" sz="1900" i="1" dirty="0" err="1"/>
              <a:t>monetary</a:t>
            </a:r>
            <a:r>
              <a:rPr lang="el-GR" sz="1900" i="1" dirty="0"/>
              <a:t> </a:t>
            </a:r>
            <a:r>
              <a:rPr lang="el-GR" sz="1900" i="1" dirty="0" err="1"/>
              <a:t>reform</a:t>
            </a:r>
            <a:r>
              <a:rPr lang="el-GR" sz="1900" i="1" dirty="0"/>
              <a:t> </a:t>
            </a:r>
            <a:r>
              <a:rPr lang="el-GR" sz="1900" dirty="0"/>
              <a:t>το 1923. </a:t>
            </a:r>
            <a:endParaRPr lang="en-US" sz="1900" dirty="0"/>
          </a:p>
          <a:p>
            <a:r>
              <a:rPr lang="el-GR" sz="1900" dirty="0"/>
              <a:t>Γίνεται Πρόεδρος του ΔΣ μιας ασφαλιστικής εταιρείας και παίζει στο χρηματιστήριο.  </a:t>
            </a:r>
            <a:endParaRPr lang="en-US" sz="1900" dirty="0"/>
          </a:p>
          <a:p>
            <a:r>
              <a:rPr lang="el-GR" sz="1900" dirty="0"/>
              <a:t>Το 1925 παντρεύεται την πρώτη μπαλαρίνα του Ρώσικου μπαλέτου </a:t>
            </a:r>
            <a:r>
              <a:rPr lang="el-GR" sz="1900" dirty="0" err="1"/>
              <a:t>Lydia</a:t>
            </a:r>
            <a:r>
              <a:rPr lang="el-GR" sz="1900" dirty="0"/>
              <a:t> </a:t>
            </a:r>
            <a:r>
              <a:rPr lang="el-GR" sz="1900" dirty="0" err="1"/>
              <a:t>Lopokova</a:t>
            </a:r>
            <a:r>
              <a:rPr lang="en-US" sz="1900" dirty="0"/>
              <a:t>.</a:t>
            </a:r>
          </a:p>
          <a:p>
            <a:r>
              <a:rPr lang="en-US" sz="1900" dirty="0"/>
              <a:t>To 1925 </a:t>
            </a:r>
            <a:r>
              <a:rPr lang="el-GR" sz="1900" dirty="0"/>
              <a:t>γράφει και το </a:t>
            </a:r>
            <a:r>
              <a:rPr lang="en-US" sz="1900" i="1" dirty="0"/>
              <a:t>The Economic Consequences of Mr. Churchill</a:t>
            </a:r>
            <a:r>
              <a:rPr lang="el-GR" sz="1900" dirty="0"/>
              <a:t>, εναντίον της εισόδου της Μεγάλης Βρετανίας στον Κανόνα του Χρυσού.</a:t>
            </a:r>
            <a:endParaRPr lang="en-US" sz="1900" dirty="0"/>
          </a:p>
          <a:p>
            <a:endParaRPr lang="en-US" dirty="0"/>
          </a:p>
          <a:p>
            <a:endParaRPr lang="en-US" dirty="0"/>
          </a:p>
        </p:txBody>
      </p:sp>
    </p:spTree>
    <p:extLst>
      <p:ext uri="{BB962C8B-B14F-4D97-AF65-F5344CB8AC3E}">
        <p14:creationId xmlns:p14="http://schemas.microsoft.com/office/powerpoint/2010/main" val="662737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sp>
        <p:nvSpPr>
          <p:cNvPr id="2" name="TextBox 1"/>
          <p:cNvSpPr txBox="1"/>
          <p:nvPr/>
        </p:nvSpPr>
        <p:spPr>
          <a:xfrm>
            <a:off x="899592" y="1556792"/>
            <a:ext cx="6480720" cy="3240360"/>
          </a:xfrm>
          <a:prstGeom prst="rect">
            <a:avLst/>
          </a:prstGeom>
        </p:spPr>
        <p:txBody>
          <a:bodyPr vert="horz" wrap="square" lIns="91440" tIns="45720" rIns="91440" bIns="45720" rtlCol="0" anchor="ctr">
            <a:normAutofit/>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3521968" cy="2725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95536" y="4433765"/>
            <a:ext cx="3570449" cy="738664"/>
          </a:xfrm>
          <a:prstGeom prst="rect">
            <a:avLst/>
          </a:prstGeom>
        </p:spPr>
        <p:txBody>
          <a:bodyPr wrap="square">
            <a:spAutoFit/>
          </a:bodyPr>
          <a:lstStyle/>
          <a:p>
            <a:r>
              <a:rPr lang="en-US" sz="1400" dirty="0"/>
              <a:t>Jan Christian Smuts; John Maynard Keynes, Baron Keynes, by Unknown photographer</a:t>
            </a:r>
          </a:p>
          <a:p>
            <a:r>
              <a:rPr lang="en-US" sz="1400" dirty="0"/>
              <a:t>bromide print, 1933, NPG</a:t>
            </a: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340768"/>
            <a:ext cx="2620840" cy="4081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1553183"/>
            <a:ext cx="152400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851920" y="3852956"/>
            <a:ext cx="2664296" cy="1815882"/>
          </a:xfrm>
          <a:prstGeom prst="rect">
            <a:avLst/>
          </a:prstGeom>
        </p:spPr>
        <p:txBody>
          <a:bodyPr wrap="square">
            <a:spAutoFit/>
          </a:bodyPr>
          <a:lstStyle/>
          <a:p>
            <a:r>
              <a:rPr lang="el-GR" sz="1400" i="1" dirty="0"/>
              <a:t>Οι οικονομικές συνέπειες της ειρήνης</a:t>
            </a:r>
          </a:p>
          <a:p>
            <a:r>
              <a:rPr lang="el-GR" sz="1400" dirty="0" err="1"/>
              <a:t>John</a:t>
            </a:r>
            <a:r>
              <a:rPr lang="el-GR" sz="1400" dirty="0"/>
              <a:t> </a:t>
            </a:r>
            <a:r>
              <a:rPr lang="el-GR" sz="1400" dirty="0" err="1"/>
              <a:t>Maynard</a:t>
            </a:r>
            <a:r>
              <a:rPr lang="el-GR" sz="1400" dirty="0"/>
              <a:t> </a:t>
            </a:r>
            <a:r>
              <a:rPr lang="el-GR" sz="1400" dirty="0" err="1"/>
              <a:t>Keynes</a:t>
            </a:r>
            <a:endParaRPr lang="el-GR" sz="1400" dirty="0"/>
          </a:p>
          <a:p>
            <a:r>
              <a:rPr lang="el-GR" sz="1400" dirty="0"/>
              <a:t>μετάφραση: Θωμάς </a:t>
            </a:r>
            <a:r>
              <a:rPr lang="el-GR" sz="1400" dirty="0" err="1"/>
              <a:t>Νουτσόπουλος</a:t>
            </a:r>
            <a:endParaRPr lang="el-GR" sz="1400" dirty="0"/>
          </a:p>
          <a:p>
            <a:r>
              <a:rPr lang="el-GR" sz="1400" dirty="0"/>
              <a:t>επιμέλεια: Μιχάλης Ψαλιδόπουλος, Εκδόσεις Παπαζήση, 2009</a:t>
            </a:r>
            <a:endParaRPr lang="en-US" sz="1400" dirty="0"/>
          </a:p>
        </p:txBody>
      </p:sp>
    </p:spTree>
    <p:extLst>
      <p:ext uri="{BB962C8B-B14F-4D97-AF65-F5344CB8AC3E}">
        <p14:creationId xmlns:p14="http://schemas.microsoft.com/office/powerpoint/2010/main" val="851265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340768"/>
            <a:ext cx="2064219" cy="3623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216" y="1340768"/>
            <a:ext cx="2385471" cy="3706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2687" y="1454311"/>
            <a:ext cx="3222295" cy="1671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3356992"/>
            <a:ext cx="1723256" cy="2692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4903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564904"/>
            <a:ext cx="8229600" cy="1143000"/>
          </a:xfrm>
        </p:spPr>
        <p:txBody>
          <a:bodyPr/>
          <a:lstStyle/>
          <a:p>
            <a:r>
              <a:rPr lang="el-GR" dirty="0"/>
              <a:t>Διαφορές κλασικής πολιτικής οικονομίας και νεοκλασικής οικονομικής θεωρίας</a:t>
            </a:r>
            <a:br>
              <a:rPr lang="el-GR" dirty="0"/>
            </a:br>
            <a:br>
              <a:rPr lang="el-GR" dirty="0"/>
            </a:br>
            <a:r>
              <a:rPr lang="en-US" sz="2400" dirty="0">
                <a:solidFill>
                  <a:schemeClr val="tx1"/>
                </a:solidFill>
              </a:rPr>
              <a:t>Alessandro </a:t>
            </a:r>
            <a:r>
              <a:rPr lang="en-US" sz="2400" dirty="0" err="1">
                <a:solidFill>
                  <a:schemeClr val="tx1"/>
                </a:solidFill>
              </a:rPr>
              <a:t>Roncaglia</a:t>
            </a:r>
            <a:r>
              <a:rPr lang="en-US" sz="2400" dirty="0">
                <a:solidFill>
                  <a:schemeClr val="tx1"/>
                </a:solidFill>
              </a:rPr>
              <a:t>, </a:t>
            </a:r>
            <a:r>
              <a:rPr lang="en-US" sz="2400" i="1" dirty="0">
                <a:solidFill>
                  <a:schemeClr val="tx1"/>
                </a:solidFill>
              </a:rPr>
              <a:t>The Wealth of Ideas</a:t>
            </a:r>
            <a:r>
              <a:rPr lang="en-US" sz="2400" dirty="0">
                <a:solidFill>
                  <a:schemeClr val="tx1"/>
                </a:solidFill>
              </a:rPr>
              <a:t>, Cambridge UP, 2005</a:t>
            </a:r>
            <a:endParaRPr lang="el-GR" sz="2400" dirty="0">
              <a:solidFill>
                <a:schemeClr val="tx1"/>
              </a:solidFill>
            </a:endParaRPr>
          </a:p>
        </p:txBody>
      </p:sp>
    </p:spTree>
    <p:extLst>
      <p:ext uri="{BB962C8B-B14F-4D97-AF65-F5344CB8AC3E}">
        <p14:creationId xmlns:p14="http://schemas.microsoft.com/office/powerpoint/2010/main" val="6583515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sp>
        <p:nvSpPr>
          <p:cNvPr id="2" name="Rectangle 1"/>
          <p:cNvSpPr/>
          <p:nvPr/>
        </p:nvSpPr>
        <p:spPr>
          <a:xfrm>
            <a:off x="6660232" y="5388539"/>
            <a:ext cx="2167508" cy="738664"/>
          </a:xfrm>
          <a:prstGeom prst="rect">
            <a:avLst/>
          </a:prstGeom>
        </p:spPr>
        <p:txBody>
          <a:bodyPr wrap="square">
            <a:spAutoFit/>
          </a:bodyPr>
          <a:lstStyle/>
          <a:p>
            <a:r>
              <a:rPr lang="en-US" sz="1400" dirty="0"/>
              <a:t>Lydia </a:t>
            </a:r>
            <a:r>
              <a:rPr lang="en-US" sz="1400" dirty="0" err="1"/>
              <a:t>Lopokova</a:t>
            </a:r>
            <a:r>
              <a:rPr lang="en-US" sz="1400" dirty="0"/>
              <a:t>, (</a:t>
            </a:r>
            <a:r>
              <a:rPr lang="vi-VN" sz="1400" dirty="0"/>
              <a:t>Ли́дия Васи́льевна Лопухо́ва; </a:t>
            </a:r>
            <a:r>
              <a:rPr lang="en-US" sz="1400" dirty="0"/>
              <a:t>1892 –1981) </a:t>
            </a:r>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6144" y="1438012"/>
            <a:ext cx="3762384" cy="3442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610941" y="5184670"/>
            <a:ext cx="3472790" cy="954107"/>
          </a:xfrm>
          <a:prstGeom prst="rect">
            <a:avLst/>
          </a:prstGeom>
        </p:spPr>
        <p:txBody>
          <a:bodyPr wrap="square">
            <a:spAutoFit/>
          </a:bodyPr>
          <a:lstStyle/>
          <a:p>
            <a:r>
              <a:rPr lang="en-US" sz="1400" dirty="0"/>
              <a:t>John Maynard Keynes, Baron Keynes; </a:t>
            </a:r>
          </a:p>
          <a:p>
            <a:r>
              <a:rPr lang="en-US" sz="1400" dirty="0"/>
              <a:t>Lydia </a:t>
            </a:r>
            <a:r>
              <a:rPr lang="en-US" sz="1400" dirty="0" err="1"/>
              <a:t>Lopokova</a:t>
            </a:r>
            <a:endParaRPr lang="en-US" sz="1400" dirty="0"/>
          </a:p>
          <a:p>
            <a:r>
              <a:rPr lang="en-US" sz="1400" dirty="0"/>
              <a:t>by William Roberts</a:t>
            </a:r>
          </a:p>
          <a:p>
            <a:r>
              <a:rPr lang="en-US" sz="1400" dirty="0"/>
              <a:t>oil on canvas, signed 1932, NPG</a:t>
            </a:r>
          </a:p>
        </p:txBody>
      </p:sp>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41" y="1438012"/>
            <a:ext cx="2406347" cy="344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11560" y="5291424"/>
            <a:ext cx="2589628" cy="523220"/>
          </a:xfrm>
          <a:prstGeom prst="rect">
            <a:avLst/>
          </a:prstGeom>
        </p:spPr>
        <p:txBody>
          <a:bodyPr wrap="square">
            <a:spAutoFit/>
          </a:bodyPr>
          <a:lstStyle/>
          <a:p>
            <a:r>
              <a:rPr lang="en-US" sz="1400" dirty="0"/>
              <a:t>by Walter </a:t>
            </a:r>
            <a:r>
              <a:rPr lang="en-US" sz="1400" dirty="0" err="1"/>
              <a:t>Benington</a:t>
            </a:r>
            <a:r>
              <a:rPr lang="en-US" sz="1400" dirty="0"/>
              <a:t>, for Elliott &amp; Fry, vintage print, 1920s, NPG</a:t>
            </a:r>
          </a:p>
        </p:txBody>
      </p:sp>
    </p:spTree>
    <p:extLst>
      <p:ext uri="{BB962C8B-B14F-4D97-AF65-F5344CB8AC3E}">
        <p14:creationId xmlns:p14="http://schemas.microsoft.com/office/powerpoint/2010/main" val="31292494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sp>
        <p:nvSpPr>
          <p:cNvPr id="2" name="TextBox 1"/>
          <p:cNvSpPr txBox="1"/>
          <p:nvPr/>
        </p:nvSpPr>
        <p:spPr>
          <a:xfrm>
            <a:off x="899592" y="1556792"/>
            <a:ext cx="6480720" cy="3240360"/>
          </a:xfrm>
          <a:prstGeom prst="rect">
            <a:avLst/>
          </a:prstGeom>
        </p:spPr>
        <p:txBody>
          <a:bodyPr vert="horz" wrap="square" lIns="91440" tIns="45720" rIns="91440" bIns="45720" rtlCol="0" anchor="ctr">
            <a:normAutofit/>
          </a:bodyPr>
          <a:lstStyle/>
          <a:p>
            <a:endParaRPr lang="en-US" dirty="0"/>
          </a:p>
        </p:txBody>
      </p:sp>
      <p:sp>
        <p:nvSpPr>
          <p:cNvPr id="6" name="TextBox 5"/>
          <p:cNvSpPr txBox="1"/>
          <p:nvPr/>
        </p:nvSpPr>
        <p:spPr>
          <a:xfrm>
            <a:off x="1187624" y="1556792"/>
            <a:ext cx="6912768" cy="3168352"/>
          </a:xfrm>
          <a:prstGeom prst="rect">
            <a:avLst/>
          </a:prstGeom>
        </p:spPr>
        <p:txBody>
          <a:bodyPr vert="horz" wrap="square" lIns="91440" tIns="45720" rIns="91440" bIns="45720" rtlCol="0" anchor="ctr">
            <a:normAutofit/>
          </a:bodyPr>
          <a:lstStyle/>
          <a:p>
            <a:endParaRPr lang="en-US" dirty="0"/>
          </a:p>
          <a:p>
            <a:endParaRPr lang="en-US" dirty="0"/>
          </a:p>
        </p:txBody>
      </p:sp>
      <p:sp>
        <p:nvSpPr>
          <p:cNvPr id="3" name="Rectangle 2"/>
          <p:cNvSpPr/>
          <p:nvPr/>
        </p:nvSpPr>
        <p:spPr>
          <a:xfrm>
            <a:off x="683568" y="1206149"/>
            <a:ext cx="7272808" cy="4524315"/>
          </a:xfrm>
          <a:prstGeom prst="rect">
            <a:avLst/>
          </a:prstGeom>
        </p:spPr>
        <p:txBody>
          <a:bodyPr wrap="square">
            <a:spAutoFit/>
          </a:bodyPr>
          <a:lstStyle/>
          <a:p>
            <a:r>
              <a:rPr lang="el-GR" sz="1600" dirty="0"/>
              <a:t>Το </a:t>
            </a:r>
            <a:r>
              <a:rPr lang="en-US" sz="1600" dirty="0"/>
              <a:t>1930 </a:t>
            </a:r>
            <a:r>
              <a:rPr lang="el-GR" sz="1600" dirty="0"/>
              <a:t>και το </a:t>
            </a:r>
            <a:r>
              <a:rPr lang="en-US" sz="1600" dirty="0"/>
              <a:t>1936, </a:t>
            </a:r>
            <a:r>
              <a:rPr lang="el-GR" sz="1600" dirty="0"/>
              <a:t>δημοσιεύει τα δύο έργα που τον καθιερώνουν ως θεωρητικό οικονομολόγο: το </a:t>
            </a:r>
            <a:r>
              <a:rPr lang="en-US" sz="1600" i="1" dirty="0">
                <a:solidFill>
                  <a:srgbClr val="C00000"/>
                </a:solidFill>
              </a:rPr>
              <a:t>Treatise on money</a:t>
            </a:r>
            <a:r>
              <a:rPr lang="en-US" sz="1600" dirty="0"/>
              <a:t> </a:t>
            </a:r>
            <a:r>
              <a:rPr lang="el-GR" sz="1600" dirty="0"/>
              <a:t>και το </a:t>
            </a:r>
            <a:r>
              <a:rPr lang="en-US" sz="1600" i="1" dirty="0">
                <a:solidFill>
                  <a:srgbClr val="C00000"/>
                </a:solidFill>
              </a:rPr>
              <a:t>General theory of employment, interest and money</a:t>
            </a:r>
            <a:r>
              <a:rPr lang="el-GR" sz="1600" dirty="0"/>
              <a:t>.</a:t>
            </a:r>
          </a:p>
          <a:p>
            <a:r>
              <a:rPr lang="el-GR" sz="1600" dirty="0"/>
              <a:t>Γράφει διάφορα προκλητικά δοκίμια που συλλέγονται στο </a:t>
            </a:r>
            <a:r>
              <a:rPr lang="en-US" sz="1600" i="1" dirty="0">
                <a:solidFill>
                  <a:srgbClr val="C00000"/>
                </a:solidFill>
              </a:rPr>
              <a:t>Essays in persuasion </a:t>
            </a:r>
            <a:r>
              <a:rPr lang="en-US" sz="1600" dirty="0"/>
              <a:t>(1931), </a:t>
            </a:r>
            <a:r>
              <a:rPr lang="el-GR" sz="1600" dirty="0"/>
              <a:t>και μια σειρά από βιογραφικά δοκίμια στο </a:t>
            </a:r>
            <a:r>
              <a:rPr lang="en-US" sz="1600" i="1" dirty="0">
                <a:solidFill>
                  <a:srgbClr val="C00000"/>
                </a:solidFill>
              </a:rPr>
              <a:t>Essays in biography </a:t>
            </a:r>
            <a:r>
              <a:rPr lang="en-US" sz="1600" dirty="0"/>
              <a:t>(1933). </a:t>
            </a:r>
            <a:endParaRPr lang="el-GR" sz="1600" dirty="0"/>
          </a:p>
          <a:p>
            <a:r>
              <a:rPr lang="el-GR" sz="1600" dirty="0"/>
              <a:t>Το 1936 ο </a:t>
            </a:r>
            <a:r>
              <a:rPr lang="en-US" sz="1600" dirty="0"/>
              <a:t>Keynes </a:t>
            </a:r>
            <a:r>
              <a:rPr lang="el-GR" sz="1600" dirty="0"/>
              <a:t>εγκαινιάζει στο </a:t>
            </a:r>
            <a:r>
              <a:rPr lang="en-US" sz="1600" dirty="0"/>
              <a:t>Cambridge </a:t>
            </a:r>
            <a:r>
              <a:rPr lang="el-GR" sz="1600" dirty="0"/>
              <a:t>το </a:t>
            </a:r>
            <a:r>
              <a:rPr lang="en-US" sz="1600" dirty="0"/>
              <a:t>Arts Theatre</a:t>
            </a:r>
            <a:r>
              <a:rPr lang="el-GR" sz="1600" dirty="0"/>
              <a:t>.</a:t>
            </a:r>
          </a:p>
          <a:p>
            <a:r>
              <a:rPr lang="el-GR" sz="1600" dirty="0"/>
              <a:t>Τον επόμενο χρόνο μια καρδιακή προσβολή τον αναγκάζει να μειώσει την παραγωγή του. Το </a:t>
            </a:r>
            <a:r>
              <a:rPr lang="en-US" sz="1600" dirty="0"/>
              <a:t>1940 </a:t>
            </a:r>
            <a:r>
              <a:rPr lang="el-GR" sz="1600" dirty="0"/>
              <a:t>διορίζεται Σύμβουλος στο </a:t>
            </a:r>
            <a:r>
              <a:rPr lang="en-US" sz="1600" dirty="0"/>
              <a:t>Treasury </a:t>
            </a:r>
            <a:r>
              <a:rPr lang="el-GR" sz="1600" dirty="0"/>
              <a:t>και βυθίζεται εκ νέου στα προβλήματα της χρηματοδότησης του πολέμου διαπραγματευόμενος πολεμικά δάνεια με τις ΗΠΑ.</a:t>
            </a:r>
          </a:p>
          <a:p>
            <a:r>
              <a:rPr lang="el-GR" sz="1600" dirty="0"/>
              <a:t>Το 1941 γίνεται μέλος του ΔΣ της </a:t>
            </a:r>
            <a:r>
              <a:rPr lang="en-US" sz="1600" dirty="0"/>
              <a:t>Bank of England. </a:t>
            </a:r>
            <a:r>
              <a:rPr lang="el-GR" sz="1600" dirty="0"/>
              <a:t> Το 1942 γίνεται λόρδος με τον τίτλο </a:t>
            </a:r>
            <a:r>
              <a:rPr lang="en-US" sz="1600" dirty="0"/>
              <a:t>Baron of Tilton. </a:t>
            </a:r>
            <a:r>
              <a:rPr lang="el-GR" sz="1600" dirty="0"/>
              <a:t>Κατά τη διάρκεια του πολέμου είχε ήδη αρχίσει να ετοιμάζει σχέδια για την αναμόρφωση της μεταπολεμικής διεθνούς οικονομικής τάξεως. </a:t>
            </a:r>
          </a:p>
          <a:p>
            <a:r>
              <a:rPr lang="el-GR" sz="1600" dirty="0"/>
              <a:t>Τον Ιούλιο του 1944 έπαιζε ένα ηγετικό ρόλο στη διάσκεψη του </a:t>
            </a:r>
            <a:r>
              <a:rPr lang="en-US" sz="1600" dirty="0"/>
              <a:t> </a:t>
            </a:r>
            <a:r>
              <a:rPr lang="en-US" sz="1600" i="1" dirty="0">
                <a:solidFill>
                  <a:srgbClr val="C00000"/>
                </a:solidFill>
              </a:rPr>
              <a:t>Bretton Woods</a:t>
            </a:r>
            <a:r>
              <a:rPr lang="el-GR" sz="1600" dirty="0"/>
              <a:t>, αν και τον τελικό ρόλο τον είχαν οι ΗΠΑ και το τελικό σχέδιο αντανακλούσε τις απόψεις του Αμερικανού αντιπροσώπου </a:t>
            </a:r>
            <a:r>
              <a:rPr lang="en-US" sz="1600" dirty="0"/>
              <a:t>Harry Dexter White.  </a:t>
            </a:r>
          </a:p>
          <a:p>
            <a:r>
              <a:rPr lang="el-GR" sz="1600" dirty="0"/>
              <a:t>Η επόμενη καρδιακή προσβολή στο εξοχικό στου στο </a:t>
            </a:r>
            <a:r>
              <a:rPr lang="en-US" sz="1600" dirty="0"/>
              <a:t>Tilton </a:t>
            </a:r>
            <a:r>
              <a:rPr lang="el-GR" sz="1600" dirty="0"/>
              <a:t>του </a:t>
            </a:r>
            <a:r>
              <a:rPr lang="en-US" sz="1600" dirty="0"/>
              <a:t>Sussex</a:t>
            </a:r>
            <a:r>
              <a:rPr lang="el-GR" sz="1600" dirty="0"/>
              <a:t> στις</a:t>
            </a:r>
            <a:r>
              <a:rPr lang="en-US" sz="1600" dirty="0"/>
              <a:t> 21 </a:t>
            </a:r>
            <a:r>
              <a:rPr lang="el-GR" sz="1600" dirty="0"/>
              <a:t>Απριλίου του </a:t>
            </a:r>
            <a:r>
              <a:rPr lang="en-US" sz="1600" dirty="0"/>
              <a:t>1946</a:t>
            </a:r>
            <a:r>
              <a:rPr lang="el-GR" sz="1600" dirty="0"/>
              <a:t> οδήγησε στο θάνατό του</a:t>
            </a:r>
            <a:r>
              <a:rPr lang="en-US" sz="1600" dirty="0"/>
              <a:t>. </a:t>
            </a:r>
          </a:p>
        </p:txBody>
      </p:sp>
    </p:spTree>
    <p:extLst>
      <p:ext uri="{BB962C8B-B14F-4D97-AF65-F5344CB8AC3E}">
        <p14:creationId xmlns:p14="http://schemas.microsoft.com/office/powerpoint/2010/main" val="26168052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132856"/>
            <a:ext cx="4014365" cy="309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628800"/>
            <a:ext cx="2667849" cy="4291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95951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744508"/>
            <a:ext cx="318135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744508"/>
            <a:ext cx="3190875"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02743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628800"/>
            <a:ext cx="3467085" cy="4368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0" y="1630527"/>
            <a:ext cx="4086200" cy="1477328"/>
          </a:xfrm>
          <a:prstGeom prst="rect">
            <a:avLst/>
          </a:prstGeom>
        </p:spPr>
        <p:txBody>
          <a:bodyPr wrap="square">
            <a:spAutoFit/>
          </a:bodyPr>
          <a:lstStyle/>
          <a:p>
            <a:r>
              <a:rPr lang="en-US" dirty="0"/>
              <a:t>John Maynard Keynes (right) and Harry Dexter White at the inaugural meeting of the International Monetary Fund's Board of Governors in Savannah, Georgia, U.S., 8 March 194</a:t>
            </a:r>
            <a:r>
              <a:rPr lang="el-GR" dirty="0"/>
              <a:t>6</a:t>
            </a:r>
            <a:endParaRPr lang="en-US" dirty="0"/>
          </a:p>
        </p:txBody>
      </p:sp>
    </p:spTree>
    <p:extLst>
      <p:ext uri="{BB962C8B-B14F-4D97-AF65-F5344CB8AC3E}">
        <p14:creationId xmlns:p14="http://schemas.microsoft.com/office/powerpoint/2010/main" val="16289901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sp>
        <p:nvSpPr>
          <p:cNvPr id="2" name="TextBox 1"/>
          <p:cNvSpPr txBox="1"/>
          <p:nvPr/>
        </p:nvSpPr>
        <p:spPr>
          <a:xfrm>
            <a:off x="1979712" y="1556792"/>
            <a:ext cx="4968552" cy="504056"/>
          </a:xfrm>
          <a:prstGeom prst="rect">
            <a:avLst/>
          </a:prstGeom>
        </p:spPr>
        <p:txBody>
          <a:bodyPr vert="horz" wrap="square" lIns="91440" tIns="45720" rIns="91440" bIns="45720" rtlCol="0" anchor="ctr">
            <a:normAutofit/>
          </a:bodyPr>
          <a:lstStyle/>
          <a:p>
            <a:r>
              <a:rPr lang="el-GR" dirty="0"/>
              <a:t>Η πραγματεία περί πιθανότητας</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60848"/>
            <a:ext cx="4043536" cy="3394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99992" y="2204864"/>
            <a:ext cx="3456384" cy="3456384"/>
          </a:xfrm>
          <a:prstGeom prst="rect">
            <a:avLst/>
          </a:prstGeom>
        </p:spPr>
        <p:txBody>
          <a:bodyPr vert="horz" wrap="square" lIns="91440" tIns="45720" rIns="91440" bIns="45720" rtlCol="0" anchor="ctr">
            <a:normAutofit fontScale="92500" lnSpcReduction="20000"/>
          </a:bodyPr>
          <a:lstStyle/>
          <a:p>
            <a:r>
              <a:rPr lang="el-GR" dirty="0"/>
              <a:t>Ορθολογική θεωρία πιθανότητας</a:t>
            </a:r>
          </a:p>
          <a:p>
            <a:r>
              <a:rPr lang="en-US" dirty="0"/>
              <a:t>Probability and “Weight of argument”</a:t>
            </a:r>
          </a:p>
          <a:p>
            <a:r>
              <a:rPr lang="el-GR" dirty="0"/>
              <a:t>Αριθμητική τιμή πιθανότητας</a:t>
            </a:r>
          </a:p>
          <a:p>
            <a:r>
              <a:rPr lang="el-GR" dirty="0"/>
              <a:t>3 είδη</a:t>
            </a:r>
          </a:p>
          <a:p>
            <a:pPr marL="342900" indent="-342900">
              <a:buAutoNum type="arabicPeriod"/>
            </a:pPr>
            <a:r>
              <a:rPr lang="el-GR" dirty="0"/>
              <a:t>Είναι δυνατόν να δώσουμε πιθανότητα μεταξύ 0 και 1.</a:t>
            </a:r>
          </a:p>
          <a:p>
            <a:pPr marL="342900" indent="-342900">
              <a:buAutoNum type="arabicPeriod"/>
            </a:pPr>
            <a:r>
              <a:rPr lang="el-GR" dirty="0"/>
              <a:t>Είναι δυνατόν να κατατάξουμε τα γεγονότα από το πιο απίθανο ως το πλέον πιθανό</a:t>
            </a:r>
          </a:p>
          <a:p>
            <a:pPr marL="342900" indent="-342900">
              <a:buAutoNum type="arabicPeriod"/>
            </a:pPr>
            <a:r>
              <a:rPr lang="el-GR" dirty="0"/>
              <a:t>Δεν είναι δυνατό να πούμε τίποτε.</a:t>
            </a:r>
          </a:p>
          <a:p>
            <a:r>
              <a:rPr lang="el-GR" dirty="0"/>
              <a:t>Καταφεύγουμε σε συμβατικές συμπεριφορές και συντασσόμαστε με την πλειοψηφία (προσδοκίες)</a:t>
            </a:r>
          </a:p>
          <a:p>
            <a:endParaRPr lang="en-US" dirty="0"/>
          </a:p>
        </p:txBody>
      </p:sp>
    </p:spTree>
    <p:extLst>
      <p:ext uri="{BB962C8B-B14F-4D97-AF65-F5344CB8AC3E}">
        <p14:creationId xmlns:p14="http://schemas.microsoft.com/office/powerpoint/2010/main" val="175985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84784"/>
            <a:ext cx="2663825"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779912" y="1486511"/>
            <a:ext cx="4572000" cy="1477328"/>
          </a:xfrm>
          <a:prstGeom prst="rect">
            <a:avLst/>
          </a:prstGeom>
        </p:spPr>
        <p:txBody>
          <a:bodyPr>
            <a:spAutoFit/>
          </a:bodyPr>
          <a:lstStyle/>
          <a:p>
            <a:r>
              <a:rPr lang="el-GR" dirty="0"/>
              <a:t>Η αναλυτική δομή της Γενικής Θεωρίας στηρίζεται σε τρεις πυλώνες</a:t>
            </a:r>
          </a:p>
          <a:p>
            <a:pPr marL="342900" indent="-342900">
              <a:buAutoNum type="arabicPeriod"/>
            </a:pPr>
            <a:r>
              <a:rPr lang="el-GR" dirty="0"/>
              <a:t>Η έννοια της ενεργού ζήτησης</a:t>
            </a:r>
          </a:p>
          <a:p>
            <a:pPr marL="342900" indent="-342900">
              <a:buAutoNum type="arabicPeriod"/>
            </a:pPr>
            <a:r>
              <a:rPr lang="el-GR" dirty="0"/>
              <a:t>Ο μηχανισμός του πολλαπλασιαστή και </a:t>
            </a:r>
          </a:p>
          <a:p>
            <a:pPr marL="342900" indent="-342900">
              <a:buAutoNum type="arabicPeriod"/>
            </a:pPr>
            <a:r>
              <a:rPr lang="el-GR" dirty="0"/>
              <a:t>Η θεωρία του επιτοκίου</a:t>
            </a:r>
            <a:r>
              <a:rPr lang="en-US" dirty="0"/>
              <a:t>.</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643" y="3356992"/>
            <a:ext cx="152400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436096" y="3361517"/>
            <a:ext cx="2808312" cy="1384995"/>
          </a:xfrm>
          <a:prstGeom prst="rect">
            <a:avLst/>
          </a:prstGeom>
        </p:spPr>
        <p:txBody>
          <a:bodyPr wrap="square">
            <a:spAutoFit/>
          </a:bodyPr>
          <a:lstStyle/>
          <a:p>
            <a:r>
              <a:rPr lang="el-GR" sz="1400" i="1" dirty="0"/>
              <a:t>Η γενική θεωρία της απασχόλησης, του τόκου και του χρήματος</a:t>
            </a:r>
          </a:p>
          <a:p>
            <a:r>
              <a:rPr lang="el-GR" sz="1400" dirty="0" err="1"/>
              <a:t>John</a:t>
            </a:r>
            <a:r>
              <a:rPr lang="el-GR" sz="1400" dirty="0"/>
              <a:t> </a:t>
            </a:r>
            <a:r>
              <a:rPr lang="el-GR" sz="1400" dirty="0" err="1"/>
              <a:t>Maynard</a:t>
            </a:r>
            <a:r>
              <a:rPr lang="el-GR" sz="1400" dirty="0"/>
              <a:t> </a:t>
            </a:r>
            <a:r>
              <a:rPr lang="el-GR" sz="1400" dirty="0" err="1"/>
              <a:t>Keynes</a:t>
            </a:r>
            <a:endParaRPr lang="el-GR" sz="1400" dirty="0"/>
          </a:p>
          <a:p>
            <a:r>
              <a:rPr lang="el-GR" sz="1400" dirty="0"/>
              <a:t>επιμέλεια: Μιχάλης Ψαλιδόπουλος, μετάφραση: Θανάσης Αθανασίου, Εκδόσεις Παπαζήση, 2001</a:t>
            </a:r>
            <a:endParaRPr lang="en-US" sz="1400" dirty="0"/>
          </a:p>
        </p:txBody>
      </p:sp>
    </p:spTree>
    <p:extLst>
      <p:ext uri="{BB962C8B-B14F-4D97-AF65-F5344CB8AC3E}">
        <p14:creationId xmlns:p14="http://schemas.microsoft.com/office/powerpoint/2010/main" val="37749142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4250425" cy="395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788024" y="1628799"/>
            <a:ext cx="4032448" cy="4680521"/>
          </a:xfrm>
          <a:prstGeom prst="rect">
            <a:avLst/>
          </a:prstGeom>
        </p:spPr>
        <p:txBody>
          <a:bodyPr vert="horz" wrap="square" lIns="91440" tIns="45720" rIns="91440" bIns="45720" rtlCol="0" anchor="ctr">
            <a:normAutofit fontScale="92500" lnSpcReduction="20000"/>
          </a:bodyPr>
          <a:lstStyle/>
          <a:p>
            <a:r>
              <a:rPr lang="el-GR" dirty="0"/>
              <a:t>Η αρχή της ενεργού ζήτησης</a:t>
            </a:r>
          </a:p>
          <a:p>
            <a:endParaRPr lang="el-GR" dirty="0"/>
          </a:p>
          <a:p>
            <a:r>
              <a:rPr lang="el-GR" dirty="0"/>
              <a:t>Τομή δύο καμπυλών</a:t>
            </a:r>
          </a:p>
          <a:p>
            <a:endParaRPr lang="el-GR" dirty="0"/>
          </a:p>
          <a:p>
            <a:pPr marL="342900" indent="-342900">
              <a:buAutoNum type="arabicPeriod"/>
            </a:pPr>
            <a:r>
              <a:rPr lang="el-GR" dirty="0"/>
              <a:t>Η συναθροιστική συνάρτηση προσφοράς</a:t>
            </a:r>
          </a:p>
          <a:p>
            <a:pPr marL="342900" indent="-342900">
              <a:buAutoNum type="arabicPeriod"/>
            </a:pPr>
            <a:r>
              <a:rPr lang="el-GR" dirty="0"/>
              <a:t>Η συναθροιστική συνάρτηση ζήτησης</a:t>
            </a:r>
          </a:p>
          <a:p>
            <a:pPr marL="342900" indent="-342900">
              <a:buAutoNum type="arabicPeriod"/>
            </a:pPr>
            <a:endParaRPr lang="el-GR" dirty="0"/>
          </a:p>
          <a:p>
            <a:r>
              <a:rPr lang="el-GR" dirty="0"/>
              <a:t>Η συναθροιστική συνάρτηση προσφοράς συνδέει το </a:t>
            </a:r>
            <a:r>
              <a:rPr lang="el-GR" i="1" dirty="0"/>
              <a:t>Ν</a:t>
            </a:r>
            <a:r>
              <a:rPr lang="el-GR" dirty="0"/>
              <a:t>, τον αριθμό των απασχολούμενων εργατών [οριζόντιος άξονας] με τη μεταβλητή </a:t>
            </a:r>
            <a:r>
              <a:rPr lang="el-GR" i="1" dirty="0"/>
              <a:t>Ζ</a:t>
            </a:r>
            <a:r>
              <a:rPr lang="el-GR" dirty="0"/>
              <a:t> [κάθετος άξονας] που ορίζεται ως </a:t>
            </a:r>
            <a:r>
              <a:rPr lang="en-US" dirty="0"/>
              <a:t>‘the aggregate supply</a:t>
            </a:r>
            <a:r>
              <a:rPr lang="el-GR" dirty="0"/>
              <a:t> </a:t>
            </a:r>
            <a:r>
              <a:rPr lang="en-US" dirty="0"/>
              <a:t>price of the output from employing </a:t>
            </a:r>
            <a:r>
              <a:rPr lang="en-US" i="1" dirty="0"/>
              <a:t>N</a:t>
            </a:r>
            <a:r>
              <a:rPr lang="en-US" dirty="0"/>
              <a:t> men’, </a:t>
            </a:r>
            <a:r>
              <a:rPr lang="el-GR" dirty="0"/>
              <a:t>ενώ η συναθροιστική συνάρτηση ζήτησης συνδέει το </a:t>
            </a:r>
            <a:r>
              <a:rPr lang="el-GR" i="1" dirty="0"/>
              <a:t>Ν</a:t>
            </a:r>
            <a:r>
              <a:rPr lang="el-GR" dirty="0"/>
              <a:t> με μια μεταβλητή </a:t>
            </a:r>
            <a:r>
              <a:rPr lang="en-US" i="1" dirty="0"/>
              <a:t>D</a:t>
            </a:r>
            <a:r>
              <a:rPr lang="en-US" dirty="0"/>
              <a:t> </a:t>
            </a:r>
            <a:r>
              <a:rPr lang="el-GR" dirty="0"/>
              <a:t>[επίσης κάθετος άξονας] </a:t>
            </a:r>
            <a:r>
              <a:rPr lang="en-US" dirty="0"/>
              <a:t>,</a:t>
            </a:r>
            <a:r>
              <a:rPr lang="el-GR" dirty="0"/>
              <a:t> που ορίζεται ως </a:t>
            </a:r>
            <a:r>
              <a:rPr lang="en-US" dirty="0"/>
              <a:t>‘the proceeds which entrepreneurs expect to receive from the</a:t>
            </a:r>
            <a:r>
              <a:rPr lang="el-GR" dirty="0"/>
              <a:t> </a:t>
            </a:r>
            <a:r>
              <a:rPr lang="en-US" dirty="0"/>
              <a:t>employment of N men’</a:t>
            </a:r>
            <a:endParaRPr lang="el-GR" dirty="0"/>
          </a:p>
          <a:p>
            <a:endParaRPr lang="el-GR" dirty="0"/>
          </a:p>
          <a:p>
            <a:r>
              <a:rPr lang="el-GR" dirty="0"/>
              <a:t>Δεν πρόκειται για συνηθισμένες καμπύλες προσφοράς και ζήτησης</a:t>
            </a:r>
            <a:endParaRPr lang="en-US" dirty="0"/>
          </a:p>
        </p:txBody>
      </p:sp>
    </p:spTree>
    <p:extLst>
      <p:ext uri="{BB962C8B-B14F-4D97-AF65-F5344CB8AC3E}">
        <p14:creationId xmlns:p14="http://schemas.microsoft.com/office/powerpoint/2010/main" val="39886861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sp>
        <p:nvSpPr>
          <p:cNvPr id="2" name="TextBox 1"/>
          <p:cNvSpPr txBox="1"/>
          <p:nvPr/>
        </p:nvSpPr>
        <p:spPr>
          <a:xfrm>
            <a:off x="827584" y="1556793"/>
            <a:ext cx="7992888" cy="4752528"/>
          </a:xfrm>
          <a:prstGeom prst="rect">
            <a:avLst/>
          </a:prstGeom>
        </p:spPr>
        <p:txBody>
          <a:bodyPr vert="horz" wrap="square" lIns="91440" tIns="45720" rIns="91440" bIns="45720" rtlCol="0" anchor="ctr">
            <a:normAutofit fontScale="92500"/>
          </a:bodyPr>
          <a:lstStyle/>
          <a:p>
            <a:r>
              <a:rPr lang="el-GR" dirty="0"/>
              <a:t>Με άλλα λόγια το </a:t>
            </a:r>
            <a:r>
              <a:rPr lang="el-GR" i="1" dirty="0"/>
              <a:t>Z</a:t>
            </a:r>
            <a:r>
              <a:rPr lang="el-GR" dirty="0"/>
              <a:t> δείχνει τα ελάχιστα αναμενόμενα έσοδα που είναι αναγκαία προκειμένου να πεισθούν οι επιχειρηματίες να απασχολήσουν </a:t>
            </a:r>
            <a:r>
              <a:rPr lang="el-GR" i="1" dirty="0"/>
              <a:t>Ν</a:t>
            </a:r>
            <a:r>
              <a:rPr lang="el-GR" dirty="0"/>
              <a:t> άτομα. Το συνολικό κόστος δεν είναι μόνο μισθοί, αλλά και κόστος υλικών, πάγια και αποσβέσεις καθώς και ένα ποσοστό κέρδους ικανό να κάνει τους επιχειρηματίες να συνεχίσουν τη δράση τους. </a:t>
            </a:r>
          </a:p>
          <a:p>
            <a:r>
              <a:rPr lang="el-GR" dirty="0"/>
              <a:t>Το </a:t>
            </a:r>
            <a:r>
              <a:rPr lang="el-GR" i="1" dirty="0"/>
              <a:t>D</a:t>
            </a:r>
            <a:r>
              <a:rPr lang="el-GR" dirty="0"/>
              <a:t> αντίθετα δείχνει πόσο προσδοκούν οι επιχειρηματίες να εισπράξουν απασχολώντας </a:t>
            </a:r>
            <a:r>
              <a:rPr lang="el-GR" i="1" dirty="0"/>
              <a:t>Ν</a:t>
            </a:r>
            <a:r>
              <a:rPr lang="el-GR" dirty="0"/>
              <a:t> άτομα. Και οι δύο καμπύλες εκφράζουν τις αποτιμήσεις των επιχειρηματιών όχι και των καταναλωτών.  </a:t>
            </a:r>
          </a:p>
          <a:p>
            <a:r>
              <a:rPr lang="el-GR" dirty="0"/>
              <a:t>Και οι δύο καμπύλες αυξάνουν με τον αριθμό των ατόμων.  Αλλά η </a:t>
            </a:r>
            <a:r>
              <a:rPr lang="el-GR" i="1" dirty="0"/>
              <a:t>Z</a:t>
            </a:r>
            <a:r>
              <a:rPr lang="el-GR" dirty="0"/>
              <a:t> αυξάνεται πιο γρήγορα (έχει θετική δεύτερη παράγωγο) ενώ η </a:t>
            </a:r>
            <a:r>
              <a:rPr lang="el-GR" i="1" dirty="0"/>
              <a:t>D</a:t>
            </a:r>
            <a:r>
              <a:rPr lang="el-GR" dirty="0"/>
              <a:t> αυξάνεται πιο αργά (έχει αρνητική δεύτερη παράγωγο).  </a:t>
            </a:r>
          </a:p>
          <a:p>
            <a:r>
              <a:rPr lang="el-GR" dirty="0"/>
              <a:t>Σε ό,τι αφορά την ενεργό ζήτηση, αποτελείται από δύο συστατικά: κατανάλωση και επένδυση. Η κατανάλωση λόγω του «ψυχολογικού νόμου» αυξάνεται πιο αργά από το εισόδημα, ενώ η επένδυση εξαρτάται από τις μακροχρόνιες προσδοκίες των επενδυτών που μπορεί να θεωρηθούν ως δεδομένες από την πλευρά της ενεργού ζήτησης.  </a:t>
            </a:r>
          </a:p>
          <a:p>
            <a:r>
              <a:rPr lang="el-GR" dirty="0"/>
              <a:t>Σε ό,τι αφορά την προσφορά ήταν φυσικό για τον </a:t>
            </a:r>
            <a:r>
              <a:rPr lang="el-GR" dirty="0" err="1"/>
              <a:t>Μαρσαλιανό</a:t>
            </a:r>
            <a:r>
              <a:rPr lang="el-GR" dirty="0"/>
              <a:t> </a:t>
            </a:r>
            <a:r>
              <a:rPr lang="el-GR" dirty="0" err="1"/>
              <a:t>Keynes</a:t>
            </a:r>
            <a:r>
              <a:rPr lang="el-GR" dirty="0"/>
              <a:t> να θεωρήσει ότι όταν αυξάνει η απασχόληση – και βραχυχρόνια ο παραγωγικός εξοπλισμός παραμένει σταθερός – το οριακό κόστος αυξάνεται. </a:t>
            </a:r>
          </a:p>
        </p:txBody>
      </p:sp>
    </p:spTree>
    <p:extLst>
      <p:ext uri="{BB962C8B-B14F-4D97-AF65-F5344CB8AC3E}">
        <p14:creationId xmlns:p14="http://schemas.microsoft.com/office/powerpoint/2010/main" val="22809060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sp>
        <p:nvSpPr>
          <p:cNvPr id="2" name="TextBox 1"/>
          <p:cNvSpPr txBox="1"/>
          <p:nvPr/>
        </p:nvSpPr>
        <p:spPr>
          <a:xfrm>
            <a:off x="899592" y="1340768"/>
            <a:ext cx="7200800" cy="3888432"/>
          </a:xfrm>
          <a:prstGeom prst="rect">
            <a:avLst/>
          </a:prstGeom>
        </p:spPr>
        <p:txBody>
          <a:bodyPr vert="horz" wrap="square" lIns="91440" tIns="45720" rIns="91440" bIns="45720" rtlCol="0" anchor="ctr">
            <a:normAutofit/>
          </a:bodyPr>
          <a:lstStyle/>
          <a:p>
            <a:r>
              <a:rPr lang="el-GR" dirty="0"/>
              <a:t>Διάκριση μεταξύ κατανάλωσης και επένδυσης</a:t>
            </a:r>
          </a:p>
          <a:p>
            <a:r>
              <a:rPr lang="el-GR" dirty="0"/>
              <a:t>Γίνονται από διαφορετικά οικονομικά υποκείμενα</a:t>
            </a:r>
          </a:p>
          <a:p>
            <a:r>
              <a:rPr lang="el-GR" dirty="0"/>
              <a:t>Οι επενδύσεις είναι εκτός της κυκλικής ροής του εισοδήματος. Λαμβάνονται από τους επιχειρηματίες με βάση τις προσδοκίες τους. Είναι αυτές που καθορίζουν το εισόδημα ισορροπίας.  Το εισόδημα ισορροπίας πρέπει να είναι τέτοιο ώστε οι αποταμιεύσεις </a:t>
            </a:r>
            <a:r>
              <a:rPr lang="en-US" i="1" dirty="0"/>
              <a:t>S</a:t>
            </a:r>
            <a:r>
              <a:rPr lang="en-US" dirty="0"/>
              <a:t> </a:t>
            </a:r>
            <a:r>
              <a:rPr lang="el-GR" dirty="0"/>
              <a:t>να είναι ίσες με τις επενδύσεις </a:t>
            </a:r>
            <a:r>
              <a:rPr lang="el-GR" i="1" dirty="0"/>
              <a:t>Ι</a:t>
            </a:r>
            <a:r>
              <a:rPr lang="el-GR" dirty="0"/>
              <a:t>.  Εφόσον </a:t>
            </a:r>
            <a:r>
              <a:rPr lang="en-US" i="1" dirty="0"/>
              <a:t>S=</a:t>
            </a:r>
            <a:r>
              <a:rPr lang="en-US" i="1" dirty="0" err="1"/>
              <a:t>sY</a:t>
            </a:r>
            <a:r>
              <a:rPr lang="en-US" dirty="0"/>
              <a:t> </a:t>
            </a:r>
            <a:r>
              <a:rPr lang="el-GR" dirty="0"/>
              <a:t>τότε </a:t>
            </a:r>
            <a:r>
              <a:rPr lang="el-GR" i="1" dirty="0"/>
              <a:t>Ι=</a:t>
            </a:r>
            <a:r>
              <a:rPr lang="en-US" i="1" dirty="0"/>
              <a:t>S=</a:t>
            </a:r>
            <a:r>
              <a:rPr lang="en-US" i="1" dirty="0" err="1"/>
              <a:t>sY</a:t>
            </a:r>
            <a:r>
              <a:rPr lang="en-US" i="1" dirty="0"/>
              <a:t> </a:t>
            </a:r>
            <a:r>
              <a:rPr lang="el-GR" dirty="0"/>
              <a:t>άρα Υ=Ι/</a:t>
            </a:r>
            <a:r>
              <a:rPr lang="en-US" dirty="0"/>
              <a:t>s.  </a:t>
            </a:r>
            <a:r>
              <a:rPr lang="el-GR" dirty="0"/>
              <a:t>Ο πολλαπλασιαστής είναι το αντίστροφο της ροπής προς αποταμίευση.</a:t>
            </a:r>
            <a:endParaRPr lang="en-US" dirty="0"/>
          </a:p>
        </p:txBody>
      </p:sp>
    </p:spTree>
    <p:extLst>
      <p:ext uri="{BB962C8B-B14F-4D97-AF65-F5344CB8AC3E}">
        <p14:creationId xmlns:p14="http://schemas.microsoft.com/office/powerpoint/2010/main" val="2643013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a:t>Κλασική πολιτική οικονομία </a:t>
            </a:r>
            <a:endParaRPr lang="en-US" dirty="0"/>
          </a:p>
        </p:txBody>
      </p:sp>
      <p:sp>
        <p:nvSpPr>
          <p:cNvPr id="6" name="Content Placeholder 5"/>
          <p:cNvSpPr>
            <a:spLocks noGrp="1"/>
          </p:cNvSpPr>
          <p:nvPr>
            <p:ph sz="half" idx="2"/>
          </p:nvPr>
        </p:nvSpPr>
        <p:spPr/>
        <p:txBody>
          <a:bodyPr/>
          <a:lstStyle/>
          <a:p>
            <a:r>
              <a:rPr lang="el-GR" i="1" dirty="0"/>
              <a:t>Οικονομικό πρόβλημα:</a:t>
            </a:r>
          </a:p>
          <a:p>
            <a:pPr marL="0" indent="0">
              <a:buNone/>
            </a:pPr>
            <a:r>
              <a:rPr lang="el-GR" dirty="0"/>
              <a:t>Ανάλυση των συνθηκών που εγγυώνται τη λειτουργία ενός οικονομικού συστήματος βασισμένου στον καταμερισμό της εργασίας, και συνεπώς την ανάλυση της παραγωγής, της διανομής, της συσσώρευσης και της κυκλοφορίας του προϊόντος  </a:t>
            </a:r>
            <a:endParaRPr lang="en-US" dirty="0"/>
          </a:p>
        </p:txBody>
      </p:sp>
      <p:sp>
        <p:nvSpPr>
          <p:cNvPr id="7" name="Text Placeholder 6"/>
          <p:cNvSpPr>
            <a:spLocks noGrp="1"/>
          </p:cNvSpPr>
          <p:nvPr>
            <p:ph type="body" sz="quarter" idx="3"/>
          </p:nvPr>
        </p:nvSpPr>
        <p:spPr/>
        <p:txBody>
          <a:bodyPr/>
          <a:lstStyle/>
          <a:p>
            <a:pPr algn="ctr"/>
            <a:r>
              <a:rPr lang="el-GR" dirty="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i="1" dirty="0"/>
              <a:t>Οικονομικό πρόβλημα: </a:t>
            </a:r>
          </a:p>
          <a:p>
            <a:pPr marL="0" indent="0">
              <a:buNone/>
            </a:pPr>
            <a:r>
              <a:rPr lang="el-GR" dirty="0"/>
              <a:t>Η άριστη χρήση των σπάνιων διαθέσιμων πόρων για την ικανοποίηση  των αναγκών και των επιθυμιών των οικονομικών υποκειμένων</a:t>
            </a:r>
          </a:p>
          <a:p>
            <a:endParaRPr lang="en-US" dirty="0"/>
          </a:p>
        </p:txBody>
      </p:sp>
    </p:spTree>
    <p:extLst>
      <p:ext uri="{BB962C8B-B14F-4D97-AF65-F5344CB8AC3E}">
        <p14:creationId xmlns:p14="http://schemas.microsoft.com/office/powerpoint/2010/main" val="13314391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sp>
        <p:nvSpPr>
          <p:cNvPr id="2" name="TextBox 1"/>
          <p:cNvSpPr txBox="1"/>
          <p:nvPr/>
        </p:nvSpPr>
        <p:spPr>
          <a:xfrm>
            <a:off x="899592" y="1340768"/>
            <a:ext cx="7200800" cy="3888432"/>
          </a:xfrm>
          <a:prstGeom prst="rect">
            <a:avLst/>
          </a:prstGeom>
        </p:spPr>
        <p:txBody>
          <a:bodyPr vert="horz" wrap="square" lIns="91440" tIns="45720" rIns="91440" bIns="45720" rtlCol="0" anchor="ctr">
            <a:normAutofit/>
          </a:bodyPr>
          <a:lstStyle/>
          <a:p>
            <a:r>
              <a:rPr lang="el-GR" dirty="0"/>
              <a:t>Πολλαπλασιαστής </a:t>
            </a:r>
            <a:r>
              <a:rPr lang="en-US" dirty="0"/>
              <a:t>(Alvin Hansen, </a:t>
            </a:r>
            <a:r>
              <a:rPr lang="en-US" i="1" dirty="0"/>
              <a:t>A Guide to Keynes</a:t>
            </a:r>
            <a:r>
              <a:rPr lang="en-US" dirty="0"/>
              <a:t>, 1953)</a:t>
            </a:r>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88840"/>
            <a:ext cx="5105400"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940152" y="1916832"/>
            <a:ext cx="2880320" cy="2160240"/>
          </a:xfrm>
          <a:prstGeom prst="rect">
            <a:avLst/>
          </a:prstGeom>
        </p:spPr>
        <p:txBody>
          <a:bodyPr vert="horz" wrap="square" lIns="91440" tIns="45720" rIns="91440" bIns="45720" rtlCol="0" anchor="ctr">
            <a:normAutofit fontScale="92500" lnSpcReduction="20000"/>
          </a:bodyPr>
          <a:lstStyle/>
          <a:p>
            <a:r>
              <a:rPr lang="en-US" sz="2000" dirty="0">
                <a:latin typeface="Times New Roman" panose="02020603050405020304" pitchFamily="18" charset="0"/>
                <a:cs typeface="Times New Roman" panose="02020603050405020304" pitchFamily="18" charset="0"/>
              </a:rPr>
              <a:t>C=C</a:t>
            </a:r>
            <a:r>
              <a:rPr lang="en-US" sz="2000" baseline="-25000" dirty="0">
                <a:latin typeface="Times New Roman" panose="02020603050405020304" pitchFamily="18" charset="0"/>
                <a:cs typeface="Times New Roman" panose="02020603050405020304" pitchFamily="18" charset="0"/>
              </a:rPr>
              <a:t>0</a:t>
            </a:r>
            <a:r>
              <a:rPr lang="en-US" sz="2000" dirty="0">
                <a:latin typeface="Times New Roman" panose="02020603050405020304" pitchFamily="18" charset="0"/>
                <a:cs typeface="Times New Roman" panose="02020603050405020304" pitchFamily="18" charset="0"/>
              </a:rPr>
              <a:t>+cY</a:t>
            </a:r>
          </a:p>
          <a:p>
            <a:r>
              <a:rPr lang="en-US" sz="2000" dirty="0">
                <a:latin typeface="Times New Roman" panose="02020603050405020304" pitchFamily="18" charset="0"/>
                <a:cs typeface="Times New Roman" panose="02020603050405020304" pitchFamily="18" charset="0"/>
              </a:rPr>
              <a:t>Y=I+C=I+C</a:t>
            </a:r>
            <a:r>
              <a:rPr lang="en-US" sz="2000" baseline="-25000" dirty="0">
                <a:latin typeface="Times New Roman" panose="02020603050405020304" pitchFamily="18" charset="0"/>
                <a:cs typeface="Times New Roman" panose="02020603050405020304" pitchFamily="18" charset="0"/>
              </a:rPr>
              <a:t>0</a:t>
            </a:r>
            <a:r>
              <a:rPr lang="en-US" sz="2000" dirty="0">
                <a:latin typeface="Times New Roman" panose="02020603050405020304" pitchFamily="18" charset="0"/>
                <a:cs typeface="Times New Roman" panose="02020603050405020304" pitchFamily="18" charset="0"/>
              </a:rPr>
              <a:t>+cY</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Y=(</a:t>
            </a:r>
            <a:r>
              <a:rPr lang="en-US" sz="2000" dirty="0">
                <a:solidFill>
                  <a:srgbClr val="C00000"/>
                </a:solidFill>
                <a:latin typeface="Times New Roman" panose="02020603050405020304" pitchFamily="18" charset="0"/>
                <a:cs typeface="Times New Roman" panose="02020603050405020304" pitchFamily="18" charset="0"/>
              </a:rPr>
              <a:t>1/1-c</a:t>
            </a:r>
            <a:r>
              <a:rPr lang="en-US" sz="2000" dirty="0">
                <a:latin typeface="Times New Roman" panose="02020603050405020304" pitchFamily="18" charset="0"/>
                <a:cs typeface="Times New Roman" panose="02020603050405020304" pitchFamily="18" charset="0"/>
              </a:rPr>
              <a:t>)[C</a:t>
            </a:r>
            <a:r>
              <a:rPr lang="en-US" sz="2000" baseline="-25000" dirty="0">
                <a:latin typeface="Times New Roman" panose="02020603050405020304" pitchFamily="18" charset="0"/>
                <a:cs typeface="Times New Roman" panose="02020603050405020304" pitchFamily="18" charset="0"/>
              </a:rPr>
              <a:t>0</a:t>
            </a:r>
            <a:r>
              <a:rPr lang="en-US" sz="2000" dirty="0">
                <a:latin typeface="Times New Roman" panose="02020603050405020304" pitchFamily="18" charset="0"/>
                <a:cs typeface="Times New Roman" panose="02020603050405020304" pitchFamily="18" charset="0"/>
              </a:rPr>
              <a:t>+I]</a:t>
            </a:r>
          </a:p>
          <a:p>
            <a:endParaRPr lang="el-GR" sz="2000" dirty="0">
              <a:latin typeface="Times New Roman" panose="02020603050405020304" pitchFamily="18" charset="0"/>
              <a:cs typeface="Times New Roman" panose="02020603050405020304" pitchFamily="18" charset="0"/>
            </a:endParaRPr>
          </a:p>
          <a:p>
            <a:r>
              <a:rPr lang="el-GR" sz="2000" dirty="0">
                <a:latin typeface="Times New Roman" panose="02020603050405020304" pitchFamily="18" charset="0"/>
                <a:cs typeface="Times New Roman" panose="02020603050405020304" pitchFamily="18" charset="0"/>
              </a:rPr>
              <a:t>Δ</a:t>
            </a:r>
            <a:r>
              <a:rPr lang="en-US" sz="2000" dirty="0">
                <a:latin typeface="Times New Roman" panose="02020603050405020304" pitchFamily="18" charset="0"/>
                <a:cs typeface="Times New Roman" panose="02020603050405020304" pitchFamily="18" charset="0"/>
              </a:rPr>
              <a:t>Y=(</a:t>
            </a:r>
            <a:r>
              <a:rPr lang="en-US" sz="2000" dirty="0">
                <a:solidFill>
                  <a:srgbClr val="C00000"/>
                </a:solidFill>
                <a:latin typeface="Times New Roman" panose="02020603050405020304" pitchFamily="18" charset="0"/>
                <a:cs typeface="Times New Roman" panose="02020603050405020304" pitchFamily="18" charset="0"/>
              </a:rPr>
              <a:t>1/1-c</a:t>
            </a:r>
            <a:r>
              <a:rPr lang="en-US" sz="2000" dirty="0">
                <a:latin typeface="Times New Roman" panose="02020603050405020304" pitchFamily="18" charset="0"/>
                <a:cs typeface="Times New Roman" panose="02020603050405020304" pitchFamily="18" charset="0"/>
              </a:rPr>
              <a:t>)</a:t>
            </a:r>
            <a:r>
              <a:rPr lang="el-GR" sz="2000" dirty="0">
                <a:latin typeface="Times New Roman" panose="02020603050405020304" pitchFamily="18" charset="0"/>
                <a:cs typeface="Times New Roman" panose="02020603050405020304" pitchFamily="18" charset="0"/>
              </a:rPr>
              <a:t>Δ</a:t>
            </a:r>
            <a:r>
              <a:rPr lang="en-US" sz="2000" dirty="0">
                <a:latin typeface="Times New Roman" panose="02020603050405020304" pitchFamily="18" charset="0"/>
                <a:cs typeface="Times New Roman" panose="02020603050405020304" pitchFamily="18" charset="0"/>
              </a:rPr>
              <a:t>I</a:t>
            </a:r>
            <a:endParaRPr lang="el-GR" sz="2000" dirty="0">
              <a:latin typeface="Times New Roman" panose="02020603050405020304" pitchFamily="18" charset="0"/>
              <a:cs typeface="Times New Roman" panose="02020603050405020304" pitchFamily="18" charset="0"/>
            </a:endParaRPr>
          </a:p>
          <a:p>
            <a:endParaRPr lang="el-GR" sz="2000" dirty="0">
              <a:latin typeface="Times New Roman" panose="02020603050405020304" pitchFamily="18" charset="0"/>
              <a:cs typeface="Times New Roman" panose="02020603050405020304" pitchFamily="18" charset="0"/>
            </a:endParaRPr>
          </a:p>
          <a:p>
            <a:r>
              <a:rPr lang="el-GR" sz="2000" dirty="0">
                <a:latin typeface="+mn-lt"/>
                <a:cs typeface="Times New Roman" panose="02020603050405020304" pitchFamily="18" charset="0"/>
              </a:rPr>
              <a:t>Ρόλος Δημοσίων Δαπανών</a:t>
            </a:r>
            <a:endParaRPr lang="en-US" sz="2000" dirty="0">
              <a:latin typeface="+mn-lt"/>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724128" y="4509120"/>
            <a:ext cx="2808312" cy="1512168"/>
          </a:xfrm>
          <a:prstGeom prst="rect">
            <a:avLst/>
          </a:prstGeom>
        </p:spPr>
        <p:txBody>
          <a:bodyPr vert="horz" wrap="square" lIns="91440" tIns="45720" rIns="91440" bIns="45720" rtlCol="0" anchor="ctr">
            <a:normAutofit/>
          </a:bodyPr>
          <a:lstStyle/>
          <a:p>
            <a:endParaRPr lang="en-US" dirty="0"/>
          </a:p>
        </p:txBody>
      </p:sp>
      <p:sp>
        <p:nvSpPr>
          <p:cNvPr id="7" name="Rectangle 6"/>
          <p:cNvSpPr/>
          <p:nvPr/>
        </p:nvSpPr>
        <p:spPr>
          <a:xfrm>
            <a:off x="4499992" y="5445224"/>
            <a:ext cx="4572000" cy="923330"/>
          </a:xfrm>
          <a:prstGeom prst="rect">
            <a:avLst/>
          </a:prstGeom>
        </p:spPr>
        <p:txBody>
          <a:bodyPr>
            <a:spAutoFit/>
          </a:bodyPr>
          <a:lstStyle/>
          <a:p>
            <a:r>
              <a:rPr lang="en-US" dirty="0"/>
              <a:t>R. F. Kahn, 1931. ‘The relation of home investment to unemployment’, </a:t>
            </a:r>
            <a:r>
              <a:rPr lang="en-US" i="1" dirty="0"/>
              <a:t>Economic</a:t>
            </a:r>
          </a:p>
          <a:p>
            <a:r>
              <a:rPr lang="de-DE" i="1" dirty="0"/>
              <a:t>Journal </a:t>
            </a:r>
            <a:r>
              <a:rPr lang="de-DE" dirty="0"/>
              <a:t>41: 173–98</a:t>
            </a:r>
            <a:endParaRPr lang="en-US" dirty="0"/>
          </a:p>
        </p:txBody>
      </p:sp>
      <p:pic>
        <p:nvPicPr>
          <p:cNvPr id="307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4005064"/>
            <a:ext cx="1152852" cy="1495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84603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sp>
        <p:nvSpPr>
          <p:cNvPr id="2" name="TextBox 1"/>
          <p:cNvSpPr txBox="1"/>
          <p:nvPr/>
        </p:nvSpPr>
        <p:spPr>
          <a:xfrm>
            <a:off x="899592" y="1340768"/>
            <a:ext cx="7200800" cy="3888432"/>
          </a:xfrm>
          <a:prstGeom prst="rect">
            <a:avLst/>
          </a:prstGeom>
        </p:spPr>
        <p:txBody>
          <a:bodyPr vert="horz" wrap="square" lIns="91440" tIns="45720" rIns="91440" bIns="45720" rtlCol="0" anchor="ctr">
            <a:normAutofit/>
          </a:bodyPr>
          <a:lstStyle/>
          <a:p>
            <a:r>
              <a:rPr lang="el-GR" dirty="0"/>
              <a:t>Ο πολλαπλασιαστής δεν εκφράζει απλά την μαθηματική σχέση μεταξύ του επιπέδου της επένδυσης [ή της μεταβολής της] και του επιπέδου του εισοδήματος [ή της μεταβολής του] αλλά τον ενεργητικό ρόλο των επενδύσεων και τον παθητικό ρόλο της κατανάλωσης.</a:t>
            </a:r>
          </a:p>
          <a:p>
            <a:r>
              <a:rPr lang="el-GR" dirty="0"/>
              <a:t>Οι επιχειρηματίες έχουν προσδοκίες για την απόδοση των επενδύσεων και τις συνδέουν με το επίπεδο του επιτοκίου.</a:t>
            </a:r>
          </a:p>
          <a:p>
            <a:r>
              <a:rPr lang="en-US" dirty="0"/>
              <a:t>Marginal efficiency of capital schedule</a:t>
            </a:r>
          </a:p>
          <a:p>
            <a:endParaRPr lang="en-US" dirty="0"/>
          </a:p>
        </p:txBody>
      </p:sp>
    </p:spTree>
    <p:extLst>
      <p:ext uri="{BB962C8B-B14F-4D97-AF65-F5344CB8AC3E}">
        <p14:creationId xmlns:p14="http://schemas.microsoft.com/office/powerpoint/2010/main" val="40507170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sp>
        <p:nvSpPr>
          <p:cNvPr id="2" name="TextBox 1"/>
          <p:cNvSpPr txBox="1"/>
          <p:nvPr/>
        </p:nvSpPr>
        <p:spPr>
          <a:xfrm>
            <a:off x="827584" y="1340768"/>
            <a:ext cx="7272808" cy="4248472"/>
          </a:xfrm>
          <a:prstGeom prst="rect">
            <a:avLst/>
          </a:prstGeom>
        </p:spPr>
        <p:txBody>
          <a:bodyPr vert="horz" wrap="square" lIns="91440" tIns="45720" rIns="91440" bIns="45720" rtlCol="0" anchor="ctr">
            <a:normAutofit/>
          </a:bodyPr>
          <a:lstStyle/>
          <a:p>
            <a:r>
              <a:rPr lang="el-GR" b="1" dirty="0"/>
              <a:t>Θεωρία επιτοκίου</a:t>
            </a:r>
          </a:p>
          <a:p>
            <a:r>
              <a:rPr lang="el-GR" dirty="0"/>
              <a:t>Κόστος ρευστότητας. Διαφορά μεταξύ ρευστού χρήματος και ομολόγων των οποίων η τιμή είναι αντιστρόφως ανάλογη του επιτοκίου.</a:t>
            </a:r>
          </a:p>
          <a:p>
            <a:r>
              <a:rPr lang="el-GR" dirty="0"/>
              <a:t>Η ζήτηση για χρήμα εξαρτάται σε μικρό βαθμό από τις συναλλακτικές ανάγκες και το κίνητρο της πρόνοιας και σε μεγαλύτερο βαθμό από το κερδοσκοπικό κίνητρο. Δεν αφορά ροές: ανά πάσα στιγμή ανακατανέμονται τα αποθέματα ανάλογα με τη σχέση </a:t>
            </a:r>
            <a:r>
              <a:rPr lang="en-US" dirty="0"/>
              <a:t>“bulls and bears”.</a:t>
            </a:r>
          </a:p>
          <a:p>
            <a:endParaRPr lang="en-US" dirty="0"/>
          </a:p>
        </p:txBody>
      </p:sp>
    </p:spTree>
    <p:extLst>
      <p:ext uri="{BB962C8B-B14F-4D97-AF65-F5344CB8AC3E}">
        <p14:creationId xmlns:p14="http://schemas.microsoft.com/office/powerpoint/2010/main" val="38698689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sp>
        <p:nvSpPr>
          <p:cNvPr id="2" name="TextBox 1"/>
          <p:cNvSpPr txBox="1"/>
          <p:nvPr/>
        </p:nvSpPr>
        <p:spPr>
          <a:xfrm>
            <a:off x="827584" y="1340768"/>
            <a:ext cx="7272808" cy="4248472"/>
          </a:xfrm>
          <a:prstGeom prst="rect">
            <a:avLst/>
          </a:prstGeom>
        </p:spPr>
        <p:txBody>
          <a:bodyPr vert="horz" wrap="square" lIns="91440" tIns="45720" rIns="91440" bIns="45720" rtlCol="0" anchor="ctr">
            <a:normAutofit fontScale="77500" lnSpcReduction="20000"/>
          </a:bodyPr>
          <a:lstStyle/>
          <a:p>
            <a:r>
              <a:rPr lang="en-US" dirty="0"/>
              <a:t>WHEN a man buys an investment or capital-asset, he purchases the right to the series of prospective returns, which he expects to obtain from selling its output, after deducting the running expenses of obtaining that output, during the life of the asset. This series of annuities Q</a:t>
            </a:r>
            <a:r>
              <a:rPr lang="en-US" baseline="-25000" dirty="0"/>
              <a:t>1</a:t>
            </a:r>
            <a:r>
              <a:rPr lang="en-US" dirty="0"/>
              <a:t>, Q</a:t>
            </a:r>
            <a:r>
              <a:rPr lang="en-US" baseline="-25000" dirty="0"/>
              <a:t>2</a:t>
            </a:r>
            <a:r>
              <a:rPr lang="en-US" dirty="0"/>
              <a:t>, ... </a:t>
            </a:r>
            <a:r>
              <a:rPr lang="en-US" dirty="0" err="1"/>
              <a:t>Q</a:t>
            </a:r>
            <a:r>
              <a:rPr lang="en-US" baseline="-25000" dirty="0" err="1"/>
              <a:t>n</a:t>
            </a:r>
            <a:r>
              <a:rPr lang="en-US" dirty="0"/>
              <a:t> it is convenient to call the </a:t>
            </a:r>
            <a:r>
              <a:rPr lang="en-US" i="1" dirty="0"/>
              <a:t>prospective yield </a:t>
            </a:r>
            <a:r>
              <a:rPr lang="en-US" dirty="0"/>
              <a:t>of the investment.</a:t>
            </a:r>
          </a:p>
          <a:p>
            <a:endParaRPr lang="en-US" dirty="0"/>
          </a:p>
          <a:p>
            <a:r>
              <a:rPr lang="en-US" dirty="0"/>
              <a:t>Over against the prospective yield of the investment we have the </a:t>
            </a:r>
            <a:r>
              <a:rPr lang="en-US" i="1" dirty="0"/>
              <a:t>supply price </a:t>
            </a:r>
            <a:r>
              <a:rPr lang="en-US" dirty="0"/>
              <a:t>of the capital-asset, meaning by this, not the market-price at which an asset of the type in question can actually be purchased in the market, but the price which would just induce a manufacturer newly to produce an additional unit of such assets, </a:t>
            </a:r>
            <a:r>
              <a:rPr lang="en-US" i="1" dirty="0"/>
              <a:t>i.e.</a:t>
            </a:r>
            <a:r>
              <a:rPr lang="en-US" dirty="0"/>
              <a:t> what is sometimes called its </a:t>
            </a:r>
            <a:r>
              <a:rPr lang="en-US" i="1" dirty="0"/>
              <a:t>replacement cost. </a:t>
            </a:r>
            <a:r>
              <a:rPr lang="en-US" dirty="0"/>
              <a:t>The relation between the prospective yield of a capital-asset and its supply price or replacement cost, </a:t>
            </a:r>
            <a:r>
              <a:rPr lang="en-US" i="1" dirty="0"/>
              <a:t>i.e.</a:t>
            </a:r>
            <a:r>
              <a:rPr lang="en-US" dirty="0"/>
              <a:t> the relation between the prospective yield of one more unit of that type of capital and the cost of producing that unit, furnishes us with the </a:t>
            </a:r>
            <a:r>
              <a:rPr lang="en-US" i="1" dirty="0"/>
              <a:t>marginal efficiency of capital</a:t>
            </a:r>
            <a:r>
              <a:rPr lang="en-US" dirty="0"/>
              <a:t> of that type. </a:t>
            </a:r>
          </a:p>
          <a:p>
            <a:r>
              <a:rPr lang="en-US" b="1" dirty="0"/>
              <a:t>More precisely, I define the </a:t>
            </a:r>
            <a:r>
              <a:rPr lang="en-US" b="1" dirty="0">
                <a:solidFill>
                  <a:srgbClr val="C00000"/>
                </a:solidFill>
              </a:rPr>
              <a:t>marginal efficiency of capital </a:t>
            </a:r>
            <a:r>
              <a:rPr lang="en-US" b="1" dirty="0"/>
              <a:t>as being equal to that rate of discount which would make the present value of the series of annuities given by the returns expected from the capital-asset during its life just equal to its supply price. This gives us the marginal efficiencies of particular types of capital-assets. The greatest of these marginal efficiencies can then be regarded as the marginal efficiency of capital in general.</a:t>
            </a:r>
          </a:p>
          <a:p>
            <a:r>
              <a:rPr lang="en-US" dirty="0"/>
              <a:t>The reader should note that the marginal efficiency of capital is here defined in terms of the </a:t>
            </a:r>
            <a:r>
              <a:rPr lang="en-US" i="1" dirty="0"/>
              <a:t>expectation </a:t>
            </a:r>
            <a:r>
              <a:rPr lang="en-US" dirty="0"/>
              <a:t>of yield and of the </a:t>
            </a:r>
            <a:r>
              <a:rPr lang="en-US" i="1" dirty="0"/>
              <a:t>current </a:t>
            </a:r>
            <a:r>
              <a:rPr lang="en-US" dirty="0"/>
              <a:t>supply price of the capital-asset. It depends on the rate of return expected to be obtainable on money if it were invested in a </a:t>
            </a:r>
            <a:r>
              <a:rPr lang="en-US" i="1" dirty="0"/>
              <a:t>newly </a:t>
            </a:r>
            <a:r>
              <a:rPr lang="en-US" dirty="0"/>
              <a:t>produced asset; not on the historical result of what an investment has yielded on its original cost if we look back on its record after its life is over.</a:t>
            </a:r>
          </a:p>
          <a:p>
            <a:endParaRPr lang="en-US" dirty="0"/>
          </a:p>
        </p:txBody>
      </p:sp>
    </p:spTree>
    <p:extLst>
      <p:ext uri="{BB962C8B-B14F-4D97-AF65-F5344CB8AC3E}">
        <p14:creationId xmlns:p14="http://schemas.microsoft.com/office/powerpoint/2010/main" val="34598080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sp>
        <p:nvSpPr>
          <p:cNvPr id="2" name="TextBox 1"/>
          <p:cNvSpPr txBox="1"/>
          <p:nvPr/>
        </p:nvSpPr>
        <p:spPr>
          <a:xfrm>
            <a:off x="971600" y="1287622"/>
            <a:ext cx="6480720" cy="1925353"/>
          </a:xfrm>
          <a:prstGeom prst="rect">
            <a:avLst/>
          </a:prstGeom>
        </p:spPr>
        <p:txBody>
          <a:bodyPr vert="horz" wrap="square" lIns="91440" tIns="45720" rIns="91440" bIns="45720" rtlCol="0" anchor="ctr">
            <a:normAutofit/>
          </a:bodyPr>
          <a:lstStyle/>
          <a:p>
            <a:r>
              <a:rPr lang="el-GR" dirty="0"/>
              <a:t>.</a:t>
            </a:r>
          </a:p>
          <a:p>
            <a:r>
              <a:rPr lang="en-US" sz="2800" dirty="0"/>
              <a:t>Marginal efficiency of capital schedule</a:t>
            </a:r>
          </a:p>
          <a:p>
            <a:endParaRPr lang="en-US" sz="2800" dirty="0"/>
          </a:p>
          <a:p>
            <a:r>
              <a:rPr lang="en-US" sz="2800" dirty="0"/>
              <a:t>“Animal spirits” </a:t>
            </a:r>
          </a:p>
          <a:p>
            <a:endParaRPr lang="en-US" dirty="0"/>
          </a:p>
        </p:txBody>
      </p:sp>
      <p:pic>
        <p:nvPicPr>
          <p:cNvPr id="5" name="Picture 4">
            <a:extLst>
              <a:ext uri="{FF2B5EF4-FFF2-40B4-BE49-F238E27FC236}">
                <a16:creationId xmlns:a16="http://schemas.microsoft.com/office/drawing/2014/main" id="{70430479-7651-4432-B8F3-8705C8AB9CC4}"/>
              </a:ext>
            </a:extLst>
          </p:cNvPr>
          <p:cNvPicPr>
            <a:picLocks noChangeAspect="1"/>
          </p:cNvPicPr>
          <p:nvPr/>
        </p:nvPicPr>
        <p:blipFill>
          <a:blip r:embed="rId2"/>
          <a:stretch>
            <a:fillRect/>
          </a:stretch>
        </p:blipFill>
        <p:spPr>
          <a:xfrm>
            <a:off x="3347863" y="3453503"/>
            <a:ext cx="3100195" cy="1631681"/>
          </a:xfrm>
          <a:prstGeom prst="rect">
            <a:avLst/>
          </a:prstGeom>
        </p:spPr>
      </p:pic>
    </p:spTree>
    <p:extLst>
      <p:ext uri="{BB962C8B-B14F-4D97-AF65-F5344CB8AC3E}">
        <p14:creationId xmlns:p14="http://schemas.microsoft.com/office/powerpoint/2010/main" val="21866876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sp>
        <p:nvSpPr>
          <p:cNvPr id="2" name="TextBox 1"/>
          <p:cNvSpPr txBox="1"/>
          <p:nvPr/>
        </p:nvSpPr>
        <p:spPr>
          <a:xfrm>
            <a:off x="1115616" y="1287623"/>
            <a:ext cx="6336704" cy="557202"/>
          </a:xfrm>
          <a:prstGeom prst="rect">
            <a:avLst/>
          </a:prstGeom>
        </p:spPr>
        <p:txBody>
          <a:bodyPr vert="horz" wrap="square" lIns="91440" tIns="45720" rIns="91440" bIns="45720" rtlCol="0" anchor="ctr">
            <a:normAutofit fontScale="77500" lnSpcReduction="20000"/>
          </a:bodyPr>
          <a:lstStyle/>
          <a:p>
            <a:r>
              <a:rPr lang="el-GR" dirty="0"/>
              <a:t>.</a:t>
            </a:r>
          </a:p>
          <a:p>
            <a:r>
              <a:rPr lang="en-US" sz="2800" dirty="0"/>
              <a:t>Marginal efficiency of capital schedule</a:t>
            </a:r>
          </a:p>
          <a:p>
            <a:endParaRPr lang="en-US" sz="2800" dirty="0"/>
          </a:p>
          <a:p>
            <a:endParaRPr lang="en-US" dirty="0"/>
          </a:p>
        </p:txBody>
      </p:sp>
      <p:pic>
        <p:nvPicPr>
          <p:cNvPr id="5" name="Picture 4">
            <a:extLst>
              <a:ext uri="{FF2B5EF4-FFF2-40B4-BE49-F238E27FC236}">
                <a16:creationId xmlns:a16="http://schemas.microsoft.com/office/drawing/2014/main" id="{70430479-7651-4432-B8F3-8705C8AB9CC4}"/>
              </a:ext>
            </a:extLst>
          </p:cNvPr>
          <p:cNvPicPr>
            <a:picLocks noChangeAspect="1"/>
          </p:cNvPicPr>
          <p:nvPr/>
        </p:nvPicPr>
        <p:blipFill>
          <a:blip r:embed="rId2"/>
          <a:stretch>
            <a:fillRect/>
          </a:stretch>
        </p:blipFill>
        <p:spPr>
          <a:xfrm>
            <a:off x="6763326" y="2457962"/>
            <a:ext cx="1844974" cy="971038"/>
          </a:xfrm>
          <a:prstGeom prst="rect">
            <a:avLst/>
          </a:prstGeom>
        </p:spPr>
      </p:pic>
      <p:pic>
        <p:nvPicPr>
          <p:cNvPr id="6" name="Picture 5">
            <a:extLst>
              <a:ext uri="{FF2B5EF4-FFF2-40B4-BE49-F238E27FC236}">
                <a16:creationId xmlns:a16="http://schemas.microsoft.com/office/drawing/2014/main" id="{346E0528-AD4F-410F-8C75-1218DDC4631E}"/>
              </a:ext>
            </a:extLst>
          </p:cNvPr>
          <p:cNvPicPr>
            <a:picLocks noChangeAspect="1"/>
          </p:cNvPicPr>
          <p:nvPr/>
        </p:nvPicPr>
        <p:blipFill>
          <a:blip r:embed="rId3"/>
          <a:stretch>
            <a:fillRect/>
          </a:stretch>
        </p:blipFill>
        <p:spPr>
          <a:xfrm>
            <a:off x="770464" y="1844824"/>
            <a:ext cx="5373376" cy="4176463"/>
          </a:xfrm>
          <a:prstGeom prst="rect">
            <a:avLst/>
          </a:prstGeom>
        </p:spPr>
      </p:pic>
      <p:sp>
        <p:nvSpPr>
          <p:cNvPr id="7" name="TextBox 6">
            <a:extLst>
              <a:ext uri="{FF2B5EF4-FFF2-40B4-BE49-F238E27FC236}">
                <a16:creationId xmlns:a16="http://schemas.microsoft.com/office/drawing/2014/main" id="{10A45EBC-FCCC-4E26-A37A-7890E67F91EC}"/>
              </a:ext>
            </a:extLst>
          </p:cNvPr>
          <p:cNvSpPr txBox="1"/>
          <p:nvPr/>
        </p:nvSpPr>
        <p:spPr>
          <a:xfrm>
            <a:off x="6732240" y="3933056"/>
            <a:ext cx="1954560" cy="1440160"/>
          </a:xfrm>
          <a:prstGeom prst="rect">
            <a:avLst/>
          </a:prstGeom>
        </p:spPr>
        <p:txBody>
          <a:bodyPr vert="horz" wrap="square" lIns="91440" tIns="45720" rIns="91440" bIns="45720" rtlCol="0" anchor="ctr">
            <a:normAutofit/>
          </a:bodyPr>
          <a:lstStyle/>
          <a:p>
            <a:r>
              <a:rPr lang="en-US" i="1"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επένδυση</a:t>
            </a:r>
          </a:p>
          <a:p>
            <a:r>
              <a:rPr lang="en-US" i="1"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επιτόκιο</a:t>
            </a:r>
          </a:p>
          <a:p>
            <a:r>
              <a:rPr lang="en-US" i="1"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=MEC</a:t>
            </a:r>
          </a:p>
          <a:p>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=MEC schedule</a:t>
            </a:r>
          </a:p>
        </p:txBody>
      </p:sp>
    </p:spTree>
    <p:extLst>
      <p:ext uri="{BB962C8B-B14F-4D97-AF65-F5344CB8AC3E}">
        <p14:creationId xmlns:p14="http://schemas.microsoft.com/office/powerpoint/2010/main" val="17808060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John Maynard Keynes (1883–1946) </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412776"/>
            <a:ext cx="5825753" cy="387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91681" y="5373216"/>
            <a:ext cx="5825752" cy="646331"/>
          </a:xfrm>
          <a:prstGeom prst="rect">
            <a:avLst/>
          </a:prstGeom>
        </p:spPr>
        <p:txBody>
          <a:bodyPr wrap="square">
            <a:spAutoFit/>
          </a:bodyPr>
          <a:lstStyle/>
          <a:p>
            <a:r>
              <a:rPr lang="en-US" dirty="0"/>
              <a:t>Statues of the two symbolic beasts of finance, the bear and the bull, in front of the Frankfurt Stock Exchange.</a:t>
            </a:r>
          </a:p>
        </p:txBody>
      </p:sp>
    </p:spTree>
    <p:extLst>
      <p:ext uri="{BB962C8B-B14F-4D97-AF65-F5344CB8AC3E}">
        <p14:creationId xmlns:p14="http://schemas.microsoft.com/office/powerpoint/2010/main" val="13584884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err="1"/>
              <a:t>Michał</a:t>
            </a:r>
            <a:r>
              <a:rPr lang="en-US" sz="4000" dirty="0"/>
              <a:t> </a:t>
            </a:r>
            <a:r>
              <a:rPr lang="en-US" sz="4000" dirty="0" err="1"/>
              <a:t>Kalecki</a:t>
            </a:r>
            <a:r>
              <a:rPr lang="en-US" sz="4000" dirty="0"/>
              <a:t> (1899–1970) </a:t>
            </a:r>
          </a:p>
        </p:txBody>
      </p:sp>
      <p:pic>
        <p:nvPicPr>
          <p:cNvPr id="2" name="Picture 1">
            <a:extLst>
              <a:ext uri="{FF2B5EF4-FFF2-40B4-BE49-F238E27FC236}">
                <a16:creationId xmlns:a16="http://schemas.microsoft.com/office/drawing/2014/main" id="{CD20BEAE-9B20-4262-BFE3-C4FC20BFF123}"/>
              </a:ext>
            </a:extLst>
          </p:cNvPr>
          <p:cNvPicPr>
            <a:picLocks noChangeAspect="1"/>
          </p:cNvPicPr>
          <p:nvPr/>
        </p:nvPicPr>
        <p:blipFill>
          <a:blip r:embed="rId2"/>
          <a:stretch>
            <a:fillRect/>
          </a:stretch>
        </p:blipFill>
        <p:spPr>
          <a:xfrm>
            <a:off x="2559526" y="1450530"/>
            <a:ext cx="4024947" cy="4625752"/>
          </a:xfrm>
          <a:prstGeom prst="rect">
            <a:avLst/>
          </a:prstGeom>
        </p:spPr>
      </p:pic>
    </p:spTree>
    <p:extLst>
      <p:ext uri="{BB962C8B-B14F-4D97-AF65-F5344CB8AC3E}">
        <p14:creationId xmlns:p14="http://schemas.microsoft.com/office/powerpoint/2010/main" val="39666104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7504" y="116632"/>
            <a:ext cx="8229600" cy="1143000"/>
          </a:xfrm>
        </p:spPr>
        <p:txBody>
          <a:bodyPr/>
          <a:lstStyle/>
          <a:p>
            <a:r>
              <a:rPr lang="en-US" sz="4000" dirty="0" err="1"/>
              <a:t>Michał</a:t>
            </a:r>
            <a:r>
              <a:rPr lang="en-US" sz="4000" dirty="0"/>
              <a:t> </a:t>
            </a:r>
            <a:r>
              <a:rPr lang="en-US" sz="4000" dirty="0" err="1"/>
              <a:t>Kalecki</a:t>
            </a:r>
            <a:r>
              <a:rPr lang="en-US" sz="4000" dirty="0"/>
              <a:t> (1899–1970)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4B176B3-03D7-4805-B5C7-83AF9C131727}"/>
                  </a:ext>
                </a:extLst>
              </p:cNvPr>
              <p:cNvSpPr txBox="1"/>
              <p:nvPr/>
            </p:nvSpPr>
            <p:spPr>
              <a:xfrm>
                <a:off x="1331640" y="1772816"/>
                <a:ext cx="5886400" cy="372204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m>
                        <m:mPr>
                          <m:plcHide m:val="on"/>
                          <m:mcs>
                            <m:mc>
                              <m:mcPr>
                                <m:count m:val="1"/>
                                <m:mcJc m:val="center"/>
                              </m:mcPr>
                            </m:mc>
                          </m:mcs>
                          <m:ctrlPr>
                            <a:rPr lang="en-US" sz="3600" i="1" smtClean="0">
                              <a:solidFill>
                                <a:srgbClr val="836967"/>
                              </a:solidFill>
                              <a:latin typeface="Cambria Math" panose="02040503050406030204" pitchFamily="18" charset="0"/>
                            </a:rPr>
                          </m:ctrlPr>
                        </m:mPr>
                        <m:mr>
                          <m:e>
                            <m:d>
                              <m:dPr>
                                <m:begChr m:val=""/>
                                <m:endChr m:val="]"/>
                                <m:ctrlPr>
                                  <a:rPr lang="en-US" sz="3600" i="1">
                                    <a:solidFill>
                                      <a:srgbClr val="836967"/>
                                    </a:solidFill>
                                    <a:latin typeface="Cambria Math" panose="02040503050406030204" pitchFamily="18" charset="0"/>
                                  </a:rPr>
                                </m:ctrlPr>
                              </m:dPr>
                              <m:e>
                                <m:m>
                                  <m:mPr>
                                    <m:plcHide m:val="on"/>
                                    <m:mcs>
                                      <m:mc>
                                        <m:mcPr>
                                          <m:count m:val="1"/>
                                          <m:mcJc m:val="center"/>
                                        </m:mcPr>
                                      </m:mc>
                                    </m:mcs>
                                    <m:ctrlPr>
                                      <a:rPr lang="en-US" sz="3600" i="1">
                                        <a:solidFill>
                                          <a:srgbClr val="836967"/>
                                        </a:solidFill>
                                        <a:latin typeface="Cambria Math" panose="02040503050406030204" pitchFamily="18" charset="0"/>
                                      </a:rPr>
                                    </m:ctrlPr>
                                  </m:mPr>
                                  <m:mr>
                                    <m:e>
                                      <m:r>
                                        <a:rPr lang="en-US" sz="3600" i="1">
                                          <a:latin typeface="Cambria Math" panose="02040503050406030204" pitchFamily="18" charset="0"/>
                                        </a:rPr>
                                        <m:t>𝐼</m:t>
                                      </m:r>
                                      <m:r>
                                        <a:rPr lang="en-US" sz="3600" i="0">
                                          <a:latin typeface="Cambria Math" panose="02040503050406030204" pitchFamily="18" charset="0"/>
                                        </a:rPr>
                                        <m:t>+</m:t>
                                      </m:r>
                                      <m:r>
                                        <a:rPr lang="en-US" sz="3600" i="1">
                                          <a:latin typeface="Cambria Math" panose="02040503050406030204" pitchFamily="18" charset="0"/>
                                        </a:rPr>
                                        <m:t>𝑊</m:t>
                                      </m:r>
                                      <m:r>
                                        <a:rPr lang="en-US" sz="3600" i="0">
                                          <a:latin typeface="Cambria Math" panose="02040503050406030204" pitchFamily="18" charset="0"/>
                                        </a:rPr>
                                        <m:t>+</m:t>
                                      </m:r>
                                      <m:sSub>
                                        <m:sSubPr>
                                          <m:ctrlPr>
                                            <a:rPr lang="en-US" sz="3600" i="1">
                                              <a:solidFill>
                                                <a:srgbClr val="836967"/>
                                              </a:solidFill>
                                              <a:latin typeface="Cambria Math" panose="02040503050406030204" pitchFamily="18" charset="0"/>
                                            </a:rPr>
                                          </m:ctrlPr>
                                        </m:sSubPr>
                                        <m:e>
                                          <m:r>
                                            <a:rPr lang="en-US" sz="3600" i="1">
                                              <a:latin typeface="Cambria Math" panose="02040503050406030204" pitchFamily="18" charset="0"/>
                                            </a:rPr>
                                            <m:t>𝑐</m:t>
                                          </m:r>
                                        </m:e>
                                        <m:sub>
                                          <m:r>
                                            <a:rPr lang="en-US" sz="3600" i="1">
                                              <a:latin typeface="Cambria Math" panose="02040503050406030204" pitchFamily="18" charset="0"/>
                                            </a:rPr>
                                            <m:t>𝑝</m:t>
                                          </m:r>
                                        </m:sub>
                                      </m:sSub>
                                      <m:r>
                                        <a:rPr lang="en-US" sz="3600" i="1">
                                          <a:latin typeface="Cambria Math" panose="02040503050406030204" pitchFamily="18" charset="0"/>
                                        </a:rPr>
                                        <m:t>𝑃</m:t>
                                      </m:r>
                                      <m:r>
                                        <a:rPr lang="en-US" sz="3600" i="0">
                                          <a:latin typeface="Cambria Math" panose="02040503050406030204" pitchFamily="18" charset="0"/>
                                        </a:rPr>
                                        <m:t>=</m:t>
                                      </m:r>
                                      <m:r>
                                        <a:rPr lang="en-US" sz="3600" i="1">
                                          <a:latin typeface="Cambria Math" panose="02040503050406030204" pitchFamily="18" charset="0"/>
                                        </a:rPr>
                                        <m:t>𝑌</m:t>
                                      </m:r>
                                    </m:e>
                                  </m:mr>
                                  <m:mr>
                                    <m:e>
                                      <m:r>
                                        <a:rPr lang="en-US" sz="3600" i="1">
                                          <a:latin typeface="Cambria Math" panose="02040503050406030204" pitchFamily="18" charset="0"/>
                                        </a:rPr>
                                        <m:t>𝑊</m:t>
                                      </m:r>
                                      <m:r>
                                        <a:rPr lang="en-US" sz="3600" i="0">
                                          <a:latin typeface="Cambria Math" panose="02040503050406030204" pitchFamily="18" charset="0"/>
                                        </a:rPr>
                                        <m:t>=</m:t>
                                      </m:r>
                                      <m:r>
                                        <a:rPr lang="en-US" sz="3600" i="1">
                                          <a:latin typeface="Cambria Math" panose="02040503050406030204" pitchFamily="18" charset="0"/>
                                        </a:rPr>
                                        <m:t>𝑌</m:t>
                                      </m:r>
                                      <m:r>
                                        <a:rPr lang="en-US" sz="3600" i="0">
                                          <a:latin typeface="Cambria Math" panose="02040503050406030204" pitchFamily="18" charset="0"/>
                                        </a:rPr>
                                        <m:t>−</m:t>
                                      </m:r>
                                      <m:r>
                                        <a:rPr lang="en-US" sz="3600" i="1">
                                          <a:latin typeface="Cambria Math" panose="02040503050406030204" pitchFamily="18" charset="0"/>
                                        </a:rPr>
                                        <m:t>𝑃</m:t>
                                      </m:r>
                                    </m:e>
                                  </m:mr>
                                </m:m>
                              </m:e>
                            </m:d>
                            <m:r>
                              <a:rPr lang="en-US" sz="3600" i="0">
                                <a:latin typeface="Cambria Math" panose="02040503050406030204" pitchFamily="18" charset="0"/>
                              </a:rPr>
                              <m:t>⇒</m:t>
                            </m:r>
                          </m:e>
                        </m:mr>
                        <m:mr>
                          <m:e>
                            <m:r>
                              <a:rPr lang="en-US" sz="3600" i="1">
                                <a:latin typeface="Cambria Math" panose="02040503050406030204" pitchFamily="18" charset="0"/>
                              </a:rPr>
                              <m:t>𝐼</m:t>
                            </m:r>
                            <m:r>
                              <a:rPr lang="en-US" sz="3600" i="0">
                                <a:latin typeface="Cambria Math" panose="02040503050406030204" pitchFamily="18" charset="0"/>
                              </a:rPr>
                              <m:t>+</m:t>
                            </m:r>
                            <m:d>
                              <m:dPr>
                                <m:ctrlPr>
                                  <a:rPr lang="en-US" sz="3600" i="1">
                                    <a:solidFill>
                                      <a:srgbClr val="836967"/>
                                    </a:solidFill>
                                    <a:latin typeface="Cambria Math" panose="02040503050406030204" pitchFamily="18" charset="0"/>
                                  </a:rPr>
                                </m:ctrlPr>
                              </m:dPr>
                              <m:e>
                                <m:r>
                                  <a:rPr lang="en-US" sz="3600" i="1">
                                    <a:latin typeface="Cambria Math" panose="02040503050406030204" pitchFamily="18" charset="0"/>
                                  </a:rPr>
                                  <m:t>𝑌</m:t>
                                </m:r>
                                <m:r>
                                  <a:rPr lang="en-US" sz="3600" i="0">
                                    <a:latin typeface="Cambria Math" panose="02040503050406030204" pitchFamily="18" charset="0"/>
                                  </a:rPr>
                                  <m:t>−</m:t>
                                </m:r>
                                <m:r>
                                  <a:rPr lang="en-US" sz="3600" i="1">
                                    <a:latin typeface="Cambria Math" panose="02040503050406030204" pitchFamily="18" charset="0"/>
                                  </a:rPr>
                                  <m:t>𝑃</m:t>
                                </m:r>
                              </m:e>
                            </m:d>
                            <m:r>
                              <a:rPr lang="en-US" sz="3600" i="0">
                                <a:latin typeface="Cambria Math" panose="02040503050406030204" pitchFamily="18" charset="0"/>
                              </a:rPr>
                              <m:t>+</m:t>
                            </m:r>
                            <m:sSub>
                              <m:sSubPr>
                                <m:ctrlPr>
                                  <a:rPr lang="en-US" sz="3600" i="1">
                                    <a:solidFill>
                                      <a:srgbClr val="836967"/>
                                    </a:solidFill>
                                    <a:latin typeface="Cambria Math" panose="02040503050406030204" pitchFamily="18" charset="0"/>
                                  </a:rPr>
                                </m:ctrlPr>
                              </m:sSubPr>
                              <m:e>
                                <m:r>
                                  <a:rPr lang="en-US" sz="3600" i="1">
                                    <a:latin typeface="Cambria Math" panose="02040503050406030204" pitchFamily="18" charset="0"/>
                                  </a:rPr>
                                  <m:t>𝑐</m:t>
                                </m:r>
                              </m:e>
                              <m:sub>
                                <m:r>
                                  <a:rPr lang="en-US" sz="3600" i="1">
                                    <a:latin typeface="Cambria Math" panose="02040503050406030204" pitchFamily="18" charset="0"/>
                                  </a:rPr>
                                  <m:t>𝑝</m:t>
                                </m:r>
                              </m:sub>
                            </m:sSub>
                            <m:r>
                              <a:rPr lang="en-US" sz="3600" i="1">
                                <a:latin typeface="Cambria Math" panose="02040503050406030204" pitchFamily="18" charset="0"/>
                              </a:rPr>
                              <m:t>𝑃</m:t>
                            </m:r>
                            <m:r>
                              <a:rPr lang="en-US" sz="3600" i="0">
                                <a:latin typeface="Cambria Math" panose="02040503050406030204" pitchFamily="18" charset="0"/>
                              </a:rPr>
                              <m:t>=</m:t>
                            </m:r>
                            <m:r>
                              <a:rPr lang="en-US" sz="3600" i="1">
                                <a:latin typeface="Cambria Math" panose="02040503050406030204" pitchFamily="18" charset="0"/>
                              </a:rPr>
                              <m:t>𝑌</m:t>
                            </m:r>
                            <m:r>
                              <a:rPr lang="en-US" sz="3600" i="0">
                                <a:latin typeface="Cambria Math" panose="02040503050406030204" pitchFamily="18" charset="0"/>
                              </a:rPr>
                              <m:t>⇒</m:t>
                            </m:r>
                          </m:e>
                        </m:mr>
                        <m:mr>
                          <m:e>
                            <m:r>
                              <a:rPr lang="en-US" sz="3600" i="1">
                                <a:latin typeface="Cambria Math" panose="02040503050406030204" pitchFamily="18" charset="0"/>
                              </a:rPr>
                              <m:t>𝐼</m:t>
                            </m:r>
                            <m:r>
                              <a:rPr lang="en-US" sz="3600" i="0">
                                <a:latin typeface="Cambria Math" panose="02040503050406030204" pitchFamily="18" charset="0"/>
                              </a:rPr>
                              <m:t>+</m:t>
                            </m:r>
                            <m:r>
                              <a:rPr lang="en-US" sz="3600" i="1">
                                <a:latin typeface="Cambria Math" panose="02040503050406030204" pitchFamily="18" charset="0"/>
                              </a:rPr>
                              <m:t>𝑌</m:t>
                            </m:r>
                            <m:r>
                              <a:rPr lang="en-US" sz="3600" i="0">
                                <a:latin typeface="Cambria Math" panose="02040503050406030204" pitchFamily="18" charset="0"/>
                              </a:rPr>
                              <m:t>−</m:t>
                            </m:r>
                            <m:d>
                              <m:dPr>
                                <m:ctrlPr>
                                  <a:rPr lang="en-US" sz="3600" i="1">
                                    <a:solidFill>
                                      <a:srgbClr val="836967"/>
                                    </a:solidFill>
                                    <a:latin typeface="Cambria Math" panose="02040503050406030204" pitchFamily="18" charset="0"/>
                                  </a:rPr>
                                </m:ctrlPr>
                              </m:dPr>
                              <m:e>
                                <m:r>
                                  <a:rPr lang="en-US" sz="3600" i="0">
                                    <a:latin typeface="Cambria Math" panose="02040503050406030204" pitchFamily="18" charset="0"/>
                                  </a:rPr>
                                  <m:t>1</m:t>
                                </m:r>
                                <m:r>
                                  <a:rPr lang="en-US" sz="3600" i="0">
                                    <a:latin typeface="Cambria Math" panose="02040503050406030204" pitchFamily="18" charset="0"/>
                                  </a:rPr>
                                  <m:t>−</m:t>
                                </m:r>
                                <m:sSub>
                                  <m:sSubPr>
                                    <m:ctrlPr>
                                      <a:rPr lang="en-US" sz="3600" i="1">
                                        <a:solidFill>
                                          <a:srgbClr val="836967"/>
                                        </a:solidFill>
                                        <a:latin typeface="Cambria Math" panose="02040503050406030204" pitchFamily="18" charset="0"/>
                                      </a:rPr>
                                    </m:ctrlPr>
                                  </m:sSubPr>
                                  <m:e>
                                    <m:r>
                                      <a:rPr lang="en-US" sz="3600" i="1">
                                        <a:latin typeface="Cambria Math" panose="02040503050406030204" pitchFamily="18" charset="0"/>
                                      </a:rPr>
                                      <m:t>𝑐</m:t>
                                    </m:r>
                                  </m:e>
                                  <m:sub>
                                    <m:r>
                                      <a:rPr lang="en-US" sz="3600" i="1">
                                        <a:latin typeface="Cambria Math" panose="02040503050406030204" pitchFamily="18" charset="0"/>
                                      </a:rPr>
                                      <m:t>𝑝</m:t>
                                    </m:r>
                                  </m:sub>
                                </m:sSub>
                              </m:e>
                            </m:d>
                            <m:r>
                              <a:rPr lang="en-US" sz="3600" i="1">
                                <a:latin typeface="Cambria Math" panose="02040503050406030204" pitchFamily="18" charset="0"/>
                              </a:rPr>
                              <m:t>𝑃</m:t>
                            </m:r>
                            <m:r>
                              <a:rPr lang="en-US" sz="3600" i="0">
                                <a:latin typeface="Cambria Math" panose="02040503050406030204" pitchFamily="18" charset="0"/>
                              </a:rPr>
                              <m:t>=</m:t>
                            </m:r>
                            <m:r>
                              <a:rPr lang="en-US" sz="3600" i="1">
                                <a:latin typeface="Cambria Math" panose="02040503050406030204" pitchFamily="18" charset="0"/>
                              </a:rPr>
                              <m:t>𝑌</m:t>
                            </m:r>
                            <m:r>
                              <a:rPr lang="en-US" sz="3600" i="0">
                                <a:latin typeface="Cambria Math" panose="02040503050406030204" pitchFamily="18" charset="0"/>
                              </a:rPr>
                              <m:t>⇒</m:t>
                            </m:r>
                          </m:e>
                        </m:mr>
                        <m:mr>
                          <m:e>
                            <m:r>
                              <a:rPr lang="en-US" sz="3600" i="1" smtClean="0">
                                <a:solidFill>
                                  <a:schemeClr val="accent1"/>
                                </a:solidFill>
                                <a:latin typeface="Cambria Math" panose="02040503050406030204" pitchFamily="18" charset="0"/>
                              </a:rPr>
                              <m:t>𝑃</m:t>
                            </m:r>
                            <m:r>
                              <a:rPr lang="en-US" sz="3600" i="0">
                                <a:solidFill>
                                  <a:schemeClr val="accent1"/>
                                </a:solidFill>
                                <a:latin typeface="Cambria Math" panose="02040503050406030204" pitchFamily="18" charset="0"/>
                              </a:rPr>
                              <m:t>=</m:t>
                            </m:r>
                            <m:f>
                              <m:fPr>
                                <m:ctrlPr>
                                  <a:rPr lang="en-US" sz="3600" i="1">
                                    <a:solidFill>
                                      <a:schemeClr val="accent1"/>
                                    </a:solidFill>
                                    <a:latin typeface="Cambria Math" panose="02040503050406030204" pitchFamily="18" charset="0"/>
                                  </a:rPr>
                                </m:ctrlPr>
                              </m:fPr>
                              <m:num>
                                <m:r>
                                  <a:rPr lang="en-US" sz="3600" i="1">
                                    <a:solidFill>
                                      <a:schemeClr val="accent1"/>
                                    </a:solidFill>
                                    <a:latin typeface="Cambria Math" panose="02040503050406030204" pitchFamily="18" charset="0"/>
                                  </a:rPr>
                                  <m:t>𝐼</m:t>
                                </m:r>
                              </m:num>
                              <m:den>
                                <m:r>
                                  <a:rPr lang="en-US" sz="3600" i="0">
                                    <a:solidFill>
                                      <a:schemeClr val="accent1"/>
                                    </a:solidFill>
                                    <a:latin typeface="Cambria Math" panose="02040503050406030204" pitchFamily="18" charset="0"/>
                                  </a:rPr>
                                  <m:t>1</m:t>
                                </m:r>
                                <m:r>
                                  <a:rPr lang="en-US" sz="3600" i="0">
                                    <a:solidFill>
                                      <a:schemeClr val="accent1"/>
                                    </a:solidFill>
                                    <a:latin typeface="Cambria Math" panose="02040503050406030204" pitchFamily="18" charset="0"/>
                                  </a:rPr>
                                  <m:t>−</m:t>
                                </m:r>
                                <m:sSub>
                                  <m:sSubPr>
                                    <m:ctrlPr>
                                      <a:rPr lang="en-US" sz="3600" i="1">
                                        <a:solidFill>
                                          <a:schemeClr val="accent1"/>
                                        </a:solidFill>
                                        <a:latin typeface="Cambria Math" panose="02040503050406030204" pitchFamily="18" charset="0"/>
                                      </a:rPr>
                                    </m:ctrlPr>
                                  </m:sSubPr>
                                  <m:e>
                                    <m:r>
                                      <a:rPr lang="en-US" sz="3600" i="1">
                                        <a:solidFill>
                                          <a:schemeClr val="accent1"/>
                                        </a:solidFill>
                                        <a:latin typeface="Cambria Math" panose="02040503050406030204" pitchFamily="18" charset="0"/>
                                      </a:rPr>
                                      <m:t>𝑐</m:t>
                                    </m:r>
                                  </m:e>
                                  <m:sub>
                                    <m:r>
                                      <a:rPr lang="en-US" sz="3600" i="1">
                                        <a:solidFill>
                                          <a:schemeClr val="accent1"/>
                                        </a:solidFill>
                                        <a:latin typeface="Cambria Math" panose="02040503050406030204" pitchFamily="18" charset="0"/>
                                      </a:rPr>
                                      <m:t>𝑝</m:t>
                                    </m:r>
                                  </m:sub>
                                </m:sSub>
                              </m:den>
                            </m:f>
                          </m:e>
                        </m:mr>
                      </m:m>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44B176B3-03D7-4805-B5C7-83AF9C131727}"/>
                  </a:ext>
                </a:extLst>
              </p:cNvPr>
              <p:cNvSpPr txBox="1">
                <a:spLocks noRot="1" noChangeAspect="1" noMove="1" noResize="1" noEditPoints="1" noAdjustHandles="1" noChangeArrowheads="1" noChangeShapeType="1" noTextEdit="1"/>
              </p:cNvSpPr>
              <p:nvPr/>
            </p:nvSpPr>
            <p:spPr>
              <a:xfrm>
                <a:off x="1331640" y="1772816"/>
                <a:ext cx="5886400" cy="3722045"/>
              </a:xfrm>
              <a:prstGeom prst="rect">
                <a:avLst/>
              </a:prstGeo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38982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err="1"/>
              <a:t>Michał</a:t>
            </a:r>
            <a:r>
              <a:rPr lang="en-US" sz="4000" dirty="0"/>
              <a:t> </a:t>
            </a:r>
            <a:r>
              <a:rPr lang="en-US" sz="4000" dirty="0" err="1"/>
              <a:t>Kalecki</a:t>
            </a:r>
            <a:r>
              <a:rPr lang="en-US" sz="4000" dirty="0"/>
              <a:t> (1899–1970) </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DC1C6F8-0996-4825-AB96-62D8CE9C98BA}"/>
                  </a:ext>
                </a:extLst>
              </p:cNvPr>
              <p:cNvSpPr txBox="1"/>
              <p:nvPr/>
            </p:nvSpPr>
            <p:spPr>
              <a:xfrm>
                <a:off x="1187624" y="1388941"/>
                <a:ext cx="6768752" cy="48649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m>
                        <m:mPr>
                          <m:plcHide m:val="on"/>
                          <m:mcs>
                            <m:mc>
                              <m:mcPr>
                                <m:count m:val="1"/>
                                <m:mcJc m:val="center"/>
                              </m:mcPr>
                            </m:mc>
                          </m:mcs>
                          <m:ctrlPr>
                            <a:rPr lang="en-US" sz="4800" i="1" smtClean="0">
                              <a:solidFill>
                                <a:srgbClr val="836967"/>
                              </a:solidFill>
                              <a:latin typeface="Cambria Math" panose="02040503050406030204" pitchFamily="18" charset="0"/>
                            </a:rPr>
                          </m:ctrlPr>
                        </m:mPr>
                        <m:mr>
                          <m:e>
                            <m:r>
                              <a:rPr lang="en-US" sz="4800" i="1">
                                <a:latin typeface="Cambria Math" panose="02040503050406030204" pitchFamily="18" charset="0"/>
                              </a:rPr>
                              <m:t>𝑞</m:t>
                            </m:r>
                            <m:r>
                              <a:rPr lang="en-US" sz="4800" i="0">
                                <a:latin typeface="Cambria Math" panose="02040503050406030204" pitchFamily="18" charset="0"/>
                              </a:rPr>
                              <m:t>=</m:t>
                            </m:r>
                            <m:f>
                              <m:fPr>
                                <m:ctrlPr>
                                  <a:rPr lang="en-US" sz="4800" i="1">
                                    <a:solidFill>
                                      <a:srgbClr val="836967"/>
                                    </a:solidFill>
                                    <a:latin typeface="Cambria Math" panose="02040503050406030204" pitchFamily="18" charset="0"/>
                                  </a:rPr>
                                </m:ctrlPr>
                              </m:fPr>
                              <m:num>
                                <m:r>
                                  <a:rPr lang="en-US" sz="4800" i="1">
                                    <a:latin typeface="Cambria Math" panose="02040503050406030204" pitchFamily="18" charset="0"/>
                                  </a:rPr>
                                  <m:t>𝑃</m:t>
                                </m:r>
                              </m:num>
                              <m:den>
                                <m:r>
                                  <a:rPr lang="en-US" sz="4800" i="1">
                                    <a:latin typeface="Cambria Math" panose="02040503050406030204" pitchFamily="18" charset="0"/>
                                  </a:rPr>
                                  <m:t>𝑌</m:t>
                                </m:r>
                              </m:den>
                            </m:f>
                            <m:r>
                              <a:rPr lang="en-US" sz="4800" i="0">
                                <a:latin typeface="Cambria Math" panose="02040503050406030204" pitchFamily="18" charset="0"/>
                              </a:rPr>
                              <m:t>⇒</m:t>
                            </m:r>
                            <m:r>
                              <a:rPr lang="en-US" sz="4800" i="1">
                                <a:latin typeface="Cambria Math" panose="02040503050406030204" pitchFamily="18" charset="0"/>
                              </a:rPr>
                              <m:t>𝑃</m:t>
                            </m:r>
                            <m:r>
                              <a:rPr lang="en-US" sz="4800" i="0">
                                <a:latin typeface="Cambria Math" panose="02040503050406030204" pitchFamily="18" charset="0"/>
                              </a:rPr>
                              <m:t>=</m:t>
                            </m:r>
                            <m:r>
                              <a:rPr lang="en-US" sz="4800" i="1">
                                <a:latin typeface="Cambria Math" panose="02040503050406030204" pitchFamily="18" charset="0"/>
                              </a:rPr>
                              <m:t>𝑞𝑌</m:t>
                            </m:r>
                          </m:e>
                        </m:mr>
                        <m:mr>
                          <m:e>
                            <m:r>
                              <a:rPr lang="en-US" sz="4800" i="1">
                                <a:latin typeface="Cambria Math" panose="02040503050406030204" pitchFamily="18" charset="0"/>
                              </a:rPr>
                              <m:t>𝑞𝑌</m:t>
                            </m:r>
                            <m:r>
                              <a:rPr lang="en-US" sz="4800" i="0">
                                <a:latin typeface="Cambria Math" panose="02040503050406030204" pitchFamily="18" charset="0"/>
                              </a:rPr>
                              <m:t>=</m:t>
                            </m:r>
                            <m:f>
                              <m:fPr>
                                <m:ctrlPr>
                                  <a:rPr lang="en-US" sz="4800" i="1">
                                    <a:solidFill>
                                      <a:srgbClr val="836967"/>
                                    </a:solidFill>
                                    <a:latin typeface="Cambria Math" panose="02040503050406030204" pitchFamily="18" charset="0"/>
                                  </a:rPr>
                                </m:ctrlPr>
                              </m:fPr>
                              <m:num>
                                <m:r>
                                  <a:rPr lang="en-US" sz="4800" i="1">
                                    <a:latin typeface="Cambria Math" panose="02040503050406030204" pitchFamily="18" charset="0"/>
                                  </a:rPr>
                                  <m:t>𝐼</m:t>
                                </m:r>
                              </m:num>
                              <m:den>
                                <m:r>
                                  <a:rPr lang="en-US" sz="4800" i="0">
                                    <a:latin typeface="Cambria Math" panose="02040503050406030204" pitchFamily="18" charset="0"/>
                                  </a:rPr>
                                  <m:t>1</m:t>
                                </m:r>
                                <m:r>
                                  <a:rPr lang="en-US" sz="4800" i="0">
                                    <a:latin typeface="Cambria Math" panose="02040503050406030204" pitchFamily="18" charset="0"/>
                                  </a:rPr>
                                  <m:t>−</m:t>
                                </m:r>
                                <m:sSub>
                                  <m:sSubPr>
                                    <m:ctrlPr>
                                      <a:rPr lang="en-US" sz="4800" i="1">
                                        <a:solidFill>
                                          <a:srgbClr val="836967"/>
                                        </a:solidFill>
                                        <a:latin typeface="Cambria Math" panose="02040503050406030204" pitchFamily="18" charset="0"/>
                                      </a:rPr>
                                    </m:ctrlPr>
                                  </m:sSubPr>
                                  <m:e>
                                    <m:r>
                                      <a:rPr lang="en-US" sz="4800" i="1">
                                        <a:latin typeface="Cambria Math" panose="02040503050406030204" pitchFamily="18" charset="0"/>
                                      </a:rPr>
                                      <m:t>𝑐</m:t>
                                    </m:r>
                                  </m:e>
                                  <m:sub>
                                    <m:r>
                                      <a:rPr lang="en-US" sz="4800" i="1">
                                        <a:latin typeface="Cambria Math" panose="02040503050406030204" pitchFamily="18" charset="0"/>
                                      </a:rPr>
                                      <m:t>𝑝</m:t>
                                    </m:r>
                                  </m:sub>
                                </m:sSub>
                              </m:den>
                            </m:f>
                            <m:r>
                              <a:rPr lang="en-US" sz="4800" i="0">
                                <a:latin typeface="Cambria Math" panose="02040503050406030204" pitchFamily="18" charset="0"/>
                              </a:rPr>
                              <m:t>⇒</m:t>
                            </m:r>
                          </m:e>
                        </m:mr>
                        <m:mr>
                          <m:e>
                            <m:r>
                              <a:rPr lang="en-US" sz="4800" i="1">
                                <a:latin typeface="Cambria Math" panose="02040503050406030204" pitchFamily="18" charset="0"/>
                              </a:rPr>
                              <m:t>𝑌</m:t>
                            </m:r>
                            <m:r>
                              <a:rPr lang="en-US" sz="4800" i="0">
                                <a:latin typeface="Cambria Math" panose="02040503050406030204" pitchFamily="18" charset="0"/>
                              </a:rPr>
                              <m:t>=</m:t>
                            </m:r>
                            <m:f>
                              <m:fPr>
                                <m:ctrlPr>
                                  <a:rPr lang="en-US" sz="4800" i="1">
                                    <a:solidFill>
                                      <a:srgbClr val="836967"/>
                                    </a:solidFill>
                                    <a:latin typeface="Cambria Math" panose="02040503050406030204" pitchFamily="18" charset="0"/>
                                  </a:rPr>
                                </m:ctrlPr>
                              </m:fPr>
                              <m:num>
                                <m:r>
                                  <a:rPr lang="en-US" sz="4800" i="0">
                                    <a:latin typeface="Cambria Math" panose="02040503050406030204" pitchFamily="18" charset="0"/>
                                  </a:rPr>
                                  <m:t>1</m:t>
                                </m:r>
                              </m:num>
                              <m:den>
                                <m:r>
                                  <a:rPr lang="en-US" sz="4800" i="0">
                                    <a:latin typeface="Cambria Math" panose="02040503050406030204" pitchFamily="18" charset="0"/>
                                  </a:rPr>
                                  <m:t>1</m:t>
                                </m:r>
                                <m:r>
                                  <a:rPr lang="en-US" sz="4800" i="0">
                                    <a:latin typeface="Cambria Math" panose="02040503050406030204" pitchFamily="18" charset="0"/>
                                  </a:rPr>
                                  <m:t>−</m:t>
                                </m:r>
                                <m:sSub>
                                  <m:sSubPr>
                                    <m:ctrlPr>
                                      <a:rPr lang="en-US" sz="4800" i="1">
                                        <a:solidFill>
                                          <a:srgbClr val="836967"/>
                                        </a:solidFill>
                                        <a:latin typeface="Cambria Math" panose="02040503050406030204" pitchFamily="18" charset="0"/>
                                      </a:rPr>
                                    </m:ctrlPr>
                                  </m:sSubPr>
                                  <m:e>
                                    <m:r>
                                      <a:rPr lang="en-US" sz="4800" i="1">
                                        <a:latin typeface="Cambria Math" panose="02040503050406030204" pitchFamily="18" charset="0"/>
                                      </a:rPr>
                                      <m:t>𝑐</m:t>
                                    </m:r>
                                  </m:e>
                                  <m:sub>
                                    <m:r>
                                      <a:rPr lang="en-US" sz="4800" i="1">
                                        <a:latin typeface="Cambria Math" panose="02040503050406030204" pitchFamily="18" charset="0"/>
                                      </a:rPr>
                                      <m:t>𝑝</m:t>
                                    </m:r>
                                  </m:sub>
                                </m:sSub>
                              </m:den>
                            </m:f>
                            <m:f>
                              <m:fPr>
                                <m:ctrlPr>
                                  <a:rPr lang="en-US" sz="4800" i="1">
                                    <a:solidFill>
                                      <a:srgbClr val="836967"/>
                                    </a:solidFill>
                                    <a:latin typeface="Cambria Math" panose="02040503050406030204" pitchFamily="18" charset="0"/>
                                  </a:rPr>
                                </m:ctrlPr>
                              </m:fPr>
                              <m:num>
                                <m:r>
                                  <a:rPr lang="en-US" sz="4800" i="1">
                                    <a:latin typeface="Cambria Math" panose="02040503050406030204" pitchFamily="18" charset="0"/>
                                  </a:rPr>
                                  <m:t>𝐼</m:t>
                                </m:r>
                              </m:num>
                              <m:den>
                                <m:r>
                                  <a:rPr lang="en-US" sz="4800" i="1">
                                    <a:latin typeface="Cambria Math" panose="02040503050406030204" pitchFamily="18" charset="0"/>
                                  </a:rPr>
                                  <m:t>𝑞</m:t>
                                </m:r>
                              </m:den>
                            </m:f>
                          </m:e>
                        </m:mr>
                      </m:m>
                    </m:oMath>
                  </m:oMathPara>
                </a14:m>
                <a:endParaRPr lang="en-US" dirty="0"/>
              </a:p>
            </p:txBody>
          </p:sp>
        </mc:Choice>
        <mc:Fallback xmlns="">
          <p:sp>
            <p:nvSpPr>
              <p:cNvPr id="9" name="TextBox 8">
                <a:extLst>
                  <a:ext uri="{FF2B5EF4-FFF2-40B4-BE49-F238E27FC236}">
                    <a16:creationId xmlns:a16="http://schemas.microsoft.com/office/drawing/2014/main" id="{8DC1C6F8-0996-4825-AB96-62D8CE9C98BA}"/>
                  </a:ext>
                </a:extLst>
              </p:cNvPr>
              <p:cNvSpPr txBox="1">
                <a:spLocks noRot="1" noChangeAspect="1" noMove="1" noResize="1" noEditPoints="1" noAdjustHandles="1" noChangeArrowheads="1" noChangeShapeType="1" noTextEdit="1"/>
              </p:cNvSpPr>
              <p:nvPr/>
            </p:nvSpPr>
            <p:spPr>
              <a:xfrm>
                <a:off x="1187624" y="1388941"/>
                <a:ext cx="6768752" cy="4864986"/>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B0438FA-55EE-46A6-961B-637C5EA77D90}"/>
                  </a:ext>
                </a:extLst>
              </p:cNvPr>
              <p:cNvSpPr txBox="1"/>
              <p:nvPr/>
            </p:nvSpPr>
            <p:spPr>
              <a:xfrm>
                <a:off x="1187624" y="1413511"/>
                <a:ext cx="6768752" cy="48649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m>
                        <m:mPr>
                          <m:plcHide m:val="on"/>
                          <m:mcs>
                            <m:mc>
                              <m:mcPr>
                                <m:count m:val="1"/>
                                <m:mcJc m:val="center"/>
                              </m:mcPr>
                            </m:mc>
                          </m:mcs>
                          <m:ctrlPr>
                            <a:rPr lang="en-US" sz="4800" i="1" smtClean="0">
                              <a:solidFill>
                                <a:srgbClr val="836967"/>
                              </a:solidFill>
                              <a:latin typeface="Cambria Math" panose="02040503050406030204" pitchFamily="18" charset="0"/>
                            </a:rPr>
                          </m:ctrlPr>
                        </m:mPr>
                        <m:mr>
                          <m:e>
                            <m:r>
                              <a:rPr lang="en-US" sz="4800" i="1">
                                <a:latin typeface="Cambria Math" panose="02040503050406030204" pitchFamily="18" charset="0"/>
                              </a:rPr>
                              <m:t>𝑞</m:t>
                            </m:r>
                            <m:r>
                              <a:rPr lang="en-US" sz="4800" i="0">
                                <a:latin typeface="Cambria Math" panose="02040503050406030204" pitchFamily="18" charset="0"/>
                              </a:rPr>
                              <m:t>=</m:t>
                            </m:r>
                            <m:f>
                              <m:fPr>
                                <m:ctrlPr>
                                  <a:rPr lang="en-US" sz="4800" i="1">
                                    <a:solidFill>
                                      <a:srgbClr val="836967"/>
                                    </a:solidFill>
                                    <a:latin typeface="Cambria Math" panose="02040503050406030204" pitchFamily="18" charset="0"/>
                                  </a:rPr>
                                </m:ctrlPr>
                              </m:fPr>
                              <m:num>
                                <m:r>
                                  <a:rPr lang="en-US" sz="4800" i="1">
                                    <a:latin typeface="Cambria Math" panose="02040503050406030204" pitchFamily="18" charset="0"/>
                                  </a:rPr>
                                  <m:t>𝑃</m:t>
                                </m:r>
                              </m:num>
                              <m:den>
                                <m:r>
                                  <a:rPr lang="en-US" sz="4800" i="1">
                                    <a:latin typeface="Cambria Math" panose="02040503050406030204" pitchFamily="18" charset="0"/>
                                  </a:rPr>
                                  <m:t>𝑌</m:t>
                                </m:r>
                              </m:den>
                            </m:f>
                            <m:r>
                              <a:rPr lang="en-US" sz="4800" i="0">
                                <a:latin typeface="Cambria Math" panose="02040503050406030204" pitchFamily="18" charset="0"/>
                              </a:rPr>
                              <m:t>⇒</m:t>
                            </m:r>
                            <m:r>
                              <a:rPr lang="en-US" sz="4800" i="1">
                                <a:latin typeface="Cambria Math" panose="02040503050406030204" pitchFamily="18" charset="0"/>
                              </a:rPr>
                              <m:t>𝑃</m:t>
                            </m:r>
                            <m:r>
                              <a:rPr lang="en-US" sz="4800" i="0">
                                <a:latin typeface="Cambria Math" panose="02040503050406030204" pitchFamily="18" charset="0"/>
                              </a:rPr>
                              <m:t>=</m:t>
                            </m:r>
                            <m:r>
                              <a:rPr lang="en-US" sz="4800" i="1">
                                <a:latin typeface="Cambria Math" panose="02040503050406030204" pitchFamily="18" charset="0"/>
                              </a:rPr>
                              <m:t>𝑞𝑌</m:t>
                            </m:r>
                          </m:e>
                        </m:mr>
                        <m:mr>
                          <m:e>
                            <m:r>
                              <a:rPr lang="en-US" sz="4800" i="1">
                                <a:latin typeface="Cambria Math" panose="02040503050406030204" pitchFamily="18" charset="0"/>
                              </a:rPr>
                              <m:t>𝑞𝑌</m:t>
                            </m:r>
                            <m:r>
                              <a:rPr lang="en-US" sz="4800" i="0">
                                <a:latin typeface="Cambria Math" panose="02040503050406030204" pitchFamily="18" charset="0"/>
                              </a:rPr>
                              <m:t>=</m:t>
                            </m:r>
                            <m:f>
                              <m:fPr>
                                <m:ctrlPr>
                                  <a:rPr lang="en-US" sz="4800" i="1">
                                    <a:solidFill>
                                      <a:srgbClr val="836967"/>
                                    </a:solidFill>
                                    <a:latin typeface="Cambria Math" panose="02040503050406030204" pitchFamily="18" charset="0"/>
                                  </a:rPr>
                                </m:ctrlPr>
                              </m:fPr>
                              <m:num>
                                <m:r>
                                  <a:rPr lang="en-US" sz="4800" i="1">
                                    <a:latin typeface="Cambria Math" panose="02040503050406030204" pitchFamily="18" charset="0"/>
                                  </a:rPr>
                                  <m:t>𝐼</m:t>
                                </m:r>
                              </m:num>
                              <m:den>
                                <m:r>
                                  <a:rPr lang="en-US" sz="4800" i="0">
                                    <a:latin typeface="Cambria Math" panose="02040503050406030204" pitchFamily="18" charset="0"/>
                                  </a:rPr>
                                  <m:t>1</m:t>
                                </m:r>
                                <m:r>
                                  <a:rPr lang="en-US" sz="4800" i="0">
                                    <a:latin typeface="Cambria Math" panose="02040503050406030204" pitchFamily="18" charset="0"/>
                                  </a:rPr>
                                  <m:t>−</m:t>
                                </m:r>
                                <m:sSub>
                                  <m:sSubPr>
                                    <m:ctrlPr>
                                      <a:rPr lang="en-US" sz="4800" i="1">
                                        <a:solidFill>
                                          <a:srgbClr val="836967"/>
                                        </a:solidFill>
                                        <a:latin typeface="Cambria Math" panose="02040503050406030204" pitchFamily="18" charset="0"/>
                                      </a:rPr>
                                    </m:ctrlPr>
                                  </m:sSubPr>
                                  <m:e>
                                    <m:r>
                                      <a:rPr lang="en-US" sz="4800" i="1">
                                        <a:latin typeface="Cambria Math" panose="02040503050406030204" pitchFamily="18" charset="0"/>
                                      </a:rPr>
                                      <m:t>𝑐</m:t>
                                    </m:r>
                                  </m:e>
                                  <m:sub>
                                    <m:r>
                                      <a:rPr lang="en-US" sz="4800" i="1">
                                        <a:latin typeface="Cambria Math" panose="02040503050406030204" pitchFamily="18" charset="0"/>
                                      </a:rPr>
                                      <m:t>𝑝</m:t>
                                    </m:r>
                                  </m:sub>
                                </m:sSub>
                              </m:den>
                            </m:f>
                            <m:r>
                              <a:rPr lang="en-US" sz="4800" i="0">
                                <a:latin typeface="Cambria Math" panose="02040503050406030204" pitchFamily="18" charset="0"/>
                              </a:rPr>
                              <m:t>⇒</m:t>
                            </m:r>
                          </m:e>
                        </m:mr>
                        <m:mr>
                          <m:e>
                            <m:r>
                              <a:rPr lang="en-US" sz="4800" i="1">
                                <a:latin typeface="Cambria Math" panose="02040503050406030204" pitchFamily="18" charset="0"/>
                              </a:rPr>
                              <m:t>𝑌</m:t>
                            </m:r>
                            <m:r>
                              <a:rPr lang="en-US" sz="4800" i="0">
                                <a:latin typeface="Cambria Math" panose="02040503050406030204" pitchFamily="18" charset="0"/>
                              </a:rPr>
                              <m:t>=</m:t>
                            </m:r>
                            <m:f>
                              <m:fPr>
                                <m:ctrlPr>
                                  <a:rPr lang="en-US" sz="4800" i="1">
                                    <a:solidFill>
                                      <a:srgbClr val="836967"/>
                                    </a:solidFill>
                                    <a:latin typeface="Cambria Math" panose="02040503050406030204" pitchFamily="18" charset="0"/>
                                  </a:rPr>
                                </m:ctrlPr>
                              </m:fPr>
                              <m:num>
                                <m:r>
                                  <a:rPr lang="en-US" sz="4800" i="0">
                                    <a:latin typeface="Cambria Math" panose="02040503050406030204" pitchFamily="18" charset="0"/>
                                  </a:rPr>
                                  <m:t>1</m:t>
                                </m:r>
                              </m:num>
                              <m:den>
                                <m:r>
                                  <a:rPr lang="en-US" sz="4800" i="0">
                                    <a:latin typeface="Cambria Math" panose="02040503050406030204" pitchFamily="18" charset="0"/>
                                  </a:rPr>
                                  <m:t>1</m:t>
                                </m:r>
                                <m:r>
                                  <a:rPr lang="en-US" sz="4800" i="0">
                                    <a:latin typeface="Cambria Math" panose="02040503050406030204" pitchFamily="18" charset="0"/>
                                  </a:rPr>
                                  <m:t>−</m:t>
                                </m:r>
                                <m:sSub>
                                  <m:sSubPr>
                                    <m:ctrlPr>
                                      <a:rPr lang="en-US" sz="4800" i="1">
                                        <a:solidFill>
                                          <a:srgbClr val="836967"/>
                                        </a:solidFill>
                                        <a:latin typeface="Cambria Math" panose="02040503050406030204" pitchFamily="18" charset="0"/>
                                      </a:rPr>
                                    </m:ctrlPr>
                                  </m:sSubPr>
                                  <m:e>
                                    <m:r>
                                      <a:rPr lang="en-US" sz="4800" i="1">
                                        <a:latin typeface="Cambria Math" panose="02040503050406030204" pitchFamily="18" charset="0"/>
                                      </a:rPr>
                                      <m:t>𝑐</m:t>
                                    </m:r>
                                  </m:e>
                                  <m:sub>
                                    <m:r>
                                      <a:rPr lang="en-US" sz="4800" i="1">
                                        <a:latin typeface="Cambria Math" panose="02040503050406030204" pitchFamily="18" charset="0"/>
                                      </a:rPr>
                                      <m:t>𝑝</m:t>
                                    </m:r>
                                  </m:sub>
                                </m:sSub>
                              </m:den>
                            </m:f>
                            <m:f>
                              <m:fPr>
                                <m:ctrlPr>
                                  <a:rPr lang="en-US" sz="4800" i="1">
                                    <a:solidFill>
                                      <a:srgbClr val="836967"/>
                                    </a:solidFill>
                                    <a:latin typeface="Cambria Math" panose="02040503050406030204" pitchFamily="18" charset="0"/>
                                  </a:rPr>
                                </m:ctrlPr>
                              </m:fPr>
                              <m:num>
                                <m:r>
                                  <a:rPr lang="en-US" sz="4800" i="1">
                                    <a:latin typeface="Cambria Math" panose="02040503050406030204" pitchFamily="18" charset="0"/>
                                  </a:rPr>
                                  <m:t>𝐼</m:t>
                                </m:r>
                              </m:num>
                              <m:den>
                                <m:r>
                                  <a:rPr lang="en-US" sz="4800" i="1">
                                    <a:latin typeface="Cambria Math" panose="02040503050406030204" pitchFamily="18" charset="0"/>
                                  </a:rPr>
                                  <m:t>𝑞</m:t>
                                </m:r>
                              </m:den>
                            </m:f>
                          </m:e>
                        </m:mr>
                      </m:m>
                    </m:oMath>
                  </m:oMathPara>
                </a14:m>
                <a:endParaRPr lang="en-US" dirty="0"/>
              </a:p>
            </p:txBody>
          </p:sp>
        </mc:Choice>
        <mc:Fallback xmlns="">
          <p:sp>
            <p:nvSpPr>
              <p:cNvPr id="10" name="TextBox 9">
                <a:extLst>
                  <a:ext uri="{FF2B5EF4-FFF2-40B4-BE49-F238E27FC236}">
                    <a16:creationId xmlns:a16="http://schemas.microsoft.com/office/drawing/2014/main" id="{FB0438FA-55EE-46A6-961B-637C5EA77D90}"/>
                  </a:ext>
                </a:extLst>
              </p:cNvPr>
              <p:cNvSpPr txBox="1">
                <a:spLocks noRot="1" noChangeAspect="1" noMove="1" noResize="1" noEditPoints="1" noAdjustHandles="1" noChangeArrowheads="1" noChangeShapeType="1" noTextEdit="1"/>
              </p:cNvSpPr>
              <p:nvPr/>
            </p:nvSpPr>
            <p:spPr>
              <a:xfrm>
                <a:off x="1187624" y="1413511"/>
                <a:ext cx="6768752" cy="4864986"/>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15951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a:t>Κλασική πολιτική οικονομία </a:t>
            </a:r>
            <a:endParaRPr lang="en-US" dirty="0"/>
          </a:p>
        </p:txBody>
      </p:sp>
      <p:sp>
        <p:nvSpPr>
          <p:cNvPr id="6" name="Content Placeholder 5"/>
          <p:cNvSpPr>
            <a:spLocks noGrp="1"/>
          </p:cNvSpPr>
          <p:nvPr>
            <p:ph sz="half" idx="2"/>
          </p:nvPr>
        </p:nvSpPr>
        <p:spPr/>
        <p:txBody>
          <a:bodyPr/>
          <a:lstStyle/>
          <a:p>
            <a:r>
              <a:rPr lang="el-GR" i="1" dirty="0"/>
              <a:t>Θεωρία της αξίας:</a:t>
            </a:r>
          </a:p>
          <a:p>
            <a:pPr marL="0" indent="0">
              <a:buNone/>
            </a:pPr>
            <a:r>
              <a:rPr lang="el-GR" b="1" dirty="0"/>
              <a:t>Αντικειμενική</a:t>
            </a:r>
            <a:r>
              <a:rPr lang="el-GR" dirty="0"/>
              <a:t>: </a:t>
            </a:r>
          </a:p>
          <a:p>
            <a:pPr marL="0" indent="0">
              <a:buNone/>
            </a:pPr>
            <a:r>
              <a:rPr lang="el-GR" dirty="0"/>
              <a:t>Βασισμένη στο κόστος παραγωγής [εργασία]</a:t>
            </a:r>
            <a:endParaRPr lang="en-US" dirty="0"/>
          </a:p>
        </p:txBody>
      </p:sp>
      <p:sp>
        <p:nvSpPr>
          <p:cNvPr id="7" name="Text Placeholder 6"/>
          <p:cNvSpPr>
            <a:spLocks noGrp="1"/>
          </p:cNvSpPr>
          <p:nvPr>
            <p:ph type="body" sz="quarter" idx="3"/>
          </p:nvPr>
        </p:nvSpPr>
        <p:spPr/>
        <p:txBody>
          <a:bodyPr/>
          <a:lstStyle/>
          <a:p>
            <a:pPr algn="ctr"/>
            <a:r>
              <a:rPr lang="el-GR" dirty="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i="1" dirty="0"/>
              <a:t>Θεωρία της αξίας:</a:t>
            </a:r>
          </a:p>
          <a:p>
            <a:pPr marL="0" indent="0">
              <a:buNone/>
            </a:pPr>
            <a:r>
              <a:rPr lang="el-GR" b="1" dirty="0"/>
              <a:t>Υποκειμενική</a:t>
            </a:r>
            <a:r>
              <a:rPr lang="el-GR" dirty="0"/>
              <a:t>: </a:t>
            </a:r>
          </a:p>
          <a:p>
            <a:pPr marL="0" indent="0">
              <a:buNone/>
            </a:pPr>
            <a:r>
              <a:rPr lang="el-GR" dirty="0"/>
              <a:t>Βασισμένη στην εκτίμηση της χρησιμότητας των αγαθών από τους καταναλωτές</a:t>
            </a:r>
            <a:endParaRPr lang="en-US" dirty="0"/>
          </a:p>
        </p:txBody>
      </p:sp>
    </p:spTree>
    <p:extLst>
      <p:ext uri="{BB962C8B-B14F-4D97-AF65-F5344CB8AC3E}">
        <p14:creationId xmlns:p14="http://schemas.microsoft.com/office/powerpoint/2010/main" val="10222319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Imperfect competition</a:t>
            </a:r>
            <a:br>
              <a:rPr lang="en-US" sz="4000" dirty="0"/>
            </a:br>
            <a:r>
              <a:rPr lang="el-GR" sz="4000" dirty="0"/>
              <a:t>Ατελής ανταγωνισμός</a:t>
            </a:r>
            <a:endParaRPr lang="en-US" sz="4000" dirty="0"/>
          </a:p>
        </p:txBody>
      </p:sp>
      <p:sp>
        <p:nvSpPr>
          <p:cNvPr id="2" name="TextBox 1">
            <a:extLst>
              <a:ext uri="{FF2B5EF4-FFF2-40B4-BE49-F238E27FC236}">
                <a16:creationId xmlns:a16="http://schemas.microsoft.com/office/drawing/2014/main" id="{6EDE3605-011D-4CBF-8BD9-24BB290BE885}"/>
              </a:ext>
            </a:extLst>
          </p:cNvPr>
          <p:cNvSpPr txBox="1"/>
          <p:nvPr/>
        </p:nvSpPr>
        <p:spPr>
          <a:xfrm>
            <a:off x="395536" y="1535132"/>
            <a:ext cx="7920880" cy="3694068"/>
          </a:xfrm>
          <a:prstGeom prst="rect">
            <a:avLst/>
          </a:prstGeom>
        </p:spPr>
        <p:txBody>
          <a:bodyPr vert="horz" wrap="none" lIns="91440" tIns="45720" rIns="91440" bIns="45720" rtlCol="0" anchor="ctr">
            <a:normAutofit/>
          </a:bodyPr>
          <a:lstStyle/>
          <a:p>
            <a:pPr marL="285750" indent="-285750">
              <a:buFont typeface="Arial" panose="020B0604020202020204" pitchFamily="34" charset="0"/>
              <a:buChar char="•"/>
            </a:pPr>
            <a:r>
              <a:rPr lang="en-US" sz="4000" dirty="0"/>
              <a:t>Piero Sraffa (1898-1983)</a:t>
            </a:r>
          </a:p>
          <a:p>
            <a:pPr marL="285750" indent="-285750">
              <a:buFont typeface="Arial" panose="020B0604020202020204" pitchFamily="34" charset="0"/>
              <a:buChar char="•"/>
            </a:pPr>
            <a:r>
              <a:rPr lang="en-US" sz="4000" dirty="0"/>
              <a:t>Edward Chamberlin (1899-1967)</a:t>
            </a:r>
          </a:p>
          <a:p>
            <a:pPr marL="285750" indent="-285750">
              <a:buFont typeface="Arial" panose="020B0604020202020204" pitchFamily="34" charset="0"/>
              <a:buChar char="•"/>
            </a:pPr>
            <a:r>
              <a:rPr lang="en-US" sz="4000" dirty="0"/>
              <a:t>Joan Robinson</a:t>
            </a:r>
            <a:r>
              <a:rPr lang="el-GR" sz="4000" dirty="0"/>
              <a:t> (1903-1983)</a:t>
            </a:r>
            <a:endParaRPr lang="en-US" sz="4000" dirty="0"/>
          </a:p>
          <a:p>
            <a:endParaRPr lang="en-US" dirty="0"/>
          </a:p>
        </p:txBody>
      </p:sp>
    </p:spTree>
    <p:extLst>
      <p:ext uri="{BB962C8B-B14F-4D97-AF65-F5344CB8AC3E}">
        <p14:creationId xmlns:p14="http://schemas.microsoft.com/office/powerpoint/2010/main" val="7037961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Piero Sraffa (1898-1983)</a:t>
            </a:r>
          </a:p>
        </p:txBody>
      </p:sp>
      <p:sp>
        <p:nvSpPr>
          <p:cNvPr id="2" name="TextBox 1">
            <a:extLst>
              <a:ext uri="{FF2B5EF4-FFF2-40B4-BE49-F238E27FC236}">
                <a16:creationId xmlns:a16="http://schemas.microsoft.com/office/drawing/2014/main" id="{6EDE3605-011D-4CBF-8BD9-24BB290BE885}"/>
              </a:ext>
            </a:extLst>
          </p:cNvPr>
          <p:cNvSpPr txBox="1"/>
          <p:nvPr/>
        </p:nvSpPr>
        <p:spPr>
          <a:xfrm>
            <a:off x="1043608" y="3128467"/>
            <a:ext cx="8229600" cy="4558164"/>
          </a:xfrm>
          <a:prstGeom prst="rect">
            <a:avLst/>
          </a:prstGeom>
        </p:spPr>
        <p:txBody>
          <a:bodyPr vert="horz" wrap="none" lIns="91440" tIns="45720" rIns="91440" bIns="45720" rtlCol="0" anchor="ctr">
            <a:normAutofit/>
          </a:bodyPr>
          <a:lstStyle/>
          <a:p>
            <a:pPr indent="-457200"/>
            <a:r>
              <a:rPr lang="en-US" sz="2800" dirty="0"/>
              <a:t>“</a:t>
            </a:r>
            <a:r>
              <a:rPr lang="it-IT" sz="2800" dirty="0"/>
              <a:t>Sulle relazioni tra costo e quantità prodotta», </a:t>
            </a:r>
          </a:p>
          <a:p>
            <a:pPr indent="-457200"/>
            <a:r>
              <a:rPr lang="it-IT" sz="2800" i="1" dirty="0"/>
              <a:t>	Annali di economia</a:t>
            </a:r>
            <a:r>
              <a:rPr lang="it-IT" sz="2800" dirty="0"/>
              <a:t>, II, 1925</a:t>
            </a:r>
          </a:p>
          <a:p>
            <a:pPr indent="-457200"/>
            <a:r>
              <a:rPr lang="en-US" sz="2800" dirty="0"/>
              <a:t>“The Laws of Returns under Competitive Conditions”, </a:t>
            </a:r>
          </a:p>
          <a:p>
            <a:pPr indent="-457200"/>
            <a:r>
              <a:rPr lang="en-US" sz="2800" i="1" dirty="0"/>
              <a:t>	Economic Journal</a:t>
            </a:r>
            <a:r>
              <a:rPr lang="en-US" sz="2800" dirty="0"/>
              <a:t>, 1926, 36(144)</a:t>
            </a:r>
            <a:endParaRPr lang="it-IT" sz="2800" dirty="0"/>
          </a:p>
          <a:p>
            <a:endParaRPr lang="en-US" sz="1050" dirty="0"/>
          </a:p>
        </p:txBody>
      </p:sp>
      <p:pic>
        <p:nvPicPr>
          <p:cNvPr id="6" name="Picture 5">
            <a:extLst>
              <a:ext uri="{FF2B5EF4-FFF2-40B4-BE49-F238E27FC236}">
                <a16:creationId xmlns:a16="http://schemas.microsoft.com/office/drawing/2014/main" id="{70FE4308-1EC8-4B03-B447-C33AE2D475B0}"/>
              </a:ext>
            </a:extLst>
          </p:cNvPr>
          <p:cNvPicPr>
            <a:picLocks noChangeAspect="1"/>
          </p:cNvPicPr>
          <p:nvPr/>
        </p:nvPicPr>
        <p:blipFill>
          <a:blip r:embed="rId2"/>
          <a:stretch>
            <a:fillRect/>
          </a:stretch>
        </p:blipFill>
        <p:spPr>
          <a:xfrm>
            <a:off x="2987824" y="1556792"/>
            <a:ext cx="2857500" cy="2381250"/>
          </a:xfrm>
          <a:prstGeom prst="rect">
            <a:avLst/>
          </a:prstGeom>
        </p:spPr>
      </p:pic>
    </p:spTree>
    <p:extLst>
      <p:ext uri="{BB962C8B-B14F-4D97-AF65-F5344CB8AC3E}">
        <p14:creationId xmlns:p14="http://schemas.microsoft.com/office/powerpoint/2010/main" val="9513842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Edward Chamberlin (1899-1967)</a:t>
            </a:r>
          </a:p>
        </p:txBody>
      </p:sp>
      <p:pic>
        <p:nvPicPr>
          <p:cNvPr id="3" name="Picture 2">
            <a:extLst>
              <a:ext uri="{FF2B5EF4-FFF2-40B4-BE49-F238E27FC236}">
                <a16:creationId xmlns:a16="http://schemas.microsoft.com/office/drawing/2014/main" id="{532AD619-9B3C-4B11-B437-E5CB62CBCA0C}"/>
              </a:ext>
            </a:extLst>
          </p:cNvPr>
          <p:cNvPicPr>
            <a:picLocks noChangeAspect="1"/>
          </p:cNvPicPr>
          <p:nvPr/>
        </p:nvPicPr>
        <p:blipFill>
          <a:blip r:embed="rId2"/>
          <a:stretch>
            <a:fillRect/>
          </a:stretch>
        </p:blipFill>
        <p:spPr>
          <a:xfrm>
            <a:off x="971600" y="1550803"/>
            <a:ext cx="2957339" cy="3745514"/>
          </a:xfrm>
          <a:prstGeom prst="rect">
            <a:avLst/>
          </a:prstGeom>
        </p:spPr>
      </p:pic>
      <p:pic>
        <p:nvPicPr>
          <p:cNvPr id="1028" name="Picture 4">
            <a:extLst>
              <a:ext uri="{FF2B5EF4-FFF2-40B4-BE49-F238E27FC236}">
                <a16:creationId xmlns:a16="http://schemas.microsoft.com/office/drawing/2014/main" id="{173409D7-C25A-4448-A678-0AC59FE8C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429" y="5421081"/>
            <a:ext cx="2890992" cy="6520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81B9BEA-AF74-4C68-975F-539D394B696F}"/>
              </a:ext>
            </a:extLst>
          </p:cNvPr>
          <p:cNvPicPr>
            <a:picLocks noChangeAspect="1"/>
          </p:cNvPicPr>
          <p:nvPr/>
        </p:nvPicPr>
        <p:blipFill>
          <a:blip r:embed="rId4"/>
          <a:stretch>
            <a:fillRect/>
          </a:stretch>
        </p:blipFill>
        <p:spPr>
          <a:xfrm>
            <a:off x="5004048" y="1556243"/>
            <a:ext cx="2814547" cy="3745513"/>
          </a:xfrm>
          <a:prstGeom prst="rect">
            <a:avLst/>
          </a:prstGeom>
        </p:spPr>
      </p:pic>
    </p:spTree>
    <p:extLst>
      <p:ext uri="{BB962C8B-B14F-4D97-AF65-F5344CB8AC3E}">
        <p14:creationId xmlns:p14="http://schemas.microsoft.com/office/powerpoint/2010/main" val="35475378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Edward Chamberlin (1899-1967)</a:t>
            </a:r>
          </a:p>
        </p:txBody>
      </p:sp>
      <p:pic>
        <p:nvPicPr>
          <p:cNvPr id="5" name="Picture 4">
            <a:extLst>
              <a:ext uri="{FF2B5EF4-FFF2-40B4-BE49-F238E27FC236}">
                <a16:creationId xmlns:a16="http://schemas.microsoft.com/office/drawing/2014/main" id="{CF082B76-5181-4857-BCBF-94B13293E8E6}"/>
              </a:ext>
            </a:extLst>
          </p:cNvPr>
          <p:cNvPicPr>
            <a:picLocks noChangeAspect="1"/>
          </p:cNvPicPr>
          <p:nvPr/>
        </p:nvPicPr>
        <p:blipFill>
          <a:blip r:embed="rId2"/>
          <a:stretch>
            <a:fillRect/>
          </a:stretch>
        </p:blipFill>
        <p:spPr>
          <a:xfrm>
            <a:off x="4602449" y="1268760"/>
            <a:ext cx="4084351" cy="3015549"/>
          </a:xfrm>
          <a:prstGeom prst="rect">
            <a:avLst/>
          </a:prstGeom>
        </p:spPr>
      </p:pic>
      <p:pic>
        <p:nvPicPr>
          <p:cNvPr id="2050" name="Picture 2">
            <a:extLst>
              <a:ext uri="{FF2B5EF4-FFF2-40B4-BE49-F238E27FC236}">
                <a16:creationId xmlns:a16="http://schemas.microsoft.com/office/drawing/2014/main" id="{DFF34A4E-25C1-429B-B7A5-8DB707F8F1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550135"/>
            <a:ext cx="3672408" cy="2742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9777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Joan Robinson (1903-1983)</a:t>
            </a:r>
          </a:p>
        </p:txBody>
      </p:sp>
      <p:pic>
        <p:nvPicPr>
          <p:cNvPr id="2" name="Picture 1">
            <a:extLst>
              <a:ext uri="{FF2B5EF4-FFF2-40B4-BE49-F238E27FC236}">
                <a16:creationId xmlns:a16="http://schemas.microsoft.com/office/drawing/2014/main" id="{37E8440C-8E61-41E8-8116-D9AE4D2533AC}"/>
              </a:ext>
            </a:extLst>
          </p:cNvPr>
          <p:cNvPicPr>
            <a:picLocks noChangeAspect="1"/>
          </p:cNvPicPr>
          <p:nvPr/>
        </p:nvPicPr>
        <p:blipFill>
          <a:blip r:embed="rId2"/>
          <a:stretch>
            <a:fillRect/>
          </a:stretch>
        </p:blipFill>
        <p:spPr>
          <a:xfrm>
            <a:off x="899592" y="1628800"/>
            <a:ext cx="2935902" cy="4211397"/>
          </a:xfrm>
          <a:prstGeom prst="rect">
            <a:avLst/>
          </a:prstGeom>
        </p:spPr>
      </p:pic>
      <p:pic>
        <p:nvPicPr>
          <p:cNvPr id="3" name="Picture 2">
            <a:extLst>
              <a:ext uri="{FF2B5EF4-FFF2-40B4-BE49-F238E27FC236}">
                <a16:creationId xmlns:a16="http://schemas.microsoft.com/office/drawing/2014/main" id="{4EB1F9DC-F1FF-45EC-AF83-F23275370061}"/>
              </a:ext>
            </a:extLst>
          </p:cNvPr>
          <p:cNvPicPr>
            <a:picLocks noChangeAspect="1"/>
          </p:cNvPicPr>
          <p:nvPr/>
        </p:nvPicPr>
        <p:blipFill>
          <a:blip r:embed="rId3"/>
          <a:stretch>
            <a:fillRect/>
          </a:stretch>
        </p:blipFill>
        <p:spPr>
          <a:xfrm>
            <a:off x="4716016" y="1622941"/>
            <a:ext cx="3211835" cy="4273882"/>
          </a:xfrm>
          <a:prstGeom prst="rect">
            <a:avLst/>
          </a:prstGeom>
        </p:spPr>
      </p:pic>
    </p:spTree>
    <p:extLst>
      <p:ext uri="{BB962C8B-B14F-4D97-AF65-F5344CB8AC3E}">
        <p14:creationId xmlns:p14="http://schemas.microsoft.com/office/powerpoint/2010/main" val="10518798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Joan Robinson (1903-1983)</a:t>
            </a:r>
          </a:p>
        </p:txBody>
      </p:sp>
      <p:pic>
        <p:nvPicPr>
          <p:cNvPr id="5" name="Picture 4">
            <a:extLst>
              <a:ext uri="{FF2B5EF4-FFF2-40B4-BE49-F238E27FC236}">
                <a16:creationId xmlns:a16="http://schemas.microsoft.com/office/drawing/2014/main" id="{973CA0BD-E441-4A5E-96D5-80B35AAB62D0}"/>
              </a:ext>
            </a:extLst>
          </p:cNvPr>
          <p:cNvPicPr>
            <a:picLocks noChangeAspect="1"/>
          </p:cNvPicPr>
          <p:nvPr/>
        </p:nvPicPr>
        <p:blipFill>
          <a:blip r:embed="rId2"/>
          <a:stretch>
            <a:fillRect/>
          </a:stretch>
        </p:blipFill>
        <p:spPr>
          <a:xfrm>
            <a:off x="4067944" y="1916832"/>
            <a:ext cx="4422160" cy="3312898"/>
          </a:xfrm>
          <a:prstGeom prst="rect">
            <a:avLst/>
          </a:prstGeom>
        </p:spPr>
      </p:pic>
      <p:pic>
        <p:nvPicPr>
          <p:cNvPr id="7" name="Picture 6">
            <a:extLst>
              <a:ext uri="{FF2B5EF4-FFF2-40B4-BE49-F238E27FC236}">
                <a16:creationId xmlns:a16="http://schemas.microsoft.com/office/drawing/2014/main" id="{805B3072-4BB8-4550-8695-9F207CA363A7}"/>
              </a:ext>
            </a:extLst>
          </p:cNvPr>
          <p:cNvPicPr>
            <a:picLocks noChangeAspect="1"/>
          </p:cNvPicPr>
          <p:nvPr/>
        </p:nvPicPr>
        <p:blipFill>
          <a:blip r:embed="rId3"/>
          <a:stretch>
            <a:fillRect/>
          </a:stretch>
        </p:blipFill>
        <p:spPr>
          <a:xfrm>
            <a:off x="623565" y="1626344"/>
            <a:ext cx="3444379" cy="3893873"/>
          </a:xfrm>
          <a:prstGeom prst="rect">
            <a:avLst/>
          </a:prstGeom>
        </p:spPr>
      </p:pic>
    </p:spTree>
    <p:extLst>
      <p:ext uri="{BB962C8B-B14F-4D97-AF65-F5344CB8AC3E}">
        <p14:creationId xmlns:p14="http://schemas.microsoft.com/office/powerpoint/2010/main" val="6974377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Thorstein Veblen (1857-1929)</a:t>
            </a:r>
          </a:p>
        </p:txBody>
      </p:sp>
      <p:pic>
        <p:nvPicPr>
          <p:cNvPr id="2" name="Picture 1">
            <a:extLst>
              <a:ext uri="{FF2B5EF4-FFF2-40B4-BE49-F238E27FC236}">
                <a16:creationId xmlns:a16="http://schemas.microsoft.com/office/drawing/2014/main" id="{3383A041-E1FC-4617-BC5A-CE38C696B6CA}"/>
              </a:ext>
            </a:extLst>
          </p:cNvPr>
          <p:cNvPicPr>
            <a:picLocks noChangeAspect="1"/>
          </p:cNvPicPr>
          <p:nvPr/>
        </p:nvPicPr>
        <p:blipFill>
          <a:blip r:embed="rId2"/>
          <a:stretch>
            <a:fillRect/>
          </a:stretch>
        </p:blipFill>
        <p:spPr>
          <a:xfrm>
            <a:off x="971600" y="1719262"/>
            <a:ext cx="2686050" cy="3419475"/>
          </a:xfrm>
          <a:prstGeom prst="rect">
            <a:avLst/>
          </a:prstGeom>
        </p:spPr>
      </p:pic>
      <p:pic>
        <p:nvPicPr>
          <p:cNvPr id="6" name="Picture 5">
            <a:extLst>
              <a:ext uri="{FF2B5EF4-FFF2-40B4-BE49-F238E27FC236}">
                <a16:creationId xmlns:a16="http://schemas.microsoft.com/office/drawing/2014/main" id="{A05379E8-BFD6-4569-8A1D-76D7000BF13D}"/>
              </a:ext>
            </a:extLst>
          </p:cNvPr>
          <p:cNvPicPr>
            <a:picLocks noChangeAspect="1"/>
          </p:cNvPicPr>
          <p:nvPr/>
        </p:nvPicPr>
        <p:blipFill>
          <a:blip r:embed="rId3"/>
          <a:stretch>
            <a:fillRect/>
          </a:stretch>
        </p:blipFill>
        <p:spPr>
          <a:xfrm>
            <a:off x="4291172" y="1628800"/>
            <a:ext cx="2686050" cy="4342305"/>
          </a:xfrm>
          <a:prstGeom prst="rect">
            <a:avLst/>
          </a:prstGeom>
        </p:spPr>
      </p:pic>
    </p:spTree>
    <p:extLst>
      <p:ext uri="{BB962C8B-B14F-4D97-AF65-F5344CB8AC3E}">
        <p14:creationId xmlns:p14="http://schemas.microsoft.com/office/powerpoint/2010/main" val="34978430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Thorstein Veblen (1857-1929)</a:t>
            </a:r>
          </a:p>
        </p:txBody>
      </p:sp>
      <p:pic>
        <p:nvPicPr>
          <p:cNvPr id="5" name="Picture 4">
            <a:extLst>
              <a:ext uri="{FF2B5EF4-FFF2-40B4-BE49-F238E27FC236}">
                <a16:creationId xmlns:a16="http://schemas.microsoft.com/office/drawing/2014/main" id="{CA7F4BB6-1D2F-447A-8BE7-E9040B5ED9B8}"/>
              </a:ext>
            </a:extLst>
          </p:cNvPr>
          <p:cNvPicPr>
            <a:picLocks noChangeAspect="1"/>
          </p:cNvPicPr>
          <p:nvPr/>
        </p:nvPicPr>
        <p:blipFill>
          <a:blip r:embed="rId2"/>
          <a:stretch>
            <a:fillRect/>
          </a:stretch>
        </p:blipFill>
        <p:spPr>
          <a:xfrm>
            <a:off x="827583" y="1456777"/>
            <a:ext cx="2291911" cy="3431465"/>
          </a:xfrm>
          <a:prstGeom prst="rect">
            <a:avLst/>
          </a:prstGeom>
        </p:spPr>
      </p:pic>
      <p:pic>
        <p:nvPicPr>
          <p:cNvPr id="8" name="Picture 7">
            <a:extLst>
              <a:ext uri="{FF2B5EF4-FFF2-40B4-BE49-F238E27FC236}">
                <a16:creationId xmlns:a16="http://schemas.microsoft.com/office/drawing/2014/main" id="{C3DEB42F-DC25-492D-9F41-AFD8903A0578}"/>
              </a:ext>
            </a:extLst>
          </p:cNvPr>
          <p:cNvPicPr>
            <a:picLocks noChangeAspect="1"/>
          </p:cNvPicPr>
          <p:nvPr/>
        </p:nvPicPr>
        <p:blipFill>
          <a:blip r:embed="rId3"/>
          <a:stretch>
            <a:fillRect/>
          </a:stretch>
        </p:blipFill>
        <p:spPr>
          <a:xfrm>
            <a:off x="3467973" y="1340768"/>
            <a:ext cx="2208054" cy="3547474"/>
          </a:xfrm>
          <a:prstGeom prst="rect">
            <a:avLst/>
          </a:prstGeom>
        </p:spPr>
      </p:pic>
      <p:pic>
        <p:nvPicPr>
          <p:cNvPr id="10" name="Picture 9">
            <a:extLst>
              <a:ext uri="{FF2B5EF4-FFF2-40B4-BE49-F238E27FC236}">
                <a16:creationId xmlns:a16="http://schemas.microsoft.com/office/drawing/2014/main" id="{5684B322-8A5D-4192-81D1-67B8F67FA9AB}"/>
              </a:ext>
            </a:extLst>
          </p:cNvPr>
          <p:cNvPicPr>
            <a:picLocks noChangeAspect="1"/>
          </p:cNvPicPr>
          <p:nvPr/>
        </p:nvPicPr>
        <p:blipFill>
          <a:blip r:embed="rId4"/>
          <a:stretch>
            <a:fillRect/>
          </a:stretch>
        </p:blipFill>
        <p:spPr>
          <a:xfrm>
            <a:off x="6316997" y="1417637"/>
            <a:ext cx="2021153" cy="3345053"/>
          </a:xfrm>
          <a:prstGeom prst="rect">
            <a:avLst/>
          </a:prstGeom>
        </p:spPr>
      </p:pic>
    </p:spTree>
    <p:extLst>
      <p:ext uri="{BB962C8B-B14F-4D97-AF65-F5344CB8AC3E}">
        <p14:creationId xmlns:p14="http://schemas.microsoft.com/office/powerpoint/2010/main" val="13691850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t>Thorstein Veblen (1857-1929)</a:t>
            </a:r>
          </a:p>
        </p:txBody>
      </p:sp>
      <p:sp>
        <p:nvSpPr>
          <p:cNvPr id="7" name="TextBox 6">
            <a:extLst>
              <a:ext uri="{FF2B5EF4-FFF2-40B4-BE49-F238E27FC236}">
                <a16:creationId xmlns:a16="http://schemas.microsoft.com/office/drawing/2014/main" id="{FA75A026-618E-484C-9E81-EF204226AFDB}"/>
              </a:ext>
            </a:extLst>
          </p:cNvPr>
          <p:cNvSpPr txBox="1"/>
          <p:nvPr/>
        </p:nvSpPr>
        <p:spPr>
          <a:xfrm>
            <a:off x="74665" y="1916832"/>
            <a:ext cx="9036496" cy="2862322"/>
          </a:xfrm>
          <a:prstGeom prst="rect">
            <a:avLst/>
          </a:prstGeom>
          <a:noFill/>
        </p:spPr>
        <p:txBody>
          <a:bodyPr wrap="square">
            <a:spAutoFit/>
          </a:bodyPr>
          <a:lstStyle/>
          <a:p>
            <a:r>
              <a:rPr lang="en-US" sz="1600" dirty="0"/>
              <a:t>— (1899). </a:t>
            </a:r>
            <a:r>
              <a:rPr lang="en-US" sz="1600" i="1" dirty="0"/>
              <a:t>The Theory of the Leisure Class</a:t>
            </a:r>
            <a:r>
              <a:rPr lang="en-US" sz="1600" dirty="0"/>
              <a:t>. New York: MacMillan. </a:t>
            </a:r>
          </a:p>
          <a:p>
            <a:r>
              <a:rPr lang="en-US" sz="1600" dirty="0"/>
              <a:t>— (1904). </a:t>
            </a:r>
            <a:r>
              <a:rPr lang="en-US" sz="1600" i="1" dirty="0"/>
              <a:t>The Theory of Business Enterprise</a:t>
            </a:r>
            <a:r>
              <a:rPr lang="en-US" sz="1600" dirty="0"/>
              <a:t>. New York: Scribner.</a:t>
            </a:r>
          </a:p>
          <a:p>
            <a:r>
              <a:rPr lang="en-US" sz="1600" dirty="0"/>
              <a:t>— (1914). </a:t>
            </a:r>
            <a:r>
              <a:rPr lang="en-US" sz="1600" i="1" dirty="0"/>
              <a:t>The Instinct of Workmanship and the State of the Industrial Arts</a:t>
            </a:r>
            <a:r>
              <a:rPr lang="en-US" sz="1600" dirty="0"/>
              <a:t>. New York: MacMillan.</a:t>
            </a:r>
          </a:p>
          <a:p>
            <a:r>
              <a:rPr lang="en-US" sz="1600" dirty="0"/>
              <a:t>— (1915). </a:t>
            </a:r>
            <a:r>
              <a:rPr lang="en-US" sz="1600" i="1" dirty="0"/>
              <a:t>Imperial Germany and the Industrial Revolution</a:t>
            </a:r>
            <a:r>
              <a:rPr lang="en-US" sz="1600" dirty="0"/>
              <a:t>. New York: MacMillan.</a:t>
            </a:r>
          </a:p>
          <a:p>
            <a:r>
              <a:rPr lang="en-US" sz="1600" dirty="0"/>
              <a:t>— (1917). </a:t>
            </a:r>
            <a:r>
              <a:rPr lang="en-US" sz="1600" i="1" dirty="0"/>
              <a:t>An Inquiry into the Nature of Peace and the Terms of Its Perpetuation</a:t>
            </a:r>
            <a:r>
              <a:rPr lang="en-US" sz="1600" dirty="0"/>
              <a:t>. New York: MacMillan. </a:t>
            </a:r>
          </a:p>
          <a:p>
            <a:r>
              <a:rPr lang="en-US" sz="1600" dirty="0"/>
              <a:t>— (1918). </a:t>
            </a:r>
            <a:r>
              <a:rPr lang="en-US" sz="1600" i="1" dirty="0"/>
              <a:t>The Higher Learning In America</a:t>
            </a:r>
            <a:r>
              <a:rPr lang="en-US" sz="1600" dirty="0"/>
              <a:t>. New York: Huebsch.</a:t>
            </a:r>
          </a:p>
          <a:p>
            <a:r>
              <a:rPr lang="en-US" sz="1600" dirty="0"/>
              <a:t>— (1919). </a:t>
            </a:r>
            <a:r>
              <a:rPr lang="en-US" sz="1600" i="1" dirty="0"/>
              <a:t>The Place of Science in Modern Civilisation and Other Essays</a:t>
            </a:r>
            <a:r>
              <a:rPr lang="en-US" sz="1600" dirty="0"/>
              <a:t>. New York: Huebsch. </a:t>
            </a:r>
          </a:p>
          <a:p>
            <a:r>
              <a:rPr lang="en-US" sz="1600" dirty="0"/>
              <a:t>— (1919). </a:t>
            </a:r>
            <a:r>
              <a:rPr lang="en-US" sz="1600" i="1" dirty="0"/>
              <a:t>The Vested Interests and the Common </a:t>
            </a:r>
            <a:r>
              <a:rPr lang="en-US" sz="1600" dirty="0"/>
              <a:t>Man. New York: Huebsch.</a:t>
            </a:r>
          </a:p>
          <a:p>
            <a:r>
              <a:rPr lang="en-US" sz="1600" dirty="0"/>
              <a:t>— (1921). </a:t>
            </a:r>
            <a:r>
              <a:rPr lang="en-US" sz="1600" i="1" dirty="0"/>
              <a:t>The Engineers and the Price System</a:t>
            </a:r>
            <a:r>
              <a:rPr lang="en-US" sz="1600" dirty="0"/>
              <a:t>. New York: Huebsch..</a:t>
            </a:r>
          </a:p>
          <a:p>
            <a:r>
              <a:rPr lang="en-US" sz="1600" dirty="0"/>
              <a:t>— (1923). </a:t>
            </a:r>
            <a:r>
              <a:rPr lang="en-US" sz="1600" i="1" dirty="0"/>
              <a:t>Absentee Ownership and Business Enterprise in Recent Times: The Case of America</a:t>
            </a:r>
            <a:r>
              <a:rPr lang="en-US" sz="1600" dirty="0"/>
              <a:t>. New York: Huebsch.</a:t>
            </a:r>
          </a:p>
        </p:txBody>
      </p:sp>
    </p:spTree>
    <p:extLst>
      <p:ext uri="{BB962C8B-B14F-4D97-AF65-F5344CB8AC3E}">
        <p14:creationId xmlns:p14="http://schemas.microsoft.com/office/powerpoint/2010/main" val="38924558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6"/>
          <p:cNvSpPr>
            <a:spLocks noGrp="1"/>
          </p:cNvSpPr>
          <p:nvPr>
            <p:ph type="ctrTitle"/>
          </p:nvPr>
        </p:nvSpPr>
        <p:spPr/>
        <p:txBody>
          <a:bodyPr/>
          <a:lstStyle/>
          <a:p>
            <a:pPr eaLnBrk="1" hangingPunct="1"/>
            <a:r>
              <a:rPr lang="el-GR" altLang="el-GR"/>
              <a:t>Τέλος Ενότητας</a:t>
            </a:r>
          </a:p>
        </p:txBody>
      </p:sp>
      <p:sp>
        <p:nvSpPr>
          <p:cNvPr id="22531" name="Υπότιτλος 7"/>
          <p:cNvSpPr>
            <a:spLocks noGrp="1"/>
          </p:cNvSpPr>
          <p:nvPr>
            <p:ph type="subTitle" idx="1"/>
          </p:nvPr>
        </p:nvSpPr>
        <p:spPr>
          <a:xfrm>
            <a:off x="684213" y="3886200"/>
            <a:ext cx="7775575" cy="1752600"/>
          </a:xfrm>
        </p:spPr>
        <p:txBody>
          <a:bodyPr/>
          <a:lstStyle/>
          <a:p>
            <a:pPr eaLnBrk="1" hangingPunct="1"/>
            <a:endParaRPr lang="el-GR" altLang="el-GR"/>
          </a:p>
        </p:txBody>
      </p:sp>
    </p:spTree>
    <p:extLst>
      <p:ext uri="{BB962C8B-B14F-4D97-AF65-F5344CB8AC3E}">
        <p14:creationId xmlns:p14="http://schemas.microsoft.com/office/powerpoint/2010/main" val="1323008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a:t>Κλασική πολιτική οικονομία </a:t>
            </a:r>
            <a:endParaRPr lang="en-US" dirty="0"/>
          </a:p>
        </p:txBody>
      </p:sp>
      <p:sp>
        <p:nvSpPr>
          <p:cNvPr id="6" name="Content Placeholder 5"/>
          <p:cNvSpPr>
            <a:spLocks noGrp="1"/>
          </p:cNvSpPr>
          <p:nvPr>
            <p:ph sz="half" idx="2"/>
          </p:nvPr>
        </p:nvSpPr>
        <p:spPr/>
        <p:txBody>
          <a:bodyPr/>
          <a:lstStyle/>
          <a:p>
            <a:r>
              <a:rPr lang="el-GR" i="1" dirty="0"/>
              <a:t>Θεωρία της ισορροπίας:</a:t>
            </a:r>
          </a:p>
          <a:p>
            <a:pPr marL="0" indent="0">
              <a:buNone/>
            </a:pPr>
            <a:r>
              <a:rPr lang="el-GR" sz="2200" dirty="0"/>
              <a:t>Στην κλασική πολιτική οικονομία το πρόβλημα των σχετικών τιμών είναι διακριτό από τις αποφάσεις που σχετίζονται με το επίπεδο της παραγωγής και της διανομής.</a:t>
            </a:r>
          </a:p>
          <a:p>
            <a:pPr marL="0" indent="0">
              <a:buNone/>
            </a:pPr>
            <a:r>
              <a:rPr lang="el-GR" sz="2200" dirty="0"/>
              <a:t>Η ισορροπία αντιμετωπίζεται ως </a:t>
            </a:r>
            <a:r>
              <a:rPr lang="el-GR" sz="2200" b="1" dirty="0"/>
              <a:t>κυκλική ροή</a:t>
            </a:r>
            <a:r>
              <a:rPr lang="el-GR" sz="2200" dirty="0"/>
              <a:t>. </a:t>
            </a:r>
            <a:endParaRPr lang="en-US" sz="2200" dirty="0"/>
          </a:p>
        </p:txBody>
      </p:sp>
      <p:sp>
        <p:nvSpPr>
          <p:cNvPr id="7" name="Text Placeholder 6"/>
          <p:cNvSpPr>
            <a:spLocks noGrp="1"/>
          </p:cNvSpPr>
          <p:nvPr>
            <p:ph type="body" sz="quarter" idx="3"/>
          </p:nvPr>
        </p:nvSpPr>
        <p:spPr/>
        <p:txBody>
          <a:bodyPr/>
          <a:lstStyle/>
          <a:p>
            <a:pPr algn="ctr"/>
            <a:r>
              <a:rPr lang="el-GR" dirty="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i="1" dirty="0"/>
              <a:t>Θεωρία της ισορροπίας :</a:t>
            </a:r>
          </a:p>
          <a:p>
            <a:pPr marL="0" indent="0">
              <a:buNone/>
            </a:pPr>
            <a:r>
              <a:rPr lang="el-GR" sz="2200" b="1" dirty="0"/>
              <a:t>Αποτελεί κεντρική έννοια</a:t>
            </a:r>
            <a:r>
              <a:rPr lang="el-GR" sz="2200" dirty="0"/>
              <a:t>. Αντιστοιχεί στην άριστη κατανομή των σπάνιων διαθέσιμων πόρων και ταυτίζεται με ένα σύνολο τιμών για όλες τις οικονομικές μεταβλητές, τιμές και ποσότητες ταυτόχρονα. </a:t>
            </a:r>
          </a:p>
          <a:p>
            <a:pPr marL="0" indent="0">
              <a:buNone/>
            </a:pPr>
            <a:r>
              <a:rPr lang="el-GR" sz="2200" dirty="0"/>
              <a:t>Η ισορροπία ξεκινά από </a:t>
            </a:r>
            <a:r>
              <a:rPr lang="el-GR" sz="2200" b="1" dirty="0"/>
              <a:t>δεδομένους πόρους ή από δεδομένες προτιμήσεις των ατόμων</a:t>
            </a:r>
            <a:r>
              <a:rPr lang="el-GR" sz="2200" dirty="0"/>
              <a:t>.</a:t>
            </a:r>
          </a:p>
        </p:txBody>
      </p:sp>
    </p:spTree>
    <p:extLst>
      <p:ext uri="{BB962C8B-B14F-4D97-AF65-F5344CB8AC3E}">
        <p14:creationId xmlns:p14="http://schemas.microsoft.com/office/powerpoint/2010/main" val="1296008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7"/>
          <p:cNvSpPr>
            <a:spLocks noGrp="1"/>
          </p:cNvSpPr>
          <p:nvPr>
            <p:ph type="title"/>
          </p:nvPr>
        </p:nvSpPr>
        <p:spPr/>
        <p:txBody>
          <a:bodyPr/>
          <a:lstStyle/>
          <a:p>
            <a:pPr eaLnBrk="1" hangingPunct="1"/>
            <a:r>
              <a:rPr lang="el-GR" altLang="el-GR"/>
              <a:t>Άδειες Χρήσης</a:t>
            </a:r>
          </a:p>
        </p:txBody>
      </p:sp>
      <p:sp>
        <p:nvSpPr>
          <p:cNvPr id="23555" name="Subtitle 8"/>
          <p:cNvSpPr>
            <a:spLocks noGrp="1"/>
          </p:cNvSpPr>
          <p:nvPr>
            <p:ph idx="1"/>
          </p:nvPr>
        </p:nvSpPr>
        <p:spPr>
          <a:xfrm>
            <a:off x="463550" y="1557338"/>
            <a:ext cx="8229600" cy="4525962"/>
          </a:xfrm>
        </p:spPr>
        <p:txBody>
          <a:bodyPr/>
          <a:lstStyle/>
          <a:p>
            <a:pPr eaLnBrk="1" hangingPunct="1"/>
            <a:r>
              <a:rPr lang="el-GR" altLang="el-GR" sz="2800"/>
              <a:t>Το παρόν εκπαιδευτικό υλικό υπόκειται σε</a:t>
            </a:r>
            <a:r>
              <a:rPr lang="en-US" altLang="el-GR" sz="2800"/>
              <a:t> </a:t>
            </a:r>
            <a:r>
              <a:rPr lang="el-GR" altLang="el-GR" sz="2800"/>
              <a:t>άδειες χρήσης </a:t>
            </a:r>
            <a:r>
              <a:rPr lang="en-US" altLang="el-GR" sz="2800"/>
              <a:t>Creative Commons. </a:t>
            </a:r>
          </a:p>
          <a:p>
            <a:pPr eaLnBrk="1" hangingPunct="1"/>
            <a:r>
              <a:rPr lang="el-GR" altLang="el-GR" sz="2800"/>
              <a:t>Για εκπαιδευτικό υλικό, όπως εικόνες, που υπόκειται σε άλλου τύπου άδειας χρήσης, η άδεια χρήσης αναφέρεται ρητώς. </a:t>
            </a:r>
          </a:p>
        </p:txBody>
      </p:sp>
      <p:pic>
        <p:nvPicPr>
          <p:cNvPr id="23556" name="7 - Εικόνα" descr="Λογότυπο για Άδειες χρήσης Creative Commons BY-NC-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941888"/>
            <a:ext cx="1581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l-GR" altLang="el-GR"/>
              <a:t>Χρηματοδότηση</a:t>
            </a:r>
          </a:p>
        </p:txBody>
      </p:sp>
      <p:sp>
        <p:nvSpPr>
          <p:cNvPr id="24579" name="Content Placeholder 2"/>
          <p:cNvSpPr>
            <a:spLocks noGrp="1"/>
          </p:cNvSpPr>
          <p:nvPr>
            <p:ph idx="1"/>
          </p:nvPr>
        </p:nvSpPr>
        <p:spPr>
          <a:xfrm>
            <a:off x="457200" y="1341438"/>
            <a:ext cx="8229600" cy="4525962"/>
          </a:xfrm>
        </p:spPr>
        <p:txBody>
          <a:bodyPr/>
          <a:lstStyle/>
          <a:p>
            <a:pPr eaLnBrk="1" hangingPunct="1"/>
            <a:r>
              <a:rPr lang="el-GR" altLang="el-GR" sz="2000"/>
              <a:t>Το παρόν εκπαιδευτικό υλικό έχει αναπτυχθεί στα πλαίσια του εκπαιδευτικού έργου του διδάσκοντα.</a:t>
            </a:r>
            <a:endParaRPr lang="en-US" altLang="el-GR" sz="2000"/>
          </a:p>
          <a:p>
            <a:pPr eaLnBrk="1" hangingPunct="1"/>
            <a:r>
              <a:rPr lang="el-GR" altLang="el-GR" sz="2000"/>
              <a:t>Το έργο «</a:t>
            </a:r>
            <a:r>
              <a:rPr lang="el-GR" altLang="el-GR" sz="2000" b="1"/>
              <a:t>Ανοικτά Ακαδημαϊκά Μαθήματα στο Πανεπιστήμιο Αθηνών</a:t>
            </a:r>
            <a:r>
              <a:rPr lang="el-GR" altLang="el-GR" sz="2000"/>
              <a:t>» έχει χρηματοδοτήσει μόνο την αναδιαμόρφωση του εκπαιδευτικού υλικού. </a:t>
            </a:r>
            <a:endParaRPr lang="en-US" altLang="el-GR" sz="2000"/>
          </a:p>
          <a:p>
            <a:pPr eaLnBrk="1" hangingPunct="1"/>
            <a:r>
              <a:rPr lang="el-GR" altLang="el-GR" sz="200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24580"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sz="2800" dirty="0"/>
              <a:t>Διαφορές κλασικής πολιτικής οικονομίας και νεοκλασικής οικονομικής θεωρίας</a:t>
            </a:r>
            <a:endParaRPr lang="en-US" sz="2800" dirty="0"/>
          </a:p>
        </p:txBody>
      </p:sp>
      <p:sp>
        <p:nvSpPr>
          <p:cNvPr id="5" name="Text Placeholder 4"/>
          <p:cNvSpPr>
            <a:spLocks noGrp="1"/>
          </p:cNvSpPr>
          <p:nvPr>
            <p:ph type="body" idx="1"/>
          </p:nvPr>
        </p:nvSpPr>
        <p:spPr/>
        <p:txBody>
          <a:bodyPr/>
          <a:lstStyle/>
          <a:p>
            <a:pPr algn="ctr"/>
            <a:r>
              <a:rPr lang="el-GR" dirty="0"/>
              <a:t>Κλασική πολιτική οικονομία </a:t>
            </a:r>
            <a:endParaRPr lang="en-US" dirty="0"/>
          </a:p>
        </p:txBody>
      </p:sp>
      <p:sp>
        <p:nvSpPr>
          <p:cNvPr id="6" name="Content Placeholder 5"/>
          <p:cNvSpPr>
            <a:spLocks noGrp="1"/>
          </p:cNvSpPr>
          <p:nvPr>
            <p:ph sz="half" idx="2"/>
          </p:nvPr>
        </p:nvSpPr>
        <p:spPr/>
        <p:txBody>
          <a:bodyPr/>
          <a:lstStyle/>
          <a:p>
            <a:r>
              <a:rPr lang="el-GR" i="1" dirty="0"/>
              <a:t>Θεωρία τιμών:</a:t>
            </a:r>
          </a:p>
          <a:p>
            <a:pPr marL="0" indent="0">
              <a:buNone/>
            </a:pPr>
            <a:r>
              <a:rPr lang="el-GR" sz="2200" dirty="0"/>
              <a:t>Οι τιμές αντανακλούν τη δυσκολία της παραγωγής</a:t>
            </a:r>
            <a:endParaRPr lang="en-US" sz="2200" dirty="0"/>
          </a:p>
        </p:txBody>
      </p:sp>
      <p:sp>
        <p:nvSpPr>
          <p:cNvPr id="7" name="Text Placeholder 6"/>
          <p:cNvSpPr>
            <a:spLocks noGrp="1"/>
          </p:cNvSpPr>
          <p:nvPr>
            <p:ph type="body" sz="quarter" idx="3"/>
          </p:nvPr>
        </p:nvSpPr>
        <p:spPr/>
        <p:txBody>
          <a:bodyPr/>
          <a:lstStyle/>
          <a:p>
            <a:pPr algn="ctr"/>
            <a:r>
              <a:rPr lang="el-GR" dirty="0"/>
              <a:t>Νεοκλασική οικονομική θεωρία</a:t>
            </a:r>
            <a:endParaRPr lang="en-US" dirty="0"/>
          </a:p>
        </p:txBody>
      </p:sp>
      <p:sp>
        <p:nvSpPr>
          <p:cNvPr id="8" name="Content Placeholder 7"/>
          <p:cNvSpPr>
            <a:spLocks noGrp="1"/>
          </p:cNvSpPr>
          <p:nvPr>
            <p:ph sz="quarter" idx="4"/>
          </p:nvPr>
        </p:nvSpPr>
        <p:spPr/>
        <p:txBody>
          <a:bodyPr/>
          <a:lstStyle/>
          <a:p>
            <a:r>
              <a:rPr lang="el-GR" i="1" dirty="0"/>
              <a:t>Θεωρία τιμών:</a:t>
            </a:r>
          </a:p>
          <a:p>
            <a:pPr marL="0" indent="0">
              <a:buNone/>
            </a:pPr>
            <a:r>
              <a:rPr lang="el-GR" sz="2200" dirty="0"/>
              <a:t>Οι τιμές αποτελούν δείκτες της σπανιότητας των αγαθών σε σχέση με τις προτιμήσεις των καταναλωτών</a:t>
            </a:r>
          </a:p>
        </p:txBody>
      </p:sp>
    </p:spTree>
    <p:extLst>
      <p:ext uri="{BB962C8B-B14F-4D97-AF65-F5344CB8AC3E}">
        <p14:creationId xmlns:p14="http://schemas.microsoft.com/office/powerpoint/2010/main" val="87982525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4550</Words>
  <Application>Microsoft Office PowerPoint</Application>
  <PresentationFormat>On-screen Show (4:3)</PresentationFormat>
  <Paragraphs>424</Paragraphs>
  <Slides>81</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Calibri</vt:lpstr>
      <vt:lpstr>Cambria Math</vt:lpstr>
      <vt:lpstr>Times New Roman</vt:lpstr>
      <vt:lpstr>Θέμα του Office</vt:lpstr>
      <vt:lpstr>Ιστορία Οικονομικών Θεωριών</vt:lpstr>
      <vt:lpstr>Σκοπός μαθήματος</vt:lpstr>
      <vt:lpstr>Περιεχόμενα ενότητας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  Alessandro Roncaglia, The Wealth of Ideas, Cambridge UP, 2005</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   Ernesto Screpanti &amp; Stefano Zamagni, An Outline of the History of Economic Thought, Oxford UP, 2005, 2nd edition</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Διαφορές κλασικής πολιτικής οικονομίας και νεοκλασικής οικονομικής θεωρίας</vt:lpstr>
      <vt:lpstr>Η μεγάλη ύφεση  </vt:lpstr>
      <vt:lpstr>Η μεγάλη ύφεση  </vt:lpstr>
      <vt:lpstr>Η μεγάλη ύφεση  </vt:lpstr>
      <vt:lpstr>Η μεγάλη ύφεση  </vt:lpstr>
      <vt:lpstr>Η μεγάλη ύφεση  </vt:lpstr>
      <vt:lpstr>Joseph Alois Schumpeter (1883–1950) </vt:lpstr>
      <vt:lpstr>Joseph Alois Schumpeter (1883–1950) </vt:lpstr>
      <vt:lpstr>Joseph Alois Schumpeter  (1883–1950) </vt:lpstr>
      <vt:lpstr>Joseph Alois Schumpeter (1883–1950) </vt:lpstr>
      <vt:lpstr>Joseph Alois Schumpeter (1883–1950) </vt:lpstr>
      <vt:lpstr>Joseph Alois Schumpeter (1883–1950) </vt:lpstr>
      <vt:lpstr>Joseph Alois Schumpeter (1883–1950) </vt:lpstr>
      <vt:lpstr>Joseph Alois Schumpeter (1883–1950)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John Maynard Keynes (1883–1946) </vt:lpstr>
      <vt:lpstr>Michał Kalecki (1899–1970) </vt:lpstr>
      <vt:lpstr>Michał Kalecki (1899–1970) </vt:lpstr>
      <vt:lpstr>Michał Kalecki (1899–1970) </vt:lpstr>
      <vt:lpstr>Imperfect competition Ατελής ανταγωνισμός</vt:lpstr>
      <vt:lpstr>Piero Sraffa (1898-1983)</vt:lpstr>
      <vt:lpstr>Edward Chamberlin (1899-1967)</vt:lpstr>
      <vt:lpstr>Edward Chamberlin (1899-1967)</vt:lpstr>
      <vt:lpstr>Joan Robinson (1903-1983)</vt:lpstr>
      <vt:lpstr>Joan Robinson (1903-1983)</vt:lpstr>
      <vt:lpstr>Thorstein Veblen (1857-1929)</vt:lpstr>
      <vt:lpstr>Thorstein Veblen (1857-1929)</vt:lpstr>
      <vt:lpstr>Thorstein Veblen (1857-1929)</vt:lpstr>
      <vt:lpstr>Τέλος Ενότητας</vt:lpstr>
      <vt:lpstr>Άδειες Χρήσης</vt:lpstr>
      <vt:lpstr>Χρηματοδότηση</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2020-12-16T18:28:16Z</dcterms:modified>
</cp:coreProperties>
</file>