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9" r:id="rId3"/>
    <p:sldId id="310" r:id="rId4"/>
    <p:sldId id="257" r:id="rId5"/>
    <p:sldId id="306" r:id="rId6"/>
    <p:sldId id="264" r:id="rId7"/>
    <p:sldId id="307" r:id="rId8"/>
    <p:sldId id="311" r:id="rId9"/>
    <p:sldId id="266" r:id="rId10"/>
    <p:sldId id="265" r:id="rId11"/>
    <p:sldId id="267" r:id="rId12"/>
    <p:sldId id="268" r:id="rId13"/>
    <p:sldId id="269" r:id="rId14"/>
    <p:sldId id="313" r:id="rId15"/>
    <p:sldId id="314" r:id="rId16"/>
    <p:sldId id="301" r:id="rId17"/>
    <p:sldId id="302" r:id="rId18"/>
    <p:sldId id="303" r:id="rId19"/>
    <p:sldId id="304" r:id="rId20"/>
    <p:sldId id="316" r:id="rId21"/>
    <p:sldId id="317" r:id="rId22"/>
    <p:sldId id="260" r:id="rId23"/>
    <p:sldId id="271" r:id="rId24"/>
    <p:sldId id="272" r:id="rId25"/>
    <p:sldId id="319" r:id="rId26"/>
    <p:sldId id="305" r:id="rId27"/>
    <p:sldId id="321" r:id="rId28"/>
    <p:sldId id="322" r:id="rId29"/>
    <p:sldId id="323" r:id="rId30"/>
    <p:sldId id="273" r:id="rId31"/>
    <p:sldId id="325" r:id="rId32"/>
    <p:sldId id="326" r:id="rId33"/>
    <p:sldId id="327" r:id="rId34"/>
    <p:sldId id="328" r:id="rId35"/>
    <p:sldId id="329" r:id="rId36"/>
    <p:sldId id="28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9CB9-08DA-8A40-A118-0F28D91759C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99F-8CC9-2F41-B873-F82B8AC30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506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9CB9-08DA-8A40-A118-0F28D91759C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99F-8CC9-2F41-B873-F82B8AC30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473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9CB9-08DA-8A40-A118-0F28D91759C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99F-8CC9-2F41-B873-F82B8AC30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8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9CB9-08DA-8A40-A118-0F28D91759C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99F-8CC9-2F41-B873-F82B8AC30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598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9CB9-08DA-8A40-A118-0F28D91759C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99F-8CC9-2F41-B873-F82B8AC30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490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9CB9-08DA-8A40-A118-0F28D91759C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99F-8CC9-2F41-B873-F82B8AC30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19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9CB9-08DA-8A40-A118-0F28D91759C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99F-8CC9-2F41-B873-F82B8AC30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196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9CB9-08DA-8A40-A118-0F28D91759C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99F-8CC9-2F41-B873-F82B8AC30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30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9CB9-08DA-8A40-A118-0F28D91759C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99F-8CC9-2F41-B873-F82B8AC30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316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9CB9-08DA-8A40-A118-0F28D91759C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99F-8CC9-2F41-B873-F82B8AC30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680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9CB9-08DA-8A40-A118-0F28D91759C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C99F-8CC9-2F41-B873-F82B8AC30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168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9CB9-08DA-8A40-A118-0F28D91759CB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C99F-8CC9-2F41-B873-F82B8AC30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062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3726"/>
            <a:ext cx="7772400" cy="1470025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ΜΟΡΙΑΚΗ ΤΑΞΙΝΟΜΗΣΗ ΤΟΥ ΚΑΡΚΙΝΟΥ ΤΩΝ ΩΟΘΗΚΩΝ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422" y="3886199"/>
            <a:ext cx="7994778" cy="2463403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Παρασκευή Θ. ΑΛΕΞΑΝΔΡΟΥ</a:t>
            </a:r>
          </a:p>
          <a:p>
            <a:r>
              <a:rPr lang="el-GR" sz="3000" b="1" dirty="0" smtClean="0"/>
              <a:t>Διευθύντρια ΕΣΥ</a:t>
            </a:r>
          </a:p>
          <a:p>
            <a:r>
              <a:rPr lang="el-GR" sz="3000" b="1" dirty="0" smtClean="0"/>
              <a:t>Α’ Εργαστήριο Παθολογικής Ανατομικής</a:t>
            </a:r>
          </a:p>
          <a:p>
            <a:r>
              <a:rPr lang="el-GR" sz="3000" b="1" dirty="0" smtClean="0"/>
              <a:t>Ιατρική Σχολή ΕΚΠΑ</a:t>
            </a:r>
            <a:endParaRPr lang="en-US" sz="3000" b="1" dirty="0"/>
          </a:p>
        </p:txBody>
      </p:sp>
    </p:spTree>
    <p:extLst>
      <p:ext uri="{BB962C8B-B14F-4D97-AF65-F5344CB8AC3E}">
        <p14:creationId xmlns="" xmlns:p14="http://schemas.microsoft.com/office/powerpoint/2010/main" val="131668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Πιθανοί θεραπευτικοί στόχοι ταυτοποιήθηκαν με την μοριακή μελέτη αυτών των όγκων</a:t>
            </a:r>
          </a:p>
          <a:p>
            <a:r>
              <a:rPr lang="el-GR" b="1" dirty="0" smtClean="0"/>
              <a:t> Η ασφάλεια και η αποτελεσματικότητα των</a:t>
            </a:r>
            <a:r>
              <a:rPr lang="el-GR" b="1" dirty="0"/>
              <a:t> </a:t>
            </a:r>
            <a:r>
              <a:rPr lang="el-GR" b="1" dirty="0" smtClean="0"/>
              <a:t>διαφορετικών </a:t>
            </a:r>
            <a:r>
              <a:rPr lang="el-GR" b="1" dirty="0"/>
              <a:t>σ</a:t>
            </a:r>
            <a:r>
              <a:rPr lang="el-GR" b="1" dirty="0" smtClean="0"/>
              <a:t>τοχευμένων θεραπειών αυτής της νόσου βρίσκονται υπό συνεχή διερεύνηση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29525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Ο </a:t>
            </a:r>
            <a:r>
              <a:rPr lang="el-GR" b="1" u="sng" dirty="0" smtClean="0"/>
              <a:t>καρκίνος της ωοθήκης </a:t>
            </a:r>
            <a:r>
              <a:rPr lang="el-GR" b="1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l-GR" b="1" dirty="0" smtClean="0">
                <a:ea typeface="Wingdings"/>
                <a:cs typeface="Wingdings"/>
                <a:sym typeface="Wingdings"/>
              </a:rPr>
              <a:t>πρώτη</a:t>
            </a:r>
            <a:r>
              <a:rPr lang="el-GR" b="1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l-GR" b="1" dirty="0" smtClean="0"/>
              <a:t>αιτία θανάτου στις ανεπτυγμένες χώρες σε γυναίκες ασθενείς προχωρημένου σταδίου</a:t>
            </a:r>
          </a:p>
          <a:p>
            <a:r>
              <a:rPr lang="el-GR" b="1" dirty="0" smtClean="0"/>
              <a:t>Παρά την υψηλή απόκριση στην χημειοθεραπεία οι περισσότερες ασθενείς υποτροπιάζουν και αναπτύσσουν ανθεκτικότητα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878778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Η γνώση των μοριακών χαρακτηριστικών του καρκίνου των ωοθηκών μπορεί να οδηγήσει στην ταυτοποίηση των πιθανών πρόδρομων αλλοιώσεων καθώς και άλλων βιοδεικτών στον ορό ασθενών υψηλού κινδύνου (</a:t>
            </a:r>
            <a:r>
              <a:rPr lang="en-US" b="1" dirty="0" smtClean="0"/>
              <a:t>circulating cell free DNA, microRNAs)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846332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 smtClean="0"/>
              <a:t>Το υψηλής κακοηθείας ορώδες καρκίνωμα της ωοθήκης θεωρούνταν στο παρελθόν εξέλιξη του καλά διαφοροποιημένου ορώδους καρκινώματος</a:t>
            </a:r>
          </a:p>
          <a:p>
            <a:r>
              <a:rPr lang="el-GR" b="1" dirty="0" smtClean="0"/>
              <a:t>Η πρόοδος της μοριακής βιολογίας οδήγησε στο συσχετισμό των κλινικοπαθολογοανατομικών και μοριακών χαρακτηριστικών αυτού του καρκίνου καταλήγοντας στο συμπέρασμα οτι πρόκειται για δύο διακριτούς όγκους (τύπου Ι και τύπου ΙΙ) με διαφορετικά γονιδιακά πρότυπα και πρόγνωση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741013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Τύπου Ι και ΙΙ όγκοι ωοθήκης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u="sng" dirty="0" smtClean="0"/>
              <a:t>Κύρια μοριακά χαρακτηριστικά των Τύπου Ι και ΙΙ όγκων και οι διαφορές τους</a:t>
            </a:r>
          </a:p>
          <a:p>
            <a:pPr marL="0" indent="0">
              <a:buNone/>
            </a:pPr>
            <a:r>
              <a:rPr lang="el-GR" b="1" dirty="0" smtClean="0"/>
              <a:t>Χρωμοσωμιακή σταθερότητα</a:t>
            </a:r>
            <a:r>
              <a:rPr lang="el-GR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b="1" u="sng" dirty="0" smtClean="0"/>
              <a:t>Τύπου Ι</a:t>
            </a:r>
            <a:r>
              <a:rPr lang="el-GR" b="1" dirty="0" smtClean="0"/>
              <a:t> όγκοι</a:t>
            </a:r>
          </a:p>
          <a:p>
            <a:pPr marL="0" indent="0">
              <a:buNone/>
            </a:pPr>
            <a:r>
              <a:rPr lang="el-GR" b="1" dirty="0" smtClean="0"/>
              <a:t>Χρωμοσωμιακή αστάθεια</a:t>
            </a:r>
            <a:r>
              <a:rPr lang="el-GR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b="1" u="sng" dirty="0" smtClean="0"/>
              <a:t>Τύπου ΙΙ </a:t>
            </a:r>
            <a:r>
              <a:rPr lang="el-GR" b="1" dirty="0" smtClean="0"/>
              <a:t>όγκοι</a:t>
            </a:r>
            <a:endParaRPr lang="en-US" b="1" dirty="0" smtClean="0"/>
          </a:p>
          <a:p>
            <a:pPr marL="0" indent="0">
              <a:buNone/>
            </a:pPr>
            <a:r>
              <a:rPr lang="el-GR" b="1" dirty="0" smtClean="0"/>
              <a:t>Μεταλλάξεις του</a:t>
            </a:r>
            <a:r>
              <a:rPr lang="en-US" b="1" dirty="0" smtClean="0"/>
              <a:t> p53</a:t>
            </a:r>
            <a:r>
              <a:rPr lang="en-US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b="1" u="sng" dirty="0" smtClean="0"/>
              <a:t>Τύπου ΙΙ </a:t>
            </a:r>
            <a:r>
              <a:rPr lang="el-GR" b="1" dirty="0" smtClean="0"/>
              <a:t>όγκοι</a:t>
            </a:r>
            <a:endParaRPr lang="en-US" b="1" dirty="0" smtClean="0"/>
          </a:p>
          <a:p>
            <a:pPr marL="0" indent="0">
              <a:buNone/>
            </a:pPr>
            <a:r>
              <a:rPr lang="el-GR" b="1" dirty="0" smtClean="0"/>
              <a:t>Σπάνιες μεταλλάξεις του </a:t>
            </a:r>
            <a:r>
              <a:rPr lang="en-US" b="1" dirty="0" smtClean="0"/>
              <a:t>p53</a:t>
            </a:r>
            <a:r>
              <a:rPr lang="en-US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b="1" u="sng" dirty="0" smtClean="0"/>
              <a:t>Τύπου Ι</a:t>
            </a:r>
            <a:r>
              <a:rPr lang="el-GR" b="1" dirty="0" smtClean="0"/>
              <a:t> όγκο</a:t>
            </a:r>
            <a:r>
              <a:rPr lang="el-GR" dirty="0" smtClean="0"/>
              <a:t>ι</a:t>
            </a:r>
          </a:p>
          <a:p>
            <a:pPr marL="0" indent="0">
              <a:buNone/>
            </a:pPr>
            <a:endParaRPr lang="en-US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3982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 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0135" r="-20135"/>
          <a:stretch>
            <a:fillRect/>
          </a:stretch>
        </p:blipFill>
        <p:spPr>
          <a:xfrm>
            <a:off x="-570737" y="699366"/>
            <a:ext cx="9867594" cy="5426797"/>
          </a:xfrm>
        </p:spPr>
      </p:pic>
      <p:sp>
        <p:nvSpPr>
          <p:cNvPr id="5" name="TextBox 4"/>
          <p:cNvSpPr txBox="1"/>
          <p:nvPr/>
        </p:nvSpPr>
        <p:spPr>
          <a:xfrm>
            <a:off x="457200" y="5958365"/>
            <a:ext cx="540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Kurman</a:t>
            </a:r>
            <a:r>
              <a:rPr lang="en-US" b="1" dirty="0" smtClean="0">
                <a:solidFill>
                  <a:srgbClr val="0000FF"/>
                </a:solidFill>
              </a:rPr>
              <a:t> R and Shih I-M. Am J </a:t>
            </a:r>
            <a:r>
              <a:rPr lang="en-US" b="1" dirty="0" err="1" smtClean="0">
                <a:solidFill>
                  <a:srgbClr val="0000FF"/>
                </a:solidFill>
              </a:rPr>
              <a:t>Pathol</a:t>
            </a:r>
            <a:r>
              <a:rPr lang="en-US" b="1" dirty="0" smtClean="0">
                <a:solidFill>
                  <a:srgbClr val="0000FF"/>
                </a:solidFill>
              </a:rPr>
              <a:t> 2016;186:732-746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714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7446087" y="4108565"/>
            <a:ext cx="1562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High grade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46087" y="1998133"/>
            <a:ext cx="1506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Low grade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61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398" r="-19398"/>
          <a:stretch>
            <a:fillRect/>
          </a:stretch>
        </p:blipFill>
        <p:spPr>
          <a:xfrm>
            <a:off x="-799024" y="503812"/>
            <a:ext cx="10654226" cy="5859414"/>
          </a:xfrm>
        </p:spPr>
      </p:pic>
      <p:sp>
        <p:nvSpPr>
          <p:cNvPr id="2" name="Rectangle 1"/>
          <p:cNvSpPr/>
          <p:nvPr/>
        </p:nvSpPr>
        <p:spPr>
          <a:xfrm>
            <a:off x="885163" y="6143097"/>
            <a:ext cx="1506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Low grade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623410" y="6138463"/>
            <a:ext cx="1562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High </a:t>
            </a:r>
            <a:r>
              <a:rPr lang="en-US" sz="2400" b="1" dirty="0" smtClean="0">
                <a:solidFill>
                  <a:srgbClr val="0000FF"/>
                </a:solidFill>
              </a:rPr>
              <a:t>grade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146429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0247" r="-40247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6845697" y="2160601"/>
            <a:ext cx="1506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Low grade</a:t>
            </a:r>
          </a:p>
        </p:txBody>
      </p:sp>
    </p:spTree>
    <p:extLst>
      <p:ext uri="{BB962C8B-B14F-4D97-AF65-F5344CB8AC3E}">
        <p14:creationId xmlns="" xmlns:p14="http://schemas.microsoft.com/office/powerpoint/2010/main" val="3890907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2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1152" b="-31152"/>
          <a:stretch>
            <a:fillRect/>
          </a:stretch>
        </p:blipFill>
        <p:spPr/>
      </p:pic>
      <p:pic>
        <p:nvPicPr>
          <p:cNvPr id="8" name="Content Placeholder 7" descr="A3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7895" b="-17895"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5060963" y="5941497"/>
            <a:ext cx="1562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High </a:t>
            </a:r>
            <a:r>
              <a:rPr lang="en-US" sz="2400" b="1" dirty="0" smtClean="0">
                <a:solidFill>
                  <a:srgbClr val="0000FF"/>
                </a:solidFill>
              </a:rPr>
              <a:t>grade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72384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ΔΥΑΔΙΚΟ ΠΡΟΤΥΠΟ ΚΑΡΚΙΝΟΓΕΝΕΣΗΣ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 smtClean="0"/>
              <a:t>Μεγάλος αριθμός ιστοπαθολογικών και μοριακών μελετών</a:t>
            </a:r>
          </a:p>
          <a:p>
            <a:r>
              <a:rPr lang="el-GR" b="1" dirty="0" smtClean="0"/>
              <a:t>Νέες θεωρίες συσχετιζόμενες με την Μοριακή παθογενετική οδό των πρωτοπαθών όγκων των ωοθηκών</a:t>
            </a:r>
          </a:p>
          <a:p>
            <a:r>
              <a:rPr lang="el-GR" b="1" dirty="0" smtClean="0"/>
              <a:t>Συσχέτιση με την ιστολογική ταξινόμηση των όγκων των ωοθηκών</a:t>
            </a:r>
          </a:p>
          <a:p>
            <a:r>
              <a:rPr lang="el-GR" b="1" dirty="0" smtClean="0"/>
              <a:t>Η γνώση υποκείμενων μοριακών μηχανισμών «</a:t>
            </a:r>
            <a:r>
              <a:rPr lang="el-GR" b="1" dirty="0"/>
              <a:t>φ</a:t>
            </a:r>
            <a:r>
              <a:rPr lang="el-GR" b="1" dirty="0" smtClean="0"/>
              <a:t>ωτίζει» τις βασικές διαφορές μεταξύ των όγκων τύπου Ι και τύπου ΙΙ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115843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/>
              <a:t>Ενδομητριοειδή και Διαυγοκυτταρικά καρκινώματα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Προέρχονται από άτυπο υπερπλαστικό όγκο</a:t>
            </a:r>
          </a:p>
          <a:p>
            <a:r>
              <a:rPr lang="el-GR" b="1" u="sng" dirty="0" smtClean="0"/>
              <a:t>Απενεργοποίηση του </a:t>
            </a:r>
            <a:r>
              <a:rPr lang="en-US" b="1" i="1" u="sng" dirty="0" smtClean="0"/>
              <a:t>ARID</a:t>
            </a:r>
            <a:r>
              <a:rPr lang="el-GR" b="1" i="1" u="sng" dirty="0" smtClean="0"/>
              <a:t>1Α </a:t>
            </a:r>
            <a:r>
              <a:rPr lang="el-GR" b="1" i="1" dirty="0" smtClean="0"/>
              <a:t>και </a:t>
            </a:r>
            <a:r>
              <a:rPr lang="el-GR" b="1" u="sng" dirty="0" smtClean="0"/>
              <a:t>Ενεργοποίηση του </a:t>
            </a:r>
            <a:r>
              <a:rPr lang="en-US" b="1" i="1" u="sng" dirty="0"/>
              <a:t>Catenin </a:t>
            </a:r>
            <a:r>
              <a:rPr lang="en-US" b="1" i="1" u="sng" dirty="0" smtClean="0"/>
              <a:t>B1</a:t>
            </a:r>
            <a:r>
              <a:rPr lang="el-GR" b="1" i="1" u="sng" dirty="0" smtClean="0"/>
              <a:t> </a:t>
            </a:r>
            <a:r>
              <a:rPr lang="el-GR" b="1" dirty="0" smtClean="0"/>
              <a:t>(15-40% των </a:t>
            </a:r>
            <a:r>
              <a:rPr lang="el-GR" b="1" dirty="0"/>
              <a:t>ενδομητριοειδών </a:t>
            </a:r>
            <a:r>
              <a:rPr lang="el-GR" b="1" dirty="0" smtClean="0"/>
              <a:t>καρκινωμάτων)</a:t>
            </a:r>
          </a:p>
          <a:p>
            <a:r>
              <a:rPr lang="el-GR" b="1" dirty="0" smtClean="0"/>
              <a:t>Η μετάλλαξη αυτή συνδέεται με πλακώδη διαφοροποίηση, χαμηλό βαθμό κακοήθειας και ευνοϊκή πρόγνωση</a:t>
            </a:r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320833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Ενδομητριοειδή και Διαυγοκυτταρικά καρκινώματα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b="1" dirty="0" smtClean="0"/>
          </a:p>
          <a:p>
            <a:r>
              <a:rPr lang="el-GR" b="1" u="sng" dirty="0" smtClean="0"/>
              <a:t>Σωματικές </a:t>
            </a:r>
            <a:r>
              <a:rPr lang="el-GR" b="1" u="sng" dirty="0"/>
              <a:t>μεταλλάξεις του </a:t>
            </a:r>
            <a:r>
              <a:rPr lang="en-US" b="1" i="1" u="sng" dirty="0"/>
              <a:t>PTEN</a:t>
            </a:r>
            <a:r>
              <a:rPr lang="en-US" b="1" u="sng" dirty="0"/>
              <a:t> </a:t>
            </a:r>
            <a:r>
              <a:rPr lang="el-GR" b="1" dirty="0"/>
              <a:t>στα </a:t>
            </a:r>
            <a:r>
              <a:rPr lang="el-GR" b="1" dirty="0" smtClean="0"/>
              <a:t>ενδομητριοειδή, </a:t>
            </a:r>
            <a:r>
              <a:rPr lang="el-GR" b="1" dirty="0"/>
              <a:t>διαυγοκυτταρικά </a:t>
            </a:r>
            <a:r>
              <a:rPr lang="el-GR" b="1" dirty="0" smtClean="0"/>
              <a:t>καρκινώματα</a:t>
            </a:r>
            <a:r>
              <a:rPr lang="el-GR" b="1" dirty="0"/>
              <a:t> </a:t>
            </a:r>
            <a:r>
              <a:rPr lang="el-GR" b="1" dirty="0" smtClean="0"/>
              <a:t>και στις ενδομητριωσικές </a:t>
            </a:r>
            <a:r>
              <a:rPr lang="el-GR" b="1" dirty="0"/>
              <a:t>κύστεις</a:t>
            </a:r>
          </a:p>
          <a:p>
            <a:r>
              <a:rPr lang="el-GR" b="1" dirty="0"/>
              <a:t>Ενδομητριωσική κύστη </a:t>
            </a:r>
            <a:r>
              <a:rPr lang="el-GR" b="1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b="1" dirty="0"/>
              <a:t>πρόδρομος αυτών των νεοπλασμάτων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7736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713" b="-5713"/>
          <a:stretch>
            <a:fillRect/>
          </a:stretch>
        </p:blipFill>
        <p:spPr>
          <a:xfrm>
            <a:off x="34503" y="1115472"/>
            <a:ext cx="9048579" cy="4976370"/>
          </a:xfrm>
        </p:spPr>
      </p:pic>
      <p:sp>
        <p:nvSpPr>
          <p:cNvPr id="5" name="Rectangle 4"/>
          <p:cNvSpPr/>
          <p:nvPr/>
        </p:nvSpPr>
        <p:spPr>
          <a:xfrm>
            <a:off x="5020138" y="6134767"/>
            <a:ext cx="406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Rosas V, et al. </a:t>
            </a:r>
            <a:r>
              <a:rPr lang="en-US" b="1" dirty="0" err="1" smtClean="0">
                <a:solidFill>
                  <a:srgbClr val="000090"/>
                </a:solidFill>
              </a:rPr>
              <a:t>Int</a:t>
            </a:r>
            <a:r>
              <a:rPr lang="en-US" b="1" dirty="0" smtClean="0">
                <a:solidFill>
                  <a:srgbClr val="000090"/>
                </a:solidFill>
              </a:rPr>
              <a:t> J </a:t>
            </a:r>
            <a:r>
              <a:rPr lang="en-US" b="1" dirty="0" err="1" smtClean="0">
                <a:solidFill>
                  <a:srgbClr val="000090"/>
                </a:solidFill>
              </a:rPr>
              <a:t>Mol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Sci</a:t>
            </a:r>
            <a:r>
              <a:rPr lang="en-US" b="1" dirty="0" smtClean="0">
                <a:solidFill>
                  <a:srgbClr val="000090"/>
                </a:solidFill>
              </a:rPr>
              <a:t> 2016;17:2113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5776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Παρά το γεγονός οτι οι </a:t>
            </a:r>
            <a:r>
              <a:rPr lang="el-GR" b="1" u="sng" dirty="0" smtClean="0"/>
              <a:t>τύπου Ι</a:t>
            </a:r>
            <a:r>
              <a:rPr lang="el-GR" b="1" dirty="0" smtClean="0"/>
              <a:t> όγκοι της ωοθήκης έχουν μελετηθεί λιγότερο σε σχέση με τους </a:t>
            </a:r>
            <a:r>
              <a:rPr lang="el-GR" b="1" u="sng" dirty="0" smtClean="0"/>
              <a:t>τύπου ΙΙ</a:t>
            </a:r>
            <a:r>
              <a:rPr lang="el-GR" b="1" dirty="0" smtClean="0"/>
              <a:t>, φαίνεται οτι υπάρχει μεγάλη γενετική ετερογένεια τόσο μεταξύ των διαφορετικών ιστολογικών υποτύπων όσο και μέσα σε κάθε ιστολογικό υπότυπο ξεχωριστά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259978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Υ</a:t>
            </a:r>
            <a:r>
              <a:rPr lang="el-GR" b="1" dirty="0" smtClean="0"/>
              <a:t>ψηλή συχνότητα απενεργοποιητικών μεταλλάξεων του </a:t>
            </a:r>
            <a:r>
              <a:rPr lang="en-US" b="1" i="1" dirty="0" smtClean="0"/>
              <a:t>ARID1A</a:t>
            </a:r>
            <a:r>
              <a:rPr lang="el-GR" b="1" dirty="0" smtClean="0"/>
              <a:t> παρατηρείται στο διαυγοκυτταρικό καρκίνωμα της ωοθήκης</a:t>
            </a:r>
          </a:p>
          <a:p>
            <a:r>
              <a:rPr lang="el-GR" b="1" dirty="0" smtClean="0"/>
              <a:t>Ενίσχυση του </a:t>
            </a:r>
            <a:r>
              <a:rPr lang="en-US" b="1" i="1" dirty="0" smtClean="0"/>
              <a:t>ERBB2</a:t>
            </a:r>
            <a:r>
              <a:rPr lang="el-GR" b="1" dirty="0" smtClean="0"/>
              <a:t> παρατηρείται στο 19% και 14% των βλεννωδών και διαυγοκυτταρικών καρκινωμάτων, αντίστοιχα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361448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Βλεννώδες καρκίνωμα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Το βλεννώδες καρκίνωμα παρουσιάζει ετερογένεια:</a:t>
            </a:r>
          </a:p>
          <a:p>
            <a:r>
              <a:rPr lang="el-GR" b="1" u="sng" dirty="0" smtClean="0"/>
              <a:t>Εστίες βλεννώδους κυσταδενώματος</a:t>
            </a:r>
          </a:p>
          <a:p>
            <a:r>
              <a:rPr lang="el-GR" b="1" u="sng" dirty="0" smtClean="0"/>
              <a:t>Άτυπο υπερπλαστικό όγκο</a:t>
            </a:r>
          </a:p>
          <a:p>
            <a:r>
              <a:rPr lang="el-GR" b="1" u="sng" dirty="0" smtClean="0"/>
              <a:t>Καρκίνωμα</a:t>
            </a:r>
          </a:p>
          <a:p>
            <a:pPr marL="0" indent="0">
              <a:buNone/>
            </a:pPr>
            <a:r>
              <a:rPr lang="el-GR" b="1" dirty="0" smtClean="0"/>
              <a:t>Κοινές </a:t>
            </a:r>
            <a:r>
              <a:rPr lang="en-US" b="1" i="1" dirty="0" smtClean="0"/>
              <a:t>KRAS</a:t>
            </a:r>
            <a:r>
              <a:rPr lang="el-GR" b="1" dirty="0" smtClean="0"/>
              <a:t> μεταλλάξεις υποστηρίζουν την κλωνική σχέση μεταξύ τους  </a:t>
            </a:r>
            <a:r>
              <a:rPr lang="el-GR" b="1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b="1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l-GR" b="1" dirty="0" smtClean="0"/>
              <a:t>προέλευση από το βλεννώδες κυσταδένωμα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012628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E1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65163" b="-65163"/>
          <a:stretch>
            <a:fillRect/>
          </a:stretch>
        </p:blipFill>
        <p:spPr/>
      </p:pic>
      <p:pic>
        <p:nvPicPr>
          <p:cNvPr id="8" name="Content Placeholder 7" descr="E2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67357" b="-6735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544229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Όγκοι</a:t>
            </a:r>
            <a:r>
              <a:rPr lang="en-US" sz="3600" b="1" dirty="0" smtClean="0"/>
              <a:t> Brenner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Φωλεές μεταβατικού επιθηλίου</a:t>
            </a:r>
            <a:r>
              <a:rPr lang="en-US" b="1" dirty="0" smtClean="0"/>
              <a:t> </a:t>
            </a:r>
            <a:r>
              <a:rPr lang="el-GR" b="1" dirty="0" smtClean="0"/>
              <a:t>εντός ινώδους στρώματος</a:t>
            </a:r>
          </a:p>
          <a:p>
            <a:r>
              <a:rPr lang="el-GR" b="1" dirty="0" smtClean="0"/>
              <a:t>Συχνότερα καλοήθεις</a:t>
            </a:r>
          </a:p>
          <a:p>
            <a:r>
              <a:rPr lang="el-GR" b="1" dirty="0" smtClean="0"/>
              <a:t>Λιγότερο συχνά </a:t>
            </a:r>
            <a:r>
              <a:rPr lang="el-GR" b="1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l-GR" b="1" dirty="0" smtClean="0"/>
              <a:t>άτυποι υπερπλαστικοί και σπανιότερα κακοήθεις</a:t>
            </a:r>
          </a:p>
          <a:p>
            <a:r>
              <a:rPr lang="el-GR" b="1" dirty="0" smtClean="0"/>
              <a:t>Εξαιρετικά μικρός αριθμός μελετών που αφορά στους </a:t>
            </a:r>
            <a:r>
              <a:rPr lang="el-GR" b="1" u="sng" dirty="0" smtClean="0"/>
              <a:t>καλοήθεις όγκους </a:t>
            </a:r>
            <a:r>
              <a:rPr lang="en-US" b="1" u="sng" dirty="0" smtClean="0"/>
              <a:t>Brenner</a:t>
            </a:r>
            <a:r>
              <a:rPr lang="el-GR" b="1" u="sng" dirty="0" smtClean="0"/>
              <a:t> </a:t>
            </a:r>
            <a:r>
              <a:rPr lang="el-GR" b="1" dirty="0" smtClean="0"/>
              <a:t>και στους </a:t>
            </a:r>
            <a:r>
              <a:rPr lang="el-GR" b="1" u="sng" dirty="0" smtClean="0"/>
              <a:t>άτυπους υπερπλαστικούς όγκους </a:t>
            </a:r>
            <a:r>
              <a:rPr lang="en-US" b="1" u="sng" dirty="0"/>
              <a:t>Brenner</a:t>
            </a:r>
            <a:r>
              <a:rPr lang="el-GR" b="1" u="sng" dirty="0" smtClean="0"/>
              <a:t>  </a:t>
            </a:r>
            <a:endParaRPr lang="en-US" b="1" u="sng" dirty="0"/>
          </a:p>
        </p:txBody>
      </p:sp>
    </p:spTree>
    <p:extLst>
      <p:ext uri="{BB962C8B-B14F-4D97-AF65-F5344CB8AC3E}">
        <p14:creationId xmlns="" xmlns:p14="http://schemas.microsoft.com/office/powerpoint/2010/main" val="988932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Όγκοι</a:t>
            </a:r>
            <a:r>
              <a:rPr lang="en-US" b="1" dirty="0"/>
              <a:t> Brenner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 smtClean="0"/>
              <a:t>Ο ανοσοφθορισμός κατέδειξε την </a:t>
            </a:r>
            <a:r>
              <a:rPr lang="el-GR" b="1" u="sng" dirty="0" smtClean="0"/>
              <a:t>απώλεια του </a:t>
            </a:r>
            <a:r>
              <a:rPr lang="en-US" b="1" i="1" u="sng" dirty="0" smtClean="0"/>
              <a:t>CDKN2A</a:t>
            </a:r>
            <a:r>
              <a:rPr lang="en-US" b="1" dirty="0" smtClean="0"/>
              <a:t> </a:t>
            </a:r>
            <a:r>
              <a:rPr lang="el-GR" b="1" dirty="0" smtClean="0"/>
              <a:t>(γονίδιο που κωδικοποιεί το</a:t>
            </a:r>
            <a:r>
              <a:rPr lang="en-US" b="1" dirty="0" smtClean="0"/>
              <a:t> p16)</a:t>
            </a:r>
            <a:r>
              <a:rPr lang="el-GR" b="1" dirty="0"/>
              <a:t> </a:t>
            </a:r>
            <a:r>
              <a:rPr lang="el-GR" b="1" dirty="0" smtClean="0"/>
              <a:t>στο επιθηλιακό στοιχείο όλων των άτυπων </a:t>
            </a:r>
            <a:r>
              <a:rPr lang="en-US" b="1" dirty="0" smtClean="0"/>
              <a:t> </a:t>
            </a:r>
            <a:r>
              <a:rPr lang="el-GR" b="1" dirty="0" smtClean="0"/>
              <a:t>υπερπλαστικών όγκων</a:t>
            </a:r>
          </a:p>
          <a:p>
            <a:r>
              <a:rPr lang="el-GR" b="1" dirty="0" smtClean="0"/>
              <a:t>Αυτή η απώλεια του </a:t>
            </a:r>
            <a:r>
              <a:rPr lang="en-US" b="1" i="1" dirty="0"/>
              <a:t>CDKN2A</a:t>
            </a:r>
            <a:r>
              <a:rPr lang="en-US" b="1" dirty="0"/>
              <a:t> </a:t>
            </a:r>
            <a:r>
              <a:rPr lang="el-GR" b="1" dirty="0" smtClean="0"/>
              <a:t>δεν διαπιστώθηκε στους καλοήθεις όγκους</a:t>
            </a:r>
          </a:p>
          <a:p>
            <a:r>
              <a:rPr lang="el-GR" b="1" u="sng" dirty="0" smtClean="0"/>
              <a:t>Απώλεια του </a:t>
            </a:r>
            <a:r>
              <a:rPr lang="en-US" b="1" i="1" u="sng" dirty="0" smtClean="0"/>
              <a:t>CDKN2A</a:t>
            </a:r>
            <a:r>
              <a:rPr lang="el-GR" b="1" u="sng" dirty="0" smtClean="0"/>
              <a:t> </a:t>
            </a:r>
            <a:r>
              <a:rPr lang="el-GR" b="1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b="1" dirty="0">
                <a:sym typeface="Wingdings"/>
              </a:rPr>
              <a:t> </a:t>
            </a:r>
            <a:r>
              <a:rPr lang="el-GR" b="1" dirty="0" smtClean="0">
                <a:sym typeface="Wingdings"/>
              </a:rPr>
              <a:t>πιθανώς να διαδραματίζει </a:t>
            </a:r>
            <a:r>
              <a:rPr lang="el-GR" b="1" dirty="0" smtClean="0"/>
              <a:t>σημαντικό ρόλο στην εξέλιξη του καλοήθους σε άτυπο υπερπλαστικό όγκο</a:t>
            </a:r>
            <a:r>
              <a:rPr lang="en-US" b="1" dirty="0" smtClean="0"/>
              <a:t> Brenner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190606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450" b="-345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50773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575" b="-5575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2505487" y="6158736"/>
            <a:ext cx="6181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Kurman</a:t>
            </a:r>
            <a:r>
              <a:rPr lang="en-US" b="1" dirty="0">
                <a:solidFill>
                  <a:srgbClr val="0000FF"/>
                </a:solidFill>
              </a:rPr>
              <a:t> R and Shih I-M. Am J </a:t>
            </a:r>
            <a:r>
              <a:rPr lang="en-US" b="1" dirty="0" err="1">
                <a:solidFill>
                  <a:srgbClr val="0000FF"/>
                </a:solidFill>
              </a:rPr>
              <a:t>Pathol</a:t>
            </a:r>
            <a:r>
              <a:rPr lang="en-US" b="1" dirty="0">
                <a:solidFill>
                  <a:srgbClr val="0000FF"/>
                </a:solidFill>
              </a:rPr>
              <a:t> 2016;186:732-746</a:t>
            </a:r>
          </a:p>
        </p:txBody>
      </p:sp>
    </p:spTree>
    <p:extLst>
      <p:ext uri="{BB962C8B-B14F-4D97-AF65-F5344CB8AC3E}">
        <p14:creationId xmlns="" xmlns:p14="http://schemas.microsoft.com/office/powerpoint/2010/main" val="4041576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Α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8398" r="-38398"/>
          <a:stretch>
            <a:fillRect/>
          </a:stretch>
        </p:blipFill>
        <p:spPr>
          <a:xfrm>
            <a:off x="-1329109" y="184649"/>
            <a:ext cx="10803512" cy="5941515"/>
          </a:xfrm>
        </p:spPr>
      </p:pic>
      <p:sp>
        <p:nvSpPr>
          <p:cNvPr id="5" name="Rectangle 4"/>
          <p:cNvSpPr/>
          <p:nvPr/>
        </p:nvSpPr>
        <p:spPr>
          <a:xfrm>
            <a:off x="4874802" y="6195697"/>
            <a:ext cx="406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Rosas V, et al. </a:t>
            </a:r>
            <a:r>
              <a:rPr lang="en-US" b="1" dirty="0" err="1">
                <a:solidFill>
                  <a:srgbClr val="000090"/>
                </a:solidFill>
              </a:rPr>
              <a:t>Int</a:t>
            </a:r>
            <a:r>
              <a:rPr lang="en-US" b="1" dirty="0">
                <a:solidFill>
                  <a:srgbClr val="000090"/>
                </a:solidFill>
              </a:rPr>
              <a:t> J </a:t>
            </a:r>
            <a:r>
              <a:rPr lang="en-US" b="1" dirty="0" err="1">
                <a:solidFill>
                  <a:srgbClr val="000090"/>
                </a:solidFill>
              </a:rPr>
              <a:t>Mol</a:t>
            </a:r>
            <a:r>
              <a:rPr lang="en-US" b="1" dirty="0">
                <a:solidFill>
                  <a:srgbClr val="000090"/>
                </a:solidFill>
              </a:rPr>
              <a:t> </a:t>
            </a:r>
            <a:r>
              <a:rPr lang="en-US" b="1" dirty="0" err="1">
                <a:solidFill>
                  <a:srgbClr val="000090"/>
                </a:solidFill>
              </a:rPr>
              <a:t>Sci</a:t>
            </a:r>
            <a:r>
              <a:rPr lang="en-US" b="1" dirty="0">
                <a:solidFill>
                  <a:srgbClr val="000090"/>
                </a:solidFill>
              </a:rPr>
              <a:t> 2016;17:2113</a:t>
            </a:r>
          </a:p>
        </p:txBody>
      </p:sp>
    </p:spTree>
    <p:extLst>
      <p:ext uri="{BB962C8B-B14F-4D97-AF65-F5344CB8AC3E}">
        <p14:creationId xmlns="" xmlns:p14="http://schemas.microsoft.com/office/powerpoint/2010/main" val="1217399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Μορφολογικά και Μοριακά Χαρακτηριστικά των Πρόδρομων Αλλοιώσεων</a:t>
            </a:r>
            <a:br>
              <a:rPr lang="el-GR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dirty="0" smtClean="0"/>
              <a:t>Ο διαχωρισμός των τύπου Ι και ΙΙ όγκων ωοθήκης βασίστηκε σε διαφορετικούς ιστολογικούς υποτύπους των πρόδρομων αλλοιώσεων</a:t>
            </a:r>
          </a:p>
          <a:p>
            <a:r>
              <a:rPr lang="el-GR" b="1" dirty="0" smtClean="0"/>
              <a:t>Ο  </a:t>
            </a:r>
            <a:r>
              <a:rPr lang="el-GR" b="1" u="sng" dirty="0" smtClean="0"/>
              <a:t>τύπου Ι</a:t>
            </a:r>
            <a:r>
              <a:rPr lang="el-GR" b="1" dirty="0" smtClean="0"/>
              <a:t> όγκος προέρχεται από τον άτυπο υπερπλαστικό όγκο της ωοθήκης (Προσομοιάζει με την ακολουθία Αδένωμα–Αδενοκαρκίνωμα Παχέος Εντέρου)</a:t>
            </a:r>
          </a:p>
          <a:p>
            <a:r>
              <a:rPr lang="el-GR" b="1" dirty="0" smtClean="0"/>
              <a:t>Πολλοί </a:t>
            </a:r>
            <a:r>
              <a:rPr lang="el-GR" b="1" u="sng" dirty="0" smtClean="0"/>
              <a:t>τύπου ΙΙ</a:t>
            </a:r>
            <a:r>
              <a:rPr lang="el-GR" b="1" dirty="0" smtClean="0"/>
              <a:t> καρκινώματα ωοθήκης αναπτύσσονται σε έδαφος ενδοεπιθηλιακού καρκινώματος της σάλπιγγας κυρίως εντοπιζόμενου στόν κώδωνα της σάλπιγγας (</a:t>
            </a:r>
            <a:r>
              <a:rPr lang="en-US" b="1" dirty="0" smtClean="0"/>
              <a:t>STIC)</a:t>
            </a:r>
            <a:r>
              <a:rPr lang="el-GR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366168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5286" b="-25286"/>
          <a:stretch>
            <a:fillRect/>
          </a:stretch>
        </p:blipFill>
        <p:spPr>
          <a:xfrm>
            <a:off x="35383" y="561371"/>
            <a:ext cx="9040885" cy="4972138"/>
          </a:xfrm>
        </p:spPr>
      </p:pic>
      <p:sp>
        <p:nvSpPr>
          <p:cNvPr id="5" name="Rectangle 4"/>
          <p:cNvSpPr/>
          <p:nvPr/>
        </p:nvSpPr>
        <p:spPr>
          <a:xfrm>
            <a:off x="2539999" y="6143109"/>
            <a:ext cx="6383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Kurman</a:t>
            </a:r>
            <a:r>
              <a:rPr lang="en-US" b="1" dirty="0">
                <a:solidFill>
                  <a:srgbClr val="0000FF"/>
                </a:solidFill>
              </a:rPr>
              <a:t> R and Shih I-M. Am J </a:t>
            </a:r>
            <a:r>
              <a:rPr lang="en-US" b="1" dirty="0" err="1">
                <a:solidFill>
                  <a:srgbClr val="0000FF"/>
                </a:solidFill>
              </a:rPr>
              <a:t>Pathol</a:t>
            </a:r>
            <a:r>
              <a:rPr lang="en-US" b="1" dirty="0">
                <a:solidFill>
                  <a:srgbClr val="0000FF"/>
                </a:solidFill>
              </a:rPr>
              <a:t> 2016;186:732-746</a:t>
            </a:r>
          </a:p>
        </p:txBody>
      </p:sp>
    </p:spTree>
    <p:extLst>
      <p:ext uri="{BB962C8B-B14F-4D97-AF65-F5344CB8AC3E}">
        <p14:creationId xmlns="" xmlns:p14="http://schemas.microsoft.com/office/powerpoint/2010/main" val="2028560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STIC </a:t>
            </a:r>
            <a:r>
              <a:rPr lang="en-US" sz="3600" b="1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600" b="1" dirty="0" smtClean="0"/>
              <a:t> HGSC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Η παρουσία </a:t>
            </a:r>
            <a:r>
              <a:rPr lang="en-US" b="1" dirty="0" smtClean="0"/>
              <a:t>STIC </a:t>
            </a:r>
            <a:r>
              <a:rPr lang="el-GR" b="1" dirty="0" smtClean="0"/>
              <a:t>σε γυναίκες με υψηλό κίνδυνο ανάπτυξης καρκίνου στις ωοθήκες ή σε γυναίκες με </a:t>
            </a:r>
            <a:r>
              <a:rPr lang="en-US" b="1" i="1" dirty="0" smtClean="0"/>
              <a:t>BRACA</a:t>
            </a:r>
            <a:r>
              <a:rPr lang="el-GR" b="1" dirty="0" smtClean="0"/>
              <a:t> μεταλλάξεις μετά από </a:t>
            </a:r>
            <a:r>
              <a:rPr lang="en-US" b="1" dirty="0" smtClean="0"/>
              <a:t> RRSO</a:t>
            </a:r>
            <a:r>
              <a:rPr lang="el-GR" b="1" dirty="0" smtClean="0"/>
              <a:t> ενίσχυσε την αντίληψη  της αιτιοπαθογένειας του καρκίνου της ωοθήκης</a:t>
            </a:r>
          </a:p>
          <a:p>
            <a:r>
              <a:rPr lang="el-GR" b="1" dirty="0" smtClean="0"/>
              <a:t>Δεν υπήρχαν παρόμοιες ενδοεπιθηλιακές αλλοιώσεις στο επιθήλιο των ωοθηκών</a:t>
            </a:r>
          </a:p>
          <a:p>
            <a:r>
              <a:rPr lang="el-GR" b="1" dirty="0" smtClean="0"/>
              <a:t>Σε γυναίκες με σποραδικά </a:t>
            </a:r>
            <a:r>
              <a:rPr lang="en-US" b="1" dirty="0" smtClean="0"/>
              <a:t>HGSC </a:t>
            </a:r>
            <a:r>
              <a:rPr lang="el-GR" b="1" dirty="0" smtClean="0"/>
              <a:t>διαπιστώθηκε </a:t>
            </a:r>
            <a:r>
              <a:rPr lang="en-US" b="1" dirty="0" smtClean="0"/>
              <a:t>STIC</a:t>
            </a:r>
            <a:r>
              <a:rPr lang="el-GR" b="1" dirty="0" smtClean="0"/>
              <a:t> σε ποσοστό 50%-60%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089389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/>
              <a:t>Ετερογένεια των Ογκων των Ωοθηκών τύπου Ι και ΙΙ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Διακριτές διαφορές</a:t>
            </a:r>
          </a:p>
          <a:p>
            <a:r>
              <a:rPr lang="el-GR" b="1" dirty="0" smtClean="0"/>
              <a:t>Κλινικοπαθολογοανατομικά χαρακτηριστικά</a:t>
            </a:r>
          </a:p>
          <a:p>
            <a:r>
              <a:rPr lang="el-GR" b="1" dirty="0" smtClean="0"/>
              <a:t>Μοριακά χαρακτηριστικά</a:t>
            </a:r>
          </a:p>
          <a:p>
            <a:r>
              <a:rPr lang="el-GR" b="1" dirty="0" smtClean="0"/>
              <a:t>Βιολογική συμπεριφορά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449733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u="sng" dirty="0" smtClean="0"/>
              <a:t>Κατανόηση της Βιολογίας του Καρκίνου των Ωοθηκών</a:t>
            </a:r>
          </a:p>
          <a:p>
            <a:r>
              <a:rPr lang="el-GR" b="1" dirty="0" smtClean="0">
                <a:solidFill>
                  <a:srgbClr val="0000FF"/>
                </a:solidFill>
              </a:rPr>
              <a:t>Πρόληψη</a:t>
            </a:r>
          </a:p>
          <a:p>
            <a:r>
              <a:rPr lang="el-GR" b="1" dirty="0" smtClean="0">
                <a:solidFill>
                  <a:srgbClr val="0000FF"/>
                </a:solidFill>
              </a:rPr>
              <a:t>Διάγνωση</a:t>
            </a:r>
          </a:p>
          <a:p>
            <a:r>
              <a:rPr lang="el-GR" b="1" dirty="0" smtClean="0">
                <a:solidFill>
                  <a:srgbClr val="0000FF"/>
                </a:solidFill>
              </a:rPr>
              <a:t>Θεραπεία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0904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 smtClean="0"/>
              <a:t>                </a:t>
            </a:r>
          </a:p>
          <a:p>
            <a:pPr marL="0" indent="0">
              <a:buNone/>
            </a:pPr>
            <a:endParaRPr lang="el-GR" sz="5400" dirty="0"/>
          </a:p>
          <a:p>
            <a:pPr marL="0" indent="0">
              <a:buNone/>
            </a:pPr>
            <a:r>
              <a:rPr lang="el-GR" sz="5400" dirty="0" smtClean="0"/>
              <a:t>						</a:t>
            </a:r>
            <a:endParaRPr lang="en-US" sz="5400" dirty="0" smtClean="0"/>
          </a:p>
          <a:p>
            <a:pPr marL="0" indent="0">
              <a:buNone/>
            </a:pPr>
            <a:r>
              <a:rPr lang="en-US" sz="5400" b="1"/>
              <a:t>	</a:t>
            </a:r>
            <a:r>
              <a:rPr lang="en-US" sz="5400" b="1" smtClean="0"/>
              <a:t>									</a:t>
            </a:r>
            <a:r>
              <a:rPr lang="el-GR" sz="5400" b="1" smtClean="0"/>
              <a:t>ΕΥΧΑΡΙΣΤΩ</a:t>
            </a:r>
            <a:endParaRPr lang="en-US" sz="5400" b="1" dirty="0"/>
          </a:p>
        </p:txBody>
      </p:sp>
    </p:spTree>
    <p:extLst>
      <p:ext uri="{BB962C8B-B14F-4D97-AF65-F5344CB8AC3E}">
        <p14:creationId xmlns="" xmlns:p14="http://schemas.microsoft.com/office/powerpoint/2010/main" val="27329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/>
              <a:t>ΚΑΡΚΙΝΟΣ ΤΗΣ ΩΟΘΗΚΗΣ: </a:t>
            </a:r>
            <a:br>
              <a:rPr lang="el-GR" sz="3600" b="1" dirty="0" smtClean="0"/>
            </a:br>
            <a:r>
              <a:rPr lang="el-GR" sz="3600" b="1" dirty="0" smtClean="0"/>
              <a:t>Νόσος με μεγάλη ετερογένεια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b="1" dirty="0" smtClean="0"/>
          </a:p>
          <a:p>
            <a:r>
              <a:rPr lang="el-GR" b="1" dirty="0" smtClean="0"/>
              <a:t>Πολλαπλοί ιστολογικοί υπότυποι</a:t>
            </a:r>
          </a:p>
          <a:p>
            <a:r>
              <a:rPr lang="el-GR" b="1" dirty="0" smtClean="0"/>
              <a:t>Μοριακές μεταβολές συμβαίνουν σε διαφορετικούς ιστολογικούς υπότυπους</a:t>
            </a:r>
          </a:p>
          <a:p>
            <a:r>
              <a:rPr lang="el-GR" b="1" dirty="0" smtClean="0"/>
              <a:t>Σε διαφορετικούς όγκους της ίδας ασθενούς αλλά και μέσα στον ίδιο όγκο ξεχωριστά</a:t>
            </a:r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349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9054" r="-9054"/>
          <a:stretch>
            <a:fillRect/>
          </a:stretch>
        </p:blipFill>
        <p:spPr>
          <a:xfrm>
            <a:off x="-642617" y="634960"/>
            <a:ext cx="9984707" cy="5491204"/>
          </a:xfrm>
        </p:spPr>
      </p:pic>
      <p:sp>
        <p:nvSpPr>
          <p:cNvPr id="5" name="Rectangle 4"/>
          <p:cNvSpPr/>
          <p:nvPr/>
        </p:nvSpPr>
        <p:spPr>
          <a:xfrm>
            <a:off x="4926292" y="6380362"/>
            <a:ext cx="406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Rosas V, et al. </a:t>
            </a:r>
            <a:r>
              <a:rPr lang="en-US" b="1" dirty="0" err="1" smtClean="0">
                <a:solidFill>
                  <a:srgbClr val="000090"/>
                </a:solidFill>
              </a:rPr>
              <a:t>Int</a:t>
            </a:r>
            <a:r>
              <a:rPr lang="en-US" b="1" dirty="0" smtClean="0">
                <a:solidFill>
                  <a:srgbClr val="000090"/>
                </a:solidFill>
              </a:rPr>
              <a:t> J </a:t>
            </a:r>
            <a:r>
              <a:rPr lang="en-US" b="1" dirty="0" err="1" smtClean="0">
                <a:solidFill>
                  <a:srgbClr val="000090"/>
                </a:solidFill>
              </a:rPr>
              <a:t>Mol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Sci</a:t>
            </a:r>
            <a:r>
              <a:rPr lang="en-US" b="1" dirty="0" smtClean="0">
                <a:solidFill>
                  <a:srgbClr val="000090"/>
                </a:solidFill>
              </a:rPr>
              <a:t> 2016;17:2113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192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 πρόσφατη μοριακή ταξινόμηση των όγκων της ωοθήκης αποτέλεσε τη βάση για μια απλοποιημένη ταξινόμηση των όγκων σε τύπου Ι και ΙΙ</a:t>
            </a:r>
          </a:p>
          <a:p>
            <a:r>
              <a:rPr lang="el-GR" b="1" dirty="0" smtClean="0"/>
              <a:t>Η ταξινόμηση αυτή σχετίζεται τόσο με την παθογένεια όσο και με τη διάγνωση της νόσου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32788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3699" r="-13699"/>
          <a:stretch>
            <a:fillRect/>
          </a:stretch>
        </p:blipFill>
        <p:spPr>
          <a:xfrm>
            <a:off x="-1017067" y="167472"/>
            <a:ext cx="10834745" cy="5958692"/>
          </a:xfrm>
        </p:spPr>
      </p:pic>
      <p:sp>
        <p:nvSpPr>
          <p:cNvPr id="5" name="TextBox 4"/>
          <p:cNvSpPr txBox="1"/>
          <p:nvPr/>
        </p:nvSpPr>
        <p:spPr>
          <a:xfrm>
            <a:off x="4805856" y="6315281"/>
            <a:ext cx="4122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Rosas V, et al. </a:t>
            </a:r>
            <a:r>
              <a:rPr lang="en-US" b="1" dirty="0" err="1" smtClean="0">
                <a:solidFill>
                  <a:srgbClr val="000090"/>
                </a:solidFill>
              </a:rPr>
              <a:t>Int</a:t>
            </a:r>
            <a:r>
              <a:rPr lang="en-US" b="1" dirty="0" smtClean="0">
                <a:solidFill>
                  <a:srgbClr val="000090"/>
                </a:solidFill>
              </a:rPr>
              <a:t> J </a:t>
            </a:r>
            <a:r>
              <a:rPr lang="en-US" b="1" dirty="0" err="1" smtClean="0">
                <a:solidFill>
                  <a:srgbClr val="000090"/>
                </a:solidFill>
              </a:rPr>
              <a:t>Mol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Sci</a:t>
            </a:r>
            <a:r>
              <a:rPr lang="en-US" b="1" dirty="0" smtClean="0">
                <a:solidFill>
                  <a:srgbClr val="000090"/>
                </a:solidFill>
              </a:rPr>
              <a:t> 2016;17:2113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06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Τύπου Ι και ΙΙ όγκοι ωοθήκης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u="sng" dirty="0" smtClean="0"/>
              <a:t>Οι όγκοι τύπου Ι </a:t>
            </a:r>
            <a:r>
              <a:rPr lang="el-GR" b="1" dirty="0" smtClean="0"/>
              <a:t>προέρχονται από κακοήθη εκτροπή καλοήθων εξωωοθηκικών εμφυτεύσεων οι </a:t>
            </a:r>
            <a:r>
              <a:rPr lang="el-GR" b="1" smtClean="0"/>
              <a:t>οποίες εμφυτεύονται </a:t>
            </a:r>
            <a:r>
              <a:rPr lang="el-GR" b="1" dirty="0" smtClean="0"/>
              <a:t>στην ωοθήκη</a:t>
            </a:r>
          </a:p>
          <a:p>
            <a:r>
              <a:rPr lang="el-GR" b="1" u="sng" dirty="0" smtClean="0"/>
              <a:t>Οι όγκοι τύπου ΙΙ </a:t>
            </a:r>
            <a:r>
              <a:rPr lang="el-GR" b="1" dirty="0" smtClean="0"/>
              <a:t>προέρχονται από ενδοεπιθηλιακό καρκίνωμα της σάλπιγγας με τελική διασπορά στην ωοθήκη και σε άλλες θέσεις μακράν της ωοθήκης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14399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Μοριακές μελέτες κυρίως βασιζόμενες στην «αλληλούχιση νέας γενεάς» επιτρέπουν την πληρέστερη κατανόηση των υποτύπων</a:t>
            </a:r>
          </a:p>
          <a:p>
            <a:r>
              <a:rPr lang="el-GR" b="1" dirty="0" smtClean="0"/>
              <a:t>Εντοπίζουν τις θέσεις των πρόδρομων αλλοιώσεων του υψηλής κακοήθειας ορώδους καρκινώματος</a:t>
            </a:r>
          </a:p>
          <a:p>
            <a:r>
              <a:rPr lang="el-GR" b="1" dirty="0" smtClean="0"/>
              <a:t>Κατανόηση της κλωνικής επιλογής και εξέλιξης που μπορεί να σχετίζεται με την αντίσταση στη χημειοθεραπεία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929033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895</Words>
  <Application>Microsoft Macintosh PowerPoint</Application>
  <PresentationFormat>Προβολή στην οθόνη (4:3)</PresentationFormat>
  <Paragraphs>97</Paragraphs>
  <Slides>36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Office Theme</vt:lpstr>
      <vt:lpstr>ΜΟΡΙΑΚΗ ΤΑΞΙΝΟΜΗΣΗ ΤΟΥ ΚΑΡΚΙΝΟΥ ΤΩΝ ΩΟΘΗΚΩΝ</vt:lpstr>
      <vt:lpstr>ΔΥΑΔΙΚΟ ΠΡΟΤΥΠΟ ΚΑΡΚΙΝΟΓΕΝΕΣΗΣ</vt:lpstr>
      <vt:lpstr>Διαφάνεια 3</vt:lpstr>
      <vt:lpstr>ΚΑΡΚΙΝΟΣ ΤΗΣ ΩΟΘΗΚΗΣ:  Νόσος με μεγάλη ετερογένεια</vt:lpstr>
      <vt:lpstr>Διαφάνεια 5</vt:lpstr>
      <vt:lpstr>Διαφάνεια 6</vt:lpstr>
      <vt:lpstr>Διαφάνεια 7</vt:lpstr>
      <vt:lpstr>Τύπου Ι και ΙΙ όγκοι ωοθήκης</vt:lpstr>
      <vt:lpstr>Διαφάνεια 9</vt:lpstr>
      <vt:lpstr>Διαφάνεια 10</vt:lpstr>
      <vt:lpstr>Διαφάνεια 11</vt:lpstr>
      <vt:lpstr>Διαφάνεια 12</vt:lpstr>
      <vt:lpstr>Διαφάνεια 13</vt:lpstr>
      <vt:lpstr>Τύπου Ι και ΙΙ όγκοι ωοθήκης</vt:lpstr>
      <vt:lpstr>Διαφάνεια 15</vt:lpstr>
      <vt:lpstr>Διαφάνεια 16</vt:lpstr>
      <vt:lpstr>Διαφάνεια 17</vt:lpstr>
      <vt:lpstr>Διαφάνεια 18</vt:lpstr>
      <vt:lpstr>Διαφάνεια 19</vt:lpstr>
      <vt:lpstr>Ενδομητριοειδή και Διαυγοκυτταρικά καρκινώματα</vt:lpstr>
      <vt:lpstr>Ενδομητριοειδή και Διαυγοκυτταρικά καρκινώματα</vt:lpstr>
      <vt:lpstr>Διαφάνεια 22</vt:lpstr>
      <vt:lpstr>Διαφάνεια 23</vt:lpstr>
      <vt:lpstr>Διαφάνεια 24</vt:lpstr>
      <vt:lpstr>Βλεννώδες καρκίνωμα</vt:lpstr>
      <vt:lpstr>Διαφάνεια 26</vt:lpstr>
      <vt:lpstr>Όγκοι Brenner</vt:lpstr>
      <vt:lpstr>Όγκοι Brenner</vt:lpstr>
      <vt:lpstr>Διαφάνεια 29</vt:lpstr>
      <vt:lpstr>Διαφάνεια 30</vt:lpstr>
      <vt:lpstr>Μορφολογικά και Μοριακά Χαρακτηριστικά των Πρόδρομων Αλλοιώσεων </vt:lpstr>
      <vt:lpstr>Διαφάνεια 32</vt:lpstr>
      <vt:lpstr>STIC  HGSC</vt:lpstr>
      <vt:lpstr>Ετερογένεια των Ογκων των Ωοθηκών τύπου Ι και ΙΙ</vt:lpstr>
      <vt:lpstr>Διαφάνεια 35</vt:lpstr>
      <vt:lpstr>Διαφάνεια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Gram03</cp:lastModifiedBy>
  <cp:revision>113</cp:revision>
  <dcterms:created xsi:type="dcterms:W3CDTF">2020-11-30T07:41:13Z</dcterms:created>
  <dcterms:modified xsi:type="dcterms:W3CDTF">2021-01-28T09:59:53Z</dcterms:modified>
</cp:coreProperties>
</file>