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55EE8-97FE-4E63-A3A9-6D7112B89AC3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5EA47-66A0-4D30-9668-59EAF72BF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506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B8609-5EE4-4F8E-8C80-488BBA614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2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2.2.1 (</a:t>
            </a:r>
            <a:r>
              <a:rPr lang="el-GR" dirty="0" smtClean="0"/>
              <a:t>ανάστροφος του πίνακα στο βιβλίο)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B8609-5EE4-4F8E-8C80-488BBA6149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6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37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3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7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696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4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227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789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046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101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018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548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0FA4-EDF4-4A12-B897-E5A74D52DE3F}" type="datetimeFigureOut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6A27-3BA6-4700-87A8-C728FD961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998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Θεωρία πληροφορίας και στοιχεία </a:t>
            </a:r>
            <a:r>
              <a:rPr lang="el-GR" dirty="0" smtClean="0"/>
              <a:t>κωδίκων</a:t>
            </a:r>
            <a:r>
              <a:rPr lang="en-US" dirty="0" smtClean="0"/>
              <a:t>: </a:t>
            </a:r>
            <a:r>
              <a:rPr lang="el-GR" dirty="0" smtClean="0"/>
              <a:t>Ενότητα 2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Ν. Καλουπτσίδης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Εαρινό εξάμηνο 2016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CBC-8F9A-4D4A-8B70-AAE3CEC4B7A2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6149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Αμοιβαία πληροφορία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77013"/>
            <a:ext cx="5944066" cy="185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552" y="3933056"/>
            <a:ext cx="321945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27" y="4725144"/>
            <a:ext cx="32448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89240"/>
            <a:ext cx="296545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927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002" y="304621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775" y="3028305"/>
            <a:ext cx="192024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21355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altLang="en-US" sz="1100" b="1" dirty="0">
                <a:solidFill>
                  <a:srgbClr val="292526"/>
                </a:solidFill>
                <a:latin typeface="Calibri" pitchFamily="34" charset="0"/>
                <a:ea typeface="Calibri" pitchFamily="34" charset="0"/>
                <a:cs typeface="MTMI" charset="-95"/>
              </a:rPr>
              <a:t>Κανόν αλυσίδας</a:t>
            </a:r>
            <a:endParaRPr lang="en-US" alt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n-US" sz="1100" b="1" dirty="0" smtClean="0">
                <a:solidFill>
                  <a:srgbClr val="292526"/>
                </a:solidFill>
                <a:latin typeface="Calibri" pitchFamily="34" charset="0"/>
                <a:ea typeface="Calibri" pitchFamily="34" charset="0"/>
                <a:cs typeface="MTMI" charset="-95"/>
              </a:rPr>
              <a:t>Εντροπια</a:t>
            </a: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709" y="4293096"/>
            <a:ext cx="4207409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D0C8-2D54-4F92-AF4A-39D2FA5BE1F3}" type="datetime1">
              <a:rPr lang="el-GR" smtClean="0"/>
              <a:t>3/3/2016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5926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Αμοιβαία πληροφορία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22165"/>
            <a:ext cx="7498080" cy="4267451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CC2E-40C8-4153-ABD0-1ABAA6968E45}" type="datetime1">
              <a:rPr lang="el-GR" smtClean="0"/>
              <a:t>3/3/2016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516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Αμοιβαία πληροφορία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I(X; Y ;Z) and I(X </a:t>
            </a:r>
            <a:r>
              <a:rPr lang="en-US" dirty="0" smtClean="0"/>
              <a:t>| </a:t>
            </a:r>
            <a:r>
              <a:rPr lang="en-US" dirty="0"/>
              <a:t>Y ;Z) </a:t>
            </a:r>
            <a:r>
              <a:rPr lang="el-GR" dirty="0" smtClean="0"/>
              <a:t>μη επιτρεπτές</a:t>
            </a:r>
          </a:p>
          <a:p>
            <a:r>
              <a:rPr lang="en-US" dirty="0" smtClean="0"/>
              <a:t> </a:t>
            </a:r>
            <a:r>
              <a:rPr lang="en-US" dirty="0"/>
              <a:t>I(X; Y </a:t>
            </a:r>
            <a:r>
              <a:rPr lang="el-GR" dirty="0" err="1"/>
              <a:t>|</a:t>
            </a:r>
            <a:r>
              <a:rPr lang="en-US" dirty="0" smtClean="0"/>
              <a:t>Z</a:t>
            </a:r>
            <a:r>
              <a:rPr lang="en-US" dirty="0"/>
              <a:t>) </a:t>
            </a:r>
            <a:r>
              <a:rPr lang="en-US" dirty="0" smtClean="0"/>
              <a:t> </a:t>
            </a:r>
            <a:r>
              <a:rPr lang="el-GR" dirty="0" smtClean="0"/>
              <a:t>επιτρέπει την αντικατάσταση των Χ, Υ, Ζ με διανύσματα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n-US" dirty="0" smtClean="0"/>
              <a:t> I(A</a:t>
            </a:r>
            <a:r>
              <a:rPr lang="el-GR" dirty="0" smtClean="0"/>
              <a:t>,</a:t>
            </a:r>
            <a:r>
              <a:rPr lang="en-US" dirty="0" smtClean="0"/>
              <a:t>B;C</a:t>
            </a:r>
            <a:r>
              <a:rPr lang="el-GR" dirty="0" smtClean="0"/>
              <a:t>, </a:t>
            </a:r>
            <a:r>
              <a:rPr lang="en-US" dirty="0" smtClean="0"/>
              <a:t>D </a:t>
            </a:r>
            <a:r>
              <a:rPr lang="el-GR" dirty="0"/>
              <a:t>|</a:t>
            </a:r>
            <a:r>
              <a:rPr lang="en-US" dirty="0" smtClean="0"/>
              <a:t>E</a:t>
            </a:r>
            <a:r>
              <a:rPr lang="el-GR" dirty="0"/>
              <a:t>,</a:t>
            </a:r>
            <a:r>
              <a:rPr lang="en-US" dirty="0" smtClean="0"/>
              <a:t> </a:t>
            </a:r>
            <a:r>
              <a:rPr lang="en-US" dirty="0"/>
              <a:t>F) </a:t>
            </a:r>
            <a:r>
              <a:rPr lang="el-GR" dirty="0" smtClean="0"/>
              <a:t>μετρά το κατά μέσο όρο ποσό πληροφορίας που μεταφέρουν οι </a:t>
            </a:r>
            <a:r>
              <a:rPr lang="en-US" dirty="0" smtClean="0"/>
              <a:t>C </a:t>
            </a:r>
            <a:r>
              <a:rPr lang="el-GR" dirty="0" smtClean="0"/>
              <a:t>και</a:t>
            </a:r>
            <a:r>
              <a:rPr lang="en-US" dirty="0" smtClean="0"/>
              <a:t> D </a:t>
            </a:r>
            <a:r>
              <a:rPr lang="el-GR" dirty="0" smtClean="0"/>
              <a:t>για τις Α και Β οταν είναι γνωστές οι </a:t>
            </a:r>
            <a:r>
              <a:rPr lang="en-US" dirty="0" smtClean="0"/>
              <a:t>E</a:t>
            </a:r>
            <a:r>
              <a:rPr lang="el-GR" dirty="0" smtClean="0"/>
              <a:t> και</a:t>
            </a:r>
            <a:r>
              <a:rPr lang="en-US" dirty="0" smtClean="0"/>
              <a:t> F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629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2AF-3D48-49B1-9677-5180446220F0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329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Σχετική εντροπία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398" y="1556792"/>
            <a:ext cx="9235440" cy="511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190-3BE9-48B2-9638-30449BE32BDB}" type="datetime1">
              <a:rPr lang="el-GR" smtClean="0"/>
              <a:t>3/3/2016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815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Υπολογισμός σχετικής εντροπίας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</a:t>
            </a:r>
            <a:r>
              <a:rPr lang="en-US" dirty="0"/>
              <a:t>D=relent(</a:t>
            </a:r>
            <a:r>
              <a:rPr lang="en-US" dirty="0" err="1"/>
              <a:t>p,q</a:t>
            </a:r>
            <a:r>
              <a:rPr lang="en-US" dirty="0"/>
              <a:t>)</a:t>
            </a:r>
          </a:p>
          <a:p>
            <a:r>
              <a:rPr lang="en-US" dirty="0"/>
              <a:t>a=find(p);</a:t>
            </a:r>
          </a:p>
          <a:p>
            <a:r>
              <a:rPr lang="en-US" dirty="0"/>
              <a:t>b=find(q);</a:t>
            </a:r>
          </a:p>
          <a:p>
            <a:r>
              <a:rPr lang="en-US" dirty="0"/>
              <a:t>p=p(a);</a:t>
            </a:r>
          </a:p>
          <a:p>
            <a:r>
              <a:rPr lang="en-US" dirty="0"/>
              <a:t>q=q(b);</a:t>
            </a:r>
          </a:p>
          <a:p>
            <a:r>
              <a:rPr lang="en-US" dirty="0"/>
              <a:t>D=p'*log2(p./q)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BC2-2BA4-467A-A3E7-A809CE500DC5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5938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αμοιβαίας πληροφορίας συναρτήσει της σχετικής εντροπίας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Πίνακας μετάβασης καναλιού,</a:t>
            </a:r>
            <a:r>
              <a:rPr lang="en-US" dirty="0" smtClean="0"/>
              <a:t> Q: x </a:t>
            </a:r>
            <a:r>
              <a:rPr lang="el-GR" dirty="0" smtClean="0"/>
              <a:t>γραμμές, </a:t>
            </a:r>
            <a:r>
              <a:rPr lang="en-US" dirty="0" smtClean="0"/>
              <a:t>y</a:t>
            </a:r>
            <a:r>
              <a:rPr lang="el-GR" dirty="0" smtClean="0"/>
              <a:t> στήλες.</a:t>
            </a:r>
          </a:p>
          <a:p>
            <a:r>
              <a:rPr lang="el-GR" dirty="0" smtClean="0"/>
              <a:t>Διάνυσμα πιθανοτήτων εισόδου, </a:t>
            </a:r>
            <a:r>
              <a:rPr lang="en-US" dirty="0" err="1" smtClean="0"/>
              <a:t>px</a:t>
            </a:r>
            <a:endParaRPr lang="en-US" dirty="0" smtClean="0"/>
          </a:p>
          <a:p>
            <a:r>
              <a:rPr lang="el-GR" dirty="0" smtClean="0"/>
              <a:t>Αμο</a:t>
            </a:r>
            <a:r>
              <a:rPr lang="el-GR" dirty="0"/>
              <a:t>ι</a:t>
            </a:r>
            <a:r>
              <a:rPr lang="el-GR" dirty="0" smtClean="0"/>
              <a:t>βαία πληροφορία, </a:t>
            </a:r>
            <a:r>
              <a:rPr lang="en-US" dirty="0" smtClean="0"/>
              <a:t>I(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  <a:r>
              <a:rPr lang="el-GR" dirty="0" smtClean="0"/>
              <a:t> συνάρτηση των </a:t>
            </a:r>
            <a:r>
              <a:rPr lang="en-US" dirty="0" smtClean="0"/>
              <a:t>p, Q</a:t>
            </a:r>
          </a:p>
          <a:p>
            <a:r>
              <a:rPr lang="en-US" dirty="0" err="1" smtClean="0"/>
              <a:t>py</a:t>
            </a:r>
            <a:r>
              <a:rPr lang="en-US" dirty="0" smtClean="0"/>
              <a:t>=Q*p; % </a:t>
            </a:r>
            <a:r>
              <a:rPr lang="el-GR" dirty="0" smtClean="0"/>
              <a:t>πιθανότητες συμβόλων στην έξοδο</a:t>
            </a:r>
            <a:endParaRPr lang="en-US" dirty="0" smtClean="0"/>
          </a:p>
          <a:p>
            <a:r>
              <a:rPr lang="en-US" dirty="0" smtClean="0"/>
              <a:t>For x=1:length(p)</a:t>
            </a:r>
          </a:p>
          <a:p>
            <a:r>
              <a:rPr lang="en-US" dirty="0" smtClean="0"/>
              <a:t>D(x)=relent(Q(:,x),p)</a:t>
            </a:r>
          </a:p>
          <a:p>
            <a:r>
              <a:rPr lang="en-US" dirty="0" smtClean="0"/>
              <a:t>end</a:t>
            </a:r>
            <a:endParaRPr lang="el-GR" dirty="0" smtClean="0"/>
          </a:p>
          <a:p>
            <a:r>
              <a:rPr lang="en-US" dirty="0" smtClean="0"/>
              <a:t>sum(p.*D)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A9A6-0244-416F-8354-FB91286F3277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585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Υπολογισμός αμοιβαίας πληροφορίας </a:t>
            </a:r>
            <a:r>
              <a:rPr lang="el-GR" dirty="0" smtClean="0"/>
              <a:t>συναρτήσει της </a:t>
            </a:r>
            <a:r>
              <a:rPr lang="en-US" dirty="0" smtClean="0"/>
              <a:t>p(</a:t>
            </a:r>
            <a:r>
              <a:rPr lang="en-US" dirty="0" err="1" smtClean="0"/>
              <a:t>y|x</a:t>
            </a:r>
            <a:r>
              <a:rPr lang="en-US" dirty="0" smtClean="0"/>
              <a:t>) </a:t>
            </a:r>
            <a:r>
              <a:rPr lang="el-GR" dirty="0" smtClean="0"/>
              <a:t>και </a:t>
            </a:r>
            <a:r>
              <a:rPr lang="en-US" dirty="0" smtClean="0"/>
              <a:t>p(x)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fr-FR" dirty="0"/>
              <a:t>Q=[0.7, 0.3; 0.3, 0.7]</a:t>
            </a:r>
          </a:p>
          <a:p>
            <a:r>
              <a:rPr lang="en-US" dirty="0"/>
              <a:t>p=[2/3 1/3]'</a:t>
            </a:r>
          </a:p>
          <a:p>
            <a:r>
              <a:rPr lang="en-US" dirty="0"/>
              <a:t>q=log2(Q'*p)</a:t>
            </a:r>
          </a:p>
          <a:p>
            <a:r>
              <a:rPr lang="en-US" dirty="0"/>
              <a:t>Q1=Q.*log2(Q)</a:t>
            </a:r>
          </a:p>
          <a:p>
            <a:r>
              <a:rPr lang="en-US" dirty="0"/>
              <a:t>I=sum(Q1'*p)-p'*Q*q</a:t>
            </a:r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573-D081-4E81-8636-A3FB3FA733C6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1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ιδιότητες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Θεώρημα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ανισότητα</a:t>
            </a:r>
            <a:r>
              <a:rPr lang="en-US" dirty="0" smtClean="0"/>
              <a:t> Gibbs</a:t>
            </a:r>
            <a:r>
              <a:rPr lang="el-GR" dirty="0" smtClean="0"/>
              <a:t> </a:t>
            </a:r>
            <a:r>
              <a:rPr lang="en-US" dirty="0" smtClean="0"/>
              <a:t>): p(x), q(x</a:t>
            </a:r>
            <a:r>
              <a:rPr lang="en-US" dirty="0"/>
              <a:t>), x ∈ X, </a:t>
            </a:r>
            <a:r>
              <a:rPr lang="el-GR" dirty="0" smtClean="0"/>
              <a:t>διανύσματα πιθανοτήτων στο Χ</a:t>
            </a:r>
            <a:r>
              <a:rPr lang="en-US" dirty="0" smtClean="0"/>
              <a:t>. </a:t>
            </a:r>
            <a:r>
              <a:rPr lang="el-GR" dirty="0" smtClean="0"/>
              <a:t>Τότε</a:t>
            </a:r>
          </a:p>
          <a:p>
            <a:endParaRPr lang="el-GR" dirty="0"/>
          </a:p>
          <a:p>
            <a:r>
              <a:rPr lang="el-GR" dirty="0" smtClean="0"/>
              <a:t>Η ισότητα ισχύει τότε και μόνο τότε όταν </a:t>
            </a:r>
            <a:r>
              <a:rPr lang="en-US" dirty="0" smtClean="0"/>
              <a:t>p(x)=q(x) </a:t>
            </a:r>
            <a:r>
              <a:rPr lang="el-GR" dirty="0" smtClean="0"/>
              <a:t>για κάθε </a:t>
            </a:r>
            <a:r>
              <a:rPr lang="en-US" dirty="0" smtClean="0"/>
              <a:t>x </a:t>
            </a:r>
            <a:r>
              <a:rPr lang="el-GR" dirty="0" smtClean="0"/>
              <a:t>στο </a:t>
            </a:r>
            <a:r>
              <a:rPr lang="en-US" dirty="0" smtClean="0"/>
              <a:t>X</a:t>
            </a:r>
            <a:endParaRPr lang="el-GR" dirty="0" smtClean="0"/>
          </a:p>
          <a:p>
            <a:r>
              <a:rPr lang="el-GR" b="1" dirty="0" smtClean="0"/>
              <a:t>Πόρισμα</a:t>
            </a:r>
            <a:r>
              <a:rPr lang="el-GR" i="1" dirty="0" smtClean="0"/>
              <a:t> Για κάθε δύο τυχαίες μεταβλητές</a:t>
            </a:r>
            <a:r>
              <a:rPr lang="en-US" i="1" dirty="0" smtClean="0"/>
              <a:t> </a:t>
            </a:r>
            <a:r>
              <a:rPr lang="en-US" i="1" dirty="0"/>
              <a:t>X, Y </a:t>
            </a:r>
            <a:r>
              <a:rPr lang="el-GR" i="1" dirty="0" smtClean="0"/>
              <a:t>ισχύει</a:t>
            </a:r>
          </a:p>
          <a:p>
            <a:endParaRPr lang="el-GR" dirty="0"/>
          </a:p>
          <a:p>
            <a:r>
              <a:rPr lang="el-GR" dirty="0" smtClean="0"/>
              <a:t>Η ισότητα ισχύει τότε και μόν</a:t>
            </a:r>
            <a:r>
              <a:rPr lang="en-US" dirty="0" smtClean="0"/>
              <a:t>o</a:t>
            </a:r>
            <a:r>
              <a:rPr lang="el-GR" dirty="0" smtClean="0"/>
              <a:t> τότε όταν Χ, Υ ανεξάρτητες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76872"/>
            <a:ext cx="2590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008" y="4372148"/>
            <a:ext cx="21145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4C78-FABC-4472-9DAD-BF9CAC23FF6A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01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Λήμμα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800" dirty="0"/>
          </a:p>
          <a:p>
            <a:pPr marL="0" indent="0" algn="ctr">
              <a:buNone/>
            </a:pPr>
            <a:r>
              <a:rPr lang="en-US" sz="2800" dirty="0"/>
              <a:t>l</a:t>
            </a:r>
            <a:r>
              <a:rPr lang="en-US" sz="2800" dirty="0" smtClean="0"/>
              <a:t>og_2(x)≤(1/</a:t>
            </a:r>
            <a:r>
              <a:rPr lang="en-US" sz="2800" dirty="0" err="1" smtClean="0"/>
              <a:t>log_e</a:t>
            </a:r>
            <a:r>
              <a:rPr lang="en-US" sz="2800" dirty="0" smtClean="0"/>
              <a:t>)(x-1)</a:t>
            </a:r>
            <a:endParaRPr lang="en-US" sz="2800" dirty="0"/>
          </a:p>
          <a:p>
            <a:r>
              <a:rPr lang="el-GR" sz="2800" dirty="0" smtClean="0"/>
              <a:t>Η ανισότητα γίνεται ισότητα όταν </a:t>
            </a:r>
            <a:r>
              <a:rPr lang="en-US" sz="2800" dirty="0" smtClean="0"/>
              <a:t>x=1</a:t>
            </a:r>
          </a:p>
          <a:p>
            <a:r>
              <a:rPr lang="el-GR" sz="2800" dirty="0" smtClean="0"/>
              <a:t>Πράγματι,το ανάπτυγμα </a:t>
            </a:r>
            <a:r>
              <a:rPr lang="el-GR" sz="2800" dirty="0"/>
              <a:t>Taylor του </a:t>
            </a:r>
            <a:r>
              <a:rPr lang="el-GR" sz="2800" dirty="0" smtClean="0"/>
              <a:t>λογαρίθμου δευτέρας τάξεως </a:t>
            </a:r>
            <a:r>
              <a:rPr lang="el-GR" sz="2800" dirty="0" smtClean="0"/>
              <a:t>με βάση το </a:t>
            </a:r>
            <a:r>
              <a:rPr lang="en-US" sz="2800" dirty="0" smtClean="0"/>
              <a:t>e </a:t>
            </a:r>
            <a:r>
              <a:rPr lang="el-GR" sz="2800" dirty="0" smtClean="0"/>
              <a:t>στη </a:t>
            </a:r>
            <a:r>
              <a:rPr lang="el-GR" sz="2800" dirty="0" smtClean="0"/>
              <a:t>θέση </a:t>
            </a:r>
            <a:r>
              <a:rPr lang="el-GR" sz="2800" i="1" dirty="0"/>
              <a:t>x </a:t>
            </a:r>
            <a:r>
              <a:rPr lang="el-GR" sz="2800" dirty="0" smtClean="0"/>
              <a:t>=1</a:t>
            </a:r>
            <a:r>
              <a:rPr lang="en-US" sz="2800" dirty="0" smtClean="0"/>
              <a:t>:</a:t>
            </a:r>
            <a:endParaRPr lang="el-GR" sz="2800" dirty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 smtClean="0"/>
              <a:t>Επιπλέον </a:t>
            </a:r>
            <a:r>
              <a:rPr lang="en-US" sz="2800" dirty="0"/>
              <a:t>log(</a:t>
            </a:r>
            <a:r>
              <a:rPr lang="en-US" sz="2800" i="1" dirty="0"/>
              <a:t>x</a:t>
            </a:r>
            <a:r>
              <a:rPr lang="en-US" sz="2800" dirty="0"/>
              <a:t>) = </a:t>
            </a:r>
            <a:r>
              <a:rPr lang="en-US" sz="2800" i="1" dirty="0"/>
              <a:t>x </a:t>
            </a:r>
            <a:r>
              <a:rPr lang="el-GR" sz="2800" i="1" dirty="0"/>
              <a:t>-</a:t>
            </a:r>
            <a:r>
              <a:rPr lang="el-GR" sz="2800" dirty="0"/>
              <a:t>1 η </a:t>
            </a:r>
            <a:r>
              <a:rPr lang="en-US" sz="2800" i="1" dirty="0"/>
              <a:t>e </a:t>
            </a:r>
            <a:r>
              <a:rPr lang="en-US" sz="2800" dirty="0"/>
              <a:t>= </a:t>
            </a:r>
            <a:r>
              <a:rPr lang="en-US" sz="2800" i="1" dirty="0"/>
              <a:t>e</a:t>
            </a:r>
            <a:r>
              <a:rPr lang="el-GR" sz="2800" i="1" dirty="0"/>
              <a:t>^</a:t>
            </a:r>
            <a:r>
              <a:rPr lang="en-US" sz="2800" i="1" dirty="0"/>
              <a:t>x </a:t>
            </a:r>
            <a:r>
              <a:rPr lang="el-GR" sz="2800" dirty="0"/>
              <a:t>ή </a:t>
            </a:r>
            <a:r>
              <a:rPr lang="en-US" sz="2800" i="1" dirty="0"/>
              <a:t>x </a:t>
            </a:r>
            <a:r>
              <a:rPr lang="en-US" sz="2800" dirty="0"/>
              <a:t>= 1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pPr marL="0" indent="0">
              <a:buNone/>
            </a:pPr>
            <a:r>
              <a:rPr lang="en-US" sz="2800" dirty="0" smtClean="0"/>
              <a:t>Gibbs</a:t>
            </a:r>
            <a:endParaRPr lang="el-GR" sz="2800" dirty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endParaRPr lang="el-GR" sz="2800" dirty="0" smtClean="0"/>
          </a:p>
          <a:p>
            <a:endParaRPr lang="el-GR" sz="2800" dirty="0"/>
          </a:p>
          <a:p>
            <a:endParaRPr lang="el-GR" dirty="0" smtClean="0"/>
          </a:p>
          <a:p>
            <a:endParaRPr lang="en-US" dirty="0"/>
          </a:p>
          <a:p>
            <a:endParaRPr lang="el-GR" dirty="0"/>
          </a:p>
          <a:p>
            <a:endParaRPr lang="el-GR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18</a:t>
            </a:fld>
            <a:endParaRPr lang="el-G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69" y="3789040"/>
            <a:ext cx="6705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16" y="5193232"/>
            <a:ext cx="575923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030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Λογαριθμικό φράγμα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x=</a:t>
            </a:r>
            <a:r>
              <a:rPr lang="en-US" dirty="0" err="1"/>
              <a:t>linspace</a:t>
            </a:r>
            <a:r>
              <a:rPr lang="en-US" dirty="0"/>
              <a:t>(10^(-3),10,100)';</a:t>
            </a:r>
          </a:p>
          <a:p>
            <a:r>
              <a:rPr lang="en-US" dirty="0" smtClean="0"/>
              <a:t> plot(x</a:t>
            </a:r>
            <a:r>
              <a:rPr lang="en-US" dirty="0"/>
              <a:t>,[log2(x), x-1</a:t>
            </a:r>
            <a:r>
              <a:rPr lang="en-US" dirty="0" smtClean="0"/>
              <a:t>])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Οι καμπύλες εφάπτονται</a:t>
            </a:r>
          </a:p>
          <a:p>
            <a:r>
              <a:rPr lang="el-GR" dirty="0" smtClean="0"/>
              <a:t>σε ένα μόνο σημείο το </a:t>
            </a:r>
            <a:r>
              <a:rPr lang="en-US" dirty="0" smtClean="0"/>
              <a:t>x=1</a:t>
            </a:r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19</a:t>
            </a:fld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52936"/>
            <a:ext cx="4788000" cy="358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6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Εντροπία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/>
              <a:t>Χαρακτηρίζει την αβεβαιότητα μιας τυχαίας μεταβλητής Χ με πεδίο τιμών (αλφάβητο) </a:t>
            </a:r>
            <a:r>
              <a:rPr lang="en-US" i="1" dirty="0" smtClean="0"/>
              <a:t>X </a:t>
            </a:r>
            <a:r>
              <a:rPr lang="el-GR" i="1" dirty="0" smtClean="0"/>
              <a:t>και συνάρτηση πιθανότητας</a:t>
            </a:r>
          </a:p>
          <a:p>
            <a:r>
              <a:rPr lang="el-GR" i="1" dirty="0" smtClean="0"/>
              <a:t> </a:t>
            </a:r>
            <a:r>
              <a:rPr lang="en-US" i="1" dirty="0" smtClean="0"/>
              <a:t>p(x</a:t>
            </a:r>
            <a:r>
              <a:rPr lang="en-US" i="1" dirty="0"/>
              <a:t>) = Pr{X = x}, x ∈ </a:t>
            </a:r>
            <a:r>
              <a:rPr lang="en-US" i="1" dirty="0" smtClean="0"/>
              <a:t>X</a:t>
            </a:r>
            <a:endParaRPr lang="el-GR" i="1" dirty="0" smtClean="0"/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Λογάριθμος με βάση το 2</a:t>
            </a:r>
            <a:r>
              <a:rPr lang="en-US" dirty="0" smtClean="0"/>
              <a:t>: </a:t>
            </a:r>
            <a:r>
              <a:rPr lang="el-GR" dirty="0" smtClean="0"/>
              <a:t>Εντροπία σε </a:t>
            </a:r>
            <a:r>
              <a:rPr lang="en-US" dirty="0" smtClean="0"/>
              <a:t>bits</a:t>
            </a:r>
            <a:endParaRPr lang="el-GR" dirty="0"/>
          </a:p>
          <a:p>
            <a:r>
              <a:rPr lang="el-GR" dirty="0" smtClean="0"/>
              <a:t>Η(Χ)≥0 γιατί</a:t>
            </a:r>
            <a:r>
              <a:rPr lang="en-US" dirty="0" smtClean="0"/>
              <a:t> 0</a:t>
            </a:r>
            <a:r>
              <a:rPr lang="el-GR" dirty="0" smtClean="0"/>
              <a:t> ≤</a:t>
            </a:r>
            <a:r>
              <a:rPr lang="en-US" dirty="0" smtClean="0"/>
              <a:t>p(x)</a:t>
            </a:r>
            <a:r>
              <a:rPr lang="el-GR" dirty="0"/>
              <a:t> </a:t>
            </a:r>
            <a:r>
              <a:rPr lang="el-GR" dirty="0" smtClean="0"/>
              <a:t>≤</a:t>
            </a:r>
            <a:r>
              <a:rPr lang="en-US" dirty="0" smtClean="0"/>
              <a:t>1</a:t>
            </a:r>
            <a:endParaRPr lang="el-GR" dirty="0" smtClean="0"/>
          </a:p>
          <a:p>
            <a:endParaRPr lang="el-GR" i="1" dirty="0" smtClean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9102" y="3645024"/>
            <a:ext cx="48057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98D9-FA15-4182-9CE0-FC91B48E1AA7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9954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ιδιότητες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/>
              <a:t>Ισχύει</a:t>
            </a:r>
            <a:r>
              <a:rPr lang="en-US" b="1" dirty="0" smtClean="0"/>
              <a:t>:</a:t>
            </a:r>
            <a:r>
              <a:rPr lang="el-GR" b="1" dirty="0" smtClean="0"/>
              <a:t> </a:t>
            </a:r>
            <a:r>
              <a:rPr lang="en-US" b="1" dirty="0" smtClean="0"/>
              <a:t> </a:t>
            </a:r>
            <a:r>
              <a:rPr lang="en-US" i="1" dirty="0"/>
              <a:t>H(X) </a:t>
            </a:r>
            <a:r>
              <a:rPr lang="en-US" dirty="0"/>
              <a:t>≤ log |</a:t>
            </a:r>
            <a:r>
              <a:rPr lang="en-US" i="1" dirty="0"/>
              <a:t>X</a:t>
            </a:r>
            <a:r>
              <a:rPr lang="en-US" dirty="0" smtClean="0"/>
              <a:t>|</a:t>
            </a:r>
            <a:r>
              <a:rPr lang="en-US" i="1" dirty="0" smtClean="0"/>
              <a:t>,</a:t>
            </a:r>
            <a:r>
              <a:rPr lang="el-GR" i="1" dirty="0" smtClean="0"/>
              <a:t> οπου</a:t>
            </a:r>
            <a:r>
              <a:rPr lang="en-US" dirty="0" smtClean="0"/>
              <a:t>|</a:t>
            </a:r>
            <a:r>
              <a:rPr lang="en-US" i="1" dirty="0" smtClean="0"/>
              <a:t>X</a:t>
            </a:r>
            <a:r>
              <a:rPr lang="en-US" dirty="0"/>
              <a:t>| </a:t>
            </a:r>
            <a:r>
              <a:rPr lang="el-GR" dirty="0" smtClean="0"/>
              <a:t>αριθμός των τιμών της </a:t>
            </a:r>
            <a:r>
              <a:rPr lang="en-US" i="1" dirty="0" smtClean="0"/>
              <a:t> X</a:t>
            </a:r>
            <a:r>
              <a:rPr lang="el-GR" i="1" dirty="0" smtClean="0"/>
              <a:t>. Η ισότητα ισχύει τότο και μόνο τότε όταν οι τιμές της Χ είναι ισοπίθανες</a:t>
            </a:r>
          </a:p>
          <a:p>
            <a:r>
              <a:rPr lang="el-GR" i="1" dirty="0" smtClean="0"/>
              <a:t>Εστω 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/>
              <a:t>Ισχύει</a:t>
            </a:r>
            <a:r>
              <a:rPr lang="en-US" b="1" dirty="0" smtClean="0"/>
              <a:t>: </a:t>
            </a:r>
            <a:r>
              <a:rPr lang="en-US" dirty="0" smtClean="0"/>
              <a:t>(</a:t>
            </a:r>
            <a:r>
              <a:rPr lang="el-GR" dirty="0" smtClean="0"/>
              <a:t>Η δέσμευση μειώνει την εντροπία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Η ισότητα </a:t>
            </a:r>
            <a:r>
              <a:rPr lang="el-GR" dirty="0" smtClean="0"/>
              <a:t>ισχύει </a:t>
            </a:r>
            <a:r>
              <a:rPr lang="el-GR" dirty="0"/>
              <a:t>όταν </a:t>
            </a:r>
            <a:r>
              <a:rPr lang="el-GR" dirty="0" smtClean="0"/>
              <a:t>Χ,</a:t>
            </a:r>
            <a:r>
              <a:rPr lang="en-US" dirty="0" smtClean="0"/>
              <a:t> Y</a:t>
            </a:r>
            <a:r>
              <a:rPr lang="el-GR" dirty="0" smtClean="0"/>
              <a:t> </a:t>
            </a:r>
            <a:r>
              <a:rPr lang="el-GR" dirty="0"/>
              <a:t>ανεξάρτητες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192" y="2859261"/>
            <a:ext cx="146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6877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892" y="4881165"/>
            <a:ext cx="3219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D7EF-D90C-4B14-9482-F801775F96CD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5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</a:t>
            </a:r>
            <a:r>
              <a:rPr lang="el-GR" dirty="0" smtClean="0"/>
              <a:t>ιδιότητες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γνώση μιας τυχαίας μεταβλητής Υ πάντα μειώνει την αβεβαιότητα για την Χ.</a:t>
            </a:r>
          </a:p>
          <a:p>
            <a:r>
              <a:rPr lang="el-GR" b="1" dirty="0" smtClean="0"/>
              <a:t>Ισχύει</a:t>
            </a:r>
            <a:r>
              <a:rPr lang="en-US" b="1" dirty="0" smtClean="0"/>
              <a:t>: </a:t>
            </a:r>
            <a:r>
              <a:rPr lang="el-GR" dirty="0" smtClean="0"/>
              <a:t>Εστω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1</a:t>
            </a:r>
            <a:r>
              <a:rPr lang="en-US" i="1" dirty="0" smtClean="0"/>
              <a:t>,X</a:t>
            </a:r>
            <a:r>
              <a:rPr lang="en-US" dirty="0" smtClean="0"/>
              <a:t>2</a:t>
            </a:r>
            <a:r>
              <a:rPr lang="en-US" i="1" dirty="0"/>
              <a:t>, . . . , </a:t>
            </a:r>
            <a:r>
              <a:rPr lang="en-US" i="1" dirty="0" err="1"/>
              <a:t>Xn</a:t>
            </a:r>
            <a:r>
              <a:rPr lang="en-US" i="1" dirty="0"/>
              <a:t> </a:t>
            </a:r>
            <a:r>
              <a:rPr lang="el-GR" i="1" dirty="0" smtClean="0"/>
              <a:t>με απο κοινού πιθανότητες</a:t>
            </a:r>
            <a:r>
              <a:rPr lang="en-US" i="1" dirty="0" smtClean="0"/>
              <a:t> </a:t>
            </a:r>
            <a:r>
              <a:rPr lang="en-US" i="1" dirty="0"/>
              <a:t>p(x</a:t>
            </a:r>
            <a:r>
              <a:rPr lang="en-US" dirty="0"/>
              <a:t>1</a:t>
            </a:r>
            <a:r>
              <a:rPr lang="en-US" i="1" dirty="0"/>
              <a:t>, x</a:t>
            </a:r>
            <a:r>
              <a:rPr lang="en-US" dirty="0"/>
              <a:t>2</a:t>
            </a:r>
            <a:r>
              <a:rPr lang="en-US" i="1" dirty="0"/>
              <a:t>, . . . , </a:t>
            </a:r>
            <a:r>
              <a:rPr lang="en-US" i="1" dirty="0" err="1"/>
              <a:t>xn</a:t>
            </a:r>
            <a:r>
              <a:rPr lang="en-US" i="1" dirty="0" smtClean="0"/>
              <a:t>).</a:t>
            </a:r>
            <a:r>
              <a:rPr lang="el-GR" i="1" dirty="0" smtClean="0"/>
              <a:t> Τότε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/>
              <a:t>Η ισότητα ισχύει όταν </a:t>
            </a:r>
            <a:r>
              <a:rPr lang="el-GR" dirty="0" smtClean="0"/>
              <a:t>Χ</a:t>
            </a:r>
            <a:r>
              <a:rPr lang="en-US" dirty="0" err="1"/>
              <a:t>i</a:t>
            </a:r>
            <a:r>
              <a:rPr lang="el-GR" dirty="0" smtClean="0"/>
              <a:t> </a:t>
            </a:r>
            <a:r>
              <a:rPr lang="el-GR" dirty="0"/>
              <a:t>ανεξάρτητες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18" y="3861048"/>
            <a:ext cx="49053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8C7-911B-4E04-8FB6-387B8DBDCAEF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443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ιδιότητες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Απόδειξη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62188"/>
            <a:ext cx="64008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C83A-00F4-4BBF-828F-6C68CDAF441B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797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Αλυσίδες </a:t>
            </a:r>
            <a:r>
              <a:rPr lang="en-US" dirty="0" smtClean="0"/>
              <a:t>Markov </a:t>
            </a:r>
            <a:r>
              <a:rPr lang="el-GR" dirty="0" smtClean="0"/>
              <a:t>και ανισότητα επεξεργασίας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Αλυσίδες </a:t>
            </a:r>
            <a:r>
              <a:rPr lang="en-US" dirty="0" smtClean="0"/>
              <a:t>Markov: </a:t>
            </a:r>
            <a:r>
              <a:rPr lang="el-GR" dirty="0" smtClean="0"/>
              <a:t>Ενα </a:t>
            </a:r>
            <a:r>
              <a:rPr lang="el-GR" dirty="0"/>
              <a:t>τυχαίο διάνυσμα Χ μήκους κ αποτελεί αλυσίδα </a:t>
            </a:r>
            <a:r>
              <a:rPr lang="en-US" dirty="0"/>
              <a:t>Markov </a:t>
            </a:r>
            <a:r>
              <a:rPr lang="el-GR" dirty="0" smtClean="0"/>
              <a:t>αν</a:t>
            </a:r>
          </a:p>
          <a:p>
            <a:endParaRPr lang="en-US" dirty="0"/>
          </a:p>
          <a:p>
            <a:r>
              <a:rPr lang="el-GR" dirty="0"/>
              <a:t>για κάθε </a:t>
            </a:r>
            <a:r>
              <a:rPr lang="en-US" dirty="0"/>
              <a:t>n</a:t>
            </a:r>
            <a:r>
              <a:rPr lang="el-GR" dirty="0"/>
              <a:t>=1:</a:t>
            </a:r>
            <a:r>
              <a:rPr lang="en-US" dirty="0"/>
              <a:t>k</a:t>
            </a:r>
            <a:r>
              <a:rPr lang="el-GR" dirty="0"/>
              <a:t>.  Το μέλλον δοθέντος του παρόντος είναι ανεξάρτητο του παρελθόντος. Στη περίπτωση αυτή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 </a:t>
            </a:r>
            <a:endParaRPr lang="en-US" dirty="0"/>
          </a:p>
          <a:p>
            <a:r>
              <a:rPr lang="el-GR" dirty="0"/>
              <a:t>Για τρεις μεταβλητές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</a:t>
            </a:r>
            <a:r>
              <a:rPr lang="el-GR" dirty="0"/>
              <a:t> </a:t>
            </a:r>
            <a:r>
              <a:rPr lang="el-GR" dirty="0" smtClean="0"/>
              <a:t>έχουμε</a:t>
            </a:r>
          </a:p>
          <a:p>
            <a:endParaRPr lang="el-GR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47950"/>
            <a:ext cx="7305883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69160"/>
            <a:ext cx="566928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892" y="5949280"/>
            <a:ext cx="3200400" cy="5486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1F41-2E47-4BEB-A7B7-06B94128E0EC}" type="datetime1">
              <a:rPr lang="el-GR" smtClean="0"/>
              <a:t>3/3/2016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066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Κρυφές αλυσίδες </a:t>
            </a:r>
            <a:r>
              <a:rPr lang="en-US" dirty="0" smtClean="0"/>
              <a:t>Markov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Αλυσίδες </a:t>
            </a:r>
            <a:r>
              <a:rPr lang="en-US" dirty="0" smtClean="0"/>
              <a:t>Markov</a:t>
            </a:r>
            <a:r>
              <a:rPr lang="en-US" dirty="0"/>
              <a:t>:</a:t>
            </a:r>
            <a:r>
              <a:rPr lang="el-GR" dirty="0" smtClean="0"/>
              <a:t>Το </a:t>
            </a:r>
            <a:r>
              <a:rPr lang="el-GR" dirty="0"/>
              <a:t>μέλλον δοθέντος του παρόντος είναι ανεξάρτητο του παρελθόντος.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Κρυφές αλυσίδες </a:t>
            </a:r>
            <a:r>
              <a:rPr lang="en-US" dirty="0" smtClean="0"/>
              <a:t>Markov: {X(n),Y(n)} </a:t>
            </a:r>
            <a:r>
              <a:rPr lang="el-GR" dirty="0" smtClean="0"/>
              <a:t>όπου Χ(</a:t>
            </a:r>
            <a:r>
              <a:rPr lang="en-US" dirty="0" smtClean="0"/>
              <a:t>n) </a:t>
            </a:r>
            <a:r>
              <a:rPr lang="el-GR" dirty="0" smtClean="0"/>
              <a:t>αλυσίδα </a:t>
            </a:r>
            <a:r>
              <a:rPr lang="en-US" dirty="0" smtClean="0"/>
              <a:t>Markov </a:t>
            </a:r>
            <a:r>
              <a:rPr lang="el-GR" dirty="0" smtClean="0"/>
              <a:t>και Χ→ Υ διακριτό κανάλι χωρίς μνήμη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83240"/>
            <a:ext cx="5669280" cy="548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F8D8-99C6-4DE9-B585-3A263EF7E5F6}" type="datetime1">
              <a:rPr lang="el-GR" smtClean="0"/>
              <a:t>3/3/2016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225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Εξομείωση κρυφών αλυσίδων </a:t>
            </a:r>
            <a:r>
              <a:rPr lang="en-US" dirty="0"/>
              <a:t>Markov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[</a:t>
            </a:r>
            <a:r>
              <a:rPr lang="en-US" dirty="0"/>
              <a:t>y, x]=</a:t>
            </a:r>
            <a:r>
              <a:rPr lang="en-US" dirty="0" err="1"/>
              <a:t>hmmgenerate</a:t>
            </a:r>
            <a:r>
              <a:rPr lang="en-US" dirty="0"/>
              <a:t>(</a:t>
            </a:r>
            <a:r>
              <a:rPr lang="en-US" dirty="0" err="1"/>
              <a:t>len,trans,emis</a:t>
            </a:r>
            <a:r>
              <a:rPr lang="en-US" dirty="0"/>
              <a:t>);</a:t>
            </a:r>
          </a:p>
          <a:p>
            <a:r>
              <a:rPr lang="en-US" dirty="0" err="1"/>
              <a:t>len</a:t>
            </a:r>
            <a:r>
              <a:rPr lang="en-US" dirty="0"/>
              <a:t>: </a:t>
            </a:r>
            <a:r>
              <a:rPr lang="el-GR" dirty="0"/>
              <a:t>μήκος των ακολουθιών </a:t>
            </a:r>
            <a:r>
              <a:rPr lang="en-US" dirty="0"/>
              <a:t>x, y. </a:t>
            </a:r>
          </a:p>
          <a:p>
            <a:r>
              <a:rPr lang="en-US" dirty="0" smtClean="0"/>
              <a:t>trans(</a:t>
            </a:r>
            <a:r>
              <a:rPr lang="en-US" dirty="0" err="1" smtClean="0"/>
              <a:t>i,j</a:t>
            </a:r>
            <a:r>
              <a:rPr lang="en-US" dirty="0" smtClean="0"/>
              <a:t>): </a:t>
            </a:r>
            <a:r>
              <a:rPr lang="el-GR" dirty="0" smtClean="0"/>
              <a:t>πιθανότητα μετάβασης στη κατάσταση </a:t>
            </a:r>
            <a:r>
              <a:rPr lang="en-US" dirty="0" smtClean="0"/>
              <a:t> j</a:t>
            </a:r>
            <a:r>
              <a:rPr lang="el-GR" dirty="0" smtClean="0"/>
              <a:t> απο τη </a:t>
            </a:r>
            <a:r>
              <a:rPr lang="en-US" dirty="0" smtClean="0"/>
              <a:t>I</a:t>
            </a:r>
          </a:p>
          <a:p>
            <a:r>
              <a:rPr lang="en-US" dirty="0" err="1" smtClean="0"/>
              <a:t>emis</a:t>
            </a:r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):</a:t>
            </a:r>
            <a:r>
              <a:rPr lang="en-US" dirty="0"/>
              <a:t> </a:t>
            </a:r>
            <a:r>
              <a:rPr lang="el-GR" dirty="0" smtClean="0"/>
              <a:t>πιθανότητα να προκύψει  η έξοδος </a:t>
            </a:r>
            <a:r>
              <a:rPr lang="en-US" dirty="0" smtClean="0"/>
              <a:t>l, </a:t>
            </a:r>
            <a:r>
              <a:rPr lang="el-GR" dirty="0" smtClean="0"/>
              <a:t>αν η κατάσταση είναι </a:t>
            </a:r>
            <a:r>
              <a:rPr lang="en-US" dirty="0" smtClean="0"/>
              <a:t>k.</a:t>
            </a:r>
            <a:endParaRPr lang="el-GR" dirty="0" smtClean="0"/>
          </a:p>
          <a:p>
            <a:r>
              <a:rPr lang="en-US" dirty="0" err="1"/>
              <a:t>hmmgenerate</a:t>
            </a:r>
            <a:r>
              <a:rPr lang="en-US" dirty="0"/>
              <a:t>(...,'</a:t>
            </a:r>
            <a:r>
              <a:rPr lang="en-US" dirty="0" err="1"/>
              <a:t>Symbols',SYMBOLS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hmmgenerate</a:t>
            </a:r>
            <a:r>
              <a:rPr lang="en-US" dirty="0"/>
              <a:t>(...,'</a:t>
            </a:r>
            <a:r>
              <a:rPr lang="en-US" dirty="0" err="1"/>
              <a:t>Statenames</a:t>
            </a:r>
            <a:r>
              <a:rPr lang="en-US" dirty="0"/>
              <a:t>',STATENAMES</a:t>
            </a:r>
            <a:r>
              <a:rPr lang="en-US" dirty="0" smtClean="0"/>
              <a:t>)</a:t>
            </a:r>
          </a:p>
          <a:p>
            <a:r>
              <a:rPr lang="el-GR" dirty="0" smtClean="0"/>
              <a:t>Καθορίζουν τα αλφάβητα των καταστάσεων και εξόδων</a:t>
            </a:r>
            <a:endParaRPr lang="en-US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9509-37F2-44D8-892D-77DB114E6977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461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Εξομείωση κρυφών αλυσίδων </a:t>
            </a:r>
            <a:r>
              <a:rPr lang="en-US" dirty="0"/>
              <a:t>Markov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600" dirty="0" smtClean="0"/>
              <a:t>Παράδειγμα</a:t>
            </a:r>
          </a:p>
          <a:p>
            <a:r>
              <a:rPr lang="en-US" sz="2600" dirty="0"/>
              <a:t>trans = [0.95,0.05; </a:t>
            </a:r>
            <a:r>
              <a:rPr lang="en-US" sz="2600" dirty="0" smtClean="0"/>
              <a:t>0.10,0.90</a:t>
            </a:r>
            <a:r>
              <a:rPr lang="el-GR" sz="2600" dirty="0" smtClean="0"/>
              <a:t>]</a:t>
            </a:r>
            <a:r>
              <a:rPr lang="en-US" sz="2600" dirty="0" smtClean="0"/>
              <a:t>;</a:t>
            </a:r>
          </a:p>
          <a:p>
            <a:r>
              <a:rPr lang="en-US" sz="2600" dirty="0" err="1" smtClean="0"/>
              <a:t>emis</a:t>
            </a:r>
            <a:r>
              <a:rPr lang="en-US" sz="2600" dirty="0" smtClean="0"/>
              <a:t>=eye(2);</a:t>
            </a:r>
          </a:p>
          <a:p>
            <a:r>
              <a:rPr lang="en-US" sz="2600" dirty="0" smtClean="0"/>
              <a:t>[y, x] </a:t>
            </a:r>
            <a:r>
              <a:rPr lang="en-US" sz="2600" dirty="0"/>
              <a:t>= </a:t>
            </a:r>
            <a:r>
              <a:rPr lang="en-US" sz="2600" dirty="0" err="1"/>
              <a:t>hmmgenerate</a:t>
            </a:r>
            <a:r>
              <a:rPr lang="en-US" sz="2600" dirty="0"/>
              <a:t>(100,trans,emis</a:t>
            </a:r>
            <a:r>
              <a:rPr lang="en-US" sz="2600" dirty="0" smtClean="0"/>
              <a:t>);</a:t>
            </a:r>
          </a:p>
          <a:p>
            <a:r>
              <a:rPr lang="en-US" sz="2600" dirty="0" smtClean="0"/>
              <a:t> [y1,x1] </a:t>
            </a:r>
            <a:r>
              <a:rPr lang="en-US" sz="2600" dirty="0"/>
              <a:t>= </a:t>
            </a:r>
            <a:r>
              <a:rPr lang="en-US" sz="2600" dirty="0" err="1" smtClean="0"/>
              <a:t>hmmgenerate</a:t>
            </a:r>
            <a:r>
              <a:rPr lang="en-US" sz="2600" dirty="0" smtClean="0"/>
              <a:t>(100,trans,emis,... </a:t>
            </a:r>
            <a:r>
              <a:rPr lang="en-US" sz="2600" dirty="0"/>
              <a:t>'</a:t>
            </a:r>
            <a:r>
              <a:rPr lang="en-US" sz="2600" dirty="0" err="1"/>
              <a:t>Statenames</a:t>
            </a:r>
            <a:r>
              <a:rPr lang="en-US" sz="2600" dirty="0"/>
              <a:t>',{'</a:t>
            </a:r>
            <a:r>
              <a:rPr lang="en-US" sz="2600" dirty="0" err="1"/>
              <a:t>fair';'loaded</a:t>
            </a:r>
            <a:r>
              <a:rPr lang="en-US" sz="2600" dirty="0" smtClean="0"/>
              <a:t>'})</a:t>
            </a:r>
          </a:p>
          <a:p>
            <a:r>
              <a:rPr lang="en-US" sz="2600" dirty="0"/>
              <a:t>[</a:t>
            </a:r>
            <a:r>
              <a:rPr lang="en-US" sz="2600" dirty="0" err="1"/>
              <a:t>e,lam</a:t>
            </a:r>
            <a:r>
              <a:rPr lang="en-US" sz="2600" dirty="0"/>
              <a:t>]=</a:t>
            </a:r>
            <a:r>
              <a:rPr lang="en-US" sz="2600" dirty="0" err="1"/>
              <a:t>eig</a:t>
            </a:r>
            <a:r>
              <a:rPr lang="en-US" sz="2600" dirty="0"/>
              <a:t>(trans</a:t>
            </a:r>
            <a:r>
              <a:rPr lang="en-US" sz="2600" dirty="0" smtClean="0"/>
              <a:t>')</a:t>
            </a:r>
            <a:r>
              <a:rPr lang="el-GR" sz="2600" dirty="0" smtClean="0"/>
              <a:t> % ιδιοτιμές, ιδιοδιανύσματα</a:t>
            </a:r>
            <a:endParaRPr lang="en-US" sz="2600" dirty="0" smtClean="0"/>
          </a:p>
          <a:p>
            <a:r>
              <a:rPr lang="en-US" sz="2600" dirty="0" smtClean="0"/>
              <a:t>e=e/sum(e); % </a:t>
            </a:r>
            <a:r>
              <a:rPr lang="el-GR" sz="2600" dirty="0" smtClean="0"/>
              <a:t>στάσιμη διαδικασία</a:t>
            </a:r>
            <a:endParaRPr lang="en-US" sz="2600" dirty="0" smtClean="0"/>
          </a:p>
          <a:p>
            <a:r>
              <a:rPr lang="en-US" sz="2600" dirty="0"/>
              <a:t>[</a:t>
            </a:r>
            <a:r>
              <a:rPr lang="en-US" sz="2600" dirty="0" err="1"/>
              <a:t>counts,bin</a:t>
            </a:r>
            <a:r>
              <a:rPr lang="en-US" sz="2600" dirty="0"/>
              <a:t>]=</a:t>
            </a:r>
            <a:r>
              <a:rPr lang="en-US" sz="2600" dirty="0" err="1"/>
              <a:t>hist</a:t>
            </a:r>
            <a:r>
              <a:rPr lang="en-US" sz="2600" dirty="0"/>
              <a:t>(x</a:t>
            </a:r>
            <a:r>
              <a:rPr lang="en-US" sz="2600" dirty="0" smtClean="0"/>
              <a:t>);</a:t>
            </a:r>
          </a:p>
          <a:p>
            <a:r>
              <a:rPr lang="en-US" sz="2600" dirty="0" smtClean="0"/>
              <a:t>counts/100</a:t>
            </a:r>
          </a:p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2785658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BB1-AC67-4509-8432-5CE5695118D8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4733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Αλυσίδες </a:t>
            </a:r>
            <a:r>
              <a:rPr lang="en-US" dirty="0"/>
              <a:t>Markov </a:t>
            </a:r>
            <a:r>
              <a:rPr lang="el-GR" dirty="0"/>
              <a:t>και ανισότητα επεξεργασίας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Συνέπειες</a:t>
            </a:r>
            <a:endParaRPr lang="en-US" dirty="0"/>
          </a:p>
          <a:p>
            <a:r>
              <a:rPr lang="el-GR" dirty="0"/>
              <a:t>Ισχύει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 </a:t>
            </a:r>
            <a:r>
              <a:rPr lang="el-GR" dirty="0"/>
              <a:t>αν Χ και Ζ ανεξάρτητες δοθείσας της Χ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σχέση </a:t>
            </a:r>
            <a:r>
              <a:rPr lang="el-GR" i="1" dirty="0"/>
              <a:t>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 </a:t>
            </a:r>
            <a:r>
              <a:rPr lang="el-GR" dirty="0"/>
              <a:t>συνεπάγεται </a:t>
            </a:r>
            <a:r>
              <a:rPr lang="en-US" i="1" dirty="0"/>
              <a:t>Z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r>
              <a:rPr lang="el-GR" dirty="0"/>
              <a:t>Αν </a:t>
            </a:r>
            <a:r>
              <a:rPr lang="en-US" i="1" dirty="0"/>
              <a:t>Z </a:t>
            </a:r>
            <a:r>
              <a:rPr lang="el-GR" dirty="0"/>
              <a:t>= </a:t>
            </a:r>
            <a:r>
              <a:rPr lang="en-US" i="1" dirty="0"/>
              <a:t>f</a:t>
            </a:r>
            <a:r>
              <a:rPr lang="el-GR" i="1" dirty="0"/>
              <a:t> (</a:t>
            </a:r>
            <a:r>
              <a:rPr lang="en-US" i="1" dirty="0"/>
              <a:t>Y</a:t>
            </a:r>
            <a:r>
              <a:rPr lang="el-GR" i="1" dirty="0"/>
              <a:t>)</a:t>
            </a:r>
            <a:r>
              <a:rPr lang="el-GR" dirty="0"/>
              <a:t>, τότε 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/>
              <a:t>Το επόμενο θεώρημα βεβαιώνει οτι η πληροφορία που μεταφέρει η  </a:t>
            </a:r>
            <a:r>
              <a:rPr lang="en-US" i="1" dirty="0"/>
              <a:t>Y </a:t>
            </a:r>
            <a:r>
              <a:rPr lang="el-GR" dirty="0"/>
              <a:t>για τη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l-GR" dirty="0"/>
              <a:t>δεν μπορεί να αυξηθεί με επεξεργασία της  </a:t>
            </a:r>
            <a:r>
              <a:rPr lang="en-US" i="1" dirty="0"/>
              <a:t>Y</a:t>
            </a:r>
            <a:r>
              <a:rPr lang="el-GR" dirty="0"/>
              <a:t>, ντιτερμινιστική ή τυχαία.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75656" y="2708920"/>
            <a:ext cx="6035040" cy="9144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314-E960-4F29-BB93-F200080EA470}" type="datetime1">
              <a:rPr lang="el-GR" smtClean="0"/>
              <a:t>3/3/2016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7195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Αλυσίδες </a:t>
            </a:r>
            <a:r>
              <a:rPr lang="en-US" dirty="0"/>
              <a:t>Markov </a:t>
            </a:r>
            <a:r>
              <a:rPr lang="el-GR" dirty="0"/>
              <a:t>και ανισότητα επεξεργασίας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Θεώρημα (Ανισότητα επεξεργασίας δεδομένων</a:t>
            </a:r>
            <a:r>
              <a:rPr lang="el-GR" b="1" dirty="0" smtClean="0"/>
              <a:t>)</a:t>
            </a:r>
            <a:r>
              <a:rPr lang="el-GR" dirty="0"/>
              <a:t> </a:t>
            </a:r>
            <a:endParaRPr lang="en-US" dirty="0"/>
          </a:p>
          <a:p>
            <a:r>
              <a:rPr lang="el-GR" i="1" dirty="0"/>
              <a:t>Αν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Z, </a:t>
            </a:r>
            <a:r>
              <a:rPr lang="el-GR" i="1" dirty="0"/>
              <a:t>τότε </a:t>
            </a:r>
            <a:r>
              <a:rPr lang="en-US" i="1" dirty="0"/>
              <a:t>I (X</a:t>
            </a:r>
            <a:r>
              <a:rPr lang="en-US" dirty="0"/>
              <a:t>; </a:t>
            </a:r>
            <a:r>
              <a:rPr lang="en-US" i="1" dirty="0"/>
              <a:t>Y) </a:t>
            </a:r>
            <a:r>
              <a:rPr lang="en-US" dirty="0"/>
              <a:t>≥ </a:t>
            </a:r>
            <a:r>
              <a:rPr lang="en-US" i="1" dirty="0"/>
              <a:t>I (X</a:t>
            </a:r>
            <a:r>
              <a:rPr lang="en-US" dirty="0"/>
              <a:t>; </a:t>
            </a:r>
            <a:r>
              <a:rPr lang="en-US" i="1" dirty="0"/>
              <a:t>Z</a:t>
            </a:r>
            <a:r>
              <a:rPr lang="en-US" i="1" dirty="0" smtClean="0"/>
              <a:t>).</a:t>
            </a: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l-GR" b="1" dirty="0"/>
              <a:t>Απόδειξη</a:t>
            </a:r>
            <a:endParaRPr lang="en-US" dirty="0"/>
          </a:p>
          <a:p>
            <a:r>
              <a:rPr lang="el-GR" dirty="0"/>
              <a:t>Απο το κανόνα αλυσίδας προκύπτει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4581128"/>
            <a:ext cx="51206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6176-8E0A-466C-BB64-89F342F3576F}" type="datetime1">
              <a:rPr lang="el-GR" smtClean="0"/>
              <a:t>3/3/2016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931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Αλυσίδες </a:t>
            </a:r>
            <a:r>
              <a:rPr lang="en-US" dirty="0"/>
              <a:t>Markov </a:t>
            </a:r>
            <a:r>
              <a:rPr lang="el-GR" dirty="0"/>
              <a:t>και ανισότητα επεξεργασίας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Αλλά </a:t>
            </a:r>
            <a:r>
              <a:rPr lang="en-US" i="1" dirty="0"/>
              <a:t>I</a:t>
            </a:r>
            <a:r>
              <a:rPr lang="el-GR" i="1" dirty="0"/>
              <a:t> (</a:t>
            </a:r>
            <a:r>
              <a:rPr lang="en-US" i="1" dirty="0"/>
              <a:t>X</a:t>
            </a:r>
            <a:r>
              <a:rPr lang="el-GR" dirty="0"/>
              <a:t>;</a:t>
            </a:r>
            <a:r>
              <a:rPr lang="en-US" i="1" dirty="0"/>
              <a:t>Z</a:t>
            </a:r>
            <a:r>
              <a:rPr lang="el-GR" dirty="0"/>
              <a:t>|</a:t>
            </a:r>
            <a:r>
              <a:rPr lang="en-US" i="1" dirty="0"/>
              <a:t>Y</a:t>
            </a:r>
            <a:r>
              <a:rPr lang="el-GR" i="1" dirty="0"/>
              <a:t>) </a:t>
            </a:r>
            <a:r>
              <a:rPr lang="el-GR" dirty="0"/>
              <a:t>= 0 επειδή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</a:t>
            </a:r>
            <a:r>
              <a:rPr lang="el-GR" dirty="0"/>
              <a:t> και συνεπώς Χ, Ζ ανεξάρτητες δοθείσας της Υ. Επειδή </a:t>
            </a:r>
            <a:r>
              <a:rPr lang="en-US" i="1" dirty="0"/>
              <a:t>I</a:t>
            </a:r>
            <a:r>
              <a:rPr lang="el-GR" i="1" dirty="0"/>
              <a:t> (</a:t>
            </a:r>
            <a:r>
              <a:rPr lang="en-US" i="1" dirty="0"/>
              <a:t>X</a:t>
            </a:r>
            <a:r>
              <a:rPr lang="el-GR" dirty="0"/>
              <a:t>; </a:t>
            </a:r>
            <a:r>
              <a:rPr lang="en-US" i="1" dirty="0"/>
              <a:t>Y</a:t>
            </a:r>
            <a:r>
              <a:rPr lang="el-GR" dirty="0"/>
              <a:t>|</a:t>
            </a:r>
            <a:r>
              <a:rPr lang="en-US" i="1" dirty="0"/>
              <a:t>Z</a:t>
            </a:r>
            <a:r>
              <a:rPr lang="el-GR" i="1" dirty="0"/>
              <a:t>) </a:t>
            </a:r>
            <a:r>
              <a:rPr lang="en-US" dirty="0"/>
              <a:t>≥ </a:t>
            </a:r>
            <a:r>
              <a:rPr lang="el-GR" dirty="0"/>
              <a:t>0, </a:t>
            </a:r>
            <a:r>
              <a:rPr lang="el-GR" dirty="0" smtClean="0"/>
              <a:t>έχουμε το ζητούμενο.</a:t>
            </a:r>
          </a:p>
          <a:p>
            <a:r>
              <a:rPr lang="el-GR" dirty="0"/>
              <a:t>Η ανισότητα γίνεται ισότητα όταν </a:t>
            </a:r>
            <a:r>
              <a:rPr lang="en-US" i="1" dirty="0"/>
              <a:t>I</a:t>
            </a:r>
            <a:r>
              <a:rPr lang="el-GR" i="1" dirty="0"/>
              <a:t> (</a:t>
            </a:r>
            <a:r>
              <a:rPr lang="en-US" i="1" dirty="0"/>
              <a:t>X</a:t>
            </a:r>
            <a:r>
              <a:rPr lang="el-GR" dirty="0"/>
              <a:t>; </a:t>
            </a:r>
            <a:r>
              <a:rPr lang="en-US" i="1" dirty="0"/>
              <a:t>Y</a:t>
            </a:r>
            <a:r>
              <a:rPr lang="el-GR" dirty="0"/>
              <a:t>|</a:t>
            </a:r>
            <a:r>
              <a:rPr lang="en-US" i="1" dirty="0"/>
              <a:t>Z</a:t>
            </a:r>
            <a:r>
              <a:rPr lang="el-GR" i="1" dirty="0"/>
              <a:t>) </a:t>
            </a:r>
            <a:r>
              <a:rPr lang="el-GR" dirty="0"/>
              <a:t>= 0, δηλαδή 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Z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l-GR" dirty="0"/>
              <a:t>. Ομοίως αποδεικνύεται </a:t>
            </a:r>
            <a:r>
              <a:rPr lang="en-US" i="1" dirty="0" smtClean="0"/>
              <a:t>I</a:t>
            </a:r>
            <a:r>
              <a:rPr lang="el-GR" i="1" dirty="0" smtClean="0"/>
              <a:t> </a:t>
            </a:r>
            <a:r>
              <a:rPr lang="el-GR" i="1" dirty="0"/>
              <a:t>(</a:t>
            </a:r>
            <a:r>
              <a:rPr lang="en-US" i="1" dirty="0"/>
              <a:t>Y</a:t>
            </a:r>
            <a:r>
              <a:rPr lang="el-GR" dirty="0"/>
              <a:t>; </a:t>
            </a:r>
            <a:r>
              <a:rPr lang="en-US" i="1" dirty="0"/>
              <a:t>Z</a:t>
            </a:r>
            <a:r>
              <a:rPr lang="el-GR" i="1" dirty="0"/>
              <a:t>) </a:t>
            </a:r>
            <a:r>
              <a:rPr lang="en-US" dirty="0"/>
              <a:t>≥ </a:t>
            </a:r>
            <a:r>
              <a:rPr lang="en-US" i="1" dirty="0"/>
              <a:t>I</a:t>
            </a:r>
            <a:r>
              <a:rPr lang="el-GR" i="1" dirty="0"/>
              <a:t> (</a:t>
            </a:r>
            <a:r>
              <a:rPr lang="en-US" i="1" dirty="0"/>
              <a:t>X</a:t>
            </a:r>
            <a:r>
              <a:rPr lang="el-GR" dirty="0"/>
              <a:t>; </a:t>
            </a:r>
            <a:r>
              <a:rPr lang="en-US" i="1" dirty="0"/>
              <a:t>Z</a:t>
            </a:r>
            <a:r>
              <a:rPr lang="el-GR" i="1" dirty="0" smtClean="0"/>
              <a:t>)</a:t>
            </a:r>
            <a:r>
              <a:rPr lang="el-GR" dirty="0" smtClean="0"/>
              <a:t>.</a:t>
            </a:r>
            <a:endParaRPr lang="en-US" dirty="0"/>
          </a:p>
          <a:p>
            <a:r>
              <a:rPr lang="el-GR" b="1" dirty="0"/>
              <a:t>Πόρισμα</a:t>
            </a:r>
            <a:r>
              <a:rPr lang="el-GR" dirty="0"/>
              <a:t> </a:t>
            </a:r>
            <a:endParaRPr lang="en-US" dirty="0"/>
          </a:p>
          <a:p>
            <a:r>
              <a:rPr lang="el-GR" dirty="0"/>
              <a:t>Αν </a:t>
            </a:r>
            <a:r>
              <a:rPr lang="en-US" i="1" dirty="0"/>
              <a:t>Z </a:t>
            </a:r>
            <a:r>
              <a:rPr lang="en-US" dirty="0"/>
              <a:t>= </a:t>
            </a:r>
            <a:r>
              <a:rPr lang="en-US" i="1" dirty="0"/>
              <a:t>g(Y), </a:t>
            </a:r>
            <a:r>
              <a:rPr lang="el-GR" dirty="0"/>
              <a:t>τότε</a:t>
            </a:r>
            <a:r>
              <a:rPr lang="el-GR" i="1" dirty="0"/>
              <a:t> </a:t>
            </a:r>
            <a:r>
              <a:rPr lang="en-US" i="1" dirty="0"/>
              <a:t>I (X</a:t>
            </a:r>
            <a:r>
              <a:rPr lang="en-US" dirty="0"/>
              <a:t>; </a:t>
            </a:r>
            <a:r>
              <a:rPr lang="en-US" i="1" dirty="0"/>
              <a:t>Y) </a:t>
            </a:r>
            <a:r>
              <a:rPr lang="en-US" dirty="0"/>
              <a:t>≥ </a:t>
            </a:r>
            <a:r>
              <a:rPr lang="en-US" i="1" dirty="0"/>
              <a:t>I (X</a:t>
            </a:r>
            <a:r>
              <a:rPr lang="en-US" dirty="0"/>
              <a:t>; </a:t>
            </a:r>
            <a:r>
              <a:rPr lang="en-US" i="1" dirty="0"/>
              <a:t>g(Y</a:t>
            </a:r>
            <a:r>
              <a:rPr lang="en-US" i="1" dirty="0" smtClean="0"/>
              <a:t>)).</a:t>
            </a:r>
            <a:endParaRPr lang="el-GR" i="1" dirty="0" smtClean="0"/>
          </a:p>
          <a:p>
            <a:r>
              <a:rPr lang="el-GR" b="1" dirty="0"/>
              <a:t>Πόρισμα</a:t>
            </a:r>
            <a:endParaRPr lang="en-US" dirty="0"/>
          </a:p>
          <a:p>
            <a:r>
              <a:rPr lang="el-GR" dirty="0"/>
              <a:t>Αν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Z, </a:t>
            </a:r>
            <a:r>
              <a:rPr lang="el-GR" i="1" dirty="0"/>
              <a:t>τότε </a:t>
            </a:r>
            <a:r>
              <a:rPr lang="en-US" i="1" dirty="0"/>
              <a:t>I (X</a:t>
            </a:r>
            <a:r>
              <a:rPr lang="en-US" dirty="0"/>
              <a:t>; </a:t>
            </a:r>
            <a:r>
              <a:rPr lang="en-US" i="1" dirty="0"/>
              <a:t>Y</a:t>
            </a:r>
            <a:r>
              <a:rPr lang="en-US" dirty="0"/>
              <a:t>|</a:t>
            </a:r>
            <a:r>
              <a:rPr lang="en-US" i="1" dirty="0"/>
              <a:t>Z) </a:t>
            </a:r>
            <a:r>
              <a:rPr lang="en-US" dirty="0"/>
              <a:t>≤ </a:t>
            </a:r>
            <a:r>
              <a:rPr lang="en-US" i="1" dirty="0"/>
              <a:t>I (X</a:t>
            </a:r>
            <a:r>
              <a:rPr lang="en-US" dirty="0"/>
              <a:t>; </a:t>
            </a:r>
            <a:r>
              <a:rPr lang="en-US" i="1" dirty="0"/>
              <a:t>Y</a:t>
            </a:r>
            <a:r>
              <a:rPr lang="en-US" i="1" dirty="0" smtClean="0"/>
              <a:t>).</a:t>
            </a:r>
            <a:r>
              <a:rPr lang="en-US" dirty="0"/>
              <a:t> </a:t>
            </a:r>
          </a:p>
          <a:p>
            <a:r>
              <a:rPr lang="el-GR" dirty="0"/>
              <a:t>Πράγματι, </a:t>
            </a:r>
            <a:r>
              <a:rPr lang="en-US" i="1" dirty="0"/>
              <a:t>I</a:t>
            </a:r>
            <a:r>
              <a:rPr lang="el-GR" i="1" dirty="0"/>
              <a:t> (</a:t>
            </a:r>
            <a:r>
              <a:rPr lang="en-US" i="1" dirty="0"/>
              <a:t>X</a:t>
            </a:r>
            <a:r>
              <a:rPr lang="el-GR" dirty="0"/>
              <a:t>;</a:t>
            </a:r>
            <a:r>
              <a:rPr lang="en-US" i="1" dirty="0"/>
              <a:t>Z</a:t>
            </a:r>
            <a:r>
              <a:rPr lang="el-GR" dirty="0"/>
              <a:t>|</a:t>
            </a:r>
            <a:r>
              <a:rPr lang="en-US" i="1" dirty="0"/>
              <a:t>Y</a:t>
            </a:r>
            <a:r>
              <a:rPr lang="el-GR" i="1" dirty="0"/>
              <a:t>) </a:t>
            </a:r>
            <a:r>
              <a:rPr lang="el-GR" dirty="0"/>
              <a:t>= 0 και </a:t>
            </a:r>
            <a:r>
              <a:rPr lang="en-US" i="1" dirty="0"/>
              <a:t>I</a:t>
            </a:r>
            <a:r>
              <a:rPr lang="el-GR" i="1" dirty="0"/>
              <a:t> (</a:t>
            </a:r>
            <a:r>
              <a:rPr lang="en-US" i="1" dirty="0"/>
              <a:t>X</a:t>
            </a:r>
            <a:r>
              <a:rPr lang="el-GR" dirty="0"/>
              <a:t>; </a:t>
            </a:r>
            <a:r>
              <a:rPr lang="en-US" i="1" dirty="0"/>
              <a:t>Z</a:t>
            </a:r>
            <a:r>
              <a:rPr lang="el-GR" i="1" dirty="0"/>
              <a:t>) </a:t>
            </a:r>
            <a:r>
              <a:rPr lang="en-US" dirty="0"/>
              <a:t>≥ </a:t>
            </a:r>
            <a:r>
              <a:rPr lang="el-GR" dirty="0"/>
              <a:t>0.</a:t>
            </a:r>
            <a:endParaRPr lang="en-US" dirty="0"/>
          </a:p>
          <a:p>
            <a:r>
              <a:rPr lang="el-GR" dirty="0"/>
              <a:t>Αρα η εξάρτηση  των 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 </a:t>
            </a:r>
            <a:r>
              <a:rPr lang="el-GR" dirty="0"/>
              <a:t>μειώνεται με τη παρατήρηση </a:t>
            </a:r>
            <a:endParaRPr lang="en-US" dirty="0"/>
          </a:p>
          <a:p>
            <a:r>
              <a:rPr lang="el-GR" dirty="0"/>
              <a:t>της </a:t>
            </a:r>
            <a:r>
              <a:rPr lang="en-US" i="1" dirty="0"/>
              <a:t>Z</a:t>
            </a:r>
            <a:r>
              <a:rPr lang="el-GR" dirty="0"/>
              <a:t> υπο τη προυπόθεση  της αλυσίδας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Y </a:t>
            </a:r>
            <a:r>
              <a:rPr lang="en-US" dirty="0"/>
              <a:t>→ </a:t>
            </a:r>
            <a:r>
              <a:rPr lang="en-US" i="1" dirty="0"/>
              <a:t>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3C11-6C9F-4458-BF11-84B19670D347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81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Εντροπία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:</a:t>
            </a:r>
            <a:r>
              <a:rPr lang="el-GR" dirty="0" smtClean="0"/>
              <a:t> Δυαδική πηγή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Εντροπία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p=0.0001:0.00001</a:t>
            </a:r>
            <a:r>
              <a:rPr lang="en-US" dirty="0"/>
              <a:t>:.9999</a:t>
            </a:r>
            <a:r>
              <a:rPr lang="en-US" dirty="0" smtClean="0"/>
              <a:t>; </a:t>
            </a:r>
          </a:p>
          <a:p>
            <a:r>
              <a:rPr lang="en-US" dirty="0" smtClean="0"/>
              <a:t>% </a:t>
            </a:r>
            <a:r>
              <a:rPr lang="el-GR" dirty="0" smtClean="0"/>
              <a:t>εναλλακτικά </a:t>
            </a:r>
            <a:r>
              <a:rPr lang="en-US" dirty="0" smtClean="0"/>
              <a:t>p=</a:t>
            </a:r>
            <a:r>
              <a:rPr lang="en-US" dirty="0" err="1" smtClean="0"/>
              <a:t>linspace</a:t>
            </a:r>
            <a:r>
              <a:rPr lang="en-US" dirty="0" smtClean="0"/>
              <a:t>(eps,1-eps,1000);</a:t>
            </a:r>
            <a:endParaRPr lang="el-GR" dirty="0"/>
          </a:p>
          <a:p>
            <a:r>
              <a:rPr lang="en-US" dirty="0" err="1" smtClean="0"/>
              <a:t>binent</a:t>
            </a:r>
            <a:r>
              <a:rPr lang="en-US" dirty="0"/>
              <a:t>=-p.*log2(p)-(1-p).*log2(1-p);</a:t>
            </a:r>
          </a:p>
          <a:p>
            <a:r>
              <a:rPr lang="en-US" dirty="0"/>
              <a:t>plot(</a:t>
            </a:r>
            <a:r>
              <a:rPr lang="en-US" dirty="0" err="1"/>
              <a:t>p,binent</a:t>
            </a:r>
            <a:r>
              <a:rPr lang="en-US" dirty="0"/>
              <a:t>)</a:t>
            </a:r>
          </a:p>
          <a:p>
            <a:r>
              <a:rPr lang="en-US" dirty="0" err="1"/>
              <a:t>xlabel</a:t>
            </a:r>
            <a:r>
              <a:rPr lang="en-US" dirty="0"/>
              <a:t>('p = 0:1')</a:t>
            </a:r>
          </a:p>
          <a:p>
            <a:r>
              <a:rPr lang="en-US" dirty="0" err="1"/>
              <a:t>ylabel</a:t>
            </a:r>
            <a:r>
              <a:rPr lang="en-US" dirty="0"/>
              <a:t>('Binary entropy')</a:t>
            </a:r>
          </a:p>
          <a:p>
            <a:r>
              <a:rPr lang="en-US" dirty="0"/>
              <a:t>title('Plot of the Binary entropy Function','FontSize',12)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34734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82117"/>
            <a:ext cx="44640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97064"/>
            <a:ext cx="2474625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793-2604-4976-9C0A-B947FB79A89C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49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Υπολογισμός εντροπίας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 H=entropy(p)</a:t>
            </a:r>
          </a:p>
          <a:p>
            <a:r>
              <a:rPr lang="en-US" dirty="0"/>
              <a:t>a=find(p);</a:t>
            </a:r>
          </a:p>
          <a:p>
            <a:r>
              <a:rPr lang="en-US" dirty="0"/>
              <a:t>p=p(a);</a:t>
            </a:r>
          </a:p>
          <a:p>
            <a:r>
              <a:rPr lang="en-US" dirty="0"/>
              <a:t>% p is a column (not a row vector)</a:t>
            </a:r>
          </a:p>
          <a:p>
            <a:r>
              <a:rPr lang="en-US" dirty="0"/>
              <a:t>H=-p'*log2(p);</a:t>
            </a:r>
          </a:p>
          <a:p>
            <a:r>
              <a:rPr lang="en-US" dirty="0" smtClean="0"/>
              <a:t>% </a:t>
            </a:r>
            <a:r>
              <a:rPr lang="el-GR" dirty="0" smtClean="0"/>
              <a:t>παράδειγμα</a:t>
            </a:r>
            <a:endParaRPr lang="en-US" dirty="0"/>
          </a:p>
          <a:p>
            <a:r>
              <a:rPr lang="en-US" dirty="0"/>
              <a:t>p=[1/2,1/4 1/8 1/8]';</a:t>
            </a:r>
          </a:p>
          <a:p>
            <a:r>
              <a:rPr lang="en-US" dirty="0"/>
              <a:t>H1=entropy(p)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EF0-9A15-4600-9C7B-19E20AB61040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37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 κοινού και δεσμευμένη εντροπία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23425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C41-79EA-4682-BFA0-8B207C0A59E2}" type="datetime1">
              <a:rPr lang="el-GR" smtClean="0"/>
              <a:t>3/3/2016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804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Κανόνας αλυσίδας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 τη σχέση</a:t>
            </a:r>
          </a:p>
          <a:p>
            <a:r>
              <a:rPr lang="en-US" dirty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)=p(x)p(</a:t>
            </a:r>
            <a:r>
              <a:rPr lang="en-US" dirty="0" err="1" smtClean="0"/>
              <a:t>y|x</a:t>
            </a:r>
            <a:r>
              <a:rPr lang="en-US" dirty="0" smtClean="0"/>
              <a:t>)</a:t>
            </a:r>
          </a:p>
          <a:p>
            <a:r>
              <a:rPr lang="el-GR" dirty="0"/>
              <a:t>π</a:t>
            </a:r>
            <a:r>
              <a:rPr lang="el-GR" dirty="0" smtClean="0"/>
              <a:t>ροκύπτει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Ομοίως </a:t>
            </a:r>
            <a:r>
              <a:rPr lang="en-US" dirty="0" smtClean="0"/>
              <a:t> p(</a:t>
            </a:r>
            <a:r>
              <a:rPr lang="en-US" dirty="0" err="1" smtClean="0"/>
              <a:t>x,y|z</a:t>
            </a:r>
            <a:r>
              <a:rPr lang="en-US" dirty="0" smtClean="0"/>
              <a:t>)=p(</a:t>
            </a:r>
            <a:r>
              <a:rPr lang="en-US" dirty="0" err="1" smtClean="0"/>
              <a:t>x|z</a:t>
            </a:r>
            <a:r>
              <a:rPr lang="en-US" dirty="0" smtClean="0"/>
              <a:t>)p(</a:t>
            </a:r>
            <a:r>
              <a:rPr lang="en-US" dirty="0" err="1" smtClean="0"/>
              <a:t>y|x,z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84984"/>
            <a:ext cx="4219714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369" y="3824984"/>
            <a:ext cx="3952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144952"/>
            <a:ext cx="50101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F80C-9822-4BB1-BF2C-CE0ED2EC8D99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370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απο κοινού εντροπίας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% </a:t>
            </a:r>
            <a:r>
              <a:rPr lang="el-GR" dirty="0" smtClean="0"/>
              <a:t>Απο κοινού εντροπία δ</a:t>
            </a:r>
            <a:r>
              <a:rPr lang="el-GR" dirty="0"/>
              <a:t>ύ</a:t>
            </a:r>
            <a:r>
              <a:rPr lang="el-GR" dirty="0" smtClean="0"/>
              <a:t>ο μεταβλητών</a:t>
            </a:r>
          </a:p>
          <a:p>
            <a:r>
              <a:rPr lang="en-US" dirty="0" smtClean="0"/>
              <a:t>% </a:t>
            </a:r>
            <a:r>
              <a:rPr lang="el-GR" dirty="0" smtClean="0"/>
              <a:t>Είσοδος</a:t>
            </a:r>
            <a:r>
              <a:rPr lang="en-US" dirty="0" smtClean="0"/>
              <a:t>: </a:t>
            </a:r>
            <a:r>
              <a:rPr lang="el-GR" dirty="0" smtClean="0"/>
              <a:t>Πίνακας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l-GR" dirty="0" smtClean="0"/>
              <a:t>γραμμή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l-GR" dirty="0" smtClean="0"/>
              <a:t>στήλη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n-US" dirty="0" smtClean="0"/>
              <a:t>a</a:t>
            </a:r>
            <a:endParaRPr lang="en-US" dirty="0"/>
          </a:p>
          <a:p>
            <a:r>
              <a:rPr lang="en-US" dirty="0"/>
              <a:t>A=find(P);</a:t>
            </a:r>
          </a:p>
          <a:p>
            <a:r>
              <a:rPr lang="en-US" dirty="0"/>
              <a:t>P1=P(A);</a:t>
            </a:r>
          </a:p>
          <a:p>
            <a:r>
              <a:rPr lang="en-US" dirty="0" err="1"/>
              <a:t>JointH</a:t>
            </a:r>
            <a:r>
              <a:rPr lang="en-US" dirty="0"/>
              <a:t>=-sum(sum(P1.*log2(P1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% </a:t>
            </a:r>
            <a:r>
              <a:rPr lang="el-GR" dirty="0" smtClean="0"/>
              <a:t>εναλλακτικά επειδή </a:t>
            </a:r>
            <a:r>
              <a:rPr lang="en-US" dirty="0" smtClean="0"/>
              <a:t>P1 </a:t>
            </a:r>
            <a:r>
              <a:rPr lang="el-GR" dirty="0" smtClean="0"/>
              <a:t>είναι διάνυσμα στήλη</a:t>
            </a:r>
          </a:p>
          <a:p>
            <a:r>
              <a:rPr lang="en-US" dirty="0" err="1" smtClean="0"/>
              <a:t>jH</a:t>
            </a:r>
            <a:r>
              <a:rPr lang="en-US" dirty="0" smtClean="0"/>
              <a:t>=-P1’*log2(P1)</a:t>
            </a:r>
            <a:endParaRPr lang="el-GR" dirty="0" smtClean="0"/>
          </a:p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jH</a:t>
            </a:r>
            <a:r>
              <a:rPr lang="en-US" dirty="0" smtClean="0"/>
              <a:t>=</a:t>
            </a:r>
            <a:r>
              <a:rPr lang="en-US" dirty="0" err="1" smtClean="0"/>
              <a:t>jointentropy</a:t>
            </a:r>
            <a:r>
              <a:rPr lang="en-US" dirty="0" smtClean="0"/>
              <a:t>(P)</a:t>
            </a:r>
          </a:p>
          <a:p>
            <a:r>
              <a:rPr lang="en-US" dirty="0" smtClean="0"/>
              <a:t>A=find(P);</a:t>
            </a:r>
          </a:p>
          <a:p>
            <a:r>
              <a:rPr lang="en-US" dirty="0" smtClean="0"/>
              <a:t>P1=P(A);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H</a:t>
            </a:r>
            <a:r>
              <a:rPr lang="en-US" dirty="0"/>
              <a:t>=-sum(sum(P1.*log2(P1)))</a:t>
            </a:r>
            <a:endParaRPr lang="el-G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694D-C86B-45D3-8CD6-BD4427162F48}" type="datetime1">
              <a:rPr lang="el-GR" smtClean="0"/>
              <a:t>3/3/2016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57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δεσμευμένης εντροπίας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Πίνακας απο κοινού πιθανότητας </a:t>
            </a:r>
            <a:r>
              <a:rPr lang="en-US" dirty="0"/>
              <a:t>P</a:t>
            </a:r>
            <a:endParaRPr lang="en-US" dirty="0" smtClean="0"/>
          </a:p>
          <a:p>
            <a:r>
              <a:rPr lang="el-GR" dirty="0" smtClean="0"/>
              <a:t>Περιθωροποίηση (επι μέρους πιθανότητες)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y</a:t>
            </a:r>
            <a:r>
              <a:rPr lang="en-US" dirty="0" smtClean="0"/>
              <a:t>=sum(P)</a:t>
            </a:r>
          </a:p>
          <a:p>
            <a:r>
              <a:rPr lang="en-US" dirty="0" err="1" smtClean="0"/>
              <a:t>px</a:t>
            </a:r>
            <a:r>
              <a:rPr lang="en-US" dirty="0" smtClean="0"/>
              <a:t>=sum(P’)</a:t>
            </a:r>
          </a:p>
          <a:p>
            <a:r>
              <a:rPr lang="en-US" dirty="0" err="1" smtClean="0"/>
              <a:t>Dy</a:t>
            </a:r>
            <a:r>
              <a:rPr lang="en-US" dirty="0" smtClean="0"/>
              <a:t>=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py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px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% </a:t>
            </a:r>
            <a:r>
              <a:rPr lang="el-GR" dirty="0" smtClean="0"/>
              <a:t>Δεσμευμένες πιθανότητες</a:t>
            </a:r>
          </a:p>
          <a:p>
            <a:r>
              <a:rPr lang="en-US" dirty="0" err="1" smtClean="0"/>
              <a:t>Pxgy</a:t>
            </a:r>
            <a:r>
              <a:rPr lang="en-US" dirty="0" smtClean="0"/>
              <a:t>=P*</a:t>
            </a:r>
            <a:r>
              <a:rPr lang="en-US" dirty="0" err="1" smtClean="0"/>
              <a:t>inv</a:t>
            </a:r>
            <a:r>
              <a:rPr lang="en-US" dirty="0" smtClean="0"/>
              <a:t>(</a:t>
            </a:r>
            <a:r>
              <a:rPr lang="en-US" dirty="0" err="1" smtClean="0"/>
              <a:t>Dy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Pygx</a:t>
            </a:r>
            <a:r>
              <a:rPr lang="en-US" dirty="0" smtClean="0"/>
              <a:t>=</a:t>
            </a:r>
            <a:r>
              <a:rPr lang="en-US" dirty="0" err="1" smtClean="0"/>
              <a:t>inv</a:t>
            </a:r>
            <a:r>
              <a:rPr lang="en-US" dirty="0" smtClean="0"/>
              <a:t>(</a:t>
            </a:r>
            <a:r>
              <a:rPr lang="en-US" dirty="0" err="1" smtClean="0"/>
              <a:t>Dx</a:t>
            </a:r>
            <a:r>
              <a:rPr lang="en-US" dirty="0" smtClean="0"/>
              <a:t>)*P</a:t>
            </a:r>
            <a:endParaRPr lang="el-GR" dirty="0" smtClean="0"/>
          </a:p>
          <a:p>
            <a:r>
              <a:rPr lang="en-US" dirty="0" smtClean="0"/>
              <a:t>% </a:t>
            </a:r>
            <a:r>
              <a:rPr lang="el-GR" dirty="0" smtClean="0"/>
              <a:t>Δεσμευμένη εντροπία</a:t>
            </a:r>
            <a:endParaRPr lang="en-US" dirty="0" smtClean="0"/>
          </a:p>
          <a:p>
            <a:r>
              <a:rPr lang="en-US" dirty="0" smtClean="0"/>
              <a:t>A1=find(P</a:t>
            </a:r>
            <a:r>
              <a:rPr lang="en-US" dirty="0"/>
              <a:t>);</a:t>
            </a:r>
          </a:p>
          <a:p>
            <a:r>
              <a:rPr lang="en-US" dirty="0"/>
              <a:t>P1=P(A1);</a:t>
            </a:r>
          </a:p>
          <a:p>
            <a:r>
              <a:rPr lang="en-US" dirty="0" err="1" smtClean="0"/>
              <a:t>Pxgy</a:t>
            </a:r>
            <a:r>
              <a:rPr lang="en-US" dirty="0" smtClean="0"/>
              <a:t>=</a:t>
            </a:r>
            <a:r>
              <a:rPr lang="en-US" dirty="0" err="1" smtClean="0"/>
              <a:t>Pxgy</a:t>
            </a:r>
            <a:r>
              <a:rPr lang="en-US" dirty="0" smtClean="0"/>
              <a:t>(A1);</a:t>
            </a:r>
            <a:endParaRPr lang="en-US" dirty="0"/>
          </a:p>
          <a:p>
            <a:r>
              <a:rPr lang="en-US" dirty="0" err="1"/>
              <a:t>condH</a:t>
            </a:r>
            <a:r>
              <a:rPr lang="en-US" dirty="0"/>
              <a:t>=-sum(sum(P1.*</a:t>
            </a:r>
            <a:r>
              <a:rPr lang="en-US" dirty="0" smtClean="0"/>
              <a:t>log2(</a:t>
            </a:r>
            <a:r>
              <a:rPr lang="en-US" dirty="0" err="1" smtClean="0"/>
              <a:t>Pxgy</a:t>
            </a:r>
            <a:r>
              <a:rPr lang="en-US" dirty="0"/>
              <a:t>)))</a:t>
            </a:r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9F13-63ED-450C-8210-72010A1845DB}" type="datetime1">
              <a:rPr lang="el-GR" smtClean="0"/>
              <a:t>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358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Αμοιβαία πληροφορία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261434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472514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I(X;Y)=H(X</a:t>
            </a:r>
            <a:r>
              <a:rPr lang="en-US" b="1" dirty="0" smtClean="0"/>
              <a:t>)-</a:t>
            </a:r>
            <a:r>
              <a:rPr lang="en-US" dirty="0" smtClean="0"/>
              <a:t>H(X|Y)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5413013"/>
            <a:ext cx="455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≤I(X;Y)≤min(H(X), H(Y))</a:t>
            </a:r>
            <a:r>
              <a:rPr lang="en-US" dirty="0"/>
              <a:t> ≤</a:t>
            </a:r>
            <a:r>
              <a:rPr lang="en-US" dirty="0" smtClean="0"/>
              <a:t>min(</a:t>
            </a:r>
            <a:r>
              <a:rPr lang="en-US" dirty="0" err="1" smtClean="0"/>
              <a:t>log|X</a:t>
            </a:r>
            <a:r>
              <a:rPr lang="en-US" dirty="0" smtClean="0"/>
              <a:t>|, </a:t>
            </a:r>
            <a:r>
              <a:rPr lang="en-US" dirty="0" err="1" smtClean="0"/>
              <a:t>log|Y</a:t>
            </a:r>
            <a:r>
              <a:rPr lang="en-US" dirty="0" smtClean="0"/>
              <a:t>|),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7F0F-7E3E-429E-AAFD-78B0F4F8D01D}" type="datetime1">
              <a:rPr lang="el-GR" smtClean="0"/>
              <a:t>3/3/2016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81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1257</Words>
  <Application>Microsoft Office PowerPoint</Application>
  <PresentationFormat>On-screen Show (4:3)</PresentationFormat>
  <Paragraphs>322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Θεωρία πληροφορίας και στοιχεία κωδίκων: Ενότητα 2</vt:lpstr>
      <vt:lpstr>Εντροπία</vt:lpstr>
      <vt:lpstr>Εντροπία</vt:lpstr>
      <vt:lpstr>Υπολογισμός εντροπίας</vt:lpstr>
      <vt:lpstr>Απο κοινού και δεσμευμένη εντροπία</vt:lpstr>
      <vt:lpstr>Κανόνας αλυσίδας</vt:lpstr>
      <vt:lpstr>Υπολογισμός απο κοινού εντροπίας</vt:lpstr>
      <vt:lpstr>Υπολογισμός δεσμευμένης εντροπίας</vt:lpstr>
      <vt:lpstr>Αμοιβαία πληροφορία</vt:lpstr>
      <vt:lpstr>Αμοιβαία πληροφορία</vt:lpstr>
      <vt:lpstr> Αμοιβαία πληροφορία</vt:lpstr>
      <vt:lpstr>Αμοιβαία πληροφορία</vt:lpstr>
      <vt:lpstr>Σχετική εντροπία</vt:lpstr>
      <vt:lpstr>Υπολογισμός σχετικής εντροπίας</vt:lpstr>
      <vt:lpstr>Υπολογισμός αμοιβαίας πληροφορίας συναρτήσει της σχετικής εντροπίας</vt:lpstr>
      <vt:lpstr>Υπολογισμός αμοιβαίας πληροφορίας συναρτήσει της p(y|x) και p(x)</vt:lpstr>
      <vt:lpstr>Βασικές ιδιότητες</vt:lpstr>
      <vt:lpstr>Λήμμα </vt:lpstr>
      <vt:lpstr>Λογαριθμικό φράγμα</vt:lpstr>
      <vt:lpstr>Βασικές ιδιότητες</vt:lpstr>
      <vt:lpstr>Βασικές ιδιότητες</vt:lpstr>
      <vt:lpstr>Βασικές ιδιότητες</vt:lpstr>
      <vt:lpstr>Αλυσίδες Markov και ανισότητα επεξεργασίας δεδομένων</vt:lpstr>
      <vt:lpstr>Κρυφές αλυσίδες Markov</vt:lpstr>
      <vt:lpstr>Εξομείωση κρυφών αλυσίδων Markov</vt:lpstr>
      <vt:lpstr>Εξομείωση κρυφών αλυσίδων Markov</vt:lpstr>
      <vt:lpstr>Αλυσίδες Markov και ανισότητα επεξεργασίας δεδομένων</vt:lpstr>
      <vt:lpstr>Αλυσίδες Markov και ανισότητα επεξεργασίας δεδομένων</vt:lpstr>
      <vt:lpstr>Αλυσίδες Markov και ανισότητα επεξεργασίας δεδομένων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πληροφορίας και στοιχεία κωδίκων: Ενότητα 2</dc:title>
  <dc:creator>kalou</dc:creator>
  <cp:lastModifiedBy>kalou</cp:lastModifiedBy>
  <cp:revision>1</cp:revision>
  <dcterms:created xsi:type="dcterms:W3CDTF">2016-03-03T11:18:32Z</dcterms:created>
  <dcterms:modified xsi:type="dcterms:W3CDTF">2016-03-03T11:27:52Z</dcterms:modified>
</cp:coreProperties>
</file>