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1"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84" r:id="rId18"/>
    <p:sldId id="286" r:id="rId19"/>
    <p:sldId id="277" r:id="rId20"/>
    <p:sldId id="278" r:id="rId21"/>
    <p:sldId id="279" r:id="rId22"/>
    <p:sldId id="280" r:id="rId23"/>
    <p:sldId id="281" r:id="rId24"/>
    <p:sldId id="294" r:id="rId25"/>
    <p:sldId id="295" r:id="rId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808000"/>
    <a:srgbClr val="99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1830"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421BD6-8217-4B0F-88FE-05F4DA2FB133}" type="datetimeFigureOut">
              <a:rPr lang="el-GR" smtClean="0"/>
              <a:pPr/>
              <a:t>31/8/2017</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CD1F43-9D62-45AC-B8B6-D82C28469641}" type="slidenum">
              <a:rPr lang="el-GR" smtClean="0"/>
              <a:pPr/>
              <a:t>‹#›</a:t>
            </a:fld>
            <a:endParaRPr lang="el-GR"/>
          </a:p>
        </p:txBody>
      </p:sp>
    </p:spTree>
    <p:extLst>
      <p:ext uri="{BB962C8B-B14F-4D97-AF65-F5344CB8AC3E}">
        <p14:creationId xmlns="" xmlns:p14="http://schemas.microsoft.com/office/powerpoint/2010/main" val="238234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6</a:t>
            </a:fld>
            <a:endParaRPr lang="el-GR"/>
          </a:p>
        </p:txBody>
      </p:sp>
    </p:spTree>
    <p:extLst>
      <p:ext uri="{BB962C8B-B14F-4D97-AF65-F5344CB8AC3E}">
        <p14:creationId xmlns="" xmlns:p14="http://schemas.microsoft.com/office/powerpoint/2010/main" val="378251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9</a:t>
            </a:fld>
            <a:endParaRPr lang="el-GR"/>
          </a:p>
        </p:txBody>
      </p:sp>
    </p:spTree>
    <p:extLst>
      <p:ext uri="{BB962C8B-B14F-4D97-AF65-F5344CB8AC3E}">
        <p14:creationId xmlns="" xmlns:p14="http://schemas.microsoft.com/office/powerpoint/2010/main" val="184478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22</a:t>
            </a:fld>
            <a:endParaRPr lang="el-GR"/>
          </a:p>
        </p:txBody>
      </p:sp>
    </p:spTree>
    <p:extLst>
      <p:ext uri="{BB962C8B-B14F-4D97-AF65-F5344CB8AC3E}">
        <p14:creationId xmlns="" xmlns:p14="http://schemas.microsoft.com/office/powerpoint/2010/main" val="66401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Life into the University</a:t>
            </a:r>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23</a:t>
            </a:fld>
            <a:endParaRPr lang="el-GR"/>
          </a:p>
        </p:txBody>
      </p:sp>
    </p:spTree>
    <p:extLst>
      <p:ext uri="{BB962C8B-B14F-4D97-AF65-F5344CB8AC3E}">
        <p14:creationId xmlns="" xmlns:p14="http://schemas.microsoft.com/office/powerpoint/2010/main" val="3022125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37C0D94-5BC5-4F39-BF77-EF2B358411EB}" type="datetime1">
              <a:rPr lang="el-GR" smtClean="0"/>
              <a:pPr/>
              <a:t>31/8/2017</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1670953984"/>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8663667-EF11-453D-8B2D-567483E073C2}" type="datetime1">
              <a:rPr lang="el-GR" smtClean="0"/>
              <a:pPr/>
              <a:t>31/8/2017</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144268324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1CF4F3F-255F-4074-824B-902024CCADF0}" type="datetime1">
              <a:rPr lang="el-GR" smtClean="0"/>
              <a:pPr/>
              <a:t>31/8/2017</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58855638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21CE31F-90C4-4B36-8841-77B0F1ADC301}" type="datetime1">
              <a:rPr lang="el-GR" smtClean="0"/>
              <a:pPr/>
              <a:t>31/8/2017</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3694466873"/>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DDC285F-5D08-4942-AFC0-BFF3032D4079}" type="datetime1">
              <a:rPr lang="el-GR" smtClean="0"/>
              <a:pPr/>
              <a:t>31/8/2017</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149668834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5A369A6D-36DB-406F-905C-014E6ABB8952}" type="datetime1">
              <a:rPr lang="el-GR" smtClean="0"/>
              <a:pPr/>
              <a:t>31/8/2017</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720433585"/>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A689099-8584-4E30-A489-BF39B3DBA9C2}" type="datetime1">
              <a:rPr lang="el-GR" smtClean="0"/>
              <a:pPr/>
              <a:t>31/8/2017</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20937090"/>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994CB614-73A8-4051-9307-2D88C772CEA2}" type="datetime1">
              <a:rPr lang="el-GR" smtClean="0"/>
              <a:pPr/>
              <a:t>31/8/2017</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998546505"/>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BA445C4-652B-4F8A-9C97-ED80CDAB9AF7}" type="datetime1">
              <a:rPr lang="el-GR" smtClean="0"/>
              <a:pPr/>
              <a:t>31/8/2017</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425920838"/>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8A4818B-E765-4A10-857F-6D4E3CBB9007}" type="datetime1">
              <a:rPr lang="el-GR" smtClean="0"/>
              <a:pPr/>
              <a:t>31/8/2017</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143074576"/>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1992F6B-7684-4A36-96B3-53AFB95A8900}" type="datetime1">
              <a:rPr lang="el-GR" smtClean="0"/>
              <a:pPr/>
              <a:t>31/8/2017</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255179890"/>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BA3CD-02D8-4543-B9F8-D9F7A1B05461}" type="datetime1">
              <a:rPr lang="el-GR" smtClean="0"/>
              <a:pPr/>
              <a:t>31/8/2017</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318101498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2.png"/><Relationship Id="rId5" Type="http://schemas.microsoft.com/office/2007/relationships/media" Target="../media/media1.mp3"/><Relationship Id="rId10" Type="http://schemas.openxmlformats.org/officeDocument/2006/relationships/image" Target="../media/image5.png"/><Relationship Id="rId4" Type="http://schemas.openxmlformats.org/officeDocument/2006/relationships/image" Target="../media/image1.jpeg"/><Relationship Id="rId9" Type="http://schemas.microsoft.com/office/2007/relationships/media" Target="../media/media2.mp3"/></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343938" y="2320699"/>
            <a:ext cx="6456125" cy="2216602"/>
          </a:xfrm>
          <a:prstGeom prst="rect">
            <a:avLst/>
          </a:prstGeom>
        </p:spPr>
      </p:pic>
      <p:pic>
        <p:nvPicPr>
          <p:cNvPr id="2" name="BEAUTIFUL Greek Orthodox Christian CHANT_ Ασματικον.mp3">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a:stretch>
            <a:fillRect/>
          </a:stretch>
        </p:blipFill>
        <p:spPr>
          <a:xfrm>
            <a:off x="7308304" y="2348880"/>
            <a:ext cx="0" cy="0"/>
          </a:xfrm>
          <a:prstGeom prst="rect">
            <a:avLst/>
          </a:prstGeom>
        </p:spPr>
      </p:pic>
      <p:pic>
        <p:nvPicPr>
          <p:cNvPr id="5" name="Picture 2" descr="http://deantheol.uoa.gr/uploads/pics/theol-logo-sm_11.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27584" y="199440"/>
            <a:ext cx="7488832" cy="6459121"/>
          </a:xfrm>
          <a:prstGeom prst="rect">
            <a:avLst/>
          </a:prstGeom>
          <a:noFill/>
          <a:scene3d>
            <a:camera prst="orthographicFront"/>
            <a:lightRig rig="threePt" dir="t"/>
          </a:scene3d>
          <a:sp3d>
            <a:bevelT w="101600" prst="riblet"/>
          </a:sp3d>
          <a:extLst>
            <a:ext uri="{909E8E84-426E-40DD-AFC4-6F175D3DCCD1}">
              <a14:hiddenFill xmlns="" xmlns:a14="http://schemas.microsoft.com/office/drawing/2010/main">
                <a:solidFill>
                  <a:srgbClr val="FFFFFF"/>
                </a:solidFill>
              </a14:hiddenFill>
            </a:ext>
          </a:extLst>
        </p:spPr>
      </p:pic>
      <p:pic>
        <p:nvPicPr>
          <p:cNvPr id="6" name="Θέση περιεχομένου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27584" y="189000"/>
            <a:ext cx="7488832" cy="6480000"/>
          </a:xfrm>
          <a:prstGeom prst="rect">
            <a:avLst/>
          </a:prstGeom>
          <a:ln w="28575">
            <a:solidFill>
              <a:schemeClr val="bg1"/>
            </a:solidFill>
          </a:ln>
        </p:spPr>
      </p:pic>
      <p:pic>
        <p:nvPicPr>
          <p:cNvPr id="7" name="ΚΟΜΕΝΟ BEAUTIFUL Greek Orthodox Christian CHANT_ Ασματικον.mp3">
            <a:hlinkClick r:id="" action="ppaction://media"/>
          </p:cNvPr>
          <p:cNvPicPr>
            <a:picLocks noChangeAspect="1"/>
          </p:cNvPicPr>
          <p:nvPr>
            <a:audioFile r:link="rId2"/>
            <p:extLst>
              <p:ext uri="{DAA4B4D4-6D71-4841-9C94-3DE7FCFB9230}">
                <p14:media xmlns="" xmlns:p14="http://schemas.microsoft.com/office/powerpoint/2010/main" r:embed="rId9"/>
              </p:ext>
            </p:extLst>
          </p:nvPr>
        </p:nvPicPr>
        <p:blipFill>
          <a:blip r:embed="rId10" cstate="print"/>
          <a:stretch>
            <a:fillRect/>
          </a:stretch>
        </p:blipFill>
        <p:spPr>
          <a:xfrm>
            <a:off x="9036504" y="6741376"/>
            <a:ext cx="72000" cy="72000"/>
          </a:xfrm>
          <a:prstGeom prst="rect">
            <a:avLst/>
          </a:prstGeom>
        </p:spPr>
      </p:pic>
      <p:sp>
        <p:nvSpPr>
          <p:cNvPr id="8" name="Θέση αριθμού διαφάνειας 7"/>
          <p:cNvSpPr>
            <a:spLocks noGrp="1"/>
          </p:cNvSpPr>
          <p:nvPr>
            <p:ph type="sldNum" sz="quarter" idx="12"/>
          </p:nvPr>
        </p:nvSpPr>
        <p:spPr/>
        <p:txBody>
          <a:bodyPr/>
          <a:lstStyle/>
          <a:p>
            <a:fld id="{254F9F8B-F54E-424C-8125-879B1A6BD777}" type="slidenum">
              <a:rPr lang="el-GR" smtClean="0"/>
              <a:pPr/>
              <a:t>1</a:t>
            </a:fld>
            <a:endParaRPr lang="el-GR"/>
          </a:p>
        </p:txBody>
      </p:sp>
    </p:spTree>
    <p:extLst>
      <p:ext uri="{BB962C8B-B14F-4D97-AF65-F5344CB8AC3E}">
        <p14:creationId xmlns="" xmlns:p14="http://schemas.microsoft.com/office/powerpoint/2010/main" val="744301417"/>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3" presetClass="entr" presetSubtype="52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2000" fill="hold"/>
                                        <p:tgtEl>
                                          <p:spTgt spid="4"/>
                                        </p:tgtEl>
                                        <p:attrNameLst>
                                          <p:attrName>ppt_w</p:attrName>
                                        </p:attrNameLst>
                                      </p:cBhvr>
                                      <p:tavLst>
                                        <p:tav tm="0">
                                          <p:val>
                                            <p:fltVal val="0"/>
                                          </p:val>
                                        </p:tav>
                                        <p:tav tm="100000">
                                          <p:val>
                                            <p:strVal val="#ppt_w"/>
                                          </p:val>
                                        </p:tav>
                                      </p:tavLst>
                                    </p:anim>
                                    <p:anim calcmode="lin" valueType="num">
                                      <p:cBhvr>
                                        <p:cTn id="10" dur="2000" fill="hold"/>
                                        <p:tgtEl>
                                          <p:spTgt spid="4"/>
                                        </p:tgtEl>
                                        <p:attrNameLst>
                                          <p:attrName>ppt_h</p:attrName>
                                        </p:attrNameLst>
                                      </p:cBhvr>
                                      <p:tavLst>
                                        <p:tav tm="0">
                                          <p:val>
                                            <p:fltVal val="0"/>
                                          </p:val>
                                        </p:tav>
                                        <p:tav tm="100000">
                                          <p:val>
                                            <p:strVal val="#ppt_h"/>
                                          </p:val>
                                        </p:tav>
                                      </p:tavLst>
                                    </p:anim>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fltVal val="0.5"/>
                                          </p:val>
                                        </p:tav>
                                        <p:tav tm="100000">
                                          <p:val>
                                            <p:strVal val="#ppt_x"/>
                                          </p:val>
                                        </p:tav>
                                      </p:tavLst>
                                    </p:anim>
                                    <p:anim calcmode="lin" valueType="num">
                                      <p:cBhvr>
                                        <p:cTn id="13" dur="2000" fill="hold"/>
                                        <p:tgtEl>
                                          <p:spTgt spid="4"/>
                                        </p:tgtEl>
                                        <p:attrNameLst>
                                          <p:attrName>ppt_y</p:attrName>
                                        </p:attrNameLst>
                                      </p:cBhvr>
                                      <p:tavLst>
                                        <p:tav tm="0">
                                          <p:val>
                                            <p:fltVal val="0.5"/>
                                          </p:val>
                                        </p:tav>
                                        <p:tav tm="100000">
                                          <p:val>
                                            <p:strVal val="#ppt_y"/>
                                          </p:val>
                                        </p:tav>
                                      </p:tavLst>
                                    </p:anim>
                                  </p:childTnLst>
                                </p:cTn>
                              </p:par>
                            </p:childTnLst>
                          </p:cTn>
                        </p:par>
                        <p:par>
                          <p:cTn id="14" fill="hold">
                            <p:stCondLst>
                              <p:cond delay="2000"/>
                            </p:stCondLst>
                            <p:childTnLst>
                              <p:par>
                                <p:cTn id="15" presetID="6"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par>
                          <p:cTn id="18" fill="hold">
                            <p:stCondLst>
                              <p:cond delay="40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22" fill="hold" display="0">
                  <p:stCondLst>
                    <p:cond delay="indefinite"/>
                  </p:stCondLst>
                  <p:endCondLst>
                    <p:cond evt="onStopAudio" delay="0">
                      <p:tgtEl>
                        <p:sldTgt/>
                      </p:tgtEl>
                    </p:cond>
                  </p:endCondLst>
                </p:cTn>
                <p:tgtEl>
                  <p:spTgt spid="2"/>
                </p:tgtEl>
              </p:cMediaNode>
            </p:audio>
            <p:audio>
              <p:cMediaNode vol="80000" numSld="25">
                <p:cTn id="23"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115892" y="838200"/>
            <a:ext cx="2912216" cy="5181600"/>
          </a:xfrm>
        </p:spPr>
        <p:txBody>
          <a:bodyPr>
            <a:normAutofit fontScale="90000"/>
          </a:bodyPr>
          <a:lstStyle/>
          <a:p>
            <a:r>
              <a:rPr lang="en-US" dirty="0" err="1"/>
              <a:t>Aghios</a:t>
            </a:r>
            <a:r>
              <a:rPr lang="en-US" dirty="0"/>
              <a:t> </a:t>
            </a:r>
            <a:r>
              <a:rPr lang="en-US" dirty="0" err="1"/>
              <a:t>Nektarios</a:t>
            </a:r>
            <a:r>
              <a:rPr lang="en-US" dirty="0"/>
              <a:t/>
            </a:r>
            <a:br>
              <a:rPr lang="en-US" dirty="0"/>
            </a:br>
            <a:r>
              <a:rPr lang="en-US" dirty="0" smtClean="0"/>
              <a:t/>
            </a:r>
            <a:br>
              <a:rPr lang="en-US" dirty="0" smtClean="0"/>
            </a:br>
            <a:r>
              <a:rPr lang="en-US" sz="2200" dirty="0"/>
              <a:t>The greatest honor for the school is his holiness. His name was </a:t>
            </a:r>
            <a:r>
              <a:rPr lang="en-US" sz="2200" dirty="0" err="1"/>
              <a:t>Anastasios</a:t>
            </a:r>
            <a:r>
              <a:rPr lang="en-US" sz="2200" dirty="0"/>
              <a:t> Kefalas and he studied here from 1881-1885. He is also called the “ Saint of the 20</a:t>
            </a:r>
            <a:r>
              <a:rPr lang="en-US" sz="2200" baseline="30000" dirty="0"/>
              <a:t>th</a:t>
            </a:r>
            <a:r>
              <a:rPr lang="en-US" sz="2200" dirty="0"/>
              <a:t> century”. He really was  one of the most brilliant and important personalities in the last century and the Orthodox Patriarchy announced him a saint in 1961. </a:t>
            </a:r>
            <a:endParaRPr lang="el-GR" sz="2200" dirty="0"/>
          </a:p>
        </p:txBody>
      </p:sp>
      <p:pic>
        <p:nvPicPr>
          <p:cNvPr id="5" name="Εικόνα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8600" y="838010"/>
            <a:ext cx="2583740" cy="5181980"/>
          </a:xfrm>
          <a:prstGeom prst="rect">
            <a:avLst/>
          </a:prstGeom>
        </p:spPr>
      </p:pic>
      <p:pic>
        <p:nvPicPr>
          <p:cNvPr id="6" name="Εικόνα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64215" y="838200"/>
            <a:ext cx="2494036" cy="5181600"/>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10</a:t>
            </a:fld>
            <a:endParaRPr lang="el-GR"/>
          </a:p>
        </p:txBody>
      </p:sp>
    </p:spTree>
    <p:extLst>
      <p:ext uri="{BB962C8B-B14F-4D97-AF65-F5344CB8AC3E}">
        <p14:creationId xmlns="" xmlns:p14="http://schemas.microsoft.com/office/powerpoint/2010/main" val="400590274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10" presetClass="entr" presetSubtype="0" fill="hold" grpId="0" nodeType="with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1"/>
          <p:cNvSpPr>
            <a:spLocks noGrp="1"/>
          </p:cNvSpPr>
          <p:nvPr>
            <p:ph type="title"/>
          </p:nvPr>
        </p:nvSpPr>
        <p:spPr>
          <a:xfrm>
            <a:off x="3115892" y="869794"/>
            <a:ext cx="2912216" cy="5486556"/>
          </a:xfrm>
        </p:spPr>
        <p:txBody>
          <a:bodyPr>
            <a:normAutofit fontScale="90000"/>
          </a:bodyPr>
          <a:lstStyle/>
          <a:p>
            <a:pPr algn="ctr">
              <a:lnSpc>
                <a:spcPct val="150000"/>
              </a:lnSpc>
            </a:pPr>
            <a:r>
              <a:rPr lang="en-US" dirty="0" err="1" smtClean="0"/>
              <a:t>Anastasios</a:t>
            </a:r>
            <a:r>
              <a:rPr lang="en-US" dirty="0" smtClean="0"/>
              <a:t> </a:t>
            </a:r>
            <a:br>
              <a:rPr lang="en-US" dirty="0" smtClean="0"/>
            </a:br>
            <a:r>
              <a:rPr lang="en-US" dirty="0" smtClean="0"/>
              <a:t>of Albania</a:t>
            </a:r>
            <a:br>
              <a:rPr lang="en-US" dirty="0" smtClean="0"/>
            </a:br>
            <a:r>
              <a:rPr lang="en-US" sz="2000" dirty="0" smtClean="0"/>
              <a:t> </a:t>
            </a:r>
            <a:r>
              <a:rPr lang="en-US" sz="2000" dirty="0" err="1" smtClean="0"/>
              <a:t>ArchiBishop</a:t>
            </a:r>
            <a:r>
              <a:rPr lang="en-US" sz="2000" dirty="0" smtClean="0"/>
              <a:t> of Albania was an A grade student but also later became Professor of Religious History</a:t>
            </a:r>
            <a:r>
              <a:rPr lang="el-GR" sz="2000" dirty="0" smtClean="0"/>
              <a:t>.</a:t>
            </a:r>
            <a:r>
              <a:rPr lang="en-US" sz="2000" dirty="0" smtClean="0"/>
              <a:t> He served as the head of the </a:t>
            </a:r>
            <a:r>
              <a:rPr lang="en-US" sz="2000" dirty="0" err="1" smtClean="0"/>
              <a:t>Apostoliki</a:t>
            </a:r>
            <a:r>
              <a:rPr lang="en-US" sz="2000" dirty="0" smtClean="0"/>
              <a:t> </a:t>
            </a:r>
            <a:r>
              <a:rPr lang="en-US" sz="2000" dirty="0" err="1" smtClean="0"/>
              <a:t>Diakonia</a:t>
            </a:r>
            <a:r>
              <a:rPr lang="en-US" sz="2000" dirty="0" smtClean="0"/>
              <a:t> of the Church of Greece</a:t>
            </a:r>
            <a:r>
              <a:rPr lang="el-GR" sz="2000" dirty="0" smtClean="0"/>
              <a:t>, </a:t>
            </a:r>
            <a:r>
              <a:rPr lang="en-US" sz="2000" dirty="0" smtClean="0"/>
              <a:t>and he also accomplished</a:t>
            </a:r>
            <a:r>
              <a:rPr lang="en-US" sz="2000" dirty="0"/>
              <a:t> </a:t>
            </a:r>
            <a:r>
              <a:rPr lang="en-US" sz="2000" dirty="0" smtClean="0"/>
              <a:t>important missionary work in Africa.  </a:t>
            </a:r>
            <a:endParaRPr lang="el-GR" sz="2000" dirty="0"/>
          </a:p>
        </p:txBody>
      </p:sp>
      <p:pic>
        <p:nvPicPr>
          <p:cNvPr id="9" name="Εικόνα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4300" y="1117482"/>
            <a:ext cx="2382866" cy="4470634"/>
          </a:xfrm>
          <a:prstGeom prst="ellipse">
            <a:avLst/>
          </a:prstGeom>
          <a:scene3d>
            <a:camera prst="orthographicFront"/>
            <a:lightRig rig="threePt" dir="t"/>
          </a:scene3d>
          <a:sp3d>
            <a:bevelT w="114300" prst="artDeco"/>
          </a:sp3d>
        </p:spPr>
      </p:pic>
      <p:pic>
        <p:nvPicPr>
          <p:cNvPr id="10" name="Εικόνα 9"/>
          <p:cNvPicPr>
            <a:picLocks noChangeAspect="1"/>
          </p:cNvPicPr>
          <p:nvPr/>
        </p:nvPicPr>
        <p:blipFill rotWithShape="1">
          <a:blip r:embed="rId3" cstate="print">
            <a:extLst>
              <a:ext uri="{28A0092B-C50C-407E-A947-70E740481C1C}">
                <a14:useLocalDpi xmlns="" xmlns:a14="http://schemas.microsoft.com/office/drawing/2010/main" val="0"/>
              </a:ext>
            </a:extLst>
          </a:blip>
          <a:srcRect l="2725" t="1247" r="16750" b="-1247"/>
          <a:stretch/>
        </p:blipFill>
        <p:spPr>
          <a:xfrm>
            <a:off x="6311590" y="1072879"/>
            <a:ext cx="2718110" cy="4559843"/>
          </a:xfrm>
          <a:prstGeom prst="ellipse">
            <a:avLst/>
          </a:prstGeom>
          <a:scene3d>
            <a:camera prst="orthographicFront"/>
            <a:lightRig rig="threePt" dir="t"/>
          </a:scene3d>
          <a:sp3d>
            <a:bevelT w="114300" prst="artDeco"/>
          </a:sp3d>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11</a:t>
            </a:fld>
            <a:endParaRPr lang="el-GR"/>
          </a:p>
        </p:txBody>
      </p:sp>
    </p:spTree>
    <p:extLst>
      <p:ext uri="{BB962C8B-B14F-4D97-AF65-F5344CB8AC3E}">
        <p14:creationId xmlns="" xmlns:p14="http://schemas.microsoft.com/office/powerpoint/2010/main" val="357649738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half" idx="1"/>
          </p:nvPr>
        </p:nvSpPr>
        <p:spPr>
          <a:xfrm>
            <a:off x="209087" y="1025911"/>
            <a:ext cx="2651202" cy="5154225"/>
          </a:xfrm>
        </p:spPr>
        <p:txBody>
          <a:bodyPr>
            <a:normAutofit fontScale="62500" lnSpcReduction="20000"/>
          </a:bodyPr>
          <a:lstStyle/>
          <a:p>
            <a:pPr marL="0" indent="0">
              <a:buNone/>
            </a:pPr>
            <a:r>
              <a:rPr lang="en-US" sz="3800" b="1" dirty="0" smtClean="0"/>
              <a:t>Dr. Nikos </a:t>
            </a:r>
            <a:r>
              <a:rPr lang="en-US" sz="3800" b="1" dirty="0" err="1" smtClean="0"/>
              <a:t>Nisiotis</a:t>
            </a:r>
            <a:endParaRPr lang="en-US" sz="3800" b="1" dirty="0" smtClean="0"/>
          </a:p>
          <a:p>
            <a:pPr marL="0" indent="0">
              <a:buNone/>
            </a:pPr>
            <a:endParaRPr lang="en-US" sz="3800" b="1" dirty="0" smtClean="0"/>
          </a:p>
          <a:p>
            <a:r>
              <a:rPr lang="en-US" dirty="0" smtClean="0"/>
              <a:t>He was Professor  of Philosophy of Religion in NKUA, he also taught in many universities in Europe</a:t>
            </a:r>
            <a:r>
              <a:rPr lang="el-GR" dirty="0" smtClean="0"/>
              <a:t>. </a:t>
            </a:r>
            <a:r>
              <a:rPr lang="en-US" dirty="0" smtClean="0"/>
              <a:t>From 1956 -1974 he was a member of</a:t>
            </a:r>
            <a:r>
              <a:rPr lang="el-GR" dirty="0" smtClean="0"/>
              <a:t> </a:t>
            </a:r>
            <a:r>
              <a:rPr lang="en-US" dirty="0" smtClean="0"/>
              <a:t>the WCC. </a:t>
            </a:r>
          </a:p>
          <a:p>
            <a:r>
              <a:rPr lang="en-US" dirty="0" smtClean="0"/>
              <a:t> He </a:t>
            </a:r>
            <a:r>
              <a:rPr lang="en-US" dirty="0"/>
              <a:t>was the orthodox observer at 2</a:t>
            </a:r>
            <a:r>
              <a:rPr lang="en-US" baseline="30000" dirty="0"/>
              <a:t>nd</a:t>
            </a:r>
            <a:r>
              <a:rPr lang="en-US" dirty="0"/>
              <a:t> Vatican Congress </a:t>
            </a:r>
            <a:r>
              <a:rPr lang="en-US" dirty="0" smtClean="0"/>
              <a:t>from 1962 </a:t>
            </a:r>
            <a:r>
              <a:rPr lang="en-US" dirty="0"/>
              <a:t>-</a:t>
            </a:r>
            <a:r>
              <a:rPr lang="en-US" dirty="0" smtClean="0"/>
              <a:t>1965.</a:t>
            </a:r>
          </a:p>
          <a:p>
            <a:r>
              <a:rPr lang="en-US" dirty="0" smtClean="0"/>
              <a:t> He was also a famous athlete and trainer of the  Greek national basketball team and permanent member of  the IOC. </a:t>
            </a:r>
          </a:p>
          <a:p>
            <a:pPr marL="0" indent="0">
              <a:buNone/>
            </a:pPr>
            <a:endParaRPr lang="el-GR" dirty="0"/>
          </a:p>
        </p:txBody>
      </p:sp>
      <p:pic>
        <p:nvPicPr>
          <p:cNvPr id="6" name="Θέση περιεχομένου 5"/>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6668719" y="275309"/>
            <a:ext cx="2029232" cy="1827629"/>
          </a:xfrm>
        </p:spPr>
      </p:pic>
      <p:pic>
        <p:nvPicPr>
          <p:cNvPr id="5" name="Εικόνα 4"/>
          <p:cNvPicPr>
            <a:picLocks noChangeAspect="1"/>
          </p:cNvPicPr>
          <p:nvPr/>
        </p:nvPicPr>
        <p:blipFill rotWithShape="1">
          <a:blip r:embed="rId3" cstate="print">
            <a:extLst>
              <a:ext uri="{28A0092B-C50C-407E-A947-70E740481C1C}">
                <a14:useLocalDpi xmlns="" xmlns:a14="http://schemas.microsoft.com/office/drawing/2010/main" val="0"/>
              </a:ext>
            </a:extLst>
          </a:blip>
          <a:srcRect b="5321"/>
          <a:stretch/>
        </p:blipFill>
        <p:spPr>
          <a:xfrm>
            <a:off x="3100941" y="660283"/>
            <a:ext cx="3011266" cy="55374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Θέση περιεχομένου 5"/>
          <p:cNvPicPr>
            <a:picLocks noChangeAspect="1"/>
          </p:cNvPicPr>
          <p:nvPr/>
        </p:nvPicPr>
        <p:blipFill rotWithShape="1">
          <a:blip r:embed="rId4" cstate="print">
            <a:extLst>
              <a:ext uri="{28A0092B-C50C-407E-A947-70E740481C1C}">
                <a14:useLocalDpi xmlns="" xmlns:a14="http://schemas.microsoft.com/office/drawing/2010/main" val="0"/>
              </a:ext>
            </a:extLst>
          </a:blip>
          <a:srcRect r="14679" b="12213"/>
          <a:stretch/>
        </p:blipFill>
        <p:spPr>
          <a:xfrm>
            <a:off x="6668719" y="2387542"/>
            <a:ext cx="2071050" cy="1783014"/>
          </a:xfrm>
          <a:prstGeom prst="rect">
            <a:avLst/>
          </a:prstGeom>
        </p:spPr>
      </p:pic>
      <p:pic>
        <p:nvPicPr>
          <p:cNvPr id="8" name="Θέση περιεχομένου 5"/>
          <p:cNvPicPr>
            <a:picLocks noChangeAspect="1"/>
          </p:cNvPicPr>
          <p:nvPr/>
        </p:nvPicPr>
        <p:blipFill rotWithShape="1">
          <a:blip r:embed="rId5" cstate="print">
            <a:extLst>
              <a:ext uri="{28A0092B-C50C-407E-A947-70E740481C1C}">
                <a14:useLocalDpi xmlns="" xmlns:a14="http://schemas.microsoft.com/office/drawing/2010/main" val="0"/>
              </a:ext>
            </a:extLst>
          </a:blip>
          <a:srcRect l="13462" t="11556" r="14029" b="22775"/>
          <a:stretch/>
        </p:blipFill>
        <p:spPr>
          <a:xfrm>
            <a:off x="6668719" y="4543267"/>
            <a:ext cx="2104791" cy="1683835"/>
          </a:xfrm>
          <a:prstGeom prst="rect">
            <a:avLst/>
          </a:prstGeo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12</a:t>
            </a:fld>
            <a:endParaRPr lang="el-GR"/>
          </a:p>
        </p:txBody>
      </p:sp>
    </p:spTree>
    <p:extLst>
      <p:ext uri="{BB962C8B-B14F-4D97-AF65-F5344CB8AC3E}">
        <p14:creationId xmlns="" xmlns:p14="http://schemas.microsoft.com/office/powerpoint/2010/main" val="216258634"/>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grpId="0" nodeType="withEffect">
                                  <p:stCondLst>
                                    <p:cond delay="0"/>
                                  </p:stCondLst>
                                  <p:iterate type="wd">
                                    <p:tmPct val="10000"/>
                                  </p:iterate>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par>
                                <p:cTn id="20" presetID="10" presetClass="entr" presetSubtype="0" fill="hold" grpId="0" nodeType="withEffect">
                                  <p:stCondLst>
                                    <p:cond delay="0"/>
                                  </p:stCondLst>
                                  <p:iterate type="wd">
                                    <p:tmPct val="1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iterate type="wd">
                                    <p:tmPct val="10000"/>
                                  </p:iterate>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cTn>
                              </p:par>
                            </p:childTnLst>
                          </p:cTn>
                        </p:par>
                        <p:par>
                          <p:cTn id="27" fill="hold">
                            <p:stCondLst>
                              <p:cond delay="128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5"/>
          <p:cNvPicPr>
            <a:picLocks noChangeAspect="1"/>
          </p:cNvPicPr>
          <p:nvPr/>
        </p:nvPicPr>
        <p:blipFill rotWithShape="1">
          <a:blip r:embed="rId2" cstate="print">
            <a:extLst>
              <a:ext uri="{28A0092B-C50C-407E-A947-70E740481C1C}">
                <a14:useLocalDpi xmlns="" xmlns:a14="http://schemas.microsoft.com/office/drawing/2010/main" val="0"/>
              </a:ext>
            </a:extLst>
          </a:blip>
          <a:srcRect t="5118" r="1584" b="3044"/>
          <a:stretch/>
        </p:blipFill>
        <p:spPr>
          <a:xfrm>
            <a:off x="2001438" y="2318655"/>
            <a:ext cx="5141125" cy="4206689"/>
          </a:xfrm>
          <a:prstGeom prst="rect">
            <a:avLst/>
          </a:prstGeom>
          <a:scene3d>
            <a:camera prst="orthographicFront"/>
            <a:lightRig rig="threePt" dir="t"/>
          </a:scene3d>
          <a:sp3d>
            <a:bevelT w="139700" h="139700" prst="divot"/>
          </a:sp3d>
        </p:spPr>
      </p:pic>
      <p:sp>
        <p:nvSpPr>
          <p:cNvPr id="2" name="Τίτλος 1"/>
          <p:cNvSpPr>
            <a:spLocks noGrp="1"/>
          </p:cNvSpPr>
          <p:nvPr>
            <p:ph type="title"/>
          </p:nvPr>
        </p:nvSpPr>
        <p:spPr>
          <a:xfrm>
            <a:off x="937260" y="1916691"/>
            <a:ext cx="7269480" cy="1325562"/>
          </a:xfrm>
        </p:spPr>
        <p:txBody>
          <a:bodyPr>
            <a:prstTxWarp prst="textArchUp">
              <a:avLst/>
            </a:prstTxWarp>
            <a:normAutofit fontScale="90000"/>
          </a:bodyPr>
          <a:lstStyle/>
          <a:p>
            <a:pPr algn="ctr"/>
            <a:r>
              <a:rPr lang="en-US" dirty="0" smtClean="0"/>
              <a:t>Human studies </a:t>
            </a:r>
            <a:br>
              <a:rPr lang="en-US" dirty="0" smtClean="0"/>
            </a:br>
            <a:r>
              <a:rPr lang="en-US" dirty="0" smtClean="0"/>
              <a:t>and </a:t>
            </a:r>
            <a:br>
              <a:rPr lang="en-US" dirty="0" smtClean="0"/>
            </a:br>
            <a:r>
              <a:rPr lang="en-US" dirty="0" smtClean="0"/>
              <a:t>religious spirit keeps going on in Greece….</a:t>
            </a:r>
            <a:br>
              <a:rPr lang="en-US" dirty="0" smtClean="0"/>
            </a:br>
            <a:endParaRPr lang="el-GR"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13</a:t>
            </a:fld>
            <a:endParaRPr lang="el-GR"/>
          </a:p>
        </p:txBody>
      </p:sp>
    </p:spTree>
    <p:extLst>
      <p:ext uri="{BB962C8B-B14F-4D97-AF65-F5344CB8AC3E}">
        <p14:creationId xmlns="" xmlns:p14="http://schemas.microsoft.com/office/powerpoint/2010/main" val="338042848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7524" y="524824"/>
            <a:ext cx="8568952" cy="5808353"/>
          </a:xfrm>
        </p:spPr>
        <p:txBody>
          <a:bodyPr>
            <a:normAutofit/>
          </a:bodyPr>
          <a:lstStyle/>
          <a:p>
            <a:pPr algn="ctr"/>
            <a:r>
              <a:rPr lang="en-US" sz="3600" dirty="0" smtClean="0"/>
              <a:t>Today more than ever, we need faith in our hearts. Faith to believe and get along in life with a new perspective. </a:t>
            </a:r>
            <a:br>
              <a:rPr lang="en-US" sz="3600" dirty="0" smtClean="0"/>
            </a:br>
            <a:r>
              <a:rPr lang="en-US" sz="3600" dirty="0" smtClean="0"/>
              <a:t>Theology is here for us, near us, inside us….                                                </a:t>
            </a:r>
            <a:br>
              <a:rPr lang="en-US" sz="3600" dirty="0" smtClean="0"/>
            </a:br>
            <a:r>
              <a:rPr lang="en-US" sz="3600" dirty="0" smtClean="0"/>
              <a:t>Theology studies are being connected with every part of daily life.</a:t>
            </a:r>
            <a:br>
              <a:rPr lang="en-US" sz="3600" dirty="0" smtClean="0"/>
            </a:br>
            <a:r>
              <a:rPr lang="en-US" sz="3600" dirty="0" smtClean="0"/>
              <a:t>Every day there is a chance for a new approach in…..</a:t>
            </a:r>
            <a:br>
              <a:rPr lang="en-US" sz="3600" dirty="0" smtClean="0"/>
            </a:br>
            <a:endParaRPr lang="el-GR" sz="3600"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14</a:t>
            </a:fld>
            <a:endParaRPr lang="el-GR"/>
          </a:p>
        </p:txBody>
      </p:sp>
    </p:spTree>
    <p:extLst>
      <p:ext uri="{BB962C8B-B14F-4D97-AF65-F5344CB8AC3E}">
        <p14:creationId xmlns="" xmlns:p14="http://schemas.microsoft.com/office/powerpoint/2010/main" val="444456456"/>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83564" y="116632"/>
            <a:ext cx="7376872" cy="2208362"/>
          </a:xfrm>
        </p:spPr>
        <p:txBody>
          <a:bodyPr>
            <a:noAutofit/>
          </a:bodyPr>
          <a:lstStyle/>
          <a:p>
            <a:pPr algn="ctr"/>
            <a:r>
              <a:rPr lang="en-US" sz="4400" dirty="0" smtClean="0"/>
              <a:t>Ecclesia and Life </a:t>
            </a:r>
            <a:endParaRPr lang="el-GR" sz="4400" dirty="0" smtClean="0"/>
          </a:p>
          <a:p>
            <a:pPr marL="0" indent="0" algn="ctr">
              <a:buNone/>
            </a:pPr>
            <a:r>
              <a:rPr lang="en-US" sz="2800" dirty="0" smtClean="0"/>
              <a:t>Education for priests and catechists capable</a:t>
            </a:r>
            <a:r>
              <a:rPr lang="el-GR" sz="2800" dirty="0" smtClean="0"/>
              <a:t> </a:t>
            </a:r>
            <a:r>
              <a:rPr lang="en-US" sz="2800" dirty="0" smtClean="0"/>
              <a:t>enough as “shepherds” but also as</a:t>
            </a:r>
            <a:r>
              <a:rPr lang="en-US" sz="2800" dirty="0"/>
              <a:t> </a:t>
            </a:r>
            <a:r>
              <a:rPr lang="en-US" sz="2800" dirty="0" smtClean="0"/>
              <a:t>tutors who can create </a:t>
            </a:r>
            <a:r>
              <a:rPr lang="en-US" sz="2800" dirty="0" err="1" smtClean="0"/>
              <a:t>selfconfident</a:t>
            </a:r>
            <a:r>
              <a:rPr lang="en-US" sz="2800" dirty="0" smtClean="0"/>
              <a:t> and faithful young people</a:t>
            </a:r>
            <a:endParaRPr lang="el-GR" sz="2800" dirty="0"/>
          </a:p>
        </p:txBody>
      </p:sp>
      <p:pic>
        <p:nvPicPr>
          <p:cNvPr id="4" name="Θέση περιεχομένου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701421" y="2829464"/>
            <a:ext cx="3398971" cy="3636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isometricOffAxis2Left"/>
            <a:lightRig rig="twoPt" dir="t">
              <a:rot lat="0" lon="0" rev="7200000"/>
            </a:lightRig>
          </a:scene3d>
          <a:sp3d>
            <a:bevelT w="25400" h="19050"/>
            <a:contourClr>
              <a:srgbClr val="FFFFFF"/>
            </a:contourClr>
          </a:sp3d>
        </p:spPr>
      </p:pic>
      <p:pic>
        <p:nvPicPr>
          <p:cNvPr id="5" name="Θέση περιεχομένου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71600" y="2829464"/>
            <a:ext cx="3546355" cy="3636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isometricOffAxis1Right"/>
            <a:lightRig rig="twoPt" dir="t">
              <a:rot lat="0" lon="0" rev="7200000"/>
            </a:lightRig>
          </a:scene3d>
          <a:sp3d>
            <a:bevelT w="25400" h="19050"/>
            <a:contourClr>
              <a:srgbClr val="FFFFFF"/>
            </a:contourClr>
          </a:sp3d>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15</a:t>
            </a:fld>
            <a:endParaRPr lang="el-GR"/>
          </a:p>
        </p:txBody>
      </p:sp>
      <p:sp>
        <p:nvSpPr>
          <p:cNvPr id="6" name="Θέση περιεχομένου 2"/>
          <p:cNvSpPr txBox="1">
            <a:spLocks/>
          </p:cNvSpPr>
          <p:nvPr/>
        </p:nvSpPr>
        <p:spPr>
          <a:xfrm>
            <a:off x="899592" y="116632"/>
            <a:ext cx="7376872" cy="22083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smtClean="0"/>
              <a:t>Ecclesia and Life </a:t>
            </a:r>
            <a:endParaRPr lang="el-GR" sz="4400" smtClean="0"/>
          </a:p>
          <a:p>
            <a:pPr marL="0" indent="0" algn="ctr">
              <a:buFont typeface="Arial" panose="020B0604020202020204" pitchFamily="34" charset="0"/>
              <a:buNone/>
            </a:pPr>
            <a:r>
              <a:rPr lang="en-US" sz="2800" smtClean="0"/>
              <a:t>Education for priests and catechists capable</a:t>
            </a:r>
            <a:r>
              <a:rPr lang="el-GR" sz="2800" smtClean="0"/>
              <a:t> </a:t>
            </a:r>
            <a:r>
              <a:rPr lang="en-US" sz="2800" smtClean="0"/>
              <a:t>enough as “shepherds” but also as tutors who can create selfconfident and faithful young people</a:t>
            </a:r>
            <a:endParaRPr lang="el-GR" sz="2800" dirty="0"/>
          </a:p>
        </p:txBody>
      </p:sp>
    </p:spTree>
    <p:extLst>
      <p:ext uri="{BB962C8B-B14F-4D97-AF65-F5344CB8AC3E}">
        <p14:creationId xmlns="" xmlns:p14="http://schemas.microsoft.com/office/powerpoint/2010/main" val="4060257853"/>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4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par>
                                <p:cTn id="12" presetID="10" presetClass="entr" presetSubtype="0" fill="hold" nodeType="withEffect">
                                  <p:stCondLst>
                                    <p:cond delay="0"/>
                                  </p:stCondLst>
                                  <p:iterate type="wd">
                                    <p:tmPct val="10000"/>
                                  </p:iterate>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10" presetClass="entr" presetSubtype="0" fill="hold" nodeType="with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par>
                          <p:cTn id="18" fill="hold">
                            <p:stCondLst>
                              <p:cond delay="8800"/>
                            </p:stCondLst>
                            <p:childTnLst>
                              <p:par>
                                <p:cTn id="19" presetID="3" presetClass="emph" presetSubtype="2" fill="hold" grpId="0" nodeType="afterEffect">
                                  <p:stCondLst>
                                    <p:cond delay="0"/>
                                  </p:stCondLst>
                                  <p:childTnLst>
                                    <p:animClr clrSpc="rgb" dir="cw">
                                      <p:cBhvr override="childStyle">
                                        <p:cTn id="20" dur="2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59832" y="3548508"/>
            <a:ext cx="5760640" cy="2760812"/>
          </a:xfrm>
        </p:spPr>
        <p:txBody>
          <a:bodyPr>
            <a:normAutofit fontScale="90000"/>
          </a:bodyPr>
          <a:lstStyle/>
          <a:p>
            <a:pPr marL="571500" indent="-571500" algn="ctr">
              <a:buFont typeface="Arial" panose="020B0604020202020204" pitchFamily="34" charset="0"/>
              <a:buChar char="•"/>
            </a:pPr>
            <a:r>
              <a:rPr lang="en-US" dirty="0" smtClean="0"/>
              <a:t>Education and Culture</a:t>
            </a:r>
            <a:br>
              <a:rPr lang="en-US" dirty="0" smtClean="0"/>
            </a:br>
            <a:r>
              <a:rPr lang="en-US" dirty="0"/>
              <a:t> </a:t>
            </a:r>
            <a:r>
              <a:rPr lang="en-US" sz="2400" dirty="0" smtClean="0"/>
              <a:t>Our students learn all the new teaching methods according to the latest pedagogical systems </a:t>
            </a:r>
            <a:r>
              <a:rPr lang="en-US" dirty="0" smtClean="0"/>
              <a:t/>
            </a:r>
            <a:br>
              <a:rPr lang="en-US" dirty="0" smtClean="0"/>
            </a:br>
            <a:endParaRPr lang="el-GR" dirty="0"/>
          </a:p>
        </p:txBody>
      </p:sp>
      <p:pic>
        <p:nvPicPr>
          <p:cNvPr id="4" name="Εικόνα 3"/>
          <p:cNvPicPr>
            <a:picLocks noChangeAspect="1"/>
          </p:cNvPicPr>
          <p:nvPr/>
        </p:nvPicPr>
        <p:blipFill rotWithShape="1">
          <a:blip r:embed="rId2" cstate="print">
            <a:extLst>
              <a:ext uri="{28A0092B-C50C-407E-A947-70E740481C1C}">
                <a14:useLocalDpi xmlns="" xmlns:a14="http://schemas.microsoft.com/office/drawing/2010/main" val="0"/>
              </a:ext>
            </a:extLst>
          </a:blip>
          <a:srcRect l="31861"/>
          <a:stretch/>
        </p:blipFill>
        <p:spPr>
          <a:xfrm>
            <a:off x="284356" y="1126787"/>
            <a:ext cx="2835197" cy="4392553"/>
          </a:xfrm>
          <a:prstGeom prst="rect">
            <a:avLst/>
          </a:prstGeom>
        </p:spPr>
      </p:pic>
      <p:pic>
        <p:nvPicPr>
          <p:cNvPr id="5" name="Εικόνα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50875" y="494397"/>
            <a:ext cx="4096914" cy="2482978"/>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16</a:t>
            </a:fld>
            <a:endParaRPr lang="el-GR"/>
          </a:p>
        </p:txBody>
      </p:sp>
    </p:spTree>
    <p:extLst>
      <p:ext uri="{BB962C8B-B14F-4D97-AF65-F5344CB8AC3E}">
        <p14:creationId xmlns="" xmlns:p14="http://schemas.microsoft.com/office/powerpoint/2010/main" val="363127079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Θέση περιεχομένου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879840" y="1377000"/>
            <a:ext cx="2154598" cy="4104000"/>
          </a:xfrm>
          <a:prstGeom prst="rect">
            <a:avLst/>
          </a:prstGeom>
        </p:spPr>
      </p:pic>
      <p:pic>
        <p:nvPicPr>
          <p:cNvPr id="5" name="Θέση περιεχομένου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58866" y="1377000"/>
            <a:ext cx="1796546" cy="4104000"/>
          </a:xfrm>
          <a:prstGeom prst="rect">
            <a:avLst/>
          </a:prstGeom>
        </p:spPr>
      </p:pic>
      <p:pic>
        <p:nvPicPr>
          <p:cNvPr id="2" name="Θέση περιεχομένου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31139" y="1377000"/>
            <a:ext cx="2052001" cy="4104000"/>
          </a:xfrm>
          <a:prstGeom prst="rect">
            <a:avLst/>
          </a:prstGeom>
        </p:spPr>
      </p:pic>
      <p:pic>
        <p:nvPicPr>
          <p:cNvPr id="4" name="Θέση περιεχομένου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953434" y="1377000"/>
            <a:ext cx="2007410" cy="4104000"/>
          </a:xfrm>
          <a:prstGeom prst="rect">
            <a:avLst/>
          </a:prstGeom>
        </p:spPr>
      </p:pic>
      <p:pic>
        <p:nvPicPr>
          <p:cNvPr id="6" name="Θέση περιεχομένου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652883" y="1124744"/>
            <a:ext cx="4608512" cy="4608512"/>
          </a:xfrm>
          <a:prstGeom prst="rect">
            <a:avLst/>
          </a:prstGeom>
        </p:spPr>
      </p:pic>
      <p:pic>
        <p:nvPicPr>
          <p:cNvPr id="8" name="Θέση περιεχομένου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237823" y="1088740"/>
            <a:ext cx="5438633" cy="4680520"/>
          </a:xfrm>
          <a:prstGeom prst="rect">
            <a:avLst/>
          </a:prstGeom>
        </p:spPr>
      </p:pic>
      <p:pic>
        <p:nvPicPr>
          <p:cNvPr id="7" name="Θέση περιεχομένου 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300665" y="1089000"/>
            <a:ext cx="5312948" cy="4680000"/>
          </a:xfrm>
          <a:prstGeom prst="rect">
            <a:avLst/>
          </a:prstGeom>
        </p:spPr>
      </p:pic>
      <p:pic>
        <p:nvPicPr>
          <p:cNvPr id="9" name="Θέση περιεχομένου 5"/>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256839" y="1089000"/>
            <a:ext cx="5400600" cy="4680000"/>
          </a:xfrm>
          <a:prstGeom prst="rect">
            <a:avLst/>
          </a:prstGeom>
        </p:spPr>
      </p:pic>
      <p:pic>
        <p:nvPicPr>
          <p:cNvPr id="10" name="Θέση περιεχομένου 5"/>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238125" y="1089000"/>
            <a:ext cx="5438028" cy="4680000"/>
          </a:xfrm>
          <a:prstGeom prst="rect">
            <a:avLst/>
          </a:prstGeom>
        </p:spPr>
      </p:pic>
      <p:pic>
        <p:nvPicPr>
          <p:cNvPr id="11" name="Θέση περιεχομένου 5"/>
          <p:cNvPicPr>
            <a:picLocks noChangeAspect="1"/>
          </p:cNvPicPr>
          <p:nvPr/>
        </p:nvPicPr>
        <p:blipFill rotWithShape="1">
          <a:blip r:embed="rId11" cstate="print">
            <a:extLst>
              <a:ext uri="{28A0092B-C50C-407E-A947-70E740481C1C}">
                <a14:useLocalDpi xmlns="" xmlns:a14="http://schemas.microsoft.com/office/drawing/2010/main" val="0"/>
              </a:ext>
            </a:extLst>
          </a:blip>
          <a:srcRect t="19460"/>
          <a:stretch/>
        </p:blipFill>
        <p:spPr>
          <a:xfrm>
            <a:off x="3240896" y="1089000"/>
            <a:ext cx="5432487" cy="4680000"/>
          </a:xfrm>
          <a:prstGeom prst="rect">
            <a:avLst/>
          </a:prstGeom>
        </p:spPr>
      </p:pic>
      <p:sp>
        <p:nvSpPr>
          <p:cNvPr id="12" name="Τίτλος 1"/>
          <p:cNvSpPr txBox="1">
            <a:spLocks/>
          </p:cNvSpPr>
          <p:nvPr/>
        </p:nvSpPr>
        <p:spPr>
          <a:xfrm>
            <a:off x="352152" y="845718"/>
            <a:ext cx="2635672" cy="516656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Religious studies are also in touch with Christian arts and literature</a:t>
            </a:r>
            <a:endParaRPr lang="el-GR" dirty="0"/>
          </a:p>
        </p:txBody>
      </p:sp>
      <p:sp>
        <p:nvSpPr>
          <p:cNvPr id="13" name="Θέση αριθμού διαφάνειας 12"/>
          <p:cNvSpPr>
            <a:spLocks noGrp="1"/>
          </p:cNvSpPr>
          <p:nvPr>
            <p:ph type="sldNum" sz="quarter" idx="12"/>
          </p:nvPr>
        </p:nvSpPr>
        <p:spPr/>
        <p:txBody>
          <a:bodyPr/>
          <a:lstStyle/>
          <a:p>
            <a:fld id="{254F9F8B-F54E-424C-8125-879B1A6BD777}" type="slidenum">
              <a:rPr lang="el-GR" smtClean="0"/>
              <a:pPr/>
              <a:t>17</a:t>
            </a:fld>
            <a:endParaRPr lang="el-GR"/>
          </a:p>
        </p:txBody>
      </p:sp>
    </p:spTree>
    <p:extLst>
      <p:ext uri="{BB962C8B-B14F-4D97-AF65-F5344CB8AC3E}">
        <p14:creationId xmlns="" xmlns:p14="http://schemas.microsoft.com/office/powerpoint/2010/main" val="2481182758"/>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40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par>
                          <p:cTn id="18" fill="hold">
                            <p:stCondLst>
                              <p:cond delay="6000"/>
                            </p:stCondLst>
                            <p:childTnLst>
                              <p:par>
                                <p:cTn id="19" presetID="6"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par>
                          <p:cTn id="22" fill="hold">
                            <p:stCondLst>
                              <p:cond delay="80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2000"/>
                                        <p:tgtEl>
                                          <p:spTgt spid="6"/>
                                        </p:tgtEl>
                                      </p:cBhvr>
                                    </p:animEffect>
                                  </p:childTnLst>
                                </p:cTn>
                              </p:par>
                            </p:childTnLst>
                          </p:cTn>
                        </p:par>
                        <p:par>
                          <p:cTn id="26" fill="hold">
                            <p:stCondLst>
                              <p:cond delay="10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anim calcmode="lin" valueType="num">
                                      <p:cBhvr>
                                        <p:cTn id="30" dur="2000" fill="hold"/>
                                        <p:tgtEl>
                                          <p:spTgt spid="8"/>
                                        </p:tgtEl>
                                        <p:attrNameLst>
                                          <p:attrName>ppt_x</p:attrName>
                                        </p:attrNameLst>
                                      </p:cBhvr>
                                      <p:tavLst>
                                        <p:tav tm="0">
                                          <p:val>
                                            <p:strVal val="#ppt_x"/>
                                          </p:val>
                                        </p:tav>
                                        <p:tav tm="100000">
                                          <p:val>
                                            <p:strVal val="#ppt_x"/>
                                          </p:val>
                                        </p:tav>
                                      </p:tavLst>
                                    </p:anim>
                                    <p:anim calcmode="lin" valueType="num">
                                      <p:cBhvr>
                                        <p:cTn id="31" dur="2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2000"/>
                            </p:stCondLst>
                            <p:childTnLst>
                              <p:par>
                                <p:cTn id="33" presetID="2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2000"/>
                                        <p:tgtEl>
                                          <p:spTgt spid="7"/>
                                        </p:tgtEl>
                                      </p:cBhvr>
                                    </p:animEffect>
                                  </p:childTnLst>
                                </p:cTn>
                              </p:par>
                            </p:childTnLst>
                          </p:cTn>
                        </p:par>
                        <p:par>
                          <p:cTn id="36" fill="hold">
                            <p:stCondLst>
                              <p:cond delay="14000"/>
                            </p:stCondLst>
                            <p:childTnLst>
                              <p:par>
                                <p:cTn id="37" presetID="6" presetClass="entr" presetSubtype="16"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par>
                          <p:cTn id="40" fill="hold">
                            <p:stCondLst>
                              <p:cond delay="16000"/>
                            </p:stCondLst>
                            <p:childTnLst>
                              <p:par>
                                <p:cTn id="41" presetID="16" presetClass="entr" presetSubtype="2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2000"/>
                                        <p:tgtEl>
                                          <p:spTgt spid="10"/>
                                        </p:tgtEl>
                                      </p:cBhvr>
                                    </p:animEffect>
                                  </p:childTnLst>
                                </p:cTn>
                              </p:par>
                            </p:childTnLst>
                          </p:cTn>
                        </p:par>
                        <p:par>
                          <p:cTn id="44" fill="hold">
                            <p:stCondLst>
                              <p:cond delay="180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44208" y="2674620"/>
            <a:ext cx="2699792" cy="2698596"/>
          </a:xfrm>
        </p:spPr>
        <p:txBody>
          <a:bodyPr>
            <a:normAutofit fontScale="90000"/>
          </a:bodyPr>
          <a:lstStyle/>
          <a:p>
            <a:pPr marL="571500" indent="-571500">
              <a:buFont typeface="Arial" panose="020B0604020202020204" pitchFamily="34" charset="0"/>
              <a:buChar char="•"/>
            </a:pPr>
            <a:r>
              <a:rPr lang="en-US" dirty="0" smtClean="0"/>
              <a:t>Religious traveling</a:t>
            </a:r>
            <a:br>
              <a:rPr lang="en-US" dirty="0" smtClean="0"/>
            </a:br>
            <a:r>
              <a:rPr lang="en-US" sz="2700" dirty="0" smtClean="0"/>
              <a:t>A new perspective in theological studies is to educate tourist guides specialized in our byzantine and religious heritage</a:t>
            </a: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  </a:t>
            </a:r>
            <a:endParaRPr lang="el-GR" sz="2400" dirty="0"/>
          </a:p>
        </p:txBody>
      </p:sp>
      <p:pic>
        <p:nvPicPr>
          <p:cNvPr id="6" name="Θέση περιεχομένου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08952" y="837000"/>
            <a:ext cx="2603136" cy="5184000"/>
          </a:xfrm>
          <a:prstGeom prst="rect">
            <a:avLst/>
          </a:prstGeom>
        </p:spPr>
      </p:pic>
      <p:pic>
        <p:nvPicPr>
          <p:cNvPr id="5" name="Θέση περιεχομένου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1060" y="837000"/>
            <a:ext cx="5758920" cy="5184000"/>
          </a:xfrm>
          <a:prstGeom prst="rect">
            <a:avLst/>
          </a:prstGeom>
        </p:spPr>
      </p:pic>
      <p:pic>
        <p:nvPicPr>
          <p:cNvPr id="8" name="Θέση περιεχομένου 5"/>
          <p:cNvPicPr>
            <a:picLocks noChangeAspect="1"/>
          </p:cNvPicPr>
          <p:nvPr/>
        </p:nvPicPr>
        <p:blipFill rotWithShape="1">
          <a:blip r:embed="rId4" cstate="print">
            <a:extLst>
              <a:ext uri="{28A0092B-C50C-407E-A947-70E740481C1C}">
                <a14:useLocalDpi xmlns="" xmlns:a14="http://schemas.microsoft.com/office/drawing/2010/main" val="0"/>
              </a:ext>
            </a:extLst>
          </a:blip>
          <a:srcRect l="-1" r="5952"/>
          <a:stretch/>
        </p:blipFill>
        <p:spPr>
          <a:xfrm>
            <a:off x="289678" y="837000"/>
            <a:ext cx="6241685" cy="5184000"/>
          </a:xfrm>
          <a:prstGeom prst="rect">
            <a:avLst/>
          </a:prstGeom>
        </p:spPr>
      </p:pic>
      <p:pic>
        <p:nvPicPr>
          <p:cNvPr id="4" name="Θέση περιεχομένου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70223" y="621000"/>
            <a:ext cx="6318001" cy="5616000"/>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18</a:t>
            </a:fld>
            <a:endParaRPr lang="el-GR"/>
          </a:p>
        </p:txBody>
      </p:sp>
    </p:spTree>
    <p:extLst>
      <p:ext uri="{BB962C8B-B14F-4D97-AF65-F5344CB8AC3E}">
        <p14:creationId xmlns="" xmlns:p14="http://schemas.microsoft.com/office/powerpoint/2010/main" val="2310967756"/>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2000"/>
                                        <p:tgtEl>
                                          <p:spTgt spid="6"/>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2000"/>
                                        <p:tgtEl>
                                          <p:spTgt spid="5"/>
                                        </p:tgtEl>
                                      </p:cBhvr>
                                    </p:animEffect>
                                  </p:childTnLst>
                                </p:cTn>
                              </p:par>
                            </p:childTnLst>
                          </p:cTn>
                        </p:par>
                        <p:par>
                          <p:cTn id="12" fill="hold">
                            <p:stCondLst>
                              <p:cond delay="4000"/>
                            </p:stCondLst>
                            <p:childTnLst>
                              <p:par>
                                <p:cTn id="13" presetID="16" presetClass="entr" presetSubtype="2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Horizontal)">
                                      <p:cBhvr>
                                        <p:cTn id="15" dur="2000"/>
                                        <p:tgtEl>
                                          <p:spTgt spid="8"/>
                                        </p:tgtEl>
                                      </p:cBhvr>
                                    </p:animEffect>
                                  </p:childTnLst>
                                </p:cTn>
                              </p:par>
                            </p:childTnLst>
                          </p:cTn>
                        </p:par>
                        <p:par>
                          <p:cTn id="16" fill="hold">
                            <p:stCondLst>
                              <p:cond delay="60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365760"/>
            <a:ext cx="4824536" cy="6287302"/>
          </a:xfrm>
        </p:spPr>
        <p:txBody>
          <a:bodyPr>
            <a:normAutofit/>
          </a:bodyPr>
          <a:lstStyle/>
          <a:p>
            <a:pPr marL="571500" indent="-571500" algn="ctr">
              <a:buFont typeface="Arial" panose="020B0604020202020204" pitchFamily="34" charset="0"/>
              <a:buChar char="•"/>
            </a:pPr>
            <a:r>
              <a:rPr lang="en-US" dirty="0" smtClean="0"/>
              <a:t>Health and Mental Health</a:t>
            </a:r>
            <a:br>
              <a:rPr lang="en-US" dirty="0" smtClean="0"/>
            </a:br>
            <a:r>
              <a:rPr lang="en-US" dirty="0"/>
              <a:t/>
            </a:r>
            <a:br>
              <a:rPr lang="en-US" dirty="0"/>
            </a:br>
            <a:r>
              <a:rPr lang="en-US" sz="2700" dirty="0" smtClean="0"/>
              <a:t>The educational program includes psychology as well as bioethics courses aiming to approach and integrate as far as possible the human being, which in the Greek we call “</a:t>
            </a:r>
            <a:r>
              <a:rPr lang="en-US" sz="2700" dirty="0" err="1" smtClean="0"/>
              <a:t>Psychi</a:t>
            </a:r>
            <a:r>
              <a:rPr lang="en-US" sz="2700" dirty="0" smtClean="0"/>
              <a:t>”.</a:t>
            </a:r>
            <a:endParaRPr lang="el-GR" sz="2700" dirty="0"/>
          </a:p>
        </p:txBody>
      </p:sp>
      <p:pic>
        <p:nvPicPr>
          <p:cNvPr id="5" name="Θέση περιεχομένου 5"/>
          <p:cNvPicPr>
            <a:picLocks noChangeAspect="1"/>
          </p:cNvPicPr>
          <p:nvPr/>
        </p:nvPicPr>
        <p:blipFill rotWithShape="1">
          <a:blip r:embed="rId2" cstate="print">
            <a:extLst>
              <a:ext uri="{28A0092B-C50C-407E-A947-70E740481C1C}">
                <a14:useLocalDpi xmlns="" xmlns:a14="http://schemas.microsoft.com/office/drawing/2010/main" val="0"/>
              </a:ext>
            </a:extLst>
          </a:blip>
          <a:srcRect l="4092"/>
          <a:stretch/>
        </p:blipFill>
        <p:spPr>
          <a:xfrm>
            <a:off x="5806978" y="4586186"/>
            <a:ext cx="2149398" cy="2066877"/>
          </a:xfrm>
          <a:prstGeom prst="rect">
            <a:avLst/>
          </a:prstGeom>
        </p:spPr>
      </p:pic>
      <p:pic>
        <p:nvPicPr>
          <p:cNvPr id="6" name="Θέση περιεχομένου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806978" y="365761"/>
            <a:ext cx="2148613" cy="4044167"/>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19</a:t>
            </a:fld>
            <a:endParaRPr lang="el-GR"/>
          </a:p>
        </p:txBody>
      </p:sp>
    </p:spTree>
    <p:extLst>
      <p:ext uri="{BB962C8B-B14F-4D97-AF65-F5344CB8AC3E}">
        <p14:creationId xmlns="" xmlns:p14="http://schemas.microsoft.com/office/powerpoint/2010/main" val="159822114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57251" y="363683"/>
            <a:ext cx="7429499" cy="5225558"/>
          </a:xfrm>
        </p:spPr>
        <p:txBody>
          <a:bodyPr>
            <a:noAutofit/>
          </a:bodyPr>
          <a:lstStyle/>
          <a:p>
            <a:pPr marL="0" indent="0" algn="ctr">
              <a:buNone/>
            </a:pPr>
            <a:r>
              <a:rPr lang="en-US" sz="4000" dirty="0" smtClean="0"/>
              <a:t>The National and </a:t>
            </a:r>
            <a:r>
              <a:rPr lang="en-US" sz="4000" dirty="0" err="1" smtClean="0"/>
              <a:t>Kapodistrian</a:t>
            </a:r>
            <a:r>
              <a:rPr lang="en-US" sz="4000" dirty="0" smtClean="0"/>
              <a:t> University of Athens                                                                       School of Theology</a:t>
            </a:r>
          </a:p>
          <a:p>
            <a:pPr marL="0" indent="0" algn="ctr">
              <a:buNone/>
            </a:pPr>
            <a:r>
              <a:rPr lang="en-US" sz="4000" dirty="0" smtClean="0"/>
              <a:t> &amp; </a:t>
            </a:r>
          </a:p>
          <a:p>
            <a:pPr marL="0" indent="0" algn="ctr">
              <a:buNone/>
            </a:pPr>
            <a:r>
              <a:rPr lang="en-US" sz="4000" dirty="0" smtClean="0"/>
              <a:t>Faculty of Social Theology  </a:t>
            </a:r>
          </a:p>
          <a:p>
            <a:pPr marL="0" indent="0" algn="ctr">
              <a:buNone/>
            </a:pPr>
            <a:r>
              <a:rPr lang="en-US" sz="4000" dirty="0" smtClean="0"/>
              <a:t>Kindly </a:t>
            </a:r>
          </a:p>
        </p:txBody>
      </p:sp>
      <p:sp>
        <p:nvSpPr>
          <p:cNvPr id="2" name="Ορθογώνιο 1"/>
          <p:cNvSpPr/>
          <p:nvPr/>
        </p:nvSpPr>
        <p:spPr>
          <a:xfrm>
            <a:off x="2317500" y="5445225"/>
            <a:ext cx="4506619" cy="1015663"/>
          </a:xfrm>
          <a:prstGeom prst="rect">
            <a:avLst/>
          </a:prstGeom>
        </p:spPr>
        <p:txBody>
          <a:bodyPr wrap="none">
            <a:spAutoFit/>
          </a:bodyPr>
          <a:lstStyle/>
          <a:p>
            <a:pPr algn="ctr"/>
            <a:r>
              <a:rPr lang="en-US" sz="6000" dirty="0"/>
              <a:t>welcome you </a:t>
            </a:r>
            <a:endParaRPr lang="el-GR" sz="6000" dirty="0"/>
          </a:p>
        </p:txBody>
      </p:sp>
      <p:sp>
        <p:nvSpPr>
          <p:cNvPr id="4" name="Θέση αριθμού διαφάνειας 3"/>
          <p:cNvSpPr>
            <a:spLocks noGrp="1"/>
          </p:cNvSpPr>
          <p:nvPr>
            <p:ph type="sldNum" sz="quarter" idx="12"/>
          </p:nvPr>
        </p:nvSpPr>
        <p:spPr/>
        <p:txBody>
          <a:bodyPr/>
          <a:lstStyle/>
          <a:p>
            <a:fld id="{254F9F8B-F54E-424C-8125-879B1A6BD777}" type="slidenum">
              <a:rPr lang="el-GR" smtClean="0"/>
              <a:pPr/>
              <a:t>2</a:t>
            </a:fld>
            <a:endParaRPr lang="el-GR"/>
          </a:p>
        </p:txBody>
      </p:sp>
    </p:spTree>
    <p:extLst>
      <p:ext uri="{BB962C8B-B14F-4D97-AF65-F5344CB8AC3E}">
        <p14:creationId xmlns="" xmlns:p14="http://schemas.microsoft.com/office/powerpoint/2010/main" val="161807176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par>
                          <p:cTn id="8" fill="hold">
                            <p:stCondLst>
                              <p:cond delay="50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3000" fill="hold"/>
                                        <p:tgtEl>
                                          <p:spTgt spid="2"/>
                                        </p:tgtEl>
                                        <p:attrNameLst>
                                          <p:attrName>ppt_w</p:attrName>
                                        </p:attrNameLst>
                                      </p:cBhvr>
                                      <p:tavLst>
                                        <p:tav tm="0">
                                          <p:val>
                                            <p:fltVal val="0"/>
                                          </p:val>
                                        </p:tav>
                                        <p:tav tm="100000">
                                          <p:val>
                                            <p:strVal val="#ppt_w"/>
                                          </p:val>
                                        </p:tav>
                                      </p:tavLst>
                                    </p:anim>
                                    <p:anim calcmode="lin" valueType="num">
                                      <p:cBhvr>
                                        <p:cTn id="12" dur="3000" fill="hold"/>
                                        <p:tgtEl>
                                          <p:spTgt spid="2"/>
                                        </p:tgtEl>
                                        <p:attrNameLst>
                                          <p:attrName>ppt_h</p:attrName>
                                        </p:attrNameLst>
                                      </p:cBhvr>
                                      <p:tavLst>
                                        <p:tav tm="0">
                                          <p:val>
                                            <p:fltVal val="0"/>
                                          </p:val>
                                        </p:tav>
                                        <p:tav tm="100000">
                                          <p:val>
                                            <p:strVal val="#ppt_h"/>
                                          </p:val>
                                        </p:tav>
                                      </p:tavLst>
                                    </p:anim>
                                    <p:animEffect transition="in" filter="fade">
                                      <p:cBhvr>
                                        <p:cTn id="1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75556" y="909071"/>
            <a:ext cx="2400300" cy="791737"/>
          </a:xfrm>
        </p:spPr>
        <p:txBody>
          <a:bodyPr/>
          <a:lstStyle/>
          <a:p>
            <a:pPr marL="457200" indent="-457200">
              <a:buFont typeface="Arial" panose="020B0604020202020204" pitchFamily="34" charset="0"/>
              <a:buChar char="•"/>
            </a:pPr>
            <a:r>
              <a:rPr lang="en-US" sz="4400" dirty="0" smtClean="0"/>
              <a:t>Science</a:t>
            </a:r>
            <a:endParaRPr lang="el-GR" sz="4400" dirty="0"/>
          </a:p>
        </p:txBody>
      </p:sp>
      <p:pic>
        <p:nvPicPr>
          <p:cNvPr id="5" name="Θέση περιεχομένου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436096" y="764704"/>
            <a:ext cx="2926080" cy="5346192"/>
          </a:xfrm>
        </p:spPr>
      </p:pic>
      <p:sp>
        <p:nvSpPr>
          <p:cNvPr id="4" name="Θέση κειμένου 3"/>
          <p:cNvSpPr>
            <a:spLocks noGrp="1"/>
          </p:cNvSpPr>
          <p:nvPr>
            <p:ph type="body" sz="half" idx="2"/>
          </p:nvPr>
        </p:nvSpPr>
        <p:spPr>
          <a:xfrm>
            <a:off x="630936" y="2041975"/>
            <a:ext cx="4013072" cy="3403249"/>
          </a:xfrm>
        </p:spPr>
        <p:txBody>
          <a:bodyPr>
            <a:noAutofit/>
          </a:bodyPr>
          <a:lstStyle/>
          <a:p>
            <a:r>
              <a:rPr lang="en-US" sz="2800" dirty="0" smtClean="0"/>
              <a:t>Theological studies are here not as  an enemy but as a benefactor in science and technology. </a:t>
            </a:r>
          </a:p>
          <a:p>
            <a:r>
              <a:rPr lang="en-US" sz="2800" dirty="0" smtClean="0"/>
              <a:t>We don’t forget that God gave us the world and our existence to keep it and to work for it (Gen.2,15)</a:t>
            </a:r>
            <a:endParaRPr lang="el-GR" sz="2800"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20</a:t>
            </a:fld>
            <a:endParaRPr lang="el-GR"/>
          </a:p>
        </p:txBody>
      </p:sp>
    </p:spTree>
    <p:extLst>
      <p:ext uri="{BB962C8B-B14F-4D97-AF65-F5344CB8AC3E}">
        <p14:creationId xmlns="" xmlns:p14="http://schemas.microsoft.com/office/powerpoint/2010/main" val="216342716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anim calcmode="lin" valueType="num">
                                      <p:cBhvr>
                                        <p:cTn id="10" dur="2000" fill="hold"/>
                                        <p:tgtEl>
                                          <p:spTgt spid="5"/>
                                        </p:tgtEl>
                                        <p:attrNameLst>
                                          <p:attrName>ppt_x</p:attrName>
                                        </p:attrNameLst>
                                      </p:cBhvr>
                                      <p:tavLst>
                                        <p:tav tm="0">
                                          <p:val>
                                            <p:fltVal val="0.5"/>
                                          </p:val>
                                        </p:tav>
                                        <p:tav tm="100000">
                                          <p:val>
                                            <p:strVal val="#ppt_x"/>
                                          </p:val>
                                        </p:tav>
                                      </p:tavLst>
                                    </p:anim>
                                    <p:anim calcmode="lin" valueType="num">
                                      <p:cBhvr>
                                        <p:cTn id="11" dur="20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3229672" y="116632"/>
            <a:ext cx="2684657" cy="858644"/>
          </a:xfrm>
        </p:spPr>
        <p:txBody>
          <a:bodyPr>
            <a:normAutofit/>
          </a:bodyPr>
          <a:lstStyle/>
          <a:p>
            <a:pPr marL="457200" indent="-457200">
              <a:buFont typeface="Arial" panose="020B0604020202020204" pitchFamily="34" charset="0"/>
              <a:buChar char="•"/>
            </a:pPr>
            <a:r>
              <a:rPr lang="en-US" sz="4400" dirty="0" smtClean="0"/>
              <a:t>Society</a:t>
            </a:r>
            <a:endParaRPr lang="el-GR" sz="4400" dirty="0"/>
          </a:p>
        </p:txBody>
      </p:sp>
      <p:sp>
        <p:nvSpPr>
          <p:cNvPr id="5" name="Θέση κειμένου 4"/>
          <p:cNvSpPr>
            <a:spLocks noGrp="1"/>
          </p:cNvSpPr>
          <p:nvPr>
            <p:ph type="body" sz="half" idx="2"/>
          </p:nvPr>
        </p:nvSpPr>
        <p:spPr>
          <a:xfrm>
            <a:off x="346578" y="1268760"/>
            <a:ext cx="8617909" cy="1689408"/>
          </a:xfrm>
        </p:spPr>
        <p:txBody>
          <a:bodyPr>
            <a:normAutofit/>
          </a:bodyPr>
          <a:lstStyle/>
          <a:p>
            <a:r>
              <a:rPr lang="en-US" dirty="0" smtClean="0"/>
              <a:t> </a:t>
            </a:r>
            <a:r>
              <a:rPr lang="en-US" sz="2800" dirty="0" smtClean="0"/>
              <a:t>Sociology studies are one of the main course's sector. Orthodox spirit becomes reality only through the love of the “Others” or “Your neighbors”   </a:t>
            </a:r>
          </a:p>
        </p:txBody>
      </p:sp>
      <p:pic>
        <p:nvPicPr>
          <p:cNvPr id="6" name="Θέση περιεχομένου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42377" y="2708920"/>
            <a:ext cx="6259247" cy="3960440"/>
          </a:xfrm>
          <a:prstGeom prst="bevel">
            <a:avLst>
              <a:gd name="adj" fmla="val 12296"/>
            </a:avLst>
          </a:prstGeom>
          <a:effectLst>
            <a:softEdge rad="31750"/>
          </a:effectLst>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21</a:t>
            </a:fld>
            <a:endParaRPr lang="el-GR"/>
          </a:p>
        </p:txBody>
      </p:sp>
    </p:spTree>
    <p:extLst>
      <p:ext uri="{BB962C8B-B14F-4D97-AF65-F5344CB8AC3E}">
        <p14:creationId xmlns="" xmlns:p14="http://schemas.microsoft.com/office/powerpoint/2010/main" val="123961233"/>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60637" y="699201"/>
            <a:ext cx="3022727" cy="3271207"/>
          </a:xfrm>
        </p:spPr>
        <p:txBody>
          <a:bodyPr>
            <a:noAutofit/>
          </a:bodyPr>
          <a:lstStyle/>
          <a:p>
            <a:pPr algn="l"/>
            <a:r>
              <a:rPr lang="en-US" sz="2000" dirty="0" smtClean="0"/>
              <a:t>Every year the Social Theology Faculty accepts the biggest number of</a:t>
            </a:r>
            <a:r>
              <a:rPr lang="en-US" sz="2000" dirty="0"/>
              <a:t> foreign students from all around </a:t>
            </a:r>
            <a:r>
              <a:rPr lang="en-US" sz="2000" dirty="0" smtClean="0"/>
              <a:t>in comparison with any other university school in Greece. </a:t>
            </a:r>
            <a:br>
              <a:rPr lang="en-US" sz="2000" dirty="0" smtClean="0"/>
            </a:br>
            <a:r>
              <a:rPr lang="en-US" sz="2000" dirty="0" smtClean="0"/>
              <a:t/>
            </a:r>
            <a:br>
              <a:rPr lang="en-US" sz="2000" dirty="0" smtClean="0"/>
            </a:br>
            <a:r>
              <a:rPr lang="en-US" sz="2000" dirty="0" smtClean="0"/>
              <a:t>The School also associates with famous universities through the Erasmus program for all levels of students and for professors</a:t>
            </a:r>
            <a:r>
              <a:rPr lang="en-US" sz="2400" dirty="0" smtClean="0"/>
              <a:t/>
            </a:r>
            <a:br>
              <a:rPr lang="en-US" sz="2400" dirty="0" smtClean="0"/>
            </a:br>
            <a:endParaRPr lang="el-GR" sz="2400" dirty="0"/>
          </a:p>
        </p:txBody>
      </p:sp>
      <p:pic>
        <p:nvPicPr>
          <p:cNvPr id="6" name="Θέση περιεχομένου 4"/>
          <p:cNvPicPr>
            <a:picLocks noChangeAspect="1"/>
          </p:cNvPicPr>
          <p:nvPr/>
        </p:nvPicPr>
        <p:blipFill rotWithShape="1">
          <a:blip r:embed="rId3" cstate="print">
            <a:extLst>
              <a:ext uri="{28A0092B-C50C-407E-A947-70E740481C1C}">
                <a14:useLocalDpi xmlns="" xmlns:a14="http://schemas.microsoft.com/office/drawing/2010/main" val="0"/>
              </a:ext>
            </a:extLst>
          </a:blip>
          <a:srcRect r="6124"/>
          <a:stretch/>
        </p:blipFill>
        <p:spPr>
          <a:xfrm>
            <a:off x="6770632" y="2669811"/>
            <a:ext cx="2064758" cy="2010576"/>
          </a:xfrm>
          <a:prstGeom prst="rect">
            <a:avLst/>
          </a:prstGeom>
        </p:spPr>
      </p:pic>
      <p:pic>
        <p:nvPicPr>
          <p:cNvPr id="7" name="Θέση περιεχομένου 4"/>
          <p:cNvPicPr>
            <a:picLocks noChangeAspect="1"/>
          </p:cNvPicPr>
          <p:nvPr/>
        </p:nvPicPr>
        <p:blipFill rotWithShape="1">
          <a:blip r:embed="rId4" cstate="print">
            <a:extLst>
              <a:ext uri="{28A0092B-C50C-407E-A947-70E740481C1C}">
                <a14:useLocalDpi xmlns="" xmlns:a14="http://schemas.microsoft.com/office/drawing/2010/main" val="0"/>
              </a:ext>
            </a:extLst>
          </a:blip>
          <a:srcRect r="78707"/>
          <a:stretch/>
        </p:blipFill>
        <p:spPr>
          <a:xfrm>
            <a:off x="758765" y="404664"/>
            <a:ext cx="1220947" cy="2680111"/>
          </a:xfrm>
          <a:prstGeom prst="rect">
            <a:avLst/>
          </a:prstGeom>
        </p:spPr>
      </p:pic>
      <p:pic>
        <p:nvPicPr>
          <p:cNvPr id="9" name="Θέση περιεχομένου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2256" y="5410946"/>
            <a:ext cx="1926331" cy="901326"/>
          </a:xfrm>
          <a:prstGeom prst="rect">
            <a:avLst/>
          </a:prstGeom>
        </p:spPr>
      </p:pic>
      <p:pic>
        <p:nvPicPr>
          <p:cNvPr id="10" name="Θέση περιεχομένου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792238" y="690601"/>
            <a:ext cx="2043152" cy="1743490"/>
          </a:xfrm>
          <a:prstGeom prst="rect">
            <a:avLst/>
          </a:prstGeom>
        </p:spPr>
      </p:pic>
      <p:pic>
        <p:nvPicPr>
          <p:cNvPr id="11" name="Θέση περιεχομένου 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767787" y="4916107"/>
            <a:ext cx="2073380" cy="1271333"/>
          </a:xfrm>
          <a:prstGeom prst="rect">
            <a:avLst/>
          </a:prstGeom>
        </p:spPr>
      </p:pic>
      <p:pic>
        <p:nvPicPr>
          <p:cNvPr id="8" name="Θέση περιεχομένου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105902" y="4247798"/>
            <a:ext cx="2932198" cy="2421562"/>
          </a:xfrm>
          <a:prstGeom prst="rect">
            <a:avLst/>
          </a:prstGeom>
        </p:spPr>
      </p:pic>
      <p:pic>
        <p:nvPicPr>
          <p:cNvPr id="1026"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67544" y="3284984"/>
            <a:ext cx="1772369" cy="1772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Θέση αριθμού διαφάνειας 3"/>
          <p:cNvSpPr>
            <a:spLocks noGrp="1"/>
          </p:cNvSpPr>
          <p:nvPr>
            <p:ph type="sldNum" sz="quarter" idx="12"/>
          </p:nvPr>
        </p:nvSpPr>
        <p:spPr/>
        <p:txBody>
          <a:bodyPr/>
          <a:lstStyle/>
          <a:p>
            <a:fld id="{254F9F8B-F54E-424C-8125-879B1A6BD777}" type="slidenum">
              <a:rPr lang="el-GR" smtClean="0"/>
              <a:pPr/>
              <a:t>22</a:t>
            </a:fld>
            <a:endParaRPr lang="el-GR"/>
          </a:p>
        </p:txBody>
      </p:sp>
    </p:spTree>
    <p:extLst>
      <p:ext uri="{BB962C8B-B14F-4D97-AF65-F5344CB8AC3E}">
        <p14:creationId xmlns="" xmlns:p14="http://schemas.microsoft.com/office/powerpoint/2010/main" val="390273382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1000"/>
                                  </p:stCondLst>
                                  <p:iterate type="wd">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108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par>
                          <p:cTn id="15" fill="hold">
                            <p:stCondLst>
                              <p:cond delay="128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2000"/>
                                        <p:tgtEl>
                                          <p:spTgt spid="1026"/>
                                        </p:tgtEl>
                                      </p:cBhvr>
                                    </p:animEffect>
                                  </p:childTnLst>
                                </p:cTn>
                              </p:par>
                            </p:childTnLst>
                          </p:cTn>
                        </p:par>
                        <p:par>
                          <p:cTn id="19" fill="hold">
                            <p:stCondLst>
                              <p:cond delay="148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par>
                          <p:cTn id="23" fill="hold">
                            <p:stCondLst>
                              <p:cond delay="168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par>
                          <p:cTn id="27" fill="hold">
                            <p:stCondLst>
                              <p:cond delay="188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childTnLst>
                          </p:cTn>
                        </p:par>
                        <p:par>
                          <p:cTn id="31" fill="hold">
                            <p:stCondLst>
                              <p:cond delay="208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16571" y="1370776"/>
            <a:ext cx="2510858" cy="4116449"/>
          </a:xfrm>
          <a:prstGeom prst="rect">
            <a:avLst/>
          </a:prstGeom>
          <a:effectLst>
            <a:softEdge rad="317500"/>
          </a:effectLst>
        </p:spPr>
      </p:pic>
      <p:pic>
        <p:nvPicPr>
          <p:cNvPr id="8" name="Θέση περιεχομένου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382267" y="1487323"/>
            <a:ext cx="4379466" cy="3883355"/>
          </a:xfrm>
          <a:prstGeom prst="rect">
            <a:avLst/>
          </a:prstGeom>
        </p:spPr>
      </p:pic>
      <p:sp>
        <p:nvSpPr>
          <p:cNvPr id="2" name="Τίτλος 1"/>
          <p:cNvSpPr>
            <a:spLocks noGrp="1"/>
          </p:cNvSpPr>
          <p:nvPr>
            <p:ph type="title"/>
          </p:nvPr>
        </p:nvSpPr>
        <p:spPr>
          <a:xfrm>
            <a:off x="1950942" y="548680"/>
            <a:ext cx="5242117" cy="2206751"/>
          </a:xfrm>
        </p:spPr>
        <p:txBody>
          <a:bodyPr>
            <a:prstTxWarp prst="textArchUp">
              <a:avLst/>
            </a:prstTxWarp>
            <a:normAutofit/>
          </a:bodyPr>
          <a:lstStyle/>
          <a:p>
            <a:r>
              <a:rPr lang="en-US" dirty="0" smtClean="0"/>
              <a:t>Educational trips</a:t>
            </a:r>
            <a:endParaRPr lang="el-GR" dirty="0"/>
          </a:p>
        </p:txBody>
      </p:sp>
      <p:pic>
        <p:nvPicPr>
          <p:cNvPr id="4" name="Θέση περιεχομένου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55587" y="1377000"/>
            <a:ext cx="4432826" cy="4104000"/>
          </a:xfrm>
          <a:prstGeom prst="rect">
            <a:avLst/>
          </a:prstGeom>
        </p:spPr>
      </p:pic>
      <p:pic>
        <p:nvPicPr>
          <p:cNvPr id="7" name="Θέση περιεχομένου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161505" y="1290234"/>
            <a:ext cx="4820990" cy="4277532"/>
          </a:xfrm>
          <a:prstGeom prst="rect">
            <a:avLst/>
          </a:prstGeom>
        </p:spPr>
      </p:pic>
      <p:pic>
        <p:nvPicPr>
          <p:cNvPr id="5" name="Θέση περιεχομένου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035045" y="1174845"/>
            <a:ext cx="5073911" cy="4508310"/>
          </a:xfrm>
          <a:prstGeom prst="rect">
            <a:avLst/>
          </a:prstGeom>
        </p:spPr>
      </p:pic>
      <p:sp>
        <p:nvSpPr>
          <p:cNvPr id="3" name="Ορθογώνιο 2"/>
          <p:cNvSpPr/>
          <p:nvPr/>
        </p:nvSpPr>
        <p:spPr>
          <a:xfrm>
            <a:off x="2339911" y="5877272"/>
            <a:ext cx="4867615" cy="707886"/>
          </a:xfrm>
          <a:prstGeom prst="rect">
            <a:avLst/>
          </a:prstGeom>
        </p:spPr>
        <p:txBody>
          <a:bodyPr wrap="none">
            <a:prstTxWarp prst="textArchDown">
              <a:avLst/>
            </a:prstTxWarp>
            <a:spAutoFit/>
          </a:bodyPr>
          <a:lstStyle/>
          <a:p>
            <a:r>
              <a:rPr lang="en-US" sz="4000" dirty="0"/>
              <a:t>Life into the University</a:t>
            </a:r>
            <a:endParaRPr lang="el-GR" sz="4000" dirty="0"/>
          </a:p>
        </p:txBody>
      </p:sp>
      <p:sp>
        <p:nvSpPr>
          <p:cNvPr id="9" name="Θέση αριθμού διαφάνειας 8"/>
          <p:cNvSpPr>
            <a:spLocks noGrp="1"/>
          </p:cNvSpPr>
          <p:nvPr>
            <p:ph type="sldNum" sz="quarter" idx="12"/>
          </p:nvPr>
        </p:nvSpPr>
        <p:spPr/>
        <p:txBody>
          <a:bodyPr/>
          <a:lstStyle/>
          <a:p>
            <a:fld id="{254F9F8B-F54E-424C-8125-879B1A6BD777}" type="slidenum">
              <a:rPr lang="el-GR" smtClean="0"/>
              <a:pPr/>
              <a:t>23</a:t>
            </a:fld>
            <a:endParaRPr lang="el-GR"/>
          </a:p>
        </p:txBody>
      </p:sp>
      <p:sp>
        <p:nvSpPr>
          <p:cNvPr id="10" name="Τίτλος 1"/>
          <p:cNvSpPr txBox="1">
            <a:spLocks/>
          </p:cNvSpPr>
          <p:nvPr/>
        </p:nvSpPr>
        <p:spPr>
          <a:xfrm>
            <a:off x="1979712" y="548680"/>
            <a:ext cx="5242117" cy="2206751"/>
          </a:xfrm>
          <a:prstGeom prst="rect">
            <a:avLst/>
          </a:prstGeom>
        </p:spPr>
        <p:txBody>
          <a:bodyPr spcFirstLastPara="1" vert="horz" lIns="91440" tIns="45720" rIns="91440" bIns="45720" numCol="1" rtlCol="0" anchor="ctr">
            <a:prstTxWarp prst="textArchU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Educational trips</a:t>
            </a:r>
            <a:endParaRPr lang="el-GR" dirty="0"/>
          </a:p>
        </p:txBody>
      </p:sp>
      <p:sp>
        <p:nvSpPr>
          <p:cNvPr id="11" name="Ορθογώνιο 10"/>
          <p:cNvSpPr/>
          <p:nvPr/>
        </p:nvSpPr>
        <p:spPr>
          <a:xfrm>
            <a:off x="2368681" y="5877272"/>
            <a:ext cx="4867615" cy="707886"/>
          </a:xfrm>
          <a:prstGeom prst="rect">
            <a:avLst/>
          </a:prstGeom>
        </p:spPr>
        <p:txBody>
          <a:bodyPr wrap="none">
            <a:prstTxWarp prst="textArchDown">
              <a:avLst/>
            </a:prstTxWarp>
            <a:spAutoFit/>
          </a:bodyPr>
          <a:lstStyle/>
          <a:p>
            <a:r>
              <a:rPr lang="en-US" sz="4000" dirty="0"/>
              <a:t>Life into the University</a:t>
            </a:r>
            <a:endParaRPr lang="el-GR" sz="4000" dirty="0"/>
          </a:p>
        </p:txBody>
      </p:sp>
    </p:spTree>
    <p:extLst>
      <p:ext uri="{BB962C8B-B14F-4D97-AF65-F5344CB8AC3E}">
        <p14:creationId xmlns="" xmlns:p14="http://schemas.microsoft.com/office/powerpoint/2010/main" val="72169561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par>
                          <p:cTn id="14" fill="hold">
                            <p:stCondLst>
                              <p:cond delay="4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0"/>
                                        <p:tgtEl>
                                          <p:spTgt spid="4"/>
                                        </p:tgtEl>
                                      </p:cBhvr>
                                    </p:animEffect>
                                  </p:childTnLst>
                                </p:cTn>
                              </p:par>
                            </p:childTnLst>
                          </p:cTn>
                        </p:par>
                        <p:par>
                          <p:cTn id="18" fill="hold">
                            <p:stCondLst>
                              <p:cond delay="9000"/>
                            </p:stCondLst>
                            <p:childTnLst>
                              <p:par>
                                <p:cTn id="19" presetID="14" presetClass="entr" presetSubtype="1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0"/>
                                        <p:tgtEl>
                                          <p:spTgt spid="7"/>
                                        </p:tgtEl>
                                      </p:cBhvr>
                                    </p:animEffect>
                                  </p:childTnLst>
                                </p:cTn>
                              </p:par>
                            </p:childTnLst>
                          </p:cTn>
                        </p:par>
                        <p:par>
                          <p:cTn id="22" fill="hold">
                            <p:stCondLst>
                              <p:cond delay="14000"/>
                            </p:stCondLst>
                            <p:childTnLst>
                              <p:par>
                                <p:cTn id="23" presetID="16" presetClass="entr" presetSubtype="2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0"/>
                                        <p:tgtEl>
                                          <p:spTgt spid="5"/>
                                        </p:tgtEl>
                                      </p:cBhvr>
                                    </p:animEffect>
                                  </p:childTnLst>
                                </p:cTn>
                              </p:par>
                            </p:childTnLst>
                          </p:cTn>
                        </p:par>
                        <p:par>
                          <p:cTn id="26" fill="hold">
                            <p:stCondLst>
                              <p:cond delay="19000"/>
                            </p:stCondLst>
                            <p:childTnLst>
                              <p:par>
                                <p:cTn id="27" presetID="3" presetClass="emph" presetSubtype="2" fill="hold" grpId="0" nodeType="afterEffect">
                                  <p:stCondLst>
                                    <p:cond delay="0"/>
                                  </p:stCondLst>
                                  <p:childTnLst>
                                    <p:animClr clrSpc="rgb" dir="cw">
                                      <p:cBhvr override="childStyle">
                                        <p:cTn id="28" dur="2000" fill="hold"/>
                                        <p:tgtEl>
                                          <p:spTgt spid="10"/>
                                        </p:tgtEl>
                                        <p:attrNameLst>
                                          <p:attrName>style.color</p:attrName>
                                        </p:attrNameLst>
                                      </p:cBhvr>
                                      <p:to>
                                        <a:schemeClr val="accent2"/>
                                      </p:to>
                                    </p:animClr>
                                  </p:childTnLst>
                                </p:cTn>
                              </p:par>
                            </p:childTnLst>
                          </p:cTn>
                        </p:par>
                        <p:par>
                          <p:cTn id="29" fill="hold">
                            <p:stCondLst>
                              <p:cond delay="21000"/>
                            </p:stCondLst>
                            <p:childTnLst>
                              <p:par>
                                <p:cTn id="30" presetID="3" presetClass="emph" presetSubtype="2" fill="hold" grpId="0" nodeType="afterEffect">
                                  <p:stCondLst>
                                    <p:cond delay="0"/>
                                  </p:stCondLst>
                                  <p:childTnLst>
                                    <p:animClr clrSpc="rgb" dir="cw">
                                      <p:cBhvr override="childStyle">
                                        <p:cTn id="31" dur="20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313259" y="609602"/>
            <a:ext cx="6507167" cy="1379239"/>
          </a:xfrm>
        </p:spPr>
        <p:txBody>
          <a:bodyPr>
            <a:normAutofit fontScale="90000"/>
          </a:bodyPr>
          <a:lstStyle/>
          <a:p>
            <a:r>
              <a:rPr lang="en-US" dirty="0" smtClean="0"/>
              <a:t>Thank you very much for your interest.</a:t>
            </a:r>
            <a:endParaRPr lang="el-GR" dirty="0"/>
          </a:p>
        </p:txBody>
      </p:sp>
      <p:sp>
        <p:nvSpPr>
          <p:cNvPr id="3" name="Υπότιτλος 2"/>
          <p:cNvSpPr>
            <a:spLocks noGrp="1"/>
          </p:cNvSpPr>
          <p:nvPr>
            <p:ph type="subTitle" idx="1"/>
          </p:nvPr>
        </p:nvSpPr>
        <p:spPr>
          <a:xfrm>
            <a:off x="1313259" y="2276872"/>
            <a:ext cx="6507167" cy="3514328"/>
          </a:xfrm>
        </p:spPr>
        <p:txBody>
          <a:bodyPr>
            <a:normAutofit fontScale="70000" lnSpcReduction="20000"/>
          </a:bodyPr>
          <a:lstStyle/>
          <a:p>
            <a:r>
              <a:rPr lang="en-US" dirty="0"/>
              <a:t>W</a:t>
            </a:r>
            <a:r>
              <a:rPr lang="en-US" dirty="0" smtClean="0"/>
              <a:t>e appreciate for their help </a:t>
            </a:r>
          </a:p>
          <a:p>
            <a:r>
              <a:rPr lang="en-US" dirty="0" err="1" smtClean="0"/>
              <a:t>Dr</a:t>
            </a:r>
            <a:r>
              <a:rPr lang="en-US" dirty="0" smtClean="0"/>
              <a:t> </a:t>
            </a:r>
            <a:r>
              <a:rPr lang="en-US" dirty="0" err="1" smtClean="0"/>
              <a:t>Despotis</a:t>
            </a:r>
            <a:r>
              <a:rPr lang="en-US" dirty="0" smtClean="0"/>
              <a:t> </a:t>
            </a:r>
            <a:r>
              <a:rPr lang="en-US" dirty="0" err="1" smtClean="0"/>
              <a:t>Sotirios</a:t>
            </a:r>
            <a:endParaRPr lang="en-US" dirty="0" smtClean="0"/>
          </a:p>
          <a:p>
            <a:r>
              <a:rPr lang="en-US" dirty="0" smtClean="0"/>
              <a:t> The archive’s department of National and </a:t>
            </a:r>
            <a:r>
              <a:rPr lang="en-US" dirty="0" err="1"/>
              <a:t>K</a:t>
            </a:r>
            <a:r>
              <a:rPr lang="en-US" dirty="0" err="1" smtClean="0"/>
              <a:t>apodistrian</a:t>
            </a:r>
            <a:r>
              <a:rPr lang="en-US" dirty="0" smtClean="0"/>
              <a:t> </a:t>
            </a:r>
            <a:r>
              <a:rPr lang="en-US" dirty="0" err="1" smtClean="0"/>
              <a:t>niversity</a:t>
            </a:r>
            <a:r>
              <a:rPr lang="en-US" dirty="0" smtClean="0"/>
              <a:t> of Athens, </a:t>
            </a:r>
          </a:p>
          <a:p>
            <a:r>
              <a:rPr lang="en-US" dirty="0" smtClean="0"/>
              <a:t>the municipality of Athens, </a:t>
            </a:r>
          </a:p>
          <a:p>
            <a:r>
              <a:rPr lang="en-US" dirty="0" smtClean="0"/>
              <a:t>Byzantine and Christian museum of Athens</a:t>
            </a:r>
          </a:p>
          <a:p>
            <a:r>
              <a:rPr lang="en-US" dirty="0" err="1" smtClean="0"/>
              <a:t>Mr</a:t>
            </a:r>
            <a:r>
              <a:rPr lang="en-US" dirty="0" smtClean="0"/>
              <a:t> </a:t>
            </a:r>
            <a:r>
              <a:rPr lang="en-US" dirty="0" err="1" smtClean="0"/>
              <a:t>Panos</a:t>
            </a:r>
            <a:r>
              <a:rPr lang="en-US" dirty="0" smtClean="0"/>
              <a:t> </a:t>
            </a:r>
            <a:r>
              <a:rPr lang="en-US" dirty="0" err="1"/>
              <a:t>A</a:t>
            </a:r>
            <a:r>
              <a:rPr lang="en-US" dirty="0" err="1" smtClean="0"/>
              <a:t>xaridis</a:t>
            </a:r>
            <a:r>
              <a:rPr lang="en-US" dirty="0" smtClean="0"/>
              <a:t> </a:t>
            </a:r>
          </a:p>
          <a:p>
            <a:r>
              <a:rPr lang="en-US" dirty="0" smtClean="0"/>
              <a:t>&amp; </a:t>
            </a:r>
          </a:p>
          <a:p>
            <a:r>
              <a:rPr lang="en-US" dirty="0" smtClean="0"/>
              <a:t>Monks from the monastery of </a:t>
            </a:r>
            <a:r>
              <a:rPr lang="en-US" dirty="0"/>
              <a:t>S</a:t>
            </a:r>
            <a:r>
              <a:rPr lang="en-US" dirty="0" smtClean="0"/>
              <a:t>imon </a:t>
            </a:r>
            <a:r>
              <a:rPr lang="en-US" dirty="0" err="1"/>
              <a:t>P</a:t>
            </a:r>
            <a:r>
              <a:rPr lang="en-US" dirty="0" err="1" smtClean="0"/>
              <a:t>etras</a:t>
            </a:r>
            <a:r>
              <a:rPr lang="en-US" dirty="0" smtClean="0"/>
              <a:t> in Holy </a:t>
            </a:r>
            <a:r>
              <a:rPr lang="en-US" dirty="0"/>
              <a:t>M</a:t>
            </a:r>
            <a:r>
              <a:rPr lang="en-US" dirty="0" smtClean="0"/>
              <a:t>ountain</a:t>
            </a:r>
          </a:p>
        </p:txBody>
      </p:sp>
      <p:sp>
        <p:nvSpPr>
          <p:cNvPr id="4" name="Θέση αριθμού διαφάνειας 3"/>
          <p:cNvSpPr>
            <a:spLocks noGrp="1"/>
          </p:cNvSpPr>
          <p:nvPr>
            <p:ph type="sldNum" sz="quarter" idx="12"/>
          </p:nvPr>
        </p:nvSpPr>
        <p:spPr/>
        <p:txBody>
          <a:bodyPr/>
          <a:lstStyle/>
          <a:p>
            <a:fld id="{254F9F8B-F54E-424C-8125-879B1A6BD777}" type="slidenum">
              <a:rPr lang="el-GR" smtClean="0"/>
              <a:pPr/>
              <a:t>24</a:t>
            </a:fld>
            <a:endParaRPr lang="el-GR"/>
          </a:p>
        </p:txBody>
      </p:sp>
    </p:spTree>
    <p:extLst>
      <p:ext uri="{BB962C8B-B14F-4D97-AF65-F5344CB8AC3E}">
        <p14:creationId xmlns="" xmlns:p14="http://schemas.microsoft.com/office/powerpoint/2010/main" val="388202844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57251" y="1880829"/>
            <a:ext cx="7429499" cy="3096343"/>
          </a:xfrm>
        </p:spPr>
        <p:txBody>
          <a:bodyPr/>
          <a:lstStyle/>
          <a:p>
            <a:pPr marL="0" indent="0" algn="ctr">
              <a:buNone/>
            </a:pPr>
            <a:r>
              <a:rPr lang="en-US" sz="2800" b="1" dirty="0" smtClean="0"/>
              <a:t>Research &amp; Production </a:t>
            </a:r>
          </a:p>
          <a:p>
            <a:pPr marL="0" indent="0" algn="ctr">
              <a:buNone/>
            </a:pPr>
            <a:r>
              <a:rPr lang="en-US" dirty="0" smtClean="0"/>
              <a:t>Elena </a:t>
            </a:r>
            <a:r>
              <a:rPr lang="en-US" dirty="0" err="1"/>
              <a:t>E</a:t>
            </a:r>
            <a:r>
              <a:rPr lang="en-US" dirty="0" err="1" smtClean="0"/>
              <a:t>vagelou</a:t>
            </a:r>
            <a:endParaRPr lang="en-US" dirty="0" smtClean="0"/>
          </a:p>
          <a:p>
            <a:pPr marL="0" indent="0" algn="ctr">
              <a:buNone/>
            </a:pPr>
            <a:r>
              <a:rPr lang="en-US" sz="2800" b="1" dirty="0" smtClean="0"/>
              <a:t>under </a:t>
            </a:r>
            <a:r>
              <a:rPr lang="en-US" sz="2800" b="1" dirty="0" err="1" smtClean="0"/>
              <a:t>supervisoring</a:t>
            </a:r>
            <a:r>
              <a:rPr lang="en-US" sz="2800" b="1" dirty="0" smtClean="0"/>
              <a:t> by </a:t>
            </a:r>
          </a:p>
          <a:p>
            <a:pPr marL="0" indent="0" algn="ctr">
              <a:buNone/>
            </a:pPr>
            <a:r>
              <a:rPr lang="en-US" dirty="0" err="1" smtClean="0"/>
              <a:t>Mr</a:t>
            </a:r>
            <a:r>
              <a:rPr lang="en-US" dirty="0" smtClean="0"/>
              <a:t> </a:t>
            </a:r>
            <a:r>
              <a:rPr lang="en-US" dirty="0" err="1" smtClean="0"/>
              <a:t>Sotirios</a:t>
            </a:r>
            <a:r>
              <a:rPr lang="en-US" dirty="0" smtClean="0"/>
              <a:t> </a:t>
            </a:r>
            <a:r>
              <a:rPr lang="en-US" dirty="0" err="1" smtClean="0"/>
              <a:t>Despotis</a:t>
            </a:r>
            <a:endParaRPr lang="en-US" dirty="0" smtClean="0"/>
          </a:p>
          <a:p>
            <a:pPr marL="0" indent="0" algn="ctr">
              <a:buNone/>
            </a:pPr>
            <a:r>
              <a:rPr lang="en-US" dirty="0" smtClean="0"/>
              <a:t>Prof. of Theology </a:t>
            </a:r>
            <a:r>
              <a:rPr lang="en-US" dirty="0"/>
              <a:t>S</a:t>
            </a:r>
            <a:r>
              <a:rPr lang="en-US" dirty="0" smtClean="0"/>
              <a:t>chool in UOA</a:t>
            </a:r>
          </a:p>
          <a:p>
            <a:endParaRPr lang="el-GR" dirty="0"/>
          </a:p>
        </p:txBody>
      </p:sp>
      <p:sp>
        <p:nvSpPr>
          <p:cNvPr id="4" name="Θέση περιεχομένου 2"/>
          <p:cNvSpPr txBox="1">
            <a:spLocks/>
          </p:cNvSpPr>
          <p:nvPr/>
        </p:nvSpPr>
        <p:spPr>
          <a:xfrm>
            <a:off x="857251" y="1880829"/>
            <a:ext cx="7429499" cy="30963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l-GR" dirty="0"/>
          </a:p>
        </p:txBody>
      </p:sp>
      <p:sp>
        <p:nvSpPr>
          <p:cNvPr id="2" name="Θέση αριθμού διαφάνειας 1"/>
          <p:cNvSpPr>
            <a:spLocks noGrp="1"/>
          </p:cNvSpPr>
          <p:nvPr>
            <p:ph type="sldNum" sz="quarter" idx="12"/>
          </p:nvPr>
        </p:nvSpPr>
        <p:spPr/>
        <p:txBody>
          <a:bodyPr/>
          <a:lstStyle/>
          <a:p>
            <a:fld id="{254F9F8B-F54E-424C-8125-879B1A6BD777}" type="slidenum">
              <a:rPr lang="el-GR" smtClean="0"/>
              <a:pPr/>
              <a:t>25</a:t>
            </a:fld>
            <a:endParaRPr lang="el-GR"/>
          </a:p>
        </p:txBody>
      </p:sp>
    </p:spTree>
    <p:extLst>
      <p:ext uri="{BB962C8B-B14F-4D97-AF65-F5344CB8AC3E}">
        <p14:creationId xmlns="" xmlns:p14="http://schemas.microsoft.com/office/powerpoint/2010/main" val="6061906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nodePh="1">
                                  <p:stCondLst>
                                    <p:cond delay="0"/>
                                  </p:stCondLst>
                                  <p:endCondLst>
                                    <p:cond evt="begin" delay="0">
                                      <p:tn val="5"/>
                                    </p:cond>
                                  </p:endCondLst>
                                  <p:childTnLst>
                                    <p:animClr clrSpc="rgb" dir="cw">
                                      <p:cBhvr override="childStyle">
                                        <p:cTn id="6" dur="5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3"/>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 xmlns:a14="http://schemas.microsoft.com/office/drawing/2010/main" val="0"/>
              </a:ext>
            </a:extLst>
          </a:blip>
          <a:srcRect l="14391" t="4547" r="12306" b="11160"/>
          <a:stretch/>
        </p:blipFill>
        <p:spPr>
          <a:xfrm>
            <a:off x="791300" y="3285312"/>
            <a:ext cx="1908492" cy="2952000"/>
          </a:xfrm>
          <a:prstGeom prst="ellipse">
            <a:avLst/>
          </a:prstGeom>
          <a:ln>
            <a:noFill/>
          </a:ln>
          <a:effectLst>
            <a:softEdge rad="112500"/>
          </a:effectLst>
          <a:scene3d>
            <a:camera prst="orthographicFront"/>
            <a:lightRig rig="threePt" dir="t"/>
          </a:scene3d>
          <a:sp3d>
            <a:bevelT prst="slope"/>
          </a:sp3d>
        </p:spPr>
      </p:pic>
      <p:sp>
        <p:nvSpPr>
          <p:cNvPr id="2" name="Τίτλος 1"/>
          <p:cNvSpPr>
            <a:spLocks noGrp="1"/>
          </p:cNvSpPr>
          <p:nvPr>
            <p:ph type="title"/>
          </p:nvPr>
        </p:nvSpPr>
        <p:spPr>
          <a:xfrm>
            <a:off x="857251" y="716280"/>
            <a:ext cx="7429499" cy="1783080"/>
          </a:xfrm>
        </p:spPr>
        <p:txBody>
          <a:bodyPr>
            <a:noAutofit/>
          </a:bodyPr>
          <a:lstStyle/>
          <a:p>
            <a:pPr algn="ctr"/>
            <a:r>
              <a:rPr lang="en-US" sz="2400" dirty="0"/>
              <a:t>D</a:t>
            </a:r>
            <a:r>
              <a:rPr lang="en-US" sz="2400" dirty="0" smtClean="0"/>
              <a:t>ear guests you have the honor to be in one of the first University’s School which was established in 1837 by King </a:t>
            </a:r>
            <a:r>
              <a:rPr lang="en-US" sz="2400" dirty="0" err="1" smtClean="0"/>
              <a:t>Othon</a:t>
            </a:r>
            <a:r>
              <a:rPr lang="en-US" sz="2400" dirty="0" smtClean="0"/>
              <a:t> in Athens and it was the First University in the Balkan and East Mediterranean area after the fall of the Ottoman empire. </a:t>
            </a:r>
            <a:br>
              <a:rPr lang="en-US" sz="2400" dirty="0" smtClean="0"/>
            </a:br>
            <a:r>
              <a:rPr lang="en-US" sz="2400" dirty="0" smtClean="0"/>
              <a:t>The school of </a:t>
            </a:r>
            <a:r>
              <a:rPr lang="en-US" sz="2400" b="1" dirty="0" smtClean="0"/>
              <a:t>Theology</a:t>
            </a:r>
            <a:r>
              <a:rPr lang="en-US" sz="2400" dirty="0" smtClean="0"/>
              <a:t> was one of the first four Schools which were contained the </a:t>
            </a:r>
            <a:r>
              <a:rPr lang="en-US" sz="2400" dirty="0" err="1" smtClean="0"/>
              <a:t>othonian</a:t>
            </a:r>
            <a:r>
              <a:rPr lang="en-US" sz="2400" dirty="0" smtClean="0"/>
              <a:t> University besides Law, </a:t>
            </a:r>
            <a:r>
              <a:rPr lang="en-US" sz="2400" dirty="0" err="1" smtClean="0"/>
              <a:t>Philoshophy</a:t>
            </a:r>
            <a:r>
              <a:rPr lang="en-US" sz="2400" dirty="0" smtClean="0"/>
              <a:t> and Medical School . </a:t>
            </a:r>
            <a:endParaRPr lang="el-GR" sz="2400" dirty="0"/>
          </a:p>
        </p:txBody>
      </p:sp>
      <p:pic>
        <p:nvPicPr>
          <p:cNvPr id="4098" name="Picture 2" descr="http://www.eie.gr/archaeologia/gr/layout/images/09/zoom/LEO2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94093" y="3421397"/>
            <a:ext cx="3850315" cy="2959931"/>
          </a:xfrm>
          <a:prstGeom prst="rect">
            <a:avLst/>
          </a:prstGeom>
          <a:noFill/>
          <a:ln w="76200">
            <a:solidFill>
              <a:schemeClr val="tx1"/>
            </a:solidFill>
          </a:ln>
          <a:scene3d>
            <a:camera prst="orthographicFront"/>
            <a:lightRig rig="threePt" dir="t"/>
          </a:scene3d>
          <a:sp3d>
            <a:bevelT prst="slope"/>
          </a:sp3d>
          <a:extLst>
            <a:ext uri="{909E8E84-426E-40DD-AFC4-6F175D3DCCD1}">
              <a14:hiddenFill xmlns=""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3</a:t>
            </a:fld>
            <a:endParaRPr lang="el-GR"/>
          </a:p>
        </p:txBody>
      </p:sp>
    </p:spTree>
    <p:extLst>
      <p:ext uri="{BB962C8B-B14F-4D97-AF65-F5344CB8AC3E}">
        <p14:creationId xmlns="" xmlns:p14="http://schemas.microsoft.com/office/powerpoint/2010/main" val="499601147"/>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3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sz="half" idx="2"/>
          </p:nvPr>
        </p:nvSpPr>
        <p:spPr>
          <a:xfrm>
            <a:off x="597365" y="278781"/>
            <a:ext cx="2966523" cy="6367346"/>
          </a:xfrm>
        </p:spPr>
        <p:txBody>
          <a:bodyPr>
            <a:normAutofit lnSpcReduction="10000"/>
          </a:bodyPr>
          <a:lstStyle/>
          <a:p>
            <a:r>
              <a:rPr lang="en-US" sz="2400" dirty="0" smtClean="0"/>
              <a:t>The Famous </a:t>
            </a:r>
            <a:r>
              <a:rPr lang="en-US" sz="2400" dirty="0"/>
              <a:t>architect Christian Hansen designed the historical building in one of the most important streets in the center of </a:t>
            </a:r>
            <a:r>
              <a:rPr lang="en-US" sz="2400" dirty="0" smtClean="0"/>
              <a:t>the of Athens. </a:t>
            </a:r>
          </a:p>
          <a:p>
            <a:endParaRPr lang="en-US" sz="2400" dirty="0"/>
          </a:p>
          <a:p>
            <a:r>
              <a:rPr lang="en-US" sz="2400" dirty="0" smtClean="0"/>
              <a:t>This </a:t>
            </a:r>
            <a:r>
              <a:rPr lang="en-US" sz="2400" dirty="0"/>
              <a:t>amazing new building was </a:t>
            </a:r>
            <a:r>
              <a:rPr lang="en-US" sz="2400" dirty="0" smtClean="0"/>
              <a:t>planned </a:t>
            </a:r>
            <a:r>
              <a:rPr lang="en-US" sz="2400" dirty="0"/>
              <a:t>to be the </a:t>
            </a:r>
            <a:r>
              <a:rPr lang="en-US" sz="2400" dirty="0" smtClean="0"/>
              <a:t>center of knowledge and civilization for the new Greek Country. It was also the first home for the School of Theology </a:t>
            </a:r>
            <a:endParaRPr lang="el-GR" sz="2400" dirty="0"/>
          </a:p>
          <a:p>
            <a:endParaRPr lang="el-GR" dirty="0"/>
          </a:p>
        </p:txBody>
      </p:sp>
      <p:pic>
        <p:nvPicPr>
          <p:cNvPr id="4" name="Εικόνα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36432" y="224960"/>
            <a:ext cx="3924000" cy="2837820"/>
          </a:xfrm>
          <a:prstGeom prst="rect">
            <a:avLst/>
          </a:prstGeom>
        </p:spPr>
      </p:pic>
      <p:pic>
        <p:nvPicPr>
          <p:cNvPr id="7" name="Εικόνα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72969" y="4979287"/>
            <a:ext cx="3924000" cy="1686211"/>
          </a:xfrm>
          <a:prstGeom prst="rect">
            <a:avLst/>
          </a:prstGeom>
        </p:spPr>
      </p:pic>
      <p:pic>
        <p:nvPicPr>
          <p:cNvPr id="8" name="Εικόνα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08537" y="3356992"/>
            <a:ext cx="3924000" cy="1282175"/>
          </a:xfrm>
          <a:prstGeom prst="rect">
            <a:avLst/>
          </a:prstGeo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4</a:t>
            </a:fld>
            <a:endParaRPr lang="el-GR"/>
          </a:p>
        </p:txBody>
      </p:sp>
    </p:spTree>
    <p:extLst>
      <p:ext uri="{BB962C8B-B14F-4D97-AF65-F5344CB8AC3E}">
        <p14:creationId xmlns="" xmlns:p14="http://schemas.microsoft.com/office/powerpoint/2010/main" val="2603678783"/>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25001" y="103910"/>
            <a:ext cx="8093999" cy="1496853"/>
          </a:xfrm>
        </p:spPr>
      </p:pic>
      <p:sp>
        <p:nvSpPr>
          <p:cNvPr id="4" name="Θέση κειμένου 3"/>
          <p:cNvSpPr>
            <a:spLocks noGrp="1"/>
          </p:cNvSpPr>
          <p:nvPr>
            <p:ph type="body" sz="half" idx="2"/>
          </p:nvPr>
        </p:nvSpPr>
        <p:spPr>
          <a:xfrm>
            <a:off x="350694" y="1700808"/>
            <a:ext cx="3141186" cy="1622368"/>
          </a:xfrm>
        </p:spPr>
        <p:txBody>
          <a:bodyPr>
            <a:noAutofit/>
          </a:bodyPr>
          <a:lstStyle/>
          <a:p>
            <a:r>
              <a:rPr lang="en-US" sz="1800" dirty="0" smtClean="0"/>
              <a:t>During the decade of the 1970’s the school moved to the new big campus in the </a:t>
            </a:r>
            <a:r>
              <a:rPr lang="el-GR" sz="1800" dirty="0" err="1"/>
              <a:t>Ζ</a:t>
            </a:r>
            <a:r>
              <a:rPr lang="en-US" sz="1800" dirty="0" err="1" smtClean="0"/>
              <a:t>ografou</a:t>
            </a:r>
            <a:r>
              <a:rPr lang="en-US" sz="1800" dirty="0" smtClean="0"/>
              <a:t> area, big enough to meet all the needs of the students. </a:t>
            </a:r>
            <a:endParaRPr lang="el-GR" sz="1800" dirty="0"/>
          </a:p>
        </p:txBody>
      </p:sp>
      <p:pic>
        <p:nvPicPr>
          <p:cNvPr id="6" name="Θέση περιεχομένου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54455" y="1898074"/>
            <a:ext cx="5022000" cy="2324586"/>
          </a:xfrm>
          <a:prstGeom prst="bevel">
            <a:avLst/>
          </a:prstGeom>
        </p:spPr>
      </p:pic>
      <p:pic>
        <p:nvPicPr>
          <p:cNvPr id="7" name="Θέση περιεχομένου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654456" y="4641272"/>
            <a:ext cx="5022000" cy="1937708"/>
          </a:xfrm>
          <a:prstGeom prst="bevel">
            <a:avLst/>
          </a:prstGeom>
        </p:spPr>
      </p:pic>
      <p:sp>
        <p:nvSpPr>
          <p:cNvPr id="8" name="Θέση κειμένου 3"/>
          <p:cNvSpPr txBox="1">
            <a:spLocks/>
          </p:cNvSpPr>
          <p:nvPr/>
        </p:nvSpPr>
        <p:spPr>
          <a:xfrm>
            <a:off x="349078" y="3376312"/>
            <a:ext cx="3142802" cy="293300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800"/>
              </a:spcBef>
              <a:spcAft>
                <a:spcPts val="200"/>
              </a:spcAft>
              <a:buClr>
                <a:schemeClr val="accent1"/>
              </a:buClr>
              <a:buSzPct val="80000"/>
              <a:buFont typeface="Arial" pitchFamily="34" charset="0"/>
              <a:buNone/>
              <a:defRPr sz="1300" kern="1200" spc="10" baseline="0">
                <a:solidFill>
                  <a:schemeClr val="tx1"/>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000" kern="1200">
                <a:solidFill>
                  <a:schemeClr val="tx1">
                    <a:lumMod val="85000"/>
                    <a:lumOff val="1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9pPr>
          </a:lstStyle>
          <a:p>
            <a:r>
              <a:rPr lang="en-US" sz="1800" dirty="0" smtClean="0"/>
              <a:t>The new environment is in one of the lush green places of Athens and gives the opportunity to students and staff to live their science in a natural surrounding. </a:t>
            </a:r>
          </a:p>
          <a:p>
            <a:r>
              <a:rPr lang="en-US" sz="1800" dirty="0" smtClean="0"/>
              <a:t>The place is ideal for nature activities and sports, according to the ancient Greek saying “ </a:t>
            </a:r>
            <a:r>
              <a:rPr lang="el-GR" sz="1800" dirty="0" err="1" smtClean="0"/>
              <a:t>νοῦς</a:t>
            </a:r>
            <a:r>
              <a:rPr lang="el-GR" sz="1800" dirty="0" smtClean="0"/>
              <a:t> </a:t>
            </a:r>
            <a:r>
              <a:rPr lang="el-GR" sz="1800" dirty="0" err="1" smtClean="0"/>
              <a:t>ὑγιής</a:t>
            </a:r>
            <a:r>
              <a:rPr lang="el-GR" sz="1800" dirty="0" smtClean="0"/>
              <a:t> </a:t>
            </a:r>
            <a:r>
              <a:rPr lang="el-GR" sz="1800" dirty="0" err="1" smtClean="0"/>
              <a:t>ἐν</a:t>
            </a:r>
            <a:r>
              <a:rPr lang="el-GR" sz="1800" dirty="0" smtClean="0"/>
              <a:t> σώματι </a:t>
            </a:r>
            <a:r>
              <a:rPr lang="el-GR" sz="1800" dirty="0" err="1" smtClean="0"/>
              <a:t>ὑγιεῖ΄</a:t>
            </a:r>
            <a:r>
              <a:rPr lang="en-US" sz="1800" dirty="0" smtClean="0"/>
              <a:t>”</a:t>
            </a:r>
            <a:endParaRPr lang="el-GR" sz="1800" dirty="0"/>
          </a:p>
        </p:txBody>
      </p:sp>
      <p:sp>
        <p:nvSpPr>
          <p:cNvPr id="2" name="Θέση αριθμού διαφάνειας 1"/>
          <p:cNvSpPr>
            <a:spLocks noGrp="1"/>
          </p:cNvSpPr>
          <p:nvPr>
            <p:ph type="sldNum" sz="quarter" idx="12"/>
          </p:nvPr>
        </p:nvSpPr>
        <p:spPr/>
        <p:txBody>
          <a:bodyPr/>
          <a:lstStyle/>
          <a:p>
            <a:fld id="{254F9F8B-F54E-424C-8125-879B1A6BD777}" type="slidenum">
              <a:rPr lang="el-GR" smtClean="0"/>
              <a:pPr/>
              <a:t>5</a:t>
            </a:fld>
            <a:endParaRPr lang="el-GR"/>
          </a:p>
        </p:txBody>
      </p:sp>
    </p:spTree>
    <p:extLst>
      <p:ext uri="{BB962C8B-B14F-4D97-AF65-F5344CB8AC3E}">
        <p14:creationId xmlns="" xmlns:p14="http://schemas.microsoft.com/office/powerpoint/2010/main" val="2424646174"/>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4149411" y="1497056"/>
            <a:ext cx="4373570" cy="3863889"/>
          </a:xfrm>
        </p:spPr>
      </p:pic>
      <p:sp>
        <p:nvSpPr>
          <p:cNvPr id="4" name="Θέση κειμένου 3"/>
          <p:cNvSpPr>
            <a:spLocks noGrp="1"/>
          </p:cNvSpPr>
          <p:nvPr>
            <p:ph type="body" sz="half" idx="2"/>
          </p:nvPr>
        </p:nvSpPr>
        <p:spPr>
          <a:xfrm>
            <a:off x="323528" y="325620"/>
            <a:ext cx="3261822" cy="6206760"/>
          </a:xfrm>
        </p:spPr>
        <p:txBody>
          <a:bodyPr>
            <a:noAutofit/>
          </a:bodyPr>
          <a:lstStyle/>
          <a:p>
            <a:r>
              <a:rPr lang="en-US" sz="2400" dirty="0" smtClean="0"/>
              <a:t>The new building was designed according to Le Corbusier’s architectural schemes (New </a:t>
            </a:r>
            <a:r>
              <a:rPr lang="en-US" sz="2400" dirty="0"/>
              <a:t>B</a:t>
            </a:r>
            <a:r>
              <a:rPr lang="en-US" sz="2400" dirty="0" smtClean="0"/>
              <a:t>rutalism) and today it houses not only classrooms, but also secretary services, library, biblical &amp; archaeological museum, conference rooms, </a:t>
            </a:r>
            <a:r>
              <a:rPr lang="en-US" sz="2400" dirty="0" err="1" smtClean="0"/>
              <a:t>archontariki</a:t>
            </a:r>
            <a:r>
              <a:rPr lang="en-US" sz="2400" dirty="0" smtClean="0"/>
              <a:t>, multimedia rooms,  outdoor theater, iconography laboratory, Sinai studying center and the Apostle Paul's chapel.</a:t>
            </a:r>
            <a:endParaRPr lang="el-GR" sz="2400" dirty="0"/>
          </a:p>
        </p:txBody>
      </p:sp>
      <p:pic>
        <p:nvPicPr>
          <p:cNvPr id="9" name="Θέση περιεχομένου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26016" y="1413236"/>
            <a:ext cx="4420361" cy="4031529"/>
          </a:xfrm>
          <a:prstGeom prst="rect">
            <a:avLst/>
          </a:prstGeom>
        </p:spPr>
      </p:pic>
      <p:pic>
        <p:nvPicPr>
          <p:cNvPr id="7" name="Θέση περιεχομένου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093191" y="1383297"/>
            <a:ext cx="4486011" cy="4091406"/>
          </a:xfrm>
          <a:prstGeom prst="rect">
            <a:avLst/>
          </a:prstGeom>
        </p:spPr>
      </p:pic>
      <p:pic>
        <p:nvPicPr>
          <p:cNvPr id="10" name="Θέση περιεχομένου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955305" y="1325880"/>
            <a:ext cx="4761783" cy="4206240"/>
          </a:xfrm>
          <a:prstGeom prst="rect">
            <a:avLst/>
          </a:prstGeom>
        </p:spPr>
      </p:pic>
      <p:pic>
        <p:nvPicPr>
          <p:cNvPr id="11" name="Θέση περιεχομένου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857807" y="1242060"/>
            <a:ext cx="4956779" cy="4373880"/>
          </a:xfrm>
          <a:prstGeom prst="rect">
            <a:avLst/>
          </a:prstGeom>
        </p:spPr>
      </p:pic>
      <p:pic>
        <p:nvPicPr>
          <p:cNvPr id="8" name="Θέση περιεχομένου 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779912" y="1050290"/>
            <a:ext cx="5112568" cy="4757420"/>
          </a:xfrm>
          <a:prstGeom prst="rect">
            <a:avLst/>
          </a:prstGeo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6</a:t>
            </a:fld>
            <a:endParaRPr lang="el-GR"/>
          </a:p>
        </p:txBody>
      </p:sp>
    </p:spTree>
    <p:extLst>
      <p:ext uri="{BB962C8B-B14F-4D97-AF65-F5344CB8AC3E}">
        <p14:creationId xmlns="" xmlns:p14="http://schemas.microsoft.com/office/powerpoint/2010/main" val="1715146129"/>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iterate type="wd">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2000"/>
                                        <p:tgtEl>
                                          <p:spTgt spid="7"/>
                                        </p:tgtEl>
                                      </p:cBhvr>
                                    </p:animEffect>
                                  </p:childTnLst>
                                </p:cTn>
                              </p:par>
                            </p:childTnLst>
                          </p:cTn>
                        </p:par>
                        <p:par>
                          <p:cTn id="16" fill="hold">
                            <p:stCondLst>
                              <p:cond delay="8000"/>
                            </p:stCondLst>
                            <p:childTnLst>
                              <p:par>
                                <p:cTn id="17" presetID="10" presetClass="entr" presetSubtype="0" fill="hold" nodeType="after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par>
                          <p:cTn id="20" fill="hold">
                            <p:stCondLst>
                              <p:cond delay="10000"/>
                            </p:stCondLst>
                            <p:childTnLst>
                              <p:par>
                                <p:cTn id="21" presetID="10" presetClass="entr" presetSubtype="0" fill="hold" nodeType="afterEffect">
                                  <p:stCondLst>
                                    <p:cond delay="0"/>
                                  </p:stCondLst>
                                  <p:iterate type="wd">
                                    <p:tmPct val="10000"/>
                                  </p:iterate>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12000"/>
                            </p:stCondLst>
                            <p:childTnLst>
                              <p:par>
                                <p:cTn id="25" presetID="10" presetClass="entr" presetSubtype="0" fill="hold" nodeType="after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sz="half" idx="2"/>
          </p:nvPr>
        </p:nvSpPr>
        <p:spPr>
          <a:xfrm>
            <a:off x="207763" y="429942"/>
            <a:ext cx="8728474" cy="5998117"/>
          </a:xfrm>
        </p:spPr>
        <p:txBody>
          <a:bodyPr>
            <a:noAutofit/>
          </a:bodyPr>
          <a:lstStyle/>
          <a:p>
            <a:pPr algn="ctr"/>
            <a:r>
              <a:rPr lang="en-US" sz="1800" dirty="0" smtClean="0"/>
              <a:t> </a:t>
            </a:r>
            <a:r>
              <a:rPr lang="en-US" sz="2400" b="1" u="sng" dirty="0" smtClean="0"/>
              <a:t>KAPNIKAREA CHURCH</a:t>
            </a:r>
          </a:p>
          <a:p>
            <a:pPr algn="ctr"/>
            <a:r>
              <a:rPr lang="en-US" sz="1600" dirty="0" smtClean="0"/>
              <a:t> </a:t>
            </a:r>
            <a:r>
              <a:rPr lang="en-US" sz="2400" dirty="0" smtClean="0"/>
              <a:t>The School feels proud of being the administrator and owner of one of the most beautiful and important byzantine churches in the area of Athens. </a:t>
            </a:r>
          </a:p>
          <a:p>
            <a:pPr algn="ctr"/>
            <a:r>
              <a:rPr lang="en-US" sz="2400" dirty="0" smtClean="0"/>
              <a:t>The jewel of “</a:t>
            </a:r>
            <a:r>
              <a:rPr lang="en-US" sz="2400" dirty="0" err="1" smtClean="0"/>
              <a:t>Panaghia</a:t>
            </a:r>
            <a:r>
              <a:rPr lang="en-US" sz="2400" dirty="0" smtClean="0"/>
              <a:t> </a:t>
            </a:r>
            <a:r>
              <a:rPr lang="en-US" sz="2400" dirty="0" err="1" smtClean="0"/>
              <a:t>Kapnikarea</a:t>
            </a:r>
            <a:r>
              <a:rPr lang="en-US" sz="2400" dirty="0" smtClean="0"/>
              <a:t>” is situated on </a:t>
            </a:r>
            <a:r>
              <a:rPr lang="en-US" sz="2400" dirty="0" err="1"/>
              <a:t>E</a:t>
            </a:r>
            <a:r>
              <a:rPr lang="en-US" sz="2400" dirty="0" err="1" smtClean="0"/>
              <a:t>rmou</a:t>
            </a:r>
            <a:r>
              <a:rPr lang="en-US" sz="2400" dirty="0" smtClean="0"/>
              <a:t> street, right on the nerve of the city.</a:t>
            </a:r>
          </a:p>
          <a:p>
            <a:pPr algn="ctr"/>
            <a:r>
              <a:rPr lang="en-US" sz="2400" dirty="0"/>
              <a:t> I</a:t>
            </a:r>
            <a:r>
              <a:rPr lang="en-US" sz="2400" dirty="0" smtClean="0"/>
              <a:t>t was built in the 11</a:t>
            </a:r>
            <a:r>
              <a:rPr lang="en-US" sz="2400" baseline="30000" dirty="0" smtClean="0"/>
              <a:t>th</a:t>
            </a:r>
            <a:r>
              <a:rPr lang="en-US" sz="2400" dirty="0" smtClean="0"/>
              <a:t> century by Queen </a:t>
            </a:r>
            <a:r>
              <a:rPr lang="en-US" sz="2400" dirty="0" err="1"/>
              <a:t>E</a:t>
            </a:r>
            <a:r>
              <a:rPr lang="en-US" sz="2400" dirty="0" err="1" smtClean="0"/>
              <a:t>vdokia</a:t>
            </a:r>
            <a:r>
              <a:rPr lang="en-US" sz="2400" dirty="0" smtClean="0"/>
              <a:t> upon the remains of an ancient Greek temple of the goddess </a:t>
            </a:r>
            <a:r>
              <a:rPr lang="en-US" sz="2400" dirty="0" err="1" smtClean="0"/>
              <a:t>Dimitra</a:t>
            </a:r>
            <a:r>
              <a:rPr lang="en-US" sz="2400" dirty="0" smtClean="0"/>
              <a:t> or </a:t>
            </a:r>
            <a:r>
              <a:rPr lang="en-US" sz="2400" dirty="0" err="1" smtClean="0"/>
              <a:t>Athina</a:t>
            </a:r>
            <a:r>
              <a:rPr lang="en-US" sz="2400" dirty="0" smtClean="0"/>
              <a:t>. There was a destruction plan for the church but luckily in 1834 King </a:t>
            </a:r>
            <a:r>
              <a:rPr lang="en-US" sz="2400" dirty="0" err="1" smtClean="0"/>
              <a:t>Ludvich</a:t>
            </a:r>
            <a:r>
              <a:rPr lang="en-US" sz="2400" dirty="0" smtClean="0"/>
              <a:t> forbade it. </a:t>
            </a:r>
          </a:p>
          <a:p>
            <a:pPr algn="ctr"/>
            <a:r>
              <a:rPr lang="en-US" sz="2400" dirty="0" smtClean="0"/>
              <a:t>The peculiar name “</a:t>
            </a:r>
            <a:r>
              <a:rPr lang="en-US" sz="2400" dirty="0" err="1"/>
              <a:t>K</a:t>
            </a:r>
            <a:r>
              <a:rPr lang="en-US" sz="2400" dirty="0" err="1" smtClean="0"/>
              <a:t>apnikarea</a:t>
            </a:r>
            <a:r>
              <a:rPr lang="en-US" sz="2400" dirty="0" smtClean="0"/>
              <a:t>” possibly came from the person who gave money for the building. He was collecting a kind of  tobacco tax (</a:t>
            </a:r>
            <a:r>
              <a:rPr lang="en-US" sz="2400" dirty="0" err="1" smtClean="0"/>
              <a:t>kapnos</a:t>
            </a:r>
            <a:r>
              <a:rPr lang="en-US" sz="2400" dirty="0" smtClean="0"/>
              <a:t> in Greek) during the byzantine years. In older times it’s name was “</a:t>
            </a:r>
            <a:r>
              <a:rPr lang="en-US" sz="2400" dirty="0" err="1"/>
              <a:t>K</a:t>
            </a:r>
            <a:r>
              <a:rPr lang="en-US" sz="2400" dirty="0" err="1" smtClean="0"/>
              <a:t>amucharea</a:t>
            </a:r>
            <a:r>
              <a:rPr lang="en-US" sz="2400" dirty="0" smtClean="0"/>
              <a:t>” possibly taken from the quality of an excellent and precious fabric “</a:t>
            </a:r>
            <a:r>
              <a:rPr lang="en-US" sz="2400" dirty="0" err="1" smtClean="0"/>
              <a:t>kamuchas</a:t>
            </a:r>
            <a:r>
              <a:rPr lang="en-US" sz="2400" dirty="0" smtClean="0"/>
              <a:t>”, which was made in workshops near this area.</a:t>
            </a:r>
            <a:endParaRPr lang="el-GR" sz="2400" dirty="0"/>
          </a:p>
        </p:txBody>
      </p:sp>
      <p:sp>
        <p:nvSpPr>
          <p:cNvPr id="2" name="Θέση αριθμού διαφάνειας 1"/>
          <p:cNvSpPr>
            <a:spLocks noGrp="1"/>
          </p:cNvSpPr>
          <p:nvPr>
            <p:ph type="sldNum" sz="quarter" idx="12"/>
          </p:nvPr>
        </p:nvSpPr>
        <p:spPr/>
        <p:txBody>
          <a:bodyPr/>
          <a:lstStyle/>
          <a:p>
            <a:fld id="{254F9F8B-F54E-424C-8125-879B1A6BD777}" type="slidenum">
              <a:rPr lang="el-GR" smtClean="0"/>
              <a:pPr/>
              <a:t>7</a:t>
            </a:fld>
            <a:endParaRPr lang="el-GR"/>
          </a:p>
        </p:txBody>
      </p:sp>
    </p:spTree>
    <p:extLst>
      <p:ext uri="{BB962C8B-B14F-4D97-AF65-F5344CB8AC3E}">
        <p14:creationId xmlns="" xmlns:p14="http://schemas.microsoft.com/office/powerpoint/2010/main" val="141958692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
                                  </p:iterate>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04988" y="1033238"/>
            <a:ext cx="4134024" cy="4791524"/>
          </a:xfrm>
          <a:prstGeom prst="rect">
            <a:avLst/>
          </a:prstGeom>
        </p:spPr>
      </p:pic>
      <p:pic>
        <p:nvPicPr>
          <p:cNvPr id="6" name="Θέση περιεχομένου 4"/>
          <p:cNvPicPr>
            <a:picLocks noChangeAspect="1"/>
          </p:cNvPicPr>
          <p:nvPr/>
        </p:nvPicPr>
        <p:blipFill rotWithShape="1">
          <a:blip r:embed="rId3" cstate="print">
            <a:extLst>
              <a:ext uri="{28A0092B-C50C-407E-A947-70E740481C1C}">
                <a14:useLocalDpi xmlns="" xmlns:a14="http://schemas.microsoft.com/office/drawing/2010/main" val="0"/>
              </a:ext>
            </a:extLst>
          </a:blip>
          <a:srcRect l="446" t="9365" r="-78" b="251"/>
          <a:stretch/>
        </p:blipFill>
        <p:spPr>
          <a:xfrm>
            <a:off x="2504988" y="1023903"/>
            <a:ext cx="4134024" cy="4810197"/>
          </a:xfrm>
          <a:prstGeom prst="rect">
            <a:avLst/>
          </a:prstGeom>
        </p:spPr>
      </p:pic>
      <p:pic>
        <p:nvPicPr>
          <p:cNvPr id="7" name="Θέση περιεχομένου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395121" y="1023901"/>
            <a:ext cx="4353758" cy="4810198"/>
          </a:xfrm>
          <a:prstGeom prst="rect">
            <a:avLst/>
          </a:prstGeom>
        </p:spPr>
      </p:pic>
      <p:pic>
        <p:nvPicPr>
          <p:cNvPr id="8" name="Θέση περιεχομένου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95121" y="1023902"/>
            <a:ext cx="4353758" cy="4810199"/>
          </a:xfrm>
          <a:prstGeom prst="rect">
            <a:avLst/>
          </a:prstGeom>
        </p:spPr>
      </p:pic>
      <p:pic>
        <p:nvPicPr>
          <p:cNvPr id="9" name="Θέση περιεχομένου 4"/>
          <p:cNvPicPr>
            <a:picLocks noGrp="1" noChangeAspect="1"/>
          </p:cNvPicPr>
          <p:nvPr>
            <p:ph idx="1"/>
          </p:nvPr>
        </p:nvPicPr>
        <p:blipFill>
          <a:blip r:embed="rId6" cstate="print">
            <a:extLst>
              <a:ext uri="{28A0092B-C50C-407E-A947-70E740481C1C}">
                <a14:useLocalDpi xmlns="" xmlns:a14="http://schemas.microsoft.com/office/drawing/2010/main" val="0"/>
              </a:ext>
            </a:extLst>
          </a:blip>
          <a:stretch>
            <a:fillRect/>
          </a:stretch>
        </p:blipFill>
        <p:spPr>
          <a:xfrm>
            <a:off x="2395121" y="1007559"/>
            <a:ext cx="4353758" cy="4842885"/>
          </a:xfr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8</a:t>
            </a:fld>
            <a:endParaRPr lang="el-GR"/>
          </a:p>
        </p:txBody>
      </p:sp>
    </p:spTree>
    <p:extLst>
      <p:ext uri="{BB962C8B-B14F-4D97-AF65-F5344CB8AC3E}">
        <p14:creationId xmlns="" xmlns:p14="http://schemas.microsoft.com/office/powerpoint/2010/main" val="16013900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6" presetClass="entr" presetSubtype="2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53061" cy="1113094"/>
          </a:xfrm>
        </p:spPr>
        <p:txBody>
          <a:bodyPr>
            <a:noAutofit/>
          </a:bodyPr>
          <a:lstStyle/>
          <a:p>
            <a:r>
              <a:rPr lang="en-US" sz="2000" dirty="0"/>
              <a:t>Many holy and brilliant personalities have been professors and students here. Also some of the orthodox church leaders all around the world have graduated from Theology School of Athens.</a:t>
            </a:r>
            <a:br>
              <a:rPr lang="en-US" sz="2000" dirty="0"/>
            </a:br>
            <a:r>
              <a:rPr lang="en-US" sz="2000" dirty="0"/>
              <a:t>Some of them….</a:t>
            </a:r>
            <a:endParaRPr lang="el-GR" sz="2000" dirty="0"/>
          </a:p>
        </p:txBody>
      </p:sp>
      <p:sp>
        <p:nvSpPr>
          <p:cNvPr id="4" name="Θέση περιεχομένου 2"/>
          <p:cNvSpPr txBox="1">
            <a:spLocks/>
          </p:cNvSpPr>
          <p:nvPr/>
        </p:nvSpPr>
        <p:spPr>
          <a:xfrm>
            <a:off x="3677342" y="5795795"/>
            <a:ext cx="1789317" cy="94557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dirty="0"/>
              <a:t>saint </a:t>
            </a:r>
            <a:r>
              <a:rPr lang="en-US" dirty="0" err="1"/>
              <a:t>nectarius</a:t>
            </a:r>
            <a:r>
              <a:rPr lang="en-US" dirty="0"/>
              <a:t> of </a:t>
            </a:r>
            <a:r>
              <a:rPr lang="en-US" dirty="0" err="1"/>
              <a:t>aegina</a:t>
            </a:r>
            <a:endParaRPr lang="el-GR" dirty="0"/>
          </a:p>
        </p:txBody>
      </p:sp>
      <p:pic>
        <p:nvPicPr>
          <p:cNvPr id="6" name="Εικόνα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28487" y="1461753"/>
            <a:ext cx="2087026" cy="4334042"/>
          </a:xfrm>
          <a:prstGeom prst="rect">
            <a:avLst/>
          </a:prstGeom>
        </p:spPr>
      </p:pic>
      <p:pic>
        <p:nvPicPr>
          <p:cNvPr id="7" name="Εικόνα 6"/>
          <p:cNvPicPr>
            <a:picLocks noChangeAspect="1"/>
          </p:cNvPicPr>
          <p:nvPr/>
        </p:nvPicPr>
        <p:blipFill rotWithShape="1">
          <a:blip r:embed="rId4" cstate="print">
            <a:extLst>
              <a:ext uri="{28A0092B-C50C-407E-A947-70E740481C1C}">
                <a14:useLocalDpi xmlns="" xmlns:a14="http://schemas.microsoft.com/office/drawing/2010/main" val="0"/>
              </a:ext>
            </a:extLst>
          </a:blip>
          <a:srcRect l="7798" t="595" r="31292" b="-595"/>
          <a:stretch/>
        </p:blipFill>
        <p:spPr>
          <a:xfrm>
            <a:off x="681496" y="1935463"/>
            <a:ext cx="2162312" cy="3600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Εικόνα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156176" y="1916832"/>
            <a:ext cx="2287883" cy="3600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Θέση περιεχομένου 2"/>
          <p:cNvSpPr txBox="1">
            <a:spLocks/>
          </p:cNvSpPr>
          <p:nvPr/>
        </p:nvSpPr>
        <p:spPr>
          <a:xfrm>
            <a:off x="910474" y="5515005"/>
            <a:ext cx="1789318" cy="938331"/>
          </a:xfrm>
          <a:prstGeom prst="rect">
            <a:avLst/>
          </a:prstGeom>
          <a:scene3d>
            <a:camera prst="orthographicFront"/>
            <a:lightRig rig="threePt" dir="t"/>
          </a:scene3d>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1800" dirty="0" err="1"/>
              <a:t>anastasios</a:t>
            </a:r>
            <a:r>
              <a:rPr lang="en-US" sz="1800" dirty="0"/>
              <a:t> </a:t>
            </a:r>
            <a:r>
              <a:rPr lang="en-US" sz="1800" dirty="0" err="1"/>
              <a:t>Archibishop</a:t>
            </a:r>
            <a:r>
              <a:rPr lang="en-US" sz="1800" dirty="0"/>
              <a:t> of </a:t>
            </a:r>
            <a:r>
              <a:rPr lang="en-US" sz="1800" dirty="0" err="1"/>
              <a:t>albania</a:t>
            </a:r>
            <a:endParaRPr lang="el-GR" sz="1800" dirty="0"/>
          </a:p>
        </p:txBody>
      </p:sp>
      <p:sp>
        <p:nvSpPr>
          <p:cNvPr id="12" name="Θέση περιεχομένου 2"/>
          <p:cNvSpPr txBox="1">
            <a:spLocks/>
          </p:cNvSpPr>
          <p:nvPr/>
        </p:nvSpPr>
        <p:spPr>
          <a:xfrm>
            <a:off x="6516216" y="5885165"/>
            <a:ext cx="1893225" cy="352147"/>
          </a:xfrm>
          <a:prstGeom prst="rect">
            <a:avLst/>
          </a:prstGeom>
          <a:scene3d>
            <a:camera prst="orthographicFront"/>
            <a:lightRig rig="threePt" dir="t"/>
          </a:scene3d>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1800" dirty="0"/>
              <a:t>Nikos </a:t>
            </a:r>
            <a:r>
              <a:rPr lang="en-US" sz="1800" dirty="0" err="1"/>
              <a:t>Nisiotis</a:t>
            </a:r>
            <a:endParaRPr lang="en-US" sz="1800" dirty="0"/>
          </a:p>
          <a:p>
            <a:pPr marL="0" indent="0" algn="ctr">
              <a:buNone/>
            </a:pPr>
            <a:r>
              <a:rPr lang="en-US" sz="1800" dirty="0"/>
              <a:t>Prof. in Philosophy of theology</a:t>
            </a:r>
            <a:endParaRPr lang="el-GR" sz="1800"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9</a:t>
            </a:fld>
            <a:endParaRPr lang="el-GR" dirty="0"/>
          </a:p>
        </p:txBody>
      </p:sp>
    </p:spTree>
    <p:extLst>
      <p:ext uri="{BB962C8B-B14F-4D97-AF65-F5344CB8AC3E}">
        <p14:creationId xmlns="" xmlns:p14="http://schemas.microsoft.com/office/powerpoint/2010/main" val="460195740"/>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iterate type="wd">
                                    <p:tmPct val="10000"/>
                                  </p:iterate>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par>
                          <p:cTn id="15" fill="hold">
                            <p:stCondLst>
                              <p:cond delay="4600"/>
                            </p:stCondLst>
                            <p:childTnLst>
                              <p:par>
                                <p:cTn id="16" presetID="53" presetClass="entr" presetSubtype="16" fill="hold" nodeType="after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animEffect transition="in" filter="fade">
                                      <p:cBhvr>
                                        <p:cTn id="20" dur="2000"/>
                                        <p:tgtEl>
                                          <p:spTgt spid="6"/>
                                        </p:tgtEl>
                                      </p:cBhvr>
                                    </p:animEffect>
                                  </p:childTnLst>
                                </p:cTn>
                              </p:par>
                              <p:par>
                                <p:cTn id="21" presetID="10" presetClass="entr" presetSubtype="0" fill="hold" grpId="0" nodeType="withEffect">
                                  <p:stCondLst>
                                    <p:cond delay="0"/>
                                  </p:stCondLst>
                                  <p:iterate type="wd">
                                    <p:tmPct val="10000"/>
                                  </p:iterate>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par>
                          <p:cTn id="24" fill="hold">
                            <p:stCondLst>
                              <p:cond delay="7200"/>
                            </p:stCondLst>
                            <p:childTnLst>
                              <p:par>
                                <p:cTn id="25" presetID="6" presetClass="entr" presetSubtype="16" fill="hold" nodeType="afterEffect">
                                  <p:stCondLst>
                                    <p:cond delay="0"/>
                                  </p:stCondLst>
                                  <p:iterate type="wd">
                                    <p:tmPct val="10000"/>
                                  </p:iterate>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par>
                                <p:cTn id="28" presetID="10" presetClass="entr" presetSubtype="0" fill="hold" grpId="0" nodeType="with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TotalTime>
  <Words>859</Words>
  <Application>Microsoft Office PowerPoint</Application>
  <PresentationFormat>Προβολή στην οθόνη (4:3)</PresentationFormat>
  <Paragraphs>94</Paragraphs>
  <Slides>25</Slides>
  <Notes>4</Notes>
  <HiddenSlides>0</HiddenSlides>
  <MMClips>2</MMClips>
  <ScaleCrop>false</ScaleCrop>
  <HeadingPairs>
    <vt:vector size="4" baseType="variant">
      <vt:variant>
        <vt:lpstr>Θέμα</vt:lpstr>
      </vt:variant>
      <vt:variant>
        <vt:i4>1</vt:i4>
      </vt:variant>
      <vt:variant>
        <vt:lpstr>Τίτλοι διαφανειών</vt:lpstr>
      </vt:variant>
      <vt:variant>
        <vt:i4>25</vt:i4>
      </vt:variant>
    </vt:vector>
  </HeadingPairs>
  <TitlesOfParts>
    <vt:vector size="26" baseType="lpstr">
      <vt:lpstr>Θέμα του Office</vt:lpstr>
      <vt:lpstr>Διαφάνεια 1</vt:lpstr>
      <vt:lpstr>Διαφάνεια 2</vt:lpstr>
      <vt:lpstr>Dear guests you have the honor to be in one of the first University’s School which was established in 1837 by King Othon in Athens and it was the First University in the Balkan and East Mediterranean area after the fall of the Ottoman empire.  The school of Theology was one of the first four Schools which were contained the othonian University besides Law, Philoshophy and Medical School . </vt:lpstr>
      <vt:lpstr>Διαφάνεια 4</vt:lpstr>
      <vt:lpstr>Διαφάνεια 5</vt:lpstr>
      <vt:lpstr>Διαφάνεια 6</vt:lpstr>
      <vt:lpstr>Διαφάνεια 7</vt:lpstr>
      <vt:lpstr>Διαφάνεια 8</vt:lpstr>
      <vt:lpstr>Many holy and brilliant personalities have been professors and students here. Also some of the orthodox church leaders all around the world have graduated from Theology School of Athens. Some of them….</vt:lpstr>
      <vt:lpstr>Aghios Nektarios  The greatest honor for the school is his holiness. His name was Anastasios Kefalas and he studied here from 1881-1885. He is also called the “ Saint of the 20th century”. He really was  one of the most brilliant and important personalities in the last century and the Orthodox Patriarchy announced him a saint in 1961. </vt:lpstr>
      <vt:lpstr>Anastasios  of Albania  ArchiBishop of Albania was an A grade student but also later became Professor of Religious History. He served as the head of the Apostoliki Diakonia of the Church of Greece, and he also accomplished important missionary work in Africa.  </vt:lpstr>
      <vt:lpstr>Διαφάνεια 12</vt:lpstr>
      <vt:lpstr>Human studies  and  religious spirit keeps going on in Greece…. </vt:lpstr>
      <vt:lpstr>Today more than ever, we need faith in our hearts. Faith to believe and get along in life with a new perspective.  Theology is here for us, near us, inside us….                                                 Theology studies are being connected with every part of daily life. Every day there is a chance for a new approach in….. </vt:lpstr>
      <vt:lpstr>Διαφάνεια 15</vt:lpstr>
      <vt:lpstr>Education and Culture  Our students learn all the new teaching methods according to the latest pedagogical systems  </vt:lpstr>
      <vt:lpstr>Διαφάνεια 17</vt:lpstr>
      <vt:lpstr>Religious traveling A new perspective in theological studies is to educate tourist guides specialized in our byzantine and religious heritage     </vt:lpstr>
      <vt:lpstr>Health and Mental Health  The educational program includes psychology as well as bioethics courses aiming to approach and integrate as far as possible the human being, which in the Greek we call “Psychi”.</vt:lpstr>
      <vt:lpstr>Science</vt:lpstr>
      <vt:lpstr>Society</vt:lpstr>
      <vt:lpstr>Every year the Social Theology Faculty accepts the biggest number of foreign students from all around in comparison with any other university school in Greece.   The School also associates with famous universities through the Erasmus program for all levels of students and for professors </vt:lpstr>
      <vt:lpstr>Educational trips</vt:lpstr>
      <vt:lpstr>Thank you very much for your interest.</vt:lpstr>
      <vt:lpstr>Διαφάνεια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Ράνια</dc:creator>
  <cp:lastModifiedBy>ΣΩΤΗΡΗΣ</cp:lastModifiedBy>
  <cp:revision>42</cp:revision>
  <dcterms:created xsi:type="dcterms:W3CDTF">2014-07-07T19:45:51Z</dcterms:created>
  <dcterms:modified xsi:type="dcterms:W3CDTF">2017-08-31T11:09:24Z</dcterms:modified>
</cp:coreProperties>
</file>