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eur\Documents\Licence%20Histoire\L3S5%20Histoire%20Ath&#232;nes\The%20European%20Policies%20of%20the%20E.U.%20Member-State\Pr&#233;sentation%20orale\Images\Tableau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noProof="0" dirty="0">
                <a:solidFill>
                  <a:schemeClr val="tx1"/>
                </a:solidFill>
              </a:rPr>
              <a:t>Electricity</a:t>
            </a:r>
            <a:r>
              <a:rPr lang="fr-FR" sz="1800" baseline="0" dirty="0">
                <a:solidFill>
                  <a:schemeClr val="tx1"/>
                </a:solidFill>
              </a:rPr>
              <a:t> production in </a:t>
            </a:r>
            <a:r>
              <a:rPr lang="en-GB" sz="1800" baseline="0" noProof="0" dirty="0">
                <a:solidFill>
                  <a:schemeClr val="tx1"/>
                </a:solidFill>
              </a:rPr>
              <a:t>Finland</a:t>
            </a:r>
            <a:endParaRPr lang="en-GB" sz="1800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4058954029479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4.8794022318910828E-2"/>
          <c:y val="0.13706683200915357"/>
          <c:w val="0.54424903264451274"/>
          <c:h val="0.822791608412237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81-4532-9764-5FA21AC49A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81-4532-9764-5FA21AC49A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81-4532-9764-5FA21AC49A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81-4532-9764-5FA21AC49A23}"/>
              </c:ext>
            </c:extLst>
          </c:dPt>
          <c:dLbls>
            <c:dLbl>
              <c:idx val="0"/>
              <c:layout>
                <c:manualLayout>
                  <c:x val="-0.16176997043298844"/>
                  <c:y val="0.12185021193680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E54E5C-3D5B-453C-A7F0-175A6DC7E2D5}" type="PERCENTAGE">
                      <a:rPr lang="en-US" sz="1800"/>
                      <a:pPr>
                        <a:defRPr sz="1800"/>
                      </a:pPr>
                      <a:t>[PERCENTAGE]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28180042048885"/>
                      <c:h val="0.129215288532146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81-4532-9764-5FA21AC49A23}"/>
                </c:ext>
              </c:extLst>
            </c:dLbl>
            <c:dLbl>
              <c:idx val="1"/>
              <c:layout>
                <c:manualLayout>
                  <c:x val="4.8864160316275267E-2"/>
                  <c:y val="-0.20477675747595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9F9710-056A-48FD-805A-EBAF1C69D8CA}" type="PERCENTAGE">
                      <a:rPr lang="en-US" sz="1800"/>
                      <a:pPr>
                        <a:defRPr sz="1800"/>
                      </a:pPr>
                      <a:t>[PERCENTAGE]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81-4532-9764-5FA21AC49A23}"/>
                </c:ext>
              </c:extLst>
            </c:dLbl>
            <c:dLbl>
              <c:idx val="2"/>
              <c:layout>
                <c:manualLayout>
                  <c:x val="0.12414684540887769"/>
                  <c:y val="2.9503057270195795E-2"/>
                </c:manualLayout>
              </c:layout>
              <c:tx>
                <c:rich>
                  <a:bodyPr/>
                  <a:lstStyle/>
                  <a:p>
                    <a:fld id="{9B02CDB4-E51F-4437-B6C3-2AB28CEBF5A0}" type="PERCENTAGE">
                      <a:rPr lang="en-US" sz="1800"/>
                      <a:pPr/>
                      <a:t>[PERCENTAGE]</a:t>
                    </a:fld>
                    <a:endParaRPr lang="el-G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81-4532-9764-5FA21AC49A23}"/>
                </c:ext>
              </c:extLst>
            </c:dLbl>
            <c:dLbl>
              <c:idx val="3"/>
              <c:layout>
                <c:manualLayout>
                  <c:x val="8.2609697480630476E-2"/>
                  <c:y val="0.1819585432707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008BD4-C555-4D78-93DB-9BAB2912D061}" type="PERCENTAGE">
                      <a:rPr lang="en-US" sz="1800"/>
                      <a:pPr>
                        <a:defRPr sz="1800"/>
                      </a:pPr>
                      <a:t>[PERCENTAGE]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81-4532-9764-5FA21AC49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Feuil1!$B$2:$B$5</c:f>
              <c:strCache>
                <c:ptCount val="4"/>
                <c:pt idx="0">
                  <c:v>Renewable</c:v>
                </c:pt>
                <c:pt idx="1">
                  <c:v>Nuclear</c:v>
                </c:pt>
                <c:pt idx="2">
                  <c:v>Biomass and waste</c:v>
                </c:pt>
                <c:pt idx="3">
                  <c:v>Fossil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0.36</c:v>
                </c:pt>
                <c:pt idx="1">
                  <c:v>0.33</c:v>
                </c:pt>
                <c:pt idx="2">
                  <c:v>0.18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81-4532-9764-5FA21AC49A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</c:legendEntry>
      <c:layout>
        <c:manualLayout>
          <c:xMode val="edge"/>
          <c:yMode val="edge"/>
          <c:x val="0.60050714185284493"/>
          <c:y val="0.25028288736868393"/>
          <c:w val="0.39949286739369094"/>
          <c:h val="0.5885570120909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9CF4-A677-45CA-AB22-02A4F96CDD3D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A7EB-C063-496B-BE72-01FBA7D702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2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2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2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39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8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26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05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0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08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28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1710-D9D3-42A4-BECB-B7343C702E81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0163-891F-48AC-81C8-18CFE2FA5E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55" y="0"/>
            <a:ext cx="3319975" cy="6826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002" y="2413598"/>
            <a:ext cx="34777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</a:rPr>
              <a:t>The European Policies of the E.U. Member-State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600049" y="2413598"/>
            <a:ext cx="27807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Maxime Breton</a:t>
            </a:r>
          </a:p>
          <a:p>
            <a:pPr algn="ctr"/>
            <a:endParaRPr lang="fr-FR" sz="3200" dirty="0">
              <a:latin typeface="Century Gothic" panose="020B0502020202020204" pitchFamily="34" charset="0"/>
            </a:endParaRPr>
          </a:p>
          <a:p>
            <a:pPr algn="ctr"/>
            <a:r>
              <a:rPr lang="fr-FR" sz="3200" dirty="0">
                <a:latin typeface="Century Gothic" panose="020B0502020202020204" pitchFamily="34" charset="0"/>
              </a:rPr>
              <a:t>13/12/2023</a:t>
            </a:r>
          </a:p>
        </p:txBody>
      </p:sp>
    </p:spTree>
    <p:extLst>
      <p:ext uri="{BB962C8B-B14F-4D97-AF65-F5344CB8AC3E}">
        <p14:creationId xmlns:p14="http://schemas.microsoft.com/office/powerpoint/2010/main" val="322138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181" y="407964"/>
            <a:ext cx="8314661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Century Gothic" panose="020B0502020202020204" pitchFamily="34" charset="0"/>
              </a:rPr>
              <a:t>II. Finland in the E.U.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A. History (after 1995)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1995: join European Economic Area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1996-2001:  Schengen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1999-2002: Euro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1994 referendum: “yes” by 56.9%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1999: Northern Dimension by </a:t>
            </a:r>
            <a:r>
              <a:rPr lang="en-GB" dirty="0" err="1">
                <a:latin typeface="Century Gothic" panose="020B0502020202020204" pitchFamily="34" charset="0"/>
              </a:rPr>
              <a:t>Paavo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Lipponen</a:t>
            </a:r>
            <a:r>
              <a:rPr lang="en-GB" dirty="0">
                <a:latin typeface="Century Gothic" panose="020B0502020202020204" pitchFamily="34" charset="0"/>
              </a:rPr>
              <a:t> (Prime minister 1995-2003)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1" y="267287"/>
            <a:ext cx="6865035" cy="564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21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765" y="655255"/>
            <a:ext cx="648586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 Representation in the E.U.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European Parliament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3 from </a:t>
            </a:r>
            <a:r>
              <a:rPr lang="en-GB" dirty="0" err="1">
                <a:latin typeface="Century Gothic" panose="020B0502020202020204" pitchFamily="34" charset="0"/>
              </a:rPr>
              <a:t>KoK</a:t>
            </a:r>
            <a:r>
              <a:rPr lang="en-GB" dirty="0">
                <a:latin typeface="Century Gothic" panose="020B0502020202020204" pitchFamily="34" charset="0"/>
              </a:rPr>
              <a:t> in European People’s Party (EPP)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3 from </a:t>
            </a:r>
            <a:r>
              <a:rPr lang="en-GB" dirty="0" err="1">
                <a:latin typeface="Century Gothic" panose="020B0502020202020204" pitchFamily="34" charset="0"/>
              </a:rPr>
              <a:t>Vihr</a:t>
            </a:r>
            <a:r>
              <a:rPr lang="en-GB" dirty="0">
                <a:latin typeface="Century Gothic" panose="020B0502020202020204" pitchFamily="34" charset="0"/>
              </a:rPr>
              <a:t> in Greens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1 from SFP and 2 from </a:t>
            </a:r>
            <a:r>
              <a:rPr lang="en-GB" dirty="0" err="1">
                <a:latin typeface="Century Gothic" panose="020B0502020202020204" pitchFamily="34" charset="0"/>
              </a:rPr>
              <a:t>Kesk</a:t>
            </a:r>
            <a:r>
              <a:rPr lang="en-GB" dirty="0">
                <a:latin typeface="Century Gothic" panose="020B0502020202020204" pitchFamily="34" charset="0"/>
              </a:rPr>
              <a:t> in Renew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 from PS in Identity and Democracy (ID)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 from SDP in Socialists and Democrats (S&amp;D)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1 from Vas in European united left (GUE-NGL)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Presidency of the Council of E.U.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2nd half 1999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2nd half 2006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2nd half 2019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07" y="273098"/>
            <a:ext cx="5903077" cy="3440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94" y="3713870"/>
            <a:ext cx="2168505" cy="30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8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916" y="1318437"/>
            <a:ext cx="37851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 Economy in the E.U.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Trade economy :</a:t>
            </a:r>
          </a:p>
          <a:p>
            <a:pPr>
              <a:lnSpc>
                <a:spcPct val="150000"/>
              </a:lnSpc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E.U. budget: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Debtor since 2004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In 2020: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2,32 billions gave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1,56 billions received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-756 millions net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58556"/>
              </p:ext>
            </p:extLst>
          </p:nvPr>
        </p:nvGraphicFramePr>
        <p:xfrm>
          <a:off x="4253023" y="844437"/>
          <a:ext cx="7500000" cy="5145394"/>
        </p:xfrm>
        <a:graphic>
          <a:graphicData uri="http://schemas.openxmlformats.org/drawingml/2006/table">
            <a:tbl>
              <a:tblPr/>
              <a:tblGrid>
                <a:gridCol w="2500000">
                  <a:extLst>
                    <a:ext uri="{9D8B030D-6E8A-4147-A177-3AD203B41FA5}">
                      <a16:colId xmlns:a16="http://schemas.microsoft.com/office/drawing/2014/main" val="2305425862"/>
                    </a:ext>
                  </a:extLst>
                </a:gridCol>
                <a:gridCol w="2500000">
                  <a:extLst>
                    <a:ext uri="{9D8B030D-6E8A-4147-A177-3AD203B41FA5}">
                      <a16:colId xmlns:a16="http://schemas.microsoft.com/office/drawing/2014/main" val="2279395702"/>
                    </a:ext>
                  </a:extLst>
                </a:gridCol>
                <a:gridCol w="2500000">
                  <a:extLst>
                    <a:ext uri="{9D8B030D-6E8A-4147-A177-3AD203B41FA5}">
                      <a16:colId xmlns:a16="http://schemas.microsoft.com/office/drawing/2014/main" val="644161323"/>
                    </a:ext>
                  </a:extLst>
                </a:gridCol>
              </a:tblGrid>
              <a:tr h="339430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, sans-serif"/>
                        </a:rPr>
                        <a:t>Finland trade economy (2021)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5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60202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Partner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Import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Export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4265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EU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58 %</a:t>
                      </a:r>
                      <a:endParaRPr lang="en-US" sz="1800" dirty="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56 %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648814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Eurozone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38 %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27 %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026616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Germany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14,9 %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13,3 %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56058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Sweden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11,6 %</a:t>
                      </a:r>
                      <a:endParaRPr lang="en-US" sz="1800" dirty="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10 %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775664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Netherlands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5,3 %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6,8 %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49992"/>
                  </a:ext>
                </a:extLst>
              </a:tr>
              <a:tr h="310574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endParaRPr lang="en-US" sz="1800" dirty="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2771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Outside EU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42 %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44 %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007979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Russia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11,9 %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5,4 %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296237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USA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3,2 %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6,8 %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11070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China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9 %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5,3 %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93916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United Kingdom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-</a:t>
                      </a:r>
                      <a:endParaRPr lang="en-US" sz="180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3,7 %</a:t>
                      </a:r>
                      <a:endParaRPr lang="en-US" sz="1800" dirty="0">
                        <a:effectLst/>
                      </a:endParaRPr>
                    </a:p>
                  </a:txBody>
                  <a:tcPr marL="31901" marR="31901" marT="31901" marB="3190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78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5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1627" y="925110"/>
            <a:ext cx="53588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D. Finland policies in the E.U.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E.U. budget: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Frugal fifth?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Credit rating: AAA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Negotiations about the Greek bailout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Enlargements supports: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Baltic countries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Ukraine?</a:t>
            </a:r>
          </a:p>
          <a:p>
            <a:pPr>
              <a:lnSpc>
                <a:spcPct val="150000"/>
              </a:lnSpc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Spread the Nordic model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7365" r="16512" b="17866"/>
          <a:stretch/>
        </p:blipFill>
        <p:spPr>
          <a:xfrm>
            <a:off x="5542669" y="841926"/>
            <a:ext cx="6303545" cy="478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191584" y="5814182"/>
            <a:ext cx="70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entury Gothic" panose="020B0502020202020204" pitchFamily="34" charset="0"/>
              </a:rPr>
              <a:t>Sanna</a:t>
            </a:r>
            <a:r>
              <a:rPr lang="fr-FR" dirty="0">
                <a:latin typeface="Century Gothic" panose="020B0502020202020204" pitchFamily="34" charset="0"/>
              </a:rPr>
              <a:t> Marin (PM 2019-2023) and </a:t>
            </a:r>
            <a:r>
              <a:rPr lang="fr-FR" dirty="0" err="1">
                <a:latin typeface="Century Gothic" panose="020B0502020202020204" pitchFamily="34" charset="0"/>
              </a:rPr>
              <a:t>Volodomyr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Zelensky</a:t>
            </a:r>
            <a:r>
              <a:rPr lang="fr-FR" dirty="0">
                <a:latin typeface="Century Gothic" panose="020B0502020202020204" pitchFamily="34" charset="0"/>
              </a:rPr>
              <a:t> in 2022</a:t>
            </a:r>
          </a:p>
        </p:txBody>
      </p:sp>
    </p:spTree>
    <p:extLst>
      <p:ext uri="{BB962C8B-B14F-4D97-AF65-F5344CB8AC3E}">
        <p14:creationId xmlns:p14="http://schemas.microsoft.com/office/powerpoint/2010/main" val="289190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6318" y="522399"/>
            <a:ext cx="37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E. Euroscepticism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70158"/>
              </p:ext>
            </p:extLst>
          </p:nvPr>
        </p:nvGraphicFramePr>
        <p:xfrm>
          <a:off x="636318" y="1373544"/>
          <a:ext cx="6260125" cy="1798320"/>
        </p:xfrm>
        <a:graphic>
          <a:graphicData uri="http://schemas.openxmlformats.org/drawingml/2006/table">
            <a:tbl>
              <a:tblPr/>
              <a:tblGrid>
                <a:gridCol w="2384400">
                  <a:extLst>
                    <a:ext uri="{9D8B030D-6E8A-4147-A177-3AD203B41FA5}">
                      <a16:colId xmlns:a16="http://schemas.microsoft.com/office/drawing/2014/main" val="3749870185"/>
                    </a:ext>
                  </a:extLst>
                </a:gridCol>
                <a:gridCol w="968931">
                  <a:extLst>
                    <a:ext uri="{9D8B030D-6E8A-4147-A177-3AD203B41FA5}">
                      <a16:colId xmlns:a16="http://schemas.microsoft.com/office/drawing/2014/main" val="2582693304"/>
                    </a:ext>
                  </a:extLst>
                </a:gridCol>
                <a:gridCol w="880846">
                  <a:extLst>
                    <a:ext uri="{9D8B030D-6E8A-4147-A177-3AD203B41FA5}">
                      <a16:colId xmlns:a16="http://schemas.microsoft.com/office/drawing/2014/main" val="711600330"/>
                    </a:ext>
                  </a:extLst>
                </a:gridCol>
                <a:gridCol w="1174462">
                  <a:extLst>
                    <a:ext uri="{9D8B030D-6E8A-4147-A177-3AD203B41FA5}">
                      <a16:colId xmlns:a16="http://schemas.microsoft.com/office/drawing/2014/main" val="672271066"/>
                    </a:ext>
                  </a:extLst>
                </a:gridCol>
                <a:gridCol w="851486">
                  <a:extLst>
                    <a:ext uri="{9D8B030D-6E8A-4147-A177-3AD203B41FA5}">
                      <a16:colId xmlns:a16="http://schemas.microsoft.com/office/drawing/2014/main" val="4227155641"/>
                    </a:ext>
                  </a:extLst>
                </a:gridCol>
              </a:tblGrid>
              <a:tr h="652494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Hard euroscepticism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Agree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Disagree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Don’t know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4172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Our country could better face the future outside the EU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Finnish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16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77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7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EU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30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63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7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1043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8951"/>
              </p:ext>
            </p:extLst>
          </p:nvPr>
        </p:nvGraphicFramePr>
        <p:xfrm>
          <a:off x="256488" y="3561344"/>
          <a:ext cx="7579217" cy="2405574"/>
        </p:xfrm>
        <a:graphic>
          <a:graphicData uri="http://schemas.openxmlformats.org/drawingml/2006/table">
            <a:tbl>
              <a:tblPr/>
              <a:tblGrid>
                <a:gridCol w="2116100">
                  <a:extLst>
                    <a:ext uri="{9D8B030D-6E8A-4147-A177-3AD203B41FA5}">
                      <a16:colId xmlns:a16="http://schemas.microsoft.com/office/drawing/2014/main" val="3107325774"/>
                    </a:ext>
                  </a:extLst>
                </a:gridCol>
                <a:gridCol w="925447">
                  <a:extLst>
                    <a:ext uri="{9D8B030D-6E8A-4147-A177-3AD203B41FA5}">
                      <a16:colId xmlns:a16="http://schemas.microsoft.com/office/drawing/2014/main" val="1622957346"/>
                    </a:ext>
                  </a:extLst>
                </a:gridCol>
                <a:gridCol w="1238904">
                  <a:extLst>
                    <a:ext uri="{9D8B030D-6E8A-4147-A177-3AD203B41FA5}">
                      <a16:colId xmlns:a16="http://schemas.microsoft.com/office/drawing/2014/main" val="1958906698"/>
                    </a:ext>
                  </a:extLst>
                </a:gridCol>
                <a:gridCol w="1298611">
                  <a:extLst>
                    <a:ext uri="{9D8B030D-6E8A-4147-A177-3AD203B41FA5}">
                      <a16:colId xmlns:a16="http://schemas.microsoft.com/office/drawing/2014/main" val="3860109343"/>
                    </a:ext>
                  </a:extLst>
                </a:gridCol>
                <a:gridCol w="1029931">
                  <a:extLst>
                    <a:ext uri="{9D8B030D-6E8A-4147-A177-3AD203B41FA5}">
                      <a16:colId xmlns:a16="http://schemas.microsoft.com/office/drawing/2014/main" val="3067736893"/>
                    </a:ext>
                  </a:extLst>
                </a:gridCol>
                <a:gridCol w="970224">
                  <a:extLst>
                    <a:ext uri="{9D8B030D-6E8A-4147-A177-3AD203B41FA5}">
                      <a16:colId xmlns:a16="http://schemas.microsoft.com/office/drawing/2014/main" val="2357227427"/>
                    </a:ext>
                  </a:extLst>
                </a:gridCol>
              </a:tblGrid>
              <a:tr h="817835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Soft euroscepticism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Wrong direction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Right direction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Neither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Don’t know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64111"/>
                  </a:ext>
                </a:extLst>
              </a:tr>
              <a:tr h="488243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Things are going in the wrong direction in the EU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Finnish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38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35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13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554797"/>
                  </a:ext>
                </a:extLst>
              </a:tr>
              <a:tr h="10994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EU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48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36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9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055891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83" y="186658"/>
            <a:ext cx="2740067" cy="13978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2971" r="5710" b="13318"/>
          <a:stretch/>
        </p:blipFill>
        <p:spPr>
          <a:xfrm>
            <a:off x="8539889" y="1728097"/>
            <a:ext cx="2582187" cy="3699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8294488" y="5570807"/>
            <a:ext cx="307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Timo </a:t>
            </a:r>
            <a:r>
              <a:rPr lang="fr-FR" dirty="0" err="1">
                <a:latin typeface="Century Gothic" panose="020B0502020202020204" pitchFamily="34" charset="0"/>
              </a:rPr>
              <a:t>Soini</a:t>
            </a:r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PS </a:t>
            </a:r>
            <a:r>
              <a:rPr lang="fr-FR" dirty="0" err="1">
                <a:latin typeface="Century Gothic" panose="020B0502020202020204" pitchFamily="34" charset="0"/>
              </a:rPr>
              <a:t>president</a:t>
            </a:r>
            <a:r>
              <a:rPr lang="fr-FR" dirty="0">
                <a:latin typeface="Century Gothic" panose="020B0502020202020204" pitchFamily="34" charset="0"/>
              </a:rPr>
              <a:t> (1997-2017)</a:t>
            </a:r>
          </a:p>
          <a:p>
            <a:r>
              <a:rPr lang="fr-FR" dirty="0" err="1">
                <a:latin typeface="Century Gothic" panose="020B0502020202020204" pitchFamily="34" charset="0"/>
              </a:rPr>
              <a:t>Foreign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Affairs</a:t>
            </a:r>
            <a:r>
              <a:rPr lang="fr-FR" dirty="0">
                <a:latin typeface="Century Gothic" panose="020B0502020202020204" pitchFamily="34" charset="0"/>
              </a:rPr>
              <a:t> (2015-2019)</a:t>
            </a:r>
          </a:p>
        </p:txBody>
      </p:sp>
    </p:spTree>
    <p:extLst>
      <p:ext uri="{BB962C8B-B14F-4D97-AF65-F5344CB8AC3E}">
        <p14:creationId xmlns:p14="http://schemas.microsoft.com/office/powerpoint/2010/main" val="343399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537" y="1457764"/>
            <a:ext cx="793945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III. A current crisis: Russia-Ukraine War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Finland joined NATO in March 2023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Opinion poll about NATO membership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28% to 53% (</a:t>
            </a:r>
            <a:r>
              <a:rPr lang="en-GB" dirty="0" err="1">
                <a:latin typeface="Century Gothic" panose="020B0502020202020204" pitchFamily="34" charset="0"/>
              </a:rPr>
              <a:t>Yle</a:t>
            </a:r>
            <a:r>
              <a:rPr lang="en-GB" dirty="0">
                <a:latin typeface="Century Gothic" panose="020B0502020202020204" pitchFamily="34" charset="0"/>
              </a:rPr>
              <a:t>) after Russia invasion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November-December 2023 border crisis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8" y="211015"/>
            <a:ext cx="4529798" cy="64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7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9891" y="881984"/>
            <a:ext cx="503623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en-GB" b="1" dirty="0">
                <a:latin typeface="Century Gothic" panose="020B0502020202020204" pitchFamily="34" charset="0"/>
              </a:rPr>
              <a:t>What is Finland?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Territory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People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Structure of the state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Society characteristics 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History (until 1995)</a:t>
            </a:r>
          </a:p>
          <a:p>
            <a:pPr>
              <a:lnSpc>
                <a:spcPct val="200000"/>
              </a:lnSpc>
            </a:pPr>
            <a:r>
              <a:rPr lang="en-GB" b="1" dirty="0">
                <a:latin typeface="Century Gothic" panose="020B0502020202020204" pitchFamily="34" charset="0"/>
              </a:rPr>
              <a:t>II. Finland in the E.U.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History (after 1995)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Representation in the E.U.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Economy in the E.U.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Finland policies in the E.U.</a:t>
            </a:r>
          </a:p>
          <a:p>
            <a:pPr marL="800100" lvl="1" indent="-342900">
              <a:lnSpc>
                <a:spcPct val="150000"/>
              </a:lnSpc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Euroscepticism</a:t>
            </a:r>
          </a:p>
          <a:p>
            <a:pPr>
              <a:lnSpc>
                <a:spcPct val="200000"/>
              </a:lnSpc>
            </a:pPr>
            <a:r>
              <a:rPr lang="en-GB" b="1" dirty="0">
                <a:latin typeface="Century Gothic" panose="020B0502020202020204" pitchFamily="34" charset="0"/>
              </a:rPr>
              <a:t>III. A current crisis: Russia-Ukraine war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3354" y="237438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Outline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8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1" y="1208588"/>
            <a:ext cx="5368188" cy="530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12783" y="192925"/>
            <a:ext cx="3031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I. What is Finland?</a:t>
            </a:r>
            <a:endParaRPr lang="en-GB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A. Territory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96" y="1208588"/>
            <a:ext cx="3680334" cy="5340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5678729" y="3000578"/>
            <a:ext cx="2405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338 145 km²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(5th in E.U.)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Subarctic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Coast: 1100 km</a:t>
            </a:r>
          </a:p>
        </p:txBody>
      </p:sp>
    </p:spTree>
    <p:extLst>
      <p:ext uri="{BB962C8B-B14F-4D97-AF65-F5344CB8AC3E}">
        <p14:creationId xmlns:p14="http://schemas.microsoft.com/office/powerpoint/2010/main" val="224071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193430"/>
            <a:ext cx="4918926" cy="6521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41142" y="591858"/>
            <a:ext cx="638321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 People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Population: 5,614,571 (17th in E.U.)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Density: 18 inhabitants/km² (lowest in E.U.)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Urbanization: 86% (75% E.U.)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Capital: Helsinki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1,338 millions inhabitants (27% of the population)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Ethnic groups: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Finns (91.5%)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Swedes (5%)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Romani (11,000)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Sami (10,000)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Russian (5,000)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Estonian</a:t>
            </a:r>
          </a:p>
        </p:txBody>
      </p:sp>
    </p:spTree>
    <p:extLst>
      <p:ext uri="{BB962C8B-B14F-4D97-AF65-F5344CB8AC3E}">
        <p14:creationId xmlns:p14="http://schemas.microsoft.com/office/powerpoint/2010/main" val="23055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846" y="1128855"/>
            <a:ext cx="484959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 Structure of the State (1/2)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Parliamentary republic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Unicameral parliament: the </a:t>
            </a:r>
            <a:r>
              <a:rPr lang="en-GB" dirty="0" err="1">
                <a:latin typeface="Century Gothic" panose="020B0502020202020204" pitchFamily="34" charset="0"/>
              </a:rPr>
              <a:t>Eduskunta</a:t>
            </a:r>
            <a:endParaRPr lang="en-GB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200 deputies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4 years mandate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President: </a:t>
            </a:r>
            <a:r>
              <a:rPr lang="en-GB" dirty="0" err="1">
                <a:latin typeface="Century Gothic" panose="020B0502020202020204" pitchFamily="34" charset="0"/>
              </a:rPr>
              <a:t>Sauli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Niinistö</a:t>
            </a:r>
            <a:r>
              <a:rPr lang="en-GB" dirty="0">
                <a:latin typeface="Century Gothic" panose="020B0502020202020204" pitchFamily="34" charset="0"/>
              </a:rPr>
              <a:t> (2012-2024)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Prime Minister: Petteri </a:t>
            </a:r>
            <a:r>
              <a:rPr lang="en-GB" dirty="0" err="1">
                <a:latin typeface="Century Gothic" panose="020B0502020202020204" pitchFamily="34" charset="0"/>
              </a:rPr>
              <a:t>Orpo</a:t>
            </a:r>
            <a:r>
              <a:rPr lang="en-GB" dirty="0">
                <a:latin typeface="Century Gothic" panose="020B0502020202020204" pitchFamily="34" charset="0"/>
              </a:rPr>
              <a:t> (2023-2027)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Next elections: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Presidential: January 2024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Legislatives: 2027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r="15042" b="10460"/>
          <a:stretch/>
        </p:blipFill>
        <p:spPr>
          <a:xfrm>
            <a:off x="5352267" y="1067945"/>
            <a:ext cx="3018010" cy="4635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4417" r="9263" b="10516"/>
          <a:stretch/>
        </p:blipFill>
        <p:spPr>
          <a:xfrm>
            <a:off x="8750105" y="1068697"/>
            <a:ext cx="3016251" cy="4635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6041092" y="5843000"/>
            <a:ext cx="54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entury Gothic" panose="020B0502020202020204" pitchFamily="34" charset="0"/>
              </a:rPr>
              <a:t>Sauli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Niinistö</a:t>
            </a:r>
            <a:r>
              <a:rPr lang="fr-FR" dirty="0">
                <a:latin typeface="Century Gothic" panose="020B0502020202020204" pitchFamily="34" charset="0"/>
              </a:rPr>
              <a:t>                                   </a:t>
            </a:r>
            <a:r>
              <a:rPr lang="fr-FR" dirty="0" err="1">
                <a:latin typeface="Century Gothic" panose="020B0502020202020204" pitchFamily="34" charset="0"/>
              </a:rPr>
              <a:t>Petteri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Orpo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7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753" y="948158"/>
            <a:ext cx="6096000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 Structure of the State (2/2)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Government parties: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National Coalition Party (</a:t>
            </a:r>
            <a:r>
              <a:rPr lang="en-GB" dirty="0" err="1">
                <a:latin typeface="Century Gothic" panose="020B0502020202020204" pitchFamily="34" charset="0"/>
              </a:rPr>
              <a:t>KoK</a:t>
            </a:r>
            <a:r>
              <a:rPr lang="en-GB" dirty="0">
                <a:latin typeface="Century Gothic" panose="020B0502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Finns Party (PS)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Swedish People’s Party (SFP)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Christian Democrats (KD)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Opposition parties: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Social Democratic Party (SDP)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Centre Party (</a:t>
            </a:r>
            <a:r>
              <a:rPr lang="en-GB" dirty="0" err="1">
                <a:latin typeface="Century Gothic" panose="020B0502020202020204" pitchFamily="34" charset="0"/>
              </a:rPr>
              <a:t>Kesk</a:t>
            </a:r>
            <a:r>
              <a:rPr lang="en-GB" dirty="0">
                <a:latin typeface="Century Gothic" panose="020B0502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Green League (</a:t>
            </a:r>
            <a:r>
              <a:rPr lang="en-GB" dirty="0" err="1">
                <a:latin typeface="Century Gothic" panose="020B0502020202020204" pitchFamily="34" charset="0"/>
              </a:rPr>
              <a:t>Vihr</a:t>
            </a:r>
            <a:r>
              <a:rPr lang="en-GB" dirty="0">
                <a:latin typeface="Century Gothic" panose="020B0502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Left Alliance (Vas)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Movement Now (LIIK)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90" y="182800"/>
            <a:ext cx="6004287" cy="62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3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30" y="1113748"/>
            <a:ext cx="637735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D. Society characteristics (1/2)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Nordic Model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GDP 2022: 28,83 billions (14th in E.U.)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GDP per capita 2022: 50,536 (7th in E.U.)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0,940 HDI (6th in E.U., 11th world)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5.1% population under poverty threshold (lowest)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Despite having the 8th highest cost of life in E.U. (20th world)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Ecology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094635"/>
              </p:ext>
            </p:extLst>
          </p:nvPr>
        </p:nvGraphicFramePr>
        <p:xfrm>
          <a:off x="6274192" y="1246791"/>
          <a:ext cx="5739617" cy="379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57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5420" y="1424108"/>
            <a:ext cx="76341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D. Society characteristics (2/2)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The most precarious economy among the Nordic countries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Irregular growth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Unemployment increasing: 6.8% in 2022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Public deficit 2023: 3,8% (E.U. average: 3,2%)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Public debt: 71.7% of the GDP (10th in E.U.)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90814"/>
              </p:ext>
            </p:extLst>
          </p:nvPr>
        </p:nvGraphicFramePr>
        <p:xfrm>
          <a:off x="7929598" y="956600"/>
          <a:ext cx="3113540" cy="4941982"/>
        </p:xfrm>
        <a:graphic>
          <a:graphicData uri="http://schemas.openxmlformats.org/drawingml/2006/table">
            <a:tbl>
              <a:tblPr/>
              <a:tblGrid>
                <a:gridCol w="1556770">
                  <a:extLst>
                    <a:ext uri="{9D8B030D-6E8A-4147-A177-3AD203B41FA5}">
                      <a16:colId xmlns:a16="http://schemas.microsoft.com/office/drawing/2014/main" val="957487300"/>
                    </a:ext>
                  </a:extLst>
                </a:gridCol>
                <a:gridCol w="1556770">
                  <a:extLst>
                    <a:ext uri="{9D8B030D-6E8A-4147-A177-3AD203B41FA5}">
                      <a16:colId xmlns:a16="http://schemas.microsoft.com/office/drawing/2014/main" val="2473218007"/>
                    </a:ext>
                  </a:extLst>
                </a:gridCol>
              </a:tblGrid>
              <a:tr h="485822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entury Gothic, sans-serif"/>
                        </a:rPr>
                        <a:t>Finland GDP growth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5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20356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2000-2008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+3,5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255341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2009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-8,1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735169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2010-2011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>
                          <a:effectLst/>
                          <a:latin typeface="Century Gothic, sans-serif"/>
                        </a:rPr>
                        <a:t>+2,8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731769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2012-2015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-0,73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311674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 dirty="0">
                          <a:effectLst/>
                          <a:latin typeface="Century Gothic, sans-serif"/>
                        </a:rPr>
                        <a:t>2016-2017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+3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168466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2018-2019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+1,15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20753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2020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-2,4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813487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2021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+3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96073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2022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+2,1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02290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b="1">
                          <a:effectLst/>
                          <a:latin typeface="Century Gothic, sans-serif"/>
                        </a:rPr>
                        <a:t>2023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sz="1800" dirty="0">
                          <a:effectLst/>
                          <a:latin typeface="Century Gothic, sans-serif"/>
                        </a:rPr>
                        <a:t>-0,2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0326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66541" y="16070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2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822" y="1077323"/>
            <a:ext cx="51674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E. History (until 1995)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1809: Russian conquest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1917: independence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1918: civil war</a:t>
            </a:r>
          </a:p>
          <a:p>
            <a:pPr>
              <a:lnSpc>
                <a:spcPct val="150000"/>
              </a:lnSpc>
            </a:pPr>
            <a:r>
              <a:rPr lang="en-GB">
                <a:latin typeface="Century Gothic" panose="020B0502020202020204" pitchFamily="34" charset="0"/>
              </a:rPr>
              <a:t>1939-1940: </a:t>
            </a:r>
            <a:r>
              <a:rPr lang="en-GB" dirty="0">
                <a:latin typeface="Century Gothic" panose="020B0502020202020204" pitchFamily="34" charset="0"/>
              </a:rPr>
              <a:t>Winter War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1941-1944: Continuation War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1948: </a:t>
            </a:r>
            <a:r>
              <a:rPr lang="en-GB" dirty="0" err="1">
                <a:latin typeface="Century Gothic" panose="020B0502020202020204" pitchFamily="34" charset="0"/>
              </a:rPr>
              <a:t>Finno</a:t>
            </a:r>
            <a:r>
              <a:rPr lang="en-GB" dirty="0">
                <a:latin typeface="Century Gothic" panose="020B0502020202020204" pitchFamily="34" charset="0"/>
              </a:rPr>
              <a:t>-Soviet Treaty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1961-1994: member of the AELE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1975: joined OSCE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1991: USSR collapse, economic crisis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1992-1995: E.U. candidacy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r="7391" b="13711"/>
          <a:stretch/>
        </p:blipFill>
        <p:spPr>
          <a:xfrm>
            <a:off x="4729994" y="1063547"/>
            <a:ext cx="3569944" cy="46792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4179" r="3332" b="9804"/>
          <a:stretch/>
        </p:blipFill>
        <p:spPr>
          <a:xfrm>
            <a:off x="8417072" y="1077323"/>
            <a:ext cx="3515933" cy="46654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29994" y="5742752"/>
            <a:ext cx="75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entury Gothic" panose="020B0502020202020204" pitchFamily="34" charset="0"/>
              </a:rPr>
              <a:t>Juho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Kusti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Paasikivi</a:t>
            </a:r>
            <a:r>
              <a:rPr lang="fr-FR" dirty="0">
                <a:latin typeface="Century Gothic" panose="020B0502020202020204" pitchFamily="34" charset="0"/>
              </a:rPr>
              <a:t> (1946-1956)         </a:t>
            </a:r>
            <a:r>
              <a:rPr lang="fr-FR" dirty="0" err="1">
                <a:latin typeface="Century Gothic" panose="020B0502020202020204" pitchFamily="34" charset="0"/>
              </a:rPr>
              <a:t>Urho</a:t>
            </a:r>
            <a:r>
              <a:rPr lang="fr-FR" dirty="0">
                <a:latin typeface="Century Gothic" panose="020B0502020202020204" pitchFamily="34" charset="0"/>
              </a:rPr>
              <a:t> Kekkonen (1946-1982)</a:t>
            </a:r>
          </a:p>
        </p:txBody>
      </p:sp>
    </p:spTree>
    <p:extLst>
      <p:ext uri="{BB962C8B-B14F-4D97-AF65-F5344CB8AC3E}">
        <p14:creationId xmlns:p14="http://schemas.microsoft.com/office/powerpoint/2010/main" val="3061333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901</Words>
  <Application>Microsoft Office PowerPoint</Application>
  <PresentationFormat>Widescreen</PresentationFormat>
  <Paragraphs>256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Century Gothic, sans-serif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HP</cp:lastModifiedBy>
  <cp:revision>33</cp:revision>
  <dcterms:created xsi:type="dcterms:W3CDTF">2023-12-09T11:18:08Z</dcterms:created>
  <dcterms:modified xsi:type="dcterms:W3CDTF">2023-12-13T12:13:52Z</dcterms:modified>
</cp:coreProperties>
</file>