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370" r:id="rId2"/>
    <p:sldId id="257" r:id="rId3"/>
    <p:sldId id="319" r:id="rId4"/>
    <p:sldId id="309" r:id="rId5"/>
    <p:sldId id="358" r:id="rId6"/>
    <p:sldId id="261" r:id="rId7"/>
    <p:sldId id="286" r:id="rId8"/>
    <p:sldId id="368" r:id="rId9"/>
    <p:sldId id="332" r:id="rId10"/>
    <p:sldId id="281" r:id="rId11"/>
    <p:sldId id="296" r:id="rId12"/>
    <p:sldId id="312" r:id="rId13"/>
    <p:sldId id="361" r:id="rId14"/>
    <p:sldId id="293" r:id="rId15"/>
    <p:sldId id="307" r:id="rId16"/>
    <p:sldId id="364" r:id="rId17"/>
    <p:sldId id="317" r:id="rId18"/>
    <p:sldId id="363" r:id="rId19"/>
    <p:sldId id="301" r:id="rId20"/>
    <p:sldId id="323" r:id="rId21"/>
    <p:sldId id="339" r:id="rId22"/>
    <p:sldId id="327" r:id="rId23"/>
    <p:sldId id="297" r:id="rId24"/>
    <p:sldId id="298" r:id="rId25"/>
    <p:sldId id="299" r:id="rId26"/>
    <p:sldId id="300" r:id="rId27"/>
    <p:sldId id="302" r:id="rId28"/>
    <p:sldId id="340" r:id="rId29"/>
    <p:sldId id="341" r:id="rId30"/>
    <p:sldId id="265" r:id="rId31"/>
    <p:sldId id="347" r:id="rId32"/>
    <p:sldId id="348" r:id="rId33"/>
    <p:sldId id="365" r:id="rId34"/>
    <p:sldId id="350" r:id="rId35"/>
    <p:sldId id="304" r:id="rId36"/>
    <p:sldId id="338" r:id="rId37"/>
    <p:sldId id="268" r:id="rId38"/>
    <p:sldId id="325" r:id="rId39"/>
    <p:sldId id="351" r:id="rId40"/>
    <p:sldId id="352" r:id="rId41"/>
    <p:sldId id="326" r:id="rId42"/>
    <p:sldId id="353" r:id="rId43"/>
    <p:sldId id="266" r:id="rId44"/>
    <p:sldId id="329" r:id="rId45"/>
    <p:sldId id="295" r:id="rId46"/>
    <p:sldId id="308" r:id="rId47"/>
    <p:sldId id="1405" r:id="rId48"/>
    <p:sldId id="1406" r:id="rId49"/>
    <p:sldId id="1407" r:id="rId50"/>
    <p:sldId id="321" r:id="rId51"/>
    <p:sldId id="367" r:id="rId52"/>
  </p:sldIdLst>
  <p:sldSz cx="9144000" cy="6858000" type="screen4x3"/>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56">
          <p15:clr>
            <a:srgbClr val="A4A3A4"/>
          </p15:clr>
        </p15:guide>
        <p15:guide id="4" pos="217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0000FF"/>
    <a:srgbClr val="1C1C1C"/>
    <a:srgbClr val="660066"/>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4"/>
  </p:normalViewPr>
  <p:slideViewPr>
    <p:cSldViewPr>
      <p:cViewPr varScale="1">
        <p:scale>
          <a:sx n="102" d="100"/>
          <a:sy n="102" d="100"/>
        </p:scale>
        <p:origin x="1920"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800" y="498"/>
      </p:cViewPr>
      <p:guideLst>
        <p:guide orient="horz" pos="2880"/>
        <p:guide pos="2160"/>
        <p:guide orient="horz" pos="3156"/>
        <p:guide pos="217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_rels/data1.xml.rels><?xml version="1.0" encoding="UTF-8" standalone="yes"?>
<Relationships xmlns="http://schemas.openxmlformats.org/package/2006/relationships"><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90F1B0-7B4E-4BDC-B3CD-C3A6DB89C7E7}" type="doc">
      <dgm:prSet loTypeId="urn:microsoft.com/office/officeart/2005/8/layout/radial2" loCatId="relationship" qsTypeId="urn:microsoft.com/office/officeart/2005/8/quickstyle/simple5" qsCatId="simple" csTypeId="urn:microsoft.com/office/officeart/2005/8/colors/colorful4" csCatId="colorful" phldr="1"/>
      <dgm:spPr/>
      <dgm:t>
        <a:bodyPr/>
        <a:lstStyle/>
        <a:p>
          <a:endParaRPr lang="el-GR"/>
        </a:p>
      </dgm:t>
    </dgm:pt>
    <dgm:pt modelId="{F540E479-B33F-41B1-ADA6-EE671A4B9EA8}">
      <dgm:prSet phldrT="[Text]" custT="1"/>
      <dgm:spPr/>
      <dgm:t>
        <a:bodyPr/>
        <a:lstStyle/>
        <a:p>
          <a:r>
            <a:rPr lang="el-GR" sz="1800" b="1" dirty="0">
              <a:solidFill>
                <a:schemeClr val="bg1"/>
              </a:solidFill>
            </a:rPr>
            <a:t>Δυσλειτουργία </a:t>
          </a:r>
          <a:r>
            <a:rPr lang="en-US" sz="1800" b="1" dirty="0">
              <a:solidFill>
                <a:schemeClr val="bg1"/>
              </a:solidFill>
            </a:rPr>
            <a:t>PMN’s</a:t>
          </a:r>
          <a:r>
            <a:rPr lang="el-GR" sz="1800" b="1" dirty="0">
              <a:solidFill>
                <a:schemeClr val="bg1"/>
              </a:solidFill>
            </a:rPr>
            <a:t> (</a:t>
          </a:r>
          <a:r>
            <a:rPr lang="el-GR" sz="1800" b="1" dirty="0" err="1">
              <a:solidFill>
                <a:schemeClr val="bg1"/>
              </a:solidFill>
            </a:rPr>
            <a:t>χημειοταξία</a:t>
          </a:r>
          <a:r>
            <a:rPr lang="el-GR" sz="1800" b="1" dirty="0">
              <a:solidFill>
                <a:schemeClr val="bg1"/>
              </a:solidFill>
            </a:rPr>
            <a:t>, φαγοκυττάρωση, προσκόλληση,  </a:t>
          </a:r>
          <a:r>
            <a:rPr lang="el-GR" sz="1800" b="1" dirty="0" err="1">
              <a:solidFill>
                <a:schemeClr val="bg1"/>
              </a:solidFill>
            </a:rPr>
            <a:t>οψωνινοποίηση</a:t>
          </a:r>
          <a:r>
            <a:rPr lang="el-GR" sz="1800" b="1" dirty="0">
              <a:solidFill>
                <a:schemeClr val="bg1"/>
              </a:solidFill>
            </a:rPr>
            <a:t>)</a:t>
          </a:r>
          <a:endParaRPr lang="el-GR" sz="1800" dirty="0">
            <a:solidFill>
              <a:schemeClr val="bg1"/>
            </a:solidFill>
          </a:endParaRPr>
        </a:p>
      </dgm:t>
    </dgm:pt>
    <dgm:pt modelId="{BC9025F3-8561-4513-ADCC-3305C5744375}" type="parTrans" cxnId="{C6FE31CE-0B52-479D-89C2-480231A716DC}">
      <dgm:prSet/>
      <dgm:spPr/>
      <dgm:t>
        <a:bodyPr/>
        <a:lstStyle/>
        <a:p>
          <a:endParaRPr lang="el-GR"/>
        </a:p>
      </dgm:t>
    </dgm:pt>
    <dgm:pt modelId="{00C8C7B8-E9A2-40EB-ABAA-4A3D9A853E8F}" type="sibTrans" cxnId="{C6FE31CE-0B52-479D-89C2-480231A716DC}">
      <dgm:prSet/>
      <dgm:spPr/>
      <dgm:t>
        <a:bodyPr/>
        <a:lstStyle/>
        <a:p>
          <a:endParaRPr lang="el-GR"/>
        </a:p>
      </dgm:t>
    </dgm:pt>
    <dgm:pt modelId="{0B7C5343-5BFC-45B0-948D-C4A81EF0DC27}">
      <dgm:prSet phldrT="[Text]" custT="1"/>
      <dgm:spPr/>
      <dgm:t>
        <a:bodyPr/>
        <a:lstStyle/>
        <a:p>
          <a:r>
            <a:rPr lang="el-GR" sz="1800" b="1" dirty="0">
              <a:solidFill>
                <a:schemeClr val="bg1"/>
              </a:solidFill>
            </a:rPr>
            <a:t>Διαταραχές στη σύνθεση, ωρίμανση και αναδόμηση του κολλαγόνου  </a:t>
          </a:r>
          <a:endParaRPr lang="el-GR" sz="1800" dirty="0">
            <a:solidFill>
              <a:schemeClr val="bg1"/>
            </a:solidFill>
          </a:endParaRPr>
        </a:p>
      </dgm:t>
    </dgm:pt>
    <dgm:pt modelId="{F5454084-197E-42CA-BC27-5E31A0A392E8}" type="parTrans" cxnId="{55A54BC8-4450-4D43-A95C-397780E9DE6F}">
      <dgm:prSet/>
      <dgm:spPr/>
      <dgm:t>
        <a:bodyPr/>
        <a:lstStyle/>
        <a:p>
          <a:endParaRPr lang="el-GR"/>
        </a:p>
      </dgm:t>
    </dgm:pt>
    <dgm:pt modelId="{0B011A98-9CA7-4C87-8E6E-78BFD35C579E}" type="sibTrans" cxnId="{55A54BC8-4450-4D43-A95C-397780E9DE6F}">
      <dgm:prSet/>
      <dgm:spPr/>
      <dgm:t>
        <a:bodyPr/>
        <a:lstStyle/>
        <a:p>
          <a:endParaRPr lang="el-GR"/>
        </a:p>
      </dgm:t>
    </dgm:pt>
    <dgm:pt modelId="{B572C89F-63E1-4156-B63D-369CD95540B2}">
      <dgm:prSet phldrT="[Text]" custT="1"/>
      <dgm:spPr/>
      <dgm:t>
        <a:bodyPr/>
        <a:lstStyle/>
        <a:p>
          <a:pPr marL="1441450" indent="0"/>
          <a:r>
            <a:rPr lang="el-GR" sz="2900" b="1" dirty="0">
              <a:solidFill>
                <a:srgbClr val="0000FF"/>
              </a:solidFill>
              <a:effectLst>
                <a:outerShdw blurRad="38100" dist="38100" dir="2700000" algn="tl">
                  <a:srgbClr val="000000">
                    <a:alpha val="43137"/>
                  </a:srgbClr>
                </a:outerShdw>
              </a:effectLst>
            </a:rPr>
            <a:t> </a:t>
          </a:r>
          <a:r>
            <a:rPr lang="el-GR" sz="2200" b="1" dirty="0">
              <a:solidFill>
                <a:srgbClr val="0000FF"/>
              </a:solidFill>
              <a:effectLst>
                <a:outerShdw blurRad="38100" dist="38100" dir="2700000" algn="tl">
                  <a:srgbClr val="000000">
                    <a:alpha val="43137"/>
                  </a:srgbClr>
                </a:outerShdw>
              </a:effectLst>
            </a:rPr>
            <a:t>Καθυστέρηση   επούλωσης                </a:t>
          </a:r>
          <a:endParaRPr lang="el-GR" sz="2200" dirty="0"/>
        </a:p>
      </dgm:t>
    </dgm:pt>
    <dgm:pt modelId="{E18CB27E-CB7B-46A4-ACD3-55C322969ADB}" type="parTrans" cxnId="{213DD650-EA7C-41FF-9F63-B456748886FD}">
      <dgm:prSet/>
      <dgm:spPr/>
      <dgm:t>
        <a:bodyPr/>
        <a:lstStyle/>
        <a:p>
          <a:endParaRPr lang="el-GR"/>
        </a:p>
      </dgm:t>
    </dgm:pt>
    <dgm:pt modelId="{2275DCBC-3BAE-42D3-A604-46A979614411}" type="sibTrans" cxnId="{213DD650-EA7C-41FF-9F63-B456748886FD}">
      <dgm:prSet/>
      <dgm:spPr/>
      <dgm:t>
        <a:bodyPr/>
        <a:lstStyle/>
        <a:p>
          <a:endParaRPr lang="el-GR"/>
        </a:p>
      </dgm:t>
    </dgm:pt>
    <dgm:pt modelId="{C92DD08D-B9B3-45DC-9852-0D05C3E4025B}">
      <dgm:prSet phldrT="[Text]" custT="1"/>
      <dgm:spPr/>
      <dgm:t>
        <a:bodyPr/>
        <a:lstStyle/>
        <a:p>
          <a:r>
            <a:rPr lang="el-GR" sz="1800" b="1" dirty="0">
              <a:solidFill>
                <a:schemeClr val="bg1"/>
              </a:solidFill>
            </a:rPr>
            <a:t>Εκφυλιστική </a:t>
          </a:r>
          <a:r>
            <a:rPr lang="el-GR" sz="1800" b="1" dirty="0" err="1">
              <a:solidFill>
                <a:schemeClr val="bg1"/>
              </a:solidFill>
            </a:rPr>
            <a:t>μικροαγγειοπάθεια</a:t>
          </a:r>
          <a:r>
            <a:rPr lang="el-GR" sz="1800" b="1" dirty="0">
              <a:solidFill>
                <a:schemeClr val="bg1"/>
              </a:solidFill>
            </a:rPr>
            <a:t>         ισχαιμία</a:t>
          </a:r>
          <a:endParaRPr lang="el-GR" sz="1800" dirty="0">
            <a:solidFill>
              <a:schemeClr val="bg1"/>
            </a:solidFill>
          </a:endParaRPr>
        </a:p>
      </dgm:t>
    </dgm:pt>
    <dgm:pt modelId="{6BA666B6-45E6-4213-A36E-4FE45DDAA2E4}" type="parTrans" cxnId="{6A81930A-DF35-4BB3-AF41-E1E31E873595}">
      <dgm:prSet/>
      <dgm:spPr/>
      <dgm:t>
        <a:bodyPr/>
        <a:lstStyle/>
        <a:p>
          <a:endParaRPr lang="el-GR"/>
        </a:p>
      </dgm:t>
    </dgm:pt>
    <dgm:pt modelId="{C7F72A8F-4000-49A2-B728-055D5A6F8946}" type="sibTrans" cxnId="{6A81930A-DF35-4BB3-AF41-E1E31E873595}">
      <dgm:prSet/>
      <dgm:spPr/>
      <dgm:t>
        <a:bodyPr/>
        <a:lstStyle/>
        <a:p>
          <a:endParaRPr lang="el-GR"/>
        </a:p>
      </dgm:t>
    </dgm:pt>
    <dgm:pt modelId="{BCCA1936-B26D-448D-B5C1-52FEE0D66ED3}">
      <dgm:prSet phldrT="[Text]" custT="1"/>
      <dgm:spPr/>
      <dgm:t>
        <a:bodyPr/>
        <a:lstStyle/>
        <a:p>
          <a:pPr marL="1966913" indent="-184150"/>
          <a:r>
            <a:rPr lang="el-GR" sz="2200" b="1" dirty="0">
              <a:solidFill>
                <a:srgbClr val="0000FF"/>
              </a:solidFill>
              <a:effectLst>
                <a:outerShdw blurRad="38100" dist="38100" dir="2700000" algn="tl">
                  <a:srgbClr val="000000">
                    <a:alpha val="43137"/>
                  </a:srgbClr>
                </a:outerShdw>
              </a:effectLst>
            </a:rPr>
            <a:t>Καθυστέρηση επούλωσης        </a:t>
          </a:r>
          <a:endParaRPr lang="el-GR" sz="2200" dirty="0">
            <a:solidFill>
              <a:srgbClr val="0000FF"/>
            </a:solidFill>
          </a:endParaRPr>
        </a:p>
      </dgm:t>
    </dgm:pt>
    <dgm:pt modelId="{0A141F1B-E81E-4EDD-85CC-75158523E9AC}" type="parTrans" cxnId="{93798DC6-FFAB-45A6-BF7F-E5CEC9CC52E9}">
      <dgm:prSet/>
      <dgm:spPr/>
      <dgm:t>
        <a:bodyPr/>
        <a:lstStyle/>
        <a:p>
          <a:endParaRPr lang="el-GR"/>
        </a:p>
      </dgm:t>
    </dgm:pt>
    <dgm:pt modelId="{03CA18CB-524E-45D9-81D6-8EC880FA63AD}" type="sibTrans" cxnId="{93798DC6-FFAB-45A6-BF7F-E5CEC9CC52E9}">
      <dgm:prSet/>
      <dgm:spPr/>
      <dgm:t>
        <a:bodyPr/>
        <a:lstStyle/>
        <a:p>
          <a:endParaRPr lang="el-GR"/>
        </a:p>
      </dgm:t>
    </dgm:pt>
    <dgm:pt modelId="{714885DD-AB60-499A-B7CE-4C65D9D8FA18}">
      <dgm:prSet custT="1"/>
      <dgm:spPr/>
      <dgm:t>
        <a:bodyPr/>
        <a:lstStyle/>
        <a:p>
          <a:pPr marL="1966913" indent="-82550"/>
          <a:r>
            <a:rPr lang="en-US" sz="2200" b="1" dirty="0">
              <a:solidFill>
                <a:srgbClr val="0000FF"/>
              </a:solidFill>
              <a:effectLst>
                <a:outerShdw blurRad="38100" dist="38100" dir="2700000" algn="tl">
                  <a:srgbClr val="000000">
                    <a:alpha val="43137"/>
                  </a:srgbClr>
                </a:outerShdw>
              </a:effectLst>
            </a:rPr>
            <a:t> </a:t>
          </a:r>
          <a:r>
            <a:rPr lang="el-GR" sz="2200" b="1" dirty="0">
              <a:solidFill>
                <a:srgbClr val="0000FF"/>
              </a:solidFill>
              <a:effectLst>
                <a:outerShdw blurRad="38100" dist="38100" dir="2700000" algn="tl">
                  <a:srgbClr val="000000">
                    <a:alpha val="43137"/>
                  </a:srgbClr>
                </a:outerShdw>
              </a:effectLst>
            </a:rPr>
            <a:t>Ευπάθεια σε λοιμώξεις</a:t>
          </a:r>
          <a:endParaRPr lang="el-GR" sz="2400" dirty="0">
            <a:solidFill>
              <a:srgbClr val="0000FF"/>
            </a:solidFill>
          </a:endParaRPr>
        </a:p>
      </dgm:t>
    </dgm:pt>
    <dgm:pt modelId="{CEDB3129-0404-4C10-BC12-52DC8E5B100A}" type="parTrans" cxnId="{652B1791-389D-45E2-AAC8-CC2F7F8D4C24}">
      <dgm:prSet/>
      <dgm:spPr/>
      <dgm:t>
        <a:bodyPr/>
        <a:lstStyle/>
        <a:p>
          <a:endParaRPr lang="el-GR"/>
        </a:p>
      </dgm:t>
    </dgm:pt>
    <dgm:pt modelId="{DAF1430C-3E0B-4CBD-A9B4-C9672BB0539A}" type="sibTrans" cxnId="{652B1791-389D-45E2-AAC8-CC2F7F8D4C24}">
      <dgm:prSet/>
      <dgm:spPr/>
      <dgm:t>
        <a:bodyPr/>
        <a:lstStyle/>
        <a:p>
          <a:endParaRPr lang="el-GR"/>
        </a:p>
      </dgm:t>
    </dgm:pt>
    <dgm:pt modelId="{E4933254-4C13-4E04-BF5A-849640F614D4}">
      <dgm:prSet phldrT="[Text]" custT="1"/>
      <dgm:spPr/>
      <dgm:t>
        <a:bodyPr/>
        <a:lstStyle/>
        <a:p>
          <a:r>
            <a:rPr lang="el-GR" sz="1800" b="1" dirty="0">
              <a:solidFill>
                <a:schemeClr val="bg1"/>
              </a:solidFill>
            </a:rPr>
            <a:t>Σύνθετα τελικά προϊόντα προχωρημένης </a:t>
          </a:r>
          <a:r>
            <a:rPr lang="el-GR" sz="1800" b="1" dirty="0" err="1">
              <a:solidFill>
                <a:schemeClr val="bg1"/>
              </a:solidFill>
            </a:rPr>
            <a:t>γλυκοζυλίωσης</a:t>
          </a:r>
          <a:r>
            <a:rPr lang="el-GR" sz="1800" b="1" dirty="0">
              <a:solidFill>
                <a:schemeClr val="bg1"/>
              </a:solidFill>
            </a:rPr>
            <a:t> (</a:t>
          </a:r>
          <a:r>
            <a:rPr lang="en-US" sz="1800" b="1" dirty="0">
              <a:solidFill>
                <a:schemeClr val="bg1"/>
              </a:solidFill>
            </a:rPr>
            <a:t>AGE</a:t>
          </a:r>
          <a:r>
            <a:rPr lang="el-GR" sz="1800" b="1" dirty="0">
              <a:solidFill>
                <a:schemeClr val="bg1"/>
              </a:solidFill>
            </a:rPr>
            <a:t>’</a:t>
          </a:r>
          <a:r>
            <a:rPr lang="en-US" sz="1800" b="1" dirty="0">
              <a:solidFill>
                <a:schemeClr val="bg1"/>
              </a:solidFill>
            </a:rPr>
            <a:t>s</a:t>
          </a:r>
          <a:r>
            <a:rPr lang="el-GR" sz="1800" b="1" dirty="0">
              <a:solidFill>
                <a:schemeClr val="bg1"/>
              </a:solidFill>
            </a:rPr>
            <a:t>) </a:t>
          </a:r>
        </a:p>
        <a:p>
          <a:r>
            <a:rPr lang="el-GR" sz="1800" b="1" dirty="0">
              <a:solidFill>
                <a:schemeClr val="bg1"/>
              </a:solidFill>
            </a:rPr>
            <a:t>πάχυνση τοιχώματος αγγείων, αύξηση οξειδωτικού </a:t>
          </a:r>
          <a:r>
            <a:rPr lang="en-US" sz="1800" b="1" dirty="0">
              <a:solidFill>
                <a:schemeClr val="bg1"/>
              </a:solidFill>
            </a:rPr>
            <a:t>stress, TNF-</a:t>
          </a:r>
          <a:r>
            <a:rPr lang="el-GR" sz="1800" b="1" dirty="0">
              <a:solidFill>
                <a:schemeClr val="bg1"/>
              </a:solidFill>
            </a:rPr>
            <a:t>α, </a:t>
          </a:r>
          <a:r>
            <a:rPr lang="en-US" sz="1800" b="1" dirty="0">
              <a:solidFill>
                <a:schemeClr val="bg1"/>
              </a:solidFill>
            </a:rPr>
            <a:t>IL</a:t>
          </a:r>
          <a:r>
            <a:rPr lang="el-GR" sz="1800" b="1" dirty="0">
              <a:solidFill>
                <a:schemeClr val="bg1"/>
              </a:solidFill>
            </a:rPr>
            <a:t>-</a:t>
          </a:r>
          <a:r>
            <a:rPr lang="en-US" sz="1800" b="1" dirty="0">
              <a:solidFill>
                <a:schemeClr val="bg1"/>
              </a:solidFill>
            </a:rPr>
            <a:t>1</a:t>
          </a:r>
          <a:r>
            <a:rPr lang="el-GR" sz="1800" b="1" dirty="0">
              <a:solidFill>
                <a:schemeClr val="bg1"/>
              </a:solidFill>
            </a:rPr>
            <a:t>α</a:t>
          </a:r>
          <a:r>
            <a:rPr lang="en-US" sz="1800" b="1" dirty="0">
              <a:solidFill>
                <a:schemeClr val="bg1"/>
              </a:solidFill>
            </a:rPr>
            <a:t>, IL</a:t>
          </a:r>
          <a:r>
            <a:rPr lang="el-GR" sz="1800" b="1" dirty="0">
              <a:solidFill>
                <a:schemeClr val="bg1"/>
              </a:solidFill>
            </a:rPr>
            <a:t>-</a:t>
          </a:r>
          <a:r>
            <a:rPr lang="en-US" sz="1800" b="1" dirty="0">
              <a:solidFill>
                <a:schemeClr val="bg1"/>
              </a:solidFill>
            </a:rPr>
            <a:t>6</a:t>
          </a:r>
          <a:r>
            <a:rPr lang="el-GR" sz="1800" b="1" dirty="0">
              <a:solidFill>
                <a:schemeClr val="bg1"/>
              </a:solidFill>
            </a:rPr>
            <a:t>    </a:t>
          </a:r>
          <a:endParaRPr lang="el-GR" sz="1800" dirty="0">
            <a:solidFill>
              <a:schemeClr val="bg1"/>
            </a:solidFill>
          </a:endParaRPr>
        </a:p>
      </dgm:t>
    </dgm:pt>
    <dgm:pt modelId="{0ED0F579-529C-48D9-8BE6-A05ACB52B39B}" type="parTrans" cxnId="{1357F90F-54AF-4FA2-A975-8BFE99B6DE39}">
      <dgm:prSet/>
      <dgm:spPr/>
      <dgm:t>
        <a:bodyPr/>
        <a:lstStyle/>
        <a:p>
          <a:endParaRPr lang="el-GR"/>
        </a:p>
      </dgm:t>
    </dgm:pt>
    <dgm:pt modelId="{30B948E6-B665-46B2-8CF5-52540F0FFF27}" type="sibTrans" cxnId="{1357F90F-54AF-4FA2-A975-8BFE99B6DE39}">
      <dgm:prSet/>
      <dgm:spPr/>
      <dgm:t>
        <a:bodyPr/>
        <a:lstStyle/>
        <a:p>
          <a:endParaRPr lang="el-GR"/>
        </a:p>
      </dgm:t>
    </dgm:pt>
    <dgm:pt modelId="{6230C8C6-5A3F-4271-964B-62B19A69F5EE}">
      <dgm:prSet phldrT="[Text]" custT="1"/>
      <dgm:spPr/>
      <dgm:t>
        <a:bodyPr/>
        <a:lstStyle/>
        <a:p>
          <a:pPr marL="2965450" indent="-96838"/>
          <a:r>
            <a:rPr lang="el-GR" sz="2200" b="1" dirty="0">
              <a:solidFill>
                <a:srgbClr val="0000FF"/>
              </a:solidFill>
              <a:effectLst>
                <a:outerShdw blurRad="38100" dist="38100" dir="2700000" algn="tl">
                  <a:srgbClr val="000000">
                    <a:alpha val="43137"/>
                  </a:srgbClr>
                </a:outerShdw>
              </a:effectLst>
            </a:rPr>
            <a:t> Ευπάθεια σε λοιμώξεις</a:t>
          </a:r>
          <a:endParaRPr lang="el-GR" sz="2200" dirty="0">
            <a:solidFill>
              <a:srgbClr val="0000FF"/>
            </a:solidFill>
            <a:effectLst>
              <a:outerShdw blurRad="38100" dist="38100" dir="2700000" algn="tl">
                <a:srgbClr val="000000">
                  <a:alpha val="43137"/>
                </a:srgbClr>
              </a:outerShdw>
            </a:effectLst>
          </a:endParaRPr>
        </a:p>
      </dgm:t>
    </dgm:pt>
    <dgm:pt modelId="{877C9B45-8820-4F3F-BFFD-D60A98E89D75}" type="sibTrans" cxnId="{126B4715-C1B7-43CA-9CD9-559794D9C1EF}">
      <dgm:prSet/>
      <dgm:spPr/>
      <dgm:t>
        <a:bodyPr/>
        <a:lstStyle/>
        <a:p>
          <a:endParaRPr lang="el-GR"/>
        </a:p>
      </dgm:t>
    </dgm:pt>
    <dgm:pt modelId="{B174427F-452A-42FE-9802-ED5D2AE05764}" type="parTrans" cxnId="{126B4715-C1B7-43CA-9CD9-559794D9C1EF}">
      <dgm:prSet/>
      <dgm:spPr/>
      <dgm:t>
        <a:bodyPr/>
        <a:lstStyle/>
        <a:p>
          <a:endParaRPr lang="el-GR"/>
        </a:p>
      </dgm:t>
    </dgm:pt>
    <dgm:pt modelId="{62446841-A4BE-442F-B743-8DC0C32C3E5C}">
      <dgm:prSet phldrT="[Text]" phldr="1"/>
      <dgm:spPr/>
      <dgm:t>
        <a:bodyPr/>
        <a:lstStyle/>
        <a:p>
          <a:pPr marL="285750" indent="0"/>
          <a:endParaRPr lang="el-GR" sz="2800" dirty="0"/>
        </a:p>
      </dgm:t>
    </dgm:pt>
    <dgm:pt modelId="{FB1FBC02-CCA1-4A6F-A8D8-55F24B541FBA}" type="sibTrans" cxnId="{63279340-02B8-4127-86B5-5DE827D18B68}">
      <dgm:prSet/>
      <dgm:spPr/>
      <dgm:t>
        <a:bodyPr/>
        <a:lstStyle/>
        <a:p>
          <a:endParaRPr lang="el-GR"/>
        </a:p>
      </dgm:t>
    </dgm:pt>
    <dgm:pt modelId="{543AE6D4-1B17-4CAA-8F9E-62DB6115832B}" type="parTrans" cxnId="{63279340-02B8-4127-86B5-5DE827D18B68}">
      <dgm:prSet/>
      <dgm:spPr/>
      <dgm:t>
        <a:bodyPr/>
        <a:lstStyle/>
        <a:p>
          <a:endParaRPr lang="el-GR"/>
        </a:p>
      </dgm:t>
    </dgm:pt>
    <dgm:pt modelId="{1CD8FC7A-7637-4642-BCE5-06C9702BC949}" type="pres">
      <dgm:prSet presAssocID="{1590F1B0-7B4E-4BDC-B3CD-C3A6DB89C7E7}" presName="composite" presStyleCnt="0">
        <dgm:presLayoutVars>
          <dgm:chMax val="5"/>
          <dgm:dir/>
          <dgm:animLvl val="ctr"/>
          <dgm:resizeHandles val="exact"/>
        </dgm:presLayoutVars>
      </dgm:prSet>
      <dgm:spPr/>
    </dgm:pt>
    <dgm:pt modelId="{4AD04FA3-A714-444B-9163-C195CC85E1EA}" type="pres">
      <dgm:prSet presAssocID="{1590F1B0-7B4E-4BDC-B3CD-C3A6DB89C7E7}" presName="cycle" presStyleCnt="0"/>
      <dgm:spPr/>
    </dgm:pt>
    <dgm:pt modelId="{89CD0879-636D-451B-8E8B-2A66914CC15E}" type="pres">
      <dgm:prSet presAssocID="{1590F1B0-7B4E-4BDC-B3CD-C3A6DB89C7E7}" presName="centerShape" presStyleCnt="0"/>
      <dgm:spPr/>
    </dgm:pt>
    <dgm:pt modelId="{7F33686C-A304-479E-ABAF-56DCDAF9BA7F}" type="pres">
      <dgm:prSet presAssocID="{1590F1B0-7B4E-4BDC-B3CD-C3A6DB89C7E7}" presName="connSite" presStyleLbl="node1" presStyleIdx="0" presStyleCnt="5"/>
      <dgm:spPr/>
    </dgm:pt>
    <dgm:pt modelId="{9D80273E-5520-4306-9619-CB97734D6989}" type="pres">
      <dgm:prSet presAssocID="{1590F1B0-7B4E-4BDC-B3CD-C3A6DB89C7E7}" presName="visible" presStyleLbl="node1" presStyleIdx="0" presStyleCnt="5" custScaleY="72507" custLinFactNeighborX="-22105" custLinFactNeighborY="-7392"/>
      <dgm:spPr>
        <a:blipFill rotWithShape="0">
          <a:blip xmlns:r="http://schemas.openxmlformats.org/officeDocument/2006/relationships" r:embed="rId1"/>
          <a:stretch>
            <a:fillRect/>
          </a:stretch>
        </a:blipFill>
      </dgm:spPr>
    </dgm:pt>
    <dgm:pt modelId="{D088BE28-8969-451B-9F70-0300AB2630D9}" type="pres">
      <dgm:prSet presAssocID="{BC9025F3-8561-4513-ADCC-3305C5744375}" presName="Name25" presStyleLbl="parChTrans1D1" presStyleIdx="0" presStyleCnt="4"/>
      <dgm:spPr/>
    </dgm:pt>
    <dgm:pt modelId="{9268FAD5-C944-47E1-A99E-FF50EC930F7A}" type="pres">
      <dgm:prSet presAssocID="{F540E479-B33F-41B1-ADA6-EE671A4B9EA8}" presName="node" presStyleCnt="0"/>
      <dgm:spPr/>
    </dgm:pt>
    <dgm:pt modelId="{F2514E63-7897-4B58-A13C-E2E8C0B16134}" type="pres">
      <dgm:prSet presAssocID="{F540E479-B33F-41B1-ADA6-EE671A4B9EA8}" presName="parentNode" presStyleLbl="node1" presStyleIdx="1" presStyleCnt="5" custScaleX="263434" custScaleY="135481" custLinFactNeighborX="-39144" custLinFactNeighborY="-7535">
        <dgm:presLayoutVars>
          <dgm:chMax val="1"/>
          <dgm:bulletEnabled val="1"/>
        </dgm:presLayoutVars>
      </dgm:prSet>
      <dgm:spPr/>
    </dgm:pt>
    <dgm:pt modelId="{D24302C5-B8FB-44F5-A25D-5716F62FC60C}" type="pres">
      <dgm:prSet presAssocID="{F540E479-B33F-41B1-ADA6-EE671A4B9EA8}" presName="childNode" presStyleLbl="revTx" presStyleIdx="0" presStyleCnt="3">
        <dgm:presLayoutVars>
          <dgm:bulletEnabled val="1"/>
        </dgm:presLayoutVars>
      </dgm:prSet>
      <dgm:spPr/>
    </dgm:pt>
    <dgm:pt modelId="{60E831DD-B6E2-4729-AAE9-4AF67AE706D0}" type="pres">
      <dgm:prSet presAssocID="{F5454084-197E-42CA-BC27-5E31A0A392E8}" presName="Name25" presStyleLbl="parChTrans1D1" presStyleIdx="1" presStyleCnt="4"/>
      <dgm:spPr/>
    </dgm:pt>
    <dgm:pt modelId="{D59FF6C1-7322-4258-8757-05144908482D}" type="pres">
      <dgm:prSet presAssocID="{0B7C5343-5BFC-45B0-948D-C4A81EF0DC27}" presName="node" presStyleCnt="0"/>
      <dgm:spPr/>
    </dgm:pt>
    <dgm:pt modelId="{3A8C16E9-B3FA-4360-8075-D09E3F4D7889}" type="pres">
      <dgm:prSet presAssocID="{0B7C5343-5BFC-45B0-948D-C4A81EF0DC27}" presName="parentNode" presStyleLbl="node1" presStyleIdx="2" presStyleCnt="5" custScaleX="181023" custScaleY="152613" custLinFactNeighborX="22443" custLinFactNeighborY="-1804">
        <dgm:presLayoutVars>
          <dgm:chMax val="1"/>
          <dgm:bulletEnabled val="1"/>
        </dgm:presLayoutVars>
      </dgm:prSet>
      <dgm:spPr/>
    </dgm:pt>
    <dgm:pt modelId="{B8693ABC-91D1-4B44-9C03-A53579860660}" type="pres">
      <dgm:prSet presAssocID="{0B7C5343-5BFC-45B0-948D-C4A81EF0DC27}" presName="childNode" presStyleLbl="revTx" presStyleIdx="1" presStyleCnt="3">
        <dgm:presLayoutVars>
          <dgm:bulletEnabled val="1"/>
        </dgm:presLayoutVars>
      </dgm:prSet>
      <dgm:spPr/>
    </dgm:pt>
    <dgm:pt modelId="{9E1CFD0B-0719-407A-8BC5-068DC6F9E6D0}" type="pres">
      <dgm:prSet presAssocID="{6BA666B6-45E6-4213-A36E-4FE45DDAA2E4}" presName="Name25" presStyleLbl="parChTrans1D1" presStyleIdx="2" presStyleCnt="4"/>
      <dgm:spPr/>
    </dgm:pt>
    <dgm:pt modelId="{8F54534D-4E2D-4022-A466-E80B5CADC646}" type="pres">
      <dgm:prSet presAssocID="{C92DD08D-B9B3-45DC-9852-0D05C3E4025B}" presName="node" presStyleCnt="0"/>
      <dgm:spPr/>
    </dgm:pt>
    <dgm:pt modelId="{EA883788-7BF2-497B-8089-1D4632D17035}" type="pres">
      <dgm:prSet presAssocID="{C92DD08D-B9B3-45DC-9852-0D05C3E4025B}" presName="parentNode" presStyleLbl="node1" presStyleIdx="3" presStyleCnt="5" custScaleX="215664" custLinFactNeighborX="24803" custLinFactNeighborY="-7022">
        <dgm:presLayoutVars>
          <dgm:chMax val="1"/>
          <dgm:bulletEnabled val="1"/>
        </dgm:presLayoutVars>
      </dgm:prSet>
      <dgm:spPr/>
    </dgm:pt>
    <dgm:pt modelId="{5909D69E-40DA-446B-802D-76CD9BAF19CD}" type="pres">
      <dgm:prSet presAssocID="{C92DD08D-B9B3-45DC-9852-0D05C3E4025B}" presName="childNode" presStyleLbl="revTx" presStyleIdx="2" presStyleCnt="3">
        <dgm:presLayoutVars>
          <dgm:bulletEnabled val="1"/>
        </dgm:presLayoutVars>
      </dgm:prSet>
      <dgm:spPr/>
    </dgm:pt>
    <dgm:pt modelId="{5F229197-C305-411C-AC6C-952F67245BDE}" type="pres">
      <dgm:prSet presAssocID="{0ED0F579-529C-48D9-8BE6-A05ACB52B39B}" presName="Name25" presStyleLbl="parChTrans1D1" presStyleIdx="3" presStyleCnt="4"/>
      <dgm:spPr/>
    </dgm:pt>
    <dgm:pt modelId="{324D166F-522E-40C0-A626-81A9D1893770}" type="pres">
      <dgm:prSet presAssocID="{E4933254-4C13-4E04-BF5A-849640F614D4}" presName="node" presStyleCnt="0"/>
      <dgm:spPr/>
    </dgm:pt>
    <dgm:pt modelId="{4C992C0D-D15F-4B2C-BCB7-29B0BD2B6A85}" type="pres">
      <dgm:prSet presAssocID="{E4933254-4C13-4E04-BF5A-849640F614D4}" presName="parentNode" presStyleLbl="node1" presStyleIdx="4" presStyleCnt="5" custScaleX="258895" custScaleY="176725" custLinFactNeighborX="-49014" custLinFactNeighborY="-400">
        <dgm:presLayoutVars>
          <dgm:chMax val="1"/>
          <dgm:bulletEnabled val="1"/>
        </dgm:presLayoutVars>
      </dgm:prSet>
      <dgm:spPr/>
    </dgm:pt>
    <dgm:pt modelId="{7D488A40-EA5E-474C-9224-71FC58EC07E9}" type="pres">
      <dgm:prSet presAssocID="{E4933254-4C13-4E04-BF5A-849640F614D4}" presName="childNode" presStyleLbl="revTx" presStyleIdx="2" presStyleCnt="3">
        <dgm:presLayoutVars>
          <dgm:bulletEnabled val="1"/>
        </dgm:presLayoutVars>
      </dgm:prSet>
      <dgm:spPr/>
    </dgm:pt>
  </dgm:ptLst>
  <dgm:cxnLst>
    <dgm:cxn modelId="{0F504E09-00FB-45D7-9E46-A4CEEF344C8F}" type="presOf" srcId="{6BA666B6-45E6-4213-A36E-4FE45DDAA2E4}" destId="{9E1CFD0B-0719-407A-8BC5-068DC6F9E6D0}" srcOrd="0" destOrd="0" presId="urn:microsoft.com/office/officeart/2005/8/layout/radial2"/>
    <dgm:cxn modelId="{6A81930A-DF35-4BB3-AF41-E1E31E873595}" srcId="{1590F1B0-7B4E-4BDC-B3CD-C3A6DB89C7E7}" destId="{C92DD08D-B9B3-45DC-9852-0D05C3E4025B}" srcOrd="2" destOrd="0" parTransId="{6BA666B6-45E6-4213-A36E-4FE45DDAA2E4}" sibTransId="{C7F72A8F-4000-49A2-B728-055D5A6F8946}"/>
    <dgm:cxn modelId="{1357F90F-54AF-4FA2-A975-8BFE99B6DE39}" srcId="{1590F1B0-7B4E-4BDC-B3CD-C3A6DB89C7E7}" destId="{E4933254-4C13-4E04-BF5A-849640F614D4}" srcOrd="3" destOrd="0" parTransId="{0ED0F579-529C-48D9-8BE6-A05ACB52B39B}" sibTransId="{30B948E6-B665-46B2-8CF5-52540F0FFF27}"/>
    <dgm:cxn modelId="{84700710-1BC7-4E03-B175-98B746EF1AEA}" type="presOf" srcId="{1590F1B0-7B4E-4BDC-B3CD-C3A6DB89C7E7}" destId="{1CD8FC7A-7637-4642-BCE5-06C9702BC949}" srcOrd="0" destOrd="0" presId="urn:microsoft.com/office/officeart/2005/8/layout/radial2"/>
    <dgm:cxn modelId="{BAAA8F13-CEB4-495F-8BF3-05C1A46ED002}" type="presOf" srcId="{BC9025F3-8561-4513-ADCC-3305C5744375}" destId="{D088BE28-8969-451B-9F70-0300AB2630D9}" srcOrd="0" destOrd="0" presId="urn:microsoft.com/office/officeart/2005/8/layout/radial2"/>
    <dgm:cxn modelId="{126B4715-C1B7-43CA-9CD9-559794D9C1EF}" srcId="{F540E479-B33F-41B1-ADA6-EE671A4B9EA8}" destId="{6230C8C6-5A3F-4271-964B-62B19A69F5EE}" srcOrd="0" destOrd="0" parTransId="{B174427F-452A-42FE-9802-ED5D2AE05764}" sibTransId="{877C9B45-8820-4F3F-BFFD-D60A98E89D75}"/>
    <dgm:cxn modelId="{4E3D231D-6190-45F1-8852-62D3955B67A7}" type="presOf" srcId="{F5454084-197E-42CA-BC27-5E31A0A392E8}" destId="{60E831DD-B6E2-4729-AAE9-4AF67AE706D0}" srcOrd="0" destOrd="0" presId="urn:microsoft.com/office/officeart/2005/8/layout/radial2"/>
    <dgm:cxn modelId="{3B55CE30-5102-4A7E-BC11-F28E82081569}" type="presOf" srcId="{0ED0F579-529C-48D9-8BE6-A05ACB52B39B}" destId="{5F229197-C305-411C-AC6C-952F67245BDE}" srcOrd="0" destOrd="0" presId="urn:microsoft.com/office/officeart/2005/8/layout/radial2"/>
    <dgm:cxn modelId="{E28CB135-0F69-4839-B4A3-B3C1F27FAA4E}" type="presOf" srcId="{BCCA1936-B26D-448D-B5C1-52FEE0D66ED3}" destId="{5909D69E-40DA-446B-802D-76CD9BAF19CD}" srcOrd="0" destOrd="0" presId="urn:microsoft.com/office/officeart/2005/8/layout/radial2"/>
    <dgm:cxn modelId="{63279340-02B8-4127-86B5-5DE827D18B68}" srcId="{F540E479-B33F-41B1-ADA6-EE671A4B9EA8}" destId="{62446841-A4BE-442F-B743-8DC0C32C3E5C}" srcOrd="1" destOrd="0" parTransId="{543AE6D4-1B17-4CAA-8F9E-62DB6115832B}" sibTransId="{FB1FBC02-CCA1-4A6F-A8D8-55F24B541FBA}"/>
    <dgm:cxn modelId="{A7B84F47-8415-49EB-93E4-52B26789443E}" type="presOf" srcId="{E4933254-4C13-4E04-BF5A-849640F614D4}" destId="{4C992C0D-D15F-4B2C-BCB7-29B0BD2B6A85}" srcOrd="0" destOrd="0" presId="urn:microsoft.com/office/officeart/2005/8/layout/radial2"/>
    <dgm:cxn modelId="{213DD650-EA7C-41FF-9F63-B456748886FD}" srcId="{0B7C5343-5BFC-45B0-948D-C4A81EF0DC27}" destId="{B572C89F-63E1-4156-B63D-369CD95540B2}" srcOrd="0" destOrd="0" parTransId="{E18CB27E-CB7B-46A4-ACD3-55C322969ADB}" sibTransId="{2275DCBC-3BAE-42D3-A604-46A979614411}"/>
    <dgm:cxn modelId="{652B1791-389D-45E2-AAC8-CC2F7F8D4C24}" srcId="{C92DD08D-B9B3-45DC-9852-0D05C3E4025B}" destId="{714885DD-AB60-499A-B7CE-4C65D9D8FA18}" srcOrd="1" destOrd="0" parTransId="{CEDB3129-0404-4C10-BC12-52DC8E5B100A}" sibTransId="{DAF1430C-3E0B-4CBD-A9B4-C9672BB0539A}"/>
    <dgm:cxn modelId="{15613998-B72B-4889-8FEC-3217C72CE0F9}" type="presOf" srcId="{0B7C5343-5BFC-45B0-948D-C4A81EF0DC27}" destId="{3A8C16E9-B3FA-4360-8075-D09E3F4D7889}" srcOrd="0" destOrd="0" presId="urn:microsoft.com/office/officeart/2005/8/layout/radial2"/>
    <dgm:cxn modelId="{FE820499-E786-4D9C-B7E0-462BF7846018}" type="presOf" srcId="{F540E479-B33F-41B1-ADA6-EE671A4B9EA8}" destId="{F2514E63-7897-4B58-A13C-E2E8C0B16134}" srcOrd="0" destOrd="0" presId="urn:microsoft.com/office/officeart/2005/8/layout/radial2"/>
    <dgm:cxn modelId="{E88996A9-3629-4E26-A16A-3B5344FC7867}" type="presOf" srcId="{B572C89F-63E1-4156-B63D-369CD95540B2}" destId="{B8693ABC-91D1-4B44-9C03-A53579860660}" srcOrd="0" destOrd="0" presId="urn:microsoft.com/office/officeart/2005/8/layout/radial2"/>
    <dgm:cxn modelId="{4FC8C0C0-F90B-46BE-BD61-5D9428086AAC}" type="presOf" srcId="{62446841-A4BE-442F-B743-8DC0C32C3E5C}" destId="{D24302C5-B8FB-44F5-A25D-5716F62FC60C}" srcOrd="0" destOrd="1" presId="urn:microsoft.com/office/officeart/2005/8/layout/radial2"/>
    <dgm:cxn modelId="{93798DC6-FFAB-45A6-BF7F-E5CEC9CC52E9}" srcId="{C92DD08D-B9B3-45DC-9852-0D05C3E4025B}" destId="{BCCA1936-B26D-448D-B5C1-52FEE0D66ED3}" srcOrd="0" destOrd="0" parTransId="{0A141F1B-E81E-4EDD-85CC-75158523E9AC}" sibTransId="{03CA18CB-524E-45D9-81D6-8EC880FA63AD}"/>
    <dgm:cxn modelId="{55A54BC8-4450-4D43-A95C-397780E9DE6F}" srcId="{1590F1B0-7B4E-4BDC-B3CD-C3A6DB89C7E7}" destId="{0B7C5343-5BFC-45B0-948D-C4A81EF0DC27}" srcOrd="1" destOrd="0" parTransId="{F5454084-197E-42CA-BC27-5E31A0A392E8}" sibTransId="{0B011A98-9CA7-4C87-8E6E-78BFD35C579E}"/>
    <dgm:cxn modelId="{C6FE31CE-0B52-479D-89C2-480231A716DC}" srcId="{1590F1B0-7B4E-4BDC-B3CD-C3A6DB89C7E7}" destId="{F540E479-B33F-41B1-ADA6-EE671A4B9EA8}" srcOrd="0" destOrd="0" parTransId="{BC9025F3-8561-4513-ADCC-3305C5744375}" sibTransId="{00C8C7B8-E9A2-40EB-ABAA-4A3D9A853E8F}"/>
    <dgm:cxn modelId="{BD3503DF-3579-4AE1-BD81-43A60F22969B}" type="presOf" srcId="{6230C8C6-5A3F-4271-964B-62B19A69F5EE}" destId="{D24302C5-B8FB-44F5-A25D-5716F62FC60C}" srcOrd="0" destOrd="0" presId="urn:microsoft.com/office/officeart/2005/8/layout/radial2"/>
    <dgm:cxn modelId="{654741E6-83E4-40CB-A72A-582CEB9A90DA}" type="presOf" srcId="{C92DD08D-B9B3-45DC-9852-0D05C3E4025B}" destId="{EA883788-7BF2-497B-8089-1D4632D17035}" srcOrd="0" destOrd="0" presId="urn:microsoft.com/office/officeart/2005/8/layout/radial2"/>
    <dgm:cxn modelId="{247AA0EF-FE83-42E5-989C-6A70A769402A}" type="presOf" srcId="{714885DD-AB60-499A-B7CE-4C65D9D8FA18}" destId="{5909D69E-40DA-446B-802D-76CD9BAF19CD}" srcOrd="0" destOrd="1" presId="urn:microsoft.com/office/officeart/2005/8/layout/radial2"/>
    <dgm:cxn modelId="{7A881A67-EC7F-42C0-A4D9-44463A606AC0}" type="presParOf" srcId="{1CD8FC7A-7637-4642-BCE5-06C9702BC949}" destId="{4AD04FA3-A714-444B-9163-C195CC85E1EA}" srcOrd="0" destOrd="0" presId="urn:microsoft.com/office/officeart/2005/8/layout/radial2"/>
    <dgm:cxn modelId="{9B973EA3-980D-4703-9D3A-BB1942E50E1A}" type="presParOf" srcId="{4AD04FA3-A714-444B-9163-C195CC85E1EA}" destId="{89CD0879-636D-451B-8E8B-2A66914CC15E}" srcOrd="0" destOrd="0" presId="urn:microsoft.com/office/officeart/2005/8/layout/radial2"/>
    <dgm:cxn modelId="{78512B48-C0E3-4D6F-ACF2-818F335B9BB2}" type="presParOf" srcId="{89CD0879-636D-451B-8E8B-2A66914CC15E}" destId="{7F33686C-A304-479E-ABAF-56DCDAF9BA7F}" srcOrd="0" destOrd="0" presId="urn:microsoft.com/office/officeart/2005/8/layout/radial2"/>
    <dgm:cxn modelId="{1C98A528-21DF-48A7-874D-C9820090254B}" type="presParOf" srcId="{89CD0879-636D-451B-8E8B-2A66914CC15E}" destId="{9D80273E-5520-4306-9619-CB97734D6989}" srcOrd="1" destOrd="0" presId="urn:microsoft.com/office/officeart/2005/8/layout/radial2"/>
    <dgm:cxn modelId="{C019AA46-2207-490C-906A-970286C66F97}" type="presParOf" srcId="{4AD04FA3-A714-444B-9163-C195CC85E1EA}" destId="{D088BE28-8969-451B-9F70-0300AB2630D9}" srcOrd="1" destOrd="0" presId="urn:microsoft.com/office/officeart/2005/8/layout/radial2"/>
    <dgm:cxn modelId="{56CB8645-C51F-4740-A01A-417B6536EB36}" type="presParOf" srcId="{4AD04FA3-A714-444B-9163-C195CC85E1EA}" destId="{9268FAD5-C944-47E1-A99E-FF50EC930F7A}" srcOrd="2" destOrd="0" presId="urn:microsoft.com/office/officeart/2005/8/layout/radial2"/>
    <dgm:cxn modelId="{C030D9CA-BC9E-4468-B876-4C5155040FA9}" type="presParOf" srcId="{9268FAD5-C944-47E1-A99E-FF50EC930F7A}" destId="{F2514E63-7897-4B58-A13C-E2E8C0B16134}" srcOrd="0" destOrd="0" presId="urn:microsoft.com/office/officeart/2005/8/layout/radial2"/>
    <dgm:cxn modelId="{57B10E66-A6E9-480F-99FA-E61396217B50}" type="presParOf" srcId="{9268FAD5-C944-47E1-A99E-FF50EC930F7A}" destId="{D24302C5-B8FB-44F5-A25D-5716F62FC60C}" srcOrd="1" destOrd="0" presId="urn:microsoft.com/office/officeart/2005/8/layout/radial2"/>
    <dgm:cxn modelId="{1ABD99A3-9BDA-4163-9D3C-0E31F1511B79}" type="presParOf" srcId="{4AD04FA3-A714-444B-9163-C195CC85E1EA}" destId="{60E831DD-B6E2-4729-AAE9-4AF67AE706D0}" srcOrd="3" destOrd="0" presId="urn:microsoft.com/office/officeart/2005/8/layout/radial2"/>
    <dgm:cxn modelId="{5F0EA531-77D8-4EF3-B356-123B9B85C6C5}" type="presParOf" srcId="{4AD04FA3-A714-444B-9163-C195CC85E1EA}" destId="{D59FF6C1-7322-4258-8757-05144908482D}" srcOrd="4" destOrd="0" presId="urn:microsoft.com/office/officeart/2005/8/layout/radial2"/>
    <dgm:cxn modelId="{0731062B-92D8-4B61-ABA1-FDD2BD766FBE}" type="presParOf" srcId="{D59FF6C1-7322-4258-8757-05144908482D}" destId="{3A8C16E9-B3FA-4360-8075-D09E3F4D7889}" srcOrd="0" destOrd="0" presId="urn:microsoft.com/office/officeart/2005/8/layout/radial2"/>
    <dgm:cxn modelId="{3AE9DE41-BCF3-449A-A0CB-D7C34CFE35A9}" type="presParOf" srcId="{D59FF6C1-7322-4258-8757-05144908482D}" destId="{B8693ABC-91D1-4B44-9C03-A53579860660}" srcOrd="1" destOrd="0" presId="urn:microsoft.com/office/officeart/2005/8/layout/radial2"/>
    <dgm:cxn modelId="{E34F5DCD-8913-4656-96B3-1C9C02197E73}" type="presParOf" srcId="{4AD04FA3-A714-444B-9163-C195CC85E1EA}" destId="{9E1CFD0B-0719-407A-8BC5-068DC6F9E6D0}" srcOrd="5" destOrd="0" presId="urn:microsoft.com/office/officeart/2005/8/layout/radial2"/>
    <dgm:cxn modelId="{4926BEB7-2380-44A6-82FA-38621473D645}" type="presParOf" srcId="{4AD04FA3-A714-444B-9163-C195CC85E1EA}" destId="{8F54534D-4E2D-4022-A466-E80B5CADC646}" srcOrd="6" destOrd="0" presId="urn:microsoft.com/office/officeart/2005/8/layout/radial2"/>
    <dgm:cxn modelId="{D3F38CBA-A7F9-4A78-8DDE-AF14707890AE}" type="presParOf" srcId="{8F54534D-4E2D-4022-A466-E80B5CADC646}" destId="{EA883788-7BF2-497B-8089-1D4632D17035}" srcOrd="0" destOrd="0" presId="urn:microsoft.com/office/officeart/2005/8/layout/radial2"/>
    <dgm:cxn modelId="{DB2D7EC6-A2B0-4E2A-9EA3-1239335FDB3B}" type="presParOf" srcId="{8F54534D-4E2D-4022-A466-E80B5CADC646}" destId="{5909D69E-40DA-446B-802D-76CD9BAF19CD}" srcOrd="1" destOrd="0" presId="urn:microsoft.com/office/officeart/2005/8/layout/radial2"/>
    <dgm:cxn modelId="{54A842CF-C8DF-4BF0-BDFA-4137138F48FE}" type="presParOf" srcId="{4AD04FA3-A714-444B-9163-C195CC85E1EA}" destId="{5F229197-C305-411C-AC6C-952F67245BDE}" srcOrd="7" destOrd="0" presId="urn:microsoft.com/office/officeart/2005/8/layout/radial2"/>
    <dgm:cxn modelId="{46543A8F-DAD7-4D2A-BE8C-9796FF6C87ED}" type="presParOf" srcId="{4AD04FA3-A714-444B-9163-C195CC85E1EA}" destId="{324D166F-522E-40C0-A626-81A9D1893770}" srcOrd="8" destOrd="0" presId="urn:microsoft.com/office/officeart/2005/8/layout/radial2"/>
    <dgm:cxn modelId="{14C12210-8A44-416A-9051-EB8391BF37A0}" type="presParOf" srcId="{324D166F-522E-40C0-A626-81A9D1893770}" destId="{4C992C0D-D15F-4B2C-BCB7-29B0BD2B6A85}" srcOrd="0" destOrd="0" presId="urn:microsoft.com/office/officeart/2005/8/layout/radial2"/>
    <dgm:cxn modelId="{4FFC6ADA-7A20-41E3-98D6-2BB365D391DE}" type="presParOf" srcId="{324D166F-522E-40C0-A626-81A9D1893770}" destId="{7D488A40-EA5E-474C-9224-71FC58EC07E9}"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DB0048-9C4A-49AC-9603-84CEE03CCBC4}" type="doc">
      <dgm:prSet loTypeId="urn:microsoft.com/office/officeart/2005/8/layout/cycle5" loCatId="cycle" qsTypeId="urn:microsoft.com/office/officeart/2005/8/quickstyle/simple2" qsCatId="simple" csTypeId="urn:microsoft.com/office/officeart/2005/8/colors/accent1_4" csCatId="accent1" phldr="1"/>
      <dgm:spPr/>
      <dgm:t>
        <a:bodyPr/>
        <a:lstStyle/>
        <a:p>
          <a:endParaRPr lang="el-GR"/>
        </a:p>
      </dgm:t>
    </dgm:pt>
    <dgm:pt modelId="{CB451673-0124-41CC-9544-37A4F54A47F0}">
      <dgm:prSet phldrT="[Text]" custT="1"/>
      <dgm:spPr>
        <a:solidFill>
          <a:schemeClr val="accent1">
            <a:shade val="50000"/>
            <a:hueOff val="0"/>
            <a:satOff val="0"/>
            <a:lumOff val="0"/>
            <a:alpha val="66000"/>
          </a:schemeClr>
        </a:solidFill>
      </dgm:spPr>
      <dgm:t>
        <a:bodyPr/>
        <a:lstStyle/>
        <a:p>
          <a:r>
            <a:rPr lang="el-GR" sz="2100" b="1" dirty="0">
              <a:solidFill>
                <a:schemeClr val="bg1"/>
              </a:solidFill>
              <a:latin typeface="+mj-lt"/>
            </a:rPr>
            <a:t>Ελάττωση   ινσουλίνης</a:t>
          </a:r>
        </a:p>
      </dgm:t>
    </dgm:pt>
    <dgm:pt modelId="{A36BF1C6-35E6-4623-81ED-915729FF0B30}" type="parTrans" cxnId="{E40AB900-0BC4-4C4A-8EB4-72E36C183282}">
      <dgm:prSet/>
      <dgm:spPr/>
      <dgm:t>
        <a:bodyPr/>
        <a:lstStyle/>
        <a:p>
          <a:endParaRPr lang="el-GR"/>
        </a:p>
      </dgm:t>
    </dgm:pt>
    <dgm:pt modelId="{DC420CB7-7807-4CC4-97F3-17B3F9F91B6F}" type="sibTrans" cxnId="{E40AB900-0BC4-4C4A-8EB4-72E36C183282}">
      <dgm:prSet/>
      <dgm:spPr>
        <a:ln w="25400">
          <a:solidFill>
            <a:schemeClr val="tx1"/>
          </a:solidFill>
        </a:ln>
      </dgm:spPr>
      <dgm:t>
        <a:bodyPr/>
        <a:lstStyle/>
        <a:p>
          <a:endParaRPr lang="el-GR"/>
        </a:p>
      </dgm:t>
    </dgm:pt>
    <dgm:pt modelId="{23E59F2E-A262-42F8-A554-02CF7408FA67}">
      <dgm:prSet phldrT="[Text]" custT="1"/>
      <dgm:spPr>
        <a:solidFill>
          <a:schemeClr val="accent1">
            <a:shade val="50000"/>
            <a:hueOff val="-57114"/>
            <a:satOff val="21283"/>
            <a:lumOff val="10691"/>
            <a:alpha val="75000"/>
          </a:schemeClr>
        </a:solidFill>
      </dgm:spPr>
      <dgm:t>
        <a:bodyPr/>
        <a:lstStyle/>
        <a:p>
          <a:pPr>
            <a:lnSpc>
              <a:spcPct val="100000"/>
            </a:lnSpc>
            <a:spcAft>
              <a:spcPts val="0"/>
            </a:spcAft>
          </a:pPr>
          <a:r>
            <a:rPr lang="el-GR" sz="2100" b="1" dirty="0">
              <a:solidFill>
                <a:schemeClr val="bg1"/>
              </a:solidFill>
              <a:latin typeface="+mj-lt"/>
            </a:rPr>
            <a:t>παρατεταμένη</a:t>
          </a:r>
        </a:p>
        <a:p>
          <a:pPr>
            <a:lnSpc>
              <a:spcPct val="100000"/>
            </a:lnSpc>
            <a:spcAft>
              <a:spcPts val="0"/>
            </a:spcAft>
          </a:pPr>
          <a:r>
            <a:rPr lang="el-GR" sz="2100" b="1" dirty="0">
              <a:solidFill>
                <a:schemeClr val="bg1"/>
              </a:solidFill>
              <a:latin typeface="+mj-lt"/>
            </a:rPr>
            <a:t>υπεργλυκαιμία</a:t>
          </a:r>
        </a:p>
      </dgm:t>
    </dgm:pt>
    <dgm:pt modelId="{F14BBDB4-AA27-4CF5-9EEF-9E1495F608A2}" type="parTrans" cxnId="{5247D90D-36A0-49BF-AF4E-50D3D0A00991}">
      <dgm:prSet/>
      <dgm:spPr/>
      <dgm:t>
        <a:bodyPr/>
        <a:lstStyle/>
        <a:p>
          <a:endParaRPr lang="el-GR"/>
        </a:p>
      </dgm:t>
    </dgm:pt>
    <dgm:pt modelId="{095F57BB-DF5A-473C-AFC9-298D76A2FE8D}" type="sibTrans" cxnId="{5247D90D-36A0-49BF-AF4E-50D3D0A00991}">
      <dgm:prSet/>
      <dgm:spPr>
        <a:ln w="25400">
          <a:solidFill>
            <a:schemeClr val="tx1"/>
          </a:solidFill>
        </a:ln>
      </dgm:spPr>
      <dgm:t>
        <a:bodyPr/>
        <a:lstStyle/>
        <a:p>
          <a:endParaRPr lang="el-GR"/>
        </a:p>
      </dgm:t>
    </dgm:pt>
    <dgm:pt modelId="{34EE69C3-7BCF-40DB-9B86-174527451E32}">
      <dgm:prSet phldrT="[Text]" custT="1"/>
      <dgm:spPr/>
      <dgm:t>
        <a:bodyPr/>
        <a:lstStyle/>
        <a:p>
          <a:r>
            <a:rPr lang="el-GR" sz="2100" b="1" dirty="0">
              <a:solidFill>
                <a:schemeClr val="bg1"/>
              </a:solidFill>
              <a:latin typeface="+mj-lt"/>
            </a:rPr>
            <a:t>Ωσμωτική διούρηση </a:t>
          </a:r>
          <a:endParaRPr lang="en-US" sz="2100" b="1" dirty="0">
            <a:solidFill>
              <a:schemeClr val="bg1"/>
            </a:solidFill>
            <a:latin typeface="+mj-lt"/>
          </a:endParaRPr>
        </a:p>
        <a:p>
          <a:r>
            <a:rPr lang="el-GR" sz="2100" b="1" dirty="0">
              <a:solidFill>
                <a:srgbClr val="333399"/>
              </a:solidFill>
              <a:latin typeface="+mj-lt"/>
            </a:rPr>
            <a:t>(</a:t>
          </a:r>
          <a:r>
            <a:rPr lang="el-GR" sz="2100" b="1" dirty="0">
              <a:solidFill>
                <a:srgbClr val="FF0000"/>
              </a:solidFill>
              <a:latin typeface="+mj-lt"/>
            </a:rPr>
            <a:t>πολυουρία- </a:t>
          </a:r>
          <a:r>
            <a:rPr lang="el-GR" sz="2100" b="1" dirty="0" err="1">
              <a:solidFill>
                <a:srgbClr val="FF0000"/>
              </a:solidFill>
              <a:latin typeface="+mj-lt"/>
            </a:rPr>
            <a:t>πολυδυψία</a:t>
          </a:r>
          <a:r>
            <a:rPr lang="el-GR" sz="2100" b="1" dirty="0">
              <a:solidFill>
                <a:srgbClr val="333399"/>
              </a:solidFill>
              <a:latin typeface="+mj-lt"/>
            </a:rPr>
            <a:t>)</a:t>
          </a:r>
        </a:p>
      </dgm:t>
    </dgm:pt>
    <dgm:pt modelId="{6E77C3D6-B981-4912-9AAB-3161C6CDD93F}" type="parTrans" cxnId="{164717DC-F3AC-4867-A20D-0A82249A89D7}">
      <dgm:prSet/>
      <dgm:spPr/>
      <dgm:t>
        <a:bodyPr/>
        <a:lstStyle/>
        <a:p>
          <a:endParaRPr lang="el-GR"/>
        </a:p>
      </dgm:t>
    </dgm:pt>
    <dgm:pt modelId="{8F0BFEC0-A6D2-49D3-BF17-34DF6F5A613C}" type="sibTrans" cxnId="{164717DC-F3AC-4867-A20D-0A82249A89D7}">
      <dgm:prSet/>
      <dgm:spPr>
        <a:solidFill>
          <a:schemeClr val="accent1">
            <a:shade val="50000"/>
            <a:hueOff val="0"/>
            <a:satOff val="0"/>
            <a:lumOff val="0"/>
          </a:schemeClr>
        </a:solidFill>
        <a:ln w="25400"/>
      </dgm:spPr>
      <dgm:t>
        <a:bodyPr/>
        <a:lstStyle/>
        <a:p>
          <a:endParaRPr lang="el-GR"/>
        </a:p>
      </dgm:t>
    </dgm:pt>
    <dgm:pt modelId="{2E44DD30-AF30-43CD-8737-87C55B024CCC}">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sz="1700" b="1" dirty="0">
            <a:solidFill>
              <a:schemeClr val="tx1"/>
            </a:solidFill>
            <a:latin typeface="+mj-lt"/>
          </a:endParaRPr>
        </a:p>
        <a:p>
          <a:pPr marL="0" marR="0" indent="0" defTabSz="914400" eaLnBrk="1" fontAlgn="auto" latinLnBrk="0" hangingPunct="1">
            <a:lnSpc>
              <a:spcPct val="100000"/>
            </a:lnSpc>
            <a:spcBef>
              <a:spcPts val="0"/>
            </a:spcBef>
            <a:spcAft>
              <a:spcPts val="0"/>
            </a:spcAft>
            <a:buClrTx/>
            <a:buSzTx/>
            <a:buFontTx/>
            <a:buNone/>
            <a:tabLst/>
            <a:defRPr/>
          </a:pPr>
          <a:r>
            <a:rPr lang="el-GR" sz="2100" b="1" dirty="0">
              <a:solidFill>
                <a:schemeClr val="bg1"/>
              </a:solidFill>
              <a:latin typeface="+mj-lt"/>
            </a:rPr>
            <a:t>Απώλεια ηλεκτρολυτών</a:t>
          </a:r>
        </a:p>
        <a:p>
          <a:endParaRPr lang="el-GR" sz="1700" b="1" dirty="0">
            <a:solidFill>
              <a:srgbClr val="FF0000"/>
            </a:solidFill>
            <a:latin typeface="+mj-lt"/>
          </a:endParaRPr>
        </a:p>
      </dgm:t>
    </dgm:pt>
    <dgm:pt modelId="{13E58C15-D931-4971-B501-6AE6837A27F5}" type="parTrans" cxnId="{015DACEF-15B8-4755-865A-5CF4C54FD085}">
      <dgm:prSet/>
      <dgm:spPr/>
      <dgm:t>
        <a:bodyPr/>
        <a:lstStyle/>
        <a:p>
          <a:endParaRPr lang="el-GR"/>
        </a:p>
      </dgm:t>
    </dgm:pt>
    <dgm:pt modelId="{030ACF45-9234-4AA5-A133-1D69FB23CE00}" type="sibTrans" cxnId="{015DACEF-15B8-4755-865A-5CF4C54FD085}">
      <dgm:prSet/>
      <dgm:spPr>
        <a:ln w="25400"/>
      </dgm:spPr>
      <dgm:t>
        <a:bodyPr/>
        <a:lstStyle/>
        <a:p>
          <a:endParaRPr lang="el-GR"/>
        </a:p>
      </dgm:t>
    </dgm:pt>
    <dgm:pt modelId="{C6ECDC79-BF21-4231-9803-480418AEA411}">
      <dgm:prSet phldrT="[Text]" custT="1"/>
      <dgm:spPr>
        <a:ln>
          <a:solidFill>
            <a:srgbClr val="FF0000"/>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l-GR" sz="2000" b="1" dirty="0">
              <a:solidFill>
                <a:srgbClr val="002060"/>
              </a:solidFill>
              <a:effectLst>
                <a:outerShdw blurRad="38100" dist="38100" dir="2700000" algn="tl">
                  <a:srgbClr val="000000">
                    <a:alpha val="43137"/>
                  </a:srgbClr>
                </a:outerShdw>
              </a:effectLst>
              <a:latin typeface="+mj-lt"/>
            </a:rPr>
            <a:t>ΑΦΥΔΑΤΩΣΗ</a:t>
          </a:r>
        </a:p>
      </dgm:t>
    </dgm:pt>
    <dgm:pt modelId="{8CE2FD0A-FA2B-4435-888E-6146149F57FF}" type="parTrans" cxnId="{CDB71AB4-942E-4392-B79C-DE15E79CF508}">
      <dgm:prSet/>
      <dgm:spPr/>
      <dgm:t>
        <a:bodyPr/>
        <a:lstStyle/>
        <a:p>
          <a:endParaRPr lang="el-GR"/>
        </a:p>
      </dgm:t>
    </dgm:pt>
    <dgm:pt modelId="{C5A703E7-F64A-47EC-A7C2-4AE4DCD8E1DA}" type="sibTrans" cxnId="{CDB71AB4-942E-4392-B79C-DE15E79CF508}">
      <dgm:prSet/>
      <dgm:spPr>
        <a:ln w="25400">
          <a:solidFill>
            <a:schemeClr val="tx1"/>
          </a:solidFill>
        </a:ln>
      </dgm:spPr>
      <dgm:t>
        <a:bodyPr/>
        <a:lstStyle/>
        <a:p>
          <a:endParaRPr lang="el-GR"/>
        </a:p>
      </dgm:t>
    </dgm:pt>
    <dgm:pt modelId="{75BEE221-BB66-4C8C-A681-455D1C318C3C}">
      <dgm:prSet custT="1"/>
      <dgm:spPr/>
      <dgm:t>
        <a:bodyPr/>
        <a:lstStyle/>
        <a:p>
          <a:r>
            <a:rPr lang="el-GR" sz="2100" b="1" dirty="0" err="1">
              <a:solidFill>
                <a:schemeClr val="bg1"/>
              </a:solidFill>
              <a:effectLst/>
              <a:latin typeface="+mj-lt"/>
            </a:rPr>
            <a:t>Γλυκοζουρία</a:t>
          </a:r>
          <a:endParaRPr lang="el-GR" sz="2100" b="1" dirty="0">
            <a:solidFill>
              <a:schemeClr val="bg1"/>
            </a:solidFill>
            <a:effectLst/>
            <a:latin typeface="+mj-lt"/>
          </a:endParaRPr>
        </a:p>
      </dgm:t>
    </dgm:pt>
    <dgm:pt modelId="{ABF892B0-2436-4218-9D9B-CE4329363CBC}" type="parTrans" cxnId="{276311CD-9839-4754-80CC-94D5B89986F6}">
      <dgm:prSet/>
      <dgm:spPr/>
      <dgm:t>
        <a:bodyPr/>
        <a:lstStyle/>
        <a:p>
          <a:endParaRPr lang="el-GR"/>
        </a:p>
      </dgm:t>
    </dgm:pt>
    <dgm:pt modelId="{A5CCFF9D-CDF8-4B58-9BC7-67AD1E30BA1A}" type="sibTrans" cxnId="{276311CD-9839-4754-80CC-94D5B89986F6}">
      <dgm:prSet/>
      <dgm:spPr>
        <a:solidFill>
          <a:schemeClr val="accent1">
            <a:shade val="50000"/>
            <a:hueOff val="0"/>
            <a:satOff val="0"/>
            <a:lumOff val="0"/>
          </a:schemeClr>
        </a:solidFill>
        <a:ln w="25400">
          <a:solidFill>
            <a:schemeClr val="tx1"/>
          </a:solidFill>
        </a:ln>
      </dgm:spPr>
      <dgm:t>
        <a:bodyPr/>
        <a:lstStyle/>
        <a:p>
          <a:endParaRPr lang="el-GR"/>
        </a:p>
      </dgm:t>
    </dgm:pt>
    <dgm:pt modelId="{8BDFE64D-2BD3-4A11-BA66-0FB9F59F6C03}" type="pres">
      <dgm:prSet presAssocID="{A9DB0048-9C4A-49AC-9603-84CEE03CCBC4}" presName="cycle" presStyleCnt="0">
        <dgm:presLayoutVars>
          <dgm:dir/>
          <dgm:resizeHandles val="exact"/>
        </dgm:presLayoutVars>
      </dgm:prSet>
      <dgm:spPr/>
    </dgm:pt>
    <dgm:pt modelId="{3600B2B5-FA15-40C5-B71D-36CD98625287}" type="pres">
      <dgm:prSet presAssocID="{CB451673-0124-41CC-9544-37A4F54A47F0}" presName="node" presStyleLbl="node1" presStyleIdx="0" presStyleCnt="6" custScaleX="189261" custScaleY="118728" custRadScaleRad="100150" custRadScaleInc="2727">
        <dgm:presLayoutVars>
          <dgm:bulletEnabled val="1"/>
        </dgm:presLayoutVars>
      </dgm:prSet>
      <dgm:spPr/>
    </dgm:pt>
    <dgm:pt modelId="{37405BC4-E14B-44B4-AFC0-354D06333CDE}" type="pres">
      <dgm:prSet presAssocID="{CB451673-0124-41CC-9544-37A4F54A47F0}" presName="spNode" presStyleCnt="0"/>
      <dgm:spPr/>
    </dgm:pt>
    <dgm:pt modelId="{BFF032A7-ADDA-43B8-AF12-B18B74F86408}" type="pres">
      <dgm:prSet presAssocID="{DC420CB7-7807-4CC4-97F3-17B3F9F91B6F}" presName="sibTrans" presStyleLbl="sibTrans1D1" presStyleIdx="0" presStyleCnt="6"/>
      <dgm:spPr/>
    </dgm:pt>
    <dgm:pt modelId="{936881CE-F607-4D70-BB92-C0199A3821CE}" type="pres">
      <dgm:prSet presAssocID="{23E59F2E-A262-42F8-A554-02CF7408FA67}" presName="node" presStyleLbl="node1" presStyleIdx="1" presStyleCnt="6" custScaleX="217917" custRadScaleRad="95490" custRadScaleInc="32348">
        <dgm:presLayoutVars>
          <dgm:bulletEnabled val="1"/>
        </dgm:presLayoutVars>
      </dgm:prSet>
      <dgm:spPr/>
    </dgm:pt>
    <dgm:pt modelId="{FC77209F-CCB9-4B98-A8B5-A9EF36238360}" type="pres">
      <dgm:prSet presAssocID="{23E59F2E-A262-42F8-A554-02CF7408FA67}" presName="spNode" presStyleCnt="0"/>
      <dgm:spPr/>
    </dgm:pt>
    <dgm:pt modelId="{4E415C1A-1927-41D5-8D68-895F0F380807}" type="pres">
      <dgm:prSet presAssocID="{095F57BB-DF5A-473C-AFC9-298D76A2FE8D}" presName="sibTrans" presStyleLbl="sibTrans1D1" presStyleIdx="1" presStyleCnt="6"/>
      <dgm:spPr/>
    </dgm:pt>
    <dgm:pt modelId="{4B8693B6-55EC-472B-B1E0-33C1B5A7C5D5}" type="pres">
      <dgm:prSet presAssocID="{75BEE221-BB66-4C8C-A681-455D1C318C3C}" presName="node" presStyleLbl="node1" presStyleIdx="2" presStyleCnt="6" custScaleX="165793" custRadScaleRad="94020" custRadScaleInc="-37508">
        <dgm:presLayoutVars>
          <dgm:bulletEnabled val="1"/>
        </dgm:presLayoutVars>
      </dgm:prSet>
      <dgm:spPr/>
    </dgm:pt>
    <dgm:pt modelId="{0E25F7EE-C224-4443-9D3B-7A6D3B3BE3BB}" type="pres">
      <dgm:prSet presAssocID="{75BEE221-BB66-4C8C-A681-455D1C318C3C}" presName="spNode" presStyleCnt="0"/>
      <dgm:spPr/>
    </dgm:pt>
    <dgm:pt modelId="{64D418BB-38BE-42B1-84D9-14728F8EEB08}" type="pres">
      <dgm:prSet presAssocID="{A5CCFF9D-CDF8-4B58-9BC7-67AD1E30BA1A}" presName="sibTrans" presStyleLbl="sibTrans1D1" presStyleIdx="2" presStyleCnt="6"/>
      <dgm:spPr/>
    </dgm:pt>
    <dgm:pt modelId="{17D1E7AB-31E1-4426-9A59-E741192288A3}" type="pres">
      <dgm:prSet presAssocID="{34EE69C3-7BCF-40DB-9B86-174527451E32}" presName="node" presStyleLbl="node1" presStyleIdx="3" presStyleCnt="6" custScaleX="279149" custRadScaleRad="105039" custRadScaleInc="-17144">
        <dgm:presLayoutVars>
          <dgm:bulletEnabled val="1"/>
        </dgm:presLayoutVars>
      </dgm:prSet>
      <dgm:spPr/>
    </dgm:pt>
    <dgm:pt modelId="{802EE3D1-C15E-44B3-BB98-2C8137125A13}" type="pres">
      <dgm:prSet presAssocID="{34EE69C3-7BCF-40DB-9B86-174527451E32}" presName="spNode" presStyleCnt="0"/>
      <dgm:spPr/>
    </dgm:pt>
    <dgm:pt modelId="{E1E5F7E8-0053-43A4-9DD1-A72FFCAA96D3}" type="pres">
      <dgm:prSet presAssocID="{8F0BFEC0-A6D2-49D3-BF17-34DF6F5A613C}" presName="sibTrans" presStyleLbl="sibTrans1D1" presStyleIdx="3" presStyleCnt="6"/>
      <dgm:spPr/>
    </dgm:pt>
    <dgm:pt modelId="{F62A4922-DC02-49B1-A634-6991FE0FBC7A}" type="pres">
      <dgm:prSet presAssocID="{2E44DD30-AF30-43CD-8737-87C55B024CCC}" presName="node" presStyleLbl="node1" presStyleIdx="4" presStyleCnt="6" custScaleX="196892" custRadScaleRad="93200" custRadScaleInc="25274">
        <dgm:presLayoutVars>
          <dgm:bulletEnabled val="1"/>
        </dgm:presLayoutVars>
      </dgm:prSet>
      <dgm:spPr/>
    </dgm:pt>
    <dgm:pt modelId="{4A523B54-4D83-4352-8BF6-2535B8E4067D}" type="pres">
      <dgm:prSet presAssocID="{2E44DD30-AF30-43CD-8737-87C55B024CCC}" presName="spNode" presStyleCnt="0"/>
      <dgm:spPr/>
    </dgm:pt>
    <dgm:pt modelId="{97136EA7-6F75-4863-81B9-0DD740947C15}" type="pres">
      <dgm:prSet presAssocID="{030ACF45-9234-4AA5-A133-1D69FB23CE00}" presName="sibTrans" presStyleLbl="sibTrans1D1" presStyleIdx="4" presStyleCnt="6"/>
      <dgm:spPr/>
    </dgm:pt>
    <dgm:pt modelId="{AC7D98AF-A1B5-45E3-900C-A371B03665C9}" type="pres">
      <dgm:prSet presAssocID="{C6ECDC79-BF21-4231-9803-480418AEA411}" presName="node" presStyleLbl="node1" presStyleIdx="5" presStyleCnt="6" custScaleX="175127" custScaleY="106905" custRadScaleRad="91319" custRadScaleInc="-40898">
        <dgm:presLayoutVars>
          <dgm:bulletEnabled val="1"/>
        </dgm:presLayoutVars>
      </dgm:prSet>
      <dgm:spPr/>
    </dgm:pt>
    <dgm:pt modelId="{1AF31519-C1DB-4F60-8261-38C504DFDED7}" type="pres">
      <dgm:prSet presAssocID="{C6ECDC79-BF21-4231-9803-480418AEA411}" presName="spNode" presStyleCnt="0"/>
      <dgm:spPr/>
    </dgm:pt>
    <dgm:pt modelId="{1E7EA034-99DD-434E-BE43-62CC6A133BD8}" type="pres">
      <dgm:prSet presAssocID="{C5A703E7-F64A-47EC-A7C2-4AE4DCD8E1DA}" presName="sibTrans" presStyleLbl="sibTrans1D1" presStyleIdx="5" presStyleCnt="6"/>
      <dgm:spPr/>
    </dgm:pt>
  </dgm:ptLst>
  <dgm:cxnLst>
    <dgm:cxn modelId="{E40AB900-0BC4-4C4A-8EB4-72E36C183282}" srcId="{A9DB0048-9C4A-49AC-9603-84CEE03CCBC4}" destId="{CB451673-0124-41CC-9544-37A4F54A47F0}" srcOrd="0" destOrd="0" parTransId="{A36BF1C6-35E6-4623-81ED-915729FF0B30}" sibTransId="{DC420CB7-7807-4CC4-97F3-17B3F9F91B6F}"/>
    <dgm:cxn modelId="{71265F09-E4E4-44B2-BD86-AF752B23BB1D}" type="presOf" srcId="{2E44DD30-AF30-43CD-8737-87C55B024CCC}" destId="{F62A4922-DC02-49B1-A634-6991FE0FBC7A}" srcOrd="0" destOrd="0" presId="urn:microsoft.com/office/officeart/2005/8/layout/cycle5"/>
    <dgm:cxn modelId="{5247D90D-36A0-49BF-AF4E-50D3D0A00991}" srcId="{A9DB0048-9C4A-49AC-9603-84CEE03CCBC4}" destId="{23E59F2E-A262-42F8-A554-02CF7408FA67}" srcOrd="1" destOrd="0" parTransId="{F14BBDB4-AA27-4CF5-9EEF-9E1495F608A2}" sibTransId="{095F57BB-DF5A-473C-AFC9-298D76A2FE8D}"/>
    <dgm:cxn modelId="{B2020230-D813-4285-8F55-98CA875915C7}" type="presOf" srcId="{CB451673-0124-41CC-9544-37A4F54A47F0}" destId="{3600B2B5-FA15-40C5-B71D-36CD98625287}" srcOrd="0" destOrd="0" presId="urn:microsoft.com/office/officeart/2005/8/layout/cycle5"/>
    <dgm:cxn modelId="{54EDBF65-7CBB-462B-A7A0-98F5DFF613B0}" type="presOf" srcId="{23E59F2E-A262-42F8-A554-02CF7408FA67}" destId="{936881CE-F607-4D70-BB92-C0199A3821CE}" srcOrd="0" destOrd="0" presId="urn:microsoft.com/office/officeart/2005/8/layout/cycle5"/>
    <dgm:cxn modelId="{BF2FD874-0522-4B1D-AB89-2FDF5ECF4AAF}" type="presOf" srcId="{030ACF45-9234-4AA5-A133-1D69FB23CE00}" destId="{97136EA7-6F75-4863-81B9-0DD740947C15}" srcOrd="0" destOrd="0" presId="urn:microsoft.com/office/officeart/2005/8/layout/cycle5"/>
    <dgm:cxn modelId="{205D8D75-F0E5-4922-9411-338562980DB7}" type="presOf" srcId="{C6ECDC79-BF21-4231-9803-480418AEA411}" destId="{AC7D98AF-A1B5-45E3-900C-A371B03665C9}" srcOrd="0" destOrd="0" presId="urn:microsoft.com/office/officeart/2005/8/layout/cycle5"/>
    <dgm:cxn modelId="{D8D2B67B-AD34-4B2F-8085-4ED068A78A29}" type="presOf" srcId="{34EE69C3-7BCF-40DB-9B86-174527451E32}" destId="{17D1E7AB-31E1-4426-9A59-E741192288A3}" srcOrd="0" destOrd="0" presId="urn:microsoft.com/office/officeart/2005/8/layout/cycle5"/>
    <dgm:cxn modelId="{DA5D2A91-44AD-4AC1-AD79-3A191676AB09}" type="presOf" srcId="{095F57BB-DF5A-473C-AFC9-298D76A2FE8D}" destId="{4E415C1A-1927-41D5-8D68-895F0F380807}" srcOrd="0" destOrd="0" presId="urn:microsoft.com/office/officeart/2005/8/layout/cycle5"/>
    <dgm:cxn modelId="{CDB71AB4-942E-4392-B79C-DE15E79CF508}" srcId="{A9DB0048-9C4A-49AC-9603-84CEE03CCBC4}" destId="{C6ECDC79-BF21-4231-9803-480418AEA411}" srcOrd="5" destOrd="0" parTransId="{8CE2FD0A-FA2B-4435-888E-6146149F57FF}" sibTransId="{C5A703E7-F64A-47EC-A7C2-4AE4DCD8E1DA}"/>
    <dgm:cxn modelId="{3592E2C0-FA62-48A3-A567-CC22492B1B30}" type="presOf" srcId="{C5A703E7-F64A-47EC-A7C2-4AE4DCD8E1DA}" destId="{1E7EA034-99DD-434E-BE43-62CC6A133BD8}" srcOrd="0" destOrd="0" presId="urn:microsoft.com/office/officeart/2005/8/layout/cycle5"/>
    <dgm:cxn modelId="{F21D0FC4-8001-45C0-B1D3-0B91FD06CC5B}" type="presOf" srcId="{DC420CB7-7807-4CC4-97F3-17B3F9F91B6F}" destId="{BFF032A7-ADDA-43B8-AF12-B18B74F86408}" srcOrd="0" destOrd="0" presId="urn:microsoft.com/office/officeart/2005/8/layout/cycle5"/>
    <dgm:cxn modelId="{23D53BC7-0325-4E33-B84F-E34256FB8C09}" type="presOf" srcId="{75BEE221-BB66-4C8C-A681-455D1C318C3C}" destId="{4B8693B6-55EC-472B-B1E0-33C1B5A7C5D5}" srcOrd="0" destOrd="0" presId="urn:microsoft.com/office/officeart/2005/8/layout/cycle5"/>
    <dgm:cxn modelId="{276311CD-9839-4754-80CC-94D5B89986F6}" srcId="{A9DB0048-9C4A-49AC-9603-84CEE03CCBC4}" destId="{75BEE221-BB66-4C8C-A681-455D1C318C3C}" srcOrd="2" destOrd="0" parTransId="{ABF892B0-2436-4218-9D9B-CE4329363CBC}" sibTransId="{A5CCFF9D-CDF8-4B58-9BC7-67AD1E30BA1A}"/>
    <dgm:cxn modelId="{2742D5D9-AFBD-410A-9D93-A53CD8F692B9}" type="presOf" srcId="{A9DB0048-9C4A-49AC-9603-84CEE03CCBC4}" destId="{8BDFE64D-2BD3-4A11-BA66-0FB9F59F6C03}" srcOrd="0" destOrd="0" presId="urn:microsoft.com/office/officeart/2005/8/layout/cycle5"/>
    <dgm:cxn modelId="{164717DC-F3AC-4867-A20D-0A82249A89D7}" srcId="{A9DB0048-9C4A-49AC-9603-84CEE03CCBC4}" destId="{34EE69C3-7BCF-40DB-9B86-174527451E32}" srcOrd="3" destOrd="0" parTransId="{6E77C3D6-B981-4912-9AAB-3161C6CDD93F}" sibTransId="{8F0BFEC0-A6D2-49D3-BF17-34DF6F5A613C}"/>
    <dgm:cxn modelId="{D8A671ED-E10E-4F19-896F-1EC2B9E0DCF4}" type="presOf" srcId="{A5CCFF9D-CDF8-4B58-9BC7-67AD1E30BA1A}" destId="{64D418BB-38BE-42B1-84D9-14728F8EEB08}" srcOrd="0" destOrd="0" presId="urn:microsoft.com/office/officeart/2005/8/layout/cycle5"/>
    <dgm:cxn modelId="{015DACEF-15B8-4755-865A-5CF4C54FD085}" srcId="{A9DB0048-9C4A-49AC-9603-84CEE03CCBC4}" destId="{2E44DD30-AF30-43CD-8737-87C55B024CCC}" srcOrd="4" destOrd="0" parTransId="{13E58C15-D931-4971-B501-6AE6837A27F5}" sibTransId="{030ACF45-9234-4AA5-A133-1D69FB23CE00}"/>
    <dgm:cxn modelId="{2B7B57FB-C91E-4F5D-9114-5AE98697D809}" type="presOf" srcId="{8F0BFEC0-A6D2-49D3-BF17-34DF6F5A613C}" destId="{E1E5F7E8-0053-43A4-9DD1-A72FFCAA96D3}" srcOrd="0" destOrd="0" presId="urn:microsoft.com/office/officeart/2005/8/layout/cycle5"/>
    <dgm:cxn modelId="{3E9251DA-6878-4301-8112-64A026055683}" type="presParOf" srcId="{8BDFE64D-2BD3-4A11-BA66-0FB9F59F6C03}" destId="{3600B2B5-FA15-40C5-B71D-36CD98625287}" srcOrd="0" destOrd="0" presId="urn:microsoft.com/office/officeart/2005/8/layout/cycle5"/>
    <dgm:cxn modelId="{15D9F4A5-7D6D-4C20-AE7A-616F9682CE0D}" type="presParOf" srcId="{8BDFE64D-2BD3-4A11-BA66-0FB9F59F6C03}" destId="{37405BC4-E14B-44B4-AFC0-354D06333CDE}" srcOrd="1" destOrd="0" presId="urn:microsoft.com/office/officeart/2005/8/layout/cycle5"/>
    <dgm:cxn modelId="{F8D5FDB1-2E54-4DD5-9FDC-31A76C32EF85}" type="presParOf" srcId="{8BDFE64D-2BD3-4A11-BA66-0FB9F59F6C03}" destId="{BFF032A7-ADDA-43B8-AF12-B18B74F86408}" srcOrd="2" destOrd="0" presId="urn:microsoft.com/office/officeart/2005/8/layout/cycle5"/>
    <dgm:cxn modelId="{1286F425-0F24-4DA6-9D84-424574000C3B}" type="presParOf" srcId="{8BDFE64D-2BD3-4A11-BA66-0FB9F59F6C03}" destId="{936881CE-F607-4D70-BB92-C0199A3821CE}" srcOrd="3" destOrd="0" presId="urn:microsoft.com/office/officeart/2005/8/layout/cycle5"/>
    <dgm:cxn modelId="{06974CC4-351D-4E39-99CB-712471CFCE53}" type="presParOf" srcId="{8BDFE64D-2BD3-4A11-BA66-0FB9F59F6C03}" destId="{FC77209F-CCB9-4B98-A8B5-A9EF36238360}" srcOrd="4" destOrd="0" presId="urn:microsoft.com/office/officeart/2005/8/layout/cycle5"/>
    <dgm:cxn modelId="{EAE9CA37-BD77-4413-A4F0-EBA199378A41}" type="presParOf" srcId="{8BDFE64D-2BD3-4A11-BA66-0FB9F59F6C03}" destId="{4E415C1A-1927-41D5-8D68-895F0F380807}" srcOrd="5" destOrd="0" presId="urn:microsoft.com/office/officeart/2005/8/layout/cycle5"/>
    <dgm:cxn modelId="{E1C55DC4-2592-45B9-95EC-BC21030B05A2}" type="presParOf" srcId="{8BDFE64D-2BD3-4A11-BA66-0FB9F59F6C03}" destId="{4B8693B6-55EC-472B-B1E0-33C1B5A7C5D5}" srcOrd="6" destOrd="0" presId="urn:microsoft.com/office/officeart/2005/8/layout/cycle5"/>
    <dgm:cxn modelId="{0D316CBA-4086-4DF7-851E-316162702F17}" type="presParOf" srcId="{8BDFE64D-2BD3-4A11-BA66-0FB9F59F6C03}" destId="{0E25F7EE-C224-4443-9D3B-7A6D3B3BE3BB}" srcOrd="7" destOrd="0" presId="urn:microsoft.com/office/officeart/2005/8/layout/cycle5"/>
    <dgm:cxn modelId="{86EAC8A3-8D5B-4970-9D65-00E442261020}" type="presParOf" srcId="{8BDFE64D-2BD3-4A11-BA66-0FB9F59F6C03}" destId="{64D418BB-38BE-42B1-84D9-14728F8EEB08}" srcOrd="8" destOrd="0" presId="urn:microsoft.com/office/officeart/2005/8/layout/cycle5"/>
    <dgm:cxn modelId="{62DBEB82-C4F7-4201-8C14-E866986E1D67}" type="presParOf" srcId="{8BDFE64D-2BD3-4A11-BA66-0FB9F59F6C03}" destId="{17D1E7AB-31E1-4426-9A59-E741192288A3}" srcOrd="9" destOrd="0" presId="urn:microsoft.com/office/officeart/2005/8/layout/cycle5"/>
    <dgm:cxn modelId="{D4F0BA40-AE08-4009-B2F3-9167374CA889}" type="presParOf" srcId="{8BDFE64D-2BD3-4A11-BA66-0FB9F59F6C03}" destId="{802EE3D1-C15E-44B3-BB98-2C8137125A13}" srcOrd="10" destOrd="0" presId="urn:microsoft.com/office/officeart/2005/8/layout/cycle5"/>
    <dgm:cxn modelId="{1E2BAABD-8483-4F3A-BAE1-4A62BA4D125C}" type="presParOf" srcId="{8BDFE64D-2BD3-4A11-BA66-0FB9F59F6C03}" destId="{E1E5F7E8-0053-43A4-9DD1-A72FFCAA96D3}" srcOrd="11" destOrd="0" presId="urn:microsoft.com/office/officeart/2005/8/layout/cycle5"/>
    <dgm:cxn modelId="{827A0569-0214-4061-BEE0-E02BC596F872}" type="presParOf" srcId="{8BDFE64D-2BD3-4A11-BA66-0FB9F59F6C03}" destId="{F62A4922-DC02-49B1-A634-6991FE0FBC7A}" srcOrd="12" destOrd="0" presId="urn:microsoft.com/office/officeart/2005/8/layout/cycle5"/>
    <dgm:cxn modelId="{AB68D9DF-2DF0-403D-95CA-EB8BE69270AE}" type="presParOf" srcId="{8BDFE64D-2BD3-4A11-BA66-0FB9F59F6C03}" destId="{4A523B54-4D83-4352-8BF6-2535B8E4067D}" srcOrd="13" destOrd="0" presId="urn:microsoft.com/office/officeart/2005/8/layout/cycle5"/>
    <dgm:cxn modelId="{9F4A24B2-2EA9-4C95-9072-30C2F2AA9CE7}" type="presParOf" srcId="{8BDFE64D-2BD3-4A11-BA66-0FB9F59F6C03}" destId="{97136EA7-6F75-4863-81B9-0DD740947C15}" srcOrd="14" destOrd="0" presId="urn:microsoft.com/office/officeart/2005/8/layout/cycle5"/>
    <dgm:cxn modelId="{A1E52D56-1ABE-46F5-A3AE-7A6712CFEF5C}" type="presParOf" srcId="{8BDFE64D-2BD3-4A11-BA66-0FB9F59F6C03}" destId="{AC7D98AF-A1B5-45E3-900C-A371B03665C9}" srcOrd="15" destOrd="0" presId="urn:microsoft.com/office/officeart/2005/8/layout/cycle5"/>
    <dgm:cxn modelId="{AF6B79D7-A204-49E3-B88A-46BD724DEA43}" type="presParOf" srcId="{8BDFE64D-2BD3-4A11-BA66-0FB9F59F6C03}" destId="{1AF31519-C1DB-4F60-8261-38C504DFDED7}" srcOrd="16" destOrd="0" presId="urn:microsoft.com/office/officeart/2005/8/layout/cycle5"/>
    <dgm:cxn modelId="{D64DCF8A-9A67-48A9-81C3-78FEE5E6D0DC}" type="presParOf" srcId="{8BDFE64D-2BD3-4A11-BA66-0FB9F59F6C03}" destId="{1E7EA034-99DD-434E-BE43-62CC6A133BD8}" srcOrd="17" destOrd="0" presId="urn:microsoft.com/office/officeart/2005/8/layout/cycle5"/>
  </dgm:cxnLst>
  <dgm:bg/>
  <dgm:whole>
    <a:ln w="25400">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229197-C305-411C-AC6C-952F67245BDE}">
      <dsp:nvSpPr>
        <dsp:cNvPr id="0" name=""/>
        <dsp:cNvSpPr/>
      </dsp:nvSpPr>
      <dsp:spPr>
        <a:xfrm rot="4872361">
          <a:off x="1979550" y="3822460"/>
          <a:ext cx="396547" cy="45175"/>
        </a:xfrm>
        <a:custGeom>
          <a:avLst/>
          <a:gdLst/>
          <a:ahLst/>
          <a:cxnLst/>
          <a:rect l="0" t="0" r="0" b="0"/>
          <a:pathLst>
            <a:path>
              <a:moveTo>
                <a:pt x="0" y="22587"/>
              </a:moveTo>
              <a:lnTo>
                <a:pt x="396547" y="2258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1CFD0B-0719-407A-8BC5-068DC6F9E6D0}">
      <dsp:nvSpPr>
        <dsp:cNvPr id="0" name=""/>
        <dsp:cNvSpPr/>
      </dsp:nvSpPr>
      <dsp:spPr>
        <a:xfrm rot="1114643">
          <a:off x="2794629" y="3167377"/>
          <a:ext cx="353731" cy="45175"/>
        </a:xfrm>
        <a:custGeom>
          <a:avLst/>
          <a:gdLst/>
          <a:ahLst/>
          <a:cxnLst/>
          <a:rect l="0" t="0" r="0" b="0"/>
          <a:pathLst>
            <a:path>
              <a:moveTo>
                <a:pt x="0" y="22587"/>
              </a:moveTo>
              <a:lnTo>
                <a:pt x="353731" y="2258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E831DD-B6E2-4729-AAE9-4AF67AE706D0}">
      <dsp:nvSpPr>
        <dsp:cNvPr id="0" name=""/>
        <dsp:cNvSpPr/>
      </dsp:nvSpPr>
      <dsp:spPr>
        <a:xfrm rot="20341565">
          <a:off x="2788697" y="2470588"/>
          <a:ext cx="457236" cy="45175"/>
        </a:xfrm>
        <a:custGeom>
          <a:avLst/>
          <a:gdLst/>
          <a:ahLst/>
          <a:cxnLst/>
          <a:rect l="0" t="0" r="0" b="0"/>
          <a:pathLst>
            <a:path>
              <a:moveTo>
                <a:pt x="0" y="22587"/>
              </a:moveTo>
              <a:lnTo>
                <a:pt x="457236" y="2258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88BE28-8969-451B-9F70-0300AB2630D9}">
      <dsp:nvSpPr>
        <dsp:cNvPr id="0" name=""/>
        <dsp:cNvSpPr/>
      </dsp:nvSpPr>
      <dsp:spPr>
        <a:xfrm rot="16902331">
          <a:off x="1915450" y="1738478"/>
          <a:ext cx="684508" cy="45175"/>
        </a:xfrm>
        <a:custGeom>
          <a:avLst/>
          <a:gdLst/>
          <a:ahLst/>
          <a:cxnLst/>
          <a:rect l="0" t="0" r="0" b="0"/>
          <a:pathLst>
            <a:path>
              <a:moveTo>
                <a:pt x="0" y="22587"/>
              </a:moveTo>
              <a:lnTo>
                <a:pt x="684508" y="2258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80273E-5520-4306-9619-CB97734D6989}">
      <dsp:nvSpPr>
        <dsp:cNvPr id="0" name=""/>
        <dsp:cNvSpPr/>
      </dsp:nvSpPr>
      <dsp:spPr>
        <a:xfrm>
          <a:off x="427793" y="1904408"/>
          <a:ext cx="2218432" cy="1608518"/>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2514E63-7897-4B58-A13C-E2E8C0B16134}">
      <dsp:nvSpPr>
        <dsp:cNvPr id="0" name=""/>
        <dsp:cNvSpPr/>
      </dsp:nvSpPr>
      <dsp:spPr>
        <a:xfrm>
          <a:off x="759675" y="-372326"/>
          <a:ext cx="3506462" cy="1803332"/>
        </a:xfrm>
        <a:prstGeom prst="ellipse">
          <a:avLst/>
        </a:prstGeom>
        <a:gradFill rotWithShape="0">
          <a:gsLst>
            <a:gs pos="0">
              <a:schemeClr val="accent4">
                <a:hueOff val="3828172"/>
                <a:satOff val="25000"/>
                <a:lumOff val="147"/>
                <a:alphaOff val="0"/>
                <a:shade val="51000"/>
                <a:satMod val="130000"/>
              </a:schemeClr>
            </a:gs>
            <a:gs pos="80000">
              <a:schemeClr val="accent4">
                <a:hueOff val="3828172"/>
                <a:satOff val="25000"/>
                <a:lumOff val="147"/>
                <a:alphaOff val="0"/>
                <a:shade val="93000"/>
                <a:satMod val="130000"/>
              </a:schemeClr>
            </a:gs>
            <a:gs pos="100000">
              <a:schemeClr val="accent4">
                <a:hueOff val="3828172"/>
                <a:satOff val="25000"/>
                <a:lumOff val="14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l-GR" sz="1800" b="1" kern="1200" dirty="0">
              <a:solidFill>
                <a:schemeClr val="bg1"/>
              </a:solidFill>
            </a:rPr>
            <a:t>Δυσλειτουργία </a:t>
          </a:r>
          <a:r>
            <a:rPr lang="en-US" sz="1800" b="1" kern="1200" dirty="0">
              <a:solidFill>
                <a:schemeClr val="bg1"/>
              </a:solidFill>
            </a:rPr>
            <a:t>PMN’s</a:t>
          </a:r>
          <a:r>
            <a:rPr lang="el-GR" sz="1800" b="1" kern="1200" dirty="0">
              <a:solidFill>
                <a:schemeClr val="bg1"/>
              </a:solidFill>
            </a:rPr>
            <a:t> (</a:t>
          </a:r>
          <a:r>
            <a:rPr lang="el-GR" sz="1800" b="1" kern="1200" dirty="0" err="1">
              <a:solidFill>
                <a:schemeClr val="bg1"/>
              </a:solidFill>
            </a:rPr>
            <a:t>χημειοταξία</a:t>
          </a:r>
          <a:r>
            <a:rPr lang="el-GR" sz="1800" b="1" kern="1200" dirty="0">
              <a:solidFill>
                <a:schemeClr val="bg1"/>
              </a:solidFill>
            </a:rPr>
            <a:t>, φαγοκυττάρωση, προσκόλληση,  </a:t>
          </a:r>
          <a:r>
            <a:rPr lang="el-GR" sz="1800" b="1" kern="1200" dirty="0" err="1">
              <a:solidFill>
                <a:schemeClr val="bg1"/>
              </a:solidFill>
            </a:rPr>
            <a:t>οψωνινοποίηση</a:t>
          </a:r>
          <a:r>
            <a:rPr lang="el-GR" sz="1800" b="1" kern="1200" dirty="0">
              <a:solidFill>
                <a:schemeClr val="bg1"/>
              </a:solidFill>
            </a:rPr>
            <a:t>)</a:t>
          </a:r>
          <a:endParaRPr lang="el-GR" sz="1800" kern="1200" dirty="0">
            <a:solidFill>
              <a:schemeClr val="bg1"/>
            </a:solidFill>
          </a:endParaRPr>
        </a:p>
      </dsp:txBody>
      <dsp:txXfrm>
        <a:off x="1273184" y="-108234"/>
        <a:ext cx="2479444" cy="1275148"/>
      </dsp:txXfrm>
    </dsp:sp>
    <dsp:sp modelId="{D24302C5-B8FB-44F5-A25D-5716F62FC60C}">
      <dsp:nvSpPr>
        <dsp:cNvPr id="0" name=""/>
        <dsp:cNvSpPr/>
      </dsp:nvSpPr>
      <dsp:spPr>
        <a:xfrm>
          <a:off x="1679989" y="-372326"/>
          <a:ext cx="5259693" cy="1803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965450" lvl="1" indent="-96838" algn="l" defTabSz="977900">
            <a:lnSpc>
              <a:spcPct val="90000"/>
            </a:lnSpc>
            <a:spcBef>
              <a:spcPct val="0"/>
            </a:spcBef>
            <a:spcAft>
              <a:spcPct val="15000"/>
            </a:spcAft>
            <a:buChar char="•"/>
          </a:pPr>
          <a:r>
            <a:rPr lang="el-GR" sz="2200" b="1" kern="1200" dirty="0">
              <a:solidFill>
                <a:srgbClr val="0000FF"/>
              </a:solidFill>
              <a:effectLst>
                <a:outerShdw blurRad="38100" dist="38100" dir="2700000" algn="tl">
                  <a:srgbClr val="000000">
                    <a:alpha val="43137"/>
                  </a:srgbClr>
                </a:outerShdw>
              </a:effectLst>
            </a:rPr>
            <a:t> Ευπάθεια σε λοιμώξεις</a:t>
          </a:r>
          <a:endParaRPr lang="el-GR" sz="2200" kern="1200" dirty="0">
            <a:solidFill>
              <a:srgbClr val="0000FF"/>
            </a:solidFill>
            <a:effectLst>
              <a:outerShdw blurRad="38100" dist="38100" dir="2700000" algn="tl">
                <a:srgbClr val="000000">
                  <a:alpha val="43137"/>
                </a:srgbClr>
              </a:outerShdw>
            </a:effectLst>
          </a:endParaRPr>
        </a:p>
        <a:p>
          <a:pPr marL="285750" lvl="1" indent="0" algn="l" defTabSz="1244600">
            <a:lnSpc>
              <a:spcPct val="90000"/>
            </a:lnSpc>
            <a:spcBef>
              <a:spcPct val="0"/>
            </a:spcBef>
            <a:spcAft>
              <a:spcPct val="15000"/>
            </a:spcAft>
            <a:buChar char="•"/>
          </a:pPr>
          <a:endParaRPr lang="el-GR" sz="2800" kern="1200" dirty="0"/>
        </a:p>
      </dsp:txBody>
      <dsp:txXfrm>
        <a:off x="1679989" y="-372326"/>
        <a:ext cx="5259693" cy="1803332"/>
      </dsp:txXfrm>
    </dsp:sp>
    <dsp:sp modelId="{3A8C16E9-B3FA-4360-8075-D09E3F4D7889}">
      <dsp:nvSpPr>
        <dsp:cNvPr id="0" name=""/>
        <dsp:cNvSpPr/>
      </dsp:nvSpPr>
      <dsp:spPr>
        <a:xfrm>
          <a:off x="3122734" y="975244"/>
          <a:ext cx="2409523" cy="2031369"/>
        </a:xfrm>
        <a:prstGeom prst="ellipse">
          <a:avLst/>
        </a:prstGeom>
        <a:gradFill rotWithShape="0">
          <a:gsLst>
            <a:gs pos="0">
              <a:schemeClr val="accent4">
                <a:hueOff val="7656344"/>
                <a:satOff val="50000"/>
                <a:lumOff val="294"/>
                <a:alphaOff val="0"/>
                <a:shade val="51000"/>
                <a:satMod val="130000"/>
              </a:schemeClr>
            </a:gs>
            <a:gs pos="80000">
              <a:schemeClr val="accent4">
                <a:hueOff val="7656344"/>
                <a:satOff val="50000"/>
                <a:lumOff val="294"/>
                <a:alphaOff val="0"/>
                <a:shade val="93000"/>
                <a:satMod val="130000"/>
              </a:schemeClr>
            </a:gs>
            <a:gs pos="100000">
              <a:schemeClr val="accent4">
                <a:hueOff val="7656344"/>
                <a:satOff val="50000"/>
                <a:lumOff val="29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l-GR" sz="1800" b="1" kern="1200" dirty="0">
              <a:solidFill>
                <a:schemeClr val="bg1"/>
              </a:solidFill>
            </a:rPr>
            <a:t>Διαταραχές στη σύνθεση, ωρίμανση και αναδόμηση του κολλαγόνου  </a:t>
          </a:r>
          <a:endParaRPr lang="el-GR" sz="1800" kern="1200" dirty="0">
            <a:solidFill>
              <a:schemeClr val="bg1"/>
            </a:solidFill>
          </a:endParaRPr>
        </a:p>
      </dsp:txBody>
      <dsp:txXfrm>
        <a:off x="3475600" y="1272731"/>
        <a:ext cx="1703791" cy="1436395"/>
      </dsp:txXfrm>
    </dsp:sp>
    <dsp:sp modelId="{B8693ABC-91D1-4B44-9C03-A53579860660}">
      <dsp:nvSpPr>
        <dsp:cNvPr id="0" name=""/>
        <dsp:cNvSpPr/>
      </dsp:nvSpPr>
      <dsp:spPr>
        <a:xfrm>
          <a:off x="4317283" y="975244"/>
          <a:ext cx="3614284" cy="2031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441450" lvl="1" indent="0" algn="l" defTabSz="1289050">
            <a:lnSpc>
              <a:spcPct val="90000"/>
            </a:lnSpc>
            <a:spcBef>
              <a:spcPct val="0"/>
            </a:spcBef>
            <a:spcAft>
              <a:spcPct val="15000"/>
            </a:spcAft>
            <a:buChar char="•"/>
          </a:pPr>
          <a:r>
            <a:rPr lang="el-GR" sz="2900" b="1" kern="1200" dirty="0">
              <a:solidFill>
                <a:srgbClr val="0000FF"/>
              </a:solidFill>
              <a:effectLst>
                <a:outerShdw blurRad="38100" dist="38100" dir="2700000" algn="tl">
                  <a:srgbClr val="000000">
                    <a:alpha val="43137"/>
                  </a:srgbClr>
                </a:outerShdw>
              </a:effectLst>
            </a:rPr>
            <a:t> </a:t>
          </a:r>
          <a:r>
            <a:rPr lang="el-GR" sz="2200" b="1" kern="1200" dirty="0">
              <a:solidFill>
                <a:srgbClr val="0000FF"/>
              </a:solidFill>
              <a:effectLst>
                <a:outerShdw blurRad="38100" dist="38100" dir="2700000" algn="tl">
                  <a:srgbClr val="000000">
                    <a:alpha val="43137"/>
                  </a:srgbClr>
                </a:outerShdw>
              </a:effectLst>
            </a:rPr>
            <a:t>Καθυστέρηση   επούλωσης                </a:t>
          </a:r>
          <a:endParaRPr lang="el-GR" sz="2200" kern="1200" dirty="0"/>
        </a:p>
      </dsp:txBody>
      <dsp:txXfrm>
        <a:off x="4317283" y="975244"/>
        <a:ext cx="3614284" cy="2031369"/>
      </dsp:txXfrm>
    </dsp:sp>
    <dsp:sp modelId="{EA883788-7BF2-497B-8089-1D4632D17035}">
      <dsp:nvSpPr>
        <dsp:cNvPr id="0" name=""/>
        <dsp:cNvSpPr/>
      </dsp:nvSpPr>
      <dsp:spPr>
        <a:xfrm>
          <a:off x="2865965" y="2971370"/>
          <a:ext cx="2870615" cy="1331059"/>
        </a:xfrm>
        <a:prstGeom prst="ellipse">
          <a:avLst/>
        </a:prstGeom>
        <a:gradFill rotWithShape="0">
          <a:gsLst>
            <a:gs pos="0">
              <a:schemeClr val="accent4">
                <a:hueOff val="11484516"/>
                <a:satOff val="75000"/>
                <a:lumOff val="441"/>
                <a:alphaOff val="0"/>
                <a:shade val="51000"/>
                <a:satMod val="130000"/>
              </a:schemeClr>
            </a:gs>
            <a:gs pos="80000">
              <a:schemeClr val="accent4">
                <a:hueOff val="11484516"/>
                <a:satOff val="75000"/>
                <a:lumOff val="441"/>
                <a:alphaOff val="0"/>
                <a:shade val="93000"/>
                <a:satMod val="130000"/>
              </a:schemeClr>
            </a:gs>
            <a:gs pos="100000">
              <a:schemeClr val="accent4">
                <a:hueOff val="11484516"/>
                <a:satOff val="75000"/>
                <a:lumOff val="44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l-GR" sz="1800" b="1" kern="1200" dirty="0">
              <a:solidFill>
                <a:schemeClr val="bg1"/>
              </a:solidFill>
            </a:rPr>
            <a:t>Εκφυλιστική </a:t>
          </a:r>
          <a:r>
            <a:rPr lang="el-GR" sz="1800" b="1" kern="1200" dirty="0" err="1">
              <a:solidFill>
                <a:schemeClr val="bg1"/>
              </a:solidFill>
            </a:rPr>
            <a:t>μικροαγγειοπάθεια</a:t>
          </a:r>
          <a:r>
            <a:rPr lang="el-GR" sz="1800" b="1" kern="1200" dirty="0">
              <a:solidFill>
                <a:schemeClr val="bg1"/>
              </a:solidFill>
            </a:rPr>
            <a:t>         ισχαιμία</a:t>
          </a:r>
          <a:endParaRPr lang="el-GR" sz="1800" kern="1200" dirty="0">
            <a:solidFill>
              <a:schemeClr val="bg1"/>
            </a:solidFill>
          </a:endParaRPr>
        </a:p>
      </dsp:txBody>
      <dsp:txXfrm>
        <a:off x="3286357" y="3166299"/>
        <a:ext cx="2029831" cy="941201"/>
      </dsp:txXfrm>
    </dsp:sp>
    <dsp:sp modelId="{5909D69E-40DA-446B-802D-76CD9BAF19CD}">
      <dsp:nvSpPr>
        <dsp:cNvPr id="0" name=""/>
        <dsp:cNvSpPr/>
      </dsp:nvSpPr>
      <dsp:spPr>
        <a:xfrm>
          <a:off x="3945241" y="2971370"/>
          <a:ext cx="4305923" cy="1331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966913" lvl="1" indent="-184150" algn="l" defTabSz="977900">
            <a:lnSpc>
              <a:spcPct val="90000"/>
            </a:lnSpc>
            <a:spcBef>
              <a:spcPct val="0"/>
            </a:spcBef>
            <a:spcAft>
              <a:spcPct val="15000"/>
            </a:spcAft>
            <a:buChar char="•"/>
          </a:pPr>
          <a:r>
            <a:rPr lang="el-GR" sz="2200" b="1" kern="1200" dirty="0">
              <a:solidFill>
                <a:srgbClr val="0000FF"/>
              </a:solidFill>
              <a:effectLst>
                <a:outerShdw blurRad="38100" dist="38100" dir="2700000" algn="tl">
                  <a:srgbClr val="000000">
                    <a:alpha val="43137"/>
                  </a:srgbClr>
                </a:outerShdw>
              </a:effectLst>
            </a:rPr>
            <a:t>Καθυστέρηση επούλωσης        </a:t>
          </a:r>
          <a:endParaRPr lang="el-GR" sz="2200" kern="1200" dirty="0">
            <a:solidFill>
              <a:srgbClr val="0000FF"/>
            </a:solidFill>
          </a:endParaRPr>
        </a:p>
        <a:p>
          <a:pPr marL="1966913" lvl="1" indent="-82550" algn="l" defTabSz="977900">
            <a:lnSpc>
              <a:spcPct val="90000"/>
            </a:lnSpc>
            <a:spcBef>
              <a:spcPct val="0"/>
            </a:spcBef>
            <a:spcAft>
              <a:spcPct val="15000"/>
            </a:spcAft>
            <a:buChar char="•"/>
          </a:pPr>
          <a:r>
            <a:rPr lang="en-US" sz="2200" b="1" kern="1200" dirty="0">
              <a:solidFill>
                <a:srgbClr val="0000FF"/>
              </a:solidFill>
              <a:effectLst>
                <a:outerShdw blurRad="38100" dist="38100" dir="2700000" algn="tl">
                  <a:srgbClr val="000000">
                    <a:alpha val="43137"/>
                  </a:srgbClr>
                </a:outerShdw>
              </a:effectLst>
            </a:rPr>
            <a:t> </a:t>
          </a:r>
          <a:r>
            <a:rPr lang="el-GR" sz="2200" b="1" kern="1200" dirty="0">
              <a:solidFill>
                <a:srgbClr val="0000FF"/>
              </a:solidFill>
              <a:effectLst>
                <a:outerShdw blurRad="38100" dist="38100" dir="2700000" algn="tl">
                  <a:srgbClr val="000000">
                    <a:alpha val="43137"/>
                  </a:srgbClr>
                </a:outerShdw>
              </a:effectLst>
            </a:rPr>
            <a:t>Ευπάθεια σε λοιμώξεις</a:t>
          </a:r>
          <a:endParaRPr lang="el-GR" sz="2400" kern="1200" dirty="0">
            <a:solidFill>
              <a:srgbClr val="0000FF"/>
            </a:solidFill>
          </a:endParaRPr>
        </a:p>
      </dsp:txBody>
      <dsp:txXfrm>
        <a:off x="3945241" y="2971370"/>
        <a:ext cx="4305923" cy="1331059"/>
      </dsp:txXfrm>
    </dsp:sp>
    <dsp:sp modelId="{4C992C0D-D15F-4B2C-BCB7-29B0BD2B6A85}">
      <dsp:nvSpPr>
        <dsp:cNvPr id="0" name=""/>
        <dsp:cNvSpPr/>
      </dsp:nvSpPr>
      <dsp:spPr>
        <a:xfrm>
          <a:off x="666060" y="4034488"/>
          <a:ext cx="3446045" cy="2352314"/>
        </a:xfrm>
        <a:prstGeom prst="ellipse">
          <a:avLst/>
        </a:prstGeom>
        <a:gradFill rotWithShape="0">
          <a:gsLst>
            <a:gs pos="0">
              <a:schemeClr val="accent4">
                <a:hueOff val="15312687"/>
                <a:satOff val="100000"/>
                <a:lumOff val="588"/>
                <a:alphaOff val="0"/>
                <a:shade val="51000"/>
                <a:satMod val="130000"/>
              </a:schemeClr>
            </a:gs>
            <a:gs pos="80000">
              <a:schemeClr val="accent4">
                <a:hueOff val="15312687"/>
                <a:satOff val="100000"/>
                <a:lumOff val="588"/>
                <a:alphaOff val="0"/>
                <a:shade val="93000"/>
                <a:satMod val="130000"/>
              </a:schemeClr>
            </a:gs>
            <a:gs pos="100000">
              <a:schemeClr val="accent4">
                <a:hueOff val="15312687"/>
                <a:satOff val="100000"/>
                <a:lumOff val="5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l-GR" sz="1800" b="1" kern="1200" dirty="0">
              <a:solidFill>
                <a:schemeClr val="bg1"/>
              </a:solidFill>
            </a:rPr>
            <a:t>Σύνθετα τελικά προϊόντα προχωρημένης </a:t>
          </a:r>
          <a:r>
            <a:rPr lang="el-GR" sz="1800" b="1" kern="1200" dirty="0" err="1">
              <a:solidFill>
                <a:schemeClr val="bg1"/>
              </a:solidFill>
            </a:rPr>
            <a:t>γλυκοζυλίωσης</a:t>
          </a:r>
          <a:r>
            <a:rPr lang="el-GR" sz="1800" b="1" kern="1200" dirty="0">
              <a:solidFill>
                <a:schemeClr val="bg1"/>
              </a:solidFill>
            </a:rPr>
            <a:t> (</a:t>
          </a:r>
          <a:r>
            <a:rPr lang="en-US" sz="1800" b="1" kern="1200" dirty="0">
              <a:solidFill>
                <a:schemeClr val="bg1"/>
              </a:solidFill>
            </a:rPr>
            <a:t>AGE</a:t>
          </a:r>
          <a:r>
            <a:rPr lang="el-GR" sz="1800" b="1" kern="1200" dirty="0">
              <a:solidFill>
                <a:schemeClr val="bg1"/>
              </a:solidFill>
            </a:rPr>
            <a:t>’</a:t>
          </a:r>
          <a:r>
            <a:rPr lang="en-US" sz="1800" b="1" kern="1200" dirty="0">
              <a:solidFill>
                <a:schemeClr val="bg1"/>
              </a:solidFill>
            </a:rPr>
            <a:t>s</a:t>
          </a:r>
          <a:r>
            <a:rPr lang="el-GR" sz="1800" b="1" kern="1200" dirty="0">
              <a:solidFill>
                <a:schemeClr val="bg1"/>
              </a:solidFill>
            </a:rPr>
            <a:t>) </a:t>
          </a:r>
        </a:p>
        <a:p>
          <a:pPr marL="0" lvl="0" indent="0" algn="ctr" defTabSz="800100">
            <a:lnSpc>
              <a:spcPct val="90000"/>
            </a:lnSpc>
            <a:spcBef>
              <a:spcPct val="0"/>
            </a:spcBef>
            <a:spcAft>
              <a:spcPct val="35000"/>
            </a:spcAft>
            <a:buNone/>
          </a:pPr>
          <a:r>
            <a:rPr lang="el-GR" sz="1800" b="1" kern="1200" dirty="0">
              <a:solidFill>
                <a:schemeClr val="bg1"/>
              </a:solidFill>
            </a:rPr>
            <a:t>πάχυνση τοιχώματος αγγείων, αύξηση οξειδωτικού </a:t>
          </a:r>
          <a:r>
            <a:rPr lang="en-US" sz="1800" b="1" kern="1200" dirty="0">
              <a:solidFill>
                <a:schemeClr val="bg1"/>
              </a:solidFill>
            </a:rPr>
            <a:t>stress, TNF-</a:t>
          </a:r>
          <a:r>
            <a:rPr lang="el-GR" sz="1800" b="1" kern="1200" dirty="0">
              <a:solidFill>
                <a:schemeClr val="bg1"/>
              </a:solidFill>
            </a:rPr>
            <a:t>α, </a:t>
          </a:r>
          <a:r>
            <a:rPr lang="en-US" sz="1800" b="1" kern="1200" dirty="0">
              <a:solidFill>
                <a:schemeClr val="bg1"/>
              </a:solidFill>
            </a:rPr>
            <a:t>IL</a:t>
          </a:r>
          <a:r>
            <a:rPr lang="el-GR" sz="1800" b="1" kern="1200" dirty="0">
              <a:solidFill>
                <a:schemeClr val="bg1"/>
              </a:solidFill>
            </a:rPr>
            <a:t>-</a:t>
          </a:r>
          <a:r>
            <a:rPr lang="en-US" sz="1800" b="1" kern="1200" dirty="0">
              <a:solidFill>
                <a:schemeClr val="bg1"/>
              </a:solidFill>
            </a:rPr>
            <a:t>1</a:t>
          </a:r>
          <a:r>
            <a:rPr lang="el-GR" sz="1800" b="1" kern="1200" dirty="0">
              <a:solidFill>
                <a:schemeClr val="bg1"/>
              </a:solidFill>
            </a:rPr>
            <a:t>α</a:t>
          </a:r>
          <a:r>
            <a:rPr lang="en-US" sz="1800" b="1" kern="1200" dirty="0">
              <a:solidFill>
                <a:schemeClr val="bg1"/>
              </a:solidFill>
            </a:rPr>
            <a:t>, IL</a:t>
          </a:r>
          <a:r>
            <a:rPr lang="el-GR" sz="1800" b="1" kern="1200" dirty="0">
              <a:solidFill>
                <a:schemeClr val="bg1"/>
              </a:solidFill>
            </a:rPr>
            <a:t>-</a:t>
          </a:r>
          <a:r>
            <a:rPr lang="en-US" sz="1800" b="1" kern="1200" dirty="0">
              <a:solidFill>
                <a:schemeClr val="bg1"/>
              </a:solidFill>
            </a:rPr>
            <a:t>6</a:t>
          </a:r>
          <a:r>
            <a:rPr lang="el-GR" sz="1800" b="1" kern="1200" dirty="0">
              <a:solidFill>
                <a:schemeClr val="bg1"/>
              </a:solidFill>
            </a:rPr>
            <a:t>    </a:t>
          </a:r>
          <a:endParaRPr lang="el-GR" sz="1800" kern="1200" dirty="0">
            <a:solidFill>
              <a:schemeClr val="bg1"/>
            </a:solidFill>
          </a:endParaRPr>
        </a:p>
      </dsp:txBody>
      <dsp:txXfrm>
        <a:off x="1170722" y="4378976"/>
        <a:ext cx="2436721" cy="16633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00B2B5-FA15-40C5-B71D-36CD98625287}">
      <dsp:nvSpPr>
        <dsp:cNvPr id="0" name=""/>
        <dsp:cNvSpPr/>
      </dsp:nvSpPr>
      <dsp:spPr>
        <a:xfrm>
          <a:off x="1496752" y="-33453"/>
          <a:ext cx="2250219" cy="917551"/>
        </a:xfrm>
        <a:prstGeom prst="roundRect">
          <a:avLst/>
        </a:prstGeom>
        <a:solidFill>
          <a:schemeClr val="accent1">
            <a:shade val="50000"/>
            <a:hueOff val="0"/>
            <a:satOff val="0"/>
            <a:lumOff val="0"/>
            <a:alpha val="66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l-GR" sz="2100" b="1" kern="1200" dirty="0">
              <a:solidFill>
                <a:schemeClr val="bg1"/>
              </a:solidFill>
              <a:latin typeface="+mj-lt"/>
            </a:rPr>
            <a:t>Ελάττωση   ινσουλίνης</a:t>
          </a:r>
        </a:p>
      </dsp:txBody>
      <dsp:txXfrm>
        <a:off x="1541543" y="11338"/>
        <a:ext cx="2160637" cy="827969"/>
      </dsp:txXfrm>
    </dsp:sp>
    <dsp:sp modelId="{BFF032A7-ADDA-43B8-AF12-B18B74F86408}">
      <dsp:nvSpPr>
        <dsp:cNvPr id="0" name=""/>
        <dsp:cNvSpPr/>
      </dsp:nvSpPr>
      <dsp:spPr>
        <a:xfrm>
          <a:off x="467737" y="97285"/>
          <a:ext cx="3641322" cy="3641322"/>
        </a:xfrm>
        <a:custGeom>
          <a:avLst/>
          <a:gdLst/>
          <a:ahLst/>
          <a:cxnLst/>
          <a:rect l="0" t="0" r="0" b="0"/>
          <a:pathLst>
            <a:path>
              <a:moveTo>
                <a:pt x="3324757" y="794745"/>
              </a:moveTo>
              <a:arcTo wR="1820661" hR="1820661" stAng="19542171" swAng="445201"/>
            </a:path>
          </a:pathLst>
        </a:custGeom>
        <a:noFill/>
        <a:ln w="25400"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sp>
    <dsp:sp modelId="{936881CE-F607-4D70-BB92-C0199A3821CE}">
      <dsp:nvSpPr>
        <dsp:cNvPr id="0" name=""/>
        <dsp:cNvSpPr/>
      </dsp:nvSpPr>
      <dsp:spPr>
        <a:xfrm>
          <a:off x="2885781" y="1165483"/>
          <a:ext cx="2590925" cy="772817"/>
        </a:xfrm>
        <a:prstGeom prst="roundRect">
          <a:avLst/>
        </a:prstGeom>
        <a:solidFill>
          <a:schemeClr val="accent1">
            <a:shade val="50000"/>
            <a:hueOff val="-57114"/>
            <a:satOff val="21283"/>
            <a:lumOff val="10691"/>
            <a:alpha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100000"/>
            </a:lnSpc>
            <a:spcBef>
              <a:spcPct val="0"/>
            </a:spcBef>
            <a:spcAft>
              <a:spcPts val="0"/>
            </a:spcAft>
            <a:buNone/>
          </a:pPr>
          <a:r>
            <a:rPr lang="el-GR" sz="2100" b="1" kern="1200" dirty="0">
              <a:solidFill>
                <a:schemeClr val="bg1"/>
              </a:solidFill>
              <a:latin typeface="+mj-lt"/>
            </a:rPr>
            <a:t>παρατεταμένη</a:t>
          </a:r>
        </a:p>
        <a:p>
          <a:pPr marL="0" lvl="0" indent="0" algn="ctr" defTabSz="933450">
            <a:lnSpc>
              <a:spcPct val="100000"/>
            </a:lnSpc>
            <a:spcBef>
              <a:spcPct val="0"/>
            </a:spcBef>
            <a:spcAft>
              <a:spcPts val="0"/>
            </a:spcAft>
            <a:buNone/>
          </a:pPr>
          <a:r>
            <a:rPr lang="el-GR" sz="2100" b="1" kern="1200" dirty="0">
              <a:solidFill>
                <a:schemeClr val="bg1"/>
              </a:solidFill>
              <a:latin typeface="+mj-lt"/>
            </a:rPr>
            <a:t>υπεργλυκαιμία</a:t>
          </a:r>
        </a:p>
      </dsp:txBody>
      <dsp:txXfrm>
        <a:off x="2923507" y="1203209"/>
        <a:ext cx="2515473" cy="697365"/>
      </dsp:txXfrm>
    </dsp:sp>
    <dsp:sp modelId="{4E415C1A-1927-41D5-8D68-895F0F380807}">
      <dsp:nvSpPr>
        <dsp:cNvPr id="0" name=""/>
        <dsp:cNvSpPr/>
      </dsp:nvSpPr>
      <dsp:spPr>
        <a:xfrm>
          <a:off x="679000" y="391836"/>
          <a:ext cx="3641322" cy="3641322"/>
        </a:xfrm>
        <a:custGeom>
          <a:avLst/>
          <a:gdLst/>
          <a:ahLst/>
          <a:cxnLst/>
          <a:rect l="0" t="0" r="0" b="0"/>
          <a:pathLst>
            <a:path>
              <a:moveTo>
                <a:pt x="3634298" y="1660886"/>
              </a:moveTo>
              <a:arcTo wR="1820661" hR="1820661" stAng="21297928" swAng="657513"/>
            </a:path>
          </a:pathLst>
        </a:custGeom>
        <a:noFill/>
        <a:ln w="25400"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sp>
    <dsp:sp modelId="{4B8693B6-55EC-472B-B1E0-33C1B5A7C5D5}">
      <dsp:nvSpPr>
        <dsp:cNvPr id="0" name=""/>
        <dsp:cNvSpPr/>
      </dsp:nvSpPr>
      <dsp:spPr>
        <a:xfrm>
          <a:off x="3200409" y="2514602"/>
          <a:ext cx="1971197" cy="772817"/>
        </a:xfrm>
        <a:prstGeom prst="roundRect">
          <a:avLst/>
        </a:prstGeom>
        <a:solidFill>
          <a:schemeClr val="accent1">
            <a:shade val="50000"/>
            <a:hueOff val="-202692"/>
            <a:satOff val="36051"/>
            <a:lumOff val="2430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l-GR" sz="2100" b="1" kern="1200" dirty="0" err="1">
              <a:solidFill>
                <a:schemeClr val="bg1"/>
              </a:solidFill>
              <a:effectLst/>
              <a:latin typeface="+mj-lt"/>
            </a:rPr>
            <a:t>Γλυκοζουρία</a:t>
          </a:r>
          <a:endParaRPr lang="el-GR" sz="2100" b="1" kern="1200" dirty="0">
            <a:solidFill>
              <a:schemeClr val="bg1"/>
            </a:solidFill>
            <a:effectLst/>
            <a:latin typeface="+mj-lt"/>
          </a:endParaRPr>
        </a:p>
      </dsp:txBody>
      <dsp:txXfrm>
        <a:off x="3238135" y="2552328"/>
        <a:ext cx="1895745" cy="697365"/>
      </dsp:txXfrm>
    </dsp:sp>
    <dsp:sp modelId="{64D418BB-38BE-42B1-84D9-14728F8EEB08}">
      <dsp:nvSpPr>
        <dsp:cNvPr id="0" name=""/>
        <dsp:cNvSpPr/>
      </dsp:nvSpPr>
      <dsp:spPr>
        <a:xfrm>
          <a:off x="516371" y="259252"/>
          <a:ext cx="3641322" cy="3641322"/>
        </a:xfrm>
        <a:custGeom>
          <a:avLst/>
          <a:gdLst/>
          <a:ahLst/>
          <a:cxnLst/>
          <a:rect l="0" t="0" r="0" b="0"/>
          <a:pathLst>
            <a:path>
              <a:moveTo>
                <a:pt x="3096311" y="3119708"/>
              </a:moveTo>
              <a:arcTo wR="1820661" hR="1820661" stAng="2731239" swAng="721456"/>
            </a:path>
          </a:pathLst>
        </a:custGeom>
        <a:noFill/>
        <a:ln w="25400"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sp>
    <dsp:sp modelId="{17D1E7AB-31E1-4426-9A59-E741192288A3}">
      <dsp:nvSpPr>
        <dsp:cNvPr id="0" name=""/>
        <dsp:cNvSpPr/>
      </dsp:nvSpPr>
      <dsp:spPr>
        <a:xfrm>
          <a:off x="1059411" y="3680235"/>
          <a:ext cx="3318943" cy="772817"/>
        </a:xfrm>
        <a:prstGeom prst="roundRect">
          <a:avLst/>
        </a:prstGeom>
        <a:solidFill>
          <a:schemeClr val="accent1">
            <a:shade val="50000"/>
            <a:hueOff val="-304037"/>
            <a:satOff val="54077"/>
            <a:lumOff val="3645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l-GR" sz="2100" b="1" kern="1200" dirty="0">
              <a:solidFill>
                <a:schemeClr val="bg1"/>
              </a:solidFill>
              <a:latin typeface="+mj-lt"/>
            </a:rPr>
            <a:t>Ωσμωτική διούρηση </a:t>
          </a:r>
          <a:endParaRPr lang="en-US" sz="2100" b="1" kern="1200" dirty="0">
            <a:solidFill>
              <a:schemeClr val="bg1"/>
            </a:solidFill>
            <a:latin typeface="+mj-lt"/>
          </a:endParaRPr>
        </a:p>
        <a:p>
          <a:pPr marL="0" lvl="0" indent="0" algn="ctr" defTabSz="933450">
            <a:lnSpc>
              <a:spcPct val="90000"/>
            </a:lnSpc>
            <a:spcBef>
              <a:spcPct val="0"/>
            </a:spcBef>
            <a:spcAft>
              <a:spcPct val="35000"/>
            </a:spcAft>
            <a:buNone/>
          </a:pPr>
          <a:r>
            <a:rPr lang="el-GR" sz="2100" b="1" kern="1200" dirty="0">
              <a:solidFill>
                <a:srgbClr val="333399"/>
              </a:solidFill>
              <a:latin typeface="+mj-lt"/>
            </a:rPr>
            <a:t>(</a:t>
          </a:r>
          <a:r>
            <a:rPr lang="el-GR" sz="2100" b="1" kern="1200" dirty="0">
              <a:solidFill>
                <a:srgbClr val="FF0000"/>
              </a:solidFill>
              <a:latin typeface="+mj-lt"/>
            </a:rPr>
            <a:t>πολυουρία- </a:t>
          </a:r>
          <a:r>
            <a:rPr lang="el-GR" sz="2100" b="1" kern="1200" dirty="0" err="1">
              <a:solidFill>
                <a:srgbClr val="FF0000"/>
              </a:solidFill>
              <a:latin typeface="+mj-lt"/>
            </a:rPr>
            <a:t>πολυδυψία</a:t>
          </a:r>
          <a:r>
            <a:rPr lang="el-GR" sz="2100" b="1" kern="1200" dirty="0">
              <a:solidFill>
                <a:srgbClr val="333399"/>
              </a:solidFill>
              <a:latin typeface="+mj-lt"/>
            </a:rPr>
            <a:t>)</a:t>
          </a:r>
        </a:p>
      </dsp:txBody>
      <dsp:txXfrm>
        <a:off x="1097137" y="3717961"/>
        <a:ext cx="3243491" cy="697365"/>
      </dsp:txXfrm>
    </dsp:sp>
    <dsp:sp modelId="{E1E5F7E8-0053-43A4-9DD1-A72FFCAA96D3}">
      <dsp:nvSpPr>
        <dsp:cNvPr id="0" name=""/>
        <dsp:cNvSpPr/>
      </dsp:nvSpPr>
      <dsp:spPr>
        <a:xfrm>
          <a:off x="1069883" y="200419"/>
          <a:ext cx="3641322" cy="3641322"/>
        </a:xfrm>
        <a:custGeom>
          <a:avLst/>
          <a:gdLst/>
          <a:ahLst/>
          <a:cxnLst/>
          <a:rect l="0" t="0" r="0" b="0"/>
          <a:pathLst>
            <a:path>
              <a:moveTo>
                <a:pt x="963740" y="3427052"/>
              </a:moveTo>
              <a:arcTo wR="1820661" hR="1820661" stAng="7084646" swAng="682298"/>
            </a:path>
          </a:pathLst>
        </a:custGeom>
        <a:noFill/>
        <a:ln w="254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 modelId="{F62A4922-DC02-49B1-A634-6991FE0FBC7A}">
      <dsp:nvSpPr>
        <dsp:cNvPr id="0" name=""/>
        <dsp:cNvSpPr/>
      </dsp:nvSpPr>
      <dsp:spPr>
        <a:xfrm>
          <a:off x="-104527" y="2575225"/>
          <a:ext cx="2340948" cy="772817"/>
        </a:xfrm>
        <a:prstGeom prst="roundRect">
          <a:avLst/>
        </a:prstGeom>
        <a:solidFill>
          <a:schemeClr val="accent1">
            <a:shade val="50000"/>
            <a:hueOff val="-202692"/>
            <a:satOff val="36051"/>
            <a:lumOff val="2430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sz="1700" b="1" kern="1200" dirty="0">
            <a:solidFill>
              <a:schemeClr val="tx1"/>
            </a:solidFill>
            <a:latin typeface="+mj-lt"/>
          </a:endParaRPr>
        </a:p>
        <a:p>
          <a:pPr marL="0" marR="0" lvl="0" indent="0" algn="ctr" defTabSz="914400" eaLnBrk="1" fontAlgn="auto" latinLnBrk="0" hangingPunct="1">
            <a:lnSpc>
              <a:spcPct val="100000"/>
            </a:lnSpc>
            <a:spcBef>
              <a:spcPct val="0"/>
            </a:spcBef>
            <a:spcAft>
              <a:spcPts val="0"/>
            </a:spcAft>
            <a:buClrTx/>
            <a:buSzTx/>
            <a:buFontTx/>
            <a:buNone/>
            <a:tabLst/>
            <a:defRPr/>
          </a:pPr>
          <a:r>
            <a:rPr lang="el-GR" sz="2100" b="1" kern="1200" dirty="0">
              <a:solidFill>
                <a:schemeClr val="bg1"/>
              </a:solidFill>
              <a:latin typeface="+mj-lt"/>
            </a:rPr>
            <a:t>Απώλεια ηλεκτρολυτών</a:t>
          </a:r>
        </a:p>
        <a:p>
          <a:pPr lvl="0" algn="ctr">
            <a:spcBef>
              <a:spcPct val="0"/>
            </a:spcBef>
            <a:buNone/>
          </a:pPr>
          <a:endParaRPr lang="el-GR" sz="1700" b="1" kern="1200" dirty="0">
            <a:solidFill>
              <a:srgbClr val="FF0000"/>
            </a:solidFill>
            <a:latin typeface="+mj-lt"/>
          </a:endParaRPr>
        </a:p>
      </dsp:txBody>
      <dsp:txXfrm>
        <a:off x="-66801" y="2612951"/>
        <a:ext cx="2265496" cy="697365"/>
      </dsp:txXfrm>
    </dsp:sp>
    <dsp:sp modelId="{97136EA7-6F75-4863-81B9-0DD740947C15}">
      <dsp:nvSpPr>
        <dsp:cNvPr id="0" name=""/>
        <dsp:cNvSpPr/>
      </dsp:nvSpPr>
      <dsp:spPr>
        <a:xfrm>
          <a:off x="926845" y="536947"/>
          <a:ext cx="3641322" cy="3641322"/>
        </a:xfrm>
        <a:custGeom>
          <a:avLst/>
          <a:gdLst/>
          <a:ahLst/>
          <a:cxnLst/>
          <a:rect l="0" t="0" r="0" b="0"/>
          <a:pathLst>
            <a:path>
              <a:moveTo>
                <a:pt x="3399" y="1931862"/>
              </a:moveTo>
              <a:arcTo wR="1820661" hR="1820661" stAng="10589901" swAng="609019"/>
            </a:path>
          </a:pathLst>
        </a:custGeom>
        <a:noFill/>
        <a:ln w="254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 modelId="{AC7D98AF-A1B5-45E3-900C-A371B03665C9}">
      <dsp:nvSpPr>
        <dsp:cNvPr id="0" name=""/>
        <dsp:cNvSpPr/>
      </dsp:nvSpPr>
      <dsp:spPr>
        <a:xfrm>
          <a:off x="19929" y="1214903"/>
          <a:ext cx="2082173" cy="826181"/>
        </a:xfrm>
        <a:prstGeom prst="roundRect">
          <a:avLst/>
        </a:prstGeom>
        <a:solidFill>
          <a:schemeClr val="accent1">
            <a:shade val="50000"/>
            <a:hueOff val="-101346"/>
            <a:satOff val="18026"/>
            <a:lumOff val="12152"/>
            <a:alphaOff val="0"/>
          </a:schemeClr>
        </a:solidFill>
        <a:ln w="38100" cap="flat" cmpd="sng" algn="ctr">
          <a:solidFill>
            <a:srgbClr val="FF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l-GR" sz="2000" b="1" kern="1200" dirty="0">
              <a:solidFill>
                <a:srgbClr val="002060"/>
              </a:solidFill>
              <a:effectLst>
                <a:outerShdw blurRad="38100" dist="38100" dir="2700000" algn="tl">
                  <a:srgbClr val="000000">
                    <a:alpha val="43137"/>
                  </a:srgbClr>
                </a:outerShdw>
              </a:effectLst>
              <a:latin typeface="+mj-lt"/>
            </a:rPr>
            <a:t>ΑΦΥΔΑΤΩΣΗ</a:t>
          </a:r>
        </a:p>
      </dsp:txBody>
      <dsp:txXfrm>
        <a:off x="60260" y="1255234"/>
        <a:ext cx="2001511" cy="745519"/>
      </dsp:txXfrm>
    </dsp:sp>
    <dsp:sp modelId="{1E7EA034-99DD-434E-BE43-62CC6A133BD8}">
      <dsp:nvSpPr>
        <dsp:cNvPr id="0" name=""/>
        <dsp:cNvSpPr/>
      </dsp:nvSpPr>
      <dsp:spPr>
        <a:xfrm>
          <a:off x="1209441" y="-38012"/>
          <a:ext cx="3641322" cy="3641322"/>
        </a:xfrm>
        <a:custGeom>
          <a:avLst/>
          <a:gdLst/>
          <a:ahLst/>
          <a:cxnLst/>
          <a:rect l="0" t="0" r="0" b="0"/>
          <a:pathLst>
            <a:path>
              <a:moveTo>
                <a:pt x="121539" y="1166601"/>
              </a:moveTo>
              <a:arcTo wR="1820661" hR="1820661" stAng="12063222" swAng="521394"/>
            </a:path>
          </a:pathLst>
        </a:custGeom>
        <a:noFill/>
        <a:ln w="25400"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el-GR"/>
          </a:p>
        </p:txBody>
      </p:sp>
      <p:sp>
        <p:nvSpPr>
          <p:cNvPr id="3" name="Date Placeholder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4D32DD9F-1C8C-4168-91C4-7DC84F2B5C89}" type="datetimeFigureOut">
              <a:rPr lang="el-GR" smtClean="0"/>
              <a:pPr/>
              <a:t>28/2/24</a:t>
            </a:fld>
            <a:endParaRPr lang="el-GR"/>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endParaRPr lang="el-GR"/>
          </a:p>
        </p:txBody>
      </p:sp>
      <p:sp>
        <p:nvSpPr>
          <p:cNvPr id="5" name="Notes Placeholder 4"/>
          <p:cNvSpPr>
            <a:spLocks noGrp="1"/>
          </p:cNvSpPr>
          <p:nvPr>
            <p:ph type="body" sz="quarter" idx="3"/>
          </p:nvPr>
        </p:nvSpPr>
        <p:spPr>
          <a:xfrm>
            <a:off x="688817" y="4759643"/>
            <a:ext cx="5510530" cy="4509135"/>
          </a:xfrm>
          <a:prstGeom prst="rect">
            <a:avLst/>
          </a:prstGeom>
        </p:spPr>
        <p:txBody>
          <a:bodyPr vert="horz" lIns="96616" tIns="48308" rIns="96616" bIns="4830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lang="el-GR"/>
          </a:p>
        </p:txBody>
      </p:sp>
      <p:sp>
        <p:nvSpPr>
          <p:cNvPr id="7" name="Slide Number Placeholder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2EE3F4BA-A57B-4CE2-9F5B-AF7FC9E1E6B3}" type="slidenum">
              <a:rPr lang="el-GR" smtClean="0"/>
              <a:pPr/>
              <a:t>‹#›</a:t>
            </a:fld>
            <a:endParaRPr lang="el-GR"/>
          </a:p>
        </p:txBody>
      </p:sp>
    </p:spTree>
    <p:extLst>
      <p:ext uri="{BB962C8B-B14F-4D97-AF65-F5344CB8AC3E}">
        <p14:creationId xmlns:p14="http://schemas.microsoft.com/office/powerpoint/2010/main" val="3252551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a:latin typeface="Times New Roman" pitchFamily="18" charset="0"/>
                <a:cs typeface="Times New Roman" pitchFamily="18" charset="0"/>
              </a:rPr>
              <a:t>Περίπου 150 εκατομμύρια </a:t>
            </a:r>
            <a:r>
              <a:rPr lang="el-GR" dirty="0" err="1">
                <a:latin typeface="Times New Roman" pitchFamily="18" charset="0"/>
                <a:cs typeface="Times New Roman" pitchFamily="18" charset="0"/>
              </a:rPr>
              <a:t>περι</a:t>
            </a:r>
            <a:r>
              <a:rPr lang="el-GR" dirty="0">
                <a:latin typeface="Times New Roman" pitchFamily="18" charset="0"/>
                <a:cs typeface="Times New Roman" pitchFamily="18" charset="0"/>
              </a:rPr>
              <a:t>-στατικά εκτιμώνται διεθνώς και γι’ αυτό συχνά γίνεται λόγος για </a:t>
            </a:r>
            <a:r>
              <a:rPr lang="el-GR" b="1" dirty="0">
                <a:latin typeface="Times New Roman" pitchFamily="18" charset="0"/>
                <a:cs typeface="Times New Roman" pitchFamily="18" charset="0"/>
              </a:rPr>
              <a:t>παγκόσμια επιδημία</a:t>
            </a:r>
            <a:r>
              <a:rPr lang="el-GR" dirty="0">
                <a:latin typeface="Times New Roman" pitchFamily="18" charset="0"/>
                <a:cs typeface="Times New Roman" pitchFamily="18" charset="0"/>
              </a:rPr>
              <a:t>. </a:t>
            </a:r>
          </a:p>
          <a:p>
            <a:r>
              <a:rPr lang="el-GR" dirty="0">
                <a:latin typeface="Times New Roman" pitchFamily="18" charset="0"/>
                <a:cs typeface="Times New Roman" pitchFamily="18" charset="0"/>
              </a:rPr>
              <a:t>Πρόκειται για μια κλινικά και γενετικά ετερογενή ομάδα μεταβολικών διαταραχών, με κοινή συνιστώσα την παθολογική αύξηση του σακχάρου στο αίμα, η οποία πηγάζει από διαταραχή στην έκκριση ή στη δράση</a:t>
            </a:r>
            <a:r>
              <a:rPr lang="en-US" dirty="0">
                <a:latin typeface="Times New Roman" pitchFamily="18" charset="0"/>
                <a:cs typeface="Times New Roman" pitchFamily="18" charset="0"/>
              </a:rPr>
              <a:t> </a:t>
            </a:r>
            <a:r>
              <a:rPr lang="el-GR" dirty="0">
                <a:latin typeface="Times New Roman" pitchFamily="18" charset="0"/>
                <a:cs typeface="Times New Roman" pitchFamily="18" charset="0"/>
              </a:rPr>
              <a:t>της ινσουλίνης ή και στα δύο.</a:t>
            </a:r>
          </a:p>
          <a:p>
            <a:endParaRPr lang="el-GR" dirty="0">
              <a:latin typeface="Times New Roman" pitchFamily="18" charset="0"/>
              <a:cs typeface="Times New Roman" pitchFamily="18" charset="0"/>
            </a:endParaRPr>
          </a:p>
          <a:p>
            <a:endParaRPr lang="el-GR" dirty="0"/>
          </a:p>
        </p:txBody>
      </p:sp>
      <p:sp>
        <p:nvSpPr>
          <p:cNvPr id="4" name="Slide Number Placeholder 3"/>
          <p:cNvSpPr>
            <a:spLocks noGrp="1"/>
          </p:cNvSpPr>
          <p:nvPr>
            <p:ph type="sldNum" sz="quarter" idx="10"/>
          </p:nvPr>
        </p:nvSpPr>
        <p:spPr/>
        <p:txBody>
          <a:bodyPr/>
          <a:lstStyle/>
          <a:p>
            <a:fld id="{2EE3F4BA-A57B-4CE2-9F5B-AF7FC9E1E6B3}" type="slidenum">
              <a:rPr lang="el-GR" smtClean="0"/>
              <a:pPr/>
              <a:t>2</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a:t>ότι η βαρύτητα, η έκταση και ο ρυθμός εξέλιξης της περιοδοντικής φλεγμονής αυξάνονται στους ασθενείς με </a:t>
            </a:r>
            <a:r>
              <a:rPr lang="el-GR" dirty="0" err="1"/>
              <a:t>σακχαρωδη</a:t>
            </a:r>
            <a:r>
              <a:rPr lang="el-GR" dirty="0"/>
              <a:t> </a:t>
            </a:r>
            <a:r>
              <a:rPr lang="el-GR" dirty="0" err="1"/>
              <a:t>διαβητη</a:t>
            </a:r>
            <a:r>
              <a:rPr lang="el-GR" dirty="0"/>
              <a:t> ( ΣΔ ). </a:t>
            </a:r>
          </a:p>
        </p:txBody>
      </p:sp>
      <p:sp>
        <p:nvSpPr>
          <p:cNvPr id="4" name="Slide Number Placeholder 3"/>
          <p:cNvSpPr>
            <a:spLocks noGrp="1"/>
          </p:cNvSpPr>
          <p:nvPr>
            <p:ph type="sldNum" sz="quarter" idx="10"/>
          </p:nvPr>
        </p:nvSpPr>
        <p:spPr/>
        <p:txBody>
          <a:bodyPr/>
          <a:lstStyle/>
          <a:p>
            <a:fld id="{2EE3F4BA-A57B-4CE2-9F5B-AF7FC9E1E6B3}" type="slidenum">
              <a:rPr lang="el-GR" smtClean="0"/>
              <a:pPr/>
              <a:t>11</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2EE3F4BA-A57B-4CE2-9F5B-AF7FC9E1E6B3}" type="slidenum">
              <a:rPr lang="el-GR" smtClean="0"/>
              <a:pPr/>
              <a:t>12</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2EE3F4BA-A57B-4CE2-9F5B-AF7FC9E1E6B3}" type="slidenum">
              <a:rPr lang="el-GR" smtClean="0"/>
              <a:pPr/>
              <a:t>13</a:t>
            </a:fld>
            <a:endParaRPr lang="el-GR"/>
          </a:p>
        </p:txBody>
      </p:sp>
    </p:spTree>
    <p:extLst>
      <p:ext uri="{BB962C8B-B14F-4D97-AF65-F5344CB8AC3E}">
        <p14:creationId xmlns:p14="http://schemas.microsoft.com/office/powerpoint/2010/main" val="1091821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B70B45-5AB8-44F7-8AA9-81456797E1E6}" type="slidenum">
              <a:rPr lang="el-GR"/>
              <a:pPr/>
              <a:t>14</a:t>
            </a:fld>
            <a:endParaRPr lang="el-GR"/>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l-GR"/>
              <a:t>Πολλαπλές φλεγμονώδους φύσης διογκώσεις φυσιολογικής χροιάς αντίστοιχα με τα δόντια 13, 16 και 38, εξελκωμένες, ελαφρά επώδυνες κατά την πίεση ανέβλυζε (εξερχόταν) πύο, οι οποίες κατά τον ακτινογραφικό έλεγχο συσχετίζονταν με περιοχές εκτεταμένης φατνιολυσίας. Απουσία τοπικών παραγόντων.</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a:t>Επίσης, προτάθηκε ότι οι </a:t>
            </a:r>
            <a:r>
              <a:rPr lang="el-GR" dirty="0" err="1"/>
              <a:t>φλεγμαίνοντες</a:t>
            </a:r>
            <a:r>
              <a:rPr lang="el-GR" dirty="0"/>
              <a:t> περιοδοντικοί ιστοί φαίνεται πως λειτουργούν ως ένας «ενδοκρινής αδένας» που παράγει βιολογικούς μεσολαβητές της φλεγμονής όπως ο TNF-α και η IL-1, οι οποίοι, με τη σειρά τους, έχει αποδειχτεί ότι παρεμβαίνουν στο μεταβολισμό των λιπών και μειώνουν τη δράση της ινσουλίνης </a:t>
            </a:r>
          </a:p>
        </p:txBody>
      </p:sp>
      <p:sp>
        <p:nvSpPr>
          <p:cNvPr id="4" name="Slide Number Placeholder 3"/>
          <p:cNvSpPr>
            <a:spLocks noGrp="1"/>
          </p:cNvSpPr>
          <p:nvPr>
            <p:ph type="sldNum" sz="quarter" idx="10"/>
          </p:nvPr>
        </p:nvSpPr>
        <p:spPr/>
        <p:txBody>
          <a:bodyPr/>
          <a:lstStyle/>
          <a:p>
            <a:fld id="{2EE3F4BA-A57B-4CE2-9F5B-AF7FC9E1E6B3}" type="slidenum">
              <a:rPr lang="el-GR" smtClean="0"/>
              <a:pPr/>
              <a:t>15</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2EE3F4BA-A57B-4CE2-9F5B-AF7FC9E1E6B3}" type="slidenum">
              <a:rPr lang="el-GR" smtClean="0"/>
              <a:pPr/>
              <a:t>16</a:t>
            </a:fld>
            <a:endParaRPr lang="el-GR"/>
          </a:p>
        </p:txBody>
      </p:sp>
    </p:spTree>
    <p:extLst>
      <p:ext uri="{BB962C8B-B14F-4D97-AF65-F5344CB8AC3E}">
        <p14:creationId xmlns:p14="http://schemas.microsoft.com/office/powerpoint/2010/main" val="627647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2EE3F4BA-A57B-4CE2-9F5B-AF7FC9E1E6B3}" type="slidenum">
              <a:rPr lang="el-GR" smtClean="0"/>
              <a:pPr/>
              <a:t>17</a:t>
            </a:fld>
            <a:endParaRPr lang="el-GR"/>
          </a:p>
        </p:txBody>
      </p:sp>
    </p:spTree>
    <p:extLst>
      <p:ext uri="{BB962C8B-B14F-4D97-AF65-F5344CB8AC3E}">
        <p14:creationId xmlns:p14="http://schemas.microsoft.com/office/powerpoint/2010/main" val="3501268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2EE3F4BA-A57B-4CE2-9F5B-AF7FC9E1E6B3}" type="slidenum">
              <a:rPr lang="el-GR" smtClean="0"/>
              <a:pPr/>
              <a:t>18</a:t>
            </a:fld>
            <a:endParaRPr lang="el-GR"/>
          </a:p>
        </p:txBody>
      </p:sp>
    </p:spTree>
    <p:extLst>
      <p:ext uri="{BB962C8B-B14F-4D97-AF65-F5344CB8AC3E}">
        <p14:creationId xmlns:p14="http://schemas.microsoft.com/office/powerpoint/2010/main" val="33279809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2EE3F4BA-A57B-4CE2-9F5B-AF7FC9E1E6B3}" type="slidenum">
              <a:rPr lang="el-GR" smtClean="0"/>
              <a:pPr/>
              <a:t>19</a:t>
            </a:fld>
            <a:endParaRPr lang="el-GR"/>
          </a:p>
        </p:txBody>
      </p:sp>
    </p:spTree>
    <p:extLst>
      <p:ext uri="{BB962C8B-B14F-4D97-AF65-F5344CB8AC3E}">
        <p14:creationId xmlns:p14="http://schemas.microsoft.com/office/powerpoint/2010/main" val="1397633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2EE3F4BA-A57B-4CE2-9F5B-AF7FC9E1E6B3}" type="slidenum">
              <a:rPr lang="el-GR" smtClean="0"/>
              <a:pPr/>
              <a:t>20</a:t>
            </a:fld>
            <a:endParaRPr lang="el-GR"/>
          </a:p>
        </p:txBody>
      </p:sp>
    </p:spTree>
    <p:extLst>
      <p:ext uri="{BB962C8B-B14F-4D97-AF65-F5344CB8AC3E}">
        <p14:creationId xmlns:p14="http://schemas.microsoft.com/office/powerpoint/2010/main" val="2897354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a:p>
            <a:r>
              <a:rPr lang="el-GR" dirty="0"/>
              <a:t>Στη χώρα μας, το 2017 τα άτομα με σακχαρώδη διαβήτη ανέρχονταν σε περίπου 720.000, ενώ η συντριπτική πλειονότητα αυτών, περίπου 694.000, έχουν διαγνωσθεί με σακχαρώδη διαβήτη </a:t>
            </a:r>
            <a:r>
              <a:rPr lang="el-GR" b="1" dirty="0"/>
              <a:t>τύπου 2</a:t>
            </a:r>
            <a:r>
              <a:rPr lang="el-GR" dirty="0"/>
              <a:t>.</a:t>
            </a:r>
          </a:p>
          <a:p>
            <a:endParaRPr lang="el-GR" dirty="0"/>
          </a:p>
          <a:p>
            <a:r>
              <a:rPr lang="el-GR" dirty="0"/>
              <a:t>Επίσης, στα ποσοστά αυτά θα πρέπει να προστεθεί και ο σχετικά υψηλός αριθμός των</a:t>
            </a:r>
            <a:r>
              <a:rPr lang="en-US" dirty="0"/>
              <a:t>s</a:t>
            </a:r>
            <a:r>
              <a:rPr lang="el-GR" dirty="0"/>
              <a:t>περιπτώσεων με αδιάγνωστο </a:t>
            </a:r>
            <a:r>
              <a:rPr lang="el-GR" dirty="0" err="1"/>
              <a:t>σακχαρωδη</a:t>
            </a:r>
            <a:r>
              <a:rPr lang="el-GR" dirty="0"/>
              <a:t> </a:t>
            </a:r>
            <a:r>
              <a:rPr lang="el-GR" dirty="0" err="1"/>
              <a:t>διαβητη</a:t>
            </a:r>
            <a:r>
              <a:rPr lang="el-GR" dirty="0"/>
              <a:t> (ΣΔ). Στο 30% των ασθενών που πάσχουν από </a:t>
            </a:r>
            <a:r>
              <a:rPr lang="el-GR" dirty="0" err="1"/>
              <a:t>σακχαρωδη</a:t>
            </a:r>
            <a:r>
              <a:rPr lang="el-GR" dirty="0"/>
              <a:t> </a:t>
            </a:r>
            <a:r>
              <a:rPr lang="el-GR" dirty="0" err="1"/>
              <a:t>διαβητη</a:t>
            </a:r>
            <a:r>
              <a:rPr lang="el-GR" dirty="0"/>
              <a:t> (ΣΔ) τύπου 2, η διάγνωση γίνεται τυχαία στα πλαίσια άλλου ελέγχου (π.χ. </a:t>
            </a:r>
            <a:r>
              <a:rPr lang="el-GR" dirty="0" err="1"/>
              <a:t>προεγχειρητικά</a:t>
            </a:r>
            <a:r>
              <a:rPr lang="el-GR" dirty="0"/>
              <a:t>) ή λόγω εμφάνισης μίας διαβητικής επιπλοκής (π.χ. διαταραχή όρασης) (</a:t>
            </a:r>
            <a:r>
              <a:rPr lang="el-GR" dirty="0" err="1"/>
              <a:t>Κατσιλάμπρος</a:t>
            </a:r>
            <a:r>
              <a:rPr lang="el-GR" dirty="0"/>
              <a:t> 2005)</a:t>
            </a:r>
          </a:p>
        </p:txBody>
      </p:sp>
      <p:sp>
        <p:nvSpPr>
          <p:cNvPr id="4" name="Slide Number Placeholder 3"/>
          <p:cNvSpPr>
            <a:spLocks noGrp="1"/>
          </p:cNvSpPr>
          <p:nvPr>
            <p:ph type="sldNum" sz="quarter" idx="10"/>
          </p:nvPr>
        </p:nvSpPr>
        <p:spPr/>
        <p:txBody>
          <a:bodyPr/>
          <a:lstStyle/>
          <a:p>
            <a:fld id="{2EE3F4BA-A57B-4CE2-9F5B-AF7FC9E1E6B3}" type="slidenum">
              <a:rPr lang="el-GR" smtClean="0"/>
              <a:pPr/>
              <a:t>3</a:t>
            </a:fld>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2EE3F4BA-A57B-4CE2-9F5B-AF7FC9E1E6B3}" type="slidenum">
              <a:rPr lang="el-GR" smtClean="0"/>
              <a:pPr/>
              <a:t>21</a:t>
            </a:fld>
            <a:endParaRPr lang="el-GR"/>
          </a:p>
        </p:txBody>
      </p:sp>
    </p:spTree>
    <p:extLst>
      <p:ext uri="{BB962C8B-B14F-4D97-AF65-F5344CB8AC3E}">
        <p14:creationId xmlns:p14="http://schemas.microsoft.com/office/powerpoint/2010/main" val="38718929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x-none"/>
          </a:p>
        </p:txBody>
      </p:sp>
      <p:sp>
        <p:nvSpPr>
          <p:cNvPr id="4" name="Θέση αριθμού διαφάνειας 3"/>
          <p:cNvSpPr>
            <a:spLocks noGrp="1"/>
          </p:cNvSpPr>
          <p:nvPr>
            <p:ph type="sldNum" sz="quarter" idx="5"/>
          </p:nvPr>
        </p:nvSpPr>
        <p:spPr/>
        <p:txBody>
          <a:bodyPr/>
          <a:lstStyle/>
          <a:p>
            <a:fld id="{2EE3F4BA-A57B-4CE2-9F5B-AF7FC9E1E6B3}" type="slidenum">
              <a:rPr lang="el-GR" smtClean="0"/>
              <a:pPr/>
              <a:t>22</a:t>
            </a:fld>
            <a:endParaRPr lang="el-GR"/>
          </a:p>
        </p:txBody>
      </p:sp>
    </p:spTree>
    <p:extLst>
      <p:ext uri="{BB962C8B-B14F-4D97-AF65-F5344CB8AC3E}">
        <p14:creationId xmlns:p14="http://schemas.microsoft.com/office/powerpoint/2010/main" val="32396207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x-none"/>
          </a:p>
        </p:txBody>
      </p:sp>
      <p:sp>
        <p:nvSpPr>
          <p:cNvPr id="4" name="Θέση αριθμού διαφάνειας 3"/>
          <p:cNvSpPr>
            <a:spLocks noGrp="1"/>
          </p:cNvSpPr>
          <p:nvPr>
            <p:ph type="sldNum" sz="quarter" idx="5"/>
          </p:nvPr>
        </p:nvSpPr>
        <p:spPr/>
        <p:txBody>
          <a:bodyPr/>
          <a:lstStyle/>
          <a:p>
            <a:fld id="{2EE3F4BA-A57B-4CE2-9F5B-AF7FC9E1E6B3}" type="slidenum">
              <a:rPr lang="el-GR" smtClean="0"/>
              <a:pPr/>
              <a:t>23</a:t>
            </a:fld>
            <a:endParaRPr lang="el-GR"/>
          </a:p>
        </p:txBody>
      </p:sp>
    </p:spTree>
    <p:extLst>
      <p:ext uri="{BB962C8B-B14F-4D97-AF65-F5344CB8AC3E}">
        <p14:creationId xmlns:p14="http://schemas.microsoft.com/office/powerpoint/2010/main" val="11921572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x-none"/>
          </a:p>
        </p:txBody>
      </p:sp>
      <p:sp>
        <p:nvSpPr>
          <p:cNvPr id="4" name="Θέση αριθμού διαφάνειας 3"/>
          <p:cNvSpPr>
            <a:spLocks noGrp="1"/>
          </p:cNvSpPr>
          <p:nvPr>
            <p:ph type="sldNum" sz="quarter" idx="5"/>
          </p:nvPr>
        </p:nvSpPr>
        <p:spPr/>
        <p:txBody>
          <a:bodyPr/>
          <a:lstStyle/>
          <a:p>
            <a:fld id="{2EE3F4BA-A57B-4CE2-9F5B-AF7FC9E1E6B3}" type="slidenum">
              <a:rPr lang="el-GR" smtClean="0"/>
              <a:pPr/>
              <a:t>24</a:t>
            </a:fld>
            <a:endParaRPr lang="el-GR"/>
          </a:p>
        </p:txBody>
      </p:sp>
    </p:spTree>
    <p:extLst>
      <p:ext uri="{BB962C8B-B14F-4D97-AF65-F5344CB8AC3E}">
        <p14:creationId xmlns:p14="http://schemas.microsoft.com/office/powerpoint/2010/main" val="37812442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x-none"/>
          </a:p>
        </p:txBody>
      </p:sp>
      <p:sp>
        <p:nvSpPr>
          <p:cNvPr id="4" name="Θέση αριθμού διαφάνειας 3"/>
          <p:cNvSpPr>
            <a:spLocks noGrp="1"/>
          </p:cNvSpPr>
          <p:nvPr>
            <p:ph type="sldNum" sz="quarter" idx="5"/>
          </p:nvPr>
        </p:nvSpPr>
        <p:spPr/>
        <p:txBody>
          <a:bodyPr/>
          <a:lstStyle/>
          <a:p>
            <a:fld id="{2EE3F4BA-A57B-4CE2-9F5B-AF7FC9E1E6B3}" type="slidenum">
              <a:rPr lang="el-GR" smtClean="0"/>
              <a:pPr/>
              <a:t>25</a:t>
            </a:fld>
            <a:endParaRPr lang="el-GR"/>
          </a:p>
        </p:txBody>
      </p:sp>
    </p:spTree>
    <p:extLst>
      <p:ext uri="{BB962C8B-B14F-4D97-AF65-F5344CB8AC3E}">
        <p14:creationId xmlns:p14="http://schemas.microsoft.com/office/powerpoint/2010/main" val="4094779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x-none"/>
          </a:p>
        </p:txBody>
      </p:sp>
      <p:sp>
        <p:nvSpPr>
          <p:cNvPr id="4" name="Θέση αριθμού διαφάνειας 3"/>
          <p:cNvSpPr>
            <a:spLocks noGrp="1"/>
          </p:cNvSpPr>
          <p:nvPr>
            <p:ph type="sldNum" sz="quarter" idx="5"/>
          </p:nvPr>
        </p:nvSpPr>
        <p:spPr/>
        <p:txBody>
          <a:bodyPr/>
          <a:lstStyle/>
          <a:p>
            <a:fld id="{2EE3F4BA-A57B-4CE2-9F5B-AF7FC9E1E6B3}" type="slidenum">
              <a:rPr lang="el-GR" smtClean="0"/>
              <a:pPr/>
              <a:t>26</a:t>
            </a:fld>
            <a:endParaRPr lang="el-GR"/>
          </a:p>
        </p:txBody>
      </p:sp>
    </p:spTree>
    <p:extLst>
      <p:ext uri="{BB962C8B-B14F-4D97-AF65-F5344CB8AC3E}">
        <p14:creationId xmlns:p14="http://schemas.microsoft.com/office/powerpoint/2010/main" val="32535647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Patients with diabetic ketoacidosis have elevated levels of available serum iron, likely due to the release of iron from binding proteins in the presence of low </a:t>
            </a:r>
            <a:r>
              <a:rPr lang="en-US" dirty="0" err="1"/>
              <a:t>pH.</a:t>
            </a:r>
            <a:r>
              <a:rPr lang="en-US" dirty="0"/>
              <a:t> Iron is then internalized by the </a:t>
            </a:r>
            <a:r>
              <a:rPr lang="en-US" dirty="0" err="1"/>
              <a:t>zygomycetes</a:t>
            </a:r>
            <a:r>
              <a:rPr lang="en-US" dirty="0"/>
              <a:t> with the help of copper oxidase (Cu- oxidase) and the high affinity iron </a:t>
            </a:r>
            <a:r>
              <a:rPr lang="en-US" dirty="0" err="1"/>
              <a:t>permease</a:t>
            </a:r>
            <a:r>
              <a:rPr lang="en-US" dirty="0"/>
              <a:t> rFTR1. Therefore, the increased susceptibility of patients with diabetic ketoacidosis to </a:t>
            </a:r>
            <a:r>
              <a:rPr lang="en-US" dirty="0" err="1"/>
              <a:t>mucormycosis</a:t>
            </a:r>
            <a:r>
              <a:rPr lang="en-US" dirty="0"/>
              <a:t> is likely due, at least in part, to an elevation in available serum iron during diabetic ketoacidosis following proton- mediated dissociation of iron from transferring</a:t>
            </a:r>
            <a:endParaRPr lang="el-GR" dirty="0"/>
          </a:p>
          <a:p>
            <a:r>
              <a:rPr lang="en-US" dirty="0"/>
              <a:t>. Other mechanisms suggested for this infection include greater availability of glucose to the pathogen causing </a:t>
            </a:r>
            <a:r>
              <a:rPr lang="en-US" dirty="0" err="1"/>
              <a:t>mucormycosis</a:t>
            </a:r>
            <a:r>
              <a:rPr lang="en-US" dirty="0"/>
              <a:t>, reduced serum inhibitory activity against the </a:t>
            </a:r>
            <a:r>
              <a:rPr lang="en-US" dirty="0" err="1"/>
              <a:t>Rhizopus</a:t>
            </a:r>
            <a:r>
              <a:rPr lang="en-US" dirty="0"/>
              <a:t> in lower pH, and the increased expression of some host receptors that mediate the invasion and damage to human epithelial cells by </a:t>
            </a:r>
            <a:r>
              <a:rPr lang="en-US" dirty="0" err="1"/>
              <a:t>Rhizopus</a:t>
            </a:r>
            <a:r>
              <a:rPr lang="el-GR" dirty="0"/>
              <a:t>.</a:t>
            </a:r>
          </a:p>
          <a:p>
            <a:r>
              <a:rPr lang="en-US" dirty="0"/>
              <a:t> </a:t>
            </a:r>
            <a:r>
              <a:rPr lang="el-GR" dirty="0"/>
              <a:t>Η </a:t>
            </a:r>
            <a:r>
              <a:rPr lang="el-GR" dirty="0" err="1"/>
              <a:t>μουκορμύκωση</a:t>
            </a:r>
            <a:r>
              <a:rPr lang="el-GR" dirty="0"/>
              <a:t> αναπτύσσεται κυρίως σε διαβητικούς οι οποίοι λόγω λοίμωξης ή</a:t>
            </a:r>
          </a:p>
          <a:p>
            <a:r>
              <a:rPr lang="el-GR" dirty="0"/>
              <a:t>κακής ρύθμισης του σακχάρου του αίματος έχουν περιπέσει σε διαβητική </a:t>
            </a:r>
            <a:r>
              <a:rPr lang="el-GR" dirty="0" err="1"/>
              <a:t>κετοξέωση</a:t>
            </a:r>
            <a:r>
              <a:rPr lang="el-GR" dirty="0"/>
              <a:t>.  Η διαβητική </a:t>
            </a:r>
            <a:r>
              <a:rPr lang="el-GR" dirty="0" err="1"/>
              <a:t>κετοξέωση</a:t>
            </a:r>
            <a:r>
              <a:rPr lang="el-GR" dirty="0"/>
              <a:t> εξασφαλίζει Η+ τα οποία απελευθερώνουν Fe3+ από την </a:t>
            </a:r>
            <a:r>
              <a:rPr lang="el-GR" dirty="0" err="1"/>
              <a:t>τρανσφερίνη</a:t>
            </a:r>
            <a:r>
              <a:rPr lang="el-GR" dirty="0"/>
              <a:t>, ο οποίος εισέρχεται στον </a:t>
            </a:r>
            <a:r>
              <a:rPr lang="el-GR" dirty="0" err="1"/>
              <a:t>mucor</a:t>
            </a:r>
            <a:r>
              <a:rPr lang="el-GR" dirty="0"/>
              <a:t> και είναι απαραίτητος για την ανάπτυξή του.</a:t>
            </a:r>
          </a:p>
        </p:txBody>
      </p:sp>
      <p:sp>
        <p:nvSpPr>
          <p:cNvPr id="4" name="Θέση αριθμού διαφάνειας 3"/>
          <p:cNvSpPr>
            <a:spLocks noGrp="1"/>
          </p:cNvSpPr>
          <p:nvPr>
            <p:ph type="sldNum" sz="quarter" idx="10"/>
          </p:nvPr>
        </p:nvSpPr>
        <p:spPr/>
        <p:txBody>
          <a:bodyPr/>
          <a:lstStyle/>
          <a:p>
            <a:fld id="{2EE3F4BA-A57B-4CE2-9F5B-AF7FC9E1E6B3}" type="slidenum">
              <a:rPr lang="el-GR" smtClean="0"/>
              <a:pPr/>
              <a:t>27</a:t>
            </a:fld>
            <a:endParaRPr lang="el-GR"/>
          </a:p>
        </p:txBody>
      </p:sp>
    </p:spTree>
    <p:extLst>
      <p:ext uri="{BB962C8B-B14F-4D97-AF65-F5344CB8AC3E}">
        <p14:creationId xmlns:p14="http://schemas.microsoft.com/office/powerpoint/2010/main" val="19517036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x-none"/>
          </a:p>
        </p:txBody>
      </p:sp>
      <p:sp>
        <p:nvSpPr>
          <p:cNvPr id="4" name="Θέση αριθμού διαφάνειας 3"/>
          <p:cNvSpPr>
            <a:spLocks noGrp="1"/>
          </p:cNvSpPr>
          <p:nvPr>
            <p:ph type="sldNum" sz="quarter" idx="5"/>
          </p:nvPr>
        </p:nvSpPr>
        <p:spPr/>
        <p:txBody>
          <a:bodyPr/>
          <a:lstStyle/>
          <a:p>
            <a:fld id="{2EE3F4BA-A57B-4CE2-9F5B-AF7FC9E1E6B3}" type="slidenum">
              <a:rPr lang="el-GR" smtClean="0"/>
              <a:pPr/>
              <a:t>28</a:t>
            </a:fld>
            <a:endParaRPr lang="el-GR"/>
          </a:p>
        </p:txBody>
      </p:sp>
    </p:spTree>
    <p:extLst>
      <p:ext uri="{BB962C8B-B14F-4D97-AF65-F5344CB8AC3E}">
        <p14:creationId xmlns:p14="http://schemas.microsoft.com/office/powerpoint/2010/main" val="25746040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x-none"/>
          </a:p>
        </p:txBody>
      </p:sp>
      <p:sp>
        <p:nvSpPr>
          <p:cNvPr id="4" name="Θέση αριθμού διαφάνειας 3"/>
          <p:cNvSpPr>
            <a:spLocks noGrp="1"/>
          </p:cNvSpPr>
          <p:nvPr>
            <p:ph type="sldNum" sz="quarter" idx="5"/>
          </p:nvPr>
        </p:nvSpPr>
        <p:spPr/>
        <p:txBody>
          <a:bodyPr/>
          <a:lstStyle/>
          <a:p>
            <a:fld id="{2EE3F4BA-A57B-4CE2-9F5B-AF7FC9E1E6B3}" type="slidenum">
              <a:rPr lang="el-GR" smtClean="0"/>
              <a:pPr/>
              <a:t>29</a:t>
            </a:fld>
            <a:endParaRPr lang="el-GR"/>
          </a:p>
        </p:txBody>
      </p:sp>
    </p:spTree>
    <p:extLst>
      <p:ext uri="{BB962C8B-B14F-4D97-AF65-F5344CB8AC3E}">
        <p14:creationId xmlns:p14="http://schemas.microsoft.com/office/powerpoint/2010/main" val="18765106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x-none"/>
          </a:p>
        </p:txBody>
      </p:sp>
      <p:sp>
        <p:nvSpPr>
          <p:cNvPr id="4" name="Θέση αριθμού διαφάνειας 3"/>
          <p:cNvSpPr>
            <a:spLocks noGrp="1"/>
          </p:cNvSpPr>
          <p:nvPr>
            <p:ph type="sldNum" sz="quarter" idx="5"/>
          </p:nvPr>
        </p:nvSpPr>
        <p:spPr/>
        <p:txBody>
          <a:bodyPr/>
          <a:lstStyle/>
          <a:p>
            <a:fld id="{2EE3F4BA-A57B-4CE2-9F5B-AF7FC9E1E6B3}" type="slidenum">
              <a:rPr lang="el-GR" smtClean="0"/>
              <a:pPr/>
              <a:t>30</a:t>
            </a:fld>
            <a:endParaRPr lang="el-GR"/>
          </a:p>
        </p:txBody>
      </p:sp>
    </p:spTree>
    <p:extLst>
      <p:ext uri="{BB962C8B-B14F-4D97-AF65-F5344CB8AC3E}">
        <p14:creationId xmlns:p14="http://schemas.microsoft.com/office/powerpoint/2010/main" val="843780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2676" y="4425633"/>
            <a:ext cx="6046276" cy="4509135"/>
          </a:xfrm>
        </p:spPr>
        <p:txBody>
          <a:bodyPr>
            <a:noAutofit/>
          </a:bodyPr>
          <a:lstStyle/>
          <a:p>
            <a:r>
              <a:rPr lang="el-GR" dirty="0">
                <a:latin typeface="Times New Roman" pitchFamily="18" charset="0"/>
                <a:cs typeface="Times New Roman" pitchFamily="18" charset="0"/>
              </a:rPr>
              <a:t>Οι μεταβολικές διαταραχές, οι οποίες χαρακτηρίζουν το διαβήτη, όπως η υπεργλυκαιμία, τα αυξημένα ελεύθερα λιπαρά οξέα και η </a:t>
            </a:r>
            <a:r>
              <a:rPr lang="el-GR" dirty="0" err="1">
                <a:latin typeface="Times New Roman" pitchFamily="18" charset="0"/>
                <a:cs typeface="Times New Roman" pitchFamily="18" charset="0"/>
              </a:rPr>
              <a:t>ινσουλινοαντίσταση</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ευοδώνουν</a:t>
            </a:r>
            <a:r>
              <a:rPr lang="el-GR" dirty="0">
                <a:latin typeface="Times New Roman" pitchFamily="18" charset="0"/>
                <a:cs typeface="Times New Roman" pitchFamily="18" charset="0"/>
              </a:rPr>
              <a:t> μηχανισμούς, οι οποίοι συμβάλλουν στην ενδοθηλιακή και ευρύτερη αγγειακή δυσλειτουργία.</a:t>
            </a:r>
          </a:p>
          <a:p>
            <a:r>
              <a:rPr lang="el-GR" dirty="0">
                <a:latin typeface="Times New Roman" pitchFamily="18" charset="0"/>
                <a:cs typeface="Times New Roman" pitchFamily="18" charset="0"/>
              </a:rPr>
              <a:t>Το </a:t>
            </a:r>
            <a:r>
              <a:rPr lang="el-GR" b="1" dirty="0">
                <a:latin typeface="Times New Roman" pitchFamily="18" charset="0"/>
                <a:cs typeface="Times New Roman" pitchFamily="18" charset="0"/>
              </a:rPr>
              <a:t>αυξημένο </a:t>
            </a:r>
            <a:r>
              <a:rPr lang="el-GR" b="1" dirty="0" err="1">
                <a:latin typeface="Times New Roman" pitchFamily="18" charset="0"/>
                <a:cs typeface="Times New Roman" pitchFamily="18" charset="0"/>
              </a:rPr>
              <a:t>μιτοχονδριακό</a:t>
            </a:r>
            <a:r>
              <a:rPr lang="el-GR" b="1" dirty="0">
                <a:latin typeface="Times New Roman" pitchFamily="18" charset="0"/>
                <a:cs typeface="Times New Roman" pitchFamily="18" charset="0"/>
              </a:rPr>
              <a:t> οξειδωτικό </a:t>
            </a:r>
            <a:r>
              <a:rPr lang="el-GR" b="1" dirty="0" err="1">
                <a:latin typeface="Times New Roman" pitchFamily="18" charset="0"/>
                <a:cs typeface="Times New Roman" pitchFamily="18" charset="0"/>
              </a:rPr>
              <a:t>stress</a:t>
            </a:r>
            <a:r>
              <a:rPr lang="el-GR" dirty="0">
                <a:latin typeface="Times New Roman" pitchFamily="18" charset="0"/>
                <a:cs typeface="Times New Roman" pitchFamily="18" charset="0"/>
              </a:rPr>
              <a:t> (από την οξείδωση υπερβολικής γλυκόζης και αυξημένης ποσότητας ελευθέρων λιπαρών οξέων) φαίνεται να είναι ο βηματοδότης διέγερσης και των άλλων ιδιαίτερων βιοχημικών και μοριακών μηχανισμών δράσης της υπεργλυκαιμίας (αυξημένη παραγωγή και δράση των </a:t>
            </a:r>
            <a:r>
              <a:rPr lang="el-GR" dirty="0" err="1">
                <a:latin typeface="Times New Roman" pitchFamily="18" charset="0"/>
                <a:cs typeface="Times New Roman" pitchFamily="18" charset="0"/>
              </a:rPr>
              <a:t>AGEs</a:t>
            </a:r>
            <a:r>
              <a:rPr lang="el-GR" dirty="0">
                <a:latin typeface="Times New Roman" pitchFamily="18" charset="0"/>
                <a:cs typeface="Times New Roman" pitchFamily="18" charset="0"/>
              </a:rPr>
              <a:t>, δραστηριοποίηση </a:t>
            </a:r>
            <a:r>
              <a:rPr lang="el-GR" dirty="0" err="1">
                <a:latin typeface="Times New Roman" pitchFamily="18" charset="0"/>
                <a:cs typeface="Times New Roman" pitchFamily="18" charset="0"/>
              </a:rPr>
              <a:t>πρωτεινικής</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κινάσης</a:t>
            </a:r>
            <a:r>
              <a:rPr lang="el-GR" dirty="0">
                <a:latin typeface="Times New Roman" pitchFamily="18" charset="0"/>
                <a:cs typeface="Times New Roman" pitchFamily="18" charset="0"/>
              </a:rPr>
              <a:t> C , διέγερσης κύκλου </a:t>
            </a:r>
            <a:r>
              <a:rPr lang="el-GR" dirty="0" err="1">
                <a:latin typeface="Times New Roman" pitchFamily="18" charset="0"/>
                <a:cs typeface="Times New Roman" pitchFamily="18" charset="0"/>
              </a:rPr>
              <a:t>πολυολών</a:t>
            </a:r>
            <a:r>
              <a:rPr lang="el-GR" dirty="0">
                <a:latin typeface="Times New Roman" pitchFamily="18" charset="0"/>
                <a:cs typeface="Times New Roman" pitchFamily="18" charset="0"/>
              </a:rPr>
              <a:t>, αυξημένη δραστηριότητα </a:t>
            </a:r>
            <a:r>
              <a:rPr lang="el-GR" dirty="0" err="1">
                <a:latin typeface="Times New Roman" pitchFamily="18" charset="0"/>
                <a:cs typeface="Times New Roman" pitchFamily="18" charset="0"/>
              </a:rPr>
              <a:t>παθοφυσιολογικής</a:t>
            </a:r>
            <a:r>
              <a:rPr lang="el-GR" dirty="0">
                <a:latin typeface="Times New Roman" pitchFamily="18" charset="0"/>
                <a:cs typeface="Times New Roman" pitchFamily="18" charset="0"/>
              </a:rPr>
              <a:t> οδού </a:t>
            </a:r>
            <a:r>
              <a:rPr lang="el-GR" dirty="0" err="1">
                <a:latin typeface="Times New Roman" pitchFamily="18" charset="0"/>
                <a:cs typeface="Times New Roman" pitchFamily="18" charset="0"/>
              </a:rPr>
              <a:t>εξοζαμίνης</a:t>
            </a:r>
            <a:r>
              <a:rPr lang="el-GR" dirty="0">
                <a:latin typeface="Times New Roman" pitchFamily="18" charset="0"/>
                <a:cs typeface="Times New Roman" pitchFamily="18" charset="0"/>
              </a:rPr>
              <a:t>). Σε πειραματικά μοντέλα έχει δειχθεί ότι η αυξημένη παραγωγή ελευθέρων ριζών Ο2 οδηγεί σε βλάβη στο πυρηνικό DNA και </a:t>
            </a:r>
            <a:r>
              <a:rPr lang="el-GR" dirty="0" err="1">
                <a:latin typeface="Times New Roman" pitchFamily="18" charset="0"/>
                <a:cs typeface="Times New Roman" pitchFamily="18" charset="0"/>
              </a:rPr>
              <a:t>ρυβοζυλίωση</a:t>
            </a:r>
            <a:r>
              <a:rPr lang="el-GR" dirty="0">
                <a:latin typeface="Times New Roman" pitchFamily="18" charset="0"/>
                <a:cs typeface="Times New Roman" pitchFamily="18" charset="0"/>
              </a:rPr>
              <a:t> ενός κρίσιμου ενζύμου στη διαδικασία </a:t>
            </a:r>
            <a:r>
              <a:rPr lang="el-GR" dirty="0" err="1">
                <a:latin typeface="Times New Roman" pitchFamily="18" charset="0"/>
                <a:cs typeface="Times New Roman" pitchFamily="18" charset="0"/>
              </a:rPr>
              <a:t>γλυκόλυσης</a:t>
            </a:r>
            <a:r>
              <a:rPr lang="el-GR" dirty="0">
                <a:latin typeface="Times New Roman" pitchFamily="18" charset="0"/>
                <a:cs typeface="Times New Roman" pitchFamily="18" charset="0"/>
              </a:rPr>
              <a:t> του GAPDH. Αυτό έχει σαν αποτέλεσμα αναστολή εξέλιξης του μεταβολισμού του και διέγερση των άλλων ιδιαίτερων </a:t>
            </a:r>
            <a:r>
              <a:rPr lang="el-GR" dirty="0" err="1">
                <a:latin typeface="Times New Roman" pitchFamily="18" charset="0"/>
                <a:cs typeface="Times New Roman" pitchFamily="18" charset="0"/>
              </a:rPr>
              <a:t>παθοφυσιολογικών</a:t>
            </a:r>
            <a:r>
              <a:rPr lang="el-GR" dirty="0">
                <a:latin typeface="Times New Roman" pitchFamily="18" charset="0"/>
                <a:cs typeface="Times New Roman" pitchFamily="18" charset="0"/>
              </a:rPr>
              <a:t> μηχανισμών με τους οποίους η υπεργλυκαιμία ευνοεί την </a:t>
            </a:r>
            <a:r>
              <a:rPr lang="el-GR" dirty="0" err="1">
                <a:latin typeface="Times New Roman" pitchFamily="18" charset="0"/>
                <a:cs typeface="Times New Roman" pitchFamily="18" charset="0"/>
              </a:rPr>
              <a:t>αθηρωματική</a:t>
            </a:r>
            <a:r>
              <a:rPr lang="el-GR" dirty="0">
                <a:latin typeface="Times New Roman" pitchFamily="18" charset="0"/>
                <a:cs typeface="Times New Roman" pitchFamily="18" charset="0"/>
              </a:rPr>
              <a:t> διαδικασία.</a:t>
            </a:r>
          </a:p>
          <a:p>
            <a:r>
              <a:rPr lang="el-GR" dirty="0">
                <a:latin typeface="Times New Roman" pitchFamily="18" charset="0"/>
                <a:cs typeface="Times New Roman" pitchFamily="18" charset="0"/>
              </a:rPr>
              <a:t>Επιπρόσθετα, στο σακχαρώδη διαβήτη </a:t>
            </a:r>
            <a:r>
              <a:rPr lang="el-GR" b="1" dirty="0">
                <a:latin typeface="Times New Roman" pitchFamily="18" charset="0"/>
                <a:cs typeface="Times New Roman" pitchFamily="18" charset="0"/>
              </a:rPr>
              <a:t>παρατηρείται συχνά </a:t>
            </a:r>
            <a:r>
              <a:rPr lang="el-GR" b="1" dirty="0" err="1">
                <a:latin typeface="Times New Roman" pitchFamily="18" charset="0"/>
                <a:cs typeface="Times New Roman" pitchFamily="18" charset="0"/>
              </a:rPr>
              <a:t>υπερπηκτικότητα</a:t>
            </a:r>
            <a:r>
              <a:rPr lang="el-GR" b="1" dirty="0">
                <a:latin typeface="Times New Roman" pitchFamily="18" charset="0"/>
                <a:cs typeface="Times New Roman" pitchFamily="18" charset="0"/>
              </a:rPr>
              <a:t> </a:t>
            </a:r>
            <a:r>
              <a:rPr lang="el-GR" dirty="0">
                <a:latin typeface="Times New Roman" pitchFamily="18" charset="0"/>
                <a:cs typeface="Times New Roman" pitchFamily="18" charset="0"/>
              </a:rPr>
              <a:t>σαν αποτέλεσμα διαταραχών στην πήξη (αυξημένη έκφραση πολλών παραγόντων όπως θρομβίνης , παρ. VΙΙ , </a:t>
            </a:r>
            <a:r>
              <a:rPr lang="el-GR" dirty="0" err="1">
                <a:latin typeface="Times New Roman" pitchFamily="18" charset="0"/>
                <a:cs typeface="Times New Roman" pitchFamily="18" charset="0"/>
              </a:rPr>
              <a:t>ιστικός</a:t>
            </a:r>
            <a:r>
              <a:rPr lang="el-GR" dirty="0">
                <a:latin typeface="Times New Roman" pitchFamily="18" charset="0"/>
                <a:cs typeface="Times New Roman" pitchFamily="18" charset="0"/>
              </a:rPr>
              <a:t> παράγων, παρ. </a:t>
            </a:r>
            <a:r>
              <a:rPr lang="el-GR" dirty="0" err="1">
                <a:latin typeface="Times New Roman" pitchFamily="18" charset="0"/>
                <a:cs typeface="Times New Roman" pitchFamily="18" charset="0"/>
              </a:rPr>
              <a:t>Von</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Willebrand</a:t>
            </a:r>
            <a:r>
              <a:rPr lang="el-GR" dirty="0">
                <a:latin typeface="Times New Roman" pitchFamily="18" charset="0"/>
                <a:cs typeface="Times New Roman" pitchFamily="18" charset="0"/>
              </a:rPr>
              <a:t> κλπ) στην </a:t>
            </a:r>
            <a:r>
              <a:rPr lang="el-GR" dirty="0" err="1">
                <a:latin typeface="Times New Roman" pitchFamily="18" charset="0"/>
                <a:cs typeface="Times New Roman" pitchFamily="18" charset="0"/>
              </a:rPr>
              <a:t>ινωδόλυση</a:t>
            </a:r>
            <a:r>
              <a:rPr lang="el-GR" dirty="0">
                <a:latin typeface="Times New Roman" pitchFamily="18" charset="0"/>
                <a:cs typeface="Times New Roman" pitchFamily="18" charset="0"/>
              </a:rPr>
              <a:t> (αυξημένα επίπεδα ΡΑΙ-Ι στον όρο κλπ.), στη λειτουργία των αιμοπεταλίων.</a:t>
            </a:r>
          </a:p>
          <a:p>
            <a:r>
              <a:rPr lang="el-GR" b="1" dirty="0">
                <a:latin typeface="Times New Roman" pitchFamily="18" charset="0"/>
                <a:cs typeface="Times New Roman" pitchFamily="18" charset="0"/>
              </a:rPr>
              <a:t>Ο διαβήτης </a:t>
            </a:r>
            <a:r>
              <a:rPr lang="el-GR" b="1" dirty="0" err="1">
                <a:latin typeface="Times New Roman" pitchFamily="18" charset="0"/>
                <a:cs typeface="Times New Roman" pitchFamily="18" charset="0"/>
              </a:rPr>
              <a:t>ευοδώνει</a:t>
            </a:r>
            <a:r>
              <a:rPr lang="el-GR" b="1" dirty="0">
                <a:latin typeface="Times New Roman" pitchFamily="18" charset="0"/>
                <a:cs typeface="Times New Roman" pitchFamily="18" charset="0"/>
              </a:rPr>
              <a:t> επίσης τη φλεγμονώδη αγγειακή διαδικασία</a:t>
            </a:r>
            <a:r>
              <a:rPr lang="el-GR" dirty="0">
                <a:latin typeface="Times New Roman" pitchFamily="18" charset="0"/>
                <a:cs typeface="Times New Roman" pitchFamily="18" charset="0"/>
              </a:rPr>
              <a:t>, </a:t>
            </a:r>
            <a:r>
              <a:rPr lang="el-GR" b="1" dirty="0">
                <a:latin typeface="Times New Roman" pitchFamily="18" charset="0"/>
                <a:cs typeface="Times New Roman" pitchFamily="18" charset="0"/>
              </a:rPr>
              <a:t>καθώς συνδέεται με αυξημένη έκκριση </a:t>
            </a:r>
            <a:r>
              <a:rPr lang="el-GR" b="1" dirty="0" err="1">
                <a:latin typeface="Times New Roman" pitchFamily="18" charset="0"/>
                <a:cs typeface="Times New Roman" pitchFamily="18" charset="0"/>
              </a:rPr>
              <a:t>κυττοκινών</a:t>
            </a:r>
            <a:r>
              <a:rPr lang="el-GR" b="1" dirty="0">
                <a:latin typeface="Times New Roman" pitchFamily="18" charset="0"/>
                <a:cs typeface="Times New Roman" pitchFamily="18" charset="0"/>
              </a:rPr>
              <a:t> (κυρίως λόγω της </a:t>
            </a:r>
            <a:r>
              <a:rPr lang="el-GR" b="1" dirty="0" err="1">
                <a:latin typeface="Times New Roman" pitchFamily="18" charset="0"/>
                <a:cs typeface="Times New Roman" pitchFamily="18" charset="0"/>
              </a:rPr>
              <a:t>γλυκοζυλιοξείδωσης</a:t>
            </a:r>
            <a:r>
              <a:rPr lang="el-GR" b="1" dirty="0">
                <a:latin typeface="Times New Roman" pitchFamily="18" charset="0"/>
                <a:cs typeface="Times New Roman" pitchFamily="18" charset="0"/>
              </a:rPr>
              <a:t> των </a:t>
            </a:r>
            <a:r>
              <a:rPr lang="el-GR" b="1" dirty="0" err="1">
                <a:latin typeface="Times New Roman" pitchFamily="18" charset="0"/>
                <a:cs typeface="Times New Roman" pitchFamily="18" charset="0"/>
              </a:rPr>
              <a:t>πρωτεινών</a:t>
            </a:r>
            <a:r>
              <a:rPr lang="el-GR" b="1" dirty="0">
                <a:latin typeface="Times New Roman" pitchFamily="18" charset="0"/>
                <a:cs typeface="Times New Roman" pitchFamily="18" charset="0"/>
              </a:rPr>
              <a:t> και των λιπιδίων), αυξημένη έκφραση </a:t>
            </a:r>
            <a:r>
              <a:rPr lang="el-GR" b="1" dirty="0" err="1">
                <a:latin typeface="Times New Roman" pitchFamily="18" charset="0"/>
                <a:cs typeface="Times New Roman" pitchFamily="18" charset="0"/>
              </a:rPr>
              <a:t>μεταλλοπρωτεινασών</a:t>
            </a:r>
            <a:r>
              <a:rPr lang="el-GR" b="1" dirty="0">
                <a:latin typeface="Times New Roman" pitchFamily="18" charset="0"/>
                <a:cs typeface="Times New Roman" pitchFamily="18" charset="0"/>
              </a:rPr>
              <a:t>, αυξημένη διήθηση από </a:t>
            </a:r>
            <a:r>
              <a:rPr lang="el-GR" b="1" dirty="0" err="1">
                <a:latin typeface="Times New Roman" pitchFamily="18" charset="0"/>
                <a:cs typeface="Times New Roman" pitchFamily="18" charset="0"/>
              </a:rPr>
              <a:t>μακροφάγα</a:t>
            </a:r>
            <a:r>
              <a:rPr lang="el-GR" b="1" dirty="0">
                <a:latin typeface="Times New Roman" pitchFamily="18" charset="0"/>
                <a:cs typeface="Times New Roman" pitchFamily="18" charset="0"/>
              </a:rPr>
              <a:t> και Τα-</a:t>
            </a:r>
            <a:r>
              <a:rPr lang="el-GR" b="1" dirty="0" err="1">
                <a:latin typeface="Times New Roman" pitchFamily="18" charset="0"/>
                <a:cs typeface="Times New Roman" pitchFamily="18" charset="0"/>
              </a:rPr>
              <a:t>λεμφοοκύτταρα</a:t>
            </a:r>
            <a:r>
              <a:rPr lang="el-GR" b="1" dirty="0">
                <a:latin typeface="Times New Roman" pitchFamily="18" charset="0"/>
                <a:cs typeface="Times New Roman" pitchFamily="18" charset="0"/>
              </a:rPr>
              <a:t> των </a:t>
            </a:r>
            <a:r>
              <a:rPr lang="el-GR" b="1" dirty="0" err="1">
                <a:latin typeface="Times New Roman" pitchFamily="18" charset="0"/>
                <a:cs typeface="Times New Roman" pitchFamily="18" charset="0"/>
              </a:rPr>
              <a:t>αθηρωματικών</a:t>
            </a:r>
            <a:r>
              <a:rPr lang="el-GR" b="1" dirty="0">
                <a:latin typeface="Times New Roman" pitchFamily="18" charset="0"/>
                <a:cs typeface="Times New Roman" pitchFamily="18" charset="0"/>
              </a:rPr>
              <a:t> πλακών των διαβητικών ασθενών, αυξημένη δημιουργία </a:t>
            </a:r>
            <a:r>
              <a:rPr lang="el-GR" b="1" dirty="0" err="1">
                <a:latin typeface="Times New Roman" pitchFamily="18" charset="0"/>
                <a:cs typeface="Times New Roman" pitchFamily="18" charset="0"/>
              </a:rPr>
              <a:t>ανοσοσυμπλεγμάτων</a:t>
            </a:r>
            <a:r>
              <a:rPr lang="el-GR" b="1" dirty="0">
                <a:latin typeface="Times New Roman" pitchFamily="18" charset="0"/>
                <a:cs typeface="Times New Roman" pitchFamily="18" charset="0"/>
              </a:rPr>
              <a:t> στην </a:t>
            </a:r>
            <a:r>
              <a:rPr lang="el-GR" b="1" dirty="0" err="1">
                <a:latin typeface="Times New Roman" pitchFamily="18" charset="0"/>
                <a:cs typeface="Times New Roman" pitchFamily="18" charset="0"/>
              </a:rPr>
              <a:t>υπενδοθηλιακή</a:t>
            </a:r>
            <a:r>
              <a:rPr lang="el-GR" b="1" dirty="0">
                <a:latin typeface="Times New Roman" pitchFamily="18" charset="0"/>
                <a:cs typeface="Times New Roman" pitchFamily="18" charset="0"/>
              </a:rPr>
              <a:t> στιβάδα που περιέχουν τροποποιημένες </a:t>
            </a:r>
            <a:r>
              <a:rPr lang="el-GR" b="1" dirty="0" err="1">
                <a:latin typeface="Times New Roman" pitchFamily="18" charset="0"/>
                <a:cs typeface="Times New Roman" pitchFamily="18" charset="0"/>
              </a:rPr>
              <a:t>λιποπρωτείνες</a:t>
            </a:r>
            <a:r>
              <a:rPr lang="el-GR" b="1" dirty="0">
                <a:latin typeface="Times New Roman" pitchFamily="18" charset="0"/>
                <a:cs typeface="Times New Roman" pitchFamily="18" charset="0"/>
              </a:rPr>
              <a:t>.</a:t>
            </a:r>
          </a:p>
          <a:p>
            <a:r>
              <a:rPr lang="el-GR" dirty="0">
                <a:latin typeface="Times New Roman" pitchFamily="18" charset="0"/>
                <a:cs typeface="Times New Roman" pitchFamily="18" charset="0"/>
              </a:rPr>
              <a:t>Η </a:t>
            </a:r>
            <a:r>
              <a:rPr lang="el-GR" dirty="0" err="1">
                <a:latin typeface="Times New Roman" pitchFamily="18" charset="0"/>
                <a:cs typeface="Times New Roman" pitchFamily="18" charset="0"/>
              </a:rPr>
              <a:t>ινσουλινοαντίσταση</a:t>
            </a:r>
            <a:r>
              <a:rPr lang="el-GR" dirty="0">
                <a:latin typeface="Times New Roman" pitchFamily="18" charset="0"/>
                <a:cs typeface="Times New Roman" pitchFamily="18" charset="0"/>
              </a:rPr>
              <a:t> εξάλλου που είναι παρούσα στο 90% των ατόμων με ΣΔ οδηγεί στην υπερβολική απελευθέρωση ελ. λιπαρών οξέων από τον λιπώδη ιστό, στην δημιουργία των </a:t>
            </a:r>
            <a:r>
              <a:rPr lang="el-GR" dirty="0" err="1">
                <a:latin typeface="Times New Roman" pitchFamily="18" charset="0"/>
                <a:cs typeface="Times New Roman" pitchFamily="18" charset="0"/>
              </a:rPr>
              <a:t>αθηρογενετικών</a:t>
            </a:r>
            <a:r>
              <a:rPr lang="el-GR" dirty="0">
                <a:latin typeface="Times New Roman" pitchFamily="18" charset="0"/>
                <a:cs typeface="Times New Roman" pitchFamily="18" charset="0"/>
              </a:rPr>
              <a:t> μικρών πυκνών LDL, στην αυξημένη παραγωγή </a:t>
            </a:r>
            <a:r>
              <a:rPr lang="el-GR" dirty="0" err="1">
                <a:latin typeface="Times New Roman" pitchFamily="18" charset="0"/>
                <a:cs typeface="Times New Roman" pitchFamily="18" charset="0"/>
              </a:rPr>
              <a:t>ενδοθηλίνης</a:t>
            </a:r>
            <a:r>
              <a:rPr lang="el-GR" dirty="0">
                <a:latin typeface="Times New Roman" pitchFamily="18" charset="0"/>
                <a:cs typeface="Times New Roman" pitchFamily="18" charset="0"/>
              </a:rPr>
              <a:t> -1 και άλλων αυξητικών παραγόντων στην μειωμένη παραγωγή ΝΟ και στην γενικευμένη ενδοθηλιακή δυσλειτουργία.</a:t>
            </a:r>
          </a:p>
          <a:p>
            <a:endParaRPr lang="el-GR"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2EE3F4BA-A57B-4CE2-9F5B-AF7FC9E1E6B3}" type="slidenum">
              <a:rPr lang="el-GR" smtClean="0"/>
              <a:pPr/>
              <a:t>4</a:t>
            </a:fld>
            <a:endParaRPr lang="el-G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x-none"/>
          </a:p>
        </p:txBody>
      </p:sp>
      <p:sp>
        <p:nvSpPr>
          <p:cNvPr id="4" name="Θέση αριθμού διαφάνειας 3"/>
          <p:cNvSpPr>
            <a:spLocks noGrp="1"/>
          </p:cNvSpPr>
          <p:nvPr>
            <p:ph type="sldNum" sz="quarter" idx="5"/>
          </p:nvPr>
        </p:nvSpPr>
        <p:spPr/>
        <p:txBody>
          <a:bodyPr/>
          <a:lstStyle/>
          <a:p>
            <a:fld id="{2EE3F4BA-A57B-4CE2-9F5B-AF7FC9E1E6B3}" type="slidenum">
              <a:rPr lang="el-GR" smtClean="0"/>
              <a:pPr/>
              <a:t>31</a:t>
            </a:fld>
            <a:endParaRPr lang="el-GR"/>
          </a:p>
        </p:txBody>
      </p:sp>
    </p:spTree>
    <p:extLst>
      <p:ext uri="{BB962C8B-B14F-4D97-AF65-F5344CB8AC3E}">
        <p14:creationId xmlns:p14="http://schemas.microsoft.com/office/powerpoint/2010/main" val="1902559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x-none"/>
          </a:p>
        </p:txBody>
      </p:sp>
      <p:sp>
        <p:nvSpPr>
          <p:cNvPr id="4" name="Θέση αριθμού διαφάνειας 3"/>
          <p:cNvSpPr>
            <a:spLocks noGrp="1"/>
          </p:cNvSpPr>
          <p:nvPr>
            <p:ph type="sldNum" sz="quarter" idx="5"/>
          </p:nvPr>
        </p:nvSpPr>
        <p:spPr/>
        <p:txBody>
          <a:bodyPr/>
          <a:lstStyle/>
          <a:p>
            <a:fld id="{2EE3F4BA-A57B-4CE2-9F5B-AF7FC9E1E6B3}" type="slidenum">
              <a:rPr lang="el-GR" smtClean="0"/>
              <a:pPr/>
              <a:t>32</a:t>
            </a:fld>
            <a:endParaRPr lang="el-GR"/>
          </a:p>
        </p:txBody>
      </p:sp>
    </p:spTree>
    <p:extLst>
      <p:ext uri="{BB962C8B-B14F-4D97-AF65-F5344CB8AC3E}">
        <p14:creationId xmlns:p14="http://schemas.microsoft.com/office/powerpoint/2010/main" val="9379858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x-none"/>
          </a:p>
        </p:txBody>
      </p:sp>
      <p:sp>
        <p:nvSpPr>
          <p:cNvPr id="4" name="Θέση αριθμού διαφάνειας 3"/>
          <p:cNvSpPr>
            <a:spLocks noGrp="1"/>
          </p:cNvSpPr>
          <p:nvPr>
            <p:ph type="sldNum" sz="quarter" idx="5"/>
          </p:nvPr>
        </p:nvSpPr>
        <p:spPr/>
        <p:txBody>
          <a:bodyPr/>
          <a:lstStyle/>
          <a:p>
            <a:fld id="{2EE3F4BA-A57B-4CE2-9F5B-AF7FC9E1E6B3}" type="slidenum">
              <a:rPr lang="el-GR" smtClean="0"/>
              <a:pPr/>
              <a:t>33</a:t>
            </a:fld>
            <a:endParaRPr lang="el-GR"/>
          </a:p>
        </p:txBody>
      </p:sp>
    </p:spTree>
    <p:extLst>
      <p:ext uri="{BB962C8B-B14F-4D97-AF65-F5344CB8AC3E}">
        <p14:creationId xmlns:p14="http://schemas.microsoft.com/office/powerpoint/2010/main" val="24157764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x-none"/>
          </a:p>
        </p:txBody>
      </p:sp>
      <p:sp>
        <p:nvSpPr>
          <p:cNvPr id="4" name="Θέση αριθμού διαφάνειας 3"/>
          <p:cNvSpPr>
            <a:spLocks noGrp="1"/>
          </p:cNvSpPr>
          <p:nvPr>
            <p:ph type="sldNum" sz="quarter" idx="5"/>
          </p:nvPr>
        </p:nvSpPr>
        <p:spPr/>
        <p:txBody>
          <a:bodyPr/>
          <a:lstStyle/>
          <a:p>
            <a:fld id="{2EE3F4BA-A57B-4CE2-9F5B-AF7FC9E1E6B3}" type="slidenum">
              <a:rPr lang="el-GR" smtClean="0"/>
              <a:pPr/>
              <a:t>34</a:t>
            </a:fld>
            <a:endParaRPr lang="el-GR"/>
          </a:p>
        </p:txBody>
      </p:sp>
    </p:spTree>
    <p:extLst>
      <p:ext uri="{BB962C8B-B14F-4D97-AF65-F5344CB8AC3E}">
        <p14:creationId xmlns:p14="http://schemas.microsoft.com/office/powerpoint/2010/main" val="12831039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817" y="4759643"/>
            <a:ext cx="5510530" cy="4509135"/>
          </a:xfrm>
        </p:spPr>
        <p:txBody>
          <a:bodyPr>
            <a:normAutofit/>
          </a:bodyPr>
          <a:lstStyle/>
          <a:p>
            <a:r>
              <a:rPr lang="en-US" dirty="0" err="1">
                <a:latin typeface="Times New Roman" pitchFamily="18" charset="0"/>
                <a:cs typeface="Times New Roman" pitchFamily="18" charset="0"/>
              </a:rPr>
              <a:t>Demyelinating</a:t>
            </a:r>
            <a:r>
              <a:rPr lang="el-GR" dirty="0">
                <a:latin typeface="Times New Roman" pitchFamily="18" charset="0"/>
                <a:cs typeface="Times New Roman" pitchFamily="18" charset="0"/>
              </a:rPr>
              <a:t> </a:t>
            </a:r>
            <a:r>
              <a:rPr lang="en-US" dirty="0">
                <a:latin typeface="Times New Roman" pitchFamily="18" charset="0"/>
                <a:cs typeface="Times New Roman" pitchFamily="18" charset="0"/>
              </a:rPr>
              <a:t>neuropathy.</a:t>
            </a:r>
          </a:p>
          <a:p>
            <a:r>
              <a:rPr lang="en-US" dirty="0">
                <a:latin typeface="Times New Roman" pitchFamily="18" charset="0"/>
                <a:cs typeface="Times New Roman" pitchFamily="18" charset="0"/>
              </a:rPr>
              <a:t>Parasympathetic </a:t>
            </a:r>
            <a:r>
              <a:rPr lang="en-US" dirty="0" err="1">
                <a:latin typeface="Times New Roman" pitchFamily="18" charset="0"/>
                <a:cs typeface="Times New Roman" pitchFamily="18" charset="0"/>
              </a:rPr>
              <a:t>innervation</a:t>
            </a:r>
            <a:r>
              <a:rPr lang="en-US" dirty="0">
                <a:latin typeface="Times New Roman" pitchFamily="18" charset="0"/>
                <a:cs typeface="Times New Roman" pitchFamily="18" charset="0"/>
              </a:rPr>
              <a:t> is concerned with fluid and electrolyte secretion. The sympathetic supply is involved with intracellular protein synthesis and protein Secretion. With a disturbance in the autonomic sympathetic </a:t>
            </a:r>
            <a:r>
              <a:rPr lang="en-US" dirty="0" err="1">
                <a:latin typeface="Times New Roman" pitchFamily="18" charset="0"/>
                <a:cs typeface="Times New Roman" pitchFamily="18" charset="0"/>
              </a:rPr>
              <a:t>innervation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dysregulation</a:t>
            </a:r>
            <a:r>
              <a:rPr lang="en-US" dirty="0">
                <a:latin typeface="Times New Roman" pitchFamily="18" charset="0"/>
                <a:cs typeface="Times New Roman" pitchFamily="18" charset="0"/>
              </a:rPr>
              <a:t> of protein synthesis and/or its secretion occurs. </a:t>
            </a:r>
            <a:r>
              <a:rPr lang="en-US" dirty="0" err="1">
                <a:latin typeface="Times New Roman" pitchFamily="18" charset="0"/>
                <a:cs typeface="Times New Roman" pitchFamily="18" charset="0"/>
              </a:rPr>
              <a:t>Cytoplasmic</a:t>
            </a:r>
            <a:r>
              <a:rPr lang="en-US" dirty="0">
                <a:latin typeface="Times New Roman" pitchFamily="18" charset="0"/>
                <a:cs typeface="Times New Roman" pitchFamily="18" charset="0"/>
              </a:rPr>
              <a:t> swelling develops from engorgement by </a:t>
            </a:r>
            <a:r>
              <a:rPr lang="en-US" dirty="0" err="1">
                <a:latin typeface="Times New Roman" pitchFamily="18" charset="0"/>
                <a:cs typeface="Times New Roman" pitchFamily="18" charset="0"/>
              </a:rPr>
              <a:t>intracytoplasmic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zymogen</a:t>
            </a:r>
            <a:r>
              <a:rPr lang="en-US" dirty="0">
                <a:latin typeface="Times New Roman" pitchFamily="18" charset="0"/>
                <a:cs typeface="Times New Roman" pitchFamily="18" charset="0"/>
              </a:rPr>
              <a:t> granules. As a result, the parotid’s </a:t>
            </a:r>
            <a:r>
              <a:rPr lang="en-US" dirty="0" err="1">
                <a:latin typeface="Times New Roman" pitchFamily="18" charset="0"/>
                <a:cs typeface="Times New Roman" pitchFamily="18" charset="0"/>
              </a:rPr>
              <a:t>acini</a:t>
            </a:r>
            <a:r>
              <a:rPr lang="en-US" dirty="0">
                <a:latin typeface="Times New Roman" pitchFamily="18" charset="0"/>
                <a:cs typeface="Times New Roman" pitchFamily="18" charset="0"/>
              </a:rPr>
              <a:t>, which normally measure 40 m in diameter, increases to as much as 100 m. This enlargement causes the clinically visible glandular hypertrophy. </a:t>
            </a:r>
          </a:p>
          <a:p>
            <a:r>
              <a:rPr lang="en-US" dirty="0">
                <a:latin typeface="Times New Roman" pitchFamily="18" charset="0"/>
                <a:cs typeface="Times New Roman" pitchFamily="18" charset="0"/>
              </a:rPr>
              <a:t>Because autonomic nerve fibers are small, defects</a:t>
            </a:r>
          </a:p>
          <a:p>
            <a:r>
              <a:rPr lang="en-US" dirty="0">
                <a:latin typeface="Times New Roman" pitchFamily="18" charset="0"/>
                <a:cs typeface="Times New Roman" pitchFamily="18" charset="0"/>
              </a:rPr>
              <a:t>in these nerves tend to appear early in the evolution of diabetic neuropathy.25 This fact may explain the occasional occurrence of parotid </a:t>
            </a:r>
            <a:r>
              <a:rPr lang="en-US" dirty="0" err="1">
                <a:latin typeface="Times New Roman" pitchFamily="18" charset="0"/>
                <a:cs typeface="Times New Roman" pitchFamily="18" charset="0"/>
              </a:rPr>
              <a:t>sialadenosis</a:t>
            </a:r>
            <a:r>
              <a:rPr lang="en-US" dirty="0">
                <a:latin typeface="Times New Roman" pitchFamily="18" charset="0"/>
                <a:cs typeface="Times New Roman" pitchFamily="18" charset="0"/>
              </a:rPr>
              <a:t> before the development of the more overt signs of diabetes. </a:t>
            </a:r>
          </a:p>
          <a:p>
            <a:r>
              <a:rPr lang="en-US" dirty="0">
                <a:latin typeface="Times New Roman" pitchFamily="18" charset="0"/>
                <a:cs typeface="Times New Roman" pitchFamily="18" charset="0"/>
              </a:rPr>
              <a:t>The fat infiltration is thought to be a result of a diabetic disturbance in lipid metabolism, Initially, the parotid </a:t>
            </a:r>
            <a:r>
              <a:rPr lang="en-US" dirty="0" err="1">
                <a:latin typeface="Times New Roman" pitchFamily="18" charset="0"/>
                <a:cs typeface="Times New Roman" pitchFamily="18" charset="0"/>
              </a:rPr>
              <a:t>parenchymal</a:t>
            </a:r>
            <a:r>
              <a:rPr lang="en-US" dirty="0">
                <a:latin typeface="Times New Roman" pitchFamily="18" charset="0"/>
                <a:cs typeface="Times New Roman" pitchFamily="18" charset="0"/>
              </a:rPr>
              <a:t> hypertrophy that replaces the existing normal </a:t>
            </a:r>
            <a:r>
              <a:rPr lang="en-US" dirty="0" err="1">
                <a:latin typeface="Times New Roman" pitchFamily="18" charset="0"/>
                <a:cs typeface="Times New Roman" pitchFamily="18" charset="0"/>
              </a:rPr>
              <a:t>intraparotid</a:t>
            </a:r>
            <a:r>
              <a:rPr lang="en-US" dirty="0">
                <a:latin typeface="Times New Roman" pitchFamily="18" charset="0"/>
                <a:cs typeface="Times New Roman" pitchFamily="18" charset="0"/>
              </a:rPr>
              <a:t> fat is imaged on the CT scan as an increase in density, approaching the density of muscle. The</a:t>
            </a:r>
          </a:p>
          <a:p>
            <a:r>
              <a:rPr lang="en-US" dirty="0">
                <a:latin typeface="Times New Roman" pitchFamily="18" charset="0"/>
                <a:cs typeface="Times New Roman" pitchFamily="18" charset="0"/>
              </a:rPr>
              <a:t>CT scan will then show a startling decrease in parotid  gland density along with the development of a lucent gland. With the replacement of secreting </a:t>
            </a:r>
            <a:r>
              <a:rPr lang="en-US" dirty="0" err="1">
                <a:latin typeface="Times New Roman" pitchFamily="18" charset="0"/>
                <a:cs typeface="Times New Roman" pitchFamily="18" charset="0"/>
              </a:rPr>
              <a:t>acinar</a:t>
            </a:r>
            <a:r>
              <a:rPr lang="en-US" dirty="0">
                <a:latin typeface="Times New Roman" pitchFamily="18" charset="0"/>
                <a:cs typeface="Times New Roman" pitchFamily="18" charset="0"/>
              </a:rPr>
              <a:t> cells by</a:t>
            </a:r>
          </a:p>
          <a:p>
            <a:r>
              <a:rPr lang="en-US" dirty="0">
                <a:latin typeface="Times New Roman" pitchFamily="18" charset="0"/>
                <a:cs typeface="Times New Roman" pitchFamily="18" charset="0"/>
              </a:rPr>
              <a:t>fat, a decreased salivary production can be anticipated. Conversely, when increased </a:t>
            </a:r>
            <a:r>
              <a:rPr lang="en-US" dirty="0" err="1">
                <a:latin typeface="Times New Roman" pitchFamily="18" charset="0"/>
                <a:cs typeface="Times New Roman" pitchFamily="18" charset="0"/>
              </a:rPr>
              <a:t>parenchymal</a:t>
            </a:r>
            <a:r>
              <a:rPr lang="en-US" dirty="0">
                <a:latin typeface="Times New Roman" pitchFamily="18" charset="0"/>
                <a:cs typeface="Times New Roman" pitchFamily="18" charset="0"/>
              </a:rPr>
              <a:t> density is evident on imaging studies of patients with </a:t>
            </a:r>
            <a:r>
              <a:rPr lang="en-US" dirty="0" err="1">
                <a:latin typeface="Times New Roman" pitchFamily="18" charset="0"/>
                <a:cs typeface="Times New Roman" pitchFamily="18" charset="0"/>
              </a:rPr>
              <a:t>sialadenosis</a:t>
            </a:r>
            <a:r>
              <a:rPr lang="en-US" dirty="0">
                <a:latin typeface="Times New Roman" pitchFamily="18" charset="0"/>
                <a:cs typeface="Times New Roman" pitchFamily="18" charset="0"/>
              </a:rPr>
              <a:t>,</a:t>
            </a:r>
          </a:p>
          <a:p>
            <a:r>
              <a:rPr lang="en-US" dirty="0">
                <a:latin typeface="Times New Roman" pitchFamily="18" charset="0"/>
                <a:cs typeface="Times New Roman" pitchFamily="18" charset="0"/>
              </a:rPr>
              <a:t>measurements of salivary flow may be high. It is possible that the parasympathetic</a:t>
            </a:r>
          </a:p>
          <a:p>
            <a:r>
              <a:rPr lang="en-US" dirty="0" err="1">
                <a:latin typeface="Times New Roman" pitchFamily="18" charset="0"/>
                <a:cs typeface="Times New Roman" pitchFamily="18" charset="0"/>
              </a:rPr>
              <a:t>innervation</a:t>
            </a:r>
            <a:r>
              <a:rPr lang="en-US" dirty="0">
                <a:latin typeface="Times New Roman" pitchFamily="18" charset="0"/>
                <a:cs typeface="Times New Roman" pitchFamily="18" charset="0"/>
              </a:rPr>
              <a:t> to the parotid, which is concerned with</a:t>
            </a:r>
          </a:p>
          <a:p>
            <a:r>
              <a:rPr lang="en-US" dirty="0">
                <a:latin typeface="Times New Roman" pitchFamily="18" charset="0"/>
                <a:cs typeface="Times New Roman" pitchFamily="18" charset="0"/>
              </a:rPr>
              <a:t>fluid production, may be enhanced during the early</a:t>
            </a:r>
          </a:p>
          <a:p>
            <a:r>
              <a:rPr lang="en-US" dirty="0">
                <a:latin typeface="Times New Roman" pitchFamily="18" charset="0"/>
                <a:cs typeface="Times New Roman" pitchFamily="18" charset="0"/>
              </a:rPr>
              <a:t>phase of diabetic </a:t>
            </a:r>
            <a:r>
              <a:rPr lang="en-US" dirty="0" err="1">
                <a:latin typeface="Times New Roman" pitchFamily="18" charset="0"/>
                <a:cs typeface="Times New Roman" pitchFamily="18" charset="0"/>
              </a:rPr>
              <a:t>sialadenosis</a:t>
            </a:r>
            <a:r>
              <a:rPr lang="en-US" dirty="0">
                <a:latin typeface="Times New Roman" pitchFamily="18" charset="0"/>
                <a:cs typeface="Times New Roman" pitchFamily="18" charset="0"/>
              </a:rPr>
              <a:t>.</a:t>
            </a:r>
            <a:endParaRPr lang="el-GR"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2EE3F4BA-A57B-4CE2-9F5B-AF7FC9E1E6B3}" type="slidenum">
              <a:rPr lang="el-GR" smtClean="0"/>
              <a:pPr/>
              <a:t>35</a:t>
            </a:fld>
            <a:endParaRPr lang="el-G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x-none"/>
          </a:p>
        </p:txBody>
      </p:sp>
      <p:sp>
        <p:nvSpPr>
          <p:cNvPr id="4" name="Θέση αριθμού διαφάνειας 3"/>
          <p:cNvSpPr>
            <a:spLocks noGrp="1"/>
          </p:cNvSpPr>
          <p:nvPr>
            <p:ph type="sldNum" sz="quarter" idx="5"/>
          </p:nvPr>
        </p:nvSpPr>
        <p:spPr/>
        <p:txBody>
          <a:bodyPr/>
          <a:lstStyle/>
          <a:p>
            <a:fld id="{2EE3F4BA-A57B-4CE2-9F5B-AF7FC9E1E6B3}" type="slidenum">
              <a:rPr lang="el-GR" smtClean="0"/>
              <a:pPr/>
              <a:t>36</a:t>
            </a:fld>
            <a:endParaRPr lang="el-GR"/>
          </a:p>
        </p:txBody>
      </p:sp>
    </p:spTree>
    <p:extLst>
      <p:ext uri="{BB962C8B-B14F-4D97-AF65-F5344CB8AC3E}">
        <p14:creationId xmlns:p14="http://schemas.microsoft.com/office/powerpoint/2010/main" val="3564753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x-none"/>
          </a:p>
        </p:txBody>
      </p:sp>
      <p:sp>
        <p:nvSpPr>
          <p:cNvPr id="4" name="Θέση αριθμού διαφάνειας 3"/>
          <p:cNvSpPr>
            <a:spLocks noGrp="1"/>
          </p:cNvSpPr>
          <p:nvPr>
            <p:ph type="sldNum" sz="quarter" idx="5"/>
          </p:nvPr>
        </p:nvSpPr>
        <p:spPr/>
        <p:txBody>
          <a:bodyPr/>
          <a:lstStyle/>
          <a:p>
            <a:fld id="{2EE3F4BA-A57B-4CE2-9F5B-AF7FC9E1E6B3}" type="slidenum">
              <a:rPr lang="el-GR" smtClean="0"/>
              <a:pPr/>
              <a:t>37</a:t>
            </a:fld>
            <a:endParaRPr lang="el-GR"/>
          </a:p>
        </p:txBody>
      </p:sp>
    </p:spTree>
    <p:extLst>
      <p:ext uri="{BB962C8B-B14F-4D97-AF65-F5344CB8AC3E}">
        <p14:creationId xmlns:p14="http://schemas.microsoft.com/office/powerpoint/2010/main" val="10822707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x-none"/>
          </a:p>
        </p:txBody>
      </p:sp>
      <p:sp>
        <p:nvSpPr>
          <p:cNvPr id="4" name="Θέση αριθμού διαφάνειας 3"/>
          <p:cNvSpPr>
            <a:spLocks noGrp="1"/>
          </p:cNvSpPr>
          <p:nvPr>
            <p:ph type="sldNum" sz="quarter" idx="5"/>
          </p:nvPr>
        </p:nvSpPr>
        <p:spPr/>
        <p:txBody>
          <a:bodyPr/>
          <a:lstStyle/>
          <a:p>
            <a:fld id="{2EE3F4BA-A57B-4CE2-9F5B-AF7FC9E1E6B3}" type="slidenum">
              <a:rPr lang="el-GR" smtClean="0"/>
              <a:pPr/>
              <a:t>38</a:t>
            </a:fld>
            <a:endParaRPr lang="el-GR"/>
          </a:p>
        </p:txBody>
      </p:sp>
    </p:spTree>
    <p:extLst>
      <p:ext uri="{BB962C8B-B14F-4D97-AF65-F5344CB8AC3E}">
        <p14:creationId xmlns:p14="http://schemas.microsoft.com/office/powerpoint/2010/main" val="37774020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x-none"/>
          </a:p>
        </p:txBody>
      </p:sp>
      <p:sp>
        <p:nvSpPr>
          <p:cNvPr id="4" name="Θέση αριθμού διαφάνειας 3"/>
          <p:cNvSpPr>
            <a:spLocks noGrp="1"/>
          </p:cNvSpPr>
          <p:nvPr>
            <p:ph type="sldNum" sz="quarter" idx="5"/>
          </p:nvPr>
        </p:nvSpPr>
        <p:spPr/>
        <p:txBody>
          <a:bodyPr/>
          <a:lstStyle/>
          <a:p>
            <a:fld id="{2EE3F4BA-A57B-4CE2-9F5B-AF7FC9E1E6B3}" type="slidenum">
              <a:rPr lang="el-GR" smtClean="0"/>
              <a:pPr/>
              <a:t>39</a:t>
            </a:fld>
            <a:endParaRPr lang="el-GR"/>
          </a:p>
        </p:txBody>
      </p:sp>
    </p:spTree>
    <p:extLst>
      <p:ext uri="{BB962C8B-B14F-4D97-AF65-F5344CB8AC3E}">
        <p14:creationId xmlns:p14="http://schemas.microsoft.com/office/powerpoint/2010/main" val="32624302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ctr">
              <a:lnSpc>
                <a:spcPct val="120000"/>
              </a:lnSpc>
              <a:spcAft>
                <a:spcPts val="634"/>
              </a:spcAft>
            </a:pPr>
            <a:r>
              <a:rPr lang="el-GR" sz="1300" b="1" i="1" dirty="0">
                <a:solidFill>
                  <a:srgbClr val="002060"/>
                </a:solidFill>
                <a:latin typeface="Times New Roman" pitchFamily="18" charset="0"/>
                <a:cs typeface="Times New Roman" pitchFamily="18" charset="0"/>
              </a:rPr>
              <a:t>Σοβαρή οξεία επιπλοκή του ΣΔ λόγω μεγάλης έλλειψης ινσουλίνης και υπερέκκρισης </a:t>
            </a:r>
            <a:r>
              <a:rPr lang="el-GR" sz="1300" b="1" i="1" dirty="0" err="1">
                <a:solidFill>
                  <a:srgbClr val="002060"/>
                </a:solidFill>
                <a:latin typeface="Times New Roman" pitchFamily="18" charset="0"/>
                <a:cs typeface="Times New Roman" pitchFamily="18" charset="0"/>
              </a:rPr>
              <a:t>αντιρροπιστικών</a:t>
            </a:r>
            <a:r>
              <a:rPr lang="el-GR" sz="1300" b="1" i="1" dirty="0">
                <a:solidFill>
                  <a:srgbClr val="002060"/>
                </a:solidFill>
                <a:latin typeface="Times New Roman" pitchFamily="18" charset="0"/>
                <a:cs typeface="Times New Roman" pitchFamily="18" charset="0"/>
              </a:rPr>
              <a:t> ορμονών »</a:t>
            </a:r>
          </a:p>
          <a:p>
            <a:pPr>
              <a:spcAft>
                <a:spcPts val="634"/>
              </a:spcAft>
              <a:buSzPct val="90000"/>
              <a:buFont typeface="Courier New" pitchFamily="49" charset="0"/>
              <a:buChar char="o"/>
            </a:pPr>
            <a:r>
              <a:rPr lang="el-GR" sz="1300" b="1" dirty="0">
                <a:solidFill>
                  <a:schemeClr val="tx1">
                    <a:lumMod val="85000"/>
                    <a:lumOff val="15000"/>
                  </a:schemeClr>
                </a:solidFill>
                <a:latin typeface="Times New Roman" pitchFamily="18" charset="0"/>
                <a:cs typeface="Times New Roman" pitchFamily="18" charset="0"/>
              </a:rPr>
              <a:t>  Υπεργλυκαιμία, </a:t>
            </a:r>
            <a:r>
              <a:rPr lang="el-GR" sz="1300" b="1" dirty="0" err="1">
                <a:solidFill>
                  <a:schemeClr val="tx1">
                    <a:lumMod val="85000"/>
                    <a:lumOff val="15000"/>
                  </a:schemeClr>
                </a:solidFill>
                <a:latin typeface="Times New Roman" pitchFamily="18" charset="0"/>
                <a:cs typeface="Times New Roman" pitchFamily="18" charset="0"/>
              </a:rPr>
              <a:t>κέτωση</a:t>
            </a:r>
            <a:r>
              <a:rPr lang="el-GR" sz="1300" b="1" dirty="0">
                <a:solidFill>
                  <a:schemeClr val="tx1">
                    <a:lumMod val="85000"/>
                    <a:lumOff val="15000"/>
                  </a:schemeClr>
                </a:solidFill>
                <a:latin typeface="Times New Roman" pitchFamily="18" charset="0"/>
                <a:cs typeface="Times New Roman" pitchFamily="18" charset="0"/>
              </a:rPr>
              <a:t>, μεταβολική οξέωση</a:t>
            </a:r>
          </a:p>
          <a:p>
            <a:pPr>
              <a:spcAft>
                <a:spcPts val="634"/>
              </a:spcAft>
              <a:buSzPct val="90000"/>
              <a:buFont typeface="Courier New" pitchFamily="49" charset="0"/>
              <a:buChar char="o"/>
            </a:pPr>
            <a:r>
              <a:rPr lang="el-GR" sz="1300" b="1" dirty="0">
                <a:solidFill>
                  <a:schemeClr val="tx1">
                    <a:lumMod val="85000"/>
                    <a:lumOff val="15000"/>
                  </a:schemeClr>
                </a:solidFill>
                <a:latin typeface="Times New Roman" pitchFamily="18" charset="0"/>
                <a:cs typeface="Times New Roman" pitchFamily="18" charset="0"/>
              </a:rPr>
              <a:t>  Αυξημένη παραγωγή γλυκόζης και </a:t>
            </a:r>
            <a:r>
              <a:rPr lang="el-GR" sz="1300" b="1" dirty="0" err="1">
                <a:solidFill>
                  <a:srgbClr val="002060"/>
                </a:solidFill>
                <a:latin typeface="Times New Roman" pitchFamily="18" charset="0"/>
                <a:cs typeface="Times New Roman" pitchFamily="18" charset="0"/>
              </a:rPr>
              <a:t>κετονοσωματίων</a:t>
            </a:r>
            <a:r>
              <a:rPr lang="el-GR" sz="1300" b="1" dirty="0">
                <a:solidFill>
                  <a:schemeClr val="tx1">
                    <a:lumMod val="85000"/>
                    <a:lumOff val="15000"/>
                  </a:schemeClr>
                </a:solidFill>
                <a:latin typeface="Times New Roman" pitchFamily="18" charset="0"/>
                <a:cs typeface="Times New Roman" pitchFamily="18" charset="0"/>
              </a:rPr>
              <a:t> από το ήπαρ</a:t>
            </a:r>
          </a:p>
          <a:p>
            <a:pPr>
              <a:spcAft>
                <a:spcPts val="634"/>
              </a:spcAft>
              <a:buSzPct val="90000"/>
              <a:buFont typeface="Courier New" pitchFamily="49" charset="0"/>
              <a:buChar char="o"/>
            </a:pPr>
            <a:r>
              <a:rPr lang="el-GR" sz="1300" b="1" dirty="0">
                <a:solidFill>
                  <a:schemeClr val="tx1">
                    <a:lumMod val="85000"/>
                    <a:lumOff val="15000"/>
                  </a:schemeClr>
                </a:solidFill>
                <a:latin typeface="Times New Roman" pitchFamily="18" charset="0"/>
                <a:cs typeface="Times New Roman" pitchFamily="18" charset="0"/>
              </a:rPr>
              <a:t>   </a:t>
            </a:r>
            <a:r>
              <a:rPr lang="el-GR" sz="1300" b="1" dirty="0">
                <a:solidFill>
                  <a:srgbClr val="000066"/>
                </a:solidFill>
                <a:latin typeface="Times New Roman" pitchFamily="18" charset="0"/>
                <a:cs typeface="Times New Roman" pitchFamily="18" charset="0"/>
              </a:rPr>
              <a:t>Απ</a:t>
            </a:r>
            <a:r>
              <a:rPr lang="el-GR" sz="1300" b="1" dirty="0">
                <a:solidFill>
                  <a:srgbClr val="002060"/>
                </a:solidFill>
                <a:latin typeface="Times New Roman" pitchFamily="18" charset="0"/>
                <a:cs typeface="Times New Roman" pitchFamily="18" charset="0"/>
              </a:rPr>
              <a:t>όπνοια ακετόνης </a:t>
            </a:r>
          </a:p>
          <a:p>
            <a:pPr>
              <a:spcAft>
                <a:spcPts val="634"/>
              </a:spcAft>
              <a:buSzPct val="90000"/>
            </a:pPr>
            <a:r>
              <a:rPr lang="el-GR" sz="1300" b="1" dirty="0">
                <a:solidFill>
                  <a:schemeClr val="tx1">
                    <a:lumMod val="85000"/>
                    <a:lumOff val="15000"/>
                  </a:schemeClr>
                </a:solidFill>
                <a:latin typeface="Times New Roman" pitchFamily="18" charset="0"/>
                <a:cs typeface="Times New Roman" pitchFamily="18" charset="0"/>
              </a:rPr>
              <a:t>     (οσμή «</a:t>
            </a:r>
            <a:r>
              <a:rPr lang="el-GR" sz="1300" b="1" dirty="0">
                <a:solidFill>
                  <a:srgbClr val="FF0000"/>
                </a:solidFill>
                <a:latin typeface="Times New Roman" pitchFamily="18" charset="0"/>
                <a:cs typeface="Times New Roman" pitchFamily="18" charset="0"/>
              </a:rPr>
              <a:t>σάπιου μήλου</a:t>
            </a:r>
            <a:r>
              <a:rPr lang="el-GR" sz="1300" b="1" dirty="0">
                <a:solidFill>
                  <a:schemeClr val="tx1">
                    <a:lumMod val="85000"/>
                    <a:lumOff val="15000"/>
                  </a:schemeClr>
                </a:solidFill>
                <a:latin typeface="Times New Roman" pitchFamily="18" charset="0"/>
                <a:cs typeface="Times New Roman" pitchFamily="18" charset="0"/>
              </a:rPr>
              <a:t>»)</a:t>
            </a:r>
          </a:p>
          <a:p>
            <a:pPr>
              <a:spcAft>
                <a:spcPts val="634"/>
              </a:spcAft>
              <a:buClr>
                <a:srgbClr val="FF0000"/>
              </a:buClr>
              <a:buSzPct val="100000"/>
              <a:buFont typeface="Wingdings" pitchFamily="2" charset="2"/>
              <a:buChar char="§"/>
            </a:pPr>
            <a:r>
              <a:rPr lang="el-GR" sz="1300" b="1" dirty="0">
                <a:solidFill>
                  <a:schemeClr val="tx1">
                    <a:lumMod val="85000"/>
                    <a:lumOff val="15000"/>
                  </a:schemeClr>
                </a:solidFill>
                <a:latin typeface="Times New Roman" pitchFamily="18" charset="0"/>
                <a:cs typeface="Times New Roman" pitchFamily="18" charset="0"/>
              </a:rPr>
              <a:t>   Άμεση αντιμετώπιση </a:t>
            </a:r>
            <a:r>
              <a:rPr lang="el-GR" sz="1300" b="1" dirty="0">
                <a:solidFill>
                  <a:srgbClr val="FF0000"/>
                </a:solidFill>
                <a:latin typeface="Times New Roman" pitchFamily="18" charset="0"/>
                <a:cs typeface="Times New Roman" pitchFamily="18" charset="0"/>
              </a:rPr>
              <a:t>!</a:t>
            </a:r>
            <a:r>
              <a:rPr lang="el-GR" sz="1300" b="1" dirty="0">
                <a:solidFill>
                  <a:schemeClr val="tx1">
                    <a:lumMod val="85000"/>
                    <a:lumOff val="15000"/>
                  </a:schemeClr>
                </a:solidFill>
                <a:latin typeface="Times New Roman" pitchFamily="18" charset="0"/>
                <a:cs typeface="Times New Roman" pitchFamily="18" charset="0"/>
              </a:rPr>
              <a:t> </a:t>
            </a:r>
          </a:p>
          <a:p>
            <a:endParaRPr lang="el-GR" dirty="0"/>
          </a:p>
        </p:txBody>
      </p:sp>
      <p:sp>
        <p:nvSpPr>
          <p:cNvPr id="4" name="Θέση αριθμού διαφάνειας 3"/>
          <p:cNvSpPr>
            <a:spLocks noGrp="1"/>
          </p:cNvSpPr>
          <p:nvPr>
            <p:ph type="sldNum" sz="quarter" idx="10"/>
          </p:nvPr>
        </p:nvSpPr>
        <p:spPr/>
        <p:txBody>
          <a:bodyPr/>
          <a:lstStyle/>
          <a:p>
            <a:fld id="{2EE3F4BA-A57B-4CE2-9F5B-AF7FC9E1E6B3}" type="slidenum">
              <a:rPr lang="el-GR" smtClean="0"/>
              <a:pPr/>
              <a:t>40</a:t>
            </a:fld>
            <a:endParaRPr lang="el-GR"/>
          </a:p>
        </p:txBody>
      </p:sp>
      <p:sp>
        <p:nvSpPr>
          <p:cNvPr id="5" name="TextBox 4"/>
          <p:cNvSpPr txBox="1"/>
          <p:nvPr/>
        </p:nvSpPr>
        <p:spPr>
          <a:xfrm>
            <a:off x="2831800" y="6095683"/>
            <a:ext cx="3750222" cy="1790331"/>
          </a:xfrm>
          <a:prstGeom prst="rect">
            <a:avLst/>
          </a:prstGeom>
          <a:gradFill>
            <a:gsLst>
              <a:gs pos="0">
                <a:srgbClr val="FFEFD1"/>
              </a:gs>
              <a:gs pos="64999">
                <a:srgbClr val="F0EBD5"/>
              </a:gs>
              <a:gs pos="100000">
                <a:srgbClr val="D1C39F"/>
              </a:gs>
            </a:gsLst>
            <a:lin ang="5400000" scaled="0"/>
          </a:gradFill>
          <a:ln w="19050">
            <a:solidFill>
              <a:srgbClr val="000066"/>
            </a:solidFill>
          </a:ln>
        </p:spPr>
        <p:txBody>
          <a:bodyPr wrap="square" lIns="96616" tIns="48308" rIns="96616" bIns="48308" rtlCol="0">
            <a:spAutoFit/>
          </a:bodyPr>
          <a:lstStyle/>
          <a:p>
            <a:pPr>
              <a:spcAft>
                <a:spcPts val="634"/>
              </a:spcAft>
              <a:buSzPct val="90000"/>
              <a:buFont typeface="Courier New" pitchFamily="49" charset="0"/>
              <a:buChar char="o"/>
            </a:pPr>
            <a:r>
              <a:rPr lang="el-GR" b="1" dirty="0">
                <a:solidFill>
                  <a:schemeClr val="tx1">
                    <a:lumMod val="85000"/>
                    <a:lumOff val="15000"/>
                  </a:schemeClr>
                </a:solidFill>
                <a:latin typeface="Times New Roman" pitchFamily="18" charset="0"/>
                <a:cs typeface="Times New Roman" pitchFamily="18" charset="0"/>
              </a:rPr>
              <a:t>  Σημεία έντονης αφυδάτωσης</a:t>
            </a:r>
          </a:p>
          <a:p>
            <a:pPr>
              <a:spcAft>
                <a:spcPts val="634"/>
              </a:spcAft>
              <a:buSzPct val="90000"/>
              <a:buFont typeface="Courier New" pitchFamily="49" charset="0"/>
              <a:buChar char="o"/>
            </a:pPr>
            <a:r>
              <a:rPr lang="el-GR" b="1" dirty="0">
                <a:solidFill>
                  <a:schemeClr val="tx1">
                    <a:lumMod val="85000"/>
                    <a:lumOff val="15000"/>
                  </a:schemeClr>
                </a:solidFill>
                <a:latin typeface="Times New Roman" pitchFamily="18" charset="0"/>
                <a:cs typeface="Times New Roman" pitchFamily="18" charset="0"/>
              </a:rPr>
              <a:t>  Υπόταση, υποθερμία  </a:t>
            </a:r>
          </a:p>
          <a:p>
            <a:pPr>
              <a:spcAft>
                <a:spcPts val="634"/>
              </a:spcAft>
              <a:buSzPct val="90000"/>
              <a:buFont typeface="Courier New" pitchFamily="49" charset="0"/>
              <a:buChar char="o"/>
            </a:pPr>
            <a:r>
              <a:rPr lang="el-GR" b="1" dirty="0">
                <a:solidFill>
                  <a:schemeClr val="tx1">
                    <a:lumMod val="85000"/>
                    <a:lumOff val="15000"/>
                  </a:schemeClr>
                </a:solidFill>
                <a:latin typeface="Times New Roman" pitchFamily="18" charset="0"/>
                <a:cs typeface="Times New Roman" pitchFamily="18" charset="0"/>
              </a:rPr>
              <a:t>  Ταχυκαρδία, ταχύπνοια</a:t>
            </a:r>
          </a:p>
          <a:p>
            <a:pPr>
              <a:spcAft>
                <a:spcPts val="634"/>
              </a:spcAft>
              <a:buSzPct val="90000"/>
              <a:buFont typeface="Courier New" pitchFamily="49" charset="0"/>
              <a:buChar char="o"/>
            </a:pPr>
            <a:r>
              <a:rPr lang="el-GR" b="1" dirty="0">
                <a:solidFill>
                  <a:schemeClr val="tx1">
                    <a:lumMod val="85000"/>
                    <a:lumOff val="15000"/>
                  </a:schemeClr>
                </a:solidFill>
                <a:latin typeface="Times New Roman" pitchFamily="18" charset="0"/>
                <a:cs typeface="Times New Roman" pitchFamily="18" charset="0"/>
              </a:rPr>
              <a:t>  </a:t>
            </a:r>
            <a:r>
              <a:rPr lang="el-GR" b="1" dirty="0" err="1">
                <a:solidFill>
                  <a:schemeClr val="tx1">
                    <a:lumMod val="85000"/>
                    <a:lumOff val="15000"/>
                  </a:schemeClr>
                </a:solidFill>
                <a:latin typeface="Times New Roman" pitchFamily="18" charset="0"/>
                <a:cs typeface="Times New Roman" pitchFamily="18" charset="0"/>
              </a:rPr>
              <a:t>Υπέρπνοια</a:t>
            </a:r>
            <a:r>
              <a:rPr lang="el-GR" b="1" dirty="0">
                <a:solidFill>
                  <a:schemeClr val="tx1">
                    <a:lumMod val="85000"/>
                    <a:lumOff val="15000"/>
                  </a:schemeClr>
                </a:solidFill>
                <a:latin typeface="Times New Roman" pitchFamily="18" charset="0"/>
                <a:cs typeface="Times New Roman" pitchFamily="18" charset="0"/>
              </a:rPr>
              <a:t> (αναπνοή </a:t>
            </a:r>
            <a:r>
              <a:rPr lang="en-US" b="1" dirty="0" err="1">
                <a:solidFill>
                  <a:schemeClr val="tx1">
                    <a:lumMod val="85000"/>
                    <a:lumOff val="15000"/>
                  </a:schemeClr>
                </a:solidFill>
                <a:latin typeface="Times New Roman" pitchFamily="18" charset="0"/>
                <a:cs typeface="Times New Roman" pitchFamily="18" charset="0"/>
              </a:rPr>
              <a:t>Kussmaul</a:t>
            </a:r>
            <a:endParaRPr lang="el-GR" b="1" dirty="0">
              <a:solidFill>
                <a:schemeClr val="tx1">
                  <a:lumMod val="85000"/>
                  <a:lumOff val="15000"/>
                </a:schemeClr>
              </a:solidFill>
              <a:latin typeface="Times New Roman" pitchFamily="18" charset="0"/>
              <a:cs typeface="Times New Roman" pitchFamily="18" charset="0"/>
            </a:endParaRPr>
          </a:p>
          <a:p>
            <a:pPr>
              <a:spcAft>
                <a:spcPts val="634"/>
              </a:spcAft>
              <a:buSzPct val="90000"/>
              <a:buFont typeface="Courier New" pitchFamily="49" charset="0"/>
              <a:buChar char="o"/>
            </a:pPr>
            <a:r>
              <a:rPr lang="el-GR" b="1" dirty="0">
                <a:solidFill>
                  <a:schemeClr val="tx1">
                    <a:lumMod val="85000"/>
                    <a:lumOff val="15000"/>
                  </a:schemeClr>
                </a:solidFill>
                <a:latin typeface="Times New Roman" pitchFamily="18" charset="0"/>
                <a:cs typeface="Times New Roman" pitchFamily="18" charset="0"/>
              </a:rPr>
              <a:t>  Διαταραχή συνείδησης</a:t>
            </a:r>
          </a:p>
        </p:txBody>
      </p:sp>
    </p:spTree>
    <p:extLst>
      <p:ext uri="{BB962C8B-B14F-4D97-AF65-F5344CB8AC3E}">
        <p14:creationId xmlns:p14="http://schemas.microsoft.com/office/powerpoint/2010/main" val="3882848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latin typeface="Times New Roman" pitchFamily="18" charset="0"/>
                <a:cs typeface="Times New Roman" pitchFamily="18" charset="0"/>
              </a:rPr>
              <a:t>The pathogenesis of these complications is complex, and involves</a:t>
            </a:r>
          </a:p>
          <a:p>
            <a:r>
              <a:rPr lang="en-US" dirty="0">
                <a:latin typeface="Times New Roman" pitchFamily="18" charset="0"/>
                <a:cs typeface="Times New Roman" pitchFamily="18" charset="0"/>
              </a:rPr>
              <a:t>metabolic and hemodynamic disturbances, including hyperglycemia, insulin resistance, dyslipidemia, hypertension, and immune dysfunction. </a:t>
            </a:r>
          </a:p>
          <a:p>
            <a:r>
              <a:rPr lang="en-US" dirty="0">
                <a:latin typeface="Times New Roman" pitchFamily="18" charset="0"/>
                <a:cs typeface="Times New Roman" pitchFamily="18" charset="0"/>
              </a:rPr>
              <a:t>These disturbances initiate several damaging processes, such as</a:t>
            </a:r>
            <a:r>
              <a:rPr lang="en-US" b="1" dirty="0">
                <a:latin typeface="Times New Roman" pitchFamily="18" charset="0"/>
                <a:cs typeface="Times New Roman" pitchFamily="18" charset="0"/>
              </a:rPr>
              <a:t> increased reactive oxygen species (ROS) production, inflammation, and ischemia</a:t>
            </a:r>
            <a:r>
              <a:rPr lang="en-US" dirty="0">
                <a:latin typeface="Times New Roman" pitchFamily="18" charset="0"/>
                <a:cs typeface="Times New Roman" pitchFamily="18" charset="0"/>
              </a:rPr>
              <a:t>. </a:t>
            </a:r>
          </a:p>
          <a:p>
            <a:r>
              <a:rPr lang="en-US" dirty="0">
                <a:latin typeface="Times New Roman" pitchFamily="18" charset="0"/>
                <a:cs typeface="Times New Roman" pitchFamily="18" charset="0"/>
              </a:rPr>
              <a:t>These processes mainly exert their damaging effect on endothelial and nerve cells, hence the susceptibility of densely vascularized and innervated sites, such as the eyes, kidneys, and nerves. Since the oral cavity is also highly vascularized and innervated, oral complications can be expected as well.</a:t>
            </a:r>
            <a:endParaRPr lang="el-GR" dirty="0">
              <a:latin typeface="Times New Roman" pitchFamily="18" charset="0"/>
              <a:cs typeface="Times New Roman" pitchFamily="18" charset="0"/>
            </a:endParaRPr>
          </a:p>
          <a:p>
            <a:endParaRPr lang="el-GR" dirty="0">
              <a:latin typeface="Times New Roman" pitchFamily="18" charset="0"/>
              <a:cs typeface="Times New Roman" pitchFamily="18" charset="0"/>
            </a:endParaRPr>
          </a:p>
          <a:p>
            <a:r>
              <a:rPr lang="en-US" dirty="0">
                <a:latin typeface="Times New Roman" pitchFamily="18" charset="0"/>
                <a:cs typeface="Times New Roman" pitchFamily="18" charset="0"/>
              </a:rPr>
              <a:t>Upstream</a:t>
            </a:r>
            <a:r>
              <a:rPr lang="el-GR" dirty="0">
                <a:latin typeface="Times New Roman" pitchFamily="18" charset="0"/>
                <a:cs typeface="Times New Roman" pitchFamily="18" charset="0"/>
              </a:rPr>
              <a:t> </a:t>
            </a:r>
            <a:r>
              <a:rPr lang="en-US" dirty="0">
                <a:latin typeface="Times New Roman" pitchFamily="18" charset="0"/>
                <a:cs typeface="Times New Roman" pitchFamily="18" charset="0"/>
              </a:rPr>
              <a:t>(ROS production) and</a:t>
            </a:r>
            <a:r>
              <a:rPr lang="el-GR" dirty="0">
                <a:latin typeface="Times New Roman" pitchFamily="18" charset="0"/>
                <a:cs typeface="Times New Roman" pitchFamily="18" charset="0"/>
              </a:rPr>
              <a:t> </a:t>
            </a:r>
            <a:r>
              <a:rPr lang="en-US" dirty="0">
                <a:latin typeface="Times New Roman" pitchFamily="18" charset="0"/>
                <a:cs typeface="Times New Roman" pitchFamily="18" charset="0"/>
              </a:rPr>
              <a:t>downstream</a:t>
            </a:r>
          </a:p>
          <a:p>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polyol</a:t>
            </a:r>
            <a:r>
              <a:rPr lang="en-US" dirty="0">
                <a:latin typeface="Times New Roman" pitchFamily="18" charset="0"/>
                <a:cs typeface="Times New Roman" pitchFamily="18" charset="0"/>
              </a:rPr>
              <a:t>, AGEs and</a:t>
            </a:r>
            <a:r>
              <a:rPr lang="el-GR" dirty="0">
                <a:latin typeface="Times New Roman" pitchFamily="18" charset="0"/>
                <a:cs typeface="Times New Roman" pitchFamily="18" charset="0"/>
              </a:rPr>
              <a:t> </a:t>
            </a:r>
            <a:r>
              <a:rPr lang="en-US" dirty="0">
                <a:latin typeface="Times New Roman" pitchFamily="18" charset="0"/>
                <a:cs typeface="Times New Roman" pitchFamily="18" charset="0"/>
              </a:rPr>
              <a:t>RAGE, PKC and </a:t>
            </a:r>
            <a:r>
              <a:rPr lang="en-US" dirty="0" err="1">
                <a:latin typeface="Times New Roman" pitchFamily="18" charset="0"/>
                <a:cs typeface="Times New Roman" pitchFamily="18" charset="0"/>
              </a:rPr>
              <a:t>hexosamine</a:t>
            </a:r>
            <a:r>
              <a:rPr lang="en-US" dirty="0">
                <a:latin typeface="Times New Roman" pitchFamily="18" charset="0"/>
                <a:cs typeface="Times New Roman" pitchFamily="18" charset="0"/>
              </a:rPr>
              <a:t>) pathways of hyperglycemia</a:t>
            </a:r>
            <a:r>
              <a:rPr lang="el-GR" dirty="0">
                <a:latin typeface="Times New Roman" pitchFamily="18" charset="0"/>
                <a:cs typeface="Times New Roman" pitchFamily="18" charset="0"/>
              </a:rPr>
              <a:t>.</a:t>
            </a:r>
          </a:p>
        </p:txBody>
      </p:sp>
      <p:sp>
        <p:nvSpPr>
          <p:cNvPr id="4" name="Θέση αριθμού διαφάνειας 3"/>
          <p:cNvSpPr>
            <a:spLocks noGrp="1"/>
          </p:cNvSpPr>
          <p:nvPr>
            <p:ph type="sldNum" sz="quarter" idx="10"/>
          </p:nvPr>
        </p:nvSpPr>
        <p:spPr/>
        <p:txBody>
          <a:bodyPr/>
          <a:lstStyle/>
          <a:p>
            <a:fld id="{2EE3F4BA-A57B-4CE2-9F5B-AF7FC9E1E6B3}" type="slidenum">
              <a:rPr lang="el-GR" smtClean="0"/>
              <a:pPr/>
              <a:t>5</a:t>
            </a:fld>
            <a:endParaRPr lang="el-GR"/>
          </a:p>
        </p:txBody>
      </p:sp>
    </p:spTree>
    <p:extLst>
      <p:ext uri="{BB962C8B-B14F-4D97-AF65-F5344CB8AC3E}">
        <p14:creationId xmlns:p14="http://schemas.microsoft.com/office/powerpoint/2010/main" val="28888542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2EE3F4BA-A57B-4CE2-9F5B-AF7FC9E1E6B3}" type="slidenum">
              <a:rPr lang="el-GR" smtClean="0"/>
              <a:pPr/>
              <a:t>41</a:t>
            </a:fld>
            <a:endParaRPr lang="el-GR"/>
          </a:p>
        </p:txBody>
      </p:sp>
    </p:spTree>
    <p:extLst>
      <p:ext uri="{BB962C8B-B14F-4D97-AF65-F5344CB8AC3E}">
        <p14:creationId xmlns:p14="http://schemas.microsoft.com/office/powerpoint/2010/main" val="41970618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x-none"/>
          </a:p>
        </p:txBody>
      </p:sp>
      <p:sp>
        <p:nvSpPr>
          <p:cNvPr id="4" name="Θέση αριθμού διαφάνειας 3"/>
          <p:cNvSpPr>
            <a:spLocks noGrp="1"/>
          </p:cNvSpPr>
          <p:nvPr>
            <p:ph type="sldNum" sz="quarter" idx="5"/>
          </p:nvPr>
        </p:nvSpPr>
        <p:spPr/>
        <p:txBody>
          <a:bodyPr/>
          <a:lstStyle/>
          <a:p>
            <a:fld id="{2EE3F4BA-A57B-4CE2-9F5B-AF7FC9E1E6B3}" type="slidenum">
              <a:rPr lang="el-GR" smtClean="0"/>
              <a:pPr/>
              <a:t>42</a:t>
            </a:fld>
            <a:endParaRPr lang="el-GR"/>
          </a:p>
        </p:txBody>
      </p:sp>
    </p:spTree>
    <p:extLst>
      <p:ext uri="{BB962C8B-B14F-4D97-AF65-F5344CB8AC3E}">
        <p14:creationId xmlns:p14="http://schemas.microsoft.com/office/powerpoint/2010/main" val="37827094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x-none"/>
          </a:p>
        </p:txBody>
      </p:sp>
      <p:sp>
        <p:nvSpPr>
          <p:cNvPr id="4" name="Θέση αριθμού διαφάνειας 3"/>
          <p:cNvSpPr>
            <a:spLocks noGrp="1"/>
          </p:cNvSpPr>
          <p:nvPr>
            <p:ph type="sldNum" sz="quarter" idx="5"/>
          </p:nvPr>
        </p:nvSpPr>
        <p:spPr/>
        <p:txBody>
          <a:bodyPr/>
          <a:lstStyle/>
          <a:p>
            <a:fld id="{2EE3F4BA-A57B-4CE2-9F5B-AF7FC9E1E6B3}" type="slidenum">
              <a:rPr lang="el-GR" smtClean="0"/>
              <a:pPr/>
              <a:t>43</a:t>
            </a:fld>
            <a:endParaRPr lang="el-GR"/>
          </a:p>
        </p:txBody>
      </p:sp>
    </p:spTree>
    <p:extLst>
      <p:ext uri="{BB962C8B-B14F-4D97-AF65-F5344CB8AC3E}">
        <p14:creationId xmlns:p14="http://schemas.microsoft.com/office/powerpoint/2010/main" val="38425080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2EE3F4BA-A57B-4CE2-9F5B-AF7FC9E1E6B3}" type="slidenum">
              <a:rPr lang="el-GR" smtClean="0"/>
              <a:pPr/>
              <a:t>44</a:t>
            </a:fld>
            <a:endParaRPr lang="el-G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2EE3F4BA-A57B-4CE2-9F5B-AF7FC9E1E6B3}" type="slidenum">
              <a:rPr lang="el-GR" smtClean="0"/>
              <a:pPr/>
              <a:t>45</a:t>
            </a:fld>
            <a:endParaRPr lang="el-G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2EE3F4BA-A57B-4CE2-9F5B-AF7FC9E1E6B3}" type="slidenum">
              <a:rPr lang="el-GR" smtClean="0"/>
              <a:pPr/>
              <a:t>46</a:t>
            </a:fld>
            <a:endParaRPr lang="el-G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2EE3F4BA-A57B-4CE2-9F5B-AF7FC9E1E6B3}" type="slidenum">
              <a:rPr lang="el-GR" smtClean="0"/>
              <a:pPr/>
              <a:t>50</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a:t>τι δεν υπάρχει στατιστικά σημαντική διαφορά στην ανταπόκριση στην περιοδοντική θεραπεία μεταξύ ρυθμισμένων διαβητικών και μη διαβητικών ασθενών</a:t>
            </a:r>
          </a:p>
        </p:txBody>
      </p:sp>
      <p:sp>
        <p:nvSpPr>
          <p:cNvPr id="4" name="Slide Number Placeholder 3"/>
          <p:cNvSpPr>
            <a:spLocks noGrp="1"/>
          </p:cNvSpPr>
          <p:nvPr>
            <p:ph type="sldNum" sz="quarter" idx="10"/>
          </p:nvPr>
        </p:nvSpPr>
        <p:spPr/>
        <p:txBody>
          <a:bodyPr/>
          <a:lstStyle/>
          <a:p>
            <a:fld id="{2EE3F4BA-A57B-4CE2-9F5B-AF7FC9E1E6B3}" type="slidenum">
              <a:rPr lang="el-GR" smtClean="0"/>
              <a:pPr/>
              <a:t>6</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2EE3F4BA-A57B-4CE2-9F5B-AF7FC9E1E6B3}" type="slidenum">
              <a:rPr lang="el-GR" smtClean="0"/>
              <a:pPr/>
              <a:t>7</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2EE3F4BA-A57B-4CE2-9F5B-AF7FC9E1E6B3}" type="slidenum">
              <a:rPr lang="el-GR" smtClean="0"/>
              <a:pPr/>
              <a:t>8</a:t>
            </a:fld>
            <a:endParaRPr lang="el-GR"/>
          </a:p>
        </p:txBody>
      </p:sp>
    </p:spTree>
    <p:extLst>
      <p:ext uri="{BB962C8B-B14F-4D97-AF65-F5344CB8AC3E}">
        <p14:creationId xmlns:p14="http://schemas.microsoft.com/office/powerpoint/2010/main" val="1134648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816" y="4759643"/>
            <a:ext cx="5816671" cy="4509135"/>
          </a:xfrm>
        </p:spPr>
        <p:txBody>
          <a:bodyPr>
            <a:normAutofit/>
          </a:bodyPr>
          <a:lstStyle/>
          <a:p>
            <a:r>
              <a:rPr lang="en-US" dirty="0">
                <a:latin typeface="Times New Roman" pitchFamily="18" charset="0"/>
                <a:cs typeface="Times New Roman" pitchFamily="18" charset="0"/>
              </a:rPr>
              <a:t>Hyperglycemia results in </a:t>
            </a:r>
            <a:r>
              <a:rPr lang="en-US" b="1" dirty="0">
                <a:latin typeface="Times New Roman" pitchFamily="18" charset="0"/>
                <a:cs typeface="Times New Roman" pitchFamily="18" charset="0"/>
              </a:rPr>
              <a:t>increased gingival </a:t>
            </a:r>
            <a:r>
              <a:rPr lang="en-US" b="1" dirty="0" err="1">
                <a:latin typeface="Times New Roman" pitchFamily="18" charset="0"/>
                <a:cs typeface="Times New Roman" pitchFamily="18" charset="0"/>
              </a:rPr>
              <a:t>crevicular</a:t>
            </a:r>
            <a:r>
              <a:rPr lang="el-GR" b="1" dirty="0">
                <a:latin typeface="Times New Roman" pitchFamily="18" charset="0"/>
                <a:cs typeface="Times New Roman" pitchFamily="18" charset="0"/>
              </a:rPr>
              <a:t> </a:t>
            </a:r>
            <a:r>
              <a:rPr lang="en-US" b="1" dirty="0">
                <a:latin typeface="Times New Roman" pitchFamily="18" charset="0"/>
                <a:cs typeface="Times New Roman" pitchFamily="18" charset="0"/>
              </a:rPr>
              <a:t>fluid glucose levels</a:t>
            </a:r>
            <a:r>
              <a:rPr lang="en-US" dirty="0">
                <a:latin typeface="Times New Roman" pitchFamily="18" charset="0"/>
                <a:cs typeface="Times New Roman" pitchFamily="18" charset="0"/>
              </a:rPr>
              <a:t>, which may significantly alter periodontal</a:t>
            </a:r>
            <a:r>
              <a:rPr lang="el-GR" dirty="0">
                <a:latin typeface="Times New Roman" pitchFamily="18" charset="0"/>
                <a:cs typeface="Times New Roman" pitchFamily="18" charset="0"/>
              </a:rPr>
              <a:t>  </a:t>
            </a:r>
            <a:r>
              <a:rPr lang="en-US" b="1" dirty="0">
                <a:latin typeface="Times New Roman" pitchFamily="18" charset="0"/>
                <a:cs typeface="Times New Roman" pitchFamily="18" charset="0"/>
              </a:rPr>
              <a:t>wound-healing events by changing the interaction between</a:t>
            </a:r>
            <a:r>
              <a:rPr lang="el-GR" b="1" dirty="0">
                <a:latin typeface="Times New Roman" pitchFamily="18" charset="0"/>
                <a:cs typeface="Times New Roman" pitchFamily="18" charset="0"/>
              </a:rPr>
              <a:t> </a:t>
            </a:r>
            <a:r>
              <a:rPr lang="en-US" b="1" dirty="0">
                <a:latin typeface="Times New Roman" pitchFamily="18" charset="0"/>
                <a:cs typeface="Times New Roman" pitchFamily="18" charset="0"/>
              </a:rPr>
              <a:t>cells and their extracellular matrix within the </a:t>
            </a:r>
            <a:r>
              <a:rPr lang="en-US" b="1" dirty="0" err="1">
                <a:latin typeface="Times New Roman" pitchFamily="18" charset="0"/>
                <a:cs typeface="Times New Roman" pitchFamily="18" charset="0"/>
              </a:rPr>
              <a:t>periodontium</a:t>
            </a:r>
            <a:r>
              <a:rPr lang="en-US" dirty="0">
                <a:latin typeface="Times New Roman" pitchFamily="18" charset="0"/>
                <a:cs typeface="Times New Roman" pitchFamily="18" charset="0"/>
              </a:rPr>
              <a:t>.</a:t>
            </a:r>
          </a:p>
          <a:p>
            <a:r>
              <a:rPr lang="en-US" b="1" dirty="0">
                <a:latin typeface="Times New Roman" pitchFamily="18" charset="0"/>
                <a:cs typeface="Times New Roman" pitchFamily="18" charset="0"/>
              </a:rPr>
              <a:t>Vascular changes </a:t>
            </a:r>
            <a:r>
              <a:rPr lang="en-US" dirty="0">
                <a:latin typeface="Times New Roman" pitchFamily="18" charset="0"/>
                <a:cs typeface="Times New Roman" pitchFamily="18" charset="0"/>
              </a:rPr>
              <a:t>seen in the retina, glomerulus,</a:t>
            </a:r>
            <a:r>
              <a:rPr lang="el-GR" dirty="0">
                <a:latin typeface="Times New Roman" pitchFamily="18" charset="0"/>
                <a:cs typeface="Times New Roman" pitchFamily="18" charset="0"/>
              </a:rPr>
              <a:t> </a:t>
            </a:r>
            <a:r>
              <a:rPr lang="en-US" dirty="0">
                <a:latin typeface="Times New Roman" pitchFamily="18" charset="0"/>
                <a:cs typeface="Times New Roman" pitchFamily="18" charset="0"/>
              </a:rPr>
              <a:t>and </a:t>
            </a:r>
            <a:r>
              <a:rPr lang="en-US" dirty="0" err="1">
                <a:latin typeface="Times New Roman" pitchFamily="18" charset="0"/>
                <a:cs typeface="Times New Roman" pitchFamily="18" charset="0"/>
              </a:rPr>
              <a:t>perineural</a:t>
            </a:r>
            <a:r>
              <a:rPr lang="en-US" dirty="0">
                <a:latin typeface="Times New Roman" pitchFamily="18" charset="0"/>
                <a:cs typeface="Times New Roman" pitchFamily="18" charset="0"/>
              </a:rPr>
              <a:t> areas also occur in the </a:t>
            </a:r>
            <a:r>
              <a:rPr lang="en-US" dirty="0" err="1">
                <a:latin typeface="Times New Roman" pitchFamily="18" charset="0"/>
                <a:cs typeface="Times New Roman" pitchFamily="18" charset="0"/>
              </a:rPr>
              <a:t>periodontium</a:t>
            </a:r>
            <a:r>
              <a:rPr lang="en-US" dirty="0">
                <a:latin typeface="Times New Roman" pitchFamily="18" charset="0"/>
                <a:cs typeface="Times New Roman" pitchFamily="18" charset="0"/>
              </a:rPr>
              <a:t>.</a:t>
            </a:r>
            <a:endParaRPr lang="el-GR" dirty="0">
              <a:latin typeface="Times New Roman" pitchFamily="18" charset="0"/>
              <a:cs typeface="Times New Roman" pitchFamily="18" charset="0"/>
            </a:endParaRPr>
          </a:p>
          <a:p>
            <a:r>
              <a:rPr lang="en-US" dirty="0">
                <a:latin typeface="Times New Roman" pitchFamily="18" charset="0"/>
                <a:cs typeface="Times New Roman" pitchFamily="18" charset="0"/>
              </a:rPr>
              <a:t> The</a:t>
            </a:r>
            <a:r>
              <a:rPr lang="el-GR" dirty="0">
                <a:latin typeface="Times New Roman" pitchFamily="18" charset="0"/>
                <a:cs typeface="Times New Roman" pitchFamily="18" charset="0"/>
              </a:rPr>
              <a:t> </a:t>
            </a:r>
            <a:r>
              <a:rPr lang="en-US" dirty="0">
                <a:latin typeface="Times New Roman" pitchFamily="18" charset="0"/>
                <a:cs typeface="Times New Roman" pitchFamily="18" charset="0"/>
              </a:rPr>
              <a:t>formation of AGEs results in collagen accumulation in the</a:t>
            </a:r>
            <a:r>
              <a:rPr lang="el-GR" dirty="0">
                <a:latin typeface="Times New Roman" pitchFamily="18" charset="0"/>
                <a:cs typeface="Times New Roman" pitchFamily="18" charset="0"/>
              </a:rPr>
              <a:t> </a:t>
            </a:r>
            <a:r>
              <a:rPr lang="en-US" dirty="0">
                <a:latin typeface="Times New Roman" pitchFamily="18" charset="0"/>
                <a:cs typeface="Times New Roman" pitchFamily="18" charset="0"/>
              </a:rPr>
              <a:t>periodontal capillary basement membranes, </a:t>
            </a:r>
            <a:r>
              <a:rPr lang="en-US" b="1" dirty="0">
                <a:latin typeface="Times New Roman" pitchFamily="18" charset="0"/>
                <a:cs typeface="Times New Roman" pitchFamily="18" charset="0"/>
              </a:rPr>
              <a:t>causing membrane</a:t>
            </a:r>
            <a:r>
              <a:rPr lang="el-GR" b="1" dirty="0">
                <a:latin typeface="Times New Roman" pitchFamily="18" charset="0"/>
                <a:cs typeface="Times New Roman" pitchFamily="18" charset="0"/>
              </a:rPr>
              <a:t> </a:t>
            </a:r>
            <a:r>
              <a:rPr lang="en-US" b="1" dirty="0">
                <a:latin typeface="Times New Roman" pitchFamily="18" charset="0"/>
                <a:cs typeface="Times New Roman" pitchFamily="18" charset="0"/>
              </a:rPr>
              <a:t>thickening</a:t>
            </a:r>
            <a:r>
              <a:rPr lang="en-US" dirty="0">
                <a:latin typeface="Times New Roman" pitchFamily="18" charset="0"/>
                <a:cs typeface="Times New Roman" pitchFamily="18" charset="0"/>
              </a:rPr>
              <a:t>.</a:t>
            </a:r>
            <a:r>
              <a:rPr lang="el-GR" dirty="0">
                <a:latin typeface="Times New Roman" pitchFamily="18" charset="0"/>
                <a:cs typeface="Times New Roman" pitchFamily="18" charset="0"/>
              </a:rPr>
              <a:t> </a:t>
            </a:r>
            <a:r>
              <a:rPr lang="en-US" dirty="0">
                <a:latin typeface="Times New Roman" pitchFamily="18" charset="0"/>
                <a:cs typeface="Times New Roman" pitchFamily="18" charset="0"/>
              </a:rPr>
              <a:t>AGE-stimulated smooth-muscle proliferation</a:t>
            </a:r>
            <a:r>
              <a:rPr lang="el-GR" dirty="0">
                <a:latin typeface="Times New Roman" pitchFamily="18" charset="0"/>
                <a:cs typeface="Times New Roman" pitchFamily="18" charset="0"/>
              </a:rPr>
              <a:t> </a:t>
            </a:r>
            <a:r>
              <a:rPr lang="en-US" dirty="0">
                <a:latin typeface="Times New Roman" pitchFamily="18" charset="0"/>
                <a:cs typeface="Times New Roman" pitchFamily="18" charset="0"/>
              </a:rPr>
              <a:t>increases the thickness of vessel walls. </a:t>
            </a:r>
            <a:endParaRPr lang="el-GR" dirty="0">
              <a:latin typeface="Times New Roman" pitchFamily="18" charset="0"/>
              <a:cs typeface="Times New Roman" pitchFamily="18" charset="0"/>
            </a:endParaRPr>
          </a:p>
          <a:p>
            <a:r>
              <a:rPr lang="en-US" dirty="0">
                <a:latin typeface="Times New Roman" pitchFamily="18" charset="0"/>
                <a:cs typeface="Times New Roman" pitchFamily="18" charset="0"/>
              </a:rPr>
              <a:t>These changes</a:t>
            </a:r>
            <a:r>
              <a:rPr lang="el-GR" dirty="0">
                <a:latin typeface="Times New Roman" pitchFamily="18" charset="0"/>
                <a:cs typeface="Times New Roman" pitchFamily="18" charset="0"/>
              </a:rPr>
              <a:t> </a:t>
            </a:r>
            <a:r>
              <a:rPr lang="en-US" b="1" dirty="0">
                <a:latin typeface="Times New Roman" pitchFamily="18" charset="0"/>
                <a:cs typeface="Times New Roman" pitchFamily="18" charset="0"/>
              </a:rPr>
              <a:t>decrease tissue perfusion and oxygenation</a:t>
            </a:r>
            <a:r>
              <a:rPr lang="en-US" dirty="0">
                <a:latin typeface="Times New Roman" pitchFamily="18" charset="0"/>
                <a:cs typeface="Times New Roman" pitchFamily="18" charset="0"/>
              </a:rPr>
              <a:t>. </a:t>
            </a:r>
            <a:endParaRPr lang="el-GR" dirty="0">
              <a:latin typeface="Times New Roman" pitchFamily="18" charset="0"/>
              <a:cs typeface="Times New Roman" pitchFamily="18" charset="0"/>
            </a:endParaRPr>
          </a:p>
          <a:p>
            <a:r>
              <a:rPr lang="en-US" dirty="0">
                <a:latin typeface="Times New Roman" pitchFamily="18" charset="0"/>
                <a:cs typeface="Times New Roman" pitchFamily="18" charset="0"/>
              </a:rPr>
              <a:t>AGE-modified</a:t>
            </a:r>
            <a:r>
              <a:rPr lang="el-GR" dirty="0">
                <a:latin typeface="Times New Roman" pitchFamily="18" charset="0"/>
                <a:cs typeface="Times New Roman" pitchFamily="18" charset="0"/>
              </a:rPr>
              <a:t> </a:t>
            </a:r>
            <a:r>
              <a:rPr lang="nl-NL" dirty="0">
                <a:latin typeface="Times New Roman" pitchFamily="18" charset="0"/>
                <a:cs typeface="Times New Roman" pitchFamily="18" charset="0"/>
              </a:rPr>
              <a:t>collagen in gingival blood vessel walls binds circulating LDL,</a:t>
            </a:r>
          </a:p>
          <a:p>
            <a:r>
              <a:rPr lang="en-US" dirty="0">
                <a:latin typeface="Times New Roman" pitchFamily="18" charset="0"/>
                <a:cs typeface="Times New Roman" pitchFamily="18" charset="0"/>
              </a:rPr>
              <a:t>which is frequently elevated in diabetes, resulting in atheroma</a:t>
            </a:r>
            <a:r>
              <a:rPr lang="el-GR" dirty="0">
                <a:latin typeface="Times New Roman" pitchFamily="18" charset="0"/>
                <a:cs typeface="Times New Roman" pitchFamily="18" charset="0"/>
              </a:rPr>
              <a:t> </a:t>
            </a:r>
            <a:r>
              <a:rPr lang="en-US" dirty="0">
                <a:latin typeface="Times New Roman" pitchFamily="18" charset="0"/>
                <a:cs typeface="Times New Roman" pitchFamily="18" charset="0"/>
              </a:rPr>
              <a:t>formation and further narrowing of the vessel lumen.</a:t>
            </a:r>
            <a:r>
              <a:rPr lang="el-GR" dirty="0">
                <a:latin typeface="Times New Roman" pitchFamily="18" charset="0"/>
                <a:cs typeface="Times New Roman" pitchFamily="18" charset="0"/>
              </a:rPr>
              <a:t> </a:t>
            </a:r>
            <a:r>
              <a:rPr lang="en-US" dirty="0">
                <a:latin typeface="Times New Roman" pitchFamily="18" charset="0"/>
                <a:cs typeface="Times New Roman" pitchFamily="18" charset="0"/>
              </a:rPr>
              <a:t>These</a:t>
            </a:r>
            <a:r>
              <a:rPr lang="el-GR" dirty="0">
                <a:latin typeface="Times New Roman" pitchFamily="18" charset="0"/>
                <a:cs typeface="Times New Roman" pitchFamily="18" charset="0"/>
              </a:rPr>
              <a:t> </a:t>
            </a:r>
            <a:r>
              <a:rPr lang="en-US" dirty="0">
                <a:latin typeface="Times New Roman" pitchFamily="18" charset="0"/>
                <a:cs typeface="Times New Roman" pitchFamily="18" charset="0"/>
              </a:rPr>
              <a:t>changes in the </a:t>
            </a:r>
            <a:r>
              <a:rPr lang="en-US" dirty="0" err="1">
                <a:latin typeface="Times New Roman" pitchFamily="18" charset="0"/>
                <a:cs typeface="Times New Roman" pitchFamily="18" charset="0"/>
              </a:rPr>
              <a:t>periodontium</a:t>
            </a:r>
            <a:r>
              <a:rPr lang="en-US" dirty="0">
                <a:latin typeface="Times New Roman" pitchFamily="18" charset="0"/>
                <a:cs typeface="Times New Roman" pitchFamily="18" charset="0"/>
              </a:rPr>
              <a:t> may dramatically alter the tissue</a:t>
            </a:r>
            <a:r>
              <a:rPr lang="el-GR" dirty="0">
                <a:latin typeface="Times New Roman" pitchFamily="18" charset="0"/>
                <a:cs typeface="Times New Roman" pitchFamily="18" charset="0"/>
              </a:rPr>
              <a:t> </a:t>
            </a:r>
            <a:r>
              <a:rPr lang="en-US" dirty="0">
                <a:latin typeface="Times New Roman" pitchFamily="18" charset="0"/>
                <a:cs typeface="Times New Roman" pitchFamily="18" charset="0"/>
              </a:rPr>
              <a:t>response to periodontal pathogens, resulting in increased</a:t>
            </a:r>
            <a:r>
              <a:rPr lang="el-GR" dirty="0">
                <a:latin typeface="Times New Roman" pitchFamily="18" charset="0"/>
                <a:cs typeface="Times New Roman" pitchFamily="18" charset="0"/>
              </a:rPr>
              <a:t> </a:t>
            </a:r>
            <a:r>
              <a:rPr lang="en-US" dirty="0">
                <a:latin typeface="Times New Roman" pitchFamily="18" charset="0"/>
                <a:cs typeface="Times New Roman" pitchFamily="18" charset="0"/>
              </a:rPr>
              <a:t>tissue destruction and diminished repair potential</a:t>
            </a:r>
            <a:r>
              <a:rPr lang="el-GR" dirty="0">
                <a:latin typeface="Times New Roman" pitchFamily="18" charset="0"/>
                <a:cs typeface="Times New Roman" pitchFamily="18" charset="0"/>
              </a:rPr>
              <a:t>.</a:t>
            </a:r>
            <a:r>
              <a:rPr lang="en-US" dirty="0">
                <a:latin typeface="Times New Roman" pitchFamily="18" charset="0"/>
                <a:cs typeface="Times New Roman" pitchFamily="18" charset="0"/>
              </a:rPr>
              <a:t> Diabetes results in changes in the function of host defense</a:t>
            </a:r>
            <a:r>
              <a:rPr lang="el-GR" dirty="0">
                <a:latin typeface="Times New Roman" pitchFamily="18" charset="0"/>
                <a:cs typeface="Times New Roman" pitchFamily="18" charset="0"/>
              </a:rPr>
              <a:t> </a:t>
            </a:r>
            <a:r>
              <a:rPr lang="en-US" dirty="0">
                <a:latin typeface="Times New Roman" pitchFamily="18" charset="0"/>
                <a:cs typeface="Times New Roman" pitchFamily="18" charset="0"/>
              </a:rPr>
              <a:t>cells such as </a:t>
            </a:r>
            <a:r>
              <a:rPr lang="en-US" dirty="0" err="1">
                <a:latin typeface="Times New Roman" pitchFamily="18" charset="0"/>
                <a:cs typeface="Times New Roman" pitchFamily="18" charset="0"/>
              </a:rPr>
              <a:t>polymorphonuclear</a:t>
            </a:r>
            <a:r>
              <a:rPr lang="en-US" dirty="0">
                <a:latin typeface="Times New Roman" pitchFamily="18" charset="0"/>
                <a:cs typeface="Times New Roman" pitchFamily="18" charset="0"/>
              </a:rPr>
              <a:t> leukocytes (PMNs), monocytes,</a:t>
            </a:r>
            <a:r>
              <a:rPr lang="el-GR" dirty="0">
                <a:latin typeface="Times New Roman" pitchFamily="18" charset="0"/>
                <a:cs typeface="Times New Roman" pitchFamily="18" charset="0"/>
              </a:rPr>
              <a:t> </a:t>
            </a:r>
            <a:r>
              <a:rPr lang="en-US" dirty="0">
                <a:latin typeface="Times New Roman" pitchFamily="18" charset="0"/>
                <a:cs typeface="Times New Roman" pitchFamily="18" charset="0"/>
              </a:rPr>
              <a:t>and macrophages. PMN adherence, </a:t>
            </a:r>
            <a:r>
              <a:rPr lang="en-US" dirty="0" err="1">
                <a:latin typeface="Times New Roman" pitchFamily="18" charset="0"/>
                <a:cs typeface="Times New Roman" pitchFamily="18" charset="0"/>
              </a:rPr>
              <a:t>chemotaxis</a:t>
            </a:r>
            <a:r>
              <a:rPr lang="en-US" dirty="0">
                <a:latin typeface="Times New Roman" pitchFamily="18" charset="0"/>
                <a:cs typeface="Times New Roman" pitchFamily="18" charset="0"/>
              </a:rPr>
              <a:t>, and</a:t>
            </a:r>
          </a:p>
          <a:p>
            <a:r>
              <a:rPr lang="en-US" dirty="0">
                <a:latin typeface="Times New Roman" pitchFamily="18" charset="0"/>
                <a:cs typeface="Times New Roman" pitchFamily="18" charset="0"/>
              </a:rPr>
              <a:t>phagocytosis are impaired. 4 Defects in this first line of</a:t>
            </a:r>
            <a:r>
              <a:rPr lang="el-GR" dirty="0">
                <a:latin typeface="Times New Roman" pitchFamily="18" charset="0"/>
                <a:cs typeface="Times New Roman" pitchFamily="18" charset="0"/>
              </a:rPr>
              <a:t> </a:t>
            </a:r>
            <a:r>
              <a:rPr lang="en-US" dirty="0">
                <a:latin typeface="Times New Roman" pitchFamily="18" charset="0"/>
                <a:cs typeface="Times New Roman" pitchFamily="18" charset="0"/>
              </a:rPr>
              <a:t>defense against </a:t>
            </a:r>
            <a:r>
              <a:rPr lang="en-US" dirty="0" err="1">
                <a:latin typeface="Times New Roman" pitchFamily="18" charset="0"/>
                <a:cs typeface="Times New Roman" pitchFamily="18" charset="0"/>
              </a:rPr>
              <a:t>periodontopathic</a:t>
            </a:r>
            <a:r>
              <a:rPr lang="en-US" dirty="0">
                <a:latin typeface="Times New Roman" pitchFamily="18" charset="0"/>
                <a:cs typeface="Times New Roman" pitchFamily="18" charset="0"/>
              </a:rPr>
              <a:t> microorganisms may significantly</a:t>
            </a:r>
            <a:r>
              <a:rPr lang="el-GR" dirty="0">
                <a:latin typeface="Times New Roman" pitchFamily="18" charset="0"/>
                <a:cs typeface="Times New Roman" pitchFamily="18" charset="0"/>
              </a:rPr>
              <a:t> </a:t>
            </a:r>
            <a:r>
              <a:rPr lang="en-US" dirty="0">
                <a:latin typeface="Times New Roman" pitchFamily="18" charset="0"/>
                <a:cs typeface="Times New Roman" pitchFamily="18" charset="0"/>
              </a:rPr>
              <a:t>increase periodontal destruction. Monocytes and</a:t>
            </a:r>
          </a:p>
          <a:p>
            <a:r>
              <a:rPr lang="en-US" dirty="0">
                <a:latin typeface="Times New Roman" pitchFamily="18" charset="0"/>
                <a:cs typeface="Times New Roman" pitchFamily="18" charset="0"/>
              </a:rPr>
              <a:t>macrophages in diabetic individuals are often hyper-responsive</a:t>
            </a:r>
            <a:r>
              <a:rPr lang="el-GR" dirty="0">
                <a:latin typeface="Times New Roman" pitchFamily="18" charset="0"/>
                <a:cs typeface="Times New Roman" pitchFamily="18" charset="0"/>
              </a:rPr>
              <a:t> </a:t>
            </a:r>
            <a:r>
              <a:rPr lang="en-US" dirty="0">
                <a:latin typeface="Times New Roman" pitchFamily="18" charset="0"/>
                <a:cs typeface="Times New Roman" pitchFamily="18" charset="0"/>
              </a:rPr>
              <a:t>to bacterial antigens.</a:t>
            </a:r>
            <a:r>
              <a:rPr lang="el-GR" dirty="0">
                <a:latin typeface="Times New Roman" pitchFamily="18" charset="0"/>
                <a:cs typeface="Times New Roman" pitchFamily="18" charset="0"/>
              </a:rPr>
              <a:t> </a:t>
            </a:r>
          </a:p>
          <a:p>
            <a:r>
              <a:rPr lang="en-US" dirty="0">
                <a:latin typeface="Times New Roman" pitchFamily="18" charset="0"/>
                <a:cs typeface="Times New Roman" pitchFamily="18" charset="0"/>
              </a:rPr>
              <a:t> This up-regulation results in a significantly</a:t>
            </a:r>
            <a:r>
              <a:rPr lang="el-GR" dirty="0">
                <a:latin typeface="Times New Roman" pitchFamily="18" charset="0"/>
                <a:cs typeface="Times New Roman" pitchFamily="18" charset="0"/>
              </a:rPr>
              <a:t> </a:t>
            </a:r>
            <a:r>
              <a:rPr lang="en-US" dirty="0">
                <a:latin typeface="Times New Roman" pitchFamily="18" charset="0"/>
                <a:cs typeface="Times New Roman" pitchFamily="18" charset="0"/>
              </a:rPr>
              <a:t>increased production of </a:t>
            </a:r>
            <a:r>
              <a:rPr lang="en-US" dirty="0" err="1">
                <a:latin typeface="Times New Roman" pitchFamily="18" charset="0"/>
                <a:cs typeface="Times New Roman" pitchFamily="18" charset="0"/>
              </a:rPr>
              <a:t>proinflammatory</a:t>
            </a:r>
            <a:r>
              <a:rPr lang="en-US" dirty="0">
                <a:latin typeface="Times New Roman" pitchFamily="18" charset="0"/>
                <a:cs typeface="Times New Roman" pitchFamily="18" charset="0"/>
              </a:rPr>
              <a:t> cytokines</a:t>
            </a:r>
            <a:r>
              <a:rPr lang="el-GR" dirty="0">
                <a:latin typeface="Times New Roman" pitchFamily="18" charset="0"/>
                <a:cs typeface="Times New Roman" pitchFamily="18" charset="0"/>
              </a:rPr>
              <a:t> </a:t>
            </a:r>
            <a:r>
              <a:rPr lang="en-US" dirty="0">
                <a:latin typeface="Times New Roman" pitchFamily="18" charset="0"/>
                <a:cs typeface="Times New Roman" pitchFamily="18" charset="0"/>
              </a:rPr>
              <a:t>and mediators. The net effect of these host defense alterations</a:t>
            </a:r>
          </a:p>
          <a:p>
            <a:r>
              <a:rPr lang="en-US" dirty="0">
                <a:latin typeface="Times New Roman" pitchFamily="18" charset="0"/>
                <a:cs typeface="Times New Roman" pitchFamily="18" charset="0"/>
              </a:rPr>
              <a:t>is an increase in periodontal inflammation, attachment</a:t>
            </a:r>
          </a:p>
          <a:p>
            <a:r>
              <a:rPr lang="en-US" dirty="0">
                <a:latin typeface="Times New Roman" pitchFamily="18" charset="0"/>
                <a:cs typeface="Times New Roman" pitchFamily="18" charset="0"/>
              </a:rPr>
              <a:t>loss, and bone loss</a:t>
            </a:r>
            <a:r>
              <a:rPr lang="el-GR" dirty="0">
                <a:latin typeface="Times New Roman" pitchFamily="18" charset="0"/>
                <a:cs typeface="Times New Roman" pitchFamily="18" charset="0"/>
              </a:rPr>
              <a:t>.</a:t>
            </a:r>
          </a:p>
        </p:txBody>
      </p:sp>
      <p:sp>
        <p:nvSpPr>
          <p:cNvPr id="4" name="Slide Number Placeholder 3"/>
          <p:cNvSpPr>
            <a:spLocks noGrp="1"/>
          </p:cNvSpPr>
          <p:nvPr>
            <p:ph type="sldNum" sz="quarter" idx="10"/>
          </p:nvPr>
        </p:nvSpPr>
        <p:spPr/>
        <p:txBody>
          <a:bodyPr/>
          <a:lstStyle/>
          <a:p>
            <a:fld id="{2EE3F4BA-A57B-4CE2-9F5B-AF7FC9E1E6B3}" type="slidenum">
              <a:rPr lang="el-GR" smtClean="0"/>
              <a:pPr/>
              <a:t>9</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Times New Roman" pitchFamily="18" charset="0"/>
                <a:cs typeface="Times New Roman" pitchFamily="18" charset="0"/>
              </a:rPr>
              <a:t>Collagen is the primary structural protein in the </a:t>
            </a:r>
            <a:r>
              <a:rPr lang="en-US" dirty="0" err="1">
                <a:latin typeface="Times New Roman" pitchFamily="18" charset="0"/>
                <a:cs typeface="Times New Roman" pitchFamily="18" charset="0"/>
              </a:rPr>
              <a:t>periodontium</a:t>
            </a:r>
            <a:r>
              <a:rPr lang="en-US" dirty="0">
                <a:latin typeface="Times New Roman" pitchFamily="18" charset="0"/>
                <a:cs typeface="Times New Roman" pitchFamily="18" charset="0"/>
              </a:rPr>
              <a:t>.</a:t>
            </a:r>
          </a:p>
          <a:p>
            <a:r>
              <a:rPr lang="en-US" b="1" dirty="0">
                <a:latin typeface="Times New Roman" pitchFamily="18" charset="0"/>
                <a:cs typeface="Times New Roman" pitchFamily="18" charset="0"/>
              </a:rPr>
              <a:t>Changes in collagen metabolism in diabetic individuals</a:t>
            </a:r>
            <a:r>
              <a:rPr lang="el-GR" b="1" dirty="0">
                <a:latin typeface="Times New Roman" pitchFamily="18" charset="0"/>
                <a:cs typeface="Times New Roman" pitchFamily="18" charset="0"/>
              </a:rPr>
              <a:t> </a:t>
            </a:r>
            <a:r>
              <a:rPr lang="en-US" b="1" dirty="0">
                <a:latin typeface="Times New Roman" pitchFamily="18" charset="0"/>
                <a:cs typeface="Times New Roman" pitchFamily="18" charset="0"/>
              </a:rPr>
              <a:t>contribute to wound-healing alterations and periodontal</a:t>
            </a:r>
            <a:r>
              <a:rPr lang="el-GR" b="1" dirty="0">
                <a:latin typeface="Times New Roman" pitchFamily="18" charset="0"/>
                <a:cs typeface="Times New Roman" pitchFamily="18" charset="0"/>
              </a:rPr>
              <a:t> </a:t>
            </a:r>
            <a:r>
              <a:rPr lang="en-US" b="1" dirty="0">
                <a:latin typeface="Times New Roman" pitchFamily="18" charset="0"/>
                <a:cs typeface="Times New Roman" pitchFamily="18" charset="0"/>
              </a:rPr>
              <a:t>destruction</a:t>
            </a:r>
            <a:r>
              <a:rPr lang="en-US" dirty="0">
                <a:latin typeface="Times New Roman" pitchFamily="18" charset="0"/>
                <a:cs typeface="Times New Roman" pitchFamily="18" charset="0"/>
              </a:rPr>
              <a:t>.</a:t>
            </a:r>
            <a:r>
              <a:rPr lang="el-GR" dirty="0">
                <a:latin typeface="Times New Roman" pitchFamily="18" charset="0"/>
                <a:cs typeface="Times New Roman" pitchFamily="18" charset="0"/>
              </a:rPr>
              <a:t> </a:t>
            </a:r>
            <a:r>
              <a:rPr lang="en-US" dirty="0">
                <a:latin typeface="Times New Roman" pitchFamily="18" charset="0"/>
                <a:cs typeface="Times New Roman" pitchFamily="18" charset="0"/>
              </a:rPr>
              <a:t>The production of matrix</a:t>
            </a:r>
          </a:p>
          <a:p>
            <a:r>
              <a:rPr lang="en-US" dirty="0" err="1">
                <a:latin typeface="Times New Roman" pitchFamily="18" charset="0"/>
                <a:cs typeface="Times New Roman" pitchFamily="18" charset="0"/>
              </a:rPr>
              <a:t>metalloproteinases</a:t>
            </a:r>
            <a:r>
              <a:rPr lang="en-US" dirty="0">
                <a:latin typeface="Times New Roman" pitchFamily="18" charset="0"/>
                <a:cs typeface="Times New Roman" pitchFamily="18" charset="0"/>
              </a:rPr>
              <a:t> (MMPs) such as </a:t>
            </a:r>
            <a:r>
              <a:rPr lang="en-US" b="1" dirty="0">
                <a:latin typeface="Times New Roman" pitchFamily="18" charset="0"/>
                <a:cs typeface="Times New Roman" pitchFamily="18" charset="0"/>
              </a:rPr>
              <a:t>collagenase is increased in</a:t>
            </a:r>
            <a:r>
              <a:rPr lang="el-GR" b="1" dirty="0">
                <a:latin typeface="Times New Roman" pitchFamily="18" charset="0"/>
                <a:cs typeface="Times New Roman" pitchFamily="18" charset="0"/>
              </a:rPr>
              <a:t> </a:t>
            </a:r>
            <a:r>
              <a:rPr lang="en-US" b="1" dirty="0">
                <a:latin typeface="Times New Roman" pitchFamily="18" charset="0"/>
                <a:cs typeface="Times New Roman" pitchFamily="18" charset="0"/>
              </a:rPr>
              <a:t>many diabetic patients</a:t>
            </a:r>
            <a:r>
              <a:rPr lang="en-US" dirty="0">
                <a:latin typeface="Times New Roman" pitchFamily="18" charset="0"/>
                <a:cs typeface="Times New Roman" pitchFamily="18" charset="0"/>
              </a:rPr>
              <a:t>. Increased collagenase production readily</a:t>
            </a:r>
            <a:r>
              <a:rPr lang="el-GR" dirty="0">
                <a:latin typeface="Times New Roman" pitchFamily="18" charset="0"/>
                <a:cs typeface="Times New Roman" pitchFamily="18" charset="0"/>
              </a:rPr>
              <a:t> </a:t>
            </a:r>
            <a:r>
              <a:rPr lang="en-US" dirty="0">
                <a:latin typeface="Times New Roman" pitchFamily="18" charset="0"/>
                <a:cs typeface="Times New Roman" pitchFamily="18" charset="0"/>
              </a:rPr>
              <a:t>degrades newly formed collagen. Conversely, </a:t>
            </a:r>
            <a:r>
              <a:rPr lang="en-US" b="1" dirty="0">
                <a:latin typeface="Times New Roman" pitchFamily="18" charset="0"/>
                <a:cs typeface="Times New Roman" pitchFamily="18" charset="0"/>
              </a:rPr>
              <a:t>AGE modification</a:t>
            </a:r>
            <a:r>
              <a:rPr lang="el-GR" b="1" dirty="0">
                <a:latin typeface="Times New Roman" pitchFamily="18" charset="0"/>
                <a:cs typeface="Times New Roman" pitchFamily="18" charset="0"/>
              </a:rPr>
              <a:t> </a:t>
            </a:r>
            <a:r>
              <a:rPr lang="en-US" b="1" dirty="0">
                <a:latin typeface="Times New Roman" pitchFamily="18" charset="0"/>
                <a:cs typeface="Times New Roman" pitchFamily="18" charset="0"/>
              </a:rPr>
              <a:t>of existing collagen decreases its solubility</a:t>
            </a:r>
            <a:r>
              <a:rPr lang="en-US" dirty="0">
                <a:latin typeface="Times New Roman" pitchFamily="18" charset="0"/>
                <a:cs typeface="Times New Roman" pitchFamily="18" charset="0"/>
              </a:rPr>
              <a:t>. </a:t>
            </a:r>
            <a:endParaRPr lang="el-GR" dirty="0">
              <a:latin typeface="Times New Roman" pitchFamily="18" charset="0"/>
              <a:cs typeface="Times New Roman" pitchFamily="18" charset="0"/>
            </a:endParaRPr>
          </a:p>
          <a:p>
            <a:r>
              <a:rPr lang="en-US" dirty="0">
                <a:latin typeface="Times New Roman" pitchFamily="18" charset="0"/>
                <a:cs typeface="Times New Roman" pitchFamily="18" charset="0"/>
              </a:rPr>
              <a:t>The result of</a:t>
            </a:r>
            <a:r>
              <a:rPr lang="el-GR" dirty="0">
                <a:latin typeface="Times New Roman" pitchFamily="18" charset="0"/>
                <a:cs typeface="Times New Roman" pitchFamily="18" charset="0"/>
              </a:rPr>
              <a:t> </a:t>
            </a:r>
            <a:r>
              <a:rPr lang="en-US" dirty="0">
                <a:latin typeface="Times New Roman" pitchFamily="18" charset="0"/>
                <a:cs typeface="Times New Roman" pitchFamily="18" charset="0"/>
              </a:rPr>
              <a:t>these changes in collagen metabolism is a rapid dissolution of</a:t>
            </a:r>
          </a:p>
          <a:p>
            <a:r>
              <a:rPr lang="en-US" dirty="0">
                <a:latin typeface="Times New Roman" pitchFamily="18" charset="0"/>
                <a:cs typeface="Times New Roman" pitchFamily="18" charset="0"/>
              </a:rPr>
              <a:t>recently synthesized collagen by host collagenase and a preponderance</a:t>
            </a:r>
          </a:p>
          <a:p>
            <a:r>
              <a:rPr lang="en-US" dirty="0">
                <a:latin typeface="Times New Roman" pitchFamily="18" charset="0"/>
                <a:cs typeface="Times New Roman" pitchFamily="18" charset="0"/>
              </a:rPr>
              <a:t>of older AGE-modified collagen. </a:t>
            </a:r>
            <a:endParaRPr lang="el-GR" dirty="0">
              <a:latin typeface="Times New Roman" pitchFamily="18" charset="0"/>
              <a:cs typeface="Times New Roman" pitchFamily="18" charset="0"/>
            </a:endParaRPr>
          </a:p>
          <a:p>
            <a:r>
              <a:rPr lang="en-US" dirty="0">
                <a:latin typeface="Times New Roman" pitchFamily="18" charset="0"/>
                <a:cs typeface="Times New Roman" pitchFamily="18" charset="0"/>
              </a:rPr>
              <a:t>Thus, diabetes</a:t>
            </a:r>
            <a:r>
              <a:rPr lang="el-GR" dirty="0">
                <a:latin typeface="Times New Roman" pitchFamily="18" charset="0"/>
                <a:cs typeface="Times New Roman" pitchFamily="18" charset="0"/>
              </a:rPr>
              <a:t> </a:t>
            </a:r>
            <a:r>
              <a:rPr lang="en-US" dirty="0">
                <a:latin typeface="Times New Roman" pitchFamily="18" charset="0"/>
                <a:cs typeface="Times New Roman" pitchFamily="18" charset="0"/>
              </a:rPr>
              <a:t>induces a shift in the normal homeostatic mechanism by</a:t>
            </a:r>
            <a:r>
              <a:rPr lang="el-GR" dirty="0">
                <a:latin typeface="Times New Roman" pitchFamily="18" charset="0"/>
                <a:cs typeface="Times New Roman" pitchFamily="18" charset="0"/>
              </a:rPr>
              <a:t> </a:t>
            </a:r>
            <a:r>
              <a:rPr lang="en-US" dirty="0">
                <a:latin typeface="Times New Roman" pitchFamily="18" charset="0"/>
                <a:cs typeface="Times New Roman" pitchFamily="18" charset="0"/>
              </a:rPr>
              <a:t>which collagen is formed, stabilized, and eventually turned</a:t>
            </a:r>
            <a:r>
              <a:rPr lang="el-GR" dirty="0">
                <a:latin typeface="Times New Roman" pitchFamily="18" charset="0"/>
                <a:cs typeface="Times New Roman" pitchFamily="18" charset="0"/>
              </a:rPr>
              <a:t> </a:t>
            </a:r>
            <a:r>
              <a:rPr lang="en-US" dirty="0">
                <a:latin typeface="Times New Roman" pitchFamily="18" charset="0"/>
                <a:cs typeface="Times New Roman" pitchFamily="18" charset="0"/>
              </a:rPr>
              <a:t>over; this shift alters healing responses to physical or microbial</a:t>
            </a:r>
            <a:r>
              <a:rPr lang="el-GR" dirty="0">
                <a:latin typeface="Times New Roman" pitchFamily="18" charset="0"/>
                <a:cs typeface="Times New Roman" pitchFamily="18" charset="0"/>
              </a:rPr>
              <a:t> </a:t>
            </a:r>
            <a:r>
              <a:rPr lang="en-US" dirty="0">
                <a:latin typeface="Times New Roman" pitchFamily="18" charset="0"/>
                <a:cs typeface="Times New Roman" pitchFamily="18" charset="0"/>
              </a:rPr>
              <a:t>wounding of the </a:t>
            </a:r>
            <a:r>
              <a:rPr lang="en-US" dirty="0" err="1">
                <a:latin typeface="Times New Roman" pitchFamily="18" charset="0"/>
                <a:cs typeface="Times New Roman" pitchFamily="18" charset="0"/>
              </a:rPr>
              <a:t>periodontium</a:t>
            </a:r>
            <a:r>
              <a:rPr lang="en-US" dirty="0">
                <a:latin typeface="Times New Roman" pitchFamily="18" charset="0"/>
                <a:cs typeface="Times New Roman" pitchFamily="18" charset="0"/>
              </a:rPr>
              <a:t>. Tetracycline antibiotics and</a:t>
            </a:r>
            <a:r>
              <a:rPr lang="el-GR" dirty="0">
                <a:latin typeface="Times New Roman" pitchFamily="18" charset="0"/>
                <a:cs typeface="Times New Roman" pitchFamily="18" charset="0"/>
              </a:rPr>
              <a:t> </a:t>
            </a:r>
            <a:r>
              <a:rPr lang="en-US" dirty="0">
                <a:latin typeface="Times New Roman" pitchFamily="18" charset="0"/>
                <a:cs typeface="Times New Roman" pitchFamily="18" charset="0"/>
              </a:rPr>
              <a:t>chemically modified tetracycline agents reduce host collagenase</a:t>
            </a:r>
          </a:p>
          <a:p>
            <a:r>
              <a:rPr lang="en-US" dirty="0">
                <a:latin typeface="Times New Roman" pitchFamily="18" charset="0"/>
                <a:cs typeface="Times New Roman" pitchFamily="18" charset="0"/>
              </a:rPr>
              <a:t>production and collagen degradation through mechanisms</a:t>
            </a:r>
          </a:p>
          <a:p>
            <a:r>
              <a:rPr lang="en-US" dirty="0">
                <a:latin typeface="Times New Roman" pitchFamily="18" charset="0"/>
                <a:cs typeface="Times New Roman" pitchFamily="18" charset="0"/>
              </a:rPr>
              <a:t>that are independent of their antimicrobial activity</a:t>
            </a:r>
            <a:r>
              <a:rPr lang="el-GR" dirty="0">
                <a:latin typeface="Times New Roman" pitchFamily="18" charset="0"/>
                <a:cs typeface="Times New Roman" pitchFamily="18" charset="0"/>
              </a:rPr>
              <a:t>.</a:t>
            </a:r>
          </a:p>
        </p:txBody>
      </p:sp>
      <p:sp>
        <p:nvSpPr>
          <p:cNvPr id="4" name="Slide Number Placeholder 3"/>
          <p:cNvSpPr>
            <a:spLocks noGrp="1"/>
          </p:cNvSpPr>
          <p:nvPr>
            <p:ph type="sldNum" sz="quarter" idx="10"/>
          </p:nvPr>
        </p:nvSpPr>
        <p:spPr/>
        <p:txBody>
          <a:bodyPr/>
          <a:lstStyle/>
          <a:p>
            <a:fld id="{2EE3F4BA-A57B-4CE2-9F5B-AF7FC9E1E6B3}" type="slidenum">
              <a:rPr lang="el-GR" smtClean="0"/>
              <a:pPr/>
              <a:t>10</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381000" y="990600"/>
            <a:ext cx="76200" cy="5105400"/>
          </a:xfrm>
          <a:prstGeom prst="rect">
            <a:avLst/>
          </a:prstGeom>
          <a:solidFill>
            <a:schemeClr val="bg2"/>
          </a:solidFill>
          <a:ln w="12700">
            <a:noFill/>
            <a:miter lim="800000"/>
            <a:headEnd/>
            <a:tailEnd/>
          </a:ln>
          <a:effectLst/>
        </p:spPr>
        <p:txBody>
          <a:bodyPr wrap="none" anchor="ctr"/>
          <a:lstStyle/>
          <a:p>
            <a:pPr algn="ctr">
              <a:spcBef>
                <a:spcPct val="0"/>
              </a:spcBef>
              <a:buClrTx/>
              <a:buSzTx/>
              <a:buFontTx/>
              <a:buNone/>
            </a:pPr>
            <a:endParaRPr lang="el-GR" b="0">
              <a:solidFill>
                <a:schemeClr val="tx1"/>
              </a:solidFill>
            </a:endParaRPr>
          </a:p>
        </p:txBody>
      </p:sp>
      <p:sp>
        <p:nvSpPr>
          <p:cNvPr id="58371" name="Rectangle 3"/>
          <p:cNvSpPr>
            <a:spLocks noGrp="1" noChangeArrowheads="1"/>
          </p:cNvSpPr>
          <p:nvPr>
            <p:ph type="ctrTitle"/>
          </p:nvPr>
        </p:nvSpPr>
        <p:spPr>
          <a:xfrm>
            <a:off x="762000" y="1371600"/>
            <a:ext cx="7696200" cy="2057400"/>
          </a:xfrm>
        </p:spPr>
        <p:txBody>
          <a:bodyPr/>
          <a:lstStyle>
            <a:lvl1pPr>
              <a:defRPr sz="5400"/>
            </a:lvl1pPr>
          </a:lstStyle>
          <a:p>
            <a:r>
              <a:rPr lang="en-US"/>
              <a:t>Click to edit Master title style</a:t>
            </a:r>
            <a:endParaRPr lang="el-GR"/>
          </a:p>
        </p:txBody>
      </p:sp>
      <p:sp>
        <p:nvSpPr>
          <p:cNvPr id="58372" name="Rectangle 4"/>
          <p:cNvSpPr>
            <a:spLocks noGrp="1" noChangeArrowheads="1"/>
          </p:cNvSpPr>
          <p:nvPr>
            <p:ph type="subTitle" idx="1"/>
          </p:nvPr>
        </p:nvSpPr>
        <p:spPr bwMode="auto">
          <a:xfrm>
            <a:off x="762000" y="3765550"/>
            <a:ext cx="7696200" cy="20574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buFont typeface="Wingdings" pitchFamily="2" charset="2"/>
              <a:buNone/>
              <a:defRPr sz="2800"/>
            </a:lvl1pPr>
          </a:lstStyle>
          <a:p>
            <a:r>
              <a:rPr lang="en-US"/>
              <a:t>Click to edit Master subtitle style</a:t>
            </a:r>
            <a:endParaRPr lang="el-GR"/>
          </a:p>
        </p:txBody>
      </p:sp>
      <p:sp>
        <p:nvSpPr>
          <p:cNvPr id="58373" name="Rectangle 5"/>
          <p:cNvSpPr>
            <a:spLocks noGrp="1" noChangeArrowheads="1"/>
          </p:cNvSpPr>
          <p:nvPr>
            <p:ph type="dt" sz="half" idx="2"/>
          </p:nvPr>
        </p:nvSpPr>
        <p:spPr>
          <a:xfrm>
            <a:off x="457200" y="6248400"/>
            <a:ext cx="2133600" cy="457200"/>
          </a:xfrm>
        </p:spPr>
        <p:txBody>
          <a:bodyPr/>
          <a:lstStyle>
            <a:lvl1pPr>
              <a:defRPr/>
            </a:lvl1pPr>
          </a:lstStyle>
          <a:p>
            <a:fld id="{1D8BD707-D9CF-40AE-B4C6-C98DA3205C09}" type="datetimeFigureOut">
              <a:rPr lang="en-US" smtClean="0"/>
              <a:pPr/>
              <a:t>2/28/24</a:t>
            </a:fld>
            <a:endParaRPr lang="en-US"/>
          </a:p>
        </p:txBody>
      </p:sp>
      <p:sp>
        <p:nvSpPr>
          <p:cNvPr id="58374" name="Rectangle 6"/>
          <p:cNvSpPr>
            <a:spLocks noGrp="1" noChangeArrowheads="1"/>
          </p:cNvSpPr>
          <p:nvPr>
            <p:ph type="ftr" sz="quarter" idx="3"/>
          </p:nvPr>
        </p:nvSpPr>
        <p:spPr/>
        <p:txBody>
          <a:bodyPr/>
          <a:lstStyle>
            <a:lvl1pPr>
              <a:defRPr/>
            </a:lvl1pPr>
          </a:lstStyle>
          <a:p>
            <a:endParaRPr lang="en-US"/>
          </a:p>
        </p:txBody>
      </p:sp>
      <p:sp>
        <p:nvSpPr>
          <p:cNvPr id="58375" name="Rectangle 7"/>
          <p:cNvSpPr>
            <a:spLocks noGrp="1" noChangeArrowheads="1"/>
          </p:cNvSpPr>
          <p:nvPr>
            <p:ph type="sldNum" sz="quarter" idx="4"/>
          </p:nvPr>
        </p:nvSpPr>
        <p:spPr>
          <a:xfrm>
            <a:off x="6553200" y="6248400"/>
            <a:ext cx="2133600" cy="457200"/>
          </a:xfrm>
        </p:spPr>
        <p:txBody>
          <a:bodyPr/>
          <a:lstStyle>
            <a:lvl1pPr>
              <a:defRPr b="1"/>
            </a:lvl1pPr>
          </a:lstStyle>
          <a:p>
            <a:fld id="{B6F15528-21DE-4FAA-801E-634DDDAF4B2B}" type="slidenum">
              <a:rPr lang="en-US" smtClean="0"/>
              <a:pPr/>
              <a:t>‹#›</a:t>
            </a:fld>
            <a:endParaRPr lang="en-US"/>
          </a:p>
        </p:txBody>
      </p:sp>
      <p:grpSp>
        <p:nvGrpSpPr>
          <p:cNvPr id="2" name="Group 8"/>
          <p:cNvGrpSpPr>
            <a:grpSpLocks/>
          </p:cNvGrpSpPr>
          <p:nvPr/>
        </p:nvGrpSpPr>
        <p:grpSpPr bwMode="auto">
          <a:xfrm>
            <a:off x="381000" y="304800"/>
            <a:ext cx="8391525" cy="5791200"/>
            <a:chOff x="240" y="192"/>
            <a:chExt cx="5286" cy="3648"/>
          </a:xfrm>
        </p:grpSpPr>
        <p:sp>
          <p:nvSpPr>
            <p:cNvPr id="58377" name="Rectangle 9"/>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a:effectLst/>
          </p:spPr>
          <p:txBody>
            <a:bodyPr rot="10800000" wrap="none" anchor="ctr"/>
            <a:lstStyle/>
            <a:p>
              <a:pPr algn="ctr">
                <a:spcBef>
                  <a:spcPct val="0"/>
                </a:spcBef>
                <a:buClrTx/>
                <a:buSzTx/>
                <a:buFontTx/>
                <a:buNone/>
              </a:pPr>
              <a:endParaRPr lang="el-GR" b="0">
                <a:solidFill>
                  <a:schemeClr val="tx1"/>
                </a:solidFill>
              </a:endParaRPr>
            </a:p>
          </p:txBody>
        </p:sp>
        <p:sp>
          <p:nvSpPr>
            <p:cNvPr id="58378" name="Rectangle 10"/>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a:effectLst/>
          </p:spPr>
          <p:txBody>
            <a:bodyPr wrap="none" anchor="ctr"/>
            <a:lstStyle/>
            <a:p>
              <a:pPr algn="ctr">
                <a:spcBef>
                  <a:spcPct val="0"/>
                </a:spcBef>
                <a:buClrTx/>
                <a:buSzTx/>
                <a:buFontTx/>
                <a:buNone/>
              </a:pPr>
              <a:endParaRPr lang="el-GR" b="0">
                <a:solidFill>
                  <a:schemeClr val="tx1"/>
                </a:solidFill>
              </a:endParaRPr>
            </a:p>
          </p:txBody>
        </p:sp>
        <p:sp>
          <p:nvSpPr>
            <p:cNvPr id="58379" name="Rectangle 11"/>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a:effectLst/>
          </p:spPr>
          <p:txBody>
            <a:bodyPr rot="10800000" wrap="none" anchor="ctr"/>
            <a:lstStyle/>
            <a:p>
              <a:pPr algn="ctr">
                <a:spcBef>
                  <a:spcPct val="0"/>
                </a:spcBef>
                <a:buClrTx/>
                <a:buSzTx/>
                <a:buFontTx/>
                <a:buNone/>
              </a:pPr>
              <a:endParaRPr lang="el-GR" b="0">
                <a:solidFill>
                  <a:schemeClr val="tx1"/>
                </a:solidFill>
              </a:endParaRPr>
            </a:p>
          </p:txBody>
        </p:sp>
        <p:sp>
          <p:nvSpPr>
            <p:cNvPr id="58380" name="Rectangle 12"/>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a:effectLst/>
          </p:spPr>
          <p:txBody>
            <a:bodyPr wrap="none" anchor="ctr"/>
            <a:lstStyle/>
            <a:p>
              <a:pPr algn="ctr">
                <a:spcBef>
                  <a:spcPct val="0"/>
                </a:spcBef>
                <a:buClrTx/>
                <a:buSzTx/>
                <a:buFontTx/>
                <a:buNone/>
              </a:pPr>
              <a:endParaRPr lang="el-GR" b="0">
                <a:solidFill>
                  <a:schemeClr val="tx1"/>
                </a:solidFill>
              </a:endParaRPr>
            </a:p>
          </p:txBody>
        </p:sp>
        <p:sp>
          <p:nvSpPr>
            <p:cNvPr id="58381" name="Line 13"/>
            <p:cNvSpPr>
              <a:spLocks noChangeShapeType="1"/>
            </p:cNvSpPr>
            <p:nvPr/>
          </p:nvSpPr>
          <p:spPr bwMode="auto">
            <a:xfrm flipH="1">
              <a:off x="480" y="2256"/>
              <a:ext cx="4848" cy="0"/>
            </a:xfrm>
            <a:prstGeom prst="line">
              <a:avLst/>
            </a:prstGeom>
            <a:noFill/>
            <a:ln w="12700">
              <a:solidFill>
                <a:schemeClr val="tx1"/>
              </a:solidFill>
              <a:round/>
              <a:headEnd/>
              <a:tailEnd/>
            </a:ln>
            <a:effectLst/>
          </p:spPr>
          <p:txBody>
            <a:bodyPr/>
            <a:lstStyle/>
            <a:p>
              <a:endParaRPr lang="el-GR"/>
            </a:p>
          </p:txBody>
        </p:sp>
        <p:sp>
          <p:nvSpPr>
            <p:cNvPr id="58382" name="Rectangle 14"/>
            <p:cNvSpPr>
              <a:spLocks noChangeArrowheads="1"/>
            </p:cNvSpPr>
            <p:nvPr/>
          </p:nvSpPr>
          <p:spPr bwMode="auto">
            <a:xfrm>
              <a:off x="240" y="192"/>
              <a:ext cx="5286" cy="3648"/>
            </a:xfrm>
            <a:prstGeom prst="rect">
              <a:avLst/>
            </a:prstGeom>
            <a:noFill/>
            <a:ln w="12700">
              <a:solidFill>
                <a:schemeClr val="tx1"/>
              </a:solidFill>
              <a:miter lim="800000"/>
              <a:headEnd/>
              <a:tailEnd/>
            </a:ln>
            <a:effectLst/>
          </p:spPr>
          <p:txBody>
            <a:bodyPr wrap="none" anchor="ctr"/>
            <a:lstStyle/>
            <a:p>
              <a:pPr algn="ctr">
                <a:spcBef>
                  <a:spcPct val="0"/>
                </a:spcBef>
                <a:buClrTx/>
                <a:buSzTx/>
                <a:buFontTx/>
                <a:buNone/>
              </a:pPr>
              <a:endParaRPr lang="el-GR" b="0">
                <a:solidFill>
                  <a:schemeClr val="tx1"/>
                </a:solidFil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2/28/24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592763"/>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533400"/>
            <a:ext cx="6019800" cy="55927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2/28/24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371600"/>
          </a:xfrm>
        </p:spPr>
        <p:txBody>
          <a:bodyPr/>
          <a:lstStyle/>
          <a:p>
            <a:r>
              <a:rPr lang="en-US"/>
              <a:t>Click to edit Master title style</a:t>
            </a:r>
            <a:endParaRPr lang="el-GR"/>
          </a:p>
        </p:txBody>
      </p:sp>
      <p:sp>
        <p:nvSpPr>
          <p:cNvPr id="3" name="Table Placeholder 2"/>
          <p:cNvSpPr>
            <a:spLocks noGrp="1"/>
          </p:cNvSpPr>
          <p:nvPr>
            <p:ph type="tbl" idx="1"/>
          </p:nvPr>
        </p:nvSpPr>
        <p:spPr>
          <a:xfrm>
            <a:off x="457200" y="1600200"/>
            <a:ext cx="8229600" cy="4525963"/>
          </a:xfrm>
          <a:prstGeom prst="rect">
            <a:avLst/>
          </a:prstGeom>
        </p:spPr>
        <p:txBody>
          <a:bodyPr/>
          <a:lstStyle/>
          <a:p>
            <a:r>
              <a:rPr lang="en-US"/>
              <a:t>Click icon to add table</a:t>
            </a:r>
            <a:endParaRPr lang="el-GR"/>
          </a:p>
        </p:txBody>
      </p:sp>
      <p:sp>
        <p:nvSpPr>
          <p:cNvPr id="4" name="Date Placeholder 3"/>
          <p:cNvSpPr>
            <a:spLocks noGrp="1"/>
          </p:cNvSpPr>
          <p:nvPr>
            <p:ph type="dt" sz="half" idx="10"/>
          </p:nvPr>
        </p:nvSpPr>
        <p:spPr>
          <a:xfrm>
            <a:off x="457200" y="6248400"/>
            <a:ext cx="1676400" cy="457200"/>
          </a:xfrm>
        </p:spPr>
        <p:txBody>
          <a:bodyPr/>
          <a:lstStyle>
            <a:lvl1pPr>
              <a:defRPr/>
            </a:lvl1pPr>
          </a:lstStyle>
          <a:p>
            <a:fld id="{1D8BD707-D9CF-40AE-B4C6-C98DA3205C09}" type="datetimeFigureOut">
              <a:rPr lang="en-US" smtClean="0"/>
              <a:pPr/>
              <a:t>2/28/24</a:t>
            </a:fld>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781800" y="6248400"/>
            <a:ext cx="1905000" cy="457200"/>
          </a:xfrm>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371600"/>
          </a:xfrm>
        </p:spPr>
        <p:txBody>
          <a:bodyPr/>
          <a:lstStyle/>
          <a:p>
            <a:r>
              <a:rPr lang="en-US"/>
              <a:t>Click to edit Master title style</a:t>
            </a:r>
            <a:endParaRPr lang="el-GR"/>
          </a:p>
        </p:txBody>
      </p:sp>
      <p:sp>
        <p:nvSpPr>
          <p:cNvPr id="3" name="Text Placeholder 2"/>
          <p:cNvSpPr>
            <a:spLocks noGrp="1"/>
          </p:cNvSpPr>
          <p:nvPr>
            <p:ph type="body" sz="half" idx="1"/>
          </p:nvPr>
        </p:nvSpPr>
        <p:spPr>
          <a:xfrm>
            <a:off x="457200" y="1600200"/>
            <a:ext cx="8229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57200" y="3938588"/>
            <a:ext cx="8229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a:xfrm>
            <a:off x="457200" y="6248400"/>
            <a:ext cx="1676400" cy="457200"/>
          </a:xfrm>
        </p:spPr>
        <p:txBody>
          <a:bodyPr/>
          <a:lstStyle>
            <a:lvl1pPr>
              <a:defRPr/>
            </a:lvl1pPr>
          </a:lstStyle>
          <a:p>
            <a:fld id="{1D8BD707-D9CF-40AE-B4C6-C98DA3205C09}" type="datetimeFigureOut">
              <a:rPr lang="en-US" smtClean="0"/>
              <a:pPr/>
              <a:t>2/28/24</a:t>
            </a:fld>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81800" y="6248400"/>
            <a:ext cx="1905000" cy="457200"/>
          </a:xfrm>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533400"/>
            <a:ext cx="8229600" cy="1371600"/>
          </a:xfrm>
        </p:spPr>
        <p:txBody>
          <a:bodyPr/>
          <a:lstStyle/>
          <a:p>
            <a:r>
              <a:rPr lang="en-US"/>
              <a:t>Click to edit Master title style</a:t>
            </a:r>
            <a:endParaRPr lang="el-GR"/>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a:xfrm>
            <a:off x="457200" y="6248400"/>
            <a:ext cx="1676400" cy="457200"/>
          </a:xfrm>
        </p:spPr>
        <p:txBody>
          <a:bodyPr/>
          <a:lstStyle>
            <a:lvl1pPr>
              <a:defRPr/>
            </a:lvl1pPr>
          </a:lstStyle>
          <a:p>
            <a:fld id="{1D8BD707-D9CF-40AE-B4C6-C98DA3205C09}" type="datetimeFigureOut">
              <a:rPr lang="en-US" smtClean="0"/>
              <a:pPr/>
              <a:t>2/28/24</a:t>
            </a:fld>
            <a:endParaRPr lang="en-US"/>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en-US"/>
          </a:p>
        </p:txBody>
      </p:sp>
      <p:sp>
        <p:nvSpPr>
          <p:cNvPr id="9" name="Slide Number Placeholder 8"/>
          <p:cNvSpPr>
            <a:spLocks noGrp="1"/>
          </p:cNvSpPr>
          <p:nvPr>
            <p:ph type="sldNum" sz="quarter" idx="12"/>
          </p:nvPr>
        </p:nvSpPr>
        <p:spPr>
          <a:xfrm>
            <a:off x="6781800" y="6248400"/>
            <a:ext cx="1905000" cy="457200"/>
          </a:xfrm>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371600"/>
          </a:xfrm>
        </p:spPr>
        <p:txBody>
          <a:bodyPr/>
          <a:lstStyle/>
          <a:p>
            <a:r>
              <a:rPr lang="en-US"/>
              <a:t>Click to edit Master title style</a:t>
            </a:r>
            <a:endParaRPr lang="el-GR"/>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half" idx="3"/>
          </p:nvPr>
        </p:nvSpPr>
        <p:spPr>
          <a:xfrm>
            <a:off x="457200" y="3938588"/>
            <a:ext cx="8229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Date Placeholder 5"/>
          <p:cNvSpPr>
            <a:spLocks noGrp="1"/>
          </p:cNvSpPr>
          <p:nvPr>
            <p:ph type="dt" sz="half" idx="10"/>
          </p:nvPr>
        </p:nvSpPr>
        <p:spPr>
          <a:xfrm>
            <a:off x="457200" y="6248400"/>
            <a:ext cx="1676400" cy="457200"/>
          </a:xfrm>
        </p:spPr>
        <p:txBody>
          <a:bodyPr/>
          <a:lstStyle>
            <a:lvl1pPr>
              <a:defRPr/>
            </a:lvl1pPr>
          </a:lstStyle>
          <a:p>
            <a:fld id="{1D8BD707-D9CF-40AE-B4C6-C98DA3205C09}" type="datetimeFigureOut">
              <a:rPr lang="en-US" smtClean="0"/>
              <a:pPr/>
              <a:t>2/28/24</a:t>
            </a:fld>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781800" y="6248400"/>
            <a:ext cx="1905000" cy="457200"/>
          </a:xfrm>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371600"/>
          </a:xfrm>
        </p:spPr>
        <p:txBody>
          <a:bodyPr/>
          <a:lstStyle/>
          <a:p>
            <a:r>
              <a:rPr lang="en-US"/>
              <a:t>Click to edit Master title style</a:t>
            </a:r>
            <a:endParaRPr lang="el-G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Date Placeholder 5"/>
          <p:cNvSpPr>
            <a:spLocks noGrp="1"/>
          </p:cNvSpPr>
          <p:nvPr>
            <p:ph type="dt" sz="half" idx="10"/>
          </p:nvPr>
        </p:nvSpPr>
        <p:spPr>
          <a:xfrm>
            <a:off x="457200" y="6248400"/>
            <a:ext cx="1676400" cy="457200"/>
          </a:xfrm>
        </p:spPr>
        <p:txBody>
          <a:bodyPr/>
          <a:lstStyle>
            <a:lvl1pPr>
              <a:defRPr/>
            </a:lvl1pPr>
          </a:lstStyle>
          <a:p>
            <a:fld id="{1D8BD707-D9CF-40AE-B4C6-C98DA3205C09}" type="datetimeFigureOut">
              <a:rPr lang="en-US" smtClean="0"/>
              <a:pPr/>
              <a:t>2/28/24</a:t>
            </a:fld>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781800" y="6248400"/>
            <a:ext cx="1905000" cy="457200"/>
          </a:xfrm>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371600"/>
          </a:xfrm>
        </p:spPr>
        <p:txBody>
          <a:bodyPr/>
          <a:lstStyle/>
          <a:p>
            <a:r>
              <a:rPr lang="en-US"/>
              <a:t>Click to edit Master title style</a:t>
            </a:r>
            <a:endParaRPr lang="el-GR"/>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quarter" idx="2"/>
          </p:nvPr>
        </p:nvSpPr>
        <p:spPr>
          <a:xfrm>
            <a:off x="457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half" idx="3"/>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Date Placeholder 5"/>
          <p:cNvSpPr>
            <a:spLocks noGrp="1"/>
          </p:cNvSpPr>
          <p:nvPr>
            <p:ph type="dt" sz="half" idx="10"/>
          </p:nvPr>
        </p:nvSpPr>
        <p:spPr>
          <a:xfrm>
            <a:off x="457200" y="6248400"/>
            <a:ext cx="1676400" cy="457200"/>
          </a:xfrm>
        </p:spPr>
        <p:txBody>
          <a:bodyPr/>
          <a:lstStyle>
            <a:lvl1pPr>
              <a:defRPr/>
            </a:lvl1pPr>
          </a:lstStyle>
          <a:p>
            <a:fld id="{1D8BD707-D9CF-40AE-B4C6-C98DA3205C09}" type="datetimeFigureOut">
              <a:rPr lang="en-US" smtClean="0"/>
              <a:pPr/>
              <a:t>2/28/24</a:t>
            </a:fld>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781800" y="6248400"/>
            <a:ext cx="1905000" cy="457200"/>
          </a:xfrm>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371600"/>
          </a:xfrm>
        </p:spPr>
        <p:txBody>
          <a:bodyPr/>
          <a:lstStyle/>
          <a:p>
            <a:r>
              <a:rPr lang="en-US"/>
              <a:t>Click to edit Master title style</a:t>
            </a:r>
            <a:endParaRPr lang="el-G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a:xfrm>
            <a:off x="457200" y="6248400"/>
            <a:ext cx="1676400" cy="457200"/>
          </a:xfrm>
        </p:spPr>
        <p:txBody>
          <a:bodyPr/>
          <a:lstStyle>
            <a:lvl1pPr>
              <a:defRPr/>
            </a:lvl1pPr>
          </a:lstStyle>
          <a:p>
            <a:fld id="{1D8BD707-D9CF-40AE-B4C6-C98DA3205C09}" type="datetimeFigureOut">
              <a:rPr lang="en-US" smtClean="0"/>
              <a:pPr/>
              <a:t>2/28/24</a:t>
            </a:fld>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81800" y="6248400"/>
            <a:ext cx="1905000" cy="457200"/>
          </a:xfrm>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2/28/24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2/28/24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2/28/24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lvl1pPr>
              <a:defRPr/>
            </a:lvl1pPr>
          </a:lstStyle>
          <a:p>
            <a:fld id="{1D8BD707-D9CF-40AE-B4C6-C98DA3205C09}" type="datetimeFigureOut">
              <a:rPr lang="en-US" smtClean="0"/>
              <a:pPr/>
              <a:t>2/28/24</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lvl1pPr>
              <a:defRPr/>
            </a:lvl1pPr>
          </a:lstStyle>
          <a:p>
            <a:fld id="{1D8BD707-D9CF-40AE-B4C6-C98DA3205C09}" type="datetimeFigureOut">
              <a:rPr lang="en-US" smtClean="0"/>
              <a:pPr/>
              <a:t>2/28/24</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D8BD707-D9CF-40AE-B4C6-C98DA3205C09}" type="datetimeFigureOut">
              <a:rPr lang="en-US" smtClean="0"/>
              <a:pPr/>
              <a:t>2/28/24</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2/28/24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l-G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2/28/24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cstate="print">
            <a:alphaModFix amt="66000"/>
            <a:lum/>
          </a:blip>
          <a:srcRect/>
          <a:tile tx="0" ty="0" sx="100000" sy="100000" flip="none" algn="tl"/>
        </a:blip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bwMode="auto">
          <a:xfrm>
            <a:off x="457200" y="533400"/>
            <a:ext cx="8229600" cy="1371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endParaRPr lang="el-GR"/>
          </a:p>
        </p:txBody>
      </p:sp>
      <p:sp>
        <p:nvSpPr>
          <p:cNvPr id="57348" name="Rectangle 4"/>
          <p:cNvSpPr>
            <a:spLocks noGrp="1" noChangeArrowheads="1"/>
          </p:cNvSpPr>
          <p:nvPr>
            <p:ph type="dt" sz="half" idx="2"/>
          </p:nvPr>
        </p:nvSpPr>
        <p:spPr bwMode="auto">
          <a:xfrm>
            <a:off x="457200" y="6248400"/>
            <a:ext cx="1676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000" b="0">
                <a:solidFill>
                  <a:schemeClr val="tx1"/>
                </a:solidFill>
              </a:defRPr>
            </a:lvl1pPr>
          </a:lstStyle>
          <a:p>
            <a:fld id="{1D8BD707-D9CF-40AE-B4C6-C98DA3205C09}" type="datetimeFigureOut">
              <a:rPr lang="en-US" smtClean="0"/>
              <a:pPr/>
              <a:t>2/28/24</a:t>
            </a:fld>
            <a:endParaRPr lang="en-US"/>
          </a:p>
        </p:txBody>
      </p:sp>
      <p:sp>
        <p:nvSpPr>
          <p:cNvPr id="573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000" b="0">
                <a:solidFill>
                  <a:schemeClr val="tx1"/>
                </a:solidFill>
              </a:defRPr>
            </a:lvl1pPr>
          </a:lstStyle>
          <a:p>
            <a:endParaRPr lang="en-US"/>
          </a:p>
        </p:txBody>
      </p:sp>
      <p:sp>
        <p:nvSpPr>
          <p:cNvPr id="57350" name="Rectangle 6"/>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000" b="0">
                <a:solidFill>
                  <a:schemeClr val="tx1"/>
                </a:solidFill>
              </a:defRPr>
            </a:lvl1pPr>
          </a:lstStyle>
          <a:p>
            <a:fld id="{B6F15528-21DE-4FAA-801E-634DDDAF4B2B}" type="slidenum">
              <a:rPr lang="en-US" smtClean="0"/>
              <a:pPr/>
              <a:t>‹#›</a:t>
            </a:fld>
            <a:endParaRPr lang="en-US"/>
          </a:p>
        </p:txBody>
      </p:sp>
      <p:grpSp>
        <p:nvGrpSpPr>
          <p:cNvPr id="2" name="Group 7"/>
          <p:cNvGrpSpPr>
            <a:grpSpLocks/>
          </p:cNvGrpSpPr>
          <p:nvPr/>
        </p:nvGrpSpPr>
        <p:grpSpPr bwMode="auto">
          <a:xfrm>
            <a:off x="279400" y="152400"/>
            <a:ext cx="8686800" cy="2286000"/>
            <a:chOff x="176" y="96"/>
            <a:chExt cx="5472" cy="1008"/>
          </a:xfrm>
        </p:grpSpPr>
        <p:sp>
          <p:nvSpPr>
            <p:cNvPr id="57352" name="Line 8"/>
            <p:cNvSpPr>
              <a:spLocks noChangeShapeType="1"/>
            </p:cNvSpPr>
            <p:nvPr/>
          </p:nvSpPr>
          <p:spPr bwMode="auto">
            <a:xfrm flipH="1">
              <a:off x="288" y="1104"/>
              <a:ext cx="5232" cy="0"/>
            </a:xfrm>
            <a:prstGeom prst="line">
              <a:avLst/>
            </a:prstGeom>
            <a:noFill/>
            <a:ln w="12700">
              <a:solidFill>
                <a:schemeClr val="tx1"/>
              </a:solidFill>
              <a:round/>
              <a:headEnd/>
              <a:tailEnd/>
            </a:ln>
            <a:effectLst/>
          </p:spPr>
          <p:txBody>
            <a:bodyPr/>
            <a:lstStyle/>
            <a:p>
              <a:endParaRPr lang="el-GR"/>
            </a:p>
          </p:txBody>
        </p:sp>
        <p:sp>
          <p:nvSpPr>
            <p:cNvPr id="57353"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a:effectLst/>
          </p:spPr>
          <p:txBody>
            <a:bodyPr wrap="none" anchor="ctr"/>
            <a:lstStyle/>
            <a:p>
              <a:pPr algn="ctr">
                <a:spcBef>
                  <a:spcPct val="0"/>
                </a:spcBef>
                <a:buClrTx/>
                <a:buSzTx/>
                <a:buFontTx/>
                <a:buNone/>
              </a:pPr>
              <a:endParaRPr lang="el-GR" b="0">
                <a:solidFill>
                  <a:schemeClr val="tx1"/>
                </a:solidFill>
              </a:endParaRPr>
            </a:p>
          </p:txBody>
        </p:sp>
        <p:sp>
          <p:nvSpPr>
            <p:cNvPr id="57354" name="Rectangle 10"/>
            <p:cNvSpPr>
              <a:spLocks noChangeArrowheads="1"/>
            </p:cNvSpPr>
            <p:nvPr/>
          </p:nvSpPr>
          <p:spPr bwMode="auto">
            <a:xfrm>
              <a:off x="176" y="96"/>
              <a:ext cx="5326" cy="144"/>
            </a:xfrm>
            <a:prstGeom prst="rect">
              <a:avLst/>
            </a:prstGeom>
            <a:solidFill>
              <a:schemeClr val="accent2"/>
            </a:solidFill>
            <a:ln w="12700">
              <a:solidFill>
                <a:schemeClr val="tx1"/>
              </a:solidFill>
              <a:miter lim="800000"/>
              <a:headEnd/>
              <a:tailEnd/>
            </a:ln>
            <a:effectLst/>
          </p:spPr>
          <p:txBody>
            <a:bodyPr wrap="none" anchor="ctr"/>
            <a:lstStyle/>
            <a:p>
              <a:pPr algn="ctr">
                <a:spcBef>
                  <a:spcPct val="0"/>
                </a:spcBef>
                <a:buClrTx/>
                <a:buSzTx/>
                <a:buFontTx/>
                <a:buNone/>
              </a:pPr>
              <a:endParaRPr lang="el-GR" b="0">
                <a:solidFill>
                  <a:schemeClr val="tx1"/>
                </a:solidFill>
              </a:endParaRPr>
            </a:p>
          </p:txBody>
        </p:sp>
        <p:sp>
          <p:nvSpPr>
            <p:cNvPr id="57355"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a:effectLst/>
          </p:spPr>
          <p:txBody>
            <a:bodyPr wrap="none" anchor="ctr"/>
            <a:lstStyle/>
            <a:p>
              <a:pPr algn="ctr">
                <a:spcBef>
                  <a:spcPct val="0"/>
                </a:spcBef>
                <a:buClrTx/>
                <a:buSzTx/>
                <a:buFontTx/>
                <a:buNone/>
              </a:pPr>
              <a:endParaRPr lang="el-GR" b="0">
                <a:solidFill>
                  <a:schemeClr val="tx1"/>
                </a:solidFill>
              </a:endParaRPr>
            </a:p>
          </p:txBody>
        </p:sp>
        <p:sp>
          <p:nvSpPr>
            <p:cNvPr id="57356"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a:effectLst/>
          </p:spPr>
          <p:txBody>
            <a:bodyPr wrap="none" anchor="ctr"/>
            <a:lstStyle/>
            <a:p>
              <a:pPr algn="ctr">
                <a:spcBef>
                  <a:spcPct val="0"/>
                </a:spcBef>
                <a:buClrTx/>
                <a:buSzTx/>
                <a:buFontTx/>
                <a:buNone/>
              </a:pPr>
              <a:endParaRPr lang="el-GR" b="0">
                <a:solidFill>
                  <a:schemeClr val="tx1"/>
                </a:solidFill>
              </a:endParaRPr>
            </a:p>
          </p:txBody>
        </p:sp>
      </p:gr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imes New Roman" pitchFamily="18" charset="0"/>
          <a:cs typeface="Times New Roman" pitchFamily="18" charset="0"/>
        </a:defRPr>
      </a:lvl2pPr>
      <a:lvl3pPr algn="l" rtl="0" eaLnBrk="1" fontAlgn="base" hangingPunct="1">
        <a:spcBef>
          <a:spcPct val="0"/>
        </a:spcBef>
        <a:spcAft>
          <a:spcPct val="0"/>
        </a:spcAft>
        <a:defRPr sz="4400">
          <a:solidFill>
            <a:schemeClr val="tx2"/>
          </a:solidFill>
          <a:latin typeface="Times New Roman" pitchFamily="18" charset="0"/>
          <a:cs typeface="Times New Roman" pitchFamily="18" charset="0"/>
        </a:defRPr>
      </a:lvl3pPr>
      <a:lvl4pPr algn="l" rtl="0" eaLnBrk="1" fontAlgn="base" hangingPunct="1">
        <a:spcBef>
          <a:spcPct val="0"/>
        </a:spcBef>
        <a:spcAft>
          <a:spcPct val="0"/>
        </a:spcAft>
        <a:defRPr sz="4400">
          <a:solidFill>
            <a:schemeClr val="tx2"/>
          </a:solidFill>
          <a:latin typeface="Times New Roman" pitchFamily="18" charset="0"/>
          <a:cs typeface="Times New Roman" pitchFamily="18" charset="0"/>
        </a:defRPr>
      </a:lvl4pPr>
      <a:lvl5pPr algn="l" rtl="0" eaLnBrk="1" fontAlgn="base" hangingPunct="1">
        <a:spcBef>
          <a:spcPct val="0"/>
        </a:spcBef>
        <a:spcAft>
          <a:spcPct val="0"/>
        </a:spcAft>
        <a:defRPr sz="4400">
          <a:solidFill>
            <a:schemeClr val="tx2"/>
          </a:solidFill>
          <a:latin typeface="Times New Roman" pitchFamily="18" charset="0"/>
          <a:cs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cs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cs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cs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cs typeface="Times New Roman" pitchFamily="18" charset="0"/>
        </a:defRPr>
      </a:lvl9pPr>
    </p:titleStyle>
    <p:bodyStyle>
      <a:lvl1pPr marL="469900" indent="-469900" algn="l" rtl="0" eaLnBrk="1" fontAlgn="base" hangingPunct="1">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eaLnBrk="1" fontAlgn="base" hangingPunct="1">
        <a:spcBef>
          <a:spcPct val="20000"/>
        </a:spcBef>
        <a:spcAft>
          <a:spcPct val="0"/>
        </a:spcAft>
        <a:buClr>
          <a:schemeClr val="accent2"/>
        </a:buClr>
        <a:buSzPct val="75000"/>
        <a:buFont typeface="Wingdings" pitchFamily="2" charset="2"/>
        <a:buChar char="n"/>
        <a:defRPr sz="2800">
          <a:solidFill>
            <a:schemeClr val="tx1"/>
          </a:solidFill>
          <a:latin typeface="+mn-lt"/>
          <a:cs typeface="+mn-cs"/>
        </a:defRPr>
      </a:lvl2pPr>
      <a:lvl3pPr marL="1377950" indent="-468313" algn="l" rtl="0" eaLnBrk="1" fontAlgn="base" hangingPunct="1">
        <a:spcBef>
          <a:spcPct val="20000"/>
        </a:spcBef>
        <a:spcAft>
          <a:spcPct val="0"/>
        </a:spcAft>
        <a:buClr>
          <a:schemeClr val="bg2"/>
        </a:buClr>
        <a:buSzPct val="65000"/>
        <a:buFont typeface="Wingdings" pitchFamily="2" charset="2"/>
        <a:buChar char="o"/>
        <a:defRPr sz="2400">
          <a:solidFill>
            <a:schemeClr val="tx1"/>
          </a:solidFill>
          <a:latin typeface="+mn-lt"/>
          <a:cs typeface="+mn-cs"/>
        </a:defRPr>
      </a:lvl3pPr>
      <a:lvl4pPr marL="1827213" indent="-438150" algn="l" rtl="0" eaLnBrk="1" fontAlgn="base" hangingPunct="1">
        <a:spcBef>
          <a:spcPct val="20000"/>
        </a:spcBef>
        <a:spcAft>
          <a:spcPct val="0"/>
        </a:spcAft>
        <a:buClr>
          <a:schemeClr val="accent2"/>
        </a:buClr>
        <a:buSzPct val="75000"/>
        <a:buFont typeface="Wingdings" pitchFamily="2" charset="2"/>
        <a:buChar char="n"/>
        <a:defRPr sz="2000">
          <a:solidFill>
            <a:schemeClr val="tx1"/>
          </a:solidFill>
          <a:latin typeface="+mn-lt"/>
          <a:cs typeface="+mn-cs"/>
        </a:defRPr>
      </a:lvl4pPr>
      <a:lvl5pPr marL="22971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cs typeface="+mn-cs"/>
        </a:defRPr>
      </a:lvl5pPr>
      <a:lvl6pPr marL="27543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cs typeface="+mn-cs"/>
        </a:defRPr>
      </a:lvl6pPr>
      <a:lvl7pPr marL="32115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cs typeface="+mn-cs"/>
        </a:defRPr>
      </a:lvl7pPr>
      <a:lvl8pPr marL="36687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cs typeface="+mn-cs"/>
        </a:defRPr>
      </a:lvl8pPr>
      <a:lvl9pPr marL="41259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b="79104"/>
          <a:stretch>
            <a:fillRect/>
          </a:stretch>
        </p:blipFill>
        <p:spPr bwMode="auto">
          <a:xfrm>
            <a:off x="19645" y="1"/>
            <a:ext cx="9124355" cy="1295399"/>
          </a:xfrm>
          <a:prstGeom prst="rect">
            <a:avLst/>
          </a:prstGeom>
          <a:noFill/>
          <a:ln w="9525">
            <a:noFill/>
            <a:miter lim="800000"/>
            <a:headEnd/>
            <a:tailEnd/>
          </a:ln>
        </p:spPr>
      </p:pic>
      <p:sp>
        <p:nvSpPr>
          <p:cNvPr id="12" name="Title 2"/>
          <p:cNvSpPr>
            <a:spLocks noGrp="1"/>
          </p:cNvSpPr>
          <p:nvPr>
            <p:ph idx="1"/>
          </p:nvPr>
        </p:nvSpPr>
        <p:spPr>
          <a:xfrm>
            <a:off x="533400" y="1371600"/>
            <a:ext cx="8229600" cy="4525963"/>
          </a:xfrm>
        </p:spPr>
        <p:txBody>
          <a:bodyPr/>
          <a:lstStyle/>
          <a:p>
            <a:pPr algn="ctr">
              <a:buNone/>
            </a:pPr>
            <a:r>
              <a:rPr lang="el-GR" sz="3000" b="1" dirty="0">
                <a:solidFill>
                  <a:srgbClr val="333399"/>
                </a:solidFill>
              </a:rPr>
              <a:t>Σακχαρώδης Διαβήτης και Στοματική </a:t>
            </a:r>
            <a:r>
              <a:rPr lang="en-US" sz="3000" b="1" dirty="0">
                <a:solidFill>
                  <a:srgbClr val="333399"/>
                </a:solidFill>
              </a:rPr>
              <a:t>Y</a:t>
            </a:r>
            <a:r>
              <a:rPr lang="el-GR" sz="3000" b="1" dirty="0" err="1">
                <a:solidFill>
                  <a:srgbClr val="333399"/>
                </a:solidFill>
              </a:rPr>
              <a:t>γεία</a:t>
            </a:r>
            <a:br>
              <a:rPr lang="el-GR" sz="3000" dirty="0">
                <a:solidFill>
                  <a:schemeClr val="bg1"/>
                </a:solidFill>
              </a:rPr>
            </a:br>
            <a:endParaRPr lang="el-GR" sz="3000" dirty="0">
              <a:solidFill>
                <a:schemeClr val="bg1"/>
              </a:solidFill>
            </a:endParaRPr>
          </a:p>
        </p:txBody>
      </p:sp>
      <p:pic>
        <p:nvPicPr>
          <p:cNvPr id="16" name="Picture 2" descr="Healthy Mouth, Healthy Body: Diabetes and Oral Health - North Carolina Oral  Health Collaborative"/>
          <p:cNvPicPr>
            <a:picLocks noChangeAspect="1" noChangeArrowheads="1"/>
          </p:cNvPicPr>
          <p:nvPr/>
        </p:nvPicPr>
        <p:blipFill>
          <a:blip r:embed="rId3" cstate="print"/>
          <a:srcRect/>
          <a:stretch>
            <a:fillRect/>
          </a:stretch>
        </p:blipFill>
        <p:spPr bwMode="auto">
          <a:xfrm>
            <a:off x="2209800" y="2133600"/>
            <a:ext cx="4953001" cy="3086908"/>
          </a:xfrm>
          <a:prstGeom prst="rect">
            <a:avLst/>
          </a:prstGeom>
          <a:noFill/>
          <a:ln>
            <a:solidFill>
              <a:srgbClr val="333399"/>
            </a:solid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647700" y="960437"/>
            <a:ext cx="8229600" cy="1173163"/>
          </a:xfrm>
        </p:spPr>
        <p:txBody>
          <a:bodyPr/>
          <a:lstStyle/>
          <a:p>
            <a:pPr>
              <a:lnSpc>
                <a:spcPct val="120000"/>
              </a:lnSpc>
              <a:buNone/>
            </a:pPr>
            <a:r>
              <a:rPr lang="el-GR" sz="2400" dirty="0">
                <a:solidFill>
                  <a:schemeClr val="bg1"/>
                </a:solidFill>
              </a:rPr>
              <a:t>  </a:t>
            </a:r>
            <a:r>
              <a:rPr lang="el-GR" sz="2400" b="1" dirty="0">
                <a:solidFill>
                  <a:srgbClr val="333399"/>
                </a:solidFill>
                <a:latin typeface="Times New Roman" pitchFamily="18" charset="0"/>
              </a:rPr>
              <a:t>Σακχαρώδης Διαβήτης                   Νόσοι του περιοδοντίου</a:t>
            </a:r>
          </a:p>
          <a:p>
            <a:pPr>
              <a:lnSpc>
                <a:spcPct val="120000"/>
              </a:lnSpc>
              <a:buNone/>
            </a:pPr>
            <a:r>
              <a:rPr lang="el-GR" sz="2400" b="1" dirty="0">
                <a:solidFill>
                  <a:srgbClr val="333399"/>
                </a:solidFill>
                <a:latin typeface="Times New Roman" pitchFamily="18" charset="0"/>
              </a:rPr>
              <a:t>     (τύποι 1 και 2)</a:t>
            </a:r>
          </a:p>
          <a:p>
            <a:pPr marL="263525" lvl="1" indent="-84138">
              <a:spcBef>
                <a:spcPts val="0"/>
              </a:spcBef>
              <a:buClr>
                <a:srgbClr val="002060"/>
              </a:buClr>
              <a:buFont typeface="Wingdings" pitchFamily="2" charset="2"/>
              <a:buChar char="Ø"/>
            </a:pPr>
            <a:endParaRPr lang="en-US" sz="2400" dirty="0">
              <a:solidFill>
                <a:schemeClr val="bg1"/>
              </a:solidFill>
            </a:endParaRPr>
          </a:p>
          <a:p>
            <a:pPr marL="263525" lvl="1" indent="-84138">
              <a:lnSpc>
                <a:spcPct val="120000"/>
              </a:lnSpc>
              <a:spcBef>
                <a:spcPts val="0"/>
              </a:spcBef>
              <a:buClr>
                <a:srgbClr val="002060"/>
              </a:buClr>
              <a:buNone/>
            </a:pPr>
            <a:endParaRPr lang="el-GR" sz="2400" b="1" dirty="0">
              <a:solidFill>
                <a:schemeClr val="bg1"/>
              </a:solidFill>
            </a:endParaRPr>
          </a:p>
          <a:p>
            <a:pPr marL="263525" lvl="1" indent="-84138">
              <a:lnSpc>
                <a:spcPct val="120000"/>
              </a:lnSpc>
              <a:spcBef>
                <a:spcPts val="0"/>
              </a:spcBef>
              <a:buClr>
                <a:srgbClr val="002060"/>
              </a:buClr>
              <a:buFont typeface="Wingdings" pitchFamily="2" charset="2"/>
              <a:buChar char="Ø"/>
            </a:pPr>
            <a:endParaRPr lang="el-GR" sz="2400" b="1" dirty="0">
              <a:solidFill>
                <a:schemeClr val="bg1"/>
              </a:solidFill>
            </a:endParaRPr>
          </a:p>
          <a:p>
            <a:pPr marL="1371600" lvl="2" indent="-457200">
              <a:lnSpc>
                <a:spcPct val="80000"/>
              </a:lnSpc>
              <a:buClr>
                <a:schemeClr val="tx1"/>
              </a:buClr>
            </a:pPr>
            <a:endParaRPr lang="el-GR" sz="2000" dirty="0">
              <a:solidFill>
                <a:schemeClr val="bg1"/>
              </a:solidFill>
            </a:endParaRPr>
          </a:p>
          <a:p>
            <a:pPr marL="360363" lvl="2" indent="-277813">
              <a:lnSpc>
                <a:spcPct val="80000"/>
              </a:lnSpc>
              <a:buClr>
                <a:schemeClr val="tx1"/>
              </a:buClr>
            </a:pPr>
            <a:r>
              <a:rPr lang="el-GR" sz="2000" dirty="0">
                <a:solidFill>
                  <a:schemeClr val="bg1"/>
                </a:solidFill>
              </a:rPr>
              <a:t>          </a:t>
            </a:r>
          </a:p>
        </p:txBody>
      </p:sp>
      <p:sp>
        <p:nvSpPr>
          <p:cNvPr id="7" name="Left Arrow 6"/>
          <p:cNvSpPr/>
          <p:nvPr/>
        </p:nvSpPr>
        <p:spPr bwMode="auto">
          <a:xfrm flipH="1">
            <a:off x="4114800" y="1137920"/>
            <a:ext cx="838200" cy="304800"/>
          </a:xfrm>
          <a:prstGeom prst="leftArrow">
            <a:avLst/>
          </a:prstGeom>
          <a:solidFill>
            <a:srgbClr val="660066"/>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69900" marR="0" indent="-469900" algn="l" defTabSz="914400" rtl="0" eaLnBrk="1" fontAlgn="base" latinLnBrk="0" hangingPunct="1">
              <a:lnSpc>
                <a:spcPct val="100000"/>
              </a:lnSpc>
              <a:spcBef>
                <a:spcPct val="20000"/>
              </a:spcBef>
              <a:spcAft>
                <a:spcPct val="0"/>
              </a:spcAft>
              <a:buClr>
                <a:schemeClr val="folHlink"/>
              </a:buClr>
              <a:buSzPct val="50000"/>
              <a:buFont typeface="Wingdings" pitchFamily="2" charset="2"/>
              <a:buNone/>
              <a:tabLst/>
            </a:pPr>
            <a:endParaRPr kumimoji="0" lang="el-GR" sz="2400" b="1" i="0" u="none" strike="noStrike" cap="none" normalizeH="0" baseline="0">
              <a:ln>
                <a:noFill/>
              </a:ln>
              <a:solidFill>
                <a:schemeClr val="bg1"/>
              </a:solidFill>
              <a:effectLst/>
              <a:latin typeface="Times New Roman" pitchFamily="18" charset="0"/>
              <a:cs typeface="Times New Roman" pitchFamily="18" charset="0"/>
            </a:endParaRPr>
          </a:p>
        </p:txBody>
      </p:sp>
      <p:sp>
        <p:nvSpPr>
          <p:cNvPr id="8" name="Left Arrow 7"/>
          <p:cNvSpPr/>
          <p:nvPr/>
        </p:nvSpPr>
        <p:spPr bwMode="auto">
          <a:xfrm>
            <a:off x="4038600" y="1524000"/>
            <a:ext cx="914400" cy="304800"/>
          </a:xfrm>
          <a:prstGeom prst="leftArrow">
            <a:avLst/>
          </a:prstGeom>
          <a:solidFill>
            <a:srgbClr val="660066"/>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69900" marR="0" indent="-469900" algn="l" defTabSz="914400" rtl="0" eaLnBrk="1" fontAlgn="base" latinLnBrk="0" hangingPunct="1">
              <a:lnSpc>
                <a:spcPct val="100000"/>
              </a:lnSpc>
              <a:spcBef>
                <a:spcPct val="20000"/>
              </a:spcBef>
              <a:spcAft>
                <a:spcPct val="0"/>
              </a:spcAft>
              <a:buClr>
                <a:schemeClr val="folHlink"/>
              </a:buClr>
              <a:buSzPct val="50000"/>
              <a:buFont typeface="Wingdings" pitchFamily="2" charset="2"/>
              <a:buNone/>
              <a:tabLst/>
            </a:pPr>
            <a:endParaRPr kumimoji="0" lang="el-GR" sz="2400" b="1" i="0" u="none" strike="noStrike" cap="none" normalizeH="0" baseline="0">
              <a:ln>
                <a:noFill/>
              </a:ln>
              <a:solidFill>
                <a:schemeClr val="bg1"/>
              </a:solidFill>
              <a:effectLst/>
              <a:latin typeface="Times New Roman" pitchFamily="18" charset="0"/>
              <a:cs typeface="Times New Roman"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754515274"/>
              </p:ext>
            </p:extLst>
          </p:nvPr>
        </p:nvGraphicFramePr>
        <p:xfrm>
          <a:off x="190500" y="2133600"/>
          <a:ext cx="8686800" cy="4107211"/>
        </p:xfrm>
        <a:graphic>
          <a:graphicData uri="http://schemas.openxmlformats.org/drawingml/2006/table">
            <a:tbl>
              <a:tblPr firstRow="1" bandRow="1">
                <a:tableStyleId>{5C22544A-7EE6-4342-B048-85BDC9FD1C3A}</a:tableStyleId>
              </a:tblPr>
              <a:tblGrid>
                <a:gridCol w="2324100">
                  <a:extLst>
                    <a:ext uri="{9D8B030D-6E8A-4147-A177-3AD203B41FA5}">
                      <a16:colId xmlns:a16="http://schemas.microsoft.com/office/drawing/2014/main" val="20000"/>
                    </a:ext>
                  </a:extLst>
                </a:gridCol>
                <a:gridCol w="6362700">
                  <a:extLst>
                    <a:ext uri="{9D8B030D-6E8A-4147-A177-3AD203B41FA5}">
                      <a16:colId xmlns:a16="http://schemas.microsoft.com/office/drawing/2014/main" val="20001"/>
                    </a:ext>
                  </a:extLst>
                </a:gridCol>
              </a:tblGrid>
              <a:tr h="472558">
                <a:tc gridSpan="2">
                  <a:txBody>
                    <a:bodyPr/>
                    <a:lstStyle/>
                    <a:p>
                      <a:pPr algn="ctr"/>
                      <a:r>
                        <a:rPr lang="el-GR" sz="2400" dirty="0"/>
                        <a:t>ΣΔ  και ΝΟΣΟΙ</a:t>
                      </a:r>
                      <a:r>
                        <a:rPr lang="el-GR" sz="2400" baseline="0" dirty="0"/>
                        <a:t> ΤΟΥ ΠΕΡΙΟΔΟΝΤΙΟΥ</a:t>
                      </a:r>
                      <a:endParaRPr lang="el-GR" sz="2400" dirty="0"/>
                    </a:p>
                  </a:txBody>
                  <a:tcPr/>
                </a:tc>
                <a:tc hMerge="1">
                  <a:txBody>
                    <a:bodyPr/>
                    <a:lstStyle/>
                    <a:p>
                      <a:endParaRPr lang="el-GR" dirty="0"/>
                    </a:p>
                  </a:txBody>
                  <a:tcPr/>
                </a:tc>
                <a:extLst>
                  <a:ext uri="{0D108BD9-81ED-4DB2-BD59-A6C34878D82A}">
                    <a16:rowId xmlns:a16="http://schemas.microsoft.com/office/drawing/2014/main" val="10000"/>
                  </a:ext>
                </a:extLst>
              </a:tr>
              <a:tr h="889984">
                <a:tc>
                  <a:txBody>
                    <a:bodyPr/>
                    <a:lstStyle/>
                    <a:p>
                      <a:r>
                        <a:rPr lang="el-GR" sz="2300" b="1" dirty="0">
                          <a:solidFill>
                            <a:srgbClr val="333399"/>
                          </a:solidFill>
                        </a:rPr>
                        <a:t>Ουλίτιδα</a:t>
                      </a:r>
                    </a:p>
                  </a:txBody>
                  <a:tcPr/>
                </a:tc>
                <a:tc>
                  <a:txBody>
                    <a:bodyPr/>
                    <a:lstStyle/>
                    <a:p>
                      <a:pPr marL="342900" indent="-342900">
                        <a:lnSpc>
                          <a:spcPct val="120000"/>
                        </a:lnSpc>
                        <a:spcBef>
                          <a:spcPts val="600"/>
                        </a:spcBef>
                        <a:buClr>
                          <a:srgbClr val="660066"/>
                        </a:buClr>
                        <a:buFont typeface="Wingdings" pitchFamily="2" charset="2"/>
                        <a:buChar char="§"/>
                      </a:pPr>
                      <a:r>
                        <a:rPr lang="en-US" sz="2200" b="1" dirty="0">
                          <a:solidFill>
                            <a:schemeClr val="bg1"/>
                          </a:solidFill>
                        </a:rPr>
                        <a:t>50-90% </a:t>
                      </a:r>
                      <a:r>
                        <a:rPr lang="el-GR" sz="2200" b="1" dirty="0">
                          <a:solidFill>
                            <a:schemeClr val="bg1"/>
                          </a:solidFill>
                        </a:rPr>
                        <a:t>ενηλίκων, πιο συχνή σε παιδιά με</a:t>
                      </a:r>
                      <a:r>
                        <a:rPr lang="el-GR" sz="2200" b="1" baseline="0" dirty="0">
                          <a:solidFill>
                            <a:schemeClr val="bg1"/>
                          </a:solidFill>
                        </a:rPr>
                        <a:t> ΣΔ1</a:t>
                      </a:r>
                      <a:endParaRPr lang="en-US" sz="2200" b="1" dirty="0">
                        <a:solidFill>
                          <a:schemeClr val="bg1"/>
                        </a:solidFill>
                      </a:endParaRPr>
                    </a:p>
                    <a:p>
                      <a:pPr marL="342900" indent="-342900">
                        <a:lnSpc>
                          <a:spcPct val="120000"/>
                        </a:lnSpc>
                        <a:spcBef>
                          <a:spcPts val="600"/>
                        </a:spcBef>
                        <a:buClr>
                          <a:srgbClr val="660066"/>
                        </a:buClr>
                        <a:buFont typeface="Wingdings" pitchFamily="2" charset="2"/>
                        <a:buChar char="§"/>
                      </a:pPr>
                      <a:r>
                        <a:rPr lang="el-GR" sz="2200" b="1" dirty="0">
                          <a:solidFill>
                            <a:schemeClr val="bg1"/>
                          </a:solidFill>
                        </a:rPr>
                        <a:t>Χρόνια φλεγμονώδης νόσος</a:t>
                      </a:r>
                      <a:r>
                        <a:rPr lang="el-GR" sz="2200" b="1" baseline="0" dirty="0">
                          <a:solidFill>
                            <a:schemeClr val="bg1"/>
                          </a:solidFill>
                        </a:rPr>
                        <a:t> </a:t>
                      </a:r>
                      <a:r>
                        <a:rPr lang="el-GR" sz="2200" b="1" dirty="0">
                          <a:solidFill>
                            <a:schemeClr val="bg1"/>
                          </a:solidFill>
                        </a:rPr>
                        <a:t>των ούλων μικροβιακής αιτιολογίας, </a:t>
                      </a:r>
                      <a:r>
                        <a:rPr lang="el-GR" sz="2200" b="1" dirty="0">
                          <a:solidFill>
                            <a:srgbClr val="333399"/>
                          </a:solidFill>
                        </a:rPr>
                        <a:t>αντιστρεπτή</a:t>
                      </a:r>
                    </a:p>
                  </a:txBody>
                  <a:tcPr/>
                </a:tc>
                <a:extLst>
                  <a:ext uri="{0D108BD9-81ED-4DB2-BD59-A6C34878D82A}">
                    <a16:rowId xmlns:a16="http://schemas.microsoft.com/office/drawing/2014/main" val="10001"/>
                  </a:ext>
                </a:extLst>
              </a:tr>
              <a:tr h="2295057">
                <a:tc>
                  <a:txBody>
                    <a:bodyPr/>
                    <a:lstStyle/>
                    <a:p>
                      <a:r>
                        <a:rPr lang="el-GR" sz="2300" b="1" dirty="0">
                          <a:solidFill>
                            <a:srgbClr val="333399"/>
                          </a:solidFill>
                        </a:rPr>
                        <a:t>Περιοδοντίτιδα</a:t>
                      </a:r>
                    </a:p>
                  </a:txBody>
                  <a:tcPr/>
                </a:tc>
                <a:tc>
                  <a:txBody>
                    <a:bodyPr/>
                    <a:lstStyle/>
                    <a:p>
                      <a:pPr marL="342900" indent="-342900">
                        <a:lnSpc>
                          <a:spcPct val="120000"/>
                        </a:lnSpc>
                        <a:spcBef>
                          <a:spcPts val="600"/>
                        </a:spcBef>
                        <a:buClr>
                          <a:srgbClr val="660066"/>
                        </a:buClr>
                        <a:buFont typeface="Wingdings" pitchFamily="2" charset="2"/>
                        <a:buChar char="§"/>
                      </a:pPr>
                      <a:r>
                        <a:rPr lang="el-GR" sz="2200" b="1" dirty="0">
                          <a:solidFill>
                            <a:schemeClr val="bg1"/>
                          </a:solidFill>
                        </a:rPr>
                        <a:t>30-50%</a:t>
                      </a:r>
                      <a:r>
                        <a:rPr lang="el-GR" sz="2200" b="1" baseline="0" dirty="0">
                          <a:solidFill>
                            <a:schemeClr val="bg1"/>
                          </a:solidFill>
                        </a:rPr>
                        <a:t> ενηλίκων</a:t>
                      </a:r>
                      <a:endParaRPr lang="el-GR" sz="2200" b="1" dirty="0">
                        <a:solidFill>
                          <a:schemeClr val="bg1"/>
                        </a:solidFill>
                      </a:endParaRPr>
                    </a:p>
                    <a:p>
                      <a:pPr marL="342900" indent="-342900">
                        <a:lnSpc>
                          <a:spcPct val="120000"/>
                        </a:lnSpc>
                        <a:spcBef>
                          <a:spcPts val="600"/>
                        </a:spcBef>
                        <a:buClr>
                          <a:srgbClr val="660066"/>
                        </a:buClr>
                        <a:buFont typeface="Wingdings" pitchFamily="2" charset="2"/>
                        <a:buChar char="§"/>
                      </a:pPr>
                      <a:r>
                        <a:rPr lang="el-GR" sz="2200" b="1" dirty="0">
                          <a:solidFill>
                            <a:schemeClr val="bg1"/>
                          </a:solidFill>
                        </a:rPr>
                        <a:t>Χρόνια φλεγμονώδης νόσος</a:t>
                      </a:r>
                      <a:r>
                        <a:rPr lang="el-GR" sz="2200" b="1" baseline="0" dirty="0">
                          <a:solidFill>
                            <a:schemeClr val="bg1"/>
                          </a:solidFill>
                        </a:rPr>
                        <a:t> μικροβιακής </a:t>
                      </a:r>
                      <a:r>
                        <a:rPr lang="el-GR" sz="2200" b="1" dirty="0">
                          <a:solidFill>
                            <a:schemeClr val="bg1"/>
                          </a:solidFill>
                        </a:rPr>
                        <a:t>αιτιολογίας που προσβάλλει τους  στηρικτικούς ιστούς του</a:t>
                      </a:r>
                      <a:r>
                        <a:rPr lang="el-GR" sz="2200" b="1" baseline="0" dirty="0">
                          <a:solidFill>
                            <a:schemeClr val="bg1"/>
                          </a:solidFill>
                        </a:rPr>
                        <a:t> δοντιού</a:t>
                      </a:r>
                      <a:r>
                        <a:rPr lang="en-US" sz="2200" b="1" baseline="0" dirty="0">
                          <a:solidFill>
                            <a:schemeClr val="bg1"/>
                          </a:solidFill>
                        </a:rPr>
                        <a:t> (</a:t>
                      </a:r>
                      <a:r>
                        <a:rPr lang="el-GR" sz="2200" b="1" baseline="0" dirty="0">
                          <a:solidFill>
                            <a:schemeClr val="bg1"/>
                          </a:solidFill>
                        </a:rPr>
                        <a:t>περιοδοντικός σύνδεσμος και φατνιακό </a:t>
                      </a:r>
                      <a:r>
                        <a:rPr lang="el-GR" sz="2200" b="1" baseline="0" dirty="0" err="1">
                          <a:solidFill>
                            <a:schemeClr val="bg1"/>
                          </a:solidFill>
                        </a:rPr>
                        <a:t>οστούν</a:t>
                      </a:r>
                      <a:r>
                        <a:rPr lang="en-US" sz="2200" b="1" baseline="0" dirty="0">
                          <a:solidFill>
                            <a:schemeClr val="bg1"/>
                          </a:solidFill>
                        </a:rPr>
                        <a:t>)</a:t>
                      </a:r>
                      <a:r>
                        <a:rPr lang="el-GR" sz="2200" b="1" baseline="0" dirty="0">
                          <a:solidFill>
                            <a:schemeClr val="bg1"/>
                          </a:solidFill>
                        </a:rPr>
                        <a:t>, </a:t>
                      </a:r>
                      <a:r>
                        <a:rPr lang="el-GR" sz="2200" b="1" baseline="0" dirty="0">
                          <a:solidFill>
                            <a:srgbClr val="333399"/>
                          </a:solidFill>
                        </a:rPr>
                        <a:t>μη αντιστρεπτή</a:t>
                      </a:r>
                      <a:endParaRPr lang="el-GR" sz="2200" b="1" dirty="0">
                        <a:solidFill>
                          <a:srgbClr val="333399"/>
                        </a:solidFill>
                      </a:endParaRPr>
                    </a:p>
                  </a:txBody>
                  <a:tcPr/>
                </a:tc>
                <a:extLst>
                  <a:ext uri="{0D108BD9-81ED-4DB2-BD59-A6C34878D82A}">
                    <a16:rowId xmlns:a16="http://schemas.microsoft.com/office/drawing/2014/main" val="10002"/>
                  </a:ext>
                </a:extLst>
              </a:tr>
            </a:tbl>
          </a:graphicData>
        </a:graphic>
      </p:graphicFrame>
      <p:sp>
        <p:nvSpPr>
          <p:cNvPr id="11" name="TextBox 10"/>
          <p:cNvSpPr txBox="1"/>
          <p:nvPr/>
        </p:nvSpPr>
        <p:spPr>
          <a:xfrm>
            <a:off x="1371600" y="152400"/>
            <a:ext cx="6781800" cy="381000"/>
          </a:xfrm>
          <a:prstGeom prst="rect">
            <a:avLst/>
          </a:prstGeom>
          <a:noFill/>
        </p:spPr>
        <p:txBody>
          <a:bodyPr wrap="square" rtlCol="0">
            <a:spAutoFit/>
          </a:bodyPr>
          <a:lstStyle/>
          <a:p>
            <a:pPr algn="ctr"/>
            <a:r>
              <a:rPr lang="el-GR" b="1" cap="small" spc="100" dirty="0">
                <a:solidFill>
                  <a:srgbClr val="002060"/>
                </a:solidFill>
              </a:rPr>
              <a:t>ΣΑΚΧΑΡΩΔΗΣ ΔΙΑΒΗΤΗΣ ΚΑΙ ΣΤΟΜΑΤΙΚΗ ΥΓΕΙΑ</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133600"/>
            <a:ext cx="9144000" cy="4068763"/>
          </a:xfrm>
        </p:spPr>
        <p:txBody>
          <a:bodyPr/>
          <a:lstStyle/>
          <a:p>
            <a:pPr indent="-206375">
              <a:lnSpc>
                <a:spcPct val="150000"/>
              </a:lnSpc>
              <a:spcBef>
                <a:spcPts val="600"/>
              </a:spcBef>
              <a:buClr>
                <a:srgbClr val="002060"/>
              </a:buClr>
              <a:buSzPct val="100000"/>
              <a:buFont typeface="Wingdings" pitchFamily="2" charset="2"/>
              <a:buChar char="Ø"/>
            </a:pPr>
            <a:r>
              <a:rPr lang="el-GR" sz="2400" b="1" dirty="0">
                <a:solidFill>
                  <a:schemeClr val="bg1"/>
                </a:solidFill>
                <a:latin typeface="Times New Roman" pitchFamily="18" charset="0"/>
              </a:rPr>
              <a:t> </a:t>
            </a:r>
            <a:r>
              <a:rPr lang="el-GR" sz="2400" b="1" dirty="0">
                <a:solidFill>
                  <a:srgbClr val="0000FF"/>
                </a:solidFill>
                <a:latin typeface="Times New Roman" pitchFamily="18" charset="0"/>
              </a:rPr>
              <a:t>Ο ασταθής μεταβολικός έλεγχος οδηγεί </a:t>
            </a:r>
            <a:r>
              <a:rPr lang="el-GR" sz="2400" b="1" dirty="0" err="1">
                <a:solidFill>
                  <a:srgbClr val="0000FF"/>
                </a:solidFill>
                <a:latin typeface="Times New Roman" pitchFamily="18" charset="0"/>
              </a:rPr>
              <a:t>δοσοεξαρτώμενα</a:t>
            </a:r>
            <a:r>
              <a:rPr lang="el-GR" sz="2400" b="1" dirty="0">
                <a:solidFill>
                  <a:srgbClr val="0000FF"/>
                </a:solidFill>
                <a:latin typeface="Times New Roman" pitchFamily="18" charset="0"/>
              </a:rPr>
              <a:t> σε</a:t>
            </a:r>
            <a:r>
              <a:rPr lang="en-US" sz="2400" b="1" dirty="0">
                <a:solidFill>
                  <a:srgbClr val="0000FF"/>
                </a:solidFill>
                <a:latin typeface="Times New Roman" pitchFamily="18" charset="0"/>
              </a:rPr>
              <a:t>:</a:t>
            </a:r>
            <a:endParaRPr lang="el-GR" sz="2400" b="1" dirty="0">
              <a:solidFill>
                <a:srgbClr val="0000FF"/>
              </a:solidFill>
              <a:latin typeface="Times New Roman" pitchFamily="18" charset="0"/>
            </a:endParaRPr>
          </a:p>
          <a:p>
            <a:pPr indent="-109538">
              <a:lnSpc>
                <a:spcPct val="150000"/>
              </a:lnSpc>
              <a:spcBef>
                <a:spcPts val="600"/>
              </a:spcBef>
              <a:buClr>
                <a:srgbClr val="660066"/>
              </a:buClr>
              <a:buSzPct val="100000"/>
              <a:buFont typeface="Wingdings" pitchFamily="2" charset="2"/>
              <a:buChar char="§"/>
            </a:pPr>
            <a:r>
              <a:rPr lang="el-GR" sz="2400" b="1" dirty="0">
                <a:solidFill>
                  <a:schemeClr val="bg1"/>
                </a:solidFill>
                <a:latin typeface="Times New Roman" pitchFamily="18" charset="0"/>
              </a:rPr>
              <a:t> Αυξημένη συχνότητα </a:t>
            </a:r>
            <a:r>
              <a:rPr lang="el-GR" sz="2400" b="1" dirty="0">
                <a:solidFill>
                  <a:srgbClr val="FF0000"/>
                </a:solidFill>
                <a:latin typeface="Times New Roman" pitchFamily="18" charset="0"/>
              </a:rPr>
              <a:t>(~ 3 φορές</a:t>
            </a:r>
            <a:r>
              <a:rPr lang="el-GR" sz="2400" b="1" dirty="0">
                <a:solidFill>
                  <a:schemeClr val="bg1"/>
                </a:solidFill>
                <a:latin typeface="Times New Roman" pitchFamily="18" charset="0"/>
              </a:rPr>
              <a:t>) ανάπτυξης ουλίτιδας και περιοδοντίτιδας συγκριτικά με τον υγιή πληθυσμό</a:t>
            </a:r>
          </a:p>
          <a:p>
            <a:pPr indent="-109538">
              <a:lnSpc>
                <a:spcPct val="150000"/>
              </a:lnSpc>
              <a:spcBef>
                <a:spcPts val="600"/>
              </a:spcBef>
              <a:buClr>
                <a:srgbClr val="660066"/>
              </a:buClr>
              <a:buSzPct val="100000"/>
              <a:buFont typeface="Wingdings" pitchFamily="2" charset="2"/>
              <a:buChar char="§"/>
            </a:pPr>
            <a:r>
              <a:rPr lang="el-GR" sz="2400" b="1" dirty="0">
                <a:solidFill>
                  <a:schemeClr val="bg1"/>
                </a:solidFill>
                <a:latin typeface="Times New Roman" pitchFamily="18" charset="0"/>
              </a:rPr>
              <a:t> Αύξηση βαρύτητας, έκτασης και ρυθμού εξέλιξης προϋπάρχουσας περιοδοντίτιδας</a:t>
            </a:r>
          </a:p>
          <a:p>
            <a:pPr indent="-109538">
              <a:lnSpc>
                <a:spcPct val="150000"/>
              </a:lnSpc>
              <a:spcBef>
                <a:spcPts val="600"/>
              </a:spcBef>
              <a:buClr>
                <a:srgbClr val="660066"/>
              </a:buClr>
              <a:buSzPct val="100000"/>
              <a:buFont typeface="Wingdings" pitchFamily="2" charset="2"/>
              <a:buChar char="§"/>
            </a:pPr>
            <a:r>
              <a:rPr lang="el-GR" sz="2400" b="1" dirty="0">
                <a:solidFill>
                  <a:schemeClr val="bg1"/>
                </a:solidFill>
                <a:latin typeface="Times New Roman" pitchFamily="18" charset="0"/>
              </a:rPr>
              <a:t> Μειωμένη ανταπόκριση στη συνήθη θεραπευτική αντιμετώπιση</a:t>
            </a:r>
          </a:p>
          <a:p>
            <a:pPr indent="-109538">
              <a:lnSpc>
                <a:spcPct val="150000"/>
              </a:lnSpc>
              <a:spcBef>
                <a:spcPts val="600"/>
              </a:spcBef>
              <a:buClr>
                <a:srgbClr val="660066"/>
              </a:buClr>
              <a:buSzPct val="100000"/>
              <a:buFont typeface="Wingdings" pitchFamily="2" charset="2"/>
              <a:buChar char="§"/>
            </a:pPr>
            <a:r>
              <a:rPr lang="el-GR" sz="2400" b="1" dirty="0">
                <a:solidFill>
                  <a:schemeClr val="bg1"/>
                </a:solidFill>
                <a:latin typeface="Times New Roman" pitchFamily="18" charset="0"/>
              </a:rPr>
              <a:t> Περιοδοντίτιδα</a:t>
            </a:r>
            <a:r>
              <a:rPr lang="en-US" sz="2400" b="1" dirty="0">
                <a:solidFill>
                  <a:schemeClr val="bg1"/>
                </a:solidFill>
                <a:latin typeface="Times New Roman" pitchFamily="18" charset="0"/>
              </a:rPr>
              <a:t>:</a:t>
            </a:r>
            <a:r>
              <a:rPr lang="el-GR" sz="2400" b="1" dirty="0">
                <a:solidFill>
                  <a:schemeClr val="bg1"/>
                </a:solidFill>
                <a:latin typeface="Times New Roman" pitchFamily="18" charset="0"/>
              </a:rPr>
              <a:t> </a:t>
            </a:r>
            <a:r>
              <a:rPr lang="el-GR" sz="2400" b="1" dirty="0">
                <a:solidFill>
                  <a:srgbClr val="3333FF"/>
                </a:solidFill>
                <a:latin typeface="Times New Roman" pitchFamily="18" charset="0"/>
              </a:rPr>
              <a:t>6</a:t>
            </a:r>
            <a:r>
              <a:rPr lang="el-GR" sz="2400" b="1" baseline="30000" dirty="0">
                <a:solidFill>
                  <a:srgbClr val="3333FF"/>
                </a:solidFill>
                <a:latin typeface="Times New Roman" pitchFamily="18" charset="0"/>
              </a:rPr>
              <a:t>η</a:t>
            </a:r>
            <a:r>
              <a:rPr lang="el-GR" sz="2400" b="1" dirty="0">
                <a:solidFill>
                  <a:srgbClr val="3333FF"/>
                </a:solidFill>
                <a:latin typeface="Times New Roman" pitchFamily="18" charset="0"/>
              </a:rPr>
              <a:t> επιπλοκή ΣΔ?</a:t>
            </a:r>
          </a:p>
          <a:p>
            <a:pPr indent="-109538">
              <a:lnSpc>
                <a:spcPct val="150000"/>
              </a:lnSpc>
              <a:spcBef>
                <a:spcPts val="600"/>
              </a:spcBef>
              <a:buClr>
                <a:srgbClr val="660066"/>
              </a:buClr>
              <a:buSzPct val="100000"/>
              <a:buNone/>
            </a:pPr>
            <a:endParaRPr lang="el-GR" sz="2400" b="1" dirty="0">
              <a:solidFill>
                <a:schemeClr val="bg1"/>
              </a:solidFill>
              <a:latin typeface="Times New Roman" pitchFamily="18" charset="0"/>
            </a:endParaRPr>
          </a:p>
          <a:p>
            <a:endParaRPr lang="el-GR" dirty="0"/>
          </a:p>
        </p:txBody>
      </p:sp>
      <p:sp>
        <p:nvSpPr>
          <p:cNvPr id="7" name="Title 6"/>
          <p:cNvSpPr>
            <a:spLocks noGrp="1"/>
          </p:cNvSpPr>
          <p:nvPr>
            <p:ph type="title"/>
          </p:nvPr>
        </p:nvSpPr>
        <p:spPr>
          <a:xfrm>
            <a:off x="457200" y="838200"/>
            <a:ext cx="8229600" cy="990600"/>
          </a:xfrm>
        </p:spPr>
        <p:txBody>
          <a:bodyPr/>
          <a:lstStyle/>
          <a:p>
            <a:r>
              <a:rPr lang="el-GR" sz="2400" b="1" dirty="0">
                <a:solidFill>
                  <a:srgbClr val="333399"/>
                </a:solidFill>
              </a:rPr>
              <a:t>     Σακχαρώδης διαβήτης              Νόσοι του περιοδοντίου</a:t>
            </a:r>
            <a:br>
              <a:rPr lang="el-GR" sz="2400" b="1" dirty="0">
                <a:solidFill>
                  <a:srgbClr val="333399"/>
                </a:solidFill>
              </a:rPr>
            </a:br>
            <a:r>
              <a:rPr lang="el-GR" sz="2400" b="1" dirty="0">
                <a:solidFill>
                  <a:srgbClr val="333399"/>
                </a:solidFill>
                <a:latin typeface="Times New Roman" pitchFamily="18" charset="0"/>
              </a:rPr>
              <a:t>            (τύποι 1 και 2)</a:t>
            </a:r>
            <a:endParaRPr lang="el-GR" sz="2400" b="1" dirty="0">
              <a:solidFill>
                <a:srgbClr val="333399"/>
              </a:solidFill>
            </a:endParaRPr>
          </a:p>
        </p:txBody>
      </p:sp>
      <p:sp>
        <p:nvSpPr>
          <p:cNvPr id="8" name="Left Arrow 7"/>
          <p:cNvSpPr/>
          <p:nvPr/>
        </p:nvSpPr>
        <p:spPr bwMode="auto">
          <a:xfrm flipH="1">
            <a:off x="4038600" y="1143000"/>
            <a:ext cx="838200" cy="304800"/>
          </a:xfrm>
          <a:prstGeom prst="leftArrow">
            <a:avLst/>
          </a:prstGeom>
          <a:solidFill>
            <a:srgbClr val="660066"/>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69900" marR="0" indent="-469900" algn="l" defTabSz="914400" rtl="0" eaLnBrk="1" fontAlgn="base" latinLnBrk="0" hangingPunct="1">
              <a:lnSpc>
                <a:spcPct val="100000"/>
              </a:lnSpc>
              <a:spcBef>
                <a:spcPct val="20000"/>
              </a:spcBef>
              <a:spcAft>
                <a:spcPct val="0"/>
              </a:spcAft>
              <a:buClr>
                <a:schemeClr val="folHlink"/>
              </a:buClr>
              <a:buSzPct val="50000"/>
              <a:buFont typeface="Wingdings" pitchFamily="2" charset="2"/>
              <a:buNone/>
              <a:tabLst/>
            </a:pPr>
            <a:endParaRPr kumimoji="0" lang="el-GR" sz="2400" b="1" i="0" u="none" strike="noStrike" cap="none" normalizeH="0" baseline="0">
              <a:ln>
                <a:noFill/>
              </a:ln>
              <a:solidFill>
                <a:schemeClr val="bg1"/>
              </a:solidFill>
              <a:effectLst/>
              <a:latin typeface="Times New Roman" pitchFamily="18" charset="0"/>
              <a:cs typeface="Times New Roman" pitchFamily="18" charset="0"/>
            </a:endParaRPr>
          </a:p>
        </p:txBody>
      </p:sp>
      <p:sp>
        <p:nvSpPr>
          <p:cNvPr id="9" name="TextBox 8"/>
          <p:cNvSpPr txBox="1"/>
          <p:nvPr/>
        </p:nvSpPr>
        <p:spPr>
          <a:xfrm>
            <a:off x="1371600" y="152400"/>
            <a:ext cx="6781800" cy="381000"/>
          </a:xfrm>
          <a:prstGeom prst="rect">
            <a:avLst/>
          </a:prstGeom>
          <a:noFill/>
        </p:spPr>
        <p:txBody>
          <a:bodyPr wrap="square" rtlCol="0">
            <a:spAutoFit/>
          </a:bodyPr>
          <a:lstStyle/>
          <a:p>
            <a:pPr algn="ctr"/>
            <a:r>
              <a:rPr lang="el-GR" b="1" cap="small" spc="100" dirty="0">
                <a:solidFill>
                  <a:srgbClr val="002060"/>
                </a:solidFill>
              </a:rPr>
              <a:t>ΣΑΚΧΑΡΩΔΗΣ ΔΙΑΒΗΤΗΣ ΚΑΙ ΣΤΟΜΑΤΙΚΗ ΥΓΕΙΑ</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sz="3200" b="1" dirty="0">
                <a:solidFill>
                  <a:srgbClr val="333399"/>
                </a:solidFill>
              </a:rPr>
              <a:t>ΣΔ και περιοδοντίτιδα</a:t>
            </a:r>
          </a:p>
        </p:txBody>
      </p:sp>
      <p:sp>
        <p:nvSpPr>
          <p:cNvPr id="11" name="TextBox 10"/>
          <p:cNvSpPr txBox="1"/>
          <p:nvPr/>
        </p:nvSpPr>
        <p:spPr>
          <a:xfrm>
            <a:off x="1371600" y="152400"/>
            <a:ext cx="6781800" cy="381000"/>
          </a:xfrm>
          <a:prstGeom prst="rect">
            <a:avLst/>
          </a:prstGeom>
          <a:noFill/>
        </p:spPr>
        <p:txBody>
          <a:bodyPr wrap="square" rtlCol="0">
            <a:spAutoFit/>
          </a:bodyPr>
          <a:lstStyle/>
          <a:p>
            <a:pPr algn="ctr"/>
            <a:r>
              <a:rPr lang="el-GR" b="1" cap="small" spc="100" dirty="0">
                <a:solidFill>
                  <a:srgbClr val="002060"/>
                </a:solidFill>
              </a:rPr>
              <a:t>ΣΑΚΧΑΡΩΔΗΣ ΔΙΑΒΗΤΗΣ ΚΑΙ ΣΤΟΜΑΤΙΚΗ ΥΓΕΙΑ</a:t>
            </a:r>
          </a:p>
        </p:txBody>
      </p:sp>
      <p:pic>
        <p:nvPicPr>
          <p:cNvPr id="36866" name="Picture 2" descr="https://www.ncbi.nlm.nih.gov/corecgi/tileshop/tileshop.fcgi?p=PMC3&amp;id=127527&amp;s=28&amp;r=1&amp;c=1"/>
          <p:cNvPicPr>
            <a:picLocks noChangeAspect="1" noChangeArrowheads="1"/>
          </p:cNvPicPr>
          <p:nvPr/>
        </p:nvPicPr>
        <p:blipFill>
          <a:blip r:embed="rId3" cstate="print"/>
          <a:srcRect l="4839" t="1778" b="52000"/>
          <a:stretch>
            <a:fillRect/>
          </a:stretch>
        </p:blipFill>
        <p:spPr bwMode="auto">
          <a:xfrm>
            <a:off x="4648200" y="2133600"/>
            <a:ext cx="4495800" cy="2514600"/>
          </a:xfrm>
          <a:prstGeom prst="rect">
            <a:avLst/>
          </a:prstGeom>
          <a:noFill/>
          <a:ln>
            <a:solidFill>
              <a:srgbClr val="333399"/>
            </a:solidFill>
          </a:ln>
        </p:spPr>
      </p:pic>
      <p:pic>
        <p:nvPicPr>
          <p:cNvPr id="36868" name="Picture 4" descr="An external file that holds a picture, illustration, etc.&#10;Object name is 125_2011_2342_Fig2_HTML.jpg"/>
          <p:cNvPicPr>
            <a:picLocks noChangeAspect="1" noChangeArrowheads="1"/>
          </p:cNvPicPr>
          <p:nvPr/>
        </p:nvPicPr>
        <p:blipFill>
          <a:blip r:embed="rId4" cstate="print"/>
          <a:srcRect/>
          <a:stretch>
            <a:fillRect/>
          </a:stretch>
        </p:blipFill>
        <p:spPr bwMode="auto">
          <a:xfrm>
            <a:off x="0" y="1676400"/>
            <a:ext cx="4724400" cy="3114676"/>
          </a:xfrm>
          <a:prstGeom prst="rect">
            <a:avLst/>
          </a:prstGeom>
          <a:noFill/>
          <a:ln>
            <a:solidFill>
              <a:srgbClr val="333399"/>
            </a:solidFill>
          </a:ln>
        </p:spPr>
      </p:pic>
      <p:sp>
        <p:nvSpPr>
          <p:cNvPr id="14" name="TextBox 13"/>
          <p:cNvSpPr txBox="1"/>
          <p:nvPr/>
        </p:nvSpPr>
        <p:spPr>
          <a:xfrm>
            <a:off x="381000" y="4953001"/>
            <a:ext cx="3886200" cy="707886"/>
          </a:xfrm>
          <a:prstGeom prst="rect">
            <a:avLst/>
          </a:prstGeom>
          <a:noFill/>
        </p:spPr>
        <p:txBody>
          <a:bodyPr wrap="square" rtlCol="0">
            <a:spAutoFit/>
          </a:bodyPr>
          <a:lstStyle/>
          <a:p>
            <a:pPr algn="ctr"/>
            <a:r>
              <a:rPr lang="el-GR" sz="2000" b="1" dirty="0">
                <a:solidFill>
                  <a:schemeClr val="bg1"/>
                </a:solidFill>
              </a:rPr>
              <a:t>Σοβαρή περιοδοντίτιδα σε ασθενή με μη ρυθμιζόμενο ΣΔ τύπου 1</a:t>
            </a:r>
          </a:p>
        </p:txBody>
      </p:sp>
      <p:sp>
        <p:nvSpPr>
          <p:cNvPr id="16" name="TextBox 15"/>
          <p:cNvSpPr txBox="1"/>
          <p:nvPr/>
        </p:nvSpPr>
        <p:spPr>
          <a:xfrm>
            <a:off x="5029200" y="4876800"/>
            <a:ext cx="3886200" cy="707886"/>
          </a:xfrm>
          <a:prstGeom prst="rect">
            <a:avLst/>
          </a:prstGeom>
          <a:noFill/>
        </p:spPr>
        <p:txBody>
          <a:bodyPr wrap="square" rtlCol="0">
            <a:spAutoFit/>
          </a:bodyPr>
          <a:lstStyle/>
          <a:p>
            <a:pPr algn="ctr"/>
            <a:r>
              <a:rPr lang="el-GR" sz="2000" b="1" dirty="0">
                <a:solidFill>
                  <a:schemeClr val="bg1"/>
                </a:solidFill>
              </a:rPr>
              <a:t>Γενικευμένη περιοδοντίτιδα σε ασθενή με ΣΔ τύπου 2</a:t>
            </a:r>
          </a:p>
        </p:txBody>
      </p:sp>
      <p:sp>
        <p:nvSpPr>
          <p:cNvPr id="17" name="TextBox 16"/>
          <p:cNvSpPr txBox="1"/>
          <p:nvPr/>
        </p:nvSpPr>
        <p:spPr>
          <a:xfrm>
            <a:off x="3733800" y="6096000"/>
            <a:ext cx="4953000" cy="369332"/>
          </a:xfrm>
          <a:prstGeom prst="rect">
            <a:avLst/>
          </a:prstGeom>
          <a:noFill/>
        </p:spPr>
        <p:txBody>
          <a:bodyPr wrap="square" rtlCol="0">
            <a:spAutoFit/>
          </a:bodyPr>
          <a:lstStyle/>
          <a:p>
            <a:pPr algn="r"/>
            <a:r>
              <a:rPr lang="en-US" b="1" i="1" dirty="0" err="1">
                <a:solidFill>
                  <a:srgbClr val="333399"/>
                </a:solidFill>
              </a:rPr>
              <a:t>Preshaw</a:t>
            </a:r>
            <a:r>
              <a:rPr lang="en-US" b="1" i="1" dirty="0">
                <a:solidFill>
                  <a:srgbClr val="333399"/>
                </a:solidFill>
              </a:rPr>
              <a:t> PM et al. </a:t>
            </a:r>
            <a:r>
              <a:rPr lang="en-US" b="1" i="1" dirty="0" err="1">
                <a:solidFill>
                  <a:srgbClr val="333399"/>
                </a:solidFill>
              </a:rPr>
              <a:t>Diabetologia</a:t>
            </a:r>
            <a:r>
              <a:rPr lang="en-US" b="1" i="1" dirty="0">
                <a:solidFill>
                  <a:srgbClr val="333399"/>
                </a:solidFill>
              </a:rPr>
              <a:t> 2012; 55: 21-31</a:t>
            </a:r>
            <a:r>
              <a:rPr lang="en-US" b="1" i="1" dirty="0">
                <a:solidFill>
                  <a:schemeClr val="accent4">
                    <a:lumMod val="25000"/>
                  </a:schemeClr>
                </a:solidFill>
              </a:rPr>
              <a:t>. </a:t>
            </a:r>
            <a:endParaRPr lang="el-GR" b="1" i="1" dirty="0">
              <a:solidFill>
                <a:schemeClr val="accent4">
                  <a:lumMod val="25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lum contrast="20000"/>
            <a:extLst>
              <a:ext uri="{28A0092B-C50C-407E-A947-70E740481C1C}">
                <a14:useLocalDpi xmlns:a14="http://schemas.microsoft.com/office/drawing/2010/main" val="0"/>
              </a:ext>
            </a:extLst>
          </a:blip>
          <a:srcRect t="5727" r="1043" b="5861"/>
          <a:stretch/>
        </p:blipFill>
        <p:spPr bwMode="auto">
          <a:xfrm>
            <a:off x="839470" y="1828800"/>
            <a:ext cx="746506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57200" y="990600"/>
            <a:ext cx="8229600" cy="1143000"/>
          </a:xfrm>
          <a:prstGeom prst="rect">
            <a:avLst/>
          </a:prstGeom>
        </p:spPr>
        <p:txBody>
          <a:bodyPr/>
          <a:lst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imes New Roman" pitchFamily="18" charset="0"/>
                <a:cs typeface="Times New Roman" pitchFamily="18" charset="0"/>
              </a:defRPr>
            </a:lvl2pPr>
            <a:lvl3pPr algn="l" rtl="0" eaLnBrk="1" fontAlgn="base" hangingPunct="1">
              <a:spcBef>
                <a:spcPct val="0"/>
              </a:spcBef>
              <a:spcAft>
                <a:spcPct val="0"/>
              </a:spcAft>
              <a:defRPr sz="4400">
                <a:solidFill>
                  <a:schemeClr val="tx2"/>
                </a:solidFill>
                <a:latin typeface="Times New Roman" pitchFamily="18" charset="0"/>
                <a:cs typeface="Times New Roman" pitchFamily="18" charset="0"/>
              </a:defRPr>
            </a:lvl3pPr>
            <a:lvl4pPr algn="l" rtl="0" eaLnBrk="1" fontAlgn="base" hangingPunct="1">
              <a:spcBef>
                <a:spcPct val="0"/>
              </a:spcBef>
              <a:spcAft>
                <a:spcPct val="0"/>
              </a:spcAft>
              <a:defRPr sz="4400">
                <a:solidFill>
                  <a:schemeClr val="tx2"/>
                </a:solidFill>
                <a:latin typeface="Times New Roman" pitchFamily="18" charset="0"/>
                <a:cs typeface="Times New Roman" pitchFamily="18" charset="0"/>
              </a:defRPr>
            </a:lvl4pPr>
            <a:lvl5pPr algn="l" rtl="0" eaLnBrk="1" fontAlgn="base" hangingPunct="1">
              <a:spcBef>
                <a:spcPct val="0"/>
              </a:spcBef>
              <a:spcAft>
                <a:spcPct val="0"/>
              </a:spcAft>
              <a:defRPr sz="4400">
                <a:solidFill>
                  <a:schemeClr val="tx2"/>
                </a:solidFill>
                <a:latin typeface="Times New Roman" pitchFamily="18" charset="0"/>
                <a:cs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cs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cs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cs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cs typeface="Times New Roman" pitchFamily="18" charset="0"/>
              </a:defRPr>
            </a:lvl9pPr>
          </a:lstStyle>
          <a:p>
            <a:pPr algn="ctr"/>
            <a:r>
              <a:rPr lang="el-GR" sz="3200" b="1" dirty="0">
                <a:solidFill>
                  <a:srgbClr val="333399"/>
                </a:solidFill>
              </a:rPr>
              <a:t>ΣΔ και περιοδοντίτιδα</a:t>
            </a:r>
          </a:p>
        </p:txBody>
      </p:sp>
      <p:sp>
        <p:nvSpPr>
          <p:cNvPr id="4" name="TextBox 3"/>
          <p:cNvSpPr txBox="1"/>
          <p:nvPr/>
        </p:nvSpPr>
        <p:spPr>
          <a:xfrm>
            <a:off x="1371600" y="152400"/>
            <a:ext cx="6781800" cy="381000"/>
          </a:xfrm>
          <a:prstGeom prst="rect">
            <a:avLst/>
          </a:prstGeom>
          <a:noFill/>
        </p:spPr>
        <p:txBody>
          <a:bodyPr wrap="square" rtlCol="0">
            <a:spAutoFit/>
          </a:bodyPr>
          <a:lstStyle/>
          <a:p>
            <a:pPr algn="ctr"/>
            <a:r>
              <a:rPr lang="el-GR" b="1" cap="small" spc="100" dirty="0">
                <a:solidFill>
                  <a:srgbClr val="002060"/>
                </a:solidFill>
              </a:rPr>
              <a:t>ΣΑΚΧΑΡΩΔΗΣ ΔΙΑΒΗΤΗΣ ΚΑΙ ΣΤΟΜΑΤΙΚΗ ΥΓΕΙΑ</a:t>
            </a:r>
          </a:p>
        </p:txBody>
      </p:sp>
      <p:sp>
        <p:nvSpPr>
          <p:cNvPr id="2" name="TextBox 1"/>
          <p:cNvSpPr txBox="1"/>
          <p:nvPr/>
        </p:nvSpPr>
        <p:spPr>
          <a:xfrm>
            <a:off x="152400" y="4724400"/>
            <a:ext cx="6400800" cy="1015663"/>
          </a:xfrm>
          <a:prstGeom prst="rect">
            <a:avLst/>
          </a:prstGeom>
          <a:noFill/>
        </p:spPr>
        <p:txBody>
          <a:bodyPr wrap="square" rtlCol="0">
            <a:spAutoFit/>
          </a:bodyPr>
          <a:lstStyle/>
          <a:p>
            <a:pPr marL="285750" indent="-285750">
              <a:lnSpc>
                <a:spcPct val="150000"/>
              </a:lnSpc>
              <a:buClr>
                <a:srgbClr val="00B050"/>
              </a:buClr>
              <a:buSzPct val="150000"/>
              <a:buFont typeface="Arial" pitchFamily="34" charset="0"/>
              <a:buChar char="•"/>
            </a:pPr>
            <a:r>
              <a:rPr lang="el-GR" sz="2000" b="1" dirty="0">
                <a:solidFill>
                  <a:srgbClr val="1C1C1C"/>
                </a:solidFill>
              </a:rPr>
              <a:t>Ύψος φυσιολογικού φατνιακού οστού</a:t>
            </a:r>
          </a:p>
          <a:p>
            <a:pPr marL="285750" indent="-285750">
              <a:lnSpc>
                <a:spcPct val="150000"/>
              </a:lnSpc>
              <a:buClr>
                <a:srgbClr val="FF0000"/>
              </a:buClr>
              <a:buSzPct val="150000"/>
              <a:buFont typeface="Arial" pitchFamily="34" charset="0"/>
              <a:buChar char="•"/>
            </a:pPr>
            <a:r>
              <a:rPr lang="en-US" sz="2000" b="1" dirty="0">
                <a:solidFill>
                  <a:srgbClr val="1C1C1C"/>
                </a:solidFill>
              </a:rPr>
              <a:t> </a:t>
            </a:r>
            <a:r>
              <a:rPr lang="el-GR" sz="2000" b="1" dirty="0">
                <a:solidFill>
                  <a:srgbClr val="1C1C1C"/>
                </a:solidFill>
              </a:rPr>
              <a:t>Απορρόφηση φατνιακού οστού λόγω περιοδοντίτιδας</a:t>
            </a:r>
          </a:p>
        </p:txBody>
      </p:sp>
      <p:sp>
        <p:nvSpPr>
          <p:cNvPr id="6" name="Ορθογώνιο 5"/>
          <p:cNvSpPr/>
          <p:nvPr/>
        </p:nvSpPr>
        <p:spPr>
          <a:xfrm>
            <a:off x="3048000" y="5944493"/>
            <a:ext cx="5638800" cy="369332"/>
          </a:xfrm>
          <a:prstGeom prst="rect">
            <a:avLst/>
          </a:prstGeom>
        </p:spPr>
        <p:txBody>
          <a:bodyPr wrap="square">
            <a:spAutoFit/>
          </a:bodyPr>
          <a:lstStyle/>
          <a:p>
            <a:pPr>
              <a:spcBef>
                <a:spcPts val="600"/>
              </a:spcBef>
            </a:pPr>
            <a:r>
              <a:rPr lang="nl-NL" b="1" i="1" dirty="0">
                <a:solidFill>
                  <a:srgbClr val="333399"/>
                </a:solidFill>
              </a:rPr>
              <a:t>Verhulst </a:t>
            </a:r>
            <a:r>
              <a:rPr lang="el-GR" b="1" i="1" dirty="0">
                <a:solidFill>
                  <a:srgbClr val="333399"/>
                </a:solidFill>
              </a:rPr>
              <a:t>Μ</a:t>
            </a:r>
            <a:r>
              <a:rPr lang="en-US" b="1" i="1" dirty="0">
                <a:solidFill>
                  <a:srgbClr val="333399"/>
                </a:solidFill>
              </a:rPr>
              <a:t>JL</a:t>
            </a:r>
            <a:r>
              <a:rPr lang="el-GR" b="1" i="1" dirty="0">
                <a:solidFill>
                  <a:srgbClr val="333399"/>
                </a:solidFill>
              </a:rPr>
              <a:t> </a:t>
            </a:r>
            <a:r>
              <a:rPr lang="en-US" b="1" i="1" dirty="0">
                <a:solidFill>
                  <a:srgbClr val="333399"/>
                </a:solidFill>
              </a:rPr>
              <a:t>et al. Front </a:t>
            </a:r>
            <a:r>
              <a:rPr lang="en-US" b="1" i="1" dirty="0" err="1">
                <a:solidFill>
                  <a:srgbClr val="333399"/>
                </a:solidFill>
              </a:rPr>
              <a:t>Endocrinol</a:t>
            </a:r>
            <a:r>
              <a:rPr lang="en-US" b="1" i="1" dirty="0">
                <a:solidFill>
                  <a:srgbClr val="333399"/>
                </a:solidFill>
              </a:rPr>
              <a:t> 2019; 10: 56.</a:t>
            </a:r>
          </a:p>
        </p:txBody>
      </p:sp>
    </p:spTree>
    <p:extLst>
      <p:ext uri="{BB962C8B-B14F-4D97-AF65-F5344CB8AC3E}">
        <p14:creationId xmlns:p14="http://schemas.microsoft.com/office/powerpoint/2010/main" val="1207974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DSC_0010"/>
          <p:cNvPicPr>
            <a:picLocks noGrp="1" noChangeAspect="1" noChangeArrowheads="1"/>
          </p:cNvPicPr>
          <p:nvPr>
            <p:ph sz="quarter" idx="3"/>
          </p:nvPr>
        </p:nvPicPr>
        <p:blipFill>
          <a:blip r:embed="rId3" cstate="print"/>
          <a:srcRect/>
          <a:stretch>
            <a:fillRect/>
          </a:stretch>
        </p:blipFill>
        <p:spPr>
          <a:xfrm>
            <a:off x="539750" y="4023885"/>
            <a:ext cx="3956050" cy="2357866"/>
          </a:xfrm>
          <a:ln>
            <a:solidFill>
              <a:srgbClr val="002060"/>
            </a:solidFill>
          </a:ln>
        </p:spPr>
      </p:pic>
      <p:pic>
        <p:nvPicPr>
          <p:cNvPr id="9220" name="Picture 4" descr="DSC_0011"/>
          <p:cNvPicPr>
            <a:picLocks noGrp="1" noChangeAspect="1" noChangeArrowheads="1"/>
          </p:cNvPicPr>
          <p:nvPr>
            <p:ph sz="quarter" idx="4"/>
          </p:nvPr>
        </p:nvPicPr>
        <p:blipFill>
          <a:blip r:embed="rId4" cstate="print"/>
          <a:srcRect/>
          <a:stretch>
            <a:fillRect/>
          </a:stretch>
        </p:blipFill>
        <p:spPr>
          <a:xfrm flipH="1">
            <a:off x="4787900" y="4076700"/>
            <a:ext cx="3740150" cy="2305050"/>
          </a:xfrm>
          <a:ln>
            <a:solidFill>
              <a:srgbClr val="002060"/>
            </a:solidFill>
          </a:ln>
        </p:spPr>
      </p:pic>
      <p:sp>
        <p:nvSpPr>
          <p:cNvPr id="9221" name="Rectangle 5"/>
          <p:cNvSpPr>
            <a:spLocks noChangeArrowheads="1"/>
          </p:cNvSpPr>
          <p:nvPr/>
        </p:nvSpPr>
        <p:spPr bwMode="auto">
          <a:xfrm>
            <a:off x="4762500" y="5832793"/>
            <a:ext cx="395287" cy="287337"/>
          </a:xfrm>
          <a:prstGeom prst="rect">
            <a:avLst/>
          </a:prstGeom>
          <a:solidFill>
            <a:srgbClr val="292929"/>
          </a:solidFill>
          <a:ln w="12700">
            <a:noFill/>
            <a:miter lim="800000"/>
            <a:headEnd type="none" w="sm" len="sm"/>
            <a:tailEnd type="none" w="sm" len="sm"/>
          </a:ln>
          <a:effectLst/>
        </p:spPr>
        <p:txBody>
          <a:bodyPr wrap="none" anchor="ctr"/>
          <a:lstStyle/>
          <a:p>
            <a:pPr algn="ctr"/>
            <a:r>
              <a:rPr lang="en-US" dirty="0"/>
              <a:t>R</a:t>
            </a:r>
            <a:endParaRPr lang="el-GR" dirty="0"/>
          </a:p>
        </p:txBody>
      </p:sp>
      <p:pic>
        <p:nvPicPr>
          <p:cNvPr id="9222" name="Picture 6" descr="DSC_0011"/>
          <p:cNvPicPr>
            <a:picLocks noGrp="1" noChangeAspect="1" noChangeArrowheads="1"/>
          </p:cNvPicPr>
          <p:nvPr>
            <p:ph sz="quarter" idx="1"/>
          </p:nvPr>
        </p:nvPicPr>
        <p:blipFill>
          <a:blip r:embed="rId5" cstate="print"/>
          <a:srcRect/>
          <a:stretch>
            <a:fillRect/>
          </a:stretch>
        </p:blipFill>
        <p:spPr>
          <a:xfrm>
            <a:off x="611188" y="1484313"/>
            <a:ext cx="3744912" cy="2305050"/>
          </a:xfrm>
          <a:ln>
            <a:solidFill>
              <a:schemeClr val="tx1"/>
            </a:solidFill>
          </a:ln>
        </p:spPr>
      </p:pic>
      <p:pic>
        <p:nvPicPr>
          <p:cNvPr id="9223" name="Picture 7" descr="DSC_0009"/>
          <p:cNvPicPr>
            <a:picLocks noGrp="1" noChangeAspect="1" noChangeArrowheads="1"/>
          </p:cNvPicPr>
          <p:nvPr>
            <p:ph sz="quarter" idx="2"/>
          </p:nvPr>
        </p:nvPicPr>
        <p:blipFill>
          <a:blip r:embed="rId6" cstate="print"/>
          <a:srcRect/>
          <a:stretch>
            <a:fillRect/>
          </a:stretch>
        </p:blipFill>
        <p:spPr>
          <a:xfrm>
            <a:off x="4932363" y="1412875"/>
            <a:ext cx="3578225" cy="2376488"/>
          </a:xfrm>
          <a:ln>
            <a:solidFill>
              <a:srgbClr val="002060"/>
            </a:solidFill>
          </a:ln>
        </p:spPr>
      </p:pic>
      <p:sp>
        <p:nvSpPr>
          <p:cNvPr id="9224" name="Line 8"/>
          <p:cNvSpPr>
            <a:spLocks noChangeShapeType="1"/>
          </p:cNvSpPr>
          <p:nvPr/>
        </p:nvSpPr>
        <p:spPr bwMode="auto">
          <a:xfrm flipV="1">
            <a:off x="5251609" y="5537200"/>
            <a:ext cx="287338" cy="360363"/>
          </a:xfrm>
          <a:prstGeom prst="line">
            <a:avLst/>
          </a:prstGeom>
          <a:noFill/>
          <a:ln w="25400">
            <a:solidFill>
              <a:schemeClr val="tx1"/>
            </a:solidFill>
            <a:round/>
            <a:headEnd type="none" w="sm" len="sm"/>
            <a:tailEnd type="stealth" w="lg" len="lg"/>
          </a:ln>
          <a:effectLst/>
        </p:spPr>
        <p:txBody>
          <a:bodyPr wrap="none" anchor="ctr"/>
          <a:lstStyle/>
          <a:p>
            <a:endParaRPr lang="el-GR"/>
          </a:p>
        </p:txBody>
      </p:sp>
      <p:sp>
        <p:nvSpPr>
          <p:cNvPr id="9225" name="Line 9"/>
          <p:cNvSpPr>
            <a:spLocks noChangeShapeType="1"/>
          </p:cNvSpPr>
          <p:nvPr/>
        </p:nvSpPr>
        <p:spPr bwMode="auto">
          <a:xfrm flipH="1">
            <a:off x="5943600" y="4413884"/>
            <a:ext cx="215900" cy="288925"/>
          </a:xfrm>
          <a:prstGeom prst="line">
            <a:avLst/>
          </a:prstGeom>
          <a:noFill/>
          <a:ln w="25400">
            <a:solidFill>
              <a:schemeClr val="tx1"/>
            </a:solidFill>
            <a:round/>
            <a:headEnd type="none" w="sm" len="sm"/>
            <a:tailEnd type="stealth" w="lg" len="lg"/>
          </a:ln>
          <a:effectLst/>
        </p:spPr>
        <p:txBody>
          <a:bodyPr wrap="none" anchor="ctr"/>
          <a:lstStyle/>
          <a:p>
            <a:endParaRPr lang="el-GR"/>
          </a:p>
        </p:txBody>
      </p:sp>
      <p:sp>
        <p:nvSpPr>
          <p:cNvPr id="9226" name="Line 10"/>
          <p:cNvSpPr>
            <a:spLocks noChangeShapeType="1"/>
          </p:cNvSpPr>
          <p:nvPr/>
        </p:nvSpPr>
        <p:spPr bwMode="auto">
          <a:xfrm flipV="1">
            <a:off x="7391400" y="5428456"/>
            <a:ext cx="71437" cy="288925"/>
          </a:xfrm>
          <a:prstGeom prst="line">
            <a:avLst/>
          </a:prstGeom>
          <a:noFill/>
          <a:ln w="25400">
            <a:solidFill>
              <a:schemeClr val="tx1"/>
            </a:solidFill>
            <a:round/>
            <a:headEnd type="none" w="sm" len="sm"/>
            <a:tailEnd type="stealth" w="lg" len="lg"/>
          </a:ln>
          <a:effectLst/>
        </p:spPr>
        <p:txBody>
          <a:bodyPr wrap="none" anchor="ctr"/>
          <a:lstStyle/>
          <a:p>
            <a:endParaRPr lang="el-GR"/>
          </a:p>
        </p:txBody>
      </p:sp>
      <p:pic>
        <p:nvPicPr>
          <p:cNvPr id="9227" name="Picture 11" descr="DSC_0009"/>
          <p:cNvPicPr>
            <a:picLocks noChangeAspect="1" noChangeArrowheads="1"/>
          </p:cNvPicPr>
          <p:nvPr/>
        </p:nvPicPr>
        <p:blipFill>
          <a:blip r:embed="rId7" cstate="print"/>
          <a:srcRect/>
          <a:stretch>
            <a:fillRect/>
          </a:stretch>
        </p:blipFill>
        <p:spPr bwMode="auto">
          <a:xfrm>
            <a:off x="611188" y="1341438"/>
            <a:ext cx="3813175" cy="2447925"/>
          </a:xfrm>
          <a:prstGeom prst="rect">
            <a:avLst/>
          </a:prstGeom>
          <a:noFill/>
          <a:ln w="9525">
            <a:solidFill>
              <a:srgbClr val="002060"/>
            </a:solidFill>
            <a:miter lim="800000"/>
            <a:headEnd/>
            <a:tailEnd/>
          </a:ln>
          <a:effectLst/>
        </p:spPr>
      </p:pic>
      <p:sp>
        <p:nvSpPr>
          <p:cNvPr id="9228" name="Rectangle 12"/>
          <p:cNvSpPr>
            <a:spLocks noChangeArrowheads="1"/>
          </p:cNvSpPr>
          <p:nvPr/>
        </p:nvSpPr>
        <p:spPr bwMode="auto">
          <a:xfrm>
            <a:off x="7955755" y="5832793"/>
            <a:ext cx="395287" cy="287337"/>
          </a:xfrm>
          <a:prstGeom prst="rect">
            <a:avLst/>
          </a:prstGeom>
          <a:solidFill>
            <a:srgbClr val="292929"/>
          </a:solidFill>
          <a:ln w="12700">
            <a:noFill/>
            <a:miter lim="800000"/>
            <a:headEnd type="none" w="sm" len="sm"/>
            <a:tailEnd type="none" w="sm" len="sm"/>
          </a:ln>
          <a:effectLst/>
        </p:spPr>
        <p:txBody>
          <a:bodyPr wrap="none" anchor="ctr"/>
          <a:lstStyle/>
          <a:p>
            <a:pPr algn="ctr"/>
            <a:r>
              <a:rPr lang="en-US" dirty="0"/>
              <a:t>L</a:t>
            </a:r>
            <a:endParaRPr lang="el-GR" dirty="0"/>
          </a:p>
        </p:txBody>
      </p:sp>
      <p:sp>
        <p:nvSpPr>
          <p:cNvPr id="13" name="Title 12"/>
          <p:cNvSpPr>
            <a:spLocks noGrp="1"/>
          </p:cNvSpPr>
          <p:nvPr>
            <p:ph type="title" sz="quarter"/>
          </p:nvPr>
        </p:nvSpPr>
        <p:spPr>
          <a:xfrm>
            <a:off x="457200" y="533400"/>
            <a:ext cx="8229600" cy="762000"/>
          </a:xfrm>
        </p:spPr>
        <p:txBody>
          <a:bodyPr/>
          <a:lstStyle/>
          <a:p>
            <a:pPr algn="ctr"/>
            <a:r>
              <a:rPr lang="el-GR" sz="2800" b="1" dirty="0">
                <a:solidFill>
                  <a:srgbClr val="333399"/>
                </a:solidFill>
              </a:rPr>
              <a:t>Περιοδοντικά  αποστήματα σε έδαφος ΣΔ</a:t>
            </a:r>
          </a:p>
        </p:txBody>
      </p:sp>
      <p:sp>
        <p:nvSpPr>
          <p:cNvPr id="15" name="TextBox 14"/>
          <p:cNvSpPr txBox="1"/>
          <p:nvPr/>
        </p:nvSpPr>
        <p:spPr>
          <a:xfrm>
            <a:off x="1371600" y="152400"/>
            <a:ext cx="6781800" cy="381000"/>
          </a:xfrm>
          <a:prstGeom prst="rect">
            <a:avLst/>
          </a:prstGeom>
          <a:noFill/>
        </p:spPr>
        <p:txBody>
          <a:bodyPr wrap="square" rtlCol="0">
            <a:spAutoFit/>
          </a:bodyPr>
          <a:lstStyle/>
          <a:p>
            <a:pPr algn="ctr"/>
            <a:r>
              <a:rPr lang="el-GR" b="1" cap="small" spc="100" dirty="0">
                <a:solidFill>
                  <a:srgbClr val="002060"/>
                </a:solidFill>
              </a:rPr>
              <a:t>ΣΑΚΧΑΡΩΔΗΣ ΔΙΑΒΗΤΗΣ ΚΑΙ ΣΤΟΜΑΤΙΚΗ ΥΓΕΙΑ</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57400"/>
            <a:ext cx="9144000" cy="4648200"/>
          </a:xfrm>
        </p:spPr>
        <p:txBody>
          <a:bodyPr/>
          <a:lstStyle/>
          <a:p>
            <a:pPr>
              <a:lnSpc>
                <a:spcPct val="120000"/>
              </a:lnSpc>
              <a:spcAft>
                <a:spcPts val="600"/>
              </a:spcAft>
              <a:buClr>
                <a:srgbClr val="002060"/>
              </a:buClr>
              <a:buSzPct val="100000"/>
              <a:buFont typeface="Wingdings" pitchFamily="2" charset="2"/>
              <a:buChar char="§"/>
            </a:pPr>
            <a:r>
              <a:rPr lang="el-GR" sz="2300" b="1" dirty="0">
                <a:solidFill>
                  <a:schemeClr val="bg1"/>
                </a:solidFill>
              </a:rPr>
              <a:t>Απώλεια των δοντιών, διατροφικές διαταραχές, ανθυγιεινές διατροφικές συνήθειες και παχυσαρκία</a:t>
            </a:r>
          </a:p>
          <a:p>
            <a:pPr>
              <a:lnSpc>
                <a:spcPct val="120000"/>
              </a:lnSpc>
              <a:spcAft>
                <a:spcPts val="600"/>
              </a:spcAft>
              <a:buClr>
                <a:srgbClr val="002060"/>
              </a:buClr>
              <a:buSzPct val="100000"/>
              <a:buFont typeface="Wingdings" pitchFamily="2" charset="2"/>
              <a:buChar char="§"/>
            </a:pPr>
            <a:r>
              <a:rPr lang="el-GR" sz="2300" b="1" dirty="0">
                <a:solidFill>
                  <a:schemeClr val="bg1"/>
                </a:solidFill>
              </a:rPr>
              <a:t>Αύξηση φλεγμονώδους φορτίου λόγω έκκρισης </a:t>
            </a:r>
            <a:r>
              <a:rPr lang="el-GR" sz="2300" b="1" dirty="0" err="1">
                <a:solidFill>
                  <a:schemeClr val="bg1"/>
                </a:solidFill>
              </a:rPr>
              <a:t>κυτταροκινών</a:t>
            </a:r>
            <a:r>
              <a:rPr lang="el-GR" sz="2300" b="1" dirty="0">
                <a:solidFill>
                  <a:schemeClr val="bg1"/>
                </a:solidFill>
              </a:rPr>
              <a:t> (</a:t>
            </a:r>
            <a:r>
              <a:rPr lang="en-US" sz="2300" b="1" dirty="0">
                <a:solidFill>
                  <a:schemeClr val="bg1"/>
                </a:solidFill>
              </a:rPr>
              <a:t>TNF-</a:t>
            </a:r>
            <a:r>
              <a:rPr lang="el-GR" sz="2300" b="1" dirty="0">
                <a:solidFill>
                  <a:schemeClr val="bg1"/>
                </a:solidFill>
              </a:rPr>
              <a:t>α, </a:t>
            </a:r>
            <a:r>
              <a:rPr lang="en-US" sz="2300" b="1" dirty="0">
                <a:solidFill>
                  <a:schemeClr val="bg1"/>
                </a:solidFill>
              </a:rPr>
              <a:t>IL</a:t>
            </a:r>
            <a:r>
              <a:rPr lang="el-GR" sz="2300" b="1" dirty="0">
                <a:solidFill>
                  <a:schemeClr val="bg1"/>
                </a:solidFill>
              </a:rPr>
              <a:t>-</a:t>
            </a:r>
            <a:r>
              <a:rPr lang="en-US" sz="2300" b="1" dirty="0">
                <a:solidFill>
                  <a:schemeClr val="bg1"/>
                </a:solidFill>
              </a:rPr>
              <a:t>6</a:t>
            </a:r>
            <a:r>
              <a:rPr lang="el-GR" sz="2300" b="1" dirty="0">
                <a:solidFill>
                  <a:schemeClr val="bg1"/>
                </a:solidFill>
              </a:rPr>
              <a:t>) στους περιοδοντικούς ιστούς και στον ορό οδηγεί σε </a:t>
            </a:r>
            <a:r>
              <a:rPr lang="el-GR" sz="2300" b="1" dirty="0" err="1">
                <a:solidFill>
                  <a:schemeClr val="bg1"/>
                </a:solidFill>
              </a:rPr>
              <a:t>υπερλιπιδαιμία</a:t>
            </a:r>
            <a:r>
              <a:rPr lang="el-GR" sz="2300" b="1" dirty="0">
                <a:solidFill>
                  <a:schemeClr val="bg1"/>
                </a:solidFill>
              </a:rPr>
              <a:t> με αποτέλεσμα</a:t>
            </a:r>
            <a:r>
              <a:rPr lang="en-US" sz="2300" b="1" dirty="0">
                <a:solidFill>
                  <a:schemeClr val="bg1"/>
                </a:solidFill>
              </a:rPr>
              <a:t>:</a:t>
            </a:r>
            <a:r>
              <a:rPr lang="el-GR" sz="2300" b="1" dirty="0">
                <a:solidFill>
                  <a:schemeClr val="bg1"/>
                </a:solidFill>
              </a:rPr>
              <a:t> </a:t>
            </a:r>
          </a:p>
          <a:p>
            <a:pPr indent="-26988">
              <a:spcAft>
                <a:spcPts val="600"/>
              </a:spcAft>
              <a:buClr>
                <a:srgbClr val="002060"/>
              </a:buClr>
              <a:buSzPct val="100000"/>
              <a:buFont typeface="Courier New" pitchFamily="49" charset="0"/>
              <a:buChar char="o"/>
            </a:pPr>
            <a:r>
              <a:rPr lang="el-GR" sz="2300" b="1" dirty="0">
                <a:solidFill>
                  <a:srgbClr val="333399"/>
                </a:solidFill>
              </a:rPr>
              <a:t> </a:t>
            </a:r>
            <a:r>
              <a:rPr lang="el-GR" sz="2300" b="1" dirty="0">
                <a:solidFill>
                  <a:srgbClr val="0000FF"/>
                </a:solidFill>
              </a:rPr>
              <a:t>αποδυνάμωση του </a:t>
            </a:r>
            <a:r>
              <a:rPr lang="el-GR" sz="2300" b="1" dirty="0" err="1">
                <a:solidFill>
                  <a:srgbClr val="0000FF"/>
                </a:solidFill>
              </a:rPr>
              <a:t>γλυκαιμικού</a:t>
            </a:r>
            <a:r>
              <a:rPr lang="el-GR" sz="2300" b="1" dirty="0">
                <a:solidFill>
                  <a:srgbClr val="0000FF"/>
                </a:solidFill>
              </a:rPr>
              <a:t> ελέγχου </a:t>
            </a:r>
          </a:p>
          <a:p>
            <a:pPr indent="-26988">
              <a:spcAft>
                <a:spcPts val="0"/>
              </a:spcAft>
              <a:buClr>
                <a:srgbClr val="002060"/>
              </a:buClr>
              <a:buSzPct val="100000"/>
              <a:buFont typeface="Courier New" pitchFamily="49" charset="0"/>
              <a:buChar char="o"/>
            </a:pPr>
            <a:r>
              <a:rPr lang="el-GR" sz="2300" b="1" dirty="0">
                <a:solidFill>
                  <a:srgbClr val="0000FF"/>
                </a:solidFill>
              </a:rPr>
              <a:t> αύξηση της αντίστασης στην ινσουλίνη </a:t>
            </a:r>
          </a:p>
          <a:p>
            <a:pPr indent="-26988">
              <a:spcAft>
                <a:spcPts val="0"/>
              </a:spcAft>
              <a:buClr>
                <a:srgbClr val="002060"/>
              </a:buClr>
              <a:buSzPct val="100000"/>
              <a:buFont typeface="Courier New" pitchFamily="49" charset="0"/>
              <a:buChar char="o"/>
            </a:pPr>
            <a:r>
              <a:rPr lang="el-GR" sz="2300" b="1" dirty="0">
                <a:solidFill>
                  <a:srgbClr val="0000FF"/>
                </a:solidFill>
              </a:rPr>
              <a:t> εμφάνιση συστηματικών επιπλοκών και επιδείνωση δυνητικά των </a:t>
            </a:r>
          </a:p>
          <a:p>
            <a:pPr indent="-26988">
              <a:spcAft>
                <a:spcPts val="0"/>
              </a:spcAft>
              <a:buClr>
                <a:srgbClr val="002060"/>
              </a:buClr>
              <a:buSzPct val="100000"/>
              <a:buNone/>
            </a:pPr>
            <a:r>
              <a:rPr lang="el-GR" sz="2300" b="1" dirty="0">
                <a:solidFill>
                  <a:srgbClr val="0000FF"/>
                </a:solidFill>
              </a:rPr>
              <a:t>   καρδιαγγειακών προβλημάτων</a:t>
            </a:r>
          </a:p>
        </p:txBody>
      </p:sp>
      <p:sp>
        <p:nvSpPr>
          <p:cNvPr id="5" name="Title 6"/>
          <p:cNvSpPr>
            <a:spLocks noGrp="1"/>
          </p:cNvSpPr>
          <p:nvPr>
            <p:ph type="title"/>
          </p:nvPr>
        </p:nvSpPr>
        <p:spPr>
          <a:xfrm>
            <a:off x="457200" y="685800"/>
            <a:ext cx="8229600" cy="1143000"/>
          </a:xfrm>
        </p:spPr>
        <p:txBody>
          <a:bodyPr/>
          <a:lstStyle/>
          <a:p>
            <a:r>
              <a:rPr lang="el-GR" sz="2400" b="1" dirty="0">
                <a:solidFill>
                  <a:srgbClr val="333399"/>
                </a:solidFill>
              </a:rPr>
              <a:t>     Σακχαρώδης διαβήτης              Νόσοι του περιοδοντίου</a:t>
            </a:r>
            <a:br>
              <a:rPr lang="el-GR" sz="2400" b="1" dirty="0">
                <a:solidFill>
                  <a:srgbClr val="333399"/>
                </a:solidFill>
              </a:rPr>
            </a:br>
            <a:r>
              <a:rPr lang="el-GR" sz="2400" b="1" dirty="0">
                <a:solidFill>
                  <a:srgbClr val="333399"/>
                </a:solidFill>
                <a:latin typeface="Times New Roman" pitchFamily="18" charset="0"/>
              </a:rPr>
              <a:t>            (τύποι 1 και 2)</a:t>
            </a:r>
            <a:endParaRPr lang="el-GR" sz="2400" b="1" dirty="0">
              <a:solidFill>
                <a:srgbClr val="333399"/>
              </a:solidFill>
            </a:endParaRPr>
          </a:p>
        </p:txBody>
      </p:sp>
      <p:sp>
        <p:nvSpPr>
          <p:cNvPr id="6" name="Left Arrow 5"/>
          <p:cNvSpPr/>
          <p:nvPr/>
        </p:nvSpPr>
        <p:spPr bwMode="auto">
          <a:xfrm>
            <a:off x="3962400" y="1143000"/>
            <a:ext cx="914400" cy="304800"/>
          </a:xfrm>
          <a:prstGeom prst="leftArrow">
            <a:avLst/>
          </a:prstGeom>
          <a:solidFill>
            <a:srgbClr val="660066"/>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69900" marR="0" indent="-469900" algn="l" defTabSz="914400" rtl="0" eaLnBrk="1" fontAlgn="base" latinLnBrk="0" hangingPunct="1">
              <a:lnSpc>
                <a:spcPct val="100000"/>
              </a:lnSpc>
              <a:spcBef>
                <a:spcPct val="20000"/>
              </a:spcBef>
              <a:spcAft>
                <a:spcPct val="0"/>
              </a:spcAft>
              <a:buClr>
                <a:schemeClr val="folHlink"/>
              </a:buClr>
              <a:buSzPct val="50000"/>
              <a:buFont typeface="Wingdings" pitchFamily="2" charset="2"/>
              <a:buNone/>
              <a:tabLst/>
            </a:pPr>
            <a:endParaRPr kumimoji="0" lang="el-GR" sz="2400" b="1" i="0" u="none" strike="noStrike" cap="none" normalizeH="0" baseline="0">
              <a:ln>
                <a:noFill/>
              </a:ln>
              <a:solidFill>
                <a:schemeClr val="bg1"/>
              </a:solidFill>
              <a:effectLst/>
              <a:latin typeface="Times New Roman" pitchFamily="18" charset="0"/>
              <a:cs typeface="Times New Roman" pitchFamily="18" charset="0"/>
            </a:endParaRPr>
          </a:p>
        </p:txBody>
      </p:sp>
      <p:sp>
        <p:nvSpPr>
          <p:cNvPr id="8" name="TextBox 7"/>
          <p:cNvSpPr txBox="1"/>
          <p:nvPr/>
        </p:nvSpPr>
        <p:spPr>
          <a:xfrm>
            <a:off x="1371600" y="152400"/>
            <a:ext cx="6781800" cy="381000"/>
          </a:xfrm>
          <a:prstGeom prst="rect">
            <a:avLst/>
          </a:prstGeom>
          <a:noFill/>
        </p:spPr>
        <p:txBody>
          <a:bodyPr wrap="square" rtlCol="0">
            <a:spAutoFit/>
          </a:bodyPr>
          <a:lstStyle/>
          <a:p>
            <a:pPr algn="ctr"/>
            <a:r>
              <a:rPr lang="el-GR" b="1" cap="small" spc="100" dirty="0">
                <a:solidFill>
                  <a:srgbClr val="002060"/>
                </a:solidFill>
              </a:rPr>
              <a:t>ΣΑΚΧΑΡΩΔΗΣ ΔΙΑΒΗΤΗΣ ΚΑΙ ΣΤΟΜΑΤΙΚΗ ΥΓΕΙΑ</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Ορθογώνιο 1"/>
          <p:cNvSpPr/>
          <p:nvPr/>
        </p:nvSpPr>
        <p:spPr>
          <a:xfrm>
            <a:off x="453636" y="6483697"/>
            <a:ext cx="8153401" cy="369332"/>
          </a:xfrm>
          <a:prstGeom prst="rect">
            <a:avLst/>
          </a:prstGeom>
        </p:spPr>
        <p:txBody>
          <a:bodyPr wrap="square">
            <a:spAutoFit/>
          </a:bodyPr>
          <a:lstStyle/>
          <a:p>
            <a:pPr algn="r"/>
            <a:r>
              <a:rPr lang="en-US" b="1" i="1" dirty="0" err="1">
                <a:solidFill>
                  <a:srgbClr val="333399"/>
                </a:solidFill>
              </a:rPr>
              <a:t>Borgnakke</a:t>
            </a:r>
            <a:r>
              <a:rPr lang="en-US" b="1" i="1" dirty="0">
                <a:solidFill>
                  <a:srgbClr val="333399"/>
                </a:solidFill>
              </a:rPr>
              <a:t> WS. Diabetes Res </a:t>
            </a:r>
            <a:r>
              <a:rPr lang="en-US" b="1" i="1" dirty="0" err="1">
                <a:solidFill>
                  <a:srgbClr val="333399"/>
                </a:solidFill>
              </a:rPr>
              <a:t>Clin</a:t>
            </a:r>
            <a:r>
              <a:rPr lang="en-US" b="1" i="1" dirty="0">
                <a:solidFill>
                  <a:srgbClr val="333399"/>
                </a:solidFill>
              </a:rPr>
              <a:t> </a:t>
            </a:r>
            <a:r>
              <a:rPr lang="en-US" b="1" i="1" dirty="0" err="1">
                <a:solidFill>
                  <a:srgbClr val="333399"/>
                </a:solidFill>
              </a:rPr>
              <a:t>Pract</a:t>
            </a:r>
            <a:r>
              <a:rPr lang="en-US" b="1" i="1" dirty="0">
                <a:solidFill>
                  <a:srgbClr val="333399"/>
                </a:solidFill>
              </a:rPr>
              <a:t> 2019;</a:t>
            </a:r>
            <a:r>
              <a:rPr lang="el-GR" b="1" i="1" dirty="0">
                <a:solidFill>
                  <a:srgbClr val="333399"/>
                </a:solidFill>
              </a:rPr>
              <a:t> 157:107839</a:t>
            </a:r>
            <a:r>
              <a:rPr lang="en-US" b="1" i="1" dirty="0">
                <a:solidFill>
                  <a:srgbClr val="333399"/>
                </a:solidFill>
              </a:rPr>
              <a:t>.</a:t>
            </a:r>
            <a:endParaRPr lang="el-GR" i="1" dirty="0">
              <a:solidFill>
                <a:srgbClr val="333399"/>
              </a:solidFill>
            </a:endParaRP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38920" cy="6463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5882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62200"/>
            <a:ext cx="8229600" cy="4114800"/>
          </a:xfrm>
        </p:spPr>
        <p:txBody>
          <a:bodyPr/>
          <a:lstStyle/>
          <a:p>
            <a:pPr>
              <a:lnSpc>
                <a:spcPct val="120000"/>
              </a:lnSpc>
              <a:spcBef>
                <a:spcPts val="600"/>
              </a:spcBef>
              <a:spcAft>
                <a:spcPts val="600"/>
              </a:spcAft>
              <a:buClr>
                <a:srgbClr val="002060"/>
              </a:buClr>
              <a:buSzPct val="100000"/>
              <a:buFont typeface="Wingdings" pitchFamily="2" charset="2"/>
              <a:buChar char="§"/>
            </a:pPr>
            <a:r>
              <a:rPr lang="el-GR" sz="2400" b="1" dirty="0">
                <a:solidFill>
                  <a:schemeClr val="bg1"/>
                </a:solidFill>
                <a:latin typeface="Times New Roman" pitchFamily="18" charset="0"/>
              </a:rPr>
              <a:t>Συσχέτιση των νοσημάτων των ούλων με το επίπεδο του </a:t>
            </a:r>
            <a:r>
              <a:rPr lang="el-GR" sz="2400" b="1" dirty="0" err="1">
                <a:solidFill>
                  <a:schemeClr val="bg1"/>
                </a:solidFill>
                <a:latin typeface="Times New Roman" pitchFamily="18" charset="0"/>
              </a:rPr>
              <a:t>γλυκαιμικού</a:t>
            </a:r>
            <a:r>
              <a:rPr lang="el-GR" sz="2400" b="1" dirty="0">
                <a:solidFill>
                  <a:schemeClr val="bg1"/>
                </a:solidFill>
                <a:latin typeface="Times New Roman" pitchFamily="18" charset="0"/>
              </a:rPr>
              <a:t> ελέγχου</a:t>
            </a:r>
          </a:p>
          <a:p>
            <a:pPr>
              <a:lnSpc>
                <a:spcPct val="120000"/>
              </a:lnSpc>
              <a:spcBef>
                <a:spcPts val="600"/>
              </a:spcBef>
              <a:spcAft>
                <a:spcPts val="600"/>
              </a:spcAft>
              <a:buClr>
                <a:srgbClr val="002060"/>
              </a:buClr>
              <a:buSzPct val="100000"/>
              <a:buFont typeface="Wingdings" pitchFamily="2" charset="2"/>
              <a:buChar char="§"/>
            </a:pPr>
            <a:r>
              <a:rPr lang="el-GR" sz="2400" b="1" dirty="0">
                <a:solidFill>
                  <a:schemeClr val="bg1"/>
                </a:solidFill>
                <a:latin typeface="Times New Roman" pitchFamily="18" charset="0"/>
              </a:rPr>
              <a:t>Η αποτελεσματική αντιμετώπιση της περιοδοντικής νόσου είναι καθοριστική για την επίτευξη </a:t>
            </a:r>
            <a:r>
              <a:rPr lang="el-GR" sz="2400" b="1" dirty="0" err="1">
                <a:solidFill>
                  <a:schemeClr val="bg1"/>
                </a:solidFill>
                <a:latin typeface="Times New Roman" pitchFamily="18" charset="0"/>
              </a:rPr>
              <a:t>γλυκαιμικού</a:t>
            </a:r>
            <a:r>
              <a:rPr lang="el-GR" sz="2400" b="1" dirty="0">
                <a:solidFill>
                  <a:schemeClr val="bg1"/>
                </a:solidFill>
                <a:latin typeface="Times New Roman" pitchFamily="18" charset="0"/>
              </a:rPr>
              <a:t> ελέγχου και την αποφυγή συστηματικών και μη επιπλοκών</a:t>
            </a:r>
            <a:endParaRPr lang="el-GR" sz="2400" dirty="0"/>
          </a:p>
        </p:txBody>
      </p:sp>
      <p:sp>
        <p:nvSpPr>
          <p:cNvPr id="8" name="Content Placeholder 2"/>
          <p:cNvSpPr txBox="1">
            <a:spLocks/>
          </p:cNvSpPr>
          <p:nvPr/>
        </p:nvSpPr>
        <p:spPr>
          <a:xfrm>
            <a:off x="609600" y="914400"/>
            <a:ext cx="8229600" cy="1173163"/>
          </a:xfrm>
          <a:prstGeom prst="rect">
            <a:avLst/>
          </a:prstGeom>
        </p:spPr>
        <p:txBody>
          <a:bodyPr/>
          <a:lstStyle/>
          <a:p>
            <a:pPr marL="469900" marR="0" lvl="0" indent="-469900" algn="l" defTabSz="914400" rtl="0" eaLnBrk="1" fontAlgn="base" latinLnBrk="0" hangingPunct="1">
              <a:lnSpc>
                <a:spcPct val="120000"/>
              </a:lnSpc>
              <a:spcBef>
                <a:spcPct val="20000"/>
              </a:spcBef>
              <a:spcAft>
                <a:spcPct val="0"/>
              </a:spcAft>
              <a:buClr>
                <a:schemeClr val="bg2"/>
              </a:buClr>
              <a:buSzPct val="70000"/>
              <a:buFont typeface="Wingdings" pitchFamily="2" charset="2"/>
              <a:buNone/>
              <a:tabLst/>
              <a:defRPr/>
            </a:pPr>
            <a:r>
              <a:rPr kumimoji="0" lang="el-GR" sz="2400" b="0" i="0" u="none" strike="noStrike" kern="0" cap="none" spc="0" normalizeH="0" baseline="0" noProof="0" dirty="0">
                <a:ln>
                  <a:noFill/>
                </a:ln>
                <a:solidFill>
                  <a:schemeClr val="bg1"/>
                </a:solidFill>
                <a:effectLst/>
                <a:uLnTx/>
                <a:uFillTx/>
                <a:latin typeface="+mn-lt"/>
                <a:ea typeface="+mn-ea"/>
                <a:cs typeface="+mn-cs"/>
              </a:rPr>
              <a:t>  </a:t>
            </a:r>
            <a:r>
              <a:rPr kumimoji="0" lang="el-GR" sz="2400" b="1" i="0" u="none" strike="noStrike" kern="0" cap="none" spc="0" normalizeH="0" baseline="0" noProof="0" dirty="0">
                <a:ln>
                  <a:noFill/>
                </a:ln>
                <a:solidFill>
                  <a:srgbClr val="333399"/>
                </a:solidFill>
                <a:effectLst/>
                <a:uLnTx/>
                <a:uFillTx/>
                <a:latin typeface="Times New Roman" pitchFamily="18" charset="0"/>
                <a:ea typeface="+mn-ea"/>
                <a:cs typeface="+mn-cs"/>
              </a:rPr>
              <a:t>Σακχαρώδης Διαβήτης                   Νόσοι του περιοδοντίου</a:t>
            </a:r>
          </a:p>
          <a:p>
            <a:pPr marL="469900" marR="0" lvl="0" indent="-469900" algn="l" defTabSz="914400" rtl="0" eaLnBrk="1" fontAlgn="base" latinLnBrk="0" hangingPunct="1">
              <a:lnSpc>
                <a:spcPct val="120000"/>
              </a:lnSpc>
              <a:spcBef>
                <a:spcPct val="20000"/>
              </a:spcBef>
              <a:spcAft>
                <a:spcPct val="0"/>
              </a:spcAft>
              <a:buClr>
                <a:schemeClr val="bg2"/>
              </a:buClr>
              <a:buSzPct val="70000"/>
              <a:buFont typeface="Wingdings" pitchFamily="2" charset="2"/>
              <a:buNone/>
              <a:tabLst/>
              <a:defRPr/>
            </a:pPr>
            <a:r>
              <a:rPr kumimoji="0" lang="el-GR" sz="2400" b="1" i="0" u="none" strike="noStrike" kern="0" cap="none" spc="0" normalizeH="0" baseline="0" noProof="0" dirty="0">
                <a:ln>
                  <a:noFill/>
                </a:ln>
                <a:solidFill>
                  <a:srgbClr val="333399"/>
                </a:solidFill>
                <a:effectLst/>
                <a:uLnTx/>
                <a:uFillTx/>
                <a:latin typeface="Times New Roman" pitchFamily="18" charset="0"/>
                <a:ea typeface="+mn-ea"/>
                <a:cs typeface="+mn-cs"/>
              </a:rPr>
              <a:t>     (τύποι 1 και 2)</a:t>
            </a:r>
          </a:p>
          <a:p>
            <a:pPr marL="263525" marR="0" lvl="1" indent="-84138" algn="l" defTabSz="914400" rtl="0" eaLnBrk="1" fontAlgn="base" latinLnBrk="0" hangingPunct="1">
              <a:lnSpc>
                <a:spcPct val="100000"/>
              </a:lnSpc>
              <a:spcBef>
                <a:spcPts val="0"/>
              </a:spcBef>
              <a:spcAft>
                <a:spcPct val="0"/>
              </a:spcAft>
              <a:buClr>
                <a:srgbClr val="002060"/>
              </a:buClr>
              <a:buSzPct val="75000"/>
              <a:buFont typeface="Wingdings" pitchFamily="2" charset="2"/>
              <a:buChar char="Ø"/>
              <a:tabLst/>
              <a:defRPr/>
            </a:pPr>
            <a:endParaRPr kumimoji="0" lang="en-US" sz="2400" b="0" i="0" u="none" strike="noStrike" kern="0" cap="none" spc="0" normalizeH="0" baseline="0" noProof="0" dirty="0">
              <a:ln>
                <a:noFill/>
              </a:ln>
              <a:solidFill>
                <a:schemeClr val="bg1"/>
              </a:solidFill>
              <a:effectLst/>
              <a:uLnTx/>
              <a:uFillTx/>
              <a:latin typeface="+mn-lt"/>
              <a:cs typeface="+mn-cs"/>
            </a:endParaRPr>
          </a:p>
          <a:p>
            <a:pPr marL="263525" marR="0" lvl="1" indent="-84138" algn="l" defTabSz="914400" rtl="0" eaLnBrk="1" fontAlgn="base" latinLnBrk="0" hangingPunct="1">
              <a:lnSpc>
                <a:spcPct val="120000"/>
              </a:lnSpc>
              <a:spcBef>
                <a:spcPts val="0"/>
              </a:spcBef>
              <a:spcAft>
                <a:spcPct val="0"/>
              </a:spcAft>
              <a:buClr>
                <a:srgbClr val="002060"/>
              </a:buClr>
              <a:buSzPct val="75000"/>
              <a:buFont typeface="Wingdings" pitchFamily="2" charset="2"/>
              <a:buNone/>
              <a:tabLst/>
              <a:defRPr/>
            </a:pPr>
            <a:endParaRPr kumimoji="0" lang="el-GR" sz="2400" b="1" i="0" u="none" strike="noStrike" kern="0" cap="none" spc="0" normalizeH="0" baseline="0" noProof="0" dirty="0">
              <a:ln>
                <a:noFill/>
              </a:ln>
              <a:solidFill>
                <a:schemeClr val="bg1"/>
              </a:solidFill>
              <a:effectLst/>
              <a:uLnTx/>
              <a:uFillTx/>
              <a:latin typeface="+mn-lt"/>
              <a:cs typeface="+mn-cs"/>
            </a:endParaRPr>
          </a:p>
          <a:p>
            <a:pPr marL="263525" marR="0" lvl="1" indent="-84138" algn="l" defTabSz="914400" rtl="0" eaLnBrk="1" fontAlgn="base" latinLnBrk="0" hangingPunct="1">
              <a:lnSpc>
                <a:spcPct val="120000"/>
              </a:lnSpc>
              <a:spcBef>
                <a:spcPts val="0"/>
              </a:spcBef>
              <a:spcAft>
                <a:spcPct val="0"/>
              </a:spcAft>
              <a:buClr>
                <a:srgbClr val="002060"/>
              </a:buClr>
              <a:buSzPct val="75000"/>
              <a:tabLst/>
              <a:defRPr/>
            </a:pPr>
            <a:endParaRPr kumimoji="0" lang="en-US" sz="2400" b="1" i="0" u="none" strike="noStrike" kern="0" cap="none" spc="0" normalizeH="0" baseline="0" noProof="0" dirty="0">
              <a:ln>
                <a:noFill/>
              </a:ln>
              <a:solidFill>
                <a:schemeClr val="bg1"/>
              </a:solidFill>
              <a:effectLst/>
              <a:uLnTx/>
              <a:uFillTx/>
              <a:latin typeface="+mn-lt"/>
              <a:cs typeface="+mn-cs"/>
            </a:endParaRPr>
          </a:p>
          <a:p>
            <a:pPr marL="263525" marR="0" lvl="1" indent="-84138" algn="l" defTabSz="914400" rtl="0" eaLnBrk="1" fontAlgn="base" latinLnBrk="0" hangingPunct="1">
              <a:lnSpc>
                <a:spcPct val="120000"/>
              </a:lnSpc>
              <a:spcBef>
                <a:spcPts val="0"/>
              </a:spcBef>
              <a:spcAft>
                <a:spcPct val="0"/>
              </a:spcAft>
              <a:buClr>
                <a:srgbClr val="002060"/>
              </a:buClr>
              <a:buSzPct val="75000"/>
              <a:buFont typeface="Wingdings" pitchFamily="2" charset="2"/>
              <a:buChar char="Ø"/>
              <a:tabLst/>
              <a:defRPr/>
            </a:pPr>
            <a:endParaRPr kumimoji="0" lang="el-GR" sz="2400" b="1" i="0" u="none" strike="noStrike" kern="0" cap="none" spc="0" normalizeH="0" baseline="0" noProof="0" dirty="0">
              <a:ln>
                <a:noFill/>
              </a:ln>
              <a:solidFill>
                <a:schemeClr val="bg1"/>
              </a:solidFill>
              <a:effectLst/>
              <a:uLnTx/>
              <a:uFillTx/>
              <a:latin typeface="+mn-lt"/>
              <a:cs typeface="+mn-cs"/>
            </a:endParaRPr>
          </a:p>
          <a:p>
            <a:pPr marL="1371600" marR="0" lvl="2" indent="-457200" algn="l" defTabSz="914400" rtl="0" eaLnBrk="1" fontAlgn="base" latinLnBrk="0" hangingPunct="1">
              <a:lnSpc>
                <a:spcPct val="80000"/>
              </a:lnSpc>
              <a:spcBef>
                <a:spcPct val="20000"/>
              </a:spcBef>
              <a:spcAft>
                <a:spcPct val="0"/>
              </a:spcAft>
              <a:buClr>
                <a:schemeClr val="tx1"/>
              </a:buClr>
              <a:buSzPct val="65000"/>
              <a:buFont typeface="Wingdings" pitchFamily="2" charset="2"/>
              <a:buChar char="o"/>
              <a:tabLst/>
              <a:defRPr/>
            </a:pPr>
            <a:endParaRPr kumimoji="0" lang="el-GR" sz="2000" b="0" i="0" u="none" strike="noStrike" kern="0" cap="none" spc="0" normalizeH="0" baseline="0" noProof="0" dirty="0">
              <a:ln>
                <a:noFill/>
              </a:ln>
              <a:solidFill>
                <a:schemeClr val="bg1"/>
              </a:solidFill>
              <a:effectLst/>
              <a:uLnTx/>
              <a:uFillTx/>
              <a:latin typeface="+mn-lt"/>
              <a:cs typeface="+mn-cs"/>
            </a:endParaRPr>
          </a:p>
          <a:p>
            <a:pPr marL="360363" marR="0" lvl="2" indent="-277813" algn="l" defTabSz="914400" rtl="0" eaLnBrk="1" fontAlgn="base" latinLnBrk="0" hangingPunct="1">
              <a:lnSpc>
                <a:spcPct val="80000"/>
              </a:lnSpc>
              <a:spcBef>
                <a:spcPct val="20000"/>
              </a:spcBef>
              <a:spcAft>
                <a:spcPct val="0"/>
              </a:spcAft>
              <a:buClr>
                <a:schemeClr val="tx1"/>
              </a:buClr>
              <a:buSzPct val="65000"/>
              <a:buFont typeface="Wingdings" pitchFamily="2" charset="2"/>
              <a:buChar char="o"/>
              <a:tabLst/>
              <a:defRPr/>
            </a:pPr>
            <a:endParaRPr kumimoji="0" lang="el-GR" sz="2000" b="0" i="0" u="none" strike="noStrike" kern="0" cap="none" spc="0" normalizeH="0" baseline="0" noProof="0" dirty="0">
              <a:ln>
                <a:noFill/>
              </a:ln>
              <a:solidFill>
                <a:schemeClr val="bg1"/>
              </a:solidFill>
              <a:effectLst/>
              <a:uLnTx/>
              <a:uFillTx/>
              <a:latin typeface="+mn-lt"/>
              <a:cs typeface="+mn-cs"/>
            </a:endParaRPr>
          </a:p>
        </p:txBody>
      </p:sp>
      <p:sp>
        <p:nvSpPr>
          <p:cNvPr id="9" name="Left Arrow 8"/>
          <p:cNvSpPr/>
          <p:nvPr/>
        </p:nvSpPr>
        <p:spPr bwMode="auto">
          <a:xfrm flipH="1">
            <a:off x="4114800" y="1066800"/>
            <a:ext cx="838200" cy="304800"/>
          </a:xfrm>
          <a:prstGeom prst="leftArrow">
            <a:avLst/>
          </a:prstGeom>
          <a:solidFill>
            <a:srgbClr val="660066"/>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69900" marR="0" indent="-469900" algn="l" defTabSz="914400" rtl="0" eaLnBrk="1" fontAlgn="base" latinLnBrk="0" hangingPunct="1">
              <a:lnSpc>
                <a:spcPct val="100000"/>
              </a:lnSpc>
              <a:spcBef>
                <a:spcPct val="20000"/>
              </a:spcBef>
              <a:spcAft>
                <a:spcPct val="0"/>
              </a:spcAft>
              <a:buClr>
                <a:schemeClr val="folHlink"/>
              </a:buClr>
              <a:buSzPct val="50000"/>
              <a:buFont typeface="Wingdings" pitchFamily="2" charset="2"/>
              <a:buNone/>
              <a:tabLst/>
            </a:pPr>
            <a:endParaRPr kumimoji="0" lang="el-GR" sz="2400" b="1" i="0" u="none" strike="noStrike" cap="none" normalizeH="0" baseline="0">
              <a:ln>
                <a:noFill/>
              </a:ln>
              <a:solidFill>
                <a:schemeClr val="bg1"/>
              </a:solidFill>
              <a:effectLst/>
              <a:latin typeface="Times New Roman" pitchFamily="18" charset="0"/>
              <a:cs typeface="Times New Roman" pitchFamily="18" charset="0"/>
            </a:endParaRPr>
          </a:p>
        </p:txBody>
      </p:sp>
      <p:sp>
        <p:nvSpPr>
          <p:cNvPr id="10" name="Left Arrow 9"/>
          <p:cNvSpPr/>
          <p:nvPr/>
        </p:nvSpPr>
        <p:spPr bwMode="auto">
          <a:xfrm>
            <a:off x="4038600" y="1524000"/>
            <a:ext cx="914400" cy="304800"/>
          </a:xfrm>
          <a:prstGeom prst="leftArrow">
            <a:avLst/>
          </a:prstGeom>
          <a:solidFill>
            <a:srgbClr val="660066"/>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69900" marR="0" indent="-469900" algn="l" defTabSz="914400" rtl="0" eaLnBrk="1" fontAlgn="base" latinLnBrk="0" hangingPunct="1">
              <a:lnSpc>
                <a:spcPct val="100000"/>
              </a:lnSpc>
              <a:spcBef>
                <a:spcPct val="20000"/>
              </a:spcBef>
              <a:spcAft>
                <a:spcPct val="0"/>
              </a:spcAft>
              <a:buClr>
                <a:schemeClr val="folHlink"/>
              </a:buClr>
              <a:buSzPct val="50000"/>
              <a:buFont typeface="Wingdings" pitchFamily="2" charset="2"/>
              <a:buNone/>
              <a:tabLst/>
            </a:pPr>
            <a:endParaRPr kumimoji="0" lang="el-GR" sz="2400" b="1" i="0" u="none" strike="noStrike" cap="none" normalizeH="0" baseline="0">
              <a:ln>
                <a:noFill/>
              </a:ln>
              <a:solidFill>
                <a:schemeClr val="bg1"/>
              </a:solidFill>
              <a:effectLst/>
              <a:latin typeface="Times New Roman" pitchFamily="18" charset="0"/>
              <a:cs typeface="Times New Roman" pitchFamily="18" charset="0"/>
            </a:endParaRPr>
          </a:p>
        </p:txBody>
      </p:sp>
      <p:sp>
        <p:nvSpPr>
          <p:cNvPr id="6" name="TextBox 5"/>
          <p:cNvSpPr txBox="1"/>
          <p:nvPr/>
        </p:nvSpPr>
        <p:spPr>
          <a:xfrm>
            <a:off x="1371600" y="152400"/>
            <a:ext cx="6781800" cy="381000"/>
          </a:xfrm>
          <a:prstGeom prst="rect">
            <a:avLst/>
          </a:prstGeom>
          <a:noFill/>
        </p:spPr>
        <p:txBody>
          <a:bodyPr wrap="square" rtlCol="0">
            <a:spAutoFit/>
          </a:bodyPr>
          <a:lstStyle/>
          <a:p>
            <a:pPr algn="ctr"/>
            <a:r>
              <a:rPr lang="el-GR" b="1" cap="small" spc="100" dirty="0">
                <a:solidFill>
                  <a:srgbClr val="002060"/>
                </a:solidFill>
              </a:rPr>
              <a:t>ΣΑΚΧΑΡΩΔΗΣ ΔΙΑΒΗΤΗΣ ΚΑΙ ΣΤΟΜΑΤΙΚΗ ΥΓΕΙΑ</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2643" b="4206"/>
          <a:stretch/>
        </p:blipFill>
        <p:spPr bwMode="auto">
          <a:xfrm>
            <a:off x="0" y="0"/>
            <a:ext cx="3355340" cy="3144519"/>
          </a:xfrm>
          <a:prstGeom prst="rect">
            <a:avLst/>
          </a:prstGeom>
          <a:noFill/>
          <a:ln w="9525">
            <a:solidFill>
              <a:srgbClr val="00206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78" t="1313" r="2158" b="58557"/>
          <a:stretch/>
        </p:blipFill>
        <p:spPr bwMode="auto">
          <a:xfrm>
            <a:off x="4843778" y="760461"/>
            <a:ext cx="4086821" cy="2681055"/>
          </a:xfrm>
          <a:prstGeom prst="rect">
            <a:avLst/>
          </a:prstGeom>
          <a:noFill/>
          <a:ln w="9525">
            <a:solidFill>
              <a:srgbClr val="00206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1785" r="1330" b="3665"/>
          <a:stretch/>
        </p:blipFill>
        <p:spPr bwMode="auto">
          <a:xfrm>
            <a:off x="0" y="3872725"/>
            <a:ext cx="3355340" cy="2985275"/>
          </a:xfrm>
          <a:prstGeom prst="rect">
            <a:avLst/>
          </a:prstGeom>
          <a:noFill/>
          <a:ln w="9525">
            <a:solidFill>
              <a:srgbClr val="00206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28" t="55307" b="2256"/>
          <a:stretch/>
        </p:blipFill>
        <p:spPr bwMode="auto">
          <a:xfrm>
            <a:off x="4777739" y="3847325"/>
            <a:ext cx="4152861" cy="2675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715000" y="3447215"/>
            <a:ext cx="2667000" cy="400110"/>
          </a:xfrm>
          <a:prstGeom prst="rect">
            <a:avLst/>
          </a:prstGeom>
          <a:noFill/>
        </p:spPr>
        <p:txBody>
          <a:bodyPr wrap="square" rtlCol="0">
            <a:spAutoFit/>
          </a:bodyPr>
          <a:lstStyle/>
          <a:p>
            <a:pPr algn="ctr"/>
            <a:r>
              <a:rPr lang="el-GR" sz="2000" b="1" dirty="0">
                <a:solidFill>
                  <a:srgbClr val="002060"/>
                </a:solidFill>
              </a:rPr>
              <a:t>Τερηδόνες</a:t>
            </a:r>
          </a:p>
        </p:txBody>
      </p:sp>
      <p:sp>
        <p:nvSpPr>
          <p:cNvPr id="6" name="TextBox 5"/>
          <p:cNvSpPr txBox="1"/>
          <p:nvPr/>
        </p:nvSpPr>
        <p:spPr>
          <a:xfrm>
            <a:off x="-533400" y="3144519"/>
            <a:ext cx="4384040" cy="707886"/>
          </a:xfrm>
          <a:prstGeom prst="rect">
            <a:avLst/>
          </a:prstGeom>
          <a:noFill/>
        </p:spPr>
        <p:txBody>
          <a:bodyPr wrap="square" rtlCol="0">
            <a:spAutoFit/>
          </a:bodyPr>
          <a:lstStyle/>
          <a:p>
            <a:pPr algn="ctr"/>
            <a:r>
              <a:rPr lang="el-GR" sz="2000" b="1" dirty="0" err="1">
                <a:solidFill>
                  <a:srgbClr val="002060"/>
                </a:solidFill>
              </a:rPr>
              <a:t>Περιεμφυτευματίτιδα</a:t>
            </a:r>
            <a:r>
              <a:rPr lang="el-GR" sz="2000" b="1" dirty="0">
                <a:solidFill>
                  <a:srgbClr val="002060"/>
                </a:solidFill>
              </a:rPr>
              <a:t>: </a:t>
            </a:r>
          </a:p>
          <a:p>
            <a:pPr algn="ctr"/>
            <a:r>
              <a:rPr lang="el-GR" sz="2000" b="1" dirty="0">
                <a:solidFill>
                  <a:srgbClr val="FF0000"/>
                </a:solidFill>
              </a:rPr>
              <a:t>        </a:t>
            </a:r>
            <a:r>
              <a:rPr lang="en-US" sz="2000" b="1" dirty="0">
                <a:solidFill>
                  <a:srgbClr val="FF0000"/>
                </a:solidFill>
              </a:rPr>
              <a:t>2,5</a:t>
            </a:r>
            <a:r>
              <a:rPr lang="en-US" sz="2000" b="1" dirty="0">
                <a:solidFill>
                  <a:srgbClr val="002060"/>
                </a:solidFill>
              </a:rPr>
              <a:t> &gt; </a:t>
            </a:r>
            <a:r>
              <a:rPr lang="el-GR" sz="2000" b="1" dirty="0">
                <a:solidFill>
                  <a:srgbClr val="002060"/>
                </a:solidFill>
              </a:rPr>
              <a:t>κίνδυνος σε ασθενείς με ΣΔ    </a:t>
            </a:r>
          </a:p>
        </p:txBody>
      </p:sp>
      <p:sp>
        <p:nvSpPr>
          <p:cNvPr id="8" name="TextBox 7"/>
          <p:cNvSpPr txBox="1"/>
          <p:nvPr/>
        </p:nvSpPr>
        <p:spPr>
          <a:xfrm>
            <a:off x="3276600" y="132080"/>
            <a:ext cx="6781800" cy="381000"/>
          </a:xfrm>
          <a:prstGeom prst="rect">
            <a:avLst/>
          </a:prstGeom>
          <a:noFill/>
        </p:spPr>
        <p:txBody>
          <a:bodyPr wrap="square" rtlCol="0">
            <a:spAutoFit/>
          </a:bodyPr>
          <a:lstStyle/>
          <a:p>
            <a:r>
              <a:rPr lang="en-US" b="1" cap="small" spc="-100" dirty="0">
                <a:solidFill>
                  <a:srgbClr val="002060"/>
                </a:solidFill>
              </a:rPr>
              <a:t>  </a:t>
            </a:r>
            <a:r>
              <a:rPr lang="el-GR" b="1" cap="small" spc="-100" dirty="0">
                <a:solidFill>
                  <a:srgbClr val="002060"/>
                </a:solidFill>
              </a:rPr>
              <a:t>ΣΑΚΧΑΡΩΔΗΣ  ΔΙΑΒΗΤΗΣ  ΚΑΙ  ΣΤΟΜΑΤΙΚΗ  ΥΓΕΙΑ</a:t>
            </a:r>
          </a:p>
        </p:txBody>
      </p:sp>
      <p:sp>
        <p:nvSpPr>
          <p:cNvPr id="10" name="Ορθογώνιο 9"/>
          <p:cNvSpPr/>
          <p:nvPr/>
        </p:nvSpPr>
        <p:spPr>
          <a:xfrm>
            <a:off x="3926840" y="6405602"/>
            <a:ext cx="5638800" cy="369332"/>
          </a:xfrm>
          <a:prstGeom prst="rect">
            <a:avLst/>
          </a:prstGeom>
        </p:spPr>
        <p:txBody>
          <a:bodyPr wrap="square">
            <a:spAutoFit/>
          </a:bodyPr>
          <a:lstStyle/>
          <a:p>
            <a:pPr>
              <a:spcBef>
                <a:spcPts val="600"/>
              </a:spcBef>
            </a:pPr>
            <a:r>
              <a:rPr lang="nl-NL" b="1" i="1" dirty="0">
                <a:solidFill>
                  <a:srgbClr val="333399"/>
                </a:solidFill>
              </a:rPr>
              <a:t>Verhulst </a:t>
            </a:r>
            <a:r>
              <a:rPr lang="el-GR" b="1" i="1" dirty="0">
                <a:solidFill>
                  <a:srgbClr val="333399"/>
                </a:solidFill>
              </a:rPr>
              <a:t>Μ</a:t>
            </a:r>
            <a:r>
              <a:rPr lang="en-US" b="1" i="1" dirty="0">
                <a:solidFill>
                  <a:srgbClr val="333399"/>
                </a:solidFill>
              </a:rPr>
              <a:t>JL</a:t>
            </a:r>
            <a:r>
              <a:rPr lang="el-GR" b="1" i="1" dirty="0">
                <a:solidFill>
                  <a:srgbClr val="333399"/>
                </a:solidFill>
              </a:rPr>
              <a:t> </a:t>
            </a:r>
            <a:r>
              <a:rPr lang="en-US" b="1" i="1" dirty="0">
                <a:solidFill>
                  <a:srgbClr val="333399"/>
                </a:solidFill>
              </a:rPr>
              <a:t>et al. Front </a:t>
            </a:r>
            <a:r>
              <a:rPr lang="en-US" b="1" i="1" dirty="0" err="1">
                <a:solidFill>
                  <a:srgbClr val="333399"/>
                </a:solidFill>
              </a:rPr>
              <a:t>Endocrinol</a:t>
            </a:r>
            <a:r>
              <a:rPr lang="en-US" b="1" i="1" dirty="0">
                <a:solidFill>
                  <a:srgbClr val="333399"/>
                </a:solidFill>
              </a:rPr>
              <a:t> 2019; 10: 56.</a:t>
            </a:r>
          </a:p>
        </p:txBody>
      </p:sp>
    </p:spTree>
    <p:extLst>
      <p:ext uri="{BB962C8B-B14F-4D97-AF65-F5344CB8AC3E}">
        <p14:creationId xmlns:p14="http://schemas.microsoft.com/office/powerpoint/2010/main" val="376429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533400"/>
            <a:ext cx="8001000" cy="1219200"/>
          </a:xfrm>
        </p:spPr>
        <p:txBody>
          <a:bodyPr/>
          <a:lstStyle/>
          <a:p>
            <a:pPr algn="ctr"/>
            <a:r>
              <a:rPr lang="el-GR" sz="2400" b="1" dirty="0">
                <a:solidFill>
                  <a:srgbClr val="002060"/>
                </a:solidFill>
              </a:rPr>
              <a:t>ΣΔ και ΕΝΔΟΣΤΟΜΑΤΙΚΕΣ  ΒΑΚΤΗΡΙΑΚΕΣ ΛΟΙΜΩΞΕΙΣ</a:t>
            </a:r>
          </a:p>
        </p:txBody>
      </p:sp>
      <p:sp>
        <p:nvSpPr>
          <p:cNvPr id="8" name="Content Placeholder 7"/>
          <p:cNvSpPr>
            <a:spLocks noGrp="1"/>
          </p:cNvSpPr>
          <p:nvPr>
            <p:ph idx="1"/>
          </p:nvPr>
        </p:nvSpPr>
        <p:spPr>
          <a:xfrm>
            <a:off x="228600" y="1752600"/>
            <a:ext cx="8382000" cy="4525963"/>
          </a:xfrm>
        </p:spPr>
        <p:txBody>
          <a:bodyPr/>
          <a:lstStyle/>
          <a:p>
            <a:pPr>
              <a:lnSpc>
                <a:spcPct val="130000"/>
              </a:lnSpc>
              <a:spcBef>
                <a:spcPts val="0"/>
              </a:spcBef>
              <a:buFont typeface="Wingdings" pitchFamily="2" charset="2"/>
              <a:buChar char="Ø"/>
            </a:pPr>
            <a:r>
              <a:rPr lang="el-GR" sz="2400" b="1" dirty="0">
                <a:solidFill>
                  <a:srgbClr val="0000FF"/>
                </a:solidFill>
              </a:rPr>
              <a:t>Ο αρρύθμιστος ΣΔ προδιαθέτει στην εμφάνιση</a:t>
            </a:r>
            <a:r>
              <a:rPr lang="en-US" sz="2400" b="1" dirty="0">
                <a:solidFill>
                  <a:srgbClr val="0000FF"/>
                </a:solidFill>
              </a:rPr>
              <a:t>:</a:t>
            </a:r>
            <a:endParaRPr lang="el-GR" sz="2400" b="1" dirty="0">
              <a:solidFill>
                <a:srgbClr val="0000FF"/>
              </a:solidFill>
            </a:endParaRPr>
          </a:p>
        </p:txBody>
      </p:sp>
      <p:sp>
        <p:nvSpPr>
          <p:cNvPr id="10" name="TextBox 9"/>
          <p:cNvSpPr txBox="1"/>
          <p:nvPr/>
        </p:nvSpPr>
        <p:spPr>
          <a:xfrm>
            <a:off x="1371600" y="152400"/>
            <a:ext cx="6781800" cy="381000"/>
          </a:xfrm>
          <a:prstGeom prst="rect">
            <a:avLst/>
          </a:prstGeom>
          <a:noFill/>
        </p:spPr>
        <p:txBody>
          <a:bodyPr wrap="square" rtlCol="0">
            <a:spAutoFit/>
          </a:bodyPr>
          <a:lstStyle/>
          <a:p>
            <a:pPr algn="ctr"/>
            <a:r>
              <a:rPr lang="el-GR" b="1" cap="small" spc="100" dirty="0">
                <a:solidFill>
                  <a:srgbClr val="002060"/>
                </a:solidFill>
              </a:rPr>
              <a:t>ΣΑΚΧΑΡΩΔΗΣ ΔΙΑΒΗΤΗΣ ΚΑΙ ΣΤΟΜΑΤΙΚΗ ΥΓΕΙΑ</a:t>
            </a:r>
          </a:p>
        </p:txBody>
      </p:sp>
      <p:graphicFrame>
        <p:nvGraphicFramePr>
          <p:cNvPr id="6" name="Table 5"/>
          <p:cNvGraphicFramePr>
            <a:graphicFrameLocks noGrp="1"/>
          </p:cNvGraphicFramePr>
          <p:nvPr>
            <p:extLst>
              <p:ext uri="{D42A27DB-BD31-4B8C-83A1-F6EECF244321}">
                <p14:modId xmlns:p14="http://schemas.microsoft.com/office/powerpoint/2010/main" val="2254518987"/>
              </p:ext>
            </p:extLst>
          </p:nvPr>
        </p:nvGraphicFramePr>
        <p:xfrm>
          <a:off x="1371600" y="2743200"/>
          <a:ext cx="6553200" cy="2511044"/>
        </p:xfrm>
        <a:graphic>
          <a:graphicData uri="http://schemas.openxmlformats.org/drawingml/2006/table">
            <a:tbl>
              <a:tblPr firstRow="1" bandRow="1">
                <a:tableStyleId>{5C22544A-7EE6-4342-B048-85BDC9FD1C3A}</a:tableStyleId>
              </a:tblPr>
              <a:tblGrid>
                <a:gridCol w="6553200">
                  <a:extLst>
                    <a:ext uri="{9D8B030D-6E8A-4147-A177-3AD203B41FA5}">
                      <a16:colId xmlns:a16="http://schemas.microsoft.com/office/drawing/2014/main" val="20000"/>
                    </a:ext>
                  </a:extLst>
                </a:gridCol>
              </a:tblGrid>
              <a:tr h="609600">
                <a:tc>
                  <a:txBody>
                    <a:bodyPr/>
                    <a:lstStyle/>
                    <a:p>
                      <a:pPr algn="ctr"/>
                      <a:r>
                        <a:rPr lang="el-GR" sz="2800" dirty="0"/>
                        <a:t>ΒΑΚΤΗΡΙΑΚΕΣ </a:t>
                      </a:r>
                    </a:p>
                  </a:txBody>
                  <a:tcPr/>
                </a:tc>
                <a:extLst>
                  <a:ext uri="{0D108BD9-81ED-4DB2-BD59-A6C34878D82A}">
                    <a16:rowId xmlns:a16="http://schemas.microsoft.com/office/drawing/2014/main" val="10000"/>
                  </a:ext>
                </a:extLst>
              </a:tr>
              <a:tr h="370840">
                <a:tc>
                  <a:txBody>
                    <a:bodyPr/>
                    <a:lstStyle/>
                    <a:p>
                      <a:pPr marL="720725" indent="-638175">
                        <a:lnSpc>
                          <a:spcPct val="120000"/>
                        </a:lnSpc>
                        <a:spcBef>
                          <a:spcPts val="0"/>
                        </a:spcBef>
                        <a:buClr>
                          <a:srgbClr val="660066"/>
                        </a:buClr>
                        <a:buSzPct val="100000"/>
                        <a:buFont typeface="Wingdings" pitchFamily="2" charset="2"/>
                        <a:buChar char="§"/>
                      </a:pPr>
                      <a:r>
                        <a:rPr lang="el-GR" sz="2300" b="1" dirty="0">
                          <a:solidFill>
                            <a:schemeClr val="bg1"/>
                          </a:solidFill>
                        </a:rPr>
                        <a:t>Νεκρωτική</a:t>
                      </a:r>
                      <a:r>
                        <a:rPr lang="el-GR" sz="2300" b="1" baseline="0" dirty="0">
                          <a:solidFill>
                            <a:schemeClr val="bg1"/>
                          </a:solidFill>
                        </a:rPr>
                        <a:t> ελκώδης </a:t>
                      </a:r>
                      <a:r>
                        <a:rPr lang="el-GR" sz="2300" b="1" dirty="0">
                          <a:solidFill>
                            <a:schemeClr val="bg1"/>
                          </a:solidFill>
                        </a:rPr>
                        <a:t>ουλίτιδα-στοματίτιδα</a:t>
                      </a:r>
                    </a:p>
                  </a:txBody>
                  <a:tcPr/>
                </a:tc>
                <a:extLst>
                  <a:ext uri="{0D108BD9-81ED-4DB2-BD59-A6C34878D82A}">
                    <a16:rowId xmlns:a16="http://schemas.microsoft.com/office/drawing/2014/main" val="10001"/>
                  </a:ext>
                </a:extLst>
              </a:tr>
              <a:tr h="370840">
                <a:tc>
                  <a:txBody>
                    <a:bodyPr/>
                    <a:lstStyle/>
                    <a:p>
                      <a:pPr marL="720725" indent="-638175">
                        <a:lnSpc>
                          <a:spcPct val="120000"/>
                        </a:lnSpc>
                        <a:spcBef>
                          <a:spcPts val="0"/>
                        </a:spcBef>
                        <a:buClr>
                          <a:srgbClr val="660066"/>
                        </a:buClr>
                        <a:buSzPct val="100000"/>
                        <a:buFont typeface="Wingdings" pitchFamily="2" charset="2"/>
                        <a:buChar char="§"/>
                      </a:pPr>
                      <a:r>
                        <a:rPr lang="el-GR" sz="2300" b="1" dirty="0">
                          <a:solidFill>
                            <a:schemeClr val="bg1"/>
                          </a:solidFill>
                        </a:rPr>
                        <a:t>Απόστημα μαλακών μορίων</a:t>
                      </a:r>
                    </a:p>
                  </a:txBody>
                  <a:tcPr/>
                </a:tc>
                <a:extLst>
                  <a:ext uri="{0D108BD9-81ED-4DB2-BD59-A6C34878D82A}">
                    <a16:rowId xmlns:a16="http://schemas.microsoft.com/office/drawing/2014/main" val="10002"/>
                  </a:ext>
                </a:extLst>
              </a:tr>
              <a:tr h="370840">
                <a:tc>
                  <a:txBody>
                    <a:bodyPr/>
                    <a:lstStyle/>
                    <a:p>
                      <a:pPr marL="720725" indent="-638175">
                        <a:lnSpc>
                          <a:spcPct val="120000"/>
                        </a:lnSpc>
                        <a:spcBef>
                          <a:spcPts val="0"/>
                        </a:spcBef>
                        <a:buClr>
                          <a:srgbClr val="660066"/>
                        </a:buClr>
                        <a:buSzPct val="100000"/>
                        <a:buFont typeface="Wingdings" pitchFamily="2" charset="2"/>
                        <a:buChar char="§"/>
                      </a:pPr>
                      <a:r>
                        <a:rPr lang="el-GR" sz="2300" b="1" dirty="0">
                          <a:solidFill>
                            <a:schemeClr val="bg1"/>
                          </a:solidFill>
                        </a:rPr>
                        <a:t>Καθυστέρηση</a:t>
                      </a:r>
                      <a:r>
                        <a:rPr lang="el-GR" sz="2300" b="1" baseline="0" dirty="0">
                          <a:solidFill>
                            <a:schemeClr val="bg1"/>
                          </a:solidFill>
                        </a:rPr>
                        <a:t> στην επούλωση-επιμόλυνση</a:t>
                      </a:r>
                      <a:endParaRPr lang="el-GR" sz="2300" b="1" dirty="0">
                        <a:solidFill>
                          <a:schemeClr val="bg1"/>
                        </a:solidFill>
                      </a:endParaRPr>
                    </a:p>
                  </a:txBody>
                  <a:tcPr/>
                </a:tc>
                <a:extLst>
                  <a:ext uri="{0D108BD9-81ED-4DB2-BD59-A6C34878D82A}">
                    <a16:rowId xmlns:a16="http://schemas.microsoft.com/office/drawing/2014/main" val="10003"/>
                  </a:ext>
                </a:extLst>
              </a:tr>
              <a:tr h="370840">
                <a:tc>
                  <a:txBody>
                    <a:bodyPr/>
                    <a:lstStyle/>
                    <a:p>
                      <a:pPr marL="720725" indent="-638175">
                        <a:lnSpc>
                          <a:spcPct val="120000"/>
                        </a:lnSpc>
                        <a:spcBef>
                          <a:spcPts val="0"/>
                        </a:spcBef>
                        <a:buClr>
                          <a:srgbClr val="660066"/>
                        </a:buClr>
                        <a:buSzPct val="100000"/>
                        <a:buFont typeface="Wingdings" pitchFamily="2" charset="2"/>
                        <a:buChar char="§"/>
                      </a:pPr>
                      <a:r>
                        <a:rPr lang="el-GR" sz="2300" b="1" dirty="0">
                          <a:solidFill>
                            <a:schemeClr val="bg1"/>
                          </a:solidFill>
                        </a:rPr>
                        <a:t>Οξεία</a:t>
                      </a:r>
                      <a:r>
                        <a:rPr lang="el-GR" sz="2300" b="1" baseline="0" dirty="0">
                          <a:solidFill>
                            <a:schemeClr val="bg1"/>
                          </a:solidFill>
                        </a:rPr>
                        <a:t> </a:t>
                      </a:r>
                      <a:r>
                        <a:rPr lang="el-GR" sz="2300" b="1" baseline="0" dirty="0" err="1">
                          <a:solidFill>
                            <a:schemeClr val="bg1"/>
                          </a:solidFill>
                        </a:rPr>
                        <a:t>βακτηριακή</a:t>
                      </a:r>
                      <a:r>
                        <a:rPr lang="el-GR" sz="2300" b="1" baseline="0" dirty="0">
                          <a:solidFill>
                            <a:schemeClr val="bg1"/>
                          </a:solidFill>
                        </a:rPr>
                        <a:t> σιαλαδενίτιδα</a:t>
                      </a:r>
                      <a:endParaRPr lang="el-GR" sz="2300" b="1" dirty="0">
                        <a:solidFill>
                          <a:schemeClr val="bg1"/>
                        </a:solidFill>
                      </a:endParaRPr>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8153400" cy="914400"/>
          </a:xfrm>
        </p:spPr>
        <p:txBody>
          <a:bodyPr/>
          <a:lstStyle/>
          <a:p>
            <a:pPr algn="ctr"/>
            <a:r>
              <a:rPr lang="el-GR" sz="2800" b="1" dirty="0">
                <a:solidFill>
                  <a:srgbClr val="333399"/>
                </a:solidFill>
                <a:effectLst>
                  <a:outerShdw blurRad="38100" dist="38100" dir="2700000" algn="tl">
                    <a:srgbClr val="000000">
                      <a:alpha val="43137"/>
                    </a:srgbClr>
                  </a:outerShdw>
                </a:effectLst>
              </a:rPr>
              <a:t>ΣΑΚΧΑΡΩΔΗΣ ΔΙΑΒΗΤΗΣ</a:t>
            </a:r>
            <a:endParaRPr lang="el-GR" sz="2800" b="1" dirty="0">
              <a:solidFill>
                <a:srgbClr val="3333FF"/>
              </a:solidFill>
            </a:endParaRPr>
          </a:p>
        </p:txBody>
      </p:sp>
      <p:sp>
        <p:nvSpPr>
          <p:cNvPr id="3" name="Content Placeholder 2"/>
          <p:cNvSpPr>
            <a:spLocks noGrp="1"/>
          </p:cNvSpPr>
          <p:nvPr>
            <p:ph idx="1"/>
          </p:nvPr>
        </p:nvSpPr>
        <p:spPr>
          <a:xfrm>
            <a:off x="0" y="2133600"/>
            <a:ext cx="8915400" cy="3886200"/>
          </a:xfrm>
        </p:spPr>
        <p:txBody>
          <a:bodyPr/>
          <a:lstStyle/>
          <a:p>
            <a:pPr marL="594360" indent="-457200" fontAlgn="auto">
              <a:spcBef>
                <a:spcPts val="600"/>
              </a:spcBef>
              <a:spcAft>
                <a:spcPts val="600"/>
              </a:spcAft>
              <a:buClr>
                <a:srgbClr val="660066"/>
              </a:buClr>
              <a:buSzPct val="100000"/>
              <a:buFont typeface="Wingdings" pitchFamily="2" charset="2"/>
              <a:buChar char="§"/>
              <a:defRPr/>
            </a:pPr>
            <a:r>
              <a:rPr lang="el-GR" sz="2400" b="1" dirty="0">
                <a:solidFill>
                  <a:schemeClr val="bg1"/>
                </a:solidFill>
              </a:rPr>
              <a:t>Συχνότερη μεταβολική νόσος, </a:t>
            </a:r>
            <a:r>
              <a:rPr lang="el-GR" sz="2400" b="1" dirty="0">
                <a:solidFill>
                  <a:srgbClr val="FF0000"/>
                </a:solidFill>
              </a:rPr>
              <a:t>6-8%</a:t>
            </a:r>
            <a:r>
              <a:rPr lang="el-GR" sz="2400" b="1" dirty="0">
                <a:solidFill>
                  <a:schemeClr val="bg1"/>
                </a:solidFill>
              </a:rPr>
              <a:t> στον ενήλικο πληθυσμό</a:t>
            </a:r>
          </a:p>
          <a:p>
            <a:pPr marL="594360" indent="-457200" fontAlgn="auto">
              <a:spcBef>
                <a:spcPts val="600"/>
              </a:spcBef>
              <a:spcAft>
                <a:spcPts val="600"/>
              </a:spcAft>
              <a:buClr>
                <a:srgbClr val="660066"/>
              </a:buClr>
              <a:buSzPct val="100000"/>
              <a:buFont typeface="Wingdings" pitchFamily="2" charset="2"/>
              <a:buChar char="§"/>
              <a:defRPr/>
            </a:pPr>
            <a:r>
              <a:rPr lang="en-US" sz="2400" b="1" dirty="0">
                <a:solidFill>
                  <a:srgbClr val="0000FF"/>
                </a:solidFill>
              </a:rPr>
              <a:t>WHO</a:t>
            </a:r>
            <a:r>
              <a:rPr lang="el-GR" sz="2400" b="1" dirty="0">
                <a:solidFill>
                  <a:srgbClr val="0000FF"/>
                </a:solidFill>
              </a:rPr>
              <a:t>:</a:t>
            </a:r>
            <a:r>
              <a:rPr lang="el-GR" sz="2400" b="1" dirty="0">
                <a:solidFill>
                  <a:srgbClr val="333399"/>
                </a:solidFill>
              </a:rPr>
              <a:t> ~ </a:t>
            </a:r>
            <a:r>
              <a:rPr lang="el-GR" sz="2400" b="1" dirty="0">
                <a:solidFill>
                  <a:srgbClr val="FF0000"/>
                </a:solidFill>
              </a:rPr>
              <a:t>10% </a:t>
            </a:r>
            <a:r>
              <a:rPr lang="el-GR" sz="2400" b="1" dirty="0">
                <a:solidFill>
                  <a:schemeClr val="bg1"/>
                </a:solidFill>
              </a:rPr>
              <a:t>ενηλίκων έως 2030</a:t>
            </a:r>
          </a:p>
          <a:p>
            <a:pPr marL="594360" indent="-457200" fontAlgn="auto">
              <a:lnSpc>
                <a:spcPct val="120000"/>
              </a:lnSpc>
              <a:spcBef>
                <a:spcPts val="600"/>
              </a:spcBef>
              <a:spcAft>
                <a:spcPts val="600"/>
              </a:spcAft>
              <a:buClr>
                <a:srgbClr val="660066"/>
              </a:buClr>
              <a:buSzPct val="100000"/>
              <a:buFont typeface="Wingdings" pitchFamily="2" charset="2"/>
              <a:buChar char="§"/>
              <a:defRPr/>
            </a:pPr>
            <a:r>
              <a:rPr lang="el-GR" sz="2400" b="1" dirty="0">
                <a:solidFill>
                  <a:schemeClr val="bg1"/>
                </a:solidFill>
              </a:rPr>
              <a:t>Ετερογενής ομάδα χρόνιων μεταβολικών παθήσεων που χαρακτηρίζονται από υπεργλυκαιμία και διαταραχές στο μεταβολισμό των υδατανθράκων, του λίπους και των πρωτεϊνών</a:t>
            </a:r>
            <a:r>
              <a:rPr lang="en-US" sz="2400" b="1" dirty="0">
                <a:solidFill>
                  <a:schemeClr val="bg1"/>
                </a:solidFill>
              </a:rPr>
              <a:t>,</a:t>
            </a:r>
            <a:r>
              <a:rPr lang="el-GR" sz="2400" b="1" dirty="0">
                <a:solidFill>
                  <a:schemeClr val="bg1"/>
                </a:solidFill>
              </a:rPr>
              <a:t> είτε λόγω ανεπαρκούς έκκρισης ινσουλίνης (</a:t>
            </a:r>
            <a:r>
              <a:rPr lang="el-GR" sz="2400" b="1" dirty="0" err="1">
                <a:solidFill>
                  <a:srgbClr val="3333FF"/>
                </a:solidFill>
              </a:rPr>
              <a:t>ινσουλινοανεπάρκεια</a:t>
            </a:r>
            <a:r>
              <a:rPr lang="el-GR" sz="2400" b="1" dirty="0">
                <a:solidFill>
                  <a:schemeClr val="bg1"/>
                </a:solidFill>
              </a:rPr>
              <a:t>) είτε λόγω ελαττωμένης ανταπόκρισης των ιστών στη δράση της (</a:t>
            </a:r>
            <a:r>
              <a:rPr lang="el-GR" sz="2400" b="1" dirty="0" err="1">
                <a:solidFill>
                  <a:srgbClr val="3333FF"/>
                </a:solidFill>
              </a:rPr>
              <a:t>ινσουλινοαντίσταση</a:t>
            </a:r>
            <a:r>
              <a:rPr lang="el-GR" sz="2400" b="1" dirty="0">
                <a:solidFill>
                  <a:schemeClr val="bg1"/>
                </a:solidFill>
              </a:rPr>
              <a:t>)</a:t>
            </a:r>
          </a:p>
          <a:p>
            <a:pPr marL="547688" indent="76200" fontAlgn="auto">
              <a:spcBef>
                <a:spcPts val="600"/>
              </a:spcBef>
              <a:spcAft>
                <a:spcPts val="600"/>
              </a:spcAft>
              <a:buClr>
                <a:srgbClr val="002060"/>
              </a:buClr>
              <a:buSzPct val="90000"/>
              <a:buFont typeface="Courier New" pitchFamily="49" charset="0"/>
              <a:buChar char="o"/>
              <a:defRPr/>
            </a:pPr>
            <a:endParaRPr lang="el-GR" sz="2400" b="1" dirty="0">
              <a:solidFill>
                <a:schemeClr val="bg1"/>
              </a:solidFill>
            </a:endParaRPr>
          </a:p>
        </p:txBody>
      </p:sp>
      <p:sp>
        <p:nvSpPr>
          <p:cNvPr id="4" name="TextBox 3"/>
          <p:cNvSpPr txBox="1"/>
          <p:nvPr/>
        </p:nvSpPr>
        <p:spPr>
          <a:xfrm>
            <a:off x="1371600" y="152400"/>
            <a:ext cx="6781800" cy="381000"/>
          </a:xfrm>
          <a:prstGeom prst="rect">
            <a:avLst/>
          </a:prstGeom>
          <a:noFill/>
        </p:spPr>
        <p:txBody>
          <a:bodyPr wrap="square" rtlCol="0">
            <a:spAutoFit/>
          </a:bodyPr>
          <a:lstStyle/>
          <a:p>
            <a:pPr algn="ctr"/>
            <a:r>
              <a:rPr lang="el-GR" b="1" cap="small" spc="100" dirty="0">
                <a:solidFill>
                  <a:srgbClr val="002060"/>
                </a:solidFill>
              </a:rPr>
              <a:t>ΣΑΚΧΑΡΩΔΗΣ ΔΙΑΒΗΤΗΣ ΚΑΙ ΣΤΟΜΑΤΙΚΗ ΥΓΕΙΑ</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pPr algn="ctr"/>
            <a:r>
              <a:rPr lang="el-GR" sz="2800" b="1" dirty="0">
                <a:solidFill>
                  <a:srgbClr val="333399"/>
                </a:solidFill>
              </a:rPr>
              <a:t>ΣΔ και Νεκρωτική ελκώδης ουλίτιδα-στοματίτιδα</a:t>
            </a:r>
          </a:p>
        </p:txBody>
      </p:sp>
      <p:pic>
        <p:nvPicPr>
          <p:cNvPr id="3074" name="Picture 2" descr="C:\Users\Lia\Documents\PUBLICATIONS-PRESENTATIONS\ANAKOINΩΣΕΙΣ\ΑΝΑΚΟΙΝΩΣΕΙΣ ΩΣ ΛΕΚΤΟΡΑΣ\EAOM 2012-2nd CONGRESS OF EEPS-LECTURES-STUDIES\EAOM 2012-POSTER PRESENTATIONS\ΕΛΚΟΝΕΚΡΩΤΙΚΗ ΣΤΟΜΑΤΙΤΙΔΑ\fwto 2.JPG"/>
          <p:cNvPicPr>
            <a:picLocks noGrp="1" noChangeAspect="1" noChangeArrowheads="1"/>
          </p:cNvPicPr>
          <p:nvPr>
            <p:ph sz="half" idx="2"/>
          </p:nvPr>
        </p:nvPicPr>
        <p:blipFill>
          <a:blip r:embed="rId3" cstate="print"/>
          <a:srcRect/>
          <a:stretch>
            <a:fillRect/>
          </a:stretch>
        </p:blipFill>
        <p:spPr bwMode="auto">
          <a:xfrm>
            <a:off x="0" y="1828800"/>
            <a:ext cx="4607719" cy="3455789"/>
          </a:xfrm>
          <a:prstGeom prst="rect">
            <a:avLst/>
          </a:prstGeom>
          <a:noFill/>
          <a:ln>
            <a:solidFill>
              <a:srgbClr val="002060"/>
            </a:solidFill>
          </a:ln>
        </p:spPr>
      </p:pic>
      <p:pic>
        <p:nvPicPr>
          <p:cNvPr id="3075" name="Picture 3" descr="C:\Users\Lia\Documents\PUBLICATIONS-PRESENTATIONS\ANAKOINΩΣΕΙΣ\ΑΝΑΚΟΙΝΩΣΕΙΣ ΩΣ ΛΕΚΤΟΡΑΣ\EAOM 2012-2nd CONGRESS OF EEPS-LECTURES-STUDIES\EAOM 2012-POSTER PRESENTATIONS\ΕΛΚΟΝΕΚΡΩΤΙΚΗ ΣΤΟΜΑΤΙΤΙΔΑ\fvto 1.JPG"/>
          <p:cNvPicPr>
            <a:picLocks noGrp="1" noChangeAspect="1" noChangeArrowheads="1"/>
          </p:cNvPicPr>
          <p:nvPr>
            <p:ph sz="quarter" idx="4"/>
          </p:nvPr>
        </p:nvPicPr>
        <p:blipFill>
          <a:blip r:embed="rId4" cstate="print"/>
          <a:srcRect/>
          <a:stretch>
            <a:fillRect/>
          </a:stretch>
        </p:blipFill>
        <p:spPr bwMode="auto">
          <a:xfrm>
            <a:off x="4648200" y="1828800"/>
            <a:ext cx="4272465" cy="3429000"/>
          </a:xfrm>
          <a:prstGeom prst="rect">
            <a:avLst/>
          </a:prstGeom>
          <a:noFill/>
          <a:ln>
            <a:solidFill>
              <a:srgbClr val="002060"/>
            </a:solidFill>
          </a:ln>
        </p:spPr>
      </p:pic>
      <p:sp>
        <p:nvSpPr>
          <p:cNvPr id="5" name="TextBox 4"/>
          <p:cNvSpPr txBox="1"/>
          <p:nvPr/>
        </p:nvSpPr>
        <p:spPr>
          <a:xfrm>
            <a:off x="1371600" y="152400"/>
            <a:ext cx="6781800" cy="381000"/>
          </a:xfrm>
          <a:prstGeom prst="rect">
            <a:avLst/>
          </a:prstGeom>
          <a:noFill/>
        </p:spPr>
        <p:txBody>
          <a:bodyPr wrap="square" rtlCol="0">
            <a:spAutoFit/>
          </a:bodyPr>
          <a:lstStyle/>
          <a:p>
            <a:pPr algn="ctr"/>
            <a:r>
              <a:rPr lang="el-GR" b="1" cap="small" spc="100" dirty="0">
                <a:solidFill>
                  <a:srgbClr val="002060"/>
                </a:solidFill>
              </a:rPr>
              <a:t>ΣΑΚΧΑΡΩΔΗΣ ΔΙΑΒΗΤΗΣ ΚΑΙ ΣΤΟΜΑΤΙΚΗ ΥΓΕΙΑ</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1143000"/>
            <a:ext cx="8229600" cy="838200"/>
          </a:xfrm>
        </p:spPr>
        <p:txBody>
          <a:bodyPr/>
          <a:lstStyle/>
          <a:p>
            <a:pPr algn="ctr"/>
            <a:r>
              <a:rPr lang="el-GR" sz="2800" b="1" dirty="0">
                <a:solidFill>
                  <a:srgbClr val="333399"/>
                </a:solidFill>
              </a:rPr>
              <a:t>ΣΔ και Ενδοστοματικές </a:t>
            </a:r>
            <a:r>
              <a:rPr lang="el-GR" sz="2800" b="1" dirty="0" err="1">
                <a:solidFill>
                  <a:srgbClr val="333399"/>
                </a:solidFill>
              </a:rPr>
              <a:t>βακτηριακές</a:t>
            </a:r>
            <a:r>
              <a:rPr lang="el-GR" sz="2800" b="1" dirty="0">
                <a:solidFill>
                  <a:srgbClr val="333399"/>
                </a:solidFill>
              </a:rPr>
              <a:t> λοιμώξεις</a:t>
            </a:r>
          </a:p>
        </p:txBody>
      </p:sp>
      <p:pic>
        <p:nvPicPr>
          <p:cNvPr id="2052" name="Picture 4" descr="C:\Users\Lia\Documents\ΛΑΪΚΟ\ΛΑΙΚΟ ΦΩΤΟΓΡΑΦΙΕΣ\A' ΠΑΘΟΛΟΓΙΚΗ-ΒΑΡΙΑΜΗ\ΠΡΟΥΖΟΣ-ΕΛΚΩΤΙΚΗ ΣΤΟΜΑΤΙΤΙΔΑ-ΕΡΠΗΤΙΚΗ ΛΟΙΜΩΞΗ\20170317_114157.jpg"/>
          <p:cNvPicPr>
            <a:picLocks noGrp="1" noChangeAspect="1" noChangeArrowheads="1"/>
          </p:cNvPicPr>
          <p:nvPr>
            <p:ph sz="half" idx="1"/>
          </p:nvPr>
        </p:nvPicPr>
        <p:blipFill>
          <a:blip r:embed="rId3" cstate="print"/>
          <a:stretch>
            <a:fillRect/>
          </a:stretch>
        </p:blipFill>
        <p:spPr bwMode="auto">
          <a:xfrm>
            <a:off x="457200" y="2312125"/>
            <a:ext cx="4038600" cy="3141375"/>
          </a:xfrm>
          <a:prstGeom prst="rect">
            <a:avLst/>
          </a:prstGeom>
          <a:noFill/>
          <a:ln>
            <a:solidFill>
              <a:srgbClr val="333399"/>
            </a:solidFill>
          </a:ln>
        </p:spPr>
      </p:pic>
      <p:pic>
        <p:nvPicPr>
          <p:cNvPr id="2051" name="Picture 3" descr="C:\Users\Lia\Documents\ΛΑΪΚΟ\ΛΑΙΚΟ ΦΩΤΟΓΡΑΦΙΕΣ\A' ΠΑΘΟΛΟΓΙΚΗ-ΒΑΡΙΑΜΗ\ΠΡΟΥΖΟΣ-ΕΛΚΩΤΙΚΗ ΣΤΟΜΑΤΙΤΙΔΑ-ΕΡΠΗΤΙΚΗ ΛΟΙΜΩΞΗ\20170317_114316.jpg"/>
          <p:cNvPicPr>
            <a:picLocks noGrp="1" noChangeAspect="1" noChangeArrowheads="1"/>
          </p:cNvPicPr>
          <p:nvPr>
            <p:ph sz="half" idx="2"/>
          </p:nvPr>
        </p:nvPicPr>
        <p:blipFill>
          <a:blip r:embed="rId4" cstate="print"/>
          <a:stretch>
            <a:fillRect/>
          </a:stretch>
        </p:blipFill>
        <p:spPr bwMode="auto">
          <a:xfrm>
            <a:off x="4648200" y="2349186"/>
            <a:ext cx="4038600" cy="3104314"/>
          </a:xfrm>
          <a:prstGeom prst="rect">
            <a:avLst/>
          </a:prstGeom>
          <a:noFill/>
          <a:ln>
            <a:solidFill>
              <a:srgbClr val="333399"/>
            </a:solidFill>
          </a:ln>
        </p:spPr>
      </p:pic>
      <p:sp>
        <p:nvSpPr>
          <p:cNvPr id="11" name="TextBox 10"/>
          <p:cNvSpPr txBox="1"/>
          <p:nvPr/>
        </p:nvSpPr>
        <p:spPr>
          <a:xfrm>
            <a:off x="1371600" y="152400"/>
            <a:ext cx="6781800" cy="381000"/>
          </a:xfrm>
          <a:prstGeom prst="rect">
            <a:avLst/>
          </a:prstGeom>
          <a:noFill/>
        </p:spPr>
        <p:txBody>
          <a:bodyPr wrap="square" rtlCol="0">
            <a:spAutoFit/>
          </a:bodyPr>
          <a:lstStyle/>
          <a:p>
            <a:pPr algn="ctr"/>
            <a:r>
              <a:rPr lang="el-GR" b="1" cap="small" spc="100" dirty="0">
                <a:solidFill>
                  <a:srgbClr val="002060"/>
                </a:solidFill>
              </a:rPr>
              <a:t>ΣΑΚΧΑΡΩΔΗΣ ΔΙΑΒΗΤΗΣ ΚΑΙ ΣΤΟΜΑΤΙΚΗ ΥΓΕΙΑ</a:t>
            </a:r>
          </a:p>
        </p:txBody>
      </p:sp>
      <p:sp>
        <p:nvSpPr>
          <p:cNvPr id="2" name="TextBox 1"/>
          <p:cNvSpPr txBox="1"/>
          <p:nvPr/>
        </p:nvSpPr>
        <p:spPr>
          <a:xfrm>
            <a:off x="685800" y="5486400"/>
            <a:ext cx="3505200" cy="400110"/>
          </a:xfrm>
          <a:prstGeom prst="rect">
            <a:avLst/>
          </a:prstGeom>
          <a:noFill/>
        </p:spPr>
        <p:txBody>
          <a:bodyPr wrap="square" rtlCol="0">
            <a:spAutoFit/>
          </a:bodyPr>
          <a:lstStyle/>
          <a:p>
            <a:pPr algn="ctr"/>
            <a:r>
              <a:rPr lang="el-GR" sz="2000" b="1" dirty="0">
                <a:solidFill>
                  <a:srgbClr val="002060"/>
                </a:solidFill>
              </a:rPr>
              <a:t>Απόστημα μαλακών μορίων</a:t>
            </a:r>
          </a:p>
        </p:txBody>
      </p:sp>
      <p:sp>
        <p:nvSpPr>
          <p:cNvPr id="3" name="TextBox 2"/>
          <p:cNvSpPr txBox="1"/>
          <p:nvPr/>
        </p:nvSpPr>
        <p:spPr>
          <a:xfrm>
            <a:off x="4762500" y="5453500"/>
            <a:ext cx="4076700" cy="400110"/>
          </a:xfrm>
          <a:prstGeom prst="rect">
            <a:avLst/>
          </a:prstGeom>
          <a:noFill/>
        </p:spPr>
        <p:txBody>
          <a:bodyPr wrap="square" rtlCol="0">
            <a:spAutoFit/>
          </a:bodyPr>
          <a:lstStyle/>
          <a:p>
            <a:r>
              <a:rPr lang="el-GR" sz="2000" b="1" dirty="0">
                <a:solidFill>
                  <a:srgbClr val="002060"/>
                </a:solidFill>
              </a:rPr>
              <a:t>Νεκρωτική ελκώδης ουλίτιδα</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304800" y="5181600"/>
            <a:ext cx="4040188" cy="792162"/>
          </a:xfrm>
        </p:spPr>
        <p:txBody>
          <a:bodyPr/>
          <a:lstStyle/>
          <a:p>
            <a:pPr algn="ctr"/>
            <a:r>
              <a:rPr lang="el-GR" dirty="0">
                <a:solidFill>
                  <a:srgbClr val="002060"/>
                </a:solidFill>
              </a:rPr>
              <a:t>ΣΔ και διαταραχή στην επούλωση του τραύματος</a:t>
            </a:r>
          </a:p>
        </p:txBody>
      </p:sp>
      <p:pic>
        <p:nvPicPr>
          <p:cNvPr id="1027" name="Picture 3" descr="C:\Users\Lia\Documents\ΠΜΣ ΙΑΤΡΙΚΗ ΣΧΟΛΗ-ΣΔ ΚΑΙ ΠΑΧΥΣΑΡΚΙΑ\20170614_112439.jpg"/>
          <p:cNvPicPr>
            <a:picLocks noGrp="1" noChangeAspect="1" noChangeArrowheads="1"/>
          </p:cNvPicPr>
          <p:nvPr>
            <p:ph sz="half" idx="2"/>
          </p:nvPr>
        </p:nvPicPr>
        <p:blipFill>
          <a:blip r:embed="rId3" cstate="print"/>
          <a:stretch>
            <a:fillRect/>
          </a:stretch>
        </p:blipFill>
        <p:spPr bwMode="auto">
          <a:xfrm rot="10800000">
            <a:off x="0" y="1828800"/>
            <a:ext cx="4704542" cy="3124199"/>
          </a:xfrm>
          <a:prstGeom prst="rect">
            <a:avLst/>
          </a:prstGeom>
          <a:noFill/>
          <a:ln>
            <a:solidFill>
              <a:srgbClr val="333399"/>
            </a:solidFill>
          </a:ln>
        </p:spPr>
      </p:pic>
      <p:sp>
        <p:nvSpPr>
          <p:cNvPr id="9" name="Text Placeholder 8"/>
          <p:cNvSpPr>
            <a:spLocks noGrp="1"/>
          </p:cNvSpPr>
          <p:nvPr>
            <p:ph type="body" sz="quarter" idx="3"/>
          </p:nvPr>
        </p:nvSpPr>
        <p:spPr>
          <a:xfrm>
            <a:off x="4302125" y="5105400"/>
            <a:ext cx="4841875" cy="639762"/>
          </a:xfrm>
        </p:spPr>
        <p:txBody>
          <a:bodyPr/>
          <a:lstStyle/>
          <a:p>
            <a:pPr algn="ctr"/>
            <a:r>
              <a:rPr lang="el-GR" dirty="0">
                <a:solidFill>
                  <a:srgbClr val="002060"/>
                </a:solidFill>
              </a:rPr>
              <a:t>Οξεία </a:t>
            </a:r>
            <a:r>
              <a:rPr lang="el-GR" dirty="0" err="1">
                <a:solidFill>
                  <a:srgbClr val="002060"/>
                </a:solidFill>
              </a:rPr>
              <a:t>βακτηριακή</a:t>
            </a:r>
            <a:r>
              <a:rPr lang="el-GR" dirty="0">
                <a:solidFill>
                  <a:srgbClr val="002060"/>
                </a:solidFill>
              </a:rPr>
              <a:t> σιαλαδενίτιδα</a:t>
            </a:r>
          </a:p>
        </p:txBody>
      </p:sp>
      <p:sp>
        <p:nvSpPr>
          <p:cNvPr id="7" name="TextBox 6"/>
          <p:cNvSpPr txBox="1"/>
          <p:nvPr/>
        </p:nvSpPr>
        <p:spPr>
          <a:xfrm>
            <a:off x="1371600" y="152400"/>
            <a:ext cx="6781800" cy="381000"/>
          </a:xfrm>
          <a:prstGeom prst="rect">
            <a:avLst/>
          </a:prstGeom>
          <a:noFill/>
        </p:spPr>
        <p:txBody>
          <a:bodyPr wrap="square" rtlCol="0">
            <a:spAutoFit/>
          </a:bodyPr>
          <a:lstStyle/>
          <a:p>
            <a:pPr algn="ctr"/>
            <a:r>
              <a:rPr lang="el-GR" b="1" cap="small" spc="100" dirty="0">
                <a:solidFill>
                  <a:srgbClr val="002060"/>
                </a:solidFill>
              </a:rPr>
              <a:t>ΣΑΚΧΑΡΩΔΗΣ ΔΙΑΒΗΤΗΣ ΚΑΙ ΣΤΟΜΑΤΙΚΗ ΥΓΕΙΑ</a:t>
            </a:r>
          </a:p>
        </p:txBody>
      </p:sp>
      <p:pic>
        <p:nvPicPr>
          <p:cNvPr id="11" name="Picture 7"/>
          <p:cNvPicPr>
            <a:picLocks noGrp="1" noChangeAspect="1" noChangeArrowheads="1"/>
          </p:cNvPicPr>
          <p:nvPr>
            <p:ph sz="quarter" idx="4"/>
          </p:nvPr>
        </p:nvPicPr>
        <p:blipFill>
          <a:blip r:embed="rId4" cstate="print"/>
          <a:srcRect l="5899" t="6847" r="6630" b="6984"/>
          <a:stretch>
            <a:fillRect/>
          </a:stretch>
        </p:blipFill>
        <p:spPr>
          <a:xfrm>
            <a:off x="4800600" y="1828800"/>
            <a:ext cx="4343400" cy="3124200"/>
          </a:xfrm>
          <a:noFill/>
          <a:ln>
            <a:solidFill>
              <a:srgbClr val="333399"/>
            </a:solid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1066800"/>
            <a:ext cx="8229600" cy="762000"/>
          </a:xfrm>
        </p:spPr>
        <p:txBody>
          <a:bodyPr/>
          <a:lstStyle/>
          <a:p>
            <a:pPr algn="ctr"/>
            <a:r>
              <a:rPr lang="el-GR" sz="2600" b="1" dirty="0">
                <a:solidFill>
                  <a:srgbClr val="333399"/>
                </a:solidFill>
              </a:rPr>
              <a:t>ΣΔ και ΕΝΔΟΣΤΟΜΑΤΙΚΕΣ  ΜΥΚΗΤΙΑΣΙΚΕΣ ΛΟΙΜΩΞΕΙΣ</a:t>
            </a:r>
            <a:endParaRPr lang="el-GR" sz="2600" dirty="0">
              <a:solidFill>
                <a:srgbClr val="333399"/>
              </a:solidFill>
            </a:endParaRPr>
          </a:p>
        </p:txBody>
      </p:sp>
      <p:graphicFrame>
        <p:nvGraphicFramePr>
          <p:cNvPr id="10" name="Table Placeholder 3"/>
          <p:cNvGraphicFramePr>
            <a:graphicFrameLocks/>
          </p:cNvGraphicFramePr>
          <p:nvPr/>
        </p:nvGraphicFramePr>
        <p:xfrm>
          <a:off x="228600" y="2514600"/>
          <a:ext cx="8229600" cy="2686486"/>
        </p:xfrm>
        <a:graphic>
          <a:graphicData uri="http://schemas.openxmlformats.org/drawingml/2006/table">
            <a:tbl>
              <a:tblPr firstRow="1" bandRow="1">
                <a:tableStyleId>{5C22544A-7EE6-4342-B048-85BDC9FD1C3A}</a:tableStyleId>
              </a:tblPr>
              <a:tblGrid>
                <a:gridCol w="2992582">
                  <a:extLst>
                    <a:ext uri="{9D8B030D-6E8A-4147-A177-3AD203B41FA5}">
                      <a16:colId xmlns:a16="http://schemas.microsoft.com/office/drawing/2014/main" val="20000"/>
                    </a:ext>
                  </a:extLst>
                </a:gridCol>
                <a:gridCol w="5237018">
                  <a:extLst>
                    <a:ext uri="{9D8B030D-6E8A-4147-A177-3AD203B41FA5}">
                      <a16:colId xmlns:a16="http://schemas.microsoft.com/office/drawing/2014/main" val="20001"/>
                    </a:ext>
                  </a:extLst>
                </a:gridCol>
              </a:tblGrid>
              <a:tr h="862892">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600" b="1" dirty="0">
                          <a:solidFill>
                            <a:schemeClr val="tx1"/>
                          </a:solidFill>
                        </a:rPr>
                        <a:t>ΜΥΚΗΤΙΑΣΙΚΕΣ ΛΟΙΜΩΞΕΙΣ</a:t>
                      </a:r>
                    </a:p>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600573">
                <a:tc>
                  <a:txBody>
                    <a:bodyPr/>
                    <a:lstStyle/>
                    <a:p>
                      <a:pPr>
                        <a:lnSpc>
                          <a:spcPct val="150000"/>
                        </a:lnSpc>
                        <a:spcBef>
                          <a:spcPts val="0"/>
                        </a:spcBef>
                        <a:buFont typeface="Wingdings" pitchFamily="2" charset="2"/>
                        <a:buNone/>
                      </a:pPr>
                      <a:r>
                        <a:rPr lang="el-GR" sz="2600" b="1" dirty="0" err="1">
                          <a:solidFill>
                            <a:schemeClr val="bg1"/>
                          </a:solidFill>
                        </a:rPr>
                        <a:t>Καντιντίαση</a:t>
                      </a:r>
                      <a:endParaRPr lang="el-GR" sz="2600" dirty="0"/>
                    </a:p>
                  </a:txBody>
                  <a:tcPr/>
                </a:tc>
                <a:tc>
                  <a:txBody>
                    <a:bodyPr/>
                    <a:lstStyle/>
                    <a:p>
                      <a:pPr>
                        <a:lnSpc>
                          <a:spcPct val="150000"/>
                        </a:lnSpc>
                        <a:spcBef>
                          <a:spcPts val="0"/>
                        </a:spcBef>
                        <a:buFont typeface="Wingdings" pitchFamily="2" charset="2"/>
                        <a:buNone/>
                      </a:pPr>
                      <a:r>
                        <a:rPr lang="el-GR" sz="2400" b="1" dirty="0">
                          <a:solidFill>
                            <a:schemeClr val="bg1"/>
                          </a:solidFill>
                        </a:rPr>
                        <a:t>Ευκαιριακή ή επιφανειακή λοίμωξη</a:t>
                      </a:r>
                    </a:p>
                  </a:txBody>
                  <a:tcPr/>
                </a:tc>
                <a:extLst>
                  <a:ext uri="{0D108BD9-81ED-4DB2-BD59-A6C34878D82A}">
                    <a16:rowId xmlns:a16="http://schemas.microsoft.com/office/drawing/2014/main" val="10001"/>
                  </a:ext>
                </a:extLst>
              </a:tr>
              <a:tr h="517735">
                <a:tc>
                  <a:txBody>
                    <a:bodyPr/>
                    <a:lstStyle/>
                    <a:p>
                      <a:pPr algn="l">
                        <a:lnSpc>
                          <a:spcPct val="150000"/>
                        </a:lnSpc>
                      </a:pPr>
                      <a:r>
                        <a:rPr lang="el-GR" sz="2600" b="1" dirty="0" err="1">
                          <a:solidFill>
                            <a:schemeClr val="bg1"/>
                          </a:solidFill>
                        </a:rPr>
                        <a:t>Μουκορμύκωση</a:t>
                      </a:r>
                      <a:r>
                        <a:rPr lang="el-GR" sz="2600" b="1" dirty="0">
                          <a:solidFill>
                            <a:schemeClr val="bg1"/>
                          </a:solidFill>
                        </a:rPr>
                        <a:t> (</a:t>
                      </a:r>
                      <a:r>
                        <a:rPr lang="el-GR" sz="2600" b="1" dirty="0" err="1">
                          <a:solidFill>
                            <a:schemeClr val="bg1"/>
                          </a:solidFill>
                        </a:rPr>
                        <a:t>ζυγομύκωση</a:t>
                      </a:r>
                      <a:r>
                        <a:rPr lang="el-GR" sz="2600" b="1" dirty="0">
                          <a:solidFill>
                            <a:schemeClr val="bg1"/>
                          </a:solidFill>
                        </a:rPr>
                        <a:t>)</a:t>
                      </a:r>
                      <a:endParaRPr lang="el-GR" sz="2600" dirty="0"/>
                    </a:p>
                  </a:txBody>
                  <a:tcPr/>
                </a:tc>
                <a:tc>
                  <a:txBody>
                    <a:bodyPr/>
                    <a:lstStyle/>
                    <a:p>
                      <a:pPr>
                        <a:lnSpc>
                          <a:spcPct val="150000"/>
                        </a:lnSpc>
                      </a:pPr>
                      <a:r>
                        <a:rPr lang="el-GR" sz="2400" b="1" dirty="0">
                          <a:solidFill>
                            <a:schemeClr val="bg1"/>
                          </a:solidFill>
                        </a:rPr>
                        <a:t>Εν τω </a:t>
                      </a:r>
                      <a:r>
                        <a:rPr lang="el-GR" sz="2400" b="1" dirty="0" err="1">
                          <a:solidFill>
                            <a:schemeClr val="bg1"/>
                          </a:solidFill>
                        </a:rPr>
                        <a:t>βάθει</a:t>
                      </a:r>
                      <a:r>
                        <a:rPr lang="el-GR" sz="2400" b="1" dirty="0">
                          <a:solidFill>
                            <a:schemeClr val="bg1"/>
                          </a:solidFill>
                        </a:rPr>
                        <a:t> ή συστηματική λοίμωξη</a:t>
                      </a:r>
                    </a:p>
                  </a:txBody>
                  <a:tcPr/>
                </a:tc>
                <a:extLst>
                  <a:ext uri="{0D108BD9-81ED-4DB2-BD59-A6C34878D82A}">
                    <a16:rowId xmlns:a16="http://schemas.microsoft.com/office/drawing/2014/main" val="10002"/>
                  </a:ext>
                </a:extLst>
              </a:tr>
            </a:tbl>
          </a:graphicData>
        </a:graphic>
      </p:graphicFrame>
      <p:sp>
        <p:nvSpPr>
          <p:cNvPr id="11" name="TextBox 10"/>
          <p:cNvSpPr txBox="1"/>
          <p:nvPr/>
        </p:nvSpPr>
        <p:spPr>
          <a:xfrm>
            <a:off x="1371600" y="152400"/>
            <a:ext cx="6781800" cy="381000"/>
          </a:xfrm>
          <a:prstGeom prst="rect">
            <a:avLst/>
          </a:prstGeom>
          <a:noFill/>
        </p:spPr>
        <p:txBody>
          <a:bodyPr wrap="square" rtlCol="0">
            <a:spAutoFit/>
          </a:bodyPr>
          <a:lstStyle/>
          <a:p>
            <a:pPr algn="ctr"/>
            <a:r>
              <a:rPr lang="el-GR" b="1" cap="small" spc="100" dirty="0">
                <a:solidFill>
                  <a:srgbClr val="002060"/>
                </a:solidFill>
              </a:rPr>
              <a:t>ΣΑΚΧΑΡΩΔΗΣ ΔΙΑΒΗΤΗΣ ΚΑΙ ΣΤΟΜΑΤΙΚΗ ΥΓΕΙΑ</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229600" cy="685800"/>
          </a:xfrm>
        </p:spPr>
        <p:txBody>
          <a:bodyPr/>
          <a:lstStyle/>
          <a:p>
            <a:pPr algn="ctr"/>
            <a:r>
              <a:rPr lang="el-GR" sz="2800" b="1" dirty="0">
                <a:solidFill>
                  <a:srgbClr val="333399"/>
                </a:solidFill>
              </a:rPr>
              <a:t>ΣΔ και ΚΑΝΤΙΝΤΙΑΣΗ ΤΟΥ ΣΤΟΜΑΤΟΣ</a:t>
            </a:r>
          </a:p>
        </p:txBody>
      </p:sp>
      <p:sp>
        <p:nvSpPr>
          <p:cNvPr id="3" name="Content Placeholder 2"/>
          <p:cNvSpPr>
            <a:spLocks noGrp="1"/>
          </p:cNvSpPr>
          <p:nvPr>
            <p:ph idx="1"/>
          </p:nvPr>
        </p:nvSpPr>
        <p:spPr>
          <a:xfrm>
            <a:off x="381000" y="1447800"/>
            <a:ext cx="8229600" cy="3916363"/>
          </a:xfrm>
        </p:spPr>
        <p:txBody>
          <a:bodyPr/>
          <a:lstStyle/>
          <a:p>
            <a:pPr>
              <a:lnSpc>
                <a:spcPct val="130000"/>
              </a:lnSpc>
              <a:spcBef>
                <a:spcPts val="0"/>
              </a:spcBef>
              <a:buClr>
                <a:srgbClr val="660066"/>
              </a:buClr>
              <a:buSzPct val="100000"/>
              <a:buFont typeface="Wingdings" pitchFamily="2" charset="2"/>
              <a:buChar char="§"/>
            </a:pPr>
            <a:r>
              <a:rPr lang="el-GR" sz="2400" b="1" dirty="0">
                <a:solidFill>
                  <a:schemeClr val="bg1"/>
                </a:solidFill>
              </a:rPr>
              <a:t>Πτώση άμυνας σε τοπικό ή συστηματικό επίπεδο</a:t>
            </a:r>
          </a:p>
          <a:p>
            <a:pPr>
              <a:lnSpc>
                <a:spcPct val="130000"/>
              </a:lnSpc>
              <a:spcBef>
                <a:spcPts val="0"/>
              </a:spcBef>
              <a:buClr>
                <a:srgbClr val="660066"/>
              </a:buClr>
              <a:buSzPct val="100000"/>
              <a:buNone/>
            </a:pPr>
            <a:r>
              <a:rPr lang="el-GR" sz="2400" b="1" dirty="0">
                <a:solidFill>
                  <a:schemeClr val="bg1"/>
                </a:solidFill>
              </a:rPr>
              <a:t>                           « </a:t>
            </a:r>
            <a:r>
              <a:rPr lang="el-GR" sz="2400" b="1" i="1" dirty="0">
                <a:solidFill>
                  <a:srgbClr val="0000FF"/>
                </a:solidFill>
              </a:rPr>
              <a:t>Η νόσος του </a:t>
            </a:r>
            <a:r>
              <a:rPr lang="el-GR" sz="2400" b="1" i="1" dirty="0" err="1">
                <a:solidFill>
                  <a:srgbClr val="0000FF"/>
                </a:solidFill>
              </a:rPr>
              <a:t>νοσούντος</a:t>
            </a:r>
            <a:r>
              <a:rPr lang="el-GR" sz="2400" b="1" i="1" dirty="0">
                <a:solidFill>
                  <a:srgbClr val="0000FF"/>
                </a:solidFill>
              </a:rPr>
              <a:t> </a:t>
            </a:r>
            <a:r>
              <a:rPr lang="el-GR" sz="2400" b="1" dirty="0">
                <a:solidFill>
                  <a:schemeClr val="bg1"/>
                </a:solidFill>
              </a:rPr>
              <a:t>»</a:t>
            </a:r>
          </a:p>
          <a:p>
            <a:pPr>
              <a:lnSpc>
                <a:spcPct val="130000"/>
              </a:lnSpc>
              <a:spcBef>
                <a:spcPts val="0"/>
              </a:spcBef>
              <a:buClr>
                <a:srgbClr val="660066"/>
              </a:buClr>
              <a:buSzPct val="100000"/>
              <a:buFont typeface="Wingdings" pitchFamily="2" charset="2"/>
              <a:buChar char="§"/>
            </a:pPr>
            <a:r>
              <a:rPr lang="el-GR" sz="2400" b="1" dirty="0">
                <a:solidFill>
                  <a:srgbClr val="3333FF"/>
                </a:solidFill>
              </a:rPr>
              <a:t>Η διερεύνηση για τα αίτια της </a:t>
            </a:r>
            <a:r>
              <a:rPr lang="el-GR" sz="2400" b="1" dirty="0" err="1">
                <a:solidFill>
                  <a:srgbClr val="3333FF"/>
                </a:solidFill>
              </a:rPr>
              <a:t>καντιντίασης</a:t>
            </a:r>
            <a:r>
              <a:rPr lang="el-GR" sz="2400" b="1" dirty="0">
                <a:solidFill>
                  <a:srgbClr val="3333FF"/>
                </a:solidFill>
              </a:rPr>
              <a:t> μπορεί να συμβάλλει στη διάγνωση αδιάγνωστου ΣΔ</a:t>
            </a:r>
          </a:p>
          <a:p>
            <a:pPr>
              <a:lnSpc>
                <a:spcPct val="130000"/>
              </a:lnSpc>
              <a:spcBef>
                <a:spcPts val="0"/>
              </a:spcBef>
              <a:buClr>
                <a:srgbClr val="660066"/>
              </a:buClr>
              <a:buSzPct val="100000"/>
              <a:buFont typeface="Wingdings" pitchFamily="2" charset="2"/>
              <a:buChar char="§"/>
            </a:pPr>
            <a:r>
              <a:rPr lang="el-GR" sz="2400" b="1" dirty="0">
                <a:solidFill>
                  <a:schemeClr val="bg1"/>
                </a:solidFill>
              </a:rPr>
              <a:t>Συχνή λοίμωξη στο ΣΔ, </a:t>
            </a:r>
            <a:r>
              <a:rPr lang="el-GR" sz="2400" b="1" dirty="0">
                <a:solidFill>
                  <a:srgbClr val="FF0000"/>
                </a:solidFill>
              </a:rPr>
              <a:t>30%</a:t>
            </a:r>
            <a:r>
              <a:rPr lang="el-GR" sz="2400" b="1" dirty="0">
                <a:solidFill>
                  <a:schemeClr val="bg1"/>
                </a:solidFill>
              </a:rPr>
              <a:t> των περιπτώσεων</a:t>
            </a:r>
          </a:p>
          <a:p>
            <a:pPr>
              <a:lnSpc>
                <a:spcPct val="130000"/>
              </a:lnSpc>
              <a:spcBef>
                <a:spcPts val="0"/>
              </a:spcBef>
              <a:buClr>
                <a:srgbClr val="660066"/>
              </a:buClr>
              <a:buSzPct val="100000"/>
              <a:buFont typeface="Wingdings" pitchFamily="2" charset="2"/>
              <a:buChar char="§"/>
            </a:pPr>
            <a:r>
              <a:rPr lang="el-GR" sz="2400" b="1" i="1" dirty="0">
                <a:solidFill>
                  <a:schemeClr val="bg1"/>
                </a:solidFill>
              </a:rPr>
              <a:t>Συνήθως </a:t>
            </a:r>
            <a:r>
              <a:rPr lang="en-US" sz="2400" b="1" i="1" dirty="0">
                <a:solidFill>
                  <a:schemeClr val="bg1"/>
                </a:solidFill>
              </a:rPr>
              <a:t>Candida </a:t>
            </a:r>
            <a:r>
              <a:rPr lang="en-US" sz="2400" b="1" i="1" dirty="0" err="1">
                <a:solidFill>
                  <a:schemeClr val="bg1"/>
                </a:solidFill>
              </a:rPr>
              <a:t>albicans</a:t>
            </a:r>
            <a:endParaRPr lang="el-GR" sz="2400" b="1" i="1" dirty="0">
              <a:solidFill>
                <a:schemeClr val="bg1"/>
              </a:solidFill>
            </a:endParaRPr>
          </a:p>
          <a:p>
            <a:pPr>
              <a:lnSpc>
                <a:spcPct val="130000"/>
              </a:lnSpc>
              <a:spcBef>
                <a:spcPts val="0"/>
              </a:spcBef>
              <a:buClr>
                <a:srgbClr val="660066"/>
              </a:buClr>
              <a:buSzPct val="100000"/>
              <a:buFont typeface="Wingdings" pitchFamily="2" charset="2"/>
              <a:buChar char="§"/>
            </a:pPr>
            <a:r>
              <a:rPr lang="el-GR" sz="2400" b="1" dirty="0">
                <a:solidFill>
                  <a:schemeClr val="bg1"/>
                </a:solidFill>
              </a:rPr>
              <a:t>Συσχέτιση με</a:t>
            </a:r>
            <a:r>
              <a:rPr lang="en-US" sz="2400" b="1" dirty="0">
                <a:solidFill>
                  <a:schemeClr val="bg1"/>
                </a:solidFill>
              </a:rPr>
              <a:t>:</a:t>
            </a:r>
            <a:endParaRPr lang="el-GR" sz="2400" b="1" dirty="0">
              <a:solidFill>
                <a:schemeClr val="bg1"/>
              </a:solidFill>
            </a:endParaRPr>
          </a:p>
          <a:p>
            <a:pPr indent="153988">
              <a:lnSpc>
                <a:spcPct val="130000"/>
              </a:lnSpc>
              <a:spcBef>
                <a:spcPts val="0"/>
              </a:spcBef>
              <a:buClr>
                <a:srgbClr val="002060"/>
              </a:buClr>
              <a:buSzPct val="90000"/>
              <a:buFont typeface="Courier New" pitchFamily="49" charset="0"/>
              <a:buChar char="o"/>
            </a:pPr>
            <a:r>
              <a:rPr lang="el-GR" sz="2400" b="1" dirty="0">
                <a:solidFill>
                  <a:schemeClr val="bg1"/>
                </a:solidFill>
              </a:rPr>
              <a:t>     </a:t>
            </a:r>
            <a:r>
              <a:rPr lang="el-GR" sz="2300" b="1" dirty="0">
                <a:solidFill>
                  <a:schemeClr val="bg1"/>
                </a:solidFill>
              </a:rPr>
              <a:t>πτωχό μεταβολικό έλεγχο </a:t>
            </a:r>
          </a:p>
          <a:p>
            <a:pPr indent="153988">
              <a:lnSpc>
                <a:spcPct val="130000"/>
              </a:lnSpc>
              <a:spcBef>
                <a:spcPts val="0"/>
              </a:spcBef>
              <a:buClr>
                <a:srgbClr val="002060"/>
              </a:buClr>
              <a:buSzPct val="100000"/>
              <a:buFont typeface="Courier New" pitchFamily="49" charset="0"/>
              <a:buChar char="o"/>
            </a:pPr>
            <a:r>
              <a:rPr lang="el-GR" sz="2300" b="1" dirty="0">
                <a:solidFill>
                  <a:schemeClr val="bg1"/>
                </a:solidFill>
              </a:rPr>
              <a:t>     διαταραχές λειτουργίας πολυμορφοπύρηνων </a:t>
            </a:r>
          </a:p>
          <a:p>
            <a:pPr indent="153988">
              <a:lnSpc>
                <a:spcPct val="130000"/>
              </a:lnSpc>
              <a:spcBef>
                <a:spcPts val="0"/>
              </a:spcBef>
              <a:buClr>
                <a:srgbClr val="002060"/>
              </a:buClr>
              <a:buSzPct val="100000"/>
              <a:buFont typeface="Courier New" pitchFamily="49" charset="0"/>
              <a:buChar char="o"/>
            </a:pPr>
            <a:r>
              <a:rPr lang="el-GR" sz="2300" b="1" dirty="0">
                <a:solidFill>
                  <a:schemeClr val="bg1"/>
                </a:solidFill>
              </a:rPr>
              <a:t>     ξηροστομία, ιδιαίτερα σε συνδυασμό με κάπνισμα</a:t>
            </a:r>
          </a:p>
          <a:p>
            <a:pPr indent="153988">
              <a:lnSpc>
                <a:spcPct val="130000"/>
              </a:lnSpc>
              <a:spcBef>
                <a:spcPts val="0"/>
              </a:spcBef>
              <a:buClr>
                <a:srgbClr val="002060"/>
              </a:buClr>
              <a:buSzPct val="100000"/>
              <a:buFont typeface="Courier New" pitchFamily="49" charset="0"/>
              <a:buChar char="o"/>
            </a:pPr>
            <a:endParaRPr lang="el-GR" sz="2400" b="1" dirty="0">
              <a:solidFill>
                <a:schemeClr val="bg1"/>
              </a:solidFill>
            </a:endParaRPr>
          </a:p>
          <a:p>
            <a:pPr marL="0" indent="623888">
              <a:lnSpc>
                <a:spcPct val="130000"/>
              </a:lnSpc>
              <a:spcBef>
                <a:spcPts val="0"/>
              </a:spcBef>
              <a:buClr>
                <a:srgbClr val="002060"/>
              </a:buClr>
              <a:buSzPct val="100000"/>
              <a:buFont typeface="Wingdings" pitchFamily="2" charset="2"/>
              <a:buChar char="§"/>
            </a:pPr>
            <a:endParaRPr lang="el-GR" sz="2400" b="1" dirty="0">
              <a:solidFill>
                <a:schemeClr val="bg1"/>
              </a:solidFill>
            </a:endParaRPr>
          </a:p>
        </p:txBody>
      </p:sp>
      <p:sp>
        <p:nvSpPr>
          <p:cNvPr id="4" name="Title 1"/>
          <p:cNvSpPr txBox="1">
            <a:spLocks/>
          </p:cNvSpPr>
          <p:nvPr/>
        </p:nvSpPr>
        <p:spPr bwMode="auto">
          <a:xfrm>
            <a:off x="609600" y="685800"/>
            <a:ext cx="8229600" cy="1371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l-GR" sz="2600" b="0" i="0" u="none" strike="noStrike" kern="0" cap="none" spc="0" normalizeH="0" baseline="0" noProof="0" dirty="0">
              <a:ln>
                <a:noFill/>
              </a:ln>
              <a:solidFill>
                <a:srgbClr val="333399"/>
              </a:solidFill>
              <a:effectLst/>
              <a:uLnTx/>
              <a:uFillTx/>
              <a:latin typeface="+mj-lt"/>
              <a:ea typeface="+mj-ea"/>
              <a:cs typeface="+mj-cs"/>
            </a:endParaRPr>
          </a:p>
        </p:txBody>
      </p:sp>
      <p:sp>
        <p:nvSpPr>
          <p:cNvPr id="5" name="TextBox 4"/>
          <p:cNvSpPr txBox="1"/>
          <p:nvPr/>
        </p:nvSpPr>
        <p:spPr>
          <a:xfrm>
            <a:off x="1371600" y="152400"/>
            <a:ext cx="6781800" cy="381000"/>
          </a:xfrm>
          <a:prstGeom prst="rect">
            <a:avLst/>
          </a:prstGeom>
          <a:noFill/>
        </p:spPr>
        <p:txBody>
          <a:bodyPr wrap="square" rtlCol="0">
            <a:spAutoFit/>
          </a:bodyPr>
          <a:lstStyle/>
          <a:p>
            <a:pPr algn="ctr"/>
            <a:r>
              <a:rPr lang="el-GR" b="1" cap="small" spc="100" dirty="0">
                <a:solidFill>
                  <a:srgbClr val="002060"/>
                </a:solidFill>
              </a:rPr>
              <a:t>ΣΑΚΧΑΡΩΔΗΣ ΔΙΑΒΗΤΗΣ ΚΑΙ ΣΤΟΜΑΤΙΚΗ ΥΓΕΙΑ</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4" descr="Untitled-386"/>
          <p:cNvPicPr>
            <a:picLocks noChangeAspect="1" noChangeArrowheads="1"/>
          </p:cNvPicPr>
          <p:nvPr/>
        </p:nvPicPr>
        <p:blipFill>
          <a:blip r:embed="rId3" cstate="print">
            <a:lum contrast="10000"/>
          </a:blip>
          <a:srcRect/>
          <a:stretch>
            <a:fillRect/>
          </a:stretch>
        </p:blipFill>
        <p:spPr bwMode="auto">
          <a:xfrm>
            <a:off x="6172200" y="4114800"/>
            <a:ext cx="2971800" cy="2743200"/>
          </a:xfrm>
          <a:prstGeom prst="rect">
            <a:avLst/>
          </a:prstGeom>
          <a:noFill/>
          <a:ln w="9525">
            <a:solidFill>
              <a:srgbClr val="333399"/>
            </a:solidFill>
            <a:miter lim="800000"/>
            <a:headEnd/>
            <a:tailEnd/>
          </a:ln>
        </p:spPr>
      </p:pic>
      <p:sp>
        <p:nvSpPr>
          <p:cNvPr id="2" name="Title 1"/>
          <p:cNvSpPr>
            <a:spLocks noGrp="1"/>
          </p:cNvSpPr>
          <p:nvPr>
            <p:ph type="title"/>
          </p:nvPr>
        </p:nvSpPr>
        <p:spPr/>
        <p:txBody>
          <a:bodyPr/>
          <a:lstStyle/>
          <a:p>
            <a:endParaRPr lang="el-GR"/>
          </a:p>
        </p:txBody>
      </p:sp>
      <p:graphicFrame>
        <p:nvGraphicFramePr>
          <p:cNvPr id="4" name="Content Placeholder 3"/>
          <p:cNvGraphicFramePr>
            <a:graphicFrameLocks noGrp="1"/>
          </p:cNvGraphicFramePr>
          <p:nvPr>
            <p:ph idx="1"/>
          </p:nvPr>
        </p:nvGraphicFramePr>
        <p:xfrm>
          <a:off x="0" y="152400"/>
          <a:ext cx="9144000" cy="3758946"/>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gridCol w="6248400">
                  <a:extLst>
                    <a:ext uri="{9D8B030D-6E8A-4147-A177-3AD203B41FA5}">
                      <a16:colId xmlns:a16="http://schemas.microsoft.com/office/drawing/2014/main" val="20001"/>
                    </a:ext>
                  </a:extLst>
                </a:gridCol>
              </a:tblGrid>
              <a:tr h="370840">
                <a:tc gridSpan="2">
                  <a:txBody>
                    <a:bodyPr/>
                    <a:lstStyle/>
                    <a:p>
                      <a:pPr algn="ctr"/>
                      <a:r>
                        <a:rPr lang="el-GR" sz="2400" b="1" i="0" dirty="0"/>
                        <a:t>ΜΟΡΦΕΣ</a:t>
                      </a:r>
                      <a:r>
                        <a:rPr lang="el-GR" sz="2400" b="1" i="0" baseline="0" dirty="0"/>
                        <a:t>  ΚΑΝΤΙΝΤΙΑΣΗΣ</a:t>
                      </a:r>
                      <a:endParaRPr lang="el-GR" sz="2400" b="1" i="0"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algn="ctr"/>
                      <a:r>
                        <a:rPr lang="el-GR" sz="2000" b="1" i="0" u="none" dirty="0">
                          <a:solidFill>
                            <a:srgbClr val="333399"/>
                          </a:solidFill>
                          <a:effectLst>
                            <a:outerShdw blurRad="38100" dist="38100" dir="2700000" algn="tl">
                              <a:srgbClr val="000000">
                                <a:alpha val="43137"/>
                              </a:srgbClr>
                            </a:outerShdw>
                          </a:effectLst>
                        </a:rPr>
                        <a:t>ΟΞΕΙΑ</a:t>
                      </a:r>
                    </a:p>
                  </a:txBody>
                  <a:tcPr/>
                </a:tc>
                <a:tc>
                  <a:txBody>
                    <a:bodyPr/>
                    <a:lstStyle/>
                    <a:p>
                      <a:pPr algn="ctr"/>
                      <a:r>
                        <a:rPr lang="el-GR" sz="2000" b="1" i="0" u="none" dirty="0">
                          <a:solidFill>
                            <a:srgbClr val="333399"/>
                          </a:solidFill>
                          <a:effectLst>
                            <a:outerShdw blurRad="38100" dist="38100" dir="2700000" algn="tl">
                              <a:srgbClr val="000000">
                                <a:alpha val="43137"/>
                              </a:srgbClr>
                            </a:outerShdw>
                          </a:effectLst>
                        </a:rPr>
                        <a:t>ΧΡΟΝΙΑ</a:t>
                      </a:r>
                    </a:p>
                  </a:txBody>
                  <a:tcPr/>
                </a:tc>
                <a:extLst>
                  <a:ext uri="{0D108BD9-81ED-4DB2-BD59-A6C34878D82A}">
                    <a16:rowId xmlns:a16="http://schemas.microsoft.com/office/drawing/2014/main" val="10001"/>
                  </a:ext>
                </a:extLst>
              </a:tr>
              <a:tr h="370840">
                <a:tc>
                  <a:txBody>
                    <a:bodyPr/>
                    <a:lstStyle/>
                    <a:p>
                      <a:pPr>
                        <a:lnSpc>
                          <a:spcPct val="110000"/>
                        </a:lnSpc>
                      </a:pPr>
                      <a:r>
                        <a:rPr lang="el-GR" sz="2200" b="1" dirty="0" err="1">
                          <a:solidFill>
                            <a:schemeClr val="bg1"/>
                          </a:solidFill>
                        </a:rPr>
                        <a:t>Ψευδομεμβρανώδης</a:t>
                      </a:r>
                      <a:endParaRPr lang="el-GR" sz="2200" b="1" dirty="0">
                        <a:solidFill>
                          <a:schemeClr val="bg1"/>
                        </a:solidFill>
                      </a:endParaRPr>
                    </a:p>
                  </a:txBody>
                  <a:tcPr/>
                </a:tc>
                <a:tc>
                  <a:txBody>
                    <a:bodyPr/>
                    <a:lstStyle/>
                    <a:p>
                      <a:pPr>
                        <a:lnSpc>
                          <a:spcPct val="110000"/>
                        </a:lnSpc>
                      </a:pPr>
                      <a:r>
                        <a:rPr lang="el-GR" sz="2200" b="1" dirty="0">
                          <a:solidFill>
                            <a:schemeClr val="bg1"/>
                          </a:solidFill>
                        </a:rPr>
                        <a:t>Ατροφική (στοματίτιδα</a:t>
                      </a:r>
                      <a:r>
                        <a:rPr lang="el-GR" sz="2200" b="1" baseline="0" dirty="0">
                          <a:solidFill>
                            <a:schemeClr val="bg1"/>
                          </a:solidFill>
                        </a:rPr>
                        <a:t> από Ο/Ο, μέση ρομβοειδής γλωσσίτιδα, </a:t>
                      </a:r>
                      <a:r>
                        <a:rPr lang="el-GR" sz="2200" b="1" baseline="0" dirty="0" err="1">
                          <a:solidFill>
                            <a:schemeClr val="bg1"/>
                          </a:solidFill>
                        </a:rPr>
                        <a:t>συγχειλίτιδα</a:t>
                      </a:r>
                      <a:r>
                        <a:rPr lang="el-GR" sz="2200" b="1" dirty="0">
                          <a:solidFill>
                            <a:schemeClr val="bg1"/>
                          </a:solidFill>
                        </a:rPr>
                        <a:t>)</a:t>
                      </a:r>
                    </a:p>
                  </a:txBody>
                  <a:tcPr/>
                </a:tc>
                <a:extLst>
                  <a:ext uri="{0D108BD9-81ED-4DB2-BD59-A6C34878D82A}">
                    <a16:rowId xmlns:a16="http://schemas.microsoft.com/office/drawing/2014/main" val="10002"/>
                  </a:ext>
                </a:extLst>
              </a:tr>
              <a:tr h="370840">
                <a:tc>
                  <a:txBody>
                    <a:bodyPr/>
                    <a:lstStyle/>
                    <a:p>
                      <a:pPr>
                        <a:lnSpc>
                          <a:spcPct val="110000"/>
                        </a:lnSpc>
                      </a:pPr>
                      <a:r>
                        <a:rPr lang="el-GR" sz="2200" b="1" dirty="0" err="1">
                          <a:solidFill>
                            <a:schemeClr val="bg1"/>
                          </a:solidFill>
                        </a:rPr>
                        <a:t>Ερυθηματώδης</a:t>
                      </a:r>
                      <a:r>
                        <a:rPr lang="el-GR" sz="2200" b="1" dirty="0">
                          <a:solidFill>
                            <a:schemeClr val="bg1"/>
                          </a:solidFill>
                        </a:rPr>
                        <a:t> </a:t>
                      </a:r>
                      <a:r>
                        <a:rPr lang="el-GR" sz="2200" b="1" dirty="0">
                          <a:solidFill>
                            <a:srgbClr val="FF0000"/>
                          </a:solidFill>
                        </a:rPr>
                        <a:t>*</a:t>
                      </a:r>
                    </a:p>
                  </a:txBody>
                  <a:tcPr/>
                </a:tc>
                <a:tc>
                  <a:txBody>
                    <a:bodyPr/>
                    <a:lstStyle/>
                    <a:p>
                      <a:pPr>
                        <a:lnSpc>
                          <a:spcPct val="110000"/>
                        </a:lnSpc>
                      </a:pPr>
                      <a:r>
                        <a:rPr lang="el-GR" sz="2200" b="1" dirty="0" err="1">
                          <a:solidFill>
                            <a:schemeClr val="bg1"/>
                          </a:solidFill>
                        </a:rPr>
                        <a:t>Υπερπλαστική</a:t>
                      </a:r>
                      <a:endParaRPr lang="el-GR" sz="2200" b="1" dirty="0">
                        <a:solidFill>
                          <a:schemeClr val="bg1"/>
                        </a:solidFill>
                      </a:endParaRPr>
                    </a:p>
                  </a:txBody>
                  <a:tcPr/>
                </a:tc>
                <a:extLst>
                  <a:ext uri="{0D108BD9-81ED-4DB2-BD59-A6C34878D82A}">
                    <a16:rowId xmlns:a16="http://schemas.microsoft.com/office/drawing/2014/main" val="10003"/>
                  </a:ext>
                </a:extLst>
              </a:tr>
              <a:tr h="370840">
                <a:tc>
                  <a:txBody>
                    <a:bodyPr/>
                    <a:lstStyle/>
                    <a:p>
                      <a:pPr>
                        <a:lnSpc>
                          <a:spcPct val="110000"/>
                        </a:lnSpc>
                      </a:pPr>
                      <a:endParaRPr lang="el-GR" sz="2200" b="1" dirty="0">
                        <a:solidFill>
                          <a:schemeClr val="bg1"/>
                        </a:solidFill>
                      </a:endParaRPr>
                    </a:p>
                  </a:txBody>
                  <a:tcPr/>
                </a:tc>
                <a:tc>
                  <a:txBody>
                    <a:bodyPr/>
                    <a:lstStyle/>
                    <a:p>
                      <a:pPr marL="0" marR="0" indent="0" algn="l" defTabSz="914400" rtl="0" eaLnBrk="1" fontAlgn="auto" latinLnBrk="0" hangingPunct="1">
                        <a:lnSpc>
                          <a:spcPct val="110000"/>
                        </a:lnSpc>
                        <a:spcBef>
                          <a:spcPts val="0"/>
                        </a:spcBef>
                        <a:spcAft>
                          <a:spcPts val="0"/>
                        </a:spcAft>
                        <a:buClrTx/>
                        <a:buSzTx/>
                        <a:buFontTx/>
                        <a:buNone/>
                        <a:tabLst/>
                        <a:defRPr/>
                      </a:pPr>
                      <a:r>
                        <a:rPr lang="el-GR" sz="2200" b="1" dirty="0" err="1">
                          <a:solidFill>
                            <a:schemeClr val="bg1"/>
                          </a:solidFill>
                        </a:rPr>
                        <a:t>Δερματοβλεννογόνια</a:t>
                      </a:r>
                      <a:r>
                        <a:rPr lang="el-GR" sz="2200" b="1" dirty="0">
                          <a:solidFill>
                            <a:schemeClr val="bg1"/>
                          </a:solidFill>
                        </a:rPr>
                        <a:t> **</a:t>
                      </a:r>
                    </a:p>
                  </a:txBody>
                  <a:tcPr/>
                </a:tc>
                <a:extLst>
                  <a:ext uri="{0D108BD9-81ED-4DB2-BD59-A6C34878D82A}">
                    <a16:rowId xmlns:a16="http://schemas.microsoft.com/office/drawing/2014/main" val="10004"/>
                  </a:ext>
                </a:extLst>
              </a:tr>
              <a:tr h="370840">
                <a:tc gridSpan="2">
                  <a:txBody>
                    <a:bodyPr/>
                    <a:lstStyle/>
                    <a:p>
                      <a:pPr>
                        <a:lnSpc>
                          <a:spcPct val="110000"/>
                        </a:lnSpc>
                      </a:pPr>
                      <a:r>
                        <a:rPr lang="el-GR" sz="2200" b="1" dirty="0">
                          <a:solidFill>
                            <a:srgbClr val="FF0000"/>
                          </a:solidFill>
                        </a:rPr>
                        <a:t>*</a:t>
                      </a:r>
                      <a:r>
                        <a:rPr lang="el-GR" sz="2200" b="1" dirty="0">
                          <a:solidFill>
                            <a:schemeClr val="bg1"/>
                          </a:solidFill>
                        </a:rPr>
                        <a:t> Συχνότερη μορφή στο ΣΔ</a:t>
                      </a:r>
                    </a:p>
                  </a:txBody>
                  <a:tcPr/>
                </a:tc>
                <a:tc hMerge="1">
                  <a:txBody>
                    <a:bodyPr/>
                    <a:lstStyle/>
                    <a:p>
                      <a:endParaRPr lang="el-GR" sz="2300" b="1" dirty="0">
                        <a:solidFill>
                          <a:schemeClr val="bg1"/>
                        </a:solidFill>
                      </a:endParaRPr>
                    </a:p>
                  </a:txBody>
                  <a:tcPr/>
                </a:tc>
                <a:extLst>
                  <a:ext uri="{0D108BD9-81ED-4DB2-BD59-A6C34878D82A}">
                    <a16:rowId xmlns:a16="http://schemas.microsoft.com/office/drawing/2014/main" val="10005"/>
                  </a:ext>
                </a:extLst>
              </a:tr>
              <a:tr h="370840">
                <a:tc gridSpan="2">
                  <a:txBody>
                    <a:bodyPr/>
                    <a:lstStyle/>
                    <a:p>
                      <a:pPr>
                        <a:lnSpc>
                          <a:spcPct val="110000"/>
                        </a:lnSpc>
                      </a:pPr>
                      <a:r>
                        <a:rPr lang="el-GR" sz="2200" b="1" dirty="0">
                          <a:solidFill>
                            <a:schemeClr val="bg1"/>
                          </a:solidFill>
                        </a:rPr>
                        <a:t>** </a:t>
                      </a:r>
                      <a:r>
                        <a:rPr lang="el-GR" sz="2200" b="1" dirty="0" err="1">
                          <a:solidFill>
                            <a:schemeClr val="bg1"/>
                          </a:solidFill>
                        </a:rPr>
                        <a:t>οικογενής</a:t>
                      </a:r>
                      <a:r>
                        <a:rPr lang="el-GR" sz="2200" b="1" dirty="0">
                          <a:solidFill>
                            <a:schemeClr val="bg1"/>
                          </a:solidFill>
                        </a:rPr>
                        <a:t> μορφή</a:t>
                      </a:r>
                      <a:r>
                        <a:rPr lang="el-GR" sz="2200" b="1" baseline="0" dirty="0">
                          <a:solidFill>
                            <a:schemeClr val="bg1"/>
                          </a:solidFill>
                        </a:rPr>
                        <a:t> </a:t>
                      </a:r>
                      <a:r>
                        <a:rPr lang="el-GR" sz="2200" b="1" dirty="0" err="1">
                          <a:solidFill>
                            <a:schemeClr val="bg1"/>
                          </a:solidFill>
                        </a:rPr>
                        <a:t>πολυενδοκρινοπάθειας</a:t>
                      </a:r>
                      <a:r>
                        <a:rPr lang="el-GR" sz="2200" b="1" dirty="0">
                          <a:solidFill>
                            <a:schemeClr val="bg1"/>
                          </a:solidFill>
                        </a:rPr>
                        <a:t> (</a:t>
                      </a:r>
                      <a:r>
                        <a:rPr lang="el-GR" sz="2200" b="1" dirty="0" err="1">
                          <a:solidFill>
                            <a:schemeClr val="bg1"/>
                          </a:solidFill>
                        </a:rPr>
                        <a:t>υποπαραθυρεοειδισμός</a:t>
                      </a:r>
                      <a:r>
                        <a:rPr lang="el-GR" sz="2200" b="1" dirty="0">
                          <a:solidFill>
                            <a:schemeClr val="bg1"/>
                          </a:solidFill>
                        </a:rPr>
                        <a:t>,</a:t>
                      </a:r>
                      <a:r>
                        <a:rPr lang="el-GR" sz="2200" b="1" baseline="0" dirty="0">
                          <a:solidFill>
                            <a:schemeClr val="bg1"/>
                          </a:solidFill>
                        </a:rPr>
                        <a:t>                   ν. </a:t>
                      </a:r>
                      <a:r>
                        <a:rPr lang="en-US" sz="2200" b="1" baseline="0" dirty="0">
                          <a:solidFill>
                            <a:schemeClr val="bg1"/>
                          </a:solidFill>
                        </a:rPr>
                        <a:t>Addison</a:t>
                      </a:r>
                      <a:r>
                        <a:rPr lang="el-GR" sz="2200" b="1" baseline="0" dirty="0">
                          <a:solidFill>
                            <a:schemeClr val="bg1"/>
                          </a:solidFill>
                        </a:rPr>
                        <a:t>, </a:t>
                      </a:r>
                      <a:r>
                        <a:rPr lang="el-GR" sz="2200" b="1" dirty="0">
                          <a:solidFill>
                            <a:schemeClr val="bg1"/>
                          </a:solidFill>
                        </a:rPr>
                        <a:t>ΣΔ</a:t>
                      </a:r>
                      <a:r>
                        <a:rPr lang="el-GR" sz="2200" b="1" baseline="0" dirty="0">
                          <a:solidFill>
                            <a:schemeClr val="bg1"/>
                          </a:solidFill>
                        </a:rPr>
                        <a:t> </a:t>
                      </a:r>
                      <a:r>
                        <a:rPr lang="el-GR" sz="2200" b="1" dirty="0">
                          <a:solidFill>
                            <a:schemeClr val="bg1"/>
                          </a:solidFill>
                        </a:rPr>
                        <a:t>ή υποθυρεοειδισμός )</a:t>
                      </a:r>
                    </a:p>
                  </a:txBody>
                  <a:tcPr/>
                </a:tc>
                <a:tc hMerge="1">
                  <a:txBody>
                    <a:bodyPr/>
                    <a:lstStyle/>
                    <a:p>
                      <a:endParaRPr lang="el-GR"/>
                    </a:p>
                  </a:txBody>
                  <a:tcPr/>
                </a:tc>
                <a:extLst>
                  <a:ext uri="{0D108BD9-81ED-4DB2-BD59-A6C34878D82A}">
                    <a16:rowId xmlns:a16="http://schemas.microsoft.com/office/drawing/2014/main" val="10006"/>
                  </a:ext>
                </a:extLst>
              </a:tr>
            </a:tbl>
          </a:graphicData>
        </a:graphic>
      </p:graphicFrame>
      <p:pic>
        <p:nvPicPr>
          <p:cNvPr id="5" name="Picture 7" descr="HIVCandSklav"/>
          <p:cNvPicPr>
            <a:picLocks noChangeAspect="1" noChangeArrowheads="1"/>
          </p:cNvPicPr>
          <p:nvPr/>
        </p:nvPicPr>
        <p:blipFill>
          <a:blip r:embed="rId4" cstate="print"/>
          <a:srcRect/>
          <a:stretch>
            <a:fillRect/>
          </a:stretch>
        </p:blipFill>
        <p:spPr>
          <a:xfrm>
            <a:off x="0" y="4114800"/>
            <a:ext cx="3702050" cy="2743200"/>
          </a:xfrm>
          <a:prstGeom prst="rect">
            <a:avLst/>
          </a:prstGeom>
          <a:noFill/>
          <a:ln>
            <a:solidFill>
              <a:srgbClr val="333399"/>
            </a:solidFill>
          </a:ln>
        </p:spPr>
      </p:pic>
      <p:pic>
        <p:nvPicPr>
          <p:cNvPr id="7" name="Picture 12" descr="cap_154937"/>
          <p:cNvPicPr>
            <a:picLocks noChangeAspect="1" noChangeArrowheads="1"/>
          </p:cNvPicPr>
          <p:nvPr/>
        </p:nvPicPr>
        <p:blipFill>
          <a:blip r:embed="rId5" cstate="print">
            <a:lum contrast="10000"/>
          </a:blip>
          <a:srcRect/>
          <a:stretch>
            <a:fillRect/>
          </a:stretch>
        </p:blipFill>
        <p:spPr bwMode="auto">
          <a:xfrm>
            <a:off x="3276601" y="4114800"/>
            <a:ext cx="2895600" cy="2743200"/>
          </a:xfrm>
          <a:prstGeom prst="rect">
            <a:avLst/>
          </a:prstGeom>
          <a:noFill/>
          <a:ln w="9525">
            <a:solidFill>
              <a:srgbClr val="333399"/>
            </a:solid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371600"/>
          </a:xfrm>
        </p:spPr>
        <p:txBody>
          <a:bodyPr/>
          <a:lstStyle/>
          <a:p>
            <a:pPr algn="ctr"/>
            <a:r>
              <a:rPr lang="el-GR" sz="2800" b="1" dirty="0">
                <a:solidFill>
                  <a:srgbClr val="333399"/>
                </a:solidFill>
              </a:rPr>
              <a:t>ΣΔ και ΚΑΝΤΙΝΤΙΑΣΗ ΤΟΥ ΣΤΟΜΑΤΟΣ</a:t>
            </a:r>
            <a:endParaRPr lang="el-GR" sz="2800" dirty="0"/>
          </a:p>
        </p:txBody>
      </p:sp>
      <p:sp>
        <p:nvSpPr>
          <p:cNvPr id="3" name="Content Placeholder 2"/>
          <p:cNvSpPr>
            <a:spLocks noGrp="1"/>
          </p:cNvSpPr>
          <p:nvPr>
            <p:ph idx="1"/>
          </p:nvPr>
        </p:nvSpPr>
        <p:spPr>
          <a:xfrm>
            <a:off x="533400" y="1828800"/>
            <a:ext cx="8229600" cy="3992563"/>
          </a:xfrm>
        </p:spPr>
        <p:txBody>
          <a:bodyPr/>
          <a:lstStyle/>
          <a:p>
            <a:pPr>
              <a:buClr>
                <a:srgbClr val="002060"/>
              </a:buClr>
              <a:buSzPct val="100000"/>
              <a:buFont typeface="Wingdings" pitchFamily="2" charset="2"/>
              <a:buChar char="§"/>
            </a:pPr>
            <a:r>
              <a:rPr lang="el-GR" sz="2400" b="1" dirty="0">
                <a:solidFill>
                  <a:schemeClr val="bg1"/>
                </a:solidFill>
              </a:rPr>
              <a:t>Λήψη κυτταρολογικού επιχρίσματος και χρώση </a:t>
            </a:r>
            <a:r>
              <a:rPr lang="en-US" sz="2400" b="1" dirty="0">
                <a:solidFill>
                  <a:schemeClr val="bg1"/>
                </a:solidFill>
              </a:rPr>
              <a:t>PAS</a:t>
            </a:r>
            <a:endParaRPr lang="el-GR" sz="2400" b="1" dirty="0">
              <a:solidFill>
                <a:schemeClr val="bg1"/>
              </a:solidFill>
            </a:endParaRPr>
          </a:p>
          <a:p>
            <a:pPr>
              <a:buClr>
                <a:srgbClr val="002060"/>
              </a:buClr>
              <a:buSzPct val="100000"/>
              <a:buFont typeface="Wingdings" pitchFamily="2" charset="2"/>
              <a:buChar char="§"/>
            </a:pPr>
            <a:endParaRPr lang="el-GR" sz="2400" b="1" dirty="0">
              <a:solidFill>
                <a:schemeClr val="bg1"/>
              </a:solidFill>
            </a:endParaRPr>
          </a:p>
          <a:p>
            <a:pPr>
              <a:buClr>
                <a:srgbClr val="002060"/>
              </a:buClr>
              <a:buSzPct val="100000"/>
              <a:buFont typeface="Wingdings" pitchFamily="2" charset="2"/>
              <a:buChar char="§"/>
            </a:pPr>
            <a:endParaRPr lang="el-GR" sz="2400" b="1" dirty="0">
              <a:solidFill>
                <a:schemeClr val="bg1"/>
              </a:solidFill>
            </a:endParaRPr>
          </a:p>
          <a:p>
            <a:pPr>
              <a:buClr>
                <a:srgbClr val="002060"/>
              </a:buClr>
              <a:buSzPct val="100000"/>
              <a:buFont typeface="Wingdings" pitchFamily="2" charset="2"/>
              <a:buChar char="§"/>
            </a:pPr>
            <a:endParaRPr lang="el-GR" sz="2400" b="1" dirty="0">
              <a:solidFill>
                <a:schemeClr val="bg1"/>
              </a:solidFill>
            </a:endParaRPr>
          </a:p>
          <a:p>
            <a:pPr>
              <a:buClr>
                <a:srgbClr val="002060"/>
              </a:buClr>
              <a:buSzPct val="100000"/>
              <a:buFont typeface="Wingdings" pitchFamily="2" charset="2"/>
              <a:buChar char="§"/>
            </a:pPr>
            <a:endParaRPr lang="el-GR" sz="2400" b="1" dirty="0">
              <a:solidFill>
                <a:schemeClr val="bg1"/>
              </a:solidFill>
            </a:endParaRPr>
          </a:p>
          <a:p>
            <a:pPr>
              <a:buClr>
                <a:srgbClr val="002060"/>
              </a:buClr>
              <a:buSzPct val="100000"/>
              <a:buFont typeface="Wingdings" pitchFamily="2" charset="2"/>
              <a:buChar char="§"/>
            </a:pPr>
            <a:endParaRPr lang="el-GR" sz="2400" b="1" dirty="0">
              <a:solidFill>
                <a:schemeClr val="bg1"/>
              </a:solidFill>
            </a:endParaRPr>
          </a:p>
          <a:p>
            <a:pPr>
              <a:buClr>
                <a:srgbClr val="002060"/>
              </a:buClr>
              <a:buSzPct val="100000"/>
              <a:buFont typeface="Wingdings" pitchFamily="2" charset="2"/>
              <a:buChar char="§"/>
            </a:pPr>
            <a:endParaRPr lang="el-GR" sz="2400" b="1" dirty="0">
              <a:solidFill>
                <a:schemeClr val="bg1"/>
              </a:solidFill>
            </a:endParaRPr>
          </a:p>
          <a:p>
            <a:pPr>
              <a:buClr>
                <a:srgbClr val="002060"/>
              </a:buClr>
              <a:buSzPct val="100000"/>
              <a:buFont typeface="Wingdings" pitchFamily="2" charset="2"/>
              <a:buChar char="§"/>
            </a:pPr>
            <a:endParaRPr lang="el-GR" sz="2400" b="1" dirty="0">
              <a:solidFill>
                <a:schemeClr val="bg1"/>
              </a:solidFill>
            </a:endParaRPr>
          </a:p>
          <a:p>
            <a:pPr>
              <a:buClr>
                <a:srgbClr val="002060"/>
              </a:buClr>
              <a:buSzPct val="100000"/>
              <a:buFont typeface="Wingdings" pitchFamily="2" charset="2"/>
              <a:buChar char="§"/>
            </a:pPr>
            <a:r>
              <a:rPr lang="el-GR" sz="2400" b="1" dirty="0">
                <a:solidFill>
                  <a:schemeClr val="bg1"/>
                </a:solidFill>
              </a:rPr>
              <a:t>Θεραπεία</a:t>
            </a:r>
            <a:r>
              <a:rPr lang="en-US" sz="2400" b="1" dirty="0">
                <a:solidFill>
                  <a:schemeClr val="bg1"/>
                </a:solidFill>
              </a:rPr>
              <a:t>:</a:t>
            </a:r>
            <a:r>
              <a:rPr lang="el-GR" sz="2400" b="1" dirty="0">
                <a:solidFill>
                  <a:schemeClr val="bg1"/>
                </a:solidFill>
              </a:rPr>
              <a:t> τοπικά και συστηματικά </a:t>
            </a:r>
            <a:r>
              <a:rPr lang="el-GR" sz="2400" b="1" dirty="0" err="1">
                <a:solidFill>
                  <a:schemeClr val="bg1"/>
                </a:solidFill>
              </a:rPr>
              <a:t>αντιμυκητιασικά</a:t>
            </a:r>
            <a:endParaRPr lang="el-GR" sz="2400" b="1" dirty="0">
              <a:solidFill>
                <a:schemeClr val="bg1"/>
              </a:solidFill>
            </a:endParaRPr>
          </a:p>
        </p:txBody>
      </p:sp>
      <p:pic>
        <p:nvPicPr>
          <p:cNvPr id="5" name="Picture 5" descr="chap7_HIV_candida_cytology_HP"/>
          <p:cNvPicPr>
            <a:picLocks noChangeAspect="1" noChangeArrowheads="1"/>
          </p:cNvPicPr>
          <p:nvPr/>
        </p:nvPicPr>
        <p:blipFill>
          <a:blip r:embed="rId3" cstate="print"/>
          <a:srcRect/>
          <a:stretch>
            <a:fillRect/>
          </a:stretch>
        </p:blipFill>
        <p:spPr>
          <a:xfrm>
            <a:off x="2438400" y="2438400"/>
            <a:ext cx="4267200" cy="2809468"/>
          </a:xfrm>
          <a:prstGeom prst="rect">
            <a:avLst/>
          </a:prstGeom>
          <a:ln>
            <a:solidFill>
              <a:srgbClr val="000000"/>
            </a:solidFill>
          </a:ln>
        </p:spPr>
      </p:pic>
      <p:sp>
        <p:nvSpPr>
          <p:cNvPr id="6" name="TextBox 5"/>
          <p:cNvSpPr txBox="1"/>
          <p:nvPr/>
        </p:nvSpPr>
        <p:spPr>
          <a:xfrm>
            <a:off x="1371600" y="152400"/>
            <a:ext cx="6781800" cy="381000"/>
          </a:xfrm>
          <a:prstGeom prst="rect">
            <a:avLst/>
          </a:prstGeom>
          <a:noFill/>
        </p:spPr>
        <p:txBody>
          <a:bodyPr wrap="square" rtlCol="0">
            <a:spAutoFit/>
          </a:bodyPr>
          <a:lstStyle/>
          <a:p>
            <a:pPr algn="ctr"/>
            <a:r>
              <a:rPr lang="el-GR" b="1" cap="small" spc="100" dirty="0">
                <a:solidFill>
                  <a:srgbClr val="002060"/>
                </a:solidFill>
              </a:rPr>
              <a:t>ΣΑΚΧΑΡΩΔΗΣ ΔΙΑΒΗΤΗΣ ΚΑΙ ΣΤΟΜΑΤΙΚΗ ΥΓΕΙΑ</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62000"/>
          </a:xfrm>
        </p:spPr>
        <p:txBody>
          <a:bodyPr/>
          <a:lstStyle/>
          <a:p>
            <a:pPr algn="ctr"/>
            <a:r>
              <a:rPr lang="el-GR" sz="2600" b="1" dirty="0">
                <a:solidFill>
                  <a:srgbClr val="002060"/>
                </a:solidFill>
              </a:rPr>
              <a:t>ΡΙΝΟΕΓΚΕΦΑΛΙΚΗ  ΜΟΥΚΟΡΜΥΚΩΣΗ</a:t>
            </a:r>
          </a:p>
        </p:txBody>
      </p:sp>
      <p:sp>
        <p:nvSpPr>
          <p:cNvPr id="3" name="Content Placeholder 2"/>
          <p:cNvSpPr>
            <a:spLocks noGrp="1"/>
          </p:cNvSpPr>
          <p:nvPr>
            <p:ph sz="half" idx="1"/>
          </p:nvPr>
        </p:nvSpPr>
        <p:spPr>
          <a:xfrm>
            <a:off x="0" y="1447800"/>
            <a:ext cx="9144000" cy="4648200"/>
          </a:xfrm>
        </p:spPr>
        <p:txBody>
          <a:bodyPr/>
          <a:lstStyle/>
          <a:p>
            <a:pPr>
              <a:spcBef>
                <a:spcPts val="600"/>
              </a:spcBef>
              <a:spcAft>
                <a:spcPts val="600"/>
              </a:spcAft>
              <a:buClr>
                <a:srgbClr val="002060"/>
              </a:buClr>
              <a:buSzPct val="100000"/>
              <a:buFont typeface="Wingdings" pitchFamily="2" charset="2"/>
              <a:buChar char="§"/>
            </a:pPr>
            <a:endParaRPr lang="el-GR" sz="2300" b="1" dirty="0">
              <a:solidFill>
                <a:srgbClr val="3333FF"/>
              </a:solidFill>
            </a:endParaRPr>
          </a:p>
          <a:p>
            <a:pPr>
              <a:spcBef>
                <a:spcPts val="1200"/>
              </a:spcBef>
              <a:spcAft>
                <a:spcPts val="600"/>
              </a:spcAft>
              <a:buClr>
                <a:srgbClr val="660066"/>
              </a:buClr>
              <a:buSzPct val="100000"/>
              <a:buFont typeface="Wingdings" pitchFamily="2" charset="2"/>
              <a:buChar char="§"/>
            </a:pPr>
            <a:r>
              <a:rPr lang="el-GR" sz="2300" b="1" dirty="0">
                <a:solidFill>
                  <a:schemeClr val="bg1"/>
                </a:solidFill>
              </a:rPr>
              <a:t>Τάξη </a:t>
            </a:r>
            <a:r>
              <a:rPr lang="el-GR" sz="2300" b="1" dirty="0" err="1">
                <a:solidFill>
                  <a:schemeClr val="bg1"/>
                </a:solidFill>
              </a:rPr>
              <a:t>ζυγομυκήτων</a:t>
            </a:r>
            <a:r>
              <a:rPr lang="el-GR" sz="2300" b="1" dirty="0">
                <a:solidFill>
                  <a:schemeClr val="bg1"/>
                </a:solidFill>
              </a:rPr>
              <a:t>, οικογένεια </a:t>
            </a:r>
            <a:r>
              <a:rPr lang="en-US" sz="2300" b="1" i="1" dirty="0" err="1">
                <a:solidFill>
                  <a:schemeClr val="bg1"/>
                </a:solidFill>
              </a:rPr>
              <a:t>Mucoraceae</a:t>
            </a:r>
            <a:r>
              <a:rPr lang="en-US" sz="2300" b="1" dirty="0">
                <a:solidFill>
                  <a:schemeClr val="bg1"/>
                </a:solidFill>
              </a:rPr>
              <a:t>, </a:t>
            </a:r>
            <a:r>
              <a:rPr lang="el-GR" sz="2300" b="1" dirty="0">
                <a:solidFill>
                  <a:schemeClr val="bg1"/>
                </a:solidFill>
              </a:rPr>
              <a:t>γένη </a:t>
            </a:r>
            <a:r>
              <a:rPr lang="en-US" sz="2300" b="1" i="1" dirty="0" err="1">
                <a:solidFill>
                  <a:schemeClr val="bg1"/>
                </a:solidFill>
              </a:rPr>
              <a:t>Rhizopus</a:t>
            </a:r>
            <a:r>
              <a:rPr lang="en-US" sz="2300" b="1" i="1" dirty="0">
                <a:solidFill>
                  <a:schemeClr val="bg1"/>
                </a:solidFill>
              </a:rPr>
              <a:t>, </a:t>
            </a:r>
            <a:r>
              <a:rPr lang="en-US" sz="2300" b="1" i="1" dirty="0" err="1">
                <a:solidFill>
                  <a:schemeClr val="bg1"/>
                </a:solidFill>
              </a:rPr>
              <a:t>Absidia</a:t>
            </a:r>
            <a:r>
              <a:rPr lang="en-US" sz="2300" b="1" i="1" dirty="0">
                <a:solidFill>
                  <a:schemeClr val="bg1"/>
                </a:solidFill>
              </a:rPr>
              <a:t>, </a:t>
            </a:r>
            <a:r>
              <a:rPr lang="en-US" sz="2300" b="1" i="1" dirty="0" err="1">
                <a:solidFill>
                  <a:schemeClr val="bg1"/>
                </a:solidFill>
              </a:rPr>
              <a:t>Mucor</a:t>
            </a:r>
            <a:endParaRPr lang="en-US" sz="2300" b="1" i="1" dirty="0">
              <a:solidFill>
                <a:schemeClr val="bg1"/>
              </a:solidFill>
            </a:endParaRPr>
          </a:p>
          <a:p>
            <a:pPr>
              <a:lnSpc>
                <a:spcPct val="114000"/>
              </a:lnSpc>
              <a:spcBef>
                <a:spcPts val="600"/>
              </a:spcBef>
              <a:spcAft>
                <a:spcPts val="600"/>
              </a:spcAft>
              <a:buClr>
                <a:srgbClr val="660066"/>
              </a:buClr>
              <a:buSzPct val="100000"/>
              <a:buFont typeface="Wingdings" pitchFamily="2" charset="2"/>
              <a:buChar char="§"/>
            </a:pPr>
            <a:r>
              <a:rPr lang="el-GR" sz="2300" b="1" dirty="0">
                <a:solidFill>
                  <a:srgbClr val="FF0000"/>
                </a:solidFill>
              </a:rPr>
              <a:t>50</a:t>
            </a:r>
            <a:r>
              <a:rPr lang="en-US" sz="2300" b="1" dirty="0">
                <a:solidFill>
                  <a:srgbClr val="FF0000"/>
                </a:solidFill>
              </a:rPr>
              <a:t>-70 </a:t>
            </a:r>
            <a:r>
              <a:rPr lang="el-GR" sz="2300" b="1" dirty="0">
                <a:solidFill>
                  <a:srgbClr val="FF0000"/>
                </a:solidFill>
              </a:rPr>
              <a:t>% </a:t>
            </a:r>
            <a:r>
              <a:rPr lang="el-GR" sz="2300" b="1" dirty="0">
                <a:solidFill>
                  <a:srgbClr val="3333FF"/>
                </a:solidFill>
              </a:rPr>
              <a:t>περιπτώσεων </a:t>
            </a:r>
            <a:r>
              <a:rPr lang="el-GR" sz="2300" b="1" dirty="0" err="1">
                <a:solidFill>
                  <a:srgbClr val="3333FF"/>
                </a:solidFill>
              </a:rPr>
              <a:t>ρινοεγκεφαλικής</a:t>
            </a:r>
            <a:r>
              <a:rPr lang="el-GR" sz="2300" b="1" dirty="0">
                <a:solidFill>
                  <a:srgbClr val="3333FF"/>
                </a:solidFill>
              </a:rPr>
              <a:t> </a:t>
            </a:r>
            <a:r>
              <a:rPr lang="el-GR" sz="2300" b="1" dirty="0" err="1">
                <a:solidFill>
                  <a:srgbClr val="3333FF"/>
                </a:solidFill>
              </a:rPr>
              <a:t>μουκορμύκωσης</a:t>
            </a:r>
            <a:r>
              <a:rPr lang="el-GR" sz="2300" b="1" dirty="0">
                <a:solidFill>
                  <a:srgbClr val="3333FF"/>
                </a:solidFill>
              </a:rPr>
              <a:t> σε διαβητικούς ασθενείς με υπεργλυκαιμία ή </a:t>
            </a:r>
            <a:r>
              <a:rPr lang="el-GR" sz="2300" b="1" dirty="0" err="1">
                <a:solidFill>
                  <a:srgbClr val="3333FF"/>
                </a:solidFill>
              </a:rPr>
              <a:t>κετοξέωση</a:t>
            </a:r>
            <a:r>
              <a:rPr lang="el-GR" sz="2300" b="1" dirty="0">
                <a:solidFill>
                  <a:srgbClr val="3333FF"/>
                </a:solidFill>
              </a:rPr>
              <a:t> </a:t>
            </a:r>
          </a:p>
          <a:p>
            <a:pPr>
              <a:lnSpc>
                <a:spcPct val="114000"/>
              </a:lnSpc>
              <a:spcBef>
                <a:spcPts val="1200"/>
              </a:spcBef>
              <a:spcAft>
                <a:spcPts val="600"/>
              </a:spcAft>
              <a:buClr>
                <a:srgbClr val="660066"/>
              </a:buClr>
              <a:buSzPct val="100000"/>
              <a:buFont typeface="Wingdings" pitchFamily="2" charset="2"/>
              <a:buChar char="§"/>
            </a:pPr>
            <a:r>
              <a:rPr lang="el-GR" sz="2300" b="1" dirty="0">
                <a:solidFill>
                  <a:srgbClr val="0000FF"/>
                </a:solidFill>
              </a:rPr>
              <a:t>Διαβητική </a:t>
            </a:r>
            <a:r>
              <a:rPr lang="el-GR" sz="2300" b="1" dirty="0" err="1">
                <a:solidFill>
                  <a:srgbClr val="0000FF"/>
                </a:solidFill>
              </a:rPr>
              <a:t>κετοξέωση</a:t>
            </a:r>
            <a:r>
              <a:rPr lang="el-GR" sz="2300" b="1" dirty="0">
                <a:solidFill>
                  <a:srgbClr val="0000FF"/>
                </a:solidFill>
              </a:rPr>
              <a:t>: </a:t>
            </a:r>
            <a:r>
              <a:rPr lang="el-GR" sz="2300" b="1" dirty="0">
                <a:solidFill>
                  <a:schemeClr val="bg1"/>
                </a:solidFill>
              </a:rPr>
              <a:t>αύξηση διαθεσιμότητας σιδήρου ορού σε χαμηλότερο</a:t>
            </a:r>
            <a:r>
              <a:rPr lang="en-US" sz="2300" b="1" dirty="0">
                <a:solidFill>
                  <a:schemeClr val="bg1"/>
                </a:solidFill>
              </a:rPr>
              <a:t> pH</a:t>
            </a:r>
            <a:r>
              <a:rPr lang="el-GR" sz="2300" b="1" dirty="0">
                <a:solidFill>
                  <a:schemeClr val="bg1"/>
                </a:solidFill>
              </a:rPr>
              <a:t>, μείωση ανασταλτικής ικανότητας του ορού, αύξηση υποδοχέων που διαμεσολαβούν τη διήθηση του μύκητα</a:t>
            </a:r>
            <a:endParaRPr lang="en-US" sz="2300" b="1" dirty="0">
              <a:solidFill>
                <a:schemeClr val="bg1"/>
              </a:solidFill>
            </a:endParaRPr>
          </a:p>
          <a:p>
            <a:pPr>
              <a:lnSpc>
                <a:spcPct val="120000"/>
              </a:lnSpc>
              <a:spcBef>
                <a:spcPts val="0"/>
              </a:spcBef>
            </a:pPr>
            <a:endParaRPr lang="el-GR" sz="2400" dirty="0">
              <a:solidFill>
                <a:srgbClr val="333399"/>
              </a:solidFill>
            </a:endParaRPr>
          </a:p>
        </p:txBody>
      </p:sp>
      <p:sp>
        <p:nvSpPr>
          <p:cNvPr id="4" name="TextBox 3"/>
          <p:cNvSpPr txBox="1"/>
          <p:nvPr/>
        </p:nvSpPr>
        <p:spPr>
          <a:xfrm>
            <a:off x="1371600" y="152400"/>
            <a:ext cx="6781800" cy="381000"/>
          </a:xfrm>
          <a:prstGeom prst="rect">
            <a:avLst/>
          </a:prstGeom>
          <a:noFill/>
        </p:spPr>
        <p:txBody>
          <a:bodyPr wrap="square" rtlCol="0">
            <a:spAutoFit/>
          </a:bodyPr>
          <a:lstStyle/>
          <a:p>
            <a:pPr algn="ctr"/>
            <a:r>
              <a:rPr lang="el-GR" b="1" cap="small" spc="100" dirty="0">
                <a:solidFill>
                  <a:srgbClr val="002060"/>
                </a:solidFill>
              </a:rPr>
              <a:t>ΣΑΚΧΑΡΩΔΗΣ ΔΙΑΒΗΤΗΣ ΚΑΙ ΣΤΟΜΑΤΙΚΗ ΥΓΕΙΑ</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62000"/>
          </a:xfrm>
        </p:spPr>
        <p:txBody>
          <a:bodyPr/>
          <a:lstStyle/>
          <a:p>
            <a:pPr algn="ctr"/>
            <a:r>
              <a:rPr lang="el-GR" sz="2600" b="1" dirty="0">
                <a:solidFill>
                  <a:srgbClr val="002060"/>
                </a:solidFill>
              </a:rPr>
              <a:t>ΡΙΝΟΕΓΚΕΦΑΛΙΚΗ  ΜΟΥΚΟΡΜΥΚΩΣΗ</a:t>
            </a:r>
          </a:p>
        </p:txBody>
      </p:sp>
      <p:sp>
        <p:nvSpPr>
          <p:cNvPr id="3" name="Content Placeholder 2"/>
          <p:cNvSpPr>
            <a:spLocks noGrp="1"/>
          </p:cNvSpPr>
          <p:nvPr>
            <p:ph sz="half" idx="1"/>
          </p:nvPr>
        </p:nvSpPr>
        <p:spPr>
          <a:xfrm>
            <a:off x="0" y="1600200"/>
            <a:ext cx="9144000" cy="4648200"/>
          </a:xfrm>
        </p:spPr>
        <p:txBody>
          <a:bodyPr/>
          <a:lstStyle/>
          <a:p>
            <a:pPr>
              <a:lnSpc>
                <a:spcPct val="120000"/>
              </a:lnSpc>
              <a:spcBef>
                <a:spcPts val="600"/>
              </a:spcBef>
              <a:spcAft>
                <a:spcPts val="600"/>
              </a:spcAft>
              <a:buClr>
                <a:srgbClr val="660066"/>
              </a:buClr>
              <a:buSzPct val="100000"/>
              <a:buFont typeface="Wingdings" pitchFamily="2" charset="2"/>
              <a:buChar char="§"/>
            </a:pPr>
            <a:r>
              <a:rPr lang="el-GR" sz="2300" b="1" dirty="0">
                <a:solidFill>
                  <a:schemeClr val="bg1"/>
                </a:solidFill>
              </a:rPr>
              <a:t>Έναρξη από τη ρινική κοιλότητα και τους </a:t>
            </a:r>
            <a:r>
              <a:rPr lang="el-GR" sz="2300" b="1" dirty="0" err="1">
                <a:solidFill>
                  <a:schemeClr val="bg1"/>
                </a:solidFill>
              </a:rPr>
              <a:t>παραρρίνιους</a:t>
            </a:r>
            <a:r>
              <a:rPr lang="el-GR" sz="2300" b="1" dirty="0">
                <a:solidFill>
                  <a:schemeClr val="bg1"/>
                </a:solidFill>
              </a:rPr>
              <a:t> κόλπους με πυρετό, πόνο, κεφαλαλγία, καταρροή</a:t>
            </a:r>
          </a:p>
          <a:p>
            <a:pPr>
              <a:lnSpc>
                <a:spcPct val="120000"/>
              </a:lnSpc>
              <a:spcBef>
                <a:spcPts val="600"/>
              </a:spcBef>
              <a:spcAft>
                <a:spcPts val="600"/>
              </a:spcAft>
              <a:buClr>
                <a:srgbClr val="660066"/>
              </a:buClr>
              <a:buSzPct val="100000"/>
              <a:buFont typeface="Wingdings" pitchFamily="2" charset="2"/>
              <a:buChar char="§"/>
            </a:pPr>
            <a:r>
              <a:rPr lang="el-GR" sz="2300" b="1" dirty="0">
                <a:solidFill>
                  <a:schemeClr val="bg1"/>
                </a:solidFill>
              </a:rPr>
              <a:t>Διήθηση αγγείων και επέκταση στην υπερώα με νεκρωτικές βλάβες </a:t>
            </a:r>
          </a:p>
          <a:p>
            <a:pPr>
              <a:lnSpc>
                <a:spcPct val="120000"/>
              </a:lnSpc>
              <a:spcBef>
                <a:spcPts val="600"/>
              </a:spcBef>
              <a:spcAft>
                <a:spcPts val="600"/>
              </a:spcAft>
              <a:buClr>
                <a:srgbClr val="660066"/>
              </a:buClr>
              <a:buSzPct val="100000"/>
              <a:buFont typeface="Wingdings" pitchFamily="2" charset="2"/>
              <a:buChar char="§"/>
            </a:pPr>
            <a:r>
              <a:rPr lang="el-GR" sz="2300" b="1" dirty="0">
                <a:solidFill>
                  <a:schemeClr val="bg1"/>
                </a:solidFill>
              </a:rPr>
              <a:t>Διήθηση οφθαλμού μπορεί να προκαλέσει μέχρι και απώλειά του </a:t>
            </a:r>
          </a:p>
          <a:p>
            <a:pPr>
              <a:lnSpc>
                <a:spcPct val="120000"/>
              </a:lnSpc>
              <a:spcBef>
                <a:spcPts val="600"/>
              </a:spcBef>
              <a:spcAft>
                <a:spcPts val="600"/>
              </a:spcAft>
              <a:buClr>
                <a:srgbClr val="660066"/>
              </a:buClr>
              <a:buSzPct val="100000"/>
              <a:buFont typeface="Wingdings" pitchFamily="2" charset="2"/>
              <a:buChar char="§"/>
            </a:pPr>
            <a:r>
              <a:rPr lang="el-GR" sz="2300" b="1" dirty="0">
                <a:solidFill>
                  <a:schemeClr val="bg1"/>
                </a:solidFill>
              </a:rPr>
              <a:t>Επέκταση των νεκρώσεων στα ηθμοειδή οστά                                                                     μπορεί να οδηγήσει στο θάνατο</a:t>
            </a:r>
          </a:p>
          <a:p>
            <a:pPr>
              <a:lnSpc>
                <a:spcPct val="120000"/>
              </a:lnSpc>
              <a:spcBef>
                <a:spcPts val="0"/>
              </a:spcBef>
            </a:pPr>
            <a:endParaRPr lang="el-GR" sz="2400" dirty="0">
              <a:solidFill>
                <a:srgbClr val="333399"/>
              </a:solidFill>
            </a:endParaRPr>
          </a:p>
        </p:txBody>
      </p:sp>
      <p:sp>
        <p:nvSpPr>
          <p:cNvPr id="4" name="TextBox 3"/>
          <p:cNvSpPr txBox="1"/>
          <p:nvPr/>
        </p:nvSpPr>
        <p:spPr>
          <a:xfrm>
            <a:off x="1371600" y="152400"/>
            <a:ext cx="6781800" cy="381000"/>
          </a:xfrm>
          <a:prstGeom prst="rect">
            <a:avLst/>
          </a:prstGeom>
          <a:noFill/>
        </p:spPr>
        <p:txBody>
          <a:bodyPr wrap="square" rtlCol="0">
            <a:spAutoFit/>
          </a:bodyPr>
          <a:lstStyle/>
          <a:p>
            <a:pPr algn="ctr"/>
            <a:r>
              <a:rPr lang="el-GR" b="1" cap="small" spc="100" dirty="0">
                <a:solidFill>
                  <a:srgbClr val="002060"/>
                </a:solidFill>
              </a:rPr>
              <a:t>ΣΑΚΧΑΡΩΔΗΣ ΔΙΑΒΗΤΗΣ ΚΑΙ ΣΤΟΜΑΤΙΚΗ ΥΓΕΙΑ</a:t>
            </a:r>
          </a:p>
        </p:txBody>
      </p:sp>
      <p:pic>
        <p:nvPicPr>
          <p:cNvPr id="9" name="Picture 2"/>
          <p:cNvPicPr>
            <a:picLocks noGrp="1" noChangeAspect="1" noChangeArrowheads="1"/>
          </p:cNvPicPr>
          <p:nvPr>
            <p:ph sz="half" idx="2"/>
          </p:nvPr>
        </p:nvPicPr>
        <p:blipFill>
          <a:blip r:embed="rId3" cstate="print"/>
          <a:srcRect l="2485" t="4364" r="51128" b="56356"/>
          <a:stretch>
            <a:fillRect/>
          </a:stretch>
        </p:blipFill>
        <p:spPr bwMode="auto">
          <a:xfrm>
            <a:off x="4985036" y="4191000"/>
            <a:ext cx="4148573" cy="2667000"/>
          </a:xfrm>
          <a:prstGeom prst="rect">
            <a:avLst/>
          </a:prstGeom>
          <a:noFill/>
          <a:ln w="9525">
            <a:solidFill>
              <a:srgbClr val="333399"/>
            </a:solidFill>
            <a:miter lim="800000"/>
            <a:headEnd/>
            <a:tailEnd/>
          </a:ln>
          <a:effectLst/>
        </p:spPr>
      </p:pic>
      <p:sp>
        <p:nvSpPr>
          <p:cNvPr id="10" name="TextBox 9"/>
          <p:cNvSpPr txBox="1"/>
          <p:nvPr/>
        </p:nvSpPr>
        <p:spPr>
          <a:xfrm>
            <a:off x="142240" y="6096000"/>
            <a:ext cx="4495800" cy="646331"/>
          </a:xfrm>
          <a:prstGeom prst="rect">
            <a:avLst/>
          </a:prstGeom>
          <a:noFill/>
        </p:spPr>
        <p:txBody>
          <a:bodyPr wrap="square" rtlCol="0">
            <a:spAutoFit/>
          </a:bodyPr>
          <a:lstStyle/>
          <a:p>
            <a:r>
              <a:rPr lang="en-US" b="1" i="1" dirty="0" err="1">
                <a:solidFill>
                  <a:srgbClr val="333399"/>
                </a:solidFill>
              </a:rPr>
              <a:t>Hingad</a:t>
            </a:r>
            <a:r>
              <a:rPr lang="en-US" b="1" i="1" dirty="0">
                <a:solidFill>
                  <a:srgbClr val="333399"/>
                </a:solidFill>
              </a:rPr>
              <a:t> N et al. </a:t>
            </a:r>
            <a:r>
              <a:rPr lang="en-US" b="1" i="1" dirty="0" err="1">
                <a:solidFill>
                  <a:srgbClr val="333399"/>
                </a:solidFill>
              </a:rPr>
              <a:t>Int</a:t>
            </a:r>
            <a:r>
              <a:rPr lang="en-US" b="1" i="1" dirty="0">
                <a:solidFill>
                  <a:srgbClr val="333399"/>
                </a:solidFill>
              </a:rPr>
              <a:t> J Oral &amp; </a:t>
            </a:r>
            <a:r>
              <a:rPr lang="en-US" b="1" i="1" dirty="0" err="1">
                <a:solidFill>
                  <a:srgbClr val="333399"/>
                </a:solidFill>
              </a:rPr>
              <a:t>Maxillofac</a:t>
            </a:r>
            <a:r>
              <a:rPr lang="en-US" b="1" i="1" dirty="0">
                <a:solidFill>
                  <a:srgbClr val="333399"/>
                </a:solidFill>
              </a:rPr>
              <a:t> </a:t>
            </a:r>
            <a:r>
              <a:rPr lang="en-US" b="1" i="1" dirty="0" err="1">
                <a:solidFill>
                  <a:srgbClr val="333399"/>
                </a:solidFill>
              </a:rPr>
              <a:t>Pathol</a:t>
            </a:r>
            <a:r>
              <a:rPr lang="en-US" b="1" i="1" dirty="0">
                <a:solidFill>
                  <a:srgbClr val="333399"/>
                </a:solidFill>
              </a:rPr>
              <a:t> 2012;3(3):8-12.</a:t>
            </a:r>
            <a:r>
              <a:rPr lang="en-US" b="1" dirty="0">
                <a:solidFill>
                  <a:srgbClr val="333399"/>
                </a:solidFill>
              </a:rPr>
              <a:t> </a:t>
            </a:r>
            <a:endParaRPr lang="el-GR" b="1" dirty="0">
              <a:solidFill>
                <a:srgbClr val="333399"/>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ia\Documents\ΣΤΟΜΑΤΟΛΟΓΙΑ\ΑΣΘΕΝΕΙΣ\ΚΛΙΝΙΚΗ ΔΕΥΤΕΡΑΣ 2017-2018\ΕΓΓΛΕΖΑΚΗ-ΟΣΤΙΚΟ ΕΛΛΕΙΜΑ ΛΟΓΩ ΜΟΥΚΟΡΜΥΚΩΣΗΣ-21-5-2018\Picture1.jpg"/>
          <p:cNvPicPr>
            <a:picLocks noChangeAspect="1" noChangeArrowheads="1"/>
          </p:cNvPicPr>
          <p:nvPr/>
        </p:nvPicPr>
        <p:blipFill>
          <a:blip r:embed="rId3" cstate="print">
            <a:lum bright="10000"/>
          </a:blip>
          <a:srcRect/>
          <a:stretch>
            <a:fillRect/>
          </a:stretch>
        </p:blipFill>
        <p:spPr bwMode="auto">
          <a:xfrm rot="5400000">
            <a:off x="1592874" y="1302726"/>
            <a:ext cx="5867401" cy="4785949"/>
          </a:xfrm>
          <a:prstGeom prst="rect">
            <a:avLst/>
          </a:prstGeom>
          <a:noFill/>
          <a:ln>
            <a:solidFill>
              <a:srgbClr val="333399"/>
            </a:solidFill>
          </a:ln>
        </p:spPr>
      </p:pic>
      <p:sp>
        <p:nvSpPr>
          <p:cNvPr id="6" name="Title 1"/>
          <p:cNvSpPr txBox="1">
            <a:spLocks/>
          </p:cNvSpPr>
          <p:nvPr/>
        </p:nvSpPr>
        <p:spPr>
          <a:xfrm>
            <a:off x="381000" y="152400"/>
            <a:ext cx="8229600" cy="685800"/>
          </a:xfrm>
          <a:prstGeom prst="rect">
            <a:avLst/>
          </a:prstGeom>
        </p:spPr>
        <p: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lang="el-GR" sz="2600" b="1" kern="0" dirty="0">
                <a:solidFill>
                  <a:srgbClr val="002060"/>
                </a:solidFill>
                <a:latin typeface="+mj-lt"/>
                <a:ea typeface="+mj-ea"/>
                <a:cs typeface="+mj-cs"/>
              </a:rPr>
              <a:t>ΣΔ και </a:t>
            </a:r>
            <a:r>
              <a:rPr kumimoji="0" lang="el-GR" sz="2600" b="1" i="0" u="none" strike="noStrike" kern="0" cap="none" spc="0" normalizeH="0" baseline="0" noProof="0" dirty="0">
                <a:ln>
                  <a:noFill/>
                </a:ln>
                <a:solidFill>
                  <a:srgbClr val="002060"/>
                </a:solidFill>
                <a:effectLst/>
                <a:uLnTx/>
                <a:uFillTx/>
                <a:latin typeface="+mj-lt"/>
                <a:ea typeface="+mj-ea"/>
                <a:cs typeface="+mj-cs"/>
              </a:rPr>
              <a:t>ΡΙΝΟΕΓΚΕΦΑΛΙΚΗ  ΜΟΥΚΟΡΜΥΚΩΣΗ</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lstStyle/>
          <a:p>
            <a:pPr algn="ctr"/>
            <a:r>
              <a:rPr lang="el-GR" sz="2400" b="1" dirty="0">
                <a:solidFill>
                  <a:srgbClr val="002060"/>
                </a:solidFill>
              </a:rPr>
              <a:t>ΣΑΚΧΑΡΩΔΗΣ ΔΙΑΒΗΤΗΣ</a:t>
            </a:r>
            <a:endParaRPr lang="el-GR" sz="2400" dirty="0">
              <a:solidFill>
                <a:srgbClr val="002060"/>
              </a:solidFill>
            </a:endParaRPr>
          </a:p>
        </p:txBody>
      </p:sp>
      <p:sp>
        <p:nvSpPr>
          <p:cNvPr id="3" name="Content Placeholder 2"/>
          <p:cNvSpPr>
            <a:spLocks noGrp="1"/>
          </p:cNvSpPr>
          <p:nvPr>
            <p:ph idx="1"/>
          </p:nvPr>
        </p:nvSpPr>
        <p:spPr>
          <a:xfrm>
            <a:off x="381000" y="990600"/>
            <a:ext cx="8610600" cy="4525963"/>
          </a:xfrm>
        </p:spPr>
        <p:txBody>
          <a:bodyPr/>
          <a:lstStyle/>
          <a:p>
            <a:pPr algn="ctr">
              <a:buNone/>
            </a:pPr>
            <a:r>
              <a:rPr lang="el-GR" sz="2600" b="1" dirty="0">
                <a:solidFill>
                  <a:srgbClr val="333399"/>
                </a:solidFill>
                <a:effectLst>
                  <a:outerShdw blurRad="38100" dist="38100" dir="2700000" algn="tl">
                    <a:srgbClr val="000000">
                      <a:alpha val="43137"/>
                    </a:srgbClr>
                  </a:outerShdw>
                </a:effectLst>
              </a:rPr>
              <a:t>ΤΑΞΙΝΟΜΗΣΗ  ΣΔ</a:t>
            </a:r>
          </a:p>
          <a:p>
            <a:pPr marL="0" indent="0" fontAlgn="auto">
              <a:spcBef>
                <a:spcPts val="600"/>
              </a:spcBef>
              <a:spcAft>
                <a:spcPts val="0"/>
              </a:spcAft>
              <a:buClr>
                <a:srgbClr val="3333FF"/>
              </a:buClr>
              <a:buSzPct val="90000"/>
              <a:buNone/>
              <a:defRPr/>
            </a:pPr>
            <a:r>
              <a:rPr lang="en-US" sz="2400" b="1" dirty="0">
                <a:solidFill>
                  <a:srgbClr val="0000FF"/>
                </a:solidFill>
              </a:rPr>
              <a:t>  </a:t>
            </a:r>
            <a:r>
              <a:rPr lang="el-GR" sz="2400" b="1" dirty="0">
                <a:solidFill>
                  <a:srgbClr val="0000FF"/>
                </a:solidFill>
              </a:rPr>
              <a:t>Ι. </a:t>
            </a:r>
            <a:r>
              <a:rPr lang="el-GR" sz="2400" b="1" dirty="0">
                <a:solidFill>
                  <a:srgbClr val="002060"/>
                </a:solidFill>
              </a:rPr>
              <a:t>ΣΔ τύπου 1</a:t>
            </a:r>
            <a:r>
              <a:rPr lang="el-GR" sz="2400" b="1" dirty="0">
                <a:solidFill>
                  <a:schemeClr val="bg1"/>
                </a:solidFill>
              </a:rPr>
              <a:t>, </a:t>
            </a:r>
            <a:r>
              <a:rPr lang="el-GR" sz="2400" b="1" dirty="0">
                <a:solidFill>
                  <a:srgbClr val="333399"/>
                </a:solidFill>
              </a:rPr>
              <a:t>5-10%</a:t>
            </a:r>
            <a:r>
              <a:rPr lang="el-GR" sz="2400" b="1" dirty="0">
                <a:solidFill>
                  <a:schemeClr val="bg1"/>
                </a:solidFill>
              </a:rPr>
              <a:t>, </a:t>
            </a:r>
            <a:r>
              <a:rPr lang="el-GR" sz="2400" b="1" i="1" dirty="0">
                <a:solidFill>
                  <a:schemeClr val="bg1"/>
                </a:solidFill>
              </a:rPr>
              <a:t>πλήρης έλλειψη έκκρισης ινσουλίνης</a:t>
            </a:r>
            <a:endParaRPr lang="en-US" sz="2400" b="1" i="1" dirty="0">
              <a:solidFill>
                <a:schemeClr val="bg1"/>
              </a:solidFill>
            </a:endParaRPr>
          </a:p>
          <a:p>
            <a:pPr marL="0" indent="0" fontAlgn="auto">
              <a:spcBef>
                <a:spcPts val="600"/>
              </a:spcBef>
              <a:spcAft>
                <a:spcPts val="0"/>
              </a:spcAft>
              <a:buClr>
                <a:srgbClr val="3333FF"/>
              </a:buClr>
              <a:buSzPct val="90000"/>
              <a:buNone/>
              <a:defRPr/>
            </a:pPr>
            <a:r>
              <a:rPr lang="en-US" sz="2400" b="1" dirty="0">
                <a:solidFill>
                  <a:srgbClr val="0000FF"/>
                </a:solidFill>
              </a:rPr>
              <a:t> </a:t>
            </a:r>
            <a:r>
              <a:rPr lang="el-GR" sz="2400" b="1" dirty="0">
                <a:solidFill>
                  <a:srgbClr val="0000FF"/>
                </a:solidFill>
              </a:rPr>
              <a:t>ΙΙ. </a:t>
            </a:r>
            <a:r>
              <a:rPr lang="el-GR" sz="2400" b="1" dirty="0">
                <a:solidFill>
                  <a:srgbClr val="002060"/>
                </a:solidFill>
              </a:rPr>
              <a:t>ΣΔ τύπου 2</a:t>
            </a:r>
            <a:r>
              <a:rPr lang="el-GR" sz="2400" b="1" dirty="0">
                <a:solidFill>
                  <a:schemeClr val="bg1"/>
                </a:solidFill>
              </a:rPr>
              <a:t>, </a:t>
            </a:r>
            <a:r>
              <a:rPr lang="el-GR" sz="2400" b="1" dirty="0">
                <a:solidFill>
                  <a:srgbClr val="333399"/>
                </a:solidFill>
              </a:rPr>
              <a:t>90-95%</a:t>
            </a:r>
            <a:r>
              <a:rPr lang="el-GR" sz="2400" b="1" dirty="0">
                <a:solidFill>
                  <a:schemeClr val="bg1"/>
                </a:solidFill>
              </a:rPr>
              <a:t>, </a:t>
            </a:r>
            <a:r>
              <a:rPr lang="el-GR" sz="2400" b="1" i="1" dirty="0">
                <a:solidFill>
                  <a:schemeClr val="bg1"/>
                </a:solidFill>
              </a:rPr>
              <a:t>συνδυασμός αντίστασης στη δράση </a:t>
            </a:r>
            <a:r>
              <a:rPr lang="en-US" sz="2400" b="1" i="1" dirty="0">
                <a:solidFill>
                  <a:schemeClr val="bg1"/>
                </a:solidFill>
              </a:rPr>
              <a:t> </a:t>
            </a:r>
          </a:p>
          <a:p>
            <a:pPr marL="0" indent="0" fontAlgn="auto">
              <a:spcBef>
                <a:spcPts val="600"/>
              </a:spcBef>
              <a:spcAft>
                <a:spcPts val="0"/>
              </a:spcAft>
              <a:buClr>
                <a:srgbClr val="3333FF"/>
              </a:buClr>
              <a:buSzPct val="90000"/>
              <a:buNone/>
              <a:defRPr/>
            </a:pPr>
            <a:r>
              <a:rPr lang="en-US" sz="2400" b="1" i="1" dirty="0">
                <a:solidFill>
                  <a:schemeClr val="bg1"/>
                </a:solidFill>
              </a:rPr>
              <a:t>       </a:t>
            </a:r>
            <a:r>
              <a:rPr lang="el-GR" sz="2400" b="1" i="1" dirty="0">
                <a:solidFill>
                  <a:schemeClr val="bg1"/>
                </a:solidFill>
              </a:rPr>
              <a:t>της ινσουλίνης και ανεπαρκούς έκκρισης από το πάγκρεας</a:t>
            </a:r>
            <a:endParaRPr lang="en-US" sz="2400" b="1" i="1" dirty="0">
              <a:solidFill>
                <a:schemeClr val="bg1"/>
              </a:solidFill>
            </a:endParaRPr>
          </a:p>
          <a:p>
            <a:pPr marL="0" indent="0" fontAlgn="auto">
              <a:spcBef>
                <a:spcPts val="600"/>
              </a:spcBef>
              <a:spcAft>
                <a:spcPts val="0"/>
              </a:spcAft>
              <a:buClr>
                <a:srgbClr val="3333FF"/>
              </a:buClr>
              <a:buSzPct val="90000"/>
              <a:buNone/>
              <a:defRPr/>
            </a:pPr>
            <a:r>
              <a:rPr lang="en-US" sz="2400" b="1" dirty="0">
                <a:solidFill>
                  <a:srgbClr val="0000FF"/>
                </a:solidFill>
              </a:rPr>
              <a:t>III. </a:t>
            </a:r>
            <a:r>
              <a:rPr lang="el-GR" sz="2400" b="1" dirty="0">
                <a:solidFill>
                  <a:schemeClr val="bg1"/>
                </a:solidFill>
              </a:rPr>
              <a:t>Άλλοι ειδικοί τύποι ΣΔ</a:t>
            </a:r>
          </a:p>
          <a:p>
            <a:pPr marL="0" indent="0" fontAlgn="auto">
              <a:spcBef>
                <a:spcPts val="600"/>
              </a:spcBef>
              <a:spcAft>
                <a:spcPts val="0"/>
              </a:spcAft>
              <a:buClr>
                <a:srgbClr val="3333FF"/>
              </a:buClr>
              <a:buSzPct val="90000"/>
              <a:buNone/>
              <a:defRPr/>
            </a:pPr>
            <a:r>
              <a:rPr lang="en-US" sz="2400" b="1" dirty="0">
                <a:solidFill>
                  <a:srgbClr val="0000FF"/>
                </a:solidFill>
              </a:rPr>
              <a:t> </a:t>
            </a:r>
            <a:r>
              <a:rPr lang="el-GR" sz="2400" b="1" dirty="0">
                <a:solidFill>
                  <a:srgbClr val="0000FF"/>
                </a:solidFill>
              </a:rPr>
              <a:t>Ι</a:t>
            </a:r>
            <a:r>
              <a:rPr lang="en-US" sz="2400" b="1" dirty="0">
                <a:solidFill>
                  <a:srgbClr val="0000FF"/>
                </a:solidFill>
              </a:rPr>
              <a:t>V. </a:t>
            </a:r>
            <a:r>
              <a:rPr lang="el-GR" sz="2400" b="1" dirty="0">
                <a:solidFill>
                  <a:schemeClr val="bg1"/>
                </a:solidFill>
              </a:rPr>
              <a:t>ΣΔ της κύησης</a:t>
            </a:r>
          </a:p>
          <a:p>
            <a:pPr marL="355600" indent="-355600" fontAlgn="auto">
              <a:spcBef>
                <a:spcPts val="600"/>
              </a:spcBef>
              <a:spcAft>
                <a:spcPts val="0"/>
              </a:spcAft>
              <a:buClr>
                <a:srgbClr val="3333FF"/>
              </a:buClr>
              <a:buSzPct val="90000"/>
              <a:buFont typeface="Courier New" pitchFamily="49" charset="0"/>
              <a:buChar char="o"/>
              <a:defRPr/>
            </a:pPr>
            <a:endParaRPr lang="el-GR" sz="2400" b="1" dirty="0">
              <a:solidFill>
                <a:schemeClr val="bg1"/>
              </a:solidFill>
            </a:endParaRPr>
          </a:p>
          <a:p>
            <a:pPr marL="547688" indent="-547688" algn="ctr" fontAlgn="auto">
              <a:spcBef>
                <a:spcPts val="600"/>
              </a:spcBef>
              <a:spcAft>
                <a:spcPts val="600"/>
              </a:spcAft>
              <a:buClr>
                <a:srgbClr val="3333FF"/>
              </a:buClr>
              <a:buSzPct val="90000"/>
              <a:buNone/>
              <a:defRPr/>
            </a:pPr>
            <a:r>
              <a:rPr lang="el-GR" sz="2400" b="1" dirty="0">
                <a:solidFill>
                  <a:srgbClr val="3333FF"/>
                </a:solidFill>
              </a:rPr>
              <a:t>ΣΥΜΠΤΩΜΑΤΑ ΥΠΕΡΓΛΥΚΑΙΜΙΑΣ</a:t>
            </a:r>
          </a:p>
          <a:p>
            <a:pPr>
              <a:spcAft>
                <a:spcPts val="0"/>
              </a:spcAft>
              <a:buClr>
                <a:srgbClr val="3333FF"/>
              </a:buClr>
              <a:buSzPct val="100000"/>
              <a:buFont typeface="Courier New" pitchFamily="49" charset="0"/>
              <a:buChar char="o"/>
            </a:pPr>
            <a:r>
              <a:rPr lang="el-GR" sz="2400" b="1" dirty="0">
                <a:solidFill>
                  <a:schemeClr val="bg1"/>
                </a:solidFill>
              </a:rPr>
              <a:t>Πολυουρία, πολυδιψία, απώλεια βάρους, πολυφαγία, θάμβος όρασης, καταβολή δυνάμεων</a:t>
            </a:r>
          </a:p>
          <a:p>
            <a:pPr>
              <a:spcAft>
                <a:spcPts val="0"/>
              </a:spcAft>
              <a:buClr>
                <a:srgbClr val="3333FF"/>
              </a:buClr>
              <a:buSzPct val="100000"/>
              <a:buFont typeface="Courier New" pitchFamily="49" charset="0"/>
              <a:buChar char="o"/>
            </a:pPr>
            <a:r>
              <a:rPr lang="el-GR" sz="2400" b="1" dirty="0">
                <a:solidFill>
                  <a:schemeClr val="bg1"/>
                </a:solidFill>
              </a:rPr>
              <a:t>Ευπάθεια σε λοιμώξεις</a:t>
            </a:r>
          </a:p>
          <a:p>
            <a:pPr>
              <a:spcAft>
                <a:spcPts val="0"/>
              </a:spcAft>
              <a:buClr>
                <a:srgbClr val="002060"/>
              </a:buClr>
              <a:buSzPct val="100000"/>
              <a:buNone/>
            </a:pPr>
            <a:r>
              <a:rPr lang="el-GR" sz="2400" b="1" dirty="0">
                <a:solidFill>
                  <a:schemeClr val="bg1"/>
                </a:solidFill>
              </a:rPr>
              <a:t>	</a:t>
            </a:r>
          </a:p>
          <a:p>
            <a:pPr algn="ctr">
              <a:buNone/>
            </a:pPr>
            <a:endParaRPr lang="el-GR" sz="2300" b="1" dirty="0">
              <a:solidFill>
                <a:schemeClr val="bg1"/>
              </a:solidFill>
            </a:endParaRPr>
          </a:p>
          <a:p>
            <a:pPr>
              <a:buNone/>
            </a:pPr>
            <a:endParaRPr lang="el-GR" sz="2400" b="1" dirty="0">
              <a:solidFill>
                <a:schemeClr val="bg1"/>
              </a:solidFill>
            </a:endParaRPr>
          </a:p>
          <a:p>
            <a:endParaRPr lang="el-GR" sz="2400" dirty="0"/>
          </a:p>
        </p:txBody>
      </p:sp>
      <p:sp>
        <p:nvSpPr>
          <p:cNvPr id="4" name="TextBox 3"/>
          <p:cNvSpPr txBox="1"/>
          <p:nvPr/>
        </p:nvSpPr>
        <p:spPr>
          <a:xfrm>
            <a:off x="152400" y="6150114"/>
            <a:ext cx="8991600" cy="646331"/>
          </a:xfrm>
          <a:prstGeom prst="rect">
            <a:avLst/>
          </a:prstGeom>
          <a:noFill/>
        </p:spPr>
        <p:txBody>
          <a:bodyPr wrap="square" rtlCol="0">
            <a:spAutoFit/>
          </a:bodyPr>
          <a:lstStyle/>
          <a:p>
            <a:pPr algn="ctr"/>
            <a:r>
              <a:rPr lang="en-US" b="1" i="1" dirty="0">
                <a:solidFill>
                  <a:srgbClr val="333399"/>
                </a:solidFill>
              </a:rPr>
              <a:t>American Diabetes Association. Diagnosis and Classification of Diabetes Mellitus. </a:t>
            </a:r>
          </a:p>
          <a:p>
            <a:pPr algn="ctr"/>
            <a:r>
              <a:rPr lang="en-US" b="1" i="1" dirty="0">
                <a:solidFill>
                  <a:srgbClr val="333399"/>
                </a:solidFill>
              </a:rPr>
              <a:t>Diabetes Care 2014; 37 </a:t>
            </a:r>
            <a:r>
              <a:rPr lang="el-GR" b="1" i="1" dirty="0">
                <a:solidFill>
                  <a:srgbClr val="333399"/>
                </a:solidFill>
              </a:rPr>
              <a:t>(</a:t>
            </a:r>
            <a:r>
              <a:rPr lang="en-US" b="1" i="1" dirty="0" err="1">
                <a:solidFill>
                  <a:srgbClr val="333399"/>
                </a:solidFill>
              </a:rPr>
              <a:t>Suppl</a:t>
            </a:r>
            <a:r>
              <a:rPr lang="en-US" b="1" i="1" dirty="0">
                <a:solidFill>
                  <a:srgbClr val="333399"/>
                </a:solidFill>
              </a:rPr>
              <a:t> .1</a:t>
            </a:r>
            <a:r>
              <a:rPr lang="el-GR" b="1" i="1" dirty="0">
                <a:solidFill>
                  <a:srgbClr val="333399"/>
                </a:solidFill>
              </a:rPr>
              <a:t>)</a:t>
            </a:r>
            <a:r>
              <a:rPr lang="en-US" b="1" i="1" dirty="0">
                <a:solidFill>
                  <a:srgbClr val="333399"/>
                </a:solidFill>
              </a:rPr>
              <a:t>: S81-S90.</a:t>
            </a:r>
            <a:endParaRPr lang="el-GR" b="1" i="1" dirty="0">
              <a:solidFill>
                <a:srgbClr val="333399"/>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152400"/>
            <a:ext cx="6781800" cy="381000"/>
          </a:xfrm>
          <a:prstGeom prst="rect">
            <a:avLst/>
          </a:prstGeom>
          <a:noFill/>
        </p:spPr>
        <p:txBody>
          <a:bodyPr wrap="square" rtlCol="0">
            <a:spAutoFit/>
          </a:bodyPr>
          <a:lstStyle/>
          <a:p>
            <a:pPr algn="ctr"/>
            <a:r>
              <a:rPr lang="el-GR" b="1" cap="small" spc="100" dirty="0">
                <a:solidFill>
                  <a:srgbClr val="333399"/>
                </a:solidFill>
              </a:rPr>
              <a:t>ΣΑΚΧΑΡΩΔΗΣ ΔΙΑΒΗΤΗΣ ΚΑΙ ΣΤΟΜΑΤΙΚΗ ΥΓΕΙΑ</a:t>
            </a:r>
          </a:p>
        </p:txBody>
      </p:sp>
      <p:graphicFrame>
        <p:nvGraphicFramePr>
          <p:cNvPr id="5" name="Table 4"/>
          <p:cNvGraphicFramePr>
            <a:graphicFrameLocks noGrp="1"/>
          </p:cNvGraphicFramePr>
          <p:nvPr/>
        </p:nvGraphicFramePr>
        <p:xfrm>
          <a:off x="1447800" y="1905000"/>
          <a:ext cx="6096000" cy="175260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838200">
                <a:tc>
                  <a:txBody>
                    <a:bodyPr/>
                    <a:lstStyle/>
                    <a:p>
                      <a:pPr algn="ctr"/>
                      <a:r>
                        <a:rPr lang="el-GR" sz="2400" b="1" dirty="0">
                          <a:solidFill>
                            <a:srgbClr val="002060"/>
                          </a:solidFill>
                        </a:rPr>
                        <a:t>Σακχαρώδης διαβήτης και Διαταραχές των σιαλογόνων αδένων</a:t>
                      </a:r>
                      <a:endParaRPr lang="el-GR" sz="2400" dirty="0"/>
                    </a:p>
                  </a:txBody>
                  <a:tcPr/>
                </a:tc>
                <a:extLst>
                  <a:ext uri="{0D108BD9-81ED-4DB2-BD59-A6C34878D82A}">
                    <a16:rowId xmlns:a16="http://schemas.microsoft.com/office/drawing/2014/main" val="10000"/>
                  </a:ext>
                </a:extLst>
              </a:tr>
              <a:tr h="370840">
                <a:tc>
                  <a:txBody>
                    <a:bodyPr/>
                    <a:lstStyle/>
                    <a:p>
                      <a:pPr>
                        <a:buFont typeface="Courier New" pitchFamily="49" charset="0"/>
                        <a:buChar char="o"/>
                      </a:pPr>
                      <a:r>
                        <a:rPr lang="el-GR" sz="2400" b="1" dirty="0">
                          <a:solidFill>
                            <a:schemeClr val="bg1"/>
                          </a:solidFill>
                        </a:rPr>
                        <a:t>  Ξηροστομία</a:t>
                      </a: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 typeface="Courier New" pitchFamily="49" charset="0"/>
                        <a:buChar char="o"/>
                        <a:tabLst/>
                        <a:defRPr/>
                      </a:pPr>
                      <a:r>
                        <a:rPr lang="el-GR" sz="2400" b="1" dirty="0">
                          <a:solidFill>
                            <a:schemeClr val="bg1"/>
                          </a:solidFill>
                        </a:rPr>
                        <a:t>  </a:t>
                      </a:r>
                      <a:r>
                        <a:rPr lang="el-GR" sz="2400" b="1" dirty="0" err="1">
                          <a:solidFill>
                            <a:schemeClr val="bg1"/>
                          </a:solidFill>
                        </a:rPr>
                        <a:t>Σιαλαδένωση</a:t>
                      </a:r>
                      <a:endParaRPr lang="el-GR" sz="2400" dirty="0"/>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lstStyle/>
          <a:p>
            <a:pPr algn="ctr"/>
            <a:r>
              <a:rPr lang="el-GR" sz="2800" b="1" dirty="0">
                <a:solidFill>
                  <a:srgbClr val="333399"/>
                </a:solidFill>
              </a:rPr>
              <a:t>ΣΔ ΚΑΙ ΞΗΡΟΣΤΟΜΙΑ</a:t>
            </a:r>
            <a:endParaRPr lang="el-GR" sz="2800" dirty="0"/>
          </a:p>
        </p:txBody>
      </p:sp>
      <p:sp>
        <p:nvSpPr>
          <p:cNvPr id="4" name="Content Placeholder 3"/>
          <p:cNvSpPr>
            <a:spLocks noGrp="1"/>
          </p:cNvSpPr>
          <p:nvPr>
            <p:ph idx="1"/>
          </p:nvPr>
        </p:nvSpPr>
        <p:spPr>
          <a:xfrm>
            <a:off x="228600" y="1676400"/>
            <a:ext cx="8915400" cy="4525963"/>
          </a:xfrm>
        </p:spPr>
        <p:txBody>
          <a:bodyPr/>
          <a:lstStyle/>
          <a:p>
            <a:pPr>
              <a:buClr>
                <a:srgbClr val="002060"/>
              </a:buClr>
              <a:buSzPct val="100000"/>
              <a:buFont typeface="Wingdings" pitchFamily="2" charset="2"/>
              <a:buChar char="§"/>
            </a:pPr>
            <a:r>
              <a:rPr lang="el-GR" sz="2400" b="1" dirty="0">
                <a:solidFill>
                  <a:srgbClr val="FF0000"/>
                </a:solidFill>
                <a:effectLst>
                  <a:outerShdw blurRad="38100" dist="38100" dir="2700000" algn="tl">
                    <a:srgbClr val="000000">
                      <a:alpha val="43137"/>
                    </a:srgbClr>
                  </a:outerShdw>
                </a:effectLst>
                <a:latin typeface="+mj-lt"/>
              </a:rPr>
              <a:t> </a:t>
            </a:r>
            <a:r>
              <a:rPr lang="el-GR" sz="2400" b="1" dirty="0">
                <a:solidFill>
                  <a:srgbClr val="FF0000"/>
                </a:solidFill>
                <a:latin typeface="+mj-lt"/>
              </a:rPr>
              <a:t>1/3</a:t>
            </a:r>
            <a:r>
              <a:rPr lang="el-GR" sz="2400" b="1" dirty="0">
                <a:solidFill>
                  <a:srgbClr val="3333FF"/>
                </a:solidFill>
                <a:effectLst>
                  <a:outerShdw blurRad="38100" dist="38100" dir="2700000" algn="tl">
                    <a:srgbClr val="000000">
                      <a:alpha val="43137"/>
                    </a:srgbClr>
                  </a:outerShdw>
                </a:effectLst>
                <a:latin typeface="+mj-lt"/>
              </a:rPr>
              <a:t> </a:t>
            </a:r>
            <a:r>
              <a:rPr lang="el-GR" sz="2400" b="1" dirty="0">
                <a:solidFill>
                  <a:srgbClr val="0000FF"/>
                </a:solidFill>
                <a:latin typeface="+mj-lt"/>
              </a:rPr>
              <a:t>ασθενών με ΣΔ εμφανίζει </a:t>
            </a:r>
            <a:r>
              <a:rPr lang="el-GR" sz="2400" b="1" dirty="0" err="1">
                <a:solidFill>
                  <a:srgbClr val="0000FF"/>
                </a:solidFill>
                <a:latin typeface="+mj-lt"/>
              </a:rPr>
              <a:t>υποσιαλία</a:t>
            </a:r>
            <a:r>
              <a:rPr lang="el-GR" sz="2400" b="1" dirty="0">
                <a:solidFill>
                  <a:srgbClr val="0000FF"/>
                </a:solidFill>
                <a:latin typeface="+mj-lt"/>
              </a:rPr>
              <a:t>-ξηροστομία</a:t>
            </a:r>
          </a:p>
          <a:p>
            <a:pPr>
              <a:spcBef>
                <a:spcPts val="0"/>
              </a:spcBef>
              <a:buSzPct val="100000"/>
              <a:buNone/>
            </a:pPr>
            <a:endParaRPr lang="el-GR" sz="2400" b="1" dirty="0">
              <a:solidFill>
                <a:schemeClr val="bg1"/>
              </a:solidFill>
              <a:latin typeface="+mj-lt"/>
            </a:endParaRPr>
          </a:p>
          <a:p>
            <a:pPr marL="269875" indent="173038">
              <a:lnSpc>
                <a:spcPct val="120000"/>
              </a:lnSpc>
              <a:spcBef>
                <a:spcPts val="0"/>
              </a:spcBef>
              <a:spcAft>
                <a:spcPts val="0"/>
              </a:spcAft>
              <a:buClr>
                <a:srgbClr val="002060"/>
              </a:buClr>
              <a:buSzPct val="100000"/>
              <a:buFont typeface="Courier New" pitchFamily="49" charset="0"/>
              <a:buChar char="o"/>
            </a:pPr>
            <a:r>
              <a:rPr lang="el-GR" sz="2400" b="1" dirty="0">
                <a:solidFill>
                  <a:schemeClr val="bg1"/>
                </a:solidFill>
                <a:latin typeface="+mj-lt"/>
              </a:rPr>
              <a:t>  Διάρκεια νόσου &gt; 10 έτη</a:t>
            </a:r>
            <a:r>
              <a:rPr lang="en-US" sz="2400" b="1" dirty="0">
                <a:solidFill>
                  <a:schemeClr val="bg1"/>
                </a:solidFill>
                <a:latin typeface="+mj-lt"/>
              </a:rPr>
              <a:t>:</a:t>
            </a:r>
            <a:r>
              <a:rPr lang="el-GR" sz="2400" b="1" dirty="0">
                <a:solidFill>
                  <a:schemeClr val="bg1"/>
                </a:solidFill>
                <a:effectLst>
                  <a:outerShdw blurRad="38100" dist="38100" dir="2700000" algn="tl">
                    <a:srgbClr val="C0C0C0"/>
                  </a:outerShdw>
                </a:effectLst>
                <a:latin typeface="Times New Roman" pitchFamily="18" charset="0"/>
                <a:cs typeface="Times New Roman" pitchFamily="18" charset="0"/>
              </a:rPr>
              <a:t>  </a:t>
            </a:r>
            <a:r>
              <a:rPr lang="el-GR" sz="2400" b="1" dirty="0">
                <a:solidFill>
                  <a:srgbClr val="FF0000"/>
                </a:solidFill>
                <a:effectLst>
                  <a:outerShdw blurRad="38100" dist="38100" dir="2700000" algn="tl">
                    <a:srgbClr val="000000">
                      <a:alpha val="43137"/>
                    </a:srgbClr>
                  </a:outerShdw>
                </a:effectLst>
                <a:latin typeface="+mj-lt"/>
              </a:rPr>
              <a:t>16%</a:t>
            </a:r>
            <a:r>
              <a:rPr lang="el-GR" sz="2400" b="1" dirty="0">
                <a:solidFill>
                  <a:schemeClr val="bg1"/>
                </a:solidFill>
                <a:latin typeface="+mj-lt"/>
              </a:rPr>
              <a:t> ΣΔ τύπου 1, </a:t>
            </a:r>
            <a:r>
              <a:rPr lang="el-GR" sz="2400" b="1" dirty="0">
                <a:solidFill>
                  <a:srgbClr val="FF0000"/>
                </a:solidFill>
                <a:effectLst>
                  <a:outerShdw blurRad="38100" dist="38100" dir="2700000" algn="tl">
                    <a:srgbClr val="000000">
                      <a:alpha val="43137"/>
                    </a:srgbClr>
                  </a:outerShdw>
                </a:effectLst>
                <a:latin typeface="+mj-lt"/>
              </a:rPr>
              <a:t>54%</a:t>
            </a:r>
            <a:r>
              <a:rPr lang="el-GR" sz="2400" b="1" dirty="0">
                <a:solidFill>
                  <a:schemeClr val="bg1"/>
                </a:solidFill>
                <a:latin typeface="+mj-lt"/>
              </a:rPr>
              <a:t> ΣΔ τύπου 2</a:t>
            </a:r>
            <a:endParaRPr lang="en-US" sz="2400" b="1" dirty="0">
              <a:solidFill>
                <a:schemeClr val="bg1"/>
              </a:solidFill>
              <a:latin typeface="+mj-lt"/>
            </a:endParaRPr>
          </a:p>
          <a:p>
            <a:pPr marL="269875" indent="173038">
              <a:lnSpc>
                <a:spcPct val="120000"/>
              </a:lnSpc>
              <a:spcBef>
                <a:spcPts val="0"/>
              </a:spcBef>
              <a:spcAft>
                <a:spcPts val="0"/>
              </a:spcAft>
              <a:buClr>
                <a:srgbClr val="002060"/>
              </a:buClr>
              <a:buSzPct val="90000"/>
              <a:buFont typeface="Courier New" pitchFamily="49" charset="0"/>
              <a:buChar char="o"/>
            </a:pPr>
            <a:r>
              <a:rPr lang="en-US" sz="2400" b="1" dirty="0">
                <a:solidFill>
                  <a:schemeClr val="bg1"/>
                </a:solidFill>
                <a:latin typeface="+mj-lt"/>
              </a:rPr>
              <a:t> </a:t>
            </a:r>
            <a:r>
              <a:rPr lang="el-GR" sz="2400" b="1" dirty="0">
                <a:solidFill>
                  <a:schemeClr val="bg1"/>
                </a:solidFill>
                <a:latin typeface="+mj-lt"/>
              </a:rPr>
              <a:t> ΣΔ τύπου 1, υψηλή γλυκόζη ορού-σιάλου</a:t>
            </a:r>
          </a:p>
          <a:p>
            <a:pPr marL="269875" indent="90488">
              <a:lnSpc>
                <a:spcPct val="120000"/>
              </a:lnSpc>
              <a:spcBef>
                <a:spcPts val="0"/>
              </a:spcBef>
              <a:spcAft>
                <a:spcPts val="0"/>
              </a:spcAft>
              <a:buClr>
                <a:srgbClr val="002060"/>
              </a:buClr>
              <a:buSzPct val="90000"/>
              <a:buFont typeface="Courier New" pitchFamily="49" charset="0"/>
              <a:buChar char="o"/>
            </a:pPr>
            <a:r>
              <a:rPr lang="el-GR" sz="2400" b="1" dirty="0">
                <a:solidFill>
                  <a:schemeClr val="bg1"/>
                </a:solidFill>
                <a:latin typeface="+mj-lt"/>
              </a:rPr>
              <a:t>  ΣΔ τύπου 2, </a:t>
            </a:r>
            <a:r>
              <a:rPr lang="en-US" sz="2400" b="1" dirty="0">
                <a:solidFill>
                  <a:schemeClr val="bg1"/>
                </a:solidFill>
                <a:latin typeface="+mj-lt"/>
              </a:rPr>
              <a:t>HbA1c &gt;</a:t>
            </a:r>
            <a:r>
              <a:rPr lang="el-GR" sz="2400" b="1" dirty="0">
                <a:solidFill>
                  <a:schemeClr val="bg1"/>
                </a:solidFill>
                <a:latin typeface="+mj-lt"/>
              </a:rPr>
              <a:t> </a:t>
            </a:r>
            <a:r>
              <a:rPr lang="en-US" sz="2400" b="1" dirty="0">
                <a:solidFill>
                  <a:schemeClr val="bg1"/>
                </a:solidFill>
                <a:latin typeface="+mj-lt"/>
              </a:rPr>
              <a:t>9% </a:t>
            </a:r>
            <a:endParaRPr lang="el-GR" sz="2400" b="1" dirty="0">
              <a:solidFill>
                <a:schemeClr val="bg1"/>
              </a:solidFill>
              <a:latin typeface="+mj-lt"/>
            </a:endParaRPr>
          </a:p>
          <a:p>
            <a:pPr marL="269875" indent="-93663">
              <a:spcBef>
                <a:spcPts val="0"/>
              </a:spcBef>
              <a:spcAft>
                <a:spcPts val="0"/>
              </a:spcAft>
              <a:buClr>
                <a:srgbClr val="002060"/>
              </a:buClr>
              <a:buSzPct val="90000"/>
              <a:buFont typeface="Courier New" pitchFamily="49" charset="0"/>
              <a:buChar char="o"/>
            </a:pPr>
            <a:endParaRPr lang="el-GR" sz="2400" b="1" dirty="0">
              <a:solidFill>
                <a:schemeClr val="bg1"/>
              </a:solidFill>
              <a:latin typeface="+mj-lt"/>
            </a:endParaRPr>
          </a:p>
          <a:p>
            <a:pPr algn="just" fontAlgn="auto">
              <a:spcAft>
                <a:spcPts val="0"/>
              </a:spcAft>
              <a:buClr>
                <a:srgbClr val="002060"/>
              </a:buClr>
              <a:buSzPct val="100000"/>
              <a:buFont typeface="Wingdings" pitchFamily="2" charset="2"/>
              <a:buChar char="§"/>
              <a:defRPr/>
            </a:pPr>
            <a:r>
              <a:rPr lang="el-GR" sz="2400" b="1" dirty="0">
                <a:solidFill>
                  <a:schemeClr val="bg1"/>
                </a:solidFill>
                <a:latin typeface="Times New Roman" pitchFamily="18" charset="0"/>
                <a:cs typeface="Times New Roman" pitchFamily="18" charset="0"/>
              </a:rPr>
              <a:t>  ΣΔ τύπου 2, αρρύθμιστος</a:t>
            </a:r>
            <a:r>
              <a:rPr lang="en-US" sz="2400" b="1" dirty="0">
                <a:solidFill>
                  <a:schemeClr val="bg1"/>
                </a:solidFill>
                <a:latin typeface="Times New Roman" pitchFamily="18" charset="0"/>
                <a:cs typeface="Times New Roman" pitchFamily="18" charset="0"/>
              </a:rPr>
              <a:t>:</a:t>
            </a:r>
            <a:r>
              <a:rPr lang="el-GR" sz="2400" b="1" dirty="0">
                <a:solidFill>
                  <a:schemeClr val="bg1"/>
                </a:solidFill>
                <a:latin typeface="Times New Roman" pitchFamily="18" charset="0"/>
                <a:cs typeface="Times New Roman" pitchFamily="18" charset="0"/>
              </a:rPr>
              <a:t> </a:t>
            </a:r>
            <a:r>
              <a:rPr lang="en-US" sz="2400" b="1" dirty="0">
                <a:solidFill>
                  <a:schemeClr val="bg1"/>
                </a:solidFill>
                <a:latin typeface="Times New Roman" pitchFamily="18" charset="0"/>
                <a:cs typeface="Times New Roman" pitchFamily="18" charset="0"/>
              </a:rPr>
              <a:t> </a:t>
            </a:r>
            <a:r>
              <a:rPr lang="el-GR" sz="2400" b="1" dirty="0">
                <a:solidFill>
                  <a:srgbClr val="FF0000"/>
                </a:solidFill>
                <a:latin typeface="Times New Roman" pitchFamily="18" charset="0"/>
                <a:cs typeface="Times New Roman" pitchFamily="18" charset="0"/>
              </a:rPr>
              <a:t>84%</a:t>
            </a:r>
          </a:p>
          <a:p>
            <a:pPr algn="just" fontAlgn="auto">
              <a:spcAft>
                <a:spcPts val="0"/>
              </a:spcAft>
              <a:buClr>
                <a:srgbClr val="002060"/>
              </a:buClr>
              <a:buSzPct val="100000"/>
              <a:buFont typeface="Wingdings" pitchFamily="2" charset="2"/>
              <a:buChar char="§"/>
              <a:defRPr/>
            </a:pPr>
            <a:r>
              <a:rPr lang="el-GR" sz="2400" b="1" dirty="0">
                <a:solidFill>
                  <a:schemeClr val="bg1"/>
                </a:solidFill>
                <a:latin typeface="Times New Roman" pitchFamily="18" charset="0"/>
                <a:cs typeface="Times New Roman" pitchFamily="18" charset="0"/>
              </a:rPr>
              <a:t>  ΣΔ τύπου 2, υπό ρύθμιση</a:t>
            </a:r>
            <a:r>
              <a:rPr lang="en-US" sz="2400" b="1" dirty="0">
                <a:solidFill>
                  <a:schemeClr val="bg1"/>
                </a:solidFill>
                <a:latin typeface="Times New Roman" pitchFamily="18" charset="0"/>
                <a:cs typeface="Times New Roman" pitchFamily="18" charset="0"/>
              </a:rPr>
              <a:t>:</a:t>
            </a:r>
            <a:r>
              <a:rPr lang="el-GR" sz="2400" b="1" dirty="0">
                <a:solidFill>
                  <a:schemeClr val="bg1"/>
                </a:solidFill>
                <a:latin typeface="Times New Roman" pitchFamily="18" charset="0"/>
                <a:cs typeface="Times New Roman" pitchFamily="18" charset="0"/>
              </a:rPr>
              <a:t>  </a:t>
            </a:r>
            <a:r>
              <a:rPr lang="el-GR" sz="2400" b="1" dirty="0">
                <a:solidFill>
                  <a:srgbClr val="FF0000"/>
                </a:solidFill>
                <a:latin typeface="Times New Roman" pitchFamily="18" charset="0"/>
                <a:cs typeface="Times New Roman" pitchFamily="18" charset="0"/>
              </a:rPr>
              <a:t>68%</a:t>
            </a:r>
          </a:p>
          <a:p>
            <a:pPr algn="just" fontAlgn="auto">
              <a:spcAft>
                <a:spcPts val="0"/>
              </a:spcAft>
              <a:buClr>
                <a:srgbClr val="002060"/>
              </a:buClr>
              <a:buSzPct val="100000"/>
              <a:buFont typeface="Wingdings" pitchFamily="2" charset="2"/>
              <a:buChar char="§"/>
              <a:defRPr/>
            </a:pPr>
            <a:endParaRPr lang="el-GR" sz="2400" b="1" dirty="0">
              <a:solidFill>
                <a:schemeClr val="bg1"/>
              </a:solidFill>
              <a:latin typeface="+mj-lt"/>
            </a:endParaRPr>
          </a:p>
          <a:p>
            <a:pPr>
              <a:buSzPct val="100000"/>
              <a:buFont typeface="Wingdings" pitchFamily="2" charset="2"/>
              <a:buChar char="§"/>
            </a:pPr>
            <a:endParaRPr lang="el-GR" sz="2400" dirty="0">
              <a:solidFill>
                <a:schemeClr val="bg1"/>
              </a:solidFill>
              <a:latin typeface="+mj-lt"/>
            </a:endParaRPr>
          </a:p>
        </p:txBody>
      </p:sp>
      <p:sp>
        <p:nvSpPr>
          <p:cNvPr id="5" name="TextBox 4"/>
          <p:cNvSpPr txBox="1"/>
          <p:nvPr/>
        </p:nvSpPr>
        <p:spPr>
          <a:xfrm>
            <a:off x="1371600" y="152400"/>
            <a:ext cx="6781800" cy="381000"/>
          </a:xfrm>
          <a:prstGeom prst="rect">
            <a:avLst/>
          </a:prstGeom>
          <a:noFill/>
        </p:spPr>
        <p:txBody>
          <a:bodyPr wrap="square" rtlCol="0">
            <a:spAutoFit/>
          </a:bodyPr>
          <a:lstStyle/>
          <a:p>
            <a:pPr algn="ctr"/>
            <a:r>
              <a:rPr lang="el-GR" b="1" cap="small" spc="100" dirty="0">
                <a:solidFill>
                  <a:srgbClr val="333399"/>
                </a:solidFill>
              </a:rPr>
              <a:t>ΣΑΚΧΑΡΩΔΗΣ ΔΙΑΒΗΤΗΣ ΚΑΙ ΣΤΟΜΑΤΙΚΗ ΥΓΕΙΑ</a:t>
            </a:r>
          </a:p>
        </p:txBody>
      </p:sp>
      <p:sp>
        <p:nvSpPr>
          <p:cNvPr id="6" name="TextBox 5"/>
          <p:cNvSpPr txBox="1"/>
          <p:nvPr/>
        </p:nvSpPr>
        <p:spPr>
          <a:xfrm>
            <a:off x="1828800" y="5867400"/>
            <a:ext cx="6858000" cy="646331"/>
          </a:xfrm>
          <a:prstGeom prst="rect">
            <a:avLst/>
          </a:prstGeom>
          <a:noFill/>
        </p:spPr>
        <p:txBody>
          <a:bodyPr wrap="square" rtlCol="0">
            <a:spAutoFit/>
          </a:bodyPr>
          <a:lstStyle/>
          <a:p>
            <a:pPr algn="r"/>
            <a:r>
              <a:rPr lang="en-US" b="1" i="1" dirty="0">
                <a:solidFill>
                  <a:srgbClr val="333399"/>
                </a:solidFill>
                <a:latin typeface="+mj-lt"/>
              </a:rPr>
              <a:t>Sandberg GE et al. Diabetes Res </a:t>
            </a:r>
            <a:r>
              <a:rPr lang="en-US" b="1" i="1" dirty="0" err="1">
                <a:solidFill>
                  <a:srgbClr val="333399"/>
                </a:solidFill>
                <a:latin typeface="+mj-lt"/>
              </a:rPr>
              <a:t>Clin</a:t>
            </a:r>
            <a:r>
              <a:rPr lang="en-US" b="1" i="1" dirty="0">
                <a:solidFill>
                  <a:srgbClr val="333399"/>
                </a:solidFill>
                <a:latin typeface="+mj-lt"/>
              </a:rPr>
              <a:t> </a:t>
            </a:r>
            <a:r>
              <a:rPr lang="en-US" b="1" i="1" dirty="0" err="1">
                <a:solidFill>
                  <a:srgbClr val="333399"/>
                </a:solidFill>
                <a:latin typeface="+mj-lt"/>
              </a:rPr>
              <a:t>Pract</a:t>
            </a:r>
            <a:r>
              <a:rPr lang="el-GR" b="1" i="1" dirty="0">
                <a:solidFill>
                  <a:srgbClr val="333399"/>
                </a:solidFill>
                <a:latin typeface="+mj-lt"/>
              </a:rPr>
              <a:t> 2000;50:27-34.</a:t>
            </a:r>
            <a:endParaRPr lang="en-US" b="1" i="1" dirty="0">
              <a:solidFill>
                <a:srgbClr val="333399"/>
              </a:solidFill>
              <a:latin typeface="+mj-lt"/>
            </a:endParaRPr>
          </a:p>
          <a:p>
            <a:pPr algn="r"/>
            <a:r>
              <a:rPr lang="en-US" b="1" i="1" dirty="0">
                <a:solidFill>
                  <a:srgbClr val="333399"/>
                </a:solidFill>
                <a:latin typeface="+mj-lt"/>
              </a:rPr>
              <a:t>Moore PA et al. Community Dent Oral </a:t>
            </a:r>
            <a:r>
              <a:rPr lang="en-US" b="1" i="1" dirty="0" err="1">
                <a:solidFill>
                  <a:srgbClr val="333399"/>
                </a:solidFill>
                <a:latin typeface="+mj-lt"/>
              </a:rPr>
              <a:t>Epidemiol</a:t>
            </a:r>
            <a:r>
              <a:rPr lang="en-US" b="1" i="1" dirty="0">
                <a:solidFill>
                  <a:srgbClr val="333399"/>
                </a:solidFill>
                <a:latin typeface="+mj-lt"/>
              </a:rPr>
              <a:t> 2001a;29:183-194</a:t>
            </a:r>
            <a:r>
              <a:rPr lang="el-GR" b="1" i="1" dirty="0">
                <a:solidFill>
                  <a:srgbClr val="333399"/>
                </a:solidFill>
                <a:latin typeface="+mj-lt"/>
              </a:rPr>
              <a:t>.</a:t>
            </a:r>
            <a:endParaRPr lang="en-US" b="1" i="1" dirty="0">
              <a:solidFill>
                <a:srgbClr val="333399"/>
              </a:solidFill>
              <a:latin typeface="+mj-l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6"/>
          <p:cNvGraphicFramePr>
            <a:graphicFrameLocks noGrp="1"/>
          </p:cNvGraphicFramePr>
          <p:nvPr>
            <p:ph idx="1"/>
          </p:nvPr>
        </p:nvGraphicFramePr>
        <p:xfrm>
          <a:off x="3429000" y="1752600"/>
          <a:ext cx="53340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0" y="1981200"/>
            <a:ext cx="3733800" cy="2991588"/>
          </a:xfrm>
          <a:prstGeom prst="rect">
            <a:avLst/>
          </a:prstGeom>
        </p:spPr>
        <p:txBody>
          <a:bodyPr wrap="square">
            <a:spAutoFit/>
          </a:bodyPr>
          <a:lstStyle/>
          <a:p>
            <a:pPr marL="269875" indent="-93663">
              <a:lnSpc>
                <a:spcPct val="120000"/>
              </a:lnSpc>
              <a:spcBef>
                <a:spcPts val="0"/>
              </a:spcBef>
              <a:spcAft>
                <a:spcPts val="0"/>
              </a:spcAft>
              <a:buClr>
                <a:srgbClr val="002060"/>
              </a:buClr>
              <a:buSzPct val="120000"/>
              <a:buFont typeface="Courier New" pitchFamily="49" charset="0"/>
              <a:buChar char="o"/>
            </a:pPr>
            <a:r>
              <a:rPr lang="el-GR" b="1" dirty="0">
                <a:solidFill>
                  <a:schemeClr val="tx1">
                    <a:lumMod val="85000"/>
                    <a:lumOff val="15000"/>
                  </a:schemeClr>
                </a:solidFill>
              </a:rPr>
              <a:t>  </a:t>
            </a:r>
            <a:r>
              <a:rPr lang="el-GR" sz="2300" b="1" dirty="0">
                <a:solidFill>
                  <a:srgbClr val="1C1C1C"/>
                </a:solidFill>
                <a:latin typeface="+mj-lt"/>
              </a:rPr>
              <a:t>Αφυδάτωση</a:t>
            </a:r>
            <a:endParaRPr lang="en-US" sz="2300" b="1" dirty="0">
              <a:solidFill>
                <a:srgbClr val="1C1C1C"/>
              </a:solidFill>
              <a:latin typeface="+mj-lt"/>
            </a:endParaRPr>
          </a:p>
          <a:p>
            <a:pPr marL="269875" indent="-93663">
              <a:lnSpc>
                <a:spcPct val="120000"/>
              </a:lnSpc>
              <a:spcBef>
                <a:spcPts val="0"/>
              </a:spcBef>
              <a:spcAft>
                <a:spcPts val="0"/>
              </a:spcAft>
              <a:buClr>
                <a:srgbClr val="002060"/>
              </a:buClr>
              <a:buSzPct val="90000"/>
              <a:buFont typeface="Courier New" pitchFamily="49" charset="0"/>
              <a:buChar char="o"/>
            </a:pPr>
            <a:r>
              <a:rPr lang="el-GR" sz="2300" b="1" dirty="0">
                <a:solidFill>
                  <a:srgbClr val="1C1C1C"/>
                </a:solidFill>
                <a:latin typeface="+mj-lt"/>
              </a:rPr>
              <a:t>  Αυτόνομη νευροπάθεια</a:t>
            </a:r>
          </a:p>
          <a:p>
            <a:pPr marL="269875" indent="-93663">
              <a:lnSpc>
                <a:spcPct val="120000"/>
              </a:lnSpc>
              <a:spcBef>
                <a:spcPts val="0"/>
              </a:spcBef>
              <a:spcAft>
                <a:spcPts val="0"/>
              </a:spcAft>
              <a:buClr>
                <a:srgbClr val="002060"/>
              </a:buClr>
              <a:buSzPct val="90000"/>
              <a:buFont typeface="Courier New" pitchFamily="49" charset="0"/>
              <a:buChar char="o"/>
            </a:pPr>
            <a:r>
              <a:rPr lang="el-GR" sz="2300" b="1" dirty="0">
                <a:solidFill>
                  <a:srgbClr val="1C1C1C"/>
                </a:solidFill>
                <a:latin typeface="+mj-lt"/>
              </a:rPr>
              <a:t>  </a:t>
            </a:r>
            <a:r>
              <a:rPr lang="el-GR" sz="2300" b="1" dirty="0" err="1">
                <a:solidFill>
                  <a:srgbClr val="1C1C1C"/>
                </a:solidFill>
                <a:latin typeface="+mj-lt"/>
              </a:rPr>
              <a:t>Μικροαγγειοπάθεια</a:t>
            </a:r>
            <a:endParaRPr lang="el-GR" sz="2300" b="1" dirty="0">
              <a:solidFill>
                <a:srgbClr val="1C1C1C"/>
              </a:solidFill>
              <a:latin typeface="+mj-lt"/>
            </a:endParaRPr>
          </a:p>
          <a:p>
            <a:pPr indent="153988">
              <a:lnSpc>
                <a:spcPct val="120000"/>
              </a:lnSpc>
              <a:spcBef>
                <a:spcPts val="0"/>
              </a:spcBef>
              <a:spcAft>
                <a:spcPts val="0"/>
              </a:spcAft>
              <a:buClr>
                <a:srgbClr val="002060"/>
              </a:buClr>
              <a:buSzPct val="90000"/>
              <a:buFont typeface="Courier New" pitchFamily="49" charset="0"/>
              <a:buChar char="o"/>
            </a:pPr>
            <a:endParaRPr lang="el-GR" sz="2000" b="1" dirty="0">
              <a:latin typeface="+mj-lt"/>
            </a:endParaRPr>
          </a:p>
          <a:p>
            <a:pPr indent="153988">
              <a:lnSpc>
                <a:spcPct val="120000"/>
              </a:lnSpc>
              <a:spcBef>
                <a:spcPts val="0"/>
              </a:spcBef>
              <a:spcAft>
                <a:spcPts val="0"/>
              </a:spcAft>
              <a:buClr>
                <a:srgbClr val="002060"/>
              </a:buClr>
              <a:buSzPct val="120000"/>
              <a:buFont typeface="Wingdings" pitchFamily="2" charset="2"/>
              <a:buChar char="§"/>
            </a:pPr>
            <a:r>
              <a:rPr lang="el-GR" sz="2000" b="1" dirty="0">
                <a:latin typeface="+mj-lt"/>
              </a:rPr>
              <a:t>  </a:t>
            </a:r>
            <a:r>
              <a:rPr lang="el-GR" sz="2300" b="1" dirty="0" err="1">
                <a:solidFill>
                  <a:srgbClr val="002060"/>
                </a:solidFill>
                <a:latin typeface="+mj-lt"/>
              </a:rPr>
              <a:t>Συμπαράγοντες</a:t>
            </a:r>
            <a:endParaRPr lang="el-GR" sz="2300" b="1" dirty="0">
              <a:solidFill>
                <a:srgbClr val="002060"/>
              </a:solidFill>
              <a:latin typeface="+mj-lt"/>
            </a:endParaRPr>
          </a:p>
          <a:p>
            <a:pPr marL="176213" indent="-22225">
              <a:lnSpc>
                <a:spcPct val="120000"/>
              </a:lnSpc>
              <a:spcBef>
                <a:spcPts val="0"/>
              </a:spcBef>
              <a:spcAft>
                <a:spcPts val="0"/>
              </a:spcAft>
              <a:buClr>
                <a:srgbClr val="002060"/>
              </a:buClr>
              <a:buSzPct val="90000"/>
              <a:buFont typeface="Courier New" pitchFamily="49" charset="0"/>
              <a:buChar char="o"/>
            </a:pPr>
            <a:r>
              <a:rPr lang="el-GR" sz="2200" b="1" dirty="0">
                <a:latin typeface="+mj-lt"/>
              </a:rPr>
              <a:t>  </a:t>
            </a:r>
            <a:r>
              <a:rPr lang="el-GR" sz="2300" b="1" dirty="0">
                <a:solidFill>
                  <a:schemeClr val="accent4">
                    <a:lumMod val="25000"/>
                  </a:schemeClr>
                </a:solidFill>
                <a:latin typeface="+mj-lt"/>
              </a:rPr>
              <a:t>ηλικία</a:t>
            </a:r>
          </a:p>
          <a:p>
            <a:pPr marL="176213" indent="-22225">
              <a:lnSpc>
                <a:spcPct val="120000"/>
              </a:lnSpc>
              <a:spcBef>
                <a:spcPts val="0"/>
              </a:spcBef>
              <a:spcAft>
                <a:spcPts val="0"/>
              </a:spcAft>
              <a:buClr>
                <a:srgbClr val="002060"/>
              </a:buClr>
              <a:buSzPct val="90000"/>
              <a:buFont typeface="Courier New" pitchFamily="49" charset="0"/>
              <a:buChar char="o"/>
            </a:pPr>
            <a:r>
              <a:rPr lang="el-GR" sz="2300" b="1" dirty="0">
                <a:solidFill>
                  <a:schemeClr val="accent4">
                    <a:lumMod val="25000"/>
                  </a:schemeClr>
                </a:solidFill>
                <a:latin typeface="+mj-lt"/>
              </a:rPr>
              <a:t>  φάρμακα</a:t>
            </a:r>
            <a:endParaRPr lang="el-GR" sz="2300" dirty="0">
              <a:solidFill>
                <a:schemeClr val="accent4">
                  <a:lumMod val="25000"/>
                </a:schemeClr>
              </a:solidFill>
              <a:latin typeface="+mj-lt"/>
            </a:endParaRPr>
          </a:p>
        </p:txBody>
      </p:sp>
      <p:cxnSp>
        <p:nvCxnSpPr>
          <p:cNvPr id="8" name="Straight Arrow Connector 7"/>
          <p:cNvCxnSpPr/>
          <p:nvPr/>
        </p:nvCxnSpPr>
        <p:spPr bwMode="auto">
          <a:xfrm rot="5400000">
            <a:off x="7354094" y="3999706"/>
            <a:ext cx="381000" cy="1588"/>
          </a:xfrm>
          <a:prstGeom prst="straightConnector1">
            <a:avLst/>
          </a:prstGeom>
          <a:solidFill>
            <a:srgbClr val="FFFFFF"/>
          </a:solidFill>
          <a:ln w="25400" cap="flat" cmpd="sng" algn="ctr">
            <a:solidFill>
              <a:srgbClr val="000000"/>
            </a:solidFill>
            <a:prstDash val="solid"/>
            <a:round/>
            <a:headEnd type="none" w="med" len="med"/>
            <a:tailEnd type="arrow"/>
          </a:ln>
          <a:effectLst/>
        </p:spPr>
      </p:cxnSp>
      <p:cxnSp>
        <p:nvCxnSpPr>
          <p:cNvPr id="10" name="Straight Arrow Connector 9"/>
          <p:cNvCxnSpPr/>
          <p:nvPr/>
        </p:nvCxnSpPr>
        <p:spPr bwMode="auto">
          <a:xfrm rot="10800000" flipV="1">
            <a:off x="7010400" y="5181600"/>
            <a:ext cx="381000" cy="228600"/>
          </a:xfrm>
          <a:prstGeom prst="straightConnector1">
            <a:avLst/>
          </a:prstGeom>
          <a:solidFill>
            <a:srgbClr val="FFFFFF"/>
          </a:solidFill>
          <a:ln w="25400" cap="flat" cmpd="sng" algn="ctr">
            <a:solidFill>
              <a:srgbClr val="000000"/>
            </a:solidFill>
            <a:prstDash val="solid"/>
            <a:round/>
            <a:headEnd type="none" w="med" len="med"/>
            <a:tailEnd type="arrow"/>
          </a:ln>
          <a:effectLst/>
        </p:spPr>
      </p:cxnSp>
      <p:cxnSp>
        <p:nvCxnSpPr>
          <p:cNvPr id="14" name="Straight Arrow Connector 13"/>
          <p:cNvCxnSpPr/>
          <p:nvPr/>
        </p:nvCxnSpPr>
        <p:spPr bwMode="auto">
          <a:xfrm rot="16200000" flipH="1">
            <a:off x="7315200" y="2514600"/>
            <a:ext cx="304800" cy="304800"/>
          </a:xfrm>
          <a:prstGeom prst="straightConnector1">
            <a:avLst/>
          </a:prstGeom>
          <a:solidFill>
            <a:srgbClr val="FFFFFF"/>
          </a:solidFill>
          <a:ln w="25400" cap="flat" cmpd="sng" algn="ctr">
            <a:solidFill>
              <a:srgbClr val="000000"/>
            </a:solidFill>
            <a:prstDash val="solid"/>
            <a:round/>
            <a:headEnd type="none" w="med" len="med"/>
            <a:tailEnd type="arrow"/>
          </a:ln>
          <a:effectLst/>
        </p:spPr>
      </p:cxnSp>
      <p:sp>
        <p:nvSpPr>
          <p:cNvPr id="17" name="Title 1"/>
          <p:cNvSpPr>
            <a:spLocks noGrp="1"/>
          </p:cNvSpPr>
          <p:nvPr>
            <p:ph type="title"/>
          </p:nvPr>
        </p:nvSpPr>
        <p:spPr>
          <a:xfrm>
            <a:off x="457200" y="685800"/>
            <a:ext cx="8229600" cy="533400"/>
          </a:xfrm>
        </p:spPr>
        <p:txBody>
          <a:bodyPr/>
          <a:lstStyle/>
          <a:p>
            <a:pPr algn="ctr"/>
            <a:r>
              <a:rPr lang="el-GR" sz="2800" b="1" dirty="0">
                <a:solidFill>
                  <a:srgbClr val="333399"/>
                </a:solidFill>
              </a:rPr>
              <a:t>ΣΔ ΚΑΙ ΞΗΡΟΣΤΟΜΙΑ</a:t>
            </a:r>
            <a:endParaRPr lang="el-GR" sz="2800" dirty="0"/>
          </a:p>
        </p:txBody>
      </p:sp>
      <p:sp>
        <p:nvSpPr>
          <p:cNvPr id="18" name="TextBox 17"/>
          <p:cNvSpPr txBox="1"/>
          <p:nvPr/>
        </p:nvSpPr>
        <p:spPr>
          <a:xfrm>
            <a:off x="1371600" y="152400"/>
            <a:ext cx="6781800" cy="381000"/>
          </a:xfrm>
          <a:prstGeom prst="rect">
            <a:avLst/>
          </a:prstGeom>
          <a:noFill/>
        </p:spPr>
        <p:txBody>
          <a:bodyPr wrap="square" rtlCol="0">
            <a:spAutoFit/>
          </a:bodyPr>
          <a:lstStyle/>
          <a:p>
            <a:pPr algn="ctr"/>
            <a:r>
              <a:rPr lang="el-GR" b="1" cap="small" spc="100" dirty="0">
                <a:solidFill>
                  <a:srgbClr val="333399"/>
                </a:solidFill>
              </a:rPr>
              <a:t>ΣΑΚΧΑΡΩΔΗΣ ΔΙΑΒΗΤΗΣ ΚΑΙ ΣΤΟΜΑΤΙΚΗ ΥΓΕΙΑ</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762000"/>
            <a:ext cx="8229600" cy="914400"/>
          </a:xfrm>
        </p:spPr>
        <p:txBody>
          <a:bodyPr/>
          <a:lstStyle/>
          <a:p>
            <a:pPr algn="ctr"/>
            <a:r>
              <a:rPr lang="el-GR" sz="3200" b="1" dirty="0">
                <a:solidFill>
                  <a:srgbClr val="333399"/>
                </a:solidFill>
              </a:rPr>
              <a:t>ΣΔ ΚΑΙ ΞΗΡΟΣΤΟΜΙΑ</a:t>
            </a:r>
            <a:endParaRPr lang="el-GR" sz="3200" dirty="0"/>
          </a:p>
        </p:txBody>
      </p:sp>
      <p:sp>
        <p:nvSpPr>
          <p:cNvPr id="3" name="Θέση περιεχομένου 2"/>
          <p:cNvSpPr>
            <a:spLocks noGrp="1"/>
          </p:cNvSpPr>
          <p:nvPr>
            <p:ph idx="1"/>
          </p:nvPr>
        </p:nvSpPr>
        <p:spPr>
          <a:xfrm>
            <a:off x="457200" y="1981200"/>
            <a:ext cx="8420100" cy="4525963"/>
          </a:xfrm>
        </p:spPr>
        <p:txBody>
          <a:bodyPr/>
          <a:lstStyle/>
          <a:p>
            <a:pPr marL="522287" indent="-342900">
              <a:lnSpc>
                <a:spcPct val="150000"/>
              </a:lnSpc>
              <a:spcBef>
                <a:spcPts val="0"/>
              </a:spcBef>
              <a:spcAft>
                <a:spcPts val="0"/>
              </a:spcAft>
              <a:buFont typeface="Wingdings" pitchFamily="2" charset="2"/>
              <a:buChar char="Ø"/>
            </a:pPr>
            <a:r>
              <a:rPr lang="el-GR" sz="2400" b="1" dirty="0">
                <a:solidFill>
                  <a:srgbClr val="0000FF"/>
                </a:solidFill>
              </a:rPr>
              <a:t>Η παρατεταμένη υπεργλυκαιμία οδηγεί σε:</a:t>
            </a:r>
            <a:endParaRPr lang="el-GR" sz="2300" b="1" dirty="0">
              <a:solidFill>
                <a:srgbClr val="0000FF"/>
              </a:solidFill>
            </a:endParaRPr>
          </a:p>
          <a:p>
            <a:pPr marL="180975" indent="-1588">
              <a:lnSpc>
                <a:spcPct val="150000"/>
              </a:lnSpc>
              <a:spcBef>
                <a:spcPts val="0"/>
              </a:spcBef>
              <a:spcAft>
                <a:spcPts val="0"/>
              </a:spcAft>
              <a:buFont typeface="Courier New" pitchFamily="49" charset="0"/>
              <a:buChar char="o"/>
            </a:pPr>
            <a:r>
              <a:rPr lang="el-GR" sz="2300" b="1" dirty="0">
                <a:solidFill>
                  <a:srgbClr val="1C1C1C"/>
                </a:solidFill>
              </a:rPr>
              <a:t>     Ε</a:t>
            </a:r>
            <a:r>
              <a:rPr lang="el-GR" sz="2400" b="1" dirty="0">
                <a:solidFill>
                  <a:srgbClr val="1C1C1C"/>
                </a:solidFill>
              </a:rPr>
              <a:t>πιπέδων γλυκόζης στο σίαλο:   ιξώδους</a:t>
            </a:r>
          </a:p>
          <a:p>
            <a:pPr marL="180975" indent="-1588">
              <a:lnSpc>
                <a:spcPct val="150000"/>
              </a:lnSpc>
              <a:spcBef>
                <a:spcPts val="0"/>
              </a:spcBef>
              <a:spcAft>
                <a:spcPts val="0"/>
              </a:spcAft>
              <a:buSzPct val="80000"/>
              <a:buFont typeface="Courier New" pitchFamily="49" charset="0"/>
              <a:buChar char="o"/>
            </a:pPr>
            <a:r>
              <a:rPr lang="el-GR" sz="2400" b="1" dirty="0">
                <a:solidFill>
                  <a:srgbClr val="1C1C1C"/>
                </a:solidFill>
              </a:rPr>
              <a:t>    Έκκρισης </a:t>
            </a:r>
            <a:r>
              <a:rPr lang="el-GR" sz="2400" b="1" dirty="0" err="1">
                <a:solidFill>
                  <a:srgbClr val="1C1C1C"/>
                </a:solidFill>
              </a:rPr>
              <a:t>σιάλου</a:t>
            </a:r>
            <a:r>
              <a:rPr lang="el-GR" sz="2400" b="1" dirty="0">
                <a:solidFill>
                  <a:srgbClr val="1C1C1C"/>
                </a:solidFill>
              </a:rPr>
              <a:t>:   </a:t>
            </a:r>
            <a:r>
              <a:rPr lang="el-GR" sz="2400" b="1" dirty="0" err="1">
                <a:solidFill>
                  <a:srgbClr val="1C1C1C"/>
                </a:solidFill>
              </a:rPr>
              <a:t>αυτοκαθαρισμού</a:t>
            </a:r>
            <a:r>
              <a:rPr lang="el-GR" sz="2400" b="1" dirty="0">
                <a:solidFill>
                  <a:srgbClr val="1C1C1C"/>
                </a:solidFill>
              </a:rPr>
              <a:t> δοντιών και παραγωγής </a:t>
            </a:r>
            <a:r>
              <a:rPr lang="el-GR" sz="2400" b="1" dirty="0" err="1">
                <a:solidFill>
                  <a:srgbClr val="1C1C1C"/>
                </a:solidFill>
              </a:rPr>
              <a:t>αντιμικροβιακών</a:t>
            </a:r>
            <a:r>
              <a:rPr lang="el-GR" sz="2400" b="1" dirty="0">
                <a:solidFill>
                  <a:srgbClr val="1C1C1C"/>
                </a:solidFill>
              </a:rPr>
              <a:t>  ουσιών </a:t>
            </a:r>
          </a:p>
          <a:p>
            <a:pPr marL="180975" indent="-1588">
              <a:lnSpc>
                <a:spcPct val="150000"/>
              </a:lnSpc>
              <a:spcBef>
                <a:spcPts val="0"/>
              </a:spcBef>
              <a:spcAft>
                <a:spcPts val="0"/>
              </a:spcAft>
              <a:buSzPct val="80000"/>
              <a:buFont typeface="Courier New" pitchFamily="49" charset="0"/>
              <a:buChar char="o"/>
            </a:pPr>
            <a:r>
              <a:rPr lang="el-GR" sz="2400" b="1" i="1" dirty="0">
                <a:solidFill>
                  <a:srgbClr val="1C1C1C"/>
                </a:solidFill>
              </a:rPr>
              <a:t>    </a:t>
            </a:r>
            <a:r>
              <a:rPr lang="el-GR" sz="2400" b="1" dirty="0" err="1">
                <a:solidFill>
                  <a:srgbClr val="1C1C1C"/>
                </a:solidFill>
              </a:rPr>
              <a:t>τερηδονογόνων</a:t>
            </a:r>
            <a:r>
              <a:rPr lang="el-GR" sz="2400" b="1" dirty="0">
                <a:solidFill>
                  <a:srgbClr val="1C1C1C"/>
                </a:solidFill>
              </a:rPr>
              <a:t> βακτηρίων: </a:t>
            </a:r>
            <a:r>
              <a:rPr lang="en-US" sz="2400" i="1" dirty="0">
                <a:solidFill>
                  <a:srgbClr val="1C1C1C"/>
                </a:solidFill>
              </a:rPr>
              <a:t>Streptococcus </a:t>
            </a:r>
            <a:r>
              <a:rPr lang="en-US" sz="2400" i="1" dirty="0" err="1">
                <a:solidFill>
                  <a:srgbClr val="1C1C1C"/>
                </a:solidFill>
              </a:rPr>
              <a:t>mutans</a:t>
            </a:r>
            <a:r>
              <a:rPr lang="el-GR" sz="2400" i="1" dirty="0">
                <a:solidFill>
                  <a:srgbClr val="1C1C1C"/>
                </a:solidFill>
              </a:rPr>
              <a:t>, </a:t>
            </a:r>
            <a:r>
              <a:rPr lang="en-US" sz="2400" i="1" dirty="0">
                <a:solidFill>
                  <a:srgbClr val="1C1C1C"/>
                </a:solidFill>
              </a:rPr>
              <a:t>Lactobacillus</a:t>
            </a:r>
            <a:r>
              <a:rPr lang="el-GR" sz="2400" i="1" dirty="0">
                <a:solidFill>
                  <a:srgbClr val="1C1C1C"/>
                </a:solidFill>
              </a:rPr>
              <a:t> </a:t>
            </a:r>
            <a:r>
              <a:rPr lang="el-GR" sz="2400" dirty="0">
                <a:solidFill>
                  <a:srgbClr val="1C1C1C"/>
                </a:solidFill>
              </a:rPr>
              <a:t>(</a:t>
            </a:r>
            <a:r>
              <a:rPr lang="el-GR" sz="2400" b="1" dirty="0" err="1">
                <a:solidFill>
                  <a:srgbClr val="0000FF"/>
                </a:solidFill>
              </a:rPr>
              <a:t>δυσβίωση</a:t>
            </a:r>
            <a:r>
              <a:rPr lang="el-GR" sz="2400" dirty="0">
                <a:solidFill>
                  <a:srgbClr val="1C1C1C"/>
                </a:solidFill>
              </a:rPr>
              <a:t>)</a:t>
            </a:r>
            <a:endParaRPr lang="el-GR" sz="2400" dirty="0"/>
          </a:p>
          <a:p>
            <a:pPr marL="180975" indent="-1588">
              <a:lnSpc>
                <a:spcPct val="150000"/>
              </a:lnSpc>
              <a:spcBef>
                <a:spcPts val="0"/>
              </a:spcBef>
              <a:spcAft>
                <a:spcPts val="0"/>
              </a:spcAft>
              <a:buSzPct val="80000"/>
              <a:buFont typeface="Courier New" pitchFamily="49" charset="0"/>
              <a:buChar char="o"/>
            </a:pPr>
            <a:endParaRPr lang="el-GR" dirty="0"/>
          </a:p>
        </p:txBody>
      </p:sp>
      <p:cxnSp>
        <p:nvCxnSpPr>
          <p:cNvPr id="4" name="Straight Arrow Connector 4"/>
          <p:cNvCxnSpPr/>
          <p:nvPr/>
        </p:nvCxnSpPr>
        <p:spPr>
          <a:xfrm rot="5400000" flipH="1" flipV="1">
            <a:off x="919642" y="4495006"/>
            <a:ext cx="3048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4"/>
          <p:cNvCxnSpPr/>
          <p:nvPr/>
        </p:nvCxnSpPr>
        <p:spPr>
          <a:xfrm>
            <a:off x="1069024" y="3276600"/>
            <a:ext cx="1588" cy="304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4"/>
          <p:cNvCxnSpPr>
            <a:cxnSpLocks/>
          </p:cNvCxnSpPr>
          <p:nvPr/>
        </p:nvCxnSpPr>
        <p:spPr>
          <a:xfrm flipV="1">
            <a:off x="1069024" y="2667000"/>
            <a:ext cx="0" cy="37084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4"/>
          <p:cNvCxnSpPr/>
          <p:nvPr/>
        </p:nvCxnSpPr>
        <p:spPr>
          <a:xfrm flipV="1">
            <a:off x="5330824" y="2667000"/>
            <a:ext cx="0" cy="39116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371600" y="152400"/>
            <a:ext cx="6781800" cy="381000"/>
          </a:xfrm>
          <a:prstGeom prst="rect">
            <a:avLst/>
          </a:prstGeom>
          <a:noFill/>
        </p:spPr>
        <p:txBody>
          <a:bodyPr wrap="square" rtlCol="0">
            <a:spAutoFit/>
          </a:bodyPr>
          <a:lstStyle/>
          <a:p>
            <a:pPr algn="ctr"/>
            <a:r>
              <a:rPr lang="el-GR" b="1" cap="small" spc="100" dirty="0">
                <a:solidFill>
                  <a:srgbClr val="333399"/>
                </a:solidFill>
              </a:rPr>
              <a:t>ΣΑΚΧΑΡΩΔΗΣ ΔΙΑΒΗΤΗΣ ΚΑΙ ΣΤΟΜΑΤΙΚΗ ΥΓΕΙΑ</a:t>
            </a:r>
          </a:p>
        </p:txBody>
      </p:sp>
      <p:cxnSp>
        <p:nvCxnSpPr>
          <p:cNvPr id="11" name="Straight Arrow Connector 4"/>
          <p:cNvCxnSpPr/>
          <p:nvPr/>
        </p:nvCxnSpPr>
        <p:spPr>
          <a:xfrm>
            <a:off x="3657600" y="3276600"/>
            <a:ext cx="1588" cy="304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Καμπύλο αριστερό βέλος 11"/>
          <p:cNvSpPr/>
          <p:nvPr/>
        </p:nvSpPr>
        <p:spPr bwMode="auto">
          <a:xfrm rot="21094680">
            <a:off x="6664694" y="2777220"/>
            <a:ext cx="533400" cy="521240"/>
          </a:xfrm>
          <a:prstGeom prst="curvedLeftArrow">
            <a:avLst/>
          </a:prstGeom>
          <a:solidFill>
            <a:srgbClr val="FF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69900" marR="0" indent="-469900" algn="l" defTabSz="914400" rtl="0" eaLnBrk="1" fontAlgn="base" latinLnBrk="0" hangingPunct="1">
              <a:lnSpc>
                <a:spcPct val="100000"/>
              </a:lnSpc>
              <a:spcBef>
                <a:spcPct val="20000"/>
              </a:spcBef>
              <a:spcAft>
                <a:spcPct val="0"/>
              </a:spcAft>
              <a:buClr>
                <a:schemeClr val="folHlink"/>
              </a:buClr>
              <a:buSzPct val="50000"/>
              <a:buFont typeface="Wingdings" pitchFamily="2" charset="2"/>
              <a:buNone/>
              <a:tabLst/>
            </a:pPr>
            <a:endParaRPr kumimoji="0" lang="el-GR" sz="2400" b="1" i="0" u="none" strike="noStrike" cap="none" normalizeH="0" baseline="0">
              <a:ln>
                <a:noFill/>
              </a:ln>
              <a:solidFill>
                <a:schemeClr val="bg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1591802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41437"/>
            <a:ext cx="8229600" cy="4525963"/>
          </a:xfrm>
        </p:spPr>
        <p:txBody>
          <a:bodyPr/>
          <a:lstStyle/>
          <a:p>
            <a:pPr marL="522287" indent="-342900">
              <a:lnSpc>
                <a:spcPct val="114000"/>
              </a:lnSpc>
              <a:spcBef>
                <a:spcPts val="0"/>
              </a:spcBef>
              <a:spcAft>
                <a:spcPts val="0"/>
              </a:spcAft>
              <a:buClr>
                <a:srgbClr val="660066"/>
              </a:buClr>
              <a:buSzPct val="100000"/>
              <a:buFont typeface="Wingdings" pitchFamily="2" charset="2"/>
              <a:buChar char="§"/>
            </a:pPr>
            <a:r>
              <a:rPr lang="el-GR" sz="2300" b="1" dirty="0">
                <a:solidFill>
                  <a:srgbClr val="0000FF"/>
                </a:solidFill>
              </a:rPr>
              <a:t>Λοιμώξεις </a:t>
            </a:r>
          </a:p>
          <a:p>
            <a:pPr marL="180975" indent="266700">
              <a:lnSpc>
                <a:spcPct val="150000"/>
              </a:lnSpc>
              <a:spcBef>
                <a:spcPts val="0"/>
              </a:spcBef>
              <a:spcAft>
                <a:spcPts val="0"/>
              </a:spcAft>
              <a:buClr>
                <a:srgbClr val="660066"/>
              </a:buClr>
              <a:buSzPct val="90000"/>
              <a:buFont typeface="Courier New" pitchFamily="49" charset="0"/>
              <a:buChar char="o"/>
            </a:pPr>
            <a:r>
              <a:rPr lang="el-GR" sz="2300" b="1" dirty="0">
                <a:solidFill>
                  <a:schemeClr val="tx1">
                    <a:lumMod val="85000"/>
                    <a:lumOff val="15000"/>
                  </a:schemeClr>
                </a:solidFill>
              </a:rPr>
              <a:t>  </a:t>
            </a:r>
            <a:r>
              <a:rPr lang="el-GR" sz="2300" b="1" dirty="0" err="1">
                <a:solidFill>
                  <a:srgbClr val="1C1C1C"/>
                </a:solidFill>
              </a:rPr>
              <a:t>Καντιντίαση</a:t>
            </a:r>
            <a:endParaRPr lang="el-GR" sz="2300" b="1" dirty="0">
              <a:solidFill>
                <a:srgbClr val="1C1C1C"/>
              </a:solidFill>
            </a:endParaRPr>
          </a:p>
          <a:p>
            <a:pPr marL="180975" indent="266700">
              <a:lnSpc>
                <a:spcPct val="150000"/>
              </a:lnSpc>
              <a:spcBef>
                <a:spcPts val="0"/>
              </a:spcBef>
              <a:spcAft>
                <a:spcPts val="0"/>
              </a:spcAft>
              <a:buClr>
                <a:srgbClr val="660066"/>
              </a:buClr>
              <a:buSzPct val="90000"/>
              <a:buFont typeface="Courier New" pitchFamily="49" charset="0"/>
              <a:buChar char="o"/>
            </a:pPr>
            <a:r>
              <a:rPr lang="el-GR" sz="2300" b="1" dirty="0">
                <a:solidFill>
                  <a:srgbClr val="1C1C1C"/>
                </a:solidFill>
              </a:rPr>
              <a:t>  </a:t>
            </a:r>
            <a:r>
              <a:rPr lang="el-GR" sz="2300" b="1" dirty="0" err="1">
                <a:solidFill>
                  <a:srgbClr val="1C1C1C"/>
                </a:solidFill>
              </a:rPr>
              <a:t>Βακτηριακή</a:t>
            </a:r>
            <a:r>
              <a:rPr lang="el-GR" sz="2300" b="1" dirty="0">
                <a:solidFill>
                  <a:srgbClr val="1C1C1C"/>
                </a:solidFill>
              </a:rPr>
              <a:t> σιαλαδενίτιδα</a:t>
            </a:r>
          </a:p>
          <a:p>
            <a:pPr marL="180975" indent="0">
              <a:spcBef>
                <a:spcPts val="0"/>
              </a:spcBef>
              <a:spcAft>
                <a:spcPts val="0"/>
              </a:spcAft>
              <a:buClr>
                <a:srgbClr val="660066"/>
              </a:buClr>
              <a:buSzPct val="90000"/>
              <a:buNone/>
            </a:pPr>
            <a:endParaRPr lang="el-GR" sz="2300" b="1" dirty="0">
              <a:solidFill>
                <a:srgbClr val="1C1C1C"/>
              </a:solidFill>
            </a:endParaRPr>
          </a:p>
          <a:p>
            <a:pPr marL="0" indent="360363">
              <a:spcBef>
                <a:spcPts val="0"/>
              </a:spcBef>
              <a:spcAft>
                <a:spcPts val="0"/>
              </a:spcAft>
              <a:buClr>
                <a:srgbClr val="660066"/>
              </a:buClr>
              <a:buSzPct val="110000"/>
              <a:buFont typeface="Wingdings" pitchFamily="2" charset="2"/>
              <a:buChar char="§"/>
            </a:pPr>
            <a:r>
              <a:rPr lang="el-GR" sz="2300" b="1" dirty="0">
                <a:solidFill>
                  <a:srgbClr val="0000FF"/>
                </a:solidFill>
              </a:rPr>
              <a:t>Διατροφικές διαταραχές</a:t>
            </a:r>
          </a:p>
          <a:p>
            <a:pPr marL="180975" indent="90488">
              <a:spcBef>
                <a:spcPts val="0"/>
              </a:spcBef>
              <a:spcAft>
                <a:spcPts val="0"/>
              </a:spcAft>
              <a:buClr>
                <a:srgbClr val="660066"/>
              </a:buClr>
              <a:buSzPct val="80000"/>
              <a:buFont typeface="Courier New" pitchFamily="49" charset="0"/>
              <a:buChar char="o"/>
            </a:pPr>
            <a:r>
              <a:rPr lang="el-GR" sz="2300" b="1" dirty="0">
                <a:solidFill>
                  <a:schemeClr val="tx1">
                    <a:lumMod val="85000"/>
                    <a:lumOff val="15000"/>
                  </a:schemeClr>
                </a:solidFill>
              </a:rPr>
              <a:t>  </a:t>
            </a:r>
            <a:r>
              <a:rPr lang="el-GR" sz="2300" b="1" dirty="0">
                <a:solidFill>
                  <a:srgbClr val="1C1C1C"/>
                </a:solidFill>
              </a:rPr>
              <a:t>Δυσφαγία, </a:t>
            </a:r>
            <a:r>
              <a:rPr lang="el-GR" sz="2300" b="1" dirty="0" err="1">
                <a:solidFill>
                  <a:srgbClr val="1C1C1C"/>
                </a:solidFill>
              </a:rPr>
              <a:t>δυσκαταποσία</a:t>
            </a:r>
            <a:r>
              <a:rPr lang="el-GR" sz="2300" b="1" dirty="0">
                <a:solidFill>
                  <a:srgbClr val="1C1C1C"/>
                </a:solidFill>
              </a:rPr>
              <a:t>, </a:t>
            </a:r>
            <a:r>
              <a:rPr lang="el-GR" sz="2300" b="1" dirty="0" err="1">
                <a:solidFill>
                  <a:srgbClr val="1C1C1C"/>
                </a:solidFill>
              </a:rPr>
              <a:t>δυσγευσία</a:t>
            </a:r>
            <a:endParaRPr lang="el-GR" sz="2300" b="1" dirty="0">
              <a:solidFill>
                <a:srgbClr val="1C1C1C"/>
              </a:solidFill>
            </a:endParaRPr>
          </a:p>
          <a:p>
            <a:pPr marL="180975" indent="0">
              <a:spcBef>
                <a:spcPts val="0"/>
              </a:spcBef>
              <a:spcAft>
                <a:spcPts val="0"/>
              </a:spcAft>
              <a:buClr>
                <a:srgbClr val="660066"/>
              </a:buClr>
              <a:buSzPct val="80000"/>
              <a:buNone/>
            </a:pPr>
            <a:endParaRPr lang="el-GR" sz="2300" b="1" dirty="0">
              <a:solidFill>
                <a:srgbClr val="1C1C1C"/>
              </a:solidFill>
            </a:endParaRPr>
          </a:p>
          <a:p>
            <a:pPr marL="0" indent="442913">
              <a:spcBef>
                <a:spcPts val="0"/>
              </a:spcBef>
              <a:spcAft>
                <a:spcPts val="0"/>
              </a:spcAft>
              <a:buClr>
                <a:srgbClr val="660066"/>
              </a:buClr>
              <a:buSzPct val="100000"/>
              <a:buFont typeface="Wingdings" pitchFamily="2" charset="2"/>
              <a:buChar char="§"/>
            </a:pPr>
            <a:r>
              <a:rPr lang="el-GR" sz="2300" b="1" dirty="0" err="1">
                <a:solidFill>
                  <a:srgbClr val="0000FF"/>
                </a:solidFill>
              </a:rPr>
              <a:t>Χαλίτωση</a:t>
            </a:r>
            <a:r>
              <a:rPr lang="el-GR" sz="2300" b="1" dirty="0">
                <a:solidFill>
                  <a:srgbClr val="0000FF"/>
                </a:solidFill>
              </a:rPr>
              <a:t> (κακοσμία στόματος)</a:t>
            </a:r>
          </a:p>
          <a:p>
            <a:pPr marL="0" indent="0">
              <a:spcBef>
                <a:spcPts val="0"/>
              </a:spcBef>
              <a:spcAft>
                <a:spcPts val="0"/>
              </a:spcAft>
              <a:buClr>
                <a:srgbClr val="660066"/>
              </a:buClr>
              <a:buSzPct val="100000"/>
              <a:buNone/>
            </a:pPr>
            <a:endParaRPr lang="el-GR" sz="2300" b="1" dirty="0">
              <a:solidFill>
                <a:srgbClr val="002060"/>
              </a:solidFill>
            </a:endParaRPr>
          </a:p>
          <a:p>
            <a:pPr marL="442913" indent="-442913">
              <a:spcBef>
                <a:spcPts val="0"/>
              </a:spcBef>
              <a:spcAft>
                <a:spcPts val="0"/>
              </a:spcAft>
              <a:buClr>
                <a:srgbClr val="660066"/>
              </a:buClr>
              <a:buSzPct val="100000"/>
              <a:buFont typeface="Wingdings" pitchFamily="2" charset="2"/>
              <a:buChar char="§"/>
            </a:pPr>
            <a:r>
              <a:rPr lang="el-GR" sz="2300" b="1" dirty="0" err="1">
                <a:solidFill>
                  <a:srgbClr val="0000FF"/>
                </a:solidFill>
              </a:rPr>
              <a:t>Πολυτερηδονισμός</a:t>
            </a:r>
            <a:endParaRPr lang="el-GR" sz="2300" b="1" dirty="0">
              <a:solidFill>
                <a:srgbClr val="0000FF"/>
              </a:solidFill>
            </a:endParaRPr>
          </a:p>
          <a:p>
            <a:pPr marL="442913" indent="-442913">
              <a:spcBef>
                <a:spcPts val="0"/>
              </a:spcBef>
              <a:spcAft>
                <a:spcPts val="0"/>
              </a:spcAft>
              <a:buClr>
                <a:srgbClr val="660066"/>
              </a:buClr>
              <a:buSzPct val="100000"/>
              <a:buFont typeface="Wingdings" pitchFamily="2" charset="2"/>
              <a:buChar char="§"/>
            </a:pPr>
            <a:endParaRPr lang="el-GR" sz="2300" b="1" dirty="0">
              <a:solidFill>
                <a:srgbClr val="0000FF"/>
              </a:solidFill>
            </a:endParaRPr>
          </a:p>
          <a:p>
            <a:pPr marL="442913" indent="-442913">
              <a:spcBef>
                <a:spcPts val="0"/>
              </a:spcBef>
              <a:spcAft>
                <a:spcPts val="0"/>
              </a:spcAft>
              <a:buClr>
                <a:srgbClr val="660066"/>
              </a:buClr>
              <a:buSzPct val="100000"/>
              <a:buFont typeface="Wingdings" pitchFamily="2" charset="2"/>
              <a:buChar char="§"/>
            </a:pPr>
            <a:r>
              <a:rPr lang="el-GR" sz="2300" b="1" dirty="0">
                <a:solidFill>
                  <a:srgbClr val="0000FF"/>
                </a:solidFill>
              </a:rPr>
              <a:t>Απώλεια δοντιών</a:t>
            </a:r>
          </a:p>
          <a:p>
            <a:pPr marL="442913" indent="-442913">
              <a:spcBef>
                <a:spcPts val="300"/>
              </a:spcBef>
              <a:spcAft>
                <a:spcPts val="600"/>
              </a:spcAft>
              <a:buClr>
                <a:srgbClr val="660066"/>
              </a:buClr>
              <a:buSzPct val="100000"/>
              <a:buFont typeface="Wingdings" pitchFamily="2" charset="2"/>
              <a:buChar char="§"/>
            </a:pPr>
            <a:endParaRPr lang="el-GR" sz="2400" b="1" dirty="0">
              <a:solidFill>
                <a:srgbClr val="002060"/>
              </a:solidFill>
            </a:endParaRPr>
          </a:p>
          <a:p>
            <a:pPr marL="0" indent="0">
              <a:spcBef>
                <a:spcPts val="300"/>
              </a:spcBef>
              <a:spcAft>
                <a:spcPts val="600"/>
              </a:spcAft>
              <a:buClr>
                <a:srgbClr val="660066"/>
              </a:buClr>
              <a:buSzPct val="100000"/>
              <a:buNone/>
            </a:pPr>
            <a:endParaRPr lang="el-GR" sz="2400" b="1" dirty="0">
              <a:solidFill>
                <a:srgbClr val="002060"/>
              </a:solidFill>
            </a:endParaRPr>
          </a:p>
          <a:p>
            <a:pPr marL="180975" indent="-1588">
              <a:lnSpc>
                <a:spcPct val="114000"/>
              </a:lnSpc>
              <a:spcBef>
                <a:spcPts val="0"/>
              </a:spcBef>
              <a:spcAft>
                <a:spcPts val="0"/>
              </a:spcAft>
              <a:buFont typeface="Courier New" pitchFamily="49" charset="0"/>
              <a:buChar char="o"/>
            </a:pPr>
            <a:r>
              <a:rPr lang="el-GR" sz="2400" b="1" dirty="0">
                <a:solidFill>
                  <a:schemeClr val="tx1">
                    <a:lumMod val="85000"/>
                    <a:lumOff val="15000"/>
                  </a:schemeClr>
                </a:solidFill>
              </a:rPr>
              <a:t>  </a:t>
            </a:r>
            <a:r>
              <a:rPr lang="el-GR" sz="2200" b="1" dirty="0">
                <a:solidFill>
                  <a:srgbClr val="1C1C1C"/>
                </a:solidFill>
              </a:rPr>
              <a:t> </a:t>
            </a:r>
            <a:endParaRPr lang="el-GR" dirty="0"/>
          </a:p>
        </p:txBody>
      </p:sp>
      <p:sp>
        <p:nvSpPr>
          <p:cNvPr id="4" name="Title 1"/>
          <p:cNvSpPr>
            <a:spLocks noGrp="1"/>
          </p:cNvSpPr>
          <p:nvPr>
            <p:ph type="title"/>
          </p:nvPr>
        </p:nvSpPr>
        <p:spPr>
          <a:xfrm>
            <a:off x="228600" y="685800"/>
            <a:ext cx="6629400" cy="533400"/>
          </a:xfrm>
        </p:spPr>
        <p:txBody>
          <a:bodyPr/>
          <a:lstStyle/>
          <a:p>
            <a:pPr algn="ctr"/>
            <a:r>
              <a:rPr lang="el-GR" sz="2800" b="1" dirty="0">
                <a:solidFill>
                  <a:srgbClr val="333399"/>
                </a:solidFill>
              </a:rPr>
              <a:t>ΣΔ ΚΑΙ ΞΗΡΟΣΤΟΜΙΑ</a:t>
            </a:r>
            <a:endParaRPr lang="el-GR" sz="2800" dirty="0"/>
          </a:p>
        </p:txBody>
      </p:sp>
      <p:sp>
        <p:nvSpPr>
          <p:cNvPr id="7" name="TextBox 6"/>
          <p:cNvSpPr txBox="1"/>
          <p:nvPr/>
        </p:nvSpPr>
        <p:spPr>
          <a:xfrm>
            <a:off x="1371600" y="152400"/>
            <a:ext cx="6781800" cy="381000"/>
          </a:xfrm>
          <a:prstGeom prst="rect">
            <a:avLst/>
          </a:prstGeom>
          <a:noFill/>
        </p:spPr>
        <p:txBody>
          <a:bodyPr wrap="square" rtlCol="0">
            <a:spAutoFit/>
          </a:bodyPr>
          <a:lstStyle/>
          <a:p>
            <a:pPr algn="ctr"/>
            <a:r>
              <a:rPr lang="el-GR" b="1" cap="small" spc="100" dirty="0">
                <a:solidFill>
                  <a:srgbClr val="333399"/>
                </a:solidFill>
              </a:rPr>
              <a:t>ΣΑΚΧΑΡΩΔΗΣ ΔΙΑΒΗΤΗΣ ΚΑΙ ΣΤΟΜΑΤΙΚΗ ΥΓΕΙΑ</a:t>
            </a:r>
          </a:p>
        </p:txBody>
      </p:sp>
      <p:pic>
        <p:nvPicPr>
          <p:cNvPr id="8" name="Picture 3" descr="C:\Users\Lia\Documents\SS-TONGUE MORPHOLOGY\SS-TONGUE\SS-ΛΑΪΚΟ-TONGUE ως 7-2016\SS-Πλατανιώτου Χαρούλα 20.2.15\ΠΛΑΤΑΝΙΩΤΟΥ ΧΑΡΟΥΛΑ-ΓΛΩΣΣΑ.JPG"/>
          <p:cNvPicPr>
            <a:picLocks noChangeAspect="1" noChangeArrowheads="1"/>
          </p:cNvPicPr>
          <p:nvPr/>
        </p:nvPicPr>
        <p:blipFill>
          <a:blip r:embed="rId3" cstate="print"/>
          <a:srcRect/>
          <a:stretch>
            <a:fillRect/>
          </a:stretch>
        </p:blipFill>
        <p:spPr bwMode="auto">
          <a:xfrm>
            <a:off x="5943600" y="955040"/>
            <a:ext cx="2788920" cy="3505200"/>
          </a:xfrm>
          <a:prstGeom prst="rect">
            <a:avLst/>
          </a:prstGeom>
          <a:noFill/>
          <a:ln>
            <a:solidFill>
              <a:srgbClr val="333399"/>
            </a:solidFill>
          </a:ln>
        </p:spPr>
      </p:pic>
      <p:pic>
        <p:nvPicPr>
          <p:cNvPr id="9" name="Picture 2"/>
          <p:cNvPicPr>
            <a:picLocks noChangeAspect="1" noChangeArrowheads="1"/>
          </p:cNvPicPr>
          <p:nvPr/>
        </p:nvPicPr>
        <p:blipFill>
          <a:blip r:embed="rId4" cstate="print"/>
          <a:srcRect/>
          <a:stretch>
            <a:fillRect/>
          </a:stretch>
        </p:blipFill>
        <p:spPr bwMode="auto">
          <a:xfrm>
            <a:off x="5567680" y="4630964"/>
            <a:ext cx="3352800" cy="2055585"/>
          </a:xfrm>
          <a:prstGeom prst="rect">
            <a:avLst/>
          </a:prstGeom>
          <a:noFill/>
          <a:ln w="9525">
            <a:solidFill>
              <a:srgbClr val="333399"/>
            </a:solid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6934200" cy="1162050"/>
          </a:xfrm>
        </p:spPr>
        <p:txBody>
          <a:bodyPr/>
          <a:lstStyle/>
          <a:p>
            <a:pPr algn="ctr"/>
            <a:r>
              <a:rPr lang="el-GR" sz="2800" b="1" dirty="0">
                <a:solidFill>
                  <a:srgbClr val="333399"/>
                </a:solidFill>
              </a:rPr>
              <a:t>ΣΔ και ΣΙΑΛΑΔΕΝΩΣΗ</a:t>
            </a:r>
          </a:p>
        </p:txBody>
      </p:sp>
      <p:sp>
        <p:nvSpPr>
          <p:cNvPr id="3" name="Content Placeholder 2"/>
          <p:cNvSpPr>
            <a:spLocks noGrp="1"/>
          </p:cNvSpPr>
          <p:nvPr>
            <p:ph idx="1"/>
          </p:nvPr>
        </p:nvSpPr>
        <p:spPr>
          <a:xfrm>
            <a:off x="0" y="1447800"/>
            <a:ext cx="6553200" cy="5014913"/>
          </a:xfrm>
        </p:spPr>
        <p:txBody>
          <a:bodyPr/>
          <a:lstStyle/>
          <a:p>
            <a:pPr>
              <a:buClr>
                <a:srgbClr val="333399"/>
              </a:buClr>
              <a:buSzPct val="100000"/>
              <a:buFont typeface="Wingdings" pitchFamily="2" charset="2"/>
              <a:buChar char="§"/>
            </a:pPr>
            <a:endParaRPr lang="el-GR" sz="2400" b="1" dirty="0">
              <a:solidFill>
                <a:schemeClr val="bg1"/>
              </a:solidFill>
              <a:effectLst>
                <a:outerShdw blurRad="38100" dist="38100" dir="2700000" algn="tl">
                  <a:srgbClr val="000000">
                    <a:alpha val="43137"/>
                  </a:srgbClr>
                </a:outerShdw>
              </a:effectLst>
            </a:endParaRPr>
          </a:p>
          <a:p>
            <a:pPr>
              <a:lnSpc>
                <a:spcPct val="130000"/>
              </a:lnSpc>
              <a:buClr>
                <a:srgbClr val="333399"/>
              </a:buClr>
              <a:buSzPct val="100000"/>
              <a:buFont typeface="Wingdings" pitchFamily="2" charset="2"/>
              <a:buChar char="§"/>
            </a:pPr>
            <a:r>
              <a:rPr lang="el-GR" sz="2400" b="1" dirty="0">
                <a:solidFill>
                  <a:srgbClr val="FF0000"/>
                </a:solidFill>
              </a:rPr>
              <a:t>25% </a:t>
            </a:r>
            <a:r>
              <a:rPr lang="el-GR" sz="2400" b="1" dirty="0">
                <a:solidFill>
                  <a:srgbClr val="0000FF"/>
                </a:solidFill>
              </a:rPr>
              <a:t>ασθενών με ΣΔ</a:t>
            </a:r>
          </a:p>
          <a:p>
            <a:pPr>
              <a:lnSpc>
                <a:spcPct val="130000"/>
              </a:lnSpc>
              <a:buClr>
                <a:srgbClr val="333399"/>
              </a:buClr>
              <a:buSzPct val="100000"/>
              <a:buFont typeface="Wingdings" pitchFamily="2" charset="2"/>
              <a:buChar char="§"/>
            </a:pPr>
            <a:r>
              <a:rPr lang="el-GR" sz="2400" b="1" dirty="0">
                <a:solidFill>
                  <a:srgbClr val="0000FF"/>
                </a:solidFill>
              </a:rPr>
              <a:t>Δείκτης αδιάγνωστου ή αρρύθμιστου ΣΔ</a:t>
            </a:r>
          </a:p>
          <a:p>
            <a:pPr>
              <a:lnSpc>
                <a:spcPct val="130000"/>
              </a:lnSpc>
              <a:buClr>
                <a:srgbClr val="333399"/>
              </a:buClr>
              <a:buSzPct val="100000"/>
              <a:buFont typeface="Wingdings" pitchFamily="2" charset="2"/>
              <a:buChar char="§"/>
            </a:pPr>
            <a:r>
              <a:rPr lang="el-GR" sz="2300" b="1" dirty="0" err="1">
                <a:solidFill>
                  <a:srgbClr val="1C1C1C"/>
                </a:solidFill>
              </a:rPr>
              <a:t>Ασυμπτωματική</a:t>
            </a:r>
            <a:r>
              <a:rPr lang="el-GR" sz="2300" b="1" dirty="0">
                <a:solidFill>
                  <a:srgbClr val="1C1C1C"/>
                </a:solidFill>
              </a:rPr>
              <a:t>,</a:t>
            </a:r>
            <a:r>
              <a:rPr lang="el-GR" sz="2300" b="1" dirty="0">
                <a:solidFill>
                  <a:schemeClr val="bg1"/>
                </a:solidFill>
              </a:rPr>
              <a:t> επίμονη            </a:t>
            </a:r>
            <a:r>
              <a:rPr lang="el-GR" sz="2300" b="1" dirty="0" err="1">
                <a:solidFill>
                  <a:schemeClr val="bg1"/>
                </a:solidFill>
              </a:rPr>
              <a:t>αμφοτερόπλευρη</a:t>
            </a:r>
            <a:r>
              <a:rPr lang="en-US" sz="2300" b="1" dirty="0">
                <a:solidFill>
                  <a:schemeClr val="bg1"/>
                </a:solidFill>
              </a:rPr>
              <a:t> </a:t>
            </a:r>
            <a:r>
              <a:rPr lang="el-GR" sz="2300" b="1" dirty="0">
                <a:solidFill>
                  <a:schemeClr val="bg1"/>
                </a:solidFill>
              </a:rPr>
              <a:t>διόγκωση παρωτίδων</a:t>
            </a:r>
          </a:p>
          <a:p>
            <a:pPr>
              <a:lnSpc>
                <a:spcPct val="110000"/>
              </a:lnSpc>
              <a:spcBef>
                <a:spcPts val="600"/>
              </a:spcBef>
              <a:buClr>
                <a:srgbClr val="002060"/>
              </a:buClr>
              <a:buSzPct val="100000"/>
              <a:buFont typeface="Wingdings" pitchFamily="2" charset="2"/>
              <a:buChar char="§"/>
            </a:pPr>
            <a:r>
              <a:rPr lang="el-GR" sz="2300" b="1" dirty="0">
                <a:solidFill>
                  <a:srgbClr val="1C1C1C"/>
                </a:solidFill>
                <a:latin typeface="Times New Roman" pitchFamily="18" charset="0"/>
                <a:cs typeface="Times New Roman" pitchFamily="18" charset="0"/>
              </a:rPr>
              <a:t>Αυτόνομη νευροπάθεια       </a:t>
            </a:r>
            <a:r>
              <a:rPr lang="en-US" sz="2300" b="1" dirty="0">
                <a:solidFill>
                  <a:srgbClr val="1C1C1C"/>
                </a:solidFill>
                <a:latin typeface="Times New Roman" pitchFamily="18" charset="0"/>
                <a:cs typeface="Times New Roman" pitchFamily="18" charset="0"/>
              </a:rPr>
              <a:t> </a:t>
            </a:r>
            <a:r>
              <a:rPr lang="el-GR" sz="2300" b="1" dirty="0">
                <a:solidFill>
                  <a:srgbClr val="1C1C1C"/>
                </a:solidFill>
                <a:latin typeface="Times New Roman" pitchFamily="18" charset="0"/>
                <a:cs typeface="Times New Roman" pitchFamily="18" charset="0"/>
              </a:rPr>
              <a:t>διαταραχή πρωτεϊνικής σύνθεσης/ εκκριτικού κύκλου αδένων         υπερπλασία αδένων</a:t>
            </a:r>
          </a:p>
          <a:p>
            <a:pPr marL="0" indent="0">
              <a:lnSpc>
                <a:spcPct val="50000"/>
              </a:lnSpc>
              <a:spcBef>
                <a:spcPts val="0"/>
              </a:spcBef>
              <a:buClr>
                <a:srgbClr val="002060"/>
              </a:buClr>
              <a:buSzPct val="100000"/>
              <a:buNone/>
              <a:defRPr/>
            </a:pPr>
            <a:r>
              <a:rPr lang="el-GR" sz="2400" b="1" dirty="0">
                <a:solidFill>
                  <a:srgbClr val="333399"/>
                </a:solidFill>
                <a:latin typeface="Times New Roman" pitchFamily="18" charset="0"/>
                <a:cs typeface="Times New Roman" pitchFamily="18" charset="0"/>
              </a:rPr>
              <a:t>          </a:t>
            </a:r>
            <a:endParaRPr lang="en-US" sz="2400" b="1" dirty="0">
              <a:solidFill>
                <a:srgbClr val="333399"/>
              </a:solidFill>
              <a:latin typeface="Times New Roman" pitchFamily="18" charset="0"/>
              <a:cs typeface="Times New Roman" pitchFamily="18" charset="0"/>
            </a:endParaRPr>
          </a:p>
          <a:p>
            <a:endParaRPr lang="el-GR" dirty="0"/>
          </a:p>
        </p:txBody>
      </p:sp>
      <p:sp>
        <p:nvSpPr>
          <p:cNvPr id="4" name="TextBox 3"/>
          <p:cNvSpPr txBox="1"/>
          <p:nvPr/>
        </p:nvSpPr>
        <p:spPr>
          <a:xfrm>
            <a:off x="1371600" y="152400"/>
            <a:ext cx="6781800" cy="381000"/>
          </a:xfrm>
          <a:prstGeom prst="rect">
            <a:avLst/>
          </a:prstGeom>
          <a:noFill/>
        </p:spPr>
        <p:txBody>
          <a:bodyPr wrap="square" rtlCol="0">
            <a:spAutoFit/>
          </a:bodyPr>
          <a:lstStyle/>
          <a:p>
            <a:pPr algn="ctr"/>
            <a:r>
              <a:rPr lang="el-GR" b="1" cap="small" spc="100" dirty="0">
                <a:solidFill>
                  <a:srgbClr val="333399"/>
                </a:solidFill>
              </a:rPr>
              <a:t>ΣΑΚΧΑΡΩΔΗΣ ΔΙΑΒΗΤΗΣ ΚΑΙ ΣΤΟΜΑΤΙΚΗ ΥΓΕΙΑ</a:t>
            </a:r>
          </a:p>
        </p:txBody>
      </p:sp>
      <p:pic>
        <p:nvPicPr>
          <p:cNvPr id="7" name="Picture 2" descr="C:\Users\Lia\Documents\ΣΤΟΜΑΤΟΛΟΓΙΑ\ΦΩΤΟΓΡΑΦΙΕΣ ΚΛΙΝΙΚΗΣ\ΣΙΑΛΟΓΟΝΟΙ ΑΔΕΝΕΣ\ΣΙΑΛΑΔΕΝΩΣΗ-ΣΔ\008.JPG"/>
          <p:cNvPicPr>
            <a:picLocks noChangeAspect="1" noChangeArrowheads="1"/>
          </p:cNvPicPr>
          <p:nvPr/>
        </p:nvPicPr>
        <p:blipFill>
          <a:blip r:embed="rId3" cstate="print"/>
          <a:srcRect/>
          <a:stretch>
            <a:fillRect/>
          </a:stretch>
        </p:blipFill>
        <p:spPr bwMode="auto">
          <a:xfrm>
            <a:off x="6096000" y="2258295"/>
            <a:ext cx="3124200" cy="4193382"/>
          </a:xfrm>
          <a:prstGeom prst="rect">
            <a:avLst/>
          </a:prstGeom>
          <a:noFill/>
          <a:ln>
            <a:solidFill>
              <a:srgbClr val="333399"/>
            </a:solidFill>
          </a:ln>
        </p:spPr>
      </p:pic>
      <p:sp>
        <p:nvSpPr>
          <p:cNvPr id="6" name="Right Arrow 5"/>
          <p:cNvSpPr>
            <a:spLocks noChangeArrowheads="1"/>
          </p:cNvSpPr>
          <p:nvPr/>
        </p:nvSpPr>
        <p:spPr bwMode="auto">
          <a:xfrm>
            <a:off x="3505200" y="4114800"/>
            <a:ext cx="457200" cy="240186"/>
          </a:xfrm>
          <a:prstGeom prst="rightArrow">
            <a:avLst>
              <a:gd name="adj1" fmla="val 50000"/>
              <a:gd name="adj2" fmla="val 50074"/>
            </a:avLst>
          </a:prstGeom>
          <a:solidFill>
            <a:srgbClr val="C00000"/>
          </a:solidFill>
          <a:ln w="12700" cap="sq" algn="ctr">
            <a:noFill/>
            <a:round/>
            <a:headEnd type="none" w="sm" len="sm"/>
            <a:tailEnd type="none" w="sm" len="sm"/>
          </a:ln>
        </p:spPr>
        <p:txBody>
          <a:bodyPr/>
          <a:lstStyle/>
          <a:p>
            <a:endParaRPr lang="el-GR"/>
          </a:p>
        </p:txBody>
      </p:sp>
      <p:sp>
        <p:nvSpPr>
          <p:cNvPr id="8" name="Right Arrow 5"/>
          <p:cNvSpPr>
            <a:spLocks noChangeArrowheads="1"/>
          </p:cNvSpPr>
          <p:nvPr/>
        </p:nvSpPr>
        <p:spPr bwMode="auto">
          <a:xfrm>
            <a:off x="1600200" y="4876800"/>
            <a:ext cx="457200" cy="240186"/>
          </a:xfrm>
          <a:prstGeom prst="rightArrow">
            <a:avLst>
              <a:gd name="adj1" fmla="val 50000"/>
              <a:gd name="adj2" fmla="val 50074"/>
            </a:avLst>
          </a:prstGeom>
          <a:solidFill>
            <a:srgbClr val="C00000"/>
          </a:solidFill>
          <a:ln w="12700" cap="sq" algn="ctr">
            <a:noFill/>
            <a:round/>
            <a:headEnd type="none" w="sm" len="sm"/>
            <a:tailEnd type="none" w="sm" len="sm"/>
          </a:ln>
        </p:spPr>
        <p:txBody>
          <a:bodyPr/>
          <a:lstStyle/>
          <a:p>
            <a:endParaRPr lang="el-G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71600" y="152400"/>
            <a:ext cx="6781800" cy="381000"/>
          </a:xfrm>
          <a:prstGeom prst="rect">
            <a:avLst/>
          </a:prstGeom>
          <a:noFill/>
        </p:spPr>
        <p:txBody>
          <a:bodyPr wrap="square" rtlCol="0">
            <a:spAutoFit/>
          </a:bodyPr>
          <a:lstStyle/>
          <a:p>
            <a:pPr algn="ctr"/>
            <a:r>
              <a:rPr lang="el-GR" b="1" cap="small" spc="100" dirty="0">
                <a:solidFill>
                  <a:srgbClr val="333399"/>
                </a:solidFill>
              </a:rPr>
              <a:t>ΣΑΚΧΑΡΩΔΗΣ ΔΙΑΒΗΤΗΣ ΚΑΙ ΣΤΟΜΑΤΙΚΗ ΥΓΕΙΑ</a:t>
            </a:r>
          </a:p>
        </p:txBody>
      </p:sp>
      <p:graphicFrame>
        <p:nvGraphicFramePr>
          <p:cNvPr id="7" name="Content Placeholder 6"/>
          <p:cNvGraphicFramePr>
            <a:graphicFrameLocks noGrp="1"/>
          </p:cNvGraphicFramePr>
          <p:nvPr>
            <p:ph idx="1"/>
          </p:nvPr>
        </p:nvGraphicFramePr>
        <p:xfrm>
          <a:off x="381000" y="1981200"/>
          <a:ext cx="8229600" cy="2205788"/>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20000"/>
                    </a:ext>
                  </a:extLst>
                </a:gridCol>
              </a:tblGrid>
              <a:tr h="529389">
                <a:tc>
                  <a:txBody>
                    <a:bodyPr/>
                    <a:lstStyle/>
                    <a:p>
                      <a:pPr algn="ctr"/>
                      <a:r>
                        <a:rPr lang="el-GR" sz="2400" b="1" dirty="0">
                          <a:solidFill>
                            <a:srgbClr val="002060"/>
                          </a:solidFill>
                        </a:rPr>
                        <a:t>ΣΔ και </a:t>
                      </a:r>
                      <a:r>
                        <a:rPr lang="el-GR" sz="2400" b="1" dirty="0" err="1">
                          <a:solidFill>
                            <a:srgbClr val="002060"/>
                          </a:solidFill>
                        </a:rPr>
                        <a:t>Νευροαισθητηριακές</a:t>
                      </a:r>
                      <a:r>
                        <a:rPr lang="el-GR" sz="2400" b="1" dirty="0">
                          <a:solidFill>
                            <a:srgbClr val="002060"/>
                          </a:solidFill>
                        </a:rPr>
                        <a:t> διαταραχές</a:t>
                      </a:r>
                      <a:endParaRPr lang="el-GR" sz="2400" dirty="0"/>
                    </a:p>
                  </a:txBody>
                  <a:tcPr/>
                </a:tc>
                <a:extLst>
                  <a:ext uri="{0D108BD9-81ED-4DB2-BD59-A6C34878D82A}">
                    <a16:rowId xmlns:a16="http://schemas.microsoft.com/office/drawing/2014/main" val="10000"/>
                  </a:ext>
                </a:extLst>
              </a:tr>
              <a:tr h="617621">
                <a:tc>
                  <a:txBody>
                    <a:bodyPr/>
                    <a:lstStyle/>
                    <a:p>
                      <a:pPr>
                        <a:buFont typeface="Courier New" pitchFamily="49" charset="0"/>
                        <a:buChar char="o"/>
                      </a:pPr>
                      <a:r>
                        <a:rPr lang="el-GR" sz="2400" b="1" dirty="0">
                          <a:solidFill>
                            <a:schemeClr val="bg1"/>
                          </a:solidFill>
                        </a:rPr>
                        <a:t> Καυσαλγία στόματος - </a:t>
                      </a:r>
                      <a:r>
                        <a:rPr lang="el-GR" sz="2400" b="1" dirty="0" err="1">
                          <a:solidFill>
                            <a:schemeClr val="bg1"/>
                          </a:solidFill>
                        </a:rPr>
                        <a:t>στοματοδυνία</a:t>
                      </a:r>
                      <a:endParaRPr lang="el-GR" sz="2400" b="1" dirty="0">
                        <a:solidFill>
                          <a:schemeClr val="bg1"/>
                        </a:solidFill>
                      </a:endParaRPr>
                    </a:p>
                  </a:txBody>
                  <a:tcPr/>
                </a:tc>
                <a:extLst>
                  <a:ext uri="{0D108BD9-81ED-4DB2-BD59-A6C34878D82A}">
                    <a16:rowId xmlns:a16="http://schemas.microsoft.com/office/drawing/2014/main" val="10001"/>
                  </a:ext>
                </a:extLst>
              </a:tr>
              <a:tr h="529389">
                <a:tc>
                  <a:txBody>
                    <a:bodyPr/>
                    <a:lstStyle/>
                    <a:p>
                      <a:pPr>
                        <a:buFont typeface="Courier New" pitchFamily="49" charset="0"/>
                        <a:buChar char="o"/>
                      </a:pPr>
                      <a:r>
                        <a:rPr lang="el-GR" sz="2400" b="1" dirty="0">
                          <a:solidFill>
                            <a:schemeClr val="bg1"/>
                          </a:solidFill>
                        </a:rPr>
                        <a:t> Διαταραχές γεύσης</a:t>
                      </a:r>
                    </a:p>
                  </a:txBody>
                  <a:tcPr/>
                </a:tc>
                <a:extLst>
                  <a:ext uri="{0D108BD9-81ED-4DB2-BD59-A6C34878D82A}">
                    <a16:rowId xmlns:a16="http://schemas.microsoft.com/office/drawing/2014/main" val="10002"/>
                  </a:ext>
                </a:extLst>
              </a:tr>
              <a:tr h="529389">
                <a:tc>
                  <a:txBody>
                    <a:bodyPr/>
                    <a:lstStyle/>
                    <a:p>
                      <a:pPr>
                        <a:buFont typeface="Courier New" pitchFamily="49" charset="0"/>
                        <a:buChar char="o"/>
                      </a:pPr>
                      <a:r>
                        <a:rPr lang="el-GR" sz="2400" b="1" dirty="0">
                          <a:solidFill>
                            <a:schemeClr val="bg1"/>
                          </a:solidFill>
                        </a:rPr>
                        <a:t> </a:t>
                      </a:r>
                      <a:r>
                        <a:rPr lang="el-GR" sz="2400" b="1" dirty="0" err="1">
                          <a:solidFill>
                            <a:schemeClr val="bg1"/>
                          </a:solidFill>
                        </a:rPr>
                        <a:t>Χαλίτωση</a:t>
                      </a:r>
                      <a:r>
                        <a:rPr lang="el-GR" sz="2400" b="1" dirty="0">
                          <a:solidFill>
                            <a:schemeClr val="bg1"/>
                          </a:solidFill>
                        </a:rPr>
                        <a:t> (κακοσμία στόματος)</a:t>
                      </a:r>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762000"/>
          </a:xfrm>
        </p:spPr>
        <p:txBody>
          <a:bodyPr/>
          <a:lstStyle/>
          <a:p>
            <a:pPr algn="ctr"/>
            <a:r>
              <a:rPr lang="el-GR" sz="2800" b="1" dirty="0">
                <a:solidFill>
                  <a:srgbClr val="002060"/>
                </a:solidFill>
              </a:rPr>
              <a:t>ΣΔ και </a:t>
            </a:r>
            <a:r>
              <a:rPr lang="el-GR" sz="2800" b="1" dirty="0" err="1">
                <a:solidFill>
                  <a:srgbClr val="002060"/>
                </a:solidFill>
              </a:rPr>
              <a:t>Νευροαισθητηριακές</a:t>
            </a:r>
            <a:r>
              <a:rPr lang="el-GR" sz="2800" b="1" dirty="0">
                <a:solidFill>
                  <a:srgbClr val="002060"/>
                </a:solidFill>
              </a:rPr>
              <a:t> διαταραχές</a:t>
            </a:r>
            <a:endParaRPr lang="el-GR" sz="2800" dirty="0">
              <a:solidFill>
                <a:srgbClr val="002060"/>
              </a:solidFill>
            </a:endParaRPr>
          </a:p>
        </p:txBody>
      </p:sp>
      <p:sp>
        <p:nvSpPr>
          <p:cNvPr id="4" name="Content Placeholder 3"/>
          <p:cNvSpPr>
            <a:spLocks noGrp="1"/>
          </p:cNvSpPr>
          <p:nvPr>
            <p:ph idx="1"/>
          </p:nvPr>
        </p:nvSpPr>
        <p:spPr>
          <a:xfrm>
            <a:off x="228600" y="2057400"/>
            <a:ext cx="8915400" cy="3459163"/>
          </a:xfrm>
        </p:spPr>
        <p:txBody>
          <a:bodyPr/>
          <a:lstStyle/>
          <a:p>
            <a:pPr algn="ctr">
              <a:lnSpc>
                <a:spcPct val="120000"/>
              </a:lnSpc>
              <a:buClr>
                <a:srgbClr val="333399"/>
              </a:buClr>
              <a:buSzPct val="100000"/>
              <a:buNone/>
            </a:pPr>
            <a:r>
              <a:rPr lang="el-GR" sz="2400" b="1" dirty="0">
                <a:solidFill>
                  <a:srgbClr val="002060"/>
                </a:solidFill>
              </a:rPr>
              <a:t>ΚΑΥΣΑΛΓΙΑ -ΣΤΟΜΑΤΟΔΥΝΙΑ</a:t>
            </a:r>
          </a:p>
          <a:p>
            <a:pPr>
              <a:lnSpc>
                <a:spcPct val="120000"/>
              </a:lnSpc>
              <a:buClr>
                <a:srgbClr val="333399"/>
              </a:buClr>
              <a:buSzPct val="100000"/>
              <a:buFont typeface="Wingdings" pitchFamily="2" charset="2"/>
              <a:buChar char="§"/>
            </a:pPr>
            <a:r>
              <a:rPr lang="el-GR" sz="2400" b="1" dirty="0">
                <a:solidFill>
                  <a:srgbClr val="0000FF"/>
                </a:solidFill>
              </a:rPr>
              <a:t>Καυσαλγία στοματικού βλεννογόνου, </a:t>
            </a:r>
            <a:r>
              <a:rPr lang="el-GR" sz="2400" b="1" dirty="0" err="1">
                <a:solidFill>
                  <a:srgbClr val="0000FF"/>
                </a:solidFill>
              </a:rPr>
              <a:t>γλωσσοδυνία</a:t>
            </a:r>
            <a:r>
              <a:rPr lang="el-GR" sz="2400" b="1" dirty="0">
                <a:solidFill>
                  <a:srgbClr val="0000FF"/>
                </a:solidFill>
              </a:rPr>
              <a:t> </a:t>
            </a:r>
          </a:p>
          <a:p>
            <a:pPr>
              <a:lnSpc>
                <a:spcPct val="120000"/>
              </a:lnSpc>
              <a:buClr>
                <a:srgbClr val="333399"/>
              </a:buClr>
              <a:buSzPct val="100000"/>
              <a:buFont typeface="Wingdings" pitchFamily="2" charset="2"/>
              <a:buChar char="§"/>
            </a:pPr>
            <a:r>
              <a:rPr lang="el-GR" sz="2400" b="1" dirty="0">
                <a:solidFill>
                  <a:schemeClr val="bg1"/>
                </a:solidFill>
              </a:rPr>
              <a:t>Αποτέλεσμα της περιφερικής νευροπάθειας και της ξηροστομίας που συνοδεύουν τη νόσο</a:t>
            </a:r>
          </a:p>
          <a:p>
            <a:pPr>
              <a:lnSpc>
                <a:spcPct val="120000"/>
              </a:lnSpc>
              <a:buClr>
                <a:srgbClr val="333399"/>
              </a:buClr>
              <a:buSzPct val="100000"/>
              <a:buFont typeface="Wingdings" pitchFamily="2" charset="2"/>
              <a:buChar char="§"/>
            </a:pPr>
            <a:r>
              <a:rPr lang="el-GR" sz="2400" b="1" dirty="0">
                <a:solidFill>
                  <a:schemeClr val="bg1"/>
                </a:solidFill>
              </a:rPr>
              <a:t>Ενεργοποίηση υποδοχέων </a:t>
            </a:r>
            <a:r>
              <a:rPr lang="el-GR" sz="2400" b="1" dirty="0" err="1">
                <a:solidFill>
                  <a:schemeClr val="bg1"/>
                </a:solidFill>
              </a:rPr>
              <a:t>καψαϊκίνης</a:t>
            </a:r>
            <a:r>
              <a:rPr lang="el-GR" sz="2400" b="1" dirty="0">
                <a:solidFill>
                  <a:schemeClr val="bg1"/>
                </a:solidFill>
              </a:rPr>
              <a:t>                                              από μεταβολίτες της </a:t>
            </a:r>
            <a:r>
              <a:rPr lang="en-US" sz="2400" b="1" i="1" dirty="0">
                <a:solidFill>
                  <a:schemeClr val="bg1"/>
                </a:solidFill>
              </a:rPr>
              <a:t>C. </a:t>
            </a:r>
            <a:r>
              <a:rPr lang="en-US" sz="2400" b="1" i="1" dirty="0" err="1">
                <a:solidFill>
                  <a:schemeClr val="bg1"/>
                </a:solidFill>
              </a:rPr>
              <a:t>albicans</a:t>
            </a:r>
            <a:endParaRPr lang="en-US" sz="2400" b="1" i="1" dirty="0">
              <a:solidFill>
                <a:schemeClr val="bg1"/>
              </a:solidFill>
            </a:endParaRPr>
          </a:p>
          <a:p>
            <a:pPr>
              <a:lnSpc>
                <a:spcPct val="120000"/>
              </a:lnSpc>
              <a:buClr>
                <a:srgbClr val="333399"/>
              </a:buClr>
              <a:buSzPct val="100000"/>
              <a:buFont typeface="Wingdings" pitchFamily="2" charset="2"/>
              <a:buChar char="§"/>
            </a:pPr>
            <a:r>
              <a:rPr lang="el-GR" sz="2400" b="1" dirty="0" err="1">
                <a:solidFill>
                  <a:srgbClr val="0000FF"/>
                </a:solidFill>
              </a:rPr>
              <a:t>Πρώϊμο</a:t>
            </a:r>
            <a:r>
              <a:rPr lang="el-GR" sz="2400" b="1" dirty="0">
                <a:solidFill>
                  <a:srgbClr val="0000FF"/>
                </a:solidFill>
              </a:rPr>
              <a:t> σύμπτωμα αδιάγνωστου ΣΔ</a:t>
            </a:r>
          </a:p>
          <a:p>
            <a:pPr>
              <a:buClr>
                <a:srgbClr val="333399"/>
              </a:buClr>
              <a:buSzPct val="100000"/>
              <a:buFont typeface="Wingdings" pitchFamily="2" charset="2"/>
              <a:buChar char="§"/>
            </a:pPr>
            <a:endParaRPr lang="el-GR" sz="2800" b="1" dirty="0">
              <a:solidFill>
                <a:srgbClr val="333399"/>
              </a:solidFill>
            </a:endParaRPr>
          </a:p>
        </p:txBody>
      </p:sp>
      <p:sp>
        <p:nvSpPr>
          <p:cNvPr id="6" name="TextBox 5"/>
          <p:cNvSpPr txBox="1"/>
          <p:nvPr/>
        </p:nvSpPr>
        <p:spPr>
          <a:xfrm>
            <a:off x="1371600" y="152400"/>
            <a:ext cx="6781800" cy="381000"/>
          </a:xfrm>
          <a:prstGeom prst="rect">
            <a:avLst/>
          </a:prstGeom>
          <a:noFill/>
        </p:spPr>
        <p:txBody>
          <a:bodyPr wrap="square" rtlCol="0">
            <a:spAutoFit/>
          </a:bodyPr>
          <a:lstStyle/>
          <a:p>
            <a:pPr algn="ctr"/>
            <a:r>
              <a:rPr lang="el-GR" b="1" cap="small" spc="100" dirty="0">
                <a:solidFill>
                  <a:srgbClr val="333399"/>
                </a:solidFill>
              </a:rPr>
              <a:t>ΣΑΚΧΑΡΩΔΗΣ ΔΙΑΒΗΤΗΣ ΚΑΙ ΣΤΟΜΑΤΙΚΗ ΥΓΕΙΑ</a:t>
            </a:r>
          </a:p>
        </p:txBody>
      </p:sp>
      <p:pic>
        <p:nvPicPr>
          <p:cNvPr id="5" name="Picture 2"/>
          <p:cNvPicPr>
            <a:picLocks noChangeAspect="1" noChangeArrowheads="1"/>
          </p:cNvPicPr>
          <p:nvPr/>
        </p:nvPicPr>
        <p:blipFill>
          <a:blip r:embed="rId3" cstate="print"/>
          <a:srcRect/>
          <a:stretch>
            <a:fillRect/>
          </a:stretch>
        </p:blipFill>
        <p:spPr bwMode="auto">
          <a:xfrm>
            <a:off x="5943600" y="3657600"/>
            <a:ext cx="2933700" cy="3005840"/>
          </a:xfrm>
          <a:prstGeom prst="rect">
            <a:avLst/>
          </a:prstGeom>
          <a:noFill/>
          <a:ln w="9525">
            <a:solidFill>
              <a:srgbClr val="333399"/>
            </a:solidFill>
            <a:miter lim="800000"/>
            <a:headEnd/>
            <a:tailEnd/>
          </a:ln>
          <a:effectLst/>
        </p:spPr>
      </p:pic>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05000"/>
            <a:ext cx="8839200" cy="4525963"/>
          </a:xfrm>
        </p:spPr>
        <p:txBody>
          <a:bodyPr/>
          <a:lstStyle/>
          <a:p>
            <a:pPr algn="ctr">
              <a:lnSpc>
                <a:spcPct val="120000"/>
              </a:lnSpc>
              <a:buClr>
                <a:srgbClr val="333399"/>
              </a:buClr>
              <a:buSzPct val="100000"/>
              <a:buNone/>
            </a:pPr>
            <a:r>
              <a:rPr lang="el-GR" sz="2400" b="1" dirty="0">
                <a:solidFill>
                  <a:srgbClr val="333399"/>
                </a:solidFill>
              </a:rPr>
              <a:t>ΔΙΑΤΑΡΑΧΕΣ ΓΕΥΣΗΣ</a:t>
            </a:r>
          </a:p>
          <a:p>
            <a:pPr>
              <a:lnSpc>
                <a:spcPct val="120000"/>
              </a:lnSpc>
              <a:spcBef>
                <a:spcPts val="600"/>
              </a:spcBef>
              <a:spcAft>
                <a:spcPts val="600"/>
              </a:spcAft>
              <a:buClr>
                <a:srgbClr val="333399"/>
              </a:buClr>
              <a:buSzPct val="100000"/>
              <a:buFont typeface="Wingdings" pitchFamily="2" charset="2"/>
              <a:buChar char="§"/>
            </a:pPr>
            <a:r>
              <a:rPr lang="el-GR" sz="2400" b="1" dirty="0" err="1">
                <a:solidFill>
                  <a:srgbClr val="0000FF"/>
                </a:solidFill>
              </a:rPr>
              <a:t>Υπογευσία</a:t>
            </a:r>
            <a:r>
              <a:rPr lang="el-GR" sz="2400" b="1" dirty="0">
                <a:solidFill>
                  <a:srgbClr val="0000FF"/>
                </a:solidFill>
              </a:rPr>
              <a:t>, αρχικά στο γλυκό, </a:t>
            </a:r>
            <a:r>
              <a:rPr lang="el-GR" sz="2400" b="1" dirty="0" err="1">
                <a:solidFill>
                  <a:srgbClr val="0000FF"/>
                </a:solidFill>
              </a:rPr>
              <a:t>αγευσία</a:t>
            </a:r>
            <a:endParaRPr lang="el-GR" sz="2400" b="1" dirty="0">
              <a:solidFill>
                <a:srgbClr val="0000FF"/>
              </a:solidFill>
            </a:endParaRPr>
          </a:p>
          <a:p>
            <a:pPr>
              <a:lnSpc>
                <a:spcPct val="120000"/>
              </a:lnSpc>
              <a:buClr>
                <a:srgbClr val="333399"/>
              </a:buClr>
              <a:buSzPct val="100000"/>
              <a:buFont typeface="Wingdings" pitchFamily="2" charset="2"/>
              <a:buChar char="§"/>
            </a:pPr>
            <a:r>
              <a:rPr lang="el-GR" sz="2400" b="1" dirty="0">
                <a:solidFill>
                  <a:schemeClr val="bg1"/>
                </a:solidFill>
              </a:rPr>
              <a:t>Ξηροστομία, φάρμακα (</a:t>
            </a:r>
            <a:r>
              <a:rPr lang="el-GR" sz="2400" b="1" dirty="0" err="1">
                <a:solidFill>
                  <a:schemeClr val="bg1"/>
                </a:solidFill>
              </a:rPr>
              <a:t>μετφορμίνη</a:t>
            </a:r>
            <a:r>
              <a:rPr lang="el-GR" sz="2400" b="1" dirty="0">
                <a:solidFill>
                  <a:schemeClr val="bg1"/>
                </a:solidFill>
              </a:rPr>
              <a:t>), περιφερική νευροπάθεια</a:t>
            </a:r>
          </a:p>
          <a:p>
            <a:pPr>
              <a:lnSpc>
                <a:spcPct val="120000"/>
              </a:lnSpc>
              <a:buClr>
                <a:srgbClr val="333399"/>
              </a:buClr>
              <a:buSzPct val="100000"/>
              <a:buFont typeface="Wingdings" pitchFamily="2" charset="2"/>
              <a:buChar char="§"/>
            </a:pPr>
            <a:r>
              <a:rPr lang="el-GR" sz="2400" b="1" dirty="0">
                <a:solidFill>
                  <a:schemeClr val="bg1"/>
                </a:solidFill>
              </a:rPr>
              <a:t>Η μειωμένη γευστική οξύτητα είναι δυνατόν να οδηγεί σε </a:t>
            </a:r>
            <a:r>
              <a:rPr lang="el-GR" sz="2400" b="1" dirty="0" err="1">
                <a:solidFill>
                  <a:schemeClr val="bg1"/>
                </a:solidFill>
              </a:rPr>
              <a:t>υπερφαγία</a:t>
            </a:r>
            <a:r>
              <a:rPr lang="el-GR" sz="2400" b="1" dirty="0">
                <a:solidFill>
                  <a:schemeClr val="bg1"/>
                </a:solidFill>
              </a:rPr>
              <a:t> και αδυναμία τήρησης υγιεινών διαιτητικών συνηθειών, με αποτέλεσμα την εμφάνιση </a:t>
            </a:r>
            <a:r>
              <a:rPr lang="el-GR" sz="2400" b="1" dirty="0">
                <a:solidFill>
                  <a:srgbClr val="0000FF"/>
                </a:solidFill>
              </a:rPr>
              <a:t>παχυσαρκίας και κατά συνέπεια πτωχό </a:t>
            </a:r>
            <a:r>
              <a:rPr lang="el-GR" sz="2400" b="1" dirty="0" err="1">
                <a:solidFill>
                  <a:srgbClr val="0000FF"/>
                </a:solidFill>
              </a:rPr>
              <a:t>γλυκαιμικό</a:t>
            </a:r>
            <a:r>
              <a:rPr lang="el-GR" sz="2400" b="1" dirty="0">
                <a:solidFill>
                  <a:srgbClr val="0000FF"/>
                </a:solidFill>
              </a:rPr>
              <a:t> έλεγχο</a:t>
            </a:r>
          </a:p>
          <a:p>
            <a:endParaRPr lang="el-GR" dirty="0"/>
          </a:p>
        </p:txBody>
      </p:sp>
      <p:sp>
        <p:nvSpPr>
          <p:cNvPr id="4" name="Title 1"/>
          <p:cNvSpPr>
            <a:spLocks noGrp="1"/>
          </p:cNvSpPr>
          <p:nvPr>
            <p:ph type="title"/>
          </p:nvPr>
        </p:nvSpPr>
        <p:spPr>
          <a:xfrm>
            <a:off x="533400" y="609600"/>
            <a:ext cx="8229600" cy="914400"/>
          </a:xfrm>
        </p:spPr>
        <p:txBody>
          <a:bodyPr/>
          <a:lstStyle/>
          <a:p>
            <a:pPr algn="ctr"/>
            <a:r>
              <a:rPr lang="el-GR" sz="2800" b="1" dirty="0">
                <a:solidFill>
                  <a:srgbClr val="333399"/>
                </a:solidFill>
              </a:rPr>
              <a:t>ΣΔ και </a:t>
            </a:r>
            <a:r>
              <a:rPr lang="el-GR" sz="2800" b="1" dirty="0" err="1">
                <a:solidFill>
                  <a:srgbClr val="333399"/>
                </a:solidFill>
              </a:rPr>
              <a:t>Νευροαισθητηριακές</a:t>
            </a:r>
            <a:r>
              <a:rPr lang="el-GR" sz="2800" b="1" dirty="0">
                <a:solidFill>
                  <a:srgbClr val="333399"/>
                </a:solidFill>
              </a:rPr>
              <a:t> διαταραχές</a:t>
            </a:r>
            <a:endParaRPr lang="el-GR" sz="2800" dirty="0">
              <a:solidFill>
                <a:srgbClr val="333399"/>
              </a:solidFill>
            </a:endParaRPr>
          </a:p>
        </p:txBody>
      </p:sp>
      <p:sp>
        <p:nvSpPr>
          <p:cNvPr id="5" name="TextBox 4"/>
          <p:cNvSpPr txBox="1"/>
          <p:nvPr/>
        </p:nvSpPr>
        <p:spPr>
          <a:xfrm>
            <a:off x="1371600" y="152400"/>
            <a:ext cx="6781800" cy="381000"/>
          </a:xfrm>
          <a:prstGeom prst="rect">
            <a:avLst/>
          </a:prstGeom>
          <a:noFill/>
        </p:spPr>
        <p:txBody>
          <a:bodyPr wrap="square" rtlCol="0">
            <a:spAutoFit/>
          </a:bodyPr>
          <a:lstStyle/>
          <a:p>
            <a:pPr algn="ctr"/>
            <a:r>
              <a:rPr lang="el-GR" b="1" cap="small" spc="100" dirty="0">
                <a:solidFill>
                  <a:srgbClr val="333399"/>
                </a:solidFill>
              </a:rPr>
              <a:t>ΣΑΚΧΑΡΩΔΗΣ ΔΙΑΒΗΤΗΣ ΚΑΙ ΣΤΟΜΑΤΙΚΗ ΥΓΕΙΑ</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lstStyle/>
          <a:p>
            <a:pPr algn="ctr"/>
            <a:r>
              <a:rPr lang="el-GR" sz="2800" b="1" dirty="0">
                <a:solidFill>
                  <a:srgbClr val="333399"/>
                </a:solidFill>
              </a:rPr>
              <a:t>ΣΔ και Κακοσμία του στόματος</a:t>
            </a:r>
          </a:p>
        </p:txBody>
      </p:sp>
      <p:sp>
        <p:nvSpPr>
          <p:cNvPr id="4" name="Content Placeholder 3"/>
          <p:cNvSpPr>
            <a:spLocks noGrp="1"/>
          </p:cNvSpPr>
          <p:nvPr>
            <p:ph idx="1"/>
          </p:nvPr>
        </p:nvSpPr>
        <p:spPr>
          <a:xfrm>
            <a:off x="457200" y="1752600"/>
            <a:ext cx="8229600" cy="4419600"/>
          </a:xfrm>
        </p:spPr>
        <p:txBody>
          <a:bodyPr/>
          <a:lstStyle/>
          <a:p>
            <a:pPr>
              <a:lnSpc>
                <a:spcPct val="120000"/>
              </a:lnSpc>
              <a:spcBef>
                <a:spcPts val="0"/>
              </a:spcBef>
              <a:buClr>
                <a:srgbClr val="002060"/>
              </a:buClr>
              <a:buSzPct val="100000"/>
              <a:buFont typeface="Wingdings" pitchFamily="2" charset="2"/>
              <a:buChar char="§"/>
            </a:pPr>
            <a:r>
              <a:rPr lang="en-US" sz="2300" b="1" dirty="0">
                <a:solidFill>
                  <a:schemeClr val="bg1"/>
                </a:solidFill>
                <a:latin typeface="+mj-lt"/>
              </a:rPr>
              <a:t>HbA1c      </a:t>
            </a:r>
            <a:r>
              <a:rPr lang="el-GR" sz="2300" b="1" dirty="0">
                <a:solidFill>
                  <a:schemeClr val="bg1"/>
                </a:solidFill>
                <a:latin typeface="+mj-lt"/>
              </a:rPr>
              <a:t>      κινδύνου κακοσμίας</a:t>
            </a:r>
          </a:p>
          <a:p>
            <a:pPr>
              <a:lnSpc>
                <a:spcPct val="120000"/>
              </a:lnSpc>
              <a:spcBef>
                <a:spcPts val="0"/>
              </a:spcBef>
              <a:buClr>
                <a:srgbClr val="002060"/>
              </a:buClr>
              <a:buSzPct val="100000"/>
              <a:buNone/>
            </a:pPr>
            <a:endParaRPr lang="el-GR" sz="2300" b="1" dirty="0">
              <a:solidFill>
                <a:schemeClr val="bg1"/>
              </a:solidFill>
              <a:latin typeface="+mj-lt"/>
            </a:endParaRPr>
          </a:p>
          <a:p>
            <a:pPr>
              <a:lnSpc>
                <a:spcPct val="120000"/>
              </a:lnSpc>
              <a:spcBef>
                <a:spcPts val="0"/>
              </a:spcBef>
              <a:buClr>
                <a:srgbClr val="002060"/>
              </a:buClr>
              <a:buSzPct val="100000"/>
              <a:buFont typeface="Wingdings" pitchFamily="2" charset="2"/>
              <a:buChar char="§"/>
            </a:pPr>
            <a:r>
              <a:rPr lang="el-GR" sz="2300" b="1" dirty="0">
                <a:solidFill>
                  <a:srgbClr val="333399"/>
                </a:solidFill>
                <a:latin typeface="+mj-lt"/>
              </a:rPr>
              <a:t> </a:t>
            </a:r>
            <a:r>
              <a:rPr lang="el-GR" sz="2300" b="1" dirty="0">
                <a:solidFill>
                  <a:srgbClr val="0000FF"/>
                </a:solidFill>
                <a:latin typeface="+mj-lt"/>
              </a:rPr>
              <a:t>Ενδοστοματικά αίτια </a:t>
            </a:r>
          </a:p>
          <a:p>
            <a:pPr marL="361950" indent="-1588">
              <a:lnSpc>
                <a:spcPct val="120000"/>
              </a:lnSpc>
              <a:spcBef>
                <a:spcPts val="0"/>
              </a:spcBef>
              <a:buClr>
                <a:srgbClr val="7030A0"/>
              </a:buClr>
              <a:buSzPct val="90000"/>
              <a:buFont typeface="Courier New" pitchFamily="49" charset="0"/>
              <a:buChar char="o"/>
              <a:tabLst>
                <a:tab pos="722313" algn="l"/>
              </a:tabLst>
            </a:pPr>
            <a:r>
              <a:rPr lang="el-GR" sz="2300" b="1" dirty="0">
                <a:solidFill>
                  <a:schemeClr val="bg1"/>
                </a:solidFill>
                <a:latin typeface="+mj-lt"/>
              </a:rPr>
              <a:t>     Νοσήματα περιοδοντίου</a:t>
            </a:r>
          </a:p>
          <a:p>
            <a:pPr marL="360363" indent="0">
              <a:lnSpc>
                <a:spcPct val="120000"/>
              </a:lnSpc>
              <a:spcBef>
                <a:spcPts val="0"/>
              </a:spcBef>
              <a:buClr>
                <a:srgbClr val="7030A0"/>
              </a:buClr>
              <a:buSzPct val="90000"/>
              <a:buFont typeface="Courier New" pitchFamily="49" charset="0"/>
              <a:buChar char="o"/>
              <a:tabLst>
                <a:tab pos="722313" algn="l"/>
              </a:tabLst>
            </a:pPr>
            <a:r>
              <a:rPr lang="el-GR" sz="2300" b="1" dirty="0">
                <a:solidFill>
                  <a:schemeClr val="bg1"/>
                </a:solidFill>
                <a:latin typeface="+mj-lt"/>
              </a:rPr>
              <a:t>     Ξηροστομία</a:t>
            </a:r>
          </a:p>
          <a:p>
            <a:pPr>
              <a:lnSpc>
                <a:spcPct val="150000"/>
              </a:lnSpc>
              <a:spcBef>
                <a:spcPts val="0"/>
              </a:spcBef>
              <a:buClr>
                <a:srgbClr val="002060"/>
              </a:buClr>
              <a:buSzPct val="100000"/>
              <a:buFont typeface="Wingdings" pitchFamily="2" charset="2"/>
              <a:buChar char="§"/>
            </a:pPr>
            <a:r>
              <a:rPr lang="el-GR" sz="2300" b="1" dirty="0">
                <a:solidFill>
                  <a:schemeClr val="bg1"/>
                </a:solidFill>
                <a:latin typeface="+mj-lt"/>
              </a:rPr>
              <a:t> </a:t>
            </a:r>
            <a:r>
              <a:rPr lang="el-GR" sz="2300" b="1" dirty="0" err="1">
                <a:solidFill>
                  <a:srgbClr val="0000FF"/>
                </a:solidFill>
                <a:latin typeface="+mj-lt"/>
              </a:rPr>
              <a:t>Εξωστοματικά</a:t>
            </a:r>
            <a:r>
              <a:rPr lang="el-GR" sz="2300" b="1" dirty="0">
                <a:solidFill>
                  <a:srgbClr val="0000FF"/>
                </a:solidFill>
                <a:latin typeface="+mj-lt"/>
              </a:rPr>
              <a:t> αίτια</a:t>
            </a:r>
          </a:p>
          <a:p>
            <a:pPr marL="361950" indent="-1588">
              <a:lnSpc>
                <a:spcPct val="120000"/>
              </a:lnSpc>
              <a:spcBef>
                <a:spcPts val="0"/>
              </a:spcBef>
              <a:buClr>
                <a:srgbClr val="7030A0"/>
              </a:buClr>
              <a:buSzPct val="90000"/>
              <a:buFont typeface="Courier New" pitchFamily="49" charset="0"/>
              <a:buChar char="o"/>
            </a:pPr>
            <a:r>
              <a:rPr lang="el-GR" sz="2300" b="1" dirty="0">
                <a:solidFill>
                  <a:schemeClr val="bg1"/>
                </a:solidFill>
                <a:latin typeface="+mj-lt"/>
              </a:rPr>
              <a:t>     Φάρμακα (</a:t>
            </a:r>
            <a:r>
              <a:rPr lang="el-GR" sz="2300" b="1" dirty="0" err="1">
                <a:solidFill>
                  <a:schemeClr val="bg1"/>
                </a:solidFill>
                <a:latin typeface="+mj-lt"/>
              </a:rPr>
              <a:t>μετφορμίνη</a:t>
            </a:r>
            <a:r>
              <a:rPr lang="el-GR" sz="2300" b="1" dirty="0">
                <a:solidFill>
                  <a:schemeClr val="bg1"/>
                </a:solidFill>
                <a:latin typeface="+mj-lt"/>
              </a:rPr>
              <a:t>)</a:t>
            </a:r>
          </a:p>
          <a:p>
            <a:pPr marL="361950" indent="-1588">
              <a:lnSpc>
                <a:spcPct val="120000"/>
              </a:lnSpc>
              <a:spcBef>
                <a:spcPts val="0"/>
              </a:spcBef>
              <a:buClr>
                <a:srgbClr val="7030A0"/>
              </a:buClr>
              <a:buSzPct val="90000"/>
              <a:buFont typeface="Courier New" pitchFamily="49" charset="0"/>
              <a:buChar char="o"/>
            </a:pPr>
            <a:r>
              <a:rPr lang="el-GR" sz="2300" b="1" dirty="0">
                <a:solidFill>
                  <a:schemeClr val="bg1"/>
                </a:solidFill>
                <a:latin typeface="+mj-lt"/>
              </a:rPr>
              <a:t>      πτητικά μεταβολικά παράγωγα (ακετόνη, αιθανόλη κ.α.)</a:t>
            </a:r>
            <a:endParaRPr lang="el-GR" sz="2300" b="1" dirty="0">
              <a:solidFill>
                <a:schemeClr val="tx1">
                  <a:lumMod val="85000"/>
                  <a:lumOff val="15000"/>
                </a:schemeClr>
              </a:solidFill>
              <a:latin typeface="+mj-lt"/>
            </a:endParaRPr>
          </a:p>
        </p:txBody>
      </p:sp>
      <p:cxnSp>
        <p:nvCxnSpPr>
          <p:cNvPr id="5" name="Straight Arrow Connector 4"/>
          <p:cNvCxnSpPr/>
          <p:nvPr/>
        </p:nvCxnSpPr>
        <p:spPr>
          <a:xfrm rot="5400000" flipH="1" flipV="1">
            <a:off x="724694" y="2018506"/>
            <a:ext cx="381000" cy="1588"/>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5400000" flipH="1" flipV="1">
            <a:off x="2401094" y="2018506"/>
            <a:ext cx="381000" cy="1588"/>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057400" y="2057400"/>
            <a:ext cx="381000" cy="1588"/>
          </a:xfrm>
          <a:prstGeom prst="straightConnector1">
            <a:avLst/>
          </a:prstGeom>
          <a:ln>
            <a:solidFill>
              <a:srgbClr val="000066"/>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flipH="1" flipV="1">
            <a:off x="1105694" y="4990306"/>
            <a:ext cx="381000" cy="1588"/>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371600" y="152400"/>
            <a:ext cx="6781800" cy="381000"/>
          </a:xfrm>
          <a:prstGeom prst="rect">
            <a:avLst/>
          </a:prstGeom>
          <a:noFill/>
        </p:spPr>
        <p:txBody>
          <a:bodyPr wrap="square" rtlCol="0">
            <a:spAutoFit/>
          </a:bodyPr>
          <a:lstStyle/>
          <a:p>
            <a:pPr algn="ctr"/>
            <a:r>
              <a:rPr lang="el-GR" b="1" cap="small" spc="100" dirty="0">
                <a:solidFill>
                  <a:srgbClr val="333399"/>
                </a:solidFill>
              </a:rPr>
              <a:t>ΣΑΚΧΑΡΩΔΗΣ ΔΙΑΒΗΤΗΣ ΚΑΙ ΣΤΟΜΑΤΙΚΗ ΥΓΕΙΑ</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Diabetes mellitus info graphic"/>
          <p:cNvPicPr>
            <a:picLocks noChangeAspect="1" noChangeArrowheads="1"/>
          </p:cNvPicPr>
          <p:nvPr/>
        </p:nvPicPr>
        <p:blipFill>
          <a:blip r:embed="rId3" cstate="print"/>
          <a:srcRect t="11118" r="7353"/>
          <a:stretch>
            <a:fillRect/>
          </a:stretch>
        </p:blipFill>
        <p:spPr bwMode="auto">
          <a:xfrm>
            <a:off x="4419600" y="1524000"/>
            <a:ext cx="4699000" cy="5025572"/>
          </a:xfrm>
          <a:prstGeom prst="rect">
            <a:avLst/>
          </a:prstGeom>
          <a:noFill/>
          <a:ln>
            <a:solidFill>
              <a:srgbClr val="333399"/>
            </a:solidFill>
          </a:ln>
        </p:spPr>
      </p:pic>
      <p:sp>
        <p:nvSpPr>
          <p:cNvPr id="9" name="Title 8"/>
          <p:cNvSpPr>
            <a:spLocks noGrp="1"/>
          </p:cNvSpPr>
          <p:nvPr>
            <p:ph type="title"/>
          </p:nvPr>
        </p:nvSpPr>
        <p:spPr>
          <a:xfrm>
            <a:off x="457200" y="0"/>
            <a:ext cx="8229600" cy="1371600"/>
          </a:xfrm>
        </p:spPr>
        <p:txBody>
          <a:bodyPr/>
          <a:lstStyle/>
          <a:p>
            <a:pPr algn="ctr"/>
            <a:r>
              <a:rPr lang="el-GR" sz="2800" b="1" dirty="0">
                <a:solidFill>
                  <a:srgbClr val="333399"/>
                </a:solidFill>
              </a:rPr>
              <a:t>ΕΠΙΠΛΟΚΕΣ  ΣΑΚΧΑΡΩΔΟΥΣ  ΔΙΑΒΗΤΗ</a:t>
            </a:r>
          </a:p>
        </p:txBody>
      </p:sp>
      <p:sp>
        <p:nvSpPr>
          <p:cNvPr id="16" name="Content Placeholder 15"/>
          <p:cNvSpPr>
            <a:spLocks noGrp="1"/>
          </p:cNvSpPr>
          <p:nvPr>
            <p:ph sz="half" idx="1"/>
          </p:nvPr>
        </p:nvSpPr>
        <p:spPr>
          <a:xfrm>
            <a:off x="0" y="1752600"/>
            <a:ext cx="4800600" cy="4525963"/>
          </a:xfrm>
        </p:spPr>
        <p:txBody>
          <a:bodyPr/>
          <a:lstStyle/>
          <a:p>
            <a:pPr marL="263525" indent="-263525">
              <a:lnSpc>
                <a:spcPct val="120000"/>
              </a:lnSpc>
              <a:buClr>
                <a:srgbClr val="002060"/>
              </a:buClr>
              <a:buSzPct val="100000"/>
              <a:buFont typeface="Courier New" pitchFamily="49" charset="0"/>
              <a:buChar char="o"/>
            </a:pPr>
            <a:r>
              <a:rPr lang="el-GR" sz="2400" b="1" dirty="0" err="1">
                <a:solidFill>
                  <a:srgbClr val="0000FF"/>
                </a:solidFill>
              </a:rPr>
              <a:t>Μακροαγγειοπάθεια</a:t>
            </a:r>
            <a:endParaRPr lang="el-GR" sz="2400" b="1" dirty="0">
              <a:solidFill>
                <a:srgbClr val="0000FF"/>
              </a:solidFill>
            </a:endParaRPr>
          </a:p>
          <a:p>
            <a:pPr marL="358775" indent="-114300">
              <a:lnSpc>
                <a:spcPct val="120000"/>
              </a:lnSpc>
              <a:buClr>
                <a:srgbClr val="660066"/>
              </a:buClr>
              <a:buSzPct val="100000"/>
              <a:buFont typeface="Arial" pitchFamily="34" charset="0"/>
              <a:buChar char="•"/>
            </a:pPr>
            <a:r>
              <a:rPr lang="el-GR" sz="2400" b="1" dirty="0">
                <a:solidFill>
                  <a:srgbClr val="002060"/>
                </a:solidFill>
              </a:rPr>
              <a:t>  </a:t>
            </a:r>
            <a:r>
              <a:rPr lang="el-GR" sz="2200" b="1" dirty="0">
                <a:solidFill>
                  <a:srgbClr val="002060"/>
                </a:solidFill>
              </a:rPr>
              <a:t>Καρδιαγγειακή νόσος</a:t>
            </a:r>
          </a:p>
          <a:p>
            <a:pPr marL="263525" indent="-263525">
              <a:lnSpc>
                <a:spcPct val="120000"/>
              </a:lnSpc>
              <a:buClr>
                <a:srgbClr val="002060"/>
              </a:buClr>
              <a:buSzPct val="100000"/>
              <a:buFont typeface="Courier New" pitchFamily="49" charset="0"/>
              <a:buChar char="o"/>
            </a:pPr>
            <a:r>
              <a:rPr lang="el-GR" sz="2400" b="1" dirty="0" err="1">
                <a:solidFill>
                  <a:srgbClr val="0000FF"/>
                </a:solidFill>
              </a:rPr>
              <a:t>Μικροαγγειοπάθεια</a:t>
            </a:r>
            <a:endParaRPr lang="el-GR" sz="2400" b="1" dirty="0">
              <a:solidFill>
                <a:srgbClr val="0000FF"/>
              </a:solidFill>
            </a:endParaRPr>
          </a:p>
          <a:p>
            <a:pPr marL="263525" indent="92075">
              <a:lnSpc>
                <a:spcPct val="120000"/>
              </a:lnSpc>
              <a:buClr>
                <a:srgbClr val="660066"/>
              </a:buClr>
              <a:buSzPct val="100000"/>
              <a:buFont typeface="Arial" pitchFamily="34" charset="0"/>
              <a:buChar char="•"/>
            </a:pPr>
            <a:r>
              <a:rPr lang="en-US" sz="2400" b="1" dirty="0">
                <a:solidFill>
                  <a:srgbClr val="002060"/>
                </a:solidFill>
              </a:rPr>
              <a:t> </a:t>
            </a:r>
            <a:r>
              <a:rPr lang="el-GR" sz="2200" b="1" dirty="0" err="1">
                <a:solidFill>
                  <a:srgbClr val="002060"/>
                </a:solidFill>
              </a:rPr>
              <a:t>Αμφιβληστροειδοπάθεια</a:t>
            </a:r>
            <a:endParaRPr lang="el-GR" sz="2200" b="1" dirty="0">
              <a:solidFill>
                <a:srgbClr val="002060"/>
              </a:solidFill>
            </a:endParaRPr>
          </a:p>
          <a:p>
            <a:pPr marL="263525" indent="92075">
              <a:lnSpc>
                <a:spcPct val="120000"/>
              </a:lnSpc>
              <a:buClr>
                <a:srgbClr val="660066"/>
              </a:buClr>
              <a:buSzPct val="100000"/>
              <a:buFont typeface="Arial" pitchFamily="34" charset="0"/>
              <a:buChar char="•"/>
            </a:pPr>
            <a:r>
              <a:rPr lang="en-US" sz="2200" b="1" dirty="0">
                <a:solidFill>
                  <a:srgbClr val="002060"/>
                </a:solidFill>
              </a:rPr>
              <a:t> </a:t>
            </a:r>
            <a:r>
              <a:rPr lang="el-GR" sz="2200" b="1" dirty="0">
                <a:solidFill>
                  <a:srgbClr val="002060"/>
                </a:solidFill>
              </a:rPr>
              <a:t>Νεφροπάθεια</a:t>
            </a:r>
          </a:p>
          <a:p>
            <a:pPr marL="263525" indent="92075">
              <a:lnSpc>
                <a:spcPct val="120000"/>
              </a:lnSpc>
              <a:buClr>
                <a:srgbClr val="660066"/>
              </a:buClr>
              <a:buSzPct val="100000"/>
              <a:buFont typeface="Arial" pitchFamily="34" charset="0"/>
              <a:buChar char="•"/>
            </a:pPr>
            <a:r>
              <a:rPr lang="en-US" sz="2200" b="1" dirty="0">
                <a:solidFill>
                  <a:srgbClr val="002060"/>
                </a:solidFill>
              </a:rPr>
              <a:t> </a:t>
            </a:r>
            <a:r>
              <a:rPr lang="el-GR" sz="2200" b="1" dirty="0">
                <a:solidFill>
                  <a:srgbClr val="002060"/>
                </a:solidFill>
              </a:rPr>
              <a:t>Νευροπάθεια (περιφερική, ΑΝΣ)</a:t>
            </a:r>
          </a:p>
          <a:p>
            <a:pPr>
              <a:lnSpc>
                <a:spcPct val="120000"/>
              </a:lnSpc>
              <a:buClr>
                <a:srgbClr val="002060"/>
              </a:buClr>
              <a:buSzPct val="100000"/>
              <a:buNone/>
            </a:pPr>
            <a:endParaRPr lang="el-GR" sz="2400" b="1" dirty="0">
              <a:solidFill>
                <a:srgbClr val="002060"/>
              </a:solidFill>
            </a:endParaRPr>
          </a:p>
        </p:txBody>
      </p:sp>
      <p:sp>
        <p:nvSpPr>
          <p:cNvPr id="5" name="Title 1"/>
          <p:cNvSpPr txBox="1">
            <a:spLocks/>
          </p:cNvSpPr>
          <p:nvPr/>
        </p:nvSpPr>
        <p:spPr bwMode="auto">
          <a:xfrm>
            <a:off x="457200" y="0"/>
            <a:ext cx="8229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2400" b="1" i="0" u="none" strike="noStrike" kern="0" cap="none" spc="0" normalizeH="0" baseline="0" noProof="0">
                <a:ln>
                  <a:noFill/>
                </a:ln>
                <a:solidFill>
                  <a:srgbClr val="002060"/>
                </a:solidFill>
                <a:effectLst/>
                <a:uLnTx/>
                <a:uFillTx/>
                <a:latin typeface="+mj-lt"/>
                <a:ea typeface="+mj-ea"/>
                <a:cs typeface="+mj-cs"/>
              </a:rPr>
              <a:t>ΣΑΚΧΑΡΩΔΗΣ ΔΙΑΒΗΤΗΣ</a:t>
            </a:r>
            <a:endParaRPr kumimoji="0" lang="el-GR" sz="2400" b="0" i="0" u="none" strike="noStrike" kern="0" cap="none" spc="0" normalizeH="0" baseline="0" noProof="0" dirty="0">
              <a:ln>
                <a:noFill/>
              </a:ln>
              <a:solidFill>
                <a:srgbClr val="002060"/>
              </a:solidFill>
              <a:effectLst/>
              <a:uLnTx/>
              <a:uFillTx/>
              <a:latin typeface="+mj-lt"/>
              <a:ea typeface="+mj-ea"/>
              <a:cs typeface="+mj-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533400"/>
            <a:ext cx="8229600" cy="838200"/>
          </a:xfrm>
        </p:spPr>
        <p:txBody>
          <a:bodyPr/>
          <a:lstStyle/>
          <a:p>
            <a:pPr algn="ctr"/>
            <a:r>
              <a:rPr lang="el-GR" sz="2800" b="1" dirty="0">
                <a:solidFill>
                  <a:srgbClr val="333399"/>
                </a:solidFill>
              </a:rPr>
              <a:t>ΣΔ και Κακοσμία του στόματος</a:t>
            </a:r>
          </a:p>
        </p:txBody>
      </p:sp>
      <p:sp>
        <p:nvSpPr>
          <p:cNvPr id="5" name="Content Placeholder 3"/>
          <p:cNvSpPr>
            <a:spLocks noGrp="1"/>
          </p:cNvSpPr>
          <p:nvPr>
            <p:ph idx="1"/>
          </p:nvPr>
        </p:nvSpPr>
        <p:spPr>
          <a:xfrm>
            <a:off x="152400" y="1905000"/>
            <a:ext cx="8991600" cy="4525963"/>
          </a:xfrm>
        </p:spPr>
        <p:txBody>
          <a:bodyPr/>
          <a:lstStyle/>
          <a:p>
            <a:pPr>
              <a:lnSpc>
                <a:spcPct val="120000"/>
              </a:lnSpc>
              <a:spcAft>
                <a:spcPts val="600"/>
              </a:spcAft>
              <a:buClr>
                <a:srgbClr val="002060"/>
              </a:buClr>
              <a:buSzPct val="100000"/>
              <a:buFont typeface="Wingdings" pitchFamily="2" charset="2"/>
              <a:buChar char="§"/>
            </a:pPr>
            <a:r>
              <a:rPr lang="el-GR" sz="2300" b="1" dirty="0" err="1">
                <a:solidFill>
                  <a:schemeClr val="bg1"/>
                </a:solidFill>
                <a:latin typeface="+mj-lt"/>
              </a:rPr>
              <a:t>Αιματογενής</a:t>
            </a:r>
            <a:r>
              <a:rPr lang="el-GR" sz="2300" b="1" dirty="0">
                <a:solidFill>
                  <a:schemeClr val="bg1"/>
                </a:solidFill>
                <a:latin typeface="+mj-lt"/>
              </a:rPr>
              <a:t> </a:t>
            </a:r>
            <a:r>
              <a:rPr lang="el-GR" sz="2300" b="1" dirty="0" err="1">
                <a:solidFill>
                  <a:schemeClr val="bg1"/>
                </a:solidFill>
                <a:latin typeface="+mj-lt"/>
              </a:rPr>
              <a:t>εξωστοματική</a:t>
            </a:r>
            <a:r>
              <a:rPr lang="el-GR" sz="2300" b="1" dirty="0">
                <a:solidFill>
                  <a:schemeClr val="bg1"/>
                </a:solidFill>
                <a:latin typeface="+mj-lt"/>
              </a:rPr>
              <a:t> κακοσμία λόγω   επιπέδων ακετόνης</a:t>
            </a:r>
          </a:p>
          <a:p>
            <a:pPr>
              <a:lnSpc>
                <a:spcPct val="120000"/>
              </a:lnSpc>
              <a:spcAft>
                <a:spcPts val="600"/>
              </a:spcAft>
              <a:buClr>
                <a:srgbClr val="002060"/>
              </a:buClr>
              <a:buSzPct val="100000"/>
              <a:buFont typeface="Wingdings" pitchFamily="2" charset="2"/>
              <a:buChar char="§"/>
            </a:pPr>
            <a:r>
              <a:rPr lang="el-GR" sz="2300" b="1" dirty="0">
                <a:solidFill>
                  <a:schemeClr val="bg1"/>
                </a:solidFill>
                <a:latin typeface="+mj-lt"/>
              </a:rPr>
              <a:t> «</a:t>
            </a:r>
            <a:r>
              <a:rPr lang="el-GR" sz="2300" b="1" dirty="0" err="1">
                <a:solidFill>
                  <a:srgbClr val="FF0000"/>
                </a:solidFill>
                <a:latin typeface="+mj-lt"/>
              </a:rPr>
              <a:t>Φρουτώδης</a:t>
            </a:r>
            <a:r>
              <a:rPr lang="el-GR" sz="2300" b="1" dirty="0">
                <a:solidFill>
                  <a:srgbClr val="FF0000"/>
                </a:solidFill>
                <a:latin typeface="+mj-lt"/>
              </a:rPr>
              <a:t> οσμή</a:t>
            </a:r>
            <a:r>
              <a:rPr lang="el-GR" sz="2300" b="1" dirty="0">
                <a:solidFill>
                  <a:schemeClr val="bg1"/>
                </a:solidFill>
                <a:latin typeface="+mj-lt"/>
              </a:rPr>
              <a:t>» από το στόμα και τη ρινική κοιλότητα</a:t>
            </a:r>
          </a:p>
          <a:p>
            <a:pPr>
              <a:lnSpc>
                <a:spcPct val="120000"/>
              </a:lnSpc>
              <a:spcAft>
                <a:spcPts val="600"/>
              </a:spcAft>
              <a:buClr>
                <a:srgbClr val="002060"/>
              </a:buClr>
              <a:buSzPct val="100000"/>
              <a:buFont typeface="Wingdings" pitchFamily="2" charset="2"/>
              <a:buChar char="§"/>
            </a:pPr>
            <a:r>
              <a:rPr lang="el-GR" sz="2300" b="1" dirty="0">
                <a:solidFill>
                  <a:schemeClr val="bg1"/>
                </a:solidFill>
                <a:latin typeface="+mj-lt"/>
              </a:rPr>
              <a:t> Μεταβολικό ενδιάμεσο παράγωγο </a:t>
            </a:r>
            <a:r>
              <a:rPr lang="el-GR" sz="2300" b="1" dirty="0" err="1">
                <a:solidFill>
                  <a:schemeClr val="bg1"/>
                </a:solidFill>
                <a:latin typeface="+mj-lt"/>
              </a:rPr>
              <a:t>λιπόλυσης</a:t>
            </a:r>
            <a:endParaRPr lang="el-GR" sz="2300" b="1" dirty="0">
              <a:solidFill>
                <a:schemeClr val="bg1"/>
              </a:solidFill>
              <a:latin typeface="+mj-lt"/>
            </a:endParaRPr>
          </a:p>
          <a:p>
            <a:pPr>
              <a:lnSpc>
                <a:spcPct val="120000"/>
              </a:lnSpc>
              <a:spcBef>
                <a:spcPts val="0"/>
              </a:spcBef>
              <a:spcAft>
                <a:spcPts val="600"/>
              </a:spcAft>
              <a:buClr>
                <a:srgbClr val="002060"/>
              </a:buClr>
              <a:buSzPct val="100000"/>
              <a:buFont typeface="Wingdings" pitchFamily="2" charset="2"/>
              <a:buChar char="§"/>
            </a:pPr>
            <a:r>
              <a:rPr lang="el-GR" sz="2300" b="1" dirty="0">
                <a:solidFill>
                  <a:schemeClr val="bg1"/>
                </a:solidFill>
                <a:latin typeface="+mj-lt"/>
              </a:rPr>
              <a:t> </a:t>
            </a:r>
            <a:r>
              <a:rPr lang="el-GR" sz="2300" b="1" dirty="0" err="1">
                <a:solidFill>
                  <a:schemeClr val="bg1"/>
                </a:solidFill>
                <a:latin typeface="+mj-lt"/>
              </a:rPr>
              <a:t>Βιοδείκτης</a:t>
            </a:r>
            <a:r>
              <a:rPr lang="el-GR" sz="2300" b="1" dirty="0">
                <a:solidFill>
                  <a:schemeClr val="bg1"/>
                </a:solidFill>
                <a:latin typeface="+mj-lt"/>
              </a:rPr>
              <a:t> επιπέδων γλυκόζης ορού –δοκιμασία αναπνοής</a:t>
            </a:r>
          </a:p>
          <a:p>
            <a:pPr>
              <a:lnSpc>
                <a:spcPct val="120000"/>
              </a:lnSpc>
              <a:spcBef>
                <a:spcPts val="0"/>
              </a:spcBef>
              <a:spcAft>
                <a:spcPts val="600"/>
              </a:spcAft>
              <a:buClr>
                <a:srgbClr val="002060"/>
              </a:buClr>
              <a:buSzPct val="100000"/>
              <a:buFont typeface="Wingdings" pitchFamily="2" charset="2"/>
              <a:buChar char="§"/>
            </a:pPr>
            <a:r>
              <a:rPr lang="el-GR" sz="2300" b="1" dirty="0">
                <a:solidFill>
                  <a:schemeClr val="bg1"/>
                </a:solidFill>
                <a:latin typeface="+mj-lt"/>
              </a:rPr>
              <a:t> Απόπνοια ακετόνης – ένδειξη </a:t>
            </a:r>
            <a:r>
              <a:rPr lang="el-GR" sz="2300" b="1" dirty="0">
                <a:solidFill>
                  <a:srgbClr val="FF0000"/>
                </a:solidFill>
                <a:latin typeface="+mj-lt"/>
              </a:rPr>
              <a:t>διαβητικής </a:t>
            </a:r>
            <a:r>
              <a:rPr lang="el-GR" sz="2300" b="1" dirty="0" err="1">
                <a:solidFill>
                  <a:srgbClr val="FF0000"/>
                </a:solidFill>
                <a:latin typeface="+mj-lt"/>
              </a:rPr>
              <a:t>κετοξέωσης</a:t>
            </a:r>
            <a:r>
              <a:rPr lang="el-GR" sz="2300" b="1" dirty="0">
                <a:solidFill>
                  <a:srgbClr val="FF0000"/>
                </a:solidFill>
                <a:latin typeface="+mj-lt"/>
              </a:rPr>
              <a:t> !</a:t>
            </a:r>
          </a:p>
        </p:txBody>
      </p:sp>
      <p:cxnSp>
        <p:nvCxnSpPr>
          <p:cNvPr id="6" name="Straight Arrow Connector 5"/>
          <p:cNvCxnSpPr/>
          <p:nvPr/>
        </p:nvCxnSpPr>
        <p:spPr>
          <a:xfrm rot="5400000" flipH="1" flipV="1">
            <a:off x="5995194" y="2005806"/>
            <a:ext cx="508000" cy="1588"/>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371600" y="152400"/>
            <a:ext cx="6781800" cy="381000"/>
          </a:xfrm>
          <a:prstGeom prst="rect">
            <a:avLst/>
          </a:prstGeom>
          <a:noFill/>
        </p:spPr>
        <p:txBody>
          <a:bodyPr wrap="square" rtlCol="0">
            <a:spAutoFit/>
          </a:bodyPr>
          <a:lstStyle/>
          <a:p>
            <a:pPr algn="ctr"/>
            <a:r>
              <a:rPr lang="el-GR" b="1" cap="small" spc="100" dirty="0">
                <a:solidFill>
                  <a:srgbClr val="333399"/>
                </a:solidFill>
              </a:rPr>
              <a:t>ΣΑΚΧΑΡΩΔΗΣ ΔΙΑΒΗΤΗΣ ΚΑΙ ΣΤΟΜΑΤΙΚΗ ΥΓΕΙΑ</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762000"/>
            <a:ext cx="8229600" cy="1371600"/>
          </a:xfrm>
        </p:spPr>
        <p:txBody>
          <a:bodyPr/>
          <a:lstStyle/>
          <a:p>
            <a:pPr algn="ctr"/>
            <a:r>
              <a:rPr lang="el-GR" sz="2600" b="1" dirty="0">
                <a:solidFill>
                  <a:srgbClr val="333399"/>
                </a:solidFill>
              </a:rPr>
              <a:t>Παρενέργειες  αντιδιαβητικών φαρμάκων από το στοματικό βλεννογόνο</a:t>
            </a:r>
            <a:br>
              <a:rPr lang="el-GR" sz="2800" b="1" dirty="0">
                <a:solidFill>
                  <a:srgbClr val="333399"/>
                </a:solidFill>
              </a:rPr>
            </a:br>
            <a:endParaRPr lang="el-GR" sz="2800" b="1" dirty="0">
              <a:solidFill>
                <a:srgbClr val="333399"/>
              </a:solidFill>
            </a:endParaRPr>
          </a:p>
        </p:txBody>
      </p:sp>
      <p:sp>
        <p:nvSpPr>
          <p:cNvPr id="3" name="Content Placeholder 2"/>
          <p:cNvSpPr>
            <a:spLocks noGrp="1"/>
          </p:cNvSpPr>
          <p:nvPr>
            <p:ph sz="half" idx="1"/>
          </p:nvPr>
        </p:nvSpPr>
        <p:spPr>
          <a:xfrm>
            <a:off x="309716" y="1885347"/>
            <a:ext cx="8305800" cy="4525963"/>
          </a:xfrm>
        </p:spPr>
        <p:txBody>
          <a:bodyPr/>
          <a:lstStyle/>
          <a:p>
            <a:pPr>
              <a:lnSpc>
                <a:spcPct val="120000"/>
              </a:lnSpc>
              <a:buClr>
                <a:srgbClr val="0000FF"/>
              </a:buClr>
              <a:buSzPct val="100000"/>
              <a:buFont typeface="Wingdings" pitchFamily="2" charset="2"/>
              <a:buChar char="§"/>
            </a:pPr>
            <a:r>
              <a:rPr lang="el-GR" sz="2400" b="1" dirty="0">
                <a:solidFill>
                  <a:schemeClr val="bg1"/>
                </a:solidFill>
              </a:rPr>
              <a:t>Οι ενδοστοματικές βλάβες θεωρούνται</a:t>
            </a:r>
            <a:r>
              <a:rPr lang="el-GR" sz="2400" b="1" dirty="0">
                <a:solidFill>
                  <a:srgbClr val="333399"/>
                </a:solidFill>
              </a:rPr>
              <a:t> </a:t>
            </a:r>
            <a:r>
              <a:rPr lang="el-GR" sz="2400" b="1" dirty="0">
                <a:solidFill>
                  <a:srgbClr val="FF0000"/>
                </a:solidFill>
              </a:rPr>
              <a:t>λειχηνοειδείς αντιδράσεις</a:t>
            </a:r>
            <a:r>
              <a:rPr lang="el-GR" sz="2400" b="1" dirty="0">
                <a:solidFill>
                  <a:srgbClr val="333399"/>
                </a:solidFill>
              </a:rPr>
              <a:t> </a:t>
            </a:r>
            <a:r>
              <a:rPr lang="el-GR" sz="2400" b="1" dirty="0">
                <a:solidFill>
                  <a:schemeClr val="bg1"/>
                </a:solidFill>
              </a:rPr>
              <a:t>στη συστηματική χορήγηση αντιδιαβητικών φαρμάκων, κυρίως</a:t>
            </a:r>
            <a:r>
              <a:rPr lang="en-US" sz="2400" b="1" dirty="0">
                <a:solidFill>
                  <a:schemeClr val="bg1"/>
                </a:solidFill>
              </a:rPr>
              <a:t>:</a:t>
            </a:r>
            <a:r>
              <a:rPr lang="el-GR" sz="2400" b="1" dirty="0">
                <a:solidFill>
                  <a:schemeClr val="bg1"/>
                </a:solidFill>
              </a:rPr>
              <a:t> </a:t>
            </a:r>
            <a:endParaRPr lang="en-US" sz="2400" b="1" dirty="0">
              <a:solidFill>
                <a:schemeClr val="bg1"/>
              </a:solidFill>
            </a:endParaRPr>
          </a:p>
          <a:p>
            <a:pPr marL="719138" indent="-206375">
              <a:lnSpc>
                <a:spcPct val="120000"/>
              </a:lnSpc>
              <a:buClr>
                <a:srgbClr val="0000FF"/>
              </a:buClr>
              <a:buSzPct val="100000"/>
              <a:buFont typeface="Courier New" pitchFamily="49" charset="0"/>
              <a:buChar char="o"/>
            </a:pPr>
            <a:r>
              <a:rPr lang="en-US" sz="2300" b="1" dirty="0">
                <a:solidFill>
                  <a:schemeClr val="bg1"/>
                </a:solidFill>
              </a:rPr>
              <a:t> </a:t>
            </a:r>
            <a:r>
              <a:rPr lang="el-GR" sz="2300" b="1" dirty="0" err="1">
                <a:solidFill>
                  <a:schemeClr val="bg1"/>
                </a:solidFill>
              </a:rPr>
              <a:t>χλωροπροπαμίδη</a:t>
            </a:r>
            <a:endParaRPr lang="en-US" sz="2300" b="1" dirty="0">
              <a:solidFill>
                <a:schemeClr val="bg1"/>
              </a:solidFill>
            </a:endParaRPr>
          </a:p>
          <a:p>
            <a:pPr marL="719138" indent="-206375">
              <a:lnSpc>
                <a:spcPct val="120000"/>
              </a:lnSpc>
              <a:buClr>
                <a:srgbClr val="0000FF"/>
              </a:buClr>
              <a:buSzPct val="100000"/>
              <a:buFont typeface="Courier New" pitchFamily="49" charset="0"/>
              <a:buChar char="o"/>
            </a:pPr>
            <a:r>
              <a:rPr lang="en-US" sz="2300" b="1" dirty="0">
                <a:solidFill>
                  <a:schemeClr val="bg1"/>
                </a:solidFill>
              </a:rPr>
              <a:t> </a:t>
            </a:r>
            <a:r>
              <a:rPr lang="el-GR" sz="2300" b="1" dirty="0" err="1">
                <a:solidFill>
                  <a:schemeClr val="bg1"/>
                </a:solidFill>
              </a:rPr>
              <a:t>μετφορμίνη</a:t>
            </a:r>
            <a:endParaRPr lang="en-US" sz="2300" b="1" dirty="0">
              <a:solidFill>
                <a:schemeClr val="bg1"/>
              </a:solidFill>
            </a:endParaRPr>
          </a:p>
          <a:p>
            <a:pPr marL="719138" indent="-206375">
              <a:lnSpc>
                <a:spcPct val="120000"/>
              </a:lnSpc>
              <a:buClr>
                <a:srgbClr val="0000FF"/>
              </a:buClr>
              <a:buSzPct val="100000"/>
              <a:buFont typeface="Courier New" pitchFamily="49" charset="0"/>
              <a:buChar char="o"/>
            </a:pPr>
            <a:r>
              <a:rPr lang="el-GR" sz="2300" b="1" dirty="0">
                <a:solidFill>
                  <a:schemeClr val="bg1"/>
                </a:solidFill>
              </a:rPr>
              <a:t> </a:t>
            </a:r>
            <a:r>
              <a:rPr lang="el-GR" sz="2300" b="1" dirty="0" err="1">
                <a:solidFill>
                  <a:schemeClr val="bg1"/>
                </a:solidFill>
              </a:rPr>
              <a:t>τολβουταμίδη</a:t>
            </a:r>
            <a:endParaRPr lang="el-GR" sz="2300" b="1" dirty="0">
              <a:solidFill>
                <a:schemeClr val="bg1"/>
              </a:solidFill>
            </a:endParaRPr>
          </a:p>
          <a:p>
            <a:pPr>
              <a:lnSpc>
                <a:spcPct val="120000"/>
              </a:lnSpc>
              <a:buClr>
                <a:srgbClr val="0000FF"/>
              </a:buClr>
              <a:buSzPct val="100000"/>
              <a:buNone/>
            </a:pPr>
            <a:r>
              <a:rPr lang="el-GR" sz="2400" b="1" dirty="0">
                <a:solidFill>
                  <a:schemeClr val="bg1"/>
                </a:solidFill>
              </a:rPr>
              <a:t>             </a:t>
            </a:r>
          </a:p>
        </p:txBody>
      </p:sp>
      <p:sp>
        <p:nvSpPr>
          <p:cNvPr id="4" name="TextBox 3"/>
          <p:cNvSpPr txBox="1"/>
          <p:nvPr/>
        </p:nvSpPr>
        <p:spPr>
          <a:xfrm>
            <a:off x="1371600" y="152400"/>
            <a:ext cx="6781800" cy="381000"/>
          </a:xfrm>
          <a:prstGeom prst="rect">
            <a:avLst/>
          </a:prstGeom>
          <a:noFill/>
        </p:spPr>
        <p:txBody>
          <a:bodyPr wrap="square" rtlCol="0">
            <a:spAutoFit/>
          </a:bodyPr>
          <a:lstStyle/>
          <a:p>
            <a:pPr algn="ctr"/>
            <a:r>
              <a:rPr lang="el-GR" b="1" cap="small" spc="100" dirty="0">
                <a:solidFill>
                  <a:srgbClr val="333399"/>
                </a:solidFill>
              </a:rPr>
              <a:t>ΣΑΚΧΑΡΩΔΗΣ ΔΙΑΒΗΤΗΣ ΚΑΙ ΣΤΟΜΑΤΙΚΗ ΥΓΕΙΑ</a:t>
            </a:r>
          </a:p>
        </p:txBody>
      </p:sp>
      <p:pic>
        <p:nvPicPr>
          <p:cNvPr id="1027" name="Picture 3" descr="C:\Users\Lia\Documents\ΣΤΟΜΑΤΟΛΟΓΙΑ\ΚΛΙΝΙΚΗ ΔΕΥΤΕΡΑΣ\ΔΕΡΜΑΤΟΒΛΕΝΝΟΓΟΝΙΑ ΝΟΣΗΜΑΤΑ\ΟΜΑΛΟΣ ΛΕΙΧΗΝΑΣ\ΟΜΑΛΟΣ ΛΕΙΧΗΝΑΣ ΔΙΑΒΡΩΤΙΚΟΣ-ΔΗΜΟΠΟΥΛΟΥ-1229-10338-01.jpg"/>
          <p:cNvPicPr>
            <a:picLocks noGrp="1" noChangeAspect="1" noChangeArrowheads="1"/>
          </p:cNvPicPr>
          <p:nvPr>
            <p:ph sz="half" idx="2"/>
          </p:nvPr>
        </p:nvPicPr>
        <p:blipFill>
          <a:blip r:embed="rId3" cstate="print"/>
          <a:srcRect/>
          <a:stretch>
            <a:fillRect/>
          </a:stretch>
        </p:blipFill>
        <p:spPr bwMode="auto">
          <a:xfrm>
            <a:off x="4572000" y="3810000"/>
            <a:ext cx="4262284" cy="2590800"/>
          </a:xfrm>
          <a:prstGeom prst="rect">
            <a:avLst/>
          </a:prstGeom>
          <a:noFill/>
          <a:ln>
            <a:solidFill>
              <a:srgbClr val="333399"/>
            </a:solid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lstStyle/>
          <a:p>
            <a:pPr algn="ctr"/>
            <a:r>
              <a:rPr lang="el-GR" sz="2800" b="1" dirty="0">
                <a:solidFill>
                  <a:srgbClr val="002060"/>
                </a:solidFill>
              </a:rPr>
              <a:t>ΣΔ και Καλοήθης </a:t>
            </a:r>
            <a:r>
              <a:rPr lang="el-GR" sz="2800" b="1" dirty="0" err="1">
                <a:solidFill>
                  <a:srgbClr val="002060"/>
                </a:solidFill>
              </a:rPr>
              <a:t>Μελανίζουσα</a:t>
            </a:r>
            <a:r>
              <a:rPr lang="el-GR" sz="2800" b="1" dirty="0">
                <a:solidFill>
                  <a:srgbClr val="002060"/>
                </a:solidFill>
              </a:rPr>
              <a:t> </a:t>
            </a:r>
            <a:r>
              <a:rPr lang="el-GR" sz="2800" b="1" dirty="0" err="1">
                <a:solidFill>
                  <a:srgbClr val="002060"/>
                </a:solidFill>
              </a:rPr>
              <a:t>Ακάνθωση</a:t>
            </a:r>
            <a:endParaRPr lang="el-GR" sz="2800" b="1" dirty="0">
              <a:solidFill>
                <a:srgbClr val="002060"/>
              </a:solidFill>
            </a:endParaRPr>
          </a:p>
        </p:txBody>
      </p:sp>
      <p:sp>
        <p:nvSpPr>
          <p:cNvPr id="3" name="Content Placeholder 2"/>
          <p:cNvSpPr>
            <a:spLocks noGrp="1"/>
          </p:cNvSpPr>
          <p:nvPr>
            <p:ph sz="half" idx="1"/>
          </p:nvPr>
        </p:nvSpPr>
        <p:spPr>
          <a:xfrm>
            <a:off x="228600" y="1600200"/>
            <a:ext cx="4876800" cy="4525963"/>
          </a:xfrm>
        </p:spPr>
        <p:txBody>
          <a:bodyPr/>
          <a:lstStyle/>
          <a:p>
            <a:pPr>
              <a:spcBef>
                <a:spcPts val="600"/>
              </a:spcBef>
              <a:spcAft>
                <a:spcPts val="600"/>
              </a:spcAft>
              <a:buClr>
                <a:srgbClr val="660066"/>
              </a:buClr>
              <a:buSzPct val="100000"/>
              <a:buFont typeface="Wingdings" pitchFamily="2" charset="2"/>
              <a:buChar char="§"/>
            </a:pPr>
            <a:r>
              <a:rPr lang="el-GR" sz="2300" b="1" dirty="0">
                <a:solidFill>
                  <a:srgbClr val="1C1C1C"/>
                </a:solidFill>
              </a:rPr>
              <a:t>Σπάνια </a:t>
            </a:r>
            <a:r>
              <a:rPr lang="el-GR" sz="2300" b="1" dirty="0" err="1">
                <a:solidFill>
                  <a:srgbClr val="1C1C1C"/>
                </a:solidFill>
              </a:rPr>
              <a:t>δερματοβλεννογόνια</a:t>
            </a:r>
            <a:r>
              <a:rPr lang="el-GR" sz="2300" b="1" dirty="0">
                <a:solidFill>
                  <a:srgbClr val="1C1C1C"/>
                </a:solidFill>
              </a:rPr>
              <a:t> </a:t>
            </a:r>
          </a:p>
          <a:p>
            <a:pPr>
              <a:spcBef>
                <a:spcPts val="600"/>
              </a:spcBef>
              <a:spcAft>
                <a:spcPts val="600"/>
              </a:spcAft>
              <a:buClr>
                <a:srgbClr val="660066"/>
              </a:buClr>
              <a:buSzPct val="100000"/>
              <a:buNone/>
            </a:pPr>
            <a:r>
              <a:rPr lang="el-GR" sz="2300" b="1" dirty="0">
                <a:solidFill>
                  <a:srgbClr val="1C1C1C"/>
                </a:solidFill>
              </a:rPr>
              <a:t>   διαταραχή  άγνωστης αιτιολογίας</a:t>
            </a:r>
          </a:p>
          <a:p>
            <a:pPr>
              <a:spcBef>
                <a:spcPts val="600"/>
              </a:spcBef>
              <a:spcAft>
                <a:spcPts val="600"/>
              </a:spcAft>
              <a:buClr>
                <a:srgbClr val="660066"/>
              </a:buClr>
              <a:buSzPct val="100000"/>
              <a:buFont typeface="Wingdings" pitchFamily="2" charset="2"/>
              <a:buChar char="§"/>
            </a:pPr>
            <a:r>
              <a:rPr lang="el-GR" sz="2300" b="1" dirty="0">
                <a:solidFill>
                  <a:srgbClr val="1C1C1C"/>
                </a:solidFill>
              </a:rPr>
              <a:t>Καλοήθης-κακοήθης μορφή</a:t>
            </a:r>
          </a:p>
          <a:p>
            <a:pPr>
              <a:spcBef>
                <a:spcPts val="600"/>
              </a:spcBef>
              <a:spcAft>
                <a:spcPts val="600"/>
              </a:spcAft>
              <a:buClr>
                <a:srgbClr val="660066"/>
              </a:buClr>
              <a:buSzPct val="100000"/>
              <a:buFont typeface="Wingdings" pitchFamily="2" charset="2"/>
              <a:buChar char="§"/>
            </a:pPr>
            <a:r>
              <a:rPr lang="el-GR" sz="2300" b="1" dirty="0">
                <a:solidFill>
                  <a:srgbClr val="0000FF"/>
                </a:solidFill>
              </a:rPr>
              <a:t>Καλοήθης: συχνά με ΣΔ</a:t>
            </a:r>
            <a:endParaRPr lang="el-GR" sz="2300" dirty="0">
              <a:solidFill>
                <a:srgbClr val="0000FF"/>
              </a:solidFill>
            </a:endParaRPr>
          </a:p>
          <a:p>
            <a:pPr>
              <a:spcBef>
                <a:spcPts val="600"/>
              </a:spcBef>
              <a:spcAft>
                <a:spcPts val="600"/>
              </a:spcAft>
              <a:buClr>
                <a:srgbClr val="660066"/>
              </a:buClr>
              <a:buSzPct val="100000"/>
              <a:buFont typeface="Wingdings" pitchFamily="2" charset="2"/>
              <a:buChar char="§"/>
            </a:pPr>
            <a:r>
              <a:rPr lang="el-GR" sz="2300" b="1" dirty="0" err="1">
                <a:solidFill>
                  <a:srgbClr val="1C1C1C"/>
                </a:solidFill>
              </a:rPr>
              <a:t>Μελαγχρωματικές</a:t>
            </a:r>
            <a:endParaRPr lang="el-GR" sz="2300" b="1" dirty="0">
              <a:solidFill>
                <a:srgbClr val="1C1C1C"/>
              </a:solidFill>
            </a:endParaRPr>
          </a:p>
          <a:p>
            <a:pPr>
              <a:spcBef>
                <a:spcPts val="600"/>
              </a:spcBef>
              <a:spcAft>
                <a:spcPts val="600"/>
              </a:spcAft>
              <a:buClr>
                <a:srgbClr val="660066"/>
              </a:buClr>
              <a:buSzPct val="100000"/>
              <a:buNone/>
            </a:pPr>
            <a:r>
              <a:rPr lang="el-GR" sz="2300" b="1" dirty="0">
                <a:solidFill>
                  <a:srgbClr val="1C1C1C"/>
                </a:solidFill>
              </a:rPr>
              <a:t>   </a:t>
            </a:r>
            <a:r>
              <a:rPr lang="el-GR" sz="2300" b="1" dirty="0" err="1">
                <a:solidFill>
                  <a:srgbClr val="1C1C1C"/>
                </a:solidFill>
              </a:rPr>
              <a:t>θηλωματώδεις</a:t>
            </a:r>
            <a:r>
              <a:rPr lang="el-GR" sz="2300" b="1" dirty="0">
                <a:solidFill>
                  <a:srgbClr val="1C1C1C"/>
                </a:solidFill>
              </a:rPr>
              <a:t> βλάβες δέρματος </a:t>
            </a:r>
          </a:p>
          <a:p>
            <a:pPr>
              <a:spcBef>
                <a:spcPts val="600"/>
              </a:spcBef>
              <a:spcAft>
                <a:spcPts val="600"/>
              </a:spcAft>
              <a:buClr>
                <a:srgbClr val="660066"/>
              </a:buClr>
              <a:buSzPct val="100000"/>
              <a:buFont typeface="Wingdings" pitchFamily="2" charset="2"/>
              <a:buChar char="§"/>
            </a:pPr>
            <a:r>
              <a:rPr lang="el-GR" sz="2300" b="1" dirty="0" err="1">
                <a:solidFill>
                  <a:srgbClr val="1C1C1C"/>
                </a:solidFill>
              </a:rPr>
              <a:t>Θηλωματώδεις</a:t>
            </a:r>
            <a:r>
              <a:rPr lang="el-GR" sz="2300" b="1" dirty="0">
                <a:solidFill>
                  <a:srgbClr val="1C1C1C"/>
                </a:solidFill>
              </a:rPr>
              <a:t> βλάβες στο </a:t>
            </a:r>
          </a:p>
          <a:p>
            <a:pPr>
              <a:spcBef>
                <a:spcPts val="600"/>
              </a:spcBef>
              <a:spcAft>
                <a:spcPts val="600"/>
              </a:spcAft>
              <a:buClr>
                <a:srgbClr val="660066"/>
              </a:buClr>
              <a:buSzPct val="100000"/>
              <a:buNone/>
            </a:pPr>
            <a:r>
              <a:rPr lang="el-GR" sz="2300" b="1" dirty="0">
                <a:solidFill>
                  <a:srgbClr val="1C1C1C"/>
                </a:solidFill>
              </a:rPr>
              <a:t>    στοματικό βλεννογόνο</a:t>
            </a:r>
          </a:p>
          <a:p>
            <a:pPr>
              <a:spcBef>
                <a:spcPts val="0"/>
              </a:spcBef>
              <a:buClr>
                <a:srgbClr val="660066"/>
              </a:buClr>
              <a:buSzPct val="100000"/>
              <a:buNone/>
            </a:pPr>
            <a:endParaRPr lang="el-GR" sz="2300" b="1" dirty="0">
              <a:solidFill>
                <a:srgbClr val="1C1C1C"/>
              </a:solidFill>
            </a:endParaRPr>
          </a:p>
        </p:txBody>
      </p:sp>
      <p:sp>
        <p:nvSpPr>
          <p:cNvPr id="5" name="TextBox 4"/>
          <p:cNvSpPr txBox="1"/>
          <p:nvPr/>
        </p:nvSpPr>
        <p:spPr>
          <a:xfrm>
            <a:off x="1371600" y="152400"/>
            <a:ext cx="6781800" cy="381000"/>
          </a:xfrm>
          <a:prstGeom prst="rect">
            <a:avLst/>
          </a:prstGeom>
          <a:noFill/>
        </p:spPr>
        <p:txBody>
          <a:bodyPr wrap="square" rtlCol="0">
            <a:spAutoFit/>
          </a:bodyPr>
          <a:lstStyle/>
          <a:p>
            <a:pPr algn="ctr"/>
            <a:r>
              <a:rPr lang="el-GR" b="1" cap="small" spc="100" dirty="0">
                <a:solidFill>
                  <a:srgbClr val="333399"/>
                </a:solidFill>
              </a:rPr>
              <a:t>ΣΑΚΧΑΡΩΔΗΣ ΔΙΑΒΗΤΗΣ ΚΑΙ ΣΤΟΜΑΤΙΚΗ ΥΓΕΙΑ</a:t>
            </a:r>
          </a:p>
        </p:txBody>
      </p:sp>
      <p:pic>
        <p:nvPicPr>
          <p:cNvPr id="6" name="Picture 14" descr="AcanthNigr(gingiv)"/>
          <p:cNvPicPr>
            <a:picLocks noGrp="1" noChangeAspect="1" noChangeArrowheads="1"/>
          </p:cNvPicPr>
          <p:nvPr>
            <p:ph sz="half" idx="2"/>
          </p:nvPr>
        </p:nvPicPr>
        <p:blipFill>
          <a:blip r:embed="rId3" cstate="print"/>
          <a:srcRect/>
          <a:stretch>
            <a:fillRect/>
          </a:stretch>
        </p:blipFill>
        <p:spPr bwMode="auto">
          <a:xfrm>
            <a:off x="5257800" y="1295400"/>
            <a:ext cx="3429000" cy="2514600"/>
          </a:xfrm>
          <a:prstGeom prst="rect">
            <a:avLst/>
          </a:prstGeom>
          <a:noFill/>
          <a:ln>
            <a:solidFill>
              <a:srgbClr val="333399"/>
            </a:solidFill>
          </a:ln>
        </p:spPr>
      </p:pic>
      <p:pic>
        <p:nvPicPr>
          <p:cNvPr id="7" name="Picture 12" descr="AcanthNigr(buccal)"/>
          <p:cNvPicPr>
            <a:picLocks noChangeAspect="1" noChangeArrowheads="1"/>
          </p:cNvPicPr>
          <p:nvPr/>
        </p:nvPicPr>
        <p:blipFill>
          <a:blip r:embed="rId4" cstate="print"/>
          <a:srcRect/>
          <a:stretch>
            <a:fillRect/>
          </a:stretch>
        </p:blipFill>
        <p:spPr bwMode="auto">
          <a:xfrm>
            <a:off x="5257800" y="4038600"/>
            <a:ext cx="3429000" cy="2396257"/>
          </a:xfrm>
          <a:prstGeom prst="rect">
            <a:avLst/>
          </a:prstGeom>
          <a:noFill/>
          <a:ln>
            <a:solidFill>
              <a:srgbClr val="333399"/>
            </a:solidFill>
          </a:ln>
        </p:spPr>
      </p:pic>
      <p:sp>
        <p:nvSpPr>
          <p:cNvPr id="1027" name="Rectangle 3"/>
          <p:cNvSpPr>
            <a:spLocks noChangeArrowheads="1"/>
          </p:cNvSpPr>
          <p:nvPr/>
        </p:nvSpPr>
        <p:spPr bwMode="auto">
          <a:xfrm>
            <a:off x="0" y="5705190"/>
            <a:ext cx="5105400" cy="9048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pt-BR" sz="1600" b="1" i="1" u="none" strike="noStrike" cap="none" normalizeH="0" baseline="0" dirty="0">
                <a:ln>
                  <a:noFill/>
                </a:ln>
                <a:solidFill>
                  <a:srgbClr val="333399"/>
                </a:solidFill>
                <a:effectLst/>
                <a:latin typeface="+mj-lt"/>
                <a:ea typeface="Times New Roman" pitchFamily="18" charset="0"/>
                <a:cs typeface="Arial" pitchFamily="34" charset="0"/>
              </a:rPr>
              <a:t>Chrysomali E</a:t>
            </a:r>
            <a:r>
              <a:rPr kumimoji="0" lang="en-US" sz="1600" b="1" i="1" u="none" strike="noStrike" cap="none" normalizeH="0" baseline="0" dirty="0">
                <a:ln>
                  <a:noFill/>
                </a:ln>
                <a:solidFill>
                  <a:srgbClr val="333399"/>
                </a:solidFill>
                <a:effectLst/>
                <a:latin typeface="+mj-lt"/>
                <a:ea typeface="Times New Roman" pitchFamily="18" charset="0"/>
                <a:cs typeface="Arial" pitchFamily="34" charset="0"/>
              </a:rPr>
              <a:t>, </a:t>
            </a:r>
            <a:r>
              <a:rPr kumimoji="0" lang="pt-BR" sz="1600" b="1" i="1" u="none" strike="noStrike" cap="none" normalizeH="0" baseline="0" dirty="0">
                <a:ln>
                  <a:noFill/>
                </a:ln>
                <a:solidFill>
                  <a:srgbClr val="333399"/>
                </a:solidFill>
                <a:effectLst/>
                <a:latin typeface="+mj-lt"/>
                <a:ea typeface="Times New Roman" pitchFamily="18" charset="0"/>
                <a:cs typeface="Arial" pitchFamily="34" charset="0"/>
              </a:rPr>
              <a:t>Piperi E</a:t>
            </a:r>
            <a:r>
              <a:rPr kumimoji="0" lang="en-US" sz="1600" b="1" i="1" u="none" strike="noStrike" cap="none" normalizeH="0" baseline="0" dirty="0">
                <a:ln>
                  <a:noFill/>
                </a:ln>
                <a:solidFill>
                  <a:srgbClr val="333399"/>
                </a:solidFill>
                <a:effectLst/>
                <a:latin typeface="+mj-lt"/>
                <a:ea typeface="Times New Roman" pitchFamily="18" charset="0"/>
                <a:cs typeface="Arial" pitchFamily="34" charset="0"/>
              </a:rPr>
              <a:t>, </a:t>
            </a:r>
            <a:r>
              <a:rPr kumimoji="0" lang="pt-BR" sz="1600" b="1" i="1" u="none" strike="noStrike" cap="none" normalizeH="0" baseline="0" dirty="0">
                <a:ln>
                  <a:noFill/>
                </a:ln>
                <a:solidFill>
                  <a:srgbClr val="333399"/>
                </a:solidFill>
                <a:effectLst/>
                <a:latin typeface="+mj-lt"/>
                <a:ea typeface="Times New Roman" pitchFamily="18" charset="0"/>
                <a:cs typeface="Arial" pitchFamily="34" charset="0"/>
              </a:rPr>
              <a:t>Sklavounou</a:t>
            </a:r>
            <a:r>
              <a:rPr kumimoji="0" lang="en-US" sz="1600" b="1" i="1" u="none" strike="noStrike" cap="none" normalizeH="0" baseline="0" dirty="0">
                <a:ln>
                  <a:noFill/>
                </a:ln>
                <a:solidFill>
                  <a:srgbClr val="333399"/>
                </a:solidFill>
                <a:effectLst/>
                <a:latin typeface="+mj-lt"/>
                <a:ea typeface="Times New Roman" pitchFamily="18" charset="0"/>
                <a:cs typeface="Arial" pitchFamily="34" charset="0"/>
              </a:rPr>
              <a:t>-</a:t>
            </a:r>
            <a:r>
              <a:rPr kumimoji="0" lang="en-US" sz="1600" b="1" i="1" u="none" strike="noStrike" cap="none" normalizeH="0" baseline="0" dirty="0" err="1">
                <a:ln>
                  <a:noFill/>
                </a:ln>
                <a:solidFill>
                  <a:srgbClr val="333399"/>
                </a:solidFill>
                <a:effectLst/>
                <a:latin typeface="+mj-lt"/>
                <a:ea typeface="Times New Roman" pitchFamily="18" charset="0"/>
                <a:cs typeface="Arial" pitchFamily="34" charset="0"/>
              </a:rPr>
              <a:t>Andrikopoulou</a:t>
            </a:r>
            <a:r>
              <a:rPr kumimoji="0" lang="en-US" sz="1600" b="1" i="1" u="none" strike="noStrike" cap="none" normalizeH="0" baseline="0" dirty="0">
                <a:ln>
                  <a:noFill/>
                </a:ln>
                <a:solidFill>
                  <a:srgbClr val="333399"/>
                </a:solidFill>
                <a:effectLst/>
                <a:latin typeface="+mj-lt"/>
                <a:ea typeface="Times New Roman" pitchFamily="18" charset="0"/>
                <a:cs typeface="Arial" pitchFamily="34" charset="0"/>
              </a:rPr>
              <a:t> </a:t>
            </a:r>
            <a:r>
              <a:rPr kumimoji="0" lang="pt-BR" sz="1600" b="1" i="1" u="none" strike="noStrike" cap="none" normalizeH="0" baseline="0" dirty="0">
                <a:ln>
                  <a:noFill/>
                </a:ln>
                <a:solidFill>
                  <a:srgbClr val="333399"/>
                </a:solidFill>
                <a:effectLst/>
                <a:latin typeface="+mj-lt"/>
                <a:ea typeface="Times New Roman" pitchFamily="18" charset="0"/>
                <a:cs typeface="Arial" pitchFamily="34" charset="0"/>
              </a:rPr>
              <a:t>A</a:t>
            </a:r>
            <a:r>
              <a:rPr kumimoji="0" lang="en-US" sz="1600" b="1" i="1" u="none" strike="noStrike" cap="none" normalizeH="0" baseline="0" dirty="0">
                <a:ln>
                  <a:noFill/>
                </a:ln>
                <a:solidFill>
                  <a:srgbClr val="333399"/>
                </a:solidFill>
                <a:effectLst/>
                <a:latin typeface="+mj-lt"/>
                <a:ea typeface="Times New Roman" pitchFamily="18" charset="0"/>
                <a:cs typeface="Arial" pitchFamily="34" charset="0"/>
              </a:rPr>
              <a:t>.</a:t>
            </a:r>
            <a:endParaRPr kumimoji="0" lang="el-GR" sz="1600" b="1" i="1" u="none" strike="noStrike" cap="none" normalizeH="0" baseline="0" dirty="0">
              <a:ln>
                <a:noFill/>
              </a:ln>
              <a:solidFill>
                <a:srgbClr val="333399"/>
              </a:solidFill>
              <a:effectLst/>
              <a:latin typeface="+mj-lt"/>
              <a:ea typeface="Times New Roman" pitchFamily="18" charset="0"/>
              <a:cs typeface="Arial" pitchFamily="34" charset="0"/>
            </a:endParaRPr>
          </a:p>
          <a:p>
            <a:pPr marL="0" marR="0" lvl="0" indent="0" algn="ctr" defTabSz="914400" rtl="0" eaLnBrk="1" fontAlgn="base" latinLnBrk="0" hangingPunct="1">
              <a:lnSpc>
                <a:spcPct val="110000"/>
              </a:lnSpc>
              <a:spcBef>
                <a:spcPct val="0"/>
              </a:spcBef>
              <a:spcAft>
                <a:spcPct val="0"/>
              </a:spcAft>
              <a:buClrTx/>
              <a:buSzTx/>
              <a:buFontTx/>
              <a:buNone/>
              <a:tabLst/>
            </a:pPr>
            <a:r>
              <a:rPr kumimoji="0" lang="en-GB" sz="1600" b="1" i="1" u="none" strike="noStrike" cap="none" normalizeH="0" baseline="0" dirty="0">
                <a:ln>
                  <a:noFill/>
                </a:ln>
                <a:solidFill>
                  <a:srgbClr val="333399"/>
                </a:solidFill>
                <a:effectLst/>
                <a:latin typeface="+mj-lt"/>
                <a:ea typeface="Times New Roman" pitchFamily="18" charset="0"/>
                <a:cs typeface="Arial" pitchFamily="34" charset="0"/>
              </a:rPr>
              <a:t>Oral </a:t>
            </a:r>
            <a:r>
              <a:rPr kumimoji="0" lang="en-GB" sz="1600" b="1" i="1" u="none" strike="noStrike" cap="none" normalizeH="0" baseline="0" dirty="0" err="1">
                <a:ln>
                  <a:noFill/>
                </a:ln>
                <a:solidFill>
                  <a:srgbClr val="333399"/>
                </a:solidFill>
                <a:effectLst/>
                <a:latin typeface="+mj-lt"/>
                <a:ea typeface="Times New Roman" pitchFamily="18" charset="0"/>
                <a:cs typeface="Arial" pitchFamily="34" charset="0"/>
              </a:rPr>
              <a:t>acanthosis</a:t>
            </a:r>
            <a:r>
              <a:rPr kumimoji="0" lang="en-GB" sz="1600" b="1" i="1" u="none" strike="noStrike" cap="none" normalizeH="0" baseline="0" dirty="0">
                <a:ln>
                  <a:noFill/>
                </a:ln>
                <a:solidFill>
                  <a:srgbClr val="333399"/>
                </a:solidFill>
                <a:effectLst/>
                <a:latin typeface="+mj-lt"/>
                <a:ea typeface="Times New Roman" pitchFamily="18" charset="0"/>
                <a:cs typeface="Arial" pitchFamily="34" charset="0"/>
              </a:rPr>
              <a:t> </a:t>
            </a:r>
            <a:r>
              <a:rPr kumimoji="0" lang="en-GB" sz="1600" b="1" i="1" u="none" strike="noStrike" cap="none" normalizeH="0" baseline="0" dirty="0" err="1">
                <a:ln>
                  <a:noFill/>
                </a:ln>
                <a:solidFill>
                  <a:srgbClr val="333399"/>
                </a:solidFill>
                <a:effectLst/>
                <a:latin typeface="+mj-lt"/>
                <a:ea typeface="Times New Roman" pitchFamily="18" charset="0"/>
                <a:cs typeface="Arial" pitchFamily="34" charset="0"/>
              </a:rPr>
              <a:t>nigricans</a:t>
            </a:r>
            <a:r>
              <a:rPr kumimoji="0" lang="en-GB" sz="1600" b="1" i="1" u="none" strike="noStrike" cap="none" normalizeH="0" baseline="0" dirty="0">
                <a:ln>
                  <a:noFill/>
                </a:ln>
                <a:solidFill>
                  <a:srgbClr val="333399"/>
                </a:solidFill>
                <a:effectLst/>
                <a:latin typeface="+mj-lt"/>
                <a:ea typeface="Times New Roman" pitchFamily="18" charset="0"/>
                <a:cs typeface="Arial" pitchFamily="34" charset="0"/>
              </a:rPr>
              <a:t> in chronic hepatitis B with a</a:t>
            </a:r>
            <a:r>
              <a:rPr kumimoji="0" lang="en-US" sz="1600" b="1" i="1" u="none" strike="noStrike" cap="none" normalizeH="0" baseline="0" dirty="0">
                <a:ln>
                  <a:noFill/>
                </a:ln>
                <a:solidFill>
                  <a:srgbClr val="333399"/>
                </a:solidFill>
                <a:effectLst/>
                <a:latin typeface="+mj-lt"/>
                <a:ea typeface="Times New Roman" pitchFamily="18" charset="0"/>
                <a:cs typeface="Arial" pitchFamily="34" charset="0"/>
              </a:rPr>
              <a:t> 21-</a:t>
            </a:r>
            <a:r>
              <a:rPr kumimoji="0" lang="en-GB" sz="1600" b="1" i="1" u="none" strike="noStrike" cap="none" normalizeH="0" baseline="0" dirty="0">
                <a:ln>
                  <a:noFill/>
                </a:ln>
                <a:solidFill>
                  <a:srgbClr val="333399"/>
                </a:solidFill>
                <a:effectLst/>
                <a:latin typeface="+mj-lt"/>
                <a:ea typeface="Times New Roman" pitchFamily="18" charset="0"/>
                <a:cs typeface="Arial" pitchFamily="34" charset="0"/>
              </a:rPr>
              <a:t>year follow up</a:t>
            </a:r>
            <a:r>
              <a:rPr kumimoji="0" lang="en-US" sz="1600" b="1" i="1" u="none" strike="noStrike" cap="none" normalizeH="0" baseline="0" dirty="0">
                <a:ln>
                  <a:noFill/>
                </a:ln>
                <a:solidFill>
                  <a:srgbClr val="333399"/>
                </a:solidFill>
                <a:effectLst/>
                <a:latin typeface="+mj-lt"/>
                <a:ea typeface="Times New Roman" pitchFamily="18" charset="0"/>
                <a:cs typeface="Arial" pitchFamily="34" charset="0"/>
              </a:rPr>
              <a:t>.</a:t>
            </a:r>
            <a:r>
              <a:rPr kumimoji="0" lang="el-GR" sz="1600" b="1" i="1" u="none" strike="noStrike" cap="none" normalizeH="0" baseline="0" dirty="0">
                <a:ln>
                  <a:noFill/>
                </a:ln>
                <a:solidFill>
                  <a:srgbClr val="333399"/>
                </a:solidFill>
                <a:effectLst/>
                <a:latin typeface="+mj-lt"/>
                <a:ea typeface="Times New Roman" pitchFamily="18" charset="0"/>
                <a:cs typeface="Arial" pitchFamily="34" charset="0"/>
              </a:rPr>
              <a:t> </a:t>
            </a:r>
            <a:r>
              <a:rPr kumimoji="0" lang="en-GB" sz="1600" b="1" i="1" u="none" strike="noStrike" cap="none" normalizeH="0" baseline="0" dirty="0">
                <a:ln>
                  <a:noFill/>
                </a:ln>
                <a:solidFill>
                  <a:srgbClr val="333399"/>
                </a:solidFill>
                <a:effectLst/>
                <a:latin typeface="+mj-lt"/>
                <a:ea typeface="Times New Roman" pitchFamily="18" charset="0"/>
                <a:cs typeface="Arial" pitchFamily="34" charset="0"/>
              </a:rPr>
              <a:t>J </a:t>
            </a:r>
            <a:r>
              <a:rPr kumimoji="0" lang="en-GB" sz="1600" b="1" i="1" u="none" strike="noStrike" cap="none" normalizeH="0" baseline="0" dirty="0" err="1">
                <a:ln>
                  <a:noFill/>
                </a:ln>
                <a:solidFill>
                  <a:srgbClr val="333399"/>
                </a:solidFill>
                <a:effectLst/>
                <a:latin typeface="+mj-lt"/>
                <a:ea typeface="Times New Roman" pitchFamily="18" charset="0"/>
                <a:cs typeface="Arial" pitchFamily="34" charset="0"/>
              </a:rPr>
              <a:t>Dermatol</a:t>
            </a:r>
            <a:r>
              <a:rPr kumimoji="0" lang="el-GR" sz="1600" b="1" i="1" u="none" strike="noStrike" cap="none" normalizeH="0" baseline="0" dirty="0">
                <a:ln>
                  <a:noFill/>
                </a:ln>
                <a:solidFill>
                  <a:srgbClr val="333399"/>
                </a:solidFill>
                <a:effectLst/>
                <a:latin typeface="+mj-lt"/>
                <a:ea typeface="Times New Roman" pitchFamily="18" charset="0"/>
                <a:cs typeface="Arial" pitchFamily="34" charset="0"/>
              </a:rPr>
              <a:t> 2011; 38: 1172-1176. </a:t>
            </a:r>
            <a:endParaRPr kumimoji="0" lang="el-GR" sz="1600" b="1" i="1" u="none" strike="noStrike" cap="none" normalizeH="0" baseline="0" dirty="0">
              <a:ln>
                <a:noFill/>
              </a:ln>
              <a:solidFill>
                <a:srgbClr val="333399"/>
              </a:solidFill>
              <a:effectLst/>
              <a:latin typeface="+mj-lt"/>
              <a:cs typeface="Arial"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240"/>
            <a:ext cx="8229600" cy="1371600"/>
          </a:xfrm>
        </p:spPr>
        <p:txBody>
          <a:bodyPr/>
          <a:lstStyle/>
          <a:p>
            <a:pPr algn="ctr"/>
            <a:r>
              <a:rPr lang="el-GR" sz="2800" b="1" dirty="0">
                <a:solidFill>
                  <a:srgbClr val="333399"/>
                </a:solidFill>
              </a:rPr>
              <a:t>Οδοντιατρική και ασθενής με ΣΔ</a:t>
            </a:r>
          </a:p>
        </p:txBody>
      </p:sp>
      <p:sp>
        <p:nvSpPr>
          <p:cNvPr id="3" name="Content Placeholder 2"/>
          <p:cNvSpPr>
            <a:spLocks noGrp="1"/>
          </p:cNvSpPr>
          <p:nvPr>
            <p:ph idx="1"/>
          </p:nvPr>
        </p:nvSpPr>
        <p:spPr>
          <a:xfrm>
            <a:off x="152400" y="1676400"/>
            <a:ext cx="8991600" cy="4525963"/>
          </a:xfrm>
        </p:spPr>
        <p:txBody>
          <a:bodyPr/>
          <a:lstStyle/>
          <a:p>
            <a:pPr>
              <a:buClr>
                <a:srgbClr val="0000FF"/>
              </a:buClr>
              <a:buSzPct val="100000"/>
              <a:buFont typeface="Wingdings" pitchFamily="2" charset="2"/>
              <a:buChar char="§"/>
            </a:pPr>
            <a:r>
              <a:rPr lang="el-GR" sz="2400" b="1" dirty="0">
                <a:solidFill>
                  <a:schemeClr val="bg1"/>
                </a:solidFill>
              </a:rPr>
              <a:t>Ενημέρωση για την επίδραση του ΣΔ στη στοματική υγεία</a:t>
            </a:r>
          </a:p>
          <a:p>
            <a:pPr>
              <a:buClr>
                <a:srgbClr val="0000FF"/>
              </a:buClr>
              <a:buSzPct val="100000"/>
              <a:buFont typeface="Wingdings" pitchFamily="2" charset="2"/>
              <a:buChar char="§"/>
            </a:pPr>
            <a:r>
              <a:rPr lang="el-GR" sz="2400" b="1" dirty="0">
                <a:solidFill>
                  <a:schemeClr val="bg1"/>
                </a:solidFill>
              </a:rPr>
              <a:t>Συχνές επανεξετάσεις (ανά 3-6 μήνες)</a:t>
            </a:r>
          </a:p>
          <a:p>
            <a:pPr>
              <a:buClr>
                <a:srgbClr val="0000FF"/>
              </a:buClr>
              <a:buSzPct val="100000"/>
              <a:buFont typeface="Wingdings" pitchFamily="2" charset="2"/>
              <a:buChar char="§"/>
            </a:pPr>
            <a:r>
              <a:rPr lang="el-GR" sz="2400" b="1" dirty="0">
                <a:solidFill>
                  <a:schemeClr val="bg1"/>
                </a:solidFill>
              </a:rPr>
              <a:t>Καθημερινό βούρτσισμα 2-3 φορές/ημέρα με φθοριούχο οδοντόπαστα</a:t>
            </a:r>
          </a:p>
          <a:p>
            <a:pPr>
              <a:buClr>
                <a:srgbClr val="0000FF"/>
              </a:buClr>
              <a:buSzPct val="100000"/>
              <a:buFont typeface="Wingdings" pitchFamily="2" charset="2"/>
              <a:buChar char="§"/>
            </a:pPr>
            <a:r>
              <a:rPr lang="el-GR" sz="2400" b="1" dirty="0">
                <a:solidFill>
                  <a:schemeClr val="bg1"/>
                </a:solidFill>
              </a:rPr>
              <a:t>Οδοντικό νήμα 1 φορά/ημέρα </a:t>
            </a:r>
          </a:p>
          <a:p>
            <a:pPr>
              <a:buClr>
                <a:srgbClr val="0000FF"/>
              </a:buClr>
              <a:buSzPct val="100000"/>
              <a:buFont typeface="Wingdings" pitchFamily="2" charset="2"/>
              <a:buChar char="§"/>
            </a:pPr>
            <a:r>
              <a:rPr lang="el-GR" sz="2400" b="1" dirty="0">
                <a:solidFill>
                  <a:schemeClr val="bg1"/>
                </a:solidFill>
              </a:rPr>
              <a:t>Περιορισμός στην κατανάλωση γλυκών</a:t>
            </a:r>
          </a:p>
          <a:p>
            <a:endParaRPr lang="el-GR" dirty="0">
              <a:solidFill>
                <a:schemeClr val="bg1"/>
              </a:solidFill>
            </a:endParaRPr>
          </a:p>
        </p:txBody>
      </p:sp>
      <p:pic>
        <p:nvPicPr>
          <p:cNvPr id="4" name="Picture 4" descr="hygiene should include"/>
          <p:cNvPicPr>
            <a:picLocks noChangeAspect="1" noChangeArrowheads="1"/>
          </p:cNvPicPr>
          <p:nvPr/>
        </p:nvPicPr>
        <p:blipFill>
          <a:blip r:embed="rId3" cstate="print"/>
          <a:srcRect/>
          <a:stretch>
            <a:fillRect/>
          </a:stretch>
        </p:blipFill>
        <p:spPr>
          <a:xfrm>
            <a:off x="5974080" y="3276600"/>
            <a:ext cx="2819400" cy="3429000"/>
          </a:xfrm>
          <a:prstGeom prst="rect">
            <a:avLst/>
          </a:prstGeom>
          <a:noFill/>
          <a:ln>
            <a:solidFill>
              <a:srgbClr val="333399"/>
            </a:solidFill>
          </a:ln>
        </p:spPr>
      </p:pic>
      <p:sp>
        <p:nvSpPr>
          <p:cNvPr id="5" name="TextBox 4"/>
          <p:cNvSpPr txBox="1"/>
          <p:nvPr/>
        </p:nvSpPr>
        <p:spPr>
          <a:xfrm>
            <a:off x="1371600" y="152400"/>
            <a:ext cx="6781800" cy="381000"/>
          </a:xfrm>
          <a:prstGeom prst="rect">
            <a:avLst/>
          </a:prstGeom>
          <a:noFill/>
        </p:spPr>
        <p:txBody>
          <a:bodyPr wrap="square" rtlCol="0">
            <a:spAutoFit/>
          </a:bodyPr>
          <a:lstStyle/>
          <a:p>
            <a:pPr algn="ctr"/>
            <a:r>
              <a:rPr lang="el-GR" b="1" cap="small" spc="100" dirty="0">
                <a:solidFill>
                  <a:srgbClr val="333399"/>
                </a:solidFill>
              </a:rPr>
              <a:t>ΣΑΚΧΑΡΩΔΗΣ ΔΙΑΒΗΤΗΣ ΚΑΙ ΣΤΟΜΑΤΙΚΗ ΥΓΕΙΑ</a:t>
            </a:r>
          </a:p>
        </p:txBody>
      </p:sp>
      <p:pic>
        <p:nvPicPr>
          <p:cNvPr id="6" name="Picture 4" descr="Talk to your dentist"/>
          <p:cNvPicPr>
            <a:picLocks noChangeAspect="1" noChangeArrowheads="1"/>
          </p:cNvPicPr>
          <p:nvPr/>
        </p:nvPicPr>
        <p:blipFill>
          <a:blip r:embed="rId4" cstate="print"/>
          <a:srcRect b="6030"/>
          <a:stretch>
            <a:fillRect/>
          </a:stretch>
        </p:blipFill>
        <p:spPr>
          <a:xfrm>
            <a:off x="990600" y="4572000"/>
            <a:ext cx="3200400" cy="2000250"/>
          </a:xfrm>
          <a:prstGeom prst="rect">
            <a:avLst/>
          </a:prstGeom>
          <a:noFill/>
          <a:ln>
            <a:solidFill>
              <a:srgbClr val="333399"/>
            </a:solid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3560"/>
            <a:ext cx="8229600" cy="762000"/>
          </a:xfrm>
        </p:spPr>
        <p:txBody>
          <a:bodyPr/>
          <a:lstStyle/>
          <a:p>
            <a:pPr algn="ctr"/>
            <a:r>
              <a:rPr lang="el-GR" sz="2800" b="1" dirty="0">
                <a:solidFill>
                  <a:srgbClr val="333399"/>
                </a:solidFill>
              </a:rPr>
              <a:t>Οδοντιατρική και ασθενής με ΣΔ</a:t>
            </a:r>
          </a:p>
        </p:txBody>
      </p:sp>
      <p:sp>
        <p:nvSpPr>
          <p:cNvPr id="3" name="Content Placeholder 2"/>
          <p:cNvSpPr>
            <a:spLocks noGrp="1"/>
          </p:cNvSpPr>
          <p:nvPr>
            <p:ph idx="1"/>
          </p:nvPr>
        </p:nvSpPr>
        <p:spPr>
          <a:xfrm>
            <a:off x="76200" y="1371600"/>
            <a:ext cx="8991600" cy="4983163"/>
          </a:xfrm>
        </p:spPr>
        <p:txBody>
          <a:bodyPr/>
          <a:lstStyle/>
          <a:p>
            <a:pPr>
              <a:spcAft>
                <a:spcPts val="600"/>
              </a:spcAft>
              <a:buClr>
                <a:srgbClr val="0000FF"/>
              </a:buClr>
              <a:buSzPct val="100000"/>
              <a:buFont typeface="Wingdings" pitchFamily="2" charset="2"/>
              <a:buChar char="§"/>
            </a:pPr>
            <a:r>
              <a:rPr lang="el-GR" sz="2300" b="1" dirty="0">
                <a:solidFill>
                  <a:schemeClr val="bg1"/>
                </a:solidFill>
              </a:rPr>
              <a:t>Συνεργασία με τον θεράποντα ιατρό </a:t>
            </a:r>
          </a:p>
          <a:p>
            <a:pPr>
              <a:spcAft>
                <a:spcPts val="600"/>
              </a:spcAft>
              <a:buClr>
                <a:srgbClr val="0000FF"/>
              </a:buClr>
              <a:buSzPct val="100000"/>
              <a:buFont typeface="Wingdings" pitchFamily="2" charset="2"/>
              <a:buChar char="§"/>
            </a:pPr>
            <a:r>
              <a:rPr lang="el-GR" sz="2300" b="1" dirty="0">
                <a:solidFill>
                  <a:schemeClr val="bg1"/>
                </a:solidFill>
              </a:rPr>
              <a:t>Προγραμματισμός επίσκεψης </a:t>
            </a:r>
            <a:r>
              <a:rPr lang="el-GR" sz="2300" b="1" dirty="0" err="1">
                <a:solidFill>
                  <a:schemeClr val="bg1"/>
                </a:solidFill>
              </a:rPr>
              <a:t>πρωϊνές</a:t>
            </a:r>
            <a:r>
              <a:rPr lang="el-GR" sz="2300" b="1" dirty="0">
                <a:solidFill>
                  <a:schemeClr val="bg1"/>
                </a:solidFill>
              </a:rPr>
              <a:t> ώρες, λίγες ώρες μετά τη λήψη ινσουλίνης και το </a:t>
            </a:r>
            <a:r>
              <a:rPr lang="el-GR" sz="2300" b="1" dirty="0" err="1">
                <a:solidFill>
                  <a:schemeClr val="bg1"/>
                </a:solidFill>
              </a:rPr>
              <a:t>πρωϊνό</a:t>
            </a:r>
            <a:r>
              <a:rPr lang="el-GR" sz="2300" b="1" dirty="0">
                <a:solidFill>
                  <a:schemeClr val="bg1"/>
                </a:solidFill>
              </a:rPr>
              <a:t> γεύμα</a:t>
            </a:r>
          </a:p>
          <a:p>
            <a:pPr>
              <a:spcAft>
                <a:spcPts val="600"/>
              </a:spcAft>
              <a:buClr>
                <a:srgbClr val="0000FF"/>
              </a:buClr>
              <a:buSzPct val="100000"/>
              <a:buFont typeface="Wingdings" pitchFamily="2" charset="2"/>
              <a:buChar char="§"/>
            </a:pPr>
            <a:r>
              <a:rPr lang="el-GR" sz="2300" b="1" dirty="0">
                <a:solidFill>
                  <a:schemeClr val="bg1"/>
                </a:solidFill>
              </a:rPr>
              <a:t>Μέτρηση επιπέδου γλυκόζης πριν από τις οδοντιατρικές εργασίες</a:t>
            </a:r>
          </a:p>
          <a:p>
            <a:pPr>
              <a:spcAft>
                <a:spcPts val="600"/>
              </a:spcAft>
              <a:buClr>
                <a:srgbClr val="0000FF"/>
              </a:buClr>
              <a:buSzPct val="100000"/>
              <a:buFont typeface="Wingdings" pitchFamily="2" charset="2"/>
              <a:buChar char="§"/>
            </a:pPr>
            <a:r>
              <a:rPr lang="el-GR" sz="2300" b="1" dirty="0" err="1">
                <a:solidFill>
                  <a:schemeClr val="bg1"/>
                </a:solidFill>
              </a:rPr>
              <a:t>Χημειοπροφύλαξη</a:t>
            </a:r>
            <a:r>
              <a:rPr lang="el-GR" sz="2300" b="1" dirty="0">
                <a:solidFill>
                  <a:schemeClr val="bg1"/>
                </a:solidFill>
              </a:rPr>
              <a:t> πριν από επεμβάσεις (καθυστέρηση επούλωσης, ευπάθεια σε λοιμώξεις)</a:t>
            </a:r>
          </a:p>
          <a:p>
            <a:pPr>
              <a:spcAft>
                <a:spcPts val="600"/>
              </a:spcAft>
              <a:buClr>
                <a:srgbClr val="0000FF"/>
              </a:buClr>
              <a:buSzPct val="100000"/>
              <a:buFont typeface="Wingdings" pitchFamily="2" charset="2"/>
              <a:buChar char="§"/>
            </a:pPr>
            <a:r>
              <a:rPr lang="el-GR" sz="2300" b="1" dirty="0">
                <a:solidFill>
                  <a:schemeClr val="bg1"/>
                </a:solidFill>
              </a:rPr>
              <a:t>Προσαρμογή δόσης ινσουλίνης σε οξείες</a:t>
            </a:r>
            <a:r>
              <a:rPr lang="en-US" sz="2300" b="1" dirty="0">
                <a:solidFill>
                  <a:schemeClr val="bg1"/>
                </a:solidFill>
              </a:rPr>
              <a:t> </a:t>
            </a:r>
            <a:r>
              <a:rPr lang="el-GR" sz="2300" b="1" dirty="0">
                <a:solidFill>
                  <a:schemeClr val="bg1"/>
                </a:solidFill>
              </a:rPr>
              <a:t>λοιμώξεις και </a:t>
            </a:r>
            <a:r>
              <a:rPr lang="en-US" sz="2300" b="1" dirty="0">
                <a:solidFill>
                  <a:schemeClr val="bg1"/>
                </a:solidFill>
              </a:rPr>
              <a:t>stress</a:t>
            </a:r>
            <a:r>
              <a:rPr lang="el-GR" sz="2300" b="1" dirty="0">
                <a:solidFill>
                  <a:schemeClr val="bg1"/>
                </a:solidFill>
              </a:rPr>
              <a:t>                                        λόγω αύξησης γλυκόζης</a:t>
            </a:r>
          </a:p>
          <a:p>
            <a:pPr>
              <a:spcAft>
                <a:spcPts val="600"/>
              </a:spcAft>
              <a:buClr>
                <a:srgbClr val="0000FF"/>
              </a:buClr>
              <a:buSzPct val="100000"/>
              <a:buFont typeface="Wingdings" pitchFamily="2" charset="2"/>
              <a:buChar char="§"/>
            </a:pPr>
            <a:r>
              <a:rPr lang="el-GR" sz="2300" b="1" dirty="0">
                <a:solidFill>
                  <a:srgbClr val="0000FF"/>
                </a:solidFill>
              </a:rPr>
              <a:t>ΠΡΟΣΟΧΗ ΣΤΗ ΧΟΡΗΓΗΣΗ !</a:t>
            </a:r>
          </a:p>
          <a:p>
            <a:pPr indent="69850">
              <a:spcBef>
                <a:spcPts val="0"/>
              </a:spcBef>
              <a:spcAft>
                <a:spcPts val="600"/>
              </a:spcAft>
              <a:buClr>
                <a:srgbClr val="0000FF"/>
              </a:buClr>
              <a:buSzPct val="100000"/>
              <a:buFont typeface="Courier New" pitchFamily="49" charset="0"/>
              <a:buChar char="o"/>
            </a:pPr>
            <a:r>
              <a:rPr lang="el-GR" sz="2300" b="1" dirty="0">
                <a:solidFill>
                  <a:schemeClr val="bg1"/>
                </a:solidFill>
              </a:rPr>
              <a:t> </a:t>
            </a:r>
            <a:r>
              <a:rPr lang="el-GR" sz="2300" b="1" dirty="0" err="1">
                <a:solidFill>
                  <a:schemeClr val="bg1"/>
                </a:solidFill>
              </a:rPr>
              <a:t>Κορτικοστεροειδή</a:t>
            </a:r>
            <a:r>
              <a:rPr lang="el-GR" sz="2300" b="1" dirty="0">
                <a:solidFill>
                  <a:schemeClr val="bg1"/>
                </a:solidFill>
              </a:rPr>
              <a:t> (υπεργλυκαιμία)</a:t>
            </a:r>
          </a:p>
          <a:p>
            <a:pPr indent="69850">
              <a:spcBef>
                <a:spcPts val="0"/>
              </a:spcBef>
              <a:spcAft>
                <a:spcPts val="600"/>
              </a:spcAft>
              <a:buClr>
                <a:srgbClr val="0000FF"/>
              </a:buClr>
              <a:buSzPct val="100000"/>
              <a:buFont typeface="Courier New" pitchFamily="49" charset="0"/>
              <a:buChar char="o"/>
            </a:pPr>
            <a:r>
              <a:rPr lang="el-GR" sz="2300" b="1" dirty="0">
                <a:solidFill>
                  <a:schemeClr val="bg1"/>
                </a:solidFill>
              </a:rPr>
              <a:t> </a:t>
            </a:r>
            <a:r>
              <a:rPr lang="el-GR" sz="2300" b="1" dirty="0" err="1">
                <a:solidFill>
                  <a:schemeClr val="bg1"/>
                </a:solidFill>
              </a:rPr>
              <a:t>Αντιμυκητιασικά</a:t>
            </a:r>
            <a:r>
              <a:rPr lang="el-GR" sz="2300" b="1" dirty="0">
                <a:solidFill>
                  <a:schemeClr val="bg1"/>
                </a:solidFill>
              </a:rPr>
              <a:t> (</a:t>
            </a:r>
            <a:r>
              <a:rPr lang="el-GR" sz="2300" b="1" dirty="0" err="1">
                <a:solidFill>
                  <a:schemeClr val="bg1"/>
                </a:solidFill>
              </a:rPr>
              <a:t>μικοναζόλη</a:t>
            </a:r>
            <a:r>
              <a:rPr lang="el-GR" sz="2300" b="1" dirty="0">
                <a:solidFill>
                  <a:schemeClr val="bg1"/>
                </a:solidFill>
              </a:rPr>
              <a:t>, </a:t>
            </a:r>
            <a:r>
              <a:rPr lang="el-GR" sz="2300" b="1" dirty="0" err="1">
                <a:solidFill>
                  <a:schemeClr val="bg1"/>
                </a:solidFill>
              </a:rPr>
              <a:t>φλουκοναζόλη</a:t>
            </a:r>
            <a:r>
              <a:rPr lang="el-GR" sz="2300" b="1" dirty="0">
                <a:solidFill>
                  <a:schemeClr val="bg1"/>
                </a:solidFill>
              </a:rPr>
              <a:t> αυξάνουν χρόνο </a:t>
            </a:r>
            <a:endParaRPr lang="en-US" sz="2300" b="1" dirty="0">
              <a:solidFill>
                <a:schemeClr val="bg1"/>
              </a:solidFill>
            </a:endParaRPr>
          </a:p>
          <a:p>
            <a:pPr indent="69850">
              <a:spcBef>
                <a:spcPts val="0"/>
              </a:spcBef>
              <a:spcAft>
                <a:spcPts val="600"/>
              </a:spcAft>
              <a:buClr>
                <a:srgbClr val="0000FF"/>
              </a:buClr>
              <a:buSzPct val="100000"/>
              <a:buNone/>
            </a:pPr>
            <a:r>
              <a:rPr lang="en-US" sz="2300" b="1" dirty="0">
                <a:solidFill>
                  <a:schemeClr val="bg1"/>
                </a:solidFill>
              </a:rPr>
              <a:t>  </a:t>
            </a:r>
            <a:r>
              <a:rPr lang="el-GR" sz="2300" b="1" dirty="0">
                <a:solidFill>
                  <a:schemeClr val="bg1"/>
                </a:solidFill>
              </a:rPr>
              <a:t>ημίσειας ζωής </a:t>
            </a:r>
            <a:r>
              <a:rPr lang="el-GR" sz="2300" b="1" dirty="0" err="1">
                <a:solidFill>
                  <a:schemeClr val="bg1"/>
                </a:solidFill>
              </a:rPr>
              <a:t>τολβουταμίδης</a:t>
            </a:r>
            <a:r>
              <a:rPr lang="el-GR" sz="2300" dirty="0">
                <a:solidFill>
                  <a:schemeClr val="bg1"/>
                </a:solidFill>
              </a:rPr>
              <a:t>)</a:t>
            </a:r>
          </a:p>
        </p:txBody>
      </p:sp>
      <p:sp>
        <p:nvSpPr>
          <p:cNvPr id="5" name="TextBox 4"/>
          <p:cNvSpPr txBox="1"/>
          <p:nvPr/>
        </p:nvSpPr>
        <p:spPr>
          <a:xfrm>
            <a:off x="1371600" y="152400"/>
            <a:ext cx="6781800" cy="381000"/>
          </a:xfrm>
          <a:prstGeom prst="rect">
            <a:avLst/>
          </a:prstGeom>
          <a:noFill/>
        </p:spPr>
        <p:txBody>
          <a:bodyPr wrap="square" rtlCol="0">
            <a:spAutoFit/>
          </a:bodyPr>
          <a:lstStyle/>
          <a:p>
            <a:pPr algn="ctr"/>
            <a:r>
              <a:rPr lang="el-GR" b="1" cap="small" spc="100" dirty="0">
                <a:solidFill>
                  <a:srgbClr val="333399"/>
                </a:solidFill>
              </a:rPr>
              <a:t>ΣΑΚΧΑΡΩΔΗΣ ΔΙΑΒΗΤΗΣ ΚΑΙ ΣΤΟΜΑΤΙΚΗ ΥΓΕΙΑ</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905000"/>
            <a:ext cx="8991600" cy="4297363"/>
          </a:xfrm>
        </p:spPr>
        <p:txBody>
          <a:bodyPr/>
          <a:lstStyle/>
          <a:p>
            <a:pPr>
              <a:spcAft>
                <a:spcPts val="600"/>
              </a:spcAft>
              <a:buClr>
                <a:srgbClr val="002060"/>
              </a:buClr>
              <a:buSzPct val="100000"/>
              <a:buFont typeface="Wingdings" pitchFamily="2" charset="2"/>
              <a:buChar char="Ø"/>
            </a:pPr>
            <a:r>
              <a:rPr lang="el-GR" sz="2600" b="1" dirty="0">
                <a:solidFill>
                  <a:srgbClr val="0000FF"/>
                </a:solidFill>
              </a:rPr>
              <a:t>Συχνός επανέλεγχος </a:t>
            </a:r>
          </a:p>
          <a:p>
            <a:pPr indent="-26988">
              <a:spcBef>
                <a:spcPts val="600"/>
              </a:spcBef>
              <a:spcAft>
                <a:spcPts val="600"/>
              </a:spcAft>
              <a:buClr>
                <a:srgbClr val="002060"/>
              </a:buClr>
              <a:buSzPct val="100000"/>
              <a:buFont typeface="Courier New" pitchFamily="49" charset="0"/>
              <a:buChar char="o"/>
            </a:pPr>
            <a:r>
              <a:rPr lang="el-GR" sz="2300" b="1" dirty="0">
                <a:solidFill>
                  <a:schemeClr val="bg1"/>
                </a:solidFill>
              </a:rPr>
              <a:t>   Αναγνώριση </a:t>
            </a:r>
            <a:r>
              <a:rPr lang="el-GR" sz="2300" b="1" dirty="0" err="1">
                <a:solidFill>
                  <a:schemeClr val="bg1"/>
                </a:solidFill>
              </a:rPr>
              <a:t>πρώϊμων</a:t>
            </a:r>
            <a:r>
              <a:rPr lang="el-GR" sz="2300" b="1" dirty="0">
                <a:solidFill>
                  <a:schemeClr val="bg1"/>
                </a:solidFill>
              </a:rPr>
              <a:t> σημείων υποκείμενου αδιάγνωστου  </a:t>
            </a:r>
          </a:p>
          <a:p>
            <a:pPr indent="69850">
              <a:spcBef>
                <a:spcPts val="600"/>
              </a:spcBef>
              <a:spcAft>
                <a:spcPts val="600"/>
              </a:spcAft>
              <a:buClr>
                <a:srgbClr val="002060"/>
              </a:buClr>
              <a:buSzPct val="100000"/>
              <a:buNone/>
            </a:pPr>
            <a:r>
              <a:rPr lang="el-GR" sz="2300" b="1" dirty="0">
                <a:solidFill>
                  <a:schemeClr val="bg1"/>
                </a:solidFill>
              </a:rPr>
              <a:t>    ή αρρύθμιστου ΣΔ (</a:t>
            </a:r>
            <a:r>
              <a:rPr lang="en-US" sz="2300" b="1" dirty="0">
                <a:solidFill>
                  <a:schemeClr val="bg1"/>
                </a:solidFill>
              </a:rPr>
              <a:t>screening</a:t>
            </a:r>
            <a:r>
              <a:rPr lang="el-GR" sz="2300" b="1" dirty="0">
                <a:solidFill>
                  <a:schemeClr val="bg1"/>
                </a:solidFill>
              </a:rPr>
              <a:t>)</a:t>
            </a:r>
          </a:p>
          <a:p>
            <a:pPr indent="69850">
              <a:spcBef>
                <a:spcPts val="600"/>
              </a:spcBef>
              <a:spcAft>
                <a:spcPts val="600"/>
              </a:spcAft>
              <a:buClr>
                <a:srgbClr val="002060"/>
              </a:buClr>
              <a:buSzPct val="100000"/>
              <a:buFont typeface="Courier New" pitchFamily="49" charset="0"/>
              <a:buChar char="o"/>
            </a:pPr>
            <a:r>
              <a:rPr lang="el-GR" sz="2300" b="1" dirty="0">
                <a:solidFill>
                  <a:schemeClr val="bg1"/>
                </a:solidFill>
              </a:rPr>
              <a:t>  Πρόληψη,  έγκαιρη διάγνωση και αντιμετώπιση στοματικών </a:t>
            </a:r>
          </a:p>
          <a:p>
            <a:pPr indent="69850">
              <a:spcBef>
                <a:spcPts val="600"/>
              </a:spcBef>
              <a:spcAft>
                <a:spcPts val="600"/>
              </a:spcAft>
              <a:buClr>
                <a:srgbClr val="002060"/>
              </a:buClr>
              <a:buSzPct val="100000"/>
              <a:buNone/>
            </a:pPr>
            <a:r>
              <a:rPr lang="el-GR" sz="2300" b="1" dirty="0">
                <a:solidFill>
                  <a:schemeClr val="bg1"/>
                </a:solidFill>
              </a:rPr>
              <a:t>    επιπλοκών ΣΔ</a:t>
            </a:r>
          </a:p>
          <a:p>
            <a:pPr indent="-26988">
              <a:spcBef>
                <a:spcPts val="600"/>
              </a:spcBef>
              <a:spcAft>
                <a:spcPts val="600"/>
              </a:spcAft>
              <a:buClr>
                <a:srgbClr val="002060"/>
              </a:buClr>
              <a:buSzPct val="100000"/>
              <a:buFont typeface="Courier New" pitchFamily="49" charset="0"/>
              <a:buChar char="o"/>
            </a:pPr>
            <a:r>
              <a:rPr lang="el-GR" sz="2300" b="1" dirty="0">
                <a:solidFill>
                  <a:schemeClr val="bg1"/>
                </a:solidFill>
              </a:rPr>
              <a:t>  Διατήρηση στοματικής υγείας στοματικού βλεννογόνου και   </a:t>
            </a:r>
          </a:p>
          <a:p>
            <a:pPr indent="-26988">
              <a:spcBef>
                <a:spcPts val="600"/>
              </a:spcBef>
              <a:spcAft>
                <a:spcPts val="600"/>
              </a:spcAft>
              <a:buClr>
                <a:srgbClr val="002060"/>
              </a:buClr>
              <a:buSzPct val="100000"/>
              <a:buNone/>
            </a:pPr>
            <a:r>
              <a:rPr lang="el-GR" sz="2300" b="1" dirty="0">
                <a:solidFill>
                  <a:schemeClr val="bg1"/>
                </a:solidFill>
              </a:rPr>
              <a:t>     μασητικής  λειτουργίας - βελτίωση </a:t>
            </a:r>
            <a:r>
              <a:rPr lang="el-GR" sz="2300" b="1" dirty="0" err="1">
                <a:solidFill>
                  <a:schemeClr val="bg1"/>
                </a:solidFill>
              </a:rPr>
              <a:t>γλυκαιμικού</a:t>
            </a:r>
            <a:r>
              <a:rPr lang="el-GR" sz="2300" b="1" dirty="0">
                <a:solidFill>
                  <a:schemeClr val="bg1"/>
                </a:solidFill>
              </a:rPr>
              <a:t> ελέγχου</a:t>
            </a:r>
          </a:p>
          <a:p>
            <a:pPr indent="-26988">
              <a:spcBef>
                <a:spcPts val="600"/>
              </a:spcBef>
              <a:spcAft>
                <a:spcPts val="600"/>
              </a:spcAft>
              <a:buClr>
                <a:srgbClr val="002060"/>
              </a:buClr>
              <a:buSzPct val="100000"/>
              <a:buNone/>
            </a:pPr>
            <a:r>
              <a:rPr lang="el-GR" sz="2300" b="1" dirty="0">
                <a:solidFill>
                  <a:schemeClr val="bg1"/>
                </a:solidFill>
              </a:rPr>
              <a:t>  </a:t>
            </a:r>
          </a:p>
          <a:p>
            <a:pPr indent="-26988">
              <a:spcBef>
                <a:spcPts val="600"/>
              </a:spcBef>
              <a:spcAft>
                <a:spcPts val="600"/>
              </a:spcAft>
              <a:buClr>
                <a:srgbClr val="002060"/>
              </a:buClr>
              <a:buSzPct val="100000"/>
              <a:buFont typeface="Courier New" pitchFamily="49" charset="0"/>
              <a:buChar char="o"/>
            </a:pPr>
            <a:endParaRPr lang="el-GR" dirty="0"/>
          </a:p>
        </p:txBody>
      </p:sp>
      <p:sp>
        <p:nvSpPr>
          <p:cNvPr id="4" name="Title 3"/>
          <p:cNvSpPr txBox="1">
            <a:spLocks noGrp="1"/>
          </p:cNvSpPr>
          <p:nvPr>
            <p:ph type="title"/>
          </p:nvPr>
        </p:nvSpPr>
        <p:spPr>
          <a:xfrm>
            <a:off x="381000" y="685800"/>
            <a:ext cx="8229600" cy="954107"/>
          </a:xfrm>
          <a:prstGeom prst="rect">
            <a:avLst/>
          </a:prstGeom>
          <a:noFill/>
        </p:spPr>
        <p:txBody>
          <a:bodyPr wrap="square" rtlCol="0">
            <a:spAutoFit/>
          </a:bodyPr>
          <a:lstStyle/>
          <a:p>
            <a:pPr algn="ctr"/>
            <a:r>
              <a:rPr lang="el-GR" sz="2800" b="1" cap="small" spc="100" dirty="0">
                <a:solidFill>
                  <a:srgbClr val="333399"/>
                </a:solidFill>
              </a:rPr>
              <a:t>ΣΑΚΧΑΡΩΔΗΣ ΔΙΑΒΗΤΗΣ ΚΑΙ </a:t>
            </a:r>
            <a:br>
              <a:rPr lang="el-GR" sz="2800" b="1" cap="small" spc="100" dirty="0">
                <a:solidFill>
                  <a:srgbClr val="333399"/>
                </a:solidFill>
              </a:rPr>
            </a:br>
            <a:r>
              <a:rPr lang="el-GR" sz="2800" b="1" cap="small" spc="100" dirty="0">
                <a:solidFill>
                  <a:srgbClr val="333399"/>
                </a:solidFill>
              </a:rPr>
              <a:t>ΣΤΟΜΑΤΙΚΗ ΥΓΕΙΑ</a:t>
            </a:r>
            <a:r>
              <a:rPr lang="en-US" sz="2800" b="1" cap="small" spc="100" dirty="0">
                <a:solidFill>
                  <a:srgbClr val="333399"/>
                </a:solidFill>
              </a:rPr>
              <a:t>:</a:t>
            </a:r>
            <a:r>
              <a:rPr lang="el-GR" sz="2800" b="1" cap="small" spc="100" dirty="0">
                <a:solidFill>
                  <a:srgbClr val="333399"/>
                </a:solidFill>
              </a:rPr>
              <a:t> </a:t>
            </a:r>
            <a:r>
              <a:rPr lang="el-GR" sz="2800" b="1" dirty="0">
                <a:solidFill>
                  <a:srgbClr val="333399"/>
                </a:solidFill>
              </a:rPr>
              <a:t>μία αμφίδρομη σχέση</a:t>
            </a:r>
            <a:endParaRPr lang="el-GR" sz="2800" b="1" cap="small" spc="100" dirty="0">
              <a:solidFill>
                <a:srgbClr val="333399"/>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66386" y="0"/>
            <a:ext cx="9077614" cy="6858000"/>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62FFA5-76D4-AF7C-0FC9-C9CCCC7AB5CA}"/>
              </a:ext>
            </a:extLst>
          </p:cNvPr>
          <p:cNvSpPr txBox="1"/>
          <p:nvPr/>
        </p:nvSpPr>
        <p:spPr>
          <a:xfrm>
            <a:off x="7470648" y="5554511"/>
            <a:ext cx="1449888" cy="253916"/>
          </a:xfrm>
          <a:prstGeom prst="rect">
            <a:avLst/>
          </a:prstGeom>
          <a:noFill/>
        </p:spPr>
        <p:txBody>
          <a:bodyPr wrap="square" rtlCol="0">
            <a:spAutoFit/>
          </a:bodyPr>
          <a:lstStyle/>
          <a:p>
            <a:r>
              <a:rPr lang="el-GR" sz="1050" i="1" dirty="0">
                <a:solidFill>
                  <a:schemeClr val="bg1"/>
                </a:solidFill>
                <a:latin typeface="Times New Roman" panose="02020603050405020304" pitchFamily="18" charset="0"/>
                <a:cs typeface="Times New Roman" panose="02020603050405020304" pitchFamily="18" charset="0"/>
              </a:rPr>
              <a:t>(</a:t>
            </a:r>
            <a:r>
              <a:rPr lang="en-US" sz="1050" i="1" dirty="0">
                <a:solidFill>
                  <a:schemeClr val="bg1"/>
                </a:solidFill>
                <a:latin typeface="Times New Roman" panose="02020603050405020304" pitchFamily="18" charset="0"/>
                <a:cs typeface="Times New Roman" panose="02020603050405020304" pitchFamily="18" charset="0"/>
              </a:rPr>
              <a:t>Miller et al 2020)</a:t>
            </a:r>
            <a:endParaRPr lang="el-GR" sz="1050" i="1" dirty="0">
              <a:solidFill>
                <a:schemeClr val="bg1"/>
              </a:solidFill>
              <a:latin typeface="Times New Roman" panose="02020603050405020304" pitchFamily="18" charset="0"/>
              <a:cs typeface="Times New Roman" panose="02020603050405020304" pitchFamily="18" charset="0"/>
            </a:endParaRPr>
          </a:p>
        </p:txBody>
      </p:sp>
      <p:sp>
        <p:nvSpPr>
          <p:cNvPr id="5" name="Στρογγύλεμα διαγώνιων γωνιών του ορθογωνίου 4">
            <a:extLst>
              <a:ext uri="{FF2B5EF4-FFF2-40B4-BE49-F238E27FC236}">
                <a16:creationId xmlns:a16="http://schemas.microsoft.com/office/drawing/2014/main" id="{60063557-25DA-F7C2-5989-CCB878B1293D}"/>
              </a:ext>
            </a:extLst>
          </p:cNvPr>
          <p:cNvSpPr/>
          <p:nvPr/>
        </p:nvSpPr>
        <p:spPr>
          <a:xfrm>
            <a:off x="127861" y="985260"/>
            <a:ext cx="3165953" cy="2859447"/>
          </a:xfrm>
          <a:prstGeom prst="round2Diag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1350"/>
          </a:p>
        </p:txBody>
      </p:sp>
      <p:sp>
        <p:nvSpPr>
          <p:cNvPr id="6" name="TextBox 5">
            <a:extLst>
              <a:ext uri="{FF2B5EF4-FFF2-40B4-BE49-F238E27FC236}">
                <a16:creationId xmlns:a16="http://schemas.microsoft.com/office/drawing/2014/main" id="{B8A1B366-9416-3C4D-CEE9-9E72B9CDCAD9}"/>
              </a:ext>
            </a:extLst>
          </p:cNvPr>
          <p:cNvSpPr txBox="1"/>
          <p:nvPr/>
        </p:nvSpPr>
        <p:spPr>
          <a:xfrm>
            <a:off x="337954" y="1096856"/>
            <a:ext cx="2475332" cy="2585323"/>
          </a:xfrm>
          <a:prstGeom prst="rect">
            <a:avLst/>
          </a:prstGeom>
          <a:noFill/>
        </p:spPr>
        <p:txBody>
          <a:bodyPr wrap="square" rtlCol="0">
            <a:spAutoFit/>
          </a:bodyPr>
          <a:lstStyle/>
          <a:p>
            <a:r>
              <a:rPr lang="el-GR" sz="1350" b="1" dirty="0">
                <a:solidFill>
                  <a:srgbClr val="FFFF00"/>
                </a:solidFill>
              </a:rPr>
              <a:t>ΛΗΨΗ ΙΣΤΟΡΙΚΟΥ</a:t>
            </a:r>
          </a:p>
          <a:p>
            <a:pPr marL="214313" indent="-214313">
              <a:buClr>
                <a:srgbClr val="002060"/>
              </a:buClr>
              <a:buFont typeface="Wingdings" pitchFamily="2" charset="2"/>
              <a:buChar char="Ø"/>
            </a:pPr>
            <a:r>
              <a:rPr lang="el-GR" sz="1350" dirty="0"/>
              <a:t> Λήψη φαρμάκων-ινσουλίνης </a:t>
            </a:r>
          </a:p>
          <a:p>
            <a:pPr marL="214313" indent="-214313">
              <a:buClr>
                <a:srgbClr val="002060"/>
              </a:buClr>
              <a:buFont typeface="Wingdings" pitchFamily="2" charset="2"/>
              <a:buChar char="Ø"/>
            </a:pPr>
            <a:r>
              <a:rPr lang="el-GR" sz="1350" dirty="0"/>
              <a:t>Επίπεδα σακχάρου νηστείας (πρόσφατα)</a:t>
            </a:r>
          </a:p>
          <a:p>
            <a:pPr marL="214313" indent="-214313">
              <a:buClr>
                <a:srgbClr val="002060"/>
              </a:buClr>
              <a:buFont typeface="Wingdings" pitchFamily="2" charset="2"/>
              <a:buChar char="Ø"/>
            </a:pPr>
            <a:r>
              <a:rPr lang="el-GR" sz="1350" dirty="0"/>
              <a:t> Παρακολούθηση επιπέδων σακχάρου στο σπίτι</a:t>
            </a:r>
          </a:p>
          <a:p>
            <a:pPr marL="214313" indent="-214313">
              <a:buClr>
                <a:srgbClr val="002060"/>
              </a:buClr>
              <a:buFont typeface="Wingdings" pitchFamily="2" charset="2"/>
              <a:buChar char="Ø"/>
            </a:pPr>
            <a:r>
              <a:rPr lang="el-GR" sz="1350" dirty="0"/>
              <a:t> Συχνότητα </a:t>
            </a:r>
            <a:r>
              <a:rPr lang="en-US" sz="1350" dirty="0"/>
              <a:t>HbA1C</a:t>
            </a:r>
            <a:r>
              <a:rPr lang="el-GR" sz="1350" dirty="0"/>
              <a:t> και αποτελέσματα</a:t>
            </a:r>
          </a:p>
          <a:p>
            <a:pPr marL="214313" indent="-214313">
              <a:buClr>
                <a:srgbClr val="002060"/>
              </a:buClr>
              <a:buFont typeface="Wingdings" pitchFamily="2" charset="2"/>
              <a:buChar char="Ø"/>
            </a:pPr>
            <a:r>
              <a:rPr lang="el-GR" sz="1350" dirty="0"/>
              <a:t> Συχνότητα </a:t>
            </a:r>
            <a:r>
              <a:rPr lang="el-GR" sz="1350" dirty="0" err="1"/>
              <a:t>υπο</a:t>
            </a:r>
            <a:r>
              <a:rPr lang="el-GR" sz="1350" dirty="0"/>
              <a:t>- και </a:t>
            </a:r>
            <a:r>
              <a:rPr lang="el-GR" sz="1350" dirty="0" err="1"/>
              <a:t>υπερ-γλυκαιμικών</a:t>
            </a:r>
            <a:r>
              <a:rPr lang="el-GR" sz="1350" dirty="0"/>
              <a:t> επεισοδίων</a:t>
            </a:r>
          </a:p>
          <a:p>
            <a:pPr marL="214313" indent="-214313">
              <a:buClr>
                <a:srgbClr val="002060"/>
              </a:buClr>
              <a:buFont typeface="Wingdings" pitchFamily="2" charset="2"/>
              <a:buChar char="Ø"/>
            </a:pPr>
            <a:r>
              <a:rPr lang="el-GR" sz="1350" dirty="0"/>
              <a:t> </a:t>
            </a:r>
            <a:r>
              <a:rPr lang="el-GR" sz="1350" dirty="0" err="1"/>
              <a:t>Συνοδά</a:t>
            </a:r>
            <a:r>
              <a:rPr lang="el-GR" sz="1350" dirty="0"/>
              <a:t> νοσήματα (νεφρική νόσος, καρδιακή νόσος)</a:t>
            </a:r>
          </a:p>
        </p:txBody>
      </p:sp>
      <p:sp>
        <p:nvSpPr>
          <p:cNvPr id="9" name="Ψαλίδισμα διαγώνιων γωνιών του ορθογωνίου 8">
            <a:extLst>
              <a:ext uri="{FF2B5EF4-FFF2-40B4-BE49-F238E27FC236}">
                <a16:creationId xmlns:a16="http://schemas.microsoft.com/office/drawing/2014/main" id="{A9BF060F-8872-5C64-6C82-B80EF9B28F1D}"/>
              </a:ext>
            </a:extLst>
          </p:cNvPr>
          <p:cNvSpPr/>
          <p:nvPr/>
        </p:nvSpPr>
        <p:spPr>
          <a:xfrm>
            <a:off x="5410201" y="3177698"/>
            <a:ext cx="3317310" cy="667010"/>
          </a:xfrm>
          <a:prstGeom prst="snip2Diag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400" b="1" dirty="0" err="1">
                <a:solidFill>
                  <a:srgbClr val="FFFF00"/>
                </a:solidFill>
              </a:rPr>
              <a:t>Αξιολ</a:t>
            </a:r>
            <a:r>
              <a:rPr lang="en-US" sz="1400" b="1" dirty="0" err="1">
                <a:solidFill>
                  <a:srgbClr val="FFFF00"/>
                </a:solidFill>
              </a:rPr>
              <a:t>ό</a:t>
            </a:r>
            <a:r>
              <a:rPr lang="el-GR" sz="1400" b="1" dirty="0" err="1">
                <a:solidFill>
                  <a:srgbClr val="FFFF00"/>
                </a:solidFill>
              </a:rPr>
              <a:t>γηση</a:t>
            </a:r>
            <a:r>
              <a:rPr lang="el-GR" sz="1400" b="1" dirty="0">
                <a:solidFill>
                  <a:srgbClr val="FFFF00"/>
                </a:solidFill>
              </a:rPr>
              <a:t> </a:t>
            </a:r>
            <a:r>
              <a:rPr lang="el-GR" sz="1400" b="1" dirty="0" err="1">
                <a:solidFill>
                  <a:srgbClr val="FFFF00"/>
                </a:solidFill>
              </a:rPr>
              <a:t>γλυκαιμικού</a:t>
            </a:r>
            <a:r>
              <a:rPr lang="el-GR" sz="1400" b="1" dirty="0">
                <a:solidFill>
                  <a:srgbClr val="FFFF00"/>
                </a:solidFill>
              </a:rPr>
              <a:t> ελέγχου από το πρώτο ραντεβού!</a:t>
            </a:r>
          </a:p>
        </p:txBody>
      </p:sp>
      <p:pic>
        <p:nvPicPr>
          <p:cNvPr id="1026" name="Picture 2" descr="Important Office Information - Tangent Elementary School">
            <a:extLst>
              <a:ext uri="{FF2B5EF4-FFF2-40B4-BE49-F238E27FC236}">
                <a16:creationId xmlns:a16="http://schemas.microsoft.com/office/drawing/2014/main" id="{8034E2B6-FB0F-49C2-42F0-3BA61D6BE8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4592" y="1382276"/>
            <a:ext cx="2552700" cy="1790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Τα 8 λάθη που κάνετε με τις ταινίες μέτρησης σακχάρου - boxpharmacy.gr">
            <a:extLst>
              <a:ext uri="{FF2B5EF4-FFF2-40B4-BE49-F238E27FC236}">
                <a16:creationId xmlns:a16="http://schemas.microsoft.com/office/drawing/2014/main" id="{F703C50B-4008-928C-4997-55ECC977C6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7940" y="928493"/>
            <a:ext cx="1734203" cy="19643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10" name="Πίνακας 9">
            <a:extLst>
              <a:ext uri="{FF2B5EF4-FFF2-40B4-BE49-F238E27FC236}">
                <a16:creationId xmlns:a16="http://schemas.microsoft.com/office/drawing/2014/main" id="{19D97EBC-25BF-31CA-CA97-1BA9CFCA0960}"/>
              </a:ext>
            </a:extLst>
          </p:cNvPr>
          <p:cNvGraphicFramePr>
            <a:graphicFrameLocks noGrp="1"/>
          </p:cNvGraphicFramePr>
          <p:nvPr>
            <p:extLst>
              <p:ext uri="{D42A27DB-BD31-4B8C-83A1-F6EECF244321}">
                <p14:modId xmlns:p14="http://schemas.microsoft.com/office/powerpoint/2010/main" val="3088926255"/>
              </p:ext>
            </p:extLst>
          </p:nvPr>
        </p:nvGraphicFramePr>
        <p:xfrm>
          <a:off x="576850" y="4426472"/>
          <a:ext cx="5900150" cy="2301647"/>
        </p:xfrm>
        <a:graphic>
          <a:graphicData uri="http://schemas.openxmlformats.org/drawingml/2006/table">
            <a:tbl>
              <a:tblPr firstRow="1" bandRow="1">
                <a:tableStyleId>{5C22544A-7EE6-4342-B048-85BDC9FD1C3A}</a:tableStyleId>
              </a:tblPr>
              <a:tblGrid>
                <a:gridCol w="2950075">
                  <a:extLst>
                    <a:ext uri="{9D8B030D-6E8A-4147-A177-3AD203B41FA5}">
                      <a16:colId xmlns:a16="http://schemas.microsoft.com/office/drawing/2014/main" val="2155690052"/>
                    </a:ext>
                  </a:extLst>
                </a:gridCol>
                <a:gridCol w="2950075">
                  <a:extLst>
                    <a:ext uri="{9D8B030D-6E8A-4147-A177-3AD203B41FA5}">
                      <a16:colId xmlns:a16="http://schemas.microsoft.com/office/drawing/2014/main" val="2963437225"/>
                    </a:ext>
                  </a:extLst>
                </a:gridCol>
              </a:tblGrid>
              <a:tr h="331118">
                <a:tc gridSpan="2">
                  <a:txBody>
                    <a:bodyPr/>
                    <a:lstStyle/>
                    <a:p>
                      <a:pPr algn="ctr"/>
                      <a:r>
                        <a:rPr lang="el-GR" sz="1400" dirty="0">
                          <a:latin typeface="Times New Roman" panose="02020603050405020304" pitchFamily="18" charset="0"/>
                          <a:cs typeface="Times New Roman" panose="02020603050405020304" pitchFamily="18" charset="0"/>
                        </a:rPr>
                        <a:t>ΓΛΥΚΟΖΥΛΙΩΜΕΝΗ ΑΙΜΟΣΦΑΙΡΙΝΗ (</a:t>
                      </a:r>
                      <a:r>
                        <a:rPr lang="en-US" sz="1400" dirty="0">
                          <a:latin typeface="Times New Roman" panose="02020603050405020304" pitchFamily="18" charset="0"/>
                          <a:cs typeface="Times New Roman" panose="02020603050405020304" pitchFamily="18" charset="0"/>
                        </a:rPr>
                        <a:t>HbA1C</a:t>
                      </a:r>
                      <a:r>
                        <a:rPr lang="el-GR" sz="1400" dirty="0">
                          <a:latin typeface="Times New Roman" panose="02020603050405020304" pitchFamily="18" charset="0"/>
                          <a:cs typeface="Times New Roman" panose="02020603050405020304" pitchFamily="18" charset="0"/>
                        </a:rPr>
                        <a:t>)</a:t>
                      </a:r>
                    </a:p>
                  </a:txBody>
                  <a:tcPr marL="68580" marR="68580" marT="34290" marB="34290"/>
                </a:tc>
                <a:tc hMerge="1">
                  <a:txBody>
                    <a:bodyPr/>
                    <a:lstStyle/>
                    <a:p>
                      <a:endParaRPr lang="el-GR" dirty="0"/>
                    </a:p>
                  </a:txBody>
                  <a:tcPr/>
                </a:tc>
                <a:extLst>
                  <a:ext uri="{0D108BD9-81ED-4DB2-BD59-A6C34878D82A}">
                    <a16:rowId xmlns:a16="http://schemas.microsoft.com/office/drawing/2014/main" val="3360119157"/>
                  </a:ext>
                </a:extLst>
              </a:tr>
              <a:tr h="326643">
                <a:tc>
                  <a:txBody>
                    <a:bodyPr/>
                    <a:lstStyle/>
                    <a:p>
                      <a:r>
                        <a:rPr lang="el-GR" sz="1400" b="1" dirty="0">
                          <a:latin typeface="Times New Roman" panose="02020603050405020304" pitchFamily="18" charset="0"/>
                          <a:cs typeface="Times New Roman" panose="02020603050405020304" pitchFamily="18" charset="0"/>
                        </a:rPr>
                        <a:t>Για διάγνωση ΣΔ</a:t>
                      </a:r>
                    </a:p>
                  </a:txBody>
                  <a:tcPr marL="68580" marR="68580" marT="34290" marB="34290"/>
                </a:tc>
                <a:tc>
                  <a:txBody>
                    <a:bodyPr/>
                    <a:lstStyle/>
                    <a:p>
                      <a:endParaRPr lang="el-GR" sz="1400" dirty="0">
                        <a:latin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642985961"/>
                  </a:ext>
                </a:extLst>
              </a:tr>
              <a:tr h="326643">
                <a:tc>
                  <a:txBody>
                    <a:bodyPr/>
                    <a:lstStyle/>
                    <a:p>
                      <a:r>
                        <a:rPr lang="el-GR" sz="1400" i="1" dirty="0">
                          <a:latin typeface="Times New Roman" panose="02020603050405020304" pitchFamily="18" charset="0"/>
                          <a:cs typeface="Times New Roman" panose="02020603050405020304" pitchFamily="18" charset="0"/>
                        </a:rPr>
                        <a:t>Δεν υπάρχει ΣΔ</a:t>
                      </a:r>
                    </a:p>
                  </a:txBody>
                  <a:tcPr marL="68580" marR="68580" marT="34290" marB="34290"/>
                </a:tc>
                <a:tc>
                  <a:txBody>
                    <a:bodyPr/>
                    <a:lstStyle/>
                    <a:p>
                      <a:r>
                        <a:rPr lang="el-GR" sz="1400" dirty="0">
                          <a:latin typeface="Times New Roman" panose="02020603050405020304" pitchFamily="18" charset="0"/>
                          <a:cs typeface="Times New Roman" panose="02020603050405020304" pitchFamily="18" charset="0"/>
                        </a:rPr>
                        <a:t>Τιμή &lt; 6,5%</a:t>
                      </a:r>
                    </a:p>
                  </a:txBody>
                  <a:tcPr marL="68580" marR="68580" marT="34290" marB="34290"/>
                </a:tc>
                <a:extLst>
                  <a:ext uri="{0D108BD9-81ED-4DB2-BD59-A6C34878D82A}">
                    <a16:rowId xmlns:a16="http://schemas.microsoft.com/office/drawing/2014/main" val="1333845744"/>
                  </a:ext>
                </a:extLst>
              </a:tr>
              <a:tr h="326643">
                <a:tc>
                  <a:txBody>
                    <a:bodyPr/>
                    <a:lstStyle/>
                    <a:p>
                      <a:r>
                        <a:rPr lang="el-GR" sz="1400" i="1" dirty="0">
                          <a:latin typeface="Times New Roman" panose="02020603050405020304" pitchFamily="18" charset="0"/>
                          <a:cs typeface="Times New Roman" panose="02020603050405020304" pitchFamily="18" charset="0"/>
                        </a:rPr>
                        <a:t>Πιθανότατα υπάρχει ΣΔ (χρήζει επανάληψης)</a:t>
                      </a:r>
                    </a:p>
                  </a:txBody>
                  <a:tcPr marL="68580" marR="68580" marT="34290" marB="34290"/>
                </a:tc>
                <a:tc>
                  <a:txBody>
                    <a:bodyPr/>
                    <a:lstStyle/>
                    <a:p>
                      <a:r>
                        <a:rPr lang="el-GR" sz="1400" dirty="0">
                          <a:latin typeface="Times New Roman" panose="02020603050405020304" pitchFamily="18" charset="0"/>
                          <a:cs typeface="Times New Roman" panose="02020603050405020304" pitchFamily="18" charset="0"/>
                        </a:rPr>
                        <a:t>Τιμή ίση ή μεγαλύτερη από 6,5%</a:t>
                      </a:r>
                    </a:p>
                  </a:txBody>
                  <a:tcPr marL="68580" marR="68580" marT="34290" marB="34290"/>
                </a:tc>
                <a:extLst>
                  <a:ext uri="{0D108BD9-81ED-4DB2-BD59-A6C34878D82A}">
                    <a16:rowId xmlns:a16="http://schemas.microsoft.com/office/drawing/2014/main" val="1884077996"/>
                  </a:ext>
                </a:extLst>
              </a:tr>
              <a:tr h="326643">
                <a:tc>
                  <a:txBody>
                    <a:bodyPr/>
                    <a:lstStyle/>
                    <a:p>
                      <a:r>
                        <a:rPr lang="el-GR" sz="1400" i="1" dirty="0">
                          <a:latin typeface="Times New Roman" panose="02020603050405020304" pitchFamily="18" charset="0"/>
                          <a:cs typeface="Times New Roman" panose="02020603050405020304" pitchFamily="18" charset="0"/>
                        </a:rPr>
                        <a:t>Κίνδυνος ανάπτυξης ΣΔ</a:t>
                      </a:r>
                    </a:p>
                  </a:txBody>
                  <a:tcPr marL="68580" marR="68580" marT="34290" marB="34290"/>
                </a:tc>
                <a:tc>
                  <a:txBody>
                    <a:bodyPr/>
                    <a:lstStyle/>
                    <a:p>
                      <a:r>
                        <a:rPr lang="el-GR" sz="1400" dirty="0">
                          <a:latin typeface="Times New Roman" panose="02020603050405020304" pitchFamily="18" charset="0"/>
                          <a:cs typeface="Times New Roman" panose="02020603050405020304" pitchFamily="18" charset="0"/>
                        </a:rPr>
                        <a:t>Τιμή 5,7-6,4%</a:t>
                      </a:r>
                    </a:p>
                  </a:txBody>
                  <a:tcPr marL="68580" marR="68580" marT="34290" marB="34290"/>
                </a:tc>
                <a:extLst>
                  <a:ext uri="{0D108BD9-81ED-4DB2-BD59-A6C34878D82A}">
                    <a16:rowId xmlns:a16="http://schemas.microsoft.com/office/drawing/2014/main" val="2583551289"/>
                  </a:ext>
                </a:extLst>
              </a:tr>
              <a:tr h="326643">
                <a:tc>
                  <a:txBody>
                    <a:bodyPr/>
                    <a:lstStyle/>
                    <a:p>
                      <a:r>
                        <a:rPr lang="el-GR" sz="1400" b="1" dirty="0">
                          <a:latin typeface="Times New Roman" panose="02020603050405020304" pitchFamily="18" charset="0"/>
                          <a:cs typeface="Times New Roman" panose="02020603050405020304" pitchFamily="18" charset="0"/>
                        </a:rPr>
                        <a:t>Για αξιολόγηση χορηγούμενης αγωγής</a:t>
                      </a:r>
                    </a:p>
                  </a:txBody>
                  <a:tcPr marL="68580" marR="68580" marT="34290" marB="34290"/>
                </a:tc>
                <a:tc>
                  <a:txBody>
                    <a:bodyPr/>
                    <a:lstStyle/>
                    <a:p>
                      <a:r>
                        <a:rPr lang="el-GR" sz="1400" dirty="0">
                          <a:latin typeface="Times New Roman" panose="02020603050405020304" pitchFamily="18" charset="0"/>
                          <a:cs typeface="Times New Roman" panose="02020603050405020304" pitchFamily="18" charset="0"/>
                        </a:rPr>
                        <a:t>Τιμή &lt;7%</a:t>
                      </a:r>
                    </a:p>
                  </a:txBody>
                  <a:tcPr marL="68580" marR="68580" marT="34290" marB="34290"/>
                </a:tc>
                <a:extLst>
                  <a:ext uri="{0D108BD9-81ED-4DB2-BD59-A6C34878D82A}">
                    <a16:rowId xmlns:a16="http://schemas.microsoft.com/office/drawing/2014/main" val="902685898"/>
                  </a:ext>
                </a:extLst>
              </a:tr>
            </a:tbl>
          </a:graphicData>
        </a:graphic>
      </p:graphicFrame>
    </p:spTree>
    <p:extLst>
      <p:ext uri="{BB962C8B-B14F-4D97-AF65-F5344CB8AC3E}">
        <p14:creationId xmlns:p14="http://schemas.microsoft.com/office/powerpoint/2010/main" val="19524549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330116-3345-6416-201F-E14B0A99214D}"/>
              </a:ext>
            </a:extLst>
          </p:cNvPr>
          <p:cNvSpPr>
            <a:spLocks noGrp="1"/>
          </p:cNvSpPr>
          <p:nvPr>
            <p:ph type="title"/>
          </p:nvPr>
        </p:nvSpPr>
        <p:spPr>
          <a:xfrm>
            <a:off x="1673352" y="838200"/>
            <a:ext cx="5797296" cy="891540"/>
          </a:xfrm>
        </p:spPr>
        <p:txBody>
          <a:bodyPr/>
          <a:lstStyle/>
          <a:p>
            <a:r>
              <a:rPr lang="el-GR" b="1" dirty="0">
                <a:solidFill>
                  <a:srgbClr val="002060"/>
                </a:solidFill>
              </a:rPr>
              <a:t>ΡΥΘΜΙΣΗ ΣΔ</a:t>
            </a:r>
          </a:p>
        </p:txBody>
      </p:sp>
      <p:sp>
        <p:nvSpPr>
          <p:cNvPr id="3" name="Θέση περιεχομένου 2">
            <a:extLst>
              <a:ext uri="{FF2B5EF4-FFF2-40B4-BE49-F238E27FC236}">
                <a16:creationId xmlns:a16="http://schemas.microsoft.com/office/drawing/2014/main" id="{E28B4E85-5CAC-5BAA-1746-BC7A50023EB3}"/>
              </a:ext>
            </a:extLst>
          </p:cNvPr>
          <p:cNvSpPr>
            <a:spLocks noGrp="1"/>
          </p:cNvSpPr>
          <p:nvPr>
            <p:ph idx="1"/>
          </p:nvPr>
        </p:nvSpPr>
        <p:spPr>
          <a:xfrm>
            <a:off x="457200" y="2272001"/>
            <a:ext cx="8229600" cy="3747799"/>
          </a:xfrm>
        </p:spPr>
        <p:txBody>
          <a:bodyPr/>
          <a:lstStyle/>
          <a:p>
            <a:pPr>
              <a:buClr>
                <a:schemeClr val="accent1"/>
              </a:buClr>
              <a:buFont typeface="Wingdings" pitchFamily="2" charset="2"/>
              <a:buChar char="Ø"/>
            </a:pPr>
            <a:r>
              <a:rPr lang="el-GR" dirty="0"/>
              <a:t> </a:t>
            </a:r>
            <a:r>
              <a:rPr lang="el-GR" sz="2400" dirty="0" err="1">
                <a:solidFill>
                  <a:schemeClr val="bg1"/>
                </a:solidFill>
                <a:latin typeface="Times New Roman" panose="02020603050405020304" pitchFamily="18" charset="0"/>
                <a:cs typeface="Times New Roman" panose="02020603050405020304" pitchFamily="18" charset="0"/>
              </a:rPr>
              <a:t>Γλυκοζυλιωμένη</a:t>
            </a:r>
            <a:r>
              <a:rPr lang="el-GR" sz="2400" dirty="0">
                <a:solidFill>
                  <a:schemeClr val="bg1"/>
                </a:solidFill>
                <a:latin typeface="Times New Roman" panose="02020603050405020304" pitchFamily="18" charset="0"/>
                <a:cs typeface="Times New Roman" panose="02020603050405020304" pitchFamily="18" charset="0"/>
              </a:rPr>
              <a:t> αιμοσφαιρίνη </a:t>
            </a:r>
            <a:r>
              <a:rPr lang="en-US" sz="2400" dirty="0">
                <a:solidFill>
                  <a:schemeClr val="bg1"/>
                </a:solidFill>
                <a:latin typeface="Times New Roman" panose="02020603050405020304" pitchFamily="18" charset="0"/>
                <a:cs typeface="Times New Roman" panose="02020603050405020304" pitchFamily="18" charset="0"/>
              </a:rPr>
              <a:t>HbA1C</a:t>
            </a:r>
            <a:r>
              <a:rPr lang="el-GR" sz="2400" dirty="0">
                <a:solidFill>
                  <a:schemeClr val="bg1"/>
                </a:solidFill>
                <a:latin typeface="Times New Roman" panose="02020603050405020304" pitchFamily="18" charset="0"/>
                <a:cs typeface="Times New Roman" panose="02020603050405020304" pitchFamily="18" charset="0"/>
              </a:rPr>
              <a:t> &lt;7%</a:t>
            </a:r>
          </a:p>
          <a:p>
            <a:pPr lvl="1">
              <a:buClr>
                <a:schemeClr val="accent1"/>
              </a:buClr>
              <a:buFont typeface="Wingdings" pitchFamily="2" charset="2"/>
              <a:buChar char="Ø"/>
            </a:pPr>
            <a:r>
              <a:rPr lang="el-GR" sz="2400" dirty="0">
                <a:solidFill>
                  <a:schemeClr val="bg1"/>
                </a:solidFill>
                <a:latin typeface="Times New Roman" panose="02020603050405020304" pitchFamily="18" charset="0"/>
                <a:cs typeface="Times New Roman" panose="02020603050405020304" pitchFamily="18" charset="0"/>
              </a:rPr>
              <a:t> σε ασθενείς με δύσκολη ρύθμιση, ογκολογικούς </a:t>
            </a:r>
            <a:r>
              <a:rPr lang="el-GR" sz="2400" dirty="0" err="1">
                <a:solidFill>
                  <a:schemeClr val="bg1"/>
                </a:solidFill>
                <a:latin typeface="Times New Roman" panose="02020603050405020304" pitchFamily="18" charset="0"/>
                <a:cs typeface="Times New Roman" panose="02020603050405020304" pitchFamily="18" charset="0"/>
              </a:rPr>
              <a:t>κτλ</a:t>
            </a:r>
            <a:r>
              <a:rPr lang="en-US" sz="2400" dirty="0">
                <a:solidFill>
                  <a:schemeClr val="bg1"/>
                </a:solidFill>
                <a:latin typeface="Times New Roman" panose="02020603050405020304" pitchFamily="18" charset="0"/>
                <a:cs typeface="Times New Roman" panose="02020603050405020304" pitchFamily="18" charset="0"/>
              </a:rPr>
              <a:t>: HbA1C 7-7,5%</a:t>
            </a:r>
          </a:p>
          <a:p>
            <a:pPr>
              <a:buClr>
                <a:schemeClr val="accent1"/>
              </a:buClr>
              <a:buFont typeface="Wingdings"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  </a:t>
            </a:r>
            <a:r>
              <a:rPr lang="el-GR" sz="2400" dirty="0" err="1">
                <a:solidFill>
                  <a:schemeClr val="bg1"/>
                </a:solidFill>
                <a:latin typeface="Times New Roman" panose="02020603050405020304" pitchFamily="18" charset="0"/>
                <a:cs typeface="Times New Roman" panose="02020603050405020304" pitchFamily="18" charset="0"/>
              </a:rPr>
              <a:t>Γλυκ</a:t>
            </a:r>
            <a:r>
              <a:rPr lang="en-US" sz="2400" dirty="0" err="1">
                <a:solidFill>
                  <a:schemeClr val="bg1"/>
                </a:solidFill>
                <a:latin typeface="Times New Roman" panose="02020603050405020304" pitchFamily="18" charset="0"/>
                <a:cs typeface="Times New Roman" panose="02020603050405020304" pitchFamily="18" charset="0"/>
              </a:rPr>
              <a:t>ό</a:t>
            </a:r>
            <a:r>
              <a:rPr lang="el-GR" sz="2400" dirty="0" err="1">
                <a:solidFill>
                  <a:schemeClr val="bg1"/>
                </a:solidFill>
                <a:latin typeface="Times New Roman" panose="02020603050405020304" pitchFamily="18" charset="0"/>
                <a:cs typeface="Times New Roman" panose="02020603050405020304" pitchFamily="18" charset="0"/>
              </a:rPr>
              <a:t>ζη</a:t>
            </a:r>
            <a:r>
              <a:rPr lang="el-GR" sz="2400" dirty="0">
                <a:solidFill>
                  <a:schemeClr val="bg1"/>
                </a:solidFill>
                <a:latin typeface="Times New Roman" panose="02020603050405020304" pitchFamily="18" charset="0"/>
                <a:cs typeface="Times New Roman" panose="02020603050405020304" pitchFamily="18" charset="0"/>
              </a:rPr>
              <a:t> αίματος </a:t>
            </a:r>
            <a:r>
              <a:rPr lang="el-GR" sz="2400" dirty="0" err="1">
                <a:solidFill>
                  <a:schemeClr val="bg1"/>
                </a:solidFill>
                <a:latin typeface="Times New Roman" panose="02020603050405020304" pitchFamily="18" charset="0"/>
                <a:cs typeface="Times New Roman" panose="02020603050405020304" pitchFamily="18" charset="0"/>
              </a:rPr>
              <a:t>προγευματικά</a:t>
            </a:r>
            <a:r>
              <a:rPr lang="el-GR" sz="2400" dirty="0">
                <a:solidFill>
                  <a:schemeClr val="bg1"/>
                </a:solidFill>
                <a:latin typeface="Times New Roman" panose="02020603050405020304" pitchFamily="18" charset="0"/>
                <a:cs typeface="Times New Roman" panose="02020603050405020304" pitchFamily="18" charset="0"/>
              </a:rPr>
              <a:t>: &lt; 130</a:t>
            </a:r>
            <a:r>
              <a:rPr lang="en-US" sz="2400" dirty="0">
                <a:solidFill>
                  <a:schemeClr val="bg1"/>
                </a:solidFill>
                <a:latin typeface="Times New Roman" panose="02020603050405020304" pitchFamily="18" charset="0"/>
                <a:cs typeface="Times New Roman" panose="02020603050405020304" pitchFamily="18" charset="0"/>
              </a:rPr>
              <a:t>mg/dL</a:t>
            </a:r>
          </a:p>
          <a:p>
            <a:pPr>
              <a:buClr>
                <a:schemeClr val="accent1"/>
              </a:buClr>
              <a:buFont typeface="Wingdings"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 </a:t>
            </a:r>
            <a:r>
              <a:rPr lang="el-GR" sz="2400" dirty="0" err="1">
                <a:solidFill>
                  <a:schemeClr val="bg1"/>
                </a:solidFill>
                <a:latin typeface="Times New Roman" panose="02020603050405020304" pitchFamily="18" charset="0"/>
                <a:cs typeface="Times New Roman" panose="02020603050405020304" pitchFamily="18" charset="0"/>
              </a:rPr>
              <a:t>Γλυκ</a:t>
            </a:r>
            <a:r>
              <a:rPr lang="en-US" sz="2400" dirty="0" err="1">
                <a:solidFill>
                  <a:schemeClr val="bg1"/>
                </a:solidFill>
                <a:latin typeface="Times New Roman" panose="02020603050405020304" pitchFamily="18" charset="0"/>
                <a:cs typeface="Times New Roman" panose="02020603050405020304" pitchFamily="18" charset="0"/>
              </a:rPr>
              <a:t>ό</a:t>
            </a:r>
            <a:r>
              <a:rPr lang="el-GR" sz="2400" dirty="0" err="1">
                <a:solidFill>
                  <a:schemeClr val="bg1"/>
                </a:solidFill>
                <a:latin typeface="Times New Roman" panose="02020603050405020304" pitchFamily="18" charset="0"/>
                <a:cs typeface="Times New Roman" panose="02020603050405020304" pitchFamily="18" charset="0"/>
              </a:rPr>
              <a:t>ζη</a:t>
            </a:r>
            <a:r>
              <a:rPr lang="el-GR" sz="2400" dirty="0">
                <a:solidFill>
                  <a:schemeClr val="bg1"/>
                </a:solidFill>
                <a:latin typeface="Times New Roman" panose="02020603050405020304" pitchFamily="18" charset="0"/>
                <a:cs typeface="Times New Roman" panose="02020603050405020304" pitchFamily="18" charset="0"/>
              </a:rPr>
              <a:t> αίματος </a:t>
            </a:r>
            <a:r>
              <a:rPr lang="el-GR" sz="2400" dirty="0" err="1">
                <a:solidFill>
                  <a:schemeClr val="bg1"/>
                </a:solidFill>
                <a:latin typeface="Times New Roman" panose="02020603050405020304" pitchFamily="18" charset="0"/>
                <a:cs typeface="Times New Roman" panose="02020603050405020304" pitchFamily="18" charset="0"/>
              </a:rPr>
              <a:t>μεταγευματικά</a:t>
            </a:r>
            <a:r>
              <a:rPr lang="el-GR" sz="2400" dirty="0">
                <a:solidFill>
                  <a:schemeClr val="bg1"/>
                </a:solidFill>
                <a:latin typeface="Times New Roman" panose="02020603050405020304" pitchFamily="18" charset="0"/>
                <a:cs typeface="Times New Roman" panose="02020603050405020304" pitchFamily="18" charset="0"/>
              </a:rPr>
              <a:t>: &lt; 180</a:t>
            </a:r>
            <a:r>
              <a:rPr lang="en-US" sz="2400" dirty="0">
                <a:solidFill>
                  <a:schemeClr val="bg1"/>
                </a:solidFill>
                <a:latin typeface="Times New Roman" panose="02020603050405020304" pitchFamily="18" charset="0"/>
                <a:cs typeface="Times New Roman" panose="02020603050405020304" pitchFamily="18" charset="0"/>
              </a:rPr>
              <a:t> mg/dL</a:t>
            </a:r>
            <a:endParaRPr lang="el-GR" sz="2400" dirty="0">
              <a:solidFill>
                <a:schemeClr val="bg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83C4EA74-B60B-07DA-16DA-2A4A3A80AFA3}"/>
              </a:ext>
            </a:extLst>
          </p:cNvPr>
          <p:cNvSpPr txBox="1"/>
          <p:nvPr/>
        </p:nvSpPr>
        <p:spPr>
          <a:xfrm>
            <a:off x="3886200" y="5765884"/>
            <a:ext cx="5073041" cy="507831"/>
          </a:xfrm>
          <a:prstGeom prst="rect">
            <a:avLst/>
          </a:prstGeom>
          <a:noFill/>
        </p:spPr>
        <p:txBody>
          <a:bodyPr wrap="square" rtlCol="0">
            <a:spAutoFit/>
          </a:bodyPr>
          <a:lstStyle/>
          <a:p>
            <a:pPr algn="ctr"/>
            <a:r>
              <a:rPr lang="el-GR" sz="1350" i="1" dirty="0">
                <a:solidFill>
                  <a:schemeClr val="bg1"/>
                </a:solidFill>
                <a:latin typeface="Times New Roman" panose="02020603050405020304" pitchFamily="18" charset="0"/>
                <a:cs typeface="Times New Roman" panose="02020603050405020304" pitchFamily="18" charset="0"/>
              </a:rPr>
              <a:t>Κατευθυντήριες Οδηγίες για τη Διαχείριση του Διαβητικού Ασθενούς</a:t>
            </a:r>
          </a:p>
          <a:p>
            <a:pPr algn="ctr"/>
            <a:r>
              <a:rPr lang="el-GR" sz="1350" i="1" dirty="0">
                <a:solidFill>
                  <a:schemeClr val="bg1"/>
                </a:solidFill>
                <a:latin typeface="Times New Roman" panose="02020603050405020304" pitchFamily="18" charset="0"/>
                <a:cs typeface="Times New Roman" panose="02020603050405020304" pitchFamily="18" charset="0"/>
              </a:rPr>
              <a:t>Ελληνική Διαβητολογική Εταιρεία, 2018</a:t>
            </a:r>
          </a:p>
        </p:txBody>
      </p:sp>
    </p:spTree>
    <p:extLst>
      <p:ext uri="{BB962C8B-B14F-4D97-AF65-F5344CB8AC3E}">
        <p14:creationId xmlns:p14="http://schemas.microsoft.com/office/powerpoint/2010/main" val="28190684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F81B3E-E3BE-3FBB-F59B-09CAF112D6D0}"/>
              </a:ext>
            </a:extLst>
          </p:cNvPr>
          <p:cNvSpPr>
            <a:spLocks noGrp="1"/>
          </p:cNvSpPr>
          <p:nvPr>
            <p:ph type="title"/>
          </p:nvPr>
        </p:nvSpPr>
        <p:spPr>
          <a:xfrm>
            <a:off x="990079" y="685800"/>
            <a:ext cx="7391400" cy="795200"/>
          </a:xfrm>
        </p:spPr>
        <p:txBody>
          <a:bodyPr/>
          <a:lstStyle/>
          <a:p>
            <a:r>
              <a:rPr lang="el-GR" sz="3600" b="1" dirty="0">
                <a:solidFill>
                  <a:srgbClr val="002060"/>
                </a:solidFill>
              </a:rPr>
              <a:t>ΣΔ ΚΑΙ ΧΗΜΕΙΟΠΡΟΦΥΛΑΞΗ</a:t>
            </a:r>
          </a:p>
        </p:txBody>
      </p:sp>
      <p:sp>
        <p:nvSpPr>
          <p:cNvPr id="3" name="Θέση περιεχομένου 2">
            <a:extLst>
              <a:ext uri="{FF2B5EF4-FFF2-40B4-BE49-F238E27FC236}">
                <a16:creationId xmlns:a16="http://schemas.microsoft.com/office/drawing/2014/main" id="{549B3444-3C81-6287-FC33-FAE823E33FFB}"/>
              </a:ext>
            </a:extLst>
          </p:cNvPr>
          <p:cNvSpPr>
            <a:spLocks noGrp="1"/>
          </p:cNvSpPr>
          <p:nvPr>
            <p:ph idx="1"/>
          </p:nvPr>
        </p:nvSpPr>
        <p:spPr>
          <a:xfrm>
            <a:off x="95072" y="1676400"/>
            <a:ext cx="5797296" cy="4724400"/>
          </a:xfrm>
        </p:spPr>
        <p:txBody>
          <a:bodyPr>
            <a:normAutofit fontScale="25000" lnSpcReduction="20000"/>
          </a:bodyPr>
          <a:lstStyle/>
          <a:p>
            <a:pPr>
              <a:buClr>
                <a:schemeClr val="accent1"/>
              </a:buClr>
              <a:buFont typeface="Wingdings" pitchFamily="2" charset="2"/>
              <a:buChar char="Ø"/>
            </a:pPr>
            <a:r>
              <a:rPr lang="el-GR" sz="7200" b="1" dirty="0">
                <a:solidFill>
                  <a:schemeClr val="bg1"/>
                </a:solidFill>
                <a:latin typeface="Times New Roman" panose="02020603050405020304" pitchFamily="18" charset="0"/>
                <a:cs typeface="Times New Roman" panose="02020603050405020304" pitchFamily="18" charset="0"/>
              </a:rPr>
              <a:t>Καλά ρυθμισμένοι ασθενείς</a:t>
            </a:r>
          </a:p>
          <a:p>
            <a:pPr lvl="1">
              <a:buClr>
                <a:srgbClr val="002060"/>
              </a:buClr>
              <a:buFont typeface="Wingdings" pitchFamily="2" charset="2"/>
              <a:buChar char="ü"/>
            </a:pPr>
            <a:r>
              <a:rPr lang="el-GR" sz="7200" b="1" dirty="0">
                <a:solidFill>
                  <a:schemeClr val="bg1"/>
                </a:solidFill>
                <a:latin typeface="Times New Roman" panose="02020603050405020304" pitchFamily="18" charset="0"/>
                <a:cs typeface="Times New Roman" panose="02020603050405020304" pitchFamily="18" charset="0"/>
              </a:rPr>
              <a:t> </a:t>
            </a:r>
            <a:r>
              <a:rPr lang="el-GR" sz="7200" dirty="0">
                <a:solidFill>
                  <a:schemeClr val="bg1"/>
                </a:solidFill>
                <a:latin typeface="Times New Roman" panose="02020603050405020304" pitchFamily="18" charset="0"/>
                <a:cs typeface="Times New Roman" panose="02020603050405020304" pitchFamily="18" charset="0"/>
              </a:rPr>
              <a:t>Δεν απαιτείται</a:t>
            </a:r>
          </a:p>
          <a:p>
            <a:pPr lvl="1">
              <a:buClr>
                <a:srgbClr val="002060"/>
              </a:buClr>
              <a:buFont typeface="Wingdings" pitchFamily="2" charset="2"/>
              <a:buChar char="ü"/>
            </a:pPr>
            <a:r>
              <a:rPr lang="el-GR" sz="7200" b="1" dirty="0">
                <a:solidFill>
                  <a:schemeClr val="bg1"/>
                </a:solidFill>
                <a:latin typeface="Times New Roman" panose="02020603050405020304" pitchFamily="18" charset="0"/>
                <a:cs typeface="Times New Roman" panose="02020603050405020304" pitchFamily="18" charset="0"/>
              </a:rPr>
              <a:t> Εκτός εάν υπάρχει σοβαρή λοίμωξη με οίδημα και πυρετό</a:t>
            </a:r>
          </a:p>
          <a:p>
            <a:pPr>
              <a:buClr>
                <a:schemeClr val="accent1"/>
              </a:buClr>
              <a:buFont typeface="Wingdings" pitchFamily="2" charset="2"/>
              <a:buChar char="Ø"/>
            </a:pPr>
            <a:r>
              <a:rPr lang="el-GR" sz="7200" b="1" dirty="0">
                <a:solidFill>
                  <a:schemeClr val="bg1"/>
                </a:solidFill>
                <a:latin typeface="Times New Roman" panose="02020603050405020304" pitchFamily="18" charset="0"/>
                <a:cs typeface="Times New Roman" panose="02020603050405020304" pitchFamily="18" charset="0"/>
              </a:rPr>
              <a:t> Εάν υπάρχουν </a:t>
            </a:r>
            <a:r>
              <a:rPr lang="el-GR" sz="7200" b="1" dirty="0" err="1">
                <a:solidFill>
                  <a:schemeClr val="bg1"/>
                </a:solidFill>
                <a:latin typeface="Times New Roman" panose="02020603050405020304" pitchFamily="18" charset="0"/>
                <a:cs typeface="Times New Roman" panose="02020603050405020304" pitchFamily="18" charset="0"/>
              </a:rPr>
              <a:t>συνοδά</a:t>
            </a:r>
            <a:r>
              <a:rPr lang="el-GR" sz="7200" b="1" dirty="0">
                <a:solidFill>
                  <a:schemeClr val="bg1"/>
                </a:solidFill>
                <a:latin typeface="Times New Roman" panose="02020603050405020304" pitchFamily="18" charset="0"/>
                <a:cs typeface="Times New Roman" panose="02020603050405020304" pitchFamily="18" charset="0"/>
              </a:rPr>
              <a:t> νοσήματα</a:t>
            </a:r>
          </a:p>
          <a:p>
            <a:pPr lvl="1">
              <a:buClr>
                <a:srgbClr val="002060"/>
              </a:buClr>
              <a:buFont typeface="Wingdings" pitchFamily="2" charset="2"/>
              <a:buChar char="ü"/>
            </a:pPr>
            <a:r>
              <a:rPr lang="el-GR" sz="7200" b="1" dirty="0">
                <a:solidFill>
                  <a:schemeClr val="bg1"/>
                </a:solidFill>
                <a:latin typeface="Times New Roman" panose="02020603050405020304" pitchFamily="18" charset="0"/>
                <a:cs typeface="Times New Roman" panose="02020603050405020304" pitchFamily="18" charset="0"/>
              </a:rPr>
              <a:t> </a:t>
            </a:r>
            <a:r>
              <a:rPr lang="el-GR" sz="7200" dirty="0">
                <a:solidFill>
                  <a:schemeClr val="bg1"/>
                </a:solidFill>
                <a:latin typeface="Times New Roman" panose="02020603050405020304" pitchFamily="18" charset="0"/>
                <a:cs typeface="Times New Roman" panose="02020603050405020304" pitchFamily="18" charset="0"/>
              </a:rPr>
              <a:t>πιθανή τροποποίηση στη διαχείριση του ασθενούς</a:t>
            </a:r>
          </a:p>
          <a:p>
            <a:pPr>
              <a:buClr>
                <a:srgbClr val="FFFF00"/>
              </a:buClr>
              <a:buFont typeface="Wingdings" pitchFamily="2" charset="2"/>
              <a:buChar char="Ø"/>
            </a:pPr>
            <a:r>
              <a:rPr lang="el-GR" sz="7200" dirty="0">
                <a:solidFill>
                  <a:schemeClr val="bg1"/>
                </a:solidFill>
                <a:latin typeface="Times New Roman" panose="02020603050405020304" pitchFamily="18" charset="0"/>
                <a:cs typeface="Times New Roman" panose="02020603050405020304" pitchFamily="18" charset="0"/>
              </a:rPr>
              <a:t> </a:t>
            </a:r>
            <a:r>
              <a:rPr lang="el-GR" sz="7200" b="1" dirty="0">
                <a:solidFill>
                  <a:schemeClr val="bg1"/>
                </a:solidFill>
                <a:latin typeface="Times New Roman" panose="02020603050405020304" pitchFamily="18" charset="0"/>
                <a:cs typeface="Times New Roman" panose="02020603050405020304" pitchFamily="18" charset="0"/>
              </a:rPr>
              <a:t>Ασταθής διαβήτης</a:t>
            </a:r>
          </a:p>
          <a:p>
            <a:pPr lvl="1">
              <a:buClr>
                <a:srgbClr val="002060"/>
              </a:buClr>
              <a:buFont typeface="Wingdings" pitchFamily="2" charset="2"/>
              <a:buChar char="ü"/>
            </a:pPr>
            <a:r>
              <a:rPr lang="el-GR" sz="7200" dirty="0">
                <a:solidFill>
                  <a:schemeClr val="bg1"/>
                </a:solidFill>
                <a:latin typeface="Times New Roman" panose="02020603050405020304" pitchFamily="18" charset="0"/>
                <a:cs typeface="Times New Roman" panose="02020603050405020304" pitchFamily="18" charset="0"/>
              </a:rPr>
              <a:t> Αυξημένος κίνδυνος μετεγχειρητικής λοίμωξης</a:t>
            </a:r>
          </a:p>
          <a:p>
            <a:pPr lvl="1">
              <a:buClr>
                <a:srgbClr val="002060"/>
              </a:buClr>
              <a:buFont typeface="Wingdings" pitchFamily="2" charset="2"/>
              <a:buChar char="ü"/>
            </a:pPr>
            <a:r>
              <a:rPr lang="el-GR" sz="7200" dirty="0">
                <a:solidFill>
                  <a:schemeClr val="bg1"/>
                </a:solidFill>
                <a:latin typeface="Times New Roman" panose="02020603050405020304" pitchFamily="18" charset="0"/>
                <a:cs typeface="Times New Roman" panose="02020603050405020304" pitchFamily="18" charset="0"/>
              </a:rPr>
              <a:t> ΔΕΝ συνιστάται </a:t>
            </a:r>
            <a:r>
              <a:rPr lang="el-GR" sz="7200" dirty="0" err="1">
                <a:solidFill>
                  <a:schemeClr val="bg1"/>
                </a:solidFill>
                <a:latin typeface="Times New Roman" panose="02020603050405020304" pitchFamily="18" charset="0"/>
                <a:cs typeface="Times New Roman" panose="02020603050405020304" pitchFamily="18" charset="0"/>
              </a:rPr>
              <a:t>χημειοπροφύλαξη</a:t>
            </a:r>
            <a:endParaRPr lang="el-GR" sz="7200" dirty="0">
              <a:solidFill>
                <a:schemeClr val="bg1"/>
              </a:solidFill>
              <a:latin typeface="Times New Roman" panose="02020603050405020304" pitchFamily="18" charset="0"/>
              <a:cs typeface="Times New Roman" panose="02020603050405020304" pitchFamily="18" charset="0"/>
            </a:endParaRPr>
          </a:p>
          <a:p>
            <a:pPr lvl="1">
              <a:buClr>
                <a:srgbClr val="002060"/>
              </a:buClr>
              <a:buFont typeface="Wingdings" pitchFamily="2" charset="2"/>
              <a:buChar char="ü"/>
            </a:pPr>
            <a:r>
              <a:rPr lang="el-GR" sz="7200" dirty="0">
                <a:solidFill>
                  <a:schemeClr val="bg1"/>
                </a:solidFill>
                <a:latin typeface="Times New Roman" panose="02020603050405020304" pitchFamily="18" charset="0"/>
                <a:cs typeface="Times New Roman" panose="02020603050405020304" pitchFamily="18" charset="0"/>
              </a:rPr>
              <a:t> Αντιμετώπιση λοίμωξης εάν αναπτυχθεί</a:t>
            </a:r>
            <a:endParaRPr lang="el-GR" sz="7200" b="1" dirty="0">
              <a:solidFill>
                <a:schemeClr val="bg1"/>
              </a:solidFill>
              <a:latin typeface="Times New Roman" panose="02020603050405020304" pitchFamily="18" charset="0"/>
              <a:cs typeface="Times New Roman" panose="02020603050405020304" pitchFamily="18" charset="0"/>
            </a:endParaRPr>
          </a:p>
          <a:p>
            <a:pPr>
              <a:buClr>
                <a:schemeClr val="accent1"/>
              </a:buClr>
              <a:buFont typeface="Wingdings" pitchFamily="2" charset="2"/>
              <a:buChar char="Ø"/>
            </a:pPr>
            <a:r>
              <a:rPr lang="el-GR" sz="7200" b="1" dirty="0" err="1">
                <a:solidFill>
                  <a:schemeClr val="bg1"/>
                </a:solidFill>
                <a:latin typeface="Times New Roman" panose="02020603050405020304" pitchFamily="18" charset="0"/>
                <a:cs typeface="Times New Roman" panose="02020603050405020304" pitchFamily="18" charset="0"/>
              </a:rPr>
              <a:t>Χειρουργικ</a:t>
            </a:r>
            <a:r>
              <a:rPr lang="en-US" sz="7200" b="1" dirty="0" err="1">
                <a:solidFill>
                  <a:schemeClr val="bg1"/>
                </a:solidFill>
                <a:latin typeface="Times New Roman" panose="02020603050405020304" pitchFamily="18" charset="0"/>
                <a:cs typeface="Times New Roman" panose="02020603050405020304" pitchFamily="18" charset="0"/>
              </a:rPr>
              <a:t>έ</a:t>
            </a:r>
            <a:r>
              <a:rPr lang="el-GR" sz="7200" b="1" dirty="0">
                <a:solidFill>
                  <a:schemeClr val="bg1"/>
                </a:solidFill>
                <a:latin typeface="Times New Roman" panose="02020603050405020304" pitchFamily="18" charset="0"/>
                <a:cs typeface="Times New Roman" panose="02020603050405020304" pitchFamily="18" charset="0"/>
              </a:rPr>
              <a:t>ς επεμβάσεις </a:t>
            </a:r>
            <a:endParaRPr lang="en-US" sz="7200" b="1" dirty="0">
              <a:solidFill>
                <a:schemeClr val="bg1"/>
              </a:solidFill>
              <a:latin typeface="Times New Roman" panose="02020603050405020304" pitchFamily="18" charset="0"/>
              <a:cs typeface="Times New Roman" panose="02020603050405020304" pitchFamily="18" charset="0"/>
            </a:endParaRPr>
          </a:p>
          <a:p>
            <a:pPr lvl="1">
              <a:buClr>
                <a:srgbClr val="002060"/>
              </a:buClr>
              <a:buFont typeface="Wingdings" pitchFamily="2" charset="2"/>
              <a:buChar char="ü"/>
            </a:pPr>
            <a:r>
              <a:rPr lang="en-US" sz="7200" dirty="0">
                <a:solidFill>
                  <a:schemeClr val="bg1"/>
                </a:solidFill>
                <a:latin typeface="Times New Roman" panose="02020603050405020304" pitchFamily="18" charset="0"/>
                <a:cs typeface="Times New Roman" panose="02020603050405020304" pitchFamily="18" charset="0"/>
              </a:rPr>
              <a:t> </a:t>
            </a:r>
            <a:r>
              <a:rPr lang="el-GR" sz="7200" dirty="0">
                <a:solidFill>
                  <a:schemeClr val="bg1"/>
                </a:solidFill>
                <a:latin typeface="Times New Roman" panose="02020603050405020304" pitchFamily="18" charset="0"/>
                <a:cs typeface="Times New Roman" panose="02020603050405020304" pitchFamily="18" charset="0"/>
              </a:rPr>
              <a:t>Επίπεδα γλυκόζης αίματος: </a:t>
            </a:r>
            <a:r>
              <a:rPr lang="en-US" sz="7200" dirty="0">
                <a:solidFill>
                  <a:schemeClr val="bg1"/>
                </a:solidFill>
                <a:latin typeface="Times New Roman" panose="02020603050405020304" pitchFamily="18" charset="0"/>
                <a:cs typeface="Times New Roman" panose="02020603050405020304" pitchFamily="18" charset="0"/>
              </a:rPr>
              <a:t>120-180mg/dl </a:t>
            </a:r>
            <a:r>
              <a:rPr lang="el-GR" sz="7200" dirty="0">
                <a:solidFill>
                  <a:schemeClr val="bg1"/>
                </a:solidFill>
                <a:latin typeface="Times New Roman" panose="02020603050405020304" pitchFamily="18" charset="0"/>
                <a:cs typeface="Times New Roman" panose="02020603050405020304" pitchFamily="18" charset="0"/>
              </a:rPr>
              <a:t>και τακτική παρακολούθηση</a:t>
            </a:r>
            <a:endParaRPr lang="en-US" sz="7200" dirty="0">
              <a:solidFill>
                <a:schemeClr val="bg1"/>
              </a:solidFill>
              <a:latin typeface="Times New Roman" panose="02020603050405020304" pitchFamily="18" charset="0"/>
              <a:cs typeface="Times New Roman" panose="02020603050405020304" pitchFamily="18" charset="0"/>
            </a:endParaRPr>
          </a:p>
          <a:p>
            <a:pPr>
              <a:buClr>
                <a:schemeClr val="accent1"/>
              </a:buClr>
              <a:buFont typeface="Wingdings" pitchFamily="2" charset="2"/>
              <a:buChar char="Ø"/>
            </a:pPr>
            <a:r>
              <a:rPr lang="en-US" sz="7200" b="1" dirty="0">
                <a:solidFill>
                  <a:schemeClr val="bg1"/>
                </a:solidFill>
                <a:latin typeface="Times New Roman" panose="02020603050405020304" pitchFamily="18" charset="0"/>
                <a:cs typeface="Times New Roman" panose="02020603050405020304" pitchFamily="18" charset="0"/>
              </a:rPr>
              <a:t> </a:t>
            </a:r>
            <a:r>
              <a:rPr lang="el-GR" sz="7200" b="1" dirty="0">
                <a:solidFill>
                  <a:schemeClr val="bg1"/>
                </a:solidFill>
                <a:latin typeface="Times New Roman" panose="02020603050405020304" pitchFamily="18" charset="0"/>
                <a:cs typeface="Times New Roman" panose="02020603050405020304" pitchFamily="18" charset="0"/>
              </a:rPr>
              <a:t>Σε περίπτωση σοβαρής οδοντικής λοίμωξης</a:t>
            </a:r>
            <a:endParaRPr lang="en-US" sz="7200" b="1" dirty="0">
              <a:solidFill>
                <a:schemeClr val="bg1"/>
              </a:solidFill>
              <a:latin typeface="Times New Roman" panose="02020603050405020304" pitchFamily="18" charset="0"/>
              <a:cs typeface="Times New Roman" panose="02020603050405020304" pitchFamily="18" charset="0"/>
            </a:endParaRPr>
          </a:p>
          <a:p>
            <a:pPr lvl="1">
              <a:buClr>
                <a:srgbClr val="002060"/>
              </a:buClr>
              <a:buFont typeface="Wingdings" pitchFamily="2" charset="2"/>
              <a:buChar char="ü"/>
            </a:pPr>
            <a:r>
              <a:rPr lang="el-GR" sz="7200" dirty="0">
                <a:solidFill>
                  <a:schemeClr val="bg1"/>
                </a:solidFill>
                <a:latin typeface="Times New Roman" panose="02020603050405020304" pitchFamily="18" charset="0"/>
                <a:cs typeface="Times New Roman" panose="02020603050405020304" pitchFamily="18" charset="0"/>
              </a:rPr>
              <a:t>Χορήγηση </a:t>
            </a:r>
            <a:r>
              <a:rPr lang="el-GR" sz="7200" dirty="0" err="1">
                <a:solidFill>
                  <a:schemeClr val="bg1"/>
                </a:solidFill>
                <a:latin typeface="Times New Roman" panose="02020603050405020304" pitchFamily="18" charset="0"/>
                <a:cs typeface="Times New Roman" panose="02020603050405020304" pitchFamily="18" charset="0"/>
              </a:rPr>
              <a:t>χημειοπροφύλαξης</a:t>
            </a:r>
            <a:r>
              <a:rPr lang="el-GR" sz="7200" dirty="0">
                <a:solidFill>
                  <a:schemeClr val="bg1"/>
                </a:solidFill>
                <a:latin typeface="Times New Roman" panose="02020603050405020304" pitchFamily="18" charset="0"/>
                <a:cs typeface="Times New Roman" panose="02020603050405020304" pitchFamily="18" charset="0"/>
              </a:rPr>
              <a:t> πριν την οδοντική εξαγωγή ή επέμβαση</a:t>
            </a:r>
          </a:p>
          <a:p>
            <a:pPr lvl="1">
              <a:buClr>
                <a:srgbClr val="002060"/>
              </a:buClr>
              <a:buFont typeface="Wingdings" pitchFamily="2" charset="2"/>
              <a:buChar char="ü"/>
            </a:pPr>
            <a:r>
              <a:rPr lang="el-GR" sz="7200" dirty="0">
                <a:solidFill>
                  <a:schemeClr val="bg1"/>
                </a:solidFill>
                <a:latin typeface="Times New Roman" panose="02020603050405020304" pitchFamily="18" charset="0"/>
                <a:cs typeface="Times New Roman" panose="02020603050405020304" pitchFamily="18" charset="0"/>
              </a:rPr>
              <a:t>Άμεση αντιμετώπιση (π.χ. διάνοιξη) </a:t>
            </a:r>
            <a:endParaRPr lang="en-US" sz="7200" dirty="0">
              <a:solidFill>
                <a:schemeClr val="bg1"/>
              </a:solidFill>
              <a:latin typeface="Times New Roman" panose="02020603050405020304" pitchFamily="18" charset="0"/>
              <a:cs typeface="Times New Roman" panose="02020603050405020304" pitchFamily="18" charset="0"/>
            </a:endParaRPr>
          </a:p>
          <a:p>
            <a:pPr lvl="1">
              <a:buClr>
                <a:srgbClr val="002060"/>
              </a:buClr>
              <a:buFont typeface="Wingdings" pitchFamily="2" charset="2"/>
              <a:buChar char="ü"/>
            </a:pPr>
            <a:r>
              <a:rPr lang="el-GR" sz="7200" dirty="0">
                <a:solidFill>
                  <a:schemeClr val="bg1"/>
                </a:solidFill>
                <a:latin typeface="Times New Roman" panose="02020603050405020304" pitchFamily="18" charset="0"/>
                <a:cs typeface="Times New Roman" panose="02020603050405020304" pitchFamily="18" charset="0"/>
              </a:rPr>
              <a:t>Χορήγηση αντιβιοτικής αγωγής μετεγχειρητικά για </a:t>
            </a:r>
            <a:r>
              <a:rPr lang="en-US" sz="7200" dirty="0">
                <a:solidFill>
                  <a:schemeClr val="bg1"/>
                </a:solidFill>
                <a:latin typeface="Times New Roman" panose="02020603050405020304" pitchFamily="18" charset="0"/>
                <a:cs typeface="Times New Roman" panose="02020603050405020304" pitchFamily="18" charset="0"/>
              </a:rPr>
              <a:t>3 </a:t>
            </a:r>
            <a:r>
              <a:rPr lang="en-US" sz="7200" dirty="0" err="1">
                <a:solidFill>
                  <a:schemeClr val="bg1"/>
                </a:solidFill>
                <a:latin typeface="Times New Roman" panose="02020603050405020304" pitchFamily="18" charset="0"/>
                <a:cs typeface="Times New Roman" panose="02020603050405020304" pitchFamily="18" charset="0"/>
              </a:rPr>
              <a:t>έ</a:t>
            </a:r>
            <a:r>
              <a:rPr lang="el-GR" sz="7200" dirty="0">
                <a:solidFill>
                  <a:schemeClr val="bg1"/>
                </a:solidFill>
                <a:latin typeface="Times New Roman" panose="02020603050405020304" pitchFamily="18" charset="0"/>
                <a:cs typeface="Times New Roman" panose="02020603050405020304" pitchFamily="18" charset="0"/>
              </a:rPr>
              <a:t>ως</a:t>
            </a:r>
            <a:r>
              <a:rPr lang="en-US" sz="7200" dirty="0">
                <a:solidFill>
                  <a:schemeClr val="bg1"/>
                </a:solidFill>
                <a:latin typeface="Times New Roman" panose="02020603050405020304" pitchFamily="18" charset="0"/>
                <a:cs typeface="Times New Roman" panose="02020603050405020304" pitchFamily="18" charset="0"/>
              </a:rPr>
              <a:t> 5 </a:t>
            </a:r>
            <a:r>
              <a:rPr lang="el-GR" sz="7200" dirty="0" err="1">
                <a:solidFill>
                  <a:schemeClr val="bg1"/>
                </a:solidFill>
                <a:latin typeface="Times New Roman" panose="02020603050405020304" pitchFamily="18" charset="0"/>
                <a:cs typeface="Times New Roman" panose="02020603050405020304" pitchFamily="18" charset="0"/>
              </a:rPr>
              <a:t>ημ</a:t>
            </a:r>
            <a:r>
              <a:rPr lang="en-US" sz="7200" dirty="0" err="1">
                <a:solidFill>
                  <a:schemeClr val="bg1"/>
                </a:solidFill>
                <a:latin typeface="Times New Roman" panose="02020603050405020304" pitchFamily="18" charset="0"/>
                <a:cs typeface="Times New Roman" panose="02020603050405020304" pitchFamily="18" charset="0"/>
              </a:rPr>
              <a:t>έ</a:t>
            </a:r>
            <a:r>
              <a:rPr lang="el-GR" sz="7200" dirty="0" err="1">
                <a:solidFill>
                  <a:schemeClr val="bg1"/>
                </a:solidFill>
                <a:latin typeface="Times New Roman" panose="02020603050405020304" pitchFamily="18" charset="0"/>
                <a:cs typeface="Times New Roman" panose="02020603050405020304" pitchFamily="18" charset="0"/>
              </a:rPr>
              <a:t>ρες</a:t>
            </a:r>
            <a:r>
              <a:rPr lang="en-US" sz="7200" dirty="0">
                <a:solidFill>
                  <a:schemeClr val="bg1"/>
                </a:solidFill>
                <a:latin typeface="Times New Roman" panose="02020603050405020304" pitchFamily="18" charset="0"/>
                <a:cs typeface="Times New Roman" panose="02020603050405020304" pitchFamily="18" charset="0"/>
              </a:rPr>
              <a:t> </a:t>
            </a:r>
            <a:endParaRPr lang="el-GR" sz="7200" dirty="0">
              <a:solidFill>
                <a:schemeClr val="bg1"/>
              </a:solidFill>
              <a:latin typeface="Times New Roman" panose="02020603050405020304" pitchFamily="18" charset="0"/>
              <a:cs typeface="Times New Roman" panose="02020603050405020304" pitchFamily="18" charset="0"/>
            </a:endParaRPr>
          </a:p>
          <a:p>
            <a:endParaRPr lang="el-GR" dirty="0"/>
          </a:p>
        </p:txBody>
      </p:sp>
      <p:sp>
        <p:nvSpPr>
          <p:cNvPr id="4" name="Στρογγύλεμα διαγώνιων γωνιών του ορθογωνίου 3">
            <a:extLst>
              <a:ext uri="{FF2B5EF4-FFF2-40B4-BE49-F238E27FC236}">
                <a16:creationId xmlns:a16="http://schemas.microsoft.com/office/drawing/2014/main" id="{BF173BDC-EC3D-9FC6-3E64-E895DB8EEFC1}"/>
              </a:ext>
            </a:extLst>
          </p:cNvPr>
          <p:cNvSpPr/>
          <p:nvPr/>
        </p:nvSpPr>
        <p:spPr>
          <a:xfrm>
            <a:off x="5976920" y="2116116"/>
            <a:ext cx="2705621" cy="189201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a:solidFill>
                  <a:srgbClr val="FFFF00"/>
                </a:solidFill>
              </a:rPr>
              <a:t>ΒΑΣΙΚΟΣ ΣΤΟΧΟΣ</a:t>
            </a:r>
            <a:r>
              <a:rPr lang="en-US" dirty="0">
                <a:solidFill>
                  <a:srgbClr val="FFFF00"/>
                </a:solidFill>
              </a:rPr>
              <a:t>:</a:t>
            </a:r>
          </a:p>
          <a:p>
            <a:pPr marL="214313" indent="-214313">
              <a:buClr>
                <a:srgbClr val="002060"/>
              </a:buClr>
              <a:buFont typeface="Wingdings" pitchFamily="2" charset="2"/>
              <a:buChar char="ü"/>
            </a:pPr>
            <a:r>
              <a:rPr lang="en-US" dirty="0"/>
              <a:t> </a:t>
            </a:r>
            <a:r>
              <a:rPr lang="el-GR" dirty="0"/>
              <a:t>Διατήρηση επιπέδων γλυκόζης στο αίμα κοντά στα φυσιολογικά επίπεδα</a:t>
            </a:r>
            <a:endParaRPr lang="en-US" dirty="0"/>
          </a:p>
        </p:txBody>
      </p:sp>
      <p:sp>
        <p:nvSpPr>
          <p:cNvPr id="5" name="Στρογγύλεμα διαγώνιων γωνιών του ορθογωνίου 4">
            <a:extLst>
              <a:ext uri="{FF2B5EF4-FFF2-40B4-BE49-F238E27FC236}">
                <a16:creationId xmlns:a16="http://schemas.microsoft.com/office/drawing/2014/main" id="{632F8340-CD4F-2DF3-37EB-1633D31CE7D1}"/>
              </a:ext>
            </a:extLst>
          </p:cNvPr>
          <p:cNvSpPr/>
          <p:nvPr/>
        </p:nvSpPr>
        <p:spPr>
          <a:xfrm>
            <a:off x="5976920" y="4361406"/>
            <a:ext cx="2862280" cy="1371600"/>
          </a:xfrm>
          <a:prstGeom prst="round2Diag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solidFill>
                  <a:srgbClr val="FFFF00"/>
                </a:solidFill>
              </a:rPr>
              <a:t>ΧΗΜΕΙΟΠΡΟΦΥΛΑΞΗ ΣΥΝΙΣΤΑΤΑΙ ΣΕ ΜΗ ΡΥΘΜΙΣΜΕΝΟ ΣΔ</a:t>
            </a:r>
          </a:p>
        </p:txBody>
      </p:sp>
    </p:spTree>
    <p:extLst>
      <p:ext uri="{BB962C8B-B14F-4D97-AF65-F5344CB8AC3E}">
        <p14:creationId xmlns:p14="http://schemas.microsoft.com/office/powerpoint/2010/main" val="356001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0"/>
            <a:ext cx="6477000" cy="6577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101600" y="6577554"/>
            <a:ext cx="9677400" cy="323165"/>
          </a:xfrm>
          <a:prstGeom prst="rect">
            <a:avLst/>
          </a:prstGeom>
        </p:spPr>
        <p:txBody>
          <a:bodyPr wrap="square">
            <a:spAutoFit/>
          </a:bodyPr>
          <a:lstStyle/>
          <a:p>
            <a:r>
              <a:rPr lang="nl-NL" sz="1500" b="1" i="1" dirty="0">
                <a:solidFill>
                  <a:srgbClr val="333399"/>
                </a:solidFill>
              </a:rPr>
              <a:t>Verhulst </a:t>
            </a:r>
            <a:r>
              <a:rPr lang="el-GR" sz="1500" b="1" i="1" dirty="0">
                <a:solidFill>
                  <a:srgbClr val="333399"/>
                </a:solidFill>
              </a:rPr>
              <a:t>Μ</a:t>
            </a:r>
            <a:r>
              <a:rPr lang="en-US" sz="1500" b="1" i="1" dirty="0">
                <a:solidFill>
                  <a:srgbClr val="333399"/>
                </a:solidFill>
              </a:rPr>
              <a:t>JL et al. Evaluating All Potential Oral Complications of Diabetes Mellitus</a:t>
            </a:r>
            <a:r>
              <a:rPr lang="el-GR" sz="1500" b="1" i="1" dirty="0">
                <a:solidFill>
                  <a:srgbClr val="333399"/>
                </a:solidFill>
              </a:rPr>
              <a:t>. </a:t>
            </a:r>
            <a:r>
              <a:rPr lang="en-US" sz="1500" b="1" i="1" dirty="0">
                <a:solidFill>
                  <a:srgbClr val="333399"/>
                </a:solidFill>
              </a:rPr>
              <a:t>Front </a:t>
            </a:r>
            <a:r>
              <a:rPr lang="en-US" sz="1500" b="1" i="1" dirty="0" err="1">
                <a:solidFill>
                  <a:srgbClr val="333399"/>
                </a:solidFill>
              </a:rPr>
              <a:t>Endocrinol</a:t>
            </a:r>
            <a:r>
              <a:rPr lang="en-US" sz="1500" b="1" i="1" dirty="0">
                <a:solidFill>
                  <a:srgbClr val="333399"/>
                </a:solidFill>
              </a:rPr>
              <a:t> 2019; 10:56.</a:t>
            </a:r>
            <a:endParaRPr lang="el-GR" sz="1500" b="1" i="1" dirty="0">
              <a:solidFill>
                <a:srgbClr val="333399"/>
              </a:solidFill>
            </a:endParaRPr>
          </a:p>
        </p:txBody>
      </p:sp>
    </p:spTree>
    <p:extLst>
      <p:ext uri="{BB962C8B-B14F-4D97-AF65-F5344CB8AC3E}">
        <p14:creationId xmlns:p14="http://schemas.microsoft.com/office/powerpoint/2010/main" val="28372581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ctr"/>
            <a:r>
              <a:rPr lang="el-GR" sz="2800" b="1" dirty="0">
                <a:solidFill>
                  <a:srgbClr val="002060"/>
                </a:solidFill>
              </a:rPr>
              <a:t>ΕΝΔΕΙΚΤΙΚΗ ΒΙΒΛΙΟΓΡΑΦΙΑ</a:t>
            </a:r>
          </a:p>
        </p:txBody>
      </p:sp>
      <p:sp>
        <p:nvSpPr>
          <p:cNvPr id="3" name="Content Placeholder 2"/>
          <p:cNvSpPr>
            <a:spLocks noGrp="1"/>
          </p:cNvSpPr>
          <p:nvPr>
            <p:ph idx="1"/>
          </p:nvPr>
        </p:nvSpPr>
        <p:spPr>
          <a:xfrm>
            <a:off x="152400" y="1295400"/>
            <a:ext cx="8763000" cy="5486400"/>
          </a:xfrm>
        </p:spPr>
        <p:txBody>
          <a:bodyPr/>
          <a:lstStyle/>
          <a:p>
            <a:pPr marL="0" indent="0">
              <a:spcBef>
                <a:spcPts val="0"/>
              </a:spcBef>
              <a:spcAft>
                <a:spcPts val="600"/>
              </a:spcAft>
              <a:buNone/>
              <a:tabLst>
                <a:tab pos="0" algn="l"/>
              </a:tabLst>
            </a:pPr>
            <a:r>
              <a:rPr lang="en-US" sz="2000" b="1" dirty="0">
                <a:solidFill>
                  <a:srgbClr val="1C1C1C"/>
                </a:solidFill>
              </a:rPr>
              <a:t>1. </a:t>
            </a:r>
            <a:r>
              <a:rPr lang="en-US" sz="2000" b="1" dirty="0">
                <a:solidFill>
                  <a:srgbClr val="333399"/>
                </a:solidFill>
              </a:rPr>
              <a:t>American Diabetes Association. </a:t>
            </a:r>
            <a:r>
              <a:rPr lang="en-US" sz="2000" b="1" i="1" dirty="0">
                <a:solidFill>
                  <a:srgbClr val="333399"/>
                </a:solidFill>
              </a:rPr>
              <a:t>Diagnosis and Classification of Diabetes </a:t>
            </a:r>
          </a:p>
          <a:p>
            <a:pPr marL="0" indent="0">
              <a:spcBef>
                <a:spcPts val="0"/>
              </a:spcBef>
              <a:spcAft>
                <a:spcPts val="600"/>
              </a:spcAft>
              <a:buNone/>
              <a:tabLst>
                <a:tab pos="92075" algn="l"/>
                <a:tab pos="263525" algn="l"/>
              </a:tabLst>
            </a:pPr>
            <a:r>
              <a:rPr lang="en-US" sz="2000" b="1" i="1" dirty="0">
                <a:solidFill>
                  <a:srgbClr val="333399"/>
                </a:solidFill>
              </a:rPr>
              <a:t>Mellitus. </a:t>
            </a:r>
            <a:r>
              <a:rPr lang="en-US" sz="2000" b="1" dirty="0">
                <a:solidFill>
                  <a:srgbClr val="333399"/>
                </a:solidFill>
              </a:rPr>
              <a:t>Diabetes Care 2014; 37 </a:t>
            </a:r>
            <a:r>
              <a:rPr lang="el-GR" sz="2000" b="1" dirty="0">
                <a:solidFill>
                  <a:srgbClr val="333399"/>
                </a:solidFill>
              </a:rPr>
              <a:t>(</a:t>
            </a:r>
            <a:r>
              <a:rPr lang="en-US" sz="2000" b="1" dirty="0" err="1">
                <a:solidFill>
                  <a:srgbClr val="333399"/>
                </a:solidFill>
              </a:rPr>
              <a:t>Suppl</a:t>
            </a:r>
            <a:r>
              <a:rPr lang="en-US" sz="2000" b="1" dirty="0">
                <a:solidFill>
                  <a:srgbClr val="333399"/>
                </a:solidFill>
              </a:rPr>
              <a:t> .1</a:t>
            </a:r>
            <a:r>
              <a:rPr lang="el-GR" sz="2000" b="1" dirty="0">
                <a:solidFill>
                  <a:srgbClr val="333399"/>
                </a:solidFill>
              </a:rPr>
              <a:t>)</a:t>
            </a:r>
            <a:r>
              <a:rPr lang="en-US" sz="2000" b="1" dirty="0">
                <a:solidFill>
                  <a:srgbClr val="333399"/>
                </a:solidFill>
              </a:rPr>
              <a:t>: S81-S90</a:t>
            </a:r>
            <a:r>
              <a:rPr lang="en-US" sz="2000" b="1" i="1" dirty="0">
                <a:solidFill>
                  <a:srgbClr val="333399"/>
                </a:solidFill>
              </a:rPr>
              <a:t>.</a:t>
            </a:r>
            <a:endParaRPr lang="en-US" sz="2000" b="1" dirty="0">
              <a:solidFill>
                <a:schemeClr val="bg1"/>
              </a:solidFill>
            </a:endParaRPr>
          </a:p>
          <a:p>
            <a:pPr marL="0" indent="0">
              <a:spcBef>
                <a:spcPts val="0"/>
              </a:spcBef>
              <a:spcAft>
                <a:spcPts val="600"/>
              </a:spcAft>
              <a:buNone/>
            </a:pPr>
            <a:r>
              <a:rPr lang="en-US" sz="2000" b="1" dirty="0">
                <a:solidFill>
                  <a:schemeClr val="bg1"/>
                </a:solidFill>
              </a:rPr>
              <a:t>2. </a:t>
            </a:r>
            <a:r>
              <a:rPr lang="nl-NL" sz="2000" b="1" dirty="0">
                <a:solidFill>
                  <a:srgbClr val="333399"/>
                </a:solidFill>
              </a:rPr>
              <a:t>Verhulst </a:t>
            </a:r>
            <a:r>
              <a:rPr lang="el-GR" sz="2000" b="1" dirty="0">
                <a:solidFill>
                  <a:srgbClr val="333399"/>
                </a:solidFill>
              </a:rPr>
              <a:t>Μ</a:t>
            </a:r>
            <a:r>
              <a:rPr lang="en-US" sz="2000" b="1" dirty="0">
                <a:solidFill>
                  <a:srgbClr val="333399"/>
                </a:solidFill>
              </a:rPr>
              <a:t>JL</a:t>
            </a:r>
            <a:r>
              <a:rPr lang="nl-NL" sz="2000" b="1" dirty="0">
                <a:solidFill>
                  <a:srgbClr val="333399"/>
                </a:solidFill>
              </a:rPr>
              <a:t>, Loos </a:t>
            </a:r>
            <a:r>
              <a:rPr lang="en-US" sz="2000" b="1" dirty="0">
                <a:solidFill>
                  <a:srgbClr val="333399"/>
                </a:solidFill>
              </a:rPr>
              <a:t>BG</a:t>
            </a:r>
            <a:r>
              <a:rPr lang="nl-NL" sz="2000" b="1" dirty="0">
                <a:solidFill>
                  <a:srgbClr val="333399"/>
                </a:solidFill>
              </a:rPr>
              <a:t>, Gerdes VEA, Teeuw WJ.</a:t>
            </a:r>
            <a:r>
              <a:rPr lang="en-US" sz="2000" b="1" dirty="0">
                <a:solidFill>
                  <a:srgbClr val="333399"/>
                </a:solidFill>
              </a:rPr>
              <a:t> </a:t>
            </a:r>
            <a:r>
              <a:rPr lang="en-US" sz="2000" b="1" i="1" dirty="0">
                <a:solidFill>
                  <a:srgbClr val="333399"/>
                </a:solidFill>
              </a:rPr>
              <a:t>Evaluating All Potential Oral Complications of Diabetes Mellitus</a:t>
            </a:r>
            <a:r>
              <a:rPr lang="el-GR" sz="2000" b="1" dirty="0">
                <a:solidFill>
                  <a:srgbClr val="333399"/>
                </a:solidFill>
              </a:rPr>
              <a:t>.</a:t>
            </a:r>
            <a:r>
              <a:rPr lang="en-US" sz="2000" b="1" dirty="0">
                <a:solidFill>
                  <a:srgbClr val="333399"/>
                </a:solidFill>
              </a:rPr>
              <a:t> Front </a:t>
            </a:r>
            <a:r>
              <a:rPr lang="en-US" sz="2000" b="1" dirty="0" err="1">
                <a:solidFill>
                  <a:srgbClr val="333399"/>
                </a:solidFill>
              </a:rPr>
              <a:t>Endocrinol</a:t>
            </a:r>
            <a:r>
              <a:rPr lang="en-US" sz="2000" b="1" dirty="0">
                <a:solidFill>
                  <a:srgbClr val="333399"/>
                </a:solidFill>
              </a:rPr>
              <a:t> 2019; 10: 56.</a:t>
            </a:r>
          </a:p>
          <a:p>
            <a:pPr>
              <a:spcBef>
                <a:spcPts val="0"/>
              </a:spcBef>
              <a:spcAft>
                <a:spcPts val="600"/>
              </a:spcAft>
              <a:buNone/>
            </a:pPr>
            <a:r>
              <a:rPr lang="en-US" sz="2000" b="1" dirty="0">
                <a:solidFill>
                  <a:schemeClr val="bg1"/>
                </a:solidFill>
              </a:rPr>
              <a:t>3. </a:t>
            </a:r>
            <a:r>
              <a:rPr lang="en-US" sz="2000" b="1" dirty="0" err="1">
                <a:solidFill>
                  <a:srgbClr val="333399"/>
                </a:solidFill>
              </a:rPr>
              <a:t>Mauri-Obradors</a:t>
            </a:r>
            <a:r>
              <a:rPr lang="en-US" sz="2000" b="1" dirty="0">
                <a:solidFill>
                  <a:srgbClr val="333399"/>
                </a:solidFill>
              </a:rPr>
              <a:t> E el al. </a:t>
            </a:r>
            <a:r>
              <a:rPr lang="en-US" sz="2000" b="1" i="1" dirty="0">
                <a:solidFill>
                  <a:srgbClr val="333399"/>
                </a:solidFill>
              </a:rPr>
              <a:t>Oral manifestations of Diabetes Mellitus</a:t>
            </a:r>
            <a:r>
              <a:rPr lang="en-US" sz="2000" b="1" dirty="0">
                <a:solidFill>
                  <a:srgbClr val="333399"/>
                </a:solidFill>
              </a:rPr>
              <a:t>. A </a:t>
            </a:r>
          </a:p>
          <a:p>
            <a:pPr>
              <a:spcBef>
                <a:spcPts val="0"/>
              </a:spcBef>
              <a:spcAft>
                <a:spcPts val="600"/>
              </a:spcAft>
              <a:buNone/>
            </a:pPr>
            <a:r>
              <a:rPr lang="en-US" sz="2000" b="1" dirty="0">
                <a:solidFill>
                  <a:srgbClr val="333399"/>
                </a:solidFill>
              </a:rPr>
              <a:t>systematic review. Med Oral </a:t>
            </a:r>
            <a:r>
              <a:rPr lang="en-US" sz="2000" b="1" dirty="0" err="1">
                <a:solidFill>
                  <a:srgbClr val="333399"/>
                </a:solidFill>
              </a:rPr>
              <a:t>Patol</a:t>
            </a:r>
            <a:r>
              <a:rPr lang="en-US" sz="2000" b="1" dirty="0">
                <a:solidFill>
                  <a:srgbClr val="333399"/>
                </a:solidFill>
              </a:rPr>
              <a:t> Oral Cir </a:t>
            </a:r>
            <a:r>
              <a:rPr lang="en-US" sz="2000" b="1" dirty="0" err="1">
                <a:solidFill>
                  <a:srgbClr val="333399"/>
                </a:solidFill>
              </a:rPr>
              <a:t>Bucal</a:t>
            </a:r>
            <a:r>
              <a:rPr lang="en-US" sz="2000" b="1" dirty="0">
                <a:solidFill>
                  <a:srgbClr val="333399"/>
                </a:solidFill>
              </a:rPr>
              <a:t> 2017; 22: (5):e586-94.</a:t>
            </a:r>
          </a:p>
          <a:p>
            <a:pPr marL="0" indent="0">
              <a:spcBef>
                <a:spcPts val="0"/>
              </a:spcBef>
              <a:spcAft>
                <a:spcPts val="600"/>
              </a:spcAft>
              <a:buNone/>
            </a:pPr>
            <a:r>
              <a:rPr lang="en-US" sz="2000" b="1" dirty="0">
                <a:solidFill>
                  <a:schemeClr val="bg1"/>
                </a:solidFill>
              </a:rPr>
              <a:t>4. </a:t>
            </a:r>
            <a:r>
              <a:rPr lang="en-US" sz="2000" b="1" dirty="0">
                <a:solidFill>
                  <a:srgbClr val="333399"/>
                </a:solidFill>
              </a:rPr>
              <a:t>IDF Clinical Guidelines Task Force. </a:t>
            </a:r>
            <a:r>
              <a:rPr lang="en-US" sz="2000" b="1" i="1" dirty="0">
                <a:solidFill>
                  <a:srgbClr val="333399"/>
                </a:solidFill>
              </a:rPr>
              <a:t>IDF Guideline on Oral Health for People</a:t>
            </a:r>
          </a:p>
          <a:p>
            <a:pPr marL="0" indent="0">
              <a:spcBef>
                <a:spcPts val="0"/>
              </a:spcBef>
              <a:spcAft>
                <a:spcPts val="600"/>
              </a:spcAft>
              <a:buNone/>
            </a:pPr>
            <a:r>
              <a:rPr lang="en-US" sz="2000" b="1" i="1" dirty="0">
                <a:solidFill>
                  <a:srgbClr val="333399"/>
                </a:solidFill>
              </a:rPr>
              <a:t>With Diabetes</a:t>
            </a:r>
            <a:r>
              <a:rPr lang="en-US" sz="2000" b="1" dirty="0">
                <a:solidFill>
                  <a:srgbClr val="333399"/>
                </a:solidFill>
              </a:rPr>
              <a:t>. Brussels: International Diabetes Federation (2009).</a:t>
            </a:r>
            <a:endParaRPr lang="el-GR" sz="2000" b="1" dirty="0">
              <a:solidFill>
                <a:srgbClr val="333399"/>
              </a:solidFill>
            </a:endParaRPr>
          </a:p>
          <a:p>
            <a:pPr>
              <a:spcBef>
                <a:spcPts val="0"/>
              </a:spcBef>
              <a:spcAft>
                <a:spcPts val="600"/>
              </a:spcAft>
              <a:buNone/>
            </a:pPr>
            <a:r>
              <a:rPr lang="en-US" sz="2000" b="1" dirty="0">
                <a:solidFill>
                  <a:srgbClr val="1C1C1C"/>
                </a:solidFill>
              </a:rPr>
              <a:t>5. </a:t>
            </a:r>
            <a:r>
              <a:rPr lang="en-US" sz="2000" b="1" dirty="0">
                <a:solidFill>
                  <a:srgbClr val="333399"/>
                </a:solidFill>
              </a:rPr>
              <a:t>Albert DA, Ward A, </a:t>
            </a:r>
            <a:r>
              <a:rPr lang="en-US" sz="2000" b="1" dirty="0" err="1">
                <a:solidFill>
                  <a:srgbClr val="333399"/>
                </a:solidFill>
              </a:rPr>
              <a:t>Allweiss</a:t>
            </a:r>
            <a:r>
              <a:rPr lang="en-US" sz="2000" b="1" dirty="0">
                <a:solidFill>
                  <a:srgbClr val="333399"/>
                </a:solidFill>
              </a:rPr>
              <a:t> P et al. </a:t>
            </a:r>
            <a:r>
              <a:rPr lang="en-US" sz="2000" b="1" i="1" dirty="0">
                <a:solidFill>
                  <a:srgbClr val="333399"/>
                </a:solidFill>
              </a:rPr>
              <a:t>Diabetes and oral disease: Implications </a:t>
            </a:r>
            <a:endParaRPr lang="el-GR" sz="2000" b="1" i="1" dirty="0">
              <a:solidFill>
                <a:srgbClr val="333399"/>
              </a:solidFill>
            </a:endParaRPr>
          </a:p>
          <a:p>
            <a:pPr>
              <a:spcBef>
                <a:spcPts val="0"/>
              </a:spcBef>
              <a:spcAft>
                <a:spcPts val="600"/>
              </a:spcAft>
              <a:buNone/>
            </a:pPr>
            <a:r>
              <a:rPr lang="en-US" sz="2000" b="1" i="1" dirty="0">
                <a:solidFill>
                  <a:srgbClr val="333399"/>
                </a:solidFill>
              </a:rPr>
              <a:t>for health professionals</a:t>
            </a:r>
            <a:r>
              <a:rPr lang="en-US" sz="2000" b="1" dirty="0">
                <a:solidFill>
                  <a:srgbClr val="333399"/>
                </a:solidFill>
              </a:rPr>
              <a:t>. Ann N Y </a:t>
            </a:r>
            <a:r>
              <a:rPr lang="en-US" sz="2000" b="1" dirty="0" err="1">
                <a:solidFill>
                  <a:srgbClr val="333399"/>
                </a:solidFill>
              </a:rPr>
              <a:t>Acad</a:t>
            </a:r>
            <a:r>
              <a:rPr lang="en-US" sz="2000" b="1" dirty="0">
                <a:solidFill>
                  <a:srgbClr val="333399"/>
                </a:solidFill>
              </a:rPr>
              <a:t> </a:t>
            </a:r>
            <a:r>
              <a:rPr lang="en-US" sz="2000" b="1" dirty="0" err="1">
                <a:solidFill>
                  <a:srgbClr val="333399"/>
                </a:solidFill>
              </a:rPr>
              <a:t>Sci</a:t>
            </a:r>
            <a:r>
              <a:rPr lang="en-US" sz="2000" b="1" dirty="0">
                <a:solidFill>
                  <a:srgbClr val="333399"/>
                </a:solidFill>
              </a:rPr>
              <a:t> 2012;</a:t>
            </a:r>
            <a:r>
              <a:rPr lang="el-GR" sz="2000" b="1" dirty="0">
                <a:solidFill>
                  <a:srgbClr val="333399"/>
                </a:solidFill>
              </a:rPr>
              <a:t> </a:t>
            </a:r>
            <a:r>
              <a:rPr lang="en-US" sz="2000" b="1" dirty="0">
                <a:solidFill>
                  <a:srgbClr val="333399"/>
                </a:solidFill>
              </a:rPr>
              <a:t>1255:</a:t>
            </a:r>
            <a:r>
              <a:rPr lang="el-GR" sz="2000" b="1" dirty="0">
                <a:solidFill>
                  <a:srgbClr val="333399"/>
                </a:solidFill>
              </a:rPr>
              <a:t> </a:t>
            </a:r>
            <a:r>
              <a:rPr lang="en-US" sz="2000" b="1" dirty="0">
                <a:solidFill>
                  <a:srgbClr val="333399"/>
                </a:solidFill>
              </a:rPr>
              <a:t>1-15.</a:t>
            </a:r>
            <a:endParaRPr lang="el-GR" sz="2000" b="1" dirty="0">
              <a:solidFill>
                <a:srgbClr val="333399"/>
              </a:solidFill>
            </a:endParaRPr>
          </a:p>
          <a:p>
            <a:pPr marL="0" indent="0">
              <a:spcBef>
                <a:spcPts val="0"/>
              </a:spcBef>
              <a:spcAft>
                <a:spcPts val="600"/>
              </a:spcAft>
              <a:buNone/>
            </a:pPr>
            <a:r>
              <a:rPr lang="en-US" sz="2000" b="1" dirty="0">
                <a:solidFill>
                  <a:schemeClr val="bg1"/>
                </a:solidFill>
              </a:rPr>
              <a:t>6.</a:t>
            </a:r>
            <a:r>
              <a:rPr lang="en-US" sz="2000" b="1" dirty="0">
                <a:solidFill>
                  <a:srgbClr val="333399"/>
                </a:solidFill>
              </a:rPr>
              <a:t> </a:t>
            </a:r>
            <a:r>
              <a:rPr lang="en-US" sz="2000" b="1" dirty="0" err="1">
                <a:solidFill>
                  <a:srgbClr val="333399"/>
                </a:solidFill>
              </a:rPr>
              <a:t>Borgnakke</a:t>
            </a:r>
            <a:r>
              <a:rPr lang="en-US" sz="2000" b="1" dirty="0">
                <a:solidFill>
                  <a:srgbClr val="333399"/>
                </a:solidFill>
              </a:rPr>
              <a:t> WS. </a:t>
            </a:r>
            <a:r>
              <a:rPr lang="en-US" sz="2000" b="1" i="1" dirty="0">
                <a:solidFill>
                  <a:srgbClr val="333399"/>
                </a:solidFill>
              </a:rPr>
              <a:t>IDF Diabetes Atlas: Diabetes and oral health – A two-way relationship of clinical importance. </a:t>
            </a:r>
            <a:r>
              <a:rPr lang="en-US" sz="2000" b="1" dirty="0">
                <a:solidFill>
                  <a:srgbClr val="333399"/>
                </a:solidFill>
              </a:rPr>
              <a:t>Diabetes Res </a:t>
            </a:r>
            <a:r>
              <a:rPr lang="en-US" sz="2000" b="1" dirty="0" err="1">
                <a:solidFill>
                  <a:srgbClr val="333399"/>
                </a:solidFill>
              </a:rPr>
              <a:t>Clin</a:t>
            </a:r>
            <a:r>
              <a:rPr lang="en-US" sz="2000" b="1" dirty="0">
                <a:solidFill>
                  <a:srgbClr val="333399"/>
                </a:solidFill>
              </a:rPr>
              <a:t> </a:t>
            </a:r>
            <a:r>
              <a:rPr lang="en-US" sz="2000" b="1" dirty="0" err="1">
                <a:solidFill>
                  <a:srgbClr val="333399"/>
                </a:solidFill>
              </a:rPr>
              <a:t>Pract</a:t>
            </a:r>
            <a:r>
              <a:rPr lang="en-US" sz="2000" b="1" dirty="0">
                <a:solidFill>
                  <a:srgbClr val="333399"/>
                </a:solidFill>
              </a:rPr>
              <a:t> 2019;</a:t>
            </a:r>
            <a:r>
              <a:rPr lang="el-GR" sz="2000" b="1" dirty="0"/>
              <a:t> </a:t>
            </a:r>
            <a:r>
              <a:rPr lang="el-GR" sz="2000" b="1" dirty="0">
                <a:solidFill>
                  <a:srgbClr val="333399"/>
                </a:solidFill>
              </a:rPr>
              <a:t>157:107839</a:t>
            </a:r>
            <a:r>
              <a:rPr lang="en-US" sz="2000" b="1" dirty="0">
                <a:solidFill>
                  <a:srgbClr val="333399"/>
                </a:solidFill>
              </a:rPr>
              <a:t>.</a:t>
            </a:r>
            <a:endParaRPr lang="el-GR" sz="2000" b="1" dirty="0">
              <a:solidFill>
                <a:srgbClr val="333399"/>
              </a:solidFill>
            </a:endParaRPr>
          </a:p>
          <a:p>
            <a:pPr marL="0" indent="0">
              <a:buNone/>
            </a:pPr>
            <a:r>
              <a:rPr lang="el-GR" sz="2000" b="1" dirty="0">
                <a:solidFill>
                  <a:srgbClr val="1C1C1C"/>
                </a:solidFill>
              </a:rPr>
              <a:t>7. </a:t>
            </a:r>
            <a:r>
              <a:rPr lang="en-US" sz="2000" b="1" dirty="0">
                <a:solidFill>
                  <a:srgbClr val="333399"/>
                </a:solidFill>
              </a:rPr>
              <a:t>Al </a:t>
            </a:r>
            <a:r>
              <a:rPr lang="en-US" sz="2000" b="1" dirty="0" err="1">
                <a:solidFill>
                  <a:srgbClr val="333399"/>
                </a:solidFill>
              </a:rPr>
              <a:t>Habashneh</a:t>
            </a:r>
            <a:r>
              <a:rPr lang="en-US" sz="2000" b="1" dirty="0">
                <a:solidFill>
                  <a:srgbClr val="333399"/>
                </a:solidFill>
              </a:rPr>
              <a:t> R, </a:t>
            </a:r>
            <a:r>
              <a:rPr lang="en-US" sz="2000" b="1" dirty="0" err="1">
                <a:solidFill>
                  <a:srgbClr val="333399"/>
                </a:solidFill>
              </a:rPr>
              <a:t>Khader</a:t>
            </a:r>
            <a:r>
              <a:rPr lang="en-US" sz="2000" b="1" dirty="0">
                <a:solidFill>
                  <a:srgbClr val="333399"/>
                </a:solidFill>
              </a:rPr>
              <a:t> Y, </a:t>
            </a:r>
            <a:r>
              <a:rPr lang="en-US" sz="2000" b="1" dirty="0" err="1">
                <a:solidFill>
                  <a:srgbClr val="333399"/>
                </a:solidFill>
              </a:rPr>
              <a:t>Hammad</a:t>
            </a:r>
            <a:r>
              <a:rPr lang="en-US" sz="2000" b="1" dirty="0">
                <a:solidFill>
                  <a:srgbClr val="333399"/>
                </a:solidFill>
              </a:rPr>
              <a:t> MM, </a:t>
            </a:r>
            <a:r>
              <a:rPr lang="en-US" sz="2000" b="1" dirty="0" err="1">
                <a:solidFill>
                  <a:srgbClr val="333399"/>
                </a:solidFill>
              </a:rPr>
              <a:t>Almuradi</a:t>
            </a:r>
            <a:r>
              <a:rPr lang="en-US" sz="2000" b="1" dirty="0">
                <a:solidFill>
                  <a:srgbClr val="333399"/>
                </a:solidFill>
              </a:rPr>
              <a:t> M. </a:t>
            </a:r>
            <a:r>
              <a:rPr lang="en-US" sz="2000" b="1" i="1" dirty="0">
                <a:solidFill>
                  <a:srgbClr val="333399"/>
                </a:solidFill>
              </a:rPr>
              <a:t>Knowledge and awareness about diabetes and periodontal health among Jordanians</a:t>
            </a:r>
            <a:r>
              <a:rPr lang="en-US" sz="2000" b="1" dirty="0">
                <a:solidFill>
                  <a:srgbClr val="333399"/>
                </a:solidFill>
              </a:rPr>
              <a:t>. J Diabetes Complications 2010; 24: 409-14.</a:t>
            </a:r>
            <a:endParaRPr lang="el-GR" sz="2000" b="1" dirty="0">
              <a:solidFill>
                <a:srgbClr val="333399"/>
              </a:solidFill>
            </a:endParaRPr>
          </a:p>
          <a:p>
            <a:pPr marL="0" indent="0">
              <a:spcBef>
                <a:spcPts val="0"/>
              </a:spcBef>
              <a:spcAft>
                <a:spcPts val="600"/>
              </a:spcAft>
              <a:buNone/>
            </a:pPr>
            <a:endParaRPr lang="en-US" sz="2000" b="1" dirty="0">
              <a:solidFill>
                <a:srgbClr val="333399"/>
              </a:solidFill>
            </a:endParaRPr>
          </a:p>
        </p:txBody>
      </p:sp>
      <p:sp>
        <p:nvSpPr>
          <p:cNvPr id="4" name="TextBox 3"/>
          <p:cNvSpPr txBox="1"/>
          <p:nvPr/>
        </p:nvSpPr>
        <p:spPr>
          <a:xfrm>
            <a:off x="1371600" y="152400"/>
            <a:ext cx="6781800" cy="381000"/>
          </a:xfrm>
          <a:prstGeom prst="rect">
            <a:avLst/>
          </a:prstGeom>
          <a:noFill/>
        </p:spPr>
        <p:txBody>
          <a:bodyPr wrap="square" rtlCol="0">
            <a:spAutoFit/>
          </a:bodyPr>
          <a:lstStyle/>
          <a:p>
            <a:pPr algn="ctr"/>
            <a:r>
              <a:rPr lang="el-GR" b="1" cap="small" spc="100" dirty="0">
                <a:solidFill>
                  <a:srgbClr val="333399"/>
                </a:solidFill>
              </a:rPr>
              <a:t>ΣΑΚΧΑΡΩΔΗΣ ΔΙΑΒΗΤΗΣ ΚΑΙ ΣΤΟΜΑΤΙΚΗ ΥΓΕΙΑ</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ia\Documents\Documents\MUSIC-BOOKS-PICTURES-TV SERIES-GAMES\Pictures\Εικόνα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400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71600"/>
          </a:xfrm>
        </p:spPr>
        <p:txBody>
          <a:bodyPr/>
          <a:lstStyle/>
          <a:p>
            <a:pPr algn="ctr"/>
            <a:r>
              <a:rPr lang="el-GR" sz="2800" b="1" dirty="0">
                <a:solidFill>
                  <a:srgbClr val="333399"/>
                </a:solidFill>
              </a:rPr>
              <a:t>ΣΤΟΜΑΤΙΚΕΣ ΕΚΔΗΛΩΣΕΙΣ ΣΔ</a:t>
            </a:r>
          </a:p>
        </p:txBody>
      </p:sp>
      <p:sp>
        <p:nvSpPr>
          <p:cNvPr id="3" name="Content Placeholder 2"/>
          <p:cNvSpPr>
            <a:spLocks noGrp="1"/>
          </p:cNvSpPr>
          <p:nvPr>
            <p:ph idx="1"/>
          </p:nvPr>
        </p:nvSpPr>
        <p:spPr>
          <a:xfrm>
            <a:off x="533400" y="1828800"/>
            <a:ext cx="8229600" cy="4525963"/>
          </a:xfrm>
        </p:spPr>
        <p:txBody>
          <a:bodyPr/>
          <a:lstStyle/>
          <a:p>
            <a:pPr>
              <a:buClr>
                <a:srgbClr val="002060"/>
              </a:buClr>
              <a:buSzPct val="100000"/>
              <a:buFont typeface="Wingdings" pitchFamily="2" charset="2"/>
              <a:buChar char="Ø"/>
            </a:pPr>
            <a:r>
              <a:rPr lang="el-GR" sz="2400" b="1" dirty="0">
                <a:solidFill>
                  <a:srgbClr val="3333FF"/>
                </a:solidFill>
              </a:rPr>
              <a:t>Ασθενείς με αδιάγνωστο ΣΔ ή πτωχό </a:t>
            </a:r>
            <a:r>
              <a:rPr lang="el-GR" sz="2400" b="1" dirty="0" err="1">
                <a:solidFill>
                  <a:srgbClr val="3333FF"/>
                </a:solidFill>
              </a:rPr>
              <a:t>γλυκαιμικό</a:t>
            </a:r>
            <a:r>
              <a:rPr lang="el-GR" sz="2400" b="1" dirty="0">
                <a:solidFill>
                  <a:srgbClr val="3333FF"/>
                </a:solidFill>
              </a:rPr>
              <a:t> έλεγχο</a:t>
            </a:r>
          </a:p>
          <a:p>
            <a:pPr indent="-287338">
              <a:buClr>
                <a:srgbClr val="002060"/>
              </a:buClr>
              <a:buSzPct val="100000"/>
              <a:buFont typeface="Courier New" pitchFamily="49" charset="0"/>
              <a:buChar char="o"/>
            </a:pPr>
            <a:r>
              <a:rPr lang="el-GR" sz="2400" b="1" dirty="0">
                <a:solidFill>
                  <a:srgbClr val="3333FF"/>
                </a:solidFill>
              </a:rPr>
              <a:t>Αποτέλεσμα μακροχρόνιας επίδρασης ΣΔ</a:t>
            </a:r>
          </a:p>
          <a:p>
            <a:pPr>
              <a:buClr>
                <a:srgbClr val="002060"/>
              </a:buClr>
              <a:buSzPct val="100000"/>
              <a:buNone/>
            </a:pPr>
            <a:endParaRPr lang="en-US" sz="2400" b="1" dirty="0">
              <a:solidFill>
                <a:schemeClr val="bg1"/>
              </a:solidFill>
              <a:effectLst>
                <a:outerShdw blurRad="38100" dist="38100" dir="2700000" algn="tl">
                  <a:srgbClr val="000000">
                    <a:alpha val="43137"/>
                  </a:srgbClr>
                </a:outerShdw>
              </a:effectLst>
            </a:endParaRPr>
          </a:p>
          <a:p>
            <a:pPr>
              <a:buClr>
                <a:srgbClr val="660066"/>
              </a:buClr>
              <a:buSzPct val="100000"/>
              <a:buFont typeface="Wingdings" pitchFamily="2" charset="2"/>
              <a:buChar char="§"/>
            </a:pPr>
            <a:r>
              <a:rPr lang="el-GR" sz="2400" b="1" dirty="0">
                <a:solidFill>
                  <a:schemeClr val="bg1"/>
                </a:solidFill>
              </a:rPr>
              <a:t>Λοιμώξεις</a:t>
            </a:r>
          </a:p>
          <a:p>
            <a:pPr>
              <a:buClr>
                <a:srgbClr val="660066"/>
              </a:buClr>
              <a:buSzPct val="100000"/>
              <a:buFont typeface="Wingdings" pitchFamily="2" charset="2"/>
              <a:buChar char="§"/>
            </a:pPr>
            <a:r>
              <a:rPr lang="el-GR" sz="2400" b="1" dirty="0">
                <a:solidFill>
                  <a:schemeClr val="bg1"/>
                </a:solidFill>
              </a:rPr>
              <a:t>Διαταραχές των σιαλογόνων αδένων</a:t>
            </a:r>
          </a:p>
          <a:p>
            <a:pPr>
              <a:buClr>
                <a:srgbClr val="660066"/>
              </a:buClr>
              <a:buSzPct val="100000"/>
              <a:buFont typeface="Wingdings" pitchFamily="2" charset="2"/>
              <a:buChar char="§"/>
            </a:pPr>
            <a:r>
              <a:rPr lang="el-GR" sz="2400" b="1" dirty="0" err="1">
                <a:solidFill>
                  <a:schemeClr val="bg1"/>
                </a:solidFill>
              </a:rPr>
              <a:t>Νευροαισθητηριακές</a:t>
            </a:r>
            <a:r>
              <a:rPr lang="el-GR" sz="2400" b="1" dirty="0">
                <a:solidFill>
                  <a:schemeClr val="bg1"/>
                </a:solidFill>
              </a:rPr>
              <a:t> διαταραχές</a:t>
            </a:r>
          </a:p>
          <a:p>
            <a:pPr>
              <a:buClr>
                <a:srgbClr val="660066"/>
              </a:buClr>
              <a:buSzPct val="100000"/>
              <a:buFont typeface="Wingdings" pitchFamily="2" charset="2"/>
              <a:buChar char="§"/>
            </a:pPr>
            <a:r>
              <a:rPr lang="el-GR" sz="2400" b="1" dirty="0">
                <a:solidFill>
                  <a:schemeClr val="bg1"/>
                </a:solidFill>
              </a:rPr>
              <a:t>Παρενέργειες φαρμάκων</a:t>
            </a:r>
          </a:p>
          <a:p>
            <a:pPr>
              <a:buClr>
                <a:srgbClr val="002060"/>
              </a:buClr>
              <a:buSzPct val="100000"/>
              <a:buFont typeface="Wingdings" pitchFamily="2" charset="2"/>
              <a:buChar char="§"/>
            </a:pPr>
            <a:endParaRPr lang="el-GR" sz="2400" b="1" dirty="0">
              <a:solidFill>
                <a:schemeClr val="bg1"/>
              </a:solidFill>
            </a:endParaRPr>
          </a:p>
          <a:p>
            <a:pPr>
              <a:buNone/>
            </a:pPr>
            <a:endParaRPr lang="el-GR" sz="2400" b="1" dirty="0">
              <a:solidFill>
                <a:schemeClr val="bg1"/>
              </a:solidFill>
            </a:endParaRPr>
          </a:p>
          <a:p>
            <a:pPr>
              <a:buNone/>
            </a:pPr>
            <a:endParaRPr lang="el-GR" sz="2400" b="1" dirty="0">
              <a:solidFill>
                <a:schemeClr val="bg1"/>
              </a:solidFill>
            </a:endParaRPr>
          </a:p>
        </p:txBody>
      </p:sp>
      <p:sp>
        <p:nvSpPr>
          <p:cNvPr id="4" name="TextBox 3"/>
          <p:cNvSpPr txBox="1"/>
          <p:nvPr/>
        </p:nvSpPr>
        <p:spPr>
          <a:xfrm>
            <a:off x="1371600" y="152400"/>
            <a:ext cx="6781800" cy="381000"/>
          </a:xfrm>
          <a:prstGeom prst="rect">
            <a:avLst/>
          </a:prstGeom>
          <a:noFill/>
        </p:spPr>
        <p:txBody>
          <a:bodyPr wrap="square" rtlCol="0">
            <a:spAutoFit/>
          </a:bodyPr>
          <a:lstStyle/>
          <a:p>
            <a:pPr algn="ctr"/>
            <a:r>
              <a:rPr lang="el-GR" b="1" cap="small" spc="100" dirty="0">
                <a:solidFill>
                  <a:srgbClr val="002060"/>
                </a:solidFill>
              </a:rPr>
              <a:t>ΣΑΚΧΑΡΩΔΗΣ ΔΙΑΒΗΤΗΣ ΚΑΙ ΣΤΟΜΑΤΙΚΗ ΥΓΕΙΑ</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685800"/>
          </a:xfrm>
        </p:spPr>
        <p:txBody>
          <a:bodyPr/>
          <a:lstStyle/>
          <a:p>
            <a:pPr algn="ctr"/>
            <a:r>
              <a:rPr lang="el-GR" sz="2600" b="1" dirty="0">
                <a:solidFill>
                  <a:srgbClr val="333399"/>
                </a:solidFill>
              </a:rPr>
              <a:t>ΣΑΚΧΑΡΩΔΗΣ ΔΙΑΒΗΤΗΣ  και </a:t>
            </a:r>
            <a:br>
              <a:rPr lang="el-GR" sz="2600" b="1" dirty="0">
                <a:solidFill>
                  <a:srgbClr val="333399"/>
                </a:solidFill>
              </a:rPr>
            </a:br>
            <a:r>
              <a:rPr lang="el-GR" sz="2600" b="1" dirty="0">
                <a:solidFill>
                  <a:srgbClr val="333399"/>
                </a:solidFill>
              </a:rPr>
              <a:t>ΕΝΔΟΣΤΟΜΑΤΙΚΕΣ ΛΟΙΜΩΞΕΙΣ</a:t>
            </a:r>
            <a:endParaRPr lang="el-GR" sz="2600" dirty="0">
              <a:solidFill>
                <a:srgbClr val="333399"/>
              </a:solidFill>
            </a:endParaRPr>
          </a:p>
        </p:txBody>
      </p:sp>
      <p:graphicFrame>
        <p:nvGraphicFramePr>
          <p:cNvPr id="4" name="Table Placeholder 3"/>
          <p:cNvGraphicFramePr>
            <a:graphicFrameLocks noGrp="1"/>
          </p:cNvGraphicFramePr>
          <p:nvPr>
            <p:ph type="tbl" idx="1"/>
            <p:extLst>
              <p:ext uri="{D42A27DB-BD31-4B8C-83A1-F6EECF244321}">
                <p14:modId xmlns:p14="http://schemas.microsoft.com/office/powerpoint/2010/main" val="1550991199"/>
              </p:ext>
            </p:extLst>
          </p:nvPr>
        </p:nvGraphicFramePr>
        <p:xfrm>
          <a:off x="0" y="1752600"/>
          <a:ext cx="9144000" cy="5162296"/>
        </p:xfrm>
        <a:graphic>
          <a:graphicData uri="http://schemas.openxmlformats.org/drawingml/2006/table">
            <a:tbl>
              <a:tblPr firstRow="1" bandRow="1">
                <a:tableStyleId>{5C22544A-7EE6-4342-B048-85BDC9FD1C3A}</a:tableStyleId>
              </a:tblPr>
              <a:tblGrid>
                <a:gridCol w="5418666">
                  <a:extLst>
                    <a:ext uri="{9D8B030D-6E8A-4147-A177-3AD203B41FA5}">
                      <a16:colId xmlns:a16="http://schemas.microsoft.com/office/drawing/2014/main" val="20000"/>
                    </a:ext>
                  </a:extLst>
                </a:gridCol>
                <a:gridCol w="3725334">
                  <a:extLst>
                    <a:ext uri="{9D8B030D-6E8A-4147-A177-3AD203B41FA5}">
                      <a16:colId xmlns:a16="http://schemas.microsoft.com/office/drawing/2014/main" val="20001"/>
                    </a:ext>
                  </a:extLst>
                </a:gridCol>
              </a:tblGrid>
              <a:tr h="381000">
                <a:tc>
                  <a:txBody>
                    <a:bodyPr/>
                    <a:lstStyle/>
                    <a:p>
                      <a:pPr algn="ctr"/>
                      <a:r>
                        <a:rPr lang="el-GR" sz="2800" dirty="0"/>
                        <a:t>ΒΑΚΤΗΡΙΑΚΕΣ</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600" b="1" dirty="0">
                          <a:solidFill>
                            <a:schemeClr val="tx1"/>
                          </a:solidFill>
                        </a:rPr>
                        <a:t>ΜΥΚΗΤΙΑΣΙΚΕΣ</a:t>
                      </a:r>
                      <a:endParaRPr lang="el-GR" dirty="0"/>
                    </a:p>
                  </a:txBody>
                  <a:tcPr/>
                </a:tc>
                <a:extLst>
                  <a:ext uri="{0D108BD9-81ED-4DB2-BD59-A6C34878D82A}">
                    <a16:rowId xmlns:a16="http://schemas.microsoft.com/office/drawing/2014/main" val="10000"/>
                  </a:ext>
                </a:extLst>
              </a:tr>
              <a:tr h="396240">
                <a:tc>
                  <a:txBody>
                    <a:bodyPr/>
                    <a:lstStyle/>
                    <a:p>
                      <a:pPr marL="447675" indent="-365125">
                        <a:lnSpc>
                          <a:spcPct val="120000"/>
                        </a:lnSpc>
                        <a:spcBef>
                          <a:spcPts val="0"/>
                        </a:spcBef>
                        <a:buClr>
                          <a:srgbClr val="FF0000"/>
                        </a:buClr>
                        <a:buSzPct val="100000"/>
                        <a:buFont typeface="Wingdings" pitchFamily="2" charset="2"/>
                        <a:buChar char="§"/>
                      </a:pPr>
                      <a:r>
                        <a:rPr lang="el-GR" sz="2300" b="1" dirty="0">
                          <a:solidFill>
                            <a:schemeClr val="bg1"/>
                          </a:solidFill>
                        </a:rPr>
                        <a:t>Ουλίτιδα</a:t>
                      </a:r>
                    </a:p>
                  </a:txBody>
                  <a:tcPr/>
                </a:tc>
                <a:tc>
                  <a:txBody>
                    <a:bodyPr/>
                    <a:lstStyle/>
                    <a:p>
                      <a:pPr>
                        <a:lnSpc>
                          <a:spcPct val="120000"/>
                        </a:lnSpc>
                        <a:spcBef>
                          <a:spcPts val="0"/>
                        </a:spcBef>
                        <a:buClr>
                          <a:srgbClr val="660066"/>
                        </a:buClr>
                        <a:buFont typeface="Wingdings" pitchFamily="2" charset="2"/>
                        <a:buChar char="§"/>
                      </a:pPr>
                      <a:r>
                        <a:rPr lang="el-GR" sz="2300" b="1" dirty="0">
                          <a:solidFill>
                            <a:schemeClr val="bg1"/>
                          </a:solidFill>
                        </a:rPr>
                        <a:t> </a:t>
                      </a:r>
                      <a:r>
                        <a:rPr lang="el-GR" sz="2300" b="1" dirty="0" err="1">
                          <a:solidFill>
                            <a:schemeClr val="bg1"/>
                          </a:solidFill>
                        </a:rPr>
                        <a:t>Καντιντίαση</a:t>
                      </a:r>
                      <a:endParaRPr lang="el-GR" sz="2300" dirty="0"/>
                    </a:p>
                  </a:txBody>
                  <a:tcPr/>
                </a:tc>
                <a:extLst>
                  <a:ext uri="{0D108BD9-81ED-4DB2-BD59-A6C34878D82A}">
                    <a16:rowId xmlns:a16="http://schemas.microsoft.com/office/drawing/2014/main" val="10001"/>
                  </a:ext>
                </a:extLst>
              </a:tr>
              <a:tr h="378079">
                <a:tc>
                  <a:txBody>
                    <a:bodyPr/>
                    <a:lstStyle/>
                    <a:p>
                      <a:pPr marL="447675" indent="-365125">
                        <a:lnSpc>
                          <a:spcPct val="120000"/>
                        </a:lnSpc>
                        <a:spcBef>
                          <a:spcPts val="0"/>
                        </a:spcBef>
                        <a:buClr>
                          <a:srgbClr val="FF0000"/>
                        </a:buClr>
                        <a:buSzPct val="100000"/>
                        <a:buFont typeface="Wingdings" pitchFamily="2" charset="2"/>
                        <a:buChar char="§"/>
                      </a:pPr>
                      <a:r>
                        <a:rPr lang="el-GR" sz="2300" b="1" kern="1200" dirty="0">
                          <a:solidFill>
                            <a:schemeClr val="bg1"/>
                          </a:solidFill>
                          <a:latin typeface="+mn-lt"/>
                          <a:ea typeface="+mn-ea"/>
                          <a:cs typeface="+mn-cs"/>
                        </a:rPr>
                        <a:t>Περιοδοντίτιδα</a:t>
                      </a:r>
                    </a:p>
                  </a:txBody>
                  <a:tcPr/>
                </a:tc>
                <a:tc>
                  <a:txBody>
                    <a:bodyPr/>
                    <a:lstStyle/>
                    <a:p>
                      <a:pPr>
                        <a:buClr>
                          <a:srgbClr val="660066"/>
                        </a:buClr>
                        <a:buFont typeface="Wingdings" pitchFamily="2" charset="2"/>
                        <a:buChar char="§"/>
                      </a:pPr>
                      <a:r>
                        <a:rPr lang="el-GR" sz="2300" b="1" dirty="0">
                          <a:solidFill>
                            <a:schemeClr val="bg1"/>
                          </a:solidFill>
                        </a:rPr>
                        <a:t> </a:t>
                      </a:r>
                      <a:r>
                        <a:rPr lang="el-GR" sz="2300" b="1" dirty="0" err="1">
                          <a:solidFill>
                            <a:schemeClr val="bg1"/>
                          </a:solidFill>
                        </a:rPr>
                        <a:t>Μουκορμύκωση</a:t>
                      </a:r>
                      <a:endParaRPr lang="el-GR" sz="2300" dirty="0"/>
                    </a:p>
                  </a:txBody>
                  <a:tcPr/>
                </a:tc>
                <a:extLst>
                  <a:ext uri="{0D108BD9-81ED-4DB2-BD59-A6C34878D82A}">
                    <a16:rowId xmlns:a16="http://schemas.microsoft.com/office/drawing/2014/main" val="10002"/>
                  </a:ext>
                </a:extLst>
              </a:tr>
              <a:tr h="370840">
                <a:tc>
                  <a:txBody>
                    <a:bodyPr/>
                    <a:lstStyle/>
                    <a:p>
                      <a:pPr marL="447675" indent="-365125">
                        <a:lnSpc>
                          <a:spcPct val="120000"/>
                        </a:lnSpc>
                        <a:spcBef>
                          <a:spcPts val="0"/>
                        </a:spcBef>
                        <a:buClr>
                          <a:srgbClr val="FF0000"/>
                        </a:buClr>
                        <a:buSzPct val="100000"/>
                        <a:buFont typeface="Wingdings" pitchFamily="2" charset="2"/>
                        <a:buChar char="§"/>
                      </a:pPr>
                      <a:r>
                        <a:rPr lang="el-GR" sz="2300" b="1" dirty="0">
                          <a:solidFill>
                            <a:schemeClr val="bg1"/>
                          </a:solidFill>
                        </a:rPr>
                        <a:t>Περιοδοντικά αποστήματα</a:t>
                      </a:r>
                    </a:p>
                  </a:txBody>
                  <a:tcPr/>
                </a:tc>
                <a:tc rowSpan="5">
                  <a:txBody>
                    <a:bodyPr/>
                    <a:lstStyle/>
                    <a:p>
                      <a:pPr>
                        <a:buClr>
                          <a:srgbClr val="660066"/>
                        </a:buClr>
                        <a:buFont typeface="Wingdings" pitchFamily="2" charset="2"/>
                        <a:buChar char="§"/>
                      </a:pPr>
                      <a:endParaRPr lang="el-GR" sz="2400" dirty="0"/>
                    </a:p>
                  </a:txBody>
                  <a:tcPr/>
                </a:tc>
                <a:extLst>
                  <a:ext uri="{0D108BD9-81ED-4DB2-BD59-A6C34878D82A}">
                    <a16:rowId xmlns:a16="http://schemas.microsoft.com/office/drawing/2014/main" val="10003"/>
                  </a:ext>
                </a:extLst>
              </a:tr>
              <a:tr h="370840">
                <a:tc>
                  <a:txBody>
                    <a:bodyPr/>
                    <a:lstStyle/>
                    <a:p>
                      <a:pPr marL="447675" marR="0" indent="-365125" algn="l" defTabSz="914400" rtl="0" eaLnBrk="1" fontAlgn="auto" latinLnBrk="0" hangingPunct="1">
                        <a:lnSpc>
                          <a:spcPct val="120000"/>
                        </a:lnSpc>
                        <a:spcBef>
                          <a:spcPts val="0"/>
                        </a:spcBef>
                        <a:spcAft>
                          <a:spcPts val="0"/>
                        </a:spcAft>
                        <a:buClr>
                          <a:srgbClr val="660066"/>
                        </a:buClr>
                        <a:buSzPct val="100000"/>
                        <a:buFont typeface="Wingdings" pitchFamily="2" charset="2"/>
                        <a:buChar char="§"/>
                        <a:tabLst/>
                        <a:defRPr/>
                      </a:pPr>
                      <a:r>
                        <a:rPr lang="el-GR" sz="2300" b="1" dirty="0" err="1">
                          <a:solidFill>
                            <a:schemeClr val="bg1"/>
                          </a:solidFill>
                        </a:rPr>
                        <a:t>Περιεμφυτευματίτιδα</a:t>
                      </a:r>
                      <a:endParaRPr lang="el-GR" sz="2300" b="1" dirty="0">
                        <a:solidFill>
                          <a:schemeClr val="bg1"/>
                        </a:solidFill>
                      </a:endParaRPr>
                    </a:p>
                  </a:txBody>
                  <a:tcPr/>
                </a:tc>
                <a:tc vMerge="1">
                  <a:txBody>
                    <a:bodyPr/>
                    <a:lstStyle/>
                    <a:p>
                      <a:endParaRPr lang="el-GR" dirty="0"/>
                    </a:p>
                  </a:txBody>
                  <a:tcPr/>
                </a:tc>
                <a:extLst>
                  <a:ext uri="{0D108BD9-81ED-4DB2-BD59-A6C34878D82A}">
                    <a16:rowId xmlns:a16="http://schemas.microsoft.com/office/drawing/2014/main" val="10004"/>
                  </a:ext>
                </a:extLst>
              </a:tr>
              <a:tr h="370840">
                <a:tc>
                  <a:txBody>
                    <a:bodyPr/>
                    <a:lstStyle/>
                    <a:p>
                      <a:pPr marL="447675" marR="0" indent="-365125" algn="l" defTabSz="914400" rtl="0" eaLnBrk="1" fontAlgn="auto" latinLnBrk="0" hangingPunct="1">
                        <a:lnSpc>
                          <a:spcPct val="120000"/>
                        </a:lnSpc>
                        <a:spcBef>
                          <a:spcPts val="0"/>
                        </a:spcBef>
                        <a:spcAft>
                          <a:spcPts val="0"/>
                        </a:spcAft>
                        <a:buClr>
                          <a:srgbClr val="660066"/>
                        </a:buClr>
                        <a:buSzPct val="100000"/>
                        <a:buFont typeface="Wingdings" pitchFamily="2" charset="2"/>
                        <a:buChar char="§"/>
                        <a:tabLst/>
                        <a:defRPr/>
                      </a:pPr>
                      <a:r>
                        <a:rPr lang="el-GR" sz="2300" b="1" dirty="0">
                          <a:solidFill>
                            <a:schemeClr val="bg1"/>
                          </a:solidFill>
                        </a:rPr>
                        <a:t>Τερηδόνες     νέκρωση πολφού </a:t>
                      </a:r>
                      <a:r>
                        <a:rPr lang="el-GR" sz="2300" b="1" dirty="0" err="1">
                          <a:solidFill>
                            <a:schemeClr val="bg1"/>
                          </a:solidFill>
                        </a:rPr>
                        <a:t>περιακρορριζικό</a:t>
                      </a:r>
                      <a:r>
                        <a:rPr lang="el-GR" sz="2300" b="1" dirty="0">
                          <a:solidFill>
                            <a:schemeClr val="bg1"/>
                          </a:solidFill>
                        </a:rPr>
                        <a:t> απόστημα</a:t>
                      </a:r>
                      <a:r>
                        <a:rPr lang="el-GR" sz="2300" b="1" baseline="0" dirty="0">
                          <a:solidFill>
                            <a:schemeClr val="bg1"/>
                          </a:solidFill>
                        </a:rPr>
                        <a:t> ο</a:t>
                      </a:r>
                      <a:r>
                        <a:rPr lang="el-GR" sz="2300" b="1" dirty="0">
                          <a:solidFill>
                            <a:schemeClr val="bg1"/>
                          </a:solidFill>
                        </a:rPr>
                        <a:t>στεομυελίτιδα - απώλεια δοντιών</a:t>
                      </a:r>
                    </a:p>
                  </a:txBody>
                  <a:tcPr/>
                </a:tc>
                <a:tc vMerge="1">
                  <a:txBody>
                    <a:bodyPr/>
                    <a:lstStyle/>
                    <a:p>
                      <a:endParaRPr lang="el-GR"/>
                    </a:p>
                  </a:txBody>
                  <a:tcPr/>
                </a:tc>
                <a:extLst>
                  <a:ext uri="{0D108BD9-81ED-4DB2-BD59-A6C34878D82A}">
                    <a16:rowId xmlns:a16="http://schemas.microsoft.com/office/drawing/2014/main" val="10005"/>
                  </a:ext>
                </a:extLst>
              </a:tr>
              <a:tr h="370840">
                <a:tc>
                  <a:txBody>
                    <a:bodyPr/>
                    <a:lstStyle/>
                    <a:p>
                      <a:pPr marL="447675" marR="0" indent="-365125" algn="l" defTabSz="914400" rtl="0" eaLnBrk="1" fontAlgn="auto" latinLnBrk="0" hangingPunct="1">
                        <a:lnSpc>
                          <a:spcPct val="120000"/>
                        </a:lnSpc>
                        <a:spcBef>
                          <a:spcPts val="0"/>
                        </a:spcBef>
                        <a:spcAft>
                          <a:spcPts val="0"/>
                        </a:spcAft>
                        <a:buClr>
                          <a:srgbClr val="660066"/>
                        </a:buClr>
                        <a:buSzPct val="100000"/>
                        <a:buFont typeface="Wingdings" pitchFamily="2" charset="2"/>
                        <a:buChar char="§"/>
                        <a:tabLst/>
                        <a:defRPr/>
                      </a:pPr>
                      <a:r>
                        <a:rPr lang="el-GR" sz="2300" b="1" dirty="0">
                          <a:solidFill>
                            <a:schemeClr val="bg1"/>
                          </a:solidFill>
                        </a:rPr>
                        <a:t>Νεκρωτική ελκώδης ουλίτιδα</a:t>
                      </a:r>
                    </a:p>
                  </a:txBody>
                  <a:tcPr/>
                </a:tc>
                <a:tc vMerge="1">
                  <a:txBody>
                    <a:bodyPr/>
                    <a:lstStyle/>
                    <a:p>
                      <a:endParaRPr lang="el-GR" dirty="0"/>
                    </a:p>
                  </a:txBody>
                  <a:tcPr/>
                </a:tc>
                <a:extLst>
                  <a:ext uri="{0D108BD9-81ED-4DB2-BD59-A6C34878D82A}">
                    <a16:rowId xmlns:a16="http://schemas.microsoft.com/office/drawing/2014/main" val="10006"/>
                  </a:ext>
                </a:extLst>
              </a:tr>
              <a:tr h="370840">
                <a:tc>
                  <a:txBody>
                    <a:bodyPr/>
                    <a:lstStyle/>
                    <a:p>
                      <a:pPr marL="447675" indent="-365125">
                        <a:lnSpc>
                          <a:spcPct val="120000"/>
                        </a:lnSpc>
                        <a:spcBef>
                          <a:spcPts val="0"/>
                        </a:spcBef>
                        <a:buClr>
                          <a:srgbClr val="660066"/>
                        </a:buClr>
                        <a:buSzPct val="100000"/>
                        <a:buFont typeface="Wingdings" pitchFamily="2" charset="2"/>
                        <a:buChar char="§"/>
                      </a:pPr>
                      <a:r>
                        <a:rPr lang="el-GR" sz="2300" b="1" dirty="0">
                          <a:solidFill>
                            <a:schemeClr val="bg1"/>
                          </a:solidFill>
                        </a:rPr>
                        <a:t>Οξεία</a:t>
                      </a:r>
                      <a:r>
                        <a:rPr lang="el-GR" sz="2300" b="1" baseline="0" dirty="0">
                          <a:solidFill>
                            <a:schemeClr val="bg1"/>
                          </a:solidFill>
                        </a:rPr>
                        <a:t> </a:t>
                      </a:r>
                      <a:r>
                        <a:rPr lang="el-GR" sz="2300" b="1" baseline="0" dirty="0" err="1">
                          <a:solidFill>
                            <a:schemeClr val="bg1"/>
                          </a:solidFill>
                        </a:rPr>
                        <a:t>βακτηριακή</a:t>
                      </a:r>
                      <a:r>
                        <a:rPr lang="el-GR" sz="2300" b="1" baseline="0" dirty="0">
                          <a:solidFill>
                            <a:schemeClr val="bg1"/>
                          </a:solidFill>
                        </a:rPr>
                        <a:t> σιαλαδενίτιδα</a:t>
                      </a:r>
                      <a:endParaRPr lang="el-GR" sz="2300" b="1" dirty="0">
                        <a:solidFill>
                          <a:schemeClr val="bg1"/>
                        </a:solidFill>
                      </a:endParaRPr>
                    </a:p>
                  </a:txBody>
                  <a:tcPr/>
                </a:tc>
                <a:tc vMerge="1">
                  <a:txBody>
                    <a:bodyPr/>
                    <a:lstStyle/>
                    <a:p>
                      <a:endParaRPr lang="el-GR" dirty="0"/>
                    </a:p>
                  </a:txBody>
                  <a:tcPr/>
                </a:tc>
                <a:extLst>
                  <a:ext uri="{0D108BD9-81ED-4DB2-BD59-A6C34878D82A}">
                    <a16:rowId xmlns:a16="http://schemas.microsoft.com/office/drawing/2014/main" val="10007"/>
                  </a:ext>
                </a:extLst>
              </a:tr>
              <a:tr h="370840">
                <a:tc>
                  <a:txBody>
                    <a:bodyPr/>
                    <a:lstStyle/>
                    <a:p>
                      <a:pPr marL="447675" indent="-365125">
                        <a:lnSpc>
                          <a:spcPct val="120000"/>
                        </a:lnSpc>
                        <a:spcBef>
                          <a:spcPts val="0"/>
                        </a:spcBef>
                        <a:buClr>
                          <a:srgbClr val="660066"/>
                        </a:buClr>
                        <a:buSzPct val="100000"/>
                        <a:buFont typeface="Wingdings" pitchFamily="2" charset="2"/>
                        <a:buChar char="§"/>
                      </a:pPr>
                      <a:endParaRPr lang="el-GR" sz="2300" b="1" dirty="0">
                        <a:solidFill>
                          <a:schemeClr val="bg1"/>
                        </a:solidFill>
                      </a:endParaRPr>
                    </a:p>
                  </a:txBody>
                  <a:tcPr/>
                </a:tc>
                <a:tc>
                  <a:txBody>
                    <a:bodyPr/>
                    <a:lstStyle/>
                    <a:p>
                      <a:pPr>
                        <a:buClr>
                          <a:srgbClr val="660066"/>
                        </a:buClr>
                        <a:buFont typeface="Wingdings" pitchFamily="2" charset="2"/>
                        <a:buChar char="§"/>
                      </a:pPr>
                      <a:endParaRPr lang="el-GR" sz="2400" dirty="0"/>
                    </a:p>
                  </a:txBody>
                  <a:tcPr/>
                </a:tc>
                <a:extLst>
                  <a:ext uri="{0D108BD9-81ED-4DB2-BD59-A6C34878D82A}">
                    <a16:rowId xmlns:a16="http://schemas.microsoft.com/office/drawing/2014/main" val="10008"/>
                  </a:ext>
                </a:extLst>
              </a:tr>
            </a:tbl>
          </a:graphicData>
        </a:graphic>
      </p:graphicFrame>
      <p:sp>
        <p:nvSpPr>
          <p:cNvPr id="5" name="TextBox 4"/>
          <p:cNvSpPr txBox="1"/>
          <p:nvPr/>
        </p:nvSpPr>
        <p:spPr>
          <a:xfrm>
            <a:off x="1371600" y="152400"/>
            <a:ext cx="6781800" cy="381000"/>
          </a:xfrm>
          <a:prstGeom prst="rect">
            <a:avLst/>
          </a:prstGeom>
          <a:noFill/>
        </p:spPr>
        <p:txBody>
          <a:bodyPr wrap="square" rtlCol="0">
            <a:spAutoFit/>
          </a:bodyPr>
          <a:lstStyle/>
          <a:p>
            <a:pPr algn="ctr"/>
            <a:r>
              <a:rPr lang="el-GR" b="1" cap="small" spc="100" dirty="0">
                <a:solidFill>
                  <a:srgbClr val="002060"/>
                </a:solidFill>
              </a:rPr>
              <a:t>ΣΑΚΧΑΡΩΔΗΣ ΔΙΑΒΗΤΗΣ ΚΑΙ ΣΤΟΜΑΤΙΚΗ ΥΓΕΙΑ</a:t>
            </a:r>
          </a:p>
        </p:txBody>
      </p:sp>
      <p:cxnSp>
        <p:nvCxnSpPr>
          <p:cNvPr id="6" name="Ευθύγραμμο βέλος σύνδεσης 5"/>
          <p:cNvCxnSpPr/>
          <p:nvPr/>
        </p:nvCxnSpPr>
        <p:spPr bwMode="auto">
          <a:xfrm>
            <a:off x="1861820" y="4572000"/>
            <a:ext cx="228600" cy="0"/>
          </a:xfrm>
          <a:prstGeom prst="straightConnector1">
            <a:avLst/>
          </a:prstGeom>
          <a:solidFill>
            <a:srgbClr val="FFFFFF"/>
          </a:solidFill>
          <a:ln w="9525" cap="flat" cmpd="sng" algn="ctr">
            <a:solidFill>
              <a:srgbClr val="FF0000"/>
            </a:solidFill>
            <a:prstDash val="solid"/>
            <a:round/>
            <a:headEnd type="none" w="med" len="med"/>
            <a:tailEnd type="arrow"/>
          </a:ln>
          <a:effectLst/>
        </p:spPr>
      </p:cxnSp>
      <p:cxnSp>
        <p:nvCxnSpPr>
          <p:cNvPr id="7" name="Ευθύγραμμο βέλος σύνδεσης 6"/>
          <p:cNvCxnSpPr/>
          <p:nvPr/>
        </p:nvCxnSpPr>
        <p:spPr bwMode="auto">
          <a:xfrm>
            <a:off x="4381500" y="4582160"/>
            <a:ext cx="228600" cy="0"/>
          </a:xfrm>
          <a:prstGeom prst="straightConnector1">
            <a:avLst/>
          </a:prstGeom>
          <a:solidFill>
            <a:srgbClr val="FFFFFF"/>
          </a:solidFill>
          <a:ln w="9525" cap="flat" cmpd="sng" algn="ctr">
            <a:solidFill>
              <a:srgbClr val="FF0000"/>
            </a:solidFill>
            <a:prstDash val="solid"/>
            <a:round/>
            <a:headEnd type="none" w="med" len="med"/>
            <a:tailEnd type="arrow"/>
          </a:ln>
          <a:effectLst/>
        </p:spPr>
      </p:cxnSp>
      <p:cxnSp>
        <p:nvCxnSpPr>
          <p:cNvPr id="8" name="Ευθύγραμμο βέλος σύνδεσης 7"/>
          <p:cNvCxnSpPr/>
          <p:nvPr/>
        </p:nvCxnSpPr>
        <p:spPr bwMode="auto">
          <a:xfrm>
            <a:off x="3962400" y="5029200"/>
            <a:ext cx="266700" cy="0"/>
          </a:xfrm>
          <a:prstGeom prst="straightConnector1">
            <a:avLst/>
          </a:prstGeom>
          <a:solidFill>
            <a:srgbClr val="FFFFFF"/>
          </a:solidFill>
          <a:ln w="9525" cap="flat" cmpd="sng" algn="ctr">
            <a:solidFill>
              <a:srgbClr val="FF0000"/>
            </a:solidFill>
            <a:prstDash val="solid"/>
            <a:round/>
            <a:headEnd type="none" w="med" len="med"/>
            <a:tailEnd type="arrow"/>
          </a:ln>
          <a:effectLst/>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09600"/>
            <a:ext cx="8827128"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6027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404250721"/>
              </p:ext>
            </p:extLst>
          </p:nvPr>
        </p:nvGraphicFramePr>
        <p:xfrm>
          <a:off x="30480" y="336450"/>
          <a:ext cx="88392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165600" y="5092242"/>
            <a:ext cx="2895600" cy="430887"/>
          </a:xfrm>
          <a:prstGeom prst="rect">
            <a:avLst/>
          </a:prstGeom>
          <a:noFill/>
        </p:spPr>
        <p:txBody>
          <a:bodyPr wrap="square" rtlCol="0">
            <a:spAutoFit/>
          </a:bodyPr>
          <a:lstStyle/>
          <a:p>
            <a:pPr>
              <a:buFont typeface="Arial" pitchFamily="34" charset="0"/>
              <a:buChar char="•"/>
            </a:pPr>
            <a:r>
              <a:rPr lang="el-GR" sz="2200" b="1" dirty="0">
                <a:solidFill>
                  <a:srgbClr val="0000FF"/>
                </a:solidFill>
                <a:effectLst>
                  <a:outerShdw blurRad="38100" dist="38100" dir="2700000" algn="tl">
                    <a:srgbClr val="000000">
                      <a:alpha val="43137"/>
                    </a:srgbClr>
                  </a:outerShdw>
                </a:effectLst>
              </a:rPr>
              <a:t>  Επίταση φλεγμονής</a:t>
            </a:r>
          </a:p>
        </p:txBody>
      </p:sp>
      <p:sp>
        <p:nvSpPr>
          <p:cNvPr id="7" name="TextBox 6"/>
          <p:cNvSpPr txBox="1"/>
          <p:nvPr/>
        </p:nvSpPr>
        <p:spPr>
          <a:xfrm>
            <a:off x="4343400" y="5925363"/>
            <a:ext cx="4724400" cy="430887"/>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l-GR" sz="2200" b="1" dirty="0">
                <a:solidFill>
                  <a:srgbClr val="0000FF"/>
                </a:solidFill>
                <a:effectLst>
                  <a:outerShdw blurRad="38100" dist="38100" dir="2700000" algn="tl">
                    <a:srgbClr val="000000">
                      <a:alpha val="43137"/>
                    </a:srgbClr>
                  </a:outerShdw>
                </a:effectLst>
              </a:rPr>
              <a:t>ΧΡΟΝΙΑ ΦΛΕΓΜΟΝΗ         ΣΔ2</a:t>
            </a:r>
          </a:p>
        </p:txBody>
      </p:sp>
      <p:cxnSp>
        <p:nvCxnSpPr>
          <p:cNvPr id="11" name="Straight Arrow Connector 10"/>
          <p:cNvCxnSpPr/>
          <p:nvPr/>
        </p:nvCxnSpPr>
        <p:spPr bwMode="auto">
          <a:xfrm>
            <a:off x="5334000" y="3896360"/>
            <a:ext cx="304800" cy="1588"/>
          </a:xfrm>
          <a:prstGeom prst="straightConnector1">
            <a:avLst/>
          </a:prstGeom>
          <a:solidFill>
            <a:srgbClr val="FFFFFF"/>
          </a:solidFill>
          <a:ln w="9525" cap="flat" cmpd="sng" algn="ctr">
            <a:solidFill>
              <a:srgbClr val="000000"/>
            </a:solidFill>
            <a:prstDash val="solid"/>
            <a:round/>
            <a:headEnd type="none" w="med" len="med"/>
            <a:tailEnd type="arrow"/>
          </a:ln>
          <a:effectLst/>
        </p:spPr>
      </p:cxnSp>
      <p:cxnSp>
        <p:nvCxnSpPr>
          <p:cNvPr id="13" name="Straight Arrow Connector 12"/>
          <p:cNvCxnSpPr/>
          <p:nvPr/>
        </p:nvCxnSpPr>
        <p:spPr bwMode="auto">
          <a:xfrm>
            <a:off x="3418840" y="5450840"/>
            <a:ext cx="457200" cy="1588"/>
          </a:xfrm>
          <a:prstGeom prst="straightConnector1">
            <a:avLst/>
          </a:prstGeom>
          <a:solidFill>
            <a:srgbClr val="FFFFFF"/>
          </a:solidFill>
          <a:ln w="9525" cap="flat" cmpd="sng" algn="ctr">
            <a:solidFill>
              <a:srgbClr val="000000"/>
            </a:solidFill>
            <a:prstDash val="solid"/>
            <a:round/>
            <a:headEnd type="none" w="med" len="med"/>
            <a:tailEnd type="arrow"/>
          </a:ln>
          <a:effectLst/>
        </p:spPr>
      </p:cxnSp>
      <p:sp>
        <p:nvSpPr>
          <p:cNvPr id="9" name="TextBox 8"/>
          <p:cNvSpPr txBox="1"/>
          <p:nvPr/>
        </p:nvSpPr>
        <p:spPr>
          <a:xfrm>
            <a:off x="294640" y="3810000"/>
            <a:ext cx="2362200" cy="646331"/>
          </a:xfrm>
          <a:prstGeom prst="rect">
            <a:avLst/>
          </a:prstGeom>
          <a:noFill/>
        </p:spPr>
        <p:txBody>
          <a:bodyPr wrap="square" rtlCol="0">
            <a:spAutoFit/>
          </a:bodyPr>
          <a:lstStyle/>
          <a:p>
            <a:pPr algn="ctr"/>
            <a:r>
              <a:rPr lang="el-GR" b="1" dirty="0">
                <a:solidFill>
                  <a:srgbClr val="0000FF"/>
                </a:solidFill>
              </a:rPr>
              <a:t>ΠΑΡΑΤΕΤΑΜΕΝΗ ΥΠΕΡΓΛΥΚΑΙΜΙΑ</a:t>
            </a:r>
          </a:p>
        </p:txBody>
      </p:sp>
      <p:sp>
        <p:nvSpPr>
          <p:cNvPr id="3" name="Δεξιό βέλος 2"/>
          <p:cNvSpPr/>
          <p:nvPr/>
        </p:nvSpPr>
        <p:spPr bwMode="auto">
          <a:xfrm>
            <a:off x="7696200" y="6026506"/>
            <a:ext cx="457200" cy="228600"/>
          </a:xfrm>
          <a:prstGeom prst="rightArrow">
            <a:avLst/>
          </a:prstGeom>
          <a:solidFill>
            <a:srgbClr val="FFC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69900" marR="0" indent="-469900" algn="l" defTabSz="914400" rtl="0" eaLnBrk="1" fontAlgn="base" latinLnBrk="0" hangingPunct="1">
              <a:lnSpc>
                <a:spcPct val="100000"/>
              </a:lnSpc>
              <a:spcBef>
                <a:spcPct val="20000"/>
              </a:spcBef>
              <a:spcAft>
                <a:spcPct val="0"/>
              </a:spcAft>
              <a:buClr>
                <a:schemeClr val="folHlink"/>
              </a:buClr>
              <a:buSzPct val="50000"/>
              <a:buFont typeface="Wingdings" pitchFamily="2" charset="2"/>
              <a:buNone/>
              <a:tabLst/>
            </a:pPr>
            <a:endParaRPr kumimoji="0" lang="el-GR" sz="2400" b="1" i="0" u="none" strike="noStrike" cap="none" normalizeH="0" baseline="0">
              <a:ln>
                <a:noFill/>
              </a:ln>
              <a:solidFill>
                <a:schemeClr val="bg1"/>
              </a:solidFill>
              <a:effectLst/>
              <a:latin typeface="Times New Roman" pitchFamily="18" charset="0"/>
              <a:cs typeface="Times New Roman" pitchFamily="18" charset="0"/>
            </a:endParaRPr>
          </a:p>
        </p:txBody>
      </p:sp>
      <p:sp>
        <p:nvSpPr>
          <p:cNvPr id="4" name="Βέλος προς τα κάτω 3"/>
          <p:cNvSpPr/>
          <p:nvPr/>
        </p:nvSpPr>
        <p:spPr bwMode="auto">
          <a:xfrm>
            <a:off x="6898640" y="5334931"/>
            <a:ext cx="304800" cy="483513"/>
          </a:xfrm>
          <a:prstGeom prst="downArrow">
            <a:avLst/>
          </a:prstGeom>
          <a:solidFill>
            <a:srgbClr val="FFC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69900" marR="0" indent="-469900" algn="l" defTabSz="914400" rtl="0" eaLnBrk="1" fontAlgn="base" latinLnBrk="0" hangingPunct="1">
              <a:lnSpc>
                <a:spcPct val="100000"/>
              </a:lnSpc>
              <a:spcBef>
                <a:spcPct val="20000"/>
              </a:spcBef>
              <a:spcAft>
                <a:spcPct val="0"/>
              </a:spcAft>
              <a:buClr>
                <a:schemeClr val="folHlink"/>
              </a:buClr>
              <a:buSzPct val="50000"/>
              <a:buFont typeface="Wingdings" pitchFamily="2" charset="2"/>
              <a:buNone/>
              <a:tabLst/>
            </a:pPr>
            <a:endParaRPr kumimoji="0" lang="el-GR" sz="2400" b="1" i="0" u="none" strike="noStrike" cap="none" normalizeH="0" baseline="0">
              <a:ln>
                <a:noFill/>
              </a:ln>
              <a:solidFill>
                <a:schemeClr val="bg1"/>
              </a:solidFill>
              <a:effectLst/>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Quadrant">
  <a:themeElements>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fontScheme name="Quadrant">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69900" marR="0" indent="-469900" algn="l" defTabSz="914400" rtl="0" eaLnBrk="1" fontAlgn="base" latinLnBrk="0" hangingPunct="1">
          <a:lnSpc>
            <a:spcPct val="100000"/>
          </a:lnSpc>
          <a:spcBef>
            <a:spcPct val="20000"/>
          </a:spcBef>
          <a:spcAft>
            <a:spcPct val="0"/>
          </a:spcAft>
          <a:buClr>
            <a:schemeClr val="folHlink"/>
          </a:buClr>
          <a:buSzPct val="50000"/>
          <a:buFont typeface="Wingdings" pitchFamily="2" charset="2"/>
          <a:buNone/>
          <a:tabLst/>
          <a:defRPr kumimoji="0" lang="el-GR" sz="2400" b="1" i="0" u="none" strike="noStrike" cap="none" normalizeH="0" baseline="0" smtClean="0">
            <a:ln>
              <a:noFill/>
            </a:ln>
            <a:solidFill>
              <a:schemeClr val="bg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69900" marR="0" indent="-469900" algn="l" defTabSz="914400" rtl="0" eaLnBrk="1" fontAlgn="base" latinLnBrk="0" hangingPunct="1">
          <a:lnSpc>
            <a:spcPct val="100000"/>
          </a:lnSpc>
          <a:spcBef>
            <a:spcPct val="20000"/>
          </a:spcBef>
          <a:spcAft>
            <a:spcPct val="0"/>
          </a:spcAft>
          <a:buClr>
            <a:schemeClr val="folHlink"/>
          </a:buClr>
          <a:buSzPct val="50000"/>
          <a:buFont typeface="Wingdings" pitchFamily="2" charset="2"/>
          <a:buNone/>
          <a:tabLst/>
          <a:defRPr kumimoji="0" lang="el-GR" sz="2400" b="1" i="0" u="none" strike="noStrike" cap="none" normalizeH="0" baseline="0" smtClean="0">
            <a:ln>
              <a:noFill/>
            </a:ln>
            <a:solidFill>
              <a:schemeClr val="bg1"/>
            </a:solidFill>
            <a:effectLst/>
            <a:latin typeface="Times New Roman" pitchFamily="18" charset="0"/>
            <a:cs typeface="Times New Roman" pitchFamily="18"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ΠΕΠΡΑΓΜΕΝΑ Δ.Σ. ΕΕΠΣ 2015-2017 [Autosaved]</Template>
  <TotalTime>1895</TotalTime>
  <Words>4039</Words>
  <Application>Microsoft Macintosh PowerPoint</Application>
  <PresentationFormat>Προβολή στην οθόνη (4:3)</PresentationFormat>
  <Paragraphs>512</Paragraphs>
  <Slides>51</Slides>
  <Notes>46</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51</vt:i4>
      </vt:variant>
    </vt:vector>
  </HeadingPairs>
  <TitlesOfParts>
    <vt:vector size="57" baseType="lpstr">
      <vt:lpstr>Arial</vt:lpstr>
      <vt:lpstr>Calibri</vt:lpstr>
      <vt:lpstr>Courier New</vt:lpstr>
      <vt:lpstr>Times New Roman</vt:lpstr>
      <vt:lpstr>Wingdings</vt:lpstr>
      <vt:lpstr>Quadrant</vt:lpstr>
      <vt:lpstr>Παρουσίαση του PowerPoint</vt:lpstr>
      <vt:lpstr>ΣΑΚΧΑΡΩΔΗΣ ΔΙΑΒΗΤΗΣ</vt:lpstr>
      <vt:lpstr>ΣΑΚΧΑΡΩΔΗΣ ΔΙΑΒΗΤΗΣ</vt:lpstr>
      <vt:lpstr>ΕΠΙΠΛΟΚΕΣ  ΣΑΚΧΑΡΩΔΟΥΣ  ΔΙΑΒΗΤΗ</vt:lpstr>
      <vt:lpstr>Παρουσίαση του PowerPoint</vt:lpstr>
      <vt:lpstr>ΣΤΟΜΑΤΙΚΕΣ ΕΚΔΗΛΩΣΕΙΣ ΣΔ</vt:lpstr>
      <vt:lpstr>ΣΑΚΧΑΡΩΔΗΣ ΔΙΑΒΗΤΗΣ  και  ΕΝΔΟΣΤΟΜΑΤΙΚΕΣ ΛΟΙΜΩΞΕΙΣ</vt:lpstr>
      <vt:lpstr>Παρουσίαση του PowerPoint</vt:lpstr>
      <vt:lpstr>Παρουσίαση του PowerPoint</vt:lpstr>
      <vt:lpstr>Παρουσίαση του PowerPoint</vt:lpstr>
      <vt:lpstr>     Σακχαρώδης διαβήτης              Νόσοι του περιοδοντίου             (τύποι 1 και 2)</vt:lpstr>
      <vt:lpstr>ΣΔ και περιοδοντίτιδα</vt:lpstr>
      <vt:lpstr>Παρουσίαση του PowerPoint</vt:lpstr>
      <vt:lpstr>Περιοδοντικά  αποστήματα σε έδαφος ΣΔ</vt:lpstr>
      <vt:lpstr>     Σακχαρώδης διαβήτης              Νόσοι του περιοδοντίου             (τύποι 1 και 2)</vt:lpstr>
      <vt:lpstr>Παρουσίαση του PowerPoint</vt:lpstr>
      <vt:lpstr>Παρουσίαση του PowerPoint</vt:lpstr>
      <vt:lpstr>Παρουσίαση του PowerPoint</vt:lpstr>
      <vt:lpstr>ΣΔ και ΕΝΔΟΣΤΟΜΑΤΙΚΕΣ  ΒΑΚΤΗΡΙΑΚΕΣ ΛΟΙΜΩΞΕΙΣ</vt:lpstr>
      <vt:lpstr>ΣΔ και Νεκρωτική ελκώδης ουλίτιδα-στοματίτιδα</vt:lpstr>
      <vt:lpstr>ΣΔ και Ενδοστοματικές βακτηριακές λοιμώξεις</vt:lpstr>
      <vt:lpstr>Παρουσίαση του PowerPoint</vt:lpstr>
      <vt:lpstr>ΣΔ και ΕΝΔΟΣΤΟΜΑΤΙΚΕΣ  ΜΥΚΗΤΙΑΣΙΚΕΣ ΛΟΙΜΩΞΕΙΣ</vt:lpstr>
      <vt:lpstr>ΣΔ και ΚΑΝΤΙΝΤΙΑΣΗ ΤΟΥ ΣΤΟΜΑΤΟΣ</vt:lpstr>
      <vt:lpstr>Παρουσίαση του PowerPoint</vt:lpstr>
      <vt:lpstr>ΣΔ και ΚΑΝΤΙΝΤΙΑΣΗ ΤΟΥ ΣΤΟΜΑΤΟΣ</vt:lpstr>
      <vt:lpstr>ΡΙΝΟΕΓΚΕΦΑΛΙΚΗ  ΜΟΥΚΟΡΜΥΚΩΣΗ</vt:lpstr>
      <vt:lpstr>ΡΙΝΟΕΓΚΕΦΑΛΙΚΗ  ΜΟΥΚΟΡΜΥΚΩΣΗ</vt:lpstr>
      <vt:lpstr>Παρουσίαση του PowerPoint</vt:lpstr>
      <vt:lpstr>Παρουσίαση του PowerPoint</vt:lpstr>
      <vt:lpstr>ΣΔ ΚΑΙ ΞΗΡΟΣΤΟΜΙΑ</vt:lpstr>
      <vt:lpstr>ΣΔ ΚΑΙ ΞΗΡΟΣΤΟΜΙΑ</vt:lpstr>
      <vt:lpstr>ΣΔ ΚΑΙ ΞΗΡΟΣΤΟΜΙΑ</vt:lpstr>
      <vt:lpstr>ΣΔ ΚΑΙ ΞΗΡΟΣΤΟΜΙΑ</vt:lpstr>
      <vt:lpstr>ΣΔ και ΣΙΑΛΑΔΕΝΩΣΗ</vt:lpstr>
      <vt:lpstr>Παρουσίαση του PowerPoint</vt:lpstr>
      <vt:lpstr>ΣΔ και Νευροαισθητηριακές διαταραχές</vt:lpstr>
      <vt:lpstr>ΣΔ και Νευροαισθητηριακές διαταραχές</vt:lpstr>
      <vt:lpstr>ΣΔ και Κακοσμία του στόματος</vt:lpstr>
      <vt:lpstr>ΣΔ και Κακοσμία του στόματος</vt:lpstr>
      <vt:lpstr>Παρενέργειες  αντιδιαβητικών φαρμάκων από το στοματικό βλεννογόνο </vt:lpstr>
      <vt:lpstr>ΣΔ και Καλοήθης Μελανίζουσα Ακάνθωση</vt:lpstr>
      <vt:lpstr>Οδοντιατρική και ασθενής με ΣΔ</vt:lpstr>
      <vt:lpstr>Οδοντιατρική και ασθενής με ΣΔ</vt:lpstr>
      <vt:lpstr>ΣΑΚΧΑΡΩΔΗΣ ΔΙΑΒΗΤΗΣ ΚΑΙ  ΣΤΟΜΑΤΙΚΗ ΥΓΕΙΑ: μία αμφίδρομη σχέση</vt:lpstr>
      <vt:lpstr>Παρουσίαση του PowerPoint</vt:lpstr>
      <vt:lpstr>Παρουσίαση του PowerPoint</vt:lpstr>
      <vt:lpstr>ΡΥΘΜΙΣΗ ΣΔ</vt:lpstr>
      <vt:lpstr>ΣΔ ΚΑΙ ΧΗΜΕΙΟΠΡΟΦΥΛΑΞΗ</vt:lpstr>
      <vt:lpstr>ΕΝΔΕΙΚΤΙΚΗ ΒΙΒΛΙΟΓΡΑΦΙΑ</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Lia</dc:creator>
  <cp:lastModifiedBy>Microsoft Office User</cp:lastModifiedBy>
  <cp:revision>203</cp:revision>
  <dcterms:created xsi:type="dcterms:W3CDTF">2006-08-16T00:00:00Z</dcterms:created>
  <dcterms:modified xsi:type="dcterms:W3CDTF">2024-02-28T13:33:14Z</dcterms:modified>
</cp:coreProperties>
</file>