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84" r:id="rId1"/>
  </p:sldMasterIdLst>
  <p:notesMasterIdLst>
    <p:notesMasterId r:id="rId22"/>
  </p:notesMasterIdLst>
  <p:sldIdLst>
    <p:sldId id="375" r:id="rId2"/>
    <p:sldId id="305" r:id="rId3"/>
    <p:sldId id="356" r:id="rId4"/>
    <p:sldId id="374" r:id="rId5"/>
    <p:sldId id="287" r:id="rId6"/>
    <p:sldId id="288" r:id="rId7"/>
    <p:sldId id="358" r:id="rId8"/>
    <p:sldId id="327" r:id="rId9"/>
    <p:sldId id="328" r:id="rId10"/>
    <p:sldId id="311" r:id="rId11"/>
    <p:sldId id="312" r:id="rId12"/>
    <p:sldId id="313" r:id="rId13"/>
    <p:sldId id="308" r:id="rId14"/>
    <p:sldId id="314" r:id="rId15"/>
    <p:sldId id="330" r:id="rId16"/>
    <p:sldId id="289" r:id="rId17"/>
    <p:sldId id="290" r:id="rId18"/>
    <p:sldId id="291" r:id="rId19"/>
    <p:sldId id="378" r:id="rId20"/>
    <p:sldId id="377" r:id="rId2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yriacos Athanasiou" initials="KA" lastIdx="2" clrIdx="0">
    <p:extLst>
      <p:ext uri="{19B8F6BF-5375-455C-9EA6-DF929625EA0E}">
        <p15:presenceInfo xmlns:p15="http://schemas.microsoft.com/office/powerpoint/2012/main" userId="S::kathanas@ecd.uoa.gr::25be0863-1afa-471d-bbb4-c96d9f47ca4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00"/>
    <a:srgbClr val="99FF33"/>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311" autoAdjust="0"/>
    <p:restoredTop sz="82264" autoAdjust="0"/>
  </p:normalViewPr>
  <p:slideViewPr>
    <p:cSldViewPr>
      <p:cViewPr varScale="1">
        <p:scale>
          <a:sx n="87" d="100"/>
          <a:sy n="87" d="100"/>
        </p:scale>
        <p:origin x="810"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3388FBA-362F-41C6-BE27-95BF00694A84}" type="doc">
      <dgm:prSet loTypeId="urn:microsoft.com/office/officeart/2005/8/layout/hierarchy1" loCatId="hierarchy" qsTypeId="urn:microsoft.com/office/officeart/2005/8/quickstyle/simple4" qsCatId="simple" csTypeId="urn:microsoft.com/office/officeart/2005/8/colors/accent1_2" csCatId="accent1"/>
      <dgm:spPr/>
      <dgm:t>
        <a:bodyPr/>
        <a:lstStyle/>
        <a:p>
          <a:endParaRPr lang="en-US"/>
        </a:p>
      </dgm:t>
    </dgm:pt>
    <dgm:pt modelId="{7F02D017-8E87-4E86-A3AD-107B199EB0BE}">
      <dgm:prSet/>
      <dgm:spPr/>
      <dgm:t>
        <a:bodyPr/>
        <a:lstStyle/>
        <a:p>
          <a:r>
            <a:rPr lang="el-GR"/>
            <a:t>Αλάτισμα των λαχανικών πριν την κατανάλωση= απώλεια Αλάτων και Υδατοδιαλυτών Βιταμινών</a:t>
          </a:r>
          <a:endParaRPr lang="en-US"/>
        </a:p>
      </dgm:t>
    </dgm:pt>
    <dgm:pt modelId="{AD972C09-33BC-4EE2-AEA1-B4A540CE20DD}" type="parTrans" cxnId="{861ED667-6C13-47BE-9CFC-657A8D764FC6}">
      <dgm:prSet/>
      <dgm:spPr/>
      <dgm:t>
        <a:bodyPr/>
        <a:lstStyle/>
        <a:p>
          <a:endParaRPr lang="en-US"/>
        </a:p>
      </dgm:t>
    </dgm:pt>
    <dgm:pt modelId="{345A4331-C3C3-4EB6-A300-0483E7D2117B}" type="sibTrans" cxnId="{861ED667-6C13-47BE-9CFC-657A8D764FC6}">
      <dgm:prSet/>
      <dgm:spPr/>
      <dgm:t>
        <a:bodyPr/>
        <a:lstStyle/>
        <a:p>
          <a:endParaRPr lang="en-US"/>
        </a:p>
      </dgm:t>
    </dgm:pt>
    <dgm:pt modelId="{48DB778E-2848-4D02-9255-4A6D1F973CB8}">
      <dgm:prSet/>
      <dgm:spPr/>
      <dgm:t>
        <a:bodyPr/>
        <a:lstStyle/>
        <a:p>
          <a:r>
            <a:rPr lang="el-GR"/>
            <a:t>Λεπτό Τεμάχισμα Λαχανικών =απώλεια νερού + Αλάτων και Υδατοδιαλυτών Βιταμινών</a:t>
          </a:r>
          <a:endParaRPr lang="en-US"/>
        </a:p>
      </dgm:t>
    </dgm:pt>
    <dgm:pt modelId="{D6739B9A-9485-43FE-9FF0-4BB0F2B62EAD}" type="parTrans" cxnId="{C0870194-485F-4994-BC49-FFD1E841422F}">
      <dgm:prSet/>
      <dgm:spPr/>
      <dgm:t>
        <a:bodyPr/>
        <a:lstStyle/>
        <a:p>
          <a:endParaRPr lang="en-US"/>
        </a:p>
      </dgm:t>
    </dgm:pt>
    <dgm:pt modelId="{44CCE398-B464-4F57-B0C1-6BC76D1A86B1}" type="sibTrans" cxnId="{C0870194-485F-4994-BC49-FFD1E841422F}">
      <dgm:prSet/>
      <dgm:spPr/>
      <dgm:t>
        <a:bodyPr/>
        <a:lstStyle/>
        <a:p>
          <a:endParaRPr lang="en-US"/>
        </a:p>
      </dgm:t>
    </dgm:pt>
    <dgm:pt modelId="{BC9B4B15-241D-46C6-9A31-2B94FE0826EB}" type="pres">
      <dgm:prSet presAssocID="{83388FBA-362F-41C6-BE27-95BF00694A84}" presName="hierChild1" presStyleCnt="0">
        <dgm:presLayoutVars>
          <dgm:chPref val="1"/>
          <dgm:dir/>
          <dgm:animOne val="branch"/>
          <dgm:animLvl val="lvl"/>
          <dgm:resizeHandles/>
        </dgm:presLayoutVars>
      </dgm:prSet>
      <dgm:spPr/>
    </dgm:pt>
    <dgm:pt modelId="{787DA0D5-0C81-4C07-9C1E-2B444786FF39}" type="pres">
      <dgm:prSet presAssocID="{7F02D017-8E87-4E86-A3AD-107B199EB0BE}" presName="hierRoot1" presStyleCnt="0"/>
      <dgm:spPr/>
    </dgm:pt>
    <dgm:pt modelId="{FC3F0EF0-19D1-4D5D-A57A-C06D91EA0309}" type="pres">
      <dgm:prSet presAssocID="{7F02D017-8E87-4E86-A3AD-107B199EB0BE}" presName="composite" presStyleCnt="0"/>
      <dgm:spPr/>
    </dgm:pt>
    <dgm:pt modelId="{3B18494B-AD56-480F-B2E7-293D9E8E5996}" type="pres">
      <dgm:prSet presAssocID="{7F02D017-8E87-4E86-A3AD-107B199EB0BE}" presName="background" presStyleLbl="node0" presStyleIdx="0" presStyleCnt="2"/>
      <dgm:spPr/>
    </dgm:pt>
    <dgm:pt modelId="{B533EB35-500E-4A36-ACC0-F0796D9B07F1}" type="pres">
      <dgm:prSet presAssocID="{7F02D017-8E87-4E86-A3AD-107B199EB0BE}" presName="text" presStyleLbl="fgAcc0" presStyleIdx="0" presStyleCnt="2">
        <dgm:presLayoutVars>
          <dgm:chPref val="3"/>
        </dgm:presLayoutVars>
      </dgm:prSet>
      <dgm:spPr/>
    </dgm:pt>
    <dgm:pt modelId="{34C232ED-7048-4B50-9F6E-D106B6C2A3D9}" type="pres">
      <dgm:prSet presAssocID="{7F02D017-8E87-4E86-A3AD-107B199EB0BE}" presName="hierChild2" presStyleCnt="0"/>
      <dgm:spPr/>
    </dgm:pt>
    <dgm:pt modelId="{A858C7D7-F85B-4FE2-8798-98AFB50527EA}" type="pres">
      <dgm:prSet presAssocID="{48DB778E-2848-4D02-9255-4A6D1F973CB8}" presName="hierRoot1" presStyleCnt="0"/>
      <dgm:spPr/>
    </dgm:pt>
    <dgm:pt modelId="{EDC77F4F-99C1-472B-AEC7-BDA433AAA8C5}" type="pres">
      <dgm:prSet presAssocID="{48DB778E-2848-4D02-9255-4A6D1F973CB8}" presName="composite" presStyleCnt="0"/>
      <dgm:spPr/>
    </dgm:pt>
    <dgm:pt modelId="{A2A9DD4C-2892-40B0-9F74-F02A15D6D50F}" type="pres">
      <dgm:prSet presAssocID="{48DB778E-2848-4D02-9255-4A6D1F973CB8}" presName="background" presStyleLbl="node0" presStyleIdx="1" presStyleCnt="2"/>
      <dgm:spPr/>
    </dgm:pt>
    <dgm:pt modelId="{B9CC6402-6DD4-4FAF-AA1F-24D4F4203AD0}" type="pres">
      <dgm:prSet presAssocID="{48DB778E-2848-4D02-9255-4A6D1F973CB8}" presName="text" presStyleLbl="fgAcc0" presStyleIdx="1" presStyleCnt="2">
        <dgm:presLayoutVars>
          <dgm:chPref val="3"/>
        </dgm:presLayoutVars>
      </dgm:prSet>
      <dgm:spPr/>
    </dgm:pt>
    <dgm:pt modelId="{476825EB-94F6-4236-B8E4-B2A0CC3489C8}" type="pres">
      <dgm:prSet presAssocID="{48DB778E-2848-4D02-9255-4A6D1F973CB8}" presName="hierChild2" presStyleCnt="0"/>
      <dgm:spPr/>
    </dgm:pt>
  </dgm:ptLst>
  <dgm:cxnLst>
    <dgm:cxn modelId="{2DF66C3C-0645-4B5A-9276-9FC8CE21ABC4}" type="presOf" srcId="{83388FBA-362F-41C6-BE27-95BF00694A84}" destId="{BC9B4B15-241D-46C6-9A31-2B94FE0826EB}" srcOrd="0" destOrd="0" presId="urn:microsoft.com/office/officeart/2005/8/layout/hierarchy1"/>
    <dgm:cxn modelId="{861ED667-6C13-47BE-9CFC-657A8D764FC6}" srcId="{83388FBA-362F-41C6-BE27-95BF00694A84}" destId="{7F02D017-8E87-4E86-A3AD-107B199EB0BE}" srcOrd="0" destOrd="0" parTransId="{AD972C09-33BC-4EE2-AEA1-B4A540CE20DD}" sibTransId="{345A4331-C3C3-4EB6-A300-0483E7D2117B}"/>
    <dgm:cxn modelId="{186FEF6F-60CF-4893-8809-2AEEBAD29DE3}" type="presOf" srcId="{7F02D017-8E87-4E86-A3AD-107B199EB0BE}" destId="{B533EB35-500E-4A36-ACC0-F0796D9B07F1}" srcOrd="0" destOrd="0" presId="urn:microsoft.com/office/officeart/2005/8/layout/hierarchy1"/>
    <dgm:cxn modelId="{C0870194-485F-4994-BC49-FFD1E841422F}" srcId="{83388FBA-362F-41C6-BE27-95BF00694A84}" destId="{48DB778E-2848-4D02-9255-4A6D1F973CB8}" srcOrd="1" destOrd="0" parTransId="{D6739B9A-9485-43FE-9FF0-4BB0F2B62EAD}" sibTransId="{44CCE398-B464-4F57-B0C1-6BC76D1A86B1}"/>
    <dgm:cxn modelId="{146411CE-9F69-4957-BCDE-C3C7ED149C54}" type="presOf" srcId="{48DB778E-2848-4D02-9255-4A6D1F973CB8}" destId="{B9CC6402-6DD4-4FAF-AA1F-24D4F4203AD0}" srcOrd="0" destOrd="0" presId="urn:microsoft.com/office/officeart/2005/8/layout/hierarchy1"/>
    <dgm:cxn modelId="{85B145E3-9D25-4BF1-A2E5-5AD065D92FA9}" type="presParOf" srcId="{BC9B4B15-241D-46C6-9A31-2B94FE0826EB}" destId="{787DA0D5-0C81-4C07-9C1E-2B444786FF39}" srcOrd="0" destOrd="0" presId="urn:microsoft.com/office/officeart/2005/8/layout/hierarchy1"/>
    <dgm:cxn modelId="{EFE79F92-B4E2-45ED-A064-1C6EB25176AC}" type="presParOf" srcId="{787DA0D5-0C81-4C07-9C1E-2B444786FF39}" destId="{FC3F0EF0-19D1-4D5D-A57A-C06D91EA0309}" srcOrd="0" destOrd="0" presId="urn:microsoft.com/office/officeart/2005/8/layout/hierarchy1"/>
    <dgm:cxn modelId="{DD79CD4E-82D6-40D1-ACD4-04B0A8EA0F61}" type="presParOf" srcId="{FC3F0EF0-19D1-4D5D-A57A-C06D91EA0309}" destId="{3B18494B-AD56-480F-B2E7-293D9E8E5996}" srcOrd="0" destOrd="0" presId="urn:microsoft.com/office/officeart/2005/8/layout/hierarchy1"/>
    <dgm:cxn modelId="{883618A3-FAFC-4805-8437-113B5A032140}" type="presParOf" srcId="{FC3F0EF0-19D1-4D5D-A57A-C06D91EA0309}" destId="{B533EB35-500E-4A36-ACC0-F0796D9B07F1}" srcOrd="1" destOrd="0" presId="urn:microsoft.com/office/officeart/2005/8/layout/hierarchy1"/>
    <dgm:cxn modelId="{E341E6CF-4D99-4FFB-A156-F79231063328}" type="presParOf" srcId="{787DA0D5-0C81-4C07-9C1E-2B444786FF39}" destId="{34C232ED-7048-4B50-9F6E-D106B6C2A3D9}" srcOrd="1" destOrd="0" presId="urn:microsoft.com/office/officeart/2005/8/layout/hierarchy1"/>
    <dgm:cxn modelId="{E1157A2C-EABF-455B-8005-C9E3340E3026}" type="presParOf" srcId="{BC9B4B15-241D-46C6-9A31-2B94FE0826EB}" destId="{A858C7D7-F85B-4FE2-8798-98AFB50527EA}" srcOrd="1" destOrd="0" presId="urn:microsoft.com/office/officeart/2005/8/layout/hierarchy1"/>
    <dgm:cxn modelId="{2F4821CB-BAE5-4B03-AF41-4119A8967BAB}" type="presParOf" srcId="{A858C7D7-F85B-4FE2-8798-98AFB50527EA}" destId="{EDC77F4F-99C1-472B-AEC7-BDA433AAA8C5}" srcOrd="0" destOrd="0" presId="urn:microsoft.com/office/officeart/2005/8/layout/hierarchy1"/>
    <dgm:cxn modelId="{74BF3B56-501B-4E9C-B7FA-58B56FD574E6}" type="presParOf" srcId="{EDC77F4F-99C1-472B-AEC7-BDA433AAA8C5}" destId="{A2A9DD4C-2892-40B0-9F74-F02A15D6D50F}" srcOrd="0" destOrd="0" presId="urn:microsoft.com/office/officeart/2005/8/layout/hierarchy1"/>
    <dgm:cxn modelId="{EF7AAE2E-D7B1-4F54-A892-C2D56B17051E}" type="presParOf" srcId="{EDC77F4F-99C1-472B-AEC7-BDA433AAA8C5}" destId="{B9CC6402-6DD4-4FAF-AA1F-24D4F4203AD0}" srcOrd="1" destOrd="0" presId="urn:microsoft.com/office/officeart/2005/8/layout/hierarchy1"/>
    <dgm:cxn modelId="{12E3AF3A-443A-491F-8963-405D1D908749}" type="presParOf" srcId="{A858C7D7-F85B-4FE2-8798-98AFB50527EA}" destId="{476825EB-94F6-4236-B8E4-B2A0CC3489C8}"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B18494B-AD56-480F-B2E7-293D9E8E5996}">
      <dsp:nvSpPr>
        <dsp:cNvPr id="0" name=""/>
        <dsp:cNvSpPr/>
      </dsp:nvSpPr>
      <dsp:spPr>
        <a:xfrm>
          <a:off x="939" y="259484"/>
          <a:ext cx="3298911" cy="2094808"/>
        </a:xfrm>
        <a:prstGeom prst="roundRect">
          <a:avLst>
            <a:gd name="adj" fmla="val 10000"/>
          </a:avLst>
        </a:prstGeom>
        <a:gradFill rotWithShape="0">
          <a:gsLst>
            <a:gs pos="0">
              <a:schemeClr val="accent1">
                <a:hueOff val="0"/>
                <a:satOff val="0"/>
                <a:lumOff val="0"/>
                <a:alphaOff val="0"/>
                <a:tint val="96000"/>
                <a:lumMod val="104000"/>
              </a:schemeClr>
            </a:gs>
            <a:gs pos="100000">
              <a:schemeClr val="accent1">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sp>
    <dsp:sp modelId="{B533EB35-500E-4A36-ACC0-F0796D9B07F1}">
      <dsp:nvSpPr>
        <dsp:cNvPr id="0" name=""/>
        <dsp:cNvSpPr/>
      </dsp:nvSpPr>
      <dsp:spPr>
        <a:xfrm>
          <a:off x="367485" y="607702"/>
          <a:ext cx="3298911" cy="2094808"/>
        </a:xfrm>
        <a:prstGeom prst="roundRect">
          <a:avLst>
            <a:gd name="adj" fmla="val 10000"/>
          </a:avLst>
        </a:prstGeom>
        <a:solidFill>
          <a:schemeClr val="lt1">
            <a:alpha val="90000"/>
            <a:hueOff val="0"/>
            <a:satOff val="0"/>
            <a:lumOff val="0"/>
            <a:alphaOff val="0"/>
          </a:schemeClr>
        </a:solidFill>
        <a:ln w="9525" cap="rnd"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l-GR" sz="2100" kern="1200"/>
            <a:t>Αλάτισμα των λαχανικών πριν την κατανάλωση= απώλεια Αλάτων και Υδατοδιαλυτών Βιταμινών</a:t>
          </a:r>
          <a:endParaRPr lang="en-US" sz="2100" kern="1200"/>
        </a:p>
      </dsp:txBody>
      <dsp:txXfrm>
        <a:off x="428840" y="669057"/>
        <a:ext cx="3176201" cy="1972098"/>
      </dsp:txXfrm>
    </dsp:sp>
    <dsp:sp modelId="{A2A9DD4C-2892-40B0-9F74-F02A15D6D50F}">
      <dsp:nvSpPr>
        <dsp:cNvPr id="0" name=""/>
        <dsp:cNvSpPr/>
      </dsp:nvSpPr>
      <dsp:spPr>
        <a:xfrm>
          <a:off x="4032942" y="259484"/>
          <a:ext cx="3298911" cy="2094808"/>
        </a:xfrm>
        <a:prstGeom prst="roundRect">
          <a:avLst>
            <a:gd name="adj" fmla="val 10000"/>
          </a:avLst>
        </a:prstGeom>
        <a:gradFill rotWithShape="0">
          <a:gsLst>
            <a:gs pos="0">
              <a:schemeClr val="accent1">
                <a:hueOff val="0"/>
                <a:satOff val="0"/>
                <a:lumOff val="0"/>
                <a:alphaOff val="0"/>
                <a:tint val="96000"/>
                <a:lumMod val="104000"/>
              </a:schemeClr>
            </a:gs>
            <a:gs pos="100000">
              <a:schemeClr val="accent1">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sp>
    <dsp:sp modelId="{B9CC6402-6DD4-4FAF-AA1F-24D4F4203AD0}">
      <dsp:nvSpPr>
        <dsp:cNvPr id="0" name=""/>
        <dsp:cNvSpPr/>
      </dsp:nvSpPr>
      <dsp:spPr>
        <a:xfrm>
          <a:off x="4399488" y="607702"/>
          <a:ext cx="3298911" cy="2094808"/>
        </a:xfrm>
        <a:prstGeom prst="roundRect">
          <a:avLst>
            <a:gd name="adj" fmla="val 10000"/>
          </a:avLst>
        </a:prstGeom>
        <a:solidFill>
          <a:schemeClr val="lt1">
            <a:alpha val="90000"/>
            <a:hueOff val="0"/>
            <a:satOff val="0"/>
            <a:lumOff val="0"/>
            <a:alphaOff val="0"/>
          </a:schemeClr>
        </a:solidFill>
        <a:ln w="9525" cap="rnd"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l-GR" sz="2100" kern="1200"/>
            <a:t>Λεπτό Τεμάχισμα Λαχανικών =απώλεια νερού + Αλάτων και Υδατοδιαλυτών Βιταμινών</a:t>
          </a:r>
          <a:endParaRPr lang="en-US" sz="2100" kern="1200"/>
        </a:p>
      </dsp:txBody>
      <dsp:txXfrm>
        <a:off x="4460843" y="669057"/>
        <a:ext cx="3176201" cy="1972098"/>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Θέση κεφαλίδας 1">
            <a:extLst>
              <a:ext uri="{FF2B5EF4-FFF2-40B4-BE49-F238E27FC236}">
                <a16:creationId xmlns:a16="http://schemas.microsoft.com/office/drawing/2014/main" id="{2C07F544-7582-4C69-AFC1-57070406062E}"/>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a:defRPr/>
            </a:pPr>
            <a:endParaRPr lang="el-GR"/>
          </a:p>
        </p:txBody>
      </p:sp>
      <p:sp>
        <p:nvSpPr>
          <p:cNvPr id="3" name="Θέση ημερομηνίας 2">
            <a:extLst>
              <a:ext uri="{FF2B5EF4-FFF2-40B4-BE49-F238E27FC236}">
                <a16:creationId xmlns:a16="http://schemas.microsoft.com/office/drawing/2014/main" id="{E0932DC8-2311-4891-9FD3-10382111448E}"/>
              </a:ext>
            </a:extLst>
          </p:cNvPr>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a:defRPr/>
            </a:pPr>
            <a:fld id="{0C17B7D6-7289-417B-AE4E-3C4583177176}" type="datetimeFigureOut">
              <a:rPr lang="el-GR"/>
              <a:pPr>
                <a:defRPr/>
              </a:pPr>
              <a:t>3/4/2024</a:t>
            </a:fld>
            <a:endParaRPr lang="el-GR"/>
          </a:p>
        </p:txBody>
      </p:sp>
      <p:sp>
        <p:nvSpPr>
          <p:cNvPr id="4" name="Θέση εικόνας διαφάνειας 3">
            <a:extLst>
              <a:ext uri="{FF2B5EF4-FFF2-40B4-BE49-F238E27FC236}">
                <a16:creationId xmlns:a16="http://schemas.microsoft.com/office/drawing/2014/main" id="{32A5D8CA-085A-48E3-AC0B-70112177A7D7}"/>
              </a:ext>
            </a:extLst>
          </p:cNvPr>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pPr lvl="0"/>
            <a:endParaRPr lang="el-GR" noProof="0"/>
          </a:p>
        </p:txBody>
      </p:sp>
      <p:sp>
        <p:nvSpPr>
          <p:cNvPr id="5" name="Θέση σημειώσεων 4">
            <a:extLst>
              <a:ext uri="{FF2B5EF4-FFF2-40B4-BE49-F238E27FC236}">
                <a16:creationId xmlns:a16="http://schemas.microsoft.com/office/drawing/2014/main" id="{7E645DF9-9EDE-404C-BEF0-8C77B38D11B1}"/>
              </a:ext>
            </a:extLst>
          </p:cNvPr>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noProof="0"/>
              <a:t>Επεξεργασία στυλ υποδείγματος κειμένου</a:t>
            </a:r>
          </a:p>
          <a:p>
            <a:pPr lvl="1"/>
            <a:r>
              <a:rPr lang="el-GR" noProof="0"/>
              <a:t>Δεύτερου επιπέδου</a:t>
            </a:r>
          </a:p>
          <a:p>
            <a:pPr lvl="2"/>
            <a:r>
              <a:rPr lang="el-GR" noProof="0"/>
              <a:t>Τρίτου επιπέδου</a:t>
            </a:r>
          </a:p>
          <a:p>
            <a:pPr lvl="3"/>
            <a:r>
              <a:rPr lang="el-GR" noProof="0"/>
              <a:t>Τέταρτου επιπέδου</a:t>
            </a:r>
          </a:p>
          <a:p>
            <a:pPr lvl="4"/>
            <a:r>
              <a:rPr lang="el-GR" noProof="0"/>
              <a:t>Πέμπτου επιπέδου</a:t>
            </a:r>
          </a:p>
        </p:txBody>
      </p:sp>
      <p:sp>
        <p:nvSpPr>
          <p:cNvPr id="6" name="Θέση υποσέλιδου 5">
            <a:extLst>
              <a:ext uri="{FF2B5EF4-FFF2-40B4-BE49-F238E27FC236}">
                <a16:creationId xmlns:a16="http://schemas.microsoft.com/office/drawing/2014/main" id="{D22B2C5E-11EF-4621-96BA-B352E6D79983}"/>
              </a:ext>
            </a:extLst>
          </p:cNvPr>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a:defRPr/>
            </a:pPr>
            <a:endParaRPr lang="el-GR"/>
          </a:p>
        </p:txBody>
      </p:sp>
      <p:sp>
        <p:nvSpPr>
          <p:cNvPr id="7" name="Θέση αριθμού διαφάνειας 6">
            <a:extLst>
              <a:ext uri="{FF2B5EF4-FFF2-40B4-BE49-F238E27FC236}">
                <a16:creationId xmlns:a16="http://schemas.microsoft.com/office/drawing/2014/main" id="{F4613E1A-D3CC-4928-8051-5C511BE83AC4}"/>
              </a:ext>
            </a:extLst>
          </p:cNvPr>
          <p:cNvSpPr>
            <a:spLocks noGrp="1"/>
          </p:cNvSpPr>
          <p:nvPr>
            <p:ph type="sldNum" sz="quarter" idx="5"/>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1D09A9F1-8F7E-4BFF-A12C-855F8EA7EE82}" type="slidenum">
              <a:rPr lang="el-GR" altLang="en-US"/>
              <a:pPr/>
              <a:t>‹#›</a:t>
            </a:fld>
            <a:endParaRPr lang="el-GR"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a:t>ΕΠΕ: Από τις παρακάτω Βιταμίνες, υποδείξτε την μη- λιποδιαλυτή: (Α) </a:t>
            </a:r>
            <a:r>
              <a:rPr lang="el-GR" dirty="0" err="1"/>
              <a:t>Βιτ</a:t>
            </a:r>
            <a:r>
              <a:rPr lang="el-GR" dirty="0"/>
              <a:t>-</a:t>
            </a:r>
            <a:r>
              <a:rPr lang="en-US" dirty="0"/>
              <a:t>D, (B) </a:t>
            </a:r>
            <a:r>
              <a:rPr lang="el-GR" dirty="0" err="1"/>
              <a:t>Βιτ</a:t>
            </a:r>
            <a:r>
              <a:rPr lang="el-GR" dirty="0"/>
              <a:t>-</a:t>
            </a:r>
            <a:r>
              <a:rPr lang="en-US" dirty="0"/>
              <a:t>C, (</a:t>
            </a:r>
            <a:r>
              <a:rPr lang="el-GR" dirty="0"/>
              <a:t>Γ</a:t>
            </a:r>
            <a:r>
              <a:rPr lang="en-US" dirty="0"/>
              <a:t>) </a:t>
            </a:r>
            <a:r>
              <a:rPr lang="el-GR" dirty="0" err="1"/>
              <a:t>Βιτ</a:t>
            </a:r>
            <a:r>
              <a:rPr lang="el-GR" dirty="0"/>
              <a:t>-</a:t>
            </a:r>
            <a:r>
              <a:rPr lang="en-US" dirty="0"/>
              <a:t>E, </a:t>
            </a:r>
            <a:r>
              <a:rPr lang="el-GR" dirty="0"/>
              <a:t>(Δ) </a:t>
            </a:r>
            <a:r>
              <a:rPr lang="el-GR" dirty="0" err="1"/>
              <a:t>Βιτ</a:t>
            </a:r>
            <a:r>
              <a:rPr lang="el-GR" dirty="0"/>
              <a:t>-</a:t>
            </a:r>
            <a:r>
              <a:rPr lang="en-US" dirty="0"/>
              <a:t>A, </a:t>
            </a:r>
            <a:r>
              <a:rPr lang="el-GR" dirty="0"/>
              <a:t>(Ε) </a:t>
            </a:r>
            <a:r>
              <a:rPr lang="el-GR" dirty="0" err="1"/>
              <a:t>Βιτ</a:t>
            </a:r>
            <a:r>
              <a:rPr lang="el-GR" dirty="0"/>
              <a:t>-</a:t>
            </a:r>
            <a:r>
              <a:rPr lang="en-US" dirty="0"/>
              <a:t>K. </a:t>
            </a:r>
            <a:endParaRPr lang="el-GR" dirty="0"/>
          </a:p>
          <a:p>
            <a:r>
              <a:rPr lang="el-GR" dirty="0"/>
              <a:t>ΕΠΕ:   Από τις παρακάτω Βιταμίνες, υποδείξτε την λιποδιαλυτή: (Α) </a:t>
            </a:r>
            <a:r>
              <a:rPr lang="el-GR" dirty="0" err="1"/>
              <a:t>Βιτ</a:t>
            </a:r>
            <a:r>
              <a:rPr lang="el-GR" dirty="0"/>
              <a:t>-</a:t>
            </a:r>
            <a:r>
              <a:rPr lang="en-US" dirty="0"/>
              <a:t>D, (B) </a:t>
            </a:r>
            <a:r>
              <a:rPr lang="el-GR" dirty="0" err="1"/>
              <a:t>Βιτ</a:t>
            </a:r>
            <a:r>
              <a:rPr lang="el-GR" dirty="0"/>
              <a:t>-</a:t>
            </a:r>
            <a:r>
              <a:rPr lang="en-US" dirty="0"/>
              <a:t>C, (</a:t>
            </a:r>
            <a:r>
              <a:rPr lang="el-GR" dirty="0"/>
              <a:t>Γ</a:t>
            </a:r>
            <a:r>
              <a:rPr lang="en-US" dirty="0"/>
              <a:t>) </a:t>
            </a:r>
            <a:r>
              <a:rPr lang="el-GR" dirty="0"/>
              <a:t>Βιτ-Β9</a:t>
            </a:r>
            <a:r>
              <a:rPr lang="en-US" dirty="0"/>
              <a:t>, </a:t>
            </a:r>
            <a:r>
              <a:rPr lang="el-GR" dirty="0"/>
              <a:t>(Δ) Βιτ-Β2</a:t>
            </a:r>
            <a:r>
              <a:rPr lang="en-US" dirty="0"/>
              <a:t>, </a:t>
            </a:r>
            <a:r>
              <a:rPr lang="el-GR" dirty="0"/>
              <a:t>(Ε) Βιτ-Β6</a:t>
            </a:r>
            <a:r>
              <a:rPr lang="en-US" dirty="0"/>
              <a:t>.</a:t>
            </a:r>
            <a:endParaRPr lang="el-GR"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el-GR" dirty="0"/>
              <a:t>ΕΠΕ:</a:t>
            </a:r>
            <a:r>
              <a:rPr lang="en-US" dirty="0"/>
              <a:t> </a:t>
            </a:r>
            <a:r>
              <a:rPr lang="el-GR" dirty="0"/>
              <a:t>Από τις παρακάτω Βιταμίνες, υποδείξτε αυτή που χάνεται σε περίπτωση μη κατανάλωσης του ζωμού του φαγητού: (Α) </a:t>
            </a:r>
            <a:r>
              <a:rPr lang="el-GR" dirty="0" err="1"/>
              <a:t>Βιτ</a:t>
            </a:r>
            <a:r>
              <a:rPr lang="el-GR" dirty="0"/>
              <a:t>-</a:t>
            </a:r>
            <a:r>
              <a:rPr lang="en-US" dirty="0"/>
              <a:t>D, (B) </a:t>
            </a:r>
            <a:r>
              <a:rPr lang="el-GR" dirty="0" err="1"/>
              <a:t>Βιτ</a:t>
            </a:r>
            <a:r>
              <a:rPr lang="el-GR" dirty="0"/>
              <a:t>-</a:t>
            </a:r>
            <a:r>
              <a:rPr lang="en-US" dirty="0"/>
              <a:t>C, (</a:t>
            </a:r>
            <a:r>
              <a:rPr lang="el-GR" dirty="0"/>
              <a:t>Γ</a:t>
            </a:r>
            <a:r>
              <a:rPr lang="en-US" dirty="0"/>
              <a:t>) </a:t>
            </a:r>
            <a:r>
              <a:rPr lang="el-GR" dirty="0"/>
              <a:t>Βιτ-Β9</a:t>
            </a:r>
            <a:r>
              <a:rPr lang="en-US" dirty="0"/>
              <a:t>, </a:t>
            </a:r>
            <a:r>
              <a:rPr lang="el-GR" dirty="0"/>
              <a:t>(Δ) Βιτ-Β2</a:t>
            </a:r>
            <a:r>
              <a:rPr lang="en-US" dirty="0"/>
              <a:t>, </a:t>
            </a:r>
            <a:r>
              <a:rPr lang="el-GR" dirty="0"/>
              <a:t>(Ε) Βιτ-Β6</a:t>
            </a:r>
            <a:r>
              <a:rPr lang="en-US" dirty="0"/>
              <a:t>.</a:t>
            </a:r>
            <a:endParaRPr lang="el-GR" dirty="0"/>
          </a:p>
          <a:p>
            <a:pPr marL="0" marR="0" lvl="0" indent="0" algn="l" defTabSz="914400" rtl="0" eaLnBrk="0" fontAlgn="base" latinLnBrk="0" hangingPunct="0">
              <a:lnSpc>
                <a:spcPct val="100000"/>
              </a:lnSpc>
              <a:spcBef>
                <a:spcPct val="30000"/>
              </a:spcBef>
              <a:spcAft>
                <a:spcPct val="0"/>
              </a:spcAft>
              <a:buClrTx/>
              <a:buSzTx/>
              <a:buFontTx/>
              <a:buNone/>
              <a:tabLst/>
              <a:defRPr/>
            </a:pPr>
            <a:endParaRPr lang="el-GR" dirty="0"/>
          </a:p>
          <a:p>
            <a:endParaRPr lang="en-US" dirty="0"/>
          </a:p>
        </p:txBody>
      </p:sp>
      <p:sp>
        <p:nvSpPr>
          <p:cNvPr id="4" name="Θέση αριθμού διαφάνειας 3"/>
          <p:cNvSpPr>
            <a:spLocks noGrp="1"/>
          </p:cNvSpPr>
          <p:nvPr>
            <p:ph type="sldNum" sz="quarter" idx="5"/>
          </p:nvPr>
        </p:nvSpPr>
        <p:spPr/>
        <p:txBody>
          <a:bodyPr/>
          <a:lstStyle/>
          <a:p>
            <a:fld id="{1D09A9F1-8F7E-4BFF-A12C-855F8EA7EE82}" type="slidenum">
              <a:rPr lang="el-GR" altLang="en-US" smtClean="0"/>
              <a:pPr/>
              <a:t>3</a:t>
            </a:fld>
            <a:endParaRPr lang="el-GR" altLang="en-US"/>
          </a:p>
        </p:txBody>
      </p:sp>
    </p:spTree>
    <p:extLst>
      <p:ext uri="{BB962C8B-B14F-4D97-AF65-F5344CB8AC3E}">
        <p14:creationId xmlns:p14="http://schemas.microsoft.com/office/powerpoint/2010/main" val="28842827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n-US" dirty="0"/>
          </a:p>
        </p:txBody>
      </p:sp>
      <p:sp>
        <p:nvSpPr>
          <p:cNvPr id="4" name="Θέση αριθμού διαφάνειας 3"/>
          <p:cNvSpPr>
            <a:spLocks noGrp="1"/>
          </p:cNvSpPr>
          <p:nvPr>
            <p:ph type="sldNum" sz="quarter" idx="5"/>
          </p:nvPr>
        </p:nvSpPr>
        <p:spPr/>
        <p:txBody>
          <a:bodyPr/>
          <a:lstStyle/>
          <a:p>
            <a:fld id="{1D09A9F1-8F7E-4BFF-A12C-855F8EA7EE82}" type="slidenum">
              <a:rPr lang="el-GR" altLang="en-US" smtClean="0"/>
              <a:pPr/>
              <a:t>14</a:t>
            </a:fld>
            <a:endParaRPr lang="el-GR" altLang="en-US"/>
          </a:p>
        </p:txBody>
      </p:sp>
    </p:spTree>
    <p:extLst>
      <p:ext uri="{BB962C8B-B14F-4D97-AF65-F5344CB8AC3E}">
        <p14:creationId xmlns:p14="http://schemas.microsoft.com/office/powerpoint/2010/main" val="31078202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sz="1200" dirty="0">
                <a:effectLst/>
                <a:latin typeface="+mj-lt"/>
                <a:ea typeface="Times New Roman" panose="02020603050405020304" pitchFamily="18" charset="0"/>
              </a:rPr>
              <a:t>Πολύ καλές πηγές του γνωστού αντικαρκινικού παράγοντα </a:t>
            </a:r>
            <a:r>
              <a:rPr lang="el-GR" sz="1200" dirty="0" err="1">
                <a:effectLst/>
                <a:latin typeface="+mj-lt"/>
                <a:ea typeface="Times New Roman" panose="02020603050405020304" pitchFamily="18" charset="0"/>
              </a:rPr>
              <a:t>Λυκοπένη</a:t>
            </a:r>
            <a:r>
              <a:rPr lang="el-GR" sz="1200" dirty="0">
                <a:effectLst/>
                <a:latin typeface="+mj-lt"/>
                <a:ea typeface="Times New Roman" panose="02020603050405020304" pitchFamily="18" charset="0"/>
              </a:rPr>
              <a:t> είναι: (Α) Το καρπούζι και το πεπόνι. (Β) Η ντομάτα και το σκόρδο. (Γ) Το σκόρδο και το κρεμμύδι. (Δ) Η ντομάτα και το καρπούζι. (Ε) Τίποτε από αυτά.</a:t>
            </a:r>
            <a:r>
              <a:rPr lang="el-GR" sz="1200" dirty="0">
                <a:solidFill>
                  <a:srgbClr val="000000"/>
                </a:solidFill>
                <a:effectLst/>
                <a:latin typeface="+mj-lt"/>
                <a:ea typeface="Calibri" panose="020F0502020204030204" pitchFamily="34" charset="0"/>
                <a:cs typeface="Calibri" panose="020F0502020204030204" pitchFamily="34" charset="0"/>
              </a:rPr>
              <a:t> </a:t>
            </a:r>
            <a:endParaRPr lang="en-US" dirty="0"/>
          </a:p>
        </p:txBody>
      </p:sp>
      <p:sp>
        <p:nvSpPr>
          <p:cNvPr id="4" name="Θέση αριθμού διαφάνειας 3"/>
          <p:cNvSpPr>
            <a:spLocks noGrp="1"/>
          </p:cNvSpPr>
          <p:nvPr>
            <p:ph type="sldNum" sz="quarter" idx="5"/>
          </p:nvPr>
        </p:nvSpPr>
        <p:spPr/>
        <p:txBody>
          <a:bodyPr/>
          <a:lstStyle/>
          <a:p>
            <a:fld id="{1D09A9F1-8F7E-4BFF-A12C-855F8EA7EE82}" type="slidenum">
              <a:rPr lang="el-GR" altLang="en-US" smtClean="0"/>
              <a:pPr/>
              <a:t>15</a:t>
            </a:fld>
            <a:endParaRPr lang="el-GR" altLang="en-US"/>
          </a:p>
        </p:txBody>
      </p:sp>
    </p:spTree>
    <p:extLst>
      <p:ext uri="{BB962C8B-B14F-4D97-AF65-F5344CB8AC3E}">
        <p14:creationId xmlns:p14="http://schemas.microsoft.com/office/powerpoint/2010/main" val="331855214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n-US" dirty="0"/>
          </a:p>
        </p:txBody>
      </p:sp>
      <p:sp>
        <p:nvSpPr>
          <p:cNvPr id="4" name="Θέση αριθμού διαφάνειας 3"/>
          <p:cNvSpPr>
            <a:spLocks noGrp="1"/>
          </p:cNvSpPr>
          <p:nvPr>
            <p:ph type="sldNum" sz="quarter" idx="5"/>
          </p:nvPr>
        </p:nvSpPr>
        <p:spPr/>
        <p:txBody>
          <a:bodyPr/>
          <a:lstStyle/>
          <a:p>
            <a:fld id="{1D09A9F1-8F7E-4BFF-A12C-855F8EA7EE82}" type="slidenum">
              <a:rPr lang="el-GR" altLang="en-US" smtClean="0"/>
              <a:pPr/>
              <a:t>18</a:t>
            </a:fld>
            <a:endParaRPr lang="el-GR" altLang="en-US"/>
          </a:p>
        </p:txBody>
      </p:sp>
    </p:spTree>
    <p:extLst>
      <p:ext uri="{BB962C8B-B14F-4D97-AF65-F5344CB8AC3E}">
        <p14:creationId xmlns:p14="http://schemas.microsoft.com/office/powerpoint/2010/main" val="419870606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l-GR" sz="1200" dirty="0">
                <a:effectLst/>
                <a:latin typeface="+mj-lt"/>
                <a:ea typeface="Times New Roman" panose="02020603050405020304" pitchFamily="18" charset="0"/>
              </a:rPr>
              <a:t>ΕΠΕ: Το αλάτισμα των λαχανικών πριν την ώρα τους σχετίζεται με απώλεια: (Α) των λιποδιαλυτών βιταμινών, (Β) των πρωτεϊνών, (Γ) των αλάτων και των </a:t>
            </a:r>
            <a:r>
              <a:rPr lang="el-GR" sz="1200" dirty="0" err="1">
                <a:effectLst/>
                <a:latin typeface="+mj-lt"/>
                <a:ea typeface="Times New Roman" panose="02020603050405020304" pitchFamily="18" charset="0"/>
              </a:rPr>
              <a:t>υδατοδιαλυτών</a:t>
            </a:r>
            <a:r>
              <a:rPr lang="el-GR" sz="1200" dirty="0">
                <a:effectLst/>
                <a:latin typeface="+mj-lt"/>
                <a:ea typeface="Times New Roman" panose="02020603050405020304" pitchFamily="18" charset="0"/>
              </a:rPr>
              <a:t> βιταμινών, (Δ) των υδατανθράκων, (Ε) όλων αυτών.</a:t>
            </a:r>
            <a:r>
              <a:rPr lang="en-US" sz="1200" dirty="0">
                <a:effectLst/>
                <a:latin typeface="+mj-lt"/>
                <a:ea typeface="Times New Roman" panose="02020603050405020304" pitchFamily="18" charset="0"/>
              </a:rPr>
              <a:t> </a:t>
            </a:r>
            <a:endParaRPr lang="el-GR" sz="1200" dirty="0">
              <a:effectLst/>
              <a:latin typeface="+mj-lt"/>
              <a:ea typeface="Times New Roman" panose="02020603050405020304" pitchFamily="18" charset="0"/>
            </a:endParaRPr>
          </a:p>
          <a:p>
            <a:endParaRPr lang="en-US" dirty="0"/>
          </a:p>
        </p:txBody>
      </p:sp>
      <p:sp>
        <p:nvSpPr>
          <p:cNvPr id="4" name="Θέση αριθμού διαφάνειας 3"/>
          <p:cNvSpPr>
            <a:spLocks noGrp="1"/>
          </p:cNvSpPr>
          <p:nvPr>
            <p:ph type="sldNum" sz="quarter" idx="5"/>
          </p:nvPr>
        </p:nvSpPr>
        <p:spPr/>
        <p:txBody>
          <a:bodyPr/>
          <a:lstStyle/>
          <a:p>
            <a:fld id="{1D09A9F1-8F7E-4BFF-A12C-855F8EA7EE82}" type="slidenum">
              <a:rPr lang="el-GR" altLang="en-US" smtClean="0"/>
              <a:pPr/>
              <a:t>19</a:t>
            </a:fld>
            <a:endParaRPr lang="el-GR" altLang="en-US"/>
          </a:p>
        </p:txBody>
      </p:sp>
    </p:spTree>
    <p:extLst>
      <p:ext uri="{BB962C8B-B14F-4D97-AF65-F5344CB8AC3E}">
        <p14:creationId xmlns:p14="http://schemas.microsoft.com/office/powerpoint/2010/main" val="113916281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D09A9F1-8F7E-4BFF-A12C-855F8EA7EE82}" type="slidenum">
              <a:rPr lang="el-GR" altLang="en-US" smtClean="0"/>
              <a:pPr/>
              <a:t>20</a:t>
            </a:fld>
            <a:endParaRPr lang="el-GR" altLang="en-US"/>
          </a:p>
        </p:txBody>
      </p:sp>
    </p:spTree>
    <p:extLst>
      <p:ext uri="{BB962C8B-B14F-4D97-AF65-F5344CB8AC3E}">
        <p14:creationId xmlns:p14="http://schemas.microsoft.com/office/powerpoint/2010/main" val="32131354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a:t>Δεν κινδυνεύουν από τη Θερμοκρασία αλλά (κυρίως) από τις Οξειδώσεις. Α) Νωπά λαχανικά -Διατήρηση για πολύ καιρό. Β) Στο Ψυγείο χωρίς αεροστεγή δοχεία ή σακούλες.</a:t>
            </a:r>
            <a:endParaRPr lang="en-US" dirty="0"/>
          </a:p>
        </p:txBody>
      </p:sp>
      <p:sp>
        <p:nvSpPr>
          <p:cNvPr id="4" name="Θέση αριθμού διαφάνειας 3"/>
          <p:cNvSpPr>
            <a:spLocks noGrp="1"/>
          </p:cNvSpPr>
          <p:nvPr>
            <p:ph type="sldNum" sz="quarter" idx="5"/>
          </p:nvPr>
        </p:nvSpPr>
        <p:spPr/>
        <p:txBody>
          <a:bodyPr/>
          <a:lstStyle/>
          <a:p>
            <a:fld id="{1D09A9F1-8F7E-4BFF-A12C-855F8EA7EE82}" type="slidenum">
              <a:rPr lang="el-GR" altLang="en-US" smtClean="0"/>
              <a:pPr/>
              <a:t>4</a:t>
            </a:fld>
            <a:endParaRPr lang="el-GR" altLang="en-US"/>
          </a:p>
        </p:txBody>
      </p:sp>
    </p:spTree>
    <p:extLst>
      <p:ext uri="{BB962C8B-B14F-4D97-AF65-F5344CB8AC3E}">
        <p14:creationId xmlns:p14="http://schemas.microsoft.com/office/powerpoint/2010/main" val="41590236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n-US" dirty="0"/>
              <a:t>E</a:t>
            </a:r>
            <a:r>
              <a:rPr lang="el-GR" dirty="0"/>
              <a:t>Π</a:t>
            </a:r>
            <a:r>
              <a:rPr lang="en-US" dirty="0"/>
              <a:t>E: </a:t>
            </a:r>
            <a:r>
              <a:rPr lang="el-GR" dirty="0"/>
              <a:t>Υδατοδιαλυτές Βιταμίνες είναι: (Α) Η Α και </a:t>
            </a:r>
            <a:r>
              <a:rPr lang="en-US" dirty="0"/>
              <a:t>D, (B) H B </a:t>
            </a:r>
            <a:r>
              <a:rPr lang="el-GR" dirty="0"/>
              <a:t>και η </a:t>
            </a:r>
            <a:r>
              <a:rPr lang="en-US" dirty="0"/>
              <a:t>D</a:t>
            </a:r>
            <a:r>
              <a:rPr lang="el-GR" dirty="0"/>
              <a:t>, (Γ) Η </a:t>
            </a:r>
            <a:r>
              <a:rPr lang="en-US" dirty="0"/>
              <a:t>C </a:t>
            </a:r>
            <a:r>
              <a:rPr lang="el-GR" dirty="0"/>
              <a:t>και η Κ, (Δ) η Β και </a:t>
            </a:r>
            <a:r>
              <a:rPr lang="en-US" dirty="0"/>
              <a:t>C. </a:t>
            </a:r>
          </a:p>
          <a:p>
            <a:pPr marL="0" marR="0" lvl="0" indent="0" algn="l" defTabSz="914400" rtl="0" eaLnBrk="1" fontAlgn="base" latinLnBrk="0" hangingPunct="1">
              <a:lnSpc>
                <a:spcPct val="100000"/>
              </a:lnSpc>
              <a:spcBef>
                <a:spcPct val="0"/>
              </a:spcBef>
              <a:spcAft>
                <a:spcPct val="0"/>
              </a:spcAft>
              <a:buClr>
                <a:schemeClr val="hlink"/>
              </a:buClr>
              <a:buSzTx/>
              <a:buFont typeface="Wingdings" pitchFamily="2" charset="2"/>
              <a:buNone/>
              <a:tabLst/>
            </a:pPr>
            <a:r>
              <a:rPr lang="en-US" dirty="0"/>
              <a:t>E</a:t>
            </a:r>
            <a:r>
              <a:rPr lang="el-GR" dirty="0"/>
              <a:t>ΠΕ: (Α) </a:t>
            </a:r>
            <a:r>
              <a:rPr kumimoji="0" lang="el-GR" sz="1200" b="1" i="0" u="none" strike="noStrike" cap="none" normalizeH="0" baseline="0" dirty="0">
                <a:ln>
                  <a:noFill/>
                </a:ln>
                <a:solidFill>
                  <a:schemeClr val="tx1"/>
                </a:solidFill>
                <a:effectLst>
                  <a:outerShdw blurRad="38100" dist="38100" dir="2700000" algn="tl">
                    <a:srgbClr val="000000"/>
                  </a:outerShdw>
                </a:effectLst>
                <a:latin typeface="Microsoft Sans Serif" pitchFamily="34" charset="0"/>
                <a:ea typeface="Times New Roman" pitchFamily="18" charset="0"/>
                <a:cs typeface="Microsoft Sans Serif" pitchFamily="34" charset="0"/>
              </a:rPr>
              <a:t>Β1</a:t>
            </a:r>
            <a:r>
              <a:rPr kumimoji="0" lang="en-US" sz="1200" b="1" i="0" u="none" strike="noStrike" cap="none" normalizeH="0" baseline="0" dirty="0">
                <a:ln>
                  <a:noFill/>
                </a:ln>
                <a:solidFill>
                  <a:schemeClr val="tx1"/>
                </a:solidFill>
                <a:effectLst>
                  <a:outerShdw blurRad="38100" dist="38100" dir="2700000" algn="tl">
                    <a:srgbClr val="000000"/>
                  </a:outerShdw>
                </a:effectLst>
                <a:latin typeface="Microsoft Sans Serif" pitchFamily="34" charset="0"/>
                <a:ea typeface="Times New Roman" pitchFamily="18" charset="0"/>
                <a:cs typeface="Microsoft Sans Serif" pitchFamily="34" charset="0"/>
              </a:rPr>
              <a:t> </a:t>
            </a:r>
            <a:r>
              <a:rPr kumimoji="0" lang="el-GR" sz="1200" b="1" i="0" u="none" strike="noStrike" cap="none" normalizeH="0" baseline="0" dirty="0">
                <a:ln>
                  <a:noFill/>
                </a:ln>
                <a:solidFill>
                  <a:schemeClr val="tx1"/>
                </a:solidFill>
                <a:effectLst>
                  <a:outerShdw blurRad="38100" dist="38100" dir="2700000" algn="tl">
                    <a:srgbClr val="000000"/>
                  </a:outerShdw>
                </a:effectLst>
                <a:latin typeface="Microsoft Sans Serif" pitchFamily="34" charset="0"/>
                <a:ea typeface="Times New Roman" pitchFamily="18" charset="0"/>
                <a:cs typeface="Microsoft Sans Serif" pitchFamily="34" charset="0"/>
              </a:rPr>
              <a:t>(Θειαμίνη), (Β) Β3-</a:t>
            </a:r>
            <a:r>
              <a:rPr kumimoji="0" lang="el-GR" sz="1200" b="0" i="0" u="none" strike="noStrike" cap="none" normalizeH="0" baseline="0" dirty="0">
                <a:ln>
                  <a:noFill/>
                </a:ln>
                <a:solidFill>
                  <a:schemeClr val="tx1"/>
                </a:solidFill>
                <a:effectLst>
                  <a:outerShdw blurRad="38100" dist="38100" dir="2700000" algn="tl">
                    <a:srgbClr val="000000"/>
                  </a:outerShdw>
                </a:effectLst>
                <a:latin typeface="Microsoft Sans Serif" pitchFamily="34" charset="0"/>
                <a:ea typeface="Times New Roman" pitchFamily="18" charset="0"/>
                <a:cs typeface="Microsoft Sans Serif" pitchFamily="34" charset="0"/>
              </a:rPr>
              <a:t>νικοτινικό οξύ/</a:t>
            </a:r>
            <a:r>
              <a:rPr kumimoji="0" lang="el-GR" sz="1200" b="0" i="0" u="none" strike="noStrike" cap="none" normalizeH="0" baseline="0" dirty="0" err="1">
                <a:ln>
                  <a:noFill/>
                </a:ln>
                <a:solidFill>
                  <a:schemeClr val="tx1"/>
                </a:solidFill>
                <a:effectLst>
                  <a:outerShdw blurRad="38100" dist="38100" dir="2700000" algn="tl">
                    <a:srgbClr val="000000"/>
                  </a:outerShdw>
                </a:effectLst>
                <a:latin typeface="Microsoft Sans Serif" pitchFamily="34" charset="0"/>
                <a:ea typeface="Times New Roman" pitchFamily="18" charset="0"/>
                <a:cs typeface="Microsoft Sans Serif" pitchFamily="34" charset="0"/>
              </a:rPr>
              <a:t>Νιασίνη</a:t>
            </a:r>
            <a:r>
              <a:rPr kumimoji="0" lang="el-GR" sz="1200" b="0" i="0" u="none" strike="noStrike" cap="none" normalizeH="0" baseline="0" dirty="0">
                <a:ln>
                  <a:noFill/>
                </a:ln>
                <a:solidFill>
                  <a:schemeClr val="tx1"/>
                </a:solidFill>
                <a:effectLst>
                  <a:outerShdw blurRad="38100" dist="38100" dir="2700000" algn="tl">
                    <a:srgbClr val="000000"/>
                  </a:outerShdw>
                </a:effectLst>
                <a:latin typeface="Microsoft Sans Serif" pitchFamily="34" charset="0"/>
                <a:ea typeface="Times New Roman" pitchFamily="18" charset="0"/>
                <a:cs typeface="Microsoft Sans Serif" pitchFamily="34" charset="0"/>
              </a:rPr>
              <a:t>, (Γ) </a:t>
            </a:r>
            <a:r>
              <a:rPr kumimoji="0" lang="el-GR" sz="1200" b="1" i="0" u="none" strike="noStrike" cap="none" normalizeH="0" baseline="0" dirty="0">
                <a:ln>
                  <a:noFill/>
                </a:ln>
                <a:solidFill>
                  <a:schemeClr val="tx1"/>
                </a:solidFill>
                <a:effectLst>
                  <a:outerShdw blurRad="38100" dist="38100" dir="2700000" algn="tl">
                    <a:srgbClr val="000000"/>
                  </a:outerShdw>
                </a:effectLst>
                <a:latin typeface="Microsoft Sans Serif" pitchFamily="34" charset="0"/>
                <a:ea typeface="Times New Roman" pitchFamily="18" charset="0"/>
                <a:cs typeface="Microsoft Sans Serif" pitchFamily="34" charset="0"/>
              </a:rPr>
              <a:t>C -</a:t>
            </a:r>
            <a:r>
              <a:rPr kumimoji="0" lang="el-GR" sz="1200" b="1" i="0" u="none" strike="noStrike" cap="none" normalizeH="0" baseline="0" dirty="0" err="1">
                <a:ln>
                  <a:noFill/>
                </a:ln>
                <a:solidFill>
                  <a:schemeClr val="tx1"/>
                </a:solidFill>
                <a:effectLst>
                  <a:outerShdw blurRad="38100" dist="38100" dir="2700000" algn="tl">
                    <a:srgbClr val="000000"/>
                  </a:outerShdw>
                </a:effectLst>
                <a:latin typeface="Microsoft Sans Serif" pitchFamily="34" charset="0"/>
                <a:ea typeface="Times New Roman" pitchFamily="18" charset="0"/>
                <a:cs typeface="Microsoft Sans Serif" pitchFamily="34" charset="0"/>
              </a:rPr>
              <a:t>Ασκορβικό</a:t>
            </a:r>
            <a:r>
              <a:rPr kumimoji="0" lang="el-GR" sz="1200" b="1" i="0" u="none" strike="noStrike" cap="none" normalizeH="0" baseline="0" dirty="0">
                <a:ln>
                  <a:noFill/>
                </a:ln>
                <a:solidFill>
                  <a:schemeClr val="tx1"/>
                </a:solidFill>
                <a:effectLst>
                  <a:outerShdw blurRad="38100" dist="38100" dir="2700000" algn="tl">
                    <a:srgbClr val="000000"/>
                  </a:outerShdw>
                </a:effectLst>
                <a:latin typeface="Microsoft Sans Serif" pitchFamily="34" charset="0"/>
                <a:ea typeface="Times New Roman" pitchFamily="18" charset="0"/>
                <a:cs typeface="Microsoft Sans Serif" pitchFamily="34" charset="0"/>
              </a:rPr>
              <a:t> οξύ, (Δ) </a:t>
            </a:r>
            <a:r>
              <a:rPr kumimoji="0" lang="en-US" sz="1200" b="1" i="0" u="none" strike="noStrike" cap="none" normalizeH="0" baseline="0" dirty="0">
                <a:ln>
                  <a:noFill/>
                </a:ln>
                <a:solidFill>
                  <a:schemeClr val="tx1"/>
                </a:solidFill>
                <a:effectLst>
                  <a:outerShdw blurRad="38100" dist="38100" dir="2700000" algn="tl">
                    <a:srgbClr val="000000"/>
                  </a:outerShdw>
                </a:effectLst>
                <a:latin typeface="Microsoft Sans Serif" pitchFamily="34" charset="0"/>
                <a:ea typeface="Times New Roman" pitchFamily="18" charset="0"/>
                <a:cs typeface="Microsoft Sans Serif" pitchFamily="34" charset="0"/>
              </a:rPr>
              <a:t>D-</a:t>
            </a:r>
            <a:r>
              <a:rPr kumimoji="0" lang="el-GR" sz="1200" b="1" i="0" u="none" strike="noStrike" cap="none" normalizeH="0" baseline="0" dirty="0" err="1">
                <a:ln>
                  <a:noFill/>
                </a:ln>
                <a:solidFill>
                  <a:schemeClr val="tx1"/>
                </a:solidFill>
                <a:effectLst>
                  <a:outerShdw blurRad="38100" dist="38100" dir="2700000" algn="tl">
                    <a:srgbClr val="000000"/>
                  </a:outerShdw>
                </a:effectLst>
                <a:latin typeface="Microsoft Sans Serif" pitchFamily="34" charset="0"/>
                <a:ea typeface="Times New Roman" pitchFamily="18" charset="0"/>
                <a:cs typeface="Microsoft Sans Serif" pitchFamily="34" charset="0"/>
              </a:rPr>
              <a:t>Ασκορβικό</a:t>
            </a:r>
            <a:r>
              <a:rPr kumimoji="0" lang="el-GR" sz="1200" b="1" i="0" u="none" strike="noStrike" cap="none" normalizeH="0" baseline="0" dirty="0">
                <a:ln>
                  <a:noFill/>
                </a:ln>
                <a:solidFill>
                  <a:schemeClr val="tx1"/>
                </a:solidFill>
                <a:effectLst>
                  <a:outerShdw blurRad="38100" dist="38100" dir="2700000" algn="tl">
                    <a:srgbClr val="000000"/>
                  </a:outerShdw>
                </a:effectLst>
                <a:latin typeface="Microsoft Sans Serif" pitchFamily="34" charset="0"/>
                <a:ea typeface="Times New Roman" pitchFamily="18" charset="0"/>
                <a:cs typeface="Microsoft Sans Serif" pitchFamily="34" charset="0"/>
              </a:rPr>
              <a:t> οξύ. Υποδείξτε τη λάθος αντιστοιχία.</a:t>
            </a:r>
            <a:endParaRPr kumimoji="0" lang="el-GR" sz="1200" b="0" i="0" u="none" strike="noStrike" cap="none" normalizeH="0" baseline="0" dirty="0">
              <a:ln>
                <a:noFill/>
              </a:ln>
              <a:solidFill>
                <a:schemeClr val="tx1"/>
              </a:solidFill>
              <a:effectLst>
                <a:outerShdw blurRad="38100" dist="38100" dir="2700000" algn="tl">
                  <a:srgbClr val="000000"/>
                </a:outerShdw>
              </a:effectLst>
              <a:latin typeface="Arial" pitchFamily="34" charset="0"/>
              <a:ea typeface="Times New Roman" pitchFamily="18" charset="0"/>
              <a:cs typeface="Microsoft Sans Serif" pitchFamily="34"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endParaRPr kumimoji="0" lang="el-GR" sz="1200" b="0" i="0" u="none" strike="noStrike" cap="none" normalizeH="0" baseline="0" dirty="0">
              <a:ln>
                <a:noFill/>
              </a:ln>
              <a:solidFill>
                <a:schemeClr val="tx1"/>
              </a:solidFill>
              <a:effectLst>
                <a:outerShdw blurRad="38100" dist="38100" dir="2700000" algn="tl">
                  <a:srgbClr val="000000"/>
                </a:outerShdw>
              </a:effectLst>
              <a:latin typeface="Arial" pitchFamily="34" charset="0"/>
              <a:ea typeface="Times New Roman" pitchFamily="18" charset="0"/>
              <a:cs typeface="Microsoft Sans Serif" pitchFamily="34"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endParaRPr kumimoji="0" lang="el-GR" sz="1200" b="0" i="0" u="none" strike="noStrike" cap="none" normalizeH="0" baseline="0" dirty="0">
              <a:ln>
                <a:noFill/>
              </a:ln>
              <a:solidFill>
                <a:schemeClr val="tx1"/>
              </a:solidFill>
              <a:effectLst>
                <a:outerShdw blurRad="38100" dist="38100" dir="2700000" algn="tl">
                  <a:srgbClr val="000000"/>
                </a:outerShdw>
              </a:effectLst>
              <a:latin typeface="Arial" pitchFamily="34" charset="0"/>
              <a:ea typeface="Times New Roman" pitchFamily="18" charset="0"/>
              <a:cs typeface="Microsoft Sans Serif" pitchFamily="34" charset="0"/>
            </a:endParaRPr>
          </a:p>
          <a:p>
            <a:endParaRPr lang="en-US" dirty="0"/>
          </a:p>
        </p:txBody>
      </p:sp>
      <p:sp>
        <p:nvSpPr>
          <p:cNvPr id="4" name="Θέση αριθμού διαφάνειας 3"/>
          <p:cNvSpPr>
            <a:spLocks noGrp="1"/>
          </p:cNvSpPr>
          <p:nvPr>
            <p:ph type="sldNum" sz="quarter" idx="5"/>
          </p:nvPr>
        </p:nvSpPr>
        <p:spPr/>
        <p:txBody>
          <a:bodyPr/>
          <a:lstStyle/>
          <a:p>
            <a:fld id="{1D09A9F1-8F7E-4BFF-A12C-855F8EA7EE82}" type="slidenum">
              <a:rPr lang="el-GR" altLang="en-US" smtClean="0"/>
              <a:pPr/>
              <a:t>6</a:t>
            </a:fld>
            <a:endParaRPr lang="el-GR" altLang="en-US"/>
          </a:p>
        </p:txBody>
      </p:sp>
    </p:spTree>
    <p:extLst>
      <p:ext uri="{BB962C8B-B14F-4D97-AF65-F5344CB8AC3E}">
        <p14:creationId xmlns:p14="http://schemas.microsoft.com/office/powerpoint/2010/main" val="26077394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n-US" dirty="0"/>
          </a:p>
        </p:txBody>
      </p:sp>
      <p:sp>
        <p:nvSpPr>
          <p:cNvPr id="4" name="Θέση αριθμού διαφάνειας 3"/>
          <p:cNvSpPr>
            <a:spLocks noGrp="1"/>
          </p:cNvSpPr>
          <p:nvPr>
            <p:ph type="sldNum" sz="quarter" idx="5"/>
          </p:nvPr>
        </p:nvSpPr>
        <p:spPr/>
        <p:txBody>
          <a:bodyPr/>
          <a:lstStyle/>
          <a:p>
            <a:fld id="{1D09A9F1-8F7E-4BFF-A12C-855F8EA7EE82}" type="slidenum">
              <a:rPr lang="el-GR" altLang="en-US" smtClean="0"/>
              <a:pPr/>
              <a:t>7</a:t>
            </a:fld>
            <a:endParaRPr lang="el-GR" altLang="en-US"/>
          </a:p>
        </p:txBody>
      </p:sp>
    </p:spTree>
    <p:extLst>
      <p:ext uri="{BB962C8B-B14F-4D97-AF65-F5344CB8AC3E}">
        <p14:creationId xmlns:p14="http://schemas.microsoft.com/office/powerpoint/2010/main" val="11887755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n-US" dirty="0"/>
          </a:p>
        </p:txBody>
      </p:sp>
      <p:sp>
        <p:nvSpPr>
          <p:cNvPr id="4" name="Θέση αριθμού διαφάνειας 3"/>
          <p:cNvSpPr>
            <a:spLocks noGrp="1"/>
          </p:cNvSpPr>
          <p:nvPr>
            <p:ph type="sldNum" sz="quarter" idx="5"/>
          </p:nvPr>
        </p:nvSpPr>
        <p:spPr/>
        <p:txBody>
          <a:bodyPr/>
          <a:lstStyle/>
          <a:p>
            <a:fld id="{1D09A9F1-8F7E-4BFF-A12C-855F8EA7EE82}" type="slidenum">
              <a:rPr lang="el-GR" altLang="en-US" smtClean="0"/>
              <a:pPr/>
              <a:t>8</a:t>
            </a:fld>
            <a:endParaRPr lang="el-GR" altLang="en-US"/>
          </a:p>
        </p:txBody>
      </p:sp>
    </p:spTree>
    <p:extLst>
      <p:ext uri="{BB962C8B-B14F-4D97-AF65-F5344CB8AC3E}">
        <p14:creationId xmlns:p14="http://schemas.microsoft.com/office/powerpoint/2010/main" val="3016974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a:t>ΕΠΕ: Η στέβια χρησιμοποιείται πιο συχνά από την Ασπαρτάμη στη Ζαχαροπλαστική διότι: (Α) Έχει καλύτερο γλυκαντικό δείκτη, (Β) </a:t>
            </a:r>
            <a:r>
              <a:rPr lang="el-GR" dirty="0" err="1"/>
              <a:t>Απορροφάται</a:t>
            </a:r>
            <a:r>
              <a:rPr lang="el-GR" dirty="0"/>
              <a:t> καλύτερα, (Γ) Αντέχει σε υψηλότερες θερμοκρασίες, (Δ) Είναι πιο φτηνή, (Ε) Τίποτε από αυτά.</a:t>
            </a:r>
            <a:endParaRPr lang="en-US" dirty="0"/>
          </a:p>
        </p:txBody>
      </p:sp>
      <p:sp>
        <p:nvSpPr>
          <p:cNvPr id="4" name="Θέση αριθμού διαφάνειας 3"/>
          <p:cNvSpPr>
            <a:spLocks noGrp="1"/>
          </p:cNvSpPr>
          <p:nvPr>
            <p:ph type="sldNum" sz="quarter" idx="5"/>
          </p:nvPr>
        </p:nvSpPr>
        <p:spPr/>
        <p:txBody>
          <a:bodyPr/>
          <a:lstStyle/>
          <a:p>
            <a:fld id="{1D09A9F1-8F7E-4BFF-A12C-855F8EA7EE82}" type="slidenum">
              <a:rPr lang="el-GR" altLang="en-US" smtClean="0"/>
              <a:pPr/>
              <a:t>10</a:t>
            </a:fld>
            <a:endParaRPr lang="el-GR" altLang="en-US"/>
          </a:p>
        </p:txBody>
      </p:sp>
    </p:spTree>
    <p:extLst>
      <p:ext uri="{BB962C8B-B14F-4D97-AF65-F5344CB8AC3E}">
        <p14:creationId xmlns:p14="http://schemas.microsoft.com/office/powerpoint/2010/main" val="7835934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a:t>Ένα χάπι </a:t>
            </a:r>
            <a:r>
              <a:rPr lang="el-GR" dirty="0" err="1"/>
              <a:t>Σπιρουλίνας</a:t>
            </a:r>
            <a:r>
              <a:rPr lang="el-GR" dirty="0"/>
              <a:t> περιέχει: 60 φορές περισσότερο σίδηρο από το σπανάκι, (Β) είναι πλούσιο σε βιταμίνη Α, (Γ) </a:t>
            </a:r>
            <a:r>
              <a:rPr lang="el-GR" sz="1200" dirty="0" err="1">
                <a:solidFill>
                  <a:srgbClr val="000000"/>
                </a:solidFill>
                <a:cs typeface="Arial" pitchFamily="34" charset="0"/>
              </a:rPr>
              <a:t>Eίναι</a:t>
            </a:r>
            <a:r>
              <a:rPr lang="el-GR" sz="1200" dirty="0">
                <a:solidFill>
                  <a:srgbClr val="000000"/>
                </a:solidFill>
                <a:cs typeface="Arial" pitchFamily="34" charset="0"/>
              </a:rPr>
              <a:t> από τις πιο πλούσιες τροφές στην αντιοξειδωτική προ-βιταμίνη A (β-καροτένιο), (Δ) </a:t>
            </a:r>
            <a:r>
              <a:rPr lang="el-GR" sz="1200" dirty="0" err="1">
                <a:solidFill>
                  <a:srgbClr val="000000"/>
                </a:solidFill>
                <a:cs typeface="Arial" pitchFamily="34" charset="0"/>
              </a:rPr>
              <a:t>Eίναι</a:t>
            </a:r>
            <a:r>
              <a:rPr lang="el-GR" sz="1200" dirty="0">
                <a:solidFill>
                  <a:srgbClr val="000000"/>
                </a:solidFill>
                <a:cs typeface="Arial" pitchFamily="34" charset="0"/>
              </a:rPr>
              <a:t> ιδιαίτερα καλή πηγή των βιταμινών B12 και E, (Ε) Πρέπει να την καταναλώνουν όσοι χρειάζονται μεγάλες ποσότητες Βιταμίνης </a:t>
            </a:r>
            <a:r>
              <a:rPr lang="en-US" sz="1200" dirty="0">
                <a:solidFill>
                  <a:srgbClr val="000000"/>
                </a:solidFill>
                <a:cs typeface="Arial" pitchFamily="34" charset="0"/>
              </a:rPr>
              <a:t>C. </a:t>
            </a:r>
            <a:r>
              <a:rPr lang="el-GR" sz="1200" dirty="0">
                <a:solidFill>
                  <a:srgbClr val="000000"/>
                </a:solidFill>
                <a:cs typeface="Arial" pitchFamily="34" charset="0"/>
              </a:rPr>
              <a:t>Υποδείξτε το λάθος.</a:t>
            </a:r>
            <a:endParaRPr lang="en-US" dirty="0"/>
          </a:p>
        </p:txBody>
      </p:sp>
      <p:sp>
        <p:nvSpPr>
          <p:cNvPr id="4" name="Θέση αριθμού διαφάνειας 3"/>
          <p:cNvSpPr>
            <a:spLocks noGrp="1"/>
          </p:cNvSpPr>
          <p:nvPr>
            <p:ph type="sldNum" sz="quarter" idx="5"/>
          </p:nvPr>
        </p:nvSpPr>
        <p:spPr/>
        <p:txBody>
          <a:bodyPr/>
          <a:lstStyle/>
          <a:p>
            <a:fld id="{1D09A9F1-8F7E-4BFF-A12C-855F8EA7EE82}" type="slidenum">
              <a:rPr lang="el-GR" altLang="en-US" smtClean="0"/>
              <a:pPr/>
              <a:t>11</a:t>
            </a:fld>
            <a:endParaRPr lang="el-GR" altLang="en-US"/>
          </a:p>
        </p:txBody>
      </p:sp>
    </p:spTree>
    <p:extLst>
      <p:ext uri="{BB962C8B-B14F-4D97-AF65-F5344CB8AC3E}">
        <p14:creationId xmlns:p14="http://schemas.microsoft.com/office/powerpoint/2010/main" val="11618499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a:t>Πλούσιο σε </a:t>
            </a:r>
            <a:r>
              <a:rPr lang="el-GR" dirty="0" err="1"/>
              <a:t>Βιτ</a:t>
            </a:r>
            <a:r>
              <a:rPr lang="el-GR" dirty="0"/>
              <a:t>-Β, </a:t>
            </a:r>
            <a:r>
              <a:rPr lang="en-US" dirty="0"/>
              <a:t>C, </a:t>
            </a:r>
            <a:r>
              <a:rPr lang="el-GR" dirty="0"/>
              <a:t>Ε είναι (Α) η τσουκνίδα, (Β) το ραδίκι, (Γ) η φράουλα, (Δ) το </a:t>
            </a:r>
            <a:r>
              <a:rPr lang="el-GR" dirty="0" err="1"/>
              <a:t>Ιπποφαές</a:t>
            </a:r>
            <a:r>
              <a:rPr lang="el-GR" dirty="0"/>
              <a:t>.</a:t>
            </a:r>
            <a:endParaRPr lang="en-US" dirty="0"/>
          </a:p>
        </p:txBody>
      </p:sp>
      <p:sp>
        <p:nvSpPr>
          <p:cNvPr id="4" name="Θέση αριθμού διαφάνειας 3"/>
          <p:cNvSpPr>
            <a:spLocks noGrp="1"/>
          </p:cNvSpPr>
          <p:nvPr>
            <p:ph type="sldNum" sz="quarter" idx="5"/>
          </p:nvPr>
        </p:nvSpPr>
        <p:spPr/>
        <p:txBody>
          <a:bodyPr/>
          <a:lstStyle/>
          <a:p>
            <a:fld id="{1D09A9F1-8F7E-4BFF-A12C-855F8EA7EE82}" type="slidenum">
              <a:rPr lang="el-GR" altLang="en-US" smtClean="0"/>
              <a:pPr/>
              <a:t>12</a:t>
            </a:fld>
            <a:endParaRPr lang="el-GR" altLang="en-US"/>
          </a:p>
        </p:txBody>
      </p:sp>
    </p:spTree>
    <p:extLst>
      <p:ext uri="{BB962C8B-B14F-4D97-AF65-F5344CB8AC3E}">
        <p14:creationId xmlns:p14="http://schemas.microsoft.com/office/powerpoint/2010/main" val="6841223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sz="1200" kern="1200" dirty="0">
                <a:solidFill>
                  <a:schemeClr val="tx1"/>
                </a:solidFill>
                <a:effectLst/>
                <a:latin typeface="+mn-lt"/>
                <a:ea typeface="+mn-ea"/>
                <a:cs typeface="+mn-cs"/>
              </a:rPr>
              <a:t>Η σωστή σειρά σε περιεκτικότητα αντιοξειδωτικών από τη μεγαλύτερη στη μικρότερη είναι: (Α) Μπανάνες-</a:t>
            </a:r>
            <a:r>
              <a:rPr lang="el-GR" sz="1200" kern="1200" dirty="0" err="1">
                <a:solidFill>
                  <a:schemeClr val="tx1"/>
                </a:solidFill>
                <a:effectLst/>
                <a:latin typeface="+mn-lt"/>
                <a:ea typeface="+mn-ea"/>
                <a:cs typeface="+mn-cs"/>
              </a:rPr>
              <a:t>Τσάϊ</a:t>
            </a:r>
            <a:r>
              <a:rPr lang="el-GR" sz="1200" kern="1200" dirty="0">
                <a:solidFill>
                  <a:schemeClr val="tx1"/>
                </a:solidFill>
                <a:effectLst/>
                <a:latin typeface="+mn-lt"/>
                <a:ea typeface="+mn-ea"/>
                <a:cs typeface="+mn-cs"/>
              </a:rPr>
              <a:t>- καφές. (Β) </a:t>
            </a:r>
            <a:r>
              <a:rPr lang="el-GR" sz="1200" kern="1200" dirty="0" err="1">
                <a:solidFill>
                  <a:schemeClr val="tx1"/>
                </a:solidFill>
                <a:effectLst/>
                <a:latin typeface="+mn-lt"/>
                <a:ea typeface="+mn-ea"/>
                <a:cs typeface="+mn-cs"/>
              </a:rPr>
              <a:t>Τσάϊ</a:t>
            </a:r>
            <a:r>
              <a:rPr lang="el-GR" sz="1200" kern="1200" dirty="0">
                <a:solidFill>
                  <a:schemeClr val="tx1"/>
                </a:solidFill>
                <a:effectLst/>
                <a:latin typeface="+mn-lt"/>
                <a:ea typeface="+mn-ea"/>
                <a:cs typeface="+mn-cs"/>
              </a:rPr>
              <a:t>- καφές-μπανάνες. (Γ) Καφές-μπανάνες-</a:t>
            </a:r>
            <a:r>
              <a:rPr lang="el-GR" sz="1200" kern="1200" dirty="0" err="1">
                <a:solidFill>
                  <a:schemeClr val="tx1"/>
                </a:solidFill>
                <a:effectLst/>
                <a:latin typeface="+mn-lt"/>
                <a:ea typeface="+mn-ea"/>
                <a:cs typeface="+mn-cs"/>
              </a:rPr>
              <a:t>τσάϊ</a:t>
            </a:r>
            <a:r>
              <a:rPr lang="el-GR" sz="1200" kern="1200" dirty="0">
                <a:solidFill>
                  <a:schemeClr val="tx1"/>
                </a:solidFill>
                <a:effectLst/>
                <a:latin typeface="+mn-lt"/>
                <a:ea typeface="+mn-ea"/>
                <a:cs typeface="+mn-cs"/>
              </a:rPr>
              <a:t>. (Δ) Καφές-</a:t>
            </a:r>
            <a:r>
              <a:rPr lang="el-GR" sz="1200" kern="1200" dirty="0" err="1">
                <a:solidFill>
                  <a:schemeClr val="tx1"/>
                </a:solidFill>
                <a:effectLst/>
                <a:latin typeface="+mn-lt"/>
                <a:ea typeface="+mn-ea"/>
                <a:cs typeface="+mn-cs"/>
              </a:rPr>
              <a:t>Τσάϊ</a:t>
            </a:r>
            <a:r>
              <a:rPr lang="el-GR" sz="1200" kern="1200" dirty="0">
                <a:solidFill>
                  <a:schemeClr val="tx1"/>
                </a:solidFill>
                <a:effectLst/>
                <a:latin typeface="+mn-lt"/>
                <a:ea typeface="+mn-ea"/>
                <a:cs typeface="+mn-cs"/>
              </a:rPr>
              <a:t>-Μπανάνες. (Ε) τίποτε από αυτά.</a:t>
            </a:r>
            <a:endParaRPr lang="en-US" dirty="0"/>
          </a:p>
        </p:txBody>
      </p:sp>
      <p:sp>
        <p:nvSpPr>
          <p:cNvPr id="4" name="Θέση αριθμού διαφάνειας 3"/>
          <p:cNvSpPr>
            <a:spLocks noGrp="1"/>
          </p:cNvSpPr>
          <p:nvPr>
            <p:ph type="sldNum" sz="quarter" idx="5"/>
          </p:nvPr>
        </p:nvSpPr>
        <p:spPr/>
        <p:txBody>
          <a:bodyPr/>
          <a:lstStyle/>
          <a:p>
            <a:fld id="{1D09A9F1-8F7E-4BFF-A12C-855F8EA7EE82}" type="slidenum">
              <a:rPr lang="el-GR" altLang="en-US" smtClean="0"/>
              <a:pPr/>
              <a:t>13</a:t>
            </a:fld>
            <a:endParaRPr lang="el-GR" altLang="en-US"/>
          </a:p>
        </p:txBody>
      </p:sp>
    </p:spTree>
    <p:extLst>
      <p:ext uri="{BB962C8B-B14F-4D97-AF65-F5344CB8AC3E}">
        <p14:creationId xmlns:p14="http://schemas.microsoft.com/office/powerpoint/2010/main" val="40057516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pPr>
              <a:defRPr/>
            </a:pPr>
            <a:endParaRPr lang="el-GR"/>
          </a:p>
        </p:txBody>
      </p:sp>
      <p:sp>
        <p:nvSpPr>
          <p:cNvPr id="5" name="Footer Placeholder 4"/>
          <p:cNvSpPr>
            <a:spLocks noGrp="1"/>
          </p:cNvSpPr>
          <p:nvPr>
            <p:ph type="ftr" sz="quarter" idx="11"/>
          </p:nvPr>
        </p:nvSpPr>
        <p:spPr/>
        <p:txBody>
          <a:bodyPr/>
          <a:lstStyle/>
          <a:p>
            <a:pPr>
              <a:defRPr/>
            </a:pPr>
            <a:endParaRPr lang="el-GR"/>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10F542C0-A11B-4876-9AA1-73D0FEFA36D4}" type="slidenum">
              <a:rPr lang="el-GR" altLang="el-GR" smtClean="0"/>
              <a:pPr/>
              <a:t>‹#›</a:t>
            </a:fld>
            <a:endParaRPr lang="el-GR" altLang="el-GR"/>
          </a:p>
        </p:txBody>
      </p:sp>
    </p:spTree>
    <p:extLst>
      <p:ext uri="{BB962C8B-B14F-4D97-AF65-F5344CB8AC3E}">
        <p14:creationId xmlns:p14="http://schemas.microsoft.com/office/powerpoint/2010/main" val="15389620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pPr>
              <a:defRPr/>
            </a:pPr>
            <a:endParaRPr lang="el-GR"/>
          </a:p>
        </p:txBody>
      </p:sp>
      <p:sp>
        <p:nvSpPr>
          <p:cNvPr id="5" name="Footer Placeholder 4"/>
          <p:cNvSpPr>
            <a:spLocks noGrp="1"/>
          </p:cNvSpPr>
          <p:nvPr>
            <p:ph type="ftr" sz="quarter" idx="11"/>
          </p:nvPr>
        </p:nvSpPr>
        <p:spPr/>
        <p:txBody>
          <a:bodyPr/>
          <a:lstStyle/>
          <a:p>
            <a:pPr>
              <a:defRPr/>
            </a:pPr>
            <a:endParaRPr lang="el-GR"/>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2D6A76CA-7762-496D-B0CB-D73A2D78AFEE}" type="slidenum">
              <a:rPr lang="el-GR" altLang="el-GR" smtClean="0"/>
              <a:pPr/>
              <a:t>‹#›</a:t>
            </a:fld>
            <a:endParaRPr lang="el-GR" altLang="el-GR"/>
          </a:p>
        </p:txBody>
      </p:sp>
    </p:spTree>
    <p:extLst>
      <p:ext uri="{BB962C8B-B14F-4D97-AF65-F5344CB8AC3E}">
        <p14:creationId xmlns:p14="http://schemas.microsoft.com/office/powerpoint/2010/main" val="35173907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l-GR"/>
              <a:t>Κάντε κλικ για να επεξεργαστείτε τον τίτλο υποδείγματος</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κειμένου υποδείγματος</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pPr>
              <a:defRPr/>
            </a:pPr>
            <a:endParaRPr lang="el-GR"/>
          </a:p>
        </p:txBody>
      </p:sp>
      <p:sp>
        <p:nvSpPr>
          <p:cNvPr id="5" name="Footer Placeholder 4"/>
          <p:cNvSpPr>
            <a:spLocks noGrp="1"/>
          </p:cNvSpPr>
          <p:nvPr>
            <p:ph type="ftr" sz="quarter" idx="11"/>
          </p:nvPr>
        </p:nvSpPr>
        <p:spPr/>
        <p:txBody>
          <a:bodyPr/>
          <a:lstStyle/>
          <a:p>
            <a:pPr>
              <a:defRPr/>
            </a:pPr>
            <a:endParaRPr lang="el-GR"/>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2D6A76CA-7762-496D-B0CB-D73A2D78AFEE}" type="slidenum">
              <a:rPr lang="el-GR" altLang="el-GR" smtClean="0"/>
              <a:pPr/>
              <a:t>‹#›</a:t>
            </a:fld>
            <a:endParaRPr lang="el-GR" altLang="el-GR"/>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294787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el-GR"/>
              <a:t>Κάντε κλικ για να επεξεργαστείτε τον τίτλο υποδείγματος</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a:t>Στυλ κειμένου υποδείγματος</a:t>
            </a:r>
          </a:p>
        </p:txBody>
      </p:sp>
      <p:sp>
        <p:nvSpPr>
          <p:cNvPr id="5" name="Date Placeholder 4"/>
          <p:cNvSpPr>
            <a:spLocks noGrp="1"/>
          </p:cNvSpPr>
          <p:nvPr>
            <p:ph type="dt" sz="half" idx="10"/>
          </p:nvPr>
        </p:nvSpPr>
        <p:spPr/>
        <p:txBody>
          <a:bodyPr/>
          <a:lstStyle/>
          <a:p>
            <a:pPr>
              <a:defRPr/>
            </a:pPr>
            <a:endParaRPr lang="el-GR"/>
          </a:p>
        </p:txBody>
      </p:sp>
      <p:sp>
        <p:nvSpPr>
          <p:cNvPr id="6" name="Footer Placeholder 5"/>
          <p:cNvSpPr>
            <a:spLocks noGrp="1"/>
          </p:cNvSpPr>
          <p:nvPr>
            <p:ph type="ftr" sz="quarter" idx="11"/>
          </p:nvPr>
        </p:nvSpPr>
        <p:spPr/>
        <p:txBody>
          <a:bodyPr/>
          <a:lstStyle/>
          <a:p>
            <a:pPr>
              <a:defRPr/>
            </a:pPr>
            <a:endParaRPr lang="el-GR"/>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2D6A76CA-7762-496D-B0CB-D73A2D78AFEE}" type="slidenum">
              <a:rPr lang="el-GR" altLang="el-GR" smtClean="0"/>
              <a:pPr/>
              <a:t>‹#›</a:t>
            </a:fld>
            <a:endParaRPr lang="el-GR" altLang="el-GR"/>
          </a:p>
        </p:txBody>
      </p:sp>
    </p:spTree>
    <p:extLst>
      <p:ext uri="{BB962C8B-B14F-4D97-AF65-F5344CB8AC3E}">
        <p14:creationId xmlns:p14="http://schemas.microsoft.com/office/powerpoint/2010/main" val="35499626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με φράση">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l-GR"/>
              <a:t>Κάντε κλικ για να επεξεργαστείτε τον τίτλο υποδείγματος</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κειμένου υποδείγματος</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a:t>Στυλ κειμένου υποδείγματος</a:t>
            </a:r>
          </a:p>
        </p:txBody>
      </p:sp>
      <p:sp>
        <p:nvSpPr>
          <p:cNvPr id="5" name="Date Placeholder 4"/>
          <p:cNvSpPr>
            <a:spLocks noGrp="1"/>
          </p:cNvSpPr>
          <p:nvPr>
            <p:ph type="dt" sz="half" idx="10"/>
          </p:nvPr>
        </p:nvSpPr>
        <p:spPr/>
        <p:txBody>
          <a:bodyPr/>
          <a:lstStyle/>
          <a:p>
            <a:pPr>
              <a:defRPr/>
            </a:pPr>
            <a:endParaRPr lang="el-GR"/>
          </a:p>
        </p:txBody>
      </p:sp>
      <p:sp>
        <p:nvSpPr>
          <p:cNvPr id="6" name="Footer Placeholder 5"/>
          <p:cNvSpPr>
            <a:spLocks noGrp="1"/>
          </p:cNvSpPr>
          <p:nvPr>
            <p:ph type="ftr" sz="quarter" idx="11"/>
          </p:nvPr>
        </p:nvSpPr>
        <p:spPr/>
        <p:txBody>
          <a:bodyPr/>
          <a:lstStyle/>
          <a:p>
            <a:pPr>
              <a:defRPr/>
            </a:pPr>
            <a:endParaRPr lang="el-GR"/>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2D6A76CA-7762-496D-B0CB-D73A2D78AFEE}" type="slidenum">
              <a:rPr lang="el-GR" altLang="el-GR" smtClean="0"/>
              <a:pPr/>
              <a:t>‹#›</a:t>
            </a:fld>
            <a:endParaRPr lang="el-GR" altLang="el-GR"/>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61338104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ή False">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el-GR"/>
              <a:t>Κάντε κλικ για να επεξεργαστείτε τον τίτλο υποδείγματος</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κειμένου υποδείγματος</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a:t>Στυλ κειμένου υποδείγματος</a:t>
            </a:r>
          </a:p>
        </p:txBody>
      </p:sp>
      <p:sp>
        <p:nvSpPr>
          <p:cNvPr id="5" name="Date Placeholder 4"/>
          <p:cNvSpPr>
            <a:spLocks noGrp="1"/>
          </p:cNvSpPr>
          <p:nvPr>
            <p:ph type="dt" sz="half" idx="10"/>
          </p:nvPr>
        </p:nvSpPr>
        <p:spPr/>
        <p:txBody>
          <a:bodyPr/>
          <a:lstStyle/>
          <a:p>
            <a:pPr>
              <a:defRPr/>
            </a:pPr>
            <a:endParaRPr lang="el-GR"/>
          </a:p>
        </p:txBody>
      </p:sp>
      <p:sp>
        <p:nvSpPr>
          <p:cNvPr id="6" name="Footer Placeholder 5"/>
          <p:cNvSpPr>
            <a:spLocks noGrp="1"/>
          </p:cNvSpPr>
          <p:nvPr>
            <p:ph type="ftr" sz="quarter" idx="11"/>
          </p:nvPr>
        </p:nvSpPr>
        <p:spPr/>
        <p:txBody>
          <a:bodyPr/>
          <a:lstStyle/>
          <a:p>
            <a:pPr>
              <a:defRPr/>
            </a:pPr>
            <a:endParaRPr lang="el-GR"/>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2D6A76CA-7762-496D-B0CB-D73A2D78AFEE}" type="slidenum">
              <a:rPr lang="el-GR" altLang="el-GR" smtClean="0"/>
              <a:pPr/>
              <a:t>‹#›</a:t>
            </a:fld>
            <a:endParaRPr lang="el-GR" altLang="el-GR"/>
          </a:p>
        </p:txBody>
      </p:sp>
    </p:spTree>
    <p:extLst>
      <p:ext uri="{BB962C8B-B14F-4D97-AF65-F5344CB8AC3E}">
        <p14:creationId xmlns:p14="http://schemas.microsoft.com/office/powerpoint/2010/main" val="408851733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ancho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pPr>
              <a:defRPr/>
            </a:pPr>
            <a:endParaRPr lang="el-GR"/>
          </a:p>
        </p:txBody>
      </p:sp>
      <p:sp>
        <p:nvSpPr>
          <p:cNvPr id="5" name="Footer Placeholder 4"/>
          <p:cNvSpPr>
            <a:spLocks noGrp="1"/>
          </p:cNvSpPr>
          <p:nvPr>
            <p:ph type="ftr" sz="quarter" idx="11"/>
          </p:nvPr>
        </p:nvSpPr>
        <p:spPr/>
        <p:txBody>
          <a:bodyPr/>
          <a:lstStyle/>
          <a:p>
            <a:pPr>
              <a:defRPr/>
            </a:pPr>
            <a:endParaRPr lang="el-G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B85EF18-3252-4483-8D0D-F28226E56F92}" type="slidenum">
              <a:rPr lang="el-GR" altLang="el-GR" smtClean="0"/>
              <a:pPr/>
              <a:t>‹#›</a:t>
            </a:fld>
            <a:endParaRPr lang="el-GR" altLang="el-GR"/>
          </a:p>
        </p:txBody>
      </p:sp>
    </p:spTree>
    <p:extLst>
      <p:ext uri="{BB962C8B-B14F-4D97-AF65-F5344CB8AC3E}">
        <p14:creationId xmlns:p14="http://schemas.microsoft.com/office/powerpoint/2010/main" val="367921350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pPr>
              <a:defRPr/>
            </a:pPr>
            <a:endParaRPr lang="el-GR"/>
          </a:p>
        </p:txBody>
      </p:sp>
      <p:sp>
        <p:nvSpPr>
          <p:cNvPr id="5" name="Footer Placeholder 4"/>
          <p:cNvSpPr>
            <a:spLocks noGrp="1"/>
          </p:cNvSpPr>
          <p:nvPr>
            <p:ph type="ftr" sz="quarter" idx="11"/>
          </p:nvPr>
        </p:nvSpPr>
        <p:spPr/>
        <p:txBody>
          <a:bodyPr/>
          <a:lstStyle/>
          <a:p>
            <a:pPr>
              <a:defRPr/>
            </a:pPr>
            <a:endParaRPr lang="el-G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C7F8168-2B19-405A-8714-3668B8C998AA}" type="slidenum">
              <a:rPr lang="el-GR" altLang="el-GR" smtClean="0"/>
              <a:pPr/>
              <a:t>‹#›</a:t>
            </a:fld>
            <a:endParaRPr lang="el-GR" altLang="el-GR"/>
          </a:p>
        </p:txBody>
      </p:sp>
    </p:spTree>
    <p:extLst>
      <p:ext uri="{BB962C8B-B14F-4D97-AF65-F5344CB8AC3E}">
        <p14:creationId xmlns:p14="http://schemas.microsoft.com/office/powerpoint/2010/main" val="32520662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pPr>
              <a:defRPr/>
            </a:pPr>
            <a:endParaRPr lang="el-GR"/>
          </a:p>
        </p:txBody>
      </p:sp>
      <p:sp>
        <p:nvSpPr>
          <p:cNvPr id="5" name="Footer Placeholder 4"/>
          <p:cNvSpPr>
            <a:spLocks noGrp="1"/>
          </p:cNvSpPr>
          <p:nvPr>
            <p:ph type="ftr" sz="quarter" idx="11"/>
          </p:nvPr>
        </p:nvSpPr>
        <p:spPr/>
        <p:txBody>
          <a:bodyPr/>
          <a:lstStyle/>
          <a:p>
            <a:pPr>
              <a:defRPr/>
            </a:pPr>
            <a:endParaRPr lang="el-G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7AEC935-A6E1-45D4-88A1-9DE4484600CF}" type="slidenum">
              <a:rPr lang="el-GR" altLang="el-GR" smtClean="0"/>
              <a:pPr/>
              <a:t>‹#›</a:t>
            </a:fld>
            <a:endParaRPr lang="el-GR" altLang="el-GR"/>
          </a:p>
        </p:txBody>
      </p:sp>
    </p:spTree>
    <p:extLst>
      <p:ext uri="{BB962C8B-B14F-4D97-AF65-F5344CB8AC3E}">
        <p14:creationId xmlns:p14="http://schemas.microsoft.com/office/powerpoint/2010/main" val="9807196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pPr>
              <a:defRPr/>
            </a:pPr>
            <a:endParaRPr lang="el-GR"/>
          </a:p>
        </p:txBody>
      </p:sp>
      <p:sp>
        <p:nvSpPr>
          <p:cNvPr id="5" name="Footer Placeholder 4"/>
          <p:cNvSpPr>
            <a:spLocks noGrp="1"/>
          </p:cNvSpPr>
          <p:nvPr>
            <p:ph type="ftr" sz="quarter" idx="11"/>
          </p:nvPr>
        </p:nvSpPr>
        <p:spPr/>
        <p:txBody>
          <a:bodyPr/>
          <a:lstStyle/>
          <a:p>
            <a:pPr>
              <a:defRPr/>
            </a:pPr>
            <a:endParaRPr lang="el-GR"/>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7E4199E0-1B7C-4618-971C-5502C7AD8331}" type="slidenum">
              <a:rPr lang="el-GR" altLang="el-GR" smtClean="0"/>
              <a:pPr/>
              <a:t>‹#›</a:t>
            </a:fld>
            <a:endParaRPr lang="el-GR" altLang="el-GR"/>
          </a:p>
        </p:txBody>
      </p:sp>
    </p:spTree>
    <p:extLst>
      <p:ext uri="{BB962C8B-B14F-4D97-AF65-F5344CB8AC3E}">
        <p14:creationId xmlns:p14="http://schemas.microsoft.com/office/powerpoint/2010/main" val="1172228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Date Placeholder 4"/>
          <p:cNvSpPr>
            <a:spLocks noGrp="1"/>
          </p:cNvSpPr>
          <p:nvPr>
            <p:ph type="dt" sz="half" idx="10"/>
          </p:nvPr>
        </p:nvSpPr>
        <p:spPr/>
        <p:txBody>
          <a:bodyPr/>
          <a:lstStyle/>
          <a:p>
            <a:pPr>
              <a:defRPr/>
            </a:pPr>
            <a:endParaRPr lang="el-GR"/>
          </a:p>
        </p:txBody>
      </p:sp>
      <p:sp>
        <p:nvSpPr>
          <p:cNvPr id="6" name="Footer Placeholder 5"/>
          <p:cNvSpPr>
            <a:spLocks noGrp="1"/>
          </p:cNvSpPr>
          <p:nvPr>
            <p:ph type="ftr" sz="quarter" idx="11"/>
          </p:nvPr>
        </p:nvSpPr>
        <p:spPr/>
        <p:txBody>
          <a:bodyPr/>
          <a:lstStyle/>
          <a:p>
            <a:pPr>
              <a:defRPr/>
            </a:pPr>
            <a:endParaRPr lang="el-GR"/>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B0817F70-B2F6-4028-B7EA-15355A535CD2}" type="slidenum">
              <a:rPr lang="el-GR" altLang="el-GR" smtClean="0"/>
              <a:pPr/>
              <a:t>‹#›</a:t>
            </a:fld>
            <a:endParaRPr lang="el-GR" altLang="el-GR"/>
          </a:p>
        </p:txBody>
      </p:sp>
    </p:spTree>
    <p:extLst>
      <p:ext uri="{BB962C8B-B14F-4D97-AF65-F5344CB8AC3E}">
        <p14:creationId xmlns:p14="http://schemas.microsoft.com/office/powerpoint/2010/main" val="30280714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p:txBody>
          <a:bodyPr/>
          <a:lstStyle/>
          <a:p>
            <a:pPr>
              <a:defRPr/>
            </a:pPr>
            <a:endParaRPr lang="el-GR"/>
          </a:p>
        </p:txBody>
      </p:sp>
      <p:sp>
        <p:nvSpPr>
          <p:cNvPr id="8" name="Footer Placeholder 7"/>
          <p:cNvSpPr>
            <a:spLocks noGrp="1"/>
          </p:cNvSpPr>
          <p:nvPr>
            <p:ph type="ftr" sz="quarter" idx="11"/>
          </p:nvPr>
        </p:nvSpPr>
        <p:spPr/>
        <p:txBody>
          <a:bodyPr/>
          <a:lstStyle/>
          <a:p>
            <a:pPr>
              <a:defRPr/>
            </a:pPr>
            <a:endParaRPr lang="el-GR"/>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EEDB2A56-5B36-464C-A34C-E72B55309880}" type="slidenum">
              <a:rPr lang="el-GR" altLang="el-GR" smtClean="0"/>
              <a:pPr/>
              <a:t>‹#›</a:t>
            </a:fld>
            <a:endParaRPr lang="el-GR" altLang="el-GR"/>
          </a:p>
        </p:txBody>
      </p:sp>
    </p:spTree>
    <p:extLst>
      <p:ext uri="{BB962C8B-B14F-4D97-AF65-F5344CB8AC3E}">
        <p14:creationId xmlns:p14="http://schemas.microsoft.com/office/powerpoint/2010/main" val="9791073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pPr>
              <a:defRPr/>
            </a:pPr>
            <a:endParaRPr lang="el-GR"/>
          </a:p>
        </p:txBody>
      </p:sp>
      <p:sp>
        <p:nvSpPr>
          <p:cNvPr id="4" name="Footer Placeholder 3"/>
          <p:cNvSpPr>
            <a:spLocks noGrp="1"/>
          </p:cNvSpPr>
          <p:nvPr>
            <p:ph type="ftr" sz="quarter" idx="11"/>
          </p:nvPr>
        </p:nvSpPr>
        <p:spPr/>
        <p:txBody>
          <a:bodyPr/>
          <a:lstStyle/>
          <a:p>
            <a:pPr>
              <a:defRPr/>
            </a:pPr>
            <a:endParaRPr lang="el-GR"/>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E1DCADA9-D6EB-47AB-A822-19E6E5DAAFBD}" type="slidenum">
              <a:rPr lang="el-GR" altLang="el-GR" smtClean="0"/>
              <a:pPr/>
              <a:t>‹#›</a:t>
            </a:fld>
            <a:endParaRPr lang="el-GR" altLang="el-GR"/>
          </a:p>
        </p:txBody>
      </p:sp>
    </p:spTree>
    <p:extLst>
      <p:ext uri="{BB962C8B-B14F-4D97-AF65-F5344CB8AC3E}">
        <p14:creationId xmlns:p14="http://schemas.microsoft.com/office/powerpoint/2010/main" val="5036137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l-GR"/>
          </a:p>
        </p:txBody>
      </p:sp>
      <p:sp>
        <p:nvSpPr>
          <p:cNvPr id="3" name="Footer Placeholder 2"/>
          <p:cNvSpPr>
            <a:spLocks noGrp="1"/>
          </p:cNvSpPr>
          <p:nvPr>
            <p:ph type="ftr" sz="quarter" idx="11"/>
          </p:nvPr>
        </p:nvSpPr>
        <p:spPr/>
        <p:txBody>
          <a:bodyPr/>
          <a:lstStyle/>
          <a:p>
            <a:pPr>
              <a:defRPr/>
            </a:pPr>
            <a:endParaRPr lang="el-GR"/>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045D33B7-44C7-4253-A8BD-60263D29D70D}" type="slidenum">
              <a:rPr lang="el-GR" altLang="el-GR" smtClean="0"/>
              <a:pPr/>
              <a:t>‹#›</a:t>
            </a:fld>
            <a:endParaRPr lang="el-GR" altLang="el-GR"/>
          </a:p>
        </p:txBody>
      </p:sp>
    </p:spTree>
    <p:extLst>
      <p:ext uri="{BB962C8B-B14F-4D97-AF65-F5344CB8AC3E}">
        <p14:creationId xmlns:p14="http://schemas.microsoft.com/office/powerpoint/2010/main" val="21701778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pPr>
              <a:defRPr/>
            </a:pPr>
            <a:endParaRPr lang="el-GR"/>
          </a:p>
        </p:txBody>
      </p:sp>
      <p:sp>
        <p:nvSpPr>
          <p:cNvPr id="6" name="Footer Placeholder 5"/>
          <p:cNvSpPr>
            <a:spLocks noGrp="1"/>
          </p:cNvSpPr>
          <p:nvPr>
            <p:ph type="ftr" sz="quarter" idx="11"/>
          </p:nvPr>
        </p:nvSpPr>
        <p:spPr/>
        <p:txBody>
          <a:bodyPr/>
          <a:lstStyle/>
          <a:p>
            <a:pPr>
              <a:defRPr/>
            </a:pPr>
            <a:endParaRPr lang="el-G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34F97BE3-6637-439D-9D4A-131031DDFA92}" type="slidenum">
              <a:rPr lang="el-GR" altLang="el-GR" smtClean="0"/>
              <a:pPr/>
              <a:t>‹#›</a:t>
            </a:fld>
            <a:endParaRPr lang="el-GR" altLang="el-GR"/>
          </a:p>
        </p:txBody>
      </p:sp>
    </p:spTree>
    <p:extLst>
      <p:ext uri="{BB962C8B-B14F-4D97-AF65-F5344CB8AC3E}">
        <p14:creationId xmlns:p14="http://schemas.microsoft.com/office/powerpoint/2010/main" val="23582699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pPr>
              <a:defRPr/>
            </a:pPr>
            <a:endParaRPr lang="el-GR"/>
          </a:p>
        </p:txBody>
      </p:sp>
      <p:sp>
        <p:nvSpPr>
          <p:cNvPr id="6" name="Footer Placeholder 5"/>
          <p:cNvSpPr>
            <a:spLocks noGrp="1"/>
          </p:cNvSpPr>
          <p:nvPr>
            <p:ph type="ftr" sz="quarter" idx="11"/>
          </p:nvPr>
        </p:nvSpPr>
        <p:spPr/>
        <p:txBody>
          <a:bodyPr/>
          <a:lstStyle/>
          <a:p>
            <a:pPr>
              <a:defRPr/>
            </a:pPr>
            <a:endParaRPr lang="el-GR"/>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EEF8D2A6-D7BD-4588-996E-37B3768DED81}" type="slidenum">
              <a:rPr lang="el-GR" altLang="el-GR" smtClean="0"/>
              <a:pPr/>
              <a:t>‹#›</a:t>
            </a:fld>
            <a:endParaRPr lang="el-GR" altLang="el-GR"/>
          </a:p>
        </p:txBody>
      </p:sp>
    </p:spTree>
    <p:extLst>
      <p:ext uri="{BB962C8B-B14F-4D97-AF65-F5344CB8AC3E}">
        <p14:creationId xmlns:p14="http://schemas.microsoft.com/office/powerpoint/2010/main" val="4808330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endParaRPr lang="el-GR"/>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endParaRPr lang="el-GR"/>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2D6A76CA-7762-496D-B0CB-D73A2D78AFEE}" type="slidenum">
              <a:rPr lang="el-GR" altLang="el-GR" smtClean="0"/>
              <a:pPr/>
              <a:t>‹#›</a:t>
            </a:fld>
            <a:endParaRPr lang="el-GR" altLang="el-GR"/>
          </a:p>
        </p:txBody>
      </p:sp>
    </p:spTree>
    <p:extLst>
      <p:ext uri="{BB962C8B-B14F-4D97-AF65-F5344CB8AC3E}">
        <p14:creationId xmlns:p14="http://schemas.microsoft.com/office/powerpoint/2010/main" val="1284402339"/>
      </p:ext>
    </p:extLst>
  </p:cSld>
  <p:clrMap bg1="lt1" tx1="dk1" bg2="lt2" tx2="dk2" accent1="accent1" accent2="accent2" accent3="accent3" accent4="accent4" accent5="accent5" accent6="accent6" hlink="hlink" folHlink="folHlink"/>
  <p:sldLayoutIdLst>
    <p:sldLayoutId id="2147483985" r:id="rId1"/>
    <p:sldLayoutId id="2147483986" r:id="rId2"/>
    <p:sldLayoutId id="2147483987" r:id="rId3"/>
    <p:sldLayoutId id="2147483988" r:id="rId4"/>
    <p:sldLayoutId id="2147483989" r:id="rId5"/>
    <p:sldLayoutId id="2147483990" r:id="rId6"/>
    <p:sldLayoutId id="2147483991" r:id="rId7"/>
    <p:sldLayoutId id="2147483992" r:id="rId8"/>
    <p:sldLayoutId id="2147483993" r:id="rId9"/>
    <p:sldLayoutId id="2147483994" r:id="rId10"/>
    <p:sldLayoutId id="2147483995" r:id="rId11"/>
    <p:sldLayoutId id="2147483996" r:id="rId12"/>
    <p:sldLayoutId id="2147483997" r:id="rId13"/>
    <p:sldLayoutId id="2147483998" r:id="rId14"/>
    <p:sldLayoutId id="2147483999" r:id="rId15"/>
    <p:sldLayoutId id="2147484000"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chem.uoa.gr/chemicals/chem_aspartame.htm" TargetMode="External"/><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6.xml"/><Relationship Id="rId4" Type="http://schemas.openxmlformats.org/officeDocument/2006/relationships/image" Target="../media/image4.jpe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3.xml"/><Relationship Id="rId1" Type="http://schemas.openxmlformats.org/officeDocument/2006/relationships/slideLayout" Target="../slideLayouts/slideLayout6.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hyperlink" Target="https://peptiko.gr/glossary/aimatokritis/"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hyperlink" Target="https://peptiko.gr/glossary/dyskoiliotita/"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www.onmed.gr/tags/tag/6529/vitaminh-v12" TargetMode="External"/><Relationship Id="rId2" Type="http://schemas.openxmlformats.org/officeDocument/2006/relationships/notesSlide" Target="../notesSlides/notesSlide5.xml"/><Relationship Id="rId1" Type="http://schemas.openxmlformats.org/officeDocument/2006/relationships/slideLayout" Target="../slideLayouts/slideLayout6.xml"/><Relationship Id="rId6" Type="http://schemas.openxmlformats.org/officeDocument/2006/relationships/hyperlink" Target="http://www.onmed.gr/tags/tag/2844/sidhros" TargetMode="External"/><Relationship Id="rId5" Type="http://schemas.openxmlformats.org/officeDocument/2006/relationships/hyperlink" Target="http://www.onmed.gr/tags/tag/1324/kardiaggeiakes-pathhseis" TargetMode="External"/><Relationship Id="rId4" Type="http://schemas.openxmlformats.org/officeDocument/2006/relationships/hyperlink" Target="http://www.onmed.gr/tags/tag/1630/gonimothta" TargetMode="External"/></Relationships>
</file>

<file path=ppt/slides/_rels/slide9.xml.rels><?xml version="1.0" encoding="UTF-8" standalone="yes"?>
<Relationships xmlns="http://schemas.openxmlformats.org/package/2006/relationships"><Relationship Id="rId2" Type="http://schemas.openxmlformats.org/officeDocument/2006/relationships/hyperlink" Target="http://www.onmed.gr/ygeia/k/katathlipsi" TargetMode="Externa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A413F47-8EA0-47B4-BF4E-9ED30854FB14}"/>
              </a:ext>
            </a:extLst>
          </p:cNvPr>
          <p:cNvSpPr>
            <a:spLocks noGrp="1"/>
          </p:cNvSpPr>
          <p:nvPr>
            <p:ph type="ctrTitle"/>
          </p:nvPr>
        </p:nvSpPr>
        <p:spPr/>
        <p:txBody>
          <a:bodyPr/>
          <a:lstStyle/>
          <a:p>
            <a:r>
              <a:rPr lang="el-GR" dirty="0"/>
              <a:t>Μάθημα 4</a:t>
            </a:r>
            <a:r>
              <a:rPr lang="el-GR" baseline="30000" dirty="0"/>
              <a:t>ο</a:t>
            </a:r>
            <a:r>
              <a:rPr lang="el-GR" dirty="0"/>
              <a:t> Μάρτης 2023</a:t>
            </a:r>
            <a:endParaRPr lang="en-US" dirty="0"/>
          </a:p>
        </p:txBody>
      </p:sp>
      <p:sp>
        <p:nvSpPr>
          <p:cNvPr id="3" name="Υπότιτλος 2">
            <a:extLst>
              <a:ext uri="{FF2B5EF4-FFF2-40B4-BE49-F238E27FC236}">
                <a16:creationId xmlns:a16="http://schemas.microsoft.com/office/drawing/2014/main" id="{06352E50-2C8A-4E81-996E-477970895E44}"/>
              </a:ext>
            </a:extLst>
          </p:cNvPr>
          <p:cNvSpPr>
            <a:spLocks noGrp="1"/>
          </p:cNvSpPr>
          <p:nvPr>
            <p:ph type="subTitle" idx="1"/>
          </p:nvPr>
        </p:nvSpPr>
        <p:spPr/>
        <p:txBody>
          <a:bodyPr>
            <a:normAutofit/>
          </a:bodyPr>
          <a:lstStyle/>
          <a:p>
            <a:r>
              <a:rPr lang="el-GR" sz="2400" b="1" dirty="0"/>
              <a:t>ΒΙΤΑΜΙΝΕΣ</a:t>
            </a:r>
            <a:endParaRPr lang="en-US" sz="2400" b="1" dirty="0"/>
          </a:p>
        </p:txBody>
      </p:sp>
    </p:spTree>
    <p:extLst>
      <p:ext uri="{BB962C8B-B14F-4D97-AF65-F5344CB8AC3E}">
        <p14:creationId xmlns:p14="http://schemas.microsoft.com/office/powerpoint/2010/main" val="6998584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extBox 1">
            <a:extLst>
              <a:ext uri="{FF2B5EF4-FFF2-40B4-BE49-F238E27FC236}">
                <a16:creationId xmlns:a16="http://schemas.microsoft.com/office/drawing/2014/main" id="{9B20A5C2-24D3-4DE1-96FD-6E2E213A3CD0}"/>
              </a:ext>
            </a:extLst>
          </p:cNvPr>
          <p:cNvSpPr txBox="1">
            <a:spLocks noChangeArrowheads="1"/>
          </p:cNvSpPr>
          <p:nvPr/>
        </p:nvSpPr>
        <p:spPr bwMode="auto">
          <a:xfrm>
            <a:off x="539750" y="1196975"/>
            <a:ext cx="7993063" cy="3970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80000"/>
              <a:buFont typeface="Wingdings" panose="05000000000000000000" pitchFamily="2" charset="2"/>
              <a:buChar char="l"/>
              <a:defRPr sz="3200">
                <a:solidFill>
                  <a:schemeClr val="tx1"/>
                </a:solidFill>
                <a:latin typeface="Tahoma" panose="020B0604030504040204" pitchFamily="34" charset="0"/>
              </a:defRPr>
            </a:lvl1pPr>
            <a:lvl2pPr marL="742950" indent="-285750">
              <a:spcBef>
                <a:spcPct val="20000"/>
              </a:spcBef>
              <a:buClr>
                <a:schemeClr val="folHlink"/>
              </a:buClr>
              <a:buSzPct val="80000"/>
              <a:buFont typeface="Wingdings" panose="05000000000000000000" pitchFamily="2" charset="2"/>
              <a:buChar char="l"/>
              <a:defRPr sz="2800">
                <a:solidFill>
                  <a:schemeClr val="tx1"/>
                </a:solidFill>
                <a:latin typeface="Tahoma" panose="020B0604030504040204" pitchFamily="34" charset="0"/>
              </a:defRPr>
            </a:lvl2pPr>
            <a:lvl3pPr marL="1143000" indent="-228600">
              <a:spcBef>
                <a:spcPct val="20000"/>
              </a:spcBef>
              <a:buClr>
                <a:schemeClr val="tx2"/>
              </a:buClr>
              <a:buSzPct val="80000"/>
              <a:buFont typeface="Wingdings" panose="05000000000000000000" pitchFamily="2" charset="2"/>
              <a:buChar char="l"/>
              <a:defRPr sz="2400">
                <a:solidFill>
                  <a:schemeClr val="tx1"/>
                </a:solidFill>
                <a:latin typeface="Tahoma" panose="020B0604030504040204" pitchFamily="34" charset="0"/>
              </a:defRPr>
            </a:lvl3pPr>
            <a:lvl4pPr marL="1600200" indent="-228600">
              <a:spcBef>
                <a:spcPct val="20000"/>
              </a:spcBef>
              <a:buClr>
                <a:schemeClr val="hlink"/>
              </a:buClr>
              <a:buSzPct val="80000"/>
              <a:buFont typeface="Wingdings" panose="05000000000000000000" pitchFamily="2" charset="2"/>
              <a:buChar char="l"/>
              <a:defRPr sz="2000">
                <a:solidFill>
                  <a:schemeClr val="tx1"/>
                </a:solidFill>
                <a:latin typeface="Tahoma" panose="020B0604030504040204" pitchFamily="34" charset="0"/>
              </a:defRPr>
            </a:lvl4pPr>
            <a:lvl5pPr marL="2057400" indent="-228600">
              <a:spcBef>
                <a:spcPct val="20000"/>
              </a:spcBef>
              <a:buClr>
                <a:schemeClr val="tx1"/>
              </a:buClr>
              <a:buSzPct val="80000"/>
              <a:buFont typeface="Wingdings" panose="05000000000000000000" pitchFamily="2" charset="2"/>
              <a:buChar char="l"/>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1"/>
              </a:buClr>
              <a:buSzPct val="80000"/>
              <a:buFont typeface="Wingdings" panose="05000000000000000000" pitchFamily="2" charset="2"/>
              <a:buChar char="l"/>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1"/>
              </a:buClr>
              <a:buSzPct val="80000"/>
              <a:buFont typeface="Wingdings" panose="05000000000000000000" pitchFamily="2" charset="2"/>
              <a:buChar char="l"/>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1"/>
              </a:buClr>
              <a:buSzPct val="80000"/>
              <a:buFont typeface="Wingdings" panose="05000000000000000000" pitchFamily="2" charset="2"/>
              <a:buChar char="l"/>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1"/>
              </a:buClr>
              <a:buSzPct val="80000"/>
              <a:buFont typeface="Wingdings" panose="05000000000000000000" pitchFamily="2" charset="2"/>
              <a:buChar char="l"/>
              <a:defRPr sz="2000">
                <a:solidFill>
                  <a:schemeClr val="tx1"/>
                </a:solidFill>
                <a:latin typeface="Tahoma" panose="020B0604030504040204" pitchFamily="34" charset="0"/>
              </a:defRPr>
            </a:lvl9pPr>
          </a:lstStyle>
          <a:p>
            <a:pPr eaLnBrk="1" hangingPunct="1">
              <a:spcBef>
                <a:spcPct val="0"/>
              </a:spcBef>
              <a:buClrTx/>
              <a:buSzTx/>
              <a:buFontTx/>
              <a:buNone/>
            </a:pPr>
            <a:r>
              <a:rPr lang="el-GR" altLang="el-GR" sz="1800" b="1" dirty="0">
                <a:latin typeface="Arial" panose="020B0604020202020204" pitchFamily="34" charset="0"/>
              </a:rPr>
              <a:t>Οι γλυκοζίτες της </a:t>
            </a:r>
            <a:r>
              <a:rPr lang="el-GR" altLang="el-GR" sz="1800" b="1" dirty="0" err="1">
                <a:latin typeface="Arial" panose="020B0604020202020204" pitchFamily="34" charset="0"/>
              </a:rPr>
              <a:t>στέβιας</a:t>
            </a:r>
            <a:r>
              <a:rPr lang="el-GR" altLang="el-GR" sz="1800" b="1" dirty="0">
                <a:latin typeface="Arial" panose="020B0604020202020204" pitchFamily="34" charset="0"/>
              </a:rPr>
              <a:t> ως γλυκαντικές ύλες [</a:t>
            </a:r>
            <a:r>
              <a:rPr lang="el-GR" altLang="el-GR" sz="1800" b="1" dirty="0" err="1">
                <a:latin typeface="Arial" panose="020B0604020202020204" pitchFamily="34" charset="0"/>
              </a:rPr>
              <a:t>στεβιοσίδη</a:t>
            </a:r>
            <a:r>
              <a:rPr lang="el-GR" altLang="el-GR" sz="1800" b="1" dirty="0">
                <a:latin typeface="Arial" panose="020B0604020202020204" pitchFamily="34" charset="0"/>
              </a:rPr>
              <a:t>- </a:t>
            </a:r>
            <a:r>
              <a:rPr lang="el-GR" altLang="el-GR" sz="1800" b="1" dirty="0" err="1">
                <a:latin typeface="Arial" panose="020B0604020202020204" pitchFamily="34" charset="0"/>
              </a:rPr>
              <a:t>στεβιόλη</a:t>
            </a:r>
            <a:r>
              <a:rPr lang="el-GR" altLang="el-GR" sz="1800" dirty="0">
                <a:latin typeface="Arial" panose="020B0604020202020204" pitchFamily="34" charset="0"/>
              </a:rPr>
              <a:t>]</a:t>
            </a:r>
          </a:p>
          <a:p>
            <a:pPr marL="285750" indent="-285750">
              <a:spcBef>
                <a:spcPct val="0"/>
              </a:spcBef>
              <a:buClrTx/>
              <a:buSzTx/>
            </a:pPr>
            <a:r>
              <a:rPr lang="el-GR" altLang="el-GR" sz="1800" dirty="0">
                <a:latin typeface="Arial" panose="020B0604020202020204" pitchFamily="34" charset="0"/>
              </a:rPr>
              <a:t>Οι γλυκοζίτες της </a:t>
            </a:r>
            <a:r>
              <a:rPr lang="el-GR" altLang="el-GR" sz="1800" dirty="0" err="1">
                <a:latin typeface="Arial" panose="020B0604020202020204" pitchFamily="34" charset="0"/>
              </a:rPr>
              <a:t>στέβιας</a:t>
            </a:r>
            <a:r>
              <a:rPr lang="el-GR" altLang="el-GR" sz="1800" dirty="0">
                <a:latin typeface="Arial" panose="020B0604020202020204" pitchFamily="34" charset="0"/>
              </a:rPr>
              <a:t> δεν επηρεάζουν τα επίπεδα γλυκόζης στο αίμα και λόγω των απαιτούμενων μικρών ποσοτήτων δεν επιβαρύνουν με θερμίδες τη διατροφή. Συχνά αναφέρεται στις διαφημίσεις ότι οι γλυκοζίτες έχουν μηδενικό θερμιδικό περιεχόμενο, ωστόσο αυτό είναι λάθος εφόσον περιέχουν σάκχαρα τα οποία προσλαμβάνει ο οργανισμός. Απλά, η διαιτητική τους αξία βασίζεται στην πολύ μικρή ποσότητά τους που χρειάζεται για την επίτευξη γλυκαντικού αποτελέσματος.</a:t>
            </a:r>
          </a:p>
          <a:p>
            <a:pPr marL="285750" indent="-285750">
              <a:spcBef>
                <a:spcPct val="0"/>
              </a:spcBef>
              <a:buClrTx/>
              <a:buSzTx/>
            </a:pPr>
            <a:r>
              <a:rPr lang="el-GR" altLang="el-GR" sz="1800" dirty="0">
                <a:latin typeface="Arial" panose="020B0604020202020204" pitchFamily="34" charset="0"/>
              </a:rPr>
              <a:t>'</a:t>
            </a:r>
            <a:r>
              <a:rPr lang="el-GR" altLang="el-GR" sz="1800" dirty="0" err="1">
                <a:latin typeface="Arial" panose="020B0604020202020204" pitchFamily="34" charset="0"/>
              </a:rPr>
              <a:t>Ενα</a:t>
            </a:r>
            <a:r>
              <a:rPr lang="el-GR" altLang="el-GR" sz="1800" dirty="0">
                <a:latin typeface="Arial" panose="020B0604020202020204" pitchFamily="34" charset="0"/>
              </a:rPr>
              <a:t> ακόμα πλεονέκτημα του κρυσταλλικού μίγματος των γλυκοζιτών της </a:t>
            </a:r>
            <a:r>
              <a:rPr lang="el-GR" altLang="el-GR" sz="1800" dirty="0" err="1">
                <a:latin typeface="Arial" panose="020B0604020202020204" pitchFamily="34" charset="0"/>
              </a:rPr>
              <a:t>στέβιας</a:t>
            </a:r>
            <a:r>
              <a:rPr lang="el-GR" altLang="el-GR" sz="1800" dirty="0">
                <a:latin typeface="Arial" panose="020B0604020202020204" pitchFamily="34" charset="0"/>
              </a:rPr>
              <a:t> είναι η σταθερότητά του σε θερμοκρασία έως και 200</a:t>
            </a:r>
            <a:r>
              <a:rPr lang="el-GR" altLang="el-GR" sz="1800" baseline="30000" dirty="0">
                <a:latin typeface="Arial" panose="020B0604020202020204" pitchFamily="34" charset="0"/>
              </a:rPr>
              <a:t>o</a:t>
            </a:r>
            <a:r>
              <a:rPr lang="el-GR" altLang="el-GR" sz="1800" dirty="0">
                <a:latin typeface="Arial" panose="020B0604020202020204" pitchFamily="34" charset="0"/>
              </a:rPr>
              <a:t>C (δεν υφίσταται διάσπαση ή </a:t>
            </a:r>
            <a:r>
              <a:rPr lang="el-GR" altLang="el-GR" sz="1800" dirty="0" err="1">
                <a:latin typeface="Arial" panose="020B0604020202020204" pitchFamily="34" charset="0"/>
              </a:rPr>
              <a:t>καραμελοποίηση</a:t>
            </a:r>
            <a:r>
              <a:rPr lang="el-GR" altLang="el-GR" sz="1800" dirty="0">
                <a:latin typeface="Arial" panose="020B0604020202020204" pitchFamily="34" charset="0"/>
              </a:rPr>
              <a:t>), ιδιότητα που επιτρέπει τη χρήση του στη μαγειρική και ζαχαροπλαστική σε αντίθεση με τη συνθετική </a:t>
            </a:r>
            <a:r>
              <a:rPr lang="el-GR" altLang="el-GR" sz="1800" dirty="0" err="1">
                <a:latin typeface="Arial" panose="020B0604020202020204" pitchFamily="34" charset="0"/>
              </a:rPr>
              <a:t>ασπαρτάμη</a:t>
            </a:r>
            <a:r>
              <a:rPr lang="el-GR" altLang="el-GR" sz="1800" dirty="0">
                <a:latin typeface="Arial" panose="020B0604020202020204" pitchFamily="34" charset="0"/>
              </a:rPr>
              <a:t> ( </a:t>
            </a:r>
            <a:r>
              <a:rPr lang="el-GR" altLang="el-GR" sz="1800" dirty="0">
                <a:latin typeface="Arial" panose="020B0604020202020204" pitchFamily="34" charset="0"/>
                <a:hlinkClick r:id="rId3"/>
              </a:rPr>
              <a:t>Ασπαρτάμη</a:t>
            </a:r>
            <a:r>
              <a:rPr lang="el-GR" altLang="el-GR" sz="1800" dirty="0">
                <a:latin typeface="Arial" panose="020B0604020202020204" pitchFamily="34" charset="0"/>
              </a:rPr>
              <a:t>). </a:t>
            </a:r>
          </a:p>
          <a:p>
            <a:pPr eaLnBrk="1" hangingPunct="1">
              <a:spcBef>
                <a:spcPct val="0"/>
              </a:spcBef>
              <a:buClrTx/>
              <a:buSzTx/>
              <a:buFontTx/>
              <a:buNone/>
            </a:pPr>
            <a:endParaRPr lang="el-GR" altLang="el-GR" sz="1800" dirty="0">
              <a:latin typeface="Arial" panose="020B0604020202020204" pitchFamily="34" charset="0"/>
            </a:endParaRPr>
          </a:p>
        </p:txBody>
      </p:sp>
      <p:sp>
        <p:nvSpPr>
          <p:cNvPr id="3" name="Title 2">
            <a:extLst>
              <a:ext uri="{FF2B5EF4-FFF2-40B4-BE49-F238E27FC236}">
                <a16:creationId xmlns:a16="http://schemas.microsoft.com/office/drawing/2014/main" id="{74AA3C6D-EFF0-458A-A71D-1431A641A451}"/>
              </a:ext>
            </a:extLst>
          </p:cNvPr>
          <p:cNvSpPr>
            <a:spLocks noGrp="1"/>
          </p:cNvSpPr>
          <p:nvPr>
            <p:ph type="title"/>
          </p:nvPr>
        </p:nvSpPr>
        <p:spPr>
          <a:xfrm>
            <a:off x="250825" y="-171450"/>
            <a:ext cx="8893175" cy="1139825"/>
          </a:xfrm>
        </p:spPr>
        <p:txBody>
          <a:bodyPr/>
          <a:lstStyle/>
          <a:p>
            <a:pPr>
              <a:defRPr/>
            </a:pPr>
            <a:r>
              <a:rPr lang="el-GR" sz="2800" dirty="0"/>
              <a:t>Σύγχρονα συμπληρώματα διατροφής: γλυκαντικές ουσίες</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09" name="Rectangle 1">
            <a:extLst>
              <a:ext uri="{FF2B5EF4-FFF2-40B4-BE49-F238E27FC236}">
                <a16:creationId xmlns:a16="http://schemas.microsoft.com/office/drawing/2014/main" id="{9B94E1BF-D328-4C65-8E8B-A884465D573E}"/>
              </a:ext>
            </a:extLst>
          </p:cNvPr>
          <p:cNvSpPr>
            <a:spLocks noChangeArrowheads="1"/>
          </p:cNvSpPr>
          <p:nvPr/>
        </p:nvSpPr>
        <p:spPr bwMode="auto">
          <a:xfrm rot="10800000" flipV="1">
            <a:off x="250825" y="2576513"/>
            <a:ext cx="7524750" cy="3892550"/>
          </a:xfrm>
          <a:prstGeom prst="rect">
            <a:avLst/>
          </a:prstGeom>
          <a:noFill/>
          <a:ln w="9525">
            <a:noFill/>
            <a:miter lim="800000"/>
            <a:headEnd/>
            <a:tailEnd/>
          </a:ln>
          <a:effectLst/>
        </p:spPr>
        <p:txBody>
          <a:bodyPr anchor="ctr">
            <a:spAutoFit/>
          </a:bodyPr>
          <a:lstStyle/>
          <a:p>
            <a:pPr>
              <a:defRPr/>
            </a:pPr>
            <a:endParaRPr lang="el-GR" sz="1050" dirty="0">
              <a:solidFill>
                <a:srgbClr val="000000"/>
              </a:solidFill>
              <a:cs typeface="Arial" pitchFamily="34" charset="0"/>
            </a:endParaRPr>
          </a:p>
          <a:p>
            <a:pPr>
              <a:defRPr/>
            </a:pPr>
            <a:r>
              <a:rPr lang="el-GR" sz="1050" dirty="0">
                <a:solidFill>
                  <a:srgbClr val="000000"/>
                </a:solidFill>
                <a:cs typeface="Arial" pitchFamily="34" charset="0"/>
              </a:rPr>
              <a:t>Συγκεκριμένα, είναι από τις πληρέστερες τροφές στον κόσμο. Όλα τα βασικά αμινοξέα περιλαμβάνονται στο σπειροειδές αυτό φύκι. Έχει πάνω από 100 πολύτιμες θρεπτικές ουσίες και είναι ιδιαίτερα εύπεπτη τροφή, γι’ αυτό και την καταναλώνουν οι αστροναύτες στο διάστημα. H NASA χαρακτήρισε τη σπιρουλίνα «τροφή του μέλλοντος» και ο OHE «ιδανική τροφή για την ανθρωπότητα», αφού με τόσο πολλά θρεπτικά συστατικά και σε τόσο μεγάλες ποσότητες που τα περιέχει, αποτελεί πολύτιμη τροφή σε περιπτώσεις υποσιτισμού.</a:t>
            </a:r>
            <a:br>
              <a:rPr lang="el-GR" sz="900" dirty="0"/>
            </a:br>
            <a:br>
              <a:rPr lang="el-GR" sz="2000" dirty="0"/>
            </a:br>
            <a:br>
              <a:rPr lang="el-GR" sz="2000" dirty="0"/>
            </a:br>
            <a:r>
              <a:rPr lang="el-GR" sz="2800" dirty="0"/>
              <a:t>Γιατί να την εντάξετε στη διατροφή σας </a:t>
            </a:r>
            <a:br>
              <a:rPr lang="el-GR" sz="2800" dirty="0"/>
            </a:br>
            <a:r>
              <a:rPr lang="el-GR" sz="1400" dirty="0">
                <a:solidFill>
                  <a:srgbClr val="000000"/>
                </a:solidFill>
                <a:cs typeface="Arial" pitchFamily="34" charset="0"/>
              </a:rPr>
              <a:t>• Aποτελεί την πλουσιότερη σε πρωτεΐνη «πράσινη τροφή», με περιεκτικότητα 55-70%. </a:t>
            </a:r>
            <a:br>
              <a:rPr lang="el-GR" sz="1100" dirty="0"/>
            </a:br>
            <a:r>
              <a:rPr lang="el-GR" sz="1400" dirty="0">
                <a:solidFill>
                  <a:srgbClr val="000000"/>
                </a:solidFill>
                <a:cs typeface="Arial" pitchFamily="34" charset="0"/>
              </a:rPr>
              <a:t>• Περιέχει πολύ λίγες θερμίδες. Για παράδειγμα, 5 γρ. (μέχρι τόσα συνιστάται, γενικά, να καταναλώνει την ημέρα ένας υγιής άνθρωπος) σας δίνουν περίπου 14,5 θερμίδες. </a:t>
            </a:r>
            <a:br>
              <a:rPr lang="el-GR" sz="1100" dirty="0"/>
            </a:br>
            <a:r>
              <a:rPr lang="el-GR" sz="1400" dirty="0">
                <a:solidFill>
                  <a:srgbClr val="000000"/>
                </a:solidFill>
                <a:cs typeface="Arial" pitchFamily="34" charset="0"/>
              </a:rPr>
              <a:t>• Δεν περιέχει καθόλου χοληστερίνη. </a:t>
            </a:r>
            <a:br>
              <a:rPr lang="el-GR" sz="1100" dirty="0"/>
            </a:br>
            <a:r>
              <a:rPr lang="el-GR" sz="1400" dirty="0">
                <a:solidFill>
                  <a:srgbClr val="000000"/>
                </a:solidFill>
                <a:cs typeface="Arial" pitchFamily="34" charset="0"/>
              </a:rPr>
              <a:t>• Έχει περίπου 60 φορές περισσότερο σίδηρο από ό,τι το ωμό σπανάκι. </a:t>
            </a:r>
            <a:br>
              <a:rPr lang="el-GR" sz="1100" dirty="0"/>
            </a:br>
            <a:r>
              <a:rPr lang="el-GR" sz="1400" dirty="0">
                <a:solidFill>
                  <a:srgbClr val="000000"/>
                </a:solidFill>
                <a:cs typeface="Arial" pitchFamily="34" charset="0"/>
              </a:rPr>
              <a:t>• Eίναι από τις πιο πλούσιες τροφές στην αντιοξειδωτική προ-βιταμίνη A (β-καροτένιο). </a:t>
            </a:r>
            <a:br>
              <a:rPr lang="el-GR" sz="1100" dirty="0"/>
            </a:br>
            <a:r>
              <a:rPr lang="el-GR" sz="1400" dirty="0">
                <a:solidFill>
                  <a:srgbClr val="000000"/>
                </a:solidFill>
                <a:cs typeface="Arial" pitchFamily="34" charset="0"/>
              </a:rPr>
              <a:t>• Eίναι ιδιαίτερα καλή πηγή των βιταμινών B12 και E. </a:t>
            </a:r>
            <a:r>
              <a:rPr lang="el-GR" sz="1100" dirty="0"/>
              <a:t> </a:t>
            </a:r>
            <a:endParaRPr lang="el-GR" sz="900" dirty="0"/>
          </a:p>
          <a:p>
            <a:pPr>
              <a:defRPr/>
            </a:pPr>
            <a:endParaRPr lang="el-GR" dirty="0"/>
          </a:p>
        </p:txBody>
      </p:sp>
      <p:pic>
        <p:nvPicPr>
          <p:cNvPr id="65539" name="Picture 3" descr="http://www.gardenmagazine.gr/images/stories/1landhealth/spiroulina/2.jpg">
            <a:extLst>
              <a:ext uri="{FF2B5EF4-FFF2-40B4-BE49-F238E27FC236}">
                <a16:creationId xmlns:a16="http://schemas.microsoft.com/office/drawing/2014/main" id="{82D09D63-40B5-4272-A684-E366E5B1182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9750" y="1052513"/>
            <a:ext cx="2535238" cy="158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89" name="Title 5">
            <a:extLst>
              <a:ext uri="{FF2B5EF4-FFF2-40B4-BE49-F238E27FC236}">
                <a16:creationId xmlns:a16="http://schemas.microsoft.com/office/drawing/2014/main" id="{50C0C1BE-2381-4F75-9A50-EFECFD1D65CF}"/>
              </a:ext>
            </a:extLst>
          </p:cNvPr>
          <p:cNvSpPr>
            <a:spLocks noGrp="1"/>
          </p:cNvSpPr>
          <p:nvPr>
            <p:ph type="title"/>
          </p:nvPr>
        </p:nvSpPr>
        <p:spPr>
          <a:xfrm>
            <a:off x="395288" y="0"/>
            <a:ext cx="8229600" cy="490538"/>
          </a:xfrm>
        </p:spPr>
        <p:txBody>
          <a:bodyPr>
            <a:normAutofit fontScale="90000"/>
          </a:bodyPr>
          <a:lstStyle/>
          <a:p>
            <a:pPr>
              <a:defRPr/>
            </a:pPr>
            <a:r>
              <a:rPr lang="en-US" sz="3200" dirty="0"/>
              <a:t>Spirogyra</a:t>
            </a:r>
            <a:r>
              <a:rPr lang="el-GR" sz="3200" dirty="0"/>
              <a:t>- Σπιρουλίνα</a:t>
            </a:r>
            <a:endParaRPr lang="el-GR" sz="2400" dirty="0"/>
          </a:p>
        </p:txBody>
      </p:sp>
      <p:pic>
        <p:nvPicPr>
          <p:cNvPr id="65541" name="Picture 7" descr="http://upload.wikimedia.org/wikipedia/commons/thumb/9/9b/Spirogyra_cell.jpg/115px-Spirogyra_cell.jpg">
            <a:extLst>
              <a:ext uri="{FF2B5EF4-FFF2-40B4-BE49-F238E27FC236}">
                <a16:creationId xmlns:a16="http://schemas.microsoft.com/office/drawing/2014/main" id="{23DFD903-9E42-486D-9CD8-14B40AA15EE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43438" y="765175"/>
            <a:ext cx="1944687" cy="202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grpSp>
        <p:nvGrpSpPr>
          <p:cNvPr id="72" name="Group 71">
            <a:extLst>
              <a:ext uri="{FF2B5EF4-FFF2-40B4-BE49-F238E27FC236}">
                <a16:creationId xmlns:a16="http://schemas.microsoft.com/office/drawing/2014/main" id="{8CD25866-F15D-40A4-AEC5-47C044637AB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 y="228600"/>
            <a:ext cx="2138628" cy="6638625"/>
            <a:chOff x="2487613" y="285750"/>
            <a:chExt cx="2428875" cy="5654676"/>
          </a:xfrm>
        </p:grpSpPr>
        <p:sp>
          <p:nvSpPr>
            <p:cNvPr id="73" name="Freeform 11">
              <a:extLst>
                <a:ext uri="{FF2B5EF4-FFF2-40B4-BE49-F238E27FC236}">
                  <a16:creationId xmlns:a16="http://schemas.microsoft.com/office/drawing/2014/main" id="{DCB8E995-36E8-40B6-82D4-F52DE2987B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txBody>
            <a:bodyPr/>
            <a:lstStyle/>
            <a:p>
              <a:endParaRPr lang="en-US"/>
            </a:p>
          </p:txBody>
        </p:sp>
        <p:sp>
          <p:nvSpPr>
            <p:cNvPr id="74" name="Freeform 12">
              <a:extLst>
                <a:ext uri="{FF2B5EF4-FFF2-40B4-BE49-F238E27FC236}">
                  <a16:creationId xmlns:a16="http://schemas.microsoft.com/office/drawing/2014/main" id="{DF54AEB5-68B5-46AE-B8F0-EEBE5DFED8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txBody>
            <a:bodyPr/>
            <a:lstStyle/>
            <a:p>
              <a:endParaRPr lang="en-US"/>
            </a:p>
          </p:txBody>
        </p:sp>
        <p:sp>
          <p:nvSpPr>
            <p:cNvPr id="75" name="Freeform 13">
              <a:extLst>
                <a:ext uri="{FF2B5EF4-FFF2-40B4-BE49-F238E27FC236}">
                  <a16:creationId xmlns:a16="http://schemas.microsoft.com/office/drawing/2014/main" id="{E3F708CB-F094-4EE7-8AD5-A462F1DF8B8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txBody>
            <a:bodyPr/>
            <a:lstStyle/>
            <a:p>
              <a:endParaRPr lang="en-US"/>
            </a:p>
          </p:txBody>
        </p:sp>
        <p:sp>
          <p:nvSpPr>
            <p:cNvPr id="76" name="Freeform 14">
              <a:extLst>
                <a:ext uri="{FF2B5EF4-FFF2-40B4-BE49-F238E27FC236}">
                  <a16:creationId xmlns:a16="http://schemas.microsoft.com/office/drawing/2014/main" id="{ECFCFB22-E8B5-4FAC-A354-E7E0CE6F2B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txBody>
            <a:bodyPr/>
            <a:lstStyle/>
            <a:p>
              <a:endParaRPr lang="en-US"/>
            </a:p>
          </p:txBody>
        </p:sp>
        <p:sp>
          <p:nvSpPr>
            <p:cNvPr id="77" name="Freeform 15">
              <a:extLst>
                <a:ext uri="{FF2B5EF4-FFF2-40B4-BE49-F238E27FC236}">
                  <a16:creationId xmlns:a16="http://schemas.microsoft.com/office/drawing/2014/main" id="{ED1DB3B4-A6DC-476F-986E-DF361EE8421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txBody>
            <a:bodyPr/>
            <a:lstStyle/>
            <a:p>
              <a:endParaRPr lang="en-US"/>
            </a:p>
          </p:txBody>
        </p:sp>
        <p:sp>
          <p:nvSpPr>
            <p:cNvPr id="78" name="Freeform 16">
              <a:extLst>
                <a:ext uri="{FF2B5EF4-FFF2-40B4-BE49-F238E27FC236}">
                  <a16:creationId xmlns:a16="http://schemas.microsoft.com/office/drawing/2014/main" id="{4EE13DFA-3489-4DE6-9154-34D9CB40054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txBody>
            <a:bodyPr/>
            <a:lstStyle/>
            <a:p>
              <a:endParaRPr lang="en-US"/>
            </a:p>
          </p:txBody>
        </p:sp>
        <p:sp>
          <p:nvSpPr>
            <p:cNvPr id="79" name="Freeform 17">
              <a:extLst>
                <a:ext uri="{FF2B5EF4-FFF2-40B4-BE49-F238E27FC236}">
                  <a16:creationId xmlns:a16="http://schemas.microsoft.com/office/drawing/2014/main" id="{5CD12D51-F9A8-4CC9-B9C9-206EAFD8C1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txBody>
            <a:bodyPr/>
            <a:lstStyle/>
            <a:p>
              <a:endParaRPr lang="en-US"/>
            </a:p>
          </p:txBody>
        </p:sp>
        <p:sp>
          <p:nvSpPr>
            <p:cNvPr id="80" name="Freeform 18">
              <a:extLst>
                <a:ext uri="{FF2B5EF4-FFF2-40B4-BE49-F238E27FC236}">
                  <a16:creationId xmlns:a16="http://schemas.microsoft.com/office/drawing/2014/main" id="{266B326C-1178-40F9-A265-6067D363B4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txBody>
            <a:bodyPr/>
            <a:lstStyle/>
            <a:p>
              <a:endParaRPr lang="en-US"/>
            </a:p>
          </p:txBody>
        </p:sp>
        <p:sp>
          <p:nvSpPr>
            <p:cNvPr id="81" name="Freeform 19">
              <a:extLst>
                <a:ext uri="{FF2B5EF4-FFF2-40B4-BE49-F238E27FC236}">
                  <a16:creationId xmlns:a16="http://schemas.microsoft.com/office/drawing/2014/main" id="{12F3B319-F00B-4755-BC54-95511E21DB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txBody>
            <a:bodyPr/>
            <a:lstStyle/>
            <a:p>
              <a:endParaRPr lang="en-US"/>
            </a:p>
          </p:txBody>
        </p:sp>
        <p:sp>
          <p:nvSpPr>
            <p:cNvPr id="82" name="Freeform 20">
              <a:extLst>
                <a:ext uri="{FF2B5EF4-FFF2-40B4-BE49-F238E27FC236}">
                  <a16:creationId xmlns:a16="http://schemas.microsoft.com/office/drawing/2014/main" id="{3079D7BD-8A3F-47F6-8407-D9DA96FF35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txBody>
            <a:bodyPr/>
            <a:lstStyle/>
            <a:p>
              <a:endParaRPr lang="en-US"/>
            </a:p>
          </p:txBody>
        </p:sp>
        <p:sp>
          <p:nvSpPr>
            <p:cNvPr id="83" name="Freeform 21">
              <a:extLst>
                <a:ext uri="{FF2B5EF4-FFF2-40B4-BE49-F238E27FC236}">
                  <a16:creationId xmlns:a16="http://schemas.microsoft.com/office/drawing/2014/main" id="{1F97C31C-8585-43FB-924B-8ADD651233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txBody>
            <a:bodyPr/>
            <a:lstStyle/>
            <a:p>
              <a:endParaRPr lang="en-US"/>
            </a:p>
          </p:txBody>
        </p:sp>
        <p:sp>
          <p:nvSpPr>
            <p:cNvPr id="84" name="Freeform 22">
              <a:extLst>
                <a:ext uri="{FF2B5EF4-FFF2-40B4-BE49-F238E27FC236}">
                  <a16:creationId xmlns:a16="http://schemas.microsoft.com/office/drawing/2014/main" id="{A33E1C89-7E74-49BF-A5D1-9A352ED03E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txBody>
            <a:bodyPr/>
            <a:lstStyle/>
            <a:p>
              <a:endParaRPr lang="en-US"/>
            </a:p>
          </p:txBody>
        </p:sp>
      </p:grpSp>
      <p:grpSp>
        <p:nvGrpSpPr>
          <p:cNvPr id="86" name="Group 85">
            <a:extLst>
              <a:ext uri="{FF2B5EF4-FFF2-40B4-BE49-F238E27FC236}">
                <a16:creationId xmlns:a16="http://schemas.microsoft.com/office/drawing/2014/main" id="{0C4A17ED-96AA-44A6-A050-E1A7A1CDD9E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0412" y="-786"/>
            <a:ext cx="1767505" cy="6854040"/>
            <a:chOff x="6627813" y="194833"/>
            <a:chExt cx="1952625" cy="5678918"/>
          </a:xfrm>
        </p:grpSpPr>
        <p:sp>
          <p:nvSpPr>
            <p:cNvPr id="87" name="Freeform 27">
              <a:extLst>
                <a:ext uri="{FF2B5EF4-FFF2-40B4-BE49-F238E27FC236}">
                  <a16:creationId xmlns:a16="http://schemas.microsoft.com/office/drawing/2014/main" id="{FBB2A87E-3E24-4A6F-9FD8-0F1436D4D3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txBody>
            <a:bodyPr/>
            <a:lstStyle/>
            <a:p>
              <a:endParaRPr lang="en-US"/>
            </a:p>
          </p:txBody>
        </p:sp>
        <p:sp>
          <p:nvSpPr>
            <p:cNvPr id="88" name="Freeform 28">
              <a:extLst>
                <a:ext uri="{FF2B5EF4-FFF2-40B4-BE49-F238E27FC236}">
                  <a16:creationId xmlns:a16="http://schemas.microsoft.com/office/drawing/2014/main" id="{257F945B-2AA3-4328-BFF5-20DE64011B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txBody>
            <a:bodyPr/>
            <a:lstStyle/>
            <a:p>
              <a:endParaRPr lang="en-US"/>
            </a:p>
          </p:txBody>
        </p:sp>
        <p:sp>
          <p:nvSpPr>
            <p:cNvPr id="89" name="Freeform 29">
              <a:extLst>
                <a:ext uri="{FF2B5EF4-FFF2-40B4-BE49-F238E27FC236}">
                  <a16:creationId xmlns:a16="http://schemas.microsoft.com/office/drawing/2014/main" id="{E1A7230F-6A6F-403C-9D83-7176E285251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txBody>
            <a:bodyPr/>
            <a:lstStyle/>
            <a:p>
              <a:endParaRPr lang="en-US"/>
            </a:p>
          </p:txBody>
        </p:sp>
        <p:sp>
          <p:nvSpPr>
            <p:cNvPr id="90" name="Freeform 30">
              <a:extLst>
                <a:ext uri="{FF2B5EF4-FFF2-40B4-BE49-F238E27FC236}">
                  <a16:creationId xmlns:a16="http://schemas.microsoft.com/office/drawing/2014/main" id="{E33E315A-9CB0-460E-A8B7-0A064BBFA0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txBody>
            <a:bodyPr/>
            <a:lstStyle/>
            <a:p>
              <a:endParaRPr lang="en-US"/>
            </a:p>
          </p:txBody>
        </p:sp>
        <p:sp>
          <p:nvSpPr>
            <p:cNvPr id="91" name="Freeform 31">
              <a:extLst>
                <a:ext uri="{FF2B5EF4-FFF2-40B4-BE49-F238E27FC236}">
                  <a16:creationId xmlns:a16="http://schemas.microsoft.com/office/drawing/2014/main" id="{22CAAD33-CFAD-4E61-82AE-0C6F838530D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txBody>
            <a:bodyPr/>
            <a:lstStyle/>
            <a:p>
              <a:endParaRPr lang="en-US"/>
            </a:p>
          </p:txBody>
        </p:sp>
        <p:sp>
          <p:nvSpPr>
            <p:cNvPr id="92" name="Freeform 32">
              <a:extLst>
                <a:ext uri="{FF2B5EF4-FFF2-40B4-BE49-F238E27FC236}">
                  <a16:creationId xmlns:a16="http://schemas.microsoft.com/office/drawing/2014/main" id="{1A20E13C-2540-4000-A13B-8F781100E38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txBody>
            <a:bodyPr/>
            <a:lstStyle/>
            <a:p>
              <a:endParaRPr lang="en-US"/>
            </a:p>
          </p:txBody>
        </p:sp>
        <p:sp>
          <p:nvSpPr>
            <p:cNvPr id="93" name="Freeform 33">
              <a:extLst>
                <a:ext uri="{FF2B5EF4-FFF2-40B4-BE49-F238E27FC236}">
                  <a16:creationId xmlns:a16="http://schemas.microsoft.com/office/drawing/2014/main" id="{51EF0A01-E03D-448B-B12E-D5BFC6D0D2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txBody>
            <a:bodyPr/>
            <a:lstStyle/>
            <a:p>
              <a:endParaRPr lang="en-US"/>
            </a:p>
          </p:txBody>
        </p:sp>
        <p:sp>
          <p:nvSpPr>
            <p:cNvPr id="94" name="Freeform 34">
              <a:extLst>
                <a:ext uri="{FF2B5EF4-FFF2-40B4-BE49-F238E27FC236}">
                  <a16:creationId xmlns:a16="http://schemas.microsoft.com/office/drawing/2014/main" id="{58286A03-168E-477B-8876-2C53E4950D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txBody>
            <a:bodyPr/>
            <a:lstStyle/>
            <a:p>
              <a:endParaRPr lang="en-US"/>
            </a:p>
          </p:txBody>
        </p:sp>
        <p:sp>
          <p:nvSpPr>
            <p:cNvPr id="95" name="Freeform 35">
              <a:extLst>
                <a:ext uri="{FF2B5EF4-FFF2-40B4-BE49-F238E27FC236}">
                  <a16:creationId xmlns:a16="http://schemas.microsoft.com/office/drawing/2014/main" id="{3DFFC705-1899-4E4C-AE76-F85BAF2F66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txBody>
            <a:bodyPr/>
            <a:lstStyle/>
            <a:p>
              <a:endParaRPr lang="en-US"/>
            </a:p>
          </p:txBody>
        </p:sp>
        <p:sp>
          <p:nvSpPr>
            <p:cNvPr id="96" name="Freeform 36">
              <a:extLst>
                <a:ext uri="{FF2B5EF4-FFF2-40B4-BE49-F238E27FC236}">
                  <a16:creationId xmlns:a16="http://schemas.microsoft.com/office/drawing/2014/main" id="{01C9598D-BDF6-4A24-83B6-4DCA4D1349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txBody>
            <a:bodyPr/>
            <a:lstStyle/>
            <a:p>
              <a:endParaRPr lang="en-US"/>
            </a:p>
          </p:txBody>
        </p:sp>
        <p:sp>
          <p:nvSpPr>
            <p:cNvPr id="97" name="Freeform 37">
              <a:extLst>
                <a:ext uri="{FF2B5EF4-FFF2-40B4-BE49-F238E27FC236}">
                  <a16:creationId xmlns:a16="http://schemas.microsoft.com/office/drawing/2014/main" id="{950C8213-67CD-4DEF-AA44-8BB3101392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txBody>
            <a:bodyPr/>
            <a:lstStyle/>
            <a:p>
              <a:endParaRPr lang="en-US"/>
            </a:p>
          </p:txBody>
        </p:sp>
        <p:sp>
          <p:nvSpPr>
            <p:cNvPr id="98" name="Freeform 38">
              <a:extLst>
                <a:ext uri="{FF2B5EF4-FFF2-40B4-BE49-F238E27FC236}">
                  <a16:creationId xmlns:a16="http://schemas.microsoft.com/office/drawing/2014/main" id="{2016FE1D-E3EB-4CF6-809B-159872CC78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txBody>
            <a:bodyPr/>
            <a:lstStyle/>
            <a:p>
              <a:endParaRPr lang="en-US"/>
            </a:p>
          </p:txBody>
        </p:sp>
      </p:grpSp>
      <p:sp>
        <p:nvSpPr>
          <p:cNvPr id="100" name="Rectangle 99">
            <a:extLst>
              <a:ext uri="{FF2B5EF4-FFF2-40B4-BE49-F238E27FC236}">
                <a16:creationId xmlns:a16="http://schemas.microsoft.com/office/drawing/2014/main" id="{CE6C63DC-BAE4-42B6-8FDF-F6467C2D23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3716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02" name="Freeform 11">
            <a:extLst>
              <a:ext uri="{FF2B5EF4-FFF2-40B4-BE49-F238E27FC236}">
                <a16:creationId xmlns:a16="http://schemas.microsoft.com/office/drawing/2014/main" id="{BFE4781A-41C7-4F27-8792-A74EFB8E5C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3141" y="714375"/>
            <a:ext cx="1191394"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lstStyle/>
          <a:p>
            <a:endParaRPr lang="en-US"/>
          </a:p>
        </p:txBody>
      </p:sp>
      <p:sp>
        <p:nvSpPr>
          <p:cNvPr id="104" name="Rectangle 103">
            <a:extLst>
              <a:ext uri="{FF2B5EF4-FFF2-40B4-BE49-F238E27FC236}">
                <a16:creationId xmlns:a16="http://schemas.microsoft.com/office/drawing/2014/main" id="{19FE08D8-CEA0-461E-870A-02CD15D9B9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04431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25AF6BF-F90C-4E70-9975-4D559DD9CB63}"/>
              </a:ext>
            </a:extLst>
          </p:cNvPr>
          <p:cNvSpPr>
            <a:spLocks noGrp="1"/>
          </p:cNvSpPr>
          <p:nvPr>
            <p:ph type="title"/>
          </p:nvPr>
        </p:nvSpPr>
        <p:spPr>
          <a:xfrm>
            <a:off x="944919" y="3101093"/>
            <a:ext cx="1840539" cy="3029344"/>
          </a:xfrm>
        </p:spPr>
        <p:txBody>
          <a:bodyPr vert="horz" lIns="91440" tIns="45720" rIns="91440" bIns="45720" rtlCol="0" anchor="t">
            <a:normAutofit/>
          </a:bodyPr>
          <a:lstStyle/>
          <a:p>
            <a:pPr>
              <a:defRPr/>
            </a:pPr>
            <a:r>
              <a:rPr lang="en-US" sz="2600" b="1">
                <a:solidFill>
                  <a:schemeClr val="bg1"/>
                </a:solidFill>
                <a:effectLst/>
              </a:rPr>
              <a:t>Ιπποφαές</a:t>
            </a:r>
            <a:endParaRPr lang="en-US" sz="2600">
              <a:solidFill>
                <a:schemeClr val="bg1"/>
              </a:solidFill>
            </a:endParaRPr>
          </a:p>
        </p:txBody>
      </p:sp>
      <p:sp>
        <p:nvSpPr>
          <p:cNvPr id="106" name="Freeform 11">
            <a:extLst>
              <a:ext uri="{FF2B5EF4-FFF2-40B4-BE49-F238E27FC236}">
                <a16:creationId xmlns:a16="http://schemas.microsoft.com/office/drawing/2014/main" id="{2B982904-A46E-41DF-BA98-61E2300C7D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19" y="3179901"/>
            <a:ext cx="823645"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txBody>
          <a:bodyPr/>
          <a:lstStyle/>
          <a:p>
            <a:endParaRPr lang="en-US"/>
          </a:p>
        </p:txBody>
      </p:sp>
      <p:sp useBgFill="1">
        <p:nvSpPr>
          <p:cNvPr id="108" name="Rectangle 107">
            <a:extLst>
              <a:ext uri="{FF2B5EF4-FFF2-40B4-BE49-F238E27FC236}">
                <a16:creationId xmlns:a16="http://schemas.microsoft.com/office/drawing/2014/main" id="{27018161-547E-48F7-A0D9-272C9EA5B3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96802" y="0"/>
            <a:ext cx="554719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563" name="Rectangle 2">
            <a:extLst>
              <a:ext uri="{FF2B5EF4-FFF2-40B4-BE49-F238E27FC236}">
                <a16:creationId xmlns:a16="http://schemas.microsoft.com/office/drawing/2014/main" id="{FBA8CB04-18C3-4B6B-A51A-8F1F1295BA68}"/>
              </a:ext>
            </a:extLst>
          </p:cNvPr>
          <p:cNvSpPr>
            <a:spLocks noChangeArrowheads="1"/>
          </p:cNvSpPr>
          <p:nvPr/>
        </p:nvSpPr>
        <p:spPr bwMode="auto">
          <a:xfrm>
            <a:off x="3529933" y="589722"/>
            <a:ext cx="5385467" cy="5321500"/>
          </a:xfrm>
          <a:prstGeom prst="rect">
            <a:avLst/>
          </a:prstGeom>
          <a:extLs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normAutofit fontScale="92500"/>
          </a:bodyPr>
          <a:lstStyle>
            <a:lvl1pPr>
              <a:spcBef>
                <a:spcPct val="20000"/>
              </a:spcBef>
              <a:buClr>
                <a:schemeClr val="hlink"/>
              </a:buClr>
              <a:buSzPct val="80000"/>
              <a:buFont typeface="Wingdings" panose="05000000000000000000" pitchFamily="2" charset="2"/>
              <a:buChar char="l"/>
              <a:defRPr sz="3200">
                <a:solidFill>
                  <a:schemeClr val="tx1"/>
                </a:solidFill>
                <a:latin typeface="Tahoma" panose="020B0604030504040204" pitchFamily="34" charset="0"/>
              </a:defRPr>
            </a:lvl1pPr>
            <a:lvl2pPr marL="742950" indent="-285750">
              <a:spcBef>
                <a:spcPct val="20000"/>
              </a:spcBef>
              <a:buClr>
                <a:schemeClr val="folHlink"/>
              </a:buClr>
              <a:buSzPct val="80000"/>
              <a:buFont typeface="Wingdings" panose="05000000000000000000" pitchFamily="2" charset="2"/>
              <a:buChar char="l"/>
              <a:defRPr sz="2800">
                <a:solidFill>
                  <a:schemeClr val="tx1"/>
                </a:solidFill>
                <a:latin typeface="Tahoma" panose="020B0604030504040204" pitchFamily="34" charset="0"/>
              </a:defRPr>
            </a:lvl2pPr>
            <a:lvl3pPr marL="1143000" indent="-228600">
              <a:spcBef>
                <a:spcPct val="20000"/>
              </a:spcBef>
              <a:buClr>
                <a:schemeClr val="tx2"/>
              </a:buClr>
              <a:buSzPct val="80000"/>
              <a:buFont typeface="Wingdings" panose="05000000000000000000" pitchFamily="2" charset="2"/>
              <a:buChar char="l"/>
              <a:defRPr sz="2400">
                <a:solidFill>
                  <a:schemeClr val="tx1"/>
                </a:solidFill>
                <a:latin typeface="Tahoma" panose="020B0604030504040204" pitchFamily="34" charset="0"/>
              </a:defRPr>
            </a:lvl3pPr>
            <a:lvl4pPr marL="1600200" indent="-228600">
              <a:spcBef>
                <a:spcPct val="20000"/>
              </a:spcBef>
              <a:buClr>
                <a:schemeClr val="hlink"/>
              </a:buClr>
              <a:buSzPct val="80000"/>
              <a:buFont typeface="Wingdings" panose="05000000000000000000" pitchFamily="2" charset="2"/>
              <a:buChar char="l"/>
              <a:defRPr sz="2000">
                <a:solidFill>
                  <a:schemeClr val="tx1"/>
                </a:solidFill>
                <a:latin typeface="Tahoma" panose="020B0604030504040204" pitchFamily="34" charset="0"/>
              </a:defRPr>
            </a:lvl4pPr>
            <a:lvl5pPr marL="2057400" indent="-228600">
              <a:spcBef>
                <a:spcPct val="20000"/>
              </a:spcBef>
              <a:buClr>
                <a:schemeClr val="tx1"/>
              </a:buClr>
              <a:buSzPct val="80000"/>
              <a:buFont typeface="Wingdings" panose="05000000000000000000" pitchFamily="2" charset="2"/>
              <a:buChar char="l"/>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1"/>
              </a:buClr>
              <a:buSzPct val="80000"/>
              <a:buFont typeface="Wingdings" panose="05000000000000000000" pitchFamily="2" charset="2"/>
              <a:buChar char="l"/>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1"/>
              </a:buClr>
              <a:buSzPct val="80000"/>
              <a:buFont typeface="Wingdings" panose="05000000000000000000" pitchFamily="2" charset="2"/>
              <a:buChar char="l"/>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1"/>
              </a:buClr>
              <a:buSzPct val="80000"/>
              <a:buFont typeface="Wingdings" panose="05000000000000000000" pitchFamily="2" charset="2"/>
              <a:buChar char="l"/>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1"/>
              </a:buClr>
              <a:buSzPct val="80000"/>
              <a:buFont typeface="Wingdings" panose="05000000000000000000" pitchFamily="2" charset="2"/>
              <a:buChar char="l"/>
              <a:defRPr sz="2000">
                <a:solidFill>
                  <a:schemeClr val="tx1"/>
                </a:solidFill>
                <a:latin typeface="Tahoma" panose="020B0604030504040204" pitchFamily="34" charset="0"/>
              </a:defRPr>
            </a:lvl9pPr>
          </a:lstStyle>
          <a:p>
            <a:pPr>
              <a:lnSpc>
                <a:spcPct val="90000"/>
              </a:lnSpc>
              <a:spcBef>
                <a:spcPts val="1000"/>
              </a:spcBef>
              <a:buClr>
                <a:schemeClr val="accent1"/>
              </a:buClr>
              <a:buSzTx/>
              <a:buFont typeface="Wingdings 3" charset="2"/>
              <a:buChar char=""/>
            </a:pPr>
            <a:r>
              <a:rPr lang="en-US" altLang="el-GR" sz="1000" dirty="0" err="1">
                <a:solidFill>
                  <a:schemeClr val="tx1">
                    <a:lumMod val="75000"/>
                    <a:lumOff val="25000"/>
                  </a:schemeClr>
                </a:solidFill>
                <a:latin typeface="+mn-lt"/>
              </a:rPr>
              <a:t>Το</a:t>
            </a:r>
            <a:r>
              <a:rPr lang="en-US" altLang="el-GR" sz="1000" dirty="0">
                <a:solidFill>
                  <a:schemeClr val="tx1">
                    <a:lumMod val="75000"/>
                    <a:lumOff val="25000"/>
                  </a:schemeClr>
                </a:solidFill>
                <a:latin typeface="+mn-lt"/>
              </a:rPr>
              <a:t> α</a:t>
            </a:r>
            <a:r>
              <a:rPr lang="en-US" altLang="el-GR" sz="1000" dirty="0" err="1">
                <a:solidFill>
                  <a:schemeClr val="tx1">
                    <a:lumMod val="75000"/>
                    <a:lumOff val="25000"/>
                  </a:schemeClr>
                </a:solidFill>
                <a:latin typeface="+mn-lt"/>
              </a:rPr>
              <a:t>ρχ</a:t>
            </a:r>
            <a:r>
              <a:rPr lang="en-US" altLang="el-GR" sz="1000" dirty="0">
                <a:solidFill>
                  <a:schemeClr val="tx1">
                    <a:lumMod val="75000"/>
                    <a:lumOff val="25000"/>
                  </a:schemeClr>
                </a:solidFill>
                <a:latin typeface="+mn-lt"/>
              </a:rPr>
              <a:t>αίο ελληνικό όνομά του προκαλεί απορία. </a:t>
            </a:r>
            <a:r>
              <a:rPr lang="en-US" altLang="el-GR" sz="1000" dirty="0" err="1">
                <a:solidFill>
                  <a:schemeClr val="tx1">
                    <a:lumMod val="75000"/>
                    <a:lumOff val="25000"/>
                  </a:schemeClr>
                </a:solidFill>
                <a:latin typeface="+mn-lt"/>
              </a:rPr>
              <a:t>Κι</a:t>
            </a:r>
            <a:r>
              <a:rPr lang="en-US" altLang="el-GR" sz="1000" dirty="0">
                <a:solidFill>
                  <a:schemeClr val="tx1">
                    <a:lumMod val="75000"/>
                    <a:lumOff val="25000"/>
                  </a:schemeClr>
                </a:solidFill>
                <a:latin typeface="+mn-lt"/>
              </a:rPr>
              <a:t> </a:t>
            </a:r>
            <a:r>
              <a:rPr lang="en-US" altLang="el-GR" sz="1000" dirty="0" err="1">
                <a:solidFill>
                  <a:schemeClr val="tx1">
                    <a:lumMod val="75000"/>
                    <a:lumOff val="25000"/>
                  </a:schemeClr>
                </a:solidFill>
                <a:latin typeface="+mn-lt"/>
              </a:rPr>
              <a:t>όμως</a:t>
            </a:r>
            <a:r>
              <a:rPr lang="en-US" altLang="el-GR" sz="1000" dirty="0">
                <a:solidFill>
                  <a:schemeClr val="tx1">
                    <a:lumMod val="75000"/>
                    <a:lumOff val="25000"/>
                  </a:schemeClr>
                </a:solidFill>
                <a:latin typeface="+mn-lt"/>
              </a:rPr>
              <a:t>, </a:t>
            </a:r>
            <a:r>
              <a:rPr lang="en-US" altLang="el-GR" sz="1000" dirty="0" err="1">
                <a:solidFill>
                  <a:schemeClr val="tx1">
                    <a:lumMod val="75000"/>
                    <a:lumOff val="25000"/>
                  </a:schemeClr>
                </a:solidFill>
                <a:latin typeface="+mn-lt"/>
              </a:rPr>
              <a:t>οι</a:t>
            </a:r>
            <a:r>
              <a:rPr lang="en-US" altLang="el-GR" sz="1000" dirty="0">
                <a:solidFill>
                  <a:schemeClr val="tx1">
                    <a:lumMod val="75000"/>
                    <a:lumOff val="25000"/>
                  </a:schemeClr>
                </a:solidFill>
                <a:latin typeface="+mn-lt"/>
              </a:rPr>
              <a:t> π</a:t>
            </a:r>
            <a:r>
              <a:rPr lang="en-US" altLang="el-GR" sz="1000" dirty="0" err="1">
                <a:solidFill>
                  <a:schemeClr val="tx1">
                    <a:lumMod val="75000"/>
                    <a:lumOff val="25000"/>
                  </a:schemeClr>
                </a:solidFill>
                <a:latin typeface="+mn-lt"/>
              </a:rPr>
              <a:t>ορτοκ</a:t>
            </a:r>
            <a:r>
              <a:rPr lang="en-US" altLang="el-GR" sz="1000" dirty="0">
                <a:solidFill>
                  <a:schemeClr val="tx1">
                    <a:lumMod val="75000"/>
                    <a:lumOff val="25000"/>
                  </a:schemeClr>
                </a:solidFill>
                <a:latin typeface="+mn-lt"/>
              </a:rPr>
              <a:t>αλί υπόστυφοι καρποί και τα φύλλα αυτού του αγκαθωτού θάμνου έχουν αποδειχτεί «διατροφικός δυναμίτης». </a:t>
            </a:r>
            <a:r>
              <a:rPr lang="en-US" altLang="el-GR" sz="1000" dirty="0" err="1">
                <a:solidFill>
                  <a:schemeClr val="tx1">
                    <a:lumMod val="75000"/>
                    <a:lumOff val="25000"/>
                  </a:schemeClr>
                </a:solidFill>
                <a:latin typeface="+mn-lt"/>
              </a:rPr>
              <a:t>Ρώσοι</a:t>
            </a:r>
            <a:r>
              <a:rPr lang="en-US" altLang="el-GR" sz="1000" dirty="0">
                <a:solidFill>
                  <a:schemeClr val="tx1">
                    <a:lumMod val="75000"/>
                    <a:lumOff val="25000"/>
                  </a:schemeClr>
                </a:solidFill>
                <a:latin typeface="+mn-lt"/>
              </a:rPr>
              <a:t> και </a:t>
            </a:r>
            <a:r>
              <a:rPr lang="en-US" altLang="el-GR" sz="1000" dirty="0" err="1">
                <a:solidFill>
                  <a:schemeClr val="tx1">
                    <a:lumMod val="75000"/>
                    <a:lumOff val="25000"/>
                  </a:schemeClr>
                </a:solidFill>
                <a:latin typeface="+mn-lt"/>
              </a:rPr>
              <a:t>κινέζοι</a:t>
            </a:r>
            <a:r>
              <a:rPr lang="en-US" altLang="el-GR" sz="1000" dirty="0">
                <a:solidFill>
                  <a:schemeClr val="tx1">
                    <a:lumMod val="75000"/>
                    <a:lumOff val="25000"/>
                  </a:schemeClr>
                </a:solidFill>
                <a:latin typeface="+mn-lt"/>
              </a:rPr>
              <a:t> επ</a:t>
            </a:r>
            <a:r>
              <a:rPr lang="en-US" altLang="el-GR" sz="1000" dirty="0" err="1">
                <a:solidFill>
                  <a:schemeClr val="tx1">
                    <a:lumMod val="75000"/>
                    <a:lumOff val="25000"/>
                  </a:schemeClr>
                </a:solidFill>
                <a:latin typeface="+mn-lt"/>
              </a:rPr>
              <a:t>ιστήμονες</a:t>
            </a:r>
            <a:r>
              <a:rPr lang="en-US" altLang="el-GR" sz="1000" dirty="0">
                <a:solidFill>
                  <a:schemeClr val="tx1">
                    <a:lumMod val="75000"/>
                    <a:lumOff val="25000"/>
                  </a:schemeClr>
                </a:solidFill>
                <a:latin typeface="+mn-lt"/>
              </a:rPr>
              <a:t> </a:t>
            </a:r>
            <a:r>
              <a:rPr lang="en-US" altLang="el-GR" sz="1000" dirty="0" err="1">
                <a:solidFill>
                  <a:schemeClr val="tx1">
                    <a:lumMod val="75000"/>
                    <a:lumOff val="25000"/>
                  </a:schemeClr>
                </a:solidFill>
                <a:latin typeface="+mn-lt"/>
              </a:rPr>
              <a:t>το</a:t>
            </a:r>
            <a:r>
              <a:rPr lang="en-US" altLang="el-GR" sz="1000" dirty="0">
                <a:solidFill>
                  <a:schemeClr val="tx1">
                    <a:lumMod val="75000"/>
                    <a:lumOff val="25000"/>
                  </a:schemeClr>
                </a:solidFill>
                <a:latin typeface="+mn-lt"/>
              </a:rPr>
              <a:t> </a:t>
            </a:r>
            <a:r>
              <a:rPr lang="en-US" altLang="el-GR" sz="1000" dirty="0" err="1">
                <a:solidFill>
                  <a:schemeClr val="tx1">
                    <a:lumMod val="75000"/>
                    <a:lumOff val="25000"/>
                  </a:schemeClr>
                </a:solidFill>
                <a:latin typeface="+mn-lt"/>
              </a:rPr>
              <a:t>το</a:t>
            </a:r>
            <a:r>
              <a:rPr lang="en-US" altLang="el-GR" sz="1000" dirty="0">
                <a:solidFill>
                  <a:schemeClr val="tx1">
                    <a:lumMod val="75000"/>
                    <a:lumOff val="25000"/>
                  </a:schemeClr>
                </a:solidFill>
                <a:latin typeface="+mn-lt"/>
              </a:rPr>
              <a:t>ποθετούν στην πρώτη δεκάδα των πιο ισχυρών θεραπευτικών φυτών στον κόσμο. </a:t>
            </a:r>
            <a:r>
              <a:rPr lang="en-US" altLang="el-GR" sz="1200" dirty="0">
                <a:solidFill>
                  <a:schemeClr val="tx1">
                    <a:lumMod val="75000"/>
                    <a:lumOff val="25000"/>
                  </a:schemeClr>
                </a:solidFill>
                <a:latin typeface="+mn-lt"/>
              </a:rPr>
              <a:t>Υπ</a:t>
            </a:r>
            <a:r>
              <a:rPr lang="en-US" altLang="el-GR" sz="1200" dirty="0" err="1">
                <a:solidFill>
                  <a:schemeClr val="tx1">
                    <a:lumMod val="75000"/>
                    <a:lumOff val="25000"/>
                  </a:schemeClr>
                </a:solidFill>
                <a:latin typeface="+mn-lt"/>
              </a:rPr>
              <a:t>οστηρίζουν</a:t>
            </a:r>
            <a:r>
              <a:rPr lang="en-US" altLang="el-GR" sz="1200" dirty="0">
                <a:solidFill>
                  <a:schemeClr val="tx1">
                    <a:lumMod val="75000"/>
                    <a:lumOff val="25000"/>
                  </a:schemeClr>
                </a:solidFill>
                <a:latin typeface="+mn-lt"/>
              </a:rPr>
              <a:t> </a:t>
            </a:r>
            <a:r>
              <a:rPr lang="en-US" altLang="el-GR" sz="1200" dirty="0" err="1">
                <a:solidFill>
                  <a:schemeClr val="tx1">
                    <a:lumMod val="75000"/>
                    <a:lumOff val="25000"/>
                  </a:schemeClr>
                </a:solidFill>
                <a:latin typeface="+mn-lt"/>
              </a:rPr>
              <a:t>ότι</a:t>
            </a:r>
            <a:r>
              <a:rPr lang="en-US" altLang="el-GR" sz="1200" dirty="0">
                <a:solidFill>
                  <a:schemeClr val="tx1">
                    <a:lumMod val="75000"/>
                    <a:lumOff val="25000"/>
                  </a:schemeClr>
                </a:solidFill>
                <a:latin typeface="+mn-lt"/>
              </a:rPr>
              <a:t> π</a:t>
            </a:r>
            <a:r>
              <a:rPr lang="en-US" altLang="el-GR" sz="1200" dirty="0" err="1">
                <a:solidFill>
                  <a:schemeClr val="tx1">
                    <a:lumMod val="75000"/>
                    <a:lumOff val="25000"/>
                  </a:schemeClr>
                </a:solidFill>
                <a:latin typeface="+mn-lt"/>
              </a:rPr>
              <a:t>εριέχει</a:t>
            </a:r>
            <a:r>
              <a:rPr lang="en-US" altLang="el-GR" sz="1200" dirty="0">
                <a:solidFill>
                  <a:schemeClr val="tx1">
                    <a:lumMod val="75000"/>
                    <a:lumOff val="25000"/>
                  </a:schemeClr>
                </a:solidFill>
                <a:latin typeface="+mn-lt"/>
              </a:rPr>
              <a:t> </a:t>
            </a:r>
            <a:endParaRPr lang="el-GR" altLang="el-GR" sz="1200" dirty="0">
              <a:solidFill>
                <a:schemeClr val="tx1">
                  <a:lumMod val="75000"/>
                  <a:lumOff val="25000"/>
                </a:schemeClr>
              </a:solidFill>
              <a:latin typeface="+mn-lt"/>
            </a:endParaRPr>
          </a:p>
          <a:p>
            <a:pPr>
              <a:lnSpc>
                <a:spcPct val="90000"/>
              </a:lnSpc>
              <a:spcBef>
                <a:spcPts val="1000"/>
              </a:spcBef>
              <a:buClr>
                <a:schemeClr val="accent1"/>
              </a:buClr>
              <a:buSzTx/>
              <a:buFont typeface="Wingdings 3" charset="2"/>
              <a:buChar char=""/>
            </a:pPr>
            <a:r>
              <a:rPr lang="el-GR" altLang="el-GR" sz="1400" b="1" dirty="0">
                <a:solidFill>
                  <a:schemeClr val="tx1">
                    <a:lumMod val="75000"/>
                    <a:lumOff val="25000"/>
                  </a:schemeClr>
                </a:solidFill>
                <a:latin typeface="+mn-lt"/>
              </a:rPr>
              <a:t>Π</a:t>
            </a:r>
            <a:r>
              <a:rPr lang="en-US" altLang="el-GR" sz="1400" b="1" dirty="0" err="1">
                <a:solidFill>
                  <a:schemeClr val="tx1">
                    <a:lumMod val="75000"/>
                    <a:lumOff val="25000"/>
                  </a:schemeClr>
                </a:solidFill>
                <a:latin typeface="+mn-lt"/>
              </a:rPr>
              <a:t>ερισσότερη</a:t>
            </a:r>
            <a:r>
              <a:rPr lang="en-US" altLang="el-GR" sz="1400" b="1" dirty="0">
                <a:solidFill>
                  <a:schemeClr val="tx1">
                    <a:lumMod val="75000"/>
                    <a:lumOff val="25000"/>
                  </a:schemeClr>
                </a:solidFill>
                <a:latin typeface="+mn-lt"/>
              </a:rPr>
              <a:t> β</a:t>
            </a:r>
            <a:r>
              <a:rPr lang="en-US" altLang="el-GR" sz="1400" b="1" dirty="0" err="1">
                <a:solidFill>
                  <a:schemeClr val="tx1">
                    <a:lumMod val="75000"/>
                    <a:lumOff val="25000"/>
                  </a:schemeClr>
                </a:solidFill>
                <a:latin typeface="+mn-lt"/>
              </a:rPr>
              <a:t>ιτ</a:t>
            </a:r>
            <a:r>
              <a:rPr lang="en-US" altLang="el-GR" sz="1400" b="1" dirty="0">
                <a:solidFill>
                  <a:schemeClr val="tx1">
                    <a:lumMod val="75000"/>
                    <a:lumOff val="25000"/>
                  </a:schemeClr>
                </a:solidFill>
                <a:latin typeface="+mn-lt"/>
              </a:rPr>
              <a:t>αμίνη C από τη φράουλα, το ακτινίδιο, το πορτοκάλι, την ντομάτα. </a:t>
            </a:r>
            <a:endParaRPr lang="el-GR" altLang="el-GR" sz="1400" b="1" dirty="0">
              <a:solidFill>
                <a:schemeClr val="tx1">
                  <a:lumMod val="75000"/>
                  <a:lumOff val="25000"/>
                </a:schemeClr>
              </a:solidFill>
              <a:latin typeface="+mn-lt"/>
            </a:endParaRPr>
          </a:p>
          <a:p>
            <a:pPr>
              <a:lnSpc>
                <a:spcPct val="90000"/>
              </a:lnSpc>
              <a:spcBef>
                <a:spcPts val="1000"/>
              </a:spcBef>
              <a:buClr>
                <a:schemeClr val="accent1"/>
              </a:buClr>
              <a:buSzTx/>
              <a:buFont typeface="Wingdings 3" charset="2"/>
              <a:buChar char=""/>
            </a:pPr>
            <a:r>
              <a:rPr lang="el-GR" altLang="el-GR" sz="1400" b="1" dirty="0">
                <a:solidFill>
                  <a:schemeClr val="tx1">
                    <a:lumMod val="75000"/>
                    <a:lumOff val="25000"/>
                  </a:schemeClr>
                </a:solidFill>
                <a:latin typeface="+mn-lt"/>
              </a:rPr>
              <a:t>Η</a:t>
            </a:r>
            <a:r>
              <a:rPr lang="en-US" altLang="el-GR" sz="1400" b="1" dirty="0">
                <a:solidFill>
                  <a:schemeClr val="tx1">
                    <a:lumMod val="75000"/>
                    <a:lumOff val="25000"/>
                  </a:schemeClr>
                </a:solidFill>
                <a:latin typeface="+mn-lt"/>
              </a:rPr>
              <a:t> π</a:t>
            </a:r>
            <a:r>
              <a:rPr lang="en-US" altLang="el-GR" sz="1400" b="1" dirty="0" err="1">
                <a:solidFill>
                  <a:schemeClr val="tx1">
                    <a:lumMod val="75000"/>
                    <a:lumOff val="25000"/>
                  </a:schemeClr>
                </a:solidFill>
                <a:latin typeface="+mn-lt"/>
              </a:rPr>
              <a:t>εριεκτικότητά</a:t>
            </a:r>
            <a:r>
              <a:rPr lang="en-US" altLang="el-GR" sz="1400" b="1" dirty="0">
                <a:solidFill>
                  <a:schemeClr val="tx1">
                    <a:lumMod val="75000"/>
                    <a:lumOff val="25000"/>
                  </a:schemeClr>
                </a:solidFill>
                <a:latin typeface="+mn-lt"/>
              </a:rPr>
              <a:t> </a:t>
            </a:r>
            <a:r>
              <a:rPr lang="en-US" altLang="el-GR" sz="1400" b="1" dirty="0" err="1">
                <a:solidFill>
                  <a:schemeClr val="tx1">
                    <a:lumMod val="75000"/>
                    <a:lumOff val="25000"/>
                  </a:schemeClr>
                </a:solidFill>
                <a:latin typeface="+mn-lt"/>
              </a:rPr>
              <a:t>του</a:t>
            </a:r>
            <a:r>
              <a:rPr lang="en-US" altLang="el-GR" sz="1400" b="1" dirty="0">
                <a:solidFill>
                  <a:schemeClr val="tx1">
                    <a:lumMod val="75000"/>
                    <a:lumOff val="25000"/>
                  </a:schemeClr>
                </a:solidFill>
                <a:latin typeface="+mn-lt"/>
              </a:rPr>
              <a:t> </a:t>
            </a:r>
            <a:r>
              <a:rPr lang="en-US" altLang="el-GR" sz="1400" b="1" dirty="0" err="1">
                <a:solidFill>
                  <a:schemeClr val="tx1">
                    <a:lumMod val="75000"/>
                    <a:lumOff val="25000"/>
                  </a:schemeClr>
                </a:solidFill>
                <a:latin typeface="+mn-lt"/>
              </a:rPr>
              <a:t>σε</a:t>
            </a:r>
            <a:r>
              <a:rPr lang="en-US" altLang="el-GR" sz="1400" b="1" dirty="0">
                <a:solidFill>
                  <a:schemeClr val="tx1">
                    <a:lumMod val="75000"/>
                    <a:lumOff val="25000"/>
                  </a:schemeClr>
                </a:solidFill>
                <a:latin typeface="+mn-lt"/>
              </a:rPr>
              <a:t> β</a:t>
            </a:r>
            <a:r>
              <a:rPr lang="en-US" altLang="el-GR" sz="1400" b="1" dirty="0" err="1">
                <a:solidFill>
                  <a:schemeClr val="tx1">
                    <a:lumMod val="75000"/>
                    <a:lumOff val="25000"/>
                  </a:schemeClr>
                </a:solidFill>
                <a:latin typeface="+mn-lt"/>
              </a:rPr>
              <a:t>ιτ</a:t>
            </a:r>
            <a:r>
              <a:rPr lang="en-US" altLang="el-GR" sz="1400" b="1" dirty="0">
                <a:solidFill>
                  <a:schemeClr val="tx1">
                    <a:lumMod val="75000"/>
                    <a:lumOff val="25000"/>
                  </a:schemeClr>
                </a:solidFill>
                <a:latin typeface="+mn-lt"/>
              </a:rPr>
              <a:t>αμίνη Ε είναι υψηλότερη από εκείνη του σιταριού, του καλαμποκιού και της σόγιας και ότι </a:t>
            </a:r>
            <a:endParaRPr lang="el-GR" altLang="el-GR" sz="1400" b="1" dirty="0">
              <a:solidFill>
                <a:schemeClr val="tx1">
                  <a:lumMod val="75000"/>
                  <a:lumOff val="25000"/>
                </a:schemeClr>
              </a:solidFill>
              <a:latin typeface="+mn-lt"/>
            </a:endParaRPr>
          </a:p>
          <a:p>
            <a:pPr>
              <a:lnSpc>
                <a:spcPct val="90000"/>
              </a:lnSpc>
              <a:spcBef>
                <a:spcPts val="1000"/>
              </a:spcBef>
              <a:buClr>
                <a:schemeClr val="accent1"/>
              </a:buClr>
              <a:buSzTx/>
              <a:buFont typeface="Wingdings 3" charset="2"/>
              <a:buChar char=""/>
            </a:pPr>
            <a:r>
              <a:rPr lang="el-GR" altLang="el-GR" sz="1400" b="1" dirty="0">
                <a:solidFill>
                  <a:schemeClr val="tx1">
                    <a:lumMod val="75000"/>
                    <a:lumOff val="25000"/>
                  </a:schemeClr>
                </a:solidFill>
                <a:latin typeface="+mn-lt"/>
              </a:rPr>
              <a:t>Ο</a:t>
            </a:r>
            <a:r>
              <a:rPr lang="en-US" altLang="el-GR" sz="1400" b="1" dirty="0">
                <a:solidFill>
                  <a:schemeClr val="tx1">
                    <a:lumMod val="75000"/>
                    <a:lumOff val="25000"/>
                  </a:schemeClr>
                </a:solidFill>
                <a:latin typeface="+mn-lt"/>
              </a:rPr>
              <a:t>ι φυτοστερόλες που περιέχει ξεπερνούν κατά πολύ εκείνες του ελαίου της σόγιας. Επιπ</a:t>
            </a:r>
            <a:r>
              <a:rPr lang="en-US" altLang="el-GR" sz="1400" b="1" dirty="0" err="1">
                <a:solidFill>
                  <a:schemeClr val="tx1">
                    <a:lumMod val="75000"/>
                    <a:lumOff val="25000"/>
                  </a:schemeClr>
                </a:solidFill>
                <a:latin typeface="+mn-lt"/>
              </a:rPr>
              <a:t>λέον</a:t>
            </a:r>
            <a:r>
              <a:rPr lang="en-US" altLang="el-GR" sz="1400" b="1" dirty="0">
                <a:solidFill>
                  <a:schemeClr val="tx1">
                    <a:lumMod val="75000"/>
                    <a:lumOff val="25000"/>
                  </a:schemeClr>
                </a:solidFill>
                <a:latin typeface="+mn-lt"/>
              </a:rPr>
              <a:t>, </a:t>
            </a:r>
            <a:endParaRPr lang="el-GR" altLang="el-GR" sz="1400" b="1" dirty="0">
              <a:solidFill>
                <a:schemeClr val="tx1">
                  <a:lumMod val="75000"/>
                  <a:lumOff val="25000"/>
                </a:schemeClr>
              </a:solidFill>
              <a:latin typeface="+mn-lt"/>
            </a:endParaRPr>
          </a:p>
          <a:p>
            <a:pPr>
              <a:lnSpc>
                <a:spcPct val="90000"/>
              </a:lnSpc>
              <a:spcBef>
                <a:spcPts val="1000"/>
              </a:spcBef>
              <a:buClr>
                <a:schemeClr val="accent1"/>
              </a:buClr>
              <a:buSzTx/>
              <a:buFont typeface="Wingdings 3" charset="2"/>
              <a:buChar char=""/>
            </a:pPr>
            <a:r>
              <a:rPr lang="el-GR" altLang="el-GR" sz="1400" b="1" dirty="0">
                <a:solidFill>
                  <a:schemeClr val="tx1">
                    <a:lumMod val="75000"/>
                    <a:lumOff val="25000"/>
                  </a:schemeClr>
                </a:solidFill>
                <a:latin typeface="+mn-lt"/>
              </a:rPr>
              <a:t>Έ</a:t>
            </a:r>
            <a:r>
              <a:rPr lang="en-US" altLang="el-GR" sz="1400" b="1" dirty="0" err="1">
                <a:solidFill>
                  <a:schemeClr val="tx1">
                    <a:lumMod val="75000"/>
                    <a:lumOff val="25000"/>
                  </a:schemeClr>
                </a:solidFill>
                <a:latin typeface="+mn-lt"/>
              </a:rPr>
              <a:t>χει</a:t>
            </a:r>
            <a:r>
              <a:rPr lang="en-US" altLang="el-GR" sz="1400" b="1" dirty="0">
                <a:solidFill>
                  <a:schemeClr val="tx1">
                    <a:lumMod val="75000"/>
                    <a:lumOff val="25000"/>
                  </a:schemeClr>
                </a:solidFill>
                <a:latin typeface="+mn-lt"/>
              </a:rPr>
              <a:t> </a:t>
            </a:r>
            <a:r>
              <a:rPr lang="en-US" altLang="el-GR" sz="1400" b="1" dirty="0" err="1">
                <a:solidFill>
                  <a:schemeClr val="tx1">
                    <a:lumMod val="75000"/>
                    <a:lumOff val="25000"/>
                  </a:schemeClr>
                </a:solidFill>
                <a:latin typeface="+mn-lt"/>
              </a:rPr>
              <a:t>όλες</a:t>
            </a:r>
            <a:r>
              <a:rPr lang="en-US" altLang="el-GR" sz="1400" b="1" dirty="0">
                <a:solidFill>
                  <a:schemeClr val="tx1">
                    <a:lumMod val="75000"/>
                    <a:lumOff val="25000"/>
                  </a:schemeClr>
                </a:solidFill>
                <a:latin typeface="+mn-lt"/>
              </a:rPr>
              <a:t> </a:t>
            </a:r>
            <a:r>
              <a:rPr lang="en-US" altLang="el-GR" sz="1400" b="1" dirty="0" err="1">
                <a:solidFill>
                  <a:schemeClr val="tx1">
                    <a:lumMod val="75000"/>
                    <a:lumOff val="25000"/>
                  </a:schemeClr>
                </a:solidFill>
                <a:latin typeface="+mn-lt"/>
              </a:rPr>
              <a:t>τις</a:t>
            </a:r>
            <a:r>
              <a:rPr lang="en-US" altLang="el-GR" sz="1400" b="1" dirty="0">
                <a:solidFill>
                  <a:schemeClr val="tx1">
                    <a:lumMod val="75000"/>
                    <a:lumOff val="25000"/>
                  </a:schemeClr>
                </a:solidFill>
                <a:latin typeface="+mn-lt"/>
              </a:rPr>
              <a:t> β</a:t>
            </a:r>
            <a:r>
              <a:rPr lang="en-US" altLang="el-GR" sz="1400" b="1" dirty="0" err="1">
                <a:solidFill>
                  <a:schemeClr val="tx1">
                    <a:lumMod val="75000"/>
                    <a:lumOff val="25000"/>
                  </a:schemeClr>
                </a:solidFill>
                <a:latin typeface="+mn-lt"/>
              </a:rPr>
              <a:t>ιτ</a:t>
            </a:r>
            <a:r>
              <a:rPr lang="en-US" altLang="el-GR" sz="1400" b="1" dirty="0">
                <a:solidFill>
                  <a:schemeClr val="tx1">
                    <a:lumMod val="75000"/>
                    <a:lumOff val="25000"/>
                  </a:schemeClr>
                </a:solidFill>
                <a:latin typeface="+mn-lt"/>
              </a:rPr>
              <a:t>αμίνες του συμπλέγματος Β και </a:t>
            </a:r>
            <a:endParaRPr lang="el-GR" altLang="el-GR" sz="1400" b="1" dirty="0">
              <a:solidFill>
                <a:schemeClr val="tx1">
                  <a:lumMod val="75000"/>
                  <a:lumOff val="25000"/>
                </a:schemeClr>
              </a:solidFill>
              <a:latin typeface="+mn-lt"/>
            </a:endParaRPr>
          </a:p>
          <a:p>
            <a:pPr>
              <a:lnSpc>
                <a:spcPct val="90000"/>
              </a:lnSpc>
              <a:spcBef>
                <a:spcPts val="1000"/>
              </a:spcBef>
              <a:buClr>
                <a:schemeClr val="accent1"/>
              </a:buClr>
              <a:buSzTx/>
              <a:buFont typeface="Wingdings 3" charset="2"/>
              <a:buChar char=""/>
            </a:pPr>
            <a:r>
              <a:rPr lang="el-GR" altLang="el-GR" sz="1400" b="1" dirty="0">
                <a:solidFill>
                  <a:schemeClr val="tx1">
                    <a:lumMod val="75000"/>
                    <a:lumOff val="25000"/>
                  </a:schemeClr>
                </a:solidFill>
                <a:latin typeface="+mn-lt"/>
              </a:rPr>
              <a:t>Ό</a:t>
            </a:r>
            <a:r>
              <a:rPr lang="en-US" altLang="el-GR" sz="1400" b="1" dirty="0">
                <a:solidFill>
                  <a:schemeClr val="tx1">
                    <a:lumMod val="75000"/>
                    <a:lumOff val="25000"/>
                  </a:schemeClr>
                </a:solidFill>
                <a:latin typeface="+mn-lt"/>
              </a:rPr>
              <a:t>λα τα απαραίτητα για τον οργανισμό μέταλλα και ιχνοστοιχεία. Και </a:t>
            </a:r>
            <a:r>
              <a:rPr lang="en-US" altLang="el-GR" sz="1400" b="1" dirty="0" err="1">
                <a:solidFill>
                  <a:schemeClr val="tx1">
                    <a:lumMod val="75000"/>
                    <a:lumOff val="25000"/>
                  </a:schemeClr>
                </a:solidFill>
                <a:latin typeface="+mn-lt"/>
              </a:rPr>
              <a:t>όχι</a:t>
            </a:r>
            <a:r>
              <a:rPr lang="en-US" altLang="el-GR" sz="1400" b="1" dirty="0">
                <a:solidFill>
                  <a:schemeClr val="tx1">
                    <a:lumMod val="75000"/>
                    <a:lumOff val="25000"/>
                  </a:schemeClr>
                </a:solidFill>
                <a:latin typeface="+mn-lt"/>
              </a:rPr>
              <a:t> </a:t>
            </a:r>
            <a:r>
              <a:rPr lang="en-US" altLang="el-GR" sz="1400" b="1" dirty="0" err="1">
                <a:solidFill>
                  <a:schemeClr val="tx1">
                    <a:lumMod val="75000"/>
                    <a:lumOff val="25000"/>
                  </a:schemeClr>
                </a:solidFill>
                <a:latin typeface="+mn-lt"/>
              </a:rPr>
              <a:t>μόνο</a:t>
            </a:r>
            <a:r>
              <a:rPr lang="en-US" altLang="el-GR" sz="1400" b="1" dirty="0">
                <a:solidFill>
                  <a:schemeClr val="tx1">
                    <a:lumMod val="75000"/>
                    <a:lumOff val="25000"/>
                  </a:schemeClr>
                </a:solidFill>
                <a:latin typeface="+mn-lt"/>
              </a:rPr>
              <a:t> α</a:t>
            </a:r>
            <a:r>
              <a:rPr lang="en-US" altLang="el-GR" sz="1400" b="1" dirty="0" err="1">
                <a:solidFill>
                  <a:schemeClr val="tx1">
                    <a:lumMod val="75000"/>
                    <a:lumOff val="25000"/>
                  </a:schemeClr>
                </a:solidFill>
                <a:latin typeface="+mn-lt"/>
              </a:rPr>
              <a:t>υτό</a:t>
            </a:r>
            <a:r>
              <a:rPr lang="en-US" altLang="el-GR" sz="1400" b="1" dirty="0">
                <a:solidFill>
                  <a:schemeClr val="tx1">
                    <a:lumMod val="75000"/>
                    <a:lumOff val="25000"/>
                  </a:schemeClr>
                </a:solidFill>
                <a:latin typeface="+mn-lt"/>
              </a:rPr>
              <a:t>. </a:t>
            </a:r>
            <a:endParaRPr lang="el-GR" altLang="el-GR" sz="1400" b="1" dirty="0">
              <a:solidFill>
                <a:schemeClr val="tx1">
                  <a:lumMod val="75000"/>
                  <a:lumOff val="25000"/>
                </a:schemeClr>
              </a:solidFill>
              <a:latin typeface="+mn-lt"/>
            </a:endParaRPr>
          </a:p>
          <a:p>
            <a:pPr>
              <a:lnSpc>
                <a:spcPct val="90000"/>
              </a:lnSpc>
              <a:spcBef>
                <a:spcPts val="1000"/>
              </a:spcBef>
              <a:buClr>
                <a:schemeClr val="accent1"/>
              </a:buClr>
              <a:buSzTx/>
              <a:buFont typeface="Wingdings 3" charset="2"/>
              <a:buChar char=""/>
            </a:pPr>
            <a:r>
              <a:rPr lang="en-US" altLang="el-GR" sz="1400" b="1" dirty="0" err="1">
                <a:solidFill>
                  <a:schemeClr val="tx1">
                    <a:lumMod val="75000"/>
                    <a:lumOff val="25000"/>
                  </a:schemeClr>
                </a:solidFill>
                <a:latin typeface="+mn-lt"/>
              </a:rPr>
              <a:t>Προσφέρει</a:t>
            </a:r>
            <a:r>
              <a:rPr lang="en-US" altLang="el-GR" sz="1400" b="1" dirty="0">
                <a:solidFill>
                  <a:schemeClr val="tx1">
                    <a:lumMod val="75000"/>
                    <a:lumOff val="25000"/>
                  </a:schemeClr>
                </a:solidFill>
                <a:latin typeface="+mn-lt"/>
              </a:rPr>
              <a:t> </a:t>
            </a:r>
            <a:r>
              <a:rPr lang="en-US" altLang="el-GR" sz="1400" b="1" dirty="0" err="1">
                <a:solidFill>
                  <a:schemeClr val="tx1">
                    <a:lumMod val="75000"/>
                    <a:lumOff val="25000"/>
                  </a:schemeClr>
                </a:solidFill>
                <a:latin typeface="+mn-lt"/>
              </a:rPr>
              <a:t>στον</a:t>
            </a:r>
            <a:r>
              <a:rPr lang="en-US" altLang="el-GR" sz="1400" b="1" dirty="0">
                <a:solidFill>
                  <a:schemeClr val="tx1">
                    <a:lumMod val="75000"/>
                    <a:lumOff val="25000"/>
                  </a:schemeClr>
                </a:solidFill>
                <a:latin typeface="+mn-lt"/>
              </a:rPr>
              <a:t> </a:t>
            </a:r>
            <a:r>
              <a:rPr lang="en-US" altLang="el-GR" sz="1400" b="1" dirty="0" err="1">
                <a:solidFill>
                  <a:schemeClr val="tx1">
                    <a:lumMod val="75000"/>
                    <a:lumOff val="25000"/>
                  </a:schemeClr>
                </a:solidFill>
                <a:latin typeface="+mn-lt"/>
              </a:rPr>
              <a:t>οργ</a:t>
            </a:r>
            <a:r>
              <a:rPr lang="en-US" altLang="el-GR" sz="1400" b="1" dirty="0">
                <a:solidFill>
                  <a:schemeClr val="tx1">
                    <a:lumMod val="75000"/>
                    <a:lumOff val="25000"/>
                  </a:schemeClr>
                </a:solidFill>
                <a:latin typeface="+mn-lt"/>
              </a:rPr>
              <a:t>ανισμό ακόρεστα λιπαρά οξέα, όπως: ω-3, ω-6, ω-7 και ω-9. </a:t>
            </a:r>
            <a:r>
              <a:rPr lang="en-US" altLang="el-GR" sz="1400" b="1" dirty="0" err="1">
                <a:solidFill>
                  <a:schemeClr val="tx1">
                    <a:lumMod val="75000"/>
                    <a:lumOff val="25000"/>
                  </a:schemeClr>
                </a:solidFill>
                <a:latin typeface="+mn-lt"/>
              </a:rPr>
              <a:t>Έχει</a:t>
            </a:r>
            <a:r>
              <a:rPr lang="en-US" altLang="el-GR" sz="1400" b="1" dirty="0">
                <a:solidFill>
                  <a:schemeClr val="tx1">
                    <a:lumMod val="75000"/>
                    <a:lumOff val="25000"/>
                  </a:schemeClr>
                </a:solidFill>
                <a:latin typeface="+mn-lt"/>
              </a:rPr>
              <a:t> </a:t>
            </a:r>
            <a:r>
              <a:rPr lang="en-US" altLang="el-GR" sz="1400" b="1" dirty="0" err="1">
                <a:solidFill>
                  <a:schemeClr val="tx1">
                    <a:lumMod val="75000"/>
                    <a:lumOff val="25000"/>
                  </a:schemeClr>
                </a:solidFill>
                <a:latin typeface="+mn-lt"/>
              </a:rPr>
              <a:t>ισχυρή</a:t>
            </a:r>
            <a:r>
              <a:rPr lang="en-US" altLang="el-GR" sz="1400" b="1" dirty="0">
                <a:solidFill>
                  <a:schemeClr val="tx1">
                    <a:lumMod val="75000"/>
                    <a:lumOff val="25000"/>
                  </a:schemeClr>
                </a:solidFill>
                <a:latin typeface="+mn-lt"/>
              </a:rPr>
              <a:t> α</a:t>
            </a:r>
            <a:r>
              <a:rPr lang="en-US" altLang="el-GR" sz="1400" b="1" dirty="0" err="1">
                <a:solidFill>
                  <a:schemeClr val="tx1">
                    <a:lumMod val="75000"/>
                    <a:lumOff val="25000"/>
                  </a:schemeClr>
                </a:solidFill>
                <a:latin typeface="+mn-lt"/>
              </a:rPr>
              <a:t>ντιοξειδωτική</a:t>
            </a:r>
            <a:r>
              <a:rPr lang="en-US" altLang="el-GR" sz="1400" b="1" dirty="0">
                <a:solidFill>
                  <a:schemeClr val="tx1">
                    <a:lumMod val="75000"/>
                    <a:lumOff val="25000"/>
                  </a:schemeClr>
                </a:solidFill>
                <a:latin typeface="+mn-lt"/>
              </a:rPr>
              <a:t>, α</a:t>
            </a:r>
            <a:r>
              <a:rPr lang="en-US" altLang="el-GR" sz="1400" b="1" dirty="0" err="1">
                <a:solidFill>
                  <a:schemeClr val="tx1">
                    <a:lumMod val="75000"/>
                    <a:lumOff val="25000"/>
                  </a:schemeClr>
                </a:solidFill>
                <a:latin typeface="+mn-lt"/>
              </a:rPr>
              <a:t>ντιφλεγμονώδη</a:t>
            </a:r>
            <a:r>
              <a:rPr lang="en-US" altLang="el-GR" sz="1400" b="1" dirty="0">
                <a:solidFill>
                  <a:schemeClr val="tx1">
                    <a:lumMod val="75000"/>
                    <a:lumOff val="25000"/>
                  </a:schemeClr>
                </a:solidFill>
                <a:latin typeface="+mn-lt"/>
              </a:rPr>
              <a:t>, </a:t>
            </a:r>
            <a:r>
              <a:rPr lang="en-US" altLang="el-GR" sz="1200" dirty="0">
                <a:solidFill>
                  <a:schemeClr val="tx1">
                    <a:lumMod val="75000"/>
                    <a:lumOff val="25000"/>
                  </a:schemeClr>
                </a:solidFill>
                <a:latin typeface="+mn-lt"/>
              </a:rPr>
              <a:t>α</a:t>
            </a:r>
            <a:r>
              <a:rPr lang="en-US" altLang="el-GR" sz="1200" dirty="0" err="1">
                <a:solidFill>
                  <a:schemeClr val="tx1">
                    <a:lumMod val="75000"/>
                    <a:lumOff val="25000"/>
                  </a:schemeClr>
                </a:solidFill>
                <a:latin typeface="+mn-lt"/>
              </a:rPr>
              <a:t>ντιμικρο</a:t>
            </a:r>
            <a:r>
              <a:rPr lang="en-US" altLang="el-GR" sz="1200" dirty="0">
                <a:solidFill>
                  <a:schemeClr val="tx1">
                    <a:lumMod val="75000"/>
                    <a:lumOff val="25000"/>
                  </a:schemeClr>
                </a:solidFill>
                <a:latin typeface="+mn-lt"/>
              </a:rPr>
              <a:t>βιακή, αναλγητική και επουλωτική δράση.</a:t>
            </a:r>
            <a:r>
              <a:rPr lang="en-US" altLang="el-GR" sz="1000" dirty="0">
                <a:solidFill>
                  <a:schemeClr val="tx1">
                    <a:lumMod val="75000"/>
                    <a:lumOff val="25000"/>
                  </a:schemeClr>
                </a:solidFill>
                <a:latin typeface="+mn-lt"/>
              </a:rPr>
              <a:t> </a:t>
            </a:r>
            <a:r>
              <a:rPr lang="en-US" altLang="el-GR" sz="1000" dirty="0" err="1">
                <a:solidFill>
                  <a:schemeClr val="tx1">
                    <a:lumMod val="75000"/>
                    <a:lumOff val="25000"/>
                  </a:schemeClr>
                </a:solidFill>
                <a:latin typeface="+mn-lt"/>
              </a:rPr>
              <a:t>Γι</a:t>
            </a:r>
            <a:r>
              <a:rPr lang="en-US" altLang="el-GR" sz="1000" dirty="0">
                <a:solidFill>
                  <a:schemeClr val="tx1">
                    <a:lumMod val="75000"/>
                    <a:lumOff val="25000"/>
                  </a:schemeClr>
                </a:solidFill>
                <a:latin typeface="+mn-lt"/>
              </a:rPr>
              <a:t>α όλους αυτούς τους λόγους, χρησιμοποιείται ως συμπλήρωμα διατροφής, ως συστατικό φαρμακευτικών και καλλυντικών σκευασμάτων, αλλά και ως αυτούσιο φαρμακευτικό σκεύασμα για πλήθος παθήσεων, ενώ από τους καρπούς του παρασκευάζονται χυμοί και μαρμελάδες. </a:t>
            </a:r>
            <a:br>
              <a:rPr lang="en-US" altLang="el-GR" sz="1000" dirty="0">
                <a:solidFill>
                  <a:schemeClr val="tx1">
                    <a:lumMod val="75000"/>
                    <a:lumOff val="25000"/>
                  </a:schemeClr>
                </a:solidFill>
                <a:latin typeface="+mn-lt"/>
              </a:rPr>
            </a:br>
            <a:br>
              <a:rPr lang="en-US" altLang="el-GR" sz="1000" dirty="0">
                <a:solidFill>
                  <a:schemeClr val="tx1">
                    <a:lumMod val="75000"/>
                    <a:lumOff val="25000"/>
                  </a:schemeClr>
                </a:solidFill>
                <a:latin typeface="+mn-lt"/>
              </a:rPr>
            </a:br>
            <a:r>
              <a:rPr lang="en-US" altLang="el-GR" sz="1000" b="1" dirty="0" err="1">
                <a:solidFill>
                  <a:schemeClr val="tx1">
                    <a:lumMod val="75000"/>
                    <a:lumOff val="25000"/>
                  </a:schemeClr>
                </a:solidFill>
                <a:latin typeface="+mn-lt"/>
              </a:rPr>
              <a:t>Πώς</a:t>
            </a:r>
            <a:r>
              <a:rPr lang="en-US" altLang="el-GR" sz="1000" b="1" dirty="0">
                <a:solidFill>
                  <a:schemeClr val="tx1">
                    <a:lumMod val="75000"/>
                    <a:lumOff val="25000"/>
                  </a:schemeClr>
                </a:solidFill>
                <a:latin typeface="+mn-lt"/>
              </a:rPr>
              <a:t> </a:t>
            </a:r>
            <a:r>
              <a:rPr lang="en-US" altLang="el-GR" sz="1000" b="1" dirty="0" err="1">
                <a:solidFill>
                  <a:schemeClr val="tx1">
                    <a:lumMod val="75000"/>
                    <a:lumOff val="25000"/>
                  </a:schemeClr>
                </a:solidFill>
                <a:latin typeface="+mn-lt"/>
              </a:rPr>
              <a:t>ονομάστηκε</a:t>
            </a:r>
            <a:r>
              <a:rPr lang="en-US" altLang="el-GR" sz="1000" b="1" dirty="0">
                <a:solidFill>
                  <a:schemeClr val="tx1">
                    <a:lumMod val="75000"/>
                    <a:lumOff val="25000"/>
                  </a:schemeClr>
                </a:solidFill>
                <a:latin typeface="+mn-lt"/>
              </a:rPr>
              <a:t> </a:t>
            </a:r>
            <a:br>
              <a:rPr lang="en-US" altLang="el-GR" sz="1000" dirty="0">
                <a:solidFill>
                  <a:schemeClr val="tx1">
                    <a:lumMod val="75000"/>
                    <a:lumOff val="25000"/>
                  </a:schemeClr>
                </a:solidFill>
                <a:latin typeface="+mn-lt"/>
              </a:rPr>
            </a:br>
            <a:r>
              <a:rPr lang="en-US" altLang="el-GR" sz="1000" dirty="0" err="1">
                <a:solidFill>
                  <a:schemeClr val="tx1">
                    <a:lumMod val="75000"/>
                    <a:lumOff val="25000"/>
                  </a:schemeClr>
                </a:solidFill>
                <a:latin typeface="+mn-lt"/>
              </a:rPr>
              <a:t>Αν</a:t>
            </a:r>
            <a:r>
              <a:rPr lang="en-US" altLang="el-GR" sz="1000" dirty="0">
                <a:solidFill>
                  <a:schemeClr val="tx1">
                    <a:lumMod val="75000"/>
                    <a:lumOff val="25000"/>
                  </a:schemeClr>
                </a:solidFill>
                <a:latin typeface="+mn-lt"/>
              </a:rPr>
              <a:t> και </a:t>
            </a:r>
            <a:r>
              <a:rPr lang="en-US" altLang="el-GR" sz="1000" dirty="0" err="1">
                <a:solidFill>
                  <a:schemeClr val="tx1">
                    <a:lumMod val="75000"/>
                    <a:lumOff val="25000"/>
                  </a:schemeClr>
                </a:solidFill>
                <a:latin typeface="+mn-lt"/>
              </a:rPr>
              <a:t>στη</a:t>
            </a:r>
            <a:r>
              <a:rPr lang="en-US" altLang="el-GR" sz="1000" dirty="0">
                <a:solidFill>
                  <a:schemeClr val="tx1">
                    <a:lumMod val="75000"/>
                    <a:lumOff val="25000"/>
                  </a:schemeClr>
                </a:solidFill>
                <a:latin typeface="+mn-lt"/>
              </a:rPr>
              <a:t> </a:t>
            </a:r>
            <a:r>
              <a:rPr lang="en-US" altLang="el-GR" sz="1000" dirty="0" err="1">
                <a:solidFill>
                  <a:schemeClr val="tx1">
                    <a:lumMod val="75000"/>
                    <a:lumOff val="25000"/>
                  </a:schemeClr>
                </a:solidFill>
                <a:latin typeface="+mn-lt"/>
              </a:rPr>
              <a:t>σύγχρονη</a:t>
            </a:r>
            <a:r>
              <a:rPr lang="en-US" altLang="el-GR" sz="1000" dirty="0">
                <a:solidFill>
                  <a:schemeClr val="tx1">
                    <a:lumMod val="75000"/>
                    <a:lumOff val="25000"/>
                  </a:schemeClr>
                </a:solidFill>
                <a:latin typeface="+mn-lt"/>
              </a:rPr>
              <a:t> </a:t>
            </a:r>
            <a:r>
              <a:rPr lang="en-US" altLang="el-GR" sz="1000" dirty="0" err="1">
                <a:solidFill>
                  <a:schemeClr val="tx1">
                    <a:lumMod val="75000"/>
                    <a:lumOff val="25000"/>
                  </a:schemeClr>
                </a:solidFill>
                <a:latin typeface="+mn-lt"/>
              </a:rPr>
              <a:t>Ελλάδ</a:t>
            </a:r>
            <a:r>
              <a:rPr lang="en-US" altLang="el-GR" sz="1000" dirty="0">
                <a:solidFill>
                  <a:schemeClr val="tx1">
                    <a:lumMod val="75000"/>
                    <a:lumOff val="25000"/>
                  </a:schemeClr>
                </a:solidFill>
                <a:latin typeface="+mn-lt"/>
              </a:rPr>
              <a:t>α το ιπποφαές χρησιμοποιείται την τελευταία διετία, στην αρχαιότητα η χρήση του ήταν πολύ διαδεδομένη. </a:t>
            </a:r>
            <a:r>
              <a:rPr lang="en-US" altLang="el-GR" sz="1000" dirty="0" err="1">
                <a:solidFill>
                  <a:schemeClr val="tx1">
                    <a:lumMod val="75000"/>
                    <a:lumOff val="25000"/>
                  </a:schemeClr>
                </a:solidFill>
                <a:latin typeface="+mn-lt"/>
              </a:rPr>
              <a:t>Σχετικές</a:t>
            </a:r>
            <a:r>
              <a:rPr lang="en-US" altLang="el-GR" sz="1000" dirty="0">
                <a:solidFill>
                  <a:schemeClr val="tx1">
                    <a:lumMod val="75000"/>
                    <a:lumOff val="25000"/>
                  </a:schemeClr>
                </a:solidFill>
                <a:latin typeface="+mn-lt"/>
              </a:rPr>
              <a:t> ανα</a:t>
            </a:r>
            <a:r>
              <a:rPr lang="en-US" altLang="el-GR" sz="1000" dirty="0" err="1">
                <a:solidFill>
                  <a:schemeClr val="tx1">
                    <a:lumMod val="75000"/>
                    <a:lumOff val="25000"/>
                  </a:schemeClr>
                </a:solidFill>
                <a:latin typeface="+mn-lt"/>
              </a:rPr>
              <a:t>φορές</a:t>
            </a:r>
            <a:r>
              <a:rPr lang="en-US" altLang="el-GR" sz="1000" dirty="0">
                <a:solidFill>
                  <a:schemeClr val="tx1">
                    <a:lumMod val="75000"/>
                    <a:lumOff val="25000"/>
                  </a:schemeClr>
                </a:solidFill>
                <a:latin typeface="+mn-lt"/>
              </a:rPr>
              <a:t> υπ</a:t>
            </a:r>
            <a:r>
              <a:rPr lang="en-US" altLang="el-GR" sz="1000" dirty="0" err="1">
                <a:solidFill>
                  <a:schemeClr val="tx1">
                    <a:lumMod val="75000"/>
                    <a:lumOff val="25000"/>
                  </a:schemeClr>
                </a:solidFill>
                <a:latin typeface="+mn-lt"/>
              </a:rPr>
              <a:t>άρχουν</a:t>
            </a:r>
            <a:r>
              <a:rPr lang="en-US" altLang="el-GR" sz="1000" dirty="0">
                <a:solidFill>
                  <a:schemeClr val="tx1">
                    <a:lumMod val="75000"/>
                    <a:lumOff val="25000"/>
                  </a:schemeClr>
                </a:solidFill>
                <a:latin typeface="+mn-lt"/>
              </a:rPr>
              <a:t> </a:t>
            </a:r>
            <a:r>
              <a:rPr lang="en-US" altLang="el-GR" sz="1000" dirty="0" err="1">
                <a:solidFill>
                  <a:schemeClr val="tx1">
                    <a:lumMod val="75000"/>
                    <a:lumOff val="25000"/>
                  </a:schemeClr>
                </a:solidFill>
                <a:latin typeface="+mn-lt"/>
              </a:rPr>
              <a:t>σε</a:t>
            </a:r>
            <a:r>
              <a:rPr lang="en-US" altLang="el-GR" sz="1000" dirty="0">
                <a:solidFill>
                  <a:schemeClr val="tx1">
                    <a:lumMod val="75000"/>
                    <a:lumOff val="25000"/>
                  </a:schemeClr>
                </a:solidFill>
                <a:latin typeface="+mn-lt"/>
              </a:rPr>
              <a:t> </a:t>
            </a:r>
            <a:r>
              <a:rPr lang="en-US" altLang="el-GR" sz="1000" dirty="0" err="1">
                <a:solidFill>
                  <a:schemeClr val="tx1">
                    <a:lumMod val="75000"/>
                    <a:lumOff val="25000"/>
                  </a:schemeClr>
                </a:solidFill>
                <a:latin typeface="+mn-lt"/>
              </a:rPr>
              <a:t>κείμεν</a:t>
            </a:r>
            <a:r>
              <a:rPr lang="en-US" altLang="el-GR" sz="1000" dirty="0">
                <a:solidFill>
                  <a:schemeClr val="tx1">
                    <a:lumMod val="75000"/>
                    <a:lumOff val="25000"/>
                  </a:schemeClr>
                </a:solidFill>
                <a:latin typeface="+mn-lt"/>
              </a:rPr>
              <a:t>α του Θεόφραστου, μαθητή του Αριστοτέλη, αλλά κυρίως του Διοσκουρίδη, του πατέρα της Φαρμακολογίας. </a:t>
            </a:r>
            <a:r>
              <a:rPr lang="en-US" altLang="el-GR" sz="1000" dirty="0" err="1">
                <a:solidFill>
                  <a:schemeClr val="tx1">
                    <a:lumMod val="75000"/>
                    <a:lumOff val="25000"/>
                  </a:schemeClr>
                </a:solidFill>
                <a:latin typeface="+mn-lt"/>
              </a:rPr>
              <a:t>Το</a:t>
            </a:r>
            <a:r>
              <a:rPr lang="en-US" altLang="el-GR" sz="1000" dirty="0">
                <a:solidFill>
                  <a:schemeClr val="tx1">
                    <a:lumMod val="75000"/>
                    <a:lumOff val="25000"/>
                  </a:schemeClr>
                </a:solidFill>
                <a:latin typeface="+mn-lt"/>
              </a:rPr>
              <a:t> </a:t>
            </a:r>
            <a:r>
              <a:rPr lang="en-US" altLang="el-GR" sz="1000" dirty="0" err="1">
                <a:solidFill>
                  <a:schemeClr val="tx1">
                    <a:lumMod val="75000"/>
                    <a:lumOff val="25000"/>
                  </a:schemeClr>
                </a:solidFill>
                <a:latin typeface="+mn-lt"/>
              </a:rPr>
              <a:t>όνομά</a:t>
            </a:r>
            <a:r>
              <a:rPr lang="en-US" altLang="el-GR" sz="1000" dirty="0">
                <a:solidFill>
                  <a:schemeClr val="tx1">
                    <a:lumMod val="75000"/>
                    <a:lumOff val="25000"/>
                  </a:schemeClr>
                </a:solidFill>
                <a:latin typeface="+mn-lt"/>
              </a:rPr>
              <a:t> </a:t>
            </a:r>
            <a:r>
              <a:rPr lang="en-US" altLang="el-GR" sz="1000" dirty="0" err="1">
                <a:solidFill>
                  <a:schemeClr val="tx1">
                    <a:lumMod val="75000"/>
                    <a:lumOff val="25000"/>
                  </a:schemeClr>
                </a:solidFill>
                <a:latin typeface="+mn-lt"/>
              </a:rPr>
              <a:t>του</a:t>
            </a:r>
            <a:r>
              <a:rPr lang="en-US" altLang="el-GR" sz="1000" dirty="0">
                <a:solidFill>
                  <a:schemeClr val="tx1">
                    <a:lumMod val="75000"/>
                    <a:lumOff val="25000"/>
                  </a:schemeClr>
                </a:solidFill>
                <a:latin typeface="+mn-lt"/>
              </a:rPr>
              <a:t> </a:t>
            </a:r>
            <a:r>
              <a:rPr lang="en-US" altLang="el-GR" sz="1000" dirty="0" err="1">
                <a:solidFill>
                  <a:schemeClr val="tx1">
                    <a:lumMod val="75000"/>
                    <a:lumOff val="25000"/>
                  </a:schemeClr>
                </a:solidFill>
                <a:latin typeface="+mn-lt"/>
              </a:rPr>
              <a:t>το</a:t>
            </a:r>
            <a:r>
              <a:rPr lang="en-US" altLang="el-GR" sz="1000" dirty="0">
                <a:solidFill>
                  <a:schemeClr val="tx1">
                    <a:lumMod val="75000"/>
                    <a:lumOff val="25000"/>
                  </a:schemeClr>
                </a:solidFill>
                <a:latin typeface="+mn-lt"/>
              </a:rPr>
              <a:t> </a:t>
            </a:r>
            <a:r>
              <a:rPr lang="en-US" altLang="el-GR" sz="1000" dirty="0" err="1">
                <a:solidFill>
                  <a:schemeClr val="tx1">
                    <a:lumMod val="75000"/>
                    <a:lumOff val="25000"/>
                  </a:schemeClr>
                </a:solidFill>
                <a:latin typeface="+mn-lt"/>
              </a:rPr>
              <a:t>οφείλει</a:t>
            </a:r>
            <a:r>
              <a:rPr lang="en-US" altLang="el-GR" sz="1000" dirty="0">
                <a:solidFill>
                  <a:schemeClr val="tx1">
                    <a:lumMod val="75000"/>
                    <a:lumOff val="25000"/>
                  </a:schemeClr>
                </a:solidFill>
                <a:latin typeface="+mn-lt"/>
              </a:rPr>
              <a:t> </a:t>
            </a:r>
            <a:r>
              <a:rPr lang="en-US" altLang="el-GR" sz="1000" dirty="0" err="1">
                <a:solidFill>
                  <a:schemeClr val="tx1">
                    <a:lumMod val="75000"/>
                    <a:lumOff val="25000"/>
                  </a:schemeClr>
                </a:solidFill>
                <a:latin typeface="+mn-lt"/>
              </a:rPr>
              <a:t>στ</a:t>
            </a:r>
            <a:r>
              <a:rPr lang="en-US" altLang="el-GR" sz="1000" dirty="0">
                <a:solidFill>
                  <a:schemeClr val="tx1">
                    <a:lumMod val="75000"/>
                    <a:lumOff val="25000"/>
                  </a:schemeClr>
                </a:solidFill>
                <a:latin typeface="+mn-lt"/>
              </a:rPr>
              <a:t>α στρατεύματα του Μεγάλου Αλεξάνδρου, που παρατήρησαν ότι τα άρρωστα και τραυματισμένα άλογα που έτρωγαν τα φύλλα και τους καρπούς του φυτού ανάρρωναν γρηγορότερα, αποκτούσαν περισσότερη δύναμη, ενώ το τρίχωμά τους δυνάμωνε και γινόταν πιο λαμπερό. </a:t>
            </a:r>
            <a:r>
              <a:rPr lang="en-US" altLang="el-GR" sz="1000" dirty="0" err="1">
                <a:solidFill>
                  <a:schemeClr val="tx1">
                    <a:lumMod val="75000"/>
                    <a:lumOff val="25000"/>
                  </a:schemeClr>
                </a:solidFill>
                <a:latin typeface="+mn-lt"/>
              </a:rPr>
              <a:t>Το</a:t>
            </a:r>
            <a:r>
              <a:rPr lang="en-US" altLang="el-GR" sz="1000" dirty="0">
                <a:solidFill>
                  <a:schemeClr val="tx1">
                    <a:lumMod val="75000"/>
                    <a:lumOff val="25000"/>
                  </a:schemeClr>
                </a:solidFill>
                <a:latin typeface="+mn-lt"/>
              </a:rPr>
              <a:t> </a:t>
            </a:r>
            <a:r>
              <a:rPr lang="en-US" altLang="el-GR" sz="1000" dirty="0" err="1">
                <a:solidFill>
                  <a:schemeClr val="tx1">
                    <a:lumMod val="75000"/>
                    <a:lumOff val="25000"/>
                  </a:schemeClr>
                </a:solidFill>
                <a:latin typeface="+mn-lt"/>
              </a:rPr>
              <a:t>ονόμ</a:t>
            </a:r>
            <a:r>
              <a:rPr lang="en-US" altLang="el-GR" sz="1000" dirty="0">
                <a:solidFill>
                  <a:schemeClr val="tx1">
                    <a:lumMod val="75000"/>
                    <a:lumOff val="25000"/>
                  </a:schemeClr>
                </a:solidFill>
                <a:latin typeface="+mn-lt"/>
              </a:rPr>
              <a:t>ασαν ιπποφαές, που στα νέα ελληνικά σημαίνει φωτεινό, λαμπερό άλογο (ίππος: άλογο, φάος: φως, λάμψη). </a:t>
            </a:r>
            <a:br>
              <a:rPr lang="en-US" altLang="el-GR" sz="1000" dirty="0">
                <a:solidFill>
                  <a:schemeClr val="tx1">
                    <a:lumMod val="75000"/>
                    <a:lumOff val="25000"/>
                  </a:schemeClr>
                </a:solidFill>
                <a:latin typeface="+mn-lt"/>
              </a:rPr>
            </a:br>
            <a:endParaRPr lang="en-US" altLang="el-GR" sz="1000" dirty="0">
              <a:solidFill>
                <a:schemeClr val="tx1">
                  <a:lumMod val="75000"/>
                  <a:lumOff val="25000"/>
                </a:schemeClr>
              </a:solidFill>
              <a:latin typeface="+mn-lt"/>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70EF992D-D149-461E-B950-ECE357001E5E}"/>
              </a:ext>
            </a:extLst>
          </p:cNvPr>
          <p:cNvGraphicFramePr>
            <a:graphicFrameLocks noGrp="1"/>
          </p:cNvGraphicFramePr>
          <p:nvPr/>
        </p:nvGraphicFramePr>
        <p:xfrm>
          <a:off x="1403350" y="1341438"/>
          <a:ext cx="6553200" cy="4579875"/>
        </p:xfrm>
        <a:graphic>
          <a:graphicData uri="http://schemas.openxmlformats.org/drawingml/2006/table">
            <a:tbl>
              <a:tblPr/>
              <a:tblGrid>
                <a:gridCol w="6553200">
                  <a:extLst>
                    <a:ext uri="{9D8B030D-6E8A-4147-A177-3AD203B41FA5}">
                      <a16:colId xmlns:a16="http://schemas.microsoft.com/office/drawing/2014/main" val="20000"/>
                    </a:ext>
                  </a:extLst>
                </a:gridCol>
              </a:tblGrid>
              <a:tr h="1200467">
                <a:tc>
                  <a:txBody>
                    <a:bodyPr/>
                    <a:lstStyle/>
                    <a:p>
                      <a:pPr algn="just">
                        <a:lnSpc>
                          <a:spcPct val="115000"/>
                        </a:lnSpc>
                        <a:spcAft>
                          <a:spcPts val="1000"/>
                        </a:spcAft>
                      </a:pPr>
                      <a:r>
                        <a:rPr lang="el-GR" sz="1800" dirty="0"/>
                        <a:t>Τρόφιμο                     Ποσότητα αντιοξειδωτικών/ημέρα σε </a:t>
                      </a:r>
                      <a:r>
                        <a:rPr lang="en-US" sz="1800" dirty="0"/>
                        <a:t>mg </a:t>
                      </a:r>
                      <a:endParaRPr lang="el-GR" sz="1800" dirty="0"/>
                    </a:p>
                    <a:p>
                      <a:pPr algn="just">
                        <a:lnSpc>
                          <a:spcPct val="115000"/>
                        </a:lnSpc>
                        <a:spcAft>
                          <a:spcPts val="1000"/>
                        </a:spcAft>
                      </a:pPr>
                      <a:r>
                        <a:rPr lang="el-GR" sz="1800" dirty="0"/>
                        <a:t>                                   (σε 1-2 Φλυτζάνια)               </a:t>
                      </a:r>
                    </a:p>
                    <a:p>
                      <a:pPr algn="just">
                        <a:lnSpc>
                          <a:spcPct val="115000"/>
                        </a:lnSpc>
                        <a:spcAft>
                          <a:spcPts val="1000"/>
                        </a:spcAft>
                      </a:pPr>
                      <a:r>
                        <a:rPr lang="el-GR" sz="1800" dirty="0"/>
                        <a:t>                                                  </a:t>
                      </a:r>
                    </a:p>
                  </a:txBody>
                  <a:tcPr marL="68585" marR="68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092133">
                <a:tc>
                  <a:txBody>
                    <a:bodyPr/>
                    <a:lstStyle/>
                    <a:p>
                      <a:pPr algn="just">
                        <a:lnSpc>
                          <a:spcPct val="115000"/>
                        </a:lnSpc>
                        <a:spcAft>
                          <a:spcPts val="1000"/>
                        </a:spcAft>
                      </a:pPr>
                      <a:r>
                        <a:rPr lang="el-GR" sz="1800" dirty="0"/>
                        <a:t>Καφές                                     1300</a:t>
                      </a:r>
                    </a:p>
                    <a:p>
                      <a:pPr algn="just">
                        <a:lnSpc>
                          <a:spcPct val="115000"/>
                        </a:lnSpc>
                        <a:spcAft>
                          <a:spcPts val="1000"/>
                        </a:spcAft>
                      </a:pPr>
                      <a:r>
                        <a:rPr lang="el-GR" sz="1800" dirty="0"/>
                        <a:t>Τσάϊ                                          294 </a:t>
                      </a:r>
                    </a:p>
                    <a:p>
                      <a:pPr algn="just">
                        <a:lnSpc>
                          <a:spcPct val="115000"/>
                        </a:lnSpc>
                        <a:spcAft>
                          <a:spcPts val="1000"/>
                        </a:spcAft>
                      </a:pPr>
                      <a:r>
                        <a:rPr lang="el-GR" sz="1800" dirty="0"/>
                        <a:t>Μπανάνες                                  76   </a:t>
                      </a:r>
                    </a:p>
                    <a:p>
                      <a:pPr algn="just">
                        <a:lnSpc>
                          <a:spcPct val="115000"/>
                        </a:lnSpc>
                        <a:spcAft>
                          <a:spcPts val="1000"/>
                        </a:spcAft>
                      </a:pPr>
                      <a:r>
                        <a:rPr lang="el-GR" sz="1800" dirty="0"/>
                        <a:t>Όσπρια                                      72  </a:t>
                      </a:r>
                    </a:p>
                    <a:p>
                      <a:pPr algn="just">
                        <a:lnSpc>
                          <a:spcPct val="115000"/>
                        </a:lnSpc>
                        <a:spcAft>
                          <a:spcPts val="1000"/>
                        </a:spcAft>
                      </a:pPr>
                      <a:r>
                        <a:rPr lang="el-GR" sz="1800" dirty="0"/>
                        <a:t>Καλαμπόκι                                 48</a:t>
                      </a:r>
                    </a:p>
                  </a:txBody>
                  <a:tcPr marL="68585" marR="68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67594" name="Rectangle 1">
            <a:extLst>
              <a:ext uri="{FF2B5EF4-FFF2-40B4-BE49-F238E27FC236}">
                <a16:creationId xmlns:a16="http://schemas.microsoft.com/office/drawing/2014/main" id="{BE38F44E-A74D-4AC5-A645-FCD3C2223A39}"/>
              </a:ext>
            </a:extLst>
          </p:cNvPr>
          <p:cNvSpPr>
            <a:spLocks noChangeArrowheads="1"/>
          </p:cNvSpPr>
          <p:nvPr/>
        </p:nvSpPr>
        <p:spPr bwMode="auto">
          <a:xfrm>
            <a:off x="0" y="-63500"/>
            <a:ext cx="9269413"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hlink"/>
              </a:buClr>
              <a:buFont typeface="Wingdings" panose="05000000000000000000" pitchFamily="2" charset="2"/>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FontTx/>
              <a:buNone/>
            </a:pPr>
            <a:r>
              <a:rPr lang="el-GR" altLang="el-GR" b="1">
                <a:cs typeface="Times New Roman" panose="02020603050405020304" pitchFamily="18" charset="0"/>
              </a:rPr>
              <a:t>Μονάδες Αντιοξειδωτικών  ανά είδος τροφίμου</a:t>
            </a:r>
            <a:endParaRPr lang="el-GR" altLang="el-GR" sz="36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8610" name="Picture 2" descr="Coffee is number one source of antioxidants">
            <a:extLst>
              <a:ext uri="{FF2B5EF4-FFF2-40B4-BE49-F238E27FC236}">
                <a16:creationId xmlns:a16="http://schemas.microsoft.com/office/drawing/2014/main" id="{28EA9DCB-CF9F-43BA-885E-D7750FB2888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5288" y="692150"/>
            <a:ext cx="8259762" cy="561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5936C43-135D-415B-A715-D96671C3C87B}"/>
              </a:ext>
            </a:extLst>
          </p:cNvPr>
          <p:cNvSpPr>
            <a:spLocks noGrp="1"/>
          </p:cNvSpPr>
          <p:nvPr>
            <p:ph type="title"/>
          </p:nvPr>
        </p:nvSpPr>
        <p:spPr/>
        <p:txBody>
          <a:bodyPr/>
          <a:lstStyle/>
          <a:p>
            <a:r>
              <a:rPr lang="el-GR" dirty="0"/>
              <a:t>Λυκοπένιο</a:t>
            </a:r>
            <a:endParaRPr lang="en-US" dirty="0"/>
          </a:p>
        </p:txBody>
      </p:sp>
      <p:sp>
        <p:nvSpPr>
          <p:cNvPr id="3" name="TextBox 2">
            <a:extLst>
              <a:ext uri="{FF2B5EF4-FFF2-40B4-BE49-F238E27FC236}">
                <a16:creationId xmlns:a16="http://schemas.microsoft.com/office/drawing/2014/main" id="{A13697CD-C3CB-45FB-84C1-C3132D641993}"/>
              </a:ext>
            </a:extLst>
          </p:cNvPr>
          <p:cNvSpPr txBox="1"/>
          <p:nvPr/>
        </p:nvSpPr>
        <p:spPr>
          <a:xfrm>
            <a:off x="539552" y="2348880"/>
            <a:ext cx="7920880" cy="1477328"/>
          </a:xfrm>
          <a:prstGeom prst="rect">
            <a:avLst/>
          </a:prstGeom>
          <a:noFill/>
        </p:spPr>
        <p:txBody>
          <a:bodyPr wrap="square" rtlCol="0">
            <a:spAutoFit/>
          </a:bodyPr>
          <a:lstStyle/>
          <a:p>
            <a:r>
              <a:rPr lang="el-GR" dirty="0"/>
              <a:t>Το </a:t>
            </a:r>
            <a:r>
              <a:rPr lang="el-GR" dirty="0" err="1"/>
              <a:t>λυκοπένιο</a:t>
            </a:r>
            <a:r>
              <a:rPr lang="el-GR" dirty="0"/>
              <a:t> είναι κόκκινη χρωστική η οποία ανήκει στην κατηγορία των </a:t>
            </a:r>
            <a:r>
              <a:rPr lang="el-GR" dirty="0" err="1"/>
              <a:t>καροτενοειδών</a:t>
            </a:r>
            <a:r>
              <a:rPr lang="el-GR" dirty="0"/>
              <a:t>. Βρίσκεται στις ντομάτες και άλλα κόκκινα φρούτα και λαχανικά, όπως τα κόκκινα καρότα, τα καρπούζια και οι </a:t>
            </a:r>
            <a:r>
              <a:rPr lang="el-GR" dirty="0" err="1"/>
              <a:t>παπάγιες</a:t>
            </a:r>
            <a:r>
              <a:rPr lang="el-GR" dirty="0"/>
              <a:t>, αλλά όχι στις φράουλες και τα κεράσια. Το </a:t>
            </a:r>
            <a:r>
              <a:rPr lang="el-GR" dirty="0" err="1"/>
              <a:t>λυκοπένιο</a:t>
            </a:r>
            <a:r>
              <a:rPr lang="el-GR" dirty="0"/>
              <a:t> μπορεί επίσης να βρίσκεται σε τροφές που δεν είναι κόκκινες, όπως το σπαράγγι και ο μαϊντανός.</a:t>
            </a:r>
            <a:endParaRPr lang="en-US" dirty="0"/>
          </a:p>
        </p:txBody>
      </p:sp>
    </p:spTree>
    <p:extLst>
      <p:ext uri="{BB962C8B-B14F-4D97-AF65-F5344CB8AC3E}">
        <p14:creationId xmlns:p14="http://schemas.microsoft.com/office/powerpoint/2010/main" val="13793667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a:extLst>
              <a:ext uri="{FF2B5EF4-FFF2-40B4-BE49-F238E27FC236}">
                <a16:creationId xmlns:a16="http://schemas.microsoft.com/office/drawing/2014/main" id="{50E36119-A4C7-4009-86E3-AC1376728775}"/>
              </a:ext>
            </a:extLst>
          </p:cNvPr>
          <p:cNvSpPr>
            <a:spLocks noChangeArrowheads="1"/>
          </p:cNvSpPr>
          <p:nvPr/>
        </p:nvSpPr>
        <p:spPr bwMode="auto">
          <a:xfrm>
            <a:off x="0" y="2902515"/>
            <a:ext cx="8496300" cy="2246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indent="269875">
              <a:spcBef>
                <a:spcPct val="20000"/>
              </a:spcBef>
              <a:buClr>
                <a:schemeClr val="hlink"/>
              </a:buClr>
              <a:buFont typeface="Wingdings" panose="05000000000000000000" pitchFamily="2" charset="2"/>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FontTx/>
              <a:buNone/>
            </a:pPr>
            <a:r>
              <a:rPr lang="el-GR" altLang="el-GR" sz="2000" dirty="0"/>
              <a:t>Υπάρχουν διάφοροι τρόποι </a:t>
            </a:r>
            <a:r>
              <a:rPr lang="el-GR" altLang="el-GR" sz="2000" b="1" dirty="0"/>
              <a:t>χειρισμού, επεξεργασίας και μαγειρέματος</a:t>
            </a:r>
            <a:r>
              <a:rPr lang="el-GR" altLang="el-GR" sz="2000" dirty="0"/>
              <a:t> των τροφών, </a:t>
            </a:r>
          </a:p>
          <a:p>
            <a:pPr eaLnBrk="1" hangingPunct="1">
              <a:spcBef>
                <a:spcPct val="0"/>
              </a:spcBef>
              <a:buClrTx/>
              <a:buFontTx/>
              <a:buNone/>
            </a:pPr>
            <a:r>
              <a:rPr lang="el-GR" altLang="el-GR" sz="2000" dirty="0"/>
              <a:t>που μπορούν να οδηγήσουν στην </a:t>
            </a:r>
            <a:r>
              <a:rPr lang="el-GR" altLang="el-GR" sz="2000" b="1" dirty="0"/>
              <a:t>απώλεια, στην καταστροφή και στην αλλοίωση των  βιταμινών και των αλάτων τους.</a:t>
            </a:r>
            <a:r>
              <a:rPr lang="el-GR" altLang="el-GR" sz="2000" dirty="0"/>
              <a:t> </a:t>
            </a:r>
          </a:p>
          <a:p>
            <a:pPr eaLnBrk="1" hangingPunct="1">
              <a:spcBef>
                <a:spcPct val="0"/>
              </a:spcBef>
              <a:buClrTx/>
              <a:buFontTx/>
              <a:buNone/>
            </a:pPr>
            <a:r>
              <a:rPr lang="el-GR" altLang="el-GR" sz="2000" dirty="0"/>
              <a:t>Οι πιο κοινοί από αυτούς είναι </a:t>
            </a:r>
            <a:r>
              <a:rPr lang="el-GR" altLang="el-GR" sz="2000" b="1" dirty="0"/>
              <a:t>το άλεσμα, το κοσκίνισμα, η οξείδωση, η έκθεση σε υψηλή θερμοκρασία, η αποθήκευση για μεγάλα χρονικά διαστήματα, η διάλυση στο νερό, το αλάτισμα κ.α..</a:t>
            </a:r>
            <a:r>
              <a:rPr lang="el-GR" altLang="el-GR" sz="2000" dirty="0"/>
              <a:t> </a:t>
            </a:r>
          </a:p>
        </p:txBody>
      </p:sp>
      <p:sp>
        <p:nvSpPr>
          <p:cNvPr id="44035" name="Rectangle 3">
            <a:extLst>
              <a:ext uri="{FF2B5EF4-FFF2-40B4-BE49-F238E27FC236}">
                <a16:creationId xmlns:a16="http://schemas.microsoft.com/office/drawing/2014/main" id="{E7BC1671-C1D6-4914-BE74-D12F6C7DC793}"/>
              </a:ext>
            </a:extLst>
          </p:cNvPr>
          <p:cNvSpPr>
            <a:spLocks noGrp="1" noRot="1" noChangeArrowheads="1"/>
          </p:cNvSpPr>
          <p:nvPr>
            <p:ph type="title"/>
          </p:nvPr>
        </p:nvSpPr>
        <p:spPr/>
        <p:txBody>
          <a:bodyPr>
            <a:normAutofit fontScale="90000"/>
          </a:bodyPr>
          <a:lstStyle/>
          <a:p>
            <a:pPr eaLnBrk="1" hangingPunct="1">
              <a:defRPr/>
            </a:pPr>
            <a:r>
              <a:rPr lang="el-GR" sz="3200" b="1">
                <a:solidFill>
                  <a:schemeClr val="tx1"/>
                </a:solidFill>
              </a:rPr>
              <a:t>Μερικές χρήσιμες οδηγίες για τη διατήρηση των θρεπτικών συστατικών στις τροφές</a:t>
            </a:r>
            <a:br>
              <a:rPr lang="el-GR" sz="3200">
                <a:solidFill>
                  <a:schemeClr val="tx1"/>
                </a:solidFill>
              </a:rPr>
            </a:br>
            <a:endParaRPr lang="el-GR" sz="3200">
              <a:solidFill>
                <a:schemeClr val="tx1"/>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A6B57617-9517-4683-8B91-F7F8710C33E6}"/>
              </a:ext>
            </a:extLst>
          </p:cNvPr>
          <p:cNvSpPr>
            <a:spLocks noChangeArrowheads="1"/>
          </p:cNvSpPr>
          <p:nvPr/>
        </p:nvSpPr>
        <p:spPr bwMode="auto">
          <a:xfrm>
            <a:off x="250825" y="1383873"/>
            <a:ext cx="8713788" cy="40934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Clr>
                <a:schemeClr val="hlink"/>
              </a:buClr>
              <a:buFont typeface="Wingdings" panose="05000000000000000000" pitchFamily="2" charset="2"/>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Arial" panose="020B0604020202020204" pitchFamily="34" charset="0"/>
              </a:defRPr>
            </a:lvl9pPr>
          </a:lstStyle>
          <a:p>
            <a:pPr algn="just" eaLnBrk="1" hangingPunct="1">
              <a:spcBef>
                <a:spcPct val="0"/>
              </a:spcBef>
              <a:buClrTx/>
              <a:buFontTx/>
              <a:buNone/>
            </a:pPr>
            <a:r>
              <a:rPr lang="el-GR" altLang="el-GR" sz="2000" b="1" dirty="0"/>
              <a:t>Το μαγείρεμα στο νερό</a:t>
            </a:r>
            <a:r>
              <a:rPr lang="el-GR" altLang="el-GR" sz="2000" dirty="0"/>
              <a:t> είναι, βέβαια, ένας πολύ </a:t>
            </a:r>
            <a:r>
              <a:rPr lang="el-GR" altLang="el-GR" sz="2000" b="1" dirty="0"/>
              <a:t>υγιεινός τρόπος παρασκευής του φαγητού</a:t>
            </a:r>
            <a:r>
              <a:rPr lang="el-GR" altLang="el-GR" sz="2000" dirty="0"/>
              <a:t> μια και έτσι αποφεύγονται τα περιττά λίπη. Από την άλλη μεριά με το βράσιμο των τροφών στο νερό </a:t>
            </a:r>
            <a:r>
              <a:rPr lang="el-GR" altLang="el-GR" sz="2000" b="1" dirty="0"/>
              <a:t>διαλύονται τα μεταλλικά  άλατα και οι </a:t>
            </a:r>
            <a:r>
              <a:rPr lang="el-GR" altLang="el-GR" sz="2000" b="1" dirty="0" err="1"/>
              <a:t>υδατοδιαλυτές</a:t>
            </a:r>
            <a:r>
              <a:rPr lang="el-GR" altLang="el-GR" sz="2000" b="1" dirty="0"/>
              <a:t> βιταμίνες,</a:t>
            </a:r>
            <a:r>
              <a:rPr lang="el-GR" altLang="el-GR" sz="2000" dirty="0"/>
              <a:t> που όμως μπορούν να απορροφηθούν, αν καταναλωθεί ο ζωμός που προέκυψε από το βράσιμο.  </a:t>
            </a:r>
            <a:r>
              <a:rPr lang="el-GR" altLang="el-GR" sz="2000" b="1" dirty="0"/>
              <a:t>Είναι προτιμότερο αυτός ο τρόπος μαγειρέματος να χρησιμοποιείται για τις σούπες,</a:t>
            </a:r>
            <a:r>
              <a:rPr lang="el-GR" altLang="el-GR" sz="2000" dirty="0"/>
              <a:t> φροντίζοντας πάντα να προστατεύονται τα τρόφιμα με κάποιο σκέπασμα. </a:t>
            </a:r>
            <a:r>
              <a:rPr lang="el-GR" altLang="el-GR" sz="2000" b="1" dirty="0"/>
              <a:t>Έτσι, αποφεύγεται η οξείδωση</a:t>
            </a:r>
            <a:r>
              <a:rPr lang="el-GR" altLang="el-GR" sz="2000" dirty="0"/>
              <a:t> των τροφών που συντείνει στην καταστροφή κάποιων βιταμινών. </a:t>
            </a:r>
          </a:p>
          <a:p>
            <a:pPr algn="just" eaLnBrk="1" hangingPunct="1">
              <a:spcBef>
                <a:spcPct val="0"/>
              </a:spcBef>
              <a:buClrTx/>
              <a:buFontTx/>
              <a:buNone/>
            </a:pPr>
            <a:r>
              <a:rPr lang="el-GR" altLang="el-GR" sz="2000" dirty="0"/>
              <a:t>Μια άλλη χρήσιμη λεπτομέρεια που αφορά στο μαγείρεμα των λαχανικών είναι ότι πρέπει </a:t>
            </a:r>
            <a:r>
              <a:rPr lang="el-GR" altLang="el-GR" sz="2000" b="1" dirty="0"/>
              <a:t>να αποφεύγεται το αλάτισμά τους στη διάρκεια του μαγειρέματος,</a:t>
            </a:r>
            <a:r>
              <a:rPr lang="el-GR" altLang="el-GR" sz="2000" dirty="0"/>
              <a:t> μια και το αλάτι έχει την ιδιότητα να απορροφά το νερό των λαχανικών και μαζί μ' αυτό και τα μεταλλικά άλατα.</a:t>
            </a:r>
          </a:p>
        </p:txBody>
      </p:sp>
      <p:sp>
        <p:nvSpPr>
          <p:cNvPr id="2" name="Τίτλος 1">
            <a:extLst>
              <a:ext uri="{FF2B5EF4-FFF2-40B4-BE49-F238E27FC236}">
                <a16:creationId xmlns:a16="http://schemas.microsoft.com/office/drawing/2014/main" id="{AD36D955-0956-C479-568A-B3CD8F07102D}"/>
              </a:ext>
            </a:extLst>
          </p:cNvPr>
          <p:cNvSpPr>
            <a:spLocks noGrp="1"/>
          </p:cNvSpPr>
          <p:nvPr>
            <p:ph type="title"/>
          </p:nvPr>
        </p:nvSpPr>
        <p:spPr>
          <a:xfrm>
            <a:off x="250825" y="228600"/>
            <a:ext cx="8283575" cy="609600"/>
          </a:xfrm>
        </p:spPr>
        <p:txBody>
          <a:bodyPr>
            <a:normAutofit/>
          </a:bodyPr>
          <a:lstStyle/>
          <a:p>
            <a:r>
              <a:rPr lang="el-GR" sz="2000" dirty="0"/>
              <a:t>Μαγείρεμα και Οξειδώσεις- Υδατοδιαλυτές Βιταμίνες/Άλατα</a:t>
            </a:r>
            <a:endParaRPr lang="en-US" sz="20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a:extLst>
              <a:ext uri="{FF2B5EF4-FFF2-40B4-BE49-F238E27FC236}">
                <a16:creationId xmlns:a16="http://schemas.microsoft.com/office/drawing/2014/main" id="{5EF440A0-691F-4926-8BBF-B73ECF189BD1}"/>
              </a:ext>
            </a:extLst>
          </p:cNvPr>
          <p:cNvSpPr>
            <a:spLocks noChangeArrowheads="1"/>
          </p:cNvSpPr>
          <p:nvPr/>
        </p:nvSpPr>
        <p:spPr bwMode="auto">
          <a:xfrm>
            <a:off x="250825" y="1353889"/>
            <a:ext cx="8713788"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Clr>
                <a:schemeClr val="hlink"/>
              </a:buClr>
              <a:buFont typeface="Wingdings" panose="05000000000000000000" pitchFamily="2" charset="2"/>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lr>
                <a:schemeClr val="hlink"/>
              </a:buClr>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lr>
                <a:schemeClr val="hlink"/>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Arial" panose="020B0604020202020204" pitchFamily="34" charset="0"/>
              </a:defRPr>
            </a:lvl9pPr>
          </a:lstStyle>
          <a:p>
            <a:pPr algn="just" eaLnBrk="1" hangingPunct="1">
              <a:spcBef>
                <a:spcPct val="0"/>
              </a:spcBef>
              <a:buClrTx/>
              <a:buFontTx/>
              <a:buNone/>
            </a:pPr>
            <a:r>
              <a:rPr lang="el-GR" altLang="el-GR" sz="2400" dirty="0"/>
              <a:t>Ένας καλός τρόπος μαγειρέματος των λαχανικών και των χορταρικών είναι </a:t>
            </a:r>
            <a:r>
              <a:rPr lang="el-GR" altLang="el-GR" sz="2400" b="1" dirty="0"/>
              <a:t>το μαγείρεμα σε χαμηλές θερμοκρασίες στον αχνό,</a:t>
            </a:r>
            <a:r>
              <a:rPr lang="el-GR" altLang="el-GR" sz="2400" dirty="0"/>
              <a:t> γιατί διατηρείται η γεύση, η όψη και το μεγαλύτερο ποσοστό των μεταλλικών αλάτων που περιέχονται στα λαχανικά, αφού τα τρόφιμα δε βρίσκονται σε άμεση επαφή με το νερό. Το ίδιο ισχύει και για τον τρόπο μαγειρέματος στην </a:t>
            </a:r>
            <a:r>
              <a:rPr lang="el-GR" altLang="el-GR" sz="2400" b="1" dirty="0"/>
              <a:t>χύτρα ταχύτητας</a:t>
            </a:r>
            <a:r>
              <a:rPr lang="el-GR" altLang="el-GR" sz="2400" dirty="0"/>
              <a:t> η οποία, επειδή κλείνει ερμητικά, δεν επιτρέπει την οξείδωση των τροφών, ενώ παράλληλα το φαγητό παρασκευάζεται στον ατμό. Βέβαια, σ' αυτή την περίπτωση </a:t>
            </a:r>
            <a:r>
              <a:rPr lang="el-GR" altLang="el-GR" sz="2400" b="1" dirty="0"/>
              <a:t>το πρόβλημα είναι η μεγάλη θερμοκρασία</a:t>
            </a:r>
            <a:r>
              <a:rPr lang="el-GR" altLang="el-GR" sz="2400" dirty="0"/>
              <a:t>, η οποία καταστρέφει ένα σημαντικό μέρος των βιταμινών.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grpSp>
        <p:nvGrpSpPr>
          <p:cNvPr id="76" name="Group 9">
            <a:extLst>
              <a:ext uri="{FF2B5EF4-FFF2-40B4-BE49-F238E27FC236}">
                <a16:creationId xmlns:a16="http://schemas.microsoft.com/office/drawing/2014/main" id="{183CFBA6-CE65-403A-9402-96B75FC8991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 y="228600"/>
            <a:ext cx="2138628" cy="6638625"/>
            <a:chOff x="2487613" y="285750"/>
            <a:chExt cx="2428875" cy="5654676"/>
          </a:xfrm>
        </p:grpSpPr>
        <p:sp>
          <p:nvSpPr>
            <p:cNvPr id="77" name="Freeform 11">
              <a:extLst>
                <a:ext uri="{FF2B5EF4-FFF2-40B4-BE49-F238E27FC236}">
                  <a16:creationId xmlns:a16="http://schemas.microsoft.com/office/drawing/2014/main" id="{59AF335C-09EE-4959-A2C9-B32F3C6C1D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txBody>
            <a:bodyPr/>
            <a:lstStyle/>
            <a:p>
              <a:endParaRPr lang="en-US"/>
            </a:p>
          </p:txBody>
        </p:sp>
        <p:sp>
          <p:nvSpPr>
            <p:cNvPr id="78" name="Freeform 12">
              <a:extLst>
                <a:ext uri="{FF2B5EF4-FFF2-40B4-BE49-F238E27FC236}">
                  <a16:creationId xmlns:a16="http://schemas.microsoft.com/office/drawing/2014/main" id="{94CCE8C7-E8BB-47EB-BBC7-5E8948F89F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txBody>
            <a:bodyPr/>
            <a:lstStyle/>
            <a:p>
              <a:endParaRPr lang="en-US"/>
            </a:p>
          </p:txBody>
        </p:sp>
        <p:sp>
          <p:nvSpPr>
            <p:cNvPr id="79" name="Freeform 13">
              <a:extLst>
                <a:ext uri="{FF2B5EF4-FFF2-40B4-BE49-F238E27FC236}">
                  <a16:creationId xmlns:a16="http://schemas.microsoft.com/office/drawing/2014/main" id="{2665878D-6479-49F4-BD1C-D1BE63CABA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txBody>
            <a:bodyPr/>
            <a:lstStyle/>
            <a:p>
              <a:endParaRPr lang="en-US"/>
            </a:p>
          </p:txBody>
        </p:sp>
        <p:sp>
          <p:nvSpPr>
            <p:cNvPr id="80" name="Freeform 14">
              <a:extLst>
                <a:ext uri="{FF2B5EF4-FFF2-40B4-BE49-F238E27FC236}">
                  <a16:creationId xmlns:a16="http://schemas.microsoft.com/office/drawing/2014/main" id="{C6400AEB-4991-4E07-8599-C36A9E3543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txBody>
            <a:bodyPr/>
            <a:lstStyle/>
            <a:p>
              <a:endParaRPr lang="en-US"/>
            </a:p>
          </p:txBody>
        </p:sp>
        <p:sp>
          <p:nvSpPr>
            <p:cNvPr id="81" name="Freeform 15">
              <a:extLst>
                <a:ext uri="{FF2B5EF4-FFF2-40B4-BE49-F238E27FC236}">
                  <a16:creationId xmlns:a16="http://schemas.microsoft.com/office/drawing/2014/main" id="{0C2AEB7A-70D9-4DE7-B97A-0325DBC9F2F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txBody>
            <a:bodyPr/>
            <a:lstStyle/>
            <a:p>
              <a:endParaRPr lang="en-US"/>
            </a:p>
          </p:txBody>
        </p:sp>
        <p:sp>
          <p:nvSpPr>
            <p:cNvPr id="82" name="Freeform 16">
              <a:extLst>
                <a:ext uri="{FF2B5EF4-FFF2-40B4-BE49-F238E27FC236}">
                  <a16:creationId xmlns:a16="http://schemas.microsoft.com/office/drawing/2014/main" id="{FC03DDD2-9CC7-40B7-A632-50BF3E3F6AB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txBody>
            <a:bodyPr/>
            <a:lstStyle/>
            <a:p>
              <a:endParaRPr lang="en-US"/>
            </a:p>
          </p:txBody>
        </p:sp>
        <p:sp>
          <p:nvSpPr>
            <p:cNvPr id="83" name="Freeform 17">
              <a:extLst>
                <a:ext uri="{FF2B5EF4-FFF2-40B4-BE49-F238E27FC236}">
                  <a16:creationId xmlns:a16="http://schemas.microsoft.com/office/drawing/2014/main" id="{7F0B3262-F0EC-44D3-AA37-9552D248C7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txBody>
            <a:bodyPr/>
            <a:lstStyle/>
            <a:p>
              <a:endParaRPr lang="en-US"/>
            </a:p>
          </p:txBody>
        </p:sp>
        <p:sp>
          <p:nvSpPr>
            <p:cNvPr id="84" name="Freeform 18">
              <a:extLst>
                <a:ext uri="{FF2B5EF4-FFF2-40B4-BE49-F238E27FC236}">
                  <a16:creationId xmlns:a16="http://schemas.microsoft.com/office/drawing/2014/main" id="{1839BD80-9BF2-49B4-BB03-B5AAB359BF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txBody>
            <a:bodyPr/>
            <a:lstStyle/>
            <a:p>
              <a:endParaRPr lang="en-US"/>
            </a:p>
          </p:txBody>
        </p:sp>
        <p:sp>
          <p:nvSpPr>
            <p:cNvPr id="85" name="Freeform 19">
              <a:extLst>
                <a:ext uri="{FF2B5EF4-FFF2-40B4-BE49-F238E27FC236}">
                  <a16:creationId xmlns:a16="http://schemas.microsoft.com/office/drawing/2014/main" id="{BDC00C45-9216-4702-A31A-391B1D89C4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txBody>
            <a:bodyPr/>
            <a:lstStyle/>
            <a:p>
              <a:endParaRPr lang="en-US"/>
            </a:p>
          </p:txBody>
        </p:sp>
        <p:sp>
          <p:nvSpPr>
            <p:cNvPr id="86" name="Freeform 20">
              <a:extLst>
                <a:ext uri="{FF2B5EF4-FFF2-40B4-BE49-F238E27FC236}">
                  <a16:creationId xmlns:a16="http://schemas.microsoft.com/office/drawing/2014/main" id="{5FB0F70F-34B9-4938-B487-312A0BF0E0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txBody>
            <a:bodyPr/>
            <a:lstStyle/>
            <a:p>
              <a:endParaRPr lang="en-US"/>
            </a:p>
          </p:txBody>
        </p:sp>
        <p:sp>
          <p:nvSpPr>
            <p:cNvPr id="87" name="Freeform 21">
              <a:extLst>
                <a:ext uri="{FF2B5EF4-FFF2-40B4-BE49-F238E27FC236}">
                  <a16:creationId xmlns:a16="http://schemas.microsoft.com/office/drawing/2014/main" id="{791D1EE1-5A08-47A7-8D44-0940DEF5B4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txBody>
            <a:bodyPr/>
            <a:lstStyle/>
            <a:p>
              <a:endParaRPr lang="en-US"/>
            </a:p>
          </p:txBody>
        </p:sp>
        <p:sp>
          <p:nvSpPr>
            <p:cNvPr id="88" name="Freeform 22">
              <a:extLst>
                <a:ext uri="{FF2B5EF4-FFF2-40B4-BE49-F238E27FC236}">
                  <a16:creationId xmlns:a16="http://schemas.microsoft.com/office/drawing/2014/main" id="{E04F3404-E41A-43F9-AC45-52EB0874B4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txBody>
            <a:bodyPr/>
            <a:lstStyle/>
            <a:p>
              <a:endParaRPr lang="en-US"/>
            </a:p>
          </p:txBody>
        </p:sp>
      </p:grpSp>
      <p:grpSp>
        <p:nvGrpSpPr>
          <p:cNvPr id="89" name="Group 23">
            <a:extLst>
              <a:ext uri="{FF2B5EF4-FFF2-40B4-BE49-F238E27FC236}">
                <a16:creationId xmlns:a16="http://schemas.microsoft.com/office/drawing/2014/main" id="{C1BC7BDB-967A-4559-AA14-041BCB872DF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0412" y="-786"/>
            <a:ext cx="1767505" cy="6854040"/>
            <a:chOff x="6627813" y="194833"/>
            <a:chExt cx="1952625" cy="5678918"/>
          </a:xfrm>
        </p:grpSpPr>
        <p:sp>
          <p:nvSpPr>
            <p:cNvPr id="90" name="Freeform 27">
              <a:extLst>
                <a:ext uri="{FF2B5EF4-FFF2-40B4-BE49-F238E27FC236}">
                  <a16:creationId xmlns:a16="http://schemas.microsoft.com/office/drawing/2014/main" id="{A39F46EA-3E4A-46CA-BCB8-CA695ED3F4C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txBody>
            <a:bodyPr/>
            <a:lstStyle/>
            <a:p>
              <a:endParaRPr lang="en-US"/>
            </a:p>
          </p:txBody>
        </p:sp>
        <p:sp>
          <p:nvSpPr>
            <p:cNvPr id="91" name="Freeform 28">
              <a:extLst>
                <a:ext uri="{FF2B5EF4-FFF2-40B4-BE49-F238E27FC236}">
                  <a16:creationId xmlns:a16="http://schemas.microsoft.com/office/drawing/2014/main" id="{491A4A32-7F8C-4CA7-9281-9761F03571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txBody>
            <a:bodyPr/>
            <a:lstStyle/>
            <a:p>
              <a:endParaRPr lang="en-US"/>
            </a:p>
          </p:txBody>
        </p:sp>
        <p:sp>
          <p:nvSpPr>
            <p:cNvPr id="92" name="Freeform 29">
              <a:extLst>
                <a:ext uri="{FF2B5EF4-FFF2-40B4-BE49-F238E27FC236}">
                  <a16:creationId xmlns:a16="http://schemas.microsoft.com/office/drawing/2014/main" id="{46B02D76-3CD9-4DF5-A3AD-793E7204E0D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txBody>
            <a:bodyPr/>
            <a:lstStyle/>
            <a:p>
              <a:endParaRPr lang="en-US"/>
            </a:p>
          </p:txBody>
        </p:sp>
        <p:sp>
          <p:nvSpPr>
            <p:cNvPr id="93" name="Freeform 30">
              <a:extLst>
                <a:ext uri="{FF2B5EF4-FFF2-40B4-BE49-F238E27FC236}">
                  <a16:creationId xmlns:a16="http://schemas.microsoft.com/office/drawing/2014/main" id="{E579A2FB-E98B-4144-9D52-3A72BD8D1B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txBody>
            <a:bodyPr/>
            <a:lstStyle/>
            <a:p>
              <a:endParaRPr lang="en-US"/>
            </a:p>
          </p:txBody>
        </p:sp>
        <p:sp>
          <p:nvSpPr>
            <p:cNvPr id="94" name="Freeform 31">
              <a:extLst>
                <a:ext uri="{FF2B5EF4-FFF2-40B4-BE49-F238E27FC236}">
                  <a16:creationId xmlns:a16="http://schemas.microsoft.com/office/drawing/2014/main" id="{65E500DD-EB71-44B5-A2FA-88E99643578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txBody>
            <a:bodyPr/>
            <a:lstStyle/>
            <a:p>
              <a:endParaRPr lang="en-US"/>
            </a:p>
          </p:txBody>
        </p:sp>
        <p:sp>
          <p:nvSpPr>
            <p:cNvPr id="95" name="Freeform 32">
              <a:extLst>
                <a:ext uri="{FF2B5EF4-FFF2-40B4-BE49-F238E27FC236}">
                  <a16:creationId xmlns:a16="http://schemas.microsoft.com/office/drawing/2014/main" id="{04D6AAD6-45AE-454A-9206-8B90E8A264B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txBody>
            <a:bodyPr/>
            <a:lstStyle/>
            <a:p>
              <a:endParaRPr lang="en-US"/>
            </a:p>
          </p:txBody>
        </p:sp>
        <p:sp>
          <p:nvSpPr>
            <p:cNvPr id="96" name="Freeform 33">
              <a:extLst>
                <a:ext uri="{FF2B5EF4-FFF2-40B4-BE49-F238E27FC236}">
                  <a16:creationId xmlns:a16="http://schemas.microsoft.com/office/drawing/2014/main" id="{F7399B13-8510-45F6-98C4-0F14C0B3785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txBody>
            <a:bodyPr/>
            <a:lstStyle/>
            <a:p>
              <a:endParaRPr lang="en-US"/>
            </a:p>
          </p:txBody>
        </p:sp>
        <p:sp>
          <p:nvSpPr>
            <p:cNvPr id="97" name="Freeform 34">
              <a:extLst>
                <a:ext uri="{FF2B5EF4-FFF2-40B4-BE49-F238E27FC236}">
                  <a16:creationId xmlns:a16="http://schemas.microsoft.com/office/drawing/2014/main" id="{CA595445-6A38-4465-9A5D-9705388D933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txBody>
            <a:bodyPr/>
            <a:lstStyle/>
            <a:p>
              <a:endParaRPr lang="en-US"/>
            </a:p>
          </p:txBody>
        </p:sp>
        <p:sp>
          <p:nvSpPr>
            <p:cNvPr id="98" name="Freeform 35">
              <a:extLst>
                <a:ext uri="{FF2B5EF4-FFF2-40B4-BE49-F238E27FC236}">
                  <a16:creationId xmlns:a16="http://schemas.microsoft.com/office/drawing/2014/main" id="{21D40BAF-4AE0-46F4-BD65-057F0DC668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txBody>
            <a:bodyPr/>
            <a:lstStyle/>
            <a:p>
              <a:endParaRPr lang="en-US"/>
            </a:p>
          </p:txBody>
        </p:sp>
        <p:sp>
          <p:nvSpPr>
            <p:cNvPr id="99" name="Freeform 36">
              <a:extLst>
                <a:ext uri="{FF2B5EF4-FFF2-40B4-BE49-F238E27FC236}">
                  <a16:creationId xmlns:a16="http://schemas.microsoft.com/office/drawing/2014/main" id="{B17F2D73-16DF-4138-B72D-E5B204717AC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txBody>
            <a:bodyPr/>
            <a:lstStyle/>
            <a:p>
              <a:endParaRPr lang="en-US"/>
            </a:p>
          </p:txBody>
        </p:sp>
        <p:sp>
          <p:nvSpPr>
            <p:cNvPr id="100" name="Freeform 37">
              <a:extLst>
                <a:ext uri="{FF2B5EF4-FFF2-40B4-BE49-F238E27FC236}">
                  <a16:creationId xmlns:a16="http://schemas.microsoft.com/office/drawing/2014/main" id="{DB8ABBC2-6C0C-4F6E-97EB-55B3B7B2F38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txBody>
            <a:bodyPr/>
            <a:lstStyle/>
            <a:p>
              <a:endParaRPr lang="en-US"/>
            </a:p>
          </p:txBody>
        </p:sp>
        <p:sp>
          <p:nvSpPr>
            <p:cNvPr id="101" name="Freeform 38">
              <a:extLst>
                <a:ext uri="{FF2B5EF4-FFF2-40B4-BE49-F238E27FC236}">
                  <a16:creationId xmlns:a16="http://schemas.microsoft.com/office/drawing/2014/main" id="{7A49885E-6B05-41B6-B47F-9D24456FE7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txBody>
            <a:bodyPr/>
            <a:lstStyle/>
            <a:p>
              <a:endParaRPr lang="en-US"/>
            </a:p>
          </p:txBody>
        </p:sp>
      </p:grpSp>
      <p:sp>
        <p:nvSpPr>
          <p:cNvPr id="102" name="Rectangle 37">
            <a:extLst>
              <a:ext uri="{FF2B5EF4-FFF2-40B4-BE49-F238E27FC236}">
                <a16:creationId xmlns:a16="http://schemas.microsoft.com/office/drawing/2014/main" id="{BDADA868-08FE-425A-AEF9-B622F93730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3716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03" name="Freeform 11">
            <a:extLst>
              <a:ext uri="{FF2B5EF4-FFF2-40B4-BE49-F238E27FC236}">
                <a16:creationId xmlns:a16="http://schemas.microsoft.com/office/drawing/2014/main" id="{4AE17B7F-6C2F-42A9-946F-8FF49617D1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3141" y="714375"/>
            <a:ext cx="1191394"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lstStyle/>
          <a:p>
            <a:endParaRPr lang="en-US"/>
          </a:p>
        </p:txBody>
      </p:sp>
      <p:sp useBgFill="1">
        <p:nvSpPr>
          <p:cNvPr id="104" name="Rectangle 41">
            <a:extLst>
              <a:ext uri="{FF2B5EF4-FFF2-40B4-BE49-F238E27FC236}">
                <a16:creationId xmlns:a16="http://schemas.microsoft.com/office/drawing/2014/main" id="{BF7E8610-2DF7-4AF0-B876-0F3B7882A6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43">
            <a:extLst>
              <a:ext uri="{FF2B5EF4-FFF2-40B4-BE49-F238E27FC236}">
                <a16:creationId xmlns:a16="http://schemas.microsoft.com/office/drawing/2014/main" id="{C1C8C023-62A6-4DA0-8DF4-3F4EA94090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2306695"/>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 name="Τίτλος 2">
            <a:extLst>
              <a:ext uri="{FF2B5EF4-FFF2-40B4-BE49-F238E27FC236}">
                <a16:creationId xmlns:a16="http://schemas.microsoft.com/office/drawing/2014/main" id="{EB0F418A-A805-2922-D998-9EF8C5449E16}"/>
              </a:ext>
            </a:extLst>
          </p:cNvPr>
          <p:cNvSpPr>
            <a:spLocks noGrp="1"/>
          </p:cNvSpPr>
          <p:nvPr>
            <p:ph type="title"/>
          </p:nvPr>
        </p:nvSpPr>
        <p:spPr>
          <a:xfrm>
            <a:off x="1382543" y="624110"/>
            <a:ext cx="7037556" cy="1280890"/>
          </a:xfrm>
        </p:spPr>
        <p:txBody>
          <a:bodyPr vert="horz" lIns="91440" tIns="45720" rIns="91440" bIns="45720" rtlCol="0" anchor="t">
            <a:normAutofit/>
          </a:bodyPr>
          <a:lstStyle/>
          <a:p>
            <a:r>
              <a:rPr lang="en-US" b="1">
                <a:solidFill>
                  <a:schemeClr val="bg1"/>
                </a:solidFill>
              </a:rPr>
              <a:t>Κόψιμο-Αλάτισμα των λαχανικών</a:t>
            </a:r>
          </a:p>
        </p:txBody>
      </p:sp>
      <p:sp>
        <p:nvSpPr>
          <p:cNvPr id="106" name="Freeform 11">
            <a:extLst>
              <a:ext uri="{FF2B5EF4-FFF2-40B4-BE49-F238E27FC236}">
                <a16:creationId xmlns:a16="http://schemas.microsoft.com/office/drawing/2014/main" id="{26B9FE07-322E-43FB-8707-C9826BD903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3141" y="714375"/>
            <a:ext cx="1191394"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lstStyle/>
          <a:p>
            <a:endParaRPr lang="en-US"/>
          </a:p>
        </p:txBody>
      </p:sp>
      <p:graphicFrame>
        <p:nvGraphicFramePr>
          <p:cNvPr id="107" name="TextBox 3">
            <a:extLst>
              <a:ext uri="{FF2B5EF4-FFF2-40B4-BE49-F238E27FC236}">
                <a16:creationId xmlns:a16="http://schemas.microsoft.com/office/drawing/2014/main" id="{3D5790A4-6C66-392D-D3A5-540BDA6B9527}"/>
              </a:ext>
            </a:extLst>
          </p:cNvPr>
          <p:cNvGraphicFramePr/>
          <p:nvPr>
            <p:extLst>
              <p:ext uri="{D42A27DB-BD31-4B8C-83A1-F6EECF244321}">
                <p14:modId xmlns:p14="http://schemas.microsoft.com/office/powerpoint/2010/main" val="1235184017"/>
              </p:ext>
            </p:extLst>
          </p:nvPr>
        </p:nvGraphicFramePr>
        <p:xfrm>
          <a:off x="720759" y="2930805"/>
          <a:ext cx="7699339" cy="296199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5934237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9394" name="Picture 1">
            <a:extLst>
              <a:ext uri="{FF2B5EF4-FFF2-40B4-BE49-F238E27FC236}">
                <a16:creationId xmlns:a16="http://schemas.microsoft.com/office/drawing/2014/main" id="{92842BF1-F5EE-4B35-8BB3-6592BC43706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4438" y="187325"/>
            <a:ext cx="7358062" cy="6677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Ορθογώνιο 1">
            <a:extLst>
              <a:ext uri="{FF2B5EF4-FFF2-40B4-BE49-F238E27FC236}">
                <a16:creationId xmlns:a16="http://schemas.microsoft.com/office/drawing/2014/main" id="{A1038CBE-B95B-43F6-8452-D37BC747892F}"/>
              </a:ext>
            </a:extLst>
          </p:cNvPr>
          <p:cNvSpPr/>
          <p:nvPr/>
        </p:nvSpPr>
        <p:spPr>
          <a:xfrm>
            <a:off x="3276600" y="6165850"/>
            <a:ext cx="647700" cy="431800"/>
          </a:xfrm>
          <a:prstGeom prst="rect">
            <a:avLst/>
          </a:prstGeom>
        </p:spPr>
        <p:style>
          <a:lnRef idx="2">
            <a:schemeClr val="accent6"/>
          </a:lnRef>
          <a:fillRef idx="1">
            <a:schemeClr val="lt1"/>
          </a:fillRef>
          <a:effectRef idx="0">
            <a:schemeClr val="accent6"/>
          </a:effectRef>
          <a:fontRef idx="minor">
            <a:schemeClr val="dk1"/>
          </a:fontRef>
        </p:style>
        <p:txBody>
          <a:bodyPr anchor="ctr"/>
          <a:lstStyle/>
          <a:p>
            <a:pPr algn="ctr">
              <a:defRPr/>
            </a:pPr>
            <a:r>
              <a:rPr lang="el-GR" dirty="0"/>
              <a:t>Β12</a:t>
            </a:r>
            <a:endParaRPr lang="en-GB"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35AC80E-F362-40F3-A2A7-7D9BD160D8DB}"/>
              </a:ext>
            </a:extLst>
          </p:cNvPr>
          <p:cNvSpPr txBox="1"/>
          <p:nvPr/>
        </p:nvSpPr>
        <p:spPr>
          <a:xfrm>
            <a:off x="26504" y="1066800"/>
            <a:ext cx="8534400" cy="5539978"/>
          </a:xfrm>
          <a:prstGeom prst="rect">
            <a:avLst/>
          </a:prstGeom>
          <a:noFill/>
        </p:spPr>
        <p:txBody>
          <a:bodyPr wrap="square" rtlCol="0">
            <a:spAutoFit/>
          </a:bodyPr>
          <a:lstStyle/>
          <a:p>
            <a:pPr marL="285750" marR="0" indent="-285750">
              <a:spcBef>
                <a:spcPts val="0"/>
              </a:spcBef>
              <a:spcAft>
                <a:spcPts val="0"/>
              </a:spcAft>
              <a:buFont typeface="Arial" panose="020B0604020202020204" pitchFamily="34" charset="0"/>
              <a:buChar char="•"/>
            </a:pPr>
            <a:r>
              <a:rPr lang="el-GR" sz="1600" dirty="0">
                <a:solidFill>
                  <a:srgbClr val="000000"/>
                </a:solidFill>
                <a:effectLst/>
                <a:latin typeface="+mj-lt"/>
                <a:ea typeface="Times New Roman" panose="02020603050405020304" pitchFamily="18" charset="0"/>
              </a:rPr>
              <a:t>Ένα χάπι </a:t>
            </a:r>
            <a:r>
              <a:rPr lang="el-GR" sz="1600" dirty="0" err="1">
                <a:solidFill>
                  <a:srgbClr val="000000"/>
                </a:solidFill>
                <a:effectLst/>
                <a:latin typeface="+mj-lt"/>
                <a:ea typeface="Times New Roman" panose="02020603050405020304" pitchFamily="18" charset="0"/>
              </a:rPr>
              <a:t>Σπιρουλίνας</a:t>
            </a:r>
            <a:r>
              <a:rPr lang="el-GR" sz="1600" dirty="0">
                <a:solidFill>
                  <a:srgbClr val="000000"/>
                </a:solidFill>
                <a:effectLst/>
                <a:latin typeface="+mj-lt"/>
                <a:ea typeface="Times New Roman" panose="02020603050405020304" pitchFamily="18" charset="0"/>
              </a:rPr>
              <a:t> περιέχει: 60 φορές περισσότερο σίδηρο από το σπανάκι, (Β) είναι πλούσιο σε βιταμίνη Α, (Γ) </a:t>
            </a:r>
            <a:r>
              <a:rPr lang="en-US" sz="1600" dirty="0">
                <a:solidFill>
                  <a:srgbClr val="000000"/>
                </a:solidFill>
                <a:effectLst/>
                <a:latin typeface="+mj-lt"/>
                <a:ea typeface="Times New Roman" panose="02020603050405020304" pitchFamily="18" charset="0"/>
              </a:rPr>
              <a:t>E</a:t>
            </a:r>
            <a:r>
              <a:rPr lang="el-GR" sz="1600" dirty="0" err="1">
                <a:solidFill>
                  <a:srgbClr val="000000"/>
                </a:solidFill>
                <a:effectLst/>
                <a:latin typeface="+mj-lt"/>
                <a:ea typeface="Times New Roman" panose="02020603050405020304" pitchFamily="18" charset="0"/>
              </a:rPr>
              <a:t>ίναι</a:t>
            </a:r>
            <a:r>
              <a:rPr lang="el-GR" sz="1600" dirty="0">
                <a:solidFill>
                  <a:srgbClr val="000000"/>
                </a:solidFill>
                <a:effectLst/>
                <a:latin typeface="+mj-lt"/>
                <a:ea typeface="Times New Roman" panose="02020603050405020304" pitchFamily="18" charset="0"/>
              </a:rPr>
              <a:t> από τις πιο πλούσιες τροφές στην αντιοξειδωτική προ-βιταμίνη </a:t>
            </a:r>
            <a:r>
              <a:rPr lang="en-US" sz="1600" dirty="0">
                <a:solidFill>
                  <a:srgbClr val="000000"/>
                </a:solidFill>
                <a:effectLst/>
                <a:latin typeface="+mj-lt"/>
                <a:ea typeface="Times New Roman" panose="02020603050405020304" pitchFamily="18" charset="0"/>
              </a:rPr>
              <a:t>A</a:t>
            </a:r>
            <a:r>
              <a:rPr lang="el-GR" sz="1600" dirty="0">
                <a:solidFill>
                  <a:srgbClr val="000000"/>
                </a:solidFill>
                <a:effectLst/>
                <a:latin typeface="+mj-lt"/>
                <a:ea typeface="Times New Roman" panose="02020603050405020304" pitchFamily="18" charset="0"/>
              </a:rPr>
              <a:t> (β-καροτένιο), (Δ) </a:t>
            </a:r>
            <a:r>
              <a:rPr lang="en-US" sz="1600" dirty="0">
                <a:solidFill>
                  <a:srgbClr val="000000"/>
                </a:solidFill>
                <a:effectLst/>
                <a:latin typeface="+mj-lt"/>
                <a:ea typeface="Times New Roman" panose="02020603050405020304" pitchFamily="18" charset="0"/>
              </a:rPr>
              <a:t>E</a:t>
            </a:r>
            <a:r>
              <a:rPr lang="el-GR" sz="1600" dirty="0" err="1">
                <a:solidFill>
                  <a:srgbClr val="000000"/>
                </a:solidFill>
                <a:effectLst/>
                <a:latin typeface="+mj-lt"/>
                <a:ea typeface="Times New Roman" panose="02020603050405020304" pitchFamily="18" charset="0"/>
              </a:rPr>
              <a:t>ίναι</a:t>
            </a:r>
            <a:r>
              <a:rPr lang="el-GR" sz="1600" dirty="0">
                <a:solidFill>
                  <a:srgbClr val="000000"/>
                </a:solidFill>
                <a:effectLst/>
                <a:latin typeface="+mj-lt"/>
                <a:ea typeface="Times New Roman" panose="02020603050405020304" pitchFamily="18" charset="0"/>
              </a:rPr>
              <a:t> ιδιαίτερα καλή πηγή των βιταμινών </a:t>
            </a:r>
            <a:r>
              <a:rPr lang="en-US" sz="1600" dirty="0">
                <a:solidFill>
                  <a:srgbClr val="000000"/>
                </a:solidFill>
                <a:effectLst/>
                <a:latin typeface="+mj-lt"/>
                <a:ea typeface="Times New Roman" panose="02020603050405020304" pitchFamily="18" charset="0"/>
              </a:rPr>
              <a:t>B</a:t>
            </a:r>
            <a:r>
              <a:rPr lang="el-GR" sz="1600" dirty="0">
                <a:solidFill>
                  <a:srgbClr val="000000"/>
                </a:solidFill>
                <a:effectLst/>
                <a:latin typeface="+mj-lt"/>
                <a:ea typeface="Times New Roman" panose="02020603050405020304" pitchFamily="18" charset="0"/>
              </a:rPr>
              <a:t>12 και </a:t>
            </a:r>
            <a:r>
              <a:rPr lang="en-US" sz="1600" dirty="0">
                <a:solidFill>
                  <a:srgbClr val="000000"/>
                </a:solidFill>
                <a:effectLst/>
                <a:latin typeface="+mj-lt"/>
                <a:ea typeface="Times New Roman" panose="02020603050405020304" pitchFamily="18" charset="0"/>
              </a:rPr>
              <a:t>E</a:t>
            </a:r>
            <a:r>
              <a:rPr lang="el-GR" sz="1600" dirty="0">
                <a:solidFill>
                  <a:srgbClr val="000000"/>
                </a:solidFill>
                <a:effectLst/>
                <a:latin typeface="+mj-lt"/>
                <a:ea typeface="Times New Roman" panose="02020603050405020304" pitchFamily="18" charset="0"/>
              </a:rPr>
              <a:t>, (Ε) Πρέπει να την καταναλώνουν όσοι χρειάζονται μεγάλες ποσότητες Βιταμίνης </a:t>
            </a:r>
            <a:r>
              <a:rPr lang="en-US" sz="1600" dirty="0">
                <a:solidFill>
                  <a:srgbClr val="000000"/>
                </a:solidFill>
                <a:effectLst/>
                <a:latin typeface="+mj-lt"/>
                <a:ea typeface="Times New Roman" panose="02020603050405020304" pitchFamily="18" charset="0"/>
              </a:rPr>
              <a:t>C</a:t>
            </a:r>
            <a:r>
              <a:rPr lang="el-GR" sz="1600" dirty="0">
                <a:solidFill>
                  <a:srgbClr val="000000"/>
                </a:solidFill>
                <a:effectLst/>
                <a:latin typeface="+mj-lt"/>
                <a:ea typeface="Times New Roman" panose="02020603050405020304" pitchFamily="18" charset="0"/>
              </a:rPr>
              <a:t>. Υποδείξτε το λάθος.  </a:t>
            </a:r>
            <a:endParaRPr lang="en-US" sz="1600" dirty="0">
              <a:effectLst/>
              <a:latin typeface="+mj-lt"/>
              <a:ea typeface="Times New Roman" panose="02020603050405020304" pitchFamily="18" charset="0"/>
            </a:endParaRPr>
          </a:p>
          <a:p>
            <a:pPr marL="285750" marR="0" indent="-285750" algn="just">
              <a:spcBef>
                <a:spcPts val="0"/>
              </a:spcBef>
              <a:spcAft>
                <a:spcPts val="0"/>
              </a:spcAft>
              <a:buFont typeface="Arial" panose="020B0604020202020204" pitchFamily="34" charset="0"/>
              <a:buChar char="•"/>
            </a:pPr>
            <a:r>
              <a:rPr lang="el-GR" sz="1600" dirty="0">
                <a:solidFill>
                  <a:srgbClr val="000000"/>
                </a:solidFill>
                <a:effectLst/>
                <a:latin typeface="+mj-lt"/>
                <a:ea typeface="Calibri" panose="020F0502020204030204" pitchFamily="34" charset="0"/>
                <a:cs typeface="Calibri" panose="020F0502020204030204" pitchFamily="34" charset="0"/>
              </a:rPr>
              <a:t>Στην περίφημη μελέτη των 7 Χωρών του </a:t>
            </a:r>
            <a:r>
              <a:rPr lang="el-GR" sz="1600" dirty="0" err="1">
                <a:solidFill>
                  <a:srgbClr val="000000"/>
                </a:solidFill>
                <a:effectLst/>
                <a:latin typeface="+mj-lt"/>
                <a:ea typeface="Calibri" panose="020F0502020204030204" pitchFamily="34" charset="0"/>
                <a:cs typeface="Calibri" panose="020F0502020204030204" pitchFamily="34" charset="0"/>
              </a:rPr>
              <a:t>Keys</a:t>
            </a:r>
            <a:r>
              <a:rPr lang="el-GR" sz="1600" dirty="0">
                <a:solidFill>
                  <a:srgbClr val="000000"/>
                </a:solidFill>
                <a:effectLst/>
                <a:latin typeface="+mj-lt"/>
                <a:ea typeface="Calibri" panose="020F0502020204030204" pitchFamily="34" charset="0"/>
                <a:cs typeface="Calibri" panose="020F0502020204030204" pitchFamily="34" charset="0"/>
              </a:rPr>
              <a:t> οι Έλληνες σε σχέση με τους Ιάπωνες είχαν, εξ αιτίας της μεγάλης κατανάλωσης ελαιόλαδου: (Α) Υψηλότερα επίπεδα Στεφανιαίας Νόσου (ΣΝ) αλλά χαμηλότερες τιμές συνολικής χοληστερίνης. (Β) Υψηλότερα επίπεδα συνολικής χοληστερίνης αλλά χαμηλότερες συχνότητες Στεφανιαίας νόσου. (Γ) Υψηλότερα επίπεδα συνολικής χοληστερίνης και υψηλότερες συχνότητες ΣΝ. (Δ) Χαμηλότερα επίπεδα συνολικής χοληστερίνης και χαμηλότερες συχνότητες ΣΝ. (Ε) Κανένα από αυτά.</a:t>
            </a:r>
            <a:endParaRPr lang="en-US" sz="1600" dirty="0">
              <a:effectLst/>
              <a:latin typeface="+mj-lt"/>
              <a:ea typeface="Calibri" panose="020F0502020204030204" pitchFamily="34" charset="0"/>
              <a:cs typeface="Times New Roman" panose="02020603050405020304" pitchFamily="18" charset="0"/>
            </a:endParaRPr>
          </a:p>
          <a:p>
            <a:pPr marL="285750" marR="0" indent="-285750" algn="just">
              <a:spcBef>
                <a:spcPts val="0"/>
              </a:spcBef>
              <a:spcAft>
                <a:spcPts val="0"/>
              </a:spcAft>
              <a:buFont typeface="Arial" panose="020B0604020202020204" pitchFamily="34" charset="0"/>
              <a:buChar char="•"/>
            </a:pPr>
            <a:r>
              <a:rPr lang="el-GR" sz="1600" dirty="0">
                <a:effectLst/>
                <a:latin typeface="+mj-lt"/>
                <a:ea typeface="Calibri" panose="020F0502020204030204" pitchFamily="34" charset="0"/>
                <a:cs typeface="Times New Roman" panose="02020603050405020304" pitchFamily="18" charset="0"/>
              </a:rPr>
              <a:t> </a:t>
            </a:r>
            <a:r>
              <a:rPr lang="el-GR" sz="1600" dirty="0">
                <a:solidFill>
                  <a:srgbClr val="000000"/>
                </a:solidFill>
                <a:effectLst/>
                <a:latin typeface="+mj-lt"/>
                <a:ea typeface="Calibri" panose="020F0502020204030204" pitchFamily="34" charset="0"/>
                <a:cs typeface="Calibri" panose="020F0502020204030204" pitchFamily="34" charset="0"/>
              </a:rPr>
              <a:t>Η σωστή σειρά σε περιεκτικότητα αντιοξειδωτικών από τη μεγαλύτερη στη μικρότερη είναι: (Α) Μπανάνες-</a:t>
            </a:r>
            <a:r>
              <a:rPr lang="el-GR" sz="1600" dirty="0" err="1">
                <a:solidFill>
                  <a:srgbClr val="000000"/>
                </a:solidFill>
                <a:effectLst/>
                <a:latin typeface="+mj-lt"/>
                <a:ea typeface="Calibri" panose="020F0502020204030204" pitchFamily="34" charset="0"/>
                <a:cs typeface="Calibri" panose="020F0502020204030204" pitchFamily="34" charset="0"/>
              </a:rPr>
              <a:t>Τσάϊ</a:t>
            </a:r>
            <a:r>
              <a:rPr lang="el-GR" sz="1600" dirty="0">
                <a:solidFill>
                  <a:srgbClr val="000000"/>
                </a:solidFill>
                <a:effectLst/>
                <a:latin typeface="+mj-lt"/>
                <a:ea typeface="Calibri" panose="020F0502020204030204" pitchFamily="34" charset="0"/>
                <a:cs typeface="Calibri" panose="020F0502020204030204" pitchFamily="34" charset="0"/>
              </a:rPr>
              <a:t>- καφές. (Β) </a:t>
            </a:r>
            <a:r>
              <a:rPr lang="el-GR" sz="1600" dirty="0" err="1">
                <a:solidFill>
                  <a:srgbClr val="000000"/>
                </a:solidFill>
                <a:effectLst/>
                <a:latin typeface="+mj-lt"/>
                <a:ea typeface="Calibri" panose="020F0502020204030204" pitchFamily="34" charset="0"/>
                <a:cs typeface="Calibri" panose="020F0502020204030204" pitchFamily="34" charset="0"/>
              </a:rPr>
              <a:t>Τσάϊ</a:t>
            </a:r>
            <a:r>
              <a:rPr lang="el-GR" sz="1600" dirty="0">
                <a:solidFill>
                  <a:srgbClr val="000000"/>
                </a:solidFill>
                <a:effectLst/>
                <a:latin typeface="+mj-lt"/>
                <a:ea typeface="Calibri" panose="020F0502020204030204" pitchFamily="34" charset="0"/>
                <a:cs typeface="Calibri" panose="020F0502020204030204" pitchFamily="34" charset="0"/>
              </a:rPr>
              <a:t>- καφές-μπανάνες. (Γ) Καφές-μπανάνες-</a:t>
            </a:r>
            <a:r>
              <a:rPr lang="el-GR" sz="1600" dirty="0" err="1">
                <a:solidFill>
                  <a:srgbClr val="000000"/>
                </a:solidFill>
                <a:effectLst/>
                <a:latin typeface="+mj-lt"/>
                <a:ea typeface="Calibri" panose="020F0502020204030204" pitchFamily="34" charset="0"/>
                <a:cs typeface="Calibri" panose="020F0502020204030204" pitchFamily="34" charset="0"/>
              </a:rPr>
              <a:t>τσάϊ</a:t>
            </a:r>
            <a:r>
              <a:rPr lang="el-GR" sz="1600" dirty="0">
                <a:solidFill>
                  <a:srgbClr val="000000"/>
                </a:solidFill>
                <a:effectLst/>
                <a:latin typeface="+mj-lt"/>
                <a:ea typeface="Calibri" panose="020F0502020204030204" pitchFamily="34" charset="0"/>
                <a:cs typeface="Calibri" panose="020F0502020204030204" pitchFamily="34" charset="0"/>
              </a:rPr>
              <a:t>. (Δ) Καφές-</a:t>
            </a:r>
            <a:r>
              <a:rPr lang="el-GR" sz="1600" dirty="0" err="1">
                <a:solidFill>
                  <a:srgbClr val="000000"/>
                </a:solidFill>
                <a:effectLst/>
                <a:latin typeface="+mj-lt"/>
                <a:ea typeface="Calibri" panose="020F0502020204030204" pitchFamily="34" charset="0"/>
                <a:cs typeface="Calibri" panose="020F0502020204030204" pitchFamily="34" charset="0"/>
              </a:rPr>
              <a:t>Τσάϊ</a:t>
            </a:r>
            <a:r>
              <a:rPr lang="el-GR" sz="1600" dirty="0">
                <a:solidFill>
                  <a:srgbClr val="000000"/>
                </a:solidFill>
                <a:effectLst/>
                <a:latin typeface="+mj-lt"/>
                <a:ea typeface="Calibri" panose="020F0502020204030204" pitchFamily="34" charset="0"/>
                <a:cs typeface="Calibri" panose="020F0502020204030204" pitchFamily="34" charset="0"/>
              </a:rPr>
              <a:t>-Μπανάνες. (Ε) τίποτε από αυτά.</a:t>
            </a:r>
          </a:p>
          <a:p>
            <a:pPr marL="285750" marR="0" indent="-285750" algn="just">
              <a:spcBef>
                <a:spcPts val="0"/>
              </a:spcBef>
              <a:spcAft>
                <a:spcPts val="0"/>
              </a:spcAft>
              <a:buFont typeface="Arial" panose="020B0604020202020204" pitchFamily="34" charset="0"/>
              <a:buChar char="•"/>
            </a:pPr>
            <a:r>
              <a:rPr lang="el-GR" sz="1600" dirty="0">
                <a:effectLst/>
                <a:latin typeface="+mj-lt"/>
                <a:ea typeface="Times New Roman" panose="02020603050405020304" pitchFamily="18" charset="0"/>
              </a:rPr>
              <a:t>Το αλάτισμα των λαχανικών πριν την ώρα τους σχετίζεται με απώλεια: (Α) των λιποδιαλυτών βιταμινών, (Β) των πρωτεϊνών, (Γ) των αλάτων και των </a:t>
            </a:r>
            <a:r>
              <a:rPr lang="el-GR" sz="1600" dirty="0" err="1">
                <a:effectLst/>
                <a:latin typeface="+mj-lt"/>
                <a:ea typeface="Times New Roman" panose="02020603050405020304" pitchFamily="18" charset="0"/>
              </a:rPr>
              <a:t>υδατοδιαλυτών</a:t>
            </a:r>
            <a:r>
              <a:rPr lang="el-GR" sz="1600" dirty="0">
                <a:effectLst/>
                <a:latin typeface="+mj-lt"/>
                <a:ea typeface="Times New Roman" panose="02020603050405020304" pitchFamily="18" charset="0"/>
              </a:rPr>
              <a:t> βιταμινών, (Δ) των υδατανθράκων, (Ε) όλων αυτών.</a:t>
            </a:r>
            <a:r>
              <a:rPr lang="en-US" sz="1600" dirty="0">
                <a:effectLst/>
                <a:latin typeface="+mj-lt"/>
                <a:ea typeface="Times New Roman" panose="02020603050405020304" pitchFamily="18" charset="0"/>
              </a:rPr>
              <a:t> </a:t>
            </a:r>
            <a:endParaRPr lang="el-GR" sz="1600" dirty="0">
              <a:effectLst/>
              <a:latin typeface="+mj-lt"/>
              <a:ea typeface="Times New Roman" panose="02020603050405020304" pitchFamily="18" charset="0"/>
            </a:endParaRPr>
          </a:p>
          <a:p>
            <a:pPr marL="285750" marR="0" indent="-285750" algn="just">
              <a:spcBef>
                <a:spcPts val="0"/>
              </a:spcBef>
              <a:spcAft>
                <a:spcPts val="0"/>
              </a:spcAft>
              <a:buFont typeface="Arial" panose="020B0604020202020204" pitchFamily="34" charset="0"/>
              <a:buChar char="•"/>
            </a:pPr>
            <a:r>
              <a:rPr lang="en-US" sz="1600" dirty="0">
                <a:effectLst/>
                <a:latin typeface="+mj-lt"/>
                <a:ea typeface="Times New Roman" panose="02020603050405020304" pitchFamily="18" charset="0"/>
              </a:rPr>
              <a:t> </a:t>
            </a:r>
            <a:r>
              <a:rPr lang="el-GR" sz="1600" dirty="0">
                <a:effectLst/>
                <a:latin typeface="+mj-lt"/>
                <a:ea typeface="Times New Roman" panose="02020603050405020304" pitchFamily="18" charset="0"/>
              </a:rPr>
              <a:t>Πολύ καλές πηγές του γνωστού αντικαρκινικού παράγοντα </a:t>
            </a:r>
            <a:r>
              <a:rPr lang="el-GR" sz="1600" dirty="0" err="1">
                <a:effectLst/>
                <a:latin typeface="+mj-lt"/>
                <a:ea typeface="Times New Roman" panose="02020603050405020304" pitchFamily="18" charset="0"/>
              </a:rPr>
              <a:t>Λυκοπένη</a:t>
            </a:r>
            <a:r>
              <a:rPr lang="el-GR" sz="1600" dirty="0">
                <a:effectLst/>
                <a:latin typeface="+mj-lt"/>
                <a:ea typeface="Times New Roman" panose="02020603050405020304" pitchFamily="18" charset="0"/>
              </a:rPr>
              <a:t> είναι: (Α) Το καρπούζι και το πεπόνι. (Β) Η ντομάτα και το σκόρδο. (Γ) Το σκόρδο και το κρεμμύδι. (Δ) Η ντομάτα και το καρπούζι. (Ε) Τίποτε από αυτά.</a:t>
            </a:r>
            <a:r>
              <a:rPr lang="el-GR" sz="1600" dirty="0">
                <a:solidFill>
                  <a:srgbClr val="000000"/>
                </a:solidFill>
                <a:effectLst/>
                <a:latin typeface="+mj-lt"/>
                <a:ea typeface="Calibri" panose="020F0502020204030204" pitchFamily="34" charset="0"/>
                <a:cs typeface="Calibri" panose="020F0502020204030204" pitchFamily="34" charset="0"/>
              </a:rPr>
              <a:t> </a:t>
            </a:r>
            <a:endParaRPr lang="en-US" sz="1600" dirty="0">
              <a:effectLst/>
              <a:latin typeface="+mj-lt"/>
              <a:ea typeface="Calibri" panose="020F0502020204030204" pitchFamily="34" charset="0"/>
              <a:cs typeface="Times New Roman" panose="02020603050405020304" pitchFamily="18" charset="0"/>
            </a:endParaRPr>
          </a:p>
          <a:p>
            <a:endParaRPr lang="en-US" dirty="0"/>
          </a:p>
        </p:txBody>
      </p:sp>
      <p:sp>
        <p:nvSpPr>
          <p:cNvPr id="3" name="Title 2">
            <a:extLst>
              <a:ext uri="{FF2B5EF4-FFF2-40B4-BE49-F238E27FC236}">
                <a16:creationId xmlns:a16="http://schemas.microsoft.com/office/drawing/2014/main" id="{04B6B71D-B6A6-F511-8EE3-2EBA39120781}"/>
              </a:ext>
            </a:extLst>
          </p:cNvPr>
          <p:cNvSpPr>
            <a:spLocks noGrp="1"/>
          </p:cNvSpPr>
          <p:nvPr>
            <p:ph type="title"/>
          </p:nvPr>
        </p:nvSpPr>
        <p:spPr>
          <a:xfrm>
            <a:off x="1600200" y="152400"/>
            <a:ext cx="6589200" cy="1280890"/>
          </a:xfrm>
        </p:spPr>
        <p:txBody>
          <a:bodyPr>
            <a:normAutofit/>
          </a:bodyPr>
          <a:lstStyle/>
          <a:p>
            <a:r>
              <a:rPr lang="el-GR" sz="2800" dirty="0"/>
              <a:t>Ερωτήσεις ΠΕ -Επανάληψης</a:t>
            </a:r>
            <a:endParaRPr lang="en-US" sz="2800" dirty="0"/>
          </a:p>
        </p:txBody>
      </p:sp>
    </p:spTree>
    <p:extLst>
      <p:ext uri="{BB962C8B-B14F-4D97-AF65-F5344CB8AC3E}">
        <p14:creationId xmlns:p14="http://schemas.microsoft.com/office/powerpoint/2010/main" val="35275305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AA5B160-EAB4-4A55-9216-E03402A56848}"/>
              </a:ext>
            </a:extLst>
          </p:cNvPr>
          <p:cNvSpPr txBox="1"/>
          <p:nvPr/>
        </p:nvSpPr>
        <p:spPr>
          <a:xfrm>
            <a:off x="279440" y="685800"/>
            <a:ext cx="8788360" cy="7017306"/>
          </a:xfrm>
          <a:prstGeom prst="rect">
            <a:avLst/>
          </a:prstGeom>
          <a:noFill/>
        </p:spPr>
        <p:txBody>
          <a:bodyPr wrap="square" rtlCol="0">
            <a:spAutoFit/>
          </a:bodyPr>
          <a:lstStyle/>
          <a:p>
            <a:r>
              <a:rPr lang="el-GR" dirty="0"/>
              <a:t>Αυτό που έχει σημασία είναι ότι οι βιταμίνες είναι ουσίες που προσλαμβάνονται με τις τροφές σε πολύ  μικρές ποσότητες και είναι εντελώς απαραίτητες για τη ζωή. Η έλλειψή τους οδηγεί σε στερητικές νόσους, τις </a:t>
            </a:r>
            <a:r>
              <a:rPr lang="el-GR" i="1" dirty="0"/>
              <a:t>αβιταμινώσεις</a:t>
            </a:r>
            <a:r>
              <a:rPr lang="el-GR" dirty="0"/>
              <a:t>, ενώ σε σπάνιες περιπτώσεις, όταν προσλαμβάνονται σε μεγάλες ποσότητες για μεγάλο χρονικό διάστημα, μπορούν να προκληθούν και αντίστοιχες </a:t>
            </a:r>
            <a:r>
              <a:rPr lang="el-GR" i="1" dirty="0"/>
              <a:t>υπερβιταμινώσεις</a:t>
            </a:r>
            <a:r>
              <a:rPr lang="el-GR" dirty="0"/>
              <a:t>. Οι βιταμίνες διακρίνονται σε </a:t>
            </a:r>
            <a:r>
              <a:rPr lang="el-GR" b="1" i="1" dirty="0" err="1"/>
              <a:t>υδατοδιαλυτές</a:t>
            </a:r>
            <a:r>
              <a:rPr lang="el-GR" b="1" dirty="0"/>
              <a:t> (Β, C) </a:t>
            </a:r>
            <a:r>
              <a:rPr lang="el-GR" dirty="0"/>
              <a:t>και σε </a:t>
            </a:r>
            <a:r>
              <a:rPr lang="el-GR" b="1" i="1" dirty="0"/>
              <a:t>λιποδιαλυτές</a:t>
            </a:r>
            <a:r>
              <a:rPr lang="el-GR" b="1" dirty="0"/>
              <a:t> (Α, D, E, K). </a:t>
            </a:r>
            <a:r>
              <a:rPr lang="el-GR" dirty="0"/>
              <a:t>Το τελευταίο έχει σημασία διότι:</a:t>
            </a:r>
            <a:endParaRPr lang="en-US" dirty="0"/>
          </a:p>
          <a:p>
            <a:r>
              <a:rPr lang="el-GR" dirty="0"/>
              <a:t>α) οι λιποδιαλυτές βιταμίνες, επειδή μπορούν να διαλυθούν στο σωματικό λίπος, συγκρατούνται για μεγαλύτερα χρονικά διαστήματα στον οργανισμό και σε περιπτώσεις μεγάλης κατανάλωσης είναι δυνατόν να προκαλέσουν υπερβιταμινώσεις β) επειδή τα περισσότερα φαγητά μαγειρεύονται στο νερό, υπάρχει πάντα ο κίνδυνος να χάνονται οι </a:t>
            </a:r>
            <a:r>
              <a:rPr lang="el-GR" dirty="0" err="1"/>
              <a:t>υδατοδιαλυτές</a:t>
            </a:r>
            <a:r>
              <a:rPr lang="el-GR" dirty="0"/>
              <a:t> βιταμίνες, όταν ο ζωμός που προκύπτει από το βράσιμο δε χρησιμοποιείται μαζί με το τελικό προϊόν του μαγειρέματος.</a:t>
            </a:r>
          </a:p>
          <a:p>
            <a:endParaRPr lang="el-GR" dirty="0"/>
          </a:p>
          <a:p>
            <a:r>
              <a:rPr lang="el-GR" dirty="0"/>
              <a:t>Η μονάδα μέτρησης των βιταμινών Α και D είναι η Διεθνής Μονάδα (IU, </a:t>
            </a:r>
            <a:r>
              <a:rPr lang="el-GR" dirty="0" err="1"/>
              <a:t>international</a:t>
            </a:r>
            <a:r>
              <a:rPr lang="el-GR" dirty="0"/>
              <a:t> </a:t>
            </a:r>
            <a:r>
              <a:rPr lang="el-GR" dirty="0" err="1"/>
              <a:t>unit</a:t>
            </a:r>
            <a:r>
              <a:rPr lang="el-GR" dirty="0"/>
              <a:t>) και βασίζεται σε μία καθορισμένη βιολογική δραστηριότητα. Η δραστηριότητα των βιταμινών Ε και Κ εκφράζονται σε </a:t>
            </a:r>
            <a:r>
              <a:rPr lang="el-GR" dirty="0" err="1"/>
              <a:t>μιλιγκραμ</a:t>
            </a:r>
            <a:r>
              <a:rPr lang="el-GR" dirty="0"/>
              <a:t> ( χιλιοστά του γραμμαρίου, δηλαδή 1 </a:t>
            </a:r>
            <a:r>
              <a:rPr lang="el-GR" dirty="0" err="1"/>
              <a:t>mg</a:t>
            </a:r>
            <a:r>
              <a:rPr lang="el-GR" dirty="0"/>
              <a:t> = 0.001 γραμμάρια ) όπως και στις </a:t>
            </a:r>
            <a:r>
              <a:rPr lang="el-GR" dirty="0" err="1"/>
              <a:t>υδατοδιαλυτές</a:t>
            </a:r>
            <a:r>
              <a:rPr lang="el-GR" dirty="0"/>
              <a:t> βιταμίνες.</a:t>
            </a:r>
          </a:p>
          <a:p>
            <a:r>
              <a:rPr lang="el-GR" b="1" dirty="0"/>
              <a:t>Συνιστώμενη Ημερήσια Δόση (ΣΗΔ / RDA): </a:t>
            </a:r>
            <a:r>
              <a:rPr lang="el-GR" dirty="0"/>
              <a:t>το μέσο επίπεδο των ημερήσιων προσλήψεων (διατροφικών στοιχείων = Δ.Σ.) τα οποία είναι μέσα στις διατροφικές απαιτήσεις του 97-98 % των </a:t>
            </a:r>
            <a:r>
              <a:rPr lang="el-GR" dirty="0" err="1"/>
              <a:t>υγιείων</a:t>
            </a:r>
            <a:r>
              <a:rPr lang="el-GR" dirty="0"/>
              <a:t> ατόμων σε καθορισμένα επίπεδα ζωής και ομάδες φύλου.</a:t>
            </a:r>
            <a:endParaRPr lang="en-US" dirty="0"/>
          </a:p>
          <a:p>
            <a:endParaRPr lang="en-US" dirty="0"/>
          </a:p>
        </p:txBody>
      </p:sp>
      <p:sp>
        <p:nvSpPr>
          <p:cNvPr id="3" name="Τίτλος 2">
            <a:extLst>
              <a:ext uri="{FF2B5EF4-FFF2-40B4-BE49-F238E27FC236}">
                <a16:creationId xmlns:a16="http://schemas.microsoft.com/office/drawing/2014/main" id="{7FAA1791-DADA-4AD4-9C85-55D4E36AF12F}"/>
              </a:ext>
            </a:extLst>
          </p:cNvPr>
          <p:cNvSpPr>
            <a:spLocks noGrp="1"/>
          </p:cNvSpPr>
          <p:nvPr>
            <p:ph type="title"/>
          </p:nvPr>
        </p:nvSpPr>
        <p:spPr>
          <a:xfrm>
            <a:off x="279440" y="99219"/>
            <a:ext cx="8510588" cy="434181"/>
          </a:xfrm>
        </p:spPr>
        <p:txBody>
          <a:bodyPr>
            <a:normAutofit fontScale="90000"/>
          </a:bodyPr>
          <a:lstStyle/>
          <a:p>
            <a:r>
              <a:rPr lang="el-GR" dirty="0"/>
              <a:t>Βιταμίνες</a:t>
            </a:r>
            <a:endParaRPr lang="en-US" dirty="0"/>
          </a:p>
        </p:txBody>
      </p:sp>
    </p:spTree>
    <p:extLst>
      <p:ext uri="{BB962C8B-B14F-4D97-AF65-F5344CB8AC3E}">
        <p14:creationId xmlns:p14="http://schemas.microsoft.com/office/powerpoint/2010/main" val="1441115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Εικόνα 1">
            <a:extLst>
              <a:ext uri="{FF2B5EF4-FFF2-40B4-BE49-F238E27FC236}">
                <a16:creationId xmlns:a16="http://schemas.microsoft.com/office/drawing/2014/main" id="{B822D374-9382-4635-AEBA-73F60A0C1064}"/>
              </a:ext>
            </a:extLst>
          </p:cNvPr>
          <p:cNvPicPr>
            <a:picLocks noChangeAspect="1"/>
          </p:cNvPicPr>
          <p:nvPr/>
        </p:nvPicPr>
        <p:blipFill>
          <a:blip r:embed="rId3"/>
          <a:stretch>
            <a:fillRect/>
          </a:stretch>
        </p:blipFill>
        <p:spPr>
          <a:xfrm>
            <a:off x="1376362" y="781050"/>
            <a:ext cx="6391275" cy="5295900"/>
          </a:xfrm>
          <a:prstGeom prst="rect">
            <a:avLst/>
          </a:prstGeom>
        </p:spPr>
      </p:pic>
      <p:sp>
        <p:nvSpPr>
          <p:cNvPr id="3" name="Τίτλος 2">
            <a:extLst>
              <a:ext uri="{FF2B5EF4-FFF2-40B4-BE49-F238E27FC236}">
                <a16:creationId xmlns:a16="http://schemas.microsoft.com/office/drawing/2014/main" id="{575454A9-353D-40F0-9D55-7673E02D9E3A}"/>
              </a:ext>
            </a:extLst>
          </p:cNvPr>
          <p:cNvSpPr>
            <a:spLocks noGrp="1"/>
          </p:cNvSpPr>
          <p:nvPr>
            <p:ph type="title"/>
          </p:nvPr>
        </p:nvSpPr>
        <p:spPr>
          <a:xfrm>
            <a:off x="1828800" y="140605"/>
            <a:ext cx="6589200" cy="640445"/>
          </a:xfrm>
        </p:spPr>
        <p:txBody>
          <a:bodyPr/>
          <a:lstStyle/>
          <a:p>
            <a:r>
              <a:rPr lang="el-GR" dirty="0"/>
              <a:t>Βιταμίνες- παραδείγματα </a:t>
            </a:r>
            <a:endParaRPr lang="en-US" dirty="0"/>
          </a:p>
        </p:txBody>
      </p:sp>
    </p:spTree>
    <p:extLst>
      <p:ext uri="{BB962C8B-B14F-4D97-AF65-F5344CB8AC3E}">
        <p14:creationId xmlns:p14="http://schemas.microsoft.com/office/powerpoint/2010/main" val="21633894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1986" name="Group 2">
            <a:extLst>
              <a:ext uri="{FF2B5EF4-FFF2-40B4-BE49-F238E27FC236}">
                <a16:creationId xmlns:a16="http://schemas.microsoft.com/office/drawing/2014/main" id="{A7775395-8475-403E-A27F-FDE6DF347DDA}"/>
              </a:ext>
            </a:extLst>
          </p:cNvPr>
          <p:cNvGraphicFramePr>
            <a:graphicFrameLocks noGrp="1"/>
          </p:cNvGraphicFramePr>
          <p:nvPr>
            <p:extLst>
              <p:ext uri="{D42A27DB-BD31-4B8C-83A1-F6EECF244321}">
                <p14:modId xmlns:p14="http://schemas.microsoft.com/office/powerpoint/2010/main" val="3454298085"/>
              </p:ext>
            </p:extLst>
          </p:nvPr>
        </p:nvGraphicFramePr>
        <p:xfrm>
          <a:off x="0" y="0"/>
          <a:ext cx="9251950" cy="6309252"/>
        </p:xfrm>
        <a:graphic>
          <a:graphicData uri="http://schemas.openxmlformats.org/drawingml/2006/table">
            <a:tbl>
              <a:tblPr/>
              <a:tblGrid>
                <a:gridCol w="2051050">
                  <a:extLst>
                    <a:ext uri="{9D8B030D-6E8A-4147-A177-3AD203B41FA5}">
                      <a16:colId xmlns:a16="http://schemas.microsoft.com/office/drawing/2014/main" val="20000"/>
                    </a:ext>
                  </a:extLst>
                </a:gridCol>
                <a:gridCol w="2305050">
                  <a:extLst>
                    <a:ext uri="{9D8B030D-6E8A-4147-A177-3AD203B41FA5}">
                      <a16:colId xmlns:a16="http://schemas.microsoft.com/office/drawing/2014/main" val="20001"/>
                    </a:ext>
                  </a:extLst>
                </a:gridCol>
                <a:gridCol w="2652713">
                  <a:extLst>
                    <a:ext uri="{9D8B030D-6E8A-4147-A177-3AD203B41FA5}">
                      <a16:colId xmlns:a16="http://schemas.microsoft.com/office/drawing/2014/main" val="20002"/>
                    </a:ext>
                  </a:extLst>
                </a:gridCol>
                <a:gridCol w="2243137">
                  <a:extLst>
                    <a:ext uri="{9D8B030D-6E8A-4147-A177-3AD203B41FA5}">
                      <a16:colId xmlns:a16="http://schemas.microsoft.com/office/drawing/2014/main" val="20003"/>
                    </a:ext>
                  </a:extLst>
                </a:gridCol>
              </a:tblGrid>
              <a:tr h="914299">
                <a:tc>
                  <a:txBody>
                    <a:bodyPr/>
                    <a:lstStyle/>
                    <a:p>
                      <a:pPr marL="0" marR="0" lvl="0" indent="180975" algn="l" defTabSz="914400" rtl="0" eaLnBrk="1" fontAlgn="base" latinLnBrk="0" hangingPunct="1">
                        <a:lnSpc>
                          <a:spcPct val="100000"/>
                        </a:lnSpc>
                        <a:spcBef>
                          <a:spcPct val="0"/>
                        </a:spcBef>
                        <a:spcAft>
                          <a:spcPct val="0"/>
                        </a:spcAft>
                        <a:buClr>
                          <a:schemeClr val="hlink"/>
                        </a:buClr>
                        <a:buSzTx/>
                        <a:buFont typeface="Wingdings" pitchFamily="2" charset="2"/>
                        <a:buNone/>
                        <a:tabLst/>
                      </a:pPr>
                      <a:r>
                        <a:rPr kumimoji="0" lang="el-GR" sz="1800" b="1" i="0" u="none" strike="noStrike" cap="none" normalizeH="0" baseline="0" dirty="0">
                          <a:ln>
                            <a:noFill/>
                          </a:ln>
                          <a:solidFill>
                            <a:schemeClr val="tx1"/>
                          </a:solidFill>
                          <a:effectLst>
                            <a:outerShdw blurRad="38100" dist="38100" dir="2700000" algn="tl">
                              <a:srgbClr val="000000"/>
                            </a:outerShdw>
                          </a:effectLst>
                          <a:latin typeface="Microsoft Sans Serif" pitchFamily="34" charset="0"/>
                          <a:ea typeface="Times New Roman" pitchFamily="18" charset="0"/>
                          <a:cs typeface="Microsoft Sans Serif" pitchFamily="34" charset="0"/>
                        </a:rPr>
                        <a:t>Ονομασία </a:t>
                      </a:r>
                      <a:endParaRPr kumimoji="0" lang="el-GR" sz="1800" b="0" i="0" u="none" strike="noStrike" cap="none" normalizeH="0" baseline="0" dirty="0">
                        <a:ln>
                          <a:noFill/>
                        </a:ln>
                        <a:solidFill>
                          <a:schemeClr val="tx1"/>
                        </a:solidFill>
                        <a:effectLst>
                          <a:outerShdw blurRad="38100" dist="38100" dir="2700000" algn="tl">
                            <a:srgbClr val="000000"/>
                          </a:outerShdw>
                        </a:effectLst>
                        <a:latin typeface="Arial" pitchFamily="34" charset="0"/>
                        <a:ea typeface="Times New Roman" pitchFamily="18" charset="0"/>
                        <a:cs typeface="Microsoft Sans Serif" pitchFamily="34" charset="0"/>
                      </a:endParaRPr>
                    </a:p>
                    <a:p>
                      <a:pPr marL="0" marR="0" lvl="0" indent="180975" algn="l" defTabSz="914400" rtl="0" eaLnBrk="0" fontAlgn="base" latinLnBrk="0" hangingPunct="0">
                        <a:lnSpc>
                          <a:spcPct val="100000"/>
                        </a:lnSpc>
                        <a:spcBef>
                          <a:spcPct val="0"/>
                        </a:spcBef>
                        <a:spcAft>
                          <a:spcPct val="0"/>
                        </a:spcAft>
                        <a:buClr>
                          <a:schemeClr val="hlink"/>
                        </a:buClr>
                        <a:buSzTx/>
                        <a:buFont typeface="Wingdings" pitchFamily="2" charset="2"/>
                        <a:buNone/>
                        <a:tabLst/>
                      </a:pPr>
                      <a:r>
                        <a:rPr kumimoji="0" lang="el-GR" sz="1800" b="1" i="0" u="none" strike="noStrike" cap="none" normalizeH="0" baseline="0" dirty="0">
                          <a:ln>
                            <a:noFill/>
                          </a:ln>
                          <a:solidFill>
                            <a:schemeClr val="tx1"/>
                          </a:solidFill>
                          <a:effectLst>
                            <a:outerShdw blurRad="38100" dist="38100" dir="2700000" algn="tl">
                              <a:srgbClr val="000000"/>
                            </a:outerShdw>
                          </a:effectLst>
                          <a:latin typeface="Microsoft Sans Serif" pitchFamily="34" charset="0"/>
                          <a:ea typeface="Times New Roman" pitchFamily="18" charset="0"/>
                          <a:cs typeface="Microsoft Sans Serif" pitchFamily="34" charset="0"/>
                        </a:rPr>
                        <a:t>Βιταμίνης</a:t>
                      </a:r>
                      <a:endParaRPr kumimoji="0" lang="el-GR" sz="1800" b="0" i="0" u="none" strike="noStrike" cap="none" normalizeH="0" baseline="0" dirty="0">
                        <a:ln>
                          <a:noFill/>
                        </a:ln>
                        <a:solidFill>
                          <a:schemeClr val="tx1"/>
                        </a:solidFill>
                        <a:effectLst>
                          <a:outerShdw blurRad="38100" dist="38100" dir="2700000" algn="tl">
                            <a:srgbClr val="000000"/>
                          </a:outerShdw>
                        </a:effectLst>
                        <a:latin typeface="Arial" pitchFamily="34" charset="0"/>
                        <a:ea typeface="Times New Roman" pitchFamily="18" charset="0"/>
                        <a:cs typeface="Microsoft Sans Serif" pitchFamily="34" charset="0"/>
                      </a:endParaRPr>
                    </a:p>
                  </a:txBody>
                  <a:tcPr marT="45693" marB="45693" horzOverflow="overflow">
                    <a:lnL w="254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254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a:noFill/>
                    </a:lnTlToBr>
                    <a:lnBlToTr>
                      <a:noFill/>
                    </a:lnBlToTr>
                    <a:noFill/>
                  </a:tcPr>
                </a:tc>
                <a:tc>
                  <a:txBody>
                    <a:bodyPr/>
                    <a:lstStyle/>
                    <a:p>
                      <a:pPr marL="0" marR="0" lvl="0" indent="180975" algn="l" defTabSz="914400" rtl="0" eaLnBrk="1" fontAlgn="base" latinLnBrk="0" hangingPunct="1">
                        <a:lnSpc>
                          <a:spcPct val="100000"/>
                        </a:lnSpc>
                        <a:spcBef>
                          <a:spcPct val="0"/>
                        </a:spcBef>
                        <a:spcAft>
                          <a:spcPct val="0"/>
                        </a:spcAft>
                        <a:buClr>
                          <a:schemeClr val="hlink"/>
                        </a:buClr>
                        <a:buSzTx/>
                        <a:buFont typeface="Wingdings" pitchFamily="2" charset="2"/>
                        <a:buNone/>
                        <a:tabLst/>
                      </a:pPr>
                      <a:r>
                        <a:rPr kumimoji="0" lang="el-GR" sz="1800" b="1" i="0" u="none" strike="noStrike" cap="none" normalizeH="0" baseline="0" dirty="0">
                          <a:ln>
                            <a:noFill/>
                          </a:ln>
                          <a:solidFill>
                            <a:schemeClr val="tx1"/>
                          </a:solidFill>
                          <a:effectLst>
                            <a:outerShdw blurRad="38100" dist="38100" dir="2700000" algn="tl">
                              <a:srgbClr val="000000"/>
                            </a:outerShdw>
                          </a:effectLst>
                          <a:latin typeface="Microsoft Sans Serif" pitchFamily="34" charset="0"/>
                          <a:ea typeface="Times New Roman" pitchFamily="18" charset="0"/>
                          <a:cs typeface="Microsoft Sans Serif" pitchFamily="34" charset="0"/>
                        </a:rPr>
                        <a:t>Τροφές στις οποίες βρίσκεται</a:t>
                      </a:r>
                      <a:endParaRPr kumimoji="0" lang="el-GR" sz="1800" b="0" i="0" u="none" strike="noStrike" cap="none" normalizeH="0" baseline="0" dirty="0">
                        <a:ln>
                          <a:noFill/>
                        </a:ln>
                        <a:solidFill>
                          <a:schemeClr val="tx1"/>
                        </a:solidFill>
                        <a:effectLst>
                          <a:outerShdw blurRad="38100" dist="38100" dir="2700000" algn="tl">
                            <a:srgbClr val="000000"/>
                          </a:outerShdw>
                        </a:effectLst>
                        <a:latin typeface="Arial" pitchFamily="34" charset="0"/>
                        <a:ea typeface="Times New Roman" pitchFamily="18" charset="0"/>
                        <a:cs typeface="Microsoft Sans Serif" pitchFamily="34" charset="0"/>
                      </a:endParaRPr>
                    </a:p>
                  </a:txBody>
                  <a:tcPr marT="45693" marB="45693" horzOverflow="overflow">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254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hlink"/>
                        </a:buClr>
                        <a:buSzTx/>
                        <a:buFont typeface="Wingdings" pitchFamily="2" charset="2"/>
                        <a:buNone/>
                        <a:tabLst/>
                      </a:pPr>
                      <a:r>
                        <a:rPr kumimoji="0" lang="el-GR" sz="1800" b="1" i="0" u="none" strike="noStrike" cap="none" normalizeH="0" baseline="0" dirty="0">
                          <a:ln>
                            <a:noFill/>
                          </a:ln>
                          <a:solidFill>
                            <a:schemeClr val="tx1"/>
                          </a:solidFill>
                          <a:effectLst>
                            <a:outerShdw blurRad="38100" dist="38100" dir="2700000" algn="tl">
                              <a:srgbClr val="000000"/>
                            </a:outerShdw>
                          </a:effectLst>
                          <a:latin typeface="Microsoft Sans Serif" pitchFamily="34" charset="0"/>
                          <a:ea typeface="Times New Roman" pitchFamily="18" charset="0"/>
                          <a:cs typeface="Microsoft Sans Serif" pitchFamily="34" charset="0"/>
                        </a:rPr>
                        <a:t>Παθήσεις που οφείλονται στην έλλειψή της</a:t>
                      </a:r>
                      <a:endParaRPr kumimoji="0" lang="el-GR" sz="1800" b="0" i="0" u="none" strike="noStrike" cap="none" normalizeH="0" baseline="0" dirty="0">
                        <a:ln>
                          <a:noFill/>
                        </a:ln>
                        <a:solidFill>
                          <a:schemeClr val="tx1"/>
                        </a:solidFill>
                        <a:effectLst>
                          <a:outerShdw blurRad="38100" dist="38100" dir="2700000" algn="tl">
                            <a:srgbClr val="000000"/>
                          </a:outerShdw>
                        </a:effectLst>
                        <a:latin typeface="Arial" pitchFamily="34" charset="0"/>
                        <a:ea typeface="Times New Roman" pitchFamily="18" charset="0"/>
                        <a:cs typeface="Microsoft Sans Serif" pitchFamily="34" charset="0"/>
                      </a:endParaRPr>
                    </a:p>
                  </a:txBody>
                  <a:tcPr marT="45693" marB="45693" horzOverflow="overflow">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254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hlink"/>
                        </a:buClr>
                        <a:buSzTx/>
                        <a:buFont typeface="Wingdings" pitchFamily="2" charset="2"/>
                        <a:buNone/>
                        <a:tabLst/>
                      </a:pPr>
                      <a:r>
                        <a:rPr kumimoji="0" lang="el-GR" sz="1800" b="1" i="0" u="none" strike="noStrike" cap="none" normalizeH="0" baseline="0" dirty="0">
                          <a:ln>
                            <a:noFill/>
                          </a:ln>
                          <a:solidFill>
                            <a:schemeClr val="tx1"/>
                          </a:solidFill>
                          <a:effectLst>
                            <a:outerShdw blurRad="38100" dist="38100" dir="2700000" algn="tl">
                              <a:srgbClr val="000000"/>
                            </a:outerShdw>
                          </a:effectLst>
                          <a:latin typeface="Microsoft Sans Serif" pitchFamily="34" charset="0"/>
                          <a:ea typeface="Times New Roman" pitchFamily="18" charset="0"/>
                          <a:cs typeface="Microsoft Sans Serif" pitchFamily="34" charset="0"/>
                        </a:rPr>
                        <a:t>Παρατηρήσεις</a:t>
                      </a:r>
                      <a:endParaRPr kumimoji="0" lang="el-GR" sz="1800" b="0" i="0" u="none" strike="noStrike" cap="none" normalizeH="0" baseline="0" dirty="0">
                        <a:ln>
                          <a:noFill/>
                        </a:ln>
                        <a:solidFill>
                          <a:schemeClr val="tx1"/>
                        </a:solidFill>
                        <a:effectLst>
                          <a:outerShdw blurRad="38100" dist="38100" dir="2700000" algn="tl">
                            <a:srgbClr val="000000"/>
                          </a:outerShdw>
                        </a:effectLst>
                        <a:latin typeface="Arial" pitchFamily="34" charset="0"/>
                        <a:ea typeface="Times New Roman" pitchFamily="18" charset="0"/>
                        <a:cs typeface="Microsoft Sans Serif" pitchFamily="34" charset="0"/>
                      </a:endParaRPr>
                    </a:p>
                  </a:txBody>
                  <a:tcPr marT="45693" marB="45693" horzOverflow="overflow">
                    <a:lnL w="12700" cap="flat" cmpd="sng" algn="ctr">
                      <a:solidFill>
                        <a:srgbClr val="808080"/>
                      </a:solidFill>
                      <a:prstDash val="solid"/>
                      <a:round/>
                      <a:headEnd type="none" w="med" len="med"/>
                      <a:tailEnd type="none" w="med" len="med"/>
                    </a:lnL>
                    <a:lnR w="25400" cap="flat" cmpd="sng" algn="ctr">
                      <a:solidFill>
                        <a:srgbClr val="808080"/>
                      </a:solidFill>
                      <a:prstDash val="solid"/>
                      <a:round/>
                      <a:headEnd type="none" w="med" len="med"/>
                      <a:tailEnd type="none" w="med" len="med"/>
                    </a:lnR>
                    <a:lnT w="254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737211">
                <a:tc>
                  <a:txBody>
                    <a:bodyPr/>
                    <a:lstStyle/>
                    <a:p>
                      <a:pPr marL="0" marR="0" lvl="0" indent="180975" algn="l" defTabSz="914400" rtl="0" eaLnBrk="1" fontAlgn="base" latinLnBrk="0" hangingPunct="1">
                        <a:lnSpc>
                          <a:spcPct val="100000"/>
                        </a:lnSpc>
                        <a:spcBef>
                          <a:spcPct val="0"/>
                        </a:spcBef>
                        <a:spcAft>
                          <a:spcPct val="0"/>
                        </a:spcAft>
                        <a:buClr>
                          <a:schemeClr val="hlink"/>
                        </a:buClr>
                        <a:buSzTx/>
                        <a:buFont typeface="Wingdings" pitchFamily="2" charset="2"/>
                        <a:buNone/>
                        <a:tabLst>
                          <a:tab pos="990600" algn="l"/>
                        </a:tabLst>
                      </a:pPr>
                      <a:r>
                        <a:rPr kumimoji="0" lang="el-GR" sz="1800" b="1" i="0" u="none" strike="noStrike" cap="none" normalizeH="0" baseline="0">
                          <a:ln>
                            <a:noFill/>
                          </a:ln>
                          <a:solidFill>
                            <a:schemeClr val="tx1"/>
                          </a:solidFill>
                          <a:effectLst>
                            <a:outerShdw blurRad="38100" dist="38100" dir="2700000" algn="tl">
                              <a:srgbClr val="000000"/>
                            </a:outerShdw>
                          </a:effectLst>
                          <a:latin typeface="Microsoft Sans Serif" pitchFamily="34" charset="0"/>
                          <a:ea typeface="Times New Roman" pitchFamily="18" charset="0"/>
                          <a:cs typeface="Microsoft Sans Serif" pitchFamily="34" charset="0"/>
                        </a:rPr>
                        <a:t>Α</a:t>
                      </a:r>
                      <a:r>
                        <a:rPr kumimoji="0" lang="en-US" sz="1800" b="1" i="0" u="none" strike="noStrike" cap="none" normalizeH="0" baseline="0">
                          <a:ln>
                            <a:noFill/>
                          </a:ln>
                          <a:solidFill>
                            <a:schemeClr val="tx1"/>
                          </a:solidFill>
                          <a:effectLst>
                            <a:outerShdw blurRad="38100" dist="38100" dir="2700000" algn="tl">
                              <a:srgbClr val="000000"/>
                            </a:outerShdw>
                          </a:effectLst>
                          <a:latin typeface="Microsoft Sans Serif" pitchFamily="34" charset="0"/>
                          <a:ea typeface="Times New Roman" pitchFamily="18" charset="0"/>
                          <a:cs typeface="Microsoft Sans Serif" pitchFamily="34" charset="0"/>
                        </a:rPr>
                        <a:t> </a:t>
                      </a:r>
                      <a:r>
                        <a:rPr kumimoji="0" lang="el-GR" sz="1800" b="1" i="0" u="none" strike="noStrike" cap="none" normalizeH="0" baseline="0">
                          <a:ln>
                            <a:noFill/>
                          </a:ln>
                          <a:solidFill>
                            <a:schemeClr val="tx1"/>
                          </a:solidFill>
                          <a:effectLst>
                            <a:outerShdw blurRad="38100" dist="38100" dir="2700000" algn="tl">
                              <a:srgbClr val="000000"/>
                            </a:outerShdw>
                          </a:effectLst>
                          <a:latin typeface="Microsoft Sans Serif" pitchFamily="34" charset="0"/>
                          <a:ea typeface="Times New Roman" pitchFamily="18" charset="0"/>
                          <a:cs typeface="Microsoft Sans Serif" pitchFamily="34" charset="0"/>
                        </a:rPr>
                        <a:t>(Καροτίνη)</a:t>
                      </a:r>
                      <a:endParaRPr kumimoji="0" lang="el-GR" sz="1800" b="0" i="0" u="none" strike="noStrike" cap="none" normalizeH="0" baseline="0">
                        <a:ln>
                          <a:noFill/>
                        </a:ln>
                        <a:solidFill>
                          <a:schemeClr val="tx1"/>
                        </a:solidFill>
                        <a:effectLst>
                          <a:outerShdw blurRad="38100" dist="38100" dir="2700000" algn="tl">
                            <a:srgbClr val="000000"/>
                          </a:outerShdw>
                        </a:effectLst>
                        <a:latin typeface="Arial" pitchFamily="34" charset="0"/>
                        <a:ea typeface="Times New Roman" pitchFamily="18" charset="0"/>
                        <a:cs typeface="Microsoft Sans Serif" pitchFamily="34" charset="0"/>
                      </a:endParaRPr>
                    </a:p>
                    <a:p>
                      <a:pPr marL="0" marR="0" lvl="0" indent="180975" algn="l" defTabSz="914400" rtl="0" eaLnBrk="0" fontAlgn="base" latinLnBrk="0" hangingPunct="0">
                        <a:lnSpc>
                          <a:spcPct val="100000"/>
                        </a:lnSpc>
                        <a:spcBef>
                          <a:spcPct val="0"/>
                        </a:spcBef>
                        <a:spcAft>
                          <a:spcPct val="0"/>
                        </a:spcAft>
                        <a:buClr>
                          <a:schemeClr val="hlink"/>
                        </a:buClr>
                        <a:buSzTx/>
                        <a:buFont typeface="Wingdings" pitchFamily="2" charset="2"/>
                        <a:buNone/>
                        <a:tabLst>
                          <a:tab pos="990600" algn="l"/>
                        </a:tabLst>
                      </a:pPr>
                      <a:r>
                        <a:rPr kumimoji="0" lang="el-GR" sz="1800" b="0" i="0" u="none" strike="noStrike" cap="none" normalizeH="0" baseline="0">
                          <a:ln>
                            <a:noFill/>
                          </a:ln>
                          <a:solidFill>
                            <a:schemeClr val="tx1"/>
                          </a:solidFill>
                          <a:effectLst>
                            <a:outerShdw blurRad="38100" dist="38100" dir="2700000" algn="tl">
                              <a:srgbClr val="000000"/>
                            </a:outerShdw>
                          </a:effectLst>
                          <a:latin typeface="Microsoft Sans Serif" pitchFamily="34" charset="0"/>
                          <a:ea typeface="Times New Roman" pitchFamily="18" charset="0"/>
                          <a:cs typeface="Microsoft Sans Serif" pitchFamily="34" charset="0"/>
                        </a:rPr>
                        <a:t>Αντιοξειδωτικός παράγοντας.</a:t>
                      </a:r>
                      <a:endParaRPr kumimoji="0" lang="el-GR" sz="1800" b="0" i="0" u="none" strike="noStrike" cap="none" normalizeH="0" baseline="0">
                        <a:ln>
                          <a:noFill/>
                        </a:ln>
                        <a:solidFill>
                          <a:schemeClr val="tx1"/>
                        </a:solidFill>
                        <a:effectLst>
                          <a:outerShdw blurRad="38100" dist="38100" dir="2700000" algn="tl">
                            <a:srgbClr val="000000"/>
                          </a:outerShdw>
                        </a:effectLst>
                        <a:latin typeface="Arial" pitchFamily="34" charset="0"/>
                        <a:ea typeface="Times New Roman" pitchFamily="18" charset="0"/>
                        <a:cs typeface="Microsoft Sans Serif" pitchFamily="34" charset="0"/>
                      </a:endParaRPr>
                    </a:p>
                  </a:txBody>
                  <a:tcPr marT="45693" marB="45693" horzOverflow="overflow">
                    <a:lnL w="254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hlink"/>
                        </a:buClr>
                        <a:buSzTx/>
                        <a:buFont typeface="Wingdings" pitchFamily="2" charset="2"/>
                        <a:buNone/>
                        <a:tabLst/>
                      </a:pPr>
                      <a:r>
                        <a:rPr kumimoji="0" lang="el-GR" sz="1800" b="0" i="0" u="none" strike="noStrike" cap="none" normalizeH="0" baseline="0">
                          <a:ln>
                            <a:noFill/>
                          </a:ln>
                          <a:solidFill>
                            <a:schemeClr val="tx1"/>
                          </a:solidFill>
                          <a:effectLst>
                            <a:outerShdw blurRad="38100" dist="38100" dir="2700000" algn="tl">
                              <a:srgbClr val="000000"/>
                            </a:outerShdw>
                          </a:effectLst>
                          <a:latin typeface="Microsoft Sans Serif" pitchFamily="34" charset="0"/>
                          <a:ea typeface="Times New Roman" pitchFamily="18" charset="0"/>
                          <a:cs typeface="Microsoft Sans Serif" pitchFamily="34" charset="0"/>
                        </a:rPr>
                        <a:t>Νωπά πράσινα χόρτα-λαχανικά, γάλα-βούτυρο, μουρουνέλαιο, συκώτι.  </a:t>
                      </a:r>
                      <a:endParaRPr kumimoji="0" lang="el-GR" sz="1800" b="0" i="0" u="none" strike="noStrike" cap="none" normalizeH="0" baseline="0">
                        <a:ln>
                          <a:noFill/>
                        </a:ln>
                        <a:solidFill>
                          <a:schemeClr val="tx1"/>
                        </a:solidFill>
                        <a:effectLst>
                          <a:outerShdw blurRad="38100" dist="38100" dir="2700000" algn="tl">
                            <a:srgbClr val="000000"/>
                          </a:outerShdw>
                        </a:effectLst>
                        <a:latin typeface="Arial" pitchFamily="34" charset="0"/>
                        <a:ea typeface="Times New Roman" pitchFamily="18" charset="0"/>
                        <a:cs typeface="Microsoft Sans Serif" pitchFamily="34" charset="0"/>
                      </a:endParaRPr>
                    </a:p>
                  </a:txBody>
                  <a:tcPr marT="45693" marB="45693" horzOverflow="overflow">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hlink"/>
                        </a:buClr>
                        <a:buSzTx/>
                        <a:buFont typeface="Wingdings" pitchFamily="2" charset="2"/>
                        <a:buNone/>
                        <a:tabLst/>
                      </a:pPr>
                      <a:r>
                        <a:rPr kumimoji="0" lang="el-GR" sz="1800" b="0" i="0" u="none" strike="noStrike" cap="none" normalizeH="0" baseline="0">
                          <a:ln>
                            <a:noFill/>
                          </a:ln>
                          <a:solidFill>
                            <a:schemeClr val="tx1"/>
                          </a:solidFill>
                          <a:effectLst>
                            <a:outerShdw blurRad="38100" dist="38100" dir="2700000" algn="tl">
                              <a:srgbClr val="000000"/>
                            </a:outerShdw>
                          </a:effectLst>
                          <a:latin typeface="Microsoft Sans Serif" pitchFamily="34" charset="0"/>
                          <a:ea typeface="Times New Roman" pitchFamily="18" charset="0"/>
                          <a:cs typeface="Microsoft Sans Serif" pitchFamily="34" charset="0"/>
                        </a:rPr>
                        <a:t>Ξήρανση δέρματος και κερατοειδή χιτώνα στο μάτι (Ξηροφθαλμία). Ασθενής όραση στο ημίφως.</a:t>
                      </a:r>
                      <a:endParaRPr kumimoji="0" lang="el-GR" sz="1800" b="0" i="0" u="none" strike="noStrike" cap="none" normalizeH="0" baseline="0">
                        <a:ln>
                          <a:noFill/>
                        </a:ln>
                        <a:solidFill>
                          <a:schemeClr val="tx1"/>
                        </a:solidFill>
                        <a:effectLst>
                          <a:outerShdw blurRad="38100" dist="38100" dir="2700000" algn="tl">
                            <a:srgbClr val="000000"/>
                          </a:outerShdw>
                        </a:effectLst>
                        <a:latin typeface="Arial" pitchFamily="34" charset="0"/>
                        <a:ea typeface="Times New Roman" pitchFamily="18" charset="0"/>
                        <a:cs typeface="Microsoft Sans Serif" pitchFamily="34" charset="0"/>
                      </a:endParaRPr>
                    </a:p>
                  </a:txBody>
                  <a:tcPr marT="45693" marB="45693" horzOverflow="overflow">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hlink"/>
                        </a:buClr>
                        <a:buSzTx/>
                        <a:buFont typeface="Wingdings" pitchFamily="2" charset="2"/>
                        <a:buNone/>
                        <a:tabLst>
                          <a:tab pos="1349375" algn="l"/>
                        </a:tabLst>
                      </a:pPr>
                      <a:r>
                        <a:rPr kumimoji="0" lang="el-GR" sz="1800" b="0" i="0" u="none" strike="noStrike" cap="none" normalizeH="0" baseline="0">
                          <a:ln>
                            <a:noFill/>
                          </a:ln>
                          <a:solidFill>
                            <a:schemeClr val="tx1"/>
                          </a:solidFill>
                          <a:effectLst>
                            <a:outerShdw blurRad="38100" dist="38100" dir="2700000" algn="tl">
                              <a:srgbClr val="000000"/>
                            </a:outerShdw>
                          </a:effectLst>
                          <a:latin typeface="Microsoft Sans Serif" pitchFamily="34" charset="0"/>
                          <a:ea typeface="Times New Roman" pitchFamily="18" charset="0"/>
                          <a:cs typeface="Microsoft Sans Serif" pitchFamily="34" charset="0"/>
                        </a:rPr>
                        <a:t>Προσδίδει το κίτρινο χρώμα στα καρότα (απ' όπου η ονομασία της). Αποθηκεύεται στο συκώτι. </a:t>
                      </a:r>
                      <a:endParaRPr kumimoji="0" lang="el-GR" sz="1800" b="0" i="0" u="none" strike="noStrike" cap="none" normalizeH="0" baseline="0">
                        <a:ln>
                          <a:noFill/>
                        </a:ln>
                        <a:solidFill>
                          <a:schemeClr val="tx1"/>
                        </a:solidFill>
                        <a:effectLst>
                          <a:outerShdw blurRad="38100" dist="38100" dir="2700000" algn="tl">
                            <a:srgbClr val="000000"/>
                          </a:outerShdw>
                        </a:effectLst>
                        <a:latin typeface="Arial" pitchFamily="34" charset="0"/>
                        <a:ea typeface="Times New Roman" pitchFamily="18" charset="0"/>
                        <a:cs typeface="Microsoft Sans Serif" pitchFamily="34" charset="0"/>
                      </a:endParaRPr>
                    </a:p>
                  </a:txBody>
                  <a:tcPr marT="45693" marB="45693" horzOverflow="overflow">
                    <a:lnL w="12700" cap="flat" cmpd="sng" algn="ctr">
                      <a:solidFill>
                        <a:srgbClr val="808080"/>
                      </a:solidFill>
                      <a:prstDash val="solid"/>
                      <a:round/>
                      <a:headEnd type="none" w="med" len="med"/>
                      <a:tailEnd type="none" w="med" len="med"/>
                    </a:lnL>
                    <a:lnR w="254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005948">
                <a:tc>
                  <a:txBody>
                    <a:bodyPr/>
                    <a:lstStyle/>
                    <a:p>
                      <a:pPr marL="0" marR="0" lvl="0" indent="0" algn="l" defTabSz="914400" rtl="0" eaLnBrk="1" fontAlgn="base" latinLnBrk="0" hangingPunct="1">
                        <a:lnSpc>
                          <a:spcPct val="100000"/>
                        </a:lnSpc>
                        <a:spcBef>
                          <a:spcPct val="0"/>
                        </a:spcBef>
                        <a:spcAft>
                          <a:spcPct val="0"/>
                        </a:spcAft>
                        <a:buClr>
                          <a:schemeClr val="hlink"/>
                        </a:buClr>
                        <a:buSzTx/>
                        <a:buFont typeface="Wingdings" pitchFamily="2" charset="2"/>
                        <a:buNone/>
                        <a:tabLst>
                          <a:tab pos="0" algn="l"/>
                        </a:tabLst>
                      </a:pPr>
                      <a:r>
                        <a:rPr kumimoji="0" lang="en-US" sz="1800" b="1" i="0" u="none" strike="noStrike" cap="none" normalizeH="0" baseline="0">
                          <a:ln>
                            <a:noFill/>
                          </a:ln>
                          <a:solidFill>
                            <a:schemeClr val="tx1"/>
                          </a:solidFill>
                          <a:effectLst>
                            <a:outerShdw blurRad="38100" dist="38100" dir="2700000" algn="tl">
                              <a:srgbClr val="000000"/>
                            </a:outerShdw>
                          </a:effectLst>
                          <a:latin typeface="Microsoft Sans Serif" pitchFamily="34" charset="0"/>
                          <a:ea typeface="Times New Roman" pitchFamily="18" charset="0"/>
                          <a:cs typeface="Microsoft Sans Serif" pitchFamily="34" charset="0"/>
                        </a:rPr>
                        <a:t>D </a:t>
                      </a:r>
                      <a:endParaRPr kumimoji="0" lang="el-GR" sz="1800" b="1" i="0" u="none" strike="noStrike" cap="none" normalizeH="0" baseline="0">
                        <a:ln>
                          <a:noFill/>
                        </a:ln>
                        <a:solidFill>
                          <a:schemeClr val="tx1"/>
                        </a:solidFill>
                        <a:effectLst>
                          <a:outerShdw blurRad="38100" dist="38100" dir="2700000" algn="tl">
                            <a:srgbClr val="000000"/>
                          </a:outerShdw>
                        </a:effectLst>
                        <a:latin typeface="Microsoft Sans Serif" pitchFamily="34" charset="0"/>
                        <a:ea typeface="Times New Roman" pitchFamily="18" charset="0"/>
                        <a:cs typeface="Microsoft Sans Serif" pitchFamily="34" charset="0"/>
                      </a:endParaRPr>
                    </a:p>
                    <a:p>
                      <a:pPr marL="0" marR="0" lvl="0" indent="0" algn="l" defTabSz="914400" rtl="0" eaLnBrk="1" fontAlgn="base" latinLnBrk="0" hangingPunct="1">
                        <a:lnSpc>
                          <a:spcPct val="100000"/>
                        </a:lnSpc>
                        <a:spcBef>
                          <a:spcPct val="0"/>
                        </a:spcBef>
                        <a:spcAft>
                          <a:spcPct val="0"/>
                        </a:spcAft>
                        <a:buClr>
                          <a:schemeClr val="hlink"/>
                        </a:buClr>
                        <a:buSzTx/>
                        <a:buFont typeface="Wingdings" pitchFamily="2" charset="2"/>
                        <a:buNone/>
                        <a:tabLst>
                          <a:tab pos="0" algn="l"/>
                        </a:tabLst>
                      </a:pPr>
                      <a:r>
                        <a:rPr kumimoji="0" lang="en-US" sz="1800" b="1" i="0" u="none" strike="noStrike" cap="none" normalizeH="0" baseline="0">
                          <a:ln>
                            <a:noFill/>
                          </a:ln>
                          <a:solidFill>
                            <a:schemeClr val="tx1"/>
                          </a:solidFill>
                          <a:effectLst>
                            <a:outerShdw blurRad="38100" dist="38100" dir="2700000" algn="tl">
                              <a:srgbClr val="000000"/>
                            </a:outerShdw>
                          </a:effectLst>
                          <a:latin typeface="Microsoft Sans Serif" pitchFamily="34" charset="0"/>
                          <a:ea typeface="Times New Roman" pitchFamily="18" charset="0"/>
                          <a:cs typeface="Microsoft Sans Serif" pitchFamily="34" charset="0"/>
                        </a:rPr>
                        <a:t>(</a:t>
                      </a:r>
                      <a:r>
                        <a:rPr kumimoji="0" lang="el-GR" sz="1800" b="1" i="0" u="none" strike="noStrike" cap="none" normalizeH="0" baseline="0">
                          <a:ln>
                            <a:noFill/>
                          </a:ln>
                          <a:solidFill>
                            <a:schemeClr val="tx1"/>
                          </a:solidFill>
                          <a:effectLst>
                            <a:outerShdw blurRad="38100" dist="38100" dir="2700000" algn="tl">
                              <a:srgbClr val="000000"/>
                            </a:outerShdw>
                          </a:effectLst>
                          <a:latin typeface="Microsoft Sans Serif" pitchFamily="34" charset="0"/>
                          <a:ea typeface="Times New Roman" pitchFamily="18" charset="0"/>
                          <a:cs typeface="Microsoft Sans Serif" pitchFamily="34" charset="0"/>
                        </a:rPr>
                        <a:t>Αντιρραχιτική)</a:t>
                      </a:r>
                      <a:endParaRPr kumimoji="0" lang="el-GR" sz="1800" b="0" i="0" u="none" strike="noStrike" cap="none" normalizeH="0" baseline="0">
                        <a:ln>
                          <a:noFill/>
                        </a:ln>
                        <a:solidFill>
                          <a:schemeClr val="tx1"/>
                        </a:solidFill>
                        <a:effectLst>
                          <a:outerShdw blurRad="38100" dist="38100" dir="2700000" algn="tl">
                            <a:srgbClr val="000000"/>
                          </a:outerShdw>
                        </a:effectLst>
                        <a:latin typeface="Arial" pitchFamily="34" charset="0"/>
                        <a:ea typeface="Times New Roman" pitchFamily="18" charset="0"/>
                        <a:cs typeface="Microsoft Sans Serif" pitchFamily="34" charset="0"/>
                      </a:endParaRPr>
                    </a:p>
                  </a:txBody>
                  <a:tcPr marT="45693" marB="45693" horzOverflow="overflow">
                    <a:lnL w="254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hlink"/>
                        </a:buClr>
                        <a:buSzTx/>
                        <a:buFont typeface="Wingdings" pitchFamily="2" charset="2"/>
                        <a:buNone/>
                        <a:tabLst/>
                      </a:pPr>
                      <a:r>
                        <a:rPr kumimoji="0" lang="el-GR" sz="1800" b="0" i="0" u="none" strike="noStrike" cap="none" normalizeH="0" baseline="0">
                          <a:ln>
                            <a:noFill/>
                          </a:ln>
                          <a:solidFill>
                            <a:schemeClr val="tx1"/>
                          </a:solidFill>
                          <a:effectLst>
                            <a:outerShdw blurRad="38100" dist="38100" dir="2700000" algn="tl">
                              <a:srgbClr val="000000"/>
                            </a:outerShdw>
                          </a:effectLst>
                          <a:latin typeface="Microsoft Sans Serif" pitchFamily="34" charset="0"/>
                          <a:ea typeface="Times New Roman" pitchFamily="18" charset="0"/>
                          <a:cs typeface="Microsoft Sans Serif" pitchFamily="34" charset="0"/>
                        </a:rPr>
                        <a:t>Συκώτι, Μουρουνέλαιο, αυγά</a:t>
                      </a:r>
                      <a:endParaRPr kumimoji="0" lang="el-GR" sz="1800" b="0" i="0" u="none" strike="noStrike" cap="none" normalizeH="0" baseline="0">
                        <a:ln>
                          <a:noFill/>
                        </a:ln>
                        <a:solidFill>
                          <a:schemeClr val="tx1"/>
                        </a:solidFill>
                        <a:effectLst>
                          <a:outerShdw blurRad="38100" dist="38100" dir="2700000" algn="tl">
                            <a:srgbClr val="000000"/>
                          </a:outerShdw>
                        </a:effectLst>
                        <a:latin typeface="Arial" pitchFamily="34" charset="0"/>
                        <a:ea typeface="Times New Roman" pitchFamily="18" charset="0"/>
                        <a:cs typeface="Microsoft Sans Serif" pitchFamily="34" charset="0"/>
                      </a:endParaRPr>
                    </a:p>
                  </a:txBody>
                  <a:tcPr marT="45693" marB="45693" horzOverflow="overflow">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hlink"/>
                        </a:buClr>
                        <a:buSzTx/>
                        <a:buFont typeface="Wingdings" pitchFamily="2" charset="2"/>
                        <a:buNone/>
                        <a:tabLst/>
                      </a:pPr>
                      <a:r>
                        <a:rPr kumimoji="0" lang="el-GR" sz="1800" b="0" i="0" u="none" strike="noStrike" cap="none" normalizeH="0" baseline="0">
                          <a:ln>
                            <a:noFill/>
                          </a:ln>
                          <a:solidFill>
                            <a:schemeClr val="tx1"/>
                          </a:solidFill>
                          <a:effectLst>
                            <a:outerShdw blurRad="38100" dist="38100" dir="2700000" algn="tl">
                              <a:srgbClr val="000000"/>
                            </a:outerShdw>
                          </a:effectLst>
                          <a:latin typeface="Microsoft Sans Serif" pitchFamily="34" charset="0"/>
                          <a:ea typeface="Times New Roman" pitchFamily="18" charset="0"/>
                          <a:cs typeface="Microsoft Sans Serif" pitchFamily="34" charset="0"/>
                        </a:rPr>
                        <a:t>Ραχίτιδα, παραμόρφωση δοντιών</a:t>
                      </a:r>
                      <a:endParaRPr kumimoji="0" lang="el-GR" sz="1800" b="0" i="0" u="none" strike="noStrike" cap="none" normalizeH="0" baseline="0">
                        <a:ln>
                          <a:noFill/>
                        </a:ln>
                        <a:solidFill>
                          <a:schemeClr val="tx1"/>
                        </a:solidFill>
                        <a:effectLst>
                          <a:outerShdw blurRad="38100" dist="38100" dir="2700000" algn="tl">
                            <a:srgbClr val="000000"/>
                          </a:outerShdw>
                        </a:effectLst>
                        <a:latin typeface="Arial" pitchFamily="34" charset="0"/>
                        <a:ea typeface="Times New Roman" pitchFamily="18" charset="0"/>
                        <a:cs typeface="Microsoft Sans Serif" pitchFamily="34" charset="0"/>
                      </a:endParaRPr>
                    </a:p>
                  </a:txBody>
                  <a:tcPr marT="45693" marB="45693" horzOverflow="overflow">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a:noFill/>
                    </a:lnTlToBr>
                    <a:lnBlToTr>
                      <a:noFill/>
                    </a:lnBlToTr>
                    <a:noFill/>
                  </a:tcPr>
                </a:tc>
                <a:tc>
                  <a:txBody>
                    <a:bodyPr/>
                    <a:lstStyle/>
                    <a:p>
                      <a:pPr marL="0" marR="0" lvl="0" indent="180975" algn="l" defTabSz="914400" rtl="0" eaLnBrk="1" fontAlgn="base" latinLnBrk="0" hangingPunct="1">
                        <a:lnSpc>
                          <a:spcPct val="100000"/>
                        </a:lnSpc>
                        <a:spcBef>
                          <a:spcPct val="0"/>
                        </a:spcBef>
                        <a:spcAft>
                          <a:spcPct val="0"/>
                        </a:spcAft>
                        <a:buClr>
                          <a:schemeClr val="hlink"/>
                        </a:buClr>
                        <a:buSzTx/>
                        <a:buFont typeface="Wingdings" pitchFamily="2" charset="2"/>
                        <a:buNone/>
                        <a:tabLst/>
                      </a:pPr>
                      <a:r>
                        <a:rPr kumimoji="0" lang="el-GR" sz="1400" b="0" i="0" u="none" strike="noStrike" cap="none" normalizeH="0" baseline="0" dirty="0">
                          <a:ln>
                            <a:noFill/>
                          </a:ln>
                          <a:solidFill>
                            <a:schemeClr val="tx1"/>
                          </a:solidFill>
                          <a:effectLst>
                            <a:outerShdw blurRad="38100" dist="38100" dir="2700000" algn="tl">
                              <a:srgbClr val="000000"/>
                            </a:outerShdw>
                          </a:effectLst>
                          <a:latin typeface="Microsoft Sans Serif" pitchFamily="34" charset="0"/>
                          <a:ea typeface="Times New Roman" pitchFamily="18" charset="0"/>
                          <a:cs typeface="Microsoft Sans Serif" pitchFamily="34" charset="0"/>
                        </a:rPr>
                        <a:t>Οι ραχίτιδες είναι σπάνιες σε περιοχές με μεγάλη ηλιοφάνεια.</a:t>
                      </a:r>
                      <a:endParaRPr kumimoji="0" lang="el-GR" sz="1400" b="0" i="0" u="none" strike="noStrike" cap="none" normalizeH="0" baseline="0" dirty="0">
                        <a:ln>
                          <a:noFill/>
                        </a:ln>
                        <a:solidFill>
                          <a:schemeClr val="tx1"/>
                        </a:solidFill>
                        <a:effectLst>
                          <a:outerShdw blurRad="38100" dist="38100" dir="2700000" algn="tl">
                            <a:srgbClr val="000000"/>
                          </a:outerShdw>
                        </a:effectLst>
                        <a:latin typeface="Arial" pitchFamily="34" charset="0"/>
                        <a:ea typeface="Times New Roman" pitchFamily="18" charset="0"/>
                        <a:cs typeface="Microsoft Sans Serif" pitchFamily="34" charset="0"/>
                      </a:endParaRPr>
                    </a:p>
                  </a:txBody>
                  <a:tcPr marT="45693" marB="45693" horzOverflow="overflow">
                    <a:lnL w="12700" cap="flat" cmpd="sng" algn="ctr">
                      <a:solidFill>
                        <a:srgbClr val="808080"/>
                      </a:solidFill>
                      <a:prstDash val="solid"/>
                      <a:round/>
                      <a:headEnd type="none" w="med" len="med"/>
                      <a:tailEnd type="none" w="med" len="med"/>
                    </a:lnL>
                    <a:lnR w="254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188603">
                <a:tc>
                  <a:txBody>
                    <a:bodyPr/>
                    <a:lstStyle/>
                    <a:p>
                      <a:pPr marL="0" marR="0" lvl="0" indent="0" algn="l" defTabSz="914400" rtl="0" eaLnBrk="1" fontAlgn="base" latinLnBrk="0" hangingPunct="1">
                        <a:lnSpc>
                          <a:spcPct val="100000"/>
                        </a:lnSpc>
                        <a:spcBef>
                          <a:spcPct val="0"/>
                        </a:spcBef>
                        <a:spcAft>
                          <a:spcPct val="0"/>
                        </a:spcAft>
                        <a:buClr>
                          <a:schemeClr val="hlink"/>
                        </a:buClr>
                        <a:buSzTx/>
                        <a:buFont typeface="Wingdings" pitchFamily="2" charset="2"/>
                        <a:buNone/>
                        <a:tabLst/>
                      </a:pPr>
                      <a:r>
                        <a:rPr kumimoji="0" lang="el-GR" sz="1800" b="1" i="0" u="none" strike="noStrike" cap="none" normalizeH="0" baseline="0">
                          <a:ln>
                            <a:noFill/>
                          </a:ln>
                          <a:solidFill>
                            <a:schemeClr val="tx1"/>
                          </a:solidFill>
                          <a:effectLst>
                            <a:outerShdw blurRad="38100" dist="38100" dir="2700000" algn="tl">
                              <a:srgbClr val="000000"/>
                            </a:outerShdw>
                          </a:effectLst>
                          <a:latin typeface="Microsoft Sans Serif" pitchFamily="34" charset="0"/>
                          <a:ea typeface="Times New Roman" pitchFamily="18" charset="0"/>
                          <a:cs typeface="Microsoft Sans Serif" pitchFamily="34" charset="0"/>
                        </a:rPr>
                        <a:t>Ε (Τοκοφερόλη)</a:t>
                      </a:r>
                      <a:r>
                        <a:rPr kumimoji="0" lang="el-GR" sz="1800" b="0" i="0" u="none" strike="noStrike" cap="none" normalizeH="0" baseline="0">
                          <a:ln>
                            <a:noFill/>
                          </a:ln>
                          <a:solidFill>
                            <a:schemeClr val="tx1"/>
                          </a:solidFill>
                          <a:effectLst>
                            <a:outerShdw blurRad="38100" dist="38100" dir="2700000" algn="tl">
                              <a:srgbClr val="000000"/>
                            </a:outerShdw>
                          </a:effectLst>
                          <a:latin typeface="Microsoft Sans Serif" pitchFamily="34" charset="0"/>
                          <a:ea typeface="Times New Roman" pitchFamily="18" charset="0"/>
                          <a:cs typeface="Microsoft Sans Serif" pitchFamily="34" charset="0"/>
                        </a:rPr>
                        <a:t> Αντιοξειδωτ. παράγοντας.</a:t>
                      </a:r>
                      <a:endParaRPr kumimoji="0" lang="el-GR" sz="1800" b="0" i="0" u="none" strike="noStrike" cap="none" normalizeH="0" baseline="0">
                        <a:ln>
                          <a:noFill/>
                        </a:ln>
                        <a:solidFill>
                          <a:schemeClr val="tx1"/>
                        </a:solidFill>
                        <a:effectLst>
                          <a:outerShdw blurRad="38100" dist="38100" dir="2700000" algn="tl">
                            <a:srgbClr val="000000"/>
                          </a:outerShdw>
                        </a:effectLst>
                        <a:latin typeface="Arial" pitchFamily="34" charset="0"/>
                        <a:ea typeface="Times New Roman" pitchFamily="18" charset="0"/>
                        <a:cs typeface="Microsoft Sans Serif" pitchFamily="34" charset="0"/>
                      </a:endParaRPr>
                    </a:p>
                  </a:txBody>
                  <a:tcPr marT="45693" marB="45693" horzOverflow="overflow">
                    <a:lnL w="254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a:noFill/>
                    </a:lnTlToBr>
                    <a:lnBlToTr>
                      <a:noFill/>
                    </a:lnBlToTr>
                    <a:noFill/>
                  </a:tcPr>
                </a:tc>
                <a:tc>
                  <a:txBody>
                    <a:bodyPr/>
                    <a:lstStyle/>
                    <a:p>
                      <a:pPr marL="0" marR="0" lvl="0" indent="180975" algn="l" defTabSz="914400" rtl="0" eaLnBrk="1" fontAlgn="base" latinLnBrk="0" hangingPunct="1">
                        <a:lnSpc>
                          <a:spcPct val="100000"/>
                        </a:lnSpc>
                        <a:spcBef>
                          <a:spcPct val="0"/>
                        </a:spcBef>
                        <a:spcAft>
                          <a:spcPct val="0"/>
                        </a:spcAft>
                        <a:buClr>
                          <a:schemeClr val="hlink"/>
                        </a:buClr>
                        <a:buSzTx/>
                        <a:buFont typeface="Wingdings" pitchFamily="2" charset="2"/>
                        <a:buNone/>
                        <a:tabLst>
                          <a:tab pos="1530350" algn="l"/>
                        </a:tabLst>
                      </a:pPr>
                      <a:r>
                        <a:rPr kumimoji="0" lang="el-GR" sz="1800" b="0" i="0" u="none" strike="noStrike" cap="none" normalizeH="0" baseline="0">
                          <a:ln>
                            <a:noFill/>
                          </a:ln>
                          <a:solidFill>
                            <a:schemeClr val="tx1"/>
                          </a:solidFill>
                          <a:effectLst>
                            <a:outerShdw blurRad="38100" dist="38100" dir="2700000" algn="tl">
                              <a:srgbClr val="000000"/>
                            </a:outerShdw>
                          </a:effectLst>
                          <a:latin typeface="Microsoft Sans Serif" pitchFamily="34" charset="0"/>
                          <a:ea typeface="Times New Roman" pitchFamily="18" charset="0"/>
                          <a:cs typeface="Microsoft Sans Serif" pitchFamily="34" charset="0"/>
                        </a:rPr>
                        <a:t>Φύτρα σταριού, </a:t>
                      </a:r>
                      <a:endParaRPr kumimoji="0" lang="el-GR" sz="1800" b="0" i="0" u="none" strike="noStrike" cap="none" normalizeH="0" baseline="0">
                        <a:ln>
                          <a:noFill/>
                        </a:ln>
                        <a:solidFill>
                          <a:schemeClr val="tx1"/>
                        </a:solidFill>
                        <a:effectLst>
                          <a:outerShdw blurRad="38100" dist="38100" dir="2700000" algn="tl">
                            <a:srgbClr val="000000"/>
                          </a:outerShdw>
                        </a:effectLst>
                        <a:latin typeface="Arial" pitchFamily="34" charset="0"/>
                        <a:ea typeface="Times New Roman" pitchFamily="18" charset="0"/>
                        <a:cs typeface="Microsoft Sans Serif" pitchFamily="34" charset="0"/>
                      </a:endParaRPr>
                    </a:p>
                    <a:p>
                      <a:pPr marL="0" marR="0" lvl="0" indent="180975" algn="l" defTabSz="914400" rtl="0" eaLnBrk="0" fontAlgn="base" latinLnBrk="0" hangingPunct="0">
                        <a:lnSpc>
                          <a:spcPct val="100000"/>
                        </a:lnSpc>
                        <a:spcBef>
                          <a:spcPct val="0"/>
                        </a:spcBef>
                        <a:spcAft>
                          <a:spcPct val="0"/>
                        </a:spcAft>
                        <a:buClr>
                          <a:schemeClr val="hlink"/>
                        </a:buClr>
                        <a:buSzTx/>
                        <a:buFont typeface="Wingdings" pitchFamily="2" charset="2"/>
                        <a:buNone/>
                        <a:tabLst>
                          <a:tab pos="1530350" algn="l"/>
                        </a:tabLst>
                      </a:pPr>
                      <a:r>
                        <a:rPr kumimoji="0" lang="el-GR" sz="1800" b="0" i="0" u="none" strike="noStrike" cap="none" normalizeH="0" baseline="0">
                          <a:ln>
                            <a:noFill/>
                          </a:ln>
                          <a:solidFill>
                            <a:schemeClr val="tx1"/>
                          </a:solidFill>
                          <a:effectLst>
                            <a:outerShdw blurRad="38100" dist="38100" dir="2700000" algn="tl">
                              <a:srgbClr val="000000"/>
                            </a:outerShdw>
                          </a:effectLst>
                          <a:latin typeface="Microsoft Sans Serif" pitchFamily="34" charset="0"/>
                          <a:ea typeface="Times New Roman" pitchFamily="18" charset="0"/>
                          <a:cs typeface="Microsoft Sans Serif" pitchFamily="34" charset="0"/>
                        </a:rPr>
                        <a:t>ψωμί ολικής αλέσεως, βούτυρο, ελαιόλαδο.</a:t>
                      </a:r>
                      <a:endParaRPr kumimoji="0" lang="el-GR" sz="1800" b="0" i="0" u="none" strike="noStrike" cap="none" normalizeH="0" baseline="0">
                        <a:ln>
                          <a:noFill/>
                        </a:ln>
                        <a:solidFill>
                          <a:schemeClr val="tx1"/>
                        </a:solidFill>
                        <a:effectLst>
                          <a:outerShdw blurRad="38100" dist="38100" dir="2700000" algn="tl">
                            <a:srgbClr val="000000"/>
                          </a:outerShdw>
                        </a:effectLst>
                        <a:latin typeface="Arial" pitchFamily="34" charset="0"/>
                        <a:ea typeface="Times New Roman" pitchFamily="18" charset="0"/>
                        <a:cs typeface="Microsoft Sans Serif" pitchFamily="34" charset="0"/>
                      </a:endParaRPr>
                    </a:p>
                  </a:txBody>
                  <a:tcPr marT="45693" marB="45693" horzOverflow="overflow">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a:noFill/>
                    </a:lnTlToBr>
                    <a:lnBlToTr>
                      <a:noFill/>
                    </a:lnBlToTr>
                    <a:noFill/>
                  </a:tcPr>
                </a:tc>
                <a:tc>
                  <a:txBody>
                    <a:bodyPr/>
                    <a:lstStyle/>
                    <a:p>
                      <a:pPr marL="0" marR="0" lvl="0" indent="180975" algn="l" defTabSz="914400" rtl="0" eaLnBrk="1" fontAlgn="base" latinLnBrk="0" hangingPunct="1">
                        <a:lnSpc>
                          <a:spcPct val="100000"/>
                        </a:lnSpc>
                        <a:spcBef>
                          <a:spcPct val="0"/>
                        </a:spcBef>
                        <a:spcAft>
                          <a:spcPct val="0"/>
                        </a:spcAft>
                        <a:buClr>
                          <a:schemeClr val="hlink"/>
                        </a:buClr>
                        <a:buSzTx/>
                        <a:buFont typeface="Wingdings" pitchFamily="2" charset="2"/>
                        <a:buNone/>
                        <a:tabLst/>
                      </a:pPr>
                      <a:r>
                        <a:rPr kumimoji="0" lang="el-GR" sz="1800" b="0" i="0" u="none" strike="noStrike" cap="none" normalizeH="0" baseline="0">
                          <a:ln>
                            <a:noFill/>
                          </a:ln>
                          <a:solidFill>
                            <a:schemeClr val="tx1"/>
                          </a:solidFill>
                          <a:effectLst>
                            <a:outerShdw blurRad="38100" dist="38100" dir="2700000" algn="tl">
                              <a:srgbClr val="000000"/>
                            </a:outerShdw>
                          </a:effectLst>
                          <a:latin typeface="Microsoft Sans Serif" pitchFamily="34" charset="0"/>
                          <a:ea typeface="Times New Roman" pitchFamily="18" charset="0"/>
                          <a:cs typeface="Microsoft Sans Serif" pitchFamily="34" charset="0"/>
                        </a:rPr>
                        <a:t>Προξενεί θάνατο του </a:t>
                      </a:r>
                      <a:endParaRPr kumimoji="0" lang="el-GR" sz="1800" b="0" i="0" u="none" strike="noStrike" cap="none" normalizeH="0" baseline="0">
                        <a:ln>
                          <a:noFill/>
                        </a:ln>
                        <a:solidFill>
                          <a:schemeClr val="tx1"/>
                        </a:solidFill>
                        <a:effectLst>
                          <a:outerShdw blurRad="38100" dist="38100" dir="2700000" algn="tl">
                            <a:srgbClr val="000000"/>
                          </a:outerShdw>
                        </a:effectLst>
                        <a:latin typeface="Arial" pitchFamily="34" charset="0"/>
                        <a:ea typeface="Times New Roman" pitchFamily="18" charset="0"/>
                        <a:cs typeface="Microsoft Sans Serif" pitchFamily="34" charset="0"/>
                      </a:endParaRPr>
                    </a:p>
                    <a:p>
                      <a:pPr marL="0" marR="0" lvl="0" indent="180975" algn="l" defTabSz="914400" rtl="0" eaLnBrk="0" fontAlgn="base" latinLnBrk="0" hangingPunct="0">
                        <a:lnSpc>
                          <a:spcPct val="100000"/>
                        </a:lnSpc>
                        <a:spcBef>
                          <a:spcPct val="0"/>
                        </a:spcBef>
                        <a:spcAft>
                          <a:spcPct val="0"/>
                        </a:spcAft>
                        <a:buClr>
                          <a:schemeClr val="hlink"/>
                        </a:buClr>
                        <a:buSzTx/>
                        <a:buFont typeface="Wingdings" pitchFamily="2" charset="2"/>
                        <a:buNone/>
                        <a:tabLst/>
                      </a:pPr>
                      <a:r>
                        <a:rPr kumimoji="0" lang="el-GR" sz="1800" b="0" i="0" u="none" strike="noStrike" cap="none" normalizeH="0" baseline="0">
                          <a:ln>
                            <a:noFill/>
                          </a:ln>
                          <a:solidFill>
                            <a:schemeClr val="tx1"/>
                          </a:solidFill>
                          <a:effectLst>
                            <a:outerShdw blurRad="38100" dist="38100" dir="2700000" algn="tl">
                              <a:srgbClr val="000000"/>
                            </a:outerShdw>
                          </a:effectLst>
                          <a:latin typeface="Microsoft Sans Serif" pitchFamily="34" charset="0"/>
                          <a:ea typeface="Times New Roman" pitchFamily="18" charset="0"/>
                          <a:cs typeface="Microsoft Sans Serif" pitchFamily="34" charset="0"/>
                        </a:rPr>
                        <a:t>εμβρύου καθώς και των σπερματοζωαρίων.</a:t>
                      </a:r>
                      <a:endParaRPr kumimoji="0" lang="el-GR" sz="1800" b="0" i="0" u="none" strike="noStrike" cap="none" normalizeH="0" baseline="0">
                        <a:ln>
                          <a:noFill/>
                        </a:ln>
                        <a:solidFill>
                          <a:schemeClr val="tx1"/>
                        </a:solidFill>
                        <a:effectLst>
                          <a:outerShdw blurRad="38100" dist="38100" dir="2700000" algn="tl">
                            <a:srgbClr val="000000"/>
                          </a:outerShdw>
                        </a:effectLst>
                        <a:latin typeface="Arial" pitchFamily="34" charset="0"/>
                        <a:ea typeface="Times New Roman" pitchFamily="18" charset="0"/>
                        <a:cs typeface="Microsoft Sans Serif" pitchFamily="34" charset="0"/>
                      </a:endParaRPr>
                    </a:p>
                  </a:txBody>
                  <a:tcPr marT="45693" marB="45693" horzOverflow="overflow">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hlink"/>
                        </a:buClr>
                        <a:buSzTx/>
                        <a:buFont typeface="Wingdings" pitchFamily="2" charset="2"/>
                        <a:buNone/>
                        <a:tabLst/>
                      </a:pPr>
                      <a:r>
                        <a:rPr kumimoji="0" lang="el-GR" sz="1800" b="0" i="0" u="none" strike="noStrike" cap="none" normalizeH="0" baseline="0">
                          <a:ln>
                            <a:noFill/>
                          </a:ln>
                          <a:solidFill>
                            <a:schemeClr val="tx1"/>
                          </a:solidFill>
                          <a:effectLst>
                            <a:outerShdw blurRad="38100" dist="38100" dir="2700000" algn="tl">
                              <a:srgbClr val="000000"/>
                            </a:outerShdw>
                          </a:effectLst>
                          <a:latin typeface="Microsoft Sans Serif" pitchFamily="34" charset="0"/>
                          <a:ea typeface="Times New Roman" pitchFamily="18" charset="0"/>
                          <a:cs typeface="Microsoft Sans Serif" pitchFamily="34" charset="0"/>
                        </a:rPr>
                        <a:t>Οι μελέτες έχουν γίνει σε πειραματόζωα.</a:t>
                      </a:r>
                      <a:endParaRPr kumimoji="0" lang="el-GR" sz="1800" b="0" i="0" u="none" strike="noStrike" cap="none" normalizeH="0" baseline="0">
                        <a:ln>
                          <a:noFill/>
                        </a:ln>
                        <a:solidFill>
                          <a:schemeClr val="tx1"/>
                        </a:solidFill>
                        <a:effectLst>
                          <a:outerShdw blurRad="38100" dist="38100" dir="2700000" algn="tl">
                            <a:srgbClr val="000000"/>
                          </a:outerShdw>
                        </a:effectLst>
                        <a:latin typeface="Arial" pitchFamily="34" charset="0"/>
                        <a:ea typeface="Times New Roman" pitchFamily="18" charset="0"/>
                        <a:cs typeface="Microsoft Sans Serif" pitchFamily="34" charset="0"/>
                      </a:endParaRPr>
                    </a:p>
                  </a:txBody>
                  <a:tcPr marT="45693" marB="45693" horzOverflow="overflow">
                    <a:lnL w="12700" cap="flat" cmpd="sng" algn="ctr">
                      <a:solidFill>
                        <a:srgbClr val="808080"/>
                      </a:solidFill>
                      <a:prstDash val="solid"/>
                      <a:round/>
                      <a:headEnd type="none" w="med" len="med"/>
                      <a:tailEnd type="none" w="med" len="med"/>
                    </a:lnL>
                    <a:lnR w="254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1462907">
                <a:tc>
                  <a:txBody>
                    <a:bodyPr/>
                    <a:lstStyle/>
                    <a:p>
                      <a:pPr marL="0" marR="0" lvl="0" indent="0" algn="l" defTabSz="914400" rtl="0" eaLnBrk="1" fontAlgn="base" latinLnBrk="0" hangingPunct="1">
                        <a:lnSpc>
                          <a:spcPct val="100000"/>
                        </a:lnSpc>
                        <a:spcBef>
                          <a:spcPct val="0"/>
                        </a:spcBef>
                        <a:spcAft>
                          <a:spcPct val="0"/>
                        </a:spcAft>
                        <a:buClr>
                          <a:schemeClr val="hlink"/>
                        </a:buClr>
                        <a:buSzTx/>
                        <a:buFont typeface="Wingdings" pitchFamily="2" charset="2"/>
                        <a:buNone/>
                        <a:tabLst/>
                      </a:pPr>
                      <a:r>
                        <a:rPr kumimoji="0" lang="el-GR" sz="1800" b="1" i="0" u="none" strike="noStrike" cap="none" normalizeH="0" baseline="0">
                          <a:ln>
                            <a:noFill/>
                          </a:ln>
                          <a:solidFill>
                            <a:schemeClr val="tx1"/>
                          </a:solidFill>
                          <a:effectLst>
                            <a:outerShdw blurRad="38100" dist="38100" dir="2700000" algn="tl">
                              <a:srgbClr val="000000"/>
                            </a:outerShdw>
                          </a:effectLst>
                          <a:latin typeface="Microsoft Sans Serif" pitchFamily="34" charset="0"/>
                          <a:ea typeface="Times New Roman" pitchFamily="18" charset="0"/>
                          <a:cs typeface="Microsoft Sans Serif" pitchFamily="34" charset="0"/>
                        </a:rPr>
                        <a:t>Κ</a:t>
                      </a:r>
                      <a:endParaRPr kumimoji="0" lang="el-GR" sz="1800" b="0" i="0" u="none" strike="noStrike" cap="none" normalizeH="0" baseline="0">
                        <a:ln>
                          <a:noFill/>
                        </a:ln>
                        <a:solidFill>
                          <a:schemeClr val="tx1"/>
                        </a:solidFill>
                        <a:effectLst>
                          <a:outerShdw blurRad="38100" dist="38100" dir="2700000" algn="tl">
                            <a:srgbClr val="000000"/>
                          </a:outerShdw>
                        </a:effectLst>
                        <a:latin typeface="Arial" pitchFamily="34" charset="0"/>
                        <a:ea typeface="Times New Roman" pitchFamily="18" charset="0"/>
                        <a:cs typeface="Microsoft Sans Serif" pitchFamily="34" charset="0"/>
                      </a:endParaRPr>
                    </a:p>
                  </a:txBody>
                  <a:tcPr marT="45693" marB="45693" horzOverflow="overflow">
                    <a:lnL w="254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25400" cap="flat" cmpd="sng" algn="ctr">
                      <a:solidFill>
                        <a:srgbClr val="80808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hlink"/>
                        </a:buClr>
                        <a:buSzTx/>
                        <a:buFont typeface="Wingdings" pitchFamily="2" charset="2"/>
                        <a:buNone/>
                        <a:tabLst/>
                      </a:pPr>
                      <a:r>
                        <a:rPr kumimoji="0" lang="el-GR" sz="1800" b="0" i="0" u="none" strike="noStrike" cap="none" normalizeH="0" baseline="0">
                          <a:ln>
                            <a:noFill/>
                          </a:ln>
                          <a:solidFill>
                            <a:schemeClr val="tx1"/>
                          </a:solidFill>
                          <a:effectLst>
                            <a:outerShdw blurRad="38100" dist="38100" dir="2700000" algn="tl">
                              <a:srgbClr val="000000"/>
                            </a:outerShdw>
                          </a:effectLst>
                          <a:latin typeface="Microsoft Sans Serif" pitchFamily="34" charset="0"/>
                          <a:ea typeface="Times New Roman" pitchFamily="18" charset="0"/>
                          <a:cs typeface="Microsoft Sans Serif" pitchFamily="34" charset="0"/>
                        </a:rPr>
                        <a:t>Λαχανικά, κυρίως λάχανο και σπανάκι.</a:t>
                      </a:r>
                      <a:endParaRPr kumimoji="0" lang="el-GR" sz="1800" b="0" i="0" u="none" strike="noStrike" cap="none" normalizeH="0" baseline="0">
                        <a:ln>
                          <a:noFill/>
                        </a:ln>
                        <a:solidFill>
                          <a:schemeClr val="tx1"/>
                        </a:solidFill>
                        <a:effectLst>
                          <a:outerShdw blurRad="38100" dist="38100" dir="2700000" algn="tl">
                            <a:srgbClr val="000000"/>
                          </a:outerShdw>
                        </a:effectLst>
                        <a:latin typeface="Arial" pitchFamily="34" charset="0"/>
                        <a:ea typeface="Times New Roman" pitchFamily="18" charset="0"/>
                        <a:cs typeface="Microsoft Sans Serif" pitchFamily="34" charset="0"/>
                      </a:endParaRPr>
                    </a:p>
                  </a:txBody>
                  <a:tcPr marT="45693" marB="45693" horzOverflow="overflow">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25400" cap="flat" cmpd="sng" algn="ctr">
                      <a:solidFill>
                        <a:srgbClr val="80808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hlink"/>
                        </a:buClr>
                        <a:buSzTx/>
                        <a:buFont typeface="Wingdings" pitchFamily="2" charset="2"/>
                        <a:buNone/>
                        <a:tabLst/>
                      </a:pPr>
                      <a:r>
                        <a:rPr kumimoji="0" lang="el-GR" sz="1800" b="0" i="0" u="none" strike="noStrike" cap="none" normalizeH="0" baseline="0">
                          <a:ln>
                            <a:noFill/>
                          </a:ln>
                          <a:solidFill>
                            <a:schemeClr val="tx1"/>
                          </a:solidFill>
                          <a:effectLst>
                            <a:outerShdw blurRad="38100" dist="38100" dir="2700000" algn="tl">
                              <a:srgbClr val="000000"/>
                            </a:outerShdw>
                          </a:effectLst>
                          <a:latin typeface="Microsoft Sans Serif" pitchFamily="34" charset="0"/>
                          <a:ea typeface="Times New Roman" pitchFamily="18" charset="0"/>
                          <a:cs typeface="Microsoft Sans Serif" pitchFamily="34" charset="0"/>
                        </a:rPr>
                        <a:t>Συμπτώματα παρόμοια με το σκορβούτο.</a:t>
                      </a:r>
                      <a:endParaRPr kumimoji="0" lang="el-GR" sz="1800" b="0" i="0" u="none" strike="noStrike" cap="none" normalizeH="0" baseline="0">
                        <a:ln>
                          <a:noFill/>
                        </a:ln>
                        <a:solidFill>
                          <a:schemeClr val="tx1"/>
                        </a:solidFill>
                        <a:effectLst>
                          <a:outerShdw blurRad="38100" dist="38100" dir="2700000" algn="tl">
                            <a:srgbClr val="000000"/>
                          </a:outerShdw>
                        </a:effectLst>
                        <a:latin typeface="Arial" pitchFamily="34" charset="0"/>
                        <a:ea typeface="Times New Roman" pitchFamily="18" charset="0"/>
                        <a:cs typeface="Microsoft Sans Serif" pitchFamily="34" charset="0"/>
                      </a:endParaRPr>
                    </a:p>
                  </a:txBody>
                  <a:tcPr marT="45693" marB="45693" horzOverflow="overflow">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25400" cap="flat" cmpd="sng" algn="ctr">
                      <a:solidFill>
                        <a:srgbClr val="80808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hlink"/>
                        </a:buClr>
                        <a:buSzTx/>
                        <a:buFont typeface="Wingdings" pitchFamily="2" charset="2"/>
                        <a:buNone/>
                        <a:tabLst/>
                      </a:pPr>
                      <a:r>
                        <a:rPr kumimoji="0" lang="el-GR" sz="1800" b="0" i="0" u="none" strike="noStrike" cap="none" normalizeH="0" baseline="0" dirty="0">
                          <a:ln>
                            <a:noFill/>
                          </a:ln>
                          <a:solidFill>
                            <a:schemeClr val="tx1"/>
                          </a:solidFill>
                          <a:effectLst>
                            <a:outerShdw blurRad="38100" dist="38100" dir="2700000" algn="tl">
                              <a:srgbClr val="000000"/>
                            </a:outerShdw>
                          </a:effectLst>
                          <a:latin typeface="Microsoft Sans Serif" pitchFamily="34" charset="0"/>
                          <a:ea typeface="Times New Roman" pitchFamily="18" charset="0"/>
                          <a:cs typeface="Microsoft Sans Serif" pitchFamily="34" charset="0"/>
                        </a:rPr>
                        <a:t>Τη συνθέτουν τα εντερικά βακτηρίδια. Η χολή βοηθάει στην απορρόφησή της.</a:t>
                      </a:r>
                      <a:endParaRPr kumimoji="0" lang="el-GR" sz="1800" b="0" i="0" u="none" strike="noStrike" cap="none" normalizeH="0" baseline="0" dirty="0">
                        <a:ln>
                          <a:noFill/>
                        </a:ln>
                        <a:solidFill>
                          <a:schemeClr val="tx1"/>
                        </a:solidFill>
                        <a:effectLst>
                          <a:outerShdw blurRad="38100" dist="38100" dir="2700000" algn="tl">
                            <a:srgbClr val="000000"/>
                          </a:outerShdw>
                        </a:effectLst>
                        <a:latin typeface="Arial" pitchFamily="34" charset="0"/>
                        <a:ea typeface="Times New Roman" pitchFamily="18" charset="0"/>
                        <a:cs typeface="Microsoft Sans Serif" pitchFamily="34" charset="0"/>
                      </a:endParaRPr>
                    </a:p>
                  </a:txBody>
                  <a:tcPr marT="45693" marB="45693" horzOverflow="overflow">
                    <a:lnL w="12700" cap="flat" cmpd="sng" algn="ctr">
                      <a:solidFill>
                        <a:srgbClr val="808080"/>
                      </a:solidFill>
                      <a:prstDash val="solid"/>
                      <a:round/>
                      <a:headEnd type="none" w="med" len="med"/>
                      <a:tailEnd type="none" w="med" len="med"/>
                    </a:lnL>
                    <a:lnR w="254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25400" cap="flat" cmpd="sng" algn="ctr">
                      <a:solidFill>
                        <a:srgbClr val="80808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2" name="Τίτλος 1">
            <a:extLst>
              <a:ext uri="{FF2B5EF4-FFF2-40B4-BE49-F238E27FC236}">
                <a16:creationId xmlns:a16="http://schemas.microsoft.com/office/drawing/2014/main" id="{CF91D090-80CF-491C-F68A-9A20A28E4159}"/>
              </a:ext>
            </a:extLst>
          </p:cNvPr>
          <p:cNvSpPr>
            <a:spLocks noGrp="1"/>
          </p:cNvSpPr>
          <p:nvPr>
            <p:ph type="title"/>
          </p:nvPr>
        </p:nvSpPr>
        <p:spPr>
          <a:xfrm>
            <a:off x="990600" y="-762000"/>
            <a:ext cx="8382000" cy="533400"/>
          </a:xfrm>
        </p:spPr>
        <p:txBody>
          <a:bodyPr>
            <a:normAutofit/>
          </a:bodyPr>
          <a:lstStyle/>
          <a:p>
            <a:r>
              <a:rPr lang="en-US" sz="2400" b="1" dirty="0"/>
              <a:t>A-D-E-K= </a:t>
            </a:r>
            <a:r>
              <a:rPr lang="el-GR" sz="2400" b="1" dirty="0"/>
              <a:t>Λιποδιαλυτές Βιταμίνες</a:t>
            </a:r>
            <a:endParaRPr lang="en-US" sz="2400"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3010" name="Group 2">
            <a:extLst>
              <a:ext uri="{FF2B5EF4-FFF2-40B4-BE49-F238E27FC236}">
                <a16:creationId xmlns:a16="http://schemas.microsoft.com/office/drawing/2014/main" id="{93E9D16B-5A44-45A4-924C-FC3F389AD8B4}"/>
              </a:ext>
            </a:extLst>
          </p:cNvPr>
          <p:cNvGraphicFramePr>
            <a:graphicFrameLocks noGrp="1"/>
          </p:cNvGraphicFramePr>
          <p:nvPr>
            <p:extLst>
              <p:ext uri="{D42A27DB-BD31-4B8C-83A1-F6EECF244321}">
                <p14:modId xmlns:p14="http://schemas.microsoft.com/office/powerpoint/2010/main" val="3532328079"/>
              </p:ext>
            </p:extLst>
          </p:nvPr>
        </p:nvGraphicFramePr>
        <p:xfrm>
          <a:off x="-381000" y="0"/>
          <a:ext cx="10134600" cy="7071598"/>
        </p:xfrm>
        <a:graphic>
          <a:graphicData uri="http://schemas.openxmlformats.org/drawingml/2006/table">
            <a:tbl>
              <a:tblPr/>
              <a:tblGrid>
                <a:gridCol w="2545967">
                  <a:extLst>
                    <a:ext uri="{9D8B030D-6E8A-4147-A177-3AD203B41FA5}">
                      <a16:colId xmlns:a16="http://schemas.microsoft.com/office/drawing/2014/main" val="20000"/>
                    </a:ext>
                  </a:extLst>
                </a:gridCol>
                <a:gridCol w="2121932">
                  <a:extLst>
                    <a:ext uri="{9D8B030D-6E8A-4147-A177-3AD203B41FA5}">
                      <a16:colId xmlns:a16="http://schemas.microsoft.com/office/drawing/2014/main" val="20001"/>
                    </a:ext>
                  </a:extLst>
                </a:gridCol>
                <a:gridCol w="2799331">
                  <a:extLst>
                    <a:ext uri="{9D8B030D-6E8A-4147-A177-3AD203B41FA5}">
                      <a16:colId xmlns:a16="http://schemas.microsoft.com/office/drawing/2014/main" val="20002"/>
                    </a:ext>
                  </a:extLst>
                </a:gridCol>
                <a:gridCol w="2667370">
                  <a:extLst>
                    <a:ext uri="{9D8B030D-6E8A-4147-A177-3AD203B41FA5}">
                      <a16:colId xmlns:a16="http://schemas.microsoft.com/office/drawing/2014/main" val="20003"/>
                    </a:ext>
                  </a:extLst>
                </a:gridCol>
              </a:tblGrid>
              <a:tr h="2225150">
                <a:tc>
                  <a:txBody>
                    <a:bodyPr/>
                    <a:lstStyle/>
                    <a:p>
                      <a:pPr marL="0" marR="0" lvl="0" indent="0" algn="l" defTabSz="914400" rtl="0" eaLnBrk="1" fontAlgn="base" latinLnBrk="0" hangingPunct="1">
                        <a:lnSpc>
                          <a:spcPct val="100000"/>
                        </a:lnSpc>
                        <a:spcBef>
                          <a:spcPct val="0"/>
                        </a:spcBef>
                        <a:spcAft>
                          <a:spcPct val="0"/>
                        </a:spcAft>
                        <a:buClr>
                          <a:schemeClr val="hlink"/>
                        </a:buClr>
                        <a:buSzTx/>
                        <a:buFont typeface="Wingdings" pitchFamily="2" charset="2"/>
                        <a:buNone/>
                        <a:tabLst/>
                      </a:pPr>
                      <a:r>
                        <a:rPr kumimoji="0" lang="el-GR" sz="2000" b="1" i="0" u="none" strike="noStrike" cap="none" normalizeH="0" baseline="0" dirty="0">
                          <a:ln>
                            <a:noFill/>
                          </a:ln>
                          <a:solidFill>
                            <a:schemeClr val="tx1"/>
                          </a:solidFill>
                          <a:effectLst>
                            <a:outerShdw blurRad="38100" dist="38100" dir="2700000" algn="tl">
                              <a:srgbClr val="000000"/>
                            </a:outerShdw>
                          </a:effectLst>
                          <a:latin typeface="Microsoft Sans Serif" pitchFamily="34" charset="0"/>
                          <a:ea typeface="Times New Roman" pitchFamily="18" charset="0"/>
                          <a:cs typeface="Microsoft Sans Serif" pitchFamily="34" charset="0"/>
                        </a:rPr>
                        <a:t>Β1</a:t>
                      </a:r>
                      <a:r>
                        <a:rPr kumimoji="0" lang="en-US" sz="2000" b="1" i="0" u="none" strike="noStrike" cap="none" normalizeH="0" baseline="0" dirty="0">
                          <a:ln>
                            <a:noFill/>
                          </a:ln>
                          <a:solidFill>
                            <a:schemeClr val="tx1"/>
                          </a:solidFill>
                          <a:effectLst>
                            <a:outerShdw blurRad="38100" dist="38100" dir="2700000" algn="tl">
                              <a:srgbClr val="000000"/>
                            </a:outerShdw>
                          </a:effectLst>
                          <a:latin typeface="Microsoft Sans Serif" pitchFamily="34" charset="0"/>
                          <a:ea typeface="Times New Roman" pitchFamily="18" charset="0"/>
                          <a:cs typeface="Microsoft Sans Serif" pitchFamily="34" charset="0"/>
                        </a:rPr>
                        <a:t> </a:t>
                      </a:r>
                      <a:r>
                        <a:rPr kumimoji="0" lang="el-GR" sz="2000" b="1" i="0" u="none" strike="noStrike" cap="none" normalizeH="0" baseline="0" dirty="0">
                          <a:ln>
                            <a:noFill/>
                          </a:ln>
                          <a:solidFill>
                            <a:schemeClr val="tx1"/>
                          </a:solidFill>
                          <a:effectLst>
                            <a:outerShdw blurRad="38100" dist="38100" dir="2700000" algn="tl">
                              <a:srgbClr val="000000"/>
                            </a:outerShdw>
                          </a:effectLst>
                          <a:latin typeface="Microsoft Sans Serif" pitchFamily="34" charset="0"/>
                          <a:ea typeface="Times New Roman" pitchFamily="18" charset="0"/>
                          <a:cs typeface="Microsoft Sans Serif" pitchFamily="34" charset="0"/>
                        </a:rPr>
                        <a:t>(Θειαμίνη)</a:t>
                      </a:r>
                      <a:endParaRPr kumimoji="0" lang="el-GR" sz="2000" b="0" i="0" u="none" strike="noStrike" cap="none" normalizeH="0" baseline="0" dirty="0">
                        <a:ln>
                          <a:noFill/>
                        </a:ln>
                        <a:solidFill>
                          <a:schemeClr val="tx1"/>
                        </a:solidFill>
                        <a:effectLst>
                          <a:outerShdw blurRad="38100" dist="38100" dir="2700000" algn="tl">
                            <a:srgbClr val="000000"/>
                          </a:outerShdw>
                        </a:effectLst>
                        <a:latin typeface="Arial" pitchFamily="34" charset="0"/>
                        <a:ea typeface="Times New Roman" pitchFamily="18" charset="0"/>
                        <a:cs typeface="Microsoft Sans Serif" pitchFamily="34" charset="0"/>
                      </a:endParaRPr>
                    </a:p>
                  </a:txBody>
                  <a:tcPr marT="45722" marB="45722" horzOverflow="overflow">
                    <a:lnL w="254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hlink"/>
                        </a:buClr>
                        <a:buSzTx/>
                        <a:buFont typeface="Wingdings" pitchFamily="2" charset="2"/>
                        <a:buNone/>
                        <a:tabLst/>
                      </a:pPr>
                      <a:r>
                        <a:rPr kumimoji="0" lang="el-GR" sz="2000" b="0" i="0" u="none" strike="noStrike" cap="none" normalizeH="0" baseline="0">
                          <a:ln>
                            <a:noFill/>
                          </a:ln>
                          <a:solidFill>
                            <a:schemeClr val="tx1"/>
                          </a:solidFill>
                          <a:effectLst>
                            <a:outerShdw blurRad="38100" dist="38100" dir="2700000" algn="tl">
                              <a:srgbClr val="000000"/>
                            </a:outerShdw>
                          </a:effectLst>
                          <a:latin typeface="Microsoft Sans Serif" pitchFamily="34" charset="0"/>
                          <a:ea typeface="Times New Roman" pitchFamily="18" charset="0"/>
                          <a:cs typeface="Microsoft Sans Serif" pitchFamily="34" charset="0"/>
                        </a:rPr>
                        <a:t>Μαγιά. Φύτρα (έμβρυα) σταριού.</a:t>
                      </a:r>
                      <a:endParaRPr kumimoji="0" lang="el-GR" sz="2000" b="0" i="0" u="none" strike="noStrike" cap="none" normalizeH="0" baseline="0">
                        <a:ln>
                          <a:noFill/>
                        </a:ln>
                        <a:solidFill>
                          <a:schemeClr val="tx1"/>
                        </a:solidFill>
                        <a:effectLst>
                          <a:outerShdw blurRad="38100" dist="38100" dir="2700000" algn="tl">
                            <a:srgbClr val="000000"/>
                          </a:outerShdw>
                        </a:effectLst>
                        <a:latin typeface="Arial" pitchFamily="34" charset="0"/>
                        <a:ea typeface="Times New Roman" pitchFamily="18" charset="0"/>
                        <a:cs typeface="Microsoft Sans Serif" pitchFamily="34" charset="0"/>
                      </a:endParaRPr>
                    </a:p>
                  </a:txBody>
                  <a:tcPr marT="45722" marB="45722" horzOverflow="overflow">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hlink"/>
                        </a:buClr>
                        <a:buSzTx/>
                        <a:buFont typeface="Wingdings" pitchFamily="2" charset="2"/>
                        <a:buNone/>
                        <a:tabLst/>
                      </a:pPr>
                      <a:r>
                        <a:rPr kumimoji="0" lang="el-GR" sz="2000" b="0" i="0" u="none" strike="noStrike" cap="none" normalizeH="0" baseline="0">
                          <a:ln>
                            <a:noFill/>
                          </a:ln>
                          <a:solidFill>
                            <a:schemeClr val="tx1"/>
                          </a:solidFill>
                          <a:effectLst>
                            <a:outerShdw blurRad="38100" dist="38100" dir="2700000" algn="tl">
                              <a:srgbClr val="000000"/>
                            </a:outerShdw>
                          </a:effectLst>
                          <a:latin typeface="Microsoft Sans Serif" pitchFamily="34" charset="0"/>
                          <a:ea typeface="Times New Roman" pitchFamily="18" charset="0"/>
                          <a:cs typeface="Microsoft Sans Serif" pitchFamily="34" charset="0"/>
                        </a:rPr>
                        <a:t>Μπέρι-μπέρι: Απώλεια όρεξης-βάρους, πεπτικές διαταραχές, πρήξιμο ποδιών.</a:t>
                      </a:r>
                      <a:endParaRPr kumimoji="0" lang="el-GR" sz="2000" b="0" i="0" u="none" strike="noStrike" cap="none" normalizeH="0" baseline="0">
                        <a:ln>
                          <a:noFill/>
                        </a:ln>
                        <a:solidFill>
                          <a:schemeClr val="tx1"/>
                        </a:solidFill>
                        <a:effectLst>
                          <a:outerShdw blurRad="38100" dist="38100" dir="2700000" algn="tl">
                            <a:srgbClr val="000000"/>
                          </a:outerShdw>
                        </a:effectLst>
                        <a:latin typeface="Arial" pitchFamily="34" charset="0"/>
                        <a:ea typeface="Times New Roman" pitchFamily="18" charset="0"/>
                        <a:cs typeface="Microsoft Sans Serif" pitchFamily="34" charset="0"/>
                      </a:endParaRPr>
                    </a:p>
                  </a:txBody>
                  <a:tcPr marT="45722" marB="45722" horzOverflow="overflow">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hlink"/>
                        </a:buClr>
                        <a:buSzTx/>
                        <a:buFont typeface="Wingdings" pitchFamily="2" charset="2"/>
                        <a:buNone/>
                        <a:tabLst/>
                      </a:pPr>
                      <a:r>
                        <a:rPr kumimoji="0" lang="el-GR" sz="2000" b="0" i="0" u="none" strike="noStrike" cap="none" normalizeH="0" baseline="0">
                          <a:ln>
                            <a:noFill/>
                          </a:ln>
                          <a:solidFill>
                            <a:schemeClr val="tx1"/>
                          </a:solidFill>
                          <a:effectLst>
                            <a:outerShdw blurRad="38100" dist="38100" dir="2700000" algn="tl">
                              <a:srgbClr val="000000"/>
                            </a:outerShdw>
                          </a:effectLst>
                          <a:latin typeface="Microsoft Sans Serif" pitchFamily="34" charset="0"/>
                          <a:ea typeface="Times New Roman" pitchFamily="18" charset="0"/>
                          <a:cs typeface="Microsoft Sans Serif" pitchFamily="34" charset="0"/>
                        </a:rPr>
                        <a:t>Το χωρίς πίτουρα αλεύρι είναι φτωχό σε Β1 επειδή χάνονται τα φύτρα. Το ίδιο συμβαίνει με το ξεφλουδισμένο ρύζι. </a:t>
                      </a:r>
                      <a:endParaRPr kumimoji="0" lang="el-GR" sz="2000" b="0" i="0" u="none" strike="noStrike" cap="none" normalizeH="0" baseline="0">
                        <a:ln>
                          <a:noFill/>
                        </a:ln>
                        <a:solidFill>
                          <a:schemeClr val="tx1"/>
                        </a:solidFill>
                        <a:effectLst>
                          <a:outerShdw blurRad="38100" dist="38100" dir="2700000" algn="tl">
                            <a:srgbClr val="000000"/>
                          </a:outerShdw>
                        </a:effectLst>
                        <a:latin typeface="Arial" pitchFamily="34" charset="0"/>
                        <a:ea typeface="Times New Roman" pitchFamily="18" charset="0"/>
                        <a:cs typeface="Microsoft Sans Serif" pitchFamily="34" charset="0"/>
                      </a:endParaRPr>
                    </a:p>
                  </a:txBody>
                  <a:tcPr marT="45722" marB="45722" horzOverflow="overflow">
                    <a:lnL w="12700" cap="flat" cmpd="sng" algn="ctr">
                      <a:solidFill>
                        <a:srgbClr val="808080"/>
                      </a:solidFill>
                      <a:prstDash val="solid"/>
                      <a:round/>
                      <a:headEnd type="none" w="med" len="med"/>
                      <a:tailEnd type="none" w="med" len="med"/>
                    </a:lnL>
                    <a:lnR w="254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834764">
                <a:tc>
                  <a:txBody>
                    <a:bodyPr/>
                    <a:lstStyle/>
                    <a:p>
                      <a:pPr marL="0" marR="0" lvl="0" indent="0" algn="l" defTabSz="914400" rtl="0" eaLnBrk="0" fontAlgn="base" latinLnBrk="0" hangingPunct="0">
                        <a:lnSpc>
                          <a:spcPct val="100000"/>
                        </a:lnSpc>
                        <a:spcBef>
                          <a:spcPct val="0"/>
                        </a:spcBef>
                        <a:spcAft>
                          <a:spcPct val="0"/>
                        </a:spcAft>
                        <a:buClr>
                          <a:schemeClr val="hlink"/>
                        </a:buClr>
                        <a:buSzTx/>
                        <a:buFont typeface="Wingdings" pitchFamily="2" charset="2"/>
                        <a:buNone/>
                        <a:tabLst/>
                      </a:pPr>
                      <a:r>
                        <a:rPr kumimoji="0" lang="el-GR" sz="2000" b="1" i="0" u="none" strike="noStrike" cap="none" normalizeH="0" baseline="0" dirty="0">
                          <a:ln>
                            <a:noFill/>
                          </a:ln>
                          <a:solidFill>
                            <a:schemeClr val="tx1"/>
                          </a:solidFill>
                          <a:effectLst>
                            <a:outerShdw blurRad="38100" dist="38100" dir="2700000" algn="tl">
                              <a:srgbClr val="000000"/>
                            </a:outerShdw>
                          </a:effectLst>
                          <a:latin typeface="Microsoft Sans Serif" pitchFamily="34" charset="0"/>
                          <a:ea typeface="Times New Roman" pitchFamily="18" charset="0"/>
                          <a:cs typeface="Microsoft Sans Serif" pitchFamily="34" charset="0"/>
                        </a:rPr>
                        <a:t>Β3=</a:t>
                      </a:r>
                      <a:r>
                        <a:rPr kumimoji="0" lang="el-GR" sz="2000" b="0" i="0" u="none" strike="noStrike" cap="none" normalizeH="0" baseline="0" dirty="0">
                          <a:ln>
                            <a:noFill/>
                          </a:ln>
                          <a:solidFill>
                            <a:schemeClr val="tx1"/>
                          </a:solidFill>
                          <a:effectLst>
                            <a:outerShdw blurRad="38100" dist="38100" dir="2700000" algn="tl">
                              <a:srgbClr val="000000"/>
                            </a:outerShdw>
                          </a:effectLst>
                          <a:latin typeface="Microsoft Sans Serif" pitchFamily="34" charset="0"/>
                          <a:ea typeface="Times New Roman" pitchFamily="18" charset="0"/>
                          <a:cs typeface="Microsoft Sans Serif" pitchFamily="34" charset="0"/>
                        </a:rPr>
                        <a:t> νικοτινικό οξύ/</a:t>
                      </a:r>
                      <a:r>
                        <a:rPr kumimoji="0" lang="el-GR" sz="2000" b="0" i="0" u="none" strike="noStrike" cap="none" normalizeH="0" baseline="0" dirty="0" err="1">
                          <a:ln>
                            <a:noFill/>
                          </a:ln>
                          <a:solidFill>
                            <a:schemeClr val="tx1"/>
                          </a:solidFill>
                          <a:effectLst>
                            <a:outerShdw blurRad="38100" dist="38100" dir="2700000" algn="tl">
                              <a:srgbClr val="000000"/>
                            </a:outerShdw>
                          </a:effectLst>
                          <a:latin typeface="Microsoft Sans Serif" pitchFamily="34" charset="0"/>
                          <a:ea typeface="Times New Roman" pitchFamily="18" charset="0"/>
                          <a:cs typeface="Microsoft Sans Serif" pitchFamily="34" charset="0"/>
                        </a:rPr>
                        <a:t>Νιασίνη</a:t>
                      </a:r>
                      <a:endParaRPr kumimoji="0" lang="el-GR" sz="2000" b="0" i="0" u="none" strike="noStrike" cap="none" normalizeH="0" baseline="0" dirty="0">
                        <a:ln>
                          <a:noFill/>
                        </a:ln>
                        <a:solidFill>
                          <a:schemeClr val="tx1"/>
                        </a:solidFill>
                        <a:effectLst>
                          <a:outerShdw blurRad="38100" dist="38100" dir="2700000" algn="tl">
                            <a:srgbClr val="000000"/>
                          </a:outerShdw>
                        </a:effectLst>
                        <a:latin typeface="Arial" pitchFamily="34" charset="0"/>
                        <a:ea typeface="Times New Roman" pitchFamily="18" charset="0"/>
                        <a:cs typeface="Microsoft Sans Serif" pitchFamily="34" charset="0"/>
                      </a:endParaRPr>
                    </a:p>
                  </a:txBody>
                  <a:tcPr marT="45722" marB="45722" horzOverflow="overflow">
                    <a:lnL w="254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hlink"/>
                        </a:buClr>
                        <a:buSzTx/>
                        <a:buFont typeface="Wingdings" pitchFamily="2" charset="2"/>
                        <a:buNone/>
                        <a:tabLst/>
                        <a:defRPr/>
                      </a:pPr>
                      <a:r>
                        <a:rPr lang="el-GR" sz="1800" b="0" i="0" kern="1200" dirty="0">
                          <a:solidFill>
                            <a:schemeClr val="tx1"/>
                          </a:solidFill>
                          <a:effectLst/>
                          <a:latin typeface="+mn-lt"/>
                          <a:ea typeface="+mn-ea"/>
                          <a:cs typeface="+mn-cs"/>
                        </a:rPr>
                        <a:t>Κρέας, πουλερικά, κόκκινο ψάρι όπως ο τόνος και ο σολομός, ξηροί καρποί</a:t>
                      </a:r>
                      <a:endParaRPr lang="en-US" sz="2000" kern="1200" dirty="0">
                        <a:solidFill>
                          <a:schemeClr val="tx1"/>
                        </a:solidFill>
                        <a:effectLst/>
                        <a:latin typeface="+mn-lt"/>
                        <a:ea typeface="+mn-ea"/>
                        <a:cs typeface="+mn-cs"/>
                      </a:endParaRPr>
                    </a:p>
                  </a:txBody>
                  <a:tcPr marT="45722" marB="45722" horzOverflow="overflow">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a:noFill/>
                    </a:lnTlToBr>
                    <a:lnBlToTr>
                      <a:noFill/>
                    </a:lnBlToTr>
                    <a:noFill/>
                  </a:tcPr>
                </a:tc>
                <a:tc>
                  <a:txBody>
                    <a:bodyPr/>
                    <a:lstStyle/>
                    <a:p>
                      <a:r>
                        <a:rPr lang="el-GR" sz="1800" b="0" i="0" kern="1200" dirty="0">
                          <a:solidFill>
                            <a:schemeClr val="tx1"/>
                          </a:solidFill>
                          <a:effectLst/>
                          <a:latin typeface="+mn-lt"/>
                          <a:ea typeface="+mn-ea"/>
                          <a:cs typeface="+mn-cs"/>
                        </a:rPr>
                        <a:t>Στη φυσιολογική λειτουργία του </a:t>
                      </a:r>
                    </a:p>
                    <a:p>
                      <a:r>
                        <a:rPr lang="el-GR" sz="1800" b="0" i="0" kern="1200" dirty="0">
                          <a:solidFill>
                            <a:schemeClr val="tx1"/>
                          </a:solidFill>
                          <a:effectLst/>
                          <a:latin typeface="+mn-lt"/>
                          <a:ea typeface="+mn-ea"/>
                          <a:cs typeface="+mn-cs"/>
                        </a:rPr>
                        <a:t>ΝΣ, - </a:t>
                      </a:r>
                      <a:r>
                        <a:rPr lang="el-GR" sz="1800" b="1" i="0" kern="1200" dirty="0">
                          <a:solidFill>
                            <a:schemeClr val="tx1"/>
                          </a:solidFill>
                          <a:effectLst/>
                          <a:latin typeface="+mn-lt"/>
                          <a:ea typeface="+mn-ea"/>
                          <a:cs typeface="+mn-cs"/>
                        </a:rPr>
                        <a:t>ψυχολογική λειτουργία-</a:t>
                      </a:r>
                      <a:r>
                        <a:rPr lang="el-GR" sz="1800" b="0" i="0" kern="1200" dirty="0">
                          <a:solidFill>
                            <a:schemeClr val="tx1"/>
                          </a:solidFill>
                          <a:effectLst/>
                          <a:latin typeface="+mn-lt"/>
                          <a:ea typeface="+mn-ea"/>
                          <a:cs typeface="+mn-cs"/>
                        </a:rPr>
                        <a:t>διατήρηση της κατάστασης των </a:t>
                      </a:r>
                      <a:r>
                        <a:rPr lang="el-GR" sz="1800" b="1" i="0" kern="1200" dirty="0">
                          <a:solidFill>
                            <a:schemeClr val="tx1"/>
                          </a:solidFill>
                          <a:effectLst/>
                          <a:latin typeface="+mn-lt"/>
                          <a:ea typeface="+mn-ea"/>
                          <a:cs typeface="+mn-cs"/>
                        </a:rPr>
                        <a:t>βλεννογόνων-δέρματος-</a:t>
                      </a:r>
                      <a:r>
                        <a:rPr lang="el-GR" sz="1800" b="0" i="0" kern="1200" dirty="0">
                          <a:solidFill>
                            <a:schemeClr val="tx1"/>
                          </a:solidFill>
                          <a:effectLst/>
                          <a:latin typeface="+mn-lt"/>
                          <a:ea typeface="+mn-ea"/>
                          <a:cs typeface="+mn-cs"/>
                        </a:rPr>
                        <a:t>μείωση της </a:t>
                      </a:r>
                      <a:r>
                        <a:rPr lang="el-GR" sz="1800" b="1" i="0" kern="1200" dirty="0">
                          <a:solidFill>
                            <a:schemeClr val="tx1"/>
                          </a:solidFill>
                          <a:effectLst/>
                          <a:latin typeface="+mn-lt"/>
                          <a:ea typeface="+mn-ea"/>
                          <a:cs typeface="+mn-cs"/>
                        </a:rPr>
                        <a:t>κούρασης</a:t>
                      </a:r>
                      <a:r>
                        <a:rPr lang="el-GR" sz="1800" b="0" i="0" kern="1200" dirty="0">
                          <a:solidFill>
                            <a:schemeClr val="tx1"/>
                          </a:solidFill>
                          <a:effectLst/>
                          <a:latin typeface="+mn-lt"/>
                          <a:ea typeface="+mn-ea"/>
                          <a:cs typeface="+mn-cs"/>
                        </a:rPr>
                        <a:t> και της </a:t>
                      </a:r>
                      <a:r>
                        <a:rPr lang="el-GR" sz="1800" b="1" i="0" kern="1200" dirty="0">
                          <a:solidFill>
                            <a:schemeClr val="tx1"/>
                          </a:solidFill>
                          <a:effectLst/>
                          <a:latin typeface="+mn-lt"/>
                          <a:ea typeface="+mn-ea"/>
                          <a:cs typeface="+mn-cs"/>
                        </a:rPr>
                        <a:t>κόπωσης</a:t>
                      </a:r>
                      <a:endParaRPr lang="el-GR" sz="1800" b="0" i="0" kern="1200" dirty="0">
                        <a:solidFill>
                          <a:schemeClr val="tx1"/>
                        </a:solidFill>
                        <a:effectLst/>
                        <a:latin typeface="+mn-lt"/>
                        <a:ea typeface="+mn-ea"/>
                        <a:cs typeface="+mn-cs"/>
                      </a:endParaRPr>
                    </a:p>
                  </a:txBody>
                  <a:tcPr marT="45722" marB="45722" horzOverflow="overflow">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hlink"/>
                        </a:buClr>
                        <a:buSzTx/>
                        <a:buFont typeface="Wingdings" pitchFamily="2" charset="2"/>
                        <a:buNone/>
                        <a:tabLst/>
                      </a:pPr>
                      <a:r>
                        <a:rPr kumimoji="0" lang="el-GR" sz="2000" b="0" i="0" u="none" strike="noStrike" cap="none" normalizeH="0" baseline="0" dirty="0">
                          <a:ln>
                            <a:noFill/>
                          </a:ln>
                          <a:solidFill>
                            <a:schemeClr val="tx1"/>
                          </a:solidFill>
                          <a:effectLst>
                            <a:outerShdw blurRad="38100" dist="38100" dir="2700000" algn="tl">
                              <a:srgbClr val="000000"/>
                            </a:outerShdw>
                          </a:effectLst>
                          <a:latin typeface="Microsoft Sans Serif" pitchFamily="34" charset="0"/>
                          <a:ea typeface="Times New Roman" pitchFamily="18" charset="0"/>
                          <a:cs typeface="Microsoft Sans Serif" pitchFamily="34" charset="0"/>
                        </a:rPr>
                        <a:t>Δεν απαντά στις φυτικές τροφές. Πρέπει να προσλαμβάνεται σαν πρόσθετο </a:t>
                      </a:r>
                      <a:endParaRPr kumimoji="0" lang="el-GR" sz="2000" b="0" i="0" u="none" strike="noStrike" cap="none" normalizeH="0" baseline="0" dirty="0">
                        <a:ln>
                          <a:noFill/>
                        </a:ln>
                        <a:solidFill>
                          <a:schemeClr val="tx1"/>
                        </a:solidFill>
                        <a:effectLst>
                          <a:outerShdw blurRad="38100" dist="38100" dir="2700000" algn="tl">
                            <a:srgbClr val="000000"/>
                          </a:outerShdw>
                        </a:effectLst>
                        <a:latin typeface="Arial" pitchFamily="34" charset="0"/>
                        <a:ea typeface="Times New Roman" pitchFamily="18" charset="0"/>
                        <a:cs typeface="Microsoft Sans Serif" pitchFamily="34" charset="0"/>
                      </a:endParaRPr>
                    </a:p>
                    <a:p>
                      <a:pPr marL="0" marR="0" lvl="0" indent="0" algn="l" defTabSz="914400" rtl="0" eaLnBrk="0" fontAlgn="base" latinLnBrk="0" hangingPunct="0">
                        <a:lnSpc>
                          <a:spcPct val="100000"/>
                        </a:lnSpc>
                        <a:spcBef>
                          <a:spcPct val="0"/>
                        </a:spcBef>
                        <a:spcAft>
                          <a:spcPct val="0"/>
                        </a:spcAft>
                        <a:buClr>
                          <a:schemeClr val="hlink"/>
                        </a:buClr>
                        <a:buSzTx/>
                        <a:buFont typeface="Wingdings" pitchFamily="2" charset="2"/>
                        <a:buNone/>
                        <a:tabLst/>
                      </a:pPr>
                      <a:r>
                        <a:rPr kumimoji="0" lang="el-GR" sz="2000" b="0" i="0" u="none" strike="noStrike" cap="none" normalizeH="0" baseline="0" dirty="0">
                          <a:ln>
                            <a:noFill/>
                          </a:ln>
                          <a:solidFill>
                            <a:schemeClr val="tx1"/>
                          </a:solidFill>
                          <a:effectLst>
                            <a:outerShdw blurRad="38100" dist="38100" dir="2700000" algn="tl">
                              <a:srgbClr val="000000"/>
                            </a:outerShdw>
                          </a:effectLst>
                          <a:latin typeface="Microsoft Sans Serif" pitchFamily="34" charset="0"/>
                          <a:ea typeface="Times New Roman" pitchFamily="18" charset="0"/>
                          <a:cs typeface="Microsoft Sans Serif" pitchFamily="34" charset="0"/>
                        </a:rPr>
                        <a:t>σε απόλυτη χορτοφαγία.</a:t>
                      </a:r>
                      <a:endParaRPr kumimoji="0" lang="el-GR" sz="2000" b="0" i="0" u="none" strike="noStrike" cap="none" normalizeH="0" baseline="0" dirty="0">
                        <a:ln>
                          <a:noFill/>
                        </a:ln>
                        <a:solidFill>
                          <a:schemeClr val="tx1"/>
                        </a:solidFill>
                        <a:effectLst>
                          <a:outerShdw blurRad="38100" dist="38100" dir="2700000" algn="tl">
                            <a:srgbClr val="000000"/>
                          </a:outerShdw>
                        </a:effectLst>
                        <a:latin typeface="Arial" pitchFamily="34" charset="0"/>
                        <a:ea typeface="Times New Roman" pitchFamily="18" charset="0"/>
                        <a:cs typeface="Microsoft Sans Serif" pitchFamily="34" charset="0"/>
                      </a:endParaRPr>
                    </a:p>
                  </a:txBody>
                  <a:tcPr marT="45722" marB="45722" horzOverflow="overflow">
                    <a:lnL w="12700" cap="flat" cmpd="sng" algn="ctr">
                      <a:solidFill>
                        <a:srgbClr val="808080"/>
                      </a:solidFill>
                      <a:prstDash val="solid"/>
                      <a:round/>
                      <a:headEnd type="none" w="med" len="med"/>
                      <a:tailEnd type="none" w="med" len="med"/>
                    </a:lnL>
                    <a:lnR w="254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920324">
                <a:tc>
                  <a:txBody>
                    <a:bodyPr/>
                    <a:lstStyle/>
                    <a:p>
                      <a:pPr marL="0" marR="0" lvl="0" indent="0" algn="l" defTabSz="914400" rtl="0" eaLnBrk="1" fontAlgn="base" latinLnBrk="0" hangingPunct="1">
                        <a:lnSpc>
                          <a:spcPct val="100000"/>
                        </a:lnSpc>
                        <a:spcBef>
                          <a:spcPct val="0"/>
                        </a:spcBef>
                        <a:spcAft>
                          <a:spcPct val="0"/>
                        </a:spcAft>
                        <a:buClr>
                          <a:schemeClr val="hlink"/>
                        </a:buClr>
                        <a:buSzTx/>
                        <a:buFont typeface="Wingdings" pitchFamily="2" charset="2"/>
                        <a:buNone/>
                        <a:tabLst/>
                      </a:pPr>
                      <a:r>
                        <a:rPr kumimoji="0" lang="el-GR" sz="2000" b="1" i="0" u="none" strike="noStrike" cap="none" normalizeH="0" baseline="0" dirty="0">
                          <a:ln>
                            <a:noFill/>
                          </a:ln>
                          <a:solidFill>
                            <a:schemeClr val="tx1"/>
                          </a:solidFill>
                          <a:effectLst>
                            <a:outerShdw blurRad="38100" dist="38100" dir="2700000" algn="tl">
                              <a:srgbClr val="000000"/>
                            </a:outerShdw>
                          </a:effectLst>
                          <a:latin typeface="Microsoft Sans Serif" pitchFamily="34" charset="0"/>
                          <a:ea typeface="Times New Roman" pitchFamily="18" charset="0"/>
                          <a:cs typeface="Microsoft Sans Serif" pitchFamily="34" charset="0"/>
                        </a:rPr>
                        <a:t>C</a:t>
                      </a:r>
                      <a:endParaRPr kumimoji="0" lang="el-GR" sz="2000" b="0" i="0" u="none" strike="noStrike" cap="none" normalizeH="0" baseline="0" dirty="0">
                        <a:ln>
                          <a:noFill/>
                        </a:ln>
                        <a:solidFill>
                          <a:schemeClr val="tx1"/>
                        </a:solidFill>
                        <a:effectLst>
                          <a:outerShdw blurRad="38100" dist="38100" dir="2700000" algn="tl">
                            <a:srgbClr val="000000"/>
                          </a:outerShdw>
                        </a:effectLst>
                        <a:latin typeface="Arial" pitchFamily="34" charset="0"/>
                        <a:ea typeface="Times New Roman" pitchFamily="18" charset="0"/>
                        <a:cs typeface="Microsoft Sans Serif" pitchFamily="34" charset="0"/>
                      </a:endParaRPr>
                    </a:p>
                    <a:p>
                      <a:pPr marL="0" marR="0" lvl="0" indent="0" algn="l" defTabSz="914400" rtl="0" eaLnBrk="0" fontAlgn="base" latinLnBrk="0" hangingPunct="0">
                        <a:lnSpc>
                          <a:spcPct val="100000"/>
                        </a:lnSpc>
                        <a:spcBef>
                          <a:spcPct val="0"/>
                        </a:spcBef>
                        <a:spcAft>
                          <a:spcPct val="0"/>
                        </a:spcAft>
                        <a:buClr>
                          <a:schemeClr val="hlink"/>
                        </a:buClr>
                        <a:buSzTx/>
                        <a:buFont typeface="Wingdings" pitchFamily="2" charset="2"/>
                        <a:buNone/>
                        <a:tabLst/>
                      </a:pPr>
                      <a:r>
                        <a:rPr kumimoji="0" lang="el-GR" sz="2000" b="1" i="0" u="none" strike="noStrike" cap="none" normalizeH="0" baseline="0" dirty="0">
                          <a:ln>
                            <a:noFill/>
                          </a:ln>
                          <a:solidFill>
                            <a:schemeClr val="tx1"/>
                          </a:solidFill>
                          <a:effectLst>
                            <a:outerShdw blurRad="38100" dist="38100" dir="2700000" algn="tl">
                              <a:srgbClr val="000000"/>
                            </a:outerShdw>
                          </a:effectLst>
                          <a:latin typeface="Microsoft Sans Serif" pitchFamily="34" charset="0"/>
                          <a:ea typeface="Times New Roman" pitchFamily="18" charset="0"/>
                          <a:cs typeface="Microsoft Sans Serif" pitchFamily="34" charset="0"/>
                        </a:rPr>
                        <a:t>(</a:t>
                      </a:r>
                      <a:r>
                        <a:rPr kumimoji="0" lang="el-GR" sz="2000" b="1" i="0" u="none" strike="noStrike" cap="none" normalizeH="0" baseline="0" dirty="0" err="1">
                          <a:ln>
                            <a:noFill/>
                          </a:ln>
                          <a:solidFill>
                            <a:schemeClr val="tx1"/>
                          </a:solidFill>
                          <a:effectLst>
                            <a:outerShdw blurRad="38100" dist="38100" dir="2700000" algn="tl">
                              <a:srgbClr val="000000"/>
                            </a:outerShdw>
                          </a:effectLst>
                          <a:latin typeface="Microsoft Sans Serif" pitchFamily="34" charset="0"/>
                          <a:ea typeface="Times New Roman" pitchFamily="18" charset="0"/>
                          <a:cs typeface="Microsoft Sans Serif" pitchFamily="34" charset="0"/>
                        </a:rPr>
                        <a:t>Ασκορβικό</a:t>
                      </a:r>
                      <a:r>
                        <a:rPr kumimoji="0" lang="el-GR" sz="2000" b="1" i="0" u="none" strike="noStrike" cap="none" normalizeH="0" baseline="0" dirty="0">
                          <a:ln>
                            <a:noFill/>
                          </a:ln>
                          <a:solidFill>
                            <a:schemeClr val="tx1"/>
                          </a:solidFill>
                          <a:effectLst>
                            <a:outerShdw blurRad="38100" dist="38100" dir="2700000" algn="tl">
                              <a:srgbClr val="000000"/>
                            </a:outerShdw>
                          </a:effectLst>
                          <a:latin typeface="Microsoft Sans Serif" pitchFamily="34" charset="0"/>
                          <a:ea typeface="Times New Roman" pitchFamily="18" charset="0"/>
                          <a:cs typeface="Microsoft Sans Serif" pitchFamily="34" charset="0"/>
                        </a:rPr>
                        <a:t> οξύ)</a:t>
                      </a:r>
                      <a:endParaRPr kumimoji="0" lang="el-GR" sz="2000" b="0" i="0" u="none" strike="noStrike" cap="none" normalizeH="0" baseline="0" dirty="0">
                        <a:ln>
                          <a:noFill/>
                        </a:ln>
                        <a:solidFill>
                          <a:schemeClr val="tx1"/>
                        </a:solidFill>
                        <a:effectLst>
                          <a:outerShdw blurRad="38100" dist="38100" dir="2700000" algn="tl">
                            <a:srgbClr val="000000"/>
                          </a:outerShdw>
                        </a:effectLst>
                        <a:latin typeface="Arial" pitchFamily="34" charset="0"/>
                        <a:ea typeface="Times New Roman" pitchFamily="18" charset="0"/>
                        <a:cs typeface="Microsoft Sans Serif" pitchFamily="34" charset="0"/>
                      </a:endParaRPr>
                    </a:p>
                    <a:p>
                      <a:pPr marL="0" marR="0" lvl="0" indent="0" algn="l" defTabSz="914400" rtl="0" eaLnBrk="0" fontAlgn="base" latinLnBrk="0" hangingPunct="0">
                        <a:lnSpc>
                          <a:spcPct val="100000"/>
                        </a:lnSpc>
                        <a:spcBef>
                          <a:spcPct val="0"/>
                        </a:spcBef>
                        <a:spcAft>
                          <a:spcPct val="0"/>
                        </a:spcAft>
                        <a:buClr>
                          <a:schemeClr val="hlink"/>
                        </a:buClr>
                        <a:buSzTx/>
                        <a:buFont typeface="Wingdings" pitchFamily="2" charset="2"/>
                        <a:buNone/>
                        <a:tabLst/>
                      </a:pPr>
                      <a:r>
                        <a:rPr kumimoji="0" lang="el-GR" sz="2000" b="0" i="0" u="none" strike="noStrike" cap="none" normalizeH="0" baseline="0" dirty="0" err="1">
                          <a:ln>
                            <a:noFill/>
                          </a:ln>
                          <a:solidFill>
                            <a:schemeClr val="tx1"/>
                          </a:solidFill>
                          <a:effectLst>
                            <a:outerShdw blurRad="38100" dist="38100" dir="2700000" algn="tl">
                              <a:srgbClr val="000000"/>
                            </a:outerShdw>
                          </a:effectLst>
                          <a:latin typeface="Microsoft Sans Serif" pitchFamily="34" charset="0"/>
                          <a:ea typeface="Times New Roman" pitchFamily="18" charset="0"/>
                          <a:cs typeface="Microsoft Sans Serif" pitchFamily="34" charset="0"/>
                        </a:rPr>
                        <a:t>Αντιοξειδωτ</a:t>
                      </a:r>
                      <a:r>
                        <a:rPr kumimoji="0" lang="el-GR" sz="2000" b="0" i="0" u="none" strike="noStrike" cap="none" normalizeH="0" baseline="0" dirty="0">
                          <a:ln>
                            <a:noFill/>
                          </a:ln>
                          <a:solidFill>
                            <a:schemeClr val="tx1"/>
                          </a:solidFill>
                          <a:effectLst>
                            <a:outerShdw blurRad="38100" dist="38100" dir="2700000" algn="tl">
                              <a:srgbClr val="000000"/>
                            </a:outerShdw>
                          </a:effectLst>
                          <a:latin typeface="Microsoft Sans Serif" pitchFamily="34" charset="0"/>
                          <a:ea typeface="Times New Roman" pitchFamily="18" charset="0"/>
                          <a:cs typeface="Microsoft Sans Serif" pitchFamily="34" charset="0"/>
                        </a:rPr>
                        <a:t>. παράγοντας.</a:t>
                      </a:r>
                      <a:endParaRPr kumimoji="0" lang="el-GR" sz="2000" b="0" i="0" u="none" strike="noStrike" cap="none" normalizeH="0" baseline="0" dirty="0">
                        <a:ln>
                          <a:noFill/>
                        </a:ln>
                        <a:solidFill>
                          <a:schemeClr val="tx1"/>
                        </a:solidFill>
                        <a:effectLst>
                          <a:outerShdw blurRad="38100" dist="38100" dir="2700000" algn="tl">
                            <a:srgbClr val="000000"/>
                          </a:outerShdw>
                        </a:effectLst>
                        <a:latin typeface="Arial" pitchFamily="34" charset="0"/>
                        <a:ea typeface="Times New Roman" pitchFamily="18" charset="0"/>
                        <a:cs typeface="Microsoft Sans Serif" pitchFamily="34" charset="0"/>
                      </a:endParaRPr>
                    </a:p>
                  </a:txBody>
                  <a:tcPr marT="45722" marB="45722" horzOverflow="overflow">
                    <a:lnL w="254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hlink"/>
                        </a:buClr>
                        <a:buSzTx/>
                        <a:buFont typeface="Wingdings" pitchFamily="2" charset="2"/>
                        <a:buNone/>
                        <a:tabLst/>
                      </a:pPr>
                      <a:r>
                        <a:rPr kumimoji="0" lang="el-GR" sz="2000" b="0" i="0" u="none" strike="noStrike" cap="none" normalizeH="0" baseline="0">
                          <a:ln>
                            <a:noFill/>
                          </a:ln>
                          <a:solidFill>
                            <a:schemeClr val="tx1"/>
                          </a:solidFill>
                          <a:effectLst>
                            <a:outerShdw blurRad="38100" dist="38100" dir="2700000" algn="tl">
                              <a:srgbClr val="000000"/>
                            </a:outerShdw>
                          </a:effectLst>
                          <a:latin typeface="Microsoft Sans Serif" pitchFamily="34" charset="0"/>
                          <a:ea typeface="Times New Roman" pitchFamily="18" charset="0"/>
                          <a:cs typeface="Microsoft Sans Serif" pitchFamily="34" charset="0"/>
                        </a:rPr>
                        <a:t>Εσπεριδοειδή (Πορτοκάλια-λεμόνια κλπ), νωπά λαχανικά, Αβοκάντο.</a:t>
                      </a:r>
                      <a:endParaRPr kumimoji="0" lang="el-GR" sz="2000" b="0" i="0" u="none" strike="noStrike" cap="none" normalizeH="0" baseline="0">
                        <a:ln>
                          <a:noFill/>
                        </a:ln>
                        <a:solidFill>
                          <a:schemeClr val="tx1"/>
                        </a:solidFill>
                        <a:effectLst>
                          <a:outerShdw blurRad="38100" dist="38100" dir="2700000" algn="tl">
                            <a:srgbClr val="000000"/>
                          </a:outerShdw>
                        </a:effectLst>
                        <a:latin typeface="Arial" pitchFamily="34" charset="0"/>
                        <a:ea typeface="Times New Roman" pitchFamily="18" charset="0"/>
                        <a:cs typeface="Microsoft Sans Serif" pitchFamily="34" charset="0"/>
                      </a:endParaRPr>
                    </a:p>
                  </a:txBody>
                  <a:tcPr marT="45722" marB="45722" horzOverflow="overflow">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hlink"/>
                        </a:buClr>
                        <a:buSzTx/>
                        <a:buFont typeface="Wingdings" pitchFamily="2" charset="2"/>
                        <a:buNone/>
                        <a:tabLst/>
                      </a:pPr>
                      <a:r>
                        <a:rPr lang="en-US" sz="1800" b="0" i="0" kern="1200" dirty="0">
                          <a:solidFill>
                            <a:schemeClr val="tx1"/>
                          </a:solidFill>
                          <a:effectLst/>
                          <a:latin typeface="+mn-lt"/>
                          <a:ea typeface="+mn-ea"/>
                          <a:cs typeface="+mn-cs"/>
                        </a:rPr>
                        <a:t>E</a:t>
                      </a:r>
                      <a:r>
                        <a:rPr lang="el-GR" sz="1800" b="0" i="0" kern="1200" dirty="0">
                          <a:solidFill>
                            <a:schemeClr val="tx1"/>
                          </a:solidFill>
                          <a:effectLst/>
                          <a:latin typeface="+mn-lt"/>
                          <a:ea typeface="+mn-ea"/>
                          <a:cs typeface="+mn-cs"/>
                        </a:rPr>
                        <a:t>νίσχυση της άμυνας του ανοσοποιητικού και την απορρόφηση του σιδήρου</a:t>
                      </a:r>
                      <a:r>
                        <a:rPr lang="en-US" sz="1800" b="0" i="0" kern="1200" dirty="0">
                          <a:solidFill>
                            <a:schemeClr val="tx1"/>
                          </a:solidFill>
                          <a:effectLst/>
                          <a:latin typeface="+mn-lt"/>
                          <a:ea typeface="+mn-ea"/>
                          <a:cs typeface="+mn-cs"/>
                        </a:rPr>
                        <a:t>-</a:t>
                      </a:r>
                      <a:r>
                        <a:rPr lang="el-GR" sz="1800" b="0" i="0" kern="1200" dirty="0">
                          <a:solidFill>
                            <a:schemeClr val="tx1"/>
                          </a:solidFill>
                          <a:effectLst/>
                          <a:latin typeface="+mn-lt"/>
                          <a:ea typeface="+mn-ea"/>
                          <a:cs typeface="+mn-cs"/>
                        </a:rPr>
                        <a:t>ενδυνάμωση των οστών, μείωση της κόπωσης</a:t>
                      </a:r>
                      <a:r>
                        <a:rPr lang="en-US" sz="1800" b="0" i="0" kern="1200" dirty="0">
                          <a:solidFill>
                            <a:schemeClr val="tx1"/>
                          </a:solidFill>
                          <a:effectLst/>
                          <a:latin typeface="+mn-lt"/>
                          <a:ea typeface="+mn-ea"/>
                          <a:cs typeface="+mn-cs"/>
                        </a:rPr>
                        <a:t>- </a:t>
                      </a:r>
                      <a:r>
                        <a:rPr lang="el-GR" sz="1800" b="0" i="0" kern="1200" dirty="0">
                          <a:solidFill>
                            <a:schemeClr val="tx1"/>
                          </a:solidFill>
                          <a:effectLst/>
                          <a:latin typeface="+mn-lt"/>
                          <a:ea typeface="+mn-ea"/>
                          <a:cs typeface="+mn-cs"/>
                        </a:rPr>
                        <a:t>φυσιολογική λειτουργία του </a:t>
                      </a:r>
                      <a:r>
                        <a:rPr lang="en-US" sz="1800" b="0" i="0" kern="1200" dirty="0">
                          <a:solidFill>
                            <a:schemeClr val="tx1"/>
                          </a:solidFill>
                          <a:effectLst/>
                          <a:latin typeface="+mn-lt"/>
                          <a:ea typeface="+mn-ea"/>
                          <a:cs typeface="+mn-cs"/>
                        </a:rPr>
                        <a:t>N</a:t>
                      </a:r>
                      <a:r>
                        <a:rPr lang="el-GR" sz="1800" b="0" i="0" kern="1200" dirty="0">
                          <a:solidFill>
                            <a:schemeClr val="tx1"/>
                          </a:solidFill>
                          <a:effectLst/>
                          <a:latin typeface="+mn-lt"/>
                          <a:ea typeface="+mn-ea"/>
                          <a:cs typeface="+mn-cs"/>
                        </a:rPr>
                        <a:t>Σ.</a:t>
                      </a:r>
                      <a:endParaRPr kumimoji="0" lang="el-GR" sz="2000" b="0" i="0" u="none" strike="noStrike" cap="none" normalizeH="0" baseline="0" dirty="0">
                        <a:ln>
                          <a:noFill/>
                        </a:ln>
                        <a:solidFill>
                          <a:schemeClr val="tx1"/>
                        </a:solidFill>
                        <a:effectLst>
                          <a:outerShdw blurRad="38100" dist="38100" dir="2700000" algn="tl">
                            <a:srgbClr val="000000"/>
                          </a:outerShdw>
                        </a:effectLst>
                        <a:latin typeface="Arial" pitchFamily="34" charset="0"/>
                        <a:ea typeface="Times New Roman" pitchFamily="18" charset="0"/>
                        <a:cs typeface="Microsoft Sans Serif" pitchFamily="34" charset="0"/>
                      </a:endParaRPr>
                    </a:p>
                  </a:txBody>
                  <a:tcPr marT="45722" marB="45722" horzOverflow="overflow">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hlink"/>
                        </a:buClr>
                        <a:buSzTx/>
                        <a:buFont typeface="Wingdings" pitchFamily="2" charset="2"/>
                        <a:buNone/>
                        <a:tabLst/>
                      </a:pPr>
                      <a:r>
                        <a:rPr kumimoji="0" lang="el-GR" sz="2000" b="0" i="0" u="none" strike="noStrike" cap="none" normalizeH="0" baseline="0" dirty="0">
                          <a:ln>
                            <a:noFill/>
                          </a:ln>
                          <a:solidFill>
                            <a:schemeClr val="tx1"/>
                          </a:solidFill>
                          <a:effectLst>
                            <a:outerShdw blurRad="38100" dist="38100" dir="2700000" algn="tl">
                              <a:srgbClr val="000000"/>
                            </a:outerShdw>
                          </a:effectLst>
                          <a:latin typeface="Microsoft Sans Serif" pitchFamily="34" charset="0"/>
                          <a:ea typeface="Times New Roman" pitchFamily="18" charset="0"/>
                          <a:cs typeface="Microsoft Sans Serif" pitchFamily="34" charset="0"/>
                        </a:rPr>
                        <a:t>Το σκορβούτο ήταν ασθένεια </a:t>
                      </a:r>
                      <a:endParaRPr kumimoji="0" lang="el-GR" sz="2000" b="0" i="0" u="none" strike="noStrike" cap="none" normalizeH="0" baseline="0" dirty="0">
                        <a:ln>
                          <a:noFill/>
                        </a:ln>
                        <a:solidFill>
                          <a:schemeClr val="tx1"/>
                        </a:solidFill>
                        <a:effectLst>
                          <a:outerShdw blurRad="38100" dist="38100" dir="2700000" algn="tl">
                            <a:srgbClr val="000000"/>
                          </a:outerShdw>
                        </a:effectLst>
                        <a:latin typeface="Arial" pitchFamily="34" charset="0"/>
                        <a:ea typeface="Times New Roman" pitchFamily="18" charset="0"/>
                        <a:cs typeface="Microsoft Sans Serif" pitchFamily="34" charset="0"/>
                      </a:endParaRPr>
                    </a:p>
                    <a:p>
                      <a:pPr marL="0" marR="0" lvl="0" indent="0" algn="l" defTabSz="914400" rtl="0" eaLnBrk="0" fontAlgn="base" latinLnBrk="0" hangingPunct="0">
                        <a:lnSpc>
                          <a:spcPct val="100000"/>
                        </a:lnSpc>
                        <a:spcBef>
                          <a:spcPct val="0"/>
                        </a:spcBef>
                        <a:spcAft>
                          <a:spcPct val="0"/>
                        </a:spcAft>
                        <a:buClr>
                          <a:schemeClr val="hlink"/>
                        </a:buClr>
                        <a:buSzTx/>
                        <a:buFont typeface="Wingdings" pitchFamily="2" charset="2"/>
                        <a:buNone/>
                        <a:tabLst/>
                      </a:pPr>
                      <a:r>
                        <a:rPr kumimoji="0" lang="el-GR" sz="2000" b="0" i="0" u="none" strike="noStrike" cap="none" normalizeH="0" baseline="0" dirty="0">
                          <a:ln>
                            <a:noFill/>
                          </a:ln>
                          <a:solidFill>
                            <a:schemeClr val="tx1"/>
                          </a:solidFill>
                          <a:effectLst>
                            <a:outerShdw blurRad="38100" dist="38100" dir="2700000" algn="tl">
                              <a:srgbClr val="000000"/>
                            </a:outerShdw>
                          </a:effectLst>
                          <a:latin typeface="Microsoft Sans Serif" pitchFamily="34" charset="0"/>
                          <a:ea typeface="Times New Roman" pitchFamily="18" charset="0"/>
                          <a:cs typeface="Microsoft Sans Serif" pitchFamily="34" charset="0"/>
                        </a:rPr>
                        <a:t>των ναυτικών. </a:t>
                      </a:r>
                      <a:endParaRPr kumimoji="0" lang="el-GR" sz="2000" b="0" i="0" u="none" strike="noStrike" cap="none" normalizeH="0" baseline="0" dirty="0">
                        <a:ln>
                          <a:noFill/>
                        </a:ln>
                        <a:solidFill>
                          <a:schemeClr val="tx1"/>
                        </a:solidFill>
                        <a:effectLst>
                          <a:outerShdw blurRad="38100" dist="38100" dir="2700000" algn="tl">
                            <a:srgbClr val="000000"/>
                          </a:outerShdw>
                        </a:effectLst>
                        <a:latin typeface="Arial" pitchFamily="34" charset="0"/>
                        <a:ea typeface="Times New Roman" pitchFamily="18" charset="0"/>
                        <a:cs typeface="Microsoft Sans Serif" pitchFamily="34" charset="0"/>
                      </a:endParaRPr>
                    </a:p>
                  </a:txBody>
                  <a:tcPr marT="45722" marB="45722" horzOverflow="overflow">
                    <a:lnL w="12700" cap="flat" cmpd="sng" algn="ctr">
                      <a:solidFill>
                        <a:srgbClr val="808080"/>
                      </a:solidFill>
                      <a:prstDash val="solid"/>
                      <a:round/>
                      <a:headEnd type="none" w="med" len="med"/>
                      <a:tailEnd type="none" w="med" len="med"/>
                    </a:lnL>
                    <a:lnR w="254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2" name="Τίτλος 1">
            <a:extLst>
              <a:ext uri="{FF2B5EF4-FFF2-40B4-BE49-F238E27FC236}">
                <a16:creationId xmlns:a16="http://schemas.microsoft.com/office/drawing/2014/main" id="{37308864-2FA9-5248-F3B6-34AE78C1047A}"/>
              </a:ext>
            </a:extLst>
          </p:cNvPr>
          <p:cNvSpPr>
            <a:spLocks noGrp="1"/>
          </p:cNvSpPr>
          <p:nvPr>
            <p:ph type="title"/>
          </p:nvPr>
        </p:nvSpPr>
        <p:spPr>
          <a:xfrm>
            <a:off x="-152400" y="-914400"/>
            <a:ext cx="9677400" cy="685800"/>
          </a:xfrm>
        </p:spPr>
        <p:txBody>
          <a:bodyPr/>
          <a:lstStyle/>
          <a:p>
            <a:r>
              <a:rPr lang="el-GR" dirty="0"/>
              <a:t>Σύμπλεγμα-Β και </a:t>
            </a:r>
            <a:r>
              <a:rPr lang="en-US" dirty="0"/>
              <a:t>C=</a:t>
            </a:r>
            <a:r>
              <a:rPr lang="el-GR" dirty="0"/>
              <a:t>Υδατοδιαλυτές</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3010" name="Group 2">
            <a:extLst>
              <a:ext uri="{FF2B5EF4-FFF2-40B4-BE49-F238E27FC236}">
                <a16:creationId xmlns:a16="http://schemas.microsoft.com/office/drawing/2014/main" id="{93E9D16B-5A44-45A4-924C-FC3F389AD8B4}"/>
              </a:ext>
            </a:extLst>
          </p:cNvPr>
          <p:cNvGraphicFramePr>
            <a:graphicFrameLocks noGrp="1"/>
          </p:cNvGraphicFramePr>
          <p:nvPr>
            <p:extLst>
              <p:ext uri="{D42A27DB-BD31-4B8C-83A1-F6EECF244321}">
                <p14:modId xmlns:p14="http://schemas.microsoft.com/office/powerpoint/2010/main" val="3060203332"/>
              </p:ext>
            </p:extLst>
          </p:nvPr>
        </p:nvGraphicFramePr>
        <p:xfrm>
          <a:off x="-1371600" y="1"/>
          <a:ext cx="10515600" cy="7481681"/>
        </p:xfrm>
        <a:graphic>
          <a:graphicData uri="http://schemas.openxmlformats.org/drawingml/2006/table">
            <a:tbl>
              <a:tblPr/>
              <a:tblGrid>
                <a:gridCol w="3372358">
                  <a:extLst>
                    <a:ext uri="{9D8B030D-6E8A-4147-A177-3AD203B41FA5}">
                      <a16:colId xmlns:a16="http://schemas.microsoft.com/office/drawing/2014/main" val="20000"/>
                    </a:ext>
                  </a:extLst>
                </a:gridCol>
                <a:gridCol w="2810685">
                  <a:extLst>
                    <a:ext uri="{9D8B030D-6E8A-4147-A177-3AD203B41FA5}">
                      <a16:colId xmlns:a16="http://schemas.microsoft.com/office/drawing/2014/main" val="20001"/>
                    </a:ext>
                  </a:extLst>
                </a:gridCol>
                <a:gridCol w="4332557">
                  <a:extLst>
                    <a:ext uri="{9D8B030D-6E8A-4147-A177-3AD203B41FA5}">
                      <a16:colId xmlns:a16="http://schemas.microsoft.com/office/drawing/2014/main" val="20002"/>
                    </a:ext>
                  </a:extLst>
                </a:gridCol>
              </a:tblGrid>
              <a:tr h="967341">
                <a:tc>
                  <a:txBody>
                    <a:bodyPr/>
                    <a:lstStyle/>
                    <a:p>
                      <a:pPr marL="0" marR="0" lvl="0" indent="0" algn="l" defTabSz="914400" rtl="0" eaLnBrk="1" fontAlgn="base" latinLnBrk="0" hangingPunct="1">
                        <a:lnSpc>
                          <a:spcPct val="100000"/>
                        </a:lnSpc>
                        <a:spcBef>
                          <a:spcPct val="0"/>
                        </a:spcBef>
                        <a:spcAft>
                          <a:spcPct val="0"/>
                        </a:spcAft>
                        <a:buClr>
                          <a:schemeClr val="hlink"/>
                        </a:buClr>
                        <a:buSzTx/>
                        <a:buFont typeface="Wingdings" pitchFamily="2" charset="2"/>
                        <a:buNone/>
                        <a:tabLst/>
                      </a:pPr>
                      <a:endParaRPr kumimoji="0" lang="el-GR" sz="2000" b="0" i="0" u="none" strike="noStrike" cap="none" normalizeH="0" baseline="0" dirty="0">
                        <a:ln>
                          <a:noFill/>
                        </a:ln>
                        <a:solidFill>
                          <a:schemeClr val="tx1"/>
                        </a:solidFill>
                        <a:effectLst>
                          <a:outerShdw blurRad="38100" dist="38100" dir="2700000" algn="tl">
                            <a:srgbClr val="000000"/>
                          </a:outerShdw>
                        </a:effectLst>
                        <a:latin typeface="Arial" pitchFamily="34" charset="0"/>
                        <a:ea typeface="Times New Roman" pitchFamily="18" charset="0"/>
                        <a:cs typeface="Microsoft Sans Serif" pitchFamily="34" charset="0"/>
                      </a:endParaRPr>
                    </a:p>
                  </a:txBody>
                  <a:tcPr marT="45722" marB="45722" horzOverflow="overflow">
                    <a:lnL w="254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hlink"/>
                        </a:buClr>
                        <a:buSzTx/>
                        <a:buFont typeface="Wingdings" pitchFamily="2" charset="2"/>
                        <a:buNone/>
                        <a:tabLst/>
                      </a:pPr>
                      <a:r>
                        <a:rPr kumimoji="0" lang="el-GR" sz="2000" b="0" i="0" u="none" strike="noStrike" cap="none" normalizeH="0" baseline="0" dirty="0">
                          <a:ln>
                            <a:noFill/>
                          </a:ln>
                          <a:solidFill>
                            <a:schemeClr val="tx1"/>
                          </a:solidFill>
                          <a:effectLst>
                            <a:outerShdw blurRad="38100" dist="38100" dir="2700000" algn="tl">
                              <a:srgbClr val="000000"/>
                            </a:outerShdw>
                          </a:effectLst>
                          <a:latin typeface="Arial" pitchFamily="34" charset="0"/>
                          <a:ea typeface="Times New Roman" pitchFamily="18" charset="0"/>
                          <a:cs typeface="Microsoft Sans Serif" pitchFamily="34" charset="0"/>
                        </a:rPr>
                        <a:t>Απαντά</a:t>
                      </a:r>
                    </a:p>
                  </a:txBody>
                  <a:tcPr marT="45722" marB="45722" horzOverflow="overflow">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hlink"/>
                        </a:buClr>
                        <a:buSzTx/>
                        <a:buFont typeface="Wingdings" pitchFamily="2" charset="2"/>
                        <a:buNone/>
                        <a:tabLst/>
                        <a:defRPr/>
                      </a:pPr>
                      <a:r>
                        <a:rPr kumimoji="0" lang="el-GR" sz="2000" b="1" i="0" u="none" strike="noStrike" cap="none" normalizeH="0" baseline="0" dirty="0">
                          <a:ln>
                            <a:noFill/>
                          </a:ln>
                          <a:solidFill>
                            <a:schemeClr val="tx1"/>
                          </a:solidFill>
                          <a:effectLst>
                            <a:outerShdw blurRad="38100" dist="38100" dir="2700000" algn="tl">
                              <a:srgbClr val="000000"/>
                            </a:outerShdw>
                          </a:effectLst>
                          <a:latin typeface="Microsoft Sans Serif" pitchFamily="34" charset="0"/>
                          <a:ea typeface="Times New Roman" pitchFamily="18" charset="0"/>
                          <a:cs typeface="Microsoft Sans Serif" pitchFamily="34" charset="0"/>
                        </a:rPr>
                        <a:t>Παθήσεις που οφείλονται στην έλλειψή της</a:t>
                      </a:r>
                      <a:endParaRPr kumimoji="0" lang="el-GR" sz="2000" b="0" i="0" u="none" strike="noStrike" cap="none" normalizeH="0" baseline="0" dirty="0">
                        <a:ln>
                          <a:noFill/>
                        </a:ln>
                        <a:solidFill>
                          <a:schemeClr val="tx1"/>
                        </a:solidFill>
                        <a:effectLst>
                          <a:outerShdw blurRad="38100" dist="38100" dir="2700000" algn="tl">
                            <a:srgbClr val="000000"/>
                          </a:outerShdw>
                        </a:effectLst>
                        <a:latin typeface="Arial" pitchFamily="34" charset="0"/>
                        <a:ea typeface="Times New Roman" pitchFamily="18" charset="0"/>
                        <a:cs typeface="Microsoft Sans Serif" pitchFamily="34" charset="0"/>
                      </a:endParaRPr>
                    </a:p>
                    <a:p>
                      <a:pPr marL="0" marR="0" lvl="0" indent="0" algn="l" defTabSz="914400" rtl="0" eaLnBrk="1" fontAlgn="base" latinLnBrk="0" hangingPunct="1">
                        <a:lnSpc>
                          <a:spcPct val="100000"/>
                        </a:lnSpc>
                        <a:spcBef>
                          <a:spcPct val="0"/>
                        </a:spcBef>
                        <a:spcAft>
                          <a:spcPct val="0"/>
                        </a:spcAft>
                        <a:buClr>
                          <a:schemeClr val="hlink"/>
                        </a:buClr>
                        <a:buSzTx/>
                        <a:buFont typeface="Wingdings" pitchFamily="2" charset="2"/>
                        <a:buNone/>
                        <a:tabLst/>
                      </a:pPr>
                      <a:endParaRPr kumimoji="0" lang="el-GR" sz="2000" b="0" i="0" u="none" strike="noStrike" cap="none" normalizeH="0" baseline="0" dirty="0">
                        <a:ln>
                          <a:noFill/>
                        </a:ln>
                        <a:solidFill>
                          <a:schemeClr val="tx1"/>
                        </a:solidFill>
                        <a:effectLst>
                          <a:outerShdw blurRad="38100" dist="38100" dir="2700000" algn="tl">
                            <a:srgbClr val="000000"/>
                          </a:outerShdw>
                        </a:effectLst>
                        <a:latin typeface="Arial" pitchFamily="34" charset="0"/>
                        <a:ea typeface="Times New Roman" pitchFamily="18" charset="0"/>
                        <a:cs typeface="Microsoft Sans Serif" pitchFamily="34" charset="0"/>
                      </a:endParaRPr>
                    </a:p>
                  </a:txBody>
                  <a:tcPr marT="45722" marB="45722" horzOverflow="overflow">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29869734"/>
                  </a:ext>
                </a:extLst>
              </a:tr>
              <a:tr h="3283089">
                <a:tc>
                  <a:txBody>
                    <a:bodyPr/>
                    <a:lstStyle/>
                    <a:p>
                      <a:pPr marL="0" marR="0" lvl="0" indent="0" algn="l" defTabSz="914400" rtl="0" eaLnBrk="1" fontAlgn="base" latinLnBrk="0" hangingPunct="1">
                        <a:lnSpc>
                          <a:spcPct val="100000"/>
                        </a:lnSpc>
                        <a:spcBef>
                          <a:spcPct val="0"/>
                        </a:spcBef>
                        <a:spcAft>
                          <a:spcPct val="0"/>
                        </a:spcAft>
                        <a:buClr>
                          <a:schemeClr val="hlink"/>
                        </a:buClr>
                        <a:buSzTx/>
                        <a:buFont typeface="Wingdings" pitchFamily="2" charset="2"/>
                        <a:buNone/>
                        <a:tabLst/>
                      </a:pPr>
                      <a:r>
                        <a:rPr kumimoji="0" lang="el-GR" sz="2000" b="0" i="0" u="none" strike="noStrike" cap="none" normalizeH="0" baseline="0" dirty="0">
                          <a:ln>
                            <a:noFill/>
                          </a:ln>
                          <a:solidFill>
                            <a:schemeClr val="tx1"/>
                          </a:solidFill>
                          <a:effectLst>
                            <a:outerShdw blurRad="38100" dist="38100" dir="2700000" algn="tl">
                              <a:srgbClr val="000000"/>
                            </a:outerShdw>
                          </a:effectLst>
                          <a:latin typeface="Arial" pitchFamily="34" charset="0"/>
                          <a:ea typeface="Times New Roman" pitchFamily="18" charset="0"/>
                          <a:cs typeface="Microsoft Sans Serif" pitchFamily="34" charset="0"/>
                        </a:rPr>
                        <a:t>Β-9 </a:t>
                      </a:r>
                      <a:r>
                        <a:rPr kumimoji="0" lang="el-GR" sz="2000" b="0" i="0" u="none" strike="noStrike" cap="none" normalizeH="0" baseline="0" dirty="0" err="1">
                          <a:ln>
                            <a:noFill/>
                          </a:ln>
                          <a:solidFill>
                            <a:schemeClr val="tx1"/>
                          </a:solidFill>
                          <a:effectLst>
                            <a:outerShdw blurRad="38100" dist="38100" dir="2700000" algn="tl">
                              <a:srgbClr val="000000"/>
                            </a:outerShdw>
                          </a:effectLst>
                          <a:latin typeface="Arial" pitchFamily="34" charset="0"/>
                          <a:ea typeface="Times New Roman" pitchFamily="18" charset="0"/>
                          <a:cs typeface="Microsoft Sans Serif" pitchFamily="34" charset="0"/>
                        </a:rPr>
                        <a:t>Φυλλικό</a:t>
                      </a:r>
                      <a:r>
                        <a:rPr kumimoji="0" lang="el-GR" sz="2000" b="0" i="0" u="none" strike="noStrike" cap="none" normalizeH="0" baseline="0" dirty="0">
                          <a:ln>
                            <a:noFill/>
                          </a:ln>
                          <a:solidFill>
                            <a:schemeClr val="tx1"/>
                          </a:solidFill>
                          <a:effectLst>
                            <a:outerShdw blurRad="38100" dist="38100" dir="2700000" algn="tl">
                              <a:srgbClr val="000000"/>
                            </a:outerShdw>
                          </a:effectLst>
                          <a:latin typeface="Arial" pitchFamily="34" charset="0"/>
                          <a:ea typeface="Times New Roman" pitchFamily="18" charset="0"/>
                          <a:cs typeface="Microsoft Sans Serif" pitchFamily="34" charset="0"/>
                        </a:rPr>
                        <a:t> Οξύ</a:t>
                      </a:r>
                    </a:p>
                  </a:txBody>
                  <a:tcPr marT="45722" marB="45722" horzOverflow="overflow">
                    <a:lnL w="254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a:noFill/>
                    </a:lnTlToBr>
                    <a:lnBlToTr>
                      <a:noFill/>
                    </a:lnBlToTr>
                    <a:noFill/>
                  </a:tcPr>
                </a:tc>
                <a:tc>
                  <a:txBody>
                    <a:bodyPr/>
                    <a:lstStyle/>
                    <a:p>
                      <a:r>
                        <a:rPr lang="el-GR" sz="1400" b="0" i="0" kern="1200" dirty="0">
                          <a:solidFill>
                            <a:schemeClr val="tx1"/>
                          </a:solidFill>
                          <a:effectLst/>
                          <a:latin typeface="+mn-lt"/>
                          <a:ea typeface="+mn-ea"/>
                          <a:cs typeface="+mn-cs"/>
                        </a:rPr>
                        <a:t>Τα πράσινα φυλλώδη λαχανικά: Σπανάκι, λάχανο, μπρόκολο, σπαράγγια, μπιζέλια, μαρούλι </a:t>
                      </a:r>
                    </a:p>
                    <a:p>
                      <a:r>
                        <a:rPr lang="el-GR" sz="1400" b="0" i="0" kern="1200" dirty="0">
                          <a:solidFill>
                            <a:schemeClr val="tx1"/>
                          </a:solidFill>
                          <a:effectLst/>
                          <a:latin typeface="+mn-lt"/>
                          <a:ea typeface="+mn-ea"/>
                          <a:cs typeface="+mn-cs"/>
                        </a:rPr>
                        <a:t>Τα φρούτα: Πορτοκάλια, μπανάνες, φράουλες</a:t>
                      </a:r>
                    </a:p>
                    <a:p>
                      <a:r>
                        <a:rPr lang="el-GR" sz="1400" b="0" i="0" kern="1200" dirty="0">
                          <a:solidFill>
                            <a:schemeClr val="tx1"/>
                          </a:solidFill>
                          <a:effectLst/>
                          <a:latin typeface="+mn-lt"/>
                          <a:ea typeface="+mn-ea"/>
                          <a:cs typeface="+mn-cs"/>
                        </a:rPr>
                        <a:t>Τα όσπρια: Φασόλια, φακές</a:t>
                      </a:r>
                    </a:p>
                    <a:p>
                      <a:r>
                        <a:rPr lang="el-GR" sz="1400" b="0" i="0" kern="1200" dirty="0">
                          <a:solidFill>
                            <a:schemeClr val="tx1"/>
                          </a:solidFill>
                          <a:effectLst/>
                          <a:latin typeface="+mn-lt"/>
                          <a:ea typeface="+mn-ea"/>
                          <a:cs typeface="+mn-cs"/>
                        </a:rPr>
                        <a:t>Τα δημητριακά ολικής αλέσεως και ιδιαίτερα το φύτρο του σιταριού. Η μαγιά είναι πλούσια πηγή </a:t>
                      </a:r>
                      <a:r>
                        <a:rPr lang="el-GR" sz="1400" b="0" i="0" kern="1200" dirty="0" err="1">
                          <a:solidFill>
                            <a:schemeClr val="tx1"/>
                          </a:solidFill>
                          <a:effectLst/>
                          <a:latin typeface="+mn-lt"/>
                          <a:ea typeface="+mn-ea"/>
                          <a:cs typeface="+mn-cs"/>
                        </a:rPr>
                        <a:t>φυλλικού</a:t>
                      </a:r>
                      <a:r>
                        <a:rPr lang="el-GR" sz="1400" b="0" i="0" kern="1200" dirty="0">
                          <a:solidFill>
                            <a:schemeClr val="tx1"/>
                          </a:solidFill>
                          <a:effectLst/>
                          <a:latin typeface="+mn-lt"/>
                          <a:ea typeface="+mn-ea"/>
                          <a:cs typeface="+mn-cs"/>
                        </a:rPr>
                        <a:t> οξέος,</a:t>
                      </a:r>
                    </a:p>
                    <a:p>
                      <a:r>
                        <a:rPr lang="el-GR" sz="1400" b="0" i="0" kern="1200" dirty="0">
                          <a:solidFill>
                            <a:schemeClr val="tx1"/>
                          </a:solidFill>
                          <a:effectLst/>
                          <a:latin typeface="+mn-lt"/>
                          <a:ea typeface="+mn-ea"/>
                          <a:cs typeface="+mn-cs"/>
                        </a:rPr>
                        <a:t>Το συκώτι, Το κρέας των πουλερικών, το χοιρινό, Τα θαλασσινά, </a:t>
                      </a:r>
                    </a:p>
                    <a:p>
                      <a:pPr marL="0" marR="0" lvl="0" indent="0" algn="l" defTabSz="914400" rtl="0" eaLnBrk="1" fontAlgn="base" latinLnBrk="0" hangingPunct="1">
                        <a:lnSpc>
                          <a:spcPct val="100000"/>
                        </a:lnSpc>
                        <a:spcBef>
                          <a:spcPct val="0"/>
                        </a:spcBef>
                        <a:spcAft>
                          <a:spcPct val="0"/>
                        </a:spcAft>
                        <a:buClr>
                          <a:schemeClr val="hlink"/>
                        </a:buClr>
                        <a:buSzTx/>
                        <a:buFont typeface="Wingdings" pitchFamily="2" charset="2"/>
                        <a:buNone/>
                        <a:tabLst/>
                      </a:pPr>
                      <a:endParaRPr kumimoji="0" lang="el-GR" sz="2000" b="0" i="0" u="none" strike="noStrike" cap="none" normalizeH="0" baseline="0" dirty="0">
                        <a:ln>
                          <a:noFill/>
                        </a:ln>
                        <a:solidFill>
                          <a:schemeClr val="tx1"/>
                        </a:solidFill>
                        <a:effectLst>
                          <a:outerShdw blurRad="38100" dist="38100" dir="2700000" algn="tl">
                            <a:srgbClr val="000000"/>
                          </a:outerShdw>
                        </a:effectLst>
                        <a:latin typeface="Arial" pitchFamily="34" charset="0"/>
                        <a:ea typeface="Times New Roman" pitchFamily="18" charset="0"/>
                        <a:cs typeface="Microsoft Sans Serif" pitchFamily="34" charset="0"/>
                      </a:endParaRPr>
                    </a:p>
                  </a:txBody>
                  <a:tcPr marT="45722" marB="45722" horzOverflow="overflow">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hlink"/>
                        </a:buClr>
                        <a:buSzTx/>
                        <a:buFont typeface="Wingdings" pitchFamily="2" charset="2"/>
                        <a:buNone/>
                        <a:tabLst/>
                        <a:defRPr/>
                      </a:pPr>
                      <a:r>
                        <a:rPr lang="el-GR" sz="1800" b="1" kern="1200" dirty="0">
                          <a:solidFill>
                            <a:schemeClr val="tx1"/>
                          </a:solidFill>
                          <a:effectLst/>
                          <a:latin typeface="+mn-lt"/>
                          <a:ea typeface="+mn-ea"/>
                          <a:cs typeface="+mn-cs"/>
                        </a:rPr>
                        <a:t>Κυρίως στην εγκυμοσύνη-ανάπτυξη εμβρύου</a:t>
                      </a:r>
                    </a:p>
                    <a:p>
                      <a:pPr marL="0" marR="0" lvl="0" indent="0" algn="l" defTabSz="914400" rtl="0" eaLnBrk="1" fontAlgn="base" latinLnBrk="0" hangingPunct="1">
                        <a:lnSpc>
                          <a:spcPct val="100000"/>
                        </a:lnSpc>
                        <a:spcBef>
                          <a:spcPct val="0"/>
                        </a:spcBef>
                        <a:spcAft>
                          <a:spcPct val="0"/>
                        </a:spcAft>
                        <a:buClr>
                          <a:schemeClr val="hlink"/>
                        </a:buClr>
                        <a:buSzTx/>
                        <a:buFont typeface="Wingdings" pitchFamily="2" charset="2"/>
                        <a:buNone/>
                        <a:tabLst/>
                        <a:defRPr/>
                      </a:pPr>
                      <a:r>
                        <a:rPr lang="el-GR" sz="1800" b="1" kern="1200" dirty="0">
                          <a:solidFill>
                            <a:schemeClr val="tx1"/>
                          </a:solidFill>
                          <a:effectLst/>
                          <a:latin typeface="+mn-lt"/>
                          <a:ea typeface="+mn-ea"/>
                          <a:cs typeface="+mn-cs"/>
                        </a:rPr>
                        <a:t>[</a:t>
                      </a:r>
                      <a:r>
                        <a:rPr lang="el-GR" sz="1800" kern="1200" dirty="0">
                          <a:solidFill>
                            <a:schemeClr val="tx1"/>
                          </a:solidFill>
                          <a:effectLst/>
                          <a:latin typeface="+mn-lt"/>
                          <a:ea typeface="+mn-ea"/>
                          <a:cs typeface="+mn-cs"/>
                        </a:rPr>
                        <a:t>Το 2010, η </a:t>
                      </a:r>
                      <a:r>
                        <a:rPr lang="en-US" sz="1800" kern="1200" dirty="0">
                          <a:solidFill>
                            <a:schemeClr val="tx1"/>
                          </a:solidFill>
                          <a:effectLst/>
                          <a:latin typeface="+mn-lt"/>
                          <a:ea typeface="+mn-ea"/>
                          <a:cs typeface="+mn-cs"/>
                        </a:rPr>
                        <a:t>EFSA </a:t>
                      </a:r>
                      <a:r>
                        <a:rPr lang="el-GR" sz="1800" kern="1200" dirty="0">
                          <a:solidFill>
                            <a:schemeClr val="tx1"/>
                          </a:solidFill>
                          <a:effectLst/>
                          <a:latin typeface="+mn-lt"/>
                          <a:ea typeface="+mn-ea"/>
                          <a:cs typeface="+mn-cs"/>
                        </a:rPr>
                        <a:t>αναγνώρισε τα οφέλη των συμπληρωμάτων διατροφής που περιέχουν βιταμίνη- Β9 για τη μείωση της κόπωσης και τη βελτιστοποίηση του ανοσοποιητικού συστήματος, της ψυχικής υγείας και της συνολικής λειτουργίας του οργανισμού].</a:t>
                      </a:r>
                      <a:endParaRPr lang="en-US" sz="1800" kern="1200" dirty="0">
                        <a:solidFill>
                          <a:schemeClr val="tx1"/>
                        </a:solidFill>
                        <a:effectLst/>
                        <a:latin typeface="+mn-lt"/>
                        <a:ea typeface="+mn-ea"/>
                        <a:cs typeface="+mn-cs"/>
                      </a:endParaRPr>
                    </a:p>
                    <a:p>
                      <a:pPr marL="0" marR="0" lvl="0" indent="0" algn="l" defTabSz="914400" rtl="0" eaLnBrk="1" fontAlgn="base" latinLnBrk="0" hangingPunct="1">
                        <a:lnSpc>
                          <a:spcPct val="100000"/>
                        </a:lnSpc>
                        <a:spcBef>
                          <a:spcPct val="0"/>
                        </a:spcBef>
                        <a:spcAft>
                          <a:spcPct val="0"/>
                        </a:spcAft>
                        <a:buClr>
                          <a:schemeClr val="hlink"/>
                        </a:buClr>
                        <a:buSzTx/>
                        <a:buFont typeface="Wingdings" pitchFamily="2" charset="2"/>
                        <a:buNone/>
                        <a:tabLst/>
                        <a:defRPr/>
                      </a:pPr>
                      <a:endParaRPr lang="en-US" sz="1800" kern="1200" dirty="0">
                        <a:solidFill>
                          <a:schemeClr val="tx1"/>
                        </a:solidFill>
                        <a:effectLst/>
                        <a:latin typeface="+mn-lt"/>
                        <a:ea typeface="+mn-ea"/>
                        <a:cs typeface="+mn-cs"/>
                      </a:endParaRPr>
                    </a:p>
                    <a:p>
                      <a:pPr marL="0" marR="0" lvl="0" indent="0" algn="l" defTabSz="914400" rtl="0" eaLnBrk="1" fontAlgn="base" latinLnBrk="0" hangingPunct="1">
                        <a:lnSpc>
                          <a:spcPct val="100000"/>
                        </a:lnSpc>
                        <a:spcBef>
                          <a:spcPct val="0"/>
                        </a:spcBef>
                        <a:spcAft>
                          <a:spcPct val="0"/>
                        </a:spcAft>
                        <a:buClr>
                          <a:schemeClr val="hlink"/>
                        </a:buClr>
                        <a:buSzTx/>
                        <a:buFont typeface="Wingdings" pitchFamily="2" charset="2"/>
                        <a:buNone/>
                        <a:tabLst/>
                      </a:pPr>
                      <a:endParaRPr kumimoji="0" lang="el-GR" sz="2000" b="0" i="0" u="none" strike="noStrike" cap="none" normalizeH="0" baseline="0" dirty="0">
                        <a:ln>
                          <a:noFill/>
                        </a:ln>
                        <a:solidFill>
                          <a:schemeClr val="tx1"/>
                        </a:solidFill>
                        <a:effectLst>
                          <a:outerShdw blurRad="38100" dist="38100" dir="2700000" algn="tl">
                            <a:srgbClr val="000000"/>
                          </a:outerShdw>
                        </a:effectLst>
                        <a:latin typeface="Arial" pitchFamily="34" charset="0"/>
                        <a:ea typeface="Times New Roman" pitchFamily="18" charset="0"/>
                        <a:cs typeface="Microsoft Sans Serif" pitchFamily="34" charset="0"/>
                      </a:endParaRPr>
                    </a:p>
                  </a:txBody>
                  <a:tcPr marT="45722" marB="45722" horzOverflow="overflow">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846739">
                <a:tc>
                  <a:txBody>
                    <a:bodyPr/>
                    <a:lstStyle/>
                    <a:p>
                      <a:pPr marL="0" marR="0" lvl="0" indent="0" algn="l" defTabSz="914400" rtl="0" eaLnBrk="1" fontAlgn="base" latinLnBrk="0" hangingPunct="1">
                        <a:lnSpc>
                          <a:spcPct val="100000"/>
                        </a:lnSpc>
                        <a:spcBef>
                          <a:spcPct val="0"/>
                        </a:spcBef>
                        <a:spcAft>
                          <a:spcPct val="0"/>
                        </a:spcAft>
                        <a:buClr>
                          <a:schemeClr val="hlink"/>
                        </a:buClr>
                        <a:buSzTx/>
                        <a:buFont typeface="Wingdings" pitchFamily="2" charset="2"/>
                        <a:buNone/>
                        <a:tabLst/>
                      </a:pPr>
                      <a:r>
                        <a:rPr kumimoji="0" lang="el-GR" sz="2000" b="0" i="0" u="none" strike="noStrike" cap="none" normalizeH="0" baseline="0" dirty="0">
                          <a:ln>
                            <a:noFill/>
                          </a:ln>
                          <a:solidFill>
                            <a:schemeClr val="tx1"/>
                          </a:solidFill>
                          <a:effectLst>
                            <a:outerShdw blurRad="38100" dist="38100" dir="2700000" algn="tl">
                              <a:srgbClr val="000000"/>
                            </a:outerShdw>
                          </a:effectLst>
                          <a:latin typeface="Arial" pitchFamily="34" charset="0"/>
                          <a:ea typeface="Times New Roman" pitchFamily="18" charset="0"/>
                          <a:cs typeface="Microsoft Sans Serif" pitchFamily="34" charset="0"/>
                        </a:rPr>
                        <a:t>Β-12 Κοβαλαμίνη</a:t>
                      </a:r>
                    </a:p>
                  </a:txBody>
                  <a:tcPr marT="45722" marB="45722" horzOverflow="overflow">
                    <a:lnL w="254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hlink"/>
                        </a:buClr>
                        <a:buSzTx/>
                        <a:buFont typeface="Wingdings" pitchFamily="2" charset="2"/>
                        <a:buNone/>
                        <a:tabLst/>
                      </a:pPr>
                      <a:r>
                        <a:rPr lang="el-GR" sz="1800" b="1" i="0" kern="1200" dirty="0">
                          <a:solidFill>
                            <a:schemeClr val="tx1"/>
                          </a:solidFill>
                          <a:effectLst/>
                          <a:latin typeface="+mn-lt"/>
                          <a:ea typeface="+mn-ea"/>
                          <a:cs typeface="+mn-cs"/>
                        </a:rPr>
                        <a:t>Μόνο </a:t>
                      </a:r>
                      <a:r>
                        <a:rPr lang="el-GR" sz="1800" b="0" i="0" kern="1200" dirty="0">
                          <a:solidFill>
                            <a:schemeClr val="tx1"/>
                          </a:solidFill>
                          <a:effectLst/>
                          <a:latin typeface="+mn-lt"/>
                          <a:ea typeface="+mn-ea"/>
                          <a:cs typeface="+mn-cs"/>
                        </a:rPr>
                        <a:t>σε τρόφιμα ζωικής προέλευσης (κρέας, ψάρι, αυγά και γαλακτοκομικά προϊόντα ΣΥΚΩΤΙ).</a:t>
                      </a:r>
                      <a:endParaRPr kumimoji="0" lang="el-GR" sz="2000" b="0" i="0" u="none" strike="noStrike" cap="none" normalizeH="0" baseline="0" dirty="0">
                        <a:ln>
                          <a:noFill/>
                        </a:ln>
                        <a:solidFill>
                          <a:schemeClr val="tx1"/>
                        </a:solidFill>
                        <a:effectLst>
                          <a:outerShdw blurRad="38100" dist="38100" dir="2700000" algn="tl">
                            <a:srgbClr val="000000"/>
                          </a:outerShdw>
                        </a:effectLst>
                        <a:latin typeface="Arial" pitchFamily="34" charset="0"/>
                        <a:ea typeface="Times New Roman" pitchFamily="18" charset="0"/>
                        <a:cs typeface="Microsoft Sans Serif" pitchFamily="34" charset="0"/>
                      </a:endParaRPr>
                    </a:p>
                  </a:txBody>
                  <a:tcPr marT="45722" marB="45722" horzOverflow="overflow">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hlink"/>
                        </a:buClr>
                        <a:buSzTx/>
                        <a:buFont typeface="Wingdings" pitchFamily="2" charset="2"/>
                        <a:buNone/>
                        <a:tabLst/>
                      </a:pPr>
                      <a:r>
                        <a:rPr lang="el-GR" sz="1200" b="0" i="0" kern="1200" dirty="0">
                          <a:solidFill>
                            <a:schemeClr val="tx1"/>
                          </a:solidFill>
                          <a:effectLst/>
                          <a:latin typeface="+mn-lt"/>
                          <a:ea typeface="+mn-ea"/>
                          <a:cs typeface="+mn-cs"/>
                        </a:rPr>
                        <a:t>Η βιταμίνη Β12 είναι απαραίτητη για την παραγωγή των ερυθρών αιμοσφαιρίων, για τη λειτουργία του νευρικού συστήματος και για τη σύνθεση του DNA. Η έλλειψη της βιταμίνης Β12= </a:t>
                      </a:r>
                      <a:r>
                        <a:rPr lang="el-GR" sz="1200" b="1" i="0" kern="1200" dirty="0">
                          <a:solidFill>
                            <a:schemeClr val="tx1"/>
                          </a:solidFill>
                          <a:effectLst/>
                          <a:latin typeface="+mn-lt"/>
                          <a:ea typeface="+mn-ea"/>
                          <a:cs typeface="+mn-cs"/>
                        </a:rPr>
                        <a:t>πτώση του </a:t>
                      </a:r>
                      <a:r>
                        <a:rPr lang="el-GR" sz="1200" b="1" i="1" u="none" strike="noStrike" kern="1200" dirty="0">
                          <a:solidFill>
                            <a:schemeClr val="tx1"/>
                          </a:solidFill>
                          <a:effectLst/>
                          <a:latin typeface="+mn-lt"/>
                          <a:ea typeface="+mn-ea"/>
                          <a:cs typeface="+mn-cs"/>
                          <a:hlinkClick r:id="rId3" tooltip="ΑΙΜΑΤΟΚΡΙΤΗΣ"/>
                        </a:rPr>
                        <a:t>αιματοκρίτη</a:t>
                      </a:r>
                      <a:r>
                        <a:rPr lang="el-GR" sz="1200" b="0" i="0" kern="1200" dirty="0">
                          <a:solidFill>
                            <a:schemeClr val="tx1"/>
                          </a:solidFill>
                          <a:effectLst/>
                          <a:latin typeface="+mn-lt"/>
                          <a:ea typeface="+mn-ea"/>
                          <a:cs typeface="+mn-cs"/>
                        </a:rPr>
                        <a:t> (</a:t>
                      </a:r>
                      <a:r>
                        <a:rPr lang="el-GR" sz="1200" b="0" i="0" kern="1200" dirty="0" err="1">
                          <a:solidFill>
                            <a:schemeClr val="tx1"/>
                          </a:solidFill>
                          <a:effectLst/>
                          <a:latin typeface="+mn-lt"/>
                          <a:ea typeface="+mn-ea"/>
                          <a:cs typeface="+mn-cs"/>
                        </a:rPr>
                        <a:t>μεγαλοβλαστική</a:t>
                      </a:r>
                      <a:r>
                        <a:rPr lang="el-GR" sz="1200" b="0" i="0" kern="1200" dirty="0">
                          <a:solidFill>
                            <a:schemeClr val="tx1"/>
                          </a:solidFill>
                          <a:effectLst/>
                          <a:latin typeface="+mn-lt"/>
                          <a:ea typeface="+mn-ea"/>
                          <a:cs typeface="+mn-cs"/>
                        </a:rPr>
                        <a:t> αναιμία, κόπωση, αδυναμία, καταβολή, απώλεια βάρους, </a:t>
                      </a:r>
                      <a:r>
                        <a:rPr lang="el-GR" sz="1200" b="0" i="1" u="none" strike="noStrike" kern="1200" dirty="0">
                          <a:solidFill>
                            <a:schemeClr val="tx1"/>
                          </a:solidFill>
                          <a:effectLst/>
                          <a:latin typeface="+mn-lt"/>
                          <a:ea typeface="+mn-ea"/>
                          <a:cs typeface="+mn-cs"/>
                          <a:hlinkClick r:id="rId4" tooltip="ΔΥΣΚΟΙΛΙΟΤΗΤΑ"/>
                        </a:rPr>
                        <a:t>δυσκοιλιότητα</a:t>
                      </a:r>
                      <a:r>
                        <a:rPr lang="el-GR" sz="1200" b="0" i="0" kern="1200" dirty="0">
                          <a:solidFill>
                            <a:schemeClr val="tx1"/>
                          </a:solidFill>
                          <a:effectLst/>
                          <a:latin typeface="+mn-lt"/>
                          <a:ea typeface="+mn-ea"/>
                          <a:cs typeface="+mn-cs"/>
                        </a:rPr>
                        <a:t>, ανορεξία), </a:t>
                      </a:r>
                      <a:r>
                        <a:rPr lang="el-GR" sz="1200" b="1" i="0" kern="1200" dirty="0" err="1">
                          <a:solidFill>
                            <a:schemeClr val="tx1"/>
                          </a:solidFill>
                          <a:effectLst/>
                          <a:latin typeface="+mn-lt"/>
                          <a:ea typeface="+mn-ea"/>
                          <a:cs typeface="+mn-cs"/>
                        </a:rPr>
                        <a:t>νευροψυχιατρικές</a:t>
                      </a:r>
                      <a:r>
                        <a:rPr lang="el-GR" sz="1200" b="1" i="0" kern="1200" dirty="0">
                          <a:solidFill>
                            <a:schemeClr val="tx1"/>
                          </a:solidFill>
                          <a:effectLst/>
                          <a:latin typeface="+mn-lt"/>
                          <a:ea typeface="+mn-ea"/>
                          <a:cs typeface="+mn-cs"/>
                        </a:rPr>
                        <a:t> διαταραχές</a:t>
                      </a:r>
                      <a:r>
                        <a:rPr lang="el-GR" sz="1200" b="0" i="0" kern="1200" dirty="0">
                          <a:solidFill>
                            <a:schemeClr val="tx1"/>
                          </a:solidFill>
                          <a:effectLst/>
                          <a:latin typeface="+mn-lt"/>
                          <a:ea typeface="+mn-ea"/>
                          <a:cs typeface="+mn-cs"/>
                        </a:rPr>
                        <a:t> (μουδιάσματα στα χέρια και στα πόδια, κατάθλιψη, σύγχυση, απώλεια μνήμης, αστάθεια, πόνο στο λαιμό και τη γλώσσα </a:t>
                      </a:r>
                      <a:r>
                        <a:rPr lang="el-GR" sz="1200" b="0" i="0" kern="1200" dirty="0" err="1">
                          <a:solidFill>
                            <a:schemeClr val="tx1"/>
                          </a:solidFill>
                          <a:effectLst/>
                          <a:latin typeface="+mn-lt"/>
                          <a:ea typeface="+mn-ea"/>
                          <a:cs typeface="+mn-cs"/>
                        </a:rPr>
                        <a:t>κλπ</a:t>
                      </a:r>
                      <a:r>
                        <a:rPr lang="el-GR" sz="1200" b="0" i="0" kern="1200" dirty="0">
                          <a:solidFill>
                            <a:schemeClr val="tx1"/>
                          </a:solidFill>
                          <a:effectLst/>
                          <a:latin typeface="+mn-lt"/>
                          <a:ea typeface="+mn-ea"/>
                          <a:cs typeface="+mn-cs"/>
                        </a:rPr>
                        <a:t>), και </a:t>
                      </a:r>
                      <a:r>
                        <a:rPr lang="el-GR" sz="1200" b="1" i="0" kern="1200" dirty="0">
                          <a:solidFill>
                            <a:schemeClr val="tx1"/>
                          </a:solidFill>
                          <a:effectLst/>
                          <a:latin typeface="+mn-lt"/>
                          <a:ea typeface="+mn-ea"/>
                          <a:cs typeface="+mn-cs"/>
                        </a:rPr>
                        <a:t>επηρεάζει αρνητικά την ανάπτυξη του εμβρύου και την εγκυμοσύνη</a:t>
                      </a:r>
                      <a:r>
                        <a:rPr lang="el-GR" sz="1200" b="0" i="0" kern="1200" dirty="0">
                          <a:solidFill>
                            <a:schemeClr val="tx1"/>
                          </a:solidFill>
                          <a:effectLst/>
                          <a:latin typeface="+mn-lt"/>
                          <a:ea typeface="+mn-ea"/>
                          <a:cs typeface="+mn-cs"/>
                        </a:rPr>
                        <a:t>.</a:t>
                      </a:r>
                      <a:endParaRPr kumimoji="0" lang="el-GR" sz="1400" b="0" i="0" u="none" strike="noStrike" cap="none" normalizeH="0" baseline="0" dirty="0">
                        <a:ln>
                          <a:noFill/>
                        </a:ln>
                        <a:solidFill>
                          <a:schemeClr val="tx1"/>
                        </a:solidFill>
                        <a:effectLst>
                          <a:outerShdw blurRad="38100" dist="38100" dir="2700000" algn="tl">
                            <a:srgbClr val="000000"/>
                          </a:outerShdw>
                        </a:effectLst>
                        <a:latin typeface="Arial" pitchFamily="34" charset="0"/>
                        <a:ea typeface="Times New Roman" pitchFamily="18" charset="0"/>
                        <a:cs typeface="Microsoft Sans Serif" pitchFamily="34" charset="0"/>
                      </a:endParaRPr>
                    </a:p>
                  </a:txBody>
                  <a:tcPr marT="45722" marB="45722" horzOverflow="overflow">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141829">
                <a:tc>
                  <a:txBody>
                    <a:bodyPr/>
                    <a:lstStyle/>
                    <a:p>
                      <a:pPr marL="0" marR="0" lvl="0" indent="0" algn="l" defTabSz="914400" rtl="0" eaLnBrk="1" fontAlgn="base" latinLnBrk="0" hangingPunct="1">
                        <a:lnSpc>
                          <a:spcPct val="100000"/>
                        </a:lnSpc>
                        <a:spcBef>
                          <a:spcPct val="0"/>
                        </a:spcBef>
                        <a:spcAft>
                          <a:spcPct val="0"/>
                        </a:spcAft>
                        <a:buClr>
                          <a:schemeClr val="hlink"/>
                        </a:buClr>
                        <a:buSzTx/>
                        <a:buFont typeface="Wingdings" pitchFamily="2" charset="2"/>
                        <a:buNone/>
                        <a:tabLst/>
                      </a:pPr>
                      <a:r>
                        <a:rPr kumimoji="0" lang="el-GR" sz="2000" b="0" i="0" u="none" strike="noStrike" cap="none" normalizeH="0" baseline="0" dirty="0">
                          <a:ln>
                            <a:noFill/>
                          </a:ln>
                          <a:solidFill>
                            <a:schemeClr val="tx1"/>
                          </a:solidFill>
                          <a:effectLst>
                            <a:outerShdw blurRad="38100" dist="38100" dir="2700000" algn="tl">
                              <a:srgbClr val="000000"/>
                            </a:outerShdw>
                          </a:effectLst>
                          <a:latin typeface="Arial" pitchFamily="34" charset="0"/>
                          <a:ea typeface="Times New Roman" pitchFamily="18" charset="0"/>
                          <a:cs typeface="Microsoft Sans Serif" pitchFamily="34" charset="0"/>
                        </a:rPr>
                        <a:t>Β-5-Παντοθενικό οξύ</a:t>
                      </a:r>
                    </a:p>
                  </a:txBody>
                  <a:tcPr marT="45722" marB="45722" horzOverflow="overflow">
                    <a:lnL w="254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hlink"/>
                        </a:buClr>
                        <a:buSzTx/>
                        <a:buFont typeface="Wingdings" pitchFamily="2" charset="2"/>
                        <a:buNone/>
                        <a:tabLst/>
                      </a:pPr>
                      <a:r>
                        <a:rPr kumimoji="0" lang="el-GR" sz="1800" b="0" i="0" u="none" strike="noStrike" cap="none" normalizeH="0" baseline="0" dirty="0">
                          <a:ln>
                            <a:noFill/>
                          </a:ln>
                          <a:solidFill>
                            <a:schemeClr val="tx1"/>
                          </a:solidFill>
                          <a:effectLst>
                            <a:outerShdw blurRad="38100" dist="38100" dir="2700000" algn="tl">
                              <a:srgbClr val="000000"/>
                            </a:outerShdw>
                          </a:effectLst>
                          <a:latin typeface="Arial" pitchFamily="34" charset="0"/>
                          <a:ea typeface="Times New Roman" pitchFamily="18" charset="0"/>
                          <a:cs typeface="Microsoft Sans Serif" pitchFamily="34" charset="0"/>
                        </a:rPr>
                        <a:t>Κρέας, μπρόκολο, </a:t>
                      </a:r>
                      <a:r>
                        <a:rPr kumimoji="0" lang="el-GR" sz="1800" b="0" i="0" u="none" strike="noStrike" cap="none" normalizeH="0" baseline="0" dirty="0" err="1">
                          <a:ln>
                            <a:noFill/>
                          </a:ln>
                          <a:solidFill>
                            <a:schemeClr val="tx1"/>
                          </a:solidFill>
                          <a:effectLst>
                            <a:outerShdw blurRad="38100" dist="38100" dir="2700000" algn="tl">
                              <a:srgbClr val="000000"/>
                            </a:outerShdw>
                          </a:effectLst>
                          <a:latin typeface="Arial" pitchFamily="34" charset="0"/>
                          <a:ea typeface="Times New Roman" pitchFamily="18" charset="0"/>
                          <a:cs typeface="Microsoft Sans Serif" pitchFamily="34" charset="0"/>
                        </a:rPr>
                        <a:t>αβογκάντο</a:t>
                      </a:r>
                      <a:r>
                        <a:rPr kumimoji="0" lang="el-GR" sz="1800" b="0" i="0" u="none" strike="noStrike" cap="none" normalizeH="0" baseline="0" dirty="0">
                          <a:ln>
                            <a:noFill/>
                          </a:ln>
                          <a:solidFill>
                            <a:schemeClr val="tx1"/>
                          </a:solidFill>
                          <a:effectLst>
                            <a:outerShdw blurRad="38100" dist="38100" dir="2700000" algn="tl">
                              <a:srgbClr val="000000"/>
                            </a:outerShdw>
                          </a:effectLst>
                          <a:latin typeface="Arial" pitchFamily="34" charset="0"/>
                          <a:ea typeface="Times New Roman" pitchFamily="18" charset="0"/>
                          <a:cs typeface="Microsoft Sans Serif" pitchFamily="34" charset="0"/>
                        </a:rPr>
                        <a:t>, γιαούρτι</a:t>
                      </a:r>
                    </a:p>
                  </a:txBody>
                  <a:tcPr marT="45722" marB="45722" horzOverflow="overflow">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hlink"/>
                        </a:buClr>
                        <a:buSzTx/>
                        <a:buFont typeface="Wingdings" pitchFamily="2" charset="2"/>
                        <a:buNone/>
                        <a:tabLst/>
                      </a:pPr>
                      <a:r>
                        <a:rPr kumimoji="0" lang="el-GR" sz="1800" b="0" i="0" u="none" strike="noStrike" cap="none" normalizeH="0" baseline="0" dirty="0">
                          <a:ln>
                            <a:noFill/>
                          </a:ln>
                          <a:solidFill>
                            <a:schemeClr val="tx1"/>
                          </a:solidFill>
                          <a:effectLst>
                            <a:outerShdw blurRad="38100" dist="38100" dir="2700000" algn="tl">
                              <a:srgbClr val="000000"/>
                            </a:outerShdw>
                          </a:effectLst>
                          <a:latin typeface="Arial" pitchFamily="34" charset="0"/>
                          <a:ea typeface="Times New Roman" pitchFamily="18" charset="0"/>
                          <a:cs typeface="Microsoft Sans Serif" pitchFamily="34" charset="0"/>
                        </a:rPr>
                        <a:t>Ενέργεια και σύνθεση ορμονών- παραισθήσεις- μουδιάσματα</a:t>
                      </a:r>
                    </a:p>
                  </a:txBody>
                  <a:tcPr marT="45722" marB="45722" horzOverflow="overflow">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5056302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3FD8088-4841-4433-81FD-1BC5F5CAA66E}"/>
              </a:ext>
            </a:extLst>
          </p:cNvPr>
          <p:cNvSpPr>
            <a:spLocks noGrp="1"/>
          </p:cNvSpPr>
          <p:nvPr>
            <p:ph type="title"/>
          </p:nvPr>
        </p:nvSpPr>
        <p:spPr/>
        <p:txBody>
          <a:bodyPr/>
          <a:lstStyle/>
          <a:p>
            <a:pPr>
              <a:defRPr/>
            </a:pPr>
            <a:r>
              <a:rPr lang="el-GR" b="1" dirty="0">
                <a:effectLst/>
              </a:rPr>
              <a:t>Η</a:t>
            </a:r>
            <a:r>
              <a:rPr lang="en-GB" b="1" dirty="0">
                <a:effectLst/>
              </a:rPr>
              <a:t> </a:t>
            </a:r>
            <a:r>
              <a:rPr lang="el-GR" b="1" u="sng" dirty="0">
                <a:effectLst/>
                <a:hlinkClick r:id="rId3"/>
              </a:rPr>
              <a:t>βιταμίνη Β12</a:t>
            </a:r>
            <a:endParaRPr lang="en-GB" dirty="0"/>
          </a:p>
        </p:txBody>
      </p:sp>
      <p:sp>
        <p:nvSpPr>
          <p:cNvPr id="62467" name="TextBox 2">
            <a:extLst>
              <a:ext uri="{FF2B5EF4-FFF2-40B4-BE49-F238E27FC236}">
                <a16:creationId xmlns:a16="http://schemas.microsoft.com/office/drawing/2014/main" id="{74C173AD-D56E-4F7C-BD4B-51B098DACF7D}"/>
              </a:ext>
            </a:extLst>
          </p:cNvPr>
          <p:cNvSpPr txBox="1">
            <a:spLocks noChangeArrowheads="1"/>
          </p:cNvSpPr>
          <p:nvPr/>
        </p:nvSpPr>
        <p:spPr bwMode="auto">
          <a:xfrm>
            <a:off x="134938" y="1341438"/>
            <a:ext cx="8842375" cy="6462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l-GR" altLang="en-US" b="1" dirty="0"/>
              <a:t>Είναι απαραίτητη για την υγεία του νευρικού συστήματος και των κυττάρων του αίματος. </a:t>
            </a:r>
            <a:r>
              <a:rPr lang="el-GR" altLang="en-US" dirty="0"/>
              <a:t>Είναι απαραίτητη για τη σύνθεση λευκών και ερυθρών αιμοσφαιρίων, συμμετέχει στην παραγωγή γενετικού υλικού </a:t>
            </a:r>
            <a:r>
              <a:rPr lang="en-GB" altLang="en-US" dirty="0"/>
              <a:t>DNA</a:t>
            </a:r>
            <a:r>
              <a:rPr lang="el-GR" altLang="en-US" dirty="0"/>
              <a:t> και </a:t>
            </a:r>
            <a:r>
              <a:rPr lang="en-GB" altLang="en-US" dirty="0"/>
              <a:t>RNA</a:t>
            </a:r>
            <a:r>
              <a:rPr lang="el-GR" altLang="en-US" dirty="0"/>
              <a:t>, ενισχύει τη</a:t>
            </a:r>
            <a:r>
              <a:rPr lang="en-GB" altLang="en-US" dirty="0"/>
              <a:t> </a:t>
            </a:r>
            <a:r>
              <a:rPr lang="el-GR" altLang="en-US" b="1" u="sng" dirty="0">
                <a:hlinkClick r:id="rId4"/>
              </a:rPr>
              <a:t>γονιμότητα</a:t>
            </a:r>
            <a:r>
              <a:rPr lang="el-GR" altLang="en-US" dirty="0"/>
              <a:t>, βοηθά στην πρόληψη του </a:t>
            </a:r>
            <a:r>
              <a:rPr lang="en-GB" altLang="en-US" dirty="0"/>
              <a:t>Alzheimer</a:t>
            </a:r>
            <a:r>
              <a:rPr lang="el-GR" altLang="en-US" dirty="0"/>
              <a:t>, συμμετέχει στη σύνθεση πρωτεϊνών, τον μεταβολισμό λιπών και υδατανθράκων και βοηθάει στην καλύτερη πέψη της τροφής.</a:t>
            </a:r>
            <a:endParaRPr lang="en-GB" altLang="en-US" dirty="0"/>
          </a:p>
          <a:p>
            <a:r>
              <a:rPr lang="el-GR" altLang="en-US" dirty="0"/>
              <a:t>Ενισχύει επίσης την υγεία των μαλλιών και της επιδερμίδας, μετριάζει τα συμπτώματα της κατάθλιψης, καθώς και τον κίνδυνο</a:t>
            </a:r>
            <a:r>
              <a:rPr lang="en-GB" altLang="en-US" dirty="0"/>
              <a:t> </a:t>
            </a:r>
            <a:r>
              <a:rPr lang="el-GR" altLang="en-US" b="1" u="sng" dirty="0">
                <a:hlinkClick r:id="rId5"/>
              </a:rPr>
              <a:t>καρδιαγγειακών παθήσεων</a:t>
            </a:r>
            <a:r>
              <a:rPr lang="el-GR" altLang="en-US" dirty="0"/>
              <a:t>.</a:t>
            </a:r>
            <a:endParaRPr lang="en-GB" altLang="en-US" dirty="0"/>
          </a:p>
          <a:p>
            <a:r>
              <a:rPr lang="el-GR" altLang="en-US" u="sng" dirty="0"/>
              <a:t>Η ανεπάρκεια βιταμίνης </a:t>
            </a:r>
            <a:r>
              <a:rPr lang="en-GB" altLang="en-US" u="sng" dirty="0"/>
              <a:t>B</a:t>
            </a:r>
            <a:r>
              <a:rPr lang="el-GR" altLang="en-US" u="sng" dirty="0"/>
              <a:t>12 είναι συνηθισμένη σε όσους ακολουθούν χορτοφαγική και </a:t>
            </a:r>
            <a:r>
              <a:rPr lang="en-GB" altLang="en-US" u="sng" dirty="0"/>
              <a:t>vegan</a:t>
            </a:r>
            <a:r>
              <a:rPr lang="el-GR" altLang="en-US" u="sng" dirty="0"/>
              <a:t> διατροφή. </a:t>
            </a:r>
          </a:p>
          <a:p>
            <a:r>
              <a:rPr lang="el-GR" altLang="en-US" u="sng" dirty="0"/>
              <a:t>Τροφές πλούσιες σε Β12, είναι τα κόκκινα κρέατα, τα αυγά και τα γαλακτοκομικά προϊόντα.</a:t>
            </a:r>
            <a:endParaRPr lang="en-GB" altLang="en-US" dirty="0"/>
          </a:p>
          <a:p>
            <a:endParaRPr lang="el-GR" altLang="en-US" u="sng" dirty="0"/>
          </a:p>
          <a:p>
            <a:r>
              <a:rPr lang="el-GR" altLang="en-US" b="1" dirty="0" err="1"/>
              <a:t>Μειωση</a:t>
            </a:r>
            <a:r>
              <a:rPr lang="el-GR" altLang="en-US" b="1" dirty="0"/>
              <a:t> κινδύνου όταν τρώμε τροφές πλούσιες σε</a:t>
            </a:r>
            <a:r>
              <a:rPr lang="en-GB" altLang="en-US" b="1" dirty="0"/>
              <a:t> </a:t>
            </a:r>
            <a:r>
              <a:rPr lang="el-GR" altLang="en-US" b="1" u="sng" dirty="0">
                <a:hlinkClick r:id="rId6"/>
              </a:rPr>
              <a:t>σίδηρο</a:t>
            </a:r>
            <a:r>
              <a:rPr lang="el-GR" altLang="en-US" b="1" dirty="0"/>
              <a:t>, </a:t>
            </a:r>
            <a:r>
              <a:rPr lang="el-GR" altLang="en-US" b="1" dirty="0" err="1"/>
              <a:t>φυλλικό</a:t>
            </a:r>
            <a:r>
              <a:rPr lang="el-GR" altLang="en-US" b="1" dirty="0"/>
              <a:t> οξύ.</a:t>
            </a:r>
            <a:endParaRPr lang="en-GB" altLang="en-US" dirty="0"/>
          </a:p>
          <a:p>
            <a:r>
              <a:rPr lang="el-GR" altLang="en-US" dirty="0"/>
              <a:t>Σίδηρο περιέχει το κόκκινο κρέας, τα πράσινα φυλλώδη λαχανικά, το καλαμπόκι και τα αποξηραμένα φρούτα, όπως τα βερίκοκα.</a:t>
            </a:r>
            <a:endParaRPr lang="en-GB" altLang="en-US" dirty="0"/>
          </a:p>
          <a:p>
            <a:r>
              <a:rPr lang="el-GR" altLang="en-US" dirty="0"/>
              <a:t>Το </a:t>
            </a:r>
            <a:r>
              <a:rPr lang="el-GR" altLang="en-US" dirty="0" err="1"/>
              <a:t>φυλλικό</a:t>
            </a:r>
            <a:r>
              <a:rPr lang="el-GR" altLang="en-US" dirty="0"/>
              <a:t> οξύ βρίσκεται στα πουλερικά, το χοιρινό κρέας, τα οστρακοειδή και τα πράσινα λαχανικά, όπως τα μπιζέλια, τα λαχανάκια Βρυξελλών και το μπρόκολο.</a:t>
            </a:r>
          </a:p>
          <a:p>
            <a:endParaRPr lang="el-GR" altLang="en-US" dirty="0"/>
          </a:p>
          <a:p>
            <a:endParaRPr lang="en-GB" altLang="en-US" dirty="0"/>
          </a:p>
          <a:p>
            <a:r>
              <a:rPr lang="el-GR" altLang="en-US" dirty="0"/>
              <a:t> </a:t>
            </a:r>
            <a:endParaRPr lang="en-GB" altLang="en-US" dirty="0"/>
          </a:p>
          <a:p>
            <a:endParaRPr lang="el-GR" altLang="en-US" u="sng" dirty="0"/>
          </a:p>
          <a:p>
            <a:endParaRPr lang="el-GR" altLang="en-US" u="sng" dirty="0"/>
          </a:p>
          <a:p>
            <a:endParaRPr lang="en-GB" alt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80DB46D-6A52-4AD4-81C2-EA89B0D4F8B9}"/>
              </a:ext>
            </a:extLst>
          </p:cNvPr>
          <p:cNvSpPr>
            <a:spLocks noGrp="1"/>
          </p:cNvSpPr>
          <p:nvPr>
            <p:ph type="title"/>
          </p:nvPr>
        </p:nvSpPr>
        <p:spPr>
          <a:xfrm>
            <a:off x="723900" y="239856"/>
            <a:ext cx="8039100" cy="903144"/>
          </a:xfrm>
        </p:spPr>
        <p:txBody>
          <a:bodyPr/>
          <a:lstStyle/>
          <a:p>
            <a:pPr>
              <a:defRPr/>
            </a:pPr>
            <a:r>
              <a:rPr lang="el-GR" dirty="0"/>
              <a:t>Αναιμία του </a:t>
            </a:r>
            <a:r>
              <a:rPr lang="en-GB" dirty="0" err="1"/>
              <a:t>Biermer</a:t>
            </a:r>
            <a:r>
              <a:rPr lang="el-GR" dirty="0"/>
              <a:t> (</a:t>
            </a:r>
            <a:r>
              <a:rPr lang="el-GR" dirty="0" err="1"/>
              <a:t>Μπίρμερ</a:t>
            </a:r>
            <a:r>
              <a:rPr lang="el-GR" dirty="0"/>
              <a:t>)</a:t>
            </a:r>
            <a:endParaRPr lang="en-GB" dirty="0"/>
          </a:p>
        </p:txBody>
      </p:sp>
      <p:sp>
        <p:nvSpPr>
          <p:cNvPr id="63491" name="TextBox 2">
            <a:extLst>
              <a:ext uri="{FF2B5EF4-FFF2-40B4-BE49-F238E27FC236}">
                <a16:creationId xmlns:a16="http://schemas.microsoft.com/office/drawing/2014/main" id="{D69DDE88-25E7-4ADF-A4F6-AF930304E6B8}"/>
              </a:ext>
            </a:extLst>
          </p:cNvPr>
          <p:cNvSpPr txBox="1">
            <a:spLocks noChangeArrowheads="1"/>
          </p:cNvSpPr>
          <p:nvPr/>
        </p:nvSpPr>
        <p:spPr bwMode="auto">
          <a:xfrm>
            <a:off x="301625" y="1520825"/>
            <a:ext cx="8950325" cy="210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l-GR" altLang="en-US" sz="1050" dirty="0"/>
              <a:t>Μια άλλη συχνή αιτία ανεπάρκειας της βιταμίνης Β12, είναι η κακοήθης αναιμία ή αλλιώς αναιμία του </a:t>
            </a:r>
            <a:r>
              <a:rPr lang="en-GB" altLang="en-US" sz="1050" dirty="0" err="1"/>
              <a:t>Biermer</a:t>
            </a:r>
            <a:r>
              <a:rPr lang="el-GR" altLang="en-US" sz="1050" dirty="0"/>
              <a:t> (</a:t>
            </a:r>
            <a:r>
              <a:rPr lang="el-GR" altLang="en-US" sz="1050" dirty="0" err="1"/>
              <a:t>Μπίρμερ</a:t>
            </a:r>
            <a:r>
              <a:rPr lang="el-GR" altLang="en-US" sz="1050" dirty="0"/>
              <a:t>). </a:t>
            </a:r>
            <a:r>
              <a:rPr lang="el-GR" altLang="en-US" sz="600" dirty="0"/>
              <a:t>Η κακοήθης αναιμία οφείλεται σε έλλειψη του ενδογενούς παράγοντα (Ι</a:t>
            </a:r>
            <a:r>
              <a:rPr lang="en-GB" altLang="en-US" sz="600" dirty="0"/>
              <a:t>F</a:t>
            </a:r>
            <a:r>
              <a:rPr lang="el-GR" altLang="en-US" sz="600" dirty="0"/>
              <a:t>), λόγω ατροφίας του βλεννογόνου του γαστρεντερικού συστήματος ή αυτό-άνοσης καταστροφής των </a:t>
            </a:r>
            <a:r>
              <a:rPr lang="el-GR" altLang="en-US" sz="600" dirty="0" err="1"/>
              <a:t>τοιχωματικών</a:t>
            </a:r>
            <a:r>
              <a:rPr lang="el-GR" altLang="en-US" sz="600" dirty="0"/>
              <a:t> κυττάρων του στομάχου. </a:t>
            </a:r>
            <a:endParaRPr lang="en-GB" altLang="en-US" sz="600" dirty="0"/>
          </a:p>
          <a:p>
            <a:r>
              <a:rPr lang="el-GR" altLang="en-US" sz="600" b="1" dirty="0"/>
              <a:t>Τα συμπτώματα: - </a:t>
            </a:r>
            <a:r>
              <a:rPr lang="el-GR" altLang="en-US" sz="600" dirty="0"/>
              <a:t>Κίτρινη χροιά επιδερμίδας, - Πληγές και πόνος στη γλώσσα (γλωσσίτιδα), -</a:t>
            </a:r>
            <a:r>
              <a:rPr lang="en-GB" altLang="en-US" sz="600" dirty="0"/>
              <a:t> </a:t>
            </a:r>
            <a:r>
              <a:rPr lang="el-GR" altLang="en-US" sz="600" dirty="0"/>
              <a:t> Στοματικά έλκη, - Αίσθημα τσιμπήματος ή τσουξίματος (παραισθησία, μια προσωρινή μεταβολή στην αίσθηση που δεν συνοδεύεται από κάποια μακροχρόνια βλάβη ή αλλαγές και πολλοί άνθρωποι βιώνουν σε κάποια στιγμή της ζωής τους).</a:t>
            </a:r>
            <a:endParaRPr lang="en-GB" altLang="en-US" sz="600" b="1" dirty="0"/>
          </a:p>
          <a:p>
            <a:r>
              <a:rPr lang="el-GR" altLang="en-US" sz="1050" dirty="0"/>
              <a:t>- Αλλαγές στον τρόπο που περπατάτε και κινείστε στο χώρο</a:t>
            </a:r>
            <a:endParaRPr lang="en-GB" altLang="en-US" sz="1050" dirty="0"/>
          </a:p>
          <a:p>
            <a:r>
              <a:rPr lang="en-GB" altLang="en-US" sz="1050" dirty="0"/>
              <a:t>- </a:t>
            </a:r>
            <a:r>
              <a:rPr lang="en-GB" altLang="en-US" sz="1050" dirty="0" err="1"/>
              <a:t>Δι</a:t>
            </a:r>
            <a:r>
              <a:rPr lang="en-GB" altLang="en-US" sz="1050" dirty="0"/>
              <a:t>αταραχές της όρασης</a:t>
            </a:r>
          </a:p>
          <a:p>
            <a:r>
              <a:rPr lang="el-GR" altLang="en-US" sz="1050" dirty="0"/>
              <a:t>- Ευερεθιστότητα</a:t>
            </a:r>
            <a:endParaRPr lang="en-GB" altLang="en-US" sz="1050" dirty="0"/>
          </a:p>
          <a:p>
            <a:r>
              <a:rPr lang="el-GR" altLang="en-US" sz="1050" dirty="0"/>
              <a:t>-</a:t>
            </a:r>
            <a:r>
              <a:rPr lang="en-GB" altLang="en-US" sz="1050" dirty="0"/>
              <a:t> </a:t>
            </a:r>
            <a:r>
              <a:rPr lang="el-GR" altLang="en-US" sz="1050" b="1" u="sng" dirty="0">
                <a:hlinkClick r:id="rId2"/>
              </a:rPr>
              <a:t>Κατάθλιψη</a:t>
            </a:r>
            <a:endParaRPr lang="en-GB" altLang="en-US" sz="1050" dirty="0"/>
          </a:p>
          <a:p>
            <a:r>
              <a:rPr lang="el-GR" altLang="en-US" sz="1050" dirty="0"/>
              <a:t>- Αλλαγές στον τρόπο σκέψης, αίσθησης και συμπεριφοράς, - Μείωση των νοητικών σας ικανοτήτων, όπως η μνήμη, η κατανόηση και η κρίση (άνοια)</a:t>
            </a:r>
            <a:endParaRPr lang="en-GB" altLang="en-US" sz="1050" dirty="0"/>
          </a:p>
          <a:p>
            <a:r>
              <a:rPr lang="el-GR" altLang="en-US" sz="1050" dirty="0"/>
              <a:t>Η διάγνωση της ανεπάρκειας Β12 γίνεται με εξέταση αίματος. Η αντιμετώπιση της έλλειψης είναι πολύ σημαντική, καθώς μπορεί να προκαλέσει μόνιμες βλάβες.</a:t>
            </a:r>
            <a:endParaRPr lang="en-GB" altLang="en-US" sz="1050" dirty="0"/>
          </a:p>
          <a:p>
            <a:endParaRPr lang="en-GB" altLang="en-US" dirty="0"/>
          </a:p>
        </p:txBody>
      </p:sp>
    </p:spTree>
  </p:cSld>
  <p:clrMapOvr>
    <a:masterClrMapping/>
  </p:clrMapOvr>
</p:sld>
</file>

<file path=ppt/theme/theme1.xml><?xml version="1.0" encoding="utf-8"?>
<a:theme xmlns:a="http://schemas.openxmlformats.org/drawingml/2006/main" name="Θρόισμα">
  <a:themeElements>
    <a:clrScheme name="Θρόισμα">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Θρόισμα">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Θρόισμα">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2307</TotalTime>
  <Words>3119</Words>
  <Application>Microsoft Office PowerPoint</Application>
  <PresentationFormat>Προβολή στην οθόνη (4:3)</PresentationFormat>
  <Paragraphs>162</Paragraphs>
  <Slides>20</Slides>
  <Notes>14</Notes>
  <HiddenSlides>0</HiddenSlides>
  <MMClips>0</MMClips>
  <ScaleCrop>false</ScaleCrop>
  <HeadingPairs>
    <vt:vector size="6" baseType="variant">
      <vt:variant>
        <vt:lpstr>Γραμματοσειρές που χρησιμοποιούνται</vt:lpstr>
      </vt:variant>
      <vt:variant>
        <vt:i4>7</vt:i4>
      </vt:variant>
      <vt:variant>
        <vt:lpstr>Θέμα</vt:lpstr>
      </vt:variant>
      <vt:variant>
        <vt:i4>1</vt:i4>
      </vt:variant>
      <vt:variant>
        <vt:lpstr>Τίτλοι διαφανειών</vt:lpstr>
      </vt:variant>
      <vt:variant>
        <vt:i4>20</vt:i4>
      </vt:variant>
    </vt:vector>
  </HeadingPairs>
  <TitlesOfParts>
    <vt:vector size="28" baseType="lpstr">
      <vt:lpstr>Arial</vt:lpstr>
      <vt:lpstr>Calibri</vt:lpstr>
      <vt:lpstr>Century Gothic</vt:lpstr>
      <vt:lpstr>Microsoft Sans Serif</vt:lpstr>
      <vt:lpstr>Times New Roman</vt:lpstr>
      <vt:lpstr>Wingdings</vt:lpstr>
      <vt:lpstr>Wingdings 3</vt:lpstr>
      <vt:lpstr>Θρόισμα</vt:lpstr>
      <vt:lpstr>Μάθημα 4ο Μάρτης 2023</vt:lpstr>
      <vt:lpstr>Παρουσίαση του PowerPoint</vt:lpstr>
      <vt:lpstr>Βιταμίνες</vt:lpstr>
      <vt:lpstr>Βιταμίνες- παραδείγματα </vt:lpstr>
      <vt:lpstr>A-D-E-K= Λιποδιαλυτές Βιταμίνες</vt:lpstr>
      <vt:lpstr>Σύμπλεγμα-Β και C=Υδατοδιαλυτές</vt:lpstr>
      <vt:lpstr>Παρουσίαση του PowerPoint</vt:lpstr>
      <vt:lpstr>Η βιταμίνη Β12</vt:lpstr>
      <vt:lpstr>Αναιμία του Biermer (Μπίρμερ)</vt:lpstr>
      <vt:lpstr>Σύγχρονα συμπληρώματα διατροφής: γλυκαντικές ουσίες</vt:lpstr>
      <vt:lpstr>Spirogyra- Σπιρουλίνα</vt:lpstr>
      <vt:lpstr>Ιπποφαές</vt:lpstr>
      <vt:lpstr>Παρουσίαση του PowerPoint</vt:lpstr>
      <vt:lpstr>Παρουσίαση του PowerPoint</vt:lpstr>
      <vt:lpstr>Λυκοπένιο</vt:lpstr>
      <vt:lpstr>Μερικές χρήσιμες οδηγίες για τη διατήρηση των θρεπτικών συστατικών στις τροφές </vt:lpstr>
      <vt:lpstr>Μαγείρεμα και Οξειδώσεις- Υδατοδιαλυτές Βιταμίνες/Άλατα</vt:lpstr>
      <vt:lpstr>Παρουσίαση του PowerPoint</vt:lpstr>
      <vt:lpstr>Κόψιμο-Αλάτισμα των λαχανικών</vt:lpstr>
      <vt:lpstr>Ερωτήσεις ΠΕ -Επανάληψης</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Kyriacos Athanasiou</dc:creator>
  <cp:lastModifiedBy>Kyriacos Athanasiou</cp:lastModifiedBy>
  <cp:revision>53</cp:revision>
  <dcterms:created xsi:type="dcterms:W3CDTF">2021-03-09T17:11:27Z</dcterms:created>
  <dcterms:modified xsi:type="dcterms:W3CDTF">2024-04-03T09:25:27Z</dcterms:modified>
</cp:coreProperties>
</file>