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heme/themeOverride3.xml" ContentType="application/vnd.openxmlformats-officedocument.themeOverride+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theme/themeOverride4.xml" ContentType="application/vnd.openxmlformats-officedocument.themeOverride+xml"/>
  <Override PartName="/ppt/notesSlides/notesSlide17.xml" ContentType="application/vnd.openxmlformats-officedocument.presentationml.notesSlide+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3"/>
  </p:notesMasterIdLst>
  <p:sldIdLst>
    <p:sldId id="256" r:id="rId2"/>
    <p:sldId id="257" r:id="rId3"/>
    <p:sldId id="258" r:id="rId4"/>
    <p:sldId id="273" r:id="rId5"/>
    <p:sldId id="261" r:id="rId6"/>
    <p:sldId id="302" r:id="rId7"/>
    <p:sldId id="301" r:id="rId8"/>
    <p:sldId id="331" r:id="rId9"/>
    <p:sldId id="295" r:id="rId10"/>
    <p:sldId id="324" r:id="rId11"/>
    <p:sldId id="325" r:id="rId12"/>
    <p:sldId id="263" r:id="rId13"/>
    <p:sldId id="309" r:id="rId14"/>
    <p:sldId id="313" r:id="rId15"/>
    <p:sldId id="297" r:id="rId16"/>
    <p:sldId id="332" r:id="rId17"/>
    <p:sldId id="303" r:id="rId18"/>
    <p:sldId id="310" r:id="rId19"/>
    <p:sldId id="298" r:id="rId20"/>
    <p:sldId id="315" r:id="rId21"/>
    <p:sldId id="308" r:id="rId22"/>
    <p:sldId id="317" r:id="rId23"/>
    <p:sldId id="260" r:id="rId24"/>
    <p:sldId id="304" r:id="rId25"/>
    <p:sldId id="318" r:id="rId26"/>
    <p:sldId id="326" r:id="rId27"/>
    <p:sldId id="323" r:id="rId28"/>
    <p:sldId id="311" r:id="rId29"/>
    <p:sldId id="264" r:id="rId30"/>
    <p:sldId id="299" r:id="rId31"/>
    <p:sldId id="307" r:id="rId32"/>
    <p:sldId id="329" r:id="rId33"/>
    <p:sldId id="328" r:id="rId34"/>
    <p:sldId id="312" r:id="rId35"/>
    <p:sldId id="300" r:id="rId36"/>
    <p:sldId id="305" r:id="rId37"/>
    <p:sldId id="306" r:id="rId38"/>
    <p:sldId id="321" r:id="rId39"/>
    <p:sldId id="322" r:id="rId40"/>
    <p:sldId id="294" r:id="rId41"/>
    <p:sldId id="330" r:id="rId42"/>
  </p:sldIdLst>
  <p:sldSz cx="9144000" cy="6858000" type="screen4x3"/>
  <p:notesSz cx="6858000" cy="9144000"/>
  <p:defaultTextStyle>
    <a:defPPr>
      <a:defRPr lang="el-GR"/>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7" autoAdjust="0"/>
    <p:restoredTop sz="94190" autoAdjust="0"/>
  </p:normalViewPr>
  <p:slideViewPr>
    <p:cSldViewPr>
      <p:cViewPr>
        <p:scale>
          <a:sx n="75" d="100"/>
          <a:sy n="75" d="100"/>
        </p:scale>
        <p:origin x="-1470" y="-270"/>
      </p:cViewPr>
      <p:guideLst>
        <p:guide orient="horz" pos="2160"/>
        <p:guide pos="2880"/>
      </p:guideLst>
    </p:cSldViewPr>
  </p:slideViewPr>
  <p:outlineViewPr>
    <p:cViewPr>
      <p:scale>
        <a:sx n="33" d="100"/>
        <a:sy n="33" d="100"/>
      </p:scale>
      <p:origin x="0" y="6066"/>
    </p:cViewPr>
  </p:outlineViewPr>
  <p:notesTextViewPr>
    <p:cViewPr>
      <p:scale>
        <a:sx n="100" d="100"/>
        <a:sy n="100" d="100"/>
      </p:scale>
      <p:origin x="0" y="0"/>
    </p:cViewPr>
  </p:notesTextViewPr>
  <p:sorterViewPr>
    <p:cViewPr>
      <p:scale>
        <a:sx n="66" d="100"/>
        <a:sy n="66" d="100"/>
      </p:scale>
      <p:origin x="0" y="342"/>
    </p:cViewPr>
  </p:sorterViewPr>
  <p:notesViewPr>
    <p:cSldViewPr>
      <p:cViewPr varScale="1">
        <p:scale>
          <a:sx n="53" d="100"/>
          <a:sy n="53" d="100"/>
        </p:scale>
        <p:origin x="-2820"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b="0">
                <a:latin typeface="+mn-lt"/>
                <a:cs typeface="+mn-cs"/>
              </a:defRPr>
            </a:lvl1pPr>
          </a:lstStyle>
          <a:p>
            <a:pPr>
              <a:defRPr/>
            </a:pPr>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b="0">
                <a:latin typeface="+mn-lt"/>
                <a:cs typeface="+mn-cs"/>
              </a:defRPr>
            </a:lvl1pPr>
          </a:lstStyle>
          <a:p>
            <a:pPr>
              <a:defRPr/>
            </a:pPr>
            <a:fld id="{C609AC19-02F5-4E32-AEBC-E7BC195661E1}" type="datetimeFigureOut">
              <a:rPr lang="el-GR"/>
              <a:pPr>
                <a:defRPr/>
              </a:pPr>
              <a:t>07/05/2019</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b="0">
                <a:latin typeface="+mn-lt"/>
                <a:cs typeface="+mn-cs"/>
              </a:defRPr>
            </a:lvl1pPr>
          </a:lstStyle>
          <a:p>
            <a:pPr>
              <a:defRPr/>
            </a:pPr>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b="0">
                <a:latin typeface="+mn-lt"/>
                <a:cs typeface="+mn-cs"/>
              </a:defRPr>
            </a:lvl1pPr>
          </a:lstStyle>
          <a:p>
            <a:pPr>
              <a:defRPr/>
            </a:pPr>
            <a:fld id="{0D1A33FC-5D3D-48D1-B81B-1102E899E63C}"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017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16387"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26FBC5-57D5-4797-B2E2-679D320E7B25}" type="slidenum">
              <a:rPr lang="el-GR">
                <a:cs typeface="Arial" charset="0"/>
              </a:rPr>
              <a:pPr fontAlgn="base">
                <a:spcBef>
                  <a:spcPct val="0"/>
                </a:spcBef>
                <a:spcAft>
                  <a:spcPct val="0"/>
                </a:spcAft>
                <a:defRPr/>
              </a:pPr>
              <a:t>2</a:t>
            </a:fld>
            <a:endParaRPr lang="el-GR">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939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355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20E6BE-5832-46B3-A8FE-BD8C20734D7C}" type="slidenum">
              <a:rPr lang="el-GR">
                <a:cs typeface="Arial" charset="0"/>
              </a:rPr>
              <a:pPr fontAlgn="base">
                <a:spcBef>
                  <a:spcPct val="0"/>
                </a:spcBef>
                <a:spcAft>
                  <a:spcPct val="0"/>
                </a:spcAft>
                <a:defRPr/>
              </a:pPr>
              <a:t>15</a:t>
            </a:fld>
            <a:endParaRPr lang="el-GR">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041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355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F6FA92-2F70-4BEF-9137-E508B0C8C96F}" type="slidenum">
              <a:rPr lang="el-GR">
                <a:cs typeface="Arial" charset="0"/>
              </a:rPr>
              <a:pPr fontAlgn="base">
                <a:spcBef>
                  <a:spcPct val="0"/>
                </a:spcBef>
                <a:spcAft>
                  <a:spcPct val="0"/>
                </a:spcAft>
                <a:defRPr/>
              </a:pPr>
              <a:t>17</a:t>
            </a:fld>
            <a:endParaRPr lang="el-GR">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144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355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3A23AA-04BA-4099-849C-7D7271EC85EC}" type="slidenum">
              <a:rPr lang="el-GR">
                <a:cs typeface="Arial" charset="0"/>
              </a:rPr>
              <a:pPr fontAlgn="base">
                <a:spcBef>
                  <a:spcPct val="0"/>
                </a:spcBef>
                <a:spcAft>
                  <a:spcPct val="0"/>
                </a:spcAft>
                <a:defRPr/>
              </a:pPr>
              <a:t>19</a:t>
            </a:fld>
            <a:endParaRPr lang="el-GR">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246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9699"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A7C367-644F-4CF6-B964-ADFA06742597}" type="slidenum">
              <a:rPr lang="el-GR">
                <a:cs typeface="Arial" charset="0"/>
              </a:rPr>
              <a:pPr fontAlgn="base">
                <a:spcBef>
                  <a:spcPct val="0"/>
                </a:spcBef>
                <a:spcAft>
                  <a:spcPct val="0"/>
                </a:spcAft>
                <a:defRPr/>
              </a:pPr>
              <a:t>23</a:t>
            </a:fld>
            <a:endParaRPr lang="el-GR">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349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9699"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E7107B-52B5-40CB-AB3A-518CB1E88329}" type="slidenum">
              <a:rPr lang="el-GR">
                <a:cs typeface="Arial" charset="0"/>
              </a:rPr>
              <a:pPr fontAlgn="base">
                <a:spcBef>
                  <a:spcPct val="0"/>
                </a:spcBef>
                <a:spcAft>
                  <a:spcPct val="0"/>
                </a:spcAft>
                <a:defRPr/>
              </a:pPr>
              <a:t>24</a:t>
            </a:fld>
            <a:endParaRPr lang="el-GR">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451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l-GR" smtClean="0"/>
              <a:t>1: Υπογλώσσιο (12</a:t>
            </a:r>
            <a:r>
              <a:rPr lang="el-GR" baseline="30000" smtClean="0"/>
              <a:t>η</a:t>
            </a:r>
            <a:r>
              <a:rPr lang="el-GR" smtClean="0"/>
              <a:t> )– 2: Απαγωγό (6</a:t>
            </a:r>
            <a:r>
              <a:rPr lang="el-GR" baseline="30000" smtClean="0"/>
              <a:t>η</a:t>
            </a:r>
            <a:r>
              <a:rPr lang="el-GR" smtClean="0"/>
              <a:t> ) – 3: Τροχιλιακό (4</a:t>
            </a:r>
            <a:r>
              <a:rPr lang="el-GR" baseline="30000" smtClean="0"/>
              <a:t>η</a:t>
            </a:r>
            <a:r>
              <a:rPr lang="el-GR" smtClean="0"/>
              <a:t> ) – 4: Οφθαλμοκινητικό (3</a:t>
            </a:r>
            <a:r>
              <a:rPr lang="el-GR" baseline="30000" smtClean="0"/>
              <a:t>η</a:t>
            </a:r>
            <a:r>
              <a:rPr lang="el-GR" smtClean="0"/>
              <a:t> ) – 5: Ραχιαίος πνευμονογαστρικού ΠΣ (10</a:t>
            </a:r>
            <a:r>
              <a:rPr lang="el-GR" baseline="30000" smtClean="0"/>
              <a:t>η</a:t>
            </a:r>
            <a:r>
              <a:rPr lang="el-GR" smtClean="0"/>
              <a:t> ) – 6: Κάτω σιαλικός ΠΣ (9</a:t>
            </a:r>
            <a:r>
              <a:rPr lang="el-GR" baseline="30000" smtClean="0"/>
              <a:t>η</a:t>
            </a:r>
            <a:r>
              <a:rPr lang="el-GR" smtClean="0"/>
              <a:t> ) – </a:t>
            </a:r>
          </a:p>
          <a:p>
            <a:pPr eaLnBrk="1" hangingPunct="1"/>
            <a:r>
              <a:rPr lang="el-GR" smtClean="0"/>
              <a:t>7: Άνω σιαλικός (7</a:t>
            </a:r>
            <a:r>
              <a:rPr lang="el-GR" baseline="30000" smtClean="0"/>
              <a:t>η</a:t>
            </a:r>
            <a:r>
              <a:rPr lang="el-GR" smtClean="0"/>
              <a:t> ) – 8: π. </a:t>
            </a:r>
            <a:r>
              <a:rPr lang="en-US" smtClean="0"/>
              <a:t>Edinger-Westphal </a:t>
            </a:r>
            <a:r>
              <a:rPr lang="el-GR" smtClean="0"/>
              <a:t>ΠΣ (3</a:t>
            </a:r>
            <a:r>
              <a:rPr lang="el-GR" baseline="30000" smtClean="0"/>
              <a:t>η</a:t>
            </a:r>
            <a:r>
              <a:rPr lang="el-GR" smtClean="0"/>
              <a:t> ) – 9: π. Παραπληρωματικού (11</a:t>
            </a:r>
            <a:r>
              <a:rPr lang="el-GR" baseline="30000" smtClean="0"/>
              <a:t>η</a:t>
            </a:r>
            <a:r>
              <a:rPr lang="el-GR" smtClean="0"/>
              <a:t> ) – 10: Μεικτός ή κοιλιακός π. (9</a:t>
            </a:r>
            <a:r>
              <a:rPr lang="el-GR" baseline="30000" smtClean="0"/>
              <a:t>η</a:t>
            </a:r>
            <a:r>
              <a:rPr lang="el-GR" smtClean="0"/>
              <a:t> – 10</a:t>
            </a:r>
            <a:r>
              <a:rPr lang="el-GR" baseline="30000" smtClean="0"/>
              <a:t>η</a:t>
            </a:r>
            <a:r>
              <a:rPr lang="el-GR" smtClean="0"/>
              <a:t> ) – 11. π. Προσωπικού (7</a:t>
            </a:r>
            <a:r>
              <a:rPr lang="el-GR" baseline="30000" smtClean="0"/>
              <a:t>η</a:t>
            </a:r>
            <a:r>
              <a:rPr lang="el-GR" smtClean="0"/>
              <a:t> ) – 12. Έσω γόνυ προσωπικού ν. (7</a:t>
            </a:r>
            <a:r>
              <a:rPr lang="el-GR" baseline="30000" smtClean="0"/>
              <a:t>η</a:t>
            </a:r>
            <a:r>
              <a:rPr lang="el-GR" smtClean="0"/>
              <a:t> ) – 13. Κινητικός π. τριδύμου (5</a:t>
            </a:r>
            <a:r>
              <a:rPr lang="el-GR" baseline="30000" smtClean="0"/>
              <a:t>η</a:t>
            </a:r>
            <a:r>
              <a:rPr lang="el-GR" smtClean="0"/>
              <a:t> ) – 14. Μονήρης π. ΠΣ (7</a:t>
            </a:r>
            <a:r>
              <a:rPr lang="el-GR" baseline="30000" smtClean="0"/>
              <a:t>η</a:t>
            </a:r>
            <a:r>
              <a:rPr lang="el-GR" smtClean="0"/>
              <a:t> -10</a:t>
            </a:r>
            <a:r>
              <a:rPr lang="el-GR" baseline="30000" smtClean="0"/>
              <a:t>η</a:t>
            </a:r>
            <a:r>
              <a:rPr lang="el-GR" smtClean="0"/>
              <a:t> ) – 15. Κύριος αισθητικός τριδύμου (5</a:t>
            </a:r>
            <a:r>
              <a:rPr lang="el-GR" baseline="30000" smtClean="0"/>
              <a:t>η</a:t>
            </a:r>
            <a:r>
              <a:rPr lang="el-GR" smtClean="0"/>
              <a:t> ) – 16. Μεσεγκεφαλικός π. τριδύμου (5</a:t>
            </a:r>
            <a:r>
              <a:rPr lang="el-GR" baseline="30000" smtClean="0"/>
              <a:t>η</a:t>
            </a:r>
            <a:r>
              <a:rPr lang="el-GR" smtClean="0"/>
              <a:t> ) – 17. Νωτιαίος π. τριδύμου (5</a:t>
            </a:r>
            <a:r>
              <a:rPr lang="el-GR" baseline="30000" smtClean="0"/>
              <a:t>η</a:t>
            </a:r>
            <a:r>
              <a:rPr lang="el-GR" smtClean="0"/>
              <a:t> ) -18. Αιθουσαίοι π. (8</a:t>
            </a:r>
            <a:r>
              <a:rPr lang="el-GR" baseline="30000" smtClean="0"/>
              <a:t>η</a:t>
            </a:r>
            <a:r>
              <a:rPr lang="el-GR" smtClean="0"/>
              <a:t> ) – 19. Κοχλιακοί π. 8</a:t>
            </a:r>
            <a:r>
              <a:rPr lang="el-GR" baseline="30000" smtClean="0"/>
              <a:t>η</a:t>
            </a:r>
            <a:r>
              <a:rPr lang="el-GR" smtClean="0"/>
              <a:t> ).      </a:t>
            </a:r>
          </a:p>
        </p:txBody>
      </p:sp>
      <p:sp>
        <p:nvSpPr>
          <p:cNvPr id="4" name="3 - Θέση αριθμού διαφάνειας"/>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F79B4C18-2E72-4B56-BE46-53E9017B13EA}" type="slidenum">
              <a:rPr lang="el-GR" sz="1200" b="0">
                <a:latin typeface="+mn-lt"/>
                <a:cs typeface="+mn-cs"/>
              </a:rPr>
              <a:pPr algn="r" fontAlgn="auto">
                <a:spcBef>
                  <a:spcPts val="0"/>
                </a:spcBef>
                <a:spcAft>
                  <a:spcPts val="0"/>
                </a:spcAft>
                <a:defRPr/>
              </a:pPr>
              <a:t>26</a:t>
            </a:fld>
            <a:endParaRPr lang="el-GR" sz="1200" b="0">
              <a:latin typeface="+mn-lt"/>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553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379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CE4AC8-F3F1-4216-BC77-2FDE2A5827CB}" type="slidenum">
              <a:rPr lang="el-GR">
                <a:cs typeface="Arial" charset="0"/>
              </a:rPr>
              <a:pPr fontAlgn="base">
                <a:spcBef>
                  <a:spcPct val="0"/>
                </a:spcBef>
                <a:spcAft>
                  <a:spcPct val="0"/>
                </a:spcAft>
                <a:defRPr/>
              </a:pPr>
              <a:t>29</a:t>
            </a:fld>
            <a:endParaRPr lang="el-GR">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656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379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530EFB-C94F-460C-9534-904F5755BD90}" type="slidenum">
              <a:rPr lang="el-GR">
                <a:cs typeface="Arial" charset="0"/>
              </a:rPr>
              <a:pPr fontAlgn="base">
                <a:spcBef>
                  <a:spcPct val="0"/>
                </a:spcBef>
                <a:spcAft>
                  <a:spcPct val="0"/>
                </a:spcAft>
                <a:defRPr/>
              </a:pPr>
              <a:t>30</a:t>
            </a:fld>
            <a:endParaRPr lang="el-GR">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758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smtClean="0"/>
              <a:t>Μικτοε γιατι ανηκει κι σο πνευμονογαστρικο</a:t>
            </a:r>
          </a:p>
        </p:txBody>
      </p:sp>
      <p:sp>
        <p:nvSpPr>
          <p:cNvPr id="3379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898394-C6AB-4D88-A3A0-436DDECD65E1}" type="slidenum">
              <a:rPr lang="el-GR">
                <a:cs typeface="Arial" charset="0"/>
              </a:rPr>
              <a:pPr fontAlgn="base">
                <a:spcBef>
                  <a:spcPct val="0"/>
                </a:spcBef>
                <a:spcAft>
                  <a:spcPct val="0"/>
                </a:spcAft>
                <a:defRPr/>
              </a:pPr>
              <a:t>31</a:t>
            </a:fld>
            <a:endParaRPr lang="el-GR">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86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l-GR" smtClean="0"/>
              <a:t>1: Υπογλώσσιο (12</a:t>
            </a:r>
            <a:r>
              <a:rPr lang="el-GR" baseline="30000" smtClean="0"/>
              <a:t>η</a:t>
            </a:r>
            <a:r>
              <a:rPr lang="el-GR" smtClean="0"/>
              <a:t> )– 2: Απαγωγό (6</a:t>
            </a:r>
            <a:r>
              <a:rPr lang="el-GR" baseline="30000" smtClean="0"/>
              <a:t>η</a:t>
            </a:r>
            <a:r>
              <a:rPr lang="el-GR" smtClean="0"/>
              <a:t> ) – 3: Τροχιλιακό (4</a:t>
            </a:r>
            <a:r>
              <a:rPr lang="el-GR" baseline="30000" smtClean="0"/>
              <a:t>η</a:t>
            </a:r>
            <a:r>
              <a:rPr lang="el-GR" smtClean="0"/>
              <a:t> ) – 4: Οφθαλμοκινητικό (3</a:t>
            </a:r>
            <a:r>
              <a:rPr lang="el-GR" baseline="30000" smtClean="0"/>
              <a:t>η</a:t>
            </a:r>
            <a:r>
              <a:rPr lang="el-GR" smtClean="0"/>
              <a:t> ) – 5: Ραχιαίος πνευμονογαστρικού ΠΣ (10</a:t>
            </a:r>
            <a:r>
              <a:rPr lang="el-GR" baseline="30000" smtClean="0"/>
              <a:t>η</a:t>
            </a:r>
            <a:r>
              <a:rPr lang="el-GR" smtClean="0"/>
              <a:t> ) – 6: Κάτω σιαλικός ΠΣ (9</a:t>
            </a:r>
            <a:r>
              <a:rPr lang="el-GR" baseline="30000" smtClean="0"/>
              <a:t>η</a:t>
            </a:r>
            <a:r>
              <a:rPr lang="el-GR" smtClean="0"/>
              <a:t> ) – </a:t>
            </a:r>
          </a:p>
          <a:p>
            <a:pPr eaLnBrk="1" hangingPunct="1"/>
            <a:r>
              <a:rPr lang="el-GR" smtClean="0"/>
              <a:t>7: Άνω σιαλικός (7</a:t>
            </a:r>
            <a:r>
              <a:rPr lang="el-GR" baseline="30000" smtClean="0"/>
              <a:t>η</a:t>
            </a:r>
            <a:r>
              <a:rPr lang="el-GR" smtClean="0"/>
              <a:t> ) – 8: π. </a:t>
            </a:r>
            <a:r>
              <a:rPr lang="en-US" smtClean="0"/>
              <a:t>Edinger-Westphal </a:t>
            </a:r>
            <a:r>
              <a:rPr lang="el-GR" smtClean="0"/>
              <a:t>ΠΣ (3</a:t>
            </a:r>
            <a:r>
              <a:rPr lang="el-GR" baseline="30000" smtClean="0"/>
              <a:t>η</a:t>
            </a:r>
            <a:r>
              <a:rPr lang="el-GR" smtClean="0"/>
              <a:t> ) – 9: π. Παραπληρωματικού (11</a:t>
            </a:r>
            <a:r>
              <a:rPr lang="el-GR" baseline="30000" smtClean="0"/>
              <a:t>η</a:t>
            </a:r>
            <a:r>
              <a:rPr lang="el-GR" smtClean="0"/>
              <a:t> ) – 10: Μεικτός ή κοιλιακός π. (9</a:t>
            </a:r>
            <a:r>
              <a:rPr lang="el-GR" baseline="30000" smtClean="0"/>
              <a:t>η</a:t>
            </a:r>
            <a:r>
              <a:rPr lang="el-GR" smtClean="0"/>
              <a:t> – 10</a:t>
            </a:r>
            <a:r>
              <a:rPr lang="el-GR" baseline="30000" smtClean="0"/>
              <a:t>η</a:t>
            </a:r>
            <a:r>
              <a:rPr lang="el-GR" smtClean="0"/>
              <a:t> ) – 11. π. Προσωπικού (7</a:t>
            </a:r>
            <a:r>
              <a:rPr lang="el-GR" baseline="30000" smtClean="0"/>
              <a:t>η</a:t>
            </a:r>
            <a:r>
              <a:rPr lang="el-GR" smtClean="0"/>
              <a:t> ) – 12. Έσω γόνυ προσωπικού ν. (7</a:t>
            </a:r>
            <a:r>
              <a:rPr lang="el-GR" baseline="30000" smtClean="0"/>
              <a:t>η</a:t>
            </a:r>
            <a:r>
              <a:rPr lang="el-GR" smtClean="0"/>
              <a:t> ) – 13. Κινητικός π. τριδύμου (5</a:t>
            </a:r>
            <a:r>
              <a:rPr lang="el-GR" baseline="30000" smtClean="0"/>
              <a:t>η</a:t>
            </a:r>
            <a:r>
              <a:rPr lang="el-GR" smtClean="0"/>
              <a:t> ) – 14. Μονήρης π. ΠΣ (7</a:t>
            </a:r>
            <a:r>
              <a:rPr lang="el-GR" baseline="30000" smtClean="0"/>
              <a:t>η</a:t>
            </a:r>
            <a:r>
              <a:rPr lang="el-GR" smtClean="0"/>
              <a:t> -10</a:t>
            </a:r>
            <a:r>
              <a:rPr lang="el-GR" baseline="30000" smtClean="0"/>
              <a:t>η</a:t>
            </a:r>
            <a:r>
              <a:rPr lang="el-GR" smtClean="0"/>
              <a:t> ) – 15. Κύριος αισθητικός τριδύμου (5</a:t>
            </a:r>
            <a:r>
              <a:rPr lang="el-GR" baseline="30000" smtClean="0"/>
              <a:t>η</a:t>
            </a:r>
            <a:r>
              <a:rPr lang="el-GR" smtClean="0"/>
              <a:t> ) – 16. Μεσεγκεφαλικός π. τριδύμου (5</a:t>
            </a:r>
            <a:r>
              <a:rPr lang="el-GR" baseline="30000" smtClean="0"/>
              <a:t>η</a:t>
            </a:r>
            <a:r>
              <a:rPr lang="el-GR" smtClean="0"/>
              <a:t> ) – 17. Νωτιαίος π. τριδύμου (5</a:t>
            </a:r>
            <a:r>
              <a:rPr lang="el-GR" baseline="30000" smtClean="0"/>
              <a:t>η</a:t>
            </a:r>
            <a:r>
              <a:rPr lang="el-GR" smtClean="0"/>
              <a:t> ) -18. Αιθουσαίοι π. (8</a:t>
            </a:r>
            <a:r>
              <a:rPr lang="el-GR" baseline="30000" smtClean="0"/>
              <a:t>η</a:t>
            </a:r>
            <a:r>
              <a:rPr lang="el-GR" smtClean="0"/>
              <a:t> ) – 19. Κοχλιακοί π. 8</a:t>
            </a:r>
            <a:r>
              <a:rPr lang="el-GR" baseline="30000" smtClean="0"/>
              <a:t>η</a:t>
            </a:r>
            <a:r>
              <a:rPr lang="el-GR" smtClean="0"/>
              <a:t> ).      </a:t>
            </a:r>
          </a:p>
        </p:txBody>
      </p:sp>
      <p:sp>
        <p:nvSpPr>
          <p:cNvPr id="4" name="3 - Θέση αριθμού διαφάνειας"/>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38092B3E-BBC0-4AAA-AABA-AAD30FE8D133}" type="slidenum">
              <a:rPr lang="el-GR" sz="1200" b="0">
                <a:latin typeface="+mn-lt"/>
                <a:cs typeface="+mn-cs"/>
              </a:rPr>
              <a:pPr algn="r" fontAlgn="auto">
                <a:spcBef>
                  <a:spcPts val="0"/>
                </a:spcBef>
                <a:spcAft>
                  <a:spcPts val="0"/>
                </a:spcAft>
                <a:defRPr/>
              </a:pPr>
              <a:t>32</a:t>
            </a:fld>
            <a:endParaRPr lang="el-GR" sz="1200" b="0">
              <a:latin typeface="+mn-lt"/>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120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1843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E40622-7283-4C39-8EF5-0CDD7999D095}" type="slidenum">
              <a:rPr lang="el-GR">
                <a:cs typeface="Arial" charset="0"/>
              </a:rPr>
              <a:pPr fontAlgn="base">
                <a:spcBef>
                  <a:spcPct val="0"/>
                </a:spcBef>
                <a:spcAft>
                  <a:spcPct val="0"/>
                </a:spcAft>
                <a:defRPr/>
              </a:pPr>
              <a:t>3</a:t>
            </a:fld>
            <a:endParaRPr lang="el-GR">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963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l-GR" smtClean="0"/>
              <a:t>1: Υπογλώσσιο (12</a:t>
            </a:r>
            <a:r>
              <a:rPr lang="el-GR" baseline="30000" smtClean="0"/>
              <a:t>η</a:t>
            </a:r>
            <a:r>
              <a:rPr lang="el-GR" smtClean="0"/>
              <a:t> )– 2: Απαγωγό (6</a:t>
            </a:r>
            <a:r>
              <a:rPr lang="el-GR" baseline="30000" smtClean="0"/>
              <a:t>η</a:t>
            </a:r>
            <a:r>
              <a:rPr lang="el-GR" smtClean="0"/>
              <a:t> ) – 3: Τροχιλιακό (4</a:t>
            </a:r>
            <a:r>
              <a:rPr lang="el-GR" baseline="30000" smtClean="0"/>
              <a:t>η</a:t>
            </a:r>
            <a:r>
              <a:rPr lang="el-GR" smtClean="0"/>
              <a:t> ) – 4: Οφθαλμοκινητικό (3</a:t>
            </a:r>
            <a:r>
              <a:rPr lang="el-GR" baseline="30000" smtClean="0"/>
              <a:t>η</a:t>
            </a:r>
            <a:r>
              <a:rPr lang="el-GR" smtClean="0"/>
              <a:t> ) – 5: Ραχιαίος πνευμονογαστρικού ΠΣ (10</a:t>
            </a:r>
            <a:r>
              <a:rPr lang="el-GR" baseline="30000" smtClean="0"/>
              <a:t>η</a:t>
            </a:r>
            <a:r>
              <a:rPr lang="el-GR" smtClean="0"/>
              <a:t> ) – 6: Κάτω σιαλικός ΠΣ (9</a:t>
            </a:r>
            <a:r>
              <a:rPr lang="el-GR" baseline="30000" smtClean="0"/>
              <a:t>η</a:t>
            </a:r>
            <a:r>
              <a:rPr lang="el-GR" smtClean="0"/>
              <a:t> ) – </a:t>
            </a:r>
          </a:p>
          <a:p>
            <a:pPr eaLnBrk="1" hangingPunct="1"/>
            <a:r>
              <a:rPr lang="el-GR" smtClean="0"/>
              <a:t>7: Άνω σιαλικός (7</a:t>
            </a:r>
            <a:r>
              <a:rPr lang="el-GR" baseline="30000" smtClean="0"/>
              <a:t>η</a:t>
            </a:r>
            <a:r>
              <a:rPr lang="el-GR" smtClean="0"/>
              <a:t> ) – 8: π. </a:t>
            </a:r>
            <a:r>
              <a:rPr lang="en-US" smtClean="0"/>
              <a:t>Edinger-Westphal </a:t>
            </a:r>
            <a:r>
              <a:rPr lang="el-GR" smtClean="0"/>
              <a:t>ΠΣ (3</a:t>
            </a:r>
            <a:r>
              <a:rPr lang="el-GR" baseline="30000" smtClean="0"/>
              <a:t>η</a:t>
            </a:r>
            <a:r>
              <a:rPr lang="el-GR" smtClean="0"/>
              <a:t> ) – 9: π. Παραπληρωματικού (11</a:t>
            </a:r>
            <a:r>
              <a:rPr lang="el-GR" baseline="30000" smtClean="0"/>
              <a:t>η</a:t>
            </a:r>
            <a:r>
              <a:rPr lang="el-GR" smtClean="0"/>
              <a:t> ) – 10: Μεικτός ή κοιλιακός π. (9</a:t>
            </a:r>
            <a:r>
              <a:rPr lang="el-GR" baseline="30000" smtClean="0"/>
              <a:t>η</a:t>
            </a:r>
            <a:r>
              <a:rPr lang="el-GR" smtClean="0"/>
              <a:t> – 10</a:t>
            </a:r>
            <a:r>
              <a:rPr lang="el-GR" baseline="30000" smtClean="0"/>
              <a:t>η</a:t>
            </a:r>
            <a:r>
              <a:rPr lang="el-GR" smtClean="0"/>
              <a:t> ) – 11. π. Προσωπικού (7</a:t>
            </a:r>
            <a:r>
              <a:rPr lang="el-GR" baseline="30000" smtClean="0"/>
              <a:t>η</a:t>
            </a:r>
            <a:r>
              <a:rPr lang="el-GR" smtClean="0"/>
              <a:t> ) – 12. Έσω γόνυ προσωπικού ν. (7</a:t>
            </a:r>
            <a:r>
              <a:rPr lang="el-GR" baseline="30000" smtClean="0"/>
              <a:t>η</a:t>
            </a:r>
            <a:r>
              <a:rPr lang="el-GR" smtClean="0"/>
              <a:t> ) – 13. Κινητικός π. τριδύμου (5</a:t>
            </a:r>
            <a:r>
              <a:rPr lang="el-GR" baseline="30000" smtClean="0"/>
              <a:t>η</a:t>
            </a:r>
            <a:r>
              <a:rPr lang="el-GR" smtClean="0"/>
              <a:t> ) – 14. Μονήρης π. ΠΣ (7</a:t>
            </a:r>
            <a:r>
              <a:rPr lang="el-GR" baseline="30000" smtClean="0"/>
              <a:t>η</a:t>
            </a:r>
            <a:r>
              <a:rPr lang="el-GR" smtClean="0"/>
              <a:t> -10</a:t>
            </a:r>
            <a:r>
              <a:rPr lang="el-GR" baseline="30000" smtClean="0"/>
              <a:t>η</a:t>
            </a:r>
            <a:r>
              <a:rPr lang="el-GR" smtClean="0"/>
              <a:t> ) – 15. Κύριος αισθητικός τριδύμου (5</a:t>
            </a:r>
            <a:r>
              <a:rPr lang="el-GR" baseline="30000" smtClean="0"/>
              <a:t>η</a:t>
            </a:r>
            <a:r>
              <a:rPr lang="el-GR" smtClean="0"/>
              <a:t> ) – 16. Μεσεγκεφαλικός π. τριδύμου (5</a:t>
            </a:r>
            <a:r>
              <a:rPr lang="el-GR" baseline="30000" smtClean="0"/>
              <a:t>η</a:t>
            </a:r>
            <a:r>
              <a:rPr lang="el-GR" smtClean="0"/>
              <a:t> ) – 17. Νωτιαίος π. τριδύμου (5</a:t>
            </a:r>
            <a:r>
              <a:rPr lang="el-GR" baseline="30000" smtClean="0"/>
              <a:t>η</a:t>
            </a:r>
            <a:r>
              <a:rPr lang="el-GR" smtClean="0"/>
              <a:t> ) -18. Αιθουσαίοι π. (8</a:t>
            </a:r>
            <a:r>
              <a:rPr lang="el-GR" baseline="30000" smtClean="0"/>
              <a:t>η</a:t>
            </a:r>
            <a:r>
              <a:rPr lang="el-GR" smtClean="0"/>
              <a:t> ) – 19. Κοχλιακοί π. 8</a:t>
            </a:r>
            <a:r>
              <a:rPr lang="el-GR" baseline="30000" smtClean="0"/>
              <a:t>η</a:t>
            </a:r>
            <a:r>
              <a:rPr lang="el-GR" smtClean="0"/>
              <a:t> ).      </a:t>
            </a:r>
          </a:p>
        </p:txBody>
      </p:sp>
      <p:sp>
        <p:nvSpPr>
          <p:cNvPr id="4" name="3 - Θέση αριθμού διαφάνειας"/>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947D6E18-8BA9-4105-ABB7-F53A3589A23C}" type="slidenum">
              <a:rPr lang="el-GR" sz="1200" b="0">
                <a:latin typeface="+mn-lt"/>
                <a:cs typeface="+mn-cs"/>
              </a:rPr>
              <a:pPr algn="r" fontAlgn="auto">
                <a:spcBef>
                  <a:spcPts val="0"/>
                </a:spcBef>
                <a:spcAft>
                  <a:spcPts val="0"/>
                </a:spcAft>
                <a:defRPr/>
              </a:pPr>
              <a:t>33</a:t>
            </a:fld>
            <a:endParaRPr lang="el-GR" sz="1200" b="0">
              <a:latin typeface="+mn-lt"/>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7065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379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43B761-C204-4D3A-A124-0188FF40A43B}" type="slidenum">
              <a:rPr lang="el-GR">
                <a:cs typeface="Arial" charset="0"/>
              </a:rPr>
              <a:pPr fontAlgn="base">
                <a:spcBef>
                  <a:spcPct val="0"/>
                </a:spcBef>
                <a:spcAft>
                  <a:spcPct val="0"/>
                </a:spcAft>
                <a:defRPr/>
              </a:pPr>
              <a:t>35</a:t>
            </a:fld>
            <a:endParaRPr lang="el-GR">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7168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379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B1A71E-BF65-4D06-8FBB-90151DBE8E07}" type="slidenum">
              <a:rPr lang="el-GR">
                <a:cs typeface="Arial" charset="0"/>
              </a:rPr>
              <a:pPr fontAlgn="base">
                <a:spcBef>
                  <a:spcPct val="0"/>
                </a:spcBef>
                <a:spcAft>
                  <a:spcPct val="0"/>
                </a:spcAft>
                <a:defRPr/>
              </a:pPr>
              <a:t>36</a:t>
            </a:fld>
            <a:endParaRPr lang="el-GR">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7270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b="1" smtClean="0"/>
              <a:t>3. Νεύρο για το βελονοφαρυγγικό μυ </a:t>
            </a:r>
            <a:r>
              <a:rPr lang="el-GR" smtClean="0"/>
              <a:t>(συμμετέχει στην κατάποση). </a:t>
            </a:r>
          </a:p>
        </p:txBody>
      </p:sp>
      <p:sp>
        <p:nvSpPr>
          <p:cNvPr id="3379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1952BA-77BD-4712-8366-F4BA928C143D}" type="slidenum">
              <a:rPr lang="el-GR">
                <a:cs typeface="Arial" charset="0"/>
              </a:rPr>
              <a:pPr fontAlgn="base">
                <a:spcBef>
                  <a:spcPct val="0"/>
                </a:spcBef>
                <a:spcAft>
                  <a:spcPct val="0"/>
                </a:spcAft>
                <a:defRPr/>
              </a:pPr>
              <a:t>37</a:t>
            </a:fld>
            <a:endParaRPr lang="el-GR">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222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1507"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CF61F8-FC44-454B-96F8-C6822D3D9A7E}" type="slidenum">
              <a:rPr lang="el-GR">
                <a:cs typeface="Arial" charset="0"/>
              </a:rPr>
              <a:pPr fontAlgn="base">
                <a:spcBef>
                  <a:spcPct val="0"/>
                </a:spcBef>
                <a:spcAft>
                  <a:spcPct val="0"/>
                </a:spcAft>
                <a:defRPr/>
              </a:pPr>
              <a:t>5</a:t>
            </a:fld>
            <a:endParaRPr lang="el-GR">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325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smtClean="0"/>
              <a:t>Η αισθητική περιέχει τις γευστικές και παρασυμπαθητικές ίνες και ονομάζεται και «διάμεσο νεύρο», καθόσον πορεύεται ανάμεσα στην κινητική ρίζα και το στατικοακουστικό ν. </a:t>
            </a:r>
          </a:p>
        </p:txBody>
      </p:sp>
      <p:sp>
        <p:nvSpPr>
          <p:cNvPr id="2355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1AC75F-F621-47D2-8F04-8D7A9D440B52}" type="slidenum">
              <a:rPr lang="el-GR">
                <a:cs typeface="Arial" charset="0"/>
              </a:rPr>
              <a:pPr fontAlgn="base">
                <a:spcBef>
                  <a:spcPct val="0"/>
                </a:spcBef>
                <a:spcAft>
                  <a:spcPct val="0"/>
                </a:spcAft>
                <a:defRPr/>
              </a:pPr>
              <a:t>6</a:t>
            </a:fld>
            <a:endParaRPr lang="el-GR">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427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355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2D5DE2-083B-460E-B3A6-CA75F088233F}" type="slidenum">
              <a:rPr lang="el-GR">
                <a:cs typeface="Arial" charset="0"/>
              </a:rPr>
              <a:pPr fontAlgn="base">
                <a:spcBef>
                  <a:spcPct val="0"/>
                </a:spcBef>
                <a:spcAft>
                  <a:spcPct val="0"/>
                </a:spcAft>
                <a:defRPr/>
              </a:pPr>
              <a:t>7</a:t>
            </a:fld>
            <a:endParaRPr lang="el-GR">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529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355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B33338-8AAF-4F86-94BF-7392B6970C90}" type="slidenum">
              <a:rPr lang="el-GR">
                <a:cs typeface="Arial" charset="0"/>
              </a:rPr>
              <a:pPr fontAlgn="base">
                <a:spcBef>
                  <a:spcPct val="0"/>
                </a:spcBef>
                <a:spcAft>
                  <a:spcPct val="0"/>
                </a:spcAft>
                <a:defRPr/>
              </a:pPr>
              <a:t>9</a:t>
            </a:fld>
            <a:endParaRPr lang="el-GR">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63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l-GR" smtClean="0"/>
              <a:t>1: Υπογλώσσιο (12</a:t>
            </a:r>
            <a:r>
              <a:rPr lang="el-GR" baseline="30000" smtClean="0"/>
              <a:t>η</a:t>
            </a:r>
            <a:r>
              <a:rPr lang="el-GR" smtClean="0"/>
              <a:t> )– 2: Απαγωγό (6</a:t>
            </a:r>
            <a:r>
              <a:rPr lang="el-GR" baseline="30000" smtClean="0"/>
              <a:t>η</a:t>
            </a:r>
            <a:r>
              <a:rPr lang="el-GR" smtClean="0"/>
              <a:t> ) – 3: Τροχιλιακό (4</a:t>
            </a:r>
            <a:r>
              <a:rPr lang="el-GR" baseline="30000" smtClean="0"/>
              <a:t>η</a:t>
            </a:r>
            <a:r>
              <a:rPr lang="el-GR" smtClean="0"/>
              <a:t> ) – 4: Οφθαλμοκινητικό (3</a:t>
            </a:r>
            <a:r>
              <a:rPr lang="el-GR" baseline="30000" smtClean="0"/>
              <a:t>η</a:t>
            </a:r>
            <a:r>
              <a:rPr lang="el-GR" smtClean="0"/>
              <a:t> ) – 5: Ραχιαίος πνευμονογαστρικού ΠΣ (10</a:t>
            </a:r>
            <a:r>
              <a:rPr lang="el-GR" baseline="30000" smtClean="0"/>
              <a:t>η</a:t>
            </a:r>
            <a:r>
              <a:rPr lang="el-GR" smtClean="0"/>
              <a:t> ) – 6: Κάτω σιαλικός ΠΣ (9</a:t>
            </a:r>
            <a:r>
              <a:rPr lang="el-GR" baseline="30000" smtClean="0"/>
              <a:t>η</a:t>
            </a:r>
            <a:r>
              <a:rPr lang="el-GR" smtClean="0"/>
              <a:t> ) – </a:t>
            </a:r>
          </a:p>
          <a:p>
            <a:pPr eaLnBrk="1" hangingPunct="1"/>
            <a:r>
              <a:rPr lang="el-GR" smtClean="0"/>
              <a:t>7: Άνω σιαλικός (7</a:t>
            </a:r>
            <a:r>
              <a:rPr lang="el-GR" baseline="30000" smtClean="0"/>
              <a:t>η</a:t>
            </a:r>
            <a:r>
              <a:rPr lang="el-GR" smtClean="0"/>
              <a:t> ) – 8: π. </a:t>
            </a:r>
            <a:r>
              <a:rPr lang="en-US" smtClean="0"/>
              <a:t>Edinger-Westphal </a:t>
            </a:r>
            <a:r>
              <a:rPr lang="el-GR" smtClean="0"/>
              <a:t>ΠΣ (3</a:t>
            </a:r>
            <a:r>
              <a:rPr lang="el-GR" baseline="30000" smtClean="0"/>
              <a:t>η</a:t>
            </a:r>
            <a:r>
              <a:rPr lang="el-GR" smtClean="0"/>
              <a:t> ) – 9: π. Παραπληρωματικού (11</a:t>
            </a:r>
            <a:r>
              <a:rPr lang="el-GR" baseline="30000" smtClean="0"/>
              <a:t>η</a:t>
            </a:r>
            <a:r>
              <a:rPr lang="el-GR" smtClean="0"/>
              <a:t> ) – 10: Μεικτός ή κοιλιακός π. (9</a:t>
            </a:r>
            <a:r>
              <a:rPr lang="el-GR" baseline="30000" smtClean="0"/>
              <a:t>η</a:t>
            </a:r>
            <a:r>
              <a:rPr lang="el-GR" smtClean="0"/>
              <a:t> – 10</a:t>
            </a:r>
            <a:r>
              <a:rPr lang="el-GR" baseline="30000" smtClean="0"/>
              <a:t>η</a:t>
            </a:r>
            <a:r>
              <a:rPr lang="el-GR" smtClean="0"/>
              <a:t> ) – 11. π. Προσωπικού (7</a:t>
            </a:r>
            <a:r>
              <a:rPr lang="el-GR" baseline="30000" smtClean="0"/>
              <a:t>η</a:t>
            </a:r>
            <a:r>
              <a:rPr lang="el-GR" smtClean="0"/>
              <a:t> ) – 12. Έσω γόνυ προσωπικού ν. (7</a:t>
            </a:r>
            <a:r>
              <a:rPr lang="el-GR" baseline="30000" smtClean="0"/>
              <a:t>η</a:t>
            </a:r>
            <a:r>
              <a:rPr lang="el-GR" smtClean="0"/>
              <a:t> ) – 13. Κινητικός π. τριδύμου (5</a:t>
            </a:r>
            <a:r>
              <a:rPr lang="el-GR" baseline="30000" smtClean="0"/>
              <a:t>η</a:t>
            </a:r>
            <a:r>
              <a:rPr lang="el-GR" smtClean="0"/>
              <a:t> ) – 14. Μονήρης π. ΠΣ (7</a:t>
            </a:r>
            <a:r>
              <a:rPr lang="el-GR" baseline="30000" smtClean="0"/>
              <a:t>η</a:t>
            </a:r>
            <a:r>
              <a:rPr lang="el-GR" smtClean="0"/>
              <a:t> -10</a:t>
            </a:r>
            <a:r>
              <a:rPr lang="el-GR" baseline="30000" smtClean="0"/>
              <a:t>η</a:t>
            </a:r>
            <a:r>
              <a:rPr lang="el-GR" smtClean="0"/>
              <a:t> ) – 15. Κύριος αισθητικός τριδύμου (5</a:t>
            </a:r>
            <a:r>
              <a:rPr lang="el-GR" baseline="30000" smtClean="0"/>
              <a:t>η</a:t>
            </a:r>
            <a:r>
              <a:rPr lang="el-GR" smtClean="0"/>
              <a:t> ) – 16. Μεσεγκεφαλικός π. τριδύμου (5</a:t>
            </a:r>
            <a:r>
              <a:rPr lang="el-GR" baseline="30000" smtClean="0"/>
              <a:t>η</a:t>
            </a:r>
            <a:r>
              <a:rPr lang="el-GR" smtClean="0"/>
              <a:t> ) – 17. Νωτιαίος π. τριδύμου (5</a:t>
            </a:r>
            <a:r>
              <a:rPr lang="el-GR" baseline="30000" smtClean="0"/>
              <a:t>η</a:t>
            </a:r>
            <a:r>
              <a:rPr lang="el-GR" smtClean="0"/>
              <a:t> ) -18. Αιθουσαίοι π. (8</a:t>
            </a:r>
            <a:r>
              <a:rPr lang="el-GR" baseline="30000" smtClean="0"/>
              <a:t>η</a:t>
            </a:r>
            <a:r>
              <a:rPr lang="el-GR" smtClean="0"/>
              <a:t> ) – 19. Κοχλιακοί π. 8</a:t>
            </a:r>
            <a:r>
              <a:rPr lang="el-GR" baseline="30000" smtClean="0"/>
              <a:t>η</a:t>
            </a:r>
            <a:r>
              <a:rPr lang="el-GR" smtClean="0"/>
              <a:t> ).      </a:t>
            </a:r>
          </a:p>
        </p:txBody>
      </p:sp>
      <p:sp>
        <p:nvSpPr>
          <p:cNvPr id="4" name="3 - Θέση αριθμού διαφάνειας"/>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9224D454-F022-406C-BC27-788879A38142}" type="slidenum">
              <a:rPr lang="el-GR" sz="1200" b="0">
                <a:latin typeface="+mn-lt"/>
                <a:cs typeface="+mn-cs"/>
              </a:rPr>
              <a:pPr algn="r" fontAlgn="auto">
                <a:spcBef>
                  <a:spcPts val="0"/>
                </a:spcBef>
                <a:spcAft>
                  <a:spcPts val="0"/>
                </a:spcAft>
                <a:defRPr/>
              </a:pPr>
              <a:t>10</a:t>
            </a:fld>
            <a:endParaRPr lang="el-GR" sz="1200" b="0">
              <a:latin typeface="+mn-lt"/>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734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l-GR" smtClean="0"/>
              <a:t>1: Υπογλώσσιο (12</a:t>
            </a:r>
            <a:r>
              <a:rPr lang="el-GR" baseline="30000" smtClean="0"/>
              <a:t>η</a:t>
            </a:r>
            <a:r>
              <a:rPr lang="el-GR" smtClean="0"/>
              <a:t> )– 2: Απαγωγό (6</a:t>
            </a:r>
            <a:r>
              <a:rPr lang="el-GR" baseline="30000" smtClean="0"/>
              <a:t>η</a:t>
            </a:r>
            <a:r>
              <a:rPr lang="el-GR" smtClean="0"/>
              <a:t> ) – 3: Τροχιλιακό (4</a:t>
            </a:r>
            <a:r>
              <a:rPr lang="el-GR" baseline="30000" smtClean="0"/>
              <a:t>η</a:t>
            </a:r>
            <a:r>
              <a:rPr lang="el-GR" smtClean="0"/>
              <a:t> ) – 4: Οφθαλμοκινητικό (3</a:t>
            </a:r>
            <a:r>
              <a:rPr lang="el-GR" baseline="30000" smtClean="0"/>
              <a:t>η</a:t>
            </a:r>
            <a:r>
              <a:rPr lang="el-GR" smtClean="0"/>
              <a:t> ) – 5: Ραχιαίος πνευμονογαστρικού ΠΣ (10</a:t>
            </a:r>
            <a:r>
              <a:rPr lang="el-GR" baseline="30000" smtClean="0"/>
              <a:t>η</a:t>
            </a:r>
            <a:r>
              <a:rPr lang="el-GR" smtClean="0"/>
              <a:t> ) – 6: Κάτω σιαλικός ΠΣ (9</a:t>
            </a:r>
            <a:r>
              <a:rPr lang="el-GR" baseline="30000" smtClean="0"/>
              <a:t>η</a:t>
            </a:r>
            <a:r>
              <a:rPr lang="el-GR" smtClean="0"/>
              <a:t> ) – </a:t>
            </a:r>
          </a:p>
          <a:p>
            <a:pPr eaLnBrk="1" hangingPunct="1"/>
            <a:r>
              <a:rPr lang="el-GR" smtClean="0"/>
              <a:t>7: Άνω σιαλικός (7</a:t>
            </a:r>
            <a:r>
              <a:rPr lang="el-GR" baseline="30000" smtClean="0"/>
              <a:t>η</a:t>
            </a:r>
            <a:r>
              <a:rPr lang="el-GR" smtClean="0"/>
              <a:t> ) – 8: π. </a:t>
            </a:r>
            <a:r>
              <a:rPr lang="en-US" smtClean="0"/>
              <a:t>Edinger-Westphal </a:t>
            </a:r>
            <a:r>
              <a:rPr lang="el-GR" smtClean="0"/>
              <a:t>ΠΣ (3</a:t>
            </a:r>
            <a:r>
              <a:rPr lang="el-GR" baseline="30000" smtClean="0"/>
              <a:t>η</a:t>
            </a:r>
            <a:r>
              <a:rPr lang="el-GR" smtClean="0"/>
              <a:t> ) – 9: π. Παραπληρωματικού (11</a:t>
            </a:r>
            <a:r>
              <a:rPr lang="el-GR" baseline="30000" smtClean="0"/>
              <a:t>η</a:t>
            </a:r>
            <a:r>
              <a:rPr lang="el-GR" smtClean="0"/>
              <a:t> ) – 10: Μεικτός ή κοιλιακός π. (9</a:t>
            </a:r>
            <a:r>
              <a:rPr lang="el-GR" baseline="30000" smtClean="0"/>
              <a:t>η</a:t>
            </a:r>
            <a:r>
              <a:rPr lang="el-GR" smtClean="0"/>
              <a:t> – 10</a:t>
            </a:r>
            <a:r>
              <a:rPr lang="el-GR" baseline="30000" smtClean="0"/>
              <a:t>η</a:t>
            </a:r>
            <a:r>
              <a:rPr lang="el-GR" smtClean="0"/>
              <a:t> ) – 11. π. Προσωπικού (7</a:t>
            </a:r>
            <a:r>
              <a:rPr lang="el-GR" baseline="30000" smtClean="0"/>
              <a:t>η</a:t>
            </a:r>
            <a:r>
              <a:rPr lang="el-GR" smtClean="0"/>
              <a:t> ) – 12. Έσω γόνυ προσωπικού ν. (7</a:t>
            </a:r>
            <a:r>
              <a:rPr lang="el-GR" baseline="30000" smtClean="0"/>
              <a:t>η</a:t>
            </a:r>
            <a:r>
              <a:rPr lang="el-GR" smtClean="0"/>
              <a:t> ) – 13. Κινητικός π. τριδύμου (5</a:t>
            </a:r>
            <a:r>
              <a:rPr lang="el-GR" baseline="30000" smtClean="0"/>
              <a:t>η</a:t>
            </a:r>
            <a:r>
              <a:rPr lang="el-GR" smtClean="0"/>
              <a:t> ) – 14. Μονήρης π. ΠΣ (7</a:t>
            </a:r>
            <a:r>
              <a:rPr lang="el-GR" baseline="30000" smtClean="0"/>
              <a:t>η</a:t>
            </a:r>
            <a:r>
              <a:rPr lang="el-GR" smtClean="0"/>
              <a:t> -10</a:t>
            </a:r>
            <a:r>
              <a:rPr lang="el-GR" baseline="30000" smtClean="0"/>
              <a:t>η</a:t>
            </a:r>
            <a:r>
              <a:rPr lang="el-GR" smtClean="0"/>
              <a:t> ) – 15. Κύριος αισθητικός τριδύμου (5</a:t>
            </a:r>
            <a:r>
              <a:rPr lang="el-GR" baseline="30000" smtClean="0"/>
              <a:t>η</a:t>
            </a:r>
            <a:r>
              <a:rPr lang="el-GR" smtClean="0"/>
              <a:t> ) – 16. Μεσεγκεφαλικός π. τριδύμου (5</a:t>
            </a:r>
            <a:r>
              <a:rPr lang="el-GR" baseline="30000" smtClean="0"/>
              <a:t>η</a:t>
            </a:r>
            <a:r>
              <a:rPr lang="el-GR" smtClean="0"/>
              <a:t> ) – 17. Νωτιαίος π. τριδύμου (5</a:t>
            </a:r>
            <a:r>
              <a:rPr lang="el-GR" baseline="30000" smtClean="0"/>
              <a:t>η</a:t>
            </a:r>
            <a:r>
              <a:rPr lang="el-GR" smtClean="0"/>
              <a:t> ) -18. Αιθουσαίοι π. (8</a:t>
            </a:r>
            <a:r>
              <a:rPr lang="el-GR" baseline="30000" smtClean="0"/>
              <a:t>η</a:t>
            </a:r>
            <a:r>
              <a:rPr lang="el-GR" smtClean="0"/>
              <a:t> ) – 19. Κοχλιακοί π. 8</a:t>
            </a:r>
            <a:r>
              <a:rPr lang="el-GR" baseline="30000" smtClean="0"/>
              <a:t>η</a:t>
            </a:r>
            <a:r>
              <a:rPr lang="el-GR" smtClean="0"/>
              <a:t> ).      </a:t>
            </a:r>
          </a:p>
        </p:txBody>
      </p:sp>
      <p:sp>
        <p:nvSpPr>
          <p:cNvPr id="4" name="3 - Θέση αριθμού διαφάνειας"/>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70570674-F9EC-4288-9F8F-77AFD9E62B86}" type="slidenum">
              <a:rPr lang="el-GR" sz="1200" b="0">
                <a:latin typeface="+mn-lt"/>
                <a:cs typeface="+mn-cs"/>
              </a:rPr>
              <a:pPr algn="r" fontAlgn="auto">
                <a:spcBef>
                  <a:spcPts val="0"/>
                </a:spcBef>
                <a:spcAft>
                  <a:spcPts val="0"/>
                </a:spcAft>
                <a:defRPr/>
              </a:pPr>
              <a:t>11</a:t>
            </a:fld>
            <a:endParaRPr lang="el-GR" sz="1200" b="0">
              <a:latin typeface="+mn-lt"/>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837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355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90B31C-23D1-4DED-BD56-647AEEC493F7}" type="slidenum">
              <a:rPr lang="el-GR">
                <a:cs typeface="Arial" charset="0"/>
              </a:rPr>
              <a:pPr fontAlgn="base">
                <a:spcBef>
                  <a:spcPct val="0"/>
                </a:spcBef>
                <a:spcAft>
                  <a:spcPct val="0"/>
                </a:spcAft>
                <a:defRPr/>
              </a:pPr>
              <a:t>12</a:t>
            </a:fld>
            <a:endParaRPr lang="el-GR">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9 - Ορθογώνιο τρίγωνο"/>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a:p>
        </p:txBody>
      </p:sp>
      <p:grpSp>
        <p:nvGrpSpPr>
          <p:cNvPr id="5" name="15 - Ομάδα"/>
          <p:cNvGrpSpPr>
            <a:grpSpLocks/>
          </p:cNvGrpSpPr>
          <p:nvPr/>
        </p:nvGrpSpPr>
        <p:grpSpPr bwMode="auto">
          <a:xfrm>
            <a:off x="-3175" y="4953000"/>
            <a:ext cx="9147175" cy="1911350"/>
            <a:chOff x="-3765" y="4832896"/>
            <a:chExt cx="9147765" cy="2032192"/>
          </a:xfrm>
        </p:grpSpPr>
        <p:sp>
          <p:nvSpPr>
            <p:cNvPr id="6" name="6 - Ελεύθερη σχεδίαση"/>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b="0">
                <a:latin typeface="+mn-lt"/>
                <a:cs typeface="+mn-cs"/>
              </a:endParaRPr>
            </a:p>
          </p:txBody>
        </p:sp>
        <p:sp>
          <p:nvSpPr>
            <p:cNvPr id="7" name="7 - Ελεύθερη σχεδίαση"/>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b="0">
                <a:latin typeface="+mn-lt"/>
                <a:cs typeface="+mn-cs"/>
              </a:endParaRPr>
            </a:p>
          </p:txBody>
        </p:sp>
        <p:sp>
          <p:nvSpPr>
            <p:cNvPr id="8" name="10 - Ελεύθερη σχεδίαση"/>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a:p>
          </p:txBody>
        </p:sp>
        <p:cxnSp>
          <p:nvCxnSpPr>
            <p:cNvPr id="10" name="11 - Ευθεία γραμμή σύνδεσης"/>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8 - Τίτλος"/>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l-GR" smtClean="0"/>
              <a:t>Kλικ για επεξεργασία του τίτλου</a:t>
            </a:r>
            <a:endParaRPr lang="en-US"/>
          </a:p>
        </p:txBody>
      </p:sp>
      <p:sp>
        <p:nvSpPr>
          <p:cNvPr id="17" name="16 - Υπότιτλος"/>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l-GR" smtClean="0"/>
              <a:t>Κάντε κλικ για να επεξεργαστείτε τον υπότιτλο του υποδείγματος</a:t>
            </a:r>
            <a:endParaRPr lang="en-US"/>
          </a:p>
        </p:txBody>
      </p:sp>
      <p:sp>
        <p:nvSpPr>
          <p:cNvPr id="11" name="29 - Θέση ημερομηνίας"/>
          <p:cNvSpPr>
            <a:spLocks noGrp="1"/>
          </p:cNvSpPr>
          <p:nvPr>
            <p:ph type="dt" sz="half" idx="10"/>
          </p:nvPr>
        </p:nvSpPr>
        <p:spPr/>
        <p:txBody>
          <a:bodyPr/>
          <a:lstStyle>
            <a:lvl1pPr>
              <a:defRPr>
                <a:solidFill>
                  <a:srgbClr val="FFFFFF"/>
                </a:solidFill>
              </a:defRPr>
            </a:lvl1pPr>
            <a:extLst/>
          </a:lstStyle>
          <a:p>
            <a:pPr>
              <a:defRPr/>
            </a:pPr>
            <a:fld id="{1B4ABC24-A27D-4374-88BA-F45B3EC70808}" type="datetimeFigureOut">
              <a:rPr lang="el-GR"/>
              <a:pPr>
                <a:defRPr/>
              </a:pPr>
              <a:t>07/05/2019</a:t>
            </a:fld>
            <a:endParaRPr lang="el-GR"/>
          </a:p>
        </p:txBody>
      </p:sp>
      <p:sp>
        <p:nvSpPr>
          <p:cNvPr id="12" name="18 - Θέση υποσέλιδου"/>
          <p:cNvSpPr>
            <a:spLocks noGrp="1"/>
          </p:cNvSpPr>
          <p:nvPr>
            <p:ph type="ftr" sz="quarter" idx="11"/>
          </p:nvPr>
        </p:nvSpPr>
        <p:spPr/>
        <p:txBody>
          <a:bodyPr/>
          <a:lstStyle>
            <a:lvl1pPr>
              <a:defRPr>
                <a:solidFill>
                  <a:schemeClr val="accent1">
                    <a:tint val="20000"/>
                  </a:schemeClr>
                </a:solidFill>
              </a:defRPr>
            </a:lvl1pPr>
            <a:extLst/>
          </a:lstStyle>
          <a:p>
            <a:pPr>
              <a:defRPr/>
            </a:pPr>
            <a:endParaRPr lang="el-GR"/>
          </a:p>
        </p:txBody>
      </p:sp>
      <p:sp>
        <p:nvSpPr>
          <p:cNvPr id="13" name="26 - Θέση αριθμού διαφάνειας"/>
          <p:cNvSpPr>
            <a:spLocks noGrp="1"/>
          </p:cNvSpPr>
          <p:nvPr>
            <p:ph type="sldNum" sz="quarter" idx="12"/>
          </p:nvPr>
        </p:nvSpPr>
        <p:spPr/>
        <p:txBody>
          <a:bodyPr/>
          <a:lstStyle>
            <a:lvl1pPr>
              <a:defRPr>
                <a:solidFill>
                  <a:srgbClr val="FFFFFF"/>
                </a:solidFill>
              </a:defRPr>
            </a:lvl1pPr>
            <a:extLst/>
          </a:lstStyle>
          <a:p>
            <a:pPr>
              <a:defRPr/>
            </a:pPr>
            <a:fld id="{9B383B54-68DD-4643-AAA3-C3E66F71B05F}"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1481329"/>
            <a:ext cx="8229600" cy="4386071"/>
          </a:xfrm>
        </p:spPr>
        <p:txBody>
          <a:bodyPr vert="eaVert"/>
          <a:lstStyle>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9 - Θέση ημερομηνίας"/>
          <p:cNvSpPr>
            <a:spLocks noGrp="1"/>
          </p:cNvSpPr>
          <p:nvPr>
            <p:ph type="dt" sz="half" idx="10"/>
          </p:nvPr>
        </p:nvSpPr>
        <p:spPr/>
        <p:txBody>
          <a:bodyPr/>
          <a:lstStyle>
            <a:lvl1pPr>
              <a:defRPr/>
            </a:lvl1pPr>
          </a:lstStyle>
          <a:p>
            <a:pPr>
              <a:defRPr/>
            </a:pPr>
            <a:fld id="{9027349C-BEBE-4379-A288-F4D9949BD774}" type="datetimeFigureOut">
              <a:rPr lang="el-GR"/>
              <a:pPr>
                <a:defRPr/>
              </a:pPr>
              <a:t>07/05/2019</a:t>
            </a:fld>
            <a:endParaRPr lang="el-GR"/>
          </a:p>
        </p:txBody>
      </p:sp>
      <p:sp>
        <p:nvSpPr>
          <p:cNvPr id="5" name="21 - Θέση υποσέλιδου"/>
          <p:cNvSpPr>
            <a:spLocks noGrp="1"/>
          </p:cNvSpPr>
          <p:nvPr>
            <p:ph type="ftr" sz="quarter" idx="11"/>
          </p:nvPr>
        </p:nvSpPr>
        <p:spPr/>
        <p:txBody>
          <a:bodyPr/>
          <a:lstStyle>
            <a:lvl1pPr>
              <a:defRPr/>
            </a:lvl1pPr>
          </a:lstStyle>
          <a:p>
            <a:pPr>
              <a:defRPr/>
            </a:pPr>
            <a:endParaRPr lang="el-GR"/>
          </a:p>
        </p:txBody>
      </p:sp>
      <p:sp>
        <p:nvSpPr>
          <p:cNvPr id="6" name="17 - Θέση αριθμού διαφάνειας"/>
          <p:cNvSpPr>
            <a:spLocks noGrp="1"/>
          </p:cNvSpPr>
          <p:nvPr>
            <p:ph type="sldNum" sz="quarter" idx="12"/>
          </p:nvPr>
        </p:nvSpPr>
        <p:spPr/>
        <p:txBody>
          <a:bodyPr/>
          <a:lstStyle>
            <a:lvl1pPr>
              <a:defRPr/>
            </a:lvl1pPr>
          </a:lstStyle>
          <a:p>
            <a:pPr>
              <a:defRPr/>
            </a:pPr>
            <a:fld id="{FE8A93FF-8C4B-4121-A956-605BD989A5C7}"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844013" y="274640"/>
            <a:ext cx="1777470" cy="5592761"/>
          </a:xfrm>
        </p:spPr>
        <p:txBody>
          <a:bodyPr vert="eaVert"/>
          <a:lstStyle>
            <a:extLs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274641"/>
            <a:ext cx="6324600" cy="5592760"/>
          </a:xfrm>
        </p:spPr>
        <p:txBody>
          <a:bodyPr vert="eaVert"/>
          <a:lstStyle>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9 - Θέση ημερομηνίας"/>
          <p:cNvSpPr>
            <a:spLocks noGrp="1"/>
          </p:cNvSpPr>
          <p:nvPr>
            <p:ph type="dt" sz="half" idx="10"/>
          </p:nvPr>
        </p:nvSpPr>
        <p:spPr/>
        <p:txBody>
          <a:bodyPr/>
          <a:lstStyle>
            <a:lvl1pPr>
              <a:defRPr/>
            </a:lvl1pPr>
          </a:lstStyle>
          <a:p>
            <a:pPr>
              <a:defRPr/>
            </a:pPr>
            <a:fld id="{011D475A-56E1-451A-B1E9-2A457BF2068F}" type="datetimeFigureOut">
              <a:rPr lang="el-GR"/>
              <a:pPr>
                <a:defRPr/>
              </a:pPr>
              <a:t>07/05/2019</a:t>
            </a:fld>
            <a:endParaRPr lang="el-GR"/>
          </a:p>
        </p:txBody>
      </p:sp>
      <p:sp>
        <p:nvSpPr>
          <p:cNvPr id="5" name="21 - Θέση υποσέλιδου"/>
          <p:cNvSpPr>
            <a:spLocks noGrp="1"/>
          </p:cNvSpPr>
          <p:nvPr>
            <p:ph type="ftr" sz="quarter" idx="11"/>
          </p:nvPr>
        </p:nvSpPr>
        <p:spPr/>
        <p:txBody>
          <a:bodyPr/>
          <a:lstStyle>
            <a:lvl1pPr>
              <a:defRPr/>
            </a:lvl1pPr>
          </a:lstStyle>
          <a:p>
            <a:pPr>
              <a:defRPr/>
            </a:pPr>
            <a:endParaRPr lang="el-GR"/>
          </a:p>
        </p:txBody>
      </p:sp>
      <p:sp>
        <p:nvSpPr>
          <p:cNvPr id="6" name="17 - Θέση αριθμού διαφάνειας"/>
          <p:cNvSpPr>
            <a:spLocks noGrp="1"/>
          </p:cNvSpPr>
          <p:nvPr>
            <p:ph type="sldNum" sz="quarter" idx="12"/>
          </p:nvPr>
        </p:nvSpPr>
        <p:spPr/>
        <p:txBody>
          <a:bodyPr/>
          <a:lstStyle>
            <a:lvl1pPr>
              <a:defRPr/>
            </a:lvl1pPr>
          </a:lstStyle>
          <a:p>
            <a:pPr>
              <a:defRPr/>
            </a:pPr>
            <a:fld id="{1B3B6490-E8CE-4F0C-8079-93F32076DEE3}"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6 - Τίτλος"/>
          <p:cNvSpPr>
            <a:spLocks noGrp="1"/>
          </p:cNvSpPr>
          <p:nvPr>
            <p:ph type="title"/>
          </p:nvPr>
        </p:nvSpPr>
        <p:spPr/>
        <p:txBody>
          <a:bodyPr rtlCol="0"/>
          <a:lstStyle>
            <a:extLst/>
          </a:lstStyle>
          <a:p>
            <a:r>
              <a:rPr lang="el-GR" smtClean="0"/>
              <a:t>Kλικ για επεξεργασία του τίτλου</a:t>
            </a:r>
            <a:endParaRPr lang="en-US"/>
          </a:p>
        </p:txBody>
      </p:sp>
      <p:sp>
        <p:nvSpPr>
          <p:cNvPr id="4" name="9 - Θέση ημερομηνίας"/>
          <p:cNvSpPr>
            <a:spLocks noGrp="1"/>
          </p:cNvSpPr>
          <p:nvPr>
            <p:ph type="dt" sz="half" idx="10"/>
          </p:nvPr>
        </p:nvSpPr>
        <p:spPr/>
        <p:txBody>
          <a:bodyPr/>
          <a:lstStyle>
            <a:lvl1pPr>
              <a:defRPr/>
            </a:lvl1pPr>
          </a:lstStyle>
          <a:p>
            <a:pPr>
              <a:defRPr/>
            </a:pPr>
            <a:fld id="{C082D673-CB2E-41AF-AFCC-39ADC896A769}" type="datetimeFigureOut">
              <a:rPr lang="el-GR"/>
              <a:pPr>
                <a:defRPr/>
              </a:pPr>
              <a:t>07/05/2019</a:t>
            </a:fld>
            <a:endParaRPr lang="el-GR"/>
          </a:p>
        </p:txBody>
      </p:sp>
      <p:sp>
        <p:nvSpPr>
          <p:cNvPr id="5" name="21 - Θέση υποσέλιδου"/>
          <p:cNvSpPr>
            <a:spLocks noGrp="1"/>
          </p:cNvSpPr>
          <p:nvPr>
            <p:ph type="ftr" sz="quarter" idx="11"/>
          </p:nvPr>
        </p:nvSpPr>
        <p:spPr/>
        <p:txBody>
          <a:bodyPr/>
          <a:lstStyle>
            <a:lvl1pPr>
              <a:defRPr/>
            </a:lvl1pPr>
          </a:lstStyle>
          <a:p>
            <a:pPr>
              <a:defRPr/>
            </a:pPr>
            <a:endParaRPr lang="el-GR"/>
          </a:p>
        </p:txBody>
      </p:sp>
      <p:sp>
        <p:nvSpPr>
          <p:cNvPr id="6" name="17 - Θέση αριθμού διαφάνειας"/>
          <p:cNvSpPr>
            <a:spLocks noGrp="1"/>
          </p:cNvSpPr>
          <p:nvPr>
            <p:ph type="sldNum" sz="quarter" idx="12"/>
          </p:nvPr>
        </p:nvSpPr>
        <p:spPr/>
        <p:txBody>
          <a:bodyPr/>
          <a:lstStyle>
            <a:lvl1pPr>
              <a:defRPr/>
            </a:lvl1pPr>
          </a:lstStyle>
          <a:p>
            <a:pPr>
              <a:defRPr/>
            </a:pPr>
            <a:fld id="{08FDE291-B5F6-4351-9F89-3DB80F2A4110}"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6 - Διάσημα"/>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b="0"/>
          </a:p>
        </p:txBody>
      </p:sp>
      <p:sp>
        <p:nvSpPr>
          <p:cNvPr id="5" name="7 - Διάσημα"/>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b="0"/>
          </a:p>
        </p:txBody>
      </p:sp>
      <p:sp>
        <p:nvSpPr>
          <p:cNvPr id="2" name="1 - Τίτλος"/>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l-GR" smtClean="0"/>
              <a:t>Kλικ για επεξεργασία των στυλ του υποδείγματος</a:t>
            </a:r>
          </a:p>
        </p:txBody>
      </p:sp>
      <p:sp>
        <p:nvSpPr>
          <p:cNvPr id="6" name="3 - Θέση ημερομηνίας"/>
          <p:cNvSpPr>
            <a:spLocks noGrp="1"/>
          </p:cNvSpPr>
          <p:nvPr>
            <p:ph type="dt" sz="half" idx="10"/>
          </p:nvPr>
        </p:nvSpPr>
        <p:spPr/>
        <p:txBody>
          <a:bodyPr/>
          <a:lstStyle>
            <a:lvl1pPr>
              <a:defRPr/>
            </a:lvl1pPr>
            <a:extLst/>
          </a:lstStyle>
          <a:p>
            <a:pPr>
              <a:defRPr/>
            </a:pPr>
            <a:fld id="{C8A07679-341E-4C30-B5F2-8D49DFAE5ED4}" type="datetimeFigureOut">
              <a:rPr lang="el-GR"/>
              <a:pPr>
                <a:defRPr/>
              </a:pPr>
              <a:t>07/05/2019</a:t>
            </a:fld>
            <a:endParaRPr lang="el-GR"/>
          </a:p>
        </p:txBody>
      </p:sp>
      <p:sp>
        <p:nvSpPr>
          <p:cNvPr id="7" name="4 - Θέση υποσέλιδου"/>
          <p:cNvSpPr>
            <a:spLocks noGrp="1"/>
          </p:cNvSpPr>
          <p:nvPr>
            <p:ph type="ftr" sz="quarter" idx="11"/>
          </p:nvPr>
        </p:nvSpPr>
        <p:spPr/>
        <p:txBody>
          <a:bodyPr/>
          <a:lstStyle>
            <a:lvl1pPr>
              <a:defRPr/>
            </a:lvl1pPr>
            <a:extLst/>
          </a:lstStyle>
          <a:p>
            <a:pPr>
              <a:defRPr/>
            </a:pPr>
            <a:endParaRPr lang="el-GR"/>
          </a:p>
        </p:txBody>
      </p:sp>
      <p:sp>
        <p:nvSpPr>
          <p:cNvPr id="8" name="5 - Θέση αριθμού διαφάνειας"/>
          <p:cNvSpPr>
            <a:spLocks noGrp="1"/>
          </p:cNvSpPr>
          <p:nvPr>
            <p:ph type="sldNum" sz="quarter" idx="12"/>
          </p:nvPr>
        </p:nvSpPr>
        <p:spPr/>
        <p:txBody>
          <a:bodyPr/>
          <a:lstStyle>
            <a:lvl1pPr>
              <a:defRPr/>
            </a:lvl1pPr>
            <a:extLst/>
          </a:lstStyle>
          <a:p>
            <a:pPr>
              <a:defRPr/>
            </a:pPr>
            <a:fld id="{CE696899-7A6E-4531-90D7-7FC47C343627}" type="slidenum">
              <a:rPr lang="el-GR"/>
              <a:pPr>
                <a:defRPr/>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2 - Θέση περιεχομένου"/>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περιεχομένου"/>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7 - Τίτλος"/>
          <p:cNvSpPr>
            <a:spLocks noGrp="1"/>
          </p:cNvSpPr>
          <p:nvPr>
            <p:ph type="title"/>
          </p:nvPr>
        </p:nvSpPr>
        <p:spPr/>
        <p:txBody>
          <a:bodyPr rtlCol="0"/>
          <a:lstStyle>
            <a:extLst/>
          </a:lstStyle>
          <a:p>
            <a:r>
              <a:rPr lang="el-GR" smtClean="0"/>
              <a:t>Kλικ για επεξεργασία του τίτλου</a:t>
            </a:r>
            <a:endParaRPr lang="en-US"/>
          </a:p>
        </p:txBody>
      </p:sp>
      <p:sp>
        <p:nvSpPr>
          <p:cNvPr id="5" name="4 - Θέση ημερομηνίας"/>
          <p:cNvSpPr>
            <a:spLocks noGrp="1"/>
          </p:cNvSpPr>
          <p:nvPr>
            <p:ph type="dt" sz="half" idx="10"/>
          </p:nvPr>
        </p:nvSpPr>
        <p:spPr/>
        <p:txBody>
          <a:bodyPr/>
          <a:lstStyle>
            <a:lvl1pPr>
              <a:defRPr/>
            </a:lvl1pPr>
            <a:extLst/>
          </a:lstStyle>
          <a:p>
            <a:pPr>
              <a:defRPr/>
            </a:pPr>
            <a:fld id="{C4E9576F-9D2B-4D4F-A7DC-E28AC424B17A}" type="datetimeFigureOut">
              <a:rPr lang="el-GR"/>
              <a:pPr>
                <a:defRPr/>
              </a:pPr>
              <a:t>07/05/2019</a:t>
            </a:fld>
            <a:endParaRPr lang="el-GR"/>
          </a:p>
        </p:txBody>
      </p:sp>
      <p:sp>
        <p:nvSpPr>
          <p:cNvPr id="6" name="5 - Θέση υποσέλιδου"/>
          <p:cNvSpPr>
            <a:spLocks noGrp="1"/>
          </p:cNvSpPr>
          <p:nvPr>
            <p:ph type="ftr" sz="quarter" idx="11"/>
          </p:nvPr>
        </p:nvSpPr>
        <p:spPr/>
        <p:txBody>
          <a:bodyPr/>
          <a:lstStyle>
            <a:lvl1pPr>
              <a:defRPr/>
            </a:lvl1pPr>
            <a:extLst/>
          </a:lstStyle>
          <a:p>
            <a:pPr>
              <a:defRPr/>
            </a:pPr>
            <a:endParaRPr lang="el-GR"/>
          </a:p>
        </p:txBody>
      </p:sp>
      <p:sp>
        <p:nvSpPr>
          <p:cNvPr id="7" name="6 - Θέση αριθμού διαφάνειας"/>
          <p:cNvSpPr>
            <a:spLocks noGrp="1"/>
          </p:cNvSpPr>
          <p:nvPr>
            <p:ph type="sldNum" sz="quarter" idx="12"/>
          </p:nvPr>
        </p:nvSpPr>
        <p:spPr/>
        <p:txBody>
          <a:bodyPr/>
          <a:lstStyle>
            <a:lvl1pPr>
              <a:defRPr/>
            </a:lvl1pPr>
            <a:extLst/>
          </a:lstStyle>
          <a:p>
            <a:pPr>
              <a:defRPr/>
            </a:pPr>
            <a:fld id="{2868B940-C753-4EA2-99D4-B214A111601C}" type="slidenum">
              <a:rPr lang="el-GR"/>
              <a:pPr>
                <a:defRPr/>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8229600" cy="1143000"/>
          </a:xfrm>
        </p:spPr>
        <p:txBody>
          <a:bodyPr/>
          <a:lstStyle>
            <a:lvl1pPr>
              <a:defRPr/>
            </a:lvl1pPr>
            <a:extLst/>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5 - Θέση περιεχομένου"/>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6 - Θέση ημερομηνίας"/>
          <p:cNvSpPr>
            <a:spLocks noGrp="1"/>
          </p:cNvSpPr>
          <p:nvPr>
            <p:ph type="dt" sz="half" idx="10"/>
          </p:nvPr>
        </p:nvSpPr>
        <p:spPr/>
        <p:txBody>
          <a:bodyPr/>
          <a:lstStyle>
            <a:lvl1pPr>
              <a:defRPr/>
            </a:lvl1pPr>
            <a:extLst/>
          </a:lstStyle>
          <a:p>
            <a:pPr>
              <a:defRPr/>
            </a:pPr>
            <a:fld id="{0C394F65-6EAE-4F97-AB51-74F268D429A8}" type="datetimeFigureOut">
              <a:rPr lang="el-GR"/>
              <a:pPr>
                <a:defRPr/>
              </a:pPr>
              <a:t>07/05/2019</a:t>
            </a:fld>
            <a:endParaRPr lang="el-GR"/>
          </a:p>
        </p:txBody>
      </p:sp>
      <p:sp>
        <p:nvSpPr>
          <p:cNvPr id="8" name="7 - Θέση υποσέλιδου"/>
          <p:cNvSpPr>
            <a:spLocks noGrp="1"/>
          </p:cNvSpPr>
          <p:nvPr>
            <p:ph type="ftr" sz="quarter" idx="11"/>
          </p:nvPr>
        </p:nvSpPr>
        <p:spPr/>
        <p:txBody>
          <a:bodyPr/>
          <a:lstStyle>
            <a:lvl1pPr>
              <a:defRPr/>
            </a:lvl1pPr>
            <a:extLst/>
          </a:lstStyle>
          <a:p>
            <a:pPr>
              <a:defRPr/>
            </a:pPr>
            <a:endParaRPr lang="el-GR"/>
          </a:p>
        </p:txBody>
      </p:sp>
      <p:sp>
        <p:nvSpPr>
          <p:cNvPr id="9" name="8 - Θέση αριθμού διαφάνειας"/>
          <p:cNvSpPr>
            <a:spLocks noGrp="1"/>
          </p:cNvSpPr>
          <p:nvPr>
            <p:ph type="sldNum" sz="quarter" idx="12"/>
          </p:nvPr>
        </p:nvSpPr>
        <p:spPr/>
        <p:txBody>
          <a:bodyPr/>
          <a:lstStyle>
            <a:lvl1pPr>
              <a:defRPr/>
            </a:lvl1pPr>
            <a:extLst/>
          </a:lstStyle>
          <a:p>
            <a:pPr>
              <a:defRPr/>
            </a:pPr>
            <a:fld id="{C905C935-985E-4125-850F-5D7182B32205}" type="slidenum">
              <a:rPr lang="el-GR"/>
              <a:pPr>
                <a:defRPr/>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rtlCol="0"/>
          <a:lstStyle>
            <a:extLst/>
          </a:lstStyle>
          <a:p>
            <a:r>
              <a:rPr lang="el-GR" smtClean="0"/>
              <a:t>Kλικ για επεξεργασία του τίτλου</a:t>
            </a:r>
            <a:endParaRPr lang="en-US"/>
          </a:p>
        </p:txBody>
      </p:sp>
      <p:sp>
        <p:nvSpPr>
          <p:cNvPr id="3" name="2 - Θέση ημερομηνίας"/>
          <p:cNvSpPr>
            <a:spLocks noGrp="1"/>
          </p:cNvSpPr>
          <p:nvPr>
            <p:ph type="dt" sz="half" idx="10"/>
          </p:nvPr>
        </p:nvSpPr>
        <p:spPr/>
        <p:txBody>
          <a:bodyPr/>
          <a:lstStyle>
            <a:lvl1pPr>
              <a:defRPr/>
            </a:lvl1pPr>
            <a:extLst/>
          </a:lstStyle>
          <a:p>
            <a:pPr>
              <a:defRPr/>
            </a:pPr>
            <a:fld id="{9298DAD1-D99F-4B54-BB46-B4838570F5C7}" type="datetimeFigureOut">
              <a:rPr lang="el-GR"/>
              <a:pPr>
                <a:defRPr/>
              </a:pPr>
              <a:t>07/05/2019</a:t>
            </a:fld>
            <a:endParaRPr lang="el-GR"/>
          </a:p>
        </p:txBody>
      </p:sp>
      <p:sp>
        <p:nvSpPr>
          <p:cNvPr id="4" name="3 - Θέση υποσέλιδου"/>
          <p:cNvSpPr>
            <a:spLocks noGrp="1"/>
          </p:cNvSpPr>
          <p:nvPr>
            <p:ph type="ftr" sz="quarter" idx="11"/>
          </p:nvPr>
        </p:nvSpPr>
        <p:spPr/>
        <p:txBody>
          <a:bodyPr/>
          <a:lstStyle>
            <a:lvl1pPr>
              <a:defRPr/>
            </a:lvl1pPr>
            <a:extLst/>
          </a:lstStyle>
          <a:p>
            <a:pPr>
              <a:defRPr/>
            </a:pPr>
            <a:endParaRPr lang="el-GR"/>
          </a:p>
        </p:txBody>
      </p:sp>
      <p:sp>
        <p:nvSpPr>
          <p:cNvPr id="5" name="4 - Θέση αριθμού διαφάνειας"/>
          <p:cNvSpPr>
            <a:spLocks noGrp="1"/>
          </p:cNvSpPr>
          <p:nvPr>
            <p:ph type="sldNum" sz="quarter" idx="12"/>
          </p:nvPr>
        </p:nvSpPr>
        <p:spPr/>
        <p:txBody>
          <a:bodyPr/>
          <a:lstStyle>
            <a:lvl1pPr>
              <a:defRPr/>
            </a:lvl1pPr>
            <a:extLst/>
          </a:lstStyle>
          <a:p>
            <a:pPr>
              <a:defRPr/>
            </a:pPr>
            <a:fld id="{A9108DE3-EC56-49F1-8BBD-A9174ECE3E64}" type="slidenum">
              <a:rPr lang="el-GR"/>
              <a:pPr>
                <a:defRPr/>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9 - Θέση ημερομηνίας"/>
          <p:cNvSpPr>
            <a:spLocks noGrp="1"/>
          </p:cNvSpPr>
          <p:nvPr>
            <p:ph type="dt" sz="half" idx="10"/>
          </p:nvPr>
        </p:nvSpPr>
        <p:spPr/>
        <p:txBody>
          <a:bodyPr/>
          <a:lstStyle>
            <a:lvl1pPr>
              <a:defRPr/>
            </a:lvl1pPr>
          </a:lstStyle>
          <a:p>
            <a:pPr>
              <a:defRPr/>
            </a:pPr>
            <a:fld id="{BB800452-ECBB-4A27-A0E9-EA3DBD40FBCC}" type="datetimeFigureOut">
              <a:rPr lang="el-GR"/>
              <a:pPr>
                <a:defRPr/>
              </a:pPr>
              <a:t>07/05/2019</a:t>
            </a:fld>
            <a:endParaRPr lang="el-GR"/>
          </a:p>
        </p:txBody>
      </p:sp>
      <p:sp>
        <p:nvSpPr>
          <p:cNvPr id="3" name="21 - Θέση υποσέλιδου"/>
          <p:cNvSpPr>
            <a:spLocks noGrp="1"/>
          </p:cNvSpPr>
          <p:nvPr>
            <p:ph type="ftr" sz="quarter" idx="11"/>
          </p:nvPr>
        </p:nvSpPr>
        <p:spPr/>
        <p:txBody>
          <a:bodyPr/>
          <a:lstStyle>
            <a:lvl1pPr>
              <a:defRPr/>
            </a:lvl1pPr>
          </a:lstStyle>
          <a:p>
            <a:pPr>
              <a:defRPr/>
            </a:pPr>
            <a:endParaRPr lang="el-GR"/>
          </a:p>
        </p:txBody>
      </p:sp>
      <p:sp>
        <p:nvSpPr>
          <p:cNvPr id="4" name="17 - Θέση αριθμού διαφάνειας"/>
          <p:cNvSpPr>
            <a:spLocks noGrp="1"/>
          </p:cNvSpPr>
          <p:nvPr>
            <p:ph type="sldNum" sz="quarter" idx="12"/>
          </p:nvPr>
        </p:nvSpPr>
        <p:spPr/>
        <p:txBody>
          <a:bodyPr/>
          <a:lstStyle>
            <a:lvl1pPr>
              <a:defRPr/>
            </a:lvl1pPr>
          </a:lstStyle>
          <a:p>
            <a:pPr>
              <a:defRPr/>
            </a:pPr>
            <a:fld id="{7BCBB712-FDF5-4A91-8463-61FA8335E23B}"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l-GR" smtClean="0"/>
              <a:t>Kλικ για επεξεργασία του τίτλου</a:t>
            </a:r>
            <a:endParaRPr lang="en-US"/>
          </a:p>
        </p:txBody>
      </p:sp>
      <p:sp>
        <p:nvSpPr>
          <p:cNvPr id="3" name="2 - Θέση κειμένου"/>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4 - Θέση ημερομηνίας"/>
          <p:cNvSpPr>
            <a:spLocks noGrp="1"/>
          </p:cNvSpPr>
          <p:nvPr>
            <p:ph type="dt" sz="half" idx="10"/>
          </p:nvPr>
        </p:nvSpPr>
        <p:spPr/>
        <p:txBody>
          <a:bodyPr/>
          <a:lstStyle>
            <a:lvl1pPr>
              <a:defRPr/>
            </a:lvl1pPr>
            <a:extLst/>
          </a:lstStyle>
          <a:p>
            <a:pPr>
              <a:defRPr/>
            </a:pPr>
            <a:fld id="{F3635592-1465-47DF-82B6-71FB780E9EF9}" type="datetimeFigureOut">
              <a:rPr lang="el-GR"/>
              <a:pPr>
                <a:defRPr/>
              </a:pPr>
              <a:t>07/05/2019</a:t>
            </a:fld>
            <a:endParaRPr lang="el-GR"/>
          </a:p>
        </p:txBody>
      </p:sp>
      <p:sp>
        <p:nvSpPr>
          <p:cNvPr id="6" name="5 - Θέση υποσέλιδου"/>
          <p:cNvSpPr>
            <a:spLocks noGrp="1"/>
          </p:cNvSpPr>
          <p:nvPr>
            <p:ph type="ftr" sz="quarter" idx="11"/>
          </p:nvPr>
        </p:nvSpPr>
        <p:spPr/>
        <p:txBody>
          <a:bodyPr/>
          <a:lstStyle>
            <a:lvl1pPr>
              <a:defRPr/>
            </a:lvl1pPr>
            <a:extLst/>
          </a:lstStyle>
          <a:p>
            <a:pPr>
              <a:defRPr/>
            </a:pPr>
            <a:endParaRPr lang="el-GR"/>
          </a:p>
        </p:txBody>
      </p:sp>
      <p:sp>
        <p:nvSpPr>
          <p:cNvPr id="7" name="6 - Θέση αριθμού διαφάνειας"/>
          <p:cNvSpPr>
            <a:spLocks noGrp="1"/>
          </p:cNvSpPr>
          <p:nvPr>
            <p:ph type="sldNum" sz="quarter" idx="12"/>
          </p:nvPr>
        </p:nvSpPr>
        <p:spPr/>
        <p:txBody>
          <a:bodyPr/>
          <a:lstStyle>
            <a:lvl1pPr>
              <a:defRPr/>
            </a:lvl1pPr>
            <a:extLst/>
          </a:lstStyle>
          <a:p>
            <a:pPr>
              <a:defRPr/>
            </a:pPr>
            <a:fld id="{7DBB5D52-BD6D-4631-88B1-9A3E5DDE5A8A}" type="slidenum">
              <a:rPr lang="el-GR"/>
              <a:pPr>
                <a:defRPr/>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7 - Ελεύθερη σχεδίαση"/>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b="0">
              <a:latin typeface="+mn-lt"/>
              <a:cs typeface="+mn-cs"/>
            </a:endParaRPr>
          </a:p>
        </p:txBody>
      </p:sp>
      <p:sp>
        <p:nvSpPr>
          <p:cNvPr id="6" name="8 - Ελεύθερη σχεδίαση"/>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b="0">
              <a:latin typeface="+mn-lt"/>
              <a:cs typeface="+mn-cs"/>
            </a:endParaRPr>
          </a:p>
        </p:txBody>
      </p:sp>
      <p:sp>
        <p:nvSpPr>
          <p:cNvPr id="7" name="9 - Ορθογώνιο τρίγωνο"/>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a:p>
        </p:txBody>
      </p:sp>
      <p:cxnSp>
        <p:nvCxnSpPr>
          <p:cNvPr id="8" name="10 - Ευθεία γραμμή σύνδεσης"/>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11 - Διάσημα"/>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b="0"/>
          </a:p>
        </p:txBody>
      </p:sp>
      <p:sp>
        <p:nvSpPr>
          <p:cNvPr id="10" name="12 - Διάσημα"/>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b="0"/>
          </a:p>
        </p:txBody>
      </p:sp>
      <p:sp>
        <p:nvSpPr>
          <p:cNvPr id="4" name="3 - Θέση κειμένου"/>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l-GR" smtClean="0"/>
              <a:t>Kλικ για επεξεργασία των στυλ του υποδείγματος</a:t>
            </a:r>
          </a:p>
        </p:txBody>
      </p:sp>
      <p:sp>
        <p:nvSpPr>
          <p:cNvPr id="3" name="2 - Θέση εικόνας"/>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l-GR" noProof="0" smtClean="0"/>
              <a:t>Κάντε κλικ στο εικονίδιο για να προσθέσετε μια εικόνα</a:t>
            </a:r>
            <a:endParaRPr lang="en-US" noProof="0" dirty="0"/>
          </a:p>
        </p:txBody>
      </p:sp>
      <p:sp>
        <p:nvSpPr>
          <p:cNvPr id="2" name="1 - Τίτλος"/>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l-GR" smtClean="0"/>
              <a:t>Kλικ για επεξεργασία του τίτλου</a:t>
            </a:r>
            <a:endParaRPr lang="en-US"/>
          </a:p>
        </p:txBody>
      </p:sp>
      <p:sp>
        <p:nvSpPr>
          <p:cNvPr id="11" name="4 - Θέση ημερομηνίας"/>
          <p:cNvSpPr>
            <a:spLocks noGrp="1"/>
          </p:cNvSpPr>
          <p:nvPr>
            <p:ph type="dt" sz="half" idx="10"/>
          </p:nvPr>
        </p:nvSpPr>
        <p:spPr/>
        <p:txBody>
          <a:bodyPr/>
          <a:lstStyle>
            <a:lvl1pPr>
              <a:defRPr>
                <a:solidFill>
                  <a:schemeClr val="tx1"/>
                </a:solidFill>
              </a:defRPr>
            </a:lvl1pPr>
            <a:extLst/>
          </a:lstStyle>
          <a:p>
            <a:pPr>
              <a:defRPr/>
            </a:pPr>
            <a:fld id="{BC2BEC7F-589B-4AA6-B3DD-8946D0F68EA2}" type="datetimeFigureOut">
              <a:rPr lang="el-GR"/>
              <a:pPr>
                <a:defRPr/>
              </a:pPr>
              <a:t>07/05/2019</a:t>
            </a:fld>
            <a:endParaRPr lang="el-GR"/>
          </a:p>
        </p:txBody>
      </p:sp>
      <p:sp>
        <p:nvSpPr>
          <p:cNvPr id="12" name="5 - Θέση υποσέλιδου"/>
          <p:cNvSpPr>
            <a:spLocks noGrp="1"/>
          </p:cNvSpPr>
          <p:nvPr>
            <p:ph type="ftr" sz="quarter" idx="11"/>
          </p:nvPr>
        </p:nvSpPr>
        <p:spPr/>
        <p:txBody>
          <a:bodyPr/>
          <a:lstStyle>
            <a:lvl1pPr>
              <a:defRPr>
                <a:solidFill>
                  <a:schemeClr val="tx1"/>
                </a:solidFill>
              </a:defRPr>
            </a:lvl1pPr>
            <a:extLst/>
          </a:lstStyle>
          <a:p>
            <a:pPr>
              <a:defRPr/>
            </a:pPr>
            <a:endParaRPr lang="el-GR"/>
          </a:p>
        </p:txBody>
      </p:sp>
      <p:sp>
        <p:nvSpPr>
          <p:cNvPr id="13" name="6 - Θέση αριθμού διαφάνειας"/>
          <p:cNvSpPr>
            <a:spLocks noGrp="1"/>
          </p:cNvSpPr>
          <p:nvPr>
            <p:ph type="sldNum" sz="quarter" idx="12"/>
          </p:nvPr>
        </p:nvSpPr>
        <p:spPr/>
        <p:txBody>
          <a:bodyPr/>
          <a:lstStyle>
            <a:lvl1pPr>
              <a:defRPr>
                <a:solidFill>
                  <a:schemeClr val="tx1"/>
                </a:solidFill>
              </a:defRPr>
            </a:lvl1pPr>
            <a:extLst/>
          </a:lstStyle>
          <a:p>
            <a:pPr>
              <a:defRPr/>
            </a:pPr>
            <a:fld id="{29455EAA-F257-4ED4-96C5-26742E605453}" type="slidenum">
              <a:rPr lang="el-GR"/>
              <a:pPr>
                <a:defRPr/>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12 - Ελεύθερη σχεδίαση"/>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b="0">
              <a:latin typeface="+mn-lt"/>
              <a:cs typeface="+mn-cs"/>
            </a:endParaRPr>
          </a:p>
        </p:txBody>
      </p:sp>
      <p:sp>
        <p:nvSpPr>
          <p:cNvPr id="12" name="11 - Ελεύθερη σχεδίαση"/>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b="0">
              <a:latin typeface="+mn-lt"/>
              <a:cs typeface="+mn-cs"/>
            </a:endParaRPr>
          </a:p>
        </p:txBody>
      </p:sp>
      <p:sp>
        <p:nvSpPr>
          <p:cNvPr id="14" name="13 - Ορθογώνιο τρίγωνο"/>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a:p>
        </p:txBody>
      </p:sp>
      <p:cxnSp>
        <p:nvCxnSpPr>
          <p:cNvPr id="15" name="14 - Ευθεία γραμμή σύνδεσης"/>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 Θέση τίτλου"/>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l-GR" smtClean="0"/>
              <a:t>Kλικ για επεξεργασία του τίτλου</a:t>
            </a:r>
            <a:endParaRPr lang="en-US"/>
          </a:p>
        </p:txBody>
      </p:sp>
      <p:sp>
        <p:nvSpPr>
          <p:cNvPr id="1033" name="29 - Θέση κειμένου"/>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0" name="9 - Θέση ημερομηνίας"/>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b="0">
                <a:solidFill>
                  <a:schemeClr val="tx1"/>
                </a:solidFill>
                <a:latin typeface="+mn-lt"/>
                <a:cs typeface="+mn-cs"/>
              </a:defRPr>
            </a:lvl1pPr>
            <a:extLst/>
          </a:lstStyle>
          <a:p>
            <a:pPr>
              <a:defRPr/>
            </a:pPr>
            <a:fld id="{ECCDCC69-37AD-48CF-B67C-D043C9132C84}" type="datetimeFigureOut">
              <a:rPr lang="el-GR"/>
              <a:pPr>
                <a:defRPr/>
              </a:pPr>
              <a:t>07/05/2019</a:t>
            </a:fld>
            <a:endParaRPr lang="el-GR"/>
          </a:p>
        </p:txBody>
      </p:sp>
      <p:sp>
        <p:nvSpPr>
          <p:cNvPr id="22" name="21 - Θέση υποσέλιδου"/>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endParaRPr lang="el-GR"/>
          </a:p>
        </p:txBody>
      </p:sp>
      <p:sp>
        <p:nvSpPr>
          <p:cNvPr id="18" name="17 - Θέση αριθμού διαφάνειας"/>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1F021A08-0DBD-46A3-98FA-67BAFC1235BF}"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768" r:id="rId1"/>
    <p:sldLayoutId id="2147483764" r:id="rId2"/>
    <p:sldLayoutId id="2147483769" r:id="rId3"/>
    <p:sldLayoutId id="2147483770" r:id="rId4"/>
    <p:sldLayoutId id="2147483771" r:id="rId5"/>
    <p:sldLayoutId id="2147483772" r:id="rId6"/>
    <p:sldLayoutId id="2147483765" r:id="rId7"/>
    <p:sldLayoutId id="2147483773" r:id="rId8"/>
    <p:sldLayoutId id="2147483774" r:id="rId9"/>
    <p:sldLayoutId id="2147483766" r:id="rId10"/>
    <p:sldLayoutId id="2147483767"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411760" y="548680"/>
            <a:ext cx="6172200" cy="1894362"/>
          </a:xfrm>
        </p:spPr>
        <p:txBody>
          <a:bodyPr/>
          <a:lstStyle/>
          <a:p>
            <a:pPr eaLnBrk="1" fontAlgn="auto" hangingPunct="1">
              <a:spcAft>
                <a:spcPts val="0"/>
              </a:spcAft>
              <a:defRPr/>
            </a:pPr>
            <a:r>
              <a:rPr lang="el-GR" dirty="0" smtClean="0"/>
              <a:t>ΕΓΚΕΦΑΛΙΚΑ ΝΕΥΡΑ</a:t>
            </a:r>
            <a:endParaRPr lang="el-GR" dirty="0"/>
          </a:p>
        </p:txBody>
      </p:sp>
      <p:sp>
        <p:nvSpPr>
          <p:cNvPr id="9219" name="2 - Υπότιτλος"/>
          <p:cNvSpPr>
            <a:spLocks noGrp="1"/>
          </p:cNvSpPr>
          <p:nvPr>
            <p:ph type="subTitle" idx="1"/>
          </p:nvPr>
        </p:nvSpPr>
        <p:spPr>
          <a:xfrm>
            <a:off x="827088" y="3789363"/>
            <a:ext cx="7772400" cy="914400"/>
          </a:xfrm>
        </p:spPr>
        <p:txBody>
          <a:bodyPr/>
          <a:lstStyle/>
          <a:p>
            <a:pPr marR="0" algn="ctr" eaLnBrk="1" hangingPunct="1">
              <a:lnSpc>
                <a:spcPct val="80000"/>
              </a:lnSpc>
            </a:pPr>
            <a:r>
              <a:rPr lang="el-GR" sz="2300" smtClean="0">
                <a:solidFill>
                  <a:schemeClr val="tx1"/>
                </a:solidFill>
                <a:latin typeface="Arial" charset="0"/>
              </a:rPr>
              <a:t>Παναγούλη Ελένη</a:t>
            </a:r>
            <a:r>
              <a:rPr lang="en-US" sz="2300" smtClean="0">
                <a:solidFill>
                  <a:schemeClr val="tx1"/>
                </a:solidFill>
                <a:latin typeface="Arial" charset="0"/>
              </a:rPr>
              <a:t>, MD, PhD, </a:t>
            </a:r>
            <a:endParaRPr lang="el-GR" sz="2300" smtClean="0">
              <a:solidFill>
                <a:schemeClr val="tx1"/>
              </a:solidFill>
              <a:latin typeface="Arial" charset="0"/>
            </a:endParaRPr>
          </a:p>
          <a:p>
            <a:pPr marR="0" algn="ctr" eaLnBrk="1" hangingPunct="1">
              <a:lnSpc>
                <a:spcPct val="80000"/>
              </a:lnSpc>
            </a:pPr>
            <a:r>
              <a:rPr lang="el-GR" sz="2300" smtClean="0">
                <a:solidFill>
                  <a:schemeClr val="tx1"/>
                </a:solidFill>
                <a:latin typeface="Arial" charset="0"/>
              </a:rPr>
              <a:t>Επ.Συνεργάτης Εργαστηρίου Ανατομίας</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ChangeArrowheads="1"/>
          </p:cNvSpPr>
          <p:nvPr/>
        </p:nvSpPr>
        <p:spPr bwMode="auto">
          <a:xfrm>
            <a:off x="5940425" y="5300663"/>
            <a:ext cx="2736850" cy="701675"/>
          </a:xfrm>
          <a:prstGeom prst="rect">
            <a:avLst/>
          </a:prstGeom>
          <a:noFill/>
          <a:ln w="9525">
            <a:noFill/>
            <a:miter lim="800000"/>
            <a:headEnd/>
            <a:tailEnd/>
          </a:ln>
        </p:spPr>
        <p:txBody>
          <a:bodyPr>
            <a:spAutoFit/>
          </a:bodyPr>
          <a:lstStyle/>
          <a:p>
            <a:r>
              <a:rPr lang="el-GR" sz="2000" b="0">
                <a:solidFill>
                  <a:schemeClr val="tx2"/>
                </a:solidFill>
                <a:latin typeface="Times New Roman" pitchFamily="18" charset="0"/>
              </a:rPr>
              <a:t>Πυρήνες εγκεφαλικών </a:t>
            </a:r>
          </a:p>
          <a:p>
            <a:r>
              <a:rPr lang="el-GR" sz="2000" b="0">
                <a:solidFill>
                  <a:schemeClr val="tx2"/>
                </a:solidFill>
                <a:latin typeface="Times New Roman" pitchFamily="18" charset="0"/>
              </a:rPr>
              <a:t>             νεύρων</a:t>
            </a:r>
          </a:p>
        </p:txBody>
      </p:sp>
      <p:sp>
        <p:nvSpPr>
          <p:cNvPr id="17411" name="Text Box 3"/>
          <p:cNvSpPr txBox="1">
            <a:spLocks noChangeArrowheads="1"/>
          </p:cNvSpPr>
          <p:nvPr/>
        </p:nvSpPr>
        <p:spPr bwMode="auto">
          <a:xfrm>
            <a:off x="-92075" y="2584450"/>
            <a:ext cx="184150" cy="366713"/>
          </a:xfrm>
          <a:prstGeom prst="rect">
            <a:avLst/>
          </a:prstGeom>
          <a:noFill/>
          <a:ln w="9525">
            <a:noFill/>
            <a:miter lim="800000"/>
            <a:headEnd/>
            <a:tailEnd/>
          </a:ln>
        </p:spPr>
        <p:txBody>
          <a:bodyPr wrap="none">
            <a:spAutoFit/>
          </a:bodyPr>
          <a:lstStyle/>
          <a:p>
            <a:endParaRPr lang="el-GR"/>
          </a:p>
        </p:txBody>
      </p:sp>
      <p:sp>
        <p:nvSpPr>
          <p:cNvPr id="80900" name="Text Box 4"/>
          <p:cNvSpPr txBox="1">
            <a:spLocks noChangeArrowheads="1"/>
          </p:cNvSpPr>
          <p:nvPr/>
        </p:nvSpPr>
        <p:spPr bwMode="auto">
          <a:xfrm>
            <a:off x="5292725" y="765175"/>
            <a:ext cx="4356100" cy="4470400"/>
          </a:xfrm>
          <a:prstGeom prst="rect">
            <a:avLst/>
          </a:prstGeom>
          <a:noFill/>
          <a:ln w="9525">
            <a:noFill/>
            <a:miter lim="800000"/>
            <a:headEnd/>
            <a:tailEnd/>
          </a:ln>
        </p:spPr>
        <p:txBody>
          <a:bodyPr>
            <a:spAutoFit/>
          </a:bodyPr>
          <a:lstStyle/>
          <a:p>
            <a:r>
              <a:rPr lang="el-GR" sz="1400"/>
              <a:t>1: Υπογλώσσιο (12η )</a:t>
            </a:r>
            <a:endParaRPr lang="en-US" sz="1400"/>
          </a:p>
          <a:p>
            <a:r>
              <a:rPr lang="el-GR" sz="1400"/>
              <a:t>2: Απαγωγό (6η ) </a:t>
            </a:r>
            <a:endParaRPr lang="en-US" sz="1400"/>
          </a:p>
          <a:p>
            <a:r>
              <a:rPr lang="el-GR" sz="1400"/>
              <a:t>3: Τροχιλιακό (4η ) </a:t>
            </a:r>
            <a:endParaRPr lang="en-US" sz="1400"/>
          </a:p>
          <a:p>
            <a:r>
              <a:rPr lang="el-GR" sz="1400"/>
              <a:t> 4: Οφθαλμοκινητικό (3η ) </a:t>
            </a:r>
            <a:endParaRPr lang="en-US" sz="1400"/>
          </a:p>
          <a:p>
            <a:r>
              <a:rPr lang="el-GR" sz="1400"/>
              <a:t> 5: Ραχιαίος πνευμονογαστρικού ΠΣ (10η ) </a:t>
            </a:r>
            <a:endParaRPr lang="en-US" sz="1400"/>
          </a:p>
          <a:p>
            <a:r>
              <a:rPr lang="el-GR" sz="1400"/>
              <a:t> 6: Κάτω σιαλικός ΠΣ (9η )  </a:t>
            </a:r>
          </a:p>
          <a:p>
            <a:r>
              <a:rPr lang="en-US" sz="1400"/>
              <a:t> </a:t>
            </a:r>
            <a:r>
              <a:rPr lang="el-GR" sz="1400"/>
              <a:t>7: Άνω σιαλικός (7η ) </a:t>
            </a:r>
            <a:endParaRPr lang="en-US" sz="1400"/>
          </a:p>
          <a:p>
            <a:r>
              <a:rPr lang="el-GR" sz="1400"/>
              <a:t>8: π. </a:t>
            </a:r>
            <a:r>
              <a:rPr lang="en-US" sz="1400"/>
              <a:t>Edinger-Westphal </a:t>
            </a:r>
            <a:r>
              <a:rPr lang="el-GR" sz="1400"/>
              <a:t>ΠΣ (3η )</a:t>
            </a:r>
            <a:endParaRPr lang="en-US" sz="1400"/>
          </a:p>
          <a:p>
            <a:r>
              <a:rPr lang="el-GR" sz="1400"/>
              <a:t>9: π. Παραπληρωματικού (11η )</a:t>
            </a:r>
            <a:endParaRPr lang="en-US" sz="1400"/>
          </a:p>
          <a:p>
            <a:r>
              <a:rPr lang="el-GR" sz="1400"/>
              <a:t>10: Μεικτός ή κοιλιακός π. (9η – 10η ) </a:t>
            </a:r>
            <a:endParaRPr lang="en-US" sz="1400"/>
          </a:p>
          <a:p>
            <a:r>
              <a:rPr lang="el-GR" sz="1400"/>
              <a:t>11. π. Προσωπικού (7η ) </a:t>
            </a:r>
            <a:endParaRPr lang="en-US" sz="1400"/>
          </a:p>
          <a:p>
            <a:r>
              <a:rPr lang="el-GR" sz="1400"/>
              <a:t>12. Έσω γόνυ προσωπικού ν. (7η )  </a:t>
            </a:r>
            <a:endParaRPr lang="en-US" sz="1400"/>
          </a:p>
          <a:p>
            <a:r>
              <a:rPr lang="el-GR" sz="1400"/>
              <a:t>13. Κινητικός π. τριδύμου (5η ) </a:t>
            </a:r>
            <a:endParaRPr lang="en-US" sz="1400"/>
          </a:p>
          <a:p>
            <a:r>
              <a:rPr lang="el-GR" sz="1400"/>
              <a:t>14. Μονήρης π. ΠΣ (7η -10η )  </a:t>
            </a:r>
            <a:endParaRPr lang="en-US" sz="1400"/>
          </a:p>
          <a:p>
            <a:r>
              <a:rPr lang="el-GR" sz="1400"/>
              <a:t>15. Κύριος αισθητικός τριδύμου (5η ) </a:t>
            </a:r>
            <a:endParaRPr lang="en-US" sz="1400"/>
          </a:p>
          <a:p>
            <a:r>
              <a:rPr lang="el-GR" sz="1400"/>
              <a:t>16. Μεσεγκεφαλικός π. τριδύμου (5η ) </a:t>
            </a:r>
            <a:endParaRPr lang="en-US" sz="1400"/>
          </a:p>
          <a:p>
            <a:r>
              <a:rPr lang="el-GR" sz="1400"/>
              <a:t>17. Νωτιαίος π. τριδύμου (5η )</a:t>
            </a:r>
            <a:endParaRPr lang="en-US" sz="1400"/>
          </a:p>
          <a:p>
            <a:r>
              <a:rPr lang="el-GR" sz="1400"/>
              <a:t>18. Αιθουσαίοι π. (8η ) </a:t>
            </a:r>
            <a:endParaRPr lang="en-US" sz="1400"/>
          </a:p>
          <a:p>
            <a:r>
              <a:rPr lang="el-GR" sz="1400"/>
              <a:t> 19. Κοχλιακοί π. 8η ).</a:t>
            </a:r>
            <a:r>
              <a:rPr lang="el-GR" b="0"/>
              <a:t>      </a:t>
            </a:r>
          </a:p>
          <a:p>
            <a:endParaRPr lang="el-GR"/>
          </a:p>
        </p:txBody>
      </p:sp>
      <p:pic>
        <p:nvPicPr>
          <p:cNvPr id="17413" name="Picture 5"/>
          <p:cNvPicPr>
            <a:picLocks noChangeAspect="1" noChangeArrowheads="1"/>
          </p:cNvPicPr>
          <p:nvPr/>
        </p:nvPicPr>
        <p:blipFill>
          <a:blip r:embed="rId3"/>
          <a:srcRect/>
          <a:stretch>
            <a:fillRect/>
          </a:stretch>
        </p:blipFill>
        <p:spPr bwMode="auto">
          <a:xfrm>
            <a:off x="323850" y="260350"/>
            <a:ext cx="4392613" cy="6337300"/>
          </a:xfrm>
          <a:prstGeom prst="rect">
            <a:avLst/>
          </a:prstGeom>
          <a:noFill/>
          <a:ln w="9525">
            <a:noFill/>
            <a:miter lim="800000"/>
            <a:headEnd/>
            <a:tailEnd/>
          </a:ln>
        </p:spPr>
      </p:pic>
      <p:sp>
        <p:nvSpPr>
          <p:cNvPr id="17414" name="Oval 6"/>
          <p:cNvSpPr>
            <a:spLocks noChangeArrowheads="1"/>
          </p:cNvSpPr>
          <p:nvPr/>
        </p:nvSpPr>
        <p:spPr bwMode="auto">
          <a:xfrm>
            <a:off x="1547813" y="2852738"/>
            <a:ext cx="1223962" cy="1008062"/>
          </a:xfrm>
          <a:prstGeom prst="ellipse">
            <a:avLst/>
          </a:prstGeom>
          <a:noFill/>
          <a:ln w="9525">
            <a:solidFill>
              <a:srgbClr val="FF0000"/>
            </a:solidFill>
            <a:round/>
            <a:headEnd/>
            <a:tailEnd/>
          </a:ln>
        </p:spPr>
        <p:txBody>
          <a:bodyPr wrap="none" anchor="ctr"/>
          <a:lstStyle/>
          <a:p>
            <a:endParaRPr lang="el-GR"/>
          </a:p>
        </p:txBody>
      </p:sp>
      <p:sp>
        <p:nvSpPr>
          <p:cNvPr id="17415" name="Oval 7"/>
          <p:cNvSpPr>
            <a:spLocks noChangeArrowheads="1"/>
          </p:cNvSpPr>
          <p:nvPr/>
        </p:nvSpPr>
        <p:spPr bwMode="auto">
          <a:xfrm>
            <a:off x="3563938" y="4581525"/>
            <a:ext cx="792162" cy="360363"/>
          </a:xfrm>
          <a:prstGeom prst="ellipse">
            <a:avLst/>
          </a:prstGeom>
          <a:noFill/>
          <a:ln w="9525">
            <a:solidFill>
              <a:srgbClr val="FF0000"/>
            </a:solidFill>
            <a:round/>
            <a:headEnd/>
            <a:tailEnd/>
          </a:ln>
        </p:spPr>
        <p:txBody>
          <a:bodyPr wrap="none" anchor="ct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80900">
                                            <p:txEl>
                                              <p:pRg st="10" end="1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1000" fill="hold"/>
                                        <p:tgtEl>
                                          <p:spTgt spid="80900">
                                            <p:txEl>
                                              <p:pRg st="1" end="1"/>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1000" fill="hold"/>
                                        <p:tgtEl>
                                          <p:spTgt spid="80900">
                                            <p:txEl>
                                              <p:pRg st="6" end="6"/>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1000" fill="hold"/>
                                        <p:tgtEl>
                                          <p:spTgt spid="80900">
                                            <p:txEl>
                                              <p:pRg st="13" end="1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5148263" y="6021388"/>
            <a:ext cx="2736850" cy="701675"/>
          </a:xfrm>
          <a:prstGeom prst="rect">
            <a:avLst/>
          </a:prstGeom>
          <a:noFill/>
          <a:ln w="9525">
            <a:noFill/>
            <a:miter lim="800000"/>
            <a:headEnd/>
            <a:tailEnd/>
          </a:ln>
        </p:spPr>
        <p:txBody>
          <a:bodyPr>
            <a:spAutoFit/>
          </a:bodyPr>
          <a:lstStyle/>
          <a:p>
            <a:r>
              <a:rPr lang="el-GR" sz="2000" b="0">
                <a:solidFill>
                  <a:schemeClr val="tx2"/>
                </a:solidFill>
                <a:latin typeface="Times New Roman" pitchFamily="18" charset="0"/>
              </a:rPr>
              <a:t>Πυρήνες εγκεφαλικών </a:t>
            </a:r>
          </a:p>
          <a:p>
            <a:r>
              <a:rPr lang="el-GR" sz="2000" b="0">
                <a:solidFill>
                  <a:schemeClr val="tx2"/>
                </a:solidFill>
                <a:latin typeface="Times New Roman" pitchFamily="18" charset="0"/>
              </a:rPr>
              <a:t>             νεύρων</a:t>
            </a:r>
          </a:p>
        </p:txBody>
      </p:sp>
      <p:sp>
        <p:nvSpPr>
          <p:cNvPr id="18435" name="Text Box 3"/>
          <p:cNvSpPr txBox="1">
            <a:spLocks noChangeArrowheads="1"/>
          </p:cNvSpPr>
          <p:nvPr/>
        </p:nvSpPr>
        <p:spPr bwMode="auto">
          <a:xfrm>
            <a:off x="-92075" y="2584450"/>
            <a:ext cx="184150" cy="366713"/>
          </a:xfrm>
          <a:prstGeom prst="rect">
            <a:avLst/>
          </a:prstGeom>
          <a:noFill/>
          <a:ln w="9525">
            <a:noFill/>
            <a:miter lim="800000"/>
            <a:headEnd/>
            <a:tailEnd/>
          </a:ln>
        </p:spPr>
        <p:txBody>
          <a:bodyPr wrap="none">
            <a:spAutoFit/>
          </a:bodyPr>
          <a:lstStyle/>
          <a:p>
            <a:endParaRPr lang="el-GR"/>
          </a:p>
        </p:txBody>
      </p:sp>
      <p:pic>
        <p:nvPicPr>
          <p:cNvPr id="18436" name="Picture 4"/>
          <p:cNvPicPr>
            <a:picLocks noChangeAspect="1" noChangeArrowheads="1"/>
          </p:cNvPicPr>
          <p:nvPr/>
        </p:nvPicPr>
        <p:blipFill>
          <a:blip r:embed="rId3"/>
          <a:srcRect/>
          <a:stretch>
            <a:fillRect/>
          </a:stretch>
        </p:blipFill>
        <p:spPr bwMode="auto">
          <a:xfrm>
            <a:off x="0" y="0"/>
            <a:ext cx="4364038" cy="6858000"/>
          </a:xfrm>
          <a:prstGeom prst="rect">
            <a:avLst/>
          </a:prstGeom>
          <a:noFill/>
          <a:ln w="9525">
            <a:noFill/>
            <a:miter lim="800000"/>
            <a:headEnd/>
            <a:tailEnd/>
          </a:ln>
        </p:spPr>
      </p:pic>
      <p:sp>
        <p:nvSpPr>
          <p:cNvPr id="82949" name="Text Box 5"/>
          <p:cNvSpPr txBox="1">
            <a:spLocks noChangeArrowheads="1"/>
          </p:cNvSpPr>
          <p:nvPr/>
        </p:nvSpPr>
        <p:spPr bwMode="auto">
          <a:xfrm>
            <a:off x="4787900" y="476250"/>
            <a:ext cx="4356100" cy="4470400"/>
          </a:xfrm>
          <a:prstGeom prst="rect">
            <a:avLst/>
          </a:prstGeom>
          <a:noFill/>
          <a:ln w="9525">
            <a:noFill/>
            <a:miter lim="800000"/>
            <a:headEnd/>
            <a:tailEnd/>
          </a:ln>
        </p:spPr>
        <p:txBody>
          <a:bodyPr>
            <a:spAutoFit/>
          </a:bodyPr>
          <a:lstStyle/>
          <a:p>
            <a:r>
              <a:rPr lang="el-GR" sz="1400"/>
              <a:t>1: Υπογλώσσιο (12η )</a:t>
            </a:r>
            <a:endParaRPr lang="en-US" sz="1400"/>
          </a:p>
          <a:p>
            <a:r>
              <a:rPr lang="el-GR" sz="1400"/>
              <a:t>2: Απαγωγό (6η ) </a:t>
            </a:r>
            <a:endParaRPr lang="en-US" sz="1400"/>
          </a:p>
          <a:p>
            <a:r>
              <a:rPr lang="el-GR" sz="1400"/>
              <a:t>3: Τροχιλιακό (4η ) </a:t>
            </a:r>
            <a:endParaRPr lang="en-US" sz="1400"/>
          </a:p>
          <a:p>
            <a:r>
              <a:rPr lang="el-GR" sz="1400"/>
              <a:t> 4: Οφθαλμοκινητικό (3η ) </a:t>
            </a:r>
            <a:endParaRPr lang="en-US" sz="1400"/>
          </a:p>
          <a:p>
            <a:r>
              <a:rPr lang="el-GR" sz="1400"/>
              <a:t> 5: Ραχιαίος πνευμονογαστρικού ΠΣ (10η ) </a:t>
            </a:r>
            <a:endParaRPr lang="en-US" sz="1400"/>
          </a:p>
          <a:p>
            <a:r>
              <a:rPr lang="el-GR" sz="1400"/>
              <a:t> 6: Κάτω σιαλικός ΠΣ (9η )  </a:t>
            </a:r>
          </a:p>
          <a:p>
            <a:r>
              <a:rPr lang="el-GR" sz="1400"/>
              <a:t>7: Άνω σιαλικός (7η ) </a:t>
            </a:r>
            <a:endParaRPr lang="en-US" sz="1400"/>
          </a:p>
          <a:p>
            <a:r>
              <a:rPr lang="el-GR" sz="1400"/>
              <a:t>8: π. </a:t>
            </a:r>
            <a:r>
              <a:rPr lang="en-US" sz="1400"/>
              <a:t>Edinger-Westphal </a:t>
            </a:r>
            <a:r>
              <a:rPr lang="el-GR" sz="1400"/>
              <a:t>ΠΣ (3η )</a:t>
            </a:r>
            <a:endParaRPr lang="en-US" sz="1400"/>
          </a:p>
          <a:p>
            <a:r>
              <a:rPr lang="el-GR" sz="1400"/>
              <a:t>9: π. Παραπληρωματικού (11η )</a:t>
            </a:r>
            <a:endParaRPr lang="en-US" sz="1400"/>
          </a:p>
          <a:p>
            <a:r>
              <a:rPr lang="el-GR" sz="1400"/>
              <a:t>10: Μεικτός ή κοιλιακός π. (9η – 10η ) </a:t>
            </a:r>
            <a:endParaRPr lang="en-US" sz="1400"/>
          </a:p>
          <a:p>
            <a:r>
              <a:rPr lang="el-GR" sz="1400"/>
              <a:t>11. π. Προσωπικού (7η ) </a:t>
            </a:r>
            <a:endParaRPr lang="en-US" sz="1400"/>
          </a:p>
          <a:p>
            <a:r>
              <a:rPr lang="el-GR" sz="1400"/>
              <a:t>12. Έσω γόνυ προσωπικού ν. (7η )  </a:t>
            </a:r>
            <a:endParaRPr lang="en-US" sz="1400"/>
          </a:p>
          <a:p>
            <a:r>
              <a:rPr lang="el-GR" sz="1400"/>
              <a:t>13. Κινητικός π. τριδύμου (5η ) </a:t>
            </a:r>
            <a:endParaRPr lang="en-US" sz="1400"/>
          </a:p>
          <a:p>
            <a:r>
              <a:rPr lang="el-GR" sz="1400"/>
              <a:t>14. Μονήρης π. ΠΣ (7η -10η )  </a:t>
            </a:r>
            <a:endParaRPr lang="en-US" sz="1400"/>
          </a:p>
          <a:p>
            <a:r>
              <a:rPr lang="el-GR" sz="1400"/>
              <a:t>15. Κύριος αισθητικός τριδύμου (5η ) </a:t>
            </a:r>
            <a:endParaRPr lang="en-US" sz="1400"/>
          </a:p>
          <a:p>
            <a:r>
              <a:rPr lang="el-GR" sz="1400"/>
              <a:t>16. Μεσεγκεφαλικός π. τριδύμου (5η ) </a:t>
            </a:r>
            <a:endParaRPr lang="en-US" sz="1400"/>
          </a:p>
          <a:p>
            <a:r>
              <a:rPr lang="el-GR" sz="1400"/>
              <a:t>17. Νωτιαίος π. τριδύμου (5η )</a:t>
            </a:r>
            <a:endParaRPr lang="en-US" sz="1400"/>
          </a:p>
          <a:p>
            <a:r>
              <a:rPr lang="el-GR" sz="1400"/>
              <a:t>18. Αιθουσαίοι π. (8η ) </a:t>
            </a:r>
            <a:endParaRPr lang="en-US" sz="1400"/>
          </a:p>
          <a:p>
            <a:r>
              <a:rPr lang="el-GR" sz="1400"/>
              <a:t> 19. Κοχλιακοί π. 8η ).</a:t>
            </a:r>
            <a:r>
              <a:rPr lang="el-GR" b="0"/>
              <a:t>      </a:t>
            </a:r>
          </a:p>
          <a:p>
            <a:endParaRPr lang="el-GR"/>
          </a:p>
        </p:txBody>
      </p:sp>
      <p:sp>
        <p:nvSpPr>
          <p:cNvPr id="18438" name="Oval 6"/>
          <p:cNvSpPr>
            <a:spLocks noChangeArrowheads="1"/>
          </p:cNvSpPr>
          <p:nvPr/>
        </p:nvSpPr>
        <p:spPr bwMode="auto">
          <a:xfrm>
            <a:off x="2051050" y="2276475"/>
            <a:ext cx="1584325" cy="1439863"/>
          </a:xfrm>
          <a:prstGeom prst="ellipse">
            <a:avLst/>
          </a:prstGeom>
          <a:noFill/>
          <a:ln w="9525">
            <a:solidFill>
              <a:srgbClr val="FF0000"/>
            </a:solidFill>
            <a:round/>
            <a:headEnd/>
            <a:tailEnd/>
          </a:ln>
        </p:spPr>
        <p:txBody>
          <a:bodyPr wrap="none" anchor="ct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82949">
                                            <p:txEl>
                                              <p:pRg st="1" end="1"/>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82949">
                                            <p:txEl>
                                              <p:pRg st="10" end="10"/>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1000" fill="hold"/>
                                        <p:tgtEl>
                                          <p:spTgt spid="82949">
                                            <p:txEl>
                                              <p:pRg st="11" end="11"/>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1000" fill="hold"/>
                                        <p:tgtEl>
                                          <p:spTgt spid="82949">
                                            <p:txEl>
                                              <p:pRg st="13" end="13"/>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1000" fill="hold"/>
                                        <p:tgtEl>
                                          <p:spTgt spid="82949">
                                            <p:txEl>
                                              <p:pRg st="6" end="6"/>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2 - Θέση περιεχομένου"/>
          <p:cNvSpPr>
            <a:spLocks noGrp="1"/>
          </p:cNvSpPr>
          <p:nvPr>
            <p:ph idx="1"/>
          </p:nvPr>
        </p:nvSpPr>
        <p:spPr>
          <a:xfrm>
            <a:off x="250825" y="908050"/>
            <a:ext cx="4321175" cy="5400675"/>
          </a:xfrm>
        </p:spPr>
        <p:txBody>
          <a:bodyPr/>
          <a:lstStyle/>
          <a:p>
            <a:pPr eaLnBrk="1" hangingPunct="1"/>
            <a:r>
              <a:rPr lang="el-GR" sz="1800" b="1" smtClean="0"/>
              <a:t>Αισθητικό γάγγλιο: </a:t>
            </a:r>
            <a:r>
              <a:rPr lang="el-GR" sz="1800" smtClean="0"/>
              <a:t>Είναι το </a:t>
            </a:r>
            <a:r>
              <a:rPr lang="el-GR" sz="1800" u="sng" smtClean="0"/>
              <a:t>γονάτιο γάγγλιο</a:t>
            </a:r>
            <a:r>
              <a:rPr lang="el-GR" sz="1800" smtClean="0"/>
              <a:t>, που βρίσκεται στο εσωτερικό του λιθοειδούς οστού (πόρος </a:t>
            </a:r>
            <a:r>
              <a:rPr lang="en-US" sz="1800" smtClean="0"/>
              <a:t> Falloopius)</a:t>
            </a:r>
            <a:r>
              <a:rPr lang="el-GR" sz="1800" smtClean="0"/>
              <a:t>. Περιέχει ψευδομονόπολα</a:t>
            </a:r>
            <a:r>
              <a:rPr lang="el-GR" sz="1800" b="1" smtClean="0"/>
              <a:t> </a:t>
            </a:r>
            <a:r>
              <a:rPr lang="el-GR" sz="1800" smtClean="0"/>
              <a:t>νευρικά κύτταρα, η περιφερική αποφυάδα των οποίων ξεκινάει από τις φυλλοειδείς και μυκητοειδείς θηλές της γλώσσας ενώ η κεντρική τους αποφυάδα καταλήγει στο μονήρη πυρήνα.</a:t>
            </a:r>
          </a:p>
          <a:p>
            <a:pPr eaLnBrk="1" hangingPunct="1"/>
            <a:r>
              <a:rPr lang="el-GR" sz="1800" b="1" smtClean="0"/>
              <a:t>Πυρήνας της μονήρους δεσμίδας (ή μονήρης πυρήνας) – τελικός </a:t>
            </a:r>
            <a:r>
              <a:rPr lang="en-US" sz="1800" b="1" smtClean="0"/>
              <a:t> </a:t>
            </a:r>
            <a:r>
              <a:rPr lang="el-GR" sz="1800" b="1" smtClean="0"/>
              <a:t>αισθητικός πυρήνας. </a:t>
            </a:r>
            <a:r>
              <a:rPr lang="el-GR" sz="1800" smtClean="0"/>
              <a:t>Το άνω τμήμα του εξυπηρετεί την αίσθηση της γεύσης</a:t>
            </a:r>
            <a:r>
              <a:rPr lang="en-US" sz="1800" smtClean="0"/>
              <a:t>.</a:t>
            </a:r>
            <a:endParaRPr lang="el-GR" sz="1800" smtClean="0"/>
          </a:p>
          <a:p>
            <a:pPr eaLnBrk="1" hangingPunct="1">
              <a:buFont typeface="Wingdings 3" pitchFamily="18" charset="2"/>
              <a:buNone/>
            </a:pPr>
            <a:r>
              <a:rPr lang="el-GR" sz="1800" smtClean="0"/>
              <a:t>  </a:t>
            </a:r>
          </a:p>
          <a:p>
            <a:pPr eaLnBrk="1" hangingPunct="1"/>
            <a:endParaRPr lang="el-GR" smtClean="0"/>
          </a:p>
        </p:txBody>
      </p:sp>
      <p:sp>
        <p:nvSpPr>
          <p:cNvPr id="2" name="1 - Τίτλος"/>
          <p:cNvSpPr>
            <a:spLocks noGrp="1"/>
          </p:cNvSpPr>
          <p:nvPr>
            <p:ph type="title"/>
          </p:nvPr>
        </p:nvSpPr>
        <p:spPr>
          <a:xfrm>
            <a:off x="0" y="0"/>
            <a:ext cx="6419056" cy="836712"/>
          </a:xfrm>
        </p:spPr>
        <p:txBody>
          <a:bodyPr/>
          <a:lstStyle/>
          <a:p>
            <a:pPr eaLnBrk="1" fontAlgn="auto" hangingPunct="1">
              <a:spcAft>
                <a:spcPts val="0"/>
              </a:spcAft>
              <a:defRPr/>
            </a:pPr>
            <a:r>
              <a:rPr lang="en-US" sz="3600" dirty="0" smtClean="0"/>
              <a:t>VII. </a:t>
            </a:r>
            <a:r>
              <a:rPr lang="el-GR" sz="3600" dirty="0" smtClean="0"/>
              <a:t>Προσωπικό νεύρο</a:t>
            </a:r>
            <a:endParaRPr lang="el-GR" sz="3600" dirty="0"/>
          </a:p>
        </p:txBody>
      </p:sp>
      <p:pic>
        <p:nvPicPr>
          <p:cNvPr id="19460" name="6 - Εικόνα" descr="IMG_6307.jpg"/>
          <p:cNvPicPr>
            <a:picLocks noChangeAspect="1"/>
          </p:cNvPicPr>
          <p:nvPr/>
        </p:nvPicPr>
        <p:blipFill>
          <a:blip r:embed="rId3" cstate="print"/>
          <a:srcRect/>
          <a:stretch>
            <a:fillRect/>
          </a:stretch>
        </p:blipFill>
        <p:spPr bwMode="auto">
          <a:xfrm>
            <a:off x="4572000" y="836613"/>
            <a:ext cx="4572000" cy="5805487"/>
          </a:xfrm>
          <a:prstGeom prst="rect">
            <a:avLst/>
          </a:prstGeom>
          <a:noFill/>
          <a:ln w="9525">
            <a:noFill/>
            <a:miter lim="800000"/>
            <a:headEnd/>
            <a:tailEnd/>
          </a:ln>
        </p:spPr>
      </p:pic>
      <p:sp>
        <p:nvSpPr>
          <p:cNvPr id="8" name="7 - Έλλειψη"/>
          <p:cNvSpPr/>
          <p:nvPr/>
        </p:nvSpPr>
        <p:spPr>
          <a:xfrm>
            <a:off x="7172325" y="1484313"/>
            <a:ext cx="966788" cy="2428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6" name="5 - Έλλειψη"/>
          <p:cNvSpPr/>
          <p:nvPr/>
        </p:nvSpPr>
        <p:spPr>
          <a:xfrm>
            <a:off x="7523163" y="1044575"/>
            <a:ext cx="1270000" cy="2778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cxnSp>
        <p:nvCxnSpPr>
          <p:cNvPr id="10" name="9 - Ευθεία γραμμή σύνδεσης"/>
          <p:cNvCxnSpPr/>
          <p:nvPr/>
        </p:nvCxnSpPr>
        <p:spPr>
          <a:xfrm flipH="1">
            <a:off x="8347075" y="1322388"/>
            <a:ext cx="274638" cy="1666875"/>
          </a:xfrm>
          <a:prstGeom prst="line">
            <a:avLst/>
          </a:prstGeom>
          <a:ln w="38100">
            <a:headEnd type="none" w="med" len="med"/>
            <a:tailEnd type="triangle" w="med" len="med"/>
          </a:ln>
        </p:spPr>
        <p:style>
          <a:lnRef idx="1">
            <a:schemeClr val="accent4"/>
          </a:lnRef>
          <a:fillRef idx="0">
            <a:schemeClr val="accent4"/>
          </a:fillRef>
          <a:effectRef idx="0">
            <a:schemeClr val="accent4"/>
          </a:effectRef>
          <a:fontRef idx="minor">
            <a:schemeClr val="tx1"/>
          </a:fontRef>
        </p:style>
      </p:cxnSp>
      <p:cxnSp>
        <p:nvCxnSpPr>
          <p:cNvPr id="12" name="11 - Ευθεία γραμμή σύνδεσης"/>
          <p:cNvCxnSpPr/>
          <p:nvPr/>
        </p:nvCxnSpPr>
        <p:spPr>
          <a:xfrm>
            <a:off x="7451725" y="1700213"/>
            <a:ext cx="73025" cy="936625"/>
          </a:xfrm>
          <a:prstGeom prst="line">
            <a:avLst/>
          </a:prstGeom>
          <a:ln w="38100">
            <a:headEnd type="none" w="med" len="med"/>
            <a:tailEnd type="triangle" w="med" len="med"/>
          </a:ln>
        </p:spPr>
        <p:style>
          <a:lnRef idx="1">
            <a:schemeClr val="accent4"/>
          </a:lnRef>
          <a:fillRef idx="0">
            <a:schemeClr val="accent4"/>
          </a:fillRef>
          <a:effectRef idx="0">
            <a:schemeClr val="accent4"/>
          </a:effectRef>
          <a:fontRef idx="minor">
            <a:schemeClr val="tx1"/>
          </a:fontRef>
        </p:style>
      </p:cxnSp>
      <p:sp>
        <p:nvSpPr>
          <p:cNvPr id="17" name="16 - Έλλειψη"/>
          <p:cNvSpPr/>
          <p:nvPr/>
        </p:nvSpPr>
        <p:spPr>
          <a:xfrm>
            <a:off x="8244408" y="2924944"/>
            <a:ext cx="144016" cy="144016"/>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l-GR" b="0"/>
          </a:p>
        </p:txBody>
      </p:sp>
      <p:sp>
        <p:nvSpPr>
          <p:cNvPr id="18" name="17 - Έλλειψη"/>
          <p:cNvSpPr/>
          <p:nvPr/>
        </p:nvSpPr>
        <p:spPr>
          <a:xfrm>
            <a:off x="8100392" y="2420888"/>
            <a:ext cx="144016" cy="144016"/>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l-GR" b="0"/>
          </a:p>
        </p:txBody>
      </p:sp>
      <p:sp>
        <p:nvSpPr>
          <p:cNvPr id="19" name="18 - Έλλειψη"/>
          <p:cNvSpPr/>
          <p:nvPr/>
        </p:nvSpPr>
        <p:spPr>
          <a:xfrm>
            <a:off x="7452320" y="2564904"/>
            <a:ext cx="144016" cy="144016"/>
          </a:xfrm>
          <a:prstGeom prst="ellipse">
            <a:avLst/>
          </a:prstGeom>
          <a:solidFill>
            <a:srgbClr val="FFFF00"/>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l-GR" b="0"/>
          </a:p>
        </p:txBody>
      </p:sp>
      <p:sp>
        <p:nvSpPr>
          <p:cNvPr id="20" name="19 - Έλλειψη"/>
          <p:cNvSpPr/>
          <p:nvPr/>
        </p:nvSpPr>
        <p:spPr>
          <a:xfrm>
            <a:off x="8172400" y="2564904"/>
            <a:ext cx="63624" cy="135632"/>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l-GR"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par>
                                <p:cTn id="32" presetID="53"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par>
                                <p:cTn id="44" presetID="53"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4 - Θέση περιεχομένου" descr="IMG_6305.jpg"/>
          <p:cNvPicPr>
            <a:picLocks noGrp="1" noChangeAspect="1"/>
          </p:cNvPicPr>
          <p:nvPr>
            <p:ph idx="1"/>
          </p:nvPr>
        </p:nvPicPr>
        <p:blipFill>
          <a:blip r:embed="rId2"/>
          <a:srcRect/>
          <a:stretch>
            <a:fillRect/>
          </a:stretch>
        </p:blipFill>
        <p:spPr>
          <a:xfrm>
            <a:off x="457200" y="188913"/>
            <a:ext cx="8229600" cy="5799137"/>
          </a:xfrm>
        </p:spPr>
      </p:pic>
      <p:sp>
        <p:nvSpPr>
          <p:cNvPr id="6" name="5 - Έλλειψη"/>
          <p:cNvSpPr/>
          <p:nvPr/>
        </p:nvSpPr>
        <p:spPr>
          <a:xfrm>
            <a:off x="6732588" y="1628775"/>
            <a:ext cx="1727200" cy="863600"/>
          </a:xfrm>
          <a:prstGeom prst="ellipse">
            <a:avLst/>
          </a:prstGeom>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l-GR" b="0"/>
          </a:p>
        </p:txBody>
      </p:sp>
      <p:sp>
        <p:nvSpPr>
          <p:cNvPr id="8" name="7 - Έλλειψη"/>
          <p:cNvSpPr/>
          <p:nvPr/>
        </p:nvSpPr>
        <p:spPr>
          <a:xfrm>
            <a:off x="6732588" y="2924175"/>
            <a:ext cx="1727200" cy="865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9" name="8 - Έλλειψη"/>
          <p:cNvSpPr/>
          <p:nvPr/>
        </p:nvSpPr>
        <p:spPr>
          <a:xfrm>
            <a:off x="6443663" y="3716338"/>
            <a:ext cx="1728787" cy="649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10" name="9 - Δεξιό βέλος"/>
          <p:cNvSpPr/>
          <p:nvPr/>
        </p:nvSpPr>
        <p:spPr>
          <a:xfrm rot="10800000">
            <a:off x="4356100" y="1412875"/>
            <a:ext cx="360363"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cxnSp>
        <p:nvCxnSpPr>
          <p:cNvPr id="13" name="12 - Ευθεία γραμμή σύνδεσης"/>
          <p:cNvCxnSpPr/>
          <p:nvPr/>
        </p:nvCxnSpPr>
        <p:spPr>
          <a:xfrm>
            <a:off x="6011863" y="476250"/>
            <a:ext cx="1439862" cy="0"/>
          </a:xfrm>
          <a:prstGeom prst="line">
            <a:avLst/>
          </a:prstGeom>
        </p:spPr>
        <p:style>
          <a:lnRef idx="2">
            <a:schemeClr val="accent2"/>
          </a:lnRef>
          <a:fillRef idx="0">
            <a:schemeClr val="accent2"/>
          </a:fillRef>
          <a:effectRef idx="1">
            <a:schemeClr val="accent2"/>
          </a:effectRef>
          <a:fontRef idx="minor">
            <a:schemeClr val="tx1"/>
          </a:fontRef>
        </p:style>
      </p:cxnSp>
      <p:sp>
        <p:nvSpPr>
          <p:cNvPr id="14" name="13 - Δεξιό βέλος"/>
          <p:cNvSpPr/>
          <p:nvPr/>
        </p:nvSpPr>
        <p:spPr>
          <a:xfrm>
            <a:off x="4572000" y="3500438"/>
            <a:ext cx="360363" cy="460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15" name="14 - Δεξιό βέλος"/>
          <p:cNvSpPr/>
          <p:nvPr/>
        </p:nvSpPr>
        <p:spPr>
          <a:xfrm rot="10800000">
            <a:off x="5508625" y="3429000"/>
            <a:ext cx="3587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16" name="15 - Δεξιό βέλος"/>
          <p:cNvSpPr/>
          <p:nvPr/>
        </p:nvSpPr>
        <p:spPr>
          <a:xfrm>
            <a:off x="5003800" y="4076700"/>
            <a:ext cx="360363"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19" name="18 - Δεξιό βέλος"/>
          <p:cNvSpPr/>
          <p:nvPr/>
        </p:nvSpPr>
        <p:spPr>
          <a:xfrm rot="12643213">
            <a:off x="6656388" y="5184775"/>
            <a:ext cx="415925" cy="101600"/>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20" name="19 - Διάγραμμα ροής: Λογικό &quot;Ή&quot;"/>
          <p:cNvSpPr/>
          <p:nvPr/>
        </p:nvSpPr>
        <p:spPr>
          <a:xfrm>
            <a:off x="6372225" y="4868863"/>
            <a:ext cx="215900" cy="215900"/>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21" name="20 - Δεξιό βέλος"/>
          <p:cNvSpPr/>
          <p:nvPr/>
        </p:nvSpPr>
        <p:spPr>
          <a:xfrm rot="10800000">
            <a:off x="4427538" y="2708275"/>
            <a:ext cx="415925" cy="103188"/>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22" name="21 - Δεξιό βέλος"/>
          <p:cNvSpPr/>
          <p:nvPr/>
        </p:nvSpPr>
        <p:spPr>
          <a:xfrm rot="16200000">
            <a:off x="3694906" y="1424782"/>
            <a:ext cx="415925" cy="103188"/>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linds(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linds(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linds(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10"/>
                                        </p:tgtEl>
                                        <p:attrNameLst>
                                          <p:attrName>ppt_x</p:attrName>
                                        </p:attrNameLst>
                                      </p:cBhvr>
                                      <p:tavLst>
                                        <p:tav tm="0">
                                          <p:val>
                                            <p:strVal val="ppt_x"/>
                                          </p:val>
                                        </p:tav>
                                        <p:tav tm="100000">
                                          <p:val>
                                            <p:strVal val="ppt_x"/>
                                          </p:val>
                                        </p:tav>
                                      </p:tavLst>
                                    </p:anim>
                                    <p:anim calcmode="lin" valueType="num">
                                      <p:cBhvr additive="base">
                                        <p:cTn id="44" dur="500"/>
                                        <p:tgtEl>
                                          <p:spTgt spid="10"/>
                                        </p:tgtEl>
                                        <p:attrNameLst>
                                          <p:attrName>ppt_y</p:attrName>
                                        </p:attrNameLst>
                                      </p:cBhvr>
                                      <p:tavLst>
                                        <p:tav tm="0">
                                          <p:val>
                                            <p:strVal val="ppt_y"/>
                                          </p:val>
                                        </p:tav>
                                        <p:tav tm="100000">
                                          <p:val>
                                            <p:strVal val="1+ppt_h/2"/>
                                          </p:val>
                                        </p:tav>
                                      </p:tavLst>
                                    </p:anim>
                                    <p:set>
                                      <p:cBhvr>
                                        <p:cTn id="45" dur="1" fill="hold">
                                          <p:stCondLst>
                                            <p:cond delay="499"/>
                                          </p:stCondLst>
                                        </p:cTn>
                                        <p:tgtEl>
                                          <p:spTgt spid="10"/>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14"/>
                                        </p:tgtEl>
                                        <p:attrNameLst>
                                          <p:attrName>ppt_x</p:attrName>
                                        </p:attrNameLst>
                                      </p:cBhvr>
                                      <p:tavLst>
                                        <p:tav tm="0">
                                          <p:val>
                                            <p:strVal val="ppt_x"/>
                                          </p:val>
                                        </p:tav>
                                        <p:tav tm="100000">
                                          <p:val>
                                            <p:strVal val="ppt_x"/>
                                          </p:val>
                                        </p:tav>
                                      </p:tavLst>
                                    </p:anim>
                                    <p:anim calcmode="lin" valueType="num">
                                      <p:cBhvr additive="base">
                                        <p:cTn id="48" dur="500"/>
                                        <p:tgtEl>
                                          <p:spTgt spid="14"/>
                                        </p:tgtEl>
                                        <p:attrNameLst>
                                          <p:attrName>ppt_y</p:attrName>
                                        </p:attrNameLst>
                                      </p:cBhvr>
                                      <p:tavLst>
                                        <p:tav tm="0">
                                          <p:val>
                                            <p:strVal val="ppt_y"/>
                                          </p:val>
                                        </p:tav>
                                        <p:tav tm="100000">
                                          <p:val>
                                            <p:strVal val="1+ppt_h/2"/>
                                          </p:val>
                                        </p:tav>
                                      </p:tavLst>
                                    </p:anim>
                                    <p:set>
                                      <p:cBhvr>
                                        <p:cTn id="49" dur="1" fill="hold">
                                          <p:stCondLst>
                                            <p:cond delay="499"/>
                                          </p:stCondLst>
                                        </p:cTn>
                                        <p:tgtEl>
                                          <p:spTgt spid="14"/>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15"/>
                                        </p:tgtEl>
                                        <p:attrNameLst>
                                          <p:attrName>ppt_x</p:attrName>
                                        </p:attrNameLst>
                                      </p:cBhvr>
                                      <p:tavLst>
                                        <p:tav tm="0">
                                          <p:val>
                                            <p:strVal val="ppt_x"/>
                                          </p:val>
                                        </p:tav>
                                        <p:tav tm="100000">
                                          <p:val>
                                            <p:strVal val="ppt_x"/>
                                          </p:val>
                                        </p:tav>
                                      </p:tavLst>
                                    </p:anim>
                                    <p:anim calcmode="lin" valueType="num">
                                      <p:cBhvr additive="base">
                                        <p:cTn id="52" dur="500"/>
                                        <p:tgtEl>
                                          <p:spTgt spid="15"/>
                                        </p:tgtEl>
                                        <p:attrNameLst>
                                          <p:attrName>ppt_y</p:attrName>
                                        </p:attrNameLst>
                                      </p:cBhvr>
                                      <p:tavLst>
                                        <p:tav tm="0">
                                          <p:val>
                                            <p:strVal val="ppt_y"/>
                                          </p:val>
                                        </p:tav>
                                        <p:tav tm="100000">
                                          <p:val>
                                            <p:strVal val="1+ppt_h/2"/>
                                          </p:val>
                                        </p:tav>
                                      </p:tavLst>
                                    </p:anim>
                                    <p:set>
                                      <p:cBhvr>
                                        <p:cTn id="53" dur="1" fill="hold">
                                          <p:stCondLst>
                                            <p:cond delay="499"/>
                                          </p:stCondLst>
                                        </p:cTn>
                                        <p:tgtEl>
                                          <p:spTgt spid="15"/>
                                        </p:tgtEl>
                                        <p:attrNameLst>
                                          <p:attrName>style.visibility</p:attrName>
                                        </p:attrNameLst>
                                      </p:cBhvr>
                                      <p:to>
                                        <p:strVal val="hidden"/>
                                      </p:to>
                                    </p:set>
                                  </p:childTnLst>
                                </p:cTn>
                              </p:par>
                              <p:par>
                                <p:cTn id="54" presetID="2" presetClass="exit" presetSubtype="4" fill="hold" grpId="1" nodeType="withEffect">
                                  <p:stCondLst>
                                    <p:cond delay="0"/>
                                  </p:stCondLst>
                                  <p:childTnLst>
                                    <p:anim calcmode="lin" valueType="num">
                                      <p:cBhvr additive="base">
                                        <p:cTn id="55" dur="500"/>
                                        <p:tgtEl>
                                          <p:spTgt spid="16"/>
                                        </p:tgtEl>
                                        <p:attrNameLst>
                                          <p:attrName>ppt_x</p:attrName>
                                        </p:attrNameLst>
                                      </p:cBhvr>
                                      <p:tavLst>
                                        <p:tav tm="0">
                                          <p:val>
                                            <p:strVal val="ppt_x"/>
                                          </p:val>
                                        </p:tav>
                                        <p:tav tm="100000">
                                          <p:val>
                                            <p:strVal val="ppt_x"/>
                                          </p:val>
                                        </p:tav>
                                      </p:tavLst>
                                    </p:anim>
                                    <p:anim calcmode="lin" valueType="num">
                                      <p:cBhvr additive="base">
                                        <p:cTn id="56" dur="500"/>
                                        <p:tgtEl>
                                          <p:spTgt spid="16"/>
                                        </p:tgtEl>
                                        <p:attrNameLst>
                                          <p:attrName>ppt_y</p:attrName>
                                        </p:attrNameLst>
                                      </p:cBhvr>
                                      <p:tavLst>
                                        <p:tav tm="0">
                                          <p:val>
                                            <p:strVal val="ppt_y"/>
                                          </p:val>
                                        </p:tav>
                                        <p:tav tm="100000">
                                          <p:val>
                                            <p:strVal val="1+ppt_h/2"/>
                                          </p:val>
                                        </p:tav>
                                      </p:tavLst>
                                    </p:anim>
                                    <p:set>
                                      <p:cBhvr>
                                        <p:cTn id="57" dur="1" fill="hold">
                                          <p:stCondLst>
                                            <p:cond delay="499"/>
                                          </p:stCondLst>
                                        </p:cTn>
                                        <p:tgtEl>
                                          <p:spTgt spid="16"/>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9"/>
                                        </p:tgtEl>
                                        <p:attrNameLst>
                                          <p:attrName>ppt_x</p:attrName>
                                        </p:attrNameLst>
                                      </p:cBhvr>
                                      <p:tavLst>
                                        <p:tav tm="0">
                                          <p:val>
                                            <p:strVal val="ppt_x"/>
                                          </p:val>
                                        </p:tav>
                                        <p:tav tm="100000">
                                          <p:val>
                                            <p:strVal val="ppt_x"/>
                                          </p:val>
                                        </p:tav>
                                      </p:tavLst>
                                    </p:anim>
                                    <p:anim calcmode="lin" valueType="num">
                                      <p:cBhvr additive="base">
                                        <p:cTn id="60" dur="500"/>
                                        <p:tgtEl>
                                          <p:spTgt spid="9"/>
                                        </p:tgtEl>
                                        <p:attrNameLst>
                                          <p:attrName>ppt_y</p:attrName>
                                        </p:attrNameLst>
                                      </p:cBhvr>
                                      <p:tavLst>
                                        <p:tav tm="0">
                                          <p:val>
                                            <p:strVal val="ppt_y"/>
                                          </p:val>
                                        </p:tav>
                                        <p:tav tm="100000">
                                          <p:val>
                                            <p:strVal val="1+ppt_h/2"/>
                                          </p:val>
                                        </p:tav>
                                      </p:tavLst>
                                    </p:anim>
                                    <p:set>
                                      <p:cBhvr>
                                        <p:cTn id="61" dur="1" fill="hold">
                                          <p:stCondLst>
                                            <p:cond delay="499"/>
                                          </p:stCondLst>
                                        </p:cTn>
                                        <p:tgtEl>
                                          <p:spTgt spid="9"/>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8"/>
                                        </p:tgtEl>
                                        <p:attrNameLst>
                                          <p:attrName>ppt_x</p:attrName>
                                        </p:attrNameLst>
                                      </p:cBhvr>
                                      <p:tavLst>
                                        <p:tav tm="0">
                                          <p:val>
                                            <p:strVal val="ppt_x"/>
                                          </p:val>
                                        </p:tav>
                                        <p:tav tm="100000">
                                          <p:val>
                                            <p:strVal val="ppt_x"/>
                                          </p:val>
                                        </p:tav>
                                      </p:tavLst>
                                    </p:anim>
                                    <p:anim calcmode="lin" valueType="num">
                                      <p:cBhvr additive="base">
                                        <p:cTn id="64" dur="500"/>
                                        <p:tgtEl>
                                          <p:spTgt spid="8"/>
                                        </p:tgtEl>
                                        <p:attrNameLst>
                                          <p:attrName>ppt_y</p:attrName>
                                        </p:attrNameLst>
                                      </p:cBhvr>
                                      <p:tavLst>
                                        <p:tav tm="0">
                                          <p:val>
                                            <p:strVal val="ppt_y"/>
                                          </p:val>
                                        </p:tav>
                                        <p:tav tm="100000">
                                          <p:val>
                                            <p:strVal val="1+ppt_h/2"/>
                                          </p:val>
                                        </p:tav>
                                      </p:tavLst>
                                    </p:anim>
                                    <p:set>
                                      <p:cBhvr>
                                        <p:cTn id="65" dur="1" fill="hold">
                                          <p:stCondLst>
                                            <p:cond delay="499"/>
                                          </p:stCondLst>
                                        </p:cTn>
                                        <p:tgtEl>
                                          <p:spTgt spid="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linds(horizontal)">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blinds(horizontal)">
                                      <p:cBhvr>
                                        <p:cTn id="75" dur="500"/>
                                        <p:tgtEl>
                                          <p:spTgt spid="6"/>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linds(horizontal)">
                                      <p:cBhvr>
                                        <p:cTn id="80" dur="5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blinds(horizontal)">
                                      <p:cBhvr>
                                        <p:cTn id="8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9" grpId="0" animBg="1"/>
      <p:bldP spid="9" grpId="1" animBg="1"/>
      <p:bldP spid="10" grpId="0" animBg="1"/>
      <p:bldP spid="10" grpId="1" animBg="1"/>
      <p:bldP spid="14" grpId="0" animBg="1"/>
      <p:bldP spid="14" grpId="1" animBg="1"/>
      <p:bldP spid="15" grpId="0" animBg="1"/>
      <p:bldP spid="15" grpId="1" animBg="1"/>
      <p:bldP spid="16" grpId="0" animBg="1"/>
      <p:bldP spid="16" grpId="1" animBg="1"/>
      <p:bldP spid="19"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3 - Εικόνα" descr="IMG_6301.jpg"/>
          <p:cNvPicPr>
            <a:picLocks noChangeAspect="1"/>
          </p:cNvPicPr>
          <p:nvPr/>
        </p:nvPicPr>
        <p:blipFill>
          <a:blip r:embed="rId2"/>
          <a:srcRect/>
          <a:stretch>
            <a:fillRect/>
          </a:stretch>
        </p:blipFill>
        <p:spPr bwMode="auto">
          <a:xfrm>
            <a:off x="0" y="428604"/>
            <a:ext cx="9144000" cy="6429396"/>
          </a:xfrm>
          <a:prstGeom prst="rect">
            <a:avLst/>
          </a:prstGeom>
          <a:noFill/>
          <a:ln w="9525">
            <a:noFill/>
            <a:miter lim="800000"/>
            <a:headEnd/>
            <a:tailEnd/>
          </a:ln>
        </p:spPr>
      </p:pic>
      <p:sp>
        <p:nvSpPr>
          <p:cNvPr id="3" name="2 - TextBox"/>
          <p:cNvSpPr txBox="1"/>
          <p:nvPr/>
        </p:nvSpPr>
        <p:spPr>
          <a:xfrm>
            <a:off x="357158" y="0"/>
            <a:ext cx="8000075" cy="369332"/>
          </a:xfrm>
          <a:prstGeom prst="rect">
            <a:avLst/>
          </a:prstGeom>
          <a:noFill/>
        </p:spPr>
        <p:txBody>
          <a:bodyPr wrap="none" rtlCol="0">
            <a:spAutoFit/>
          </a:bodyPr>
          <a:lstStyle/>
          <a:p>
            <a:r>
              <a:rPr lang="el-GR" dirty="0" smtClean="0"/>
              <a:t>ΕΠΙΠΕΔΑ ΒΛΑΒΗΣ ΠΡΟΣΩΠΙΚΟΥ Ν. ΚΑΙ ΚΛΙΝΙΚΗ ΣΥΜΠΤΩΜΑΤΟΛΟΓΙΑ</a:t>
            </a:r>
            <a:endParaRPr lang="el-G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2 - Θέση περιεχομένου"/>
          <p:cNvSpPr>
            <a:spLocks noGrp="1"/>
          </p:cNvSpPr>
          <p:nvPr>
            <p:ph idx="1"/>
          </p:nvPr>
        </p:nvSpPr>
        <p:spPr>
          <a:xfrm>
            <a:off x="250825" y="836613"/>
            <a:ext cx="3889375" cy="5400675"/>
          </a:xfrm>
        </p:spPr>
        <p:txBody>
          <a:bodyPr/>
          <a:lstStyle/>
          <a:p>
            <a:pPr eaLnBrk="1" hangingPunct="1">
              <a:buFont typeface="Wingdings 3" pitchFamily="18" charset="2"/>
              <a:buNone/>
            </a:pPr>
            <a:r>
              <a:rPr lang="el-GR" sz="1800" smtClean="0"/>
              <a:t>  </a:t>
            </a:r>
          </a:p>
          <a:p>
            <a:pPr eaLnBrk="1" hangingPunct="1"/>
            <a:r>
              <a:rPr lang="el-GR" sz="1800" b="1" u="sng" smtClean="0"/>
              <a:t>Κλάδοι του προσωπικού ν. μέσα στον πόρο</a:t>
            </a:r>
            <a:endParaRPr lang="el-GR" sz="1800" smtClean="0"/>
          </a:p>
          <a:p>
            <a:pPr eaLnBrk="1" hangingPunct="1">
              <a:buFont typeface="Wingdings 3" pitchFamily="18" charset="2"/>
              <a:buNone/>
            </a:pPr>
            <a:r>
              <a:rPr lang="el-GR" sz="1800" b="1" i="1" smtClean="0"/>
              <a:t>   1. Μείζον επιπολής λιθοειδές ν.</a:t>
            </a:r>
            <a:r>
              <a:rPr lang="el-GR" sz="1800" smtClean="0"/>
              <a:t> Πορεύεται στην ομώνυμη αύλακα του λιθοειδούς, αναστομώνεται με το </a:t>
            </a:r>
            <a:r>
              <a:rPr lang="el-GR" sz="1800" u="sng" smtClean="0"/>
              <a:t>εν τω βάθει λιθοειδές ν.</a:t>
            </a:r>
            <a:r>
              <a:rPr lang="el-GR" sz="1800" smtClean="0"/>
              <a:t> </a:t>
            </a:r>
            <a:r>
              <a:rPr lang="el-GR" sz="1800" smtClean="0">
                <a:sym typeface="Wingdings 3" pitchFamily="18" charset="2"/>
              </a:rPr>
              <a:t></a:t>
            </a:r>
            <a:r>
              <a:rPr lang="el-GR" sz="1800" smtClean="0"/>
              <a:t> </a:t>
            </a:r>
            <a:r>
              <a:rPr lang="el-GR" sz="1800" b="1" smtClean="0"/>
              <a:t>βιδιανό ν</a:t>
            </a:r>
            <a:r>
              <a:rPr lang="el-GR" sz="1800" smtClean="0"/>
              <a:t>. Χορηγεί αισθητικές-γευστικές ίνες για τη μαλθακή υπερώα και  παρασυμπαθητικές προγαγγλιακές ίνες στο σφηνοϋπερώϊο γάγγλιο [μεταγαγγλιακές ίνες για το δακρυϊκό αδένα και τους αδένες του βλεννογόνου της μύτης (έκκριση βλέννας)].</a:t>
            </a:r>
          </a:p>
          <a:p>
            <a:pPr eaLnBrk="1" hangingPunct="1">
              <a:buFont typeface="Wingdings 3" pitchFamily="18" charset="2"/>
              <a:buNone/>
            </a:pPr>
            <a:endParaRPr lang="el-GR" sz="1600" smtClean="0"/>
          </a:p>
        </p:txBody>
      </p:sp>
      <p:sp>
        <p:nvSpPr>
          <p:cNvPr id="2" name="1 - Τίτλος"/>
          <p:cNvSpPr>
            <a:spLocks noGrp="1"/>
          </p:cNvSpPr>
          <p:nvPr>
            <p:ph type="title"/>
          </p:nvPr>
        </p:nvSpPr>
        <p:spPr>
          <a:xfrm>
            <a:off x="251520" y="0"/>
            <a:ext cx="8229600" cy="1143000"/>
          </a:xfrm>
        </p:spPr>
        <p:txBody>
          <a:bodyPr/>
          <a:lstStyle/>
          <a:p>
            <a:pPr eaLnBrk="1" fontAlgn="auto" hangingPunct="1">
              <a:spcAft>
                <a:spcPts val="0"/>
              </a:spcAft>
              <a:defRPr/>
            </a:pPr>
            <a:r>
              <a:rPr lang="en-US" sz="3600" dirty="0" smtClean="0"/>
              <a:t>VII. </a:t>
            </a:r>
            <a:r>
              <a:rPr lang="el-GR" sz="3600" dirty="0" smtClean="0"/>
              <a:t>Προσωπικό νεύρο</a:t>
            </a:r>
            <a:endParaRPr lang="el-GR" sz="3600" dirty="0"/>
          </a:p>
        </p:txBody>
      </p:sp>
      <p:grpSp>
        <p:nvGrpSpPr>
          <p:cNvPr id="22532" name="33 - Ομάδα"/>
          <p:cNvGrpSpPr>
            <a:grpSpLocks/>
          </p:cNvGrpSpPr>
          <p:nvPr/>
        </p:nvGrpSpPr>
        <p:grpSpPr bwMode="auto">
          <a:xfrm>
            <a:off x="4572000" y="836613"/>
            <a:ext cx="4572000" cy="5805487"/>
            <a:chOff x="4572000" y="836712"/>
            <a:chExt cx="4572001" cy="5805264"/>
          </a:xfrm>
        </p:grpSpPr>
        <p:grpSp>
          <p:nvGrpSpPr>
            <p:cNvPr id="22534" name="25 - Ομάδα"/>
            <p:cNvGrpSpPr>
              <a:grpSpLocks/>
            </p:cNvGrpSpPr>
            <p:nvPr/>
          </p:nvGrpSpPr>
          <p:grpSpPr bwMode="auto">
            <a:xfrm>
              <a:off x="4572000" y="836712"/>
              <a:ext cx="4572001" cy="5805264"/>
              <a:chOff x="4572000" y="836712"/>
              <a:chExt cx="4572001" cy="5805264"/>
            </a:xfrm>
          </p:grpSpPr>
          <p:grpSp>
            <p:nvGrpSpPr>
              <p:cNvPr id="22544" name="3 - Ομάδα"/>
              <p:cNvGrpSpPr>
                <a:grpSpLocks/>
              </p:cNvGrpSpPr>
              <p:nvPr/>
            </p:nvGrpSpPr>
            <p:grpSpPr bwMode="auto">
              <a:xfrm>
                <a:off x="4572000" y="836712"/>
                <a:ext cx="4572001" cy="5805264"/>
                <a:chOff x="4572000" y="836712"/>
                <a:chExt cx="4572001" cy="5805264"/>
              </a:xfrm>
            </p:grpSpPr>
            <p:grpSp>
              <p:nvGrpSpPr>
                <p:cNvPr id="22548" name="9 - Ομάδα"/>
                <p:cNvGrpSpPr>
                  <a:grpSpLocks/>
                </p:cNvGrpSpPr>
                <p:nvPr/>
              </p:nvGrpSpPr>
              <p:grpSpPr bwMode="auto">
                <a:xfrm>
                  <a:off x="4572000" y="836712"/>
                  <a:ext cx="4572001" cy="5805264"/>
                  <a:chOff x="3491880" y="0"/>
                  <a:chExt cx="5444345" cy="6858000"/>
                </a:xfrm>
              </p:grpSpPr>
              <p:pic>
                <p:nvPicPr>
                  <p:cNvPr id="22550" name="6 - Εικόνα" descr="IMG_6307.jpg"/>
                  <p:cNvPicPr>
                    <a:picLocks noChangeAspect="1"/>
                  </p:cNvPicPr>
                  <p:nvPr/>
                </p:nvPicPr>
                <p:blipFill>
                  <a:blip r:embed="rId3" cstate="print"/>
                  <a:srcRect/>
                  <a:stretch>
                    <a:fillRect/>
                  </a:stretch>
                </p:blipFill>
                <p:spPr bwMode="auto">
                  <a:xfrm>
                    <a:off x="3491880" y="0"/>
                    <a:ext cx="5444345" cy="6858000"/>
                  </a:xfrm>
                  <a:prstGeom prst="rect">
                    <a:avLst/>
                  </a:prstGeom>
                  <a:noFill/>
                  <a:ln w="9525">
                    <a:noFill/>
                    <a:miter lim="800000"/>
                    <a:headEnd/>
                    <a:tailEnd/>
                  </a:ln>
                </p:spPr>
              </p:pic>
              <p:sp>
                <p:nvSpPr>
                  <p:cNvPr id="12" name="11 - Έλλειψη"/>
                  <p:cNvSpPr/>
                  <p:nvPr/>
                </p:nvSpPr>
                <p:spPr>
                  <a:xfrm>
                    <a:off x="3748974" y="1445862"/>
                    <a:ext cx="1971685" cy="202533"/>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grpSp>
            <p:cxnSp>
              <p:nvCxnSpPr>
                <p:cNvPr id="6" name="5 - Ευθεία γραμμή σύνδεσης"/>
                <p:cNvCxnSpPr>
                  <a:endCxn id="0" idx="1"/>
                </p:cNvCxnSpPr>
                <p:nvPr/>
              </p:nvCxnSpPr>
              <p:spPr>
                <a:xfrm>
                  <a:off x="6372225" y="2205084"/>
                  <a:ext cx="381000" cy="309550"/>
                </a:xfrm>
                <a:prstGeom prst="line">
                  <a:avLst/>
                </a:prstGeom>
                <a:ln w="28575">
                  <a:headEnd type="none" w="med" len="med"/>
                  <a:tailEnd type="none" w="med" len="med"/>
                </a:ln>
              </p:spPr>
              <p:style>
                <a:lnRef idx="1">
                  <a:schemeClr val="accent4"/>
                </a:lnRef>
                <a:fillRef idx="0">
                  <a:schemeClr val="accent4"/>
                </a:fillRef>
                <a:effectRef idx="0">
                  <a:schemeClr val="accent4"/>
                </a:effectRef>
                <a:fontRef idx="minor">
                  <a:schemeClr val="tx1"/>
                </a:fontRef>
              </p:style>
            </p:cxnSp>
          </p:grpSp>
          <p:sp>
            <p:nvSpPr>
              <p:cNvPr id="15" name="14 - Έλλειψη"/>
              <p:cNvSpPr/>
              <p:nvPr/>
            </p:nvSpPr>
            <p:spPr>
              <a:xfrm>
                <a:off x="5003800" y="1916171"/>
                <a:ext cx="1655763" cy="173030"/>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cxnSp>
            <p:nvCxnSpPr>
              <p:cNvPr id="22" name="21 - Ευθεία γραμμή σύνδεσης"/>
              <p:cNvCxnSpPr>
                <a:stCxn id="24" idx="5"/>
                <a:endCxn id="0" idx="1"/>
              </p:cNvCxnSpPr>
              <p:nvPr/>
            </p:nvCxnSpPr>
            <p:spPr>
              <a:xfrm>
                <a:off x="6634163" y="1857435"/>
                <a:ext cx="479425" cy="657200"/>
              </a:xfrm>
              <a:prstGeom prst="line">
                <a:avLst/>
              </a:prstGeom>
              <a:ln w="38100">
                <a:solidFill>
                  <a:srgbClr val="92D05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4" name="23 - Έλλειψη"/>
              <p:cNvSpPr/>
              <p:nvPr/>
            </p:nvSpPr>
            <p:spPr>
              <a:xfrm>
                <a:off x="5219700" y="1773301"/>
                <a:ext cx="1655763" cy="100008"/>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grpSp>
        <p:sp>
          <p:nvSpPr>
            <p:cNvPr id="27" name="26 - Έλλειψη"/>
            <p:cNvSpPr/>
            <p:nvPr/>
          </p:nvSpPr>
          <p:spPr>
            <a:xfrm>
              <a:off x="7092280" y="2492896"/>
              <a:ext cx="144016" cy="144016"/>
            </a:xfrm>
            <a:prstGeom prst="ellipse">
              <a:avLst/>
            </a:pr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l-GR" b="0"/>
            </a:p>
          </p:txBody>
        </p:sp>
        <p:sp>
          <p:nvSpPr>
            <p:cNvPr id="29" name="28 - Έλλειψη"/>
            <p:cNvSpPr/>
            <p:nvPr/>
          </p:nvSpPr>
          <p:spPr>
            <a:xfrm>
              <a:off x="7020272" y="2636912"/>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l-GR" b="0"/>
            </a:p>
          </p:txBody>
        </p:sp>
        <p:sp>
          <p:nvSpPr>
            <p:cNvPr id="31" name="30 - Έλλειψη"/>
            <p:cNvSpPr/>
            <p:nvPr/>
          </p:nvSpPr>
          <p:spPr>
            <a:xfrm>
              <a:off x="6732240" y="2492896"/>
              <a:ext cx="144016" cy="144016"/>
            </a:xfrm>
            <a:prstGeom prst="ellipse">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l-GR" b="0"/>
            </a:p>
          </p:txBody>
        </p:sp>
      </p:grpSp>
      <p:cxnSp>
        <p:nvCxnSpPr>
          <p:cNvPr id="33" name="32 - Ευθεία γραμμή σύνδεσης"/>
          <p:cNvCxnSpPr/>
          <p:nvPr/>
        </p:nvCxnSpPr>
        <p:spPr>
          <a:xfrm>
            <a:off x="6443663" y="2060575"/>
            <a:ext cx="576262" cy="576263"/>
          </a:xfrm>
          <a:prstGeom prst="line">
            <a:avLst/>
          </a:prstGeom>
          <a:ln w="3810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5357818" y="142852"/>
            <a:ext cx="3643338" cy="857256"/>
          </a:xfrm>
        </p:spPr>
        <p:txBody>
          <a:bodyPr>
            <a:normAutofit/>
          </a:bodyPr>
          <a:lstStyle/>
          <a:p>
            <a:r>
              <a:rPr lang="el-GR" sz="2400" dirty="0" err="1" smtClean="0"/>
              <a:t>Ν.του</a:t>
            </a:r>
            <a:r>
              <a:rPr lang="el-GR" sz="2400" dirty="0" smtClean="0"/>
              <a:t> πτερυγοειδούς πόρου (</a:t>
            </a:r>
            <a:r>
              <a:rPr lang="el-GR" sz="2400" dirty="0" err="1" smtClean="0"/>
              <a:t>Βιδιανό</a:t>
            </a:r>
            <a:r>
              <a:rPr lang="el-GR" sz="2400" dirty="0" smtClean="0"/>
              <a:t>)</a:t>
            </a:r>
            <a:endParaRPr lang="el-GR" sz="2400" dirty="0"/>
          </a:p>
        </p:txBody>
      </p:sp>
      <p:sp>
        <p:nvSpPr>
          <p:cNvPr id="5" name="4 - Θέση κειμένου"/>
          <p:cNvSpPr>
            <a:spLocks noGrp="1"/>
          </p:cNvSpPr>
          <p:nvPr>
            <p:ph type="body" idx="1"/>
          </p:nvPr>
        </p:nvSpPr>
        <p:spPr/>
        <p:txBody>
          <a:bodyPr/>
          <a:lstStyle/>
          <a:p>
            <a:endParaRPr lang="el-GR"/>
          </a:p>
        </p:txBody>
      </p:sp>
      <p:pic>
        <p:nvPicPr>
          <p:cNvPr id="4" name="3 - Θέση περιεχομένου" descr="Βιδιανό νεύρο.jpg"/>
          <p:cNvPicPr>
            <a:picLocks noGrp="1" noChangeAspect="1"/>
          </p:cNvPicPr>
          <p:nvPr>
            <p:ph sz="quarter" idx="2"/>
          </p:nvPr>
        </p:nvPicPr>
        <p:blipFill>
          <a:blip r:embed="rId2" cstate="print"/>
          <a:stretch>
            <a:fillRect/>
          </a:stretch>
        </p:blipFill>
        <p:spPr>
          <a:xfrm>
            <a:off x="0" y="0"/>
            <a:ext cx="5207006" cy="6858000"/>
          </a:xfrm>
        </p:spPr>
      </p:pic>
      <p:sp>
        <p:nvSpPr>
          <p:cNvPr id="7" name="6 - Θέση περιεχομένου"/>
          <p:cNvSpPr>
            <a:spLocks noGrp="1"/>
          </p:cNvSpPr>
          <p:nvPr>
            <p:ph sz="quarter" idx="4"/>
          </p:nvPr>
        </p:nvSpPr>
        <p:spPr>
          <a:xfrm>
            <a:off x="5357818" y="1142984"/>
            <a:ext cx="3786182" cy="3357586"/>
          </a:xfrm>
        </p:spPr>
        <p:txBody>
          <a:bodyPr/>
          <a:lstStyle/>
          <a:p>
            <a:r>
              <a:rPr lang="el-GR" dirty="0" err="1" smtClean="0"/>
              <a:t>Βιδιανό</a:t>
            </a:r>
            <a:r>
              <a:rPr lang="el-GR" dirty="0" smtClean="0"/>
              <a:t> </a:t>
            </a:r>
            <a:r>
              <a:rPr lang="el-GR" dirty="0" err="1" smtClean="0"/>
              <a:t>Ν.:αναστόμωση</a:t>
            </a:r>
            <a:r>
              <a:rPr lang="el-GR" dirty="0" smtClean="0"/>
              <a:t> μείζονος επιπολής λιθοειδούς και εν τω βάθει λιθοειδούς ν.</a:t>
            </a:r>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2 - Θέση περιεχομένου"/>
          <p:cNvSpPr>
            <a:spLocks noGrp="1"/>
          </p:cNvSpPr>
          <p:nvPr>
            <p:ph idx="1"/>
          </p:nvPr>
        </p:nvSpPr>
        <p:spPr>
          <a:xfrm>
            <a:off x="323850" y="836613"/>
            <a:ext cx="4032250" cy="5400675"/>
          </a:xfrm>
        </p:spPr>
        <p:txBody>
          <a:bodyPr/>
          <a:lstStyle/>
          <a:p>
            <a:pPr eaLnBrk="1" hangingPunct="1">
              <a:buFont typeface="Wingdings 3" pitchFamily="18" charset="2"/>
              <a:buNone/>
              <a:defRPr/>
            </a:pPr>
            <a:r>
              <a:rPr lang="el-GR" sz="1600" dirty="0" smtClean="0"/>
              <a:t>  </a:t>
            </a:r>
          </a:p>
          <a:p>
            <a:pPr eaLnBrk="1" hangingPunct="1">
              <a:defRPr/>
            </a:pPr>
            <a:r>
              <a:rPr lang="el-GR" sz="1800" b="1" u="sng" dirty="0" smtClean="0"/>
              <a:t>Κλάδοι του προσωπικού ν. μέσα στον πόρο</a:t>
            </a:r>
            <a:endParaRPr lang="el-GR" sz="1800" dirty="0" smtClean="0"/>
          </a:p>
          <a:p>
            <a:pPr indent="-9525" eaLnBrk="1" hangingPunct="1">
              <a:buFont typeface="Wingdings 3" pitchFamily="18" charset="2"/>
              <a:buNone/>
              <a:defRPr/>
            </a:pPr>
            <a:r>
              <a:rPr lang="el-GR" sz="1800" b="1" i="1" dirty="0" smtClean="0"/>
              <a:t>2. Ν. για το μυ του αναβολέα</a:t>
            </a:r>
            <a:r>
              <a:rPr lang="el-GR" sz="1800" i="1" dirty="0" smtClean="0"/>
              <a:t>, </a:t>
            </a:r>
            <a:endParaRPr lang="el-GR" sz="1800" dirty="0" smtClean="0"/>
          </a:p>
          <a:p>
            <a:pPr indent="-9525" eaLnBrk="1" hangingPunct="1">
              <a:buFont typeface="Wingdings 3" pitchFamily="18" charset="2"/>
              <a:buNone/>
              <a:defRPr/>
            </a:pPr>
            <a:r>
              <a:rPr lang="el-GR" sz="1800" b="1" i="1" dirty="0" smtClean="0"/>
              <a:t>3. Χορδή του τυμπάνου.</a:t>
            </a:r>
            <a:r>
              <a:rPr lang="el-GR" sz="1800" dirty="0" smtClean="0"/>
              <a:t> Αναστομώνεται με το </a:t>
            </a:r>
            <a:r>
              <a:rPr lang="el-GR" sz="1800" u="sng" dirty="0" smtClean="0"/>
              <a:t>γλωσσικό ν.</a:t>
            </a:r>
            <a:r>
              <a:rPr lang="el-GR" sz="1800" dirty="0" smtClean="0"/>
              <a:t> Περιέχει αισθητήριες (γευστικές) ίνες για τα δύο πρόσθια τριτημόρια της γλώσσας και </a:t>
            </a:r>
            <a:r>
              <a:rPr lang="el-GR" sz="1800" dirty="0" err="1" smtClean="0"/>
              <a:t>παρασυμαπθητικές</a:t>
            </a:r>
            <a:r>
              <a:rPr lang="el-GR" sz="1800" dirty="0" smtClean="0"/>
              <a:t> </a:t>
            </a:r>
            <a:r>
              <a:rPr lang="el-GR" sz="1800" dirty="0" err="1" smtClean="0"/>
              <a:t>προγαγγλιακές</a:t>
            </a:r>
            <a:r>
              <a:rPr lang="el-GR" sz="1800" dirty="0" smtClean="0"/>
              <a:t> για το υπογνάθιο γάγγλιο, του οποίου οι </a:t>
            </a:r>
            <a:r>
              <a:rPr lang="el-GR" sz="1800" dirty="0" err="1" smtClean="0"/>
              <a:t>μεταγαγγλιακές</a:t>
            </a:r>
            <a:r>
              <a:rPr lang="el-GR" sz="1800" dirty="0" smtClean="0"/>
              <a:t> ίνες προορίζονται για τον υπογνάθιο και τον υπογλώσσιο σιαλογόνο αδένα.</a:t>
            </a:r>
          </a:p>
          <a:p>
            <a:pPr indent="-9525" eaLnBrk="1" hangingPunct="1">
              <a:buFont typeface="Wingdings 3" pitchFamily="18" charset="2"/>
              <a:buNone/>
              <a:defRPr/>
            </a:pPr>
            <a:r>
              <a:rPr lang="el-GR" sz="1600" dirty="0" smtClean="0"/>
              <a:t> </a:t>
            </a:r>
          </a:p>
        </p:txBody>
      </p:sp>
      <p:sp>
        <p:nvSpPr>
          <p:cNvPr id="2" name="1 - Τίτλος"/>
          <p:cNvSpPr>
            <a:spLocks noGrp="1"/>
          </p:cNvSpPr>
          <p:nvPr>
            <p:ph type="title"/>
          </p:nvPr>
        </p:nvSpPr>
        <p:spPr>
          <a:xfrm>
            <a:off x="251520" y="0"/>
            <a:ext cx="8229600" cy="1143000"/>
          </a:xfrm>
        </p:spPr>
        <p:txBody>
          <a:bodyPr/>
          <a:lstStyle/>
          <a:p>
            <a:pPr eaLnBrk="1" fontAlgn="auto" hangingPunct="1">
              <a:spcAft>
                <a:spcPts val="0"/>
              </a:spcAft>
              <a:defRPr/>
            </a:pPr>
            <a:r>
              <a:rPr lang="en-US" sz="3600" dirty="0" smtClean="0"/>
              <a:t>VII. </a:t>
            </a:r>
            <a:r>
              <a:rPr lang="el-GR" sz="3600" dirty="0" smtClean="0"/>
              <a:t>Προσωπικό νεύρο</a:t>
            </a:r>
            <a:endParaRPr lang="el-GR" sz="3600" dirty="0"/>
          </a:p>
        </p:txBody>
      </p:sp>
      <p:grpSp>
        <p:nvGrpSpPr>
          <p:cNvPr id="23556" name="27 - Ομάδα"/>
          <p:cNvGrpSpPr>
            <a:grpSpLocks/>
          </p:cNvGrpSpPr>
          <p:nvPr/>
        </p:nvGrpSpPr>
        <p:grpSpPr bwMode="auto">
          <a:xfrm>
            <a:off x="4211638" y="836613"/>
            <a:ext cx="4787900" cy="6021387"/>
            <a:chOff x="4211960" y="836712"/>
            <a:chExt cx="4788024" cy="6021288"/>
          </a:xfrm>
        </p:grpSpPr>
        <p:grpSp>
          <p:nvGrpSpPr>
            <p:cNvPr id="23557" name="12 - Ομάδα"/>
            <p:cNvGrpSpPr>
              <a:grpSpLocks/>
            </p:cNvGrpSpPr>
            <p:nvPr/>
          </p:nvGrpSpPr>
          <p:grpSpPr bwMode="auto">
            <a:xfrm>
              <a:off x="4211960" y="836712"/>
              <a:ext cx="4788024" cy="6021288"/>
              <a:chOff x="4355976" y="836712"/>
              <a:chExt cx="4788024" cy="6021288"/>
            </a:xfrm>
          </p:grpSpPr>
          <p:pic>
            <p:nvPicPr>
              <p:cNvPr id="23559" name="16 - Εικόνα" descr="IMG_6415.jpg"/>
              <p:cNvPicPr>
                <a:picLocks noChangeAspect="1"/>
              </p:cNvPicPr>
              <p:nvPr/>
            </p:nvPicPr>
            <p:blipFill>
              <a:blip r:embed="rId3" cstate="print"/>
              <a:srcRect/>
              <a:stretch>
                <a:fillRect/>
              </a:stretch>
            </p:blipFill>
            <p:spPr bwMode="auto">
              <a:xfrm>
                <a:off x="4355976" y="836712"/>
                <a:ext cx="4788024" cy="6021288"/>
              </a:xfrm>
              <a:prstGeom prst="rect">
                <a:avLst/>
              </a:prstGeom>
              <a:noFill/>
              <a:ln w="9525">
                <a:noFill/>
                <a:miter lim="800000"/>
                <a:headEnd/>
                <a:tailEnd/>
              </a:ln>
            </p:spPr>
          </p:pic>
          <p:sp>
            <p:nvSpPr>
              <p:cNvPr id="18" name="17 - Έλλειψη"/>
              <p:cNvSpPr/>
              <p:nvPr/>
            </p:nvSpPr>
            <p:spPr>
              <a:xfrm>
                <a:off x="6156248" y="6453195"/>
                <a:ext cx="1152555" cy="215896"/>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cxnSp>
            <p:nvCxnSpPr>
              <p:cNvPr id="20" name="19 - Ευθεία γραμμή σύνδεσης"/>
              <p:cNvCxnSpPr/>
              <p:nvPr/>
            </p:nvCxnSpPr>
            <p:spPr>
              <a:xfrm flipV="1">
                <a:off x="7019870" y="4581562"/>
                <a:ext cx="0" cy="1943068"/>
              </a:xfrm>
              <a:prstGeom prst="line">
                <a:avLst/>
              </a:prstGeom>
              <a:ln w="28575">
                <a:solidFill>
                  <a:srgbClr val="FFFF0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20 - Ευθεία γραμμή σύνδεσης"/>
              <p:cNvCxnSpPr/>
              <p:nvPr/>
            </p:nvCxnSpPr>
            <p:spPr>
              <a:xfrm flipH="1" flipV="1">
                <a:off x="7596147" y="3932286"/>
                <a:ext cx="360372" cy="1584299"/>
              </a:xfrm>
              <a:prstGeom prst="line">
                <a:avLst/>
              </a:prstGeom>
              <a:ln w="28575">
                <a:solidFill>
                  <a:schemeClr val="accent3">
                    <a:lumMod val="75000"/>
                  </a:schemeClr>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5" name="24 - Έλλειψη"/>
            <p:cNvSpPr/>
            <p:nvPr/>
          </p:nvSpPr>
          <p:spPr>
            <a:xfrm>
              <a:off x="7668037" y="5516585"/>
              <a:ext cx="1152555" cy="144460"/>
            </a:xfrm>
            <a:prstGeom prst="ellipse">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 Έλλειψη"/>
          <p:cNvSpPr/>
          <p:nvPr/>
        </p:nvSpPr>
        <p:spPr>
          <a:xfrm>
            <a:off x="827088" y="5516563"/>
            <a:ext cx="1873250" cy="50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24579" name="13 - TextBox"/>
          <p:cNvSpPr txBox="1">
            <a:spLocks noChangeArrowheads="1"/>
          </p:cNvSpPr>
          <p:nvPr/>
        </p:nvSpPr>
        <p:spPr bwMode="auto">
          <a:xfrm>
            <a:off x="6443663" y="549275"/>
            <a:ext cx="2070100" cy="646113"/>
          </a:xfrm>
          <a:prstGeom prst="rect">
            <a:avLst/>
          </a:prstGeom>
          <a:noFill/>
          <a:ln w="9525">
            <a:noFill/>
            <a:miter lim="800000"/>
            <a:headEnd/>
            <a:tailEnd/>
          </a:ln>
        </p:spPr>
        <p:txBody>
          <a:bodyPr wrap="none">
            <a:spAutoFit/>
          </a:bodyPr>
          <a:lstStyle/>
          <a:p>
            <a:pPr algn="ctr"/>
            <a:r>
              <a:rPr lang="el-GR" b="0"/>
              <a:t>Κλάδοι μέσα στον </a:t>
            </a:r>
          </a:p>
          <a:p>
            <a:pPr algn="ctr"/>
            <a:r>
              <a:rPr lang="el-GR" b="0"/>
              <a:t>πόρο</a:t>
            </a:r>
          </a:p>
        </p:txBody>
      </p:sp>
      <p:grpSp>
        <p:nvGrpSpPr>
          <p:cNvPr id="24580" name="Group 9"/>
          <p:cNvGrpSpPr>
            <a:grpSpLocks/>
          </p:cNvGrpSpPr>
          <p:nvPr/>
        </p:nvGrpSpPr>
        <p:grpSpPr bwMode="auto">
          <a:xfrm>
            <a:off x="0" y="0"/>
            <a:ext cx="8880475" cy="6858000"/>
            <a:chOff x="0" y="0"/>
            <a:chExt cx="5594" cy="4320"/>
          </a:xfrm>
        </p:grpSpPr>
        <p:grpSp>
          <p:nvGrpSpPr>
            <p:cNvPr id="24581" name="Group 6"/>
            <p:cNvGrpSpPr>
              <a:grpSpLocks/>
            </p:cNvGrpSpPr>
            <p:nvPr/>
          </p:nvGrpSpPr>
          <p:grpSpPr bwMode="auto">
            <a:xfrm>
              <a:off x="0" y="0"/>
              <a:ext cx="5594" cy="4320"/>
              <a:chOff x="0" y="0"/>
              <a:chExt cx="5594" cy="4320"/>
            </a:xfrm>
          </p:grpSpPr>
          <p:pic>
            <p:nvPicPr>
              <p:cNvPr id="24583" name="29 - Εικόνα" descr="Unnamed4.jpg"/>
              <p:cNvPicPr>
                <a:picLocks noChangeAspect="1"/>
              </p:cNvPicPr>
              <p:nvPr/>
            </p:nvPicPr>
            <p:blipFill>
              <a:blip r:embed="rId2"/>
              <a:srcRect/>
              <a:stretch>
                <a:fillRect/>
              </a:stretch>
            </p:blipFill>
            <p:spPr bwMode="auto">
              <a:xfrm>
                <a:off x="0" y="0"/>
                <a:ext cx="5594" cy="4320"/>
              </a:xfrm>
              <a:prstGeom prst="rect">
                <a:avLst/>
              </a:prstGeom>
              <a:noFill/>
              <a:ln w="9525">
                <a:noFill/>
                <a:miter lim="800000"/>
                <a:headEnd/>
                <a:tailEnd/>
              </a:ln>
            </p:spPr>
          </p:pic>
          <p:sp>
            <p:nvSpPr>
              <p:cNvPr id="24584" name="Rectangle 5"/>
              <p:cNvSpPr>
                <a:spLocks noChangeArrowheads="1"/>
              </p:cNvSpPr>
              <p:nvPr/>
            </p:nvSpPr>
            <p:spPr bwMode="auto">
              <a:xfrm>
                <a:off x="3560" y="1480"/>
                <a:ext cx="545" cy="136"/>
              </a:xfrm>
              <a:prstGeom prst="rect">
                <a:avLst/>
              </a:prstGeom>
              <a:solidFill>
                <a:schemeClr val="bg1"/>
              </a:solidFill>
              <a:ln w="9525">
                <a:noFill/>
                <a:miter lim="800000"/>
                <a:headEnd/>
                <a:tailEnd/>
              </a:ln>
            </p:spPr>
            <p:txBody>
              <a:bodyPr wrap="none" anchor="ctr"/>
              <a:lstStyle/>
              <a:p>
                <a:endParaRPr lang="el-GR"/>
              </a:p>
            </p:txBody>
          </p:sp>
        </p:grpSp>
        <p:sp>
          <p:nvSpPr>
            <p:cNvPr id="24582" name="Line 7"/>
            <p:cNvSpPr>
              <a:spLocks noChangeShapeType="1"/>
            </p:cNvSpPr>
            <p:nvPr/>
          </p:nvSpPr>
          <p:spPr bwMode="auto">
            <a:xfrm flipH="1">
              <a:off x="4150" y="1389"/>
              <a:ext cx="227" cy="272"/>
            </a:xfrm>
            <a:prstGeom prst="line">
              <a:avLst/>
            </a:prstGeom>
            <a:noFill/>
            <a:ln w="28575">
              <a:solidFill>
                <a:schemeClr val="tx1"/>
              </a:solidFill>
              <a:prstDash val="dash"/>
              <a:round/>
              <a:headEnd/>
              <a:tailEnd/>
            </a:ln>
          </p:spPr>
          <p:txBody>
            <a:bodyPr/>
            <a:lstStyle/>
            <a:p>
              <a:endParaRPr lang="el-G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2 - Θέση περιεχομένου"/>
          <p:cNvSpPr>
            <a:spLocks noGrp="1"/>
          </p:cNvSpPr>
          <p:nvPr>
            <p:ph idx="1"/>
          </p:nvPr>
        </p:nvSpPr>
        <p:spPr>
          <a:xfrm>
            <a:off x="250825" y="908050"/>
            <a:ext cx="4465638" cy="5400675"/>
          </a:xfrm>
        </p:spPr>
        <p:txBody>
          <a:bodyPr/>
          <a:lstStyle/>
          <a:p>
            <a:pPr eaLnBrk="1" hangingPunct="1">
              <a:defRPr/>
            </a:pPr>
            <a:r>
              <a:rPr lang="el-GR" sz="1800" b="1" u="sng" dirty="0" smtClean="0"/>
              <a:t>Κλάδοι του προσωπικού ν. έξω από τον πόρο</a:t>
            </a:r>
            <a:endParaRPr lang="el-GR" sz="1800" b="1" i="1" dirty="0" smtClean="0"/>
          </a:p>
          <a:p>
            <a:pPr indent="-92075" eaLnBrk="1" hangingPunct="1">
              <a:buFont typeface="Wingdings 3" pitchFamily="18" charset="2"/>
              <a:buNone/>
              <a:defRPr/>
            </a:pPr>
            <a:r>
              <a:rPr lang="el-GR" sz="1800" b="1" i="1" dirty="0" smtClean="0"/>
              <a:t> 4. Οπίσθιο </a:t>
            </a:r>
            <a:r>
              <a:rPr lang="el-GR" sz="1800" b="1" i="1" dirty="0" err="1" smtClean="0"/>
              <a:t>ωτιαίο</a:t>
            </a:r>
            <a:r>
              <a:rPr lang="el-GR" sz="1800" b="1" i="1" dirty="0" smtClean="0"/>
              <a:t> ν.</a:t>
            </a:r>
            <a:r>
              <a:rPr lang="el-GR" sz="1800" dirty="0" smtClean="0"/>
              <a:t> Νευρώνει τον ινιακό μυ και του μυς του πτερυγίου του </a:t>
            </a:r>
            <a:r>
              <a:rPr lang="el-GR" sz="1800" dirty="0" err="1" smtClean="0"/>
              <a:t>ωτός</a:t>
            </a:r>
            <a:r>
              <a:rPr lang="el-GR" sz="1800" dirty="0" smtClean="0"/>
              <a:t>.</a:t>
            </a:r>
          </a:p>
          <a:p>
            <a:pPr indent="-92075" eaLnBrk="1" hangingPunct="1">
              <a:buFont typeface="Wingdings 3" pitchFamily="18" charset="2"/>
              <a:buNone/>
              <a:defRPr/>
            </a:pPr>
            <a:r>
              <a:rPr lang="el-GR" sz="1800" b="1" i="1" dirty="0" smtClean="0"/>
              <a:t>5. </a:t>
            </a:r>
            <a:r>
              <a:rPr lang="el-GR" sz="1800" b="1" i="1" dirty="0" err="1" smtClean="0"/>
              <a:t>Διγαστορικός</a:t>
            </a:r>
            <a:r>
              <a:rPr lang="el-GR" sz="1800" b="1" i="1" dirty="0" smtClean="0"/>
              <a:t> κλάδος.</a:t>
            </a:r>
            <a:r>
              <a:rPr lang="el-GR" sz="1800" dirty="0" smtClean="0"/>
              <a:t> </a:t>
            </a:r>
          </a:p>
          <a:p>
            <a:pPr indent="-92075" eaLnBrk="1" hangingPunct="1">
              <a:buFont typeface="Wingdings 3" pitchFamily="18" charset="2"/>
              <a:buNone/>
              <a:defRPr/>
            </a:pPr>
            <a:r>
              <a:rPr lang="el-GR" sz="1800" b="1" i="1" dirty="0" smtClean="0"/>
              <a:t>6. Παρωτιδικό πλέγμα.</a:t>
            </a:r>
            <a:r>
              <a:rPr lang="el-GR" sz="1800" dirty="0" smtClean="0"/>
              <a:t> Το προσωπικό νεύρο (συνήθως μέσα στην παρωτίδα) διχάζεται σε </a:t>
            </a:r>
            <a:r>
              <a:rPr lang="el-GR" sz="1800" u="sng" dirty="0" err="1" smtClean="0"/>
              <a:t>κροταφοπροσωπικό</a:t>
            </a:r>
            <a:r>
              <a:rPr lang="el-GR" sz="1800" dirty="0" smtClean="0"/>
              <a:t> και </a:t>
            </a:r>
            <a:r>
              <a:rPr lang="el-GR" sz="1800" u="sng" dirty="0" err="1" smtClean="0"/>
              <a:t>τραχηλοπροσωπικό</a:t>
            </a:r>
            <a:r>
              <a:rPr lang="el-GR" sz="1800" u="sng" dirty="0" smtClean="0"/>
              <a:t> στέλεχος</a:t>
            </a:r>
            <a:r>
              <a:rPr lang="el-GR" sz="1800" dirty="0" smtClean="0"/>
              <a:t>, από τα οποία μέσα στην παρωτίδα προκύπτουν κλάδοι που τελικά αναδύονται από το πρόσθιο και το άνω χείλος της, για να </a:t>
            </a:r>
            <a:r>
              <a:rPr lang="el-GR" sz="1800" dirty="0" err="1" smtClean="0"/>
              <a:t>νευρώσουν</a:t>
            </a:r>
            <a:r>
              <a:rPr lang="el-GR" sz="1800" dirty="0" smtClean="0"/>
              <a:t> όλους του μιμικούς μυς. </a:t>
            </a:r>
          </a:p>
          <a:p>
            <a:pPr eaLnBrk="1" hangingPunct="1">
              <a:defRPr/>
            </a:pPr>
            <a:endParaRPr lang="el-GR" sz="1800" dirty="0" smtClean="0"/>
          </a:p>
        </p:txBody>
      </p:sp>
      <p:sp>
        <p:nvSpPr>
          <p:cNvPr id="2" name="1 - Τίτλος"/>
          <p:cNvSpPr>
            <a:spLocks noGrp="1"/>
          </p:cNvSpPr>
          <p:nvPr>
            <p:ph type="title"/>
          </p:nvPr>
        </p:nvSpPr>
        <p:spPr>
          <a:xfrm>
            <a:off x="-26988" y="12700"/>
            <a:ext cx="6419056" cy="836712"/>
          </a:xfrm>
        </p:spPr>
        <p:txBody>
          <a:bodyPr/>
          <a:lstStyle/>
          <a:p>
            <a:pPr eaLnBrk="1" fontAlgn="auto" hangingPunct="1">
              <a:spcAft>
                <a:spcPts val="0"/>
              </a:spcAft>
              <a:defRPr/>
            </a:pPr>
            <a:r>
              <a:rPr lang="en-US" sz="3600" dirty="0" smtClean="0"/>
              <a:t>VII. </a:t>
            </a:r>
            <a:r>
              <a:rPr lang="el-GR" sz="3600" dirty="0" smtClean="0"/>
              <a:t>Προσωπικό νεύρο</a:t>
            </a:r>
            <a:endParaRPr lang="el-GR" sz="3600" dirty="0"/>
          </a:p>
        </p:txBody>
      </p:sp>
      <p:grpSp>
        <p:nvGrpSpPr>
          <p:cNvPr id="25604" name="3 - Ομάδα"/>
          <p:cNvGrpSpPr>
            <a:grpSpLocks/>
          </p:cNvGrpSpPr>
          <p:nvPr/>
        </p:nvGrpSpPr>
        <p:grpSpPr bwMode="auto">
          <a:xfrm>
            <a:off x="4859338" y="692150"/>
            <a:ext cx="4140200" cy="6021388"/>
            <a:chOff x="4211960" y="836712"/>
            <a:chExt cx="4788024" cy="6021288"/>
          </a:xfrm>
        </p:grpSpPr>
        <p:grpSp>
          <p:nvGrpSpPr>
            <p:cNvPr id="25617" name="12 - Ομάδα"/>
            <p:cNvGrpSpPr>
              <a:grpSpLocks/>
            </p:cNvGrpSpPr>
            <p:nvPr/>
          </p:nvGrpSpPr>
          <p:grpSpPr bwMode="auto">
            <a:xfrm>
              <a:off x="4211960" y="836712"/>
              <a:ext cx="4788024" cy="6021288"/>
              <a:chOff x="4355976" y="836712"/>
              <a:chExt cx="4788024" cy="6021288"/>
            </a:xfrm>
          </p:grpSpPr>
          <p:pic>
            <p:nvPicPr>
              <p:cNvPr id="25619" name="6 - Εικόνα" descr="IMG_6415.jpg"/>
              <p:cNvPicPr>
                <a:picLocks noChangeAspect="1"/>
              </p:cNvPicPr>
              <p:nvPr/>
            </p:nvPicPr>
            <p:blipFill>
              <a:blip r:embed="rId3"/>
              <a:srcRect/>
              <a:stretch>
                <a:fillRect/>
              </a:stretch>
            </p:blipFill>
            <p:spPr bwMode="auto">
              <a:xfrm>
                <a:off x="4355976" y="836712"/>
                <a:ext cx="4788024" cy="6021288"/>
              </a:xfrm>
              <a:prstGeom prst="rect">
                <a:avLst/>
              </a:prstGeom>
              <a:noFill/>
              <a:ln w="9525">
                <a:noFill/>
                <a:miter lim="800000"/>
                <a:headEnd/>
                <a:tailEnd/>
              </a:ln>
            </p:spPr>
          </p:pic>
          <p:cxnSp>
            <p:nvCxnSpPr>
              <p:cNvPr id="9" name="8 - Ευθεία γραμμή σύνδεσης"/>
              <p:cNvCxnSpPr/>
              <p:nvPr/>
            </p:nvCxnSpPr>
            <p:spPr>
              <a:xfrm>
                <a:off x="7436614" y="3860850"/>
                <a:ext cx="0" cy="504817"/>
              </a:xfrm>
              <a:prstGeom prst="line">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9 - Ευθεία γραμμή σύνδεσης"/>
              <p:cNvCxnSpPr/>
              <p:nvPr/>
            </p:nvCxnSpPr>
            <p:spPr>
              <a:xfrm flipH="1" flipV="1">
                <a:off x="7853363" y="4437102"/>
                <a:ext cx="110154" cy="936609"/>
              </a:xfrm>
              <a:prstGeom prst="line">
                <a:avLst/>
              </a:prstGeom>
              <a:ln w="28575">
                <a:solidFill>
                  <a:schemeClr val="accent3">
                    <a:lumMod val="75000"/>
                  </a:schemeClr>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6" name="5 - Έλλειψη"/>
            <p:cNvSpPr/>
            <p:nvPr/>
          </p:nvSpPr>
          <p:spPr>
            <a:xfrm>
              <a:off x="7709347" y="5373712"/>
              <a:ext cx="1152944" cy="142873"/>
            </a:xfrm>
            <a:prstGeom prst="ellipse">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grpSp>
      <p:sp>
        <p:nvSpPr>
          <p:cNvPr id="14" name="13 - Έλλειψη"/>
          <p:cNvSpPr/>
          <p:nvPr/>
        </p:nvSpPr>
        <p:spPr>
          <a:xfrm>
            <a:off x="7092280" y="4149080"/>
            <a:ext cx="144016" cy="144016"/>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l-GR" b="0"/>
          </a:p>
        </p:txBody>
      </p:sp>
      <p:sp>
        <p:nvSpPr>
          <p:cNvPr id="15" name="14 - Έλλειψη"/>
          <p:cNvSpPr/>
          <p:nvPr/>
        </p:nvSpPr>
        <p:spPr>
          <a:xfrm>
            <a:off x="7308304" y="4437112"/>
            <a:ext cx="144016" cy="144016"/>
          </a:xfrm>
          <a:prstGeom prst="ellipse">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l-GR" b="0"/>
          </a:p>
        </p:txBody>
      </p:sp>
      <p:sp>
        <p:nvSpPr>
          <p:cNvPr id="16" name="15 - Έλλειψη"/>
          <p:cNvSpPr/>
          <p:nvPr/>
        </p:nvSpPr>
        <p:spPr>
          <a:xfrm>
            <a:off x="7473280" y="4349105"/>
            <a:ext cx="144016" cy="144016"/>
          </a:xfrm>
          <a:prstGeom prst="ellipse">
            <a:avLst/>
          </a:prstGeom>
          <a:solidFill>
            <a:srgbClr val="FFFF00"/>
          </a:solidFill>
          <a:effectLst>
            <a:glow rad="228600">
              <a:schemeClr val="accent2">
                <a:satMod val="175000"/>
                <a:alpha val="40000"/>
              </a:schemeClr>
            </a:glow>
            <a:outerShdw blurRad="63500" dist="38100" dir="5400000" rotWithShape="0">
              <a:srgbClr val="000000">
                <a:alpha val="45000"/>
              </a:srgbClr>
            </a:outerShdw>
          </a:effectLst>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l-GR" b="0"/>
          </a:p>
        </p:txBody>
      </p:sp>
      <p:sp>
        <p:nvSpPr>
          <p:cNvPr id="17" name="16 - Έλλειψη"/>
          <p:cNvSpPr/>
          <p:nvPr/>
        </p:nvSpPr>
        <p:spPr>
          <a:xfrm>
            <a:off x="7812360" y="4221088"/>
            <a:ext cx="144016" cy="14401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l-GR" b="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2 - Θέση περιεχομένου"/>
          <p:cNvSpPr>
            <a:spLocks noGrp="1"/>
          </p:cNvSpPr>
          <p:nvPr>
            <p:ph idx="1"/>
          </p:nvPr>
        </p:nvSpPr>
        <p:spPr>
          <a:xfrm>
            <a:off x="0" y="1214438"/>
            <a:ext cx="3970338" cy="4972050"/>
          </a:xfrm>
        </p:spPr>
        <p:txBody>
          <a:bodyPr/>
          <a:lstStyle/>
          <a:p>
            <a:pPr eaLnBrk="1" hangingPunct="1"/>
            <a:r>
              <a:rPr lang="el-GR" sz="2000" smtClean="0"/>
              <a:t>12 ζεύγη εγκεφαλικών νεύρων</a:t>
            </a:r>
          </a:p>
          <a:p>
            <a:pPr eaLnBrk="1" hangingPunct="1"/>
            <a:r>
              <a:rPr lang="el-GR" sz="2000" smtClean="0"/>
              <a:t>Αναδύονται από τον εγκέφαλο και διέρχονται από τα τρήματα του κρανίου</a:t>
            </a:r>
          </a:p>
          <a:p>
            <a:pPr eaLnBrk="1" hangingPunct="1"/>
            <a:r>
              <a:rPr lang="el-GR" sz="2000" smtClean="0"/>
              <a:t>Διανέμονται στην περιοχή κεφαλής-τραχήλου</a:t>
            </a:r>
          </a:p>
          <a:p>
            <a:pPr eaLnBrk="1" hangingPunct="1"/>
            <a:r>
              <a:rPr lang="el-GR" sz="2000" smtClean="0"/>
              <a:t>Εκτός από πνευμονογαστρικό (Θώρακας – κοιλιά)</a:t>
            </a:r>
          </a:p>
          <a:p>
            <a:pPr eaLnBrk="1" hangingPunct="1"/>
            <a:endParaRPr lang="el-GR" smtClean="0"/>
          </a:p>
        </p:txBody>
      </p:sp>
      <p:sp>
        <p:nvSpPr>
          <p:cNvPr id="2" name="1 - Τίτλος"/>
          <p:cNvSpPr>
            <a:spLocks noGrp="1"/>
          </p:cNvSpPr>
          <p:nvPr>
            <p:ph type="title"/>
          </p:nvPr>
        </p:nvSpPr>
        <p:spPr>
          <a:xfrm>
            <a:off x="265237" y="6350"/>
            <a:ext cx="8229600" cy="1143000"/>
          </a:xfrm>
        </p:spPr>
        <p:txBody>
          <a:bodyPr/>
          <a:lstStyle/>
          <a:p>
            <a:pPr eaLnBrk="1" fontAlgn="auto" hangingPunct="1">
              <a:spcAft>
                <a:spcPts val="0"/>
              </a:spcAft>
              <a:defRPr/>
            </a:pPr>
            <a:r>
              <a:rPr lang="el-GR" dirty="0" smtClean="0"/>
              <a:t>Εγκεφαλικά Νεύρα </a:t>
            </a:r>
            <a:endParaRPr lang="el-GR" dirty="0"/>
          </a:p>
        </p:txBody>
      </p:sp>
      <p:sp>
        <p:nvSpPr>
          <p:cNvPr id="6" name="5 - TextBox"/>
          <p:cNvSpPr txBox="1">
            <a:spLocks noChangeArrowheads="1"/>
          </p:cNvSpPr>
          <p:nvPr/>
        </p:nvSpPr>
        <p:spPr bwMode="auto">
          <a:xfrm>
            <a:off x="6084888" y="188913"/>
            <a:ext cx="2773362" cy="646112"/>
          </a:xfrm>
          <a:prstGeom prst="rect">
            <a:avLst/>
          </a:prstGeom>
          <a:noFill/>
          <a:ln w="9525">
            <a:solidFill>
              <a:schemeClr val="tx1"/>
            </a:solidFill>
            <a:prstDash val="dash"/>
            <a:miter lim="800000"/>
            <a:headEnd/>
            <a:tailEnd/>
          </a:ln>
        </p:spPr>
        <p:txBody>
          <a:bodyPr wrap="none">
            <a:spAutoFit/>
          </a:bodyPr>
          <a:lstStyle/>
          <a:p>
            <a:r>
              <a:rPr lang="el-GR" b="0">
                <a:latin typeface="Lucida Sans Unicode" pitchFamily="34" charset="0"/>
              </a:rPr>
              <a:t>Εγκεφαλικές συζυγίες</a:t>
            </a:r>
          </a:p>
          <a:p>
            <a:r>
              <a:rPr lang="el-GR" b="0">
                <a:latin typeface="Lucida Sans Unicode" pitchFamily="34" charset="0"/>
              </a:rPr>
              <a:t>ή κρανιακά νεύρα</a:t>
            </a:r>
          </a:p>
        </p:txBody>
      </p:sp>
      <p:grpSp>
        <p:nvGrpSpPr>
          <p:cNvPr id="10245" name="35 - Ομάδα"/>
          <p:cNvGrpSpPr>
            <a:grpSpLocks/>
          </p:cNvGrpSpPr>
          <p:nvPr/>
        </p:nvGrpSpPr>
        <p:grpSpPr bwMode="auto">
          <a:xfrm>
            <a:off x="4214813" y="981075"/>
            <a:ext cx="4929187" cy="5876925"/>
            <a:chOff x="4214810" y="980728"/>
            <a:chExt cx="4929190" cy="5877272"/>
          </a:xfrm>
        </p:grpSpPr>
        <p:grpSp>
          <p:nvGrpSpPr>
            <p:cNvPr id="10250" name="11 - Ομάδα"/>
            <p:cNvGrpSpPr>
              <a:grpSpLocks/>
            </p:cNvGrpSpPr>
            <p:nvPr/>
          </p:nvGrpSpPr>
          <p:grpSpPr bwMode="auto">
            <a:xfrm>
              <a:off x="4214810" y="980728"/>
              <a:ext cx="4929190" cy="5877272"/>
              <a:chOff x="4214810" y="980728"/>
              <a:chExt cx="4929190" cy="5877272"/>
            </a:xfrm>
          </p:grpSpPr>
          <p:pic>
            <p:nvPicPr>
              <p:cNvPr id="10253" name="4 - Εικόνα" descr="IMG_6051.jpg"/>
              <p:cNvPicPr>
                <a:picLocks noChangeAspect="1"/>
              </p:cNvPicPr>
              <p:nvPr/>
            </p:nvPicPr>
            <p:blipFill>
              <a:blip r:embed="rId4"/>
              <a:srcRect/>
              <a:stretch>
                <a:fillRect/>
              </a:stretch>
            </p:blipFill>
            <p:spPr bwMode="auto">
              <a:xfrm>
                <a:off x="4214810" y="980728"/>
                <a:ext cx="4929190" cy="5877272"/>
              </a:xfrm>
              <a:prstGeom prst="rect">
                <a:avLst/>
              </a:prstGeom>
              <a:noFill/>
              <a:ln w="9525">
                <a:noFill/>
                <a:miter lim="800000"/>
                <a:headEnd/>
                <a:tailEnd/>
              </a:ln>
            </p:spPr>
          </p:pic>
          <p:sp>
            <p:nvSpPr>
              <p:cNvPr id="9" name="8 - Έλλειψη"/>
              <p:cNvSpPr/>
              <p:nvPr/>
            </p:nvSpPr>
            <p:spPr>
              <a:xfrm>
                <a:off x="6156323" y="4365478"/>
                <a:ext cx="1000126" cy="2143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b="0"/>
              </a:p>
            </p:txBody>
          </p:sp>
          <p:sp>
            <p:nvSpPr>
              <p:cNvPr id="11" name="10 - Έλλειψη"/>
              <p:cNvSpPr/>
              <p:nvPr/>
            </p:nvSpPr>
            <p:spPr>
              <a:xfrm>
                <a:off x="6011861" y="5229129"/>
                <a:ext cx="1000126" cy="2857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b="0"/>
              </a:p>
            </p:txBody>
          </p:sp>
        </p:grpSp>
        <p:cxnSp>
          <p:nvCxnSpPr>
            <p:cNvPr id="17" name="16 - Ευθύγραμμο βέλος σύνδεσης"/>
            <p:cNvCxnSpPr>
              <a:stCxn id="11" idx="1"/>
            </p:cNvCxnSpPr>
            <p:nvPr/>
          </p:nvCxnSpPr>
          <p:spPr>
            <a:xfrm flipH="1" flipV="1">
              <a:off x="5003797" y="4292449"/>
              <a:ext cx="1154114" cy="97795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2" name="21 - Ευθύγραμμο βέλος σύνδεσης"/>
            <p:cNvCxnSpPr>
              <a:stCxn id="9" idx="2"/>
            </p:cNvCxnSpPr>
            <p:nvPr/>
          </p:nvCxnSpPr>
          <p:spPr>
            <a:xfrm flipH="1" flipV="1">
              <a:off x="5076823" y="4149565"/>
              <a:ext cx="1079501" cy="32228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5" name="Group 23"/>
          <p:cNvGrpSpPr>
            <a:grpSpLocks/>
          </p:cNvGrpSpPr>
          <p:nvPr/>
        </p:nvGrpSpPr>
        <p:grpSpPr bwMode="auto">
          <a:xfrm>
            <a:off x="4148138" y="981075"/>
            <a:ext cx="4995862" cy="6118225"/>
            <a:chOff x="2613" y="618"/>
            <a:chExt cx="3147" cy="3854"/>
          </a:xfrm>
        </p:grpSpPr>
        <p:pic>
          <p:nvPicPr>
            <p:cNvPr id="10247" name="Picture 24" descr="IMG_6423"/>
            <p:cNvPicPr>
              <a:picLocks noChangeAspect="1" noChangeArrowheads="1"/>
            </p:cNvPicPr>
            <p:nvPr/>
          </p:nvPicPr>
          <p:blipFill>
            <a:blip r:embed="rId5"/>
            <a:srcRect/>
            <a:stretch>
              <a:fillRect/>
            </a:stretch>
          </p:blipFill>
          <p:spPr bwMode="auto">
            <a:xfrm>
              <a:off x="2613" y="618"/>
              <a:ext cx="3147" cy="3854"/>
            </a:xfrm>
            <a:prstGeom prst="rect">
              <a:avLst/>
            </a:prstGeom>
            <a:noFill/>
            <a:ln w="9525">
              <a:noFill/>
              <a:miter lim="800000"/>
              <a:headEnd/>
              <a:tailEnd/>
            </a:ln>
          </p:spPr>
        </p:pic>
        <p:sp>
          <p:nvSpPr>
            <p:cNvPr id="10248" name="Rectangle 25"/>
            <p:cNvSpPr>
              <a:spLocks noChangeArrowheads="1"/>
            </p:cNvSpPr>
            <p:nvPr/>
          </p:nvSpPr>
          <p:spPr bwMode="auto">
            <a:xfrm>
              <a:off x="2925" y="2795"/>
              <a:ext cx="635" cy="91"/>
            </a:xfrm>
            <a:prstGeom prst="rect">
              <a:avLst/>
            </a:prstGeom>
            <a:noFill/>
            <a:ln w="38100">
              <a:solidFill>
                <a:schemeClr val="accent2"/>
              </a:solidFill>
              <a:miter lim="800000"/>
              <a:headEnd/>
              <a:tailEnd/>
            </a:ln>
          </p:spPr>
          <p:txBody>
            <a:bodyPr wrap="none" anchor="ctr"/>
            <a:lstStyle/>
            <a:p>
              <a:endParaRPr lang="el-GR"/>
            </a:p>
          </p:txBody>
        </p:sp>
        <p:sp>
          <p:nvSpPr>
            <p:cNvPr id="10249" name="Oval 26"/>
            <p:cNvSpPr>
              <a:spLocks noChangeArrowheads="1"/>
            </p:cNvSpPr>
            <p:nvPr/>
          </p:nvSpPr>
          <p:spPr bwMode="auto">
            <a:xfrm>
              <a:off x="3878" y="2614"/>
              <a:ext cx="136" cy="181"/>
            </a:xfrm>
            <a:prstGeom prst="ellipse">
              <a:avLst/>
            </a:prstGeom>
            <a:noFill/>
            <a:ln w="28575">
              <a:solidFill>
                <a:srgbClr val="FF0000"/>
              </a:solidFill>
              <a:round/>
              <a:headEnd/>
              <a:tailEnd/>
            </a:ln>
          </p:spPr>
          <p:txBody>
            <a:bodyPr wrap="none" anchor="ctr"/>
            <a:lstStyle/>
            <a:p>
              <a:endParaRPr lang="el-G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IMG_642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6627" name="Oval 5"/>
          <p:cNvSpPr>
            <a:spLocks noChangeArrowheads="1"/>
          </p:cNvSpPr>
          <p:nvPr/>
        </p:nvSpPr>
        <p:spPr bwMode="auto">
          <a:xfrm>
            <a:off x="2771775" y="333375"/>
            <a:ext cx="3240088" cy="2519363"/>
          </a:xfrm>
          <a:prstGeom prst="ellipse">
            <a:avLst/>
          </a:prstGeom>
          <a:noFill/>
          <a:ln w="57150">
            <a:solidFill>
              <a:schemeClr val="accent2"/>
            </a:solidFill>
            <a:round/>
            <a:headEnd/>
            <a:tailEnd/>
          </a:ln>
        </p:spPr>
        <p:txBody>
          <a:bodyPr wrap="none" anchor="ctr"/>
          <a:lstStyle/>
          <a:p>
            <a:endParaRPr lang="el-G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3 - Θέση περιεχομένου" descr="IMG_63046.jpg"/>
          <p:cNvPicPr>
            <a:picLocks noGrp="1" noChangeAspect="1"/>
          </p:cNvPicPr>
          <p:nvPr>
            <p:ph idx="1"/>
          </p:nvPr>
        </p:nvPicPr>
        <p:blipFill>
          <a:blip r:embed="rId2"/>
          <a:srcRect/>
          <a:stretch>
            <a:fillRect/>
          </a:stretch>
        </p:blipFill>
        <p:spPr>
          <a:xfrm>
            <a:off x="1214438" y="620713"/>
            <a:ext cx="6715125" cy="5761037"/>
          </a:xfrm>
        </p:spPr>
      </p:pic>
      <p:sp>
        <p:nvSpPr>
          <p:cNvPr id="27651" name="4 - TextBox"/>
          <p:cNvSpPr txBox="1">
            <a:spLocks noChangeArrowheads="1"/>
          </p:cNvSpPr>
          <p:nvPr/>
        </p:nvSpPr>
        <p:spPr bwMode="auto">
          <a:xfrm>
            <a:off x="1763713" y="3716338"/>
            <a:ext cx="1035050" cy="431800"/>
          </a:xfrm>
          <a:prstGeom prst="rect">
            <a:avLst/>
          </a:prstGeom>
          <a:solidFill>
            <a:schemeClr val="bg1"/>
          </a:solidFill>
          <a:ln w="9525">
            <a:noFill/>
            <a:miter lim="800000"/>
            <a:headEnd/>
            <a:tailEnd/>
          </a:ln>
        </p:spPr>
        <p:txBody>
          <a:bodyPr wrap="none">
            <a:spAutoFit/>
          </a:bodyPr>
          <a:lstStyle/>
          <a:p>
            <a:r>
              <a:rPr lang="el-GR" sz="1100" b="0"/>
              <a:t>Νεύρο του</a:t>
            </a:r>
          </a:p>
          <a:p>
            <a:r>
              <a:rPr lang="el-GR" sz="1100" b="0"/>
              <a:t>Βελονοειδούς</a:t>
            </a:r>
          </a:p>
        </p:txBody>
      </p:sp>
      <p:grpSp>
        <p:nvGrpSpPr>
          <p:cNvPr id="27652" name="9 - Ομάδα"/>
          <p:cNvGrpSpPr>
            <a:grpSpLocks/>
          </p:cNvGrpSpPr>
          <p:nvPr/>
        </p:nvGrpSpPr>
        <p:grpSpPr bwMode="auto">
          <a:xfrm>
            <a:off x="1331913" y="3284538"/>
            <a:ext cx="1706562" cy="1727200"/>
            <a:chOff x="1331640" y="3284984"/>
            <a:chExt cx="1707264" cy="1727031"/>
          </a:xfrm>
        </p:grpSpPr>
        <p:sp>
          <p:nvSpPr>
            <p:cNvPr id="27654" name="5 - TextBox"/>
            <p:cNvSpPr txBox="1">
              <a:spLocks noChangeArrowheads="1"/>
            </p:cNvSpPr>
            <p:nvPr/>
          </p:nvSpPr>
          <p:spPr bwMode="auto">
            <a:xfrm>
              <a:off x="1907704" y="4149080"/>
              <a:ext cx="1013419" cy="430887"/>
            </a:xfrm>
            <a:prstGeom prst="rect">
              <a:avLst/>
            </a:prstGeom>
            <a:solidFill>
              <a:schemeClr val="bg1"/>
            </a:solidFill>
            <a:ln w="9525">
              <a:noFill/>
              <a:miter lim="800000"/>
              <a:headEnd/>
              <a:tailEnd/>
            </a:ln>
          </p:spPr>
          <p:txBody>
            <a:bodyPr wrap="none">
              <a:spAutoFit/>
            </a:bodyPr>
            <a:lstStyle/>
            <a:p>
              <a:r>
                <a:rPr lang="el-GR" sz="1100" b="0"/>
                <a:t>Διγαστορικός</a:t>
              </a:r>
            </a:p>
            <a:p>
              <a:r>
                <a:rPr lang="el-GR" sz="1100" b="0"/>
                <a:t>κλάδος</a:t>
              </a:r>
            </a:p>
          </p:txBody>
        </p:sp>
        <p:sp>
          <p:nvSpPr>
            <p:cNvPr id="27655" name="6 - TextBox"/>
            <p:cNvSpPr txBox="1">
              <a:spLocks noChangeArrowheads="1"/>
            </p:cNvSpPr>
            <p:nvPr/>
          </p:nvSpPr>
          <p:spPr bwMode="auto">
            <a:xfrm>
              <a:off x="1691680" y="3717032"/>
              <a:ext cx="1035861" cy="430887"/>
            </a:xfrm>
            <a:prstGeom prst="rect">
              <a:avLst/>
            </a:prstGeom>
            <a:solidFill>
              <a:schemeClr val="bg1"/>
            </a:solidFill>
            <a:ln w="9525">
              <a:noFill/>
              <a:miter lim="800000"/>
              <a:headEnd/>
              <a:tailEnd/>
            </a:ln>
          </p:spPr>
          <p:txBody>
            <a:bodyPr wrap="none">
              <a:spAutoFit/>
            </a:bodyPr>
            <a:lstStyle/>
            <a:p>
              <a:r>
                <a:rPr lang="el-GR" sz="1100" b="0"/>
                <a:t>Νεύρο του</a:t>
              </a:r>
            </a:p>
            <a:p>
              <a:r>
                <a:rPr lang="el-GR" sz="1100" b="0"/>
                <a:t>Βελονοειδούς</a:t>
              </a:r>
            </a:p>
          </p:txBody>
        </p:sp>
        <p:sp>
          <p:nvSpPr>
            <p:cNvPr id="27656" name="7 - TextBox"/>
            <p:cNvSpPr txBox="1">
              <a:spLocks noChangeArrowheads="1"/>
            </p:cNvSpPr>
            <p:nvPr/>
          </p:nvSpPr>
          <p:spPr bwMode="auto">
            <a:xfrm>
              <a:off x="1331640" y="3284984"/>
              <a:ext cx="1276311" cy="261610"/>
            </a:xfrm>
            <a:prstGeom prst="rect">
              <a:avLst/>
            </a:prstGeom>
            <a:solidFill>
              <a:schemeClr val="bg1"/>
            </a:solidFill>
            <a:ln w="9525">
              <a:noFill/>
              <a:miter lim="800000"/>
              <a:headEnd/>
              <a:tailEnd/>
            </a:ln>
          </p:spPr>
          <p:txBody>
            <a:bodyPr wrap="none">
              <a:spAutoFit/>
            </a:bodyPr>
            <a:lstStyle/>
            <a:p>
              <a:r>
                <a:rPr lang="el-GR" sz="1100" b="0"/>
                <a:t>Οπίσθιο ωτιαίο ν.</a:t>
              </a:r>
            </a:p>
          </p:txBody>
        </p:sp>
        <p:sp>
          <p:nvSpPr>
            <p:cNvPr id="27657" name="8 - TextBox"/>
            <p:cNvSpPr txBox="1">
              <a:spLocks noChangeArrowheads="1"/>
            </p:cNvSpPr>
            <p:nvPr/>
          </p:nvSpPr>
          <p:spPr bwMode="auto">
            <a:xfrm>
              <a:off x="1475656" y="4581128"/>
              <a:ext cx="1563248" cy="430887"/>
            </a:xfrm>
            <a:prstGeom prst="rect">
              <a:avLst/>
            </a:prstGeom>
            <a:solidFill>
              <a:schemeClr val="bg1"/>
            </a:solidFill>
            <a:ln w="9525">
              <a:noFill/>
              <a:miter lim="800000"/>
              <a:headEnd/>
              <a:tailEnd/>
            </a:ln>
          </p:spPr>
          <p:txBody>
            <a:bodyPr wrap="none">
              <a:spAutoFit/>
            </a:bodyPr>
            <a:lstStyle/>
            <a:p>
              <a:r>
                <a:rPr lang="el-GR" sz="1100" b="0"/>
                <a:t>Τραχηλικός κλάδος </a:t>
              </a:r>
            </a:p>
            <a:p>
              <a:r>
                <a:rPr lang="el-GR" sz="1100" b="0"/>
                <a:t>για μυώδες πλάτυσμα</a:t>
              </a:r>
            </a:p>
          </p:txBody>
        </p:sp>
      </p:grpSp>
      <p:sp>
        <p:nvSpPr>
          <p:cNvPr id="27653" name="10 - TextBox"/>
          <p:cNvSpPr txBox="1">
            <a:spLocks noChangeArrowheads="1"/>
          </p:cNvSpPr>
          <p:nvPr/>
        </p:nvSpPr>
        <p:spPr bwMode="auto">
          <a:xfrm>
            <a:off x="5688013" y="476250"/>
            <a:ext cx="2284412" cy="646113"/>
          </a:xfrm>
          <a:prstGeom prst="rect">
            <a:avLst/>
          </a:prstGeom>
          <a:noFill/>
          <a:ln w="9525">
            <a:noFill/>
            <a:miter lim="800000"/>
            <a:headEnd/>
            <a:tailEnd/>
          </a:ln>
        </p:spPr>
        <p:txBody>
          <a:bodyPr wrap="none">
            <a:spAutoFit/>
          </a:bodyPr>
          <a:lstStyle/>
          <a:p>
            <a:pPr algn="ctr"/>
            <a:r>
              <a:rPr lang="el-GR" b="0"/>
              <a:t>Κλάδοι έξω από τον </a:t>
            </a:r>
          </a:p>
          <a:p>
            <a:pPr algn="ctr"/>
            <a:r>
              <a:rPr lang="el-GR" b="0"/>
              <a:t>πόρο</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p:cNvSpPr>
          <p:nvPr>
            <p:ph type="body" idx="1"/>
          </p:nvPr>
        </p:nvSpPr>
        <p:spPr>
          <a:xfrm>
            <a:off x="457200" y="1481138"/>
            <a:ext cx="4691063" cy="4525962"/>
          </a:xfrm>
        </p:spPr>
        <p:txBody>
          <a:bodyPr/>
          <a:lstStyle/>
          <a:p>
            <a:r>
              <a:rPr lang="el-GR" smtClean="0">
                <a:latin typeface="Arial" charset="0"/>
              </a:rPr>
              <a:t>Μιμικοί μύες,μύες του πτερυγίου του ωτός,μυ του αναβολέα, οπίσθια γαστέρα διγάστορα, βελονοϋοειδή μυ</a:t>
            </a:r>
          </a:p>
          <a:p>
            <a:r>
              <a:rPr lang="el-GR" smtClean="0">
                <a:latin typeface="Arial" charset="0"/>
              </a:rPr>
              <a:t>Υπογλώσιος, υπογνάθιος, δακρυϊκός αδένας, έδαφος στόματος, υπερώα, γλώσσα</a:t>
            </a:r>
          </a:p>
        </p:txBody>
      </p:sp>
      <p:pic>
        <p:nvPicPr>
          <p:cNvPr id="28675" name="1 - Τίτλος"/>
          <p:cNvPicPr>
            <a:picLocks noChangeArrowheads="1"/>
          </p:cNvPicPr>
          <p:nvPr/>
        </p:nvPicPr>
        <p:blipFill>
          <a:blip r:embed="rId2"/>
          <a:srcRect/>
          <a:stretch>
            <a:fillRect/>
          </a:stretch>
        </p:blipFill>
        <p:spPr bwMode="auto">
          <a:xfrm>
            <a:off x="539750" y="260350"/>
            <a:ext cx="6650038" cy="854075"/>
          </a:xfrm>
          <a:prstGeom prst="rect">
            <a:avLst/>
          </a:prstGeom>
          <a:noFill/>
          <a:ln w="9525">
            <a:noFill/>
            <a:miter lim="800000"/>
            <a:headEnd/>
            <a:tailEnd/>
          </a:ln>
        </p:spPr>
      </p:pic>
      <p:pic>
        <p:nvPicPr>
          <p:cNvPr id="28676" name="Picture 6" descr="Αποτέλεσμα εικόνας για προσωπικο νευρο πορεια εσω ακουστικος πορος"/>
          <p:cNvPicPr>
            <a:picLocks noChangeAspect="1" noChangeArrowheads="1"/>
          </p:cNvPicPr>
          <p:nvPr/>
        </p:nvPicPr>
        <p:blipFill>
          <a:blip r:embed="rId3"/>
          <a:srcRect/>
          <a:stretch>
            <a:fillRect/>
          </a:stretch>
        </p:blipFill>
        <p:spPr bwMode="auto">
          <a:xfrm>
            <a:off x="5651500" y="908050"/>
            <a:ext cx="2971800" cy="5545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2 - Θέση περιεχομένου"/>
          <p:cNvSpPr>
            <a:spLocks noGrp="1"/>
          </p:cNvSpPr>
          <p:nvPr>
            <p:ph idx="1"/>
          </p:nvPr>
        </p:nvSpPr>
        <p:spPr>
          <a:xfrm>
            <a:off x="0" y="1052513"/>
            <a:ext cx="4356100" cy="4525962"/>
          </a:xfrm>
        </p:spPr>
        <p:txBody>
          <a:bodyPr/>
          <a:lstStyle/>
          <a:p>
            <a:pPr marL="565150" indent="-457200" eaLnBrk="1" hangingPunct="1">
              <a:buFont typeface="Wingdings 3" pitchFamily="18" charset="2"/>
              <a:buAutoNum type="arabicPeriod"/>
            </a:pPr>
            <a:r>
              <a:rPr lang="el-GR" sz="2000" b="1" u="sng" smtClean="0"/>
              <a:t>Κοχλιακό Νεύρο </a:t>
            </a:r>
          </a:p>
          <a:p>
            <a:pPr marL="565150" indent="-457200" eaLnBrk="1" hangingPunct="1"/>
            <a:r>
              <a:rPr lang="el-GR" sz="2000" b="1" smtClean="0"/>
              <a:t>Εκφυτικός αισθητικός πυρήνας: </a:t>
            </a:r>
            <a:r>
              <a:rPr lang="el-GR" sz="2000" smtClean="0"/>
              <a:t>το ελικοειδές γάγγλιο στον ελικοειδή πόρο το οστέινου κοχλία</a:t>
            </a:r>
          </a:p>
          <a:p>
            <a:pPr marL="565150" indent="-457200" eaLnBrk="1" hangingPunct="1"/>
            <a:r>
              <a:rPr lang="el-GR" sz="2000" b="1" smtClean="0"/>
              <a:t>Τελικοί αισθητικοί πυρήνες: </a:t>
            </a:r>
            <a:r>
              <a:rPr lang="el-GR" sz="2000" smtClean="0"/>
              <a:t>κοιλιακός και ραχιαίος κοχλιακός πυρήνας στο όριο γέφυρας-προμήκους</a:t>
            </a:r>
          </a:p>
          <a:p>
            <a:pPr marL="565150" indent="-457200" eaLnBrk="1" hangingPunct="1"/>
            <a:r>
              <a:rPr lang="el-GR" sz="2000" smtClean="0"/>
              <a:t>Κέντρο ακοής : άνω κροταφική έλικα</a:t>
            </a:r>
          </a:p>
          <a:p>
            <a:pPr marL="565150" indent="-457200" eaLnBrk="1" hangingPunct="1"/>
            <a:r>
              <a:rPr lang="el-GR" sz="2000" smtClean="0"/>
              <a:t>Λειτουργία: ακοή</a:t>
            </a:r>
          </a:p>
          <a:p>
            <a:pPr marL="565150" indent="-457200" eaLnBrk="1" hangingPunct="1"/>
            <a:endParaRPr lang="el-GR" sz="2000" smtClean="0"/>
          </a:p>
          <a:p>
            <a:pPr marL="565150" indent="-457200" eaLnBrk="1" hangingPunct="1"/>
            <a:endParaRPr lang="el-GR" sz="2000" smtClean="0"/>
          </a:p>
        </p:txBody>
      </p:sp>
      <p:pic>
        <p:nvPicPr>
          <p:cNvPr id="29699" name="4 - Εικόνα" descr="IMG_6416.jpg"/>
          <p:cNvPicPr>
            <a:picLocks noChangeAspect="1"/>
          </p:cNvPicPr>
          <p:nvPr/>
        </p:nvPicPr>
        <p:blipFill>
          <a:blip r:embed="rId3" cstate="print"/>
          <a:srcRect/>
          <a:stretch>
            <a:fillRect/>
          </a:stretch>
        </p:blipFill>
        <p:spPr bwMode="auto">
          <a:xfrm>
            <a:off x="4572000" y="0"/>
            <a:ext cx="4983163" cy="6858000"/>
          </a:xfrm>
          <a:prstGeom prst="rect">
            <a:avLst/>
          </a:prstGeom>
          <a:noFill/>
          <a:ln w="9525">
            <a:noFill/>
            <a:miter lim="800000"/>
            <a:headEnd/>
            <a:tailEnd/>
          </a:ln>
        </p:spPr>
      </p:pic>
      <p:sp>
        <p:nvSpPr>
          <p:cNvPr id="6" name="5 - Έλλειψη"/>
          <p:cNvSpPr/>
          <p:nvPr/>
        </p:nvSpPr>
        <p:spPr>
          <a:xfrm>
            <a:off x="5364163" y="1052513"/>
            <a:ext cx="1439862" cy="360362"/>
          </a:xfrm>
          <a:prstGeom prst="ellipse">
            <a:avLst/>
          </a:prstGeom>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l-GR" b="0"/>
          </a:p>
        </p:txBody>
      </p:sp>
      <p:sp>
        <p:nvSpPr>
          <p:cNvPr id="7" name="6 - Έλλειψη"/>
          <p:cNvSpPr/>
          <p:nvPr/>
        </p:nvSpPr>
        <p:spPr>
          <a:xfrm>
            <a:off x="6516688" y="1773238"/>
            <a:ext cx="1090612" cy="1295400"/>
          </a:xfrm>
          <a:prstGeom prst="ellipse">
            <a:avLst/>
          </a:prstGeom>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l-GR" b="0"/>
          </a:p>
        </p:txBody>
      </p:sp>
      <p:sp>
        <p:nvSpPr>
          <p:cNvPr id="9" name="8 - Έλλειψη"/>
          <p:cNvSpPr/>
          <p:nvPr/>
        </p:nvSpPr>
        <p:spPr>
          <a:xfrm>
            <a:off x="6516216" y="3140968"/>
            <a:ext cx="121243" cy="144016"/>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l-GR" b="0"/>
          </a:p>
        </p:txBody>
      </p:sp>
      <p:sp>
        <p:nvSpPr>
          <p:cNvPr id="2" name="1 - Τίτλος"/>
          <p:cNvSpPr>
            <a:spLocks noGrp="1"/>
          </p:cNvSpPr>
          <p:nvPr>
            <p:ph type="title"/>
          </p:nvPr>
        </p:nvSpPr>
        <p:spPr>
          <a:xfrm>
            <a:off x="0" y="0"/>
            <a:ext cx="8229600" cy="1143000"/>
          </a:xfrm>
        </p:spPr>
        <p:txBody>
          <a:bodyPr/>
          <a:lstStyle/>
          <a:p>
            <a:pPr eaLnBrk="1" fontAlgn="auto" hangingPunct="1">
              <a:spcAft>
                <a:spcPts val="0"/>
              </a:spcAft>
              <a:defRPr/>
            </a:pPr>
            <a:r>
              <a:rPr lang="en-US" sz="3200" smtClean="0"/>
              <a:t>VIII. </a:t>
            </a:r>
            <a:r>
              <a:rPr lang="el-GR" sz="3200" smtClean="0"/>
              <a:t>Στατικοακουστικό Νεύρο</a:t>
            </a:r>
            <a:endParaRPr lang="el-GR" sz="3200" dirty="0"/>
          </a:p>
        </p:txBody>
      </p:sp>
      <p:sp>
        <p:nvSpPr>
          <p:cNvPr id="12" name="11 - Έλλειψη"/>
          <p:cNvSpPr/>
          <p:nvPr/>
        </p:nvSpPr>
        <p:spPr>
          <a:xfrm>
            <a:off x="6228184" y="4581128"/>
            <a:ext cx="121243" cy="144016"/>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l-GR" b="0"/>
          </a:p>
        </p:txBody>
      </p:sp>
      <p:sp>
        <p:nvSpPr>
          <p:cNvPr id="13" name="12 - Έλλειψη"/>
          <p:cNvSpPr/>
          <p:nvPr/>
        </p:nvSpPr>
        <p:spPr>
          <a:xfrm>
            <a:off x="6300192" y="4149080"/>
            <a:ext cx="121243" cy="144016"/>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l-GR" b="0"/>
          </a:p>
        </p:txBody>
      </p:sp>
      <p:sp>
        <p:nvSpPr>
          <p:cNvPr id="14" name="13 - Έλλειψη"/>
          <p:cNvSpPr/>
          <p:nvPr/>
        </p:nvSpPr>
        <p:spPr>
          <a:xfrm>
            <a:off x="6084888" y="5229225"/>
            <a:ext cx="1295400" cy="576263"/>
          </a:xfrm>
          <a:prstGeom prst="ellipse">
            <a:avLst/>
          </a:prstGeom>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l-GR"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1000"/>
                                        <p:tgtEl>
                                          <p:spTgt spid="13"/>
                                        </p:tgtEl>
                                      </p:cBhvr>
                                    </p:animEffect>
                                  </p:childTnLst>
                                </p:cTn>
                              </p:par>
                              <p:par>
                                <p:cTn id="20" presetID="5"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1000"/>
                                        <p:tgtEl>
                                          <p:spTgt spid="12"/>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heckerboard(across)">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2 - Θέση περιεχομένου"/>
          <p:cNvSpPr>
            <a:spLocks noGrp="1"/>
          </p:cNvSpPr>
          <p:nvPr>
            <p:ph idx="1"/>
          </p:nvPr>
        </p:nvSpPr>
        <p:spPr>
          <a:xfrm>
            <a:off x="0" y="1052513"/>
            <a:ext cx="4762500" cy="4525962"/>
          </a:xfrm>
        </p:spPr>
        <p:txBody>
          <a:bodyPr/>
          <a:lstStyle/>
          <a:p>
            <a:pPr marL="565150" indent="-457200" eaLnBrk="1" hangingPunct="1">
              <a:buFont typeface="Wingdings 3" pitchFamily="18" charset="2"/>
              <a:buAutoNum type="arabicPeriod"/>
            </a:pPr>
            <a:r>
              <a:rPr lang="el-GR" sz="2000" b="1" u="sng" smtClean="0"/>
              <a:t>Αιθουσιαίο Νεύρο </a:t>
            </a:r>
          </a:p>
          <a:p>
            <a:pPr marL="565150" indent="-457200" eaLnBrk="1" hangingPunct="1"/>
            <a:r>
              <a:rPr lang="el-GR" sz="2000" b="1" smtClean="0"/>
              <a:t>Εκφυτικός αισθητικός πυρήνας: </a:t>
            </a:r>
            <a:r>
              <a:rPr lang="el-GR" sz="2000" smtClean="0"/>
              <a:t>αιθουσιαίο γάγγλιο (</a:t>
            </a:r>
            <a:r>
              <a:rPr lang="en-US" sz="2000" smtClean="0"/>
              <a:t>Scarpa) – </a:t>
            </a:r>
            <a:r>
              <a:rPr lang="el-GR" sz="2000" smtClean="0"/>
              <a:t>πυθμένας έσω ακουστικού πόρου.</a:t>
            </a:r>
          </a:p>
          <a:p>
            <a:pPr marL="565150" indent="-457200" eaLnBrk="1" hangingPunct="1"/>
            <a:r>
              <a:rPr lang="el-GR" sz="2000" b="1" smtClean="0"/>
              <a:t>Τελικοί αισθητικοί πυρήνες: </a:t>
            </a:r>
            <a:r>
              <a:rPr lang="el-GR" sz="2000" smtClean="0"/>
              <a:t>αιθουσιαίοι πυρήνες γέφυρας-προμήκους</a:t>
            </a:r>
          </a:p>
          <a:p>
            <a:pPr marL="565150" indent="-457200" eaLnBrk="1" hangingPunct="1"/>
            <a:r>
              <a:rPr lang="el-GR" sz="2000" smtClean="0"/>
              <a:t>Αντανακλαστικό κέντρο ρύθμισης ισορροπίας : παρεγκεφαλίδα</a:t>
            </a:r>
          </a:p>
          <a:p>
            <a:pPr marL="565150" indent="-457200" eaLnBrk="1" hangingPunct="1"/>
            <a:r>
              <a:rPr lang="el-GR" sz="2000" smtClean="0"/>
              <a:t>Λειτουργία: ρύθμιση ισορροπίας </a:t>
            </a:r>
          </a:p>
          <a:p>
            <a:pPr marL="565150" indent="-457200" eaLnBrk="1" hangingPunct="1"/>
            <a:endParaRPr lang="el-GR" sz="2000" smtClean="0"/>
          </a:p>
          <a:p>
            <a:pPr marL="565150" indent="-457200" eaLnBrk="1" hangingPunct="1"/>
            <a:endParaRPr lang="el-GR" sz="2000" smtClean="0"/>
          </a:p>
        </p:txBody>
      </p:sp>
      <p:pic>
        <p:nvPicPr>
          <p:cNvPr id="30723" name="3 - Εικόνα" descr="IMG_6416.jpg"/>
          <p:cNvPicPr>
            <a:picLocks noChangeAspect="1"/>
          </p:cNvPicPr>
          <p:nvPr/>
        </p:nvPicPr>
        <p:blipFill>
          <a:blip r:embed="rId3" cstate="print"/>
          <a:srcRect/>
          <a:stretch>
            <a:fillRect/>
          </a:stretch>
        </p:blipFill>
        <p:spPr bwMode="auto">
          <a:xfrm>
            <a:off x="4572000" y="0"/>
            <a:ext cx="4983163" cy="6858000"/>
          </a:xfrm>
          <a:prstGeom prst="rect">
            <a:avLst/>
          </a:prstGeom>
          <a:noFill/>
          <a:ln w="9525">
            <a:noFill/>
            <a:miter lim="800000"/>
            <a:headEnd/>
            <a:tailEnd/>
          </a:ln>
        </p:spPr>
      </p:pic>
      <p:sp>
        <p:nvSpPr>
          <p:cNvPr id="2" name="1 - Τίτλος"/>
          <p:cNvSpPr>
            <a:spLocks noGrp="1"/>
          </p:cNvSpPr>
          <p:nvPr>
            <p:ph type="title"/>
          </p:nvPr>
        </p:nvSpPr>
        <p:spPr>
          <a:xfrm>
            <a:off x="0" y="0"/>
            <a:ext cx="8229600" cy="1143000"/>
          </a:xfrm>
        </p:spPr>
        <p:txBody>
          <a:bodyPr/>
          <a:lstStyle/>
          <a:p>
            <a:pPr eaLnBrk="1" fontAlgn="auto" hangingPunct="1">
              <a:spcAft>
                <a:spcPts val="0"/>
              </a:spcAft>
              <a:defRPr/>
            </a:pPr>
            <a:r>
              <a:rPr lang="en-US" sz="3200" dirty="0" smtClean="0"/>
              <a:t>VIII. </a:t>
            </a:r>
            <a:r>
              <a:rPr lang="el-GR" sz="3200" dirty="0" err="1" smtClean="0"/>
              <a:t>Στατικοακουστικό</a:t>
            </a:r>
            <a:r>
              <a:rPr lang="el-GR" sz="3200" dirty="0" smtClean="0"/>
              <a:t> Νεύρο</a:t>
            </a:r>
            <a:endParaRPr lang="el-GR" sz="3200" dirty="0"/>
          </a:p>
        </p:txBody>
      </p:sp>
      <p:sp>
        <p:nvSpPr>
          <p:cNvPr id="5" name="4 - Έλλειψη"/>
          <p:cNvSpPr/>
          <p:nvPr/>
        </p:nvSpPr>
        <p:spPr>
          <a:xfrm>
            <a:off x="4787900" y="4724400"/>
            <a:ext cx="1439863" cy="1296988"/>
          </a:xfrm>
          <a:prstGeom prst="ellipse">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l-GR" b="0"/>
          </a:p>
        </p:txBody>
      </p:sp>
      <p:sp>
        <p:nvSpPr>
          <p:cNvPr id="6" name="5 - Έλλειψη"/>
          <p:cNvSpPr/>
          <p:nvPr/>
        </p:nvSpPr>
        <p:spPr>
          <a:xfrm>
            <a:off x="6357950" y="3643314"/>
            <a:ext cx="144016" cy="144016"/>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l-GR" b="0"/>
          </a:p>
        </p:txBody>
      </p:sp>
      <p:sp>
        <p:nvSpPr>
          <p:cNvPr id="7" name="6 - Έλλειψη"/>
          <p:cNvSpPr/>
          <p:nvPr/>
        </p:nvSpPr>
        <p:spPr>
          <a:xfrm>
            <a:off x="7164288" y="3212976"/>
            <a:ext cx="144016" cy="144016"/>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l-GR" b="0"/>
          </a:p>
        </p:txBody>
      </p:sp>
      <p:sp>
        <p:nvSpPr>
          <p:cNvPr id="8" name="7 - Έλλειψη"/>
          <p:cNvSpPr/>
          <p:nvPr/>
        </p:nvSpPr>
        <p:spPr>
          <a:xfrm>
            <a:off x="6372225" y="6237288"/>
            <a:ext cx="1439863" cy="360362"/>
          </a:xfrm>
          <a:prstGeom prst="ellipse">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l-GR" b="0"/>
          </a:p>
        </p:txBody>
      </p:sp>
      <p:sp>
        <p:nvSpPr>
          <p:cNvPr id="10" name="9 - Έλλειψη"/>
          <p:cNvSpPr/>
          <p:nvPr/>
        </p:nvSpPr>
        <p:spPr>
          <a:xfrm>
            <a:off x="5219700" y="3789363"/>
            <a:ext cx="1439863" cy="1295400"/>
          </a:xfrm>
          <a:prstGeom prst="ellipse">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l-GR" b="0"/>
          </a:p>
        </p:txBody>
      </p:sp>
      <p:sp>
        <p:nvSpPr>
          <p:cNvPr id="11" name="10 - Έλλειψη"/>
          <p:cNvSpPr/>
          <p:nvPr/>
        </p:nvSpPr>
        <p:spPr>
          <a:xfrm>
            <a:off x="7019925" y="115888"/>
            <a:ext cx="1439863" cy="360362"/>
          </a:xfrm>
          <a:prstGeom prst="ellipse">
            <a:avLst/>
          </a:prstGeom>
          <a:noFill/>
          <a:ln>
            <a:solidFill>
              <a:srgbClr val="92D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l-GR" b="0"/>
          </a:p>
        </p:txBody>
      </p:sp>
      <p:sp>
        <p:nvSpPr>
          <p:cNvPr id="12" name="11 - Έλλειψη"/>
          <p:cNvSpPr/>
          <p:nvPr/>
        </p:nvSpPr>
        <p:spPr>
          <a:xfrm>
            <a:off x="7740352" y="1916832"/>
            <a:ext cx="144016" cy="144016"/>
          </a:xfrm>
          <a:prstGeom prst="ellipse">
            <a:avLst/>
          </a:prstGeom>
          <a:solidFill>
            <a:srgbClr val="92D050"/>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l-GR" b="0"/>
          </a:p>
        </p:txBody>
      </p:sp>
      <p:sp>
        <p:nvSpPr>
          <p:cNvPr id="13" name="12 - Έλλειψη"/>
          <p:cNvSpPr/>
          <p:nvPr/>
        </p:nvSpPr>
        <p:spPr>
          <a:xfrm>
            <a:off x="8532440" y="2204864"/>
            <a:ext cx="144016" cy="144016"/>
          </a:xfrm>
          <a:prstGeom prst="ellipse">
            <a:avLst/>
          </a:prstGeom>
          <a:solidFill>
            <a:srgbClr val="92D050"/>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l-GR" b="0"/>
          </a:p>
        </p:txBody>
      </p:sp>
      <p:sp>
        <p:nvSpPr>
          <p:cNvPr id="14" name="13 - Έλλειψη"/>
          <p:cNvSpPr/>
          <p:nvPr/>
        </p:nvSpPr>
        <p:spPr>
          <a:xfrm>
            <a:off x="7380312" y="1628800"/>
            <a:ext cx="144016" cy="144016"/>
          </a:xfrm>
          <a:prstGeom prst="ellipse">
            <a:avLst/>
          </a:prstGeom>
          <a:solidFill>
            <a:srgbClr val="92D050"/>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l-GR" b="0"/>
          </a:p>
        </p:txBody>
      </p:sp>
      <p:sp>
        <p:nvSpPr>
          <p:cNvPr id="15" name="14 - Έλλειψη"/>
          <p:cNvSpPr/>
          <p:nvPr/>
        </p:nvSpPr>
        <p:spPr>
          <a:xfrm>
            <a:off x="6660232" y="3212976"/>
            <a:ext cx="144016" cy="144016"/>
          </a:xfrm>
          <a:prstGeom prst="ellipse">
            <a:avLst/>
          </a:prstGeom>
          <a:solidFill>
            <a:srgbClr val="92D050"/>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l-GR" b="0"/>
          </a:p>
        </p:txBody>
      </p:sp>
      <p:sp>
        <p:nvSpPr>
          <p:cNvPr id="16" name="15 - Έλλειψη"/>
          <p:cNvSpPr/>
          <p:nvPr/>
        </p:nvSpPr>
        <p:spPr>
          <a:xfrm>
            <a:off x="6876256" y="2996952"/>
            <a:ext cx="144016" cy="144016"/>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l-GR"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7"/>
          <p:cNvPicPr>
            <a:picLocks noChangeAspect="1" noChangeArrowheads="1"/>
          </p:cNvPicPr>
          <p:nvPr/>
        </p:nvPicPr>
        <p:blipFill>
          <a:blip r:embed="rId2"/>
          <a:srcRect/>
          <a:stretch>
            <a:fillRect/>
          </a:stretch>
        </p:blipFill>
        <p:spPr bwMode="auto">
          <a:xfrm>
            <a:off x="971550" y="981075"/>
            <a:ext cx="7250113" cy="496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ChangeArrowheads="1"/>
          </p:cNvSpPr>
          <p:nvPr/>
        </p:nvSpPr>
        <p:spPr bwMode="auto">
          <a:xfrm>
            <a:off x="5940425" y="5300663"/>
            <a:ext cx="2736850" cy="701675"/>
          </a:xfrm>
          <a:prstGeom prst="rect">
            <a:avLst/>
          </a:prstGeom>
          <a:noFill/>
          <a:ln w="9525">
            <a:noFill/>
            <a:miter lim="800000"/>
            <a:headEnd/>
            <a:tailEnd/>
          </a:ln>
        </p:spPr>
        <p:txBody>
          <a:bodyPr>
            <a:spAutoFit/>
          </a:bodyPr>
          <a:lstStyle/>
          <a:p>
            <a:r>
              <a:rPr lang="el-GR" sz="2000" b="0">
                <a:solidFill>
                  <a:schemeClr val="tx2"/>
                </a:solidFill>
                <a:latin typeface="Times New Roman" pitchFamily="18" charset="0"/>
              </a:rPr>
              <a:t>Πυρήνες εγκεφαλικών </a:t>
            </a:r>
          </a:p>
          <a:p>
            <a:r>
              <a:rPr lang="el-GR" sz="2000" b="0">
                <a:solidFill>
                  <a:schemeClr val="tx2"/>
                </a:solidFill>
                <a:latin typeface="Times New Roman" pitchFamily="18" charset="0"/>
              </a:rPr>
              <a:t>             νεύρων</a:t>
            </a:r>
          </a:p>
        </p:txBody>
      </p:sp>
      <p:sp>
        <p:nvSpPr>
          <p:cNvPr id="32771" name="Text Box 3"/>
          <p:cNvSpPr txBox="1">
            <a:spLocks noChangeArrowheads="1"/>
          </p:cNvSpPr>
          <p:nvPr/>
        </p:nvSpPr>
        <p:spPr bwMode="auto">
          <a:xfrm>
            <a:off x="-92075" y="2584450"/>
            <a:ext cx="184150" cy="366713"/>
          </a:xfrm>
          <a:prstGeom prst="rect">
            <a:avLst/>
          </a:prstGeom>
          <a:noFill/>
          <a:ln w="9525">
            <a:noFill/>
            <a:miter lim="800000"/>
            <a:headEnd/>
            <a:tailEnd/>
          </a:ln>
        </p:spPr>
        <p:txBody>
          <a:bodyPr wrap="none">
            <a:spAutoFit/>
          </a:bodyPr>
          <a:lstStyle/>
          <a:p>
            <a:endParaRPr lang="el-GR"/>
          </a:p>
        </p:txBody>
      </p:sp>
      <p:sp>
        <p:nvSpPr>
          <p:cNvPr id="84996" name="Text Box 4"/>
          <p:cNvSpPr txBox="1">
            <a:spLocks noChangeArrowheads="1"/>
          </p:cNvSpPr>
          <p:nvPr/>
        </p:nvSpPr>
        <p:spPr bwMode="auto">
          <a:xfrm>
            <a:off x="5292725" y="765175"/>
            <a:ext cx="4356100" cy="4470400"/>
          </a:xfrm>
          <a:prstGeom prst="rect">
            <a:avLst/>
          </a:prstGeom>
          <a:noFill/>
          <a:ln w="9525">
            <a:noFill/>
            <a:miter lim="800000"/>
            <a:headEnd/>
            <a:tailEnd/>
          </a:ln>
        </p:spPr>
        <p:txBody>
          <a:bodyPr>
            <a:spAutoFit/>
          </a:bodyPr>
          <a:lstStyle/>
          <a:p>
            <a:r>
              <a:rPr lang="el-GR" sz="1400"/>
              <a:t>1: Υπογλώσσιο (12η )</a:t>
            </a:r>
            <a:endParaRPr lang="en-US" sz="1400"/>
          </a:p>
          <a:p>
            <a:r>
              <a:rPr lang="el-GR" sz="1400"/>
              <a:t>2: Απαγωγό (6η ) </a:t>
            </a:r>
            <a:endParaRPr lang="en-US" sz="1400"/>
          </a:p>
          <a:p>
            <a:r>
              <a:rPr lang="el-GR" sz="1400"/>
              <a:t>3: Τροχιλιακό (4η ) </a:t>
            </a:r>
            <a:endParaRPr lang="en-US" sz="1400"/>
          </a:p>
          <a:p>
            <a:r>
              <a:rPr lang="el-GR" sz="1400"/>
              <a:t> 4: Οφθαλμοκινητικό (3η ) </a:t>
            </a:r>
            <a:endParaRPr lang="en-US" sz="1400"/>
          </a:p>
          <a:p>
            <a:r>
              <a:rPr lang="el-GR" sz="1400"/>
              <a:t> 5: Ραχιαίος πνευμονογαστρικού ΠΣ (10η ) </a:t>
            </a:r>
            <a:endParaRPr lang="en-US" sz="1400"/>
          </a:p>
          <a:p>
            <a:r>
              <a:rPr lang="el-GR" sz="1400"/>
              <a:t> 6: Κάτω σιαλικός ΠΣ (9η )  </a:t>
            </a:r>
          </a:p>
          <a:p>
            <a:r>
              <a:rPr lang="en-US" sz="1400"/>
              <a:t> </a:t>
            </a:r>
            <a:r>
              <a:rPr lang="el-GR" sz="1400"/>
              <a:t>7: Άνω σιαλικός (7η ) </a:t>
            </a:r>
            <a:endParaRPr lang="en-US" sz="1400"/>
          </a:p>
          <a:p>
            <a:r>
              <a:rPr lang="el-GR" sz="1400"/>
              <a:t>8: π. </a:t>
            </a:r>
            <a:r>
              <a:rPr lang="en-US" sz="1400"/>
              <a:t>Edinger-Westphal </a:t>
            </a:r>
            <a:r>
              <a:rPr lang="el-GR" sz="1400"/>
              <a:t>ΠΣ (3η )</a:t>
            </a:r>
            <a:endParaRPr lang="en-US" sz="1400"/>
          </a:p>
          <a:p>
            <a:r>
              <a:rPr lang="el-GR" sz="1400"/>
              <a:t>9: π. Παραπληρωματικού (11η )</a:t>
            </a:r>
            <a:endParaRPr lang="en-US" sz="1400"/>
          </a:p>
          <a:p>
            <a:r>
              <a:rPr lang="el-GR" sz="1400"/>
              <a:t>10: Μεικτός ή κοιλιακός π. (9η – 10η ) </a:t>
            </a:r>
            <a:endParaRPr lang="en-US" sz="1400"/>
          </a:p>
          <a:p>
            <a:r>
              <a:rPr lang="el-GR" sz="1400"/>
              <a:t>11. π. Προσωπικού (7η ) </a:t>
            </a:r>
            <a:endParaRPr lang="en-US" sz="1400"/>
          </a:p>
          <a:p>
            <a:r>
              <a:rPr lang="el-GR" sz="1400"/>
              <a:t>12. Έσω γόνυ προσωπικού ν. (7η )  </a:t>
            </a:r>
            <a:endParaRPr lang="en-US" sz="1400"/>
          </a:p>
          <a:p>
            <a:r>
              <a:rPr lang="el-GR" sz="1400"/>
              <a:t>13. Κινητικός π. τριδύμου (5η ) </a:t>
            </a:r>
            <a:endParaRPr lang="en-US" sz="1400"/>
          </a:p>
          <a:p>
            <a:r>
              <a:rPr lang="el-GR" sz="1400"/>
              <a:t>14. Μονήρης π. ΠΣ (7η -10η )  </a:t>
            </a:r>
            <a:endParaRPr lang="en-US" sz="1400"/>
          </a:p>
          <a:p>
            <a:r>
              <a:rPr lang="el-GR" sz="1400"/>
              <a:t>15. Κύριος αισθητικός τριδύμου (5η ) </a:t>
            </a:r>
            <a:endParaRPr lang="en-US" sz="1400"/>
          </a:p>
          <a:p>
            <a:r>
              <a:rPr lang="el-GR" sz="1400"/>
              <a:t>16. Μεσεγκεφαλικός π. τριδύμου (5η ) </a:t>
            </a:r>
            <a:endParaRPr lang="en-US" sz="1400"/>
          </a:p>
          <a:p>
            <a:r>
              <a:rPr lang="el-GR" sz="1400"/>
              <a:t>17. Νωτιαίος π. τριδύμου (5η )</a:t>
            </a:r>
            <a:endParaRPr lang="en-US" sz="1400"/>
          </a:p>
          <a:p>
            <a:r>
              <a:rPr lang="el-GR" sz="1400"/>
              <a:t>18. Αιθουσαίοι π. (8η ) </a:t>
            </a:r>
            <a:endParaRPr lang="en-US" sz="1400"/>
          </a:p>
          <a:p>
            <a:r>
              <a:rPr lang="el-GR" sz="1400"/>
              <a:t> 19. Κοχλιακοί π. </a:t>
            </a:r>
            <a:r>
              <a:rPr lang="en-US" sz="1400"/>
              <a:t>(</a:t>
            </a:r>
            <a:r>
              <a:rPr lang="el-GR" sz="1400"/>
              <a:t>8η ).</a:t>
            </a:r>
            <a:r>
              <a:rPr lang="el-GR" b="0"/>
              <a:t>      </a:t>
            </a:r>
          </a:p>
          <a:p>
            <a:endParaRPr lang="el-GR"/>
          </a:p>
        </p:txBody>
      </p:sp>
      <p:pic>
        <p:nvPicPr>
          <p:cNvPr id="32773" name="Picture 5"/>
          <p:cNvPicPr>
            <a:picLocks noChangeAspect="1" noChangeArrowheads="1"/>
          </p:cNvPicPr>
          <p:nvPr/>
        </p:nvPicPr>
        <p:blipFill>
          <a:blip r:embed="rId3"/>
          <a:srcRect/>
          <a:stretch>
            <a:fillRect/>
          </a:stretch>
        </p:blipFill>
        <p:spPr bwMode="auto">
          <a:xfrm>
            <a:off x="323850" y="260350"/>
            <a:ext cx="4392613" cy="6337300"/>
          </a:xfrm>
          <a:prstGeom prst="rect">
            <a:avLst/>
          </a:prstGeom>
          <a:noFill/>
          <a:ln w="9525">
            <a:noFill/>
            <a:miter lim="800000"/>
            <a:headEnd/>
            <a:tailEnd/>
          </a:ln>
        </p:spPr>
      </p:pic>
      <p:sp>
        <p:nvSpPr>
          <p:cNvPr id="32774" name="Oval 6"/>
          <p:cNvSpPr>
            <a:spLocks noChangeArrowheads="1"/>
          </p:cNvSpPr>
          <p:nvPr/>
        </p:nvSpPr>
        <p:spPr bwMode="auto">
          <a:xfrm>
            <a:off x="3059113" y="3573463"/>
            <a:ext cx="1223962" cy="1008062"/>
          </a:xfrm>
          <a:prstGeom prst="ellipse">
            <a:avLst/>
          </a:prstGeom>
          <a:noFill/>
          <a:ln w="9525">
            <a:solidFill>
              <a:srgbClr val="FF0000"/>
            </a:solidFill>
            <a:round/>
            <a:headEnd/>
            <a:tailEnd/>
          </a:ln>
        </p:spPr>
        <p:txBody>
          <a:bodyPr wrap="none" anchor="ct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84996">
                                            <p:txEl>
                                              <p:pRg st="17" end="17"/>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1000" fill="hold"/>
                                        <p:tgtEl>
                                          <p:spTgt spid="84996">
                                            <p:txEl>
                                              <p:pRg st="18" end="18"/>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IMG_6419"/>
          <p:cNvPicPr>
            <a:picLocks noChangeAspect="1" noChangeArrowheads="1"/>
          </p:cNvPicPr>
          <p:nvPr/>
        </p:nvPicPr>
        <p:blipFill>
          <a:blip r:embed="rId2"/>
          <a:srcRect/>
          <a:stretch>
            <a:fillRect/>
          </a:stretch>
        </p:blipFill>
        <p:spPr bwMode="auto">
          <a:xfrm>
            <a:off x="0" y="0"/>
            <a:ext cx="9144000" cy="6913563"/>
          </a:xfrm>
          <a:prstGeom prst="rect">
            <a:avLst/>
          </a:prstGeom>
          <a:noFill/>
          <a:ln w="9525">
            <a:noFill/>
            <a:miter lim="800000"/>
            <a:headEnd/>
            <a:tailEnd/>
          </a:ln>
        </p:spPr>
      </p:pic>
      <p:sp>
        <p:nvSpPr>
          <p:cNvPr id="33795" name="Oval 5"/>
          <p:cNvSpPr>
            <a:spLocks noChangeArrowheads="1"/>
          </p:cNvSpPr>
          <p:nvPr/>
        </p:nvSpPr>
        <p:spPr bwMode="auto">
          <a:xfrm>
            <a:off x="6372225" y="765175"/>
            <a:ext cx="1871663" cy="360363"/>
          </a:xfrm>
          <a:prstGeom prst="ellipse">
            <a:avLst/>
          </a:prstGeom>
          <a:noFill/>
          <a:ln w="38100">
            <a:solidFill>
              <a:schemeClr val="accent2"/>
            </a:solidFill>
            <a:round/>
            <a:headEnd/>
            <a:tailEnd/>
          </a:ln>
        </p:spPr>
        <p:txBody>
          <a:bodyPr wrap="none" anchor="ctr"/>
          <a:lstStyle/>
          <a:p>
            <a:endParaRPr lang="el-GR"/>
          </a:p>
        </p:txBody>
      </p:sp>
      <p:sp>
        <p:nvSpPr>
          <p:cNvPr id="33796" name="Oval 6"/>
          <p:cNvSpPr>
            <a:spLocks noChangeArrowheads="1"/>
          </p:cNvSpPr>
          <p:nvPr/>
        </p:nvSpPr>
        <p:spPr bwMode="auto">
          <a:xfrm>
            <a:off x="6588125" y="1052513"/>
            <a:ext cx="1871663" cy="288925"/>
          </a:xfrm>
          <a:prstGeom prst="ellipse">
            <a:avLst/>
          </a:prstGeom>
          <a:noFill/>
          <a:ln w="38100">
            <a:solidFill>
              <a:schemeClr val="accent2"/>
            </a:solidFill>
            <a:round/>
            <a:headEnd/>
            <a:tailEnd/>
          </a:ln>
        </p:spPr>
        <p:txBody>
          <a:bodyPr wrap="none" anchor="ctr"/>
          <a:lstStyle/>
          <a:p>
            <a:endParaRPr lang="el-GR"/>
          </a:p>
        </p:txBody>
      </p:sp>
      <p:sp>
        <p:nvSpPr>
          <p:cNvPr id="33797" name="Oval 7"/>
          <p:cNvSpPr>
            <a:spLocks noChangeArrowheads="1"/>
          </p:cNvSpPr>
          <p:nvPr/>
        </p:nvSpPr>
        <p:spPr bwMode="auto">
          <a:xfrm>
            <a:off x="6804025" y="1341438"/>
            <a:ext cx="1871663" cy="215900"/>
          </a:xfrm>
          <a:prstGeom prst="ellipse">
            <a:avLst/>
          </a:prstGeom>
          <a:noFill/>
          <a:ln w="38100">
            <a:solidFill>
              <a:schemeClr val="accent2"/>
            </a:solidFill>
            <a:round/>
            <a:headEnd/>
            <a:tailEnd/>
          </a:ln>
        </p:spPr>
        <p:txBody>
          <a:bodyPr wrap="none" anchor="ctr"/>
          <a:lstStyle/>
          <a:p>
            <a:endParaRPr lang="el-G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5 - Εικόνα" descr="IMG_6303.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2 - Θέση περιεχομένου"/>
          <p:cNvSpPr>
            <a:spLocks noGrp="1"/>
          </p:cNvSpPr>
          <p:nvPr>
            <p:ph idx="1"/>
          </p:nvPr>
        </p:nvSpPr>
        <p:spPr>
          <a:xfrm>
            <a:off x="0" y="1052513"/>
            <a:ext cx="4284663" cy="4968875"/>
          </a:xfrm>
        </p:spPr>
        <p:txBody>
          <a:bodyPr/>
          <a:lstStyle/>
          <a:p>
            <a:pPr eaLnBrk="1" hangingPunct="1">
              <a:buFont typeface="Wingdings 3" pitchFamily="18" charset="2"/>
              <a:buNone/>
            </a:pPr>
            <a:r>
              <a:rPr lang="el-GR" sz="2000" b="1" i="1" smtClean="0"/>
              <a:t>Πορεία</a:t>
            </a:r>
          </a:p>
          <a:p>
            <a:pPr eaLnBrk="1" hangingPunct="1"/>
            <a:r>
              <a:rPr lang="el-GR" sz="2000" b="1" smtClean="0"/>
              <a:t> </a:t>
            </a:r>
            <a:r>
              <a:rPr lang="el-GR" sz="2000" smtClean="0"/>
              <a:t>Αναδύεται από την οπίσθια παρελαϊκή αύλακα (του προμήκους), βγαίνει από το κρανίο μέσω του σφαγιτιδικού τρήματος.</a:t>
            </a:r>
          </a:p>
          <a:p>
            <a:pPr eaLnBrk="1" hangingPunct="1"/>
            <a:r>
              <a:rPr lang="el-GR" sz="2000" smtClean="0"/>
              <a:t>Πορεύεται στην αρχή μεταξύ έσω καρωτίδας και έσω σφαγίτιδας και στη συνέχεια κατά μήκος του βελονοϋοειδούς. </a:t>
            </a:r>
          </a:p>
          <a:p>
            <a:pPr eaLnBrk="1" hangingPunct="1"/>
            <a:r>
              <a:rPr lang="el-GR" sz="2000" smtClean="0"/>
              <a:t>Αφού παρακάμψει το βελονοφαρυγγικό μυ εισέρχεται στη γλώσσα.</a:t>
            </a:r>
          </a:p>
          <a:p>
            <a:pPr eaLnBrk="1" hangingPunct="1">
              <a:buFont typeface="Wingdings 3" pitchFamily="18" charset="2"/>
              <a:buNone/>
            </a:pPr>
            <a:endParaRPr lang="el-GR" sz="2000" smtClean="0"/>
          </a:p>
        </p:txBody>
      </p:sp>
      <p:pic>
        <p:nvPicPr>
          <p:cNvPr id="35843" name="4 - Εικόνα" descr="IMG_6417.jpg"/>
          <p:cNvPicPr>
            <a:picLocks noChangeAspect="1"/>
          </p:cNvPicPr>
          <p:nvPr/>
        </p:nvPicPr>
        <p:blipFill>
          <a:blip r:embed="rId3" cstate="print"/>
          <a:srcRect/>
          <a:stretch>
            <a:fillRect/>
          </a:stretch>
        </p:blipFill>
        <p:spPr bwMode="auto">
          <a:xfrm>
            <a:off x="4211638" y="0"/>
            <a:ext cx="4932362" cy="6858000"/>
          </a:xfrm>
          <a:prstGeom prst="rect">
            <a:avLst/>
          </a:prstGeom>
          <a:noFill/>
          <a:ln w="9525">
            <a:noFill/>
            <a:miter lim="800000"/>
            <a:headEnd/>
            <a:tailEnd/>
          </a:ln>
        </p:spPr>
      </p:pic>
      <p:sp>
        <p:nvSpPr>
          <p:cNvPr id="32777" name="Rectangle 9"/>
          <p:cNvSpPr>
            <a:spLocks noGrp="1" noChangeArrowheads="1"/>
          </p:cNvSpPr>
          <p:nvPr>
            <p:ph type="title" idx="4294967295"/>
          </p:nvPr>
        </p:nvSpPr>
        <p:spPr bwMode="auto">
          <a:xfrm>
            <a:off x="0" y="0"/>
            <a:ext cx="8229600" cy="1143000"/>
          </a:xfrm>
        </p:spPr>
        <p:txBody>
          <a:bodyPr wrap="square" lIns="91440" tIns="45720" rIns="91440" bIns="45720" numCol="1" anchorCtr="0" compatLnSpc="1">
            <a:prstTxWarp prst="textNoShape">
              <a:avLst/>
            </a:prstTxWarp>
          </a:bodyPr>
          <a:lstStyle/>
          <a:p>
            <a:pPr eaLnBrk="1" hangingPunct="1">
              <a:defRPr/>
            </a:pPr>
            <a:r>
              <a:rPr lang="en-US" sz="2800" dirty="0" smtClean="0">
                <a:effectLst/>
              </a:rPr>
              <a:t>I</a:t>
            </a:r>
            <a:r>
              <a:rPr lang="el-GR" sz="2800" dirty="0" smtClean="0">
                <a:effectLst/>
              </a:rPr>
              <a:t>Χ</a:t>
            </a:r>
            <a:r>
              <a:rPr lang="en-US" sz="2800" dirty="0" smtClean="0">
                <a:effectLst/>
              </a:rPr>
              <a:t>. </a:t>
            </a:r>
            <a:r>
              <a:rPr lang="el-GR" sz="2800" dirty="0" smtClean="0">
                <a:effectLst/>
                <a:latin typeface="Arial" charset="0"/>
              </a:rPr>
              <a:t>Γλωσσοφαρυγγικό Νεύρο</a:t>
            </a:r>
          </a:p>
        </p:txBody>
      </p:sp>
      <p:sp>
        <p:nvSpPr>
          <p:cNvPr id="6" name="5 - Έλλειψη"/>
          <p:cNvSpPr/>
          <p:nvPr/>
        </p:nvSpPr>
        <p:spPr>
          <a:xfrm>
            <a:off x="7885113" y="3141663"/>
            <a:ext cx="790575" cy="28733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cxnSp>
        <p:nvCxnSpPr>
          <p:cNvPr id="8" name="7 - Ευθεία γραμμή σύνδεσης"/>
          <p:cNvCxnSpPr>
            <a:stCxn id="6" idx="1"/>
          </p:cNvCxnSpPr>
          <p:nvPr/>
        </p:nvCxnSpPr>
        <p:spPr>
          <a:xfrm flipH="1" flipV="1">
            <a:off x="7740650" y="2852738"/>
            <a:ext cx="260350" cy="3302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9 - Έλλειψη"/>
          <p:cNvSpPr/>
          <p:nvPr/>
        </p:nvSpPr>
        <p:spPr>
          <a:xfrm>
            <a:off x="4211638" y="2852738"/>
            <a:ext cx="1873250" cy="4318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11" name="10 - Έλλειψη"/>
          <p:cNvSpPr/>
          <p:nvPr/>
        </p:nvSpPr>
        <p:spPr>
          <a:xfrm>
            <a:off x="6659563" y="3357563"/>
            <a:ext cx="144462" cy="14287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l-GR" b="0"/>
          </a:p>
        </p:txBody>
      </p:sp>
      <p:sp>
        <p:nvSpPr>
          <p:cNvPr id="12" name="11 - Έλλειψη"/>
          <p:cNvSpPr/>
          <p:nvPr/>
        </p:nvSpPr>
        <p:spPr>
          <a:xfrm>
            <a:off x="7596188" y="2349500"/>
            <a:ext cx="144462" cy="14287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l-GR" b="0"/>
          </a:p>
        </p:txBody>
      </p:sp>
      <p:sp>
        <p:nvSpPr>
          <p:cNvPr id="13" name="12 - Έλλειψη"/>
          <p:cNvSpPr/>
          <p:nvPr/>
        </p:nvSpPr>
        <p:spPr>
          <a:xfrm>
            <a:off x="7235825" y="3213100"/>
            <a:ext cx="144463" cy="14446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l-GR"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2 - Θέση περιεχομένου"/>
          <p:cNvSpPr>
            <a:spLocks noGrp="1"/>
          </p:cNvSpPr>
          <p:nvPr>
            <p:ph idx="1"/>
          </p:nvPr>
        </p:nvSpPr>
        <p:spPr>
          <a:xfrm>
            <a:off x="179388" y="1412875"/>
            <a:ext cx="8229600" cy="4752975"/>
          </a:xfrm>
        </p:spPr>
        <p:txBody>
          <a:bodyPr/>
          <a:lstStyle/>
          <a:p>
            <a:pPr marL="681038" indent="-571500" eaLnBrk="1" hangingPunct="1">
              <a:buSzPct val="120000"/>
              <a:buFont typeface="Lucida Sans Unicode" pitchFamily="34" charset="0"/>
              <a:buAutoNum type="romanUcPeriod"/>
            </a:pPr>
            <a:r>
              <a:rPr lang="el-GR" sz="2000" smtClean="0"/>
              <a:t>Οσφρητικό</a:t>
            </a:r>
          </a:p>
          <a:p>
            <a:pPr marL="681038" indent="-571500" eaLnBrk="1" hangingPunct="1">
              <a:buSzPct val="120000"/>
              <a:buFont typeface="Lucida Sans Unicode" pitchFamily="34" charset="0"/>
              <a:buAutoNum type="romanUcPeriod"/>
            </a:pPr>
            <a:r>
              <a:rPr lang="el-GR" sz="2000" smtClean="0"/>
              <a:t>Οπτικό </a:t>
            </a:r>
          </a:p>
          <a:p>
            <a:pPr marL="681038" indent="-571500" eaLnBrk="1" hangingPunct="1">
              <a:buSzPct val="120000"/>
              <a:buFont typeface="Lucida Sans Unicode" pitchFamily="34" charset="0"/>
              <a:buAutoNum type="romanUcPeriod"/>
            </a:pPr>
            <a:r>
              <a:rPr lang="el-GR" sz="2000" smtClean="0"/>
              <a:t>Κοινό κινητικό</a:t>
            </a:r>
          </a:p>
          <a:p>
            <a:pPr marL="681038" indent="-571500" eaLnBrk="1" hangingPunct="1">
              <a:buSzPct val="120000"/>
              <a:buFont typeface="Lucida Sans Unicode" pitchFamily="34" charset="0"/>
              <a:buAutoNum type="romanUcPeriod"/>
            </a:pPr>
            <a:r>
              <a:rPr lang="el-GR" sz="2000" smtClean="0"/>
              <a:t>Τροχιλιακό </a:t>
            </a:r>
          </a:p>
          <a:p>
            <a:pPr marL="681038" indent="-571500" eaLnBrk="1" hangingPunct="1">
              <a:buSzPct val="120000"/>
              <a:buFont typeface="Lucida Sans Unicode" pitchFamily="34" charset="0"/>
              <a:buAutoNum type="romanUcPeriod"/>
            </a:pPr>
            <a:r>
              <a:rPr lang="el-GR" sz="2000" smtClean="0"/>
              <a:t>Τρίδυμο</a:t>
            </a:r>
          </a:p>
          <a:p>
            <a:pPr marL="681038" indent="-571500" eaLnBrk="1" hangingPunct="1">
              <a:buSzPct val="120000"/>
              <a:buFont typeface="Lucida Sans Unicode" pitchFamily="34" charset="0"/>
              <a:buAutoNum type="romanUcPeriod"/>
            </a:pPr>
            <a:r>
              <a:rPr lang="el-GR" sz="2000" smtClean="0"/>
              <a:t>Απαγωγό</a:t>
            </a:r>
          </a:p>
          <a:p>
            <a:pPr marL="681038" indent="-571500" eaLnBrk="1" hangingPunct="1">
              <a:buSzPct val="120000"/>
              <a:buFont typeface="Lucida Sans Unicode" pitchFamily="34" charset="0"/>
              <a:buAutoNum type="romanUcPeriod"/>
            </a:pPr>
            <a:r>
              <a:rPr lang="el-GR" sz="2000" smtClean="0"/>
              <a:t>Προσωπικό</a:t>
            </a:r>
          </a:p>
          <a:p>
            <a:pPr marL="681038" indent="-571500" eaLnBrk="1" hangingPunct="1">
              <a:buSzPct val="120000"/>
              <a:buFont typeface="Lucida Sans Unicode" pitchFamily="34" charset="0"/>
              <a:buAutoNum type="romanUcPeriod"/>
            </a:pPr>
            <a:r>
              <a:rPr lang="el-GR" sz="2000" smtClean="0"/>
              <a:t>Στατικοακουστικό</a:t>
            </a:r>
          </a:p>
          <a:p>
            <a:pPr marL="681038" indent="-571500" eaLnBrk="1" hangingPunct="1">
              <a:buSzPct val="120000"/>
              <a:buFont typeface="Lucida Sans Unicode" pitchFamily="34" charset="0"/>
              <a:buAutoNum type="romanUcPeriod"/>
            </a:pPr>
            <a:r>
              <a:rPr lang="el-GR" sz="2000" smtClean="0"/>
              <a:t>Γλωσσοφαρυγγικό  </a:t>
            </a:r>
          </a:p>
          <a:p>
            <a:pPr marL="681038" indent="-571500" eaLnBrk="1" hangingPunct="1">
              <a:buSzPct val="120000"/>
              <a:buFont typeface="Lucida Sans Unicode" pitchFamily="34" charset="0"/>
              <a:buAutoNum type="romanUcPeriod"/>
            </a:pPr>
            <a:r>
              <a:rPr lang="el-GR" sz="2000" smtClean="0"/>
              <a:t>Πνευμονογαστρικό </a:t>
            </a:r>
          </a:p>
          <a:p>
            <a:pPr marL="681038" indent="-571500" eaLnBrk="1" hangingPunct="1">
              <a:buSzPct val="120000"/>
              <a:buFont typeface="Lucida Sans Unicode" pitchFamily="34" charset="0"/>
              <a:buAutoNum type="romanUcPeriod"/>
            </a:pPr>
            <a:r>
              <a:rPr lang="el-GR" sz="2000" smtClean="0"/>
              <a:t>Παραπληρωματικό </a:t>
            </a:r>
          </a:p>
          <a:p>
            <a:pPr marL="681038" indent="-571500" eaLnBrk="1" hangingPunct="1">
              <a:buSzPct val="120000"/>
              <a:buFont typeface="Lucida Sans Unicode" pitchFamily="34" charset="0"/>
              <a:buAutoNum type="romanUcPeriod"/>
            </a:pPr>
            <a:r>
              <a:rPr lang="el-GR" sz="2000" smtClean="0"/>
              <a:t>Υπογλώσσιο</a:t>
            </a:r>
          </a:p>
        </p:txBody>
      </p:sp>
      <p:sp>
        <p:nvSpPr>
          <p:cNvPr id="2" name="1 - Τίτλος"/>
          <p:cNvSpPr>
            <a:spLocks noGrp="1"/>
          </p:cNvSpPr>
          <p:nvPr>
            <p:ph type="title"/>
          </p:nvPr>
        </p:nvSpPr>
        <p:spPr>
          <a:xfrm>
            <a:off x="0" y="0"/>
            <a:ext cx="8229600" cy="1143000"/>
          </a:xfrm>
        </p:spPr>
        <p:txBody>
          <a:bodyPr/>
          <a:lstStyle/>
          <a:p>
            <a:pPr eaLnBrk="1" fontAlgn="auto" hangingPunct="1">
              <a:spcAft>
                <a:spcPts val="0"/>
              </a:spcAft>
              <a:defRPr/>
            </a:pPr>
            <a:r>
              <a:rPr lang="el-GR" dirty="0" smtClean="0"/>
              <a:t>Εγκεφαλικά Νεύρα</a:t>
            </a:r>
            <a:endParaRPr lang="el-GR" dirty="0"/>
          </a:p>
        </p:txBody>
      </p:sp>
      <p:grpSp>
        <p:nvGrpSpPr>
          <p:cNvPr id="11268" name="18 - Ομάδα"/>
          <p:cNvGrpSpPr>
            <a:grpSpLocks/>
          </p:cNvGrpSpPr>
          <p:nvPr/>
        </p:nvGrpSpPr>
        <p:grpSpPr bwMode="auto">
          <a:xfrm>
            <a:off x="4716463" y="714375"/>
            <a:ext cx="4427537" cy="5400675"/>
            <a:chOff x="5076056" y="1268760"/>
            <a:chExt cx="4067944" cy="5265876"/>
          </a:xfrm>
        </p:grpSpPr>
        <p:pic>
          <p:nvPicPr>
            <p:cNvPr id="11283" name="5 - Εικόνα" descr="Unnamed1.jpg"/>
            <p:cNvPicPr>
              <a:picLocks noChangeAspect="1"/>
            </p:cNvPicPr>
            <p:nvPr/>
          </p:nvPicPr>
          <p:blipFill>
            <a:blip r:embed="rId3"/>
            <a:srcRect/>
            <a:stretch>
              <a:fillRect/>
            </a:stretch>
          </p:blipFill>
          <p:spPr bwMode="auto">
            <a:xfrm>
              <a:off x="5076056" y="1268760"/>
              <a:ext cx="4067944" cy="5040560"/>
            </a:xfrm>
            <a:prstGeom prst="rect">
              <a:avLst/>
            </a:prstGeom>
            <a:noFill/>
            <a:ln w="9525">
              <a:noFill/>
              <a:miter lim="800000"/>
              <a:headEnd/>
              <a:tailEnd/>
            </a:ln>
          </p:spPr>
        </p:pic>
        <p:sp>
          <p:nvSpPr>
            <p:cNvPr id="11284" name="6 - TextBox"/>
            <p:cNvSpPr txBox="1">
              <a:spLocks noChangeArrowheads="1"/>
            </p:cNvSpPr>
            <p:nvPr/>
          </p:nvSpPr>
          <p:spPr bwMode="auto">
            <a:xfrm>
              <a:off x="7740352" y="1916832"/>
              <a:ext cx="250390" cy="369332"/>
            </a:xfrm>
            <a:prstGeom prst="rect">
              <a:avLst/>
            </a:prstGeom>
            <a:noFill/>
            <a:ln w="9525">
              <a:noFill/>
              <a:miter lim="800000"/>
              <a:headEnd/>
              <a:tailEnd/>
            </a:ln>
          </p:spPr>
          <p:txBody>
            <a:bodyPr wrap="none">
              <a:spAutoFit/>
            </a:bodyPr>
            <a:lstStyle/>
            <a:p>
              <a:r>
                <a:rPr lang="en-US" b="0">
                  <a:latin typeface="Lucida Sans Unicode" pitchFamily="34" charset="0"/>
                </a:rPr>
                <a:t>I</a:t>
              </a:r>
              <a:endParaRPr lang="el-GR" b="0">
                <a:latin typeface="Lucida Sans Unicode" pitchFamily="34" charset="0"/>
              </a:endParaRPr>
            </a:p>
          </p:txBody>
        </p:sp>
        <p:sp>
          <p:nvSpPr>
            <p:cNvPr id="11285" name="7 - TextBox"/>
            <p:cNvSpPr txBox="1">
              <a:spLocks noChangeArrowheads="1"/>
            </p:cNvSpPr>
            <p:nvPr/>
          </p:nvSpPr>
          <p:spPr bwMode="auto">
            <a:xfrm>
              <a:off x="8100392" y="2420888"/>
              <a:ext cx="316112" cy="369332"/>
            </a:xfrm>
            <a:prstGeom prst="rect">
              <a:avLst/>
            </a:prstGeom>
            <a:noFill/>
            <a:ln w="9525">
              <a:noFill/>
              <a:miter lim="800000"/>
              <a:headEnd/>
              <a:tailEnd/>
            </a:ln>
          </p:spPr>
          <p:txBody>
            <a:bodyPr wrap="none">
              <a:spAutoFit/>
            </a:bodyPr>
            <a:lstStyle/>
            <a:p>
              <a:r>
                <a:rPr lang="en-US" b="0">
                  <a:latin typeface="Lucida Sans Unicode" pitchFamily="34" charset="0"/>
                </a:rPr>
                <a:t>II</a:t>
              </a:r>
              <a:endParaRPr lang="el-GR" b="0">
                <a:latin typeface="Lucida Sans Unicode" pitchFamily="34" charset="0"/>
              </a:endParaRPr>
            </a:p>
          </p:txBody>
        </p:sp>
        <p:sp>
          <p:nvSpPr>
            <p:cNvPr id="11286" name="8 - TextBox"/>
            <p:cNvSpPr txBox="1">
              <a:spLocks noChangeArrowheads="1"/>
            </p:cNvSpPr>
            <p:nvPr/>
          </p:nvSpPr>
          <p:spPr bwMode="auto">
            <a:xfrm>
              <a:off x="8316416" y="3068960"/>
              <a:ext cx="381836" cy="369332"/>
            </a:xfrm>
            <a:prstGeom prst="rect">
              <a:avLst/>
            </a:prstGeom>
            <a:noFill/>
            <a:ln w="9525">
              <a:noFill/>
              <a:miter lim="800000"/>
              <a:headEnd/>
              <a:tailEnd/>
            </a:ln>
          </p:spPr>
          <p:txBody>
            <a:bodyPr wrap="none">
              <a:spAutoFit/>
            </a:bodyPr>
            <a:lstStyle/>
            <a:p>
              <a:r>
                <a:rPr lang="en-US" b="0">
                  <a:latin typeface="Lucida Sans Unicode" pitchFamily="34" charset="0"/>
                </a:rPr>
                <a:t>III</a:t>
              </a:r>
              <a:endParaRPr lang="el-GR" b="0">
                <a:latin typeface="Lucida Sans Unicode" pitchFamily="34" charset="0"/>
              </a:endParaRPr>
            </a:p>
          </p:txBody>
        </p:sp>
        <p:sp>
          <p:nvSpPr>
            <p:cNvPr id="11287" name="9 - TextBox"/>
            <p:cNvSpPr txBox="1">
              <a:spLocks noChangeArrowheads="1"/>
            </p:cNvSpPr>
            <p:nvPr/>
          </p:nvSpPr>
          <p:spPr bwMode="auto">
            <a:xfrm>
              <a:off x="8388424" y="3645024"/>
              <a:ext cx="401072" cy="369332"/>
            </a:xfrm>
            <a:prstGeom prst="rect">
              <a:avLst/>
            </a:prstGeom>
            <a:noFill/>
            <a:ln w="9525">
              <a:noFill/>
              <a:miter lim="800000"/>
              <a:headEnd/>
              <a:tailEnd/>
            </a:ln>
          </p:spPr>
          <p:txBody>
            <a:bodyPr wrap="none">
              <a:spAutoFit/>
            </a:bodyPr>
            <a:lstStyle/>
            <a:p>
              <a:r>
                <a:rPr lang="en-US" b="0">
                  <a:latin typeface="Lucida Sans Unicode" pitchFamily="34" charset="0"/>
                </a:rPr>
                <a:t>IV</a:t>
              </a:r>
              <a:endParaRPr lang="el-GR" b="0">
                <a:latin typeface="Lucida Sans Unicode" pitchFamily="34" charset="0"/>
              </a:endParaRPr>
            </a:p>
          </p:txBody>
        </p:sp>
        <p:sp>
          <p:nvSpPr>
            <p:cNvPr id="11288" name="10 - TextBox"/>
            <p:cNvSpPr txBox="1">
              <a:spLocks noChangeArrowheads="1"/>
            </p:cNvSpPr>
            <p:nvPr/>
          </p:nvSpPr>
          <p:spPr bwMode="auto">
            <a:xfrm>
              <a:off x="8460432" y="4149080"/>
              <a:ext cx="335348" cy="369332"/>
            </a:xfrm>
            <a:prstGeom prst="rect">
              <a:avLst/>
            </a:prstGeom>
            <a:noFill/>
            <a:ln w="9525">
              <a:noFill/>
              <a:miter lim="800000"/>
              <a:headEnd/>
              <a:tailEnd/>
            </a:ln>
          </p:spPr>
          <p:txBody>
            <a:bodyPr wrap="none">
              <a:spAutoFit/>
            </a:bodyPr>
            <a:lstStyle/>
            <a:p>
              <a:r>
                <a:rPr lang="en-US" b="0">
                  <a:latin typeface="Lucida Sans Unicode" pitchFamily="34" charset="0"/>
                </a:rPr>
                <a:t>V</a:t>
              </a:r>
              <a:endParaRPr lang="el-GR" b="0">
                <a:latin typeface="Lucida Sans Unicode" pitchFamily="34" charset="0"/>
              </a:endParaRPr>
            </a:p>
          </p:txBody>
        </p:sp>
        <p:sp>
          <p:nvSpPr>
            <p:cNvPr id="11289" name="11 - TextBox"/>
            <p:cNvSpPr txBox="1">
              <a:spLocks noChangeArrowheads="1"/>
            </p:cNvSpPr>
            <p:nvPr/>
          </p:nvSpPr>
          <p:spPr bwMode="auto">
            <a:xfrm>
              <a:off x="8460432" y="4581128"/>
              <a:ext cx="401072" cy="369332"/>
            </a:xfrm>
            <a:prstGeom prst="rect">
              <a:avLst/>
            </a:prstGeom>
            <a:noFill/>
            <a:ln w="9525">
              <a:noFill/>
              <a:miter lim="800000"/>
              <a:headEnd/>
              <a:tailEnd/>
            </a:ln>
          </p:spPr>
          <p:txBody>
            <a:bodyPr wrap="none">
              <a:spAutoFit/>
            </a:bodyPr>
            <a:lstStyle/>
            <a:p>
              <a:r>
                <a:rPr lang="en-US" b="0">
                  <a:latin typeface="Lucida Sans Unicode" pitchFamily="34" charset="0"/>
                </a:rPr>
                <a:t>VI</a:t>
              </a:r>
              <a:endParaRPr lang="el-GR" b="0">
                <a:latin typeface="Lucida Sans Unicode" pitchFamily="34" charset="0"/>
              </a:endParaRPr>
            </a:p>
          </p:txBody>
        </p:sp>
        <p:sp>
          <p:nvSpPr>
            <p:cNvPr id="11290" name="12 - TextBox"/>
            <p:cNvSpPr txBox="1">
              <a:spLocks noChangeArrowheads="1"/>
            </p:cNvSpPr>
            <p:nvPr/>
          </p:nvSpPr>
          <p:spPr bwMode="auto">
            <a:xfrm>
              <a:off x="8388424" y="4869160"/>
              <a:ext cx="466794" cy="369332"/>
            </a:xfrm>
            <a:prstGeom prst="rect">
              <a:avLst/>
            </a:prstGeom>
            <a:noFill/>
            <a:ln w="9525">
              <a:noFill/>
              <a:miter lim="800000"/>
              <a:headEnd/>
              <a:tailEnd/>
            </a:ln>
          </p:spPr>
          <p:txBody>
            <a:bodyPr wrap="none">
              <a:spAutoFit/>
            </a:bodyPr>
            <a:lstStyle/>
            <a:p>
              <a:r>
                <a:rPr lang="en-US" b="0">
                  <a:latin typeface="Lucida Sans Unicode" pitchFamily="34" charset="0"/>
                </a:rPr>
                <a:t>VII</a:t>
              </a:r>
              <a:endParaRPr lang="el-GR" b="0">
                <a:latin typeface="Lucida Sans Unicode" pitchFamily="34" charset="0"/>
              </a:endParaRPr>
            </a:p>
          </p:txBody>
        </p:sp>
        <p:sp>
          <p:nvSpPr>
            <p:cNvPr id="11291" name="13 - TextBox"/>
            <p:cNvSpPr txBox="1">
              <a:spLocks noChangeArrowheads="1"/>
            </p:cNvSpPr>
            <p:nvPr/>
          </p:nvSpPr>
          <p:spPr bwMode="auto">
            <a:xfrm>
              <a:off x="8460432" y="5157192"/>
              <a:ext cx="532518" cy="369332"/>
            </a:xfrm>
            <a:prstGeom prst="rect">
              <a:avLst/>
            </a:prstGeom>
            <a:noFill/>
            <a:ln w="9525">
              <a:noFill/>
              <a:miter lim="800000"/>
              <a:headEnd/>
              <a:tailEnd/>
            </a:ln>
          </p:spPr>
          <p:txBody>
            <a:bodyPr wrap="none">
              <a:spAutoFit/>
            </a:bodyPr>
            <a:lstStyle/>
            <a:p>
              <a:r>
                <a:rPr lang="en-US" b="0">
                  <a:latin typeface="Lucida Sans Unicode" pitchFamily="34" charset="0"/>
                </a:rPr>
                <a:t>VIII</a:t>
              </a:r>
              <a:endParaRPr lang="el-GR" b="0">
                <a:latin typeface="Lucida Sans Unicode" pitchFamily="34" charset="0"/>
              </a:endParaRPr>
            </a:p>
          </p:txBody>
        </p:sp>
        <p:sp>
          <p:nvSpPr>
            <p:cNvPr id="11292" name="14 - TextBox"/>
            <p:cNvSpPr txBox="1">
              <a:spLocks noChangeArrowheads="1"/>
            </p:cNvSpPr>
            <p:nvPr/>
          </p:nvSpPr>
          <p:spPr bwMode="auto">
            <a:xfrm>
              <a:off x="8749340" y="5517232"/>
              <a:ext cx="394660" cy="369332"/>
            </a:xfrm>
            <a:prstGeom prst="rect">
              <a:avLst/>
            </a:prstGeom>
            <a:noFill/>
            <a:ln w="9525">
              <a:noFill/>
              <a:miter lim="800000"/>
              <a:headEnd/>
              <a:tailEnd/>
            </a:ln>
          </p:spPr>
          <p:txBody>
            <a:bodyPr wrap="none">
              <a:spAutoFit/>
            </a:bodyPr>
            <a:lstStyle/>
            <a:p>
              <a:r>
                <a:rPr lang="en-US" b="0">
                  <a:latin typeface="Lucida Sans Unicode" pitchFamily="34" charset="0"/>
                </a:rPr>
                <a:t>IX</a:t>
              </a:r>
              <a:endParaRPr lang="el-GR" b="0">
                <a:latin typeface="Lucida Sans Unicode" pitchFamily="34" charset="0"/>
              </a:endParaRPr>
            </a:p>
          </p:txBody>
        </p:sp>
        <p:sp>
          <p:nvSpPr>
            <p:cNvPr id="11293" name="15 - TextBox"/>
            <p:cNvSpPr txBox="1">
              <a:spLocks noChangeArrowheads="1"/>
            </p:cNvSpPr>
            <p:nvPr/>
          </p:nvSpPr>
          <p:spPr bwMode="auto">
            <a:xfrm>
              <a:off x="8316416" y="5517232"/>
              <a:ext cx="328936" cy="369332"/>
            </a:xfrm>
            <a:prstGeom prst="rect">
              <a:avLst/>
            </a:prstGeom>
            <a:noFill/>
            <a:ln w="9525">
              <a:noFill/>
              <a:miter lim="800000"/>
              <a:headEnd/>
              <a:tailEnd/>
            </a:ln>
          </p:spPr>
          <p:txBody>
            <a:bodyPr wrap="none">
              <a:spAutoFit/>
            </a:bodyPr>
            <a:lstStyle/>
            <a:p>
              <a:r>
                <a:rPr lang="en-US" b="0">
                  <a:latin typeface="Lucida Sans Unicode" pitchFamily="34" charset="0"/>
                </a:rPr>
                <a:t>X</a:t>
              </a:r>
              <a:endParaRPr lang="el-GR" b="0">
                <a:latin typeface="Lucida Sans Unicode" pitchFamily="34" charset="0"/>
              </a:endParaRPr>
            </a:p>
          </p:txBody>
        </p:sp>
        <p:sp>
          <p:nvSpPr>
            <p:cNvPr id="11294" name="16 - TextBox"/>
            <p:cNvSpPr txBox="1">
              <a:spLocks noChangeArrowheads="1"/>
            </p:cNvSpPr>
            <p:nvPr/>
          </p:nvSpPr>
          <p:spPr bwMode="auto">
            <a:xfrm>
              <a:off x="8749340" y="5805264"/>
              <a:ext cx="394660" cy="369332"/>
            </a:xfrm>
            <a:prstGeom prst="rect">
              <a:avLst/>
            </a:prstGeom>
            <a:noFill/>
            <a:ln w="9525">
              <a:noFill/>
              <a:miter lim="800000"/>
              <a:headEnd/>
              <a:tailEnd/>
            </a:ln>
          </p:spPr>
          <p:txBody>
            <a:bodyPr wrap="none">
              <a:spAutoFit/>
            </a:bodyPr>
            <a:lstStyle/>
            <a:p>
              <a:r>
                <a:rPr lang="en-US" b="0">
                  <a:latin typeface="Lucida Sans Unicode" pitchFamily="34" charset="0"/>
                </a:rPr>
                <a:t>XI</a:t>
              </a:r>
              <a:endParaRPr lang="el-GR" b="0">
                <a:latin typeface="Lucida Sans Unicode" pitchFamily="34" charset="0"/>
              </a:endParaRPr>
            </a:p>
          </p:txBody>
        </p:sp>
        <p:sp>
          <p:nvSpPr>
            <p:cNvPr id="11295" name="17 - TextBox"/>
            <p:cNvSpPr txBox="1">
              <a:spLocks noChangeArrowheads="1"/>
            </p:cNvSpPr>
            <p:nvPr/>
          </p:nvSpPr>
          <p:spPr bwMode="auto">
            <a:xfrm>
              <a:off x="8100392" y="6165304"/>
              <a:ext cx="460382" cy="369332"/>
            </a:xfrm>
            <a:prstGeom prst="rect">
              <a:avLst/>
            </a:prstGeom>
            <a:noFill/>
            <a:ln w="9525">
              <a:noFill/>
              <a:miter lim="800000"/>
              <a:headEnd/>
              <a:tailEnd/>
            </a:ln>
          </p:spPr>
          <p:txBody>
            <a:bodyPr wrap="none">
              <a:spAutoFit/>
            </a:bodyPr>
            <a:lstStyle/>
            <a:p>
              <a:r>
                <a:rPr lang="en-US" b="0">
                  <a:latin typeface="Lucida Sans Unicode" pitchFamily="34" charset="0"/>
                </a:rPr>
                <a:t>XII</a:t>
              </a:r>
              <a:endParaRPr lang="el-GR" b="0">
                <a:latin typeface="Lucida Sans Unicode" pitchFamily="34" charset="0"/>
              </a:endParaRPr>
            </a:p>
          </p:txBody>
        </p:sp>
      </p:grpSp>
      <p:sp>
        <p:nvSpPr>
          <p:cNvPr id="11269" name="4 - TextBox"/>
          <p:cNvSpPr txBox="1">
            <a:spLocks noChangeArrowheads="1"/>
          </p:cNvSpPr>
          <p:nvPr/>
        </p:nvSpPr>
        <p:spPr bwMode="auto">
          <a:xfrm>
            <a:off x="5508625" y="188913"/>
            <a:ext cx="3268663" cy="646112"/>
          </a:xfrm>
          <a:prstGeom prst="rect">
            <a:avLst/>
          </a:prstGeom>
          <a:noFill/>
          <a:ln w="9525">
            <a:solidFill>
              <a:schemeClr val="tx1"/>
            </a:solidFill>
            <a:prstDash val="dash"/>
            <a:miter lim="800000"/>
            <a:headEnd/>
            <a:tailEnd/>
          </a:ln>
        </p:spPr>
        <p:txBody>
          <a:bodyPr wrap="none">
            <a:spAutoFit/>
          </a:bodyPr>
          <a:lstStyle/>
          <a:p>
            <a:r>
              <a:rPr lang="el-GR" b="0">
                <a:latin typeface="Lucida Sans Unicode" pitchFamily="34" charset="0"/>
              </a:rPr>
              <a:t>Μεικτό νεύρο:</a:t>
            </a:r>
          </a:p>
          <a:p>
            <a:r>
              <a:rPr lang="el-GR" b="0">
                <a:latin typeface="Lucida Sans Unicode" pitchFamily="34" charset="0"/>
              </a:rPr>
              <a:t>κινητικές+αισθητικές ίνες</a:t>
            </a:r>
          </a:p>
        </p:txBody>
      </p:sp>
      <p:sp>
        <p:nvSpPr>
          <p:cNvPr id="11270" name="19 - TextBox"/>
          <p:cNvSpPr txBox="1">
            <a:spLocks noChangeArrowheads="1"/>
          </p:cNvSpPr>
          <p:nvPr/>
        </p:nvSpPr>
        <p:spPr bwMode="auto">
          <a:xfrm>
            <a:off x="2195513" y="1412875"/>
            <a:ext cx="1990725" cy="400050"/>
          </a:xfrm>
          <a:prstGeom prst="rect">
            <a:avLst/>
          </a:prstGeom>
          <a:noFill/>
          <a:ln w="9525">
            <a:noFill/>
            <a:miter lim="800000"/>
            <a:headEnd/>
            <a:tailEnd/>
          </a:ln>
        </p:spPr>
        <p:txBody>
          <a:bodyPr>
            <a:spAutoFit/>
          </a:bodyPr>
          <a:lstStyle/>
          <a:p>
            <a:pPr marL="681038" indent="-571500">
              <a:spcBef>
                <a:spcPts val="400"/>
              </a:spcBef>
              <a:buSzPct val="120000"/>
            </a:pPr>
            <a:r>
              <a:rPr lang="el-GR" sz="2000" b="0">
                <a:latin typeface="Lucida Sans Unicode" pitchFamily="34" charset="0"/>
              </a:rPr>
              <a:t>⇨ Αισθητικό </a:t>
            </a:r>
          </a:p>
        </p:txBody>
      </p:sp>
      <p:sp>
        <p:nvSpPr>
          <p:cNvPr id="11271" name="21 - Ορθογώνιο"/>
          <p:cNvSpPr>
            <a:spLocks noChangeArrowheads="1"/>
          </p:cNvSpPr>
          <p:nvPr/>
        </p:nvSpPr>
        <p:spPr bwMode="auto">
          <a:xfrm>
            <a:off x="2714625" y="2143125"/>
            <a:ext cx="1709738" cy="400050"/>
          </a:xfrm>
          <a:prstGeom prst="rect">
            <a:avLst/>
          </a:prstGeom>
          <a:noFill/>
          <a:ln w="9525">
            <a:noFill/>
            <a:miter lim="800000"/>
            <a:headEnd/>
            <a:tailEnd/>
          </a:ln>
        </p:spPr>
        <p:txBody>
          <a:bodyPr wrap="none">
            <a:spAutoFit/>
          </a:bodyPr>
          <a:lstStyle/>
          <a:p>
            <a:pPr marL="681038" indent="-571500">
              <a:spcBef>
                <a:spcPts val="400"/>
              </a:spcBef>
              <a:buSzPct val="120000"/>
            </a:pPr>
            <a:r>
              <a:rPr lang="el-GR" sz="2000" b="0">
                <a:latin typeface="Lucida Sans Unicode" pitchFamily="34" charset="0"/>
              </a:rPr>
              <a:t>⇨ Κινητικό</a:t>
            </a:r>
          </a:p>
        </p:txBody>
      </p:sp>
      <p:sp>
        <p:nvSpPr>
          <p:cNvPr id="11272" name="22 - Ορθογώνιο"/>
          <p:cNvSpPr>
            <a:spLocks noChangeArrowheads="1"/>
          </p:cNvSpPr>
          <p:nvPr/>
        </p:nvSpPr>
        <p:spPr bwMode="auto">
          <a:xfrm>
            <a:off x="2214563" y="2500313"/>
            <a:ext cx="1709737" cy="400050"/>
          </a:xfrm>
          <a:prstGeom prst="rect">
            <a:avLst/>
          </a:prstGeom>
          <a:noFill/>
          <a:ln w="9525">
            <a:noFill/>
            <a:miter lim="800000"/>
            <a:headEnd/>
            <a:tailEnd/>
          </a:ln>
        </p:spPr>
        <p:txBody>
          <a:bodyPr wrap="none">
            <a:spAutoFit/>
          </a:bodyPr>
          <a:lstStyle/>
          <a:p>
            <a:pPr marL="681038" indent="-571500">
              <a:spcBef>
                <a:spcPts val="400"/>
              </a:spcBef>
              <a:buSzPct val="120000"/>
            </a:pPr>
            <a:r>
              <a:rPr lang="el-GR" sz="2000" b="0">
                <a:latin typeface="Lucida Sans Unicode" pitchFamily="34" charset="0"/>
              </a:rPr>
              <a:t>⇨ Κινητικό</a:t>
            </a:r>
          </a:p>
        </p:txBody>
      </p:sp>
      <p:sp>
        <p:nvSpPr>
          <p:cNvPr id="11273" name="23 - Ορθογώνιο"/>
          <p:cNvSpPr>
            <a:spLocks noChangeArrowheads="1"/>
          </p:cNvSpPr>
          <p:nvPr/>
        </p:nvSpPr>
        <p:spPr bwMode="auto">
          <a:xfrm>
            <a:off x="3286125" y="5000625"/>
            <a:ext cx="1709738" cy="400050"/>
          </a:xfrm>
          <a:prstGeom prst="rect">
            <a:avLst/>
          </a:prstGeom>
          <a:noFill/>
          <a:ln w="9525">
            <a:noFill/>
            <a:miter lim="800000"/>
            <a:headEnd/>
            <a:tailEnd/>
          </a:ln>
        </p:spPr>
        <p:txBody>
          <a:bodyPr wrap="none">
            <a:spAutoFit/>
          </a:bodyPr>
          <a:lstStyle/>
          <a:p>
            <a:pPr marL="681038" indent="-571500">
              <a:spcBef>
                <a:spcPts val="400"/>
              </a:spcBef>
              <a:buSzPct val="120000"/>
            </a:pPr>
            <a:r>
              <a:rPr lang="el-GR" sz="2000" b="0">
                <a:latin typeface="Lucida Sans Unicode" pitchFamily="34" charset="0"/>
              </a:rPr>
              <a:t>⇨ Κινητικό</a:t>
            </a:r>
          </a:p>
        </p:txBody>
      </p:sp>
      <p:sp>
        <p:nvSpPr>
          <p:cNvPr id="11274" name="24 - Ορθογώνιο"/>
          <p:cNvSpPr>
            <a:spLocks noChangeArrowheads="1"/>
          </p:cNvSpPr>
          <p:nvPr/>
        </p:nvSpPr>
        <p:spPr bwMode="auto">
          <a:xfrm>
            <a:off x="2500313" y="5357813"/>
            <a:ext cx="1709737" cy="400050"/>
          </a:xfrm>
          <a:prstGeom prst="rect">
            <a:avLst/>
          </a:prstGeom>
          <a:noFill/>
          <a:ln w="9525">
            <a:noFill/>
            <a:miter lim="800000"/>
            <a:headEnd/>
            <a:tailEnd/>
          </a:ln>
        </p:spPr>
        <p:txBody>
          <a:bodyPr wrap="none">
            <a:spAutoFit/>
          </a:bodyPr>
          <a:lstStyle/>
          <a:p>
            <a:pPr marL="681038" indent="-571500">
              <a:spcBef>
                <a:spcPts val="400"/>
              </a:spcBef>
              <a:buSzPct val="120000"/>
            </a:pPr>
            <a:r>
              <a:rPr lang="el-GR" sz="2000" b="0">
                <a:latin typeface="Lucida Sans Unicode" pitchFamily="34" charset="0"/>
              </a:rPr>
              <a:t>⇨ Κινητικό</a:t>
            </a:r>
          </a:p>
        </p:txBody>
      </p:sp>
      <p:sp>
        <p:nvSpPr>
          <p:cNvPr id="11275" name="25 - Ορθογώνιο"/>
          <p:cNvSpPr>
            <a:spLocks noChangeArrowheads="1"/>
          </p:cNvSpPr>
          <p:nvPr/>
        </p:nvSpPr>
        <p:spPr bwMode="auto">
          <a:xfrm>
            <a:off x="1857375" y="2786063"/>
            <a:ext cx="1584325" cy="400050"/>
          </a:xfrm>
          <a:prstGeom prst="rect">
            <a:avLst/>
          </a:prstGeom>
          <a:noFill/>
          <a:ln w="9525">
            <a:noFill/>
            <a:miter lim="800000"/>
            <a:headEnd/>
            <a:tailEnd/>
          </a:ln>
        </p:spPr>
        <p:txBody>
          <a:bodyPr wrap="none">
            <a:spAutoFit/>
          </a:bodyPr>
          <a:lstStyle/>
          <a:p>
            <a:pPr marL="681038" indent="-571500">
              <a:spcBef>
                <a:spcPts val="400"/>
              </a:spcBef>
              <a:buSzPct val="120000"/>
            </a:pPr>
            <a:r>
              <a:rPr lang="el-GR" sz="2000" b="0">
                <a:latin typeface="Lucida Sans Unicode" pitchFamily="34" charset="0"/>
              </a:rPr>
              <a:t>⇨ Μεικτό </a:t>
            </a:r>
          </a:p>
        </p:txBody>
      </p:sp>
      <p:sp>
        <p:nvSpPr>
          <p:cNvPr id="27" name="26 - Ορθογώνιο"/>
          <p:cNvSpPr>
            <a:spLocks noChangeArrowheads="1"/>
          </p:cNvSpPr>
          <p:nvPr/>
        </p:nvSpPr>
        <p:spPr bwMode="auto">
          <a:xfrm>
            <a:off x="2339975" y="3573463"/>
            <a:ext cx="1584325" cy="400050"/>
          </a:xfrm>
          <a:prstGeom prst="rect">
            <a:avLst/>
          </a:prstGeom>
          <a:noFill/>
          <a:ln w="9525">
            <a:noFill/>
            <a:miter lim="800000"/>
            <a:headEnd/>
            <a:tailEnd/>
          </a:ln>
        </p:spPr>
        <p:txBody>
          <a:bodyPr wrap="none">
            <a:spAutoFit/>
          </a:bodyPr>
          <a:lstStyle/>
          <a:p>
            <a:pPr marL="681038" indent="-571500">
              <a:spcBef>
                <a:spcPts val="400"/>
              </a:spcBef>
              <a:buSzPct val="120000"/>
            </a:pPr>
            <a:r>
              <a:rPr lang="el-GR" sz="2000" b="0">
                <a:latin typeface="Lucida Sans Unicode" pitchFamily="34" charset="0"/>
              </a:rPr>
              <a:t>⇨ Μεικτό </a:t>
            </a:r>
          </a:p>
        </p:txBody>
      </p:sp>
      <p:sp>
        <p:nvSpPr>
          <p:cNvPr id="28" name="27 - Ορθογώνιο"/>
          <p:cNvSpPr>
            <a:spLocks noChangeArrowheads="1"/>
          </p:cNvSpPr>
          <p:nvPr/>
        </p:nvSpPr>
        <p:spPr bwMode="auto">
          <a:xfrm>
            <a:off x="3214688" y="4214813"/>
            <a:ext cx="1584325" cy="400050"/>
          </a:xfrm>
          <a:prstGeom prst="rect">
            <a:avLst/>
          </a:prstGeom>
          <a:noFill/>
          <a:ln w="9525">
            <a:noFill/>
            <a:miter lim="800000"/>
            <a:headEnd/>
            <a:tailEnd/>
          </a:ln>
        </p:spPr>
        <p:txBody>
          <a:bodyPr wrap="none">
            <a:spAutoFit/>
          </a:bodyPr>
          <a:lstStyle/>
          <a:p>
            <a:pPr marL="681038" indent="-571500">
              <a:spcBef>
                <a:spcPts val="400"/>
              </a:spcBef>
              <a:buSzPct val="120000"/>
            </a:pPr>
            <a:r>
              <a:rPr lang="el-GR" sz="2000" b="0">
                <a:latin typeface="Lucida Sans Unicode" pitchFamily="34" charset="0"/>
              </a:rPr>
              <a:t>⇨ Μεικτό </a:t>
            </a:r>
          </a:p>
        </p:txBody>
      </p:sp>
      <p:sp>
        <p:nvSpPr>
          <p:cNvPr id="11278" name="28 - Ορθογώνιο"/>
          <p:cNvSpPr>
            <a:spLocks noChangeArrowheads="1"/>
          </p:cNvSpPr>
          <p:nvPr/>
        </p:nvSpPr>
        <p:spPr bwMode="auto">
          <a:xfrm>
            <a:off x="3286125" y="4572000"/>
            <a:ext cx="1584325" cy="400050"/>
          </a:xfrm>
          <a:prstGeom prst="rect">
            <a:avLst/>
          </a:prstGeom>
          <a:noFill/>
          <a:ln w="9525">
            <a:noFill/>
            <a:miter lim="800000"/>
            <a:headEnd/>
            <a:tailEnd/>
          </a:ln>
        </p:spPr>
        <p:txBody>
          <a:bodyPr wrap="none">
            <a:spAutoFit/>
          </a:bodyPr>
          <a:lstStyle/>
          <a:p>
            <a:pPr marL="681038" indent="-571500">
              <a:spcBef>
                <a:spcPts val="400"/>
              </a:spcBef>
              <a:buSzPct val="120000"/>
            </a:pPr>
            <a:r>
              <a:rPr lang="el-GR" sz="2000" b="0">
                <a:latin typeface="Lucida Sans Unicode" pitchFamily="34" charset="0"/>
              </a:rPr>
              <a:t>⇨ Μεικτό </a:t>
            </a:r>
          </a:p>
        </p:txBody>
      </p:sp>
      <p:sp>
        <p:nvSpPr>
          <p:cNvPr id="11279" name="29 - Ορθογώνιο"/>
          <p:cNvSpPr>
            <a:spLocks noChangeArrowheads="1"/>
          </p:cNvSpPr>
          <p:nvPr/>
        </p:nvSpPr>
        <p:spPr bwMode="auto">
          <a:xfrm>
            <a:off x="2071688" y="3214688"/>
            <a:ext cx="1709737" cy="400050"/>
          </a:xfrm>
          <a:prstGeom prst="rect">
            <a:avLst/>
          </a:prstGeom>
          <a:noFill/>
          <a:ln w="9525">
            <a:noFill/>
            <a:miter lim="800000"/>
            <a:headEnd/>
            <a:tailEnd/>
          </a:ln>
        </p:spPr>
        <p:txBody>
          <a:bodyPr wrap="none">
            <a:spAutoFit/>
          </a:bodyPr>
          <a:lstStyle/>
          <a:p>
            <a:pPr marL="681038" indent="-571500">
              <a:spcBef>
                <a:spcPts val="400"/>
              </a:spcBef>
              <a:buSzPct val="120000"/>
            </a:pPr>
            <a:r>
              <a:rPr lang="el-GR" sz="2000" b="0">
                <a:latin typeface="Lucida Sans Unicode" pitchFamily="34" charset="0"/>
              </a:rPr>
              <a:t>⇨ Κινητικό</a:t>
            </a:r>
          </a:p>
        </p:txBody>
      </p:sp>
      <p:sp>
        <p:nvSpPr>
          <p:cNvPr id="31" name="30 - Ορθογώνιο"/>
          <p:cNvSpPr>
            <a:spLocks noChangeArrowheads="1"/>
          </p:cNvSpPr>
          <p:nvPr/>
        </p:nvSpPr>
        <p:spPr bwMode="auto">
          <a:xfrm>
            <a:off x="3143250" y="3929063"/>
            <a:ext cx="1990725" cy="400050"/>
          </a:xfrm>
          <a:prstGeom prst="rect">
            <a:avLst/>
          </a:prstGeom>
          <a:noFill/>
          <a:ln w="9525">
            <a:noFill/>
            <a:miter lim="800000"/>
            <a:headEnd/>
            <a:tailEnd/>
          </a:ln>
        </p:spPr>
        <p:txBody>
          <a:bodyPr wrap="none">
            <a:spAutoFit/>
          </a:bodyPr>
          <a:lstStyle/>
          <a:p>
            <a:pPr marL="681038" indent="-571500">
              <a:spcBef>
                <a:spcPts val="400"/>
              </a:spcBef>
              <a:buSzPct val="120000"/>
            </a:pPr>
            <a:r>
              <a:rPr lang="el-GR" sz="2000" b="0">
                <a:latin typeface="Lucida Sans Unicode" pitchFamily="34" charset="0"/>
              </a:rPr>
              <a:t>⇨ Αισθητικό </a:t>
            </a:r>
          </a:p>
        </p:txBody>
      </p:sp>
      <p:sp>
        <p:nvSpPr>
          <p:cNvPr id="11281" name="31 - Ορθογώνιο"/>
          <p:cNvSpPr>
            <a:spLocks noChangeArrowheads="1"/>
          </p:cNvSpPr>
          <p:nvPr/>
        </p:nvSpPr>
        <p:spPr bwMode="auto">
          <a:xfrm>
            <a:off x="1785938" y="1785938"/>
            <a:ext cx="1990725" cy="400050"/>
          </a:xfrm>
          <a:prstGeom prst="rect">
            <a:avLst/>
          </a:prstGeom>
          <a:noFill/>
          <a:ln w="9525">
            <a:noFill/>
            <a:miter lim="800000"/>
            <a:headEnd/>
            <a:tailEnd/>
          </a:ln>
        </p:spPr>
        <p:txBody>
          <a:bodyPr wrap="none">
            <a:spAutoFit/>
          </a:bodyPr>
          <a:lstStyle/>
          <a:p>
            <a:pPr marL="681038" indent="-571500">
              <a:spcBef>
                <a:spcPts val="400"/>
              </a:spcBef>
              <a:buSzPct val="120000"/>
            </a:pPr>
            <a:r>
              <a:rPr lang="el-GR" sz="2000" b="0">
                <a:latin typeface="Lucida Sans Unicode" pitchFamily="34" charset="0"/>
              </a:rPr>
              <a:t>⇨ Αισθητικό </a:t>
            </a:r>
          </a:p>
        </p:txBody>
      </p:sp>
      <p:sp>
        <p:nvSpPr>
          <p:cNvPr id="33" name="32 - TextBox"/>
          <p:cNvSpPr txBox="1">
            <a:spLocks noChangeArrowheads="1"/>
          </p:cNvSpPr>
          <p:nvPr/>
        </p:nvSpPr>
        <p:spPr bwMode="auto">
          <a:xfrm>
            <a:off x="5148263" y="6165850"/>
            <a:ext cx="2392362" cy="368300"/>
          </a:xfrm>
          <a:prstGeom prst="rect">
            <a:avLst/>
          </a:prstGeom>
          <a:noFill/>
          <a:ln w="9525">
            <a:solidFill>
              <a:schemeClr val="tx1"/>
            </a:solidFill>
            <a:prstDash val="dash"/>
            <a:miter lim="800000"/>
            <a:headEnd/>
            <a:tailEnd/>
          </a:ln>
        </p:spPr>
        <p:txBody>
          <a:bodyPr wrap="none">
            <a:spAutoFit/>
          </a:bodyPr>
          <a:lstStyle/>
          <a:p>
            <a:r>
              <a:rPr lang="el-GR" b="0" i="1"/>
              <a:t>Κοχλιακό+ αιθουσιαίο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7409">
                                            <p:txEl>
                                              <p:pRg st="6" end="6"/>
                                            </p:txEl>
                                          </p:spTgt>
                                        </p:tgtEl>
                                        <p:attrNameLst>
                                          <p:attrName>style.color</p:attrName>
                                        </p:attrNameLst>
                                      </p:cBhvr>
                                      <p:to>
                                        <a:schemeClr val="accent2"/>
                                      </p:to>
                                    </p:animClr>
                                    <p:animClr clrSpc="rgb" dir="cw">
                                      <p:cBhvr>
                                        <p:cTn id="7" dur="500" fill="hold"/>
                                        <p:tgtEl>
                                          <p:spTgt spid="17409">
                                            <p:txEl>
                                              <p:pRg st="6" end="6"/>
                                            </p:txEl>
                                          </p:spTgt>
                                        </p:tgtEl>
                                        <p:attrNameLst>
                                          <p:attrName>fillcolor</p:attrName>
                                        </p:attrNameLst>
                                      </p:cBhvr>
                                      <p:to>
                                        <a:schemeClr val="accent2"/>
                                      </p:to>
                                    </p:animClr>
                                    <p:set>
                                      <p:cBhvr>
                                        <p:cTn id="8" dur="500" fill="hold"/>
                                        <p:tgtEl>
                                          <p:spTgt spid="17409">
                                            <p:txEl>
                                              <p:pRg st="6" end="6"/>
                                            </p:txEl>
                                          </p:spTgt>
                                        </p:tgtEl>
                                        <p:attrNameLst>
                                          <p:attrName>fill.type</p:attrName>
                                        </p:attrNameLst>
                                      </p:cBhvr>
                                      <p:to>
                                        <p:strVal val="solid"/>
                                      </p:to>
                                    </p:set>
                                    <p:set>
                                      <p:cBhvr>
                                        <p:cTn id="9" dur="500" fill="hold"/>
                                        <p:tgtEl>
                                          <p:spTgt spid="17409">
                                            <p:txEl>
                                              <p:pRg st="6" end="6"/>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409">
                                            <p:txEl>
                                              <p:pRg st="7" end="7"/>
                                            </p:txEl>
                                          </p:spTgt>
                                        </p:tgtEl>
                                        <p:attrNameLst>
                                          <p:attrName>style.color</p:attrName>
                                        </p:attrNameLst>
                                      </p:cBhvr>
                                      <p:to>
                                        <a:schemeClr val="accent2"/>
                                      </p:to>
                                    </p:animClr>
                                    <p:animClr clrSpc="rgb" dir="cw">
                                      <p:cBhvr>
                                        <p:cTn id="12" dur="500" fill="hold"/>
                                        <p:tgtEl>
                                          <p:spTgt spid="17409">
                                            <p:txEl>
                                              <p:pRg st="7" end="7"/>
                                            </p:txEl>
                                          </p:spTgt>
                                        </p:tgtEl>
                                        <p:attrNameLst>
                                          <p:attrName>fillcolor</p:attrName>
                                        </p:attrNameLst>
                                      </p:cBhvr>
                                      <p:to>
                                        <a:schemeClr val="accent2"/>
                                      </p:to>
                                    </p:animClr>
                                    <p:set>
                                      <p:cBhvr>
                                        <p:cTn id="13" dur="500" fill="hold"/>
                                        <p:tgtEl>
                                          <p:spTgt spid="17409">
                                            <p:txEl>
                                              <p:pRg st="7" end="7"/>
                                            </p:txEl>
                                          </p:spTgt>
                                        </p:tgtEl>
                                        <p:attrNameLst>
                                          <p:attrName>fill.type</p:attrName>
                                        </p:attrNameLst>
                                      </p:cBhvr>
                                      <p:to>
                                        <p:strVal val="solid"/>
                                      </p:to>
                                    </p:set>
                                    <p:set>
                                      <p:cBhvr>
                                        <p:cTn id="14" dur="500" fill="hold"/>
                                        <p:tgtEl>
                                          <p:spTgt spid="17409">
                                            <p:txEl>
                                              <p:pRg st="7" end="7"/>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409">
                                            <p:txEl>
                                              <p:pRg st="8" end="8"/>
                                            </p:txEl>
                                          </p:spTgt>
                                        </p:tgtEl>
                                        <p:attrNameLst>
                                          <p:attrName>style.color</p:attrName>
                                        </p:attrNameLst>
                                      </p:cBhvr>
                                      <p:to>
                                        <a:schemeClr val="accent2"/>
                                      </p:to>
                                    </p:animClr>
                                    <p:animClr clrSpc="rgb" dir="cw">
                                      <p:cBhvr>
                                        <p:cTn id="17" dur="500" fill="hold"/>
                                        <p:tgtEl>
                                          <p:spTgt spid="17409">
                                            <p:txEl>
                                              <p:pRg st="8" end="8"/>
                                            </p:txEl>
                                          </p:spTgt>
                                        </p:tgtEl>
                                        <p:attrNameLst>
                                          <p:attrName>fillcolor</p:attrName>
                                        </p:attrNameLst>
                                      </p:cBhvr>
                                      <p:to>
                                        <a:schemeClr val="accent2"/>
                                      </p:to>
                                    </p:animClr>
                                    <p:set>
                                      <p:cBhvr>
                                        <p:cTn id="18" dur="500" fill="hold"/>
                                        <p:tgtEl>
                                          <p:spTgt spid="17409">
                                            <p:txEl>
                                              <p:pRg st="8" end="8"/>
                                            </p:txEl>
                                          </p:spTgt>
                                        </p:tgtEl>
                                        <p:attrNameLst>
                                          <p:attrName>fill.type</p:attrName>
                                        </p:attrNameLst>
                                      </p:cBhvr>
                                      <p:to>
                                        <p:strVal val="solid"/>
                                      </p:to>
                                    </p:set>
                                    <p:set>
                                      <p:cBhvr>
                                        <p:cTn id="19" dur="500" fill="hold"/>
                                        <p:tgtEl>
                                          <p:spTgt spid="17409">
                                            <p:txEl>
                                              <p:pRg st="8" end="8"/>
                                            </p:txEl>
                                          </p:spTgt>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ppt_x"/>
                                          </p:val>
                                        </p:tav>
                                        <p:tav tm="100000">
                                          <p:val>
                                            <p:strVal val="#ppt_x"/>
                                          </p:val>
                                        </p:tav>
                                      </p:tavLst>
                                    </p:anim>
                                    <p:anim calcmode="lin" valueType="num">
                                      <p:cBhvr additive="base">
                                        <p:cTn id="3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heckerboard(across)">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1" grpId="0"/>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2 - Θέση περιεχομένου"/>
          <p:cNvSpPr>
            <a:spLocks noGrp="1"/>
          </p:cNvSpPr>
          <p:nvPr>
            <p:ph idx="1"/>
          </p:nvPr>
        </p:nvSpPr>
        <p:spPr>
          <a:xfrm>
            <a:off x="0" y="1052513"/>
            <a:ext cx="4067175" cy="4525962"/>
          </a:xfrm>
        </p:spPr>
        <p:txBody>
          <a:bodyPr/>
          <a:lstStyle/>
          <a:p>
            <a:pPr eaLnBrk="1" hangingPunct="1"/>
            <a:r>
              <a:rPr lang="el-GR" sz="1800" b="1" smtClean="0"/>
              <a:t>Εκφυτικοί πυρήνες.</a:t>
            </a:r>
            <a:r>
              <a:rPr lang="el-GR" sz="1800" smtClean="0"/>
              <a:t> Για βλεννογόνο φάρυγγα και αμυγδαλών, για οπίσθια περιοχή της γλώσσας, για καρωτιδικό κόλπο </a:t>
            </a:r>
            <a:r>
              <a:rPr lang="el-GR" sz="1800" u="sng" smtClean="0"/>
              <a:t>κάτω ή λιθοειδές γάγγλιο</a:t>
            </a:r>
            <a:r>
              <a:rPr lang="el-GR" sz="1800" smtClean="0"/>
              <a:t>. Για βλεννογόνο του μέσου ωτός </a:t>
            </a:r>
            <a:r>
              <a:rPr lang="el-GR" sz="1800" u="sng" smtClean="0"/>
              <a:t>άνω ή σφαγιτιδικό γάγγλιο</a:t>
            </a:r>
            <a:r>
              <a:rPr lang="el-GR" sz="1800" smtClean="0"/>
              <a:t>). </a:t>
            </a:r>
          </a:p>
          <a:p>
            <a:pPr eaLnBrk="1" hangingPunct="1">
              <a:buFont typeface="Wingdings 3" pitchFamily="18" charset="2"/>
              <a:buNone/>
            </a:pPr>
            <a:r>
              <a:rPr lang="el-GR" sz="1800" b="1" smtClean="0"/>
              <a:t>Τελικός αισθητικός πυρήνας: </a:t>
            </a:r>
            <a:r>
              <a:rPr lang="en-US" sz="1800" b="1" smtClean="0"/>
              <a:t> </a:t>
            </a:r>
            <a:endParaRPr lang="el-GR" sz="1800" b="1" smtClean="0"/>
          </a:p>
          <a:p>
            <a:pPr eaLnBrk="1" hangingPunct="1"/>
            <a:r>
              <a:rPr lang="el-GR" sz="1800" smtClean="0"/>
              <a:t>κοινή αισθητικότητα: νωτιαίος πυρήνας του τριδύμου</a:t>
            </a:r>
            <a:endParaRPr lang="el-GR" sz="1800" b="1" smtClean="0"/>
          </a:p>
          <a:p>
            <a:pPr eaLnBrk="1" hangingPunct="1"/>
            <a:r>
              <a:rPr lang="el-GR" sz="1800" smtClean="0"/>
              <a:t>γευστικές ίνες+ ίνες απο καρωτιδικό βολβό + σωμάτιο: πυρήνας της μονήρους δεσμίδας στον προμήκη μυελό.</a:t>
            </a:r>
          </a:p>
          <a:p>
            <a:pPr eaLnBrk="1" hangingPunct="1">
              <a:buFont typeface="Wingdings 3" pitchFamily="18" charset="2"/>
              <a:buNone/>
            </a:pPr>
            <a:endParaRPr lang="el-GR" sz="2000" smtClean="0"/>
          </a:p>
          <a:p>
            <a:pPr eaLnBrk="1" hangingPunct="1">
              <a:buFont typeface="Wingdings 3" pitchFamily="18" charset="2"/>
              <a:buNone/>
            </a:pPr>
            <a:endParaRPr lang="el-GR" sz="2000" smtClean="0"/>
          </a:p>
          <a:p>
            <a:pPr eaLnBrk="1" hangingPunct="1"/>
            <a:endParaRPr lang="el-GR" sz="2000" smtClean="0"/>
          </a:p>
          <a:p>
            <a:pPr eaLnBrk="1" hangingPunct="1"/>
            <a:endParaRPr lang="el-GR" sz="2000" smtClean="0"/>
          </a:p>
        </p:txBody>
      </p:sp>
      <p:pic>
        <p:nvPicPr>
          <p:cNvPr id="36867" name="3 - Εικόνα" descr="IMG_6417.jpg"/>
          <p:cNvPicPr>
            <a:picLocks noChangeAspect="1"/>
          </p:cNvPicPr>
          <p:nvPr/>
        </p:nvPicPr>
        <p:blipFill>
          <a:blip r:embed="rId3" cstate="print"/>
          <a:srcRect/>
          <a:stretch>
            <a:fillRect/>
          </a:stretch>
        </p:blipFill>
        <p:spPr bwMode="auto">
          <a:xfrm>
            <a:off x="4211638" y="0"/>
            <a:ext cx="4932362" cy="6858000"/>
          </a:xfrm>
          <a:prstGeom prst="rect">
            <a:avLst/>
          </a:prstGeom>
          <a:noFill/>
          <a:ln w="9525">
            <a:noFill/>
            <a:miter lim="800000"/>
            <a:headEnd/>
            <a:tailEnd/>
          </a:ln>
        </p:spPr>
      </p:pic>
      <p:sp>
        <p:nvSpPr>
          <p:cNvPr id="32777" name="Rectangle 9"/>
          <p:cNvSpPr>
            <a:spLocks noGrp="1" noChangeArrowheads="1"/>
          </p:cNvSpPr>
          <p:nvPr>
            <p:ph type="title" idx="4294967295"/>
          </p:nvPr>
        </p:nvSpPr>
        <p:spPr bwMode="auto">
          <a:xfrm>
            <a:off x="-112713" y="6350"/>
            <a:ext cx="8229601" cy="1143000"/>
          </a:xfrm>
        </p:spPr>
        <p:txBody>
          <a:bodyPr wrap="square" lIns="91440" tIns="45720" rIns="91440" bIns="45720" numCol="1" anchorCtr="0" compatLnSpc="1">
            <a:prstTxWarp prst="textNoShape">
              <a:avLst/>
            </a:prstTxWarp>
          </a:bodyPr>
          <a:lstStyle/>
          <a:p>
            <a:pPr eaLnBrk="1" hangingPunct="1">
              <a:defRPr/>
            </a:pPr>
            <a:r>
              <a:rPr lang="en-US" sz="2800" dirty="0" smtClean="0">
                <a:effectLst/>
              </a:rPr>
              <a:t>I</a:t>
            </a:r>
            <a:r>
              <a:rPr lang="el-GR" sz="2800" dirty="0" smtClean="0">
                <a:effectLst/>
              </a:rPr>
              <a:t>Χ</a:t>
            </a:r>
            <a:r>
              <a:rPr lang="en-US" sz="2800" dirty="0" smtClean="0">
                <a:effectLst/>
              </a:rPr>
              <a:t>. </a:t>
            </a:r>
            <a:r>
              <a:rPr lang="el-GR" sz="2800" dirty="0" smtClean="0">
                <a:effectLst/>
                <a:latin typeface="Arial" charset="0"/>
              </a:rPr>
              <a:t>Γλωσσοφαρυγγικό Νεύρο</a:t>
            </a:r>
          </a:p>
        </p:txBody>
      </p:sp>
      <p:sp>
        <p:nvSpPr>
          <p:cNvPr id="5" name="4 - Έλλειψη"/>
          <p:cNvSpPr/>
          <p:nvPr/>
        </p:nvSpPr>
        <p:spPr>
          <a:xfrm>
            <a:off x="7524750" y="2565400"/>
            <a:ext cx="142875" cy="142875"/>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l-GR" b="0"/>
          </a:p>
        </p:txBody>
      </p:sp>
      <p:sp>
        <p:nvSpPr>
          <p:cNvPr id="6" name="5 - Έλλειψη"/>
          <p:cNvSpPr/>
          <p:nvPr/>
        </p:nvSpPr>
        <p:spPr>
          <a:xfrm>
            <a:off x="7380288" y="2852738"/>
            <a:ext cx="144462" cy="144462"/>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l-GR" b="0"/>
          </a:p>
        </p:txBody>
      </p:sp>
      <p:sp>
        <p:nvSpPr>
          <p:cNvPr id="7" name="6 - Έλλειψη"/>
          <p:cNvSpPr/>
          <p:nvPr/>
        </p:nvSpPr>
        <p:spPr>
          <a:xfrm>
            <a:off x="8101013" y="1989138"/>
            <a:ext cx="142875" cy="144462"/>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l-GR" b="0"/>
          </a:p>
        </p:txBody>
      </p:sp>
      <p:sp>
        <p:nvSpPr>
          <p:cNvPr id="8" name="7 - Έλλειψη"/>
          <p:cNvSpPr/>
          <p:nvPr/>
        </p:nvSpPr>
        <p:spPr>
          <a:xfrm>
            <a:off x="6954614" y="5488657"/>
            <a:ext cx="144016" cy="144016"/>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l-GR" b="0"/>
          </a:p>
        </p:txBody>
      </p:sp>
      <p:sp>
        <p:nvSpPr>
          <p:cNvPr id="2" name="6 - Έλλειψη"/>
          <p:cNvSpPr/>
          <p:nvPr/>
        </p:nvSpPr>
        <p:spPr>
          <a:xfrm>
            <a:off x="8243888" y="2492375"/>
            <a:ext cx="142875" cy="14446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l-GR" b="0"/>
          </a:p>
        </p:txBody>
      </p:sp>
      <p:grpSp>
        <p:nvGrpSpPr>
          <p:cNvPr id="3" name="7 - Έλλειψη"/>
          <p:cNvGrpSpPr>
            <a:grpSpLocks/>
          </p:cNvGrpSpPr>
          <p:nvPr/>
        </p:nvGrpSpPr>
        <p:grpSpPr bwMode="auto">
          <a:xfrm>
            <a:off x="6732588" y="5445125"/>
            <a:ext cx="292100" cy="304800"/>
            <a:chOff x="4328" y="3448"/>
            <a:chExt cx="184" cy="192"/>
          </a:xfrm>
        </p:grpSpPr>
        <p:pic>
          <p:nvPicPr>
            <p:cNvPr id="36877" name="7 - Έλλειψη"/>
            <p:cNvPicPr>
              <a:picLocks noChangeArrowheads="1"/>
            </p:cNvPicPr>
            <p:nvPr/>
          </p:nvPicPr>
          <p:blipFill>
            <a:blip r:embed="rId4"/>
            <a:srcRect/>
            <a:stretch>
              <a:fillRect/>
            </a:stretch>
          </p:blipFill>
          <p:spPr bwMode="auto">
            <a:xfrm>
              <a:off x="4328" y="3448"/>
              <a:ext cx="184" cy="192"/>
            </a:xfrm>
            <a:prstGeom prst="rect">
              <a:avLst/>
            </a:prstGeom>
            <a:noFill/>
            <a:ln w="9525">
              <a:noFill/>
              <a:miter lim="800000"/>
              <a:headEnd/>
              <a:tailEnd/>
            </a:ln>
          </p:spPr>
        </p:pic>
        <p:sp>
          <p:nvSpPr>
            <p:cNvPr id="36878" name="Text Box 14"/>
            <p:cNvSpPr txBox="1">
              <a:spLocks noChangeArrowheads="1"/>
            </p:cNvSpPr>
            <p:nvPr/>
          </p:nvSpPr>
          <p:spPr bwMode="auto">
            <a:xfrm>
              <a:off x="4390" y="3489"/>
              <a:ext cx="64" cy="64"/>
            </a:xfrm>
            <a:prstGeom prst="rect">
              <a:avLst/>
            </a:prstGeom>
            <a:solidFill>
              <a:srgbClr val="99CC00"/>
            </a:solidFill>
            <a:ln w="9525">
              <a:noFill/>
              <a:miter lim="800000"/>
              <a:headEnd/>
              <a:tailEnd/>
            </a:ln>
          </p:spPr>
          <p:txBody>
            <a:bodyPr anchor="ctr"/>
            <a:lstStyle/>
            <a:p>
              <a:pPr algn="ctr"/>
              <a:endParaRPr lang="el-GR" b="0">
                <a:solidFill>
                  <a:srgbClr val="FFFFFF"/>
                </a:solidFill>
                <a:latin typeface="Lucida Sans Unicode"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2 - Θέση περιεχομένου"/>
          <p:cNvSpPr>
            <a:spLocks noGrp="1"/>
          </p:cNvSpPr>
          <p:nvPr>
            <p:ph idx="1"/>
          </p:nvPr>
        </p:nvSpPr>
        <p:spPr>
          <a:xfrm>
            <a:off x="0" y="1052513"/>
            <a:ext cx="4067175" cy="4525962"/>
          </a:xfrm>
        </p:spPr>
        <p:txBody>
          <a:bodyPr/>
          <a:lstStyle/>
          <a:p>
            <a:pPr eaLnBrk="1" hangingPunct="1">
              <a:buFont typeface="Wingdings 3" pitchFamily="18" charset="2"/>
              <a:buNone/>
            </a:pPr>
            <a:r>
              <a:rPr lang="el-GR" sz="2000" b="1" i="1" smtClean="0"/>
              <a:t>Εκφυτικοί πυρήνες.</a:t>
            </a:r>
            <a:endParaRPr lang="el-GR" sz="2000" smtClean="0"/>
          </a:p>
          <a:p>
            <a:pPr eaLnBrk="1" hangingPunct="1"/>
            <a:r>
              <a:rPr lang="el-GR" sz="2000" b="1" smtClean="0"/>
              <a:t>Κινητικές ίνες</a:t>
            </a:r>
            <a:r>
              <a:rPr lang="el-GR" sz="2000" smtClean="0"/>
              <a:t> για το βελονοφαρυγγικό μυ που ανήκει στους μυς του φάρυγγα (κατάποση) (</a:t>
            </a:r>
            <a:r>
              <a:rPr lang="el-GR" sz="2000" u="sng" smtClean="0"/>
              <a:t>μικτός ή κοιλιακός πυρήνας του προμήκη</a:t>
            </a:r>
            <a:r>
              <a:rPr lang="el-GR" sz="2000" smtClean="0"/>
              <a:t>). </a:t>
            </a:r>
          </a:p>
          <a:p>
            <a:pPr eaLnBrk="1" hangingPunct="1"/>
            <a:r>
              <a:rPr lang="el-GR" sz="2000" b="1" smtClean="0"/>
              <a:t>Παρασυμπαθητικές ίνες</a:t>
            </a:r>
            <a:r>
              <a:rPr lang="el-GR" sz="2000" smtClean="0"/>
              <a:t> για την παρωτίδα (</a:t>
            </a:r>
            <a:r>
              <a:rPr lang="el-GR" sz="2000" u="sng" smtClean="0"/>
              <a:t>κάτω σιελικός πυρήνας</a:t>
            </a:r>
            <a:r>
              <a:rPr lang="el-GR" sz="2000" smtClean="0"/>
              <a:t> του προμήκους). </a:t>
            </a:r>
          </a:p>
          <a:p>
            <a:pPr eaLnBrk="1" hangingPunct="1">
              <a:buFont typeface="Wingdings 3" pitchFamily="18" charset="2"/>
              <a:buNone/>
            </a:pPr>
            <a:endParaRPr lang="el-GR" sz="2000" smtClean="0"/>
          </a:p>
          <a:p>
            <a:pPr eaLnBrk="1" hangingPunct="1"/>
            <a:endParaRPr lang="el-GR" sz="2000" smtClean="0"/>
          </a:p>
          <a:p>
            <a:pPr eaLnBrk="1" hangingPunct="1"/>
            <a:endParaRPr lang="el-GR" sz="2000" smtClean="0"/>
          </a:p>
        </p:txBody>
      </p:sp>
      <p:pic>
        <p:nvPicPr>
          <p:cNvPr id="37891" name="3 - Εικόνα" descr="IMG_6417.jpg"/>
          <p:cNvPicPr>
            <a:picLocks noChangeAspect="1"/>
          </p:cNvPicPr>
          <p:nvPr/>
        </p:nvPicPr>
        <p:blipFill>
          <a:blip r:embed="rId3" cstate="print"/>
          <a:srcRect/>
          <a:stretch>
            <a:fillRect/>
          </a:stretch>
        </p:blipFill>
        <p:spPr bwMode="auto">
          <a:xfrm>
            <a:off x="4211638" y="0"/>
            <a:ext cx="4932362" cy="6858000"/>
          </a:xfrm>
          <a:prstGeom prst="rect">
            <a:avLst/>
          </a:prstGeom>
          <a:noFill/>
          <a:ln w="9525">
            <a:noFill/>
            <a:miter lim="800000"/>
            <a:headEnd/>
            <a:tailEnd/>
          </a:ln>
        </p:spPr>
      </p:pic>
      <p:sp>
        <p:nvSpPr>
          <p:cNvPr id="32777" name="Rectangle 9"/>
          <p:cNvSpPr>
            <a:spLocks noGrp="1" noChangeArrowheads="1"/>
          </p:cNvSpPr>
          <p:nvPr>
            <p:ph type="title" idx="4294967295"/>
          </p:nvPr>
        </p:nvSpPr>
        <p:spPr bwMode="auto">
          <a:xfrm>
            <a:off x="0" y="0"/>
            <a:ext cx="8229600" cy="1143000"/>
          </a:xfrm>
        </p:spPr>
        <p:txBody>
          <a:bodyPr wrap="square" lIns="91440" tIns="45720" rIns="91440" bIns="45720" numCol="1" anchorCtr="0" compatLnSpc="1">
            <a:prstTxWarp prst="textNoShape">
              <a:avLst/>
            </a:prstTxWarp>
          </a:bodyPr>
          <a:lstStyle/>
          <a:p>
            <a:pPr eaLnBrk="1" hangingPunct="1">
              <a:defRPr/>
            </a:pPr>
            <a:r>
              <a:rPr lang="en-US" sz="2800" dirty="0" smtClean="0">
                <a:effectLst/>
              </a:rPr>
              <a:t>I</a:t>
            </a:r>
            <a:r>
              <a:rPr lang="el-GR" sz="2800" dirty="0" smtClean="0">
                <a:effectLst/>
              </a:rPr>
              <a:t>Χ</a:t>
            </a:r>
            <a:r>
              <a:rPr lang="en-US" sz="2800" dirty="0" smtClean="0">
                <a:effectLst/>
              </a:rPr>
              <a:t>. </a:t>
            </a:r>
            <a:r>
              <a:rPr lang="el-GR" sz="2800" dirty="0" smtClean="0">
                <a:effectLst/>
                <a:latin typeface="Arial" charset="0"/>
              </a:rPr>
              <a:t>Γλωσσοφαρυγγικό Νεύρο</a:t>
            </a:r>
          </a:p>
        </p:txBody>
      </p:sp>
      <p:sp>
        <p:nvSpPr>
          <p:cNvPr id="5" name="4 - Έλλειψη"/>
          <p:cNvSpPr/>
          <p:nvPr/>
        </p:nvSpPr>
        <p:spPr>
          <a:xfrm>
            <a:off x="8028384" y="2420888"/>
            <a:ext cx="144016" cy="144016"/>
          </a:xfrm>
          <a:prstGeom prst="ellipse">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l-GR" b="0"/>
          </a:p>
        </p:txBody>
      </p:sp>
      <p:sp>
        <p:nvSpPr>
          <p:cNvPr id="6" name="5 - Έλλειψη"/>
          <p:cNvSpPr/>
          <p:nvPr/>
        </p:nvSpPr>
        <p:spPr>
          <a:xfrm flipH="1">
            <a:off x="7956376" y="2132856"/>
            <a:ext cx="144016" cy="14401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l-GR"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ChangeArrowheads="1"/>
          </p:cNvSpPr>
          <p:nvPr/>
        </p:nvSpPr>
        <p:spPr bwMode="auto">
          <a:xfrm>
            <a:off x="5148263" y="6021388"/>
            <a:ext cx="2736850" cy="701675"/>
          </a:xfrm>
          <a:prstGeom prst="rect">
            <a:avLst/>
          </a:prstGeom>
          <a:noFill/>
          <a:ln w="9525">
            <a:noFill/>
            <a:miter lim="800000"/>
            <a:headEnd/>
            <a:tailEnd/>
          </a:ln>
        </p:spPr>
        <p:txBody>
          <a:bodyPr>
            <a:spAutoFit/>
          </a:bodyPr>
          <a:lstStyle/>
          <a:p>
            <a:r>
              <a:rPr lang="el-GR" sz="2000" b="0">
                <a:solidFill>
                  <a:schemeClr val="tx2"/>
                </a:solidFill>
                <a:latin typeface="Times New Roman" pitchFamily="18" charset="0"/>
              </a:rPr>
              <a:t>Πυρήνες εγκεφαλικών </a:t>
            </a:r>
          </a:p>
          <a:p>
            <a:r>
              <a:rPr lang="el-GR" sz="2000" b="0">
                <a:solidFill>
                  <a:schemeClr val="tx2"/>
                </a:solidFill>
                <a:latin typeface="Times New Roman" pitchFamily="18" charset="0"/>
              </a:rPr>
              <a:t>             νεύρων</a:t>
            </a:r>
          </a:p>
        </p:txBody>
      </p:sp>
      <p:sp>
        <p:nvSpPr>
          <p:cNvPr id="38915" name="Text Box 3"/>
          <p:cNvSpPr txBox="1">
            <a:spLocks noChangeArrowheads="1"/>
          </p:cNvSpPr>
          <p:nvPr/>
        </p:nvSpPr>
        <p:spPr bwMode="auto">
          <a:xfrm>
            <a:off x="-92075" y="2584450"/>
            <a:ext cx="184150" cy="366713"/>
          </a:xfrm>
          <a:prstGeom prst="rect">
            <a:avLst/>
          </a:prstGeom>
          <a:noFill/>
          <a:ln w="9525">
            <a:noFill/>
            <a:miter lim="800000"/>
            <a:headEnd/>
            <a:tailEnd/>
          </a:ln>
        </p:spPr>
        <p:txBody>
          <a:bodyPr wrap="none">
            <a:spAutoFit/>
          </a:bodyPr>
          <a:lstStyle/>
          <a:p>
            <a:endParaRPr lang="el-GR"/>
          </a:p>
        </p:txBody>
      </p:sp>
      <p:pic>
        <p:nvPicPr>
          <p:cNvPr id="38916" name="Picture 4"/>
          <p:cNvPicPr>
            <a:picLocks noChangeAspect="1" noChangeArrowheads="1"/>
          </p:cNvPicPr>
          <p:nvPr/>
        </p:nvPicPr>
        <p:blipFill>
          <a:blip r:embed="rId3"/>
          <a:srcRect/>
          <a:stretch>
            <a:fillRect/>
          </a:stretch>
        </p:blipFill>
        <p:spPr bwMode="auto">
          <a:xfrm>
            <a:off x="0" y="0"/>
            <a:ext cx="4364038" cy="6858000"/>
          </a:xfrm>
          <a:prstGeom prst="rect">
            <a:avLst/>
          </a:prstGeom>
          <a:noFill/>
          <a:ln w="9525">
            <a:noFill/>
            <a:miter lim="800000"/>
            <a:headEnd/>
            <a:tailEnd/>
          </a:ln>
        </p:spPr>
      </p:pic>
      <p:sp>
        <p:nvSpPr>
          <p:cNvPr id="91141" name="Text Box 5"/>
          <p:cNvSpPr txBox="1">
            <a:spLocks noChangeArrowheads="1"/>
          </p:cNvSpPr>
          <p:nvPr/>
        </p:nvSpPr>
        <p:spPr bwMode="auto">
          <a:xfrm>
            <a:off x="4787900" y="476250"/>
            <a:ext cx="4356100" cy="4470400"/>
          </a:xfrm>
          <a:prstGeom prst="rect">
            <a:avLst/>
          </a:prstGeom>
          <a:noFill/>
          <a:ln w="9525">
            <a:noFill/>
            <a:miter lim="800000"/>
            <a:headEnd/>
            <a:tailEnd/>
          </a:ln>
        </p:spPr>
        <p:txBody>
          <a:bodyPr>
            <a:spAutoFit/>
          </a:bodyPr>
          <a:lstStyle/>
          <a:p>
            <a:r>
              <a:rPr lang="el-GR" sz="1400"/>
              <a:t>1: Υπογλώσσιο (12η )</a:t>
            </a:r>
            <a:endParaRPr lang="en-US" sz="1400"/>
          </a:p>
          <a:p>
            <a:r>
              <a:rPr lang="el-GR" sz="1400"/>
              <a:t>2: Απαγωγό (6η ) </a:t>
            </a:r>
            <a:endParaRPr lang="en-US" sz="1400"/>
          </a:p>
          <a:p>
            <a:r>
              <a:rPr lang="el-GR" sz="1400"/>
              <a:t>3: Τροχιλιακό (4η ) </a:t>
            </a:r>
            <a:endParaRPr lang="en-US" sz="1400"/>
          </a:p>
          <a:p>
            <a:r>
              <a:rPr lang="el-GR" sz="1400"/>
              <a:t> 4: Οφθαλμοκινητικό (3η ) </a:t>
            </a:r>
            <a:endParaRPr lang="en-US" sz="1400"/>
          </a:p>
          <a:p>
            <a:r>
              <a:rPr lang="el-GR" sz="1400"/>
              <a:t> 5: Ραχιαίος πνευμονογαστρικού ΠΣ (10η ) </a:t>
            </a:r>
            <a:endParaRPr lang="en-US" sz="1400"/>
          </a:p>
          <a:p>
            <a:r>
              <a:rPr lang="el-GR" sz="1400"/>
              <a:t> 6: Κάτω σιαλικός ΠΣ (9η )  </a:t>
            </a:r>
          </a:p>
          <a:p>
            <a:r>
              <a:rPr lang="el-GR" sz="1400"/>
              <a:t>7: Άνω σιαλικός (7η ) </a:t>
            </a:r>
            <a:endParaRPr lang="en-US" sz="1400"/>
          </a:p>
          <a:p>
            <a:r>
              <a:rPr lang="el-GR" sz="1400"/>
              <a:t>8: π. </a:t>
            </a:r>
            <a:r>
              <a:rPr lang="en-US" sz="1400"/>
              <a:t>Edinger-Westphal </a:t>
            </a:r>
            <a:r>
              <a:rPr lang="el-GR" sz="1400"/>
              <a:t>ΠΣ (3η )</a:t>
            </a:r>
            <a:endParaRPr lang="en-US" sz="1400"/>
          </a:p>
          <a:p>
            <a:r>
              <a:rPr lang="el-GR" sz="1400"/>
              <a:t>9: π. Παραπληρωματικού (11η )</a:t>
            </a:r>
            <a:endParaRPr lang="en-US" sz="1400"/>
          </a:p>
          <a:p>
            <a:r>
              <a:rPr lang="el-GR" sz="1400"/>
              <a:t>10: Μεικτός ή κοιλιακός π. (9η – 10η ) </a:t>
            </a:r>
            <a:endParaRPr lang="en-US" sz="1400"/>
          </a:p>
          <a:p>
            <a:r>
              <a:rPr lang="el-GR" sz="1400"/>
              <a:t>11. π. Προσωπικού (7η ) </a:t>
            </a:r>
            <a:endParaRPr lang="en-US" sz="1400"/>
          </a:p>
          <a:p>
            <a:r>
              <a:rPr lang="el-GR" sz="1400"/>
              <a:t>12. Έσω γόνυ προσωπικού ν. (7η )  </a:t>
            </a:r>
            <a:endParaRPr lang="en-US" sz="1400"/>
          </a:p>
          <a:p>
            <a:r>
              <a:rPr lang="el-GR" sz="1400"/>
              <a:t>13. Κινητικός π. τριδύμου (5η ) </a:t>
            </a:r>
            <a:endParaRPr lang="en-US" sz="1400"/>
          </a:p>
          <a:p>
            <a:r>
              <a:rPr lang="el-GR" sz="1400"/>
              <a:t>14. Μονήρης π. ΠΣ (7η -10η )  </a:t>
            </a:r>
            <a:endParaRPr lang="en-US" sz="1400"/>
          </a:p>
          <a:p>
            <a:r>
              <a:rPr lang="el-GR" sz="1400"/>
              <a:t>15. Κύριος αισθητικός τριδύμου (5η ) </a:t>
            </a:r>
            <a:endParaRPr lang="en-US" sz="1400"/>
          </a:p>
          <a:p>
            <a:r>
              <a:rPr lang="el-GR" sz="1400"/>
              <a:t>16. Μεσεγκεφαλικός π. τριδύμου (5η ) </a:t>
            </a:r>
            <a:endParaRPr lang="en-US" sz="1400"/>
          </a:p>
          <a:p>
            <a:r>
              <a:rPr lang="el-GR" sz="1400"/>
              <a:t>17. Νωτιαίος π. τριδύμου (5η )</a:t>
            </a:r>
            <a:endParaRPr lang="en-US" sz="1400"/>
          </a:p>
          <a:p>
            <a:r>
              <a:rPr lang="el-GR" sz="1400"/>
              <a:t>18. Αιθουσαίοι π. (8η ) </a:t>
            </a:r>
            <a:endParaRPr lang="en-US" sz="1400"/>
          </a:p>
          <a:p>
            <a:r>
              <a:rPr lang="el-GR" sz="1400"/>
              <a:t> 19. Κοχλιακοί π. 8η ).</a:t>
            </a:r>
            <a:r>
              <a:rPr lang="el-GR" b="0"/>
              <a:t>      </a:t>
            </a:r>
          </a:p>
          <a:p>
            <a:endParaRPr lang="el-GR"/>
          </a:p>
        </p:txBody>
      </p:sp>
      <p:sp>
        <p:nvSpPr>
          <p:cNvPr id="38918" name="Oval 6"/>
          <p:cNvSpPr>
            <a:spLocks noChangeArrowheads="1"/>
          </p:cNvSpPr>
          <p:nvPr/>
        </p:nvSpPr>
        <p:spPr bwMode="auto">
          <a:xfrm>
            <a:off x="2124075" y="4149725"/>
            <a:ext cx="1152525" cy="1008063"/>
          </a:xfrm>
          <a:prstGeom prst="ellipse">
            <a:avLst/>
          </a:prstGeom>
          <a:noFill/>
          <a:ln w="9525">
            <a:solidFill>
              <a:srgbClr val="FF0000"/>
            </a:solidFill>
            <a:round/>
            <a:headEnd/>
            <a:tailEnd/>
          </a:ln>
        </p:spPr>
        <p:txBody>
          <a:bodyPr wrap="none" anchor="ctr"/>
          <a:lstStyle/>
          <a:p>
            <a:endParaRPr lang="el-GR"/>
          </a:p>
        </p:txBody>
      </p:sp>
      <p:sp>
        <p:nvSpPr>
          <p:cNvPr id="38919" name="Oval 7"/>
          <p:cNvSpPr>
            <a:spLocks noChangeArrowheads="1"/>
          </p:cNvSpPr>
          <p:nvPr/>
        </p:nvSpPr>
        <p:spPr bwMode="auto">
          <a:xfrm>
            <a:off x="3851275" y="3573463"/>
            <a:ext cx="360363" cy="287337"/>
          </a:xfrm>
          <a:prstGeom prst="ellipse">
            <a:avLst/>
          </a:prstGeom>
          <a:noFill/>
          <a:ln w="9525">
            <a:solidFill>
              <a:srgbClr val="FF0000"/>
            </a:solidFill>
            <a:round/>
            <a:headEnd/>
            <a:tailEnd/>
          </a:ln>
        </p:spPr>
        <p:txBody>
          <a:bodyPr wrap="none" anchor="ctr"/>
          <a:lstStyle/>
          <a:p>
            <a:endParaRPr lang="el-GR"/>
          </a:p>
        </p:txBody>
      </p:sp>
      <p:sp>
        <p:nvSpPr>
          <p:cNvPr id="38920" name="Oval 8"/>
          <p:cNvSpPr>
            <a:spLocks noChangeArrowheads="1"/>
          </p:cNvSpPr>
          <p:nvPr/>
        </p:nvSpPr>
        <p:spPr bwMode="auto">
          <a:xfrm>
            <a:off x="3779838" y="5445125"/>
            <a:ext cx="360362" cy="287338"/>
          </a:xfrm>
          <a:prstGeom prst="ellipse">
            <a:avLst/>
          </a:prstGeom>
          <a:noFill/>
          <a:ln w="9525">
            <a:solidFill>
              <a:srgbClr val="FF0000"/>
            </a:solidFill>
            <a:round/>
            <a:headEnd/>
            <a:tailEnd/>
          </a:ln>
        </p:spPr>
        <p:txBody>
          <a:bodyPr wrap="none" anchor="ctr"/>
          <a:lstStyle/>
          <a:p>
            <a:endParaRPr lang="el-GR"/>
          </a:p>
        </p:txBody>
      </p:sp>
      <p:sp>
        <p:nvSpPr>
          <p:cNvPr id="38921" name="Oval 9"/>
          <p:cNvSpPr>
            <a:spLocks noChangeArrowheads="1"/>
          </p:cNvSpPr>
          <p:nvPr/>
        </p:nvSpPr>
        <p:spPr bwMode="auto">
          <a:xfrm>
            <a:off x="3851275" y="3141663"/>
            <a:ext cx="360363" cy="287337"/>
          </a:xfrm>
          <a:prstGeom prst="ellipse">
            <a:avLst/>
          </a:prstGeom>
          <a:noFill/>
          <a:ln w="9525">
            <a:solidFill>
              <a:srgbClr val="FF0000"/>
            </a:solidFill>
            <a:round/>
            <a:headEnd/>
            <a:tailEnd/>
          </a:ln>
        </p:spPr>
        <p:txBody>
          <a:bodyPr wrap="none" anchor="ct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91141">
                                            <p:txEl>
                                              <p:pRg st="16" end="16"/>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1000" fill="hold"/>
                                        <p:tgtEl>
                                          <p:spTgt spid="91141">
                                            <p:txEl>
                                              <p:pRg st="13" end="13"/>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1000" fill="hold"/>
                                        <p:tgtEl>
                                          <p:spTgt spid="91141">
                                            <p:txEl>
                                              <p:pRg st="9" end="9"/>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1000" fill="hold"/>
                                        <p:tgtEl>
                                          <p:spTgt spid="91141">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p:cNvSpPr>
            <a:spLocks noChangeArrowheads="1"/>
          </p:cNvSpPr>
          <p:nvPr/>
        </p:nvSpPr>
        <p:spPr bwMode="auto">
          <a:xfrm>
            <a:off x="5940425" y="5300663"/>
            <a:ext cx="2736850" cy="701675"/>
          </a:xfrm>
          <a:prstGeom prst="rect">
            <a:avLst/>
          </a:prstGeom>
          <a:noFill/>
          <a:ln w="9525">
            <a:noFill/>
            <a:miter lim="800000"/>
            <a:headEnd/>
            <a:tailEnd/>
          </a:ln>
        </p:spPr>
        <p:txBody>
          <a:bodyPr>
            <a:spAutoFit/>
          </a:bodyPr>
          <a:lstStyle/>
          <a:p>
            <a:r>
              <a:rPr lang="el-GR" sz="2000" b="0">
                <a:solidFill>
                  <a:schemeClr val="tx2"/>
                </a:solidFill>
                <a:latin typeface="Times New Roman" pitchFamily="18" charset="0"/>
              </a:rPr>
              <a:t>Πυρήνες εγκεφαλικών </a:t>
            </a:r>
          </a:p>
          <a:p>
            <a:r>
              <a:rPr lang="el-GR" sz="2000" b="0">
                <a:solidFill>
                  <a:schemeClr val="tx2"/>
                </a:solidFill>
                <a:latin typeface="Times New Roman" pitchFamily="18" charset="0"/>
              </a:rPr>
              <a:t>             νεύρων</a:t>
            </a:r>
          </a:p>
        </p:txBody>
      </p:sp>
      <p:sp>
        <p:nvSpPr>
          <p:cNvPr id="39939" name="Text Box 3"/>
          <p:cNvSpPr txBox="1">
            <a:spLocks noChangeArrowheads="1"/>
          </p:cNvSpPr>
          <p:nvPr/>
        </p:nvSpPr>
        <p:spPr bwMode="auto">
          <a:xfrm>
            <a:off x="-92075" y="2584450"/>
            <a:ext cx="184150" cy="366713"/>
          </a:xfrm>
          <a:prstGeom prst="rect">
            <a:avLst/>
          </a:prstGeom>
          <a:noFill/>
          <a:ln w="9525">
            <a:noFill/>
            <a:miter lim="800000"/>
            <a:headEnd/>
            <a:tailEnd/>
          </a:ln>
        </p:spPr>
        <p:txBody>
          <a:bodyPr wrap="none">
            <a:spAutoFit/>
          </a:bodyPr>
          <a:lstStyle/>
          <a:p>
            <a:endParaRPr lang="el-GR"/>
          </a:p>
        </p:txBody>
      </p:sp>
      <p:sp>
        <p:nvSpPr>
          <p:cNvPr id="89092" name="Text Box 4"/>
          <p:cNvSpPr txBox="1">
            <a:spLocks noChangeArrowheads="1"/>
          </p:cNvSpPr>
          <p:nvPr/>
        </p:nvSpPr>
        <p:spPr bwMode="auto">
          <a:xfrm>
            <a:off x="5292725" y="765175"/>
            <a:ext cx="4356100" cy="4470400"/>
          </a:xfrm>
          <a:prstGeom prst="rect">
            <a:avLst/>
          </a:prstGeom>
          <a:noFill/>
          <a:ln w="9525">
            <a:noFill/>
            <a:miter lim="800000"/>
            <a:headEnd/>
            <a:tailEnd/>
          </a:ln>
        </p:spPr>
        <p:txBody>
          <a:bodyPr>
            <a:spAutoFit/>
          </a:bodyPr>
          <a:lstStyle/>
          <a:p>
            <a:r>
              <a:rPr lang="el-GR" sz="1400"/>
              <a:t>1: Υπογλώσσιο (12η )</a:t>
            </a:r>
            <a:endParaRPr lang="en-US" sz="1400"/>
          </a:p>
          <a:p>
            <a:r>
              <a:rPr lang="el-GR" sz="1400"/>
              <a:t>2: Απαγωγό (6η ) </a:t>
            </a:r>
            <a:endParaRPr lang="en-US" sz="1400"/>
          </a:p>
          <a:p>
            <a:r>
              <a:rPr lang="el-GR" sz="1400"/>
              <a:t>3: Τροχιλιακό (4η ) </a:t>
            </a:r>
            <a:endParaRPr lang="en-US" sz="1400"/>
          </a:p>
          <a:p>
            <a:r>
              <a:rPr lang="el-GR" sz="1400"/>
              <a:t> 4: Οφθαλμοκινητικό (3η ) </a:t>
            </a:r>
            <a:endParaRPr lang="en-US" sz="1400"/>
          </a:p>
          <a:p>
            <a:r>
              <a:rPr lang="el-GR" sz="1400"/>
              <a:t> 5: Ραχιαίος πνευμονογαστρικού ΠΣ (10η ) </a:t>
            </a:r>
            <a:endParaRPr lang="en-US" sz="1400"/>
          </a:p>
          <a:p>
            <a:r>
              <a:rPr lang="el-GR" sz="1400"/>
              <a:t> 6: Κάτω σιαλικός ΠΣ (9η )  </a:t>
            </a:r>
          </a:p>
          <a:p>
            <a:r>
              <a:rPr lang="en-US" sz="1400"/>
              <a:t> </a:t>
            </a:r>
            <a:r>
              <a:rPr lang="el-GR" sz="1400"/>
              <a:t>7: Άνω σιαλικός (7η ) </a:t>
            </a:r>
            <a:endParaRPr lang="en-US" sz="1400"/>
          </a:p>
          <a:p>
            <a:r>
              <a:rPr lang="el-GR" sz="1400"/>
              <a:t>8: π. </a:t>
            </a:r>
            <a:r>
              <a:rPr lang="en-US" sz="1400"/>
              <a:t>Edinger-Westphal </a:t>
            </a:r>
            <a:r>
              <a:rPr lang="el-GR" sz="1400"/>
              <a:t>ΠΣ (3η )</a:t>
            </a:r>
            <a:endParaRPr lang="en-US" sz="1400"/>
          </a:p>
          <a:p>
            <a:r>
              <a:rPr lang="el-GR" sz="1400"/>
              <a:t>9: π. Παραπληρωματικού (11η )</a:t>
            </a:r>
            <a:endParaRPr lang="en-US" sz="1400"/>
          </a:p>
          <a:p>
            <a:r>
              <a:rPr lang="el-GR" sz="1400"/>
              <a:t>10: Μεικτός ή κοιλιακός π. (9η – 10η ) </a:t>
            </a:r>
            <a:endParaRPr lang="en-US" sz="1400"/>
          </a:p>
          <a:p>
            <a:r>
              <a:rPr lang="el-GR" sz="1400"/>
              <a:t>11. π. Προσωπικού (7η ) </a:t>
            </a:r>
            <a:endParaRPr lang="en-US" sz="1400"/>
          </a:p>
          <a:p>
            <a:r>
              <a:rPr lang="el-GR" sz="1400"/>
              <a:t>12. Έσω γόνυ προσωπικού ν. (7η )  </a:t>
            </a:r>
            <a:endParaRPr lang="en-US" sz="1400"/>
          </a:p>
          <a:p>
            <a:r>
              <a:rPr lang="el-GR" sz="1400"/>
              <a:t>13. Κινητικός π. τριδύμου (5η ) </a:t>
            </a:r>
            <a:endParaRPr lang="en-US" sz="1400"/>
          </a:p>
          <a:p>
            <a:r>
              <a:rPr lang="el-GR" sz="1400"/>
              <a:t>14. Μονήρης π. ΠΣ (7η -10η )  </a:t>
            </a:r>
            <a:endParaRPr lang="en-US" sz="1400"/>
          </a:p>
          <a:p>
            <a:r>
              <a:rPr lang="el-GR" sz="1400"/>
              <a:t>15. Κύριος αισθητικός τριδύμου (5η ) </a:t>
            </a:r>
            <a:endParaRPr lang="en-US" sz="1400"/>
          </a:p>
          <a:p>
            <a:r>
              <a:rPr lang="el-GR" sz="1400"/>
              <a:t>16. Μεσεγκεφαλικός π. τριδύμου (5η ) </a:t>
            </a:r>
            <a:endParaRPr lang="en-US" sz="1400"/>
          </a:p>
          <a:p>
            <a:r>
              <a:rPr lang="el-GR" sz="1400"/>
              <a:t>17. Νωτιαίος π. τριδύμου (5η )</a:t>
            </a:r>
            <a:endParaRPr lang="en-US" sz="1400"/>
          </a:p>
          <a:p>
            <a:r>
              <a:rPr lang="el-GR" sz="1400"/>
              <a:t>18. Αιθουσαίοι π. (8η ) </a:t>
            </a:r>
            <a:endParaRPr lang="en-US" sz="1400"/>
          </a:p>
          <a:p>
            <a:r>
              <a:rPr lang="el-GR" sz="1400"/>
              <a:t> 19. Κοχλιακοί π. </a:t>
            </a:r>
            <a:r>
              <a:rPr lang="en-US" sz="1400"/>
              <a:t>(</a:t>
            </a:r>
            <a:r>
              <a:rPr lang="el-GR" sz="1400"/>
              <a:t>8η ).</a:t>
            </a:r>
            <a:r>
              <a:rPr lang="el-GR" b="0"/>
              <a:t>      </a:t>
            </a:r>
          </a:p>
          <a:p>
            <a:endParaRPr lang="el-GR"/>
          </a:p>
        </p:txBody>
      </p:sp>
      <p:pic>
        <p:nvPicPr>
          <p:cNvPr id="39941" name="Picture 5"/>
          <p:cNvPicPr>
            <a:picLocks noChangeAspect="1" noChangeArrowheads="1"/>
          </p:cNvPicPr>
          <p:nvPr/>
        </p:nvPicPr>
        <p:blipFill>
          <a:blip r:embed="rId3"/>
          <a:srcRect/>
          <a:stretch>
            <a:fillRect/>
          </a:stretch>
        </p:blipFill>
        <p:spPr bwMode="auto">
          <a:xfrm>
            <a:off x="323850" y="260350"/>
            <a:ext cx="4392613" cy="6337300"/>
          </a:xfrm>
          <a:prstGeom prst="rect">
            <a:avLst/>
          </a:prstGeom>
          <a:noFill/>
          <a:ln w="9525">
            <a:noFill/>
            <a:miter lim="800000"/>
            <a:headEnd/>
            <a:tailEnd/>
          </a:ln>
        </p:spPr>
      </p:pic>
      <p:sp>
        <p:nvSpPr>
          <p:cNvPr id="39942" name="Oval 6"/>
          <p:cNvSpPr>
            <a:spLocks noChangeArrowheads="1"/>
          </p:cNvSpPr>
          <p:nvPr/>
        </p:nvSpPr>
        <p:spPr bwMode="auto">
          <a:xfrm>
            <a:off x="3419475" y="4508500"/>
            <a:ext cx="1223963" cy="792163"/>
          </a:xfrm>
          <a:prstGeom prst="ellipse">
            <a:avLst/>
          </a:prstGeom>
          <a:noFill/>
          <a:ln w="9525">
            <a:solidFill>
              <a:srgbClr val="FF0000"/>
            </a:solidFill>
            <a:round/>
            <a:headEnd/>
            <a:tailEnd/>
          </a:ln>
        </p:spPr>
        <p:txBody>
          <a:bodyPr wrap="none" anchor="ctr"/>
          <a:lstStyle/>
          <a:p>
            <a:endParaRPr lang="el-GR"/>
          </a:p>
        </p:txBody>
      </p:sp>
      <p:sp>
        <p:nvSpPr>
          <p:cNvPr id="39943" name="Oval 7"/>
          <p:cNvSpPr>
            <a:spLocks noChangeArrowheads="1"/>
          </p:cNvSpPr>
          <p:nvPr/>
        </p:nvSpPr>
        <p:spPr bwMode="auto">
          <a:xfrm>
            <a:off x="755650" y="3860800"/>
            <a:ext cx="792163" cy="504825"/>
          </a:xfrm>
          <a:prstGeom prst="ellipse">
            <a:avLst/>
          </a:prstGeom>
          <a:noFill/>
          <a:ln w="9525">
            <a:solidFill>
              <a:srgbClr val="FF0000"/>
            </a:solidFill>
            <a:round/>
            <a:headEnd/>
            <a:tailEnd/>
          </a:ln>
        </p:spPr>
        <p:txBody>
          <a:bodyPr wrap="none" anchor="ct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89092">
                                            <p:txEl>
                                              <p:pRg st="9" end="9"/>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1000" fill="hold"/>
                                        <p:tgtEl>
                                          <p:spTgt spid="89092">
                                            <p:txEl>
                                              <p:pRg st="13" end="13"/>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1000" fill="hold"/>
                                        <p:tgtEl>
                                          <p:spTgt spid="89092">
                                            <p:txEl>
                                              <p:pRg st="16" end="16"/>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1000" fill="hold"/>
                                        <p:tgtEl>
                                          <p:spTgt spid="89092">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4 - Εικόνα" descr="IMG_630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5 - Έλλειψη"/>
          <p:cNvSpPr/>
          <p:nvPr/>
        </p:nvSpPr>
        <p:spPr>
          <a:xfrm>
            <a:off x="7092950" y="3644900"/>
            <a:ext cx="1655763" cy="72072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7" name="6 - Έλλειψη"/>
          <p:cNvSpPr/>
          <p:nvPr/>
        </p:nvSpPr>
        <p:spPr>
          <a:xfrm>
            <a:off x="7019925" y="5373688"/>
            <a:ext cx="1800225" cy="8636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10" name="9 - Ορθογώνιο"/>
          <p:cNvSpPr/>
          <p:nvPr/>
        </p:nvSpPr>
        <p:spPr>
          <a:xfrm>
            <a:off x="7380288" y="4365625"/>
            <a:ext cx="1512887" cy="431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11" name="10 - Δεξιό βέλος"/>
          <p:cNvSpPr/>
          <p:nvPr/>
        </p:nvSpPr>
        <p:spPr>
          <a:xfrm rot="14416140">
            <a:off x="7058025" y="5033963"/>
            <a:ext cx="5048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12" name="11 - Έλλειψη"/>
          <p:cNvSpPr/>
          <p:nvPr/>
        </p:nvSpPr>
        <p:spPr>
          <a:xfrm>
            <a:off x="6659563" y="2205038"/>
            <a:ext cx="2016125" cy="50323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13" name="12 - Δεξιό βέλος"/>
          <p:cNvSpPr/>
          <p:nvPr/>
        </p:nvSpPr>
        <p:spPr>
          <a:xfrm rot="13464499">
            <a:off x="5872163" y="3214688"/>
            <a:ext cx="503237"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14" name="13 - Δεξιό βέλος"/>
          <p:cNvSpPr/>
          <p:nvPr/>
        </p:nvSpPr>
        <p:spPr>
          <a:xfrm rot="16200000">
            <a:off x="4448175" y="1852613"/>
            <a:ext cx="5048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40970" name="16 - TextBox"/>
          <p:cNvSpPr txBox="1">
            <a:spLocks noChangeArrowheads="1"/>
          </p:cNvSpPr>
          <p:nvPr/>
        </p:nvSpPr>
        <p:spPr bwMode="auto">
          <a:xfrm>
            <a:off x="5580063" y="260350"/>
            <a:ext cx="2211387" cy="369888"/>
          </a:xfrm>
          <a:prstGeom prst="rect">
            <a:avLst/>
          </a:prstGeom>
          <a:solidFill>
            <a:schemeClr val="bg1"/>
          </a:solidFill>
          <a:ln w="9525">
            <a:noFill/>
            <a:miter lim="800000"/>
            <a:headEnd/>
            <a:tailEnd/>
          </a:ln>
        </p:spPr>
        <p:txBody>
          <a:bodyPr wrap="none">
            <a:spAutoFit/>
          </a:bodyPr>
          <a:lstStyle/>
          <a:p>
            <a:r>
              <a:rPr lang="el-GR" b="0"/>
              <a:t>Εγκεφαλικός φλοιός</a:t>
            </a:r>
          </a:p>
        </p:txBody>
      </p:sp>
      <p:sp>
        <p:nvSpPr>
          <p:cNvPr id="18" name="17 - Έλλειψη"/>
          <p:cNvSpPr/>
          <p:nvPr/>
        </p:nvSpPr>
        <p:spPr>
          <a:xfrm>
            <a:off x="4067175" y="6308725"/>
            <a:ext cx="3241675" cy="5492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19" name="18 - Έλλειψη"/>
          <p:cNvSpPr/>
          <p:nvPr/>
        </p:nvSpPr>
        <p:spPr>
          <a:xfrm>
            <a:off x="6875463" y="2636838"/>
            <a:ext cx="1441450" cy="431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20" name="19 - Δεξιό βέλος"/>
          <p:cNvSpPr/>
          <p:nvPr/>
        </p:nvSpPr>
        <p:spPr>
          <a:xfrm rot="5197012">
            <a:off x="3867944" y="2715419"/>
            <a:ext cx="503238" cy="215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22" name="21 - Δεξιό βέλος"/>
          <p:cNvSpPr/>
          <p:nvPr/>
        </p:nvSpPr>
        <p:spPr>
          <a:xfrm>
            <a:off x="4427538" y="4149725"/>
            <a:ext cx="504825" cy="215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23" name="22 - Δεξιό βέλος"/>
          <p:cNvSpPr/>
          <p:nvPr/>
        </p:nvSpPr>
        <p:spPr>
          <a:xfrm rot="5400000">
            <a:off x="4802981" y="3002757"/>
            <a:ext cx="503237" cy="215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24" name="23 - Δεξιό βέλος"/>
          <p:cNvSpPr/>
          <p:nvPr/>
        </p:nvSpPr>
        <p:spPr>
          <a:xfrm rot="2365317">
            <a:off x="5951538" y="4284663"/>
            <a:ext cx="503237" cy="215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2" name="11 - Έλλειψη"/>
          <p:cNvSpPr/>
          <p:nvPr/>
        </p:nvSpPr>
        <p:spPr>
          <a:xfrm>
            <a:off x="7127875" y="3068638"/>
            <a:ext cx="2016125" cy="50323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linds(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linds(horizont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14"/>
                                        </p:tgtEl>
                                        <p:attrNameLst>
                                          <p:attrName>ppt_x</p:attrName>
                                        </p:attrNameLst>
                                      </p:cBhvr>
                                      <p:tavLst>
                                        <p:tav tm="0">
                                          <p:val>
                                            <p:strVal val="ppt_x"/>
                                          </p:val>
                                        </p:tav>
                                        <p:tav tm="100000">
                                          <p:val>
                                            <p:strVal val="ppt_x"/>
                                          </p:val>
                                        </p:tav>
                                      </p:tavLst>
                                    </p:anim>
                                    <p:anim calcmode="lin" valueType="num">
                                      <p:cBhvr additive="base">
                                        <p:cTn id="45" dur="500"/>
                                        <p:tgtEl>
                                          <p:spTgt spid="14"/>
                                        </p:tgtEl>
                                        <p:attrNameLst>
                                          <p:attrName>ppt_y</p:attrName>
                                        </p:attrNameLst>
                                      </p:cBhvr>
                                      <p:tavLst>
                                        <p:tav tm="0">
                                          <p:val>
                                            <p:strVal val="ppt_y"/>
                                          </p:val>
                                        </p:tav>
                                        <p:tav tm="100000">
                                          <p:val>
                                            <p:strVal val="1+ppt_h/2"/>
                                          </p:val>
                                        </p:tav>
                                      </p:tavLst>
                                    </p:anim>
                                    <p:set>
                                      <p:cBhvr>
                                        <p:cTn id="46" dur="1" fill="hold">
                                          <p:stCondLst>
                                            <p:cond delay="499"/>
                                          </p:stCondLst>
                                        </p:cTn>
                                        <p:tgtEl>
                                          <p:spTgt spid="14"/>
                                        </p:tgtEl>
                                        <p:attrNameLst>
                                          <p:attrName>style.visibility</p:attrName>
                                        </p:attrNameLst>
                                      </p:cBhvr>
                                      <p:to>
                                        <p:strVal val="hidden"/>
                                      </p:to>
                                    </p:set>
                                  </p:childTnLst>
                                </p:cTn>
                              </p:par>
                              <p:par>
                                <p:cTn id="47" presetID="2" presetClass="exit" presetSubtype="4" fill="hold" grpId="1" nodeType="withEffect">
                                  <p:stCondLst>
                                    <p:cond delay="0"/>
                                  </p:stCondLst>
                                  <p:childTnLst>
                                    <p:anim calcmode="lin" valueType="num">
                                      <p:cBhvr additive="base">
                                        <p:cTn id="48" dur="500"/>
                                        <p:tgtEl>
                                          <p:spTgt spid="12"/>
                                        </p:tgtEl>
                                        <p:attrNameLst>
                                          <p:attrName>ppt_x</p:attrName>
                                        </p:attrNameLst>
                                      </p:cBhvr>
                                      <p:tavLst>
                                        <p:tav tm="0">
                                          <p:val>
                                            <p:strVal val="ppt_x"/>
                                          </p:val>
                                        </p:tav>
                                        <p:tav tm="100000">
                                          <p:val>
                                            <p:strVal val="ppt_x"/>
                                          </p:val>
                                        </p:tav>
                                      </p:tavLst>
                                    </p:anim>
                                    <p:anim calcmode="lin" valueType="num">
                                      <p:cBhvr additive="base">
                                        <p:cTn id="49" dur="500"/>
                                        <p:tgtEl>
                                          <p:spTgt spid="12"/>
                                        </p:tgtEl>
                                        <p:attrNameLst>
                                          <p:attrName>ppt_y</p:attrName>
                                        </p:attrNameLst>
                                      </p:cBhvr>
                                      <p:tavLst>
                                        <p:tav tm="0">
                                          <p:val>
                                            <p:strVal val="ppt_y"/>
                                          </p:val>
                                        </p:tav>
                                        <p:tav tm="100000">
                                          <p:val>
                                            <p:strVal val="1+ppt_h/2"/>
                                          </p:val>
                                        </p:tav>
                                      </p:tavLst>
                                    </p:anim>
                                    <p:set>
                                      <p:cBhvr>
                                        <p:cTn id="50" dur="1" fill="hold">
                                          <p:stCondLst>
                                            <p:cond delay="499"/>
                                          </p:stCondLst>
                                        </p:cTn>
                                        <p:tgtEl>
                                          <p:spTgt spid="12"/>
                                        </p:tgtEl>
                                        <p:attrNameLst>
                                          <p:attrName>style.visibility</p:attrName>
                                        </p:attrNameLst>
                                      </p:cBhvr>
                                      <p:to>
                                        <p:strVal val="hidden"/>
                                      </p:to>
                                    </p:set>
                                  </p:childTnLst>
                                </p:cTn>
                              </p:par>
                              <p:par>
                                <p:cTn id="51" presetID="2" presetClass="exit" presetSubtype="4"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1+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6"/>
                                        </p:tgtEl>
                                        <p:attrNameLst>
                                          <p:attrName>ppt_x</p:attrName>
                                        </p:attrNameLst>
                                      </p:cBhvr>
                                      <p:tavLst>
                                        <p:tav tm="0">
                                          <p:val>
                                            <p:strVal val="ppt_x"/>
                                          </p:val>
                                        </p:tav>
                                        <p:tav tm="100000">
                                          <p:val>
                                            <p:strVal val="ppt_x"/>
                                          </p:val>
                                        </p:tav>
                                      </p:tavLst>
                                    </p:anim>
                                    <p:anim calcmode="lin" valueType="num">
                                      <p:cBhvr additive="base">
                                        <p:cTn id="57" dur="500"/>
                                        <p:tgtEl>
                                          <p:spTgt spid="6"/>
                                        </p:tgtEl>
                                        <p:attrNameLst>
                                          <p:attrName>ppt_y</p:attrName>
                                        </p:attrNameLst>
                                      </p:cBhvr>
                                      <p:tavLst>
                                        <p:tav tm="0">
                                          <p:val>
                                            <p:strVal val="ppt_y"/>
                                          </p:val>
                                        </p:tav>
                                        <p:tav tm="100000">
                                          <p:val>
                                            <p:strVal val="1+ppt_h/2"/>
                                          </p:val>
                                        </p:tav>
                                      </p:tavLst>
                                    </p:anim>
                                    <p:set>
                                      <p:cBhvr>
                                        <p:cTn id="58" dur="1" fill="hold">
                                          <p:stCondLst>
                                            <p:cond delay="499"/>
                                          </p:stCondLst>
                                        </p:cTn>
                                        <p:tgtEl>
                                          <p:spTgt spid="6"/>
                                        </p:tgtEl>
                                        <p:attrNameLst>
                                          <p:attrName>style.visibility</p:attrName>
                                        </p:attrNameLst>
                                      </p:cBhvr>
                                      <p:to>
                                        <p:strVal val="hidden"/>
                                      </p:to>
                                    </p:set>
                                  </p:childTnLst>
                                </p:cTn>
                              </p:par>
                              <p:par>
                                <p:cTn id="59" presetID="2" presetClass="exit" presetSubtype="4" fill="hold" nodeType="withEffect">
                                  <p:stCondLst>
                                    <p:cond delay="0"/>
                                  </p:stCondLst>
                                  <p:childTnLst>
                                    <p:anim calcmode="lin" valueType="num">
                                      <p:cBhvr additive="base">
                                        <p:cTn id="60" dur="500"/>
                                        <p:tgtEl>
                                          <p:spTgt spid="10"/>
                                        </p:tgtEl>
                                        <p:attrNameLst>
                                          <p:attrName>ppt_x</p:attrName>
                                        </p:attrNameLst>
                                      </p:cBhvr>
                                      <p:tavLst>
                                        <p:tav tm="0">
                                          <p:val>
                                            <p:strVal val="ppt_x"/>
                                          </p:val>
                                        </p:tav>
                                        <p:tav tm="100000">
                                          <p:val>
                                            <p:strVal val="ppt_x"/>
                                          </p:val>
                                        </p:tav>
                                      </p:tavLst>
                                    </p:anim>
                                    <p:anim calcmode="lin" valueType="num">
                                      <p:cBhvr additive="base">
                                        <p:cTn id="61" dur="500"/>
                                        <p:tgtEl>
                                          <p:spTgt spid="10"/>
                                        </p:tgtEl>
                                        <p:attrNameLst>
                                          <p:attrName>ppt_y</p:attrName>
                                        </p:attrNameLst>
                                      </p:cBhvr>
                                      <p:tavLst>
                                        <p:tav tm="0">
                                          <p:val>
                                            <p:strVal val="ppt_y"/>
                                          </p:val>
                                        </p:tav>
                                        <p:tav tm="100000">
                                          <p:val>
                                            <p:strVal val="1+ppt_h/2"/>
                                          </p:val>
                                        </p:tav>
                                      </p:tavLst>
                                    </p:anim>
                                    <p:set>
                                      <p:cBhvr>
                                        <p:cTn id="62" dur="1" fill="hold">
                                          <p:stCondLst>
                                            <p:cond delay="499"/>
                                          </p:stCondLst>
                                        </p:cTn>
                                        <p:tgtEl>
                                          <p:spTgt spid="10"/>
                                        </p:tgtEl>
                                        <p:attrNameLst>
                                          <p:attrName>style.visibility</p:attrName>
                                        </p:attrNameLst>
                                      </p:cBhvr>
                                      <p:to>
                                        <p:strVal val="hidden"/>
                                      </p:to>
                                    </p:set>
                                  </p:childTnLst>
                                </p:cTn>
                              </p:par>
                              <p:par>
                                <p:cTn id="63" presetID="2" presetClass="exit" presetSubtype="4" fill="hold" nodeType="withEffect">
                                  <p:stCondLst>
                                    <p:cond delay="0"/>
                                  </p:stCondLst>
                                  <p:childTnLst>
                                    <p:anim calcmode="lin" valueType="num">
                                      <p:cBhvr additive="base">
                                        <p:cTn id="64" dur="500"/>
                                        <p:tgtEl>
                                          <p:spTgt spid="7"/>
                                        </p:tgtEl>
                                        <p:attrNameLst>
                                          <p:attrName>ppt_x</p:attrName>
                                        </p:attrNameLst>
                                      </p:cBhvr>
                                      <p:tavLst>
                                        <p:tav tm="0">
                                          <p:val>
                                            <p:strVal val="ppt_x"/>
                                          </p:val>
                                        </p:tav>
                                        <p:tav tm="100000">
                                          <p:val>
                                            <p:strVal val="ppt_x"/>
                                          </p:val>
                                        </p:tav>
                                      </p:tavLst>
                                    </p:anim>
                                    <p:anim calcmode="lin" valueType="num">
                                      <p:cBhvr additive="base">
                                        <p:cTn id="65" dur="500"/>
                                        <p:tgtEl>
                                          <p:spTgt spid="7"/>
                                        </p:tgtEl>
                                        <p:attrNameLst>
                                          <p:attrName>ppt_y</p:attrName>
                                        </p:attrNameLst>
                                      </p:cBhvr>
                                      <p:tavLst>
                                        <p:tav tm="0">
                                          <p:val>
                                            <p:strVal val="ppt_y"/>
                                          </p:val>
                                        </p:tav>
                                        <p:tav tm="100000">
                                          <p:val>
                                            <p:strVal val="1+ppt_h/2"/>
                                          </p:val>
                                        </p:tav>
                                      </p:tavLst>
                                    </p:anim>
                                    <p:set>
                                      <p:cBhvr>
                                        <p:cTn id="66" dur="1" fill="hold">
                                          <p:stCondLst>
                                            <p:cond delay="499"/>
                                          </p:stCondLst>
                                        </p:cTn>
                                        <p:tgtEl>
                                          <p:spTgt spid="7"/>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500"/>
                                        <p:tgtEl>
                                          <p:spTgt spid="11"/>
                                        </p:tgtEl>
                                        <p:attrNameLst>
                                          <p:attrName>ppt_x</p:attrName>
                                        </p:attrNameLst>
                                      </p:cBhvr>
                                      <p:tavLst>
                                        <p:tav tm="0">
                                          <p:val>
                                            <p:strVal val="ppt_x"/>
                                          </p:val>
                                        </p:tav>
                                        <p:tav tm="100000">
                                          <p:val>
                                            <p:strVal val="ppt_x"/>
                                          </p:val>
                                        </p:tav>
                                      </p:tavLst>
                                    </p:anim>
                                    <p:anim calcmode="lin" valueType="num">
                                      <p:cBhvr additive="base">
                                        <p:cTn id="69" dur="500"/>
                                        <p:tgtEl>
                                          <p:spTgt spid="11"/>
                                        </p:tgtEl>
                                        <p:attrNameLst>
                                          <p:attrName>ppt_y</p:attrName>
                                        </p:attrNameLst>
                                      </p:cBhvr>
                                      <p:tavLst>
                                        <p:tav tm="0">
                                          <p:val>
                                            <p:strVal val="ppt_y"/>
                                          </p:val>
                                        </p:tav>
                                        <p:tav tm="100000">
                                          <p:val>
                                            <p:strVal val="1+ppt_h/2"/>
                                          </p:val>
                                        </p:tav>
                                      </p:tavLst>
                                    </p:anim>
                                    <p:set>
                                      <p:cBhvr>
                                        <p:cTn id="70" dur="1" fill="hold">
                                          <p:stCondLst>
                                            <p:cond delay="499"/>
                                          </p:stCondLst>
                                        </p:cTn>
                                        <p:tgtEl>
                                          <p:spTgt spid="11"/>
                                        </p:tgtEl>
                                        <p:attrNameLst>
                                          <p:attrName>style.visibility</p:attrName>
                                        </p:attrNameLst>
                                      </p:cBhvr>
                                      <p:to>
                                        <p:strVal val="hidden"/>
                                      </p:to>
                                    </p:set>
                                  </p:childTnLst>
                                </p:cTn>
                              </p:par>
                              <p:par>
                                <p:cTn id="71" presetID="2" presetClass="exit" presetSubtype="4" fill="hold" nodeType="withEffect">
                                  <p:stCondLst>
                                    <p:cond delay="0"/>
                                  </p:stCondLst>
                                  <p:childTnLst>
                                    <p:anim calcmode="lin" valueType="num">
                                      <p:cBhvr additive="base">
                                        <p:cTn id="72" dur="500"/>
                                        <p:tgtEl>
                                          <p:spTgt spid="13"/>
                                        </p:tgtEl>
                                        <p:attrNameLst>
                                          <p:attrName>ppt_x</p:attrName>
                                        </p:attrNameLst>
                                      </p:cBhvr>
                                      <p:tavLst>
                                        <p:tav tm="0">
                                          <p:val>
                                            <p:strVal val="ppt_x"/>
                                          </p:val>
                                        </p:tav>
                                        <p:tav tm="100000">
                                          <p:val>
                                            <p:strVal val="ppt_x"/>
                                          </p:val>
                                        </p:tav>
                                      </p:tavLst>
                                    </p:anim>
                                    <p:anim calcmode="lin" valueType="num">
                                      <p:cBhvr additive="base">
                                        <p:cTn id="73" dur="500"/>
                                        <p:tgtEl>
                                          <p:spTgt spid="13"/>
                                        </p:tgtEl>
                                        <p:attrNameLst>
                                          <p:attrName>ppt_y</p:attrName>
                                        </p:attrNameLst>
                                      </p:cBhvr>
                                      <p:tavLst>
                                        <p:tav tm="0">
                                          <p:val>
                                            <p:strVal val="ppt_y"/>
                                          </p:val>
                                        </p:tav>
                                        <p:tav tm="100000">
                                          <p:val>
                                            <p:strVal val="1+ppt_h/2"/>
                                          </p:val>
                                        </p:tav>
                                      </p:tavLst>
                                    </p:anim>
                                    <p:set>
                                      <p:cBhvr>
                                        <p:cTn id="74" dur="1" fill="hold">
                                          <p:stCondLst>
                                            <p:cond delay="499"/>
                                          </p:stCondLst>
                                        </p:cTn>
                                        <p:tgtEl>
                                          <p:spTgt spid="1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blinds(horizontal)">
                                      <p:cBhvr>
                                        <p:cTn id="79" dur="5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blinds(horizontal)">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blinds(horizontal)">
                                      <p:cBhvr>
                                        <p:cTn id="89" dur="5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blinds(horizontal)">
                                      <p:cBhvr>
                                        <p:cTn id="94" dur="500"/>
                                        <p:tgtEl>
                                          <p:spTgt spid="23"/>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grpId="0" nodeType="click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blinds(horizontal)">
                                      <p:cBhvr>
                                        <p:cTn id="99" dur="500"/>
                                        <p:tgtEl>
                                          <p:spTgt spid="19"/>
                                        </p:tgtEl>
                                      </p:cBhvr>
                                    </p:animEffect>
                                  </p:childTnLst>
                                </p:cTn>
                              </p:par>
                            </p:childTnLst>
                          </p:cTn>
                        </p:par>
                      </p:childTnLst>
                    </p:cTn>
                  </p:par>
                  <p:par>
                    <p:cTn id="100" fill="hold">
                      <p:stCondLst>
                        <p:cond delay="indefinite"/>
                      </p:stCondLst>
                      <p:childTnLst>
                        <p:par>
                          <p:cTn id="101" fill="hold">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blinds(horizontal)">
                                      <p:cBhvr>
                                        <p:cTn id="10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2" grpId="1" animBg="1"/>
      <p:bldP spid="13" grpId="0" animBg="1"/>
      <p:bldP spid="14" grpId="0" animBg="1"/>
      <p:bldP spid="14" grpId="1" animBg="1"/>
      <p:bldP spid="18" grpId="0" animBg="1"/>
      <p:bldP spid="19" grpId="0" animBg="1"/>
      <p:bldP spid="20" grpId="0" animBg="1"/>
      <p:bldP spid="22" grpId="0" animBg="1"/>
      <p:bldP spid="23" grpId="0" animBg="1"/>
      <p:bldP spid="24"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2 - Θέση περιεχομένου"/>
          <p:cNvSpPr>
            <a:spLocks noGrp="1"/>
          </p:cNvSpPr>
          <p:nvPr>
            <p:ph idx="1"/>
          </p:nvPr>
        </p:nvSpPr>
        <p:spPr>
          <a:xfrm>
            <a:off x="0" y="1052513"/>
            <a:ext cx="3708400" cy="4525962"/>
          </a:xfrm>
        </p:spPr>
        <p:txBody>
          <a:bodyPr/>
          <a:lstStyle/>
          <a:p>
            <a:pPr eaLnBrk="1" hangingPunct="1">
              <a:defRPr/>
            </a:pPr>
            <a:r>
              <a:rPr lang="el-GR" sz="2000" b="1" i="1" dirty="0" smtClean="0"/>
              <a:t>Κλάδοι.</a:t>
            </a:r>
            <a:r>
              <a:rPr lang="el-GR" sz="2000" dirty="0" smtClean="0"/>
              <a:t> </a:t>
            </a:r>
          </a:p>
          <a:p>
            <a:pPr indent="-9525" eaLnBrk="1" hangingPunct="1">
              <a:buFont typeface="Wingdings 3" pitchFamily="18" charset="2"/>
              <a:buNone/>
              <a:defRPr/>
            </a:pPr>
            <a:r>
              <a:rPr lang="el-GR" sz="2000" b="1" dirty="0" smtClean="0"/>
              <a:t>1. Τυμπανικό ν.</a:t>
            </a:r>
            <a:r>
              <a:rPr lang="el-GR" sz="2000" dirty="0" smtClean="0"/>
              <a:t> (</a:t>
            </a:r>
            <a:r>
              <a:rPr lang="en-US" sz="2000" dirty="0" smtClean="0"/>
              <a:t>Jacobson</a:t>
            </a:r>
            <a:r>
              <a:rPr lang="el-GR" sz="2000" dirty="0" smtClean="0"/>
              <a:t>). Αφού </a:t>
            </a:r>
            <a:r>
              <a:rPr lang="el-GR" sz="2000" dirty="0" err="1" smtClean="0"/>
              <a:t>νευρώσει</a:t>
            </a:r>
            <a:r>
              <a:rPr lang="el-GR" sz="2000" dirty="0" smtClean="0"/>
              <a:t> αισθητικά το μέσο ους και τον </a:t>
            </a:r>
          </a:p>
          <a:p>
            <a:pPr indent="-9525" eaLnBrk="1" hangingPunct="1">
              <a:buFont typeface="Wingdings 3" pitchFamily="18" charset="2"/>
              <a:buNone/>
              <a:defRPr/>
            </a:pPr>
            <a:r>
              <a:rPr lang="el-GR" sz="2000" dirty="0" smtClean="0"/>
              <a:t>τυμπανικό υμένα μετονομάζεται σε </a:t>
            </a:r>
            <a:r>
              <a:rPr lang="el-GR" sz="2000" b="1" dirty="0" smtClean="0"/>
              <a:t>έλασσον επιπολής λιθοειδές ν.</a:t>
            </a:r>
            <a:r>
              <a:rPr lang="el-GR" sz="2000" dirty="0" smtClean="0"/>
              <a:t>, που μεταφέρει παρασυμπαθητικές </a:t>
            </a:r>
            <a:r>
              <a:rPr lang="el-GR" sz="2000" dirty="0" err="1" smtClean="0"/>
              <a:t>προγαγγλιακές</a:t>
            </a:r>
            <a:r>
              <a:rPr lang="el-GR" sz="2000" dirty="0" smtClean="0"/>
              <a:t> ίνες μέχρι το </a:t>
            </a:r>
            <a:r>
              <a:rPr lang="el-GR" sz="2000" u="sng" dirty="0" err="1" smtClean="0"/>
              <a:t>ωτικό</a:t>
            </a:r>
            <a:r>
              <a:rPr lang="el-GR" sz="2000" u="sng" dirty="0" smtClean="0"/>
              <a:t> γάγγλιο</a:t>
            </a:r>
            <a:r>
              <a:rPr lang="el-GR" sz="2000" dirty="0" smtClean="0"/>
              <a:t> για την παρωτίδα.</a:t>
            </a:r>
          </a:p>
          <a:p>
            <a:pPr eaLnBrk="1" hangingPunct="1">
              <a:defRPr/>
            </a:pPr>
            <a:r>
              <a:rPr lang="el-GR" sz="2000" b="1" dirty="0" smtClean="0"/>
              <a:t>     </a:t>
            </a:r>
            <a:endParaRPr lang="el-GR" sz="2000" dirty="0" smtClean="0"/>
          </a:p>
        </p:txBody>
      </p:sp>
      <p:pic>
        <p:nvPicPr>
          <p:cNvPr id="41987" name="3 - Εικόνα" descr="IMG_6417.jpg"/>
          <p:cNvPicPr>
            <a:picLocks noChangeAspect="1"/>
          </p:cNvPicPr>
          <p:nvPr/>
        </p:nvPicPr>
        <p:blipFill>
          <a:blip r:embed="rId3" cstate="print"/>
          <a:srcRect/>
          <a:stretch>
            <a:fillRect/>
          </a:stretch>
        </p:blipFill>
        <p:spPr bwMode="auto">
          <a:xfrm>
            <a:off x="3509963" y="0"/>
            <a:ext cx="5634037" cy="6858000"/>
          </a:xfrm>
          <a:prstGeom prst="rect">
            <a:avLst/>
          </a:prstGeom>
          <a:noFill/>
          <a:ln w="9525">
            <a:noFill/>
            <a:miter lim="800000"/>
            <a:headEnd/>
            <a:tailEnd/>
          </a:ln>
        </p:spPr>
      </p:pic>
      <p:sp>
        <p:nvSpPr>
          <p:cNvPr id="32777" name="Rectangle 9"/>
          <p:cNvSpPr>
            <a:spLocks noGrp="1" noChangeArrowheads="1"/>
          </p:cNvSpPr>
          <p:nvPr>
            <p:ph type="title" idx="4294967295"/>
          </p:nvPr>
        </p:nvSpPr>
        <p:spPr bwMode="auto">
          <a:xfrm>
            <a:off x="0" y="0"/>
            <a:ext cx="8229600" cy="1143000"/>
          </a:xfrm>
        </p:spPr>
        <p:txBody>
          <a:bodyPr wrap="square" lIns="91440" tIns="45720" rIns="91440" bIns="45720" numCol="1" anchorCtr="0" compatLnSpc="1">
            <a:prstTxWarp prst="textNoShape">
              <a:avLst/>
            </a:prstTxWarp>
          </a:bodyPr>
          <a:lstStyle/>
          <a:p>
            <a:pPr eaLnBrk="1" hangingPunct="1">
              <a:defRPr/>
            </a:pPr>
            <a:r>
              <a:rPr lang="en-US" sz="2400" dirty="0" smtClean="0">
                <a:effectLst/>
              </a:rPr>
              <a:t>I</a:t>
            </a:r>
            <a:r>
              <a:rPr lang="el-GR" sz="2400" dirty="0" smtClean="0">
                <a:effectLst/>
              </a:rPr>
              <a:t>Χ</a:t>
            </a:r>
            <a:r>
              <a:rPr lang="en-US" sz="2400" dirty="0" smtClean="0">
                <a:effectLst/>
              </a:rPr>
              <a:t>. </a:t>
            </a:r>
            <a:r>
              <a:rPr lang="el-GR" sz="2400" dirty="0" smtClean="0">
                <a:effectLst/>
                <a:latin typeface="Arial" charset="0"/>
              </a:rPr>
              <a:t>Γλωσσοφαρυγγικό Νεύρο</a:t>
            </a:r>
          </a:p>
        </p:txBody>
      </p:sp>
      <p:sp>
        <p:nvSpPr>
          <p:cNvPr id="5" name="4 - Έλλειψη"/>
          <p:cNvSpPr/>
          <p:nvPr/>
        </p:nvSpPr>
        <p:spPr>
          <a:xfrm>
            <a:off x="7092280" y="2780928"/>
            <a:ext cx="144016" cy="144016"/>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l-GR" b="0"/>
          </a:p>
        </p:txBody>
      </p:sp>
      <p:sp>
        <p:nvSpPr>
          <p:cNvPr id="6" name="5 - Έλλειψη"/>
          <p:cNvSpPr/>
          <p:nvPr/>
        </p:nvSpPr>
        <p:spPr>
          <a:xfrm>
            <a:off x="6372200" y="2276872"/>
            <a:ext cx="144016" cy="144016"/>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l-GR" b="0"/>
          </a:p>
        </p:txBody>
      </p:sp>
      <p:sp>
        <p:nvSpPr>
          <p:cNvPr id="7" name="6 - Έλλειψη"/>
          <p:cNvSpPr/>
          <p:nvPr/>
        </p:nvSpPr>
        <p:spPr>
          <a:xfrm rot="410766">
            <a:off x="5430838" y="404813"/>
            <a:ext cx="1512887" cy="3714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8" name="7 - Έλλειψη"/>
          <p:cNvSpPr/>
          <p:nvPr/>
        </p:nvSpPr>
        <p:spPr>
          <a:xfrm>
            <a:off x="4284663" y="1412875"/>
            <a:ext cx="1439862" cy="2873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9" name="8 - Έλλειψη"/>
          <p:cNvSpPr/>
          <p:nvPr/>
        </p:nvSpPr>
        <p:spPr>
          <a:xfrm>
            <a:off x="6084168" y="2276872"/>
            <a:ext cx="144016" cy="144016"/>
          </a:xfrm>
          <a:prstGeom prst="ellipse">
            <a:avLst/>
          </a:prstGeom>
          <a:solidFill>
            <a:srgbClr val="FFFF00"/>
          </a:solidFill>
          <a:effectLst>
            <a:glow rad="101600">
              <a:schemeClr val="accent1">
                <a:satMod val="175000"/>
                <a:alpha val="40000"/>
              </a:schemeClr>
            </a:glow>
            <a:outerShdw blurRad="63500" dist="38100" dir="5400000" rotWithShape="0">
              <a:srgbClr val="000000">
                <a:alpha val="45000"/>
              </a:srgbClr>
            </a:outerShdw>
          </a:effectLst>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l-GR"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7" name="Rectangle 9"/>
          <p:cNvSpPr>
            <a:spLocks noGrp="1" noChangeArrowheads="1"/>
          </p:cNvSpPr>
          <p:nvPr>
            <p:ph type="title" idx="4294967295"/>
          </p:nvPr>
        </p:nvSpPr>
        <p:spPr bwMode="auto">
          <a:xfrm>
            <a:off x="0" y="0"/>
            <a:ext cx="8229600" cy="1143000"/>
          </a:xfrm>
        </p:spPr>
        <p:txBody>
          <a:bodyPr wrap="square" lIns="91440" tIns="45720" rIns="91440" bIns="45720" numCol="1" anchorCtr="0" compatLnSpc="1">
            <a:prstTxWarp prst="textNoShape">
              <a:avLst/>
            </a:prstTxWarp>
          </a:bodyPr>
          <a:lstStyle/>
          <a:p>
            <a:pPr eaLnBrk="1" hangingPunct="1">
              <a:defRPr/>
            </a:pPr>
            <a:r>
              <a:rPr lang="en-US" sz="2400" dirty="0" smtClean="0">
                <a:effectLst/>
              </a:rPr>
              <a:t>I</a:t>
            </a:r>
            <a:r>
              <a:rPr lang="el-GR" sz="2400" dirty="0" smtClean="0">
                <a:effectLst/>
              </a:rPr>
              <a:t>Χ</a:t>
            </a:r>
            <a:r>
              <a:rPr lang="en-US" sz="2400" dirty="0" smtClean="0">
                <a:effectLst/>
              </a:rPr>
              <a:t>. </a:t>
            </a:r>
            <a:r>
              <a:rPr lang="el-GR" sz="2400" dirty="0" smtClean="0">
                <a:effectLst/>
                <a:latin typeface="Arial" charset="0"/>
              </a:rPr>
              <a:t>Γλωσσοφαρυγγικό Νεύρο</a:t>
            </a:r>
          </a:p>
        </p:txBody>
      </p:sp>
      <p:sp>
        <p:nvSpPr>
          <p:cNvPr id="43011" name="2 - Θέση περιεχομένου"/>
          <p:cNvSpPr>
            <a:spLocks noGrp="1"/>
          </p:cNvSpPr>
          <p:nvPr>
            <p:ph idx="1"/>
          </p:nvPr>
        </p:nvSpPr>
        <p:spPr>
          <a:xfrm>
            <a:off x="0" y="1052513"/>
            <a:ext cx="4284663" cy="4525962"/>
          </a:xfrm>
        </p:spPr>
        <p:txBody>
          <a:bodyPr/>
          <a:lstStyle/>
          <a:p>
            <a:pPr eaLnBrk="1" hangingPunct="1">
              <a:buFont typeface="Wingdings 3" pitchFamily="18" charset="2"/>
              <a:buNone/>
            </a:pPr>
            <a:r>
              <a:rPr lang="el-GR" sz="2000" b="1" smtClean="0"/>
              <a:t>2. Νεύρο του καρωτιδικού κόλπου</a:t>
            </a:r>
            <a:r>
              <a:rPr lang="el-GR" sz="2000" smtClean="0"/>
              <a:t> (</a:t>
            </a:r>
            <a:r>
              <a:rPr lang="en-US" sz="2000" smtClean="0"/>
              <a:t>Hering</a:t>
            </a:r>
            <a:r>
              <a:rPr lang="el-GR" sz="2000" smtClean="0"/>
              <a:t>). </a:t>
            </a:r>
          </a:p>
          <a:p>
            <a:pPr eaLnBrk="1" hangingPunct="1">
              <a:buFont typeface="Wingdings 3" pitchFamily="18" charset="2"/>
              <a:buNone/>
            </a:pPr>
            <a:r>
              <a:rPr lang="el-GR" sz="2000" smtClean="0"/>
              <a:t>    Μεταφέρει με σπλαχνοαισθητικές ίνες ερεθίσματα από τους τασεοϋποδοχείς του καρωτιδικού βολβού και τους χημειοϋποδοχείς του καρωτιδικού σωματίου στον μονήρη πυρήνα και στη συνέχεια προς αντίστοιχα κέντρα (κυκλοφορίας και αναπνοής) του προμήκους.</a:t>
            </a:r>
          </a:p>
          <a:p>
            <a:pPr eaLnBrk="1" hangingPunct="1">
              <a:buFont typeface="Wingdings 3" pitchFamily="18" charset="2"/>
              <a:buNone/>
            </a:pPr>
            <a:r>
              <a:rPr lang="el-GR" sz="2000" smtClean="0"/>
              <a:t>   (δικτυωτός σχηματισμός) </a:t>
            </a:r>
          </a:p>
        </p:txBody>
      </p:sp>
      <p:pic>
        <p:nvPicPr>
          <p:cNvPr id="43012" name="3 - Εικόνα" descr="IMG_6417.jpg"/>
          <p:cNvPicPr>
            <a:picLocks noChangeAspect="1"/>
          </p:cNvPicPr>
          <p:nvPr/>
        </p:nvPicPr>
        <p:blipFill>
          <a:blip r:embed="rId3"/>
          <a:srcRect/>
          <a:stretch>
            <a:fillRect/>
          </a:stretch>
        </p:blipFill>
        <p:spPr bwMode="auto">
          <a:xfrm>
            <a:off x="4284663" y="0"/>
            <a:ext cx="4859337" cy="6858000"/>
          </a:xfrm>
          <a:prstGeom prst="rect">
            <a:avLst/>
          </a:prstGeom>
          <a:noFill/>
          <a:ln w="9525">
            <a:noFill/>
            <a:miter lim="800000"/>
            <a:headEnd/>
            <a:tailEnd/>
          </a:ln>
        </p:spPr>
      </p:pic>
      <p:sp>
        <p:nvSpPr>
          <p:cNvPr id="5" name="4 - Έλλειψη"/>
          <p:cNvSpPr/>
          <p:nvPr/>
        </p:nvSpPr>
        <p:spPr>
          <a:xfrm>
            <a:off x="6948264" y="4941168"/>
            <a:ext cx="216024" cy="216024"/>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l-GR"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7" name="Rectangle 9"/>
          <p:cNvSpPr>
            <a:spLocks noGrp="1" noChangeArrowheads="1"/>
          </p:cNvSpPr>
          <p:nvPr>
            <p:ph type="title" idx="4294967295"/>
          </p:nvPr>
        </p:nvSpPr>
        <p:spPr bwMode="auto">
          <a:xfrm>
            <a:off x="0" y="0"/>
            <a:ext cx="8229600" cy="1143000"/>
          </a:xfrm>
        </p:spPr>
        <p:txBody>
          <a:bodyPr wrap="square" lIns="91440" tIns="45720" rIns="91440" bIns="45720" numCol="1" anchorCtr="0" compatLnSpc="1">
            <a:prstTxWarp prst="textNoShape">
              <a:avLst/>
            </a:prstTxWarp>
          </a:bodyPr>
          <a:lstStyle/>
          <a:p>
            <a:pPr eaLnBrk="1" hangingPunct="1">
              <a:defRPr/>
            </a:pPr>
            <a:r>
              <a:rPr lang="en-US" sz="2400" dirty="0" smtClean="0">
                <a:effectLst/>
              </a:rPr>
              <a:t>I</a:t>
            </a:r>
            <a:r>
              <a:rPr lang="el-GR" sz="2400" dirty="0" smtClean="0">
                <a:effectLst/>
              </a:rPr>
              <a:t>Χ</a:t>
            </a:r>
            <a:r>
              <a:rPr lang="en-US" sz="2400" dirty="0" smtClean="0">
                <a:effectLst/>
              </a:rPr>
              <a:t>. </a:t>
            </a:r>
            <a:r>
              <a:rPr lang="el-GR" sz="2400" dirty="0" smtClean="0">
                <a:effectLst/>
                <a:latin typeface="Arial" charset="0"/>
              </a:rPr>
              <a:t>Γλωσσοφαρυγγικό Νεύρο</a:t>
            </a:r>
          </a:p>
        </p:txBody>
      </p:sp>
      <p:sp>
        <p:nvSpPr>
          <p:cNvPr id="44035" name="2 - Θέση περιεχομένου"/>
          <p:cNvSpPr>
            <a:spLocks noGrp="1"/>
          </p:cNvSpPr>
          <p:nvPr>
            <p:ph idx="1"/>
          </p:nvPr>
        </p:nvSpPr>
        <p:spPr>
          <a:xfrm>
            <a:off x="0" y="1052513"/>
            <a:ext cx="4284663" cy="5472112"/>
          </a:xfrm>
        </p:spPr>
        <p:txBody>
          <a:bodyPr/>
          <a:lstStyle/>
          <a:p>
            <a:pPr eaLnBrk="1" hangingPunct="1">
              <a:buFont typeface="Wingdings 3" pitchFamily="18" charset="2"/>
              <a:buNone/>
            </a:pPr>
            <a:r>
              <a:rPr lang="el-GR" sz="2000" smtClean="0"/>
              <a:t>    </a:t>
            </a:r>
            <a:r>
              <a:rPr lang="el-GR" sz="2000" b="1" smtClean="0"/>
              <a:t>3. Νεύρο για το βελονοφαρυγγικό μυ</a:t>
            </a:r>
            <a:endParaRPr lang="el-GR" sz="2000" smtClean="0"/>
          </a:p>
          <a:p>
            <a:pPr eaLnBrk="1" hangingPunct="1">
              <a:buFont typeface="Wingdings 3" pitchFamily="18" charset="2"/>
              <a:buNone/>
            </a:pPr>
            <a:r>
              <a:rPr lang="el-GR" sz="2000" smtClean="0"/>
              <a:t>     </a:t>
            </a:r>
            <a:r>
              <a:rPr lang="el-GR" sz="2000" b="1" smtClean="0"/>
              <a:t>4. Φαρυγγικοί κλάδοι. </a:t>
            </a:r>
            <a:r>
              <a:rPr lang="el-GR" sz="2000" smtClean="0"/>
              <a:t>Μαζί με ίνες του πνευμονογαστρικού ν. και ίνες του συμπαθητικού (από το άνω αυχενικό γάγγλιο) σχηματίζουν το </a:t>
            </a:r>
            <a:r>
              <a:rPr lang="el-GR" sz="2000" u="sng" smtClean="0"/>
              <a:t>φαρυγγικό πλέγμα</a:t>
            </a:r>
            <a:r>
              <a:rPr lang="el-GR" sz="2000" smtClean="0"/>
              <a:t>. </a:t>
            </a:r>
          </a:p>
          <a:p>
            <a:pPr eaLnBrk="1" hangingPunct="1">
              <a:buFont typeface="Wingdings 3" pitchFamily="18" charset="2"/>
              <a:buNone/>
            </a:pPr>
            <a:r>
              <a:rPr lang="el-GR" sz="2000" smtClean="0"/>
              <a:t>     </a:t>
            </a:r>
            <a:r>
              <a:rPr lang="el-GR" sz="2000" b="1" smtClean="0"/>
              <a:t>5. Αμυγδαλικοί κλάδοι</a:t>
            </a:r>
            <a:r>
              <a:rPr lang="el-GR" sz="2000" smtClean="0"/>
              <a:t> για αμυγδαλές και παρίσθμια.</a:t>
            </a:r>
          </a:p>
          <a:p>
            <a:pPr eaLnBrk="1" hangingPunct="1">
              <a:buFont typeface="Wingdings 3" pitchFamily="18" charset="2"/>
              <a:buNone/>
            </a:pPr>
            <a:r>
              <a:rPr lang="el-GR" sz="2000" smtClean="0"/>
              <a:t>     </a:t>
            </a:r>
            <a:r>
              <a:rPr lang="el-GR" sz="2000" b="1" smtClean="0"/>
              <a:t>6. Γλωσσικοί κλάδοι</a:t>
            </a:r>
            <a:r>
              <a:rPr lang="el-GR" sz="2000" smtClean="0"/>
              <a:t> για το οπίσθιο 1/3 της γλώσσας και το γλωσσικό λάμδα.</a:t>
            </a:r>
          </a:p>
          <a:p>
            <a:pPr eaLnBrk="1" hangingPunct="1">
              <a:buFont typeface="Wingdings 3" pitchFamily="18" charset="2"/>
              <a:buNone/>
            </a:pPr>
            <a:r>
              <a:rPr lang="el-GR" sz="2000" smtClean="0"/>
              <a:t> </a:t>
            </a:r>
          </a:p>
          <a:p>
            <a:pPr eaLnBrk="1" hangingPunct="1">
              <a:buFont typeface="Wingdings 3" pitchFamily="18" charset="2"/>
              <a:buNone/>
            </a:pPr>
            <a:endParaRPr lang="el-GR" sz="2000" smtClean="0"/>
          </a:p>
        </p:txBody>
      </p:sp>
      <p:pic>
        <p:nvPicPr>
          <p:cNvPr id="44036" name="3 - Εικόνα" descr="IMG_6417.jpg"/>
          <p:cNvPicPr>
            <a:picLocks noChangeAspect="1"/>
          </p:cNvPicPr>
          <p:nvPr/>
        </p:nvPicPr>
        <p:blipFill>
          <a:blip r:embed="rId3"/>
          <a:srcRect/>
          <a:stretch>
            <a:fillRect/>
          </a:stretch>
        </p:blipFill>
        <p:spPr bwMode="auto">
          <a:xfrm>
            <a:off x="4284663" y="0"/>
            <a:ext cx="4859337" cy="6858000"/>
          </a:xfrm>
          <a:prstGeom prst="rect">
            <a:avLst/>
          </a:prstGeom>
          <a:noFill/>
          <a:ln w="9525">
            <a:noFill/>
            <a:miter lim="800000"/>
            <a:headEnd/>
            <a:tailEnd/>
          </a:ln>
        </p:spPr>
      </p:pic>
      <p:sp>
        <p:nvSpPr>
          <p:cNvPr id="5" name="4 - Έλλειψη"/>
          <p:cNvSpPr/>
          <p:nvPr/>
        </p:nvSpPr>
        <p:spPr>
          <a:xfrm>
            <a:off x="6804025" y="3644900"/>
            <a:ext cx="144463" cy="144463"/>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l-GR" b="0"/>
          </a:p>
        </p:txBody>
      </p:sp>
      <p:sp>
        <p:nvSpPr>
          <p:cNvPr id="6" name="5 - Έλλειψη"/>
          <p:cNvSpPr/>
          <p:nvPr/>
        </p:nvSpPr>
        <p:spPr>
          <a:xfrm>
            <a:off x="6516688" y="3860800"/>
            <a:ext cx="1008062" cy="6477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IMG_642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IMG_6418"/>
          <p:cNvPicPr>
            <a:picLocks noChangeAspect="1" noChangeArrowheads="1"/>
          </p:cNvPicPr>
          <p:nvPr/>
        </p:nvPicPr>
        <p:blipFill>
          <a:blip r:embed="rId2"/>
          <a:srcRect/>
          <a:stretch>
            <a:fillRect/>
          </a:stretch>
        </p:blipFill>
        <p:spPr bwMode="auto">
          <a:xfrm>
            <a:off x="0" y="0"/>
            <a:ext cx="9144000" cy="6523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5 - Εικόνα" descr="IMG_6046.jpg"/>
          <p:cNvPicPr>
            <a:picLocks noChangeAspect="1"/>
          </p:cNvPicPr>
          <p:nvPr/>
        </p:nvPicPr>
        <p:blipFill>
          <a:blip r:embed="rId2"/>
          <a:srcRect/>
          <a:stretch>
            <a:fillRect/>
          </a:stretch>
        </p:blipFill>
        <p:spPr bwMode="auto">
          <a:xfrm>
            <a:off x="684213" y="0"/>
            <a:ext cx="8064500" cy="6858000"/>
          </a:xfrm>
          <a:prstGeom prst="rect">
            <a:avLst/>
          </a:prstGeom>
          <a:noFill/>
          <a:ln w="9525">
            <a:noFill/>
            <a:miter lim="800000"/>
            <a:headEnd/>
            <a:tailEnd/>
          </a:ln>
        </p:spPr>
      </p:pic>
      <p:sp>
        <p:nvSpPr>
          <p:cNvPr id="3" name="2 - Ορθογώνιο"/>
          <p:cNvSpPr/>
          <p:nvPr/>
        </p:nvSpPr>
        <p:spPr bwMode="auto">
          <a:xfrm>
            <a:off x="2051050" y="2060575"/>
            <a:ext cx="6697663" cy="3097213"/>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l-GR"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p:txBody>
          <a:bodyPr wrap="square" lIns="91440" tIns="45720" rIns="91440" bIns="45720" numCol="1" anchorCtr="0" compatLnSpc="1">
            <a:prstTxWarp prst="textNoShape">
              <a:avLst/>
            </a:prstTxWarp>
          </a:bodyPr>
          <a:lstStyle/>
          <a:p>
            <a:pPr eaLnBrk="1" hangingPunct="1">
              <a:defRPr/>
            </a:pPr>
            <a:r>
              <a:rPr lang="el-GR" smtClean="0">
                <a:effectLst/>
                <a:latin typeface="Arial" charset="0"/>
              </a:rPr>
              <a:t>Κλινικές πληροφορίες</a:t>
            </a:r>
          </a:p>
        </p:txBody>
      </p:sp>
      <p:sp>
        <p:nvSpPr>
          <p:cNvPr id="47107" name="Rectangle 3"/>
          <p:cNvSpPr>
            <a:spLocks noGrp="1"/>
          </p:cNvSpPr>
          <p:nvPr>
            <p:ph type="body" idx="1"/>
          </p:nvPr>
        </p:nvSpPr>
        <p:spPr>
          <a:xfrm>
            <a:off x="468313" y="1484313"/>
            <a:ext cx="8229600" cy="4525962"/>
          </a:xfrm>
        </p:spPr>
        <p:txBody>
          <a:bodyPr/>
          <a:lstStyle/>
          <a:p>
            <a:pPr eaLnBrk="1" hangingPunct="1"/>
            <a:r>
              <a:rPr lang="el-GR" smtClean="0">
                <a:latin typeface="Arial" charset="0"/>
              </a:rPr>
              <a:t>Βλάβες προσωπικού </a:t>
            </a:r>
            <a:r>
              <a:rPr lang="el-GR" smtClean="0">
                <a:latin typeface="Arial" charset="0"/>
                <a:sym typeface="Wingdings 3" pitchFamily="18" charset="2"/>
              </a:rPr>
              <a:t> συσχέτιση με </a:t>
            </a:r>
            <a:r>
              <a:rPr lang="en-US" smtClean="0">
                <a:latin typeface="Arial" charset="0"/>
                <a:sym typeface="Wingdings 3" pitchFamily="18" charset="2"/>
              </a:rPr>
              <a:t>VI, VIII</a:t>
            </a:r>
            <a:endParaRPr lang="el-GR" smtClean="0">
              <a:latin typeface="Arial" charset="0"/>
              <a:sym typeface="Wingdings 3" pitchFamily="18" charset="2"/>
            </a:endParaRPr>
          </a:p>
          <a:p>
            <a:pPr eaLnBrk="1" hangingPunct="1"/>
            <a:r>
              <a:rPr lang="el-GR" smtClean="0">
                <a:latin typeface="Arial" charset="0"/>
                <a:sym typeface="Wingdings 3" pitchFamily="18" charset="2"/>
              </a:rPr>
              <a:t>Κεντρική – περιφερική παράλυση</a:t>
            </a:r>
          </a:p>
          <a:p>
            <a:pPr eaLnBrk="1" hangingPunct="1"/>
            <a:r>
              <a:rPr lang="el-GR" smtClean="0">
                <a:latin typeface="Arial" charset="0"/>
                <a:sym typeface="Wingdings 3" pitchFamily="18" charset="2"/>
              </a:rPr>
              <a:t>Παράλυση τύπου </a:t>
            </a:r>
            <a:r>
              <a:rPr lang="en-US" smtClean="0">
                <a:latin typeface="Arial" charset="0"/>
                <a:sym typeface="Wingdings 3" pitchFamily="18" charset="2"/>
              </a:rPr>
              <a:t>Bell</a:t>
            </a:r>
            <a:endParaRPr lang="el-GR" smtClean="0">
              <a:latin typeface="Arial" charset="0"/>
              <a:sym typeface="Wingdings 3" pitchFamily="18" charset="2"/>
            </a:endParaRPr>
          </a:p>
          <a:p>
            <a:pPr eaLnBrk="1" hangingPunct="1"/>
            <a:r>
              <a:rPr lang="el-GR" smtClean="0">
                <a:latin typeface="Arial" charset="0"/>
                <a:sym typeface="Wingdings 3" pitchFamily="18" charset="2"/>
              </a:rPr>
              <a:t>Στατικοακουστικό  ίλιγγος, νυσταγμός, κώφωση, εμβοές</a:t>
            </a:r>
          </a:p>
          <a:p>
            <a:pPr eaLnBrk="1" hangingPunct="1"/>
            <a:r>
              <a:rPr lang="el-GR" smtClean="0">
                <a:latin typeface="Arial" charset="0"/>
                <a:sym typeface="Wingdings 3" pitchFamily="18" charset="2"/>
              </a:rPr>
              <a:t>Γλωσσοφαρυγγικό  μαζί με </a:t>
            </a:r>
            <a:r>
              <a:rPr lang="en-US" smtClean="0">
                <a:latin typeface="Arial" charset="0"/>
                <a:sym typeface="Wingdings 3" pitchFamily="18" charset="2"/>
              </a:rPr>
              <a:t>X</a:t>
            </a:r>
            <a:endParaRPr lang="el-GR" smtClean="0">
              <a:latin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Αποτέλεσμα εικόνας για παραλυση προσωπικου νευρου"/>
          <p:cNvPicPr>
            <a:picLocks noChangeAspect="1" noChangeArrowheads="1"/>
          </p:cNvPicPr>
          <p:nvPr/>
        </p:nvPicPr>
        <p:blipFill>
          <a:blip r:embed="rId2"/>
          <a:srcRect/>
          <a:stretch>
            <a:fillRect/>
          </a:stretch>
        </p:blipFill>
        <p:spPr bwMode="auto">
          <a:xfrm>
            <a:off x="214313" y="714375"/>
            <a:ext cx="4229100" cy="5038725"/>
          </a:xfrm>
          <a:prstGeom prst="rect">
            <a:avLst/>
          </a:prstGeom>
          <a:noFill/>
          <a:ln w="9525">
            <a:noFill/>
            <a:miter lim="800000"/>
            <a:headEnd/>
            <a:tailEnd/>
          </a:ln>
        </p:spPr>
      </p:pic>
      <p:sp>
        <p:nvSpPr>
          <p:cNvPr id="48131" name="AutoShape 6" descr="Αποτέλεσμα εικόνας για παραλυση προσωπικου νευρου"/>
          <p:cNvSpPr>
            <a:spLocks noChangeAspect="1" noChangeArrowheads="1"/>
          </p:cNvSpPr>
          <p:nvPr/>
        </p:nvSpPr>
        <p:spPr bwMode="auto">
          <a:xfrm>
            <a:off x="155575" y="-2103438"/>
            <a:ext cx="5095875" cy="4391026"/>
          </a:xfrm>
          <a:prstGeom prst="rect">
            <a:avLst/>
          </a:prstGeom>
          <a:noFill/>
          <a:ln w="9525">
            <a:noFill/>
            <a:miter lim="800000"/>
            <a:headEnd/>
            <a:tailEnd/>
          </a:ln>
        </p:spPr>
        <p:txBody>
          <a:bodyPr/>
          <a:lstStyle/>
          <a:p>
            <a:endParaRPr lang="el-GR"/>
          </a:p>
        </p:txBody>
      </p:sp>
      <p:sp>
        <p:nvSpPr>
          <p:cNvPr id="48132" name="AutoShape 8" descr="Αποτέλεσμα εικόνας για παραλυση προσωπικου νευρου"/>
          <p:cNvSpPr>
            <a:spLocks noChangeAspect="1" noChangeArrowheads="1"/>
          </p:cNvSpPr>
          <p:nvPr/>
        </p:nvSpPr>
        <p:spPr bwMode="auto">
          <a:xfrm>
            <a:off x="155575" y="-2103438"/>
            <a:ext cx="5095875" cy="4391026"/>
          </a:xfrm>
          <a:prstGeom prst="rect">
            <a:avLst/>
          </a:prstGeom>
          <a:noFill/>
          <a:ln w="9525">
            <a:noFill/>
            <a:miter lim="800000"/>
            <a:headEnd/>
            <a:tailEnd/>
          </a:ln>
        </p:spPr>
        <p:txBody>
          <a:bodyPr/>
          <a:lstStyle/>
          <a:p>
            <a:endParaRPr lang="el-GR"/>
          </a:p>
        </p:txBody>
      </p:sp>
      <p:sp>
        <p:nvSpPr>
          <p:cNvPr id="48133" name="AutoShape 10" descr="Αποτέλεσμα εικόνας για παραλυση προσωπικου νευρου"/>
          <p:cNvSpPr>
            <a:spLocks noChangeAspect="1" noChangeArrowheads="1"/>
          </p:cNvSpPr>
          <p:nvPr/>
        </p:nvSpPr>
        <p:spPr bwMode="auto">
          <a:xfrm>
            <a:off x="155575" y="-2041525"/>
            <a:ext cx="3143250" cy="4257675"/>
          </a:xfrm>
          <a:prstGeom prst="rect">
            <a:avLst/>
          </a:prstGeom>
          <a:noFill/>
          <a:ln w="9525">
            <a:noFill/>
            <a:miter lim="800000"/>
            <a:headEnd/>
            <a:tailEnd/>
          </a:ln>
        </p:spPr>
        <p:txBody>
          <a:bodyPr/>
          <a:lstStyle/>
          <a:p>
            <a:endParaRPr lang="el-GR"/>
          </a:p>
        </p:txBody>
      </p:sp>
      <p:sp>
        <p:nvSpPr>
          <p:cNvPr id="48134" name="AutoShape 12" descr="Αποτέλεσμα εικόνας για παραλυση προσωπικου νευρου"/>
          <p:cNvSpPr>
            <a:spLocks noChangeAspect="1" noChangeArrowheads="1"/>
          </p:cNvSpPr>
          <p:nvPr/>
        </p:nvSpPr>
        <p:spPr bwMode="auto">
          <a:xfrm>
            <a:off x="155575" y="-2041525"/>
            <a:ext cx="3143250" cy="4257675"/>
          </a:xfrm>
          <a:prstGeom prst="rect">
            <a:avLst/>
          </a:prstGeom>
          <a:noFill/>
          <a:ln w="9525">
            <a:noFill/>
            <a:miter lim="800000"/>
            <a:headEnd/>
            <a:tailEnd/>
          </a:ln>
        </p:spPr>
        <p:txBody>
          <a:bodyPr/>
          <a:lstStyle/>
          <a:p>
            <a:endParaRPr lang="el-GR"/>
          </a:p>
        </p:txBody>
      </p:sp>
      <p:pic>
        <p:nvPicPr>
          <p:cNvPr id="48135" name="9 - Εικόνα" descr="central-and-periph.jpg"/>
          <p:cNvPicPr>
            <a:picLocks noChangeAspect="1"/>
          </p:cNvPicPr>
          <p:nvPr/>
        </p:nvPicPr>
        <p:blipFill>
          <a:blip r:embed="rId3"/>
          <a:srcRect/>
          <a:stretch>
            <a:fillRect/>
          </a:stretch>
        </p:blipFill>
        <p:spPr bwMode="auto">
          <a:xfrm>
            <a:off x="4643438" y="642938"/>
            <a:ext cx="4191000" cy="567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2 - Θέση περιεχομένου"/>
          <p:cNvSpPr>
            <a:spLocks noGrp="1"/>
          </p:cNvSpPr>
          <p:nvPr>
            <p:ph idx="1"/>
          </p:nvPr>
        </p:nvSpPr>
        <p:spPr/>
        <p:txBody>
          <a:bodyPr/>
          <a:lstStyle/>
          <a:p>
            <a:pPr eaLnBrk="1" hangingPunct="1"/>
            <a:r>
              <a:rPr lang="el-GR" sz="2000" b="1" smtClean="0"/>
              <a:t>Κινητικά Νεύρα: </a:t>
            </a:r>
            <a:r>
              <a:rPr lang="el-GR" sz="2000" smtClean="0"/>
              <a:t>κεντρικό εκφυτικό κινητικό πυρήνα εντός του στελέχους </a:t>
            </a:r>
            <a:r>
              <a:rPr lang="el-GR" sz="2000" smtClean="0">
                <a:sym typeface="Wingdings 3" pitchFamily="18" charset="2"/>
              </a:rPr>
              <a:t> εκφύονται νευρικές ίνες  τρήμα  εκτελεστικά όργανα (μύες)</a:t>
            </a:r>
          </a:p>
          <a:p>
            <a:pPr eaLnBrk="1" hangingPunct="1"/>
            <a:r>
              <a:rPr lang="el-GR" sz="2000" b="1" smtClean="0">
                <a:sym typeface="Wingdings 3" pitchFamily="18" charset="2"/>
              </a:rPr>
              <a:t>Αισθητικά νεύρα: </a:t>
            </a:r>
            <a:r>
              <a:rPr lang="el-GR" sz="2000" smtClean="0">
                <a:sym typeface="Wingdings 3" pitchFamily="18" charset="2"/>
              </a:rPr>
              <a:t>εκφυτικός αισθητικός πυρήνας (γάγγλιο) εκτός εγκεφάλου  περιφερικές αισθητικές ίνες από την περιφέρεια, κεντρικές ίνες που εισέρχονται στον εγκέφαλο  τελικό ή αισθητικό κεντρικό πυρήνα </a:t>
            </a:r>
          </a:p>
          <a:p>
            <a:pPr eaLnBrk="1" hangingPunct="1"/>
            <a:r>
              <a:rPr lang="el-GR" sz="2000" b="1" smtClean="0">
                <a:sym typeface="Wingdings 3" pitchFamily="18" charset="2"/>
              </a:rPr>
              <a:t>Σπλαχνοκινητικοί πυρήνες </a:t>
            </a:r>
            <a:r>
              <a:rPr lang="el-GR" sz="2000" smtClean="0">
                <a:sym typeface="Wingdings 3" pitchFamily="18" charset="2"/>
              </a:rPr>
              <a:t> εγκεφαλική κεντρική μοίρα παρασυμπαθητικού εντός εγκεφάλου, τμηματα ορισμενων κινητικών πυρήνων  φέρονται προγαγγλιακές ίνες</a:t>
            </a:r>
          </a:p>
          <a:p>
            <a:pPr eaLnBrk="1" hangingPunct="1"/>
            <a:endParaRPr lang="el-GR" smtClean="0"/>
          </a:p>
        </p:txBody>
      </p:sp>
      <p:sp>
        <p:nvSpPr>
          <p:cNvPr id="2" name="1 - Τίτλος"/>
          <p:cNvSpPr>
            <a:spLocks noGrp="1"/>
          </p:cNvSpPr>
          <p:nvPr>
            <p:ph type="title"/>
          </p:nvPr>
        </p:nvSpPr>
        <p:spPr/>
        <p:txBody>
          <a:bodyPr/>
          <a:lstStyle/>
          <a:p>
            <a:pPr eaLnBrk="1" fontAlgn="auto" hangingPunct="1">
              <a:spcAft>
                <a:spcPts val="0"/>
              </a:spcAft>
              <a:defRPr/>
            </a:pPr>
            <a:r>
              <a:rPr lang="el-GR" dirty="0" smtClean="0"/>
              <a:t>Εγκεφαλικά Νεύρα</a:t>
            </a:r>
            <a:endParaRPr lang="el-GR" dirty="0"/>
          </a:p>
        </p:txBody>
      </p:sp>
      <p:sp>
        <p:nvSpPr>
          <p:cNvPr id="4" name="3 - TextBox"/>
          <p:cNvSpPr txBox="1"/>
          <p:nvPr/>
        </p:nvSpPr>
        <p:spPr>
          <a:xfrm>
            <a:off x="5929313" y="5143500"/>
            <a:ext cx="2792412" cy="1477963"/>
          </a:xfrm>
          <a:prstGeom prst="rect">
            <a:avLst/>
          </a:prstGeom>
          <a:noFill/>
          <a:ln>
            <a:solidFill>
              <a:schemeClr val="bg2">
                <a:lumMod val="75000"/>
              </a:schemeClr>
            </a:solidFill>
            <a:prstDash val="dash"/>
          </a:ln>
        </p:spPr>
        <p:txBody>
          <a:bodyPr>
            <a:spAutoFit/>
          </a:bodyPr>
          <a:lstStyle/>
          <a:p>
            <a:pPr fontAlgn="auto">
              <a:spcBef>
                <a:spcPts val="0"/>
              </a:spcBef>
              <a:spcAft>
                <a:spcPts val="0"/>
              </a:spcAft>
              <a:defRPr/>
            </a:pPr>
            <a:r>
              <a:rPr lang="el-GR" b="0" dirty="0">
                <a:latin typeface="+mn-lt"/>
                <a:cs typeface="+mn-cs"/>
              </a:rPr>
              <a:t>Από τα τρήματα άρα εξέρχονται </a:t>
            </a:r>
          </a:p>
          <a:p>
            <a:pPr fontAlgn="auto">
              <a:spcBef>
                <a:spcPts val="0"/>
              </a:spcBef>
              <a:spcAft>
                <a:spcPts val="0"/>
              </a:spcAft>
              <a:defRPr/>
            </a:pPr>
            <a:r>
              <a:rPr lang="el-GR" b="0" dirty="0">
                <a:latin typeface="+mn-lt"/>
                <a:cs typeface="+mn-cs"/>
              </a:rPr>
              <a:t>οι κινητικές ίνες</a:t>
            </a:r>
          </a:p>
          <a:p>
            <a:pPr fontAlgn="auto">
              <a:spcBef>
                <a:spcPts val="0"/>
              </a:spcBef>
              <a:spcAft>
                <a:spcPts val="0"/>
              </a:spcAft>
              <a:defRPr/>
            </a:pPr>
            <a:r>
              <a:rPr lang="el-GR" b="0" dirty="0">
                <a:latin typeface="+mn-lt"/>
                <a:cs typeface="+mn-cs"/>
              </a:rPr>
              <a:t>και εισέρχονται οι αισθητικές ίνες</a:t>
            </a:r>
          </a:p>
        </p:txBody>
      </p:sp>
      <p:grpSp>
        <p:nvGrpSpPr>
          <p:cNvPr id="13317" name="9 - Ομάδα"/>
          <p:cNvGrpSpPr>
            <a:grpSpLocks/>
          </p:cNvGrpSpPr>
          <p:nvPr/>
        </p:nvGrpSpPr>
        <p:grpSpPr bwMode="auto">
          <a:xfrm>
            <a:off x="928688" y="4071938"/>
            <a:ext cx="4286250" cy="2540000"/>
            <a:chOff x="928662" y="4071950"/>
            <a:chExt cx="4286280" cy="2540275"/>
          </a:xfrm>
        </p:grpSpPr>
        <p:sp>
          <p:nvSpPr>
            <p:cNvPr id="5" name="4 - TextBox"/>
            <p:cNvSpPr txBox="1"/>
            <p:nvPr/>
          </p:nvSpPr>
          <p:spPr>
            <a:xfrm>
              <a:off x="1500166" y="4857847"/>
              <a:ext cx="3714776" cy="1754378"/>
            </a:xfrm>
            <a:prstGeom prst="rect">
              <a:avLst/>
            </a:prstGeom>
            <a:noFill/>
            <a:ln>
              <a:solidFill>
                <a:schemeClr val="bg2">
                  <a:lumMod val="75000"/>
                </a:schemeClr>
              </a:solidFill>
              <a:prstDash val="dash"/>
            </a:ln>
          </p:spPr>
          <p:txBody>
            <a:bodyPr>
              <a:spAutoFit/>
            </a:bodyPr>
            <a:lstStyle/>
            <a:p>
              <a:pPr marL="342900" indent="-342900" fontAlgn="auto">
                <a:spcBef>
                  <a:spcPts val="0"/>
                </a:spcBef>
                <a:spcAft>
                  <a:spcPts val="0"/>
                </a:spcAft>
                <a:defRPr/>
              </a:pPr>
              <a:r>
                <a:rPr lang="en-US" b="0" dirty="0">
                  <a:latin typeface="+mn-lt"/>
                  <a:cs typeface="+mn-cs"/>
                </a:rPr>
                <a:t>1. </a:t>
              </a:r>
              <a:r>
                <a:rPr lang="el-GR" b="0" dirty="0">
                  <a:latin typeface="+mn-lt"/>
                  <a:cs typeface="+mn-cs"/>
                </a:rPr>
                <a:t>Πυρήνας </a:t>
              </a:r>
              <a:r>
                <a:rPr lang="en-US" b="0" dirty="0" err="1">
                  <a:latin typeface="+mn-lt"/>
                  <a:cs typeface="+mn-cs"/>
                </a:rPr>
                <a:t>Edinger</a:t>
              </a:r>
              <a:r>
                <a:rPr lang="en-US" b="0" dirty="0">
                  <a:latin typeface="+mn-lt"/>
                  <a:cs typeface="+mn-cs"/>
                </a:rPr>
                <a:t> –</a:t>
              </a:r>
              <a:r>
                <a:rPr lang="en-US" b="0" dirty="0" err="1">
                  <a:latin typeface="+mn-lt"/>
                  <a:cs typeface="+mn-cs"/>
                </a:rPr>
                <a:t>Westphal</a:t>
              </a:r>
              <a:endParaRPr lang="en-US" b="0" dirty="0">
                <a:latin typeface="+mn-lt"/>
                <a:cs typeface="+mn-cs"/>
              </a:endParaRPr>
            </a:p>
            <a:p>
              <a:pPr marL="342900" indent="-342900" fontAlgn="auto">
                <a:spcBef>
                  <a:spcPts val="0"/>
                </a:spcBef>
                <a:spcAft>
                  <a:spcPts val="0"/>
                </a:spcAft>
                <a:defRPr/>
              </a:pPr>
              <a:endParaRPr lang="en-US" b="0" dirty="0">
                <a:latin typeface="+mn-lt"/>
                <a:cs typeface="+mn-cs"/>
              </a:endParaRPr>
            </a:p>
            <a:p>
              <a:pPr marL="342900" indent="-342900" fontAlgn="auto">
                <a:spcBef>
                  <a:spcPts val="0"/>
                </a:spcBef>
                <a:spcAft>
                  <a:spcPts val="0"/>
                </a:spcAft>
                <a:defRPr/>
              </a:pPr>
              <a:endParaRPr lang="en-US" b="0" dirty="0">
                <a:latin typeface="+mn-lt"/>
                <a:cs typeface="+mn-cs"/>
              </a:endParaRPr>
            </a:p>
            <a:p>
              <a:pPr marL="342900" indent="-342900" fontAlgn="auto">
                <a:spcBef>
                  <a:spcPts val="0"/>
                </a:spcBef>
                <a:spcAft>
                  <a:spcPts val="0"/>
                </a:spcAft>
                <a:defRPr/>
              </a:pPr>
              <a:endParaRPr lang="en-US" b="0" dirty="0">
                <a:latin typeface="+mn-lt"/>
                <a:cs typeface="+mn-cs"/>
              </a:endParaRPr>
            </a:p>
            <a:p>
              <a:pPr marL="342900" indent="-342900" fontAlgn="auto">
                <a:spcBef>
                  <a:spcPts val="0"/>
                </a:spcBef>
                <a:spcAft>
                  <a:spcPts val="0"/>
                </a:spcAft>
                <a:defRPr/>
              </a:pPr>
              <a:r>
                <a:rPr lang="en-US" b="0" dirty="0">
                  <a:latin typeface="+mn-lt"/>
                  <a:cs typeface="+mn-cs"/>
                </a:rPr>
                <a:t>5. </a:t>
              </a:r>
              <a:r>
                <a:rPr lang="el-GR" b="0" dirty="0">
                  <a:latin typeface="+mn-lt"/>
                  <a:cs typeface="+mn-cs"/>
                </a:rPr>
                <a:t>Ραχιαίος πυρήνας </a:t>
              </a:r>
              <a:r>
                <a:rPr lang="el-GR" b="0" dirty="0" err="1">
                  <a:latin typeface="+mn-lt"/>
                  <a:cs typeface="+mn-cs"/>
                </a:rPr>
                <a:t>πνευμονογαστρικού</a:t>
              </a:r>
              <a:endParaRPr lang="el-GR" b="0" dirty="0">
                <a:latin typeface="+mn-lt"/>
                <a:cs typeface="+mn-cs"/>
              </a:endParaRPr>
            </a:p>
          </p:txBody>
        </p:sp>
        <p:cxnSp>
          <p:nvCxnSpPr>
            <p:cNvPr id="9" name="8 - Shape"/>
            <p:cNvCxnSpPr>
              <a:stCxn id="5" idx="1"/>
            </p:cNvCxnSpPr>
            <p:nvPr/>
          </p:nvCxnSpPr>
          <p:spPr>
            <a:xfrm rot="10800000">
              <a:off x="928662" y="4071950"/>
              <a:ext cx="571504" cy="166229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8" name="7 - TextBox"/>
          <p:cNvSpPr txBox="1"/>
          <p:nvPr/>
        </p:nvSpPr>
        <p:spPr>
          <a:xfrm>
            <a:off x="1476375" y="5157788"/>
            <a:ext cx="2185988" cy="1200150"/>
          </a:xfrm>
          <a:prstGeom prst="rect">
            <a:avLst/>
          </a:prstGeom>
          <a:noFill/>
          <a:ln>
            <a:noFill/>
          </a:ln>
        </p:spPr>
        <p:txBody>
          <a:bodyPr wrap="none">
            <a:spAutoFit/>
          </a:bodyPr>
          <a:lstStyle/>
          <a:p>
            <a:pPr marL="342900" indent="-342900" fontAlgn="auto">
              <a:spcBef>
                <a:spcPts val="0"/>
              </a:spcBef>
              <a:spcAft>
                <a:spcPts val="0"/>
              </a:spcAft>
              <a:defRPr/>
            </a:pPr>
            <a:r>
              <a:rPr lang="en-US" b="0" dirty="0">
                <a:latin typeface="+mn-lt"/>
              </a:rPr>
              <a:t>2. </a:t>
            </a:r>
            <a:r>
              <a:rPr lang="el-GR" b="0" dirty="0" err="1">
                <a:latin typeface="+mn-lt"/>
              </a:rPr>
              <a:t>Ανω</a:t>
            </a:r>
            <a:r>
              <a:rPr lang="el-GR" b="0" dirty="0">
                <a:latin typeface="+mn-lt"/>
              </a:rPr>
              <a:t> </a:t>
            </a:r>
            <a:r>
              <a:rPr lang="el-GR" b="0" dirty="0" err="1">
                <a:latin typeface="+mn-lt"/>
              </a:rPr>
              <a:t>σιελικός</a:t>
            </a:r>
            <a:endParaRPr lang="el-GR" b="0" dirty="0">
              <a:latin typeface="+mn-lt"/>
            </a:endParaRPr>
          </a:p>
          <a:p>
            <a:pPr marL="342900" indent="-342900" fontAlgn="auto">
              <a:spcBef>
                <a:spcPts val="0"/>
              </a:spcBef>
              <a:spcAft>
                <a:spcPts val="0"/>
              </a:spcAft>
              <a:defRPr/>
            </a:pPr>
            <a:r>
              <a:rPr lang="en-US" b="0" dirty="0">
                <a:latin typeface="+mn-lt"/>
              </a:rPr>
              <a:t>3. </a:t>
            </a:r>
            <a:r>
              <a:rPr lang="el-GR" b="0" dirty="0">
                <a:latin typeface="+mn-lt"/>
              </a:rPr>
              <a:t>Δακρυϊκός</a:t>
            </a:r>
          </a:p>
          <a:p>
            <a:pPr marL="342900" indent="-342900" fontAlgn="auto">
              <a:spcBef>
                <a:spcPts val="0"/>
              </a:spcBef>
              <a:spcAft>
                <a:spcPts val="0"/>
              </a:spcAft>
              <a:defRPr/>
            </a:pPr>
            <a:r>
              <a:rPr lang="en-US" b="0" dirty="0">
                <a:latin typeface="+mn-lt"/>
              </a:rPr>
              <a:t>4. </a:t>
            </a:r>
            <a:r>
              <a:rPr lang="el-GR" b="0" dirty="0">
                <a:latin typeface="+mn-lt"/>
              </a:rPr>
              <a:t>Κάτω </a:t>
            </a:r>
            <a:r>
              <a:rPr lang="el-GR" b="0" dirty="0" err="1">
                <a:latin typeface="+mn-lt"/>
              </a:rPr>
              <a:t>σιελικός</a:t>
            </a:r>
            <a:endParaRPr lang="el-GR" b="0" dirty="0">
              <a:latin typeface="+mn-lt"/>
            </a:endParaRPr>
          </a:p>
          <a:p>
            <a:pPr>
              <a:defRPr/>
            </a:pPr>
            <a:endParaRPr lang="el-GR"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8">
                                            <p:txEl>
                                              <p:pRg st="0" end="0"/>
                                            </p:txEl>
                                          </p:spTgt>
                                        </p:tgtEl>
                                        <p:attrNameLst>
                                          <p:attrName>style.color</p:attrName>
                                        </p:attrNameLst>
                                      </p:cBhvr>
                                      <p:to>
                                        <a:schemeClr val="accent2"/>
                                      </p:to>
                                    </p:animClr>
                                    <p:animClr clrSpc="rgb" dir="cw">
                                      <p:cBhvr>
                                        <p:cTn id="7" dur="500" fill="hold"/>
                                        <p:tgtEl>
                                          <p:spTgt spid="8">
                                            <p:txEl>
                                              <p:pRg st="0" end="0"/>
                                            </p:txEl>
                                          </p:spTgt>
                                        </p:tgtEl>
                                        <p:attrNameLst>
                                          <p:attrName>fillcolor</p:attrName>
                                        </p:attrNameLst>
                                      </p:cBhvr>
                                      <p:to>
                                        <a:schemeClr val="accent2"/>
                                      </p:to>
                                    </p:animClr>
                                    <p:set>
                                      <p:cBhvr>
                                        <p:cTn id="8" dur="500" fill="hold"/>
                                        <p:tgtEl>
                                          <p:spTgt spid="8">
                                            <p:txEl>
                                              <p:pRg st="0" end="0"/>
                                            </p:txEl>
                                          </p:spTgt>
                                        </p:tgtEl>
                                        <p:attrNameLst>
                                          <p:attrName>fill.type</p:attrName>
                                        </p:attrNameLst>
                                      </p:cBhvr>
                                      <p:to>
                                        <p:strVal val="solid"/>
                                      </p:to>
                                    </p:set>
                                    <p:set>
                                      <p:cBhvr>
                                        <p:cTn id="9" dur="500" fill="hold"/>
                                        <p:tgtEl>
                                          <p:spTgt spid="8">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8">
                                            <p:txEl>
                                              <p:pRg st="1" end="1"/>
                                            </p:txEl>
                                          </p:spTgt>
                                        </p:tgtEl>
                                        <p:attrNameLst>
                                          <p:attrName>style.color</p:attrName>
                                        </p:attrNameLst>
                                      </p:cBhvr>
                                      <p:to>
                                        <a:schemeClr val="accent2"/>
                                      </p:to>
                                    </p:animClr>
                                    <p:animClr clrSpc="rgb" dir="cw">
                                      <p:cBhvr>
                                        <p:cTn id="12" dur="500" fill="hold"/>
                                        <p:tgtEl>
                                          <p:spTgt spid="8">
                                            <p:txEl>
                                              <p:pRg st="1" end="1"/>
                                            </p:txEl>
                                          </p:spTgt>
                                        </p:tgtEl>
                                        <p:attrNameLst>
                                          <p:attrName>fillcolor</p:attrName>
                                        </p:attrNameLst>
                                      </p:cBhvr>
                                      <p:to>
                                        <a:schemeClr val="accent2"/>
                                      </p:to>
                                    </p:animClr>
                                    <p:set>
                                      <p:cBhvr>
                                        <p:cTn id="13" dur="500" fill="hold"/>
                                        <p:tgtEl>
                                          <p:spTgt spid="8">
                                            <p:txEl>
                                              <p:pRg st="1" end="1"/>
                                            </p:txEl>
                                          </p:spTgt>
                                        </p:tgtEl>
                                        <p:attrNameLst>
                                          <p:attrName>fill.type</p:attrName>
                                        </p:attrNameLst>
                                      </p:cBhvr>
                                      <p:to>
                                        <p:strVal val="solid"/>
                                      </p:to>
                                    </p:set>
                                    <p:set>
                                      <p:cBhvr>
                                        <p:cTn id="14" dur="500" fill="hold"/>
                                        <p:tgtEl>
                                          <p:spTgt spid="8">
                                            <p:txEl>
                                              <p:pRg st="1" end="1"/>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8">
                                            <p:txEl>
                                              <p:pRg st="2" end="2"/>
                                            </p:txEl>
                                          </p:spTgt>
                                        </p:tgtEl>
                                        <p:attrNameLst>
                                          <p:attrName>style.color</p:attrName>
                                        </p:attrNameLst>
                                      </p:cBhvr>
                                      <p:to>
                                        <a:schemeClr val="accent2"/>
                                      </p:to>
                                    </p:animClr>
                                    <p:animClr clrSpc="rgb" dir="cw">
                                      <p:cBhvr>
                                        <p:cTn id="17" dur="500" fill="hold"/>
                                        <p:tgtEl>
                                          <p:spTgt spid="8">
                                            <p:txEl>
                                              <p:pRg st="2" end="2"/>
                                            </p:txEl>
                                          </p:spTgt>
                                        </p:tgtEl>
                                        <p:attrNameLst>
                                          <p:attrName>fillcolor</p:attrName>
                                        </p:attrNameLst>
                                      </p:cBhvr>
                                      <p:to>
                                        <a:schemeClr val="accent2"/>
                                      </p:to>
                                    </p:animClr>
                                    <p:set>
                                      <p:cBhvr>
                                        <p:cTn id="18" dur="500" fill="hold"/>
                                        <p:tgtEl>
                                          <p:spTgt spid="8">
                                            <p:txEl>
                                              <p:pRg st="2" end="2"/>
                                            </p:txEl>
                                          </p:spTgt>
                                        </p:tgtEl>
                                        <p:attrNameLst>
                                          <p:attrName>fill.type</p:attrName>
                                        </p:attrNameLst>
                                      </p:cBhvr>
                                      <p:to>
                                        <p:strVal val="solid"/>
                                      </p:to>
                                    </p:set>
                                    <p:set>
                                      <p:cBhvr>
                                        <p:cTn id="19" dur="500" fill="hold"/>
                                        <p:tgtEl>
                                          <p:spTgt spid="8">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2 - Θέση περιεχομένου"/>
          <p:cNvSpPr>
            <a:spLocks noGrp="1"/>
          </p:cNvSpPr>
          <p:nvPr>
            <p:ph idx="1"/>
          </p:nvPr>
        </p:nvSpPr>
        <p:spPr>
          <a:xfrm>
            <a:off x="0" y="908050"/>
            <a:ext cx="3563938" cy="5041900"/>
          </a:xfrm>
        </p:spPr>
        <p:txBody>
          <a:bodyPr/>
          <a:lstStyle/>
          <a:p>
            <a:pPr eaLnBrk="1" hangingPunct="1">
              <a:buFont typeface="Wingdings 3" pitchFamily="18" charset="2"/>
              <a:buNone/>
            </a:pPr>
            <a:r>
              <a:rPr lang="el-GR" sz="2000" b="1" i="1" smtClean="0"/>
              <a:t>Πορεία </a:t>
            </a:r>
            <a:endParaRPr lang="el-GR" sz="2000" smtClean="0"/>
          </a:p>
          <a:p>
            <a:pPr eaLnBrk="1" hangingPunct="1"/>
            <a:r>
              <a:rPr lang="el-GR" sz="2000" smtClean="0"/>
              <a:t>Το προσωπικό νεύρο εξέρχεται από την οπίσθια (κάτω) γεφυρική αύλακα υπό τη μορφή δύο ριζών. Μιας (παχύτερης) κινητικής και μιας (λεπτότερης) αισθητικής.</a:t>
            </a:r>
          </a:p>
          <a:p>
            <a:pPr eaLnBrk="1" hangingPunct="1"/>
            <a:r>
              <a:rPr lang="el-GR" sz="2000" smtClean="0"/>
              <a:t>Η αισθητική ονομάζεται και «διάμεσο νεύρο», αφού πορεύεται ανάμεσα στην κινητική ρίζα και το στατικοακουστικό ν. </a:t>
            </a:r>
          </a:p>
          <a:p>
            <a:pPr eaLnBrk="1" hangingPunct="1">
              <a:buFont typeface="Wingdings 3" pitchFamily="18" charset="2"/>
              <a:buNone/>
            </a:pPr>
            <a:r>
              <a:rPr lang="el-GR" sz="1800" smtClean="0"/>
              <a:t> </a:t>
            </a:r>
          </a:p>
          <a:p>
            <a:pPr eaLnBrk="1" hangingPunct="1"/>
            <a:endParaRPr lang="el-GR" smtClean="0"/>
          </a:p>
        </p:txBody>
      </p:sp>
      <p:sp>
        <p:nvSpPr>
          <p:cNvPr id="2" name="1 - Τίτλος"/>
          <p:cNvSpPr>
            <a:spLocks noGrp="1"/>
          </p:cNvSpPr>
          <p:nvPr>
            <p:ph type="title"/>
          </p:nvPr>
        </p:nvSpPr>
        <p:spPr>
          <a:xfrm>
            <a:off x="0" y="0"/>
            <a:ext cx="6419056" cy="836712"/>
          </a:xfrm>
        </p:spPr>
        <p:txBody>
          <a:bodyPr/>
          <a:lstStyle/>
          <a:p>
            <a:pPr eaLnBrk="1" fontAlgn="auto" hangingPunct="1">
              <a:spcAft>
                <a:spcPts val="0"/>
              </a:spcAft>
              <a:defRPr/>
            </a:pPr>
            <a:r>
              <a:rPr lang="en-US" sz="3600" dirty="0" smtClean="0"/>
              <a:t>VII. </a:t>
            </a:r>
            <a:r>
              <a:rPr lang="el-GR" sz="3600" dirty="0" smtClean="0"/>
              <a:t>Προσωπικό νεύρο</a:t>
            </a:r>
            <a:endParaRPr lang="el-GR" sz="3600" dirty="0"/>
          </a:p>
        </p:txBody>
      </p:sp>
      <p:pic>
        <p:nvPicPr>
          <p:cNvPr id="14340" name="4 - Εικόνα" descr="IMG_6415.jpg"/>
          <p:cNvPicPr>
            <a:picLocks noChangeAspect="1"/>
          </p:cNvPicPr>
          <p:nvPr/>
        </p:nvPicPr>
        <p:blipFill>
          <a:blip r:embed="rId3" cstate="print"/>
          <a:srcRect/>
          <a:stretch>
            <a:fillRect/>
          </a:stretch>
        </p:blipFill>
        <p:spPr bwMode="auto">
          <a:xfrm>
            <a:off x="4140200" y="836613"/>
            <a:ext cx="4787900" cy="6021387"/>
          </a:xfrm>
          <a:prstGeom prst="rect">
            <a:avLst/>
          </a:prstGeom>
          <a:noFill/>
          <a:ln w="9525">
            <a:noFill/>
            <a:miter lim="800000"/>
            <a:headEnd/>
            <a:tailEnd/>
          </a:ln>
        </p:spPr>
      </p:pic>
      <p:sp>
        <p:nvSpPr>
          <p:cNvPr id="6" name="5 - Έλλειψη"/>
          <p:cNvSpPr/>
          <p:nvPr/>
        </p:nvSpPr>
        <p:spPr>
          <a:xfrm>
            <a:off x="6588125" y="908050"/>
            <a:ext cx="1152525" cy="2174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7" name="6 - Έλλειψη"/>
          <p:cNvSpPr/>
          <p:nvPr/>
        </p:nvSpPr>
        <p:spPr>
          <a:xfrm>
            <a:off x="7380288" y="1125538"/>
            <a:ext cx="1152525" cy="215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cxnSp>
        <p:nvCxnSpPr>
          <p:cNvPr id="9" name="8 - Ευθεία γραμμή σύνδεσης"/>
          <p:cNvCxnSpPr/>
          <p:nvPr/>
        </p:nvCxnSpPr>
        <p:spPr>
          <a:xfrm flipH="1">
            <a:off x="7308850" y="1125538"/>
            <a:ext cx="142875" cy="25193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10 - Ευθεία γραμμή σύνδεσης"/>
          <p:cNvCxnSpPr/>
          <p:nvPr/>
        </p:nvCxnSpPr>
        <p:spPr>
          <a:xfrm flipH="1">
            <a:off x="7596188" y="1341438"/>
            <a:ext cx="144462" cy="23749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15 - Αστέρι 5 ακτινών"/>
          <p:cNvSpPr/>
          <p:nvPr/>
        </p:nvSpPr>
        <p:spPr>
          <a:xfrm flipH="1" flipV="1">
            <a:off x="7380288" y="3357563"/>
            <a:ext cx="144462" cy="1428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18" name="17 - Έλλειψη"/>
          <p:cNvSpPr/>
          <p:nvPr/>
        </p:nvSpPr>
        <p:spPr>
          <a:xfrm>
            <a:off x="7236296" y="3573016"/>
            <a:ext cx="144016" cy="144016"/>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l-GR"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2 - Θέση περιεχομένου"/>
          <p:cNvSpPr>
            <a:spLocks noGrp="1"/>
          </p:cNvSpPr>
          <p:nvPr>
            <p:ph idx="1"/>
          </p:nvPr>
        </p:nvSpPr>
        <p:spPr>
          <a:xfrm>
            <a:off x="0" y="908050"/>
            <a:ext cx="4356100" cy="5400675"/>
          </a:xfrm>
        </p:spPr>
        <p:txBody>
          <a:bodyPr/>
          <a:lstStyle/>
          <a:p>
            <a:pPr eaLnBrk="1" hangingPunct="1">
              <a:buFont typeface="Wingdings 3" pitchFamily="18" charset="2"/>
              <a:buNone/>
            </a:pPr>
            <a:r>
              <a:rPr lang="el-GR" sz="2000" b="1" i="1" smtClean="0"/>
              <a:t>Πορεία </a:t>
            </a:r>
            <a:endParaRPr lang="el-GR" sz="2000" smtClean="0"/>
          </a:p>
          <a:p>
            <a:pPr eaLnBrk="1" hangingPunct="1"/>
            <a:r>
              <a:rPr lang="el-GR" sz="2000" smtClean="0"/>
              <a:t>Οι δύο αυτές ρίζες εισέρχονται στον έσω ακουστικό πόρο. </a:t>
            </a:r>
          </a:p>
          <a:p>
            <a:pPr eaLnBrk="1" hangingPunct="1"/>
            <a:r>
              <a:rPr lang="el-GR" sz="2000" smtClean="0"/>
              <a:t>Μετά το σχηματισμό του γονατίου γαγγλίου, το νεύρο κάμπτεται απότομα προς τα πίσω (σχηματίζοντας ένα «γόνυ») και στη συνέχεια πορεύεται στον πόρο του προσωπικού (</a:t>
            </a:r>
            <a:r>
              <a:rPr lang="en-US" sz="2000" smtClean="0"/>
              <a:t>Fallopius</a:t>
            </a:r>
            <a:r>
              <a:rPr lang="el-GR" sz="2000" smtClean="0"/>
              <a:t>) μέσα στο λιθοειδές οστό, εξερχόμενο τελικά από το βελονομαστοειδές τρήμα.   </a:t>
            </a:r>
          </a:p>
          <a:p>
            <a:pPr eaLnBrk="1" hangingPunct="1">
              <a:buFont typeface="Wingdings 3" pitchFamily="18" charset="2"/>
              <a:buNone/>
            </a:pPr>
            <a:endParaRPr lang="el-GR" sz="1800" smtClean="0"/>
          </a:p>
          <a:p>
            <a:pPr eaLnBrk="1" hangingPunct="1"/>
            <a:endParaRPr lang="el-GR" smtClean="0"/>
          </a:p>
        </p:txBody>
      </p:sp>
      <p:sp>
        <p:nvSpPr>
          <p:cNvPr id="2" name="1 - Τίτλος"/>
          <p:cNvSpPr>
            <a:spLocks noGrp="1"/>
          </p:cNvSpPr>
          <p:nvPr>
            <p:ph type="title"/>
          </p:nvPr>
        </p:nvSpPr>
        <p:spPr>
          <a:xfrm>
            <a:off x="0" y="0"/>
            <a:ext cx="6419056" cy="836712"/>
          </a:xfrm>
        </p:spPr>
        <p:txBody>
          <a:bodyPr/>
          <a:lstStyle/>
          <a:p>
            <a:pPr eaLnBrk="1" fontAlgn="auto" hangingPunct="1">
              <a:spcAft>
                <a:spcPts val="0"/>
              </a:spcAft>
              <a:defRPr/>
            </a:pPr>
            <a:r>
              <a:rPr lang="en-US" sz="3600" dirty="0" smtClean="0"/>
              <a:t>VII. </a:t>
            </a:r>
            <a:r>
              <a:rPr lang="el-GR" sz="3600" dirty="0" smtClean="0"/>
              <a:t>Προσωπικό νεύρο</a:t>
            </a:r>
            <a:endParaRPr lang="el-GR" sz="3600" dirty="0"/>
          </a:p>
        </p:txBody>
      </p:sp>
      <p:pic>
        <p:nvPicPr>
          <p:cNvPr id="15364" name="7 - Εικόνα" descr="IMG_6307.jpg"/>
          <p:cNvPicPr>
            <a:picLocks noChangeAspect="1"/>
          </p:cNvPicPr>
          <p:nvPr/>
        </p:nvPicPr>
        <p:blipFill>
          <a:blip r:embed="rId4" cstate="print"/>
          <a:srcRect/>
          <a:stretch>
            <a:fillRect/>
          </a:stretch>
        </p:blipFill>
        <p:spPr bwMode="auto">
          <a:xfrm>
            <a:off x="4348163" y="836613"/>
            <a:ext cx="4795837" cy="6021387"/>
          </a:xfrm>
          <a:prstGeom prst="rect">
            <a:avLst/>
          </a:prstGeom>
          <a:noFill/>
          <a:ln w="9525">
            <a:noFill/>
            <a:miter lim="800000"/>
            <a:headEnd/>
            <a:tailEnd/>
          </a:ln>
        </p:spPr>
      </p:pic>
      <p:sp>
        <p:nvSpPr>
          <p:cNvPr id="9" name="8 - Έλλειψη"/>
          <p:cNvSpPr/>
          <p:nvPr/>
        </p:nvSpPr>
        <p:spPr>
          <a:xfrm>
            <a:off x="7075488" y="1508125"/>
            <a:ext cx="1014412" cy="25241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11" name="10 - Έλλειψη"/>
          <p:cNvSpPr/>
          <p:nvPr/>
        </p:nvSpPr>
        <p:spPr>
          <a:xfrm>
            <a:off x="5867400" y="1470025"/>
            <a:ext cx="1152525" cy="2111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13" name="12 - Έλλειψη"/>
          <p:cNvSpPr/>
          <p:nvPr/>
        </p:nvSpPr>
        <p:spPr>
          <a:xfrm>
            <a:off x="7380312" y="2636912"/>
            <a:ext cx="144016" cy="144016"/>
          </a:xfrm>
          <a:prstGeom prst="ellipse">
            <a:avLst/>
          </a:prstGeom>
          <a:solidFill>
            <a:srgbClr val="FFFF00"/>
          </a:solidFill>
          <a:scene3d>
            <a:camera prst="orthographicFront" fov="0">
              <a:rot lat="0" lon="0" rev="0"/>
            </a:camera>
            <a:lightRig rig="glow" dir="t">
              <a:rot lat="0" lon="0" rev="6360000"/>
            </a:lightRig>
          </a:scene3d>
          <a:sp3d contourW="1000" prstMaterial="flat">
            <a:bevelT w="95250" h="101600" prst="relaxedInset"/>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l-GR" b="0"/>
          </a:p>
        </p:txBody>
      </p:sp>
      <p:sp>
        <p:nvSpPr>
          <p:cNvPr id="15373" name="AutoShape 18"/>
          <p:cNvSpPr>
            <a:spLocks noChangeArrowheads="1"/>
          </p:cNvSpPr>
          <p:nvPr/>
        </p:nvSpPr>
        <p:spPr bwMode="auto">
          <a:xfrm rot="10391457">
            <a:off x="7451725" y="3284538"/>
            <a:ext cx="431800" cy="2159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l-G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 Ομάδα"/>
          <p:cNvGrpSpPr/>
          <p:nvPr/>
        </p:nvGrpSpPr>
        <p:grpSpPr>
          <a:xfrm>
            <a:off x="1214415" y="428604"/>
            <a:ext cx="6786610" cy="5929353"/>
            <a:chOff x="1908175" y="981075"/>
            <a:chExt cx="4932363" cy="4608513"/>
          </a:xfrm>
        </p:grpSpPr>
        <p:grpSp>
          <p:nvGrpSpPr>
            <p:cNvPr id="5" name="Group 19"/>
            <p:cNvGrpSpPr>
              <a:grpSpLocks/>
            </p:cNvGrpSpPr>
            <p:nvPr/>
          </p:nvGrpSpPr>
          <p:grpSpPr bwMode="auto">
            <a:xfrm>
              <a:off x="1908175" y="981075"/>
              <a:ext cx="4932363" cy="4608513"/>
              <a:chOff x="1111" y="1026"/>
              <a:chExt cx="3447" cy="2812"/>
            </a:xfrm>
          </p:grpSpPr>
          <p:pic>
            <p:nvPicPr>
              <p:cNvPr id="9" name="Picture 11" descr="1κατάλογος"/>
              <p:cNvPicPr>
                <a:picLocks noChangeAspect="1" noChangeArrowheads="1"/>
              </p:cNvPicPr>
              <p:nvPr/>
            </p:nvPicPr>
            <p:blipFill>
              <a:blip r:embed="rId2"/>
              <a:srcRect/>
              <a:stretch>
                <a:fillRect/>
              </a:stretch>
            </p:blipFill>
            <p:spPr bwMode="auto">
              <a:xfrm>
                <a:off x="1111" y="1026"/>
                <a:ext cx="3447" cy="2812"/>
              </a:xfrm>
              <a:prstGeom prst="rect">
                <a:avLst/>
              </a:prstGeom>
              <a:noFill/>
              <a:ln w="9525">
                <a:noFill/>
                <a:miter lim="800000"/>
                <a:headEnd/>
                <a:tailEnd/>
              </a:ln>
            </p:spPr>
          </p:pic>
          <p:sp>
            <p:nvSpPr>
              <p:cNvPr id="10" name="Oval 12"/>
              <p:cNvSpPr>
                <a:spLocks noChangeArrowheads="1"/>
              </p:cNvSpPr>
              <p:nvPr/>
            </p:nvSpPr>
            <p:spPr bwMode="auto">
              <a:xfrm>
                <a:off x="2109" y="1117"/>
                <a:ext cx="771" cy="227"/>
              </a:xfrm>
              <a:prstGeom prst="ellipse">
                <a:avLst/>
              </a:prstGeom>
              <a:noFill/>
              <a:ln w="9525">
                <a:solidFill>
                  <a:schemeClr val="accent2"/>
                </a:solidFill>
                <a:round/>
                <a:headEnd/>
                <a:tailEnd/>
              </a:ln>
            </p:spPr>
            <p:txBody>
              <a:bodyPr wrap="none" anchor="ctr"/>
              <a:lstStyle/>
              <a:p>
                <a:endParaRPr lang="el-GR"/>
              </a:p>
            </p:txBody>
          </p:sp>
        </p:grpSp>
        <p:sp>
          <p:nvSpPr>
            <p:cNvPr id="6" name="AutoShape 16"/>
            <p:cNvSpPr>
              <a:spLocks noChangeArrowheads="1"/>
            </p:cNvSpPr>
            <p:nvPr/>
          </p:nvSpPr>
          <p:spPr bwMode="auto">
            <a:xfrm rot="10391457">
              <a:off x="4140200" y="2852738"/>
              <a:ext cx="431800" cy="2159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l-GR"/>
            </a:p>
          </p:txBody>
        </p:sp>
        <p:sp>
          <p:nvSpPr>
            <p:cNvPr id="7" name="AutoShape 17"/>
            <p:cNvSpPr>
              <a:spLocks noChangeArrowheads="1"/>
            </p:cNvSpPr>
            <p:nvPr/>
          </p:nvSpPr>
          <p:spPr bwMode="auto">
            <a:xfrm rot="10391457">
              <a:off x="4500563" y="1989138"/>
              <a:ext cx="431800" cy="2159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l-GR"/>
            </a:p>
          </p:txBody>
        </p:sp>
        <p:sp>
          <p:nvSpPr>
            <p:cNvPr id="8" name="AutoShape 21"/>
            <p:cNvSpPr>
              <a:spLocks noChangeArrowheads="1"/>
            </p:cNvSpPr>
            <p:nvPr/>
          </p:nvSpPr>
          <p:spPr bwMode="auto">
            <a:xfrm rot="10391457">
              <a:off x="4211638" y="3500438"/>
              <a:ext cx="431800" cy="2159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l-G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2 - Θέση περιεχομένου"/>
          <p:cNvSpPr>
            <a:spLocks noGrp="1"/>
          </p:cNvSpPr>
          <p:nvPr>
            <p:ph idx="1"/>
          </p:nvPr>
        </p:nvSpPr>
        <p:spPr>
          <a:xfrm>
            <a:off x="250825" y="908050"/>
            <a:ext cx="4033838" cy="5400675"/>
          </a:xfrm>
        </p:spPr>
        <p:txBody>
          <a:bodyPr/>
          <a:lstStyle/>
          <a:p>
            <a:pPr eaLnBrk="1" hangingPunct="1"/>
            <a:r>
              <a:rPr lang="el-GR" sz="1800" b="1" smtClean="0"/>
              <a:t>Κύριος κινητικός πυρήνας. </a:t>
            </a:r>
            <a:r>
              <a:rPr lang="el-GR" sz="1800" smtClean="0"/>
              <a:t>Βρίσκεται στο κάτω τμήμα της γέφυρας. Συνδέεται και με τα δύο εγκεφαλικά ημισφαίρια. </a:t>
            </a:r>
          </a:p>
          <a:p>
            <a:pPr eaLnBrk="1" hangingPunct="1"/>
            <a:r>
              <a:rPr lang="el-GR" sz="1800" b="1" smtClean="0"/>
              <a:t>Παρασυμπαθητικοί πυρήνες.</a:t>
            </a:r>
          </a:p>
          <a:p>
            <a:pPr eaLnBrk="1" hangingPunct="1">
              <a:buFont typeface="Wingdings 3" pitchFamily="18" charset="2"/>
              <a:buNone/>
            </a:pPr>
            <a:r>
              <a:rPr lang="el-GR" sz="1800" smtClean="0"/>
              <a:t>    Ραχιαίως και επί τα εκτός του κινητικού.</a:t>
            </a:r>
          </a:p>
          <a:p>
            <a:pPr eaLnBrk="1" hangingPunct="1">
              <a:buFont typeface="Wingdings 3" pitchFamily="18" charset="2"/>
              <a:buNone/>
            </a:pPr>
            <a:r>
              <a:rPr lang="el-GR" sz="1800" smtClean="0"/>
              <a:t>    </a:t>
            </a:r>
            <a:r>
              <a:rPr lang="el-GR" sz="1800" b="1" i="1" smtClean="0"/>
              <a:t>Άνω σιελικός, δακρυϊκός.  </a:t>
            </a:r>
          </a:p>
          <a:p>
            <a:pPr eaLnBrk="1" hangingPunct="1">
              <a:buFont typeface="Wingdings 3" pitchFamily="18" charset="2"/>
              <a:buNone/>
            </a:pPr>
            <a:r>
              <a:rPr lang="el-GR" sz="1800" smtClean="0"/>
              <a:t>    Σχετίζονται με τη νεύρωση του δακρυϊκού αδένα   και του βλεννογόνου της μύτης (</a:t>
            </a:r>
            <a:r>
              <a:rPr lang="el-GR" sz="1800" i="1" smtClean="0"/>
              <a:t>δακρυϊκός</a:t>
            </a:r>
            <a:r>
              <a:rPr lang="el-GR" sz="1800" smtClean="0"/>
              <a:t>) καθώς και με τους σιαλογόνους αδένες υπογνάθιο και υπογλώσσιο (</a:t>
            </a:r>
            <a:r>
              <a:rPr lang="el-GR" sz="1800" i="1" smtClean="0"/>
              <a:t>άνω σιαλικός</a:t>
            </a:r>
            <a:r>
              <a:rPr lang="el-GR" sz="1800" smtClean="0"/>
              <a:t>). Μορφολογικά συμφύονται.</a:t>
            </a:r>
          </a:p>
          <a:p>
            <a:pPr eaLnBrk="1" hangingPunct="1">
              <a:buFont typeface="Wingdings 3" pitchFamily="18" charset="2"/>
              <a:buNone/>
            </a:pPr>
            <a:r>
              <a:rPr lang="el-GR" sz="1800" smtClean="0"/>
              <a:t>  </a:t>
            </a:r>
          </a:p>
          <a:p>
            <a:pPr eaLnBrk="1" hangingPunct="1"/>
            <a:endParaRPr lang="el-GR" smtClean="0"/>
          </a:p>
        </p:txBody>
      </p:sp>
      <p:sp>
        <p:nvSpPr>
          <p:cNvPr id="2" name="1 - Τίτλος"/>
          <p:cNvSpPr>
            <a:spLocks noGrp="1"/>
          </p:cNvSpPr>
          <p:nvPr>
            <p:ph type="title"/>
          </p:nvPr>
        </p:nvSpPr>
        <p:spPr>
          <a:xfrm>
            <a:off x="0" y="0"/>
            <a:ext cx="6419056" cy="836712"/>
          </a:xfrm>
        </p:spPr>
        <p:txBody>
          <a:bodyPr/>
          <a:lstStyle/>
          <a:p>
            <a:pPr eaLnBrk="1" fontAlgn="auto" hangingPunct="1">
              <a:spcAft>
                <a:spcPts val="0"/>
              </a:spcAft>
              <a:defRPr/>
            </a:pPr>
            <a:r>
              <a:rPr lang="en-US" sz="3600" dirty="0" smtClean="0"/>
              <a:t>VII. </a:t>
            </a:r>
            <a:r>
              <a:rPr lang="el-GR" sz="3600" dirty="0" smtClean="0"/>
              <a:t>Προσωπικό νεύρο</a:t>
            </a:r>
            <a:endParaRPr lang="el-GR" sz="3600" dirty="0"/>
          </a:p>
        </p:txBody>
      </p:sp>
      <p:pic>
        <p:nvPicPr>
          <p:cNvPr id="16388" name="16 - Εικόνα" descr="IMG_6415.jpg"/>
          <p:cNvPicPr>
            <a:picLocks noChangeAspect="1"/>
          </p:cNvPicPr>
          <p:nvPr/>
        </p:nvPicPr>
        <p:blipFill>
          <a:blip r:embed="rId3" cstate="print"/>
          <a:srcRect/>
          <a:stretch>
            <a:fillRect/>
          </a:stretch>
        </p:blipFill>
        <p:spPr bwMode="auto">
          <a:xfrm>
            <a:off x="4211638" y="836613"/>
            <a:ext cx="4787900" cy="6021387"/>
          </a:xfrm>
          <a:prstGeom prst="rect">
            <a:avLst/>
          </a:prstGeom>
          <a:noFill/>
          <a:ln w="9525">
            <a:noFill/>
            <a:miter lim="800000"/>
            <a:headEnd/>
            <a:tailEnd/>
          </a:ln>
        </p:spPr>
      </p:pic>
      <p:sp>
        <p:nvSpPr>
          <p:cNvPr id="18" name="17 - Έλλειψη"/>
          <p:cNvSpPr/>
          <p:nvPr/>
        </p:nvSpPr>
        <p:spPr>
          <a:xfrm>
            <a:off x="6659563" y="908050"/>
            <a:ext cx="1152525" cy="2174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19" name="18 - Έλλειψη"/>
          <p:cNvSpPr/>
          <p:nvPr/>
        </p:nvSpPr>
        <p:spPr>
          <a:xfrm>
            <a:off x="7740650" y="1052513"/>
            <a:ext cx="1403350" cy="7921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cxnSp>
        <p:nvCxnSpPr>
          <p:cNvPr id="20" name="19 - Ευθεία γραμμή σύνδεσης"/>
          <p:cNvCxnSpPr/>
          <p:nvPr/>
        </p:nvCxnSpPr>
        <p:spPr>
          <a:xfrm>
            <a:off x="7885113" y="1412875"/>
            <a:ext cx="71437" cy="2160588"/>
          </a:xfrm>
          <a:prstGeom prst="line">
            <a:avLst/>
          </a:prstGeom>
          <a:ln w="28575">
            <a:solidFill>
              <a:srgbClr val="FF000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20 - Ευθεία γραμμή σύνδεσης"/>
          <p:cNvCxnSpPr/>
          <p:nvPr/>
        </p:nvCxnSpPr>
        <p:spPr>
          <a:xfrm flipH="1">
            <a:off x="8101013" y="1700213"/>
            <a:ext cx="287337" cy="1944687"/>
          </a:xfrm>
          <a:prstGeom prst="line">
            <a:avLst/>
          </a:prstGeom>
          <a:ln w="28575">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34 - Έλλειψη"/>
          <p:cNvSpPr/>
          <p:nvPr/>
        </p:nvSpPr>
        <p:spPr>
          <a:xfrm>
            <a:off x="7885113" y="3644900"/>
            <a:ext cx="142875" cy="215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b="0"/>
          </a:p>
        </p:txBody>
      </p:sp>
      <p:sp>
        <p:nvSpPr>
          <p:cNvPr id="37" name="36 - Έλλειψη"/>
          <p:cNvSpPr/>
          <p:nvPr/>
        </p:nvSpPr>
        <p:spPr>
          <a:xfrm>
            <a:off x="8028384" y="3573016"/>
            <a:ext cx="144016" cy="144016"/>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l-GR" b="0"/>
          </a:p>
        </p:txBody>
      </p:sp>
      <p:sp>
        <p:nvSpPr>
          <p:cNvPr id="38" name="37 - Έλλειψη"/>
          <p:cNvSpPr/>
          <p:nvPr/>
        </p:nvSpPr>
        <p:spPr>
          <a:xfrm>
            <a:off x="7956376" y="3789040"/>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l-GR" b="0"/>
          </a:p>
        </p:txBody>
      </p:sp>
      <p:sp>
        <p:nvSpPr>
          <p:cNvPr id="39" name="38 - Έλλειψη"/>
          <p:cNvSpPr/>
          <p:nvPr/>
        </p:nvSpPr>
        <p:spPr>
          <a:xfrm>
            <a:off x="7884368" y="3573016"/>
            <a:ext cx="144016" cy="144016"/>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l-GR"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53"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fltVal val="0"/>
                                          </p:val>
                                        </p:tav>
                                        <p:tav tm="100000">
                                          <p:val>
                                            <p:strVal val="#ppt_h"/>
                                          </p:val>
                                        </p:tav>
                                      </p:tavLst>
                                    </p:anim>
                                    <p:animEffect transition="in" filter="fade">
                                      <p:cBhvr>
                                        <p:cTn id="31" dur="500"/>
                                        <p:tgtEl>
                                          <p:spTgt spid="37"/>
                                        </p:tgtEl>
                                      </p:cBhvr>
                                    </p:animEffect>
                                  </p:childTnLst>
                                </p:cTn>
                              </p:par>
                              <p:par>
                                <p:cTn id="32" presetID="53"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1|0.1"/>
</p:tagLst>
</file>

<file path=ppt/tags/tag2.xml><?xml version="1.0" encoding="utf-8"?>
<p:tagLst xmlns:a="http://schemas.openxmlformats.org/drawingml/2006/main" xmlns:r="http://schemas.openxmlformats.org/officeDocument/2006/relationships" xmlns:p="http://schemas.openxmlformats.org/presentationml/2006/main">
  <p:tag name="TIMING" val="|0.1|0.1|0.1|0.1|0.2|0.1|0.1|0.1"/>
</p:tagLst>
</file>

<file path=ppt/tags/tag3.xml><?xml version="1.0" encoding="utf-8"?>
<p:tagLst xmlns:a="http://schemas.openxmlformats.org/drawingml/2006/main" xmlns:r="http://schemas.openxmlformats.org/officeDocument/2006/relationships" xmlns:p="http://schemas.openxmlformats.org/presentationml/2006/main">
  <p:tag name="TIMING" val="|0.3|0.9|0.9|1|2.3|7.3|4.4|1.2|2.9|4.3|7.8|11.5|6.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Συγκέντρωση">
  <a:themeElements>
    <a:clrScheme name="Συγκέντρωση">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Συγκέντρωση">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Συγκέντρωση">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Συγκέντρωση">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Συγκέντρωση">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Συγκέντρωση">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Συγκέντρωση">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1674</TotalTime>
  <Words>2978</Words>
  <Application>Microsoft Office PowerPoint</Application>
  <PresentationFormat>Προβολή στην οθόνη (4:3)</PresentationFormat>
  <Paragraphs>310</Paragraphs>
  <Slides>41</Slides>
  <Notes>23</Notes>
  <HiddenSlides>0</HiddenSlides>
  <MMClips>0</MMClips>
  <ScaleCrop>false</ScaleCrop>
  <HeadingPairs>
    <vt:vector size="4" baseType="variant">
      <vt:variant>
        <vt:lpstr>Θέμα</vt:lpstr>
      </vt:variant>
      <vt:variant>
        <vt:i4>1</vt:i4>
      </vt:variant>
      <vt:variant>
        <vt:lpstr>Τίτλοι διαφανειών</vt:lpstr>
      </vt:variant>
      <vt:variant>
        <vt:i4>41</vt:i4>
      </vt:variant>
    </vt:vector>
  </HeadingPairs>
  <TitlesOfParts>
    <vt:vector size="42" baseType="lpstr">
      <vt:lpstr>Συγκέντρωση</vt:lpstr>
      <vt:lpstr>ΕΓΚΕΦΑΛΙΚΑ ΝΕΥΡΑ</vt:lpstr>
      <vt:lpstr>Εγκεφαλικά Νεύρα </vt:lpstr>
      <vt:lpstr>Εγκεφαλικά Νεύρα</vt:lpstr>
      <vt:lpstr>Διαφάνεια 4</vt:lpstr>
      <vt:lpstr>Εγκεφαλικά Νεύρα</vt:lpstr>
      <vt:lpstr>VII. Προσωπικό νεύρο</vt:lpstr>
      <vt:lpstr>VII. Προσωπικό νεύρο</vt:lpstr>
      <vt:lpstr>Διαφάνεια 8</vt:lpstr>
      <vt:lpstr>VII. Προσωπικό νεύρο</vt:lpstr>
      <vt:lpstr>Διαφάνεια 10</vt:lpstr>
      <vt:lpstr>Διαφάνεια 11</vt:lpstr>
      <vt:lpstr>VII. Προσωπικό νεύρο</vt:lpstr>
      <vt:lpstr>Διαφάνεια 13</vt:lpstr>
      <vt:lpstr>Διαφάνεια 14</vt:lpstr>
      <vt:lpstr>VII. Προσωπικό νεύρο</vt:lpstr>
      <vt:lpstr>Ν.του πτερυγοειδούς πόρου (Βιδιανό)</vt:lpstr>
      <vt:lpstr>VII. Προσωπικό νεύρο</vt:lpstr>
      <vt:lpstr>Διαφάνεια 18</vt:lpstr>
      <vt:lpstr>VII. Προσωπικό νεύρο</vt:lpstr>
      <vt:lpstr>Διαφάνεια 20</vt:lpstr>
      <vt:lpstr>Διαφάνεια 21</vt:lpstr>
      <vt:lpstr>Διαφάνεια 22</vt:lpstr>
      <vt:lpstr>VIII. Στατικοακουστικό Νεύρο</vt:lpstr>
      <vt:lpstr>VIII. Στατικοακουστικό Νεύρο</vt:lpstr>
      <vt:lpstr>Διαφάνεια 25</vt:lpstr>
      <vt:lpstr>Διαφάνεια 26</vt:lpstr>
      <vt:lpstr>Διαφάνεια 27</vt:lpstr>
      <vt:lpstr>Διαφάνεια 28</vt:lpstr>
      <vt:lpstr>IΧ. Γλωσσοφαρυγγικό Νεύρο</vt:lpstr>
      <vt:lpstr>IΧ. Γλωσσοφαρυγγικό Νεύρο</vt:lpstr>
      <vt:lpstr>IΧ. Γλωσσοφαρυγγικό Νεύρο</vt:lpstr>
      <vt:lpstr>Διαφάνεια 32</vt:lpstr>
      <vt:lpstr>Διαφάνεια 33</vt:lpstr>
      <vt:lpstr>Διαφάνεια 34</vt:lpstr>
      <vt:lpstr>IΧ. Γλωσσοφαρυγγικό Νεύρο</vt:lpstr>
      <vt:lpstr>IΧ. Γλωσσοφαρυγγικό Νεύρο</vt:lpstr>
      <vt:lpstr>IΧ. Γλωσσοφαρυγγικό Νεύρο</vt:lpstr>
      <vt:lpstr>Διαφάνεια 38</vt:lpstr>
      <vt:lpstr>Διαφάνεια 39</vt:lpstr>
      <vt:lpstr>Κλινικές πληροφορίες</vt:lpstr>
      <vt:lpstr>Διαφάνεια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ΕΓΚΕΦΑΛΙΚΑ ΝΕΥΡΑ</dc:title>
  <dc:creator>user</dc:creator>
  <cp:lastModifiedBy>user</cp:lastModifiedBy>
  <cp:revision>68</cp:revision>
  <dcterms:created xsi:type="dcterms:W3CDTF">2019-04-14T15:02:31Z</dcterms:created>
  <dcterms:modified xsi:type="dcterms:W3CDTF">2019-05-07T11:31:58Z</dcterms:modified>
</cp:coreProperties>
</file>