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59" r:id="rId7"/>
    <p:sldId id="260" r:id="rId8"/>
    <p:sldId id="261" r:id="rId9"/>
    <p:sldId id="262" r:id="rId10"/>
    <p:sldId id="265" r:id="rId11"/>
    <p:sldId id="266" r:id="rId12"/>
    <p:sldId id="264" r:id="rId13"/>
    <p:sldId id="263" r:id="rId14"/>
    <p:sldId id="268" r:id="rId15"/>
    <p:sldId id="269" r:id="rId16"/>
    <p:sldId id="267" r:id="rId17"/>
    <p:sldId id="270" r:id="rId18"/>
    <p:sldId id="273" r:id="rId19"/>
    <p:sldId id="274" r:id="rId20"/>
    <p:sldId id="272" r:id="rId21"/>
    <p:sldId id="271" r:id="rId22"/>
    <p:sldId id="275" r:id="rId23"/>
    <p:sldId id="276" r:id="rId24"/>
    <p:sldId id="25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ABAFA-7450-84D2-0F13-BF873996E408}" v="1000" dt="2022-05-30T13:10:16.957"/>
    <p1510:client id="{9039E7AB-D5D8-2ED9-65C1-14C2B45A6872}" v="872" dt="2022-05-31T13:02:18.038"/>
    <p1510:client id="{FA8E2C74-30A7-4A7E-415B-B707804E9AE2}" v="7" dt="2022-05-27T11:15:15.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4" d="100"/>
          <a:sy n="104" d="100"/>
        </p:scale>
        <p:origin x="114"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19755B-2CB6-4D7E-8E0A-8A35A35A9C65}"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65FDB-F1CA-4118-8A88-B4AA530F790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69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9755B-2CB6-4D7E-8E0A-8A35A35A9C65}"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65FDB-F1CA-4118-8A88-B4AA530F7904}" type="slidenum">
              <a:rPr lang="en-US" smtClean="0"/>
              <a:t>‹#›</a:t>
            </a:fld>
            <a:endParaRPr lang="en-US"/>
          </a:p>
        </p:txBody>
      </p:sp>
    </p:spTree>
    <p:extLst>
      <p:ext uri="{BB962C8B-B14F-4D97-AF65-F5344CB8AC3E}">
        <p14:creationId xmlns:p14="http://schemas.microsoft.com/office/powerpoint/2010/main" val="122321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9755B-2CB6-4D7E-8E0A-8A35A35A9C65}"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65FDB-F1CA-4118-8A88-B4AA530F7904}" type="slidenum">
              <a:rPr lang="en-US" smtClean="0"/>
              <a:t>‹#›</a:t>
            </a:fld>
            <a:endParaRPr lang="en-US"/>
          </a:p>
        </p:txBody>
      </p:sp>
    </p:spTree>
    <p:extLst>
      <p:ext uri="{BB962C8B-B14F-4D97-AF65-F5344CB8AC3E}">
        <p14:creationId xmlns:p14="http://schemas.microsoft.com/office/powerpoint/2010/main" val="236490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9755B-2CB6-4D7E-8E0A-8A35A35A9C65}"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65FDB-F1CA-4118-8A88-B4AA530F7904}" type="slidenum">
              <a:rPr lang="en-US" smtClean="0"/>
              <a:t>‹#›</a:t>
            </a:fld>
            <a:endParaRPr lang="en-US"/>
          </a:p>
        </p:txBody>
      </p:sp>
    </p:spTree>
    <p:extLst>
      <p:ext uri="{BB962C8B-B14F-4D97-AF65-F5344CB8AC3E}">
        <p14:creationId xmlns:p14="http://schemas.microsoft.com/office/powerpoint/2010/main" val="289104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19755B-2CB6-4D7E-8E0A-8A35A35A9C65}"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65FDB-F1CA-4118-8A88-B4AA530F790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91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19755B-2CB6-4D7E-8E0A-8A35A35A9C65}"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65FDB-F1CA-4118-8A88-B4AA530F7904}" type="slidenum">
              <a:rPr lang="en-US" smtClean="0"/>
              <a:t>‹#›</a:t>
            </a:fld>
            <a:endParaRPr lang="en-US"/>
          </a:p>
        </p:txBody>
      </p:sp>
    </p:spTree>
    <p:extLst>
      <p:ext uri="{BB962C8B-B14F-4D97-AF65-F5344CB8AC3E}">
        <p14:creationId xmlns:p14="http://schemas.microsoft.com/office/powerpoint/2010/main" val="283095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19755B-2CB6-4D7E-8E0A-8A35A35A9C65}" type="datetimeFigureOut">
              <a:rPr lang="en-US" smtClean="0"/>
              <a:t>6/20/2022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65FDB-F1CA-4118-8A88-B4AA530F7904}" type="slidenum">
              <a:rPr lang="en-US" smtClean="0"/>
              <a:t>‹#›</a:t>
            </a:fld>
            <a:endParaRPr lang="en-US"/>
          </a:p>
        </p:txBody>
      </p:sp>
    </p:spTree>
    <p:extLst>
      <p:ext uri="{BB962C8B-B14F-4D97-AF65-F5344CB8AC3E}">
        <p14:creationId xmlns:p14="http://schemas.microsoft.com/office/powerpoint/2010/main" val="208222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19755B-2CB6-4D7E-8E0A-8A35A35A9C65}" type="datetimeFigureOut">
              <a:rPr lang="en-US" smtClean="0"/>
              <a:t>6/20/2022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65FDB-F1CA-4118-8A88-B4AA530F7904}" type="slidenum">
              <a:rPr lang="en-US" smtClean="0"/>
              <a:t>‹#›</a:t>
            </a:fld>
            <a:endParaRPr lang="en-US"/>
          </a:p>
        </p:txBody>
      </p:sp>
    </p:spTree>
    <p:extLst>
      <p:ext uri="{BB962C8B-B14F-4D97-AF65-F5344CB8AC3E}">
        <p14:creationId xmlns:p14="http://schemas.microsoft.com/office/powerpoint/2010/main" val="161873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919755B-2CB6-4D7E-8E0A-8A35A35A9C65}" type="datetimeFigureOut">
              <a:rPr lang="en-US" smtClean="0"/>
              <a:t>6/20/2022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BA65FDB-F1CA-4118-8A88-B4AA530F7904}" type="slidenum">
              <a:rPr lang="en-US" smtClean="0"/>
              <a:t>‹#›</a:t>
            </a:fld>
            <a:endParaRPr lang="en-US"/>
          </a:p>
        </p:txBody>
      </p:sp>
    </p:spTree>
    <p:extLst>
      <p:ext uri="{BB962C8B-B14F-4D97-AF65-F5344CB8AC3E}">
        <p14:creationId xmlns:p14="http://schemas.microsoft.com/office/powerpoint/2010/main" val="242413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919755B-2CB6-4D7E-8E0A-8A35A35A9C65}" type="datetimeFigureOut">
              <a:rPr lang="en-US" smtClean="0"/>
              <a:t>6/20/2022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A65FDB-F1CA-4118-8A88-B4AA530F7904}" type="slidenum">
              <a:rPr lang="en-US" smtClean="0"/>
              <a:t>‹#›</a:t>
            </a:fld>
            <a:endParaRPr lang="en-US"/>
          </a:p>
        </p:txBody>
      </p:sp>
    </p:spTree>
    <p:extLst>
      <p:ext uri="{BB962C8B-B14F-4D97-AF65-F5344CB8AC3E}">
        <p14:creationId xmlns:p14="http://schemas.microsoft.com/office/powerpoint/2010/main" val="250705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19755B-2CB6-4D7E-8E0A-8A35A35A9C65}"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65FDB-F1CA-4118-8A88-B4AA530F7904}" type="slidenum">
              <a:rPr lang="en-US" smtClean="0"/>
              <a:t>‹#›</a:t>
            </a:fld>
            <a:endParaRPr lang="en-US"/>
          </a:p>
        </p:txBody>
      </p:sp>
    </p:spTree>
    <p:extLst>
      <p:ext uri="{BB962C8B-B14F-4D97-AF65-F5344CB8AC3E}">
        <p14:creationId xmlns:p14="http://schemas.microsoft.com/office/powerpoint/2010/main" val="226553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19755B-2CB6-4D7E-8E0A-8A35A35A9C65}" type="datetimeFigureOut">
              <a:rPr lang="en-US" smtClean="0"/>
              <a:t>6/20/2022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BA65FDB-F1CA-4118-8A88-B4AA530F790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678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talog.azureiotsolutions.com/"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azure.microsoft.com/en-us/services/iot-hub/" TargetMode="External"/><Relationship Id="rId5" Type="http://schemas.openxmlformats.org/officeDocument/2006/relationships/hyperlink" Target="https://azuremarketplace.microsoft.com/en-us/marketplace/apps/category/internet-of-things?page=1&amp;subcategories=iot-edge-modules" TargetMode="External"/><Relationship Id="rId4" Type="http://schemas.openxmlformats.org/officeDocument/2006/relationships/hyperlink" Target="https://github.com/Azure/iotedg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cs.microsoft.com/en-us/azure/architecture/solution-ideas/articles/low-latency-networ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ocs.microsoft.com/en-us/azure/architecture/solution-ideas/articles/video-analytic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ocs.microsoft.com/en-us/azure/architecture/solution-ideas/articles/healthcare-networ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ws.amazon.com/cloudfron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3963C-0FF8-4D58-3DE3-9A8EB949DB87}"/>
              </a:ext>
            </a:extLst>
          </p:cNvPr>
          <p:cNvSpPr>
            <a:spLocks noGrp="1"/>
          </p:cNvSpPr>
          <p:nvPr>
            <p:ph type="ctrTitle"/>
          </p:nvPr>
        </p:nvSpPr>
        <p:spPr>
          <a:xfrm>
            <a:off x="1097280" y="758952"/>
            <a:ext cx="10058400" cy="2824757"/>
          </a:xfrm>
        </p:spPr>
        <p:txBody>
          <a:bodyPr>
            <a:normAutofit/>
          </a:bodyPr>
          <a:lstStyle/>
          <a:p>
            <a:pPr algn="ctr"/>
            <a:r>
              <a:rPr lang="en-US" sz="9600" dirty="0"/>
              <a:t>Edge </a:t>
            </a:r>
            <a:r>
              <a:rPr lang="en-US" sz="9600" dirty="0" err="1"/>
              <a:t>FaaS</a:t>
            </a:r>
            <a:endParaRPr lang="en-US" sz="9600" dirty="0"/>
          </a:p>
        </p:txBody>
      </p:sp>
      <p:sp>
        <p:nvSpPr>
          <p:cNvPr id="3" name="Subtitle 2">
            <a:extLst>
              <a:ext uri="{FF2B5EF4-FFF2-40B4-BE49-F238E27FC236}">
                <a16:creationId xmlns:a16="http://schemas.microsoft.com/office/drawing/2014/main" id="{BAF836CF-65EB-E3A7-A233-BACC6DEF43F1}"/>
              </a:ext>
            </a:extLst>
          </p:cNvPr>
          <p:cNvSpPr>
            <a:spLocks noGrp="1"/>
          </p:cNvSpPr>
          <p:nvPr>
            <p:ph type="subTitle" idx="1"/>
          </p:nvPr>
        </p:nvSpPr>
        <p:spPr/>
        <p:txBody>
          <a:bodyPr>
            <a:normAutofit fontScale="92500" lnSpcReduction="20000"/>
          </a:bodyPr>
          <a:lstStyle/>
          <a:p>
            <a:endParaRPr lang="en-US" dirty="0"/>
          </a:p>
          <a:p>
            <a:r>
              <a:rPr lang="en-US" dirty="0" err="1"/>
              <a:t>Hadjiefthymiades</a:t>
            </a:r>
            <a:r>
              <a:rPr lang="en-US" dirty="0"/>
              <a:t> Stathes</a:t>
            </a:r>
          </a:p>
          <a:p>
            <a:r>
              <a:rPr lang="en-US" sz="1900" dirty="0"/>
              <a:t>Email: shadj@di.uoa.gr</a:t>
            </a:r>
          </a:p>
        </p:txBody>
      </p:sp>
    </p:spTree>
    <p:extLst>
      <p:ext uri="{BB962C8B-B14F-4D97-AF65-F5344CB8AC3E}">
        <p14:creationId xmlns:p14="http://schemas.microsoft.com/office/powerpoint/2010/main" val="363601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dirty="0" err="1">
                <a:ea typeface="+mj-lt"/>
                <a:cs typeface="+mj-lt"/>
              </a:rPr>
              <a:t>Lambda@Edge</a:t>
            </a:r>
            <a:r>
              <a:rPr lang="en-US" dirty="0">
                <a:ea typeface="+mj-lt"/>
                <a:cs typeface="+mj-lt"/>
              </a:rPr>
              <a:t> - Example</a:t>
            </a:r>
          </a:p>
        </p:txBody>
      </p:sp>
      <p:pic>
        <p:nvPicPr>
          <p:cNvPr id="5" name="Picture 5" descr="A picture containing text&#10;&#10;Description automatically generated">
            <a:extLst>
              <a:ext uri="{FF2B5EF4-FFF2-40B4-BE49-F238E27FC236}">
                <a16:creationId xmlns:a16="http://schemas.microsoft.com/office/drawing/2014/main" id="{035BDDAD-4E9B-9F69-D77F-406C804B4EAA}"/>
              </a:ext>
            </a:extLst>
          </p:cNvPr>
          <p:cNvPicPr>
            <a:picLocks noGrp="1" noChangeAspect="1"/>
          </p:cNvPicPr>
          <p:nvPr>
            <p:ph idx="1"/>
          </p:nvPr>
        </p:nvPicPr>
        <p:blipFill>
          <a:blip r:embed="rId2"/>
          <a:stretch>
            <a:fillRect/>
          </a:stretch>
        </p:blipFill>
        <p:spPr>
          <a:xfrm>
            <a:off x="1123862" y="2191886"/>
            <a:ext cx="8022936" cy="3500646"/>
          </a:xfrm>
        </p:spPr>
      </p:pic>
      <p:sp>
        <p:nvSpPr>
          <p:cNvPr id="4" name="TextBox 3">
            <a:extLst>
              <a:ext uri="{FF2B5EF4-FFF2-40B4-BE49-F238E27FC236}">
                <a16:creationId xmlns:a16="http://schemas.microsoft.com/office/drawing/2014/main" id="{A9E62520-3DB6-BAAD-0A36-F409D298EC0A}"/>
              </a:ext>
            </a:extLst>
          </p:cNvPr>
          <p:cNvSpPr txBox="1"/>
          <p:nvPr/>
        </p:nvSpPr>
        <p:spPr>
          <a:xfrm>
            <a:off x="3960499" y="1718429"/>
            <a:ext cx="3829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Dynamic Web Application at the Edge</a:t>
            </a:r>
          </a:p>
        </p:txBody>
      </p:sp>
      <p:sp>
        <p:nvSpPr>
          <p:cNvPr id="6" name="TextBox 5">
            <a:extLst>
              <a:ext uri="{FF2B5EF4-FFF2-40B4-BE49-F238E27FC236}">
                <a16:creationId xmlns:a16="http://schemas.microsoft.com/office/drawing/2014/main" id="{E99E36EF-A1FF-7CB6-8273-2124C8EA3332}"/>
              </a:ext>
            </a:extLst>
          </p:cNvPr>
          <p:cNvSpPr txBox="1"/>
          <p:nvPr/>
        </p:nvSpPr>
        <p:spPr>
          <a:xfrm>
            <a:off x="9309177" y="2506934"/>
            <a:ext cx="258522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ea typeface="+mn-lt"/>
                <a:cs typeface="+mn-lt"/>
              </a:rPr>
              <a:t>By combining </a:t>
            </a:r>
            <a:r>
              <a:rPr lang="en-US" sz="1600" dirty="0" err="1">
                <a:ea typeface="+mn-lt"/>
                <a:cs typeface="+mn-lt"/>
              </a:rPr>
              <a:t>Lambda@Edge</a:t>
            </a:r>
            <a:r>
              <a:rPr lang="en-US" sz="1600" dirty="0">
                <a:ea typeface="+mn-lt"/>
                <a:cs typeface="+mn-lt"/>
              </a:rPr>
              <a:t> with other AWS services, developers can build powerful web applications at the edge that automatically scale up and down — with zero origin infrastructure and administrative effort required for automatic scaling, backups, or data center redundancy. </a:t>
            </a:r>
            <a:endParaRPr lang="en-US"/>
          </a:p>
        </p:txBody>
      </p:sp>
    </p:spTree>
    <p:extLst>
      <p:ext uri="{BB962C8B-B14F-4D97-AF65-F5344CB8AC3E}">
        <p14:creationId xmlns:p14="http://schemas.microsoft.com/office/powerpoint/2010/main" val="127470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b="1" dirty="0"/>
              <a:t>Azure IoT Edge</a:t>
            </a:r>
            <a:endParaRPr lang="en-US" dirty="0"/>
          </a:p>
        </p:txBody>
      </p:sp>
      <p:pic>
        <p:nvPicPr>
          <p:cNvPr id="4" name="Picture 4" descr="Diagram&#10;&#10;Description automatically generated">
            <a:extLst>
              <a:ext uri="{FF2B5EF4-FFF2-40B4-BE49-F238E27FC236}">
                <a16:creationId xmlns:a16="http://schemas.microsoft.com/office/drawing/2014/main" id="{9E25C74F-2111-4977-864F-A1DD69AF186E}"/>
              </a:ext>
            </a:extLst>
          </p:cNvPr>
          <p:cNvPicPr>
            <a:picLocks noGrp="1" noChangeAspect="1"/>
          </p:cNvPicPr>
          <p:nvPr>
            <p:ph idx="1"/>
          </p:nvPr>
        </p:nvPicPr>
        <p:blipFill>
          <a:blip r:embed="rId2"/>
          <a:stretch>
            <a:fillRect/>
          </a:stretch>
        </p:blipFill>
        <p:spPr>
          <a:xfrm>
            <a:off x="2132095" y="3807503"/>
            <a:ext cx="6474178" cy="1924858"/>
          </a:xfrm>
        </p:spPr>
      </p:pic>
      <p:sp>
        <p:nvSpPr>
          <p:cNvPr id="5" name="TextBox 4">
            <a:extLst>
              <a:ext uri="{FF2B5EF4-FFF2-40B4-BE49-F238E27FC236}">
                <a16:creationId xmlns:a16="http://schemas.microsoft.com/office/drawing/2014/main" id="{03CEDE5E-0BD8-2965-6614-314ED0584A4E}"/>
              </a:ext>
            </a:extLst>
          </p:cNvPr>
          <p:cNvSpPr txBox="1"/>
          <p:nvPr/>
        </p:nvSpPr>
        <p:spPr>
          <a:xfrm>
            <a:off x="1140178" y="1789289"/>
            <a:ext cx="337349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ea typeface="+mn-lt"/>
                <a:cs typeface="+mn-lt"/>
              </a:rPr>
              <a:t>Deploy Azure IoT Edge on premises to </a:t>
            </a:r>
            <a:r>
              <a:rPr lang="en-US" b="1" dirty="0">
                <a:ea typeface="+mn-lt"/>
                <a:cs typeface="+mn-lt"/>
              </a:rPr>
              <a:t>break up data silo</a:t>
            </a:r>
            <a:r>
              <a:rPr lang="en-US" dirty="0">
                <a:ea typeface="+mn-lt"/>
                <a:cs typeface="+mn-lt"/>
              </a:rPr>
              <a:t>s and consolidate operational data at scale in the Azure Cloud.</a:t>
            </a:r>
            <a:endParaRPr lang="en-US" dirty="0">
              <a:cs typeface="Calibri" panose="020F0502020204030204"/>
            </a:endParaRPr>
          </a:p>
        </p:txBody>
      </p:sp>
      <p:sp>
        <p:nvSpPr>
          <p:cNvPr id="6" name="TextBox 5">
            <a:extLst>
              <a:ext uri="{FF2B5EF4-FFF2-40B4-BE49-F238E27FC236}">
                <a16:creationId xmlns:a16="http://schemas.microsoft.com/office/drawing/2014/main" id="{5E37BB77-8F7B-1541-2785-37D5CC304C5E}"/>
              </a:ext>
            </a:extLst>
          </p:cNvPr>
          <p:cNvSpPr txBox="1"/>
          <p:nvPr/>
        </p:nvSpPr>
        <p:spPr>
          <a:xfrm>
            <a:off x="4679127" y="1744016"/>
            <a:ext cx="302542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b="1" dirty="0">
                <a:ea typeface="+mn-lt"/>
                <a:cs typeface="+mn-lt"/>
              </a:rPr>
              <a:t>Remotely and securely deploy and manage</a:t>
            </a:r>
            <a:r>
              <a:rPr lang="en-US" dirty="0">
                <a:ea typeface="+mn-lt"/>
                <a:cs typeface="+mn-lt"/>
              </a:rPr>
              <a:t> cloud-native workloads—such as AI, Azure services, or your own business logic—to </a:t>
            </a:r>
            <a:r>
              <a:rPr lang="en-US" b="1" dirty="0">
                <a:ea typeface="+mn-lt"/>
                <a:cs typeface="+mn-lt"/>
              </a:rPr>
              <a:t>run directly on your IoT devices</a:t>
            </a:r>
            <a:r>
              <a:rPr lang="en-US" dirty="0">
                <a:ea typeface="+mn-lt"/>
                <a:cs typeface="+mn-lt"/>
              </a:rPr>
              <a:t>. </a:t>
            </a:r>
            <a:endParaRPr lang="en-US"/>
          </a:p>
        </p:txBody>
      </p:sp>
      <p:sp>
        <p:nvSpPr>
          <p:cNvPr id="7" name="TextBox 6">
            <a:extLst>
              <a:ext uri="{FF2B5EF4-FFF2-40B4-BE49-F238E27FC236}">
                <a16:creationId xmlns:a16="http://schemas.microsoft.com/office/drawing/2014/main" id="{62872AAB-739E-553F-7B3F-CCCD844DCDC7}"/>
              </a:ext>
            </a:extLst>
          </p:cNvPr>
          <p:cNvSpPr txBox="1"/>
          <p:nvPr/>
        </p:nvSpPr>
        <p:spPr>
          <a:xfrm>
            <a:off x="7804150" y="1792817"/>
            <a:ext cx="3354681" cy="12097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b="1" dirty="0">
                <a:ea typeface="+mn-lt"/>
                <a:cs typeface="+mn-lt"/>
              </a:rPr>
              <a:t>Optimize</a:t>
            </a:r>
            <a:r>
              <a:rPr lang="en-US" dirty="0">
                <a:ea typeface="+mn-lt"/>
                <a:cs typeface="+mn-lt"/>
              </a:rPr>
              <a:t> cloud spend and </a:t>
            </a:r>
            <a:r>
              <a:rPr lang="en-US" b="1" dirty="0">
                <a:ea typeface="+mn-lt"/>
                <a:cs typeface="+mn-lt"/>
              </a:rPr>
              <a:t>enable</a:t>
            </a:r>
            <a:r>
              <a:rPr lang="en-US" dirty="0">
                <a:ea typeface="+mn-lt"/>
                <a:cs typeface="+mn-lt"/>
              </a:rPr>
              <a:t> your devices to </a:t>
            </a:r>
            <a:r>
              <a:rPr lang="en-US" b="1" dirty="0">
                <a:ea typeface="+mn-lt"/>
                <a:cs typeface="+mn-lt"/>
              </a:rPr>
              <a:t>react faster</a:t>
            </a:r>
            <a:r>
              <a:rPr lang="en-US" dirty="0">
                <a:ea typeface="+mn-lt"/>
                <a:cs typeface="+mn-lt"/>
              </a:rPr>
              <a:t> to </a:t>
            </a:r>
            <a:r>
              <a:rPr lang="en-US" b="1" dirty="0">
                <a:ea typeface="+mn-lt"/>
                <a:cs typeface="+mn-lt"/>
              </a:rPr>
              <a:t>local </a:t>
            </a:r>
            <a:r>
              <a:rPr lang="en-US" dirty="0">
                <a:ea typeface="+mn-lt"/>
                <a:cs typeface="+mn-lt"/>
              </a:rPr>
              <a:t>changes and operate reliably even in extended offline periods. </a:t>
            </a:r>
            <a:endParaRPr lang="en-US" dirty="0"/>
          </a:p>
        </p:txBody>
      </p:sp>
    </p:spTree>
    <p:extLst>
      <p:ext uri="{BB962C8B-B14F-4D97-AF65-F5344CB8AC3E}">
        <p14:creationId xmlns:p14="http://schemas.microsoft.com/office/powerpoint/2010/main" val="141733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b="1" dirty="0">
                <a:ea typeface="+mj-lt"/>
                <a:cs typeface="+mj-lt"/>
              </a:rPr>
              <a:t>Azure IoT Edge</a:t>
            </a:r>
            <a:endParaRPr lang="en-US" dirty="0">
              <a:ea typeface="+mj-lt"/>
              <a:cs typeface="+mj-lt"/>
            </a:endParaRPr>
          </a:p>
        </p:txBody>
      </p:sp>
      <p:pic>
        <p:nvPicPr>
          <p:cNvPr id="4" name="Picture 4" descr="Diagram&#10;&#10;Description automatically generated">
            <a:extLst>
              <a:ext uri="{FF2B5EF4-FFF2-40B4-BE49-F238E27FC236}">
                <a16:creationId xmlns:a16="http://schemas.microsoft.com/office/drawing/2014/main" id="{E420BED1-2D3A-3043-9344-01B0606CDBA4}"/>
              </a:ext>
            </a:extLst>
          </p:cNvPr>
          <p:cNvPicPr>
            <a:picLocks noChangeAspect="1"/>
          </p:cNvPicPr>
          <p:nvPr/>
        </p:nvPicPr>
        <p:blipFill>
          <a:blip r:embed="rId2"/>
          <a:stretch>
            <a:fillRect/>
          </a:stretch>
        </p:blipFill>
        <p:spPr>
          <a:xfrm>
            <a:off x="3557882" y="2617705"/>
            <a:ext cx="5857051" cy="2535108"/>
          </a:xfrm>
          <a:prstGeom prst="rect">
            <a:avLst/>
          </a:prstGeom>
        </p:spPr>
      </p:pic>
      <p:sp>
        <p:nvSpPr>
          <p:cNvPr id="5" name="TextBox 4">
            <a:extLst>
              <a:ext uri="{FF2B5EF4-FFF2-40B4-BE49-F238E27FC236}">
                <a16:creationId xmlns:a16="http://schemas.microsoft.com/office/drawing/2014/main" id="{22B9A69A-5245-0F6C-332D-FC2CB3EDE95E}"/>
              </a:ext>
            </a:extLst>
          </p:cNvPr>
          <p:cNvSpPr txBox="1"/>
          <p:nvPr/>
        </p:nvSpPr>
        <p:spPr>
          <a:xfrm>
            <a:off x="1177807" y="1958622"/>
            <a:ext cx="2846681" cy="1089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90000"/>
              </a:lnSpc>
              <a:spcBef>
                <a:spcPts val="1200"/>
              </a:spcBef>
              <a:spcAft>
                <a:spcPts val="200"/>
              </a:spcAft>
            </a:pPr>
            <a:r>
              <a:rPr lang="en-US" u="sng" dirty="0">
                <a:hlinkClick r:id="rId3"/>
              </a:rPr>
              <a:t>Certified IoT Edge hardware</a:t>
            </a:r>
            <a:r>
              <a:rPr lang="en-US" dirty="0"/>
              <a:t>: </a:t>
            </a:r>
            <a:r>
              <a:rPr lang="en-US" b="1" dirty="0"/>
              <a:t>Works </a:t>
            </a:r>
            <a:r>
              <a:rPr lang="en-US" dirty="0"/>
              <a:t>with your </a:t>
            </a:r>
            <a:r>
              <a:rPr lang="en-US" b="1" dirty="0"/>
              <a:t>Linux</a:t>
            </a:r>
            <a:r>
              <a:rPr lang="en-US" dirty="0"/>
              <a:t> or </a:t>
            </a:r>
            <a:r>
              <a:rPr lang="en-US" b="1" dirty="0"/>
              <a:t>Windows </a:t>
            </a:r>
            <a:r>
              <a:rPr lang="en-US" dirty="0"/>
              <a:t>devices that support container engines</a:t>
            </a:r>
            <a:endParaRPr lang="en-US" dirty="0">
              <a:ea typeface="+mn-lt"/>
              <a:cs typeface="+mn-lt"/>
            </a:endParaRPr>
          </a:p>
        </p:txBody>
      </p:sp>
      <p:sp>
        <p:nvSpPr>
          <p:cNvPr id="6" name="TextBox 5">
            <a:extLst>
              <a:ext uri="{FF2B5EF4-FFF2-40B4-BE49-F238E27FC236}">
                <a16:creationId xmlns:a16="http://schemas.microsoft.com/office/drawing/2014/main" id="{F315BE54-0E90-F456-51FA-602EE4664D91}"/>
              </a:ext>
            </a:extLst>
          </p:cNvPr>
          <p:cNvSpPr txBox="1"/>
          <p:nvPr/>
        </p:nvSpPr>
        <p:spPr>
          <a:xfrm>
            <a:off x="8545571" y="1875719"/>
            <a:ext cx="2743200" cy="1089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90000"/>
              </a:lnSpc>
              <a:spcBef>
                <a:spcPts val="1200"/>
              </a:spcBef>
              <a:spcAft>
                <a:spcPts val="200"/>
              </a:spcAft>
            </a:pPr>
            <a:r>
              <a:rPr lang="en-US" u="sng" dirty="0">
                <a:hlinkClick r:id="rId4"/>
              </a:rPr>
              <a:t>Runtime</a:t>
            </a:r>
            <a:r>
              <a:rPr lang="en-US" dirty="0"/>
              <a:t>: Free and </a:t>
            </a:r>
            <a:r>
              <a:rPr lang="en-US" b="1" dirty="0"/>
              <a:t>open-source</a:t>
            </a:r>
            <a:r>
              <a:rPr lang="en-US" dirty="0"/>
              <a:t> under the </a:t>
            </a:r>
            <a:r>
              <a:rPr lang="en-US" b="1" dirty="0"/>
              <a:t>MIT </a:t>
            </a:r>
            <a:r>
              <a:rPr lang="en-US" dirty="0"/>
              <a:t>license to give you more control and code flexibility</a:t>
            </a:r>
            <a:endParaRPr lang="en-US" dirty="0">
              <a:ea typeface="+mn-lt"/>
              <a:cs typeface="+mn-lt"/>
            </a:endParaRPr>
          </a:p>
        </p:txBody>
      </p:sp>
      <p:sp>
        <p:nvSpPr>
          <p:cNvPr id="7" name="TextBox 6">
            <a:extLst>
              <a:ext uri="{FF2B5EF4-FFF2-40B4-BE49-F238E27FC236}">
                <a16:creationId xmlns:a16="http://schemas.microsoft.com/office/drawing/2014/main" id="{E2A433A4-CC2C-6EFB-26A0-24E84E402B81}"/>
              </a:ext>
            </a:extLst>
          </p:cNvPr>
          <p:cNvSpPr txBox="1"/>
          <p:nvPr/>
        </p:nvSpPr>
        <p:spPr>
          <a:xfrm>
            <a:off x="8330964" y="4925483"/>
            <a:ext cx="303482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u="sng" dirty="0">
                <a:hlinkClick r:id="rId5"/>
              </a:rPr>
              <a:t>Modules</a:t>
            </a:r>
            <a:r>
              <a:rPr lang="en-US" dirty="0"/>
              <a:t>: </a:t>
            </a:r>
            <a:r>
              <a:rPr lang="en-US" b="1" dirty="0"/>
              <a:t>Docker-compatible</a:t>
            </a:r>
            <a:r>
              <a:rPr lang="en-US" dirty="0"/>
              <a:t> containers from Azure services or Microsoft partners to run your business logic at the edge</a:t>
            </a:r>
            <a:endParaRPr lang="en-US"/>
          </a:p>
        </p:txBody>
      </p:sp>
      <p:sp>
        <p:nvSpPr>
          <p:cNvPr id="8" name="TextBox 7">
            <a:extLst>
              <a:ext uri="{FF2B5EF4-FFF2-40B4-BE49-F238E27FC236}">
                <a16:creationId xmlns:a16="http://schemas.microsoft.com/office/drawing/2014/main" id="{8FC909D8-9011-BCCC-7340-E2A4FD125E3B}"/>
              </a:ext>
            </a:extLst>
          </p:cNvPr>
          <p:cNvSpPr txBox="1"/>
          <p:nvPr/>
        </p:nvSpPr>
        <p:spPr>
          <a:xfrm>
            <a:off x="1173692" y="4851988"/>
            <a:ext cx="311008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u="sng" dirty="0">
                <a:hlinkClick r:id="rId6"/>
              </a:rPr>
              <a:t>Cloud interface</a:t>
            </a:r>
            <a:r>
              <a:rPr lang="en-US" dirty="0"/>
              <a:t>: </a:t>
            </a:r>
            <a:r>
              <a:rPr lang="en-US" b="1" dirty="0"/>
              <a:t>Remotely </a:t>
            </a:r>
            <a:r>
              <a:rPr lang="en-US" dirty="0"/>
              <a:t>manage and deploy workloads from the cloud through Azure IoT Hub with zero-touch device provisioning</a:t>
            </a:r>
            <a:endParaRPr lang="en-US"/>
          </a:p>
        </p:txBody>
      </p:sp>
    </p:spTree>
    <p:extLst>
      <p:ext uri="{BB962C8B-B14F-4D97-AF65-F5344CB8AC3E}">
        <p14:creationId xmlns:p14="http://schemas.microsoft.com/office/powerpoint/2010/main" val="23566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b="1" dirty="0"/>
              <a:t>Azure private multi-access edge compute (MEC)</a:t>
            </a:r>
            <a:endParaRPr lang="en-US" dirty="0"/>
          </a:p>
        </p:txBody>
      </p:sp>
      <p:pic>
        <p:nvPicPr>
          <p:cNvPr id="6" name="Picture 6" descr="Chart, diagram&#10;&#10;Description automatically generated">
            <a:extLst>
              <a:ext uri="{FF2B5EF4-FFF2-40B4-BE49-F238E27FC236}">
                <a16:creationId xmlns:a16="http://schemas.microsoft.com/office/drawing/2014/main" id="{64CE019A-355D-3934-D0FE-2C2BA6CB61DA}"/>
              </a:ext>
            </a:extLst>
          </p:cNvPr>
          <p:cNvPicPr>
            <a:picLocks noGrp="1" noChangeAspect="1"/>
          </p:cNvPicPr>
          <p:nvPr>
            <p:ph idx="1"/>
          </p:nvPr>
        </p:nvPicPr>
        <p:blipFill>
          <a:blip r:embed="rId2"/>
          <a:stretch>
            <a:fillRect/>
          </a:stretch>
        </p:blipFill>
        <p:spPr>
          <a:xfrm>
            <a:off x="1227515" y="2560697"/>
            <a:ext cx="5922079" cy="3336618"/>
          </a:xfrm>
        </p:spPr>
      </p:pic>
      <p:sp>
        <p:nvSpPr>
          <p:cNvPr id="4" name="TextBox 3">
            <a:extLst>
              <a:ext uri="{FF2B5EF4-FFF2-40B4-BE49-F238E27FC236}">
                <a16:creationId xmlns:a16="http://schemas.microsoft.com/office/drawing/2014/main" id="{64720E7C-A0C4-C997-F994-0A2E3337AC5F}"/>
              </a:ext>
            </a:extLst>
          </p:cNvPr>
          <p:cNvSpPr txBox="1"/>
          <p:nvPr/>
        </p:nvSpPr>
        <p:spPr>
          <a:xfrm>
            <a:off x="1140178" y="1798696"/>
            <a:ext cx="54054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ea typeface="+mn-lt"/>
                <a:cs typeface="+mn-lt"/>
              </a:rPr>
              <a:t>Accelerate time to market, reduce integration complexity and securely manage services in the cloud.</a:t>
            </a:r>
            <a:endParaRPr lang="en-US" dirty="0">
              <a:cs typeface="Calibri" panose="020F0502020204030204"/>
            </a:endParaRPr>
          </a:p>
        </p:txBody>
      </p:sp>
      <p:sp>
        <p:nvSpPr>
          <p:cNvPr id="5" name="TextBox 4">
            <a:extLst>
              <a:ext uri="{FF2B5EF4-FFF2-40B4-BE49-F238E27FC236}">
                <a16:creationId xmlns:a16="http://schemas.microsoft.com/office/drawing/2014/main" id="{C7CD4BFB-ED4A-7FC7-FACE-7539CE847006}"/>
              </a:ext>
            </a:extLst>
          </p:cNvPr>
          <p:cNvSpPr txBox="1"/>
          <p:nvPr/>
        </p:nvSpPr>
        <p:spPr>
          <a:xfrm>
            <a:off x="7294386" y="3503200"/>
            <a:ext cx="391912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b="1" dirty="0">
                <a:ea typeface="+mn-lt"/>
                <a:cs typeface="+mn-lt"/>
              </a:rPr>
              <a:t>Combines</a:t>
            </a:r>
          </a:p>
          <a:p>
            <a:pPr algn="just"/>
            <a:r>
              <a:rPr lang="en-US" dirty="0">
                <a:ea typeface="+mn-lt"/>
                <a:cs typeface="+mn-lt"/>
              </a:rPr>
              <a:t>network functions, applications, edge-optimized Azure services</a:t>
            </a:r>
          </a:p>
          <a:p>
            <a:pPr algn="just"/>
            <a:r>
              <a:rPr lang="en-US" b="1" dirty="0">
                <a:ea typeface="+mn-lt"/>
                <a:cs typeface="+mn-lt"/>
              </a:rPr>
              <a:t>Delivers</a:t>
            </a:r>
            <a:endParaRPr lang="en-US" b="1">
              <a:cs typeface="Calibri"/>
            </a:endParaRPr>
          </a:p>
          <a:p>
            <a:pPr algn="just"/>
            <a:r>
              <a:rPr lang="en-US" dirty="0">
                <a:ea typeface="+mn-lt"/>
                <a:cs typeface="+mn-lt"/>
              </a:rPr>
              <a:t>high performance, ultra-low latency solutions that address the modern business needs of enterprise customers.</a:t>
            </a:r>
            <a:endParaRPr lang="en-US" dirty="0">
              <a:cs typeface="Calibri" panose="020F0502020204030204"/>
            </a:endParaRPr>
          </a:p>
        </p:txBody>
      </p:sp>
    </p:spTree>
    <p:extLst>
      <p:ext uri="{BB962C8B-B14F-4D97-AF65-F5344CB8AC3E}">
        <p14:creationId xmlns:p14="http://schemas.microsoft.com/office/powerpoint/2010/main" val="141139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normAutofit/>
          </a:bodyPr>
          <a:lstStyle/>
          <a:p>
            <a:r>
              <a:rPr lang="en-US" b="1" dirty="0">
                <a:ea typeface="+mj-lt"/>
                <a:cs typeface="+mj-lt"/>
              </a:rPr>
              <a:t>Azure private MEC</a:t>
            </a:r>
            <a:br>
              <a:rPr lang="en-US" b="1" dirty="0">
                <a:ea typeface="+mj-lt"/>
                <a:cs typeface="+mj-lt"/>
              </a:rPr>
            </a:br>
            <a:r>
              <a:rPr lang="en-US" sz="4000" b="1" u="sng" dirty="0">
                <a:ea typeface="+mj-lt"/>
                <a:cs typeface="+mj-lt"/>
                <a:hlinkClick r:id="rId2"/>
              </a:rPr>
              <a:t>Low-latency connections for Industry 4.0 solutions</a:t>
            </a:r>
            <a:endParaRPr lang="en-US" sz="4000">
              <a:cs typeface="Calibri Light"/>
            </a:endParaRPr>
          </a:p>
        </p:txBody>
      </p:sp>
      <p:pic>
        <p:nvPicPr>
          <p:cNvPr id="4" name="Picture 4" descr="Graphical user interface, application&#10;&#10;Description automatically generated">
            <a:extLst>
              <a:ext uri="{FF2B5EF4-FFF2-40B4-BE49-F238E27FC236}">
                <a16:creationId xmlns:a16="http://schemas.microsoft.com/office/drawing/2014/main" id="{AED1A088-16A5-87E3-479D-AFC5B91813D9}"/>
              </a:ext>
            </a:extLst>
          </p:cNvPr>
          <p:cNvPicPr>
            <a:picLocks noGrp="1" noChangeAspect="1"/>
          </p:cNvPicPr>
          <p:nvPr>
            <p:ph idx="1"/>
          </p:nvPr>
        </p:nvPicPr>
        <p:blipFill>
          <a:blip r:embed="rId3"/>
          <a:stretch>
            <a:fillRect/>
          </a:stretch>
        </p:blipFill>
        <p:spPr>
          <a:xfrm>
            <a:off x="1746019" y="1826030"/>
            <a:ext cx="8603283" cy="3794786"/>
          </a:xfrm>
        </p:spPr>
      </p:pic>
      <p:sp>
        <p:nvSpPr>
          <p:cNvPr id="5" name="TextBox 4">
            <a:extLst>
              <a:ext uri="{FF2B5EF4-FFF2-40B4-BE49-F238E27FC236}">
                <a16:creationId xmlns:a16="http://schemas.microsoft.com/office/drawing/2014/main" id="{9C84F620-5427-7CD7-E1E3-4CF4343B1283}"/>
              </a:ext>
            </a:extLst>
          </p:cNvPr>
          <p:cNvSpPr txBox="1"/>
          <p:nvPr/>
        </p:nvSpPr>
        <p:spPr>
          <a:xfrm>
            <a:off x="3457832" y="5712940"/>
            <a:ext cx="58323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Manufacturers can use 5G for high performance, low latency connectivity to scale up industrial automation and improve productivity.</a:t>
            </a:r>
            <a:endParaRPr lang="en-US" sz="1400" dirty="0">
              <a:cs typeface="Calibri"/>
            </a:endParaRPr>
          </a:p>
        </p:txBody>
      </p:sp>
    </p:spTree>
    <p:extLst>
      <p:ext uri="{BB962C8B-B14F-4D97-AF65-F5344CB8AC3E}">
        <p14:creationId xmlns:p14="http://schemas.microsoft.com/office/powerpoint/2010/main" val="2187749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normAutofit/>
          </a:bodyPr>
          <a:lstStyle/>
          <a:p>
            <a:r>
              <a:rPr lang="en-US" b="1" dirty="0">
                <a:ea typeface="+mj-lt"/>
                <a:cs typeface="+mj-lt"/>
              </a:rPr>
              <a:t>Azure private MEC</a:t>
            </a:r>
            <a:br>
              <a:rPr lang="en-US" b="1" dirty="0">
                <a:ea typeface="+mj-lt"/>
                <a:cs typeface="+mj-lt"/>
              </a:rPr>
            </a:br>
            <a:r>
              <a:rPr lang="en-US" sz="2800" b="1" dirty="0">
                <a:ea typeface="+mj-lt"/>
                <a:cs typeface="+mj-lt"/>
                <a:hlinkClick r:id="rId2"/>
              </a:rPr>
              <a:t>Video Analytics to enhance customer experiences at a retail store</a:t>
            </a:r>
            <a:endParaRPr lang="en-US" sz="2800">
              <a:cs typeface="Calibri Light"/>
            </a:endParaRPr>
          </a:p>
        </p:txBody>
      </p:sp>
      <p:sp>
        <p:nvSpPr>
          <p:cNvPr id="5" name="TextBox 4">
            <a:extLst>
              <a:ext uri="{FF2B5EF4-FFF2-40B4-BE49-F238E27FC236}">
                <a16:creationId xmlns:a16="http://schemas.microsoft.com/office/drawing/2014/main" id="{9C84F620-5427-7CD7-E1E3-4CF4343B1283}"/>
              </a:ext>
            </a:extLst>
          </p:cNvPr>
          <p:cNvSpPr txBox="1"/>
          <p:nvPr/>
        </p:nvSpPr>
        <p:spPr>
          <a:xfrm>
            <a:off x="3457832" y="5712940"/>
            <a:ext cx="58323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Retailers can monitor inventory, track curbside pickup, and cashier queues to take immediate actions to improve customer experience.</a:t>
            </a:r>
            <a:endParaRPr lang="en-US" dirty="0">
              <a:ea typeface="+mn-lt"/>
              <a:cs typeface="+mn-lt"/>
            </a:endParaRPr>
          </a:p>
        </p:txBody>
      </p:sp>
      <p:pic>
        <p:nvPicPr>
          <p:cNvPr id="3" name="Picture 5" descr="Graphical user interface, application&#10;&#10;Description automatically generated">
            <a:extLst>
              <a:ext uri="{FF2B5EF4-FFF2-40B4-BE49-F238E27FC236}">
                <a16:creationId xmlns:a16="http://schemas.microsoft.com/office/drawing/2014/main" id="{50F5E5B7-1B2B-4B8E-E5E7-939463D82C01}"/>
              </a:ext>
            </a:extLst>
          </p:cNvPr>
          <p:cNvPicPr>
            <a:picLocks noChangeAspect="1"/>
          </p:cNvPicPr>
          <p:nvPr/>
        </p:nvPicPr>
        <p:blipFill>
          <a:blip r:embed="rId3"/>
          <a:stretch>
            <a:fillRect/>
          </a:stretch>
        </p:blipFill>
        <p:spPr>
          <a:xfrm>
            <a:off x="2428103" y="1835047"/>
            <a:ext cx="7593226" cy="3877825"/>
          </a:xfrm>
          <a:prstGeom prst="rect">
            <a:avLst/>
          </a:prstGeom>
        </p:spPr>
      </p:pic>
    </p:spTree>
    <p:extLst>
      <p:ext uri="{BB962C8B-B14F-4D97-AF65-F5344CB8AC3E}">
        <p14:creationId xmlns:p14="http://schemas.microsoft.com/office/powerpoint/2010/main" val="324089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normAutofit/>
          </a:bodyPr>
          <a:lstStyle/>
          <a:p>
            <a:r>
              <a:rPr lang="en-US" b="1" dirty="0">
                <a:ea typeface="+mj-lt"/>
                <a:cs typeface="+mj-lt"/>
              </a:rPr>
              <a:t>Azure private MEC</a:t>
            </a:r>
            <a:br>
              <a:rPr lang="en-US" b="1" dirty="0">
                <a:ea typeface="+mj-lt"/>
                <a:cs typeface="+mj-lt"/>
              </a:rPr>
            </a:br>
            <a:r>
              <a:rPr lang="en-US" sz="2400" b="1" dirty="0">
                <a:ea typeface="+mj-lt"/>
                <a:cs typeface="+mj-lt"/>
                <a:hlinkClick r:id="rId2"/>
              </a:rPr>
              <a:t>Secure and Scalable IoT device connectivity for Smart Buildings and Hospitals</a:t>
            </a:r>
            <a:endParaRPr lang="en-US" sz="2400">
              <a:cs typeface="Calibri Light"/>
            </a:endParaRPr>
          </a:p>
        </p:txBody>
      </p:sp>
      <p:sp>
        <p:nvSpPr>
          <p:cNvPr id="5" name="TextBox 4">
            <a:extLst>
              <a:ext uri="{FF2B5EF4-FFF2-40B4-BE49-F238E27FC236}">
                <a16:creationId xmlns:a16="http://schemas.microsoft.com/office/drawing/2014/main" id="{9C84F620-5427-7CD7-E1E3-4CF4343B1283}"/>
              </a:ext>
            </a:extLst>
          </p:cNvPr>
          <p:cNvSpPr txBox="1"/>
          <p:nvPr/>
        </p:nvSpPr>
        <p:spPr>
          <a:xfrm>
            <a:off x="3457832" y="5712940"/>
            <a:ext cx="58323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Commercial buildings and hospitals can provide secure, reliable, and scalable connections to on-premises devices and proactively address issues.</a:t>
            </a:r>
            <a:endParaRPr lang="en-US" dirty="0">
              <a:ea typeface="+mn-lt"/>
              <a:cs typeface="+mn-lt"/>
            </a:endParaRPr>
          </a:p>
        </p:txBody>
      </p:sp>
      <p:pic>
        <p:nvPicPr>
          <p:cNvPr id="4" name="Picture 5" descr="Graphical user interface, application&#10;&#10;Description automatically generated">
            <a:extLst>
              <a:ext uri="{FF2B5EF4-FFF2-40B4-BE49-F238E27FC236}">
                <a16:creationId xmlns:a16="http://schemas.microsoft.com/office/drawing/2014/main" id="{099E4388-43EA-CD08-BFD0-CBE89C048182}"/>
              </a:ext>
            </a:extLst>
          </p:cNvPr>
          <p:cNvPicPr>
            <a:picLocks noChangeAspect="1"/>
          </p:cNvPicPr>
          <p:nvPr/>
        </p:nvPicPr>
        <p:blipFill>
          <a:blip r:embed="rId3"/>
          <a:stretch>
            <a:fillRect/>
          </a:stretch>
        </p:blipFill>
        <p:spPr>
          <a:xfrm>
            <a:off x="2170671" y="1824749"/>
            <a:ext cx="7902145" cy="3826339"/>
          </a:xfrm>
          <a:prstGeom prst="rect">
            <a:avLst/>
          </a:prstGeom>
        </p:spPr>
      </p:pic>
    </p:spTree>
    <p:extLst>
      <p:ext uri="{BB962C8B-B14F-4D97-AF65-F5344CB8AC3E}">
        <p14:creationId xmlns:p14="http://schemas.microsoft.com/office/powerpoint/2010/main" val="4034071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normAutofit/>
          </a:bodyPr>
          <a:lstStyle/>
          <a:p>
            <a:r>
              <a:rPr lang="en-US" b="1" dirty="0"/>
              <a:t>Azure Functions </a:t>
            </a:r>
            <a:br>
              <a:rPr lang="en-US" b="1" dirty="0"/>
            </a:br>
            <a:r>
              <a:rPr lang="en-US" sz="2800" b="1" dirty="0">
                <a:ea typeface="+mj-lt"/>
                <a:cs typeface="+mj-lt"/>
              </a:rPr>
              <a:t>Accelerate and simplify serverless application development</a:t>
            </a:r>
            <a:endParaRPr lang="en-US" sz="2800" dirty="0">
              <a:ea typeface="+mj-lt"/>
              <a:cs typeface="+mj-lt"/>
            </a:endParaRPr>
          </a:p>
        </p:txBody>
      </p:sp>
      <p:sp>
        <p:nvSpPr>
          <p:cNvPr id="6" name="TextBox 5">
            <a:extLst>
              <a:ext uri="{FF2B5EF4-FFF2-40B4-BE49-F238E27FC236}">
                <a16:creationId xmlns:a16="http://schemas.microsoft.com/office/drawing/2014/main" id="{2745632D-7506-55E9-23F5-4B3C5597BEDD}"/>
              </a:ext>
            </a:extLst>
          </p:cNvPr>
          <p:cNvSpPr txBox="1"/>
          <p:nvPr/>
        </p:nvSpPr>
        <p:spPr>
          <a:xfrm>
            <a:off x="7136224" y="1886892"/>
            <a:ext cx="394734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endParaRPr lang="en-US">
              <a:cs typeface="Calibri" panose="020F0502020204030204"/>
            </a:endParaRPr>
          </a:p>
          <a:p>
            <a:pPr marL="285750" indent="-285750" algn="just">
              <a:buFont typeface="Arial"/>
              <a:buChar char="•"/>
            </a:pPr>
            <a:r>
              <a:rPr lang="en-US" dirty="0">
                <a:ea typeface="+mn-lt"/>
                <a:cs typeface="+mn-lt"/>
              </a:rPr>
              <a:t>Automated, flexible scaling to free you from infrastructure management</a:t>
            </a:r>
            <a:endParaRPr lang="en-US" dirty="0">
              <a:cs typeface="Calibri" panose="020F0502020204030204"/>
            </a:endParaRPr>
          </a:p>
          <a:p>
            <a:pPr marL="285750" indent="-285750" algn="just">
              <a:buFont typeface="Arial"/>
              <a:buChar char="•"/>
            </a:pPr>
            <a:r>
              <a:rPr lang="en-US" dirty="0">
                <a:ea typeface="+mn-lt"/>
                <a:cs typeface="+mn-lt"/>
              </a:rPr>
              <a:t>Integrated programming model to respond to events and seamlessly connect to other services</a:t>
            </a:r>
            <a:endParaRPr lang="en-US" dirty="0">
              <a:cs typeface="Calibri" panose="020F0502020204030204"/>
            </a:endParaRPr>
          </a:p>
          <a:p>
            <a:pPr marL="285750" indent="-285750" algn="just">
              <a:buFont typeface="Arial"/>
              <a:buChar char="•"/>
            </a:pPr>
            <a:r>
              <a:rPr lang="en-US" dirty="0">
                <a:ea typeface="+mn-lt"/>
                <a:cs typeface="+mn-lt"/>
              </a:rPr>
              <a:t>End-to-end development experience with integrated tools and built-in DevOps capabilities</a:t>
            </a:r>
            <a:endParaRPr lang="en-US" dirty="0">
              <a:cs typeface="Calibri" panose="020F0502020204030204"/>
            </a:endParaRPr>
          </a:p>
          <a:p>
            <a:pPr marL="285750" indent="-285750" algn="just">
              <a:buFont typeface="Arial"/>
              <a:buChar char="•"/>
            </a:pPr>
            <a:r>
              <a:rPr lang="en-US" dirty="0">
                <a:ea typeface="+mn-lt"/>
                <a:cs typeface="+mn-lt"/>
              </a:rPr>
              <a:t>Variety of programming languages and hosting options to fit each scenario</a:t>
            </a:r>
            <a:endParaRPr lang="en-US" dirty="0">
              <a:cs typeface="Calibri" panose="020F0502020204030204"/>
            </a:endParaRPr>
          </a:p>
        </p:txBody>
      </p:sp>
      <p:pic>
        <p:nvPicPr>
          <p:cNvPr id="8" name="Picture 8" descr="A picture containing diagram&#10;&#10;Description automatically generated">
            <a:extLst>
              <a:ext uri="{FF2B5EF4-FFF2-40B4-BE49-F238E27FC236}">
                <a16:creationId xmlns:a16="http://schemas.microsoft.com/office/drawing/2014/main" id="{53E61D30-1380-4621-BFD0-A6FE14FFD737}"/>
              </a:ext>
            </a:extLst>
          </p:cNvPr>
          <p:cNvPicPr>
            <a:picLocks noChangeAspect="1"/>
          </p:cNvPicPr>
          <p:nvPr/>
        </p:nvPicPr>
        <p:blipFill>
          <a:blip r:embed="rId2"/>
          <a:stretch>
            <a:fillRect/>
          </a:stretch>
        </p:blipFill>
        <p:spPr>
          <a:xfrm>
            <a:off x="1836326" y="2506551"/>
            <a:ext cx="5000977" cy="2813863"/>
          </a:xfrm>
          <a:prstGeom prst="rect">
            <a:avLst/>
          </a:prstGeom>
        </p:spPr>
      </p:pic>
    </p:spTree>
    <p:extLst>
      <p:ext uri="{BB962C8B-B14F-4D97-AF65-F5344CB8AC3E}">
        <p14:creationId xmlns:p14="http://schemas.microsoft.com/office/powerpoint/2010/main" val="581288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b="1" dirty="0">
                <a:ea typeface="+mj-lt"/>
                <a:cs typeface="+mj-lt"/>
              </a:rPr>
              <a:t>Azure Functions</a:t>
            </a:r>
            <a:endParaRPr lang="en-US" dirty="0"/>
          </a:p>
        </p:txBody>
      </p:sp>
      <p:pic>
        <p:nvPicPr>
          <p:cNvPr id="5" name="Picture 5" descr="Graphical user interface, application&#10;&#10;Description automatically generated">
            <a:extLst>
              <a:ext uri="{FF2B5EF4-FFF2-40B4-BE49-F238E27FC236}">
                <a16:creationId xmlns:a16="http://schemas.microsoft.com/office/drawing/2014/main" id="{253EAE64-FFB5-164F-CA6C-3C16846EF16E}"/>
              </a:ext>
            </a:extLst>
          </p:cNvPr>
          <p:cNvPicPr>
            <a:picLocks noChangeAspect="1"/>
          </p:cNvPicPr>
          <p:nvPr/>
        </p:nvPicPr>
        <p:blipFill>
          <a:blip r:embed="rId2"/>
          <a:stretch>
            <a:fillRect/>
          </a:stretch>
        </p:blipFill>
        <p:spPr>
          <a:xfrm>
            <a:off x="7142103" y="1852254"/>
            <a:ext cx="3966163" cy="2240973"/>
          </a:xfrm>
          <a:prstGeom prst="rect">
            <a:avLst/>
          </a:prstGeom>
        </p:spPr>
      </p:pic>
      <p:sp>
        <p:nvSpPr>
          <p:cNvPr id="6" name="TextBox 5">
            <a:extLst>
              <a:ext uri="{FF2B5EF4-FFF2-40B4-BE49-F238E27FC236}">
                <a16:creationId xmlns:a16="http://schemas.microsoft.com/office/drawing/2014/main" id="{ED02C46C-F5D4-A65B-B88E-0F225B985AD5}"/>
              </a:ext>
            </a:extLst>
          </p:cNvPr>
          <p:cNvSpPr txBox="1"/>
          <p:nvPr/>
        </p:nvSpPr>
        <p:spPr>
          <a:xfrm>
            <a:off x="1130770" y="1808103"/>
            <a:ext cx="4408311"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b="1" dirty="0">
                <a:ea typeface="+mn-lt"/>
                <a:cs typeface="+mn-lt"/>
              </a:rPr>
              <a:t>Simplify complex orchestration challenges resolution</a:t>
            </a:r>
            <a:endParaRPr lang="en-US" b="1" dirty="0">
              <a:cs typeface="Calibri" panose="020F0502020204030204"/>
            </a:endParaRPr>
          </a:p>
          <a:p>
            <a:pPr marL="285750" indent="-285750" algn="just">
              <a:buFont typeface="Arial"/>
              <a:buChar char="•"/>
            </a:pPr>
            <a:r>
              <a:rPr lang="en-US" sz="1400" dirty="0">
                <a:ea typeface="+mn-lt"/>
                <a:cs typeface="+mn-lt"/>
              </a:rPr>
              <a:t>Use the Durable Functions extension to write stateful workflows in a serverless compute environment.</a:t>
            </a:r>
            <a:endParaRPr lang="en-US" sz="1400">
              <a:cs typeface="Calibri" panose="020F0502020204030204"/>
            </a:endParaRPr>
          </a:p>
          <a:p>
            <a:pPr marL="285750" indent="-285750" algn="just">
              <a:buFont typeface="Arial"/>
              <a:buChar char="•"/>
            </a:pPr>
            <a:r>
              <a:rPr lang="en-US" sz="1400" dirty="0">
                <a:ea typeface="+mn-lt"/>
                <a:cs typeface="+mn-lt"/>
              </a:rPr>
              <a:t>Use your serverless functions on declarative workflows that work with more than 250 connectors in Azure Logic Apps.</a:t>
            </a:r>
            <a:endParaRPr lang="en-US" sz="1400">
              <a:cs typeface="Calibri" panose="020F0502020204030204"/>
            </a:endParaRPr>
          </a:p>
        </p:txBody>
      </p:sp>
      <p:pic>
        <p:nvPicPr>
          <p:cNvPr id="7" name="Picture 7" descr="Graphical user interface, application&#10;&#10;Description automatically generated">
            <a:extLst>
              <a:ext uri="{FF2B5EF4-FFF2-40B4-BE49-F238E27FC236}">
                <a16:creationId xmlns:a16="http://schemas.microsoft.com/office/drawing/2014/main" id="{89D4C031-A939-E6FE-7643-5CE332D987C4}"/>
              </a:ext>
            </a:extLst>
          </p:cNvPr>
          <p:cNvPicPr>
            <a:picLocks noChangeAspect="1"/>
          </p:cNvPicPr>
          <p:nvPr/>
        </p:nvPicPr>
        <p:blipFill>
          <a:blip r:embed="rId3"/>
          <a:stretch>
            <a:fillRect/>
          </a:stretch>
        </p:blipFill>
        <p:spPr>
          <a:xfrm>
            <a:off x="1224844" y="4019348"/>
            <a:ext cx="3966163" cy="2262415"/>
          </a:xfrm>
          <a:prstGeom prst="rect">
            <a:avLst/>
          </a:prstGeom>
        </p:spPr>
      </p:pic>
      <p:sp>
        <p:nvSpPr>
          <p:cNvPr id="8" name="TextBox 7">
            <a:extLst>
              <a:ext uri="{FF2B5EF4-FFF2-40B4-BE49-F238E27FC236}">
                <a16:creationId xmlns:a16="http://schemas.microsoft.com/office/drawing/2014/main" id="{95D147D5-7F35-3F6E-AA2C-EE9E33AFE083}"/>
              </a:ext>
            </a:extLst>
          </p:cNvPr>
          <p:cNvSpPr txBox="1"/>
          <p:nvPr/>
        </p:nvSpPr>
        <p:spPr>
          <a:xfrm>
            <a:off x="6699955" y="4508028"/>
            <a:ext cx="4408311"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b="1" dirty="0"/>
              <a:t>Build once, deploy anywhere</a:t>
            </a:r>
            <a:endParaRPr lang="en-US" dirty="0"/>
          </a:p>
          <a:p>
            <a:pPr marL="285750" indent="-285750" algn="just">
              <a:buFont typeface="Arial"/>
              <a:buChar char="•"/>
            </a:pPr>
            <a:r>
              <a:rPr lang="en-US" sz="1400" dirty="0">
                <a:ea typeface="+mn-lt"/>
                <a:cs typeface="+mn-lt"/>
              </a:rPr>
              <a:t>Choose from the Functions hosting plan that best meets your business needs.</a:t>
            </a:r>
            <a:endParaRPr lang="en-US" sz="1400">
              <a:cs typeface="Calibri" panose="020F0502020204030204"/>
            </a:endParaRPr>
          </a:p>
          <a:p>
            <a:pPr marL="285750" indent="-285750" algn="just">
              <a:buFont typeface="Arial"/>
              <a:buChar char="•"/>
            </a:pPr>
            <a:r>
              <a:rPr lang="en-US" sz="1400" dirty="0">
                <a:ea typeface="+mn-lt"/>
                <a:cs typeface="+mn-lt"/>
              </a:rPr>
              <a:t>Deploy the same code to multiple targets—from pay-per-execution in the cloud to your Kubernetes cluster hosted in Azure, or Kubernetes in another public cloud, or IoT devices for edge computing.</a:t>
            </a:r>
            <a:endParaRPr lang="en-US" dirty="0" err="1"/>
          </a:p>
        </p:txBody>
      </p:sp>
    </p:spTree>
    <p:extLst>
      <p:ext uri="{BB962C8B-B14F-4D97-AF65-F5344CB8AC3E}">
        <p14:creationId xmlns:p14="http://schemas.microsoft.com/office/powerpoint/2010/main" val="414690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b="1" dirty="0"/>
              <a:t>Azure Stack Edge</a:t>
            </a:r>
            <a:endParaRPr lang="en-US" dirty="0"/>
          </a:p>
        </p:txBody>
      </p:sp>
      <p:sp>
        <p:nvSpPr>
          <p:cNvPr id="4" name="TextBox 3">
            <a:extLst>
              <a:ext uri="{FF2B5EF4-FFF2-40B4-BE49-F238E27FC236}">
                <a16:creationId xmlns:a16="http://schemas.microsoft.com/office/drawing/2014/main" id="{7EC23096-46EB-C6E5-7D31-2CCF7F8D5F45}"/>
              </a:ext>
            </a:extLst>
          </p:cNvPr>
          <p:cNvSpPr txBox="1"/>
          <p:nvPr/>
        </p:nvSpPr>
        <p:spPr>
          <a:xfrm>
            <a:off x="1845733" y="3162770"/>
            <a:ext cx="835001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dirty="0">
                <a:ea typeface="+mn-lt"/>
                <a:cs typeface="+mn-lt"/>
              </a:rPr>
              <a:t>Easy ordering and fulfillment, you can manage your device from the cloud with standard Azure management tools</a:t>
            </a:r>
          </a:p>
          <a:p>
            <a:pPr marL="285750" indent="-285750" algn="just">
              <a:buFont typeface="Arial"/>
              <a:buChar char="•"/>
            </a:pPr>
            <a:r>
              <a:rPr lang="en-US" dirty="0">
                <a:ea typeface="+mn-lt"/>
                <a:cs typeface="+mn-lt"/>
              </a:rPr>
              <a:t>Deploy and manage containers from </a:t>
            </a:r>
            <a:r>
              <a:rPr lang="en-US" dirty="0" err="1">
                <a:ea typeface="+mn-lt"/>
                <a:cs typeface="+mn-lt"/>
              </a:rPr>
              <a:t>loT</a:t>
            </a:r>
            <a:r>
              <a:rPr lang="en-US" dirty="0">
                <a:ea typeface="+mn-lt"/>
                <a:cs typeface="+mn-lt"/>
              </a:rPr>
              <a:t> Hub and integrate with Azure </a:t>
            </a:r>
            <a:r>
              <a:rPr lang="en-US" dirty="0" err="1">
                <a:ea typeface="+mn-lt"/>
                <a:cs typeface="+mn-lt"/>
              </a:rPr>
              <a:t>loT</a:t>
            </a:r>
            <a:r>
              <a:rPr lang="en-US" dirty="0">
                <a:ea typeface="+mn-lt"/>
                <a:cs typeface="+mn-lt"/>
              </a:rPr>
              <a:t> solutions at the edge with rugged options using Kubernetes with multi-node and virtual machine support</a:t>
            </a:r>
            <a:endParaRPr lang="en-US">
              <a:cs typeface="Calibri" panose="020F0502020204030204"/>
            </a:endParaRPr>
          </a:p>
          <a:p>
            <a:pPr marL="285750" indent="-285750" algn="just">
              <a:buFont typeface="Arial"/>
              <a:buChar char="•"/>
            </a:pPr>
            <a:r>
              <a:rPr lang="en-US" dirty="0">
                <a:ea typeface="+mn-lt"/>
                <a:cs typeface="+mn-lt"/>
              </a:rPr>
              <a:t>Bring hardware acceleration to a diverse set of Machine Learning workloads with NVIDIA T4 Tensor Core GPU and Intel VPU</a:t>
            </a:r>
            <a:endParaRPr lang="en-US" dirty="0">
              <a:cs typeface="Calibri" panose="020F0502020204030204"/>
            </a:endParaRPr>
          </a:p>
          <a:p>
            <a:pPr marL="285750" indent="-285750" algn="just">
              <a:buFont typeface="Arial"/>
              <a:buChar char="•"/>
            </a:pPr>
            <a:r>
              <a:rPr lang="en-US" dirty="0">
                <a:ea typeface="+mn-lt"/>
                <a:cs typeface="+mn-lt"/>
              </a:rPr>
              <a:t>Keep a local cache of your Azure Storage account, utilizing the storage gateway to automatically upload</a:t>
            </a:r>
            <a:endParaRPr lang="en-US" dirty="0">
              <a:cs typeface="Calibri" panose="020F0502020204030204"/>
            </a:endParaRPr>
          </a:p>
        </p:txBody>
      </p:sp>
      <p:sp>
        <p:nvSpPr>
          <p:cNvPr id="5" name="TextBox 4">
            <a:extLst>
              <a:ext uri="{FF2B5EF4-FFF2-40B4-BE49-F238E27FC236}">
                <a16:creationId xmlns:a16="http://schemas.microsoft.com/office/drawing/2014/main" id="{E0824B0E-B321-06B7-6837-A871FC8606B1}"/>
              </a:ext>
            </a:extLst>
          </p:cNvPr>
          <p:cNvSpPr txBox="1"/>
          <p:nvPr/>
        </p:nvSpPr>
        <p:spPr>
          <a:xfrm>
            <a:off x="1160757" y="1856904"/>
            <a:ext cx="99869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Purpose-built hardware-as-a-service</a:t>
            </a:r>
            <a:endParaRPr lang="en-US" sz="2000" dirty="0">
              <a:cs typeface="Calibri" panose="020F0502020204030204"/>
            </a:endParaRPr>
          </a:p>
          <a:p>
            <a:pPr algn="just"/>
            <a:r>
              <a:rPr lang="en-US" dirty="0">
                <a:ea typeface="+mn-lt"/>
                <a:cs typeface="+mn-lt"/>
              </a:rPr>
              <a:t>Run your workloads and get quick actionable insights right at the edge where data is created using purpose-built hardware-as-a-service with Azure Stack Edge.</a:t>
            </a:r>
            <a:endParaRPr lang="en-US" dirty="0">
              <a:cs typeface="Calibri"/>
            </a:endParaRPr>
          </a:p>
        </p:txBody>
      </p:sp>
    </p:spTree>
    <p:extLst>
      <p:ext uri="{BB962C8B-B14F-4D97-AF65-F5344CB8AC3E}">
        <p14:creationId xmlns:p14="http://schemas.microsoft.com/office/powerpoint/2010/main" val="88917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dirty="0">
                <a:cs typeface="Calibri Light"/>
              </a:rPr>
              <a:t>AWS Greengrass</a:t>
            </a:r>
            <a:endParaRPr lang="en-US" dirty="0"/>
          </a:p>
        </p:txBody>
      </p:sp>
      <p:pic>
        <p:nvPicPr>
          <p:cNvPr id="4" name="Picture 4" descr="Graphical user interface, application&#10;&#10;Description automatically generated">
            <a:extLst>
              <a:ext uri="{FF2B5EF4-FFF2-40B4-BE49-F238E27FC236}">
                <a16:creationId xmlns:a16="http://schemas.microsoft.com/office/drawing/2014/main" id="{70C08347-7385-F9AA-DF68-F75AED717D62}"/>
              </a:ext>
            </a:extLst>
          </p:cNvPr>
          <p:cNvPicPr>
            <a:picLocks noGrp="1" noChangeAspect="1"/>
          </p:cNvPicPr>
          <p:nvPr>
            <p:ph idx="1"/>
          </p:nvPr>
        </p:nvPicPr>
        <p:blipFill>
          <a:blip r:embed="rId2"/>
          <a:stretch>
            <a:fillRect/>
          </a:stretch>
        </p:blipFill>
        <p:spPr>
          <a:xfrm>
            <a:off x="1097280" y="1903954"/>
            <a:ext cx="5417127" cy="2105828"/>
          </a:xfrm>
        </p:spPr>
      </p:pic>
      <p:sp>
        <p:nvSpPr>
          <p:cNvPr id="3" name="TextBox 2">
            <a:extLst>
              <a:ext uri="{FF2B5EF4-FFF2-40B4-BE49-F238E27FC236}">
                <a16:creationId xmlns:a16="http://schemas.microsoft.com/office/drawing/2014/main" id="{9A64A941-6BC3-302C-357A-34308027832B}"/>
              </a:ext>
            </a:extLst>
          </p:cNvPr>
          <p:cNvSpPr txBox="1"/>
          <p:nvPr/>
        </p:nvSpPr>
        <p:spPr>
          <a:xfrm>
            <a:off x="951781" y="4050047"/>
            <a:ext cx="485981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AWS</a:t>
            </a:r>
            <a:r>
              <a:rPr lang="en-US" dirty="0">
                <a:ea typeface="+mn-lt"/>
                <a:cs typeface="+mn-lt"/>
              </a:rPr>
              <a:t> IoT Greengrass is software that extends cloud capabilities to local devices</a:t>
            </a:r>
            <a:endParaRPr lang="en-US" dirty="0">
              <a:cs typeface="Calibri"/>
            </a:endParaRPr>
          </a:p>
          <a:p>
            <a:pPr marL="285750" indent="-285750">
              <a:buFont typeface="Arial"/>
              <a:buChar char="•"/>
            </a:pPr>
            <a:r>
              <a:rPr lang="en-US" dirty="0">
                <a:ea typeface="+mn-lt"/>
                <a:cs typeface="+mn-lt"/>
              </a:rPr>
              <a:t> enables devices to collect and analyze data closer to the source of information</a:t>
            </a:r>
          </a:p>
          <a:p>
            <a:pPr marL="285750" indent="-285750">
              <a:buFont typeface="Arial"/>
              <a:buChar char="•"/>
            </a:pPr>
            <a:r>
              <a:rPr lang="en-US" dirty="0">
                <a:ea typeface="+mn-lt"/>
                <a:cs typeface="+mn-lt"/>
              </a:rPr>
              <a:t>react autonomously to local events, and communicate securely with each other on local networks</a:t>
            </a:r>
            <a:endParaRPr lang="en-US" dirty="0">
              <a:cs typeface="Calibri"/>
            </a:endParaRPr>
          </a:p>
        </p:txBody>
      </p:sp>
      <p:sp>
        <p:nvSpPr>
          <p:cNvPr id="6" name="TextBox 5">
            <a:extLst>
              <a:ext uri="{FF2B5EF4-FFF2-40B4-BE49-F238E27FC236}">
                <a16:creationId xmlns:a16="http://schemas.microsoft.com/office/drawing/2014/main" id="{FECE2001-832B-BF46-C34A-CDABB5B695A0}"/>
              </a:ext>
            </a:extLst>
          </p:cNvPr>
          <p:cNvSpPr txBox="1"/>
          <p:nvPr/>
        </p:nvSpPr>
        <p:spPr>
          <a:xfrm>
            <a:off x="7140498" y="1899425"/>
            <a:ext cx="436941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Consists of:</a:t>
            </a:r>
            <a:endParaRPr lang="en-US" sz="1400" dirty="0">
              <a:cs typeface="Calibri"/>
            </a:endParaRPr>
          </a:p>
          <a:p>
            <a:pPr marL="285750" indent="-285750">
              <a:buFont typeface="Arial"/>
              <a:buChar char="•"/>
            </a:pPr>
            <a:r>
              <a:rPr lang="en-US" sz="1400" dirty="0">
                <a:ea typeface="+mn-lt"/>
                <a:cs typeface="+mn-lt"/>
              </a:rPr>
              <a:t>Software distributions</a:t>
            </a:r>
            <a:endParaRPr lang="en-US" sz="1400" dirty="0">
              <a:cs typeface="Calibri"/>
            </a:endParaRPr>
          </a:p>
          <a:p>
            <a:pPr marL="742950" lvl="1" indent="-285750">
              <a:buFont typeface="Arial"/>
              <a:buChar char="•"/>
            </a:pPr>
            <a:r>
              <a:rPr lang="en-US" sz="1400" dirty="0">
                <a:ea typeface="+mn-lt"/>
                <a:cs typeface="+mn-lt"/>
              </a:rPr>
              <a:t>AWS IoT Greengrass Core software</a:t>
            </a:r>
            <a:endParaRPr lang="en-US" sz="1400" dirty="0">
              <a:cs typeface="Calibri"/>
            </a:endParaRPr>
          </a:p>
          <a:p>
            <a:pPr marL="742950" lvl="1" indent="-285750">
              <a:buFont typeface="Arial"/>
              <a:buChar char="•"/>
            </a:pPr>
            <a:r>
              <a:rPr lang="en-US" sz="1400" dirty="0">
                <a:ea typeface="+mn-lt"/>
                <a:cs typeface="+mn-lt"/>
              </a:rPr>
              <a:t>AWS IoT Greengrass Core SDK</a:t>
            </a:r>
            <a:endParaRPr lang="en-US" sz="1400" dirty="0">
              <a:cs typeface="Calibri"/>
            </a:endParaRPr>
          </a:p>
          <a:p>
            <a:pPr marL="285750" indent="-285750">
              <a:buFont typeface="Arial"/>
              <a:buChar char="•"/>
            </a:pPr>
            <a:r>
              <a:rPr lang="en-US" sz="1400" dirty="0">
                <a:ea typeface="+mn-lt"/>
                <a:cs typeface="+mn-lt"/>
              </a:rPr>
              <a:t>Cloud service</a:t>
            </a:r>
            <a:endParaRPr lang="en-US" sz="1400" dirty="0">
              <a:cs typeface="Calibri"/>
            </a:endParaRPr>
          </a:p>
          <a:p>
            <a:pPr marL="742950" lvl="1" indent="-285750">
              <a:buFont typeface="Arial"/>
              <a:buChar char="•"/>
            </a:pPr>
            <a:r>
              <a:rPr lang="en-US" sz="1400" dirty="0">
                <a:ea typeface="+mn-lt"/>
                <a:cs typeface="+mn-lt"/>
              </a:rPr>
              <a:t>AWS IoT Greengrass API</a:t>
            </a:r>
            <a:endParaRPr lang="en-US" sz="1400" dirty="0">
              <a:cs typeface="Calibri"/>
            </a:endParaRPr>
          </a:p>
          <a:p>
            <a:pPr marL="285750" indent="-285750">
              <a:buFont typeface="Arial"/>
              <a:buChar char="•"/>
            </a:pPr>
            <a:r>
              <a:rPr lang="en-US" sz="1400" dirty="0">
                <a:ea typeface="+mn-lt"/>
                <a:cs typeface="+mn-lt"/>
              </a:rPr>
              <a:t>Features</a:t>
            </a:r>
            <a:endParaRPr lang="en-US" sz="1400" dirty="0">
              <a:cs typeface="Calibri"/>
            </a:endParaRPr>
          </a:p>
          <a:p>
            <a:pPr marL="742950" lvl="1" indent="-285750">
              <a:buFont typeface="Arial"/>
              <a:buChar char="•"/>
            </a:pPr>
            <a:r>
              <a:rPr lang="en-US" sz="1400" dirty="0">
                <a:ea typeface="+mn-lt"/>
                <a:cs typeface="+mn-lt"/>
              </a:rPr>
              <a:t>Lambda runtime</a:t>
            </a:r>
            <a:endParaRPr lang="en-US" sz="1400" dirty="0">
              <a:cs typeface="Calibri"/>
            </a:endParaRPr>
          </a:p>
          <a:p>
            <a:pPr marL="742950" lvl="1" indent="-285750">
              <a:buFont typeface="Arial"/>
              <a:buChar char="•"/>
            </a:pPr>
            <a:r>
              <a:rPr lang="en-US" sz="1400" dirty="0">
                <a:ea typeface="+mn-lt"/>
                <a:cs typeface="+mn-lt"/>
              </a:rPr>
              <a:t>Shadows implementation</a:t>
            </a:r>
            <a:endParaRPr lang="en-US" sz="1400" dirty="0">
              <a:cs typeface="Calibri"/>
            </a:endParaRPr>
          </a:p>
          <a:p>
            <a:pPr marL="742950" lvl="1" indent="-285750">
              <a:buFont typeface="Arial"/>
              <a:buChar char="•"/>
            </a:pPr>
            <a:r>
              <a:rPr lang="en-US" sz="1400" dirty="0">
                <a:ea typeface="+mn-lt"/>
                <a:cs typeface="+mn-lt"/>
              </a:rPr>
              <a:t>Message manager</a:t>
            </a:r>
            <a:endParaRPr lang="en-US" sz="1400" dirty="0">
              <a:cs typeface="Calibri"/>
            </a:endParaRPr>
          </a:p>
          <a:p>
            <a:pPr marL="742950" lvl="1" indent="-285750">
              <a:buFont typeface="Arial"/>
              <a:buChar char="•"/>
            </a:pPr>
            <a:r>
              <a:rPr lang="en-US" sz="1400" dirty="0">
                <a:ea typeface="+mn-lt"/>
                <a:cs typeface="+mn-lt"/>
              </a:rPr>
              <a:t>Group management</a:t>
            </a:r>
            <a:endParaRPr lang="en-US" sz="1400" dirty="0">
              <a:cs typeface="Calibri"/>
            </a:endParaRPr>
          </a:p>
          <a:p>
            <a:pPr marL="742950" lvl="1" indent="-285750">
              <a:buFont typeface="Arial"/>
              <a:buChar char="•"/>
            </a:pPr>
            <a:r>
              <a:rPr lang="en-US" sz="1400" dirty="0">
                <a:ea typeface="+mn-lt"/>
                <a:cs typeface="+mn-lt"/>
              </a:rPr>
              <a:t>Discovery service</a:t>
            </a:r>
            <a:endParaRPr lang="en-US" sz="1400" dirty="0">
              <a:cs typeface="Calibri"/>
            </a:endParaRPr>
          </a:p>
          <a:p>
            <a:pPr marL="742950" lvl="1" indent="-285750">
              <a:buFont typeface="Arial"/>
              <a:buChar char="•"/>
            </a:pPr>
            <a:r>
              <a:rPr lang="en-US" sz="1400" dirty="0">
                <a:ea typeface="+mn-lt"/>
                <a:cs typeface="+mn-lt"/>
              </a:rPr>
              <a:t>Over-the-air update agent</a:t>
            </a:r>
            <a:endParaRPr lang="en-US" sz="1400" dirty="0">
              <a:cs typeface="Calibri"/>
            </a:endParaRPr>
          </a:p>
          <a:p>
            <a:pPr marL="742950" lvl="1" indent="-285750">
              <a:buFont typeface="Arial"/>
              <a:buChar char="•"/>
            </a:pPr>
            <a:r>
              <a:rPr lang="en-US" sz="1400" dirty="0">
                <a:ea typeface="+mn-lt"/>
                <a:cs typeface="+mn-lt"/>
              </a:rPr>
              <a:t>Stream manager</a:t>
            </a:r>
            <a:endParaRPr lang="en-US" sz="1400" dirty="0">
              <a:cs typeface="Calibri"/>
            </a:endParaRPr>
          </a:p>
          <a:p>
            <a:pPr marL="742950" lvl="1" indent="-285750">
              <a:buFont typeface="Arial"/>
              <a:buChar char="•"/>
            </a:pPr>
            <a:r>
              <a:rPr lang="en-US" sz="1400" dirty="0">
                <a:ea typeface="+mn-lt"/>
                <a:cs typeface="+mn-lt"/>
              </a:rPr>
              <a:t>Local resource access</a:t>
            </a:r>
            <a:endParaRPr lang="en-US" sz="1400" dirty="0">
              <a:cs typeface="Calibri"/>
            </a:endParaRPr>
          </a:p>
          <a:p>
            <a:pPr marL="742950" lvl="1" indent="-285750">
              <a:buFont typeface="Arial"/>
              <a:buChar char="•"/>
            </a:pPr>
            <a:r>
              <a:rPr lang="en-US" sz="1400" dirty="0">
                <a:ea typeface="+mn-lt"/>
                <a:cs typeface="+mn-lt"/>
              </a:rPr>
              <a:t>Local machine learning inference</a:t>
            </a:r>
            <a:endParaRPr lang="en-US" sz="1400" dirty="0">
              <a:cs typeface="Calibri"/>
            </a:endParaRPr>
          </a:p>
          <a:p>
            <a:pPr marL="742950" lvl="1" indent="-285750">
              <a:buFont typeface="Arial"/>
              <a:buChar char="•"/>
            </a:pPr>
            <a:r>
              <a:rPr lang="en-US" sz="1400" dirty="0">
                <a:ea typeface="+mn-lt"/>
                <a:cs typeface="+mn-lt"/>
              </a:rPr>
              <a:t>Local secrets manager</a:t>
            </a:r>
            <a:endParaRPr lang="en-US" sz="1400" dirty="0">
              <a:cs typeface="Calibri"/>
            </a:endParaRPr>
          </a:p>
          <a:p>
            <a:pPr marL="742950" lvl="1" indent="-285750">
              <a:buFont typeface="Arial"/>
              <a:buChar char="•"/>
            </a:pPr>
            <a:r>
              <a:rPr lang="en-US" sz="1400" dirty="0">
                <a:ea typeface="+mn-lt"/>
                <a:cs typeface="+mn-lt"/>
              </a:rPr>
              <a:t>Connectors with built-in integration with services, protocols, and software</a:t>
            </a:r>
            <a:endParaRPr lang="en-US" sz="1400" dirty="0">
              <a:cs typeface="Calibri"/>
            </a:endParaRPr>
          </a:p>
          <a:p>
            <a:pPr algn="l"/>
            <a:endParaRPr lang="en-US" sz="1400" dirty="0">
              <a:cs typeface="Calibri"/>
            </a:endParaRPr>
          </a:p>
        </p:txBody>
      </p:sp>
    </p:spTree>
    <p:extLst>
      <p:ext uri="{BB962C8B-B14F-4D97-AF65-F5344CB8AC3E}">
        <p14:creationId xmlns:p14="http://schemas.microsoft.com/office/powerpoint/2010/main" val="414713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b="1" dirty="0">
                <a:ea typeface="+mj-lt"/>
                <a:cs typeface="+mj-lt"/>
              </a:rPr>
              <a:t>Azure Stack Edge</a:t>
            </a:r>
            <a:endParaRPr lang="en-US" dirty="0"/>
          </a:p>
        </p:txBody>
      </p:sp>
      <p:pic>
        <p:nvPicPr>
          <p:cNvPr id="6" name="Picture 6" descr="Graphical user interface, application&#10;&#10;Description automatically generated">
            <a:extLst>
              <a:ext uri="{FF2B5EF4-FFF2-40B4-BE49-F238E27FC236}">
                <a16:creationId xmlns:a16="http://schemas.microsoft.com/office/drawing/2014/main" id="{746D6210-4B0B-0260-523A-45A7576A89C4}"/>
              </a:ext>
            </a:extLst>
          </p:cNvPr>
          <p:cNvPicPr>
            <a:picLocks noChangeAspect="1"/>
          </p:cNvPicPr>
          <p:nvPr/>
        </p:nvPicPr>
        <p:blipFill>
          <a:blip r:embed="rId2"/>
          <a:stretch>
            <a:fillRect/>
          </a:stretch>
        </p:blipFill>
        <p:spPr>
          <a:xfrm>
            <a:off x="1158993" y="2046756"/>
            <a:ext cx="5612460" cy="3677008"/>
          </a:xfrm>
          <a:prstGeom prst="rect">
            <a:avLst/>
          </a:prstGeom>
        </p:spPr>
      </p:pic>
      <p:sp>
        <p:nvSpPr>
          <p:cNvPr id="8" name="TextBox 7">
            <a:extLst>
              <a:ext uri="{FF2B5EF4-FFF2-40B4-BE49-F238E27FC236}">
                <a16:creationId xmlns:a16="http://schemas.microsoft.com/office/drawing/2014/main" id="{CB6C7B37-3D5D-A79E-9380-5CC506A30024}"/>
              </a:ext>
            </a:extLst>
          </p:cNvPr>
          <p:cNvSpPr txBox="1"/>
          <p:nvPr/>
        </p:nvSpPr>
        <p:spPr>
          <a:xfrm>
            <a:off x="7002757" y="1885127"/>
            <a:ext cx="4417717"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dirty="0">
                <a:ea typeface="+mn-lt"/>
                <a:cs typeface="+mn-lt"/>
              </a:rPr>
              <a:t>Simply order appliance from the Azure portal in a </a:t>
            </a:r>
            <a:r>
              <a:rPr lang="en-US" b="1" dirty="0">
                <a:ea typeface="+mn-lt"/>
                <a:cs typeface="+mn-lt"/>
              </a:rPr>
              <a:t>hardware-as-a-service</a:t>
            </a:r>
            <a:r>
              <a:rPr lang="en-US" dirty="0">
                <a:ea typeface="+mn-lt"/>
                <a:cs typeface="+mn-lt"/>
              </a:rPr>
              <a:t> model, paid monthly via your Azure subscription.</a:t>
            </a:r>
            <a:endParaRPr lang="en-US" dirty="0">
              <a:cs typeface="Calibri" panose="020F0502020204030204"/>
            </a:endParaRPr>
          </a:p>
          <a:p>
            <a:pPr marL="285750" indent="-285750" algn="just">
              <a:buFont typeface="Arial"/>
              <a:buChar char="•"/>
            </a:pPr>
            <a:r>
              <a:rPr lang="en-US" dirty="0">
                <a:ea typeface="+mn-lt"/>
                <a:cs typeface="+mn-lt"/>
              </a:rPr>
              <a:t>Seamless cloud-to-edge experience where you </a:t>
            </a:r>
            <a:r>
              <a:rPr lang="en-US" b="1" dirty="0">
                <a:ea typeface="+mn-lt"/>
                <a:cs typeface="+mn-lt"/>
              </a:rPr>
              <a:t>configure, monitor and update</a:t>
            </a:r>
            <a:r>
              <a:rPr lang="en-US" dirty="0">
                <a:ea typeface="+mn-lt"/>
                <a:cs typeface="+mn-lt"/>
              </a:rPr>
              <a:t> your Azure Stack Edge with the </a:t>
            </a:r>
            <a:r>
              <a:rPr lang="en-US" b="1" dirty="0">
                <a:ea typeface="+mn-lt"/>
                <a:cs typeface="+mn-lt"/>
              </a:rPr>
              <a:t>same management portal and development tools</a:t>
            </a:r>
            <a:r>
              <a:rPr lang="en-US" dirty="0">
                <a:ea typeface="+mn-lt"/>
                <a:cs typeface="+mn-lt"/>
              </a:rPr>
              <a:t> that you’ve come to expect from Azure.</a:t>
            </a:r>
            <a:endParaRPr lang="en-US" dirty="0"/>
          </a:p>
          <a:p>
            <a:pPr marL="285750" indent="-285750" algn="just">
              <a:buFont typeface="Arial"/>
              <a:buChar char="•"/>
            </a:pPr>
            <a:r>
              <a:rPr lang="en-US" dirty="0"/>
              <a:t>Run </a:t>
            </a:r>
            <a:r>
              <a:rPr lang="en-US" b="1" dirty="0"/>
              <a:t>applications </a:t>
            </a:r>
            <a:r>
              <a:rPr lang="en-US" dirty="0"/>
              <a:t>at the </a:t>
            </a:r>
            <a:r>
              <a:rPr lang="en-US" b="1" dirty="0"/>
              <a:t>edge</a:t>
            </a:r>
            <a:r>
              <a:rPr lang="en-US" dirty="0"/>
              <a:t> close to the data</a:t>
            </a:r>
            <a:endParaRPr lang="en-US">
              <a:cs typeface="Calibri" panose="020F0502020204030204"/>
            </a:endParaRPr>
          </a:p>
          <a:p>
            <a:pPr marL="285750" indent="-285750" algn="just">
              <a:buFont typeface="Arial"/>
              <a:buChar char="•"/>
            </a:pPr>
            <a:r>
              <a:rPr lang="en-US" b="1" dirty="0"/>
              <a:t>Analyze data</a:t>
            </a:r>
            <a:r>
              <a:rPr lang="en-US" dirty="0"/>
              <a:t> for quick actionable insights with hardware accelerated AI/ML</a:t>
            </a:r>
            <a:endParaRPr lang="en-US" dirty="0">
              <a:cs typeface="Calibri" panose="020F0502020204030204"/>
            </a:endParaRPr>
          </a:p>
          <a:p>
            <a:pPr marL="285750" indent="-285750" algn="just">
              <a:buFont typeface="Arial"/>
              <a:buChar char="•"/>
            </a:pPr>
            <a:r>
              <a:rPr lang="en-US" b="1" dirty="0"/>
              <a:t>Transfer </a:t>
            </a:r>
            <a:r>
              <a:rPr lang="en-US" dirty="0"/>
              <a:t>data </a:t>
            </a:r>
            <a:r>
              <a:rPr lang="en-US" b="1" dirty="0"/>
              <a:t>efficiently </a:t>
            </a:r>
            <a:r>
              <a:rPr lang="en-US" dirty="0"/>
              <a:t>and easily between the cloud and edge</a:t>
            </a:r>
            <a:endParaRPr lang="en-US" dirty="0">
              <a:cs typeface="Calibri"/>
            </a:endParaRPr>
          </a:p>
        </p:txBody>
      </p:sp>
    </p:spTree>
    <p:extLst>
      <p:ext uri="{BB962C8B-B14F-4D97-AF65-F5344CB8AC3E}">
        <p14:creationId xmlns:p14="http://schemas.microsoft.com/office/powerpoint/2010/main" val="4068701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4FDE9C-F3EB-E299-EACF-7CD109A5091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90106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dirty="0">
                <a:ea typeface="+mj-lt"/>
                <a:cs typeface="+mj-lt"/>
              </a:rPr>
              <a:t>AWS Greengrass</a:t>
            </a:r>
          </a:p>
        </p:txBody>
      </p:sp>
      <p:sp>
        <p:nvSpPr>
          <p:cNvPr id="3" name="Content Placeholder 2">
            <a:extLst>
              <a:ext uri="{FF2B5EF4-FFF2-40B4-BE49-F238E27FC236}">
                <a16:creationId xmlns:a16="http://schemas.microsoft.com/office/drawing/2014/main" id="{504FDE9C-F3EB-E299-EACF-7CD109A50911}"/>
              </a:ext>
            </a:extLst>
          </p:cNvPr>
          <p:cNvSpPr>
            <a:spLocks noGrp="1"/>
          </p:cNvSpPr>
          <p:nvPr>
            <p:ph idx="1"/>
          </p:nvPr>
        </p:nvSpPr>
        <p:spPr>
          <a:xfrm>
            <a:off x="1097280" y="1957246"/>
            <a:ext cx="7614425" cy="3001165"/>
          </a:xfrm>
        </p:spPr>
        <p:txBody>
          <a:bodyPr vert="horz" lIns="0" tIns="45720" rIns="0" bIns="45720" rtlCol="0" anchor="t">
            <a:normAutofit/>
          </a:bodyPr>
          <a:lstStyle/>
          <a:p>
            <a:pPr algn="just">
              <a:lnSpc>
                <a:spcPct val="100000"/>
              </a:lnSpc>
              <a:spcBef>
                <a:spcPts val="0"/>
              </a:spcBef>
              <a:spcAft>
                <a:spcPts val="0"/>
              </a:spcAft>
            </a:pPr>
            <a:endParaRPr lang="en-US" dirty="0">
              <a:cs typeface="Calibri"/>
            </a:endParaRPr>
          </a:p>
          <a:p>
            <a:pPr algn="just">
              <a:lnSpc>
                <a:spcPct val="100000"/>
              </a:lnSpc>
              <a:spcBef>
                <a:spcPts val="0"/>
              </a:spcBef>
              <a:spcAft>
                <a:spcPts val="0"/>
              </a:spcAft>
            </a:pPr>
            <a:endParaRPr lang="en-US" dirty="0">
              <a:ea typeface="+mn-lt"/>
              <a:cs typeface="+mn-lt"/>
            </a:endParaRPr>
          </a:p>
          <a:p>
            <a:pPr algn="just">
              <a:lnSpc>
                <a:spcPct val="100000"/>
              </a:lnSpc>
              <a:spcBef>
                <a:spcPts val="0"/>
              </a:spcBef>
              <a:spcAft>
                <a:spcPts val="0"/>
              </a:spcAft>
            </a:pPr>
            <a:endParaRPr lang="en-US" dirty="0">
              <a:ea typeface="+mn-lt"/>
              <a:cs typeface="+mn-lt"/>
            </a:endParaRPr>
          </a:p>
          <a:p>
            <a:pPr algn="just">
              <a:lnSpc>
                <a:spcPct val="100000"/>
              </a:lnSpc>
              <a:spcBef>
                <a:spcPts val="0"/>
              </a:spcBef>
              <a:spcAft>
                <a:spcPts val="0"/>
              </a:spcAft>
            </a:pPr>
            <a:endParaRPr lang="en-US" dirty="0">
              <a:ea typeface="+mn-lt"/>
              <a:cs typeface="+mn-lt"/>
            </a:endParaRPr>
          </a:p>
          <a:p>
            <a:pPr algn="just">
              <a:lnSpc>
                <a:spcPct val="100000"/>
              </a:lnSpc>
              <a:spcBef>
                <a:spcPts val="0"/>
              </a:spcBef>
              <a:spcAft>
                <a:spcPts val="0"/>
              </a:spcAft>
            </a:pPr>
            <a:endParaRPr lang="en-US" dirty="0">
              <a:ea typeface="+mn-lt"/>
              <a:cs typeface="+mn-lt"/>
            </a:endParaRPr>
          </a:p>
          <a:p>
            <a:pPr algn="just">
              <a:lnSpc>
                <a:spcPct val="100000"/>
              </a:lnSpc>
              <a:spcBef>
                <a:spcPts val="0"/>
              </a:spcBef>
              <a:spcAft>
                <a:spcPts val="0"/>
              </a:spcAft>
            </a:pPr>
            <a:endParaRPr lang="en-US" dirty="0">
              <a:ea typeface="+mn-lt"/>
              <a:cs typeface="+mn-lt"/>
            </a:endParaRPr>
          </a:p>
          <a:p>
            <a:pPr algn="just">
              <a:lnSpc>
                <a:spcPct val="100000"/>
              </a:lnSpc>
              <a:spcBef>
                <a:spcPts val="0"/>
              </a:spcBef>
              <a:spcAft>
                <a:spcPts val="0"/>
              </a:spcAft>
            </a:pPr>
            <a:endParaRPr lang="en-US" dirty="0">
              <a:ea typeface="+mn-lt"/>
              <a:cs typeface="+mn-lt"/>
            </a:endParaRPr>
          </a:p>
          <a:p>
            <a:pPr algn="just">
              <a:lnSpc>
                <a:spcPct val="100000"/>
              </a:lnSpc>
              <a:spcBef>
                <a:spcPts val="0"/>
              </a:spcBef>
              <a:spcAft>
                <a:spcPts val="0"/>
              </a:spcAft>
            </a:pPr>
            <a:endParaRPr lang="en-US" dirty="0">
              <a:ea typeface="+mn-lt"/>
              <a:cs typeface="+mn-lt"/>
            </a:endParaRPr>
          </a:p>
          <a:p>
            <a:pPr algn="just">
              <a:lnSpc>
                <a:spcPct val="100000"/>
              </a:lnSpc>
              <a:spcBef>
                <a:spcPts val="0"/>
              </a:spcBef>
              <a:spcAft>
                <a:spcPts val="0"/>
              </a:spcAft>
            </a:pPr>
            <a:endParaRPr lang="en-US" dirty="0">
              <a:cs typeface="Calibri"/>
            </a:endParaRPr>
          </a:p>
          <a:p>
            <a:pPr algn="just">
              <a:lnSpc>
                <a:spcPct val="100000"/>
              </a:lnSpc>
              <a:spcBef>
                <a:spcPts val="0"/>
              </a:spcBef>
              <a:spcAft>
                <a:spcPts val="0"/>
              </a:spcAft>
            </a:pPr>
            <a:endParaRPr lang="en-US" dirty="0">
              <a:ea typeface="+mn-lt"/>
              <a:cs typeface="+mn-lt"/>
            </a:endParaRPr>
          </a:p>
          <a:p>
            <a:pPr marL="0" indent="0">
              <a:lnSpc>
                <a:spcPct val="100000"/>
              </a:lnSpc>
              <a:spcBef>
                <a:spcPts val="0"/>
              </a:spcBef>
              <a:spcAft>
                <a:spcPts val="0"/>
              </a:spcAft>
              <a:buNone/>
            </a:pPr>
            <a:endParaRPr lang="en-US" dirty="0">
              <a:cs typeface="Calibri"/>
            </a:endParaRPr>
          </a:p>
        </p:txBody>
      </p:sp>
      <p:pic>
        <p:nvPicPr>
          <p:cNvPr id="5" name="Picture 5" descr="Graphical user interface, application, Word&#10;&#10;Description automatically generated">
            <a:extLst>
              <a:ext uri="{FF2B5EF4-FFF2-40B4-BE49-F238E27FC236}">
                <a16:creationId xmlns:a16="http://schemas.microsoft.com/office/drawing/2014/main" id="{832E8B32-960F-78AB-B355-58B7C220B0F4}"/>
              </a:ext>
            </a:extLst>
          </p:cNvPr>
          <p:cNvPicPr>
            <a:picLocks noChangeAspect="1"/>
          </p:cNvPicPr>
          <p:nvPr/>
        </p:nvPicPr>
        <p:blipFill>
          <a:blip r:embed="rId2"/>
          <a:stretch>
            <a:fillRect/>
          </a:stretch>
        </p:blipFill>
        <p:spPr>
          <a:xfrm>
            <a:off x="1304694" y="2354927"/>
            <a:ext cx="7222273" cy="2138853"/>
          </a:xfrm>
          <a:prstGeom prst="rect">
            <a:avLst/>
          </a:prstGeom>
        </p:spPr>
      </p:pic>
      <p:sp>
        <p:nvSpPr>
          <p:cNvPr id="4" name="TextBox 3">
            <a:extLst>
              <a:ext uri="{FF2B5EF4-FFF2-40B4-BE49-F238E27FC236}">
                <a16:creationId xmlns:a16="http://schemas.microsoft.com/office/drawing/2014/main" id="{B87119E6-FE12-B050-B8DB-BF83922F34CC}"/>
              </a:ext>
            </a:extLst>
          </p:cNvPr>
          <p:cNvSpPr txBox="1"/>
          <p:nvPr/>
        </p:nvSpPr>
        <p:spPr>
          <a:xfrm>
            <a:off x="8710961" y="2261839"/>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t>Local devices can also communicate securely </a:t>
            </a:r>
            <a:r>
              <a:rPr lang="en-US" dirty="0" err="1"/>
              <a:t>withAWS</a:t>
            </a:r>
            <a:r>
              <a:rPr lang="en-US" dirty="0"/>
              <a:t> IoT Core and export IoT data to the AWS Cloud.</a:t>
            </a:r>
            <a:endParaRPr lang="en-US"/>
          </a:p>
        </p:txBody>
      </p:sp>
      <p:sp>
        <p:nvSpPr>
          <p:cNvPr id="6" name="TextBox 5">
            <a:extLst>
              <a:ext uri="{FF2B5EF4-FFF2-40B4-BE49-F238E27FC236}">
                <a16:creationId xmlns:a16="http://schemas.microsoft.com/office/drawing/2014/main" id="{A18B0A34-66EF-ECA9-6F8B-6389C4DA502A}"/>
              </a:ext>
            </a:extLst>
          </p:cNvPr>
          <p:cNvSpPr txBox="1"/>
          <p:nvPr/>
        </p:nvSpPr>
        <p:spPr>
          <a:xfrm>
            <a:off x="3436202" y="4672129"/>
            <a:ext cx="454598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t>AWS IoT Greengrass developers can use AWS Lambda functions and prebuilt connectors to create serverless applications that are deployed to devices for local execution.</a:t>
            </a:r>
          </a:p>
        </p:txBody>
      </p:sp>
    </p:spTree>
    <p:extLst>
      <p:ext uri="{BB962C8B-B14F-4D97-AF65-F5344CB8AC3E}">
        <p14:creationId xmlns:p14="http://schemas.microsoft.com/office/powerpoint/2010/main" val="369658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dirty="0"/>
              <a:t>AWS Lambda</a:t>
            </a:r>
          </a:p>
        </p:txBody>
      </p:sp>
      <p:pic>
        <p:nvPicPr>
          <p:cNvPr id="4" name="Picture 4" descr="Diagram&#10;&#10;Description automatically generated">
            <a:extLst>
              <a:ext uri="{FF2B5EF4-FFF2-40B4-BE49-F238E27FC236}">
                <a16:creationId xmlns:a16="http://schemas.microsoft.com/office/drawing/2014/main" id="{ACDFB9DB-F3B4-5090-900A-4D99796B9E7A}"/>
              </a:ext>
            </a:extLst>
          </p:cNvPr>
          <p:cNvPicPr>
            <a:picLocks noGrp="1" noChangeAspect="1"/>
          </p:cNvPicPr>
          <p:nvPr>
            <p:ph idx="1"/>
          </p:nvPr>
        </p:nvPicPr>
        <p:blipFill>
          <a:blip r:embed="rId2"/>
          <a:stretch>
            <a:fillRect/>
          </a:stretch>
        </p:blipFill>
        <p:spPr>
          <a:xfrm>
            <a:off x="4589585" y="3983330"/>
            <a:ext cx="6697935" cy="2201437"/>
          </a:xfrm>
        </p:spPr>
      </p:pic>
      <p:sp>
        <p:nvSpPr>
          <p:cNvPr id="5" name="TextBox 4">
            <a:extLst>
              <a:ext uri="{FF2B5EF4-FFF2-40B4-BE49-F238E27FC236}">
                <a16:creationId xmlns:a16="http://schemas.microsoft.com/office/drawing/2014/main" id="{3EC9E1F7-AEDC-A1FF-0F15-22A715E4922B}"/>
              </a:ext>
            </a:extLst>
          </p:cNvPr>
          <p:cNvSpPr txBox="1"/>
          <p:nvPr/>
        </p:nvSpPr>
        <p:spPr>
          <a:xfrm>
            <a:off x="1425498" y="438986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Run code without thinking about servers or clusters</a:t>
            </a:r>
          </a:p>
        </p:txBody>
      </p:sp>
      <p:sp>
        <p:nvSpPr>
          <p:cNvPr id="6" name="TextBox 5">
            <a:extLst>
              <a:ext uri="{FF2B5EF4-FFF2-40B4-BE49-F238E27FC236}">
                <a16:creationId xmlns:a16="http://schemas.microsoft.com/office/drawing/2014/main" id="{3702BDDA-9EE8-144C-6C68-9DF1C084D14F}"/>
              </a:ext>
            </a:extLst>
          </p:cNvPr>
          <p:cNvSpPr txBox="1"/>
          <p:nvPr/>
        </p:nvSpPr>
        <p:spPr>
          <a:xfrm>
            <a:off x="1419689" y="1884323"/>
            <a:ext cx="913656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ea typeface="+mn-lt"/>
                <a:cs typeface="+mn-lt"/>
              </a:rPr>
              <a:t>AWS Lambda is a serverless, event-driven compute service </a:t>
            </a:r>
            <a:endParaRPr lang="en-US">
              <a:ea typeface="+mn-lt"/>
              <a:cs typeface="+mn-lt"/>
            </a:endParaRPr>
          </a:p>
          <a:p>
            <a:pPr marL="285750" indent="-285750" algn="just">
              <a:buFont typeface="Arial"/>
              <a:buChar char="•"/>
            </a:pPr>
            <a:r>
              <a:rPr lang="en-US" dirty="0">
                <a:ea typeface="+mn-lt"/>
                <a:cs typeface="+mn-lt"/>
              </a:rPr>
              <a:t>run code virtually </a:t>
            </a:r>
          </a:p>
          <a:p>
            <a:pPr marL="285750" indent="-285750" algn="just">
              <a:buFont typeface="Arial"/>
              <a:buChar char="•"/>
            </a:pPr>
            <a:r>
              <a:rPr lang="en-US" dirty="0">
                <a:ea typeface="+mn-lt"/>
                <a:cs typeface="+mn-lt"/>
              </a:rPr>
              <a:t>any type of application or backend service </a:t>
            </a:r>
          </a:p>
          <a:p>
            <a:pPr marL="285750" indent="-285750" algn="just">
              <a:buFont typeface="Arial"/>
              <a:buChar char="•"/>
            </a:pPr>
            <a:r>
              <a:rPr lang="en-US" dirty="0">
                <a:ea typeface="+mn-lt"/>
                <a:cs typeface="+mn-lt"/>
              </a:rPr>
              <a:t>no provisioning or managing servers</a:t>
            </a:r>
          </a:p>
          <a:p>
            <a:pPr marL="285750" indent="-285750" algn="just">
              <a:buFont typeface="Arial"/>
              <a:buChar char="•"/>
            </a:pPr>
            <a:r>
              <a:rPr lang="en-US" dirty="0">
                <a:ea typeface="+mn-lt"/>
                <a:cs typeface="+mn-lt"/>
              </a:rPr>
              <a:t>trigger Lambda from over 200 AWS services and software as a service (SaaS) applications</a:t>
            </a:r>
          </a:p>
          <a:p>
            <a:pPr marL="285750" indent="-285750" algn="just">
              <a:buFont typeface="Arial"/>
              <a:buChar char="•"/>
            </a:pPr>
            <a:r>
              <a:rPr lang="en-US" dirty="0">
                <a:ea typeface="+mn-lt"/>
                <a:cs typeface="+mn-lt"/>
              </a:rPr>
              <a:t>only pay for what you use.</a:t>
            </a:r>
            <a:endParaRPr lang="en-US" dirty="0">
              <a:cs typeface="Calibri"/>
            </a:endParaRPr>
          </a:p>
        </p:txBody>
      </p:sp>
    </p:spTree>
    <p:extLst>
      <p:ext uri="{BB962C8B-B14F-4D97-AF65-F5344CB8AC3E}">
        <p14:creationId xmlns:p14="http://schemas.microsoft.com/office/powerpoint/2010/main" val="206659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dirty="0"/>
              <a:t>Amazon Kinesis</a:t>
            </a:r>
          </a:p>
        </p:txBody>
      </p:sp>
      <p:pic>
        <p:nvPicPr>
          <p:cNvPr id="5" name="Picture 5" descr="Graphical user interface, application, Word&#10;&#10;Description automatically generated">
            <a:extLst>
              <a:ext uri="{FF2B5EF4-FFF2-40B4-BE49-F238E27FC236}">
                <a16:creationId xmlns:a16="http://schemas.microsoft.com/office/drawing/2014/main" id="{048C94CC-8DF8-3C42-F765-856EB3A368CD}"/>
              </a:ext>
            </a:extLst>
          </p:cNvPr>
          <p:cNvPicPr>
            <a:picLocks noGrp="1" noChangeAspect="1"/>
          </p:cNvPicPr>
          <p:nvPr>
            <p:ph idx="1"/>
          </p:nvPr>
        </p:nvPicPr>
        <p:blipFill>
          <a:blip r:embed="rId2"/>
          <a:stretch>
            <a:fillRect/>
          </a:stretch>
        </p:blipFill>
        <p:spPr>
          <a:xfrm>
            <a:off x="5430415" y="3592230"/>
            <a:ext cx="6570900" cy="2407490"/>
          </a:xfrm>
        </p:spPr>
      </p:pic>
      <p:sp>
        <p:nvSpPr>
          <p:cNvPr id="6" name="TextBox 5">
            <a:extLst>
              <a:ext uri="{FF2B5EF4-FFF2-40B4-BE49-F238E27FC236}">
                <a16:creationId xmlns:a16="http://schemas.microsoft.com/office/drawing/2014/main" id="{42662CF9-77C3-C04A-6A03-F8410DBEEEE2}"/>
              </a:ext>
            </a:extLst>
          </p:cNvPr>
          <p:cNvSpPr txBox="1"/>
          <p:nvPr/>
        </p:nvSpPr>
        <p:spPr>
          <a:xfrm>
            <a:off x="5310684" y="1776296"/>
            <a:ext cx="592552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dirty="0">
                <a:ea typeface="+mn-lt"/>
                <a:cs typeface="+mn-lt"/>
              </a:rPr>
              <a:t>Collect, process, and analyze real-time streaming data to get timely insights and react quickly to new information. </a:t>
            </a:r>
            <a:endParaRPr lang="en-US">
              <a:ea typeface="+mn-lt"/>
              <a:cs typeface="+mn-lt"/>
            </a:endParaRPr>
          </a:p>
          <a:p>
            <a:pPr marL="285750" indent="-285750" algn="just">
              <a:buFont typeface="Arial"/>
              <a:buChar char="•"/>
            </a:pPr>
            <a:r>
              <a:rPr lang="en-US" dirty="0">
                <a:ea typeface="+mn-lt"/>
                <a:cs typeface="+mn-lt"/>
              </a:rPr>
              <a:t>Key capabilities to cost-effectively process streaming data at any scale</a:t>
            </a:r>
          </a:p>
          <a:p>
            <a:pPr marL="285750" indent="-285750" algn="just">
              <a:buFont typeface="Arial"/>
              <a:buChar char="•"/>
            </a:pPr>
            <a:r>
              <a:rPr lang="en-US" dirty="0">
                <a:ea typeface="+mn-lt"/>
                <a:cs typeface="+mn-lt"/>
              </a:rPr>
              <a:t>Flexibility to choose the tools that best suit the requirements </a:t>
            </a:r>
            <a:endParaRPr lang="en-US" dirty="0">
              <a:cs typeface="Calibri" panose="020F0502020204030204"/>
            </a:endParaRPr>
          </a:p>
        </p:txBody>
      </p:sp>
      <p:sp>
        <p:nvSpPr>
          <p:cNvPr id="3" name="TextBox 2">
            <a:extLst>
              <a:ext uri="{FF2B5EF4-FFF2-40B4-BE49-F238E27FC236}">
                <a16:creationId xmlns:a16="http://schemas.microsoft.com/office/drawing/2014/main" id="{533A528C-C451-13E9-A96E-F7B7BA3DAE81}"/>
              </a:ext>
            </a:extLst>
          </p:cNvPr>
          <p:cNvSpPr txBox="1"/>
          <p:nvPr/>
        </p:nvSpPr>
        <p:spPr>
          <a:xfrm>
            <a:off x="1057275" y="3845503"/>
            <a:ext cx="437110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Sans-Serif"/>
              <a:buChar char="•"/>
            </a:pPr>
            <a:r>
              <a:rPr lang="en-US" dirty="0"/>
              <a:t>Ingest real-time data (video, audio, application logs, website clickstreams, and IoT telemetry) for machine learning, analytics, and other applications. </a:t>
            </a:r>
            <a:endParaRPr lang="en-US" dirty="0">
              <a:ea typeface="+mn-lt"/>
              <a:cs typeface="+mn-lt"/>
            </a:endParaRPr>
          </a:p>
          <a:p>
            <a:pPr marL="285750" indent="-285750" algn="just">
              <a:buFont typeface="Arial,Sans-Serif"/>
              <a:buChar char="•"/>
            </a:pPr>
            <a:r>
              <a:rPr lang="en-US" dirty="0"/>
              <a:t>Process, analyze and respond instantly</a:t>
            </a:r>
            <a:endParaRPr lang="en-US" dirty="0">
              <a:ea typeface="+mn-lt"/>
              <a:cs typeface="+mn-lt"/>
            </a:endParaRPr>
          </a:p>
          <a:p>
            <a:pPr algn="l"/>
            <a:endParaRPr lang="en-US" dirty="0">
              <a:cs typeface="Calibri"/>
            </a:endParaRPr>
          </a:p>
        </p:txBody>
      </p:sp>
      <p:sp>
        <p:nvSpPr>
          <p:cNvPr id="4" name="TextBox 3">
            <a:extLst>
              <a:ext uri="{FF2B5EF4-FFF2-40B4-BE49-F238E27FC236}">
                <a16:creationId xmlns:a16="http://schemas.microsoft.com/office/drawing/2014/main" id="{42671325-A79F-A239-BB9E-2B719E53FB7B}"/>
              </a:ext>
            </a:extLst>
          </p:cNvPr>
          <p:cNvSpPr txBox="1"/>
          <p:nvPr/>
        </p:nvSpPr>
        <p:spPr>
          <a:xfrm>
            <a:off x="1572491" y="1875559"/>
            <a:ext cx="274319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Benefits</a:t>
            </a:r>
          </a:p>
          <a:p>
            <a:pPr marL="285750" indent="-285750">
              <a:buFont typeface="Arial"/>
              <a:buChar char="•"/>
            </a:pPr>
            <a:r>
              <a:rPr lang="en-US" dirty="0"/>
              <a:t>Real-time</a:t>
            </a:r>
            <a:endParaRPr lang="en-US">
              <a:cs typeface="Calibri"/>
            </a:endParaRPr>
          </a:p>
          <a:p>
            <a:pPr marL="285750" indent="-285750">
              <a:buFont typeface="Arial"/>
              <a:buChar char="•"/>
            </a:pPr>
            <a:r>
              <a:rPr lang="en-US" dirty="0"/>
              <a:t>Fully managed</a:t>
            </a:r>
            <a:endParaRPr lang="en-US">
              <a:cs typeface="Calibri"/>
            </a:endParaRPr>
          </a:p>
          <a:p>
            <a:pPr marL="285750" indent="-285750">
              <a:buFont typeface="Arial"/>
              <a:buChar char="•"/>
            </a:pPr>
            <a:r>
              <a:rPr lang="en-US" dirty="0"/>
              <a:t>Scalable</a:t>
            </a:r>
            <a:endParaRPr lang="en-US" dirty="0">
              <a:cs typeface="Calibri"/>
            </a:endParaRPr>
          </a:p>
          <a:p>
            <a:pPr marL="285750" indent="-285750" algn="l">
              <a:buFont typeface="Arial"/>
              <a:buChar char="•"/>
            </a:pPr>
            <a:endParaRPr lang="en-US" sz="1600" dirty="0">
              <a:cs typeface="Calibri"/>
            </a:endParaRPr>
          </a:p>
          <a:p>
            <a:endParaRPr lang="en-US" dirty="0">
              <a:cs typeface="Calibri"/>
            </a:endParaRPr>
          </a:p>
        </p:txBody>
      </p:sp>
    </p:spTree>
    <p:extLst>
      <p:ext uri="{BB962C8B-B14F-4D97-AF65-F5344CB8AC3E}">
        <p14:creationId xmlns:p14="http://schemas.microsoft.com/office/powerpoint/2010/main" val="59597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dirty="0" err="1"/>
              <a:t>Lambda@Edge</a:t>
            </a:r>
            <a:endParaRPr lang="en-US" dirty="0" err="1">
              <a:cs typeface="Calibri Light"/>
            </a:endParaRPr>
          </a:p>
        </p:txBody>
      </p:sp>
      <p:pic>
        <p:nvPicPr>
          <p:cNvPr id="4" name="Picture 4">
            <a:extLst>
              <a:ext uri="{FF2B5EF4-FFF2-40B4-BE49-F238E27FC236}">
                <a16:creationId xmlns:a16="http://schemas.microsoft.com/office/drawing/2014/main" id="{8787ACC6-0871-7371-E889-FCB076789BE1}"/>
              </a:ext>
            </a:extLst>
          </p:cNvPr>
          <p:cNvPicPr>
            <a:picLocks noGrp="1" noChangeAspect="1"/>
          </p:cNvPicPr>
          <p:nvPr>
            <p:ph idx="1"/>
          </p:nvPr>
        </p:nvPicPr>
        <p:blipFill>
          <a:blip r:embed="rId2"/>
          <a:stretch>
            <a:fillRect/>
          </a:stretch>
        </p:blipFill>
        <p:spPr>
          <a:xfrm>
            <a:off x="1166553" y="3007552"/>
            <a:ext cx="6170469" cy="1734360"/>
          </a:xfrm>
        </p:spPr>
      </p:pic>
      <p:sp>
        <p:nvSpPr>
          <p:cNvPr id="5" name="TextBox 4">
            <a:extLst>
              <a:ext uri="{FF2B5EF4-FFF2-40B4-BE49-F238E27FC236}">
                <a16:creationId xmlns:a16="http://schemas.microsoft.com/office/drawing/2014/main" id="{0697BD0B-CB68-A3BC-D4EC-0BCC66C17C32}"/>
              </a:ext>
            </a:extLst>
          </p:cNvPr>
          <p:cNvSpPr txBox="1"/>
          <p:nvPr/>
        </p:nvSpPr>
        <p:spPr>
          <a:xfrm>
            <a:off x="7677149" y="2706832"/>
            <a:ext cx="347922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dirty="0">
                <a:ea typeface="+mn-lt"/>
                <a:cs typeface="+mn-lt"/>
              </a:rPr>
              <a:t>No need to provision or manage infrastructure in multiple locations </a:t>
            </a:r>
            <a:endParaRPr lang="en-US">
              <a:cs typeface="Calibri" panose="020F0502020204030204"/>
            </a:endParaRPr>
          </a:p>
          <a:p>
            <a:pPr marL="285750" indent="-285750" algn="just">
              <a:buFont typeface="Arial"/>
              <a:buChar char="•"/>
            </a:pPr>
            <a:r>
              <a:rPr lang="en-US" dirty="0">
                <a:ea typeface="+mn-lt"/>
                <a:cs typeface="+mn-lt"/>
              </a:rPr>
              <a:t>Pay only the compute time you consume</a:t>
            </a:r>
          </a:p>
          <a:p>
            <a:pPr marL="285750" indent="-285750" algn="just">
              <a:buFont typeface="Arial"/>
              <a:buChar char="•"/>
            </a:pPr>
            <a:r>
              <a:rPr lang="en-US" dirty="0">
                <a:ea typeface="+mn-lt"/>
                <a:cs typeface="+mn-lt"/>
              </a:rPr>
              <a:t>Zero server administration. </a:t>
            </a:r>
            <a:endParaRPr lang="en-US" dirty="0">
              <a:cs typeface="Calibri" panose="020F0502020204030204"/>
            </a:endParaRPr>
          </a:p>
          <a:p>
            <a:pPr marL="285750" indent="-285750" algn="just">
              <a:buFont typeface="Arial"/>
              <a:buChar char="•"/>
            </a:pPr>
            <a:r>
              <a:rPr lang="en-US" dirty="0">
                <a:ea typeface="+mn-lt"/>
                <a:cs typeface="+mn-lt"/>
              </a:rPr>
              <a:t>Runs code in response to events generated by the Amazon CloudFront </a:t>
            </a:r>
            <a:r>
              <a:rPr lang="en-US" dirty="0">
                <a:ea typeface="+mn-lt"/>
                <a:cs typeface="+mn-lt"/>
                <a:hlinkClick r:id="rId3"/>
              </a:rPr>
              <a:t>content delivery network</a:t>
            </a:r>
            <a:r>
              <a:rPr lang="en-US" dirty="0">
                <a:ea typeface="+mn-lt"/>
                <a:cs typeface="+mn-lt"/>
              </a:rPr>
              <a:t> (CDN). </a:t>
            </a:r>
            <a:endParaRPr lang="en-US" dirty="0">
              <a:cs typeface="Calibri"/>
            </a:endParaRPr>
          </a:p>
        </p:txBody>
      </p:sp>
      <p:sp>
        <p:nvSpPr>
          <p:cNvPr id="6" name="TextBox 5">
            <a:extLst>
              <a:ext uri="{FF2B5EF4-FFF2-40B4-BE49-F238E27FC236}">
                <a16:creationId xmlns:a16="http://schemas.microsoft.com/office/drawing/2014/main" id="{F107C3AF-EFF0-82DB-A252-EC7F35A9CA51}"/>
              </a:ext>
            </a:extLst>
          </p:cNvPr>
          <p:cNvSpPr txBox="1"/>
          <p:nvPr/>
        </p:nvSpPr>
        <p:spPr>
          <a:xfrm>
            <a:off x="1169843" y="1983798"/>
            <a:ext cx="98436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t>A feature of </a:t>
            </a:r>
            <a:r>
              <a:rPr lang="en-US" dirty="0">
                <a:hlinkClick r:id="rId3"/>
              </a:rPr>
              <a:t>Amazon CloudFront</a:t>
            </a:r>
            <a:r>
              <a:rPr lang="en-US" dirty="0"/>
              <a:t> to run code closer to users , improving performance and latency</a:t>
            </a:r>
            <a:endParaRPr lang="en-US" dirty="0">
              <a:ea typeface="+mn-lt"/>
              <a:cs typeface="+mn-lt"/>
            </a:endParaRPr>
          </a:p>
          <a:p>
            <a:pPr algn="l"/>
            <a:endParaRPr lang="en-US" dirty="0">
              <a:cs typeface="Calibri"/>
            </a:endParaRPr>
          </a:p>
        </p:txBody>
      </p:sp>
    </p:spTree>
    <p:extLst>
      <p:ext uri="{BB962C8B-B14F-4D97-AF65-F5344CB8AC3E}">
        <p14:creationId xmlns:p14="http://schemas.microsoft.com/office/powerpoint/2010/main" val="100808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dirty="0"/>
              <a:t>CloudFront</a:t>
            </a:r>
          </a:p>
        </p:txBody>
      </p:sp>
      <p:pic>
        <p:nvPicPr>
          <p:cNvPr id="5" name="Picture 5" descr="A picture containing Word&#10;&#10;Description automatically generated">
            <a:extLst>
              <a:ext uri="{FF2B5EF4-FFF2-40B4-BE49-F238E27FC236}">
                <a16:creationId xmlns:a16="http://schemas.microsoft.com/office/drawing/2014/main" id="{DE283636-D673-E556-76DC-510674350C17}"/>
              </a:ext>
            </a:extLst>
          </p:cNvPr>
          <p:cNvPicPr>
            <a:picLocks noGrp="1" noChangeAspect="1"/>
          </p:cNvPicPr>
          <p:nvPr>
            <p:ph idx="1"/>
          </p:nvPr>
        </p:nvPicPr>
        <p:blipFill>
          <a:blip r:embed="rId2"/>
          <a:stretch>
            <a:fillRect/>
          </a:stretch>
        </p:blipFill>
        <p:spPr>
          <a:xfrm>
            <a:off x="1166906" y="2598327"/>
            <a:ext cx="6259667" cy="3505953"/>
          </a:xfrm>
        </p:spPr>
      </p:pic>
      <p:sp>
        <p:nvSpPr>
          <p:cNvPr id="6" name="TextBox 5">
            <a:extLst>
              <a:ext uri="{FF2B5EF4-FFF2-40B4-BE49-F238E27FC236}">
                <a16:creationId xmlns:a16="http://schemas.microsoft.com/office/drawing/2014/main" id="{F912BE66-6A13-CC54-A39A-89A058CABB89}"/>
              </a:ext>
            </a:extLst>
          </p:cNvPr>
          <p:cNvSpPr txBox="1"/>
          <p:nvPr/>
        </p:nvSpPr>
        <p:spPr>
          <a:xfrm>
            <a:off x="1187216" y="1845733"/>
            <a:ext cx="82935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ea typeface="+mn-lt"/>
                <a:cs typeface="+mn-lt"/>
              </a:rPr>
              <a:t>Amazon CloudFront is a content delivery network (CDN) service built for high performance, security, and developer convenience.</a:t>
            </a:r>
            <a:endParaRPr lang="en-US" dirty="0"/>
          </a:p>
        </p:txBody>
      </p:sp>
      <p:sp>
        <p:nvSpPr>
          <p:cNvPr id="7" name="TextBox 6">
            <a:extLst>
              <a:ext uri="{FF2B5EF4-FFF2-40B4-BE49-F238E27FC236}">
                <a16:creationId xmlns:a16="http://schemas.microsoft.com/office/drawing/2014/main" id="{2014EA33-B516-32A6-00A6-DD97AB0D779F}"/>
              </a:ext>
            </a:extLst>
          </p:cNvPr>
          <p:cNvSpPr txBox="1"/>
          <p:nvPr/>
        </p:nvSpPr>
        <p:spPr>
          <a:xfrm>
            <a:off x="7981127" y="3098682"/>
            <a:ext cx="329823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t>Deliver fast, secure websites</a:t>
            </a:r>
            <a:endParaRPr lang="en-US" sz="1600" dirty="0">
              <a:cs typeface="Calibri"/>
            </a:endParaRPr>
          </a:p>
          <a:p>
            <a:pPr marL="285750" indent="-285750">
              <a:buFont typeface="Arial"/>
              <a:buChar char="•"/>
            </a:pPr>
            <a:r>
              <a:rPr lang="en-US" sz="1600" dirty="0"/>
              <a:t>Accelerate dynamic content delivery and APIs</a:t>
            </a:r>
            <a:endParaRPr lang="en-US" sz="1600" dirty="0">
              <a:cs typeface="Calibri"/>
            </a:endParaRPr>
          </a:p>
          <a:p>
            <a:pPr marL="285750" indent="-285750">
              <a:buFont typeface="Arial"/>
              <a:buChar char="•"/>
            </a:pPr>
            <a:r>
              <a:rPr lang="en-US" sz="1600" dirty="0"/>
              <a:t>Stream live and on-demand video</a:t>
            </a:r>
            <a:endParaRPr lang="en-US" sz="1600" dirty="0">
              <a:cs typeface="Calibri"/>
            </a:endParaRPr>
          </a:p>
          <a:p>
            <a:pPr marL="285750" indent="-285750">
              <a:buFont typeface="Arial"/>
              <a:buChar char="•"/>
            </a:pPr>
            <a:r>
              <a:rPr lang="en-US" sz="1600" dirty="0"/>
              <a:t>Distribute patches and updates</a:t>
            </a:r>
            <a:endParaRPr lang="en-US" sz="1600" dirty="0">
              <a:cs typeface="Calibri"/>
            </a:endParaRPr>
          </a:p>
        </p:txBody>
      </p:sp>
    </p:spTree>
    <p:extLst>
      <p:ext uri="{BB962C8B-B14F-4D97-AF65-F5344CB8AC3E}">
        <p14:creationId xmlns:p14="http://schemas.microsoft.com/office/powerpoint/2010/main" val="2161123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dirty="0"/>
              <a:t>Global Edge Network</a:t>
            </a:r>
          </a:p>
        </p:txBody>
      </p:sp>
      <p:pic>
        <p:nvPicPr>
          <p:cNvPr id="4" name="Picture 4" descr="Map&#10;&#10;Description automatically generated">
            <a:extLst>
              <a:ext uri="{FF2B5EF4-FFF2-40B4-BE49-F238E27FC236}">
                <a16:creationId xmlns:a16="http://schemas.microsoft.com/office/drawing/2014/main" id="{73A36C56-8310-C520-6CD1-21C0DA786E62}"/>
              </a:ext>
            </a:extLst>
          </p:cNvPr>
          <p:cNvPicPr>
            <a:picLocks noGrp="1" noChangeAspect="1"/>
          </p:cNvPicPr>
          <p:nvPr>
            <p:ph idx="1"/>
          </p:nvPr>
        </p:nvPicPr>
        <p:blipFill>
          <a:blip r:embed="rId2"/>
          <a:stretch>
            <a:fillRect/>
          </a:stretch>
        </p:blipFill>
        <p:spPr>
          <a:xfrm>
            <a:off x="1462520" y="2170978"/>
            <a:ext cx="5016116" cy="2843190"/>
          </a:xfrm>
        </p:spPr>
      </p:pic>
      <p:sp>
        <p:nvSpPr>
          <p:cNvPr id="5" name="TextBox 4">
            <a:extLst>
              <a:ext uri="{FF2B5EF4-FFF2-40B4-BE49-F238E27FC236}">
                <a16:creationId xmlns:a16="http://schemas.microsoft.com/office/drawing/2014/main" id="{3860B8F1-8CAB-0D4D-AF46-ED073B349224}"/>
              </a:ext>
            </a:extLst>
          </p:cNvPr>
          <p:cNvSpPr txBox="1"/>
          <p:nvPr/>
        </p:nvSpPr>
        <p:spPr>
          <a:xfrm>
            <a:off x="6690012" y="2620241"/>
            <a:ext cx="512360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ea typeface="+mn-lt"/>
                <a:cs typeface="+mn-lt"/>
              </a:rPr>
              <a:t>Amazon </a:t>
            </a:r>
            <a:r>
              <a:rPr lang="en-US" b="1" dirty="0">
                <a:ea typeface="+mn-lt"/>
                <a:cs typeface="+mn-lt"/>
              </a:rPr>
              <a:t>CloudFront</a:t>
            </a:r>
            <a:r>
              <a:rPr lang="en-US" dirty="0">
                <a:ea typeface="+mn-lt"/>
                <a:cs typeface="+mn-lt"/>
              </a:rPr>
              <a:t> peers with thousands of T</a:t>
            </a:r>
            <a:r>
              <a:rPr lang="en-US" b="1" dirty="0">
                <a:ea typeface="+mn-lt"/>
                <a:cs typeface="+mn-lt"/>
              </a:rPr>
              <a:t>ier 1/2/3 telecom carriers</a:t>
            </a:r>
            <a:r>
              <a:rPr lang="en-US" dirty="0">
                <a:ea typeface="+mn-lt"/>
                <a:cs typeface="+mn-lt"/>
              </a:rPr>
              <a:t> globally, is well connected with all major access networks for optimal performance, and has hundreds of terabits of deployed capacity. </a:t>
            </a:r>
          </a:p>
          <a:p>
            <a:pPr algn="just"/>
            <a:r>
              <a:rPr lang="en-US" dirty="0">
                <a:ea typeface="+mn-lt"/>
                <a:cs typeface="+mn-lt"/>
              </a:rPr>
              <a:t>CloudFront Edge locations are </a:t>
            </a:r>
            <a:r>
              <a:rPr lang="en-US" b="1" dirty="0">
                <a:ea typeface="+mn-lt"/>
                <a:cs typeface="+mn-lt"/>
              </a:rPr>
              <a:t>connected </a:t>
            </a:r>
            <a:r>
              <a:rPr lang="en-US" dirty="0">
                <a:ea typeface="+mn-lt"/>
                <a:cs typeface="+mn-lt"/>
              </a:rPr>
              <a:t>to the AWS Regions through the </a:t>
            </a:r>
            <a:r>
              <a:rPr lang="en-US" b="1" dirty="0">
                <a:ea typeface="+mn-lt"/>
                <a:cs typeface="+mn-lt"/>
              </a:rPr>
              <a:t>AWS network backbone</a:t>
            </a:r>
            <a:r>
              <a:rPr lang="en-US" dirty="0">
                <a:ea typeface="+mn-lt"/>
                <a:cs typeface="+mn-lt"/>
              </a:rPr>
              <a:t> - fully redundant, </a:t>
            </a:r>
            <a:r>
              <a:rPr lang="en-US" b="1" dirty="0">
                <a:ea typeface="+mn-lt"/>
                <a:cs typeface="+mn-lt"/>
              </a:rPr>
              <a:t>multiple 100GbE parallel fiber</a:t>
            </a:r>
            <a:r>
              <a:rPr lang="en-US" dirty="0">
                <a:ea typeface="+mn-lt"/>
                <a:cs typeface="+mn-lt"/>
              </a:rPr>
              <a:t> that circles the globe and links with tens of thousands of networks for improved origin fetches and dynamic content acceleration.</a:t>
            </a:r>
            <a:endParaRPr lang="en-US">
              <a:cs typeface="Calibri" panose="020F0502020204030204"/>
            </a:endParaRPr>
          </a:p>
        </p:txBody>
      </p:sp>
      <p:sp>
        <p:nvSpPr>
          <p:cNvPr id="6" name="TextBox 5">
            <a:extLst>
              <a:ext uri="{FF2B5EF4-FFF2-40B4-BE49-F238E27FC236}">
                <a16:creationId xmlns:a16="http://schemas.microsoft.com/office/drawing/2014/main" id="{E311BBCB-105C-949F-4E25-165B1638E224}"/>
              </a:ext>
            </a:extLst>
          </p:cNvPr>
          <p:cNvSpPr txBox="1"/>
          <p:nvPr/>
        </p:nvSpPr>
        <p:spPr>
          <a:xfrm>
            <a:off x="5847020" y="1885169"/>
            <a:ext cx="62837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Reliable, low latency and high throughput network connectivity </a:t>
            </a:r>
            <a:endParaRPr lang="en-US" dirty="0"/>
          </a:p>
          <a:p>
            <a:r>
              <a:rPr lang="en-US" dirty="0">
                <a:ea typeface="+mn-lt"/>
                <a:cs typeface="+mn-lt"/>
              </a:rPr>
              <a:t>Network Connectivity and Backbone </a:t>
            </a:r>
            <a:endParaRPr lang="en-US" dirty="0"/>
          </a:p>
        </p:txBody>
      </p:sp>
      <p:sp>
        <p:nvSpPr>
          <p:cNvPr id="7" name="TextBox 6">
            <a:extLst>
              <a:ext uri="{FF2B5EF4-FFF2-40B4-BE49-F238E27FC236}">
                <a16:creationId xmlns:a16="http://schemas.microsoft.com/office/drawing/2014/main" id="{4F6A0F4E-FEB9-C97A-685A-71DDA5ADEB67}"/>
              </a:ext>
            </a:extLst>
          </p:cNvPr>
          <p:cNvSpPr txBox="1"/>
          <p:nvPr/>
        </p:nvSpPr>
        <p:spPr>
          <a:xfrm>
            <a:off x="819151" y="4949537"/>
            <a:ext cx="492528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ea typeface="+mn-lt"/>
                <a:cs typeface="+mn-lt"/>
              </a:rPr>
              <a:t>To deliver content to end users with lower latency, Amazon CloudFront uses a global network of 310+ Points of Presence (300+ Edge locations and 13 regional mid-tier caches) in 90+ cities across 47 countries.  </a:t>
            </a:r>
            <a:endParaRPr lang="en-US" dirty="0">
              <a:cs typeface="Calibri" panose="020F0502020204030204"/>
            </a:endParaRPr>
          </a:p>
        </p:txBody>
      </p:sp>
    </p:spTree>
    <p:extLst>
      <p:ext uri="{BB962C8B-B14F-4D97-AF65-F5344CB8AC3E}">
        <p14:creationId xmlns:p14="http://schemas.microsoft.com/office/powerpoint/2010/main" val="11891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6734-4151-F488-0097-340BDAFD81DD}"/>
              </a:ext>
            </a:extLst>
          </p:cNvPr>
          <p:cNvSpPr>
            <a:spLocks noGrp="1"/>
          </p:cNvSpPr>
          <p:nvPr>
            <p:ph type="title"/>
          </p:nvPr>
        </p:nvSpPr>
        <p:spPr/>
        <p:txBody>
          <a:bodyPr/>
          <a:lstStyle/>
          <a:p>
            <a:r>
              <a:rPr lang="en-US" dirty="0" err="1">
                <a:ea typeface="+mj-lt"/>
                <a:cs typeface="+mj-lt"/>
              </a:rPr>
              <a:t>Lambda@Edge</a:t>
            </a:r>
            <a:endParaRPr lang="en-US" dirty="0" err="1"/>
          </a:p>
        </p:txBody>
      </p:sp>
      <p:sp>
        <p:nvSpPr>
          <p:cNvPr id="3" name="Content Placeholder 2">
            <a:extLst>
              <a:ext uri="{FF2B5EF4-FFF2-40B4-BE49-F238E27FC236}">
                <a16:creationId xmlns:a16="http://schemas.microsoft.com/office/drawing/2014/main" id="{504FDE9C-F3EB-E299-EACF-7CD109A50911}"/>
              </a:ext>
            </a:extLst>
          </p:cNvPr>
          <p:cNvSpPr>
            <a:spLocks noGrp="1"/>
          </p:cNvSpPr>
          <p:nvPr>
            <p:ph idx="1"/>
          </p:nvPr>
        </p:nvSpPr>
        <p:spPr>
          <a:xfrm>
            <a:off x="1097280" y="1845734"/>
            <a:ext cx="10058400" cy="499111"/>
          </a:xfrm>
        </p:spPr>
        <p:txBody>
          <a:bodyPr vert="horz" lIns="0" tIns="45720" rIns="0" bIns="45720" rtlCol="0" anchor="t">
            <a:normAutofit/>
          </a:bodyPr>
          <a:lstStyle/>
          <a:p>
            <a:pPr algn="ctr">
              <a:lnSpc>
                <a:spcPct val="100000"/>
              </a:lnSpc>
              <a:spcBef>
                <a:spcPts val="0"/>
              </a:spcBef>
              <a:spcAft>
                <a:spcPts val="0"/>
              </a:spcAft>
            </a:pPr>
            <a:r>
              <a:rPr lang="en-US" sz="2400" b="1" dirty="0">
                <a:ea typeface="+mn-lt"/>
                <a:cs typeface="+mn-lt"/>
              </a:rPr>
              <a:t>Benefits</a:t>
            </a:r>
            <a:endParaRPr lang="en-US" sz="2400" b="1">
              <a:ea typeface="+mn-lt"/>
              <a:cs typeface="+mn-lt"/>
            </a:endParaRPr>
          </a:p>
          <a:p>
            <a:pPr>
              <a:lnSpc>
                <a:spcPct val="100000"/>
              </a:lnSpc>
              <a:spcBef>
                <a:spcPts val="0"/>
              </a:spcBef>
              <a:spcAft>
                <a:spcPts val="0"/>
              </a:spcAft>
            </a:pPr>
            <a:endParaRPr lang="en-US" dirty="0">
              <a:ea typeface="+mn-lt"/>
              <a:cs typeface="+mn-lt"/>
            </a:endParaRPr>
          </a:p>
          <a:p>
            <a:endParaRPr lang="en-US" dirty="0">
              <a:cs typeface="Calibri"/>
            </a:endParaRPr>
          </a:p>
        </p:txBody>
      </p:sp>
      <p:sp>
        <p:nvSpPr>
          <p:cNvPr id="5" name="TextBox 4">
            <a:extLst>
              <a:ext uri="{FF2B5EF4-FFF2-40B4-BE49-F238E27FC236}">
                <a16:creationId xmlns:a16="http://schemas.microsoft.com/office/drawing/2014/main" id="{8415C8AF-5230-7C3C-D5BE-837F0035B863}"/>
              </a:ext>
            </a:extLst>
          </p:cNvPr>
          <p:cNvSpPr txBox="1"/>
          <p:nvPr/>
        </p:nvSpPr>
        <p:spPr>
          <a:xfrm>
            <a:off x="4785014" y="2299856"/>
            <a:ext cx="368703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b="1" dirty="0">
                <a:ea typeface="+mn-lt"/>
                <a:cs typeface="+mn-lt"/>
              </a:rPr>
              <a:t>Build more responsive applications </a:t>
            </a:r>
            <a:endParaRPr lang="en-US">
              <a:ea typeface="+mn-lt"/>
              <a:cs typeface="+mn-lt"/>
            </a:endParaRPr>
          </a:p>
          <a:p>
            <a:pPr algn="just"/>
            <a:r>
              <a:rPr lang="en-US" dirty="0" err="1">
                <a:ea typeface="+mn-lt"/>
                <a:cs typeface="+mn-lt"/>
              </a:rPr>
              <a:t>Lambda@Edge</a:t>
            </a:r>
            <a:r>
              <a:rPr lang="en-US" dirty="0">
                <a:ea typeface="+mn-lt"/>
                <a:cs typeface="+mn-lt"/>
              </a:rPr>
              <a:t> runs your code globally at AWS locations close to your users, so you can deliver full-featured, customized content with high performance, and low latency. </a:t>
            </a:r>
          </a:p>
        </p:txBody>
      </p:sp>
      <p:sp>
        <p:nvSpPr>
          <p:cNvPr id="6" name="TextBox 5">
            <a:extLst>
              <a:ext uri="{FF2B5EF4-FFF2-40B4-BE49-F238E27FC236}">
                <a16:creationId xmlns:a16="http://schemas.microsoft.com/office/drawing/2014/main" id="{F6310106-632B-65E9-61DE-AAFBF22A5DF8}"/>
              </a:ext>
            </a:extLst>
          </p:cNvPr>
          <p:cNvSpPr txBox="1"/>
          <p:nvPr/>
        </p:nvSpPr>
        <p:spPr>
          <a:xfrm>
            <a:off x="511752" y="2347480"/>
            <a:ext cx="392083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b="1" dirty="0">
                <a:ea typeface="+mn-lt"/>
                <a:cs typeface="+mn-lt"/>
              </a:rPr>
              <a:t>No servers to manage </a:t>
            </a:r>
            <a:endParaRPr lang="en-US"/>
          </a:p>
          <a:p>
            <a:pPr algn="just"/>
            <a:r>
              <a:rPr lang="en-US" dirty="0">
                <a:ea typeface="+mn-lt"/>
                <a:cs typeface="+mn-lt"/>
              </a:rPr>
              <a:t>You can automatically scale and run your code at AWS locations around the world without requiring you to provision, scale, or manage origin servers at multiple locations, or set up any load balancing or domain name system (DNS) routing services. </a:t>
            </a:r>
            <a:endParaRPr lang="en-US"/>
          </a:p>
          <a:p>
            <a:pPr algn="just"/>
            <a:endParaRPr lang="en-US"/>
          </a:p>
          <a:p>
            <a:pPr algn="just"/>
            <a:endParaRPr lang="en-US"/>
          </a:p>
        </p:txBody>
      </p:sp>
      <p:sp>
        <p:nvSpPr>
          <p:cNvPr id="7" name="TextBox 6">
            <a:extLst>
              <a:ext uri="{FF2B5EF4-FFF2-40B4-BE49-F238E27FC236}">
                <a16:creationId xmlns:a16="http://schemas.microsoft.com/office/drawing/2014/main" id="{7C678883-C1E3-6460-1E62-38814D789D99}"/>
              </a:ext>
            </a:extLst>
          </p:cNvPr>
          <p:cNvSpPr txBox="1"/>
          <p:nvPr/>
        </p:nvSpPr>
        <p:spPr>
          <a:xfrm>
            <a:off x="8742218" y="2377787"/>
            <a:ext cx="320213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b="1" dirty="0">
                <a:ea typeface="+mn-lt"/>
                <a:cs typeface="+mn-lt"/>
              </a:rPr>
              <a:t>Customize your content delivery</a:t>
            </a:r>
            <a:r>
              <a:rPr lang="en-US" dirty="0">
                <a:ea typeface="+mn-lt"/>
                <a:cs typeface="+mn-lt"/>
              </a:rPr>
              <a:t> </a:t>
            </a:r>
            <a:endParaRPr lang="en-US" dirty="0"/>
          </a:p>
          <a:p>
            <a:pPr algn="just"/>
            <a:r>
              <a:rPr lang="en-US" dirty="0">
                <a:ea typeface="+mn-lt"/>
                <a:cs typeface="+mn-lt"/>
              </a:rPr>
              <a:t>With </a:t>
            </a:r>
            <a:r>
              <a:rPr lang="en-US" dirty="0" err="1">
                <a:ea typeface="+mn-lt"/>
                <a:cs typeface="+mn-lt"/>
              </a:rPr>
              <a:t>Lambda@Edge</a:t>
            </a:r>
            <a:r>
              <a:rPr lang="en-US" dirty="0">
                <a:ea typeface="+mn-lt"/>
                <a:cs typeface="+mn-lt"/>
              </a:rPr>
              <a:t>, you can customize the content delivered through the Amazon CloudFront CDN, and you can customize your compute resources and execution time, based on your application performance needs. </a:t>
            </a:r>
          </a:p>
        </p:txBody>
      </p:sp>
      <p:sp>
        <p:nvSpPr>
          <p:cNvPr id="8" name="TextBox 7">
            <a:extLst>
              <a:ext uri="{FF2B5EF4-FFF2-40B4-BE49-F238E27FC236}">
                <a16:creationId xmlns:a16="http://schemas.microsoft.com/office/drawing/2014/main" id="{70BF5FD2-705C-8583-D6E5-D44F590E264E}"/>
              </a:ext>
            </a:extLst>
          </p:cNvPr>
          <p:cNvSpPr txBox="1"/>
          <p:nvPr/>
        </p:nvSpPr>
        <p:spPr>
          <a:xfrm>
            <a:off x="1100570" y="5127048"/>
            <a:ext cx="46828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ea typeface="+mn-lt"/>
                <a:cs typeface="+mn-lt"/>
              </a:rPr>
              <a:t>Lastly by using </a:t>
            </a:r>
            <a:r>
              <a:rPr lang="en-US" dirty="0" err="1">
                <a:ea typeface="+mn-lt"/>
                <a:cs typeface="+mn-lt"/>
              </a:rPr>
              <a:t>Lambda@Edge</a:t>
            </a:r>
            <a:r>
              <a:rPr lang="en-US" dirty="0">
                <a:ea typeface="+mn-lt"/>
                <a:cs typeface="+mn-lt"/>
              </a:rPr>
              <a:t> and Amazon CloudFront, you have less origin infrastructure to manage than with traditional CDNs. </a:t>
            </a:r>
            <a:endParaRPr lang="en-US" dirty="0"/>
          </a:p>
        </p:txBody>
      </p:sp>
      <p:sp>
        <p:nvSpPr>
          <p:cNvPr id="9" name="TextBox 8">
            <a:extLst>
              <a:ext uri="{FF2B5EF4-FFF2-40B4-BE49-F238E27FC236}">
                <a16:creationId xmlns:a16="http://schemas.microsoft.com/office/drawing/2014/main" id="{7322A68A-DE4D-481D-906F-6CF0FFCFE39B}"/>
              </a:ext>
            </a:extLst>
          </p:cNvPr>
          <p:cNvSpPr txBox="1"/>
          <p:nvPr/>
        </p:nvSpPr>
        <p:spPr>
          <a:xfrm>
            <a:off x="6568788" y="5114059"/>
            <a:ext cx="443172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ea typeface="+mn-lt"/>
                <a:cs typeface="+mn-lt"/>
              </a:rPr>
              <a:t>You can add new functionalities without making any changes to your existing applications running at your origin. </a:t>
            </a:r>
            <a:endParaRPr lang="en-US" dirty="0">
              <a:cs typeface="Calibri" panose="020F0502020204030204"/>
            </a:endParaRPr>
          </a:p>
        </p:txBody>
      </p:sp>
    </p:spTree>
    <p:extLst>
      <p:ext uri="{BB962C8B-B14F-4D97-AF65-F5344CB8AC3E}">
        <p14:creationId xmlns:p14="http://schemas.microsoft.com/office/powerpoint/2010/main" val="65300092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9863C87DC48F4EA6F2D73CD8667EF3" ma:contentTypeVersion="16" ma:contentTypeDescription="Create a new document." ma:contentTypeScope="" ma:versionID="5201bc3c97369d3e2577fd88c84d0d9c">
  <xsd:schema xmlns:xsd="http://www.w3.org/2001/XMLSchema" xmlns:xs="http://www.w3.org/2001/XMLSchema" xmlns:p="http://schemas.microsoft.com/office/2006/metadata/properties" xmlns:ns2="8cca35ae-6513-49ad-ab52-b13fa8e2e494" xmlns:ns3="cf5e4c6d-34da-4a86-bb85-1f86e86b27ec" targetNamespace="http://schemas.microsoft.com/office/2006/metadata/properties" ma:root="true" ma:fieldsID="19f88f2d8caea538d7bec0cbbd31e7d1" ns2:_="" ns3:_="">
    <xsd:import namespace="8cca35ae-6513-49ad-ab52-b13fa8e2e494"/>
    <xsd:import namespace="cf5e4c6d-34da-4a86-bb85-1f86e86b27e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ca35ae-6513-49ad-ab52-b13fa8e2e4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1f74e25-0f36-4d5c-b569-6502670b65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5e4c6d-34da-4a86-bb85-1f86e86b27e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70e8805-c156-4ebe-9764-ba4af7c372b8}" ma:internalName="TaxCatchAll" ma:showField="CatchAllData" ma:web="cf5e4c6d-34da-4a86-bb85-1f86e86b27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cca35ae-6513-49ad-ab52-b13fa8e2e494">
      <Terms xmlns="http://schemas.microsoft.com/office/infopath/2007/PartnerControls"/>
    </lcf76f155ced4ddcb4097134ff3c332f>
    <TaxCatchAll xmlns="cf5e4c6d-34da-4a86-bb85-1f86e86b27ec" xsi:nil="true"/>
  </documentManagement>
</p:properties>
</file>

<file path=customXml/itemProps1.xml><?xml version="1.0" encoding="utf-8"?>
<ds:datastoreItem xmlns:ds="http://schemas.openxmlformats.org/officeDocument/2006/customXml" ds:itemID="{CB6254B5-844A-4ECD-AC12-1106B3183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ca35ae-6513-49ad-ab52-b13fa8e2e494"/>
    <ds:schemaRef ds:uri="cf5e4c6d-34da-4a86-bb85-1f86e86b27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7C3754-6F68-41C5-9BF8-6E1C3E8569FA}">
  <ds:schemaRefs>
    <ds:schemaRef ds:uri="http://schemas.microsoft.com/sharepoint/v3/contenttype/forms"/>
  </ds:schemaRefs>
</ds:datastoreItem>
</file>

<file path=customXml/itemProps3.xml><?xml version="1.0" encoding="utf-8"?>
<ds:datastoreItem xmlns:ds="http://schemas.openxmlformats.org/officeDocument/2006/customXml" ds:itemID="{68236823-C4BB-4319-9515-5EE62F89475A}">
  <ds:schemaRefs>
    <ds:schemaRef ds:uri="http://schemas.microsoft.com/office/2006/metadata/properties"/>
    <ds:schemaRef ds:uri="http://schemas.microsoft.com/office/infopath/2007/PartnerControls"/>
    <ds:schemaRef ds:uri="8cca35ae-6513-49ad-ab52-b13fa8e2e494"/>
    <ds:schemaRef ds:uri="cf5e4c6d-34da-4a86-bb85-1f86e86b27ec"/>
  </ds:schemaRefs>
</ds:datastoreItem>
</file>

<file path=docProps/app.xml><?xml version="1.0" encoding="utf-8"?>
<Properties xmlns="http://schemas.openxmlformats.org/officeDocument/2006/extended-properties" xmlns:vt="http://schemas.openxmlformats.org/officeDocument/2006/docPropsVTypes">
  <Template>Retrospect</Template>
  <TotalTime>6</TotalTime>
  <Words>13</Words>
  <Application>Microsoft Office PowerPoint</Application>
  <PresentationFormat>Widescreen</PresentationFormat>
  <Paragraphs>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Retrospect</vt:lpstr>
      <vt:lpstr>Edge FaaS</vt:lpstr>
      <vt:lpstr>AWS Greengrass</vt:lpstr>
      <vt:lpstr>AWS Greengrass</vt:lpstr>
      <vt:lpstr>AWS Lambda</vt:lpstr>
      <vt:lpstr>Amazon Kinesis</vt:lpstr>
      <vt:lpstr>Lambda@Edge</vt:lpstr>
      <vt:lpstr>CloudFront</vt:lpstr>
      <vt:lpstr>Global Edge Network</vt:lpstr>
      <vt:lpstr>Lambda@Edge</vt:lpstr>
      <vt:lpstr>Lambda@Edge - Example</vt:lpstr>
      <vt:lpstr>Azure IoT Edge</vt:lpstr>
      <vt:lpstr>Azure IoT Edge</vt:lpstr>
      <vt:lpstr>Azure private multi-access edge compute (MEC)</vt:lpstr>
      <vt:lpstr>Azure private MEC Low-latency connections for Industry 4.0 solutions</vt:lpstr>
      <vt:lpstr>Azure private MEC Video Analytics to enhance customer experiences at a retail store</vt:lpstr>
      <vt:lpstr>Azure private MEC Secure and Scalable IoT device connectivity for Smart Buildings and Hospitals</vt:lpstr>
      <vt:lpstr>Azure Functions  Accelerate and simplify serverless application development</vt:lpstr>
      <vt:lpstr>Azure Functions</vt:lpstr>
      <vt:lpstr>Azure Stack Edge</vt:lpstr>
      <vt:lpstr>Azure Stack Edge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 FaaS</dc:title>
  <dc:creator>Charalampos Andreou</dc:creator>
  <cp:lastModifiedBy>Charalampos Andreou</cp:lastModifiedBy>
  <cp:revision>690</cp:revision>
  <dcterms:created xsi:type="dcterms:W3CDTF">2022-05-27T10:42:37Z</dcterms:created>
  <dcterms:modified xsi:type="dcterms:W3CDTF">2022-06-20T19:47:22Z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0x010100439863C87DC48F4EA6F2D73CD8667EF3</vt:lpwstr>
  </property>
  <property fmtid="{D5CDD505-2E9C-101B-9397-08002B2CF9AE}" pid="3" name="MediaServiceImageTags">
    <vt:lpwstr/>
  </property>
</Properties>
</file>