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2CD6E0-3972-8A4D-97EE-172172841F17}">
          <p14:sldIdLst>
            <p14:sldId id="288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17/12/20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4BC4-8D5E-D944-A7CA-22E6E532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6" y="115411"/>
            <a:ext cx="10670220" cy="861134"/>
          </a:xfrm>
        </p:spPr>
        <p:txBody>
          <a:bodyPr>
            <a:normAutofit fontScale="90000"/>
          </a:bodyPr>
          <a:lstStyle/>
          <a:p>
            <a:br>
              <a:rPr lang="el-GR" u="dotted" dirty="0"/>
            </a:br>
            <a:r>
              <a:rPr lang="el-GR" u="dotted" dirty="0"/>
              <a:t>(β) </a:t>
            </a:r>
            <a:r>
              <a:rPr lang="el-GR" u="dotted" dirty="0" err="1"/>
              <a:t>Ἐκκλησιαστικὴ</a:t>
            </a:r>
            <a:r>
              <a:rPr lang="el-GR" u="dotted" dirty="0"/>
              <a:t> </a:t>
            </a:r>
            <a:r>
              <a:rPr lang="el-GR" u="dotted" dirty="0" err="1"/>
              <a:t>ρητορικὴ</a:t>
            </a:r>
            <a:r>
              <a:rPr lang="el-GR" u="dotted" dirty="0"/>
              <a:t> </a:t>
            </a:r>
            <a:r>
              <a:rPr lang="el-GR" u="dotted" dirty="0" err="1"/>
              <a:t>καὶ</a:t>
            </a:r>
            <a:r>
              <a:rPr lang="el-GR" u="dotted" dirty="0"/>
              <a:t> βίωμα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09A8-3CB9-394B-ABD4-3AE1D17E2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6" y="870012"/>
            <a:ext cx="11925668" cy="5872577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προηγούμενη </a:t>
            </a:r>
            <a:r>
              <a:rPr lang="el-GR" sz="3200" dirty="0" err="1"/>
              <a:t>ἑνότητα</a:t>
            </a:r>
            <a:r>
              <a:rPr lang="el-GR" sz="3200" dirty="0"/>
              <a:t> καθίσταται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συστατικὸ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διδάσκει.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βιωματικότητα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ταυτόσημη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δυνατότητα κηρύγματος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ἀρθρώσεως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Κυρίου) προερχόταν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ἐμπειρία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αὐτοπτῶν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αὐτήκοων</a:t>
            </a:r>
            <a:r>
              <a:rPr lang="el-GR" sz="3200" dirty="0"/>
              <a:t> μαρτύρων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κηρυσσομένων</a:t>
            </a:r>
            <a:r>
              <a:rPr lang="el-GR" sz="3200" dirty="0"/>
              <a:t> γεγονότων.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παραπάνω μαρτυρίες </a:t>
            </a:r>
            <a:r>
              <a:rPr lang="el-GR" sz="3200" dirty="0" err="1"/>
              <a:t>ἀποκαλύπτουν</a:t>
            </a:r>
            <a:r>
              <a:rPr lang="el-GR" sz="3200" dirty="0"/>
              <a:t> μία </a:t>
            </a:r>
            <a:r>
              <a:rPr lang="el-GR" sz="3200" dirty="0" err="1"/>
              <a:t>διπλὴ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συνάφειας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βιώματος: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8439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037A-0E62-0E49-9330-85CC3AFB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71022"/>
            <a:ext cx="11265024" cy="10653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7376-7D6B-7940-9C65-B38E8F16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372862"/>
            <a:ext cx="11833934" cy="6303146"/>
          </a:xfrm>
        </p:spPr>
        <p:txBody>
          <a:bodyPr>
            <a:normAutofit/>
          </a:bodyPr>
          <a:lstStyle/>
          <a:p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ἀπόσταγμα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βιωματικῆς</a:t>
            </a:r>
            <a:r>
              <a:rPr lang="el-GR" sz="3200" dirty="0"/>
              <a:t> </a:t>
            </a:r>
            <a:r>
              <a:rPr lang="el-GR" sz="3200" dirty="0" err="1"/>
              <a:t>ἐμπειρίας</a:t>
            </a:r>
            <a:r>
              <a:rPr lang="el-GR" sz="3200" dirty="0"/>
              <a:t>, δεύτερον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συνιστοῦσε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σχέσεως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συνάφεια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 τονίζεται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ἀπεκάλεσε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Ἀποστόλους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«μάρτυρες»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μηνύματός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ἁπλοὺς</a:t>
            </a:r>
            <a:r>
              <a:rPr lang="el-GR" sz="3200" dirty="0"/>
              <a:t> </a:t>
            </a:r>
            <a:r>
              <a:rPr lang="el-GR" sz="3200" dirty="0" err="1"/>
              <a:t>ἱεροκήρυκες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r>
              <a:rPr lang="el-GR" sz="3200" dirty="0" err="1"/>
              <a:t>Πρ</a:t>
            </a:r>
            <a:r>
              <a:rPr lang="el-GR" sz="3200" dirty="0"/>
              <a:t>. 1, 8.</a:t>
            </a:r>
            <a:endParaRPr lang="en-GR" sz="3200" dirty="0"/>
          </a:p>
          <a:p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Πέτρος </a:t>
            </a:r>
            <a:r>
              <a:rPr lang="el-GR" sz="3200" dirty="0" err="1"/>
              <a:t>στὸ</a:t>
            </a:r>
            <a:r>
              <a:rPr lang="el-GR" sz="3200" dirty="0"/>
              <a:t> κήρυγμά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ὑπόλοιπους</a:t>
            </a:r>
            <a:r>
              <a:rPr lang="el-GR" sz="3200" dirty="0"/>
              <a:t> </a:t>
            </a:r>
            <a:r>
              <a:rPr lang="el-GR" sz="3200" dirty="0" err="1"/>
              <a:t>Ἀποστόλους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«μάρτυρες»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Ἀναστάσεως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</a:t>
            </a:r>
            <a:r>
              <a:rPr lang="el-GR" sz="3200" dirty="0" err="1"/>
              <a:t>Παῦλος</a:t>
            </a:r>
            <a:r>
              <a:rPr lang="el-GR" sz="3200" dirty="0"/>
              <a:t> στηρίζει </a:t>
            </a:r>
            <a:r>
              <a:rPr lang="el-GR" sz="3200" dirty="0" err="1"/>
              <a:t>τὸ</a:t>
            </a:r>
            <a:r>
              <a:rPr lang="el-GR" sz="3200" dirty="0"/>
              <a:t> κήρυγμά του </a:t>
            </a:r>
            <a:r>
              <a:rPr lang="el-GR" sz="3200" dirty="0" err="1"/>
              <a:t>στὸ</a:t>
            </a:r>
            <a:r>
              <a:rPr lang="el-GR" sz="3200" dirty="0"/>
              <a:t> προσωπικό του βίωμα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ὅραμα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Δαμασκό.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4455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7DE8-6494-8B42-9C53-99A62180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CD94-1927-7D44-BB16-8C09CD5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68676"/>
            <a:ext cx="12002608" cy="6596108"/>
          </a:xfrm>
        </p:spPr>
        <p:txBody>
          <a:bodyPr>
            <a:normAutofit/>
          </a:bodyPr>
          <a:lstStyle/>
          <a:p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</a:t>
            </a:r>
            <a:r>
              <a:rPr lang="el-GR" sz="3200" dirty="0" err="1"/>
              <a:t>θεολογικὸ</a:t>
            </a:r>
            <a:r>
              <a:rPr lang="el-GR" sz="3200" dirty="0"/>
              <a:t> λόγο, </a:t>
            </a:r>
            <a:r>
              <a:rPr lang="el-GR" sz="3200" dirty="0" err="1"/>
              <a:t>εἶναι</a:t>
            </a:r>
            <a:r>
              <a:rPr lang="el-GR" sz="3200" dirty="0"/>
              <a:t> προδιαγεγραμμένη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ἀλλοτρίωσή</a:t>
            </a:r>
            <a:r>
              <a:rPr lang="el-GR" sz="3200" dirty="0"/>
              <a:t>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μεταποίησή του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κοσμικὸ</a:t>
            </a:r>
            <a:r>
              <a:rPr lang="el-GR" sz="3200" dirty="0"/>
              <a:t>- </a:t>
            </a:r>
            <a:r>
              <a:rPr lang="el-GR" sz="3200" dirty="0" err="1"/>
              <a:t>ἐπαγγελματικὸ</a:t>
            </a:r>
            <a:r>
              <a:rPr lang="el-GR" sz="3200" dirty="0"/>
              <a:t> λόγο.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βαρύτητα </a:t>
            </a:r>
            <a:r>
              <a:rPr lang="el-GR" sz="3200" dirty="0" err="1"/>
              <a:t>καὶ</a:t>
            </a:r>
            <a:r>
              <a:rPr lang="el-GR" sz="3200" dirty="0"/>
              <a:t> σημασία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τέχνης: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θὰ</a:t>
            </a:r>
            <a:r>
              <a:rPr lang="el-GR" sz="3200" dirty="0"/>
              <a:t> περιπέσει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μαθηματικὴ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προαναφερθεῖσα</a:t>
            </a:r>
            <a:r>
              <a:rPr lang="el-GR" sz="3200" dirty="0"/>
              <a:t> </a:t>
            </a:r>
            <a:r>
              <a:rPr lang="el-GR" sz="3200" dirty="0" err="1"/>
              <a:t>ἀλλοτρίωση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ἀντίθετη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περίπτωση,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ἀναπληρώσει</a:t>
            </a:r>
            <a:r>
              <a:rPr lang="el-GR" sz="3200" dirty="0"/>
              <a:t> κάποια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κενά </a:t>
            </a:r>
            <a:r>
              <a:rPr lang="el-GR" sz="3200" dirty="0" err="1"/>
              <a:t>ἐλλείψεως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τέχνης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πρόβλημα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αἰσθητὰ</a:t>
            </a:r>
            <a:r>
              <a:rPr lang="el-GR" sz="3200" dirty="0"/>
              <a:t> μετριασμένο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5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46A1-FC96-6544-9A3F-D0D98587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79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8F09-BD2E-1743-ADE0-5E6627302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68676"/>
            <a:ext cx="12011488" cy="6618303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«μαθητεία»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ἀποφέρει</a:t>
            </a:r>
            <a:r>
              <a:rPr lang="el-GR" sz="3200" dirty="0"/>
              <a:t> </a:t>
            </a:r>
            <a:r>
              <a:rPr lang="el-GR" sz="3200" dirty="0" err="1"/>
              <a:t>σ᾽αὐτὸν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ἐκβάλλει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θησαυροῦ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καινὰ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»</a:t>
            </a:r>
            <a:r>
              <a:rPr lang="en-GR" sz="3200" dirty="0"/>
              <a:t> (</a:t>
            </a:r>
            <a:r>
              <a:rPr lang="el-GR" sz="3200" dirty="0" err="1"/>
              <a:t>Μτ</a:t>
            </a:r>
            <a:r>
              <a:rPr lang="el-GR" sz="3200" dirty="0"/>
              <a:t>. 13, 52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βιωματικὴ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κηρυσσομένων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ρήτορα· </a:t>
            </a:r>
            <a:r>
              <a:rPr lang="el-GR" sz="3200" dirty="0" err="1"/>
              <a:t>ἡ</a:t>
            </a:r>
            <a:r>
              <a:rPr lang="el-GR" sz="3200" dirty="0"/>
              <a:t> ζωή του,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ἀπεικονίζει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βαθμὸ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βιώματός του.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πρότυπα </a:t>
            </a:r>
            <a:r>
              <a:rPr lang="el-GR" sz="3200" dirty="0" err="1"/>
              <a:t>τῶν</a:t>
            </a:r>
            <a:r>
              <a:rPr lang="el-GR" sz="3200" dirty="0"/>
              <a:t> μεγάλων Πατέρων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ἐκκλησιαστικῶν</a:t>
            </a:r>
            <a:r>
              <a:rPr lang="el-GR" sz="3200" dirty="0"/>
              <a:t> ρητόρων. 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βιωματικὸς</a:t>
            </a:r>
            <a:r>
              <a:rPr lang="el-GR" sz="3200" dirty="0"/>
              <a:t> χαρακτήρας </a:t>
            </a:r>
            <a:r>
              <a:rPr lang="el-GR" sz="3200" dirty="0" err="1"/>
              <a:t>τοῦ</a:t>
            </a:r>
            <a:r>
              <a:rPr lang="el-GR" sz="3200" dirty="0"/>
              <a:t> κηρύγματος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καρπὸ</a:t>
            </a:r>
            <a:r>
              <a:rPr lang="el-GR" sz="3200" dirty="0"/>
              <a:t> κάποιου </a:t>
            </a:r>
            <a:r>
              <a:rPr lang="el-GR" sz="3200" dirty="0" err="1"/>
              <a:t>ἀόριστου</a:t>
            </a:r>
            <a:r>
              <a:rPr lang="el-GR" sz="3200" dirty="0"/>
              <a:t> σχήματος </a:t>
            </a:r>
            <a:r>
              <a:rPr lang="el-GR" sz="3200" dirty="0" err="1"/>
              <a:t>ζωῆς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καθημερινὴ</a:t>
            </a:r>
            <a:r>
              <a:rPr lang="el-GR" sz="3200" dirty="0"/>
              <a:t> πνευματική του τροφοδοσία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μελέτη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Πατέρων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615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A984-1CF2-F246-8818-BD6450D6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42EB-3DDA-7D4D-9050-E90A591D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284083"/>
            <a:ext cx="11904955" cy="6427435"/>
          </a:xfrm>
        </p:spPr>
        <p:txBody>
          <a:bodyPr>
            <a:noAutofit/>
          </a:bodyPr>
          <a:lstStyle/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χριστοκεντρικὴ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» </a:t>
            </a:r>
            <a:r>
              <a:rPr lang="el-GR" sz="3200" dirty="0" err="1"/>
              <a:t>ποὺ</a:t>
            </a:r>
            <a:r>
              <a:rPr lang="el-GR" sz="3200" dirty="0"/>
              <a:t> προϋποτίθεται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βιωμάτων πίστεως.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ἄσκηση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ὑποκρύπτει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βαθύτατη </a:t>
            </a:r>
            <a:r>
              <a:rPr lang="el-GR" sz="3200" dirty="0" err="1"/>
              <a:t>ἀναγκαιότητα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</a:t>
            </a:r>
            <a:r>
              <a:rPr lang="el-GR" sz="3200" i="1" dirty="0" err="1"/>
              <a:t>ὑπωπιάζω</a:t>
            </a:r>
            <a:r>
              <a:rPr lang="el-GR" sz="3200" i="1" dirty="0"/>
              <a:t> μου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δουλαγωγῶ</a:t>
            </a:r>
            <a:r>
              <a:rPr lang="el-GR" sz="3200" i="1" dirty="0"/>
              <a:t>, </a:t>
            </a:r>
            <a:r>
              <a:rPr lang="el-GR" sz="3200" i="1" dirty="0" err="1"/>
              <a:t>μὴ</a:t>
            </a:r>
            <a:r>
              <a:rPr lang="el-GR" sz="3200" i="1" dirty="0"/>
              <a:t> πως </a:t>
            </a:r>
            <a:r>
              <a:rPr lang="el-GR" sz="3200" i="1" dirty="0" err="1"/>
              <a:t>ἄλλοις</a:t>
            </a:r>
            <a:r>
              <a:rPr lang="el-GR" sz="3200" i="1" dirty="0"/>
              <a:t> </a:t>
            </a:r>
            <a:r>
              <a:rPr lang="el-GR" sz="3200" i="1" dirty="0" err="1"/>
              <a:t>κηρύξας</a:t>
            </a:r>
            <a:r>
              <a:rPr lang="el-GR" sz="3200" i="1" dirty="0"/>
              <a:t> </a:t>
            </a:r>
            <a:r>
              <a:rPr lang="el-GR" sz="3200" i="1" dirty="0" err="1"/>
              <a:t>αὐτὸς</a:t>
            </a:r>
            <a:r>
              <a:rPr lang="el-GR" sz="3200" i="1" dirty="0"/>
              <a:t> </a:t>
            </a:r>
            <a:r>
              <a:rPr lang="el-GR" sz="3200" i="1" dirty="0" err="1"/>
              <a:t>ἀδόκιμος</a:t>
            </a:r>
            <a:r>
              <a:rPr lang="el-GR" sz="3200" i="1" dirty="0"/>
              <a:t> </a:t>
            </a:r>
            <a:r>
              <a:rPr lang="el-GR" sz="3200" i="1" dirty="0" err="1"/>
              <a:t>γένωμαι</a:t>
            </a:r>
            <a:r>
              <a:rPr lang="en-GR" sz="3200" dirty="0"/>
              <a:t> (</a:t>
            </a:r>
            <a:r>
              <a:rPr lang="el-GR" sz="3200" dirty="0" err="1"/>
              <a:t>Α´Κορ</a:t>
            </a:r>
            <a:r>
              <a:rPr lang="el-GR" sz="3200" dirty="0"/>
              <a:t>. 9, 27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Στὸ</a:t>
            </a:r>
            <a:r>
              <a:rPr lang="el-GR" sz="3200" dirty="0"/>
              <a:t> πλαίσιο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θεωρούσαμε </a:t>
            </a:r>
            <a:r>
              <a:rPr lang="el-GR" sz="3200" dirty="0" err="1"/>
              <a:t>τὴ</a:t>
            </a:r>
            <a:r>
              <a:rPr lang="el-GR" sz="3200" dirty="0"/>
              <a:t> διακονία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τελετουργίας </a:t>
            </a:r>
            <a:r>
              <a:rPr lang="el-GR" sz="3200" dirty="0" err="1"/>
              <a:t>τῶν</a:t>
            </a:r>
            <a:r>
              <a:rPr lang="el-GR" sz="3200" dirty="0"/>
              <a:t> Μυστηρίων. Διότι,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ἀπαιτεῖται</a:t>
            </a:r>
            <a:r>
              <a:rPr lang="el-GR" sz="3200" dirty="0"/>
              <a:t> ποικίλη </a:t>
            </a:r>
            <a:r>
              <a:rPr lang="el-GR" sz="3200" dirty="0" err="1"/>
              <a:t>πνευματικὴ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ἱερουργοῦντος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τρόπο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προετοιμαστεῖ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ἱερουργία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λόγου».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Αὐτὸ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ὀφείλει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ἀγωνιστεῖ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ἑδραίωση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πίστεώς</a:t>
            </a:r>
            <a:r>
              <a:rPr lang="el-GR" sz="3200" dirty="0"/>
              <a:t> του,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συστοιχηθεῖ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ἡμεῖς</a:t>
            </a:r>
            <a:r>
              <a:rPr lang="el-GR" sz="3200" i="1" dirty="0"/>
              <a:t> </a:t>
            </a:r>
            <a:r>
              <a:rPr lang="el-GR" sz="3200" i="1" dirty="0" err="1"/>
              <a:t>πιστεύομεν</a:t>
            </a:r>
            <a:r>
              <a:rPr lang="el-GR" sz="3200" i="1" dirty="0"/>
              <a:t>, </a:t>
            </a:r>
            <a:r>
              <a:rPr lang="el-GR" sz="3200" i="1" dirty="0" err="1"/>
              <a:t>διὸ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λαλοῦμεν</a:t>
            </a:r>
            <a:r>
              <a:rPr lang="en-GR" sz="3200" dirty="0"/>
              <a:t> (</a:t>
            </a:r>
            <a:r>
              <a:rPr lang="el-GR" sz="3200" dirty="0" err="1"/>
              <a:t>Β´Κορ</a:t>
            </a:r>
            <a:r>
              <a:rPr lang="el-GR" sz="3200" dirty="0"/>
              <a:t>. 4, 13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3675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610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(β) Ἐκκλησιαστικὴ ρητορικὴ καὶ βίωμα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185</cp:revision>
  <dcterms:created xsi:type="dcterms:W3CDTF">2020-11-05T13:23:08Z</dcterms:created>
  <dcterms:modified xsi:type="dcterms:W3CDTF">2020-12-17T13:58:56Z</dcterms:modified>
</cp:coreProperties>
</file>