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2"/>
  </p:notesMasterIdLst>
  <p:sldIdLst>
    <p:sldId id="256" r:id="rId3"/>
    <p:sldId id="306" r:id="rId4"/>
    <p:sldId id="307" r:id="rId5"/>
    <p:sldId id="308" r:id="rId6"/>
    <p:sldId id="309" r:id="rId7"/>
    <p:sldId id="310" r:id="rId8"/>
    <p:sldId id="311" r:id="rId9"/>
    <p:sldId id="305" r:id="rId10"/>
    <p:sldId id="291" r:id="rId11"/>
  </p:sldIdLst>
  <p:sldSz cx="9144000" cy="6858000" type="screen4x3"/>
  <p:notesSz cx="6858000" cy="9144000"/>
  <p:custDataLst>
    <p:tags r:id="rId13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306"/>
            <p14:sldId id="307"/>
            <p14:sldId id="308"/>
            <p14:sldId id="309"/>
            <p14:sldId id="310"/>
            <p14:sldId id="311"/>
            <p14:sldId id="305"/>
            <p14:sldId id="291"/>
          </p14:sldIdLst>
        </p14:section>
        <p14:section name="Untitled Section" id="{0F1CB131-A6BD-43D0-B8D4-1F27CEF7A05E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77" autoAdjust="0"/>
    <p:restoredTop sz="99309" autoAdjust="0"/>
  </p:normalViewPr>
  <p:slideViewPr>
    <p:cSldViewPr>
      <p:cViewPr>
        <p:scale>
          <a:sx n="64" d="100"/>
          <a:sy n="64" d="100"/>
        </p:scale>
        <p:origin x="-930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t>10/3/2016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«Έγγραφα»: Μεταφόρτωση/Ανέβασμα αρχείου</a:t>
            </a:r>
          </a:p>
        </p:txBody>
      </p:sp>
      <p:pic>
        <p:nvPicPr>
          <p:cNvPr id="7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«Έγγραφα»: Μεταφόρτωση/Ανέβασμα αρχείου</a:t>
            </a: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«Έγγραφα»: Μεταφόρτωση/Ανέβασμα αρχείου</a:t>
            </a: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«Έγγραφα»: Μεταφόρτωση/Ανέβασμα αρχείου</a:t>
            </a:r>
          </a:p>
        </p:txBody>
      </p:sp>
      <p:pic>
        <p:nvPicPr>
          <p:cNvPr id="10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«Έγγραφα»: Μεταφόρτωση/Ανέβασμα αρχείου</a:t>
            </a:r>
          </a:p>
        </p:txBody>
      </p:sp>
      <p:pic>
        <p:nvPicPr>
          <p:cNvPr id="6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«Έγγραφα»: Μεταφόρτωση/Ανέβασμα αρχείου</a:t>
            </a:r>
          </a:p>
        </p:txBody>
      </p:sp>
      <p:pic>
        <p:nvPicPr>
          <p:cNvPr id="9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«Έγγραφα»: Μεταφόρτωση/Ανέβασμα αρχείου</a:t>
            </a:r>
          </a:p>
        </p:txBody>
      </p:sp>
      <p:pic>
        <p:nvPicPr>
          <p:cNvPr id="8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class.gunet.gr/courses/TELEGU497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8.png"/><Relationship Id="rId4" Type="http://schemas.openxmlformats.org/officeDocument/2006/relationships/hyperlink" Target="%5b1%5d%20http:/creativecommons.org/licenses/by-nc-sa/4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5" descr="Λογότυπο ακαδημαϊκού διαδικτύου.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7788"/>
            <a:ext cx="1430040" cy="8920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 descr="Λογότυπο πλατφόρμας.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42044"/>
            <a:ext cx="941164" cy="876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470025"/>
          </a:xfrm>
        </p:spPr>
        <p:txBody>
          <a:bodyPr>
            <a:normAutofit/>
          </a:bodyPr>
          <a:lstStyle/>
          <a:p>
            <a:r>
              <a:rPr lang="el-GR" sz="4000" dirty="0">
                <a:solidFill>
                  <a:srgbClr val="5075BC"/>
                </a:solidFill>
              </a:rPr>
              <a:t>Ανάπτυξη </a:t>
            </a:r>
            <a:r>
              <a:rPr lang="el-GR" sz="4000" dirty="0" smtClean="0">
                <a:solidFill>
                  <a:srgbClr val="5075BC"/>
                </a:solidFill>
              </a:rPr>
              <a:t>ηλεκτρονικών μαθημάτων </a:t>
            </a:r>
            <a:br>
              <a:rPr lang="el-GR" sz="4000" dirty="0" smtClean="0">
                <a:solidFill>
                  <a:srgbClr val="5075BC"/>
                </a:solidFill>
              </a:rPr>
            </a:br>
            <a:r>
              <a:rPr lang="el-GR" sz="4000" dirty="0" smtClean="0">
                <a:solidFill>
                  <a:srgbClr val="5075BC"/>
                </a:solidFill>
              </a:rPr>
              <a:t>στην πλατφόρμα </a:t>
            </a:r>
            <a:r>
              <a:rPr lang="el-GR" sz="4000" dirty="0" err="1" smtClean="0">
                <a:solidFill>
                  <a:srgbClr val="5075BC"/>
                </a:solidFill>
              </a:rPr>
              <a:t>Open</a:t>
            </a:r>
            <a:r>
              <a:rPr lang="el-GR" sz="4000" dirty="0" smtClean="0">
                <a:solidFill>
                  <a:srgbClr val="5075BC"/>
                </a:solidFill>
              </a:rPr>
              <a:t> </a:t>
            </a:r>
            <a:r>
              <a:rPr lang="el-GR" sz="4000" dirty="0" err="1">
                <a:solidFill>
                  <a:srgbClr val="5075BC"/>
                </a:solidFill>
              </a:rPr>
              <a:t>eClass</a:t>
            </a:r>
            <a:endParaRPr lang="el-GR" sz="4000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429000"/>
            <a:ext cx="7776864" cy="1492399"/>
          </a:xfrm>
        </p:spPr>
        <p:txBody>
          <a:bodyPr>
            <a:noAutofit/>
          </a:bodyPr>
          <a:lstStyle/>
          <a:p>
            <a:r>
              <a:rPr lang="el-GR" dirty="0" smtClean="0"/>
              <a:t>Εργαλεία </a:t>
            </a:r>
            <a:r>
              <a:rPr lang="el-GR" dirty="0"/>
              <a:t>Οργάνωσης και Διαχείρισης Εκπαιδευτικού </a:t>
            </a:r>
            <a:r>
              <a:rPr lang="el-GR" dirty="0" smtClean="0"/>
              <a:t>Υλικού</a:t>
            </a:r>
            <a:endParaRPr lang="en-GB" dirty="0" smtClean="0"/>
          </a:p>
          <a:p>
            <a:endParaRPr lang="en-GB" dirty="0"/>
          </a:p>
          <a:p>
            <a:r>
              <a:rPr lang="el-GR" dirty="0"/>
              <a:t>Εργαλείο «Έγγραφα»: </a:t>
            </a:r>
            <a:br>
              <a:rPr lang="el-GR" dirty="0"/>
            </a:br>
            <a:r>
              <a:rPr lang="el-GR" dirty="0" smtClean="0"/>
              <a:t>Μεταφόρτωση/Ανέβασμα </a:t>
            </a:r>
            <a:r>
              <a:rPr lang="el-GR" dirty="0"/>
              <a:t>αρχείου</a:t>
            </a:r>
            <a:endParaRPr lang="el-GR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Μεταφόρτωση/Ανέβασμα </a:t>
            </a:r>
            <a:r>
              <a:rPr lang="el-GR" dirty="0" smtClean="0"/>
              <a:t>αρχείου (1/5)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l-GR" sz="2600" dirty="0"/>
              <a:t>Επιλέξτε από τη λίστα τον κατάλογο στον οποίο θέλετε να μεταφορτώσετε το αρχείο σας κάνοντας κλικ στο όνομά του</a:t>
            </a:r>
            <a:r>
              <a:rPr lang="el-GR" sz="2600" dirty="0" smtClean="0"/>
              <a:t>.</a:t>
            </a:r>
          </a:p>
          <a:p>
            <a:pPr marL="0" indent="0">
              <a:buNone/>
            </a:pPr>
            <a:r>
              <a:rPr lang="el-GR" sz="2600" dirty="0" smtClean="0"/>
              <a:t>Αν </a:t>
            </a:r>
            <a:r>
              <a:rPr lang="el-GR" sz="2600" dirty="0"/>
              <a:t>δεν έχετε δημιουργήσει κάποιον κατάλογο, τα αρχεία θα μεταφορτωθούν στον αρχικό κατάλογο της πλατφόρμας.</a:t>
            </a:r>
            <a:endParaRPr lang="en-GB" sz="2600" dirty="0"/>
          </a:p>
          <a:p>
            <a:pPr marL="0" indent="0">
              <a:buNone/>
            </a:pPr>
            <a:endParaRPr lang="el-GR" sz="2600" dirty="0"/>
          </a:p>
        </p:txBody>
      </p:sp>
      <p:pic>
        <p:nvPicPr>
          <p:cNvPr id="4099" name="Picture 3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772816"/>
            <a:ext cx="4038600" cy="3243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3286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Μεταφόρτωση/Ανέβασμα αρχείου </a:t>
            </a:r>
            <a:r>
              <a:rPr lang="el-GR" dirty="0" smtClean="0"/>
              <a:t>(2/5)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Στη συνέχεια πατήστε το κουμπί με την ένδειξη «Ανέβασμα Αρχείου».</a:t>
            </a:r>
          </a:p>
        </p:txBody>
      </p:sp>
      <p:pic>
        <p:nvPicPr>
          <p:cNvPr id="5122" name="Picture 2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844824"/>
            <a:ext cx="4206688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623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Μεταφόρτωση/Ανέβασμα αρχείου </a:t>
            </a:r>
            <a:r>
              <a:rPr lang="el-GR" dirty="0" smtClean="0"/>
              <a:t>(3/5)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l-GR" dirty="0"/>
              <a:t>Στη φόρμα που θα εμφανιστεί, επιλέξτε το αρχείο που επιθυμείτε να </a:t>
            </a:r>
            <a:r>
              <a:rPr lang="el-GR" dirty="0" smtClean="0"/>
              <a:t>μεταφορτώσετε</a:t>
            </a:r>
            <a:r>
              <a:rPr lang="en-US" dirty="0" smtClean="0"/>
              <a:t> </a:t>
            </a:r>
            <a:r>
              <a:rPr lang="el-GR" dirty="0" smtClean="0"/>
              <a:t>από τον υπολογιστή σας.</a:t>
            </a:r>
            <a:endParaRPr lang="el-GR" dirty="0"/>
          </a:p>
        </p:txBody>
      </p:sp>
      <p:pic>
        <p:nvPicPr>
          <p:cNvPr id="7170" name="Picture 2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9864" y="1700808"/>
            <a:ext cx="4038600" cy="3295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853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Μεταφόρτωση/Ανέβασμα αρχείου </a:t>
            </a:r>
            <a:r>
              <a:rPr lang="el-GR" dirty="0" smtClean="0"/>
              <a:t>(4/5)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l-GR" sz="2600" dirty="0"/>
              <a:t>Προαιρετικά </a:t>
            </a:r>
            <a:r>
              <a:rPr lang="el-GR" sz="2600" dirty="0" smtClean="0"/>
              <a:t>μπορείτε να εισαγάγετε </a:t>
            </a:r>
            <a:r>
              <a:rPr lang="el-GR" sz="2600" dirty="0" smtClean="0"/>
              <a:t>τίτλο</a:t>
            </a:r>
            <a:r>
              <a:rPr lang="el-GR" sz="2600" dirty="0"/>
              <a:t>, σχόλιο, θέμα, πληροφορίες, συγγραφέα, </a:t>
            </a:r>
            <a:r>
              <a:rPr lang="el-GR" sz="2600" dirty="0" smtClean="0"/>
              <a:t>να επιλέξετε </a:t>
            </a:r>
            <a:r>
              <a:rPr lang="el-GR" sz="2600" dirty="0"/>
              <a:t>σε ποια κατηγορία ανήκει το αρχείο (άσκηση, διάλεξη, εργασία, περιγραφή μαθήματος, παράδειγμα, θεωρία, </a:t>
            </a:r>
            <a:r>
              <a:rPr lang="el-GR" sz="2600" dirty="0" smtClean="0"/>
              <a:t>άλλο), να ορίσετε </a:t>
            </a:r>
            <a:r>
              <a:rPr lang="el-GR" sz="2600" dirty="0"/>
              <a:t>τη γλώσσα και την άδεια διάθεσης του </a:t>
            </a:r>
            <a:r>
              <a:rPr lang="el-GR" sz="2600" dirty="0" smtClean="0"/>
              <a:t>αρχείου.</a:t>
            </a:r>
            <a:endParaRPr lang="el-GR" sz="2600" dirty="0"/>
          </a:p>
        </p:txBody>
      </p:sp>
      <p:pic>
        <p:nvPicPr>
          <p:cNvPr id="6147" name="Picture 3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803060"/>
            <a:ext cx="4038600" cy="4120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575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Μεταφόρτωση/Ανέβασμα αρχείου </a:t>
            </a:r>
            <a:r>
              <a:rPr lang="el-GR" dirty="0" smtClean="0"/>
              <a:t>(5/5)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Τέλος, πατήστε το κουμπί «Ανέβασμα», για να ολοκληρωθεί η διαδικασία μεταφόρτωσης.</a:t>
            </a:r>
            <a:endParaRPr lang="en-GB" dirty="0"/>
          </a:p>
          <a:p>
            <a:endParaRPr lang="el-GR" dirty="0"/>
          </a:p>
        </p:txBody>
      </p:sp>
      <p:pic>
        <p:nvPicPr>
          <p:cNvPr id="8194" name="Picture 2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803060"/>
            <a:ext cx="4038600" cy="4120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578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Σημείωση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3000" dirty="0"/>
              <a:t>Υπάρχουν τύποι αρχείων που το σύστημα θεωρεί επικινδύνους με αποτέλεσμα να αρνείται να ολοκληρώσει τη διαδικασία. Σε αυτή την περίπτωση ο χρήστης ενημερώνεται με κατάλληλο μήνυμα. </a:t>
            </a:r>
            <a:endParaRPr lang="el-GR" sz="3000" dirty="0" smtClean="0"/>
          </a:p>
          <a:p>
            <a:pPr marL="0" indent="0">
              <a:buNone/>
            </a:pPr>
            <a:r>
              <a:rPr lang="el-GR" sz="3000" dirty="0"/>
              <a:t>Ακόμη, κάθε χρήστης διαθέτει περιορισμένο αποθηκευτικό χώρο που του ορίζει το </a:t>
            </a:r>
            <a:r>
              <a:rPr lang="el-GR" sz="3000" dirty="0" smtClean="0"/>
              <a:t>σύστημα. Σε </a:t>
            </a:r>
            <a:r>
              <a:rPr lang="el-GR" sz="3000" dirty="0"/>
              <a:t>περίπτωση που ο ελεύθερος χώρος δεν επαρκεί, το σύστημα ενημερώνει τον χρήστη με μήνυμα.</a:t>
            </a:r>
            <a:endParaRPr lang="en-GB" sz="3000" dirty="0"/>
          </a:p>
          <a:p>
            <a:pPr marL="0" indent="0">
              <a:buNone/>
            </a:pPr>
            <a:endParaRPr lang="el-GR" sz="3000" dirty="0"/>
          </a:p>
        </p:txBody>
      </p:sp>
    </p:spTree>
    <p:extLst>
      <p:ext uri="{BB962C8B-B14F-4D97-AF65-F5344CB8AC3E}">
        <p14:creationId xmlns:p14="http://schemas.microsoft.com/office/powerpoint/2010/main" val="2047018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err="1" smtClean="0"/>
              <a:t>Copyright</a:t>
            </a:r>
            <a:r>
              <a:rPr lang="el-GR" sz="2000" dirty="0" smtClean="0"/>
              <a:t> Ακαδημαϊκό Διαδίκτυο – </a:t>
            </a:r>
            <a:r>
              <a:rPr lang="en-GB" sz="2000" dirty="0" err="1" smtClean="0"/>
              <a:t>Gunet</a:t>
            </a:r>
            <a:r>
              <a:rPr lang="en-GB" sz="2000" dirty="0" smtClean="0"/>
              <a:t> 2015</a:t>
            </a:r>
            <a:r>
              <a:rPr lang="el-GR" sz="2000" dirty="0" smtClean="0"/>
              <a:t>. «Ανάπτυξη Ηλεκτρονικών Μαθημάτων </a:t>
            </a:r>
            <a:r>
              <a:rPr lang="en-GB" sz="2000" dirty="0" smtClean="0"/>
              <a:t> </a:t>
            </a:r>
            <a:r>
              <a:rPr lang="el-GR" sz="2000" dirty="0" smtClean="0"/>
              <a:t>στην Πλατφόρμα </a:t>
            </a:r>
            <a:r>
              <a:rPr lang="el-GR" sz="2000" dirty="0" err="1" smtClean="0"/>
              <a:t>Open</a:t>
            </a:r>
            <a:r>
              <a:rPr lang="el-GR" sz="2000" dirty="0" smtClean="0"/>
              <a:t> </a:t>
            </a:r>
            <a:r>
              <a:rPr lang="el-GR" sz="2000" dirty="0" err="1" smtClean="0"/>
              <a:t>eClass</a:t>
            </a:r>
            <a:r>
              <a:rPr lang="el-GR" sz="2000" dirty="0" smtClean="0"/>
              <a:t>. Εργαλεία Οργάνωσης και Διαχείρισης Εκπαιδευτικού Υλικού. Εργαλείο «Έ</a:t>
            </a:r>
            <a:r>
              <a:rPr lang="el-GR" sz="2000" dirty="0"/>
              <a:t>γγραφα»: Μεταφόρτωση/Ανέβασμα αρχείου</a:t>
            </a:r>
            <a:r>
              <a:rPr lang="el-GR" sz="2000" dirty="0" smtClean="0"/>
              <a:t>. Έκδοση: 1.0. Αθήνα 2015. Διαθέσιμο από τη δικτυακή διεύθυνση: </a:t>
            </a:r>
            <a:r>
              <a:rPr lang="en-GB" sz="2000" dirty="0" smtClean="0">
                <a:hlinkClick r:id="rId3" tooltip="Σύνδεσμος Ηλεκτρονικού Μαθήματος"/>
              </a:rPr>
              <a:t>http://eclass.gunet.gr/courses/TELEGU497/</a:t>
            </a:r>
            <a:r>
              <a:rPr lang="el-GR" sz="2000" dirty="0" smtClean="0"/>
              <a:t> 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49711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10/3/2016 10:40:25 πμ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5,1027,2,3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2056,6,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i = " h t t p : / / w w w . w 3 . o r g / 2 0 0 1 / X M L S c h e m a - i n s t a n c e "   x m l n s : x s d = " h t t p : / / w w w . w 3 . o r g / 2 0 0 1 / X M L S c h e m a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1BFF799F-68B4-4342-BBA0-C2AF3BD6CCE6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1650</TotalTime>
  <Words>383</Words>
  <Application>Microsoft Office PowerPoint</Application>
  <PresentationFormat>On-screen Show (4:3)</PresentationFormat>
  <Paragraphs>33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Θέμα του Office</vt:lpstr>
      <vt:lpstr>Ανάπτυξη ηλεκτρονικών μαθημάτων  στην πλατφόρμα Open eClass</vt:lpstr>
      <vt:lpstr>Μεταφόρτωση/Ανέβασμα αρχείου (1/5)</vt:lpstr>
      <vt:lpstr>Μεταφόρτωση/Ανέβασμα αρχείου (2/5)</vt:lpstr>
      <vt:lpstr>Μεταφόρτωση/Ανέβασμα αρχείου (3/5)</vt:lpstr>
      <vt:lpstr>Μεταφόρτωση/Ανέβασμα αρχείου (4/5)</vt:lpstr>
      <vt:lpstr>Μεταφόρτωση/Ανέβασμα αρχείου (5/5)</vt:lpstr>
      <vt:lpstr>Σημείωση</vt:lpstr>
      <vt:lpstr>Σημείωμα Αναφοράς</vt:lpstr>
      <vt:lpstr>Σημείωμα Αδειοδότησης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Εργαλεία Οργάνωσης και Διαχείρισης Εκπαιδευτικού Υλικού</dc:title>
  <dc:creator>GUnet</dc:creator>
  <cp:lastModifiedBy>takis81 mark</cp:lastModifiedBy>
  <cp:revision>206</cp:revision>
  <dcterms:created xsi:type="dcterms:W3CDTF">2012-09-06T09:03:05Z</dcterms:created>
  <dcterms:modified xsi:type="dcterms:W3CDTF">2016-03-10T08:40:29Z</dcterms:modified>
</cp:coreProperties>
</file>