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32" r:id="rId2"/>
  </p:sldMasterIdLst>
  <p:sldIdLst>
    <p:sldId id="256" r:id="rId3"/>
    <p:sldId id="257" r:id="rId4"/>
    <p:sldId id="265" r:id="rId5"/>
    <p:sldId id="266" r:id="rId6"/>
    <p:sldId id="267" r:id="rId7"/>
    <p:sldId id="268" r:id="rId8"/>
    <p:sldId id="269" r:id="rId9"/>
    <p:sldId id="272" r:id="rId10"/>
    <p:sldId id="275" r:id="rId11"/>
    <p:sldId id="287" r:id="rId12"/>
    <p:sldId id="288" r:id="rId13"/>
    <p:sldId id="289" r:id="rId14"/>
    <p:sldId id="290" r:id="rId15"/>
    <p:sldId id="291" r:id="rId16"/>
    <p:sldId id="292" r:id="rId17"/>
    <p:sldId id="293" r:id="rId18"/>
    <p:sldId id="294" r:id="rId19"/>
    <p:sldId id="295" r:id="rId20"/>
    <p:sldId id="296" r:id="rId21"/>
    <p:sldId id="259" r:id="rId22"/>
    <p:sldId id="260" r:id="rId23"/>
    <p:sldId id="261" r:id="rId24"/>
    <p:sldId id="262" r:id="rId25"/>
    <p:sldId id="273"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388D6-E10F-4FC0-8241-285FA6569ED9}"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el-GR"/>
        </a:p>
      </dgm:t>
    </dgm:pt>
    <dgm:pt modelId="{7A730018-78DA-45BF-96E7-9EBF7978586A}">
      <dgm:prSet/>
      <dgm:spPr/>
      <dgm:t>
        <a:bodyPr/>
        <a:lstStyle/>
        <a:p>
          <a:r>
            <a:rPr lang="el-GR" dirty="0" smtClean="0">
              <a:solidFill>
                <a:schemeClr val="tx2"/>
              </a:solidFill>
              <a:latin typeface="Cambria" pitchFamily="18" charset="0"/>
            </a:rPr>
            <a:t>Ο/η εκπαιδευτικός, σε τακτά χρονικά διαστήματα, ελέγχει την επίδοση των μαθητών και μαθητριών σε προκαθορισμένους τομείς με βάση συγκεκριμένα κριτήρια αξιολόγησης με στόχο να ενημερώσει τους γονείς /κηδεμόνες και τους/τις μαθητές/-</a:t>
          </a:r>
          <a:r>
            <a:rPr lang="el-GR" dirty="0" err="1" smtClean="0">
              <a:solidFill>
                <a:schemeClr val="tx2"/>
              </a:solidFill>
              <a:latin typeface="Cambria" pitchFamily="18" charset="0"/>
            </a:rPr>
            <a:t>τριες</a:t>
          </a:r>
          <a:r>
            <a:rPr lang="el-GR" dirty="0" smtClean="0">
              <a:solidFill>
                <a:schemeClr val="tx2"/>
              </a:solidFill>
              <a:latin typeface="Cambria" pitchFamily="18" charset="0"/>
            </a:rPr>
            <a:t> για το σημείο στο οποίο βρίσκονται ως προς την κατάκτηση της γνώσης, τον τρόπο που μαθαίνουν και το αποτέλεσμα της μαθησιακής διαδικασίας. </a:t>
          </a:r>
        </a:p>
      </dgm:t>
    </dgm:pt>
    <dgm:pt modelId="{C4AABC9F-3361-4F24-B439-55F4C3724C13}" type="parTrans" cxnId="{1679FB3A-0C4A-4B22-A21E-0FB73F8CBF33}">
      <dgm:prSet/>
      <dgm:spPr/>
      <dgm:t>
        <a:bodyPr/>
        <a:lstStyle/>
        <a:p>
          <a:endParaRPr lang="el-GR"/>
        </a:p>
      </dgm:t>
    </dgm:pt>
    <dgm:pt modelId="{0131591A-D07B-4146-9535-6ED3D67CB39D}" type="sibTrans" cxnId="{1679FB3A-0C4A-4B22-A21E-0FB73F8CBF33}">
      <dgm:prSet/>
      <dgm:spPr/>
      <dgm:t>
        <a:bodyPr/>
        <a:lstStyle/>
        <a:p>
          <a:endParaRPr lang="el-GR"/>
        </a:p>
      </dgm:t>
    </dgm:pt>
    <dgm:pt modelId="{31BB08A4-8355-4A58-A4AE-68E91EF1DFFE}">
      <dgm:prSet phldrT="[Κείμενο]" custT="1"/>
      <dgm:spPr/>
      <dgm:t>
        <a:bodyPr/>
        <a:lstStyle/>
        <a:p>
          <a:r>
            <a:rPr lang="el-GR" sz="2400" b="1" dirty="0" smtClean="0">
              <a:solidFill>
                <a:schemeClr val="tx2"/>
              </a:solidFill>
              <a:latin typeface="Cambria" pitchFamily="18" charset="0"/>
            </a:rPr>
            <a:t>Αξιολόγηση για τη μάθηση </a:t>
          </a:r>
          <a:endParaRPr lang="el-GR" sz="2400" b="1" dirty="0">
            <a:solidFill>
              <a:schemeClr val="tx2"/>
            </a:solidFill>
            <a:latin typeface="Cambria" pitchFamily="18" charset="0"/>
          </a:endParaRPr>
        </a:p>
      </dgm:t>
    </dgm:pt>
    <dgm:pt modelId="{30067D3B-E4A7-4276-80BC-0827E37CE8B5}" type="parTrans" cxnId="{0E4A5E93-B0E7-4135-A2ED-90173A260636}">
      <dgm:prSet/>
      <dgm:spPr/>
      <dgm:t>
        <a:bodyPr/>
        <a:lstStyle/>
        <a:p>
          <a:endParaRPr lang="el-GR"/>
        </a:p>
      </dgm:t>
    </dgm:pt>
    <dgm:pt modelId="{8819B175-E5ED-4886-9C34-13B0D29B690D}" type="sibTrans" cxnId="{0E4A5E93-B0E7-4135-A2ED-90173A260636}">
      <dgm:prSet/>
      <dgm:spPr/>
      <dgm:t>
        <a:bodyPr/>
        <a:lstStyle/>
        <a:p>
          <a:endParaRPr lang="el-GR"/>
        </a:p>
      </dgm:t>
    </dgm:pt>
    <dgm:pt modelId="{1A3E7C18-7E8E-444B-B12F-7186D21C2F78}">
      <dgm:prSet phldrT="[Κείμενο]"/>
      <dgm:spPr/>
      <dgm:t>
        <a:bodyPr/>
        <a:lstStyle/>
        <a:p>
          <a:r>
            <a:rPr lang="el-GR" dirty="0" smtClean="0">
              <a:latin typeface="Cambria" pitchFamily="18" charset="0"/>
            </a:rPr>
            <a:t>ο/</a:t>
          </a:r>
          <a:r>
            <a:rPr lang="el-GR" dirty="0" smtClean="0">
              <a:solidFill>
                <a:schemeClr val="tx2"/>
              </a:solidFill>
              <a:latin typeface="Cambria" pitchFamily="18" charset="0"/>
            </a:rPr>
            <a:t>η εκπαιδευτικός χρησιμοποιώντας ποικίλες μεθόδους αξιοποιεί συνεχώς δεδομένα από την εκπαιδευτική πράξη και τη συμμετοχή των μαθητών/-τριών σε αυτήν, με στόχο τη βελτίωση της διαδικασίας της διδασκαλίας και της μάθησης, που θα οδηγήσει και στην ανάπτυξη των μαθητών/-τριών σε ποικίλους τομείς. </a:t>
          </a:r>
          <a:endParaRPr lang="el-GR" dirty="0">
            <a:solidFill>
              <a:schemeClr val="tx2"/>
            </a:solidFill>
            <a:latin typeface="Cambria" pitchFamily="18" charset="0"/>
          </a:endParaRPr>
        </a:p>
      </dgm:t>
    </dgm:pt>
    <dgm:pt modelId="{4CD1275F-45D6-4489-934C-107E81BF2598}" type="parTrans" cxnId="{2A342294-D696-4BA5-B6B4-73FEBFC753E6}">
      <dgm:prSet/>
      <dgm:spPr/>
      <dgm:t>
        <a:bodyPr/>
        <a:lstStyle/>
        <a:p>
          <a:endParaRPr lang="el-GR"/>
        </a:p>
      </dgm:t>
    </dgm:pt>
    <dgm:pt modelId="{8AB775BD-BEFF-4887-8D5A-DA0A09E80895}" type="sibTrans" cxnId="{2A342294-D696-4BA5-B6B4-73FEBFC753E6}">
      <dgm:prSet/>
      <dgm:spPr/>
      <dgm:t>
        <a:bodyPr/>
        <a:lstStyle/>
        <a:p>
          <a:endParaRPr lang="el-GR"/>
        </a:p>
      </dgm:t>
    </dgm:pt>
    <dgm:pt modelId="{1C2E04CA-4F79-499D-A4F1-B1C8AACE85AB}">
      <dgm:prSet phldrT="[Κείμενο]" custT="1"/>
      <dgm:spPr/>
      <dgm:t>
        <a:bodyPr/>
        <a:lstStyle/>
        <a:p>
          <a:r>
            <a:rPr lang="el-GR" sz="2400" b="1" dirty="0" smtClean="0">
              <a:solidFill>
                <a:schemeClr val="tx2"/>
              </a:solidFill>
              <a:latin typeface="Cambria" pitchFamily="18" charset="0"/>
            </a:rPr>
            <a:t>Αξιολόγηση της μάθησης </a:t>
          </a:r>
          <a:endParaRPr lang="el-GR" sz="2400" b="1" dirty="0">
            <a:solidFill>
              <a:schemeClr val="tx2"/>
            </a:solidFill>
            <a:latin typeface="Cambria" pitchFamily="18" charset="0"/>
          </a:endParaRPr>
        </a:p>
      </dgm:t>
    </dgm:pt>
    <dgm:pt modelId="{B68868E2-1F9B-4ACB-9143-954C21A1F2F3}" type="parTrans" cxnId="{B2619347-79A0-4F61-902D-42C417F50545}">
      <dgm:prSet/>
      <dgm:spPr/>
      <dgm:t>
        <a:bodyPr/>
        <a:lstStyle/>
        <a:p>
          <a:endParaRPr lang="el-GR"/>
        </a:p>
      </dgm:t>
    </dgm:pt>
    <dgm:pt modelId="{6E010D1E-DF77-4FCF-A001-7C89A0A60C93}" type="sibTrans" cxnId="{B2619347-79A0-4F61-902D-42C417F50545}">
      <dgm:prSet/>
      <dgm:spPr/>
      <dgm:t>
        <a:bodyPr/>
        <a:lstStyle/>
        <a:p>
          <a:endParaRPr lang="el-GR"/>
        </a:p>
      </dgm:t>
    </dgm:pt>
    <dgm:pt modelId="{FDBC0F19-968C-4E9C-ADF5-3EE73EFE00CF}">
      <dgm:prSet phldrT="[Κείμενο]"/>
      <dgm:spPr/>
      <dgm:t>
        <a:bodyPr/>
        <a:lstStyle/>
        <a:p>
          <a:r>
            <a:rPr lang="el-GR" dirty="0" smtClean="0">
              <a:solidFill>
                <a:schemeClr val="tx2"/>
              </a:solidFill>
              <a:latin typeface="Cambria" pitchFamily="18" charset="0"/>
            </a:rPr>
            <a:t>αποτελεί καθαυτή μια μαθησιακή και αναστοχαστική διαδικασία</a:t>
          </a:r>
          <a:endParaRPr lang="el-GR" dirty="0">
            <a:solidFill>
              <a:schemeClr val="tx2"/>
            </a:solidFill>
            <a:latin typeface="Cambria" pitchFamily="18" charset="0"/>
          </a:endParaRPr>
        </a:p>
      </dgm:t>
    </dgm:pt>
    <dgm:pt modelId="{DC84ACBD-1B77-4A23-B638-667E128ABD6A}" type="parTrans" cxnId="{8A3DC0BA-3BFE-4AB7-80AE-4856BADED9AB}">
      <dgm:prSet/>
      <dgm:spPr/>
      <dgm:t>
        <a:bodyPr/>
        <a:lstStyle/>
        <a:p>
          <a:endParaRPr lang="el-GR"/>
        </a:p>
      </dgm:t>
    </dgm:pt>
    <dgm:pt modelId="{AF3FA25C-0CF9-4D3F-A580-5FC09F0DAA18}" type="sibTrans" cxnId="{8A3DC0BA-3BFE-4AB7-80AE-4856BADED9AB}">
      <dgm:prSet/>
      <dgm:spPr/>
      <dgm:t>
        <a:bodyPr/>
        <a:lstStyle/>
        <a:p>
          <a:endParaRPr lang="el-GR"/>
        </a:p>
      </dgm:t>
    </dgm:pt>
    <dgm:pt modelId="{2D3E38A4-1DCB-41E0-A7A8-0A1956F4E7FD}" type="pres">
      <dgm:prSet presAssocID="{839388D6-E10F-4FC0-8241-285FA6569ED9}" presName="Name0" presStyleCnt="0">
        <dgm:presLayoutVars>
          <dgm:dir/>
          <dgm:animLvl val="lvl"/>
          <dgm:resizeHandles val="exact"/>
        </dgm:presLayoutVars>
      </dgm:prSet>
      <dgm:spPr/>
      <dgm:t>
        <a:bodyPr/>
        <a:lstStyle/>
        <a:p>
          <a:endParaRPr lang="el-GR"/>
        </a:p>
      </dgm:t>
    </dgm:pt>
    <dgm:pt modelId="{2CBE1E58-6B33-441A-8F23-2738DE394D48}" type="pres">
      <dgm:prSet presAssocID="{31BB08A4-8355-4A58-A4AE-68E91EF1DFFE}" presName="composite" presStyleCnt="0"/>
      <dgm:spPr/>
    </dgm:pt>
    <dgm:pt modelId="{7F9389A3-10F3-4DDD-A634-978353F095BB}" type="pres">
      <dgm:prSet presAssocID="{31BB08A4-8355-4A58-A4AE-68E91EF1DFFE}" presName="parTx" presStyleLbl="alignNode1" presStyleIdx="0" presStyleCnt="2" custLinFactNeighborX="273" custLinFactNeighborY="1874">
        <dgm:presLayoutVars>
          <dgm:chMax val="0"/>
          <dgm:chPref val="0"/>
          <dgm:bulletEnabled val="1"/>
        </dgm:presLayoutVars>
      </dgm:prSet>
      <dgm:spPr/>
      <dgm:t>
        <a:bodyPr/>
        <a:lstStyle/>
        <a:p>
          <a:endParaRPr lang="el-GR"/>
        </a:p>
      </dgm:t>
    </dgm:pt>
    <dgm:pt modelId="{E623A954-37C9-4624-A934-20AB89E78147}" type="pres">
      <dgm:prSet presAssocID="{31BB08A4-8355-4A58-A4AE-68E91EF1DFFE}" presName="desTx" presStyleLbl="alignAccFollowNode1" presStyleIdx="0" presStyleCnt="2">
        <dgm:presLayoutVars>
          <dgm:bulletEnabled val="1"/>
        </dgm:presLayoutVars>
      </dgm:prSet>
      <dgm:spPr/>
      <dgm:t>
        <a:bodyPr/>
        <a:lstStyle/>
        <a:p>
          <a:endParaRPr lang="el-GR"/>
        </a:p>
      </dgm:t>
    </dgm:pt>
    <dgm:pt modelId="{AD3ACB23-755B-4E99-A34B-66D13EB91A33}" type="pres">
      <dgm:prSet presAssocID="{8819B175-E5ED-4886-9C34-13B0D29B690D}" presName="space" presStyleCnt="0"/>
      <dgm:spPr/>
    </dgm:pt>
    <dgm:pt modelId="{3CB52486-5E41-4F52-9A6B-E7AD346F98BF}" type="pres">
      <dgm:prSet presAssocID="{1C2E04CA-4F79-499D-A4F1-B1C8AACE85AB}" presName="composite" presStyleCnt="0"/>
      <dgm:spPr/>
    </dgm:pt>
    <dgm:pt modelId="{89806205-43E2-4714-A528-744D5F129BD9}" type="pres">
      <dgm:prSet presAssocID="{1C2E04CA-4F79-499D-A4F1-B1C8AACE85AB}" presName="parTx" presStyleLbl="alignNode1" presStyleIdx="1" presStyleCnt="2">
        <dgm:presLayoutVars>
          <dgm:chMax val="0"/>
          <dgm:chPref val="0"/>
          <dgm:bulletEnabled val="1"/>
        </dgm:presLayoutVars>
      </dgm:prSet>
      <dgm:spPr/>
      <dgm:t>
        <a:bodyPr/>
        <a:lstStyle/>
        <a:p>
          <a:endParaRPr lang="el-GR"/>
        </a:p>
      </dgm:t>
    </dgm:pt>
    <dgm:pt modelId="{ED815129-C765-4783-A733-3B0E66959F66}" type="pres">
      <dgm:prSet presAssocID="{1C2E04CA-4F79-499D-A4F1-B1C8AACE85AB}" presName="desTx" presStyleLbl="alignAccFollowNode1" presStyleIdx="1" presStyleCnt="2">
        <dgm:presLayoutVars>
          <dgm:bulletEnabled val="1"/>
        </dgm:presLayoutVars>
      </dgm:prSet>
      <dgm:spPr/>
      <dgm:t>
        <a:bodyPr/>
        <a:lstStyle/>
        <a:p>
          <a:endParaRPr lang="el-GR"/>
        </a:p>
      </dgm:t>
    </dgm:pt>
  </dgm:ptLst>
  <dgm:cxnLst>
    <dgm:cxn modelId="{2A342294-D696-4BA5-B6B4-73FEBFC753E6}" srcId="{31BB08A4-8355-4A58-A4AE-68E91EF1DFFE}" destId="{1A3E7C18-7E8E-444B-B12F-7186D21C2F78}" srcOrd="0" destOrd="0" parTransId="{4CD1275F-45D6-4489-934C-107E81BF2598}" sibTransId="{8AB775BD-BEFF-4887-8D5A-DA0A09E80895}"/>
    <dgm:cxn modelId="{8A3DC0BA-3BFE-4AB7-80AE-4856BADED9AB}" srcId="{31BB08A4-8355-4A58-A4AE-68E91EF1DFFE}" destId="{FDBC0F19-968C-4E9C-ADF5-3EE73EFE00CF}" srcOrd="1" destOrd="0" parTransId="{DC84ACBD-1B77-4A23-B638-667E128ABD6A}" sibTransId="{AF3FA25C-0CF9-4D3F-A580-5FC09F0DAA18}"/>
    <dgm:cxn modelId="{1679FB3A-0C4A-4B22-A21E-0FB73F8CBF33}" srcId="{1C2E04CA-4F79-499D-A4F1-B1C8AACE85AB}" destId="{7A730018-78DA-45BF-96E7-9EBF7978586A}" srcOrd="0" destOrd="0" parTransId="{C4AABC9F-3361-4F24-B439-55F4C3724C13}" sibTransId="{0131591A-D07B-4146-9535-6ED3D67CB39D}"/>
    <dgm:cxn modelId="{0E4A5E93-B0E7-4135-A2ED-90173A260636}" srcId="{839388D6-E10F-4FC0-8241-285FA6569ED9}" destId="{31BB08A4-8355-4A58-A4AE-68E91EF1DFFE}" srcOrd="0" destOrd="0" parTransId="{30067D3B-E4A7-4276-80BC-0827E37CE8B5}" sibTransId="{8819B175-E5ED-4886-9C34-13B0D29B690D}"/>
    <dgm:cxn modelId="{B2619347-79A0-4F61-902D-42C417F50545}" srcId="{839388D6-E10F-4FC0-8241-285FA6569ED9}" destId="{1C2E04CA-4F79-499D-A4F1-B1C8AACE85AB}" srcOrd="1" destOrd="0" parTransId="{B68868E2-1F9B-4ACB-9143-954C21A1F2F3}" sibTransId="{6E010D1E-DF77-4FCF-A001-7C89A0A60C93}"/>
    <dgm:cxn modelId="{0436405F-67C8-4DEF-9D49-94CBFAAA3A0C}" type="presOf" srcId="{7A730018-78DA-45BF-96E7-9EBF7978586A}" destId="{ED815129-C765-4783-A733-3B0E66959F66}" srcOrd="0" destOrd="0" presId="urn:microsoft.com/office/officeart/2005/8/layout/hList1"/>
    <dgm:cxn modelId="{F3A48279-BA48-499D-960D-B4874F061EDD}" type="presOf" srcId="{FDBC0F19-968C-4E9C-ADF5-3EE73EFE00CF}" destId="{E623A954-37C9-4624-A934-20AB89E78147}" srcOrd="0" destOrd="1" presId="urn:microsoft.com/office/officeart/2005/8/layout/hList1"/>
    <dgm:cxn modelId="{26165370-9A59-48F8-B896-D2236F0F93A7}" type="presOf" srcId="{31BB08A4-8355-4A58-A4AE-68E91EF1DFFE}" destId="{7F9389A3-10F3-4DDD-A634-978353F095BB}" srcOrd="0" destOrd="0" presId="urn:microsoft.com/office/officeart/2005/8/layout/hList1"/>
    <dgm:cxn modelId="{C0FA301F-65F2-4EC4-AECA-756323A364B8}" type="presOf" srcId="{1C2E04CA-4F79-499D-A4F1-B1C8AACE85AB}" destId="{89806205-43E2-4714-A528-744D5F129BD9}" srcOrd="0" destOrd="0" presId="urn:microsoft.com/office/officeart/2005/8/layout/hList1"/>
    <dgm:cxn modelId="{F9EB797E-5D1D-4269-9BF6-CF3B363015FB}" type="presOf" srcId="{839388D6-E10F-4FC0-8241-285FA6569ED9}" destId="{2D3E38A4-1DCB-41E0-A7A8-0A1956F4E7FD}" srcOrd="0" destOrd="0" presId="urn:microsoft.com/office/officeart/2005/8/layout/hList1"/>
    <dgm:cxn modelId="{EFAFB8AC-2777-4DF7-8C4B-A672AC7839F8}" type="presOf" srcId="{1A3E7C18-7E8E-444B-B12F-7186D21C2F78}" destId="{E623A954-37C9-4624-A934-20AB89E78147}" srcOrd="0" destOrd="0" presId="urn:microsoft.com/office/officeart/2005/8/layout/hList1"/>
    <dgm:cxn modelId="{076CB690-7E45-4EF7-A5D7-2E5FE34C05FC}" type="presParOf" srcId="{2D3E38A4-1DCB-41E0-A7A8-0A1956F4E7FD}" destId="{2CBE1E58-6B33-441A-8F23-2738DE394D48}" srcOrd="0" destOrd="0" presId="urn:microsoft.com/office/officeart/2005/8/layout/hList1"/>
    <dgm:cxn modelId="{6E777D19-8D6E-4DA7-842E-687053561206}" type="presParOf" srcId="{2CBE1E58-6B33-441A-8F23-2738DE394D48}" destId="{7F9389A3-10F3-4DDD-A634-978353F095BB}" srcOrd="0" destOrd="0" presId="urn:microsoft.com/office/officeart/2005/8/layout/hList1"/>
    <dgm:cxn modelId="{D8E70A6F-A6BC-497F-AA49-050116893AE1}" type="presParOf" srcId="{2CBE1E58-6B33-441A-8F23-2738DE394D48}" destId="{E623A954-37C9-4624-A934-20AB89E78147}" srcOrd="1" destOrd="0" presId="urn:microsoft.com/office/officeart/2005/8/layout/hList1"/>
    <dgm:cxn modelId="{27059F93-8259-4813-83FB-4D24E459CD12}" type="presParOf" srcId="{2D3E38A4-1DCB-41E0-A7A8-0A1956F4E7FD}" destId="{AD3ACB23-755B-4E99-A34B-66D13EB91A33}" srcOrd="1" destOrd="0" presId="urn:microsoft.com/office/officeart/2005/8/layout/hList1"/>
    <dgm:cxn modelId="{C025F78D-0D93-4843-964E-DC84A418AFA0}" type="presParOf" srcId="{2D3E38A4-1DCB-41E0-A7A8-0A1956F4E7FD}" destId="{3CB52486-5E41-4F52-9A6B-E7AD346F98BF}" srcOrd="2" destOrd="0" presId="urn:microsoft.com/office/officeart/2005/8/layout/hList1"/>
    <dgm:cxn modelId="{3DF98FF2-2A1A-43BA-A4FE-AD3677F49D21}" type="presParOf" srcId="{3CB52486-5E41-4F52-9A6B-E7AD346F98BF}" destId="{89806205-43E2-4714-A528-744D5F129BD9}" srcOrd="0" destOrd="0" presId="urn:microsoft.com/office/officeart/2005/8/layout/hList1"/>
    <dgm:cxn modelId="{EAB7A11D-378E-4772-AF87-999152573E1E}" type="presParOf" srcId="{3CB52486-5E41-4F52-9A6B-E7AD346F98BF}" destId="{ED815129-C765-4783-A733-3B0E66959F6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389A3-10F3-4DDD-A634-978353F095BB}">
      <dsp:nvSpPr>
        <dsp:cNvPr id="0" name=""/>
        <dsp:cNvSpPr/>
      </dsp:nvSpPr>
      <dsp:spPr>
        <a:xfrm>
          <a:off x="11083" y="100413"/>
          <a:ext cx="4044376" cy="868992"/>
        </a:xfrm>
        <a:prstGeom prst="rect">
          <a:avLst/>
        </a:prstGeom>
        <a:solidFill>
          <a:schemeClr val="accent2">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tx2"/>
              </a:solidFill>
              <a:latin typeface="Cambria" pitchFamily="18" charset="0"/>
            </a:rPr>
            <a:t>Αξιολόγηση για τη μάθηση </a:t>
          </a:r>
          <a:endParaRPr lang="el-GR" sz="2400" b="1" kern="1200" dirty="0">
            <a:solidFill>
              <a:schemeClr val="tx2"/>
            </a:solidFill>
            <a:latin typeface="Cambria" pitchFamily="18" charset="0"/>
          </a:endParaRPr>
        </a:p>
      </dsp:txBody>
      <dsp:txXfrm>
        <a:off x="11083" y="100413"/>
        <a:ext cx="4044376" cy="868992"/>
      </dsp:txXfrm>
    </dsp:sp>
    <dsp:sp modelId="{E623A954-37C9-4624-A934-20AB89E78147}">
      <dsp:nvSpPr>
        <dsp:cNvPr id="0" name=""/>
        <dsp:cNvSpPr/>
      </dsp:nvSpPr>
      <dsp:spPr>
        <a:xfrm>
          <a:off x="42" y="953121"/>
          <a:ext cx="4044376" cy="4391999"/>
        </a:xfrm>
        <a:prstGeom prst="rect">
          <a:avLst/>
        </a:prstGeom>
        <a:solidFill>
          <a:schemeClr val="accent2">
            <a:tint val="40000"/>
            <a:alpha val="90000"/>
            <a:hueOff val="0"/>
            <a:satOff val="0"/>
            <a:lumOff val="0"/>
            <a:alphaOff val="0"/>
          </a:schemeClr>
        </a:solidFill>
        <a:ln w="425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l-GR" sz="2000" kern="1200" dirty="0" smtClean="0">
              <a:latin typeface="Cambria" pitchFamily="18" charset="0"/>
            </a:rPr>
            <a:t>ο/</a:t>
          </a:r>
          <a:r>
            <a:rPr lang="el-GR" sz="2000" kern="1200" dirty="0" smtClean="0">
              <a:solidFill>
                <a:schemeClr val="tx2"/>
              </a:solidFill>
              <a:latin typeface="Cambria" pitchFamily="18" charset="0"/>
            </a:rPr>
            <a:t>η εκπαιδευτικός χρησιμοποιώντας ποικίλες μεθόδους αξιοποιεί συνεχώς δεδομένα από την εκπαιδευτική πράξη και τη συμμετοχή των μαθητών/-τριών σε αυτήν, με στόχο τη βελτίωση της διαδικασίας της διδασκαλίας και της μάθησης, που θα οδηγήσει και στην ανάπτυξη των μαθητών/-τριών σε ποικίλους τομείς. </a:t>
          </a:r>
          <a:endParaRPr lang="el-GR" sz="2000" kern="1200" dirty="0">
            <a:solidFill>
              <a:schemeClr val="tx2"/>
            </a:solidFill>
            <a:latin typeface="Cambria" pitchFamily="18" charset="0"/>
          </a:endParaRPr>
        </a:p>
        <a:p>
          <a:pPr marL="228600" lvl="1" indent="-228600" algn="l" defTabSz="889000">
            <a:lnSpc>
              <a:spcPct val="90000"/>
            </a:lnSpc>
            <a:spcBef>
              <a:spcPct val="0"/>
            </a:spcBef>
            <a:spcAft>
              <a:spcPct val="15000"/>
            </a:spcAft>
            <a:buChar char="••"/>
          </a:pPr>
          <a:r>
            <a:rPr lang="el-GR" sz="2000" kern="1200" dirty="0" smtClean="0">
              <a:solidFill>
                <a:schemeClr val="tx2"/>
              </a:solidFill>
              <a:latin typeface="Cambria" pitchFamily="18" charset="0"/>
            </a:rPr>
            <a:t>αποτελεί καθαυτή μια μαθησιακή και αναστοχαστική διαδικασία</a:t>
          </a:r>
          <a:endParaRPr lang="el-GR" sz="2000" kern="1200" dirty="0">
            <a:solidFill>
              <a:schemeClr val="tx2"/>
            </a:solidFill>
            <a:latin typeface="Cambria" pitchFamily="18" charset="0"/>
          </a:endParaRPr>
        </a:p>
      </dsp:txBody>
      <dsp:txXfrm>
        <a:off x="42" y="953121"/>
        <a:ext cx="4044376" cy="4391999"/>
      </dsp:txXfrm>
    </dsp:sp>
    <dsp:sp modelId="{89806205-43E2-4714-A528-744D5F129BD9}">
      <dsp:nvSpPr>
        <dsp:cNvPr id="0" name=""/>
        <dsp:cNvSpPr/>
      </dsp:nvSpPr>
      <dsp:spPr>
        <a:xfrm>
          <a:off x="4610631" y="84128"/>
          <a:ext cx="4044376" cy="868992"/>
        </a:xfrm>
        <a:prstGeom prst="rect">
          <a:avLst/>
        </a:prstGeom>
        <a:solidFill>
          <a:schemeClr val="accent3">
            <a:hueOff val="0"/>
            <a:satOff val="0"/>
            <a:lumOff val="0"/>
            <a:alphaOff val="0"/>
          </a:schemeClr>
        </a:solidFill>
        <a:ln w="425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tx2"/>
              </a:solidFill>
              <a:latin typeface="Cambria" pitchFamily="18" charset="0"/>
            </a:rPr>
            <a:t>Αξιολόγηση της μάθησης </a:t>
          </a:r>
          <a:endParaRPr lang="el-GR" sz="2400" b="1" kern="1200" dirty="0">
            <a:solidFill>
              <a:schemeClr val="tx2"/>
            </a:solidFill>
            <a:latin typeface="Cambria" pitchFamily="18" charset="0"/>
          </a:endParaRPr>
        </a:p>
      </dsp:txBody>
      <dsp:txXfrm>
        <a:off x="4610631" y="84128"/>
        <a:ext cx="4044376" cy="868992"/>
      </dsp:txXfrm>
    </dsp:sp>
    <dsp:sp modelId="{ED815129-C765-4783-A733-3B0E66959F66}">
      <dsp:nvSpPr>
        <dsp:cNvPr id="0" name=""/>
        <dsp:cNvSpPr/>
      </dsp:nvSpPr>
      <dsp:spPr>
        <a:xfrm>
          <a:off x="4610631" y="953121"/>
          <a:ext cx="4044376" cy="4391999"/>
        </a:xfrm>
        <a:prstGeom prst="rect">
          <a:avLst/>
        </a:prstGeom>
        <a:solidFill>
          <a:schemeClr val="accent3">
            <a:tint val="40000"/>
            <a:alpha val="90000"/>
            <a:hueOff val="0"/>
            <a:satOff val="0"/>
            <a:lumOff val="0"/>
            <a:alphaOff val="0"/>
          </a:schemeClr>
        </a:solidFill>
        <a:ln w="425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l-GR" sz="2000" kern="1200" dirty="0" smtClean="0">
              <a:solidFill>
                <a:schemeClr val="tx2"/>
              </a:solidFill>
              <a:latin typeface="Cambria" pitchFamily="18" charset="0"/>
            </a:rPr>
            <a:t>Ο/η εκπαιδευτικός, σε τακτά χρονικά διαστήματα, ελέγχει την επίδοση των μαθητών και μαθητριών σε προκαθορισμένους τομείς με βάση συγκεκριμένα κριτήρια αξιολόγησης με στόχο να ενημερώσει τους γονείς /κηδεμόνες και τους/τις μαθητές/-</a:t>
          </a:r>
          <a:r>
            <a:rPr lang="el-GR" sz="2000" kern="1200" dirty="0" err="1" smtClean="0">
              <a:solidFill>
                <a:schemeClr val="tx2"/>
              </a:solidFill>
              <a:latin typeface="Cambria" pitchFamily="18" charset="0"/>
            </a:rPr>
            <a:t>τριες</a:t>
          </a:r>
          <a:r>
            <a:rPr lang="el-GR" sz="2000" kern="1200" dirty="0" smtClean="0">
              <a:solidFill>
                <a:schemeClr val="tx2"/>
              </a:solidFill>
              <a:latin typeface="Cambria" pitchFamily="18" charset="0"/>
            </a:rPr>
            <a:t> για το σημείο στο οποίο βρίσκονται ως προς την κατάκτηση της γνώσης, τον τρόπο που μαθαίνουν και το αποτέλεσμα της μαθησιακής διαδικασίας. </a:t>
          </a:r>
        </a:p>
      </dsp:txBody>
      <dsp:txXfrm>
        <a:off x="4610631" y="953121"/>
        <a:ext cx="4044376" cy="43919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Kλικ για επεξεργασία του τίτλου</a:t>
            </a:r>
            <a:endParaRPr kumimoji="0" lang="en-US"/>
          </a:p>
        </p:txBody>
      </p:sp>
      <p:sp>
        <p:nvSpPr>
          <p:cNvPr id="20" name="19 - Υπότιτλος"/>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9" name="18 - Θέση ημερομηνίας"/>
          <p:cNvSpPr>
            <a:spLocks noGrp="1"/>
          </p:cNvSpPr>
          <p:nvPr>
            <p:ph type="dt" sz="half" idx="10"/>
          </p:nvPr>
        </p:nvSpPr>
        <p:spPr/>
        <p:txBody>
          <a:bodyPr/>
          <a:lstStyle/>
          <a:p>
            <a:fld id="{2342CEA3-3058-4D43-AE35-B3DA76CB4003}" type="datetimeFigureOut">
              <a:rPr lang="el-GR" smtClean="0"/>
              <a:pPr/>
              <a:t>5/3/2024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11" name="10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l-GR" smtClean="0"/>
              <a:t>Στυλ κύριου τίτλου</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2342CEA3-3058-4D43-AE35-B3DA76CB4003}" type="datetimeFigureOut">
              <a:rPr lang="el-GR" smtClean="0"/>
              <a:pPr/>
              <a:t>5/3/2024</a:t>
            </a:fld>
            <a:endParaRPr lang="el-G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l-G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3016236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5/3/2024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3130056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2342CEA3-3058-4D43-AE35-B3DA76CB4003}" type="datetimeFigureOut">
              <a:rPr lang="el-GR" smtClean="0"/>
              <a:pPr/>
              <a:t>5/3/2024</a:t>
            </a:fld>
            <a:endParaRPr lang="el-GR"/>
          </a:p>
        </p:txBody>
      </p:sp>
      <p:sp>
        <p:nvSpPr>
          <p:cNvPr id="5" name="Footer Placeholder 4"/>
          <p:cNvSpPr>
            <a:spLocks noGrp="1"/>
          </p:cNvSpPr>
          <p:nvPr>
            <p:ph type="ftr" sz="quarter" idx="11"/>
          </p:nvPr>
        </p:nvSpPr>
        <p:spPr/>
        <p:txBody>
          <a:bodyPr/>
          <a:lstStyle/>
          <a:p>
            <a:endParaRPr lang="el-G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3214680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l-GR" smtClean="0"/>
              <a:t>Στυλ κύριου τίτλου</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2342CEA3-3058-4D43-AE35-B3DA76CB4003}" type="datetimeFigureOut">
              <a:rPr lang="el-GR" smtClean="0"/>
              <a:pPr/>
              <a:t>5/3/2024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2278151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2342CEA3-3058-4D43-AE35-B3DA76CB4003}" type="datetimeFigureOut">
              <a:rPr lang="el-GR" smtClean="0"/>
              <a:pPr/>
              <a:t>5/3/2024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549822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2342CEA3-3058-4D43-AE35-B3DA76CB4003}" type="datetimeFigureOut">
              <a:rPr lang="el-GR" smtClean="0"/>
              <a:pPr/>
              <a:t>5/3/2024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966162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2342CEA3-3058-4D43-AE35-B3DA76CB4003}" type="datetimeFigureOut">
              <a:rPr lang="el-GR" smtClean="0"/>
              <a:pPr/>
              <a:t>5/3/2024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3729658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5/3/2024</a:t>
            </a:fld>
            <a:endParaRPr lang="el-GR"/>
          </a:p>
        </p:txBody>
      </p:sp>
      <p:sp>
        <p:nvSpPr>
          <p:cNvPr id="6" name="Footer Placeholder 5"/>
          <p:cNvSpPr>
            <a:spLocks noGrp="1"/>
          </p:cNvSpPr>
          <p:nvPr>
            <p:ph type="ftr" sz="quarter" idx="11"/>
          </p:nvPr>
        </p:nvSpPr>
        <p:spPr/>
        <p:txBody>
          <a:bodyPr/>
          <a:lstStyle/>
          <a:p>
            <a:endParaRPr lang="el-G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152572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502920" y="530352"/>
            <a:ext cx="8183880" cy="41879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5/3/2024</a:t>
            </a:fld>
            <a:endParaRPr lang="el-GR"/>
          </a:p>
        </p:txBody>
      </p:sp>
      <p:sp>
        <p:nvSpPr>
          <p:cNvPr id="6" name="Footer Placeholder 5"/>
          <p:cNvSpPr>
            <a:spLocks noGrp="1"/>
          </p:cNvSpPr>
          <p:nvPr>
            <p:ph type="ftr" sz="quarter" idx="11"/>
          </p:nvPr>
        </p:nvSpPr>
        <p:spPr/>
        <p:txBody>
          <a:bodyPr/>
          <a:lstStyle/>
          <a:p>
            <a:endParaRPr lang="el-G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3275077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Πανοραμική εικόνα με λεζάντα">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5/3/2024</a:t>
            </a:fld>
            <a:endParaRPr lang="el-GR"/>
          </a:p>
        </p:txBody>
      </p:sp>
      <p:sp>
        <p:nvSpPr>
          <p:cNvPr id="6" name="Footer Placeholder 5"/>
          <p:cNvSpPr>
            <a:spLocks noGrp="1"/>
          </p:cNvSpPr>
          <p:nvPr>
            <p:ph type="ftr" sz="quarter" idx="11"/>
          </p:nvPr>
        </p:nvSpPr>
        <p:spPr/>
        <p:txBody>
          <a:bodyPr/>
          <a:lstStyle/>
          <a:p>
            <a:endParaRPr lang="el-G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349036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l-GR" smtClean="0"/>
              <a:t>Στυλ κύριου τίτλου</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2342CEA3-3058-4D43-AE35-B3DA76CB4003}" type="datetimeFigureOut">
              <a:rPr lang="el-GR" smtClean="0"/>
              <a:pPr/>
              <a:t>5/3/2024</a:t>
            </a:fld>
            <a:endParaRPr lang="el-GR"/>
          </a:p>
        </p:txBody>
      </p:sp>
      <p:sp>
        <p:nvSpPr>
          <p:cNvPr id="5" name="Footer Placeholder 4"/>
          <p:cNvSpPr>
            <a:spLocks noGrp="1"/>
          </p:cNvSpPr>
          <p:nvPr>
            <p:ph type="ftr" sz="quarter" idx="11"/>
          </p:nvPr>
        </p:nvSpPr>
        <p:spPr/>
        <p:txBody>
          <a:bodyPr/>
          <a:lstStyle/>
          <a:p>
            <a:endParaRPr lang="el-G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2461191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l-GR" smtClean="0"/>
              <a:t>Στυλ κύριου τίτλου</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2342CEA3-3058-4D43-AE35-B3DA76CB4003}" type="datetimeFigureOut">
              <a:rPr lang="el-GR" smtClean="0"/>
              <a:pPr/>
              <a:t>5/3/2024</a:t>
            </a:fld>
            <a:endParaRPr lang="el-GR"/>
          </a:p>
        </p:txBody>
      </p:sp>
      <p:sp>
        <p:nvSpPr>
          <p:cNvPr id="5" name="Footer Placeholder 4"/>
          <p:cNvSpPr>
            <a:spLocks noGrp="1"/>
          </p:cNvSpPr>
          <p:nvPr>
            <p:ph type="ftr" sz="quarter" idx="11"/>
          </p:nvPr>
        </p:nvSpPr>
        <p:spPr/>
        <p:txBody>
          <a:bodyPr/>
          <a:lstStyle/>
          <a:p>
            <a:endParaRPr lang="el-G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3051318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2342CEA3-3058-4D43-AE35-B3DA76CB4003}" type="datetimeFigureOut">
              <a:rPr lang="el-GR" smtClean="0"/>
              <a:pPr/>
              <a:t>5/3/2024</a:t>
            </a:fld>
            <a:endParaRPr lang="el-GR"/>
          </a:p>
        </p:txBody>
      </p:sp>
      <p:sp>
        <p:nvSpPr>
          <p:cNvPr id="5" name="Footer Placeholder 4"/>
          <p:cNvSpPr>
            <a:spLocks noGrp="1"/>
          </p:cNvSpPr>
          <p:nvPr>
            <p:ph type="ftr" sz="quarter" idx="11"/>
          </p:nvPr>
        </p:nvSpPr>
        <p:spPr/>
        <p:txBody>
          <a:bodyPr/>
          <a:lstStyle/>
          <a:p>
            <a:endParaRPr lang="el-G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1542363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l-GR" smtClean="0"/>
              <a:t>Στυλ κύριου τίτλου</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342CEA3-3058-4D43-AE35-B3DA76CB4003}" type="datetimeFigureOut">
              <a:rPr lang="el-GR" smtClean="0"/>
              <a:pPr/>
              <a:t>5/3/2024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7421770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l-GR" smtClean="0"/>
              <a:t>Στυλ κύριου τίτλου</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342CEA3-3058-4D43-AE35-B3DA76CB4003}" type="datetimeFigureOut">
              <a:rPr lang="el-GR" smtClean="0"/>
              <a:pPr/>
              <a:t>5/3/2024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2517595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7621301" y="6387910"/>
            <a:ext cx="990599" cy="228659"/>
          </a:xfrm>
        </p:spPr>
        <p:txBody>
          <a:bodyPr/>
          <a:lstStyle/>
          <a:p>
            <a:fld id="{2342CEA3-3058-4D43-AE35-B3DA76CB4003}" type="datetimeFigureOut">
              <a:rPr lang="el-GR" smtClean="0"/>
              <a:pPr/>
              <a:t>5/3/2024</a:t>
            </a:fld>
            <a:endParaRPr lang="el-GR"/>
          </a:p>
        </p:txBody>
      </p:sp>
      <p:sp>
        <p:nvSpPr>
          <p:cNvPr id="5" name="Footer Placeholder 4"/>
          <p:cNvSpPr>
            <a:spLocks noGrp="1"/>
          </p:cNvSpPr>
          <p:nvPr>
            <p:ph type="ftr" sz="quarter" idx="11"/>
          </p:nvPr>
        </p:nvSpPr>
        <p:spPr>
          <a:xfrm>
            <a:off x="516133" y="6387910"/>
            <a:ext cx="3859795" cy="228660"/>
          </a:xfrm>
        </p:spPr>
        <p:txBody>
          <a:bodyPr/>
          <a:lstStyle/>
          <a:p>
            <a:endParaRPr lang="el-G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3709781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5/3/2024</a:t>
            </a:fld>
            <a:endParaRPr lang="el-GR"/>
          </a:p>
        </p:txBody>
      </p:sp>
      <p:sp>
        <p:nvSpPr>
          <p:cNvPr id="5" name="Footer Placeholder 4"/>
          <p:cNvSpPr>
            <a:spLocks noGrp="1"/>
          </p:cNvSpPr>
          <p:nvPr>
            <p:ph type="ftr" sz="quarter" idx="11"/>
          </p:nvPr>
        </p:nvSpPr>
        <p:spPr>
          <a:xfrm>
            <a:off x="538546" y="6365498"/>
            <a:ext cx="3859795" cy="228660"/>
          </a:xfrm>
        </p:spPr>
        <p:txBody>
          <a:bodyPr/>
          <a:lstStyle/>
          <a:p>
            <a:endParaRPr lang="el-G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158704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13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5/3/2024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nchor="b"/>
          <a:lstStyle>
            <a:lvl1pPr>
              <a:defRPr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5/3/2024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5/3/2024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p>
            <a:fld id="{2342CEA3-3058-4D43-AE35-B3DA76CB4003}" type="datetimeFigureOut">
              <a:rPr lang="el-GR" smtClean="0"/>
              <a:pPr/>
              <a:t>5/3/2024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5/3/2024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Στρογγύλεμα μίας γωνίας ορθογωνίου"/>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5/3/2024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Θέση τίτλου"/>
          <p:cNvSpPr>
            <a:spLocks noGrp="1"/>
          </p:cNvSpPr>
          <p:nvPr>
            <p:ph type="title"/>
          </p:nvPr>
        </p:nvSpPr>
        <p:spPr>
          <a:xfrm>
            <a:off x="502920" y="4985590"/>
            <a:ext cx="8183880" cy="105156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4" name="3 - Θέση κειμένου"/>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24 - Θέση ημερομηνίας"/>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342CEA3-3058-4D43-AE35-B3DA76CB4003}" type="datetimeFigureOut">
              <a:rPr lang="el-GR" smtClean="0"/>
              <a:pPr/>
              <a:t>5/3/2024</a:t>
            </a:fld>
            <a:endParaRPr lang="el-GR"/>
          </a:p>
        </p:txBody>
      </p:sp>
      <p:sp>
        <p:nvSpPr>
          <p:cNvPr id="18" name="17 - Θέση υποσέλιδου"/>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a:p>
        </p:txBody>
      </p:sp>
      <p:sp>
        <p:nvSpPr>
          <p:cNvPr id="5" name="4 - Θέση αριθμού διαφάνειας"/>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2342CEA3-3058-4D43-AE35-B3DA76CB4003}" type="datetimeFigureOut">
              <a:rPr lang="el-GR" smtClean="0"/>
              <a:pPr/>
              <a:t>5/3/2024</a:t>
            </a:fld>
            <a:endParaRPr lang="el-G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l-G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17181664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Εναλλακτικές μορφές εκπαιδευτικής αξιολόγησης</a:t>
            </a:r>
            <a:endParaRPr lang="el-GR" dirty="0"/>
          </a:p>
        </p:txBody>
      </p:sp>
      <p:sp>
        <p:nvSpPr>
          <p:cNvPr id="3" name="2 - Υπότιτλος"/>
          <p:cNvSpPr>
            <a:spLocks noGrp="1"/>
          </p:cNvSpPr>
          <p:nvPr>
            <p:ph type="subTitle" idx="1"/>
          </p:nvPr>
        </p:nvSpPr>
        <p:spPr/>
        <p:txBody>
          <a:bodyPr/>
          <a:lstStyle/>
          <a:p>
            <a:pPr algn="r"/>
            <a:r>
              <a:rPr lang="el-GR" dirty="0" smtClean="0"/>
              <a:t>Εαρινό </a:t>
            </a:r>
            <a:r>
              <a:rPr lang="el-GR" dirty="0" smtClean="0"/>
              <a:t>2023-2024</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5684" y="388660"/>
            <a:ext cx="8678316" cy="1063871"/>
          </a:xfrm>
        </p:spPr>
        <p:txBody>
          <a:bodyPr>
            <a:normAutofit fontScale="90000"/>
          </a:bodyPr>
          <a:lstStyle/>
          <a:p>
            <a:r>
              <a:rPr b="1" smtClean="0">
                <a:solidFill>
                  <a:srgbClr val="3D6B95"/>
                </a:solidFill>
                <a:latin typeface="Cambria" pitchFamily="18" charset="0"/>
              </a:rPr>
              <a:t>Εναλλακτικές προσεγγίσεις εκπαιδευτικής αξιολόγησης</a:t>
            </a:r>
            <a:endParaRPr lang="el-GR" b="1" dirty="0">
              <a:solidFill>
                <a:srgbClr val="3D6B95"/>
              </a:solidFill>
              <a:latin typeface="Cambria" pitchFamily="18" charset="0"/>
            </a:endParaRPr>
          </a:p>
        </p:txBody>
      </p:sp>
      <p:sp>
        <p:nvSpPr>
          <p:cNvPr id="3" name="2 - Θέση περιεχομένου"/>
          <p:cNvSpPr>
            <a:spLocks noGrp="1"/>
          </p:cNvSpPr>
          <p:nvPr>
            <p:ph type="body" idx="1"/>
          </p:nvPr>
        </p:nvSpPr>
        <p:spPr>
          <a:xfrm>
            <a:off x="785786" y="1963710"/>
            <a:ext cx="8358214" cy="4894289"/>
          </a:xfrm>
        </p:spPr>
        <p:txBody>
          <a:bodyPr/>
          <a:lstStyle/>
          <a:p>
            <a:pPr>
              <a:buNone/>
            </a:pPr>
            <a:r>
              <a:rPr b="1" smtClean="0">
                <a:latin typeface="Cambria" pitchFamily="18" charset="0"/>
              </a:rPr>
              <a:t>Σ</a:t>
            </a:r>
            <a:r>
              <a:rPr lang="x-none" b="1" smtClean="0">
                <a:solidFill>
                  <a:schemeClr val="tx2"/>
                </a:solidFill>
                <a:latin typeface="Cambria" pitchFamily="18" charset="0"/>
              </a:rPr>
              <a:t>κοπ</a:t>
            </a:r>
            <a:r>
              <a:rPr b="1" smtClean="0">
                <a:solidFill>
                  <a:schemeClr val="tx2"/>
                </a:solidFill>
                <a:latin typeface="Cambria" pitchFamily="18" charset="0"/>
              </a:rPr>
              <a:t>οί: </a:t>
            </a:r>
          </a:p>
          <a:p>
            <a:pPr>
              <a:buFont typeface="Wingdings" pitchFamily="2" charset="2"/>
              <a:buChar char="§"/>
            </a:pPr>
            <a:r>
              <a:rPr smtClean="0">
                <a:solidFill>
                  <a:schemeClr val="tx2"/>
                </a:solidFill>
                <a:latin typeface="Cambria" pitchFamily="18" charset="0"/>
              </a:rPr>
              <a:t>Ανατροφοδότηση</a:t>
            </a:r>
            <a:r>
              <a:rPr lang="x-none" smtClean="0">
                <a:solidFill>
                  <a:schemeClr val="tx2"/>
                </a:solidFill>
                <a:latin typeface="Cambria" pitchFamily="18" charset="0"/>
              </a:rPr>
              <a:t> τη</a:t>
            </a:r>
            <a:r>
              <a:rPr smtClean="0">
                <a:solidFill>
                  <a:schemeClr val="tx2"/>
                </a:solidFill>
                <a:latin typeface="Cambria" pitchFamily="18" charset="0"/>
              </a:rPr>
              <a:t>ς</a:t>
            </a:r>
            <a:r>
              <a:rPr lang="x-none" smtClean="0">
                <a:solidFill>
                  <a:schemeClr val="tx2"/>
                </a:solidFill>
                <a:latin typeface="Cambria" pitchFamily="18" charset="0"/>
              </a:rPr>
              <a:t> διδασκαλίας </a:t>
            </a:r>
            <a:r>
              <a:rPr smtClean="0">
                <a:solidFill>
                  <a:schemeClr val="tx2"/>
                </a:solidFill>
                <a:latin typeface="Cambria" pitchFamily="18" charset="0"/>
              </a:rPr>
              <a:t>και ενίσχυση του</a:t>
            </a:r>
            <a:r>
              <a:rPr lang="x-none" smtClean="0">
                <a:solidFill>
                  <a:schemeClr val="tx2"/>
                </a:solidFill>
                <a:latin typeface="Cambria" pitchFamily="18" charset="0"/>
              </a:rPr>
              <a:t> εκπαιδευτικ</a:t>
            </a:r>
            <a:r>
              <a:rPr smtClean="0">
                <a:solidFill>
                  <a:schemeClr val="tx2"/>
                </a:solidFill>
                <a:latin typeface="Cambria" pitchFamily="18" charset="0"/>
              </a:rPr>
              <a:t>ού έργου. </a:t>
            </a:r>
          </a:p>
          <a:p>
            <a:pPr>
              <a:buFont typeface="Wingdings" pitchFamily="2" charset="2"/>
              <a:buChar char="§"/>
            </a:pPr>
            <a:r>
              <a:rPr smtClean="0">
                <a:solidFill>
                  <a:schemeClr val="tx2"/>
                </a:solidFill>
                <a:latin typeface="Cambria" pitchFamily="18" charset="0"/>
              </a:rPr>
              <a:t>Πληροφόρηση</a:t>
            </a:r>
            <a:r>
              <a:rPr lang="x-none" smtClean="0">
                <a:solidFill>
                  <a:schemeClr val="tx2"/>
                </a:solidFill>
                <a:latin typeface="Cambria" pitchFamily="18" charset="0"/>
              </a:rPr>
              <a:t> </a:t>
            </a:r>
            <a:r>
              <a:rPr smtClean="0">
                <a:solidFill>
                  <a:schemeClr val="tx2"/>
                </a:solidFill>
                <a:latin typeface="Cambria" pitchFamily="18" charset="0"/>
              </a:rPr>
              <a:t>μαθητών/-τριών</a:t>
            </a:r>
            <a:r>
              <a:rPr lang="x-none" smtClean="0">
                <a:solidFill>
                  <a:schemeClr val="tx2"/>
                </a:solidFill>
                <a:latin typeface="Cambria" pitchFamily="18" charset="0"/>
              </a:rPr>
              <a:t> καθώς και τ</a:t>
            </a:r>
            <a:r>
              <a:rPr smtClean="0">
                <a:solidFill>
                  <a:schemeClr val="tx2"/>
                </a:solidFill>
                <a:latin typeface="Cambria" pitchFamily="18" charset="0"/>
              </a:rPr>
              <a:t>ων</a:t>
            </a:r>
            <a:r>
              <a:rPr lang="x-none" smtClean="0">
                <a:solidFill>
                  <a:schemeClr val="tx2"/>
                </a:solidFill>
                <a:latin typeface="Cambria" pitchFamily="18" charset="0"/>
              </a:rPr>
              <a:t> </a:t>
            </a:r>
            <a:r>
              <a:rPr smtClean="0">
                <a:solidFill>
                  <a:schemeClr val="tx2"/>
                </a:solidFill>
                <a:latin typeface="Cambria" pitchFamily="18" charset="0"/>
              </a:rPr>
              <a:t>γονέων/</a:t>
            </a:r>
            <a:r>
              <a:rPr lang="x-none" smtClean="0">
                <a:solidFill>
                  <a:schemeClr val="tx2"/>
                </a:solidFill>
                <a:latin typeface="Cambria" pitchFamily="18" charset="0"/>
              </a:rPr>
              <a:t>κηδεμόν</a:t>
            </a:r>
            <a:r>
              <a:rPr smtClean="0">
                <a:solidFill>
                  <a:schemeClr val="tx2"/>
                </a:solidFill>
                <a:latin typeface="Cambria" pitchFamily="18" charset="0"/>
              </a:rPr>
              <a:t>ων</a:t>
            </a:r>
            <a:r>
              <a:rPr lang="x-none" smtClean="0">
                <a:solidFill>
                  <a:schemeClr val="tx2"/>
                </a:solidFill>
                <a:latin typeface="Cambria" pitchFamily="18" charset="0"/>
              </a:rPr>
              <a:t> για τα μαθησιακά αποτελέσματα που έχουν επιτευχθεί.</a:t>
            </a:r>
            <a:endParaRPr smtClean="0">
              <a:solidFill>
                <a:schemeClr val="tx2"/>
              </a:solidFill>
              <a:latin typeface="Cambria" pitchFamily="18" charset="0"/>
            </a:endParaRPr>
          </a:p>
          <a:p>
            <a:pPr>
              <a:buFont typeface="Wingdings" pitchFamily="2" charset="2"/>
              <a:buChar char="§"/>
            </a:pPr>
            <a:r>
              <a:rPr smtClean="0">
                <a:solidFill>
                  <a:schemeClr val="tx2"/>
                </a:solidFill>
                <a:latin typeface="Cambria" pitchFamily="18" charset="0"/>
              </a:rPr>
              <a:t>Καθορισμός από εκπαιδευτικό και μαθητές/-ήτριες των επόμενων βημάτων στην προοπτική της βελτίωσης.</a:t>
            </a: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b="1" smtClean="0">
                <a:solidFill>
                  <a:srgbClr val="3D6B95"/>
                </a:solidFill>
                <a:latin typeface="Cambria" pitchFamily="18" charset="0"/>
              </a:rPr>
              <a:t>Βασική παραδοχή</a:t>
            </a:r>
            <a:endParaRPr lang="el-GR" b="1" dirty="0">
              <a:solidFill>
                <a:srgbClr val="3D6B95"/>
              </a:solidFill>
              <a:latin typeface="Cambria" pitchFamily="18" charset="0"/>
            </a:endParaRPr>
          </a:p>
        </p:txBody>
      </p:sp>
      <p:sp>
        <p:nvSpPr>
          <p:cNvPr id="3" name="2 - Θέση περιεχομένου"/>
          <p:cNvSpPr>
            <a:spLocks noGrp="1"/>
          </p:cNvSpPr>
          <p:nvPr>
            <p:ph type="body" idx="1"/>
          </p:nvPr>
        </p:nvSpPr>
        <p:spPr>
          <a:xfrm>
            <a:off x="467842" y="1428736"/>
            <a:ext cx="8655290" cy="5420797"/>
          </a:xfrm>
        </p:spPr>
        <p:txBody>
          <a:bodyPr/>
          <a:lstStyle/>
          <a:p>
            <a:pPr>
              <a:lnSpc>
                <a:spcPct val="100000"/>
              </a:lnSpc>
              <a:buFont typeface="Wingdings" pitchFamily="2" charset="2"/>
              <a:buChar char="§"/>
            </a:pPr>
            <a:r>
              <a:rPr smtClean="0">
                <a:solidFill>
                  <a:schemeClr val="tx2"/>
                </a:solidFill>
                <a:latin typeface="Cambria" pitchFamily="18" charset="0"/>
              </a:rPr>
              <a:t>Κάθε μαθητής/-ήτρια ακολουθεί </a:t>
            </a:r>
            <a:r>
              <a:rPr b="1" smtClean="0">
                <a:solidFill>
                  <a:schemeClr val="tx2"/>
                </a:solidFill>
                <a:latin typeface="Cambria" pitchFamily="18" charset="0"/>
              </a:rPr>
              <a:t>διαφορετική μαθησιακή πορεία </a:t>
            </a:r>
            <a:r>
              <a:rPr smtClean="0">
                <a:solidFill>
                  <a:schemeClr val="tx2"/>
                </a:solidFill>
                <a:latin typeface="Cambria" pitchFamily="18" charset="0"/>
              </a:rPr>
              <a:t>ανάλογα με </a:t>
            </a:r>
            <a:r>
              <a:rPr lang="el-GR" dirty="0" smtClean="0">
                <a:solidFill>
                  <a:schemeClr val="tx2"/>
                </a:solidFill>
                <a:latin typeface="Cambria" pitchFamily="18" charset="0"/>
              </a:rPr>
              <a:t>….</a:t>
            </a:r>
          </a:p>
          <a:p>
            <a:pPr lvl="1">
              <a:lnSpc>
                <a:spcPct val="100000"/>
              </a:lnSpc>
              <a:buFont typeface="Wingdings" pitchFamily="2" charset="2"/>
              <a:buChar char="§"/>
            </a:pPr>
            <a:r>
              <a:rPr smtClean="0">
                <a:solidFill>
                  <a:schemeClr val="tx2"/>
                </a:solidFill>
                <a:latin typeface="Cambria" pitchFamily="18" charset="0"/>
              </a:rPr>
              <a:t> τις εμπειρίες του/της, </a:t>
            </a:r>
          </a:p>
          <a:p>
            <a:pPr lvl="1">
              <a:lnSpc>
                <a:spcPct val="100000"/>
              </a:lnSpc>
              <a:buFont typeface="Wingdings" pitchFamily="2" charset="2"/>
              <a:buChar char="§"/>
            </a:pPr>
            <a:r>
              <a:rPr smtClean="0">
                <a:solidFill>
                  <a:schemeClr val="tx2"/>
                </a:solidFill>
                <a:latin typeface="Cambria" pitchFamily="18" charset="0"/>
              </a:rPr>
              <a:t>τα ενδιαφέροντά του/της </a:t>
            </a:r>
          </a:p>
          <a:p>
            <a:pPr lvl="1">
              <a:lnSpc>
                <a:spcPct val="100000"/>
              </a:lnSpc>
              <a:buFont typeface="Wingdings" pitchFamily="2" charset="2"/>
              <a:buChar char="§"/>
            </a:pPr>
            <a:r>
              <a:rPr smtClean="0">
                <a:solidFill>
                  <a:schemeClr val="tx2"/>
                </a:solidFill>
                <a:latin typeface="Cambria" pitchFamily="18" charset="0"/>
              </a:rPr>
              <a:t>τον τρόπο ή τον ρυθμό με τον οποίο μαθαίνει. </a:t>
            </a:r>
          </a:p>
          <a:p>
            <a:pPr>
              <a:lnSpc>
                <a:spcPct val="100000"/>
              </a:lnSpc>
              <a:buFont typeface="Wingdings" pitchFamily="2" charset="2"/>
              <a:buChar char="§"/>
            </a:pPr>
            <a:r>
              <a:rPr smtClean="0">
                <a:solidFill>
                  <a:schemeClr val="tx2"/>
                </a:solidFill>
                <a:latin typeface="Cambria" pitchFamily="18" charset="0"/>
              </a:rPr>
              <a:t>Κατά την αξιολόγησή του/της είναι απαραίτητο </a:t>
            </a:r>
            <a:r>
              <a:rPr lang="el-GR" dirty="0" smtClean="0">
                <a:solidFill>
                  <a:schemeClr val="tx2"/>
                </a:solidFill>
                <a:latin typeface="Cambria" pitchFamily="18" charset="0"/>
              </a:rPr>
              <a:t>….</a:t>
            </a:r>
          </a:p>
          <a:p>
            <a:pPr lvl="1">
              <a:lnSpc>
                <a:spcPct val="100000"/>
              </a:lnSpc>
              <a:buFont typeface="Wingdings" pitchFamily="2" charset="2"/>
              <a:buChar char="§"/>
            </a:pPr>
            <a:r>
              <a:rPr smtClean="0">
                <a:solidFill>
                  <a:schemeClr val="tx2"/>
                </a:solidFill>
                <a:latin typeface="Cambria" pitchFamily="18" charset="0"/>
              </a:rPr>
              <a:t>να λαμβάνεται υπόψη η </a:t>
            </a:r>
            <a:r>
              <a:rPr b="1" smtClean="0">
                <a:solidFill>
                  <a:schemeClr val="tx2"/>
                </a:solidFill>
                <a:latin typeface="Cambria" pitchFamily="18" charset="0"/>
              </a:rPr>
              <a:t>μοναδικότητα και η δυναμική του/της</a:t>
            </a:r>
            <a:r>
              <a:rPr smtClean="0">
                <a:solidFill>
                  <a:schemeClr val="tx2"/>
                </a:solidFill>
                <a:latin typeface="Cambria" pitchFamily="18" charset="0"/>
              </a:rPr>
              <a:t> στην προοπτική της βελτίωσής τους.</a:t>
            </a:r>
          </a:p>
          <a:p>
            <a:pPr>
              <a:buNone/>
            </a:pPr>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5684" y="714356"/>
            <a:ext cx="8678316" cy="357190"/>
          </a:xfrm>
        </p:spPr>
        <p:txBody>
          <a:bodyPr>
            <a:normAutofit fontScale="90000"/>
          </a:bodyPr>
          <a:lstStyle/>
          <a:p>
            <a:pPr algn="ctr"/>
            <a:r>
              <a:rPr b="1" smtClean="0">
                <a:solidFill>
                  <a:srgbClr val="3D6B95"/>
                </a:solidFill>
                <a:latin typeface="Cambria" pitchFamily="18" charset="0"/>
              </a:rPr>
              <a:t>Αξιολόγηση για τη μάθηση &amp; </a:t>
            </a:r>
            <a:br>
              <a:rPr b="1" smtClean="0">
                <a:solidFill>
                  <a:srgbClr val="3D6B95"/>
                </a:solidFill>
                <a:latin typeface="Cambria" pitchFamily="18" charset="0"/>
              </a:rPr>
            </a:br>
            <a:r>
              <a:rPr b="1" smtClean="0">
                <a:solidFill>
                  <a:srgbClr val="3D6B95"/>
                </a:solidFill>
                <a:latin typeface="Cambria" pitchFamily="18" charset="0"/>
              </a:rPr>
              <a:t>αξιολόγηση της μάθησης</a:t>
            </a:r>
            <a:endParaRPr lang="el-GR" b="1" dirty="0">
              <a:solidFill>
                <a:srgbClr val="3D6B95"/>
              </a:solidFill>
              <a:latin typeface="Cambria" pitchFamily="18" charset="0"/>
            </a:endParaRPr>
          </a:p>
        </p:txBody>
      </p:sp>
      <p:graphicFrame>
        <p:nvGraphicFramePr>
          <p:cNvPr id="5" name="4 - Θέση περιεχομένου"/>
          <p:cNvGraphicFramePr>
            <a:graphicFrameLocks noGrp="1"/>
          </p:cNvGraphicFramePr>
          <p:nvPr>
            <p:ph idx="4294967295"/>
          </p:nvPr>
        </p:nvGraphicFramePr>
        <p:xfrm>
          <a:off x="488950" y="1143000"/>
          <a:ext cx="8655050" cy="5429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b="1" smtClean="0">
                <a:solidFill>
                  <a:srgbClr val="3D6B95"/>
                </a:solidFill>
                <a:latin typeface="Cambria" pitchFamily="18" charset="0"/>
              </a:rPr>
              <a:t>Αξιολόγηση για τη μάθηση &amp;</a:t>
            </a:r>
            <a:br>
              <a:rPr b="1" smtClean="0">
                <a:solidFill>
                  <a:srgbClr val="3D6B95"/>
                </a:solidFill>
                <a:latin typeface="Cambria" pitchFamily="18" charset="0"/>
              </a:rPr>
            </a:br>
            <a:r>
              <a:rPr b="1" smtClean="0">
                <a:solidFill>
                  <a:srgbClr val="3D6B95"/>
                </a:solidFill>
                <a:latin typeface="Cambria" pitchFamily="18" charset="0"/>
              </a:rPr>
              <a:t>Αξιολόγηση της μάθησης</a:t>
            </a:r>
            <a:r>
              <a:rPr smtClean="0"/>
              <a:t/>
            </a:r>
            <a:br>
              <a:rPr smtClean="0"/>
            </a:br>
            <a:r>
              <a:rPr smtClean="0"/>
              <a:t/>
            </a:r>
            <a:br>
              <a:rPr smtClean="0"/>
            </a:br>
            <a:r>
              <a:rPr smtClean="0"/>
              <a:t/>
            </a:r>
            <a:br>
              <a:rPr smtClean="0"/>
            </a:br>
            <a:r>
              <a:rPr smtClean="0"/>
              <a:t/>
            </a:r>
            <a:br>
              <a:rPr smtClean="0"/>
            </a:br>
            <a:r>
              <a:rPr smtClean="0"/>
              <a:t/>
            </a:r>
            <a:br>
              <a:rPr smtClean="0"/>
            </a:br>
            <a:r>
              <a:rPr smtClean="0"/>
              <a:t/>
            </a:r>
            <a:br>
              <a:rPr smtClean="0"/>
            </a:br>
            <a:r>
              <a:rPr smtClean="0"/>
              <a:t/>
            </a:r>
            <a:br>
              <a:rPr smtClean="0"/>
            </a:br>
            <a:endParaRPr lang="el-GR" b="1" dirty="0">
              <a:solidFill>
                <a:srgbClr val="3D6B95"/>
              </a:solidFill>
              <a:latin typeface="Cambria" pitchFamily="18" charset="0"/>
            </a:endParaRPr>
          </a:p>
        </p:txBody>
      </p:sp>
      <p:sp>
        <p:nvSpPr>
          <p:cNvPr id="3" name="2 - Θέση περιεχομένου"/>
          <p:cNvSpPr>
            <a:spLocks noGrp="1"/>
          </p:cNvSpPr>
          <p:nvPr>
            <p:ph type="body" idx="1"/>
          </p:nvPr>
        </p:nvSpPr>
        <p:spPr>
          <a:xfrm>
            <a:off x="467842" y="2214554"/>
            <a:ext cx="8655290" cy="4634979"/>
          </a:xfrm>
        </p:spPr>
        <p:txBody>
          <a:bodyPr>
            <a:normAutofit lnSpcReduction="10000"/>
          </a:bodyPr>
          <a:lstStyle/>
          <a:p>
            <a:pPr>
              <a:lnSpc>
                <a:spcPct val="100000"/>
              </a:lnSpc>
              <a:buNone/>
            </a:pPr>
            <a:r>
              <a:rPr smtClean="0"/>
              <a:t> 	</a:t>
            </a:r>
            <a:r>
              <a:rPr sz="3200" smtClean="0">
                <a:solidFill>
                  <a:schemeClr val="tx2"/>
                </a:solidFill>
                <a:latin typeface="Cambria" pitchFamily="18" charset="0"/>
              </a:rPr>
              <a:t>Οι μορφές αυτές </a:t>
            </a:r>
            <a:r>
              <a:rPr sz="3200" b="1" smtClean="0">
                <a:solidFill>
                  <a:schemeClr val="tx2"/>
                </a:solidFill>
                <a:latin typeface="Cambria" pitchFamily="18" charset="0"/>
              </a:rPr>
              <a:t>αλληλοσυνδέονται </a:t>
            </a:r>
            <a:r>
              <a:rPr sz="3200" smtClean="0">
                <a:solidFill>
                  <a:schemeClr val="tx2"/>
                </a:solidFill>
                <a:latin typeface="Cambria" pitchFamily="18" charset="0"/>
              </a:rPr>
              <a:t>και </a:t>
            </a:r>
            <a:r>
              <a:rPr sz="3200" b="1" smtClean="0">
                <a:solidFill>
                  <a:schemeClr val="tx2"/>
                </a:solidFill>
                <a:latin typeface="Cambria" pitchFamily="18" charset="0"/>
              </a:rPr>
              <a:t>αλληλοσυμπληρώνονται </a:t>
            </a:r>
            <a:r>
              <a:rPr sz="3200" smtClean="0">
                <a:solidFill>
                  <a:schemeClr val="tx2"/>
                </a:solidFill>
                <a:latin typeface="Cambria" pitchFamily="18" charset="0"/>
              </a:rPr>
              <a:t>δίνοντας έμφαση: </a:t>
            </a:r>
          </a:p>
          <a:p>
            <a:pPr lvl="1">
              <a:lnSpc>
                <a:spcPct val="100000"/>
              </a:lnSpc>
              <a:buFont typeface="Wingdings" pitchFamily="2" charset="2"/>
              <a:buChar char="§"/>
            </a:pPr>
            <a:r>
              <a:rPr sz="2800" smtClean="0">
                <a:solidFill>
                  <a:schemeClr val="tx2"/>
                </a:solidFill>
                <a:latin typeface="Cambria" pitchFamily="18" charset="0"/>
              </a:rPr>
              <a:t>την αξιοποίηση σε συνεχή και συστηματική βάση στοιχείων και πληροφοριών σχετικών με τη μάθηση και την ανάπτυξη για την ανατροφοδότηση της μάθησης και της διδασκαλίας και </a:t>
            </a:r>
          </a:p>
          <a:p>
            <a:pPr lvl="1">
              <a:lnSpc>
                <a:spcPct val="100000"/>
              </a:lnSpc>
              <a:buFont typeface="Wingdings" pitchFamily="2" charset="2"/>
              <a:buChar char="§"/>
            </a:pPr>
            <a:r>
              <a:rPr sz="2800" smtClean="0">
                <a:solidFill>
                  <a:schemeClr val="tx2"/>
                </a:solidFill>
                <a:latin typeface="Cambria" pitchFamily="18" charset="0"/>
              </a:rPr>
              <a:t>την ποιοτική περιγραφή της προόδου των μαθητών/-τριών ανά τακτά χρονικά διαστήματα με σκοπό την ενημέρωση των γονέων/κηδεμόνων τους. </a:t>
            </a:r>
            <a:endParaRPr lang="el-GR" sz="2800" dirty="0">
              <a:solidFill>
                <a:schemeClr val="tx2"/>
              </a:solidFill>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b="1" smtClean="0">
                <a:solidFill>
                  <a:srgbClr val="3D6B95"/>
                </a:solidFill>
                <a:latin typeface="Cambria" pitchFamily="18" charset="0"/>
              </a:rPr>
              <a:t>Η περιγραφική αξιολόγηση</a:t>
            </a:r>
            <a:r>
              <a:rPr lang="el-GR" b="1" dirty="0" smtClean="0">
                <a:solidFill>
                  <a:srgbClr val="3D6B95"/>
                </a:solidFill>
                <a:latin typeface="Cambria" pitchFamily="18" charset="0"/>
              </a:rPr>
              <a:t>….</a:t>
            </a:r>
            <a:endParaRPr lang="el-GR" b="1" dirty="0">
              <a:solidFill>
                <a:srgbClr val="3D6B95"/>
              </a:solidFill>
              <a:latin typeface="Cambria" pitchFamily="18" charset="0"/>
            </a:endParaRPr>
          </a:p>
        </p:txBody>
      </p:sp>
      <p:sp>
        <p:nvSpPr>
          <p:cNvPr id="3" name="2 - Θέση περιεχομένου"/>
          <p:cNvSpPr>
            <a:spLocks noGrp="1"/>
          </p:cNvSpPr>
          <p:nvPr>
            <p:ph type="body" idx="1"/>
          </p:nvPr>
        </p:nvSpPr>
        <p:spPr>
          <a:xfrm>
            <a:off x="467842" y="1428736"/>
            <a:ext cx="8655290" cy="5420797"/>
          </a:xfrm>
        </p:spPr>
        <p:txBody>
          <a:bodyPr>
            <a:normAutofit/>
          </a:bodyPr>
          <a:lstStyle/>
          <a:p>
            <a:pPr>
              <a:lnSpc>
                <a:spcPct val="100000"/>
              </a:lnSpc>
              <a:buFont typeface="Wingdings" pitchFamily="2" charset="2"/>
              <a:buChar char="§"/>
            </a:pPr>
            <a:r>
              <a:rPr smtClean="0">
                <a:solidFill>
                  <a:schemeClr val="tx2"/>
                </a:solidFill>
                <a:latin typeface="Cambria" pitchFamily="18" charset="0"/>
              </a:rPr>
              <a:t>σχετίζεται με τη </a:t>
            </a:r>
            <a:r>
              <a:rPr b="1" smtClean="0">
                <a:solidFill>
                  <a:schemeClr val="tx2"/>
                </a:solidFill>
                <a:latin typeface="Cambria" pitchFamily="18" charset="0"/>
              </a:rPr>
              <a:t>δημιουργία μιας εικόνας της προόδου του μαθητή και της μαθήτριας</a:t>
            </a:r>
            <a:r>
              <a:rPr smtClean="0">
                <a:solidFill>
                  <a:schemeClr val="tx2"/>
                </a:solidFill>
                <a:latin typeface="Cambria" pitchFamily="18" charset="0"/>
              </a:rPr>
              <a:t> σε μια συγκεκριμένη περίοδο και της πορείας που έχει διανύσει σε συγκεκριμένους τομείς που απορρέουν τόσο από το Πρόγραμμα Σπουδών όσο και από το παιδαγωγικό πλαίσιο που διαμορφώνεται στην τάξη, το οποίο </a:t>
            </a:r>
            <a:r>
              <a:rPr lang="el-GR" dirty="0" smtClean="0">
                <a:solidFill>
                  <a:schemeClr val="tx2"/>
                </a:solidFill>
                <a:latin typeface="Cambria" pitchFamily="18" charset="0"/>
              </a:rPr>
              <a:t>…..</a:t>
            </a:r>
          </a:p>
          <a:p>
            <a:pPr lvl="1">
              <a:lnSpc>
                <a:spcPct val="100000"/>
              </a:lnSpc>
              <a:buFont typeface="Wingdings" pitchFamily="2" charset="2"/>
              <a:buChar char="§"/>
            </a:pPr>
            <a:r>
              <a:rPr smtClean="0">
                <a:solidFill>
                  <a:schemeClr val="tx2"/>
                </a:solidFill>
                <a:latin typeface="Cambria" pitchFamily="18" charset="0"/>
              </a:rPr>
              <a:t>αφορά σε ποικίλες πτυχές της δράσης των συγκεκριμένων μαθητών/-τριών στο σχολείο και επηρεάζεται από το κοινωνικό και το ευρύτερο πολιτισμικό πλαίσιο.</a:t>
            </a: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b="1" smtClean="0">
                <a:solidFill>
                  <a:srgbClr val="3D6B95"/>
                </a:solidFill>
                <a:latin typeface="Cambria" pitchFamily="18" charset="0"/>
              </a:rPr>
              <a:t>Η περιγραφική αξιολόγηση</a:t>
            </a:r>
            <a:r>
              <a:rPr lang="el-GR" b="1" dirty="0" smtClean="0">
                <a:solidFill>
                  <a:srgbClr val="3D6B95"/>
                </a:solidFill>
                <a:latin typeface="Cambria" pitchFamily="18" charset="0"/>
              </a:rPr>
              <a:t>….</a:t>
            </a:r>
            <a:endParaRPr lang="el-GR" b="1" dirty="0">
              <a:solidFill>
                <a:srgbClr val="3D6B95"/>
              </a:solidFill>
              <a:latin typeface="Cambria" pitchFamily="18" charset="0"/>
            </a:endParaRPr>
          </a:p>
        </p:txBody>
      </p:sp>
      <p:sp>
        <p:nvSpPr>
          <p:cNvPr id="3" name="2 - Θέση περιεχομένου"/>
          <p:cNvSpPr>
            <a:spLocks noGrp="1"/>
          </p:cNvSpPr>
          <p:nvPr>
            <p:ph type="body" idx="1"/>
          </p:nvPr>
        </p:nvSpPr>
        <p:spPr>
          <a:xfrm>
            <a:off x="467842" y="1500174"/>
            <a:ext cx="8655290" cy="5349359"/>
          </a:xfrm>
        </p:spPr>
        <p:txBody>
          <a:bodyPr/>
          <a:lstStyle/>
          <a:p>
            <a:pPr>
              <a:buNone/>
            </a:pPr>
            <a:r>
              <a:rPr lang="el-GR" b="1" dirty="0" smtClean="0">
                <a:solidFill>
                  <a:schemeClr val="tx2"/>
                </a:solidFill>
                <a:latin typeface="Cambria" pitchFamily="18" charset="0"/>
              </a:rPr>
              <a:t>….. </a:t>
            </a:r>
            <a:r>
              <a:rPr b="1" smtClean="0">
                <a:solidFill>
                  <a:schemeClr val="tx2"/>
                </a:solidFill>
                <a:latin typeface="Cambria" pitchFamily="18" charset="0"/>
              </a:rPr>
              <a:t>δίνει πληροφορίες: </a:t>
            </a:r>
          </a:p>
          <a:p>
            <a:pPr>
              <a:buFont typeface="Wingdings" pitchFamily="2" charset="2"/>
              <a:buChar char="§"/>
            </a:pPr>
            <a:r>
              <a:rPr smtClean="0">
                <a:solidFill>
                  <a:schemeClr val="tx2"/>
                </a:solidFill>
                <a:latin typeface="Cambria" pitchFamily="18" charset="0"/>
              </a:rPr>
              <a:t> για τον τρόπο με τον οποίο μαθαίνει ο/η μαθητής/-ήτρια και τις διαδικασίες που δρομολογεί στην προσπάθειά του/της να μάθει (</a:t>
            </a:r>
            <a:r>
              <a:rPr b="1" smtClean="0">
                <a:solidFill>
                  <a:schemeClr val="tx2"/>
                </a:solidFill>
                <a:latin typeface="Cambria" pitchFamily="18" charset="0"/>
              </a:rPr>
              <a:t>διαδικασία</a:t>
            </a:r>
            <a:r>
              <a:rPr smtClean="0">
                <a:solidFill>
                  <a:schemeClr val="tx2"/>
                </a:solidFill>
                <a:latin typeface="Cambria" pitchFamily="18" charset="0"/>
              </a:rPr>
              <a:t>)</a:t>
            </a:r>
          </a:p>
          <a:p>
            <a:pPr>
              <a:buFont typeface="Wingdings" pitchFamily="2" charset="2"/>
              <a:buChar char="§"/>
            </a:pPr>
            <a:r>
              <a:rPr smtClean="0">
                <a:solidFill>
                  <a:schemeClr val="tx2"/>
                </a:solidFill>
                <a:latin typeface="Cambria" pitchFamily="18" charset="0"/>
              </a:rPr>
              <a:t>για τις δεξιότητες που αναπτύσσει μέσα από αυτή τη διαδικασία, το τι τελικά μαθαίνει (</a:t>
            </a:r>
            <a:r>
              <a:rPr b="1" smtClean="0">
                <a:solidFill>
                  <a:schemeClr val="tx2"/>
                </a:solidFill>
                <a:latin typeface="Cambria" pitchFamily="18" charset="0"/>
              </a:rPr>
              <a:t>προϊόν</a:t>
            </a:r>
            <a:r>
              <a:rPr smtClean="0">
                <a:solidFill>
                  <a:schemeClr val="tx2"/>
                </a:solidFill>
                <a:latin typeface="Cambria" pitchFamily="18" charset="0"/>
              </a:rPr>
              <a:t>) και</a:t>
            </a:r>
          </a:p>
          <a:p>
            <a:pPr>
              <a:buFont typeface="Wingdings" pitchFamily="2" charset="2"/>
              <a:buChar char="§"/>
            </a:pPr>
            <a:r>
              <a:rPr smtClean="0">
                <a:solidFill>
                  <a:schemeClr val="tx2"/>
                </a:solidFill>
                <a:latin typeface="Cambria" pitchFamily="18" charset="0"/>
              </a:rPr>
              <a:t> για τη βελτίωση που παρουσιάζει σε όλους αυτούς τους τομείς (</a:t>
            </a:r>
            <a:r>
              <a:rPr b="1" smtClean="0">
                <a:solidFill>
                  <a:schemeClr val="tx2"/>
                </a:solidFill>
                <a:latin typeface="Cambria" pitchFamily="18" charset="0"/>
              </a:rPr>
              <a:t>πρόοδος</a:t>
            </a:r>
            <a:r>
              <a:rPr smtClean="0">
                <a:solidFill>
                  <a:schemeClr val="tx2"/>
                </a:solidFill>
                <a:latin typeface="Cambria" pitchFamily="18" charset="0"/>
              </a:rPr>
              <a:t>). </a:t>
            </a: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519" y="13906"/>
            <a:ext cx="8678316" cy="1486268"/>
          </a:xfrm>
        </p:spPr>
        <p:txBody>
          <a:bodyPr>
            <a:normAutofit/>
          </a:bodyPr>
          <a:lstStyle/>
          <a:p>
            <a:pPr algn="ctr"/>
            <a:r>
              <a:rPr b="1" smtClean="0">
                <a:solidFill>
                  <a:srgbClr val="3D6B95"/>
                </a:solidFill>
                <a:latin typeface="Cambria" pitchFamily="18" charset="0"/>
              </a:rPr>
              <a:t>Γιατί κρίνεται απαραίτητη η περιγραφική αξιολόγηση</a:t>
            </a:r>
            <a:endParaRPr lang="el-GR" b="1" dirty="0">
              <a:solidFill>
                <a:srgbClr val="3D6B95"/>
              </a:solidFill>
              <a:latin typeface="Cambria" pitchFamily="18" charset="0"/>
            </a:endParaRPr>
          </a:p>
        </p:txBody>
      </p:sp>
      <p:sp>
        <p:nvSpPr>
          <p:cNvPr id="3" name="2 - Θέση περιεχομένου"/>
          <p:cNvSpPr>
            <a:spLocks noGrp="1"/>
          </p:cNvSpPr>
          <p:nvPr>
            <p:ph type="body" idx="1"/>
          </p:nvPr>
        </p:nvSpPr>
        <p:spPr>
          <a:xfrm>
            <a:off x="488710" y="1643050"/>
            <a:ext cx="8655290" cy="4992169"/>
          </a:xfrm>
        </p:spPr>
        <p:txBody>
          <a:bodyPr>
            <a:normAutofit fontScale="62500" lnSpcReduction="20000"/>
          </a:bodyPr>
          <a:lstStyle/>
          <a:p>
            <a:pPr lvl="0">
              <a:lnSpc>
                <a:spcPct val="120000"/>
              </a:lnSpc>
              <a:buFont typeface="Wingdings" pitchFamily="2" charset="2"/>
              <a:buChar char="§"/>
            </a:pPr>
            <a:r>
              <a:rPr sz="3800" smtClean="0">
                <a:solidFill>
                  <a:schemeClr val="tx2"/>
                </a:solidFill>
                <a:latin typeface="Cambria" pitchFamily="18" charset="0"/>
              </a:rPr>
              <a:t>Εξυπηρετεί την </a:t>
            </a:r>
            <a:r>
              <a:rPr sz="3800" b="1" smtClean="0">
                <a:solidFill>
                  <a:schemeClr val="tx2"/>
                </a:solidFill>
                <a:latin typeface="Cambria" pitchFamily="18" charset="0"/>
              </a:rPr>
              <a:t>ανατροφοδοτική λειτουργία</a:t>
            </a:r>
            <a:r>
              <a:rPr sz="3800" smtClean="0">
                <a:solidFill>
                  <a:schemeClr val="tx2"/>
                </a:solidFill>
                <a:latin typeface="Cambria" pitchFamily="18" charset="0"/>
              </a:rPr>
              <a:t> της αξιολογικής διαδικασίας. </a:t>
            </a:r>
          </a:p>
          <a:p>
            <a:pPr lvl="0">
              <a:lnSpc>
                <a:spcPct val="120000"/>
              </a:lnSpc>
              <a:buFont typeface="Wingdings" pitchFamily="2" charset="2"/>
              <a:buChar char="§"/>
            </a:pPr>
            <a:r>
              <a:rPr sz="3800" smtClean="0">
                <a:solidFill>
                  <a:schemeClr val="tx2"/>
                </a:solidFill>
                <a:latin typeface="Cambria" pitchFamily="18" charset="0"/>
              </a:rPr>
              <a:t>Μπορεί να υπηρετήσει τους </a:t>
            </a:r>
            <a:r>
              <a:rPr sz="3800" b="1" smtClean="0">
                <a:solidFill>
                  <a:schemeClr val="tx2"/>
                </a:solidFill>
                <a:latin typeface="Cambria" pitchFamily="18" charset="0"/>
              </a:rPr>
              <a:t>σκοπούς και τους στόχους των Προγραμμάτων Σπουδών</a:t>
            </a:r>
            <a:r>
              <a:rPr sz="3800" smtClean="0">
                <a:solidFill>
                  <a:schemeClr val="tx2"/>
                </a:solidFill>
                <a:latin typeface="Cambria" pitchFamily="18" charset="0"/>
              </a:rPr>
              <a:t>, </a:t>
            </a:r>
          </a:p>
          <a:p>
            <a:pPr lvl="0">
              <a:lnSpc>
                <a:spcPct val="120000"/>
              </a:lnSpc>
              <a:buFont typeface="Wingdings" pitchFamily="2" charset="2"/>
              <a:buChar char="§"/>
            </a:pPr>
            <a:r>
              <a:rPr sz="3800" smtClean="0">
                <a:solidFill>
                  <a:schemeClr val="tx2"/>
                </a:solidFill>
                <a:latin typeface="Cambria" pitchFamily="18" charset="0"/>
              </a:rPr>
              <a:t>Μπορεί να </a:t>
            </a:r>
            <a:r>
              <a:rPr sz="3800" b="1" smtClean="0">
                <a:solidFill>
                  <a:schemeClr val="tx2"/>
                </a:solidFill>
                <a:latin typeface="Cambria" pitchFamily="18" charset="0"/>
              </a:rPr>
              <a:t>αμβλύνει την πίεση για βαθμοθηρία</a:t>
            </a:r>
            <a:r>
              <a:rPr sz="3800" smtClean="0">
                <a:solidFill>
                  <a:schemeClr val="tx2"/>
                </a:solidFill>
                <a:latin typeface="Cambria" pitchFamily="18" charset="0"/>
              </a:rPr>
              <a:t> και τον υπέρμετρο ανταγωνισμό </a:t>
            </a:r>
          </a:p>
          <a:p>
            <a:pPr lvl="0">
              <a:lnSpc>
                <a:spcPct val="120000"/>
              </a:lnSpc>
              <a:buFont typeface="Wingdings" pitchFamily="2" charset="2"/>
              <a:buChar char="§"/>
            </a:pPr>
            <a:r>
              <a:rPr sz="3800" smtClean="0">
                <a:solidFill>
                  <a:schemeClr val="tx2"/>
                </a:solidFill>
                <a:latin typeface="Cambria" pitchFamily="18" charset="0"/>
              </a:rPr>
              <a:t>Παρέχει τη δυνατότητα </a:t>
            </a:r>
            <a:r>
              <a:rPr sz="3800" b="1" smtClean="0">
                <a:solidFill>
                  <a:schemeClr val="tx2"/>
                </a:solidFill>
                <a:latin typeface="Cambria" pitchFamily="18" charset="0"/>
              </a:rPr>
              <a:t>αναλυτικής, διαφοροποιημένης και συνολικής περιγραφής</a:t>
            </a:r>
            <a:r>
              <a:rPr sz="3800" smtClean="0">
                <a:solidFill>
                  <a:schemeClr val="tx2"/>
                </a:solidFill>
                <a:latin typeface="Cambria" pitchFamily="18" charset="0"/>
              </a:rPr>
              <a:t> των επιδόσεων του μαθητή και της μαθήτριας</a:t>
            </a:r>
          </a:p>
          <a:p>
            <a:pPr lvl="0">
              <a:lnSpc>
                <a:spcPct val="120000"/>
              </a:lnSpc>
              <a:buFont typeface="Wingdings" pitchFamily="2" charset="2"/>
              <a:buChar char="§"/>
            </a:pPr>
            <a:r>
              <a:rPr sz="3800" smtClean="0">
                <a:solidFill>
                  <a:schemeClr val="tx2"/>
                </a:solidFill>
                <a:latin typeface="Cambria" pitchFamily="18" charset="0"/>
              </a:rPr>
              <a:t>Μπορεί να λειτουργήσει</a:t>
            </a:r>
            <a:r>
              <a:rPr lang="x-none" sz="3800" smtClean="0">
                <a:solidFill>
                  <a:schemeClr val="tx2"/>
                </a:solidFill>
                <a:latin typeface="Cambria" pitchFamily="18" charset="0"/>
              </a:rPr>
              <a:t> ως </a:t>
            </a:r>
            <a:r>
              <a:rPr lang="x-none" sz="3800" b="1" smtClean="0">
                <a:solidFill>
                  <a:schemeClr val="tx2"/>
                </a:solidFill>
                <a:latin typeface="Cambria" pitchFamily="18" charset="0"/>
              </a:rPr>
              <a:t>παρωθητικός παράγοντας</a:t>
            </a:r>
            <a:r>
              <a:rPr sz="3800" smtClean="0">
                <a:solidFill>
                  <a:schemeClr val="tx2"/>
                </a:solidFill>
                <a:latin typeface="Cambria" pitchFamily="18" charset="0"/>
              </a:rPr>
              <a:t>, ώστε οι μαθητές και οι μαθήτριες να κινητοποιηθούν περαιτέρω με απώτερο στόχο</a:t>
            </a:r>
            <a:r>
              <a:rPr lang="x-none" sz="3800" smtClean="0">
                <a:solidFill>
                  <a:schemeClr val="tx2"/>
                </a:solidFill>
                <a:latin typeface="Cambria" pitchFamily="18" charset="0"/>
              </a:rPr>
              <a:t> να βελτιωθούν</a:t>
            </a:r>
            <a:r>
              <a:rPr sz="3800" smtClean="0">
                <a:solidFill>
                  <a:schemeClr val="tx2"/>
                </a:solidFill>
                <a:latin typeface="Cambria" pitchFamily="18" charset="0"/>
              </a:rPr>
              <a:t>, να ενισχύσουν</a:t>
            </a:r>
            <a:r>
              <a:rPr lang="x-none" sz="3800" smtClean="0">
                <a:solidFill>
                  <a:schemeClr val="tx2"/>
                </a:solidFill>
                <a:latin typeface="Cambria" pitchFamily="18" charset="0"/>
              </a:rPr>
              <a:t> την αυτογνωσία και την αυτοαντίληψή του</a:t>
            </a:r>
            <a:r>
              <a:rPr sz="3800" smtClean="0">
                <a:solidFill>
                  <a:schemeClr val="tx2"/>
                </a:solidFill>
                <a:latin typeface="Cambria" pitchFamily="18" charset="0"/>
              </a:rPr>
              <a:t>ς</a:t>
            </a:r>
            <a:r>
              <a:rPr lang="x-none" sz="3800" smtClean="0">
                <a:solidFill>
                  <a:schemeClr val="tx2"/>
                </a:solidFill>
                <a:latin typeface="Cambria" pitchFamily="18" charset="0"/>
              </a:rPr>
              <a:t>.</a:t>
            </a:r>
            <a:endParaRPr sz="3200" smtClean="0">
              <a:solidFill>
                <a:schemeClr val="tx2"/>
              </a:solidFill>
              <a:latin typeface="Cambria" pitchFamily="18" charset="0"/>
            </a:endParaRPr>
          </a:p>
          <a:p>
            <a:pPr>
              <a:lnSpc>
                <a:spcPct val="120000"/>
              </a:lnSpc>
            </a:pPr>
            <a:endParaRPr lang="el-GR" dirty="0">
              <a:solidFill>
                <a:schemeClr val="tx2"/>
              </a:solidFill>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b="1" smtClean="0">
                <a:solidFill>
                  <a:srgbClr val="3D6B95"/>
                </a:solidFill>
                <a:latin typeface="Cambria" pitchFamily="18" charset="0"/>
              </a:rPr>
              <a:t>Η πορεία προς την περιγραφική αξιολόγηση</a:t>
            </a:r>
            <a:endParaRPr lang="el-GR" b="1" dirty="0">
              <a:solidFill>
                <a:srgbClr val="3D6B95"/>
              </a:solidFill>
              <a:latin typeface="Cambria" pitchFamily="18" charset="0"/>
            </a:endParaRPr>
          </a:p>
        </p:txBody>
      </p:sp>
      <p:sp>
        <p:nvSpPr>
          <p:cNvPr id="3" name="2 - Θέση περιεχομένου"/>
          <p:cNvSpPr>
            <a:spLocks noGrp="1"/>
          </p:cNvSpPr>
          <p:nvPr>
            <p:ph type="body" idx="1"/>
          </p:nvPr>
        </p:nvSpPr>
        <p:spPr>
          <a:xfrm>
            <a:off x="467842" y="1813810"/>
            <a:ext cx="8655290" cy="5035723"/>
          </a:xfrm>
        </p:spPr>
        <p:txBody>
          <a:bodyPr/>
          <a:lstStyle/>
          <a:p>
            <a:pPr>
              <a:lnSpc>
                <a:spcPct val="100000"/>
              </a:lnSpc>
              <a:buFont typeface="Wingdings" pitchFamily="2" charset="2"/>
              <a:buChar char="§"/>
            </a:pPr>
            <a:r>
              <a:rPr b="1" smtClean="0">
                <a:solidFill>
                  <a:schemeClr val="tx2"/>
                </a:solidFill>
                <a:latin typeface="Cambria" pitchFamily="18" charset="0"/>
              </a:rPr>
              <a:t>Δεν περιορίζεται στη σύνθεση του μαθησιακού προφίλ</a:t>
            </a:r>
            <a:r>
              <a:rPr smtClean="0">
                <a:solidFill>
                  <a:schemeClr val="tx2"/>
                </a:solidFill>
                <a:latin typeface="Cambria" pitchFamily="18" charset="0"/>
              </a:rPr>
              <a:t> του μαθητή και της μαθήτριας. </a:t>
            </a:r>
          </a:p>
          <a:p>
            <a:pPr>
              <a:lnSpc>
                <a:spcPct val="100000"/>
              </a:lnSpc>
              <a:buFont typeface="Wingdings" pitchFamily="2" charset="2"/>
              <a:buChar char="§"/>
            </a:pPr>
            <a:r>
              <a:rPr smtClean="0">
                <a:solidFill>
                  <a:schemeClr val="tx2"/>
                </a:solidFill>
                <a:latin typeface="Cambria" pitchFamily="18" charset="0"/>
              </a:rPr>
              <a:t>Προϋποθέτει </a:t>
            </a:r>
            <a:r>
              <a:rPr b="1" smtClean="0">
                <a:solidFill>
                  <a:schemeClr val="tx2"/>
                </a:solidFill>
                <a:latin typeface="Cambria" pitchFamily="18" charset="0"/>
              </a:rPr>
              <a:t>συλλογή πληροφοριών</a:t>
            </a:r>
            <a:r>
              <a:rPr smtClean="0">
                <a:solidFill>
                  <a:schemeClr val="tx2"/>
                </a:solidFill>
                <a:latin typeface="Cambria" pitchFamily="18" charset="0"/>
              </a:rPr>
              <a:t> με ποικίλους τρόπους και μέσα. </a:t>
            </a:r>
          </a:p>
          <a:p>
            <a:pPr>
              <a:lnSpc>
                <a:spcPct val="100000"/>
              </a:lnSpc>
              <a:buFont typeface="Wingdings" pitchFamily="2" charset="2"/>
              <a:buChar char="§"/>
            </a:pPr>
            <a:r>
              <a:rPr smtClean="0">
                <a:solidFill>
                  <a:schemeClr val="tx2"/>
                </a:solidFill>
                <a:latin typeface="Cambria" pitchFamily="18" charset="0"/>
              </a:rPr>
              <a:t> </a:t>
            </a:r>
            <a:r>
              <a:rPr b="1" smtClean="0">
                <a:solidFill>
                  <a:schemeClr val="tx2"/>
                </a:solidFill>
                <a:latin typeface="Cambria" pitchFamily="18" charset="0"/>
              </a:rPr>
              <a:t>Σκοπός:  </a:t>
            </a:r>
            <a:r>
              <a:rPr smtClean="0">
                <a:solidFill>
                  <a:schemeClr val="tx2"/>
                </a:solidFill>
                <a:latin typeface="Cambria" pitchFamily="18" charset="0"/>
              </a:rPr>
              <a:t>ο/η εκπαιδευτικός όχι μόνο να κατανοήσει και να συνθέσει  το μαθησιακό προφίλ του μαθητή και της μαθήτριας, αλλά και </a:t>
            </a:r>
            <a:r>
              <a:rPr b="1" smtClean="0">
                <a:solidFill>
                  <a:schemeClr val="tx2"/>
                </a:solidFill>
                <a:latin typeface="Cambria" pitchFamily="18" charset="0"/>
              </a:rPr>
              <a:t>να διερευνήσει τους λόγους και να αναζητήσει τους τρόπους με τους οποίους κάθε μαθητής και μαθήτρια εξελίσσεται και προοδεύει στο σχολείο</a:t>
            </a:r>
            <a:r>
              <a:rPr smtClean="0">
                <a:solidFill>
                  <a:schemeClr val="tx2"/>
                </a:solidFill>
                <a:latin typeface="Cambria" pitchFamily="18" charset="0"/>
              </a:rPr>
              <a:t>.</a:t>
            </a: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b="1" smtClean="0">
                <a:solidFill>
                  <a:srgbClr val="3D6B95"/>
                </a:solidFill>
                <a:latin typeface="Cambria" pitchFamily="18" charset="0"/>
              </a:rPr>
              <a:t>Μέθοδοι αξιολόγησης</a:t>
            </a:r>
            <a:endParaRPr lang="el-GR" b="1" dirty="0">
              <a:solidFill>
                <a:srgbClr val="3D6B95"/>
              </a:solidFill>
              <a:latin typeface="Cambria" pitchFamily="18" charset="0"/>
            </a:endParaRPr>
          </a:p>
        </p:txBody>
      </p:sp>
      <p:sp>
        <p:nvSpPr>
          <p:cNvPr id="3" name="2 - Θέση περιεχομένου"/>
          <p:cNvSpPr>
            <a:spLocks noGrp="1"/>
          </p:cNvSpPr>
          <p:nvPr>
            <p:ph type="body" idx="1"/>
          </p:nvPr>
        </p:nvSpPr>
        <p:spPr>
          <a:xfrm>
            <a:off x="467842" y="1285860"/>
            <a:ext cx="8655290" cy="5563673"/>
          </a:xfrm>
        </p:spPr>
        <p:txBody>
          <a:bodyPr>
            <a:normAutofit/>
          </a:bodyPr>
          <a:lstStyle/>
          <a:p>
            <a:pPr>
              <a:buFont typeface="Wingdings" pitchFamily="2" charset="2"/>
              <a:buChar char="§"/>
            </a:pPr>
            <a:r>
              <a:rPr smtClean="0">
                <a:solidFill>
                  <a:schemeClr val="tx2"/>
                </a:solidFill>
                <a:latin typeface="Cambria" pitchFamily="18" charset="0"/>
              </a:rPr>
              <a:t>Ο/Η εκπαιδευτικός  </a:t>
            </a:r>
            <a:r>
              <a:rPr lang="el-GR" dirty="0" smtClean="0">
                <a:solidFill>
                  <a:schemeClr val="tx2"/>
                </a:solidFill>
                <a:latin typeface="Cambria" pitchFamily="18" charset="0"/>
              </a:rPr>
              <a:t>….</a:t>
            </a:r>
          </a:p>
          <a:p>
            <a:pPr lvl="1">
              <a:buFont typeface="Wingdings" pitchFamily="2" charset="2"/>
              <a:buChar char="§"/>
            </a:pPr>
            <a:r>
              <a:rPr dirty="0" smtClean="0">
                <a:solidFill>
                  <a:schemeClr val="tx2"/>
                </a:solidFill>
                <a:latin typeface="Cambria" pitchFamily="18" charset="0"/>
              </a:rPr>
              <a:t>μ</a:t>
            </a:r>
            <a:r>
              <a:rPr smtClean="0">
                <a:solidFill>
                  <a:schemeClr val="tx2"/>
                </a:solidFill>
                <a:latin typeface="Cambria" pitchFamily="18" charset="0"/>
              </a:rPr>
              <a:t>πορεί να συνδυάζει διαφορετικές μεθόδους προκειμένου να συλλέξει </a:t>
            </a:r>
            <a:r>
              <a:rPr b="1" smtClean="0">
                <a:solidFill>
                  <a:schemeClr val="tx2"/>
                </a:solidFill>
                <a:latin typeface="Cambria" pitchFamily="18" charset="0"/>
              </a:rPr>
              <a:t>τεκμήρια</a:t>
            </a:r>
            <a:r>
              <a:rPr smtClean="0">
                <a:solidFill>
                  <a:schemeClr val="tx2"/>
                </a:solidFill>
                <a:latin typeface="Cambria" pitchFamily="18" charset="0"/>
              </a:rPr>
              <a:t> σχετικά με την πρόοδο, τα επιτεύγματα, αλλά και τις δυσκολίες των μαθητών και των μαθητριών. </a:t>
            </a:r>
          </a:p>
          <a:p>
            <a:pPr lvl="1">
              <a:buFont typeface="Wingdings" pitchFamily="2" charset="2"/>
              <a:buChar char="§"/>
            </a:pPr>
            <a:r>
              <a:rPr smtClean="0">
                <a:solidFill>
                  <a:schemeClr val="tx2"/>
                </a:solidFill>
                <a:latin typeface="Cambria" pitchFamily="18" charset="0"/>
              </a:rPr>
              <a:t>είναι απαραίτητο να </a:t>
            </a:r>
            <a:r>
              <a:rPr b="1" smtClean="0">
                <a:solidFill>
                  <a:schemeClr val="tx2"/>
                </a:solidFill>
                <a:latin typeface="Cambria" pitchFamily="18" charset="0"/>
              </a:rPr>
              <a:t>γνωρίζει εκ των προτέρων τι θέλει </a:t>
            </a:r>
            <a:r>
              <a:rPr smtClean="0">
                <a:solidFill>
                  <a:schemeClr val="tx2"/>
                </a:solidFill>
                <a:latin typeface="Cambria" pitchFamily="18" charset="0"/>
              </a:rPr>
              <a:t>να αξιολογήσει, με </a:t>
            </a:r>
            <a:r>
              <a:rPr b="1" smtClean="0">
                <a:solidFill>
                  <a:schemeClr val="tx2"/>
                </a:solidFill>
                <a:latin typeface="Cambria" pitchFamily="18" charset="0"/>
              </a:rPr>
              <a:t>ποιους τρόπους </a:t>
            </a:r>
            <a:r>
              <a:rPr smtClean="0">
                <a:solidFill>
                  <a:schemeClr val="tx2"/>
                </a:solidFill>
                <a:latin typeface="Cambria" pitchFamily="18" charset="0"/>
              </a:rPr>
              <a:t>θα το αξιολογήσει και </a:t>
            </a:r>
            <a:r>
              <a:rPr b="1" smtClean="0">
                <a:solidFill>
                  <a:schemeClr val="tx2"/>
                </a:solidFill>
                <a:latin typeface="Cambria" pitchFamily="18" charset="0"/>
              </a:rPr>
              <a:t>πώς </a:t>
            </a:r>
            <a:r>
              <a:rPr smtClean="0">
                <a:solidFill>
                  <a:schemeClr val="tx2"/>
                </a:solidFill>
                <a:latin typeface="Cambria" pitchFamily="18" charset="0"/>
              </a:rPr>
              <a:t>θα χρησιμοποιήσει τα τεκμήρια που θα συλλέξει. </a:t>
            </a:r>
          </a:p>
          <a:p>
            <a:pPr lvl="1">
              <a:buFont typeface="Wingdings" pitchFamily="2" charset="2"/>
              <a:buChar char="§"/>
            </a:pPr>
            <a:r>
              <a:rPr b="1" smtClean="0">
                <a:solidFill>
                  <a:schemeClr val="tx2"/>
                </a:solidFill>
                <a:latin typeface="Cambria" pitchFamily="18" charset="0"/>
              </a:rPr>
              <a:t>επιλέγει </a:t>
            </a:r>
            <a:r>
              <a:rPr smtClean="0">
                <a:solidFill>
                  <a:schemeClr val="tx2"/>
                </a:solidFill>
                <a:latin typeface="Cambria" pitchFamily="18" charset="0"/>
              </a:rPr>
              <a:t>ανάμεσα σε μια ποικιλία μεθόδων αξιολόγησης, ανάλογα με τον στόχο της αξιολόγησης, το γνωστικό αντικείμενο, τον τομέα ή τη διαδικασία που στοχεύει να αξιολογήσει αλλά και τα ιδιαίτερα χαρακτηριστικά της μεθόδου. </a:t>
            </a: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b="1" smtClean="0">
                <a:solidFill>
                  <a:srgbClr val="3D6B95"/>
                </a:solidFill>
                <a:latin typeface="Cambria" pitchFamily="18" charset="0"/>
              </a:rPr>
              <a:t>Μέθοδοι αξιολόγησης (Νηπιαγωγείο)</a:t>
            </a:r>
            <a:endParaRPr lang="el-GR" b="1" dirty="0">
              <a:solidFill>
                <a:srgbClr val="3D6B95"/>
              </a:solidFill>
              <a:latin typeface="Cambria" pitchFamily="18" charset="0"/>
            </a:endParaRPr>
          </a:p>
        </p:txBody>
      </p:sp>
      <p:sp>
        <p:nvSpPr>
          <p:cNvPr id="3" name="2 - Θέση περιεχομένου"/>
          <p:cNvSpPr>
            <a:spLocks noGrp="1"/>
          </p:cNvSpPr>
          <p:nvPr>
            <p:ph type="body" idx="1"/>
          </p:nvPr>
        </p:nvSpPr>
        <p:spPr>
          <a:xfrm>
            <a:off x="488710" y="1428736"/>
            <a:ext cx="8655290" cy="5206483"/>
          </a:xfrm>
        </p:spPr>
        <p:txBody>
          <a:bodyPr/>
          <a:lstStyle/>
          <a:p>
            <a:pPr>
              <a:buFont typeface="Wingdings" pitchFamily="2" charset="2"/>
              <a:buChar char="§"/>
            </a:pPr>
            <a:r>
              <a:rPr smtClean="0">
                <a:solidFill>
                  <a:schemeClr val="tx2"/>
                </a:solidFill>
                <a:latin typeface="Cambria" pitchFamily="18" charset="0"/>
              </a:rPr>
              <a:t>α) </a:t>
            </a:r>
            <a:r>
              <a:rPr b="1" smtClean="0">
                <a:solidFill>
                  <a:schemeClr val="tx2"/>
                </a:solidFill>
                <a:latin typeface="Cambria" pitchFamily="18" charset="0"/>
              </a:rPr>
              <a:t>η αυτοαξιολόγηση</a:t>
            </a:r>
            <a:r>
              <a:rPr smtClean="0">
                <a:solidFill>
                  <a:schemeClr val="tx2"/>
                </a:solidFill>
                <a:latin typeface="Cambria" pitchFamily="18" charset="0"/>
              </a:rPr>
              <a:t>,  </a:t>
            </a:r>
          </a:p>
          <a:p>
            <a:pPr>
              <a:buFont typeface="Wingdings" pitchFamily="2" charset="2"/>
              <a:buChar char="§"/>
            </a:pPr>
            <a:r>
              <a:rPr smtClean="0">
                <a:solidFill>
                  <a:schemeClr val="tx2"/>
                </a:solidFill>
                <a:latin typeface="Cambria" pitchFamily="18" charset="0"/>
              </a:rPr>
              <a:t>γ) </a:t>
            </a:r>
            <a:r>
              <a:rPr b="1" smtClean="0">
                <a:solidFill>
                  <a:schemeClr val="tx2"/>
                </a:solidFill>
                <a:latin typeface="Cambria" pitchFamily="18" charset="0"/>
              </a:rPr>
              <a:t>ο ατομικός φάκελος </a:t>
            </a:r>
          </a:p>
          <a:p>
            <a:pPr>
              <a:buNone/>
            </a:pPr>
            <a:r>
              <a:rPr smtClean="0">
                <a:solidFill>
                  <a:schemeClr val="tx2"/>
                </a:solidFill>
                <a:latin typeface="Cambria" pitchFamily="18" charset="0"/>
              </a:rPr>
              <a:t>	</a:t>
            </a:r>
            <a:r>
              <a:rPr i="1" smtClean="0">
                <a:solidFill>
                  <a:schemeClr val="tx2"/>
                </a:solidFill>
                <a:latin typeface="Cambria" pitchFamily="18" charset="0"/>
              </a:rPr>
              <a:t>όπου κυρίαρχο ρόλο στη διαδικασία έχει το ίδιο το παιδί</a:t>
            </a:r>
          </a:p>
          <a:p>
            <a:pPr>
              <a:buFont typeface="Wingdings" pitchFamily="2" charset="2"/>
              <a:buChar char="§"/>
            </a:pPr>
            <a:r>
              <a:rPr smtClean="0">
                <a:solidFill>
                  <a:schemeClr val="tx2"/>
                </a:solidFill>
                <a:latin typeface="Cambria" pitchFamily="18" charset="0"/>
              </a:rPr>
              <a:t>δ) </a:t>
            </a:r>
            <a:r>
              <a:rPr b="1" smtClean="0">
                <a:solidFill>
                  <a:schemeClr val="tx2"/>
                </a:solidFill>
                <a:latin typeface="Cambria" pitchFamily="18" charset="0"/>
              </a:rPr>
              <a:t>η παρατήρηση </a:t>
            </a:r>
          </a:p>
          <a:p>
            <a:pPr>
              <a:buFont typeface="Wingdings" pitchFamily="2" charset="2"/>
              <a:buChar char="§"/>
            </a:pPr>
            <a:r>
              <a:rPr smtClean="0">
                <a:solidFill>
                  <a:schemeClr val="tx2"/>
                </a:solidFill>
                <a:latin typeface="Cambria" pitchFamily="18" charset="0"/>
              </a:rPr>
              <a:t>ε) </a:t>
            </a:r>
            <a:r>
              <a:rPr b="1" smtClean="0">
                <a:solidFill>
                  <a:schemeClr val="tx2"/>
                </a:solidFill>
                <a:latin typeface="Cambria" pitchFamily="18" charset="0"/>
              </a:rPr>
              <a:t>οι συζητήσεις</a:t>
            </a:r>
            <a:r>
              <a:rPr smtClean="0">
                <a:solidFill>
                  <a:schemeClr val="tx2"/>
                </a:solidFill>
                <a:latin typeface="Cambria" pitchFamily="18" charset="0"/>
              </a:rPr>
              <a:t> και </a:t>
            </a:r>
            <a:r>
              <a:rPr b="1" smtClean="0">
                <a:solidFill>
                  <a:schemeClr val="tx2"/>
                </a:solidFill>
                <a:latin typeface="Cambria" pitchFamily="18" charset="0"/>
              </a:rPr>
              <a:t>οι συνεντεύξεις</a:t>
            </a:r>
          </a:p>
          <a:p>
            <a:pPr>
              <a:buFont typeface="Wingdings" pitchFamily="2" charset="2"/>
              <a:buChar char="§"/>
            </a:pPr>
            <a:r>
              <a:rPr smtClean="0">
                <a:solidFill>
                  <a:schemeClr val="tx2"/>
                </a:solidFill>
                <a:latin typeface="Cambria" pitchFamily="18" charset="0"/>
              </a:rPr>
              <a:t>στ) </a:t>
            </a:r>
            <a:r>
              <a:rPr b="1" smtClean="0">
                <a:solidFill>
                  <a:schemeClr val="tx2"/>
                </a:solidFill>
                <a:latin typeface="Cambria" pitchFamily="18" charset="0"/>
              </a:rPr>
              <a:t>οι ειδικά οργανωμένες και σχεδιασμένες δραστηριότητες </a:t>
            </a:r>
          </a:p>
          <a:p>
            <a:pPr>
              <a:buNone/>
            </a:pPr>
            <a:r>
              <a:rPr smtClean="0">
                <a:solidFill>
                  <a:schemeClr val="tx2"/>
                </a:solidFill>
                <a:latin typeface="Cambria" pitchFamily="18" charset="0"/>
              </a:rPr>
              <a:t>	</a:t>
            </a:r>
            <a:r>
              <a:rPr i="1" smtClean="0">
                <a:solidFill>
                  <a:schemeClr val="tx2"/>
                </a:solidFill>
                <a:latin typeface="Cambria" pitchFamily="18" charset="0"/>
              </a:rPr>
              <a:t>όπου κυρίαρχο ρόλο στη διαδικασία έχει ο ο/η εκπαιδευτικός</a:t>
            </a: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Εκπαιδευτική μνήμη</a:t>
            </a:r>
            <a:endParaRPr lang="el-GR" dirty="0"/>
          </a:p>
        </p:txBody>
      </p:sp>
      <p:sp>
        <p:nvSpPr>
          <p:cNvPr id="3" name="2 - Θέση περιεχομένου"/>
          <p:cNvSpPr>
            <a:spLocks noGrp="1"/>
          </p:cNvSpPr>
          <p:nvPr>
            <p:ph idx="1"/>
          </p:nvPr>
        </p:nvSpPr>
        <p:spPr/>
        <p:txBody>
          <a:bodyPr/>
          <a:lstStyle/>
          <a:p>
            <a:r>
              <a:rPr lang="el-GR" dirty="0" smtClean="0"/>
              <a:t>Καταγράψτε μια διαδικασία αξιολόγησης από τα μαθητικά σας χρόνια </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Χαρακτηριστικά της αξιολόγησης</a:t>
            </a:r>
            <a:endParaRPr lang="el-G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395536" y="1556792"/>
            <a:ext cx="8229600" cy="23314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Μορφές αξιολόγησης</a:t>
            </a:r>
            <a:endParaRPr lang="el-GR" dirty="0"/>
          </a:p>
        </p:txBody>
      </p:sp>
      <p:pic>
        <p:nvPicPr>
          <p:cNvPr id="8194" name="Picture 2"/>
          <p:cNvPicPr>
            <a:picLocks noGrp="1" noChangeAspect="1" noChangeArrowheads="1"/>
          </p:cNvPicPr>
          <p:nvPr>
            <p:ph idx="1"/>
          </p:nvPr>
        </p:nvPicPr>
        <p:blipFill>
          <a:blip r:embed="rId2" cstate="print"/>
          <a:stretch>
            <a:fillRect/>
          </a:stretch>
        </p:blipFill>
        <p:spPr bwMode="auto">
          <a:xfrm>
            <a:off x="863600" y="3397708"/>
            <a:ext cx="6346825" cy="171358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Τεχνικές αξιολόγησης</a:t>
            </a:r>
            <a:endParaRPr lang="el-GR" dirty="0"/>
          </a:p>
        </p:txBody>
      </p:sp>
      <p:pic>
        <p:nvPicPr>
          <p:cNvPr id="9218" name="Picture 2"/>
          <p:cNvPicPr>
            <a:picLocks noGrp="1" noChangeAspect="1" noChangeArrowheads="1"/>
          </p:cNvPicPr>
          <p:nvPr>
            <p:ph idx="1"/>
          </p:nvPr>
        </p:nvPicPr>
        <p:blipFill>
          <a:blip r:embed="rId2" cstate="print"/>
          <a:stretch>
            <a:fillRect/>
          </a:stretch>
        </p:blipFill>
        <p:spPr bwMode="auto">
          <a:xfrm>
            <a:off x="863600" y="2799047"/>
            <a:ext cx="6346825" cy="291090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Φάκελος Αξιολόγησης</a:t>
            </a:r>
            <a:endParaRPr lang="el-GR" dirty="0"/>
          </a:p>
        </p:txBody>
      </p:sp>
      <p:pic>
        <p:nvPicPr>
          <p:cNvPr id="10242" name="Picture 2"/>
          <p:cNvPicPr>
            <a:picLocks noGrp="1" noChangeAspect="1" noChangeArrowheads="1"/>
          </p:cNvPicPr>
          <p:nvPr>
            <p:ph idx="1"/>
          </p:nvPr>
        </p:nvPicPr>
        <p:blipFill>
          <a:blip r:embed="rId2" cstate="print"/>
          <a:stretch>
            <a:fillRect/>
          </a:stretch>
        </p:blipFill>
        <p:spPr bwMode="auto">
          <a:xfrm>
            <a:off x="863600" y="3745584"/>
            <a:ext cx="6346825" cy="1017831"/>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Οργάνωση του μαθήματος</a:t>
            </a:r>
            <a:endParaRPr lang="el-GR" dirty="0"/>
          </a:p>
        </p:txBody>
      </p:sp>
      <p:sp>
        <p:nvSpPr>
          <p:cNvPr id="3" name="2 - Θέση περιεχομένου"/>
          <p:cNvSpPr>
            <a:spLocks noGrp="1"/>
          </p:cNvSpPr>
          <p:nvPr>
            <p:ph idx="1"/>
          </p:nvPr>
        </p:nvSpPr>
        <p:spPr/>
        <p:txBody>
          <a:bodyPr>
            <a:normAutofit/>
          </a:bodyPr>
          <a:lstStyle/>
          <a:p>
            <a:r>
              <a:rPr lang="el-GR" dirty="0" smtClean="0"/>
              <a:t>Ολομέλειες στο Πανεπιστήμιο</a:t>
            </a:r>
          </a:p>
          <a:p>
            <a:r>
              <a:rPr lang="el-GR" dirty="0" smtClean="0"/>
              <a:t>Επισκέψεις για ….. εβδομάδες σε νηπιαγωγεία ανά ομάδες και παρεμβάσεις</a:t>
            </a:r>
          </a:p>
          <a:p>
            <a:r>
              <a:rPr lang="el-GR" dirty="0" smtClean="0"/>
              <a:t>Συνέντευξη σε νηπιαγωγό για τους τρόπους αξιολόγησης</a:t>
            </a:r>
          </a:p>
          <a:p>
            <a:r>
              <a:rPr lang="el-GR" dirty="0" smtClean="0"/>
              <a:t>Επιλογή παιδιών για εναλλακτικές μορφές αξιολόγησης</a:t>
            </a:r>
          </a:p>
          <a:p>
            <a:r>
              <a:rPr lang="el-GR" dirty="0" smtClean="0"/>
              <a:t>Αξιοποίηση μορφών εναλλακτικής αξιολόγησης </a:t>
            </a:r>
          </a:p>
          <a:p>
            <a:r>
              <a:rPr lang="el-GR" dirty="0" smtClean="0"/>
              <a:t>Φάκελος φοιτητή/</a:t>
            </a:r>
            <a:r>
              <a:rPr lang="el-GR" dirty="0" err="1" smtClean="0"/>
              <a:t>ήτριας</a:t>
            </a:r>
            <a:r>
              <a:rPr lang="el-GR" dirty="0" smtClean="0"/>
              <a:t> ως </a:t>
            </a:r>
            <a:r>
              <a:rPr lang="el-GR" smtClean="0"/>
              <a:t>υποψήφιου εκπαιδευτικού </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Παραδοσιακές μορφές αξιολόγησης του μαθητή</a:t>
            </a:r>
            <a:endParaRPr lang="el-GR" dirty="0"/>
          </a:p>
        </p:txBody>
      </p:sp>
      <p:sp>
        <p:nvSpPr>
          <p:cNvPr id="3" name="2 - Θέση περιεχομένου"/>
          <p:cNvSpPr>
            <a:spLocks noGrp="1"/>
          </p:cNvSpPr>
          <p:nvPr>
            <p:ph idx="1"/>
          </p:nvPr>
        </p:nvSpPr>
        <p:spPr/>
        <p:txBody>
          <a:bodyPr/>
          <a:lstStyle/>
          <a:p>
            <a:r>
              <a:rPr lang="el-GR" dirty="0" smtClean="0"/>
              <a:t>Αξιολόγηση της επίδοσης του μαθητή στο γνωστικό τομέα (αμοιβές – ποινές).</a:t>
            </a:r>
          </a:p>
          <a:p>
            <a:r>
              <a:rPr lang="el-GR" dirty="0" smtClean="0"/>
              <a:t>Η επίδοση συνδέεται με το τελικό αποτέλεσμα μιας διαδικασίας μάθησης, το οποίο, προϋποθέτοντας την εξέταση, ορίζεται ποσοτικά με βάση συγκεκριμένη κλίμακα μέτρησης.</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Θεωρητική πλαισίωση</a:t>
            </a:r>
            <a:endParaRPr lang="el-GR" dirty="0"/>
          </a:p>
        </p:txBody>
      </p:sp>
      <p:sp>
        <p:nvSpPr>
          <p:cNvPr id="3" name="2 - Θέση περιεχομένου"/>
          <p:cNvSpPr>
            <a:spLocks noGrp="1"/>
          </p:cNvSpPr>
          <p:nvPr>
            <p:ph idx="1"/>
          </p:nvPr>
        </p:nvSpPr>
        <p:spPr/>
        <p:txBody>
          <a:bodyPr>
            <a:normAutofit/>
          </a:bodyPr>
          <a:lstStyle/>
          <a:p>
            <a:r>
              <a:rPr lang="el-GR" dirty="0" smtClean="0"/>
              <a:t>Μορφή αξιολόγησης της Εμπειρικής Παιδαγωγικής και του σχετικού συμπεριφοριστικού πλαισίου στο οποίο αυτή εντάσσεται.</a:t>
            </a:r>
          </a:p>
          <a:p>
            <a:r>
              <a:rPr lang="el-GR" dirty="0" smtClean="0"/>
              <a:t>Προϋποθέτει μια </a:t>
            </a:r>
            <a:r>
              <a:rPr lang="el-GR" b="1" dirty="0" smtClean="0"/>
              <a:t>διδακτική διαδικασία </a:t>
            </a:r>
            <a:r>
              <a:rPr lang="el-GR" dirty="0" smtClean="0"/>
              <a:t>ισοδύναμη με μεταβίβαση συγκεκριμένων γνώσεων, στο πλαίσιο της οποίας ο </a:t>
            </a:r>
            <a:r>
              <a:rPr lang="el-GR" b="1" dirty="0" smtClean="0"/>
              <a:t>μαθητής</a:t>
            </a:r>
            <a:r>
              <a:rPr lang="el-GR" dirty="0" smtClean="0"/>
              <a:t> μετατρέπεται σε παθητικό υποκείμενο και ο </a:t>
            </a:r>
            <a:r>
              <a:rPr lang="el-GR" b="1" dirty="0" smtClean="0"/>
              <a:t>εκπαιδευτικός</a:t>
            </a:r>
            <a:r>
              <a:rPr lang="el-GR" dirty="0" smtClean="0"/>
              <a:t> σε αξιολογητή μιας γνώσης που κατασκευάστηκε μακριά από τη σχολική τάξη και την οποία οφείλει να μεταβιβάσει και στη συνέχεια να αξιολογήσει. </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Συνέπειες</a:t>
            </a:r>
            <a:endParaRPr lang="el-GR" dirty="0"/>
          </a:p>
        </p:txBody>
      </p:sp>
      <p:sp>
        <p:nvSpPr>
          <p:cNvPr id="3" name="2 - Θέση περιεχομένου"/>
          <p:cNvSpPr>
            <a:spLocks noGrp="1"/>
          </p:cNvSpPr>
          <p:nvPr>
            <p:ph idx="1"/>
          </p:nvPr>
        </p:nvSpPr>
        <p:spPr/>
        <p:txBody>
          <a:bodyPr>
            <a:normAutofit/>
          </a:bodyPr>
          <a:lstStyle/>
          <a:p>
            <a:r>
              <a:rPr lang="el-GR" dirty="0" smtClean="0"/>
              <a:t>Ρητή ή άρρητη σύγκριση και ιεραρχική τοποθέτηση των μαθητών είτε μεταξύ τους είτε με βάση νόρμες και κριτήρια που θέτει το Πρόγραμμα Σπουδών ή ο ίδιος ο εκπαιδευτικός </a:t>
            </a:r>
          </a:p>
          <a:p>
            <a:r>
              <a:rPr lang="el-GR" dirty="0" smtClean="0"/>
              <a:t>→ ανταγωνισμό και τη διάκριση, δημιουργώντας αναπόφευκτα επιτυχημένους και αποτυχημένους μαθητές στην εκπαιδευτική διαδικασία.</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Συνέπειες</a:t>
            </a:r>
            <a:endParaRPr lang="el-GR" dirty="0"/>
          </a:p>
        </p:txBody>
      </p:sp>
      <p:sp>
        <p:nvSpPr>
          <p:cNvPr id="3" name="2 - Θέση περιεχομένου"/>
          <p:cNvSpPr>
            <a:spLocks noGrp="1"/>
          </p:cNvSpPr>
          <p:nvPr>
            <p:ph idx="1"/>
          </p:nvPr>
        </p:nvSpPr>
        <p:spPr/>
        <p:txBody>
          <a:bodyPr>
            <a:normAutofit/>
          </a:bodyPr>
          <a:lstStyle/>
          <a:p>
            <a:r>
              <a:rPr lang="el-GR" dirty="0" smtClean="0"/>
              <a:t>Η αποτίμηση μιας απομονωμένης συμπεριφοράς, ως τελικό </a:t>
            </a:r>
            <a:r>
              <a:rPr lang="el-GR" dirty="0" err="1" smtClean="0"/>
              <a:t>παρατηρήσιμο</a:t>
            </a:r>
            <a:r>
              <a:rPr lang="el-GR" dirty="0" smtClean="0"/>
              <a:t> αποτέλεσμα, παραμελεί: </a:t>
            </a:r>
          </a:p>
          <a:p>
            <a:pPr>
              <a:buNone/>
            </a:pPr>
            <a:r>
              <a:rPr lang="el-GR" dirty="0" smtClean="0"/>
              <a:t>      α. τη διερεύνηση του ρόλου του μαθητή στη διαδικασία σύστασης του αποτελέσματος </a:t>
            </a:r>
          </a:p>
          <a:p>
            <a:pPr>
              <a:buNone/>
            </a:pPr>
            <a:r>
              <a:rPr lang="el-GR" dirty="0" smtClean="0"/>
              <a:t>      β. το ευρύτερο πλαίσιο δράσης του μαθητή το οποίο αναμφισβήτητα επηρεάζει το αποτέλεσμα. </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Συνέπειες </a:t>
            </a:r>
            <a:endParaRPr lang="el-GR" dirty="0"/>
          </a:p>
        </p:txBody>
      </p:sp>
      <p:sp>
        <p:nvSpPr>
          <p:cNvPr id="3" name="2 - Θέση περιεχομένου"/>
          <p:cNvSpPr>
            <a:spLocks noGrp="1"/>
          </p:cNvSpPr>
          <p:nvPr>
            <p:ph idx="1"/>
          </p:nvPr>
        </p:nvSpPr>
        <p:spPr/>
        <p:txBody>
          <a:bodyPr>
            <a:normAutofit/>
          </a:bodyPr>
          <a:lstStyle/>
          <a:p>
            <a:r>
              <a:rPr lang="el-GR" dirty="0" smtClean="0"/>
              <a:t>Η αξιολόγηση που περιορίζεται μόνο στην αποτίμηση του αποτελέσματος που παράγει ο μαθητής οδηγεί σε μια τελική αξιολόγηση της διδακτικής πράξης και δε δίνει στοιχεία για την ερμηνεία των δυνατοτήτων και αδυναμιών της διδασκαλίας και επομένως δεν εξυπηρετεί καμία προσπάθεια βελτίωσής της. </a:t>
            </a:r>
          </a:p>
          <a:p>
            <a:r>
              <a:rPr lang="el-GR" dirty="0" smtClean="0"/>
              <a:t>Μια τέτοια αξιολόγηση δε συντελεί στη διαδικασία μάθησης παρά αρκείται στο να μετρά τα αποτελέσματά της.  </a:t>
            </a:r>
            <a:endParaRPr lang="el-GR" b="1" u="sng" dirty="0" smtClean="0"/>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404813"/>
            <a:ext cx="8229600" cy="1143000"/>
          </a:xfrm>
        </p:spPr>
        <p:txBody>
          <a:bodyPr>
            <a:normAutofit fontScale="90000"/>
          </a:bodyPr>
          <a:lstStyle/>
          <a:p>
            <a:pPr eaLnBrk="1" hangingPunct="1"/>
            <a:r>
              <a:rPr lang="el-GR" sz="2800" b="1" smtClean="0">
                <a:solidFill>
                  <a:srgbClr val="CC3300"/>
                </a:solidFill>
              </a:rPr>
              <a:t>Η παραδοσιακή αντίληψη για την αξιολόγηση του μαθητή </a:t>
            </a:r>
            <a:r>
              <a:rPr lang="el-GR" sz="4000" i="1" smtClean="0">
                <a:solidFill>
                  <a:srgbClr val="CC3300"/>
                </a:solidFill>
              </a:rPr>
              <a:t/>
            </a:r>
            <a:br>
              <a:rPr lang="el-GR" sz="4000" i="1" smtClean="0">
                <a:solidFill>
                  <a:srgbClr val="CC3300"/>
                </a:solidFill>
              </a:rPr>
            </a:br>
            <a:endParaRPr lang="el-GR" sz="4000" i="1" smtClean="0">
              <a:solidFill>
                <a:srgbClr val="CC3300"/>
              </a:solidFill>
            </a:endParaRPr>
          </a:p>
        </p:txBody>
      </p:sp>
      <p:sp>
        <p:nvSpPr>
          <p:cNvPr id="4099" name="Rectangle 3"/>
          <p:cNvSpPr>
            <a:spLocks noGrp="1" noChangeArrowheads="1"/>
          </p:cNvSpPr>
          <p:nvPr>
            <p:ph idx="1"/>
          </p:nvPr>
        </p:nvSpPr>
        <p:spPr>
          <a:xfrm>
            <a:off x="539750" y="1341438"/>
            <a:ext cx="8229600" cy="5256212"/>
          </a:xfrm>
        </p:spPr>
        <p:txBody>
          <a:bodyPr/>
          <a:lstStyle/>
          <a:p>
            <a:pPr eaLnBrk="1" hangingPunct="1">
              <a:lnSpc>
                <a:spcPct val="90000"/>
              </a:lnSpc>
              <a:buFontTx/>
              <a:buNone/>
            </a:pPr>
            <a:r>
              <a:rPr lang="el-GR" sz="2800" i="1" smtClean="0"/>
              <a:t>Παραδοσιακά</a:t>
            </a:r>
            <a:r>
              <a:rPr lang="el-GR" sz="2800" smtClean="0"/>
              <a:t> μιλάμε για </a:t>
            </a:r>
          </a:p>
          <a:p>
            <a:pPr eaLnBrk="1" hangingPunct="1">
              <a:lnSpc>
                <a:spcPct val="90000"/>
              </a:lnSpc>
              <a:buFontTx/>
              <a:buNone/>
            </a:pPr>
            <a:r>
              <a:rPr lang="el-GR" sz="2400" b="1" smtClean="0"/>
              <a:t>αξιολόγηση της επίδοσης του μαθητή</a:t>
            </a:r>
            <a:r>
              <a:rPr lang="el-GR" sz="2400" smtClean="0"/>
              <a:t>. </a:t>
            </a:r>
          </a:p>
          <a:p>
            <a:pPr eaLnBrk="1" hangingPunct="1">
              <a:lnSpc>
                <a:spcPct val="90000"/>
              </a:lnSpc>
              <a:buFontTx/>
              <a:buNone/>
            </a:pPr>
            <a:endParaRPr lang="el-GR" sz="2400" smtClean="0"/>
          </a:p>
          <a:p>
            <a:pPr eaLnBrk="1" hangingPunct="1">
              <a:lnSpc>
                <a:spcPct val="90000"/>
              </a:lnSpc>
              <a:buFontTx/>
              <a:buNone/>
            </a:pPr>
            <a:r>
              <a:rPr lang="el-GR" sz="2400" smtClean="0"/>
              <a:t>Η επίδοση </a:t>
            </a:r>
          </a:p>
          <a:p>
            <a:pPr eaLnBrk="1" hangingPunct="1">
              <a:lnSpc>
                <a:spcPct val="90000"/>
              </a:lnSpc>
            </a:pPr>
            <a:r>
              <a:rPr lang="el-GR" sz="2400" smtClean="0"/>
              <a:t>συνδέεται στενά με το τελικό αποτέλεσμα μιας διαδικασίας μάθησης, </a:t>
            </a:r>
          </a:p>
          <a:p>
            <a:pPr eaLnBrk="1" hangingPunct="1">
              <a:lnSpc>
                <a:spcPct val="90000"/>
              </a:lnSpc>
            </a:pPr>
            <a:r>
              <a:rPr lang="el-GR" sz="2400" smtClean="0"/>
              <a:t>προϋποθέτει εξετάσεις,</a:t>
            </a:r>
          </a:p>
          <a:p>
            <a:pPr eaLnBrk="1" hangingPunct="1">
              <a:lnSpc>
                <a:spcPct val="90000"/>
              </a:lnSpc>
            </a:pPr>
            <a:r>
              <a:rPr lang="el-GR" sz="2400" smtClean="0"/>
              <a:t>ορίζεται ποσοτικά με συγκεκριμένη κλίμακα μέτρησης. </a:t>
            </a:r>
          </a:p>
          <a:p>
            <a:pPr eaLnBrk="1" hangingPunct="1">
              <a:lnSpc>
                <a:spcPct val="90000"/>
              </a:lnSpc>
              <a:buFontTx/>
              <a:buNone/>
            </a:pPr>
            <a:endParaRPr lang="el-GR" sz="2400" smtClean="0"/>
          </a:p>
          <a:p>
            <a:pPr eaLnBrk="1" hangingPunct="1">
              <a:lnSpc>
                <a:spcPct val="90000"/>
              </a:lnSpc>
              <a:buFontTx/>
              <a:buNone/>
            </a:pPr>
            <a:r>
              <a:rPr lang="el-GR" sz="2400" smtClean="0"/>
              <a:t>	Η αξιολόγηση λειτουργεί κυρίως ως </a:t>
            </a:r>
            <a:r>
              <a:rPr lang="el-GR" sz="2400" b="1" smtClean="0"/>
              <a:t>μηχανισμός επιλογής.</a:t>
            </a:r>
            <a:endParaRPr lang="el-GR" sz="2400" smtClean="0"/>
          </a:p>
          <a:p>
            <a:pPr eaLnBrk="1" hangingPunct="1">
              <a:lnSpc>
                <a:spcPct val="90000"/>
              </a:lnSpc>
              <a:buFontTx/>
              <a:buNone/>
            </a:pPr>
            <a:endParaRPr lang="el-GR"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122"/>
                                        </p:tgtEl>
                                        <p:attrNameLst>
                                          <p:attrName>ppt_x</p:attrName>
                                        </p:attrNameLst>
                                      </p:cBhvr>
                                      <p:tavLst>
                                        <p:tav tm="0">
                                          <p:val>
                                            <p:strVal val="ppt_x"/>
                                          </p:val>
                                        </p:tav>
                                        <p:tav tm="100000">
                                          <p:val>
                                            <p:strVal val="ppt_x"/>
                                          </p:val>
                                        </p:tav>
                                      </p:tavLst>
                                    </p:anim>
                                    <p:anim calcmode="lin" valueType="num">
                                      <p:cBhvr additive="base">
                                        <p:cTn id="7" dur="500"/>
                                        <p:tgtEl>
                                          <p:spTgt spid="5122"/>
                                        </p:tgtEl>
                                        <p:attrNameLst>
                                          <p:attrName>ppt_y</p:attrName>
                                        </p:attrNameLst>
                                      </p:cBhvr>
                                      <p:tavLst>
                                        <p:tav tm="0">
                                          <p:val>
                                            <p:strVal val="ppt_y"/>
                                          </p:val>
                                        </p:tav>
                                        <p:tav tm="100000">
                                          <p:val>
                                            <p:strVal val="1+ppt_h/2"/>
                                          </p:val>
                                        </p:tav>
                                      </p:tavLst>
                                    </p:anim>
                                    <p:set>
                                      <p:cBhvr>
                                        <p:cTn id="8" dur="1" fill="hold">
                                          <p:stCondLst>
                                            <p:cond delay="499"/>
                                          </p:stCondLst>
                                        </p:cTn>
                                        <p:tgtEl>
                                          <p:spTgt spid="512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5122"/>
                                        </p:tgtEl>
                                      </p:cBhvr>
                                    </p:animEffect>
                                    <p:set>
                                      <p:cBhvr>
                                        <p:cTn id="13" dur="1" fill="hold">
                                          <p:stCondLst>
                                            <p:cond delay="499"/>
                                          </p:stCondLst>
                                        </p:cTn>
                                        <p:tgtEl>
                                          <p:spTgt spid="512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512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3"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blinds(horizontal)">
                                      <p:cBhvr>
                                        <p:cTn id="2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2" grpId="1"/>
      <p:bldP spid="5122" grpId="2"/>
      <p:bldP spid="5122" grpId="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b="1" smtClean="0">
                <a:solidFill>
                  <a:srgbClr val="3D6B95"/>
                </a:solidFill>
                <a:latin typeface="Cambria" pitchFamily="18" charset="0"/>
              </a:rPr>
              <a:t>Ισχύον αξιολογικό πλαίσιο</a:t>
            </a:r>
            <a:endParaRPr lang="el-GR" b="1" dirty="0">
              <a:solidFill>
                <a:srgbClr val="3D6B95"/>
              </a:solidFill>
              <a:latin typeface="Cambria" pitchFamily="18" charset="0"/>
            </a:endParaRPr>
          </a:p>
        </p:txBody>
      </p:sp>
      <p:sp>
        <p:nvSpPr>
          <p:cNvPr id="3" name="2 - Θέση περιεχομένου"/>
          <p:cNvSpPr>
            <a:spLocks noGrp="1"/>
          </p:cNvSpPr>
          <p:nvPr>
            <p:ph type="body" idx="1"/>
          </p:nvPr>
        </p:nvSpPr>
        <p:spPr>
          <a:xfrm>
            <a:off x="467842" y="1500174"/>
            <a:ext cx="8655290" cy="5349359"/>
          </a:xfrm>
        </p:spPr>
        <p:txBody>
          <a:bodyPr/>
          <a:lstStyle/>
          <a:p>
            <a:pPr>
              <a:buNone/>
            </a:pPr>
            <a:endParaRPr smtClean="0">
              <a:solidFill>
                <a:schemeClr val="tx2"/>
              </a:solidFill>
              <a:latin typeface="Cambria" pitchFamily="18" charset="0"/>
            </a:endParaRPr>
          </a:p>
          <a:p>
            <a:pPr>
              <a:buNone/>
            </a:pPr>
            <a:r>
              <a:rPr smtClean="0">
                <a:solidFill>
                  <a:schemeClr val="tx2"/>
                </a:solidFill>
                <a:latin typeface="Cambria" pitchFamily="18" charset="0"/>
              </a:rPr>
              <a:t>Η αξιολόγηση του μαθητή και της μαθήτριας </a:t>
            </a:r>
            <a:r>
              <a:rPr lang="el-GR" dirty="0" smtClean="0">
                <a:solidFill>
                  <a:schemeClr val="tx2"/>
                </a:solidFill>
                <a:latin typeface="Cambria" pitchFamily="18" charset="0"/>
              </a:rPr>
              <a:t>….</a:t>
            </a:r>
          </a:p>
          <a:p>
            <a:pPr>
              <a:buFont typeface="Wingdings" pitchFamily="2" charset="2"/>
              <a:buChar char="§"/>
            </a:pPr>
            <a:r>
              <a:rPr smtClean="0">
                <a:solidFill>
                  <a:schemeClr val="tx2"/>
                </a:solidFill>
                <a:latin typeface="Cambria" pitchFamily="18" charset="0"/>
              </a:rPr>
              <a:t>περιορίζεται στην </a:t>
            </a:r>
            <a:r>
              <a:rPr smtClean="0">
                <a:solidFill>
                  <a:srgbClr val="3D6B95"/>
                </a:solidFill>
                <a:latin typeface="Cambria" pitchFamily="18" charset="0"/>
              </a:rPr>
              <a:t>αποτίμηση του αποτελέσματος </a:t>
            </a:r>
            <a:r>
              <a:rPr smtClean="0">
                <a:solidFill>
                  <a:schemeClr val="tx2"/>
                </a:solidFill>
                <a:latin typeface="Cambria" pitchFamily="18" charset="0"/>
              </a:rPr>
              <a:t>και στην αξιολόγηση των </a:t>
            </a:r>
            <a:r>
              <a:rPr smtClean="0">
                <a:solidFill>
                  <a:srgbClr val="3D6B95"/>
                </a:solidFill>
                <a:latin typeface="Cambria" pitchFamily="18" charset="0"/>
              </a:rPr>
              <a:t>ακαδημαϊκών επιτευγμάτων τους.</a:t>
            </a:r>
          </a:p>
          <a:p>
            <a:pPr>
              <a:buFont typeface="Wingdings" pitchFamily="2" charset="2"/>
              <a:buChar char="§"/>
            </a:pPr>
            <a:r>
              <a:rPr dirty="0" smtClean="0">
                <a:solidFill>
                  <a:schemeClr val="tx2"/>
                </a:solidFill>
                <a:latin typeface="Cambria" pitchFamily="18" charset="0"/>
              </a:rPr>
              <a:t>κ</a:t>
            </a:r>
            <a:r>
              <a:rPr smtClean="0">
                <a:solidFill>
                  <a:schemeClr val="tx2"/>
                </a:solidFill>
                <a:latin typeface="Cambria" pitchFamily="18" charset="0"/>
              </a:rPr>
              <a:t>υριαρχείται από την</a:t>
            </a:r>
            <a:r>
              <a:rPr lang="x-none" smtClean="0">
                <a:solidFill>
                  <a:schemeClr val="tx2"/>
                </a:solidFill>
                <a:latin typeface="Cambria" pitchFamily="18" charset="0"/>
              </a:rPr>
              <a:t> «</a:t>
            </a:r>
            <a:r>
              <a:rPr lang="x-none" smtClean="0">
                <a:solidFill>
                  <a:srgbClr val="3D6B95"/>
                </a:solidFill>
                <a:latin typeface="Cambria" pitchFamily="18" charset="0"/>
              </a:rPr>
              <a:t>τελική</a:t>
            </a:r>
            <a:r>
              <a:rPr lang="x-none" smtClean="0">
                <a:solidFill>
                  <a:schemeClr val="tx2"/>
                </a:solidFill>
                <a:latin typeface="Cambria" pitchFamily="18" charset="0"/>
              </a:rPr>
              <a:t>» ή «</a:t>
            </a:r>
            <a:r>
              <a:rPr lang="x-none" smtClean="0">
                <a:solidFill>
                  <a:srgbClr val="3D6B95"/>
                </a:solidFill>
                <a:latin typeface="Cambria" pitchFamily="18" charset="0"/>
              </a:rPr>
              <a:t>αθροιστική</a:t>
            </a:r>
            <a:r>
              <a:rPr lang="x-none" smtClean="0">
                <a:solidFill>
                  <a:schemeClr val="tx2"/>
                </a:solidFill>
                <a:latin typeface="Cambria" pitchFamily="18" charset="0"/>
              </a:rPr>
              <a:t>» αξιολόγηση</a:t>
            </a:r>
            <a:r>
              <a:rPr smtClean="0">
                <a:solidFill>
                  <a:schemeClr val="tx2"/>
                </a:solidFill>
                <a:latin typeface="Cambria" pitchFamily="18" charset="0"/>
              </a:rPr>
              <a:t>.</a:t>
            </a:r>
            <a:r>
              <a:rPr lang="x-none" smtClean="0">
                <a:solidFill>
                  <a:schemeClr val="tx2"/>
                </a:solidFill>
                <a:latin typeface="Cambria" pitchFamily="18" charset="0"/>
              </a:rPr>
              <a:t> </a:t>
            </a:r>
            <a:endParaRPr smtClean="0">
              <a:solidFill>
                <a:schemeClr val="tx2"/>
              </a:solidFill>
              <a:latin typeface="Cambria" pitchFamily="18" charset="0"/>
            </a:endParaRPr>
          </a:p>
          <a:p>
            <a:pPr>
              <a:buFont typeface="Wingdings" pitchFamily="2" charset="2"/>
              <a:buChar char="§"/>
            </a:pPr>
            <a:r>
              <a:rPr smtClean="0">
                <a:solidFill>
                  <a:schemeClr val="tx2"/>
                </a:solidFill>
                <a:latin typeface="Cambria" pitchFamily="18" charset="0"/>
              </a:rPr>
              <a:t>έχει στόχο την κατηγοριοποίηση των μαθητών με βάση έναν νοητό μέσο όρο. </a:t>
            </a: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
  <TotalTime>9</TotalTime>
  <Words>1058</Words>
  <Application>Microsoft Office PowerPoint</Application>
  <PresentationFormat>Προβολή στην οθόνη (4:3)</PresentationFormat>
  <Paragraphs>100</Paragraphs>
  <Slides>24</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24</vt:i4>
      </vt:variant>
    </vt:vector>
  </HeadingPairs>
  <TitlesOfParts>
    <vt:vector size="33" baseType="lpstr">
      <vt:lpstr>Arial</vt:lpstr>
      <vt:lpstr>Cambria</vt:lpstr>
      <vt:lpstr>Century Gothic</vt:lpstr>
      <vt:lpstr>Verdana</vt:lpstr>
      <vt:lpstr>Wingdings</vt:lpstr>
      <vt:lpstr>Wingdings 2</vt:lpstr>
      <vt:lpstr>Wingdings 3</vt:lpstr>
      <vt:lpstr>Άποψη</vt:lpstr>
      <vt:lpstr>Αίθουσα συσκέψεων "Ιόν"</vt:lpstr>
      <vt:lpstr>Εναλλακτικές μορφές εκπαιδευτικής αξιολόγησης</vt:lpstr>
      <vt:lpstr>Εκπαιδευτική μνήμη</vt:lpstr>
      <vt:lpstr>Παραδοσιακές μορφές αξιολόγησης του μαθητή</vt:lpstr>
      <vt:lpstr>Θεωρητική πλαισίωση</vt:lpstr>
      <vt:lpstr>Συνέπειες</vt:lpstr>
      <vt:lpstr>Συνέπειες</vt:lpstr>
      <vt:lpstr>Συνέπειες </vt:lpstr>
      <vt:lpstr>Η παραδοσιακή αντίληψη για την αξιολόγηση του μαθητή  </vt:lpstr>
      <vt:lpstr>Ισχύον αξιολογικό πλαίσιο</vt:lpstr>
      <vt:lpstr>Εναλλακτικές προσεγγίσεις εκπαιδευτικής αξιολόγησης</vt:lpstr>
      <vt:lpstr>Βασική παραδοχή</vt:lpstr>
      <vt:lpstr>Αξιολόγηση για τη μάθηση &amp;  αξιολόγηση της μάθησης</vt:lpstr>
      <vt:lpstr>Αξιολόγηση για τη μάθηση &amp; Αξιολόγηση της μάθησης       </vt:lpstr>
      <vt:lpstr>Η περιγραφική αξιολόγηση….</vt:lpstr>
      <vt:lpstr>Η περιγραφική αξιολόγηση….</vt:lpstr>
      <vt:lpstr>Γιατί κρίνεται απαραίτητη η περιγραφική αξιολόγηση</vt:lpstr>
      <vt:lpstr>Η πορεία προς την περιγραφική αξιολόγηση</vt:lpstr>
      <vt:lpstr>Μέθοδοι αξιολόγησης</vt:lpstr>
      <vt:lpstr>Μέθοδοι αξιολόγησης (Νηπιαγωγείο)</vt:lpstr>
      <vt:lpstr>Χαρακτηριστικά της αξιολόγησης</vt:lpstr>
      <vt:lpstr>Μορφές αξιολόγησης</vt:lpstr>
      <vt:lpstr>Τεχνικές αξιολόγησης</vt:lpstr>
      <vt:lpstr>Φάκελος Αξιολόγησης</vt:lpstr>
      <vt:lpstr>Οργάνωση του μαθήματος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Εναλλακτικές μορφές εκπαιδευτικής αξιολόγησης</dc:title>
  <dc:creator>vtsafos</dc:creator>
  <cp:lastModifiedBy>Vassilis</cp:lastModifiedBy>
  <cp:revision>4</cp:revision>
  <dcterms:created xsi:type="dcterms:W3CDTF">2015-03-01T15:18:36Z</dcterms:created>
  <dcterms:modified xsi:type="dcterms:W3CDTF">2024-03-05T14:07:50Z</dcterms:modified>
</cp:coreProperties>
</file>