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sldIdLst>
    <p:sldId id="257" r:id="rId2"/>
    <p:sldId id="263" r:id="rId3"/>
    <p:sldId id="264" r:id="rId4"/>
    <p:sldId id="265" r:id="rId5"/>
    <p:sldId id="266" r:id="rId6"/>
    <p:sldId id="258" r:id="rId7"/>
    <p:sldId id="259" r:id="rId8"/>
    <p:sldId id="261" r:id="rId9"/>
    <p:sldId id="262" r:id="rId10"/>
    <p:sldId id="267" r:id="rId11"/>
    <p:sldId id="268" r:id="rId12"/>
    <p:sldId id="269" r:id="rId13"/>
    <p:sldId id="270" r:id="rId14"/>
    <p:sldId id="271" r:id="rId15"/>
    <p:sldId id="274" r:id="rId16"/>
    <p:sldId id="275" r:id="rId17"/>
    <p:sldId id="276" r:id="rId18"/>
    <p:sldId id="273" r:id="rId19"/>
    <p:sldId id="277" r:id="rId20"/>
    <p:sldId id="272" r:id="rId21"/>
    <p:sldId id="278" r:id="rId22"/>
    <p:sldId id="280" r:id="rId23"/>
    <p:sldId id="281" r:id="rId24"/>
    <p:sldId id="282" r:id="rId25"/>
    <p:sldId id="279" r:id="rId26"/>
    <p:sldId id="283" r:id="rId27"/>
    <p:sldId id="284" r:id="rId28"/>
    <p:sldId id="286" r:id="rId29"/>
    <p:sldId id="285" r:id="rId30"/>
    <p:sldId id="287" r:id="rId31"/>
    <p:sldId id="288" r:id="rId32"/>
    <p:sldId id="289" r:id="rId33"/>
    <p:sldId id="290" r:id="rId34"/>
    <p:sldId id="291" r:id="rId35"/>
    <p:sldId id="292" r:id="rId36"/>
    <p:sldId id="293" r:id="rId37"/>
    <p:sldId id="294" r:id="rId38"/>
    <p:sldId id="295"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0" d="100"/>
          <a:sy n="120" d="100"/>
        </p:scale>
        <p:origin x="-96" y="-23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notesMaster" Target="notesMasters/notesMaster1.xml"/><Relationship Id="rId41" Type="http://schemas.openxmlformats.org/officeDocument/2006/relationships/printerSettings" Target="printerSettings/printerSettings1.bin"/><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2C4EE7-57AA-D342-86BB-8A8240F014C9}" type="datetimeFigureOut">
              <a:rPr lang="en-US" smtClean="0"/>
              <a:t>10/12/15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4FD181-BCC2-B04D-B399-31F48B8ACD64}" type="slidenum">
              <a:rPr lang="en-US" smtClean="0"/>
              <a:t>‹#›</a:t>
            </a:fld>
            <a:endParaRPr lang="en-US"/>
          </a:p>
        </p:txBody>
      </p:sp>
    </p:spTree>
    <p:extLst>
      <p:ext uri="{BB962C8B-B14F-4D97-AF65-F5344CB8AC3E}">
        <p14:creationId xmlns:p14="http://schemas.microsoft.com/office/powerpoint/2010/main" val="34147065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3789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DAF8937-A03D-DC46-ADB6-0327562DDF03}" type="slidenum">
              <a:rPr lang="el-GR" sz="1200"/>
              <a:pPr/>
              <a:t>23</a:t>
            </a:fld>
            <a:endParaRPr lang="el-GR" sz="1200"/>
          </a:p>
        </p:txBody>
      </p:sp>
      <p:sp>
        <p:nvSpPr>
          <p:cNvPr id="430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0659"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B9B47D6-30AD-DE43-9F02-4DA142FF64C0}" type="slidenum">
              <a:rPr lang="el-GR" sz="1200"/>
              <a:pPr/>
              <a:t>24</a:t>
            </a:fld>
            <a:endParaRPr lang="el-GR" sz="1200"/>
          </a:p>
        </p:txBody>
      </p:sp>
      <p:sp>
        <p:nvSpPr>
          <p:cNvPr id="901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2707"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1CA2995-FAFE-F94F-837A-A1F32A36951C}" type="slidenum">
              <a:rPr lang="el-GR" sz="1200"/>
              <a:pPr/>
              <a:t>7</a:t>
            </a:fld>
            <a:endParaRPr lang="el-GR" sz="1200"/>
          </a:p>
        </p:txBody>
      </p:sp>
      <p:sp>
        <p:nvSpPr>
          <p:cNvPr id="327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9939"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AE8BBDA-6AE5-D447-85D5-D247AA7D55F5}" type="slidenum">
              <a:rPr lang="el-GR" sz="1200"/>
              <a:pPr/>
              <a:t>8</a:t>
            </a:fld>
            <a:endParaRPr lang="el-GR" sz="1200"/>
          </a:p>
        </p:txBody>
      </p:sp>
      <p:sp>
        <p:nvSpPr>
          <p:cNvPr id="348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4035"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8EB118D-FA68-324D-8224-A30F99012516}" type="slidenum">
              <a:rPr lang="el-GR" sz="1200"/>
              <a:pPr/>
              <a:t>9</a:t>
            </a:fld>
            <a:endParaRPr lang="el-GR" sz="1200"/>
          </a:p>
        </p:txBody>
      </p:sp>
      <p:sp>
        <p:nvSpPr>
          <p:cNvPr id="358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6083"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C1454E5-0DBA-D648-A226-467A7308E1B2}" type="slidenum">
              <a:rPr lang="el-GR" sz="1200"/>
              <a:pPr/>
              <a:t>15</a:t>
            </a:fld>
            <a:endParaRPr lang="el-GR" sz="1200"/>
          </a:p>
        </p:txBody>
      </p:sp>
      <p:sp>
        <p:nvSpPr>
          <p:cNvPr id="829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6323"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DE3205B-A61D-3745-ACDB-D8AE989AE764}" type="slidenum">
              <a:rPr lang="el-GR" sz="1200"/>
              <a:pPr/>
              <a:t>16</a:t>
            </a:fld>
            <a:endParaRPr lang="el-GR" sz="1200"/>
          </a:p>
        </p:txBody>
      </p:sp>
      <p:sp>
        <p:nvSpPr>
          <p:cNvPr id="839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8371"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CD16837-988A-B449-A82C-CB696FFF88F9}" type="slidenum">
              <a:rPr lang="el-GR" sz="1200"/>
              <a:pPr/>
              <a:t>17</a:t>
            </a:fld>
            <a:endParaRPr lang="el-GR" sz="1200"/>
          </a:p>
        </p:txBody>
      </p:sp>
      <p:sp>
        <p:nvSpPr>
          <p:cNvPr id="849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0419"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7F52F27-6F9A-F942-B7EC-AC2B1A22ED52}" type="slidenum">
              <a:rPr lang="el-GR" sz="1200"/>
              <a:pPr/>
              <a:t>19</a:t>
            </a:fld>
            <a:endParaRPr lang="el-GR" sz="1200"/>
          </a:p>
        </p:txBody>
      </p:sp>
      <p:sp>
        <p:nvSpPr>
          <p:cNvPr id="860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2467"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8839B46-CCA9-664E-830A-F2F4BFF68AF0}" type="slidenum">
              <a:rPr lang="el-GR" sz="1200"/>
              <a:pPr/>
              <a:t>22</a:t>
            </a:fld>
            <a:endParaRPr lang="el-GR" sz="1200"/>
          </a:p>
        </p:txBody>
      </p:sp>
      <p:sp>
        <p:nvSpPr>
          <p:cNvPr id="890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8611"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9" name="Group 8"/>
          <p:cNvGrpSpPr/>
          <p:nvPr/>
        </p:nvGrpSpPr>
        <p:grpSpPr>
          <a:xfrm>
            <a:off x="486873" y="411480"/>
            <a:ext cx="8170254" cy="6035040"/>
            <a:chOff x="486873" y="411480"/>
            <a:chExt cx="8170254" cy="6035040"/>
          </a:xfrm>
        </p:grpSpPr>
        <p:sp>
          <p:nvSpPr>
            <p:cNvPr id="8" name="Rectangle 7"/>
            <p:cNvSpPr/>
            <p:nvPr/>
          </p:nvSpPr>
          <p:spPr>
            <a:xfrm>
              <a:off x="4868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a:spLocks/>
            </p:cNvSpPr>
            <p:nvPr/>
          </p:nvSpPr>
          <p:spPr>
            <a:xfrm>
              <a:off x="562843" y="475488"/>
              <a:ext cx="7982712" cy="5888736"/>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5" name="Straight Connector 14"/>
            <p:cNvCxnSpPr/>
            <p:nvPr/>
          </p:nvCxnSpPr>
          <p:spPr>
            <a:xfrm>
              <a:off x="562842" y="6133646"/>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562843" y="457200"/>
              <a:ext cx="7982712" cy="25786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914400" y="1123950"/>
            <a:ext cx="7342188" cy="1924050"/>
          </a:xfrm>
        </p:spPr>
        <p:txBody>
          <a:bodyPr anchor="b" anchorCtr="0">
            <a:noAutofit/>
          </a:bodyPr>
          <a:lstStyle>
            <a:lvl1pPr>
              <a:defRPr sz="5400" kern="1200">
                <a:solidFill>
                  <a:schemeClr val="tx1">
                    <a:lumMod val="75000"/>
                    <a:lumOff val="25000"/>
                  </a:schemeClr>
                </a:solidFill>
                <a:latin typeface="+mj-lt"/>
                <a:ea typeface="+mj-ea"/>
                <a:cs typeface="+mj-cs"/>
              </a:defRPr>
            </a:lvl1pPr>
          </a:lstStyle>
          <a:p>
            <a:r>
              <a:rPr lang="el-GR" smtClean="0"/>
              <a:t>Click to edit Master title style</a:t>
            </a:r>
            <a:endParaRPr dirty="0"/>
          </a:p>
        </p:txBody>
      </p:sp>
      <p:sp>
        <p:nvSpPr>
          <p:cNvPr id="3" name="Subtitle 2"/>
          <p:cNvSpPr>
            <a:spLocks noGrp="1"/>
          </p:cNvSpPr>
          <p:nvPr>
            <p:ph type="subTitle" idx="1"/>
          </p:nvPr>
        </p:nvSpPr>
        <p:spPr>
          <a:xfrm>
            <a:off x="914400" y="3429000"/>
            <a:ext cx="7342188" cy="1752600"/>
          </a:xfrm>
        </p:spPr>
        <p:txBody>
          <a:bodyPr vert="horz" lIns="91440" tIns="45720" rIns="91440" bIns="45720" rtlCol="0">
            <a:normAutofit/>
          </a:bodyPr>
          <a:lstStyle>
            <a:lvl1pPr marL="0" indent="0" algn="ctr" defTabSz="914400" rtl="0" eaLnBrk="1" latinLnBrk="0" hangingPunct="1">
              <a:spcBef>
                <a:spcPts val="300"/>
              </a:spcBef>
              <a:buClr>
                <a:schemeClr val="tx1">
                  <a:lumMod val="75000"/>
                  <a:lumOff val="25000"/>
                </a:schemeClr>
              </a:buClr>
              <a:buFont typeface="Arial" pitchFamily="34" charset="0"/>
              <a:buNone/>
              <a:defRPr sz="2000" kern="1200">
                <a:solidFill>
                  <a:schemeClr val="tx1">
                    <a:lumMod val="75000"/>
                    <a:lumOff val="2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Click to edit Master subtitle style</a:t>
            </a:r>
            <a:endParaRPr dirty="0"/>
          </a:p>
        </p:txBody>
      </p:sp>
      <p:sp>
        <p:nvSpPr>
          <p:cNvPr id="4" name="Date Placeholder 3"/>
          <p:cNvSpPr>
            <a:spLocks noGrp="1"/>
          </p:cNvSpPr>
          <p:nvPr>
            <p:ph type="dt" sz="half" idx="10"/>
          </p:nvPr>
        </p:nvSpPr>
        <p:spPr>
          <a:xfrm>
            <a:off x="573741" y="6122894"/>
            <a:ext cx="2133600" cy="259317"/>
          </a:xfrm>
        </p:spPr>
        <p:txBody>
          <a:bodyPr/>
          <a:lstStyle/>
          <a:p>
            <a:fld id="{7D290233-0DD1-4A80-BB1E-9ADC3556DBB6}" type="datetimeFigureOut">
              <a:rPr lang="en-US" smtClean="0"/>
              <a:t>10/12/15</a:t>
            </a:fld>
            <a:endParaRPr lang="en-US"/>
          </a:p>
        </p:txBody>
      </p:sp>
      <p:sp>
        <p:nvSpPr>
          <p:cNvPr id="5" name="Footer Placeholder 4"/>
          <p:cNvSpPr>
            <a:spLocks noGrp="1"/>
          </p:cNvSpPr>
          <p:nvPr>
            <p:ph type="ftr" sz="quarter" idx="11"/>
          </p:nvPr>
        </p:nvSpPr>
        <p:spPr>
          <a:xfrm>
            <a:off x="5638800" y="6122894"/>
            <a:ext cx="2895600" cy="257810"/>
          </a:xfrm>
        </p:spPr>
        <p:txBody>
          <a:bodyPr/>
          <a:lstStyle/>
          <a:p>
            <a:endParaRPr lang="en-US"/>
          </a:p>
        </p:txBody>
      </p:sp>
      <p:sp>
        <p:nvSpPr>
          <p:cNvPr id="6" name="Slide Number Placeholder 5"/>
          <p:cNvSpPr>
            <a:spLocks noGrp="1"/>
          </p:cNvSpPr>
          <p:nvPr>
            <p:ph type="sldNum" sz="quarter" idx="12"/>
          </p:nvPr>
        </p:nvSpPr>
        <p:spPr>
          <a:xfrm>
            <a:off x="4191000" y="6122894"/>
            <a:ext cx="762000" cy="271463"/>
          </a:xfrm>
        </p:spPr>
        <p:txBody>
          <a:bodyPr/>
          <a:lstStyle/>
          <a:p>
            <a:fld id="{CFE4BAC9-6D41-4691-9299-18EF07EF017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 Picture, and Caption">
    <p:spTree>
      <p:nvGrpSpPr>
        <p:cNvPr id="1" name=""/>
        <p:cNvGrpSpPr/>
        <p:nvPr/>
      </p:nvGrpSpPr>
      <p:grpSpPr>
        <a:xfrm>
          <a:off x="0" y="0"/>
          <a:ext cx="0" cy="0"/>
          <a:chOff x="0" y="0"/>
          <a:chExt cx="0" cy="0"/>
        </a:xfrm>
      </p:grpSpPr>
      <p:grpSp>
        <p:nvGrpSpPr>
          <p:cNvPr id="8" name="Group 7"/>
          <p:cNvGrpSpPr/>
          <p:nvPr/>
        </p:nvGrpSpPr>
        <p:grpSpPr>
          <a:xfrm>
            <a:off x="182880" y="173699"/>
            <a:ext cx="8778240" cy="6510602"/>
            <a:chOff x="182880" y="173699"/>
            <a:chExt cx="8778240" cy="6510602"/>
          </a:xfrm>
        </p:grpSpPr>
        <p:grpSp>
          <p:nvGrpSpPr>
            <p:cNvPr id="26" name="Group 25"/>
            <p:cNvGrpSpPr/>
            <p:nvPr/>
          </p:nvGrpSpPr>
          <p:grpSpPr>
            <a:xfrm>
              <a:off x="182880" y="173699"/>
              <a:ext cx="8778240" cy="6510602"/>
              <a:chOff x="182880" y="173699"/>
              <a:chExt cx="8778240" cy="6510602"/>
            </a:xfrm>
          </p:grpSpPr>
          <p:grpSp>
            <p:nvGrpSpPr>
              <p:cNvPr id="27" name="Group 26"/>
              <p:cNvGrpSpPr/>
              <p:nvPr/>
            </p:nvGrpSpPr>
            <p:grpSpPr>
              <a:xfrm>
                <a:off x="182880" y="173699"/>
                <a:ext cx="8778240" cy="6510602"/>
                <a:chOff x="182880" y="173699"/>
                <a:chExt cx="8778240" cy="6510602"/>
              </a:xfrm>
            </p:grpSpPr>
            <p:sp>
              <p:nvSpPr>
                <p:cNvPr id="29" name="Rectangle 28"/>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0" name="Group 10"/>
                <p:cNvGrpSpPr/>
                <p:nvPr/>
              </p:nvGrpSpPr>
              <p:grpSpPr>
                <a:xfrm>
                  <a:off x="256032" y="237744"/>
                  <a:ext cx="8622792" cy="6364224"/>
                  <a:chOff x="247157" y="247430"/>
                  <a:chExt cx="8622792" cy="6364224"/>
                </a:xfrm>
              </p:grpSpPr>
              <p:sp>
                <p:nvSpPr>
                  <p:cNvPr id="31" name="Rectangle 30"/>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2" name="Straight Connector 31"/>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8" name="Rectangle 27"/>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5" name="Rectangle 24"/>
            <p:cNvSpPr/>
            <p:nvPr/>
          </p:nvSpPr>
          <p:spPr>
            <a:xfrm rot="10800000">
              <a:off x="258763" y="1594462"/>
              <a:ext cx="357530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225" y="1694329"/>
            <a:ext cx="3008313" cy="914400"/>
          </a:xfrm>
        </p:spPr>
        <p:txBody>
          <a:bodyPr anchor="b">
            <a:normAutofit/>
          </a:bodyPr>
          <a:lstStyle>
            <a:lvl1pPr algn="l">
              <a:defRPr sz="2800" b="0"/>
            </a:lvl1pPr>
          </a:lstStyle>
          <a:p>
            <a:r>
              <a:rPr lang="el-GR" smtClean="0"/>
              <a:t>Click to edit Master title style</a:t>
            </a:r>
            <a:endParaRPr dirty="0"/>
          </a:p>
        </p:txBody>
      </p:sp>
      <p:sp>
        <p:nvSpPr>
          <p:cNvPr id="3" name="Content Placeholder 2"/>
          <p:cNvSpPr>
            <a:spLocks noGrp="1"/>
          </p:cNvSpPr>
          <p:nvPr>
            <p:ph idx="1"/>
          </p:nvPr>
        </p:nvSpPr>
        <p:spPr>
          <a:xfrm>
            <a:off x="4328319" y="609600"/>
            <a:ext cx="41148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dirty="0"/>
          </a:p>
        </p:txBody>
      </p:sp>
      <p:sp>
        <p:nvSpPr>
          <p:cNvPr id="4" name="Text Placeholder 3"/>
          <p:cNvSpPr>
            <a:spLocks noGrp="1"/>
          </p:cNvSpPr>
          <p:nvPr>
            <p:ph type="body" sz="half" idx="2"/>
          </p:nvPr>
        </p:nvSpPr>
        <p:spPr>
          <a:xfrm>
            <a:off x="530225" y="2672323"/>
            <a:ext cx="3008313" cy="3403040"/>
          </a:xfrm>
        </p:spPr>
        <p:txBody>
          <a:bodyPr>
            <a:normAutofit/>
          </a:bodyPr>
          <a:lstStyle>
            <a:lvl1pPr marL="0" indent="0">
              <a:lnSpc>
                <a:spcPct val="120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Click to edit Master text styles</a:t>
            </a:r>
          </a:p>
        </p:txBody>
      </p:sp>
      <p:sp>
        <p:nvSpPr>
          <p:cNvPr id="5" name="Date Placeholder 4"/>
          <p:cNvSpPr>
            <a:spLocks noGrp="1"/>
          </p:cNvSpPr>
          <p:nvPr>
            <p:ph type="dt" sz="half" idx="10"/>
          </p:nvPr>
        </p:nvSpPr>
        <p:spPr/>
        <p:txBody>
          <a:bodyPr/>
          <a:lstStyle/>
          <a:p>
            <a:fld id="{7D290233-0DD1-4A80-BB1E-9ADC3556DBB6}" type="datetimeFigureOut">
              <a:rPr lang="en-US" smtClean="0"/>
              <a:t>10/12/15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E4BAC9-6D41-4691-9299-18EF07EF0177}" type="slidenum">
              <a:rPr lang="en-US" smtClean="0"/>
              <a:t>‹#›</a:t>
            </a:fld>
            <a:endParaRPr lang="en-US"/>
          </a:p>
        </p:txBody>
      </p:sp>
      <p:sp>
        <p:nvSpPr>
          <p:cNvPr id="17" name="Picture Placeholder 16"/>
          <p:cNvSpPr>
            <a:spLocks noGrp="1"/>
          </p:cNvSpPr>
          <p:nvPr>
            <p:ph type="pic" sz="quarter" idx="13"/>
          </p:nvPr>
        </p:nvSpPr>
        <p:spPr>
          <a:xfrm>
            <a:off x="352892" y="310123"/>
            <a:ext cx="3398837" cy="1204912"/>
          </a:xfrm>
        </p:spPr>
        <p:txBody>
          <a:bodyPr>
            <a:normAutofit/>
          </a:bodyPr>
          <a:lstStyle>
            <a:lvl1pPr>
              <a:buNone/>
              <a:defRPr sz="1800"/>
            </a:lvl1pPr>
          </a:lstStyle>
          <a:p>
            <a:r>
              <a:rPr lang="el-GR"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5" name="Group 14"/>
          <p:cNvGrpSpPr/>
          <p:nvPr/>
        </p:nvGrpSpPr>
        <p:grpSpPr>
          <a:xfrm>
            <a:off x="182880" y="173699"/>
            <a:ext cx="8778240" cy="6510602"/>
            <a:chOff x="182880" y="173699"/>
            <a:chExt cx="8778240" cy="6510602"/>
          </a:xfrm>
        </p:grpSpPr>
        <p:grpSp>
          <p:nvGrpSpPr>
            <p:cNvPr id="16" name="Group 15"/>
            <p:cNvGrpSpPr/>
            <p:nvPr/>
          </p:nvGrpSpPr>
          <p:grpSpPr>
            <a:xfrm>
              <a:off x="182880" y="173699"/>
              <a:ext cx="8778240" cy="6510602"/>
              <a:chOff x="182880" y="173699"/>
              <a:chExt cx="8778240" cy="6510602"/>
            </a:xfrm>
          </p:grpSpPr>
          <p:sp>
            <p:nvSpPr>
              <p:cNvPr id="18" name="Rectangle 17"/>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9" name="Group 10"/>
              <p:cNvGrpSpPr/>
              <p:nvPr/>
            </p:nvGrpSpPr>
            <p:grpSpPr>
              <a:xfrm>
                <a:off x="256032" y="237744"/>
                <a:ext cx="8622792" cy="6364224"/>
                <a:chOff x="247157" y="247430"/>
                <a:chExt cx="8622792" cy="6364224"/>
              </a:xfrm>
            </p:grpSpPr>
            <p:sp>
              <p:nvSpPr>
                <p:cNvPr id="20" name="Rectangle 19"/>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1" name="Straight Connector 20"/>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7" name="Rectangle 16"/>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2" y="1691640"/>
            <a:ext cx="3008376" cy="914400"/>
          </a:xfrm>
        </p:spPr>
        <p:txBody>
          <a:bodyPr anchor="b">
            <a:noAutofit/>
          </a:bodyPr>
          <a:lstStyle>
            <a:lvl1pPr algn="l">
              <a:defRPr sz="2800" b="0"/>
            </a:lvl1pPr>
          </a:lstStyle>
          <a:p>
            <a:r>
              <a:rPr lang="el-GR" smtClean="0"/>
              <a:t>Click to edit Master title style</a:t>
            </a:r>
            <a:endParaRPr/>
          </a:p>
        </p:txBody>
      </p:sp>
      <p:sp>
        <p:nvSpPr>
          <p:cNvPr id="3" name="Picture Placeholder 2"/>
          <p:cNvSpPr>
            <a:spLocks noGrp="1"/>
          </p:cNvSpPr>
          <p:nvPr>
            <p:ph type="pic" idx="1"/>
          </p:nvPr>
        </p:nvSpPr>
        <p:spPr>
          <a:xfrm>
            <a:off x="4338559" y="612775"/>
            <a:ext cx="4114800" cy="5468112"/>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Drag picture to placeholder or click icon to add</a:t>
            </a:r>
            <a:endParaRPr/>
          </a:p>
        </p:txBody>
      </p:sp>
      <p:sp>
        <p:nvSpPr>
          <p:cNvPr id="4" name="Text Placeholder 3"/>
          <p:cNvSpPr>
            <a:spLocks noGrp="1"/>
          </p:cNvSpPr>
          <p:nvPr>
            <p:ph type="body" sz="half" idx="2"/>
          </p:nvPr>
        </p:nvSpPr>
        <p:spPr>
          <a:xfrm>
            <a:off x="530352" y="2670048"/>
            <a:ext cx="3008376" cy="3401568"/>
          </a:xfrm>
        </p:spPr>
        <p:txBody>
          <a:bodyPr vert="horz" lIns="91440" tIns="45720" rIns="91440" bIns="45720"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el-GR" smtClean="0"/>
              <a:t>Click to edit Master text styles</a:t>
            </a:r>
          </a:p>
        </p:txBody>
      </p:sp>
      <p:sp>
        <p:nvSpPr>
          <p:cNvPr id="5" name="Date Placeholder 4"/>
          <p:cNvSpPr>
            <a:spLocks noGrp="1"/>
          </p:cNvSpPr>
          <p:nvPr>
            <p:ph type="dt" sz="half" idx="10"/>
          </p:nvPr>
        </p:nvSpPr>
        <p:spPr/>
        <p:txBody>
          <a:bodyPr/>
          <a:lstStyle/>
          <a:p>
            <a:fld id="{7D290233-0DD1-4A80-BB1E-9ADC3556DBB6}" type="datetimeFigureOut">
              <a:rPr lang="en-US" smtClean="0"/>
              <a:t>10/12/15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grpSp>
          <p:nvGrpSpPr>
            <p:cNvPr id="17" name="Group 16"/>
            <p:cNvGrpSpPr/>
            <p:nvPr/>
          </p:nvGrpSpPr>
          <p:grpSpPr>
            <a:xfrm>
              <a:off x="182880" y="173699"/>
              <a:ext cx="8778240" cy="6510602"/>
              <a:chOff x="182880" y="173699"/>
              <a:chExt cx="8778240" cy="6510602"/>
            </a:xfrm>
          </p:grpSpPr>
          <p:sp>
            <p:nvSpPr>
              <p:cNvPr id="19" name="Rectangle 18"/>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1" name="Group 10"/>
              <p:cNvGrpSpPr/>
              <p:nvPr/>
            </p:nvGrpSpPr>
            <p:grpSpPr>
              <a:xfrm>
                <a:off x="256032" y="237744"/>
                <a:ext cx="8622792" cy="6364224"/>
                <a:chOff x="247157" y="247430"/>
                <a:chExt cx="8622792" cy="6364224"/>
              </a:xfrm>
            </p:grpSpPr>
            <p:sp>
              <p:nvSpPr>
                <p:cNvPr id="22" name="Rectangle 21"/>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3" name="Straight Connector 22"/>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0" name="Rectangle 19"/>
            <p:cNvSpPr/>
            <p:nvPr/>
          </p:nvSpPr>
          <p:spPr>
            <a:xfrm>
              <a:off x="256032" y="42031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1" y="4287819"/>
            <a:ext cx="8021977" cy="916193"/>
          </a:xfrm>
        </p:spPr>
        <p:txBody>
          <a:bodyPr anchor="b">
            <a:noAutofit/>
          </a:bodyPr>
          <a:lstStyle>
            <a:lvl1pPr algn="l">
              <a:defRPr sz="3600" b="0"/>
            </a:lvl1pPr>
          </a:lstStyle>
          <a:p>
            <a:r>
              <a:rPr lang="el-GR" smtClean="0"/>
              <a:t>Click to edit Master title style</a:t>
            </a:r>
            <a:endParaRPr dirty="0"/>
          </a:p>
        </p:txBody>
      </p:sp>
      <p:sp>
        <p:nvSpPr>
          <p:cNvPr id="3" name="Picture Placeholder 2"/>
          <p:cNvSpPr>
            <a:spLocks noGrp="1"/>
          </p:cNvSpPr>
          <p:nvPr>
            <p:ph type="pic" idx="1"/>
          </p:nvPr>
        </p:nvSpPr>
        <p:spPr>
          <a:xfrm>
            <a:off x="356347" y="331694"/>
            <a:ext cx="8421624" cy="3783106"/>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Drag picture to placeholder or click icon to add</a:t>
            </a:r>
            <a:endParaRPr/>
          </a:p>
        </p:txBody>
      </p:sp>
      <p:sp>
        <p:nvSpPr>
          <p:cNvPr id="4" name="Text Placeholder 3"/>
          <p:cNvSpPr>
            <a:spLocks noGrp="1"/>
          </p:cNvSpPr>
          <p:nvPr>
            <p:ph type="body" sz="half" idx="2"/>
          </p:nvPr>
        </p:nvSpPr>
        <p:spPr>
          <a:xfrm>
            <a:off x="530351" y="5271247"/>
            <a:ext cx="8021977" cy="1013011"/>
          </a:xfrm>
        </p:spPr>
        <p:txBody>
          <a:bodyPr vert="horz" lIns="91440" tIns="45720" rIns="91440" bIns="45720" rtlCol="0">
            <a:normAutofit/>
          </a:bodyPr>
          <a:lstStyle>
            <a:lvl1pPr marL="0" indent="0">
              <a:spcBef>
                <a:spcPts val="0"/>
              </a:spcBef>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el-GR" smtClean="0"/>
              <a:t>Click to edit Master text styles</a:t>
            </a:r>
          </a:p>
        </p:txBody>
      </p:sp>
      <p:sp>
        <p:nvSpPr>
          <p:cNvPr id="5" name="Date Placeholder 4"/>
          <p:cNvSpPr>
            <a:spLocks noGrp="1"/>
          </p:cNvSpPr>
          <p:nvPr>
            <p:ph type="dt" sz="half" idx="10"/>
          </p:nvPr>
        </p:nvSpPr>
        <p:spPr/>
        <p:txBody>
          <a:bodyPr/>
          <a:lstStyle/>
          <a:p>
            <a:fld id="{7D290233-0DD1-4A80-BB1E-9ADC3556DBB6}" type="datetimeFigureOut">
              <a:rPr lang="en-US" smtClean="0"/>
              <a:t>10/12/15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13" name="Group 12"/>
          <p:cNvGrpSpPr/>
          <p:nvPr/>
        </p:nvGrpSpPr>
        <p:grpSpPr>
          <a:xfrm>
            <a:off x="182880" y="173699"/>
            <a:ext cx="8778240" cy="6510602"/>
            <a:chOff x="182880" y="173699"/>
            <a:chExt cx="8778240" cy="6510602"/>
          </a:xfrm>
        </p:grpSpPr>
        <p:sp>
          <p:nvSpPr>
            <p:cNvPr id="14" name="Rectangle 13"/>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5" name="Group 10"/>
            <p:cNvGrpSpPr/>
            <p:nvPr/>
          </p:nvGrpSpPr>
          <p:grpSpPr>
            <a:xfrm>
              <a:off x="256032" y="237744"/>
              <a:ext cx="8622792" cy="6364224"/>
              <a:chOff x="247157" y="247430"/>
              <a:chExt cx="8622792" cy="6364224"/>
            </a:xfrm>
          </p:grpSpPr>
          <p:sp>
            <p:nvSpPr>
              <p:cNvPr id="16" name="Rectangle 15"/>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7" name="Straight Connector 16"/>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8" name="Rectangle 17"/>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l-GR"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dirty="0"/>
          </a:p>
        </p:txBody>
      </p:sp>
      <p:sp>
        <p:nvSpPr>
          <p:cNvPr id="4" name="Date Placeholder 3"/>
          <p:cNvSpPr>
            <a:spLocks noGrp="1"/>
          </p:cNvSpPr>
          <p:nvPr>
            <p:ph type="dt" sz="half" idx="10"/>
          </p:nvPr>
        </p:nvSpPr>
        <p:spPr/>
        <p:txBody>
          <a:bodyPr/>
          <a:lstStyle/>
          <a:p>
            <a:fld id="{7D290233-0DD1-4A80-BB1E-9ADC3556DBB6}" type="datetimeFigureOut">
              <a:rPr lang="en-US" smtClean="0"/>
              <a:t>10/12/15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grpSp>
          <p:nvGrpSpPr>
            <p:cNvPr id="14" name="Group 13"/>
            <p:cNvGrpSpPr/>
            <p:nvPr/>
          </p:nvGrpSpPr>
          <p:grpSpPr>
            <a:xfrm>
              <a:off x="182880" y="173699"/>
              <a:ext cx="8778240" cy="6510602"/>
              <a:chOff x="182880" y="173699"/>
              <a:chExt cx="8778240" cy="6510602"/>
            </a:xfrm>
          </p:grpSpPr>
          <p:sp>
            <p:nvSpPr>
              <p:cNvPr id="15" name="Rectangle 14"/>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6" name="Group 10"/>
              <p:cNvGrpSpPr/>
              <p:nvPr/>
            </p:nvGrpSpPr>
            <p:grpSpPr>
              <a:xfrm>
                <a:off x="256032" y="237744"/>
                <a:ext cx="8622792" cy="6364224"/>
                <a:chOff x="247157" y="247430"/>
                <a:chExt cx="8622792" cy="6364224"/>
              </a:xfrm>
            </p:grpSpPr>
            <p:sp>
              <p:nvSpPr>
                <p:cNvPr id="17" name="Rectangle 16"/>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9" name="Straight Connector 18"/>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8" name="Rectangle 17"/>
            <p:cNvSpPr/>
            <p:nvPr/>
          </p:nvSpPr>
          <p:spPr>
            <a:xfrm rot="5400000">
              <a:off x="4242277"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Vertical Title 1"/>
          <p:cNvSpPr>
            <a:spLocks noGrp="1"/>
          </p:cNvSpPr>
          <p:nvPr>
            <p:ph type="title" orient="vert"/>
          </p:nvPr>
        </p:nvSpPr>
        <p:spPr>
          <a:xfrm>
            <a:off x="7391399" y="609600"/>
            <a:ext cx="1416423" cy="5516563"/>
          </a:xfrm>
        </p:spPr>
        <p:txBody>
          <a:bodyPr vert="eaVert">
            <a:normAutofit/>
          </a:bodyPr>
          <a:lstStyle>
            <a:lvl1pPr>
              <a:defRPr sz="3600"/>
            </a:lvl1pPr>
          </a:lstStyle>
          <a:p>
            <a:r>
              <a:rPr lang="el-GR" smtClean="0"/>
              <a:t>Click to edit Master title style</a:t>
            </a:r>
            <a:endParaRPr/>
          </a:p>
        </p:txBody>
      </p:sp>
      <p:sp>
        <p:nvSpPr>
          <p:cNvPr id="3" name="Vertical Text Placeholder 2"/>
          <p:cNvSpPr>
            <a:spLocks noGrp="1"/>
          </p:cNvSpPr>
          <p:nvPr>
            <p:ph type="body" orient="vert" idx="1"/>
          </p:nvPr>
        </p:nvSpPr>
        <p:spPr>
          <a:xfrm>
            <a:off x="578222" y="609600"/>
            <a:ext cx="6279777" cy="5516563"/>
          </a:xfrm>
        </p:spPr>
        <p:txBody>
          <a:bodyPr vert="eaVert"/>
          <a:lstStyle>
            <a:lvl5pPr>
              <a:defRPr/>
            </a:lvl5p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dirty="0"/>
          </a:p>
        </p:txBody>
      </p:sp>
      <p:sp>
        <p:nvSpPr>
          <p:cNvPr id="4" name="Date Placeholder 3"/>
          <p:cNvSpPr>
            <a:spLocks noGrp="1"/>
          </p:cNvSpPr>
          <p:nvPr>
            <p:ph type="dt" sz="half" idx="10"/>
          </p:nvPr>
        </p:nvSpPr>
        <p:spPr/>
        <p:txBody>
          <a:bodyPr/>
          <a:lstStyle/>
          <a:p>
            <a:fld id="{7D290233-0DD1-4A80-BB1E-9ADC3556DBB6}" type="datetimeFigureOut">
              <a:rPr lang="en-US" smtClean="0"/>
              <a:t>10/12/15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GB" smtClean="0"/>
              <a:t>Click to edit Master title style</a:t>
            </a:r>
            <a:endParaRPr lang="en-US"/>
          </a:p>
        </p:txBody>
      </p:sp>
      <p:sp>
        <p:nvSpPr>
          <p:cNvPr id="3" name="Text Placeholder 2"/>
          <p:cNvSpPr>
            <a:spLocks noGrp="1"/>
          </p:cNvSpPr>
          <p:nvPr>
            <p:ph type="body" sz="half" idx="1"/>
          </p:nvPr>
        </p:nvSpPr>
        <p:spPr>
          <a:xfrm>
            <a:off x="685800" y="1981200"/>
            <a:ext cx="7772400" cy="19812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685800" y="4114800"/>
            <a:ext cx="7772400" cy="19812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pPr>
              <a:defRPr/>
            </a:pPr>
            <a:fld id="{DFF21ACF-C081-DD4A-818C-F8319A0852EC}" type="slidenum">
              <a:rPr lang="el-GR"/>
              <a:pPr>
                <a:defRPr/>
              </a:pPr>
              <a:t>‹#›</a:t>
            </a:fld>
            <a:endParaRPr lang="el-GR"/>
          </a:p>
        </p:txBody>
      </p:sp>
    </p:spTree>
    <p:extLst>
      <p:ext uri="{BB962C8B-B14F-4D97-AF65-F5344CB8AC3E}">
        <p14:creationId xmlns:p14="http://schemas.microsoft.com/office/powerpoint/2010/main" val="10180569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GB"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pPr>
              <a:defRPr/>
            </a:pPr>
            <a:fld id="{A4F7F327-62F1-504A-B88B-3ED374526BD9}" type="slidenum">
              <a:rPr lang="el-GR"/>
              <a:pPr>
                <a:defRPr/>
              </a:pPr>
              <a:t>‹#›</a:t>
            </a:fld>
            <a:endParaRPr lang="el-GR"/>
          </a:p>
        </p:txBody>
      </p:sp>
    </p:spTree>
    <p:extLst>
      <p:ext uri="{BB962C8B-B14F-4D97-AF65-F5344CB8AC3E}">
        <p14:creationId xmlns:p14="http://schemas.microsoft.com/office/powerpoint/2010/main" val="20503618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sp>
          <p:nvSpPr>
            <p:cNvPr id="13" name="Rectangle 12"/>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10"/>
            <p:cNvGrpSpPr/>
            <p:nvPr/>
          </p:nvGrpSpPr>
          <p:grpSpPr>
            <a:xfrm>
              <a:off x="256032" y="237744"/>
              <a:ext cx="8622792" cy="6364224"/>
              <a:chOff x="247157" y="247430"/>
              <a:chExt cx="8622792" cy="6364224"/>
            </a:xfrm>
          </p:grpSpPr>
          <p:sp>
            <p:nvSpPr>
              <p:cNvPr id="19" name="Rectangle 1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0" name="Straight Connector 19"/>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1" name="Rectangle 20"/>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l-GR"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dirty="0"/>
          </a:p>
        </p:txBody>
      </p:sp>
      <p:sp>
        <p:nvSpPr>
          <p:cNvPr id="4" name="Date Placeholder 3"/>
          <p:cNvSpPr>
            <a:spLocks noGrp="1"/>
          </p:cNvSpPr>
          <p:nvPr>
            <p:ph type="dt" sz="half" idx="10"/>
          </p:nvPr>
        </p:nvSpPr>
        <p:spPr/>
        <p:txBody>
          <a:bodyPr/>
          <a:lstStyle/>
          <a:p>
            <a:fld id="{7D290233-0DD1-4A80-BB1E-9ADC3556DBB6}" type="datetimeFigureOut">
              <a:rPr lang="en-US" smtClean="0"/>
              <a:t>10/12/15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grpSp>
        <p:nvGrpSpPr>
          <p:cNvPr id="10" name="Group 9"/>
          <p:cNvGrpSpPr/>
          <p:nvPr/>
        </p:nvGrpSpPr>
        <p:grpSpPr>
          <a:xfrm>
            <a:off x="486873" y="411480"/>
            <a:ext cx="8170254" cy="6035040"/>
            <a:chOff x="486873" y="411480"/>
            <a:chExt cx="8170254" cy="6035040"/>
          </a:xfrm>
        </p:grpSpPr>
        <p:sp>
          <p:nvSpPr>
            <p:cNvPr id="12" name="Rectangle 11"/>
            <p:cNvSpPr/>
            <p:nvPr/>
          </p:nvSpPr>
          <p:spPr>
            <a:xfrm>
              <a:off x="4868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 name="Group 11"/>
            <p:cNvGrpSpPr/>
            <p:nvPr/>
          </p:nvGrpSpPr>
          <p:grpSpPr>
            <a:xfrm>
              <a:off x="562842" y="475488"/>
              <a:ext cx="7982713" cy="5888736"/>
              <a:chOff x="562842" y="475488"/>
              <a:chExt cx="7982713" cy="5888736"/>
            </a:xfrm>
          </p:grpSpPr>
          <p:sp>
            <p:nvSpPr>
              <p:cNvPr id="8" name="Rectangle 7"/>
              <p:cNvSpPr>
                <a:spLocks/>
              </p:cNvSpPr>
              <p:nvPr/>
            </p:nvSpPr>
            <p:spPr>
              <a:xfrm>
                <a:off x="562843" y="475488"/>
                <a:ext cx="7982712" cy="5888736"/>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9" name="Straight Connector 8"/>
              <p:cNvCxnSpPr/>
              <p:nvPr/>
            </p:nvCxnSpPr>
            <p:spPr>
              <a:xfrm>
                <a:off x="562842" y="6133646"/>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1" name="Straight Connector 10"/>
              <p:cNvCxnSpPr/>
              <p:nvPr/>
            </p:nvCxnSpPr>
            <p:spPr>
              <a:xfrm>
                <a:off x="562842" y="3427528"/>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ctrTitle"/>
          </p:nvPr>
        </p:nvSpPr>
        <p:spPr>
          <a:xfrm>
            <a:off x="900113" y="3442447"/>
            <a:ext cx="7345362" cy="1532965"/>
          </a:xfrm>
        </p:spPr>
        <p:txBody>
          <a:bodyPr anchor="b" anchorCtr="0">
            <a:normAutofit/>
          </a:bodyPr>
          <a:lstStyle>
            <a:lvl1pPr>
              <a:defRPr sz="5400"/>
            </a:lvl1pPr>
          </a:lstStyle>
          <a:p>
            <a:r>
              <a:rPr lang="el-GR" smtClean="0"/>
              <a:t>Click to edit Master title style</a:t>
            </a:r>
            <a:endParaRPr/>
          </a:p>
        </p:txBody>
      </p:sp>
      <p:sp>
        <p:nvSpPr>
          <p:cNvPr id="3" name="Subtitle 2"/>
          <p:cNvSpPr>
            <a:spLocks noGrp="1"/>
          </p:cNvSpPr>
          <p:nvPr>
            <p:ph type="subTitle" idx="1"/>
          </p:nvPr>
        </p:nvSpPr>
        <p:spPr>
          <a:xfrm>
            <a:off x="900113" y="5029200"/>
            <a:ext cx="7345362" cy="990600"/>
          </a:xfrm>
        </p:spPr>
        <p:txBody>
          <a:bodyPr>
            <a:normAutofit/>
          </a:bodyPr>
          <a:lstStyle>
            <a:lvl1pPr marL="0" indent="0" algn="ctr">
              <a:spcBef>
                <a:spcPts val="300"/>
              </a:spcBef>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Click to edit Master subtitle style</a:t>
            </a:r>
            <a:endParaRPr dirty="0"/>
          </a:p>
        </p:txBody>
      </p:sp>
      <p:sp>
        <p:nvSpPr>
          <p:cNvPr id="4" name="Date Placeholder 3"/>
          <p:cNvSpPr>
            <a:spLocks noGrp="1"/>
          </p:cNvSpPr>
          <p:nvPr>
            <p:ph type="dt" sz="half" idx="10"/>
          </p:nvPr>
        </p:nvSpPr>
        <p:spPr>
          <a:xfrm>
            <a:off x="569259" y="6122894"/>
            <a:ext cx="2133600" cy="259317"/>
          </a:xfrm>
        </p:spPr>
        <p:txBody>
          <a:bodyPr/>
          <a:lstStyle/>
          <a:p>
            <a:fld id="{7D290233-0DD1-4A80-BB1E-9ADC3556DBB6}" type="datetimeFigureOut">
              <a:rPr lang="en-US" smtClean="0"/>
              <a:t>10/12/15</a:t>
            </a:fld>
            <a:endParaRPr lang="en-US"/>
          </a:p>
        </p:txBody>
      </p:sp>
      <p:sp>
        <p:nvSpPr>
          <p:cNvPr id="5" name="Footer Placeholder 4"/>
          <p:cNvSpPr>
            <a:spLocks noGrp="1"/>
          </p:cNvSpPr>
          <p:nvPr>
            <p:ph type="ftr" sz="quarter" idx="11"/>
          </p:nvPr>
        </p:nvSpPr>
        <p:spPr>
          <a:xfrm>
            <a:off x="5638800" y="6124401"/>
            <a:ext cx="2895600" cy="257810"/>
          </a:xfrm>
        </p:spPr>
        <p:txBody>
          <a:bodyPr/>
          <a:lstStyle/>
          <a:p>
            <a:endParaRPr lang="en-US"/>
          </a:p>
        </p:txBody>
      </p:sp>
      <p:sp>
        <p:nvSpPr>
          <p:cNvPr id="14" name="Picture Placeholder 13"/>
          <p:cNvSpPr>
            <a:spLocks noGrp="1"/>
          </p:cNvSpPr>
          <p:nvPr>
            <p:ph type="pic" sz="quarter" idx="12"/>
          </p:nvPr>
        </p:nvSpPr>
        <p:spPr>
          <a:xfrm>
            <a:off x="636493" y="533400"/>
            <a:ext cx="7836408" cy="2828925"/>
          </a:xfrm>
        </p:spPr>
        <p:txBody>
          <a:bodyPr>
            <a:normAutofit/>
          </a:bodyPr>
          <a:lstStyle>
            <a:lvl1pPr>
              <a:buNone/>
              <a:defRPr sz="2000"/>
            </a:lvl1pPr>
          </a:lstStyle>
          <a:p>
            <a:r>
              <a:rPr lang="el-GR"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sp>
          <p:nvSpPr>
            <p:cNvPr id="12" name="Rectangle 11"/>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10"/>
            <p:cNvGrpSpPr/>
            <p:nvPr/>
          </p:nvGrpSpPr>
          <p:grpSpPr>
            <a:xfrm>
              <a:off x="256032" y="237744"/>
              <a:ext cx="8622792" cy="6364224"/>
              <a:chOff x="247157" y="247430"/>
              <a:chExt cx="8622792" cy="6364224"/>
            </a:xfrm>
          </p:grpSpPr>
          <p:sp>
            <p:nvSpPr>
              <p:cNvPr id="27" name="Rectangle 26"/>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8" name="Straight Connector 27"/>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title"/>
          </p:nvPr>
        </p:nvSpPr>
        <p:spPr>
          <a:xfrm>
            <a:off x="900113" y="1371600"/>
            <a:ext cx="7345362" cy="1676400"/>
          </a:xfrm>
        </p:spPr>
        <p:txBody>
          <a:bodyPr anchor="b" anchorCtr="0">
            <a:noAutofit/>
          </a:bodyPr>
          <a:lstStyle>
            <a:lvl1pPr algn="ctr">
              <a:defRPr sz="5400" b="0" i="0" cap="none" baseline="0">
                <a:solidFill>
                  <a:schemeClr val="tx1">
                    <a:lumMod val="75000"/>
                    <a:lumOff val="25000"/>
                  </a:schemeClr>
                </a:solidFill>
              </a:defRPr>
            </a:lvl1pPr>
          </a:lstStyle>
          <a:p>
            <a:r>
              <a:rPr lang="el-GR" smtClean="0"/>
              <a:t>Click to edit Master title style</a:t>
            </a:r>
            <a:endParaRPr dirty="0"/>
          </a:p>
        </p:txBody>
      </p:sp>
      <p:sp>
        <p:nvSpPr>
          <p:cNvPr id="3" name="Text Placeholder 2"/>
          <p:cNvSpPr>
            <a:spLocks noGrp="1"/>
          </p:cNvSpPr>
          <p:nvPr>
            <p:ph type="body" idx="1"/>
          </p:nvPr>
        </p:nvSpPr>
        <p:spPr>
          <a:xfrm>
            <a:off x="900113" y="3134566"/>
            <a:ext cx="7345362" cy="1500187"/>
          </a:xfrm>
        </p:spPr>
        <p:txBody>
          <a:bodyPr anchor="t" anchorCtr="0"/>
          <a:lstStyle>
            <a:lvl1pPr marL="0" indent="0" algn="ctr">
              <a:spcBef>
                <a:spcPts val="300"/>
              </a:spcBef>
              <a:buNone/>
              <a:defRPr sz="20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Click to edit Master text styles</a:t>
            </a:r>
          </a:p>
        </p:txBody>
      </p:sp>
      <p:sp>
        <p:nvSpPr>
          <p:cNvPr id="4" name="Date Placeholder 3"/>
          <p:cNvSpPr>
            <a:spLocks noGrp="1"/>
          </p:cNvSpPr>
          <p:nvPr>
            <p:ph type="dt" sz="half" idx="10"/>
          </p:nvPr>
        </p:nvSpPr>
        <p:spPr/>
        <p:txBody>
          <a:bodyPr/>
          <a:lstStyle/>
          <a:p>
            <a:fld id="{7D290233-0DD1-4A80-BB1E-9ADC3556DBB6}" type="datetimeFigureOut">
              <a:rPr lang="en-US" smtClean="0"/>
              <a:t>10/12/15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20" name="Group 19"/>
          <p:cNvGrpSpPr/>
          <p:nvPr/>
        </p:nvGrpSpPr>
        <p:grpSpPr>
          <a:xfrm>
            <a:off x="182880" y="173699"/>
            <a:ext cx="8778240" cy="6510602"/>
            <a:chOff x="182880" y="173699"/>
            <a:chExt cx="8778240" cy="6510602"/>
          </a:xfrm>
        </p:grpSpPr>
        <p:sp>
          <p:nvSpPr>
            <p:cNvPr id="21" name="Rectangle 20"/>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2" name="Group 10"/>
            <p:cNvGrpSpPr/>
            <p:nvPr/>
          </p:nvGrpSpPr>
          <p:grpSpPr>
            <a:xfrm>
              <a:off x="256032" y="237744"/>
              <a:ext cx="8622792" cy="6364224"/>
              <a:chOff x="247157" y="247430"/>
              <a:chExt cx="8622792" cy="6364224"/>
            </a:xfrm>
          </p:grpSpPr>
          <p:sp>
            <p:nvSpPr>
              <p:cNvPr id="23" name="Rectangle 22"/>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4" name="Straight Connector 23"/>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5" name="Rectangle 24"/>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l-GR" smtClean="0"/>
              <a:t>Click to edit Master title style</a:t>
            </a:r>
            <a:endParaRPr/>
          </a:p>
        </p:txBody>
      </p:sp>
      <p:sp>
        <p:nvSpPr>
          <p:cNvPr id="3" name="Content Placeholder 2"/>
          <p:cNvSpPr>
            <a:spLocks noGrp="1"/>
          </p:cNvSpPr>
          <p:nvPr>
            <p:ph sz="half" idx="1"/>
          </p:nvPr>
        </p:nvSpPr>
        <p:spPr>
          <a:xfrm>
            <a:off x="900111" y="2147888"/>
            <a:ext cx="356616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a:p>
        </p:txBody>
      </p:sp>
      <p:sp>
        <p:nvSpPr>
          <p:cNvPr id="4" name="Content Placeholder 3"/>
          <p:cNvSpPr>
            <a:spLocks noGrp="1"/>
          </p:cNvSpPr>
          <p:nvPr>
            <p:ph sz="half" idx="2"/>
          </p:nvPr>
        </p:nvSpPr>
        <p:spPr>
          <a:xfrm>
            <a:off x="4648199" y="2147888"/>
            <a:ext cx="356616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a:p>
        </p:txBody>
      </p:sp>
      <p:sp>
        <p:nvSpPr>
          <p:cNvPr id="5" name="Date Placeholder 4"/>
          <p:cNvSpPr>
            <a:spLocks noGrp="1"/>
          </p:cNvSpPr>
          <p:nvPr>
            <p:ph type="dt" sz="half" idx="10"/>
          </p:nvPr>
        </p:nvSpPr>
        <p:spPr/>
        <p:txBody>
          <a:bodyPr/>
          <a:lstStyle/>
          <a:p>
            <a:fld id="{7D290233-0DD1-4A80-BB1E-9ADC3556DBB6}" type="datetimeFigureOut">
              <a:rPr lang="en-US" smtClean="0"/>
              <a:t>10/12/15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grpSp>
          <p:nvGrpSpPr>
            <p:cNvPr id="26" name="Group 25"/>
            <p:cNvGrpSpPr/>
            <p:nvPr/>
          </p:nvGrpSpPr>
          <p:grpSpPr>
            <a:xfrm>
              <a:off x="182880" y="173699"/>
              <a:ext cx="8778240" cy="6510602"/>
              <a:chOff x="182880" y="173699"/>
              <a:chExt cx="8778240" cy="6510602"/>
            </a:xfrm>
          </p:grpSpPr>
          <p:sp>
            <p:nvSpPr>
              <p:cNvPr id="27" name="Rectangle 26"/>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8" name="Group 10"/>
              <p:cNvGrpSpPr/>
              <p:nvPr/>
            </p:nvGrpSpPr>
            <p:grpSpPr>
              <a:xfrm>
                <a:off x="256032" y="237744"/>
                <a:ext cx="8622792" cy="6364224"/>
                <a:chOff x="247157" y="247430"/>
                <a:chExt cx="8622792" cy="6364224"/>
              </a:xfrm>
            </p:grpSpPr>
            <p:sp>
              <p:nvSpPr>
                <p:cNvPr id="29" name="Rectangle 2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1" name="Straight Connector 30"/>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32" name="Rectangle 31"/>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cxnSp>
          <p:nvCxnSpPr>
            <p:cNvPr id="23" name="Straight Connector 22"/>
            <p:cNvCxnSpPr/>
            <p:nvPr/>
          </p:nvCxnSpPr>
          <p:spPr>
            <a:xfrm rot="16200000" flipH="1">
              <a:off x="2217480" y="4026438"/>
              <a:ext cx="4711326" cy="2286"/>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sp>
        <p:nvSpPr>
          <p:cNvPr id="2" name="Title 1"/>
          <p:cNvSpPr>
            <a:spLocks noGrp="1"/>
          </p:cNvSpPr>
          <p:nvPr>
            <p:ph type="title"/>
          </p:nvPr>
        </p:nvSpPr>
        <p:spPr/>
        <p:txBody>
          <a:bodyPr/>
          <a:lstStyle>
            <a:lvl1pPr>
              <a:defRPr/>
            </a:lvl1pPr>
          </a:lstStyle>
          <a:p>
            <a:r>
              <a:rPr lang="el-GR" smtClean="0"/>
              <a:t>Click to edit Master title style</a:t>
            </a:r>
            <a:endParaRPr/>
          </a:p>
        </p:txBody>
      </p:sp>
      <p:sp>
        <p:nvSpPr>
          <p:cNvPr id="3" name="Text Placeholder 2"/>
          <p:cNvSpPr>
            <a:spLocks noGrp="1"/>
          </p:cNvSpPr>
          <p:nvPr>
            <p:ph type="body" idx="1"/>
          </p:nvPr>
        </p:nvSpPr>
        <p:spPr>
          <a:xfrm>
            <a:off x="632301" y="1708990"/>
            <a:ext cx="3566160" cy="832503"/>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Click to edit Master text styles</a:t>
            </a:r>
          </a:p>
        </p:txBody>
      </p:sp>
      <p:sp>
        <p:nvSpPr>
          <p:cNvPr id="4" name="Content Placeholder 3"/>
          <p:cNvSpPr>
            <a:spLocks noGrp="1"/>
          </p:cNvSpPr>
          <p:nvPr>
            <p:ph sz="half" idx="2"/>
          </p:nvPr>
        </p:nvSpPr>
        <p:spPr>
          <a:xfrm>
            <a:off x="632301" y="2590801"/>
            <a:ext cx="356616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dirty="0"/>
          </a:p>
        </p:txBody>
      </p:sp>
      <p:sp>
        <p:nvSpPr>
          <p:cNvPr id="5" name="Text Placeholder 4"/>
          <p:cNvSpPr>
            <a:spLocks noGrp="1"/>
          </p:cNvSpPr>
          <p:nvPr>
            <p:ph type="body" sz="quarter" idx="3"/>
          </p:nvPr>
        </p:nvSpPr>
        <p:spPr>
          <a:xfrm>
            <a:off x="4945539" y="1708990"/>
            <a:ext cx="3566160" cy="832503"/>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Click to edit Master text styles</a:t>
            </a:r>
          </a:p>
        </p:txBody>
      </p:sp>
      <p:sp>
        <p:nvSpPr>
          <p:cNvPr id="6" name="Content Placeholder 5"/>
          <p:cNvSpPr>
            <a:spLocks noGrp="1"/>
          </p:cNvSpPr>
          <p:nvPr>
            <p:ph sz="quarter" idx="4"/>
          </p:nvPr>
        </p:nvSpPr>
        <p:spPr>
          <a:xfrm>
            <a:off x="4945539" y="2590801"/>
            <a:ext cx="356616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dirty="0"/>
          </a:p>
        </p:txBody>
      </p:sp>
      <p:sp>
        <p:nvSpPr>
          <p:cNvPr id="7" name="Date Placeholder 6"/>
          <p:cNvSpPr>
            <a:spLocks noGrp="1"/>
          </p:cNvSpPr>
          <p:nvPr>
            <p:ph type="dt" sz="half" idx="10"/>
          </p:nvPr>
        </p:nvSpPr>
        <p:spPr/>
        <p:txBody>
          <a:bodyPr/>
          <a:lstStyle/>
          <a:p>
            <a:fld id="{7D290233-0DD1-4A80-BB1E-9ADC3556DBB6}" type="datetimeFigureOut">
              <a:rPr lang="en-US" smtClean="0"/>
              <a:t>10/12/15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2" name="Group 11"/>
          <p:cNvGrpSpPr/>
          <p:nvPr/>
        </p:nvGrpSpPr>
        <p:grpSpPr>
          <a:xfrm>
            <a:off x="182880" y="173699"/>
            <a:ext cx="8778240" cy="6510602"/>
            <a:chOff x="182880" y="173699"/>
            <a:chExt cx="8778240" cy="6510602"/>
          </a:xfrm>
        </p:grpSpPr>
        <p:sp>
          <p:nvSpPr>
            <p:cNvPr id="13" name="Rectangle 12"/>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4" name="Group 10"/>
            <p:cNvGrpSpPr/>
            <p:nvPr/>
          </p:nvGrpSpPr>
          <p:grpSpPr>
            <a:xfrm>
              <a:off x="256032" y="237744"/>
              <a:ext cx="8622792" cy="6364224"/>
              <a:chOff x="247157" y="247430"/>
              <a:chExt cx="8622792" cy="6364224"/>
            </a:xfrm>
          </p:grpSpPr>
          <p:sp>
            <p:nvSpPr>
              <p:cNvPr id="15" name="Rectangle 14"/>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6" name="Straight Connector 15"/>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l-GR" smtClean="0"/>
              <a:t>Click to edit Master title style</a:t>
            </a:r>
            <a:endParaRPr/>
          </a:p>
        </p:txBody>
      </p:sp>
      <p:sp>
        <p:nvSpPr>
          <p:cNvPr id="3" name="Date Placeholder 2"/>
          <p:cNvSpPr>
            <a:spLocks noGrp="1"/>
          </p:cNvSpPr>
          <p:nvPr>
            <p:ph type="dt" sz="half" idx="10"/>
          </p:nvPr>
        </p:nvSpPr>
        <p:spPr/>
        <p:txBody>
          <a:bodyPr/>
          <a:lstStyle/>
          <a:p>
            <a:fld id="{7D290233-0DD1-4A80-BB1E-9ADC3556DBB6}" type="datetimeFigureOut">
              <a:rPr lang="en-US" smtClean="0"/>
              <a:t>10/12/15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sp>
          <p:nvSpPr>
            <p:cNvPr id="11" name="Rectangle 10"/>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 name="Group 10"/>
            <p:cNvGrpSpPr/>
            <p:nvPr/>
          </p:nvGrpSpPr>
          <p:grpSpPr>
            <a:xfrm>
              <a:off x="256032" y="237744"/>
              <a:ext cx="8622792" cy="6364224"/>
              <a:chOff x="247157" y="247430"/>
              <a:chExt cx="8622792" cy="6364224"/>
            </a:xfrm>
          </p:grpSpPr>
          <p:sp>
            <p:nvSpPr>
              <p:cNvPr id="13" name="Rectangle 12"/>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4" name="Straight Connector 13"/>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Date Placeholder 1"/>
          <p:cNvSpPr>
            <a:spLocks noGrp="1"/>
          </p:cNvSpPr>
          <p:nvPr>
            <p:ph type="dt" sz="half" idx="10"/>
          </p:nvPr>
        </p:nvSpPr>
        <p:spPr/>
        <p:txBody>
          <a:bodyPr/>
          <a:lstStyle/>
          <a:p>
            <a:fld id="{7D290233-0DD1-4A80-BB1E-9ADC3556DBB6}" type="datetimeFigureOut">
              <a:rPr lang="en-US" smtClean="0"/>
              <a:t>10/12/15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182880" y="173699"/>
            <a:ext cx="8778240" cy="6510602"/>
            <a:chOff x="182880" y="173699"/>
            <a:chExt cx="8778240" cy="6510602"/>
          </a:xfrm>
        </p:grpSpPr>
        <p:grpSp>
          <p:nvGrpSpPr>
            <p:cNvPr id="16" name="Group 15"/>
            <p:cNvGrpSpPr/>
            <p:nvPr/>
          </p:nvGrpSpPr>
          <p:grpSpPr>
            <a:xfrm>
              <a:off x="182880" y="173699"/>
              <a:ext cx="8778240" cy="6510602"/>
              <a:chOff x="182880" y="173699"/>
              <a:chExt cx="8778240" cy="6510602"/>
            </a:xfrm>
          </p:grpSpPr>
          <p:sp>
            <p:nvSpPr>
              <p:cNvPr id="17" name="Rectangle 16"/>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8" name="Group 10"/>
              <p:cNvGrpSpPr/>
              <p:nvPr/>
            </p:nvGrpSpPr>
            <p:grpSpPr>
              <a:xfrm>
                <a:off x="256032" y="237744"/>
                <a:ext cx="8622792" cy="6364224"/>
                <a:chOff x="247157" y="247430"/>
                <a:chExt cx="8622792" cy="6364224"/>
              </a:xfrm>
            </p:grpSpPr>
            <p:sp>
              <p:nvSpPr>
                <p:cNvPr id="19" name="Rectangle 1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0" name="Straight Connector 19"/>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33" name="Rectangle 32"/>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225" y="1169892"/>
            <a:ext cx="3008313" cy="914400"/>
          </a:xfrm>
        </p:spPr>
        <p:txBody>
          <a:bodyPr anchor="b">
            <a:normAutofit/>
          </a:bodyPr>
          <a:lstStyle>
            <a:lvl1pPr algn="l">
              <a:defRPr sz="2800" b="0"/>
            </a:lvl1pPr>
          </a:lstStyle>
          <a:p>
            <a:r>
              <a:rPr lang="el-GR" smtClean="0"/>
              <a:t>Click to edit Master title style</a:t>
            </a:r>
            <a:endParaRPr dirty="0"/>
          </a:p>
        </p:txBody>
      </p:sp>
      <p:sp>
        <p:nvSpPr>
          <p:cNvPr id="3" name="Content Placeholder 2"/>
          <p:cNvSpPr>
            <a:spLocks noGrp="1"/>
          </p:cNvSpPr>
          <p:nvPr>
            <p:ph idx="1"/>
          </p:nvPr>
        </p:nvSpPr>
        <p:spPr>
          <a:xfrm>
            <a:off x="4328319" y="609600"/>
            <a:ext cx="41148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dirty="0"/>
          </a:p>
        </p:txBody>
      </p:sp>
      <p:sp>
        <p:nvSpPr>
          <p:cNvPr id="4" name="Text Placeholder 3"/>
          <p:cNvSpPr>
            <a:spLocks noGrp="1"/>
          </p:cNvSpPr>
          <p:nvPr>
            <p:ph type="body" sz="half" idx="2"/>
          </p:nvPr>
        </p:nvSpPr>
        <p:spPr>
          <a:xfrm>
            <a:off x="530225" y="2147888"/>
            <a:ext cx="3008313" cy="3262313"/>
          </a:xfrm>
        </p:spPr>
        <p:txBody>
          <a:bodyPr vert="horz" lIns="91440" tIns="45720" rIns="91440" bIns="45720"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2000"/>
              </a:spcBef>
              <a:buClr>
                <a:schemeClr val="bg1">
                  <a:lumMod val="75000"/>
                  <a:lumOff val="25000"/>
                </a:schemeClr>
              </a:buClr>
              <a:buFont typeface="Arial" pitchFamily="34" charset="0"/>
              <a:buNone/>
            </a:pPr>
            <a:r>
              <a:rPr lang="el-GR" smtClean="0"/>
              <a:t>Click to edit Master text styles</a:t>
            </a:r>
          </a:p>
        </p:txBody>
      </p:sp>
      <p:sp>
        <p:nvSpPr>
          <p:cNvPr id="5" name="Date Placeholder 4"/>
          <p:cNvSpPr>
            <a:spLocks noGrp="1"/>
          </p:cNvSpPr>
          <p:nvPr>
            <p:ph type="dt" sz="half" idx="10"/>
          </p:nvPr>
        </p:nvSpPr>
        <p:spPr/>
        <p:txBody>
          <a:bodyPr/>
          <a:lstStyle/>
          <a:p>
            <a:fld id="{7D290233-0DD1-4A80-BB1E-9ADC3556DBB6}" type="datetimeFigureOut">
              <a:rPr lang="en-US" smtClean="0"/>
              <a:t>10/12/15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00113" y="244158"/>
            <a:ext cx="7345362" cy="1339850"/>
          </a:xfrm>
          <a:prstGeom prst="rect">
            <a:avLst/>
          </a:prstGeom>
        </p:spPr>
        <p:txBody>
          <a:bodyPr vert="horz" lIns="91440" tIns="45720" rIns="91440" bIns="45720" rtlCol="0" anchor="ctr">
            <a:normAutofit/>
          </a:bodyPr>
          <a:lstStyle/>
          <a:p>
            <a:r>
              <a:rPr lang="el-GR" smtClean="0"/>
              <a:t>Click to edit Master title style</a:t>
            </a:r>
            <a:endParaRPr dirty="0"/>
          </a:p>
        </p:txBody>
      </p:sp>
      <p:sp>
        <p:nvSpPr>
          <p:cNvPr id="3" name="Text Placeholder 2"/>
          <p:cNvSpPr>
            <a:spLocks noGrp="1"/>
          </p:cNvSpPr>
          <p:nvPr>
            <p:ph type="body" idx="1"/>
          </p:nvPr>
        </p:nvSpPr>
        <p:spPr>
          <a:xfrm>
            <a:off x="900112" y="2133601"/>
            <a:ext cx="7345363" cy="3931920"/>
          </a:xfrm>
          <a:prstGeom prst="rect">
            <a:avLst/>
          </a:prstGeom>
        </p:spPr>
        <p:txBody>
          <a:bodyPr vert="horz" lIns="91440" tIns="45720" rIns="91440" bIns="45720" rtlCol="0">
            <a:normAutofit/>
          </a:body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dirty="0"/>
          </a:p>
        </p:txBody>
      </p:sp>
      <p:sp>
        <p:nvSpPr>
          <p:cNvPr id="4" name="Date Placeholder 3"/>
          <p:cNvSpPr>
            <a:spLocks noGrp="1"/>
          </p:cNvSpPr>
          <p:nvPr>
            <p:ph type="dt" sz="half" idx="2"/>
          </p:nvPr>
        </p:nvSpPr>
        <p:spPr>
          <a:xfrm>
            <a:off x="243840" y="6371591"/>
            <a:ext cx="2133600" cy="259317"/>
          </a:xfrm>
          <a:prstGeom prst="rect">
            <a:avLst/>
          </a:prstGeom>
        </p:spPr>
        <p:txBody>
          <a:bodyPr vert="horz" lIns="91440" tIns="45720" rIns="91440" bIns="45720" rtlCol="0" anchor="ctr"/>
          <a:lstStyle>
            <a:lvl1pPr algn="l">
              <a:defRPr sz="1200">
                <a:solidFill>
                  <a:schemeClr val="bg2">
                    <a:lumMod val="60000"/>
                    <a:lumOff val="40000"/>
                  </a:schemeClr>
                </a:solidFill>
                <a:latin typeface="Brush Script MT" pitchFamily="66" charset="0"/>
              </a:defRPr>
            </a:lvl1pPr>
          </a:lstStyle>
          <a:p>
            <a:fld id="{7D290233-0DD1-4A80-BB1E-9ADC3556DBB6}" type="datetimeFigureOut">
              <a:rPr lang="en-US" smtClean="0"/>
              <a:t>10/12/15</a:t>
            </a:fld>
            <a:endParaRPr lang="en-US"/>
          </a:p>
        </p:txBody>
      </p:sp>
      <p:sp>
        <p:nvSpPr>
          <p:cNvPr id="5" name="Footer Placeholder 4"/>
          <p:cNvSpPr>
            <a:spLocks noGrp="1"/>
          </p:cNvSpPr>
          <p:nvPr>
            <p:ph type="ftr" sz="quarter" idx="3"/>
          </p:nvPr>
        </p:nvSpPr>
        <p:spPr>
          <a:xfrm>
            <a:off x="5958840" y="6371591"/>
            <a:ext cx="2895600" cy="257810"/>
          </a:xfrm>
          <a:prstGeom prst="rect">
            <a:avLst/>
          </a:prstGeom>
        </p:spPr>
        <p:txBody>
          <a:bodyPr vert="horz" lIns="91440" tIns="45720" rIns="91440" bIns="45720" rtlCol="0" anchor="ctr"/>
          <a:lstStyle>
            <a:lvl1pPr marL="0" algn="r" defTabSz="914400" rtl="0" eaLnBrk="1" latinLnBrk="0" hangingPunct="1">
              <a:defRPr sz="1200" kern="1200">
                <a:solidFill>
                  <a:schemeClr val="bg2">
                    <a:lumMod val="60000"/>
                    <a:lumOff val="40000"/>
                  </a:schemeClr>
                </a:solidFill>
                <a:latin typeface="Brush Script MT" pitchFamily="66" charset="0"/>
                <a:ea typeface="+mn-ea"/>
                <a:cs typeface="+mn-cs"/>
              </a:defRPr>
            </a:lvl1pPr>
          </a:lstStyle>
          <a:p>
            <a:endParaRPr lang="en-US"/>
          </a:p>
        </p:txBody>
      </p:sp>
      <p:sp>
        <p:nvSpPr>
          <p:cNvPr id="6" name="Slide Number Placeholder 5"/>
          <p:cNvSpPr>
            <a:spLocks noGrp="1"/>
          </p:cNvSpPr>
          <p:nvPr>
            <p:ph type="sldNum" sz="quarter" idx="4"/>
          </p:nvPr>
        </p:nvSpPr>
        <p:spPr>
          <a:xfrm>
            <a:off x="4191000" y="6356350"/>
            <a:ext cx="762000" cy="271463"/>
          </a:xfrm>
          <a:prstGeom prst="rect">
            <a:avLst/>
          </a:prstGeom>
        </p:spPr>
        <p:txBody>
          <a:bodyPr vert="horz" lIns="91440" tIns="45720" rIns="91440" bIns="45720" rtlCol="0" anchor="ctr"/>
          <a:lstStyle>
            <a:lvl1pPr marL="0" algn="ctr" defTabSz="914400" rtl="0" eaLnBrk="1" latinLnBrk="0" hangingPunct="1">
              <a:defRPr sz="1200" kern="1200">
                <a:solidFill>
                  <a:schemeClr val="bg2">
                    <a:lumMod val="60000"/>
                    <a:lumOff val="40000"/>
                  </a:schemeClr>
                </a:solidFill>
                <a:latin typeface="+mn-lt"/>
                <a:ea typeface="+mn-ea"/>
                <a:cs typeface="+mn-cs"/>
              </a:defRPr>
            </a:lvl1pPr>
          </a:lstStyle>
          <a:p>
            <a:fld id="{CFE4BAC9-6D41-4691-9299-18EF07EF017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ctr" defTabSz="914400" rtl="0" eaLnBrk="1" latinLnBrk="0" hangingPunct="1">
        <a:spcBef>
          <a:spcPct val="0"/>
        </a:spcBef>
        <a:buNone/>
        <a:defRPr sz="4800" kern="1200">
          <a:solidFill>
            <a:schemeClr val="tx1">
              <a:lumMod val="75000"/>
              <a:lumOff val="25000"/>
            </a:schemeClr>
          </a:solidFill>
          <a:latin typeface="+mj-lt"/>
          <a:ea typeface="+mj-ea"/>
          <a:cs typeface="+mj-cs"/>
        </a:defRPr>
      </a:lvl1pPr>
    </p:titleStyle>
    <p:bodyStyle>
      <a:lvl1pPr marL="342900" indent="-342900" algn="l" defTabSz="914400" rtl="0" eaLnBrk="1" latinLnBrk="0" hangingPunct="1">
        <a:spcBef>
          <a:spcPts val="2000"/>
        </a:spcBef>
        <a:buClr>
          <a:schemeClr val="tx1">
            <a:lumMod val="75000"/>
            <a:lumOff val="25000"/>
          </a:schemeClr>
        </a:buClr>
        <a:buFont typeface="Arial" pitchFamily="34" charset="0"/>
        <a:buChar char="•"/>
        <a:defRPr sz="2400" kern="1200">
          <a:solidFill>
            <a:schemeClr val="tx1">
              <a:lumMod val="75000"/>
              <a:lumOff val="25000"/>
            </a:schemeClr>
          </a:solidFill>
          <a:latin typeface="+mn-lt"/>
          <a:ea typeface="+mn-ea"/>
          <a:cs typeface="+mn-cs"/>
        </a:defRPr>
      </a:lvl1pPr>
      <a:lvl2pPr marL="579438" indent="-228600" algn="l" defTabSz="914400" rtl="0" eaLnBrk="1" latinLnBrk="0" hangingPunct="1">
        <a:spcBef>
          <a:spcPts val="600"/>
        </a:spcBef>
        <a:buClr>
          <a:schemeClr val="bg2">
            <a:lumMod val="60000"/>
            <a:lumOff val="40000"/>
          </a:schemeClr>
        </a:buClr>
        <a:buFont typeface="Arial" pitchFamily="34" charset="0"/>
        <a:buChar char="•"/>
        <a:defRPr sz="2200" kern="1200">
          <a:solidFill>
            <a:schemeClr val="tx1">
              <a:lumMod val="75000"/>
              <a:lumOff val="25000"/>
            </a:schemeClr>
          </a:solidFill>
          <a:latin typeface="+mn-lt"/>
          <a:ea typeface="+mn-ea"/>
          <a:cs typeface="+mn-cs"/>
        </a:defRPr>
      </a:lvl2pPr>
      <a:lvl3pPr marL="808038" indent="-228600" algn="l" defTabSz="914400" rtl="0" eaLnBrk="1" latinLnBrk="0" hangingPunct="1">
        <a:spcBef>
          <a:spcPts val="6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3pPr>
      <a:lvl4pPr marL="1036638" indent="-228600" algn="l" defTabSz="914400" rtl="0" eaLnBrk="1" latinLnBrk="0" hangingPunct="1">
        <a:spcBef>
          <a:spcPts val="600"/>
        </a:spcBef>
        <a:buClr>
          <a:schemeClr val="bg2">
            <a:lumMod val="60000"/>
            <a:lumOff val="40000"/>
          </a:schemeClr>
        </a:buClr>
        <a:buFont typeface="Arial" pitchFamily="34" charset="0"/>
        <a:buChar char="•"/>
        <a:defRPr sz="1800" kern="1200">
          <a:solidFill>
            <a:schemeClr val="tx1">
              <a:lumMod val="75000"/>
              <a:lumOff val="25000"/>
            </a:schemeClr>
          </a:solidFill>
          <a:latin typeface="+mn-lt"/>
          <a:ea typeface="+mn-ea"/>
          <a:cs typeface="+mn-cs"/>
        </a:defRPr>
      </a:lvl4pPr>
      <a:lvl5pPr marL="1265238" indent="-228600" algn="l" defTabSz="914400" rtl="0" eaLnBrk="1" latinLnBrk="0" hangingPunct="1">
        <a:spcBef>
          <a:spcPts val="600"/>
        </a:spcBef>
        <a:buClr>
          <a:schemeClr val="tx1">
            <a:lumMod val="75000"/>
            <a:lumOff val="25000"/>
          </a:schemeClr>
        </a:buClr>
        <a:buFont typeface="Arial" pitchFamily="34" charset="0"/>
        <a:buChar char="•"/>
        <a:defRPr sz="1800" kern="1200">
          <a:solidFill>
            <a:schemeClr val="tx1">
              <a:lumMod val="75000"/>
              <a:lumOff val="25000"/>
            </a:schemeClr>
          </a:solidFill>
          <a:latin typeface="+mn-lt"/>
          <a:ea typeface="+mn-ea"/>
          <a:cs typeface="+mn-cs"/>
        </a:defRPr>
      </a:lvl5pPr>
      <a:lvl6pPr marL="1485900"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6pPr>
      <a:lvl7pPr marL="1712913"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7pPr>
      <a:lvl8pPr marL="1947863"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8pPr>
      <a:lvl9pPr marL="2174875"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7.g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9.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 Id="rId3"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7" Type="http://schemas.openxmlformats.org/officeDocument/2006/relationships/image" Target="../media/image15.png"/><Relationship Id="rId1" Type="http://schemas.openxmlformats.org/officeDocument/2006/relationships/slideLayout" Target="../slideLayouts/slideLayout8.xml"/><Relationship Id="rId2" Type="http://schemas.openxmlformats.org/officeDocument/2006/relationships/notesSlide" Target="../notesSlides/notesSlide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 Id="rId3" Type="http://schemas.openxmlformats.org/officeDocument/2006/relationships/image" Target="../media/image1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7.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1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9.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0.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1.jpeg"/><Relationship Id="rId3" Type="http://schemas.openxmlformats.org/officeDocument/2006/relationships/image" Target="../media/image22.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3.jpeg"/><Relationship Id="rId3" Type="http://schemas.openxmlformats.org/officeDocument/2006/relationships/image" Target="../media/image24.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5.jpeg"/><Relationship Id="rId3" Type="http://schemas.openxmlformats.org/officeDocument/2006/relationships/image" Target="../media/image26.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7.jpeg"/><Relationship Id="rId3" Type="http://schemas.openxmlformats.org/officeDocument/2006/relationships/image" Target="../media/image28.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9.jpeg"/><Relationship Id="rId3" Type="http://schemas.openxmlformats.org/officeDocument/2006/relationships/image" Target="../media/image30.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1.jpeg"/><Relationship Id="rId3" Type="http://schemas.openxmlformats.org/officeDocument/2006/relationships/image" Target="../media/image32.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3.jpeg"/><Relationship Id="rId3" Type="http://schemas.openxmlformats.org/officeDocument/2006/relationships/image" Target="../media/image34.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sz="3600" dirty="0" smtClean="0">
                <a:latin typeface="Cambria"/>
                <a:cs typeface="Cambria"/>
              </a:rPr>
              <a:t>Επιστημονική επανάσταση</a:t>
            </a:r>
            <a:endParaRPr lang="en-US" sz="3600" dirty="0">
              <a:latin typeface="Cambria"/>
              <a:cs typeface="Cambria"/>
            </a:endParaRPr>
          </a:p>
        </p:txBody>
      </p:sp>
      <p:sp>
        <p:nvSpPr>
          <p:cNvPr id="3" name="Subtitle 2"/>
          <p:cNvSpPr>
            <a:spLocks noGrp="1"/>
          </p:cNvSpPr>
          <p:nvPr>
            <p:ph type="subTitle" idx="1"/>
          </p:nvPr>
        </p:nvSpPr>
        <p:spPr/>
        <p:txBody>
          <a:bodyPr/>
          <a:lstStyle/>
          <a:p>
            <a:r>
              <a:rPr lang="el-GR" dirty="0" smtClean="0">
                <a:latin typeface="Cambria"/>
                <a:cs typeface="Cambria"/>
              </a:rPr>
              <a:t>Ε’ εξάμηνο</a:t>
            </a:r>
          </a:p>
          <a:p>
            <a:r>
              <a:rPr lang="el-GR" dirty="0" smtClean="0">
                <a:latin typeface="Cambria"/>
                <a:cs typeface="Cambria"/>
              </a:rPr>
              <a:t>201</a:t>
            </a:r>
            <a:r>
              <a:rPr lang="en-US" dirty="0" smtClean="0">
                <a:latin typeface="Cambria"/>
                <a:cs typeface="Cambria"/>
              </a:rPr>
              <a:t>5</a:t>
            </a:r>
            <a:r>
              <a:rPr lang="el-GR" dirty="0" smtClean="0">
                <a:latin typeface="Cambria"/>
                <a:cs typeface="Cambria"/>
              </a:rPr>
              <a:t>-201</a:t>
            </a:r>
            <a:r>
              <a:rPr lang="en-US" dirty="0" smtClean="0">
                <a:latin typeface="Cambria"/>
                <a:cs typeface="Cambria"/>
              </a:rPr>
              <a:t>6</a:t>
            </a:r>
            <a:endParaRPr lang="el-GR" dirty="0" smtClean="0">
              <a:latin typeface="Cambria"/>
              <a:cs typeface="Cambria"/>
            </a:endParaRPr>
          </a:p>
          <a:p>
            <a:endParaRPr lang="en-US" dirty="0"/>
          </a:p>
        </p:txBody>
      </p:sp>
    </p:spTree>
    <p:extLst>
      <p:ext uri="{BB962C8B-B14F-4D97-AF65-F5344CB8AC3E}">
        <p14:creationId xmlns:p14="http://schemas.microsoft.com/office/powerpoint/2010/main" val="126993488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l"/>
            <a:r>
              <a:rPr lang="el-GR" sz="3200" dirty="0" smtClean="0">
                <a:latin typeface="Arial"/>
                <a:cs typeface="Arial"/>
              </a:rPr>
              <a:t>Η μαθηματικοποίηση του κόσμου</a:t>
            </a:r>
            <a:endParaRPr lang="en-US" sz="3200" dirty="0">
              <a:latin typeface="Arial"/>
              <a:cs typeface="Arial"/>
            </a:endParaRPr>
          </a:p>
        </p:txBody>
      </p:sp>
      <p:sp>
        <p:nvSpPr>
          <p:cNvPr id="6" name="Content Placeholder 5"/>
          <p:cNvSpPr>
            <a:spLocks noGrp="1"/>
          </p:cNvSpPr>
          <p:nvPr>
            <p:ph idx="1"/>
          </p:nvPr>
        </p:nvSpPr>
        <p:spPr/>
        <p:txBody>
          <a:bodyPr/>
          <a:lstStyle/>
          <a:p>
            <a:r>
              <a:rPr lang="el-GR" dirty="0" smtClean="0">
                <a:latin typeface="Arial"/>
                <a:cs typeface="Arial"/>
              </a:rPr>
              <a:t>Μετά το έργο του Κοπέρνικου παρατηρούμε περίπου το ίδιο μοτίβο: όλες οι σημαντικές καινοτομίες σχετίζονται με το γνωσιολογικό κύρος των μαθηματικών.</a:t>
            </a:r>
          </a:p>
          <a:p>
            <a:r>
              <a:rPr lang="el-GR" dirty="0" smtClean="0">
                <a:latin typeface="Arial"/>
                <a:cs typeface="Arial"/>
              </a:rPr>
              <a:t>Τύχο Μπράχε (1564-1601)</a:t>
            </a:r>
          </a:p>
          <a:p>
            <a:r>
              <a:rPr lang="el-GR" dirty="0" smtClean="0">
                <a:latin typeface="Arial"/>
                <a:cs typeface="Arial"/>
              </a:rPr>
              <a:t>Γιοχάνες Κέπλερ (1571-1630)</a:t>
            </a:r>
          </a:p>
          <a:p>
            <a:r>
              <a:rPr lang="el-GR" dirty="0" smtClean="0">
                <a:latin typeface="Arial"/>
                <a:cs typeface="Arial"/>
              </a:rPr>
              <a:t>Γαλιλαίος (1564-1642)</a:t>
            </a:r>
            <a:endParaRPr lang="en-US" dirty="0">
              <a:latin typeface="Arial"/>
              <a:cs typeface="Arial"/>
            </a:endParaRPr>
          </a:p>
        </p:txBody>
      </p:sp>
    </p:spTree>
    <p:extLst>
      <p:ext uri="{BB962C8B-B14F-4D97-AF65-F5344CB8AC3E}">
        <p14:creationId xmlns:p14="http://schemas.microsoft.com/office/powerpoint/2010/main" val="12376535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l-GR" sz="3200" dirty="0" smtClean="0">
                <a:latin typeface="Arial"/>
                <a:cs typeface="Arial"/>
              </a:rPr>
              <a:t>Τύχο Μπράχε (1546-1601)</a:t>
            </a:r>
            <a:endParaRPr lang="en-US" sz="3200" dirty="0">
              <a:latin typeface="Arial"/>
              <a:cs typeface="Arial"/>
            </a:endParaRPr>
          </a:p>
        </p:txBody>
      </p:sp>
      <p:sp>
        <p:nvSpPr>
          <p:cNvPr id="3" name="Content Placeholder 2"/>
          <p:cNvSpPr>
            <a:spLocks noGrp="1"/>
          </p:cNvSpPr>
          <p:nvPr>
            <p:ph sz="half" idx="1"/>
          </p:nvPr>
        </p:nvSpPr>
        <p:spPr/>
        <p:txBody>
          <a:bodyPr>
            <a:normAutofit fontScale="92500" lnSpcReduction="20000"/>
          </a:bodyPr>
          <a:lstStyle/>
          <a:p>
            <a:r>
              <a:rPr lang="el-GR" dirty="0" smtClean="0">
                <a:latin typeface="Arial"/>
                <a:cs typeface="Arial"/>
              </a:rPr>
              <a:t>Ο συστηματικότερος παρατηρησιακός αστρονόμος της εποχής του.</a:t>
            </a:r>
          </a:p>
          <a:p>
            <a:r>
              <a:rPr lang="el-GR" dirty="0" smtClean="0">
                <a:latin typeface="Arial"/>
                <a:cs typeface="Arial"/>
              </a:rPr>
              <a:t>Όπως και ο Κοπέρνικος δεν ήταν δεσμευμένος από πανεπιστημιακές ιεραρχίες.</a:t>
            </a:r>
          </a:p>
          <a:p>
            <a:r>
              <a:rPr lang="el-GR" dirty="0" smtClean="0">
                <a:latin typeface="Arial"/>
                <a:cs typeface="Arial"/>
              </a:rPr>
              <a:t>Όντας γόνος ευγενών δεν χρειάστηκε να αναζητήσει κάποιον πάτρωνα προκειμένου να του χρηματοδοτήσει τις έρευνές του.</a:t>
            </a:r>
            <a:endParaRPr lang="en-US" dirty="0">
              <a:latin typeface="Arial"/>
              <a:cs typeface="Arial"/>
            </a:endParaRPr>
          </a:p>
        </p:txBody>
      </p:sp>
      <p:pic>
        <p:nvPicPr>
          <p:cNvPr id="5" name="Content Placeholder 4" descr="brahe.jpg"/>
          <p:cNvPicPr>
            <a:picLocks noGrp="1" noChangeAspect="1"/>
          </p:cNvPicPr>
          <p:nvPr>
            <p:ph sz="half" idx="2"/>
          </p:nvPr>
        </p:nvPicPr>
        <p:blipFill>
          <a:blip r:embed="rId2">
            <a:extLst>
              <a:ext uri="{28A0092B-C50C-407E-A947-70E740481C1C}">
                <a14:useLocalDpi xmlns:a14="http://schemas.microsoft.com/office/drawing/2010/main" val="0"/>
              </a:ext>
            </a:extLst>
          </a:blip>
          <a:srcRect l="-7107" r="-7107"/>
          <a:stretch>
            <a:fillRect/>
          </a:stretch>
        </p:blipFill>
        <p:spPr/>
      </p:pic>
    </p:spTree>
    <p:extLst>
      <p:ext uri="{BB962C8B-B14F-4D97-AF65-F5344CB8AC3E}">
        <p14:creationId xmlns:p14="http://schemas.microsoft.com/office/powerpoint/2010/main" val="40961480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l"/>
            <a:r>
              <a:rPr lang="el-GR" sz="3200" dirty="0" smtClean="0">
                <a:latin typeface="Arial"/>
                <a:cs typeface="Arial"/>
              </a:rPr>
              <a:t>Τυχώνειο Σύμπαν</a:t>
            </a:r>
            <a:endParaRPr lang="en-US" sz="3200" dirty="0">
              <a:latin typeface="Arial"/>
              <a:cs typeface="Arial"/>
            </a:endParaRPr>
          </a:p>
        </p:txBody>
      </p:sp>
      <p:pic>
        <p:nvPicPr>
          <p:cNvPr id="7" name="Content Placeholder 6" descr="BraheUniv.gif"/>
          <p:cNvPicPr>
            <a:picLocks noGrp="1" noChangeAspect="1"/>
          </p:cNvPicPr>
          <p:nvPr>
            <p:ph sz="half" idx="1"/>
          </p:nvPr>
        </p:nvPicPr>
        <p:blipFill>
          <a:blip r:embed="rId2">
            <a:extLst>
              <a:ext uri="{28A0092B-C50C-407E-A947-70E740481C1C}">
                <a14:useLocalDpi xmlns:a14="http://schemas.microsoft.com/office/drawing/2010/main" val="0"/>
              </a:ext>
            </a:extLst>
          </a:blip>
          <a:srcRect t="-15512" b="-15512"/>
          <a:stretch>
            <a:fillRect/>
          </a:stretch>
        </p:blipFill>
        <p:spPr/>
      </p:pic>
      <p:sp>
        <p:nvSpPr>
          <p:cNvPr id="8" name="Content Placeholder 7"/>
          <p:cNvSpPr>
            <a:spLocks noGrp="1"/>
          </p:cNvSpPr>
          <p:nvPr>
            <p:ph sz="half" idx="2"/>
          </p:nvPr>
        </p:nvSpPr>
        <p:spPr>
          <a:xfrm>
            <a:off x="4648199" y="1814286"/>
            <a:ext cx="3566160" cy="4261077"/>
          </a:xfrm>
        </p:spPr>
        <p:txBody>
          <a:bodyPr>
            <a:normAutofit fontScale="92500" lnSpcReduction="20000"/>
          </a:bodyPr>
          <a:lstStyle/>
          <a:p>
            <a:r>
              <a:rPr lang="el-GR" dirty="0" smtClean="0">
                <a:latin typeface="Arial"/>
                <a:cs typeface="Arial"/>
              </a:rPr>
              <a:t>Δεν δέχεται την κίνηση της γης.</a:t>
            </a:r>
          </a:p>
          <a:p>
            <a:r>
              <a:rPr lang="el-GR" dirty="0" smtClean="0">
                <a:latin typeface="Arial"/>
                <a:cs typeface="Arial"/>
              </a:rPr>
              <a:t>Οι πλανήτες περιστρέφονται γύρω από τον Ήλιο, ο οποίος (μαζί με τη Σελήνη) περιστρέφεται γύρω από τη Γη.</a:t>
            </a:r>
          </a:p>
          <a:p>
            <a:r>
              <a:rPr lang="el-GR" dirty="0" smtClean="0">
                <a:latin typeface="Arial"/>
                <a:cs typeface="Arial"/>
              </a:rPr>
              <a:t>Μαθηματικός ρεαλιστής</a:t>
            </a:r>
          </a:p>
          <a:p>
            <a:r>
              <a:rPr lang="el-GR" dirty="0" smtClean="0">
                <a:latin typeface="Arial"/>
                <a:cs typeface="Arial"/>
              </a:rPr>
              <a:t>Η θεωρία του συνάντησε αντιδράσεις από αριστοτελιστές όταν παρατήρησε ένα νέο αστέρι (1573) και διάφορους κομήτες (1577-1596).</a:t>
            </a:r>
            <a:endParaRPr lang="en-US" dirty="0">
              <a:latin typeface="Arial"/>
              <a:cs typeface="Arial"/>
            </a:endParaRPr>
          </a:p>
        </p:txBody>
      </p:sp>
    </p:spTree>
    <p:extLst>
      <p:ext uri="{BB962C8B-B14F-4D97-AF65-F5344CB8AC3E}">
        <p14:creationId xmlns:p14="http://schemas.microsoft.com/office/powerpoint/2010/main" val="3794852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4294967295"/>
          </p:nvPr>
        </p:nvSpPr>
        <p:spPr>
          <a:xfrm>
            <a:off x="4738461" y="1069974"/>
            <a:ext cx="3933825" cy="5116739"/>
          </a:xfrm>
        </p:spPr>
        <p:txBody>
          <a:bodyPr>
            <a:normAutofit fontScale="85000" lnSpcReduction="20000"/>
          </a:bodyPr>
          <a:lstStyle/>
          <a:p>
            <a:r>
              <a:rPr lang="el-GR" dirty="0" smtClean="0">
                <a:latin typeface="Arial"/>
                <a:cs typeface="Arial"/>
              </a:rPr>
              <a:t>Σύμφωνα με τον Αριστοτέλη οι κομήτες ήταν ατμοσφαιρικά φαινόμενα.</a:t>
            </a:r>
          </a:p>
          <a:p>
            <a:r>
              <a:rPr lang="el-GR" dirty="0" smtClean="0">
                <a:latin typeface="Arial"/>
                <a:cs typeface="Arial"/>
              </a:rPr>
              <a:t>Ο Τύχο απέδειξε ότι δεν είναι, και ότι η πορεία τους θα έπρεπε να διαπερνά τις κρυστάλλινες σφαίρες.</a:t>
            </a:r>
          </a:p>
          <a:p>
            <a:r>
              <a:rPr lang="el-GR" dirty="0" smtClean="0">
                <a:latin typeface="Arial"/>
                <a:cs typeface="Arial"/>
              </a:rPr>
              <a:t>Ήταν άλλο πράγμα να ισχυριστεί κανείς ότι οι πλανήτες κινούνται πάνω σε κρυστάλινες σφαίρες, και άλλο να ισχυρισθεί κανείς ότι είναι αυτόνομα σώματα που κινούνται στο διάστημα.</a:t>
            </a:r>
          </a:p>
          <a:p>
            <a:r>
              <a:rPr lang="el-GR" dirty="0" smtClean="0">
                <a:latin typeface="Arial"/>
                <a:cs typeface="Arial"/>
              </a:rPr>
              <a:t>Η ελεύθερη αυτή κίνηση θα έπρεπε να εξηγηθεί.</a:t>
            </a:r>
            <a:endParaRPr lang="en-US" dirty="0">
              <a:latin typeface="Arial"/>
              <a:cs typeface="Arial"/>
            </a:endParaRPr>
          </a:p>
        </p:txBody>
      </p:sp>
      <p:pic>
        <p:nvPicPr>
          <p:cNvPr id="5" name="Content Placeholder 4" descr="Brahe comet.jpg"/>
          <p:cNvPicPr>
            <a:picLocks noGrp="1" noChangeAspect="1"/>
          </p:cNvPicPr>
          <p:nvPr>
            <p:ph sz="half" idx="4294967295"/>
          </p:nvPr>
        </p:nvPicPr>
        <p:blipFill>
          <a:blip r:embed="rId2">
            <a:extLst>
              <a:ext uri="{28A0092B-C50C-407E-A947-70E740481C1C}">
                <a14:useLocalDpi xmlns:a14="http://schemas.microsoft.com/office/drawing/2010/main" val="0"/>
              </a:ext>
            </a:extLst>
          </a:blip>
          <a:srcRect t="-7319" b="-7319"/>
          <a:stretch>
            <a:fillRect/>
          </a:stretch>
        </p:blipFill>
        <p:spPr>
          <a:xfrm>
            <a:off x="725714" y="1240745"/>
            <a:ext cx="3565525" cy="3927475"/>
          </a:xfrm>
        </p:spPr>
      </p:pic>
    </p:spTree>
    <p:extLst>
      <p:ext uri="{BB962C8B-B14F-4D97-AF65-F5344CB8AC3E}">
        <p14:creationId xmlns:p14="http://schemas.microsoft.com/office/powerpoint/2010/main" val="35335502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l-GR" sz="3200" dirty="0" smtClean="0">
                <a:latin typeface="Arial"/>
                <a:cs typeface="Arial"/>
              </a:rPr>
              <a:t>Γιοχάνες Κέπλερ (1546-1630)</a:t>
            </a:r>
            <a:endParaRPr lang="en-US" sz="3200" dirty="0">
              <a:latin typeface="Arial"/>
              <a:cs typeface="Arial"/>
            </a:endParaRPr>
          </a:p>
        </p:txBody>
      </p:sp>
      <p:pic>
        <p:nvPicPr>
          <p:cNvPr id="6" name="Content Placeholder 5" descr="Kepler.jpg"/>
          <p:cNvPicPr>
            <a:picLocks noGrp="1" noChangeAspect="1"/>
          </p:cNvPicPr>
          <p:nvPr>
            <p:ph sz="half" idx="1"/>
          </p:nvPr>
        </p:nvPicPr>
        <p:blipFill>
          <a:blip r:embed="rId2">
            <a:extLst>
              <a:ext uri="{28A0092B-C50C-407E-A947-70E740481C1C}">
                <a14:useLocalDpi xmlns:a14="http://schemas.microsoft.com/office/drawing/2010/main" val="0"/>
              </a:ext>
            </a:extLst>
          </a:blip>
          <a:srcRect l="4608" r="4608"/>
          <a:stretch>
            <a:fillRect/>
          </a:stretch>
        </p:blipFill>
        <p:spPr>
          <a:xfrm>
            <a:off x="900113" y="2147888"/>
            <a:ext cx="3565525" cy="3927475"/>
          </a:xfrm>
        </p:spPr>
      </p:pic>
      <p:sp>
        <p:nvSpPr>
          <p:cNvPr id="5" name="Content Placeholder 4"/>
          <p:cNvSpPr>
            <a:spLocks noGrp="1"/>
          </p:cNvSpPr>
          <p:nvPr>
            <p:ph sz="half" idx="2"/>
          </p:nvPr>
        </p:nvSpPr>
        <p:spPr>
          <a:xfrm>
            <a:off x="4648199" y="1832429"/>
            <a:ext cx="4132944" cy="4590141"/>
          </a:xfrm>
        </p:spPr>
        <p:txBody>
          <a:bodyPr>
            <a:normAutofit fontScale="92500" lnSpcReduction="10000"/>
          </a:bodyPr>
          <a:lstStyle/>
          <a:p>
            <a:r>
              <a:rPr lang="el-GR" dirty="0" smtClean="0">
                <a:latin typeface="Arial"/>
                <a:cs typeface="Arial"/>
              </a:rPr>
              <a:t>Υπέρμαχος του Κοπερνίκειου συστήματος.</a:t>
            </a:r>
          </a:p>
          <a:p>
            <a:r>
              <a:rPr lang="el-GR" dirty="0" smtClean="0">
                <a:latin typeface="Arial"/>
                <a:cs typeface="Arial"/>
              </a:rPr>
              <a:t>Υπέρ του δικαιώματος των αστρονόμων να θεωρούνται φυσικοί φιλόσοφοι (το αναφέρει ρητά σε μια επίσημη επιστολή υπέρ του Τύχο Μπράχε που έγραψε προκειμένου να κερδίσει την εύνοιά του).</a:t>
            </a:r>
          </a:p>
          <a:p>
            <a:r>
              <a:rPr lang="el-GR" dirty="0" smtClean="0">
                <a:latin typeface="Arial"/>
                <a:cs typeface="Arial"/>
              </a:rPr>
              <a:t>Μπορεί ο ίδιος να μην συνεισέφερε στην αστρονομία εάν δεν ήταν υπέρ του μαθηματικού ρεαλισμού και υπέρ της άποψης ότι ο αστρονόμος είναι και φυσικός φιλόσοφος.</a:t>
            </a:r>
            <a:endParaRPr lang="en-US" dirty="0">
              <a:latin typeface="Arial"/>
              <a:cs typeface="Arial"/>
            </a:endParaRPr>
          </a:p>
        </p:txBody>
      </p:sp>
    </p:spTree>
    <p:extLst>
      <p:ext uri="{BB962C8B-B14F-4D97-AF65-F5344CB8AC3E}">
        <p14:creationId xmlns:p14="http://schemas.microsoft.com/office/powerpoint/2010/main" val="26018338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7" name="Rectangle 2"/>
          <p:cNvSpPr>
            <a:spLocks noGrp="1" noChangeArrowheads="1"/>
          </p:cNvSpPr>
          <p:nvPr>
            <p:ph type="title" idx="4294967295"/>
          </p:nvPr>
        </p:nvSpPr>
        <p:spPr>
          <a:xfrm>
            <a:off x="762000" y="420915"/>
            <a:ext cx="7772400" cy="1143000"/>
          </a:xfrm>
        </p:spPr>
        <p:txBody>
          <a:bodyPr/>
          <a:lstStyle/>
          <a:p>
            <a:pPr algn="l" eaLnBrk="1" hangingPunct="1"/>
            <a:r>
              <a:rPr lang="el-GR" sz="3200" i="1" dirty="0">
                <a:latin typeface="Arial" charset="0"/>
                <a:ea typeface="ＭＳ Ｐゴシック" charset="0"/>
                <a:cs typeface="ＭＳ Ｐゴシック" charset="0"/>
              </a:rPr>
              <a:t>Mysterium cosmographicum</a:t>
            </a:r>
            <a:r>
              <a:rPr lang="el-GR" sz="3200" dirty="0">
                <a:latin typeface="Arial" charset="0"/>
                <a:ea typeface="ＭＳ Ｐゴシック" charset="0"/>
                <a:cs typeface="ＭＳ Ｐゴシック" charset="0"/>
              </a:rPr>
              <a:t> (1596)</a:t>
            </a:r>
          </a:p>
        </p:txBody>
      </p:sp>
      <p:sp>
        <p:nvSpPr>
          <p:cNvPr id="55298" name="Rectangle 4"/>
          <p:cNvSpPr>
            <a:spLocks noGrp="1" noChangeArrowheads="1"/>
          </p:cNvSpPr>
          <p:nvPr>
            <p:ph type="body" sz="half" idx="4294967295"/>
          </p:nvPr>
        </p:nvSpPr>
        <p:spPr>
          <a:xfrm>
            <a:off x="4597400" y="1415143"/>
            <a:ext cx="3810000" cy="4445000"/>
          </a:xfrm>
        </p:spPr>
        <p:txBody>
          <a:bodyPr>
            <a:normAutofit fontScale="92500" lnSpcReduction="20000"/>
          </a:bodyPr>
          <a:lstStyle/>
          <a:p>
            <a:pPr eaLnBrk="1" hangingPunct="1"/>
            <a:r>
              <a:rPr lang="el-GR" altLang="ja-JP" sz="1900" dirty="0">
                <a:latin typeface="Arial" charset="0"/>
                <a:ea typeface="ＭＳ Ｐゴシック" charset="0"/>
                <a:cs typeface="ＭＳ Ｐゴシック" charset="0"/>
              </a:rPr>
              <a:t>Οπαδός του Κοπέρνικου. Επιθυμεί να υπερασπιστεί το Κοπερνίκειο σύστημα διευρενώντας τους φυσικούς και μεταφυσικούς λόγους της υπεροχής του και όχι μόνο τους μαθηματικούς.</a:t>
            </a:r>
          </a:p>
          <a:p>
            <a:pPr eaLnBrk="1" hangingPunct="1">
              <a:lnSpc>
                <a:spcPct val="90000"/>
              </a:lnSpc>
            </a:pPr>
            <a:endParaRPr lang="el-GR" altLang="ja-JP" sz="1900" dirty="0">
              <a:latin typeface="Arial" charset="0"/>
              <a:ea typeface="ＭＳ Ｐゴシック" charset="0"/>
              <a:cs typeface="ＭＳ Ｐゴシック" charset="0"/>
            </a:endParaRPr>
          </a:p>
          <a:p>
            <a:pPr eaLnBrk="1" hangingPunct="1"/>
            <a:r>
              <a:rPr lang="el-GR" altLang="ja-JP" sz="1900" dirty="0">
                <a:latin typeface="Arial" charset="0"/>
                <a:ea typeface="ＭＳ Ｐゴシック" charset="0"/>
                <a:cs typeface="ＭＳ Ｐゴシック" charset="0"/>
              </a:rPr>
              <a:t>Σκοπός του είναι να αποδείξει ότι «ο Θεός έστρεψε την προσοχή του σε εκείνα τα 5 κανονικά σώματα τα οποία απόλαυαν εξαιρετικής φήμης από τον καιρό του Πυθαγόρα και του Πλάτωνα» [</a:t>
            </a:r>
            <a:r>
              <a:rPr lang="el-GR" altLang="ja-JP" sz="1900" dirty="0">
                <a:solidFill>
                  <a:schemeClr val="accent2"/>
                </a:solidFill>
                <a:latin typeface="Arial" charset="0"/>
                <a:ea typeface="ＭＳ Ｐゴシック" charset="0"/>
                <a:cs typeface="ＭＳ Ｐゴシック" charset="0"/>
              </a:rPr>
              <a:t>Αναζητάει μια παγκόσμια μαθηματική τάξη</a:t>
            </a:r>
            <a:r>
              <a:rPr lang="el-GR" altLang="ja-JP" sz="1900" dirty="0">
                <a:latin typeface="Arial" charset="0"/>
                <a:ea typeface="ＭＳ Ｐゴシック" charset="0"/>
                <a:cs typeface="ＭＳ Ｐゴシック" charset="0"/>
              </a:rPr>
              <a:t>] </a:t>
            </a:r>
          </a:p>
          <a:p>
            <a:pPr eaLnBrk="1" hangingPunct="1">
              <a:lnSpc>
                <a:spcPct val="90000"/>
              </a:lnSpc>
            </a:pPr>
            <a:endParaRPr lang="el-GR" sz="2400" dirty="0">
              <a:latin typeface="Arial" charset="0"/>
              <a:ea typeface="ＭＳ Ｐゴシック" charset="0"/>
              <a:cs typeface="ＭＳ Ｐゴシック" charset="0"/>
            </a:endParaRPr>
          </a:p>
        </p:txBody>
      </p:sp>
      <p:pic>
        <p:nvPicPr>
          <p:cNvPr id="55299" name="Picture 5" descr="Kepler - polyèdres"/>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762000" y="1745343"/>
            <a:ext cx="3741738" cy="4114800"/>
          </a:xfrm>
        </p:spPr>
      </p:pic>
    </p:spTree>
    <p:extLst>
      <p:ext uri="{BB962C8B-B14F-4D97-AF65-F5344CB8AC3E}">
        <p14:creationId xmlns:p14="http://schemas.microsoft.com/office/powerpoint/2010/main" val="56509064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5" descr="300px-POV-Ray-Dodecahedr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4267200"/>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6" name="Picture 6" descr="385px-Icosahedr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4267200"/>
            <a:ext cx="1143000"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7" name="Picture 7" descr="540px-Hexahedr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2057400"/>
            <a:ext cx="116522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8" name="Picture 8" descr="570px-Tetrahedr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2133600"/>
            <a:ext cx="1295400" cy="122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9" name="Picture 9" descr="605px-Octahedr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81400" y="2209800"/>
            <a:ext cx="12954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0" name="Rectangle 10"/>
          <p:cNvSpPr>
            <a:spLocks noGrp="1" noChangeArrowheads="1"/>
          </p:cNvSpPr>
          <p:nvPr>
            <p:ph type="title" idx="4294967295"/>
          </p:nvPr>
        </p:nvSpPr>
        <p:spPr>
          <a:xfrm>
            <a:off x="609600" y="609600"/>
            <a:ext cx="7848600" cy="1219200"/>
          </a:xfrm>
        </p:spPr>
        <p:txBody>
          <a:bodyPr>
            <a:normAutofit fontScale="90000"/>
          </a:bodyPr>
          <a:lstStyle/>
          <a:p>
            <a:pPr algn="l" eaLnBrk="1" hangingPunct="1"/>
            <a:r>
              <a:rPr lang="el-GR" sz="2000" b="1" dirty="0">
                <a:latin typeface="Arial" charset="0"/>
                <a:ea typeface="ＭＳ Ｐゴシック" charset="0"/>
                <a:cs typeface="ＭＳ Ｐゴシック" charset="0"/>
              </a:rPr>
              <a:t>5 Πλατωνικ</a:t>
            </a:r>
            <a:r>
              <a:rPr lang="el-GR" altLang="ja-JP" sz="2000" b="1" dirty="0">
                <a:latin typeface="Arial" charset="0"/>
                <a:ea typeface="ＭＳ Ｐゴシック" charset="0"/>
                <a:cs typeface="ＭＳ Ｐゴシック" charset="0"/>
              </a:rPr>
              <a:t>ά στερεά</a:t>
            </a:r>
            <a:br>
              <a:rPr lang="el-GR" altLang="ja-JP" sz="2000" b="1" dirty="0">
                <a:latin typeface="Arial" charset="0"/>
                <a:ea typeface="ＭＳ Ｐゴシック" charset="0"/>
                <a:cs typeface="ＭＳ Ｐゴシック" charset="0"/>
              </a:rPr>
            </a:br>
            <a:r>
              <a:rPr lang="el-GR" altLang="ja-JP" sz="2000" dirty="0">
                <a:latin typeface="Arial" charset="0"/>
                <a:ea typeface="ＭＳ Ｐゴシック" charset="0"/>
                <a:cs typeface="ＭＳ Ｐゴシック" charset="0"/>
              </a:rPr>
              <a:t> </a:t>
            </a:r>
            <a:r>
              <a:rPr lang="el-GR" sz="1800" dirty="0">
                <a:latin typeface="Arial" charset="0"/>
                <a:ea typeface="ＭＳ Ｐゴシック" charset="0"/>
                <a:cs typeface="ＭＳ Ｐゴシック" charset="0"/>
              </a:rPr>
              <a:t>Όλες οι έδρες των πολυέδρων αυτών είναι κανονικά πολύγωνα, όλες οι ακμές είναι μεταξύ τους ίσες και όλες οι γωνίες τους είναι αντίστοιχα μεταξύ τους ίσες.</a:t>
            </a:r>
            <a:r>
              <a:rPr lang="el-GR" sz="2000" dirty="0">
                <a:latin typeface="Arial" charset="0"/>
                <a:ea typeface="ＭＳ Ｐゴシック" charset="0"/>
                <a:cs typeface="ＭＳ Ｐゴシック" charset="0"/>
              </a:rPr>
              <a:t> </a:t>
            </a:r>
          </a:p>
        </p:txBody>
      </p:sp>
      <p:sp>
        <p:nvSpPr>
          <p:cNvPr id="57351" name="Text Box 11"/>
          <p:cNvSpPr txBox="1">
            <a:spLocks noChangeArrowheads="1"/>
          </p:cNvSpPr>
          <p:nvPr/>
        </p:nvSpPr>
        <p:spPr bwMode="auto">
          <a:xfrm>
            <a:off x="304800" y="3581400"/>
            <a:ext cx="6019800" cy="366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l-GR" sz="1800"/>
              <a:t>Τετρ</a:t>
            </a:r>
            <a:r>
              <a:rPr lang="el-GR" altLang="ja-JP" sz="1800"/>
              <a:t>άεδρο 	εξάεδρο           οκτάεδρο</a:t>
            </a:r>
            <a:endParaRPr lang="el-GR"/>
          </a:p>
        </p:txBody>
      </p:sp>
      <p:sp>
        <p:nvSpPr>
          <p:cNvPr id="57352" name="Text Box 12"/>
          <p:cNvSpPr txBox="1">
            <a:spLocks noChangeArrowheads="1"/>
          </p:cNvSpPr>
          <p:nvPr/>
        </p:nvSpPr>
        <p:spPr bwMode="auto">
          <a:xfrm>
            <a:off x="228600" y="5638800"/>
            <a:ext cx="5105400" cy="366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l-GR" sz="1800"/>
              <a:t>δωδεκ</a:t>
            </a:r>
            <a:r>
              <a:rPr lang="el-GR" altLang="ja-JP" sz="1800"/>
              <a:t>άεδρο	εικοσάεδρο</a:t>
            </a:r>
            <a:endParaRPr lang="el-GR" sz="1800"/>
          </a:p>
        </p:txBody>
      </p:sp>
      <p:sp>
        <p:nvSpPr>
          <p:cNvPr id="57353" name="Text Box 13"/>
          <p:cNvSpPr txBox="1">
            <a:spLocks noChangeArrowheads="1"/>
          </p:cNvSpPr>
          <p:nvPr/>
        </p:nvSpPr>
        <p:spPr bwMode="auto">
          <a:xfrm>
            <a:off x="5029200" y="2362200"/>
            <a:ext cx="3429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endParaRPr lang="en-US"/>
          </a:p>
        </p:txBody>
      </p:sp>
      <p:sp>
        <p:nvSpPr>
          <p:cNvPr id="57354" name="Text Box 14"/>
          <p:cNvSpPr txBox="1">
            <a:spLocks noChangeArrowheads="1"/>
          </p:cNvSpPr>
          <p:nvPr/>
        </p:nvSpPr>
        <p:spPr bwMode="auto">
          <a:xfrm>
            <a:off x="5029200" y="2209800"/>
            <a:ext cx="3657600" cy="2976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l-GR" sz="1800"/>
              <a:t>Ο Κέπλερ σημειώνει ότι οι σφαίρες στις οποίες ανήκουν οι τροχιές των πλανητών μπορούν να περιέχουν τα στερεά του Πλάτωνα. </a:t>
            </a:r>
          </a:p>
          <a:p>
            <a:pPr>
              <a:spcBef>
                <a:spcPct val="50000"/>
              </a:spcBef>
            </a:pPr>
            <a:r>
              <a:rPr lang="el-GR" sz="1800"/>
              <a:t>Ο κ</a:t>
            </a:r>
            <a:r>
              <a:rPr lang="el-GR" altLang="ja-JP" sz="1800"/>
              <a:t>ύβος εγγράφεται στην τροχιά του Κρόνου, το τετράεδρο </a:t>
            </a:r>
            <a:r>
              <a:rPr lang="el-GR" sz="1800"/>
              <a:t>στον Δία, το δωδεκάεδρο στο </a:t>
            </a:r>
            <a:r>
              <a:rPr lang="el-GR" altLang="ja-JP" sz="1800"/>
              <a:t>Άρη</a:t>
            </a:r>
            <a:r>
              <a:rPr lang="el-GR" sz="1800"/>
              <a:t>, το εικοσ</a:t>
            </a:r>
            <a:r>
              <a:rPr lang="el-GR" altLang="ja-JP" sz="1800"/>
              <a:t>άεδρο</a:t>
            </a:r>
            <a:r>
              <a:rPr lang="el-GR" sz="1800"/>
              <a:t> στην Αφροδίτη, και το οκτ</a:t>
            </a:r>
            <a:r>
              <a:rPr lang="el-GR" altLang="ja-JP" sz="1800"/>
              <a:t>άεδρο στον Ερμή…</a:t>
            </a:r>
            <a:endParaRPr lang="el-GR" sz="1800"/>
          </a:p>
        </p:txBody>
      </p:sp>
    </p:spTree>
    <p:extLst>
      <p:ext uri="{BB962C8B-B14F-4D97-AF65-F5344CB8AC3E}">
        <p14:creationId xmlns:p14="http://schemas.microsoft.com/office/powerpoint/2010/main" val="419202635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9393" name="Picture 5" descr="kepler2med"/>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707571" y="1219200"/>
            <a:ext cx="3810000" cy="4724400"/>
          </a:xfrm>
        </p:spPr>
      </p:pic>
      <p:sp>
        <p:nvSpPr>
          <p:cNvPr id="67594" name="Rectangle 10"/>
          <p:cNvSpPr>
            <a:spLocks noGrp="1" noChangeArrowheads="1"/>
          </p:cNvSpPr>
          <p:nvPr>
            <p:ph type="body" sz="half" idx="4294967295"/>
          </p:nvPr>
        </p:nvSpPr>
        <p:spPr>
          <a:xfrm>
            <a:off x="4680857" y="1143000"/>
            <a:ext cx="3810000" cy="5105400"/>
          </a:xfrm>
        </p:spPr>
        <p:txBody>
          <a:bodyPr/>
          <a:lstStyle/>
          <a:p>
            <a:pPr eaLnBrk="1" hangingPunct="1"/>
            <a:r>
              <a:rPr lang="el-GR" sz="1800" dirty="0">
                <a:latin typeface="Arial" charset="0"/>
                <a:ea typeface="ＭＳ Ｐゴシック" charset="0"/>
                <a:cs typeface="ＭＳ Ｐゴシック" charset="0"/>
              </a:rPr>
              <a:t> Το κοσμογραφικ</a:t>
            </a:r>
            <a:r>
              <a:rPr lang="el-GR" altLang="ja-JP" sz="1800" dirty="0">
                <a:latin typeface="Arial" charset="0"/>
                <a:ea typeface="ＭＳ Ｐゴシック" charset="0"/>
                <a:cs typeface="ＭＳ Ｐゴシック" charset="0"/>
              </a:rPr>
              <a:t>ό μυστήριο δεν αναζητά μόνο τους νόμους της δομής του κόσμου, αλλά και τα </a:t>
            </a:r>
            <a:r>
              <a:rPr lang="el-GR" altLang="ja-JP" sz="1800" i="1" dirty="0">
                <a:latin typeface="Arial" charset="0"/>
                <a:ea typeface="ＭＳ Ｐゴシック" charset="0"/>
                <a:cs typeface="ＭＳ Ｐゴシック" charset="0"/>
              </a:rPr>
              <a:t>αίτια</a:t>
            </a:r>
            <a:r>
              <a:rPr lang="el-GR" altLang="ja-JP" sz="1800" dirty="0">
                <a:latin typeface="Arial" charset="0"/>
                <a:ea typeface="ＭＳ Ｐゴシック" charset="0"/>
                <a:cs typeface="ＭＳ Ｐゴシック" charset="0"/>
              </a:rPr>
              <a:t> της κίνησης των πλανητών και της ταχύτητάς τους.</a:t>
            </a:r>
          </a:p>
          <a:p>
            <a:pPr eaLnBrk="1" hangingPunct="1"/>
            <a:r>
              <a:rPr lang="el-GR" altLang="ja-JP" sz="1800" dirty="0">
                <a:latin typeface="Arial" charset="0"/>
                <a:ea typeface="ＭＳ Ｐゴシック" charset="0"/>
                <a:cs typeface="ＭＳ Ｐゴシック" charset="0"/>
              </a:rPr>
              <a:t>Θεωρεί ότι υπάρχει μια κινητήριος δύναμη (anima motrix) η οποία εδράζει στον ήλιο και προκαλεί την περιστροφή των πλανητών γύρω από αυτόν (εξασθενεί ανάλογα με την απόσταση).</a:t>
            </a:r>
          </a:p>
          <a:p>
            <a:pPr eaLnBrk="1" hangingPunct="1"/>
            <a:r>
              <a:rPr lang="el-GR" sz="1800" dirty="0">
                <a:latin typeface="Arial" charset="0"/>
                <a:ea typeface="ＭＳ Ｐゴシック" charset="0"/>
                <a:cs typeface="ＭＳ Ｐゴシック" charset="0"/>
              </a:rPr>
              <a:t>Ο </a:t>
            </a:r>
            <a:r>
              <a:rPr lang="el-GR" altLang="ja-JP" sz="1800" dirty="0">
                <a:latin typeface="Arial" charset="0"/>
                <a:ea typeface="ＭＳ Ｐゴシック" charset="0"/>
                <a:cs typeface="ＭＳ Ｐゴシック" charset="0"/>
              </a:rPr>
              <a:t>ήλιος είναι η έδρα της ζωής, της κίνησης και της παγκόσμιας ψυχής.</a:t>
            </a:r>
            <a:endParaRPr lang="el-GR" sz="2800"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28291913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7594">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759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4294967295"/>
          </p:nvPr>
        </p:nvSpPr>
        <p:spPr>
          <a:xfrm>
            <a:off x="438604" y="473076"/>
            <a:ext cx="8124825" cy="5749925"/>
          </a:xfrm>
        </p:spPr>
        <p:txBody>
          <a:bodyPr>
            <a:normAutofit lnSpcReduction="10000"/>
          </a:bodyPr>
          <a:lstStyle/>
          <a:p>
            <a:r>
              <a:rPr lang="el-GR" sz="2000" dirty="0" smtClean="0">
                <a:latin typeface="Arial"/>
                <a:cs typeface="Arial"/>
              </a:rPr>
              <a:t>Η αστρονομία του Κέπλερ δεν ήταν μια αστρονομία βασισμένη σε αφηρημένα μαθηματικά που απλά βοηθούσαν στους υπολογισμούς.</a:t>
            </a:r>
          </a:p>
          <a:p>
            <a:r>
              <a:rPr lang="el-GR" sz="2000" dirty="0" smtClean="0">
                <a:latin typeface="Arial"/>
                <a:cs typeface="Arial"/>
              </a:rPr>
              <a:t>Αποτελούσε μια εξήγηση για το πως λειτουργεί το σύστημα του κόσμου.</a:t>
            </a:r>
          </a:p>
          <a:p>
            <a:r>
              <a:rPr lang="el-GR" sz="2000" dirty="0" smtClean="0">
                <a:latin typeface="Arial"/>
                <a:cs typeface="Arial"/>
              </a:rPr>
              <a:t>Επιρροές από:</a:t>
            </a:r>
          </a:p>
          <a:p>
            <a:pPr lvl="1"/>
            <a:r>
              <a:rPr lang="el-GR" sz="1800" dirty="0" smtClean="0">
                <a:latin typeface="Arial"/>
                <a:cs typeface="Arial"/>
              </a:rPr>
              <a:t>τις έρευνες του Γκίλμπερτ (1540-1603) για τον μαγνητισμό</a:t>
            </a:r>
          </a:p>
          <a:p>
            <a:pPr lvl="1"/>
            <a:r>
              <a:rPr lang="el-GR" sz="1800" dirty="0" smtClean="0">
                <a:latin typeface="Arial"/>
                <a:cs typeface="Arial"/>
              </a:rPr>
              <a:t>Νεοπλατωνική παράδοση</a:t>
            </a:r>
            <a:r>
              <a:rPr lang="en-GB" sz="1800" dirty="0" smtClean="0">
                <a:latin typeface="Arial"/>
                <a:cs typeface="Arial"/>
              </a:rPr>
              <a:t> </a:t>
            </a:r>
            <a:endParaRPr lang="el-GR" sz="1800" dirty="0" smtClean="0">
              <a:latin typeface="Arial"/>
              <a:cs typeface="Arial"/>
            </a:endParaRPr>
          </a:p>
          <a:p>
            <a:pPr lvl="1"/>
            <a:r>
              <a:rPr lang="el-GR" sz="1800" dirty="0" smtClean="0">
                <a:latin typeface="Arial"/>
                <a:cs typeface="Arial"/>
              </a:rPr>
              <a:t>Γεωμετρική οπτική</a:t>
            </a:r>
          </a:p>
          <a:p>
            <a:r>
              <a:rPr lang="el-GR" sz="2000" dirty="0" smtClean="0">
                <a:latin typeface="Arial"/>
                <a:cs typeface="Arial"/>
              </a:rPr>
              <a:t>Οι πλανήτες φαίνεται να έχουν κάτι ανάλογο ενός μαγνητικού άξονα και περιστρέφονται προς την ίδια κατεύθυνση, ενώ υπόκεινται σε έλξεις και απωθήσεις προς και από τον ήλιο.</a:t>
            </a:r>
          </a:p>
          <a:p>
            <a:r>
              <a:rPr lang="el-GR" sz="2000" dirty="0" smtClean="0">
                <a:latin typeface="Arial"/>
                <a:cs typeface="Arial"/>
              </a:rPr>
              <a:t>Ο μαγνητισμός θεωρείται ως μια από τις δυνάμεις που συμμετέχει στην κίνηση των πλανητών. Το φως του ήλιου μπορεί να είναι μια ακόμη τέτοια δύναμη.</a:t>
            </a:r>
          </a:p>
          <a:p>
            <a:pPr lvl="1"/>
            <a:endParaRPr lang="el-GR" dirty="0" smtClean="0">
              <a:latin typeface="Arial"/>
              <a:cs typeface="Arial"/>
            </a:endParaRPr>
          </a:p>
        </p:txBody>
      </p:sp>
    </p:spTree>
    <p:extLst>
      <p:ext uri="{BB962C8B-B14F-4D97-AF65-F5344CB8AC3E}">
        <p14:creationId xmlns:p14="http://schemas.microsoft.com/office/powerpoint/2010/main" val="22214813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4"/>
          <p:cNvSpPr>
            <a:spLocks noGrp="1" noChangeArrowheads="1"/>
          </p:cNvSpPr>
          <p:nvPr>
            <p:ph type="body" idx="4294967295"/>
          </p:nvPr>
        </p:nvSpPr>
        <p:spPr>
          <a:xfrm>
            <a:off x="580572" y="1288143"/>
            <a:ext cx="7772400" cy="4114800"/>
          </a:xfrm>
        </p:spPr>
        <p:txBody>
          <a:bodyPr>
            <a:normAutofit lnSpcReduction="10000"/>
          </a:bodyPr>
          <a:lstStyle/>
          <a:p>
            <a:pPr eaLnBrk="1" hangingPunct="1"/>
            <a:r>
              <a:rPr lang="el-GR" sz="1800" dirty="0">
                <a:latin typeface="Arial" charset="0"/>
                <a:ea typeface="ＭＳ Ｐゴシック" charset="0"/>
                <a:cs typeface="ＭＳ Ｐゴシック" charset="0"/>
              </a:rPr>
              <a:t>Ο Κ</a:t>
            </a:r>
            <a:r>
              <a:rPr lang="el-GR" altLang="ja-JP" sz="1800" dirty="0">
                <a:latin typeface="Arial" charset="0"/>
                <a:ea typeface="ＭＳ Ｐゴシック" charset="0"/>
                <a:cs typeface="ＭＳ Ｐゴシック" charset="0"/>
              </a:rPr>
              <a:t>έπλερ στέλνει το </a:t>
            </a:r>
            <a:r>
              <a:rPr lang="el-GR" altLang="ja-JP" sz="1800" i="1" dirty="0">
                <a:latin typeface="Arial" charset="0"/>
                <a:ea typeface="ＭＳ Ｐゴシック" charset="0"/>
                <a:cs typeface="ＭＳ Ｐゴシック" charset="0"/>
              </a:rPr>
              <a:t>Mysterium Cosmographicum </a:t>
            </a:r>
            <a:r>
              <a:rPr lang="el-GR" altLang="ja-JP" sz="1800" dirty="0">
                <a:latin typeface="Arial" charset="0"/>
                <a:ea typeface="ＭＳ Ｐゴシック" charset="0"/>
                <a:cs typeface="ＭＳ Ｐゴシック" charset="0"/>
              </a:rPr>
              <a:t>στους:</a:t>
            </a:r>
          </a:p>
          <a:p>
            <a:pPr lvl="1" eaLnBrk="1" hangingPunct="1"/>
            <a:r>
              <a:rPr lang="el-GR" altLang="ja-JP" sz="1800" b="1" dirty="0">
                <a:latin typeface="Arial" charset="0"/>
                <a:ea typeface="ＭＳ Ｐゴシック" charset="0"/>
              </a:rPr>
              <a:t>Τύχο Μπράχε</a:t>
            </a:r>
            <a:r>
              <a:rPr lang="el-GR" altLang="ja-JP" sz="1800" dirty="0">
                <a:latin typeface="Arial" charset="0"/>
                <a:ea typeface="ＭＳ Ｐゴシック" charset="0"/>
              </a:rPr>
              <a:t> [δείχνει συμπάθεια προς τις μυστικιστικές θέσεις του Κέπλερ, αν και τονίζει ότι η αρμονία και οι αναλογίες του σύμπαντος πρέπει να αναζητούνται </a:t>
            </a:r>
            <a:r>
              <a:rPr lang="el-GR" altLang="ja-JP" sz="1800" dirty="0" smtClean="0">
                <a:latin typeface="Arial" charset="0"/>
                <a:ea typeface="ＭＳ Ｐゴシック" charset="0"/>
              </a:rPr>
              <a:t>εκ των υστέρων. </a:t>
            </a:r>
            <a:r>
              <a:rPr lang="el-GR" altLang="ja-JP" sz="1800" dirty="0">
                <a:latin typeface="Arial" charset="0"/>
                <a:ea typeface="ＭＳ Ｐゴシック" charset="0"/>
              </a:rPr>
              <a:t>Προσφέρει στον Κέπλερ τη θέση του βοηθού/ Αυλή Ροδόλφου Β’ στην Πράγα.]</a:t>
            </a:r>
          </a:p>
          <a:p>
            <a:pPr lvl="1" eaLnBrk="1" hangingPunct="1"/>
            <a:r>
              <a:rPr lang="el-GR" altLang="ja-JP" sz="1800" b="1" dirty="0">
                <a:latin typeface="Arial" charset="0"/>
                <a:ea typeface="ＭＳ Ｐゴシック" charset="0"/>
              </a:rPr>
              <a:t>Γαλιλαίο </a:t>
            </a:r>
            <a:r>
              <a:rPr lang="el-GR" altLang="ja-JP" sz="1800" dirty="0">
                <a:latin typeface="Arial" charset="0"/>
                <a:ea typeface="ＭＳ Ｐゴシック" charset="0"/>
              </a:rPr>
              <a:t>[συγχαίρει τον Κέπλερ για την υποστήριξη του Κοπερνίκειου συστήματος, αλλά δεν ασχολείται με τον μυστικισμό]</a:t>
            </a:r>
          </a:p>
          <a:p>
            <a:pPr lvl="1" eaLnBrk="1" hangingPunct="1"/>
            <a:endParaRPr lang="el-GR" altLang="ja-JP" sz="1800" dirty="0">
              <a:latin typeface="Arial" charset="0"/>
              <a:ea typeface="ＭＳ Ｐゴシック" charset="0"/>
            </a:endParaRPr>
          </a:p>
          <a:p>
            <a:pPr eaLnBrk="1" hangingPunct="1"/>
            <a:r>
              <a:rPr lang="el-GR" sz="1800" dirty="0">
                <a:latin typeface="Arial" charset="0"/>
                <a:ea typeface="ＭＳ Ｐゴシック" charset="0"/>
                <a:cs typeface="ＭＳ Ｐゴシック" charset="0"/>
              </a:rPr>
              <a:t>Απ</a:t>
            </a:r>
            <a:r>
              <a:rPr lang="el-GR" altLang="ja-JP" sz="1800" dirty="0">
                <a:latin typeface="Arial" charset="0"/>
                <a:ea typeface="ＭＳ Ｐゴシック" charset="0"/>
                <a:cs typeface="ＭＳ Ｐゴシック" charset="0"/>
              </a:rPr>
              <a:t>ό το 1600 ο Κέπλερ αφοσιώνεται στη μελέτη της τροχιάς του Άρη για την κατάρτιση </a:t>
            </a:r>
            <a:r>
              <a:rPr lang="el-GR" altLang="ja-JP" sz="1800" dirty="0" smtClean="0">
                <a:latin typeface="Arial" charset="0"/>
                <a:ea typeface="ＭＳ Ｐゴシック" charset="0"/>
                <a:cs typeface="ＭＳ Ｐゴシック" charset="0"/>
              </a:rPr>
              <a:t>νέων </a:t>
            </a:r>
            <a:r>
              <a:rPr lang="el-GR" altLang="ja-JP" sz="1800" dirty="0">
                <a:latin typeface="Arial" charset="0"/>
                <a:ea typeface="ＭＳ Ｐゴシック" charset="0"/>
                <a:cs typeface="ＭＳ Ｐゴシック" charset="0"/>
              </a:rPr>
              <a:t>πινάκων. </a:t>
            </a:r>
          </a:p>
          <a:p>
            <a:pPr eaLnBrk="1" hangingPunct="1"/>
            <a:r>
              <a:rPr lang="el-GR" altLang="ja-JP" sz="1800" dirty="0">
                <a:latin typeface="Arial" charset="0"/>
                <a:ea typeface="ＭＳ Ｐゴシック" charset="0"/>
                <a:cs typeface="ＭＳ Ｐゴシック" charset="0"/>
              </a:rPr>
              <a:t>1601: θάνατος του Τύχο Μπράχε. Ο Κέπλερ «κληρονομεί» τη θέση του ως αυτοκρατορικός μαθηματικός και αποκτά πρόσβαση στις σημειώσεις και τα γραπτά του.</a:t>
            </a:r>
            <a:endParaRPr lang="el-GR" sz="1800"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301053100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091066" y="772886"/>
            <a:ext cx="7345362" cy="5831114"/>
          </a:xfrm>
        </p:spPr>
        <p:txBody>
          <a:bodyPr>
            <a:normAutofit fontScale="92500" lnSpcReduction="20000"/>
          </a:bodyPr>
          <a:lstStyle/>
          <a:p>
            <a:r>
              <a:rPr lang="el-GR" sz="1900" dirty="0" smtClean="0">
                <a:latin typeface="Arial"/>
                <a:cs typeface="Arial"/>
              </a:rPr>
              <a:t>Κοπέρνικος ως μια συντηρητική προσωπικότητα στο χώρο της αστρονομίας;</a:t>
            </a:r>
          </a:p>
          <a:p>
            <a:pPr lvl="1"/>
            <a:r>
              <a:rPr lang="el-GR" sz="1900" dirty="0" smtClean="0">
                <a:latin typeface="Arial"/>
                <a:cs typeface="Arial"/>
              </a:rPr>
              <a:t>Ελάχιστες παρατηρήσεις/ πεπερασμένο σφαιρικό σύμπαν/ κυκλικές τροχιές/ χρήση μαθηματικών τεχνασμάτων του Πτολεμαίου/ αναφορά άλλων στοχαστών της αρχαιότητας για τη στήριξη του ηλιοκεντρισμού...</a:t>
            </a:r>
          </a:p>
          <a:p>
            <a:r>
              <a:rPr lang="el-GR" sz="1900" dirty="0" smtClean="0">
                <a:latin typeface="Arial"/>
                <a:cs typeface="Arial"/>
              </a:rPr>
              <a:t>Η σημαντικότερη και ριζοσπαστικότερη συμβολή είναι το ότι το έργο του</a:t>
            </a:r>
            <a:r>
              <a:rPr lang="en-GB" sz="1900" dirty="0" smtClean="0">
                <a:latin typeface="Arial"/>
                <a:cs typeface="Arial"/>
              </a:rPr>
              <a:t> </a:t>
            </a:r>
            <a:r>
              <a:rPr lang="el-GR" sz="1900" dirty="0" smtClean="0">
                <a:latin typeface="Arial"/>
                <a:cs typeface="Arial"/>
              </a:rPr>
              <a:t>αποκηρύσσει την εργαλειακή θεώρηση του «σώζειν τα φαινόμενα» . </a:t>
            </a:r>
            <a:endParaRPr lang="el-GR" sz="1900" dirty="0">
              <a:latin typeface="Arial"/>
              <a:cs typeface="Arial"/>
            </a:endParaRPr>
          </a:p>
          <a:p>
            <a:r>
              <a:rPr lang="el-GR" sz="1900" dirty="0" smtClean="0">
                <a:latin typeface="Arial"/>
                <a:cs typeface="Arial"/>
              </a:rPr>
              <a:t>Ο Κοπέρνικος θεωρεί ότι το σύστημά του αντικατοπρίζει την πραγματικότητα γιατί περιγράφει με πολύ μεγάλη ακρίβεια τις κινήσεις των ουρανίων σωμάτων</a:t>
            </a:r>
            <a:r>
              <a:rPr lang="en-GB" sz="1900" dirty="0" smtClean="0">
                <a:latin typeface="Arial"/>
                <a:cs typeface="Arial"/>
              </a:rPr>
              <a:t> </a:t>
            </a:r>
            <a:r>
              <a:rPr lang="el-GR" sz="1900" dirty="0" smtClean="0">
                <a:latin typeface="Arial"/>
                <a:cs typeface="Arial"/>
              </a:rPr>
              <a:t>και εξηγεί κάποιες «ανωμαλίες» του Πτολεμαϊκού συστήματος.</a:t>
            </a:r>
          </a:p>
          <a:p>
            <a:r>
              <a:rPr lang="el-GR" sz="1900" dirty="0" smtClean="0">
                <a:latin typeface="Arial"/>
                <a:cs typeface="Arial"/>
              </a:rPr>
              <a:t>Το σύστημα του Κοπέρνικου δεν έρχεται σε αντίθεση μόνο με τον αριστοτελικό κόσμο, τις Αγίες Γραφές αλλά και την κοινή λογική. Σύμφωνα με τους συγχρόνους του όλοι αυτοί οι ισχυρισμοί έπρεπε να βασιστούν σε φιλοσοφικές ή φυσικές εξηγήσεις. Τα επιχειρήματα του Κοπέρνικου ήταν αμιγώς μαθηματικά.</a:t>
            </a:r>
          </a:p>
          <a:p>
            <a:r>
              <a:rPr lang="el-GR" sz="1900" dirty="0" smtClean="0">
                <a:latin typeface="Arial"/>
                <a:cs typeface="Arial"/>
              </a:rPr>
              <a:t>Η κίνηση της Γης ήταν πραγματική </a:t>
            </a:r>
            <a:r>
              <a:rPr lang="el-GR" sz="1900" i="1" dirty="0" smtClean="0">
                <a:latin typeface="Arial"/>
                <a:cs typeface="Arial"/>
              </a:rPr>
              <a:t>γιατί το απαιτούσαν τα μαθηματικά.</a:t>
            </a:r>
          </a:p>
          <a:p>
            <a:endParaRPr lang="en-US" dirty="0">
              <a:latin typeface="Arial"/>
              <a:cs typeface="Arial"/>
            </a:endParaRPr>
          </a:p>
        </p:txBody>
      </p:sp>
    </p:spTree>
    <p:extLst>
      <p:ext uri="{BB962C8B-B14F-4D97-AF65-F5344CB8AC3E}">
        <p14:creationId xmlns:p14="http://schemas.microsoft.com/office/powerpoint/2010/main" val="33584903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l-GR" sz="3200" dirty="0" smtClean="0">
                <a:latin typeface="Arial"/>
                <a:cs typeface="Arial"/>
              </a:rPr>
              <a:t>Η Νέα Αστρονομία (1609)</a:t>
            </a:r>
            <a:endParaRPr lang="en-US" sz="3200" dirty="0">
              <a:latin typeface="Arial"/>
              <a:cs typeface="Arial"/>
            </a:endParaRPr>
          </a:p>
        </p:txBody>
      </p:sp>
      <p:sp>
        <p:nvSpPr>
          <p:cNvPr id="4" name="Content Placeholder 3"/>
          <p:cNvSpPr>
            <a:spLocks noGrp="1"/>
          </p:cNvSpPr>
          <p:nvPr>
            <p:ph sz="half" idx="2"/>
          </p:nvPr>
        </p:nvSpPr>
        <p:spPr/>
        <p:txBody>
          <a:bodyPr>
            <a:normAutofit fontScale="92500" lnSpcReduction="20000"/>
          </a:bodyPr>
          <a:lstStyle/>
          <a:p>
            <a:r>
              <a:rPr lang="el-GR" dirty="0" smtClean="0">
                <a:latin typeface="Arial"/>
                <a:cs typeface="Arial"/>
              </a:rPr>
              <a:t>Ελλειπτικές τροχιές πλανητών γύρω από τον ήλιο.</a:t>
            </a:r>
          </a:p>
          <a:p>
            <a:r>
              <a:rPr lang="el-GR" dirty="0" smtClean="0">
                <a:latin typeface="Arial"/>
                <a:cs typeface="Arial"/>
              </a:rPr>
              <a:t>Μεταβαλλόμενη ταχύτητα πλανητών (επιταχυνόμενη όσο πλησίαζε τον ήλιο και αντιστρόφως).</a:t>
            </a:r>
          </a:p>
          <a:p>
            <a:r>
              <a:rPr lang="el-GR" dirty="0" smtClean="0">
                <a:latin typeface="Arial"/>
                <a:cs typeface="Arial"/>
              </a:rPr>
              <a:t>Φυσική εξήγηση αυτών των κινήσεων (ο πλήρης τίτλος του βιβλίου αναφέρει ότι η Νέα Αστρονομία βασίζεται σε μια «θεωρία αιτίων» προκειμένου να μας δώσει μια «ουράνια φυσική».</a:t>
            </a:r>
            <a:endParaRPr lang="en-US" dirty="0">
              <a:latin typeface="Arial"/>
              <a:cs typeface="Arial"/>
            </a:endParaRPr>
          </a:p>
        </p:txBody>
      </p:sp>
      <p:pic>
        <p:nvPicPr>
          <p:cNvPr id="9" name="Picture 5" descr="175px-Astronomia_Nova"/>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t="3005" b="3005"/>
          <a:stretch>
            <a:fillRect/>
          </a:stretch>
        </p:blipFill>
        <p:spPr>
          <a:xfrm>
            <a:off x="900113" y="1875713"/>
            <a:ext cx="2474458" cy="4199650"/>
          </a:xfrm>
        </p:spPr>
      </p:pic>
    </p:spTree>
    <p:extLst>
      <p:ext uri="{BB962C8B-B14F-4D97-AF65-F5344CB8AC3E}">
        <p14:creationId xmlns:p14="http://schemas.microsoft.com/office/powerpoint/2010/main" val="393093921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l"/>
            <a:r>
              <a:rPr lang="el-GR" sz="3200" dirty="0" smtClean="0">
                <a:latin typeface="Arial"/>
                <a:cs typeface="Arial"/>
              </a:rPr>
              <a:t>Ελλειπτικές τροχιές</a:t>
            </a:r>
            <a:endParaRPr lang="en-US" sz="3200" dirty="0">
              <a:latin typeface="Arial"/>
              <a:cs typeface="Arial"/>
            </a:endParaRPr>
          </a:p>
        </p:txBody>
      </p:sp>
      <p:sp>
        <p:nvSpPr>
          <p:cNvPr id="6" name="Content Placeholder 5"/>
          <p:cNvSpPr>
            <a:spLocks noGrp="1"/>
          </p:cNvSpPr>
          <p:nvPr>
            <p:ph idx="1"/>
          </p:nvPr>
        </p:nvSpPr>
        <p:spPr/>
        <p:txBody>
          <a:bodyPr>
            <a:normAutofit lnSpcReduction="10000"/>
          </a:bodyPr>
          <a:lstStyle/>
          <a:p>
            <a:r>
              <a:rPr lang="el-GR" sz="2000" dirty="0" smtClean="0">
                <a:latin typeface="Arial"/>
                <a:cs typeface="Arial"/>
              </a:rPr>
              <a:t>Μετά από μια μελέτη πιθανών καμπύλων, καταλήγει στο συμπέρασμα ότι οι τροχιές των πλανητών είναι ελλειπτικές, καθώς η έλλειψη βρίσκεται σε απόλυτη συμφωνία με τα δεδομένα των παρατηρήσεων.</a:t>
            </a:r>
          </a:p>
          <a:p>
            <a:r>
              <a:rPr lang="el-GR" sz="2000" dirty="0" smtClean="0">
                <a:latin typeface="Arial"/>
                <a:cs typeface="Arial"/>
              </a:rPr>
              <a:t>Υπήρχαν και άλλα γεωμετρικά σχήματα που ήταν σε συμφωνία με τα παρατηρησιακά δεδομένα του Μπράχε, αλλά η αναζήτηση </a:t>
            </a:r>
            <a:r>
              <a:rPr lang="el-GR" sz="2000" i="1" dirty="0" smtClean="0">
                <a:latin typeface="Arial"/>
                <a:cs typeface="Arial"/>
              </a:rPr>
              <a:t>φυσικών αιτίων </a:t>
            </a:r>
            <a:r>
              <a:rPr lang="el-GR" sz="2000" dirty="0" smtClean="0">
                <a:latin typeface="Arial"/>
                <a:cs typeface="Arial"/>
              </a:rPr>
              <a:t>στη μαθηματική δομή του σύμπαντος ήταν αυτή που τον οδήγησε στην έλλειψη.</a:t>
            </a:r>
          </a:p>
          <a:p>
            <a:r>
              <a:rPr lang="el-GR" sz="2000" dirty="0" smtClean="0">
                <a:latin typeface="Arial"/>
                <a:cs typeface="Arial"/>
              </a:rPr>
              <a:t>Η εγκατάλειψη του δόγματος της κυκλικότητας οδήγησε στην απλούστευση του συστήματος (εγκαταλείπονται οι έκκεντροι και οι επίκυκλοι)</a:t>
            </a:r>
            <a:endParaRPr lang="en-US" sz="2000" dirty="0">
              <a:latin typeface="Arial"/>
              <a:cs typeface="Arial"/>
            </a:endParaRPr>
          </a:p>
        </p:txBody>
      </p:sp>
    </p:spTree>
    <p:extLst>
      <p:ext uri="{BB962C8B-B14F-4D97-AF65-F5344CB8AC3E}">
        <p14:creationId xmlns:p14="http://schemas.microsoft.com/office/powerpoint/2010/main" val="198823051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3"/>
          <p:cNvSpPr>
            <a:spLocks noGrp="1" noChangeArrowheads="1"/>
          </p:cNvSpPr>
          <p:nvPr>
            <p:ph type="body" idx="4294967295"/>
          </p:nvPr>
        </p:nvSpPr>
        <p:spPr>
          <a:xfrm>
            <a:off x="913580" y="1209898"/>
            <a:ext cx="7345362" cy="3932238"/>
          </a:xfrm>
        </p:spPr>
        <p:txBody>
          <a:bodyPr/>
          <a:lstStyle/>
          <a:p>
            <a:pPr eaLnBrk="1" hangingPunct="1"/>
            <a:r>
              <a:rPr lang="el-GR" sz="2000" dirty="0">
                <a:latin typeface="Arial" charset="0"/>
                <a:ea typeface="ＭＳ Ｐゴシック" charset="0"/>
                <a:cs typeface="ＭＳ Ｐゴシック" charset="0"/>
              </a:rPr>
              <a:t>Το Astronomia Nova ε</a:t>
            </a:r>
            <a:r>
              <a:rPr lang="el-GR" altLang="ja-JP" sz="2000" dirty="0">
                <a:latin typeface="Arial" charset="0"/>
                <a:ea typeface="ＭＳ Ｐゴシック" charset="0"/>
                <a:cs typeface="ＭＳ Ｐゴシック" charset="0"/>
              </a:rPr>
              <a:t>ίναι ένα έργο γραμμένο σε δύσκολη και </a:t>
            </a:r>
            <a:r>
              <a:rPr lang="el-GR" altLang="ja-JP" sz="2000" dirty="0" smtClean="0">
                <a:latin typeface="Arial" charset="0"/>
                <a:ea typeface="ＭＳ Ｐゴシック" charset="0"/>
                <a:cs typeface="ＭＳ Ｐゴシック" charset="0"/>
              </a:rPr>
              <a:t>αυστηρή </a:t>
            </a:r>
            <a:r>
              <a:rPr lang="el-GR" altLang="ja-JP" sz="2000" dirty="0">
                <a:latin typeface="Arial" charset="0"/>
                <a:ea typeface="ＭＳ Ｐゴシック" charset="0"/>
                <a:cs typeface="ＭＳ Ｐゴシック" charset="0"/>
              </a:rPr>
              <a:t>μαθηματική γλώσσα.</a:t>
            </a:r>
          </a:p>
          <a:p>
            <a:pPr eaLnBrk="1" hangingPunct="1"/>
            <a:r>
              <a:rPr lang="el-GR" altLang="ja-JP" sz="2000" dirty="0">
                <a:latin typeface="Arial" charset="0"/>
                <a:ea typeface="ＭＳ Ｐゴシック" charset="0"/>
                <a:cs typeface="ＭＳ Ｐゴシック" charset="0"/>
              </a:rPr>
              <a:t>1612: o Ροδόλδος ο Β΄παραιτείται και ο Κέπλερ αφήνει την Πράγα </a:t>
            </a:r>
            <a:r>
              <a:rPr lang="el-GR" altLang="ja-JP" sz="2000" dirty="0" smtClean="0">
                <a:latin typeface="Arial" charset="0"/>
                <a:ea typeface="ＭＳ Ｐゴシック" charset="0"/>
                <a:cs typeface="ＭＳ Ｐゴシック" charset="0"/>
              </a:rPr>
              <a:t>κ</a:t>
            </a:r>
            <a:r>
              <a:rPr lang="el-GR" altLang="ja-JP" sz="2000" dirty="0" smtClean="0">
                <a:latin typeface="Arial" charset="0"/>
                <a:ea typeface="ＭＳ Ｐゴシック" charset="0"/>
                <a:cs typeface="ＭＳ Ｐゴシック" charset="0"/>
              </a:rPr>
              <a:t>αι </a:t>
            </a:r>
            <a:r>
              <a:rPr lang="el-GR" altLang="ja-JP" sz="2000" dirty="0">
                <a:latin typeface="Arial" charset="0"/>
                <a:ea typeface="ＭＳ Ｐゴシック" charset="0"/>
                <a:cs typeface="ＭＳ Ｐゴシック" charset="0"/>
              </a:rPr>
              <a:t>εργάζεται για διάφορους μαικήνες</a:t>
            </a:r>
          </a:p>
          <a:p>
            <a:pPr eaLnBrk="1" hangingPunct="1"/>
            <a:r>
              <a:rPr lang="el-GR" altLang="ja-JP" sz="2000" dirty="0">
                <a:latin typeface="Arial" charset="0"/>
                <a:ea typeface="ＭＳ Ｐゴシック" charset="0"/>
                <a:cs typeface="ＭＳ Ｐゴシック" charset="0"/>
              </a:rPr>
              <a:t>Σχεδιάζει ένα έργο σύνοψη &amp; εγχειρίδιο της νέας αστρονομίας το οποίο εκδίδεται σε διάφορους τόμους από το 1617-1621 (παρουσία νέων αστρονομικών ανακαλύψεων </a:t>
            </a:r>
            <a:r>
              <a:rPr lang="el-GR" altLang="ja-JP" sz="2000" dirty="0" smtClean="0">
                <a:latin typeface="Arial" charset="0"/>
                <a:ea typeface="ＭＳ Ｐゴシック" charset="0"/>
                <a:cs typeface="ＭＳ Ｐゴシック" charset="0"/>
              </a:rPr>
              <a:t>σε ένα πυθαγόρειο-νεοπλατωνικό πλαίσιο)</a:t>
            </a:r>
            <a:r>
              <a:rPr lang="el-GR" altLang="ja-JP" sz="2000" dirty="0">
                <a:latin typeface="Arial" charset="0"/>
                <a:ea typeface="ＭＳ Ｐゴシック" charset="0"/>
                <a:cs typeface="ＭＳ Ｐゴシック" charset="0"/>
              </a:rPr>
              <a:t>.</a:t>
            </a:r>
          </a:p>
          <a:p>
            <a:pPr eaLnBrk="1" hangingPunct="1"/>
            <a:r>
              <a:rPr lang="el-GR" altLang="ja-JP" sz="2000" dirty="0">
                <a:latin typeface="Arial" charset="0"/>
                <a:ea typeface="ＭＳ Ｐゴシック" charset="0"/>
                <a:cs typeface="ＭＳ Ｐゴシック" charset="0"/>
              </a:rPr>
              <a:t>1619: εκδίδει το </a:t>
            </a:r>
            <a:r>
              <a:rPr lang="el-GR" altLang="ja-JP" sz="2000" i="1" dirty="0">
                <a:latin typeface="Arial" charset="0"/>
                <a:ea typeface="ＭＳ Ｐゴシック" charset="0"/>
                <a:cs typeface="ＭＳ Ｐゴシック" charset="0"/>
              </a:rPr>
              <a:t>Harmonices mundi libri quinque</a:t>
            </a:r>
            <a:r>
              <a:rPr lang="el-GR" altLang="ja-JP" sz="2000" dirty="0">
                <a:latin typeface="Arial" charset="0"/>
                <a:ea typeface="ＭＳ Ｐゴシック" charset="0"/>
                <a:cs typeface="ＭＳ Ｐゴシック" charset="0"/>
              </a:rPr>
              <a:t>.</a:t>
            </a:r>
            <a:endParaRPr lang="el-GR" sz="2000"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175471178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ChangeArrowheads="1"/>
          </p:cNvSpPr>
          <p:nvPr>
            <p:ph type="title"/>
          </p:nvPr>
        </p:nvSpPr>
        <p:spPr/>
        <p:txBody>
          <a:bodyPr/>
          <a:lstStyle/>
          <a:p>
            <a:pPr algn="l" eaLnBrk="1" hangingPunct="1"/>
            <a:r>
              <a:rPr lang="el-GR" sz="3200" i="1">
                <a:latin typeface="Arial" charset="0"/>
                <a:ea typeface="ＭＳ Ｐゴシック" charset="0"/>
                <a:cs typeface="ＭＳ Ｐゴシック" charset="0"/>
              </a:rPr>
              <a:t>Harmonices Mundi </a:t>
            </a:r>
            <a:r>
              <a:rPr lang="el-GR" sz="3200">
                <a:latin typeface="Arial" charset="0"/>
                <a:ea typeface="ＭＳ Ｐゴシック" charset="0"/>
                <a:cs typeface="ＭＳ Ｐゴシック" charset="0"/>
              </a:rPr>
              <a:t>(1619)</a:t>
            </a:r>
            <a:endParaRPr lang="el-GR" sz="3200" i="1">
              <a:latin typeface="Arial" charset="0"/>
              <a:ea typeface="ＭＳ Ｐゴシック" charset="0"/>
              <a:cs typeface="ＭＳ Ｐゴシック" charset="0"/>
            </a:endParaRPr>
          </a:p>
        </p:txBody>
      </p:sp>
      <p:pic>
        <p:nvPicPr>
          <p:cNvPr id="69635" name="Picture 5" descr="HarmonicesMundi"/>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l="-21477" r="-21477"/>
          <a:stretch>
            <a:fillRect/>
          </a:stretch>
        </p:blipFill>
        <p:spPr>
          <a:xfrm>
            <a:off x="630746" y="2501691"/>
            <a:ext cx="2516171" cy="2771103"/>
          </a:xfrm>
        </p:spPr>
      </p:pic>
      <p:sp>
        <p:nvSpPr>
          <p:cNvPr id="69634" name="Rectangle 4"/>
          <p:cNvSpPr>
            <a:spLocks noGrp="1" noChangeArrowheads="1"/>
          </p:cNvSpPr>
          <p:nvPr>
            <p:ph sz="half" idx="2"/>
          </p:nvPr>
        </p:nvSpPr>
        <p:spPr>
          <a:xfrm>
            <a:off x="3146917" y="1866646"/>
            <a:ext cx="5098558" cy="4208717"/>
          </a:xfrm>
        </p:spPr>
        <p:txBody>
          <a:bodyPr>
            <a:normAutofit fontScale="92500" lnSpcReduction="20000"/>
          </a:bodyPr>
          <a:lstStyle/>
          <a:p>
            <a:pPr eaLnBrk="1" hangingPunct="1"/>
            <a:r>
              <a:rPr lang="el-GR" sz="1900" dirty="0">
                <a:latin typeface="Arial" charset="0"/>
                <a:ea typeface="ＭＳ Ｐゴシック" charset="0"/>
                <a:cs typeface="ＭＳ Ｐゴシック" charset="0"/>
              </a:rPr>
              <a:t>Αναζ</a:t>
            </a:r>
            <a:r>
              <a:rPr lang="el-GR" altLang="ja-JP" sz="1900" dirty="0">
                <a:latin typeface="Arial" charset="0"/>
                <a:ea typeface="ＭＳ Ｐゴシック" charset="0"/>
                <a:cs typeface="ＭＳ Ｐゴシック" charset="0"/>
              </a:rPr>
              <a:t>ήτηση των παγκόσμιων αρμονιών για τη φύση.</a:t>
            </a:r>
          </a:p>
          <a:p>
            <a:pPr eaLnBrk="1" hangingPunct="1"/>
            <a:r>
              <a:rPr lang="el-GR" altLang="ja-JP" sz="1900" dirty="0">
                <a:latin typeface="Arial" charset="0"/>
                <a:ea typeface="ＭＳ Ｐゴシック" charset="0"/>
                <a:cs typeface="ＭＳ Ｐゴシック" charset="0"/>
              </a:rPr>
              <a:t>Μελέτη 5 κανονικών στερεών και των αρμονικών τους λόγων.</a:t>
            </a:r>
          </a:p>
          <a:p>
            <a:pPr eaLnBrk="1" hangingPunct="1"/>
            <a:r>
              <a:rPr lang="el-GR" altLang="ja-JP" sz="1900" dirty="0">
                <a:latin typeface="Arial" charset="0"/>
                <a:ea typeface="ＭＳ Ｐゴシック" charset="0"/>
                <a:cs typeface="ＭＳ Ｐゴシック" charset="0"/>
              </a:rPr>
              <a:t>Εξέταση των μουσικών αρμονιών στο σύμπαν.</a:t>
            </a:r>
          </a:p>
          <a:p>
            <a:pPr eaLnBrk="1" hangingPunct="1"/>
            <a:r>
              <a:rPr lang="el-GR" altLang="ja-JP" sz="1900" dirty="0">
                <a:latin typeface="Arial" charset="0"/>
                <a:ea typeface="ＭＳ Ｐゴシック" charset="0"/>
                <a:cs typeface="ＭＳ Ｐゴシック" charset="0"/>
              </a:rPr>
              <a:t>Μελέτη 4 φωνών που εξέπεμπαν οι πλανήτες. </a:t>
            </a:r>
          </a:p>
          <a:p>
            <a:pPr eaLnBrk="1" hangingPunct="1"/>
            <a:r>
              <a:rPr lang="el-GR" altLang="ja-JP" sz="1900" dirty="0" smtClean="0">
                <a:solidFill>
                  <a:schemeClr val="tx1"/>
                </a:solidFill>
                <a:latin typeface="Arial" charset="0"/>
                <a:ea typeface="ＭＳ Ｐゴシック" charset="0"/>
                <a:cs typeface="ＭＳ Ｐゴシック" charset="0"/>
              </a:rPr>
              <a:t>Διατυπώνει έναν νόμο, ο </a:t>
            </a:r>
            <a:r>
              <a:rPr lang="el-GR" altLang="ja-JP" sz="1900" dirty="0">
                <a:solidFill>
                  <a:schemeClr val="tx1"/>
                </a:solidFill>
                <a:latin typeface="Arial" charset="0"/>
                <a:ea typeface="ＭＳ Ｐゴシック" charset="0"/>
                <a:cs typeface="ＭＳ Ｐゴシック" charset="0"/>
              </a:rPr>
              <a:t>οποίος δεν περιορίζεται στη ρύθμιση της κίνησης των πλανητών στις επιμέρους τροχιές τους, αλλά προσδιορίζει μια σχέση μεταξύ των ταχυτήτων όλων των πλανητών οι οποίοι κινούνται σε διαφορετικές </a:t>
            </a:r>
            <a:r>
              <a:rPr lang="el-GR" altLang="ja-JP" sz="1900" dirty="0" smtClean="0">
                <a:solidFill>
                  <a:schemeClr val="tx1"/>
                </a:solidFill>
                <a:latin typeface="Arial" charset="0"/>
                <a:ea typeface="ＭＳ Ｐゴシック" charset="0"/>
                <a:cs typeface="ＭＳ Ｐゴシック" charset="0"/>
              </a:rPr>
              <a:t>τροχιές.</a:t>
            </a:r>
            <a:endParaRPr lang="el-GR" altLang="ja-JP" sz="1900" dirty="0">
              <a:solidFill>
                <a:schemeClr val="tx1"/>
              </a:solidFill>
              <a:latin typeface="Arial" charset="0"/>
              <a:ea typeface="ＭＳ Ｐゴシック" charset="0"/>
              <a:cs typeface="ＭＳ Ｐゴシック" charset="0"/>
            </a:endParaRPr>
          </a:p>
          <a:p>
            <a:pPr eaLnBrk="1" hangingPunct="1">
              <a:lnSpc>
                <a:spcPct val="90000"/>
              </a:lnSpc>
            </a:pPr>
            <a:endParaRPr lang="el-GR" altLang="ja-JP" sz="1800" dirty="0">
              <a:latin typeface="Arial" charset="0"/>
              <a:ea typeface="ＭＳ Ｐゴシック" charset="0"/>
              <a:cs typeface="ＭＳ Ｐゴシック" charset="0"/>
            </a:endParaRPr>
          </a:p>
          <a:p>
            <a:pPr eaLnBrk="1" hangingPunct="1">
              <a:lnSpc>
                <a:spcPct val="90000"/>
              </a:lnSpc>
              <a:buFontTx/>
              <a:buNone/>
            </a:pPr>
            <a:endParaRPr lang="el-GR" sz="2400"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42728204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963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963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963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963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2" name="Rectangle 4"/>
          <p:cNvSpPr>
            <a:spLocks noGrp="1" noChangeArrowheads="1"/>
          </p:cNvSpPr>
          <p:nvPr>
            <p:ph type="body" idx="4294967295"/>
          </p:nvPr>
        </p:nvSpPr>
        <p:spPr>
          <a:xfrm>
            <a:off x="634933" y="607275"/>
            <a:ext cx="7772400" cy="5715000"/>
          </a:xfrm>
        </p:spPr>
        <p:txBody>
          <a:bodyPr>
            <a:normAutofit lnSpcReduction="10000"/>
          </a:bodyPr>
          <a:lstStyle/>
          <a:p>
            <a:pPr eaLnBrk="1" hangingPunct="1"/>
            <a:r>
              <a:rPr lang="el-GR" sz="2000" dirty="0">
                <a:latin typeface="Arial" charset="0"/>
                <a:ea typeface="ＭＳ Ｐゴシック" charset="0"/>
                <a:cs typeface="ＭＳ Ｐゴシック" charset="0"/>
              </a:rPr>
              <a:t>Ιδι</a:t>
            </a:r>
            <a:r>
              <a:rPr lang="el-GR" altLang="ja-JP" sz="2000" dirty="0">
                <a:latin typeface="Arial" charset="0"/>
                <a:ea typeface="ＭＳ Ｐゴシック" charset="0"/>
                <a:cs typeface="ＭＳ Ｐゴシック" charset="0"/>
              </a:rPr>
              <a:t>όρρυθμη ανάμειξη μυστικισμού των αριθμών &amp; πάθους για παρατήρηση.</a:t>
            </a:r>
          </a:p>
          <a:p>
            <a:pPr eaLnBrk="1" hangingPunct="1"/>
            <a:r>
              <a:rPr lang="el-GR" altLang="ja-JP" sz="2000" dirty="0">
                <a:latin typeface="Arial" charset="0"/>
                <a:ea typeface="ＭＳ Ｐゴシック" charset="0"/>
                <a:cs typeface="ＭＳ Ｐゴシック" charset="0"/>
              </a:rPr>
              <a:t>Αναζήτηση δεδομένων που ικανοποιούν μεταφυσικές υποθέσεις</a:t>
            </a:r>
          </a:p>
          <a:p>
            <a:pPr eaLnBrk="1" hangingPunct="1"/>
            <a:r>
              <a:rPr lang="el-GR" altLang="ja-JP" sz="2000" dirty="0">
                <a:latin typeface="Arial" charset="0"/>
                <a:ea typeface="ＭＳ Ｐゴシック" charset="0"/>
                <a:cs typeface="ＭＳ Ｐゴシック" charset="0"/>
              </a:rPr>
              <a:t>Σε αντίθεση με άλλους </a:t>
            </a:r>
            <a:r>
              <a:rPr lang="el-GR" altLang="ja-JP" sz="2000" dirty="0" smtClean="0">
                <a:latin typeface="Arial" charset="0"/>
                <a:ea typeface="ＭＳ Ｐゴシック" charset="0"/>
                <a:cs typeface="ＭＳ Ｐゴシック" charset="0"/>
              </a:rPr>
              <a:t>αναγεννησιακούς </a:t>
            </a:r>
            <a:r>
              <a:rPr lang="el-GR" altLang="ja-JP" sz="2000" dirty="0">
                <a:latin typeface="Arial" charset="0"/>
                <a:ea typeface="ＭＳ Ｐゴシック" charset="0"/>
                <a:cs typeface="ＭＳ Ｐゴシック" charset="0"/>
              </a:rPr>
              <a:t>λογίους δεν ενδιαφέρεται μόνο για τις μυστικιστικές προοπτικές του πλατωνισμού, αλλά και για τον </a:t>
            </a:r>
            <a:r>
              <a:rPr lang="el-GR" altLang="ja-JP" sz="2000" i="1" dirty="0">
                <a:latin typeface="Arial" charset="0"/>
                <a:ea typeface="ＭＳ Ｐゴシック" charset="0"/>
                <a:cs typeface="ＭＳ Ｐゴシック" charset="0"/>
              </a:rPr>
              <a:t>τρόπο λειτουργίας</a:t>
            </a:r>
            <a:r>
              <a:rPr lang="el-GR" altLang="ja-JP" sz="2000" dirty="0">
                <a:latin typeface="Arial" charset="0"/>
                <a:ea typeface="ＭＳ Ｐゴシック" charset="0"/>
                <a:cs typeface="ＭＳ Ｐゴシック" charset="0"/>
              </a:rPr>
              <a:t> του σύμπαντος:</a:t>
            </a:r>
          </a:p>
          <a:p>
            <a:pPr lvl="1" eaLnBrk="1" hangingPunct="1"/>
            <a:r>
              <a:rPr lang="el-GR" sz="1800" dirty="0">
                <a:latin typeface="Arial" charset="0"/>
                <a:ea typeface="ＭＳ Ｐゴシック" charset="0"/>
              </a:rPr>
              <a:t>Αναζ</a:t>
            </a:r>
            <a:r>
              <a:rPr lang="el-GR" altLang="ja-JP" sz="1800" dirty="0">
                <a:latin typeface="Arial" charset="0"/>
                <a:ea typeface="ＭＳ Ｐゴシック" charset="0"/>
              </a:rPr>
              <a:t>ήτηση ποσοτικών μεταβολών και διαφοροποιήσεων στο χώρο και χρόνο.</a:t>
            </a:r>
          </a:p>
          <a:p>
            <a:pPr lvl="1" eaLnBrk="1" hangingPunct="1"/>
            <a:r>
              <a:rPr lang="el-GR" altLang="ja-JP" sz="1800" dirty="0">
                <a:latin typeface="Arial" charset="0"/>
                <a:ea typeface="ＭＳ Ｐゴシック" charset="0"/>
              </a:rPr>
              <a:t>Μερική εγκατάλειψη της ανιμιστικής οπτικής προς όφελος μιας μηχανιστικής προοπτικής. </a:t>
            </a:r>
            <a:r>
              <a:rPr lang="el-GR" altLang="ja-JP" sz="1800" dirty="0">
                <a:solidFill>
                  <a:schemeClr val="accent2"/>
                </a:solidFill>
                <a:latin typeface="Arial" charset="0"/>
                <a:ea typeface="ＭＳ Ｐゴシック" charset="0"/>
              </a:rPr>
              <a:t>[οι κινήσεις υπόκεινται στη γεωμετρία, η έννοια της ψυχής που κινεί τους πλανήτες μπορεί να αντικατασταθεί με την έννοια της δύναμης]</a:t>
            </a:r>
          </a:p>
          <a:p>
            <a:pPr lvl="1" eaLnBrk="1" hangingPunct="1"/>
            <a:r>
              <a:rPr lang="el-GR" sz="1800" dirty="0">
                <a:latin typeface="Arial" charset="0"/>
                <a:ea typeface="ＭＳ Ｐゴシック" charset="0"/>
              </a:rPr>
              <a:t>Η αλ</a:t>
            </a:r>
            <a:r>
              <a:rPr lang="el-GR" altLang="ja-JP" sz="1800" dirty="0">
                <a:latin typeface="Arial" charset="0"/>
                <a:ea typeface="ＭＳ Ｐゴシック" charset="0"/>
              </a:rPr>
              <a:t>ήθεια είναι προσπελάσιμη δια μέσω μαθηματικών αποδείξεων.</a:t>
            </a:r>
          </a:p>
          <a:p>
            <a:pPr eaLnBrk="1" hangingPunct="1"/>
            <a:r>
              <a:rPr lang="el-GR" sz="2000" dirty="0">
                <a:latin typeface="Arial" charset="0"/>
                <a:ea typeface="ＭＳ Ｐゴシック" charset="0"/>
                <a:cs typeface="ＭＳ Ｐゴシック" charset="0"/>
              </a:rPr>
              <a:t>Η ενδι</a:t>
            </a:r>
            <a:r>
              <a:rPr lang="el-GR" altLang="ja-JP" sz="2000" dirty="0">
                <a:latin typeface="Arial" charset="0"/>
                <a:ea typeface="ＭＳ Ｐゴシック" charset="0"/>
                <a:cs typeface="ＭＳ Ｐゴシック" charset="0"/>
              </a:rPr>
              <a:t>άμεση αυτή θέση του Κέπλερ δημιούργησε δυσκολίες στην αποδοχή του έργου του από τους συγχρόνους τους που τελικά συντελείται με τον Νεύτωνα.</a:t>
            </a:r>
            <a:endParaRPr lang="el-GR" sz="2000"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5623633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8852">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8852">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8852">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8852">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8852">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885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2"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04299" y="461850"/>
            <a:ext cx="7292111" cy="5940088"/>
          </a:xfrm>
          <a:prstGeom prst="rect">
            <a:avLst/>
          </a:prstGeom>
          <a:noFill/>
        </p:spPr>
        <p:txBody>
          <a:bodyPr wrap="square" rtlCol="0">
            <a:spAutoFit/>
          </a:bodyPr>
          <a:lstStyle/>
          <a:p>
            <a:pPr marL="342900" indent="-342900">
              <a:buFont typeface="Arial"/>
              <a:buChar char="•"/>
            </a:pPr>
            <a:r>
              <a:rPr lang="el-GR" sz="2000" dirty="0" smtClean="0">
                <a:latin typeface="Arial"/>
                <a:cs typeface="Arial"/>
              </a:rPr>
              <a:t>Μια σημαντική διάσταση των αλλαγών που έλαβαν χώρα στις αστρονομικές θεωρίες από τον Κοπέρνικο έως τον Κέπλερ είχε να κάνει με τη συνειδητοποίηση ότι η αριστοτελική διάκριση μεταξύ υποσελήνιας και υπερσελήνιας περιοχής δεν μπορούσε να ισχύει.</a:t>
            </a:r>
          </a:p>
          <a:p>
            <a:pPr marL="342900" indent="-342900">
              <a:buFont typeface="Arial"/>
              <a:buChar char="•"/>
            </a:pPr>
            <a:endParaRPr lang="el-GR" sz="2000" dirty="0">
              <a:latin typeface="Arial"/>
              <a:cs typeface="Arial"/>
            </a:endParaRPr>
          </a:p>
          <a:p>
            <a:pPr marL="342900" indent="-342900">
              <a:buFont typeface="Arial"/>
              <a:buChar char="•"/>
            </a:pPr>
            <a:r>
              <a:rPr lang="el-GR" sz="2000" dirty="0" smtClean="0">
                <a:latin typeface="Arial"/>
                <a:cs typeface="Arial"/>
              </a:rPr>
              <a:t>Με την απομάκρυνση της Γης από το κέντρο του σύμπαντος, ο Κοπέρνικος ουσιαστικά κατήργησε τις έννοιες του «πάνω» και του «κάτω» που όριζαν τη φυσική υποσελήνια (ευθύγραμμη) κίνηση.</a:t>
            </a:r>
          </a:p>
          <a:p>
            <a:pPr marL="342900" indent="-342900">
              <a:buFont typeface="Arial"/>
              <a:buChar char="•"/>
            </a:pPr>
            <a:endParaRPr lang="el-GR" sz="2000" dirty="0">
              <a:latin typeface="Arial"/>
              <a:cs typeface="Arial"/>
            </a:endParaRPr>
          </a:p>
          <a:p>
            <a:pPr marL="342900" indent="-342900">
              <a:buFont typeface="Arial"/>
              <a:buChar char="•"/>
            </a:pPr>
            <a:r>
              <a:rPr lang="el-GR" sz="2000" dirty="0" smtClean="0">
                <a:latin typeface="Arial"/>
                <a:cs typeface="Arial"/>
              </a:rPr>
              <a:t>Στο Κοπερνίκειο σύμπαν μόνο η κυκλική κίνηση θεωρούνταν φυσική.</a:t>
            </a:r>
          </a:p>
          <a:p>
            <a:pPr marL="342900" indent="-342900">
              <a:buFont typeface="Arial"/>
              <a:buChar char="•"/>
            </a:pPr>
            <a:endParaRPr lang="el-GR" sz="2000" dirty="0">
              <a:latin typeface="Arial"/>
              <a:cs typeface="Arial"/>
            </a:endParaRPr>
          </a:p>
          <a:p>
            <a:pPr marL="342900" indent="-342900">
              <a:buFont typeface="Arial"/>
              <a:buChar char="•"/>
            </a:pPr>
            <a:r>
              <a:rPr lang="el-GR" sz="2000" dirty="0" smtClean="0">
                <a:latin typeface="Arial"/>
                <a:cs typeface="Arial"/>
              </a:rPr>
              <a:t>Η απομάκρυνση των ουράνιων σφαιρών ήγειρε επίσης το ερώτημα του τι κινεί τους πλανήτες, ερώτημα που προσπάθησαν να απαντήσουν όχι μόνο ο Κέπλερ, αλλά και ο Γκίλμπερ</a:t>
            </a:r>
            <a:r>
              <a:rPr lang="el-GR" sz="2000" dirty="0">
                <a:latin typeface="Arial"/>
                <a:cs typeface="Arial"/>
              </a:rPr>
              <a:t>τ</a:t>
            </a:r>
            <a:r>
              <a:rPr lang="el-GR" sz="2000" dirty="0" smtClean="0">
                <a:latin typeface="Arial"/>
                <a:cs typeface="Arial"/>
              </a:rPr>
              <a:t>, ο Γαλιλαίος, ο Καρτέσιος κ.ά. μέχρι να δοθεί η απάντηση από τον Νεύτωνα.</a:t>
            </a:r>
            <a:endParaRPr lang="en-US" sz="2000" dirty="0">
              <a:latin typeface="Arial"/>
              <a:cs typeface="Arial"/>
            </a:endParaRPr>
          </a:p>
        </p:txBody>
      </p:sp>
    </p:spTree>
    <p:extLst>
      <p:ext uri="{BB962C8B-B14F-4D97-AF65-F5344CB8AC3E}">
        <p14:creationId xmlns:p14="http://schemas.microsoft.com/office/powerpoint/2010/main" val="3453993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l-GR" sz="3200" dirty="0" smtClean="0">
                <a:latin typeface="Arial"/>
                <a:cs typeface="Arial"/>
              </a:rPr>
              <a:t>Η μαθηματικοποίηση του κόσμου</a:t>
            </a:r>
            <a:endParaRPr lang="en-US" sz="3200" dirty="0">
              <a:latin typeface="Arial"/>
              <a:cs typeface="Arial"/>
            </a:endParaRPr>
          </a:p>
        </p:txBody>
      </p:sp>
      <p:sp>
        <p:nvSpPr>
          <p:cNvPr id="3" name="Content Placeholder 2"/>
          <p:cNvSpPr>
            <a:spLocks noGrp="1"/>
          </p:cNvSpPr>
          <p:nvPr>
            <p:ph idx="1"/>
          </p:nvPr>
        </p:nvSpPr>
        <p:spPr/>
        <p:txBody>
          <a:bodyPr>
            <a:normAutofit/>
          </a:bodyPr>
          <a:lstStyle/>
          <a:p>
            <a:r>
              <a:rPr lang="el-GR" sz="2000" dirty="0" smtClean="0">
                <a:latin typeface="Arial"/>
                <a:cs typeface="Arial"/>
              </a:rPr>
              <a:t>Η νέα χρήση των μαθηματικών (εξήγηση και όχι απλή περιγραφή του κόσμου) δεν περιορίστηκε μόνο στα ουράνια φαινόμενα.</a:t>
            </a:r>
          </a:p>
          <a:p>
            <a:pPr lvl="1"/>
            <a:r>
              <a:rPr lang="el-GR" sz="1800" dirty="0" smtClean="0">
                <a:latin typeface="Arial"/>
                <a:cs typeface="Arial"/>
              </a:rPr>
              <a:t>Η ανάπτυξη του εμπορίου, οι αρχές της αποικιοκρατίας και οι μεγάλες εξερευνήσεις σήμαιναν ότι μαθηματικές τεχνικές όπως η ναυσιπλοϊα, η χαρτογράφηση και η τοπογραφία άρχισαν να φαίνονται πιο σημαντικές, επιτρέποντας σε κάποιους μαθηματικούς να ενισχύσουν το κοινωνικό και πνευματικό τους κύρος.</a:t>
            </a:r>
          </a:p>
          <a:p>
            <a:r>
              <a:rPr lang="el-GR" sz="2000" dirty="0" smtClean="0">
                <a:latin typeface="Arial"/>
                <a:cs typeface="Arial"/>
              </a:rPr>
              <a:t>Η μαθηματική επιστήμη της μηχανικής (υδροστατική και κινηματική) επίσης άλλαξε δραστικά.</a:t>
            </a:r>
            <a:endParaRPr lang="en-US" sz="2000" dirty="0">
              <a:latin typeface="Arial"/>
              <a:cs typeface="Arial"/>
            </a:endParaRPr>
          </a:p>
        </p:txBody>
      </p:sp>
    </p:spTree>
    <p:extLst>
      <p:ext uri="{BB962C8B-B14F-4D97-AF65-F5344CB8AC3E}">
        <p14:creationId xmlns:p14="http://schemas.microsoft.com/office/powerpoint/2010/main" val="2291960731"/>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105984" y="1229142"/>
            <a:ext cx="7345362" cy="3932238"/>
          </a:xfrm>
        </p:spPr>
        <p:txBody>
          <a:bodyPr>
            <a:normAutofit/>
          </a:bodyPr>
          <a:lstStyle/>
          <a:p>
            <a:r>
              <a:rPr lang="el-GR" sz="2000" dirty="0" smtClean="0">
                <a:latin typeface="Arial"/>
                <a:cs typeface="Arial"/>
              </a:rPr>
              <a:t>Η κατανόηση των αλλαγών αυτών πρέπει να λάβει υπόψη της τις τεχνικές εξελίξεις μαζί με τις εξελίξεις στον κοινωνικό ρόλο των (ανθρώπων) μαθηματικών.</a:t>
            </a:r>
          </a:p>
          <a:p>
            <a:r>
              <a:rPr lang="el-GR" sz="2000" dirty="0" smtClean="0">
                <a:latin typeface="Arial"/>
                <a:cs typeface="Arial"/>
              </a:rPr>
              <a:t>Καινοτομίες σε πολεμικές τεχνικές (όπως στην προστασία από πυρά κανονιών), και άλλα έργα μηχανικής όπως κατασκευή λιμένων, καναλιών αλλά και τοπογραφικές μελέτες για</a:t>
            </a:r>
            <a:r>
              <a:rPr lang="en-GB" sz="2000" dirty="0" smtClean="0">
                <a:latin typeface="Arial"/>
                <a:cs typeface="Arial"/>
              </a:rPr>
              <a:t> </a:t>
            </a:r>
            <a:r>
              <a:rPr lang="el-GR" sz="2000" dirty="0" smtClean="0">
                <a:latin typeface="Arial"/>
                <a:cs typeface="Arial"/>
              </a:rPr>
              <a:t>φορολογικούς σκοπούς ανέδειξαν όχι μόνο τους μαθηματικούς, αλλά και το ενδιαφέρον για αυτούς από μέλη των ανώτατων τάξεων.</a:t>
            </a:r>
          </a:p>
        </p:txBody>
      </p:sp>
    </p:spTree>
    <p:extLst>
      <p:ext uri="{BB962C8B-B14F-4D97-AF65-F5344CB8AC3E}">
        <p14:creationId xmlns:p14="http://schemas.microsoft.com/office/powerpoint/2010/main" val="2976134899"/>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l"/>
            <a:r>
              <a:rPr lang="el-GR" sz="3200" dirty="0" smtClean="0">
                <a:latin typeface="Arial"/>
                <a:cs typeface="Arial"/>
              </a:rPr>
              <a:t>Οχυρώσεις</a:t>
            </a:r>
            <a:endParaRPr lang="el-GR" sz="3200" dirty="0">
              <a:latin typeface="Arial"/>
              <a:cs typeface="Arial"/>
            </a:endParaRPr>
          </a:p>
        </p:txBody>
      </p:sp>
      <p:sp>
        <p:nvSpPr>
          <p:cNvPr id="3" name="2 - Θέση περιεχομένου"/>
          <p:cNvSpPr>
            <a:spLocks noGrp="1"/>
          </p:cNvSpPr>
          <p:nvPr>
            <p:ph sz="half" idx="1"/>
          </p:nvPr>
        </p:nvSpPr>
        <p:spPr>
          <a:xfrm>
            <a:off x="534542" y="1327820"/>
            <a:ext cx="5025934" cy="4907163"/>
          </a:xfrm>
        </p:spPr>
        <p:txBody>
          <a:bodyPr>
            <a:normAutofit fontScale="32500" lnSpcReduction="20000"/>
          </a:bodyPr>
          <a:lstStyle/>
          <a:p>
            <a:pPr>
              <a:lnSpc>
                <a:spcPct val="110000"/>
              </a:lnSpc>
            </a:pPr>
            <a:endParaRPr lang="el-GR" sz="5500" dirty="0" smtClean="0">
              <a:latin typeface="Arial"/>
              <a:cs typeface="Arial"/>
            </a:endParaRPr>
          </a:p>
          <a:p>
            <a:pPr>
              <a:lnSpc>
                <a:spcPct val="110000"/>
              </a:lnSpc>
            </a:pPr>
            <a:r>
              <a:rPr lang="el-GR" sz="5500" dirty="0" smtClean="0">
                <a:latin typeface="Arial"/>
                <a:cs typeface="Arial"/>
              </a:rPr>
              <a:t>Το κινητό κανόνι του 14</a:t>
            </a:r>
            <a:r>
              <a:rPr lang="el-GR" sz="5500" baseline="30000" dirty="0" smtClean="0">
                <a:latin typeface="Arial"/>
                <a:cs typeface="Arial"/>
              </a:rPr>
              <a:t>ου</a:t>
            </a:r>
            <a:r>
              <a:rPr lang="el-GR" sz="5500" dirty="0" smtClean="0">
                <a:latin typeface="Arial"/>
                <a:cs typeface="Arial"/>
              </a:rPr>
              <a:t> αιώνα καθιστά τα μεσαιωνικά φρούρια εξαιρετικά ευάλωτα </a:t>
            </a:r>
            <a:r>
              <a:rPr lang="el-GR" sz="5500" dirty="0" smtClean="0">
                <a:solidFill>
                  <a:schemeClr val="accent1">
                    <a:lumMod val="75000"/>
                  </a:schemeClr>
                </a:solidFill>
                <a:latin typeface="Arial"/>
                <a:cs typeface="Arial"/>
              </a:rPr>
              <a:t>(βλ. κατάκτηση Νάπολης από Γάλλους- 1495).</a:t>
            </a:r>
          </a:p>
          <a:p>
            <a:pPr>
              <a:lnSpc>
                <a:spcPct val="110000"/>
              </a:lnSpc>
            </a:pPr>
            <a:r>
              <a:rPr lang="el-GR" sz="5500" dirty="0" smtClean="0">
                <a:latin typeface="Arial"/>
                <a:cs typeface="Arial"/>
              </a:rPr>
              <a:t>Ιταλοί μηχανικοί σχεδιάζουν έναν νέο τύπο οχυρών </a:t>
            </a:r>
            <a:r>
              <a:rPr lang="el-GR" sz="5500" dirty="0" smtClean="0">
                <a:solidFill>
                  <a:schemeClr val="accent1">
                    <a:lumMod val="75000"/>
                  </a:schemeClr>
                </a:solidFill>
                <a:latin typeface="Arial"/>
                <a:cs typeface="Arial"/>
              </a:rPr>
              <a:t>[χαμηλά τείχη, τάφρος, προμαχώνες], </a:t>
            </a:r>
            <a:r>
              <a:rPr lang="el-GR" sz="5500" dirty="0">
                <a:latin typeface="Arial"/>
                <a:cs typeface="Arial"/>
              </a:rPr>
              <a:t>ο</a:t>
            </a:r>
            <a:r>
              <a:rPr lang="el-GR" sz="5500" dirty="0" smtClean="0">
                <a:latin typeface="Arial"/>
                <a:cs typeface="Arial"/>
              </a:rPr>
              <a:t> οποίος παραμένει αμετάβλητος για τουλάχιστον 400 χρόνια.</a:t>
            </a:r>
          </a:p>
          <a:p>
            <a:pPr>
              <a:lnSpc>
                <a:spcPct val="110000"/>
              </a:lnSpc>
            </a:pPr>
            <a:r>
              <a:rPr lang="el-GR" sz="5500" dirty="0" smtClean="0">
                <a:latin typeface="Arial"/>
                <a:cs typeface="Arial"/>
              </a:rPr>
              <a:t>Μονοπώλιο στρατιωτικής μηχανικής</a:t>
            </a:r>
          </a:p>
          <a:p>
            <a:pPr>
              <a:lnSpc>
                <a:spcPct val="110000"/>
              </a:lnSpc>
            </a:pPr>
            <a:r>
              <a:rPr lang="el-GR" sz="5500" dirty="0" smtClean="0">
                <a:latin typeface="Arial"/>
                <a:cs typeface="Arial"/>
              </a:rPr>
              <a:t>Ιδανική μορφή φρουρίου</a:t>
            </a:r>
          </a:p>
          <a:p>
            <a:pPr>
              <a:lnSpc>
                <a:spcPct val="110000"/>
              </a:lnSpc>
            </a:pPr>
            <a:r>
              <a:rPr lang="el-GR" sz="5500" dirty="0" smtClean="0">
                <a:latin typeface="Arial"/>
                <a:cs typeface="Arial"/>
              </a:rPr>
              <a:t>Νέα συστήματα πολιορκίας (</a:t>
            </a:r>
            <a:r>
              <a:rPr lang="en-US" sz="5500" dirty="0" err="1" smtClean="0">
                <a:latin typeface="Arial"/>
                <a:cs typeface="Arial"/>
              </a:rPr>
              <a:t>Sébastien</a:t>
            </a:r>
            <a:r>
              <a:rPr lang="en-US" sz="5500" dirty="0" smtClean="0">
                <a:latin typeface="Arial"/>
                <a:cs typeface="Arial"/>
              </a:rPr>
              <a:t> Vauban, 1633-1707)</a:t>
            </a:r>
            <a:endParaRPr lang="el-GR" sz="5500" dirty="0" smtClean="0">
              <a:latin typeface="Arial"/>
              <a:cs typeface="Arial"/>
            </a:endParaRPr>
          </a:p>
          <a:p>
            <a:pPr>
              <a:buNone/>
            </a:pPr>
            <a:endParaRPr lang="el-GR" sz="2000" dirty="0" smtClean="0"/>
          </a:p>
        </p:txBody>
      </p:sp>
      <p:pic>
        <p:nvPicPr>
          <p:cNvPr id="7" name="6 - Θέση περιεχομένου" descr="200px-Fortification_of_Huningue.jpg"/>
          <p:cNvPicPr>
            <a:picLocks noGrp="1" noChangeAspect="1"/>
          </p:cNvPicPr>
          <p:nvPr>
            <p:ph sz="half" idx="2"/>
          </p:nvPr>
        </p:nvPicPr>
        <p:blipFill>
          <a:blip r:embed="rId2"/>
          <a:srcRect l="-17407" r="-17407"/>
          <a:stretch>
            <a:fillRect/>
          </a:stretch>
        </p:blipFill>
        <p:spPr>
          <a:xfrm>
            <a:off x="5186931" y="1993938"/>
            <a:ext cx="3565525" cy="3927475"/>
          </a:xfrm>
        </p:spPr>
      </p:pic>
    </p:spTree>
    <p:extLst>
      <p:ext uri="{BB962C8B-B14F-4D97-AF65-F5344CB8AC3E}">
        <p14:creationId xmlns:p14="http://schemas.microsoft.com/office/powerpoint/2010/main" val="1095240558"/>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990542" y="786535"/>
            <a:ext cx="7345362" cy="5102060"/>
          </a:xfrm>
        </p:spPr>
        <p:txBody>
          <a:bodyPr>
            <a:normAutofit/>
          </a:bodyPr>
          <a:lstStyle/>
          <a:p>
            <a:endParaRPr lang="el-GR" sz="2000" dirty="0" smtClean="0">
              <a:latin typeface="Arial"/>
              <a:cs typeface="Arial"/>
            </a:endParaRPr>
          </a:p>
          <a:p>
            <a:endParaRPr lang="el-GR" sz="2000" dirty="0">
              <a:latin typeface="Arial"/>
              <a:cs typeface="Arial"/>
            </a:endParaRPr>
          </a:p>
          <a:p>
            <a:r>
              <a:rPr lang="el-GR" sz="2000" dirty="0" smtClean="0">
                <a:latin typeface="Arial"/>
                <a:cs typeface="Arial"/>
              </a:rPr>
              <a:t>Οι </a:t>
            </a:r>
            <a:r>
              <a:rPr lang="el-GR" sz="2000" dirty="0">
                <a:latin typeface="Arial"/>
                <a:cs typeface="Arial"/>
              </a:rPr>
              <a:t>αλλαγές στη φύση και δομή των βασιλικών αυλών στην Ευρώπη των μοναρχιών επίσης διεύρυνε την παρουσία των μαθηματικών</a:t>
            </a:r>
            <a:r>
              <a:rPr lang="el-GR" sz="2000" dirty="0" smtClean="0">
                <a:latin typeface="Arial"/>
                <a:cs typeface="Arial"/>
              </a:rPr>
              <a:t>.</a:t>
            </a:r>
            <a:endParaRPr lang="en-GB" sz="2000" dirty="0" smtClean="0">
              <a:latin typeface="Arial"/>
              <a:cs typeface="Arial"/>
            </a:endParaRPr>
          </a:p>
          <a:p>
            <a:r>
              <a:rPr lang="el-GR" sz="2000" dirty="0" smtClean="0">
                <a:latin typeface="Arial"/>
                <a:cs typeface="Arial"/>
              </a:rPr>
              <a:t>Ο μαθηματικός μπορούσε να εντυπωσιάσει τον πάτρωνά του με την κατασκευή </a:t>
            </a:r>
            <a:r>
              <a:rPr lang="en-GB" sz="2000" dirty="0" err="1" smtClean="0">
                <a:latin typeface="Arial"/>
                <a:cs typeface="Arial"/>
              </a:rPr>
              <a:t>mirabilia</a:t>
            </a:r>
            <a:r>
              <a:rPr lang="en-GB" sz="2000" dirty="0" smtClean="0">
                <a:latin typeface="Arial"/>
                <a:cs typeface="Arial"/>
              </a:rPr>
              <a:t> (</a:t>
            </a:r>
            <a:r>
              <a:rPr lang="el-GR" sz="2000" dirty="0" smtClean="0">
                <a:latin typeface="Arial"/>
                <a:cs typeface="Arial"/>
              </a:rPr>
              <a:t>πχ. θαυματουργών μηχανών)</a:t>
            </a:r>
            <a:r>
              <a:rPr lang="en-GB" sz="2000" dirty="0" smtClean="0">
                <a:latin typeface="Arial"/>
                <a:cs typeface="Arial"/>
              </a:rPr>
              <a:t>, </a:t>
            </a:r>
            <a:r>
              <a:rPr lang="el-GR" sz="2000" dirty="0" smtClean="0">
                <a:latin typeface="Arial"/>
                <a:cs typeface="Arial"/>
              </a:rPr>
              <a:t>που μπορούσαν να ενισχύσουν το κύρος των αυλών και που τελικά έβαζαν τους μαθηματικούς σε υψηλότερη θέση από αυτούς που τις διαχειρίζονταν. </a:t>
            </a:r>
            <a:endParaRPr lang="en-GB" sz="2000" dirty="0" smtClean="0">
              <a:latin typeface="Arial"/>
              <a:cs typeface="Arial"/>
            </a:endParaRPr>
          </a:p>
        </p:txBody>
      </p:sp>
    </p:spTree>
    <p:extLst>
      <p:ext uri="{BB962C8B-B14F-4D97-AF65-F5344CB8AC3E}">
        <p14:creationId xmlns:p14="http://schemas.microsoft.com/office/powerpoint/2010/main" val="10680507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l-GR" sz="2800" dirty="0" smtClean="0">
                <a:latin typeface="Arial"/>
                <a:cs typeface="Arial"/>
              </a:rPr>
              <a:t>Πως δικαιολογείται η στροφή από την εργαλειακή στην ρεαλιστική θεώρηση στο έργο του Κοπέρνικου;</a:t>
            </a:r>
            <a:endParaRPr lang="en-US" sz="2800" dirty="0">
              <a:latin typeface="Arial"/>
              <a:cs typeface="Arial"/>
            </a:endParaRPr>
          </a:p>
        </p:txBody>
      </p:sp>
      <p:sp>
        <p:nvSpPr>
          <p:cNvPr id="3" name="Content Placeholder 2"/>
          <p:cNvSpPr>
            <a:spLocks noGrp="1"/>
          </p:cNvSpPr>
          <p:nvPr>
            <p:ph idx="1"/>
          </p:nvPr>
        </p:nvSpPr>
        <p:spPr/>
        <p:txBody>
          <a:bodyPr>
            <a:normAutofit/>
          </a:bodyPr>
          <a:lstStyle/>
          <a:p>
            <a:r>
              <a:rPr lang="el-GR" sz="2000" dirty="0" smtClean="0">
                <a:latin typeface="Arial"/>
                <a:cs typeface="Arial"/>
              </a:rPr>
              <a:t>Τα τεχνικά ζητήματα δεν είναι αρκετά (θα μπορούσε να παρουσιάσει τη θεωρία του ως υποθετική, ή απλά εργαλειακή. Οι περισσότεροι αναγνώστες του, άλλωστε, αυτό πίστευαν).</a:t>
            </a:r>
          </a:p>
          <a:p>
            <a:r>
              <a:rPr lang="el-GR" sz="2000" dirty="0" smtClean="0">
                <a:latin typeface="Arial"/>
                <a:cs typeface="Arial"/>
              </a:rPr>
              <a:t>Ο Κοπέρνικος φαίνεται να ανήκει σε ένα ρεύμα μαθηματικών που ήθελαν να αναβαθμίσουν το πνευματικό και κοινωνικό τους κύρος.</a:t>
            </a:r>
            <a:endParaRPr lang="en-GB" sz="2000" dirty="0" smtClean="0">
              <a:latin typeface="Arial"/>
              <a:cs typeface="Arial"/>
            </a:endParaRPr>
          </a:p>
        </p:txBody>
      </p:sp>
    </p:spTree>
    <p:extLst>
      <p:ext uri="{BB962C8B-B14F-4D97-AF65-F5344CB8AC3E}">
        <p14:creationId xmlns:p14="http://schemas.microsoft.com/office/powerpoint/2010/main" val="30471220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p:txBody>
          <a:bodyPr>
            <a:normAutofit/>
          </a:bodyPr>
          <a:lstStyle/>
          <a:p>
            <a:pPr algn="l"/>
            <a:r>
              <a:rPr lang="el-GR" sz="3200" dirty="0" smtClean="0">
                <a:latin typeface="Arial"/>
                <a:cs typeface="Arial"/>
              </a:rPr>
              <a:t>Θέατρα Μηχανών</a:t>
            </a:r>
            <a:endParaRPr lang="el-GR" sz="3200" dirty="0">
              <a:latin typeface="Arial"/>
              <a:cs typeface="Arial"/>
            </a:endParaRPr>
          </a:p>
        </p:txBody>
      </p:sp>
      <p:sp>
        <p:nvSpPr>
          <p:cNvPr id="6" name="5 - Θέση περιεχομένου"/>
          <p:cNvSpPr>
            <a:spLocks noGrp="1"/>
          </p:cNvSpPr>
          <p:nvPr>
            <p:ph sz="half" idx="1"/>
          </p:nvPr>
        </p:nvSpPr>
        <p:spPr>
          <a:xfrm>
            <a:off x="615694" y="1850369"/>
            <a:ext cx="4964022" cy="4475163"/>
          </a:xfrm>
        </p:spPr>
        <p:txBody>
          <a:bodyPr>
            <a:noAutofit/>
          </a:bodyPr>
          <a:lstStyle/>
          <a:p>
            <a:r>
              <a:rPr lang="el-GR" sz="1600" dirty="0" smtClean="0">
                <a:latin typeface="Arial"/>
                <a:cs typeface="Arial"/>
              </a:rPr>
              <a:t>Νέος τρόπος σκέψης: οι μαθηματικές αρχές μπορούν να εφαρμοστούν στην ανάπτυξη νέων μηχανών.</a:t>
            </a:r>
          </a:p>
          <a:p>
            <a:r>
              <a:rPr lang="el-GR" sz="1600" dirty="0" smtClean="0">
                <a:latin typeface="Arial"/>
                <a:cs typeface="Arial"/>
              </a:rPr>
              <a:t>Τεχνικά επιτεύγματα που ενδιαφέρουν τους μονάρχες και την αριστοκρατία</a:t>
            </a:r>
          </a:p>
          <a:p>
            <a:r>
              <a:rPr lang="el-GR" sz="1600" dirty="0" smtClean="0">
                <a:latin typeface="Arial"/>
                <a:cs typeface="Arial"/>
              </a:rPr>
              <a:t>Δημοσίευση σχεδίων για να έλξουν την προσοχή των πατρόνων, αλλά και για να αποκτήσουν αποκλειστικά δικαιώματα από τις «εφευρέσεις» τους.</a:t>
            </a:r>
          </a:p>
          <a:p>
            <a:r>
              <a:rPr lang="el-GR" sz="1600" dirty="0" smtClean="0">
                <a:latin typeface="Arial"/>
                <a:cs typeface="Arial"/>
              </a:rPr>
              <a:t>Οι μηχανές αυτές αποτελούν αυτοσκοπό</a:t>
            </a:r>
          </a:p>
          <a:p>
            <a:r>
              <a:rPr lang="el-GR" sz="1600" dirty="0" smtClean="0">
                <a:latin typeface="Arial"/>
                <a:cs typeface="Arial"/>
              </a:rPr>
              <a:t>Μερικοί ιστορικοί θεωρούν ότι στα βιβλία αυτά βρίσκουμε τους σπόρους της εκρηκτικής εξάπλωσης της τεχνολογίας στη Δύση</a:t>
            </a:r>
            <a:endParaRPr lang="el-GR" sz="1600" dirty="0">
              <a:latin typeface="Arial"/>
              <a:cs typeface="Arial"/>
            </a:endParaRPr>
          </a:p>
        </p:txBody>
      </p:sp>
      <p:pic>
        <p:nvPicPr>
          <p:cNvPr id="8" name="7 - Θέση περιεχομένου" descr="SIL4-2-111a.jpg"/>
          <p:cNvPicPr>
            <a:picLocks noGrp="1" noChangeAspect="1"/>
          </p:cNvPicPr>
          <p:nvPr>
            <p:ph sz="half" idx="2"/>
          </p:nvPr>
        </p:nvPicPr>
        <p:blipFill>
          <a:blip r:embed="rId2" cstate="print"/>
          <a:stretch>
            <a:fillRect/>
          </a:stretch>
        </p:blipFill>
        <p:spPr>
          <a:xfrm>
            <a:off x="5810601" y="1600200"/>
            <a:ext cx="2898963" cy="4525963"/>
          </a:xfrm>
        </p:spPr>
      </p:pic>
    </p:spTree>
    <p:extLst>
      <p:ext uri="{BB962C8B-B14F-4D97-AF65-F5344CB8AC3E}">
        <p14:creationId xmlns:p14="http://schemas.microsoft.com/office/powerpoint/2010/main" val="24540751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l"/>
            <a:r>
              <a:rPr lang="el-GR" sz="3200" dirty="0" smtClean="0">
                <a:latin typeface="Arial"/>
                <a:cs typeface="Arial"/>
              </a:rPr>
              <a:t>Θέατρο Μηχανών</a:t>
            </a:r>
            <a:endParaRPr lang="el-GR" sz="3200" dirty="0">
              <a:latin typeface="Arial"/>
              <a:cs typeface="Arial"/>
            </a:endParaRPr>
          </a:p>
        </p:txBody>
      </p:sp>
      <p:pic>
        <p:nvPicPr>
          <p:cNvPr id="5" name="4 - Θέση περιεχομένου" descr="TheaterMachines.jpg"/>
          <p:cNvPicPr>
            <a:picLocks noGrp="1" noChangeAspect="1"/>
          </p:cNvPicPr>
          <p:nvPr>
            <p:ph sz="half" idx="1"/>
          </p:nvPr>
        </p:nvPicPr>
        <p:blipFill>
          <a:blip r:embed="rId2"/>
          <a:srcRect l="-17344" r="-17344"/>
          <a:stretch>
            <a:fillRect/>
          </a:stretch>
        </p:blipFill>
        <p:spPr/>
      </p:pic>
      <p:pic>
        <p:nvPicPr>
          <p:cNvPr id="7" name="6 - Θέση περιεχομένου" descr="Thmach2.jpg"/>
          <p:cNvPicPr>
            <a:picLocks noGrp="1" noChangeAspect="1"/>
          </p:cNvPicPr>
          <p:nvPr>
            <p:ph sz="half" idx="2"/>
          </p:nvPr>
        </p:nvPicPr>
        <p:blipFill>
          <a:blip r:embed="rId3"/>
          <a:srcRect l="-14514" r="-14514"/>
          <a:stretch>
            <a:fillRect/>
          </a:stretch>
        </p:blipFill>
        <p:spPr/>
      </p:pic>
    </p:spTree>
    <p:extLst>
      <p:ext uri="{BB962C8B-B14F-4D97-AF65-F5344CB8AC3E}">
        <p14:creationId xmlns:p14="http://schemas.microsoft.com/office/powerpoint/2010/main" val="996867570"/>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 Θέση περιεχομένου" descr="thmach3.jpg"/>
          <p:cNvPicPr>
            <a:picLocks noGrp="1" noChangeAspect="1"/>
          </p:cNvPicPr>
          <p:nvPr>
            <p:ph sz="half" idx="4294967295"/>
          </p:nvPr>
        </p:nvPicPr>
        <p:blipFill>
          <a:blip r:embed="rId2"/>
          <a:stretch>
            <a:fillRect/>
          </a:stretch>
        </p:blipFill>
        <p:spPr>
          <a:xfrm>
            <a:off x="788856" y="1369275"/>
            <a:ext cx="3184525" cy="4525963"/>
          </a:xfrm>
        </p:spPr>
      </p:pic>
      <p:pic>
        <p:nvPicPr>
          <p:cNvPr id="6" name="5 - Θέση περιεχομένου" descr="ThMach7.jpg"/>
          <p:cNvPicPr>
            <a:picLocks noGrp="1" noChangeAspect="1"/>
          </p:cNvPicPr>
          <p:nvPr>
            <p:ph sz="half" idx="4294967295"/>
          </p:nvPr>
        </p:nvPicPr>
        <p:blipFill>
          <a:blip r:embed="rId3" cstate="print"/>
          <a:stretch>
            <a:fillRect/>
          </a:stretch>
        </p:blipFill>
        <p:spPr>
          <a:xfrm>
            <a:off x="5151568" y="1369275"/>
            <a:ext cx="3203575" cy="4525963"/>
          </a:xfrm>
        </p:spPr>
      </p:pic>
    </p:spTree>
    <p:extLst>
      <p:ext uri="{BB962C8B-B14F-4D97-AF65-F5344CB8AC3E}">
        <p14:creationId xmlns:p14="http://schemas.microsoft.com/office/powerpoint/2010/main" val="1673838750"/>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 Θέση περιεχομένου" descr="ThMAch9.jpg"/>
          <p:cNvPicPr>
            <a:picLocks noGrp="1" noChangeAspect="1"/>
          </p:cNvPicPr>
          <p:nvPr>
            <p:ph sz="half" idx="4294967295"/>
          </p:nvPr>
        </p:nvPicPr>
        <p:blipFill>
          <a:blip r:embed="rId2" cstate="print"/>
          <a:stretch>
            <a:fillRect/>
          </a:stretch>
        </p:blipFill>
        <p:spPr>
          <a:xfrm>
            <a:off x="692654" y="1099861"/>
            <a:ext cx="3203575" cy="4525963"/>
          </a:xfrm>
        </p:spPr>
      </p:pic>
      <p:pic>
        <p:nvPicPr>
          <p:cNvPr id="6" name="5 - Θέση περιεχομένου" descr="Thmach11.jpg"/>
          <p:cNvPicPr>
            <a:picLocks noGrp="1" noChangeAspect="1"/>
          </p:cNvPicPr>
          <p:nvPr>
            <p:ph sz="half" idx="4294967295"/>
          </p:nvPr>
        </p:nvPicPr>
        <p:blipFill>
          <a:blip r:embed="rId3" cstate="print"/>
          <a:stretch>
            <a:fillRect/>
          </a:stretch>
        </p:blipFill>
        <p:spPr>
          <a:xfrm rot="5400000">
            <a:off x="4728280" y="1253812"/>
            <a:ext cx="3203575" cy="4525963"/>
          </a:xfrm>
        </p:spPr>
      </p:pic>
    </p:spTree>
    <p:extLst>
      <p:ext uri="{BB962C8B-B14F-4D97-AF65-F5344CB8AC3E}">
        <p14:creationId xmlns:p14="http://schemas.microsoft.com/office/powerpoint/2010/main" val="1346882889"/>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 Θέση περιεχομένου" descr="SIL4-2-135a.jpg"/>
          <p:cNvPicPr>
            <a:picLocks noGrp="1" noChangeAspect="1"/>
          </p:cNvPicPr>
          <p:nvPr>
            <p:ph sz="half" idx="1"/>
          </p:nvPr>
        </p:nvPicPr>
        <p:blipFill>
          <a:blip r:embed="rId2" cstate="print"/>
          <a:stretch>
            <a:fillRect/>
          </a:stretch>
        </p:blipFill>
        <p:spPr>
          <a:xfrm>
            <a:off x="898409" y="1600200"/>
            <a:ext cx="3156181" cy="4525963"/>
          </a:xfrm>
        </p:spPr>
      </p:pic>
      <p:pic>
        <p:nvPicPr>
          <p:cNvPr id="6" name="5 - Θέση περιεχομένου" descr="SIL4-2-149a.jpg"/>
          <p:cNvPicPr>
            <a:picLocks noGrp="1" noChangeAspect="1"/>
          </p:cNvPicPr>
          <p:nvPr>
            <p:ph sz="half" idx="2"/>
          </p:nvPr>
        </p:nvPicPr>
        <p:blipFill>
          <a:blip r:embed="rId3" cstate="print"/>
          <a:stretch>
            <a:fillRect/>
          </a:stretch>
        </p:blipFill>
        <p:spPr>
          <a:xfrm rot="5400000">
            <a:off x="5089409" y="1600200"/>
            <a:ext cx="3156181" cy="4525963"/>
          </a:xfrm>
        </p:spPr>
      </p:pic>
    </p:spTree>
    <p:extLst>
      <p:ext uri="{BB962C8B-B14F-4D97-AF65-F5344CB8AC3E}">
        <p14:creationId xmlns:p14="http://schemas.microsoft.com/office/powerpoint/2010/main" val="2297443030"/>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 Θέση περιεχομένου" descr="SIL4-2-77a.jpg"/>
          <p:cNvPicPr>
            <a:picLocks noGrp="1" noChangeAspect="1"/>
          </p:cNvPicPr>
          <p:nvPr>
            <p:ph sz="half" idx="4294967295"/>
          </p:nvPr>
        </p:nvPicPr>
        <p:blipFill>
          <a:blip r:embed="rId2" cstate="print"/>
          <a:stretch>
            <a:fillRect/>
          </a:stretch>
        </p:blipFill>
        <p:spPr>
          <a:xfrm rot="5400000">
            <a:off x="1192905" y="1695449"/>
            <a:ext cx="3201988" cy="4525963"/>
          </a:xfrm>
        </p:spPr>
      </p:pic>
      <p:pic>
        <p:nvPicPr>
          <p:cNvPr id="8" name="7 - Θέση περιεχομένου" descr="SIL4-2-115a.jpg"/>
          <p:cNvPicPr>
            <a:picLocks noGrp="1" noChangeAspect="1"/>
          </p:cNvPicPr>
          <p:nvPr>
            <p:ph sz="half" idx="4294967295"/>
          </p:nvPr>
        </p:nvPicPr>
        <p:blipFill>
          <a:blip r:embed="rId3" cstate="print"/>
          <a:stretch>
            <a:fillRect/>
          </a:stretch>
        </p:blipFill>
        <p:spPr>
          <a:xfrm>
            <a:off x="5383851" y="1428750"/>
            <a:ext cx="3182937" cy="4525963"/>
          </a:xfrm>
        </p:spPr>
      </p:pic>
    </p:spTree>
    <p:extLst>
      <p:ext uri="{BB962C8B-B14F-4D97-AF65-F5344CB8AC3E}">
        <p14:creationId xmlns:p14="http://schemas.microsoft.com/office/powerpoint/2010/main" val="4105152956"/>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 Θέση περιεχομένου" descr="SIL4-2-79a.jpg"/>
          <p:cNvPicPr>
            <a:picLocks noGrp="1" noChangeAspect="1"/>
          </p:cNvPicPr>
          <p:nvPr>
            <p:ph sz="half" idx="4294967295"/>
          </p:nvPr>
        </p:nvPicPr>
        <p:blipFill>
          <a:blip r:embed="rId2" cstate="print"/>
          <a:stretch>
            <a:fillRect/>
          </a:stretch>
        </p:blipFill>
        <p:spPr>
          <a:xfrm>
            <a:off x="865818" y="1600200"/>
            <a:ext cx="3203575" cy="4525963"/>
          </a:xfrm>
        </p:spPr>
      </p:pic>
      <p:pic>
        <p:nvPicPr>
          <p:cNvPr id="7" name="6 - Θέση περιεχομένου" descr="SIL4-2-129a.jpg"/>
          <p:cNvPicPr>
            <a:picLocks noGrp="1" noChangeAspect="1"/>
          </p:cNvPicPr>
          <p:nvPr>
            <p:ph sz="half" idx="4294967295"/>
          </p:nvPr>
        </p:nvPicPr>
        <p:blipFill>
          <a:blip r:embed="rId3" cstate="print"/>
          <a:stretch>
            <a:fillRect/>
          </a:stretch>
        </p:blipFill>
        <p:spPr>
          <a:xfrm>
            <a:off x="5160713" y="1600200"/>
            <a:ext cx="3155950" cy="4525963"/>
          </a:xfrm>
        </p:spPr>
      </p:pic>
    </p:spTree>
    <p:extLst>
      <p:ext uri="{BB962C8B-B14F-4D97-AF65-F5344CB8AC3E}">
        <p14:creationId xmlns:p14="http://schemas.microsoft.com/office/powerpoint/2010/main" val="2000784251"/>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 Θέση περιεχομένου" descr="SIL4-2-151a.jpg"/>
          <p:cNvPicPr>
            <a:picLocks noGrp="1" noChangeAspect="1"/>
          </p:cNvPicPr>
          <p:nvPr>
            <p:ph sz="half" idx="4294967295"/>
          </p:nvPr>
        </p:nvPicPr>
        <p:blipFill>
          <a:blip r:embed="rId2"/>
          <a:stretch>
            <a:fillRect/>
          </a:stretch>
        </p:blipFill>
        <p:spPr>
          <a:xfrm>
            <a:off x="750376" y="1357313"/>
            <a:ext cx="3155950" cy="4525962"/>
          </a:xfrm>
        </p:spPr>
      </p:pic>
      <p:pic>
        <p:nvPicPr>
          <p:cNvPr id="6" name="5 - Θέση περιεχομένου" descr="SIL4-2-153a.jpg"/>
          <p:cNvPicPr>
            <a:picLocks noGrp="1" noChangeAspect="1"/>
          </p:cNvPicPr>
          <p:nvPr>
            <p:ph sz="half" idx="4294967295"/>
          </p:nvPr>
        </p:nvPicPr>
        <p:blipFill>
          <a:blip r:embed="rId3" cstate="print"/>
          <a:stretch>
            <a:fillRect/>
          </a:stretch>
        </p:blipFill>
        <p:spPr>
          <a:xfrm rot="5400000">
            <a:off x="4744461" y="1601788"/>
            <a:ext cx="3157537" cy="4525962"/>
          </a:xfrm>
        </p:spPr>
      </p:pic>
    </p:spTree>
    <p:extLst>
      <p:ext uri="{BB962C8B-B14F-4D97-AF65-F5344CB8AC3E}">
        <p14:creationId xmlns:p14="http://schemas.microsoft.com/office/powerpoint/2010/main" val="2687020934"/>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54424" y="1228865"/>
            <a:ext cx="6827993" cy="4801315"/>
          </a:xfrm>
          <a:prstGeom prst="rect">
            <a:avLst/>
          </a:prstGeom>
          <a:noFill/>
        </p:spPr>
        <p:txBody>
          <a:bodyPr wrap="square" rtlCol="0">
            <a:spAutoFit/>
          </a:bodyPr>
          <a:lstStyle/>
          <a:p>
            <a:pPr marL="285750" indent="-285750">
              <a:buFont typeface="Arial"/>
              <a:buChar char="•"/>
            </a:pPr>
            <a:r>
              <a:rPr lang="el-GR" dirty="0">
                <a:latin typeface="Arial"/>
                <a:cs typeface="Arial"/>
              </a:rPr>
              <a:t>Οι μαθηματικοί αυτοί, εξαιτίας της θέσης τους στις αυλές, μπορούσαν να περιφρονήσουν την ιεραρχική διάκριση μεταξύ μαθηματικών και φυσικών φιλοσόφων που υπήρχε στα πανεπιστήμια</a:t>
            </a:r>
            <a:r>
              <a:rPr lang="el-GR" dirty="0" smtClean="0">
                <a:latin typeface="Arial"/>
                <a:cs typeface="Arial"/>
              </a:rPr>
              <a:t>.</a:t>
            </a:r>
          </a:p>
          <a:p>
            <a:pPr marL="285750" indent="-285750">
              <a:buFont typeface="Arial"/>
              <a:buChar char="•"/>
            </a:pPr>
            <a:endParaRPr lang="en-GB" dirty="0" smtClean="0">
              <a:latin typeface="Arial"/>
              <a:cs typeface="Arial"/>
            </a:endParaRPr>
          </a:p>
          <a:p>
            <a:pPr marL="285750" indent="-285750">
              <a:buFont typeface="Arial"/>
              <a:buChar char="•"/>
            </a:pPr>
            <a:r>
              <a:rPr lang="el-GR" dirty="0" smtClean="0">
                <a:latin typeface="Arial"/>
                <a:cs typeface="Arial"/>
              </a:rPr>
              <a:t>Έτσι ο </a:t>
            </a:r>
            <a:r>
              <a:rPr lang="en-GB" dirty="0" smtClean="0">
                <a:latin typeface="Arial"/>
                <a:cs typeface="Arial"/>
              </a:rPr>
              <a:t>Giovanni Battista Benedetti (1530-90)</a:t>
            </a:r>
            <a:r>
              <a:rPr lang="el-GR" dirty="0" smtClean="0">
                <a:latin typeface="Arial"/>
                <a:cs typeface="Arial"/>
              </a:rPr>
              <a:t> έγινε από μαθηματικός στην αυλή της Πάρμας, φιλόσοφος στην αυλή του Τορίνο.</a:t>
            </a:r>
          </a:p>
          <a:p>
            <a:pPr marL="285750" indent="-285750">
              <a:buFont typeface="Arial"/>
              <a:buChar char="•"/>
            </a:pPr>
            <a:endParaRPr lang="el-GR" dirty="0" smtClean="0">
              <a:latin typeface="Arial"/>
              <a:cs typeface="Arial"/>
            </a:endParaRPr>
          </a:p>
          <a:p>
            <a:pPr marL="285750" indent="-285750">
              <a:buFont typeface="Arial"/>
              <a:buChar char="•"/>
            </a:pPr>
            <a:r>
              <a:rPr lang="el-GR" dirty="0">
                <a:latin typeface="Arial"/>
                <a:cs typeface="Arial"/>
              </a:rPr>
              <a:t>Ο</a:t>
            </a:r>
            <a:r>
              <a:rPr lang="el-GR" dirty="0" smtClean="0">
                <a:latin typeface="Arial"/>
                <a:cs typeface="Arial"/>
              </a:rPr>
              <a:t> Γαλιλαίος από κακοπληρωμένος καθηγητής μαθηματικών στην Πίζα, μπόρεσε να διαπραγματευτεί τη θέση του φιλοσόφου στην αυλή της Φλωρεντίας.</a:t>
            </a:r>
          </a:p>
          <a:p>
            <a:pPr marL="285750" indent="-285750">
              <a:buFont typeface="Arial"/>
              <a:buChar char="•"/>
            </a:pPr>
            <a:endParaRPr lang="el-GR" dirty="0" smtClean="0">
              <a:latin typeface="Arial"/>
              <a:cs typeface="Arial"/>
            </a:endParaRPr>
          </a:p>
          <a:p>
            <a:pPr marL="285750" indent="-285750">
              <a:buFont typeface="Arial"/>
              <a:buChar char="•"/>
            </a:pPr>
            <a:r>
              <a:rPr lang="el-GR" dirty="0" smtClean="0">
                <a:latin typeface="Arial"/>
                <a:cs typeface="Arial"/>
              </a:rPr>
              <a:t>Ακόμα η θέση του φυσικού φιλοσόφου έχαιρε μεγαλύτερης φήμης, αλλά τουλάχιστον και οι μαθηματικοί μπορούσαν να την καταλάβουν.</a:t>
            </a:r>
            <a:endParaRPr lang="en-GB" dirty="0" smtClean="0">
              <a:latin typeface="Arial"/>
              <a:cs typeface="Arial"/>
            </a:endParaRPr>
          </a:p>
          <a:p>
            <a:endParaRPr lang="el-GR" dirty="0">
              <a:latin typeface="Arial"/>
              <a:cs typeface="Arial"/>
            </a:endParaRPr>
          </a:p>
        </p:txBody>
      </p:sp>
    </p:spTree>
    <p:extLst>
      <p:ext uri="{BB962C8B-B14F-4D97-AF65-F5344CB8AC3E}">
        <p14:creationId xmlns:p14="http://schemas.microsoft.com/office/powerpoint/2010/main" val="28391187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70000" y="889000"/>
            <a:ext cx="7039429" cy="8956297"/>
          </a:xfrm>
          <a:prstGeom prst="rect">
            <a:avLst/>
          </a:prstGeom>
          <a:noFill/>
        </p:spPr>
        <p:txBody>
          <a:bodyPr wrap="square" rtlCol="0">
            <a:spAutoFit/>
          </a:bodyPr>
          <a:lstStyle/>
          <a:p>
            <a:r>
              <a:rPr lang="el-GR" dirty="0">
                <a:latin typeface="Arial"/>
                <a:cs typeface="Arial"/>
              </a:rPr>
              <a:t>Το ρεύμα αυτό </a:t>
            </a:r>
            <a:r>
              <a:rPr lang="el-GR" dirty="0" smtClean="0">
                <a:latin typeface="Arial"/>
                <a:cs typeface="Arial"/>
              </a:rPr>
              <a:t>ενισχύθηκε:</a:t>
            </a:r>
          </a:p>
          <a:p>
            <a:endParaRPr lang="el-GR" dirty="0">
              <a:latin typeface="Arial"/>
              <a:cs typeface="Arial"/>
            </a:endParaRPr>
          </a:p>
          <a:p>
            <a:pPr marL="285750" indent="-285750">
              <a:buFont typeface="Arial"/>
              <a:buChar char="•"/>
            </a:pPr>
            <a:r>
              <a:rPr lang="el-GR" dirty="0" smtClean="0">
                <a:latin typeface="Arial"/>
                <a:cs typeface="Arial"/>
              </a:rPr>
              <a:t>από </a:t>
            </a:r>
            <a:r>
              <a:rPr lang="el-GR" dirty="0">
                <a:latin typeface="Arial"/>
                <a:cs typeface="Arial"/>
              </a:rPr>
              <a:t>την επανανακάλυψη αρχαίων μαθηματικών έργων, που συνηγορούσαν υπέρ της χρησιμότητας των μαθηματικών για την αποκάλυψη της </a:t>
            </a:r>
            <a:r>
              <a:rPr lang="el-GR" dirty="0" smtClean="0">
                <a:latin typeface="Arial"/>
                <a:cs typeface="Arial"/>
              </a:rPr>
              <a:t>πραγματικής δομής του κόσμου.</a:t>
            </a:r>
          </a:p>
          <a:p>
            <a:pPr marL="285750" indent="-285750">
              <a:buFont typeface="Arial"/>
              <a:buChar char="•"/>
            </a:pPr>
            <a:endParaRPr lang="el-GR" dirty="0" smtClean="0">
              <a:latin typeface="Arial"/>
              <a:cs typeface="Arial"/>
            </a:endParaRPr>
          </a:p>
          <a:p>
            <a:pPr marL="285750" indent="-285750">
              <a:buFont typeface="Arial"/>
              <a:buChar char="•"/>
            </a:pPr>
            <a:r>
              <a:rPr lang="el-GR" dirty="0" smtClean="0">
                <a:latin typeface="Arial"/>
                <a:cs typeface="Arial"/>
              </a:rPr>
              <a:t>από την αποδυνάμωση της αριστοτελικής φυσικής φιλοσοφίας μετά τον 14</a:t>
            </a:r>
            <a:r>
              <a:rPr lang="el-GR" baseline="30000" dirty="0" smtClean="0">
                <a:latin typeface="Arial"/>
                <a:cs typeface="Arial"/>
              </a:rPr>
              <a:t>ο</a:t>
            </a:r>
            <a:r>
              <a:rPr lang="el-GR" dirty="0" smtClean="0">
                <a:latin typeface="Arial"/>
                <a:cs typeface="Arial"/>
              </a:rPr>
              <a:t> αιώνα.</a:t>
            </a:r>
          </a:p>
          <a:p>
            <a:pPr marL="285750" indent="-285750">
              <a:buFont typeface="Arial"/>
              <a:buChar char="•"/>
            </a:pPr>
            <a:endParaRPr lang="el-GR" dirty="0">
              <a:latin typeface="Arial"/>
              <a:cs typeface="Arial"/>
            </a:endParaRPr>
          </a:p>
          <a:p>
            <a:pPr marL="285750" indent="-285750">
              <a:buFont typeface="Arial"/>
              <a:buChar char="•"/>
            </a:pPr>
            <a:r>
              <a:rPr lang="el-GR" dirty="0">
                <a:latin typeface="Arial"/>
                <a:cs typeface="Arial"/>
              </a:rPr>
              <a:t>α</a:t>
            </a:r>
            <a:r>
              <a:rPr lang="el-GR" dirty="0" smtClean="0">
                <a:latin typeface="Arial"/>
                <a:cs typeface="Arial"/>
              </a:rPr>
              <a:t>πό την αλλαγή στη δομή των αυλών της αναγεννησιακής Ευρώπης, οι οποίες έπαιξαν πολύ σημαντικό ρόλο στην ανάδειξη κάποιων μαθηματικών, που βρίσκονταν μέχρι τότε περιορισμένοι στις πανεπιστημιακές ιεραρχίες (τα μαθηματικά ήταν πάντα κατώτερα της φυσικής φιλοσοφίας)</a:t>
            </a:r>
          </a:p>
          <a:p>
            <a:pPr marL="285750" indent="-285750">
              <a:buFont typeface="Arial"/>
              <a:buChar char="•"/>
            </a:pPr>
            <a:endParaRPr lang="el-GR" dirty="0">
              <a:latin typeface="Arial"/>
              <a:cs typeface="Arial"/>
            </a:endParaRPr>
          </a:p>
          <a:p>
            <a:pPr marL="285750" indent="-285750">
              <a:buFont typeface="Wingdings" charset="2"/>
              <a:buChar char="Ø"/>
            </a:pPr>
            <a:r>
              <a:rPr lang="el-GR" dirty="0">
                <a:latin typeface="Arial"/>
                <a:cs typeface="Arial"/>
              </a:rPr>
              <a:t>ο</a:t>
            </a:r>
            <a:r>
              <a:rPr lang="el-GR" dirty="0" smtClean="0">
                <a:latin typeface="Arial"/>
                <a:cs typeface="Arial"/>
              </a:rPr>
              <a:t> Κοπέρνικος δεν «παρασύρθηκε» απλά από αυτές τις αλλαγές. Συνέβαλε αποφασιστικά σε αυτές ισχυριζόμενος ότι η θεωρία του αντικατόπτριζε τη φυσική πραγματικότητα.</a:t>
            </a:r>
          </a:p>
          <a:p>
            <a:endParaRPr lang="el-GR" dirty="0">
              <a:latin typeface="Arial"/>
              <a:cs typeface="Arial"/>
            </a:endParaRPr>
          </a:p>
          <a:p>
            <a:endParaRPr lang="el-GR" dirty="0" smtClean="0">
              <a:latin typeface="Arial"/>
              <a:cs typeface="Arial"/>
            </a:endParaRPr>
          </a:p>
          <a:p>
            <a:endParaRPr lang="el-GR" dirty="0">
              <a:latin typeface="Arial"/>
              <a:cs typeface="Arial"/>
            </a:endParaRPr>
          </a:p>
          <a:p>
            <a:endParaRPr lang="el-GR" dirty="0" smtClean="0">
              <a:latin typeface="Arial"/>
              <a:cs typeface="Arial"/>
            </a:endParaRPr>
          </a:p>
          <a:p>
            <a:endParaRPr lang="el-GR" dirty="0">
              <a:latin typeface="Arial"/>
              <a:cs typeface="Arial"/>
            </a:endParaRPr>
          </a:p>
          <a:p>
            <a:endParaRPr lang="el-GR" dirty="0" smtClean="0">
              <a:latin typeface="Arial"/>
              <a:cs typeface="Arial"/>
            </a:endParaRPr>
          </a:p>
          <a:p>
            <a:endParaRPr lang="el-GR" dirty="0">
              <a:latin typeface="Arial"/>
              <a:cs typeface="Arial"/>
            </a:endParaRPr>
          </a:p>
          <a:p>
            <a:endParaRPr lang="el-GR" dirty="0" smtClean="0">
              <a:latin typeface="Arial"/>
              <a:cs typeface="Arial"/>
            </a:endParaRPr>
          </a:p>
          <a:p>
            <a:endParaRPr lang="el-GR" dirty="0">
              <a:latin typeface="Arial"/>
              <a:cs typeface="Arial"/>
            </a:endParaRPr>
          </a:p>
          <a:p>
            <a:endParaRPr lang="el-GR" dirty="0" smtClean="0">
              <a:latin typeface="Arial"/>
              <a:cs typeface="Arial"/>
            </a:endParaRPr>
          </a:p>
          <a:p>
            <a:endParaRPr lang="el-GR" dirty="0">
              <a:latin typeface="Arial"/>
              <a:cs typeface="Arial"/>
            </a:endParaRPr>
          </a:p>
          <a:p>
            <a:endParaRPr lang="el-GR" dirty="0" smtClean="0">
              <a:latin typeface="Arial"/>
              <a:cs typeface="Arial"/>
            </a:endParaRPr>
          </a:p>
          <a:p>
            <a:endParaRPr lang="el-GR" dirty="0">
              <a:latin typeface="Arial"/>
              <a:cs typeface="Arial"/>
            </a:endParaRPr>
          </a:p>
          <a:p>
            <a:endParaRPr lang="en-US" dirty="0">
              <a:latin typeface="Arial"/>
              <a:cs typeface="Arial"/>
            </a:endParaRPr>
          </a:p>
        </p:txBody>
      </p:sp>
    </p:spTree>
    <p:extLst>
      <p:ext uri="{BB962C8B-B14F-4D97-AF65-F5344CB8AC3E}">
        <p14:creationId xmlns:p14="http://schemas.microsoft.com/office/powerpoint/2010/main" val="26893247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88143" y="2431143"/>
            <a:ext cx="7184571" cy="1631216"/>
          </a:xfrm>
          <a:prstGeom prst="rect">
            <a:avLst/>
          </a:prstGeom>
          <a:noFill/>
        </p:spPr>
        <p:txBody>
          <a:bodyPr wrap="square" rtlCol="0">
            <a:spAutoFit/>
          </a:bodyPr>
          <a:lstStyle/>
          <a:p>
            <a:r>
              <a:rPr lang="el-GR" sz="2000" dirty="0" smtClean="0">
                <a:latin typeface="Arial"/>
                <a:cs typeface="Arial"/>
              </a:rPr>
              <a:t>Η μοναδικότητα του Κοπέρνικου είναι εμφανής καθώς στην εποχή του οι περισσότεροι αστρονόμοι δεχόντουσαν τη θέση του Οσσιάντερ, και μόνο 10 πριν το 1600 </a:t>
            </a:r>
            <a:r>
              <a:rPr lang="el-GR" sz="2000" dirty="0" smtClean="0">
                <a:latin typeface="Arial"/>
                <a:cs typeface="Arial"/>
              </a:rPr>
              <a:t>αποδέ</a:t>
            </a:r>
            <a:r>
              <a:rPr lang="el-GR" sz="2000" dirty="0">
                <a:latin typeface="Arial"/>
                <a:cs typeface="Arial"/>
              </a:rPr>
              <a:t>χ</a:t>
            </a:r>
            <a:r>
              <a:rPr lang="el-GR" sz="2000" dirty="0" smtClean="0">
                <a:latin typeface="Arial"/>
                <a:cs typeface="Arial"/>
              </a:rPr>
              <a:t>θηκαν </a:t>
            </a:r>
            <a:r>
              <a:rPr lang="el-GR" sz="2000" dirty="0" smtClean="0">
                <a:latin typeface="Arial"/>
                <a:cs typeface="Arial"/>
              </a:rPr>
              <a:t>τη φυσική αλήθεια του συστήματός του (από τους 10, μόνο 2 εργάζονταν σε πανεπιστημιακά ιδρύματα).</a:t>
            </a:r>
            <a:endParaRPr lang="en-US" sz="2000" dirty="0">
              <a:latin typeface="Arial"/>
              <a:cs typeface="Arial"/>
            </a:endParaRPr>
          </a:p>
        </p:txBody>
      </p:sp>
    </p:spTree>
    <p:extLst>
      <p:ext uri="{BB962C8B-B14F-4D97-AF65-F5344CB8AC3E}">
        <p14:creationId xmlns:p14="http://schemas.microsoft.com/office/powerpoint/2010/main" val="407505799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1 - Τίτλος"/>
          <p:cNvSpPr>
            <a:spLocks noGrp="1"/>
          </p:cNvSpPr>
          <p:nvPr>
            <p:ph type="title"/>
          </p:nvPr>
        </p:nvSpPr>
        <p:spPr>
          <a:xfrm>
            <a:off x="714375" y="357188"/>
            <a:ext cx="7772400" cy="1143000"/>
          </a:xfrm>
          <a:noFill/>
        </p:spPr>
        <p:txBody>
          <a:bodyPr/>
          <a:lstStyle/>
          <a:p>
            <a:pPr algn="l" eaLnBrk="1" hangingPunct="1"/>
            <a:r>
              <a:rPr lang="el-GR" sz="2800" dirty="0">
                <a:latin typeface="Arial" charset="0"/>
                <a:ea typeface="ＭＳ Ｐゴシック" charset="0"/>
                <a:cs typeface="ＭＳ Ｐゴシック" charset="0"/>
              </a:rPr>
              <a:t>Ενδιαφέρον για το έργο του </a:t>
            </a:r>
            <a:r>
              <a:rPr lang="el-GR" sz="2800" dirty="0" smtClean="0">
                <a:latin typeface="Arial" charset="0"/>
                <a:ea typeface="ＭＳ Ｐゴシック" charset="0"/>
                <a:cs typeface="ＭＳ Ｐゴシック" charset="0"/>
              </a:rPr>
              <a:t>Κοπέρνικου</a:t>
            </a:r>
            <a:endParaRPr lang="el-GR" sz="2800" dirty="0">
              <a:latin typeface="Arial" charset="0"/>
              <a:ea typeface="ＭＳ Ｐゴシック" charset="0"/>
              <a:cs typeface="ＭＳ Ｐゴシック" charset="0"/>
            </a:endParaRPr>
          </a:p>
        </p:txBody>
      </p:sp>
      <p:sp>
        <p:nvSpPr>
          <p:cNvPr id="12291" name="2 - Θέση περιεχομένου"/>
          <p:cNvSpPr>
            <a:spLocks noGrp="1"/>
          </p:cNvSpPr>
          <p:nvPr>
            <p:ph idx="1"/>
          </p:nvPr>
        </p:nvSpPr>
        <p:spPr>
          <a:xfrm>
            <a:off x="714375" y="1643063"/>
            <a:ext cx="7772400" cy="4114800"/>
          </a:xfrm>
        </p:spPr>
        <p:txBody>
          <a:bodyPr>
            <a:normAutofit/>
          </a:bodyPr>
          <a:lstStyle/>
          <a:p>
            <a:pPr eaLnBrk="1" hangingPunct="1"/>
            <a:r>
              <a:rPr lang="el-GR" sz="1800" dirty="0">
                <a:latin typeface="Arial" charset="0"/>
                <a:ea typeface="ＭＳ Ｐゴシック" charset="0"/>
                <a:cs typeface="ＭＳ Ｐゴシック" charset="0"/>
              </a:rPr>
              <a:t>Οι «Αλφόνσειοι πίνακες» θεωρούνται απαρχαιωμένοι και δεν αντιστοιχούν με τις παρατηρούμενες θέσεις των ουράνιων σωμάτων. Οι πρακτικοί αστρονόμοι στρέφονται προς τους «Πρωσικούς πίνακες» που είχαν υπολογιστεί με βάση το σύστημα του Κοπέρνικου (άσχετα </a:t>
            </a:r>
            <a:r>
              <a:rPr lang="el-GR" sz="1800" dirty="0" smtClean="0">
                <a:latin typeface="Arial" charset="0"/>
                <a:ea typeface="ＭＳ Ｐゴシック" charset="0"/>
                <a:cs typeface="ＭＳ Ｐゴシック" charset="0"/>
              </a:rPr>
              <a:t>με το αν </a:t>
            </a:r>
            <a:r>
              <a:rPr lang="el-GR" sz="1800" dirty="0">
                <a:latin typeface="Arial" charset="0"/>
                <a:ea typeface="ＭＳ Ｐゴシック" charset="0"/>
                <a:cs typeface="ＭＳ Ｐゴシック" charset="0"/>
              </a:rPr>
              <a:t>πίστευαν ή όχι στην περιστροφή της γης). </a:t>
            </a:r>
          </a:p>
          <a:p>
            <a:pPr eaLnBrk="1" hangingPunct="1"/>
            <a:r>
              <a:rPr lang="el-GR" sz="1800" dirty="0">
                <a:latin typeface="Arial" charset="0"/>
                <a:ea typeface="ＭＳ Ｐゴシック" charset="0"/>
                <a:cs typeface="ＭＳ Ｐゴシック" charset="0"/>
              </a:rPr>
              <a:t>Μερικοί (πχ. </a:t>
            </a:r>
            <a:r>
              <a:rPr lang="en-US" sz="1800" dirty="0">
                <a:latin typeface="Arial" charset="0"/>
                <a:ea typeface="ＭＳ Ｐゴシック" charset="0"/>
                <a:cs typeface="ＭＳ Ｐゴシック" charset="0"/>
              </a:rPr>
              <a:t>Benedetti, Bruno, </a:t>
            </a:r>
            <a:r>
              <a:rPr lang="en-US" sz="1800" dirty="0" err="1">
                <a:latin typeface="Arial" charset="0"/>
                <a:ea typeface="ＭＳ Ｐゴシック" charset="0"/>
                <a:cs typeface="ＭＳ Ｐゴシック" charset="0"/>
              </a:rPr>
              <a:t>Petrus</a:t>
            </a:r>
            <a:r>
              <a:rPr lang="en-US" sz="1800" dirty="0">
                <a:latin typeface="Arial" charset="0"/>
                <a:ea typeface="ＭＳ Ｐゴシック" charset="0"/>
                <a:cs typeface="ＭＳ Ｐゴシック" charset="0"/>
              </a:rPr>
              <a:t> Ramus…) </a:t>
            </a:r>
            <a:r>
              <a:rPr lang="el-GR" sz="1800" dirty="0">
                <a:latin typeface="Arial" charset="0"/>
                <a:ea typeface="ＭＳ Ｐゴシック" charset="0"/>
                <a:cs typeface="ＭＳ Ｐゴシック" charset="0"/>
              </a:rPr>
              <a:t>είδαν το σύστημα του Κοπέρνικου σαν όπλο για να χτυπήσουν τον Αριστοτέλη</a:t>
            </a:r>
            <a:r>
              <a:rPr lang="el-GR" sz="1800" dirty="0" smtClean="0">
                <a:latin typeface="Arial" charset="0"/>
                <a:ea typeface="ＭＳ Ｐゴシック" charset="0"/>
                <a:cs typeface="ＭＳ Ｐゴシック" charset="0"/>
              </a:rPr>
              <a:t>.</a:t>
            </a:r>
            <a:endParaRPr lang="en-US" sz="1800" dirty="0">
              <a:latin typeface="Arial" charset="0"/>
              <a:ea typeface="ＭＳ Ｐゴシック" charset="0"/>
              <a:cs typeface="ＭＳ Ｐゴシック" charset="0"/>
            </a:endParaRPr>
          </a:p>
          <a:p>
            <a:pPr eaLnBrk="1" hangingPunct="1"/>
            <a:r>
              <a:rPr lang="el-GR" sz="1800" dirty="0">
                <a:latin typeface="Arial" charset="0"/>
                <a:ea typeface="ＭＳ Ｐゴシック" charset="0"/>
                <a:cs typeface="ＭＳ Ｐゴシック" charset="0"/>
              </a:rPr>
              <a:t>Άλλοι όπως ο Τύχω Μπράχε, ο Κέπλερ και ο Γαλιλαίος κατανόησαν την αληθινή σημασία του Κοπερνίκειου συστήματος και επιχείρησαν να ενοποιήσουν τις παρατηρήσεις, τις γεωμετρικές περιγραφές και τη φυσική θεωρία.</a:t>
            </a:r>
          </a:p>
        </p:txBody>
      </p:sp>
    </p:spTree>
    <p:extLst>
      <p:ext uri="{BB962C8B-B14F-4D97-AF65-F5344CB8AC3E}">
        <p14:creationId xmlns:p14="http://schemas.microsoft.com/office/powerpoint/2010/main" val="12419794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29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l"/>
            <a:r>
              <a:rPr lang="el-GR" altLang="ja-JP" sz="3600" dirty="0" smtClean="0">
                <a:latin typeface="Arial" charset="0"/>
                <a:ea typeface="ＭＳ Ｐゴシック" charset="0"/>
                <a:cs typeface="ＭＳ Ｐゴシック" charset="0"/>
              </a:rPr>
              <a:t/>
            </a:r>
            <a:br>
              <a:rPr lang="el-GR" altLang="ja-JP" sz="3600" dirty="0" smtClean="0">
                <a:latin typeface="Arial" charset="0"/>
                <a:ea typeface="ＭＳ Ｐゴシック" charset="0"/>
                <a:cs typeface="ＭＳ Ｐゴシック" charset="0"/>
              </a:rPr>
            </a:br>
            <a:r>
              <a:rPr lang="el-GR" altLang="ja-JP" sz="3100" dirty="0" smtClean="0">
                <a:latin typeface="Arial" charset="0"/>
                <a:ea typeface="ＭＳ Ｐゴシック" charset="0"/>
                <a:cs typeface="ＭＳ Ｐゴシック" charset="0"/>
              </a:rPr>
              <a:t>Το </a:t>
            </a:r>
            <a:r>
              <a:rPr lang="el-GR" altLang="ja-JP" sz="3100" dirty="0">
                <a:latin typeface="Arial" charset="0"/>
                <a:ea typeface="ＭＳ Ｐゴシック" charset="0"/>
                <a:cs typeface="ＭＳ Ｐゴシック" charset="0"/>
              </a:rPr>
              <a:t>«ηλιοκεντρικό» του σύστημα αντικατέστησε το γεωκεντρικό μόνο κατά </a:t>
            </a:r>
            <a:r>
              <a:rPr lang="el-GR" altLang="ja-JP" sz="3100" dirty="0" smtClean="0">
                <a:latin typeface="Arial" charset="0"/>
                <a:ea typeface="ＭＳ Ｐゴシック" charset="0"/>
                <a:cs typeface="ＭＳ Ｐゴシック" charset="0"/>
              </a:rPr>
              <a:t>το </a:t>
            </a:r>
            <a:r>
              <a:rPr lang="el-GR" altLang="ja-JP" sz="3100" dirty="0">
                <a:latin typeface="Arial" charset="0"/>
                <a:ea typeface="ＭＳ Ｐゴシック" charset="0"/>
                <a:cs typeface="ＭＳ Ｐゴシック" charset="0"/>
              </a:rPr>
              <a:t>17ο αιώνα.</a:t>
            </a:r>
            <a:br>
              <a:rPr lang="el-GR" altLang="ja-JP" sz="3100" dirty="0">
                <a:latin typeface="Arial" charset="0"/>
                <a:ea typeface="ＭＳ Ｐゴシック" charset="0"/>
                <a:cs typeface="ＭＳ Ｐゴシック" charset="0"/>
              </a:rPr>
            </a:br>
            <a:endParaRPr lang="en-US" sz="3100" dirty="0"/>
          </a:p>
        </p:txBody>
      </p:sp>
      <p:sp>
        <p:nvSpPr>
          <p:cNvPr id="6" name="Content Placeholder 5"/>
          <p:cNvSpPr>
            <a:spLocks noGrp="1"/>
          </p:cNvSpPr>
          <p:nvPr>
            <p:ph idx="1"/>
          </p:nvPr>
        </p:nvSpPr>
        <p:spPr/>
        <p:txBody>
          <a:bodyPr/>
          <a:lstStyle/>
          <a:p>
            <a:pPr lvl="1"/>
            <a:r>
              <a:rPr lang="el-GR" altLang="ja-JP" sz="1800" dirty="0">
                <a:latin typeface="Arial" charset="0"/>
                <a:ea typeface="ＭＳ Ｐゴシック" charset="0"/>
              </a:rPr>
              <a:t>Παραμένει η αντίληψη σύμφωνα με </a:t>
            </a:r>
            <a:r>
              <a:rPr lang="el-GR" altLang="ja-JP" sz="1800" dirty="0" smtClean="0">
                <a:latin typeface="Arial" charset="0"/>
                <a:ea typeface="ＭＳ Ｐゴシック" charset="0"/>
              </a:rPr>
              <a:t>την </a:t>
            </a:r>
            <a:r>
              <a:rPr lang="el-GR" altLang="ja-JP" sz="1800" dirty="0">
                <a:latin typeface="Arial" charset="0"/>
                <a:ea typeface="ＭＳ Ｐゴシック" charset="0"/>
              </a:rPr>
              <a:t>οποία δεν είναι δυνατό να αποκτηθεί βεβαιότητα σχετικά με τις αιτίες και τους νόμους της φύσης, και η αρχή του «σώζειν τα φαινόμενα».</a:t>
            </a:r>
          </a:p>
          <a:p>
            <a:pPr lvl="1"/>
            <a:endParaRPr lang="el-GR" altLang="ja-JP" sz="1800" dirty="0">
              <a:latin typeface="Arial" charset="0"/>
              <a:ea typeface="ＭＳ Ｐゴシック" charset="0"/>
            </a:endParaRPr>
          </a:p>
          <a:p>
            <a:pPr lvl="1"/>
            <a:r>
              <a:rPr lang="el-GR" sz="1800" dirty="0">
                <a:latin typeface="Arial" charset="0"/>
                <a:ea typeface="ＭＳ Ｐゴシック" charset="0"/>
              </a:rPr>
              <a:t>Η Μεταρρ</a:t>
            </a:r>
            <a:r>
              <a:rPr lang="el-GR" altLang="ja-JP" sz="1800" dirty="0">
                <a:latin typeface="Arial" charset="0"/>
                <a:ea typeface="ＭＳ Ｐゴシック" charset="0"/>
              </a:rPr>
              <a:t>ύθμιση και η Αντιμεταρρύθμιση συνέβαλαν στην περαιτέρω εδραίωση του αριστοτελισμού ενώ στράφηκαν κατά του Κοπέρνικου.</a:t>
            </a:r>
          </a:p>
          <a:p>
            <a:pPr lvl="1"/>
            <a:endParaRPr lang="el-GR" altLang="ja-JP" sz="1800" dirty="0">
              <a:latin typeface="Arial" charset="0"/>
              <a:ea typeface="ＭＳ Ｐゴシック" charset="0"/>
            </a:endParaRPr>
          </a:p>
          <a:p>
            <a:pPr lvl="1"/>
            <a:r>
              <a:rPr lang="el-GR" altLang="ja-JP" sz="1800" dirty="0">
                <a:latin typeface="Arial" charset="0"/>
                <a:ea typeface="ＭＳ Ｐゴシック" charset="0"/>
              </a:rPr>
              <a:t>Μόλις </a:t>
            </a:r>
            <a:r>
              <a:rPr lang="el-GR" altLang="ja-JP" sz="1800" dirty="0" smtClean="0">
                <a:latin typeface="Arial" charset="0"/>
                <a:ea typeface="ＭＳ Ｐゴシック" charset="0"/>
              </a:rPr>
              <a:t>το </a:t>
            </a:r>
            <a:r>
              <a:rPr lang="el-GR" altLang="ja-JP" sz="1800" dirty="0">
                <a:latin typeface="Arial" charset="0"/>
                <a:ea typeface="ＭＳ Ｐゴシック" charset="0"/>
              </a:rPr>
              <a:t>17ο αιώνα οι φυσικές συνέπειες που προέκυπταν από την ημερήσια και ετήσια κίνηση της γης κατέστρεψαν τη φυσική του Αριστοτέλη</a:t>
            </a:r>
            <a:endParaRPr lang="el-GR" sz="1800" dirty="0">
              <a:latin typeface="Arial" charset="0"/>
              <a:ea typeface="ＭＳ Ｐゴシック" charset="0"/>
            </a:endParaRPr>
          </a:p>
          <a:p>
            <a:endParaRPr lang="en-US" dirty="0"/>
          </a:p>
        </p:txBody>
      </p:sp>
    </p:spTree>
    <p:extLst>
      <p:ext uri="{BB962C8B-B14F-4D97-AF65-F5344CB8AC3E}">
        <p14:creationId xmlns:p14="http://schemas.microsoft.com/office/powerpoint/2010/main" val="8905500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3"/>
          <p:cNvSpPr>
            <a:spLocks noGrp="1" noChangeArrowheads="1"/>
          </p:cNvSpPr>
          <p:nvPr>
            <p:ph type="body" sz="half" idx="4294967295"/>
          </p:nvPr>
        </p:nvSpPr>
        <p:spPr>
          <a:xfrm>
            <a:off x="565666" y="1981200"/>
            <a:ext cx="7772400" cy="1981200"/>
          </a:xfrm>
        </p:spPr>
        <p:txBody>
          <a:bodyPr/>
          <a:lstStyle/>
          <a:p>
            <a:pPr eaLnBrk="1" hangingPunct="1"/>
            <a:r>
              <a:rPr lang="el-GR" sz="1800" dirty="0">
                <a:latin typeface="Arial" charset="0"/>
                <a:ea typeface="ＭＳ Ｐゴシック" charset="0"/>
                <a:cs typeface="ＭＳ Ｐゴシック" charset="0"/>
              </a:rPr>
              <a:t>Εκτ</a:t>
            </a:r>
            <a:r>
              <a:rPr lang="el-GR" altLang="ja-JP" sz="1800" dirty="0">
                <a:latin typeface="Arial" charset="0"/>
                <a:ea typeface="ＭＳ Ｐゴシック" charset="0"/>
                <a:cs typeface="ＭＳ Ｐゴシック" charset="0"/>
              </a:rPr>
              <a:t>ός από τη φυσική πλευρά του προβλήματος της κινούμενης γης, το σύστημα του Κοπέρνικου προβλημάτιζε τους αστρονόμους λόγω του προβλήματος της αστρικής παράλλαξης.</a:t>
            </a:r>
            <a:endParaRPr lang="el-GR" sz="1800" dirty="0">
              <a:latin typeface="Arial" charset="0"/>
              <a:ea typeface="ＭＳ Ｐゴシック" charset="0"/>
              <a:cs typeface="ＭＳ Ｐゴシック" charset="0"/>
            </a:endParaRPr>
          </a:p>
        </p:txBody>
      </p:sp>
      <p:pic>
        <p:nvPicPr>
          <p:cNvPr id="43011" name="Picture 5" descr="300px-Parallax_Example"/>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923539" y="3200400"/>
            <a:ext cx="4041775" cy="2909888"/>
          </a:xfrm>
        </p:spPr>
      </p:pic>
      <p:sp>
        <p:nvSpPr>
          <p:cNvPr id="43009" name="Rectangle 2"/>
          <p:cNvSpPr>
            <a:spLocks noGrp="1" noChangeArrowheads="1"/>
          </p:cNvSpPr>
          <p:nvPr>
            <p:ph type="title" idx="4294967295"/>
          </p:nvPr>
        </p:nvSpPr>
        <p:spPr>
          <a:xfrm>
            <a:off x="923539" y="609600"/>
            <a:ext cx="7772400" cy="1143000"/>
          </a:xfrm>
        </p:spPr>
        <p:txBody>
          <a:bodyPr/>
          <a:lstStyle/>
          <a:p>
            <a:pPr algn="l" eaLnBrk="1" hangingPunct="1"/>
            <a:r>
              <a:rPr lang="el-GR" sz="3200" dirty="0">
                <a:latin typeface="Arial" charset="0"/>
                <a:ea typeface="ＭＳ Ｐゴシック" charset="0"/>
                <a:cs typeface="ＭＳ Ｐゴシック" charset="0"/>
              </a:rPr>
              <a:t>Αστρική παράλλαξη και το μέγεθος του Σύμπαντος</a:t>
            </a:r>
            <a:endParaRPr lang="el-GR" dirty="0">
              <a:latin typeface="Arial" charset="0"/>
              <a:ea typeface="ＭＳ Ｐゴシック" charset="0"/>
              <a:cs typeface="ＭＳ Ｐゴシック" charset="0"/>
            </a:endParaRPr>
          </a:p>
        </p:txBody>
      </p:sp>
      <p:sp>
        <p:nvSpPr>
          <p:cNvPr id="43012" name="Text Box 6"/>
          <p:cNvSpPr txBox="1">
            <a:spLocks noChangeArrowheads="1"/>
          </p:cNvSpPr>
          <p:nvPr/>
        </p:nvSpPr>
        <p:spPr bwMode="auto">
          <a:xfrm>
            <a:off x="5410200" y="3352800"/>
            <a:ext cx="3124200" cy="451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l-GR" sz="2000" dirty="0">
                <a:solidFill>
                  <a:schemeClr val="accent2"/>
                </a:solidFill>
              </a:rPr>
              <a:t>Ο παρατηρητ</a:t>
            </a:r>
            <a:r>
              <a:rPr lang="el-GR" altLang="ja-JP" sz="2000" dirty="0">
                <a:solidFill>
                  <a:schemeClr val="accent2"/>
                </a:solidFill>
              </a:rPr>
              <a:t>ής θα έπρεπε να διαπιστώνει μια μετρήσιμη μετατόπιση (παράλλαξη) στη φαινομενική θέση οποιουδήποτε συγκεκριμένου αστέρα</a:t>
            </a:r>
          </a:p>
          <a:p>
            <a:pPr>
              <a:spcBef>
                <a:spcPct val="50000"/>
              </a:spcBef>
            </a:pPr>
            <a:endParaRPr lang="el-GR" altLang="ja-JP" sz="2000" dirty="0">
              <a:solidFill>
                <a:schemeClr val="accent2"/>
              </a:solidFill>
            </a:endParaRPr>
          </a:p>
          <a:p>
            <a:pPr>
              <a:spcBef>
                <a:spcPct val="50000"/>
              </a:spcBef>
            </a:pPr>
            <a:endParaRPr lang="el-GR" altLang="ja-JP" sz="2000" dirty="0">
              <a:solidFill>
                <a:schemeClr val="accent2"/>
              </a:solidFill>
            </a:endParaRPr>
          </a:p>
          <a:p>
            <a:pPr>
              <a:spcBef>
                <a:spcPct val="50000"/>
              </a:spcBef>
            </a:pPr>
            <a:endParaRPr lang="el-GR" altLang="ja-JP" sz="2000" dirty="0">
              <a:solidFill>
                <a:schemeClr val="accent2"/>
              </a:solidFill>
            </a:endParaRPr>
          </a:p>
          <a:p>
            <a:pPr>
              <a:spcBef>
                <a:spcPct val="50000"/>
              </a:spcBef>
            </a:pPr>
            <a:endParaRPr lang="el-GR" altLang="ja-JP" sz="2000" dirty="0">
              <a:solidFill>
                <a:schemeClr val="accent2"/>
              </a:solidFill>
            </a:endParaRPr>
          </a:p>
          <a:p>
            <a:pPr>
              <a:spcBef>
                <a:spcPct val="50000"/>
              </a:spcBef>
            </a:pPr>
            <a:endParaRPr lang="el-GR" sz="2000" dirty="0">
              <a:solidFill>
                <a:schemeClr val="accent2"/>
              </a:solidFill>
            </a:endParaRPr>
          </a:p>
        </p:txBody>
      </p:sp>
      <p:sp>
        <p:nvSpPr>
          <p:cNvPr id="2" name="TextBox 1"/>
          <p:cNvSpPr txBox="1"/>
          <p:nvPr/>
        </p:nvSpPr>
        <p:spPr>
          <a:xfrm>
            <a:off x="381000" y="163286"/>
            <a:ext cx="184666" cy="369332"/>
          </a:xfrm>
          <a:prstGeom prst="rect">
            <a:avLst/>
          </a:prstGeom>
          <a:noFill/>
          <a:ln>
            <a:solidFill>
              <a:schemeClr val="bg1"/>
            </a:solidFill>
          </a:ln>
        </p:spPr>
        <p:txBody>
          <a:bodyPr wrap="none" rtlCol="0">
            <a:spAutoFit/>
          </a:bodyPr>
          <a:lstStyle/>
          <a:p>
            <a:endParaRPr lang="en-US" dirty="0"/>
          </a:p>
        </p:txBody>
      </p:sp>
    </p:spTree>
    <p:extLst>
      <p:ext uri="{BB962C8B-B14F-4D97-AF65-F5344CB8AC3E}">
        <p14:creationId xmlns:p14="http://schemas.microsoft.com/office/powerpoint/2010/main" val="418274163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p:txBody>
          <a:bodyPr/>
          <a:lstStyle/>
          <a:p>
            <a:pPr algn="l" eaLnBrk="1" hangingPunct="1"/>
            <a:r>
              <a:rPr lang="el-GR" sz="3200">
                <a:latin typeface="Arial" charset="0"/>
                <a:ea typeface="ＭＳ Ｐゴシック" charset="0"/>
                <a:cs typeface="ＭＳ Ｐゴシック" charset="0"/>
              </a:rPr>
              <a:t>Αστρική παράλλαξη και το μέγεθος του Σύμπαντος</a:t>
            </a:r>
          </a:p>
        </p:txBody>
      </p:sp>
      <p:sp>
        <p:nvSpPr>
          <p:cNvPr id="45058" name="Rectangle 3"/>
          <p:cNvSpPr>
            <a:spLocks noGrp="1" noChangeArrowheads="1"/>
          </p:cNvSpPr>
          <p:nvPr>
            <p:ph type="body" sz="half" idx="1"/>
          </p:nvPr>
        </p:nvSpPr>
        <p:spPr/>
        <p:txBody>
          <a:bodyPr/>
          <a:lstStyle/>
          <a:p>
            <a:pPr eaLnBrk="1" hangingPunct="1"/>
            <a:r>
              <a:rPr lang="el-GR" sz="2000">
                <a:latin typeface="Arial" charset="0"/>
                <a:ea typeface="ＭＳ Ｐゴシック" charset="0"/>
                <a:cs typeface="ＭＳ Ｐゴシック" charset="0"/>
              </a:rPr>
              <a:t>Ε</a:t>
            </a:r>
            <a:r>
              <a:rPr lang="el-GR" altLang="ja-JP" sz="2000">
                <a:latin typeface="Arial" charset="0"/>
                <a:ea typeface="ＭＳ Ｐゴシック" charset="0"/>
                <a:cs typeface="ＭＳ Ｐゴシック" charset="0"/>
              </a:rPr>
              <a:t>ίτε η γη θα έπρεπε να ηρεμεί, είτε το σύμπαν θα έπρεπε να είναι πολύ μεγαλύτερο απ’ ό,τι θεωρούσαν μέχρι τότε.</a:t>
            </a:r>
            <a:endParaRPr lang="el-GR" sz="2800">
              <a:latin typeface="Arial" charset="0"/>
              <a:ea typeface="ＭＳ Ｐゴシック" charset="0"/>
              <a:cs typeface="ＭＳ Ｐゴシック" charset="0"/>
            </a:endParaRPr>
          </a:p>
        </p:txBody>
      </p:sp>
      <p:pic>
        <p:nvPicPr>
          <p:cNvPr id="45059" name="Picture 5" descr="bruno-75a"/>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762000" y="3276600"/>
            <a:ext cx="4192588" cy="1981200"/>
          </a:xfrm>
        </p:spPr>
      </p:pic>
      <p:sp>
        <p:nvSpPr>
          <p:cNvPr id="45060" name="Text Box 6"/>
          <p:cNvSpPr txBox="1">
            <a:spLocks noChangeArrowheads="1"/>
          </p:cNvSpPr>
          <p:nvPr/>
        </p:nvSpPr>
        <p:spPr bwMode="auto">
          <a:xfrm>
            <a:off x="5410200" y="3352800"/>
            <a:ext cx="3048000" cy="2225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l-GR" sz="2000">
                <a:solidFill>
                  <a:schemeClr val="accent2"/>
                </a:solidFill>
              </a:rPr>
              <a:t>Ο Giordanno Bruno (1548-1600) </a:t>
            </a:r>
            <a:r>
              <a:rPr lang="el-GR" altLang="ja-JP" sz="2000">
                <a:solidFill>
                  <a:schemeClr val="accent2"/>
                </a:solidFill>
              </a:rPr>
              <a:t>ήταν από τους πρώτους φιλόσοφους που είχαν υποστηρίξει την ύπαρξη ενός άπειρου σύμπαντος.</a:t>
            </a:r>
            <a:endParaRPr lang="el-GR"/>
          </a:p>
        </p:txBody>
      </p:sp>
    </p:spTree>
    <p:extLst>
      <p:ext uri="{BB962C8B-B14F-4D97-AF65-F5344CB8AC3E}">
        <p14:creationId xmlns:p14="http://schemas.microsoft.com/office/powerpoint/2010/main" val="1288138218"/>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image" Target="../media/image3.jpeg"/></Relationships>
</file>

<file path=ppt/theme/theme1.xml><?xml version="1.0" encoding="utf-8"?>
<a:theme xmlns:a="http://schemas.openxmlformats.org/drawingml/2006/main" name="Capital">
  <a:themeElements>
    <a:clrScheme name="Capital">
      <a:dk1>
        <a:srgbClr val="000000"/>
      </a:dk1>
      <a:lt1>
        <a:srgbClr val="FFFFFF"/>
      </a:lt1>
      <a:dk2>
        <a:srgbClr val="6F6D5D"/>
      </a:dk2>
      <a:lt2>
        <a:srgbClr val="7C8F97"/>
      </a:lt2>
      <a:accent1>
        <a:srgbClr val="4B5A60"/>
      </a:accent1>
      <a:accent2>
        <a:srgbClr val="9C5238"/>
      </a:accent2>
      <a:accent3>
        <a:srgbClr val="504539"/>
      </a:accent3>
      <a:accent4>
        <a:srgbClr val="C1AD79"/>
      </a:accent4>
      <a:accent5>
        <a:srgbClr val="667559"/>
      </a:accent5>
      <a:accent6>
        <a:srgbClr val="BAD6AD"/>
      </a:accent6>
      <a:hlink>
        <a:srgbClr val="524A82"/>
      </a:hlink>
      <a:folHlink>
        <a:srgbClr val="8F9954"/>
      </a:folHlink>
    </a:clrScheme>
    <a:fontScheme name="Capital">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Capital">
      <a:fillStyleLst>
        <a:solidFill>
          <a:schemeClr val="phClr"/>
        </a:solidFill>
        <a:blipFill rotWithShape="1">
          <a:blip xmlns:r="http://schemas.openxmlformats.org/officeDocument/2006/relationships" r:embed="rId1">
            <a:duotone>
              <a:schemeClr val="phClr">
                <a:satMod val="150000"/>
                <a:lumMod val="50000"/>
              </a:schemeClr>
              <a:schemeClr val="phClr">
                <a:satMod val="300000"/>
                <a:lumMod val="125000"/>
              </a:schemeClr>
            </a:duotone>
          </a:blip>
          <a:tile tx="0" ty="0" sx="100000" sy="100000" flip="none" algn="tl"/>
        </a:blipFill>
        <a:blipFill rotWithShape="1">
          <a:blip xmlns:r="http://schemas.openxmlformats.org/officeDocument/2006/relationships" r:embed="rId2">
            <a:duotone>
              <a:schemeClr val="phClr">
                <a:satMod val="135000"/>
                <a:lumMod val="80000"/>
              </a:schemeClr>
              <a:schemeClr val="phClr">
                <a:satMod val="250000"/>
                <a:lumMod val="150000"/>
              </a:schemeClr>
            </a:duotone>
          </a:blip>
          <a:stretch/>
        </a:blipFill>
      </a:fillStyleLst>
      <a:lnStyleLst>
        <a:ln w="12700" cap="flat" cmpd="sng" algn="ctr">
          <a:solidFill>
            <a:schemeClr val="phClr">
              <a:shade val="95000"/>
              <a:satMod val="105000"/>
            </a:schemeClr>
          </a:solidFill>
          <a:prstDash val="solid"/>
        </a:ln>
        <a:ln w="31750" cap="flat" cmpd="sng" algn="ctr">
          <a:solidFill>
            <a:schemeClr val="phClr">
              <a:shade val="90000"/>
            </a:schemeClr>
          </a:solidFill>
          <a:prstDash val="solid"/>
        </a:ln>
        <a:ln w="44450" cap="flat" cmpd="sng" algn="ctr">
          <a:solidFill>
            <a:schemeClr val="phClr">
              <a:shade val="85000"/>
            </a:schemeClr>
          </a:solidFill>
          <a:prstDash val="solid"/>
        </a:ln>
      </a:lnStyleLst>
      <a:effectStyleLst>
        <a:effectStyle>
          <a:effectLst/>
        </a:effectStyle>
        <a:effectStyle>
          <a:effectLst>
            <a:outerShdw blurRad="63500" sx="101000" sy="101000" algn="ctr" rotWithShape="0">
              <a:srgbClr val="000000">
                <a:alpha val="40000"/>
              </a:srgbClr>
            </a:outerShdw>
          </a:effectLst>
          <a:scene3d>
            <a:camera prst="perspectiveFront" fov="3000000"/>
            <a:lightRig rig="threePt" dir="tl"/>
          </a:scene3d>
          <a:sp3d>
            <a:bevelT w="0" h="0"/>
          </a:sp3d>
        </a:effectStyle>
        <a:effectStyle>
          <a:effectLst>
            <a:innerShdw blurRad="190500">
              <a:srgbClr val="000000">
                <a:alpha val="50000"/>
              </a:srgbClr>
            </a:innerShdw>
          </a:effectLst>
          <a:scene3d>
            <a:camera prst="perspectiveFront" fov="4800000"/>
            <a:lightRig rig="twoPt" dir="t">
              <a:rot lat="0" lon="0" rev="4800000"/>
            </a:lightRig>
          </a:scene3d>
          <a:sp3d>
            <a:bevelT w="0" h="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3">
            <a:duotone>
              <a:schemeClr val="phClr">
                <a:satMod val="150000"/>
                <a:lumMod val="50000"/>
              </a:schemeClr>
              <a:schemeClr val="phClr">
                <a:satMod val="400000"/>
                <a:lumMod val="16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Capital.thmx</Template>
  <TotalTime>894</TotalTime>
  <Words>2383</Words>
  <Application>Microsoft Macintosh PowerPoint</Application>
  <PresentationFormat>On-screen Show (4:3)</PresentationFormat>
  <Paragraphs>174</Paragraphs>
  <Slides>38</Slides>
  <Notes>11</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Capital</vt:lpstr>
      <vt:lpstr>Επιστημονική επανάσταση</vt:lpstr>
      <vt:lpstr>PowerPoint Presentation</vt:lpstr>
      <vt:lpstr>Πως δικαιολογείται η στροφή από την εργαλειακή στην ρεαλιστική θεώρηση στο έργο του Κοπέρνικου;</vt:lpstr>
      <vt:lpstr>PowerPoint Presentation</vt:lpstr>
      <vt:lpstr>PowerPoint Presentation</vt:lpstr>
      <vt:lpstr>Ενδιαφέρον για το έργο του Κοπέρνικου</vt:lpstr>
      <vt:lpstr> Το «ηλιοκεντρικό» του σύστημα αντικατέστησε το γεωκεντρικό μόνο κατά το 17ο αιώνα. </vt:lpstr>
      <vt:lpstr>Αστρική παράλλαξη και το μέγεθος του Σύμπαντος</vt:lpstr>
      <vt:lpstr>Αστρική παράλλαξη και το μέγεθος του Σύμπαντος</vt:lpstr>
      <vt:lpstr>Η μαθηματικοποίηση του κόσμου</vt:lpstr>
      <vt:lpstr>Τύχο Μπράχε (1546-1601)</vt:lpstr>
      <vt:lpstr>Τυχώνειο Σύμπαν</vt:lpstr>
      <vt:lpstr>PowerPoint Presentation</vt:lpstr>
      <vt:lpstr>Γιοχάνες Κέπλερ (1546-1630)</vt:lpstr>
      <vt:lpstr>Mysterium cosmographicum (1596)</vt:lpstr>
      <vt:lpstr>5 Πλατωνικά στερεά  Όλες οι έδρες των πολυέδρων αυτών είναι κανονικά πολύγωνα, όλες οι ακμές είναι μεταξύ τους ίσες και όλες οι γωνίες τους είναι αντίστοιχα μεταξύ τους ίσες. </vt:lpstr>
      <vt:lpstr>PowerPoint Presentation</vt:lpstr>
      <vt:lpstr>PowerPoint Presentation</vt:lpstr>
      <vt:lpstr>PowerPoint Presentation</vt:lpstr>
      <vt:lpstr>Η Νέα Αστρονομία (1609)</vt:lpstr>
      <vt:lpstr>Ελλειπτικές τροχιές</vt:lpstr>
      <vt:lpstr>PowerPoint Presentation</vt:lpstr>
      <vt:lpstr>Harmonices Mundi (1619)</vt:lpstr>
      <vt:lpstr>PowerPoint Presentation</vt:lpstr>
      <vt:lpstr>PowerPoint Presentation</vt:lpstr>
      <vt:lpstr>Η μαθηματικοποίηση του κόσμου</vt:lpstr>
      <vt:lpstr>PowerPoint Presentation</vt:lpstr>
      <vt:lpstr>Οχυρώσεις</vt:lpstr>
      <vt:lpstr>PowerPoint Presentation</vt:lpstr>
      <vt:lpstr>Θέατρα Μηχανών</vt:lpstr>
      <vt:lpstr>Θέατρο Μηχανών</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Επιστημονική επανάσταση</dc:title>
  <dc:creator>Faidra Papanelopoulou</dc:creator>
  <cp:lastModifiedBy>Faidra Papanelopoulou</cp:lastModifiedBy>
  <cp:revision>59</cp:revision>
  <dcterms:created xsi:type="dcterms:W3CDTF">2014-10-13T13:34:02Z</dcterms:created>
  <dcterms:modified xsi:type="dcterms:W3CDTF">2015-10-13T00:42:09Z</dcterms:modified>
</cp:coreProperties>
</file>