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8" r:id="rId10"/>
    <p:sldId id="269" r:id="rId11"/>
    <p:sldId id="270" r:id="rId12"/>
    <p:sldId id="271" r:id="rId13"/>
    <p:sldId id="272" r:id="rId14"/>
    <p:sldId id="273" r:id="rId15"/>
    <p:sldId id="274" r:id="rId16"/>
    <p:sldId id="275" r:id="rId17"/>
    <p:sldId id="265" r:id="rId18"/>
    <p:sldId id="266" r:id="rId19"/>
    <p:sldId id="267" r:id="rId20"/>
    <p:sldId id="276" r:id="rId21"/>
    <p:sldId id="282" r:id="rId22"/>
    <p:sldId id="283" r:id="rId23"/>
    <p:sldId id="284" r:id="rId24"/>
    <p:sldId id="285" r:id="rId25"/>
    <p:sldId id="286" r:id="rId26"/>
    <p:sldId id="287"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3" d="100"/>
          <a:sy n="83" d="100"/>
        </p:scale>
        <p:origin x="-107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8B20F-924C-A246-A156-92CF6790A4FF}" type="datetimeFigureOut">
              <a:rPr lang="en-US" smtClean="0"/>
              <a:t>3/29/12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8B20F-924C-A246-A156-92CF6790A4FF}" type="datetimeFigureOut">
              <a:rPr lang="en-US" smtClean="0"/>
              <a:t>3/29/12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8B20F-924C-A246-A156-92CF6790A4FF}" type="datetimeFigureOut">
              <a:rPr lang="en-US" smtClean="0"/>
              <a:t>3/29/12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8B20F-924C-A246-A156-92CF6790A4FF}" type="datetimeFigureOut">
              <a:rPr lang="en-US" smtClean="0"/>
              <a:t>3/29/12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8B20F-924C-A246-A156-92CF6790A4FF}" type="datetimeFigureOut">
              <a:rPr lang="en-US" smtClean="0"/>
              <a:t>3/29/12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08B20F-924C-A246-A156-92CF6790A4FF}" type="datetimeFigureOut">
              <a:rPr lang="en-US" smtClean="0"/>
              <a:t>3/29/12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8B20F-924C-A246-A156-92CF6790A4FF}" type="datetimeFigureOut">
              <a:rPr lang="en-US" smtClean="0"/>
              <a:t>3/29/12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8B20F-924C-A246-A156-92CF6790A4FF}" type="datetimeFigureOut">
              <a:rPr lang="en-US" smtClean="0"/>
              <a:t>3/29/12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8B20F-924C-A246-A156-92CF6790A4FF}" type="datetimeFigureOut">
              <a:rPr lang="en-US" smtClean="0"/>
              <a:t>3/29/12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8B20F-924C-A246-A156-92CF6790A4FF}" type="datetimeFigureOut">
              <a:rPr lang="en-US" smtClean="0"/>
              <a:t>3/29/12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8B20F-924C-A246-A156-92CF6790A4FF}" type="datetimeFigureOut">
              <a:rPr lang="en-US" smtClean="0"/>
              <a:t>3/29/12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9A216-076D-9E4B-9456-D98D33D641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8B20F-924C-A246-A156-92CF6790A4FF}" type="datetimeFigureOut">
              <a:rPr lang="en-US" smtClean="0"/>
              <a:t>3/29/12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9A216-076D-9E4B-9456-D98D33D641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801" y="749675"/>
            <a:ext cx="8229600" cy="4525963"/>
          </a:xfrm>
        </p:spPr>
        <p:txBody>
          <a:bodyPr/>
          <a:lstStyle/>
          <a:p>
            <a:r>
              <a:rPr lang="el-GR" dirty="0" smtClean="0"/>
              <a:t>Μακροοικονομικές και αναδιανεμητικές τάσεις από μία αναμόρφωση του φορολογικού συστήματος στην Ελλάδα</a:t>
            </a:r>
            <a:endParaRPr lang="en-US"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9829"/>
          </a:xfrm>
        </p:spPr>
        <p:txBody>
          <a:bodyPr>
            <a:normAutofit fontScale="90000"/>
          </a:bodyPr>
          <a:lstStyle/>
          <a:p>
            <a:r>
              <a:rPr lang="el-GR" sz="2800" dirty="0" smtClean="0"/>
              <a:t>Επίδραση στα μακροοικονομικά μεγέθη της Ελληνικής οικονομίας</a:t>
            </a:r>
            <a:r>
              <a:rPr lang="en-US" sz="2800" dirty="0" smtClean="0"/>
              <a:t> </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994466"/>
            <a:ext cx="8229600" cy="58635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037"/>
          </a:xfrm>
        </p:spPr>
        <p:txBody>
          <a:bodyPr>
            <a:normAutofit fontScale="90000"/>
          </a:bodyPr>
          <a:lstStyle/>
          <a:p>
            <a:r>
              <a:rPr lang="el-GR" sz="2800" b="1" dirty="0" smtClean="0"/>
              <a:t>Ποσοστιαίες μεταβολές στην παραγωγή κατά κλάδο </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60111" y="749675"/>
            <a:ext cx="8901178" cy="5871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626"/>
          </a:xfrm>
        </p:spPr>
        <p:txBody>
          <a:bodyPr>
            <a:normAutofit fontScale="90000"/>
          </a:bodyPr>
          <a:lstStyle/>
          <a:p>
            <a:r>
              <a:rPr lang="el-GR" sz="2400" b="1" dirty="0" smtClean="0"/>
              <a:t>Ποσοστιαίες μεταβολές στα πραγματικά εισοδήματα των νοικοκυριών (μετά τους φόρους)</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086264"/>
            <a:ext cx="8229600" cy="57717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326"/>
          </a:xfrm>
        </p:spPr>
        <p:txBody>
          <a:bodyPr>
            <a:noAutofit/>
          </a:bodyPr>
          <a:lstStyle/>
          <a:p>
            <a:r>
              <a:rPr lang="el-GR" sz="2000" b="1" dirty="0" smtClean="0"/>
              <a:t>Επίδραση στα άμεσα έσοδα του δημοσίου από τα νοικοκυριά και τις επιχειρήσεις. </a:t>
            </a:r>
            <a:r>
              <a:rPr lang="el-GR" sz="2000" dirty="0" smtClean="0"/>
              <a:t> (ποσοστιαίες μεταβολές σε σταθερές τιμές)</a:t>
            </a:r>
            <a:endParaRPr lang="en-US" sz="20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070965"/>
            <a:ext cx="8229600" cy="57870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535"/>
          </a:xfrm>
        </p:spPr>
        <p:txBody>
          <a:bodyPr>
            <a:normAutofit/>
          </a:bodyPr>
          <a:lstStyle/>
          <a:p>
            <a:r>
              <a:rPr lang="el-GR" sz="2400" b="1" dirty="0" smtClean="0"/>
              <a:t>Επιπτώσεις στα δημόσια οικονομικά.</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826174"/>
            <a:ext cx="8229600" cy="58159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606" y="1652346"/>
            <a:ext cx="8905047" cy="27998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35128"/>
          </a:xfrm>
        </p:spPr>
        <p:txBody>
          <a:bodyPr>
            <a:normAutofit/>
          </a:bodyPr>
          <a:lstStyle/>
          <a:p>
            <a:r>
              <a:rPr lang="el-GR" sz="2000" b="1" dirty="0" smtClean="0"/>
              <a:t>Επίδραση στα μακροοικονομικά μεγέθη της Ελληνικής οικονομίας. </a:t>
            </a:r>
            <a:r>
              <a:rPr lang="en-US" sz="2000" b="1" dirty="0" smtClean="0"/>
              <a:t/>
            </a:r>
            <a:br>
              <a:rPr lang="en-US" sz="2000" b="1" dirty="0" smtClean="0"/>
            </a:br>
            <a:r>
              <a:rPr lang="el-GR" sz="2000" dirty="0" smtClean="0"/>
              <a:t>(Ποσοστιαίες μεταβολές)</a:t>
            </a:r>
            <a:endParaRPr lang="en-US" sz="2000"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009766"/>
            <a:ext cx="8229600" cy="58482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5129"/>
          </a:xfrm>
        </p:spPr>
        <p:txBody>
          <a:bodyPr>
            <a:noAutofit/>
          </a:bodyPr>
          <a:lstStyle/>
          <a:p>
            <a:r>
              <a:rPr lang="el-GR" sz="2400" b="1" dirty="0"/>
              <a:t>Ποσοστιαίες μεταβολές στα πραγματικά εισοδήματα των νοικοκυριών.</a:t>
            </a:r>
            <a:r>
              <a:rPr lang="el-GR" sz="2400" b="1" dirty="0" smtClean="0"/>
              <a:t> </a:t>
            </a:r>
            <a:r>
              <a:rPr lang="el-GR" sz="2400" dirty="0" smtClean="0"/>
              <a:t>(</a:t>
            </a:r>
            <a:r>
              <a:rPr lang="el-GR" sz="2400" dirty="0"/>
              <a:t>μετά τους φόρους</a:t>
            </a:r>
            <a:r>
              <a:rPr lang="el-GR" sz="2400"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009766"/>
            <a:ext cx="8229600" cy="584823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2225"/>
          </a:xfrm>
        </p:spPr>
        <p:txBody>
          <a:bodyPr>
            <a:noAutofit/>
          </a:bodyPr>
          <a:lstStyle/>
          <a:p>
            <a:r>
              <a:rPr lang="el-GR" sz="2400" b="1" dirty="0"/>
              <a:t>Επίδραση στα άμεσα έσοδα του δημοσίου από τα νοικοκυριά και τις επιχειρήσεις.</a:t>
            </a:r>
            <a:r>
              <a:rPr lang="el-GR" sz="2400" b="1" dirty="0" smtClean="0"/>
              <a:t> </a:t>
            </a:r>
            <a:r>
              <a:rPr lang="el-GR" sz="2400" dirty="0" smtClean="0"/>
              <a:t>(</a:t>
            </a:r>
            <a:r>
              <a:rPr lang="el-GR" sz="2400" dirty="0"/>
              <a:t>ποσοστιαίες μεταβολές σε σταθερές τιμές</a:t>
            </a:r>
            <a:r>
              <a:rPr lang="el-GR" sz="2400"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116863"/>
            <a:ext cx="8432428" cy="54619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337"/>
          </a:xfrm>
        </p:spPr>
        <p:txBody>
          <a:bodyPr>
            <a:normAutofit/>
          </a:bodyPr>
          <a:lstStyle/>
          <a:p>
            <a:r>
              <a:rPr lang="el-GR" sz="2400" b="1" dirty="0"/>
              <a:t>Επιπτώσεις στα δημόσια οικονομικά</a:t>
            </a:r>
            <a:r>
              <a:rPr lang="el-GR" sz="2400" b="1"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1" y="764975"/>
            <a:ext cx="8447728" cy="5877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3423"/>
          </a:xfrm>
        </p:spPr>
        <p:txBody>
          <a:bodyPr>
            <a:normAutofit fontScale="90000"/>
          </a:bodyPr>
          <a:lstStyle/>
          <a:p>
            <a:r>
              <a:rPr lang="el-GR" sz="2667" b="1" dirty="0"/>
              <a:t>Φορολογική επιβάρυνση των νοικοκυριών από την άμεση </a:t>
            </a:r>
            <a:r>
              <a:rPr lang="el-GR" sz="2667" b="1" dirty="0" smtClean="0"/>
              <a:t>φορολογία</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23850" y="1178061"/>
            <a:ext cx="8496300" cy="54466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8032"/>
          </a:xfrm>
        </p:spPr>
        <p:txBody>
          <a:bodyPr>
            <a:normAutofit fontScale="90000"/>
          </a:bodyPr>
          <a:lstStyle/>
          <a:p>
            <a:r>
              <a:rPr lang="el-GR" sz="2400" b="1" dirty="0"/>
              <a:t>Επιπτώσεις στον μέσο φόρο ανά φορολογούμενο κατά κατηγορία νοικοκυριών</a:t>
            </a:r>
            <a:r>
              <a:rPr lang="el-GR" sz="2400" b="1"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035050"/>
            <a:ext cx="8229600" cy="56736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9322"/>
          </a:xfrm>
        </p:spPr>
        <p:txBody>
          <a:bodyPr>
            <a:normAutofit/>
          </a:bodyPr>
          <a:lstStyle/>
          <a:p>
            <a:r>
              <a:rPr lang="el-GR" sz="2800" b="1" i="1" dirty="0"/>
              <a:t>Σενάρια αύξησης των εισφορών κοινωνικής ασφάλισης και μείωσης της φοροδιαφυγής </a:t>
            </a:r>
            <a:endParaRPr lang="en-US" sz="2800" dirty="0"/>
          </a:p>
        </p:txBody>
      </p:sp>
      <p:sp>
        <p:nvSpPr>
          <p:cNvPr id="3" name="Content Placeholder 2"/>
          <p:cNvSpPr>
            <a:spLocks noGrp="1"/>
          </p:cNvSpPr>
          <p:nvPr>
            <p:ph idx="1"/>
          </p:nvPr>
        </p:nvSpPr>
        <p:spPr/>
        <p:txBody>
          <a:bodyPr/>
          <a:lstStyle/>
          <a:p>
            <a:r>
              <a:rPr lang="el-GR" dirty="0"/>
              <a:t>Η στήλη ΚΑ υποθέτει ότι οι συντελεστές κοινωνικής ασφάλισης μειώνονται κατά 10%. Η στήλη ΠΕΡ υποθέτει ότι όλοι οι φόροι περιουσίας αυξάνονται κατά 10%. Η στήλη ΦΟΡ1 υποθέτει ότι το επίπεδο φοροδιαφυγής των φορολογουμένων μειώνεται κατά 10%, η στήλη ΦΟΡ5 υποθέτει ότι το επίπεδο φοροδιαφυγής των φορολογουμένων μειώνεται κατά 50%.</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428"/>
          </a:xfrm>
        </p:spPr>
        <p:txBody>
          <a:bodyPr>
            <a:noAutofit/>
          </a:bodyPr>
          <a:lstStyle/>
          <a:p>
            <a:r>
              <a:rPr lang="el-GR" sz="2800" b="1" dirty="0"/>
              <a:t>Επίδραση στα μακροοικονομικά μεγέθη της Ελληνικής οικονομίας</a:t>
            </a:r>
            <a:r>
              <a:rPr lang="el-GR" sz="2800" b="1" dirty="0" smtClean="0"/>
              <a:t>.</a:t>
            </a:r>
            <a:r>
              <a:rPr lang="en-US" sz="2800" b="1" dirty="0" smtClean="0"/>
              <a:t> </a:t>
            </a:r>
            <a:r>
              <a:rPr lang="el-GR" sz="2800" dirty="0" smtClean="0"/>
              <a:t>(</a:t>
            </a:r>
            <a:r>
              <a:rPr lang="el-GR" sz="2800" dirty="0"/>
              <a:t>Ποσοστιαίες μεταβολές</a:t>
            </a:r>
            <a:r>
              <a:rPr lang="el-GR" sz="2800" dirty="0" smtClean="0"/>
              <a:t>)</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239258"/>
            <a:ext cx="8493630" cy="540919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8124"/>
          </a:xfrm>
        </p:spPr>
        <p:txBody>
          <a:bodyPr>
            <a:noAutofit/>
          </a:bodyPr>
          <a:lstStyle/>
          <a:p>
            <a:r>
              <a:rPr lang="el-GR" sz="2400" b="1" dirty="0"/>
              <a:t>Ποσοστιαίες μεταβολές στα πραγματικά εισοδήματα των νοικοκυριών</a:t>
            </a:r>
            <a:r>
              <a:rPr lang="el-GR" sz="2400" b="1" dirty="0" smtClean="0"/>
              <a:t>.</a:t>
            </a:r>
            <a:r>
              <a:rPr lang="el-GR" sz="2400" dirty="0" smtClean="0"/>
              <a:t>(</a:t>
            </a:r>
            <a:r>
              <a:rPr lang="el-GR" sz="2400" dirty="0"/>
              <a:t>μετά τους φόρους</a:t>
            </a:r>
            <a:r>
              <a:rPr lang="el-GR" sz="2400"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162763"/>
            <a:ext cx="8686800" cy="54925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l-GR" sz="2400" b="1" dirty="0"/>
              <a:t>Επίδραση στα άμεσα έσοδα του δημοσίου από τα νοικοκυριά και τις επιχειρήσεις</a:t>
            </a:r>
            <a:r>
              <a:rPr lang="el-GR" sz="2400" b="1" dirty="0" smtClean="0"/>
              <a:t>.</a:t>
            </a:r>
            <a:r>
              <a:rPr lang="en-US" sz="2400" b="1" dirty="0" smtClean="0"/>
              <a:t> </a:t>
            </a:r>
            <a:r>
              <a:rPr lang="el-GR" sz="2400" dirty="0" smtClean="0"/>
              <a:t>(</a:t>
            </a:r>
            <a:r>
              <a:rPr lang="el-GR" sz="2400" dirty="0"/>
              <a:t>ποσοστιαίες μεταβολές σε σταθερές τιμές</a:t>
            </a:r>
            <a:r>
              <a:rPr lang="el-GR" sz="2400"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116863"/>
            <a:ext cx="8229600" cy="57411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4"/>
          </a:xfrm>
        </p:spPr>
        <p:txBody>
          <a:bodyPr>
            <a:normAutofit/>
          </a:bodyPr>
          <a:lstStyle/>
          <a:p>
            <a:r>
              <a:rPr lang="el-GR" sz="2400" b="1" dirty="0"/>
              <a:t>Επιπτώσεις στα δημόσια οικονομικά</a:t>
            </a:r>
            <a:r>
              <a:rPr lang="el-GR" sz="2400" b="1"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856772"/>
            <a:ext cx="8417128" cy="60012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829"/>
          </a:xfrm>
        </p:spPr>
        <p:txBody>
          <a:bodyPr>
            <a:normAutofit fontScale="90000"/>
          </a:bodyPr>
          <a:lstStyle/>
          <a:p>
            <a:r>
              <a:rPr lang="el-GR" sz="2400" b="1" dirty="0"/>
              <a:t>Επιπτώσεις στον μέσο φόρο ανά φορολογούμενο κατά κατηγορία νοικοκυριών</a:t>
            </a:r>
            <a:r>
              <a:rPr lang="el-GR" sz="2400" b="1"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749300"/>
            <a:ext cx="8229600" cy="61087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2824"/>
          </a:xfrm>
        </p:spPr>
        <p:txBody>
          <a:bodyPr>
            <a:noAutofit/>
          </a:bodyPr>
          <a:lstStyle/>
          <a:p>
            <a:r>
              <a:rPr lang="el-GR" sz="2400" dirty="0"/>
              <a:t>Επιπτώσεις από την αλλαγή διάφορων φόρων στην ελληνική οικονομία με σταθερές ονομαστικές αμοιβές και έλεγχος ευρωστίας των αποτελεσμάτων</a:t>
            </a:r>
            <a:r>
              <a:rPr lang="en-US" sz="2400" dirty="0" smtClean="0"/>
              <a:t> </a:t>
            </a:r>
            <a:endParaRPr lang="en-US" sz="2400" dirty="0"/>
          </a:p>
        </p:txBody>
      </p:sp>
      <p:sp>
        <p:nvSpPr>
          <p:cNvPr id="3" name="Content Placeholder 2"/>
          <p:cNvSpPr>
            <a:spLocks noGrp="1"/>
          </p:cNvSpPr>
          <p:nvPr>
            <p:ph idx="1"/>
          </p:nvPr>
        </p:nvSpPr>
        <p:spPr>
          <a:xfrm>
            <a:off x="457200" y="1331056"/>
            <a:ext cx="8229600" cy="5293627"/>
          </a:xfrm>
        </p:spPr>
        <p:txBody>
          <a:bodyPr>
            <a:normAutofit fontScale="47500" lnSpcReduction="20000"/>
          </a:bodyPr>
          <a:lstStyle/>
          <a:p>
            <a:r>
              <a:rPr lang="el-GR" dirty="0"/>
              <a:t>Σενάριο 1. Όλοι οι έμμεσοι φόροι αυξάνονται κατά 10%. Το σενάριο αυτό δεν δείχθηκε στο προηγούμενο κεφάλαιο καθόσον μόνο οι επιπτώσεις από φορολογικές αλλαγές σε συγκεκριμένους έμμεσους φόρους δείχθηκαν, και έτσι εδώ δείχνεται το σενάριο και με μεταβλητές αμοιβές (Στήλη ΕΦ+10 ΜΑ) καθώς και το ίδιο σενάριο με σταθερές ονομαστικές αμοιβές (Στήλη ΕΦ+10 ΣΑ). </a:t>
            </a:r>
            <a:endParaRPr lang="en-US" dirty="0"/>
          </a:p>
          <a:p>
            <a:r>
              <a:rPr lang="el-GR" dirty="0"/>
              <a:t>Σενάριο 2. Όλοι οι φορολογικοί συντελεστές άμεσων φόρων φυσικών προσώπων μειώνονται κατά 5 ποσοστιαίες μονάδες (Στήλη ΣΥΝΤ-5 ΣΑ). Το σενάριο αυτό με μεταβλητές αμοιβές δείχθηκε σαν στήλη ‘’Όλοι οι συντελεστές’’ στους πίνακες 5.1-5.7.</a:t>
            </a:r>
            <a:endParaRPr lang="en-US" dirty="0"/>
          </a:p>
          <a:p>
            <a:r>
              <a:rPr lang="el-GR" dirty="0"/>
              <a:t>Σενάριο 3. Τα όρια σε όλες τις φορολογικές κλίμακες αυξάνονται κατά 1 εκατομμύριο (Στήλη ΚΛ+1 ΣΑ). Το σενάριο αυτό με μεταβλητές αμοιβές δείχθηκε σαν στήλη ‘’Όλα τα όρια’’ στους πίνακες 5.8-5.14.</a:t>
            </a:r>
            <a:endParaRPr lang="en-US" dirty="0"/>
          </a:p>
          <a:p>
            <a:r>
              <a:rPr lang="el-GR" dirty="0"/>
              <a:t>Σενάριο 4. Όλοι οι συντελεστές ΦΠΑ αυξάνονται κατά μία ποσοστιαία μονάδα (ΦΠΑ+1 ΣΑ). Το σενάριο αυτό με μεταβλητές αμοιβές εργασίας δείχθηκε στην στήλη ΦΠΑ στους πίνακες 5.15-5.21.</a:t>
            </a:r>
            <a:endParaRPr lang="en-US" dirty="0"/>
          </a:p>
          <a:p>
            <a:r>
              <a:rPr lang="el-GR" dirty="0"/>
              <a:t>Σενάριο 6. Το επίπεδο της φοροδιαφυγής μειώνεται κατά 50% (Στήλη ΦΟΡ5 ΣΑ) Το σενάριο αυτό με μεταβλητές αμοιβές δείχθηκε σαν στήλη ‘’ΦΟΡ5’’ στους πίνακες 5.22-5.28</a:t>
            </a:r>
            <a:r>
              <a:rPr lang="el-GR" dirty="0" smtClean="0"/>
              <a:t>.</a:t>
            </a:r>
            <a:endParaRPr lang="en-US" dirty="0" smtClean="0"/>
          </a:p>
          <a:p>
            <a:r>
              <a:rPr lang="el-GR" i="1" dirty="0"/>
              <a:t>Οι στήλες αντιστοιχούν στα εξής σενάρια:</a:t>
            </a:r>
            <a:endParaRPr lang="en-US" dirty="0"/>
          </a:p>
          <a:p>
            <a:r>
              <a:rPr lang="el-GR" dirty="0"/>
              <a:t>ΕΦ+10 ΜΑ. Όλοι οι έμμεσοι φόροι αυξάνονται κατά 10% με μεταβλητές αμοιβές. </a:t>
            </a:r>
            <a:endParaRPr lang="en-US" dirty="0"/>
          </a:p>
          <a:p>
            <a:r>
              <a:rPr lang="el-GR" dirty="0"/>
              <a:t>ΕΦ+10 ΣΑ . Όλοι οι έμμεσοι φόροι αυξάνονται κατά 10% με σταθερές αμοιβές</a:t>
            </a:r>
            <a:endParaRPr lang="en-US" dirty="0"/>
          </a:p>
          <a:p>
            <a:r>
              <a:rPr lang="el-GR" dirty="0"/>
              <a:t>ΣΥΝΤ-5 ΣΑ. Όλοι οι φορολογικοί συντελεστές άμεσων φόρων φυσικών προσώπων μειώνονται κατά 5 ποσοστιαίες μονάδες </a:t>
            </a:r>
            <a:endParaRPr lang="en-US" dirty="0"/>
          </a:p>
          <a:p>
            <a:r>
              <a:rPr lang="el-GR" dirty="0"/>
              <a:t>ΚΛ+1 ΣΑ. Τα όρια σε Όλες τις φορολογικές κλίμακες αυξάνονται κατά 1 εκατομμύριο </a:t>
            </a:r>
            <a:endParaRPr lang="en-US" dirty="0"/>
          </a:p>
          <a:p>
            <a:r>
              <a:rPr lang="el-GR" dirty="0"/>
              <a:t>ΦΠΑ+1 ΣΑ. Όλοι οι συντελεστές ΦΠΑ αυξάνονται κατά μία ποσοστιαία μονάδα ΦΟΡ5 ΣΑ  </a:t>
            </a:r>
            <a:endParaRPr lang="en-US" dirty="0"/>
          </a:p>
          <a:p>
            <a:r>
              <a:rPr lang="el-GR" dirty="0"/>
              <a:t>ΦΟΡ5 ΣΑ. Το επίπεδο της φοροδιαφυγής μειώνεται κατά 50%</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332"/>
          </a:xfrm>
        </p:spPr>
        <p:txBody>
          <a:bodyPr>
            <a:normAutofit fontScale="90000"/>
          </a:bodyPr>
          <a:lstStyle/>
          <a:p>
            <a:r>
              <a:rPr lang="el-GR" sz="2400" dirty="0"/>
              <a:t>Επίδραση στα μακροοικονομικά μεγέθη της Ελληνικής οικονομίας.</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917970"/>
            <a:ext cx="8229599" cy="58298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4530"/>
          </a:xfrm>
        </p:spPr>
        <p:txBody>
          <a:bodyPr>
            <a:noAutofit/>
          </a:bodyPr>
          <a:lstStyle/>
          <a:p>
            <a:r>
              <a:rPr lang="el-GR" sz="2400" b="1" dirty="0"/>
              <a:t>Ποσοστιαίες μεταβολές στα πραγματικά εισοδήματα των νοικοκυριών</a:t>
            </a:r>
            <a:r>
              <a:rPr lang="el-GR" sz="2400" b="1" dirty="0" smtClean="0"/>
              <a:t> </a:t>
            </a:r>
            <a:r>
              <a:rPr lang="el-GR" sz="2400" dirty="0" smtClean="0"/>
              <a:t>(</a:t>
            </a:r>
            <a:r>
              <a:rPr lang="el-GR" sz="2400" dirty="0"/>
              <a:t>μετά τους φόρους</a:t>
            </a:r>
            <a:r>
              <a:rPr lang="el-GR" sz="2400" dirty="0" smtClean="0"/>
              <a:t>)</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979168"/>
            <a:ext cx="8686800" cy="56149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3423"/>
          </a:xfrm>
        </p:spPr>
        <p:txBody>
          <a:bodyPr>
            <a:normAutofit fontScale="90000"/>
          </a:bodyPr>
          <a:lstStyle/>
          <a:p>
            <a:r>
              <a:rPr lang="el-GR" sz="2667" b="1" dirty="0"/>
              <a:t>Δηλωθέν εισόδημα και φόρος ανά κατηγορία επαγγέλματος (ανά φορολογική δήλωση</a:t>
            </a:r>
            <a:r>
              <a:rPr lang="el-GR" sz="2667" b="1"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4151" y="1441543"/>
            <a:ext cx="8736679" cy="524993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4"/>
          </a:xfrm>
        </p:spPr>
        <p:txBody>
          <a:bodyPr>
            <a:normAutofit/>
          </a:bodyPr>
          <a:lstStyle/>
          <a:p>
            <a:r>
              <a:rPr lang="el-GR" sz="2800" b="1" dirty="0"/>
              <a:t>Επιπτώσεις στα δημόσια οικονομικά</a:t>
            </a:r>
            <a:r>
              <a:rPr lang="el-GR" sz="2800" b="1" dirty="0" smtClean="0"/>
              <a:t>.</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60110" y="856772"/>
            <a:ext cx="8426690" cy="600122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433"/>
          </a:xfrm>
        </p:spPr>
        <p:txBody>
          <a:bodyPr>
            <a:normAutofit fontScale="90000"/>
          </a:bodyPr>
          <a:lstStyle/>
          <a:p>
            <a:r>
              <a:rPr lang="el-GR" sz="2400" dirty="0"/>
              <a:t>Επιπτώσεις στον μέσο φόρο ανά φορολογούμενο κατά κατηγορία νοικοκυριών.</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1" y="872070"/>
            <a:ext cx="8229600" cy="59647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b="1" dirty="0"/>
              <a:t>Εκτίμηση φοροαποφυγής (ποσοστιαίες διαφορές στα εισοδήματα που δηλώθηκαν στην ΕΟΠ 1999, και στη Φορολογία Εισοδήματος 2000)</a:t>
            </a:r>
            <a:r>
              <a:rPr lang="el-GR" sz="2400" b="1" dirty="0" smtClean="0"/>
              <a:t> </a:t>
            </a:r>
            <a:endParaRPr lang="en-US" sz="2400" dirty="0"/>
          </a:p>
        </p:txBody>
      </p:sp>
      <p:pic>
        <p:nvPicPr>
          <p:cNvPr id="4" name="Picture 3"/>
          <p:cNvPicPr>
            <a:picLocks noChangeAspect="1"/>
          </p:cNvPicPr>
          <p:nvPr/>
        </p:nvPicPr>
        <p:blipFill>
          <a:blip r:embed="rId2"/>
          <a:stretch>
            <a:fillRect/>
          </a:stretch>
        </p:blipFill>
        <p:spPr>
          <a:xfrm>
            <a:off x="229508" y="2004233"/>
            <a:ext cx="8847330" cy="4115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4"/>
          </a:xfrm>
        </p:spPr>
        <p:txBody>
          <a:bodyPr>
            <a:normAutofit/>
          </a:bodyPr>
          <a:lstStyle/>
          <a:p>
            <a:r>
              <a:rPr lang="el-GR" sz="2400" dirty="0" smtClean="0"/>
              <a:t>Η συμβολή των έμμεσων φόρων στον κρατικό προϋπολογισμό</a:t>
            </a:r>
            <a:r>
              <a:rPr lang="en-US" sz="2400" dirty="0" smtClean="0"/>
              <a:t> </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6404" y="1392254"/>
            <a:ext cx="8987282" cy="40237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3931"/>
          </a:xfrm>
        </p:spPr>
        <p:txBody>
          <a:bodyPr>
            <a:normAutofit fontScale="90000"/>
          </a:bodyPr>
          <a:lstStyle/>
          <a:p>
            <a:r>
              <a:rPr lang="el-GR" sz="2667" b="1" dirty="0" smtClean="0"/>
              <a:t>Η απόδοση των έμμεσων φόρων στην Ελλάδα την περίοδο 2000-2002</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948569"/>
            <a:ext cx="8229600" cy="5676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332"/>
          </a:xfrm>
        </p:spPr>
        <p:txBody>
          <a:bodyPr>
            <a:normAutofit fontScale="90000"/>
          </a:bodyPr>
          <a:lstStyle/>
          <a:p>
            <a:r>
              <a:rPr lang="el-GR" sz="2000" b="1" dirty="0" smtClean="0"/>
              <a:t>Ποσοστιαίες μεταβολές στα πραγματικά εισοδήματα των νοικοκυριών. </a:t>
            </a:r>
            <a:r>
              <a:rPr lang="el-GR" sz="2000" dirty="0" smtClean="0"/>
              <a:t>(μετά τους φόρους)</a:t>
            </a:r>
            <a:endParaRPr lang="en-US" sz="20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917970"/>
            <a:ext cx="8417128" cy="59400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631"/>
          </a:xfrm>
        </p:spPr>
        <p:txBody>
          <a:bodyPr>
            <a:normAutofit fontScale="90000"/>
          </a:bodyPr>
          <a:lstStyle/>
          <a:p>
            <a:r>
              <a:rPr lang="el-GR" sz="2000" b="1" dirty="0" smtClean="0"/>
              <a:t>Επίδραση στα άμεσα έσοδα του δημοσίου από τα νοικοκυριά και τις επιχειρήσεις. </a:t>
            </a:r>
            <a:r>
              <a:rPr lang="el-GR" sz="2000" dirty="0" smtClean="0"/>
              <a:t>(ποσοστιαίες μεταβολές σε σταθερές τιμές)</a:t>
            </a:r>
            <a:endParaRPr lang="en-US" sz="20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933269"/>
            <a:ext cx="8229600" cy="59247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037" y="826173"/>
            <a:ext cx="8853163" cy="42685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726</Words>
  <Application>Microsoft Macintosh PowerPoint</Application>
  <PresentationFormat>On-screen Show (4:3)</PresentationFormat>
  <Paragraphs>42</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Slide 1</vt:lpstr>
      <vt:lpstr>Φορολογική επιβάρυνση των νοικοκυριών από την άμεση φορολογία</vt:lpstr>
      <vt:lpstr>Δηλωθέν εισόδημα και φόρος ανά κατηγορία επαγγέλματος (ανά φορολογική δήλωση)</vt:lpstr>
      <vt:lpstr>Εκτίμηση φοροαποφυγής (ποσοστιαίες διαφορές στα εισοδήματα που δηλώθηκαν στην ΕΟΠ 1999, και στη Φορολογία Εισοδήματος 2000) </vt:lpstr>
      <vt:lpstr>Η συμβολή των έμμεσων φόρων στον κρατικό προϋπολογισμό </vt:lpstr>
      <vt:lpstr>Η απόδοση των έμμεσων φόρων στην Ελλάδα την περίοδο 2000-2002</vt:lpstr>
      <vt:lpstr>Ποσοστιαίες μεταβολές στα πραγματικά εισοδήματα των νοικοκυριών. (μετά τους φόρους)</vt:lpstr>
      <vt:lpstr>Επίδραση στα άμεσα έσοδα του δημοσίου από τα νοικοκυριά και τις επιχειρήσεις. (ποσοστιαίες μεταβολές σε σταθερές τιμές)</vt:lpstr>
      <vt:lpstr>Slide 9</vt:lpstr>
      <vt:lpstr>Επίδραση στα μακροοικονομικά μεγέθη της Ελληνικής οικονομίας </vt:lpstr>
      <vt:lpstr>Ποσοστιαίες μεταβολές στην παραγωγή κατά κλάδο </vt:lpstr>
      <vt:lpstr>Ποσοστιαίες μεταβολές στα πραγματικά εισοδήματα των νοικοκυριών (μετά τους φόρους)</vt:lpstr>
      <vt:lpstr>Επίδραση στα άμεσα έσοδα του δημοσίου από τα νοικοκυριά και τις επιχειρήσεις.  (ποσοστιαίες μεταβολές σε σταθερές τιμές)</vt:lpstr>
      <vt:lpstr>Επιπτώσεις στα δημόσια οικονομικά.</vt:lpstr>
      <vt:lpstr>Slide 15</vt:lpstr>
      <vt:lpstr>Επίδραση στα μακροοικονομικά μεγέθη της Ελληνικής οικονομίας.  (Ποσοστιαίες μεταβολές)</vt:lpstr>
      <vt:lpstr>Ποσοστιαίες μεταβολές στα πραγματικά εισοδήματα των νοικοκυριών. (μετά τους φόρους)</vt:lpstr>
      <vt:lpstr>Επίδραση στα άμεσα έσοδα του δημοσίου από τα νοικοκυριά και τις επιχειρήσεις. (ποσοστιαίες μεταβολές σε σταθερές τιμές)</vt:lpstr>
      <vt:lpstr>Επιπτώσεις στα δημόσια οικονομικά.</vt:lpstr>
      <vt:lpstr>Επιπτώσεις στον μέσο φόρο ανά φορολογούμενο κατά κατηγορία νοικοκυριών.</vt:lpstr>
      <vt:lpstr>Σενάρια αύξησης των εισφορών κοινωνικής ασφάλισης και μείωσης της φοροδιαφυγής </vt:lpstr>
      <vt:lpstr>Επίδραση στα μακροοικονομικά μεγέθη της Ελληνικής οικονομίας. (Ποσοστιαίες μεταβολές)</vt:lpstr>
      <vt:lpstr>Ποσοστιαίες μεταβολές στα πραγματικά εισοδήματα των νοικοκυριών.(μετά τους φόρους)</vt:lpstr>
      <vt:lpstr>Επίδραση στα άμεσα έσοδα του δημοσίου από τα νοικοκυριά και τις επιχειρήσεις. (ποσοστιαίες μεταβολές σε σταθερές τιμές)</vt:lpstr>
      <vt:lpstr>Επιπτώσεις στα δημόσια οικονομικά.</vt:lpstr>
      <vt:lpstr>Επιπτώσεις στον μέσο φόρο ανά φορολογούμενο κατά κατηγορία νοικοκυριών.</vt:lpstr>
      <vt:lpstr>Επιπτώσεις από την αλλαγή διάφορων φόρων στην ελληνική οικονομία με σταθερές ονομαστικές αμοιβές και έλεγχος ευρωστίας των αποτελεσμάτων </vt:lpstr>
      <vt:lpstr>Επίδραση στα μακροοικονομικά μεγέθη της Ελληνικής οικονομίας. </vt:lpstr>
      <vt:lpstr>Ποσοστιαίες μεταβολές στα πραγματικά εισοδήματα των νοικοκυριών (μετά τους φόρους)</vt:lpstr>
      <vt:lpstr>Επιπτώσεις στα δημόσια οικονομικά.</vt:lpstr>
      <vt:lpstr>Επιπτώσεις στον μέσο φόρο ανά φορολογούμενο κατά κατηγορία νοικοκυριών.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Alexandros Sarris</dc:creator>
  <cp:lastModifiedBy>Alexandros Sarris</cp:lastModifiedBy>
  <cp:revision>4</cp:revision>
  <dcterms:created xsi:type="dcterms:W3CDTF">2012-03-29T06:10:29Z</dcterms:created>
  <dcterms:modified xsi:type="dcterms:W3CDTF">2012-03-29T06:39:51Z</dcterms:modified>
</cp:coreProperties>
</file>