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6"/>
  </p:notesMasterIdLst>
  <p:handoutMasterIdLst>
    <p:handoutMasterId r:id="rId47"/>
  </p:handoutMasterIdLst>
  <p:sldIdLst>
    <p:sldId id="691" r:id="rId2"/>
    <p:sldId id="456" r:id="rId3"/>
    <p:sldId id="667" r:id="rId4"/>
    <p:sldId id="719" r:id="rId5"/>
    <p:sldId id="722" r:id="rId6"/>
    <p:sldId id="723" r:id="rId7"/>
    <p:sldId id="668" r:id="rId8"/>
    <p:sldId id="669" r:id="rId9"/>
    <p:sldId id="670" r:id="rId10"/>
    <p:sldId id="671" r:id="rId11"/>
    <p:sldId id="672" r:id="rId12"/>
    <p:sldId id="673" r:id="rId13"/>
    <p:sldId id="674" r:id="rId14"/>
    <p:sldId id="675" r:id="rId15"/>
    <p:sldId id="676" r:id="rId16"/>
    <p:sldId id="724" r:id="rId17"/>
    <p:sldId id="725" r:id="rId18"/>
    <p:sldId id="682" r:id="rId19"/>
    <p:sldId id="683" r:id="rId20"/>
    <p:sldId id="684" r:id="rId21"/>
    <p:sldId id="685" r:id="rId22"/>
    <p:sldId id="686" r:id="rId23"/>
    <p:sldId id="687" r:id="rId24"/>
    <p:sldId id="688" r:id="rId25"/>
    <p:sldId id="689" r:id="rId26"/>
    <p:sldId id="726" r:id="rId27"/>
    <p:sldId id="728" r:id="rId28"/>
    <p:sldId id="729" r:id="rId29"/>
    <p:sldId id="727" r:id="rId30"/>
    <p:sldId id="730" r:id="rId31"/>
    <p:sldId id="692" r:id="rId32"/>
    <p:sldId id="693" r:id="rId33"/>
    <p:sldId id="694" r:id="rId34"/>
    <p:sldId id="695" r:id="rId35"/>
    <p:sldId id="696" r:id="rId36"/>
    <p:sldId id="697" r:id="rId37"/>
    <p:sldId id="698" r:id="rId38"/>
    <p:sldId id="699" r:id="rId39"/>
    <p:sldId id="700" r:id="rId40"/>
    <p:sldId id="710" r:id="rId41"/>
    <p:sldId id="711" r:id="rId42"/>
    <p:sldId id="713" r:id="rId43"/>
    <p:sldId id="717" r:id="rId44"/>
    <p:sldId id="731" r:id="rId45"/>
  </p:sldIdLst>
  <p:sldSz cx="9144000" cy="6858000" type="screen4x3"/>
  <p:notesSz cx="6669088"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CECFF"/>
    <a:srgbClr val="6188D7"/>
    <a:srgbClr val="3366CC"/>
    <a:srgbClr val="A7C4FF"/>
    <a:srgbClr val="6699FF"/>
    <a:srgbClr val="FF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550" autoAdjust="0"/>
  </p:normalViewPr>
  <p:slideViewPr>
    <p:cSldViewPr>
      <p:cViewPr>
        <p:scale>
          <a:sx n="120" d="100"/>
          <a:sy n="120" d="100"/>
        </p:scale>
        <p:origin x="-2816" y="-7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F93F6-4FE1-42B2-A4C3-48E7643D978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1D234DB6-91E8-4CEE-93B6-FD8262452485}">
      <dgm:prSet phldrT="[Text]" custT="1"/>
      <dgm:spPr/>
      <dgm:t>
        <a:bodyPr/>
        <a:lstStyle/>
        <a:p>
          <a:r>
            <a:rPr lang="el-GR" sz="2400" b="1" dirty="0" smtClean="0">
              <a:solidFill>
                <a:schemeClr val="bg2"/>
              </a:solidFill>
            </a:rPr>
            <a:t>1. </a:t>
          </a:r>
          <a:r>
            <a:rPr lang="el-GR" sz="2000" b="1" dirty="0" smtClean="0">
              <a:solidFill>
                <a:schemeClr val="bg2"/>
              </a:solidFill>
              <a:latin typeface="Comic Sans MS" pitchFamily="66" charset="0"/>
            </a:rPr>
            <a:t>Προσδιορισμός των πηγών κινδύνου &amp; εκτεθειμένων ατόμων</a:t>
          </a:r>
          <a:endParaRPr lang="el-GR" sz="2000" b="1" dirty="0">
            <a:solidFill>
              <a:schemeClr val="bg2"/>
            </a:solidFill>
            <a:latin typeface="Comic Sans MS" pitchFamily="66" charset="0"/>
          </a:endParaRPr>
        </a:p>
      </dgm:t>
    </dgm:pt>
    <dgm:pt modelId="{C566FEE6-D72B-4887-AF34-93CF2ECFC4D1}" type="parTrans" cxnId="{F1F0B8D7-EE97-44CD-90D5-2369B046B4C5}">
      <dgm:prSet/>
      <dgm:spPr/>
      <dgm:t>
        <a:bodyPr/>
        <a:lstStyle/>
        <a:p>
          <a:endParaRPr lang="el-GR"/>
        </a:p>
      </dgm:t>
    </dgm:pt>
    <dgm:pt modelId="{1732EA45-0C90-4684-87F0-C99FA29E2C85}" type="sibTrans" cxnId="{F1F0B8D7-EE97-44CD-90D5-2369B046B4C5}">
      <dgm:prSet/>
      <dgm:spPr/>
      <dgm:t>
        <a:bodyPr/>
        <a:lstStyle/>
        <a:p>
          <a:endParaRPr lang="el-GR"/>
        </a:p>
      </dgm:t>
    </dgm:pt>
    <dgm:pt modelId="{5B4C9103-C6D5-44D6-A43F-30B63CBCC890}">
      <dgm:prSet phldrT="[Text]" custT="1"/>
      <dgm:spPr/>
      <dgm:t>
        <a:bodyPr/>
        <a:lstStyle/>
        <a:p>
          <a:r>
            <a:rPr lang="el-GR" sz="2000" dirty="0" smtClean="0">
              <a:latin typeface="Comic Sans MS" pitchFamily="66" charset="0"/>
            </a:rPr>
            <a:t>Συστηματική διερεύνηση εργασιών, Συνεντεύξεις, Στατιστικά στοιχεία, Βιβλιογραφία</a:t>
          </a:r>
          <a:endParaRPr lang="el-GR" sz="2000" dirty="0">
            <a:latin typeface="Comic Sans MS" pitchFamily="66" charset="0"/>
          </a:endParaRPr>
        </a:p>
      </dgm:t>
    </dgm:pt>
    <dgm:pt modelId="{F5DA45C5-9D8B-4797-ADF3-79E9063214CB}" type="parTrans" cxnId="{392F12EE-2EAF-4F36-B5CC-0BA4B83451C3}">
      <dgm:prSet/>
      <dgm:spPr/>
      <dgm:t>
        <a:bodyPr/>
        <a:lstStyle/>
        <a:p>
          <a:endParaRPr lang="el-GR"/>
        </a:p>
      </dgm:t>
    </dgm:pt>
    <dgm:pt modelId="{C31A48C2-F664-4AE7-8901-F2BD370F9C2B}" type="sibTrans" cxnId="{392F12EE-2EAF-4F36-B5CC-0BA4B83451C3}">
      <dgm:prSet/>
      <dgm:spPr/>
      <dgm:t>
        <a:bodyPr/>
        <a:lstStyle/>
        <a:p>
          <a:endParaRPr lang="el-GR"/>
        </a:p>
      </dgm:t>
    </dgm:pt>
    <dgm:pt modelId="{19FF8578-5B4C-4EA4-8B5D-5FBC5436119D}">
      <dgm:prSet phldrT="[Text]" custT="1"/>
      <dgm:spPr/>
      <dgm:t>
        <a:bodyPr/>
        <a:lstStyle/>
        <a:p>
          <a:r>
            <a:rPr lang="el-GR" sz="2000" b="1" dirty="0" smtClean="0">
              <a:solidFill>
                <a:schemeClr val="bg2"/>
              </a:solidFill>
              <a:latin typeface="Comic Sans MS" pitchFamily="66" charset="0"/>
            </a:rPr>
            <a:t>2. Αξιολόγηση Επικινδυνότητας και καθορισμός Προτεραιοτήτων</a:t>
          </a:r>
          <a:endParaRPr lang="el-GR" sz="2000" b="1" dirty="0">
            <a:solidFill>
              <a:schemeClr val="bg2"/>
            </a:solidFill>
            <a:latin typeface="Comic Sans MS" pitchFamily="66" charset="0"/>
          </a:endParaRPr>
        </a:p>
      </dgm:t>
    </dgm:pt>
    <dgm:pt modelId="{277F2709-55BA-4DA8-9C33-B0F71038440E}" type="parTrans" cxnId="{71449F7E-65F9-421C-9A1A-045BC4A973A6}">
      <dgm:prSet/>
      <dgm:spPr/>
      <dgm:t>
        <a:bodyPr/>
        <a:lstStyle/>
        <a:p>
          <a:endParaRPr lang="el-GR"/>
        </a:p>
      </dgm:t>
    </dgm:pt>
    <dgm:pt modelId="{250666E8-4404-4659-82FA-664B270FA90A}" type="sibTrans" cxnId="{71449F7E-65F9-421C-9A1A-045BC4A973A6}">
      <dgm:prSet/>
      <dgm:spPr/>
      <dgm:t>
        <a:bodyPr/>
        <a:lstStyle/>
        <a:p>
          <a:endParaRPr lang="el-GR"/>
        </a:p>
      </dgm:t>
    </dgm:pt>
    <dgm:pt modelId="{9E8A7E2F-6325-4A51-9CD1-F2C60530AE77}">
      <dgm:prSet phldrT="[Text]" custT="1"/>
      <dgm:spPr/>
      <dgm:t>
        <a:bodyPr/>
        <a:lstStyle/>
        <a:p>
          <a:r>
            <a:rPr lang="el-GR" sz="2000" dirty="0" smtClean="0">
              <a:latin typeface="Comic Sans MS" pitchFamily="66" charset="0"/>
            </a:rPr>
            <a:t>Πιθανότητα-Σοβαρότητα-Συχνότητα</a:t>
          </a:r>
          <a:endParaRPr lang="el-GR" sz="2000" dirty="0">
            <a:latin typeface="Comic Sans MS" pitchFamily="66" charset="0"/>
          </a:endParaRPr>
        </a:p>
      </dgm:t>
    </dgm:pt>
    <dgm:pt modelId="{FFE0D4B9-DA01-4B87-8B10-1B3BD1703CB9}" type="parTrans" cxnId="{F0005F48-B704-4F50-B436-E60070B07A2F}">
      <dgm:prSet/>
      <dgm:spPr/>
      <dgm:t>
        <a:bodyPr/>
        <a:lstStyle/>
        <a:p>
          <a:endParaRPr lang="el-GR"/>
        </a:p>
      </dgm:t>
    </dgm:pt>
    <dgm:pt modelId="{E1A829B7-F916-4E47-AE72-B7C1B4B19393}" type="sibTrans" cxnId="{F0005F48-B704-4F50-B436-E60070B07A2F}">
      <dgm:prSet/>
      <dgm:spPr/>
      <dgm:t>
        <a:bodyPr/>
        <a:lstStyle/>
        <a:p>
          <a:endParaRPr lang="el-GR"/>
        </a:p>
      </dgm:t>
    </dgm:pt>
    <dgm:pt modelId="{32DB61B2-41DF-44AA-A91D-5C6E3F2BAB12}">
      <dgm:prSet phldrT="[Text]" custT="1"/>
      <dgm:spPr/>
      <dgm:t>
        <a:bodyPr/>
        <a:lstStyle/>
        <a:p>
          <a:r>
            <a:rPr lang="el-GR" sz="2000" b="1" dirty="0" smtClean="0">
              <a:solidFill>
                <a:schemeClr val="bg2"/>
              </a:solidFill>
              <a:latin typeface="Comic Sans MS" pitchFamily="66" charset="0"/>
            </a:rPr>
            <a:t>3. Λήψη Αποφάσεων για την Προληπτική Δράση</a:t>
          </a:r>
          <a:endParaRPr lang="el-GR" sz="2000" b="1" dirty="0">
            <a:solidFill>
              <a:schemeClr val="bg2"/>
            </a:solidFill>
            <a:latin typeface="Comic Sans MS" pitchFamily="66" charset="0"/>
          </a:endParaRPr>
        </a:p>
      </dgm:t>
    </dgm:pt>
    <dgm:pt modelId="{3900572F-21E2-4F82-A3A0-A1B31F9E9906}" type="parTrans" cxnId="{0B6D3FB7-CCEE-4EA5-A825-A56AE12BF880}">
      <dgm:prSet/>
      <dgm:spPr/>
      <dgm:t>
        <a:bodyPr/>
        <a:lstStyle/>
        <a:p>
          <a:endParaRPr lang="el-GR"/>
        </a:p>
      </dgm:t>
    </dgm:pt>
    <dgm:pt modelId="{C8EB59D1-52D4-4AFA-A9C3-F5CB79E9BCBD}" type="sibTrans" cxnId="{0B6D3FB7-CCEE-4EA5-A825-A56AE12BF880}">
      <dgm:prSet/>
      <dgm:spPr/>
      <dgm:t>
        <a:bodyPr/>
        <a:lstStyle/>
        <a:p>
          <a:endParaRPr lang="el-GR"/>
        </a:p>
      </dgm:t>
    </dgm:pt>
    <dgm:pt modelId="{9C5C1E4F-F59F-4452-A982-6519AEB196F8}">
      <dgm:prSet phldrT="[Text]" custT="1"/>
      <dgm:spPr/>
      <dgm:t>
        <a:bodyPr/>
        <a:lstStyle/>
        <a:p>
          <a:r>
            <a:rPr lang="el-GR" sz="1600" b="1" i="1" dirty="0" smtClean="0">
              <a:solidFill>
                <a:schemeClr val="bg2"/>
              </a:solidFill>
              <a:latin typeface="Comic Sans MS" pitchFamily="66" charset="0"/>
            </a:rPr>
            <a:t>Πρόληψη ή αποφυγή κινδύνων αλλιώς μείωση των κινδύνων και των επιπτώσεων τους.  Συμβατότητα με Νομοθε</a:t>
          </a:r>
          <a:r>
            <a:rPr lang="el-GR" sz="2000" b="1" i="1" dirty="0" smtClean="0">
              <a:solidFill>
                <a:schemeClr val="bg2"/>
              </a:solidFill>
              <a:latin typeface="Comic Sans MS" pitchFamily="66" charset="0"/>
            </a:rPr>
            <a:t>σία</a:t>
          </a:r>
          <a:endParaRPr lang="el-GR" sz="2000" b="1" i="1" dirty="0">
            <a:solidFill>
              <a:schemeClr val="bg2"/>
            </a:solidFill>
            <a:latin typeface="Comic Sans MS" pitchFamily="66" charset="0"/>
          </a:endParaRPr>
        </a:p>
      </dgm:t>
    </dgm:pt>
    <dgm:pt modelId="{B10F5647-AB54-4640-ACD3-F08579A59B0D}" type="parTrans" cxnId="{4B14EBC5-DF85-4481-B52B-B76D4DD350C3}">
      <dgm:prSet/>
      <dgm:spPr/>
      <dgm:t>
        <a:bodyPr/>
        <a:lstStyle/>
        <a:p>
          <a:endParaRPr lang="el-GR"/>
        </a:p>
      </dgm:t>
    </dgm:pt>
    <dgm:pt modelId="{226F2959-BBC1-4BC6-94E6-CD9DD6350347}" type="sibTrans" cxnId="{4B14EBC5-DF85-4481-B52B-B76D4DD350C3}">
      <dgm:prSet/>
      <dgm:spPr/>
      <dgm:t>
        <a:bodyPr/>
        <a:lstStyle/>
        <a:p>
          <a:endParaRPr lang="el-GR"/>
        </a:p>
      </dgm:t>
    </dgm:pt>
    <dgm:pt modelId="{81AF0581-C433-46F6-A10E-FD444A9A8087}">
      <dgm:prSet phldrT="[Text]" phldr="1"/>
      <dgm:spPr/>
      <dgm:t>
        <a:bodyPr/>
        <a:lstStyle/>
        <a:p>
          <a:endParaRPr lang="el-GR"/>
        </a:p>
      </dgm:t>
    </dgm:pt>
    <dgm:pt modelId="{1805E351-1AA0-4920-B78A-AF82EA3FA86F}" type="parTrans" cxnId="{532F9ABB-72E1-4AA6-B5BB-FF818BCE54B6}">
      <dgm:prSet/>
      <dgm:spPr/>
      <dgm:t>
        <a:bodyPr/>
        <a:lstStyle/>
        <a:p>
          <a:endParaRPr lang="el-GR"/>
        </a:p>
      </dgm:t>
    </dgm:pt>
    <dgm:pt modelId="{7EFD0B9E-EFA5-46A2-B892-EC19C3D48A53}" type="sibTrans" cxnId="{532F9ABB-72E1-4AA6-B5BB-FF818BCE54B6}">
      <dgm:prSet/>
      <dgm:spPr/>
      <dgm:t>
        <a:bodyPr/>
        <a:lstStyle/>
        <a:p>
          <a:endParaRPr lang="el-GR"/>
        </a:p>
      </dgm:t>
    </dgm:pt>
    <dgm:pt modelId="{0313F609-EFAC-4D09-9D52-68AD3CDA299A}" type="pres">
      <dgm:prSet presAssocID="{8AEF93F6-4FE1-42B2-A4C3-48E7643D9786}" presName="Name0" presStyleCnt="0">
        <dgm:presLayoutVars>
          <dgm:dir/>
          <dgm:animLvl val="lvl"/>
          <dgm:resizeHandles val="exact"/>
        </dgm:presLayoutVars>
      </dgm:prSet>
      <dgm:spPr/>
      <dgm:t>
        <a:bodyPr/>
        <a:lstStyle/>
        <a:p>
          <a:endParaRPr lang="el-GR"/>
        </a:p>
      </dgm:t>
    </dgm:pt>
    <dgm:pt modelId="{67634C8F-366B-44C2-86C5-307B1816AD31}" type="pres">
      <dgm:prSet presAssocID="{32DB61B2-41DF-44AA-A91D-5C6E3F2BAB12}" presName="boxAndChildren" presStyleCnt="0"/>
      <dgm:spPr/>
    </dgm:pt>
    <dgm:pt modelId="{060F2941-D406-4B81-99EE-538B9A854A0C}" type="pres">
      <dgm:prSet presAssocID="{32DB61B2-41DF-44AA-A91D-5C6E3F2BAB12}" presName="parentTextBox" presStyleLbl="node1" presStyleIdx="0" presStyleCnt="3"/>
      <dgm:spPr/>
      <dgm:t>
        <a:bodyPr/>
        <a:lstStyle/>
        <a:p>
          <a:endParaRPr lang="el-GR"/>
        </a:p>
      </dgm:t>
    </dgm:pt>
    <dgm:pt modelId="{2A6CA4C2-6EC1-46DC-BA92-48D087FA3654}" type="pres">
      <dgm:prSet presAssocID="{32DB61B2-41DF-44AA-A91D-5C6E3F2BAB12}" presName="entireBox" presStyleLbl="node1" presStyleIdx="0" presStyleCnt="3" custScaleX="87037" custScaleY="33575" custLinFactNeighborY="-12577"/>
      <dgm:spPr/>
      <dgm:t>
        <a:bodyPr/>
        <a:lstStyle/>
        <a:p>
          <a:endParaRPr lang="el-GR"/>
        </a:p>
      </dgm:t>
    </dgm:pt>
    <dgm:pt modelId="{4D86CBC0-5A77-446F-82B0-43F70BDE0C87}" type="pres">
      <dgm:prSet presAssocID="{32DB61B2-41DF-44AA-A91D-5C6E3F2BAB12}" presName="descendantBox" presStyleCnt="0"/>
      <dgm:spPr/>
    </dgm:pt>
    <dgm:pt modelId="{9CF8EFBD-2F9A-453B-9E83-B8A9894265C4}" type="pres">
      <dgm:prSet presAssocID="{9C5C1E4F-F59F-4452-A982-6519AEB196F8}" presName="childTextBox" presStyleLbl="fgAccFollowNode1" presStyleIdx="0" presStyleCnt="4" custScaleX="2000000" custScaleY="88400" custLinFactNeighborX="58091" custLinFactNeighborY="-31056">
        <dgm:presLayoutVars>
          <dgm:bulletEnabled val="1"/>
        </dgm:presLayoutVars>
      </dgm:prSet>
      <dgm:spPr/>
      <dgm:t>
        <a:bodyPr/>
        <a:lstStyle/>
        <a:p>
          <a:endParaRPr lang="el-GR"/>
        </a:p>
      </dgm:t>
    </dgm:pt>
    <dgm:pt modelId="{9D9A58EC-1700-48CD-97B7-39382F3A1F32}" type="pres">
      <dgm:prSet presAssocID="{81AF0581-C433-46F6-A10E-FD444A9A8087}" presName="childTextBox" presStyleLbl="fgAccFollowNode1" presStyleIdx="1" presStyleCnt="4">
        <dgm:presLayoutVars>
          <dgm:bulletEnabled val="1"/>
        </dgm:presLayoutVars>
      </dgm:prSet>
      <dgm:spPr/>
      <dgm:t>
        <a:bodyPr/>
        <a:lstStyle/>
        <a:p>
          <a:endParaRPr lang="el-GR"/>
        </a:p>
      </dgm:t>
    </dgm:pt>
    <dgm:pt modelId="{DB0F033E-F603-447E-A959-C606945B46B0}" type="pres">
      <dgm:prSet presAssocID="{250666E8-4404-4659-82FA-664B270FA90A}" presName="sp" presStyleCnt="0"/>
      <dgm:spPr/>
    </dgm:pt>
    <dgm:pt modelId="{FD4C243B-DA6F-4D9F-8537-719A17804E4E}" type="pres">
      <dgm:prSet presAssocID="{19FF8578-5B4C-4EA4-8B5D-5FBC5436119D}" presName="arrowAndChildren" presStyleCnt="0"/>
      <dgm:spPr/>
    </dgm:pt>
    <dgm:pt modelId="{362F16B0-C71E-46DF-A819-1FFAEF9005D3}" type="pres">
      <dgm:prSet presAssocID="{19FF8578-5B4C-4EA4-8B5D-5FBC5436119D}" presName="parentTextArrow" presStyleLbl="node1" presStyleIdx="0" presStyleCnt="3"/>
      <dgm:spPr/>
      <dgm:t>
        <a:bodyPr/>
        <a:lstStyle/>
        <a:p>
          <a:endParaRPr lang="el-GR"/>
        </a:p>
      </dgm:t>
    </dgm:pt>
    <dgm:pt modelId="{CAE4D465-0B51-4B1E-9E63-7000A0B5BE8A}" type="pres">
      <dgm:prSet presAssocID="{19FF8578-5B4C-4EA4-8B5D-5FBC5436119D}" presName="arrow" presStyleLbl="node1" presStyleIdx="1" presStyleCnt="3" custLinFactNeighborY="-8983"/>
      <dgm:spPr/>
      <dgm:t>
        <a:bodyPr/>
        <a:lstStyle/>
        <a:p>
          <a:endParaRPr lang="el-GR"/>
        </a:p>
      </dgm:t>
    </dgm:pt>
    <dgm:pt modelId="{6A155321-79E7-403C-A081-5FC8268157C4}" type="pres">
      <dgm:prSet presAssocID="{19FF8578-5B4C-4EA4-8B5D-5FBC5436119D}" presName="descendantArrow" presStyleCnt="0"/>
      <dgm:spPr/>
    </dgm:pt>
    <dgm:pt modelId="{F5ECDED3-A9B5-4BB6-BB7B-55C8EE113D6C}" type="pres">
      <dgm:prSet presAssocID="{9E8A7E2F-6325-4A51-9CD1-F2C60530AE77}" presName="childTextArrow" presStyleLbl="fgAccFollowNode1" presStyleIdx="2" presStyleCnt="4" custScaleX="2000000">
        <dgm:presLayoutVars>
          <dgm:bulletEnabled val="1"/>
        </dgm:presLayoutVars>
      </dgm:prSet>
      <dgm:spPr/>
      <dgm:t>
        <a:bodyPr/>
        <a:lstStyle/>
        <a:p>
          <a:endParaRPr lang="el-GR"/>
        </a:p>
      </dgm:t>
    </dgm:pt>
    <dgm:pt modelId="{04B62573-8924-4E5F-A0B5-732D16609B03}" type="pres">
      <dgm:prSet presAssocID="{1732EA45-0C90-4684-87F0-C99FA29E2C85}" presName="sp" presStyleCnt="0"/>
      <dgm:spPr/>
    </dgm:pt>
    <dgm:pt modelId="{6F9A5C81-C539-41A4-AF82-62A5734DD6DF}" type="pres">
      <dgm:prSet presAssocID="{1D234DB6-91E8-4CEE-93B6-FD8262452485}" presName="arrowAndChildren" presStyleCnt="0"/>
      <dgm:spPr/>
    </dgm:pt>
    <dgm:pt modelId="{2B12E735-64C4-4B66-AB01-7D30D8B944B1}" type="pres">
      <dgm:prSet presAssocID="{1D234DB6-91E8-4CEE-93B6-FD8262452485}" presName="parentTextArrow" presStyleLbl="node1" presStyleIdx="1" presStyleCnt="3"/>
      <dgm:spPr/>
      <dgm:t>
        <a:bodyPr/>
        <a:lstStyle/>
        <a:p>
          <a:endParaRPr lang="el-GR"/>
        </a:p>
      </dgm:t>
    </dgm:pt>
    <dgm:pt modelId="{1E9C6F28-6B3D-4BDD-B74F-9A40A5A634CF}" type="pres">
      <dgm:prSet presAssocID="{1D234DB6-91E8-4CEE-93B6-FD8262452485}" presName="arrow" presStyleLbl="node1" presStyleIdx="2" presStyleCnt="3"/>
      <dgm:spPr/>
      <dgm:t>
        <a:bodyPr/>
        <a:lstStyle/>
        <a:p>
          <a:endParaRPr lang="el-GR"/>
        </a:p>
      </dgm:t>
    </dgm:pt>
    <dgm:pt modelId="{742BC573-712A-4761-9241-C0C69D8EB1F5}" type="pres">
      <dgm:prSet presAssocID="{1D234DB6-91E8-4CEE-93B6-FD8262452485}" presName="descendantArrow" presStyleCnt="0"/>
      <dgm:spPr/>
    </dgm:pt>
    <dgm:pt modelId="{457C620F-C69E-44CD-9BD9-B09E5AAF1E04}" type="pres">
      <dgm:prSet presAssocID="{5B4C9103-C6D5-44D6-A43F-30B63CBCC890}" presName="childTextArrow" presStyleLbl="fgAccFollowNode1" presStyleIdx="3" presStyleCnt="4">
        <dgm:presLayoutVars>
          <dgm:bulletEnabled val="1"/>
        </dgm:presLayoutVars>
      </dgm:prSet>
      <dgm:spPr/>
      <dgm:t>
        <a:bodyPr/>
        <a:lstStyle/>
        <a:p>
          <a:endParaRPr lang="el-GR"/>
        </a:p>
      </dgm:t>
    </dgm:pt>
  </dgm:ptLst>
  <dgm:cxnLst>
    <dgm:cxn modelId="{9812286D-3C97-4BF1-8C6D-16876C581A59}" type="presOf" srcId="{32DB61B2-41DF-44AA-A91D-5C6E3F2BAB12}" destId="{2A6CA4C2-6EC1-46DC-BA92-48D087FA3654}" srcOrd="1" destOrd="0" presId="urn:microsoft.com/office/officeart/2005/8/layout/process4"/>
    <dgm:cxn modelId="{532F9ABB-72E1-4AA6-B5BB-FF818BCE54B6}" srcId="{32DB61B2-41DF-44AA-A91D-5C6E3F2BAB12}" destId="{81AF0581-C433-46F6-A10E-FD444A9A8087}" srcOrd="1" destOrd="0" parTransId="{1805E351-1AA0-4920-B78A-AF82EA3FA86F}" sibTransId="{7EFD0B9E-EFA5-46A2-B892-EC19C3D48A53}"/>
    <dgm:cxn modelId="{2B163B27-D562-4277-B753-5753736191FA}" type="presOf" srcId="{19FF8578-5B4C-4EA4-8B5D-5FBC5436119D}" destId="{362F16B0-C71E-46DF-A819-1FFAEF9005D3}" srcOrd="0" destOrd="0" presId="urn:microsoft.com/office/officeart/2005/8/layout/process4"/>
    <dgm:cxn modelId="{0B6D3FB7-CCEE-4EA5-A825-A56AE12BF880}" srcId="{8AEF93F6-4FE1-42B2-A4C3-48E7643D9786}" destId="{32DB61B2-41DF-44AA-A91D-5C6E3F2BAB12}" srcOrd="2" destOrd="0" parTransId="{3900572F-21E2-4F82-A3A0-A1B31F9E9906}" sibTransId="{C8EB59D1-52D4-4AFA-A9C3-F5CB79E9BCBD}"/>
    <dgm:cxn modelId="{5B115DB1-8777-452F-B68A-40DA37447119}" type="presOf" srcId="{81AF0581-C433-46F6-A10E-FD444A9A8087}" destId="{9D9A58EC-1700-48CD-97B7-39382F3A1F32}" srcOrd="0" destOrd="0" presId="urn:microsoft.com/office/officeart/2005/8/layout/process4"/>
    <dgm:cxn modelId="{392F12EE-2EAF-4F36-B5CC-0BA4B83451C3}" srcId="{1D234DB6-91E8-4CEE-93B6-FD8262452485}" destId="{5B4C9103-C6D5-44D6-A43F-30B63CBCC890}" srcOrd="0" destOrd="0" parTransId="{F5DA45C5-9D8B-4797-ADF3-79E9063214CB}" sibTransId="{C31A48C2-F664-4AE7-8901-F2BD370F9C2B}"/>
    <dgm:cxn modelId="{191736C2-BE5C-4402-981D-287373221B48}" type="presOf" srcId="{1D234DB6-91E8-4CEE-93B6-FD8262452485}" destId="{1E9C6F28-6B3D-4BDD-B74F-9A40A5A634CF}" srcOrd="1" destOrd="0" presId="urn:microsoft.com/office/officeart/2005/8/layout/process4"/>
    <dgm:cxn modelId="{A2019264-7287-4883-93AD-3202C54EA518}" type="presOf" srcId="{19FF8578-5B4C-4EA4-8B5D-5FBC5436119D}" destId="{CAE4D465-0B51-4B1E-9E63-7000A0B5BE8A}" srcOrd="1" destOrd="0" presId="urn:microsoft.com/office/officeart/2005/8/layout/process4"/>
    <dgm:cxn modelId="{FF2B3A9D-468F-4C55-BBFF-D86C9EA0F569}" type="presOf" srcId="{32DB61B2-41DF-44AA-A91D-5C6E3F2BAB12}" destId="{060F2941-D406-4B81-99EE-538B9A854A0C}" srcOrd="0" destOrd="0" presId="urn:microsoft.com/office/officeart/2005/8/layout/process4"/>
    <dgm:cxn modelId="{4B14EBC5-DF85-4481-B52B-B76D4DD350C3}" srcId="{32DB61B2-41DF-44AA-A91D-5C6E3F2BAB12}" destId="{9C5C1E4F-F59F-4452-A982-6519AEB196F8}" srcOrd="0" destOrd="0" parTransId="{B10F5647-AB54-4640-ACD3-F08579A59B0D}" sibTransId="{226F2959-BBC1-4BC6-94E6-CD9DD6350347}"/>
    <dgm:cxn modelId="{F0005F48-B704-4F50-B436-E60070B07A2F}" srcId="{19FF8578-5B4C-4EA4-8B5D-5FBC5436119D}" destId="{9E8A7E2F-6325-4A51-9CD1-F2C60530AE77}" srcOrd="0" destOrd="0" parTransId="{FFE0D4B9-DA01-4B87-8B10-1B3BD1703CB9}" sibTransId="{E1A829B7-F916-4E47-AE72-B7C1B4B19393}"/>
    <dgm:cxn modelId="{10555E08-D3CC-4599-B404-C6AD86766C71}" type="presOf" srcId="{5B4C9103-C6D5-44D6-A43F-30B63CBCC890}" destId="{457C620F-C69E-44CD-9BD9-B09E5AAF1E04}" srcOrd="0" destOrd="0" presId="urn:microsoft.com/office/officeart/2005/8/layout/process4"/>
    <dgm:cxn modelId="{3E1E599F-9331-4F73-AAE5-AB38053F0123}" type="presOf" srcId="{8AEF93F6-4FE1-42B2-A4C3-48E7643D9786}" destId="{0313F609-EFAC-4D09-9D52-68AD3CDA299A}" srcOrd="0" destOrd="0" presId="urn:microsoft.com/office/officeart/2005/8/layout/process4"/>
    <dgm:cxn modelId="{3BA7AC36-2926-4543-8169-573C52733FA5}" type="presOf" srcId="{1D234DB6-91E8-4CEE-93B6-FD8262452485}" destId="{2B12E735-64C4-4B66-AB01-7D30D8B944B1}" srcOrd="0" destOrd="0" presId="urn:microsoft.com/office/officeart/2005/8/layout/process4"/>
    <dgm:cxn modelId="{71449F7E-65F9-421C-9A1A-045BC4A973A6}" srcId="{8AEF93F6-4FE1-42B2-A4C3-48E7643D9786}" destId="{19FF8578-5B4C-4EA4-8B5D-5FBC5436119D}" srcOrd="1" destOrd="0" parTransId="{277F2709-55BA-4DA8-9C33-B0F71038440E}" sibTransId="{250666E8-4404-4659-82FA-664B270FA90A}"/>
    <dgm:cxn modelId="{63D5D9EE-59ED-4C1F-96C2-1F7CEED82FB0}" type="presOf" srcId="{9C5C1E4F-F59F-4452-A982-6519AEB196F8}" destId="{9CF8EFBD-2F9A-453B-9E83-B8A9894265C4}" srcOrd="0" destOrd="0" presId="urn:microsoft.com/office/officeart/2005/8/layout/process4"/>
    <dgm:cxn modelId="{2C606C88-0566-4B63-8ADF-12C71BF4E46E}" type="presOf" srcId="{9E8A7E2F-6325-4A51-9CD1-F2C60530AE77}" destId="{F5ECDED3-A9B5-4BB6-BB7B-55C8EE113D6C}" srcOrd="0" destOrd="0" presId="urn:microsoft.com/office/officeart/2005/8/layout/process4"/>
    <dgm:cxn modelId="{F1F0B8D7-EE97-44CD-90D5-2369B046B4C5}" srcId="{8AEF93F6-4FE1-42B2-A4C3-48E7643D9786}" destId="{1D234DB6-91E8-4CEE-93B6-FD8262452485}" srcOrd="0" destOrd="0" parTransId="{C566FEE6-D72B-4887-AF34-93CF2ECFC4D1}" sibTransId="{1732EA45-0C90-4684-87F0-C99FA29E2C85}"/>
    <dgm:cxn modelId="{294860FC-2426-4573-A049-A5F83AD42ECE}" type="presParOf" srcId="{0313F609-EFAC-4D09-9D52-68AD3CDA299A}" destId="{67634C8F-366B-44C2-86C5-307B1816AD31}" srcOrd="0" destOrd="0" presId="urn:microsoft.com/office/officeart/2005/8/layout/process4"/>
    <dgm:cxn modelId="{2B323E03-BB02-4C5E-A07B-36942CED9BF9}" type="presParOf" srcId="{67634C8F-366B-44C2-86C5-307B1816AD31}" destId="{060F2941-D406-4B81-99EE-538B9A854A0C}" srcOrd="0" destOrd="0" presId="urn:microsoft.com/office/officeart/2005/8/layout/process4"/>
    <dgm:cxn modelId="{50457066-BE64-40AE-AA3C-E48EA1E8B7B1}" type="presParOf" srcId="{67634C8F-366B-44C2-86C5-307B1816AD31}" destId="{2A6CA4C2-6EC1-46DC-BA92-48D087FA3654}" srcOrd="1" destOrd="0" presId="urn:microsoft.com/office/officeart/2005/8/layout/process4"/>
    <dgm:cxn modelId="{EDF0826B-0D8B-4466-9BED-A2A022EE4845}" type="presParOf" srcId="{67634C8F-366B-44C2-86C5-307B1816AD31}" destId="{4D86CBC0-5A77-446F-82B0-43F70BDE0C87}" srcOrd="2" destOrd="0" presId="urn:microsoft.com/office/officeart/2005/8/layout/process4"/>
    <dgm:cxn modelId="{2388146C-F290-4F6A-8273-EF8D003D36EA}" type="presParOf" srcId="{4D86CBC0-5A77-446F-82B0-43F70BDE0C87}" destId="{9CF8EFBD-2F9A-453B-9E83-B8A9894265C4}" srcOrd="0" destOrd="0" presId="urn:microsoft.com/office/officeart/2005/8/layout/process4"/>
    <dgm:cxn modelId="{80B219A5-6B6E-4EF8-9AAB-19E4A693158F}" type="presParOf" srcId="{4D86CBC0-5A77-446F-82B0-43F70BDE0C87}" destId="{9D9A58EC-1700-48CD-97B7-39382F3A1F32}" srcOrd="1" destOrd="0" presId="urn:microsoft.com/office/officeart/2005/8/layout/process4"/>
    <dgm:cxn modelId="{7352AF1A-BB42-4E0F-ADEC-18C4BD322ED7}" type="presParOf" srcId="{0313F609-EFAC-4D09-9D52-68AD3CDA299A}" destId="{DB0F033E-F603-447E-A959-C606945B46B0}" srcOrd="1" destOrd="0" presId="urn:microsoft.com/office/officeart/2005/8/layout/process4"/>
    <dgm:cxn modelId="{46EFA904-77F7-4BC0-929F-92DA0F45040D}" type="presParOf" srcId="{0313F609-EFAC-4D09-9D52-68AD3CDA299A}" destId="{FD4C243B-DA6F-4D9F-8537-719A17804E4E}" srcOrd="2" destOrd="0" presId="urn:microsoft.com/office/officeart/2005/8/layout/process4"/>
    <dgm:cxn modelId="{8720CBB3-6337-4E71-8886-56E0CF7B95E5}" type="presParOf" srcId="{FD4C243B-DA6F-4D9F-8537-719A17804E4E}" destId="{362F16B0-C71E-46DF-A819-1FFAEF9005D3}" srcOrd="0" destOrd="0" presId="urn:microsoft.com/office/officeart/2005/8/layout/process4"/>
    <dgm:cxn modelId="{E47BD61B-1B5D-4684-9048-A2086AABB5EF}" type="presParOf" srcId="{FD4C243B-DA6F-4D9F-8537-719A17804E4E}" destId="{CAE4D465-0B51-4B1E-9E63-7000A0B5BE8A}" srcOrd="1" destOrd="0" presId="urn:microsoft.com/office/officeart/2005/8/layout/process4"/>
    <dgm:cxn modelId="{1EDECB70-01BD-494A-AD7F-467829FA15A0}" type="presParOf" srcId="{FD4C243B-DA6F-4D9F-8537-719A17804E4E}" destId="{6A155321-79E7-403C-A081-5FC8268157C4}" srcOrd="2" destOrd="0" presId="urn:microsoft.com/office/officeart/2005/8/layout/process4"/>
    <dgm:cxn modelId="{FECD52B8-993B-4E3B-8335-23E444D181B4}" type="presParOf" srcId="{6A155321-79E7-403C-A081-5FC8268157C4}" destId="{F5ECDED3-A9B5-4BB6-BB7B-55C8EE113D6C}" srcOrd="0" destOrd="0" presId="urn:microsoft.com/office/officeart/2005/8/layout/process4"/>
    <dgm:cxn modelId="{1471A134-F5A7-4631-9D2D-F0956EFA2517}" type="presParOf" srcId="{0313F609-EFAC-4D09-9D52-68AD3CDA299A}" destId="{04B62573-8924-4E5F-A0B5-732D16609B03}" srcOrd="3" destOrd="0" presId="urn:microsoft.com/office/officeart/2005/8/layout/process4"/>
    <dgm:cxn modelId="{437A9F27-D0CC-4CA5-81B4-D9A2FC45747A}" type="presParOf" srcId="{0313F609-EFAC-4D09-9D52-68AD3CDA299A}" destId="{6F9A5C81-C539-41A4-AF82-62A5734DD6DF}" srcOrd="4" destOrd="0" presId="urn:microsoft.com/office/officeart/2005/8/layout/process4"/>
    <dgm:cxn modelId="{DE12C44E-3313-4CE3-9DB1-9600F68CC8A7}" type="presParOf" srcId="{6F9A5C81-C539-41A4-AF82-62A5734DD6DF}" destId="{2B12E735-64C4-4B66-AB01-7D30D8B944B1}" srcOrd="0" destOrd="0" presId="urn:microsoft.com/office/officeart/2005/8/layout/process4"/>
    <dgm:cxn modelId="{FC05E387-BE6F-4208-B126-7F7AC3F054B3}" type="presParOf" srcId="{6F9A5C81-C539-41A4-AF82-62A5734DD6DF}" destId="{1E9C6F28-6B3D-4BDD-B74F-9A40A5A634CF}" srcOrd="1" destOrd="0" presId="urn:microsoft.com/office/officeart/2005/8/layout/process4"/>
    <dgm:cxn modelId="{72A4919E-7AE4-4A38-99D2-583B36FE0F1B}" type="presParOf" srcId="{6F9A5C81-C539-41A4-AF82-62A5734DD6DF}" destId="{742BC573-712A-4761-9241-C0C69D8EB1F5}" srcOrd="2" destOrd="0" presId="urn:microsoft.com/office/officeart/2005/8/layout/process4"/>
    <dgm:cxn modelId="{039B462B-048A-48EB-A9D9-20AA908FD579}" type="presParOf" srcId="{742BC573-712A-4761-9241-C0C69D8EB1F5}" destId="{457C620F-C69E-44CD-9BD9-B09E5AAF1E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F93F6-4FE1-42B2-A4C3-48E7643D978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1D234DB6-91E8-4CEE-93B6-FD8262452485}">
      <dgm:prSet phldrT="[Text]" custT="1"/>
      <dgm:spPr/>
      <dgm:t>
        <a:bodyPr/>
        <a:lstStyle/>
        <a:p>
          <a:r>
            <a:rPr lang="el-GR" sz="2400" b="1" dirty="0" smtClean="0">
              <a:solidFill>
                <a:schemeClr val="bg2"/>
              </a:solidFill>
            </a:rPr>
            <a:t>4. </a:t>
          </a:r>
          <a:r>
            <a:rPr lang="el-GR" sz="2400" b="1" dirty="0" smtClean="0">
              <a:solidFill>
                <a:schemeClr val="bg2"/>
              </a:solidFill>
              <a:latin typeface="Comic Sans MS" pitchFamily="66" charset="0"/>
            </a:rPr>
            <a:t>Ανάληψη Δράσης</a:t>
          </a:r>
          <a:endParaRPr lang="el-GR" sz="2000" b="1" dirty="0">
            <a:solidFill>
              <a:schemeClr val="bg2"/>
            </a:solidFill>
            <a:latin typeface="Comic Sans MS" pitchFamily="66" charset="0"/>
          </a:endParaRPr>
        </a:p>
      </dgm:t>
    </dgm:pt>
    <dgm:pt modelId="{C566FEE6-D72B-4887-AF34-93CF2ECFC4D1}" type="parTrans" cxnId="{F1F0B8D7-EE97-44CD-90D5-2369B046B4C5}">
      <dgm:prSet/>
      <dgm:spPr/>
      <dgm:t>
        <a:bodyPr/>
        <a:lstStyle/>
        <a:p>
          <a:endParaRPr lang="el-GR"/>
        </a:p>
      </dgm:t>
    </dgm:pt>
    <dgm:pt modelId="{1732EA45-0C90-4684-87F0-C99FA29E2C85}" type="sibTrans" cxnId="{F1F0B8D7-EE97-44CD-90D5-2369B046B4C5}">
      <dgm:prSet/>
      <dgm:spPr/>
      <dgm:t>
        <a:bodyPr/>
        <a:lstStyle/>
        <a:p>
          <a:endParaRPr lang="el-GR"/>
        </a:p>
      </dgm:t>
    </dgm:pt>
    <dgm:pt modelId="{5B4C9103-C6D5-44D6-A43F-30B63CBCC890}">
      <dgm:prSet phldrT="[Text]" custT="1"/>
      <dgm:spPr/>
      <dgm:t>
        <a:bodyPr/>
        <a:lstStyle/>
        <a:p>
          <a:r>
            <a:rPr lang="el-GR" sz="2000" dirty="0" smtClean="0">
              <a:latin typeface="Comic Sans MS" pitchFamily="66" charset="0"/>
            </a:rPr>
            <a:t>Μέτρα που θα εφαρμοσθούν, Διαθέσιμα μέσα, χρόνος, κόστος, υπευθυνότητα και χρονοδιάγραμμα υλοποίησης, </a:t>
          </a:r>
          <a:r>
            <a:rPr lang="el-GR" sz="2000" dirty="0" err="1" smtClean="0">
              <a:latin typeface="Comic Sans MS" pitchFamily="66" charset="0"/>
            </a:rPr>
            <a:t>Ημ</a:t>
          </a:r>
          <a:r>
            <a:rPr lang="el-GR" sz="2000" dirty="0" smtClean="0">
              <a:latin typeface="Comic Sans MS" pitchFamily="66" charset="0"/>
            </a:rPr>
            <a:t>/νια Αναθεώρησης</a:t>
          </a:r>
          <a:endParaRPr lang="el-GR" sz="2000" dirty="0">
            <a:latin typeface="Comic Sans MS" pitchFamily="66" charset="0"/>
          </a:endParaRPr>
        </a:p>
      </dgm:t>
    </dgm:pt>
    <dgm:pt modelId="{F5DA45C5-9D8B-4797-ADF3-79E9063214CB}" type="parTrans" cxnId="{392F12EE-2EAF-4F36-B5CC-0BA4B83451C3}">
      <dgm:prSet/>
      <dgm:spPr/>
      <dgm:t>
        <a:bodyPr/>
        <a:lstStyle/>
        <a:p>
          <a:endParaRPr lang="el-GR"/>
        </a:p>
      </dgm:t>
    </dgm:pt>
    <dgm:pt modelId="{C31A48C2-F664-4AE7-8901-F2BD370F9C2B}" type="sibTrans" cxnId="{392F12EE-2EAF-4F36-B5CC-0BA4B83451C3}">
      <dgm:prSet/>
      <dgm:spPr/>
      <dgm:t>
        <a:bodyPr/>
        <a:lstStyle/>
        <a:p>
          <a:endParaRPr lang="el-GR"/>
        </a:p>
      </dgm:t>
    </dgm:pt>
    <dgm:pt modelId="{19FF8578-5B4C-4EA4-8B5D-5FBC5436119D}">
      <dgm:prSet phldrT="[Text]" custT="1"/>
      <dgm:spPr/>
      <dgm:t>
        <a:bodyPr/>
        <a:lstStyle/>
        <a:p>
          <a:r>
            <a:rPr lang="el-GR" sz="2000" b="1" dirty="0" smtClean="0">
              <a:solidFill>
                <a:schemeClr val="bg2"/>
              </a:solidFill>
              <a:latin typeface="Comic Sans MS" pitchFamily="66" charset="0"/>
            </a:rPr>
            <a:t>5. Παρακολούθηση και Αναθεώρηση</a:t>
          </a:r>
          <a:endParaRPr lang="el-GR" sz="2000" b="1" dirty="0">
            <a:solidFill>
              <a:schemeClr val="bg2"/>
            </a:solidFill>
            <a:latin typeface="Comic Sans MS" pitchFamily="66" charset="0"/>
          </a:endParaRPr>
        </a:p>
      </dgm:t>
    </dgm:pt>
    <dgm:pt modelId="{277F2709-55BA-4DA8-9C33-B0F71038440E}" type="parTrans" cxnId="{71449F7E-65F9-421C-9A1A-045BC4A973A6}">
      <dgm:prSet/>
      <dgm:spPr/>
      <dgm:t>
        <a:bodyPr/>
        <a:lstStyle/>
        <a:p>
          <a:endParaRPr lang="el-GR"/>
        </a:p>
      </dgm:t>
    </dgm:pt>
    <dgm:pt modelId="{250666E8-4404-4659-82FA-664B270FA90A}" type="sibTrans" cxnId="{71449F7E-65F9-421C-9A1A-045BC4A973A6}">
      <dgm:prSet/>
      <dgm:spPr/>
      <dgm:t>
        <a:bodyPr/>
        <a:lstStyle/>
        <a:p>
          <a:endParaRPr lang="el-GR"/>
        </a:p>
      </dgm:t>
    </dgm:pt>
    <dgm:pt modelId="{9E8A7E2F-6325-4A51-9CD1-F2C60530AE77}">
      <dgm:prSet phldrT="[Text]" custT="1"/>
      <dgm:spPr/>
      <dgm:t>
        <a:bodyPr/>
        <a:lstStyle/>
        <a:p>
          <a:r>
            <a:rPr lang="el-GR" sz="2000" dirty="0" smtClean="0">
              <a:latin typeface="Comic Sans MS" pitchFamily="66" charset="0"/>
            </a:rPr>
            <a:t>Πιθανότητα-Σοβαρότητα-Συχνότητα</a:t>
          </a:r>
          <a:endParaRPr lang="el-GR" sz="2000" dirty="0">
            <a:latin typeface="Comic Sans MS" pitchFamily="66" charset="0"/>
          </a:endParaRPr>
        </a:p>
      </dgm:t>
    </dgm:pt>
    <dgm:pt modelId="{FFE0D4B9-DA01-4B87-8B10-1B3BD1703CB9}" type="parTrans" cxnId="{F0005F48-B704-4F50-B436-E60070B07A2F}">
      <dgm:prSet/>
      <dgm:spPr/>
      <dgm:t>
        <a:bodyPr/>
        <a:lstStyle/>
        <a:p>
          <a:endParaRPr lang="el-GR"/>
        </a:p>
      </dgm:t>
    </dgm:pt>
    <dgm:pt modelId="{E1A829B7-F916-4E47-AE72-B7C1B4B19393}" type="sibTrans" cxnId="{F0005F48-B704-4F50-B436-E60070B07A2F}">
      <dgm:prSet/>
      <dgm:spPr/>
      <dgm:t>
        <a:bodyPr/>
        <a:lstStyle/>
        <a:p>
          <a:endParaRPr lang="el-GR"/>
        </a:p>
      </dgm:t>
    </dgm:pt>
    <dgm:pt modelId="{9C5C1E4F-F59F-4452-A982-6519AEB196F8}">
      <dgm:prSet phldrT="[Text]" custT="1"/>
      <dgm:spPr/>
      <dgm:t>
        <a:bodyPr/>
        <a:lstStyle/>
        <a:p>
          <a:r>
            <a:rPr lang="el-GR" sz="2400" b="1" dirty="0" smtClean="0">
              <a:solidFill>
                <a:schemeClr val="bg2"/>
              </a:solidFill>
              <a:latin typeface="Comic Sans MS" pitchFamily="66" charset="0"/>
            </a:rPr>
            <a:t>ΚΑΤΑΓΡΑΦΗ ΕΚΤΙΜΗΣΗΣ ΚΙΝΔΥΝΟΥ</a:t>
          </a:r>
        </a:p>
      </dgm:t>
    </dgm:pt>
    <dgm:pt modelId="{B10F5647-AB54-4640-ACD3-F08579A59B0D}" type="parTrans" cxnId="{4B14EBC5-DF85-4481-B52B-B76D4DD350C3}">
      <dgm:prSet/>
      <dgm:spPr/>
      <dgm:t>
        <a:bodyPr/>
        <a:lstStyle/>
        <a:p>
          <a:endParaRPr lang="el-GR"/>
        </a:p>
      </dgm:t>
    </dgm:pt>
    <dgm:pt modelId="{226F2959-BBC1-4BC6-94E6-CD9DD6350347}" type="sibTrans" cxnId="{4B14EBC5-DF85-4481-B52B-B76D4DD350C3}">
      <dgm:prSet/>
      <dgm:spPr/>
      <dgm:t>
        <a:bodyPr/>
        <a:lstStyle/>
        <a:p>
          <a:endParaRPr lang="el-GR"/>
        </a:p>
      </dgm:t>
    </dgm:pt>
    <dgm:pt modelId="{0313F609-EFAC-4D09-9D52-68AD3CDA299A}" type="pres">
      <dgm:prSet presAssocID="{8AEF93F6-4FE1-42B2-A4C3-48E7643D9786}" presName="Name0" presStyleCnt="0">
        <dgm:presLayoutVars>
          <dgm:dir/>
          <dgm:animLvl val="lvl"/>
          <dgm:resizeHandles val="exact"/>
        </dgm:presLayoutVars>
      </dgm:prSet>
      <dgm:spPr/>
      <dgm:t>
        <a:bodyPr/>
        <a:lstStyle/>
        <a:p>
          <a:endParaRPr lang="el-GR"/>
        </a:p>
      </dgm:t>
    </dgm:pt>
    <dgm:pt modelId="{F50BBB4E-740F-4A89-BF21-F7E9B073854E}" type="pres">
      <dgm:prSet presAssocID="{9C5C1E4F-F59F-4452-A982-6519AEB196F8}" presName="boxAndChildren" presStyleCnt="0"/>
      <dgm:spPr/>
    </dgm:pt>
    <dgm:pt modelId="{472D03F5-EE58-4558-92AD-9C922925ACBE}" type="pres">
      <dgm:prSet presAssocID="{9C5C1E4F-F59F-4452-A982-6519AEB196F8}" presName="parentTextBox" presStyleLbl="node1" presStyleIdx="0" presStyleCnt="3"/>
      <dgm:spPr/>
      <dgm:t>
        <a:bodyPr/>
        <a:lstStyle/>
        <a:p>
          <a:endParaRPr lang="el-GR"/>
        </a:p>
      </dgm:t>
    </dgm:pt>
    <dgm:pt modelId="{DB0F033E-F603-447E-A959-C606945B46B0}" type="pres">
      <dgm:prSet presAssocID="{250666E8-4404-4659-82FA-664B270FA90A}" presName="sp" presStyleCnt="0"/>
      <dgm:spPr/>
    </dgm:pt>
    <dgm:pt modelId="{FD4C243B-DA6F-4D9F-8537-719A17804E4E}" type="pres">
      <dgm:prSet presAssocID="{19FF8578-5B4C-4EA4-8B5D-5FBC5436119D}" presName="arrowAndChildren" presStyleCnt="0"/>
      <dgm:spPr/>
    </dgm:pt>
    <dgm:pt modelId="{362F16B0-C71E-46DF-A819-1FFAEF9005D3}" type="pres">
      <dgm:prSet presAssocID="{19FF8578-5B4C-4EA4-8B5D-5FBC5436119D}" presName="parentTextArrow" presStyleLbl="node1" presStyleIdx="0" presStyleCnt="3"/>
      <dgm:spPr/>
      <dgm:t>
        <a:bodyPr/>
        <a:lstStyle/>
        <a:p>
          <a:endParaRPr lang="el-GR"/>
        </a:p>
      </dgm:t>
    </dgm:pt>
    <dgm:pt modelId="{CAE4D465-0B51-4B1E-9E63-7000A0B5BE8A}" type="pres">
      <dgm:prSet presAssocID="{19FF8578-5B4C-4EA4-8B5D-5FBC5436119D}" presName="arrow" presStyleLbl="node1" presStyleIdx="1" presStyleCnt="3"/>
      <dgm:spPr/>
      <dgm:t>
        <a:bodyPr/>
        <a:lstStyle/>
        <a:p>
          <a:endParaRPr lang="el-GR"/>
        </a:p>
      </dgm:t>
    </dgm:pt>
    <dgm:pt modelId="{6A155321-79E7-403C-A081-5FC8268157C4}" type="pres">
      <dgm:prSet presAssocID="{19FF8578-5B4C-4EA4-8B5D-5FBC5436119D}" presName="descendantArrow" presStyleCnt="0"/>
      <dgm:spPr/>
    </dgm:pt>
    <dgm:pt modelId="{F5ECDED3-A9B5-4BB6-BB7B-55C8EE113D6C}" type="pres">
      <dgm:prSet presAssocID="{9E8A7E2F-6325-4A51-9CD1-F2C60530AE77}" presName="childTextArrow" presStyleLbl="fgAccFollowNode1" presStyleIdx="0" presStyleCnt="2" custScaleX="2000000">
        <dgm:presLayoutVars>
          <dgm:bulletEnabled val="1"/>
        </dgm:presLayoutVars>
      </dgm:prSet>
      <dgm:spPr/>
      <dgm:t>
        <a:bodyPr/>
        <a:lstStyle/>
        <a:p>
          <a:endParaRPr lang="el-GR"/>
        </a:p>
      </dgm:t>
    </dgm:pt>
    <dgm:pt modelId="{04B62573-8924-4E5F-A0B5-732D16609B03}" type="pres">
      <dgm:prSet presAssocID="{1732EA45-0C90-4684-87F0-C99FA29E2C85}" presName="sp" presStyleCnt="0"/>
      <dgm:spPr/>
    </dgm:pt>
    <dgm:pt modelId="{6F9A5C81-C539-41A4-AF82-62A5734DD6DF}" type="pres">
      <dgm:prSet presAssocID="{1D234DB6-91E8-4CEE-93B6-FD8262452485}" presName="arrowAndChildren" presStyleCnt="0"/>
      <dgm:spPr/>
    </dgm:pt>
    <dgm:pt modelId="{2B12E735-64C4-4B66-AB01-7D30D8B944B1}" type="pres">
      <dgm:prSet presAssocID="{1D234DB6-91E8-4CEE-93B6-FD8262452485}" presName="parentTextArrow" presStyleLbl="node1" presStyleIdx="1" presStyleCnt="3"/>
      <dgm:spPr/>
      <dgm:t>
        <a:bodyPr/>
        <a:lstStyle/>
        <a:p>
          <a:endParaRPr lang="el-GR"/>
        </a:p>
      </dgm:t>
    </dgm:pt>
    <dgm:pt modelId="{1E9C6F28-6B3D-4BDD-B74F-9A40A5A634CF}" type="pres">
      <dgm:prSet presAssocID="{1D234DB6-91E8-4CEE-93B6-FD8262452485}" presName="arrow" presStyleLbl="node1" presStyleIdx="2" presStyleCnt="3"/>
      <dgm:spPr/>
      <dgm:t>
        <a:bodyPr/>
        <a:lstStyle/>
        <a:p>
          <a:endParaRPr lang="el-GR"/>
        </a:p>
      </dgm:t>
    </dgm:pt>
    <dgm:pt modelId="{742BC573-712A-4761-9241-C0C69D8EB1F5}" type="pres">
      <dgm:prSet presAssocID="{1D234DB6-91E8-4CEE-93B6-FD8262452485}" presName="descendantArrow" presStyleCnt="0"/>
      <dgm:spPr/>
    </dgm:pt>
    <dgm:pt modelId="{457C620F-C69E-44CD-9BD9-B09E5AAF1E04}" type="pres">
      <dgm:prSet presAssocID="{5B4C9103-C6D5-44D6-A43F-30B63CBCC890}" presName="childTextArrow" presStyleLbl="fgAccFollowNode1" presStyleIdx="1" presStyleCnt="2">
        <dgm:presLayoutVars>
          <dgm:bulletEnabled val="1"/>
        </dgm:presLayoutVars>
      </dgm:prSet>
      <dgm:spPr/>
      <dgm:t>
        <a:bodyPr/>
        <a:lstStyle/>
        <a:p>
          <a:endParaRPr lang="el-GR"/>
        </a:p>
      </dgm:t>
    </dgm:pt>
  </dgm:ptLst>
  <dgm:cxnLst>
    <dgm:cxn modelId="{6A93697E-5274-41FA-8B8B-B471E3FF7039}" type="presOf" srcId="{19FF8578-5B4C-4EA4-8B5D-5FBC5436119D}" destId="{CAE4D465-0B51-4B1E-9E63-7000A0B5BE8A}" srcOrd="1" destOrd="0" presId="urn:microsoft.com/office/officeart/2005/8/layout/process4"/>
    <dgm:cxn modelId="{819C0DB4-8A82-4865-9F88-BB572807F5F6}" type="presOf" srcId="{8AEF93F6-4FE1-42B2-A4C3-48E7643D9786}" destId="{0313F609-EFAC-4D09-9D52-68AD3CDA299A}" srcOrd="0" destOrd="0" presId="urn:microsoft.com/office/officeart/2005/8/layout/process4"/>
    <dgm:cxn modelId="{0A9C016C-A85D-459A-ADD9-01FE1D0E5462}" type="presOf" srcId="{5B4C9103-C6D5-44D6-A43F-30B63CBCC890}" destId="{457C620F-C69E-44CD-9BD9-B09E5AAF1E04}" srcOrd="0" destOrd="0" presId="urn:microsoft.com/office/officeart/2005/8/layout/process4"/>
    <dgm:cxn modelId="{0AC35FBC-1824-4CD9-B937-A46FDF94287C}" type="presOf" srcId="{19FF8578-5B4C-4EA4-8B5D-5FBC5436119D}" destId="{362F16B0-C71E-46DF-A819-1FFAEF9005D3}" srcOrd="0" destOrd="0" presId="urn:microsoft.com/office/officeart/2005/8/layout/process4"/>
    <dgm:cxn modelId="{92FB1559-F9CD-4738-B3AA-05C5451E781B}" type="presOf" srcId="{1D234DB6-91E8-4CEE-93B6-FD8262452485}" destId="{1E9C6F28-6B3D-4BDD-B74F-9A40A5A634CF}" srcOrd="1" destOrd="0" presId="urn:microsoft.com/office/officeart/2005/8/layout/process4"/>
    <dgm:cxn modelId="{87423A86-3236-4245-ADAB-0984FADBEDBE}" type="presOf" srcId="{9C5C1E4F-F59F-4452-A982-6519AEB196F8}" destId="{472D03F5-EE58-4558-92AD-9C922925ACBE}" srcOrd="0" destOrd="0" presId="urn:microsoft.com/office/officeart/2005/8/layout/process4"/>
    <dgm:cxn modelId="{392F12EE-2EAF-4F36-B5CC-0BA4B83451C3}" srcId="{1D234DB6-91E8-4CEE-93B6-FD8262452485}" destId="{5B4C9103-C6D5-44D6-A43F-30B63CBCC890}" srcOrd="0" destOrd="0" parTransId="{F5DA45C5-9D8B-4797-ADF3-79E9063214CB}" sibTransId="{C31A48C2-F664-4AE7-8901-F2BD370F9C2B}"/>
    <dgm:cxn modelId="{4B14EBC5-DF85-4481-B52B-B76D4DD350C3}" srcId="{8AEF93F6-4FE1-42B2-A4C3-48E7643D9786}" destId="{9C5C1E4F-F59F-4452-A982-6519AEB196F8}" srcOrd="2" destOrd="0" parTransId="{B10F5647-AB54-4640-ACD3-F08579A59B0D}" sibTransId="{226F2959-BBC1-4BC6-94E6-CD9DD6350347}"/>
    <dgm:cxn modelId="{F0005F48-B704-4F50-B436-E60070B07A2F}" srcId="{19FF8578-5B4C-4EA4-8B5D-5FBC5436119D}" destId="{9E8A7E2F-6325-4A51-9CD1-F2C60530AE77}" srcOrd="0" destOrd="0" parTransId="{FFE0D4B9-DA01-4B87-8B10-1B3BD1703CB9}" sibTransId="{E1A829B7-F916-4E47-AE72-B7C1B4B19393}"/>
    <dgm:cxn modelId="{31910ACC-CE09-4675-8E17-8B97C4130EF3}" type="presOf" srcId="{1D234DB6-91E8-4CEE-93B6-FD8262452485}" destId="{2B12E735-64C4-4B66-AB01-7D30D8B944B1}" srcOrd="0" destOrd="0" presId="urn:microsoft.com/office/officeart/2005/8/layout/process4"/>
    <dgm:cxn modelId="{2DAC88BF-A6F9-4C71-A590-5A5BD862418E}" type="presOf" srcId="{9E8A7E2F-6325-4A51-9CD1-F2C60530AE77}" destId="{F5ECDED3-A9B5-4BB6-BB7B-55C8EE113D6C}" srcOrd="0" destOrd="0" presId="urn:microsoft.com/office/officeart/2005/8/layout/process4"/>
    <dgm:cxn modelId="{71449F7E-65F9-421C-9A1A-045BC4A973A6}" srcId="{8AEF93F6-4FE1-42B2-A4C3-48E7643D9786}" destId="{19FF8578-5B4C-4EA4-8B5D-5FBC5436119D}" srcOrd="1" destOrd="0" parTransId="{277F2709-55BA-4DA8-9C33-B0F71038440E}" sibTransId="{250666E8-4404-4659-82FA-664B270FA90A}"/>
    <dgm:cxn modelId="{F1F0B8D7-EE97-44CD-90D5-2369B046B4C5}" srcId="{8AEF93F6-4FE1-42B2-A4C3-48E7643D9786}" destId="{1D234DB6-91E8-4CEE-93B6-FD8262452485}" srcOrd="0" destOrd="0" parTransId="{C566FEE6-D72B-4887-AF34-93CF2ECFC4D1}" sibTransId="{1732EA45-0C90-4684-87F0-C99FA29E2C85}"/>
    <dgm:cxn modelId="{C17CB789-4CFF-40D7-9FBD-D8E2AB819F5F}" type="presParOf" srcId="{0313F609-EFAC-4D09-9D52-68AD3CDA299A}" destId="{F50BBB4E-740F-4A89-BF21-F7E9B073854E}" srcOrd="0" destOrd="0" presId="urn:microsoft.com/office/officeart/2005/8/layout/process4"/>
    <dgm:cxn modelId="{CB7ACC3D-7B51-4D2B-86BA-77856BF73E4C}" type="presParOf" srcId="{F50BBB4E-740F-4A89-BF21-F7E9B073854E}" destId="{472D03F5-EE58-4558-92AD-9C922925ACBE}" srcOrd="0" destOrd="0" presId="urn:microsoft.com/office/officeart/2005/8/layout/process4"/>
    <dgm:cxn modelId="{2647FF61-8345-4B2C-AFF6-7D20A688D93D}" type="presParOf" srcId="{0313F609-EFAC-4D09-9D52-68AD3CDA299A}" destId="{DB0F033E-F603-447E-A959-C606945B46B0}" srcOrd="1" destOrd="0" presId="urn:microsoft.com/office/officeart/2005/8/layout/process4"/>
    <dgm:cxn modelId="{444F9745-59C7-44A7-B9C9-6C9C598F3E99}" type="presParOf" srcId="{0313F609-EFAC-4D09-9D52-68AD3CDA299A}" destId="{FD4C243B-DA6F-4D9F-8537-719A17804E4E}" srcOrd="2" destOrd="0" presId="urn:microsoft.com/office/officeart/2005/8/layout/process4"/>
    <dgm:cxn modelId="{C856B44D-3B4A-4C55-901E-83691E2B5961}" type="presParOf" srcId="{FD4C243B-DA6F-4D9F-8537-719A17804E4E}" destId="{362F16B0-C71E-46DF-A819-1FFAEF9005D3}" srcOrd="0" destOrd="0" presId="urn:microsoft.com/office/officeart/2005/8/layout/process4"/>
    <dgm:cxn modelId="{192F1148-2920-43F6-B038-0713AAE34C1F}" type="presParOf" srcId="{FD4C243B-DA6F-4D9F-8537-719A17804E4E}" destId="{CAE4D465-0B51-4B1E-9E63-7000A0B5BE8A}" srcOrd="1" destOrd="0" presId="urn:microsoft.com/office/officeart/2005/8/layout/process4"/>
    <dgm:cxn modelId="{2FBE4B4F-04C2-46A0-8285-5B3818933711}" type="presParOf" srcId="{FD4C243B-DA6F-4D9F-8537-719A17804E4E}" destId="{6A155321-79E7-403C-A081-5FC8268157C4}" srcOrd="2" destOrd="0" presId="urn:microsoft.com/office/officeart/2005/8/layout/process4"/>
    <dgm:cxn modelId="{E3AAEFDC-91DD-4F56-BAE4-6E4D4B9EAA10}" type="presParOf" srcId="{6A155321-79E7-403C-A081-5FC8268157C4}" destId="{F5ECDED3-A9B5-4BB6-BB7B-55C8EE113D6C}" srcOrd="0" destOrd="0" presId="urn:microsoft.com/office/officeart/2005/8/layout/process4"/>
    <dgm:cxn modelId="{E97DABF7-B3D6-4B44-98E5-05A5169E4EB2}" type="presParOf" srcId="{0313F609-EFAC-4D09-9D52-68AD3CDA299A}" destId="{04B62573-8924-4E5F-A0B5-732D16609B03}" srcOrd="3" destOrd="0" presId="urn:microsoft.com/office/officeart/2005/8/layout/process4"/>
    <dgm:cxn modelId="{02F41314-8604-4851-BFAB-B8B41EC28836}" type="presParOf" srcId="{0313F609-EFAC-4D09-9D52-68AD3CDA299A}" destId="{6F9A5C81-C539-41A4-AF82-62A5734DD6DF}" srcOrd="4" destOrd="0" presId="urn:microsoft.com/office/officeart/2005/8/layout/process4"/>
    <dgm:cxn modelId="{F17199D7-3665-4C19-96D3-D26C6105C5FC}" type="presParOf" srcId="{6F9A5C81-C539-41A4-AF82-62A5734DD6DF}" destId="{2B12E735-64C4-4B66-AB01-7D30D8B944B1}" srcOrd="0" destOrd="0" presId="urn:microsoft.com/office/officeart/2005/8/layout/process4"/>
    <dgm:cxn modelId="{110BAE8E-F8C0-44C1-8D36-205FC2FF4488}" type="presParOf" srcId="{6F9A5C81-C539-41A4-AF82-62A5734DD6DF}" destId="{1E9C6F28-6B3D-4BDD-B74F-9A40A5A634CF}" srcOrd="1" destOrd="0" presId="urn:microsoft.com/office/officeart/2005/8/layout/process4"/>
    <dgm:cxn modelId="{DFFB661E-966C-48AC-BF2D-089161AA5B01}" type="presParOf" srcId="{6F9A5C81-C539-41A4-AF82-62A5734DD6DF}" destId="{742BC573-712A-4761-9241-C0C69D8EB1F5}" srcOrd="2" destOrd="0" presId="urn:microsoft.com/office/officeart/2005/8/layout/process4"/>
    <dgm:cxn modelId="{5C710142-D682-41C9-886C-CBE222DFDAF0}" type="presParOf" srcId="{742BC573-712A-4761-9241-C0C69D8EB1F5}" destId="{457C620F-C69E-44CD-9BD9-B09E5AAF1E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CA4C2-6EC1-46DC-BA92-48D087FA3654}">
      <dsp:nvSpPr>
        <dsp:cNvPr id="0" name=""/>
        <dsp:cNvSpPr/>
      </dsp:nvSpPr>
      <dsp:spPr>
        <a:xfrm>
          <a:off x="533401" y="3854300"/>
          <a:ext cx="7162796" cy="442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2"/>
              </a:solidFill>
              <a:latin typeface="Comic Sans MS" pitchFamily="66" charset="0"/>
            </a:rPr>
            <a:t>3. Λήψη Αποφάσεων για την Προληπτική Δράση</a:t>
          </a:r>
          <a:endParaRPr lang="el-GR" sz="2000" b="1" kern="1200" dirty="0">
            <a:solidFill>
              <a:schemeClr val="bg2"/>
            </a:solidFill>
            <a:latin typeface="Comic Sans MS" pitchFamily="66" charset="0"/>
          </a:endParaRPr>
        </a:p>
      </dsp:txBody>
      <dsp:txXfrm>
        <a:off x="533401" y="3854300"/>
        <a:ext cx="7162796" cy="239179"/>
      </dsp:txXfrm>
    </dsp:sp>
    <dsp:sp modelId="{9CF8EFBD-2F9A-453B-9E83-B8A9894265C4}">
      <dsp:nvSpPr>
        <dsp:cNvPr id="0" name=""/>
        <dsp:cNvSpPr/>
      </dsp:nvSpPr>
      <dsp:spPr>
        <a:xfrm>
          <a:off x="228599" y="4114802"/>
          <a:ext cx="7835800" cy="5364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l-GR" sz="1600" b="1" i="1" kern="1200" dirty="0" smtClean="0">
              <a:solidFill>
                <a:schemeClr val="bg2"/>
              </a:solidFill>
              <a:latin typeface="Comic Sans MS" pitchFamily="66" charset="0"/>
            </a:rPr>
            <a:t>Πρόληψη ή αποφυγή κινδύνων αλλιώς μείωση των κινδύνων και των επιπτώσεων τους.  Συμβατότητα με Νομοθε</a:t>
          </a:r>
          <a:r>
            <a:rPr lang="el-GR" sz="2000" b="1" i="1" kern="1200" dirty="0" smtClean="0">
              <a:solidFill>
                <a:schemeClr val="bg2"/>
              </a:solidFill>
              <a:latin typeface="Comic Sans MS" pitchFamily="66" charset="0"/>
            </a:rPr>
            <a:t>σία</a:t>
          </a:r>
          <a:endParaRPr lang="el-GR" sz="2000" b="1" i="1" kern="1200" dirty="0">
            <a:solidFill>
              <a:schemeClr val="bg2"/>
            </a:solidFill>
            <a:latin typeface="Comic Sans MS" pitchFamily="66" charset="0"/>
          </a:endParaRPr>
        </a:p>
      </dsp:txBody>
      <dsp:txXfrm>
        <a:off x="228599" y="4114802"/>
        <a:ext cx="7835800" cy="536444"/>
      </dsp:txXfrm>
    </dsp:sp>
    <dsp:sp modelId="{9D9A58EC-1700-48CD-97B7-39382F3A1F32}">
      <dsp:nvSpPr>
        <dsp:cNvPr id="0" name=""/>
        <dsp:cNvSpPr/>
      </dsp:nvSpPr>
      <dsp:spPr>
        <a:xfrm>
          <a:off x="7836805" y="4268065"/>
          <a:ext cx="391790" cy="6068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endParaRPr lang="el-GR" sz="800" kern="1200"/>
        </a:p>
      </dsp:txBody>
      <dsp:txXfrm>
        <a:off x="7836805" y="4268065"/>
        <a:ext cx="391790" cy="606837"/>
      </dsp:txXfrm>
    </dsp:sp>
    <dsp:sp modelId="{CAE4D465-0B51-4B1E-9E63-7000A0B5BE8A}">
      <dsp:nvSpPr>
        <dsp:cNvPr id="0" name=""/>
        <dsp:cNvSpPr/>
      </dsp:nvSpPr>
      <dsp:spPr>
        <a:xfrm rot="10800000">
          <a:off x="0" y="1828797"/>
          <a:ext cx="8229600" cy="20289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2"/>
              </a:solidFill>
              <a:latin typeface="Comic Sans MS" pitchFamily="66" charset="0"/>
            </a:rPr>
            <a:t>2. Αξιολόγηση Επικινδυνότητας και καθορισμός Προτεραιοτήτων</a:t>
          </a:r>
          <a:endParaRPr lang="el-GR" sz="2000" b="1" kern="1200" dirty="0">
            <a:solidFill>
              <a:schemeClr val="bg2"/>
            </a:solidFill>
            <a:latin typeface="Comic Sans MS" pitchFamily="66" charset="0"/>
          </a:endParaRPr>
        </a:p>
      </dsp:txBody>
      <dsp:txXfrm rot="-10800000">
        <a:off x="0" y="1828797"/>
        <a:ext cx="8229600" cy="712161"/>
      </dsp:txXfrm>
    </dsp:sp>
    <dsp:sp modelId="{F5ECDED3-A9B5-4BB6-BB7B-55C8EE113D6C}">
      <dsp:nvSpPr>
        <dsp:cNvPr id="0" name=""/>
        <dsp:cNvSpPr/>
      </dsp:nvSpPr>
      <dsp:spPr>
        <a:xfrm>
          <a:off x="1004" y="2723218"/>
          <a:ext cx="8227590" cy="6066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Comic Sans MS" pitchFamily="66" charset="0"/>
            </a:rPr>
            <a:t>Πιθανότητα-Σοβαρότητα-Συχνότητα</a:t>
          </a:r>
          <a:endParaRPr lang="el-GR" sz="2000" kern="1200" dirty="0">
            <a:latin typeface="Comic Sans MS" pitchFamily="66" charset="0"/>
          </a:endParaRPr>
        </a:p>
      </dsp:txBody>
      <dsp:txXfrm>
        <a:off x="1004" y="2723218"/>
        <a:ext cx="8227590" cy="606655"/>
      </dsp:txXfrm>
    </dsp:sp>
    <dsp:sp modelId="{1E9C6F28-6B3D-4BDD-B74F-9A40A5A634CF}">
      <dsp:nvSpPr>
        <dsp:cNvPr id="0" name=""/>
        <dsp:cNvSpPr/>
      </dsp:nvSpPr>
      <dsp:spPr>
        <a:xfrm rot="10800000">
          <a:off x="0" y="1896"/>
          <a:ext cx="8229600" cy="20289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2"/>
              </a:solidFill>
            </a:rPr>
            <a:t>1. </a:t>
          </a:r>
          <a:r>
            <a:rPr lang="el-GR" sz="2000" b="1" kern="1200" dirty="0" smtClean="0">
              <a:solidFill>
                <a:schemeClr val="bg2"/>
              </a:solidFill>
              <a:latin typeface="Comic Sans MS" pitchFamily="66" charset="0"/>
            </a:rPr>
            <a:t>Προσδιορισμός των πηγών κινδύνου &amp; εκτεθειμένων ατόμων</a:t>
          </a:r>
          <a:endParaRPr lang="el-GR" sz="2000" b="1" kern="1200" dirty="0">
            <a:solidFill>
              <a:schemeClr val="bg2"/>
            </a:solidFill>
            <a:latin typeface="Comic Sans MS" pitchFamily="66" charset="0"/>
          </a:endParaRPr>
        </a:p>
      </dsp:txBody>
      <dsp:txXfrm rot="-10800000">
        <a:off x="0" y="1896"/>
        <a:ext cx="8229600" cy="712161"/>
      </dsp:txXfrm>
    </dsp:sp>
    <dsp:sp modelId="{457C620F-C69E-44CD-9BD9-B09E5AAF1E04}">
      <dsp:nvSpPr>
        <dsp:cNvPr id="0" name=""/>
        <dsp:cNvSpPr/>
      </dsp:nvSpPr>
      <dsp:spPr>
        <a:xfrm>
          <a:off x="0" y="714058"/>
          <a:ext cx="8229600" cy="6066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Comic Sans MS" pitchFamily="66" charset="0"/>
            </a:rPr>
            <a:t>Συστηματική διερεύνηση εργασιών, Συνεντεύξεις, Στατιστικά στοιχεία, Βιβλιογραφία</a:t>
          </a:r>
          <a:endParaRPr lang="el-GR" sz="2000" kern="1200" dirty="0">
            <a:latin typeface="Comic Sans MS" pitchFamily="66" charset="0"/>
          </a:endParaRPr>
        </a:p>
      </dsp:txBody>
      <dsp:txXfrm>
        <a:off x="0" y="714058"/>
        <a:ext cx="8229600" cy="606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D03F5-EE58-4558-92AD-9C922925ACBE}">
      <dsp:nvSpPr>
        <dsp:cNvPr id="0" name=""/>
        <dsp:cNvSpPr/>
      </dsp:nvSpPr>
      <dsp:spPr>
        <a:xfrm>
          <a:off x="0" y="3441586"/>
          <a:ext cx="8229600" cy="11296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2"/>
              </a:solidFill>
              <a:latin typeface="Comic Sans MS" pitchFamily="66" charset="0"/>
            </a:rPr>
            <a:t>ΚΑΤΑΓΡΑΦΗ ΕΚΤΙΜΗΣΗΣ ΚΙΝΔΥΝΟΥ</a:t>
          </a:r>
        </a:p>
      </dsp:txBody>
      <dsp:txXfrm>
        <a:off x="0" y="3441586"/>
        <a:ext cx="8229600" cy="1129605"/>
      </dsp:txXfrm>
    </dsp:sp>
    <dsp:sp modelId="{CAE4D465-0B51-4B1E-9E63-7000A0B5BE8A}">
      <dsp:nvSpPr>
        <dsp:cNvPr id="0" name=""/>
        <dsp:cNvSpPr/>
      </dsp:nvSpPr>
      <dsp:spPr>
        <a:xfrm rot="10800000">
          <a:off x="0" y="1721197"/>
          <a:ext cx="8229600" cy="17373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2"/>
              </a:solidFill>
              <a:latin typeface="Comic Sans MS" pitchFamily="66" charset="0"/>
            </a:rPr>
            <a:t>5. Παρακολούθηση και Αναθεώρηση</a:t>
          </a:r>
          <a:endParaRPr lang="el-GR" sz="2000" b="1" kern="1200" dirty="0">
            <a:solidFill>
              <a:schemeClr val="bg2"/>
            </a:solidFill>
            <a:latin typeface="Comic Sans MS" pitchFamily="66" charset="0"/>
          </a:endParaRPr>
        </a:p>
      </dsp:txBody>
      <dsp:txXfrm rot="-10800000">
        <a:off x="0" y="1721197"/>
        <a:ext cx="8229600" cy="609803"/>
      </dsp:txXfrm>
    </dsp:sp>
    <dsp:sp modelId="{F5ECDED3-A9B5-4BB6-BB7B-55C8EE113D6C}">
      <dsp:nvSpPr>
        <dsp:cNvPr id="0" name=""/>
        <dsp:cNvSpPr/>
      </dsp:nvSpPr>
      <dsp:spPr>
        <a:xfrm>
          <a:off x="1004" y="2331001"/>
          <a:ext cx="8227590" cy="5194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Comic Sans MS" pitchFamily="66" charset="0"/>
            </a:rPr>
            <a:t>Πιθανότητα-Σοβαρότητα-Συχνότητα</a:t>
          </a:r>
          <a:endParaRPr lang="el-GR" sz="2000" kern="1200" dirty="0">
            <a:latin typeface="Comic Sans MS" pitchFamily="66" charset="0"/>
          </a:endParaRPr>
        </a:p>
      </dsp:txBody>
      <dsp:txXfrm>
        <a:off x="1004" y="2331001"/>
        <a:ext cx="8227590" cy="519462"/>
      </dsp:txXfrm>
    </dsp:sp>
    <dsp:sp modelId="{1E9C6F28-6B3D-4BDD-B74F-9A40A5A634CF}">
      <dsp:nvSpPr>
        <dsp:cNvPr id="0" name=""/>
        <dsp:cNvSpPr/>
      </dsp:nvSpPr>
      <dsp:spPr>
        <a:xfrm rot="10800000">
          <a:off x="0" y="808"/>
          <a:ext cx="8229600" cy="17373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2"/>
              </a:solidFill>
            </a:rPr>
            <a:t>4. </a:t>
          </a:r>
          <a:r>
            <a:rPr lang="el-GR" sz="2400" b="1" kern="1200" dirty="0" smtClean="0">
              <a:solidFill>
                <a:schemeClr val="bg2"/>
              </a:solidFill>
              <a:latin typeface="Comic Sans MS" pitchFamily="66" charset="0"/>
            </a:rPr>
            <a:t>Ανάληψη Δράσης</a:t>
          </a:r>
          <a:endParaRPr lang="el-GR" sz="2000" b="1" kern="1200" dirty="0">
            <a:solidFill>
              <a:schemeClr val="bg2"/>
            </a:solidFill>
            <a:latin typeface="Comic Sans MS" pitchFamily="66" charset="0"/>
          </a:endParaRPr>
        </a:p>
      </dsp:txBody>
      <dsp:txXfrm rot="-10800000">
        <a:off x="0" y="808"/>
        <a:ext cx="8229600" cy="609803"/>
      </dsp:txXfrm>
    </dsp:sp>
    <dsp:sp modelId="{457C620F-C69E-44CD-9BD9-B09E5AAF1E04}">
      <dsp:nvSpPr>
        <dsp:cNvPr id="0" name=""/>
        <dsp:cNvSpPr/>
      </dsp:nvSpPr>
      <dsp:spPr>
        <a:xfrm>
          <a:off x="0" y="610612"/>
          <a:ext cx="8229600" cy="5194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Comic Sans MS" pitchFamily="66" charset="0"/>
            </a:rPr>
            <a:t>Μέτρα που θα εφαρμοσθούν, Διαθέσιμα μέσα, χρόνος, κόστος, υπευθυνότητα και χρονοδιάγραμμα υλοποίησης, </a:t>
          </a:r>
          <a:r>
            <a:rPr lang="el-GR" sz="2000" kern="1200" dirty="0" err="1" smtClean="0">
              <a:latin typeface="Comic Sans MS" pitchFamily="66" charset="0"/>
            </a:rPr>
            <a:t>Ημ</a:t>
          </a:r>
          <a:r>
            <a:rPr lang="el-GR" sz="2000" kern="1200" dirty="0" smtClean="0">
              <a:latin typeface="Comic Sans MS" pitchFamily="66" charset="0"/>
            </a:rPr>
            <a:t>/νια Αναθεώρησης</a:t>
          </a:r>
          <a:endParaRPr lang="el-GR" sz="2000" kern="1200" dirty="0">
            <a:latin typeface="Comic Sans MS" pitchFamily="66" charset="0"/>
          </a:endParaRPr>
        </a:p>
      </dsp:txBody>
      <dsp:txXfrm>
        <a:off x="0" y="610612"/>
        <a:ext cx="8229600" cy="519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89886" tIns="44943" rIns="89886" bIns="44943" numCol="1" anchor="t" anchorCtr="0" compatLnSpc="1">
            <a:prstTxWarp prst="textNoShape">
              <a:avLst/>
            </a:prstTxWarp>
          </a:bodyPr>
          <a:lstStyle>
            <a:lvl1pPr defTabSz="898525">
              <a:defRPr sz="1200" b="1">
                <a:solidFill>
                  <a:schemeClr val="bg1"/>
                </a:solidFill>
                <a:latin typeface="Monotype Corsiva" pitchFamily="66" charset="0"/>
              </a:defRPr>
            </a:lvl1pPr>
          </a:lstStyle>
          <a:p>
            <a:pPr>
              <a:defRPr/>
            </a:pPr>
            <a:endParaRPr lang="el-GR"/>
          </a:p>
        </p:txBody>
      </p:sp>
      <p:sp>
        <p:nvSpPr>
          <p:cNvPr id="113667"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89886" tIns="44943" rIns="89886" bIns="44943" numCol="1" anchor="t" anchorCtr="0" compatLnSpc="1">
            <a:prstTxWarp prst="textNoShape">
              <a:avLst/>
            </a:prstTxWarp>
          </a:bodyPr>
          <a:lstStyle>
            <a:lvl1pPr algn="r" defTabSz="898525">
              <a:defRPr sz="1200" b="1">
                <a:solidFill>
                  <a:schemeClr val="bg1"/>
                </a:solidFill>
                <a:latin typeface="Monotype Corsiva" pitchFamily="66" charset="0"/>
              </a:defRPr>
            </a:lvl1pPr>
          </a:lstStyle>
          <a:p>
            <a:pPr>
              <a:defRPr/>
            </a:pPr>
            <a:endParaRPr lang="el-GR"/>
          </a:p>
        </p:txBody>
      </p:sp>
      <p:sp>
        <p:nvSpPr>
          <p:cNvPr id="113668" name="Rectangle 4"/>
          <p:cNvSpPr>
            <a:spLocks noGrp="1" noChangeArrowheads="1"/>
          </p:cNvSpPr>
          <p:nvPr>
            <p:ph type="ftr" sz="quarter" idx="2"/>
          </p:nvPr>
        </p:nvSpPr>
        <p:spPr bwMode="auto">
          <a:xfrm>
            <a:off x="0" y="9432925"/>
            <a:ext cx="2889250" cy="495300"/>
          </a:xfrm>
          <a:prstGeom prst="rect">
            <a:avLst/>
          </a:prstGeom>
          <a:noFill/>
          <a:ln w="9525">
            <a:noFill/>
            <a:miter lim="800000"/>
            <a:headEnd/>
            <a:tailEnd/>
          </a:ln>
          <a:effectLst/>
        </p:spPr>
        <p:txBody>
          <a:bodyPr vert="horz" wrap="square" lIns="89886" tIns="44943" rIns="89886" bIns="44943" numCol="1" anchor="b" anchorCtr="0" compatLnSpc="1">
            <a:prstTxWarp prst="textNoShape">
              <a:avLst/>
            </a:prstTxWarp>
          </a:bodyPr>
          <a:lstStyle>
            <a:lvl1pPr defTabSz="898525">
              <a:defRPr sz="1200" b="1">
                <a:solidFill>
                  <a:schemeClr val="bg1"/>
                </a:solidFill>
                <a:latin typeface="Monotype Corsiva" pitchFamily="66" charset="0"/>
              </a:defRPr>
            </a:lvl1pPr>
          </a:lstStyle>
          <a:p>
            <a:pPr>
              <a:defRPr/>
            </a:pPr>
            <a:endParaRPr lang="el-GR"/>
          </a:p>
        </p:txBody>
      </p:sp>
      <p:sp>
        <p:nvSpPr>
          <p:cNvPr id="113669" name="Rectangle 5"/>
          <p:cNvSpPr>
            <a:spLocks noGrp="1" noChangeArrowheads="1"/>
          </p:cNvSpPr>
          <p:nvPr>
            <p:ph type="sldNum" sz="quarter" idx="3"/>
          </p:nvPr>
        </p:nvSpPr>
        <p:spPr bwMode="auto">
          <a:xfrm>
            <a:off x="3779838" y="9432925"/>
            <a:ext cx="2889250" cy="495300"/>
          </a:xfrm>
          <a:prstGeom prst="rect">
            <a:avLst/>
          </a:prstGeom>
          <a:noFill/>
          <a:ln w="9525">
            <a:noFill/>
            <a:miter lim="800000"/>
            <a:headEnd/>
            <a:tailEnd/>
          </a:ln>
          <a:effectLst/>
        </p:spPr>
        <p:txBody>
          <a:bodyPr vert="horz" wrap="square" lIns="89886" tIns="44943" rIns="89886" bIns="44943" numCol="1" anchor="b" anchorCtr="0" compatLnSpc="1">
            <a:prstTxWarp prst="textNoShape">
              <a:avLst/>
            </a:prstTxWarp>
          </a:bodyPr>
          <a:lstStyle>
            <a:lvl1pPr algn="r" defTabSz="898525">
              <a:defRPr sz="1200" b="1">
                <a:solidFill>
                  <a:schemeClr val="bg1"/>
                </a:solidFill>
                <a:latin typeface="Monotype Corsiva" pitchFamily="66" charset="0"/>
              </a:defRPr>
            </a:lvl1pPr>
          </a:lstStyle>
          <a:p>
            <a:pPr>
              <a:defRPr/>
            </a:pPr>
            <a:fld id="{1B8D231C-8AA9-4DEC-AA16-F0A4F9A762A5}" type="slidenum">
              <a:rPr lang="el-GR"/>
              <a:pPr>
                <a:defRPr/>
              </a:pPr>
              <a:t>‹#›</a:t>
            </a:fld>
            <a:endParaRPr lang="el-GR"/>
          </a:p>
        </p:txBody>
      </p:sp>
    </p:spTree>
    <p:extLst>
      <p:ext uri="{BB962C8B-B14F-4D97-AF65-F5344CB8AC3E}">
        <p14:creationId xmlns:p14="http://schemas.microsoft.com/office/powerpoint/2010/main" val="2550534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89886" tIns="44943" rIns="89886" bIns="44943" numCol="1" anchor="t" anchorCtr="0" compatLnSpc="1">
            <a:prstTxWarp prst="textNoShape">
              <a:avLst/>
            </a:prstTxWarp>
          </a:bodyPr>
          <a:lstStyle>
            <a:lvl1pPr defTabSz="898525">
              <a:defRPr sz="1200" b="1">
                <a:solidFill>
                  <a:schemeClr val="bg2"/>
                </a:solidFill>
              </a:defRPr>
            </a:lvl1pPr>
          </a:lstStyle>
          <a:p>
            <a:pPr>
              <a:defRPr/>
            </a:pPr>
            <a:endParaRPr lang="en-US"/>
          </a:p>
        </p:txBody>
      </p:sp>
      <p:sp>
        <p:nvSpPr>
          <p:cNvPr id="37891" name="Rectangle 3"/>
          <p:cNvSpPr>
            <a:spLocks noGrp="1" noChangeArrowheads="1"/>
          </p:cNvSpPr>
          <p:nvPr>
            <p:ph type="dt" idx="1"/>
          </p:nvPr>
        </p:nvSpPr>
        <p:spPr bwMode="auto">
          <a:xfrm>
            <a:off x="3779838" y="0"/>
            <a:ext cx="2889250" cy="495300"/>
          </a:xfrm>
          <a:prstGeom prst="rect">
            <a:avLst/>
          </a:prstGeom>
          <a:noFill/>
          <a:ln w="9525">
            <a:noFill/>
            <a:miter lim="800000"/>
            <a:headEnd/>
            <a:tailEnd/>
          </a:ln>
          <a:effectLst/>
        </p:spPr>
        <p:txBody>
          <a:bodyPr vert="horz" wrap="square" lIns="89886" tIns="44943" rIns="89886" bIns="44943" numCol="1" anchor="t" anchorCtr="0" compatLnSpc="1">
            <a:prstTxWarp prst="textNoShape">
              <a:avLst/>
            </a:prstTxWarp>
          </a:bodyPr>
          <a:lstStyle>
            <a:lvl1pPr algn="r" defTabSz="898525">
              <a:defRPr sz="1200" b="1">
                <a:solidFill>
                  <a:schemeClr val="bg2"/>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852488"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89886" tIns="44943" rIns="89886" bIns="449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432925"/>
            <a:ext cx="2889250" cy="495300"/>
          </a:xfrm>
          <a:prstGeom prst="rect">
            <a:avLst/>
          </a:prstGeom>
          <a:noFill/>
          <a:ln w="9525">
            <a:noFill/>
            <a:miter lim="800000"/>
            <a:headEnd/>
            <a:tailEnd/>
          </a:ln>
          <a:effectLst/>
        </p:spPr>
        <p:txBody>
          <a:bodyPr vert="horz" wrap="square" lIns="89886" tIns="44943" rIns="89886" bIns="44943" numCol="1" anchor="b" anchorCtr="0" compatLnSpc="1">
            <a:prstTxWarp prst="textNoShape">
              <a:avLst/>
            </a:prstTxWarp>
          </a:bodyPr>
          <a:lstStyle>
            <a:lvl1pPr defTabSz="898525">
              <a:defRPr sz="1200" b="1">
                <a:solidFill>
                  <a:schemeClr val="bg2"/>
                </a:solidFill>
              </a:defRPr>
            </a:lvl1pPr>
          </a:lstStyle>
          <a:p>
            <a:pPr>
              <a:defRPr/>
            </a:pPr>
            <a:endParaRPr lang="en-US"/>
          </a:p>
        </p:txBody>
      </p:sp>
      <p:sp>
        <p:nvSpPr>
          <p:cNvPr id="37895" name="Rectangle 7"/>
          <p:cNvSpPr>
            <a:spLocks noGrp="1" noChangeArrowheads="1"/>
          </p:cNvSpPr>
          <p:nvPr>
            <p:ph type="sldNum" sz="quarter" idx="5"/>
          </p:nvPr>
        </p:nvSpPr>
        <p:spPr bwMode="auto">
          <a:xfrm>
            <a:off x="3779838" y="9432925"/>
            <a:ext cx="2889250" cy="495300"/>
          </a:xfrm>
          <a:prstGeom prst="rect">
            <a:avLst/>
          </a:prstGeom>
          <a:noFill/>
          <a:ln w="9525">
            <a:noFill/>
            <a:miter lim="800000"/>
            <a:headEnd/>
            <a:tailEnd/>
          </a:ln>
          <a:effectLst/>
        </p:spPr>
        <p:txBody>
          <a:bodyPr vert="horz" wrap="square" lIns="89886" tIns="44943" rIns="89886" bIns="44943" numCol="1" anchor="b" anchorCtr="0" compatLnSpc="1">
            <a:prstTxWarp prst="textNoShape">
              <a:avLst/>
            </a:prstTxWarp>
          </a:bodyPr>
          <a:lstStyle>
            <a:lvl1pPr algn="r" defTabSz="898525">
              <a:defRPr sz="1200" b="1">
                <a:solidFill>
                  <a:schemeClr val="bg2"/>
                </a:solidFill>
              </a:defRPr>
            </a:lvl1pPr>
          </a:lstStyle>
          <a:p>
            <a:pPr>
              <a:defRPr/>
            </a:pPr>
            <a:fld id="{2106612C-5C7C-4F5C-A3A9-EDA6E22BB784}" type="slidenum">
              <a:rPr lang="en-US"/>
              <a:pPr>
                <a:defRPr/>
              </a:pPr>
              <a:t>‹#›</a:t>
            </a:fld>
            <a:endParaRPr lang="en-US"/>
          </a:p>
        </p:txBody>
      </p:sp>
    </p:spTree>
    <p:extLst>
      <p:ext uri="{BB962C8B-B14F-4D97-AF65-F5344CB8AC3E}">
        <p14:creationId xmlns:p14="http://schemas.microsoft.com/office/powerpoint/2010/main" val="3103603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7E079C-34FC-478E-8ADC-2FD06C205716}" type="slidenum">
              <a:rPr lang="en-US" altLang="en-US" smtClean="0">
                <a:solidFill>
                  <a:schemeClr val="bg2"/>
                </a:solidFill>
              </a:rPr>
              <a:pPr eaLnBrk="1" hangingPunct="1">
                <a:spcBef>
                  <a:spcPct val="0"/>
                </a:spcBef>
              </a:pPr>
              <a:t>2</a:t>
            </a:fld>
            <a:endParaRPr lang="en-US" altLang="en-US" smtClean="0">
              <a:solidFill>
                <a:schemeClr val="bg2"/>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68088B9-7287-4DE0-860C-F36D379B5C61}" type="slidenum">
              <a:rPr lang="en-US" altLang="en-US" smtClean="0">
                <a:solidFill>
                  <a:schemeClr val="bg2"/>
                </a:solidFill>
              </a:rPr>
              <a:pPr eaLnBrk="1" hangingPunct="1">
                <a:spcBef>
                  <a:spcPct val="0"/>
                </a:spcBef>
              </a:pPr>
              <a:t>14</a:t>
            </a:fld>
            <a:endParaRPr lang="en-US" altLang="en-US" smtClean="0">
              <a:solidFill>
                <a:schemeClr val="bg2"/>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2C2A717-12AB-42AF-8B46-99B58967789F}" type="slidenum">
              <a:rPr lang="en-US" altLang="en-US" smtClean="0">
                <a:solidFill>
                  <a:schemeClr val="bg2"/>
                </a:solidFill>
              </a:rPr>
              <a:pPr eaLnBrk="1" hangingPunct="1">
                <a:spcBef>
                  <a:spcPct val="0"/>
                </a:spcBef>
              </a:pPr>
              <a:t>15</a:t>
            </a:fld>
            <a:endParaRPr lang="en-US" altLang="en-US" smtClean="0">
              <a:solidFill>
                <a:schemeClr val="bg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04FD34D-6F40-4AAA-96D3-651687F23325}" type="slidenum">
              <a:rPr lang="en-US" altLang="en-US" smtClean="0">
                <a:solidFill>
                  <a:schemeClr val="bg2"/>
                </a:solidFill>
              </a:rPr>
              <a:pPr eaLnBrk="1" hangingPunct="1">
                <a:spcBef>
                  <a:spcPct val="0"/>
                </a:spcBef>
              </a:pPr>
              <a:t>18</a:t>
            </a:fld>
            <a:endParaRPr lang="en-US" altLang="en-US" smtClean="0">
              <a:solidFill>
                <a:schemeClr val="bg2"/>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04EAEE6-D01F-486E-A9B5-54E8BBFE6C08}" type="slidenum">
              <a:rPr lang="en-US" altLang="en-US" smtClean="0">
                <a:solidFill>
                  <a:schemeClr val="bg2"/>
                </a:solidFill>
              </a:rPr>
              <a:pPr eaLnBrk="1" hangingPunct="1">
                <a:spcBef>
                  <a:spcPct val="0"/>
                </a:spcBef>
              </a:pPr>
              <a:t>19</a:t>
            </a:fld>
            <a:endParaRPr lang="en-US" altLang="en-US" smtClean="0">
              <a:solidFill>
                <a:schemeClr val="bg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C38A253-D5F1-4F6E-AF64-189C6DA63C6B}" type="slidenum">
              <a:rPr lang="en-US" altLang="en-US" smtClean="0">
                <a:solidFill>
                  <a:schemeClr val="bg2"/>
                </a:solidFill>
              </a:rPr>
              <a:pPr eaLnBrk="1" hangingPunct="1">
                <a:spcBef>
                  <a:spcPct val="0"/>
                </a:spcBef>
              </a:pPr>
              <a:t>20</a:t>
            </a:fld>
            <a:endParaRPr lang="en-US" altLang="en-US" smtClean="0">
              <a:solidFill>
                <a:schemeClr val="bg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B8EDE8-A1C9-4D19-BD57-95AE371194A2}" type="slidenum">
              <a:rPr lang="en-US" altLang="en-US" smtClean="0">
                <a:solidFill>
                  <a:schemeClr val="bg2"/>
                </a:solidFill>
              </a:rPr>
              <a:pPr eaLnBrk="1" hangingPunct="1">
                <a:spcBef>
                  <a:spcPct val="0"/>
                </a:spcBef>
              </a:pPr>
              <a:t>21</a:t>
            </a:fld>
            <a:endParaRPr lang="en-US" altLang="en-US" smtClean="0">
              <a:solidFill>
                <a:schemeClr val="bg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2F7DC1-A1A6-4131-9B29-91615E17825B}" type="slidenum">
              <a:rPr lang="en-US" altLang="en-US" smtClean="0">
                <a:solidFill>
                  <a:schemeClr val="bg2"/>
                </a:solidFill>
              </a:rPr>
              <a:pPr eaLnBrk="1" hangingPunct="1">
                <a:spcBef>
                  <a:spcPct val="0"/>
                </a:spcBef>
              </a:pPr>
              <a:t>22</a:t>
            </a:fld>
            <a:endParaRPr lang="en-US" altLang="en-US" smtClean="0">
              <a:solidFill>
                <a:schemeClr val="bg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BD3E21C-FEC6-4FCC-9B76-27DCEAA72DB3}" type="slidenum">
              <a:rPr lang="en-US" altLang="en-US" smtClean="0">
                <a:solidFill>
                  <a:schemeClr val="bg2"/>
                </a:solidFill>
              </a:rPr>
              <a:pPr eaLnBrk="1" hangingPunct="1">
                <a:spcBef>
                  <a:spcPct val="0"/>
                </a:spcBef>
              </a:pPr>
              <a:t>23</a:t>
            </a:fld>
            <a:endParaRPr lang="en-US" altLang="en-US" smtClean="0">
              <a:solidFill>
                <a:schemeClr val="bg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CD6FCA-60C1-4859-851E-5BD6B4643796}" type="slidenum">
              <a:rPr lang="en-US" altLang="en-US" smtClean="0">
                <a:solidFill>
                  <a:schemeClr val="bg2"/>
                </a:solidFill>
              </a:rPr>
              <a:pPr eaLnBrk="1" hangingPunct="1">
                <a:spcBef>
                  <a:spcPct val="0"/>
                </a:spcBef>
              </a:pPr>
              <a:t>24</a:t>
            </a:fld>
            <a:endParaRPr lang="en-US" altLang="en-US" smtClean="0">
              <a:solidFill>
                <a:schemeClr val="bg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F9EBDA1-1951-4B16-A14C-4F65D0C51171}" type="slidenum">
              <a:rPr lang="en-US" altLang="en-US" smtClean="0">
                <a:solidFill>
                  <a:schemeClr val="bg2"/>
                </a:solidFill>
              </a:rPr>
              <a:pPr eaLnBrk="1" hangingPunct="1">
                <a:spcBef>
                  <a:spcPct val="0"/>
                </a:spcBef>
              </a:pPr>
              <a:t>25</a:t>
            </a:fld>
            <a:endParaRPr lang="en-US" altLang="en-US" smtClean="0">
              <a:solidFill>
                <a:schemeClr val="bg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AF264FB-B8E7-4C31-A350-D3BF55D30456}" type="slidenum">
              <a:rPr lang="en-US" altLang="en-US" smtClean="0">
                <a:solidFill>
                  <a:schemeClr val="bg2"/>
                </a:solidFill>
              </a:rPr>
              <a:pPr eaLnBrk="1" hangingPunct="1">
                <a:spcBef>
                  <a:spcPct val="0"/>
                </a:spcBef>
              </a:pPr>
              <a:t>3</a:t>
            </a:fld>
            <a:endParaRPr lang="en-US" altLang="en-US" smtClean="0">
              <a:solidFill>
                <a:schemeClr val="bg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DCF9F81-6E7A-4513-8030-32D56468E7C9}" type="slidenum">
              <a:rPr lang="en-US" altLang="el-GR" sz="1200" smtClean="0">
                <a:solidFill>
                  <a:schemeClr val="bg2"/>
                </a:solidFill>
              </a:rPr>
              <a:pPr eaLnBrk="1" hangingPunct="1"/>
              <a:t>31</a:t>
            </a:fld>
            <a:endParaRPr lang="en-US" altLang="el-GR" sz="1200" smtClean="0">
              <a:solidFill>
                <a:schemeClr val="bg2"/>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8A686D2-7977-4B53-ACC8-504553D3F03C}" type="slidenum">
              <a:rPr lang="en-US" altLang="el-GR" sz="1200" smtClean="0">
                <a:solidFill>
                  <a:schemeClr val="bg2"/>
                </a:solidFill>
              </a:rPr>
              <a:pPr eaLnBrk="1" hangingPunct="1"/>
              <a:t>32</a:t>
            </a:fld>
            <a:endParaRPr lang="en-US" altLang="el-GR" sz="1200" smtClean="0">
              <a:solidFill>
                <a:schemeClr val="bg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3A62791-FD40-4436-A3CC-AC7288286F44}" type="slidenum">
              <a:rPr lang="en-US" altLang="el-GR" sz="1200" smtClean="0">
                <a:solidFill>
                  <a:schemeClr val="bg2"/>
                </a:solidFill>
              </a:rPr>
              <a:pPr eaLnBrk="1" hangingPunct="1"/>
              <a:t>33</a:t>
            </a:fld>
            <a:endParaRPr lang="en-US" altLang="el-GR" sz="1200" smtClean="0">
              <a:solidFill>
                <a:schemeClr val="bg2"/>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D4C657F-D3E5-440F-9341-FA2BBA9F407C}" type="slidenum">
              <a:rPr lang="en-US" altLang="el-GR" sz="1200" smtClean="0">
                <a:solidFill>
                  <a:schemeClr val="bg2"/>
                </a:solidFill>
              </a:rPr>
              <a:pPr eaLnBrk="1" hangingPunct="1"/>
              <a:t>34</a:t>
            </a:fld>
            <a:endParaRPr lang="en-US" altLang="el-GR" sz="1200" smtClean="0">
              <a:solidFill>
                <a:schemeClr val="bg2"/>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8628D08-536C-4714-9A2F-D50F52A90401}" type="slidenum">
              <a:rPr lang="en-US" altLang="el-GR" sz="1200" smtClean="0">
                <a:solidFill>
                  <a:schemeClr val="bg2"/>
                </a:solidFill>
              </a:rPr>
              <a:pPr eaLnBrk="1" hangingPunct="1"/>
              <a:t>35</a:t>
            </a:fld>
            <a:endParaRPr lang="en-US" altLang="el-GR" sz="1200" smtClean="0">
              <a:solidFill>
                <a:schemeClr val="bg2"/>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0018AE-30E4-473B-A005-9B215E665867}" type="slidenum">
              <a:rPr lang="el-GR" altLang="el-GR" sz="1200" smtClean="0">
                <a:solidFill>
                  <a:schemeClr val="bg2"/>
                </a:solidFill>
              </a:rPr>
              <a:pPr eaLnBrk="1" hangingPunct="1"/>
              <a:t>36</a:t>
            </a:fld>
            <a:endParaRPr lang="el-GR" altLang="el-GR" sz="1200" smtClean="0">
              <a:solidFill>
                <a:schemeClr val="bg2"/>
              </a:solidFill>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0964" name="Slide Number Placeholder 3"/>
          <p:cNvSpPr txBox="1">
            <a:spLocks noGrp="1"/>
          </p:cNvSpPr>
          <p:nvPr/>
        </p:nvSpPr>
        <p:spPr bwMode="auto">
          <a:xfrm>
            <a:off x="3779838" y="9432925"/>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6" tIns="44943" rIns="89886" bIns="44943" anchor="b"/>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0325244D-126B-42B0-A29D-87F6051FD6FC}" type="slidenum">
              <a:rPr lang="en-US" altLang="el-GR" sz="1200" b="1">
                <a:solidFill>
                  <a:schemeClr val="bg2"/>
                </a:solidFill>
              </a:rPr>
              <a:pPr algn="r" eaLnBrk="1" hangingPunct="1"/>
              <a:t>37</a:t>
            </a:fld>
            <a:endParaRPr lang="en-US" altLang="el-GR" sz="1200" b="1">
              <a:solidFill>
                <a:schemeClr val="bg2"/>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2EBB9F8-C1B6-4950-97FD-A37CD53CAE5F}" type="slidenum">
              <a:rPr lang="en-US" altLang="el-GR" sz="1200" smtClean="0">
                <a:solidFill>
                  <a:schemeClr val="bg2"/>
                </a:solidFill>
              </a:rPr>
              <a:pPr eaLnBrk="1" hangingPunct="1"/>
              <a:t>38</a:t>
            </a:fld>
            <a:endParaRPr lang="en-US" altLang="el-GR" sz="1200" smtClean="0">
              <a:solidFill>
                <a:schemeClr val="bg2"/>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7D08918-B221-450F-B5A0-882B19CFDE2E}" type="slidenum">
              <a:rPr lang="en-US" altLang="el-GR" sz="1200" smtClean="0">
                <a:solidFill>
                  <a:schemeClr val="bg2"/>
                </a:solidFill>
              </a:rPr>
              <a:pPr eaLnBrk="1" hangingPunct="1"/>
              <a:t>39</a:t>
            </a:fld>
            <a:endParaRPr lang="en-US" altLang="el-GR" sz="1200" smtClean="0">
              <a:solidFill>
                <a:schemeClr val="bg2"/>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2228" name="Slide Number Placeholder 3"/>
          <p:cNvSpPr txBox="1">
            <a:spLocks noGrp="1"/>
          </p:cNvSpPr>
          <p:nvPr/>
        </p:nvSpPr>
        <p:spPr bwMode="auto">
          <a:xfrm>
            <a:off x="3779838" y="9432925"/>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6" tIns="44943" rIns="89886" bIns="44943" anchor="b"/>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1F52C5F-70BC-4E45-8820-735D838911DC}" type="slidenum">
              <a:rPr lang="en-US" altLang="el-GR" sz="1200" b="1">
                <a:solidFill>
                  <a:schemeClr val="bg2"/>
                </a:solidFill>
              </a:rPr>
              <a:pPr algn="r" eaLnBrk="1" hangingPunct="1"/>
              <a:t>40</a:t>
            </a:fld>
            <a:endParaRPr lang="en-US" altLang="el-GR" sz="1200" b="1">
              <a:solidFill>
                <a:schemeClr val="bg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E2208-7C38-4E13-9345-D0D7B8F0DE9C}" type="slidenum">
              <a:rPr lang="en-US" altLang="en-US" smtClean="0">
                <a:solidFill>
                  <a:schemeClr val="bg2"/>
                </a:solidFill>
              </a:rPr>
              <a:pPr eaLnBrk="1" hangingPunct="1">
                <a:spcBef>
                  <a:spcPct val="0"/>
                </a:spcBef>
              </a:pPr>
              <a:t>7</a:t>
            </a:fld>
            <a:endParaRPr lang="en-US" altLang="en-US" smtClean="0">
              <a:solidFill>
                <a:schemeClr val="bg2"/>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Slide Number Placeholder 3"/>
          <p:cNvSpPr txBox="1">
            <a:spLocks noGrp="1"/>
          </p:cNvSpPr>
          <p:nvPr/>
        </p:nvSpPr>
        <p:spPr bwMode="auto">
          <a:xfrm>
            <a:off x="3779838" y="9432925"/>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6" tIns="44943" rIns="89886" bIns="44943" anchor="b"/>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B7E40E7C-FBE1-4414-B3D0-74156D5E25B2}" type="slidenum">
              <a:rPr lang="en-US" altLang="el-GR" sz="1200" b="1">
                <a:solidFill>
                  <a:schemeClr val="bg2"/>
                </a:solidFill>
              </a:rPr>
              <a:pPr algn="r" eaLnBrk="1" hangingPunct="1"/>
              <a:t>41</a:t>
            </a:fld>
            <a:endParaRPr lang="en-US" altLang="el-GR" sz="1200" b="1">
              <a:solidFill>
                <a:schemeClr val="bg2"/>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DC05755-3338-423E-9794-348E253CABCF}" type="slidenum">
              <a:rPr lang="en-US" altLang="el-GR" sz="1200" smtClean="0">
                <a:solidFill>
                  <a:schemeClr val="bg2"/>
                </a:solidFill>
              </a:rPr>
              <a:pPr eaLnBrk="1" hangingPunct="1"/>
              <a:t>42</a:t>
            </a:fld>
            <a:endParaRPr lang="en-US" altLang="el-GR" sz="1200" smtClean="0">
              <a:solidFill>
                <a:schemeClr val="bg2"/>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400">
                <a:solidFill>
                  <a:schemeClr val="tx1"/>
                </a:solidFill>
                <a:latin typeface="Times New Roman" pitchFamily="18" charset="0"/>
                <a:cs typeface="Times New Roman" pitchFamily="18" charset="0"/>
              </a:defRPr>
            </a:lvl1pPr>
            <a:lvl2pPr marL="742950" indent="-285750" defTabSz="898525" eaLnBrk="0" hangingPunct="0">
              <a:defRPr sz="2400">
                <a:solidFill>
                  <a:schemeClr val="tx1"/>
                </a:solidFill>
                <a:latin typeface="Times New Roman" pitchFamily="18" charset="0"/>
                <a:cs typeface="Times New Roman" pitchFamily="18" charset="0"/>
              </a:defRPr>
            </a:lvl2pPr>
            <a:lvl3pPr marL="1143000" indent="-228600" defTabSz="898525" eaLnBrk="0" hangingPunct="0">
              <a:defRPr sz="2400">
                <a:solidFill>
                  <a:schemeClr val="tx1"/>
                </a:solidFill>
                <a:latin typeface="Times New Roman" pitchFamily="18" charset="0"/>
                <a:cs typeface="Times New Roman" pitchFamily="18" charset="0"/>
              </a:defRPr>
            </a:lvl3pPr>
            <a:lvl4pPr marL="1600200" indent="-228600" defTabSz="898525" eaLnBrk="0" hangingPunct="0">
              <a:defRPr sz="2400">
                <a:solidFill>
                  <a:schemeClr val="tx1"/>
                </a:solidFill>
                <a:latin typeface="Times New Roman" pitchFamily="18" charset="0"/>
                <a:cs typeface="Times New Roman" pitchFamily="18" charset="0"/>
              </a:defRPr>
            </a:lvl4pPr>
            <a:lvl5pPr marL="2057400" indent="-228600" defTabSz="898525" eaLnBrk="0" hangingPunct="0">
              <a:defRPr sz="2400">
                <a:solidFill>
                  <a:schemeClr val="tx1"/>
                </a:solidFill>
                <a:latin typeface="Times New Roman" pitchFamily="18" charset="0"/>
                <a:cs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0620EC9-9DC3-48FD-9F85-FAA7C2E366E6}" type="slidenum">
              <a:rPr lang="en-US" altLang="el-GR" sz="1200" smtClean="0">
                <a:solidFill>
                  <a:schemeClr val="bg2"/>
                </a:solidFill>
              </a:rPr>
              <a:pPr eaLnBrk="1" hangingPunct="1"/>
              <a:t>43</a:t>
            </a:fld>
            <a:endParaRPr lang="en-US" altLang="el-GR" sz="1200" smtClean="0">
              <a:solidFill>
                <a:schemeClr val="bg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10C5E44-2E2E-4BDC-B7D0-CD2E69171D31}" type="slidenum">
              <a:rPr lang="en-US" altLang="en-US" smtClean="0">
                <a:solidFill>
                  <a:schemeClr val="bg2"/>
                </a:solidFill>
              </a:rPr>
              <a:pPr eaLnBrk="1" hangingPunct="1">
                <a:spcBef>
                  <a:spcPct val="0"/>
                </a:spcBef>
              </a:pPr>
              <a:t>8</a:t>
            </a:fld>
            <a:endParaRPr lang="en-US" altLang="en-US" smtClean="0">
              <a:solidFill>
                <a:schemeClr val="bg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58CFFD-9BB0-4887-9288-44BA96EC28CC}" type="slidenum">
              <a:rPr lang="en-US" altLang="en-US" smtClean="0">
                <a:solidFill>
                  <a:schemeClr val="bg2"/>
                </a:solidFill>
              </a:rPr>
              <a:pPr eaLnBrk="1" hangingPunct="1">
                <a:spcBef>
                  <a:spcPct val="0"/>
                </a:spcBef>
              </a:pPr>
              <a:t>9</a:t>
            </a:fld>
            <a:endParaRPr lang="en-US" altLang="en-US" smtClean="0">
              <a:solidFill>
                <a:schemeClr val="bg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568BDAC-0E3B-45F3-96CE-F9419F046C4B}" type="slidenum">
              <a:rPr lang="en-US" altLang="en-US" smtClean="0">
                <a:solidFill>
                  <a:schemeClr val="bg2"/>
                </a:solidFill>
              </a:rPr>
              <a:pPr eaLnBrk="1" hangingPunct="1">
                <a:spcBef>
                  <a:spcPct val="0"/>
                </a:spcBef>
              </a:pPr>
              <a:t>10</a:t>
            </a:fld>
            <a:endParaRPr lang="en-US" altLang="en-US" smtClean="0">
              <a:solidFill>
                <a:schemeClr val="bg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C5A603-D4D9-4B97-BE86-F66F2B1A57DB}" type="slidenum">
              <a:rPr lang="en-US" altLang="en-US" smtClean="0">
                <a:solidFill>
                  <a:schemeClr val="bg2"/>
                </a:solidFill>
              </a:rPr>
              <a:pPr eaLnBrk="1" hangingPunct="1">
                <a:spcBef>
                  <a:spcPct val="0"/>
                </a:spcBef>
              </a:pPr>
              <a:t>11</a:t>
            </a:fld>
            <a:endParaRPr lang="en-US" altLang="en-US" smtClean="0">
              <a:solidFill>
                <a:schemeClr val="bg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0C28DE1-CC98-4334-A3EA-69C063A6D7AC}" type="slidenum">
              <a:rPr lang="en-US" altLang="en-US" smtClean="0">
                <a:solidFill>
                  <a:schemeClr val="bg2"/>
                </a:solidFill>
              </a:rPr>
              <a:pPr eaLnBrk="1" hangingPunct="1">
                <a:spcBef>
                  <a:spcPct val="0"/>
                </a:spcBef>
              </a:pPr>
              <a:t>12</a:t>
            </a:fld>
            <a:endParaRPr lang="en-US" altLang="en-US" smtClean="0">
              <a:solidFill>
                <a:schemeClr val="bg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spcBef>
                <a:spcPct val="30000"/>
              </a:spcBef>
              <a:defRPr sz="1200">
                <a:solidFill>
                  <a:schemeClr val="tx1"/>
                </a:solidFill>
                <a:latin typeface="Times New Roman" pitchFamily="18" charset="0"/>
              </a:defRPr>
            </a:lvl1pPr>
            <a:lvl2pPr marL="742950" indent="-285750" defTabSz="898525" eaLnBrk="0" hangingPunct="0">
              <a:spcBef>
                <a:spcPct val="30000"/>
              </a:spcBef>
              <a:defRPr sz="1200">
                <a:solidFill>
                  <a:schemeClr val="tx1"/>
                </a:solidFill>
                <a:latin typeface="Times New Roman" pitchFamily="18" charset="0"/>
              </a:defRPr>
            </a:lvl2pPr>
            <a:lvl3pPr marL="1143000" indent="-228600" defTabSz="898525" eaLnBrk="0" hangingPunct="0">
              <a:spcBef>
                <a:spcPct val="30000"/>
              </a:spcBef>
              <a:defRPr sz="1200">
                <a:solidFill>
                  <a:schemeClr val="tx1"/>
                </a:solidFill>
                <a:latin typeface="Times New Roman" pitchFamily="18" charset="0"/>
              </a:defRPr>
            </a:lvl3pPr>
            <a:lvl4pPr marL="1600200" indent="-228600" defTabSz="898525" eaLnBrk="0" hangingPunct="0">
              <a:spcBef>
                <a:spcPct val="30000"/>
              </a:spcBef>
              <a:defRPr sz="1200">
                <a:solidFill>
                  <a:schemeClr val="tx1"/>
                </a:solidFill>
                <a:latin typeface="Times New Roman" pitchFamily="18" charset="0"/>
              </a:defRPr>
            </a:lvl4pPr>
            <a:lvl5pPr marL="2057400" indent="-228600" defTabSz="898525" eaLnBrk="0" hangingPunct="0">
              <a:spcBef>
                <a:spcPct val="30000"/>
              </a:spcBef>
              <a:defRPr sz="1200">
                <a:solidFill>
                  <a:schemeClr val="tx1"/>
                </a:solidFill>
                <a:latin typeface="Times New Roman" pitchFamily="18" charset="0"/>
              </a:defRPr>
            </a:lvl5pPr>
            <a:lvl6pPr marL="2514600" indent="-228600" defTabSz="898525" eaLnBrk="0" fontAlgn="base" hangingPunct="0">
              <a:spcBef>
                <a:spcPct val="30000"/>
              </a:spcBef>
              <a:spcAft>
                <a:spcPct val="0"/>
              </a:spcAft>
              <a:defRPr sz="1200">
                <a:solidFill>
                  <a:schemeClr val="tx1"/>
                </a:solidFill>
                <a:latin typeface="Times New Roman" pitchFamily="18" charset="0"/>
              </a:defRPr>
            </a:lvl6pPr>
            <a:lvl7pPr marL="2971800" indent="-228600" defTabSz="898525" eaLnBrk="0" fontAlgn="base" hangingPunct="0">
              <a:spcBef>
                <a:spcPct val="30000"/>
              </a:spcBef>
              <a:spcAft>
                <a:spcPct val="0"/>
              </a:spcAft>
              <a:defRPr sz="1200">
                <a:solidFill>
                  <a:schemeClr val="tx1"/>
                </a:solidFill>
                <a:latin typeface="Times New Roman" pitchFamily="18" charset="0"/>
              </a:defRPr>
            </a:lvl7pPr>
            <a:lvl8pPr marL="3429000" indent="-228600" defTabSz="898525" eaLnBrk="0" fontAlgn="base" hangingPunct="0">
              <a:spcBef>
                <a:spcPct val="30000"/>
              </a:spcBef>
              <a:spcAft>
                <a:spcPct val="0"/>
              </a:spcAft>
              <a:defRPr sz="1200">
                <a:solidFill>
                  <a:schemeClr val="tx1"/>
                </a:solidFill>
                <a:latin typeface="Times New Roman" pitchFamily="18" charset="0"/>
              </a:defRPr>
            </a:lvl8pPr>
            <a:lvl9pPr marL="3886200" indent="-228600" defTabSz="8985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0C2E5FC-7C4E-470D-8566-27477067707B}" type="slidenum">
              <a:rPr lang="en-US" altLang="en-US" smtClean="0">
                <a:solidFill>
                  <a:schemeClr val="bg2"/>
                </a:solidFill>
              </a:rPr>
              <a:pPr eaLnBrk="1" hangingPunct="1">
                <a:spcBef>
                  <a:spcPct val="0"/>
                </a:spcBef>
              </a:pPr>
              <a:t>13</a:t>
            </a:fld>
            <a:endParaRPr lang="en-US" altLang="en-US"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9" name="Line 12"/>
          <p:cNvSpPr>
            <a:spLocks noChangeShapeType="1"/>
          </p:cNvSpPr>
          <p:nvPr userDrawn="1"/>
        </p:nvSpPr>
        <p:spPr bwMode="auto">
          <a:xfrm>
            <a:off x="533400" y="1676400"/>
            <a:ext cx="83058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0" name="Line 13"/>
          <p:cNvSpPr>
            <a:spLocks noChangeShapeType="1"/>
          </p:cNvSpPr>
          <p:nvPr userDrawn="1"/>
        </p:nvSpPr>
        <p:spPr bwMode="auto">
          <a:xfrm>
            <a:off x="1371600" y="228600"/>
            <a:ext cx="0" cy="617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1" name="Rectangle 14"/>
          <p:cNvSpPr>
            <a:spLocks noChangeArrowheads="1"/>
          </p:cNvSpPr>
          <p:nvPr userDrawn="1"/>
        </p:nvSpPr>
        <p:spPr bwMode="auto">
          <a:xfrm>
            <a:off x="228600" y="533400"/>
            <a:ext cx="1066800" cy="1066800"/>
          </a:xfrm>
          <a:prstGeom prst="rect">
            <a:avLst/>
          </a:prstGeom>
          <a:solidFill>
            <a:srgbClr val="0033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n-US"/>
          </a:p>
        </p:txBody>
      </p:sp>
      <p:sp>
        <p:nvSpPr>
          <p:cNvPr id="12" name="Rectangle 15"/>
          <p:cNvSpPr>
            <a:spLocks noChangeArrowheads="1"/>
          </p:cNvSpPr>
          <p:nvPr userDrawn="1"/>
        </p:nvSpPr>
        <p:spPr bwMode="auto">
          <a:xfrm>
            <a:off x="457200" y="381000"/>
            <a:ext cx="914400" cy="838200"/>
          </a:xfrm>
          <a:prstGeom prst="rect">
            <a:avLst/>
          </a:prstGeom>
          <a:solidFill>
            <a:srgbClr val="33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n-US"/>
          </a:p>
        </p:txBody>
      </p:sp>
      <p:sp>
        <p:nvSpPr>
          <p:cNvPr id="13" name="Rectangle 16"/>
          <p:cNvSpPr>
            <a:spLocks noChangeArrowheads="1"/>
          </p:cNvSpPr>
          <p:nvPr userDrawn="1"/>
        </p:nvSpPr>
        <p:spPr bwMode="auto">
          <a:xfrm>
            <a:off x="457200" y="762000"/>
            <a:ext cx="609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n-US"/>
          </a:p>
        </p:txBody>
      </p:sp>
      <p:sp>
        <p:nvSpPr>
          <p:cNvPr id="14" name="Rectangle 17"/>
          <p:cNvSpPr>
            <a:spLocks noChangeArrowheads="1"/>
          </p:cNvSpPr>
          <p:nvPr userDrawn="1"/>
        </p:nvSpPr>
        <p:spPr bwMode="auto">
          <a:xfrm>
            <a:off x="762000" y="1143000"/>
            <a:ext cx="381000" cy="3048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n-US"/>
          </a:p>
        </p:txBody>
      </p:sp>
      <p:sp>
        <p:nvSpPr>
          <p:cNvPr id="15" name="Text Box 18"/>
          <p:cNvSpPr txBox="1">
            <a:spLocks noChangeArrowheads="1"/>
          </p:cNvSpPr>
          <p:nvPr userDrawn="1"/>
        </p:nvSpPr>
        <p:spPr bwMode="auto">
          <a:xfrm>
            <a:off x="2743200" y="3962400"/>
            <a:ext cx="4419600" cy="1216025"/>
          </a:xfrm>
          <a:prstGeom prst="rect">
            <a:avLst/>
          </a:prstGeom>
          <a:solidFill>
            <a:schemeClr val="bg1"/>
          </a:solidFill>
          <a:ln w="28575">
            <a:solidFill>
              <a:srgbClr val="3399FF"/>
            </a:solidFill>
            <a:miter lim="800000"/>
            <a:headEnd/>
            <a:tailEnd/>
          </a:ln>
        </p:spPr>
        <p:txBody>
          <a:bodyPr anchor="b">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latin typeface="Monotype Corsiva" pitchFamily="66" charset="0"/>
              </a:rPr>
              <a:t>Managerial Economics: Economic Tools for Today’s Decision Makers, 4/e By Paul Keat and Philip Young</a:t>
            </a:r>
          </a:p>
        </p:txBody>
      </p:sp>
      <p:sp>
        <p:nvSpPr>
          <p:cNvPr id="132103" name="Rectangle 7"/>
          <p:cNvSpPr>
            <a:spLocks noGrp="1" noChangeArrowheads="1"/>
          </p:cNvSpPr>
          <p:nvPr>
            <p:ph type="ctrTitle" sz="quarter"/>
          </p:nvPr>
        </p:nvSpPr>
        <p:spPr>
          <a:xfrm>
            <a:off x="685800" y="1143000"/>
            <a:ext cx="7772400" cy="1143000"/>
          </a:xfrm>
        </p:spPr>
        <p:txBody>
          <a:bodyPr/>
          <a:lstStyle>
            <a:lvl1pPr>
              <a:defRPr/>
            </a:lvl1pPr>
          </a:lstStyle>
          <a:p>
            <a:r>
              <a:rPr lang="el-GR"/>
              <a:t>Κάντε κλικ για να επεξεργαστείτε τον τίτλο</a:t>
            </a:r>
          </a:p>
        </p:txBody>
      </p:sp>
      <p:sp>
        <p:nvSpPr>
          <p:cNvPr id="132104"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5715000"/>
            <a:ext cx="623094" cy="1087582"/>
          </a:xfrm>
          <a:prstGeom prst="rect">
            <a:avLst/>
          </a:prstGeom>
        </p:spPr>
      </p:pic>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r>
              <a:rPr lang="el-GR" smtClean="0"/>
              <a:t>1</a:t>
            </a:r>
            <a:endParaRPr lang="el-GR"/>
          </a:p>
        </p:txBody>
      </p:sp>
      <p:sp>
        <p:nvSpPr>
          <p:cNvPr id="20" name="Slide Number Placeholder 19"/>
          <p:cNvSpPr>
            <a:spLocks noGrp="1"/>
          </p:cNvSpPr>
          <p:nvPr>
            <p:ph type="sldNum" sz="quarter" idx="12"/>
          </p:nvPr>
        </p:nvSpPr>
        <p:spPr/>
        <p:txBody>
          <a:bodyPr/>
          <a:lstStyle/>
          <a:p>
            <a:pPr>
              <a:defRPr/>
            </a:pPr>
            <a:fld id="{BBE71148-71E2-430A-ADF8-E9D4056A52A2}" type="slidenum">
              <a:rPr lang="el-GR" smtClean="0"/>
              <a:pPr>
                <a:defRPr/>
              </a:pPr>
              <a:t>‹#›</a:t>
            </a:fld>
            <a:endParaRPr lang="el-GR"/>
          </a:p>
        </p:txBody>
      </p:sp>
    </p:spTree>
    <p:extLst>
      <p:ext uri="{BB962C8B-B14F-4D97-AF65-F5344CB8AC3E}">
        <p14:creationId xmlns:p14="http://schemas.microsoft.com/office/powerpoint/2010/main" val="67688102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6" name="Rectangle 10"/>
          <p:cNvSpPr>
            <a:spLocks noGrp="1" noChangeArrowheads="1"/>
          </p:cNvSpPr>
          <p:nvPr>
            <p:ph type="sldNum" sz="quarter" idx="12"/>
          </p:nvPr>
        </p:nvSpPr>
        <p:spPr>
          <a:ln/>
        </p:spPr>
        <p:txBody>
          <a:bodyPr/>
          <a:lstStyle>
            <a:lvl1pPr>
              <a:defRPr/>
            </a:lvl1pPr>
          </a:lstStyle>
          <a:p>
            <a:pPr>
              <a:defRPr/>
            </a:pPr>
            <a:fld id="{CB6E8FFD-2B4D-4B27-9C25-43B09791ED1A}" type="slidenum">
              <a:rPr lang="el-GR"/>
              <a:pPr>
                <a:defRPr/>
              </a:pPr>
              <a:t>‹#›</a:t>
            </a:fld>
            <a:endParaRPr lang="el-GR"/>
          </a:p>
        </p:txBody>
      </p:sp>
    </p:spTree>
    <p:extLst>
      <p:ext uri="{BB962C8B-B14F-4D97-AF65-F5344CB8AC3E}">
        <p14:creationId xmlns:p14="http://schemas.microsoft.com/office/powerpoint/2010/main" val="134297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228600"/>
            <a:ext cx="1943100" cy="5867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228600"/>
            <a:ext cx="5676900" cy="5867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6" name="Rectangle 10"/>
          <p:cNvSpPr>
            <a:spLocks noGrp="1" noChangeArrowheads="1"/>
          </p:cNvSpPr>
          <p:nvPr>
            <p:ph type="sldNum" sz="quarter" idx="12"/>
          </p:nvPr>
        </p:nvSpPr>
        <p:spPr>
          <a:ln/>
        </p:spPr>
        <p:txBody>
          <a:bodyPr/>
          <a:lstStyle>
            <a:lvl1pPr>
              <a:defRPr/>
            </a:lvl1pPr>
          </a:lstStyle>
          <a:p>
            <a:pPr>
              <a:defRPr/>
            </a:pPr>
            <a:fld id="{A7351B70-7CEB-4ABC-92F5-F7045CA80076}" type="slidenum">
              <a:rPr lang="el-GR"/>
              <a:pPr>
                <a:defRPr/>
              </a:pPr>
              <a:t>‹#›</a:t>
            </a:fld>
            <a:endParaRPr lang="el-GR"/>
          </a:p>
        </p:txBody>
      </p:sp>
    </p:spTree>
    <p:extLst>
      <p:ext uri="{BB962C8B-B14F-4D97-AF65-F5344CB8AC3E}">
        <p14:creationId xmlns:p14="http://schemas.microsoft.com/office/powerpoint/2010/main" val="110617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228600"/>
            <a:ext cx="77724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8"/>
          <p:cNvSpPr>
            <a:spLocks noGrp="1" noChangeArrowheads="1"/>
          </p:cNvSpPr>
          <p:nvPr>
            <p:ph type="dt" sz="half" idx="10"/>
          </p:nvPr>
        </p:nvSpPr>
        <p:spPr>
          <a:ln/>
        </p:spPr>
        <p:txBody>
          <a:bodyPr/>
          <a:lstStyle>
            <a:lvl1pPr>
              <a:defRPr/>
            </a:lvl1pPr>
          </a:lstStyle>
          <a:p>
            <a:pPr>
              <a:defRPr/>
            </a:pPr>
            <a:endParaRPr lang="el-GR"/>
          </a:p>
        </p:txBody>
      </p:sp>
      <p:sp>
        <p:nvSpPr>
          <p:cNvPr id="4"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5" name="Rectangle 10"/>
          <p:cNvSpPr>
            <a:spLocks noGrp="1" noChangeArrowheads="1"/>
          </p:cNvSpPr>
          <p:nvPr>
            <p:ph type="sldNum" sz="quarter" idx="12"/>
          </p:nvPr>
        </p:nvSpPr>
        <p:spPr>
          <a:ln/>
        </p:spPr>
        <p:txBody>
          <a:bodyPr/>
          <a:lstStyle>
            <a:lvl1pPr>
              <a:defRPr/>
            </a:lvl1pPr>
          </a:lstStyle>
          <a:p>
            <a:pPr>
              <a:defRPr/>
            </a:pPr>
            <a:fld id="{AEB243F9-22FF-42B7-890F-27C5853F9E54}" type="slidenum">
              <a:rPr lang="el-GR"/>
              <a:pPr>
                <a:defRPr/>
              </a:pPr>
              <a:t>‹#›</a:t>
            </a:fld>
            <a:endParaRPr lang="el-GR"/>
          </a:p>
        </p:txBody>
      </p:sp>
    </p:spTree>
    <p:extLst>
      <p:ext uri="{BB962C8B-B14F-4D97-AF65-F5344CB8AC3E}">
        <p14:creationId xmlns:p14="http://schemas.microsoft.com/office/powerpoint/2010/main" val="94449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r>
              <a:rPr lang="el-GR" dirty="0"/>
              <a:t>1</a:t>
            </a:r>
          </a:p>
        </p:txBody>
      </p:sp>
      <p:sp>
        <p:nvSpPr>
          <p:cNvPr id="6" name="Rectangle 10"/>
          <p:cNvSpPr>
            <a:spLocks noGrp="1" noChangeArrowheads="1"/>
          </p:cNvSpPr>
          <p:nvPr>
            <p:ph type="sldNum" sz="quarter" idx="12"/>
          </p:nvPr>
        </p:nvSpPr>
        <p:spPr>
          <a:ln/>
        </p:spPr>
        <p:txBody>
          <a:bodyPr/>
          <a:lstStyle>
            <a:lvl1pPr>
              <a:defRPr/>
            </a:lvl1pPr>
          </a:lstStyle>
          <a:p>
            <a:pPr>
              <a:defRPr/>
            </a:pPr>
            <a:fld id="{93F76ECD-9432-4D21-9D5E-822BE323DF37}" type="slidenum">
              <a:rPr lang="el-GR"/>
              <a:pPr>
                <a:defRPr/>
              </a:pPr>
              <a:t>‹#›</a:t>
            </a:fld>
            <a:endParaRPr lang="el-GR"/>
          </a:p>
        </p:txBody>
      </p:sp>
    </p:spTree>
    <p:extLst>
      <p:ext uri="{BB962C8B-B14F-4D97-AF65-F5344CB8AC3E}">
        <p14:creationId xmlns:p14="http://schemas.microsoft.com/office/powerpoint/2010/main" val="286845188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6" name="Rectangle 10"/>
          <p:cNvSpPr>
            <a:spLocks noGrp="1" noChangeArrowheads="1"/>
          </p:cNvSpPr>
          <p:nvPr>
            <p:ph type="sldNum" sz="quarter" idx="12"/>
          </p:nvPr>
        </p:nvSpPr>
        <p:spPr>
          <a:ln/>
        </p:spPr>
        <p:txBody>
          <a:bodyPr/>
          <a:lstStyle>
            <a:lvl1pPr>
              <a:defRPr/>
            </a:lvl1pPr>
          </a:lstStyle>
          <a:p>
            <a:pPr>
              <a:defRPr/>
            </a:pPr>
            <a:fld id="{F37EB210-0591-473B-B95A-9DF1ACCFBB26}" type="slidenum">
              <a:rPr lang="el-GR"/>
              <a:pPr>
                <a:defRPr/>
              </a:pPr>
              <a:t>‹#›</a:t>
            </a:fld>
            <a:endParaRPr lang="el-GR"/>
          </a:p>
        </p:txBody>
      </p:sp>
    </p:spTree>
    <p:extLst>
      <p:ext uri="{BB962C8B-B14F-4D97-AF65-F5344CB8AC3E}">
        <p14:creationId xmlns:p14="http://schemas.microsoft.com/office/powerpoint/2010/main" val="178936614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7" name="Rectangle 10"/>
          <p:cNvSpPr>
            <a:spLocks noGrp="1" noChangeArrowheads="1"/>
          </p:cNvSpPr>
          <p:nvPr>
            <p:ph type="sldNum" sz="quarter" idx="12"/>
          </p:nvPr>
        </p:nvSpPr>
        <p:spPr>
          <a:ln/>
        </p:spPr>
        <p:txBody>
          <a:bodyPr/>
          <a:lstStyle>
            <a:lvl1pPr>
              <a:defRPr/>
            </a:lvl1pPr>
          </a:lstStyle>
          <a:p>
            <a:pPr>
              <a:defRPr/>
            </a:pPr>
            <a:fld id="{0C9ABB65-A5B7-44E6-8101-F1292BB0A6B3}" type="slidenum">
              <a:rPr lang="el-GR"/>
              <a:pPr>
                <a:defRPr/>
              </a:pPr>
              <a:t>‹#›</a:t>
            </a:fld>
            <a:endParaRPr lang="el-GR"/>
          </a:p>
        </p:txBody>
      </p:sp>
    </p:spTree>
    <p:extLst>
      <p:ext uri="{BB962C8B-B14F-4D97-AF65-F5344CB8AC3E}">
        <p14:creationId xmlns:p14="http://schemas.microsoft.com/office/powerpoint/2010/main" val="124557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dt" sz="half" idx="10"/>
          </p:nvPr>
        </p:nvSpPr>
        <p:spPr>
          <a:ln/>
        </p:spPr>
        <p:txBody>
          <a:bodyPr/>
          <a:lstStyle>
            <a:lvl1pPr>
              <a:defRPr/>
            </a:lvl1pPr>
          </a:lstStyle>
          <a:p>
            <a:pPr>
              <a:defRPr/>
            </a:pPr>
            <a:endParaRPr lang="el-GR"/>
          </a:p>
        </p:txBody>
      </p:sp>
      <p:sp>
        <p:nvSpPr>
          <p:cNvPr id="8"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9" name="Rectangle 10"/>
          <p:cNvSpPr>
            <a:spLocks noGrp="1" noChangeArrowheads="1"/>
          </p:cNvSpPr>
          <p:nvPr>
            <p:ph type="sldNum" sz="quarter" idx="12"/>
          </p:nvPr>
        </p:nvSpPr>
        <p:spPr>
          <a:ln/>
        </p:spPr>
        <p:txBody>
          <a:bodyPr/>
          <a:lstStyle>
            <a:lvl1pPr>
              <a:defRPr/>
            </a:lvl1pPr>
          </a:lstStyle>
          <a:p>
            <a:pPr>
              <a:defRPr/>
            </a:pPr>
            <a:fld id="{6DCABC9B-2213-420E-A9A5-E53714727683}" type="slidenum">
              <a:rPr lang="el-GR"/>
              <a:pPr>
                <a:defRPr/>
              </a:pPr>
              <a:t>‹#›</a:t>
            </a:fld>
            <a:endParaRPr lang="el-GR"/>
          </a:p>
        </p:txBody>
      </p:sp>
    </p:spTree>
    <p:extLst>
      <p:ext uri="{BB962C8B-B14F-4D97-AF65-F5344CB8AC3E}">
        <p14:creationId xmlns:p14="http://schemas.microsoft.com/office/powerpoint/2010/main" val="223529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dt" sz="half" idx="10"/>
          </p:nvPr>
        </p:nvSpPr>
        <p:spPr>
          <a:ln/>
        </p:spPr>
        <p:txBody>
          <a:bodyPr/>
          <a:lstStyle>
            <a:lvl1pPr>
              <a:defRPr/>
            </a:lvl1pPr>
          </a:lstStyle>
          <a:p>
            <a:pPr>
              <a:defRPr/>
            </a:pPr>
            <a:endParaRPr lang="el-GR"/>
          </a:p>
        </p:txBody>
      </p:sp>
      <p:sp>
        <p:nvSpPr>
          <p:cNvPr id="4"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5" name="Rectangle 10"/>
          <p:cNvSpPr>
            <a:spLocks noGrp="1" noChangeArrowheads="1"/>
          </p:cNvSpPr>
          <p:nvPr>
            <p:ph type="sldNum" sz="quarter" idx="12"/>
          </p:nvPr>
        </p:nvSpPr>
        <p:spPr>
          <a:ln/>
        </p:spPr>
        <p:txBody>
          <a:bodyPr/>
          <a:lstStyle>
            <a:lvl1pPr>
              <a:defRPr/>
            </a:lvl1pPr>
          </a:lstStyle>
          <a:p>
            <a:pPr>
              <a:defRPr/>
            </a:pPr>
            <a:fld id="{1C1A0D64-9BD9-46C9-9BC6-ACB0F2C9C7CD}" type="slidenum">
              <a:rPr lang="el-GR"/>
              <a:pPr>
                <a:defRPr/>
              </a:pPr>
              <a:t>‹#›</a:t>
            </a:fld>
            <a:endParaRPr lang="el-G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4706" y="5638800"/>
            <a:ext cx="623094" cy="1087582"/>
          </a:xfrm>
          <a:prstGeom prst="rect">
            <a:avLst/>
          </a:prstGeom>
        </p:spPr>
      </p:pic>
    </p:spTree>
    <p:extLst>
      <p:ext uri="{BB962C8B-B14F-4D97-AF65-F5344CB8AC3E}">
        <p14:creationId xmlns:p14="http://schemas.microsoft.com/office/powerpoint/2010/main" val="13527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l-GR"/>
          </a:p>
        </p:txBody>
      </p:sp>
      <p:sp>
        <p:nvSpPr>
          <p:cNvPr id="3"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4" name="Rectangle 10"/>
          <p:cNvSpPr>
            <a:spLocks noGrp="1" noChangeArrowheads="1"/>
          </p:cNvSpPr>
          <p:nvPr>
            <p:ph type="sldNum" sz="quarter" idx="12"/>
          </p:nvPr>
        </p:nvSpPr>
        <p:spPr>
          <a:ln/>
        </p:spPr>
        <p:txBody>
          <a:bodyPr/>
          <a:lstStyle>
            <a:lvl1pPr>
              <a:defRPr/>
            </a:lvl1pPr>
          </a:lstStyle>
          <a:p>
            <a:pPr>
              <a:defRPr/>
            </a:pPr>
            <a:fld id="{0FB57B52-AEEC-41A0-8F4C-26C271661F07}" type="slidenum">
              <a:rPr lang="el-GR"/>
              <a:pPr>
                <a:defRPr/>
              </a:pPr>
              <a:t>‹#›</a:t>
            </a:fld>
            <a:endParaRPr lang="el-GR"/>
          </a:p>
        </p:txBody>
      </p:sp>
    </p:spTree>
    <p:extLst>
      <p:ext uri="{BB962C8B-B14F-4D97-AF65-F5344CB8AC3E}">
        <p14:creationId xmlns:p14="http://schemas.microsoft.com/office/powerpoint/2010/main" val="50419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7" name="Rectangle 10"/>
          <p:cNvSpPr>
            <a:spLocks noGrp="1" noChangeArrowheads="1"/>
          </p:cNvSpPr>
          <p:nvPr>
            <p:ph type="sldNum" sz="quarter" idx="12"/>
          </p:nvPr>
        </p:nvSpPr>
        <p:spPr>
          <a:ln/>
        </p:spPr>
        <p:txBody>
          <a:bodyPr/>
          <a:lstStyle>
            <a:lvl1pPr>
              <a:defRPr/>
            </a:lvl1pPr>
          </a:lstStyle>
          <a:p>
            <a:pPr>
              <a:defRPr/>
            </a:pPr>
            <a:fld id="{305964AB-D795-4C2E-8522-B36E15628590}" type="slidenum">
              <a:rPr lang="el-GR"/>
              <a:pPr>
                <a:defRPr/>
              </a:pPr>
              <a:t>‹#›</a:t>
            </a:fld>
            <a:endParaRPr lang="el-GR"/>
          </a:p>
        </p:txBody>
      </p:sp>
    </p:spTree>
    <p:extLst>
      <p:ext uri="{BB962C8B-B14F-4D97-AF65-F5344CB8AC3E}">
        <p14:creationId xmlns:p14="http://schemas.microsoft.com/office/powerpoint/2010/main" val="379846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r>
              <a:rPr lang="el-GR"/>
              <a:t>1</a:t>
            </a:r>
          </a:p>
        </p:txBody>
      </p:sp>
      <p:sp>
        <p:nvSpPr>
          <p:cNvPr id="7" name="Rectangle 10"/>
          <p:cNvSpPr>
            <a:spLocks noGrp="1" noChangeArrowheads="1"/>
          </p:cNvSpPr>
          <p:nvPr>
            <p:ph type="sldNum" sz="quarter" idx="12"/>
          </p:nvPr>
        </p:nvSpPr>
        <p:spPr>
          <a:ln/>
        </p:spPr>
        <p:txBody>
          <a:bodyPr/>
          <a:lstStyle>
            <a:lvl1pPr>
              <a:defRPr/>
            </a:lvl1pPr>
          </a:lstStyle>
          <a:p>
            <a:pPr>
              <a:defRPr/>
            </a:pPr>
            <a:fld id="{2FC49DBB-C609-4815-9BF0-87B293188351}" type="slidenum">
              <a:rPr lang="el-GR"/>
              <a:pPr>
                <a:defRPr/>
              </a:pPr>
              <a:t>‹#›</a:t>
            </a:fld>
            <a:endParaRPr lang="el-GR"/>
          </a:p>
        </p:txBody>
      </p:sp>
    </p:spTree>
    <p:extLst>
      <p:ext uri="{BB962C8B-B14F-4D97-AF65-F5344CB8AC3E}">
        <p14:creationId xmlns:p14="http://schemas.microsoft.com/office/powerpoint/2010/main" val="2386931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1033"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4"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5"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6"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31079"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l-GR" smtClean="0"/>
              <a:t>Κάντε κλικ για να επεξεργαστείτε τον τίτλο</a:t>
            </a:r>
          </a:p>
        </p:txBody>
      </p:sp>
      <p:sp>
        <p:nvSpPr>
          <p:cNvPr id="131080"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l-GR"/>
          </a:p>
        </p:txBody>
      </p:sp>
      <p:sp>
        <p:nvSpPr>
          <p:cNvPr id="131081"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r>
              <a:rPr lang="el-GR"/>
              <a:t>1</a:t>
            </a:r>
          </a:p>
        </p:txBody>
      </p:sp>
      <p:sp>
        <p:nvSpPr>
          <p:cNvPr id="131082"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BBE71148-71E2-430A-ADF8-E9D4056A52A2}" type="slidenum">
              <a:rPr lang="el-GR"/>
              <a:pPr>
                <a:defRPr/>
              </a:pPr>
              <a:t>‹#›</a:t>
            </a:fld>
            <a:endParaRPr lang="el-GR"/>
          </a:p>
        </p:txBody>
      </p:sp>
      <p:sp>
        <p:nvSpPr>
          <p:cNvPr id="131083"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2" name="Picture 12" descr="Ntuaem~1-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85113" y="188913"/>
            <a:ext cx="7556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58200" y="5715000"/>
            <a:ext cx="623094" cy="1087582"/>
          </a:xfrm>
          <a:prstGeom prst="rect">
            <a:avLst/>
          </a:prstGeom>
        </p:spPr>
      </p:pic>
    </p:spTree>
  </p:cSld>
  <p:clrMap bg1="dk2" tx1="lt1" bg2="dk1" tx2="lt2" accent1="accent1" accent2="accent2" accent3="accent3" accent4="accent4" accent5="accent5" accent6="accent6" hlink="hlink" folHlink="folHlink"/>
  <p:sldLayoutIdLst>
    <p:sldLayoutId id="2147483938"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osha.europa.eu/en/topics/riskassessment/OiRA-Online-Risk-Assessmen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hyperlink" Target="http://www.latomet.g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304800" y="381000"/>
            <a:ext cx="8458200" cy="1981200"/>
          </a:xfrm>
        </p:spPr>
        <p:txBody>
          <a:bodyPr/>
          <a:lstStyle/>
          <a:p>
            <a:pPr algn="ctr" eaLnBrk="1" hangingPunct="1">
              <a:lnSpc>
                <a:spcPct val="80000"/>
              </a:lnSpc>
              <a:buFont typeface="Wingdings" pitchFamily="2" charset="2"/>
              <a:buNone/>
              <a:defRPr/>
            </a:pPr>
            <a:r>
              <a:rPr lang="el-GR" b="1" dirty="0" smtClean="0">
                <a:latin typeface="Comic Sans MS" panose="030F0702030302020204" pitchFamily="66" charset="0"/>
              </a:rPr>
              <a:t>ΕΚΠΑ</a:t>
            </a:r>
          </a:p>
          <a:p>
            <a:pPr algn="ctr" eaLnBrk="1" hangingPunct="1">
              <a:lnSpc>
                <a:spcPct val="80000"/>
              </a:lnSpc>
              <a:buFont typeface="Wingdings" pitchFamily="2" charset="2"/>
              <a:buNone/>
              <a:defRPr/>
            </a:pPr>
            <a:r>
              <a:rPr lang="el-GR" b="1" dirty="0" smtClean="0">
                <a:latin typeface="Comic Sans MS" panose="030F0702030302020204" pitchFamily="66" charset="0"/>
              </a:rPr>
              <a:t>Ειδίκευση ΠΜΣ Γεωλογία &amp; Γεωπεριβάλλον</a:t>
            </a:r>
          </a:p>
          <a:p>
            <a:pPr algn="ctr" eaLnBrk="1" hangingPunct="1">
              <a:lnSpc>
                <a:spcPct val="80000"/>
              </a:lnSpc>
              <a:buFont typeface="Wingdings" pitchFamily="2" charset="2"/>
              <a:buNone/>
              <a:defRPr/>
            </a:pPr>
            <a:r>
              <a:rPr lang="el-GR" b="1" dirty="0" smtClean="0">
                <a:latin typeface="Comic Sans MS" panose="030F0702030302020204" pitchFamily="66" charset="0"/>
              </a:rPr>
              <a:t>Μετ. Μάθημα</a:t>
            </a:r>
            <a:r>
              <a:rPr lang="en-US" b="1" dirty="0" smtClean="0">
                <a:latin typeface="Comic Sans MS" panose="030F0702030302020204" pitchFamily="66" charset="0"/>
              </a:rPr>
              <a:t>: </a:t>
            </a:r>
            <a:r>
              <a:rPr lang="el-GR" b="1" dirty="0" smtClean="0">
                <a:latin typeface="Comic Sans MS" panose="030F0702030302020204" pitchFamily="66" charset="0"/>
              </a:rPr>
              <a:t>Διαχείριση Ορυκτών Πόρων</a:t>
            </a:r>
          </a:p>
          <a:p>
            <a:pPr algn="ctr" eaLnBrk="1" hangingPunct="1">
              <a:lnSpc>
                <a:spcPct val="80000"/>
              </a:lnSpc>
              <a:buFont typeface="Wingdings" pitchFamily="2" charset="2"/>
              <a:buNone/>
              <a:defRPr/>
            </a:pPr>
            <a:endParaRPr lang="el-GR" b="1" dirty="0" smtClean="0">
              <a:solidFill>
                <a:srgbClr val="FFFF00"/>
              </a:solidFill>
              <a:latin typeface="Comic Sans MS" panose="030F0702030302020204" pitchFamily="66" charset="0"/>
            </a:endParaRPr>
          </a:p>
          <a:p>
            <a:pPr algn="ctr" eaLnBrk="1" hangingPunct="1">
              <a:lnSpc>
                <a:spcPct val="80000"/>
              </a:lnSpc>
              <a:buNone/>
              <a:defRPr/>
            </a:pPr>
            <a:r>
              <a:rPr lang="el-GR" u="sng" dirty="0" smtClean="0">
                <a:solidFill>
                  <a:srgbClr val="FFFF00"/>
                </a:solidFill>
                <a:effectLst/>
                <a:latin typeface="Comic Sans MS" panose="030F0702030302020204" pitchFamily="66" charset="0"/>
              </a:rPr>
              <a:t>Παρουσίαση ΚΜΛΕ</a:t>
            </a:r>
            <a:r>
              <a:rPr lang="el-GR" u="sng" dirty="0">
                <a:solidFill>
                  <a:srgbClr val="FFFF00"/>
                </a:solidFill>
                <a:effectLst/>
                <a:latin typeface="Comic Sans MS" panose="030F0702030302020204" pitchFamily="66" charset="0"/>
              </a:rPr>
              <a:t>, </a:t>
            </a:r>
            <a:endParaRPr lang="el-GR" u="sng" dirty="0" smtClean="0">
              <a:solidFill>
                <a:srgbClr val="FFFF00"/>
              </a:solidFill>
              <a:effectLst/>
              <a:latin typeface="Comic Sans MS" panose="030F0702030302020204" pitchFamily="66" charset="0"/>
            </a:endParaRPr>
          </a:p>
          <a:p>
            <a:pPr algn="ctr" eaLnBrk="1" hangingPunct="1">
              <a:lnSpc>
                <a:spcPct val="80000"/>
              </a:lnSpc>
              <a:buNone/>
              <a:defRPr/>
            </a:pPr>
            <a:r>
              <a:rPr lang="el-GR" dirty="0" smtClean="0">
                <a:solidFill>
                  <a:srgbClr val="FFFF00"/>
                </a:solidFill>
                <a:effectLst/>
                <a:latin typeface="Comic Sans MS" panose="030F0702030302020204" pitchFamily="66" charset="0"/>
              </a:rPr>
              <a:t>ΥΑ </a:t>
            </a:r>
            <a:r>
              <a:rPr lang="el-GR" dirty="0">
                <a:solidFill>
                  <a:srgbClr val="FFFF00"/>
                </a:solidFill>
                <a:effectLst/>
                <a:latin typeface="Comic Sans MS" panose="030F0702030302020204" pitchFamily="66" charset="0"/>
              </a:rPr>
              <a:t>2223 ΦΕΚ 1227, </a:t>
            </a:r>
            <a:r>
              <a:rPr lang="el-GR" dirty="0" smtClean="0">
                <a:solidFill>
                  <a:srgbClr val="FFFF00"/>
                </a:solidFill>
                <a:effectLst/>
                <a:latin typeface="Comic Sans MS" panose="030F0702030302020204" pitchFamily="66" charset="0"/>
              </a:rPr>
              <a:t>14/06/11</a:t>
            </a:r>
          </a:p>
          <a:p>
            <a:pPr algn="ctr" eaLnBrk="1" hangingPunct="1">
              <a:lnSpc>
                <a:spcPct val="80000"/>
              </a:lnSpc>
              <a:buNone/>
              <a:defRPr/>
            </a:pPr>
            <a:endParaRPr lang="en-US" dirty="0" smtClean="0">
              <a:solidFill>
                <a:srgbClr val="FFFF00"/>
              </a:solidFill>
              <a:effectLst/>
              <a:latin typeface="Comic Sans MS" panose="030F0702030302020204" pitchFamily="66" charset="0"/>
            </a:endParaRPr>
          </a:p>
          <a:p>
            <a:pPr marL="0" indent="0" algn="ctr" eaLnBrk="1" hangingPunct="1">
              <a:lnSpc>
                <a:spcPct val="80000"/>
              </a:lnSpc>
              <a:buNone/>
              <a:defRPr/>
            </a:pPr>
            <a:r>
              <a:rPr lang="el-GR" b="1" dirty="0" smtClean="0">
                <a:solidFill>
                  <a:srgbClr val="FFFF00"/>
                </a:solidFill>
                <a:latin typeface="Comic Sans MS" pitchFamily="66" charset="0"/>
              </a:rPr>
              <a:t>Κ. Αδάμ,</a:t>
            </a:r>
            <a:r>
              <a:rPr lang="en-US" b="1" dirty="0" smtClean="0">
                <a:solidFill>
                  <a:srgbClr val="FFFF00"/>
                </a:solidFill>
                <a:latin typeface="Comic Sans MS" pitchFamily="66" charset="0"/>
              </a:rPr>
              <a:t>M. Sc., </a:t>
            </a:r>
            <a:r>
              <a:rPr lang="en-US" b="1" dirty="0" err="1" smtClean="0">
                <a:solidFill>
                  <a:srgbClr val="FFFF00"/>
                </a:solidFill>
                <a:latin typeface="Comic Sans MS" pitchFamily="66" charset="0"/>
              </a:rPr>
              <a:t>Ph.D</a:t>
            </a:r>
            <a:r>
              <a:rPr lang="en-US" b="1" dirty="0" smtClean="0">
                <a:solidFill>
                  <a:srgbClr val="FFFF00"/>
                </a:solidFill>
                <a:latin typeface="Comic Sans MS" pitchFamily="66" charset="0"/>
              </a:rPr>
              <a:t>, </a:t>
            </a:r>
            <a:endParaRPr lang="el-GR" b="1" dirty="0" smtClean="0">
              <a:solidFill>
                <a:srgbClr val="FFFF00"/>
              </a:solidFill>
              <a:latin typeface="Comic Sans MS" pitchFamily="66" charset="0"/>
            </a:endParaRPr>
          </a:p>
          <a:p>
            <a:pPr marL="0" indent="0" algn="ctr" eaLnBrk="1" hangingPunct="1">
              <a:lnSpc>
                <a:spcPct val="80000"/>
              </a:lnSpc>
              <a:buNone/>
              <a:defRPr/>
            </a:pPr>
            <a:r>
              <a:rPr lang="el-GR" b="1" dirty="0" smtClean="0">
                <a:solidFill>
                  <a:srgbClr val="FFFF00"/>
                </a:solidFill>
                <a:latin typeface="Comic Sans MS" pitchFamily="66" charset="0"/>
              </a:rPr>
              <a:t>Επίκουρος Καθηγήτρια, </a:t>
            </a:r>
            <a:r>
              <a:rPr lang="el-GR" sz="2800" b="1" dirty="0" smtClean="0">
                <a:solidFill>
                  <a:srgbClr val="FFFF00"/>
                </a:solidFill>
                <a:latin typeface="Comic Sans MS" pitchFamily="66" charset="0"/>
              </a:rPr>
              <a:t> </a:t>
            </a:r>
          </a:p>
          <a:p>
            <a:pPr marL="0" indent="0" eaLnBrk="1" hangingPunct="1">
              <a:lnSpc>
                <a:spcPct val="80000"/>
              </a:lnSpc>
              <a:buNone/>
              <a:defRPr/>
            </a:pPr>
            <a:r>
              <a:rPr lang="el-GR" sz="2800" b="1" dirty="0" smtClean="0">
                <a:solidFill>
                  <a:srgbClr val="FFFF00"/>
                </a:solidFill>
                <a:latin typeface="Comic Sans MS" pitchFamily="66" charset="0"/>
              </a:rPr>
              <a:t>Σχολή Μηχ. Μεταλλείων-Μεταλλουργών, ΕΜΠ</a:t>
            </a:r>
          </a:p>
          <a:p>
            <a:pPr algn="ctr" eaLnBrk="1" hangingPunct="1">
              <a:lnSpc>
                <a:spcPct val="80000"/>
              </a:lnSpc>
              <a:buNone/>
              <a:defRPr/>
            </a:pPr>
            <a:endParaRPr lang="el-GR" sz="2800" b="1" dirty="0" smtClean="0">
              <a:solidFill>
                <a:srgbClr val="FFFF00"/>
              </a:solidFill>
              <a:latin typeface="Comic Sans MS" pitchFamily="66" charset="0"/>
            </a:endParaRPr>
          </a:p>
          <a:p>
            <a:pPr algn="ctr" eaLnBrk="1" hangingPunct="1">
              <a:lnSpc>
                <a:spcPct val="80000"/>
              </a:lnSpc>
              <a:buNone/>
              <a:defRPr/>
            </a:pPr>
            <a:endParaRPr lang="en-US" u="sng" dirty="0" smtClean="0">
              <a:solidFill>
                <a:srgbClr val="FFFF00"/>
              </a:solidFill>
              <a:effectLst/>
              <a:latin typeface="Comic Sans MS" panose="030F0702030302020204" pitchFamily="66" charset="0"/>
            </a:endParaRPr>
          </a:p>
          <a:p>
            <a:pPr algn="ctr" eaLnBrk="1" hangingPunct="1">
              <a:lnSpc>
                <a:spcPct val="80000"/>
              </a:lnSpc>
              <a:buNone/>
              <a:defRPr/>
            </a:pPr>
            <a:endParaRPr lang="en-US" u="sng" dirty="0" smtClean="0">
              <a:solidFill>
                <a:srgbClr val="FFFF00"/>
              </a:solidFill>
              <a:effectLst/>
              <a:latin typeface="Comic Sans MS" panose="030F0702030302020204" pitchFamily="66" charset="0"/>
            </a:endParaRPr>
          </a:p>
          <a:p>
            <a:pPr algn="ctr" eaLnBrk="1" hangingPunct="1">
              <a:lnSpc>
                <a:spcPct val="80000"/>
              </a:lnSpc>
              <a:buNone/>
              <a:defRPr/>
            </a:pPr>
            <a:r>
              <a:rPr lang="en-US" sz="1400" dirty="0" smtClean="0">
                <a:solidFill>
                  <a:srgbClr val="FFFF00"/>
                </a:solidFill>
                <a:effectLst/>
                <a:latin typeface="Comic Sans MS" panose="030F0702030302020204" pitchFamily="66" charset="0"/>
              </a:rPr>
              <a:t>12/5/2015</a:t>
            </a:r>
            <a:endParaRPr lang="en-US" sz="1400" dirty="0" smtClean="0">
              <a:solidFill>
                <a:srgbClr val="FFFF00"/>
              </a:solidFill>
              <a:latin typeface="Comic Sans MS" pitchFamily="66" charset="0"/>
            </a:endParaRPr>
          </a:p>
          <a:p>
            <a:pPr eaLnBrk="1" hangingPunct="1">
              <a:lnSpc>
                <a:spcPct val="80000"/>
              </a:lnSpc>
              <a:buFont typeface="Wingdings" pitchFamily="2" charset="2"/>
              <a:buNone/>
              <a:defRPr/>
            </a:pPr>
            <a:endParaRPr lang="en-US" sz="2800" b="1"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1981200"/>
            <a:ext cx="8458200" cy="1371600"/>
          </a:xfrm>
          <a:ln w="9525"/>
        </p:spPr>
        <p:txBody>
          <a:bodyPr/>
          <a:lstStyle/>
          <a:p>
            <a:pPr marL="0" indent="0" algn="just" eaLnBrk="1" hangingPunct="1">
              <a:lnSpc>
                <a:spcPct val="90000"/>
              </a:lnSpc>
              <a:defRPr/>
            </a:pPr>
            <a:r>
              <a:rPr lang="el-GR" sz="2800" dirty="0" smtClean="0">
                <a:solidFill>
                  <a:srgbClr val="FFFF00"/>
                </a:solidFill>
                <a:latin typeface="Comic Sans MS" pitchFamily="66" charset="0"/>
                <a:cs typeface="Arial" pitchFamily="34" charset="0"/>
              </a:rPr>
              <a:t>Αξιοποίηση, </a:t>
            </a:r>
            <a:r>
              <a:rPr lang="el-GR" sz="2400" i="1" dirty="0" smtClean="0">
                <a:solidFill>
                  <a:srgbClr val="FFFF00"/>
                </a:solidFill>
                <a:latin typeface="Comic Sans MS" pitchFamily="66" charset="0"/>
                <a:cs typeface="Arial" pitchFamily="34" charset="0"/>
              </a:rPr>
              <a:t>είναι το σύνολο των εργασιών του έργου που γίνονται με σκοπό την παραγωγή εμπορεύσιμων προϊόντων από τις ορυκτές ύλες που περιλαμβάνονται στους αντίστοιχους μεταλλευτικούς ή λατομικούς χώρους καθώς και οι εργασίες, εκμετάλλευσης και διαχείρισης του γεωθερμικού δυναμικού.</a:t>
            </a:r>
          </a:p>
          <a:p>
            <a:pPr marL="0" indent="0" algn="just" eaLnBrk="1" hangingPunct="1">
              <a:lnSpc>
                <a:spcPct val="90000"/>
              </a:lnSpc>
              <a:buFont typeface="Wingdings" pitchFamily="2" charset="2"/>
              <a:buNone/>
              <a:defRPr/>
            </a:pPr>
            <a:endParaRPr lang="el-GR" sz="2400" i="1" dirty="0" smtClean="0">
              <a:solidFill>
                <a:srgbClr val="FFFF00"/>
              </a:solidFill>
              <a:latin typeface="Comic Sans MS" pitchFamily="66" charset="0"/>
              <a:cs typeface="Arial" pitchFamily="34" charset="0"/>
            </a:endParaRPr>
          </a:p>
          <a:p>
            <a:pPr marL="0" indent="0" algn="just" eaLnBrk="1" hangingPunct="1">
              <a:lnSpc>
                <a:spcPct val="90000"/>
              </a:lnSpc>
              <a:defRPr/>
            </a:pPr>
            <a:r>
              <a:rPr lang="el-GR" sz="2800" dirty="0" smtClean="0">
                <a:solidFill>
                  <a:srgbClr val="FFFF00"/>
                </a:solidFill>
                <a:latin typeface="Comic Sans MS" pitchFamily="66" charset="0"/>
                <a:cs typeface="Arial" pitchFamily="34" charset="0"/>
              </a:rPr>
              <a:t>Εκμετάλλευση, </a:t>
            </a:r>
            <a:r>
              <a:rPr lang="el-GR" sz="2400" i="1" dirty="0" smtClean="0">
                <a:solidFill>
                  <a:srgbClr val="FFFF00"/>
                </a:solidFill>
                <a:latin typeface="Comic Sans MS" pitchFamily="66" charset="0"/>
                <a:cs typeface="Arial" pitchFamily="34" charset="0"/>
              </a:rPr>
              <a:t>είναι το μέρος των εργασιών του</a:t>
            </a:r>
          </a:p>
          <a:p>
            <a:pPr marL="0" indent="0" algn="just" eaLnBrk="1" hangingPunct="1">
              <a:lnSpc>
                <a:spcPct val="90000"/>
              </a:lnSpc>
              <a:buFont typeface="Wingdings" pitchFamily="2" charset="2"/>
              <a:buNone/>
              <a:defRPr/>
            </a:pPr>
            <a:r>
              <a:rPr lang="el-GR" sz="2400" i="1" dirty="0" smtClean="0">
                <a:solidFill>
                  <a:srgbClr val="FFFF00"/>
                </a:solidFill>
                <a:latin typeface="Comic Sans MS" pitchFamily="66" charset="0"/>
                <a:cs typeface="Arial" pitchFamily="34" charset="0"/>
              </a:rPr>
              <a:t>έργου από την προσπέλαση του κοιτάσματος μέχρι την</a:t>
            </a:r>
          </a:p>
          <a:p>
            <a:pPr marL="0" indent="0" algn="just" eaLnBrk="1" hangingPunct="1">
              <a:lnSpc>
                <a:spcPct val="90000"/>
              </a:lnSpc>
              <a:buFont typeface="Wingdings" pitchFamily="2" charset="2"/>
              <a:buNone/>
              <a:defRPr/>
            </a:pPr>
            <a:r>
              <a:rPr lang="el-GR" sz="2400" i="1" dirty="0" smtClean="0">
                <a:solidFill>
                  <a:srgbClr val="FFFF00"/>
                </a:solidFill>
                <a:latin typeface="Comic Sans MS" pitchFamily="66" charset="0"/>
                <a:cs typeface="Arial" pitchFamily="34" charset="0"/>
              </a:rPr>
              <a:t>παραγωγή εμπορεύσιμων προϊόντων.</a:t>
            </a: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0244"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TextBox 5"/>
          <p:cNvSpPr txBox="1">
            <a:spLocks noChangeArrowheads="1"/>
          </p:cNvSpPr>
          <p:nvPr/>
        </p:nvSpPr>
        <p:spPr bwMode="auto">
          <a:xfrm>
            <a:off x="838200" y="14478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Αρθρο 2</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Ορισμοί συν, </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1752600"/>
            <a:ext cx="8458200" cy="4419600"/>
          </a:xfrm>
          <a:ln w="9525"/>
        </p:spPr>
        <p:txBody>
          <a:bodyPr/>
          <a:lstStyle/>
          <a:p>
            <a:pPr marL="0" indent="0" algn="just" eaLnBrk="1" hangingPunct="1">
              <a:lnSpc>
                <a:spcPct val="90000"/>
              </a:lnSpc>
              <a:buFont typeface="Wingdings" pitchFamily="2" charset="2"/>
              <a:buNone/>
              <a:defRPr/>
            </a:pPr>
            <a:endParaRPr lang="el-GR" sz="2400" i="1"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Ο Έλεγχος για την Τήρηση των διατάξεων του ΚΜΛΕ διενεργείται από την αρμόδια Επιθεώρηση Μεταλλείων.  Οι έλεγχοι διενεργούνται από διπλωματούχους μηχανικούς Μεταλλείων- Μεταλλουργούς, Μηχανικούς Φυσικών Πόρων, ή άλλους μηχανικούς με ισοδύναμα προσόντα. Η επιθεώρηση διεξάγεται συνοδεία εκπροσώπου της Διοίκησης του </a:t>
            </a:r>
            <a:r>
              <a:rPr lang="el-GR" sz="2400" dirty="0" err="1" smtClean="0">
                <a:solidFill>
                  <a:srgbClr val="FFFF00"/>
                </a:solidFill>
                <a:latin typeface="Comic Sans MS" pitchFamily="66" charset="0"/>
                <a:cs typeface="Arial" pitchFamily="34" charset="0"/>
              </a:rPr>
              <a:t>Λεργου</a:t>
            </a:r>
            <a:r>
              <a:rPr lang="el-GR" sz="2400" dirty="0" smtClean="0">
                <a:solidFill>
                  <a:srgbClr val="FFFF00"/>
                </a:solidFill>
                <a:latin typeface="Comic Sans MS" pitchFamily="66" charset="0"/>
                <a:cs typeface="Arial" pitchFamily="34" charset="0"/>
              </a:rPr>
              <a:t> και των Σωματείων Εργαζομένων</a:t>
            </a: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Ειδικότερα σε θέματα Προστασίας Περιβάλλοντος αρμόδιοι για τον έλεγχο είναι άλλες υπηρεσίες, Επιθεωρητές Περιβάλλοντος</a:t>
            </a: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126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TextBox 5"/>
          <p:cNvSpPr txBox="1">
            <a:spLocks noChangeArrowheads="1"/>
          </p:cNvSpPr>
          <p:nvPr/>
        </p:nvSpPr>
        <p:spPr bwMode="auto">
          <a:xfrm>
            <a:off x="838200" y="14478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Αρθρο 3</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Κρατικός έλεγχος</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1981200"/>
            <a:ext cx="8458200" cy="4419600"/>
          </a:xfrm>
          <a:ln w="9525"/>
        </p:spPr>
        <p:txBody>
          <a:bodyPr/>
          <a:lstStyle/>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Σημαντική ευθύνη του Εργοδότη   και των εργολάβων  στους οποίους έχει ανατεθεί η εκτέλεση μέρους ή τμήματος του λατομικού έργου είναι να λαμβάνουν </a:t>
            </a:r>
          </a:p>
          <a:p>
            <a:pPr marL="0" indent="0" algn="just" eaLnBrk="1" hangingPunct="1">
              <a:lnSpc>
                <a:spcPct val="90000"/>
              </a:lnSpc>
              <a:buFont typeface="Wingdings" pitchFamily="2" charset="2"/>
              <a:buNone/>
              <a:defRPr/>
            </a:pPr>
            <a:r>
              <a:rPr lang="el-GR" sz="2800" dirty="0" smtClean="0">
                <a:solidFill>
                  <a:schemeClr val="accent6">
                    <a:lumMod val="40000"/>
                    <a:lumOff val="60000"/>
                  </a:schemeClr>
                </a:solidFill>
                <a:latin typeface="Comic Sans MS" pitchFamily="66" charset="0"/>
                <a:cs typeface="Arial" pitchFamily="34" charset="0"/>
              </a:rPr>
              <a:t>ΌΛΑ ΤΑ ΑΝΑΓΚΑΙΑ ΜΕΤΡΑ ΓΙΑ ΤΗΝ ΔΙΑΦΥΛΑΞΗ ΤΗΣ ΥΓΕΙΑΣ ΚΑΙ ΑΣΦΑΛΕΙΑΣ ΤΩΝ  ΕΡΓΑΖΟΜΕΝΩΝ</a:t>
            </a:r>
          </a:p>
          <a:p>
            <a:pPr marL="0" indent="0" algn="just" eaLnBrk="1" hangingPunct="1">
              <a:lnSpc>
                <a:spcPct val="90000"/>
              </a:lnSpc>
              <a:buFont typeface="Wingdings" pitchFamily="2" charset="2"/>
              <a:buNone/>
              <a:defRPr/>
            </a:pPr>
            <a:r>
              <a:rPr lang="el-GR" sz="2400" dirty="0" smtClean="0">
                <a:solidFill>
                  <a:schemeClr val="accent6">
                    <a:lumMod val="40000"/>
                    <a:lumOff val="60000"/>
                  </a:schemeClr>
                </a:solidFill>
                <a:latin typeface="Comic Sans MS" pitchFamily="66" charset="0"/>
                <a:cs typeface="Arial" pitchFamily="34" charset="0"/>
              </a:rPr>
              <a:t>Κατάλληλος σχεδιασμός και κατασκευή χώρων εργασίας, επίβλεψη, ανάθεση επικίνδυνων εργασιών σε κατάλληλα εκπαιδευμένο προσωπικό, σαφείς οδηγίες ασφαλείας, χώροι για παροχή πρώτων βοηθειών, τακτικές ασκήσεις ασφαλείας, σύνταξη και ενημέρωση </a:t>
            </a:r>
            <a:r>
              <a:rPr lang="el-GR" sz="2400" u="sng" dirty="0" smtClean="0">
                <a:solidFill>
                  <a:schemeClr val="accent6">
                    <a:lumMod val="40000"/>
                    <a:lumOff val="60000"/>
                  </a:schemeClr>
                </a:solidFill>
                <a:latin typeface="Comic Sans MS" pitchFamily="66" charset="0"/>
                <a:cs typeface="Arial" pitchFamily="34" charset="0"/>
              </a:rPr>
              <a:t>Εγγράφων Ασφάλειας και Υγείας</a:t>
            </a: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2292"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Box 5"/>
          <p:cNvSpPr txBox="1">
            <a:spLocks noChangeArrowheads="1"/>
          </p:cNvSpPr>
          <p:nvPr/>
        </p:nvSpPr>
        <p:spPr bwMode="auto">
          <a:xfrm>
            <a:off x="838200" y="14478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4</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Ευθύνες Εργοδότη</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2438400"/>
            <a:ext cx="8458200" cy="1295400"/>
          </a:xfrm>
          <a:ln w="9525"/>
        </p:spPr>
        <p:txBody>
          <a:bodyPr/>
          <a:lstStyle/>
          <a:p>
            <a:pPr marL="0" indent="0" algn="just" eaLnBrk="1" hangingPunct="1">
              <a:lnSpc>
                <a:spcPct val="90000"/>
              </a:lnSpc>
              <a:buFont typeface="Wingdings" pitchFamily="2" charset="2"/>
              <a:buNone/>
              <a:defRPr/>
            </a:pPr>
            <a:r>
              <a:rPr lang="el-GR" sz="2400" i="1" dirty="0" smtClean="0">
                <a:solidFill>
                  <a:srgbClr val="FFFF00"/>
                </a:solidFill>
                <a:latin typeface="Comic Sans MS" pitchFamily="66" charset="0"/>
                <a:cs typeface="Arial" pitchFamily="34" charset="0"/>
              </a:rPr>
              <a:t>Κάθε εργαζόμενος φροντίζει, ανάλογα με τις δυνατότητές του, για την ασφάλεια και την υγεία του, καθώς και για την ασφάλεια και την υγεία των άλλων ατόμων που επηρεάζονται από τις πράξεις ή παραλείψεις του κατά την εργασία σύμφωνα με την εκπαίδευσή του και τις κατάλληλες οδηγίες του εργοδότη του.</a:t>
            </a:r>
          </a:p>
          <a:p>
            <a:pPr marL="0" indent="0" algn="just" eaLnBrk="1" hangingPunct="1">
              <a:lnSpc>
                <a:spcPct val="90000"/>
              </a:lnSpc>
              <a:buFont typeface="Wingdings" pitchFamily="2" charset="2"/>
              <a:buNone/>
              <a:defRPr/>
            </a:pPr>
            <a:endParaRPr lang="el-GR" sz="2400" u="sng" dirty="0" smtClean="0">
              <a:solidFill>
                <a:schemeClr val="accent6">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chemeClr val="accent6">
                  <a:lumMod val="40000"/>
                  <a:lumOff val="60000"/>
                </a:schemeClr>
              </a:solidFill>
              <a:latin typeface="Comic Sans MS" pitchFamily="66" charset="0"/>
              <a:cs typeface="Arial" pitchFamily="34" charset="0"/>
            </a:endParaRPr>
          </a:p>
        </p:txBody>
      </p:sp>
      <p:sp>
        <p:nvSpPr>
          <p:cNvPr id="1331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 name="TextBox 5"/>
          <p:cNvSpPr txBox="1">
            <a:spLocks noChangeArrowheads="1"/>
          </p:cNvSpPr>
          <p:nvPr/>
        </p:nvSpPr>
        <p:spPr bwMode="auto">
          <a:xfrm>
            <a:off x="457200" y="1447800"/>
            <a:ext cx="8534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5</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Γενικές Υποχρεώσεις και Δικαιώματα των Εργαζομένων</a:t>
            </a:r>
          </a:p>
          <a:p>
            <a:pPr eaLnBrk="1" hangingPunct="1">
              <a:spcBef>
                <a:spcPct val="0"/>
              </a:spcBef>
              <a:buClrTx/>
              <a:buSzTx/>
              <a:buFontTx/>
              <a:buNone/>
            </a:pPr>
            <a:endParaRPr lang="el-GR" altLang="en-US" sz="2800">
              <a:solidFill>
                <a:srgbClr val="FFFF00"/>
              </a:solidFill>
              <a:latin typeface="Comic Sans MS" pitchFamily="66" charset="0"/>
              <a:cs typeface="Arial" charset="0"/>
            </a:endParaRPr>
          </a:p>
          <a:p>
            <a:pPr eaLnBrk="1" hangingPunct="1">
              <a:spcBef>
                <a:spcPct val="0"/>
              </a:spcBef>
              <a:buClrTx/>
              <a:buSzTx/>
              <a:buFontTx/>
              <a:buNone/>
            </a:pPr>
            <a:endParaRPr lang="el-GR" altLang="en-US" sz="2800">
              <a:solidFill>
                <a:srgbClr val="FFFF00"/>
              </a:solidFill>
              <a:latin typeface="Comic Sans MS" pitchFamily="66" charset="0"/>
              <a:cs typeface="Arial" charset="0"/>
            </a:endParaRPr>
          </a:p>
          <a:p>
            <a:pPr eaLnBrk="1" hangingPunct="1">
              <a:spcBef>
                <a:spcPct val="0"/>
              </a:spcBef>
              <a:buClrTx/>
              <a:buSzTx/>
              <a:buFontTx/>
              <a:buNone/>
            </a:pPr>
            <a:endParaRPr lang="el-GR" altLang="en-US" sz="2800">
              <a:solidFill>
                <a:srgbClr val="FFFF00"/>
              </a:solidFill>
              <a:latin typeface="Comic Sans MS" pitchFamily="66" charset="0"/>
              <a:cs typeface="Arial" charset="0"/>
            </a:endParaRPr>
          </a:p>
          <a:p>
            <a:pPr eaLnBrk="1" hangingPunct="1">
              <a:spcBef>
                <a:spcPct val="0"/>
              </a:spcBef>
              <a:buClrTx/>
              <a:buSzTx/>
              <a:buFontTx/>
              <a:buNone/>
            </a:pPr>
            <a:endParaRPr lang="el-GR" altLang="en-US" sz="2800">
              <a:solidFill>
                <a:srgbClr val="FFFF00"/>
              </a:solidFill>
              <a:latin typeface="Comic Sans MS" pitchFamily="66" charset="0"/>
              <a:cs typeface="Arial" charset="0"/>
            </a:endParaRPr>
          </a:p>
          <a:p>
            <a:pPr eaLnBrk="1" hangingPunct="1">
              <a:spcBef>
                <a:spcPct val="0"/>
              </a:spcBef>
              <a:buClrTx/>
              <a:buSzTx/>
              <a:buFontTx/>
              <a:buNone/>
            </a:pPr>
            <a:endParaRPr lang="el-GR" altLang="en-US" sz="2800">
              <a:solidFill>
                <a:srgbClr val="FFFF00"/>
              </a:solidFill>
              <a:latin typeface="Comic Sans MS" pitchFamily="66" charset="0"/>
              <a:cs typeface="Arial" charset="0"/>
            </a:endParaRPr>
          </a:p>
          <a:p>
            <a:pPr eaLnBrk="1" hangingPunct="1">
              <a:spcBef>
                <a:spcPct val="0"/>
              </a:spcBef>
              <a:buClrTx/>
              <a:buSzTx/>
              <a:buFontTx/>
              <a:buNone/>
            </a:pPr>
            <a:endParaRPr lang="el-GR" altLang="en-US" sz="2800">
              <a:solidFill>
                <a:srgbClr val="FFFF00"/>
              </a:solidFill>
              <a:latin typeface="Comic Sans MS" pitchFamily="66" charset="0"/>
              <a:cs typeface="Arial" charset="0"/>
            </a:endParaRP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228600" y="2362200"/>
            <a:ext cx="8229600" cy="4114800"/>
          </a:xfrm>
          <a:ln w="9525"/>
        </p:spPr>
        <p:txBody>
          <a:bodyPr/>
          <a:lstStyle/>
          <a:p>
            <a:pPr marL="0" indent="0" algn="just" eaLnBrk="1" hangingPunct="1">
              <a:lnSpc>
                <a:spcPct val="90000"/>
              </a:lnSpc>
              <a:buFont typeface="Wingdings" pitchFamily="2" charset="2"/>
              <a:buNone/>
              <a:defRPr/>
            </a:pPr>
            <a:r>
              <a:rPr lang="el-GR" sz="2400" u="sng" dirty="0" smtClean="0">
                <a:solidFill>
                  <a:schemeClr val="accent6">
                    <a:lumMod val="40000"/>
                    <a:lumOff val="60000"/>
                  </a:schemeClr>
                </a:solidFill>
                <a:latin typeface="Comic Sans MS" pitchFamily="66" charset="0"/>
                <a:cs typeface="Arial" pitchFamily="34" charset="0"/>
              </a:rPr>
              <a:t>Υποχρεώσεις</a:t>
            </a:r>
            <a:r>
              <a:rPr lang="en-US" sz="2400" u="sng" dirty="0" smtClean="0">
                <a:solidFill>
                  <a:schemeClr val="accent6">
                    <a:lumMod val="40000"/>
                    <a:lumOff val="60000"/>
                  </a:schemeClr>
                </a:solidFill>
                <a:latin typeface="Comic Sans MS" pitchFamily="66" charset="0"/>
                <a:cs typeface="Arial" pitchFamily="34" charset="0"/>
              </a:rPr>
              <a:t>: </a:t>
            </a:r>
            <a:r>
              <a:rPr lang="el-GR" sz="2400" dirty="0" smtClean="0">
                <a:solidFill>
                  <a:schemeClr val="accent6">
                    <a:lumMod val="40000"/>
                    <a:lumOff val="60000"/>
                  </a:schemeClr>
                </a:solidFill>
                <a:latin typeface="Comic Sans MS" pitchFamily="66" charset="0"/>
                <a:cs typeface="Arial" pitchFamily="34" charset="0"/>
              </a:rPr>
              <a:t>Τήρηση των διατάξεων ΚΜΛΕ, Κανόνων Ασφαλείας του έργου, ΑΠΕ, ενημέρωση υπευθύνων για καταστάσεις που θέτουν σε κίνδυνο Α&amp;Υ συνεργασία, εκπαίδευση, απαγόρευση κατανάλωσης οινοπνευματωδών</a:t>
            </a:r>
          </a:p>
          <a:p>
            <a:pPr marL="0" indent="0" algn="just" eaLnBrk="1" hangingPunct="1">
              <a:lnSpc>
                <a:spcPct val="90000"/>
              </a:lnSpc>
              <a:buFont typeface="Wingdings" pitchFamily="2" charset="2"/>
              <a:buNone/>
              <a:defRPr/>
            </a:pPr>
            <a:r>
              <a:rPr lang="el-GR" sz="2400" u="sng" dirty="0" smtClean="0">
                <a:solidFill>
                  <a:schemeClr val="accent6">
                    <a:lumMod val="40000"/>
                    <a:lumOff val="60000"/>
                  </a:schemeClr>
                </a:solidFill>
                <a:latin typeface="Comic Sans MS" pitchFamily="66" charset="0"/>
                <a:cs typeface="Arial" pitchFamily="34" charset="0"/>
              </a:rPr>
              <a:t>Δικαιώματα</a:t>
            </a:r>
            <a:r>
              <a:rPr lang="en-US" sz="2400" u="sng" dirty="0" smtClean="0">
                <a:solidFill>
                  <a:schemeClr val="accent6">
                    <a:lumMod val="40000"/>
                    <a:lumOff val="60000"/>
                  </a:schemeClr>
                </a:solidFill>
                <a:latin typeface="Comic Sans MS" pitchFamily="66" charset="0"/>
                <a:cs typeface="Arial" pitchFamily="34" charset="0"/>
              </a:rPr>
              <a:t>: </a:t>
            </a:r>
            <a:r>
              <a:rPr lang="el-GR" sz="2400" dirty="0" smtClean="0">
                <a:solidFill>
                  <a:schemeClr val="accent6">
                    <a:lumMod val="40000"/>
                    <a:lumOff val="60000"/>
                  </a:schemeClr>
                </a:solidFill>
                <a:latin typeface="Comic Sans MS" pitchFamily="66" charset="0"/>
                <a:cs typeface="Arial" pitchFamily="34" charset="0"/>
              </a:rPr>
              <a:t>Να απευθύνονται και να ενημερώνουν την Επιθεώρηση Μεταλλείων, να ενημερώνονται για τους κινδύνους, να απομακρύνονται από οποιοδήποτε σημείο του έργου που τεκμηριωμένα θέτουν σε κίνδυνο την υγεία και ασφάλεια τους, να εκλέγουν συλλογικά εκπροσώπους σε θέματα Α&amp;Υ. Οι εκπρόσωποι συμμετέχουν σε επιθεωρήσεις, ελέγχουν θέματα Υ&amp;Α, απευθύνονται στις αρμόδιες αρχές, συμβουλεύονται εμπειρογνώμονες…</a:t>
            </a:r>
            <a:endParaRPr lang="el-GR" sz="2400" u="sng" dirty="0" smtClean="0">
              <a:solidFill>
                <a:schemeClr val="accent6">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chemeClr val="accent6">
                  <a:lumMod val="40000"/>
                  <a:lumOff val="60000"/>
                </a:schemeClr>
              </a:solidFill>
              <a:latin typeface="Comic Sans MS" pitchFamily="66" charset="0"/>
              <a:cs typeface="Arial" pitchFamily="34" charset="0"/>
            </a:endParaRPr>
          </a:p>
        </p:txBody>
      </p:sp>
      <p:sp>
        <p:nvSpPr>
          <p:cNvPr id="14340"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Box 5"/>
          <p:cNvSpPr txBox="1">
            <a:spLocks noChangeArrowheads="1"/>
          </p:cNvSpPr>
          <p:nvPr/>
        </p:nvSpPr>
        <p:spPr bwMode="auto">
          <a:xfrm>
            <a:off x="228600" y="14478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5</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Γενικές Υποχρεώσεις και Δικαιώματα των Εργαζομένων</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381000" y="2743200"/>
            <a:ext cx="8458200" cy="1295400"/>
          </a:xfrm>
          <a:ln w="9525"/>
        </p:spPr>
        <p:txBody>
          <a:bodyPr/>
          <a:lstStyle/>
          <a:p>
            <a:pPr marL="0" indent="0" algn="just" eaLnBrk="1" hangingPunct="1">
              <a:lnSpc>
                <a:spcPct val="90000"/>
              </a:lnSpc>
              <a:buFont typeface="Wingdings" pitchFamily="2" charset="2"/>
              <a:buNone/>
              <a:defRPr/>
            </a:pPr>
            <a:r>
              <a:rPr lang="el-GR" sz="2400" dirty="0" smtClean="0">
                <a:solidFill>
                  <a:schemeClr val="accent6">
                    <a:lumMod val="40000"/>
                    <a:lumOff val="60000"/>
                  </a:schemeClr>
                </a:solidFill>
                <a:latin typeface="Comic Sans MS" pitchFamily="66" charset="0"/>
                <a:cs typeface="Arial" pitchFamily="34" charset="0"/>
              </a:rPr>
              <a:t>Η εκμετάλλευση θα πρέπει να διενεργείται με στόχο την βέλτιστη αξιοποίηση του κοιτάσματος υπό τις επικρατούσες τεχνικοοικονομικές συνθήκες </a:t>
            </a:r>
            <a:r>
              <a:rPr lang="el-GR" sz="2400" u="sng" dirty="0" smtClean="0">
                <a:solidFill>
                  <a:schemeClr val="accent6">
                    <a:lumMod val="40000"/>
                    <a:lumOff val="60000"/>
                  </a:schemeClr>
                </a:solidFill>
                <a:latin typeface="Comic Sans MS" pitchFamily="66" charset="0"/>
                <a:cs typeface="Arial" pitchFamily="34" charset="0"/>
              </a:rPr>
              <a:t>στο πλαίσιο της Βιώσιμης Ανάπτυξης. </a:t>
            </a:r>
            <a:r>
              <a:rPr lang="el-GR" sz="2400" u="sng" dirty="0" err="1" smtClean="0">
                <a:solidFill>
                  <a:schemeClr val="accent6">
                    <a:lumMod val="40000"/>
                    <a:lumOff val="60000"/>
                  </a:schemeClr>
                </a:solidFill>
                <a:latin typeface="Comic Sans MS" pitchFamily="66" charset="0"/>
                <a:cs typeface="Arial" pitchFamily="34" charset="0"/>
              </a:rPr>
              <a:t>Αποφυγη</a:t>
            </a:r>
            <a:r>
              <a:rPr lang="el-GR" sz="2400" u="sng" dirty="0" smtClean="0">
                <a:solidFill>
                  <a:schemeClr val="accent6">
                    <a:lumMod val="40000"/>
                    <a:lumOff val="60000"/>
                  </a:schemeClr>
                </a:solidFill>
                <a:latin typeface="Comic Sans MS" pitchFamily="66" charset="0"/>
                <a:cs typeface="Arial" pitchFamily="34" charset="0"/>
              </a:rPr>
              <a:t> με κάθε τρόπο της κατασπατάλησης η ευκαιριακής εκμετάλλευσης του κοιτάσματος </a:t>
            </a:r>
          </a:p>
          <a:p>
            <a:pPr marL="0" indent="0" algn="just" eaLnBrk="1" hangingPunct="1">
              <a:lnSpc>
                <a:spcPct val="90000"/>
              </a:lnSpc>
              <a:buFont typeface="Wingdings" pitchFamily="2" charset="2"/>
              <a:buNone/>
              <a:defRPr/>
            </a:pPr>
            <a:endParaRPr lang="el-GR" sz="2400" u="sng" dirty="0" smtClean="0">
              <a:solidFill>
                <a:schemeClr val="accent6">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smtClean="0">
                <a:solidFill>
                  <a:schemeClr val="accent6">
                    <a:lumMod val="40000"/>
                    <a:lumOff val="60000"/>
                  </a:schemeClr>
                </a:solidFill>
                <a:latin typeface="Comic Sans MS" pitchFamily="66" charset="0"/>
                <a:cs typeface="Arial" pitchFamily="34" charset="0"/>
              </a:rPr>
              <a:t>Η επεξεργασία</a:t>
            </a:r>
            <a:r>
              <a:rPr lang="el-GR" sz="2400" u="sng" dirty="0" smtClean="0">
                <a:solidFill>
                  <a:schemeClr val="accent6">
                    <a:lumMod val="40000"/>
                    <a:lumOff val="60000"/>
                  </a:schemeClr>
                </a:solidFill>
                <a:latin typeface="Comic Sans MS" pitchFamily="66" charset="0"/>
                <a:cs typeface="Arial" pitchFamily="34" charset="0"/>
              </a:rPr>
              <a:t> </a:t>
            </a:r>
            <a:r>
              <a:rPr lang="el-GR" sz="2400" dirty="0" smtClean="0">
                <a:solidFill>
                  <a:schemeClr val="accent6">
                    <a:lumMod val="40000"/>
                    <a:lumOff val="60000"/>
                  </a:schemeClr>
                </a:solidFill>
                <a:latin typeface="Comic Sans MS" pitchFamily="66" charset="0"/>
                <a:cs typeface="Arial" pitchFamily="34" charset="0"/>
              </a:rPr>
              <a:t>να</a:t>
            </a:r>
            <a:r>
              <a:rPr lang="el-GR" sz="2400" u="sng" dirty="0" smtClean="0">
                <a:solidFill>
                  <a:schemeClr val="accent6">
                    <a:lumMod val="40000"/>
                    <a:lumOff val="60000"/>
                  </a:schemeClr>
                </a:solidFill>
                <a:latin typeface="Comic Sans MS" pitchFamily="66" charset="0"/>
                <a:cs typeface="Arial" pitchFamily="34" charset="0"/>
              </a:rPr>
              <a:t> </a:t>
            </a:r>
            <a:r>
              <a:rPr lang="el-GR" sz="2400" dirty="0" smtClean="0">
                <a:solidFill>
                  <a:schemeClr val="accent6">
                    <a:lumMod val="40000"/>
                    <a:lumOff val="60000"/>
                  </a:schemeClr>
                </a:solidFill>
                <a:latin typeface="Comic Sans MS" pitchFamily="66" charset="0"/>
                <a:cs typeface="Arial" pitchFamily="34" charset="0"/>
              </a:rPr>
              <a:t>γίνεται με τρόπο ,ώστε να εξασφαλίζεται η μεγαλύτερη δυνατή ανάκτηση των χρήσιμων συστατικών</a:t>
            </a:r>
          </a:p>
          <a:p>
            <a:pPr marL="0" indent="0" algn="just" eaLnBrk="1" hangingPunct="1">
              <a:lnSpc>
                <a:spcPct val="90000"/>
              </a:lnSpc>
              <a:buFont typeface="Wingdings" pitchFamily="2" charset="2"/>
              <a:buNone/>
              <a:defRPr/>
            </a:pPr>
            <a:r>
              <a:rPr lang="el-GR" sz="2400" dirty="0" smtClean="0">
                <a:solidFill>
                  <a:schemeClr val="accent6">
                    <a:lumMod val="40000"/>
                    <a:lumOff val="60000"/>
                  </a:schemeClr>
                </a:solidFill>
                <a:latin typeface="Comic Sans MS" pitchFamily="66" charset="0"/>
                <a:cs typeface="Arial" pitchFamily="34" charset="0"/>
              </a:rPr>
              <a:t>των ορυκτών υλών που εξορύσσονται, σε συνδυασμό</a:t>
            </a:r>
          </a:p>
          <a:p>
            <a:pPr marL="0" indent="0" algn="just" eaLnBrk="1" hangingPunct="1">
              <a:lnSpc>
                <a:spcPct val="90000"/>
              </a:lnSpc>
              <a:buFont typeface="Wingdings" pitchFamily="2" charset="2"/>
              <a:buNone/>
              <a:defRPr/>
            </a:pPr>
            <a:r>
              <a:rPr lang="el-GR" sz="2400" dirty="0" smtClean="0">
                <a:solidFill>
                  <a:schemeClr val="accent6">
                    <a:lumMod val="40000"/>
                    <a:lumOff val="60000"/>
                  </a:schemeClr>
                </a:solidFill>
                <a:latin typeface="Comic Sans MS" pitchFamily="66" charset="0"/>
                <a:cs typeface="Arial" pitchFamily="34" charset="0"/>
              </a:rPr>
              <a:t>με την επίτευξη της καλύτερης δυνατής ποιότητας του</a:t>
            </a:r>
          </a:p>
          <a:p>
            <a:pPr marL="0" indent="0" algn="just" eaLnBrk="1" hangingPunct="1">
              <a:lnSpc>
                <a:spcPct val="90000"/>
              </a:lnSpc>
              <a:buFont typeface="Wingdings" pitchFamily="2" charset="2"/>
              <a:buNone/>
              <a:defRPr/>
            </a:pPr>
            <a:r>
              <a:rPr lang="el-GR" sz="2400" dirty="0" smtClean="0">
                <a:solidFill>
                  <a:schemeClr val="accent6">
                    <a:lumMod val="40000"/>
                    <a:lumOff val="60000"/>
                  </a:schemeClr>
                </a:solidFill>
                <a:latin typeface="Comic Sans MS" pitchFamily="66" charset="0"/>
                <a:cs typeface="Arial" pitchFamily="34" charset="0"/>
              </a:rPr>
              <a:t>παραγόμενου προϊόντος.</a:t>
            </a:r>
          </a:p>
          <a:p>
            <a:pPr marL="0" indent="0" algn="just" eaLnBrk="1" hangingPunct="1">
              <a:lnSpc>
                <a:spcPct val="90000"/>
              </a:lnSpc>
              <a:buFont typeface="Wingdings" pitchFamily="2" charset="2"/>
              <a:buNone/>
              <a:defRPr/>
            </a:pPr>
            <a:endParaRPr lang="el-GR" sz="2400" u="sng" dirty="0" smtClean="0">
              <a:solidFill>
                <a:schemeClr val="accent6">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chemeClr val="accent6">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chemeClr val="accent6">
                  <a:lumMod val="40000"/>
                  <a:lumOff val="60000"/>
                </a:schemeClr>
              </a:solidFill>
              <a:latin typeface="Comic Sans MS" pitchFamily="66" charset="0"/>
              <a:cs typeface="Arial" pitchFamily="34" charset="0"/>
            </a:endParaRPr>
          </a:p>
        </p:txBody>
      </p:sp>
      <p:sp>
        <p:nvSpPr>
          <p:cNvPr id="15364"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TextBox 5"/>
          <p:cNvSpPr txBox="1">
            <a:spLocks noChangeArrowheads="1"/>
          </p:cNvSpPr>
          <p:nvPr/>
        </p:nvSpPr>
        <p:spPr bwMode="auto">
          <a:xfrm>
            <a:off x="838200" y="1524000"/>
            <a:ext cx="830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6</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Γενικά Κριτήρια Ορθολογικής Δραστηριότητας</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ΙΙ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Διοικητική μέριμνα − Επίβλεψη υγείας εργαζομένων − Καταλληλότητα, απασχόληση και εκπαίδευση προσωπικού</a:t>
            </a:r>
            <a:r>
              <a:rPr lang="en-GB" altLang="el-GR" sz="2400" dirty="0" smtClean="0">
                <a:latin typeface="Comic Sans MS" panose="030F0702030302020204" pitchFamily="66" charset="0"/>
              </a:rPr>
              <a:t> </a:t>
            </a:r>
          </a:p>
        </p:txBody>
      </p:sp>
      <p:sp>
        <p:nvSpPr>
          <p:cNvPr id="14339" name="Rectangle 3"/>
          <p:cNvSpPr>
            <a:spLocks noGrp="1" noChangeArrowheads="1"/>
          </p:cNvSpPr>
          <p:nvPr>
            <p:ph type="body" idx="1"/>
          </p:nvPr>
        </p:nvSpPr>
        <p:spPr>
          <a:xfrm>
            <a:off x="468313" y="1989138"/>
            <a:ext cx="8229600" cy="4319587"/>
          </a:xfrm>
        </p:spPr>
        <p:txBody>
          <a:bodyPr/>
          <a:lstStyle/>
          <a:p>
            <a:pPr eaLnBrk="1" hangingPunct="1">
              <a:lnSpc>
                <a:spcPct val="90000"/>
              </a:lnSpc>
              <a:buFontTx/>
              <a:buNone/>
            </a:pPr>
            <a:r>
              <a:rPr lang="el-GR" altLang="el-GR" sz="2400" dirty="0" smtClean="0"/>
              <a:t>7. </a:t>
            </a:r>
            <a:r>
              <a:rPr lang="el-GR" altLang="el-GR" sz="2400" dirty="0" smtClean="0">
                <a:latin typeface="Comic Sans MS" panose="030F0702030302020204" pitchFamily="66" charset="0"/>
              </a:rPr>
              <a:t>Στέγαση − χώροι υγιεινής – χώροι ανάπαυσης</a:t>
            </a:r>
          </a:p>
          <a:p>
            <a:pPr eaLnBrk="1" hangingPunct="1">
              <a:lnSpc>
                <a:spcPct val="90000"/>
              </a:lnSpc>
              <a:buFontTx/>
              <a:buNone/>
            </a:pPr>
            <a:r>
              <a:rPr lang="el-GR" altLang="el-GR" sz="2400" dirty="0" smtClean="0">
                <a:latin typeface="Comic Sans MS" panose="030F0702030302020204" pitchFamily="66" charset="0"/>
              </a:rPr>
              <a:t>8. Μέσα Ατομικής Προστασίας</a:t>
            </a:r>
          </a:p>
          <a:p>
            <a:pPr eaLnBrk="1" hangingPunct="1">
              <a:lnSpc>
                <a:spcPct val="90000"/>
              </a:lnSpc>
              <a:buFontTx/>
              <a:buNone/>
            </a:pPr>
            <a:r>
              <a:rPr lang="el-GR" altLang="el-GR" sz="2400" dirty="0" smtClean="0">
                <a:latin typeface="Comic Sans MS" panose="030F0702030302020204" pitchFamily="66" charset="0"/>
              </a:rPr>
              <a:t>9. Απασχόληση ιατρών και βοηθητικού υγειονομικού προσωπικού</a:t>
            </a:r>
          </a:p>
          <a:p>
            <a:pPr eaLnBrk="1" hangingPunct="1">
              <a:lnSpc>
                <a:spcPct val="90000"/>
              </a:lnSpc>
              <a:buFontTx/>
              <a:buNone/>
            </a:pPr>
            <a:r>
              <a:rPr lang="el-GR" altLang="el-GR" sz="2400" dirty="0" smtClean="0">
                <a:latin typeface="Comic Sans MS" panose="030F0702030302020204" pitchFamily="66" charset="0"/>
              </a:rPr>
              <a:t>10. Μέσα για παροχή πρώτων βοηθειών </a:t>
            </a:r>
          </a:p>
          <a:p>
            <a:pPr eaLnBrk="1" hangingPunct="1">
              <a:lnSpc>
                <a:spcPct val="90000"/>
              </a:lnSpc>
              <a:buFontTx/>
              <a:buNone/>
            </a:pPr>
            <a:r>
              <a:rPr lang="el-GR" altLang="el-GR" sz="2400" dirty="0" smtClean="0">
                <a:latin typeface="Comic Sans MS" panose="030F0702030302020204" pitchFamily="66" charset="0"/>
              </a:rPr>
              <a:t>12. Επίβλεψη υγείας των εργαζομένων </a:t>
            </a:r>
          </a:p>
          <a:p>
            <a:pPr eaLnBrk="1" hangingPunct="1">
              <a:lnSpc>
                <a:spcPct val="90000"/>
              </a:lnSpc>
              <a:buFontTx/>
              <a:buNone/>
            </a:pPr>
            <a:r>
              <a:rPr lang="el-GR" altLang="el-GR" sz="2400" dirty="0" smtClean="0">
                <a:latin typeface="Comic Sans MS" panose="030F0702030302020204" pitchFamily="66" charset="0"/>
              </a:rPr>
              <a:t>13. Εκπαίδευση εργαζομένων</a:t>
            </a:r>
          </a:p>
          <a:p>
            <a:pPr eaLnBrk="1" hangingPunct="1">
              <a:lnSpc>
                <a:spcPct val="90000"/>
              </a:lnSpc>
              <a:buFontTx/>
              <a:buNone/>
            </a:pPr>
            <a:endParaRPr lang="el-GR" altLang="el-GR" sz="2400" dirty="0" smtClean="0"/>
          </a:p>
          <a:p>
            <a:pPr eaLnBrk="1" hangingPunct="1">
              <a:lnSpc>
                <a:spcPct val="90000"/>
              </a:lnSpc>
              <a:buFontTx/>
              <a:buNone/>
            </a:pPr>
            <a:endParaRPr lang="el-GR" altLang="el-GR" sz="2400" dirty="0" smtClean="0"/>
          </a:p>
        </p:txBody>
      </p:sp>
    </p:spTree>
    <p:extLst>
      <p:ext uri="{BB962C8B-B14F-4D97-AF65-F5344CB8AC3E}">
        <p14:creationId xmlns:p14="http://schemas.microsoft.com/office/powerpoint/2010/main" val="3946811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ΙΙΙ</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Οργάνωση− Ιεραρχία- Επίβλεψη</a:t>
            </a:r>
            <a:endParaRPr lang="en-GB" altLang="el-GR" sz="2400" dirty="0" smtClean="0">
              <a:latin typeface="Comic Sans MS" panose="030F0702030302020204" pitchFamily="66" charset="0"/>
            </a:endParaRPr>
          </a:p>
        </p:txBody>
      </p:sp>
      <p:sp>
        <p:nvSpPr>
          <p:cNvPr id="14339" name="Rectangle 3"/>
          <p:cNvSpPr>
            <a:spLocks noGrp="1" noChangeArrowheads="1"/>
          </p:cNvSpPr>
          <p:nvPr>
            <p:ph type="body" idx="1"/>
          </p:nvPr>
        </p:nvSpPr>
        <p:spPr>
          <a:xfrm>
            <a:off x="468313" y="1989138"/>
            <a:ext cx="8229600" cy="4319587"/>
          </a:xfrm>
        </p:spPr>
        <p:txBody>
          <a:bodyPr/>
          <a:lstStyle/>
          <a:p>
            <a:pPr eaLnBrk="1" hangingPunct="1">
              <a:lnSpc>
                <a:spcPct val="90000"/>
              </a:lnSpc>
              <a:buFontTx/>
              <a:buNone/>
            </a:pPr>
            <a:r>
              <a:rPr lang="el-GR" altLang="el-GR" sz="2400" b="1" dirty="0" smtClean="0">
                <a:latin typeface="Comic Sans MS" panose="030F0702030302020204" pitchFamily="66" charset="0"/>
              </a:rPr>
              <a:t>14. Οργανωτικές Υποδιαιρέσεις Εργου </a:t>
            </a:r>
          </a:p>
          <a:p>
            <a:pPr eaLnBrk="1" hangingPunct="1">
              <a:lnSpc>
                <a:spcPct val="90000"/>
              </a:lnSpc>
              <a:buFontTx/>
              <a:buNone/>
            </a:pPr>
            <a:r>
              <a:rPr lang="el-GR" altLang="el-GR" sz="2400" dirty="0" smtClean="0">
                <a:latin typeface="Comic Sans MS" panose="030F0702030302020204" pitchFamily="66" charset="0"/>
              </a:rPr>
              <a:t>15. Ιεραρχία Εργου</a:t>
            </a:r>
          </a:p>
          <a:p>
            <a:pPr eaLnBrk="1" hangingPunct="1">
              <a:lnSpc>
                <a:spcPct val="90000"/>
              </a:lnSpc>
              <a:buFontTx/>
              <a:buNone/>
            </a:pPr>
            <a:r>
              <a:rPr lang="el-GR" altLang="el-GR" sz="2400" dirty="0" smtClean="0">
                <a:latin typeface="Comic Sans MS" panose="030F0702030302020204" pitchFamily="66" charset="0"/>
              </a:rPr>
              <a:t>16. Επίβλεψη Εργασιών</a:t>
            </a:r>
          </a:p>
          <a:p>
            <a:pPr eaLnBrk="1" hangingPunct="1">
              <a:lnSpc>
                <a:spcPct val="90000"/>
              </a:lnSpc>
              <a:buFontTx/>
              <a:buNone/>
            </a:pPr>
            <a:r>
              <a:rPr lang="el-GR" altLang="el-GR" sz="2400" dirty="0" smtClean="0">
                <a:latin typeface="Comic Sans MS" panose="030F0702030302020204" pitchFamily="66" charset="0"/>
              </a:rPr>
              <a:t>17. Ασφάλεια και Υγεία (Α. Τεχνικός Ασφαλείας, Β.Γραφείο Ασφάλειας &amp; Υγείας)</a:t>
            </a:r>
          </a:p>
          <a:p>
            <a:pPr eaLnBrk="1" hangingPunct="1">
              <a:lnSpc>
                <a:spcPct val="90000"/>
              </a:lnSpc>
              <a:buFontTx/>
              <a:buNone/>
            </a:pPr>
            <a:r>
              <a:rPr lang="el-GR" altLang="el-GR" sz="2400" dirty="0" smtClean="0">
                <a:latin typeface="Comic Sans MS" panose="030F0702030302020204" pitchFamily="66" charset="0"/>
              </a:rPr>
              <a:t>18. Τμήμα Εκπαίδευσης</a:t>
            </a:r>
          </a:p>
          <a:p>
            <a:pPr eaLnBrk="1" hangingPunct="1">
              <a:lnSpc>
                <a:spcPct val="90000"/>
              </a:lnSpc>
              <a:buFontTx/>
              <a:buNone/>
            </a:pPr>
            <a:r>
              <a:rPr lang="el-GR" altLang="el-GR" sz="2400" dirty="0" smtClean="0">
                <a:latin typeface="Comic Sans MS" panose="030F0702030302020204" pitchFamily="66" charset="0"/>
              </a:rPr>
              <a:t>19. Ευθύνες Μελετητών</a:t>
            </a:r>
            <a:endParaRPr lang="el-GR" altLang="el-GR" sz="2400" dirty="0" smtClean="0"/>
          </a:p>
          <a:p>
            <a:pPr eaLnBrk="1" hangingPunct="1">
              <a:lnSpc>
                <a:spcPct val="90000"/>
              </a:lnSpc>
              <a:buFontTx/>
              <a:buNone/>
            </a:pPr>
            <a:endParaRPr lang="el-GR" altLang="el-GR" sz="2400" dirty="0" smtClean="0"/>
          </a:p>
        </p:txBody>
      </p:sp>
    </p:spTree>
    <p:extLst>
      <p:ext uri="{BB962C8B-B14F-4D97-AF65-F5344CB8AC3E}">
        <p14:creationId xmlns:p14="http://schemas.microsoft.com/office/powerpoint/2010/main" val="1900900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2209800"/>
            <a:ext cx="8458200" cy="1143000"/>
          </a:xfrm>
          <a:ln w="9525"/>
        </p:spPr>
        <p:txBody>
          <a:bodyPr/>
          <a:lstStyle/>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1. Σε κάθε έργο ο εργοδότης έχει την υποχρέωση</a:t>
            </a: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να χρησιμοποιεί τις υπηρεσίες τεχνικού ασφάλειας,</a:t>
            </a: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σύμφωνα με το άρθρο 8 του </a:t>
            </a:r>
            <a:r>
              <a:rPr lang="el-GR" sz="2400" u="sng" dirty="0" smtClean="0">
                <a:solidFill>
                  <a:schemeClr val="accent2">
                    <a:lumMod val="40000"/>
                    <a:lumOff val="60000"/>
                  </a:schemeClr>
                </a:solidFill>
                <a:latin typeface="Comic Sans MS" pitchFamily="66" charset="0"/>
                <a:cs typeface="Arial" pitchFamily="34" charset="0"/>
              </a:rPr>
              <a:t>Ν. 3850/2010 (ΦΕΚ 84/</a:t>
            </a:r>
          </a:p>
          <a:p>
            <a:pPr marL="0" indent="0" algn="just" eaLnBrk="1" hangingPunct="1">
              <a:lnSpc>
                <a:spcPct val="90000"/>
              </a:lnSpc>
              <a:buFont typeface="Wingdings" pitchFamily="2" charset="2"/>
              <a:buNone/>
              <a:defRPr/>
            </a:pPr>
            <a:r>
              <a:rPr lang="el-GR" sz="2400" u="sng" dirty="0" smtClean="0">
                <a:solidFill>
                  <a:schemeClr val="accent2">
                    <a:lumMod val="40000"/>
                    <a:lumOff val="60000"/>
                  </a:schemeClr>
                </a:solidFill>
                <a:latin typeface="Comic Sans MS" pitchFamily="66" charset="0"/>
                <a:cs typeface="Arial" pitchFamily="34" charset="0"/>
              </a:rPr>
              <a:t>Α/2.6.2010), όπως ισχύει.</a:t>
            </a: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Ως τεχνικός ασφάλειας μπορεί να ορισθεί </a:t>
            </a:r>
            <a:r>
              <a:rPr lang="el-GR" sz="2400" dirty="0" err="1" smtClean="0">
                <a:solidFill>
                  <a:srgbClr val="FFFF00"/>
                </a:solidFill>
                <a:latin typeface="Comic Sans MS" pitchFamily="66" charset="0"/>
                <a:cs typeface="Arial" pitchFamily="34" charset="0"/>
              </a:rPr>
              <a:t>διπλωμα−</a:t>
            </a: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err="1" smtClean="0">
                <a:solidFill>
                  <a:srgbClr val="FFFF00"/>
                </a:solidFill>
                <a:latin typeface="Comic Sans MS" pitchFamily="66" charset="0"/>
                <a:cs typeface="Arial" pitchFamily="34" charset="0"/>
              </a:rPr>
              <a:t>τούχος</a:t>
            </a:r>
            <a:r>
              <a:rPr lang="el-GR" sz="2400" dirty="0" smtClean="0">
                <a:solidFill>
                  <a:srgbClr val="FFFF00"/>
                </a:solidFill>
                <a:latin typeface="Comic Sans MS" pitchFamily="66" charset="0"/>
                <a:cs typeface="Arial" pitchFamily="34" charset="0"/>
              </a:rPr>
              <a:t> μηχανικός μεταλλείων ή άλλης ισότιμης </a:t>
            </a:r>
            <a:r>
              <a:rPr lang="el-GR" sz="2400" dirty="0" err="1" smtClean="0">
                <a:solidFill>
                  <a:srgbClr val="FFFF00"/>
                </a:solidFill>
                <a:latin typeface="Comic Sans MS" pitchFamily="66" charset="0"/>
                <a:cs typeface="Arial" pitchFamily="34" charset="0"/>
              </a:rPr>
              <a:t>ειδικό−</a:t>
            </a: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err="1" smtClean="0">
                <a:solidFill>
                  <a:srgbClr val="FFFF00"/>
                </a:solidFill>
                <a:latin typeface="Comic Sans MS" pitchFamily="66" charset="0"/>
                <a:cs typeface="Arial" pitchFamily="34" charset="0"/>
              </a:rPr>
              <a:t>Τητας</a:t>
            </a:r>
            <a:r>
              <a:rPr lang="el-GR" sz="2400" dirty="0" smtClean="0">
                <a:solidFill>
                  <a:srgbClr val="FFFF00"/>
                </a:solidFill>
                <a:latin typeface="Comic Sans MS" pitchFamily="66" charset="0"/>
                <a:cs typeface="Arial" pitchFamily="34" charset="0"/>
              </a:rPr>
              <a:t>. </a:t>
            </a: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638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Box 5"/>
          <p:cNvSpPr txBox="1">
            <a:spLocks noChangeArrowheads="1"/>
          </p:cNvSpPr>
          <p:nvPr/>
        </p:nvSpPr>
        <p:spPr bwMode="auto">
          <a:xfrm>
            <a:off x="838200" y="14478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a:t>
            </a:r>
            <a:r>
              <a:rPr lang="en-US" altLang="en-US" sz="2800">
                <a:solidFill>
                  <a:srgbClr val="FFFF00"/>
                </a:solidFill>
                <a:latin typeface="Comic Sans MS" pitchFamily="66" charset="0"/>
                <a:cs typeface="Arial" charset="0"/>
              </a:rPr>
              <a:t>17: </a:t>
            </a:r>
            <a:r>
              <a:rPr lang="el-GR" altLang="en-US" sz="2800">
                <a:solidFill>
                  <a:srgbClr val="FFFF00"/>
                </a:solidFill>
                <a:latin typeface="Comic Sans MS" pitchFamily="66" charset="0"/>
                <a:cs typeface="Arial" charset="0"/>
              </a:rPr>
              <a:t>Ασφάλεια και Υγεία</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304801" y="2209800"/>
            <a:ext cx="8153400" cy="4495800"/>
          </a:xfrm>
          <a:ln w="9525"/>
        </p:spPr>
        <p:txBody>
          <a:bodyPr/>
          <a:lstStyle/>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1. Σε κάθε έργο ο εργοδότης έχει την υποχρέωση</a:t>
            </a: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να χρησιμοποιεί τις υπηρεσίες </a:t>
            </a:r>
            <a:r>
              <a:rPr lang="el-GR" sz="2400" b="1" u="sng" dirty="0" smtClean="0">
                <a:solidFill>
                  <a:schemeClr val="accent2">
                    <a:lumMod val="40000"/>
                    <a:lumOff val="60000"/>
                  </a:schemeClr>
                </a:solidFill>
                <a:latin typeface="Comic Sans MS" pitchFamily="66" charset="0"/>
                <a:cs typeface="Arial" pitchFamily="34" charset="0"/>
              </a:rPr>
              <a:t>τεχνικού ασφάλειας</a:t>
            </a:r>
            <a:r>
              <a:rPr lang="el-GR" sz="2400" dirty="0" smtClean="0">
                <a:solidFill>
                  <a:srgbClr val="FFFF00"/>
                </a:solidFill>
                <a:latin typeface="Comic Sans MS" pitchFamily="66" charset="0"/>
                <a:cs typeface="Arial" pitchFamily="34" charset="0"/>
              </a:rPr>
              <a:t>,</a:t>
            </a: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σύμφωνα με το άρθρο 8 του </a:t>
            </a:r>
            <a:r>
              <a:rPr lang="el-GR" sz="2400" u="sng" dirty="0" smtClean="0">
                <a:solidFill>
                  <a:schemeClr val="accent2">
                    <a:lumMod val="40000"/>
                    <a:lumOff val="60000"/>
                  </a:schemeClr>
                </a:solidFill>
                <a:latin typeface="Comic Sans MS" pitchFamily="66" charset="0"/>
                <a:cs typeface="Arial" pitchFamily="34" charset="0"/>
              </a:rPr>
              <a:t>Ν. 3850/2010 (ΦΕΚ 84/</a:t>
            </a:r>
          </a:p>
          <a:p>
            <a:pPr marL="0" indent="0" algn="just" eaLnBrk="1" hangingPunct="1">
              <a:lnSpc>
                <a:spcPct val="90000"/>
              </a:lnSpc>
              <a:buFont typeface="Wingdings" pitchFamily="2" charset="2"/>
              <a:buNone/>
              <a:defRPr/>
            </a:pPr>
            <a:r>
              <a:rPr lang="el-GR" sz="2400" u="sng" dirty="0" smtClean="0">
                <a:solidFill>
                  <a:schemeClr val="accent2">
                    <a:lumMod val="40000"/>
                    <a:lumOff val="60000"/>
                  </a:schemeClr>
                </a:solidFill>
                <a:latin typeface="Comic Sans MS" pitchFamily="66" charset="0"/>
                <a:cs typeface="Arial" pitchFamily="34" charset="0"/>
              </a:rPr>
              <a:t>Α/2.6.2010), όπως ισχύει.</a:t>
            </a:r>
          </a:p>
          <a:p>
            <a:pPr marL="0" indent="0" algn="just" eaLnBrk="1" hangingPunct="1">
              <a:lnSpc>
                <a:spcPct val="90000"/>
              </a:lnSpc>
              <a:buFont typeface="Wingdings" pitchFamily="2" charset="2"/>
              <a:buNone/>
              <a:defRPr/>
            </a:pP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Ως τεχνικός ασφάλειας μπορεί να ορισθεί </a:t>
            </a:r>
            <a:r>
              <a:rPr lang="el-GR" sz="2400" dirty="0" err="1" smtClean="0">
                <a:solidFill>
                  <a:srgbClr val="FFFF00"/>
                </a:solidFill>
                <a:latin typeface="Comic Sans MS" pitchFamily="66" charset="0"/>
                <a:cs typeface="Arial" pitchFamily="34" charset="0"/>
              </a:rPr>
              <a:t>διπλ</a:t>
            </a:r>
            <a:r>
              <a:rPr lang="el-GR" sz="2400" dirty="0" smtClean="0">
                <a:solidFill>
                  <a:srgbClr val="FFFF00"/>
                </a:solidFill>
                <a:latin typeface="Comic Sans MS" pitchFamily="66" charset="0"/>
                <a:cs typeface="Arial" pitchFamily="34" charset="0"/>
              </a:rPr>
              <a:t>.</a:t>
            </a:r>
            <a:r>
              <a:rPr lang="en-US" sz="2400" dirty="0" smtClean="0">
                <a:solidFill>
                  <a:srgbClr val="FFFF00"/>
                </a:solidFill>
                <a:latin typeface="Comic Sans MS" pitchFamily="66" charset="0"/>
                <a:cs typeface="Arial" pitchFamily="34" charset="0"/>
              </a:rPr>
              <a:t> </a:t>
            </a:r>
            <a:r>
              <a:rPr lang="el-GR" sz="2400" dirty="0" smtClean="0">
                <a:solidFill>
                  <a:srgbClr val="FFFF00"/>
                </a:solidFill>
                <a:latin typeface="Comic Sans MS" pitchFamily="66" charset="0"/>
                <a:cs typeface="Arial" pitchFamily="34" charset="0"/>
              </a:rPr>
              <a:t>μηχανικός μεταλλείων ή άλλης ισότιμης ειδικότητας. </a:t>
            </a: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7412"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TextBox 5"/>
          <p:cNvSpPr txBox="1">
            <a:spLocks noChangeArrowheads="1"/>
          </p:cNvSpPr>
          <p:nvPr/>
        </p:nvSpPr>
        <p:spPr bwMode="auto">
          <a:xfrm>
            <a:off x="685800" y="14478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dirty="0">
                <a:solidFill>
                  <a:srgbClr val="FFFF00"/>
                </a:solidFill>
                <a:latin typeface="Comic Sans MS" pitchFamily="66" charset="0"/>
                <a:cs typeface="Arial" charset="0"/>
              </a:rPr>
              <a:t>Άρθρο  </a:t>
            </a:r>
            <a:r>
              <a:rPr lang="en-US" altLang="en-US" sz="2800" dirty="0">
                <a:solidFill>
                  <a:srgbClr val="FFFF00"/>
                </a:solidFill>
                <a:latin typeface="Comic Sans MS" pitchFamily="66" charset="0"/>
                <a:cs typeface="Arial" charset="0"/>
              </a:rPr>
              <a:t>17: </a:t>
            </a:r>
            <a:r>
              <a:rPr lang="el-GR" altLang="en-US" sz="2800" dirty="0">
                <a:solidFill>
                  <a:srgbClr val="FFFF00"/>
                </a:solidFill>
                <a:latin typeface="Comic Sans MS" pitchFamily="66" charset="0"/>
                <a:cs typeface="Arial" charset="0"/>
              </a:rPr>
              <a:t>Ασφάλεια και Υγεία</a:t>
            </a:r>
          </a:p>
          <a:p>
            <a:pPr eaLnBrk="1" hangingPunct="1">
              <a:spcBef>
                <a:spcPct val="0"/>
              </a:spcBef>
              <a:buClrTx/>
              <a:buSzTx/>
              <a:buFontTx/>
              <a:buNone/>
            </a:pPr>
            <a:endParaRPr lang="en-US" altLang="en-US" sz="2400" dirty="0">
              <a:solidFill>
                <a:srgbClr val="FFFF00"/>
              </a:solidFill>
              <a:latin typeface="Comic Sans MS" pitchFamily="66" charset="0"/>
              <a:cs typeface="Arial" charset="0"/>
            </a:endParaRPr>
          </a:p>
        </p:txBody>
      </p:sp>
      <p:pic>
        <p:nvPicPr>
          <p:cNvPr id="174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0"/>
            <a:ext cx="8201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5123" name="Rectangle 3"/>
          <p:cNvSpPr>
            <a:spLocks noGrp="1" noChangeArrowheads="1"/>
          </p:cNvSpPr>
          <p:nvPr>
            <p:ph type="body" idx="4294967295"/>
          </p:nvPr>
        </p:nvSpPr>
        <p:spPr>
          <a:xfrm>
            <a:off x="457200" y="1676400"/>
            <a:ext cx="4648200" cy="3429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indent="0" algn="just" eaLnBrk="1" hangingPunct="1">
              <a:lnSpc>
                <a:spcPct val="90000"/>
              </a:lnSpc>
              <a:buFont typeface="Wingdings" pitchFamily="2" charset="2"/>
              <a:buNone/>
            </a:pPr>
            <a:r>
              <a:rPr lang="el-GR" altLang="en-US" sz="2400" smtClean="0">
                <a:effectLst/>
                <a:latin typeface="Comic Sans MS" pitchFamily="66" charset="0"/>
              </a:rPr>
              <a:t>ΦΕΚ , Β, Αρ. Φύλλου 1227, 14 Ιουνίου 2011, 17463 Απ. Αριθμ. Δ7/Α/οικ.12050/2223</a:t>
            </a:r>
          </a:p>
          <a:p>
            <a:pPr marL="0" indent="0" algn="just" eaLnBrk="1" hangingPunct="1">
              <a:lnSpc>
                <a:spcPct val="90000"/>
              </a:lnSpc>
              <a:buFont typeface="Wingdings" pitchFamily="2" charset="2"/>
              <a:buNone/>
            </a:pPr>
            <a:r>
              <a:rPr lang="el-GR" altLang="en-US" sz="2600" smtClean="0">
                <a:solidFill>
                  <a:srgbClr val="FFFF00"/>
                </a:solidFill>
                <a:effectLst/>
                <a:latin typeface="Comic Sans MS" pitchFamily="66" charset="0"/>
              </a:rPr>
              <a:t>Κανονισμός Μεταλλευτικών και Λατομικών Εργασιών, (Κ.Μ.Λ.Ε.</a:t>
            </a:r>
          </a:p>
          <a:p>
            <a:pPr marL="0" indent="0" algn="just" eaLnBrk="1" hangingPunct="1">
              <a:lnSpc>
                <a:spcPct val="90000"/>
              </a:lnSpc>
              <a:buFont typeface="Wingdings" pitchFamily="2" charset="2"/>
              <a:buNone/>
            </a:pPr>
            <a:endParaRPr lang="el-GR" altLang="en-US" sz="2600" smtClean="0">
              <a:effectLst/>
              <a:latin typeface="Comic Sans MS" pitchFamily="66" charset="0"/>
            </a:endParaRPr>
          </a:p>
          <a:p>
            <a:pPr marL="0" indent="0" algn="just" eaLnBrk="1" hangingPunct="1">
              <a:lnSpc>
                <a:spcPct val="90000"/>
              </a:lnSpc>
              <a:buFont typeface="Wingdings" pitchFamily="2" charset="2"/>
              <a:buNone/>
            </a:pPr>
            <a:r>
              <a:rPr lang="el-GR" altLang="en-US" sz="2400" smtClean="0">
                <a:effectLst/>
                <a:latin typeface="Comic Sans MS" pitchFamily="66" charset="0"/>
              </a:rPr>
              <a:t>Αντικαθιστά </a:t>
            </a:r>
            <a:r>
              <a:rPr lang="el-GR" altLang="en-US" sz="2400" smtClean="0">
                <a:solidFill>
                  <a:srgbClr val="FFFF00"/>
                </a:solidFill>
                <a:effectLst/>
                <a:latin typeface="Comic Sans MS" pitchFamily="66" charset="0"/>
              </a:rPr>
              <a:t>II−5η/Φ/17402/12−12−1984 </a:t>
            </a:r>
            <a:r>
              <a:rPr lang="el-GR" altLang="en-US" sz="2000" smtClean="0">
                <a:effectLst/>
                <a:latin typeface="Comic Sans MS" pitchFamily="66" charset="0"/>
              </a:rPr>
              <a:t>απόφαση του Υπουργού Ενέργειας και Φυσικών Πόρων «Κανονισμός Μεταλλευτικών και Λατομικών Εργασιών» (ΦΕΚ 931/Β), όπως Ισχύει.</a:t>
            </a:r>
          </a:p>
        </p:txBody>
      </p:sp>
      <p:sp>
        <p:nvSpPr>
          <p:cNvPr id="5124"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5" name="Picture 5" descr="DSC025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24000"/>
            <a:ext cx="327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2209800"/>
            <a:ext cx="8458200" cy="1143000"/>
          </a:xfrm>
          <a:ln w="9525"/>
        </p:spPr>
        <p:txBody>
          <a:bodyPr/>
          <a:lstStyle/>
          <a:p>
            <a:pPr marL="457200" indent="-457200" algn="just" eaLnBrk="1" hangingPunct="1">
              <a:lnSpc>
                <a:spcPct val="90000"/>
              </a:lnSpc>
              <a:buFont typeface="Wingdings" pitchFamily="2" charset="2"/>
              <a:buAutoNum type="arabicPeriod"/>
              <a:defRPr/>
            </a:pPr>
            <a:r>
              <a:rPr lang="el-GR" sz="2400" dirty="0" smtClean="0">
                <a:solidFill>
                  <a:srgbClr val="FFFF00"/>
                </a:solidFill>
                <a:latin typeface="Comic Sans MS" pitchFamily="66" charset="0"/>
                <a:cs typeface="Arial" pitchFamily="34" charset="0"/>
              </a:rPr>
              <a:t>Τεχνικός Ασφάλειας- Ώρες Ετήσιας Απασχόλησης</a:t>
            </a:r>
          </a:p>
          <a:p>
            <a:pPr marL="0" indent="0" algn="just" eaLnBrk="1" hangingPunct="1">
              <a:lnSpc>
                <a:spcPct val="90000"/>
              </a:lnSpc>
              <a:buFont typeface="Wingdings" pitchFamily="2" charset="2"/>
              <a:buNone/>
              <a:defRPr/>
            </a:pP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843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TextBox 5"/>
          <p:cNvSpPr txBox="1">
            <a:spLocks noChangeArrowheads="1"/>
          </p:cNvSpPr>
          <p:nvPr/>
        </p:nvSpPr>
        <p:spPr bwMode="auto">
          <a:xfrm>
            <a:off x="838200" y="13716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a:t>
            </a:r>
            <a:r>
              <a:rPr lang="en-US" altLang="en-US" sz="2800">
                <a:solidFill>
                  <a:srgbClr val="FFFF00"/>
                </a:solidFill>
                <a:latin typeface="Comic Sans MS" pitchFamily="66" charset="0"/>
                <a:cs typeface="Arial" charset="0"/>
              </a:rPr>
              <a:t>17: </a:t>
            </a:r>
            <a:r>
              <a:rPr lang="el-GR" altLang="en-US" sz="2800">
                <a:solidFill>
                  <a:srgbClr val="FFFF00"/>
                </a:solidFill>
                <a:latin typeface="Comic Sans MS" pitchFamily="66" charset="0"/>
                <a:cs typeface="Arial" charset="0"/>
              </a:rPr>
              <a:t>Ασφάλεια και Υγεία-Τεχνικός Ασφάλειας</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graphicFrame>
        <p:nvGraphicFramePr>
          <p:cNvPr id="7" name="Table 6"/>
          <p:cNvGraphicFramePr>
            <a:graphicFrameLocks noGrp="1"/>
          </p:cNvGraphicFramePr>
          <p:nvPr/>
        </p:nvGraphicFramePr>
        <p:xfrm>
          <a:off x="1295400" y="3124200"/>
          <a:ext cx="7162800" cy="2397200"/>
        </p:xfrm>
        <a:graphic>
          <a:graphicData uri="http://schemas.openxmlformats.org/drawingml/2006/table">
            <a:tbl>
              <a:tblPr firstRow="1" bandRow="1">
                <a:tableStyleId>{5C22544A-7EE6-4342-B048-85BDC9FD1C3A}</a:tableStyleId>
              </a:tblPr>
              <a:tblGrid>
                <a:gridCol w="3581400"/>
                <a:gridCol w="3581400"/>
              </a:tblGrid>
              <a:tr h="914292">
                <a:tc>
                  <a:txBody>
                    <a:bodyPr/>
                    <a:lstStyle/>
                    <a:p>
                      <a:r>
                        <a:rPr lang="el-GR" sz="1800" dirty="0" smtClean="0">
                          <a:latin typeface="Comic Sans MS" pitchFamily="66" charset="0"/>
                        </a:rPr>
                        <a:t>Αριθμός</a:t>
                      </a:r>
                      <a:r>
                        <a:rPr lang="el-GR" sz="1800" baseline="0" dirty="0" smtClean="0">
                          <a:latin typeface="Comic Sans MS" pitchFamily="66" charset="0"/>
                        </a:rPr>
                        <a:t> Εργαζόμενων στο έργο</a:t>
                      </a:r>
                      <a:endParaRPr lang="el-GR" sz="1800" dirty="0">
                        <a:latin typeface="Comic Sans MS" pitchFamily="66" charset="0"/>
                      </a:endParaRPr>
                    </a:p>
                  </a:txBody>
                  <a:tcPr marT="45704" marB="45704"/>
                </a:tc>
                <a:tc>
                  <a:txBody>
                    <a:bodyPr/>
                    <a:lstStyle/>
                    <a:p>
                      <a:r>
                        <a:rPr lang="el-GR" sz="1800" dirty="0" err="1" smtClean="0">
                          <a:latin typeface="Comic Sans MS" pitchFamily="66" charset="0"/>
                        </a:rPr>
                        <a:t>Ωρες</a:t>
                      </a:r>
                      <a:r>
                        <a:rPr lang="el-GR" sz="1800" dirty="0" smtClean="0">
                          <a:latin typeface="Comic Sans MS" pitchFamily="66" charset="0"/>
                        </a:rPr>
                        <a:t> Ετήσιας απασχόλησης Τεχνικού Ασφαλείας</a:t>
                      </a:r>
                      <a:r>
                        <a:rPr lang="el-GR" sz="1800" baseline="0" dirty="0" smtClean="0">
                          <a:latin typeface="Comic Sans MS" pitchFamily="66" charset="0"/>
                        </a:rPr>
                        <a:t>  ανά εργαζόμενο</a:t>
                      </a:r>
                      <a:endParaRPr lang="el-GR" sz="1800" dirty="0">
                        <a:latin typeface="Comic Sans MS" pitchFamily="66" charset="0"/>
                      </a:endParaRPr>
                    </a:p>
                  </a:txBody>
                  <a:tcPr marT="45704" marB="45704"/>
                </a:tc>
              </a:tr>
              <a:tr h="370708">
                <a:tc>
                  <a:txBody>
                    <a:bodyPr/>
                    <a:lstStyle/>
                    <a:p>
                      <a:pPr algn="ctr"/>
                      <a:r>
                        <a:rPr lang="el-GR" sz="1800" dirty="0" smtClean="0">
                          <a:latin typeface="Comic Sans MS" pitchFamily="66" charset="0"/>
                        </a:rPr>
                        <a:t>Μέχρι 500</a:t>
                      </a:r>
                      <a:endParaRPr lang="el-GR" sz="1800" dirty="0">
                        <a:latin typeface="Comic Sans MS" pitchFamily="66" charset="0"/>
                      </a:endParaRPr>
                    </a:p>
                  </a:txBody>
                  <a:tcPr marT="45704" marB="45704"/>
                </a:tc>
                <a:tc>
                  <a:txBody>
                    <a:bodyPr/>
                    <a:lstStyle/>
                    <a:p>
                      <a:pPr algn="ctr"/>
                      <a:r>
                        <a:rPr lang="el-GR" sz="1800" dirty="0" smtClean="0">
                          <a:latin typeface="Comic Sans MS" pitchFamily="66" charset="0"/>
                        </a:rPr>
                        <a:t>3,5</a:t>
                      </a:r>
                      <a:endParaRPr lang="el-GR" sz="1800" dirty="0">
                        <a:latin typeface="Comic Sans MS" pitchFamily="66" charset="0"/>
                      </a:endParaRPr>
                    </a:p>
                  </a:txBody>
                  <a:tcPr marT="45704" marB="45704"/>
                </a:tc>
              </a:tr>
              <a:tr h="370708">
                <a:tc>
                  <a:txBody>
                    <a:bodyPr/>
                    <a:lstStyle/>
                    <a:p>
                      <a:pPr algn="ctr"/>
                      <a:r>
                        <a:rPr lang="el-GR" sz="1800" dirty="0" smtClean="0">
                          <a:latin typeface="Comic Sans MS" pitchFamily="66" charset="0"/>
                        </a:rPr>
                        <a:t>501-1000</a:t>
                      </a:r>
                      <a:endParaRPr lang="el-GR" sz="1800" dirty="0">
                        <a:latin typeface="Comic Sans MS" pitchFamily="66" charset="0"/>
                      </a:endParaRPr>
                    </a:p>
                  </a:txBody>
                  <a:tcPr marT="45704" marB="45704"/>
                </a:tc>
                <a:tc>
                  <a:txBody>
                    <a:bodyPr/>
                    <a:lstStyle/>
                    <a:p>
                      <a:pPr algn="ctr"/>
                      <a:r>
                        <a:rPr lang="el-GR" sz="1800" dirty="0" smtClean="0">
                          <a:latin typeface="Comic Sans MS" pitchFamily="66" charset="0"/>
                        </a:rPr>
                        <a:t>3,0</a:t>
                      </a:r>
                      <a:endParaRPr lang="el-GR" sz="1800" dirty="0">
                        <a:latin typeface="Comic Sans MS" pitchFamily="66" charset="0"/>
                      </a:endParaRPr>
                    </a:p>
                  </a:txBody>
                  <a:tcPr marT="45704" marB="45704"/>
                </a:tc>
              </a:tr>
              <a:tr h="370708">
                <a:tc>
                  <a:txBody>
                    <a:bodyPr/>
                    <a:lstStyle/>
                    <a:p>
                      <a:pPr algn="ctr"/>
                      <a:r>
                        <a:rPr lang="el-GR" sz="1800" dirty="0" smtClean="0">
                          <a:latin typeface="Comic Sans MS" pitchFamily="66" charset="0"/>
                        </a:rPr>
                        <a:t>1001-5000</a:t>
                      </a:r>
                      <a:endParaRPr lang="el-GR" sz="1800" dirty="0">
                        <a:latin typeface="Comic Sans MS" pitchFamily="66" charset="0"/>
                      </a:endParaRPr>
                    </a:p>
                  </a:txBody>
                  <a:tcPr marT="45704" marB="45704"/>
                </a:tc>
                <a:tc>
                  <a:txBody>
                    <a:bodyPr/>
                    <a:lstStyle/>
                    <a:p>
                      <a:pPr algn="ctr"/>
                      <a:r>
                        <a:rPr lang="el-GR" sz="1800" dirty="0" smtClean="0">
                          <a:latin typeface="Comic Sans MS" pitchFamily="66" charset="0"/>
                        </a:rPr>
                        <a:t>2,5</a:t>
                      </a:r>
                      <a:endParaRPr lang="el-GR" sz="1800" dirty="0">
                        <a:latin typeface="Comic Sans MS" pitchFamily="66" charset="0"/>
                      </a:endParaRPr>
                    </a:p>
                  </a:txBody>
                  <a:tcPr marT="45704" marB="45704"/>
                </a:tc>
              </a:tr>
              <a:tr h="370708">
                <a:tc>
                  <a:txBody>
                    <a:bodyPr/>
                    <a:lstStyle/>
                    <a:p>
                      <a:pPr algn="ctr"/>
                      <a:r>
                        <a:rPr lang="el-GR" sz="1800" dirty="0" smtClean="0">
                          <a:latin typeface="Comic Sans MS" pitchFamily="66" charset="0"/>
                        </a:rPr>
                        <a:t>1001-5000</a:t>
                      </a:r>
                      <a:endParaRPr lang="el-GR" sz="1800" dirty="0">
                        <a:latin typeface="Comic Sans MS" pitchFamily="66" charset="0"/>
                      </a:endParaRPr>
                    </a:p>
                  </a:txBody>
                  <a:tcPr marT="45704" marB="45704"/>
                </a:tc>
                <a:tc>
                  <a:txBody>
                    <a:bodyPr/>
                    <a:lstStyle/>
                    <a:p>
                      <a:pPr algn="ctr"/>
                      <a:r>
                        <a:rPr lang="el-GR" sz="1800" dirty="0" smtClean="0">
                          <a:latin typeface="Comic Sans MS" pitchFamily="66" charset="0"/>
                        </a:rPr>
                        <a:t>2,0</a:t>
                      </a:r>
                      <a:endParaRPr lang="el-GR" sz="1800" dirty="0">
                        <a:latin typeface="Comic Sans MS" pitchFamily="66" charset="0"/>
                      </a:endParaRPr>
                    </a:p>
                  </a:txBody>
                  <a:tcPr marT="45704" marB="45704"/>
                </a:tc>
              </a:tr>
            </a:tbl>
          </a:graphicData>
        </a:graphic>
      </p:graphicFrame>
      <p:sp>
        <p:nvSpPr>
          <p:cNvPr id="8" name="TextBox 7"/>
          <p:cNvSpPr txBox="1"/>
          <p:nvPr/>
        </p:nvSpPr>
        <p:spPr>
          <a:xfrm>
            <a:off x="1143000" y="6019800"/>
            <a:ext cx="5181600" cy="461963"/>
          </a:xfrm>
          <a:prstGeom prst="rect">
            <a:avLst/>
          </a:prstGeom>
          <a:noFill/>
        </p:spPr>
        <p:txBody>
          <a:bodyPr>
            <a:spAutoFit/>
          </a:bodyPr>
          <a:lstStyle/>
          <a:p>
            <a:pPr>
              <a:defRPr/>
            </a:pPr>
            <a:r>
              <a:rPr lang="el-GR" dirty="0">
                <a:solidFill>
                  <a:schemeClr val="accent2">
                    <a:lumMod val="40000"/>
                    <a:lumOff val="60000"/>
                  </a:schemeClr>
                </a:solidFill>
                <a:latin typeface="Comic Sans MS" pitchFamily="66" charset="0"/>
              </a:rPr>
              <a:t>Κατ’ ελάχιστον 50 ώρες ετησίως</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304800" y="2438400"/>
            <a:ext cx="8610600" cy="2895600"/>
          </a:xfrm>
          <a:ln w="9525"/>
        </p:spPr>
        <p:txBody>
          <a:bodyPr/>
          <a:lstStyle/>
          <a:p>
            <a:pPr marL="457200" indent="-45720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Ο Τεχνικός Ασφάλειας παρέχει στον παρέχει στον εργοδότη υποδείξεις και συμβουλές, γραπτά ή προφορικά, σε θέματα σχετικά με την Α&amp;Υ της εργασίας και την πρόληψη των εργατικών ατυχημάτων. Τις γραπτές υποδείξεις ο τεχνικός ασφάλειας καταχωρεί σε ειδικό βιβλίο της επιχείρησης, το οποίο </a:t>
            </a:r>
            <a:r>
              <a:rPr lang="el-GR" sz="2400" dirty="0" err="1" smtClean="0">
                <a:solidFill>
                  <a:srgbClr val="FFFF00"/>
                </a:solidFill>
                <a:latin typeface="Comic Sans MS" pitchFamily="66" charset="0"/>
                <a:cs typeface="Arial" pitchFamily="34" charset="0"/>
              </a:rPr>
              <a:t>σελιδομετρείται</a:t>
            </a:r>
            <a:r>
              <a:rPr lang="el-GR" sz="2400" dirty="0" smtClean="0">
                <a:solidFill>
                  <a:srgbClr val="FFFF00"/>
                </a:solidFill>
                <a:latin typeface="Comic Sans MS" pitchFamily="66" charset="0"/>
                <a:cs typeface="Arial" pitchFamily="34" charset="0"/>
              </a:rPr>
              <a:t> και θεωρείται από την </a:t>
            </a:r>
            <a:r>
              <a:rPr lang="el-GR" sz="2400" u="sng" dirty="0" smtClean="0">
                <a:solidFill>
                  <a:schemeClr val="accent2">
                    <a:lumMod val="40000"/>
                    <a:lumOff val="60000"/>
                  </a:schemeClr>
                </a:solidFill>
                <a:latin typeface="Comic Sans MS" pitchFamily="66" charset="0"/>
                <a:cs typeface="Arial" pitchFamily="34" charset="0"/>
              </a:rPr>
              <a:t>Επιθεώρηση Μεταλλείων</a:t>
            </a:r>
            <a:r>
              <a:rPr lang="el-GR" sz="2400" dirty="0" smtClean="0">
                <a:solidFill>
                  <a:srgbClr val="FFFF00"/>
                </a:solidFill>
                <a:latin typeface="Comic Sans MS" pitchFamily="66" charset="0"/>
                <a:cs typeface="Arial" pitchFamily="34" charset="0"/>
              </a:rPr>
              <a:t>. Ο εργοδότης έχει υποχρέωση να λαμβάνει γνώση ενυπογράφως των υποδείξεων που καταχωρούνται σ’ αυτό το</a:t>
            </a:r>
            <a:r>
              <a:rPr lang="en-US" sz="2400" dirty="0" smtClean="0">
                <a:solidFill>
                  <a:srgbClr val="FFFF00"/>
                </a:solidFill>
                <a:latin typeface="Comic Sans MS" pitchFamily="66" charset="0"/>
                <a:cs typeface="Arial" pitchFamily="34" charset="0"/>
              </a:rPr>
              <a:t> </a:t>
            </a:r>
            <a:r>
              <a:rPr lang="el-GR" sz="2400" dirty="0" smtClean="0">
                <a:solidFill>
                  <a:srgbClr val="FFFF00"/>
                </a:solidFill>
                <a:latin typeface="Comic Sans MS" pitchFamily="66" charset="0"/>
                <a:cs typeface="Arial" pitchFamily="34" charset="0"/>
              </a:rPr>
              <a:t>βιβλίο.  </a:t>
            </a: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19460"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Box 5"/>
          <p:cNvSpPr txBox="1">
            <a:spLocks noChangeArrowheads="1"/>
          </p:cNvSpPr>
          <p:nvPr/>
        </p:nvSpPr>
        <p:spPr bwMode="auto">
          <a:xfrm>
            <a:off x="457200" y="1447800"/>
            <a:ext cx="8382000" cy="1323975"/>
          </a:xfrm>
          <a:prstGeom prst="rect">
            <a:avLst/>
          </a:prstGeom>
          <a:noFill/>
          <a:ln w="9525">
            <a:noFill/>
            <a:miter lim="800000"/>
            <a:headEnd/>
            <a:tailEnd/>
          </a:ln>
        </p:spPr>
        <p:txBody>
          <a:bodyPr>
            <a:spAutoFit/>
          </a:bodyPr>
          <a:lstStyle/>
          <a:p>
            <a:pPr>
              <a:defRPr/>
            </a:pPr>
            <a:r>
              <a:rPr lang="el-GR" sz="2800" dirty="0">
                <a:solidFill>
                  <a:schemeClr val="accent2">
                    <a:lumMod val="40000"/>
                    <a:lumOff val="60000"/>
                  </a:schemeClr>
                </a:solidFill>
                <a:latin typeface="Comic Sans MS" pitchFamily="66" charset="0"/>
                <a:cs typeface="Arial" charset="0"/>
              </a:rPr>
              <a:t>Άρθρο  </a:t>
            </a:r>
            <a:r>
              <a:rPr lang="en-US" sz="2800" dirty="0">
                <a:solidFill>
                  <a:schemeClr val="accent2">
                    <a:lumMod val="40000"/>
                    <a:lumOff val="60000"/>
                  </a:schemeClr>
                </a:solidFill>
                <a:latin typeface="Comic Sans MS" pitchFamily="66" charset="0"/>
                <a:cs typeface="Arial" charset="0"/>
              </a:rPr>
              <a:t>17: </a:t>
            </a:r>
            <a:r>
              <a:rPr lang="el-GR" sz="2800" dirty="0">
                <a:solidFill>
                  <a:schemeClr val="accent2">
                    <a:lumMod val="40000"/>
                    <a:lumOff val="60000"/>
                  </a:schemeClr>
                </a:solidFill>
                <a:latin typeface="Comic Sans MS" pitchFamily="66" charset="0"/>
                <a:cs typeface="Arial" charset="0"/>
              </a:rPr>
              <a:t>Ασφάλεια και Υγεία-Τεχνικός Ασφάλειας</a:t>
            </a:r>
          </a:p>
          <a:p>
            <a:pPr>
              <a:defRPr/>
            </a:pPr>
            <a:endParaRPr lang="en-US" dirty="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0" y="2057400"/>
            <a:ext cx="8534400" cy="3124200"/>
          </a:xfrm>
          <a:ln w="9525"/>
        </p:spPr>
        <p:txBody>
          <a:bodyPr/>
          <a:lstStyle/>
          <a:p>
            <a:pPr marL="457200" indent="-45720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Ειδικότερα Ο Τεχνικός Ασφάλειας</a:t>
            </a:r>
            <a:r>
              <a:rPr lang="en-US" sz="2400" dirty="0" smtClean="0">
                <a:solidFill>
                  <a:srgbClr val="FFFF00"/>
                </a:solidFill>
                <a:latin typeface="Comic Sans MS" pitchFamily="66" charset="0"/>
                <a:cs typeface="Arial" pitchFamily="34" charset="0"/>
              </a:rPr>
              <a:t>:</a:t>
            </a:r>
          </a:p>
          <a:p>
            <a:pPr marL="457200" indent="-457200" algn="just" eaLnBrk="1" hangingPunct="1">
              <a:lnSpc>
                <a:spcPct val="90000"/>
              </a:lnSpc>
              <a:defRPr/>
            </a:pPr>
            <a:r>
              <a:rPr lang="el-GR" sz="2400" dirty="0" smtClean="0">
                <a:solidFill>
                  <a:srgbClr val="FFFF00"/>
                </a:solidFill>
                <a:latin typeface="Comic Sans MS" pitchFamily="66" charset="0"/>
                <a:cs typeface="Arial" pitchFamily="34" charset="0"/>
              </a:rPr>
              <a:t>Συμβουλεύει σε </a:t>
            </a:r>
            <a:r>
              <a:rPr lang="el-GR" sz="2400" dirty="0" smtClean="0">
                <a:solidFill>
                  <a:schemeClr val="accent2">
                    <a:lumMod val="40000"/>
                    <a:lumOff val="60000"/>
                  </a:schemeClr>
                </a:solidFill>
                <a:latin typeface="Comic Sans MS" pitchFamily="66" charset="0"/>
                <a:cs typeface="Arial" pitchFamily="34" charset="0"/>
              </a:rPr>
              <a:t>θέματα σχεδιασμού, προγραμματισμού, κατασκευής και συντήρησης των εγκαταστάσεων</a:t>
            </a:r>
            <a:r>
              <a:rPr lang="el-GR" sz="2400" dirty="0" smtClean="0">
                <a:solidFill>
                  <a:srgbClr val="FFFF00"/>
                </a:solidFill>
                <a:latin typeface="Comic Sans MS" pitchFamily="66" charset="0"/>
                <a:cs typeface="Arial" pitchFamily="34" charset="0"/>
              </a:rPr>
              <a:t>, εισαγωγής νέων παραγωγικών διαδικασιών, και εξοπλισμού, επιλογής και ελέγχου των ΜΑΠ, καθώς και διαμόρφωσης του περιβάλλοντος εργασίας και γενικά οργάνωσης της παραγωγικής διαδικασίας,</a:t>
            </a:r>
          </a:p>
          <a:p>
            <a:pPr marL="457200" indent="-457200" algn="just" eaLnBrk="1" hangingPunct="1">
              <a:lnSpc>
                <a:spcPct val="90000"/>
              </a:lnSpc>
              <a:defRPr/>
            </a:pPr>
            <a:r>
              <a:rPr lang="el-GR" sz="2400" dirty="0" smtClean="0">
                <a:solidFill>
                  <a:srgbClr val="FFFF00"/>
                </a:solidFill>
                <a:latin typeface="Comic Sans MS" pitchFamily="66" charset="0"/>
                <a:cs typeface="Arial" pitchFamily="34" charset="0"/>
              </a:rPr>
              <a:t> Ελέγχει την ασφάλεια των εγκαταστάσεων και των τεχνικών μέσων, πριν τη λειτουργία τους, καθώς και των παραγωγικών διαδικασιών και μεθόδων εργασίας πριν από την εφαρμογή τους και επιβλέπει την εφαρμογή των μέτρων ασφάλειας και υγείας της εργασίας και πρόληψης των ατυχημάτων, ενημερώνοντας σχετικά τους αρμόδιους προϊσταμένους ή τη διεύθυνση της επιχείρησης.</a:t>
            </a:r>
          </a:p>
          <a:p>
            <a:pPr marL="457200" indent="-457200" algn="just" eaLnBrk="1" hangingPunct="1">
              <a:lnSpc>
                <a:spcPct val="90000"/>
              </a:lnSpc>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 </a:t>
            </a: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20484"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Box 5"/>
          <p:cNvSpPr txBox="1">
            <a:spLocks noChangeArrowheads="1"/>
          </p:cNvSpPr>
          <p:nvPr/>
        </p:nvSpPr>
        <p:spPr bwMode="auto">
          <a:xfrm>
            <a:off x="838200" y="1219200"/>
            <a:ext cx="8305800" cy="1323975"/>
          </a:xfrm>
          <a:prstGeom prst="rect">
            <a:avLst/>
          </a:prstGeom>
          <a:noFill/>
          <a:ln w="9525">
            <a:noFill/>
            <a:miter lim="800000"/>
            <a:headEnd/>
            <a:tailEnd/>
          </a:ln>
        </p:spPr>
        <p:txBody>
          <a:bodyPr>
            <a:spAutoFit/>
          </a:bodyPr>
          <a:lstStyle/>
          <a:p>
            <a:pPr>
              <a:defRPr/>
            </a:pPr>
            <a:r>
              <a:rPr lang="el-GR" sz="2800" dirty="0">
                <a:solidFill>
                  <a:schemeClr val="accent2">
                    <a:lumMod val="40000"/>
                    <a:lumOff val="60000"/>
                  </a:schemeClr>
                </a:solidFill>
                <a:latin typeface="Comic Sans MS" pitchFamily="66" charset="0"/>
                <a:cs typeface="Arial" charset="0"/>
              </a:rPr>
              <a:t>Άρθρο  </a:t>
            </a:r>
            <a:r>
              <a:rPr lang="en-US" sz="2800" dirty="0">
                <a:solidFill>
                  <a:schemeClr val="accent2">
                    <a:lumMod val="40000"/>
                    <a:lumOff val="60000"/>
                  </a:schemeClr>
                </a:solidFill>
                <a:latin typeface="Comic Sans MS" pitchFamily="66" charset="0"/>
                <a:cs typeface="Arial" charset="0"/>
              </a:rPr>
              <a:t>17: </a:t>
            </a:r>
            <a:r>
              <a:rPr lang="el-GR" sz="2800" dirty="0">
                <a:solidFill>
                  <a:schemeClr val="accent2">
                    <a:lumMod val="40000"/>
                    <a:lumOff val="60000"/>
                  </a:schemeClr>
                </a:solidFill>
                <a:latin typeface="Comic Sans MS" pitchFamily="66" charset="0"/>
                <a:cs typeface="Arial" charset="0"/>
              </a:rPr>
              <a:t>Ασφάλεια και Υγεία- Τεχνικός Ασφάλειας</a:t>
            </a:r>
          </a:p>
          <a:p>
            <a:pPr>
              <a:defRPr/>
            </a:pPr>
            <a:endParaRPr lang="en-US" dirty="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533400" y="2057400"/>
            <a:ext cx="8382000" cy="3124200"/>
          </a:xfrm>
          <a:ln w="9525"/>
        </p:spPr>
        <p:txBody>
          <a:bodyPr/>
          <a:lstStyle/>
          <a:p>
            <a:pPr marL="457200" indent="-45720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 </a:t>
            </a: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2150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Box 5"/>
          <p:cNvSpPr txBox="1">
            <a:spLocks noChangeArrowheads="1"/>
          </p:cNvSpPr>
          <p:nvPr/>
        </p:nvSpPr>
        <p:spPr bwMode="auto">
          <a:xfrm>
            <a:off x="838200" y="1371600"/>
            <a:ext cx="8305800" cy="5632450"/>
          </a:xfrm>
          <a:prstGeom prst="rect">
            <a:avLst/>
          </a:prstGeom>
          <a:noFill/>
          <a:ln w="9525">
            <a:noFill/>
            <a:miter lim="800000"/>
            <a:headEnd/>
            <a:tailEnd/>
          </a:ln>
        </p:spPr>
        <p:txBody>
          <a:bodyPr>
            <a:spAutoFit/>
          </a:bodyPr>
          <a:lstStyle/>
          <a:p>
            <a:pPr>
              <a:defRPr/>
            </a:pPr>
            <a:r>
              <a:rPr lang="el-GR" sz="2800" dirty="0">
                <a:solidFill>
                  <a:schemeClr val="accent2">
                    <a:lumMod val="40000"/>
                    <a:lumOff val="60000"/>
                  </a:schemeClr>
                </a:solidFill>
                <a:latin typeface="Comic Sans MS" pitchFamily="66" charset="0"/>
                <a:cs typeface="Arial" charset="0"/>
              </a:rPr>
              <a:t>Άρθρο  </a:t>
            </a:r>
            <a:r>
              <a:rPr lang="en-US" sz="2800" dirty="0">
                <a:solidFill>
                  <a:schemeClr val="accent2">
                    <a:lumMod val="40000"/>
                    <a:lumOff val="60000"/>
                  </a:schemeClr>
                </a:solidFill>
                <a:latin typeface="Comic Sans MS" pitchFamily="66" charset="0"/>
                <a:cs typeface="Arial" charset="0"/>
              </a:rPr>
              <a:t>17: </a:t>
            </a:r>
            <a:r>
              <a:rPr lang="el-GR" sz="2800" dirty="0">
                <a:solidFill>
                  <a:schemeClr val="accent2">
                    <a:lumMod val="40000"/>
                    <a:lumOff val="60000"/>
                  </a:schemeClr>
                </a:solidFill>
                <a:latin typeface="Comic Sans MS" pitchFamily="66" charset="0"/>
                <a:cs typeface="Arial" charset="0"/>
              </a:rPr>
              <a:t>Ασφάλεια και Υγεία-Τεχνικός Ασφάλειας</a:t>
            </a:r>
          </a:p>
          <a:p>
            <a:pPr>
              <a:defRPr/>
            </a:pPr>
            <a:endParaRPr lang="el-GR" sz="2800" dirty="0">
              <a:solidFill>
                <a:srgbClr val="FFFF00"/>
              </a:solidFill>
              <a:latin typeface="Comic Sans MS" pitchFamily="66" charset="0"/>
              <a:cs typeface="Arial" charset="0"/>
            </a:endParaRPr>
          </a:p>
          <a:p>
            <a:pPr>
              <a:defRPr/>
            </a:pPr>
            <a:r>
              <a:rPr lang="el-GR" sz="2800" dirty="0">
                <a:solidFill>
                  <a:srgbClr val="FFFF00"/>
                </a:solidFill>
                <a:latin typeface="Comic Sans MS" pitchFamily="66" charset="0"/>
                <a:cs typeface="Arial" charset="0"/>
              </a:rPr>
              <a:t>Για την επίβλεψη των συνθηκών εργασίας επιθεωρεί τακτικά τις θέσεις εργασίας και επιβλέπει την </a:t>
            </a:r>
            <a:r>
              <a:rPr lang="el-GR" sz="2800" dirty="0" err="1">
                <a:solidFill>
                  <a:srgbClr val="FFFF00"/>
                </a:solidFill>
                <a:latin typeface="Comic Sans MS" pitchFamily="66" charset="0"/>
                <a:cs typeface="Arial" charset="0"/>
              </a:rPr>
              <a:t>όρθή</a:t>
            </a:r>
            <a:r>
              <a:rPr lang="el-GR" sz="2800" dirty="0">
                <a:solidFill>
                  <a:srgbClr val="FFFF00"/>
                </a:solidFill>
                <a:latin typeface="Comic Sans MS" pitchFamily="66" charset="0"/>
                <a:cs typeface="Arial" charset="0"/>
              </a:rPr>
              <a:t> χρήση των ΜΑΠ, ερευνά αίτια ατυχημάτων  και προτείνει μέτρα για την πρόληψη τους, ασκήσεις πυρασφάλειας</a:t>
            </a:r>
          </a:p>
          <a:p>
            <a:pPr>
              <a:defRPr/>
            </a:pPr>
            <a:endParaRPr lang="el-GR" sz="2800" dirty="0">
              <a:solidFill>
                <a:srgbClr val="FFFF00"/>
              </a:solidFill>
              <a:latin typeface="Comic Sans MS" pitchFamily="66" charset="0"/>
              <a:cs typeface="Arial" charset="0"/>
            </a:endParaRPr>
          </a:p>
          <a:p>
            <a:pPr>
              <a:defRPr/>
            </a:pPr>
            <a:r>
              <a:rPr lang="el-GR" sz="2800" dirty="0">
                <a:solidFill>
                  <a:srgbClr val="FFFF00"/>
                </a:solidFill>
                <a:latin typeface="Comic Sans MS" pitchFamily="66" charset="0"/>
                <a:cs typeface="Arial" charset="0"/>
              </a:rPr>
              <a:t>Για βελτίωση των συνθηκών εργασίας ο ΤΑ συμμετέχει στην κατάρτιση και εφαρμογή προγραμμάτων εκπαίδευσης</a:t>
            </a:r>
          </a:p>
          <a:p>
            <a:pPr>
              <a:defRPr/>
            </a:pPr>
            <a:endParaRPr lang="en-US" dirty="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533400" y="2057400"/>
            <a:ext cx="8382000" cy="3124200"/>
          </a:xfrm>
          <a:ln w="9525"/>
        </p:spPr>
        <p:txBody>
          <a:bodyPr/>
          <a:lstStyle/>
          <a:p>
            <a:pPr marL="457200" indent="-45720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 </a:t>
            </a: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22532"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Box 5"/>
          <p:cNvSpPr txBox="1">
            <a:spLocks noChangeArrowheads="1"/>
          </p:cNvSpPr>
          <p:nvPr/>
        </p:nvSpPr>
        <p:spPr bwMode="auto">
          <a:xfrm>
            <a:off x="228600" y="1401762"/>
            <a:ext cx="8763000" cy="6370638"/>
          </a:xfrm>
          <a:prstGeom prst="rect">
            <a:avLst/>
          </a:prstGeom>
          <a:noFill/>
          <a:ln w="9525">
            <a:noFill/>
            <a:miter lim="800000"/>
            <a:headEnd/>
            <a:tailEnd/>
          </a:ln>
        </p:spPr>
        <p:txBody>
          <a:bodyPr>
            <a:spAutoFit/>
          </a:bodyPr>
          <a:lstStyle/>
          <a:p>
            <a:pPr>
              <a:defRPr/>
            </a:pPr>
            <a:r>
              <a:rPr lang="el-GR" sz="2800" dirty="0">
                <a:solidFill>
                  <a:schemeClr val="accent2">
                    <a:lumMod val="40000"/>
                    <a:lumOff val="60000"/>
                  </a:schemeClr>
                </a:solidFill>
                <a:latin typeface="Comic Sans MS" pitchFamily="66" charset="0"/>
                <a:cs typeface="Arial" charset="0"/>
              </a:rPr>
              <a:t>Άρθρο  </a:t>
            </a:r>
            <a:r>
              <a:rPr lang="en-US" sz="2800" dirty="0">
                <a:solidFill>
                  <a:schemeClr val="accent2">
                    <a:lumMod val="40000"/>
                    <a:lumOff val="60000"/>
                  </a:schemeClr>
                </a:solidFill>
                <a:latin typeface="Comic Sans MS" pitchFamily="66" charset="0"/>
                <a:cs typeface="Arial" charset="0"/>
              </a:rPr>
              <a:t>17: </a:t>
            </a:r>
            <a:r>
              <a:rPr lang="el-GR" sz="2800" dirty="0">
                <a:solidFill>
                  <a:schemeClr val="accent2">
                    <a:lumMod val="40000"/>
                    <a:lumOff val="60000"/>
                  </a:schemeClr>
                </a:solidFill>
                <a:latin typeface="Comic Sans MS" pitchFamily="66" charset="0"/>
                <a:cs typeface="Arial" charset="0"/>
              </a:rPr>
              <a:t>Ασφάλεια και </a:t>
            </a:r>
            <a:r>
              <a:rPr lang="el-GR" sz="2800" u="sng" dirty="0">
                <a:solidFill>
                  <a:schemeClr val="accent2">
                    <a:lumMod val="40000"/>
                    <a:lumOff val="60000"/>
                  </a:schemeClr>
                </a:solidFill>
                <a:latin typeface="Comic Sans MS" pitchFamily="66" charset="0"/>
                <a:cs typeface="Arial" charset="0"/>
              </a:rPr>
              <a:t>Υγεία-Γραφείο Ασφάλειας</a:t>
            </a:r>
          </a:p>
          <a:p>
            <a:pPr>
              <a:defRPr/>
            </a:pPr>
            <a:r>
              <a:rPr lang="el-GR" sz="2800" u="sng" dirty="0">
                <a:solidFill>
                  <a:schemeClr val="accent2">
                    <a:lumMod val="40000"/>
                    <a:lumOff val="60000"/>
                  </a:schemeClr>
                </a:solidFill>
                <a:latin typeface="Comic Sans MS" pitchFamily="66" charset="0"/>
                <a:cs typeface="Arial" charset="0"/>
              </a:rPr>
              <a:t>Και Υγείας </a:t>
            </a:r>
            <a:r>
              <a:rPr lang="el-GR" sz="2800" dirty="0">
                <a:solidFill>
                  <a:schemeClr val="accent2">
                    <a:lumMod val="40000"/>
                    <a:lumOff val="60000"/>
                  </a:schemeClr>
                </a:solidFill>
                <a:latin typeface="Comic Sans MS" pitchFamily="66" charset="0"/>
                <a:cs typeface="Arial" charset="0"/>
              </a:rPr>
              <a:t>για κάθε έργο που επιβλέπεται συνεχώς</a:t>
            </a:r>
          </a:p>
          <a:p>
            <a:pPr>
              <a:defRPr/>
            </a:pPr>
            <a:r>
              <a:rPr lang="el-GR" sz="2800" dirty="0">
                <a:solidFill>
                  <a:schemeClr val="tx2">
                    <a:lumMod val="60000"/>
                    <a:lumOff val="40000"/>
                  </a:schemeClr>
                </a:solidFill>
                <a:latin typeface="Comic Sans MS" pitchFamily="66" charset="0"/>
                <a:cs typeface="Arial" charset="0"/>
              </a:rPr>
              <a:t>Βασικές αρμοδιότητες του Γραφείου Α&amp;Υ</a:t>
            </a:r>
          </a:p>
          <a:p>
            <a:pPr>
              <a:buFont typeface="Arial" pitchFamily="34" charset="0"/>
              <a:buChar char="•"/>
              <a:defRPr/>
            </a:pPr>
            <a:r>
              <a:rPr lang="el-GR" sz="2800" dirty="0">
                <a:solidFill>
                  <a:schemeClr val="tx2">
                    <a:lumMod val="60000"/>
                    <a:lumOff val="40000"/>
                  </a:schemeClr>
                </a:solidFill>
                <a:latin typeface="Comic Sans MS" pitchFamily="66" charset="0"/>
                <a:cs typeface="Arial" charset="0"/>
              </a:rPr>
              <a:t> </a:t>
            </a:r>
            <a:r>
              <a:rPr lang="el-GR" dirty="0">
                <a:solidFill>
                  <a:schemeClr val="tx2">
                    <a:lumMod val="60000"/>
                    <a:lumOff val="40000"/>
                  </a:schemeClr>
                </a:solidFill>
                <a:latin typeface="Comic Sans MS" pitchFamily="66" charset="0"/>
                <a:cs typeface="Arial" charset="0"/>
              </a:rPr>
              <a:t>Υποστήριξη του ΤΑ</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Σύνταξη ειδικών κανονισμών ασφάλειας</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 Οργάνωση σεμιναρίων εκπαίδευσης</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 Οργάνωση /τήρηση αρχείου με τους κανονισμούς ασφαλείας και διατάξεις</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 ‘</a:t>
            </a:r>
            <a:r>
              <a:rPr lang="el-GR" dirty="0" err="1">
                <a:solidFill>
                  <a:schemeClr val="tx2">
                    <a:lumMod val="60000"/>
                    <a:lumOff val="40000"/>
                  </a:schemeClr>
                </a:solidFill>
                <a:latin typeface="Comic Sans MS" pitchFamily="66" charset="0"/>
                <a:cs typeface="Arial" charset="0"/>
              </a:rPr>
              <a:t>Ελεγχος</a:t>
            </a:r>
            <a:r>
              <a:rPr lang="el-GR" dirty="0">
                <a:solidFill>
                  <a:schemeClr val="tx2">
                    <a:lumMod val="60000"/>
                    <a:lumOff val="40000"/>
                  </a:schemeClr>
                </a:solidFill>
                <a:latin typeface="Comic Sans MS" pitchFamily="66" charset="0"/>
                <a:cs typeface="Arial" charset="0"/>
              </a:rPr>
              <a:t> του προγράμματος συντήρησης</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 Επιλογή ΜΑΠ</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 Προγραμματισμός ελέγχων</a:t>
            </a:r>
          </a:p>
          <a:p>
            <a:pPr>
              <a:buFont typeface="Arial" pitchFamily="34" charset="0"/>
              <a:buChar char="•"/>
              <a:defRPr/>
            </a:pPr>
            <a:r>
              <a:rPr lang="el-GR" dirty="0">
                <a:solidFill>
                  <a:schemeClr val="tx2">
                    <a:lumMod val="60000"/>
                    <a:lumOff val="40000"/>
                  </a:schemeClr>
                </a:solidFill>
                <a:latin typeface="Comic Sans MS" pitchFamily="66" charset="0"/>
                <a:cs typeface="Arial" charset="0"/>
              </a:rPr>
              <a:t> Στατιστική επεξεργασία αρχείου ατυχημάτων-ανάγκη </a:t>
            </a:r>
            <a:r>
              <a:rPr lang="en-US" dirty="0" smtClean="0">
                <a:solidFill>
                  <a:schemeClr val="tx2">
                    <a:lumMod val="60000"/>
                    <a:lumOff val="40000"/>
                  </a:schemeClr>
                </a:solidFill>
                <a:latin typeface="Comic Sans MS" pitchFamily="66" charset="0"/>
                <a:cs typeface="Arial" charset="0"/>
              </a:rPr>
              <a:t/>
            </a:r>
            <a:br>
              <a:rPr lang="en-US" dirty="0" smtClean="0">
                <a:solidFill>
                  <a:schemeClr val="tx2">
                    <a:lumMod val="60000"/>
                    <a:lumOff val="40000"/>
                  </a:schemeClr>
                </a:solidFill>
                <a:latin typeface="Comic Sans MS" pitchFamily="66" charset="0"/>
                <a:cs typeface="Arial" charset="0"/>
              </a:rPr>
            </a:br>
            <a:r>
              <a:rPr lang="el-GR" dirty="0" smtClean="0">
                <a:solidFill>
                  <a:schemeClr val="tx2">
                    <a:lumMod val="60000"/>
                    <a:lumOff val="40000"/>
                  </a:schemeClr>
                </a:solidFill>
                <a:latin typeface="Comic Sans MS" pitchFamily="66" charset="0"/>
                <a:cs typeface="Arial" charset="0"/>
              </a:rPr>
              <a:t>λήψης </a:t>
            </a:r>
            <a:r>
              <a:rPr lang="el-GR" dirty="0">
                <a:solidFill>
                  <a:schemeClr val="tx2">
                    <a:lumMod val="60000"/>
                    <a:lumOff val="40000"/>
                  </a:schemeClr>
                </a:solidFill>
                <a:latin typeface="Comic Sans MS" pitchFamily="66" charset="0"/>
                <a:cs typeface="Arial" charset="0"/>
              </a:rPr>
              <a:t>πρόσθετων μέτρων</a:t>
            </a:r>
          </a:p>
          <a:p>
            <a:pPr>
              <a:buFont typeface="Arial" pitchFamily="34" charset="0"/>
              <a:buChar char="•"/>
              <a:defRPr/>
            </a:pPr>
            <a:endParaRPr lang="el-GR" sz="2800" dirty="0">
              <a:solidFill>
                <a:schemeClr val="tx2">
                  <a:lumMod val="60000"/>
                  <a:lumOff val="40000"/>
                </a:schemeClr>
              </a:solidFill>
              <a:latin typeface="Comic Sans MS" pitchFamily="66" charset="0"/>
              <a:cs typeface="Arial" charset="0"/>
            </a:endParaRPr>
          </a:p>
          <a:p>
            <a:pPr>
              <a:defRPr/>
            </a:pPr>
            <a:endParaRPr lang="el-GR" sz="2800" dirty="0">
              <a:solidFill>
                <a:srgbClr val="FFFF00"/>
              </a:solidFill>
              <a:latin typeface="Comic Sans MS" pitchFamily="66" charset="0"/>
              <a:cs typeface="Arial" charset="0"/>
            </a:endParaRPr>
          </a:p>
          <a:p>
            <a:pPr>
              <a:defRPr/>
            </a:pPr>
            <a:endParaRPr lang="en-US" dirty="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533400" y="2057400"/>
            <a:ext cx="8382000" cy="3124200"/>
          </a:xfrm>
          <a:ln w="9525"/>
        </p:spPr>
        <p:txBody>
          <a:bodyPr/>
          <a:lstStyle/>
          <a:p>
            <a:pPr marL="457200" indent="-45720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defRPr/>
            </a:pPr>
            <a:endParaRPr lang="el-GR" sz="2400" dirty="0" smtClean="0">
              <a:solidFill>
                <a:srgbClr val="FFFF00"/>
              </a:solidFill>
              <a:latin typeface="Comic Sans MS" pitchFamily="66" charset="0"/>
              <a:cs typeface="Arial" pitchFamily="34" charset="0"/>
            </a:endParaRPr>
          </a:p>
          <a:p>
            <a:pPr marL="457200" indent="-457200" algn="just" eaLnBrk="1" hangingPunct="1">
              <a:lnSpc>
                <a:spcPct val="90000"/>
              </a:lnSpc>
              <a:buFont typeface="Wingdings" pitchFamily="2" charset="2"/>
              <a:buNone/>
              <a:defRPr/>
            </a:pPr>
            <a:r>
              <a:rPr lang="el-GR" sz="2400" dirty="0" smtClean="0">
                <a:solidFill>
                  <a:srgbClr val="FFFF00"/>
                </a:solidFill>
                <a:latin typeface="Comic Sans MS" pitchFamily="66" charset="0"/>
                <a:cs typeface="Arial" pitchFamily="34" charset="0"/>
              </a:rPr>
              <a:t> </a:t>
            </a:r>
            <a:endParaRPr lang="el-GR" sz="2400" u="sng" dirty="0" smtClean="0">
              <a:solidFill>
                <a:schemeClr val="accent2">
                  <a:lumMod val="40000"/>
                  <a:lumOff val="60000"/>
                </a:schemeClr>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2355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Box 5"/>
          <p:cNvSpPr txBox="1">
            <a:spLocks noChangeArrowheads="1"/>
          </p:cNvSpPr>
          <p:nvPr/>
        </p:nvSpPr>
        <p:spPr bwMode="auto">
          <a:xfrm>
            <a:off x="228600" y="1371600"/>
            <a:ext cx="8763000" cy="3046413"/>
          </a:xfrm>
          <a:prstGeom prst="rect">
            <a:avLst/>
          </a:prstGeom>
          <a:noFill/>
          <a:ln w="9525">
            <a:noFill/>
            <a:miter lim="800000"/>
            <a:headEnd/>
            <a:tailEnd/>
          </a:ln>
        </p:spPr>
        <p:txBody>
          <a:bodyPr>
            <a:spAutoFit/>
          </a:bodyPr>
          <a:lstStyle/>
          <a:p>
            <a:pPr>
              <a:defRPr/>
            </a:pPr>
            <a:r>
              <a:rPr lang="el-GR" sz="2800" dirty="0">
                <a:solidFill>
                  <a:schemeClr val="accent2">
                    <a:lumMod val="40000"/>
                    <a:lumOff val="60000"/>
                  </a:schemeClr>
                </a:solidFill>
                <a:latin typeface="Comic Sans MS" pitchFamily="66" charset="0"/>
                <a:cs typeface="Arial" charset="0"/>
              </a:rPr>
              <a:t>Άρθρο  </a:t>
            </a:r>
            <a:r>
              <a:rPr lang="en-US" sz="2800" dirty="0">
                <a:solidFill>
                  <a:schemeClr val="accent2">
                    <a:lumMod val="40000"/>
                    <a:lumOff val="60000"/>
                  </a:schemeClr>
                </a:solidFill>
                <a:latin typeface="Comic Sans MS" pitchFamily="66" charset="0"/>
                <a:cs typeface="Arial" charset="0"/>
              </a:rPr>
              <a:t>1</a:t>
            </a:r>
            <a:r>
              <a:rPr lang="el-GR" sz="2800" dirty="0">
                <a:solidFill>
                  <a:schemeClr val="accent2">
                    <a:lumMod val="40000"/>
                    <a:lumOff val="60000"/>
                  </a:schemeClr>
                </a:solidFill>
                <a:latin typeface="Comic Sans MS" pitchFamily="66" charset="0"/>
                <a:cs typeface="Arial" charset="0"/>
              </a:rPr>
              <a:t>8</a:t>
            </a:r>
            <a:r>
              <a:rPr lang="en-US" sz="2800" dirty="0">
                <a:solidFill>
                  <a:schemeClr val="accent2">
                    <a:lumMod val="40000"/>
                    <a:lumOff val="60000"/>
                  </a:schemeClr>
                </a:solidFill>
                <a:latin typeface="Comic Sans MS" pitchFamily="66" charset="0"/>
                <a:cs typeface="Arial" charset="0"/>
              </a:rPr>
              <a:t>:</a:t>
            </a:r>
            <a:r>
              <a:rPr lang="el-GR" sz="2800" dirty="0">
                <a:solidFill>
                  <a:schemeClr val="accent2">
                    <a:lumMod val="40000"/>
                    <a:lumOff val="60000"/>
                  </a:schemeClr>
                </a:solidFill>
                <a:latin typeface="Comic Sans MS" pitchFamily="66" charset="0"/>
                <a:cs typeface="Arial" charset="0"/>
              </a:rPr>
              <a:t>  Τμήμα Εκπαίδευσης</a:t>
            </a:r>
          </a:p>
          <a:p>
            <a:pPr>
              <a:defRPr/>
            </a:pPr>
            <a:endParaRPr lang="el-GR" sz="2800" dirty="0">
              <a:solidFill>
                <a:schemeClr val="accent2">
                  <a:lumMod val="40000"/>
                  <a:lumOff val="60000"/>
                </a:schemeClr>
              </a:solidFill>
              <a:latin typeface="Comic Sans MS" pitchFamily="66" charset="0"/>
              <a:cs typeface="Arial" charset="0"/>
            </a:endParaRPr>
          </a:p>
          <a:p>
            <a:pPr>
              <a:defRPr/>
            </a:pPr>
            <a:r>
              <a:rPr lang="el-GR" sz="2800" dirty="0">
                <a:solidFill>
                  <a:schemeClr val="accent2">
                    <a:lumMod val="40000"/>
                    <a:lumOff val="60000"/>
                  </a:schemeClr>
                </a:solidFill>
                <a:latin typeface="Comic Sans MS" pitchFamily="66" charset="0"/>
                <a:cs typeface="Arial" charset="0"/>
              </a:rPr>
              <a:t>Εάν οι εργαζόμενοι υπερβαίνουν τους 300 ιδρύεται ειδικό Τμήμα Εκπαίδευσης, σε άλλη περίπτωση τα Προγράμματα </a:t>
            </a:r>
            <a:r>
              <a:rPr lang="el-GR" sz="2800">
                <a:solidFill>
                  <a:schemeClr val="accent2">
                    <a:lumMod val="40000"/>
                    <a:lumOff val="60000"/>
                  </a:schemeClr>
                </a:solidFill>
                <a:latin typeface="Comic Sans MS" pitchFamily="66" charset="0"/>
                <a:cs typeface="Arial" charset="0"/>
              </a:rPr>
              <a:t>Εκπαίδευσης οργανώνονται από το ΓΑΥ</a:t>
            </a:r>
            <a:endParaRPr lang="el-GR" sz="2800" dirty="0">
              <a:solidFill>
                <a:schemeClr val="tx2">
                  <a:lumMod val="60000"/>
                  <a:lumOff val="40000"/>
                </a:schemeClr>
              </a:solidFill>
              <a:latin typeface="Comic Sans MS" pitchFamily="66" charset="0"/>
              <a:cs typeface="Arial" charset="0"/>
            </a:endParaRPr>
          </a:p>
          <a:p>
            <a:pPr>
              <a:defRPr/>
            </a:pPr>
            <a:endParaRPr lang="el-GR" sz="2800" dirty="0">
              <a:solidFill>
                <a:srgbClr val="FFFF00"/>
              </a:solidFill>
              <a:latin typeface="Comic Sans MS" pitchFamily="66" charset="0"/>
              <a:cs typeface="Arial" charset="0"/>
            </a:endParaRPr>
          </a:p>
          <a:p>
            <a:pPr>
              <a:defRPr/>
            </a:pPr>
            <a:endParaRPr lang="en-US" dirty="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Ι</a:t>
            </a:r>
            <a:r>
              <a:rPr lang="en-US" altLang="el-GR" sz="2400" b="1" dirty="0" smtClean="0">
                <a:latin typeface="Comic Sans MS" panose="030F0702030302020204" pitchFamily="66" charset="0"/>
              </a:rPr>
              <a:t>V</a:t>
            </a:r>
            <a:r>
              <a:rPr lang="el-GR" altLang="el-GR" sz="2400" b="1" dirty="0" smtClean="0">
                <a:latin typeface="Comic Sans MS" panose="030F0702030302020204" pitchFamily="66" charset="0"/>
              </a:rPr>
              <a:t/>
            </a:r>
            <a:br>
              <a:rPr lang="el-GR" altLang="el-GR" sz="2400" b="1" dirty="0" smtClean="0">
                <a:latin typeface="Comic Sans MS" panose="030F0702030302020204" pitchFamily="66" charset="0"/>
              </a:rPr>
            </a:br>
            <a:r>
              <a:rPr lang="el-GR" sz="2400" dirty="0">
                <a:effectLst/>
                <a:latin typeface="Comic Sans MS" panose="030F0702030302020204" pitchFamily="66" charset="0"/>
              </a:rPr>
              <a:t>Γενικά μέτρα ασφαλείας – προστασία εργαζομένων από φυσικούς &amp; χημικούς παράγοντες στο εργασιακό περιβάλλον, </a:t>
            </a:r>
            <a:endParaRPr lang="en-GB" altLang="el-GR" sz="2400" dirty="0" smtClean="0">
              <a:latin typeface="Comic Sans MS" panose="030F0702030302020204" pitchFamily="66" charset="0"/>
            </a:endParaRPr>
          </a:p>
        </p:txBody>
      </p:sp>
      <p:sp>
        <p:nvSpPr>
          <p:cNvPr id="14339" name="Rectangle 3"/>
          <p:cNvSpPr>
            <a:spLocks noGrp="1" noChangeArrowheads="1"/>
          </p:cNvSpPr>
          <p:nvPr>
            <p:ph type="body" idx="1"/>
          </p:nvPr>
        </p:nvSpPr>
        <p:spPr>
          <a:xfrm>
            <a:off x="468313" y="1989138"/>
            <a:ext cx="8229600" cy="4319587"/>
          </a:xfrm>
        </p:spPr>
        <p:txBody>
          <a:bodyPr/>
          <a:lstStyle/>
          <a:p>
            <a:pPr eaLnBrk="1" hangingPunct="1">
              <a:lnSpc>
                <a:spcPct val="90000"/>
              </a:lnSpc>
              <a:buFontTx/>
              <a:buNone/>
            </a:pPr>
            <a:r>
              <a:rPr lang="en-US" altLang="el-GR" sz="2400" b="1" dirty="0" smtClean="0">
                <a:latin typeface="Comic Sans MS" panose="030F0702030302020204" pitchFamily="66" charset="0"/>
              </a:rPr>
              <a:t>20</a:t>
            </a:r>
            <a:r>
              <a:rPr lang="el-GR" altLang="el-GR" sz="2400" b="1" dirty="0" smtClean="0">
                <a:latin typeface="Comic Sans MS" panose="030F0702030302020204" pitchFamily="66" charset="0"/>
              </a:rPr>
              <a:t>. Γενικά Μέτρα</a:t>
            </a:r>
          </a:p>
          <a:p>
            <a:pPr eaLnBrk="1" hangingPunct="1">
              <a:lnSpc>
                <a:spcPct val="90000"/>
              </a:lnSpc>
              <a:buFontTx/>
              <a:buNone/>
            </a:pPr>
            <a:r>
              <a:rPr lang="el-GR" altLang="el-GR" sz="2400" dirty="0" smtClean="0">
                <a:latin typeface="Comic Sans MS" panose="030F0702030302020204" pitchFamily="66" charset="0"/>
              </a:rPr>
              <a:t>21. </a:t>
            </a:r>
            <a:r>
              <a:rPr lang="el-GR" sz="2400" dirty="0">
                <a:effectLst/>
                <a:latin typeface="Comic Sans MS" panose="030F0702030302020204" pitchFamily="66" charset="0"/>
              </a:rPr>
              <a:t>Προστασία των εργαζομένων από τους θορύβους </a:t>
            </a:r>
            <a:endParaRPr lang="el-GR" sz="2400" dirty="0" smtClean="0">
              <a:effectLst/>
              <a:latin typeface="Comic Sans MS" panose="030F0702030302020204" pitchFamily="66" charset="0"/>
            </a:endParaRPr>
          </a:p>
          <a:p>
            <a:pPr eaLnBrk="1" hangingPunct="1">
              <a:lnSpc>
                <a:spcPct val="90000"/>
              </a:lnSpc>
              <a:buFontTx/>
              <a:buNone/>
            </a:pPr>
            <a:r>
              <a:rPr lang="el-GR" altLang="el-GR" sz="2400" dirty="0" smtClean="0">
                <a:latin typeface="Comic Sans MS" panose="030F0702030302020204" pitchFamily="66" charset="0"/>
              </a:rPr>
              <a:t>22. Προστασία εργαζομένων από αιωρούμενες σκόνες, ατμούς, καπνούς και λοιπο΄πυς χημικούς παράγοντες, Πίνακας 1&amp;2</a:t>
            </a:r>
          </a:p>
          <a:p>
            <a:pPr eaLnBrk="1" hangingPunct="1">
              <a:lnSpc>
                <a:spcPct val="90000"/>
              </a:lnSpc>
              <a:buFontTx/>
              <a:buNone/>
            </a:pPr>
            <a:r>
              <a:rPr lang="el-GR" altLang="el-GR" sz="2400" dirty="0" smtClean="0">
                <a:latin typeface="Comic Sans MS" panose="030F0702030302020204" pitchFamily="66" charset="0"/>
              </a:rPr>
              <a:t>23. Προστασία των εργαζομένων από θερμική καταπόνηση</a:t>
            </a:r>
          </a:p>
          <a:p>
            <a:pPr eaLnBrk="1" hangingPunct="1">
              <a:lnSpc>
                <a:spcPct val="90000"/>
              </a:lnSpc>
              <a:buFontTx/>
              <a:buNone/>
            </a:pPr>
            <a:r>
              <a:rPr lang="el-GR" altLang="el-GR" sz="2400" dirty="0" smtClean="0">
                <a:latin typeface="Comic Sans MS" panose="030F0702030302020204" pitchFamily="66" charset="0"/>
              </a:rPr>
              <a:t>24.Καταχώρηση των Μετρήσεων</a:t>
            </a:r>
          </a:p>
          <a:p>
            <a:pPr eaLnBrk="1" hangingPunct="1">
              <a:lnSpc>
                <a:spcPct val="90000"/>
              </a:lnSpc>
              <a:buFontTx/>
              <a:buNone/>
            </a:pPr>
            <a:r>
              <a:rPr lang="el-GR" altLang="el-GR" sz="2400" dirty="0" smtClean="0">
                <a:latin typeface="Comic Sans MS" panose="030F0702030302020204" pitchFamily="66" charset="0"/>
              </a:rPr>
              <a:t>25. Προστασία των εργαζομένων από ραδιενεργό σκόνη&amp; ιοντίζουσες ακτινοβολίες</a:t>
            </a:r>
          </a:p>
          <a:p>
            <a:pPr eaLnBrk="1" hangingPunct="1">
              <a:lnSpc>
                <a:spcPct val="90000"/>
              </a:lnSpc>
              <a:buNone/>
            </a:pPr>
            <a:r>
              <a:rPr lang="el-GR" altLang="el-GR" sz="2400" dirty="0" smtClean="0">
                <a:latin typeface="Comic Sans MS" panose="030F0702030302020204" pitchFamily="66" charset="0"/>
              </a:rPr>
              <a:t>26. </a:t>
            </a:r>
            <a:r>
              <a:rPr lang="el-GR" altLang="el-GR" sz="2400" dirty="0">
                <a:latin typeface="Comic Sans MS" panose="030F0702030302020204" pitchFamily="66" charset="0"/>
              </a:rPr>
              <a:t>Προστασία των εργαζομένων </a:t>
            </a:r>
            <a:r>
              <a:rPr lang="el-GR" altLang="el-GR" sz="2400" dirty="0" smtClean="0">
                <a:latin typeface="Comic Sans MS" panose="030F0702030302020204" pitchFamily="66" charset="0"/>
              </a:rPr>
              <a:t>από κραδασμούς</a:t>
            </a:r>
          </a:p>
          <a:p>
            <a:pPr eaLnBrk="1" hangingPunct="1">
              <a:lnSpc>
                <a:spcPct val="90000"/>
              </a:lnSpc>
              <a:buNone/>
            </a:pPr>
            <a:endParaRPr lang="el-GR" altLang="el-GR" sz="2400" dirty="0" smtClean="0"/>
          </a:p>
        </p:txBody>
      </p:sp>
    </p:spTree>
    <p:extLst>
      <p:ext uri="{BB962C8B-B14F-4D97-AF65-F5344CB8AC3E}">
        <p14:creationId xmlns:p14="http://schemas.microsoft.com/office/powerpoint/2010/main" val="1862304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a:t>
            </a:r>
            <a:r>
              <a:rPr lang="en-US" altLang="el-GR" sz="2400" b="1" dirty="0" smtClean="0">
                <a:latin typeface="Comic Sans MS" panose="030F0702030302020204" pitchFamily="66" charset="0"/>
              </a:rPr>
              <a:t>V</a:t>
            </a:r>
            <a:r>
              <a:rPr lang="el-GR" altLang="el-GR" sz="2400" b="1" dirty="0" smtClean="0">
                <a:latin typeface="Comic Sans MS" panose="030F0702030302020204" pitchFamily="66" charset="0"/>
              </a:rPr>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Διανομή και Χρήση Ηλεκτρικού Ρεύματος-Φωτισμός</a:t>
            </a:r>
            <a:br>
              <a:rPr lang="el-GR" altLang="el-GR" sz="2400" b="1" dirty="0" smtClean="0">
                <a:latin typeface="Comic Sans MS" panose="030F0702030302020204" pitchFamily="66" charset="0"/>
              </a:rPr>
            </a:br>
            <a:r>
              <a:rPr lang="el-GR" altLang="el-GR" sz="2400" b="1" dirty="0" smtClean="0">
                <a:solidFill>
                  <a:srgbClr val="FFFFCC"/>
                </a:solidFill>
                <a:latin typeface="Comic Sans MS" panose="030F0702030302020204" pitchFamily="66" charset="0"/>
              </a:rPr>
              <a:t>(Αρθρα 27-33)</a:t>
            </a:r>
            <a:br>
              <a:rPr lang="el-GR" altLang="el-GR" sz="2400" b="1" dirty="0" smtClean="0">
                <a:solidFill>
                  <a:srgbClr val="FFFFCC"/>
                </a:solidFill>
                <a:latin typeface="Comic Sans MS" panose="030F0702030302020204" pitchFamily="66" charset="0"/>
              </a:rPr>
            </a:br>
            <a:endParaRPr lang="en-GB" altLang="el-GR" sz="2400" dirty="0" smtClean="0">
              <a:solidFill>
                <a:srgbClr val="FFFFCC"/>
              </a:solidFill>
              <a:latin typeface="Comic Sans MS" panose="030F0702030302020204" pitchFamily="66" charset="0"/>
            </a:endParaRPr>
          </a:p>
        </p:txBody>
      </p:sp>
      <p:sp>
        <p:nvSpPr>
          <p:cNvPr id="14339" name="Rectangle 3"/>
          <p:cNvSpPr>
            <a:spLocks noGrp="1" noChangeArrowheads="1"/>
          </p:cNvSpPr>
          <p:nvPr>
            <p:ph type="body" idx="1"/>
          </p:nvPr>
        </p:nvSpPr>
        <p:spPr>
          <a:xfrm>
            <a:off x="533400" y="1752600"/>
            <a:ext cx="8229600" cy="4319587"/>
          </a:xfrm>
        </p:spPr>
        <p:txBody>
          <a:bodyPr/>
          <a:lstStyle/>
          <a:p>
            <a:pPr algn="ctr" eaLnBrk="1" hangingPunct="1">
              <a:lnSpc>
                <a:spcPct val="90000"/>
              </a:lnSpc>
              <a:buNone/>
            </a:pPr>
            <a:r>
              <a:rPr lang="el-GR" altLang="el-GR" sz="2400" b="1" dirty="0">
                <a:solidFill>
                  <a:srgbClr val="FFFF00"/>
                </a:solidFill>
                <a:latin typeface="Comic Sans MS" panose="030F0702030302020204" pitchFamily="66" charset="0"/>
              </a:rPr>
              <a:t>ΚΕΦΑΛΑΙΟ </a:t>
            </a:r>
            <a:r>
              <a:rPr lang="en-US" altLang="el-GR" sz="2400" b="1" dirty="0" smtClean="0">
                <a:solidFill>
                  <a:srgbClr val="FFFF00"/>
                </a:solidFill>
                <a:latin typeface="Comic Sans MS" panose="030F0702030302020204" pitchFamily="66" charset="0"/>
              </a:rPr>
              <a:t>V</a:t>
            </a:r>
            <a:r>
              <a:rPr lang="el-GR" altLang="el-GR" sz="2400" b="1" dirty="0" smtClean="0">
                <a:solidFill>
                  <a:srgbClr val="FFFF00"/>
                </a:solidFill>
                <a:latin typeface="Comic Sans MS" panose="030F0702030302020204" pitchFamily="66" charset="0"/>
              </a:rPr>
              <a:t>Ι</a:t>
            </a:r>
            <a:r>
              <a:rPr lang="el-GR" altLang="el-GR" sz="2400" b="1" dirty="0">
                <a:latin typeface="Comic Sans MS" panose="030F0702030302020204" pitchFamily="66" charset="0"/>
              </a:rPr>
              <a:t/>
            </a:r>
            <a:br>
              <a:rPr lang="el-GR" altLang="el-GR" sz="2400" b="1" dirty="0">
                <a:latin typeface="Comic Sans MS" panose="030F0702030302020204" pitchFamily="66" charset="0"/>
              </a:rPr>
            </a:br>
            <a:r>
              <a:rPr lang="el-GR" altLang="el-GR" sz="2400" b="1" dirty="0" smtClean="0">
                <a:solidFill>
                  <a:srgbClr val="FFFF00"/>
                </a:solidFill>
                <a:latin typeface="Comic Sans MS" panose="030F0702030302020204" pitchFamily="66" charset="0"/>
              </a:rPr>
              <a:t>Μηχανήματα Συστήματα Φόρτωσης και Μεταφοράς- Εγκαταστάσεις</a:t>
            </a:r>
            <a:r>
              <a:rPr lang="el-GR" altLang="el-GR" sz="2400" b="1" dirty="0" smtClean="0">
                <a:latin typeface="Comic Sans MS" panose="030F0702030302020204" pitchFamily="66" charset="0"/>
              </a:rPr>
              <a:t> </a:t>
            </a:r>
            <a:r>
              <a:rPr lang="el-GR" altLang="el-GR" sz="2400" b="1" dirty="0" smtClean="0">
                <a:solidFill>
                  <a:srgbClr val="FFFFCC"/>
                </a:solidFill>
                <a:latin typeface="Comic Sans MS" panose="030F0702030302020204" pitchFamily="66" charset="0"/>
              </a:rPr>
              <a:t>(Αρθρα 34-48)</a:t>
            </a: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r>
              <a:rPr lang="el-GR" altLang="el-GR" sz="2400" b="1" dirty="0">
                <a:solidFill>
                  <a:srgbClr val="FFFF00"/>
                </a:solidFill>
                <a:latin typeface="Comic Sans MS" panose="030F0702030302020204" pitchFamily="66" charset="0"/>
              </a:rPr>
              <a:t>ΚΕΦΑΛΑΙΟ </a:t>
            </a:r>
            <a:r>
              <a:rPr lang="en-US" altLang="el-GR" sz="2400" b="1" dirty="0">
                <a:solidFill>
                  <a:srgbClr val="FFFF00"/>
                </a:solidFill>
                <a:latin typeface="Comic Sans MS" panose="030F0702030302020204" pitchFamily="66" charset="0"/>
              </a:rPr>
              <a:t>V</a:t>
            </a:r>
            <a:r>
              <a:rPr lang="el-GR" altLang="el-GR" sz="2400" b="1" dirty="0" smtClean="0">
                <a:solidFill>
                  <a:srgbClr val="FFFF00"/>
                </a:solidFill>
                <a:latin typeface="Comic Sans MS" panose="030F0702030302020204" pitchFamily="66" charset="0"/>
              </a:rPr>
              <a:t>ΙΙ</a:t>
            </a:r>
            <a:r>
              <a:rPr lang="el-GR" altLang="el-GR" sz="2400" b="1" dirty="0">
                <a:latin typeface="Comic Sans MS" panose="030F0702030302020204" pitchFamily="66" charset="0"/>
              </a:rPr>
              <a:t/>
            </a:r>
            <a:br>
              <a:rPr lang="el-GR" altLang="el-GR" sz="2400" b="1" dirty="0">
                <a:latin typeface="Comic Sans MS" panose="030F0702030302020204" pitchFamily="66" charset="0"/>
              </a:rPr>
            </a:br>
            <a:r>
              <a:rPr lang="el-GR" altLang="el-GR" sz="2400" b="1" dirty="0" smtClean="0">
                <a:solidFill>
                  <a:srgbClr val="FFFF00"/>
                </a:solidFill>
                <a:latin typeface="Comic Sans MS" panose="030F0702030302020204" pitchFamily="66" charset="0"/>
              </a:rPr>
              <a:t>Αποθήκευση –Χρήση &amp; Μεταφορά Εκρηκτικών Υλών </a:t>
            </a:r>
            <a:r>
              <a:rPr lang="el-GR" altLang="el-GR" sz="2400" b="1" dirty="0">
                <a:solidFill>
                  <a:srgbClr val="FFFFCC"/>
                </a:solidFill>
                <a:latin typeface="Comic Sans MS" panose="030F0702030302020204" pitchFamily="66" charset="0"/>
              </a:rPr>
              <a:t>(Αρθρα </a:t>
            </a:r>
            <a:r>
              <a:rPr lang="el-GR" altLang="el-GR" sz="2400" b="1" dirty="0" smtClean="0">
                <a:solidFill>
                  <a:srgbClr val="FFFFCC"/>
                </a:solidFill>
                <a:latin typeface="Comic Sans MS" panose="030F0702030302020204" pitchFamily="66" charset="0"/>
              </a:rPr>
              <a:t>49-62)</a:t>
            </a:r>
            <a:endParaRPr lang="el-GR" altLang="el-GR" sz="2400" dirty="0"/>
          </a:p>
          <a:p>
            <a:pPr algn="ctr" eaLnBrk="1" hangingPunct="1">
              <a:lnSpc>
                <a:spcPct val="90000"/>
              </a:lnSpc>
              <a:buNone/>
            </a:pPr>
            <a:endParaRPr lang="el-GR" altLang="el-GR" sz="2400" dirty="0" smtClean="0"/>
          </a:p>
        </p:txBody>
      </p:sp>
    </p:spTree>
    <p:extLst>
      <p:ext uri="{BB962C8B-B14F-4D97-AF65-F5344CB8AC3E}">
        <p14:creationId xmlns:p14="http://schemas.microsoft.com/office/powerpoint/2010/main" val="35001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a:t>
            </a:r>
            <a:r>
              <a:rPr lang="en-US" altLang="el-GR" sz="2400" b="1" dirty="0" smtClean="0">
                <a:latin typeface="Comic Sans MS" panose="030F0702030302020204" pitchFamily="66" charset="0"/>
              </a:rPr>
              <a:t>V</a:t>
            </a:r>
            <a:r>
              <a:rPr lang="el-GR" altLang="el-GR" sz="2400" b="1" dirty="0" smtClean="0">
                <a:latin typeface="Comic Sans MS" panose="030F0702030302020204" pitchFamily="66" charset="0"/>
              </a:rPr>
              <a:t>ΙΙΙ</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Υπόγειες Εκσκαφές και Εργασίες</a:t>
            </a:r>
            <a:br>
              <a:rPr lang="el-GR" altLang="el-GR" sz="2400" b="1" dirty="0" smtClean="0">
                <a:latin typeface="Comic Sans MS" panose="030F0702030302020204" pitchFamily="66" charset="0"/>
              </a:rPr>
            </a:br>
            <a:r>
              <a:rPr lang="el-GR" altLang="el-GR" sz="2400" b="1" dirty="0" smtClean="0">
                <a:solidFill>
                  <a:srgbClr val="FFFFCC"/>
                </a:solidFill>
                <a:latin typeface="Comic Sans MS" panose="030F0702030302020204" pitchFamily="66" charset="0"/>
              </a:rPr>
              <a:t>(Αρθρα 63-81) Αρθρο 80 Υπόγεια Νερά</a:t>
            </a:r>
            <a:endParaRPr lang="en-GB" altLang="el-GR" sz="2400" dirty="0" smtClean="0">
              <a:solidFill>
                <a:srgbClr val="FFFFCC"/>
              </a:solidFill>
              <a:latin typeface="Comic Sans MS" panose="030F0702030302020204" pitchFamily="66" charset="0"/>
            </a:endParaRPr>
          </a:p>
        </p:txBody>
      </p:sp>
      <p:sp>
        <p:nvSpPr>
          <p:cNvPr id="14339" name="Rectangle 3"/>
          <p:cNvSpPr>
            <a:spLocks noGrp="1" noChangeArrowheads="1"/>
          </p:cNvSpPr>
          <p:nvPr>
            <p:ph type="body" idx="1"/>
          </p:nvPr>
        </p:nvSpPr>
        <p:spPr>
          <a:xfrm>
            <a:off x="468313" y="1989138"/>
            <a:ext cx="8229600" cy="4319587"/>
          </a:xfrm>
        </p:spPr>
        <p:txBody>
          <a:bodyPr/>
          <a:lstStyle/>
          <a:p>
            <a:pPr algn="ctr" eaLnBrk="1" hangingPunct="1">
              <a:lnSpc>
                <a:spcPct val="90000"/>
              </a:lnSpc>
              <a:buNone/>
            </a:pPr>
            <a:r>
              <a:rPr lang="el-GR" altLang="el-GR" sz="2400" b="1" dirty="0">
                <a:solidFill>
                  <a:srgbClr val="FFFF00"/>
                </a:solidFill>
                <a:latin typeface="Comic Sans MS" panose="030F0702030302020204" pitchFamily="66" charset="0"/>
              </a:rPr>
              <a:t>ΚΕΦΑΛΑΙΟ </a:t>
            </a:r>
            <a:r>
              <a:rPr lang="el-GR" altLang="el-GR" sz="2400" b="1" dirty="0" smtClean="0">
                <a:solidFill>
                  <a:srgbClr val="FFFF00"/>
                </a:solidFill>
                <a:latin typeface="Comic Sans MS" panose="030F0702030302020204" pitchFamily="66" charset="0"/>
              </a:rPr>
              <a:t>ΙΧ</a:t>
            </a:r>
            <a:r>
              <a:rPr lang="el-GR" altLang="el-GR" sz="2400" b="1" dirty="0">
                <a:latin typeface="Comic Sans MS" panose="030F0702030302020204" pitchFamily="66" charset="0"/>
              </a:rPr>
              <a:t/>
            </a:r>
            <a:br>
              <a:rPr lang="el-GR" altLang="el-GR" sz="2400" b="1" dirty="0">
                <a:latin typeface="Comic Sans MS" panose="030F0702030302020204" pitchFamily="66" charset="0"/>
              </a:rPr>
            </a:br>
            <a:r>
              <a:rPr lang="el-GR" altLang="el-GR" sz="2400" b="1" dirty="0" smtClean="0">
                <a:solidFill>
                  <a:srgbClr val="FFFF00"/>
                </a:solidFill>
                <a:latin typeface="Comic Sans MS" panose="030F0702030302020204" pitchFamily="66" charset="0"/>
              </a:rPr>
              <a:t>Επιφανειακές Εκσκαφές –Ασφάλεια Επιφάνειας-Προστασία Περιβάλλοντος</a:t>
            </a:r>
            <a:r>
              <a:rPr lang="el-GR" altLang="el-GR" sz="2400" b="1" dirty="0" smtClean="0">
                <a:latin typeface="Comic Sans MS" panose="030F0702030302020204" pitchFamily="66" charset="0"/>
              </a:rPr>
              <a:t> </a:t>
            </a:r>
            <a:r>
              <a:rPr lang="el-GR" altLang="el-GR" sz="2400" b="1" dirty="0" smtClean="0">
                <a:solidFill>
                  <a:srgbClr val="FFFFCC"/>
                </a:solidFill>
                <a:latin typeface="Comic Sans MS" panose="030F0702030302020204" pitchFamily="66" charset="0"/>
              </a:rPr>
              <a:t>(Αρθρα 82-91)</a:t>
            </a: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r>
              <a:rPr lang="el-GR" altLang="el-GR" sz="2400" b="1" dirty="0" smtClean="0">
                <a:solidFill>
                  <a:srgbClr val="FFFFCC"/>
                </a:solidFill>
                <a:latin typeface="Comic Sans MS" panose="030F0702030302020204" pitchFamily="66" charset="0"/>
              </a:rPr>
              <a:t>Αρθρο 85</a:t>
            </a:r>
            <a:r>
              <a:rPr lang="en-US" altLang="el-GR" sz="2400" b="1" dirty="0" smtClean="0">
                <a:solidFill>
                  <a:srgbClr val="FFFFCC"/>
                </a:solidFill>
                <a:latin typeface="Comic Sans MS" panose="030F0702030302020204" pitchFamily="66" charset="0"/>
              </a:rPr>
              <a:t>: X</a:t>
            </a:r>
            <a:r>
              <a:rPr lang="el-GR" altLang="el-GR" sz="2400" b="1" dirty="0" smtClean="0">
                <a:solidFill>
                  <a:srgbClr val="FFFFCC"/>
                </a:solidFill>
                <a:latin typeface="Comic Sans MS" panose="030F0702030302020204" pitchFamily="66" charset="0"/>
              </a:rPr>
              <a:t>ωροθέτηση μεταλλευτικών και Λατομικών εργασιών, &gt;250</a:t>
            </a:r>
            <a:r>
              <a:rPr lang="en-US" altLang="el-GR" sz="2400" b="1" dirty="0" smtClean="0">
                <a:solidFill>
                  <a:srgbClr val="FFFFCC"/>
                </a:solidFill>
                <a:latin typeface="Comic Sans MS" panose="030F0702030302020204" pitchFamily="66" charset="0"/>
              </a:rPr>
              <a:t>m x</a:t>
            </a:r>
            <a:r>
              <a:rPr lang="el-GR" altLang="el-GR" sz="2400" b="1" dirty="0" smtClean="0">
                <a:solidFill>
                  <a:srgbClr val="FFFFCC"/>
                </a:solidFill>
                <a:latin typeface="Comic Sans MS" panose="030F0702030302020204" pitchFamily="66" charset="0"/>
              </a:rPr>
              <a:t>ωρίς χρήση εκρηκτικών, </a:t>
            </a:r>
          </a:p>
          <a:p>
            <a:pPr algn="ctr" eaLnBrk="1" hangingPunct="1">
              <a:lnSpc>
                <a:spcPct val="90000"/>
              </a:lnSpc>
              <a:buNone/>
            </a:pPr>
            <a:r>
              <a:rPr lang="el-GR" altLang="el-GR" sz="2400" b="1" dirty="0" smtClean="0">
                <a:solidFill>
                  <a:srgbClr val="FFFFCC"/>
                </a:solidFill>
                <a:latin typeface="Comic Sans MS" panose="030F0702030302020204" pitchFamily="66" charset="0"/>
              </a:rPr>
              <a:t>&gt;500</a:t>
            </a:r>
            <a:r>
              <a:rPr lang="en-US" altLang="el-GR" sz="2400" b="1" dirty="0" smtClean="0">
                <a:solidFill>
                  <a:srgbClr val="FFFFCC"/>
                </a:solidFill>
                <a:latin typeface="Comic Sans MS" panose="030F0702030302020204" pitchFamily="66" charset="0"/>
              </a:rPr>
              <a:t>m </a:t>
            </a:r>
            <a:r>
              <a:rPr lang="el-GR" altLang="el-GR" sz="2400" b="1" dirty="0" smtClean="0">
                <a:solidFill>
                  <a:srgbClr val="FFFFCC"/>
                </a:solidFill>
                <a:latin typeface="Comic Sans MS" panose="030F0702030302020204" pitchFamily="66" charset="0"/>
              </a:rPr>
              <a:t>με χρήση εκρηκτικών</a:t>
            </a:r>
            <a:endParaRPr lang="el-GR" altLang="el-GR" sz="2400" b="1" dirty="0">
              <a:solidFill>
                <a:srgbClr val="FFFFCC"/>
              </a:solidFill>
              <a:latin typeface="Comic Sans MS" panose="030F0702030302020204" pitchFamily="66" charset="0"/>
            </a:endParaRPr>
          </a:p>
          <a:p>
            <a:pPr algn="ctr" eaLnBrk="1" hangingPunct="1">
              <a:lnSpc>
                <a:spcPct val="90000"/>
              </a:lnSpc>
              <a:buNone/>
            </a:pPr>
            <a:r>
              <a:rPr lang="el-GR" altLang="el-GR" sz="2400" b="1" dirty="0" smtClean="0">
                <a:solidFill>
                  <a:srgbClr val="FFFFCC"/>
                </a:solidFill>
                <a:latin typeface="Comic Sans MS" panose="030F0702030302020204" pitchFamily="66" charset="0"/>
              </a:rPr>
              <a:t>Αρθρο 87</a:t>
            </a:r>
            <a:r>
              <a:rPr lang="en-US" altLang="el-GR" sz="2400" b="1" dirty="0" smtClean="0">
                <a:solidFill>
                  <a:srgbClr val="FFFFCC"/>
                </a:solidFill>
                <a:latin typeface="Comic Sans MS" panose="030F0702030302020204" pitchFamily="66" charset="0"/>
              </a:rPr>
              <a:t>: A</a:t>
            </a:r>
            <a:r>
              <a:rPr lang="el-GR" altLang="el-GR" sz="2400" b="1" dirty="0" smtClean="0">
                <a:solidFill>
                  <a:srgbClr val="FFFFCC"/>
                </a:solidFill>
                <a:latin typeface="Comic Sans MS" panose="030F0702030302020204" pitchFamily="66" charset="0"/>
              </a:rPr>
              <a:t>ποθέσεις Υλικών-Διαχείριση Εξορυκτικών Αποβλήτων ( ΚΥΑ 39624/2009)</a:t>
            </a:r>
            <a:endParaRPr lang="en-US" altLang="el-GR" sz="2400" b="1" dirty="0" smtClean="0">
              <a:solidFill>
                <a:srgbClr val="FFFFCC"/>
              </a:solidFill>
              <a:latin typeface="Comic Sans MS" panose="030F0702030302020204" pitchFamily="66" charset="0"/>
            </a:endParaRPr>
          </a:p>
          <a:p>
            <a:pPr algn="ctr" eaLnBrk="1" hangingPunct="1">
              <a:lnSpc>
                <a:spcPct val="90000"/>
              </a:lnSpc>
              <a:buNone/>
            </a:pPr>
            <a:r>
              <a:rPr lang="el-GR" altLang="el-GR" sz="2400" b="1" dirty="0">
                <a:solidFill>
                  <a:srgbClr val="FFFFCC"/>
                </a:solidFill>
                <a:latin typeface="Comic Sans MS" panose="030F0702030302020204" pitchFamily="66" charset="0"/>
              </a:rPr>
              <a:t>Αρθρο </a:t>
            </a:r>
            <a:r>
              <a:rPr lang="el-GR" altLang="el-GR" sz="2400" b="1" dirty="0" smtClean="0">
                <a:solidFill>
                  <a:srgbClr val="FFFFCC"/>
                </a:solidFill>
                <a:latin typeface="Comic Sans MS" panose="030F0702030302020204" pitchFamily="66" charset="0"/>
              </a:rPr>
              <a:t>8</a:t>
            </a:r>
            <a:r>
              <a:rPr lang="en-US" altLang="el-GR" sz="2400" b="1" dirty="0" smtClean="0">
                <a:solidFill>
                  <a:srgbClr val="FFFFCC"/>
                </a:solidFill>
                <a:latin typeface="Comic Sans MS" panose="030F0702030302020204" pitchFamily="66" charset="0"/>
              </a:rPr>
              <a:t>9: </a:t>
            </a:r>
            <a:r>
              <a:rPr lang="el-GR" altLang="el-GR" sz="2400" b="1" dirty="0" smtClean="0">
                <a:solidFill>
                  <a:srgbClr val="FFFFCC"/>
                </a:solidFill>
                <a:latin typeface="Comic Sans MS" panose="030F0702030302020204" pitchFamily="66" charset="0"/>
              </a:rPr>
              <a:t>Προστασία Περιβάλλοντος (Ν. 4014/2011, ΒΑΤ)</a:t>
            </a:r>
          </a:p>
          <a:p>
            <a:pPr algn="ctr" eaLnBrk="1" hangingPunct="1">
              <a:lnSpc>
                <a:spcPct val="90000"/>
              </a:lnSpc>
              <a:buNone/>
            </a:pPr>
            <a:r>
              <a:rPr lang="el-GR" altLang="el-GR" sz="2400" b="1" dirty="0" smtClean="0">
                <a:solidFill>
                  <a:srgbClr val="FFFFCC"/>
                </a:solidFill>
                <a:latin typeface="Comic Sans MS" panose="030F0702030302020204" pitchFamily="66" charset="0"/>
              </a:rPr>
              <a:t>Αρθρο 90</a:t>
            </a:r>
            <a:r>
              <a:rPr lang="en-US" altLang="el-GR" sz="2400" b="1" dirty="0" smtClean="0">
                <a:solidFill>
                  <a:srgbClr val="FFFFCC"/>
                </a:solidFill>
                <a:latin typeface="Comic Sans MS" panose="030F0702030302020204" pitchFamily="66" charset="0"/>
              </a:rPr>
              <a:t>: E</a:t>
            </a:r>
            <a:r>
              <a:rPr lang="el-GR" altLang="el-GR" sz="2400" b="1" dirty="0" smtClean="0">
                <a:solidFill>
                  <a:srgbClr val="FFFFCC"/>
                </a:solidFill>
                <a:latin typeface="Comic Sans MS" panose="030F0702030302020204" pitchFamily="66" charset="0"/>
              </a:rPr>
              <a:t>ιδικά Μέτρα Προστασίας &amp; Αποκατάστασης</a:t>
            </a:r>
            <a:endParaRPr lang="en-US" altLang="el-GR" sz="2400" b="1" dirty="0">
              <a:solidFill>
                <a:srgbClr val="FFFFCC"/>
              </a:solidFill>
              <a:latin typeface="Comic Sans MS" panose="030F0702030302020204" pitchFamily="66" charset="0"/>
            </a:endParaRPr>
          </a:p>
          <a:p>
            <a:pPr algn="ctr" eaLnBrk="1" hangingPunct="1">
              <a:lnSpc>
                <a:spcPct val="90000"/>
              </a:lnSpc>
              <a:buNone/>
            </a:pPr>
            <a:endParaRPr lang="en-US"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endParaRPr lang="el-GR" altLang="el-GR" sz="2400" dirty="0" smtClean="0"/>
          </a:p>
        </p:txBody>
      </p:sp>
    </p:spTree>
    <p:extLst>
      <p:ext uri="{BB962C8B-B14F-4D97-AF65-F5344CB8AC3E}">
        <p14:creationId xmlns:p14="http://schemas.microsoft.com/office/powerpoint/2010/main" val="322539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Χ</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Γεωτρήσεις </a:t>
            </a:r>
            <a:br>
              <a:rPr lang="el-GR" altLang="el-GR" sz="2400" b="1" dirty="0" smtClean="0">
                <a:latin typeface="Comic Sans MS" panose="030F0702030302020204" pitchFamily="66" charset="0"/>
              </a:rPr>
            </a:br>
            <a:r>
              <a:rPr lang="el-GR" altLang="el-GR" sz="2400" b="1" dirty="0" smtClean="0">
                <a:solidFill>
                  <a:srgbClr val="FFFFCC"/>
                </a:solidFill>
                <a:latin typeface="Comic Sans MS" panose="030F0702030302020204" pitchFamily="66" charset="0"/>
              </a:rPr>
              <a:t>(Αρθρα 91-95)</a:t>
            </a:r>
            <a:endParaRPr lang="en-GB" altLang="el-GR" sz="2400" dirty="0" smtClean="0">
              <a:solidFill>
                <a:srgbClr val="FFFFCC"/>
              </a:solidFill>
              <a:latin typeface="Comic Sans MS" panose="030F0702030302020204" pitchFamily="66" charset="0"/>
            </a:endParaRPr>
          </a:p>
        </p:txBody>
      </p:sp>
      <p:sp>
        <p:nvSpPr>
          <p:cNvPr id="14339" name="Rectangle 3"/>
          <p:cNvSpPr>
            <a:spLocks noGrp="1" noChangeArrowheads="1"/>
          </p:cNvSpPr>
          <p:nvPr>
            <p:ph type="body" idx="1"/>
          </p:nvPr>
        </p:nvSpPr>
        <p:spPr>
          <a:xfrm>
            <a:off x="468313" y="1989138"/>
            <a:ext cx="8229600" cy="4319587"/>
          </a:xfrm>
        </p:spPr>
        <p:txBody>
          <a:bodyPr/>
          <a:lstStyle/>
          <a:p>
            <a:pPr algn="ctr" eaLnBrk="1" hangingPunct="1">
              <a:lnSpc>
                <a:spcPct val="90000"/>
              </a:lnSpc>
              <a:buNone/>
            </a:pPr>
            <a:r>
              <a:rPr lang="el-GR" altLang="el-GR" sz="2400" b="1" dirty="0">
                <a:solidFill>
                  <a:srgbClr val="FFFF00"/>
                </a:solidFill>
                <a:latin typeface="Comic Sans MS" panose="030F0702030302020204" pitchFamily="66" charset="0"/>
              </a:rPr>
              <a:t>ΚΕΦΑΛΑΙΟ </a:t>
            </a:r>
            <a:r>
              <a:rPr lang="el-GR" altLang="el-GR" sz="2400" b="1" dirty="0" smtClean="0">
                <a:solidFill>
                  <a:srgbClr val="FFFF00"/>
                </a:solidFill>
                <a:latin typeface="Comic Sans MS" panose="030F0702030302020204" pitchFamily="66" charset="0"/>
              </a:rPr>
              <a:t>Χ</a:t>
            </a:r>
            <a:r>
              <a:rPr lang="el-GR" altLang="el-GR" sz="2400" b="1" dirty="0">
                <a:solidFill>
                  <a:srgbClr val="FFFF00"/>
                </a:solidFill>
                <a:latin typeface="Comic Sans MS" panose="030F0702030302020204" pitchFamily="66" charset="0"/>
              </a:rPr>
              <a:t>Ι</a:t>
            </a:r>
            <a:r>
              <a:rPr lang="el-GR" altLang="el-GR" sz="2400" b="1" dirty="0">
                <a:latin typeface="Comic Sans MS" panose="030F0702030302020204" pitchFamily="66" charset="0"/>
              </a:rPr>
              <a:t/>
            </a:r>
            <a:br>
              <a:rPr lang="el-GR" altLang="el-GR" sz="2400" b="1" dirty="0">
                <a:latin typeface="Comic Sans MS" panose="030F0702030302020204" pitchFamily="66" charset="0"/>
              </a:rPr>
            </a:br>
            <a:r>
              <a:rPr lang="el-GR" altLang="el-GR" sz="2400" b="1" dirty="0" smtClean="0">
                <a:solidFill>
                  <a:srgbClr val="FFFF00"/>
                </a:solidFill>
                <a:latin typeface="Comic Sans MS" panose="030F0702030302020204" pitchFamily="66" charset="0"/>
              </a:rPr>
              <a:t>Ατυχήματα-Δυστυχήματα</a:t>
            </a:r>
            <a:r>
              <a:rPr lang="el-GR" altLang="el-GR" sz="2400" b="1" dirty="0" smtClean="0">
                <a:latin typeface="Comic Sans MS" panose="030F0702030302020204" pitchFamily="66" charset="0"/>
              </a:rPr>
              <a:t> </a:t>
            </a:r>
            <a:r>
              <a:rPr lang="el-GR" altLang="el-GR" sz="2400" b="1" dirty="0" smtClean="0">
                <a:solidFill>
                  <a:srgbClr val="FFFFCC"/>
                </a:solidFill>
                <a:latin typeface="Comic Sans MS" panose="030F0702030302020204" pitchFamily="66" charset="0"/>
              </a:rPr>
              <a:t>(Αρθρα 96-100)</a:t>
            </a:r>
          </a:p>
          <a:p>
            <a:pPr algn="ctr" eaLnBrk="1" hangingPunct="1">
              <a:lnSpc>
                <a:spcPct val="90000"/>
              </a:lnSpc>
              <a:buNone/>
            </a:pPr>
            <a:r>
              <a:rPr lang="el-GR" altLang="el-GR" sz="2400" b="1" dirty="0" smtClean="0">
                <a:solidFill>
                  <a:srgbClr val="FFFFCC"/>
                </a:solidFill>
                <a:latin typeface="Comic Sans MS" panose="030F0702030302020204" pitchFamily="66" charset="0"/>
              </a:rPr>
              <a:t>Στατιστικός Ελεγχος Ατυχημάτων-Δυστυχημάτων</a:t>
            </a: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r>
              <a:rPr lang="el-GR" altLang="el-GR" sz="2400" b="1" dirty="0">
                <a:solidFill>
                  <a:srgbClr val="FFFF00"/>
                </a:solidFill>
                <a:latin typeface="Comic Sans MS" panose="030F0702030302020204" pitchFamily="66" charset="0"/>
              </a:rPr>
              <a:t>ΚΕΦΑΛΑΙΟ </a:t>
            </a:r>
            <a:r>
              <a:rPr lang="el-GR" altLang="el-GR" sz="2400" b="1" dirty="0" smtClean="0">
                <a:solidFill>
                  <a:srgbClr val="FFFF00"/>
                </a:solidFill>
                <a:latin typeface="Comic Sans MS" panose="030F0702030302020204" pitchFamily="66" charset="0"/>
              </a:rPr>
              <a:t>ΧΙΙ</a:t>
            </a:r>
            <a:r>
              <a:rPr lang="el-GR" altLang="el-GR" sz="2400" b="1" dirty="0">
                <a:latin typeface="Comic Sans MS" panose="030F0702030302020204" pitchFamily="66" charset="0"/>
              </a:rPr>
              <a:t/>
            </a:r>
            <a:br>
              <a:rPr lang="el-GR" altLang="el-GR" sz="2400" b="1" dirty="0">
                <a:latin typeface="Comic Sans MS" panose="030F0702030302020204" pitchFamily="66" charset="0"/>
              </a:rPr>
            </a:br>
            <a:r>
              <a:rPr lang="el-GR" altLang="el-GR" sz="2400" b="1" dirty="0" smtClean="0">
                <a:latin typeface="Comic Sans MS" panose="030F0702030302020204" pitchFamily="66" charset="0"/>
              </a:rPr>
              <a:t>Εγκρίσεις-Αδειες </a:t>
            </a:r>
            <a:r>
              <a:rPr lang="el-GR" altLang="el-GR" sz="2400" b="1" dirty="0">
                <a:solidFill>
                  <a:srgbClr val="FFFFCC"/>
                </a:solidFill>
                <a:latin typeface="Comic Sans MS" panose="030F0702030302020204" pitchFamily="66" charset="0"/>
              </a:rPr>
              <a:t>(Αρθρα </a:t>
            </a:r>
            <a:r>
              <a:rPr lang="el-GR" altLang="el-GR" sz="2400" b="1" dirty="0" smtClean="0">
                <a:solidFill>
                  <a:srgbClr val="FFFFCC"/>
                </a:solidFill>
                <a:latin typeface="Comic Sans MS" panose="030F0702030302020204" pitchFamily="66" charset="0"/>
              </a:rPr>
              <a:t>101-112)</a:t>
            </a:r>
            <a:endParaRPr lang="el-GR" altLang="el-GR" sz="2400" b="1" dirty="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n-US"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endParaRPr lang="el-GR" altLang="el-GR" sz="2400" b="1" dirty="0" smtClean="0">
              <a:solidFill>
                <a:srgbClr val="FFFFCC"/>
              </a:solidFill>
              <a:latin typeface="Comic Sans MS" panose="030F0702030302020204" pitchFamily="66" charset="0"/>
            </a:endParaRPr>
          </a:p>
          <a:p>
            <a:pPr algn="ctr" eaLnBrk="1" hangingPunct="1">
              <a:lnSpc>
                <a:spcPct val="90000"/>
              </a:lnSpc>
              <a:buNone/>
            </a:pPr>
            <a:endParaRPr lang="el-GR" altLang="el-GR" sz="2400" b="1" dirty="0">
              <a:solidFill>
                <a:srgbClr val="FFFFCC"/>
              </a:solidFill>
              <a:latin typeface="Comic Sans MS" panose="030F0702030302020204" pitchFamily="66" charset="0"/>
            </a:endParaRPr>
          </a:p>
          <a:p>
            <a:pPr algn="ctr" eaLnBrk="1" hangingPunct="1">
              <a:lnSpc>
                <a:spcPct val="90000"/>
              </a:lnSpc>
              <a:buNone/>
            </a:pPr>
            <a:endParaRPr lang="el-GR" altLang="el-GR" sz="2400" dirty="0" smtClean="0"/>
          </a:p>
        </p:txBody>
      </p:sp>
    </p:spTree>
    <p:extLst>
      <p:ext uri="{BB962C8B-B14F-4D97-AF65-F5344CB8AC3E}">
        <p14:creationId xmlns:p14="http://schemas.microsoft.com/office/powerpoint/2010/main" val="2981169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6147" name="Rectangle 3"/>
          <p:cNvSpPr>
            <a:spLocks noGrp="1" noChangeArrowheads="1"/>
          </p:cNvSpPr>
          <p:nvPr>
            <p:ph type="body" idx="4294967295"/>
          </p:nvPr>
        </p:nvSpPr>
        <p:spPr>
          <a:xfrm>
            <a:off x="304800" y="1447800"/>
            <a:ext cx="8610600" cy="3733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indent="0" algn="just" eaLnBrk="1" hangingPunct="1">
              <a:lnSpc>
                <a:spcPct val="90000"/>
              </a:lnSpc>
              <a:buFont typeface="Wingdings" pitchFamily="2" charset="2"/>
              <a:buNone/>
            </a:pPr>
            <a:r>
              <a:rPr lang="el-GR" altLang="en-US" sz="2600" smtClean="0">
                <a:effectLst/>
                <a:latin typeface="Comic Sans MS" pitchFamily="66" charset="0"/>
              </a:rPr>
              <a:t>Έχοντας υπόψη</a:t>
            </a:r>
          </a:p>
          <a:p>
            <a:pPr marL="0" indent="0" algn="just" eaLnBrk="1" hangingPunct="1">
              <a:lnSpc>
                <a:spcPct val="90000"/>
              </a:lnSpc>
              <a:buFont typeface="Wingdings" pitchFamily="2" charset="2"/>
              <a:buNone/>
            </a:pPr>
            <a:r>
              <a:rPr lang="el-GR" altLang="en-US" sz="2600" i="1" smtClean="0">
                <a:solidFill>
                  <a:srgbClr val="FFFF00"/>
                </a:solidFill>
                <a:effectLst/>
                <a:latin typeface="Comic Sans MS" pitchFamily="66" charset="0"/>
              </a:rPr>
              <a:t>Την ανάγκη εκσυγχρονισμού του Κανονισμού Μεταλλευτικών και Λατομικών Εργασιών ώστε να εναρμονισθεί με τις νεώτερες εξελίξεις της σχετικής νομοθεσίας και να ανταποκρίνεται στα σύγχρονα τεχνολογικά δεδομένα, αποφασίζουμε:</a:t>
            </a:r>
          </a:p>
          <a:p>
            <a:pPr marL="0" indent="0" algn="just" eaLnBrk="1" hangingPunct="1">
              <a:lnSpc>
                <a:spcPct val="90000"/>
              </a:lnSpc>
              <a:buFont typeface="Wingdings" pitchFamily="2" charset="2"/>
              <a:buNone/>
            </a:pPr>
            <a:r>
              <a:rPr lang="el-GR" altLang="en-US" sz="2600" i="1" smtClean="0">
                <a:effectLst/>
                <a:latin typeface="Comic Sans MS" pitchFamily="66" charset="0"/>
              </a:rPr>
              <a:t>Ότι οι μεταλλευτικές και λατομικές εργασίες για τον εντοπισμό ή εκμετάλλευση ή επεξεργασία των ορυκτών πρώτων υλών, διέπονται στο εξής </a:t>
            </a:r>
            <a:r>
              <a:rPr lang="el-GR" altLang="en-US" sz="2600" i="1" smtClean="0">
                <a:solidFill>
                  <a:srgbClr val="FFFF00"/>
                </a:solidFill>
                <a:effectLst/>
                <a:latin typeface="Comic Sans MS" pitchFamily="66" charset="0"/>
              </a:rPr>
              <a:t>από άποψη ορθολογικής δραστηριότητας, ασφάλειας και υγείας των εργαζομένων και των περιοίκων και προστασίας του περιβάλλοντος από τις παρακάτω διατάξεις</a:t>
            </a:r>
            <a:r>
              <a:rPr lang="el-GR" altLang="en-US" sz="2600" smtClean="0">
                <a:solidFill>
                  <a:srgbClr val="FFFF00"/>
                </a:solidFill>
                <a:effectLst/>
                <a:latin typeface="Comic Sans MS" pitchFamily="66" charset="0"/>
              </a:rPr>
              <a:t>:</a:t>
            </a:r>
          </a:p>
        </p:txBody>
      </p:sp>
      <p:sp>
        <p:nvSpPr>
          <p:cNvPr id="614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sz="3600">
                <a:solidFill>
                  <a:schemeClr val="tx2"/>
                </a:solidFill>
                <a:latin typeface="Comic Sans MS" pitchFamily="66" charset="0"/>
              </a:rPr>
              <a:t>Δείκτες ατυχημάτων στην Ελλάδα</a:t>
            </a:r>
            <a:endParaRPr lang="en-US" altLang="el-GR" sz="3600">
              <a:solidFill>
                <a:schemeClr val="tx2"/>
              </a:solidFill>
              <a:latin typeface="Comic Sans MS" pitchFamily="66" charset="0"/>
            </a:endParaRPr>
          </a:p>
          <a:p>
            <a:pPr algn="ctr" eaLnBrk="1" hangingPunct="1"/>
            <a:r>
              <a:rPr lang="en-US" altLang="el-GR" sz="3600">
                <a:solidFill>
                  <a:schemeClr val="tx2"/>
                </a:solidFill>
                <a:latin typeface="Comic Sans MS" pitchFamily="66" charset="0"/>
              </a:rPr>
              <a:t>www.latomet.gr</a:t>
            </a:r>
            <a:endParaRPr lang="en-GB" altLang="el-GR" sz="3600">
              <a:solidFill>
                <a:schemeClr val="tx2"/>
              </a:solidFill>
              <a:latin typeface="Comic Sans MS" pitchFamily="66" charset="0"/>
            </a:endParaRPr>
          </a:p>
        </p:txBody>
      </p:sp>
      <p:sp>
        <p:nvSpPr>
          <p:cNvPr id="31747" name="Rectangle 3"/>
          <p:cNvSpPr>
            <a:spLocks noChangeArrowheads="1"/>
          </p:cNvSpPr>
          <p:nvPr/>
        </p:nvSpPr>
        <p:spPr bwMode="auto">
          <a:xfrm>
            <a:off x="381000" y="1447800"/>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20000"/>
              </a:spcBef>
            </a:pPr>
            <a:endParaRPr lang="en-GB" altLang="el-GR" sz="1800">
              <a:latin typeface="Arial" charset="0"/>
            </a:endParaRPr>
          </a:p>
        </p:txBody>
      </p:sp>
      <p:sp>
        <p:nvSpPr>
          <p:cNvPr id="3174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31749" name="Picture 2" descr="http://www.latomet.gr/ypan/filePaths/ACC_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400"/>
            <a:ext cx="7848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725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5123"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2400" smtClean="0">
                <a:effectLst/>
                <a:latin typeface="Comic Sans MS" pitchFamily="66" charset="0"/>
              </a:rPr>
              <a:t>Αρ. 43  Ν. 3850/2010, Παράρτημα 2 ΚΜΛΕ</a:t>
            </a:r>
          </a:p>
        </p:txBody>
      </p:sp>
      <p:sp>
        <p:nvSpPr>
          <p:cNvPr id="5124"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5"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5126"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5127"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5128"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5129"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5130" name="TextBox 9"/>
          <p:cNvSpPr txBox="1">
            <a:spLocks noChangeArrowheads="1"/>
          </p:cNvSpPr>
          <p:nvPr/>
        </p:nvSpPr>
        <p:spPr bwMode="auto">
          <a:xfrm>
            <a:off x="228600" y="1524000"/>
            <a:ext cx="86106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sz="3200" b="1">
                <a:solidFill>
                  <a:srgbClr val="FFC000"/>
                </a:solidFill>
                <a:latin typeface="Comic Sans MS" pitchFamily="66" charset="0"/>
              </a:rPr>
              <a:t>1. Ορισμοί</a:t>
            </a:r>
          </a:p>
          <a:p>
            <a:pPr eaLnBrk="1" hangingPunct="1"/>
            <a:r>
              <a:rPr lang="el-GR" altLang="el-GR" b="1" u="sng">
                <a:solidFill>
                  <a:srgbClr val="FFC000"/>
                </a:solidFill>
                <a:latin typeface="Comic Sans MS" pitchFamily="66" charset="0"/>
              </a:rPr>
              <a:t>Πηγή κινδύνου</a:t>
            </a:r>
            <a:r>
              <a:rPr lang="el-GR" altLang="el-GR">
                <a:latin typeface="Comic Sans MS" pitchFamily="66" charset="0"/>
              </a:rPr>
              <a:t>: Είναι οτιδήποτε μπορεί να προκαλέσει σωματική βλάβη (π.χ. υλικά εργασίας, εξοπλισμός, μέθοδοι ή πρακτικές εργασίας).</a:t>
            </a:r>
          </a:p>
          <a:p>
            <a:pPr eaLnBrk="1" hangingPunct="1"/>
            <a:r>
              <a:rPr lang="el-GR" altLang="el-GR" b="1" u="sng">
                <a:solidFill>
                  <a:srgbClr val="FFC000"/>
                </a:solidFill>
                <a:latin typeface="Comic Sans MS" pitchFamily="66" charset="0"/>
              </a:rPr>
              <a:t>Κίνδυνος: </a:t>
            </a:r>
            <a:r>
              <a:rPr lang="el-GR" altLang="el-GR">
                <a:latin typeface="Comic Sans MS" pitchFamily="66" charset="0"/>
              </a:rPr>
              <a:t>Είναι το ενδεχόμενο, με μεγάλη ή μικρή πιθανότητα, να υποστεί κάποιος σωματική ή άλλη βλάβη από κάποια πηγή κινδύνου.</a:t>
            </a:r>
          </a:p>
          <a:p>
            <a:pPr eaLnBrk="1" hangingPunct="1"/>
            <a:r>
              <a:rPr lang="el-GR" altLang="el-GR" b="1" u="sng">
                <a:solidFill>
                  <a:srgbClr val="FFC000"/>
                </a:solidFill>
                <a:latin typeface="Comic Sans MS" pitchFamily="66" charset="0"/>
              </a:rPr>
              <a:t>Εκτίμηση κινδύνου (ΕΚ): </a:t>
            </a:r>
            <a:r>
              <a:rPr lang="el-GR" altLang="el-GR">
                <a:latin typeface="Comic Sans MS" pitchFamily="66" charset="0"/>
              </a:rPr>
              <a:t>Είναι η διαδικασία αξιολόγησης των κινδύνων για την ασφάλεια και την υγεία τωνεργαζομένων, που προκύπτουν από υπαρκτές πηγές κινδύνου. </a:t>
            </a:r>
          </a:p>
          <a:p>
            <a:pPr eaLnBrk="1" hangingPunct="1"/>
            <a:endParaRPr lang="el-GR" altLang="el-GR">
              <a:latin typeface="Comic Sans MS" pitchFamily="66" charset="0"/>
            </a:endParaRPr>
          </a:p>
          <a:p>
            <a:pPr algn="ctr" eaLnBrk="1" hangingPunct="1"/>
            <a:r>
              <a:rPr lang="el-GR" altLang="el-GR" i="1">
                <a:solidFill>
                  <a:srgbClr val="FFC000"/>
                </a:solidFill>
                <a:latin typeface="Comic Sans MS" pitchFamily="66" charset="0"/>
              </a:rPr>
              <a:t>Συστηματική εξέταση όλων των πτυχών της εργασίας.</a:t>
            </a:r>
          </a:p>
        </p:txBody>
      </p:sp>
    </p:spTree>
    <p:extLst>
      <p:ext uri="{BB962C8B-B14F-4D97-AF65-F5344CB8AC3E}">
        <p14:creationId xmlns:p14="http://schemas.microsoft.com/office/powerpoint/2010/main" val="2924161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6147"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2400" smtClean="0">
                <a:effectLst/>
                <a:latin typeface="Comic Sans MS" pitchFamily="66" charset="0"/>
              </a:rPr>
              <a:t>Αρ. 43  Ν. 3850/2010, Παράρτημα 2 ΚΜΛΕ</a:t>
            </a:r>
          </a:p>
        </p:txBody>
      </p:sp>
      <p:sp>
        <p:nvSpPr>
          <p:cNvPr id="614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49"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6150"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6151"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6152"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6153"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6154" name="TextBox 9"/>
          <p:cNvSpPr txBox="1">
            <a:spLocks noChangeArrowheads="1"/>
          </p:cNvSpPr>
          <p:nvPr/>
        </p:nvSpPr>
        <p:spPr bwMode="auto">
          <a:xfrm>
            <a:off x="228600" y="1524000"/>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sz="3200" b="1">
              <a:solidFill>
                <a:srgbClr val="FFC000"/>
              </a:solidFill>
              <a:latin typeface="Comic Sans MS" pitchFamily="66" charset="0"/>
            </a:endParaRPr>
          </a:p>
          <a:p>
            <a:pPr eaLnBrk="1" hangingPunct="1"/>
            <a:r>
              <a:rPr lang="el-GR" altLang="el-GR" sz="3200" b="1">
                <a:solidFill>
                  <a:srgbClr val="FFC000"/>
                </a:solidFill>
                <a:latin typeface="Comic Sans MS" pitchFamily="66" charset="0"/>
              </a:rPr>
              <a:t>Σκοπός της ΕΚ</a:t>
            </a:r>
          </a:p>
          <a:p>
            <a:pPr eaLnBrk="1" hangingPunct="1"/>
            <a:endParaRPr lang="el-GR" altLang="el-GR" b="1">
              <a:solidFill>
                <a:srgbClr val="FFC000"/>
              </a:solidFill>
              <a:latin typeface="Comic Sans MS" pitchFamily="66" charset="0"/>
            </a:endParaRPr>
          </a:p>
          <a:p>
            <a:pPr eaLnBrk="1" hangingPunct="1"/>
            <a:endParaRPr lang="el-GR" altLang="el-GR" b="1">
              <a:solidFill>
                <a:srgbClr val="FFC000"/>
              </a:solidFill>
              <a:latin typeface="Comic Sans MS" pitchFamily="66" charset="0"/>
            </a:endParaRPr>
          </a:p>
          <a:p>
            <a:pPr eaLnBrk="1" hangingPunct="1"/>
            <a:r>
              <a:rPr lang="el-GR" altLang="el-GR" sz="2800" b="1">
                <a:solidFill>
                  <a:srgbClr val="FFC000"/>
                </a:solidFill>
                <a:latin typeface="Comic Sans MS" pitchFamily="66" charset="0"/>
              </a:rPr>
              <a:t>Σε κάθε χώρο εργασίας, οι εργοδότες έχουν το γενικό καθήκον να διασφαλίζουν την ασφάλεια και την υγεία των εργαζομένων σε σχέση με κάθε παράμετρο της εργασίας. Ο σκοπός διεξαγωγής της ΕΚ είναι να επιτρέπει στους εργοδότες να λαμβάνουν τα απαραίτητα μέτρα για την προστασία της ασφάλειας και της υγείας των εργαζομένων.</a:t>
            </a:r>
          </a:p>
        </p:txBody>
      </p:sp>
      <p:pic>
        <p:nvPicPr>
          <p:cNvPr id="61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29146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545311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7171"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2400" smtClean="0">
                <a:effectLst/>
                <a:latin typeface="Comic Sans MS" pitchFamily="66" charset="0"/>
              </a:rPr>
              <a:t>Αρ. 43  Ν. 3850/2010, Παράρτημα 2 ΚΜΛΕ</a:t>
            </a:r>
          </a:p>
        </p:txBody>
      </p:sp>
      <p:sp>
        <p:nvSpPr>
          <p:cNvPr id="7172"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173"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7174"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7175"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7176"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7177"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7178" name="TextBox 9"/>
          <p:cNvSpPr txBox="1">
            <a:spLocks noChangeArrowheads="1"/>
          </p:cNvSpPr>
          <p:nvPr/>
        </p:nvSpPr>
        <p:spPr bwMode="auto">
          <a:xfrm>
            <a:off x="228600" y="15240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sz="3200" b="1">
                <a:solidFill>
                  <a:srgbClr val="FFC000"/>
                </a:solidFill>
                <a:latin typeface="Comic Sans MS" pitchFamily="66" charset="0"/>
              </a:rPr>
              <a:t>Βήματα της ΕΚ</a:t>
            </a:r>
          </a:p>
          <a:p>
            <a:pPr eaLnBrk="1" hangingPunct="1"/>
            <a:endParaRPr lang="el-GR" altLang="el-GR" b="1">
              <a:solidFill>
                <a:srgbClr val="FFC000"/>
              </a:solidFill>
              <a:latin typeface="Comic Sans MS" pitchFamily="66" charset="0"/>
            </a:endParaRPr>
          </a:p>
          <a:p>
            <a:pPr eaLnBrk="1" hangingPunct="1"/>
            <a:endParaRPr lang="el-GR" altLang="el-GR" b="1">
              <a:solidFill>
                <a:srgbClr val="FFC000"/>
              </a:solidFill>
              <a:latin typeface="Comic Sans MS" pitchFamily="66" charset="0"/>
            </a:endParaRPr>
          </a:p>
          <a:p>
            <a:pPr eaLnBrk="1" hangingPunct="1"/>
            <a:r>
              <a:rPr lang="el-GR" altLang="el-GR" sz="2800" b="1">
                <a:solidFill>
                  <a:srgbClr val="FFC000"/>
                </a:solidFill>
                <a:latin typeface="Comic Sans MS" pitchFamily="66" charset="0"/>
              </a:rPr>
              <a:t>.</a:t>
            </a:r>
          </a:p>
        </p:txBody>
      </p:sp>
      <p:graphicFrame>
        <p:nvGraphicFramePr>
          <p:cNvPr id="13" name="Diagram 12"/>
          <p:cNvGraphicFramePr/>
          <p:nvPr/>
        </p:nvGraphicFramePr>
        <p:xfrm>
          <a:off x="457200" y="2133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0634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8195"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2400" smtClean="0">
                <a:effectLst/>
                <a:latin typeface="Comic Sans MS" pitchFamily="66" charset="0"/>
              </a:rPr>
              <a:t>Αρ. 43  Ν. 3850/2010, Παράρτημα 2 ΚΜΛΕ</a:t>
            </a:r>
          </a:p>
        </p:txBody>
      </p:sp>
      <p:sp>
        <p:nvSpPr>
          <p:cNvPr id="819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197"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8198"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8199"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8200"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8201"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8202" name="TextBox 9"/>
          <p:cNvSpPr txBox="1">
            <a:spLocks noChangeArrowheads="1"/>
          </p:cNvSpPr>
          <p:nvPr/>
        </p:nvSpPr>
        <p:spPr bwMode="auto">
          <a:xfrm>
            <a:off x="228600" y="15240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sz="3200" b="1">
                <a:solidFill>
                  <a:srgbClr val="FFC000"/>
                </a:solidFill>
                <a:latin typeface="Comic Sans MS" pitchFamily="66" charset="0"/>
              </a:rPr>
              <a:t>Βήματα της ΕΚ</a:t>
            </a:r>
          </a:p>
          <a:p>
            <a:pPr eaLnBrk="1" hangingPunct="1"/>
            <a:endParaRPr lang="el-GR" altLang="el-GR" b="1">
              <a:solidFill>
                <a:srgbClr val="FFC000"/>
              </a:solidFill>
              <a:latin typeface="Comic Sans MS" pitchFamily="66" charset="0"/>
            </a:endParaRPr>
          </a:p>
          <a:p>
            <a:pPr eaLnBrk="1" hangingPunct="1"/>
            <a:endParaRPr lang="el-GR" altLang="el-GR" b="1">
              <a:solidFill>
                <a:srgbClr val="FFC000"/>
              </a:solidFill>
              <a:latin typeface="Comic Sans MS" pitchFamily="66" charset="0"/>
            </a:endParaRPr>
          </a:p>
          <a:p>
            <a:pPr eaLnBrk="1" hangingPunct="1"/>
            <a:r>
              <a:rPr lang="el-GR" altLang="el-GR" sz="2800" b="1">
                <a:solidFill>
                  <a:srgbClr val="FFC000"/>
                </a:solidFill>
                <a:latin typeface="Comic Sans MS" pitchFamily="66" charset="0"/>
              </a:rPr>
              <a:t>.</a:t>
            </a:r>
          </a:p>
        </p:txBody>
      </p:sp>
      <p:graphicFrame>
        <p:nvGraphicFramePr>
          <p:cNvPr id="13" name="Diagram 12"/>
          <p:cNvGraphicFramePr/>
          <p:nvPr/>
        </p:nvGraphicFramePr>
        <p:xfrm>
          <a:off x="457200" y="2133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5735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9219"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2400" smtClean="0">
                <a:effectLst/>
                <a:latin typeface="Comic Sans MS" pitchFamily="66" charset="0"/>
              </a:rPr>
              <a:t>Αρ. 43  Ν. 3850/2010, Παράρτημα 2 ΚΜΛΕ</a:t>
            </a:r>
          </a:p>
        </p:txBody>
      </p:sp>
      <p:sp>
        <p:nvSpPr>
          <p:cNvPr id="9220"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9222"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9223"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9224"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9225"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9226" name="TextBox 9"/>
          <p:cNvSpPr txBox="1">
            <a:spLocks noChangeArrowheads="1"/>
          </p:cNvSpPr>
          <p:nvPr/>
        </p:nvSpPr>
        <p:spPr bwMode="auto">
          <a:xfrm>
            <a:off x="228600" y="1524000"/>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sz="2800" b="1">
              <a:solidFill>
                <a:srgbClr val="FFC000"/>
              </a:solidFill>
              <a:latin typeface="Comic Sans MS" pitchFamily="66" charset="0"/>
            </a:endParaRPr>
          </a:p>
          <a:p>
            <a:pPr eaLnBrk="1" hangingPunct="1"/>
            <a:endParaRPr lang="el-GR" altLang="el-GR" sz="3200" b="1">
              <a:solidFill>
                <a:srgbClr val="FFC000"/>
              </a:solidFill>
              <a:latin typeface="Comic Sans MS" pitchFamily="66" charset="0"/>
            </a:endParaRPr>
          </a:p>
          <a:p>
            <a:pPr eaLnBrk="1" hangingPunct="1"/>
            <a:endParaRPr lang="el-GR" altLang="el-GR" b="1">
              <a:solidFill>
                <a:srgbClr val="FFC000"/>
              </a:solidFill>
              <a:latin typeface="Comic Sans MS" pitchFamily="66" charset="0"/>
            </a:endParaRPr>
          </a:p>
          <a:p>
            <a:pPr eaLnBrk="1" hangingPunct="1"/>
            <a:r>
              <a:rPr lang="el-GR" altLang="el-GR" sz="2800" b="1">
                <a:solidFill>
                  <a:srgbClr val="FFC000"/>
                </a:solidFill>
                <a:latin typeface="Comic Sans MS" pitchFamily="66" charset="0"/>
              </a:rPr>
              <a:t>.</a:t>
            </a:r>
          </a:p>
        </p:txBody>
      </p:sp>
      <p:pic>
        <p:nvPicPr>
          <p:cNvPr id="92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125" y="914400"/>
            <a:ext cx="28098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228" name="Picture 3" descr="sel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143000"/>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3165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304800"/>
            <a:ext cx="6934200" cy="1066800"/>
          </a:xfrm>
        </p:spPr>
        <p:txBody>
          <a:bodyPr/>
          <a:lstStyle/>
          <a:p>
            <a:pPr eaLnBrk="1" hangingPunct="1">
              <a:defRPr/>
            </a:pPr>
            <a:r>
              <a:rPr lang="el-GR" sz="3200" b="1" u="sng" dirty="0" smtClean="0">
                <a:solidFill>
                  <a:srgbClr val="FFC000"/>
                </a:solidFill>
                <a:latin typeface="Comic Sans MS" pitchFamily="66" charset="0"/>
              </a:rPr>
              <a:t/>
            </a:r>
            <a:br>
              <a:rPr lang="el-GR" sz="3200" b="1" u="sng" dirty="0" smtClean="0">
                <a:solidFill>
                  <a:srgbClr val="FFC000"/>
                </a:solidFill>
                <a:latin typeface="Comic Sans MS" pitchFamily="66" charset="0"/>
              </a:rPr>
            </a:br>
            <a:r>
              <a:rPr lang="el-GR" sz="3200" b="1" u="sng" dirty="0" smtClean="0">
                <a:solidFill>
                  <a:srgbClr val="FFC000"/>
                </a:solidFill>
                <a:latin typeface="Comic Sans MS" pitchFamily="66" charset="0"/>
              </a:rPr>
              <a:t/>
            </a:r>
            <a:br>
              <a:rPr lang="el-GR" sz="3200" b="1" u="sng" dirty="0" smtClean="0">
                <a:solidFill>
                  <a:srgbClr val="FFC000"/>
                </a:solidFill>
                <a:latin typeface="Comic Sans MS" pitchFamily="66" charset="0"/>
              </a:rPr>
            </a:br>
            <a:r>
              <a:rPr lang="el-GR" sz="3200" b="1" u="sng" dirty="0" smtClean="0">
                <a:solidFill>
                  <a:srgbClr val="FFC000"/>
                </a:solidFill>
                <a:latin typeface="Comic Sans MS" pitchFamily="66" charset="0"/>
              </a:rPr>
              <a:t>Γ.Ε.Ε.Κ – ΒΑΣΙΚΕΣ ΕΝΝΟΙΕΣ</a:t>
            </a:r>
            <a:r>
              <a:rPr lang="el-GR" sz="3200" b="1" u="sng" dirty="0" smtClean="0">
                <a:solidFill>
                  <a:srgbClr val="FF0000"/>
                </a:solidFill>
                <a:latin typeface="Comic Sans MS" pitchFamily="66" charset="0"/>
              </a:rPr>
              <a:t/>
            </a:r>
            <a:br>
              <a:rPr lang="el-GR" sz="3200" b="1" u="sng" dirty="0" smtClean="0">
                <a:solidFill>
                  <a:srgbClr val="FF0000"/>
                </a:solidFill>
                <a:latin typeface="Comic Sans MS" pitchFamily="66" charset="0"/>
              </a:rPr>
            </a:br>
            <a:r>
              <a:rPr lang="el-GR" sz="3200" b="1" dirty="0" smtClean="0">
                <a:latin typeface="Comic Sans MS" pitchFamily="66" charset="0"/>
              </a:rPr>
              <a:t>Υποχρέωση σύνταξης</a:t>
            </a:r>
            <a:r>
              <a:rPr lang="en-US" sz="3200" b="1" dirty="0" smtClean="0">
                <a:latin typeface="Comic Sans MS" pitchFamily="66" charset="0"/>
              </a:rPr>
              <a:t>, </a:t>
            </a:r>
            <a:r>
              <a:rPr lang="el-GR" sz="3200" b="1" dirty="0" smtClean="0">
                <a:latin typeface="Comic Sans MS" pitchFamily="66" charset="0"/>
              </a:rPr>
              <a:t>Παλαιότερη νομοθεσία</a:t>
            </a:r>
          </a:p>
        </p:txBody>
      </p:sp>
      <p:sp>
        <p:nvSpPr>
          <p:cNvPr id="13315" name="Rectangle 3"/>
          <p:cNvSpPr>
            <a:spLocks noGrp="1" noChangeArrowheads="1"/>
          </p:cNvSpPr>
          <p:nvPr>
            <p:ph type="body" idx="1"/>
          </p:nvPr>
        </p:nvSpPr>
        <p:spPr>
          <a:xfrm>
            <a:off x="1066800" y="2209800"/>
            <a:ext cx="7848600" cy="4876800"/>
          </a:xfrm>
        </p:spPr>
        <p:txBody>
          <a:bodyPr/>
          <a:lstStyle/>
          <a:p>
            <a:pPr marL="476250" indent="-476250" eaLnBrk="1" hangingPunct="1">
              <a:buClr>
                <a:srgbClr val="FF0000"/>
              </a:buClr>
              <a:buFont typeface="Wingdings 2" pitchFamily="18" charset="2"/>
              <a:buChar char="¿"/>
              <a:tabLst>
                <a:tab pos="387350" algn="l"/>
                <a:tab pos="669925" algn="l"/>
              </a:tabLst>
              <a:defRPr/>
            </a:pPr>
            <a:r>
              <a:rPr lang="el-GR" sz="2600" dirty="0" smtClean="0">
                <a:latin typeface="Comic Sans MS" pitchFamily="66" charset="0"/>
              </a:rPr>
              <a:t>Σύμφωνα με το </a:t>
            </a:r>
            <a:r>
              <a:rPr lang="el-GR" sz="2600" dirty="0" smtClean="0">
                <a:solidFill>
                  <a:srgbClr val="FF0000"/>
                </a:solidFill>
                <a:latin typeface="Comic Sans MS" pitchFamily="66" charset="0"/>
              </a:rPr>
              <a:t>αρ. 8 του ΠΔ 17/96</a:t>
            </a:r>
            <a:r>
              <a:rPr lang="el-GR" sz="2600" dirty="0" smtClean="0">
                <a:latin typeface="Comic Sans MS" pitchFamily="66" charset="0"/>
              </a:rPr>
              <a:t> κάθε εργοδότης </a:t>
            </a:r>
            <a:r>
              <a:rPr lang="el-GR" sz="2600" dirty="0" smtClean="0">
                <a:solidFill>
                  <a:srgbClr val="FFFF00"/>
                </a:solidFill>
                <a:latin typeface="Comic Sans MS" pitchFamily="66" charset="0"/>
              </a:rPr>
              <a:t>οφείλει</a:t>
            </a:r>
            <a:r>
              <a:rPr lang="el-GR" sz="2600" dirty="0" smtClean="0">
                <a:latin typeface="Comic Sans MS" pitchFamily="66" charset="0"/>
              </a:rPr>
              <a:t> να έχει στη διάθεσή του μια Γραπτή Εκτίμηση των υφιστάμενων κατά την εργασία κινδύνων για την ασφάλεια και την υγεία των εργαζομένων.</a:t>
            </a:r>
            <a:endParaRPr lang="en-US" sz="2600" dirty="0" smtClean="0">
              <a:latin typeface="Comic Sans MS" pitchFamily="66" charset="0"/>
            </a:endParaRPr>
          </a:p>
          <a:p>
            <a:pPr marL="476250" indent="-476250" eaLnBrk="1" hangingPunct="1">
              <a:buClr>
                <a:srgbClr val="FF0000"/>
              </a:buClr>
              <a:buFont typeface="Wingdings" pitchFamily="2" charset="2"/>
              <a:buNone/>
              <a:tabLst>
                <a:tab pos="387350" algn="l"/>
                <a:tab pos="669925" algn="l"/>
              </a:tabLst>
              <a:defRPr/>
            </a:pPr>
            <a:r>
              <a:rPr lang="el-GR" sz="2600" dirty="0" smtClean="0">
                <a:latin typeface="Comic Sans MS" pitchFamily="66" charset="0"/>
              </a:rPr>
              <a:t>.</a:t>
            </a:r>
          </a:p>
        </p:txBody>
      </p:sp>
    </p:spTree>
    <p:extLst>
      <p:ext uri="{BB962C8B-B14F-4D97-AF65-F5344CB8AC3E}">
        <p14:creationId xmlns:p14="http://schemas.microsoft.com/office/powerpoint/2010/main" val="67495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1267"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Γραπτή Εκτίμηση Επαγγελματικών Κινδύνων</a:t>
            </a:r>
            <a:br>
              <a:rPr lang="el-GR" altLang="el-GR" sz="3600" smtClean="0">
                <a:effectLst/>
                <a:latin typeface="Comic Sans MS" pitchFamily="66" charset="0"/>
              </a:rPr>
            </a:br>
            <a:endParaRPr lang="el-GR" altLang="el-GR" sz="2400" smtClean="0">
              <a:effectLst/>
              <a:latin typeface="Comic Sans MS" pitchFamily="66" charset="0"/>
            </a:endParaRPr>
          </a:p>
        </p:txBody>
      </p:sp>
      <p:sp>
        <p:nvSpPr>
          <p:cNvPr id="1126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9"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1270"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1271"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1272"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1273"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1274" name="TextBox 9"/>
          <p:cNvSpPr txBox="1">
            <a:spLocks noChangeArrowheads="1"/>
          </p:cNvSpPr>
          <p:nvPr/>
        </p:nvSpPr>
        <p:spPr bwMode="auto">
          <a:xfrm>
            <a:off x="304800" y="16002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buFontTx/>
              <a:buChar char="•"/>
            </a:pPr>
            <a:endParaRPr lang="el-GR" altLang="el-GR" sz="2000" b="1" i="1">
              <a:solidFill>
                <a:srgbClr val="FFC000"/>
              </a:solidFill>
              <a:latin typeface="Comic Sans MS" pitchFamily="66" charset="0"/>
            </a:endParaRPr>
          </a:p>
          <a:p>
            <a:pPr algn="just" eaLnBrk="1" hangingPunct="1">
              <a:buFontTx/>
              <a:buChar char="•"/>
            </a:pPr>
            <a:endParaRPr lang="el-GR" altLang="el-GR" sz="2000" b="1">
              <a:solidFill>
                <a:srgbClr val="FFC000"/>
              </a:solidFill>
              <a:latin typeface="Comic Sans MS" pitchFamily="66" charset="0"/>
            </a:endParaRPr>
          </a:p>
          <a:p>
            <a:pPr algn="just" eaLnBrk="1" hangingPunct="1">
              <a:buFontTx/>
              <a:buChar char="•"/>
            </a:pPr>
            <a:endParaRPr lang="el-GR" altLang="el-GR" sz="2000" b="1">
              <a:solidFill>
                <a:srgbClr val="FFC000"/>
              </a:solidFill>
              <a:latin typeface="Comic Sans MS" pitchFamily="66" charset="0"/>
            </a:endParaRPr>
          </a:p>
        </p:txBody>
      </p:sp>
      <p:sp>
        <p:nvSpPr>
          <p:cNvPr id="11275" name="Rectangle 10"/>
          <p:cNvSpPr>
            <a:spLocks noChangeArrowheads="1"/>
          </p:cNvSpPr>
          <p:nvPr/>
        </p:nvSpPr>
        <p:spPr bwMode="auto">
          <a:xfrm>
            <a:off x="152400" y="1447800"/>
            <a:ext cx="83058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sz="2800" b="1">
                <a:solidFill>
                  <a:srgbClr val="FFC000"/>
                </a:solidFill>
              </a:rPr>
              <a:t>1</a:t>
            </a:r>
            <a:r>
              <a:rPr lang="el-GR" altLang="el-GR" sz="2800" b="1">
                <a:solidFill>
                  <a:srgbClr val="FFC000"/>
                </a:solidFill>
                <a:latin typeface="Comic Sans MS" pitchFamily="66" charset="0"/>
              </a:rPr>
              <a:t>. Προσδιορισμός των πηγών κινδύνου &amp; εκτεθειμένων ατόμων</a:t>
            </a:r>
          </a:p>
          <a:p>
            <a:pPr eaLnBrk="1" hangingPunct="1"/>
            <a:r>
              <a:rPr lang="el-GR" altLang="el-GR">
                <a:latin typeface="Comic Sans MS" pitchFamily="66" charset="0"/>
              </a:rPr>
              <a:t>Οι </a:t>
            </a:r>
            <a:r>
              <a:rPr lang="el-GR" altLang="el-GR" b="1">
                <a:latin typeface="Comic Sans MS" pitchFamily="66" charset="0"/>
              </a:rPr>
              <a:t>πήγες κινδύνου στον/στους εργασιακούς χώρους μπορεί να  συνδέονται: </a:t>
            </a:r>
          </a:p>
          <a:p>
            <a:pPr eaLnBrk="1" hangingPunct="1"/>
            <a:r>
              <a:rPr lang="el-GR" altLang="el-GR" b="1">
                <a:latin typeface="Comic Sans MS" pitchFamily="66" charset="0"/>
              </a:rPr>
              <a:t>-Χώροι και θέσεις εργασίας, εγκαταστάσεις, μηχανήματα, εργαλεία και αλλά τεχνολογικά στοιχεία της εργασίας</a:t>
            </a:r>
          </a:p>
          <a:p>
            <a:pPr eaLnBrk="1" hangingPunct="1">
              <a:buFontTx/>
              <a:buChar char="-"/>
            </a:pPr>
            <a:r>
              <a:rPr lang="el-GR" altLang="el-GR">
                <a:latin typeface="Comic Sans MS" pitchFamily="66" charset="0"/>
              </a:rPr>
              <a:t>Φυσικοί, χημικοί και βιολογικοί παράγοντες του εργασιακού χώρου. </a:t>
            </a:r>
          </a:p>
          <a:p>
            <a:pPr eaLnBrk="1" hangingPunct="1">
              <a:buFontTx/>
              <a:buChar char="-"/>
            </a:pPr>
            <a:r>
              <a:rPr lang="el-GR" altLang="el-GR">
                <a:latin typeface="Comic Sans MS" pitchFamily="66" charset="0"/>
              </a:rPr>
              <a:t>Εργασιακές και παραγωγικές πρακτικές και διαδικασίες . • -Επικίνδυνες ενέργειες των εργαζόμενων και τρίτων </a:t>
            </a:r>
          </a:p>
          <a:p>
            <a:pPr eaLnBrk="1" hangingPunct="1"/>
            <a:r>
              <a:rPr lang="el-GR" altLang="el-GR">
                <a:latin typeface="Comic Sans MS" pitchFamily="66" charset="0"/>
              </a:rPr>
              <a:t>συνεργείων) </a:t>
            </a:r>
          </a:p>
          <a:p>
            <a:pPr eaLnBrk="1" hangingPunct="1"/>
            <a:r>
              <a:rPr lang="el-GR" altLang="el-GR">
                <a:latin typeface="Comic Sans MS" pitchFamily="66" charset="0"/>
              </a:rPr>
              <a:t>- Οργανωτικές ελλείψεις ή δυσλειτουργίες. </a:t>
            </a:r>
          </a:p>
        </p:txBody>
      </p:sp>
    </p:spTree>
    <p:extLst>
      <p:ext uri="{BB962C8B-B14F-4D97-AF65-F5344CB8AC3E}">
        <p14:creationId xmlns:p14="http://schemas.microsoft.com/office/powerpoint/2010/main" val="10460798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200" smtClean="0">
                <a:effectLst/>
                <a:latin typeface="Comic Sans MS" pitchFamily="66" charset="0"/>
              </a:rPr>
              <a:t>ΚΟΙΝΟΙ ΒΙΟΜΗΧΑΝΙΚΟΙ ΚΙΝΔΥΝΟΙ</a:t>
            </a:r>
            <a:endParaRPr lang="en-GB" altLang="el-GR" sz="3200" smtClean="0">
              <a:effectLst/>
              <a:latin typeface="Comic Sans MS" pitchFamily="66" charset="0"/>
            </a:endParaRPr>
          </a:p>
        </p:txBody>
      </p:sp>
      <p:sp>
        <p:nvSpPr>
          <p:cNvPr id="12291" name="Rectangle 3"/>
          <p:cNvSpPr>
            <a:spLocks noGrp="1" noChangeArrowheads="1"/>
          </p:cNvSpPr>
          <p:nvPr>
            <p:ph type="body" idx="4294967295"/>
          </p:nvPr>
        </p:nvSpPr>
        <p:spPr>
          <a:xfrm>
            <a:off x="457200" y="1828800"/>
            <a:ext cx="8458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indent="0" algn="just" eaLnBrk="1" hangingPunct="1">
              <a:lnSpc>
                <a:spcPct val="90000"/>
              </a:lnSpc>
              <a:buFont typeface="Wingdings" pitchFamily="2" charset="2"/>
              <a:buChar char="Ø"/>
            </a:pPr>
            <a:r>
              <a:rPr lang="el-GR" altLang="el-GR" sz="3500" smtClean="0">
                <a:effectLst/>
                <a:latin typeface="Comic Sans MS" pitchFamily="66" charset="0"/>
              </a:rPr>
              <a:t>  Κίνδυνοι από κακή διαχείριση εγκαταστάσεων και υλικών</a:t>
            </a:r>
          </a:p>
          <a:p>
            <a:pPr marL="0" indent="0" algn="just" eaLnBrk="1" hangingPunct="1">
              <a:lnSpc>
                <a:spcPct val="90000"/>
              </a:lnSpc>
              <a:buFont typeface="Wingdings" pitchFamily="2" charset="2"/>
              <a:buChar char="Ø"/>
            </a:pPr>
            <a:r>
              <a:rPr lang="el-GR" altLang="el-GR" sz="3500" smtClean="0">
                <a:effectLst/>
                <a:latin typeface="Comic Sans MS" pitchFamily="66" charset="0"/>
              </a:rPr>
              <a:t>Κίνδυνοι από πτώσεις, προσωπικού και αντικειμένων</a:t>
            </a:r>
          </a:p>
          <a:p>
            <a:pPr marL="0" indent="0" algn="just" eaLnBrk="1" hangingPunct="1">
              <a:lnSpc>
                <a:spcPct val="90000"/>
              </a:lnSpc>
              <a:buFont typeface="Wingdings" pitchFamily="2" charset="2"/>
              <a:buChar char="Ø"/>
            </a:pPr>
            <a:r>
              <a:rPr lang="el-GR" altLang="el-GR" sz="3500" smtClean="0">
                <a:effectLst/>
                <a:latin typeface="Comic Sans MS" pitchFamily="66" charset="0"/>
              </a:rPr>
              <a:t>Κίνδυνοι από μηχανήματα σε λειτουργία</a:t>
            </a:r>
          </a:p>
          <a:p>
            <a:pPr marL="0" indent="0" algn="just" eaLnBrk="1" hangingPunct="1">
              <a:lnSpc>
                <a:spcPct val="90000"/>
              </a:lnSpc>
              <a:buFont typeface="Wingdings" pitchFamily="2" charset="2"/>
              <a:buChar char="Ø"/>
            </a:pPr>
            <a:r>
              <a:rPr lang="el-GR" altLang="el-GR" sz="3500" smtClean="0">
                <a:effectLst/>
                <a:latin typeface="Comic Sans MS" pitchFamily="66" charset="0"/>
              </a:rPr>
              <a:t>Κίνδυνοι από στατικό ηλεκτρισμό</a:t>
            </a:r>
          </a:p>
          <a:p>
            <a:pPr marL="0" indent="0" algn="just" eaLnBrk="1" hangingPunct="1">
              <a:lnSpc>
                <a:spcPct val="90000"/>
              </a:lnSpc>
              <a:buFont typeface="Wingdings" pitchFamily="2" charset="2"/>
              <a:buChar char="Ø"/>
            </a:pPr>
            <a:r>
              <a:rPr lang="el-GR" altLang="el-GR" sz="3500" smtClean="0">
                <a:effectLst/>
                <a:latin typeface="Comic Sans MS" pitchFamily="66" charset="0"/>
              </a:rPr>
              <a:t>Κίνδυνοι από ηλεκτρικό ρεύμα</a:t>
            </a:r>
          </a:p>
          <a:p>
            <a:pPr marL="0" indent="0" algn="just" eaLnBrk="1" hangingPunct="1">
              <a:lnSpc>
                <a:spcPct val="90000"/>
              </a:lnSpc>
              <a:buFont typeface="Wingdings" pitchFamily="2" charset="2"/>
              <a:buNone/>
            </a:pPr>
            <a:endParaRPr lang="el-GR" altLang="el-GR" sz="3500" smtClean="0">
              <a:effectLst/>
              <a:latin typeface="Comic Sans MS" pitchFamily="66" charset="0"/>
            </a:endParaRPr>
          </a:p>
          <a:p>
            <a:pPr marL="0" indent="0" algn="just" eaLnBrk="1" hangingPunct="1">
              <a:lnSpc>
                <a:spcPct val="90000"/>
              </a:lnSpc>
              <a:buFont typeface="Wingdings" pitchFamily="2" charset="2"/>
              <a:buChar char="Ø"/>
            </a:pPr>
            <a:endParaRPr lang="en-GB" altLang="el-GR" sz="3500" smtClean="0">
              <a:effectLst/>
              <a:latin typeface="Comic Sans MS" pitchFamily="66" charset="0"/>
            </a:endParaRPr>
          </a:p>
        </p:txBody>
      </p:sp>
      <p:sp>
        <p:nvSpPr>
          <p:cNvPr id="12292"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38940584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3315"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Λατομεία-Σχιστήρια</a:t>
            </a:r>
          </a:p>
        </p:txBody>
      </p:sp>
      <p:sp>
        <p:nvSpPr>
          <p:cNvPr id="1331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17"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3318"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3319"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3320"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3321"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pic>
        <p:nvPicPr>
          <p:cNvPr id="13322" name="9 - Εικόνα" descr="asfalia 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0"/>
            <a:ext cx="6781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10 - TextBox"/>
          <p:cNvSpPr txBox="1">
            <a:spLocks noChangeArrowheads="1"/>
          </p:cNvSpPr>
          <p:nvPr/>
        </p:nvSpPr>
        <p:spPr bwMode="auto">
          <a:xfrm>
            <a:off x="2362200" y="62484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a:t>Στοιχεία ΕΛΙΝΥΑΕ, 2007</a:t>
            </a:r>
          </a:p>
        </p:txBody>
      </p:sp>
    </p:spTree>
    <p:extLst>
      <p:ext uri="{BB962C8B-B14F-4D97-AF65-F5344CB8AC3E}">
        <p14:creationId xmlns:p14="http://schemas.microsoft.com/office/powerpoint/2010/main" val="19343521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altLang="el-GR" sz="2400" dirty="0" smtClean="0"/>
              <a:t>- </a:t>
            </a:r>
            <a:r>
              <a:rPr lang="el-GR" altLang="el-GR" sz="2400" dirty="0" smtClean="0">
                <a:latin typeface="Comic Sans MS" panose="030F0702030302020204" pitchFamily="66" charset="0"/>
              </a:rPr>
              <a:t>Πού εφαρμόζεται;</a:t>
            </a:r>
            <a:endParaRPr lang="en-GB" altLang="el-GR" sz="3200" dirty="0" smtClean="0">
              <a:latin typeface="Comic Sans MS" panose="030F0702030302020204" pitchFamily="66" charset="0"/>
            </a:endParaRPr>
          </a:p>
        </p:txBody>
      </p:sp>
      <p:sp>
        <p:nvSpPr>
          <p:cNvPr id="3078" name="Rectangle 6"/>
          <p:cNvSpPr>
            <a:spLocks noChangeArrowheads="1"/>
          </p:cNvSpPr>
          <p:nvPr/>
        </p:nvSpPr>
        <p:spPr bwMode="auto">
          <a:xfrm>
            <a:off x="684213" y="1341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Tx/>
              <a:buChar char="-"/>
            </a:pPr>
            <a:r>
              <a:rPr lang="el-GR" altLang="el-GR" sz="2400" dirty="0" smtClean="0">
                <a:solidFill>
                  <a:schemeClr val="tx2"/>
                </a:solidFill>
                <a:latin typeface="Comic Sans MS" panose="030F0702030302020204" pitchFamily="66" charset="0"/>
              </a:rPr>
              <a:t>Εντός </a:t>
            </a:r>
            <a:r>
              <a:rPr lang="el-GR" altLang="el-GR" sz="2400" dirty="0">
                <a:solidFill>
                  <a:schemeClr val="tx2"/>
                </a:solidFill>
                <a:latin typeface="Comic Sans MS" panose="030F0702030302020204" pitchFamily="66" charset="0"/>
              </a:rPr>
              <a:t>της ελληνικής επικράτειας</a:t>
            </a:r>
            <a:r>
              <a:rPr lang="el-GR" altLang="el-GR" sz="2400" dirty="0" smtClean="0">
                <a:solidFill>
                  <a:schemeClr val="tx2"/>
                </a:solidFill>
                <a:latin typeface="Comic Sans MS" panose="030F0702030302020204" pitchFamily="66" charset="0"/>
              </a:rPr>
              <a:t>…</a:t>
            </a:r>
          </a:p>
          <a:p>
            <a:pPr algn="ctr" eaLnBrk="1" hangingPunct="1">
              <a:buFontTx/>
              <a:buChar char="-"/>
            </a:pPr>
            <a:endParaRPr lang="el-GR" altLang="el-GR" dirty="0" smtClean="0">
              <a:solidFill>
                <a:schemeClr val="tx2"/>
              </a:solidFill>
              <a:latin typeface="Comic Sans MS" panose="030F0702030302020204" pitchFamily="66" charset="0"/>
            </a:endParaRPr>
          </a:p>
          <a:p>
            <a:pPr algn="ctr" eaLnBrk="1" hangingPunct="1">
              <a:buFontTx/>
              <a:buChar char="-"/>
            </a:pPr>
            <a:r>
              <a:rPr lang="el-GR" altLang="el-GR" sz="3200" dirty="0" smtClean="0">
                <a:solidFill>
                  <a:schemeClr val="tx2"/>
                </a:solidFill>
                <a:latin typeface="Comic Sans MS" panose="030F0702030302020204" pitchFamily="66" charset="0"/>
              </a:rPr>
              <a:t>Στα Μεταλλεία</a:t>
            </a:r>
          </a:p>
          <a:p>
            <a:pPr algn="ctr" eaLnBrk="1" hangingPunct="1">
              <a:buFontTx/>
              <a:buChar char="-"/>
            </a:pPr>
            <a:r>
              <a:rPr lang="el-GR" altLang="el-GR" sz="3200" dirty="0" smtClean="0">
                <a:solidFill>
                  <a:schemeClr val="tx2"/>
                </a:solidFill>
                <a:latin typeface="Comic Sans MS" panose="030F0702030302020204" pitchFamily="66" charset="0"/>
              </a:rPr>
              <a:t>Στα Λατομεία</a:t>
            </a:r>
            <a:endParaRPr lang="en-GB" altLang="el-GR" sz="3200"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1934896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3555"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endParaRPr lang="el-GR" altLang="el-GR" sz="2400" smtClean="0">
              <a:effectLst/>
              <a:latin typeface="Comic Sans MS" pitchFamily="66" charset="0"/>
            </a:endParaRPr>
          </a:p>
        </p:txBody>
      </p:sp>
      <p:sp>
        <p:nvSpPr>
          <p:cNvPr id="2355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3558"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3559"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3560"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3561"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3562" name="TextBox 9"/>
          <p:cNvSpPr txBox="1">
            <a:spLocks noChangeArrowheads="1"/>
          </p:cNvSpPr>
          <p:nvPr/>
        </p:nvSpPr>
        <p:spPr bwMode="auto">
          <a:xfrm>
            <a:off x="304800" y="16002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buFontTx/>
              <a:buChar char="•"/>
            </a:pPr>
            <a:endParaRPr lang="el-GR" altLang="el-GR" sz="2000" b="1">
              <a:solidFill>
                <a:srgbClr val="FFC000"/>
              </a:solidFill>
              <a:latin typeface="Comic Sans MS" pitchFamily="66" charset="0"/>
            </a:endParaRPr>
          </a:p>
          <a:p>
            <a:pPr algn="just" eaLnBrk="1" hangingPunct="1">
              <a:buFontTx/>
              <a:buChar char="•"/>
            </a:pPr>
            <a:endParaRPr lang="el-GR" altLang="el-GR" sz="2000" b="1">
              <a:solidFill>
                <a:srgbClr val="FFC000"/>
              </a:solidFill>
              <a:latin typeface="Comic Sans MS" pitchFamily="66" charset="0"/>
            </a:endParaRPr>
          </a:p>
        </p:txBody>
      </p:sp>
      <p:sp>
        <p:nvSpPr>
          <p:cNvPr id="23563" name="10 - Ορθογώνιο"/>
          <p:cNvSpPr>
            <a:spLocks noChangeArrowheads="1"/>
          </p:cNvSpPr>
          <p:nvPr/>
        </p:nvSpPr>
        <p:spPr bwMode="auto">
          <a:xfrm>
            <a:off x="246845" y="1295400"/>
            <a:ext cx="8305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l-GR" altLang="el-GR" dirty="0">
                <a:latin typeface="Comic Sans MS" pitchFamily="66" charset="0"/>
              </a:rPr>
              <a:t>Σε συνθήκες μεγάλης επικινδυνότητας, </a:t>
            </a:r>
            <a:r>
              <a:rPr lang="el-GR" altLang="el-GR" b="1" dirty="0">
                <a:latin typeface="Comic Sans MS" pitchFamily="66" charset="0"/>
              </a:rPr>
              <a:t>επίπεδο Γ</a:t>
            </a:r>
            <a:r>
              <a:rPr lang="el-GR" altLang="el-GR" dirty="0">
                <a:latin typeface="Comic Sans MS" pitchFamily="66" charset="0"/>
              </a:rPr>
              <a:t>, ενδείκνυται η λήψη μέτρων ασφαλείας σε συγκεκριμένους τομείς της εταιρίας όπου εντοπίζονται και οι σημαντικότερες πηγές κινδύνου. Οι παρεμβατικές ενέργειες πρέπει να πραγματοποιηθούν σε σύντομο χρονικό διάστημα.</a:t>
            </a:r>
            <a:endParaRPr lang="en-US" altLang="el-GR" dirty="0">
              <a:latin typeface="Comic Sans MS" pitchFamily="66" charset="0"/>
            </a:endParaRPr>
          </a:p>
          <a:p>
            <a:pPr eaLnBrk="1" hangingPunct="1"/>
            <a:endParaRPr lang="el-GR" altLang="el-GR" dirty="0">
              <a:latin typeface="Comic Sans MS" pitchFamily="66" charset="0"/>
            </a:endParaRPr>
          </a:p>
          <a:p>
            <a:pPr eaLnBrk="1" hangingPunct="1"/>
            <a:r>
              <a:rPr lang="el-GR" altLang="el-GR" dirty="0">
                <a:latin typeface="Comic Sans MS" pitchFamily="66" charset="0"/>
              </a:rPr>
              <a:t>Σε περιπτώσεις χαμηλής επικινδυνότητας, </a:t>
            </a:r>
            <a:r>
              <a:rPr lang="el-GR" altLang="el-GR" b="1" dirty="0">
                <a:latin typeface="Comic Sans MS" pitchFamily="66" charset="0"/>
              </a:rPr>
              <a:t>επίπεδο Δ</a:t>
            </a:r>
            <a:r>
              <a:rPr lang="el-GR" altLang="el-GR" dirty="0">
                <a:latin typeface="Comic Sans MS" pitchFamily="66" charset="0"/>
              </a:rPr>
              <a:t>, βαρύτητα στην εφαρμογή και τήρηση των μέτρων ασφαλείας καθώς και στη τακτική εκπαίδευση του προσωπικού για θέματα ασφαλείας σε τακτά χρονικά διαστήματα.</a:t>
            </a:r>
          </a:p>
          <a:p>
            <a:pPr eaLnBrk="1" hangingPunct="1"/>
            <a:endParaRPr lang="el-GR" altLang="el-GR" dirty="0">
              <a:latin typeface="Comic Sans MS" pitchFamily="66" charset="0"/>
            </a:endParaRPr>
          </a:p>
          <a:p>
            <a:pPr eaLnBrk="1" hangingPunct="1"/>
            <a:r>
              <a:rPr lang="el-GR" altLang="el-GR" dirty="0">
                <a:latin typeface="Comic Sans MS" pitchFamily="66" charset="0"/>
              </a:rPr>
              <a:t>Τέλος στην περίπτωση Ε, συνεχής τήρηση μέτρων ασφαλείας</a:t>
            </a:r>
          </a:p>
          <a:p>
            <a:pPr eaLnBrk="1" hangingPunct="1"/>
            <a:endParaRPr lang="el-GR" altLang="el-GR" dirty="0">
              <a:latin typeface="Comic Sans MS" pitchFamily="66" charset="0"/>
            </a:endParaRPr>
          </a:p>
          <a:p>
            <a:pPr eaLnBrk="1" hangingPunct="1"/>
            <a:endParaRPr lang="el-GR" altLang="el-GR" dirty="0">
              <a:latin typeface="Comic Sans MS" pitchFamily="66" charset="0"/>
            </a:endParaRPr>
          </a:p>
          <a:p>
            <a:pPr eaLnBrk="1" hangingPunct="1"/>
            <a:endParaRPr lang="el-GR" altLang="el-GR" dirty="0">
              <a:latin typeface="Comic Sans MS" pitchFamily="66" charset="0"/>
            </a:endParaRPr>
          </a:p>
          <a:p>
            <a:pPr eaLnBrk="1" hangingPunct="1"/>
            <a:endParaRPr lang="el-GR" altLang="el-GR" dirty="0">
              <a:latin typeface="Comic Sans MS" pitchFamily="66" charset="0"/>
            </a:endParaRPr>
          </a:p>
          <a:p>
            <a:pPr eaLnBrk="1" hangingPunct="1"/>
            <a:endParaRPr lang="en-US" altLang="el-GR" dirty="0">
              <a:latin typeface="Comic Sans MS" pitchFamily="66" charset="0"/>
            </a:endParaRPr>
          </a:p>
        </p:txBody>
      </p:sp>
    </p:spTree>
    <p:extLst>
      <p:ext uri="{BB962C8B-B14F-4D97-AF65-F5344CB8AC3E}">
        <p14:creationId xmlns:p14="http://schemas.microsoft.com/office/powerpoint/2010/main" val="9198489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4579"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3600" smtClean="0">
                <a:effectLst/>
                <a:latin typeface="Comic Sans MS" pitchFamily="66" charset="0"/>
              </a:rPr>
              <a:t>στην Εξορυκτική Βιομηχανία</a:t>
            </a:r>
            <a:endParaRPr lang="el-GR" altLang="el-GR" sz="2400" smtClean="0">
              <a:effectLst/>
              <a:latin typeface="Comic Sans MS" pitchFamily="66" charset="0"/>
            </a:endParaRPr>
          </a:p>
        </p:txBody>
      </p:sp>
      <p:sp>
        <p:nvSpPr>
          <p:cNvPr id="24580"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581"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4582"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4583"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4584"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4585"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4586" name="TextBox 9"/>
          <p:cNvSpPr txBox="1">
            <a:spLocks noChangeArrowheads="1"/>
          </p:cNvSpPr>
          <p:nvPr/>
        </p:nvSpPr>
        <p:spPr bwMode="auto">
          <a:xfrm>
            <a:off x="304800" y="1600200"/>
            <a:ext cx="8382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buFontTx/>
              <a:buChar char="•"/>
            </a:pPr>
            <a:r>
              <a:rPr lang="el-GR" altLang="el-GR" b="1" i="1">
                <a:hlinkClick r:id="rId3"/>
              </a:rPr>
              <a:t>http://osha.europa.eu/en/topics/riskassessment/OiRA-Online-Risk-Assessment</a:t>
            </a:r>
            <a:r>
              <a:rPr lang="el-GR" altLang="el-GR"/>
              <a:t> </a:t>
            </a:r>
            <a:endParaRPr lang="el-GR" altLang="el-GR" sz="2000" b="1" i="1">
              <a:solidFill>
                <a:srgbClr val="FFC000"/>
              </a:solidFill>
              <a:latin typeface="Comic Sans MS" pitchFamily="66" charset="0"/>
            </a:endParaRPr>
          </a:p>
          <a:p>
            <a:pPr algn="just" eaLnBrk="1" hangingPunct="1">
              <a:buFontTx/>
              <a:buChar char="•"/>
            </a:pPr>
            <a:endParaRPr lang="el-GR" altLang="el-GR" sz="2000" b="1">
              <a:solidFill>
                <a:srgbClr val="FFC000"/>
              </a:solidFill>
              <a:latin typeface="Comic Sans MS" pitchFamily="66" charset="0"/>
            </a:endParaRPr>
          </a:p>
          <a:p>
            <a:pPr algn="just" eaLnBrk="1" hangingPunct="1">
              <a:buFontTx/>
              <a:buChar char="•"/>
            </a:pPr>
            <a:endParaRPr lang="el-GR" altLang="el-GR" sz="2000" b="1">
              <a:solidFill>
                <a:srgbClr val="FFC000"/>
              </a:solidFill>
              <a:latin typeface="Comic Sans MS" pitchFamily="66" charset="0"/>
            </a:endParaRPr>
          </a:p>
        </p:txBody>
      </p:sp>
    </p:spTree>
    <p:extLst>
      <p:ext uri="{BB962C8B-B14F-4D97-AF65-F5344CB8AC3E}">
        <p14:creationId xmlns:p14="http://schemas.microsoft.com/office/powerpoint/2010/main" val="39681314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6627"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Arial" charset="0"/>
              </a:rPr>
              <a:t>Μεταλλεία</a:t>
            </a:r>
          </a:p>
        </p:txBody>
      </p:sp>
      <p:sp>
        <p:nvSpPr>
          <p:cNvPr id="26628"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629"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6630"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6631"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6632"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26633"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pic>
        <p:nvPicPr>
          <p:cNvPr id="2663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895600"/>
            <a:ext cx="857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 name="TextBox 13"/>
          <p:cNvSpPr txBox="1"/>
          <p:nvPr/>
        </p:nvSpPr>
        <p:spPr>
          <a:xfrm>
            <a:off x="304800" y="1752600"/>
            <a:ext cx="8610600" cy="1077913"/>
          </a:xfrm>
          <a:prstGeom prst="rect">
            <a:avLst/>
          </a:prstGeom>
          <a:noFill/>
        </p:spPr>
        <p:txBody>
          <a:bodyPr>
            <a:spAutoFit/>
          </a:bodyPr>
          <a:lstStyle/>
          <a:p>
            <a:pPr algn="ctr">
              <a:defRPr/>
            </a:pPr>
            <a:r>
              <a:rPr lang="el-GR" sz="3200" dirty="0">
                <a:solidFill>
                  <a:schemeClr val="tx2">
                    <a:lumMod val="60000"/>
                    <a:lumOff val="40000"/>
                  </a:schemeClr>
                </a:solidFill>
                <a:latin typeface="Comic Sans MS" pitchFamily="66" charset="0"/>
              </a:rPr>
              <a:t>Οδηγίες Καλής Πρακτικής ΥΑΕ στις </a:t>
            </a:r>
            <a:r>
              <a:rPr lang="el-GR" sz="3200">
                <a:solidFill>
                  <a:schemeClr val="tx2">
                    <a:lumMod val="60000"/>
                    <a:lumOff val="40000"/>
                  </a:schemeClr>
                </a:solidFill>
                <a:latin typeface="Comic Sans MS" pitchFamily="66" charset="0"/>
              </a:rPr>
              <a:t>Εξορυκτικές Εργασίες-Μεταλλεία</a:t>
            </a:r>
            <a:endParaRPr lang="el-GR" sz="3200" u="sng" dirty="0">
              <a:solidFill>
                <a:schemeClr val="tx2">
                  <a:lumMod val="60000"/>
                  <a:lumOff val="40000"/>
                </a:schemeClr>
              </a:solidFill>
              <a:latin typeface="Comic Sans MS" pitchFamily="66" charset="0"/>
            </a:endParaRPr>
          </a:p>
        </p:txBody>
      </p:sp>
      <p:pic>
        <p:nvPicPr>
          <p:cNvPr id="266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743200"/>
            <a:ext cx="2990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66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733800"/>
            <a:ext cx="18478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 name="TextBox 17"/>
          <p:cNvSpPr txBox="1"/>
          <p:nvPr/>
        </p:nvSpPr>
        <p:spPr>
          <a:xfrm>
            <a:off x="990600" y="4572000"/>
            <a:ext cx="7848600" cy="1200150"/>
          </a:xfrm>
          <a:prstGeom prst="rect">
            <a:avLst/>
          </a:prstGeom>
          <a:noFill/>
        </p:spPr>
        <p:txBody>
          <a:bodyPr>
            <a:spAutoFit/>
          </a:bodyPr>
          <a:lstStyle/>
          <a:p>
            <a:pPr>
              <a:defRPr/>
            </a:pPr>
            <a:r>
              <a:rPr lang="el-GR" dirty="0">
                <a:solidFill>
                  <a:schemeClr val="tx2">
                    <a:lumMod val="60000"/>
                    <a:lumOff val="40000"/>
                  </a:schemeClr>
                </a:solidFill>
                <a:latin typeface="Comic Sans MS" pitchFamily="66" charset="0"/>
              </a:rPr>
              <a:t>Φωτογραφικό Υλικό από Ελληνικές Εξορυκτικές Εταιρείες, </a:t>
            </a:r>
            <a:r>
              <a:rPr lang="en-US" dirty="0">
                <a:solidFill>
                  <a:schemeClr val="tx2">
                    <a:lumMod val="60000"/>
                    <a:lumOff val="40000"/>
                  </a:schemeClr>
                </a:solidFill>
                <a:latin typeface="Comic Sans MS" pitchFamily="66" charset="0"/>
              </a:rPr>
              <a:t>(S&amp;B, </a:t>
            </a:r>
            <a:r>
              <a:rPr lang="el-GR" dirty="0">
                <a:solidFill>
                  <a:schemeClr val="tx2">
                    <a:lumMod val="60000"/>
                    <a:lumOff val="40000"/>
                  </a:schemeClr>
                </a:solidFill>
                <a:latin typeface="Comic Sans MS" pitchFamily="66" charset="0"/>
              </a:rPr>
              <a:t>ΔΕΛΦΟΙ-ΔΙΣΤΟΜΟ, ΕΛΙΝΥΑΕ, </a:t>
            </a:r>
          </a:p>
          <a:p>
            <a:pPr>
              <a:defRPr/>
            </a:pPr>
            <a:r>
              <a:rPr lang="en-US" dirty="0">
                <a:solidFill>
                  <a:schemeClr val="tx2">
                    <a:lumMod val="60000"/>
                    <a:lumOff val="40000"/>
                  </a:schemeClr>
                </a:solidFill>
                <a:latin typeface="Comic Sans MS" pitchFamily="66" charset="0"/>
              </a:rPr>
              <a:t>BG BAU (</a:t>
            </a:r>
            <a:r>
              <a:rPr lang="el-GR" dirty="0">
                <a:solidFill>
                  <a:schemeClr val="tx2">
                    <a:lumMod val="60000"/>
                    <a:lumOff val="40000"/>
                  </a:schemeClr>
                </a:solidFill>
                <a:latin typeface="Comic Sans MS" pitchFamily="66" charset="0"/>
              </a:rPr>
              <a:t>Σύνδεσμος Κατασκευαστικών Εταιρειών) , κ.α.</a:t>
            </a:r>
          </a:p>
        </p:txBody>
      </p:sp>
    </p:spTree>
    <p:extLst>
      <p:ext uri="{BB962C8B-B14F-4D97-AF65-F5344CB8AC3E}">
        <p14:creationId xmlns:p14="http://schemas.microsoft.com/office/powerpoint/2010/main" val="28562441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985963" y="191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30723" name="Rectangle 3"/>
          <p:cNvSpPr>
            <a:spLocks noGrp="1" noChangeArrowheads="1"/>
          </p:cNvSpPr>
          <p:nvPr>
            <p:ph type="title" idx="4294967295"/>
          </p:nvPr>
        </p:nvSpPr>
        <p:spPr>
          <a:xfrm>
            <a:off x="228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l-GR" sz="3600" smtClean="0">
                <a:effectLst/>
                <a:latin typeface="Comic Sans MS" pitchFamily="66" charset="0"/>
              </a:rPr>
              <a:t>Εκτίμηση Επαγγελματικών Κινδύνων</a:t>
            </a:r>
            <a:br>
              <a:rPr lang="el-GR" altLang="el-GR" sz="3600" smtClean="0">
                <a:effectLst/>
                <a:latin typeface="Comic Sans MS" pitchFamily="66" charset="0"/>
              </a:rPr>
            </a:br>
            <a:r>
              <a:rPr lang="el-GR" altLang="el-GR" sz="3600" smtClean="0">
                <a:effectLst/>
                <a:latin typeface="Comic Sans MS" pitchFamily="66" charset="0"/>
              </a:rPr>
              <a:t>στην Εξορυκτική Βιομηχανία</a:t>
            </a:r>
            <a:endParaRPr lang="el-GR" altLang="el-GR" sz="2400" smtClean="0">
              <a:effectLst/>
              <a:latin typeface="Comic Sans MS" pitchFamily="66" charset="0"/>
            </a:endParaRPr>
          </a:p>
        </p:txBody>
      </p:sp>
      <p:sp>
        <p:nvSpPr>
          <p:cNvPr id="30724"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725" name="Rectangle 5"/>
          <p:cNvSpPr>
            <a:spLocks noChangeArrowheads="1"/>
          </p:cNvSpPr>
          <p:nvPr/>
        </p:nvSpPr>
        <p:spPr bwMode="auto">
          <a:xfrm>
            <a:off x="1951038"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30726" name="Rectangle 6"/>
          <p:cNvSpPr>
            <a:spLocks noChangeArrowheads="1"/>
          </p:cNvSpPr>
          <p:nvPr/>
        </p:nvSpPr>
        <p:spPr bwMode="auto">
          <a:xfrm>
            <a:off x="2065338"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30727" name="Rectangle 9"/>
          <p:cNvSpPr>
            <a:spLocks noChangeArrowheads="1"/>
          </p:cNvSpPr>
          <p:nvPr/>
        </p:nvSpPr>
        <p:spPr bwMode="auto">
          <a:xfrm>
            <a:off x="2157413" y="195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30728" name="Rectangle 11"/>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30729" name="Rectangle 13"/>
          <p:cNvSpPr>
            <a:spLocks noChangeArrowheads="1"/>
          </p:cNvSpPr>
          <p:nvPr/>
        </p:nvSpPr>
        <p:spPr bwMode="auto">
          <a:xfrm>
            <a:off x="2068513"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l-GR" altLang="el-GR"/>
          </a:p>
        </p:txBody>
      </p:sp>
      <p:sp>
        <p:nvSpPr>
          <p:cNvPr id="16394" name="TextBox 9"/>
          <p:cNvSpPr txBox="1">
            <a:spLocks noChangeArrowheads="1"/>
          </p:cNvSpPr>
          <p:nvPr/>
        </p:nvSpPr>
        <p:spPr bwMode="auto">
          <a:xfrm>
            <a:off x="304800" y="1600200"/>
            <a:ext cx="8382000" cy="4216400"/>
          </a:xfrm>
          <a:prstGeom prst="rect">
            <a:avLst/>
          </a:prstGeom>
          <a:noFill/>
          <a:ln w="9525">
            <a:noFill/>
            <a:miter lim="800000"/>
            <a:headEnd/>
            <a:tailEnd/>
          </a:ln>
        </p:spPr>
        <p:txBody>
          <a:bodyPr>
            <a:spAutoFit/>
          </a:bodyPr>
          <a:lstStyle/>
          <a:p>
            <a:pPr marL="514350" indent="-514350" algn="just">
              <a:buFontTx/>
              <a:buChar char="•"/>
              <a:defRPr/>
            </a:pPr>
            <a:endParaRPr lang="el-GR" sz="2000" b="1" i="1" dirty="0">
              <a:solidFill>
                <a:srgbClr val="FFC000"/>
              </a:solidFill>
              <a:latin typeface="Comic Sans MS" pitchFamily="66" charset="0"/>
            </a:endParaRPr>
          </a:p>
          <a:p>
            <a:pPr marL="514350" indent="-514350" algn="just">
              <a:buFontTx/>
              <a:buChar char="•"/>
              <a:defRPr/>
            </a:pPr>
            <a:r>
              <a:rPr lang="en-US" b="1" i="1" dirty="0">
                <a:solidFill>
                  <a:srgbClr val="FFC000"/>
                </a:solidFill>
                <a:latin typeface="Comic Sans MS" pitchFamily="66" charset="0"/>
                <a:hlinkClick r:id="rId3"/>
              </a:rPr>
              <a:t>www.latomet.gr</a:t>
            </a:r>
            <a:endParaRPr lang="en-US" b="1" i="1" dirty="0">
              <a:solidFill>
                <a:srgbClr val="FFC000"/>
              </a:solidFill>
              <a:latin typeface="Comic Sans MS" pitchFamily="66" charset="0"/>
            </a:endParaRPr>
          </a:p>
          <a:p>
            <a:pPr marL="514350" indent="-514350" algn="just">
              <a:defRPr/>
            </a:pPr>
            <a:r>
              <a:rPr lang="en-US" b="1" i="1" dirty="0">
                <a:solidFill>
                  <a:srgbClr val="FFC000"/>
                </a:solidFill>
                <a:latin typeface="Comic Sans MS" pitchFamily="66" charset="0"/>
              </a:rPr>
              <a:t>Y</a:t>
            </a:r>
            <a:r>
              <a:rPr lang="el-GR" b="1" i="1" dirty="0" err="1">
                <a:solidFill>
                  <a:srgbClr val="FFC000"/>
                </a:solidFill>
                <a:latin typeface="Comic Sans MS" pitchFamily="66" charset="0"/>
              </a:rPr>
              <a:t>γιεινή</a:t>
            </a:r>
            <a:r>
              <a:rPr lang="el-GR" b="1" i="1" dirty="0">
                <a:solidFill>
                  <a:srgbClr val="FFC000"/>
                </a:solidFill>
                <a:latin typeface="Comic Sans MS" pitchFamily="66" charset="0"/>
              </a:rPr>
              <a:t> και Ασφάλεια</a:t>
            </a:r>
          </a:p>
          <a:p>
            <a:pPr marL="514350" indent="-514350" algn="just">
              <a:buFontTx/>
              <a:buChar char="•"/>
              <a:defRPr/>
            </a:pPr>
            <a:endParaRPr lang="el-GR" sz="2000" b="1" i="1" dirty="0">
              <a:solidFill>
                <a:srgbClr val="FFC000"/>
              </a:solidFill>
              <a:latin typeface="Comic Sans MS" pitchFamily="66" charset="0"/>
            </a:endParaRPr>
          </a:p>
          <a:p>
            <a:pPr>
              <a:defRPr/>
            </a:pPr>
            <a:r>
              <a:rPr lang="el-GR" sz="2000" b="1" i="1" dirty="0"/>
              <a:t>….Οι βασικές έννοιες της επαγγελματικής ασφάλειας και υγείας, η εκτίμηση και διαχείριση των κινδύνων που παρουσιάζονται συχνά στις εξορυκτικές βιομηχανίες (π.χ. κατά τις εκσκαφές, τη φόρτωση και τη μεταφορά υλικών, από εκρήξεις ή καταπλακώσεις κλπ), ο έλεγχος και η παρακολούθηση μέτρων προστασίας, η υφιστάμενη νομοθεσία αλλά  και οι ευρωπαϊκές οδηγίες, θα πρέπει να εξετάζονται σε καθημερινή βάση στους εργασιακούς χώρους. </a:t>
            </a:r>
            <a:r>
              <a:rPr lang="el-GR" sz="2000" dirty="0"/>
              <a:t/>
            </a:r>
            <a:br>
              <a:rPr lang="el-GR" sz="2000" dirty="0"/>
            </a:br>
            <a:endParaRPr lang="el-GR" sz="2000" dirty="0"/>
          </a:p>
          <a:p>
            <a:pPr marL="514350" indent="-514350" algn="just">
              <a:buFontTx/>
              <a:buChar char="•"/>
              <a:defRPr/>
            </a:pPr>
            <a:endParaRPr lang="el-GR" sz="2000" b="1" dirty="0">
              <a:solidFill>
                <a:srgbClr val="FFC000"/>
              </a:solidFill>
              <a:latin typeface="Comic Sans MS" pitchFamily="66" charset="0"/>
            </a:endParaRPr>
          </a:p>
          <a:p>
            <a:pPr marL="514350" indent="-514350" algn="just">
              <a:buFontTx/>
              <a:buChar char="•"/>
              <a:defRPr/>
            </a:pPr>
            <a:endParaRPr lang="el-GR" sz="2000" b="1" dirty="0">
              <a:solidFill>
                <a:srgbClr val="FFC000"/>
              </a:solidFill>
              <a:latin typeface="Comic Sans MS" pitchFamily="66" charset="0"/>
            </a:endParaRPr>
          </a:p>
        </p:txBody>
      </p:sp>
    </p:spTree>
    <p:extLst>
      <p:ext uri="{BB962C8B-B14F-4D97-AF65-F5344CB8AC3E}">
        <p14:creationId xmlns:p14="http://schemas.microsoft.com/office/powerpoint/2010/main" val="16068778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304800" y="381000"/>
            <a:ext cx="8458200" cy="1981200"/>
          </a:xfrm>
        </p:spPr>
        <p:txBody>
          <a:bodyPr/>
          <a:lstStyle/>
          <a:p>
            <a:pPr algn="ctr" eaLnBrk="1" hangingPunct="1">
              <a:lnSpc>
                <a:spcPct val="80000"/>
              </a:lnSpc>
              <a:buFont typeface="Wingdings" pitchFamily="2" charset="2"/>
              <a:buNone/>
              <a:defRPr/>
            </a:pPr>
            <a:r>
              <a:rPr lang="el-GR" b="1" dirty="0" smtClean="0">
                <a:latin typeface="Comic Sans MS" panose="030F0702030302020204" pitchFamily="66" charset="0"/>
              </a:rPr>
              <a:t>ΕΚΠΑ</a:t>
            </a:r>
          </a:p>
          <a:p>
            <a:pPr algn="ctr" eaLnBrk="1" hangingPunct="1">
              <a:lnSpc>
                <a:spcPct val="80000"/>
              </a:lnSpc>
              <a:buFont typeface="Wingdings" pitchFamily="2" charset="2"/>
              <a:buNone/>
              <a:defRPr/>
            </a:pPr>
            <a:r>
              <a:rPr lang="el-GR" b="1" dirty="0" smtClean="0">
                <a:latin typeface="Comic Sans MS" panose="030F0702030302020204" pitchFamily="66" charset="0"/>
              </a:rPr>
              <a:t>Ειδίκευση ΠΜΣ Γεωλογία &amp; Γεωπεριβάλλον</a:t>
            </a:r>
          </a:p>
          <a:p>
            <a:pPr algn="ctr" eaLnBrk="1" hangingPunct="1">
              <a:lnSpc>
                <a:spcPct val="80000"/>
              </a:lnSpc>
              <a:buFont typeface="Wingdings" pitchFamily="2" charset="2"/>
              <a:buNone/>
              <a:defRPr/>
            </a:pPr>
            <a:r>
              <a:rPr lang="el-GR" b="1" dirty="0" smtClean="0">
                <a:latin typeface="Comic Sans MS" panose="030F0702030302020204" pitchFamily="66" charset="0"/>
              </a:rPr>
              <a:t>Μετ. Μάθημα</a:t>
            </a:r>
            <a:r>
              <a:rPr lang="en-US" b="1" dirty="0" smtClean="0">
                <a:latin typeface="Comic Sans MS" panose="030F0702030302020204" pitchFamily="66" charset="0"/>
              </a:rPr>
              <a:t>: </a:t>
            </a:r>
            <a:r>
              <a:rPr lang="el-GR" b="1" dirty="0" smtClean="0">
                <a:latin typeface="Comic Sans MS" panose="030F0702030302020204" pitchFamily="66" charset="0"/>
              </a:rPr>
              <a:t>Διαχείριση Ορυκτών Πόρων</a:t>
            </a:r>
          </a:p>
          <a:p>
            <a:pPr algn="ctr" eaLnBrk="1" hangingPunct="1">
              <a:lnSpc>
                <a:spcPct val="80000"/>
              </a:lnSpc>
              <a:buFont typeface="Wingdings" pitchFamily="2" charset="2"/>
              <a:buNone/>
              <a:defRPr/>
            </a:pPr>
            <a:endParaRPr lang="el-GR" b="1" dirty="0" smtClean="0">
              <a:solidFill>
                <a:srgbClr val="FFFF00"/>
              </a:solidFill>
              <a:latin typeface="Comic Sans MS" panose="030F0702030302020204" pitchFamily="66" charset="0"/>
            </a:endParaRPr>
          </a:p>
          <a:p>
            <a:pPr algn="ctr" eaLnBrk="1" hangingPunct="1">
              <a:lnSpc>
                <a:spcPct val="80000"/>
              </a:lnSpc>
              <a:buNone/>
              <a:defRPr/>
            </a:pPr>
            <a:r>
              <a:rPr lang="el-GR" sz="2400" u="sng" dirty="0" smtClean="0">
                <a:solidFill>
                  <a:srgbClr val="FFFF00"/>
                </a:solidFill>
                <a:effectLst/>
                <a:latin typeface="Comic Sans MS" panose="030F0702030302020204" pitchFamily="66" charset="0"/>
              </a:rPr>
              <a:t>Παρουσίαση ΚΜΛΕ</a:t>
            </a:r>
            <a:r>
              <a:rPr lang="el-GR" sz="2400" u="sng" dirty="0">
                <a:solidFill>
                  <a:srgbClr val="FFFF00"/>
                </a:solidFill>
                <a:effectLst/>
                <a:latin typeface="Comic Sans MS" panose="030F0702030302020204" pitchFamily="66" charset="0"/>
              </a:rPr>
              <a:t>, </a:t>
            </a:r>
            <a:endParaRPr lang="el-GR" sz="2400" u="sng" dirty="0" smtClean="0">
              <a:solidFill>
                <a:srgbClr val="FFFF00"/>
              </a:solidFill>
              <a:effectLst/>
              <a:latin typeface="Comic Sans MS" panose="030F0702030302020204" pitchFamily="66" charset="0"/>
            </a:endParaRPr>
          </a:p>
          <a:p>
            <a:pPr algn="ctr" eaLnBrk="1" hangingPunct="1">
              <a:lnSpc>
                <a:spcPct val="80000"/>
              </a:lnSpc>
              <a:buNone/>
              <a:defRPr/>
            </a:pPr>
            <a:r>
              <a:rPr lang="el-GR" sz="2400" dirty="0" smtClean="0">
                <a:solidFill>
                  <a:srgbClr val="FFFF00"/>
                </a:solidFill>
                <a:effectLst/>
                <a:latin typeface="Comic Sans MS" panose="030F0702030302020204" pitchFamily="66" charset="0"/>
              </a:rPr>
              <a:t>ΥΑ </a:t>
            </a:r>
            <a:r>
              <a:rPr lang="el-GR" sz="2400" dirty="0">
                <a:solidFill>
                  <a:srgbClr val="FFFF00"/>
                </a:solidFill>
                <a:effectLst/>
                <a:latin typeface="Comic Sans MS" panose="030F0702030302020204" pitchFamily="66" charset="0"/>
              </a:rPr>
              <a:t>2223 ΦΕΚ 1227, </a:t>
            </a:r>
            <a:r>
              <a:rPr lang="el-GR" sz="2400" dirty="0" smtClean="0">
                <a:solidFill>
                  <a:srgbClr val="FFFF00"/>
                </a:solidFill>
                <a:effectLst/>
                <a:latin typeface="Comic Sans MS" panose="030F0702030302020204" pitchFamily="66" charset="0"/>
              </a:rPr>
              <a:t>14/06/11</a:t>
            </a:r>
          </a:p>
          <a:p>
            <a:pPr algn="ctr" eaLnBrk="1" hangingPunct="1">
              <a:lnSpc>
                <a:spcPct val="80000"/>
              </a:lnSpc>
              <a:buNone/>
              <a:defRPr/>
            </a:pPr>
            <a:endParaRPr lang="en-US" sz="2000" dirty="0" smtClean="0">
              <a:solidFill>
                <a:srgbClr val="FFFF00"/>
              </a:solidFill>
              <a:effectLst/>
              <a:latin typeface="Comic Sans MS" panose="030F0702030302020204" pitchFamily="66" charset="0"/>
            </a:endParaRPr>
          </a:p>
          <a:p>
            <a:pPr marL="0" indent="0" algn="ctr" eaLnBrk="1" hangingPunct="1">
              <a:lnSpc>
                <a:spcPct val="80000"/>
              </a:lnSpc>
              <a:buNone/>
              <a:defRPr/>
            </a:pPr>
            <a:r>
              <a:rPr lang="el-GR" sz="2000" b="1" dirty="0" smtClean="0">
                <a:solidFill>
                  <a:srgbClr val="FFFF00"/>
                </a:solidFill>
                <a:latin typeface="Comic Sans MS" pitchFamily="66" charset="0"/>
              </a:rPr>
              <a:t>Κ. Αδάμ,</a:t>
            </a:r>
            <a:r>
              <a:rPr lang="en-US" sz="2000" b="1" dirty="0" smtClean="0">
                <a:solidFill>
                  <a:srgbClr val="FFFF00"/>
                </a:solidFill>
                <a:latin typeface="Comic Sans MS" pitchFamily="66" charset="0"/>
              </a:rPr>
              <a:t>M.Sc., </a:t>
            </a:r>
            <a:r>
              <a:rPr lang="en-US" sz="2000" b="1" dirty="0" err="1" smtClean="0">
                <a:solidFill>
                  <a:srgbClr val="FFFF00"/>
                </a:solidFill>
                <a:latin typeface="Comic Sans MS" pitchFamily="66" charset="0"/>
              </a:rPr>
              <a:t>Ph.D</a:t>
            </a:r>
            <a:r>
              <a:rPr lang="en-US" sz="2000" b="1" dirty="0" smtClean="0">
                <a:solidFill>
                  <a:srgbClr val="FFFF00"/>
                </a:solidFill>
                <a:latin typeface="Comic Sans MS" pitchFamily="66" charset="0"/>
              </a:rPr>
              <a:t>, </a:t>
            </a:r>
            <a:endParaRPr lang="el-GR" sz="2000" b="1" dirty="0" smtClean="0">
              <a:solidFill>
                <a:srgbClr val="FFFF00"/>
              </a:solidFill>
              <a:latin typeface="Comic Sans MS" pitchFamily="66" charset="0"/>
            </a:endParaRPr>
          </a:p>
          <a:p>
            <a:pPr marL="0" indent="0" algn="ctr" eaLnBrk="1" hangingPunct="1">
              <a:lnSpc>
                <a:spcPct val="80000"/>
              </a:lnSpc>
              <a:buNone/>
              <a:defRPr/>
            </a:pPr>
            <a:r>
              <a:rPr lang="el-GR" sz="2000" b="1" dirty="0" smtClean="0">
                <a:solidFill>
                  <a:srgbClr val="FFFF00"/>
                </a:solidFill>
                <a:latin typeface="Comic Sans MS" pitchFamily="66" charset="0"/>
              </a:rPr>
              <a:t>Επίκουρος Καθηγήτρια,  </a:t>
            </a:r>
          </a:p>
          <a:p>
            <a:pPr marL="0" indent="0" algn="ctr" eaLnBrk="1" hangingPunct="1">
              <a:lnSpc>
                <a:spcPct val="80000"/>
              </a:lnSpc>
              <a:buNone/>
              <a:defRPr/>
            </a:pPr>
            <a:r>
              <a:rPr lang="el-GR" sz="2000" b="1" dirty="0" smtClean="0">
                <a:solidFill>
                  <a:srgbClr val="FFFF00"/>
                </a:solidFill>
                <a:latin typeface="Comic Sans MS" pitchFamily="66" charset="0"/>
              </a:rPr>
              <a:t>Σχολή Μηχ. Μεταλλείων-Μεταλλουργών, ΕΜΠ</a:t>
            </a:r>
            <a:endParaRPr lang="en-US" sz="2000" b="1" dirty="0" smtClean="0">
              <a:solidFill>
                <a:srgbClr val="FFFF00"/>
              </a:solidFill>
              <a:latin typeface="Comic Sans MS" pitchFamily="66" charset="0"/>
            </a:endParaRPr>
          </a:p>
          <a:p>
            <a:pPr marL="0" indent="0" eaLnBrk="1" hangingPunct="1">
              <a:lnSpc>
                <a:spcPct val="80000"/>
              </a:lnSpc>
              <a:buNone/>
              <a:defRPr/>
            </a:pPr>
            <a:endParaRPr lang="el-GR" sz="2400" b="1" dirty="0" smtClean="0">
              <a:solidFill>
                <a:srgbClr val="FFFF00"/>
              </a:solidFill>
              <a:latin typeface="Comic Sans MS" pitchFamily="66" charset="0"/>
            </a:endParaRPr>
          </a:p>
          <a:p>
            <a:pPr algn="ctr" eaLnBrk="1" hangingPunct="1">
              <a:lnSpc>
                <a:spcPct val="80000"/>
              </a:lnSpc>
              <a:buNone/>
              <a:defRPr/>
            </a:pPr>
            <a:r>
              <a:rPr lang="en-US" b="1" dirty="0" smtClean="0">
                <a:latin typeface="Comic Sans MS" pitchFamily="66" charset="0"/>
              </a:rPr>
              <a:t>E</a:t>
            </a:r>
            <a:r>
              <a:rPr lang="el-GR" b="1" dirty="0" err="1" smtClean="0">
                <a:latin typeface="Comic Sans MS" pitchFamily="66" charset="0"/>
              </a:rPr>
              <a:t>υχαριστώ</a:t>
            </a:r>
            <a:r>
              <a:rPr lang="el-GR" b="1" dirty="0" smtClean="0">
                <a:latin typeface="Comic Sans MS" pitchFamily="66" charset="0"/>
              </a:rPr>
              <a:t> για την προσοχή σας</a:t>
            </a:r>
          </a:p>
          <a:p>
            <a:pPr algn="ctr" eaLnBrk="1" hangingPunct="1">
              <a:lnSpc>
                <a:spcPct val="80000"/>
              </a:lnSpc>
              <a:buNone/>
              <a:defRPr/>
            </a:pPr>
            <a:endParaRPr lang="en-US" u="sng" dirty="0" smtClean="0">
              <a:solidFill>
                <a:srgbClr val="FFFF00"/>
              </a:solidFill>
              <a:effectLst/>
              <a:latin typeface="Comic Sans MS" panose="030F0702030302020204" pitchFamily="66" charset="0"/>
            </a:endParaRPr>
          </a:p>
          <a:p>
            <a:pPr algn="ctr" eaLnBrk="1" hangingPunct="1">
              <a:lnSpc>
                <a:spcPct val="80000"/>
              </a:lnSpc>
              <a:buNone/>
              <a:defRPr/>
            </a:pPr>
            <a:endParaRPr lang="en-US" u="sng" dirty="0" smtClean="0">
              <a:solidFill>
                <a:srgbClr val="FFFF00"/>
              </a:solidFill>
              <a:effectLst/>
              <a:latin typeface="Comic Sans MS" panose="030F0702030302020204" pitchFamily="66" charset="0"/>
            </a:endParaRPr>
          </a:p>
          <a:p>
            <a:pPr algn="ctr" eaLnBrk="1" hangingPunct="1">
              <a:lnSpc>
                <a:spcPct val="80000"/>
              </a:lnSpc>
              <a:buNone/>
              <a:defRPr/>
            </a:pPr>
            <a:r>
              <a:rPr lang="en-US" sz="1400" dirty="0" smtClean="0">
                <a:solidFill>
                  <a:srgbClr val="FFFF00"/>
                </a:solidFill>
                <a:effectLst/>
                <a:latin typeface="Comic Sans MS" panose="030F0702030302020204" pitchFamily="66" charset="0"/>
              </a:rPr>
              <a:t>12/5/2015</a:t>
            </a:r>
            <a:endParaRPr lang="en-US" sz="1400" dirty="0" smtClean="0">
              <a:solidFill>
                <a:srgbClr val="FFFF00"/>
              </a:solidFill>
              <a:latin typeface="Comic Sans MS" pitchFamily="66" charset="0"/>
            </a:endParaRPr>
          </a:p>
          <a:p>
            <a:pPr eaLnBrk="1" hangingPunct="1">
              <a:lnSpc>
                <a:spcPct val="80000"/>
              </a:lnSpc>
              <a:buFont typeface="Wingdings" pitchFamily="2" charset="2"/>
              <a:buNone/>
              <a:defRPr/>
            </a:pPr>
            <a:endParaRPr lang="en-US" sz="2800" b="1"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507413" cy="1143000"/>
          </a:xfrm>
        </p:spPr>
        <p:txBody>
          <a:bodyPr/>
          <a:lstStyle/>
          <a:p>
            <a:pPr eaLnBrk="1" hangingPunct="1">
              <a:tabLst>
                <a:tab pos="1612900" algn="l"/>
              </a:tabLst>
            </a:pPr>
            <a:r>
              <a:rPr lang="el-GR" altLang="el-GR" sz="2000" dirty="0" smtClean="0">
                <a:latin typeface="Comic Sans MS" panose="030F0702030302020204" pitchFamily="66" charset="0"/>
              </a:rPr>
              <a:t>Υ.Α Δ7/Α/οικ.12050/2223: </a:t>
            </a:r>
            <a:br>
              <a:rPr lang="el-GR" altLang="el-GR" sz="2000" dirty="0" smtClean="0">
                <a:latin typeface="Comic Sans MS" panose="030F0702030302020204" pitchFamily="66" charset="0"/>
              </a:rPr>
            </a:br>
            <a:r>
              <a:rPr lang="el-GR" altLang="el-GR" sz="2000" dirty="0" smtClean="0">
                <a:latin typeface="Comic Sans MS" panose="030F0702030302020204" pitchFamily="66" charset="0"/>
              </a:rPr>
              <a:t>«</a:t>
            </a:r>
            <a:r>
              <a:rPr lang="el-GR" altLang="el-GR" sz="2000" b="1" dirty="0" smtClean="0">
                <a:latin typeface="Comic Sans MS" panose="030F0702030302020204" pitchFamily="66" charset="0"/>
              </a:rPr>
              <a:t>Κανονισμός Μεταλλευτικών και Λατομικών Εργασιών (Κ.Μ.Λ</a:t>
            </a:r>
            <a:r>
              <a:rPr lang="el-GR" altLang="el-GR" sz="2000" b="1" dirty="0" smtClean="0"/>
              <a:t>.Ε.) </a:t>
            </a:r>
            <a:r>
              <a:rPr lang="el-GR" altLang="el-GR" sz="2000" dirty="0" smtClean="0"/>
              <a:t>»</a:t>
            </a:r>
            <a:r>
              <a:rPr lang="el-GR" altLang="el-GR" sz="4000" dirty="0" smtClean="0"/>
              <a:t> </a:t>
            </a:r>
            <a:endParaRPr lang="en-GB" altLang="el-GR" sz="4000" dirty="0" smtClean="0"/>
          </a:p>
        </p:txBody>
      </p:sp>
      <p:sp>
        <p:nvSpPr>
          <p:cNvPr id="9219" name="Rectangle 3"/>
          <p:cNvSpPr>
            <a:spLocks noGrp="1" noChangeArrowheads="1"/>
          </p:cNvSpPr>
          <p:nvPr>
            <p:ph type="body" idx="1"/>
          </p:nvPr>
        </p:nvSpPr>
        <p:spPr>
          <a:xfrm>
            <a:off x="468313" y="1628775"/>
            <a:ext cx="8229600" cy="4679950"/>
          </a:xfrm>
        </p:spPr>
        <p:txBody>
          <a:bodyPr/>
          <a:lstStyle/>
          <a:p>
            <a:pPr eaLnBrk="1" hangingPunct="1"/>
            <a:r>
              <a:rPr lang="el-GR" altLang="el-GR" sz="2800" dirty="0" smtClean="0">
                <a:latin typeface="Comic Sans MS" panose="030F0702030302020204" pitchFamily="66" charset="0"/>
              </a:rPr>
              <a:t>Δώδεκα (ΧΙΙ) Κεφάλαια </a:t>
            </a:r>
          </a:p>
          <a:p>
            <a:pPr eaLnBrk="1" hangingPunct="1"/>
            <a:r>
              <a:rPr lang="el-GR" altLang="el-GR" sz="2800" dirty="0" smtClean="0">
                <a:latin typeface="Comic Sans MS" panose="030F0702030302020204" pitchFamily="66" charset="0"/>
              </a:rPr>
              <a:t>112 Άρθρα</a:t>
            </a:r>
          </a:p>
          <a:p>
            <a:pPr eaLnBrk="1" hangingPunct="1"/>
            <a:r>
              <a:rPr lang="el-GR" altLang="el-GR" sz="2800" dirty="0" smtClean="0">
                <a:latin typeface="Comic Sans MS" panose="030F0702030302020204" pitchFamily="66" charset="0"/>
              </a:rPr>
              <a:t>2 παραρτήματα</a:t>
            </a:r>
            <a:endParaRPr lang="el-GR" altLang="el-GR" sz="2000" dirty="0" smtClean="0">
              <a:latin typeface="Comic Sans MS" panose="030F0702030302020204" pitchFamily="66" charset="0"/>
            </a:endParaRPr>
          </a:p>
          <a:p>
            <a:pPr eaLnBrk="1" hangingPunct="1">
              <a:buFontTx/>
              <a:buNone/>
            </a:pPr>
            <a:r>
              <a:rPr lang="el-GR" altLang="el-GR" sz="2000" dirty="0" smtClean="0">
                <a:latin typeface="Comic Sans MS" panose="030F0702030302020204" pitchFamily="66" charset="0"/>
              </a:rPr>
              <a:t>- </a:t>
            </a:r>
            <a:r>
              <a:rPr lang="en-GB" altLang="el-GR" sz="2000" dirty="0" smtClean="0">
                <a:latin typeface="Comic Sans MS" panose="030F0702030302020204" pitchFamily="66" charset="0"/>
              </a:rPr>
              <a:t> </a:t>
            </a:r>
            <a:r>
              <a:rPr lang="el-GR" altLang="el-GR" sz="2000" dirty="0" smtClean="0">
                <a:latin typeface="Comic Sans MS" panose="030F0702030302020204" pitchFamily="66" charset="0"/>
              </a:rPr>
              <a:t>ΕΝΔΕΙΚΤΙΚΗ ΔΙΑΡΘΡΩΣΗ ΕΓΓΡΑΦΟΥ ΥΓΕΙΑΣ ΚΑΙ ΑΣΦΑΛΕΙΑΣ</a:t>
            </a:r>
          </a:p>
          <a:p>
            <a:pPr eaLnBrk="1" hangingPunct="1">
              <a:buFontTx/>
              <a:buNone/>
            </a:pPr>
            <a:r>
              <a:rPr lang="el-GR" altLang="el-GR" sz="2000" dirty="0" smtClean="0">
                <a:latin typeface="Comic Sans MS" panose="030F0702030302020204" pitchFamily="66" charset="0"/>
              </a:rPr>
              <a:t>-  Οδηγίες για την Εκτίμηση Επαγγελματικών Κινδύνων </a:t>
            </a:r>
          </a:p>
          <a:p>
            <a:pPr eaLnBrk="1" hangingPunct="1">
              <a:buFontTx/>
              <a:buNone/>
            </a:pPr>
            <a:r>
              <a:rPr lang="en-GB" altLang="el-GR" dirty="0" smtClean="0">
                <a:latin typeface="Comic Sans MS" panose="030F0702030302020204" pitchFamily="66" charset="0"/>
              </a:rPr>
              <a:t> </a:t>
            </a:r>
            <a:endParaRPr lang="el-GR" altLang="el-GR" dirty="0" smtClean="0">
              <a:latin typeface="Comic Sans MS" panose="030F0702030302020204" pitchFamily="66" charset="0"/>
            </a:endParaRPr>
          </a:p>
        </p:txBody>
      </p:sp>
    </p:spTree>
    <p:extLst>
      <p:ext uri="{BB962C8B-B14F-4D97-AF65-F5344CB8AC3E}">
        <p14:creationId xmlns:p14="http://schemas.microsoft.com/office/powerpoint/2010/main" val="3111160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507413" cy="1425575"/>
          </a:xfrm>
        </p:spPr>
        <p:txBody>
          <a:bodyPr/>
          <a:lstStyle/>
          <a:p>
            <a:pPr eaLnBrk="1" hangingPunct="1">
              <a:tabLst>
                <a:tab pos="1612900" algn="l"/>
              </a:tabLst>
            </a:pPr>
            <a:r>
              <a:rPr lang="el-GR" altLang="el-GR" sz="2400" b="1" dirty="0" smtClean="0">
                <a:latin typeface="Comic Sans MS" panose="030F0702030302020204" pitchFamily="66" charset="0"/>
              </a:rPr>
              <a:t>ΚΕΦΑΛΑΙΟ Ι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Σκοπός − Ορισμοί − Γενικές υποχρεώσεις </a:t>
            </a:r>
            <a:br>
              <a:rPr lang="el-GR" altLang="el-GR" sz="2400" b="1" dirty="0" smtClean="0">
                <a:latin typeface="Comic Sans MS" panose="030F0702030302020204" pitchFamily="66" charset="0"/>
              </a:rPr>
            </a:br>
            <a:r>
              <a:rPr lang="el-GR" altLang="el-GR" sz="2400" b="1" dirty="0" smtClean="0">
                <a:latin typeface="Comic Sans MS" panose="030F0702030302020204" pitchFamily="66" charset="0"/>
              </a:rPr>
              <a:t>− Γενικά κριτήρια ορθολογικής δραστηριότητας</a:t>
            </a:r>
            <a:r>
              <a:rPr lang="en-GB" altLang="el-GR" sz="2400" dirty="0" smtClean="0">
                <a:latin typeface="Comic Sans MS" panose="030F0702030302020204" pitchFamily="66" charset="0"/>
              </a:rPr>
              <a:t> </a:t>
            </a:r>
          </a:p>
        </p:txBody>
      </p:sp>
      <p:sp>
        <p:nvSpPr>
          <p:cNvPr id="12291" name="Rectangle 3"/>
          <p:cNvSpPr>
            <a:spLocks noGrp="1" noChangeArrowheads="1"/>
          </p:cNvSpPr>
          <p:nvPr>
            <p:ph type="body" idx="1"/>
          </p:nvPr>
        </p:nvSpPr>
        <p:spPr>
          <a:xfrm>
            <a:off x="468313" y="1989138"/>
            <a:ext cx="8229600" cy="4525962"/>
          </a:xfrm>
        </p:spPr>
        <p:txBody>
          <a:bodyPr/>
          <a:lstStyle/>
          <a:p>
            <a:pPr eaLnBrk="1" hangingPunct="1">
              <a:buFontTx/>
              <a:buNone/>
            </a:pPr>
            <a:r>
              <a:rPr lang="el-GR" altLang="el-GR" sz="2400" dirty="0" smtClean="0"/>
              <a:t>1. </a:t>
            </a:r>
            <a:r>
              <a:rPr lang="el-GR" altLang="el-GR" sz="2400" dirty="0" smtClean="0">
                <a:latin typeface="Comic Sans MS" panose="030F0702030302020204" pitchFamily="66" charset="0"/>
              </a:rPr>
              <a:t>Σκοπός </a:t>
            </a:r>
          </a:p>
          <a:p>
            <a:pPr eaLnBrk="1" hangingPunct="1">
              <a:buFontTx/>
              <a:buNone/>
            </a:pPr>
            <a:r>
              <a:rPr lang="el-GR" altLang="el-GR" sz="2400" dirty="0" smtClean="0">
                <a:latin typeface="Comic Sans MS" panose="030F0702030302020204" pitchFamily="66" charset="0"/>
              </a:rPr>
              <a:t>2. Γενικοί Ορισμοί </a:t>
            </a:r>
          </a:p>
          <a:p>
            <a:pPr eaLnBrk="1" hangingPunct="1">
              <a:buFontTx/>
              <a:buNone/>
            </a:pPr>
            <a:r>
              <a:rPr lang="el-GR" altLang="el-GR" sz="2400" dirty="0" smtClean="0">
                <a:latin typeface="Comic Sans MS" panose="030F0702030302020204" pitchFamily="66" charset="0"/>
              </a:rPr>
              <a:t>3. Κρατικός Έλεγχος </a:t>
            </a:r>
          </a:p>
          <a:p>
            <a:pPr eaLnBrk="1" hangingPunct="1">
              <a:buFontTx/>
              <a:buNone/>
            </a:pPr>
            <a:r>
              <a:rPr lang="el-GR" altLang="el-GR" sz="2400" dirty="0" smtClean="0">
                <a:latin typeface="Comic Sans MS" panose="030F0702030302020204" pitchFamily="66" charset="0"/>
              </a:rPr>
              <a:t>4. Γενικές υποχρεώσεις εκμεταλλευτή και εργοδότη</a:t>
            </a:r>
          </a:p>
          <a:p>
            <a:pPr eaLnBrk="1" hangingPunct="1">
              <a:buFontTx/>
              <a:buNone/>
            </a:pPr>
            <a:r>
              <a:rPr lang="el-GR" altLang="el-GR" sz="2400" dirty="0" smtClean="0">
                <a:latin typeface="Comic Sans MS" panose="030F0702030302020204" pitchFamily="66" charset="0"/>
              </a:rPr>
              <a:t>5. Γενικές υποχρεώσεις και δικαιώματα των εργαζομένων.</a:t>
            </a:r>
            <a:r>
              <a:rPr lang="el-GR" altLang="el-GR" dirty="0" smtClean="0">
                <a:latin typeface="Comic Sans MS" panose="030F0702030302020204" pitchFamily="66" charset="0"/>
              </a:rPr>
              <a:t> </a:t>
            </a:r>
          </a:p>
          <a:p>
            <a:pPr eaLnBrk="1" hangingPunct="1">
              <a:buFontTx/>
              <a:buNone/>
            </a:pPr>
            <a:endParaRPr lang="el-GR" altLang="el-GR" dirty="0" smtClean="0"/>
          </a:p>
          <a:p>
            <a:pPr eaLnBrk="1" hangingPunct="1">
              <a:buFontTx/>
              <a:buNone/>
            </a:pPr>
            <a:endParaRPr lang="el-GR" altLang="el-GR" dirty="0" smtClean="0"/>
          </a:p>
          <a:p>
            <a:pPr eaLnBrk="1" hangingPunct="1">
              <a:buFontTx/>
              <a:buNone/>
            </a:pPr>
            <a:r>
              <a:rPr lang="el-GR" altLang="el-GR" sz="1600" dirty="0" smtClean="0"/>
              <a:t>      </a:t>
            </a:r>
            <a:r>
              <a:rPr lang="el-GR" altLang="el-GR" sz="1400" dirty="0" smtClean="0"/>
              <a:t>Πηγή: ΦΕΚ 1227/Β/14−6−2011</a:t>
            </a:r>
            <a:endParaRPr lang="en-GB" altLang="el-GR" sz="1400" dirty="0" smtClean="0"/>
          </a:p>
        </p:txBody>
      </p:sp>
    </p:spTree>
    <p:extLst>
      <p:ext uri="{BB962C8B-B14F-4D97-AF65-F5344CB8AC3E}">
        <p14:creationId xmlns:p14="http://schemas.microsoft.com/office/powerpoint/2010/main" val="497282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1143000" y="2801813"/>
            <a:ext cx="7924800" cy="3124200"/>
          </a:xfrm>
          <a:ln w="9525"/>
        </p:spPr>
        <p:txBody>
          <a:bodyPr/>
          <a:lstStyle/>
          <a:p>
            <a:pPr marL="0" indent="0" algn="just" eaLnBrk="1" hangingPunct="1">
              <a:lnSpc>
                <a:spcPct val="90000"/>
              </a:lnSpc>
              <a:buFont typeface="Wingdings" pitchFamily="2" charset="2"/>
              <a:buNone/>
              <a:defRPr/>
            </a:pPr>
            <a:r>
              <a:rPr lang="el-GR" sz="2800" dirty="0" smtClean="0">
                <a:solidFill>
                  <a:srgbClr val="FFFF00"/>
                </a:solidFill>
                <a:latin typeface="Comic Sans MS" pitchFamily="66" charset="0"/>
                <a:cs typeface="Arial" pitchFamily="34" charset="0"/>
              </a:rPr>
              <a:t>Σκοπός του ΚΜΛΕ είναι η θέσπιση των κανόνων</a:t>
            </a:r>
          </a:p>
          <a:p>
            <a:pPr marL="0" indent="0" algn="just" eaLnBrk="1" hangingPunct="1">
              <a:lnSpc>
                <a:spcPct val="90000"/>
              </a:lnSpc>
              <a:buFont typeface="Wingdings" pitchFamily="2" charset="2"/>
              <a:buNone/>
              <a:defRPr/>
            </a:pPr>
            <a:r>
              <a:rPr lang="el-GR" sz="2600" i="1" dirty="0" smtClean="0">
                <a:solidFill>
                  <a:srgbClr val="FFFF00"/>
                </a:solidFill>
                <a:effectLst/>
                <a:latin typeface="Comic Sans MS" pitchFamily="66" charset="0"/>
              </a:rPr>
              <a:t>ορθολογικής δραστηριότητας, ασφάλειας και υγείας των εργαζομένων και των περιοίκων και προστασίας του περιβάλλοντος για τις εργασίες εντοπισμού ή εκμετάλλευσης ή αξιοποίησης ή επεξεργασίας των ορυκτών υλών, καθώς και για τις αντίστοιχες εργασίες αποκατάστασης κάθε μεταλλευτικού ή λατομικού χώρου.</a:t>
            </a:r>
            <a:endParaRPr lang="el-GR" sz="2600" dirty="0" smtClean="0">
              <a:solidFill>
                <a:srgbClr val="FFFF00"/>
              </a:solidFill>
              <a:effectLst/>
              <a:latin typeface="Comic Sans MS" pitchFamily="66" charset="0"/>
            </a:endParaRPr>
          </a:p>
        </p:txBody>
      </p:sp>
      <p:sp>
        <p:nvSpPr>
          <p:cNvPr id="7172"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73" name="Picture 2" descr="a2p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13850"/>
            <a:ext cx="2009775" cy="158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p:cNvSpPr txBox="1">
            <a:spLocks noChangeArrowheads="1"/>
          </p:cNvSpPr>
          <p:nvPr/>
        </p:nvSpPr>
        <p:spPr bwMode="auto">
          <a:xfrm>
            <a:off x="4876800" y="1905000"/>
            <a:ext cx="3962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1</a:t>
            </a:r>
            <a:r>
              <a:rPr lang="en-US" altLang="en-US" sz="2800">
                <a:solidFill>
                  <a:srgbClr val="FFFF00"/>
                </a:solidFill>
                <a:latin typeface="Comic Sans MS" pitchFamily="66" charset="0"/>
                <a:cs typeface="Arial" charset="0"/>
              </a:rPr>
              <a:t>: </a:t>
            </a:r>
            <a:r>
              <a:rPr lang="el-GR" altLang="en-US" sz="2800">
                <a:solidFill>
                  <a:srgbClr val="FFFF00"/>
                </a:solidFill>
                <a:latin typeface="Comic Sans MS" pitchFamily="66" charset="0"/>
                <a:cs typeface="Arial" charset="0"/>
              </a:rPr>
              <a:t>Σκοπός</a:t>
            </a:r>
            <a:endParaRPr lang="en-US" altLang="en-US" sz="2800">
              <a:solidFill>
                <a:srgbClr val="FFFF00"/>
              </a:solidFill>
              <a:latin typeface="Comic Sans MS" pitchFamily="66" charset="0"/>
              <a:cs typeface="Arial" charset="0"/>
            </a:endParaRP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smtClean="0">
                <a:effectLst/>
                <a:latin typeface="Comic Sans MS" pitchFamily="66" charset="0"/>
              </a:rPr>
              <a:t>ΚΜΛΕ, 2011</a:t>
            </a:r>
            <a:endParaRPr lang="en-GB" altLang="en-US" sz="3600" smtClean="0">
              <a:effectLst/>
              <a:latin typeface="Comic Sans MS" pitchFamily="66" charset="0"/>
            </a:endParaRPr>
          </a:p>
        </p:txBody>
      </p:sp>
      <p:sp>
        <p:nvSpPr>
          <p:cNvPr id="7171" name="Rectangle 3"/>
          <p:cNvSpPr>
            <a:spLocks noGrp="1" noChangeArrowheads="1"/>
          </p:cNvSpPr>
          <p:nvPr>
            <p:ph type="body" idx="4294967295"/>
          </p:nvPr>
        </p:nvSpPr>
        <p:spPr>
          <a:xfrm>
            <a:off x="457200" y="2057400"/>
            <a:ext cx="7924800" cy="1371600"/>
          </a:xfrm>
          <a:ln w="9525"/>
        </p:spPr>
        <p:txBody>
          <a:bodyPr/>
          <a:lstStyle/>
          <a:p>
            <a:pPr marL="0" indent="0" algn="just" eaLnBrk="1" hangingPunct="1">
              <a:lnSpc>
                <a:spcPct val="90000"/>
              </a:lnSpc>
              <a:defRPr/>
            </a:pPr>
            <a:r>
              <a:rPr lang="el-GR" sz="2800" dirty="0" smtClean="0">
                <a:solidFill>
                  <a:srgbClr val="FFFF00"/>
                </a:solidFill>
                <a:latin typeface="Comic Sans MS" pitchFamily="66" charset="0"/>
                <a:cs typeface="Arial" pitchFamily="34" charset="0"/>
              </a:rPr>
              <a:t>Μεταλλευτικοί Χώροι</a:t>
            </a:r>
            <a:r>
              <a:rPr lang="en-US" sz="2800" dirty="0" smtClean="0">
                <a:solidFill>
                  <a:srgbClr val="FFFF00"/>
                </a:solidFill>
                <a:latin typeface="Comic Sans MS" pitchFamily="66" charset="0"/>
                <a:cs typeface="Arial" pitchFamily="34" charset="0"/>
              </a:rPr>
              <a:t>, </a:t>
            </a:r>
            <a:r>
              <a:rPr lang="el-GR" sz="2400" i="1" dirty="0" smtClean="0">
                <a:solidFill>
                  <a:srgbClr val="FFFF00"/>
                </a:solidFill>
                <a:latin typeface="Comic Sans MS" pitchFamily="66" charset="0"/>
                <a:cs typeface="Arial" pitchFamily="34" charset="0"/>
              </a:rPr>
              <a:t>χώροι για τους οποίους έχουν χορηγηθεί </a:t>
            </a:r>
            <a:r>
              <a:rPr lang="en-US" sz="2400" i="1" dirty="0" smtClean="0">
                <a:solidFill>
                  <a:srgbClr val="FFFF00"/>
                </a:solidFill>
                <a:latin typeface="Comic Sans MS" pitchFamily="66" charset="0"/>
                <a:cs typeface="Arial" pitchFamily="34" charset="0"/>
              </a:rPr>
              <a:t>AME, </a:t>
            </a:r>
            <a:r>
              <a:rPr lang="el-GR" sz="2400" i="1" dirty="0" smtClean="0">
                <a:solidFill>
                  <a:srgbClr val="FFFF00"/>
                </a:solidFill>
                <a:latin typeface="Comic Sans MS" pitchFamily="66" charset="0"/>
                <a:cs typeface="Arial" pitchFamily="34" charset="0"/>
              </a:rPr>
              <a:t>Παραχωρήσεις Μεταλλείων, Δημόσια Μεταλλεία, </a:t>
            </a:r>
            <a:r>
              <a:rPr lang="el-GR" sz="2400" i="1" dirty="0" err="1" smtClean="0">
                <a:solidFill>
                  <a:srgbClr val="FFFF00"/>
                </a:solidFill>
                <a:latin typeface="Comic Sans MS" pitchFamily="66" charset="0"/>
                <a:cs typeface="Arial" pitchFamily="34" charset="0"/>
              </a:rPr>
              <a:t>Ερευνητέες</a:t>
            </a:r>
            <a:r>
              <a:rPr lang="el-GR" sz="2400" i="1" dirty="0" smtClean="0">
                <a:solidFill>
                  <a:srgbClr val="FFFF00"/>
                </a:solidFill>
                <a:latin typeface="Comic Sans MS" pitchFamily="66" charset="0"/>
                <a:cs typeface="Arial" pitchFamily="34" charset="0"/>
              </a:rPr>
              <a:t> από το Δημόσιο Περιοχές, Γεωθερμικά</a:t>
            </a:r>
            <a:r>
              <a:rPr lang="en-US" sz="2400" i="1" dirty="0" smtClean="0">
                <a:solidFill>
                  <a:srgbClr val="FFFF00"/>
                </a:solidFill>
                <a:latin typeface="Comic Sans MS" pitchFamily="66" charset="0"/>
                <a:cs typeface="Arial" pitchFamily="34" charset="0"/>
              </a:rPr>
              <a:t> </a:t>
            </a:r>
            <a:r>
              <a:rPr lang="el-GR" sz="2400" i="1" dirty="0" smtClean="0">
                <a:solidFill>
                  <a:srgbClr val="FFFF00"/>
                </a:solidFill>
                <a:latin typeface="Comic Sans MS" pitchFamily="66" charset="0"/>
                <a:cs typeface="Arial" pitchFamily="34" charset="0"/>
              </a:rPr>
              <a:t>Πεδία</a:t>
            </a: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defRPr/>
            </a:pPr>
            <a:r>
              <a:rPr lang="el-GR" sz="2800" dirty="0" smtClean="0">
                <a:solidFill>
                  <a:srgbClr val="FFFF00"/>
                </a:solidFill>
                <a:latin typeface="Comic Sans MS" pitchFamily="66" charset="0"/>
                <a:cs typeface="Arial" pitchFamily="34" charset="0"/>
              </a:rPr>
              <a:t>Λατομικοί Χώροι, </a:t>
            </a:r>
            <a:r>
              <a:rPr lang="el-GR" sz="2400" i="1" dirty="0" smtClean="0">
                <a:solidFill>
                  <a:srgbClr val="FFFF00"/>
                </a:solidFill>
                <a:latin typeface="Comic Sans MS" pitchFamily="66" charset="0"/>
                <a:cs typeface="Arial" pitchFamily="34" charset="0"/>
              </a:rPr>
              <a:t>ενιαίοι χώροι</a:t>
            </a:r>
          </a:p>
          <a:p>
            <a:pPr marL="0" indent="0" algn="just" eaLnBrk="1" hangingPunct="1">
              <a:lnSpc>
                <a:spcPct val="90000"/>
              </a:lnSpc>
              <a:buFont typeface="Wingdings" pitchFamily="2" charset="2"/>
              <a:buNone/>
              <a:defRPr/>
            </a:pPr>
            <a:r>
              <a:rPr lang="el-GR" sz="2400" i="1" dirty="0" smtClean="0">
                <a:solidFill>
                  <a:srgbClr val="FFFF00"/>
                </a:solidFill>
                <a:latin typeface="Comic Sans MS" pitchFamily="66" charset="0"/>
                <a:cs typeface="Arial" pitchFamily="34" charset="0"/>
              </a:rPr>
              <a:t>για τους οποίους έχουν χορηγηθεί</a:t>
            </a:r>
          </a:p>
          <a:p>
            <a:pPr marL="0" indent="0" algn="just" eaLnBrk="1" hangingPunct="1">
              <a:lnSpc>
                <a:spcPct val="90000"/>
              </a:lnSpc>
              <a:buFont typeface="Wingdings" pitchFamily="2" charset="2"/>
              <a:buNone/>
              <a:defRPr/>
            </a:pPr>
            <a:r>
              <a:rPr lang="el-GR" sz="2400" i="1" dirty="0" smtClean="0">
                <a:solidFill>
                  <a:srgbClr val="FFFF00"/>
                </a:solidFill>
                <a:latin typeface="Comic Sans MS" pitchFamily="66" charset="0"/>
                <a:cs typeface="Arial" pitchFamily="34" charset="0"/>
              </a:rPr>
              <a:t>Εγκρίσεις ερευνητικών εργασιών για τον εντοπισμό λατομικών ορυκτών, ή  άδειες εκμετάλλευσης λατομικών ορυκτών</a:t>
            </a:r>
            <a:endParaRPr lang="en-US" sz="2400" i="1"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8196"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TextBox 5"/>
          <p:cNvSpPr txBox="1">
            <a:spLocks noChangeArrowheads="1"/>
          </p:cNvSpPr>
          <p:nvPr/>
        </p:nvSpPr>
        <p:spPr bwMode="auto">
          <a:xfrm>
            <a:off x="838200" y="1447800"/>
            <a:ext cx="4267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2</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Γενικοί Ορισμοί</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pic>
        <p:nvPicPr>
          <p:cNvPr id="8198" name="Picture 2" descr="C:\Bosnia-Erzegovina\Pictures\21072011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2766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l" eaLnBrk="1" hangingPunct="1"/>
            <a:r>
              <a:rPr lang="el-GR" altLang="en-US" sz="3600" dirty="0" smtClean="0">
                <a:effectLst/>
                <a:latin typeface="Comic Sans MS" pitchFamily="66" charset="0"/>
              </a:rPr>
              <a:t>ΚΜΛΕ, 2011</a:t>
            </a:r>
            <a:endParaRPr lang="en-GB" altLang="en-US" sz="3600" dirty="0" smtClean="0">
              <a:effectLst/>
              <a:latin typeface="Comic Sans MS" pitchFamily="66" charset="0"/>
            </a:endParaRPr>
          </a:p>
        </p:txBody>
      </p:sp>
      <p:sp>
        <p:nvSpPr>
          <p:cNvPr id="7171" name="Rectangle 3"/>
          <p:cNvSpPr>
            <a:spLocks noGrp="1" noChangeArrowheads="1"/>
          </p:cNvSpPr>
          <p:nvPr>
            <p:ph type="body" idx="4294967295"/>
          </p:nvPr>
        </p:nvSpPr>
        <p:spPr>
          <a:xfrm>
            <a:off x="457200" y="1981200"/>
            <a:ext cx="8458200" cy="1371600"/>
          </a:xfrm>
          <a:ln w="9525"/>
        </p:spPr>
        <p:txBody>
          <a:bodyPr/>
          <a:lstStyle/>
          <a:p>
            <a:pPr marL="0" indent="0" algn="just" eaLnBrk="1" hangingPunct="1">
              <a:lnSpc>
                <a:spcPct val="90000"/>
              </a:lnSpc>
              <a:defRPr/>
            </a:pPr>
            <a:r>
              <a:rPr lang="el-GR" sz="2800" dirty="0" smtClean="0">
                <a:solidFill>
                  <a:srgbClr val="FFFF00"/>
                </a:solidFill>
                <a:latin typeface="Comic Sans MS" pitchFamily="66" charset="0"/>
                <a:cs typeface="Arial" pitchFamily="34" charset="0"/>
              </a:rPr>
              <a:t> Εκμεταλλευτής</a:t>
            </a:r>
            <a:r>
              <a:rPr lang="en-US" sz="2800" dirty="0" smtClean="0">
                <a:solidFill>
                  <a:srgbClr val="FFFF00"/>
                </a:solidFill>
                <a:latin typeface="Comic Sans MS" pitchFamily="66" charset="0"/>
                <a:cs typeface="Arial" pitchFamily="34" charset="0"/>
              </a:rPr>
              <a:t>, </a:t>
            </a:r>
            <a:r>
              <a:rPr lang="el-GR" sz="2400" i="1" dirty="0" smtClean="0">
                <a:solidFill>
                  <a:srgbClr val="FFFF00"/>
                </a:solidFill>
                <a:latin typeface="Comic Sans MS" pitchFamily="66" charset="0"/>
                <a:cs typeface="Arial" pitchFamily="34" charset="0"/>
              </a:rPr>
              <a:t>το φυσικό ή νομικό πρόσωπο ή κοινοπραξία προσώπων που έχει, σύμφωνα με την κείμενη νομοθεσία, το δικαίωμα έρευνας ή και εκμετάλλευσης στο μεταλλευτικό ή λατομικό χώρο που βρίσκεται το έργο.</a:t>
            </a:r>
          </a:p>
          <a:p>
            <a:pPr marL="0" indent="0" algn="just" eaLnBrk="1" hangingPunct="1">
              <a:lnSpc>
                <a:spcPct val="90000"/>
              </a:lnSpc>
              <a:defRPr/>
            </a:pPr>
            <a:endParaRPr lang="el-GR" sz="2800" dirty="0" smtClean="0">
              <a:solidFill>
                <a:srgbClr val="FFFF00"/>
              </a:solidFill>
              <a:latin typeface="Comic Sans MS" pitchFamily="66" charset="0"/>
              <a:cs typeface="Arial" pitchFamily="34" charset="0"/>
            </a:endParaRPr>
          </a:p>
          <a:p>
            <a:pPr marL="0" indent="0" algn="just" eaLnBrk="1" hangingPunct="1">
              <a:lnSpc>
                <a:spcPct val="90000"/>
              </a:lnSpc>
              <a:defRPr/>
            </a:pPr>
            <a:r>
              <a:rPr lang="el-GR" sz="2800" dirty="0" smtClean="0">
                <a:solidFill>
                  <a:srgbClr val="FFFF00"/>
                </a:solidFill>
                <a:latin typeface="Comic Sans MS" pitchFamily="66" charset="0"/>
                <a:cs typeface="Arial" pitchFamily="34" charset="0"/>
              </a:rPr>
              <a:t>Εργοδότης, </a:t>
            </a:r>
            <a:r>
              <a:rPr lang="el-GR" sz="2400" i="1" dirty="0" smtClean="0">
                <a:solidFill>
                  <a:srgbClr val="FFFF00"/>
                </a:solidFill>
                <a:latin typeface="Comic Sans MS" pitchFamily="66" charset="0"/>
                <a:cs typeface="Arial" pitchFamily="34" charset="0"/>
              </a:rPr>
              <a:t>είναι ο ίδιος ο εκμεταλλευτής, εφόσον</a:t>
            </a:r>
          </a:p>
          <a:p>
            <a:pPr marL="0" indent="0" algn="just" eaLnBrk="1" hangingPunct="1">
              <a:lnSpc>
                <a:spcPct val="90000"/>
              </a:lnSpc>
              <a:buFont typeface="Wingdings" pitchFamily="2" charset="2"/>
              <a:buNone/>
              <a:defRPr/>
            </a:pPr>
            <a:r>
              <a:rPr lang="el-GR" sz="2400" i="1" dirty="0" smtClean="0">
                <a:solidFill>
                  <a:srgbClr val="FFFF00"/>
                </a:solidFill>
                <a:latin typeface="Comic Sans MS" pitchFamily="66" charset="0"/>
                <a:cs typeface="Arial" pitchFamily="34" charset="0"/>
              </a:rPr>
              <a:t>αυτοδύναμα εκτελεί το έργο ή κάθε φυσικό ή νομικό πρόσωπο που συνδέεται με τον εκμεταλλευτή, με σχέση εργολαβικής ανάθεσης του συνόλου ή μέρους του έργου και περιοριστικά μόνο για τις εργασίες που αναφέρονται στη σχετική σύμβαση.</a:t>
            </a:r>
          </a:p>
          <a:p>
            <a:pPr marL="0" indent="0" algn="just" eaLnBrk="1" hangingPunct="1">
              <a:lnSpc>
                <a:spcPct val="90000"/>
              </a:lnSpc>
              <a:buFont typeface="Wingdings" pitchFamily="2" charset="2"/>
              <a:buNone/>
              <a:defRPr/>
            </a:pPr>
            <a:endParaRPr lang="el-GR" sz="2400" dirty="0" smtClean="0">
              <a:solidFill>
                <a:srgbClr val="FFFF00"/>
              </a:solidFill>
              <a:latin typeface="Comic Sans MS" pitchFamily="66" charset="0"/>
              <a:cs typeface="Arial" pitchFamily="34" charset="0"/>
            </a:endParaRPr>
          </a:p>
          <a:p>
            <a:pPr marL="0" indent="0" algn="just" eaLnBrk="1" hangingPunct="1">
              <a:lnSpc>
                <a:spcPct val="90000"/>
              </a:lnSpc>
              <a:buFont typeface="Wingdings" pitchFamily="2" charset="2"/>
              <a:buNone/>
              <a:defRPr/>
            </a:pPr>
            <a:endParaRPr lang="el-GR" sz="2800" dirty="0" smtClean="0">
              <a:solidFill>
                <a:srgbClr val="FFFF00"/>
              </a:solidFill>
              <a:latin typeface="Comic Sans MS" pitchFamily="66" charset="0"/>
              <a:cs typeface="Arial" pitchFamily="34" charset="0"/>
            </a:endParaRPr>
          </a:p>
        </p:txBody>
      </p:sp>
      <p:sp>
        <p:nvSpPr>
          <p:cNvPr id="9220" name="Line 4"/>
          <p:cNvSpPr>
            <a:spLocks noChangeShapeType="1"/>
          </p:cNvSpPr>
          <p:nvPr/>
        </p:nvSpPr>
        <p:spPr bwMode="auto">
          <a:xfrm>
            <a:off x="0" y="1295400"/>
            <a:ext cx="914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TextBox 5"/>
          <p:cNvSpPr txBox="1">
            <a:spLocks noChangeArrowheads="1"/>
          </p:cNvSpPr>
          <p:nvPr/>
        </p:nvSpPr>
        <p:spPr bwMode="auto">
          <a:xfrm>
            <a:off x="838200" y="14478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cs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lr>
                <a:schemeClr val="tx1"/>
              </a:buClr>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pitchFamily="18" charset="0"/>
                <a:cs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cs typeface="Times New Roman" pitchFamily="18" charset="0"/>
              </a:defRPr>
            </a:lvl9pPr>
          </a:lstStyle>
          <a:p>
            <a:pPr eaLnBrk="1" hangingPunct="1">
              <a:spcBef>
                <a:spcPct val="0"/>
              </a:spcBef>
              <a:buClrTx/>
              <a:buSzTx/>
              <a:buFontTx/>
              <a:buNone/>
            </a:pPr>
            <a:r>
              <a:rPr lang="el-GR" altLang="en-US" sz="2800">
                <a:solidFill>
                  <a:srgbClr val="FFFF00"/>
                </a:solidFill>
                <a:latin typeface="Comic Sans MS" pitchFamily="66" charset="0"/>
                <a:cs typeface="Arial" charset="0"/>
              </a:rPr>
              <a:t>Άρθρο 2</a:t>
            </a:r>
            <a:r>
              <a:rPr lang="en-US" altLang="en-US" sz="2800">
                <a:solidFill>
                  <a:srgbClr val="FFFF00"/>
                </a:solidFill>
                <a:latin typeface="Comic Sans MS" pitchFamily="66" charset="0"/>
                <a:cs typeface="Arial" charset="0"/>
              </a:rPr>
              <a:t>:</a:t>
            </a:r>
            <a:r>
              <a:rPr lang="el-GR" altLang="en-US" sz="2800">
                <a:solidFill>
                  <a:srgbClr val="FFFF00"/>
                </a:solidFill>
                <a:latin typeface="Comic Sans MS" pitchFamily="66" charset="0"/>
                <a:cs typeface="Arial" charset="0"/>
              </a:rPr>
              <a:t> Γενικοί Ορισμοί, συν</a:t>
            </a:r>
          </a:p>
          <a:p>
            <a:pPr eaLnBrk="1" hangingPunct="1">
              <a:spcBef>
                <a:spcPct val="0"/>
              </a:spcBef>
              <a:buClrTx/>
              <a:buSzTx/>
              <a:buFontTx/>
              <a:buNone/>
            </a:pPr>
            <a:endParaRPr lang="en-US" altLang="en-US" sz="2400">
              <a:solidFill>
                <a:srgbClr val="FFFF00"/>
              </a:solidFill>
              <a:latin typeface="Comic Sans MS" pitchFamily="66"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Μπλε διαγώνιες">
  <a:themeElements>
    <a:clrScheme name="Μπλε διαγώνιες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Μπλε διαγώνιες">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Μπλε διαγώνιες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Μπλε διαγώνιες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Μπλε διαγώνιες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Μπλε διαγώνιες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Designs\Οριζόντιες ρίγες.pot</Template>
  <TotalTime>3628</TotalTime>
  <Words>2389</Words>
  <Application>Microsoft Macintosh PowerPoint</Application>
  <PresentationFormat>On-screen Show (4:3)</PresentationFormat>
  <Paragraphs>371</Paragraphs>
  <Slides>44</Slides>
  <Notes>32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Μπλε διαγώνιες</vt:lpstr>
      <vt:lpstr>PowerPoint Presentation</vt:lpstr>
      <vt:lpstr>ΚΜΛΕ, 2011</vt:lpstr>
      <vt:lpstr>ΚΜΛΕ, 2011</vt:lpstr>
      <vt:lpstr>- Πού εφαρμόζεται;</vt:lpstr>
      <vt:lpstr>Υ.Α Δ7/Α/οικ.12050/2223:  «Κανονισμός Μεταλλευτικών και Λατομικών Εργασιών (Κ.Μ.Λ.Ε.) » </vt:lpstr>
      <vt:lpstr>ΚΕΦΑΛΑΙΟ Ι   Σκοπός − Ορισμοί − Γενικές υποχρεώσεις  − Γενικά κριτήρια ορθολογικής δραστηριότητας </vt:lpstr>
      <vt:lpstr>ΚΜΛΕ, 2011</vt:lpstr>
      <vt:lpstr>ΚΜΛΕ, 2011</vt:lpstr>
      <vt:lpstr>ΚΜΛΕ, 2011</vt:lpstr>
      <vt:lpstr>ΚΜΛΕ, 2011</vt:lpstr>
      <vt:lpstr>ΚΜΛΕ, 2011</vt:lpstr>
      <vt:lpstr>ΚΜΛΕ, 2011</vt:lpstr>
      <vt:lpstr>ΚΜΛΕ, 2011</vt:lpstr>
      <vt:lpstr>ΚΜΛΕ, 2011</vt:lpstr>
      <vt:lpstr>ΚΜΛΕ, 2011</vt:lpstr>
      <vt:lpstr>ΚΕΦΑΛΑΙΟ ΙΙ   Διοικητική μέριμνα − Επίβλεψη υγείας εργαζομένων − Καταλληλότητα, απασχόληση και εκπαίδευση προσωπικού </vt:lpstr>
      <vt:lpstr>ΚΕΦΑΛΑΙΟ ΙΙΙ  Οργάνωση− Ιεραρχία- Επίβλεψη</vt:lpstr>
      <vt:lpstr>ΚΜΛΕ, 2011</vt:lpstr>
      <vt:lpstr>ΚΜΛΕ, 2011</vt:lpstr>
      <vt:lpstr>ΚΜΛΕ, 2011</vt:lpstr>
      <vt:lpstr>ΚΜΛΕ, 2011</vt:lpstr>
      <vt:lpstr>ΚΜΛΕ, 2011</vt:lpstr>
      <vt:lpstr>ΚΜΛΕ, 2011</vt:lpstr>
      <vt:lpstr>ΚΜΛΕ, 2011</vt:lpstr>
      <vt:lpstr>ΚΜΛΕ, 2011</vt:lpstr>
      <vt:lpstr>ΚΕΦΑΛΑΙΟ ΙV Γενικά μέτρα ασφαλείας – προστασία εργαζομένων από φυσικούς &amp; χημικούς παράγοντες στο εργασιακό περιβάλλον, </vt:lpstr>
      <vt:lpstr>ΚΕΦΑΛΑΙΟ V Διανομή και Χρήση Ηλεκτρικού Ρεύματος-Φωτισμός (Αρθρα 27-33) </vt:lpstr>
      <vt:lpstr>ΚΕΦΑΛΑΙΟ VΙΙΙ Υπόγειες Εκσκαφές και Εργασίες (Αρθρα 63-81) Αρθρο 80 Υπόγεια Νερά</vt:lpstr>
      <vt:lpstr>ΚΕΦΑΛΑΙΟ Χ Γεωτρήσεις  (Αρθρα 91-95)</vt:lpstr>
      <vt:lpstr>PowerPoint Presentation</vt:lpstr>
      <vt:lpstr>Εκτίμηση Επαγγελματικών Κινδύνων Αρ. 43  Ν. 3850/2010, Παράρτημα 2 ΚΜΛΕ</vt:lpstr>
      <vt:lpstr>Εκτίμηση Επαγγελματικών Κινδύνων Αρ. 43  Ν. 3850/2010, Παράρτημα 2 ΚΜΛΕ</vt:lpstr>
      <vt:lpstr>Εκτίμηση Επαγγελματικών Κινδύνων Αρ. 43  Ν. 3850/2010, Παράρτημα 2 ΚΜΛΕ</vt:lpstr>
      <vt:lpstr>Εκτίμηση Επαγγελματικών Κινδύνων Αρ. 43  Ν. 3850/2010, Παράρτημα 2 ΚΜΛΕ</vt:lpstr>
      <vt:lpstr>Εκτίμηση Επαγγελματικών Κινδύνων Αρ. 43  Ν. 3850/2010, Παράρτημα 2 ΚΜΛΕ</vt:lpstr>
      <vt:lpstr>  Γ.Ε.Ε.Κ – ΒΑΣΙΚΕΣ ΕΝΝΟΙΕΣ Υποχρέωση σύνταξης, Παλαιότερη νομοθεσία</vt:lpstr>
      <vt:lpstr>Γραπτή Εκτίμηση Επαγγελματικών Κινδύνων </vt:lpstr>
      <vt:lpstr>ΚΟΙΝΟΙ ΒΙΟΜΗΧΑΝΙΚΟΙ ΚΙΝΔΥΝΟΙ</vt:lpstr>
      <vt:lpstr>Λατομεία-Σχιστήρια</vt:lpstr>
      <vt:lpstr>Εκτίμηση Επαγγελματικών Κινδύνων </vt:lpstr>
      <vt:lpstr>Εκτίμηση Επαγγελματικών Κινδύνων στην Εξορυκτική Βιομηχανία</vt:lpstr>
      <vt:lpstr>Μεταλλεία</vt:lpstr>
      <vt:lpstr>Εκτίμηση Επαγγελματικών Κινδύνων στην Εξορυκτική Βιομηχανία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Dr. Blair</dc:creator>
  <cp:lastModifiedBy>TEST1</cp:lastModifiedBy>
  <cp:revision>253</cp:revision>
  <dcterms:created xsi:type="dcterms:W3CDTF">2002-07-25T15:10:32Z</dcterms:created>
  <dcterms:modified xsi:type="dcterms:W3CDTF">2015-05-29T12:07:42Z</dcterms:modified>
</cp:coreProperties>
</file>