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76" r:id="rId2"/>
    <p:sldId id="277" r:id="rId3"/>
    <p:sldId id="334" r:id="rId4"/>
    <p:sldId id="284" r:id="rId5"/>
    <p:sldId id="288" r:id="rId6"/>
    <p:sldId id="338" r:id="rId7"/>
    <p:sldId id="339" r:id="rId8"/>
    <p:sldId id="340" r:id="rId9"/>
    <p:sldId id="341" r:id="rId10"/>
    <p:sldId id="342" r:id="rId11"/>
    <p:sldId id="343" r:id="rId12"/>
    <p:sldId id="344" r:id="rId13"/>
    <p:sldId id="345" r:id="rId14"/>
    <p:sldId id="346" r:id="rId15"/>
    <p:sldId id="347" r:id="rId16"/>
    <p:sldId id="349" r:id="rId17"/>
    <p:sldId id="351" r:id="rId18"/>
    <p:sldId id="364" r:id="rId19"/>
    <p:sldId id="363" r:id="rId20"/>
    <p:sldId id="362" r:id="rId21"/>
    <p:sldId id="361" r:id="rId22"/>
    <p:sldId id="360" r:id="rId23"/>
    <p:sldId id="354" r:id="rId24"/>
    <p:sldId id="355" r:id="rId25"/>
    <p:sldId id="353" r:id="rId26"/>
    <p:sldId id="359" r:id="rId27"/>
    <p:sldId id="358" r:id="rId2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5050"/>
    <a:srgbClr val="33CC33"/>
    <a:srgbClr val="6593B3"/>
    <a:srgbClr val="000099"/>
    <a:srgbClr val="FFFF99"/>
    <a:srgbClr val="CCFF99"/>
    <a:srgbClr val="CCFF66"/>
    <a:srgbClr val="00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F760B4-09B4-4AAF-A074-227C2EE7040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l-GR"/>
        </a:p>
      </dgm:t>
    </dgm:pt>
    <dgm:pt modelId="{C27BC8E4-D9C8-4F54-A76A-1FF38E4347BA}">
      <dgm:prSet custT="1"/>
      <dgm:spPr>
        <a:effectLst>
          <a:glow rad="139700">
            <a:schemeClr val="accent1">
              <a:satMod val="175000"/>
              <a:alpha val="40000"/>
            </a:schemeClr>
          </a:glow>
        </a:effectLst>
      </dgm:spPr>
      <dgm:t>
        <a:bodyPr/>
        <a:lstStyle/>
        <a:p>
          <a:pPr algn="ctr" rtl="0"/>
          <a:r>
            <a:rPr kumimoji="0" lang="el-GR" altLang="el-GR"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ΕΡΓΑΣΤΗΡΙΟ ΚΟΙΝΟΤΙΚΗΣ ΝΟΣΗΛΕΥΤΙΚΗΣ Ι</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a:p>
          <a:pPr algn="ctr" rtl="0"/>
          <a:r>
            <a:rPr kumimoji="0" lang="el-GR" altLang="el-GR"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ΥΠΕΥΘΗΝΗ ΜΑΘΗΜΑΤΟΣ:ΚΑΘΗΓΗΤΡΙΑ ΑΘΗΝΑ ΚΑΛΟΚΑΙΡΙΝΟΥ </a:t>
          </a:r>
          <a:endParaRPr kumimoji="0" lang="el-GR" altLang="el-GR" sz="2000" b="0" i="0" u="none" strike="noStrike" cap="none" normalizeH="0" baseline="0" dirty="0" smtClean="0">
            <a:ln>
              <a:noFill/>
            </a:ln>
            <a:solidFill>
              <a:schemeClr val="tx1"/>
            </a:solidFill>
            <a:effectLst/>
            <a:latin typeface="Arial" pitchFamily="34" charset="0"/>
            <a:cs typeface="Arial" pitchFamily="34" charset="0"/>
          </a:endParaRPr>
        </a:p>
        <a:p>
          <a:pPr algn="ctr" rtl="0"/>
          <a:r>
            <a:rPr kumimoji="0" lang="el-GR" altLang="el-GR"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ΦΡΟΝΤΙΣΤΗΡΙΟ  ΣΧΟΛΙΚΗΣ ΝΟΣΗΛΕΥΤΙΚΗΣ</a:t>
          </a:r>
          <a:endParaRPr lang="el-GR" sz="2000"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dgm:t>
    </dgm:pt>
    <dgm:pt modelId="{55ED564D-0DDA-44C9-B0FD-D9470A3AA931}" type="parTrans" cxnId="{2889AE73-CDB1-4BCC-B77C-3683008EF787}">
      <dgm:prSet/>
      <dgm:spPr/>
      <dgm:t>
        <a:bodyPr/>
        <a:lstStyle/>
        <a:p>
          <a:endParaRPr lang="el-GR"/>
        </a:p>
      </dgm:t>
    </dgm:pt>
    <dgm:pt modelId="{D9BA03A9-E5E7-475B-823E-AC0DCF141CB4}" type="sibTrans" cxnId="{2889AE73-CDB1-4BCC-B77C-3683008EF787}">
      <dgm:prSet/>
      <dgm:spPr/>
      <dgm:t>
        <a:bodyPr/>
        <a:lstStyle/>
        <a:p>
          <a:endParaRPr lang="el-GR"/>
        </a:p>
      </dgm:t>
    </dgm:pt>
    <dgm:pt modelId="{65B5E060-BFF9-4B07-9B5D-8096DF241056}" type="pres">
      <dgm:prSet presAssocID="{6EF760B4-09B4-4AAF-A074-227C2EE7040B}" presName="linear" presStyleCnt="0">
        <dgm:presLayoutVars>
          <dgm:animLvl val="lvl"/>
          <dgm:resizeHandles val="exact"/>
        </dgm:presLayoutVars>
      </dgm:prSet>
      <dgm:spPr/>
      <dgm:t>
        <a:bodyPr/>
        <a:lstStyle/>
        <a:p>
          <a:endParaRPr lang="el-GR"/>
        </a:p>
      </dgm:t>
    </dgm:pt>
    <dgm:pt modelId="{D36DAE85-EA1E-46C5-80DF-B590E42C26FB}" type="pres">
      <dgm:prSet presAssocID="{C27BC8E4-D9C8-4F54-A76A-1FF38E4347BA}" presName="parentText" presStyleLbl="node1" presStyleIdx="0" presStyleCnt="1" custLinFactNeighborX="-313" custLinFactNeighborY="4218">
        <dgm:presLayoutVars>
          <dgm:chMax val="0"/>
          <dgm:bulletEnabled val="1"/>
        </dgm:presLayoutVars>
      </dgm:prSet>
      <dgm:spPr/>
      <dgm:t>
        <a:bodyPr/>
        <a:lstStyle/>
        <a:p>
          <a:endParaRPr lang="el-GR"/>
        </a:p>
      </dgm:t>
    </dgm:pt>
  </dgm:ptLst>
  <dgm:cxnLst>
    <dgm:cxn modelId="{1C8649FE-6905-4C06-A406-C52557F03CF0}" type="presOf" srcId="{C27BC8E4-D9C8-4F54-A76A-1FF38E4347BA}" destId="{D36DAE85-EA1E-46C5-80DF-B590E42C26FB}" srcOrd="0" destOrd="0" presId="urn:microsoft.com/office/officeart/2005/8/layout/vList2"/>
    <dgm:cxn modelId="{41C9D8E8-ACF5-4765-BF5C-314CA123DBB2}" type="presOf" srcId="{6EF760B4-09B4-4AAF-A074-227C2EE7040B}" destId="{65B5E060-BFF9-4B07-9B5D-8096DF241056}" srcOrd="0" destOrd="0" presId="urn:microsoft.com/office/officeart/2005/8/layout/vList2"/>
    <dgm:cxn modelId="{2889AE73-CDB1-4BCC-B77C-3683008EF787}" srcId="{6EF760B4-09B4-4AAF-A074-227C2EE7040B}" destId="{C27BC8E4-D9C8-4F54-A76A-1FF38E4347BA}" srcOrd="0" destOrd="0" parTransId="{55ED564D-0DDA-44C9-B0FD-D9470A3AA931}" sibTransId="{D9BA03A9-E5E7-475B-823E-AC0DCF141CB4}"/>
    <dgm:cxn modelId="{C8D47F72-69E9-4F8D-96A0-D5A3352FAFDB}" type="presParOf" srcId="{65B5E060-BFF9-4B07-9B5D-8096DF241056}" destId="{D36DAE85-EA1E-46C5-80DF-B590E42C26F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F81229-B90C-4514-8266-A248B1E8C2B7}" type="doc">
      <dgm:prSet loTypeId="urn:diagrams.loki3.com/VaryingWidthList+Icon" loCatId="list" qsTypeId="urn:microsoft.com/office/officeart/2005/8/quickstyle/3d5" qsCatId="3D" csTypeId="urn:microsoft.com/office/officeart/2005/8/colors/colorful5" csCatId="colorful" phldr="1"/>
      <dgm:spPr/>
      <dgm:t>
        <a:bodyPr/>
        <a:lstStyle/>
        <a:p>
          <a:endParaRPr lang="el-GR"/>
        </a:p>
      </dgm:t>
    </dgm:pt>
    <dgm:pt modelId="{92CE4270-9468-4B2E-8BC8-2A3366ED6E11}">
      <dgm:prSet/>
      <dgm:spPr/>
      <dgm:t>
        <a:bodyPr/>
        <a:lstStyle/>
        <a:p>
          <a:pPr algn="ctr" rtl="0"/>
          <a:r>
            <a:rPr lang="el-GR" dirty="0" smtClean="0"/>
            <a:t>Ρόλοι και καθήκοντα Σχολικού Νοσηλευτή.</a:t>
          </a:r>
          <a:endParaRPr lang="el-GR" dirty="0"/>
        </a:p>
      </dgm:t>
    </dgm:pt>
    <dgm:pt modelId="{30D87A68-72FE-473C-B9A1-5B9C412A61C5}" type="parTrans" cxnId="{D65A3DE8-9816-4468-AF28-BEEB4CD3178F}">
      <dgm:prSet/>
      <dgm:spPr/>
      <dgm:t>
        <a:bodyPr/>
        <a:lstStyle/>
        <a:p>
          <a:pPr algn="ctr"/>
          <a:endParaRPr lang="el-GR"/>
        </a:p>
      </dgm:t>
    </dgm:pt>
    <dgm:pt modelId="{83516866-A77B-4692-A19B-9CD6D52F7009}" type="sibTrans" cxnId="{D65A3DE8-9816-4468-AF28-BEEB4CD3178F}">
      <dgm:prSet/>
      <dgm:spPr/>
      <dgm:t>
        <a:bodyPr/>
        <a:lstStyle/>
        <a:p>
          <a:pPr algn="ctr"/>
          <a:endParaRPr lang="el-GR"/>
        </a:p>
      </dgm:t>
    </dgm:pt>
    <dgm:pt modelId="{95A70395-5DD0-46C8-A7CF-5567C4E3150C}">
      <dgm:prSet/>
      <dgm:spPr/>
      <dgm:t>
        <a:bodyPr/>
        <a:lstStyle/>
        <a:p>
          <a:pPr algn="ctr" rtl="0"/>
          <a:r>
            <a:rPr lang="el-GR" dirty="0" smtClean="0"/>
            <a:t>Δεξιότητες και Επάρκεια Σχολικού Νοσηλευτή.</a:t>
          </a:r>
          <a:r>
            <a:rPr lang="en-US" dirty="0" smtClean="0"/>
            <a:t> </a:t>
          </a:r>
          <a:endParaRPr lang="el-GR" dirty="0"/>
        </a:p>
      </dgm:t>
    </dgm:pt>
    <dgm:pt modelId="{7C266708-2B87-4AF1-ACD6-E0830375F79D}" type="parTrans" cxnId="{5C66A077-F5CC-4270-97F4-2688940B0A2C}">
      <dgm:prSet/>
      <dgm:spPr/>
      <dgm:t>
        <a:bodyPr/>
        <a:lstStyle/>
        <a:p>
          <a:pPr algn="ctr"/>
          <a:endParaRPr lang="el-GR"/>
        </a:p>
      </dgm:t>
    </dgm:pt>
    <dgm:pt modelId="{1BCD5248-2644-40BA-9DE5-EFA9D44C50F9}" type="sibTrans" cxnId="{5C66A077-F5CC-4270-97F4-2688940B0A2C}">
      <dgm:prSet/>
      <dgm:spPr/>
      <dgm:t>
        <a:bodyPr/>
        <a:lstStyle/>
        <a:p>
          <a:pPr algn="ctr"/>
          <a:endParaRPr lang="el-GR"/>
        </a:p>
      </dgm:t>
    </dgm:pt>
    <dgm:pt modelId="{9267BA18-A501-4FF3-8D75-04CB4A6A4137}">
      <dgm:prSet/>
      <dgm:spPr/>
      <dgm:t>
        <a:bodyPr/>
        <a:lstStyle/>
        <a:p>
          <a:pPr algn="ctr" rtl="0"/>
          <a:r>
            <a:rPr lang="el-GR" smtClean="0"/>
            <a:t>Πρότυπα άσκησης Σχολικής Νοσηλευτικής στον 21ο αιώνα.</a:t>
          </a:r>
          <a:endParaRPr lang="el-GR" dirty="0"/>
        </a:p>
      </dgm:t>
    </dgm:pt>
    <dgm:pt modelId="{32329A15-85E3-43C7-9F9D-5679F3D7041A}" type="parTrans" cxnId="{D94BE7CD-8519-4A10-AC5D-AA6B4683D412}">
      <dgm:prSet/>
      <dgm:spPr/>
      <dgm:t>
        <a:bodyPr/>
        <a:lstStyle/>
        <a:p>
          <a:pPr algn="ctr"/>
          <a:endParaRPr lang="el-GR"/>
        </a:p>
      </dgm:t>
    </dgm:pt>
    <dgm:pt modelId="{42B27C39-DF6D-4DF4-8602-15EA94F57BD1}" type="sibTrans" cxnId="{D94BE7CD-8519-4A10-AC5D-AA6B4683D412}">
      <dgm:prSet/>
      <dgm:spPr/>
      <dgm:t>
        <a:bodyPr/>
        <a:lstStyle/>
        <a:p>
          <a:pPr algn="ctr"/>
          <a:endParaRPr lang="el-GR"/>
        </a:p>
      </dgm:t>
    </dgm:pt>
    <dgm:pt modelId="{70861994-5DEE-494E-95D6-BA2DD6D25EDC}" type="pres">
      <dgm:prSet presAssocID="{F8F81229-B90C-4514-8266-A248B1E8C2B7}" presName="Name0" presStyleCnt="0">
        <dgm:presLayoutVars>
          <dgm:resizeHandles/>
        </dgm:presLayoutVars>
      </dgm:prSet>
      <dgm:spPr/>
      <dgm:t>
        <a:bodyPr/>
        <a:lstStyle/>
        <a:p>
          <a:endParaRPr lang="el-GR"/>
        </a:p>
      </dgm:t>
    </dgm:pt>
    <dgm:pt modelId="{DEA8CED7-0E35-4CCB-8563-A0AE98A03BA4}" type="pres">
      <dgm:prSet presAssocID="{92CE4270-9468-4B2E-8BC8-2A3366ED6E11}" presName="text" presStyleLbl="node1" presStyleIdx="0" presStyleCnt="3">
        <dgm:presLayoutVars>
          <dgm:bulletEnabled val="1"/>
        </dgm:presLayoutVars>
      </dgm:prSet>
      <dgm:spPr/>
      <dgm:t>
        <a:bodyPr/>
        <a:lstStyle/>
        <a:p>
          <a:endParaRPr lang="el-GR"/>
        </a:p>
      </dgm:t>
    </dgm:pt>
    <dgm:pt modelId="{75542517-BEE0-4ED4-8DDB-544980989738}" type="pres">
      <dgm:prSet presAssocID="{83516866-A77B-4692-A19B-9CD6D52F7009}" presName="space" presStyleCnt="0"/>
      <dgm:spPr/>
    </dgm:pt>
    <dgm:pt modelId="{A5F8DD33-B1E7-4CFA-BC06-46E5C7C5C890}" type="pres">
      <dgm:prSet presAssocID="{95A70395-5DD0-46C8-A7CF-5567C4E3150C}" presName="text" presStyleLbl="node1" presStyleIdx="1" presStyleCnt="3">
        <dgm:presLayoutVars>
          <dgm:bulletEnabled val="1"/>
        </dgm:presLayoutVars>
      </dgm:prSet>
      <dgm:spPr/>
      <dgm:t>
        <a:bodyPr/>
        <a:lstStyle/>
        <a:p>
          <a:endParaRPr lang="el-GR"/>
        </a:p>
      </dgm:t>
    </dgm:pt>
    <dgm:pt modelId="{E035867D-E01D-4042-BDDF-4257A8049520}" type="pres">
      <dgm:prSet presAssocID="{1BCD5248-2644-40BA-9DE5-EFA9D44C50F9}" presName="space" presStyleCnt="0"/>
      <dgm:spPr/>
    </dgm:pt>
    <dgm:pt modelId="{11493336-DCD0-449E-B007-D168F18577D2}" type="pres">
      <dgm:prSet presAssocID="{9267BA18-A501-4FF3-8D75-04CB4A6A4137}" presName="text" presStyleLbl="node1" presStyleIdx="2" presStyleCnt="3">
        <dgm:presLayoutVars>
          <dgm:bulletEnabled val="1"/>
        </dgm:presLayoutVars>
      </dgm:prSet>
      <dgm:spPr/>
      <dgm:t>
        <a:bodyPr/>
        <a:lstStyle/>
        <a:p>
          <a:endParaRPr lang="el-GR"/>
        </a:p>
      </dgm:t>
    </dgm:pt>
  </dgm:ptLst>
  <dgm:cxnLst>
    <dgm:cxn modelId="{ABA099B1-97F4-42A9-9443-6471193EBFDE}" type="presOf" srcId="{92CE4270-9468-4B2E-8BC8-2A3366ED6E11}" destId="{DEA8CED7-0E35-4CCB-8563-A0AE98A03BA4}" srcOrd="0" destOrd="0" presId="urn:diagrams.loki3.com/VaryingWidthList+Icon"/>
    <dgm:cxn modelId="{D94BE7CD-8519-4A10-AC5D-AA6B4683D412}" srcId="{F8F81229-B90C-4514-8266-A248B1E8C2B7}" destId="{9267BA18-A501-4FF3-8D75-04CB4A6A4137}" srcOrd="2" destOrd="0" parTransId="{32329A15-85E3-43C7-9F9D-5679F3D7041A}" sibTransId="{42B27C39-DF6D-4DF4-8602-15EA94F57BD1}"/>
    <dgm:cxn modelId="{F6237A2A-5594-4F36-B62C-6AD4A611F15B}" type="presOf" srcId="{95A70395-5DD0-46C8-A7CF-5567C4E3150C}" destId="{A5F8DD33-B1E7-4CFA-BC06-46E5C7C5C890}" srcOrd="0" destOrd="0" presId="urn:diagrams.loki3.com/VaryingWidthList+Icon"/>
    <dgm:cxn modelId="{D65A3DE8-9816-4468-AF28-BEEB4CD3178F}" srcId="{F8F81229-B90C-4514-8266-A248B1E8C2B7}" destId="{92CE4270-9468-4B2E-8BC8-2A3366ED6E11}" srcOrd="0" destOrd="0" parTransId="{30D87A68-72FE-473C-B9A1-5B9C412A61C5}" sibTransId="{83516866-A77B-4692-A19B-9CD6D52F7009}"/>
    <dgm:cxn modelId="{B13CBD82-658A-47C2-BF09-C75978EA137B}" type="presOf" srcId="{F8F81229-B90C-4514-8266-A248B1E8C2B7}" destId="{70861994-5DEE-494E-95D6-BA2DD6D25EDC}" srcOrd="0" destOrd="0" presId="urn:diagrams.loki3.com/VaryingWidthList+Icon"/>
    <dgm:cxn modelId="{9C264E0E-0B17-454C-A13A-9EA0C136B932}" type="presOf" srcId="{9267BA18-A501-4FF3-8D75-04CB4A6A4137}" destId="{11493336-DCD0-449E-B007-D168F18577D2}" srcOrd="0" destOrd="0" presId="urn:diagrams.loki3.com/VaryingWidthList+Icon"/>
    <dgm:cxn modelId="{5C66A077-F5CC-4270-97F4-2688940B0A2C}" srcId="{F8F81229-B90C-4514-8266-A248B1E8C2B7}" destId="{95A70395-5DD0-46C8-A7CF-5567C4E3150C}" srcOrd="1" destOrd="0" parTransId="{7C266708-2B87-4AF1-ACD6-E0830375F79D}" sibTransId="{1BCD5248-2644-40BA-9DE5-EFA9D44C50F9}"/>
    <dgm:cxn modelId="{AF756696-ACEA-472C-94A4-1A9969C9BFCE}" type="presParOf" srcId="{70861994-5DEE-494E-95D6-BA2DD6D25EDC}" destId="{DEA8CED7-0E35-4CCB-8563-A0AE98A03BA4}" srcOrd="0" destOrd="0" presId="urn:diagrams.loki3.com/VaryingWidthList+Icon"/>
    <dgm:cxn modelId="{A06F9AE3-6C61-4A45-93B5-E1CF43316C9B}" type="presParOf" srcId="{70861994-5DEE-494E-95D6-BA2DD6D25EDC}" destId="{75542517-BEE0-4ED4-8DDB-544980989738}" srcOrd="1" destOrd="0" presId="urn:diagrams.loki3.com/VaryingWidthList+Icon"/>
    <dgm:cxn modelId="{ED4FD5AD-3B7F-4E55-9ECE-4902C2743ADB}" type="presParOf" srcId="{70861994-5DEE-494E-95D6-BA2DD6D25EDC}" destId="{A5F8DD33-B1E7-4CFA-BC06-46E5C7C5C890}" srcOrd="2" destOrd="0" presId="urn:diagrams.loki3.com/VaryingWidthList+Icon"/>
    <dgm:cxn modelId="{E5EF2346-EACA-434B-94B8-FE7110565063}" type="presParOf" srcId="{70861994-5DEE-494E-95D6-BA2DD6D25EDC}" destId="{E035867D-E01D-4042-BDDF-4257A8049520}" srcOrd="3" destOrd="0" presId="urn:diagrams.loki3.com/VaryingWidthList+Icon"/>
    <dgm:cxn modelId="{3FA0C70E-641C-48B6-84EE-04A0D2DB65A0}" type="presParOf" srcId="{70861994-5DEE-494E-95D6-BA2DD6D25EDC}" destId="{11493336-DCD0-449E-B007-D168F18577D2}" srcOrd="4" destOrd="0" presId="urn:diagrams.loki3.com/VaryingWidthList+Icon"/>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5ECAA-FFA9-4291-82FD-9D0D3E88715F}"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l-GR"/>
        </a:p>
      </dgm:t>
    </dgm:pt>
    <dgm:pt modelId="{D09B82AF-F3C6-4D02-8650-E20F92E4EA34}">
      <dgm:prSet/>
      <dgm:spPr/>
      <dgm:t>
        <a:bodyPr/>
        <a:lstStyle/>
        <a:p>
          <a:pPr algn="ctr" rtl="0"/>
          <a:r>
            <a:rPr lang="el-GR" smtClean="0"/>
            <a:t>Μέσον προσφοράς υγειονομικών υπηρεσιών στο σχολικό πληθυσμό και των 3 βαθμίδων</a:t>
          </a:r>
          <a:endParaRPr lang="el-GR"/>
        </a:p>
      </dgm:t>
    </dgm:pt>
    <dgm:pt modelId="{5D8F287B-33E8-4894-B931-405C35437D78}" type="parTrans" cxnId="{56B07494-4A27-476F-BC31-8FD2C835811B}">
      <dgm:prSet/>
      <dgm:spPr/>
      <dgm:t>
        <a:bodyPr/>
        <a:lstStyle/>
        <a:p>
          <a:pPr algn="ctr"/>
          <a:endParaRPr lang="el-GR"/>
        </a:p>
      </dgm:t>
    </dgm:pt>
    <dgm:pt modelId="{EF699168-743B-47E5-8345-2B817A024A19}" type="sibTrans" cxnId="{56B07494-4A27-476F-BC31-8FD2C835811B}">
      <dgm:prSet/>
      <dgm:spPr/>
      <dgm:t>
        <a:bodyPr/>
        <a:lstStyle/>
        <a:p>
          <a:pPr algn="ctr"/>
          <a:endParaRPr lang="el-GR"/>
        </a:p>
      </dgm:t>
    </dgm:pt>
    <dgm:pt modelId="{FDB85229-FF77-48F8-B460-E46908F5A251}">
      <dgm:prSet/>
      <dgm:spPr/>
      <dgm:t>
        <a:bodyPr/>
        <a:lstStyle/>
        <a:p>
          <a:pPr algn="ctr" rtl="0"/>
          <a:r>
            <a:rPr lang="el-GR" smtClean="0"/>
            <a:t>Επέκταση υπηρεσιών  στο προσωπικό του σχολείου και στους γονείς</a:t>
          </a:r>
          <a:endParaRPr lang="el-GR"/>
        </a:p>
      </dgm:t>
    </dgm:pt>
    <dgm:pt modelId="{10F8A2E0-CD39-4C49-A9E3-39600E2CDB96}" type="parTrans" cxnId="{E41D653B-7632-4913-BF8B-E9F41BB9B244}">
      <dgm:prSet/>
      <dgm:spPr/>
      <dgm:t>
        <a:bodyPr/>
        <a:lstStyle/>
        <a:p>
          <a:pPr algn="ctr"/>
          <a:endParaRPr lang="el-GR"/>
        </a:p>
      </dgm:t>
    </dgm:pt>
    <dgm:pt modelId="{BB180C74-3299-49D7-98A1-DB64A55B9C76}" type="sibTrans" cxnId="{E41D653B-7632-4913-BF8B-E9F41BB9B244}">
      <dgm:prSet/>
      <dgm:spPr/>
      <dgm:t>
        <a:bodyPr/>
        <a:lstStyle/>
        <a:p>
          <a:pPr algn="ctr"/>
          <a:endParaRPr lang="el-GR"/>
        </a:p>
      </dgm:t>
    </dgm:pt>
    <dgm:pt modelId="{E4E35F21-AA3B-4C82-9F30-2A0144603C66}">
      <dgm:prSet/>
      <dgm:spPr/>
      <dgm:t>
        <a:bodyPr/>
        <a:lstStyle/>
        <a:p>
          <a:pPr algn="ctr" rtl="0"/>
          <a:r>
            <a:rPr lang="el-GR" b="1" smtClean="0"/>
            <a:t>ΣΧΟΛΕΙΟ= ΚΟΙΝΟΤΙΚΟ  ΚΕΝΤΡΟ</a:t>
          </a:r>
          <a:endParaRPr lang="el-GR"/>
        </a:p>
      </dgm:t>
    </dgm:pt>
    <dgm:pt modelId="{9464556A-4D97-4A4D-80AF-3A2AA4AC2620}" type="parTrans" cxnId="{C2C2E486-7C56-4177-9F2B-08CD9F06122E}">
      <dgm:prSet/>
      <dgm:spPr/>
      <dgm:t>
        <a:bodyPr/>
        <a:lstStyle/>
        <a:p>
          <a:pPr algn="ctr"/>
          <a:endParaRPr lang="el-GR"/>
        </a:p>
      </dgm:t>
    </dgm:pt>
    <dgm:pt modelId="{DB93D9A2-022E-40F4-8DD3-BCB906E3A80B}" type="sibTrans" cxnId="{C2C2E486-7C56-4177-9F2B-08CD9F06122E}">
      <dgm:prSet/>
      <dgm:spPr/>
      <dgm:t>
        <a:bodyPr/>
        <a:lstStyle/>
        <a:p>
          <a:pPr algn="ctr"/>
          <a:endParaRPr lang="el-GR"/>
        </a:p>
      </dgm:t>
    </dgm:pt>
    <dgm:pt modelId="{8C923C1A-E8FC-402F-B25E-19F6FE60878F}" type="pres">
      <dgm:prSet presAssocID="{5FE5ECAA-FFA9-4291-82FD-9D0D3E88715F}" presName="linear" presStyleCnt="0">
        <dgm:presLayoutVars>
          <dgm:animLvl val="lvl"/>
          <dgm:resizeHandles val="exact"/>
        </dgm:presLayoutVars>
      </dgm:prSet>
      <dgm:spPr/>
      <dgm:t>
        <a:bodyPr/>
        <a:lstStyle/>
        <a:p>
          <a:endParaRPr lang="el-GR"/>
        </a:p>
      </dgm:t>
    </dgm:pt>
    <dgm:pt modelId="{DB88DA67-E870-4FE9-806F-D0BA4CAE5A09}" type="pres">
      <dgm:prSet presAssocID="{D09B82AF-F3C6-4D02-8650-E20F92E4EA34}" presName="parentText" presStyleLbl="node1" presStyleIdx="0" presStyleCnt="3">
        <dgm:presLayoutVars>
          <dgm:chMax val="0"/>
          <dgm:bulletEnabled val="1"/>
        </dgm:presLayoutVars>
      </dgm:prSet>
      <dgm:spPr/>
      <dgm:t>
        <a:bodyPr/>
        <a:lstStyle/>
        <a:p>
          <a:endParaRPr lang="el-GR"/>
        </a:p>
      </dgm:t>
    </dgm:pt>
    <dgm:pt modelId="{19231DF9-5C27-49AB-B0DB-14FB6871B8BE}" type="pres">
      <dgm:prSet presAssocID="{EF699168-743B-47E5-8345-2B817A024A19}" presName="spacer" presStyleCnt="0"/>
      <dgm:spPr/>
    </dgm:pt>
    <dgm:pt modelId="{DCE175E0-2374-4D3E-8222-49C486C7B024}" type="pres">
      <dgm:prSet presAssocID="{FDB85229-FF77-48F8-B460-E46908F5A251}" presName="parentText" presStyleLbl="node1" presStyleIdx="1" presStyleCnt="3">
        <dgm:presLayoutVars>
          <dgm:chMax val="0"/>
          <dgm:bulletEnabled val="1"/>
        </dgm:presLayoutVars>
      </dgm:prSet>
      <dgm:spPr/>
      <dgm:t>
        <a:bodyPr/>
        <a:lstStyle/>
        <a:p>
          <a:endParaRPr lang="el-GR"/>
        </a:p>
      </dgm:t>
    </dgm:pt>
    <dgm:pt modelId="{EB2542A1-F29C-47C9-AEE0-81F5DE1A7469}" type="pres">
      <dgm:prSet presAssocID="{BB180C74-3299-49D7-98A1-DB64A55B9C76}" presName="spacer" presStyleCnt="0"/>
      <dgm:spPr/>
    </dgm:pt>
    <dgm:pt modelId="{BCF6C057-8506-4D9D-9FEB-2BCAD2BD6760}" type="pres">
      <dgm:prSet presAssocID="{E4E35F21-AA3B-4C82-9F30-2A0144603C66}" presName="parentText" presStyleLbl="node1" presStyleIdx="2" presStyleCnt="3">
        <dgm:presLayoutVars>
          <dgm:chMax val="0"/>
          <dgm:bulletEnabled val="1"/>
        </dgm:presLayoutVars>
      </dgm:prSet>
      <dgm:spPr/>
      <dgm:t>
        <a:bodyPr/>
        <a:lstStyle/>
        <a:p>
          <a:endParaRPr lang="el-GR"/>
        </a:p>
      </dgm:t>
    </dgm:pt>
  </dgm:ptLst>
  <dgm:cxnLst>
    <dgm:cxn modelId="{C2C2E486-7C56-4177-9F2B-08CD9F06122E}" srcId="{5FE5ECAA-FFA9-4291-82FD-9D0D3E88715F}" destId="{E4E35F21-AA3B-4C82-9F30-2A0144603C66}" srcOrd="2" destOrd="0" parTransId="{9464556A-4D97-4A4D-80AF-3A2AA4AC2620}" sibTransId="{DB93D9A2-022E-40F4-8DD3-BCB906E3A80B}"/>
    <dgm:cxn modelId="{4A889BB7-20EE-4650-AB06-FF3C7618AE23}" type="presOf" srcId="{5FE5ECAA-FFA9-4291-82FD-9D0D3E88715F}" destId="{8C923C1A-E8FC-402F-B25E-19F6FE60878F}" srcOrd="0" destOrd="0" presId="urn:microsoft.com/office/officeart/2005/8/layout/vList2"/>
    <dgm:cxn modelId="{56B07494-4A27-476F-BC31-8FD2C835811B}" srcId="{5FE5ECAA-FFA9-4291-82FD-9D0D3E88715F}" destId="{D09B82AF-F3C6-4D02-8650-E20F92E4EA34}" srcOrd="0" destOrd="0" parTransId="{5D8F287B-33E8-4894-B931-405C35437D78}" sibTransId="{EF699168-743B-47E5-8345-2B817A024A19}"/>
    <dgm:cxn modelId="{9FC5A58E-BED4-4CB5-BE40-1DD30D024142}" type="presOf" srcId="{E4E35F21-AA3B-4C82-9F30-2A0144603C66}" destId="{BCF6C057-8506-4D9D-9FEB-2BCAD2BD6760}" srcOrd="0" destOrd="0" presId="urn:microsoft.com/office/officeart/2005/8/layout/vList2"/>
    <dgm:cxn modelId="{E41D653B-7632-4913-BF8B-E9F41BB9B244}" srcId="{5FE5ECAA-FFA9-4291-82FD-9D0D3E88715F}" destId="{FDB85229-FF77-48F8-B460-E46908F5A251}" srcOrd="1" destOrd="0" parTransId="{10F8A2E0-CD39-4C49-A9E3-39600E2CDB96}" sibTransId="{BB180C74-3299-49D7-98A1-DB64A55B9C76}"/>
    <dgm:cxn modelId="{6FBFD52C-F468-4F9E-BE78-73BD5890BF95}" type="presOf" srcId="{FDB85229-FF77-48F8-B460-E46908F5A251}" destId="{DCE175E0-2374-4D3E-8222-49C486C7B024}" srcOrd="0" destOrd="0" presId="urn:microsoft.com/office/officeart/2005/8/layout/vList2"/>
    <dgm:cxn modelId="{574B38CF-B098-4FD7-AA65-0B6C7FB50FF3}" type="presOf" srcId="{D09B82AF-F3C6-4D02-8650-E20F92E4EA34}" destId="{DB88DA67-E870-4FE9-806F-D0BA4CAE5A09}" srcOrd="0" destOrd="0" presId="urn:microsoft.com/office/officeart/2005/8/layout/vList2"/>
    <dgm:cxn modelId="{4E8E6790-8A50-434B-87C7-16D92EF74BF9}" type="presParOf" srcId="{8C923C1A-E8FC-402F-B25E-19F6FE60878F}" destId="{DB88DA67-E870-4FE9-806F-D0BA4CAE5A09}" srcOrd="0" destOrd="0" presId="urn:microsoft.com/office/officeart/2005/8/layout/vList2"/>
    <dgm:cxn modelId="{8370F522-3D00-4765-9247-BCED0EE35BAF}" type="presParOf" srcId="{8C923C1A-E8FC-402F-B25E-19F6FE60878F}" destId="{19231DF9-5C27-49AB-B0DB-14FB6871B8BE}" srcOrd="1" destOrd="0" presId="urn:microsoft.com/office/officeart/2005/8/layout/vList2"/>
    <dgm:cxn modelId="{7C0288A3-F857-4BDB-83AA-2F0E7A2F9E6D}" type="presParOf" srcId="{8C923C1A-E8FC-402F-B25E-19F6FE60878F}" destId="{DCE175E0-2374-4D3E-8222-49C486C7B024}" srcOrd="2" destOrd="0" presId="urn:microsoft.com/office/officeart/2005/8/layout/vList2"/>
    <dgm:cxn modelId="{CF30EB3F-8159-4BC9-8C2F-C3A4965E11AC}" type="presParOf" srcId="{8C923C1A-E8FC-402F-B25E-19F6FE60878F}" destId="{EB2542A1-F29C-47C9-AEE0-81F5DE1A7469}" srcOrd="3" destOrd="0" presId="urn:microsoft.com/office/officeart/2005/8/layout/vList2"/>
    <dgm:cxn modelId="{46F81EE2-1FAD-4870-B272-0E1AFA89B9BE}" type="presParOf" srcId="{8C923C1A-E8FC-402F-B25E-19F6FE60878F}" destId="{BCF6C057-8506-4D9D-9FEB-2BCAD2BD676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C975D-CF8B-491C-9C4A-87D7AA5F0775}"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el-GR"/>
        </a:p>
      </dgm:t>
    </dgm:pt>
    <dgm:pt modelId="{AED0472B-11C1-4D95-8129-185F9C19E358}">
      <dgm:prSet/>
      <dgm:spPr/>
      <dgm:t>
        <a:bodyPr/>
        <a:lstStyle/>
        <a:p>
          <a:pPr rtl="0"/>
          <a:r>
            <a:rPr lang="el-GR" smtClean="0"/>
            <a:t>ΣΗΜΕΡΑ ΤΟ ΣΧΟΛΕΙΟ</a:t>
          </a:r>
          <a:endParaRPr lang="el-GR"/>
        </a:p>
      </dgm:t>
    </dgm:pt>
    <dgm:pt modelId="{74C8770C-93DD-4886-9672-976074EA846D}" type="parTrans" cxnId="{FA1F1754-FD4D-4BD7-999B-91FCC91B30A4}">
      <dgm:prSet/>
      <dgm:spPr/>
      <dgm:t>
        <a:bodyPr/>
        <a:lstStyle/>
        <a:p>
          <a:endParaRPr lang="el-GR"/>
        </a:p>
      </dgm:t>
    </dgm:pt>
    <dgm:pt modelId="{B559584C-F3C7-4B42-ACEB-9E590B2E53F3}" type="sibTrans" cxnId="{FA1F1754-FD4D-4BD7-999B-91FCC91B30A4}">
      <dgm:prSet/>
      <dgm:spPr/>
      <dgm:t>
        <a:bodyPr/>
        <a:lstStyle/>
        <a:p>
          <a:endParaRPr lang="el-GR"/>
        </a:p>
      </dgm:t>
    </dgm:pt>
    <dgm:pt modelId="{B257C971-86DB-45B5-B2F6-F4E734E78666}" type="pres">
      <dgm:prSet presAssocID="{80FC975D-CF8B-491C-9C4A-87D7AA5F0775}" presName="linear" presStyleCnt="0">
        <dgm:presLayoutVars>
          <dgm:animLvl val="lvl"/>
          <dgm:resizeHandles val="exact"/>
        </dgm:presLayoutVars>
      </dgm:prSet>
      <dgm:spPr/>
      <dgm:t>
        <a:bodyPr/>
        <a:lstStyle/>
        <a:p>
          <a:endParaRPr lang="el-GR"/>
        </a:p>
      </dgm:t>
    </dgm:pt>
    <dgm:pt modelId="{738D0E79-1B97-46F0-8A9B-0EA06C9F17C6}" type="pres">
      <dgm:prSet presAssocID="{AED0472B-11C1-4D95-8129-185F9C19E358}" presName="parentText" presStyleLbl="node1" presStyleIdx="0" presStyleCnt="1">
        <dgm:presLayoutVars>
          <dgm:chMax val="0"/>
          <dgm:bulletEnabled val="1"/>
        </dgm:presLayoutVars>
      </dgm:prSet>
      <dgm:spPr/>
      <dgm:t>
        <a:bodyPr/>
        <a:lstStyle/>
        <a:p>
          <a:endParaRPr lang="el-GR"/>
        </a:p>
      </dgm:t>
    </dgm:pt>
  </dgm:ptLst>
  <dgm:cxnLst>
    <dgm:cxn modelId="{AC07803B-70BE-48C7-BFE4-6023FED57B57}" type="presOf" srcId="{AED0472B-11C1-4D95-8129-185F9C19E358}" destId="{738D0E79-1B97-46F0-8A9B-0EA06C9F17C6}" srcOrd="0" destOrd="0" presId="urn:microsoft.com/office/officeart/2005/8/layout/vList2"/>
    <dgm:cxn modelId="{0C60593B-3BF4-486A-8803-BDE2C1F92148}" type="presOf" srcId="{80FC975D-CF8B-491C-9C4A-87D7AA5F0775}" destId="{B257C971-86DB-45B5-B2F6-F4E734E78666}" srcOrd="0" destOrd="0" presId="urn:microsoft.com/office/officeart/2005/8/layout/vList2"/>
    <dgm:cxn modelId="{FA1F1754-FD4D-4BD7-999B-91FCC91B30A4}" srcId="{80FC975D-CF8B-491C-9C4A-87D7AA5F0775}" destId="{AED0472B-11C1-4D95-8129-185F9C19E358}" srcOrd="0" destOrd="0" parTransId="{74C8770C-93DD-4886-9672-976074EA846D}" sibTransId="{B559584C-F3C7-4B42-ACEB-9E590B2E53F3}"/>
    <dgm:cxn modelId="{62135424-F1AC-48BF-BA26-374557ACD056}" type="presParOf" srcId="{B257C971-86DB-45B5-B2F6-F4E734E78666}" destId="{738D0E79-1B97-46F0-8A9B-0EA06C9F17C6}" srcOrd="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8C87E5-C23B-47D8-9FAC-2537B75CDC4F}"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el-GR"/>
        </a:p>
      </dgm:t>
    </dgm:pt>
    <dgm:pt modelId="{627FE389-71FC-451B-9339-0349FBD369F0}">
      <dgm:prSet custT="1"/>
      <dgm:spPr/>
      <dgm:t>
        <a:bodyPr/>
        <a:lstStyle/>
        <a:p>
          <a:pPr algn="ctr" rtl="0"/>
          <a:r>
            <a:rPr lang="el-GR" sz="3600" b="1" smtClean="0"/>
            <a:t> Δεξιότητες και Επάρκεια Σχολικού Νοσηλευτή</a:t>
          </a:r>
          <a:endParaRPr lang="el-GR" sz="3600" b="1" dirty="0"/>
        </a:p>
      </dgm:t>
    </dgm:pt>
    <dgm:pt modelId="{AC22913D-F8FC-4535-AE97-498B1888B0D2}" type="parTrans" cxnId="{C36D500A-710A-4598-89BD-DE17C9C47284}">
      <dgm:prSet/>
      <dgm:spPr/>
      <dgm:t>
        <a:bodyPr/>
        <a:lstStyle/>
        <a:p>
          <a:endParaRPr lang="el-GR"/>
        </a:p>
      </dgm:t>
    </dgm:pt>
    <dgm:pt modelId="{575BE0BB-B2D3-4D97-8EFC-89F2064DA6A4}" type="sibTrans" cxnId="{C36D500A-710A-4598-89BD-DE17C9C47284}">
      <dgm:prSet/>
      <dgm:spPr/>
      <dgm:t>
        <a:bodyPr/>
        <a:lstStyle/>
        <a:p>
          <a:endParaRPr lang="el-GR"/>
        </a:p>
      </dgm:t>
    </dgm:pt>
    <dgm:pt modelId="{F2368E90-01B2-4190-84B6-3C3564C02309}" type="pres">
      <dgm:prSet presAssocID="{1F8C87E5-C23B-47D8-9FAC-2537B75CDC4F}" presName="linear" presStyleCnt="0">
        <dgm:presLayoutVars>
          <dgm:animLvl val="lvl"/>
          <dgm:resizeHandles val="exact"/>
        </dgm:presLayoutVars>
      </dgm:prSet>
      <dgm:spPr/>
      <dgm:t>
        <a:bodyPr/>
        <a:lstStyle/>
        <a:p>
          <a:endParaRPr lang="el-GR"/>
        </a:p>
      </dgm:t>
    </dgm:pt>
    <dgm:pt modelId="{4A4E7176-CEDC-475D-A3A3-42BDD9E52E54}" type="pres">
      <dgm:prSet presAssocID="{627FE389-71FC-451B-9339-0349FBD369F0}" presName="parentText" presStyleLbl="node1" presStyleIdx="0" presStyleCnt="1" custLinFactNeighborX="926" custLinFactNeighborY="-49">
        <dgm:presLayoutVars>
          <dgm:chMax val="0"/>
          <dgm:bulletEnabled val="1"/>
        </dgm:presLayoutVars>
      </dgm:prSet>
      <dgm:spPr/>
      <dgm:t>
        <a:bodyPr/>
        <a:lstStyle/>
        <a:p>
          <a:endParaRPr lang="el-GR"/>
        </a:p>
      </dgm:t>
    </dgm:pt>
  </dgm:ptLst>
  <dgm:cxnLst>
    <dgm:cxn modelId="{C36D500A-710A-4598-89BD-DE17C9C47284}" srcId="{1F8C87E5-C23B-47D8-9FAC-2537B75CDC4F}" destId="{627FE389-71FC-451B-9339-0349FBD369F0}" srcOrd="0" destOrd="0" parTransId="{AC22913D-F8FC-4535-AE97-498B1888B0D2}" sibTransId="{575BE0BB-B2D3-4D97-8EFC-89F2064DA6A4}"/>
    <dgm:cxn modelId="{BEDE0E89-F83D-4F1E-8DB4-ADA5CAC1A2E2}" type="presOf" srcId="{627FE389-71FC-451B-9339-0349FBD369F0}" destId="{4A4E7176-CEDC-475D-A3A3-42BDD9E52E54}" srcOrd="0" destOrd="0" presId="urn:microsoft.com/office/officeart/2005/8/layout/vList2"/>
    <dgm:cxn modelId="{0B4625CF-E90F-439E-892B-7815B9151580}" type="presOf" srcId="{1F8C87E5-C23B-47D8-9FAC-2537B75CDC4F}" destId="{F2368E90-01B2-4190-84B6-3C3564C02309}" srcOrd="0" destOrd="0" presId="urn:microsoft.com/office/officeart/2005/8/layout/vList2"/>
    <dgm:cxn modelId="{5D7DED67-0C32-4BD0-98AC-126FB9042F5E}" type="presParOf" srcId="{F2368E90-01B2-4190-84B6-3C3564C02309}" destId="{4A4E7176-CEDC-475D-A3A3-42BDD9E52E54}"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58120D-D7D7-4B8F-B5C0-1D5A1E06F17D}"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l-GR"/>
        </a:p>
      </dgm:t>
    </dgm:pt>
    <dgm:pt modelId="{BFA000C9-B71F-47F9-8D62-574F53D5F15D}">
      <dgm:prSet/>
      <dgm:spPr/>
      <dgm:t>
        <a:bodyPr/>
        <a:lstStyle/>
        <a:p>
          <a:pPr rtl="0"/>
          <a:r>
            <a:rPr lang="el-GR" b="1" u="none" dirty="0" smtClean="0"/>
            <a:t>ΝΟΣΗΛΕΥΤΙΚΕΣ ΔΙΑΓΝΩΣΕΙΣ</a:t>
          </a:r>
        </a:p>
        <a:p>
          <a:pPr rtl="0"/>
          <a:endParaRPr lang="el-GR" b="1" u="none" dirty="0" smtClean="0"/>
        </a:p>
        <a:p>
          <a:pPr rtl="0"/>
          <a:r>
            <a:rPr lang="el-GR" b="1" u="none" dirty="0" smtClean="0"/>
            <a:t>ΣΥΜΦΩΝΑ ΜΕ ΤΟ ΣΥΣΤΗΜΑ</a:t>
          </a:r>
        </a:p>
        <a:p>
          <a:pPr rtl="0"/>
          <a:endParaRPr lang="el-GR" b="1" u="none" dirty="0" smtClean="0"/>
        </a:p>
        <a:p>
          <a:pPr rtl="0"/>
          <a:r>
            <a:rPr lang="el-GR" b="1" u="none" dirty="0" smtClean="0"/>
            <a:t>ΟΜΑΗΑ</a:t>
          </a:r>
        </a:p>
        <a:p>
          <a:pPr rtl="0"/>
          <a:endParaRPr lang="el-GR" b="1" u="none" dirty="0"/>
        </a:p>
      </dgm:t>
    </dgm:pt>
    <dgm:pt modelId="{5F7F1264-C0EB-4331-A8D7-202E305D7D76}" type="parTrans" cxnId="{3559A39F-A859-4549-9B94-70AF8624F91A}">
      <dgm:prSet/>
      <dgm:spPr/>
      <dgm:t>
        <a:bodyPr/>
        <a:lstStyle/>
        <a:p>
          <a:endParaRPr lang="el-GR"/>
        </a:p>
      </dgm:t>
    </dgm:pt>
    <dgm:pt modelId="{C4B3AF94-511A-4B3D-A724-3D3F3D3D5589}" type="sibTrans" cxnId="{3559A39F-A859-4549-9B94-70AF8624F91A}">
      <dgm:prSet/>
      <dgm:spPr/>
      <dgm:t>
        <a:bodyPr/>
        <a:lstStyle/>
        <a:p>
          <a:endParaRPr lang="el-GR"/>
        </a:p>
      </dgm:t>
    </dgm:pt>
    <dgm:pt modelId="{7D7F849F-C4CB-4BE0-A064-0BE26D5A354A}">
      <dgm:prSet/>
      <dgm:spPr/>
      <dgm:t>
        <a:bodyPr/>
        <a:lstStyle/>
        <a:p>
          <a:pPr rtl="0"/>
          <a:r>
            <a:rPr lang="el-GR" b="0" u="sng" dirty="0" smtClean="0"/>
            <a:t>Περιβαλλοντικός </a:t>
          </a:r>
          <a:r>
            <a:rPr lang="el-GR" b="0" dirty="0" smtClean="0"/>
            <a:t> </a:t>
          </a:r>
          <a:endParaRPr lang="el-GR" b="0" dirty="0"/>
        </a:p>
      </dgm:t>
    </dgm:pt>
    <dgm:pt modelId="{A3418078-1DF1-43CD-B7D3-8E63554D364A}" type="parTrans" cxnId="{5FE1A05B-2FC8-487A-AD03-50DFEB846434}">
      <dgm:prSet/>
      <dgm:spPr/>
      <dgm:t>
        <a:bodyPr/>
        <a:lstStyle/>
        <a:p>
          <a:endParaRPr lang="el-GR"/>
        </a:p>
      </dgm:t>
    </dgm:pt>
    <dgm:pt modelId="{74ABA4EB-8139-4745-BB6A-5F5004DA9ABA}" type="sibTrans" cxnId="{5FE1A05B-2FC8-487A-AD03-50DFEB846434}">
      <dgm:prSet/>
      <dgm:spPr/>
      <dgm:t>
        <a:bodyPr/>
        <a:lstStyle/>
        <a:p>
          <a:endParaRPr lang="el-GR"/>
        </a:p>
      </dgm:t>
    </dgm:pt>
    <dgm:pt modelId="{8DD1AFEA-5E1B-4D55-A7E3-3ABCC49B1502}">
      <dgm:prSet/>
      <dgm:spPr/>
      <dgm:t>
        <a:bodyPr/>
        <a:lstStyle/>
        <a:p>
          <a:pPr rtl="0"/>
          <a:r>
            <a:rPr lang="el-GR" b="0" u="sng" dirty="0" smtClean="0"/>
            <a:t>Ψυχοκοινωνικός </a:t>
          </a:r>
          <a:r>
            <a:rPr lang="el-GR" b="0" dirty="0" smtClean="0"/>
            <a:t> </a:t>
          </a:r>
          <a:endParaRPr lang="el-GR" b="0" dirty="0"/>
        </a:p>
      </dgm:t>
    </dgm:pt>
    <dgm:pt modelId="{37885C52-A5D5-4DCB-BF37-A4AE75FACE12}" type="parTrans" cxnId="{F3809EEC-70EC-4059-A8CC-955FCDDA46F2}">
      <dgm:prSet/>
      <dgm:spPr/>
      <dgm:t>
        <a:bodyPr/>
        <a:lstStyle/>
        <a:p>
          <a:endParaRPr lang="el-GR"/>
        </a:p>
      </dgm:t>
    </dgm:pt>
    <dgm:pt modelId="{64F05008-961D-4BBB-B73B-E48698FFEF15}" type="sibTrans" cxnId="{F3809EEC-70EC-4059-A8CC-955FCDDA46F2}">
      <dgm:prSet/>
      <dgm:spPr/>
      <dgm:t>
        <a:bodyPr/>
        <a:lstStyle/>
        <a:p>
          <a:endParaRPr lang="el-GR"/>
        </a:p>
      </dgm:t>
    </dgm:pt>
    <dgm:pt modelId="{F9517DD1-0E86-45C7-A7AE-C7061A504119}">
      <dgm:prSet/>
      <dgm:spPr/>
      <dgm:t>
        <a:bodyPr/>
        <a:lstStyle/>
        <a:p>
          <a:pPr rtl="0"/>
          <a:r>
            <a:rPr lang="el-GR" b="0" u="sng" dirty="0" smtClean="0"/>
            <a:t>Φυσιολογικός </a:t>
          </a:r>
          <a:r>
            <a:rPr lang="el-GR" b="0" dirty="0" smtClean="0"/>
            <a:t>  </a:t>
          </a:r>
          <a:endParaRPr lang="el-GR" b="0" dirty="0"/>
        </a:p>
      </dgm:t>
    </dgm:pt>
    <dgm:pt modelId="{24EFC138-CA49-4EEE-B6AF-CBFD18ACD189}" type="parTrans" cxnId="{F5DDFDBE-34A9-4844-89E1-E037E76D7B94}">
      <dgm:prSet/>
      <dgm:spPr/>
      <dgm:t>
        <a:bodyPr/>
        <a:lstStyle/>
        <a:p>
          <a:endParaRPr lang="el-GR"/>
        </a:p>
      </dgm:t>
    </dgm:pt>
    <dgm:pt modelId="{FE955A55-7115-47C4-9ED5-03643ADD8756}" type="sibTrans" cxnId="{F5DDFDBE-34A9-4844-89E1-E037E76D7B94}">
      <dgm:prSet/>
      <dgm:spPr/>
      <dgm:t>
        <a:bodyPr/>
        <a:lstStyle/>
        <a:p>
          <a:endParaRPr lang="el-GR"/>
        </a:p>
      </dgm:t>
    </dgm:pt>
    <dgm:pt modelId="{8987BBE8-39E4-4FD9-87E4-95A40F9691A9}">
      <dgm:prSet/>
      <dgm:spPr/>
      <dgm:t>
        <a:bodyPr/>
        <a:lstStyle/>
        <a:p>
          <a:pPr rtl="0"/>
          <a:r>
            <a:rPr lang="el-GR" b="0" u="sng" dirty="0" smtClean="0"/>
            <a:t>Συμπεριφορές σχετιζόμενες με την υγεία </a:t>
          </a:r>
          <a:r>
            <a:rPr lang="el-GR" b="0" dirty="0" smtClean="0"/>
            <a:t>  </a:t>
          </a:r>
          <a:endParaRPr lang="el-GR" b="0" dirty="0"/>
        </a:p>
      </dgm:t>
    </dgm:pt>
    <dgm:pt modelId="{A0181337-C02F-4620-9F5B-DDB6AAB7BEDE}" type="parTrans" cxnId="{AED92E26-ADAA-42C3-B420-DAA46805026A}">
      <dgm:prSet/>
      <dgm:spPr/>
      <dgm:t>
        <a:bodyPr/>
        <a:lstStyle/>
        <a:p>
          <a:endParaRPr lang="el-GR"/>
        </a:p>
      </dgm:t>
    </dgm:pt>
    <dgm:pt modelId="{6A9BA3DE-F58D-4C4A-A6E3-08B784827E60}" type="sibTrans" cxnId="{AED92E26-ADAA-42C3-B420-DAA46805026A}">
      <dgm:prSet/>
      <dgm:spPr/>
      <dgm:t>
        <a:bodyPr/>
        <a:lstStyle/>
        <a:p>
          <a:endParaRPr lang="el-GR"/>
        </a:p>
      </dgm:t>
    </dgm:pt>
    <dgm:pt modelId="{B3A36FCC-141C-479D-BBD3-0FC12251A738}" type="pres">
      <dgm:prSet presAssocID="{5B58120D-D7D7-4B8F-B5C0-1D5A1E06F17D}" presName="Name0" presStyleCnt="0">
        <dgm:presLayoutVars>
          <dgm:dir/>
          <dgm:animLvl val="lvl"/>
          <dgm:resizeHandles val="exact"/>
        </dgm:presLayoutVars>
      </dgm:prSet>
      <dgm:spPr/>
      <dgm:t>
        <a:bodyPr/>
        <a:lstStyle/>
        <a:p>
          <a:endParaRPr lang="el-GR"/>
        </a:p>
      </dgm:t>
    </dgm:pt>
    <dgm:pt modelId="{B3F0E8C9-3759-41A0-B386-A42E8071326E}" type="pres">
      <dgm:prSet presAssocID="{BFA000C9-B71F-47F9-8D62-574F53D5F15D}" presName="linNode" presStyleCnt="0"/>
      <dgm:spPr/>
    </dgm:pt>
    <dgm:pt modelId="{4982658C-4E1B-4199-88D2-23E87E1935F6}" type="pres">
      <dgm:prSet presAssocID="{BFA000C9-B71F-47F9-8D62-574F53D5F15D}" presName="parentText" presStyleLbl="node1" presStyleIdx="0" presStyleCnt="1">
        <dgm:presLayoutVars>
          <dgm:chMax val="1"/>
          <dgm:bulletEnabled val="1"/>
        </dgm:presLayoutVars>
      </dgm:prSet>
      <dgm:spPr/>
      <dgm:t>
        <a:bodyPr/>
        <a:lstStyle/>
        <a:p>
          <a:endParaRPr lang="el-GR"/>
        </a:p>
      </dgm:t>
    </dgm:pt>
    <dgm:pt modelId="{61CF9FB9-ECC9-4A66-AD5A-D579F7104038}" type="pres">
      <dgm:prSet presAssocID="{BFA000C9-B71F-47F9-8D62-574F53D5F15D}" presName="descendantText" presStyleLbl="alignAccFollowNode1" presStyleIdx="0" presStyleCnt="1">
        <dgm:presLayoutVars>
          <dgm:bulletEnabled val="1"/>
        </dgm:presLayoutVars>
      </dgm:prSet>
      <dgm:spPr/>
      <dgm:t>
        <a:bodyPr/>
        <a:lstStyle/>
        <a:p>
          <a:endParaRPr lang="el-GR"/>
        </a:p>
      </dgm:t>
    </dgm:pt>
  </dgm:ptLst>
  <dgm:cxnLst>
    <dgm:cxn modelId="{92D42D15-CF5D-4C04-B8D2-2621180CEE4C}" type="presOf" srcId="{8987BBE8-39E4-4FD9-87E4-95A40F9691A9}" destId="{61CF9FB9-ECC9-4A66-AD5A-D579F7104038}" srcOrd="0" destOrd="3" presId="urn:microsoft.com/office/officeart/2005/8/layout/vList5"/>
    <dgm:cxn modelId="{5CCFF0CB-17A7-4F6C-A8EB-014653393160}" type="presOf" srcId="{BFA000C9-B71F-47F9-8D62-574F53D5F15D}" destId="{4982658C-4E1B-4199-88D2-23E87E1935F6}" srcOrd="0" destOrd="0" presId="urn:microsoft.com/office/officeart/2005/8/layout/vList5"/>
    <dgm:cxn modelId="{F3809EEC-70EC-4059-A8CC-955FCDDA46F2}" srcId="{BFA000C9-B71F-47F9-8D62-574F53D5F15D}" destId="{8DD1AFEA-5E1B-4D55-A7E3-3ABCC49B1502}" srcOrd="1" destOrd="0" parTransId="{37885C52-A5D5-4DCB-BF37-A4AE75FACE12}" sibTransId="{64F05008-961D-4BBB-B73B-E48698FFEF15}"/>
    <dgm:cxn modelId="{3559A39F-A859-4549-9B94-70AF8624F91A}" srcId="{5B58120D-D7D7-4B8F-B5C0-1D5A1E06F17D}" destId="{BFA000C9-B71F-47F9-8D62-574F53D5F15D}" srcOrd="0" destOrd="0" parTransId="{5F7F1264-C0EB-4331-A8D7-202E305D7D76}" sibTransId="{C4B3AF94-511A-4B3D-A724-3D3F3D3D5589}"/>
    <dgm:cxn modelId="{ED08B114-DD76-406D-B467-A41CA9689B48}" type="presOf" srcId="{8DD1AFEA-5E1B-4D55-A7E3-3ABCC49B1502}" destId="{61CF9FB9-ECC9-4A66-AD5A-D579F7104038}" srcOrd="0" destOrd="1" presId="urn:microsoft.com/office/officeart/2005/8/layout/vList5"/>
    <dgm:cxn modelId="{8C3C5776-7B04-42AA-9174-8A0B628D05CA}" type="presOf" srcId="{7D7F849F-C4CB-4BE0-A064-0BE26D5A354A}" destId="{61CF9FB9-ECC9-4A66-AD5A-D579F7104038}" srcOrd="0" destOrd="0" presId="urn:microsoft.com/office/officeart/2005/8/layout/vList5"/>
    <dgm:cxn modelId="{F5DDFDBE-34A9-4844-89E1-E037E76D7B94}" srcId="{BFA000C9-B71F-47F9-8D62-574F53D5F15D}" destId="{F9517DD1-0E86-45C7-A7AE-C7061A504119}" srcOrd="2" destOrd="0" parTransId="{24EFC138-CA49-4EEE-B6AF-CBFD18ACD189}" sibTransId="{FE955A55-7115-47C4-9ED5-03643ADD8756}"/>
    <dgm:cxn modelId="{5FE1A05B-2FC8-487A-AD03-50DFEB846434}" srcId="{BFA000C9-B71F-47F9-8D62-574F53D5F15D}" destId="{7D7F849F-C4CB-4BE0-A064-0BE26D5A354A}" srcOrd="0" destOrd="0" parTransId="{A3418078-1DF1-43CD-B7D3-8E63554D364A}" sibTransId="{74ABA4EB-8139-4745-BB6A-5F5004DA9ABA}"/>
    <dgm:cxn modelId="{6D86D39C-09B7-467E-B807-B3EA2EFD1BCB}" type="presOf" srcId="{F9517DD1-0E86-45C7-A7AE-C7061A504119}" destId="{61CF9FB9-ECC9-4A66-AD5A-D579F7104038}" srcOrd="0" destOrd="2" presId="urn:microsoft.com/office/officeart/2005/8/layout/vList5"/>
    <dgm:cxn modelId="{AED92E26-ADAA-42C3-B420-DAA46805026A}" srcId="{BFA000C9-B71F-47F9-8D62-574F53D5F15D}" destId="{8987BBE8-39E4-4FD9-87E4-95A40F9691A9}" srcOrd="3" destOrd="0" parTransId="{A0181337-C02F-4620-9F5B-DDB6AAB7BEDE}" sibTransId="{6A9BA3DE-F58D-4C4A-A6E3-08B784827E60}"/>
    <dgm:cxn modelId="{4D1DFDBB-B64A-44D3-921B-7D91B5F95B03}" type="presOf" srcId="{5B58120D-D7D7-4B8F-B5C0-1D5A1E06F17D}" destId="{B3A36FCC-141C-479D-BBD3-0FC12251A738}" srcOrd="0" destOrd="0" presId="urn:microsoft.com/office/officeart/2005/8/layout/vList5"/>
    <dgm:cxn modelId="{3C7CB8E0-6E6C-443B-8737-85DACBFCBE29}" type="presParOf" srcId="{B3A36FCC-141C-479D-BBD3-0FC12251A738}" destId="{B3F0E8C9-3759-41A0-B386-A42E8071326E}" srcOrd="0" destOrd="0" presId="urn:microsoft.com/office/officeart/2005/8/layout/vList5"/>
    <dgm:cxn modelId="{82A81635-4108-49D5-B925-BE897C5C32E4}" type="presParOf" srcId="{B3F0E8C9-3759-41A0-B386-A42E8071326E}" destId="{4982658C-4E1B-4199-88D2-23E87E1935F6}" srcOrd="0" destOrd="0" presId="urn:microsoft.com/office/officeart/2005/8/layout/vList5"/>
    <dgm:cxn modelId="{FE5A2AD8-CDFC-43F8-8BE3-2968979A9071}" type="presParOf" srcId="{B3F0E8C9-3759-41A0-B386-A42E8071326E}" destId="{61CF9FB9-ECC9-4A66-AD5A-D579F7104038}"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CB7BB6-67E3-41E2-951C-2A6370DAE28D}"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l-GR"/>
        </a:p>
      </dgm:t>
    </dgm:pt>
    <dgm:pt modelId="{1E37F5D1-680D-4F15-A8B1-6FC01B9794D8}">
      <dgm:prSet/>
      <dgm:spPr/>
      <dgm:t>
        <a:bodyPr/>
        <a:lstStyle/>
        <a:p>
          <a:pPr rtl="0"/>
          <a:r>
            <a:rPr lang="el-GR" dirty="0" smtClean="0"/>
            <a:t>Επικοινωνία με τους γονείς και αναζήτηση πιθανών </a:t>
          </a:r>
          <a:r>
            <a:rPr lang="el-GR" dirty="0" err="1" smtClean="0"/>
            <a:t>εκλιτικών</a:t>
          </a:r>
          <a:r>
            <a:rPr lang="el-GR" dirty="0" smtClean="0"/>
            <a:t> παραγόντων.</a:t>
          </a:r>
          <a:endParaRPr lang="el-GR" dirty="0"/>
        </a:p>
      </dgm:t>
    </dgm:pt>
    <dgm:pt modelId="{C97D4A61-0EC5-4B5B-B9CE-488166F6D042}" type="parTrans" cxnId="{1D3045B5-6350-4DA2-8A2A-AF5CC03F9DFE}">
      <dgm:prSet/>
      <dgm:spPr/>
      <dgm:t>
        <a:bodyPr/>
        <a:lstStyle/>
        <a:p>
          <a:endParaRPr lang="el-GR"/>
        </a:p>
      </dgm:t>
    </dgm:pt>
    <dgm:pt modelId="{E256C2FF-36B7-4023-8DD1-E6317F35948F}" type="sibTrans" cxnId="{1D3045B5-6350-4DA2-8A2A-AF5CC03F9DFE}">
      <dgm:prSet/>
      <dgm:spPr/>
      <dgm:t>
        <a:bodyPr/>
        <a:lstStyle/>
        <a:p>
          <a:endParaRPr lang="el-GR"/>
        </a:p>
      </dgm:t>
    </dgm:pt>
    <dgm:pt modelId="{148DB925-2809-448C-BA15-5B53C6366F3B}">
      <dgm:prSet/>
      <dgm:spPr/>
      <dgm:t>
        <a:bodyPr/>
        <a:lstStyle/>
        <a:p>
          <a:pPr rtl="0"/>
          <a:r>
            <a:rPr lang="el-GR" dirty="0" smtClean="0"/>
            <a:t>Επικοινωνία με τον παιδίατρο/νευρολόγο που παρακολουθεί το παιδί αν κρίνεται απαραίτητο και αν συμφωνούν οι γονείς. </a:t>
          </a:r>
          <a:endParaRPr lang="el-GR" dirty="0"/>
        </a:p>
      </dgm:t>
    </dgm:pt>
    <dgm:pt modelId="{9BD6B6EE-4B3B-47D2-AA22-C76024910B24}" type="parTrans" cxnId="{BD4B6459-244A-4F9F-A1A9-0514EF5616E6}">
      <dgm:prSet/>
      <dgm:spPr/>
      <dgm:t>
        <a:bodyPr/>
        <a:lstStyle/>
        <a:p>
          <a:endParaRPr lang="el-GR"/>
        </a:p>
      </dgm:t>
    </dgm:pt>
    <dgm:pt modelId="{615E9EB7-B41E-4F7C-AC6A-27A891F63017}" type="sibTrans" cxnId="{BD4B6459-244A-4F9F-A1A9-0514EF5616E6}">
      <dgm:prSet/>
      <dgm:spPr/>
      <dgm:t>
        <a:bodyPr/>
        <a:lstStyle/>
        <a:p>
          <a:endParaRPr lang="el-GR"/>
        </a:p>
      </dgm:t>
    </dgm:pt>
    <dgm:pt modelId="{139999D1-4C08-4DD5-9641-7B1103E49510}">
      <dgm:prSet/>
      <dgm:spPr/>
      <dgm:t>
        <a:bodyPr/>
        <a:lstStyle/>
        <a:p>
          <a:pPr rtl="0"/>
          <a:r>
            <a:rPr lang="el-GR" dirty="0" smtClean="0"/>
            <a:t>Πρόβλεψη για διαθεσιμότητα της απαραίτητης φαρμακευτικής αγωγής σε περίπτωση παρατεταμένης κρίσης κατόπιν έγγραφης οδηγίας του υπεύθυνου για την παρακολούθηση του παιδιού επαγγελματία υγείας και συναίνεσης των γονέων.</a:t>
          </a:r>
          <a:endParaRPr lang="el-GR" dirty="0"/>
        </a:p>
      </dgm:t>
    </dgm:pt>
    <dgm:pt modelId="{9099C52A-C9EA-4306-8786-A05A462DB5A4}" type="parTrans" cxnId="{95F6C9A7-87C8-46F1-8394-BC6AE86217DC}">
      <dgm:prSet/>
      <dgm:spPr/>
      <dgm:t>
        <a:bodyPr/>
        <a:lstStyle/>
        <a:p>
          <a:endParaRPr lang="el-GR"/>
        </a:p>
      </dgm:t>
    </dgm:pt>
    <dgm:pt modelId="{9598741F-7563-4D0B-92B1-154328E0AED0}" type="sibTrans" cxnId="{95F6C9A7-87C8-46F1-8394-BC6AE86217DC}">
      <dgm:prSet/>
      <dgm:spPr/>
      <dgm:t>
        <a:bodyPr/>
        <a:lstStyle/>
        <a:p>
          <a:endParaRPr lang="el-GR"/>
        </a:p>
      </dgm:t>
    </dgm:pt>
    <dgm:pt modelId="{852EF5F4-7F4F-43EA-8C8D-F207E324B6CD}">
      <dgm:prSet/>
      <dgm:spPr/>
      <dgm:t>
        <a:bodyPr/>
        <a:lstStyle/>
        <a:p>
          <a:pPr rtl="0"/>
          <a:r>
            <a:rPr lang="el-GR" dirty="0" smtClean="0"/>
            <a:t>Επικοινωνία με τον ψυχολόγο του σχολείου εφόσον υπάρχει ή ενημέρωση των γονέων για υπηρεσίες ψυχικής υγείας όπου μπορούν να απευθυνθούν εάν το επιθυμούν,  </a:t>
          </a:r>
          <a:endParaRPr lang="el-GR" dirty="0"/>
        </a:p>
      </dgm:t>
    </dgm:pt>
    <dgm:pt modelId="{A74E5747-23AD-4C51-A708-F188A2329667}" type="parTrans" cxnId="{DDF77D1B-DF72-4451-9CA5-36F2248F1516}">
      <dgm:prSet/>
      <dgm:spPr/>
      <dgm:t>
        <a:bodyPr/>
        <a:lstStyle/>
        <a:p>
          <a:endParaRPr lang="el-GR"/>
        </a:p>
      </dgm:t>
    </dgm:pt>
    <dgm:pt modelId="{A6AA06DD-F955-4AE5-89B0-CB953BFDB465}" type="sibTrans" cxnId="{DDF77D1B-DF72-4451-9CA5-36F2248F1516}">
      <dgm:prSet/>
      <dgm:spPr/>
      <dgm:t>
        <a:bodyPr/>
        <a:lstStyle/>
        <a:p>
          <a:endParaRPr lang="el-GR"/>
        </a:p>
      </dgm:t>
    </dgm:pt>
    <dgm:pt modelId="{190A9F71-4C46-439B-AC8F-5124AA0AAE23}">
      <dgm:prSet/>
      <dgm:spPr/>
      <dgm:t>
        <a:bodyPr/>
        <a:lstStyle/>
        <a:p>
          <a:pPr rtl="0"/>
          <a:r>
            <a:rPr lang="el-GR" dirty="0" smtClean="0"/>
            <a:t>Εκπαίδευση προσωπικού σχολείου για την αντιμετώπιση μιας κρίσης αλλά και για την ασθένεια γενικότερα με σκοπό μεταξύ άλλων την πρόληψη του στιγματισμού ή της απομόνωσης του μαθητή και την εγρήγορση των εκπαιδευτικών στον εντοπισμό μικρών επιληπτικών κρίσεων που μπορεί να περνούν απαρατήρητες (αφαιρέσεις). Ο δάσκαλος και οι μαθητές είναι εκείνοι που θα είναι πιθανότητα δίπλα στον μαθητή τα κρίσιμα λεπτά μέχρι να ενημερωθεί ο νοσηλευτής. </a:t>
          </a:r>
          <a:endParaRPr lang="el-GR" dirty="0"/>
        </a:p>
      </dgm:t>
    </dgm:pt>
    <dgm:pt modelId="{7B172703-62AC-4161-8B72-8B10A97781CB}" type="parTrans" cxnId="{14374C5F-5DFC-44DC-ABF8-0CC63CF7377C}">
      <dgm:prSet/>
      <dgm:spPr/>
      <dgm:t>
        <a:bodyPr/>
        <a:lstStyle/>
        <a:p>
          <a:endParaRPr lang="el-GR"/>
        </a:p>
      </dgm:t>
    </dgm:pt>
    <dgm:pt modelId="{C4ED314F-37AB-4E72-B5C3-04D1A0D9144B}" type="sibTrans" cxnId="{14374C5F-5DFC-44DC-ABF8-0CC63CF7377C}">
      <dgm:prSet/>
      <dgm:spPr/>
      <dgm:t>
        <a:bodyPr/>
        <a:lstStyle/>
        <a:p>
          <a:endParaRPr lang="el-GR"/>
        </a:p>
      </dgm:t>
    </dgm:pt>
    <dgm:pt modelId="{28A81115-A353-4A4A-BB29-69B783DF8D68}">
      <dgm:prSet/>
      <dgm:spPr/>
      <dgm:t>
        <a:bodyPr/>
        <a:lstStyle/>
        <a:p>
          <a:pPr rtl="0"/>
          <a:r>
            <a:rPr lang="el-GR" dirty="0" smtClean="0"/>
            <a:t>Ευαισθητοποίηση/ενημέρωση μαθητών για την ασθένεια (στίγμα....)</a:t>
          </a:r>
          <a:endParaRPr lang="el-GR" dirty="0"/>
        </a:p>
      </dgm:t>
    </dgm:pt>
    <dgm:pt modelId="{D8ADBA1F-82A7-4F97-BD67-2B4753C3913F}" type="parTrans" cxnId="{D10331D4-A496-437D-9F0D-912207838FB5}">
      <dgm:prSet/>
      <dgm:spPr/>
      <dgm:t>
        <a:bodyPr/>
        <a:lstStyle/>
        <a:p>
          <a:endParaRPr lang="el-GR"/>
        </a:p>
      </dgm:t>
    </dgm:pt>
    <dgm:pt modelId="{E1CD0BFF-1F5B-46DD-BE26-DEE9DE3037B2}" type="sibTrans" cxnId="{D10331D4-A496-437D-9F0D-912207838FB5}">
      <dgm:prSet/>
      <dgm:spPr/>
      <dgm:t>
        <a:bodyPr/>
        <a:lstStyle/>
        <a:p>
          <a:endParaRPr lang="el-GR"/>
        </a:p>
      </dgm:t>
    </dgm:pt>
    <dgm:pt modelId="{0836CE85-F368-4DA2-87B2-C47029E2E1C4}" type="pres">
      <dgm:prSet presAssocID="{EBCB7BB6-67E3-41E2-951C-2A6370DAE28D}" presName="linear" presStyleCnt="0">
        <dgm:presLayoutVars>
          <dgm:animLvl val="lvl"/>
          <dgm:resizeHandles val="exact"/>
        </dgm:presLayoutVars>
      </dgm:prSet>
      <dgm:spPr/>
      <dgm:t>
        <a:bodyPr/>
        <a:lstStyle/>
        <a:p>
          <a:endParaRPr lang="el-GR"/>
        </a:p>
      </dgm:t>
    </dgm:pt>
    <dgm:pt modelId="{AD3E890E-EE93-43A2-9144-BCCAD87026E9}" type="pres">
      <dgm:prSet presAssocID="{1E37F5D1-680D-4F15-A8B1-6FC01B9794D8}" presName="parentText" presStyleLbl="node1" presStyleIdx="0" presStyleCnt="6">
        <dgm:presLayoutVars>
          <dgm:chMax val="0"/>
          <dgm:bulletEnabled val="1"/>
        </dgm:presLayoutVars>
      </dgm:prSet>
      <dgm:spPr/>
      <dgm:t>
        <a:bodyPr/>
        <a:lstStyle/>
        <a:p>
          <a:endParaRPr lang="el-GR"/>
        </a:p>
      </dgm:t>
    </dgm:pt>
    <dgm:pt modelId="{2474D219-9CAB-4211-89AC-48D6C3B86253}" type="pres">
      <dgm:prSet presAssocID="{E256C2FF-36B7-4023-8DD1-E6317F35948F}" presName="spacer" presStyleCnt="0"/>
      <dgm:spPr/>
      <dgm:t>
        <a:bodyPr/>
        <a:lstStyle/>
        <a:p>
          <a:endParaRPr lang="el-GR"/>
        </a:p>
      </dgm:t>
    </dgm:pt>
    <dgm:pt modelId="{641D4B65-A965-44F4-8AD4-A87041BC2EB6}" type="pres">
      <dgm:prSet presAssocID="{148DB925-2809-448C-BA15-5B53C6366F3B}" presName="parentText" presStyleLbl="node1" presStyleIdx="1" presStyleCnt="6">
        <dgm:presLayoutVars>
          <dgm:chMax val="0"/>
          <dgm:bulletEnabled val="1"/>
        </dgm:presLayoutVars>
      </dgm:prSet>
      <dgm:spPr/>
      <dgm:t>
        <a:bodyPr/>
        <a:lstStyle/>
        <a:p>
          <a:endParaRPr lang="el-GR"/>
        </a:p>
      </dgm:t>
    </dgm:pt>
    <dgm:pt modelId="{1F136999-3FC9-45A7-B3B5-200388C6B91E}" type="pres">
      <dgm:prSet presAssocID="{615E9EB7-B41E-4F7C-AC6A-27A891F63017}" presName="spacer" presStyleCnt="0"/>
      <dgm:spPr/>
      <dgm:t>
        <a:bodyPr/>
        <a:lstStyle/>
        <a:p>
          <a:endParaRPr lang="el-GR"/>
        </a:p>
      </dgm:t>
    </dgm:pt>
    <dgm:pt modelId="{2C7DC6E7-2BFF-47DD-9852-A69A640D3AEE}" type="pres">
      <dgm:prSet presAssocID="{139999D1-4C08-4DD5-9641-7B1103E49510}" presName="parentText" presStyleLbl="node1" presStyleIdx="2" presStyleCnt="6">
        <dgm:presLayoutVars>
          <dgm:chMax val="0"/>
          <dgm:bulletEnabled val="1"/>
        </dgm:presLayoutVars>
      </dgm:prSet>
      <dgm:spPr/>
      <dgm:t>
        <a:bodyPr/>
        <a:lstStyle/>
        <a:p>
          <a:endParaRPr lang="el-GR"/>
        </a:p>
      </dgm:t>
    </dgm:pt>
    <dgm:pt modelId="{580617DF-9147-431D-9BD2-6A0E02887A86}" type="pres">
      <dgm:prSet presAssocID="{9598741F-7563-4D0B-92B1-154328E0AED0}" presName="spacer" presStyleCnt="0"/>
      <dgm:spPr/>
      <dgm:t>
        <a:bodyPr/>
        <a:lstStyle/>
        <a:p>
          <a:endParaRPr lang="el-GR"/>
        </a:p>
      </dgm:t>
    </dgm:pt>
    <dgm:pt modelId="{6EDD72BA-9853-455B-A98D-F9A3997D4741}" type="pres">
      <dgm:prSet presAssocID="{852EF5F4-7F4F-43EA-8C8D-F207E324B6CD}" presName="parentText" presStyleLbl="node1" presStyleIdx="3" presStyleCnt="6">
        <dgm:presLayoutVars>
          <dgm:chMax val="0"/>
          <dgm:bulletEnabled val="1"/>
        </dgm:presLayoutVars>
      </dgm:prSet>
      <dgm:spPr/>
      <dgm:t>
        <a:bodyPr/>
        <a:lstStyle/>
        <a:p>
          <a:endParaRPr lang="el-GR"/>
        </a:p>
      </dgm:t>
    </dgm:pt>
    <dgm:pt modelId="{283E94F8-24B5-4C76-B0D7-398B1D102B1B}" type="pres">
      <dgm:prSet presAssocID="{A6AA06DD-F955-4AE5-89B0-CB953BFDB465}" presName="spacer" presStyleCnt="0"/>
      <dgm:spPr/>
      <dgm:t>
        <a:bodyPr/>
        <a:lstStyle/>
        <a:p>
          <a:endParaRPr lang="el-GR"/>
        </a:p>
      </dgm:t>
    </dgm:pt>
    <dgm:pt modelId="{A0A2A7A2-2BA1-40D2-9BF0-FB4AA782B636}" type="pres">
      <dgm:prSet presAssocID="{190A9F71-4C46-439B-AC8F-5124AA0AAE23}" presName="parentText" presStyleLbl="node1" presStyleIdx="4" presStyleCnt="6">
        <dgm:presLayoutVars>
          <dgm:chMax val="0"/>
          <dgm:bulletEnabled val="1"/>
        </dgm:presLayoutVars>
      </dgm:prSet>
      <dgm:spPr/>
      <dgm:t>
        <a:bodyPr/>
        <a:lstStyle/>
        <a:p>
          <a:endParaRPr lang="el-GR"/>
        </a:p>
      </dgm:t>
    </dgm:pt>
    <dgm:pt modelId="{932C6E2C-8439-41A0-B288-BF05D24B149E}" type="pres">
      <dgm:prSet presAssocID="{C4ED314F-37AB-4E72-B5C3-04D1A0D9144B}" presName="spacer" presStyleCnt="0"/>
      <dgm:spPr/>
      <dgm:t>
        <a:bodyPr/>
        <a:lstStyle/>
        <a:p>
          <a:endParaRPr lang="el-GR"/>
        </a:p>
      </dgm:t>
    </dgm:pt>
    <dgm:pt modelId="{2091F697-B69E-4CE6-964D-D8B3BEEAE7B7}" type="pres">
      <dgm:prSet presAssocID="{28A81115-A353-4A4A-BB29-69B783DF8D68}" presName="parentText" presStyleLbl="node1" presStyleIdx="5" presStyleCnt="6">
        <dgm:presLayoutVars>
          <dgm:chMax val="0"/>
          <dgm:bulletEnabled val="1"/>
        </dgm:presLayoutVars>
      </dgm:prSet>
      <dgm:spPr/>
      <dgm:t>
        <a:bodyPr/>
        <a:lstStyle/>
        <a:p>
          <a:endParaRPr lang="el-GR"/>
        </a:p>
      </dgm:t>
    </dgm:pt>
  </dgm:ptLst>
  <dgm:cxnLst>
    <dgm:cxn modelId="{79CCC310-534A-4E2D-95D1-A2F544EE329F}" type="presOf" srcId="{1E37F5D1-680D-4F15-A8B1-6FC01B9794D8}" destId="{AD3E890E-EE93-43A2-9144-BCCAD87026E9}" srcOrd="0" destOrd="0" presId="urn:microsoft.com/office/officeart/2005/8/layout/vList2"/>
    <dgm:cxn modelId="{14374C5F-5DFC-44DC-ABF8-0CC63CF7377C}" srcId="{EBCB7BB6-67E3-41E2-951C-2A6370DAE28D}" destId="{190A9F71-4C46-439B-AC8F-5124AA0AAE23}" srcOrd="4" destOrd="0" parTransId="{7B172703-62AC-4161-8B72-8B10A97781CB}" sibTransId="{C4ED314F-37AB-4E72-B5C3-04D1A0D9144B}"/>
    <dgm:cxn modelId="{F7F7B9C0-209B-4EF8-83FB-A3D00B2C5B15}" type="presOf" srcId="{190A9F71-4C46-439B-AC8F-5124AA0AAE23}" destId="{A0A2A7A2-2BA1-40D2-9BF0-FB4AA782B636}" srcOrd="0" destOrd="0" presId="urn:microsoft.com/office/officeart/2005/8/layout/vList2"/>
    <dgm:cxn modelId="{6CA6873F-F3E9-409A-BD24-CDCA564D3BDF}" type="presOf" srcId="{28A81115-A353-4A4A-BB29-69B783DF8D68}" destId="{2091F697-B69E-4CE6-964D-D8B3BEEAE7B7}" srcOrd="0" destOrd="0" presId="urn:microsoft.com/office/officeart/2005/8/layout/vList2"/>
    <dgm:cxn modelId="{D10331D4-A496-437D-9F0D-912207838FB5}" srcId="{EBCB7BB6-67E3-41E2-951C-2A6370DAE28D}" destId="{28A81115-A353-4A4A-BB29-69B783DF8D68}" srcOrd="5" destOrd="0" parTransId="{D8ADBA1F-82A7-4F97-BD67-2B4753C3913F}" sibTransId="{E1CD0BFF-1F5B-46DD-BE26-DEE9DE3037B2}"/>
    <dgm:cxn modelId="{BD4B6459-244A-4F9F-A1A9-0514EF5616E6}" srcId="{EBCB7BB6-67E3-41E2-951C-2A6370DAE28D}" destId="{148DB925-2809-448C-BA15-5B53C6366F3B}" srcOrd="1" destOrd="0" parTransId="{9BD6B6EE-4B3B-47D2-AA22-C76024910B24}" sibTransId="{615E9EB7-B41E-4F7C-AC6A-27A891F63017}"/>
    <dgm:cxn modelId="{5E9C8FC1-85FC-4036-B0AE-0943F30D379F}" type="presOf" srcId="{852EF5F4-7F4F-43EA-8C8D-F207E324B6CD}" destId="{6EDD72BA-9853-455B-A98D-F9A3997D4741}" srcOrd="0" destOrd="0" presId="urn:microsoft.com/office/officeart/2005/8/layout/vList2"/>
    <dgm:cxn modelId="{DDF77D1B-DF72-4451-9CA5-36F2248F1516}" srcId="{EBCB7BB6-67E3-41E2-951C-2A6370DAE28D}" destId="{852EF5F4-7F4F-43EA-8C8D-F207E324B6CD}" srcOrd="3" destOrd="0" parTransId="{A74E5747-23AD-4C51-A708-F188A2329667}" sibTransId="{A6AA06DD-F955-4AE5-89B0-CB953BFDB465}"/>
    <dgm:cxn modelId="{95F6C9A7-87C8-46F1-8394-BC6AE86217DC}" srcId="{EBCB7BB6-67E3-41E2-951C-2A6370DAE28D}" destId="{139999D1-4C08-4DD5-9641-7B1103E49510}" srcOrd="2" destOrd="0" parTransId="{9099C52A-C9EA-4306-8786-A05A462DB5A4}" sibTransId="{9598741F-7563-4D0B-92B1-154328E0AED0}"/>
    <dgm:cxn modelId="{1D3045B5-6350-4DA2-8A2A-AF5CC03F9DFE}" srcId="{EBCB7BB6-67E3-41E2-951C-2A6370DAE28D}" destId="{1E37F5D1-680D-4F15-A8B1-6FC01B9794D8}" srcOrd="0" destOrd="0" parTransId="{C97D4A61-0EC5-4B5B-B9CE-488166F6D042}" sibTransId="{E256C2FF-36B7-4023-8DD1-E6317F35948F}"/>
    <dgm:cxn modelId="{FF1B4D00-0E1F-4973-9FF3-00599A7131C2}" type="presOf" srcId="{148DB925-2809-448C-BA15-5B53C6366F3B}" destId="{641D4B65-A965-44F4-8AD4-A87041BC2EB6}" srcOrd="0" destOrd="0" presId="urn:microsoft.com/office/officeart/2005/8/layout/vList2"/>
    <dgm:cxn modelId="{65EEE606-8B05-4CDA-BED6-9B88A432C8EF}" type="presOf" srcId="{EBCB7BB6-67E3-41E2-951C-2A6370DAE28D}" destId="{0836CE85-F368-4DA2-87B2-C47029E2E1C4}" srcOrd="0" destOrd="0" presId="urn:microsoft.com/office/officeart/2005/8/layout/vList2"/>
    <dgm:cxn modelId="{AFE93327-A725-4673-BFFC-083B8557FCC0}" type="presOf" srcId="{139999D1-4C08-4DD5-9641-7B1103E49510}" destId="{2C7DC6E7-2BFF-47DD-9852-A69A640D3AEE}" srcOrd="0" destOrd="0" presId="urn:microsoft.com/office/officeart/2005/8/layout/vList2"/>
    <dgm:cxn modelId="{3BD5ACF3-D2D8-4D41-8D12-06FD87427180}" type="presParOf" srcId="{0836CE85-F368-4DA2-87B2-C47029E2E1C4}" destId="{AD3E890E-EE93-43A2-9144-BCCAD87026E9}" srcOrd="0" destOrd="0" presId="urn:microsoft.com/office/officeart/2005/8/layout/vList2"/>
    <dgm:cxn modelId="{CF38102F-F146-4F39-9540-D5F3ED9A11EC}" type="presParOf" srcId="{0836CE85-F368-4DA2-87B2-C47029E2E1C4}" destId="{2474D219-9CAB-4211-89AC-48D6C3B86253}" srcOrd="1" destOrd="0" presId="urn:microsoft.com/office/officeart/2005/8/layout/vList2"/>
    <dgm:cxn modelId="{F06A05EE-449D-4EC9-B8BC-3D4A7A839560}" type="presParOf" srcId="{0836CE85-F368-4DA2-87B2-C47029E2E1C4}" destId="{641D4B65-A965-44F4-8AD4-A87041BC2EB6}" srcOrd="2" destOrd="0" presId="urn:microsoft.com/office/officeart/2005/8/layout/vList2"/>
    <dgm:cxn modelId="{38EA57AD-1A97-4B80-9037-2E5040DA762E}" type="presParOf" srcId="{0836CE85-F368-4DA2-87B2-C47029E2E1C4}" destId="{1F136999-3FC9-45A7-B3B5-200388C6B91E}" srcOrd="3" destOrd="0" presId="urn:microsoft.com/office/officeart/2005/8/layout/vList2"/>
    <dgm:cxn modelId="{52990F65-8AE4-4F0C-A04E-D026C782AD33}" type="presParOf" srcId="{0836CE85-F368-4DA2-87B2-C47029E2E1C4}" destId="{2C7DC6E7-2BFF-47DD-9852-A69A640D3AEE}" srcOrd="4" destOrd="0" presId="urn:microsoft.com/office/officeart/2005/8/layout/vList2"/>
    <dgm:cxn modelId="{23E7E34E-0EE6-4548-85B3-1E35F22078B4}" type="presParOf" srcId="{0836CE85-F368-4DA2-87B2-C47029E2E1C4}" destId="{580617DF-9147-431D-9BD2-6A0E02887A86}" srcOrd="5" destOrd="0" presId="urn:microsoft.com/office/officeart/2005/8/layout/vList2"/>
    <dgm:cxn modelId="{8F9FA06B-91DD-45A5-99B9-BA291F64DF81}" type="presParOf" srcId="{0836CE85-F368-4DA2-87B2-C47029E2E1C4}" destId="{6EDD72BA-9853-455B-A98D-F9A3997D4741}" srcOrd="6" destOrd="0" presId="urn:microsoft.com/office/officeart/2005/8/layout/vList2"/>
    <dgm:cxn modelId="{F714998C-DDA2-4892-8CEF-F200911E769F}" type="presParOf" srcId="{0836CE85-F368-4DA2-87B2-C47029E2E1C4}" destId="{283E94F8-24B5-4C76-B0D7-398B1D102B1B}" srcOrd="7" destOrd="0" presId="urn:microsoft.com/office/officeart/2005/8/layout/vList2"/>
    <dgm:cxn modelId="{5F19EC03-218D-4CDC-982B-2E115608AA50}" type="presParOf" srcId="{0836CE85-F368-4DA2-87B2-C47029E2E1C4}" destId="{A0A2A7A2-2BA1-40D2-9BF0-FB4AA782B636}" srcOrd="8" destOrd="0" presId="urn:microsoft.com/office/officeart/2005/8/layout/vList2"/>
    <dgm:cxn modelId="{07ED8FB8-8222-4559-9DCA-D9D651F9A182}" type="presParOf" srcId="{0836CE85-F368-4DA2-87B2-C47029E2E1C4}" destId="{932C6E2C-8439-41A0-B288-BF05D24B149E}" srcOrd="9" destOrd="0" presId="urn:microsoft.com/office/officeart/2005/8/layout/vList2"/>
    <dgm:cxn modelId="{6B9C3D1D-953C-48B9-BBA6-FF607CBD5F67}" type="presParOf" srcId="{0836CE85-F368-4DA2-87B2-C47029E2E1C4}" destId="{2091F697-B69E-4CE6-964D-D8B3BEEAE7B7}"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8361E3-9560-4B55-A58C-11E704C52DC1}"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l-GR"/>
        </a:p>
      </dgm:t>
    </dgm:pt>
    <dgm:pt modelId="{4B9549E3-004F-490A-82A1-621F39B64B8E}">
      <dgm:prSet/>
      <dgm:spPr/>
      <dgm:t>
        <a:bodyPr/>
        <a:lstStyle/>
        <a:p>
          <a:pPr rtl="0"/>
          <a:r>
            <a:rPr lang="el-GR" u="sng" dirty="0" smtClean="0"/>
            <a:t>Υποστήριξη του παιδιού και ενημέρωσή του για το τι συνέβη και τι ακολουθεί</a:t>
          </a:r>
          <a:endParaRPr lang="el-GR" dirty="0"/>
        </a:p>
      </dgm:t>
    </dgm:pt>
    <dgm:pt modelId="{227E83D8-6A50-460D-B863-B544588CE089}" type="parTrans" cxnId="{2E9A42F5-7AC4-4427-8FFC-5F01DD83E76F}">
      <dgm:prSet/>
      <dgm:spPr/>
      <dgm:t>
        <a:bodyPr/>
        <a:lstStyle/>
        <a:p>
          <a:endParaRPr lang="el-GR"/>
        </a:p>
      </dgm:t>
    </dgm:pt>
    <dgm:pt modelId="{2521F6FE-3892-42FE-80BF-DA7972E90A5D}" type="sibTrans" cxnId="{2E9A42F5-7AC4-4427-8FFC-5F01DD83E76F}">
      <dgm:prSet/>
      <dgm:spPr/>
      <dgm:t>
        <a:bodyPr/>
        <a:lstStyle/>
        <a:p>
          <a:endParaRPr lang="el-GR"/>
        </a:p>
      </dgm:t>
    </dgm:pt>
    <dgm:pt modelId="{0BB8B837-09BE-4D9B-9391-D2FFC3F52652}">
      <dgm:prSet/>
      <dgm:spPr/>
      <dgm:t>
        <a:bodyPr/>
        <a:lstStyle/>
        <a:p>
          <a:pPr rtl="0"/>
          <a:r>
            <a:rPr lang="el-GR" u="sng" smtClean="0"/>
            <a:t>Λήψη μέτρων για την πρόληψη πιθανού τραυματισμού του παιδιού σε περίπτωση κρίσης αλλά ταυτόχρονα λήψη μέτρων για τον μη αποκλεισμό του παιδιού από τις σχολικές δραστηριότητες.</a:t>
          </a:r>
          <a:endParaRPr lang="el-GR"/>
        </a:p>
      </dgm:t>
    </dgm:pt>
    <dgm:pt modelId="{145A9050-D820-42DE-9C2C-F0896FEBB758}" type="parTrans" cxnId="{02490949-6462-440F-9F7C-662E32C2D494}">
      <dgm:prSet/>
      <dgm:spPr/>
      <dgm:t>
        <a:bodyPr/>
        <a:lstStyle/>
        <a:p>
          <a:endParaRPr lang="el-GR"/>
        </a:p>
      </dgm:t>
    </dgm:pt>
    <dgm:pt modelId="{0E1E45A9-F2FB-4B2C-AD01-2488ED8EE397}" type="sibTrans" cxnId="{02490949-6462-440F-9F7C-662E32C2D494}">
      <dgm:prSet/>
      <dgm:spPr/>
      <dgm:t>
        <a:bodyPr/>
        <a:lstStyle/>
        <a:p>
          <a:endParaRPr lang="el-GR"/>
        </a:p>
      </dgm:t>
    </dgm:pt>
    <dgm:pt modelId="{A31335C6-A102-4749-9243-19877FADC906}" type="pres">
      <dgm:prSet presAssocID="{8E8361E3-9560-4B55-A58C-11E704C52DC1}" presName="Name0" presStyleCnt="0">
        <dgm:presLayoutVars>
          <dgm:chMax val="7"/>
          <dgm:dir/>
          <dgm:animLvl val="lvl"/>
          <dgm:resizeHandles val="exact"/>
        </dgm:presLayoutVars>
      </dgm:prSet>
      <dgm:spPr/>
      <dgm:t>
        <a:bodyPr/>
        <a:lstStyle/>
        <a:p>
          <a:endParaRPr lang="el-GR"/>
        </a:p>
      </dgm:t>
    </dgm:pt>
    <dgm:pt modelId="{9448FAB6-46A9-4616-A388-9012250BB263}" type="pres">
      <dgm:prSet presAssocID="{4B9549E3-004F-490A-82A1-621F39B64B8E}" presName="circle1" presStyleLbl="node1" presStyleIdx="0" presStyleCnt="2"/>
      <dgm:spPr/>
    </dgm:pt>
    <dgm:pt modelId="{0E162EB7-DDD4-44E5-B37D-4078A0B64A79}" type="pres">
      <dgm:prSet presAssocID="{4B9549E3-004F-490A-82A1-621F39B64B8E}" presName="space" presStyleCnt="0"/>
      <dgm:spPr/>
    </dgm:pt>
    <dgm:pt modelId="{AC61A836-77F5-48A6-AB3D-FD6790770E21}" type="pres">
      <dgm:prSet presAssocID="{4B9549E3-004F-490A-82A1-621F39B64B8E}" presName="rect1" presStyleLbl="alignAcc1" presStyleIdx="0" presStyleCnt="2"/>
      <dgm:spPr/>
      <dgm:t>
        <a:bodyPr/>
        <a:lstStyle/>
        <a:p>
          <a:endParaRPr lang="el-GR"/>
        </a:p>
      </dgm:t>
    </dgm:pt>
    <dgm:pt modelId="{5D7DF56E-223C-4D4B-8B0F-8C99FBC30CFA}" type="pres">
      <dgm:prSet presAssocID="{0BB8B837-09BE-4D9B-9391-D2FFC3F52652}" presName="vertSpace2" presStyleLbl="node1" presStyleIdx="0" presStyleCnt="2"/>
      <dgm:spPr/>
    </dgm:pt>
    <dgm:pt modelId="{955DB9BF-AA26-415D-8F1D-58481943A3D4}" type="pres">
      <dgm:prSet presAssocID="{0BB8B837-09BE-4D9B-9391-D2FFC3F52652}" presName="circle2" presStyleLbl="node1" presStyleIdx="1" presStyleCnt="2"/>
      <dgm:spPr/>
    </dgm:pt>
    <dgm:pt modelId="{66644A87-3F05-42FB-9647-6223535E85F9}" type="pres">
      <dgm:prSet presAssocID="{0BB8B837-09BE-4D9B-9391-D2FFC3F52652}" presName="rect2" presStyleLbl="alignAcc1" presStyleIdx="1" presStyleCnt="2"/>
      <dgm:spPr/>
      <dgm:t>
        <a:bodyPr/>
        <a:lstStyle/>
        <a:p>
          <a:endParaRPr lang="el-GR"/>
        </a:p>
      </dgm:t>
    </dgm:pt>
    <dgm:pt modelId="{0F5B7550-FAEC-4F8B-A7F8-D96EAF07D2B3}" type="pres">
      <dgm:prSet presAssocID="{4B9549E3-004F-490A-82A1-621F39B64B8E}" presName="rect1ParTxNoCh" presStyleLbl="alignAcc1" presStyleIdx="1" presStyleCnt="2">
        <dgm:presLayoutVars>
          <dgm:chMax val="1"/>
          <dgm:bulletEnabled val="1"/>
        </dgm:presLayoutVars>
      </dgm:prSet>
      <dgm:spPr/>
      <dgm:t>
        <a:bodyPr/>
        <a:lstStyle/>
        <a:p>
          <a:endParaRPr lang="el-GR"/>
        </a:p>
      </dgm:t>
    </dgm:pt>
    <dgm:pt modelId="{4DAF11C7-84D3-40FD-B4CF-08EDDD20E4C3}" type="pres">
      <dgm:prSet presAssocID="{0BB8B837-09BE-4D9B-9391-D2FFC3F52652}" presName="rect2ParTxNoCh" presStyleLbl="alignAcc1" presStyleIdx="1" presStyleCnt="2">
        <dgm:presLayoutVars>
          <dgm:chMax val="1"/>
          <dgm:bulletEnabled val="1"/>
        </dgm:presLayoutVars>
      </dgm:prSet>
      <dgm:spPr/>
      <dgm:t>
        <a:bodyPr/>
        <a:lstStyle/>
        <a:p>
          <a:endParaRPr lang="el-GR"/>
        </a:p>
      </dgm:t>
    </dgm:pt>
  </dgm:ptLst>
  <dgm:cxnLst>
    <dgm:cxn modelId="{5A415291-6677-463F-ABC5-E6E3BCDEB379}" type="presOf" srcId="{8E8361E3-9560-4B55-A58C-11E704C52DC1}" destId="{A31335C6-A102-4749-9243-19877FADC906}" srcOrd="0" destOrd="0" presId="urn:microsoft.com/office/officeart/2005/8/layout/target3"/>
    <dgm:cxn modelId="{7E610BFB-891C-4865-A314-4F6805FB2689}" type="presOf" srcId="{4B9549E3-004F-490A-82A1-621F39B64B8E}" destId="{AC61A836-77F5-48A6-AB3D-FD6790770E21}" srcOrd="0" destOrd="0" presId="urn:microsoft.com/office/officeart/2005/8/layout/target3"/>
    <dgm:cxn modelId="{02490949-6462-440F-9F7C-662E32C2D494}" srcId="{8E8361E3-9560-4B55-A58C-11E704C52DC1}" destId="{0BB8B837-09BE-4D9B-9391-D2FFC3F52652}" srcOrd="1" destOrd="0" parTransId="{145A9050-D820-42DE-9C2C-F0896FEBB758}" sibTransId="{0E1E45A9-F2FB-4B2C-AD01-2488ED8EE397}"/>
    <dgm:cxn modelId="{29D7C422-DFA1-40DE-AD96-E600EC67DE23}" type="presOf" srcId="{0BB8B837-09BE-4D9B-9391-D2FFC3F52652}" destId="{4DAF11C7-84D3-40FD-B4CF-08EDDD20E4C3}" srcOrd="1" destOrd="0" presId="urn:microsoft.com/office/officeart/2005/8/layout/target3"/>
    <dgm:cxn modelId="{35896117-8F58-4DE4-B751-A9288A8DDE10}" type="presOf" srcId="{0BB8B837-09BE-4D9B-9391-D2FFC3F52652}" destId="{66644A87-3F05-42FB-9647-6223535E85F9}" srcOrd="0" destOrd="0" presId="urn:microsoft.com/office/officeart/2005/8/layout/target3"/>
    <dgm:cxn modelId="{2E9A42F5-7AC4-4427-8FFC-5F01DD83E76F}" srcId="{8E8361E3-9560-4B55-A58C-11E704C52DC1}" destId="{4B9549E3-004F-490A-82A1-621F39B64B8E}" srcOrd="0" destOrd="0" parTransId="{227E83D8-6A50-460D-B863-B544588CE089}" sibTransId="{2521F6FE-3892-42FE-80BF-DA7972E90A5D}"/>
    <dgm:cxn modelId="{7B051D37-BCFB-4FD2-AD2B-6C824B1A548C}" type="presOf" srcId="{4B9549E3-004F-490A-82A1-621F39B64B8E}" destId="{0F5B7550-FAEC-4F8B-A7F8-D96EAF07D2B3}" srcOrd="1" destOrd="0" presId="urn:microsoft.com/office/officeart/2005/8/layout/target3"/>
    <dgm:cxn modelId="{67197269-83E6-4C5C-906A-69D29E00695C}" type="presParOf" srcId="{A31335C6-A102-4749-9243-19877FADC906}" destId="{9448FAB6-46A9-4616-A388-9012250BB263}" srcOrd="0" destOrd="0" presId="urn:microsoft.com/office/officeart/2005/8/layout/target3"/>
    <dgm:cxn modelId="{35B5D293-CDC4-4028-A284-5DFA03DD9857}" type="presParOf" srcId="{A31335C6-A102-4749-9243-19877FADC906}" destId="{0E162EB7-DDD4-44E5-B37D-4078A0B64A79}" srcOrd="1" destOrd="0" presId="urn:microsoft.com/office/officeart/2005/8/layout/target3"/>
    <dgm:cxn modelId="{B676D68B-4ED7-42C7-9BA9-EC3C5685C68B}" type="presParOf" srcId="{A31335C6-A102-4749-9243-19877FADC906}" destId="{AC61A836-77F5-48A6-AB3D-FD6790770E21}" srcOrd="2" destOrd="0" presId="urn:microsoft.com/office/officeart/2005/8/layout/target3"/>
    <dgm:cxn modelId="{8020EB00-4687-4D90-BC8B-781BDF017B74}" type="presParOf" srcId="{A31335C6-A102-4749-9243-19877FADC906}" destId="{5D7DF56E-223C-4D4B-8B0F-8C99FBC30CFA}" srcOrd="3" destOrd="0" presId="urn:microsoft.com/office/officeart/2005/8/layout/target3"/>
    <dgm:cxn modelId="{3D555165-5C5C-4A8D-81AF-2E45C8DDE536}" type="presParOf" srcId="{A31335C6-A102-4749-9243-19877FADC906}" destId="{955DB9BF-AA26-415D-8F1D-58481943A3D4}" srcOrd="4" destOrd="0" presId="urn:microsoft.com/office/officeart/2005/8/layout/target3"/>
    <dgm:cxn modelId="{3CF86C8E-6765-47C6-90EB-98DC0AEB0446}" type="presParOf" srcId="{A31335C6-A102-4749-9243-19877FADC906}" destId="{66644A87-3F05-42FB-9647-6223535E85F9}" srcOrd="5" destOrd="0" presId="urn:microsoft.com/office/officeart/2005/8/layout/target3"/>
    <dgm:cxn modelId="{514EC4C8-F845-46A5-A333-9AA39C8841C3}" type="presParOf" srcId="{A31335C6-A102-4749-9243-19877FADC906}" destId="{0F5B7550-FAEC-4F8B-A7F8-D96EAF07D2B3}" srcOrd="6" destOrd="0" presId="urn:microsoft.com/office/officeart/2005/8/layout/target3"/>
    <dgm:cxn modelId="{D700F99F-ACE5-43A8-BC75-0E92EA33EA26}" type="presParOf" srcId="{A31335C6-A102-4749-9243-19877FADC906}" destId="{4DAF11C7-84D3-40FD-B4CF-08EDDD20E4C3}" srcOrd="7"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6DAE85-EA1E-46C5-80DF-B590E42C26FB}">
      <dsp:nvSpPr>
        <dsp:cNvPr id="0" name=""/>
        <dsp:cNvSpPr/>
      </dsp:nvSpPr>
      <dsp:spPr>
        <a:xfrm>
          <a:off x="0" y="143"/>
          <a:ext cx="7772400" cy="1469881"/>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glow rad="139700">
            <a:schemeClr val="accent1">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0" lang="el-GR" altLang="el-GR" sz="2000" b="1" i="0" u="none" strike="noStrike" kern="1200" cap="none" normalizeH="0" baseline="0" dirty="0" smtClean="0">
              <a:ln>
                <a:noFill/>
              </a:ln>
              <a:solidFill>
                <a:schemeClr val="tx1"/>
              </a:solidFill>
              <a:effectLst/>
              <a:latin typeface="Calibri" pitchFamily="34" charset="0"/>
              <a:ea typeface="Calibri" pitchFamily="34" charset="0"/>
              <a:cs typeface="Calibri" pitchFamily="34" charset="0"/>
            </a:rPr>
            <a:t>ΕΡΓΑΣΤΗΡΙΟ ΚΟΙΝΟΤΙΚΗΣ ΝΟΣΗΛΕΥΤΙΚΗΣ Ι</a:t>
          </a:r>
          <a:endParaRPr kumimoji="0" lang="el-GR" altLang="el-GR" sz="2000" b="0" i="0" u="none" strike="noStrike" kern="1200" cap="none" normalizeH="0" baseline="0" dirty="0" smtClean="0">
            <a:ln>
              <a:noFill/>
            </a:ln>
            <a:solidFill>
              <a:schemeClr val="tx1"/>
            </a:solidFill>
            <a:effectLst/>
            <a:latin typeface="Arial" pitchFamily="34" charset="0"/>
            <a:cs typeface="Arial" pitchFamily="34" charset="0"/>
          </a:endParaRPr>
        </a:p>
        <a:p>
          <a:pPr lvl="0" algn="ctr" defTabSz="889000" rtl="0">
            <a:lnSpc>
              <a:spcPct val="90000"/>
            </a:lnSpc>
            <a:spcBef>
              <a:spcPct val="0"/>
            </a:spcBef>
            <a:spcAft>
              <a:spcPct val="35000"/>
            </a:spcAft>
          </a:pPr>
          <a:r>
            <a:rPr kumimoji="0" lang="el-GR" altLang="el-GR" sz="2000" b="1" i="0" u="none" strike="noStrike" kern="1200" cap="none" normalizeH="0" baseline="0" dirty="0" smtClean="0">
              <a:ln>
                <a:noFill/>
              </a:ln>
              <a:solidFill>
                <a:schemeClr val="tx1"/>
              </a:solidFill>
              <a:effectLst/>
              <a:latin typeface="Calibri" pitchFamily="34" charset="0"/>
              <a:ea typeface="Calibri" pitchFamily="34" charset="0"/>
              <a:cs typeface="Calibri" pitchFamily="34" charset="0"/>
            </a:rPr>
            <a:t>ΥΠΕΥΘΗΝΗ ΜΑΘΗΜΑΤΟΣ:ΚΑΘΗΓΗΤΡΙΑ ΑΘΗΝΑ ΚΑΛΟΚΑΙΡΙΝΟΥ </a:t>
          </a:r>
          <a:endParaRPr kumimoji="0" lang="el-GR" altLang="el-GR" sz="2000" b="0" i="0" u="none" strike="noStrike" kern="1200" cap="none" normalizeH="0" baseline="0" dirty="0" smtClean="0">
            <a:ln>
              <a:noFill/>
            </a:ln>
            <a:solidFill>
              <a:schemeClr val="tx1"/>
            </a:solidFill>
            <a:effectLst/>
            <a:latin typeface="Arial" pitchFamily="34" charset="0"/>
            <a:cs typeface="Arial" pitchFamily="34" charset="0"/>
          </a:endParaRPr>
        </a:p>
        <a:p>
          <a:pPr lvl="0" algn="ctr" defTabSz="889000" rtl="0">
            <a:lnSpc>
              <a:spcPct val="90000"/>
            </a:lnSpc>
            <a:spcBef>
              <a:spcPct val="0"/>
            </a:spcBef>
            <a:spcAft>
              <a:spcPct val="35000"/>
            </a:spcAft>
          </a:pPr>
          <a:r>
            <a:rPr kumimoji="0" lang="el-GR" altLang="el-GR" sz="2000" b="1" i="0" u="none" strike="noStrike" kern="1200" cap="none" normalizeH="0" baseline="0" dirty="0" smtClean="0">
              <a:ln>
                <a:noFill/>
              </a:ln>
              <a:solidFill>
                <a:schemeClr val="tx1"/>
              </a:solidFill>
              <a:effectLst/>
              <a:latin typeface="Calibri" pitchFamily="34" charset="0"/>
              <a:ea typeface="Calibri" pitchFamily="34" charset="0"/>
              <a:cs typeface="Calibri" pitchFamily="34" charset="0"/>
            </a:rPr>
            <a:t>ΦΡΟΝΤΙΣΤΗΡΙΟ  ΣΧΟΛΙΚΗΣ ΝΟΣΗΛΕΥΤΙΚΗΣ</a:t>
          </a:r>
          <a:endParaRPr lang="el-GR" sz="2000" b="1" kern="1200"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dsp:txBody>
      <dsp:txXfrm>
        <a:off x="0" y="143"/>
        <a:ext cx="7772400" cy="14698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A8CED7-0E35-4CCB-8563-A0AE98A03BA4}">
      <dsp:nvSpPr>
        <dsp:cNvPr id="0" name=""/>
        <dsp:cNvSpPr/>
      </dsp:nvSpPr>
      <dsp:spPr>
        <a:xfrm>
          <a:off x="1008372" y="1898"/>
          <a:ext cx="4680000" cy="1253107"/>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rtl="0">
            <a:lnSpc>
              <a:spcPct val="90000"/>
            </a:lnSpc>
            <a:spcBef>
              <a:spcPct val="0"/>
            </a:spcBef>
            <a:spcAft>
              <a:spcPct val="35000"/>
            </a:spcAft>
          </a:pPr>
          <a:r>
            <a:rPr lang="el-GR" sz="3700" kern="1200" dirty="0" smtClean="0"/>
            <a:t>Ρόλοι και καθήκοντα Σχολικού Νοσηλευτή.</a:t>
          </a:r>
          <a:endParaRPr lang="el-GR" sz="3700" kern="1200" dirty="0"/>
        </a:p>
      </dsp:txBody>
      <dsp:txXfrm>
        <a:off x="1008372" y="1898"/>
        <a:ext cx="4680000" cy="1253107"/>
      </dsp:txXfrm>
    </dsp:sp>
    <dsp:sp modelId="{A5F8DD33-B1E7-4CFA-BC06-46E5C7C5C890}">
      <dsp:nvSpPr>
        <dsp:cNvPr id="0" name=""/>
        <dsp:cNvSpPr/>
      </dsp:nvSpPr>
      <dsp:spPr>
        <a:xfrm>
          <a:off x="738372" y="1317662"/>
          <a:ext cx="5220000" cy="1253107"/>
        </a:xfrm>
        <a:prstGeom prst="rect">
          <a:avLst/>
        </a:prstGeom>
        <a:solidFill>
          <a:schemeClr val="accent5">
            <a:hueOff val="890332"/>
            <a:satOff val="13816"/>
            <a:lumOff val="-1853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rtl="0">
            <a:lnSpc>
              <a:spcPct val="90000"/>
            </a:lnSpc>
            <a:spcBef>
              <a:spcPct val="0"/>
            </a:spcBef>
            <a:spcAft>
              <a:spcPct val="35000"/>
            </a:spcAft>
          </a:pPr>
          <a:r>
            <a:rPr lang="el-GR" sz="3700" kern="1200" dirty="0" smtClean="0"/>
            <a:t>Δεξιότητες και Επάρκεια Σχολικού Νοσηλευτή.</a:t>
          </a:r>
          <a:r>
            <a:rPr lang="en-US" sz="3700" kern="1200" dirty="0" smtClean="0"/>
            <a:t> </a:t>
          </a:r>
          <a:endParaRPr lang="el-GR" sz="3700" kern="1200" dirty="0"/>
        </a:p>
      </dsp:txBody>
      <dsp:txXfrm>
        <a:off x="738372" y="1317662"/>
        <a:ext cx="5220000" cy="1253107"/>
      </dsp:txXfrm>
    </dsp:sp>
    <dsp:sp modelId="{11493336-DCD0-449E-B007-D168F18577D2}">
      <dsp:nvSpPr>
        <dsp:cNvPr id="0" name=""/>
        <dsp:cNvSpPr/>
      </dsp:nvSpPr>
      <dsp:spPr>
        <a:xfrm>
          <a:off x="18372" y="2633425"/>
          <a:ext cx="6660000" cy="1253107"/>
        </a:xfrm>
        <a:prstGeom prst="rect">
          <a:avLst/>
        </a:prstGeom>
        <a:solidFill>
          <a:schemeClr val="accent5">
            <a:hueOff val="1780663"/>
            <a:satOff val="27632"/>
            <a:lumOff val="-370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3980" tIns="93980" rIns="93980" bIns="93980" numCol="1" spcCol="1270" anchor="ctr" anchorCtr="0">
          <a:noAutofit/>
        </a:bodyPr>
        <a:lstStyle/>
        <a:p>
          <a:pPr lvl="0" algn="ctr" defTabSz="1644650" rtl="0">
            <a:lnSpc>
              <a:spcPct val="90000"/>
            </a:lnSpc>
            <a:spcBef>
              <a:spcPct val="0"/>
            </a:spcBef>
            <a:spcAft>
              <a:spcPct val="35000"/>
            </a:spcAft>
          </a:pPr>
          <a:r>
            <a:rPr lang="el-GR" sz="3700" kern="1200" smtClean="0"/>
            <a:t>Πρότυπα άσκησης Σχολικής Νοσηλευτικής στον 21ο αιώνα.</a:t>
          </a:r>
          <a:endParaRPr lang="el-GR" sz="3700" kern="1200" dirty="0"/>
        </a:p>
      </dsp:txBody>
      <dsp:txXfrm>
        <a:off x="18372" y="2633425"/>
        <a:ext cx="6660000" cy="12531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8DA67-E870-4FE9-806F-D0BA4CAE5A09}">
      <dsp:nvSpPr>
        <dsp:cNvPr id="0" name=""/>
        <dsp:cNvSpPr/>
      </dsp:nvSpPr>
      <dsp:spPr>
        <a:xfrm>
          <a:off x="0" y="118350"/>
          <a:ext cx="8229600" cy="12331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l-GR" sz="3100" kern="1200" smtClean="0"/>
            <a:t>Μέσον προσφοράς υγειονομικών υπηρεσιών στο σχολικό πληθυσμό και των 3 βαθμίδων</a:t>
          </a:r>
          <a:endParaRPr lang="el-GR" sz="3100" kern="1200"/>
        </a:p>
      </dsp:txBody>
      <dsp:txXfrm>
        <a:off x="0" y="118350"/>
        <a:ext cx="8229600" cy="1233179"/>
      </dsp:txXfrm>
    </dsp:sp>
    <dsp:sp modelId="{DCE175E0-2374-4D3E-8222-49C486C7B024}">
      <dsp:nvSpPr>
        <dsp:cNvPr id="0" name=""/>
        <dsp:cNvSpPr/>
      </dsp:nvSpPr>
      <dsp:spPr>
        <a:xfrm>
          <a:off x="0" y="1440810"/>
          <a:ext cx="8229600" cy="12331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l-GR" sz="3100" kern="1200" smtClean="0"/>
            <a:t>Επέκταση υπηρεσιών  στο προσωπικό του σχολείου και στους γονείς</a:t>
          </a:r>
          <a:endParaRPr lang="el-GR" sz="3100" kern="1200"/>
        </a:p>
      </dsp:txBody>
      <dsp:txXfrm>
        <a:off x="0" y="1440810"/>
        <a:ext cx="8229600" cy="1233179"/>
      </dsp:txXfrm>
    </dsp:sp>
    <dsp:sp modelId="{BCF6C057-8506-4D9D-9FEB-2BCAD2BD6760}">
      <dsp:nvSpPr>
        <dsp:cNvPr id="0" name=""/>
        <dsp:cNvSpPr/>
      </dsp:nvSpPr>
      <dsp:spPr>
        <a:xfrm>
          <a:off x="0" y="2763269"/>
          <a:ext cx="8229600" cy="1233179"/>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l-GR" sz="3100" b="1" kern="1200" smtClean="0"/>
            <a:t>ΣΧΟΛΕΙΟ= ΚΟΙΝΟΤΙΚΟ  ΚΕΝΤΡΟ</a:t>
          </a:r>
          <a:endParaRPr lang="el-GR" sz="3100" kern="1200"/>
        </a:p>
      </dsp:txBody>
      <dsp:txXfrm>
        <a:off x="0" y="2763269"/>
        <a:ext cx="8229600" cy="123317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8D0E79-1B97-46F0-8A9B-0EA06C9F17C6}">
      <dsp:nvSpPr>
        <dsp:cNvPr id="0" name=""/>
        <dsp:cNvSpPr/>
      </dsp:nvSpPr>
      <dsp:spPr>
        <a:xfrm>
          <a:off x="0" y="50197"/>
          <a:ext cx="7162800" cy="127120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rtl="0">
            <a:lnSpc>
              <a:spcPct val="90000"/>
            </a:lnSpc>
            <a:spcBef>
              <a:spcPct val="0"/>
            </a:spcBef>
            <a:spcAft>
              <a:spcPct val="35000"/>
            </a:spcAft>
          </a:pPr>
          <a:r>
            <a:rPr lang="el-GR" sz="5300" kern="1200" smtClean="0"/>
            <a:t>ΣΗΜΕΡΑ ΤΟ ΣΧΟΛΕΙΟ</a:t>
          </a:r>
          <a:endParaRPr lang="el-GR" sz="5300" kern="1200"/>
        </a:p>
      </dsp:txBody>
      <dsp:txXfrm>
        <a:off x="0" y="50197"/>
        <a:ext cx="7162800" cy="127120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4E7176-CEDC-475D-A3A3-42BDD9E52E54}">
      <dsp:nvSpPr>
        <dsp:cNvPr id="0" name=""/>
        <dsp:cNvSpPr/>
      </dsp:nvSpPr>
      <dsp:spPr>
        <a:xfrm>
          <a:off x="0" y="4"/>
          <a:ext cx="8229600" cy="1370248"/>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l-GR" sz="3600" b="1" kern="1200" smtClean="0"/>
            <a:t> Δεξιότητες και Επάρκεια Σχολικού Νοσηλευτή</a:t>
          </a:r>
          <a:endParaRPr lang="el-GR" sz="3600" b="1" kern="1200" dirty="0"/>
        </a:p>
      </dsp:txBody>
      <dsp:txXfrm>
        <a:off x="0" y="4"/>
        <a:ext cx="8229600" cy="137024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Icon">
  <dgm:title val="Λίστα μεταβλητού πλάτους"/>
  <dgm:desc val="Χρησιμοποιήστε το για να δώσετε έμφαση σε στοιχεία διαφορετικής βαρύτητας. Λειτουργεί καλά με μεγάλο κείμενο Επιπέδου 1. Το πλάτος κάθε σχήματος καθορίζεται ανεξάρτητα, με βάση το κείμενό του. "/>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l-GR"/>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l-GR"/>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l-G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62120EE-2926-4871-B8F3-5450B13343DC}" type="slidenum">
              <a:rPr lang="el-GR"/>
              <a:pPr>
                <a:defRPr/>
              </a:pPr>
              <a:t>‹#›</a:t>
            </a:fld>
            <a:endParaRPr lang="el-GR"/>
          </a:p>
        </p:txBody>
      </p:sp>
    </p:spTree>
    <p:extLst>
      <p:ext uri="{BB962C8B-B14F-4D97-AF65-F5344CB8AC3E}">
        <p14:creationId xmlns:p14="http://schemas.microsoft.com/office/powerpoint/2010/main" xmlns="" val="3981256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42D49BEA-AE16-4E95-B5FD-D49816654AE9}" type="slidenum">
              <a:rPr lang="el-GR"/>
              <a:pPr/>
              <a:t>7</a:t>
            </a:fld>
            <a:endParaRPr lang="el-G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07B31EA1-12A1-46E4-8FF4-436CB818D26E}" type="slidenum">
              <a:rPr lang="el-GR"/>
              <a:pPr/>
              <a:t>8</a:t>
            </a:fld>
            <a:endParaRPr lang="el-G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8C6866D-34AF-4A83-847C-8DF16157526D}" type="slidenum">
              <a:rPr lang="el-GR"/>
              <a:pPr/>
              <a:t>9</a:t>
            </a:fld>
            <a:endParaRPr lang="el-G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3BC124E-EDC9-4E45-95F6-00D3A9C5262B}" type="slidenum">
              <a:rPr lang="el-GR"/>
              <a:pPr/>
              <a:t>10</a:t>
            </a:fld>
            <a:endParaRPr lang="el-G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9A63B74-822E-4547-9E49-FEE9857090B1}" type="slidenum">
              <a:rPr lang="el-GR"/>
              <a:pPr/>
              <a:t>11</a:t>
            </a:fld>
            <a:endParaRPr lang="el-G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493DFA3-9A50-4297-8573-36106CCD515B}" type="slidenum">
              <a:rPr lang="el-GR"/>
              <a:pPr/>
              <a:t>12</a:t>
            </a:fld>
            <a:endParaRPr lang="el-G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F60445F-5DB0-4F0D-8B11-7A5FB29ED4A4}" type="slidenum">
              <a:rPr lang="el-GR"/>
              <a:pPr/>
              <a:t>13</a:t>
            </a:fld>
            <a:endParaRPr lang="el-G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7AC9848-69DA-4DC0-A2D6-219C8F74DA2C}" type="slidenum">
              <a:rPr lang="el-GR"/>
              <a:pPr/>
              <a:t>14</a:t>
            </a:fld>
            <a:endParaRPr lang="el-G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8434" name="Rectangle 2"/>
          <p:cNvSpPr>
            <a:spLocks noGrp="1" noChangeArrowheads="1"/>
          </p:cNvSpPr>
          <p:nvPr>
            <p:ph type="ctrTitle" sz="quarter"/>
          </p:nvPr>
        </p:nvSpPr>
        <p:spPr>
          <a:xfrm>
            <a:off x="685800" y="1676400"/>
            <a:ext cx="7772400" cy="1828800"/>
          </a:xfrm>
        </p:spPr>
        <p:txBody>
          <a:bodyPr/>
          <a:lstStyle>
            <a:lvl1pPr>
              <a:defRPr/>
            </a:lvl1pPr>
          </a:lstStyle>
          <a:p>
            <a:r>
              <a:rPr lang="el-GR"/>
              <a:t>Κάντε κλικ για επεξεργασία του τίτλου</a:t>
            </a:r>
          </a:p>
        </p:txBody>
      </p:sp>
      <p:sp>
        <p:nvSpPr>
          <p:cNvPr id="184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9B5322D-FE17-4743-B486-B86CC0BD096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1D70917-8714-4B0C-9D48-1F95FCCB095A}"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381000"/>
            <a:ext cx="2057400" cy="57150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381000"/>
            <a:ext cx="6019800" cy="57150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2528567-EBEA-4AB4-8945-9F9E3281AF8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2B05038-7C35-4515-AC37-39BE3263200B}"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F726C6D5-B49D-448F-87A4-D1536794F71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5E93A425-3C96-4CDC-9F29-56C24FC66697}"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1920C4AB-39EE-48A7-A317-84273E6138FD}"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E646149-3306-4892-8319-D8BC0CC419A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774B68C4-6378-4D41-9EDB-A2ED99024992}"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7129DC9-BDB5-4EDD-A4F9-C3E1D703E99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C48234B-D6D5-467A-B591-45DA846474BF}"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174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74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l-GR"/>
          </a:p>
        </p:txBody>
      </p:sp>
      <p:sp>
        <p:nvSpPr>
          <p:cNvPr id="174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l-GR"/>
          </a:p>
        </p:txBody>
      </p:sp>
      <p:sp>
        <p:nvSpPr>
          <p:cNvPr id="174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8D12052C-C337-499D-A267-DD30C19C1175}"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4.png"/><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8" Type="http://schemas.openxmlformats.org/officeDocument/2006/relationships/hyperlink" Target="http://www.schoolsandhealth.org/Pages/Background.aspx" TargetMode="External"/><Relationship Id="rId3" Type="http://schemas.openxmlformats.org/officeDocument/2006/relationships/image" Target="../media/image7.png"/><Relationship Id="rId7" Type="http://schemas.openxmlformats.org/officeDocument/2006/relationships/hyperlink" Target="http://www.who.int/tobacco/surveillance/gyts/en/"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www.who.int/chp/gshs/en/" TargetMode="External"/><Relationship Id="rId5" Type="http://schemas.openxmlformats.org/officeDocument/2006/relationships/hyperlink" Target="http://www.who.int/school_youth_health/en/"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Διάγραμμα 4"/>
          <p:cNvGraphicFramePr/>
          <p:nvPr>
            <p:extLst>
              <p:ext uri="{D42A27DB-BD31-4B8C-83A1-F6EECF244321}">
                <p14:modId xmlns:p14="http://schemas.microsoft.com/office/powerpoint/2010/main" xmlns="" val="1368737857"/>
              </p:ext>
            </p:extLst>
          </p:nvPr>
        </p:nvGraphicFramePr>
        <p:xfrm>
          <a:off x="685800" y="2130425"/>
          <a:ext cx="7772400" cy="1470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Εικόνα 3" descr="E:\2018 2019\LOGO_GR.png"/>
          <p:cNvPicPr/>
          <p:nvPr/>
        </p:nvPicPr>
        <p:blipFill>
          <a:blip r:embed="rId7" cstate="print"/>
          <a:srcRect/>
          <a:stretch>
            <a:fillRect/>
          </a:stretch>
        </p:blipFill>
        <p:spPr bwMode="auto">
          <a:xfrm>
            <a:off x="3635896" y="332656"/>
            <a:ext cx="1529715" cy="633730"/>
          </a:xfrm>
          <a:prstGeom prst="rect">
            <a:avLst/>
          </a:prstGeom>
          <a:noFill/>
          <a:ln w="9525">
            <a:noFill/>
            <a:miter lim="800000"/>
            <a:headEnd/>
            <a:tailEnd/>
          </a:ln>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25821" y="4653136"/>
            <a:ext cx="6443663" cy="1414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47889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eaLnBrk="1" hangingPunct="1">
              <a:defRPr/>
            </a:pPr>
            <a:r>
              <a:rPr lang="el-GR" smtClean="0">
                <a:solidFill>
                  <a:srgbClr val="00FFFF"/>
                </a:solidFill>
              </a:rPr>
              <a:t>ΚΡΙΤΙΚΗ ΣΚΕΨΗ</a:t>
            </a:r>
            <a:r>
              <a:rPr lang="el-GR" smtClean="0"/>
              <a:t> </a:t>
            </a:r>
          </a:p>
        </p:txBody>
      </p:sp>
      <p:sp>
        <p:nvSpPr>
          <p:cNvPr id="32771"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a:defRPr/>
            </a:pPr>
            <a:r>
              <a:rPr lang="el-GR" smtClean="0"/>
              <a:t>Σκεφτείτε ενεργά.</a:t>
            </a:r>
            <a:endParaRPr lang="en-US" smtClean="0"/>
          </a:p>
          <a:p>
            <a:pPr marL="609600" indent="-609600" eaLnBrk="1" hangingPunct="1">
              <a:lnSpc>
                <a:spcPct val="90000"/>
              </a:lnSpc>
              <a:buFont typeface="Wingdings" pitchFamily="2" charset="2"/>
              <a:buAutoNum type="arabicPeriod"/>
              <a:defRPr/>
            </a:pPr>
            <a:r>
              <a:rPr lang="el-GR" smtClean="0"/>
              <a:t>Προσεκτικά διερευνήστε μια κατάσταση ή ένα θέμα.</a:t>
            </a:r>
            <a:endParaRPr lang="en-US" smtClean="0"/>
          </a:p>
          <a:p>
            <a:pPr marL="609600" indent="-609600" eaLnBrk="1" hangingPunct="1">
              <a:lnSpc>
                <a:spcPct val="90000"/>
              </a:lnSpc>
              <a:buFont typeface="Wingdings" pitchFamily="2" charset="2"/>
              <a:buAutoNum type="arabicPeriod"/>
              <a:defRPr/>
            </a:pPr>
            <a:r>
              <a:rPr lang="en-US" smtClean="0"/>
              <a:t>N</a:t>
            </a:r>
            <a:r>
              <a:rPr lang="el-GR" smtClean="0"/>
              <a:t>α είστε ανοικτοί σε νέες ιδέες και διαφορετικές απόψεις.</a:t>
            </a:r>
            <a:endParaRPr lang="en-US" smtClean="0"/>
          </a:p>
          <a:p>
            <a:pPr marL="609600" indent="-609600" eaLnBrk="1" hangingPunct="1">
              <a:lnSpc>
                <a:spcPct val="90000"/>
              </a:lnSpc>
              <a:buFont typeface="Wingdings" pitchFamily="2" charset="2"/>
              <a:buAutoNum type="arabicPeriod"/>
              <a:defRPr/>
            </a:pPr>
            <a:r>
              <a:rPr lang="el-GR" smtClean="0"/>
              <a:t>Να είστε ενήμεροι για τις δικές του αντιλήψεις  τις πιθανές προκαταλήψεις σας.</a:t>
            </a:r>
          </a:p>
          <a:p>
            <a:pPr marL="609600" indent="-609600" eaLnBrk="1" hangingPunct="1">
              <a:lnSpc>
                <a:spcPct val="90000"/>
              </a:lnSpc>
              <a:buFont typeface="Wingdings" pitchFamily="2" charset="2"/>
              <a:buNone/>
              <a:defRPr/>
            </a:pPr>
            <a:endParaRPr lang="el-GR" smtClean="0"/>
          </a:p>
        </p:txBody>
      </p:sp>
    </p:spTree>
    <p:extLst>
      <p:ext uri="{BB962C8B-B14F-4D97-AF65-F5344CB8AC3E}">
        <p14:creationId xmlns:p14="http://schemas.microsoft.com/office/powerpoint/2010/main" xmlns="" val="4256487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eaLnBrk="1" hangingPunct="1">
              <a:defRPr/>
            </a:pPr>
            <a:r>
              <a:rPr lang="el-GR" smtClean="0">
                <a:solidFill>
                  <a:srgbClr val="00FFFF"/>
                </a:solidFill>
              </a:rPr>
              <a:t>ΚΡΙΤΙΚΗ ΣΚΕΨΗ</a:t>
            </a:r>
            <a:r>
              <a:rPr lang="el-GR" smtClean="0"/>
              <a:t> </a:t>
            </a:r>
          </a:p>
        </p:txBody>
      </p:sp>
      <p:sp>
        <p:nvSpPr>
          <p:cNvPr id="38915"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endParaRPr lang="el-GR" sz="2800" smtClean="0"/>
          </a:p>
          <a:p>
            <a:pPr marL="609600" indent="-609600" eaLnBrk="1" hangingPunct="1">
              <a:lnSpc>
                <a:spcPct val="80000"/>
              </a:lnSpc>
              <a:buFont typeface="Wingdings" pitchFamily="2" charset="2"/>
              <a:buAutoNum type="arabicPeriod" startAt="5"/>
              <a:defRPr/>
            </a:pPr>
            <a:r>
              <a:rPr lang="el-GR" sz="2800" smtClean="0"/>
              <a:t>Συζητήστε τις ιδέες με οργανωμένο τρόπο.</a:t>
            </a:r>
          </a:p>
          <a:p>
            <a:pPr marL="609600" indent="-609600" eaLnBrk="1" hangingPunct="1">
              <a:lnSpc>
                <a:spcPct val="80000"/>
              </a:lnSpc>
              <a:buFont typeface="Wingdings" pitchFamily="2" charset="2"/>
              <a:buAutoNum type="arabicPeriod" startAt="5"/>
              <a:defRPr/>
            </a:pPr>
            <a:r>
              <a:rPr lang="el-GR" sz="2800" smtClean="0"/>
              <a:t>Υποστηρίξτε τις απόψεις σας με την χρήση του λόγου  και τα αποδεικτικά στοιχεία.</a:t>
            </a:r>
          </a:p>
          <a:p>
            <a:pPr marL="609600" indent="-609600" eaLnBrk="1" hangingPunct="1">
              <a:lnSpc>
                <a:spcPct val="80000"/>
              </a:lnSpc>
              <a:buFont typeface="Wingdings" pitchFamily="2" charset="2"/>
              <a:buAutoNum type="arabicPeriod" startAt="5"/>
              <a:defRPr/>
            </a:pPr>
            <a:r>
              <a:rPr lang="el-GR" sz="2800" smtClean="0"/>
              <a:t>Σκεφτείτε στηριζόμενοι σε εννοιολογικούς προσδιορισμούς.</a:t>
            </a:r>
          </a:p>
          <a:p>
            <a:pPr marL="609600" indent="-609600" eaLnBrk="1" hangingPunct="1">
              <a:lnSpc>
                <a:spcPct val="80000"/>
              </a:lnSpc>
              <a:buFont typeface="Wingdings" pitchFamily="2" charset="2"/>
              <a:buAutoNum type="arabicPeriod" startAt="5"/>
              <a:defRPr/>
            </a:pPr>
            <a:r>
              <a:rPr lang="el-GR" sz="2800" smtClean="0"/>
              <a:t>Χρησιμοποιείστε σχετικές αρχές στην επίλυση προβλημάτων.</a:t>
            </a:r>
          </a:p>
          <a:p>
            <a:pPr marL="609600" indent="-609600" eaLnBrk="1" hangingPunct="1">
              <a:lnSpc>
                <a:spcPct val="80000"/>
              </a:lnSpc>
              <a:buFont typeface="Wingdings" pitchFamily="2" charset="2"/>
              <a:buAutoNum type="arabicPeriod" startAt="5"/>
              <a:defRPr/>
            </a:pPr>
            <a:r>
              <a:rPr lang="el-GR" sz="2800" smtClean="0"/>
              <a:t>Προσφέρετε κατάλληλα επιχειρήματα για να υποστηρίξετε τα συμπεράσματα.</a:t>
            </a:r>
          </a:p>
          <a:p>
            <a:pPr marL="609600" indent="-609600" eaLnBrk="1" hangingPunct="1">
              <a:lnSpc>
                <a:spcPct val="80000"/>
              </a:lnSpc>
              <a:buFont typeface="Wingdings" pitchFamily="2" charset="2"/>
              <a:buNone/>
              <a:defRPr/>
            </a:pPr>
            <a:endParaRPr lang="el-GR" sz="2800" smtClean="0"/>
          </a:p>
        </p:txBody>
      </p:sp>
    </p:spTree>
    <p:extLst>
      <p:ext uri="{BB962C8B-B14F-4D97-AF65-F5344CB8AC3E}">
        <p14:creationId xmlns:p14="http://schemas.microsoft.com/office/powerpoint/2010/main" xmlns="" val="363738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eaLnBrk="1" hangingPunct="1">
              <a:defRPr/>
            </a:pPr>
            <a:r>
              <a:rPr lang="el-GR" smtClean="0">
                <a:solidFill>
                  <a:srgbClr val="00FFFF"/>
                </a:solidFill>
              </a:rPr>
              <a:t>ΚΡΙΤΙΚΗ ΣΚΕΨΗ</a:t>
            </a:r>
            <a:r>
              <a:rPr lang="el-GR" smtClean="0"/>
              <a:t> </a:t>
            </a:r>
          </a:p>
        </p:txBody>
      </p:sp>
      <p:sp>
        <p:nvSpPr>
          <p:cNvPr id="45059"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startAt="10"/>
              <a:defRPr/>
            </a:pPr>
            <a:r>
              <a:rPr lang="el-GR" sz="2400" smtClean="0"/>
              <a:t>Συγκρατείστε  την αρχική υπόθεση χωρίς αποδεικτικά στοιχεία.</a:t>
            </a:r>
          </a:p>
          <a:p>
            <a:pPr marL="609600" indent="-609600" eaLnBrk="1" hangingPunct="1">
              <a:lnSpc>
                <a:spcPct val="90000"/>
              </a:lnSpc>
              <a:buFont typeface="Wingdings" pitchFamily="2" charset="2"/>
              <a:buAutoNum type="arabicPeriod" startAt="10"/>
              <a:defRPr/>
            </a:pPr>
            <a:r>
              <a:rPr lang="el-GR" sz="2400" smtClean="0"/>
              <a:t>Ξεχωρίστε την πραγματικότητα που παρουσιάζεται από τη δική σας άποψη.</a:t>
            </a:r>
          </a:p>
          <a:p>
            <a:pPr marL="609600" indent="-609600" eaLnBrk="1" hangingPunct="1">
              <a:lnSpc>
                <a:spcPct val="90000"/>
              </a:lnSpc>
              <a:buFont typeface="Wingdings" pitchFamily="2" charset="2"/>
              <a:buAutoNum type="arabicPeriod" startAt="10"/>
              <a:defRPr/>
            </a:pPr>
            <a:r>
              <a:rPr lang="el-GR" sz="2400" smtClean="0"/>
              <a:t>Αξιολογήστε την αξιοπιστία των πηγών που χρησιμοποιούνται για να δικαιολογήσουν μια άποψη.</a:t>
            </a:r>
          </a:p>
          <a:p>
            <a:pPr marL="609600" indent="-609600" eaLnBrk="1" hangingPunct="1">
              <a:lnSpc>
                <a:spcPct val="90000"/>
              </a:lnSpc>
              <a:buFont typeface="Wingdings" pitchFamily="2" charset="2"/>
              <a:buAutoNum type="arabicPeriod" startAt="10"/>
              <a:defRPr/>
            </a:pPr>
            <a:r>
              <a:rPr lang="el-GR" sz="2400" smtClean="0"/>
              <a:t>Απαιτείται αποσαφήνιση και κριτική  σε ό, τι παρουσιάζεται ως απόδειξη.</a:t>
            </a:r>
          </a:p>
          <a:p>
            <a:pPr marL="609600" indent="-609600" eaLnBrk="1" hangingPunct="1">
              <a:lnSpc>
                <a:spcPct val="90000"/>
              </a:lnSpc>
              <a:buFont typeface="Wingdings" pitchFamily="2" charset="2"/>
              <a:buAutoNum type="arabicPeriod" startAt="10"/>
              <a:defRPr/>
            </a:pPr>
            <a:r>
              <a:rPr lang="el-GR" sz="2400" smtClean="0"/>
              <a:t>Να διαχωριστούν οι σχετικές από άσχετες παρατηρήσεις και σημαντικές από απλές παρατηρήσεις και γεγονότα.</a:t>
            </a:r>
          </a:p>
          <a:p>
            <a:pPr marL="609600" indent="-609600" eaLnBrk="1" hangingPunct="1">
              <a:lnSpc>
                <a:spcPct val="90000"/>
              </a:lnSpc>
              <a:buFont typeface="Wingdings" pitchFamily="2" charset="2"/>
              <a:buNone/>
              <a:defRPr/>
            </a:pPr>
            <a:endParaRPr lang="el-GR" sz="2400" smtClean="0"/>
          </a:p>
        </p:txBody>
      </p:sp>
    </p:spTree>
    <p:extLst>
      <p:ext uri="{BB962C8B-B14F-4D97-AF65-F5344CB8AC3E}">
        <p14:creationId xmlns:p14="http://schemas.microsoft.com/office/powerpoint/2010/main" xmlns="" val="680983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solidFill>
            <a:schemeClr val="accent1"/>
          </a:solidFill>
          <a:scene3d>
            <a:camera prst="legacyObliqueTopRight"/>
            <a:lightRig rig="legacyFlat3" dir="b"/>
          </a:scene3d>
          <a:sp3d extrusionH="430200" prstMaterial="legacyMatte">
            <a:bevelT w="13500" h="13500" prst="angle"/>
            <a:bevelB w="13500" h="13500" prst="angle"/>
            <a:extrusionClr>
              <a:schemeClr val="accent1"/>
            </a:extrusionClr>
          </a:sp3d>
        </p:spPr>
        <p:txBody>
          <a:bodyPr>
            <a:flatTx/>
          </a:bodyPr>
          <a:lstStyle/>
          <a:p>
            <a:pPr eaLnBrk="1" hangingPunct="1">
              <a:defRPr/>
            </a:pPr>
            <a:r>
              <a:rPr lang="el-GR" smtClean="0">
                <a:solidFill>
                  <a:srgbClr val="00FFFF"/>
                </a:solidFill>
              </a:rPr>
              <a:t>ΚΡΙΤΙΚΗ ΣΚΕΨΗ</a:t>
            </a:r>
            <a:r>
              <a:rPr lang="el-GR" smtClean="0"/>
              <a:t> </a:t>
            </a:r>
          </a:p>
        </p:txBody>
      </p:sp>
      <p:sp>
        <p:nvSpPr>
          <p:cNvPr id="43011" name="Rectangle 3"/>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startAt="15"/>
              <a:defRPr/>
            </a:pPr>
            <a:r>
              <a:rPr lang="el-GR" sz="2800" smtClean="0"/>
              <a:t>Μεταφέρατε  ιδέες για νέα πλαίσια και καταστάσεις.</a:t>
            </a:r>
          </a:p>
          <a:p>
            <a:pPr marL="609600" indent="-609600" eaLnBrk="1" hangingPunct="1">
              <a:lnSpc>
                <a:spcPct val="90000"/>
              </a:lnSpc>
              <a:buFont typeface="Wingdings" pitchFamily="2" charset="2"/>
              <a:buAutoNum type="arabicPeriod" startAt="15"/>
              <a:defRPr/>
            </a:pPr>
            <a:r>
              <a:rPr lang="el-GR" sz="2800" smtClean="0"/>
              <a:t>Κάντε εύλογα συμπεράσματα βασισμένα στην αιτιολογία που τα υποστηρίζουν.</a:t>
            </a:r>
          </a:p>
          <a:p>
            <a:pPr marL="609600" indent="-609600" eaLnBrk="1" hangingPunct="1">
              <a:lnSpc>
                <a:spcPct val="90000"/>
              </a:lnSpc>
              <a:buFont typeface="Wingdings" pitchFamily="2" charset="2"/>
              <a:buAutoNum type="arabicPeriod" startAt="15"/>
              <a:defRPr/>
            </a:pPr>
            <a:r>
              <a:rPr lang="el-GR" sz="2800" smtClean="0"/>
              <a:t>Αναζητήστε εναλλακτικές λύσεις ή επιλογές.</a:t>
            </a:r>
          </a:p>
          <a:p>
            <a:pPr marL="609600" indent="-609600" eaLnBrk="1" hangingPunct="1">
              <a:lnSpc>
                <a:spcPct val="90000"/>
              </a:lnSpc>
              <a:buFont typeface="Wingdings" pitchFamily="2" charset="2"/>
              <a:buAutoNum type="arabicPeriod" startAt="15"/>
              <a:defRPr/>
            </a:pPr>
            <a:r>
              <a:rPr lang="el-GR" sz="2800" smtClean="0"/>
              <a:t>Αναγνωρίστε τα προβλήματα και να αντιμετωπίστε  με αντίθετες απόψεις.</a:t>
            </a:r>
          </a:p>
          <a:p>
            <a:pPr marL="609600" indent="-609600" eaLnBrk="1" hangingPunct="1">
              <a:lnSpc>
                <a:spcPct val="90000"/>
              </a:lnSpc>
              <a:buFont typeface="Wingdings" pitchFamily="2" charset="2"/>
              <a:buAutoNum type="arabicPeriod" startAt="15"/>
              <a:defRPr/>
            </a:pPr>
            <a:r>
              <a:rPr lang="el-GR" sz="2800" smtClean="0"/>
              <a:t>Απαιτείται έλεγχος και βελτίωση των γενικεύσεων. </a:t>
            </a:r>
          </a:p>
        </p:txBody>
      </p:sp>
    </p:spTree>
    <p:extLst>
      <p:ext uri="{BB962C8B-B14F-4D97-AF65-F5344CB8AC3E}">
        <p14:creationId xmlns:p14="http://schemas.microsoft.com/office/powerpoint/2010/main" xmlns="" val="285236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solidFill>
            <a:srgbClr val="00FFFF"/>
          </a:solidFill>
          <a:scene3d>
            <a:camera prst="legacyObliqueTopRight"/>
            <a:lightRig rig="legacyFlat3" dir="b"/>
          </a:scene3d>
          <a:sp3d extrusionH="430200" prstMaterial="legacyMatte">
            <a:bevelT w="13500" h="13500" prst="angle"/>
            <a:bevelB w="13500" h="13500" prst="angle"/>
            <a:extrusionClr>
              <a:srgbClr val="00FFFF"/>
            </a:extrusionClr>
          </a:sp3d>
        </p:spPr>
        <p:txBody>
          <a:bodyPr>
            <a:flatTx/>
          </a:bodyPr>
          <a:lstStyle/>
          <a:p>
            <a:pPr eaLnBrk="1" hangingPunct="1">
              <a:defRPr/>
            </a:pPr>
            <a:r>
              <a:rPr lang="el-GR" smtClean="0">
                <a:solidFill>
                  <a:srgbClr val="FFFF00"/>
                </a:solidFill>
              </a:rPr>
              <a:t>Δομή </a:t>
            </a:r>
            <a:r>
              <a:rPr lang="en-US" sz="3600" smtClean="0">
                <a:solidFill>
                  <a:srgbClr val="FFFF00"/>
                </a:solidFill>
              </a:rPr>
              <a:t>CASE STUD</a:t>
            </a:r>
            <a:r>
              <a:rPr lang="el-GR" sz="3600" smtClean="0">
                <a:solidFill>
                  <a:srgbClr val="FFFF00"/>
                </a:solidFill>
              </a:rPr>
              <a:t>Υ</a:t>
            </a:r>
            <a:r>
              <a:rPr lang="el-GR" smtClean="0"/>
              <a:t> </a:t>
            </a:r>
          </a:p>
        </p:txBody>
      </p:sp>
      <p:sp>
        <p:nvSpPr>
          <p:cNvPr id="47107" name="Rectangle 3"/>
          <p:cNvSpPr>
            <a:spLocks noGrp="1" noChangeArrowheads="1"/>
          </p:cNvSpPr>
          <p:nvPr>
            <p:ph type="body" idx="1"/>
          </p:nvPr>
        </p:nvSpPr>
        <p:spPr>
          <a:xfrm>
            <a:off x="457200" y="2514600"/>
            <a:ext cx="8229600" cy="4114800"/>
          </a:xfrm>
        </p:spPr>
        <p:txBody>
          <a:bodyPr/>
          <a:lstStyle/>
          <a:p>
            <a:pPr marL="609600" indent="-609600" eaLnBrk="1" hangingPunct="1">
              <a:buClr>
                <a:schemeClr val="bg2">
                  <a:lumMod val="25000"/>
                </a:schemeClr>
              </a:buClr>
              <a:buFont typeface="Wingdings" pitchFamily="2" charset="2"/>
              <a:buChar char="v"/>
              <a:defRPr/>
            </a:pPr>
            <a:r>
              <a:rPr lang="el-GR" dirty="0" smtClean="0">
                <a:solidFill>
                  <a:schemeClr val="accent2">
                    <a:lumMod val="75000"/>
                  </a:schemeClr>
                </a:solidFill>
              </a:rPr>
              <a:t>Επιμέρους σκοποί.</a:t>
            </a:r>
          </a:p>
          <a:p>
            <a:pPr marL="609600" indent="-609600" eaLnBrk="1" hangingPunct="1">
              <a:buClr>
                <a:schemeClr val="bg2">
                  <a:lumMod val="25000"/>
                </a:schemeClr>
              </a:buClr>
              <a:buFont typeface="Wingdings" pitchFamily="2" charset="2"/>
              <a:buChar char="v"/>
              <a:defRPr/>
            </a:pPr>
            <a:r>
              <a:rPr lang="el-GR" dirty="0" smtClean="0">
                <a:solidFill>
                  <a:schemeClr val="accent2">
                    <a:lumMod val="75000"/>
                  </a:schemeClr>
                </a:solidFill>
              </a:rPr>
              <a:t>Ανάπτυξη σεναρίου.</a:t>
            </a:r>
          </a:p>
          <a:p>
            <a:pPr marL="609600" indent="-609600" eaLnBrk="1" hangingPunct="1">
              <a:buClr>
                <a:schemeClr val="bg2">
                  <a:lumMod val="25000"/>
                </a:schemeClr>
              </a:buClr>
              <a:buFont typeface="Wingdings" pitchFamily="2" charset="2"/>
              <a:buChar char="v"/>
              <a:defRPr/>
            </a:pPr>
            <a:r>
              <a:rPr lang="el-GR" dirty="0" smtClean="0">
                <a:solidFill>
                  <a:schemeClr val="accent2">
                    <a:lumMod val="75000"/>
                  </a:schemeClr>
                </a:solidFill>
              </a:rPr>
              <a:t>Ερωτήσεις.</a:t>
            </a:r>
          </a:p>
          <a:p>
            <a:pPr marL="609600" indent="-609600" eaLnBrk="1" hangingPunct="1">
              <a:buClr>
                <a:schemeClr val="bg2">
                  <a:lumMod val="25000"/>
                </a:schemeClr>
              </a:buClr>
              <a:buFont typeface="Wingdings" pitchFamily="2" charset="2"/>
              <a:buChar char="v"/>
              <a:defRPr/>
            </a:pPr>
            <a:r>
              <a:rPr lang="el-GR" dirty="0" smtClean="0">
                <a:solidFill>
                  <a:schemeClr val="accent2">
                    <a:lumMod val="75000"/>
                  </a:schemeClr>
                </a:solidFill>
              </a:rPr>
              <a:t>Ανάλυση και συζήτηση.</a:t>
            </a:r>
          </a:p>
          <a:p>
            <a:pPr marL="609600" indent="-609600" eaLnBrk="1" hangingPunct="1">
              <a:buClr>
                <a:schemeClr val="bg2">
                  <a:lumMod val="25000"/>
                </a:schemeClr>
              </a:buClr>
              <a:buFont typeface="Wingdings" pitchFamily="2" charset="2"/>
              <a:buChar char="v"/>
              <a:defRPr/>
            </a:pPr>
            <a:r>
              <a:rPr lang="el-GR" dirty="0" smtClean="0">
                <a:solidFill>
                  <a:schemeClr val="accent2">
                    <a:lumMod val="75000"/>
                  </a:schemeClr>
                </a:solidFill>
              </a:rPr>
              <a:t>Ενδεικτική βιβλιογραφία.</a:t>
            </a:r>
          </a:p>
        </p:txBody>
      </p:sp>
    </p:spTree>
    <p:extLst>
      <p:ext uri="{BB962C8B-B14F-4D97-AF65-F5344CB8AC3E}">
        <p14:creationId xmlns:p14="http://schemas.microsoft.com/office/powerpoint/2010/main" xmlns="" val="2852532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27" name="Εικόνα 1" descr="LOGO_G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914400"/>
            <a:ext cx="1676400" cy="6953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5"/>
          <p:cNvSpPr>
            <a:spLocks noChangeArrowheads="1"/>
          </p:cNvSpPr>
          <p:nvPr/>
        </p:nvSpPr>
        <p:spPr bwMode="auto">
          <a:xfrm>
            <a:off x="533605" y="4513007"/>
            <a:ext cx="838159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ΕΡΓΑΣΤΗΡΙΟ ΚΟΙΝΟΤΙΚΗΣ ΝΟΣΗΛΕΥΤΙΚΗΣ Ι</a:t>
            </a:r>
            <a:endParaRPr kumimoji="0" lang="el-GR" alt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ΥΠΕΥΘΗΝΗ ΜΑΘΗΜΑΤΟΣ:ΚΑΘΗΓΗΤΡΙΑ ΑΘΗΝΑ ΚΑΛΟΚΑΙΡΙΝΟΥ </a:t>
            </a:r>
            <a:endParaRPr kumimoji="0" lang="el-GR" altLang="el-G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ΦΡΟΝΤΙΣΤΗΡΙΟ  ΣΧΟΛΙΚΗΣ ΝΟΣΗΛΕΥΤΙΚΗΣ</a:t>
            </a:r>
            <a:endParaRPr kumimoji="0" lang="el-GR" altLang="el-G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0" name="Picture 6"/>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colorTemperature colorTemp="4700"/>
                    </a14:imgEffect>
                  </a14:imgLayer>
                </a14:imgProps>
              </a:ext>
              <a:ext uri="{28A0092B-C50C-407E-A947-70E740481C1C}">
                <a14:useLocalDpi xmlns:a14="http://schemas.microsoft.com/office/drawing/2010/main" xmlns="" val="0"/>
              </a:ext>
            </a:extLst>
          </a:blip>
          <a:srcRect/>
          <a:stretch>
            <a:fillRect/>
          </a:stretch>
        </p:blipFill>
        <p:spPr bwMode="auto">
          <a:xfrm>
            <a:off x="3886200" y="562588"/>
            <a:ext cx="4800600" cy="3930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0067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152400"/>
            <a:ext cx="3124200" cy="685800"/>
          </a:xfrm>
        </p:spPr>
        <p:style>
          <a:lnRef idx="2">
            <a:schemeClr val="accent5">
              <a:shade val="50000"/>
            </a:schemeClr>
          </a:lnRef>
          <a:fillRef idx="1">
            <a:schemeClr val="accent5"/>
          </a:fillRef>
          <a:effectRef idx="0">
            <a:schemeClr val="accent5"/>
          </a:effectRef>
          <a:fontRef idx="minor">
            <a:schemeClr val="lt1"/>
          </a:fontRef>
        </p:style>
        <p:txBody>
          <a:bodyPr/>
          <a:lstStyle/>
          <a:p>
            <a:pPr lvl="0" algn="ctr" eaLnBrk="1" hangingPunct="1"/>
            <a:r>
              <a:rPr lang="el-GR" altLang="el-GR" dirty="0" smtClean="0">
                <a:solidFill>
                  <a:schemeClr val="tx1"/>
                </a:solidFill>
                <a:effectLst/>
                <a:latin typeface="Calibri" pitchFamily="34" charset="0"/>
                <a:ea typeface="Calibri" pitchFamily="34" charset="0"/>
                <a:cs typeface="Calibri" pitchFamily="34" charset="0"/>
              </a:rPr>
              <a:t>ΦΡΟΝΤΙΣΤΗΡΙΟ </a:t>
            </a:r>
            <a:r>
              <a:rPr lang="en-US" altLang="el-GR" dirty="0" smtClean="0">
                <a:solidFill>
                  <a:schemeClr val="tx1"/>
                </a:solidFill>
                <a:effectLst/>
                <a:latin typeface="Calibri" pitchFamily="34" charset="0"/>
                <a:ea typeface="Calibri" pitchFamily="34" charset="0"/>
                <a:cs typeface="Calibri" pitchFamily="34" charset="0"/>
              </a:rPr>
              <a:t/>
            </a:r>
            <a:br>
              <a:rPr lang="en-US" altLang="el-GR" dirty="0" smtClean="0">
                <a:solidFill>
                  <a:schemeClr val="tx1"/>
                </a:solidFill>
                <a:effectLst/>
                <a:latin typeface="Calibri" pitchFamily="34" charset="0"/>
                <a:ea typeface="Calibri" pitchFamily="34" charset="0"/>
                <a:cs typeface="Calibri" pitchFamily="34" charset="0"/>
              </a:rPr>
            </a:br>
            <a:r>
              <a:rPr lang="el-GR" altLang="el-GR" dirty="0" smtClean="0">
                <a:solidFill>
                  <a:schemeClr val="tx1"/>
                </a:solidFill>
                <a:effectLst/>
                <a:latin typeface="Calibri" pitchFamily="34" charset="0"/>
                <a:ea typeface="Calibri" pitchFamily="34" charset="0"/>
                <a:cs typeface="Calibri" pitchFamily="34" charset="0"/>
              </a:rPr>
              <a:t> </a:t>
            </a:r>
            <a:r>
              <a:rPr lang="el-GR" altLang="el-GR" dirty="0">
                <a:solidFill>
                  <a:schemeClr val="tx1"/>
                </a:solidFill>
                <a:effectLst/>
                <a:latin typeface="Calibri" pitchFamily="34" charset="0"/>
                <a:ea typeface="Calibri" pitchFamily="34" charset="0"/>
                <a:cs typeface="Calibri" pitchFamily="34" charset="0"/>
              </a:rPr>
              <a:t>ΣΧΟΛΙΚΗΣ </a:t>
            </a:r>
            <a:r>
              <a:rPr lang="el-GR" altLang="el-GR" dirty="0" smtClean="0">
                <a:solidFill>
                  <a:schemeClr val="tx1"/>
                </a:solidFill>
                <a:effectLst/>
                <a:latin typeface="Calibri" pitchFamily="34" charset="0"/>
                <a:ea typeface="Calibri" pitchFamily="34" charset="0"/>
                <a:cs typeface="Calibri" pitchFamily="34" charset="0"/>
              </a:rPr>
              <a:t>ΝΟΣΗΛΕΥΤΙΚΗΣ</a:t>
            </a:r>
            <a:endParaRPr lang="el-GR" dirty="0"/>
          </a:p>
        </p:txBody>
      </p:sp>
      <p:sp>
        <p:nvSpPr>
          <p:cNvPr id="3" name="Θέση περιεχομένου 2"/>
          <p:cNvSpPr>
            <a:spLocks noGrp="1"/>
          </p:cNvSpPr>
          <p:nvPr>
            <p:ph idx="1"/>
          </p:nvPr>
        </p:nvSpPr>
        <p:spPr>
          <a:xfrm>
            <a:off x="1066800" y="5410200"/>
            <a:ext cx="7757160" cy="1447800"/>
          </a:xfrm>
        </p:spPr>
        <p:txBody>
          <a:bodyPr/>
          <a:lstStyle/>
          <a:p>
            <a:pPr lvl="0"/>
            <a:r>
              <a:rPr lang="el-GR" sz="2000" dirty="0">
                <a:effectLst/>
              </a:rPr>
              <a:t>Εκτίμηση αναγκών, Διατύπωση Νοσηλευτικών διαγνώσεων σύμφωνα με το σύστημα </a:t>
            </a:r>
            <a:r>
              <a:rPr lang="en-US" sz="2000" dirty="0">
                <a:effectLst/>
              </a:rPr>
              <a:t>Omaha</a:t>
            </a:r>
            <a:endParaRPr lang="el-GR" sz="2000" dirty="0">
              <a:effectLst/>
            </a:endParaRPr>
          </a:p>
          <a:p>
            <a:pPr lvl="0"/>
            <a:r>
              <a:rPr lang="el-GR" sz="2000" dirty="0">
                <a:effectLst/>
              </a:rPr>
              <a:t>Αναγνώριση αναγκών προτεραιότητας</a:t>
            </a:r>
          </a:p>
          <a:p>
            <a:pPr lvl="0"/>
            <a:r>
              <a:rPr lang="el-GR" sz="2000" dirty="0">
                <a:effectLst/>
              </a:rPr>
              <a:t>Καθορισμός στόχων / παρεμβάσεων  </a:t>
            </a:r>
          </a:p>
          <a:p>
            <a:endParaRPr lang="el-GR" sz="2000" dirty="0"/>
          </a:p>
        </p:txBody>
      </p:sp>
      <p:sp>
        <p:nvSpPr>
          <p:cNvPr id="4" name="Θέση κειμένου 3"/>
          <p:cNvSpPr>
            <a:spLocks noGrp="1"/>
          </p:cNvSpPr>
          <p:nvPr>
            <p:ph type="body" sz="half" idx="2"/>
          </p:nvPr>
        </p:nvSpPr>
        <p:spPr>
          <a:xfrm>
            <a:off x="228600" y="914400"/>
            <a:ext cx="8686800" cy="4419600"/>
          </a:xfrm>
        </p:spPr>
        <p:style>
          <a:lnRef idx="2">
            <a:schemeClr val="accent1"/>
          </a:lnRef>
          <a:fillRef idx="1">
            <a:schemeClr val="lt1"/>
          </a:fillRef>
          <a:effectRef idx="0">
            <a:schemeClr val="accent1"/>
          </a:effectRef>
          <a:fontRef idx="minor">
            <a:schemeClr val="dk1"/>
          </a:fontRef>
        </p:style>
        <p:txBody>
          <a:bodyPr/>
          <a:lstStyle/>
          <a:p>
            <a:r>
              <a:rPr lang="el-GR" sz="2400" dirty="0">
                <a:effectLst/>
                <a:latin typeface="Calibri"/>
                <a:ea typeface="Calibri"/>
                <a:cs typeface="Times New Roman"/>
              </a:rPr>
              <a:t>Στο δημοτικό σχολείο όπου εργάζεστε ως σχολικός/ή νοσηλευτής/</a:t>
            </a:r>
            <a:r>
              <a:rPr lang="el-GR" sz="2400" dirty="0" err="1">
                <a:effectLst/>
                <a:latin typeface="Calibri"/>
                <a:ea typeface="Calibri"/>
                <a:cs typeface="Times New Roman"/>
              </a:rPr>
              <a:t>τρια</a:t>
            </a:r>
            <a:r>
              <a:rPr lang="el-GR" sz="2400" dirty="0">
                <a:effectLst/>
                <a:latin typeface="Calibri"/>
                <a:ea typeface="Calibri"/>
                <a:cs typeface="Times New Roman"/>
              </a:rPr>
              <a:t> ο μαθητής Α, 8 ετών κατά τη διάρκεια του μαθήματος εμφάνισε πρόσφατα επεισόδιο σπασμών μεγάλης διάρκειας (</a:t>
            </a:r>
            <a:r>
              <a:rPr lang="en-US" sz="2400" dirty="0">
                <a:effectLst/>
                <a:latin typeface="Calibri"/>
                <a:ea typeface="Calibri"/>
                <a:cs typeface="Times New Roman"/>
              </a:rPr>
              <a:t>status epilepticus</a:t>
            </a:r>
            <a:r>
              <a:rPr lang="el-GR" sz="2400" dirty="0">
                <a:effectLst/>
                <a:latin typeface="Calibri"/>
                <a:ea typeface="Calibri"/>
                <a:cs typeface="Times New Roman"/>
              </a:rPr>
              <a:t>). Ο μαθητής μεταφέρθηκε στο νοσοκομείο. Οι γονείς στη συνέχεια σας ενημέρωσαν ότι έγιναν όλες οι απαραίτητες εξετάσεις και ότι η διάγνωση ήταν επιληψία. Σας ενημέρωσαν ότι φοβούνται πολύ το ενδεχόμενο νέας κρίσης και σας ζήτησαν το παιδί να μην συμμετέχει στο μάθημα της φυσικής αγωγής, σε εκδρομές και περιπάτους και στα διαλείμματα να μένει στην τάξη ή στο γραφείο των δασκάλων. Επίσης σας ζήτησαν να ενημερώνονται σε περίπτωση απουσίας του νοσηλευτή από το σχολείο προκειμένου ο μαθητής να μένει στο σπίτι. </a:t>
            </a:r>
          </a:p>
          <a:p>
            <a:endParaRPr lang="el-GR" sz="2000" dirty="0"/>
          </a:p>
        </p:txBody>
      </p:sp>
    </p:spTree>
    <p:extLst>
      <p:ext uri="{BB962C8B-B14F-4D97-AF65-F5344CB8AC3E}">
        <p14:creationId xmlns:p14="http://schemas.microsoft.com/office/powerpoint/2010/main" xmlns="" val="8743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152400"/>
            <a:ext cx="3124200" cy="685800"/>
          </a:xfrm>
        </p:spPr>
        <p:style>
          <a:lnRef idx="2">
            <a:schemeClr val="accent5">
              <a:shade val="50000"/>
            </a:schemeClr>
          </a:lnRef>
          <a:fillRef idx="1">
            <a:schemeClr val="accent5"/>
          </a:fillRef>
          <a:effectRef idx="0">
            <a:schemeClr val="accent5"/>
          </a:effectRef>
          <a:fontRef idx="minor">
            <a:schemeClr val="lt1"/>
          </a:fontRef>
        </p:style>
        <p:txBody>
          <a:bodyPr/>
          <a:lstStyle/>
          <a:p>
            <a:pPr lvl="0" algn="ctr" eaLnBrk="1" hangingPunct="1"/>
            <a:r>
              <a:rPr lang="el-GR" altLang="el-GR" dirty="0" smtClean="0">
                <a:solidFill>
                  <a:schemeClr val="tx1"/>
                </a:solidFill>
                <a:effectLst/>
                <a:latin typeface="Calibri" pitchFamily="34" charset="0"/>
                <a:ea typeface="Calibri" pitchFamily="34" charset="0"/>
                <a:cs typeface="Calibri" pitchFamily="34" charset="0"/>
              </a:rPr>
              <a:t>ΦΡΟΝΤΙΣΤΗΡΙΟ </a:t>
            </a:r>
            <a:r>
              <a:rPr lang="en-US" altLang="el-GR" dirty="0" smtClean="0">
                <a:solidFill>
                  <a:schemeClr val="tx1"/>
                </a:solidFill>
                <a:effectLst/>
                <a:latin typeface="Calibri" pitchFamily="34" charset="0"/>
                <a:ea typeface="Calibri" pitchFamily="34" charset="0"/>
                <a:cs typeface="Calibri" pitchFamily="34" charset="0"/>
              </a:rPr>
              <a:t/>
            </a:r>
            <a:br>
              <a:rPr lang="en-US" altLang="el-GR" dirty="0" smtClean="0">
                <a:solidFill>
                  <a:schemeClr val="tx1"/>
                </a:solidFill>
                <a:effectLst/>
                <a:latin typeface="Calibri" pitchFamily="34" charset="0"/>
                <a:ea typeface="Calibri" pitchFamily="34" charset="0"/>
                <a:cs typeface="Calibri" pitchFamily="34" charset="0"/>
              </a:rPr>
            </a:br>
            <a:r>
              <a:rPr lang="el-GR" altLang="el-GR" dirty="0" smtClean="0">
                <a:solidFill>
                  <a:schemeClr val="tx1"/>
                </a:solidFill>
                <a:effectLst/>
                <a:latin typeface="Calibri" pitchFamily="34" charset="0"/>
                <a:ea typeface="Calibri" pitchFamily="34" charset="0"/>
                <a:cs typeface="Calibri" pitchFamily="34" charset="0"/>
              </a:rPr>
              <a:t> </a:t>
            </a:r>
            <a:r>
              <a:rPr lang="el-GR" altLang="el-GR" dirty="0">
                <a:solidFill>
                  <a:schemeClr val="tx1"/>
                </a:solidFill>
                <a:effectLst/>
                <a:latin typeface="Calibri" pitchFamily="34" charset="0"/>
                <a:ea typeface="Calibri" pitchFamily="34" charset="0"/>
                <a:cs typeface="Calibri" pitchFamily="34" charset="0"/>
              </a:rPr>
              <a:t>ΣΧΟΛΙΚΗΣ </a:t>
            </a:r>
            <a:r>
              <a:rPr lang="el-GR" altLang="el-GR" dirty="0" smtClean="0">
                <a:solidFill>
                  <a:schemeClr val="tx1"/>
                </a:solidFill>
                <a:effectLst/>
                <a:latin typeface="Calibri" pitchFamily="34" charset="0"/>
                <a:ea typeface="Calibri" pitchFamily="34" charset="0"/>
                <a:cs typeface="Calibri" pitchFamily="34" charset="0"/>
              </a:rPr>
              <a:t>ΝΟΣΗΛΕΥΤΙΚΗΣ</a:t>
            </a:r>
            <a:endParaRPr lang="el-GR" dirty="0"/>
          </a:p>
        </p:txBody>
      </p:sp>
      <p:sp>
        <p:nvSpPr>
          <p:cNvPr id="3" name="Θέση περιεχομένου 2"/>
          <p:cNvSpPr>
            <a:spLocks noGrp="1"/>
          </p:cNvSpPr>
          <p:nvPr>
            <p:ph idx="1"/>
          </p:nvPr>
        </p:nvSpPr>
        <p:spPr>
          <a:xfrm>
            <a:off x="1066800" y="5410200"/>
            <a:ext cx="7757160" cy="1447800"/>
          </a:xfrm>
        </p:spPr>
        <p:txBody>
          <a:bodyPr/>
          <a:lstStyle/>
          <a:p>
            <a:pPr lvl="0" algn="ctr"/>
            <a:r>
              <a:rPr lang="el-GR" sz="2000" b="1" dirty="0">
                <a:effectLst/>
              </a:rPr>
              <a:t>Εκτίμηση αναγκών, Διατύπωση Νοσηλευτικών διαγνώσεων σύμφωνα με το σύστημα </a:t>
            </a:r>
            <a:r>
              <a:rPr lang="en-US" sz="2000" b="1" dirty="0">
                <a:effectLst/>
              </a:rPr>
              <a:t>Omaha</a:t>
            </a:r>
            <a:endParaRPr lang="el-GR" sz="2000" b="1" dirty="0">
              <a:effectLst/>
            </a:endParaRPr>
          </a:p>
          <a:p>
            <a:pPr marL="0" indent="0">
              <a:buNone/>
            </a:pPr>
            <a:endParaRPr lang="el-GR" sz="2000" dirty="0"/>
          </a:p>
        </p:txBody>
      </p:sp>
      <p:sp>
        <p:nvSpPr>
          <p:cNvPr id="4" name="Θέση κειμένου 3"/>
          <p:cNvSpPr>
            <a:spLocks noGrp="1"/>
          </p:cNvSpPr>
          <p:nvPr>
            <p:ph type="body" sz="half" idx="2"/>
          </p:nvPr>
        </p:nvSpPr>
        <p:spPr>
          <a:xfrm>
            <a:off x="228600" y="914400"/>
            <a:ext cx="8686800" cy="4419600"/>
          </a:xfrm>
        </p:spPr>
        <p:style>
          <a:lnRef idx="2">
            <a:schemeClr val="accent1"/>
          </a:lnRef>
          <a:fillRef idx="1">
            <a:schemeClr val="lt1"/>
          </a:fillRef>
          <a:effectRef idx="0">
            <a:schemeClr val="accent1"/>
          </a:effectRef>
          <a:fontRef idx="minor">
            <a:schemeClr val="dk1"/>
          </a:fontRef>
        </p:style>
        <p:txBody>
          <a:bodyPr/>
          <a:lstStyle/>
          <a:p>
            <a:r>
              <a:rPr lang="el-GR" sz="2400" dirty="0">
                <a:effectLst/>
                <a:latin typeface="Calibri"/>
                <a:ea typeface="Calibri"/>
                <a:cs typeface="Times New Roman"/>
              </a:rPr>
              <a:t>Στο δημοτικό σχολείο όπου εργάζεστε ως σχολικός/ή νοσηλευτής/</a:t>
            </a:r>
            <a:r>
              <a:rPr lang="el-GR" sz="2400" dirty="0" err="1">
                <a:effectLst/>
                <a:latin typeface="Calibri"/>
                <a:ea typeface="Calibri"/>
                <a:cs typeface="Times New Roman"/>
              </a:rPr>
              <a:t>τρια</a:t>
            </a:r>
            <a:r>
              <a:rPr lang="el-GR" sz="2400" dirty="0">
                <a:effectLst/>
                <a:latin typeface="Calibri"/>
                <a:ea typeface="Calibri"/>
                <a:cs typeface="Times New Roman"/>
              </a:rPr>
              <a:t> ο μαθητής Α, 8 ετών κατά τη διάρκεια του μαθήματος εμφάνισε πρόσφατα επεισόδιο σπασμών μεγάλης διάρκειας (</a:t>
            </a:r>
            <a:r>
              <a:rPr lang="en-US" sz="2400" dirty="0">
                <a:effectLst/>
                <a:latin typeface="Calibri"/>
                <a:ea typeface="Calibri"/>
                <a:cs typeface="Times New Roman"/>
              </a:rPr>
              <a:t>status epilepticus</a:t>
            </a:r>
            <a:r>
              <a:rPr lang="el-GR" sz="2400" dirty="0">
                <a:effectLst/>
                <a:latin typeface="Calibri"/>
                <a:ea typeface="Calibri"/>
                <a:cs typeface="Times New Roman"/>
              </a:rPr>
              <a:t>). Ο μαθητής μεταφέρθηκε στο νοσοκομείο. Οι γονείς στη συνέχεια σας ενημέρωσαν ότι έγιναν όλες οι απαραίτητες εξετάσεις και ότι η διάγνωση ήταν επιληψία. Σας ενημέρωσαν ότι φοβούνται πολύ το ενδεχόμενο νέας κρίσης και σας ζήτησαν το παιδί να μην συμμετέχει στο μάθημα της φυσικής αγωγής, σε εκδρομές και περιπάτους και στα διαλείμματα να μένει στην τάξη ή στο γραφείο των δασκάλων. Επίσης σας ζήτησαν να ενημερώνονται σε περίπτωση απουσίας του νοσηλευτή από το σχολείο προκειμένου ο μαθητής να μένει στο σπίτι. </a:t>
            </a:r>
          </a:p>
          <a:p>
            <a:endParaRPr lang="el-GR" sz="2000" dirty="0"/>
          </a:p>
        </p:txBody>
      </p:sp>
    </p:spTree>
    <p:extLst>
      <p:ext uri="{BB962C8B-B14F-4D97-AF65-F5344CB8AC3E}">
        <p14:creationId xmlns:p14="http://schemas.microsoft.com/office/powerpoint/2010/main" xmlns="" val="229655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xmlns="" val="3332072179"/>
              </p:ext>
            </p:extLst>
          </p:nvPr>
        </p:nvGraphicFramePr>
        <p:xfrm>
          <a:off x="609600" y="1600200"/>
          <a:ext cx="7924800" cy="3052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48286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1561" y="1676400"/>
            <a:ext cx="8610600" cy="191950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pPr>
            <a:r>
              <a:rPr lang="el-GR" sz="2400" b="1" u="sng" dirty="0" smtClean="0">
                <a:solidFill>
                  <a:srgbClr val="FFFF00"/>
                </a:solidFill>
                <a:latin typeface="Calibri"/>
                <a:ea typeface="Calibri"/>
                <a:cs typeface="Times New Roman"/>
              </a:rPr>
              <a:t>ΝΟΣΗΛΕΥΤΙΚΕΣ ΔΙΑΓΝΩΣΕΙΣ</a:t>
            </a:r>
            <a:endParaRPr lang="el-GR" sz="2400" b="1" dirty="0">
              <a:solidFill>
                <a:srgbClr val="FFFF00"/>
              </a:solidFill>
              <a:latin typeface="Calibri"/>
              <a:ea typeface="Calibri"/>
              <a:cs typeface="Times New Roman"/>
            </a:endParaRP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Περιβαλλοντικός:</a:t>
            </a:r>
            <a:r>
              <a:rPr lang="el-GR" sz="2400" b="1" dirty="0">
                <a:solidFill>
                  <a:srgbClr val="FFFF00"/>
                </a:solidFill>
                <a:latin typeface="Calibri"/>
                <a:ea typeface="Calibri"/>
                <a:cs typeface="Times New Roman"/>
              </a:rPr>
              <a:t> </a:t>
            </a:r>
            <a:r>
              <a:rPr lang="el-GR" sz="2400" dirty="0">
                <a:solidFill>
                  <a:schemeClr val="bg1"/>
                </a:solidFill>
                <a:latin typeface="Calibri"/>
                <a:ea typeface="Calibri"/>
                <a:cs typeface="Times New Roman"/>
              </a:rPr>
              <a:t>Κίνδυνος τραυματισμού σε περίπτωση νέας κρίσης</a:t>
            </a:r>
          </a:p>
          <a:p>
            <a:pPr lvl="0">
              <a:lnSpc>
                <a:spcPct val="115000"/>
              </a:lnSpc>
              <a:spcAft>
                <a:spcPts val="0"/>
              </a:spcAft>
            </a:pPr>
            <a:endParaRPr lang="el-GR" sz="2400" dirty="0">
              <a:solidFill>
                <a:schemeClr val="bg1"/>
              </a:solidFill>
              <a:latin typeface="Calibri"/>
              <a:ea typeface="Calibri"/>
              <a:cs typeface="Times New Roman"/>
            </a:endParaRPr>
          </a:p>
        </p:txBody>
      </p:sp>
    </p:spTree>
    <p:extLst>
      <p:ext uri="{BB962C8B-B14F-4D97-AF65-F5344CB8AC3E}">
        <p14:creationId xmlns:p14="http://schemas.microsoft.com/office/powerpoint/2010/main" xmlns="" val="25482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 y="990600"/>
            <a:ext cx="4690864" cy="2448272"/>
          </a:xfrm>
          <a:effectLst>
            <a:glow rad="139700">
              <a:schemeClr val="accent1">
                <a:satMod val="175000"/>
                <a:alpha val="40000"/>
              </a:schemeClr>
            </a:glow>
          </a:effectLst>
          <a:scene3d>
            <a:camera prst="perspectiveContrastingRightFacing"/>
            <a:lightRig rig="threePt" dir="t"/>
          </a:scene3d>
          <a:sp3d>
            <a:bevelT/>
          </a:sp3d>
        </p:spPr>
        <p:style>
          <a:lnRef idx="2">
            <a:schemeClr val="accent1"/>
          </a:lnRef>
          <a:fillRef idx="1">
            <a:schemeClr val="lt1"/>
          </a:fillRef>
          <a:effectRef idx="0">
            <a:schemeClr val="accent1"/>
          </a:effectRef>
          <a:fontRef idx="minor">
            <a:schemeClr val="dk1"/>
          </a:fontRef>
        </p:style>
        <p:txBody>
          <a:bodyPr>
            <a:normAutofit/>
          </a:bodyPr>
          <a:lstStyle/>
          <a:p>
            <a:r>
              <a:rPr lang="el-GR" sz="5400" dirty="0">
                <a:solidFill>
                  <a:srgbClr val="0070C0"/>
                </a:solidFill>
              </a:rPr>
              <a:t>Εννοιολογικοί προσδιορισμοί </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2083495577"/>
              </p:ext>
            </p:extLst>
          </p:nvPr>
        </p:nvGraphicFramePr>
        <p:xfrm>
          <a:off x="2447256" y="2514600"/>
          <a:ext cx="6696744"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72000" y="304800"/>
            <a:ext cx="4216136"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50898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8600" y="1295400"/>
            <a:ext cx="8610600" cy="446789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pPr>
            <a:r>
              <a:rPr lang="el-GR" sz="2400" b="1" u="sng" dirty="0" smtClean="0">
                <a:solidFill>
                  <a:srgbClr val="FFFF00"/>
                </a:solidFill>
                <a:latin typeface="Calibri"/>
                <a:ea typeface="Calibri"/>
                <a:cs typeface="Times New Roman"/>
              </a:rPr>
              <a:t>ΝΟΣΗΛΕΥΤΙΚΕΣ ΔΙΑΓΝΩΣΕΙΣ</a:t>
            </a:r>
            <a:endParaRPr lang="el-GR" sz="2400" b="1" dirty="0">
              <a:solidFill>
                <a:srgbClr val="FFFF00"/>
              </a:solidFill>
              <a:latin typeface="Calibri"/>
              <a:ea typeface="Calibri"/>
              <a:cs typeface="Times New Roman"/>
            </a:endParaRP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Περιβαλλοντικός:</a:t>
            </a:r>
            <a:r>
              <a:rPr lang="el-GR" sz="2400" b="1" dirty="0">
                <a:solidFill>
                  <a:srgbClr val="FFFF00"/>
                </a:solidFill>
                <a:latin typeface="Calibri"/>
                <a:ea typeface="Calibri"/>
                <a:cs typeface="Times New Roman"/>
              </a:rPr>
              <a:t> </a:t>
            </a:r>
            <a:r>
              <a:rPr lang="el-GR" sz="2400" dirty="0">
                <a:solidFill>
                  <a:schemeClr val="bg1"/>
                </a:solidFill>
                <a:latin typeface="Calibri"/>
                <a:ea typeface="Calibri"/>
                <a:cs typeface="Times New Roman"/>
              </a:rPr>
              <a:t>Κίνδυνος τραυματισμού σε περίπτωση νέας κρίσης</a:t>
            </a: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Ψυχοκοινωνικός:</a:t>
            </a:r>
            <a:r>
              <a:rPr lang="el-GR" sz="2400" dirty="0">
                <a:solidFill>
                  <a:schemeClr val="bg1"/>
                </a:solidFill>
                <a:latin typeface="Calibri"/>
                <a:ea typeface="Calibri"/>
                <a:cs typeface="Times New Roman"/>
              </a:rPr>
              <a:t> Στίγμα, πιθανό </a:t>
            </a:r>
            <a:r>
              <a:rPr lang="el-GR" sz="2400" dirty="0" err="1">
                <a:solidFill>
                  <a:schemeClr val="bg1"/>
                </a:solidFill>
                <a:latin typeface="Calibri"/>
                <a:ea typeface="Calibri"/>
                <a:cs typeface="Times New Roman"/>
              </a:rPr>
              <a:t>έλλειμα</a:t>
            </a:r>
            <a:r>
              <a:rPr lang="el-GR" sz="2400" dirty="0">
                <a:solidFill>
                  <a:schemeClr val="bg1"/>
                </a:solidFill>
                <a:latin typeface="Calibri"/>
                <a:ea typeface="Calibri"/>
                <a:cs typeface="Times New Roman"/>
              </a:rPr>
              <a:t> γνώσεων των γονέων για τη διαχείριση του επείγοντος και για την ασθένεια γενικότερα, άγχος γονέων/παιδιού, φόβος και </a:t>
            </a:r>
            <a:r>
              <a:rPr lang="el-GR" sz="2400" dirty="0" err="1">
                <a:solidFill>
                  <a:schemeClr val="bg1"/>
                </a:solidFill>
                <a:latin typeface="Calibri"/>
                <a:ea typeface="Calibri"/>
                <a:cs typeface="Times New Roman"/>
              </a:rPr>
              <a:t>έλλειμα</a:t>
            </a:r>
            <a:r>
              <a:rPr lang="el-GR" sz="2400" dirty="0">
                <a:solidFill>
                  <a:schemeClr val="bg1"/>
                </a:solidFill>
                <a:latin typeface="Calibri"/>
                <a:ea typeface="Calibri"/>
                <a:cs typeface="Times New Roman"/>
              </a:rPr>
              <a:t> γνώσεων δασκάλων και συμμαθητών για την πιθανότητα νέας κρίσης αλλά και για μετάδοση της νόσου (κίνδυνος απομόνωσης, αποκλεισμού από δραστηριότητες </a:t>
            </a:r>
            <a:r>
              <a:rPr lang="el-GR" sz="2400" dirty="0" err="1" smtClean="0">
                <a:solidFill>
                  <a:schemeClr val="bg1"/>
                </a:solidFill>
                <a:latin typeface="Calibri"/>
                <a:ea typeface="Calibri"/>
                <a:cs typeface="Times New Roman"/>
              </a:rPr>
              <a:t>κ.α</a:t>
            </a:r>
            <a:r>
              <a:rPr lang="el-GR" sz="2400" dirty="0">
                <a:solidFill>
                  <a:schemeClr val="bg1"/>
                </a:solidFill>
                <a:latin typeface="Calibri"/>
                <a:ea typeface="Calibri"/>
                <a:cs typeface="Times New Roman"/>
              </a:rPr>
              <a:t>)</a:t>
            </a:r>
          </a:p>
          <a:p>
            <a:pPr lvl="0">
              <a:lnSpc>
                <a:spcPct val="115000"/>
              </a:lnSpc>
              <a:spcAft>
                <a:spcPts val="0"/>
              </a:spcAft>
            </a:pPr>
            <a:endParaRPr lang="el-GR" sz="2400" dirty="0">
              <a:solidFill>
                <a:schemeClr val="bg1"/>
              </a:solidFill>
              <a:latin typeface="Calibri"/>
              <a:ea typeface="Calibri"/>
              <a:cs typeface="Times New Roman"/>
            </a:endParaRPr>
          </a:p>
        </p:txBody>
      </p:sp>
    </p:spTree>
    <p:extLst>
      <p:ext uri="{BB962C8B-B14F-4D97-AF65-F5344CB8AC3E}">
        <p14:creationId xmlns:p14="http://schemas.microsoft.com/office/powerpoint/2010/main" xmlns="" val="25482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3181" y="914400"/>
            <a:ext cx="8610600" cy="5317353"/>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pPr>
            <a:r>
              <a:rPr lang="el-GR" sz="2400" b="1" u="sng" dirty="0" smtClean="0">
                <a:solidFill>
                  <a:srgbClr val="FFFF00"/>
                </a:solidFill>
                <a:latin typeface="Calibri"/>
                <a:ea typeface="Calibri"/>
                <a:cs typeface="Times New Roman"/>
              </a:rPr>
              <a:t>ΝΟΣΗΛΕΥΤΙΚΕΣ ΔΙΑΓΝΩΣΕΙΣ</a:t>
            </a:r>
            <a:endParaRPr lang="el-GR" sz="2400" b="1" dirty="0">
              <a:solidFill>
                <a:srgbClr val="FFFF00"/>
              </a:solidFill>
              <a:latin typeface="Calibri"/>
              <a:ea typeface="Calibri"/>
              <a:cs typeface="Times New Roman"/>
            </a:endParaRP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Περιβαλλοντικός:</a:t>
            </a:r>
            <a:r>
              <a:rPr lang="el-GR" sz="2400" b="1" dirty="0">
                <a:solidFill>
                  <a:srgbClr val="FFFF00"/>
                </a:solidFill>
                <a:latin typeface="Calibri"/>
                <a:ea typeface="Calibri"/>
                <a:cs typeface="Times New Roman"/>
              </a:rPr>
              <a:t> </a:t>
            </a:r>
            <a:r>
              <a:rPr lang="el-GR" sz="2400" dirty="0">
                <a:solidFill>
                  <a:schemeClr val="bg1"/>
                </a:solidFill>
                <a:latin typeface="Calibri"/>
                <a:ea typeface="Calibri"/>
                <a:cs typeface="Times New Roman"/>
              </a:rPr>
              <a:t>Κίνδυνος τραυματισμού σε περίπτωση νέας κρίσης</a:t>
            </a: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Ψυχοκοινωνικός:</a:t>
            </a:r>
            <a:r>
              <a:rPr lang="el-GR" sz="2400" dirty="0">
                <a:solidFill>
                  <a:schemeClr val="bg1"/>
                </a:solidFill>
                <a:latin typeface="Calibri"/>
                <a:ea typeface="Calibri"/>
                <a:cs typeface="Times New Roman"/>
              </a:rPr>
              <a:t> Στίγμα, πιθανό </a:t>
            </a:r>
            <a:r>
              <a:rPr lang="el-GR" sz="2400" dirty="0" err="1">
                <a:solidFill>
                  <a:schemeClr val="bg1"/>
                </a:solidFill>
                <a:latin typeface="Calibri"/>
                <a:ea typeface="Calibri"/>
                <a:cs typeface="Times New Roman"/>
              </a:rPr>
              <a:t>έλλειμα</a:t>
            </a:r>
            <a:r>
              <a:rPr lang="el-GR" sz="2400" dirty="0">
                <a:solidFill>
                  <a:schemeClr val="bg1"/>
                </a:solidFill>
                <a:latin typeface="Calibri"/>
                <a:ea typeface="Calibri"/>
                <a:cs typeface="Times New Roman"/>
              </a:rPr>
              <a:t> γνώσεων των γονέων για τη διαχείριση του επείγοντος και για την ασθένεια γενικότερα, άγχος γονέων/παιδιού, φόβος και </a:t>
            </a:r>
            <a:r>
              <a:rPr lang="el-GR" sz="2400" dirty="0" err="1">
                <a:solidFill>
                  <a:schemeClr val="bg1"/>
                </a:solidFill>
                <a:latin typeface="Calibri"/>
                <a:ea typeface="Calibri"/>
                <a:cs typeface="Times New Roman"/>
              </a:rPr>
              <a:t>έλλειμα</a:t>
            </a:r>
            <a:r>
              <a:rPr lang="el-GR" sz="2400" dirty="0">
                <a:solidFill>
                  <a:schemeClr val="bg1"/>
                </a:solidFill>
                <a:latin typeface="Calibri"/>
                <a:ea typeface="Calibri"/>
                <a:cs typeface="Times New Roman"/>
              </a:rPr>
              <a:t> γνώσεων δασκάλων και συμμαθητών για την πιθανότητα νέας κρίσης αλλά και για μετάδοση της νόσου (κίνδυνος απομόνωσης, αποκλεισμού από δραστηριότητες </a:t>
            </a:r>
            <a:r>
              <a:rPr lang="el-GR" sz="2400" dirty="0" err="1" smtClean="0">
                <a:solidFill>
                  <a:schemeClr val="bg1"/>
                </a:solidFill>
                <a:latin typeface="Calibri"/>
                <a:ea typeface="Calibri"/>
                <a:cs typeface="Times New Roman"/>
              </a:rPr>
              <a:t>κ.α</a:t>
            </a:r>
            <a:r>
              <a:rPr lang="el-GR" sz="2400" dirty="0">
                <a:solidFill>
                  <a:schemeClr val="bg1"/>
                </a:solidFill>
                <a:latin typeface="Calibri"/>
                <a:ea typeface="Calibri"/>
                <a:cs typeface="Times New Roman"/>
              </a:rPr>
              <a:t>)</a:t>
            </a: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Φυσιολογικός:</a:t>
            </a:r>
            <a:r>
              <a:rPr lang="el-GR" sz="2400" dirty="0">
                <a:solidFill>
                  <a:schemeClr val="bg1"/>
                </a:solidFill>
                <a:latin typeface="Calibri"/>
                <a:ea typeface="Calibri"/>
                <a:cs typeface="Times New Roman"/>
              </a:rPr>
              <a:t> Απουσία στο σχολείο φαρμακευτικής αγωγής σε περίπτωση νέας κρίσης μεγάλης διάρκειας, πιθανά ύπαρξη κρίσεων που δεν γίνονται </a:t>
            </a:r>
            <a:r>
              <a:rPr lang="el-GR" sz="2400" dirty="0" smtClean="0">
                <a:solidFill>
                  <a:schemeClr val="bg1"/>
                </a:solidFill>
                <a:latin typeface="Calibri"/>
                <a:ea typeface="Calibri"/>
                <a:cs typeface="Times New Roman"/>
              </a:rPr>
              <a:t>αντιληπτές</a:t>
            </a:r>
            <a:endParaRPr lang="el-GR" sz="2400" dirty="0">
              <a:solidFill>
                <a:schemeClr val="bg1"/>
              </a:solidFill>
              <a:latin typeface="Calibri"/>
              <a:ea typeface="Calibri"/>
              <a:cs typeface="Times New Roman"/>
            </a:endParaRPr>
          </a:p>
        </p:txBody>
      </p:sp>
    </p:spTree>
    <p:extLst>
      <p:ext uri="{BB962C8B-B14F-4D97-AF65-F5344CB8AC3E}">
        <p14:creationId xmlns:p14="http://schemas.microsoft.com/office/powerpoint/2010/main" xmlns="" val="25482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8600" y="152400"/>
            <a:ext cx="8610600" cy="659154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lnSpc>
                <a:spcPct val="115000"/>
              </a:lnSpc>
              <a:spcAft>
                <a:spcPts val="1000"/>
              </a:spcAft>
            </a:pPr>
            <a:r>
              <a:rPr lang="el-GR" sz="2400" b="1" u="sng" dirty="0" smtClean="0">
                <a:solidFill>
                  <a:srgbClr val="FFFF00"/>
                </a:solidFill>
                <a:latin typeface="Calibri"/>
                <a:ea typeface="Calibri"/>
                <a:cs typeface="Times New Roman"/>
              </a:rPr>
              <a:t>ΝΟΣΗΛΕΥΤΙΚΕΣ ΔΙΑΓΝΩΣΕΙΣ</a:t>
            </a:r>
            <a:endParaRPr lang="el-GR" sz="2400" b="1" dirty="0">
              <a:solidFill>
                <a:srgbClr val="FFFF00"/>
              </a:solidFill>
              <a:latin typeface="Calibri"/>
              <a:ea typeface="Calibri"/>
              <a:cs typeface="Times New Roman"/>
            </a:endParaRP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Περιβαλλοντικός:</a:t>
            </a:r>
            <a:r>
              <a:rPr lang="el-GR" sz="2400" b="1" dirty="0">
                <a:solidFill>
                  <a:srgbClr val="FFFF00"/>
                </a:solidFill>
                <a:latin typeface="Calibri"/>
                <a:ea typeface="Calibri"/>
                <a:cs typeface="Times New Roman"/>
              </a:rPr>
              <a:t> </a:t>
            </a:r>
            <a:r>
              <a:rPr lang="el-GR" sz="2400" dirty="0">
                <a:solidFill>
                  <a:schemeClr val="bg1"/>
                </a:solidFill>
                <a:latin typeface="Calibri"/>
                <a:ea typeface="Calibri"/>
                <a:cs typeface="Times New Roman"/>
              </a:rPr>
              <a:t>Κίνδυνος τραυματισμού σε περίπτωση νέας κρίσης</a:t>
            </a: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Ψυχοκοινωνικός:</a:t>
            </a:r>
            <a:r>
              <a:rPr lang="el-GR" sz="2400" dirty="0">
                <a:solidFill>
                  <a:schemeClr val="bg1"/>
                </a:solidFill>
                <a:latin typeface="Calibri"/>
                <a:ea typeface="Calibri"/>
                <a:cs typeface="Times New Roman"/>
              </a:rPr>
              <a:t> Στίγμα, πιθανό </a:t>
            </a:r>
            <a:r>
              <a:rPr lang="el-GR" sz="2400" dirty="0" err="1">
                <a:solidFill>
                  <a:schemeClr val="bg1"/>
                </a:solidFill>
                <a:latin typeface="Calibri"/>
                <a:ea typeface="Calibri"/>
                <a:cs typeface="Times New Roman"/>
              </a:rPr>
              <a:t>έλλειμα</a:t>
            </a:r>
            <a:r>
              <a:rPr lang="el-GR" sz="2400" dirty="0">
                <a:solidFill>
                  <a:schemeClr val="bg1"/>
                </a:solidFill>
                <a:latin typeface="Calibri"/>
                <a:ea typeface="Calibri"/>
                <a:cs typeface="Times New Roman"/>
              </a:rPr>
              <a:t> γνώσεων των γονέων για τη διαχείριση του επείγοντος και για την ασθένεια γενικότερα, άγχος γονέων/παιδιού, φόβος και </a:t>
            </a:r>
            <a:r>
              <a:rPr lang="el-GR" sz="2400" dirty="0" err="1">
                <a:solidFill>
                  <a:schemeClr val="bg1"/>
                </a:solidFill>
                <a:latin typeface="Calibri"/>
                <a:ea typeface="Calibri"/>
                <a:cs typeface="Times New Roman"/>
              </a:rPr>
              <a:t>έλλειμα</a:t>
            </a:r>
            <a:r>
              <a:rPr lang="el-GR" sz="2400" dirty="0">
                <a:solidFill>
                  <a:schemeClr val="bg1"/>
                </a:solidFill>
                <a:latin typeface="Calibri"/>
                <a:ea typeface="Calibri"/>
                <a:cs typeface="Times New Roman"/>
              </a:rPr>
              <a:t> γνώσεων δασκάλων και συμμαθητών για την πιθανότητα νέας κρίσης αλλά και για μετάδοση της νόσου (κίνδυνος απομόνωσης, αποκλεισμού από δραστηριότητες </a:t>
            </a:r>
            <a:r>
              <a:rPr lang="el-GR" sz="2400" dirty="0" err="1" smtClean="0">
                <a:solidFill>
                  <a:schemeClr val="bg1"/>
                </a:solidFill>
                <a:latin typeface="Calibri"/>
                <a:ea typeface="Calibri"/>
                <a:cs typeface="Times New Roman"/>
              </a:rPr>
              <a:t>κ.α</a:t>
            </a:r>
            <a:r>
              <a:rPr lang="el-GR" sz="2400" dirty="0">
                <a:solidFill>
                  <a:schemeClr val="bg1"/>
                </a:solidFill>
                <a:latin typeface="Calibri"/>
                <a:ea typeface="Calibri"/>
                <a:cs typeface="Times New Roman"/>
              </a:rPr>
              <a:t>)</a:t>
            </a:r>
          </a:p>
          <a:p>
            <a:pPr marL="342900" lvl="0" indent="-342900">
              <a:lnSpc>
                <a:spcPct val="115000"/>
              </a:lnSpc>
              <a:spcAft>
                <a:spcPts val="0"/>
              </a:spcAft>
              <a:buFont typeface="Symbol"/>
              <a:buChar char=""/>
            </a:pPr>
            <a:r>
              <a:rPr lang="el-GR" sz="2400" b="1" u="sng" dirty="0">
                <a:solidFill>
                  <a:srgbClr val="FFFF00"/>
                </a:solidFill>
                <a:latin typeface="Calibri"/>
                <a:ea typeface="Calibri"/>
                <a:cs typeface="Times New Roman"/>
              </a:rPr>
              <a:t>Φυσιολογικός:</a:t>
            </a:r>
            <a:r>
              <a:rPr lang="el-GR" sz="2400" dirty="0">
                <a:solidFill>
                  <a:schemeClr val="bg1"/>
                </a:solidFill>
                <a:latin typeface="Calibri"/>
                <a:ea typeface="Calibri"/>
                <a:cs typeface="Times New Roman"/>
              </a:rPr>
              <a:t> Απουσία στο σχολείο φαρμακευτικής αγωγής σε περίπτωση νέας κρίσης μεγάλης διάρκειας, πιθανά ύπαρξη κρίσεων που δεν γίνονται αντιληπτές</a:t>
            </a:r>
          </a:p>
          <a:p>
            <a:pPr marL="342900" lvl="0" indent="-342900">
              <a:lnSpc>
                <a:spcPct val="115000"/>
              </a:lnSpc>
              <a:spcAft>
                <a:spcPts val="1000"/>
              </a:spcAft>
              <a:buFont typeface="Symbol"/>
              <a:buChar char=""/>
            </a:pPr>
            <a:r>
              <a:rPr lang="el-GR" sz="2400" b="1" u="sng" dirty="0">
                <a:solidFill>
                  <a:srgbClr val="FFFF00"/>
                </a:solidFill>
                <a:latin typeface="Calibri"/>
                <a:ea typeface="Calibri"/>
                <a:cs typeface="Times New Roman"/>
              </a:rPr>
              <a:t>Συμπεριφορές σχετιζόμενες με την υγεία:</a:t>
            </a:r>
            <a:r>
              <a:rPr lang="el-GR" sz="2400" dirty="0">
                <a:solidFill>
                  <a:schemeClr val="bg1"/>
                </a:solidFill>
                <a:latin typeface="Calibri"/>
                <a:ea typeface="Calibri"/>
                <a:cs typeface="Times New Roman"/>
              </a:rPr>
              <a:t> Ύπαρξη </a:t>
            </a:r>
            <a:r>
              <a:rPr lang="el-GR" sz="2400" dirty="0" err="1">
                <a:solidFill>
                  <a:schemeClr val="bg1"/>
                </a:solidFill>
                <a:latin typeface="Calibri"/>
                <a:ea typeface="Calibri"/>
                <a:cs typeface="Times New Roman"/>
              </a:rPr>
              <a:t>εκλυτικών</a:t>
            </a:r>
            <a:r>
              <a:rPr lang="el-GR" sz="2400" dirty="0">
                <a:solidFill>
                  <a:schemeClr val="bg1"/>
                </a:solidFill>
                <a:latin typeface="Calibri"/>
                <a:ea typeface="Calibri"/>
                <a:cs typeface="Times New Roman"/>
              </a:rPr>
              <a:t> παραγόντων; (έλλειψη ύπνου, υπερβολική πίεση/άγχος κα), φαρμακευτική </a:t>
            </a:r>
            <a:r>
              <a:rPr lang="el-GR" sz="2400" dirty="0" smtClean="0">
                <a:solidFill>
                  <a:schemeClr val="bg1"/>
                </a:solidFill>
                <a:latin typeface="Calibri"/>
                <a:ea typeface="Calibri"/>
                <a:cs typeface="Times New Roman"/>
              </a:rPr>
              <a:t>αγωγή</a:t>
            </a:r>
            <a:endParaRPr lang="el-GR" sz="2400" dirty="0">
              <a:solidFill>
                <a:schemeClr val="bg1"/>
              </a:solidFill>
              <a:latin typeface="Calibri"/>
              <a:ea typeface="Calibri"/>
              <a:cs typeface="Times New Roman"/>
            </a:endParaRPr>
          </a:p>
        </p:txBody>
      </p:sp>
    </p:spTree>
    <p:extLst>
      <p:ext uri="{BB962C8B-B14F-4D97-AF65-F5344CB8AC3E}">
        <p14:creationId xmlns:p14="http://schemas.microsoft.com/office/powerpoint/2010/main" xmlns="" val="254828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152400"/>
            <a:ext cx="3124200" cy="685800"/>
          </a:xfrm>
        </p:spPr>
        <p:style>
          <a:lnRef idx="2">
            <a:schemeClr val="accent5">
              <a:shade val="50000"/>
            </a:schemeClr>
          </a:lnRef>
          <a:fillRef idx="1">
            <a:schemeClr val="accent5"/>
          </a:fillRef>
          <a:effectRef idx="0">
            <a:schemeClr val="accent5"/>
          </a:effectRef>
          <a:fontRef idx="minor">
            <a:schemeClr val="lt1"/>
          </a:fontRef>
        </p:style>
        <p:txBody>
          <a:bodyPr/>
          <a:lstStyle/>
          <a:p>
            <a:pPr lvl="0" algn="ctr" eaLnBrk="1" hangingPunct="1"/>
            <a:r>
              <a:rPr lang="el-GR" altLang="el-GR" dirty="0" smtClean="0">
                <a:solidFill>
                  <a:schemeClr val="tx1"/>
                </a:solidFill>
                <a:effectLst/>
                <a:latin typeface="Calibri" pitchFamily="34" charset="0"/>
                <a:ea typeface="Calibri" pitchFamily="34" charset="0"/>
                <a:cs typeface="Calibri" pitchFamily="34" charset="0"/>
              </a:rPr>
              <a:t>ΦΡΟΝΤΙΣΤΗΡΙΟ </a:t>
            </a:r>
            <a:r>
              <a:rPr lang="en-US" altLang="el-GR" dirty="0" smtClean="0">
                <a:solidFill>
                  <a:schemeClr val="tx1"/>
                </a:solidFill>
                <a:effectLst/>
                <a:latin typeface="Calibri" pitchFamily="34" charset="0"/>
                <a:ea typeface="Calibri" pitchFamily="34" charset="0"/>
                <a:cs typeface="Calibri" pitchFamily="34" charset="0"/>
              </a:rPr>
              <a:t/>
            </a:r>
            <a:br>
              <a:rPr lang="en-US" altLang="el-GR" dirty="0" smtClean="0">
                <a:solidFill>
                  <a:schemeClr val="tx1"/>
                </a:solidFill>
                <a:effectLst/>
                <a:latin typeface="Calibri" pitchFamily="34" charset="0"/>
                <a:ea typeface="Calibri" pitchFamily="34" charset="0"/>
                <a:cs typeface="Calibri" pitchFamily="34" charset="0"/>
              </a:rPr>
            </a:br>
            <a:r>
              <a:rPr lang="el-GR" altLang="el-GR" dirty="0" smtClean="0">
                <a:solidFill>
                  <a:schemeClr val="tx1"/>
                </a:solidFill>
                <a:effectLst/>
                <a:latin typeface="Calibri" pitchFamily="34" charset="0"/>
                <a:ea typeface="Calibri" pitchFamily="34" charset="0"/>
                <a:cs typeface="Calibri" pitchFamily="34" charset="0"/>
              </a:rPr>
              <a:t> </a:t>
            </a:r>
            <a:r>
              <a:rPr lang="el-GR" altLang="el-GR" dirty="0">
                <a:solidFill>
                  <a:schemeClr val="tx1"/>
                </a:solidFill>
                <a:effectLst/>
                <a:latin typeface="Calibri" pitchFamily="34" charset="0"/>
                <a:ea typeface="Calibri" pitchFamily="34" charset="0"/>
                <a:cs typeface="Calibri" pitchFamily="34" charset="0"/>
              </a:rPr>
              <a:t>ΣΧΟΛΙΚΗΣ </a:t>
            </a:r>
            <a:r>
              <a:rPr lang="el-GR" altLang="el-GR" dirty="0" smtClean="0">
                <a:solidFill>
                  <a:schemeClr val="tx1"/>
                </a:solidFill>
                <a:effectLst/>
                <a:latin typeface="Calibri" pitchFamily="34" charset="0"/>
                <a:ea typeface="Calibri" pitchFamily="34" charset="0"/>
                <a:cs typeface="Calibri" pitchFamily="34" charset="0"/>
              </a:rPr>
              <a:t>ΝΟΣΗΛΕΥΤΙΚΗΣ</a:t>
            </a:r>
            <a:endParaRPr lang="el-GR" dirty="0"/>
          </a:p>
        </p:txBody>
      </p:sp>
      <p:sp>
        <p:nvSpPr>
          <p:cNvPr id="3" name="Θέση περιεχομένου 2"/>
          <p:cNvSpPr>
            <a:spLocks noGrp="1"/>
          </p:cNvSpPr>
          <p:nvPr>
            <p:ph idx="1"/>
          </p:nvPr>
        </p:nvSpPr>
        <p:spPr>
          <a:xfrm>
            <a:off x="1066800" y="5410200"/>
            <a:ext cx="7757160" cy="1447800"/>
          </a:xfrm>
        </p:spPr>
        <p:txBody>
          <a:bodyPr/>
          <a:lstStyle/>
          <a:p>
            <a:pPr marL="0" lvl="0" indent="0">
              <a:buNone/>
            </a:pPr>
            <a:endParaRPr lang="el-GR" sz="2000" dirty="0">
              <a:effectLst/>
            </a:endParaRPr>
          </a:p>
          <a:p>
            <a:pPr lvl="0" algn="ctr"/>
            <a:r>
              <a:rPr lang="el-GR" sz="2000" b="1" dirty="0">
                <a:effectLst/>
              </a:rPr>
              <a:t>Αναγνώριση αναγκών </a:t>
            </a:r>
            <a:r>
              <a:rPr lang="el-GR" sz="2000" b="1" dirty="0" smtClean="0">
                <a:effectLst/>
              </a:rPr>
              <a:t>προτεραιότητας</a:t>
            </a:r>
            <a:endParaRPr lang="el-GR" sz="2000" b="1" dirty="0"/>
          </a:p>
        </p:txBody>
      </p:sp>
      <p:sp>
        <p:nvSpPr>
          <p:cNvPr id="4" name="Θέση κειμένου 3"/>
          <p:cNvSpPr>
            <a:spLocks noGrp="1"/>
          </p:cNvSpPr>
          <p:nvPr>
            <p:ph type="body" sz="half" idx="2"/>
          </p:nvPr>
        </p:nvSpPr>
        <p:spPr>
          <a:xfrm>
            <a:off x="228600" y="914400"/>
            <a:ext cx="8686800" cy="4419600"/>
          </a:xfrm>
        </p:spPr>
        <p:style>
          <a:lnRef idx="2">
            <a:schemeClr val="accent1"/>
          </a:lnRef>
          <a:fillRef idx="1">
            <a:schemeClr val="lt1"/>
          </a:fillRef>
          <a:effectRef idx="0">
            <a:schemeClr val="accent1"/>
          </a:effectRef>
          <a:fontRef idx="minor">
            <a:schemeClr val="dk1"/>
          </a:fontRef>
        </p:style>
        <p:txBody>
          <a:bodyPr/>
          <a:lstStyle/>
          <a:p>
            <a:r>
              <a:rPr lang="el-GR" sz="2400" dirty="0">
                <a:effectLst/>
                <a:latin typeface="Calibri"/>
                <a:ea typeface="Calibri"/>
                <a:cs typeface="Times New Roman"/>
              </a:rPr>
              <a:t>Στο δημοτικό σχολείο όπου εργάζεστε ως σχολικός/ή νοσηλευτής/</a:t>
            </a:r>
            <a:r>
              <a:rPr lang="el-GR" sz="2400" dirty="0" err="1">
                <a:effectLst/>
                <a:latin typeface="Calibri"/>
                <a:ea typeface="Calibri"/>
                <a:cs typeface="Times New Roman"/>
              </a:rPr>
              <a:t>τρια</a:t>
            </a:r>
            <a:r>
              <a:rPr lang="el-GR" sz="2400" dirty="0">
                <a:effectLst/>
                <a:latin typeface="Calibri"/>
                <a:ea typeface="Calibri"/>
                <a:cs typeface="Times New Roman"/>
              </a:rPr>
              <a:t> ο μαθητής Α, 8 ετών κατά τη διάρκεια του μαθήματος εμφάνισε πρόσφατα επεισόδιο σπασμών μεγάλης διάρκειας (</a:t>
            </a:r>
            <a:r>
              <a:rPr lang="en-US" sz="2400" dirty="0">
                <a:effectLst/>
                <a:latin typeface="Calibri"/>
                <a:ea typeface="Calibri"/>
                <a:cs typeface="Times New Roman"/>
              </a:rPr>
              <a:t>status epilepticus</a:t>
            </a:r>
            <a:r>
              <a:rPr lang="el-GR" sz="2400" dirty="0">
                <a:effectLst/>
                <a:latin typeface="Calibri"/>
                <a:ea typeface="Calibri"/>
                <a:cs typeface="Times New Roman"/>
              </a:rPr>
              <a:t>). Ο μαθητής μεταφέρθηκε στο νοσοκομείο. Οι γονείς στη συνέχεια σας ενημέρωσαν ότι έγιναν όλες οι απαραίτητες εξετάσεις και ότι η διάγνωση ήταν επιληψία. Σας ενημέρωσαν ότι φοβούνται πολύ το ενδεχόμενο νέας κρίσης και σας ζήτησαν το παιδί να μην συμμετέχει στο μάθημα της φυσικής αγωγής, σε εκδρομές και περιπάτους και στα διαλείμματα να μένει στην τάξη ή στο γραφείο των δασκάλων. Επίσης σας ζήτησαν να ενημερώνονται σε περίπτωση απουσίας του νοσηλευτή από το σχολείο προκειμένου ο μαθητής να μένει στο σπίτι. </a:t>
            </a:r>
          </a:p>
          <a:p>
            <a:endParaRPr lang="el-GR" sz="2000" dirty="0"/>
          </a:p>
        </p:txBody>
      </p:sp>
    </p:spTree>
    <p:extLst>
      <p:ext uri="{BB962C8B-B14F-4D97-AF65-F5344CB8AC3E}">
        <p14:creationId xmlns:p14="http://schemas.microsoft.com/office/powerpoint/2010/main" xmlns="" val="416522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7200" y="1066800"/>
            <a:ext cx="4648200" cy="4312976"/>
          </a:xfrm>
          <a:prstGeom prst="rect">
            <a:avLst/>
          </a:prstGeom>
          <a:solidFill>
            <a:schemeClr val="tx2">
              <a:lumMod val="75000"/>
            </a:schemeClr>
          </a:solidFill>
          <a:ln w="76200">
            <a:solidFill>
              <a:srgbClr val="FF5050"/>
            </a:solidFill>
          </a:ln>
          <a:effectLst>
            <a:glow rad="228600">
              <a:schemeClr val="accent1">
                <a:satMod val="175000"/>
                <a:alpha val="40000"/>
              </a:schemeClr>
            </a:glow>
            <a:outerShdw blurRad="40000" dist="20000" dir="5400000" rotWithShape="0">
              <a:srgbClr val="000000">
                <a:alpha val="38000"/>
              </a:srgbClr>
            </a:outerShdw>
          </a:effectLst>
          <a:scene3d>
            <a:camera prst="orthographicFront"/>
            <a:lightRig rig="threePt" dir="t"/>
          </a:scene3d>
          <a:sp3d>
            <a:bevelT/>
          </a:sp3d>
        </p:spPr>
        <p:style>
          <a:lnRef idx="3">
            <a:schemeClr val="lt1"/>
          </a:lnRef>
          <a:fillRef idx="1">
            <a:schemeClr val="accent6"/>
          </a:fillRef>
          <a:effectRef idx="1">
            <a:schemeClr val="accent6"/>
          </a:effectRef>
          <a:fontRef idx="minor">
            <a:schemeClr val="lt1"/>
          </a:fontRef>
        </p:style>
        <p:txBody>
          <a:bodyPr wrap="square">
            <a:spAutoFit/>
          </a:bodyPr>
          <a:lstStyle/>
          <a:p>
            <a:pPr algn="ctr">
              <a:lnSpc>
                <a:spcPct val="115000"/>
              </a:lnSpc>
              <a:spcAft>
                <a:spcPts val="1000"/>
              </a:spcAft>
            </a:pPr>
            <a:r>
              <a:rPr lang="el-GR" sz="2800" u="sng" dirty="0" smtClean="0">
                <a:ln>
                  <a:solidFill>
                    <a:srgbClr val="FF0000"/>
                  </a:solidFill>
                </a:ln>
                <a:solidFill>
                  <a:schemeClr val="bg1"/>
                </a:solidFill>
                <a:latin typeface="Calibri"/>
                <a:ea typeface="Calibri"/>
                <a:cs typeface="Times New Roman"/>
              </a:rPr>
              <a:t>ΠΡΟΤΕΡΑΙΟΤΗΤΑ</a:t>
            </a:r>
            <a:endParaRPr lang="el-GR" sz="2800" dirty="0" smtClean="0">
              <a:ln>
                <a:solidFill>
                  <a:srgbClr val="FF0000"/>
                </a:solidFill>
              </a:ln>
              <a:solidFill>
                <a:schemeClr val="bg1"/>
              </a:solidFill>
              <a:latin typeface="Calibri"/>
              <a:ea typeface="Calibri"/>
              <a:cs typeface="Times New Roman"/>
            </a:endParaRPr>
          </a:p>
          <a:p>
            <a:pPr algn="ctr">
              <a:lnSpc>
                <a:spcPct val="115000"/>
              </a:lnSpc>
              <a:spcAft>
                <a:spcPts val="1000"/>
              </a:spcAft>
            </a:pPr>
            <a:r>
              <a:rPr lang="el-GR" sz="2800" dirty="0" smtClean="0">
                <a:solidFill>
                  <a:schemeClr val="bg1"/>
                </a:solidFill>
                <a:latin typeface="Calibri"/>
                <a:ea typeface="Calibri"/>
                <a:cs typeface="Times New Roman"/>
              </a:rPr>
              <a:t>Διαχείριση </a:t>
            </a:r>
            <a:r>
              <a:rPr lang="el-GR" sz="2800" dirty="0">
                <a:solidFill>
                  <a:schemeClr val="bg1"/>
                </a:solidFill>
                <a:latin typeface="Calibri"/>
                <a:ea typeface="Calibri"/>
                <a:cs typeface="Times New Roman"/>
              </a:rPr>
              <a:t>νέας κρίσης </a:t>
            </a:r>
            <a:endParaRPr lang="el-GR" sz="2800" dirty="0" smtClean="0">
              <a:solidFill>
                <a:schemeClr val="bg1"/>
              </a:solidFill>
              <a:latin typeface="Calibri"/>
              <a:ea typeface="Calibri"/>
              <a:cs typeface="Times New Roman"/>
            </a:endParaRPr>
          </a:p>
          <a:p>
            <a:pPr algn="ctr">
              <a:lnSpc>
                <a:spcPct val="115000"/>
              </a:lnSpc>
              <a:spcAft>
                <a:spcPts val="1000"/>
              </a:spcAft>
            </a:pPr>
            <a:r>
              <a:rPr lang="el-GR" sz="2800" dirty="0" smtClean="0">
                <a:solidFill>
                  <a:schemeClr val="bg1"/>
                </a:solidFill>
                <a:latin typeface="Calibri"/>
                <a:ea typeface="Calibri"/>
                <a:cs typeface="Times New Roman"/>
              </a:rPr>
              <a:t>(</a:t>
            </a:r>
            <a:r>
              <a:rPr lang="el-GR" sz="2800" dirty="0">
                <a:solidFill>
                  <a:schemeClr val="bg1"/>
                </a:solidFill>
                <a:latin typeface="Calibri"/>
                <a:ea typeface="Calibri"/>
                <a:cs typeface="Times New Roman"/>
              </a:rPr>
              <a:t>κίνδυνος τραυματισμού, έλλειψη φαρμακευτικής αγωγής, αυτή τη στιγμή στο σχολείο μόνο ο νοσηλευτής γνωρίζει πως να διαχειριστεί μια νέα κρίση)</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7181" y="2133600"/>
            <a:ext cx="3200400" cy="2535842"/>
          </a:xfrm>
          <a:prstGeom prst="rect">
            <a:avLst/>
          </a:prstGeom>
          <a:solidFill>
            <a:srgbClr val="FFFFFF">
              <a:shade val="85000"/>
            </a:srgbClr>
          </a:solidFill>
          <a:ln w="190500" cap="rnd">
            <a:solidFill>
              <a:srgbClr val="FFFFFF"/>
            </a:solidFill>
          </a:ln>
          <a:effectLst>
            <a:glow rad="228600">
              <a:schemeClr val="accent1">
                <a:satMod val="175000"/>
                <a:alpha val="40000"/>
              </a:schemeClr>
            </a:glow>
            <a:outerShdw dist="35921" dir="2700000" algn="ctr" rotWithShape="0">
              <a:schemeClr val="bg2"/>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00966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95600" y="152400"/>
            <a:ext cx="3124200" cy="685800"/>
          </a:xfrm>
        </p:spPr>
        <p:style>
          <a:lnRef idx="2">
            <a:schemeClr val="accent5">
              <a:shade val="50000"/>
            </a:schemeClr>
          </a:lnRef>
          <a:fillRef idx="1">
            <a:schemeClr val="accent5"/>
          </a:fillRef>
          <a:effectRef idx="0">
            <a:schemeClr val="accent5"/>
          </a:effectRef>
          <a:fontRef idx="minor">
            <a:schemeClr val="lt1"/>
          </a:fontRef>
        </p:style>
        <p:txBody>
          <a:bodyPr/>
          <a:lstStyle/>
          <a:p>
            <a:pPr lvl="0" algn="ctr" eaLnBrk="1" hangingPunct="1"/>
            <a:r>
              <a:rPr lang="el-GR" altLang="el-GR" dirty="0" smtClean="0">
                <a:solidFill>
                  <a:schemeClr val="tx1"/>
                </a:solidFill>
                <a:effectLst/>
                <a:latin typeface="Calibri" pitchFamily="34" charset="0"/>
                <a:ea typeface="Calibri" pitchFamily="34" charset="0"/>
                <a:cs typeface="Calibri" pitchFamily="34" charset="0"/>
              </a:rPr>
              <a:t>ΦΡΟΝΤΙΣΤΗΡΙΟ </a:t>
            </a:r>
            <a:r>
              <a:rPr lang="en-US" altLang="el-GR" dirty="0" smtClean="0">
                <a:solidFill>
                  <a:schemeClr val="tx1"/>
                </a:solidFill>
                <a:effectLst/>
                <a:latin typeface="Calibri" pitchFamily="34" charset="0"/>
                <a:ea typeface="Calibri" pitchFamily="34" charset="0"/>
                <a:cs typeface="Calibri" pitchFamily="34" charset="0"/>
              </a:rPr>
              <a:t/>
            </a:r>
            <a:br>
              <a:rPr lang="en-US" altLang="el-GR" dirty="0" smtClean="0">
                <a:solidFill>
                  <a:schemeClr val="tx1"/>
                </a:solidFill>
                <a:effectLst/>
                <a:latin typeface="Calibri" pitchFamily="34" charset="0"/>
                <a:ea typeface="Calibri" pitchFamily="34" charset="0"/>
                <a:cs typeface="Calibri" pitchFamily="34" charset="0"/>
              </a:rPr>
            </a:br>
            <a:r>
              <a:rPr lang="el-GR" altLang="el-GR" dirty="0" smtClean="0">
                <a:solidFill>
                  <a:schemeClr val="tx1"/>
                </a:solidFill>
                <a:effectLst/>
                <a:latin typeface="Calibri" pitchFamily="34" charset="0"/>
                <a:ea typeface="Calibri" pitchFamily="34" charset="0"/>
                <a:cs typeface="Calibri" pitchFamily="34" charset="0"/>
              </a:rPr>
              <a:t> </a:t>
            </a:r>
            <a:r>
              <a:rPr lang="el-GR" altLang="el-GR" dirty="0">
                <a:solidFill>
                  <a:schemeClr val="tx1"/>
                </a:solidFill>
                <a:effectLst/>
                <a:latin typeface="Calibri" pitchFamily="34" charset="0"/>
                <a:ea typeface="Calibri" pitchFamily="34" charset="0"/>
                <a:cs typeface="Calibri" pitchFamily="34" charset="0"/>
              </a:rPr>
              <a:t>ΣΧΟΛΙΚΗΣ </a:t>
            </a:r>
            <a:r>
              <a:rPr lang="el-GR" altLang="el-GR" dirty="0" smtClean="0">
                <a:solidFill>
                  <a:schemeClr val="tx1"/>
                </a:solidFill>
                <a:effectLst/>
                <a:latin typeface="Calibri" pitchFamily="34" charset="0"/>
                <a:ea typeface="Calibri" pitchFamily="34" charset="0"/>
                <a:cs typeface="Calibri" pitchFamily="34" charset="0"/>
              </a:rPr>
              <a:t>ΝΟΣΗΛΕΥΤΙΚΗΣ</a:t>
            </a:r>
            <a:endParaRPr lang="el-GR" dirty="0"/>
          </a:p>
        </p:txBody>
      </p:sp>
      <p:sp>
        <p:nvSpPr>
          <p:cNvPr id="3" name="Θέση περιεχομένου 2"/>
          <p:cNvSpPr>
            <a:spLocks noGrp="1"/>
          </p:cNvSpPr>
          <p:nvPr>
            <p:ph idx="1"/>
          </p:nvPr>
        </p:nvSpPr>
        <p:spPr>
          <a:xfrm>
            <a:off x="1066800" y="5410200"/>
            <a:ext cx="7757160" cy="1447800"/>
          </a:xfrm>
        </p:spPr>
        <p:txBody>
          <a:bodyPr/>
          <a:lstStyle/>
          <a:p>
            <a:pPr marL="0" lvl="0" indent="0" algn="ctr">
              <a:buNone/>
            </a:pPr>
            <a:endParaRPr lang="el-GR" sz="2000" b="1" dirty="0">
              <a:effectLst/>
            </a:endParaRPr>
          </a:p>
          <a:p>
            <a:pPr lvl="0" algn="ctr"/>
            <a:r>
              <a:rPr lang="el-GR" sz="2000" b="1" dirty="0">
                <a:effectLst/>
              </a:rPr>
              <a:t>Καθορισμός στόχων / παρεμβάσεων  </a:t>
            </a:r>
          </a:p>
          <a:p>
            <a:pPr algn="ctr"/>
            <a:endParaRPr lang="el-GR" sz="2000" b="1" dirty="0"/>
          </a:p>
        </p:txBody>
      </p:sp>
      <p:sp>
        <p:nvSpPr>
          <p:cNvPr id="4" name="Θέση κειμένου 3"/>
          <p:cNvSpPr>
            <a:spLocks noGrp="1"/>
          </p:cNvSpPr>
          <p:nvPr>
            <p:ph type="body" sz="half" idx="2"/>
          </p:nvPr>
        </p:nvSpPr>
        <p:spPr>
          <a:xfrm>
            <a:off x="228600" y="914400"/>
            <a:ext cx="8686800" cy="4419600"/>
          </a:xfrm>
        </p:spPr>
        <p:style>
          <a:lnRef idx="2">
            <a:schemeClr val="accent1"/>
          </a:lnRef>
          <a:fillRef idx="1">
            <a:schemeClr val="lt1"/>
          </a:fillRef>
          <a:effectRef idx="0">
            <a:schemeClr val="accent1"/>
          </a:effectRef>
          <a:fontRef idx="minor">
            <a:schemeClr val="dk1"/>
          </a:fontRef>
        </p:style>
        <p:txBody>
          <a:bodyPr/>
          <a:lstStyle/>
          <a:p>
            <a:r>
              <a:rPr lang="el-GR" sz="2400" dirty="0">
                <a:effectLst/>
                <a:latin typeface="Calibri"/>
                <a:ea typeface="Calibri"/>
                <a:cs typeface="Times New Roman"/>
              </a:rPr>
              <a:t>Στο δημοτικό σχολείο όπου εργάζεστε ως σχολικός/ή νοσηλευτής/</a:t>
            </a:r>
            <a:r>
              <a:rPr lang="el-GR" sz="2400" dirty="0" err="1">
                <a:effectLst/>
                <a:latin typeface="Calibri"/>
                <a:ea typeface="Calibri"/>
                <a:cs typeface="Times New Roman"/>
              </a:rPr>
              <a:t>τρια</a:t>
            </a:r>
            <a:r>
              <a:rPr lang="el-GR" sz="2400" dirty="0">
                <a:effectLst/>
                <a:latin typeface="Calibri"/>
                <a:ea typeface="Calibri"/>
                <a:cs typeface="Times New Roman"/>
              </a:rPr>
              <a:t> ο μαθητής Α, 8 ετών κατά τη διάρκεια του μαθήματος εμφάνισε πρόσφατα επεισόδιο σπασμών μεγάλης διάρκειας (</a:t>
            </a:r>
            <a:r>
              <a:rPr lang="en-US" sz="2400" dirty="0">
                <a:effectLst/>
                <a:latin typeface="Calibri"/>
                <a:ea typeface="Calibri"/>
                <a:cs typeface="Times New Roman"/>
              </a:rPr>
              <a:t>status epilepticus</a:t>
            </a:r>
            <a:r>
              <a:rPr lang="el-GR" sz="2400" dirty="0">
                <a:effectLst/>
                <a:latin typeface="Calibri"/>
                <a:ea typeface="Calibri"/>
                <a:cs typeface="Times New Roman"/>
              </a:rPr>
              <a:t>). Ο μαθητής μεταφέρθηκε στο νοσοκομείο. Οι γονείς στη συνέχεια σας ενημέρωσαν ότι έγιναν όλες οι απαραίτητες εξετάσεις και ότι η διάγνωση ήταν επιληψία. Σας ενημέρωσαν ότι φοβούνται πολύ το ενδεχόμενο νέας κρίσης και σας ζήτησαν το παιδί να μην συμμετέχει στο μάθημα της φυσικής αγωγής, σε εκδρομές και περιπάτους και στα διαλείμματα να μένει στην τάξη ή στο γραφείο των δασκάλων. Επίσης σας ζήτησαν να ενημερώνονται σε περίπτωση απουσίας του νοσηλευτή από το σχολείο προκειμένου ο μαθητής να μένει στο σπίτι. </a:t>
            </a:r>
          </a:p>
          <a:p>
            <a:endParaRPr lang="el-GR" sz="2000" dirty="0"/>
          </a:p>
        </p:txBody>
      </p:sp>
    </p:spTree>
    <p:extLst>
      <p:ext uri="{BB962C8B-B14F-4D97-AF65-F5344CB8AC3E}">
        <p14:creationId xmlns:p14="http://schemas.microsoft.com/office/powerpoint/2010/main" xmlns="" val="8265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05000" y="6248400"/>
            <a:ext cx="12877800" cy="392159"/>
          </a:xfrm>
          <a:prstGeom prst="rect">
            <a:avLst/>
          </a:prstGeom>
        </p:spPr>
        <p:txBody>
          <a:bodyPr wrap="square">
            <a:spAutoFit/>
          </a:bodyPr>
          <a:lstStyle/>
          <a:p>
            <a:pPr>
              <a:lnSpc>
                <a:spcPct val="115000"/>
              </a:lnSpc>
              <a:spcAft>
                <a:spcPts val="1000"/>
              </a:spcAft>
            </a:pPr>
            <a:r>
              <a:rPr lang="el-GR" dirty="0" smtClean="0">
                <a:solidFill>
                  <a:schemeClr val="accent6">
                    <a:lumMod val="75000"/>
                  </a:schemeClr>
                </a:solidFill>
                <a:latin typeface="Calibri"/>
                <a:ea typeface="Calibri"/>
                <a:cs typeface="Times New Roman"/>
              </a:rPr>
              <a:t>, </a:t>
            </a:r>
            <a:endParaRPr lang="el-GR" dirty="0">
              <a:solidFill>
                <a:schemeClr val="accent6">
                  <a:lumMod val="75000"/>
                </a:schemeClr>
              </a:solidFill>
              <a:latin typeface="Calibri"/>
              <a:ea typeface="Calibri"/>
              <a:cs typeface="Times New Roman"/>
            </a:endParaRPr>
          </a:p>
        </p:txBody>
      </p:sp>
      <p:sp>
        <p:nvSpPr>
          <p:cNvPr id="5" name="Τίτλος 4"/>
          <p:cNvSpPr>
            <a:spLocks noGrp="1"/>
          </p:cNvSpPr>
          <p:nvPr>
            <p:ph type="title"/>
          </p:nvPr>
        </p:nvSpPr>
        <p:spPr>
          <a:xfrm>
            <a:off x="2023108" y="764206"/>
            <a:ext cx="7467600" cy="381000"/>
          </a:xfrm>
        </p:spPr>
        <p:txBody>
          <a:bodyPr/>
          <a:lstStyle/>
          <a:p>
            <a:pPr algn="l"/>
            <a:r>
              <a:rPr lang="el-GR" b="1" u="sng" dirty="0">
                <a:solidFill>
                  <a:schemeClr val="accent6">
                    <a:lumMod val="75000"/>
                  </a:schemeClr>
                </a:solidFill>
                <a:latin typeface="Calibri"/>
                <a:ea typeface="Calibri"/>
                <a:cs typeface="Times New Roman"/>
              </a:rPr>
              <a:t>ΠΑΡΕΜΒΑΣΕΙΣ</a:t>
            </a:r>
            <a:r>
              <a:rPr lang="el-GR" b="1" dirty="0">
                <a:solidFill>
                  <a:schemeClr val="accent6">
                    <a:lumMod val="75000"/>
                  </a:schemeClr>
                </a:solidFill>
                <a:latin typeface="Calibri"/>
                <a:ea typeface="Calibri"/>
                <a:cs typeface="Times New Roman"/>
              </a:rPr>
              <a:t/>
            </a:r>
            <a:br>
              <a:rPr lang="el-GR" b="1" dirty="0">
                <a:solidFill>
                  <a:schemeClr val="accent6">
                    <a:lumMod val="75000"/>
                  </a:schemeClr>
                </a:solidFill>
                <a:latin typeface="Calibri"/>
                <a:ea typeface="Calibri"/>
                <a:cs typeface="Times New Roman"/>
              </a:rPr>
            </a:br>
            <a:endParaRPr lang="el-GR" dirty="0"/>
          </a:p>
        </p:txBody>
      </p:sp>
      <p:graphicFrame>
        <p:nvGraphicFramePr>
          <p:cNvPr id="4" name="Θέση περιεχομένου 3"/>
          <p:cNvGraphicFramePr>
            <a:graphicFrameLocks noGrp="1"/>
          </p:cNvGraphicFramePr>
          <p:nvPr>
            <p:ph sz="half" idx="1"/>
            <p:extLst>
              <p:ext uri="{D42A27DB-BD31-4B8C-83A1-F6EECF244321}">
                <p14:modId xmlns:p14="http://schemas.microsoft.com/office/powerpoint/2010/main" xmlns="" val="670626885"/>
              </p:ext>
            </p:extLst>
          </p:nvPr>
        </p:nvGraphicFramePr>
        <p:xfrm>
          <a:off x="0" y="1371600"/>
          <a:ext cx="9144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452790">
            <a:off x="5810823" y="108179"/>
            <a:ext cx="1709026" cy="9337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05000" y="6248400"/>
            <a:ext cx="12877800" cy="392159"/>
          </a:xfrm>
          <a:prstGeom prst="rect">
            <a:avLst/>
          </a:prstGeom>
        </p:spPr>
        <p:txBody>
          <a:bodyPr wrap="square">
            <a:spAutoFit/>
          </a:bodyPr>
          <a:lstStyle/>
          <a:p>
            <a:pPr>
              <a:lnSpc>
                <a:spcPct val="115000"/>
              </a:lnSpc>
              <a:spcAft>
                <a:spcPts val="1000"/>
              </a:spcAft>
            </a:pPr>
            <a:r>
              <a:rPr lang="el-GR" dirty="0" smtClean="0">
                <a:solidFill>
                  <a:schemeClr val="accent6">
                    <a:lumMod val="75000"/>
                  </a:schemeClr>
                </a:solidFill>
                <a:latin typeface="Calibri"/>
                <a:ea typeface="Calibri"/>
                <a:cs typeface="Times New Roman"/>
              </a:rPr>
              <a:t>, </a:t>
            </a:r>
            <a:endParaRPr lang="el-GR" dirty="0">
              <a:solidFill>
                <a:schemeClr val="accent6">
                  <a:lumMod val="75000"/>
                </a:schemeClr>
              </a:solidFill>
              <a:latin typeface="Calibri"/>
              <a:ea typeface="Calibri"/>
              <a:cs typeface="Times New Roman"/>
            </a:endParaRPr>
          </a:p>
        </p:txBody>
      </p:sp>
      <p:sp>
        <p:nvSpPr>
          <p:cNvPr id="5" name="Τίτλος 4"/>
          <p:cNvSpPr>
            <a:spLocks noGrp="1"/>
          </p:cNvSpPr>
          <p:nvPr>
            <p:ph type="title"/>
          </p:nvPr>
        </p:nvSpPr>
        <p:spPr>
          <a:xfrm>
            <a:off x="609600" y="1600200"/>
            <a:ext cx="3581400" cy="76200"/>
          </a:xfrm>
        </p:spPr>
        <p:txBody>
          <a:bodyPr/>
          <a:lstStyle/>
          <a:p>
            <a:r>
              <a:rPr lang="el-GR" b="1" u="sng" dirty="0">
                <a:solidFill>
                  <a:schemeClr val="accent6">
                    <a:lumMod val="75000"/>
                  </a:schemeClr>
                </a:solidFill>
                <a:latin typeface="Calibri"/>
                <a:ea typeface="Calibri"/>
                <a:cs typeface="Times New Roman"/>
              </a:rPr>
              <a:t>ΠΑΡΕΜΒΑΣΕΙΣ</a:t>
            </a:r>
            <a:r>
              <a:rPr lang="el-GR" b="1" dirty="0">
                <a:solidFill>
                  <a:schemeClr val="accent6">
                    <a:lumMod val="75000"/>
                  </a:schemeClr>
                </a:solidFill>
                <a:latin typeface="Calibri"/>
                <a:ea typeface="Calibri"/>
                <a:cs typeface="Times New Roman"/>
              </a:rPr>
              <a:t/>
            </a:r>
            <a:br>
              <a:rPr lang="el-GR" b="1" dirty="0">
                <a:solidFill>
                  <a:schemeClr val="accent6">
                    <a:lumMod val="75000"/>
                  </a:schemeClr>
                </a:solidFill>
                <a:latin typeface="Calibri"/>
                <a:ea typeface="Calibri"/>
                <a:cs typeface="Times New Roman"/>
              </a:rPr>
            </a:br>
            <a:endParaRPr lang="el-GR" dirty="0"/>
          </a:p>
        </p:txBody>
      </p:sp>
      <p:graphicFrame>
        <p:nvGraphicFramePr>
          <p:cNvPr id="4" name="Θέση περιεχομένου 3"/>
          <p:cNvGraphicFramePr>
            <a:graphicFrameLocks noGrp="1"/>
          </p:cNvGraphicFramePr>
          <p:nvPr>
            <p:ph sz="half" idx="2"/>
            <p:extLst>
              <p:ext uri="{D42A27DB-BD31-4B8C-83A1-F6EECF244321}">
                <p14:modId xmlns:p14="http://schemas.microsoft.com/office/powerpoint/2010/main" xmlns="" val="3818686017"/>
              </p:ext>
            </p:extLst>
          </p:nvPr>
        </p:nvGraphicFramePr>
        <p:xfrm>
          <a:off x="914400" y="2516981"/>
          <a:ext cx="77343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533899" y="228600"/>
            <a:ext cx="4152899" cy="21778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36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xmlns="" val="1512062343"/>
              </p:ext>
            </p:extLst>
          </p:nvPr>
        </p:nvGraphicFramePr>
        <p:xfrm>
          <a:off x="457200" y="1981200"/>
          <a:ext cx="82296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Διάγραμμα 4"/>
          <p:cNvGraphicFramePr/>
          <p:nvPr>
            <p:extLst>
              <p:ext uri="{D42A27DB-BD31-4B8C-83A1-F6EECF244321}">
                <p14:modId xmlns:p14="http://schemas.microsoft.com/office/powerpoint/2010/main" xmlns="" val="1764142029"/>
              </p:ext>
            </p:extLst>
          </p:nvPr>
        </p:nvGraphicFramePr>
        <p:xfrm>
          <a:off x="1066800" y="381000"/>
          <a:ext cx="7162800" cy="1371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xmlns="" val="3349628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Διάγραμμα 3"/>
          <p:cNvGraphicFramePr/>
          <p:nvPr>
            <p:extLst>
              <p:ext uri="{D42A27DB-BD31-4B8C-83A1-F6EECF244321}">
                <p14:modId xmlns:p14="http://schemas.microsoft.com/office/powerpoint/2010/main" xmlns="" val="2059953814"/>
              </p:ext>
            </p:extLst>
          </p:nvPr>
        </p:nvGraphicFramePr>
        <p:xfrm>
          <a:off x="457200" y="381000"/>
          <a:ext cx="8229600"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Grp="1" noChangeAspect="1" noChangeArrowheads="1"/>
          </p:cNvPicPr>
          <p:nvPr>
            <p:ph idx="1"/>
          </p:nvPr>
        </p:nvPicPr>
        <p:blipFill rotWithShape="1">
          <a:blip r:embed="rId7" cstate="print">
            <a:extLst>
              <a:ext uri="{28A0092B-C50C-407E-A947-70E740481C1C}">
                <a14:useLocalDpi xmlns:a14="http://schemas.microsoft.com/office/drawing/2010/main" xmlns="" val="0"/>
              </a:ext>
            </a:extLst>
          </a:blip>
          <a:srcRect b="16454"/>
          <a:stretch/>
        </p:blipFill>
        <p:spPr bwMode="auto">
          <a:xfrm>
            <a:off x="152400" y="2286000"/>
            <a:ext cx="3505200" cy="2381823"/>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962400" y="1780185"/>
            <a:ext cx="4874655" cy="50851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141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13" y="2198519"/>
            <a:ext cx="4162425" cy="4343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0" name="Picture 2"/>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52400" y="228600"/>
            <a:ext cx="3975652" cy="121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4343400"/>
            <a:ext cx="1710982" cy="242979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Ορθογώνιο 1"/>
          <p:cNvSpPr/>
          <p:nvPr/>
        </p:nvSpPr>
        <p:spPr>
          <a:xfrm>
            <a:off x="4254141" y="213360"/>
            <a:ext cx="4752699" cy="397031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b="1" dirty="0"/>
              <a:t>Useful links</a:t>
            </a:r>
            <a:endParaRPr lang="en-US" dirty="0"/>
          </a:p>
          <a:p>
            <a:r>
              <a:rPr lang="en-US" dirty="0"/>
              <a:t>WHO School health and youth health promotion: </a:t>
            </a:r>
            <a:r>
              <a:rPr lang="en-US" u="sng" dirty="0">
                <a:hlinkClick r:id="rId5"/>
              </a:rPr>
              <a:t>http://www.who.int/school_youth_health/en</a:t>
            </a:r>
            <a:r>
              <a:rPr lang="en-US" u="sng" dirty="0" smtClean="0">
                <a:hlinkClick r:id="rId5"/>
              </a:rPr>
              <a:t>/</a:t>
            </a:r>
            <a:r>
              <a:rPr lang="en-US" u="sng" dirty="0" smtClean="0"/>
              <a:t> </a:t>
            </a:r>
            <a:endParaRPr lang="en-US" dirty="0"/>
          </a:p>
          <a:p>
            <a:r>
              <a:rPr lang="en-US" dirty="0"/>
              <a:t>WHO Global school-based student health survey (GSHS</a:t>
            </a:r>
            <a:r>
              <a:rPr lang="en-US" dirty="0" smtClean="0"/>
              <a:t>): </a:t>
            </a:r>
            <a:r>
              <a:rPr lang="en-US" u="sng" dirty="0" smtClean="0">
                <a:hlinkClick r:id="rId6"/>
              </a:rPr>
              <a:t>http</a:t>
            </a:r>
            <a:r>
              <a:rPr lang="en-US" u="sng" dirty="0">
                <a:hlinkClick r:id="rId6"/>
              </a:rPr>
              <a:t>://www.who.int/chp/gshs/en</a:t>
            </a:r>
            <a:r>
              <a:rPr lang="en-US" u="sng" dirty="0" smtClean="0">
                <a:hlinkClick r:id="rId6"/>
              </a:rPr>
              <a:t>/</a:t>
            </a:r>
            <a:r>
              <a:rPr lang="en-US" u="sng" dirty="0" smtClean="0"/>
              <a:t>     </a:t>
            </a:r>
            <a:endParaRPr lang="en-US" dirty="0"/>
          </a:p>
          <a:p>
            <a:r>
              <a:rPr lang="en-US" dirty="0"/>
              <a:t>WHO Global youth tobacco survey (GYTS</a:t>
            </a:r>
            <a:r>
              <a:rPr lang="en-US" dirty="0" smtClean="0"/>
              <a:t>) </a:t>
            </a:r>
            <a:r>
              <a:rPr lang="en-US" u="sng" dirty="0" smtClean="0">
                <a:hlinkClick r:id="rId7"/>
              </a:rPr>
              <a:t>http</a:t>
            </a:r>
            <a:r>
              <a:rPr lang="en-US" u="sng" dirty="0">
                <a:hlinkClick r:id="rId7"/>
              </a:rPr>
              <a:t>://</a:t>
            </a:r>
            <a:r>
              <a:rPr lang="en-US" u="sng" dirty="0" smtClean="0">
                <a:hlinkClick r:id="rId7"/>
              </a:rPr>
              <a:t>www.who.int/tobacco/surveillance/gyts/en/</a:t>
            </a:r>
            <a:r>
              <a:rPr lang="en-US" u="sng" dirty="0" smtClean="0"/>
              <a:t>    </a:t>
            </a:r>
            <a:endParaRPr lang="en-US" dirty="0"/>
          </a:p>
          <a:p>
            <a:r>
              <a:rPr lang="en-US" dirty="0"/>
              <a:t>Focusing Resources on Effective School Health (FRESH): </a:t>
            </a:r>
            <a:r>
              <a:rPr lang="en-US" u="sng" dirty="0">
                <a:hlinkClick r:id="rId8"/>
              </a:rPr>
              <a:t>http://</a:t>
            </a:r>
            <a:r>
              <a:rPr lang="en-US" u="sng" dirty="0" smtClean="0">
                <a:hlinkClick r:id="rId8"/>
              </a:rPr>
              <a:t>www.schoolsandhealth.org/Pages/Background.aspx</a:t>
            </a:r>
            <a:r>
              <a:rPr lang="en-US" u="sng" dirty="0" smtClean="0"/>
              <a:t> </a:t>
            </a:r>
            <a:endParaRPr lang="el-GR" dirty="0"/>
          </a:p>
        </p:txBody>
      </p:sp>
    </p:spTree>
    <p:extLst>
      <p:ext uri="{BB962C8B-B14F-4D97-AF65-F5344CB8AC3E}">
        <p14:creationId xmlns:p14="http://schemas.microsoft.com/office/powerpoint/2010/main" xmlns="" val="1433620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6079" y="1219200"/>
            <a:ext cx="7999413" cy="225583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6674" y="3810000"/>
            <a:ext cx="5133975" cy="2541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7677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8600" y="381000"/>
            <a:ext cx="8686800" cy="1600200"/>
          </a:xfrm>
          <a:solidFill>
            <a:schemeClr val="accent2"/>
          </a:solidFill>
          <a:scene3d>
            <a:camera prst="legacyObliqueTopRight"/>
            <a:lightRig rig="legacyFlat3" dir="b"/>
          </a:scene3d>
          <a:sp3d extrusionH="430200" prstMaterial="legacyMatte">
            <a:bevelT w="13500" h="13500" prst="angle"/>
            <a:bevelB w="13500" h="13500" prst="angle"/>
            <a:extrusionClr>
              <a:schemeClr val="accent2"/>
            </a:extrusionClr>
          </a:sp3d>
        </p:spPr>
        <p:txBody>
          <a:bodyPr>
            <a:flatTx/>
          </a:bodyPr>
          <a:lstStyle/>
          <a:p>
            <a:pPr eaLnBrk="1" hangingPunct="1">
              <a:defRPr/>
            </a:pPr>
            <a:r>
              <a:rPr lang="el-GR" sz="3600" dirty="0" smtClean="0">
                <a:solidFill>
                  <a:schemeClr val="folHlink"/>
                </a:solidFill>
              </a:rPr>
              <a:t>ΕΡΩΤΗΣΕΙΣ ΠΟΥ ΠΡΕΠΕΙ ΝΑ ΛΑΒΟΥΜΕ ΥΠ ΟΨΙΝ ΓΙΑ ΤΗΝ ΔΗΜΙΟΥΡΓΙΑ</a:t>
            </a:r>
            <a:br>
              <a:rPr lang="el-GR" sz="3600" dirty="0" smtClean="0">
                <a:solidFill>
                  <a:schemeClr val="folHlink"/>
                </a:solidFill>
              </a:rPr>
            </a:br>
            <a:r>
              <a:rPr lang="el-GR" sz="3600" dirty="0" smtClean="0">
                <a:solidFill>
                  <a:schemeClr val="folHlink"/>
                </a:solidFill>
              </a:rPr>
              <a:t> </a:t>
            </a:r>
            <a:r>
              <a:rPr lang="en-US" sz="3600" dirty="0" smtClean="0">
                <a:solidFill>
                  <a:schemeClr val="folHlink"/>
                </a:solidFill>
              </a:rPr>
              <a:t>CASE STUDIES</a:t>
            </a:r>
            <a:endParaRPr lang="el-GR" sz="3600" dirty="0" smtClean="0">
              <a:solidFill>
                <a:schemeClr val="folHlink"/>
              </a:solidFill>
            </a:endParaRPr>
          </a:p>
        </p:txBody>
      </p:sp>
      <p:sp>
        <p:nvSpPr>
          <p:cNvPr id="8195" name="Rectangle 3"/>
          <p:cNvSpPr>
            <a:spLocks noGrp="1" noChangeArrowheads="1"/>
          </p:cNvSpPr>
          <p:nvPr>
            <p:ph type="body" idx="1"/>
          </p:nvPr>
        </p:nvSpPr>
        <p:spPr>
          <a:xfrm>
            <a:off x="457200" y="2133600"/>
            <a:ext cx="8229600" cy="4525963"/>
          </a:xfrm>
        </p:spPr>
        <p:txBody>
          <a:bodyPr/>
          <a:lstStyle/>
          <a:p>
            <a:pPr marL="381000" indent="-381000" eaLnBrk="1" hangingPunct="1">
              <a:buFontTx/>
              <a:buAutoNum type="arabicPeriod"/>
              <a:defRPr/>
            </a:pPr>
            <a:r>
              <a:rPr lang="el-GR" dirty="0" smtClean="0"/>
              <a:t>Τι συμβαίνει; Γιατί;</a:t>
            </a:r>
            <a:endParaRPr lang="en-US" dirty="0" smtClean="0"/>
          </a:p>
          <a:p>
            <a:pPr marL="381000" indent="-381000" eaLnBrk="1" hangingPunct="1">
              <a:buFontTx/>
              <a:buAutoNum type="arabicPeriod"/>
              <a:defRPr/>
            </a:pPr>
            <a:r>
              <a:rPr lang="el-GR" dirty="0" smtClean="0"/>
              <a:t>Ποια είναι τα προβλήματα; Γιατί αυτά τα προβλήματα;</a:t>
            </a:r>
            <a:endParaRPr lang="en-US" dirty="0" smtClean="0"/>
          </a:p>
          <a:p>
            <a:pPr marL="381000" indent="-381000" eaLnBrk="1" hangingPunct="1">
              <a:buFontTx/>
              <a:buAutoNum type="arabicPeriod"/>
              <a:defRPr/>
            </a:pPr>
            <a:r>
              <a:rPr lang="el-GR" dirty="0" smtClean="0"/>
              <a:t>Πού θα συμβούν;</a:t>
            </a:r>
            <a:endParaRPr lang="en-US" dirty="0" smtClean="0"/>
          </a:p>
          <a:p>
            <a:pPr marL="381000" indent="-381000" eaLnBrk="1" hangingPunct="1">
              <a:buFontTx/>
              <a:buAutoNum type="arabicPeriod"/>
              <a:defRPr/>
            </a:pPr>
            <a:r>
              <a:rPr lang="el-GR" dirty="0" smtClean="0"/>
              <a:t>Πότε θα συμβούν;</a:t>
            </a:r>
            <a:endParaRPr lang="en-US" dirty="0" smtClean="0"/>
          </a:p>
          <a:p>
            <a:pPr marL="381000" indent="-381000" eaLnBrk="1" hangingPunct="1">
              <a:buFontTx/>
              <a:buAutoNum type="arabicPeriod"/>
              <a:defRPr/>
            </a:pPr>
            <a:r>
              <a:rPr lang="el-GR" dirty="0" smtClean="0"/>
              <a:t>Πώς περιγράφουμε ότι είναι έμπειροι;</a:t>
            </a:r>
          </a:p>
          <a:p>
            <a:pPr marL="381000" indent="-381000" eaLnBrk="1" hangingPunct="1">
              <a:buFontTx/>
              <a:buNone/>
              <a:defRPr/>
            </a:pPr>
            <a:endParaRPr lang="el-GR" dirty="0" smtClean="0"/>
          </a:p>
        </p:txBody>
      </p:sp>
    </p:spTree>
    <p:extLst>
      <p:ext uri="{BB962C8B-B14F-4D97-AF65-F5344CB8AC3E}">
        <p14:creationId xmlns:p14="http://schemas.microsoft.com/office/powerpoint/2010/main" xmlns="" val="348491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l-GR" sz="3600" smtClean="0">
                <a:solidFill>
                  <a:schemeClr val="folHlink"/>
                </a:solidFill>
              </a:rPr>
              <a:t>ΕΡΩΤΗΣΕΙΣ ΠΟΥ ΠΡΕΠΕΙ ΝΑ ΛΑΒΟΥΜΕ ΥΠ ΟΨΙΝ ΓΙΑ ΤΗΝ ΔΗΜΙΟΥΡΓΙΑ</a:t>
            </a:r>
            <a:br>
              <a:rPr lang="el-GR" sz="3600" smtClean="0">
                <a:solidFill>
                  <a:schemeClr val="folHlink"/>
                </a:solidFill>
              </a:rPr>
            </a:br>
            <a:r>
              <a:rPr lang="el-GR" sz="3600" smtClean="0">
                <a:solidFill>
                  <a:schemeClr val="folHlink"/>
                </a:solidFill>
              </a:rPr>
              <a:t> </a:t>
            </a:r>
            <a:r>
              <a:rPr lang="en-US" sz="3600" smtClean="0">
                <a:solidFill>
                  <a:schemeClr val="folHlink"/>
                </a:solidFill>
              </a:rPr>
              <a:t>CASE STUDIES</a:t>
            </a:r>
            <a:endParaRPr lang="el-GR" sz="3600" smtClean="0">
              <a:solidFill>
                <a:schemeClr val="folHlink"/>
              </a:solidFill>
            </a:endParaRPr>
          </a:p>
        </p:txBody>
      </p:sp>
      <p:sp>
        <p:nvSpPr>
          <p:cNvPr id="28675" name="Rectangle 3"/>
          <p:cNvSpPr>
            <a:spLocks noGrp="1" noChangeArrowheads="1"/>
          </p:cNvSpPr>
          <p:nvPr>
            <p:ph type="body" idx="1"/>
          </p:nvPr>
        </p:nvSpPr>
        <p:spPr>
          <a:xfrm>
            <a:off x="457200" y="1905000"/>
            <a:ext cx="8229600" cy="4525963"/>
          </a:xfrm>
        </p:spPr>
        <p:txBody>
          <a:bodyPr/>
          <a:lstStyle/>
          <a:p>
            <a:pPr marL="609600" indent="-609600" eaLnBrk="1" hangingPunct="1">
              <a:lnSpc>
                <a:spcPct val="90000"/>
              </a:lnSpc>
              <a:buFontTx/>
              <a:buNone/>
              <a:defRPr/>
            </a:pPr>
            <a:endParaRPr lang="el-GR" dirty="0" smtClean="0"/>
          </a:p>
          <a:p>
            <a:pPr marL="609600" indent="-609600" eaLnBrk="1" hangingPunct="1">
              <a:lnSpc>
                <a:spcPct val="90000"/>
              </a:lnSpc>
              <a:buFontTx/>
              <a:buAutoNum type="arabicPeriod" startAt="6"/>
              <a:defRPr/>
            </a:pPr>
            <a:r>
              <a:rPr lang="el-GR" dirty="0" smtClean="0"/>
              <a:t>Ποιο πρόβλημα απαιτεί προσοχή; Γιατί;</a:t>
            </a:r>
          </a:p>
          <a:p>
            <a:pPr marL="609600" indent="-609600" eaLnBrk="1" hangingPunct="1">
              <a:lnSpc>
                <a:spcPct val="90000"/>
              </a:lnSpc>
              <a:buFontTx/>
              <a:buAutoNum type="arabicPeriod" startAt="6"/>
              <a:defRPr/>
            </a:pPr>
            <a:r>
              <a:rPr lang="el-GR" dirty="0" smtClean="0"/>
              <a:t>Ποια προβλήματα έχουν ελάχιστη συνέπεια;</a:t>
            </a:r>
          </a:p>
          <a:p>
            <a:pPr marL="609600" indent="-609600" eaLnBrk="1" hangingPunct="1">
              <a:lnSpc>
                <a:spcPct val="90000"/>
              </a:lnSpc>
              <a:buFontTx/>
              <a:buAutoNum type="arabicPeriod" startAt="6"/>
              <a:defRPr/>
            </a:pPr>
            <a:r>
              <a:rPr lang="el-GR" dirty="0" smtClean="0"/>
              <a:t>Ποιο πρόβλημα μπορεί να αγνοηθεί; Γιατί;</a:t>
            </a:r>
          </a:p>
          <a:p>
            <a:pPr marL="609600" indent="-609600" eaLnBrk="1" hangingPunct="1">
              <a:lnSpc>
                <a:spcPct val="90000"/>
              </a:lnSpc>
              <a:buFontTx/>
              <a:buAutoNum type="arabicPeriod" startAt="6"/>
              <a:defRPr/>
            </a:pPr>
            <a:r>
              <a:rPr lang="el-GR" dirty="0" smtClean="0"/>
              <a:t>Ποιος επηρεάζεται από τα προβλήματα;</a:t>
            </a:r>
          </a:p>
          <a:p>
            <a:pPr marL="609600" indent="-609600" eaLnBrk="1" hangingPunct="1">
              <a:lnSpc>
                <a:spcPct val="90000"/>
              </a:lnSpc>
              <a:buFontTx/>
              <a:buAutoNum type="arabicPeriod" startAt="6"/>
              <a:defRPr/>
            </a:pPr>
            <a:r>
              <a:rPr lang="el-GR" dirty="0" smtClean="0"/>
              <a:t>Ποια είναι τα βασικά ζητήματα </a:t>
            </a:r>
            <a:r>
              <a:rPr lang="el-GR" smtClean="0"/>
              <a:t>που πρέπει </a:t>
            </a:r>
            <a:r>
              <a:rPr lang="el-GR" dirty="0" smtClean="0"/>
              <a:t>να λάβουμε </a:t>
            </a:r>
            <a:r>
              <a:rPr lang="el-GR" dirty="0" err="1" smtClean="0"/>
              <a:t>υπ΄όψιν</a:t>
            </a:r>
            <a:r>
              <a:rPr lang="el-GR" dirty="0" smtClean="0"/>
              <a:t>;</a:t>
            </a:r>
          </a:p>
          <a:p>
            <a:pPr marL="609600" indent="-609600" eaLnBrk="1" hangingPunct="1">
              <a:lnSpc>
                <a:spcPct val="90000"/>
              </a:lnSpc>
              <a:buFontTx/>
              <a:buNone/>
              <a:defRPr/>
            </a:pPr>
            <a:endParaRPr lang="el-GR" dirty="0" smtClean="0"/>
          </a:p>
        </p:txBody>
      </p:sp>
      <p:sp>
        <p:nvSpPr>
          <p:cNvPr id="28676" name="Rectangle 4"/>
          <p:cNvSpPr>
            <a:spLocks noChangeArrowheads="1"/>
          </p:cNvSpPr>
          <p:nvPr/>
        </p:nvSpPr>
        <p:spPr bwMode="auto">
          <a:xfrm>
            <a:off x="228600" y="381000"/>
            <a:ext cx="8763000" cy="15240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anchor="ctr">
            <a:flatTx/>
          </a:bodyPr>
          <a:lstStyle/>
          <a:p>
            <a:pPr algn="ctr">
              <a:defRPr/>
            </a:pPr>
            <a:r>
              <a:rPr lang="el-GR" sz="3600" dirty="0">
                <a:solidFill>
                  <a:schemeClr val="folHlink"/>
                </a:solidFill>
                <a:effectLst>
                  <a:outerShdw blurRad="38100" dist="38100" dir="2700000" algn="tl">
                    <a:srgbClr val="000000"/>
                  </a:outerShdw>
                </a:effectLst>
              </a:rPr>
              <a:t>ΕΡΩΤΗΣΕΙΣ ΠΟΥ ΠΡΕΠΕΙ ΝΑ ΛΑΒΟΥΜΕ ΥΠ ΟΨΙΝ ΓΙΑ ΤΗΝ ΔΗΜΙΟΥΡΓΙΑ</a:t>
            </a:r>
            <a:br>
              <a:rPr lang="el-GR" sz="3600" dirty="0">
                <a:solidFill>
                  <a:schemeClr val="folHlink"/>
                </a:solidFill>
                <a:effectLst>
                  <a:outerShdw blurRad="38100" dist="38100" dir="2700000" algn="tl">
                    <a:srgbClr val="000000"/>
                  </a:outerShdw>
                </a:effectLst>
              </a:rPr>
            </a:br>
            <a:r>
              <a:rPr lang="el-GR" sz="3600" dirty="0">
                <a:solidFill>
                  <a:schemeClr val="folHlink"/>
                </a:solidFill>
                <a:effectLst>
                  <a:outerShdw blurRad="38100" dist="38100" dir="2700000" algn="tl">
                    <a:srgbClr val="000000"/>
                  </a:outerShdw>
                </a:effectLst>
              </a:rPr>
              <a:t> </a:t>
            </a:r>
            <a:r>
              <a:rPr lang="en-US" sz="3600" dirty="0">
                <a:solidFill>
                  <a:schemeClr val="folHlink"/>
                </a:solidFill>
                <a:effectLst>
                  <a:outerShdw blurRad="38100" dist="38100" dir="2700000" algn="tl">
                    <a:srgbClr val="000000"/>
                  </a:outerShdw>
                </a:effectLst>
              </a:rPr>
              <a:t>CASE STUDIES</a:t>
            </a:r>
            <a:endParaRPr lang="el-GR" sz="3600" dirty="0">
              <a:solidFill>
                <a:schemeClr val="folHlink"/>
              </a:solidFill>
              <a:effectLst>
                <a:outerShdw blurRad="38100" dist="38100" dir="2700000" algn="tl">
                  <a:srgbClr val="000000"/>
                </a:outerShdw>
              </a:effectLst>
            </a:endParaRPr>
          </a:p>
        </p:txBody>
      </p:sp>
    </p:spTree>
    <p:extLst>
      <p:ext uri="{BB962C8B-B14F-4D97-AF65-F5344CB8AC3E}">
        <p14:creationId xmlns:p14="http://schemas.microsoft.com/office/powerpoint/2010/main" xmlns="" val="45622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l-GR" sz="3600" smtClean="0">
                <a:solidFill>
                  <a:schemeClr val="folHlink"/>
                </a:solidFill>
              </a:rPr>
              <a:t>ΕΡΩΤΗΣΕΙΣ ΠΟΥ ΠΡΕΠΕΙ ΝΑ ΛΑΒΟΥΜΕ ΥΠ ΟΨΙΝ ΓΙΑ ΤΗΝ ΔΗΜΙΟΥΡΓΙΑ</a:t>
            </a:r>
            <a:br>
              <a:rPr lang="el-GR" sz="3600" smtClean="0">
                <a:solidFill>
                  <a:schemeClr val="folHlink"/>
                </a:solidFill>
              </a:rPr>
            </a:br>
            <a:r>
              <a:rPr lang="el-GR" sz="3600" smtClean="0">
                <a:solidFill>
                  <a:schemeClr val="folHlink"/>
                </a:solidFill>
              </a:rPr>
              <a:t> </a:t>
            </a:r>
            <a:r>
              <a:rPr lang="en-US" sz="3600" smtClean="0">
                <a:solidFill>
                  <a:schemeClr val="folHlink"/>
                </a:solidFill>
              </a:rPr>
              <a:t>CASE STUDIES</a:t>
            </a:r>
            <a:endParaRPr lang="el-GR" sz="3600" smtClean="0">
              <a:solidFill>
                <a:schemeClr val="folHlink"/>
              </a:solidFill>
            </a:endParaRPr>
          </a:p>
        </p:txBody>
      </p:sp>
      <p:sp>
        <p:nvSpPr>
          <p:cNvPr id="30723" name="Rectangle 3"/>
          <p:cNvSpPr>
            <a:spLocks noGrp="1" noChangeArrowheads="1"/>
          </p:cNvSpPr>
          <p:nvPr>
            <p:ph type="body" idx="1"/>
          </p:nvPr>
        </p:nvSpPr>
        <p:spPr>
          <a:xfrm>
            <a:off x="457200" y="1905000"/>
            <a:ext cx="8229600" cy="4525963"/>
          </a:xfrm>
        </p:spPr>
        <p:txBody>
          <a:bodyPr/>
          <a:lstStyle/>
          <a:p>
            <a:pPr marL="533400" indent="-533400" eaLnBrk="1" hangingPunct="1">
              <a:lnSpc>
                <a:spcPct val="80000"/>
              </a:lnSpc>
              <a:buFontTx/>
              <a:buNone/>
              <a:defRPr/>
            </a:pPr>
            <a:endParaRPr lang="el-GR" sz="2800" dirty="0" smtClean="0"/>
          </a:p>
          <a:p>
            <a:pPr marL="533400" indent="-533400" eaLnBrk="1" hangingPunct="1">
              <a:lnSpc>
                <a:spcPct val="80000"/>
              </a:lnSpc>
              <a:buFontTx/>
              <a:buAutoNum type="arabicPeriod" startAt="11"/>
              <a:defRPr/>
            </a:pPr>
            <a:r>
              <a:rPr lang="el-GR" sz="2800" dirty="0" smtClean="0"/>
              <a:t>Ποιοι είναι οι τομείς της Συμφωνίας</a:t>
            </a:r>
            <a:r>
              <a:rPr lang="en-US" sz="2800" dirty="0" smtClean="0"/>
              <a:t> </a:t>
            </a:r>
            <a:r>
              <a:rPr lang="el-GR" sz="2800" dirty="0" smtClean="0"/>
              <a:t>ή και Σύγκρουσης;</a:t>
            </a:r>
          </a:p>
          <a:p>
            <a:pPr marL="533400" indent="-533400" eaLnBrk="1" hangingPunct="1">
              <a:lnSpc>
                <a:spcPct val="80000"/>
              </a:lnSpc>
              <a:buFontTx/>
              <a:buAutoNum type="arabicPeriod" startAt="11"/>
              <a:defRPr/>
            </a:pPr>
            <a:r>
              <a:rPr lang="el-GR" sz="2800" dirty="0" smtClean="0"/>
              <a:t>Τι μπορεί να γίνει για την επίλυση των προβλημάτων;</a:t>
            </a:r>
          </a:p>
          <a:p>
            <a:pPr marL="533400" indent="-533400" eaLnBrk="1" hangingPunct="1">
              <a:lnSpc>
                <a:spcPct val="80000"/>
              </a:lnSpc>
              <a:buFontTx/>
              <a:buAutoNum type="arabicPeriod" startAt="11"/>
              <a:defRPr/>
            </a:pPr>
            <a:r>
              <a:rPr lang="el-GR" sz="2800" dirty="0" smtClean="0"/>
              <a:t>Είναι οι αναλύσεις αποδεκτές για το πρόβλημα που παρουσιάζονται;</a:t>
            </a:r>
          </a:p>
          <a:p>
            <a:pPr marL="533400" indent="-533400" eaLnBrk="1" hangingPunct="1">
              <a:lnSpc>
                <a:spcPct val="80000"/>
              </a:lnSpc>
              <a:buFontTx/>
              <a:buAutoNum type="arabicPeriod" startAt="11"/>
              <a:defRPr/>
            </a:pPr>
            <a:r>
              <a:rPr lang="el-GR" sz="2800" dirty="0" smtClean="0"/>
              <a:t>Είναι οι αναλύσεις ρεαλιστικές-με πολιτιστική προσέγγιση, οικονομικές, με πολιτική άποψη;</a:t>
            </a:r>
          </a:p>
          <a:p>
            <a:pPr marL="533400" indent="-533400" eaLnBrk="1" hangingPunct="1">
              <a:lnSpc>
                <a:spcPct val="80000"/>
              </a:lnSpc>
              <a:buFontTx/>
              <a:buAutoNum type="arabicPeriod" startAt="11"/>
              <a:defRPr/>
            </a:pPr>
            <a:r>
              <a:rPr lang="el-GR" sz="2800" dirty="0" smtClean="0"/>
              <a:t>Ποια είναι η καλύτερη "λύση" Γιατί;</a:t>
            </a:r>
          </a:p>
          <a:p>
            <a:pPr marL="533400" indent="-533400" eaLnBrk="1" hangingPunct="1">
              <a:lnSpc>
                <a:spcPct val="80000"/>
              </a:lnSpc>
              <a:buFontTx/>
              <a:buAutoNum type="arabicPeriod" startAt="11"/>
              <a:defRPr/>
            </a:pPr>
            <a:r>
              <a:rPr lang="el-GR" sz="2800" dirty="0" smtClean="0"/>
              <a:t>Πώς στην πορεία δράσης θα αξιολογηθούν; </a:t>
            </a:r>
          </a:p>
        </p:txBody>
      </p:sp>
      <p:sp>
        <p:nvSpPr>
          <p:cNvPr id="30724" name="Rectangle 4"/>
          <p:cNvSpPr>
            <a:spLocks noChangeArrowheads="1"/>
          </p:cNvSpPr>
          <p:nvPr/>
        </p:nvSpPr>
        <p:spPr bwMode="auto">
          <a:xfrm>
            <a:off x="228600" y="381000"/>
            <a:ext cx="8610600" cy="1447800"/>
          </a:xfrm>
          <a:prstGeom prst="rect">
            <a:avLst/>
          </a:prstGeom>
          <a:solidFill>
            <a:schemeClr val="accent2"/>
          </a:soli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chemeClr val="accent2"/>
            </a:extrusionClr>
          </a:sp3d>
        </p:spPr>
        <p:txBody>
          <a:bodyPr anchor="ctr">
            <a:flatTx/>
          </a:bodyPr>
          <a:lstStyle/>
          <a:p>
            <a:pPr algn="ctr">
              <a:defRPr/>
            </a:pPr>
            <a:r>
              <a:rPr lang="el-GR" sz="3600" dirty="0">
                <a:solidFill>
                  <a:schemeClr val="folHlink"/>
                </a:solidFill>
                <a:effectLst>
                  <a:outerShdw blurRad="38100" dist="38100" dir="2700000" algn="tl">
                    <a:srgbClr val="000000"/>
                  </a:outerShdw>
                </a:effectLst>
              </a:rPr>
              <a:t>ΕΡΩΤΗΣΕΙΣ ΠΟΥ ΠΡΕΠΕΙ ΝΑ ΛΑΒΟΥΜΕ ΥΠ ΟΨΙΝ ΓΙΑ ΤΗΝ ΔΗΜΙΟΥΡΓΙΑ</a:t>
            </a:r>
            <a:br>
              <a:rPr lang="el-GR" sz="3600" dirty="0">
                <a:solidFill>
                  <a:schemeClr val="folHlink"/>
                </a:solidFill>
                <a:effectLst>
                  <a:outerShdw blurRad="38100" dist="38100" dir="2700000" algn="tl">
                    <a:srgbClr val="000000"/>
                  </a:outerShdw>
                </a:effectLst>
              </a:rPr>
            </a:br>
            <a:r>
              <a:rPr lang="el-GR" sz="3600" dirty="0">
                <a:solidFill>
                  <a:schemeClr val="folHlink"/>
                </a:solidFill>
                <a:effectLst>
                  <a:outerShdw blurRad="38100" dist="38100" dir="2700000" algn="tl">
                    <a:srgbClr val="000000"/>
                  </a:outerShdw>
                </a:effectLst>
              </a:rPr>
              <a:t> </a:t>
            </a:r>
            <a:r>
              <a:rPr lang="en-US" sz="3600" dirty="0">
                <a:solidFill>
                  <a:schemeClr val="folHlink"/>
                </a:solidFill>
                <a:effectLst>
                  <a:outerShdw blurRad="38100" dist="38100" dir="2700000" algn="tl">
                    <a:srgbClr val="000000"/>
                  </a:outerShdw>
                </a:effectLst>
              </a:rPr>
              <a:t>CASE STUDIES</a:t>
            </a:r>
            <a:endParaRPr lang="el-GR" sz="3600" dirty="0">
              <a:solidFill>
                <a:schemeClr val="folHlink"/>
              </a:solidFill>
              <a:effectLst>
                <a:outerShdw blurRad="38100" dist="38100" dir="2700000" algn="tl">
                  <a:srgbClr val="000000"/>
                </a:outerShdw>
              </a:effectLst>
            </a:endParaRPr>
          </a:p>
        </p:txBody>
      </p:sp>
    </p:spTree>
    <p:extLst>
      <p:ext uri="{BB962C8B-B14F-4D97-AF65-F5344CB8AC3E}">
        <p14:creationId xmlns:p14="http://schemas.microsoft.com/office/powerpoint/2010/main" xmlns="" val="3906454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default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defaul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default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default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default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default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default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default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Χειμώνας</Template>
  <TotalTime>507</TotalTime>
  <Words>1513</Words>
  <Application>Microsoft Office PowerPoint</Application>
  <PresentationFormat>Προβολή στην οθόνη (4:3)</PresentationFormat>
  <Paragraphs>135</Paragraphs>
  <Slides>27</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default</vt:lpstr>
      <vt:lpstr>Διαφάνεια 1</vt:lpstr>
      <vt:lpstr>Εννοιολογικοί προσδιορισμοί </vt:lpstr>
      <vt:lpstr>Διαφάνεια 3</vt:lpstr>
      <vt:lpstr>Διαφάνεια 4</vt:lpstr>
      <vt:lpstr>Διαφάνεια 5</vt:lpstr>
      <vt:lpstr>Διαφάνεια 6</vt:lpstr>
      <vt:lpstr>ΕΡΩΤΗΣΕΙΣ ΠΟΥ ΠΡΕΠΕΙ ΝΑ ΛΑΒΟΥΜΕ ΥΠ ΟΨΙΝ ΓΙΑ ΤΗΝ ΔΗΜΙΟΥΡΓΙΑ  CASE STUDIES</vt:lpstr>
      <vt:lpstr>ΕΡΩΤΗΣΕΙΣ ΠΟΥ ΠΡΕΠΕΙ ΝΑ ΛΑΒΟΥΜΕ ΥΠ ΟΨΙΝ ΓΙΑ ΤΗΝ ΔΗΜΙΟΥΡΓΙΑ  CASE STUDIES</vt:lpstr>
      <vt:lpstr>ΕΡΩΤΗΣΕΙΣ ΠΟΥ ΠΡΕΠΕΙ ΝΑ ΛΑΒΟΥΜΕ ΥΠ ΟΨΙΝ ΓΙΑ ΤΗΝ ΔΗΜΙΟΥΡΓΙΑ  CASE STUDIES</vt:lpstr>
      <vt:lpstr>ΚΡΙΤΙΚΗ ΣΚΕΨΗ </vt:lpstr>
      <vt:lpstr>ΚΡΙΤΙΚΗ ΣΚΕΨΗ </vt:lpstr>
      <vt:lpstr>ΚΡΙΤΙΚΗ ΣΚΕΨΗ </vt:lpstr>
      <vt:lpstr>ΚΡΙΤΙΚΗ ΣΚΕΨΗ </vt:lpstr>
      <vt:lpstr>Δομή CASE STUDΥ </vt:lpstr>
      <vt:lpstr>Διαφάνεια 15</vt:lpstr>
      <vt:lpstr>ΦΡΟΝΤΙΣΤΗΡΙΟ   ΣΧΟΛΙΚΗΣ ΝΟΣΗΛΕΥΤΙΚΗΣ</vt:lpstr>
      <vt:lpstr>ΦΡΟΝΤΙΣΤΗΡΙΟ   ΣΧΟΛΙΚΗΣ ΝΟΣΗΛΕΥΤΙΚΗΣ</vt:lpstr>
      <vt:lpstr>Διαφάνεια 18</vt:lpstr>
      <vt:lpstr>Διαφάνεια 19</vt:lpstr>
      <vt:lpstr>Διαφάνεια 20</vt:lpstr>
      <vt:lpstr>Διαφάνεια 21</vt:lpstr>
      <vt:lpstr>Διαφάνεια 22</vt:lpstr>
      <vt:lpstr>ΦΡΟΝΤΙΣΤΗΡΙΟ   ΣΧΟΛΙΚΗΣ ΝΟΣΗΛΕΥΤΙΚΗΣ</vt:lpstr>
      <vt:lpstr>Διαφάνεια 24</vt:lpstr>
      <vt:lpstr>ΦΡΟΝΤΙΣΤΗΡΙΟ   ΣΧΟΛΙΚΗΣ ΝΟΣΗΛΕΥΤΙΚΗΣ</vt:lpstr>
      <vt:lpstr>ΠΑΡΕΜΒΑΣΕΙΣ </vt:lpstr>
      <vt:lpstr>ΠΑΡΕΜΒΑΣΕΙΣ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athena</dc:creator>
  <cp:lastModifiedBy>athena</cp:lastModifiedBy>
  <cp:revision>78</cp:revision>
  <cp:lastPrinted>1601-01-01T00:00:00Z</cp:lastPrinted>
  <dcterms:created xsi:type="dcterms:W3CDTF">1601-01-01T00:00:00Z</dcterms:created>
  <dcterms:modified xsi:type="dcterms:W3CDTF">2020-10-20T08:46:01Z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