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3" r:id="rId6"/>
    <p:sldId id="261" r:id="rId7"/>
    <p:sldId id="260" r:id="rId8"/>
    <p:sldId id="262" r:id="rId9"/>
    <p:sldId id="264" r:id="rId10"/>
    <p:sldId id="269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4" r:id="rId23"/>
    <p:sldId id="285" r:id="rId24"/>
    <p:sldId id="286" r:id="rId25"/>
    <p:sldId id="30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7" r:id="rId35"/>
    <p:sldId id="295" r:id="rId36"/>
    <p:sldId id="307" r:id="rId37"/>
    <p:sldId id="296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282" r:id="rId46"/>
    <p:sldId id="283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2F9CF7-DC8F-4943-85E9-393BFB29B24F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FB259AB2-568E-4724-A14E-791C59EE4E18}">
      <dgm:prSet phldrT="[Κείμενο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800" dirty="0"/>
            <a:t>&lt;1 </a:t>
          </a:r>
          <a:r>
            <a:rPr lang="el-GR" sz="2800" dirty="0"/>
            <a:t>εβδομάδα</a:t>
          </a:r>
        </a:p>
      </dgm:t>
    </dgm:pt>
    <dgm:pt modelId="{BAF0F31D-5740-4997-ADA3-FBECFE5F3A83}" type="parTrans" cxnId="{5E79E2D4-5627-410D-9C11-2089C85DBFD3}">
      <dgm:prSet/>
      <dgm:spPr/>
      <dgm:t>
        <a:bodyPr/>
        <a:lstStyle/>
        <a:p>
          <a:endParaRPr lang="el-GR"/>
        </a:p>
      </dgm:t>
    </dgm:pt>
    <dgm:pt modelId="{081F902A-3ACC-4FA8-9088-A34890EEB286}" type="sibTrans" cxnId="{5E79E2D4-5627-410D-9C11-2089C85DBFD3}">
      <dgm:prSet/>
      <dgm:spPr/>
      <dgm:t>
        <a:bodyPr/>
        <a:lstStyle/>
        <a:p>
          <a:endParaRPr lang="el-GR"/>
        </a:p>
      </dgm:t>
    </dgm:pt>
    <dgm:pt modelId="{022FB9B0-04F4-4EC1-B9B9-41DACC90CBB4}">
      <dgm:prSet phldrT="[Κείμενο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</a:pPr>
          <a:r>
            <a:rPr lang="el-GR" sz="1200" dirty="0"/>
            <a:t>Εντερίτιδες (</a:t>
          </a:r>
          <a:r>
            <a:rPr lang="en-US" sz="1200" dirty="0"/>
            <a:t>Salmonella</a:t>
          </a:r>
          <a:r>
            <a:rPr lang="el-GR" sz="1200" dirty="0"/>
            <a:t>, </a:t>
          </a:r>
          <a:r>
            <a:rPr lang="en-US" sz="1200" dirty="0"/>
            <a:t>Shigella</a:t>
          </a:r>
          <a:r>
            <a:rPr lang="el-GR" sz="1200" dirty="0"/>
            <a:t>, </a:t>
          </a:r>
          <a:r>
            <a:rPr lang="el-GR" sz="1200" dirty="0" err="1"/>
            <a:t>σταφυλλοκοκκική</a:t>
          </a:r>
          <a:r>
            <a:rPr lang="el-GR" sz="1200" dirty="0"/>
            <a:t>)</a:t>
          </a:r>
        </a:p>
      </dgm:t>
    </dgm:pt>
    <dgm:pt modelId="{48AF43A5-338E-44EB-ACCF-6DE61A91E44F}" type="parTrans" cxnId="{A517836C-F86A-486B-8AF9-52B1ACEA982A}">
      <dgm:prSet/>
      <dgm:spPr/>
      <dgm:t>
        <a:bodyPr/>
        <a:lstStyle/>
        <a:p>
          <a:endParaRPr lang="el-GR"/>
        </a:p>
      </dgm:t>
    </dgm:pt>
    <dgm:pt modelId="{9A01787D-A919-44D7-8680-A117593FF526}" type="sibTrans" cxnId="{A517836C-F86A-486B-8AF9-52B1ACEA982A}">
      <dgm:prSet/>
      <dgm:spPr/>
      <dgm:t>
        <a:bodyPr/>
        <a:lstStyle/>
        <a:p>
          <a:endParaRPr lang="el-GR"/>
        </a:p>
      </dgm:t>
    </dgm:pt>
    <dgm:pt modelId="{C0F07F48-FAE6-4FA6-A424-7895BD814C95}">
      <dgm:prSet phldrT="[Κείμενο]" custT="1"/>
      <dgm:spPr/>
      <dgm:t>
        <a:bodyPr/>
        <a:lstStyle/>
        <a:p>
          <a:r>
            <a:rPr lang="en-US" sz="2800" dirty="0"/>
            <a:t>1</a:t>
          </a:r>
          <a:r>
            <a:rPr lang="el-GR" sz="2800" dirty="0"/>
            <a:t>-3</a:t>
          </a:r>
          <a:r>
            <a:rPr lang="en-US" sz="2800" dirty="0"/>
            <a:t> </a:t>
          </a:r>
          <a:r>
            <a:rPr lang="el-GR" sz="2800" dirty="0"/>
            <a:t>εβδομάδες</a:t>
          </a:r>
        </a:p>
      </dgm:t>
    </dgm:pt>
    <dgm:pt modelId="{BD006620-33DB-45B8-B235-9E82A4B08341}" type="parTrans" cxnId="{0788B0E0-8F97-4A68-A3C3-883AD0FE38CD}">
      <dgm:prSet/>
      <dgm:spPr/>
      <dgm:t>
        <a:bodyPr/>
        <a:lstStyle/>
        <a:p>
          <a:endParaRPr lang="el-GR"/>
        </a:p>
      </dgm:t>
    </dgm:pt>
    <dgm:pt modelId="{0EE0EAD1-A115-4DDC-8FF6-9B8D62A947B9}" type="sibTrans" cxnId="{0788B0E0-8F97-4A68-A3C3-883AD0FE38CD}">
      <dgm:prSet/>
      <dgm:spPr/>
      <dgm:t>
        <a:bodyPr/>
        <a:lstStyle/>
        <a:p>
          <a:endParaRPr lang="el-GR"/>
        </a:p>
      </dgm:t>
    </dgm:pt>
    <dgm:pt modelId="{2EE0E671-F7E8-4888-9333-DE07B193811D}">
      <dgm:prSet phldrT="[Κείμενο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l-GR" sz="1200" dirty="0" err="1"/>
            <a:t>Βρουκέλλωση</a:t>
          </a:r>
          <a:endParaRPr lang="el-GR" sz="1200" dirty="0"/>
        </a:p>
      </dgm:t>
    </dgm:pt>
    <dgm:pt modelId="{CFD566CA-5D8B-44E1-9C64-2385106788A5}" type="parTrans" cxnId="{7F38004C-45AF-449C-858D-3364B68E1A75}">
      <dgm:prSet/>
      <dgm:spPr/>
      <dgm:t>
        <a:bodyPr/>
        <a:lstStyle/>
        <a:p>
          <a:endParaRPr lang="el-GR"/>
        </a:p>
      </dgm:t>
    </dgm:pt>
    <dgm:pt modelId="{E3AB9FB9-75ED-4097-A563-D8CFA84ECA7A}" type="sibTrans" cxnId="{7F38004C-45AF-449C-858D-3364B68E1A75}">
      <dgm:prSet/>
      <dgm:spPr/>
      <dgm:t>
        <a:bodyPr/>
        <a:lstStyle/>
        <a:p>
          <a:endParaRPr lang="el-GR"/>
        </a:p>
      </dgm:t>
    </dgm:pt>
    <dgm:pt modelId="{1D48A879-C202-48C0-B55D-A3E7E73F6A6E}">
      <dgm:prSet phldrT="[Κείμενο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l-GR" sz="2800" dirty="0"/>
            <a:t>&gt;3</a:t>
          </a:r>
          <a:r>
            <a:rPr lang="en-US" sz="2800" dirty="0"/>
            <a:t> </a:t>
          </a:r>
          <a:r>
            <a:rPr lang="el-GR" sz="2800" dirty="0"/>
            <a:t>εβδομάδες</a:t>
          </a:r>
        </a:p>
      </dgm:t>
    </dgm:pt>
    <dgm:pt modelId="{C4C97375-4352-41A8-A588-2573CF5FBEAC}" type="parTrans" cxnId="{A7C3375F-A1FA-488B-882C-E08A7DD315D6}">
      <dgm:prSet/>
      <dgm:spPr/>
      <dgm:t>
        <a:bodyPr/>
        <a:lstStyle/>
        <a:p>
          <a:endParaRPr lang="el-GR"/>
        </a:p>
      </dgm:t>
    </dgm:pt>
    <dgm:pt modelId="{82B04C1D-0077-45A3-9355-54265F8B40EE}" type="sibTrans" cxnId="{A7C3375F-A1FA-488B-882C-E08A7DD315D6}">
      <dgm:prSet/>
      <dgm:spPr/>
      <dgm:t>
        <a:bodyPr/>
        <a:lstStyle/>
        <a:p>
          <a:endParaRPr lang="el-GR"/>
        </a:p>
      </dgm:t>
    </dgm:pt>
    <dgm:pt modelId="{0457D926-1ADE-4D74-9BAF-C1702BD16019}">
      <dgm:prSet phldrT="[Κείμενο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l-GR" dirty="0"/>
            <a:t>Αμοιβάδωση</a:t>
          </a:r>
        </a:p>
      </dgm:t>
    </dgm:pt>
    <dgm:pt modelId="{13BF3F08-C826-44D4-A9B5-F2DDA4E462D0}" type="parTrans" cxnId="{53B0874B-6018-4BD3-BCAF-1BA797A5416E}">
      <dgm:prSet/>
      <dgm:spPr/>
      <dgm:t>
        <a:bodyPr/>
        <a:lstStyle/>
        <a:p>
          <a:endParaRPr lang="el-GR"/>
        </a:p>
      </dgm:t>
    </dgm:pt>
    <dgm:pt modelId="{575770E8-875E-438E-ABE0-4B387D5E0499}" type="sibTrans" cxnId="{53B0874B-6018-4BD3-BCAF-1BA797A5416E}">
      <dgm:prSet/>
      <dgm:spPr/>
      <dgm:t>
        <a:bodyPr/>
        <a:lstStyle/>
        <a:p>
          <a:endParaRPr lang="el-GR"/>
        </a:p>
      </dgm:t>
    </dgm:pt>
    <dgm:pt modelId="{8FD021DA-B489-4826-ADC7-88BEBF23B60B}">
      <dgm:prSet phldrT="[Κείμενο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</a:pPr>
          <a:r>
            <a:rPr lang="el-GR" sz="1200" dirty="0" err="1"/>
            <a:t>Αεριογόνος</a:t>
          </a:r>
          <a:r>
            <a:rPr lang="el-GR" sz="1200" dirty="0"/>
            <a:t> γάγγραινα</a:t>
          </a:r>
        </a:p>
      </dgm:t>
    </dgm:pt>
    <dgm:pt modelId="{82716738-9FE9-4CC7-9577-79B3CD310588}" type="parTrans" cxnId="{65B77AE5-A3E9-4ACA-8219-D1EE8E75604A}">
      <dgm:prSet/>
      <dgm:spPr/>
      <dgm:t>
        <a:bodyPr/>
        <a:lstStyle/>
        <a:p>
          <a:endParaRPr lang="el-GR"/>
        </a:p>
      </dgm:t>
    </dgm:pt>
    <dgm:pt modelId="{51F4ABE3-D61F-4653-B774-17CA0F8E3E4B}" type="sibTrans" cxnId="{65B77AE5-A3E9-4ACA-8219-D1EE8E75604A}">
      <dgm:prSet/>
      <dgm:spPr/>
      <dgm:t>
        <a:bodyPr/>
        <a:lstStyle/>
        <a:p>
          <a:endParaRPr lang="el-GR"/>
        </a:p>
      </dgm:t>
    </dgm:pt>
    <dgm:pt modelId="{A3666492-4A13-46EF-AF35-C1493B346F9A}">
      <dgm:prSet phldrT="[Κείμενο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</a:pPr>
          <a:r>
            <a:rPr lang="el-GR" sz="1200" dirty="0"/>
            <a:t>Νόσος </a:t>
          </a:r>
          <a:r>
            <a:rPr lang="el-GR" sz="1200" dirty="0" err="1"/>
            <a:t>λεγεωναρίων</a:t>
          </a:r>
          <a:endParaRPr lang="el-GR" sz="1200" dirty="0"/>
        </a:p>
      </dgm:t>
    </dgm:pt>
    <dgm:pt modelId="{BEDBFE68-B934-45BD-BF44-09C10890A27B}" type="parTrans" cxnId="{18424741-1DF1-419C-8BB2-D3FF98A0B546}">
      <dgm:prSet/>
      <dgm:spPr/>
      <dgm:t>
        <a:bodyPr/>
        <a:lstStyle/>
        <a:p>
          <a:endParaRPr lang="el-GR"/>
        </a:p>
      </dgm:t>
    </dgm:pt>
    <dgm:pt modelId="{29052DCA-35AD-4287-940A-716D2E7E8494}" type="sibTrans" cxnId="{18424741-1DF1-419C-8BB2-D3FF98A0B546}">
      <dgm:prSet/>
      <dgm:spPr/>
      <dgm:t>
        <a:bodyPr/>
        <a:lstStyle/>
        <a:p>
          <a:endParaRPr lang="el-GR"/>
        </a:p>
      </dgm:t>
    </dgm:pt>
    <dgm:pt modelId="{3213A725-FC4D-4D74-89F3-7E094546B5C1}">
      <dgm:prSet phldrT="[Κείμενο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</a:pPr>
          <a:r>
            <a:rPr lang="el-GR" sz="1200" dirty="0" err="1"/>
            <a:t>Μηνιγγιτοδοκοκκαιμία</a:t>
          </a:r>
          <a:endParaRPr lang="el-GR" sz="1200" dirty="0"/>
        </a:p>
      </dgm:t>
    </dgm:pt>
    <dgm:pt modelId="{DC99B4FF-DD69-46FF-B947-C4EFA97C4E39}" type="parTrans" cxnId="{9313FE70-4036-40C0-8356-0EF4FB3E0E84}">
      <dgm:prSet/>
      <dgm:spPr/>
      <dgm:t>
        <a:bodyPr/>
        <a:lstStyle/>
        <a:p>
          <a:endParaRPr lang="el-GR"/>
        </a:p>
      </dgm:t>
    </dgm:pt>
    <dgm:pt modelId="{6E27E6CB-6632-474D-A77B-07CAFF681B28}" type="sibTrans" cxnId="{9313FE70-4036-40C0-8356-0EF4FB3E0E84}">
      <dgm:prSet/>
      <dgm:spPr/>
      <dgm:t>
        <a:bodyPr/>
        <a:lstStyle/>
        <a:p>
          <a:endParaRPr lang="el-GR"/>
        </a:p>
      </dgm:t>
    </dgm:pt>
    <dgm:pt modelId="{D90C5458-A020-4AB7-984E-A2C31EDCD29C}">
      <dgm:prSet phldrT="[Κείμενο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l-GR" sz="1200" dirty="0" err="1"/>
            <a:t>Λεπτοσπείρωση</a:t>
          </a:r>
          <a:endParaRPr lang="el-GR" sz="1200" dirty="0"/>
        </a:p>
      </dgm:t>
    </dgm:pt>
    <dgm:pt modelId="{3D4C6101-02A3-4F23-8CBF-27051B42B416}" type="parTrans" cxnId="{F3064F76-0A6E-4585-9BF5-7F90401D9FA1}">
      <dgm:prSet/>
      <dgm:spPr/>
      <dgm:t>
        <a:bodyPr/>
        <a:lstStyle/>
        <a:p>
          <a:endParaRPr lang="el-GR"/>
        </a:p>
      </dgm:t>
    </dgm:pt>
    <dgm:pt modelId="{37D7D030-57BA-439F-BCDB-7E3B71CF462C}" type="sibTrans" cxnId="{F3064F76-0A6E-4585-9BF5-7F90401D9FA1}">
      <dgm:prSet/>
      <dgm:spPr/>
      <dgm:t>
        <a:bodyPr/>
        <a:lstStyle/>
        <a:p>
          <a:endParaRPr lang="el-GR"/>
        </a:p>
      </dgm:t>
    </dgm:pt>
    <dgm:pt modelId="{F9A1B7C3-207C-4D03-BD90-FBE6E4D9C138}">
      <dgm:prSet phldrT="[Κείμενο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l-GR" sz="1200" dirty="0"/>
            <a:t>Ελονοσία</a:t>
          </a:r>
        </a:p>
      </dgm:t>
    </dgm:pt>
    <dgm:pt modelId="{E2312959-A242-4704-B114-59DC30AC7BEA}" type="parTrans" cxnId="{4C9B453B-53F5-4605-A040-D0B15E6F51F0}">
      <dgm:prSet/>
      <dgm:spPr/>
      <dgm:t>
        <a:bodyPr/>
        <a:lstStyle/>
        <a:p>
          <a:endParaRPr lang="el-GR"/>
        </a:p>
      </dgm:t>
    </dgm:pt>
    <dgm:pt modelId="{F12DAD4A-79B0-44C8-A297-7C0FDA08CE9E}" type="sibTrans" cxnId="{4C9B453B-53F5-4605-A040-D0B15E6F51F0}">
      <dgm:prSet/>
      <dgm:spPr/>
      <dgm:t>
        <a:bodyPr/>
        <a:lstStyle/>
        <a:p>
          <a:endParaRPr lang="el-GR"/>
        </a:p>
      </dgm:t>
    </dgm:pt>
    <dgm:pt modelId="{382A2B0F-B1EA-403C-ACF2-1F499D4F1DCB}">
      <dgm:prSet phldrT="[Κείμενο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l-GR" sz="1200" dirty="0"/>
            <a:t>Τέτανος</a:t>
          </a:r>
        </a:p>
      </dgm:t>
    </dgm:pt>
    <dgm:pt modelId="{C211FB55-CF56-4E49-9400-101DA6B3FC5F}" type="parTrans" cxnId="{89031965-FD73-414A-B4F3-FAA9D8D83980}">
      <dgm:prSet/>
      <dgm:spPr/>
      <dgm:t>
        <a:bodyPr/>
        <a:lstStyle/>
        <a:p>
          <a:endParaRPr lang="el-GR"/>
        </a:p>
      </dgm:t>
    </dgm:pt>
    <dgm:pt modelId="{F1E96851-0E90-4948-A0FE-0F8852249165}" type="sibTrans" cxnId="{89031965-FD73-414A-B4F3-FAA9D8D83980}">
      <dgm:prSet/>
      <dgm:spPr/>
      <dgm:t>
        <a:bodyPr/>
        <a:lstStyle/>
        <a:p>
          <a:endParaRPr lang="el-GR"/>
        </a:p>
      </dgm:t>
    </dgm:pt>
    <dgm:pt modelId="{2E2C69A5-E420-4970-80CE-C7785FC8FBCC}">
      <dgm:prSet phldrT="[Κείμενο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l-GR" sz="1200" dirty="0"/>
            <a:t>Ιλαρά, Ερυθρά, </a:t>
          </a:r>
          <a:r>
            <a:rPr lang="el-GR" sz="1200" dirty="0" err="1"/>
            <a:t>Παρωτίτιδα</a:t>
          </a:r>
          <a:endParaRPr lang="el-GR" sz="1200" dirty="0"/>
        </a:p>
      </dgm:t>
    </dgm:pt>
    <dgm:pt modelId="{2672964A-8FB5-4030-8775-E5A15CB0B152}" type="parTrans" cxnId="{B2772E25-0E6A-46A4-A15C-CDEF1EC415DF}">
      <dgm:prSet/>
      <dgm:spPr/>
      <dgm:t>
        <a:bodyPr/>
        <a:lstStyle/>
        <a:p>
          <a:endParaRPr lang="el-GR"/>
        </a:p>
      </dgm:t>
    </dgm:pt>
    <dgm:pt modelId="{C848F4AA-F070-4E4F-B97B-E23C46B54B2C}" type="sibTrans" cxnId="{B2772E25-0E6A-46A4-A15C-CDEF1EC415DF}">
      <dgm:prSet/>
      <dgm:spPr/>
      <dgm:t>
        <a:bodyPr/>
        <a:lstStyle/>
        <a:p>
          <a:endParaRPr lang="el-GR"/>
        </a:p>
      </dgm:t>
    </dgm:pt>
    <dgm:pt modelId="{6928D7F1-76F4-404F-8B93-7D377FE7BAFB}">
      <dgm:prSet phldrT="[Κείμενο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l-GR" dirty="0"/>
            <a:t>Ηπατίτιδες (Α, Β, </a:t>
          </a:r>
          <a:r>
            <a:rPr lang="en-US" dirty="0"/>
            <a:t>C)</a:t>
          </a:r>
          <a:endParaRPr lang="el-GR" dirty="0"/>
        </a:p>
      </dgm:t>
    </dgm:pt>
    <dgm:pt modelId="{ECDA252B-BD99-40C9-9018-90DF10A36161}" type="parTrans" cxnId="{94E0B4A1-16D6-45D2-B6B2-A11C889F3769}">
      <dgm:prSet/>
      <dgm:spPr/>
      <dgm:t>
        <a:bodyPr/>
        <a:lstStyle/>
        <a:p>
          <a:endParaRPr lang="el-GR"/>
        </a:p>
      </dgm:t>
    </dgm:pt>
    <dgm:pt modelId="{F8CF5DAE-23FA-4E33-9F62-FE1035312347}" type="sibTrans" cxnId="{94E0B4A1-16D6-45D2-B6B2-A11C889F3769}">
      <dgm:prSet/>
      <dgm:spPr/>
      <dgm:t>
        <a:bodyPr/>
        <a:lstStyle/>
        <a:p>
          <a:endParaRPr lang="el-GR"/>
        </a:p>
      </dgm:t>
    </dgm:pt>
    <dgm:pt modelId="{DA0EAFA6-6FF5-4398-B878-1C58521EA251}">
      <dgm:prSet phldrT="[Κείμενο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/>
            <a:t>HIV</a:t>
          </a:r>
          <a:endParaRPr lang="el-GR" dirty="0"/>
        </a:p>
      </dgm:t>
    </dgm:pt>
    <dgm:pt modelId="{7306AF68-F1CB-4ED2-B705-FC295A5CCB17}" type="parTrans" cxnId="{6C3FA34D-1D87-41A1-B607-70B39CA24A06}">
      <dgm:prSet/>
      <dgm:spPr/>
      <dgm:t>
        <a:bodyPr/>
        <a:lstStyle/>
        <a:p>
          <a:endParaRPr lang="el-GR"/>
        </a:p>
      </dgm:t>
    </dgm:pt>
    <dgm:pt modelId="{F33CC7D1-9C47-4C65-9CE4-0BC8825D3117}" type="sibTrans" cxnId="{6C3FA34D-1D87-41A1-B607-70B39CA24A06}">
      <dgm:prSet/>
      <dgm:spPr/>
      <dgm:t>
        <a:bodyPr/>
        <a:lstStyle/>
        <a:p>
          <a:endParaRPr lang="el-GR"/>
        </a:p>
      </dgm:t>
    </dgm:pt>
    <dgm:pt modelId="{FA3A3658-5394-4A5C-B70D-585AD3DA9980}">
      <dgm:prSet phldrT="[Κείμενο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l-GR" dirty="0"/>
            <a:t>Σύφιλη</a:t>
          </a:r>
        </a:p>
      </dgm:t>
    </dgm:pt>
    <dgm:pt modelId="{029379A0-DF57-46BB-944F-E8586CB52E8C}" type="parTrans" cxnId="{6C3AF30E-C73D-4B5D-909D-51A7DF3B14E6}">
      <dgm:prSet/>
      <dgm:spPr/>
      <dgm:t>
        <a:bodyPr/>
        <a:lstStyle/>
        <a:p>
          <a:endParaRPr lang="el-GR"/>
        </a:p>
      </dgm:t>
    </dgm:pt>
    <dgm:pt modelId="{C73294D3-7384-427A-B318-2D91C33115B8}" type="sibTrans" cxnId="{6C3AF30E-C73D-4B5D-909D-51A7DF3B14E6}">
      <dgm:prSet/>
      <dgm:spPr/>
      <dgm:t>
        <a:bodyPr/>
        <a:lstStyle/>
        <a:p>
          <a:endParaRPr lang="el-GR"/>
        </a:p>
      </dgm:t>
    </dgm:pt>
    <dgm:pt modelId="{E4D87C63-EDB1-4603-9954-5098AE2D5529}">
      <dgm:prSet phldrT="[Κείμενο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l-GR" dirty="0"/>
            <a:t>Λοιμώδης Μονοπυρήνωση</a:t>
          </a:r>
        </a:p>
      </dgm:t>
    </dgm:pt>
    <dgm:pt modelId="{579161C6-40DB-4C82-A7C2-B6B6A09FE845}" type="parTrans" cxnId="{B731384B-E457-4EB8-92B0-1D8F43FD1398}">
      <dgm:prSet/>
      <dgm:spPr/>
      <dgm:t>
        <a:bodyPr/>
        <a:lstStyle/>
        <a:p>
          <a:endParaRPr lang="el-GR"/>
        </a:p>
      </dgm:t>
    </dgm:pt>
    <dgm:pt modelId="{186B347D-FF66-4AC6-8EE2-B0B7295CF1FE}" type="sibTrans" cxnId="{B731384B-E457-4EB8-92B0-1D8F43FD1398}">
      <dgm:prSet/>
      <dgm:spPr/>
      <dgm:t>
        <a:bodyPr/>
        <a:lstStyle/>
        <a:p>
          <a:endParaRPr lang="el-GR"/>
        </a:p>
      </dgm:t>
    </dgm:pt>
    <dgm:pt modelId="{B480ECD1-D58A-44F6-BBC0-CF24A8F08E8D}">
      <dgm:prSet phldrT="[Κείμενο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</a:pPr>
          <a:r>
            <a:rPr lang="en-US" sz="1200" dirty="0"/>
            <a:t>COVID-19</a:t>
          </a:r>
          <a:endParaRPr lang="el-GR" sz="1200" dirty="0"/>
        </a:p>
      </dgm:t>
    </dgm:pt>
    <dgm:pt modelId="{B9583682-E6CF-4F62-9979-997557D6BD60}" type="parTrans" cxnId="{2ED60DC9-84A7-4CC3-835B-A2D13A8C03F2}">
      <dgm:prSet/>
      <dgm:spPr/>
      <dgm:t>
        <a:bodyPr/>
        <a:lstStyle/>
        <a:p>
          <a:endParaRPr lang="el-GR"/>
        </a:p>
      </dgm:t>
    </dgm:pt>
    <dgm:pt modelId="{F64220AE-5FCA-4804-B4DE-ED1209DFAE05}" type="sibTrans" cxnId="{2ED60DC9-84A7-4CC3-835B-A2D13A8C03F2}">
      <dgm:prSet/>
      <dgm:spPr/>
      <dgm:t>
        <a:bodyPr/>
        <a:lstStyle/>
        <a:p>
          <a:endParaRPr lang="el-GR"/>
        </a:p>
      </dgm:t>
    </dgm:pt>
    <dgm:pt modelId="{4B506F72-CC4C-4014-997D-D0B7183CCCE1}" type="pres">
      <dgm:prSet presAssocID="{C02F9CF7-DC8F-4943-85E9-393BFB29B24F}" presName="Name0" presStyleCnt="0">
        <dgm:presLayoutVars>
          <dgm:dir/>
          <dgm:animLvl val="lvl"/>
          <dgm:resizeHandles val="exact"/>
        </dgm:presLayoutVars>
      </dgm:prSet>
      <dgm:spPr/>
    </dgm:pt>
    <dgm:pt modelId="{10521F1D-7003-476D-A26B-22B253EB1E7B}" type="pres">
      <dgm:prSet presAssocID="{FB259AB2-568E-4724-A14E-791C59EE4E18}" presName="linNode" presStyleCnt="0"/>
      <dgm:spPr/>
    </dgm:pt>
    <dgm:pt modelId="{18F66580-3B2C-429B-9805-175E1C2A267E}" type="pres">
      <dgm:prSet presAssocID="{FB259AB2-568E-4724-A14E-791C59EE4E18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C67B0CAF-D726-45BE-92A2-9017D1A82309}" type="pres">
      <dgm:prSet presAssocID="{FB259AB2-568E-4724-A14E-791C59EE4E18}" presName="descendantText" presStyleLbl="alignAccFollowNode1" presStyleIdx="0" presStyleCnt="3">
        <dgm:presLayoutVars>
          <dgm:bulletEnabled val="1"/>
        </dgm:presLayoutVars>
      </dgm:prSet>
      <dgm:spPr/>
    </dgm:pt>
    <dgm:pt modelId="{A0239A5D-6073-4024-BEA7-DFA8D3A323AC}" type="pres">
      <dgm:prSet presAssocID="{081F902A-3ACC-4FA8-9088-A34890EEB286}" presName="sp" presStyleCnt="0"/>
      <dgm:spPr/>
    </dgm:pt>
    <dgm:pt modelId="{CB49018B-C8E7-498C-B251-274E97BC4DE9}" type="pres">
      <dgm:prSet presAssocID="{C0F07F48-FAE6-4FA6-A424-7895BD814C95}" presName="linNode" presStyleCnt="0"/>
      <dgm:spPr/>
    </dgm:pt>
    <dgm:pt modelId="{D0489B16-8C31-43DF-9E8C-C9A3A6E7686E}" type="pres">
      <dgm:prSet presAssocID="{C0F07F48-FAE6-4FA6-A424-7895BD814C95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4C50E66C-9A2C-41B5-BC0B-7B76A40B6238}" type="pres">
      <dgm:prSet presAssocID="{C0F07F48-FAE6-4FA6-A424-7895BD814C95}" presName="descendantText" presStyleLbl="alignAccFollowNode1" presStyleIdx="1" presStyleCnt="3">
        <dgm:presLayoutVars>
          <dgm:bulletEnabled val="1"/>
        </dgm:presLayoutVars>
      </dgm:prSet>
      <dgm:spPr/>
    </dgm:pt>
    <dgm:pt modelId="{6A306B41-3879-463D-BC4D-11E28B25C4F6}" type="pres">
      <dgm:prSet presAssocID="{0EE0EAD1-A115-4DDC-8FF6-9B8D62A947B9}" presName="sp" presStyleCnt="0"/>
      <dgm:spPr/>
    </dgm:pt>
    <dgm:pt modelId="{00ABA601-71AE-4473-9679-8F1645461F4D}" type="pres">
      <dgm:prSet presAssocID="{1D48A879-C202-48C0-B55D-A3E7E73F6A6E}" presName="linNode" presStyleCnt="0"/>
      <dgm:spPr/>
    </dgm:pt>
    <dgm:pt modelId="{1FF453EC-1685-435D-8DC2-43931C9FE2B2}" type="pres">
      <dgm:prSet presAssocID="{1D48A879-C202-48C0-B55D-A3E7E73F6A6E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5D88287C-9D2B-46D9-804E-B219CAC00127}" type="pres">
      <dgm:prSet presAssocID="{1D48A879-C202-48C0-B55D-A3E7E73F6A6E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BF43AC02-1ED1-469B-BA00-AA6A4C367BCE}" type="presOf" srcId="{2E2C69A5-E420-4970-80CE-C7785FC8FBCC}" destId="{4C50E66C-9A2C-41B5-BC0B-7B76A40B6238}" srcOrd="0" destOrd="4" presId="urn:microsoft.com/office/officeart/2005/8/layout/vList5"/>
    <dgm:cxn modelId="{02314B0E-D51E-4201-9928-3DFE8A02917F}" type="presOf" srcId="{B480ECD1-D58A-44F6-BBC0-CF24A8F08E8D}" destId="{C67B0CAF-D726-45BE-92A2-9017D1A82309}" srcOrd="0" destOrd="1" presId="urn:microsoft.com/office/officeart/2005/8/layout/vList5"/>
    <dgm:cxn modelId="{6C3AF30E-C73D-4B5D-909D-51A7DF3B14E6}" srcId="{1D48A879-C202-48C0-B55D-A3E7E73F6A6E}" destId="{FA3A3658-5394-4A5C-B70D-585AD3DA9980}" srcOrd="3" destOrd="0" parTransId="{029379A0-DF57-46BB-944F-E8586CB52E8C}" sibTransId="{C73294D3-7384-427A-B318-2D91C33115B8}"/>
    <dgm:cxn modelId="{B2772E25-0E6A-46A4-A15C-CDEF1EC415DF}" srcId="{C0F07F48-FAE6-4FA6-A424-7895BD814C95}" destId="{2E2C69A5-E420-4970-80CE-C7785FC8FBCC}" srcOrd="4" destOrd="0" parTransId="{2672964A-8FB5-4030-8775-E5A15CB0B152}" sibTransId="{C848F4AA-F070-4E4F-B97B-E23C46B54B2C}"/>
    <dgm:cxn modelId="{02B1953A-89B7-42D6-9FFA-2EB6E9936509}" type="presOf" srcId="{E4D87C63-EDB1-4603-9954-5098AE2D5529}" destId="{5D88287C-9D2B-46D9-804E-B219CAC00127}" srcOrd="0" destOrd="4" presId="urn:microsoft.com/office/officeart/2005/8/layout/vList5"/>
    <dgm:cxn modelId="{4C9B453B-53F5-4605-A040-D0B15E6F51F0}" srcId="{C0F07F48-FAE6-4FA6-A424-7895BD814C95}" destId="{F9A1B7C3-207C-4D03-BD90-FBE6E4D9C138}" srcOrd="2" destOrd="0" parTransId="{E2312959-A242-4704-B114-59DC30AC7BEA}" sibTransId="{F12DAD4A-79B0-44C8-A297-7C0FDA08CE9E}"/>
    <dgm:cxn modelId="{A7C3375F-A1FA-488B-882C-E08A7DD315D6}" srcId="{C02F9CF7-DC8F-4943-85E9-393BFB29B24F}" destId="{1D48A879-C202-48C0-B55D-A3E7E73F6A6E}" srcOrd="2" destOrd="0" parTransId="{C4C97375-4352-41A8-A588-2573CF5FBEAC}" sibTransId="{82B04C1D-0077-45A3-9355-54265F8B40EE}"/>
    <dgm:cxn modelId="{2C011E61-559A-4019-AEA2-82F582BEDEF1}" type="presOf" srcId="{022FB9B0-04F4-4EC1-B9B9-41DACC90CBB4}" destId="{C67B0CAF-D726-45BE-92A2-9017D1A82309}" srcOrd="0" destOrd="0" presId="urn:microsoft.com/office/officeart/2005/8/layout/vList5"/>
    <dgm:cxn modelId="{18424741-1DF1-419C-8BB2-D3FF98A0B546}" srcId="{FB259AB2-568E-4724-A14E-791C59EE4E18}" destId="{A3666492-4A13-46EF-AF35-C1493B346F9A}" srcOrd="3" destOrd="0" parTransId="{BEDBFE68-B934-45BD-BF44-09C10890A27B}" sibTransId="{29052DCA-35AD-4287-940A-716D2E7E8494}"/>
    <dgm:cxn modelId="{0F50C562-A605-4203-9C4C-B4C9816AE08D}" type="presOf" srcId="{3213A725-FC4D-4D74-89F3-7E094546B5C1}" destId="{C67B0CAF-D726-45BE-92A2-9017D1A82309}" srcOrd="0" destOrd="4" presId="urn:microsoft.com/office/officeart/2005/8/layout/vList5"/>
    <dgm:cxn modelId="{89031965-FD73-414A-B4F3-FAA9D8D83980}" srcId="{C0F07F48-FAE6-4FA6-A424-7895BD814C95}" destId="{382A2B0F-B1EA-403C-ACF2-1F499D4F1DCB}" srcOrd="3" destOrd="0" parTransId="{C211FB55-CF56-4E49-9400-101DA6B3FC5F}" sibTransId="{F1E96851-0E90-4948-A0FE-0F8852249165}"/>
    <dgm:cxn modelId="{B731384B-E457-4EB8-92B0-1D8F43FD1398}" srcId="{1D48A879-C202-48C0-B55D-A3E7E73F6A6E}" destId="{E4D87C63-EDB1-4603-9954-5098AE2D5529}" srcOrd="4" destOrd="0" parTransId="{579161C6-40DB-4C82-A7C2-B6B6A09FE845}" sibTransId="{186B347D-FF66-4AC6-8EE2-B0B7295CF1FE}"/>
    <dgm:cxn modelId="{53B0874B-6018-4BD3-BCAF-1BA797A5416E}" srcId="{1D48A879-C202-48C0-B55D-A3E7E73F6A6E}" destId="{0457D926-1ADE-4D74-9BAF-C1702BD16019}" srcOrd="0" destOrd="0" parTransId="{13BF3F08-C826-44D4-A9B5-F2DDA4E462D0}" sibTransId="{575770E8-875E-438E-ABE0-4B387D5E0499}"/>
    <dgm:cxn modelId="{7F38004C-45AF-449C-858D-3364B68E1A75}" srcId="{C0F07F48-FAE6-4FA6-A424-7895BD814C95}" destId="{2EE0E671-F7E8-4888-9333-DE07B193811D}" srcOrd="0" destOrd="0" parTransId="{CFD566CA-5D8B-44E1-9C64-2385106788A5}" sibTransId="{E3AB9FB9-75ED-4097-A563-D8CFA84ECA7A}"/>
    <dgm:cxn modelId="{A517836C-F86A-486B-8AF9-52B1ACEA982A}" srcId="{FB259AB2-568E-4724-A14E-791C59EE4E18}" destId="{022FB9B0-04F4-4EC1-B9B9-41DACC90CBB4}" srcOrd="0" destOrd="0" parTransId="{48AF43A5-338E-44EB-ACCF-6DE61A91E44F}" sibTransId="{9A01787D-A919-44D7-8680-A117593FF526}"/>
    <dgm:cxn modelId="{6C3FA34D-1D87-41A1-B607-70B39CA24A06}" srcId="{1D48A879-C202-48C0-B55D-A3E7E73F6A6E}" destId="{DA0EAFA6-6FF5-4398-B878-1C58521EA251}" srcOrd="2" destOrd="0" parTransId="{7306AF68-F1CB-4ED2-B705-FC295A5CCB17}" sibTransId="{F33CC7D1-9C47-4C65-9CE4-0BC8825D3117}"/>
    <dgm:cxn modelId="{9313FE70-4036-40C0-8356-0EF4FB3E0E84}" srcId="{FB259AB2-568E-4724-A14E-791C59EE4E18}" destId="{3213A725-FC4D-4D74-89F3-7E094546B5C1}" srcOrd="4" destOrd="0" parTransId="{DC99B4FF-DD69-46FF-B947-C4EFA97C4E39}" sibTransId="{6E27E6CB-6632-474D-A77B-07CAFF681B28}"/>
    <dgm:cxn modelId="{7646E854-C56D-479A-B2B3-EB41F28CEFA8}" type="presOf" srcId="{DA0EAFA6-6FF5-4398-B878-1C58521EA251}" destId="{5D88287C-9D2B-46D9-804E-B219CAC00127}" srcOrd="0" destOrd="2" presId="urn:microsoft.com/office/officeart/2005/8/layout/vList5"/>
    <dgm:cxn modelId="{F3064F76-0A6E-4585-9BF5-7F90401D9FA1}" srcId="{C0F07F48-FAE6-4FA6-A424-7895BD814C95}" destId="{D90C5458-A020-4AB7-984E-A2C31EDCD29C}" srcOrd="1" destOrd="0" parTransId="{3D4C6101-02A3-4F23-8CBF-27051B42B416}" sibTransId="{37D7D030-57BA-439F-BCDB-7E3B71CF462C}"/>
    <dgm:cxn modelId="{FB4E7E59-E097-434D-A651-4515FE8FA4FC}" type="presOf" srcId="{D90C5458-A020-4AB7-984E-A2C31EDCD29C}" destId="{4C50E66C-9A2C-41B5-BC0B-7B76A40B6238}" srcOrd="0" destOrd="1" presId="urn:microsoft.com/office/officeart/2005/8/layout/vList5"/>
    <dgm:cxn modelId="{305B098B-386C-4889-8BB3-E7B7B585272B}" type="presOf" srcId="{382A2B0F-B1EA-403C-ACF2-1F499D4F1DCB}" destId="{4C50E66C-9A2C-41B5-BC0B-7B76A40B6238}" srcOrd="0" destOrd="3" presId="urn:microsoft.com/office/officeart/2005/8/layout/vList5"/>
    <dgm:cxn modelId="{D5FA9B92-CD03-4BDC-9ABD-7DAFFAD6857E}" type="presOf" srcId="{2EE0E671-F7E8-4888-9333-DE07B193811D}" destId="{4C50E66C-9A2C-41B5-BC0B-7B76A40B6238}" srcOrd="0" destOrd="0" presId="urn:microsoft.com/office/officeart/2005/8/layout/vList5"/>
    <dgm:cxn modelId="{0DD3DF93-E103-49AB-8B09-DFABBFD7E993}" type="presOf" srcId="{C0F07F48-FAE6-4FA6-A424-7895BD814C95}" destId="{D0489B16-8C31-43DF-9E8C-C9A3A6E7686E}" srcOrd="0" destOrd="0" presId="urn:microsoft.com/office/officeart/2005/8/layout/vList5"/>
    <dgm:cxn modelId="{94E0B4A1-16D6-45D2-B6B2-A11C889F3769}" srcId="{1D48A879-C202-48C0-B55D-A3E7E73F6A6E}" destId="{6928D7F1-76F4-404F-8B93-7D377FE7BAFB}" srcOrd="1" destOrd="0" parTransId="{ECDA252B-BD99-40C9-9018-90DF10A36161}" sibTransId="{F8CF5DAE-23FA-4E33-9F62-FE1035312347}"/>
    <dgm:cxn modelId="{10A514A8-AED2-4C65-8E4B-0BECCB49BEA6}" type="presOf" srcId="{1D48A879-C202-48C0-B55D-A3E7E73F6A6E}" destId="{1FF453EC-1685-435D-8DC2-43931C9FE2B2}" srcOrd="0" destOrd="0" presId="urn:microsoft.com/office/officeart/2005/8/layout/vList5"/>
    <dgm:cxn modelId="{12B0F5A9-0885-4FE4-8B83-F4726D785A5B}" type="presOf" srcId="{F9A1B7C3-207C-4D03-BD90-FBE6E4D9C138}" destId="{4C50E66C-9A2C-41B5-BC0B-7B76A40B6238}" srcOrd="0" destOrd="2" presId="urn:microsoft.com/office/officeart/2005/8/layout/vList5"/>
    <dgm:cxn modelId="{EBBF94B2-E173-40E6-ABC1-B00038A0D1B3}" type="presOf" srcId="{A3666492-4A13-46EF-AF35-C1493B346F9A}" destId="{C67B0CAF-D726-45BE-92A2-9017D1A82309}" srcOrd="0" destOrd="3" presId="urn:microsoft.com/office/officeart/2005/8/layout/vList5"/>
    <dgm:cxn modelId="{AD5FF8B5-F5EC-4688-BB9E-33B4C0BA3615}" type="presOf" srcId="{FB259AB2-568E-4724-A14E-791C59EE4E18}" destId="{18F66580-3B2C-429B-9805-175E1C2A267E}" srcOrd="0" destOrd="0" presId="urn:microsoft.com/office/officeart/2005/8/layout/vList5"/>
    <dgm:cxn modelId="{2ED60DC9-84A7-4CC3-835B-A2D13A8C03F2}" srcId="{FB259AB2-568E-4724-A14E-791C59EE4E18}" destId="{B480ECD1-D58A-44F6-BBC0-CF24A8F08E8D}" srcOrd="1" destOrd="0" parTransId="{B9583682-E6CF-4F62-9979-997557D6BD60}" sibTransId="{F64220AE-5FCA-4804-B4DE-ED1209DFAE05}"/>
    <dgm:cxn modelId="{A03D00CD-ABFE-4B56-B5DF-6FC921646D1C}" type="presOf" srcId="{FA3A3658-5394-4A5C-B70D-585AD3DA9980}" destId="{5D88287C-9D2B-46D9-804E-B219CAC00127}" srcOrd="0" destOrd="3" presId="urn:microsoft.com/office/officeart/2005/8/layout/vList5"/>
    <dgm:cxn modelId="{8E5AA9CD-64CD-499D-960E-0FBA6076F3A4}" type="presOf" srcId="{C02F9CF7-DC8F-4943-85E9-393BFB29B24F}" destId="{4B506F72-CC4C-4014-997D-D0B7183CCCE1}" srcOrd="0" destOrd="0" presId="urn:microsoft.com/office/officeart/2005/8/layout/vList5"/>
    <dgm:cxn modelId="{5E79E2D4-5627-410D-9C11-2089C85DBFD3}" srcId="{C02F9CF7-DC8F-4943-85E9-393BFB29B24F}" destId="{FB259AB2-568E-4724-A14E-791C59EE4E18}" srcOrd="0" destOrd="0" parTransId="{BAF0F31D-5740-4997-ADA3-FBECFE5F3A83}" sibTransId="{081F902A-3ACC-4FA8-9088-A34890EEB286}"/>
    <dgm:cxn modelId="{0788B0E0-8F97-4A68-A3C3-883AD0FE38CD}" srcId="{C02F9CF7-DC8F-4943-85E9-393BFB29B24F}" destId="{C0F07F48-FAE6-4FA6-A424-7895BD814C95}" srcOrd="1" destOrd="0" parTransId="{BD006620-33DB-45B8-B235-9E82A4B08341}" sibTransId="{0EE0EAD1-A115-4DDC-8FF6-9B8D62A947B9}"/>
    <dgm:cxn modelId="{65B77AE5-A3E9-4ACA-8219-D1EE8E75604A}" srcId="{FB259AB2-568E-4724-A14E-791C59EE4E18}" destId="{8FD021DA-B489-4826-ADC7-88BEBF23B60B}" srcOrd="2" destOrd="0" parTransId="{82716738-9FE9-4CC7-9577-79B3CD310588}" sibTransId="{51F4ABE3-D61F-4653-B774-17CA0F8E3E4B}"/>
    <dgm:cxn modelId="{CF9E0FEB-1A56-4626-BA4C-01EE46F83BAD}" type="presOf" srcId="{6928D7F1-76F4-404F-8B93-7D377FE7BAFB}" destId="{5D88287C-9D2B-46D9-804E-B219CAC00127}" srcOrd="0" destOrd="1" presId="urn:microsoft.com/office/officeart/2005/8/layout/vList5"/>
    <dgm:cxn modelId="{A13579EC-8C35-4FCC-8251-03A7BB465747}" type="presOf" srcId="{0457D926-1ADE-4D74-9BAF-C1702BD16019}" destId="{5D88287C-9D2B-46D9-804E-B219CAC00127}" srcOrd="0" destOrd="0" presId="urn:microsoft.com/office/officeart/2005/8/layout/vList5"/>
    <dgm:cxn modelId="{2AE121FC-6746-4920-8214-B2419C49C4FB}" type="presOf" srcId="{8FD021DA-B489-4826-ADC7-88BEBF23B60B}" destId="{C67B0CAF-D726-45BE-92A2-9017D1A82309}" srcOrd="0" destOrd="2" presId="urn:microsoft.com/office/officeart/2005/8/layout/vList5"/>
    <dgm:cxn modelId="{D44C9E8B-AEEA-4B45-B0A1-1005085045F0}" type="presParOf" srcId="{4B506F72-CC4C-4014-997D-D0B7183CCCE1}" destId="{10521F1D-7003-476D-A26B-22B253EB1E7B}" srcOrd="0" destOrd="0" presId="urn:microsoft.com/office/officeart/2005/8/layout/vList5"/>
    <dgm:cxn modelId="{C7742607-AE02-4F65-93C1-B2051777081C}" type="presParOf" srcId="{10521F1D-7003-476D-A26B-22B253EB1E7B}" destId="{18F66580-3B2C-429B-9805-175E1C2A267E}" srcOrd="0" destOrd="0" presId="urn:microsoft.com/office/officeart/2005/8/layout/vList5"/>
    <dgm:cxn modelId="{99E590D2-9EF1-4DE5-BCB8-09E9CD880FC2}" type="presParOf" srcId="{10521F1D-7003-476D-A26B-22B253EB1E7B}" destId="{C67B0CAF-D726-45BE-92A2-9017D1A82309}" srcOrd="1" destOrd="0" presId="urn:microsoft.com/office/officeart/2005/8/layout/vList5"/>
    <dgm:cxn modelId="{D841224C-1E66-48DA-9079-348BF238389D}" type="presParOf" srcId="{4B506F72-CC4C-4014-997D-D0B7183CCCE1}" destId="{A0239A5D-6073-4024-BEA7-DFA8D3A323AC}" srcOrd="1" destOrd="0" presId="urn:microsoft.com/office/officeart/2005/8/layout/vList5"/>
    <dgm:cxn modelId="{8713A607-8326-4995-9947-A2DEC9D6CB3E}" type="presParOf" srcId="{4B506F72-CC4C-4014-997D-D0B7183CCCE1}" destId="{CB49018B-C8E7-498C-B251-274E97BC4DE9}" srcOrd="2" destOrd="0" presId="urn:microsoft.com/office/officeart/2005/8/layout/vList5"/>
    <dgm:cxn modelId="{8A9A77BE-8FEF-45D7-B1BA-0E234E1031B4}" type="presParOf" srcId="{CB49018B-C8E7-498C-B251-274E97BC4DE9}" destId="{D0489B16-8C31-43DF-9E8C-C9A3A6E7686E}" srcOrd="0" destOrd="0" presId="urn:microsoft.com/office/officeart/2005/8/layout/vList5"/>
    <dgm:cxn modelId="{3A53D0D8-0F69-4D5F-B70F-D959563745FB}" type="presParOf" srcId="{CB49018B-C8E7-498C-B251-274E97BC4DE9}" destId="{4C50E66C-9A2C-41B5-BC0B-7B76A40B6238}" srcOrd="1" destOrd="0" presId="urn:microsoft.com/office/officeart/2005/8/layout/vList5"/>
    <dgm:cxn modelId="{9B676A2D-8B32-46B3-962A-462DBA608934}" type="presParOf" srcId="{4B506F72-CC4C-4014-997D-D0B7183CCCE1}" destId="{6A306B41-3879-463D-BC4D-11E28B25C4F6}" srcOrd="3" destOrd="0" presId="urn:microsoft.com/office/officeart/2005/8/layout/vList5"/>
    <dgm:cxn modelId="{A5D66F56-6A8D-4E00-8EFB-B627C819F570}" type="presParOf" srcId="{4B506F72-CC4C-4014-997D-D0B7183CCCE1}" destId="{00ABA601-71AE-4473-9679-8F1645461F4D}" srcOrd="4" destOrd="0" presId="urn:microsoft.com/office/officeart/2005/8/layout/vList5"/>
    <dgm:cxn modelId="{9A275733-7A31-4123-9133-2502DC69D493}" type="presParOf" srcId="{00ABA601-71AE-4473-9679-8F1645461F4D}" destId="{1FF453EC-1685-435D-8DC2-43931C9FE2B2}" srcOrd="0" destOrd="0" presId="urn:microsoft.com/office/officeart/2005/8/layout/vList5"/>
    <dgm:cxn modelId="{5E52FC74-301A-4022-9EAF-7981BEEE97A6}" type="presParOf" srcId="{00ABA601-71AE-4473-9679-8F1645461F4D}" destId="{5D88287C-9D2B-46D9-804E-B219CAC0012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7BB820-1F3B-438C-8DEF-DCC85DB16F16}" type="doc">
      <dgm:prSet loTypeId="urn:microsoft.com/office/officeart/2005/8/layout/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EFB76F5-EC4E-433F-8064-9FB9A804F4B8}">
      <dgm:prSet phldrT="[Κείμενο]"/>
      <dgm:spPr/>
      <dgm:t>
        <a:bodyPr/>
        <a:lstStyle/>
        <a:p>
          <a:r>
            <a:rPr lang="el-GR" b="0" dirty="0" err="1"/>
            <a:t>Βακτηριακή</a:t>
          </a:r>
          <a:endParaRPr lang="el-GR" b="0" dirty="0"/>
        </a:p>
      </dgm:t>
    </dgm:pt>
    <dgm:pt modelId="{7590C9C3-F82F-4016-B359-253ECBD4A64E}" type="parTrans" cxnId="{AE854CE5-DDBD-4749-B287-3A13466416B1}">
      <dgm:prSet/>
      <dgm:spPr/>
      <dgm:t>
        <a:bodyPr/>
        <a:lstStyle/>
        <a:p>
          <a:endParaRPr lang="el-GR"/>
        </a:p>
      </dgm:t>
    </dgm:pt>
    <dgm:pt modelId="{90D81E51-4391-4B76-83B4-5EEB410F9190}" type="sibTrans" cxnId="{AE854CE5-DDBD-4749-B287-3A13466416B1}">
      <dgm:prSet/>
      <dgm:spPr/>
      <dgm:t>
        <a:bodyPr/>
        <a:lstStyle/>
        <a:p>
          <a:endParaRPr lang="el-GR"/>
        </a:p>
      </dgm:t>
    </dgm:pt>
    <dgm:pt modelId="{5357A848-FB71-4845-9F57-9D044702A56C}">
      <dgm:prSet phldrT="[Κείμενο]"/>
      <dgm:spPr/>
      <dgm:t>
        <a:bodyPr/>
        <a:lstStyle/>
        <a:p>
          <a:r>
            <a:rPr lang="el-GR" dirty="0"/>
            <a:t>Ιογενής</a:t>
          </a:r>
        </a:p>
      </dgm:t>
    </dgm:pt>
    <dgm:pt modelId="{E1D5D350-2491-45DF-AE80-96B155C3BB7B}" type="parTrans" cxnId="{BE8AC095-C422-40F0-AB4B-23A7D8B132BC}">
      <dgm:prSet/>
      <dgm:spPr/>
      <dgm:t>
        <a:bodyPr/>
        <a:lstStyle/>
        <a:p>
          <a:endParaRPr lang="el-GR"/>
        </a:p>
      </dgm:t>
    </dgm:pt>
    <dgm:pt modelId="{D902B0FD-F8B0-4AAC-9B7C-B07AA951FC3A}" type="sibTrans" cxnId="{BE8AC095-C422-40F0-AB4B-23A7D8B132BC}">
      <dgm:prSet/>
      <dgm:spPr/>
      <dgm:t>
        <a:bodyPr/>
        <a:lstStyle/>
        <a:p>
          <a:endParaRPr lang="el-GR"/>
        </a:p>
      </dgm:t>
    </dgm:pt>
    <dgm:pt modelId="{2017EAAC-3701-42B0-A079-8BB76E9FCA0C}">
      <dgm:prSet phldrT="[Κείμενο]"/>
      <dgm:spPr/>
      <dgm:t>
        <a:bodyPr/>
        <a:lstStyle/>
        <a:p>
          <a:r>
            <a:rPr lang="el-GR" dirty="0" err="1"/>
            <a:t>Μυκητιασική</a:t>
          </a:r>
          <a:endParaRPr lang="el-GR" dirty="0"/>
        </a:p>
      </dgm:t>
    </dgm:pt>
    <dgm:pt modelId="{05A19FE4-532D-4FF5-AF54-5D76A1897390}" type="parTrans" cxnId="{0FA3CB67-00D7-4F9E-B9C4-C55B8C148164}">
      <dgm:prSet/>
      <dgm:spPr/>
      <dgm:t>
        <a:bodyPr/>
        <a:lstStyle/>
        <a:p>
          <a:endParaRPr lang="el-GR"/>
        </a:p>
      </dgm:t>
    </dgm:pt>
    <dgm:pt modelId="{2D4DA674-C9BC-4C68-AEBC-C02115F80425}" type="sibTrans" cxnId="{0FA3CB67-00D7-4F9E-B9C4-C55B8C148164}">
      <dgm:prSet/>
      <dgm:spPr/>
      <dgm:t>
        <a:bodyPr/>
        <a:lstStyle/>
        <a:p>
          <a:endParaRPr lang="el-GR"/>
        </a:p>
      </dgm:t>
    </dgm:pt>
    <dgm:pt modelId="{BB2E28AA-051F-4E56-B588-3768AD3A3A63}" type="pres">
      <dgm:prSet presAssocID="{5F7BB820-1F3B-438C-8DEF-DCC85DB16F16}" presName="linear" presStyleCnt="0">
        <dgm:presLayoutVars>
          <dgm:dir/>
          <dgm:animLvl val="lvl"/>
          <dgm:resizeHandles val="exact"/>
        </dgm:presLayoutVars>
      </dgm:prSet>
      <dgm:spPr/>
    </dgm:pt>
    <dgm:pt modelId="{211DC6BE-3ECA-46AD-A110-3958DD92B286}" type="pres">
      <dgm:prSet presAssocID="{5EFB76F5-EC4E-433F-8064-9FB9A804F4B8}" presName="parentLin" presStyleCnt="0"/>
      <dgm:spPr/>
    </dgm:pt>
    <dgm:pt modelId="{287DA9C6-97F2-476D-A694-2A53181D768D}" type="pres">
      <dgm:prSet presAssocID="{5EFB76F5-EC4E-433F-8064-9FB9A804F4B8}" presName="parentLeftMargin" presStyleLbl="node1" presStyleIdx="0" presStyleCnt="3"/>
      <dgm:spPr/>
    </dgm:pt>
    <dgm:pt modelId="{54D6A72A-4A5F-4833-8339-D4896FE7E098}" type="pres">
      <dgm:prSet presAssocID="{5EFB76F5-EC4E-433F-8064-9FB9A804F4B8}" presName="parentText" presStyleLbl="node1" presStyleIdx="0" presStyleCnt="3" custScaleX="59551" custLinFactNeighborX="-62937" custLinFactNeighborY="993">
        <dgm:presLayoutVars>
          <dgm:chMax val="0"/>
          <dgm:bulletEnabled val="1"/>
        </dgm:presLayoutVars>
      </dgm:prSet>
      <dgm:spPr/>
    </dgm:pt>
    <dgm:pt modelId="{1AAD84D0-4FB9-42EA-9CBD-995E1716857D}" type="pres">
      <dgm:prSet presAssocID="{5EFB76F5-EC4E-433F-8064-9FB9A804F4B8}" presName="negativeSpace" presStyleCnt="0"/>
      <dgm:spPr/>
    </dgm:pt>
    <dgm:pt modelId="{5144C450-5B5C-4857-AFB6-4EF13D21BD30}" type="pres">
      <dgm:prSet presAssocID="{5EFB76F5-EC4E-433F-8064-9FB9A804F4B8}" presName="childText" presStyleLbl="conFgAcc1" presStyleIdx="0" presStyleCnt="3" custLinFactY="-27418" custLinFactNeighborX="14075" custLinFactNeighborY="-100000">
        <dgm:presLayoutVars>
          <dgm:bulletEnabled val="1"/>
        </dgm:presLayoutVars>
      </dgm:prSet>
      <dgm:spPr/>
    </dgm:pt>
    <dgm:pt modelId="{C08E5E0F-D5D6-4F16-8170-799B5D69B98B}" type="pres">
      <dgm:prSet presAssocID="{90D81E51-4391-4B76-83B4-5EEB410F9190}" presName="spaceBetweenRectangles" presStyleCnt="0"/>
      <dgm:spPr/>
    </dgm:pt>
    <dgm:pt modelId="{DAD7F044-4805-4909-B3DA-37DA5473D662}" type="pres">
      <dgm:prSet presAssocID="{5357A848-FB71-4845-9F57-9D044702A56C}" presName="parentLin" presStyleCnt="0"/>
      <dgm:spPr/>
    </dgm:pt>
    <dgm:pt modelId="{914B2704-8BDE-4F56-A87F-A3CA85646231}" type="pres">
      <dgm:prSet presAssocID="{5357A848-FB71-4845-9F57-9D044702A56C}" presName="parentLeftMargin" presStyleLbl="node1" presStyleIdx="0" presStyleCnt="3"/>
      <dgm:spPr/>
    </dgm:pt>
    <dgm:pt modelId="{6F9DA0B0-2084-41FB-9D43-784F7417953B}" type="pres">
      <dgm:prSet presAssocID="{5357A848-FB71-4845-9F57-9D044702A56C}" presName="parentText" presStyleLbl="node1" presStyleIdx="1" presStyleCnt="3" custScaleX="58888" custLinFactNeighborX="-64685">
        <dgm:presLayoutVars>
          <dgm:chMax val="0"/>
          <dgm:bulletEnabled val="1"/>
        </dgm:presLayoutVars>
      </dgm:prSet>
      <dgm:spPr/>
    </dgm:pt>
    <dgm:pt modelId="{AEF4DB0C-1010-4260-AE9D-42CB2A8711BC}" type="pres">
      <dgm:prSet presAssocID="{5357A848-FB71-4845-9F57-9D044702A56C}" presName="negativeSpace" presStyleCnt="0"/>
      <dgm:spPr/>
    </dgm:pt>
    <dgm:pt modelId="{115A4CE7-D05A-4305-85A2-930AEE02300B}" type="pres">
      <dgm:prSet presAssocID="{5357A848-FB71-4845-9F57-9D044702A56C}" presName="childText" presStyleLbl="conFgAcc1" presStyleIdx="1" presStyleCnt="3" custLinFactY="-27418" custLinFactNeighborX="3876" custLinFactNeighborY="-100000">
        <dgm:presLayoutVars>
          <dgm:bulletEnabled val="1"/>
        </dgm:presLayoutVars>
      </dgm:prSet>
      <dgm:spPr/>
    </dgm:pt>
    <dgm:pt modelId="{B08FAD0A-C565-4311-B793-4508A5B3C3BF}" type="pres">
      <dgm:prSet presAssocID="{D902B0FD-F8B0-4AAC-9B7C-B07AA951FC3A}" presName="spaceBetweenRectangles" presStyleCnt="0"/>
      <dgm:spPr/>
    </dgm:pt>
    <dgm:pt modelId="{AB28E8D6-8919-4E85-AB13-083430D99336}" type="pres">
      <dgm:prSet presAssocID="{2017EAAC-3701-42B0-A079-8BB76E9FCA0C}" presName="parentLin" presStyleCnt="0"/>
      <dgm:spPr/>
    </dgm:pt>
    <dgm:pt modelId="{1060D206-C277-4405-82E7-5F30385EEAFB}" type="pres">
      <dgm:prSet presAssocID="{2017EAAC-3701-42B0-A079-8BB76E9FCA0C}" presName="parentLeftMargin" presStyleLbl="node1" presStyleIdx="1" presStyleCnt="3"/>
      <dgm:spPr/>
    </dgm:pt>
    <dgm:pt modelId="{96C9BBA3-97D2-466D-B8CE-91C0C76FB666}" type="pres">
      <dgm:prSet presAssocID="{2017EAAC-3701-42B0-A079-8BB76E9FCA0C}" presName="parentText" presStyleLbl="node1" presStyleIdx="2" presStyleCnt="3" custScaleX="59791" custLinFactNeighborX="-66434" custLinFactNeighborY="6641">
        <dgm:presLayoutVars>
          <dgm:chMax val="0"/>
          <dgm:bulletEnabled val="1"/>
        </dgm:presLayoutVars>
      </dgm:prSet>
      <dgm:spPr/>
    </dgm:pt>
    <dgm:pt modelId="{E0AC05EB-7783-4A77-8990-AB777F75CCC5}" type="pres">
      <dgm:prSet presAssocID="{2017EAAC-3701-42B0-A079-8BB76E9FCA0C}" presName="negativeSpace" presStyleCnt="0"/>
      <dgm:spPr/>
    </dgm:pt>
    <dgm:pt modelId="{01715C98-A1D3-4C30-A418-CC3F114BABB0}" type="pres">
      <dgm:prSet presAssocID="{2017EAAC-3701-42B0-A079-8BB76E9FCA0C}" presName="childText" presStyleLbl="conFgAcc1" presStyleIdx="2" presStyleCnt="3" custLinFactNeighborX="3672" custLinFactNeighborY="-76070">
        <dgm:presLayoutVars>
          <dgm:bulletEnabled val="1"/>
        </dgm:presLayoutVars>
      </dgm:prSet>
      <dgm:spPr/>
    </dgm:pt>
  </dgm:ptLst>
  <dgm:cxnLst>
    <dgm:cxn modelId="{E0966A19-BF41-4488-9CD4-DEE1DE93D56A}" type="presOf" srcId="{5EFB76F5-EC4E-433F-8064-9FB9A804F4B8}" destId="{54D6A72A-4A5F-4833-8339-D4896FE7E098}" srcOrd="1" destOrd="0" presId="urn:microsoft.com/office/officeart/2005/8/layout/list1"/>
    <dgm:cxn modelId="{8F902121-4DDE-46E8-93A5-1FB9B8739C9D}" type="presOf" srcId="{5EFB76F5-EC4E-433F-8064-9FB9A804F4B8}" destId="{287DA9C6-97F2-476D-A694-2A53181D768D}" srcOrd="0" destOrd="0" presId="urn:microsoft.com/office/officeart/2005/8/layout/list1"/>
    <dgm:cxn modelId="{E5691867-EC6B-4893-B641-1E5118DA6673}" type="presOf" srcId="{5F7BB820-1F3B-438C-8DEF-DCC85DB16F16}" destId="{BB2E28AA-051F-4E56-B588-3768AD3A3A63}" srcOrd="0" destOrd="0" presId="urn:microsoft.com/office/officeart/2005/8/layout/list1"/>
    <dgm:cxn modelId="{0FA3CB67-00D7-4F9E-B9C4-C55B8C148164}" srcId="{5F7BB820-1F3B-438C-8DEF-DCC85DB16F16}" destId="{2017EAAC-3701-42B0-A079-8BB76E9FCA0C}" srcOrd="2" destOrd="0" parTransId="{05A19FE4-532D-4FF5-AF54-5D76A1897390}" sibTransId="{2D4DA674-C9BC-4C68-AEBC-C02115F80425}"/>
    <dgm:cxn modelId="{3AF46E4A-8A5C-422C-8DA8-C99D75DAE539}" type="presOf" srcId="{2017EAAC-3701-42B0-A079-8BB76E9FCA0C}" destId="{96C9BBA3-97D2-466D-B8CE-91C0C76FB666}" srcOrd="1" destOrd="0" presId="urn:microsoft.com/office/officeart/2005/8/layout/list1"/>
    <dgm:cxn modelId="{84A1B38B-7642-4DB7-906A-4D33202154DF}" type="presOf" srcId="{2017EAAC-3701-42B0-A079-8BB76E9FCA0C}" destId="{1060D206-C277-4405-82E7-5F30385EEAFB}" srcOrd="0" destOrd="0" presId="urn:microsoft.com/office/officeart/2005/8/layout/list1"/>
    <dgm:cxn modelId="{BE8AC095-C422-40F0-AB4B-23A7D8B132BC}" srcId="{5F7BB820-1F3B-438C-8DEF-DCC85DB16F16}" destId="{5357A848-FB71-4845-9F57-9D044702A56C}" srcOrd="1" destOrd="0" parTransId="{E1D5D350-2491-45DF-AE80-96B155C3BB7B}" sibTransId="{D902B0FD-F8B0-4AAC-9B7C-B07AA951FC3A}"/>
    <dgm:cxn modelId="{4D2C289E-6608-4896-A752-59D45B9BC0F1}" type="presOf" srcId="{5357A848-FB71-4845-9F57-9D044702A56C}" destId="{6F9DA0B0-2084-41FB-9D43-784F7417953B}" srcOrd="1" destOrd="0" presId="urn:microsoft.com/office/officeart/2005/8/layout/list1"/>
    <dgm:cxn modelId="{AF9897BF-F292-4C5A-85DF-087D3D1EB353}" type="presOf" srcId="{5357A848-FB71-4845-9F57-9D044702A56C}" destId="{914B2704-8BDE-4F56-A87F-A3CA85646231}" srcOrd="0" destOrd="0" presId="urn:microsoft.com/office/officeart/2005/8/layout/list1"/>
    <dgm:cxn modelId="{AE854CE5-DDBD-4749-B287-3A13466416B1}" srcId="{5F7BB820-1F3B-438C-8DEF-DCC85DB16F16}" destId="{5EFB76F5-EC4E-433F-8064-9FB9A804F4B8}" srcOrd="0" destOrd="0" parTransId="{7590C9C3-F82F-4016-B359-253ECBD4A64E}" sibTransId="{90D81E51-4391-4B76-83B4-5EEB410F9190}"/>
    <dgm:cxn modelId="{92912717-5B9E-4B42-A81F-5B3543C5C2C8}" type="presParOf" srcId="{BB2E28AA-051F-4E56-B588-3768AD3A3A63}" destId="{211DC6BE-3ECA-46AD-A110-3958DD92B286}" srcOrd="0" destOrd="0" presId="urn:microsoft.com/office/officeart/2005/8/layout/list1"/>
    <dgm:cxn modelId="{69C66C71-833F-4919-AEAA-30E029491066}" type="presParOf" srcId="{211DC6BE-3ECA-46AD-A110-3958DD92B286}" destId="{287DA9C6-97F2-476D-A694-2A53181D768D}" srcOrd="0" destOrd="0" presId="urn:microsoft.com/office/officeart/2005/8/layout/list1"/>
    <dgm:cxn modelId="{6501221C-C046-49BC-AF0A-4AA2E9A58FC7}" type="presParOf" srcId="{211DC6BE-3ECA-46AD-A110-3958DD92B286}" destId="{54D6A72A-4A5F-4833-8339-D4896FE7E098}" srcOrd="1" destOrd="0" presId="urn:microsoft.com/office/officeart/2005/8/layout/list1"/>
    <dgm:cxn modelId="{260FBFF0-08FA-4ED3-854B-86831A5AB64B}" type="presParOf" srcId="{BB2E28AA-051F-4E56-B588-3768AD3A3A63}" destId="{1AAD84D0-4FB9-42EA-9CBD-995E1716857D}" srcOrd="1" destOrd="0" presId="urn:microsoft.com/office/officeart/2005/8/layout/list1"/>
    <dgm:cxn modelId="{3589AB28-56E0-4648-BE81-C8EE83864620}" type="presParOf" srcId="{BB2E28AA-051F-4E56-B588-3768AD3A3A63}" destId="{5144C450-5B5C-4857-AFB6-4EF13D21BD30}" srcOrd="2" destOrd="0" presId="urn:microsoft.com/office/officeart/2005/8/layout/list1"/>
    <dgm:cxn modelId="{D44C246B-8FA5-4DD2-9132-35CBBE656BB9}" type="presParOf" srcId="{BB2E28AA-051F-4E56-B588-3768AD3A3A63}" destId="{C08E5E0F-D5D6-4F16-8170-799B5D69B98B}" srcOrd="3" destOrd="0" presId="urn:microsoft.com/office/officeart/2005/8/layout/list1"/>
    <dgm:cxn modelId="{A4E46754-C9AA-4EAC-808A-796316E3EBC0}" type="presParOf" srcId="{BB2E28AA-051F-4E56-B588-3768AD3A3A63}" destId="{DAD7F044-4805-4909-B3DA-37DA5473D662}" srcOrd="4" destOrd="0" presId="urn:microsoft.com/office/officeart/2005/8/layout/list1"/>
    <dgm:cxn modelId="{0681D4AA-40D2-460E-9160-9A4138AF687B}" type="presParOf" srcId="{DAD7F044-4805-4909-B3DA-37DA5473D662}" destId="{914B2704-8BDE-4F56-A87F-A3CA85646231}" srcOrd="0" destOrd="0" presId="urn:microsoft.com/office/officeart/2005/8/layout/list1"/>
    <dgm:cxn modelId="{46819881-74E7-4880-A082-E4D4A0787DBC}" type="presParOf" srcId="{DAD7F044-4805-4909-B3DA-37DA5473D662}" destId="{6F9DA0B0-2084-41FB-9D43-784F7417953B}" srcOrd="1" destOrd="0" presId="urn:microsoft.com/office/officeart/2005/8/layout/list1"/>
    <dgm:cxn modelId="{6DEEB85D-F40A-4A2F-8C87-AD34FD161E1B}" type="presParOf" srcId="{BB2E28AA-051F-4E56-B588-3768AD3A3A63}" destId="{AEF4DB0C-1010-4260-AE9D-42CB2A8711BC}" srcOrd="5" destOrd="0" presId="urn:microsoft.com/office/officeart/2005/8/layout/list1"/>
    <dgm:cxn modelId="{AEF5DB73-5D5D-4732-B0DB-A034C9E6F806}" type="presParOf" srcId="{BB2E28AA-051F-4E56-B588-3768AD3A3A63}" destId="{115A4CE7-D05A-4305-85A2-930AEE02300B}" srcOrd="6" destOrd="0" presId="urn:microsoft.com/office/officeart/2005/8/layout/list1"/>
    <dgm:cxn modelId="{08FB2A1A-0265-43F1-907F-87A763BCEA67}" type="presParOf" srcId="{BB2E28AA-051F-4E56-B588-3768AD3A3A63}" destId="{B08FAD0A-C565-4311-B793-4508A5B3C3BF}" srcOrd="7" destOrd="0" presId="urn:microsoft.com/office/officeart/2005/8/layout/list1"/>
    <dgm:cxn modelId="{F3497F24-DF1D-4934-86A6-5F585622E935}" type="presParOf" srcId="{BB2E28AA-051F-4E56-B588-3768AD3A3A63}" destId="{AB28E8D6-8919-4E85-AB13-083430D99336}" srcOrd="8" destOrd="0" presId="urn:microsoft.com/office/officeart/2005/8/layout/list1"/>
    <dgm:cxn modelId="{5E875375-3CC1-4E30-B5CF-DF0E3D2A51B5}" type="presParOf" srcId="{AB28E8D6-8919-4E85-AB13-083430D99336}" destId="{1060D206-C277-4405-82E7-5F30385EEAFB}" srcOrd="0" destOrd="0" presId="urn:microsoft.com/office/officeart/2005/8/layout/list1"/>
    <dgm:cxn modelId="{9A15455C-B405-425C-BAB2-64598FDB43CF}" type="presParOf" srcId="{AB28E8D6-8919-4E85-AB13-083430D99336}" destId="{96C9BBA3-97D2-466D-B8CE-91C0C76FB666}" srcOrd="1" destOrd="0" presId="urn:microsoft.com/office/officeart/2005/8/layout/list1"/>
    <dgm:cxn modelId="{2363B1E9-F702-4E1C-B2EB-B493F30428B7}" type="presParOf" srcId="{BB2E28AA-051F-4E56-B588-3768AD3A3A63}" destId="{E0AC05EB-7783-4A77-8990-AB777F75CCC5}" srcOrd="9" destOrd="0" presId="urn:microsoft.com/office/officeart/2005/8/layout/list1"/>
    <dgm:cxn modelId="{6321482E-5A0F-4C4C-8DFF-82C44A97A27D}" type="presParOf" srcId="{BB2E28AA-051F-4E56-B588-3768AD3A3A63}" destId="{01715C98-A1D3-4C30-A418-CC3F114BABB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C7A81E-C493-49BD-8CEE-4338EE9DE83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A123291-C337-4724-8F84-BAB60F7E573B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err="1"/>
            <a:t>Χλαμύδια</a:t>
          </a:r>
          <a:r>
            <a:rPr lang="el-GR" dirty="0"/>
            <a:t> </a:t>
          </a:r>
          <a:endParaRPr lang="en-US" dirty="0"/>
        </a:p>
      </dgm:t>
    </dgm:pt>
    <dgm:pt modelId="{DBF0BB53-979E-42A0-AB0F-027B61C8520B}" type="parTrans" cxnId="{B55EC110-2D24-45D7-B834-3875C569BD0E}">
      <dgm:prSet/>
      <dgm:spPr/>
      <dgm:t>
        <a:bodyPr/>
        <a:lstStyle/>
        <a:p>
          <a:endParaRPr lang="en-US"/>
        </a:p>
      </dgm:t>
    </dgm:pt>
    <dgm:pt modelId="{795C9BC0-2BCD-4381-B07E-4483006DE5FD}" type="sibTrans" cxnId="{B55EC110-2D24-45D7-B834-3875C569BD0E}">
      <dgm:prSet/>
      <dgm:spPr/>
      <dgm:t>
        <a:bodyPr/>
        <a:lstStyle/>
        <a:p>
          <a:endParaRPr lang="en-US"/>
        </a:p>
      </dgm:t>
    </dgm:pt>
    <dgm:pt modelId="{25120BF7-954A-462A-A930-E606D3B652F4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/>
            <a:t>Γονόρροια</a:t>
          </a:r>
          <a:endParaRPr lang="en-US"/>
        </a:p>
      </dgm:t>
    </dgm:pt>
    <dgm:pt modelId="{6C8F61DC-5F9D-4773-BEA3-6AAD7F680322}" type="parTrans" cxnId="{6D247CA3-AF02-4B99-856E-B66ED0203F45}">
      <dgm:prSet/>
      <dgm:spPr/>
      <dgm:t>
        <a:bodyPr/>
        <a:lstStyle/>
        <a:p>
          <a:endParaRPr lang="en-US"/>
        </a:p>
      </dgm:t>
    </dgm:pt>
    <dgm:pt modelId="{6F73EEC9-1AA5-4365-A1C3-D04EB54FDE9D}" type="sibTrans" cxnId="{6D247CA3-AF02-4B99-856E-B66ED0203F45}">
      <dgm:prSet/>
      <dgm:spPr/>
      <dgm:t>
        <a:bodyPr/>
        <a:lstStyle/>
        <a:p>
          <a:endParaRPr lang="en-US"/>
        </a:p>
      </dgm:t>
    </dgm:pt>
    <dgm:pt modelId="{31BB8F93-8B3C-4E6B-B7EE-6E0F9A6EE7C7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/>
            <a:t>Έρπης γεννητικών οργάνων</a:t>
          </a:r>
          <a:endParaRPr lang="en-US"/>
        </a:p>
      </dgm:t>
    </dgm:pt>
    <dgm:pt modelId="{EA54549E-D4B8-41EA-916C-E1244A522628}" type="parTrans" cxnId="{EABB21C7-3506-4BC7-9A0A-D4F2E75D8DCD}">
      <dgm:prSet/>
      <dgm:spPr/>
      <dgm:t>
        <a:bodyPr/>
        <a:lstStyle/>
        <a:p>
          <a:endParaRPr lang="en-US"/>
        </a:p>
      </dgm:t>
    </dgm:pt>
    <dgm:pt modelId="{66CEE67F-ECFA-40B2-9C6F-6E9CF1896337}" type="sibTrans" cxnId="{EABB21C7-3506-4BC7-9A0A-D4F2E75D8DCD}">
      <dgm:prSet/>
      <dgm:spPr/>
      <dgm:t>
        <a:bodyPr/>
        <a:lstStyle/>
        <a:p>
          <a:endParaRPr lang="en-US"/>
        </a:p>
      </dgm:t>
    </dgm:pt>
    <dgm:pt modelId="{C533FC05-50E7-4DB9-973E-401514E6ED1C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/>
            <a:t>Κονδυλωμάτωση</a:t>
          </a:r>
          <a:endParaRPr lang="en-US"/>
        </a:p>
      </dgm:t>
    </dgm:pt>
    <dgm:pt modelId="{8D6CBB87-2B62-434C-804F-5FDFBD4A1B0E}" type="parTrans" cxnId="{4FAB0BD0-DF4E-43F6-803A-5E28B42B792D}">
      <dgm:prSet/>
      <dgm:spPr/>
      <dgm:t>
        <a:bodyPr/>
        <a:lstStyle/>
        <a:p>
          <a:endParaRPr lang="en-US"/>
        </a:p>
      </dgm:t>
    </dgm:pt>
    <dgm:pt modelId="{F54155B2-0AE1-41F3-9779-48A10F60D073}" type="sibTrans" cxnId="{4FAB0BD0-DF4E-43F6-803A-5E28B42B792D}">
      <dgm:prSet/>
      <dgm:spPr/>
      <dgm:t>
        <a:bodyPr/>
        <a:lstStyle/>
        <a:p>
          <a:endParaRPr lang="en-US"/>
        </a:p>
      </dgm:t>
    </dgm:pt>
    <dgm:pt modelId="{3396CE99-5884-43DC-AF6B-21CDAD193E42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/>
            <a:t>Τριχομονάδα</a:t>
          </a:r>
          <a:endParaRPr lang="en-US" dirty="0"/>
        </a:p>
      </dgm:t>
    </dgm:pt>
    <dgm:pt modelId="{B7498D39-6E93-443A-BA49-7CF5BBBB8855}" type="parTrans" cxnId="{D56B6BBC-AD22-42F0-8A54-E54D99E2909F}">
      <dgm:prSet/>
      <dgm:spPr/>
      <dgm:t>
        <a:bodyPr/>
        <a:lstStyle/>
        <a:p>
          <a:endParaRPr lang="en-US"/>
        </a:p>
      </dgm:t>
    </dgm:pt>
    <dgm:pt modelId="{F457AF32-FB53-446B-B174-8B1C25D45F4E}" type="sibTrans" cxnId="{D56B6BBC-AD22-42F0-8A54-E54D99E2909F}">
      <dgm:prSet/>
      <dgm:spPr/>
      <dgm:t>
        <a:bodyPr/>
        <a:lstStyle/>
        <a:p>
          <a:endParaRPr lang="en-US"/>
        </a:p>
      </dgm:t>
    </dgm:pt>
    <dgm:pt modelId="{9823DAF3-4A51-4DC8-B5FC-6087CE6601CD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/>
            <a:t>Σύφιλις</a:t>
          </a:r>
          <a:endParaRPr lang="en-US"/>
        </a:p>
      </dgm:t>
    </dgm:pt>
    <dgm:pt modelId="{6962018D-3A72-4E0A-9070-7AB680CAF4EB}" type="parTrans" cxnId="{787FD137-F5A6-41D2-A839-B78C23D9BF04}">
      <dgm:prSet/>
      <dgm:spPr/>
      <dgm:t>
        <a:bodyPr/>
        <a:lstStyle/>
        <a:p>
          <a:endParaRPr lang="en-US"/>
        </a:p>
      </dgm:t>
    </dgm:pt>
    <dgm:pt modelId="{D1DD1D15-81D0-487F-9C6D-301FD2713F38}" type="sibTrans" cxnId="{787FD137-F5A6-41D2-A839-B78C23D9BF04}">
      <dgm:prSet/>
      <dgm:spPr/>
      <dgm:t>
        <a:bodyPr/>
        <a:lstStyle/>
        <a:p>
          <a:endParaRPr lang="en-US"/>
        </a:p>
      </dgm:t>
    </dgm:pt>
    <dgm:pt modelId="{47FC2E8C-DBF1-4AE8-BE4B-638D06ED3385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n-US"/>
            <a:t>HIV</a:t>
          </a:r>
        </a:p>
      </dgm:t>
    </dgm:pt>
    <dgm:pt modelId="{FF12B5F0-89B8-4855-9653-47C21D4A3C12}" type="parTrans" cxnId="{A4CAE308-8524-4EC2-9E7F-27EAF03BF8BC}">
      <dgm:prSet/>
      <dgm:spPr/>
      <dgm:t>
        <a:bodyPr/>
        <a:lstStyle/>
        <a:p>
          <a:endParaRPr lang="en-US"/>
        </a:p>
      </dgm:t>
    </dgm:pt>
    <dgm:pt modelId="{390E4299-CF9E-48AC-BFFC-BEB26482795E}" type="sibTrans" cxnId="{A4CAE308-8524-4EC2-9E7F-27EAF03BF8BC}">
      <dgm:prSet/>
      <dgm:spPr/>
      <dgm:t>
        <a:bodyPr/>
        <a:lstStyle/>
        <a:p>
          <a:endParaRPr lang="en-US"/>
        </a:p>
      </dgm:t>
    </dgm:pt>
    <dgm:pt modelId="{DFB0AB80-4B88-4982-82E6-2ED3E594F25C}" type="pres">
      <dgm:prSet presAssocID="{55C7A81E-C493-49BD-8CEE-4338EE9DE83C}" presName="linear" presStyleCnt="0">
        <dgm:presLayoutVars>
          <dgm:animLvl val="lvl"/>
          <dgm:resizeHandles val="exact"/>
        </dgm:presLayoutVars>
      </dgm:prSet>
      <dgm:spPr/>
    </dgm:pt>
    <dgm:pt modelId="{2CDD8246-0EF8-4781-A946-2E094D203BF5}" type="pres">
      <dgm:prSet presAssocID="{2A123291-C337-4724-8F84-BAB60F7E573B}" presName="parentText" presStyleLbl="node1" presStyleIdx="0" presStyleCnt="7" custLinFactNeighborX="-961" custLinFactNeighborY="32398">
        <dgm:presLayoutVars>
          <dgm:chMax val="0"/>
          <dgm:bulletEnabled val="1"/>
        </dgm:presLayoutVars>
      </dgm:prSet>
      <dgm:spPr/>
    </dgm:pt>
    <dgm:pt modelId="{AE85635A-50F6-4B26-8B3C-C73314074051}" type="pres">
      <dgm:prSet presAssocID="{795C9BC0-2BCD-4381-B07E-4483006DE5FD}" presName="spacer" presStyleCnt="0"/>
      <dgm:spPr/>
    </dgm:pt>
    <dgm:pt modelId="{662BE3E6-6BF7-49A7-909D-C42794B7D14D}" type="pres">
      <dgm:prSet presAssocID="{25120BF7-954A-462A-A930-E606D3B652F4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C3426D72-0F0B-48EF-ACE6-A7731DBA1813}" type="pres">
      <dgm:prSet presAssocID="{6F73EEC9-1AA5-4365-A1C3-D04EB54FDE9D}" presName="spacer" presStyleCnt="0"/>
      <dgm:spPr/>
    </dgm:pt>
    <dgm:pt modelId="{C53C39C2-10D9-4F4A-AD4C-47442D38E69D}" type="pres">
      <dgm:prSet presAssocID="{31BB8F93-8B3C-4E6B-B7EE-6E0F9A6EE7C7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1226F8C4-171F-44D8-8AD5-DB8EB974316C}" type="pres">
      <dgm:prSet presAssocID="{66CEE67F-ECFA-40B2-9C6F-6E9CF1896337}" presName="spacer" presStyleCnt="0"/>
      <dgm:spPr/>
    </dgm:pt>
    <dgm:pt modelId="{0A789458-3395-4AB9-BB67-E2322BFBD366}" type="pres">
      <dgm:prSet presAssocID="{C533FC05-50E7-4DB9-973E-401514E6ED1C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EB17724A-C2E3-43B8-9F35-C708DE8E952F}" type="pres">
      <dgm:prSet presAssocID="{F54155B2-0AE1-41F3-9779-48A10F60D073}" presName="spacer" presStyleCnt="0"/>
      <dgm:spPr/>
    </dgm:pt>
    <dgm:pt modelId="{34F75013-9846-4A18-92E1-3E645F7EAFE9}" type="pres">
      <dgm:prSet presAssocID="{3396CE99-5884-43DC-AF6B-21CDAD193E4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FF8E33B2-44B8-45F0-BB0A-D0CFBF328C4B}" type="pres">
      <dgm:prSet presAssocID="{F457AF32-FB53-446B-B174-8B1C25D45F4E}" presName="spacer" presStyleCnt="0"/>
      <dgm:spPr/>
    </dgm:pt>
    <dgm:pt modelId="{120E2A36-48C7-41B5-B569-C035E2B4B331}" type="pres">
      <dgm:prSet presAssocID="{9823DAF3-4A51-4DC8-B5FC-6087CE6601CD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C69A9F5-5689-44B4-A9B0-3741DB7400FD}" type="pres">
      <dgm:prSet presAssocID="{D1DD1D15-81D0-487F-9C6D-301FD2713F38}" presName="spacer" presStyleCnt="0"/>
      <dgm:spPr/>
    </dgm:pt>
    <dgm:pt modelId="{E4E3BE32-0D64-47BF-873B-7F56A3D0F758}" type="pres">
      <dgm:prSet presAssocID="{47FC2E8C-DBF1-4AE8-BE4B-638D06ED3385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A4CAE308-8524-4EC2-9E7F-27EAF03BF8BC}" srcId="{55C7A81E-C493-49BD-8CEE-4338EE9DE83C}" destId="{47FC2E8C-DBF1-4AE8-BE4B-638D06ED3385}" srcOrd="6" destOrd="0" parTransId="{FF12B5F0-89B8-4855-9653-47C21D4A3C12}" sibTransId="{390E4299-CF9E-48AC-BFFC-BEB26482795E}"/>
    <dgm:cxn modelId="{B55EC110-2D24-45D7-B834-3875C569BD0E}" srcId="{55C7A81E-C493-49BD-8CEE-4338EE9DE83C}" destId="{2A123291-C337-4724-8F84-BAB60F7E573B}" srcOrd="0" destOrd="0" parTransId="{DBF0BB53-979E-42A0-AB0F-027B61C8520B}" sibTransId="{795C9BC0-2BCD-4381-B07E-4483006DE5FD}"/>
    <dgm:cxn modelId="{C2776323-AF5D-4C5F-9835-95A0EC0B4F17}" type="presOf" srcId="{C533FC05-50E7-4DB9-973E-401514E6ED1C}" destId="{0A789458-3395-4AB9-BB67-E2322BFBD366}" srcOrd="0" destOrd="0" presId="urn:microsoft.com/office/officeart/2005/8/layout/vList2"/>
    <dgm:cxn modelId="{787FD137-F5A6-41D2-A839-B78C23D9BF04}" srcId="{55C7A81E-C493-49BD-8CEE-4338EE9DE83C}" destId="{9823DAF3-4A51-4DC8-B5FC-6087CE6601CD}" srcOrd="5" destOrd="0" parTransId="{6962018D-3A72-4E0A-9070-7AB680CAF4EB}" sibTransId="{D1DD1D15-81D0-487F-9C6D-301FD2713F38}"/>
    <dgm:cxn modelId="{57CFE139-5064-4A7F-AF2F-8ABB6C5610CF}" type="presOf" srcId="{9823DAF3-4A51-4DC8-B5FC-6087CE6601CD}" destId="{120E2A36-48C7-41B5-B569-C035E2B4B331}" srcOrd="0" destOrd="0" presId="urn:microsoft.com/office/officeart/2005/8/layout/vList2"/>
    <dgm:cxn modelId="{003D8B40-2F4E-4E9F-9E46-CAF99036948C}" type="presOf" srcId="{55C7A81E-C493-49BD-8CEE-4338EE9DE83C}" destId="{DFB0AB80-4B88-4982-82E6-2ED3E594F25C}" srcOrd="0" destOrd="0" presId="urn:microsoft.com/office/officeart/2005/8/layout/vList2"/>
    <dgm:cxn modelId="{52787E48-2B04-4024-A50D-371240DE6904}" type="presOf" srcId="{47FC2E8C-DBF1-4AE8-BE4B-638D06ED3385}" destId="{E4E3BE32-0D64-47BF-873B-7F56A3D0F758}" srcOrd="0" destOrd="0" presId="urn:microsoft.com/office/officeart/2005/8/layout/vList2"/>
    <dgm:cxn modelId="{7B6E3E79-BB3A-4DED-BCFD-04C92FD07C4D}" type="presOf" srcId="{31BB8F93-8B3C-4E6B-B7EE-6E0F9A6EE7C7}" destId="{C53C39C2-10D9-4F4A-AD4C-47442D38E69D}" srcOrd="0" destOrd="0" presId="urn:microsoft.com/office/officeart/2005/8/layout/vList2"/>
    <dgm:cxn modelId="{6D247CA3-AF02-4B99-856E-B66ED0203F45}" srcId="{55C7A81E-C493-49BD-8CEE-4338EE9DE83C}" destId="{25120BF7-954A-462A-A930-E606D3B652F4}" srcOrd="1" destOrd="0" parTransId="{6C8F61DC-5F9D-4773-BEA3-6AAD7F680322}" sibTransId="{6F73EEC9-1AA5-4365-A1C3-D04EB54FDE9D}"/>
    <dgm:cxn modelId="{581747B9-E33A-4F0B-A309-BE83BE9E2941}" type="presOf" srcId="{25120BF7-954A-462A-A930-E606D3B652F4}" destId="{662BE3E6-6BF7-49A7-909D-C42794B7D14D}" srcOrd="0" destOrd="0" presId="urn:microsoft.com/office/officeart/2005/8/layout/vList2"/>
    <dgm:cxn modelId="{D56B6BBC-AD22-42F0-8A54-E54D99E2909F}" srcId="{55C7A81E-C493-49BD-8CEE-4338EE9DE83C}" destId="{3396CE99-5884-43DC-AF6B-21CDAD193E42}" srcOrd="4" destOrd="0" parTransId="{B7498D39-6E93-443A-BA49-7CF5BBBB8855}" sibTransId="{F457AF32-FB53-446B-B174-8B1C25D45F4E}"/>
    <dgm:cxn modelId="{1C2FE5BF-639C-4217-970B-FA9303E73767}" type="presOf" srcId="{2A123291-C337-4724-8F84-BAB60F7E573B}" destId="{2CDD8246-0EF8-4781-A946-2E094D203BF5}" srcOrd="0" destOrd="0" presId="urn:microsoft.com/office/officeart/2005/8/layout/vList2"/>
    <dgm:cxn modelId="{EABB21C7-3506-4BC7-9A0A-D4F2E75D8DCD}" srcId="{55C7A81E-C493-49BD-8CEE-4338EE9DE83C}" destId="{31BB8F93-8B3C-4E6B-B7EE-6E0F9A6EE7C7}" srcOrd="2" destOrd="0" parTransId="{EA54549E-D4B8-41EA-916C-E1244A522628}" sibTransId="{66CEE67F-ECFA-40B2-9C6F-6E9CF1896337}"/>
    <dgm:cxn modelId="{4FAB0BD0-DF4E-43F6-803A-5E28B42B792D}" srcId="{55C7A81E-C493-49BD-8CEE-4338EE9DE83C}" destId="{C533FC05-50E7-4DB9-973E-401514E6ED1C}" srcOrd="3" destOrd="0" parTransId="{8D6CBB87-2B62-434C-804F-5FDFBD4A1B0E}" sibTransId="{F54155B2-0AE1-41F3-9779-48A10F60D073}"/>
    <dgm:cxn modelId="{5357A4F3-1418-4369-AAA1-1CBCCE29E99A}" type="presOf" srcId="{3396CE99-5884-43DC-AF6B-21CDAD193E42}" destId="{34F75013-9846-4A18-92E1-3E645F7EAFE9}" srcOrd="0" destOrd="0" presId="urn:microsoft.com/office/officeart/2005/8/layout/vList2"/>
    <dgm:cxn modelId="{EBA28E58-27C5-4944-B630-15B503B2D545}" type="presParOf" srcId="{DFB0AB80-4B88-4982-82E6-2ED3E594F25C}" destId="{2CDD8246-0EF8-4781-A946-2E094D203BF5}" srcOrd="0" destOrd="0" presId="urn:microsoft.com/office/officeart/2005/8/layout/vList2"/>
    <dgm:cxn modelId="{D9AECCA1-713F-4AEE-BCB4-4C31CBC70073}" type="presParOf" srcId="{DFB0AB80-4B88-4982-82E6-2ED3E594F25C}" destId="{AE85635A-50F6-4B26-8B3C-C73314074051}" srcOrd="1" destOrd="0" presId="urn:microsoft.com/office/officeart/2005/8/layout/vList2"/>
    <dgm:cxn modelId="{21BBDE87-4B30-4214-81FE-8956068696E2}" type="presParOf" srcId="{DFB0AB80-4B88-4982-82E6-2ED3E594F25C}" destId="{662BE3E6-6BF7-49A7-909D-C42794B7D14D}" srcOrd="2" destOrd="0" presId="urn:microsoft.com/office/officeart/2005/8/layout/vList2"/>
    <dgm:cxn modelId="{296D5E2D-9C50-4102-8C05-DBAAC382CA08}" type="presParOf" srcId="{DFB0AB80-4B88-4982-82E6-2ED3E594F25C}" destId="{C3426D72-0F0B-48EF-ACE6-A7731DBA1813}" srcOrd="3" destOrd="0" presId="urn:microsoft.com/office/officeart/2005/8/layout/vList2"/>
    <dgm:cxn modelId="{FBA9FCDD-5BFE-49CF-8EF4-853C89EB87A3}" type="presParOf" srcId="{DFB0AB80-4B88-4982-82E6-2ED3E594F25C}" destId="{C53C39C2-10D9-4F4A-AD4C-47442D38E69D}" srcOrd="4" destOrd="0" presId="urn:microsoft.com/office/officeart/2005/8/layout/vList2"/>
    <dgm:cxn modelId="{055083D7-C02E-4DBA-AC20-595381ED65F2}" type="presParOf" srcId="{DFB0AB80-4B88-4982-82E6-2ED3E594F25C}" destId="{1226F8C4-171F-44D8-8AD5-DB8EB974316C}" srcOrd="5" destOrd="0" presId="urn:microsoft.com/office/officeart/2005/8/layout/vList2"/>
    <dgm:cxn modelId="{1FAEE1CA-7683-4330-8E0A-5A18F569F631}" type="presParOf" srcId="{DFB0AB80-4B88-4982-82E6-2ED3E594F25C}" destId="{0A789458-3395-4AB9-BB67-E2322BFBD366}" srcOrd="6" destOrd="0" presId="urn:microsoft.com/office/officeart/2005/8/layout/vList2"/>
    <dgm:cxn modelId="{F9AA50F0-8E4D-4EEE-86D0-8687C4359268}" type="presParOf" srcId="{DFB0AB80-4B88-4982-82E6-2ED3E594F25C}" destId="{EB17724A-C2E3-43B8-9F35-C708DE8E952F}" srcOrd="7" destOrd="0" presId="urn:microsoft.com/office/officeart/2005/8/layout/vList2"/>
    <dgm:cxn modelId="{D62C1212-CE7C-4844-8293-FAFFC8CF2466}" type="presParOf" srcId="{DFB0AB80-4B88-4982-82E6-2ED3E594F25C}" destId="{34F75013-9846-4A18-92E1-3E645F7EAFE9}" srcOrd="8" destOrd="0" presId="urn:microsoft.com/office/officeart/2005/8/layout/vList2"/>
    <dgm:cxn modelId="{6A4E251B-E1E8-47C4-9490-78A793DE9EF2}" type="presParOf" srcId="{DFB0AB80-4B88-4982-82E6-2ED3E594F25C}" destId="{FF8E33B2-44B8-45F0-BB0A-D0CFBF328C4B}" srcOrd="9" destOrd="0" presId="urn:microsoft.com/office/officeart/2005/8/layout/vList2"/>
    <dgm:cxn modelId="{233F52D7-4672-4C7C-BB59-90CD6835F27C}" type="presParOf" srcId="{DFB0AB80-4B88-4982-82E6-2ED3E594F25C}" destId="{120E2A36-48C7-41B5-B569-C035E2B4B331}" srcOrd="10" destOrd="0" presId="urn:microsoft.com/office/officeart/2005/8/layout/vList2"/>
    <dgm:cxn modelId="{76F3A327-80CD-42E1-85BD-A441A7820036}" type="presParOf" srcId="{DFB0AB80-4B88-4982-82E6-2ED3E594F25C}" destId="{5C69A9F5-5689-44B4-A9B0-3741DB7400FD}" srcOrd="11" destOrd="0" presId="urn:microsoft.com/office/officeart/2005/8/layout/vList2"/>
    <dgm:cxn modelId="{D38EA734-973F-4D1D-9CD8-3F4C0C21CD0B}" type="presParOf" srcId="{DFB0AB80-4B88-4982-82E6-2ED3E594F25C}" destId="{E4E3BE32-0D64-47BF-873B-7F56A3D0F758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7B0CAF-D726-45BE-92A2-9017D1A82309}">
      <dsp:nvSpPr>
        <dsp:cNvPr id="0" name=""/>
        <dsp:cNvSpPr/>
      </dsp:nvSpPr>
      <dsp:spPr>
        <a:xfrm rot="5400000">
          <a:off x="4163241" y="-1525794"/>
          <a:ext cx="1106685" cy="443913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Εντερίτιδες (</a:t>
          </a:r>
          <a:r>
            <a:rPr lang="en-US" sz="1200" kern="1200" dirty="0"/>
            <a:t>Salmonella</a:t>
          </a:r>
          <a:r>
            <a:rPr lang="el-GR" sz="1200" kern="1200" dirty="0"/>
            <a:t>, </a:t>
          </a:r>
          <a:r>
            <a:rPr lang="en-US" sz="1200" kern="1200" dirty="0"/>
            <a:t>Shigella</a:t>
          </a:r>
          <a:r>
            <a:rPr lang="el-GR" sz="1200" kern="1200" dirty="0"/>
            <a:t>, </a:t>
          </a:r>
          <a:r>
            <a:rPr lang="el-GR" sz="1200" kern="1200" dirty="0" err="1"/>
            <a:t>σταφυλλοκοκκική</a:t>
          </a:r>
          <a:r>
            <a:rPr lang="el-GR" sz="1200" kern="1200" dirty="0"/>
            <a:t>)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COVID-19</a:t>
          </a:r>
          <a:endParaRPr lang="el-GR" sz="1200" kern="1200" dirty="0"/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 err="1"/>
            <a:t>Αεριογόνος</a:t>
          </a:r>
          <a:r>
            <a:rPr lang="el-GR" sz="1200" kern="1200" dirty="0"/>
            <a:t> γάγγραινα</a:t>
          </a: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Νόσος </a:t>
          </a:r>
          <a:r>
            <a:rPr lang="el-GR" sz="1200" kern="1200" dirty="0" err="1"/>
            <a:t>λεγεωναρίων</a:t>
          </a:r>
          <a:endParaRPr lang="el-GR" sz="1200" kern="1200" dirty="0"/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 err="1"/>
            <a:t>Μηνιγγιτοδοκοκκαιμία</a:t>
          </a:r>
          <a:endParaRPr lang="el-GR" sz="1200" kern="1200" dirty="0"/>
        </a:p>
      </dsp:txBody>
      <dsp:txXfrm rot="-5400000">
        <a:off x="2497015" y="194456"/>
        <a:ext cx="4385114" cy="998637"/>
      </dsp:txXfrm>
    </dsp:sp>
    <dsp:sp modelId="{18F66580-3B2C-429B-9805-175E1C2A267E}">
      <dsp:nvSpPr>
        <dsp:cNvPr id="0" name=""/>
        <dsp:cNvSpPr/>
      </dsp:nvSpPr>
      <dsp:spPr>
        <a:xfrm>
          <a:off x="0" y="2095"/>
          <a:ext cx="2497015" cy="13833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&lt;1 </a:t>
          </a:r>
          <a:r>
            <a:rPr lang="el-GR" sz="2800" kern="1200" dirty="0"/>
            <a:t>εβδομάδα</a:t>
          </a:r>
        </a:p>
      </dsp:txBody>
      <dsp:txXfrm>
        <a:off x="67530" y="69625"/>
        <a:ext cx="2361955" cy="1248297"/>
      </dsp:txXfrm>
    </dsp:sp>
    <dsp:sp modelId="{4C50E66C-9A2C-41B5-BC0B-7B76A40B6238}">
      <dsp:nvSpPr>
        <dsp:cNvPr id="0" name=""/>
        <dsp:cNvSpPr/>
      </dsp:nvSpPr>
      <dsp:spPr>
        <a:xfrm rot="5400000">
          <a:off x="4163241" y="-73269"/>
          <a:ext cx="1106685" cy="443913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 err="1"/>
            <a:t>Βρουκέλλωση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 err="1"/>
            <a:t>Λεπτοσπείρωση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Ελονοσία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Τέτανος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Ιλαρά, Ερυθρά, </a:t>
          </a:r>
          <a:r>
            <a:rPr lang="el-GR" sz="1200" kern="1200" dirty="0" err="1"/>
            <a:t>Παρωτίτιδα</a:t>
          </a:r>
          <a:endParaRPr lang="el-GR" sz="1200" kern="1200" dirty="0"/>
        </a:p>
      </dsp:txBody>
      <dsp:txXfrm rot="-5400000">
        <a:off x="2497015" y="1646981"/>
        <a:ext cx="4385114" cy="998637"/>
      </dsp:txXfrm>
    </dsp:sp>
    <dsp:sp modelId="{D0489B16-8C31-43DF-9E8C-C9A3A6E7686E}">
      <dsp:nvSpPr>
        <dsp:cNvPr id="0" name=""/>
        <dsp:cNvSpPr/>
      </dsp:nvSpPr>
      <dsp:spPr>
        <a:xfrm>
          <a:off x="0" y="1454620"/>
          <a:ext cx="2497015" cy="13833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1</a:t>
          </a:r>
          <a:r>
            <a:rPr lang="el-GR" sz="2800" kern="1200" dirty="0"/>
            <a:t>-3</a:t>
          </a:r>
          <a:r>
            <a:rPr lang="en-US" sz="2800" kern="1200" dirty="0"/>
            <a:t> </a:t>
          </a:r>
          <a:r>
            <a:rPr lang="el-GR" sz="2800" kern="1200" dirty="0"/>
            <a:t>εβδομάδες</a:t>
          </a:r>
        </a:p>
      </dsp:txBody>
      <dsp:txXfrm>
        <a:off x="67530" y="1522150"/>
        <a:ext cx="2361955" cy="1248297"/>
      </dsp:txXfrm>
    </dsp:sp>
    <dsp:sp modelId="{5D88287C-9D2B-46D9-804E-B219CAC00127}">
      <dsp:nvSpPr>
        <dsp:cNvPr id="0" name=""/>
        <dsp:cNvSpPr/>
      </dsp:nvSpPr>
      <dsp:spPr>
        <a:xfrm rot="5400000">
          <a:off x="4163241" y="1379255"/>
          <a:ext cx="1106685" cy="443913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Αμοιβάδωση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Ηπατίτιδες (Α, Β, </a:t>
          </a:r>
          <a:r>
            <a:rPr lang="en-US" sz="1200" kern="1200" dirty="0"/>
            <a:t>C)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HIV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Σύφιλη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Λοιμώδης Μονοπυρήνωση</a:t>
          </a:r>
        </a:p>
      </dsp:txBody>
      <dsp:txXfrm rot="-5400000">
        <a:off x="2497015" y="3099505"/>
        <a:ext cx="4385114" cy="998637"/>
      </dsp:txXfrm>
    </dsp:sp>
    <dsp:sp modelId="{1FF453EC-1685-435D-8DC2-43931C9FE2B2}">
      <dsp:nvSpPr>
        <dsp:cNvPr id="0" name=""/>
        <dsp:cNvSpPr/>
      </dsp:nvSpPr>
      <dsp:spPr>
        <a:xfrm>
          <a:off x="0" y="2907145"/>
          <a:ext cx="2497015" cy="13833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kern="1200" dirty="0"/>
            <a:t>&gt;3</a:t>
          </a:r>
          <a:r>
            <a:rPr lang="en-US" sz="2800" kern="1200" dirty="0"/>
            <a:t> </a:t>
          </a:r>
          <a:r>
            <a:rPr lang="el-GR" sz="2800" kern="1200" dirty="0"/>
            <a:t>εβδομάδες</a:t>
          </a:r>
        </a:p>
      </dsp:txBody>
      <dsp:txXfrm>
        <a:off x="67530" y="2974675"/>
        <a:ext cx="2361955" cy="12482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44C450-5B5C-4857-AFB6-4EF13D21BD30}">
      <dsp:nvSpPr>
        <dsp:cNvPr id="0" name=""/>
        <dsp:cNvSpPr/>
      </dsp:nvSpPr>
      <dsp:spPr>
        <a:xfrm>
          <a:off x="0" y="124682"/>
          <a:ext cx="4239651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D6A72A-4A5F-4833-8339-D4896FE7E098}">
      <dsp:nvSpPr>
        <dsp:cNvPr id="0" name=""/>
        <dsp:cNvSpPr/>
      </dsp:nvSpPr>
      <dsp:spPr>
        <a:xfrm>
          <a:off x="78567" y="59956"/>
          <a:ext cx="1767328" cy="88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174" tIns="0" rIns="112174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b="0" kern="1200" dirty="0" err="1"/>
            <a:t>Βακτηριακή</a:t>
          </a:r>
          <a:endParaRPr lang="el-GR" sz="2100" b="0" kern="1200" dirty="0"/>
        </a:p>
      </dsp:txBody>
      <dsp:txXfrm>
        <a:off x="121798" y="103187"/>
        <a:ext cx="1680866" cy="799138"/>
      </dsp:txXfrm>
    </dsp:sp>
    <dsp:sp modelId="{115A4CE7-D05A-4305-85A2-930AEE02300B}">
      <dsp:nvSpPr>
        <dsp:cNvPr id="0" name=""/>
        <dsp:cNvSpPr/>
      </dsp:nvSpPr>
      <dsp:spPr>
        <a:xfrm>
          <a:off x="0" y="1485482"/>
          <a:ext cx="4239651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9DA0B0-2084-41FB-9D43-784F7417953B}">
      <dsp:nvSpPr>
        <dsp:cNvPr id="0" name=""/>
        <dsp:cNvSpPr/>
      </dsp:nvSpPr>
      <dsp:spPr>
        <a:xfrm>
          <a:off x="74861" y="1411962"/>
          <a:ext cx="1747651" cy="88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174" tIns="0" rIns="112174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 dirty="0"/>
            <a:t>Ιογενής</a:t>
          </a:r>
        </a:p>
      </dsp:txBody>
      <dsp:txXfrm>
        <a:off x="118092" y="1455193"/>
        <a:ext cx="1661189" cy="799138"/>
      </dsp:txXfrm>
    </dsp:sp>
    <dsp:sp modelId="{01715C98-A1D3-4C30-A418-CC3F114BABB0}">
      <dsp:nvSpPr>
        <dsp:cNvPr id="0" name=""/>
        <dsp:cNvSpPr/>
      </dsp:nvSpPr>
      <dsp:spPr>
        <a:xfrm>
          <a:off x="0" y="2878724"/>
          <a:ext cx="4239651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C9BBA3-97D2-466D-B8CE-91C0C76FB666}">
      <dsp:nvSpPr>
        <dsp:cNvPr id="0" name=""/>
        <dsp:cNvSpPr/>
      </dsp:nvSpPr>
      <dsp:spPr>
        <a:xfrm>
          <a:off x="71154" y="2831575"/>
          <a:ext cx="1774450" cy="88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2174" tIns="0" rIns="112174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100" kern="1200" dirty="0" err="1"/>
            <a:t>Μυκητιασική</a:t>
          </a:r>
          <a:endParaRPr lang="el-GR" sz="2100" kern="1200" dirty="0"/>
        </a:p>
      </dsp:txBody>
      <dsp:txXfrm>
        <a:off x="114385" y="2874806"/>
        <a:ext cx="1687988" cy="7991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D8246-0EF8-4781-A946-2E094D203BF5}">
      <dsp:nvSpPr>
        <dsp:cNvPr id="0" name=""/>
        <dsp:cNvSpPr/>
      </dsp:nvSpPr>
      <dsp:spPr>
        <a:xfrm>
          <a:off x="0" y="75322"/>
          <a:ext cx="6797675" cy="719549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000" kern="1200" dirty="0" err="1"/>
            <a:t>Χλαμύδια</a:t>
          </a:r>
          <a:r>
            <a:rPr lang="el-GR" sz="3000" kern="1200" dirty="0"/>
            <a:t> </a:t>
          </a:r>
          <a:endParaRPr lang="en-US" sz="3000" kern="1200" dirty="0"/>
        </a:p>
      </dsp:txBody>
      <dsp:txXfrm>
        <a:off x="35125" y="110447"/>
        <a:ext cx="6727425" cy="649299"/>
      </dsp:txXfrm>
    </dsp:sp>
    <dsp:sp modelId="{662BE3E6-6BF7-49A7-909D-C42794B7D14D}">
      <dsp:nvSpPr>
        <dsp:cNvPr id="0" name=""/>
        <dsp:cNvSpPr/>
      </dsp:nvSpPr>
      <dsp:spPr>
        <a:xfrm>
          <a:off x="0" y="853281"/>
          <a:ext cx="6797675" cy="719549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000" kern="1200"/>
            <a:t>Γονόρροια</a:t>
          </a:r>
          <a:endParaRPr lang="en-US" sz="3000" kern="1200"/>
        </a:p>
      </dsp:txBody>
      <dsp:txXfrm>
        <a:off x="35125" y="888406"/>
        <a:ext cx="6727425" cy="649299"/>
      </dsp:txXfrm>
    </dsp:sp>
    <dsp:sp modelId="{C53C39C2-10D9-4F4A-AD4C-47442D38E69D}">
      <dsp:nvSpPr>
        <dsp:cNvPr id="0" name=""/>
        <dsp:cNvSpPr/>
      </dsp:nvSpPr>
      <dsp:spPr>
        <a:xfrm>
          <a:off x="0" y="1659230"/>
          <a:ext cx="6797675" cy="719549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000" kern="1200"/>
            <a:t>Έρπης γεννητικών οργάνων</a:t>
          </a:r>
          <a:endParaRPr lang="en-US" sz="3000" kern="1200"/>
        </a:p>
      </dsp:txBody>
      <dsp:txXfrm>
        <a:off x="35125" y="1694355"/>
        <a:ext cx="6727425" cy="649299"/>
      </dsp:txXfrm>
    </dsp:sp>
    <dsp:sp modelId="{0A789458-3395-4AB9-BB67-E2322BFBD366}">
      <dsp:nvSpPr>
        <dsp:cNvPr id="0" name=""/>
        <dsp:cNvSpPr/>
      </dsp:nvSpPr>
      <dsp:spPr>
        <a:xfrm>
          <a:off x="0" y="2465181"/>
          <a:ext cx="6797675" cy="719549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000" kern="1200"/>
            <a:t>Κονδυλωμάτωση</a:t>
          </a:r>
          <a:endParaRPr lang="en-US" sz="3000" kern="1200"/>
        </a:p>
      </dsp:txBody>
      <dsp:txXfrm>
        <a:off x="35125" y="2500306"/>
        <a:ext cx="6727425" cy="649299"/>
      </dsp:txXfrm>
    </dsp:sp>
    <dsp:sp modelId="{34F75013-9846-4A18-92E1-3E645F7EAFE9}">
      <dsp:nvSpPr>
        <dsp:cNvPr id="0" name=""/>
        <dsp:cNvSpPr/>
      </dsp:nvSpPr>
      <dsp:spPr>
        <a:xfrm>
          <a:off x="0" y="3271131"/>
          <a:ext cx="6797675" cy="719549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000" kern="1200" dirty="0"/>
            <a:t>Τριχομονάδα</a:t>
          </a:r>
          <a:endParaRPr lang="en-US" sz="3000" kern="1200" dirty="0"/>
        </a:p>
      </dsp:txBody>
      <dsp:txXfrm>
        <a:off x="35125" y="3306256"/>
        <a:ext cx="6727425" cy="649299"/>
      </dsp:txXfrm>
    </dsp:sp>
    <dsp:sp modelId="{120E2A36-48C7-41B5-B569-C035E2B4B331}">
      <dsp:nvSpPr>
        <dsp:cNvPr id="0" name=""/>
        <dsp:cNvSpPr/>
      </dsp:nvSpPr>
      <dsp:spPr>
        <a:xfrm>
          <a:off x="0" y="4077081"/>
          <a:ext cx="6797675" cy="719549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000" kern="1200"/>
            <a:t>Σύφιλις</a:t>
          </a:r>
          <a:endParaRPr lang="en-US" sz="3000" kern="1200"/>
        </a:p>
      </dsp:txBody>
      <dsp:txXfrm>
        <a:off x="35125" y="4112206"/>
        <a:ext cx="6727425" cy="649299"/>
      </dsp:txXfrm>
    </dsp:sp>
    <dsp:sp modelId="{E4E3BE32-0D64-47BF-873B-7F56A3D0F758}">
      <dsp:nvSpPr>
        <dsp:cNvPr id="0" name=""/>
        <dsp:cNvSpPr/>
      </dsp:nvSpPr>
      <dsp:spPr>
        <a:xfrm>
          <a:off x="0" y="4883031"/>
          <a:ext cx="6797675" cy="719549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HIV</a:t>
          </a:r>
        </a:p>
      </dsp:txBody>
      <dsp:txXfrm>
        <a:off x="35125" y="4918156"/>
        <a:ext cx="6727425" cy="649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03246-95B6-4F6C-AF35-DEFA41B0D727}" type="datetimeFigureOut">
              <a:rPr lang="el-GR" smtClean="0"/>
              <a:t>11/10/2023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EFEAD-432E-4F25-8937-8E6E63DF91D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297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-Hydrocephalus. Contrast enhanced CT shows obstructive hydrocephalus with dilatation of the lateral third and fourth ventricles. Note the small, enhancing right frontal subdural empyema (arrow).</a:t>
            </a:r>
          </a:p>
          <a:p>
            <a:r>
              <a:rPr lang="en-US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-Abscess and </a:t>
            </a:r>
            <a:r>
              <a:rPr lang="en-US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cerebellitis</a:t>
            </a:r>
            <a:r>
              <a:rPr lang="en-US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. (A) Post-contrast T1 weighted coronal MRI showing low signal in the right cerebellar hemisphere (</a:t>
            </a:r>
            <a:r>
              <a:rPr lang="en-US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cerebellitis</a:t>
            </a:r>
            <a:r>
              <a:rPr lang="en-US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), enhancing abscesses (short arrow) and a thin infratentorial subdural empyema (long arrows). (B) T2 weighted axial MRI of the same patient showing diffuse high signal in the right cerebellar hemisphere (*) indicating </a:t>
            </a:r>
            <a:r>
              <a:rPr lang="en-US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cerebellitis</a:t>
            </a:r>
            <a:r>
              <a:rPr lang="en-US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 and oedema with compression of the fourth ventricle (long arrow). There is high signal within the right mastoid air cells in keeping with mastoiditis (short arrow).</a:t>
            </a:r>
          </a:p>
          <a:p>
            <a:r>
              <a:rPr lang="en-US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-Venous thrombosis and infarct. Axial FLAIR (fluid attenuated inversed recovery) MRI showing straight sinus thrombosis (arrow) and </a:t>
            </a:r>
            <a:r>
              <a:rPr lang="en-US" b="0" i="0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haemorrhagic</a:t>
            </a:r>
            <a:r>
              <a:rPr lang="en-US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 venous infarct in the right posterior temporal/occipital region (*).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EFEAD-432E-4F25-8937-8E6E63DF91D6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5439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Herpetic whitlow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EFEAD-432E-4F25-8937-8E6E63DF91D6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5002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Περισσότερα ΣΜΝ γονοκοκκος χλαμυδια</a:t>
            </a:r>
            <a:endParaRPr lang="en-NF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EFEAD-432E-4F25-8937-8E6E63DF91D6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616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Έχει ένζυμο </a:t>
            </a:r>
            <a:r>
              <a:rPr lang="el-GR" dirty="0" err="1"/>
              <a:t>αντιστροφης</a:t>
            </a:r>
            <a:r>
              <a:rPr lang="el-GR" dirty="0"/>
              <a:t> </a:t>
            </a:r>
            <a:r>
              <a:rPr lang="el-GR" dirty="0" err="1"/>
              <a:t>μεταγραφάσης</a:t>
            </a:r>
            <a:r>
              <a:rPr lang="el-GR" dirty="0"/>
              <a:t> για παραγωγή </a:t>
            </a:r>
            <a:r>
              <a:rPr lang="en-US" dirty="0"/>
              <a:t>DNA </a:t>
            </a:r>
            <a:r>
              <a:rPr lang="el-GR" dirty="0"/>
              <a:t>από </a:t>
            </a:r>
            <a:r>
              <a:rPr lang="en-US" dirty="0"/>
              <a:t>RNA</a:t>
            </a:r>
            <a:r>
              <a:rPr lang="el-GR" dirty="0"/>
              <a:t>  ---- </a:t>
            </a:r>
            <a:r>
              <a:rPr lang="en-US" dirty="0"/>
              <a:t>CD4 receptors are found on a variety of cells, particularly helper/inducer T lymphocytes (‘CD4 cells’), but also monocytes and macrophages</a:t>
            </a:r>
            <a:endParaRPr lang="el-GR" dirty="0"/>
          </a:p>
          <a:p>
            <a:r>
              <a:rPr lang="el-GR" b="0" i="0" dirty="0">
                <a:solidFill>
                  <a:srgbClr val="3F351E"/>
                </a:solidFill>
                <a:effectLst/>
                <a:latin typeface="Verdana" panose="020B0604030504040204" pitchFamily="34" charset="0"/>
              </a:rPr>
              <a:t>Η </a:t>
            </a:r>
            <a:r>
              <a:rPr lang="el-GR" b="0" i="0" dirty="0" err="1">
                <a:solidFill>
                  <a:srgbClr val="3F351E"/>
                </a:solidFill>
                <a:effectLst/>
                <a:latin typeface="Verdana" panose="020B0604030504040204" pitchFamily="34" charset="0"/>
              </a:rPr>
              <a:t>πυρόπτωση</a:t>
            </a:r>
            <a:r>
              <a:rPr lang="el-GR" b="0" i="0" dirty="0">
                <a:solidFill>
                  <a:srgbClr val="3F351E"/>
                </a:solidFill>
                <a:effectLst/>
                <a:latin typeface="Verdana" panose="020B0604030504040204" pitchFamily="34" charset="0"/>
              </a:rPr>
              <a:t> είναι μια φλεγμονώδης μορφή κυτταρικού θανάτου που προκαλείται από ορισμένα </a:t>
            </a:r>
            <a:r>
              <a:rPr lang="el-GR" b="0" i="0" dirty="0" err="1">
                <a:solidFill>
                  <a:srgbClr val="3F351E"/>
                </a:solidFill>
                <a:effectLst/>
                <a:latin typeface="Verdana" panose="020B0604030504040204" pitchFamily="34" charset="0"/>
              </a:rPr>
              <a:t>φλεγμονοσώματα</a:t>
            </a:r>
            <a:r>
              <a:rPr lang="el-GR" b="0" i="0" dirty="0">
                <a:solidFill>
                  <a:srgbClr val="3F351E"/>
                </a:solidFill>
                <a:effectLst/>
                <a:latin typeface="Verdana" panose="020B0604030504040204" pitchFamily="34" charset="0"/>
              </a:rPr>
              <a:t> (</a:t>
            </a:r>
            <a:r>
              <a:rPr lang="el-GR" b="0" i="0" dirty="0" err="1">
                <a:solidFill>
                  <a:srgbClr val="3F351E"/>
                </a:solidFill>
                <a:effectLst/>
                <a:latin typeface="Verdana" panose="020B0604030504040204" pitchFamily="34" charset="0"/>
              </a:rPr>
              <a:t>inflammasomes</a:t>
            </a:r>
            <a:r>
              <a:rPr lang="el-GR" b="0" i="0" dirty="0">
                <a:solidFill>
                  <a:srgbClr val="3F351E"/>
                </a:solidFill>
                <a:effectLst/>
                <a:latin typeface="Verdana" panose="020B0604030504040204" pitchFamily="34" charset="0"/>
              </a:rPr>
              <a:t>)</a:t>
            </a:r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EFEAD-432E-4F25-8937-8E6E63DF91D6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6315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EABC-95AE-4D9F-819D-D2A5700EE5C5}" type="datetimeFigureOut">
              <a:rPr lang="el-GR" smtClean="0"/>
              <a:t>11/10/2023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745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EABC-95AE-4D9F-819D-D2A5700EE5C5}" type="datetimeFigureOut">
              <a:rPr lang="el-GR" smtClean="0"/>
              <a:t>11/10/2023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3419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EABC-95AE-4D9F-819D-D2A5700EE5C5}" type="datetimeFigureOut">
              <a:rPr lang="el-GR" smtClean="0"/>
              <a:t>11/10/2023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745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EABC-95AE-4D9F-819D-D2A5700EE5C5}" type="datetimeFigureOut">
              <a:rPr lang="el-GR" smtClean="0"/>
              <a:t>11/10/2023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3488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EABC-95AE-4D9F-819D-D2A5700EE5C5}" type="datetimeFigureOut">
              <a:rPr lang="el-GR" smtClean="0"/>
              <a:t>11/10/2023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618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EABC-95AE-4D9F-819D-D2A5700EE5C5}" type="datetimeFigureOut">
              <a:rPr lang="el-GR" smtClean="0"/>
              <a:t>11/10/2023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467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EABC-95AE-4D9F-819D-D2A5700EE5C5}" type="datetimeFigureOut">
              <a:rPr lang="el-GR" smtClean="0"/>
              <a:t>11/10/2023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9592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EABC-95AE-4D9F-819D-D2A5700EE5C5}" type="datetimeFigureOut">
              <a:rPr lang="el-GR" smtClean="0"/>
              <a:t>11/10/2023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43157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EABC-95AE-4D9F-819D-D2A5700EE5C5}" type="datetimeFigureOut">
              <a:rPr lang="el-GR" smtClean="0"/>
              <a:t>11/10/2023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1741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910EABC-95AE-4D9F-819D-D2A5700EE5C5}" type="datetimeFigureOut">
              <a:rPr lang="el-GR" smtClean="0"/>
              <a:t>11/10/2023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3612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0EABC-95AE-4D9F-819D-D2A5700EE5C5}" type="datetimeFigureOut">
              <a:rPr lang="el-GR" smtClean="0"/>
              <a:t>11/10/2023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1991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910EABC-95AE-4D9F-819D-D2A5700EE5C5}" type="datetimeFigureOut">
              <a:rPr lang="el-GR" smtClean="0"/>
              <a:t>11/10/2023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35AFC76-E030-4D16-A973-0765DF311BDD}" type="slidenum">
              <a:rPr lang="el-GR" smtClean="0"/>
              <a:t>‹#›</a:t>
            </a:fld>
            <a:endParaRPr lang="el-G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264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C1BEAB6-F634-4358-E424-5AD1052417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2699238"/>
            <a:ext cx="10058400" cy="1625874"/>
          </a:xfrm>
        </p:spPr>
        <p:txBody>
          <a:bodyPr/>
          <a:lstStyle/>
          <a:p>
            <a:r>
              <a:rPr lang="el-GR" dirty="0"/>
              <a:t>Λοιμώδη Νοσήματα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6288BE-D0A6-6B0D-EF21-DAD6C867D6CF}"/>
              </a:ext>
            </a:extLst>
          </p:cNvPr>
          <p:cNvSpPr txBox="1"/>
          <p:nvPr/>
        </p:nvSpPr>
        <p:spPr>
          <a:xfrm>
            <a:off x="1239715" y="4475285"/>
            <a:ext cx="5117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Ειρήνη Αποστολίδη, </a:t>
            </a:r>
            <a:r>
              <a:rPr lang="en-US" dirty="0"/>
              <a:t>MD, PhD</a:t>
            </a:r>
            <a:endParaRPr lang="el-GR" dirty="0"/>
          </a:p>
          <a:p>
            <a:r>
              <a:rPr lang="el-GR" dirty="0"/>
              <a:t>Επιστημονικός Συνεργάτης, ΕΚΠΑ</a:t>
            </a:r>
          </a:p>
          <a:p>
            <a:r>
              <a:rPr lang="el-GR" dirty="0"/>
              <a:t>Εργαστήριο και Κλινική Παθολογικής Φυσιολογίας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00680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235DC59-517C-4AC7-1BE1-87F9E9FA3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Συχνότερες επιπλοκές μηνιγγίτιδας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85B5457-F6F2-9F6A-12B0-F4DC7FAED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012685"/>
            <a:ext cx="5160594" cy="3856409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06ED863-0D79-7FA4-0529-E05B6F167E14}"/>
              </a:ext>
            </a:extLst>
          </p:cNvPr>
          <p:cNvSpPr/>
          <p:nvPr/>
        </p:nvSpPr>
        <p:spPr>
          <a:xfrm>
            <a:off x="3877408" y="2277208"/>
            <a:ext cx="782515" cy="29014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D0C646D-7E6E-8FF0-3D76-3B9474EFF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909" y="2012685"/>
            <a:ext cx="1682606" cy="1896168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9680AE75-8051-F38A-17A2-173814F0B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4665" y="4066507"/>
            <a:ext cx="3811481" cy="1949620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479CD72F-9DCE-8121-E931-020D6AEBB6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658" y="1996432"/>
            <a:ext cx="1971489" cy="191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4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E992875-3D02-0784-FE1C-515CFBD81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Εγκεφαλίτιδα</a:t>
            </a:r>
            <a:r>
              <a:rPr lang="en-US" dirty="0"/>
              <a:t> vs </a:t>
            </a:r>
            <a:r>
              <a:rPr lang="el-GR" dirty="0"/>
              <a:t>μηνιγγίτιδα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8AA6864-BE54-B209-B972-F9C128FD5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2243137"/>
            <a:ext cx="5135880" cy="287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595BD9A-F78A-7405-13A2-93884D5B9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540" y="2243137"/>
            <a:ext cx="3119575" cy="309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42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F269A8A-B49F-615B-BE21-01C6BA924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Οξεία εγκεφαλίτιδα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06820DB-E4A4-BCB7-0721-40CA89100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5365066" cy="4725663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Αιτιολογικοί παράγοντες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Ιογενείς</a:t>
            </a:r>
            <a:r>
              <a:rPr lang="en-US" dirty="0"/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l-GR" sz="1500" dirty="0" err="1"/>
              <a:t>Ερπητοϊοί</a:t>
            </a:r>
            <a:r>
              <a:rPr lang="el-GR" sz="1500" dirty="0"/>
              <a:t> (</a:t>
            </a:r>
            <a:r>
              <a:rPr lang="en-US" sz="1500" dirty="0"/>
              <a:t>HSV</a:t>
            </a:r>
            <a:r>
              <a:rPr lang="el-GR" sz="1500" dirty="0"/>
              <a:t> 1&amp;2,</a:t>
            </a:r>
            <a:r>
              <a:rPr lang="en-US" sz="1500" dirty="0"/>
              <a:t> VZV, CMV, EBV, HHV-6/7)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 b="0" i="0" dirty="0" err="1">
                <a:solidFill>
                  <a:srgbClr val="1F1F1F"/>
                </a:solidFill>
                <a:effectLst/>
                <a:latin typeface="ElsevierGulliver"/>
              </a:rPr>
              <a:t>Picornaviridae</a:t>
            </a:r>
            <a:r>
              <a:rPr lang="en-US" sz="1500" b="0" i="0" dirty="0">
                <a:solidFill>
                  <a:srgbClr val="1F1F1F"/>
                </a:solidFill>
                <a:effectLst/>
                <a:latin typeface="ElsevierGulliver"/>
              </a:rPr>
              <a:t> (Enterovirus type 70&amp;71, Coxsackie, Poliovirus)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 b="0" i="0" dirty="0" err="1">
                <a:solidFill>
                  <a:srgbClr val="1F1F1F"/>
                </a:solidFill>
                <a:effectLst/>
                <a:latin typeface="ElsevierGulliver"/>
              </a:rPr>
              <a:t>Paramyxoviridae</a:t>
            </a:r>
            <a:r>
              <a:rPr lang="en-US" sz="1500" dirty="0">
                <a:solidFill>
                  <a:srgbClr val="1F1F1F"/>
                </a:solidFill>
                <a:latin typeface="ElsevierGulliver"/>
              </a:rPr>
              <a:t> (</a:t>
            </a:r>
            <a:r>
              <a:rPr lang="el-GR" sz="1500" dirty="0">
                <a:solidFill>
                  <a:srgbClr val="1F1F1F"/>
                </a:solidFill>
                <a:latin typeface="ElsevierGulliver"/>
              </a:rPr>
              <a:t>ιός ιλαράς, ιός ερυθράς)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 b="0" i="0" dirty="0">
                <a:solidFill>
                  <a:srgbClr val="1F1F1F"/>
                </a:solidFill>
                <a:effectLst/>
                <a:latin typeface="ElsevierGulliver"/>
              </a:rPr>
              <a:t>Flaviviridae</a:t>
            </a:r>
            <a:r>
              <a:rPr lang="el-GR" sz="1500" dirty="0">
                <a:solidFill>
                  <a:srgbClr val="1F1F1F"/>
                </a:solidFill>
                <a:latin typeface="ElsevierGulliver"/>
              </a:rPr>
              <a:t> (Δάγκειος πυρετός, ιός δυτικού Νείλου, κίτρινος πυρετός)</a:t>
            </a:r>
            <a:r>
              <a:rPr lang="el-GR" sz="1500" b="0" i="0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l-GR" sz="1500" b="0" i="0" dirty="0">
                <a:solidFill>
                  <a:srgbClr val="1F1F1F"/>
                </a:solidFill>
                <a:effectLst/>
                <a:latin typeface="ElsevierGulliver"/>
              </a:rPr>
              <a:t>Ιός της γρίπης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l-GR" sz="1500" dirty="0">
                <a:solidFill>
                  <a:srgbClr val="1F1F1F"/>
                </a:solidFill>
                <a:latin typeface="ElsevierGulliver"/>
              </a:rPr>
              <a:t>Η</a:t>
            </a:r>
            <a:r>
              <a:rPr lang="en-US" sz="1500" dirty="0">
                <a:solidFill>
                  <a:srgbClr val="1F1F1F"/>
                </a:solidFill>
                <a:latin typeface="ElsevierGulliver"/>
              </a:rPr>
              <a:t>IV</a:t>
            </a:r>
            <a:endParaRPr lang="el-GR" sz="1500" dirty="0">
              <a:solidFill>
                <a:srgbClr val="1F1F1F"/>
              </a:solidFill>
              <a:latin typeface="ElsevierGulliver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 b="0" i="0" dirty="0">
                <a:solidFill>
                  <a:srgbClr val="1F1F1F"/>
                </a:solidFill>
                <a:effectLst/>
                <a:latin typeface="ElsevierGulliver"/>
              </a:rPr>
              <a:t>JC virus</a:t>
            </a:r>
            <a:endParaRPr lang="el-GR" sz="1500" b="0" i="0" dirty="0">
              <a:solidFill>
                <a:srgbClr val="1F1F1F"/>
              </a:solidFill>
              <a:effectLst/>
              <a:latin typeface="ElsevierGulliver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dirty="0" err="1">
                <a:solidFill>
                  <a:srgbClr val="1F1F1F"/>
                </a:solidFill>
                <a:latin typeface="ElsevierGulliver"/>
              </a:rPr>
              <a:t>Βακτηριακοί</a:t>
            </a:r>
            <a:endParaRPr lang="el-GR" dirty="0">
              <a:solidFill>
                <a:srgbClr val="1F1F1F"/>
              </a:solidFill>
              <a:latin typeface="ElsevierGulliver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 b="0" i="1" dirty="0">
                <a:solidFill>
                  <a:srgbClr val="1F1F1F"/>
                </a:solidFill>
                <a:effectLst/>
                <a:latin typeface="ElsevierGulliver"/>
              </a:rPr>
              <a:t>Brucella</a:t>
            </a:r>
            <a:r>
              <a:rPr lang="en-US" sz="1500" b="0" i="0" dirty="0">
                <a:solidFill>
                  <a:srgbClr val="1F1F1F"/>
                </a:solidFill>
                <a:effectLst/>
                <a:latin typeface="ElsevierGulliver"/>
              </a:rPr>
              <a:t> </a:t>
            </a:r>
            <a:r>
              <a:rPr lang="en-US" sz="1500" b="0" i="0" dirty="0" err="1">
                <a:solidFill>
                  <a:srgbClr val="1F1F1F"/>
                </a:solidFill>
                <a:effectLst/>
                <a:latin typeface="ElsevierGulliver"/>
              </a:rPr>
              <a:t>spp</a:t>
            </a:r>
            <a:endParaRPr lang="el-GR" sz="1500" b="0" i="0" dirty="0">
              <a:solidFill>
                <a:srgbClr val="1F1F1F"/>
              </a:solidFill>
              <a:effectLst/>
              <a:latin typeface="ElsevierGulliver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 b="0" i="1" dirty="0">
                <a:solidFill>
                  <a:srgbClr val="1F1F1F"/>
                </a:solidFill>
                <a:effectLst/>
                <a:latin typeface="ElsevierGulliver"/>
              </a:rPr>
              <a:t>Listeria monocytogenes</a:t>
            </a:r>
            <a:endParaRPr lang="el-GR" sz="1500" dirty="0">
              <a:solidFill>
                <a:srgbClr val="1F1F1F"/>
              </a:solidFill>
              <a:latin typeface="ElsevierGulliver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 b="0" i="1" dirty="0">
                <a:solidFill>
                  <a:srgbClr val="1F1F1F"/>
                </a:solidFill>
                <a:effectLst/>
                <a:latin typeface="ElsevierGulliver"/>
              </a:rPr>
              <a:t>Mycobacterium tuberculosis</a:t>
            </a:r>
            <a:endParaRPr lang="el-GR" sz="1500" b="0" i="1" dirty="0">
              <a:solidFill>
                <a:srgbClr val="1F1F1F"/>
              </a:solidFill>
              <a:effectLst/>
              <a:latin typeface="ElsevierGulliver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 b="0" i="1" dirty="0">
                <a:solidFill>
                  <a:srgbClr val="1F1F1F"/>
                </a:solidFill>
                <a:effectLst/>
                <a:latin typeface="ElsevierGulliver"/>
              </a:rPr>
              <a:t>Mycoplasma pneumoniae</a:t>
            </a:r>
            <a:endParaRPr lang="el-GR" sz="1500" b="0" i="1" dirty="0">
              <a:solidFill>
                <a:srgbClr val="1F1F1F"/>
              </a:solidFill>
              <a:effectLst/>
              <a:latin typeface="ElsevierGulliver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 b="0" i="1" dirty="0">
                <a:solidFill>
                  <a:srgbClr val="1F1F1F"/>
                </a:solidFill>
                <a:effectLst/>
                <a:latin typeface="ElsevierGulliver"/>
              </a:rPr>
              <a:t>Rickettsia</a:t>
            </a:r>
            <a:endParaRPr lang="el-GR" sz="1500" b="0" i="1" dirty="0">
              <a:solidFill>
                <a:srgbClr val="1F1F1F"/>
              </a:solidFill>
              <a:effectLst/>
              <a:latin typeface="ElsevierGulliver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 b="0" i="1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Treponema pallidum</a:t>
            </a:r>
            <a:r>
              <a:rPr lang="en-US" sz="1500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 </a:t>
            </a:r>
            <a:endParaRPr lang="en-US" sz="1500" b="0" i="0" dirty="0">
              <a:solidFill>
                <a:srgbClr val="1F1F1F"/>
              </a:solidFill>
              <a:effectLst/>
              <a:latin typeface="ElsevierGulliver"/>
            </a:endParaRPr>
          </a:p>
          <a:p>
            <a:pPr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4391F6D8-2D8C-E729-351B-1DC20EC4C742}"/>
              </a:ext>
            </a:extLst>
          </p:cNvPr>
          <p:cNvSpPr txBox="1">
            <a:spLocks/>
          </p:cNvSpPr>
          <p:nvPr/>
        </p:nvSpPr>
        <p:spPr>
          <a:xfrm>
            <a:off x="7328095" y="2215011"/>
            <a:ext cx="4863905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l-GR" dirty="0" err="1"/>
              <a:t>Μυκητιασικοί</a:t>
            </a:r>
            <a:r>
              <a:rPr lang="en-US" dirty="0"/>
              <a:t> </a:t>
            </a:r>
            <a:endParaRPr lang="el-GR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en-US" b="0" i="1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Histoplasma capsulatum</a:t>
            </a:r>
            <a:r>
              <a:rPr lang="en-US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 </a:t>
            </a:r>
            <a:endParaRPr lang="el-GR" b="0" i="0" dirty="0">
              <a:solidFill>
                <a:srgbClr val="2A2A2A"/>
              </a:solidFill>
              <a:effectLst/>
              <a:latin typeface="Source Sans Pro" panose="020B0503030403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Cryptococcus neoformans</a:t>
            </a:r>
            <a:r>
              <a:rPr lang="en-US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 </a:t>
            </a:r>
            <a:endParaRPr lang="el-GR" b="0" i="0" dirty="0">
              <a:solidFill>
                <a:srgbClr val="2A2A2A"/>
              </a:solidFill>
              <a:effectLst/>
              <a:latin typeface="Source Sans Pro" panose="020B0503030403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en-US" b="0" i="1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Candida</a:t>
            </a:r>
            <a:r>
              <a:rPr lang="en-US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 spp.</a:t>
            </a:r>
            <a:endParaRPr lang="el-GR" b="0" i="0" dirty="0">
              <a:solidFill>
                <a:srgbClr val="2A2A2A"/>
              </a:solidFill>
              <a:effectLst/>
              <a:latin typeface="Source Sans Pro" panose="020B0503030403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en-US" b="0" i="1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Aspergillus</a:t>
            </a:r>
            <a:r>
              <a:rPr lang="en-US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 spp. </a:t>
            </a: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1F1F1F"/>
                </a:solidFill>
                <a:latin typeface="ElsevierGulliver"/>
              </a:rPr>
              <a:t>Παράσιτα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en-US" b="0" i="1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Plasmodium</a:t>
            </a:r>
            <a:r>
              <a:rPr lang="en-US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 spp.</a:t>
            </a:r>
            <a:endParaRPr lang="el-GR" b="0" i="0" dirty="0">
              <a:solidFill>
                <a:srgbClr val="2A2A2A"/>
              </a:solidFill>
              <a:effectLst/>
              <a:latin typeface="Source Sans Pro" panose="020B0503030403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Toxoplasma gondii</a:t>
            </a:r>
            <a:r>
              <a:rPr lang="en-US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 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74876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B2791E3-535B-E415-2229-8A137F0B4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Διαγνωστικά κριτήρια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23301CF-6FAD-A86A-5451-B23C7FCA9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5392" y="2153986"/>
            <a:ext cx="3796517" cy="4023360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“The International Encephalitis Consortium”</a:t>
            </a:r>
            <a:r>
              <a:rPr lang="el-GR" dirty="0"/>
              <a:t> (</a:t>
            </a:r>
            <a:r>
              <a:rPr lang="en-US" dirty="0"/>
              <a:t>Atlanta, </a:t>
            </a:r>
            <a:r>
              <a:rPr lang="el-GR" dirty="0"/>
              <a:t>2013)</a:t>
            </a:r>
          </a:p>
          <a:p>
            <a:pPr>
              <a:buFont typeface="Arial" panose="020B0604020202020204" pitchFamily="34" charset="0"/>
              <a:buChar char="•"/>
            </a:pP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Απαιτείται οπωσδήποτε το μείζον και τουλάχιστον δύο (2) ελάσσονα κριτήρια</a:t>
            </a:r>
            <a:r>
              <a:rPr lang="en-US" dirty="0"/>
              <a:t> </a:t>
            </a:r>
            <a:r>
              <a:rPr lang="el-GR" dirty="0"/>
              <a:t>για να τεθεί η διάγνωση</a:t>
            </a:r>
          </a:p>
          <a:p>
            <a:pPr>
              <a:buFont typeface="Arial" panose="020B0604020202020204" pitchFamily="34" charset="0"/>
              <a:buChar char="•"/>
            </a:pP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Βέβαιη διάγνωση εγκεφαλίτιδας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l-GR" dirty="0"/>
              <a:t>Παθολογική απεικόνιση με φλεγμονή του εγκεφαλικού παρεγχύματος συμβατή με εγκεφαλίτιδα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l-GR" dirty="0"/>
              <a:t>Ανεύρεση μικροοργανισμού (μικροβιολογικό, ορολογικό ή άλλο έλεγχο) που ενοχοποιείται για εγκεφαλίτιδα 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CB3F2C42-29BD-8C38-CF00-05E5E9AB3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1" y="1845734"/>
            <a:ext cx="5176903" cy="433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5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06ECD8E-ED51-5DCA-EF7A-9F9F42532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Απαραίτητος έλεγχος και αρχικά θεραπευτικά μέτρα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073BE6-1119-F2F2-C94F-C3FA4BFFE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448" y="1976362"/>
            <a:ext cx="4062549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Εργαστηριακός έλεγχος</a:t>
            </a:r>
            <a:r>
              <a:rPr lang="en-US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l-GR" dirty="0"/>
              <a:t>Γενική αίματος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l-GR" dirty="0"/>
              <a:t>Βιοχημικός έλεγχος (Γλυκόζη!)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l-GR" dirty="0"/>
              <a:t>Τ.Κ.Ε.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l-GR" dirty="0"/>
              <a:t>Καλλιέργειες αίματος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PCR </a:t>
            </a:r>
            <a:r>
              <a:rPr lang="el-GR" dirty="0"/>
              <a:t>για ιούς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l-GR" dirty="0"/>
              <a:t>Σε περίπτωση πρόσφατου ταξιδιού, λεπτή και παχιά σταγόνα για αποκλεισμό ελονοσίας</a:t>
            </a:r>
          </a:p>
          <a:p>
            <a:pPr marL="0" indent="0">
              <a:buNone/>
            </a:pPr>
            <a:r>
              <a:rPr lang="el-GR" dirty="0"/>
              <a:t>Απεικονιστικός έλεγχος</a:t>
            </a:r>
            <a:r>
              <a:rPr lang="en-US" dirty="0"/>
              <a:t>:</a:t>
            </a:r>
            <a:endParaRPr lang="el-GR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Contrast-enhanced CT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MRI</a:t>
            </a:r>
            <a:endParaRPr lang="el-GR" dirty="0"/>
          </a:p>
          <a:p>
            <a:pPr lvl="1">
              <a:buFont typeface="Arial" panose="020B0604020202020204" pitchFamily="34" charset="0"/>
              <a:buChar char="•"/>
            </a:pPr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4217EE-27BB-1FE4-BE92-2405848B1086}"/>
              </a:ext>
            </a:extLst>
          </p:cNvPr>
          <p:cNvSpPr txBox="1"/>
          <p:nvPr/>
        </p:nvSpPr>
        <p:spPr>
          <a:xfrm>
            <a:off x="6126480" y="1855064"/>
            <a:ext cx="45384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Οσφυονωτιαία</a:t>
            </a:r>
            <a:r>
              <a:rPr lang="el-GR" dirty="0"/>
              <a:t> παρακέντηση</a:t>
            </a:r>
            <a:r>
              <a:rPr lang="en-US" dirty="0"/>
              <a:t>:</a:t>
            </a:r>
            <a:endParaRPr lang="el-GR" dirty="0"/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dirty="0"/>
              <a:t>Αυξημένο αριθμό κυττάρων</a:t>
            </a:r>
            <a:r>
              <a:rPr lang="en-US" dirty="0"/>
              <a:t> (</a:t>
            </a:r>
            <a:r>
              <a:rPr lang="el-GR" dirty="0"/>
              <a:t>λεμφοκύτταρα</a:t>
            </a:r>
            <a:r>
              <a:rPr lang="en-US" dirty="0"/>
              <a:t>)</a:t>
            </a:r>
            <a:r>
              <a:rPr lang="el-GR" dirty="0"/>
              <a:t>, φυσιολογική γλυκόζη, </a:t>
            </a:r>
            <a:r>
              <a:rPr lang="el-GR" dirty="0" err="1"/>
              <a:t>πρωτείνη</a:t>
            </a:r>
            <a:r>
              <a:rPr lang="el-GR" dirty="0"/>
              <a:t> φυσιολογική ή αυξημένη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PCR </a:t>
            </a:r>
            <a:r>
              <a:rPr lang="el-GR" dirty="0"/>
              <a:t>για ιούς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l-GR" dirty="0"/>
          </a:p>
          <a:p>
            <a:pPr>
              <a:buClr>
                <a:schemeClr val="accent1"/>
              </a:buClr>
            </a:pPr>
            <a:r>
              <a:rPr lang="el-GR" dirty="0"/>
              <a:t>Αρχικά θεραπευτικά μέτρα</a:t>
            </a:r>
            <a:r>
              <a:rPr lang="en-US" dirty="0"/>
              <a:t>:</a:t>
            </a:r>
            <a:endParaRPr lang="el-GR" dirty="0"/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dirty="0"/>
              <a:t>Διατήρηση ζωτικών σημείων (Ο</a:t>
            </a:r>
            <a:r>
              <a:rPr lang="el-GR" sz="1100" dirty="0"/>
              <a:t>2</a:t>
            </a:r>
            <a:r>
              <a:rPr lang="el-GR" dirty="0"/>
              <a:t>, ΑΠ)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dirty="0"/>
              <a:t>Ενημέρωση ΜΕΘ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dirty="0"/>
              <a:t>Άμεση έναρξη (σε λιγότερο από 6</a:t>
            </a:r>
            <a:r>
              <a:rPr lang="en-US" dirty="0"/>
              <a:t>h)</a:t>
            </a:r>
            <a:r>
              <a:rPr lang="el-GR" dirty="0"/>
              <a:t> </a:t>
            </a:r>
            <a:r>
              <a:rPr lang="el-GR" dirty="0" err="1"/>
              <a:t>ακυκλοβίρης</a:t>
            </a:r>
            <a:r>
              <a:rPr lang="el-GR" dirty="0"/>
              <a:t> ενδοφλεβίως 10</a:t>
            </a:r>
            <a:r>
              <a:rPr lang="en-US" dirty="0"/>
              <a:t>mg/kg</a:t>
            </a:r>
            <a:r>
              <a:rPr lang="el-GR" dirty="0"/>
              <a:t> σε &gt;1</a:t>
            </a:r>
            <a:r>
              <a:rPr lang="en-US" dirty="0"/>
              <a:t>h</a:t>
            </a:r>
            <a:r>
              <a:rPr lang="el-GR" dirty="0"/>
              <a:t> έγχυση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dirty="0"/>
              <a:t>Σκεφτείτε χορήγηση αντιβιοτικών (για πιθανή μηνιγγίτιδα)</a:t>
            </a:r>
          </a:p>
          <a:p>
            <a:pPr>
              <a:buClr>
                <a:schemeClr val="accent1"/>
              </a:buClr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76086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98DDB34-D0AD-EFE0-850F-933DC1604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Ιός απλού έρπητα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409D4BE-14FF-DD1B-48F8-8254A8792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Herpes simplex virus 1: </a:t>
            </a:r>
            <a:r>
              <a:rPr lang="el-GR" dirty="0"/>
              <a:t>βλεννογόνος στοματικής κοιλότητας</a:t>
            </a:r>
          </a:p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A4DB169-028A-A3DC-8B29-E3C31D615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235" y="2492923"/>
            <a:ext cx="2247581" cy="187215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A31007F-72BC-9B30-B116-1B6B534DB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745" y="4365077"/>
            <a:ext cx="2143222" cy="175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0E9BE10-FC52-5630-A3F6-38A3435C1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18" y="3188594"/>
            <a:ext cx="4442619" cy="213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ED770DC6-2516-B496-15B1-FD3BDFE26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9236" y="4532869"/>
            <a:ext cx="2247582" cy="1585101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73CCB061-C670-C519-A304-614D448FFE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4984" y="2492924"/>
            <a:ext cx="2084983" cy="176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34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ECB8B1B-EAC3-ECED-A0B6-30B53EA60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Ιός απλού έρπητα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4857F33-6DD1-74F6-2FD7-8FA156AC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594393" cy="430935"/>
          </a:xfrm>
        </p:spPr>
        <p:txBody>
          <a:bodyPr/>
          <a:lstStyle/>
          <a:p>
            <a:r>
              <a:rPr lang="en-US" dirty="0"/>
              <a:t>Herpes simplex virus 2: </a:t>
            </a:r>
            <a:r>
              <a:rPr lang="el-GR" dirty="0"/>
              <a:t>γεννητικά όργανα 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1341714-6164-FF8C-E2B2-2EBF0C22B5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365" r="52459" b="1365"/>
          <a:stretch/>
        </p:blipFill>
        <p:spPr>
          <a:xfrm>
            <a:off x="5246522" y="3177932"/>
            <a:ext cx="2354638" cy="217526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1001A5AD-3879-E818-722E-8560285FD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239" y="2433125"/>
            <a:ext cx="2475497" cy="1450757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88797BD6-6B0B-D0A3-238E-24555D8EC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905" y="4079756"/>
            <a:ext cx="2082164" cy="2096426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65163738-2904-653E-D322-E526279F7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7367" y="3177933"/>
            <a:ext cx="1819814" cy="21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76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129BCEF-634B-82E0-968C-0762AE8B8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Ιός απλού έρπητα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D191E40-9F9B-778A-7B33-00E4BD3F9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Ο ιός του απλού έρπητα «κοιμάται» εντός των αισθητικών γαγγλίων και μπορεί να </a:t>
            </a:r>
            <a:r>
              <a:rPr lang="el-GR" dirty="0" err="1"/>
              <a:t>επανενεργοποιηθεί</a:t>
            </a:r>
            <a:r>
              <a:rPr lang="el-GR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Ερεθίσματα</a:t>
            </a:r>
            <a:r>
              <a:rPr lang="en-US" dirty="0"/>
              <a:t>: </a:t>
            </a:r>
            <a:r>
              <a:rPr lang="el-GR" dirty="0"/>
              <a:t>ήλιος, τραυματισμός, κρύο, ιογενείς λοιμώξεις</a:t>
            </a:r>
          </a:p>
          <a:p>
            <a:pPr>
              <a:buFont typeface="Arial" panose="020B0604020202020204" pitchFamily="34" charset="0"/>
              <a:buChar char="•"/>
            </a:pP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Συνηθέστερα συμπτώματα</a:t>
            </a:r>
            <a:r>
              <a:rPr lang="en-US" dirty="0"/>
              <a:t>: </a:t>
            </a:r>
            <a:r>
              <a:rPr lang="el-GR" dirty="0"/>
              <a:t>καύσος, άλγος</a:t>
            </a:r>
          </a:p>
          <a:p>
            <a:pPr>
              <a:buFont typeface="Arial" panose="020B0604020202020204" pitchFamily="34" charset="0"/>
              <a:buChar char="•"/>
            </a:pP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Η χορήγηση </a:t>
            </a:r>
            <a:r>
              <a:rPr lang="el-GR" dirty="0" err="1"/>
              <a:t>ακυκλοβίρης</a:t>
            </a:r>
            <a:r>
              <a:rPr lang="el-GR" dirty="0"/>
              <a:t> τοπικά ή από του στόματος μπορεί να περιορίσει την εμφάνιση φυσαλίδων</a:t>
            </a:r>
          </a:p>
          <a:p>
            <a:pPr>
              <a:buFont typeface="Arial" panose="020B0604020202020204" pitchFamily="34" charset="0"/>
              <a:buChar char="•"/>
            </a:pP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Συμβουλεύουμε τους ασθενής να μην ακουμπούν τις βλάβες </a:t>
            </a:r>
          </a:p>
          <a:p>
            <a:pPr marL="0" indent="0">
              <a:buNone/>
            </a:pP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Προσοχή στη </a:t>
            </a:r>
            <a:r>
              <a:rPr lang="el-GR" dirty="0" err="1"/>
              <a:t>βακτηριακή</a:t>
            </a:r>
            <a:r>
              <a:rPr lang="el-GR" dirty="0"/>
              <a:t> επιμόλυνση!!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67241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0FA0D36-CF95-37BF-7351-71399132E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Ιός έρπητα ζωστήρα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EE9AD28-5BC3-18FF-7EBF-998464B8D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692" y="1873726"/>
            <a:ext cx="5602100" cy="4023360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l-GR" dirty="0" err="1"/>
              <a:t>Πρωτολοίμωξη</a:t>
            </a:r>
            <a:r>
              <a:rPr lang="en-US" dirty="0"/>
              <a:t>:</a:t>
            </a:r>
            <a:r>
              <a:rPr lang="el-GR" dirty="0"/>
              <a:t> ανεμοβλογιά</a:t>
            </a:r>
          </a:p>
          <a:p>
            <a:pPr marL="0" indent="0">
              <a:buNone/>
            </a:pP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Εξάνθημα κυρίως σε στέρνο και κεφάλι</a:t>
            </a:r>
          </a:p>
          <a:p>
            <a:pPr marL="578358" lvl="1" indent="-285750">
              <a:buFont typeface="Wingdings" panose="05000000000000000000" pitchFamily="2" charset="2"/>
              <a:buChar char="ü"/>
            </a:pPr>
            <a:r>
              <a:rPr lang="el-GR" dirty="0" err="1"/>
              <a:t>Κηλιδοβλατιδώδες</a:t>
            </a:r>
            <a:r>
              <a:rPr lang="el-GR" dirty="0"/>
              <a:t>      φυσαλιδώδες       φλύκταινα</a:t>
            </a:r>
          </a:p>
          <a:p>
            <a:pPr marL="578358" lvl="1" indent="-285750">
              <a:buFont typeface="Wingdings" panose="05000000000000000000" pitchFamily="2" charset="2"/>
              <a:buChar char="ü"/>
            </a:pPr>
            <a:r>
              <a:rPr lang="el-GR" dirty="0"/>
              <a:t>Έντονος κνησμός</a:t>
            </a:r>
          </a:p>
          <a:p>
            <a:pPr marL="292608" lvl="1" indent="0">
              <a:buNone/>
            </a:pP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Η μεταδοτικότητα ξεκινά 3 μέρες πριν την εμφάνιση του εξανθήματος</a:t>
            </a:r>
          </a:p>
          <a:p>
            <a:pPr>
              <a:buFont typeface="Arial" panose="020B0604020202020204" pitchFamily="34" charset="0"/>
              <a:buChar char="•"/>
            </a:pP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Ήπια νόσος σε </a:t>
            </a:r>
            <a:r>
              <a:rPr lang="el-GR" dirty="0" err="1"/>
              <a:t>ανοσοεπαρκείς</a:t>
            </a:r>
            <a:r>
              <a:rPr lang="el-GR" dirty="0"/>
              <a:t>, δυνητικά θανατηφόρα για </a:t>
            </a:r>
            <a:r>
              <a:rPr lang="el-GR" dirty="0" err="1"/>
              <a:t>ανοσοκατεσταλμένους</a:t>
            </a:r>
            <a:r>
              <a:rPr lang="el-GR" dirty="0"/>
              <a:t> ή ασθενείς με κυστική </a:t>
            </a:r>
            <a:r>
              <a:rPr lang="el-GR" dirty="0" err="1"/>
              <a:t>ίνωση</a:t>
            </a: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Ο ιός παραμένει ανενεργός στα </a:t>
            </a:r>
            <a:r>
              <a:rPr lang="el-GR" dirty="0" err="1"/>
              <a:t>νωτιαία</a:t>
            </a:r>
            <a:r>
              <a:rPr lang="el-GR" dirty="0"/>
              <a:t> γάγγλια</a:t>
            </a:r>
          </a:p>
          <a:p>
            <a:pPr>
              <a:buFont typeface="Arial" panose="020B0604020202020204" pitchFamily="34" charset="0"/>
              <a:buChar char="•"/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376FDEC-7F2A-DE40-5C7C-55A9A90B0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234" y="2692955"/>
            <a:ext cx="3247053" cy="2427686"/>
          </a:xfrm>
          <a:prstGeom prst="rect">
            <a:avLst/>
          </a:prstGeom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2B4B10DF-A163-B574-117D-8A33C88F4710}"/>
              </a:ext>
            </a:extLst>
          </p:cNvPr>
          <p:cNvSpPr/>
          <p:nvPr/>
        </p:nvSpPr>
        <p:spPr>
          <a:xfrm>
            <a:off x="8079376" y="3321698"/>
            <a:ext cx="970384" cy="214604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EF2CD5F5-7845-9EA7-C58A-11FF27B0F932}"/>
              </a:ext>
            </a:extLst>
          </p:cNvPr>
          <p:cNvSpPr/>
          <p:nvPr/>
        </p:nvSpPr>
        <p:spPr>
          <a:xfrm>
            <a:off x="2920481" y="2941486"/>
            <a:ext cx="167951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Βέλος: Δεξιό 7">
            <a:extLst>
              <a:ext uri="{FF2B5EF4-FFF2-40B4-BE49-F238E27FC236}">
                <a16:creationId xmlns:a16="http://schemas.microsoft.com/office/drawing/2014/main" id="{F64DF09F-DD9E-97D2-D2BB-5565D52B99A2}"/>
              </a:ext>
            </a:extLst>
          </p:cNvPr>
          <p:cNvSpPr/>
          <p:nvPr/>
        </p:nvSpPr>
        <p:spPr>
          <a:xfrm>
            <a:off x="4278085" y="2941487"/>
            <a:ext cx="167951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1241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67A9692-17B7-499D-DCAB-DEDAADCD7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327035"/>
            <a:ext cx="3690257" cy="1450757"/>
          </a:xfrm>
        </p:spPr>
        <p:txBody>
          <a:bodyPr>
            <a:normAutofit/>
          </a:bodyPr>
          <a:lstStyle/>
          <a:p>
            <a:r>
              <a:rPr lang="el-GR" dirty="0"/>
              <a:t>Ιός έρπητα ζωστήρα</a:t>
            </a:r>
          </a:p>
        </p:txBody>
      </p:sp>
      <p:sp>
        <p:nvSpPr>
          <p:cNvPr id="1041" name="Content Placeholder 1029">
            <a:extLst>
              <a:ext uri="{FF2B5EF4-FFF2-40B4-BE49-F238E27FC236}">
                <a16:creationId xmlns:a16="http://schemas.microsoft.com/office/drawing/2014/main" id="{002EF12A-AE88-CB0C-DDC9-0A19A589A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3"/>
            <a:ext cx="3690257" cy="375556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Επανενεργοποίηση </a:t>
            </a:r>
            <a:r>
              <a:rPr lang="en-US" dirty="0"/>
              <a:t>VZV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Κατανομή δερμοτομίου (συνήθως θωρακικού)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/>
              <a:t>Συχνά το άλγος προηγείται της εμφάνισης του εξανθήματος (1-4 ημέρες)</a:t>
            </a:r>
            <a:endParaRPr lang="en-US" dirty="0"/>
          </a:p>
        </p:txBody>
      </p:sp>
      <p:pic>
        <p:nvPicPr>
          <p:cNvPr id="1026" name="Picture 2" descr="Varicella-Zoster Virus - Infectious Disease Advisor">
            <a:extLst>
              <a:ext uri="{FF2B5EF4-FFF2-40B4-BE49-F238E27FC236}">
                <a16:creationId xmlns:a16="http://schemas.microsoft.com/office/drawing/2014/main" id="{AE72C6C4-7BC9-ED0D-5C3F-B1EB7A588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" r="7439" b="-1"/>
          <a:stretch/>
        </p:blipFill>
        <p:spPr bwMode="auto">
          <a:xfrm>
            <a:off x="633999" y="640081"/>
            <a:ext cx="6909801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814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5D24744-7F0F-7C0A-7279-E17BC1B6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94977"/>
            <a:ext cx="10058400" cy="1450757"/>
          </a:xfrm>
        </p:spPr>
        <p:txBody>
          <a:bodyPr/>
          <a:lstStyle/>
          <a:p>
            <a:r>
              <a:rPr lang="el-GR" dirty="0"/>
              <a:t>Περίοδοι επωάσεως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C4A69BF-2F6D-6344-F11D-21B24D253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l-GR" dirty="0"/>
          </a:p>
          <a:p>
            <a:endParaRPr lang="el-GR" dirty="0"/>
          </a:p>
        </p:txBody>
      </p:sp>
      <p:graphicFrame>
        <p:nvGraphicFramePr>
          <p:cNvPr id="5" name="Διάγραμμα 4">
            <a:extLst>
              <a:ext uri="{FF2B5EF4-FFF2-40B4-BE49-F238E27FC236}">
                <a16:creationId xmlns:a16="http://schemas.microsoft.com/office/drawing/2014/main" id="{31040BDA-3CBB-6A1F-1269-BBDD2C3B1C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7817289"/>
              </p:ext>
            </p:extLst>
          </p:nvPr>
        </p:nvGraphicFramePr>
        <p:xfrm>
          <a:off x="2541954" y="1977619"/>
          <a:ext cx="6936154" cy="4292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5483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C6B25-D622-8BF0-4263-8F22F5DC6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8459" y="256210"/>
            <a:ext cx="4821283" cy="1450757"/>
          </a:xfrm>
        </p:spPr>
        <p:txBody>
          <a:bodyPr>
            <a:normAutofit/>
          </a:bodyPr>
          <a:lstStyle/>
          <a:p>
            <a:r>
              <a:rPr lang="el-GR" dirty="0"/>
              <a:t>Ιός έρπητα ζωστήρα</a:t>
            </a:r>
            <a:endParaRPr lang="en-NF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87CBF-6955-1F25-BCF9-FAC31C722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8459" y="2198913"/>
            <a:ext cx="5141808" cy="394412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Hutchinson’s sign: </a:t>
            </a:r>
            <a:endParaRPr lang="el-GR" dirty="0"/>
          </a:p>
          <a:p>
            <a:r>
              <a:rPr lang="el-GR" dirty="0"/>
              <a:t>-προσβολή οφθαλμικού κλάδου του τριδύμου</a:t>
            </a:r>
          </a:p>
          <a:p>
            <a:endParaRPr lang="el-GR" dirty="0"/>
          </a:p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Σύνδρομο </a:t>
            </a:r>
            <a:r>
              <a:rPr lang="en-US" dirty="0"/>
              <a:t>Ramsay-Hunt:</a:t>
            </a:r>
            <a:endParaRPr lang="el-GR" dirty="0"/>
          </a:p>
          <a:p>
            <a:r>
              <a:rPr lang="el-GR" dirty="0"/>
              <a:t>-επανενεργοποίηση του ιού στα κρανιακά γάγγλια</a:t>
            </a:r>
          </a:p>
          <a:p>
            <a:r>
              <a:rPr lang="el-GR" dirty="0"/>
              <a:t>-άλγος και φυσαλιδώδες εξάνθημα στον έξω ους</a:t>
            </a:r>
          </a:p>
          <a:p>
            <a:r>
              <a:rPr lang="el-GR" dirty="0"/>
              <a:t>-σύστοιχη περιφερική παράλυση </a:t>
            </a:r>
          </a:p>
          <a:p>
            <a:r>
              <a:rPr lang="el-GR" dirty="0"/>
              <a:t>-απώλεια ακοής-γεύσης</a:t>
            </a:r>
            <a:endParaRPr lang="en-NF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16FE9FE-C7D9-0737-C19F-4EB5F1143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793578" y="482213"/>
            <a:ext cx="3284129" cy="2282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2052" name="Picture 4" descr="Ramsay Hunt syndrome">
            <a:extLst>
              <a:ext uri="{FF2B5EF4-FFF2-40B4-BE49-F238E27FC236}">
                <a16:creationId xmlns:a16="http://schemas.microsoft.com/office/drawing/2014/main" id="{C2463FCB-24D3-E392-307F-072E1F5AE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0448" y="3040380"/>
            <a:ext cx="2890388" cy="32311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955742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B746D-080E-54F9-5207-18DB15E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/>
              <a:t>Ιός έρπητα ζωστήρα</a:t>
            </a:r>
            <a:endParaRPr lang="en-NF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96A22-619F-A2A8-EDA7-09382ECE3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121" y="2137965"/>
            <a:ext cx="10058400" cy="4023360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l-GR" sz="2600" dirty="0"/>
              <a:t>Χορήγηση αντιϊκών το συντομότερο δυνατό (</a:t>
            </a:r>
            <a:r>
              <a:rPr lang="en-US" sz="2600" dirty="0"/>
              <a:t>acyclovir, famciclovir, valacyclovir)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600" dirty="0"/>
          </a:p>
          <a:p>
            <a:pPr>
              <a:buFont typeface="Wingdings" panose="05000000000000000000" pitchFamily="2" charset="2"/>
              <a:buChar char="§"/>
            </a:pPr>
            <a:r>
              <a:rPr lang="el-GR" sz="2600" dirty="0"/>
              <a:t>&gt;72</a:t>
            </a:r>
            <a:r>
              <a:rPr lang="en-US" sz="2600" dirty="0"/>
              <a:t>h</a:t>
            </a:r>
            <a:r>
              <a:rPr lang="el-GR" sz="2600" dirty="0"/>
              <a:t> από την εμφάνιση εξανθήματος  -&gt; μείωση πιθανότητας μεθερπητικού άλγους</a:t>
            </a:r>
          </a:p>
          <a:p>
            <a:pPr>
              <a:buFont typeface="Wingdings" panose="05000000000000000000" pitchFamily="2" charset="2"/>
              <a:buChar char="§"/>
            </a:pPr>
            <a:endParaRPr lang="el-GR" sz="2600" dirty="0"/>
          </a:p>
          <a:p>
            <a:pPr>
              <a:buFont typeface="Wingdings" panose="05000000000000000000" pitchFamily="2" charset="2"/>
              <a:buChar char="§"/>
            </a:pPr>
            <a:r>
              <a:rPr lang="el-GR" sz="2600" dirty="0"/>
              <a:t>Προσοχή!! Στη νεφροτοξικότητα των αντιϊκών</a:t>
            </a:r>
          </a:p>
          <a:p>
            <a:pPr>
              <a:buFont typeface="Wingdings" panose="05000000000000000000" pitchFamily="2" charset="2"/>
              <a:buChar char="§"/>
            </a:pPr>
            <a:endParaRPr lang="el-GR" sz="2600" dirty="0"/>
          </a:p>
          <a:p>
            <a:pPr>
              <a:buFont typeface="Wingdings" panose="05000000000000000000" pitchFamily="2" charset="2"/>
              <a:buChar char="§"/>
            </a:pPr>
            <a:r>
              <a:rPr lang="el-GR" sz="2600" dirty="0"/>
              <a:t>Αναλγητική θεραπεία</a:t>
            </a:r>
          </a:p>
          <a:p>
            <a:pPr>
              <a:buFont typeface="Wingdings" panose="05000000000000000000" pitchFamily="2" charset="2"/>
              <a:buChar char="§"/>
            </a:pPr>
            <a:endParaRPr lang="el-GR" sz="2600" dirty="0"/>
          </a:p>
          <a:p>
            <a:pPr>
              <a:buFont typeface="Wingdings" panose="05000000000000000000" pitchFamily="2" charset="2"/>
              <a:buChar char="§"/>
            </a:pPr>
            <a:r>
              <a:rPr lang="el-GR" sz="2600" dirty="0"/>
              <a:t>Επιμόλυνση βλαβών- χορήγηση αντιβιοτικών</a:t>
            </a:r>
          </a:p>
          <a:p>
            <a:pPr>
              <a:buFont typeface="Wingdings" panose="05000000000000000000" pitchFamily="2" charset="2"/>
              <a:buChar char="§"/>
            </a:pPr>
            <a:endParaRPr lang="el-GR" dirty="0"/>
          </a:p>
          <a:p>
            <a:pPr>
              <a:buFont typeface="Wingdings" panose="05000000000000000000" pitchFamily="2" charset="2"/>
              <a:buChar char="§"/>
            </a:pPr>
            <a:endParaRPr lang="el-GR" dirty="0"/>
          </a:p>
          <a:p>
            <a:pPr>
              <a:buFont typeface="Wingdings" panose="05000000000000000000" pitchFamily="2" charset="2"/>
              <a:buChar char="§"/>
            </a:pPr>
            <a:endParaRPr lang="el-GR" dirty="0"/>
          </a:p>
          <a:p>
            <a:pPr>
              <a:buFont typeface="Wingdings" panose="05000000000000000000" pitchFamily="2" charset="2"/>
              <a:buChar char="§"/>
            </a:pPr>
            <a:endParaRPr lang="el-GR" dirty="0"/>
          </a:p>
          <a:p>
            <a:pPr>
              <a:buFont typeface="Wingdings" panose="05000000000000000000" pitchFamily="2" charset="2"/>
              <a:buChar char="§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56221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15DF1-D432-AA62-041E-A1236B33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2" y="404868"/>
            <a:ext cx="3084844" cy="5772840"/>
          </a:xfrm>
          <a:solidFill>
            <a:schemeClr val="accent2"/>
          </a:solidFill>
        </p:spPr>
        <p:txBody>
          <a:bodyPr anchor="ctr">
            <a:normAutofit/>
          </a:bodyPr>
          <a:lstStyle/>
          <a:p>
            <a:r>
              <a:rPr lang="el-GR" sz="3600" b="1" dirty="0">
                <a:solidFill>
                  <a:schemeClr val="tx1"/>
                </a:solidFill>
              </a:rPr>
              <a:t>Σεξουαλικώς μεταδιδόμενα νοσήματα</a:t>
            </a:r>
            <a:endParaRPr lang="en-NF" sz="3600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D41911-3A76-A5BF-EC24-55C5FE59BF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9363157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1099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1C8EB-7741-60D6-45AD-5EC253AA4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Σεξουαλικώς μεταδιδόμενα νοσήματα</a:t>
            </a:r>
            <a:endParaRPr lang="en-NF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489B8-C0C3-459C-88B0-A7B1B7F40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400" dirty="0"/>
              <a:t>Συχνότερο σύμπτωμα</a:t>
            </a:r>
            <a:r>
              <a:rPr lang="en-US" sz="2400" dirty="0"/>
              <a:t> </a:t>
            </a:r>
            <a:r>
              <a:rPr lang="el-GR" sz="2400" dirty="0"/>
              <a:t>σε γονοκοκκική ή μη λοίμωξη στους άνδρες</a:t>
            </a:r>
            <a:r>
              <a:rPr lang="en-US" sz="2400" dirty="0"/>
              <a:t>: </a:t>
            </a:r>
            <a:r>
              <a:rPr lang="el-GR" sz="2400" dirty="0"/>
              <a:t>δυσουρικά ενοχλήματα και έκκριμα ουρήθρας </a:t>
            </a:r>
            <a:r>
              <a:rPr lang="el-GR" sz="2400" dirty="0">
                <a:sym typeface="Wingdings" panose="05000000000000000000" pitchFamily="2" charset="2"/>
              </a:rPr>
              <a:t> ουρηθρίτιδα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400" dirty="0">
                <a:sym typeface="Wingdings" panose="05000000000000000000" pitchFamily="2" charset="2"/>
              </a:rPr>
              <a:t>Ασυμπτωματικοί  5-10% των ανδρών και η πλειονότητα των γυναικών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Reiter’s syndrome (</a:t>
            </a:r>
            <a:r>
              <a:rPr lang="el-GR" sz="2400" dirty="0">
                <a:sym typeface="Wingdings" panose="05000000000000000000" pitchFamily="2" charset="2"/>
              </a:rPr>
              <a:t>αντιδραστική αρθρίτιδα)</a:t>
            </a:r>
            <a:r>
              <a:rPr lang="en-US" sz="2400" dirty="0">
                <a:sym typeface="Wingdings" panose="05000000000000000000" pitchFamily="2" charset="2"/>
              </a:rPr>
              <a:t>: </a:t>
            </a:r>
            <a:r>
              <a:rPr lang="el-GR" sz="2400" dirty="0">
                <a:sym typeface="Wingdings" panose="05000000000000000000" pitchFamily="2" charset="2"/>
              </a:rPr>
              <a:t>μη γονοκοκκικές λοιμώξεις (40-50% </a:t>
            </a:r>
            <a:r>
              <a:rPr lang="en-US" sz="2400" dirty="0">
                <a:sym typeface="Wingdings" panose="05000000000000000000" pitchFamily="2" charset="2"/>
              </a:rPr>
              <a:t>HLA B27 </a:t>
            </a:r>
            <a:r>
              <a:rPr lang="el-GR" sz="2400" dirty="0">
                <a:sym typeface="Wingdings" panose="05000000000000000000" pitchFamily="2" charset="2"/>
              </a:rPr>
              <a:t>+)</a:t>
            </a:r>
          </a:p>
          <a:p>
            <a:pPr lvl="2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1800" dirty="0">
                <a:sym typeface="Wingdings" panose="05000000000000000000" pitchFamily="2" charset="2"/>
              </a:rPr>
              <a:t>Αρθρίτιδα (γόνατα, αγκώνες)</a:t>
            </a:r>
          </a:p>
          <a:p>
            <a:pPr lvl="2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1800" dirty="0">
                <a:sym typeface="Wingdings" panose="05000000000000000000" pitchFamily="2" charset="2"/>
              </a:rPr>
              <a:t>Επιπεφυκίτιδα</a:t>
            </a:r>
          </a:p>
          <a:p>
            <a:pPr lvl="2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1800" dirty="0">
                <a:sym typeface="Wingdings" panose="05000000000000000000" pitchFamily="2" charset="2"/>
              </a:rPr>
              <a:t>Εξάνθημα-Έλκη</a:t>
            </a:r>
          </a:p>
          <a:p>
            <a:pPr lvl="2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1800" dirty="0"/>
              <a:t>Μυοκαρδίτιδα-περικαρδίτιδα κ.ά</a:t>
            </a:r>
          </a:p>
          <a:p>
            <a:pPr marL="0" indent="0">
              <a:lnSpc>
                <a:spcPct val="200000"/>
              </a:lnSpc>
              <a:buNone/>
            </a:pPr>
            <a:endParaRPr lang="el-GR" sz="2400" dirty="0"/>
          </a:p>
          <a:p>
            <a:pPr marL="0" indent="0">
              <a:buNone/>
            </a:pPr>
            <a:endParaRPr lang="en-NF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381C22-BF98-2929-42E6-2E88BEA08E5A}"/>
              </a:ext>
            </a:extLst>
          </p:cNvPr>
          <p:cNvSpPr/>
          <p:nvPr/>
        </p:nvSpPr>
        <p:spPr>
          <a:xfrm>
            <a:off x="6932472" y="4895241"/>
            <a:ext cx="4671924" cy="8201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F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00C8CA-61EC-6835-CCB8-ECC6AF447C02}"/>
              </a:ext>
            </a:extLst>
          </p:cNvPr>
          <p:cNvSpPr txBox="1"/>
          <p:nvPr/>
        </p:nvSpPr>
        <p:spPr>
          <a:xfrm>
            <a:off x="7130435" y="5120641"/>
            <a:ext cx="4025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Κεφτριαξόνη 500</a:t>
            </a:r>
            <a:r>
              <a:rPr lang="en-US" dirty="0"/>
              <a:t>mg </a:t>
            </a:r>
            <a:r>
              <a:rPr lang="el-GR" dirty="0"/>
              <a:t>+ αζιθρομυκίνη 1</a:t>
            </a:r>
            <a:r>
              <a:rPr lang="en-US" dirty="0"/>
              <a:t>gr</a:t>
            </a:r>
            <a:endParaRPr lang="en-NF" dirty="0"/>
          </a:p>
        </p:txBody>
      </p:sp>
    </p:spTree>
    <p:extLst>
      <p:ext uri="{BB962C8B-B14F-4D97-AF65-F5344CB8AC3E}">
        <p14:creationId xmlns:p14="http://schemas.microsoft.com/office/powerpoint/2010/main" val="382429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7A27F-E0F0-64F7-053E-ACEFB14AD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Σεξουαλικώς μεταδιδόμενα νοσήματα</a:t>
            </a:r>
            <a:endParaRPr lang="en-NF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6EBEE-09A3-CE66-12B0-28C1F957C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4011" y="2473819"/>
            <a:ext cx="4998721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/>
              <a:t>Επώδυνα έλκη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Μαλακό έλκος </a:t>
            </a:r>
            <a:r>
              <a:rPr lang="en-US" dirty="0"/>
              <a:t>(</a:t>
            </a:r>
            <a:r>
              <a:rPr lang="en-US" b="0" i="1" dirty="0" err="1">
                <a:solidFill>
                  <a:srgbClr val="040C28"/>
                </a:solidFill>
                <a:effectLst/>
              </a:rPr>
              <a:t>Haemophilus</a:t>
            </a:r>
            <a:r>
              <a:rPr lang="en-US" b="0" i="1" dirty="0">
                <a:solidFill>
                  <a:srgbClr val="040C28"/>
                </a:solidFill>
                <a:effectLst/>
              </a:rPr>
              <a:t> </a:t>
            </a:r>
            <a:r>
              <a:rPr lang="en-US" b="0" i="1" dirty="0" err="1">
                <a:solidFill>
                  <a:srgbClr val="040C28"/>
                </a:solidFill>
                <a:effectLst/>
              </a:rPr>
              <a:t>ducreyi</a:t>
            </a:r>
            <a:r>
              <a:rPr lang="en-US" b="0" i="0" dirty="0">
                <a:solidFill>
                  <a:srgbClr val="040C28"/>
                </a:solidFill>
                <a:effectLst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40C28"/>
                </a:solidFill>
              </a:rPr>
              <a:t>Έρπης γεννητικών οργάνων (</a:t>
            </a:r>
            <a:r>
              <a:rPr lang="en-US" dirty="0">
                <a:solidFill>
                  <a:srgbClr val="040C28"/>
                </a:solidFill>
              </a:rPr>
              <a:t>HSV 2)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40C28"/>
                </a:solidFill>
              </a:rPr>
              <a:t>Χλαμύδια (</a:t>
            </a:r>
            <a:r>
              <a:rPr lang="en-US" i="1" dirty="0">
                <a:solidFill>
                  <a:srgbClr val="040C28"/>
                </a:solidFill>
              </a:rPr>
              <a:t>Chlamydia trachomatis</a:t>
            </a:r>
            <a:r>
              <a:rPr lang="en-US" dirty="0">
                <a:solidFill>
                  <a:srgbClr val="040C28"/>
                </a:solidFill>
              </a:rPr>
              <a:t>)</a:t>
            </a:r>
            <a:endParaRPr lang="el-GR" dirty="0">
              <a:solidFill>
                <a:srgbClr val="040C28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040C28"/>
              </a:solidFill>
            </a:endParaRPr>
          </a:p>
          <a:p>
            <a:pPr marL="0" indent="0">
              <a:buNone/>
            </a:pPr>
            <a:r>
              <a:rPr lang="el-GR" sz="2400" dirty="0">
                <a:solidFill>
                  <a:srgbClr val="040C28"/>
                </a:solidFill>
              </a:rPr>
              <a:t>Ανώδυνα έλκη</a:t>
            </a:r>
            <a:endParaRPr lang="en-US" sz="2400" dirty="0">
              <a:solidFill>
                <a:srgbClr val="040C28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Πρωτογενής Σύφιλη </a:t>
            </a:r>
            <a:r>
              <a:rPr lang="en-US" dirty="0"/>
              <a:t>(</a:t>
            </a:r>
            <a:r>
              <a:rPr lang="en-US" i="1" dirty="0"/>
              <a:t>Treponema pallidum</a:t>
            </a:r>
            <a:r>
              <a:rPr lang="en-US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Βουβωνικό κοκκίωμα </a:t>
            </a:r>
            <a:r>
              <a:rPr lang="en-US" dirty="0"/>
              <a:t>(</a:t>
            </a:r>
            <a:r>
              <a:rPr lang="en-US" i="1" dirty="0"/>
              <a:t>Klebsiella </a:t>
            </a:r>
            <a:r>
              <a:rPr lang="en-US" i="1" dirty="0" err="1"/>
              <a:t>granulomatis</a:t>
            </a:r>
            <a:r>
              <a:rPr lang="en-US" dirty="0"/>
              <a:t>)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040C28"/>
              </a:solidFill>
            </a:endParaRPr>
          </a:p>
          <a:p>
            <a:endParaRPr lang="el-GR" dirty="0"/>
          </a:p>
          <a:p>
            <a:endParaRPr lang="en-NF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F532906-AA20-AE16-1BD5-2AFBB6EC9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083" y="2471242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ranuloma inguinale. Donovanosis | DermNet">
            <a:extLst>
              <a:ext uri="{FF2B5EF4-FFF2-40B4-BE49-F238E27FC236}">
                <a16:creationId xmlns:a16="http://schemas.microsoft.com/office/drawing/2014/main" id="{D5293984-43F9-8BD2-215E-7411849C9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083" y="4365142"/>
            <a:ext cx="245745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0380D8-D64C-93E8-3B30-1DAB4B29FC0A}"/>
              </a:ext>
            </a:extLst>
          </p:cNvPr>
          <p:cNvSpPr txBox="1"/>
          <p:nvPr/>
        </p:nvSpPr>
        <p:spPr>
          <a:xfrm>
            <a:off x="10265924" y="4042093"/>
            <a:ext cx="1926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Συφιλιδικό έλκος</a:t>
            </a:r>
            <a:endParaRPr lang="en-NF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34D62D-CADA-D878-A0B8-2C7664375901}"/>
              </a:ext>
            </a:extLst>
          </p:cNvPr>
          <p:cNvSpPr txBox="1"/>
          <p:nvPr/>
        </p:nvSpPr>
        <p:spPr>
          <a:xfrm>
            <a:off x="10265924" y="5945518"/>
            <a:ext cx="2033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Granuloma inguinale</a:t>
            </a:r>
            <a:endParaRPr lang="en-NF" sz="1200" i="1" dirty="0"/>
          </a:p>
        </p:txBody>
      </p:sp>
    </p:spTree>
    <p:extLst>
      <p:ext uri="{BB962C8B-B14F-4D97-AF65-F5344CB8AC3E}">
        <p14:creationId xmlns:p14="http://schemas.microsoft.com/office/powerpoint/2010/main" val="982652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F2DA34D-20E5-455E-2763-86E6CD5B4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HPV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6A1B991-FE69-EE02-B047-65FFE6572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2987" y="2346870"/>
            <a:ext cx="3028717" cy="360175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l-GR" dirty="0"/>
              <a:t>Στελέχη</a:t>
            </a:r>
            <a:r>
              <a:rPr lang="en-US" dirty="0"/>
              <a:t> high-risk:</a:t>
            </a:r>
          </a:p>
          <a:p>
            <a:pPr>
              <a:lnSpc>
                <a:spcPct val="150000"/>
              </a:lnSpc>
            </a:pPr>
            <a:r>
              <a:rPr lang="en-US" b="0" i="0" dirty="0">
                <a:solidFill>
                  <a:srgbClr val="040C28"/>
                </a:solidFill>
                <a:effectLst/>
              </a:rPr>
              <a:t>16, 18, 31, 33, 34, 35, 39, 45, 51, 52, 56, 58, 59, 66, 68</a:t>
            </a:r>
            <a:r>
              <a:rPr lang="el-GR" b="0" i="0" dirty="0">
                <a:solidFill>
                  <a:srgbClr val="040C28"/>
                </a:solidFill>
                <a:effectLst/>
              </a:rPr>
              <a:t> και</a:t>
            </a:r>
            <a:r>
              <a:rPr lang="en-US" b="0" i="0" dirty="0">
                <a:solidFill>
                  <a:srgbClr val="040C28"/>
                </a:solidFill>
                <a:effectLst/>
              </a:rPr>
              <a:t> 70</a:t>
            </a:r>
          </a:p>
          <a:p>
            <a:endParaRPr lang="en-US" dirty="0">
              <a:solidFill>
                <a:srgbClr val="040C28"/>
              </a:solidFill>
              <a:latin typeface="Google Sans"/>
            </a:endParaRPr>
          </a:p>
          <a:p>
            <a:endParaRPr lang="en-US" dirty="0">
              <a:solidFill>
                <a:srgbClr val="040C28"/>
              </a:solidFill>
              <a:latin typeface="Google Sans"/>
            </a:endParaRPr>
          </a:p>
          <a:p>
            <a:r>
              <a:rPr lang="el-GR" b="1" dirty="0">
                <a:solidFill>
                  <a:srgbClr val="040C28"/>
                </a:solidFill>
                <a:latin typeface="Google Sans"/>
              </a:rPr>
              <a:t>Ανάγκη εμβολιασμού!!!</a:t>
            </a:r>
            <a:endParaRPr lang="el-GR" b="1" dirty="0"/>
          </a:p>
        </p:txBody>
      </p:sp>
      <p:pic>
        <p:nvPicPr>
          <p:cNvPr id="1026" name="Picture 2" descr="Condyloma (Genital Warts) - The Voice of the Queer">
            <a:extLst>
              <a:ext uri="{FF2B5EF4-FFF2-40B4-BE49-F238E27FC236}">
                <a16:creationId xmlns:a16="http://schemas.microsoft.com/office/drawing/2014/main" id="{107A1CCF-59D3-4EED-C8DF-C46262279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58" y="1845734"/>
            <a:ext cx="6700466" cy="438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382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1EE30-B25C-497F-2B29-535CE22B5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Γονόρροια</a:t>
            </a:r>
            <a:endParaRPr lang="en-NF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FAD79-E24C-504E-0134-9124B03D5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828" y="2366128"/>
            <a:ext cx="3606695" cy="1847653"/>
          </a:xfrm>
        </p:spPr>
        <p:txBody>
          <a:bodyPr>
            <a:normAutofit/>
          </a:bodyPr>
          <a:lstStyle/>
          <a:p>
            <a:r>
              <a:rPr lang="el-GR" b="1"/>
              <a:t>Συμπτωματολογία (εάν υπάρχει)</a:t>
            </a:r>
          </a:p>
          <a:p>
            <a:r>
              <a:rPr lang="el-GR"/>
              <a:t>Ουρηθρίτιδα</a:t>
            </a:r>
          </a:p>
          <a:p>
            <a:r>
              <a:rPr lang="el-GR"/>
              <a:t>Λευκό έκκριμα ουρήθρας</a:t>
            </a:r>
          </a:p>
          <a:p>
            <a:r>
              <a:rPr lang="el-GR"/>
              <a:t>Πρωκτικό έκκριμα και τεινεσμός</a:t>
            </a:r>
          </a:p>
          <a:p>
            <a:endParaRPr lang="en-NF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2A27F-DEF8-D3E1-CFD1-05B088BF7B89}"/>
              </a:ext>
            </a:extLst>
          </p:cNvPr>
          <p:cNvSpPr txBox="1"/>
          <p:nvPr/>
        </p:nvSpPr>
        <p:spPr>
          <a:xfrm>
            <a:off x="7136090" y="2290714"/>
            <a:ext cx="476083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Επιπλοκές</a:t>
            </a:r>
            <a:r>
              <a:rPr lang="en-US" sz="2000" b="1" dirty="0"/>
              <a:t>: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dirty="0"/>
              <a:t>Προστατίτιδα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dirty="0"/>
              <a:t>Επιδιδυμίτιδα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dirty="0"/>
              <a:t>Σαλπιγγίτιδα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dirty="0"/>
              <a:t>Υπογονιμότητα</a:t>
            </a:r>
          </a:p>
          <a:p>
            <a:pPr lvl="1">
              <a:buClr>
                <a:schemeClr val="accent1"/>
              </a:buClr>
            </a:pPr>
            <a:endParaRPr lang="el-GR" dirty="0"/>
          </a:p>
          <a:p>
            <a:endParaRPr lang="el-GR" dirty="0"/>
          </a:p>
          <a:p>
            <a:r>
              <a:rPr lang="el-GR" dirty="0"/>
              <a:t>Σπανιότερα</a:t>
            </a:r>
            <a:r>
              <a:rPr lang="en-US" dirty="0"/>
              <a:t>:</a:t>
            </a:r>
            <a:r>
              <a:rPr lang="el-GR" dirty="0"/>
              <a:t> </a:t>
            </a:r>
          </a:p>
          <a:p>
            <a:pPr lvl="1"/>
            <a:r>
              <a:rPr lang="el-GR" dirty="0"/>
              <a:t>Σηψαιμία με αρθρίτιδα, εμπύρετο, εξάνθημα (κηλιδώδες αρχικά και βλατιδώδες στην πορεία) και ενδοκαρδίτιδα</a:t>
            </a:r>
          </a:p>
          <a:p>
            <a:pPr lvl="1"/>
            <a:r>
              <a:rPr lang="el-GR" dirty="0"/>
              <a:t>                      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E91C19-2873-8558-4DDC-3694A99C9996}"/>
              </a:ext>
            </a:extLst>
          </p:cNvPr>
          <p:cNvSpPr txBox="1"/>
          <p:nvPr/>
        </p:nvSpPr>
        <p:spPr>
          <a:xfrm>
            <a:off x="1219828" y="5227213"/>
            <a:ext cx="5665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Πολλές γυναίκες μπερδεύουν τη συμπτωματολογία της γονοκοκκικής λοίμωξης με ουρολοίμωξη</a:t>
            </a:r>
            <a:endParaRPr lang="en-NF" dirty="0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5599C66B-7B36-C3CA-D9CA-86259FB2B677}"/>
              </a:ext>
            </a:extLst>
          </p:cNvPr>
          <p:cNvSpPr/>
          <p:nvPr/>
        </p:nvSpPr>
        <p:spPr>
          <a:xfrm>
            <a:off x="949986" y="5227213"/>
            <a:ext cx="294587" cy="631596"/>
          </a:xfrm>
          <a:prstGeom prst="leftBrace">
            <a:avLst>
              <a:gd name="adj1" fmla="val 27533"/>
              <a:gd name="adj2" fmla="val 5000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F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7CAF3E44-B9BA-16E1-E81B-638625F3EF28}"/>
              </a:ext>
            </a:extLst>
          </p:cNvPr>
          <p:cNvSpPr/>
          <p:nvPr/>
        </p:nvSpPr>
        <p:spPr>
          <a:xfrm rot="10800000">
            <a:off x="6400251" y="5241948"/>
            <a:ext cx="294587" cy="631596"/>
          </a:xfrm>
          <a:prstGeom prst="leftBrace">
            <a:avLst>
              <a:gd name="adj1" fmla="val 27533"/>
              <a:gd name="adj2" fmla="val 51493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F"/>
          </a:p>
        </p:txBody>
      </p:sp>
    </p:spTree>
    <p:extLst>
      <p:ext uri="{BB962C8B-B14F-4D97-AF65-F5344CB8AC3E}">
        <p14:creationId xmlns:p14="http://schemas.microsoft.com/office/powerpoint/2010/main" val="3137833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4141E9E-E626-6B04-4DED-BF26E17F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Immunodeficiency Virus (HIV)</a:t>
            </a:r>
            <a:endParaRPr lang="el-GR" dirty="0"/>
          </a:p>
        </p:txBody>
      </p:sp>
      <p:pic>
        <p:nvPicPr>
          <p:cNvPr id="1026" name="Picture 2" descr="HIV Replication Cycle | NIH: National Institute of Allergy and Infectious  Diseases">
            <a:extLst>
              <a:ext uri="{FF2B5EF4-FFF2-40B4-BE49-F238E27FC236}">
                <a16:creationId xmlns:a16="http://schemas.microsoft.com/office/drawing/2014/main" id="{1B6B3E19-FFCA-5525-0A26-6311A900B5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4524" y="1805806"/>
            <a:ext cx="3252877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1D4E07-06A7-A906-3453-1D5D855F3D53}"/>
              </a:ext>
            </a:extLst>
          </p:cNvPr>
          <p:cNvSpPr txBox="1"/>
          <p:nvPr/>
        </p:nvSpPr>
        <p:spPr>
          <a:xfrm>
            <a:off x="1785460" y="2567473"/>
            <a:ext cx="457511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HIV: RNA </a:t>
            </a:r>
            <a:r>
              <a:rPr lang="el-GR" dirty="0" err="1"/>
              <a:t>ρετροιός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l-GR" dirty="0"/>
              <a:t>Υποδοχέας </a:t>
            </a:r>
            <a:r>
              <a:rPr lang="en-US" dirty="0"/>
              <a:t>CD4: </a:t>
            </a:r>
            <a:r>
              <a:rPr lang="el-GR" dirty="0"/>
              <a:t>σύνδεση ιού για είσοδο και πολλαπλασιασμό εντός των </a:t>
            </a:r>
            <a:r>
              <a:rPr lang="en-US" dirty="0"/>
              <a:t>CD4 </a:t>
            </a:r>
            <a:r>
              <a:rPr lang="el-GR" dirty="0"/>
              <a:t>κυττάρων του ξενιστή</a:t>
            </a:r>
          </a:p>
          <a:p>
            <a:endParaRPr lang="el-GR" dirty="0"/>
          </a:p>
          <a:p>
            <a:endParaRPr lang="el-GR" dirty="0"/>
          </a:p>
          <a:p>
            <a:r>
              <a:rPr lang="en-US" dirty="0"/>
              <a:t>CD4    </a:t>
            </a:r>
            <a:r>
              <a:rPr lang="el-GR" dirty="0"/>
              <a:t>στην πορεία της νόσου- σημαντικός δείκτης βαρύτητας της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err="1"/>
              <a:t>Πυρόπτωση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Απόπτωση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l-GR" dirty="0"/>
              <a:t> 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3A64B0-D0E6-3B1C-AB3B-78DE15741501}"/>
              </a:ext>
            </a:extLst>
          </p:cNvPr>
          <p:cNvSpPr txBox="1"/>
          <p:nvPr/>
        </p:nvSpPr>
        <p:spPr>
          <a:xfrm>
            <a:off x="8834691" y="5896977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HIV “life cycle”</a:t>
            </a:r>
          </a:p>
        </p:txBody>
      </p:sp>
      <p:sp>
        <p:nvSpPr>
          <p:cNvPr id="7" name="Βέλος: Κάτω 6">
            <a:extLst>
              <a:ext uri="{FF2B5EF4-FFF2-40B4-BE49-F238E27FC236}">
                <a16:creationId xmlns:a16="http://schemas.microsoft.com/office/drawing/2014/main" id="{E2B32722-7643-4E0F-A531-BA7774DF1708}"/>
              </a:ext>
            </a:extLst>
          </p:cNvPr>
          <p:cNvSpPr/>
          <p:nvPr/>
        </p:nvSpPr>
        <p:spPr>
          <a:xfrm>
            <a:off x="2337910" y="4829630"/>
            <a:ext cx="45719" cy="20527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70262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53A1FFC-ADAE-6105-B5F8-274A14906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Immunodeficiency Virus (HIV)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553ACEA-633C-7B13-E229-A507A1EB2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3280" y="2767965"/>
            <a:ext cx="3655695" cy="4023360"/>
          </a:xfrm>
        </p:spPr>
        <p:txBody>
          <a:bodyPr/>
          <a:lstStyle/>
          <a:p>
            <a:r>
              <a:rPr lang="el-GR" b="1" dirty="0"/>
              <a:t>Τρόπος μετάδοσης</a:t>
            </a:r>
            <a:r>
              <a:rPr lang="en-US" b="1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Σεξουαλική επαφή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Κάθετη μετάδοση (~15%)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Μολυσμένες βελόνες σε </a:t>
            </a:r>
            <a:r>
              <a:rPr lang="en-US" dirty="0"/>
              <a:t>IVDU</a:t>
            </a: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Μετάγγιση αίματος (παλαιότερα)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DA1AF8-2DA8-68F6-6503-3C6CD845E7D4}"/>
              </a:ext>
            </a:extLst>
          </p:cNvPr>
          <p:cNvSpPr txBox="1"/>
          <p:nvPr/>
        </p:nvSpPr>
        <p:spPr>
          <a:xfrm>
            <a:off x="1171575" y="2590800"/>
            <a:ext cx="57721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/>
              <a:t>Μεταδίδεται κυρίως μέσω βιολογικών υγρών</a:t>
            </a:r>
            <a:r>
              <a:rPr lang="en-US" sz="2000" b="1" dirty="0"/>
              <a:t>: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sz="2000" dirty="0"/>
              <a:t>Αίμα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sz="2000" dirty="0"/>
              <a:t>Σπέρμα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sz="2000" dirty="0"/>
              <a:t>Τραχηλικές εκκρίσεις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sz="2000" dirty="0"/>
              <a:t>Πιθανώς το μητρικό γάλα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9448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D65D62F-DB44-5BAA-9B91-633E94CE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Immunodeficiency Virus (HIV)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F65B481-9B20-B146-3EB0-C30EB8B3D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0" y="1845734"/>
            <a:ext cx="3383280" cy="4023360"/>
          </a:xfrm>
        </p:spPr>
        <p:txBody>
          <a:bodyPr>
            <a:normAutofit/>
          </a:bodyPr>
          <a:lstStyle/>
          <a:p>
            <a:r>
              <a:rPr lang="el-GR" dirty="0"/>
              <a:t>Στάδια </a:t>
            </a:r>
            <a:r>
              <a:rPr lang="en-US" dirty="0"/>
              <a:t>HIV: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Στάδιο </a:t>
            </a:r>
            <a:r>
              <a:rPr lang="en-US" dirty="0"/>
              <a:t>1— </a:t>
            </a:r>
            <a:r>
              <a:rPr lang="el-GR" dirty="0"/>
              <a:t>χωρίς κατάσταση που να ορίζει </a:t>
            </a:r>
            <a:r>
              <a:rPr lang="en-US" dirty="0"/>
              <a:t>AIDS</a:t>
            </a:r>
            <a:r>
              <a:rPr lang="el-GR" dirty="0"/>
              <a:t> και είτε </a:t>
            </a:r>
            <a:r>
              <a:rPr lang="en-US" dirty="0"/>
              <a:t>CD4 </a:t>
            </a:r>
            <a:r>
              <a:rPr lang="el-GR" dirty="0"/>
              <a:t>κύτταρα</a:t>
            </a:r>
            <a:r>
              <a:rPr lang="en-US" dirty="0"/>
              <a:t> ≥500 </a:t>
            </a:r>
            <a:r>
              <a:rPr lang="el-GR" dirty="0" err="1"/>
              <a:t>κυτ</a:t>
            </a:r>
            <a:r>
              <a:rPr lang="en-US" dirty="0"/>
              <a:t>/mm3 </a:t>
            </a:r>
            <a:r>
              <a:rPr lang="el-GR" dirty="0"/>
              <a:t>ή ποσοστό</a:t>
            </a:r>
            <a:r>
              <a:rPr lang="en-US" dirty="0"/>
              <a:t> CD4 ≥29%.</a:t>
            </a: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Στάδιο</a:t>
            </a:r>
            <a:r>
              <a:rPr lang="en-US" dirty="0"/>
              <a:t> 2—</a:t>
            </a:r>
            <a:r>
              <a:rPr lang="el-GR" dirty="0"/>
              <a:t>χωρίς κατάσταση που να ορίζει </a:t>
            </a:r>
            <a:r>
              <a:rPr lang="en-US" dirty="0"/>
              <a:t>AIDS</a:t>
            </a:r>
            <a:r>
              <a:rPr lang="el-GR" dirty="0"/>
              <a:t> και είτε </a:t>
            </a:r>
            <a:r>
              <a:rPr lang="en-US" dirty="0"/>
              <a:t>CD4 </a:t>
            </a:r>
            <a:r>
              <a:rPr lang="el-GR" dirty="0"/>
              <a:t>κύτταρα</a:t>
            </a:r>
            <a:r>
              <a:rPr lang="en-US" dirty="0"/>
              <a:t> 200–400 </a:t>
            </a:r>
            <a:r>
              <a:rPr lang="el-GR" dirty="0" err="1"/>
              <a:t>κυτ</a:t>
            </a:r>
            <a:r>
              <a:rPr lang="en-US" dirty="0"/>
              <a:t>/mm3 </a:t>
            </a:r>
            <a:r>
              <a:rPr lang="el-GR" dirty="0"/>
              <a:t>ή ποσοστό</a:t>
            </a:r>
            <a:r>
              <a:rPr lang="en-US" dirty="0"/>
              <a:t> CD4 14–28%. </a:t>
            </a: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Στάδιο</a:t>
            </a:r>
            <a:r>
              <a:rPr lang="en-US" dirty="0"/>
              <a:t> 3 (AIDS)—</a:t>
            </a:r>
            <a:r>
              <a:rPr lang="el-GR" dirty="0"/>
              <a:t>κατάσταση που να ορίζει </a:t>
            </a:r>
            <a:r>
              <a:rPr lang="en-US" dirty="0"/>
              <a:t>AIDS</a:t>
            </a:r>
            <a:r>
              <a:rPr lang="el-GR" dirty="0"/>
              <a:t> είτε </a:t>
            </a:r>
            <a:r>
              <a:rPr lang="en-US" dirty="0"/>
              <a:t>CD4 </a:t>
            </a:r>
            <a:r>
              <a:rPr lang="el-GR" dirty="0"/>
              <a:t>κύτταρα</a:t>
            </a:r>
            <a:r>
              <a:rPr lang="en-US" dirty="0"/>
              <a:t>  &lt;14%.</a:t>
            </a:r>
            <a:endParaRPr lang="el-GR" dirty="0"/>
          </a:p>
        </p:txBody>
      </p:sp>
      <p:pic>
        <p:nvPicPr>
          <p:cNvPr id="2050" name="Picture 2" descr="HIV Infection and AIDS: Practice Essentials, Background, Pathophysiology">
            <a:extLst>
              <a:ext uri="{FF2B5EF4-FFF2-40B4-BE49-F238E27FC236}">
                <a16:creationId xmlns:a16="http://schemas.microsoft.com/office/drawing/2014/main" id="{C3BEFB3D-47F0-6D71-55BE-AA3060D76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52" y="2302758"/>
            <a:ext cx="5508490" cy="318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839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7469EC9-D606-4458-FEE2-E3910B0A6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Περίοδοι επωάσεως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0283FE-1ECD-AE57-FA6E-793AD71CCAF3}"/>
              </a:ext>
            </a:extLst>
          </p:cNvPr>
          <p:cNvSpPr txBox="1"/>
          <p:nvPr/>
        </p:nvSpPr>
        <p:spPr>
          <a:xfrm>
            <a:off x="1764616" y="1921998"/>
            <a:ext cx="8723728" cy="4470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l-GR" dirty="0"/>
              <a:t>Εντερίτιδα από </a:t>
            </a:r>
            <a:r>
              <a:rPr lang="en-US" dirty="0"/>
              <a:t>Salmonella: 6–48hr (</a:t>
            </a:r>
            <a:r>
              <a:rPr lang="el-GR" dirty="0"/>
              <a:t>συνήθως</a:t>
            </a:r>
            <a:r>
              <a:rPr lang="en-US" dirty="0"/>
              <a:t> 12–24hr) </a:t>
            </a:r>
            <a:endParaRPr lang="el-GR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COVID-19: 7–14d (</a:t>
            </a:r>
            <a:r>
              <a:rPr lang="el-GR" dirty="0"/>
              <a:t>μέση</a:t>
            </a:r>
            <a:r>
              <a:rPr lang="en-US" dirty="0"/>
              <a:t> 5d) </a:t>
            </a:r>
            <a:endParaRPr lang="el-GR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l-GR" dirty="0" err="1"/>
              <a:t>Αεριογόνος</a:t>
            </a:r>
            <a:r>
              <a:rPr lang="el-GR" dirty="0"/>
              <a:t> γάγγραινα</a:t>
            </a:r>
            <a:r>
              <a:rPr lang="en-US" dirty="0"/>
              <a:t>: 6hr to 4d</a:t>
            </a:r>
            <a:endParaRPr lang="el-GR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l-GR" dirty="0"/>
              <a:t>Νόσος </a:t>
            </a:r>
            <a:r>
              <a:rPr lang="el-GR" dirty="0" err="1"/>
              <a:t>λεγεωναρίων</a:t>
            </a:r>
            <a:r>
              <a:rPr lang="en-US" dirty="0"/>
              <a:t>: 2–10d (</a:t>
            </a:r>
            <a:r>
              <a:rPr lang="el-GR" dirty="0"/>
              <a:t>συνήθως</a:t>
            </a:r>
            <a:r>
              <a:rPr lang="en-US" dirty="0"/>
              <a:t> 7d) </a:t>
            </a:r>
            <a:endParaRPr lang="el-GR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l-GR" dirty="0" err="1"/>
              <a:t>Μηνιγγιτιδοκοκκαιμία</a:t>
            </a:r>
            <a:r>
              <a:rPr lang="en-US" dirty="0"/>
              <a:t>: 1–7d (</a:t>
            </a:r>
            <a:r>
              <a:rPr lang="el-GR" dirty="0"/>
              <a:t>συνήθως</a:t>
            </a:r>
            <a:r>
              <a:rPr lang="en-US" dirty="0"/>
              <a:t> 3d)</a:t>
            </a:r>
            <a:endParaRPr lang="el-GR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l-GR" dirty="0" err="1"/>
              <a:t>Βρουκέλλα</a:t>
            </a:r>
            <a:r>
              <a:rPr lang="en-US" dirty="0"/>
              <a:t>: 7–21d </a:t>
            </a:r>
            <a:endParaRPr lang="el-GR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Malaria (falciparum): 7–14d (</a:t>
            </a:r>
            <a:r>
              <a:rPr lang="el-GR" dirty="0"/>
              <a:t>πιθανώς περισσότερο</a:t>
            </a:r>
            <a:r>
              <a:rPr lang="en-US" dirty="0"/>
              <a:t>) </a:t>
            </a:r>
            <a:endParaRPr lang="el-GR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Malaria (vivax, </a:t>
            </a:r>
            <a:r>
              <a:rPr lang="en-US" dirty="0" err="1"/>
              <a:t>malariae</a:t>
            </a:r>
            <a:r>
              <a:rPr lang="en-US" dirty="0"/>
              <a:t>, </a:t>
            </a:r>
            <a:r>
              <a:rPr lang="en-US" dirty="0" err="1"/>
              <a:t>ovale</a:t>
            </a:r>
            <a:r>
              <a:rPr lang="en-US" dirty="0"/>
              <a:t>): 12–40d (</a:t>
            </a:r>
            <a:r>
              <a:rPr lang="el-GR" dirty="0"/>
              <a:t>περιστασιακά</a:t>
            </a:r>
            <a:r>
              <a:rPr lang="en-US" dirty="0"/>
              <a:t> &gt;1y) </a:t>
            </a:r>
            <a:endParaRPr lang="el-GR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l-GR" dirty="0"/>
              <a:t>Τέτανος</a:t>
            </a:r>
            <a:r>
              <a:rPr lang="en-US" dirty="0"/>
              <a:t>: 1d</a:t>
            </a:r>
            <a:r>
              <a:rPr lang="el-GR" dirty="0"/>
              <a:t> έως</a:t>
            </a:r>
            <a:r>
              <a:rPr lang="en-US" dirty="0"/>
              <a:t> 3m (</a:t>
            </a:r>
            <a:r>
              <a:rPr lang="el-GR" dirty="0"/>
              <a:t>συνήθως</a:t>
            </a:r>
            <a:r>
              <a:rPr lang="en-US" dirty="0"/>
              <a:t> 4–14d) </a:t>
            </a:r>
            <a:endParaRPr lang="el-GR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l-GR" dirty="0"/>
              <a:t>Ηπατίτιδα Α</a:t>
            </a:r>
            <a:r>
              <a:rPr lang="en-US" dirty="0"/>
              <a:t>: 2–6w </a:t>
            </a:r>
            <a:r>
              <a:rPr lang="el-GR" dirty="0"/>
              <a:t> (περίοδος μετάδοσης 2</a:t>
            </a:r>
            <a:r>
              <a:rPr lang="en-US" dirty="0"/>
              <a:t>w </a:t>
            </a:r>
            <a:r>
              <a:rPr lang="el-GR" dirty="0"/>
              <a:t>πριν την εμφάνιση </a:t>
            </a:r>
            <a:r>
              <a:rPr lang="el-GR" dirty="0" err="1"/>
              <a:t>ικτέρου</a:t>
            </a:r>
            <a:r>
              <a:rPr lang="el-GR" dirty="0"/>
              <a:t> και 1</a:t>
            </a:r>
            <a:r>
              <a:rPr lang="en-US" dirty="0"/>
              <a:t>w </a:t>
            </a:r>
            <a:r>
              <a:rPr lang="el-GR" dirty="0"/>
              <a:t>μετά)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l-GR" dirty="0"/>
              <a:t>Ηπατίτιδα</a:t>
            </a:r>
            <a:r>
              <a:rPr lang="en-US" dirty="0"/>
              <a:t> B/C: 6w to 6m </a:t>
            </a:r>
            <a:endParaRPr lang="el-GR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HIV: 2w </a:t>
            </a:r>
            <a:r>
              <a:rPr lang="el-GR" dirty="0"/>
              <a:t>έως</a:t>
            </a:r>
            <a:r>
              <a:rPr lang="en-US" dirty="0"/>
              <a:t> 3m </a:t>
            </a:r>
            <a:endParaRPr lang="el-GR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l-GR" dirty="0"/>
              <a:t>Λοιμώδης μονοπυρήνωση</a:t>
            </a:r>
            <a:r>
              <a:rPr lang="en-US" dirty="0"/>
              <a:t>: 4–7w </a:t>
            </a:r>
            <a:endParaRPr lang="el-GR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l-GR" dirty="0"/>
              <a:t>Σύφιλη</a:t>
            </a:r>
            <a:r>
              <a:rPr lang="en-US" dirty="0"/>
              <a:t>: 10d </a:t>
            </a:r>
            <a:r>
              <a:rPr lang="el-GR" dirty="0"/>
              <a:t>έως</a:t>
            </a:r>
            <a:r>
              <a:rPr lang="en-US" dirty="0"/>
              <a:t> 10w (</a:t>
            </a:r>
            <a:r>
              <a:rPr lang="el-GR" dirty="0"/>
              <a:t>συνήθως</a:t>
            </a:r>
            <a:r>
              <a:rPr lang="en-US" dirty="0"/>
              <a:t> 3w)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72105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4CE1DCF-0002-1D0F-BBD4-B39FFCA26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Immunodeficiency Virus (HIV)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8A0DBEF-E6B5-887A-CB42-CF01F7261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323806" cy="40233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dirty="0"/>
              <a:t>Στάδιο 1</a:t>
            </a:r>
            <a:r>
              <a:rPr lang="en-US" dirty="0"/>
              <a:t>: </a:t>
            </a:r>
            <a:r>
              <a:rPr lang="el-GR" dirty="0"/>
              <a:t>Οξύ </a:t>
            </a:r>
            <a:r>
              <a:rPr lang="el-GR" dirty="0" err="1"/>
              <a:t>ρετροϊκό</a:t>
            </a:r>
            <a:r>
              <a:rPr lang="en-US" dirty="0"/>
              <a:t> (2-4 </a:t>
            </a:r>
            <a:r>
              <a:rPr lang="el-GR" dirty="0"/>
              <a:t>εβδομάδες από την έκθεση)</a:t>
            </a:r>
          </a:p>
          <a:p>
            <a:pPr lvl="1">
              <a:lnSpc>
                <a:spcPct val="150000"/>
              </a:lnSpc>
            </a:pPr>
            <a:r>
              <a:rPr lang="el-GR" dirty="0" err="1"/>
              <a:t>Γριπώδης</a:t>
            </a:r>
            <a:r>
              <a:rPr lang="el-GR" dirty="0"/>
              <a:t> συνδρομή</a:t>
            </a:r>
          </a:p>
          <a:p>
            <a:pPr lvl="1">
              <a:lnSpc>
                <a:spcPct val="150000"/>
              </a:lnSpc>
            </a:pPr>
            <a:r>
              <a:rPr lang="el-GR" dirty="0" err="1"/>
              <a:t>Λεμφαδενοπάθεια</a:t>
            </a:r>
            <a:endParaRPr lang="el-GR" dirty="0"/>
          </a:p>
          <a:p>
            <a:pPr lvl="1">
              <a:lnSpc>
                <a:spcPct val="150000"/>
              </a:lnSpc>
            </a:pPr>
            <a:r>
              <a:rPr lang="el-GR" dirty="0"/>
              <a:t>Εμπύρετο</a:t>
            </a:r>
          </a:p>
          <a:p>
            <a:pPr lvl="1">
              <a:lnSpc>
                <a:spcPct val="150000"/>
              </a:lnSpc>
            </a:pPr>
            <a:r>
              <a:rPr lang="el-GR" dirty="0"/>
              <a:t>Μυαλγίες</a:t>
            </a:r>
          </a:p>
          <a:p>
            <a:pPr lvl="1">
              <a:lnSpc>
                <a:spcPct val="150000"/>
              </a:lnSpc>
            </a:pPr>
            <a:r>
              <a:rPr lang="el-GR" dirty="0"/>
              <a:t>Κοιλιακό άγχος- διάρροιες-έμετοι</a:t>
            </a:r>
          </a:p>
          <a:p>
            <a:pPr lvl="1">
              <a:lnSpc>
                <a:spcPct val="150000"/>
              </a:lnSpc>
            </a:pPr>
            <a:r>
              <a:rPr lang="el-GR" dirty="0"/>
              <a:t>Ευκαιριακές λοιμώξεις</a:t>
            </a:r>
          </a:p>
          <a:p>
            <a:endParaRPr lang="el-GR" dirty="0"/>
          </a:p>
        </p:txBody>
      </p:sp>
      <p:sp>
        <p:nvSpPr>
          <p:cNvPr id="4" name="Θέση περιεχομένου 2">
            <a:extLst>
              <a:ext uri="{FF2B5EF4-FFF2-40B4-BE49-F238E27FC236}">
                <a16:creationId xmlns:a16="http://schemas.microsoft.com/office/drawing/2014/main" id="{61BEA2A2-E5C2-0922-6669-A0C7F96383DD}"/>
              </a:ext>
            </a:extLst>
          </p:cNvPr>
          <p:cNvSpPr txBox="1">
            <a:spLocks/>
          </p:cNvSpPr>
          <p:nvPr/>
        </p:nvSpPr>
        <p:spPr>
          <a:xfrm>
            <a:off x="5952309" y="1856448"/>
            <a:ext cx="4323806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l-GR" dirty="0"/>
              <a:t>Στάδιο 2</a:t>
            </a:r>
            <a:r>
              <a:rPr lang="en-US" dirty="0"/>
              <a:t>: </a:t>
            </a:r>
            <a:r>
              <a:rPr lang="el-GR" dirty="0"/>
              <a:t>χρόνιο </a:t>
            </a:r>
            <a:r>
              <a:rPr lang="en-US" dirty="0"/>
              <a:t>HIV (5 </a:t>
            </a:r>
            <a:r>
              <a:rPr lang="el-GR" dirty="0"/>
              <a:t>μήνες-10 έτη από την έκθεση)</a:t>
            </a:r>
          </a:p>
          <a:p>
            <a:pPr lvl="1">
              <a:lnSpc>
                <a:spcPct val="150000"/>
              </a:lnSpc>
            </a:pPr>
            <a:r>
              <a:rPr lang="el-GR" dirty="0" err="1"/>
              <a:t>Ασυμπτωματικό</a:t>
            </a:r>
            <a:r>
              <a:rPr lang="el-GR" dirty="0"/>
              <a:t> τα πρώτα έτη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5</a:t>
            </a:r>
            <a:r>
              <a:rPr lang="el-GR" dirty="0"/>
              <a:t>-10 έτη</a:t>
            </a:r>
            <a:r>
              <a:rPr lang="en-US" dirty="0"/>
              <a:t>: </a:t>
            </a:r>
            <a:r>
              <a:rPr lang="el-GR" dirty="0"/>
              <a:t>απώλεια βάρους, εμπύρετο, μυαλγίες, εμμένουσα ανώδυνη γενικευμένη </a:t>
            </a:r>
            <a:r>
              <a:rPr lang="el-GR" dirty="0" err="1"/>
              <a:t>λεμφαδενοπάθεια</a:t>
            </a:r>
            <a:endParaRPr lang="el-GR" dirty="0"/>
          </a:p>
          <a:p>
            <a:pPr lvl="1">
              <a:lnSpc>
                <a:spcPct val="150000"/>
              </a:lnSpc>
            </a:pPr>
            <a:endParaRPr lang="el-GR" dirty="0"/>
          </a:p>
          <a:p>
            <a:pPr lvl="1">
              <a:lnSpc>
                <a:spcPct val="150000"/>
              </a:lnSpc>
            </a:pP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779713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010C657-B184-36FF-1557-3FB01FE75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AIDS</a:t>
            </a:r>
            <a:r>
              <a:rPr lang="el-GR" dirty="0"/>
              <a:t>-</a:t>
            </a:r>
            <a:r>
              <a:rPr lang="en-US" dirty="0"/>
              <a:t>defining</a:t>
            </a:r>
            <a:r>
              <a:rPr lang="el-GR" dirty="0"/>
              <a:t>-</a:t>
            </a:r>
            <a:r>
              <a:rPr lang="en-US" dirty="0"/>
              <a:t>conditions</a:t>
            </a:r>
            <a:endParaRPr lang="el-GR" dirty="0"/>
          </a:p>
        </p:txBody>
      </p:sp>
      <p:pic>
        <p:nvPicPr>
          <p:cNvPr id="3076" name="Picture 4" descr="Initial Evaluation - Core Concepts">
            <a:extLst>
              <a:ext uri="{FF2B5EF4-FFF2-40B4-BE49-F238E27FC236}">
                <a16:creationId xmlns:a16="http://schemas.microsoft.com/office/drawing/2014/main" id="{A168C076-1C50-4B9D-E10E-B57089BEE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424" y="1914643"/>
            <a:ext cx="7615334" cy="427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9632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A3B970F-48E3-5FD2-78BE-C379A5E1D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Ηπατίτιδες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0AB0A4D-346C-5AB3-B019-E1DE6A615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3600" dirty="0"/>
              <a:t>Ηπατίτιδα Α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3600" dirty="0"/>
              <a:t>Ηπατίτιδα Β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3600" dirty="0"/>
              <a:t>Ηπατίτιδα </a:t>
            </a:r>
            <a:r>
              <a:rPr lang="en-US" sz="3600" dirty="0"/>
              <a:t>C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l-GR" sz="3600" dirty="0"/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l-GR" sz="3600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22273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1CF569B-7334-CB39-AA2F-2D04AF7A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Ηπατίτιδα Α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D43F1351-8E3B-795F-F044-50B2D3E04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2023544"/>
            <a:ext cx="5254171" cy="4022725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A1ECD320-1D0B-B4FB-F878-B6FFA3027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451" y="2023544"/>
            <a:ext cx="5151076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70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719650C-B9E3-87C6-763E-C52B4A991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Επιδημιολογία </a:t>
            </a:r>
            <a:r>
              <a:rPr lang="en-US" dirty="0" err="1"/>
              <a:t>HepA</a:t>
            </a:r>
            <a:r>
              <a:rPr lang="en-US" dirty="0"/>
              <a:t> </a:t>
            </a:r>
            <a:r>
              <a:rPr lang="el-GR" dirty="0"/>
              <a:t>στην Ελλάδα</a:t>
            </a:r>
          </a:p>
        </p:txBody>
      </p:sp>
      <p:pic>
        <p:nvPicPr>
          <p:cNvPr id="4" name="Θέση περιεχομένου 4">
            <a:extLst>
              <a:ext uri="{FF2B5EF4-FFF2-40B4-BE49-F238E27FC236}">
                <a16:creationId xmlns:a16="http://schemas.microsoft.com/office/drawing/2014/main" id="{3C59A49C-0F73-FB88-C09B-432ACD8ABD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4539" y="1858658"/>
            <a:ext cx="6167535" cy="4283949"/>
          </a:xfrm>
        </p:spPr>
      </p:pic>
    </p:spTree>
    <p:extLst>
      <p:ext uri="{BB962C8B-B14F-4D97-AF65-F5344CB8AC3E}">
        <p14:creationId xmlns:p14="http://schemas.microsoft.com/office/powerpoint/2010/main" val="1588492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Αποτέλεσμα εικόνας">
            <a:extLst>
              <a:ext uri="{FF2B5EF4-FFF2-40B4-BE49-F238E27FC236}">
                <a16:creationId xmlns:a16="http://schemas.microsoft.com/office/drawing/2014/main" id="{2EB83DC1-7108-2104-6DFF-9A2961464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3"/>
          <a:stretch/>
        </p:blipFill>
        <p:spPr bwMode="auto">
          <a:xfrm>
            <a:off x="1007706" y="1901656"/>
            <a:ext cx="5355771" cy="443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67F054-1C12-920A-DD3B-17633471B898}"/>
              </a:ext>
            </a:extLst>
          </p:cNvPr>
          <p:cNvSpPr txBox="1"/>
          <p:nvPr/>
        </p:nvSpPr>
        <p:spPr>
          <a:xfrm>
            <a:off x="1240971" y="718457"/>
            <a:ext cx="9918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800" dirty="0">
                <a:latin typeface="+mj-lt"/>
              </a:rPr>
              <a:t>Συμπτώματα και θεραπεία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30DF51-8317-77B3-C82E-E4E1D3C0F898}"/>
              </a:ext>
            </a:extLst>
          </p:cNvPr>
          <p:cNvSpPr txBox="1"/>
          <p:nvPr/>
        </p:nvSpPr>
        <p:spPr>
          <a:xfrm>
            <a:off x="7063273" y="2261400"/>
            <a:ext cx="4749282" cy="129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dirty="0"/>
              <a:t>Θεραπεία</a:t>
            </a:r>
            <a:r>
              <a:rPr lang="en-US" dirty="0"/>
              <a:t>: </a:t>
            </a:r>
            <a:endParaRPr lang="el-GR" dirty="0"/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dirty="0"/>
              <a:t>Υποστηρικτική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dirty="0"/>
              <a:t>Σε ΟΗΑ</a:t>
            </a:r>
            <a:r>
              <a:rPr lang="el-GR" dirty="0">
                <a:sym typeface="Wingdings" panose="05000000000000000000" pitchFamily="2" charset="2"/>
              </a:rPr>
              <a:t> μεταμόσχευση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F1855-BFE2-925A-47CF-75F31FA54167}"/>
              </a:ext>
            </a:extLst>
          </p:cNvPr>
          <p:cNvSpPr txBox="1"/>
          <p:nvPr/>
        </p:nvSpPr>
        <p:spPr>
          <a:xfrm>
            <a:off x="7063273" y="3890865"/>
            <a:ext cx="4749282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dirty="0"/>
              <a:t>Πρόληψη</a:t>
            </a:r>
            <a:r>
              <a:rPr lang="en-US" dirty="0"/>
              <a:t>: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dirty="0"/>
              <a:t>Απολύμανση υδάτων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l-GR" dirty="0"/>
              <a:t>Εμβολιασμός </a:t>
            </a:r>
          </a:p>
        </p:txBody>
      </p:sp>
    </p:spTree>
    <p:extLst>
      <p:ext uri="{BB962C8B-B14F-4D97-AF65-F5344CB8AC3E}">
        <p14:creationId xmlns:p14="http://schemas.microsoft.com/office/powerpoint/2010/main" val="3866535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40B2692-D71C-504F-CAA7-A22816F4F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Εμβόλιο ηπατίτιδας Α (</a:t>
            </a:r>
            <a:r>
              <a:rPr lang="en-US" dirty="0" err="1"/>
              <a:t>HepA</a:t>
            </a:r>
            <a:r>
              <a:rPr lang="en-US" dirty="0"/>
              <a:t>)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29252BF-1427-C6F6-91B5-A5915DC86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917" y="1845734"/>
            <a:ext cx="10058400" cy="4023360"/>
          </a:xfrm>
        </p:spPr>
        <p:txBody>
          <a:bodyPr>
            <a:normAutofit/>
          </a:bodyPr>
          <a:lstStyle/>
          <a:p>
            <a:pPr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2 </a:t>
            </a:r>
            <a:r>
              <a:rPr lang="el-GR" sz="2800" dirty="0"/>
              <a:t>δόσεις εμβολίου (0, 6-12 μήνες)</a:t>
            </a:r>
          </a:p>
          <a:p>
            <a:pPr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l-GR" sz="2800" dirty="0"/>
              <a:t>Ενήλικες ≥ 18 ετών</a:t>
            </a:r>
          </a:p>
          <a:p>
            <a:pPr marL="0" indent="0">
              <a:buNone/>
            </a:pPr>
            <a:endParaRPr lang="el-GR" dirty="0"/>
          </a:p>
        </p:txBody>
      </p:sp>
      <p:graphicFrame>
        <p:nvGraphicFramePr>
          <p:cNvPr id="4" name="Πίνακας 3">
            <a:extLst>
              <a:ext uri="{FF2B5EF4-FFF2-40B4-BE49-F238E27FC236}">
                <a16:creationId xmlns:a16="http://schemas.microsoft.com/office/drawing/2014/main" id="{01E25C33-F704-BB7B-B5E6-6AB6FE06DBB5}"/>
              </a:ext>
            </a:extLst>
          </p:cNvPr>
          <p:cNvGraphicFramePr>
            <a:graphicFrameLocks noGrp="1"/>
          </p:cNvGraphicFramePr>
          <p:nvPr/>
        </p:nvGraphicFramePr>
        <p:xfrm>
          <a:off x="6874395" y="1845734"/>
          <a:ext cx="4816862" cy="4379706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4816862">
                  <a:extLst>
                    <a:ext uri="{9D8B030D-6E8A-4147-A177-3AD203B41FA5}">
                      <a16:colId xmlns:a16="http://schemas.microsoft.com/office/drawing/2014/main" val="2170226622"/>
                    </a:ext>
                  </a:extLst>
                </a:gridCol>
              </a:tblGrid>
              <a:tr h="313009">
                <a:tc>
                  <a:txBody>
                    <a:bodyPr/>
                    <a:lstStyle/>
                    <a:p>
                      <a:r>
                        <a:rPr lang="el-GR" sz="1600" dirty="0"/>
                        <a:t>Σύσταση εμβολιασμού σε ομάδες υψηλού κινδύνου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329487"/>
                  </a:ext>
                </a:extLst>
              </a:tr>
              <a:tr h="2804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50" dirty="0"/>
                        <a:t>MSM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65219"/>
                  </a:ext>
                </a:extLst>
              </a:tr>
              <a:tr h="215194">
                <a:tc>
                  <a:txBody>
                    <a:bodyPr/>
                    <a:lstStyle/>
                    <a:p>
                      <a:r>
                        <a:rPr lang="el-GR" sz="1050" dirty="0"/>
                        <a:t>Χρήστες ναρκωτικών ουσιών (ενδοφλέβιων και μη)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021636"/>
                  </a:ext>
                </a:extLst>
              </a:tr>
              <a:tr h="2804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50" dirty="0"/>
                        <a:t>Άτομα με HIV λοίμωξη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334408"/>
                  </a:ext>
                </a:extLst>
              </a:tr>
              <a:tr h="2804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50" dirty="0"/>
                        <a:t>Άστεγοι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025185"/>
                  </a:ext>
                </a:extLst>
              </a:tr>
              <a:tr h="3521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50" dirty="0"/>
                        <a:t>Άτομα που είναι δυνατόν να εκτεθούν σε μολυσμένα βιολογικά υλικά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9547779"/>
                  </a:ext>
                </a:extLst>
              </a:tr>
              <a:tr h="2804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50" dirty="0"/>
                        <a:t>Άτομα που ασχολούνται με επεξεργασία ή διακίνηση τροφίμων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318627"/>
                  </a:ext>
                </a:extLst>
              </a:tr>
              <a:tr h="2804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50" dirty="0"/>
                        <a:t>Άτομα που ασχολούνται με πειραματόζωα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297305"/>
                  </a:ext>
                </a:extLst>
              </a:tr>
              <a:tr h="4890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50" dirty="0"/>
                        <a:t>Ασθενείς με χρόνια ηπατική νόσο ή ασθενείς που λαμβάνουν παράγοντες πήξης καθώς και άτομα του στενού τους περιβάλλοντος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235768"/>
                  </a:ext>
                </a:extLst>
              </a:tr>
              <a:tr h="3521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50" dirty="0"/>
                        <a:t>Ταξιδιώτες σε περιοχές με υψηλή και μέση ενδημικότητα της νόσου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5501468"/>
                  </a:ext>
                </a:extLst>
              </a:tr>
              <a:tr h="6260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50" dirty="0"/>
                        <a:t>Άτομα που πρόκειται να αναλάβουν την φροντίδα υιοθετημένου παιδιού προερχόμενου από χώρα με μέση ή υψηλή ενδημικότητα, κατά τις πρώτες 60 ημέρες από την άφιξή του στην χώρα υποδοχής.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118459"/>
                  </a:ext>
                </a:extLst>
              </a:tr>
              <a:tr h="4890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50" dirty="0"/>
                        <a:t>Υγιείς ενήλικες ηλικίας ≤40 ετών μη εμβολιασμένοι με πρόσφατη έκθεση στον ιό της </a:t>
                      </a:r>
                      <a:r>
                        <a:rPr lang="el-GR" sz="1050" dirty="0" err="1"/>
                        <a:t>Ηπατίδας</a:t>
                      </a:r>
                      <a:r>
                        <a:rPr lang="el-GR" sz="1050" dirty="0"/>
                        <a:t> Α.</a:t>
                      </a:r>
                    </a:p>
                    <a:p>
                      <a:endParaRPr lang="el-GR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3553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7897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44E3B74-76EC-AC32-D112-31654F2FF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Ηπατίτιδα </a:t>
            </a:r>
            <a:r>
              <a:rPr lang="en-US" dirty="0"/>
              <a:t>B</a:t>
            </a:r>
            <a:endParaRPr lang="el-GR" dirty="0"/>
          </a:p>
        </p:txBody>
      </p:sp>
      <p:sp>
        <p:nvSpPr>
          <p:cNvPr id="4" name="2 - Θέση περιεχομένου">
            <a:extLst>
              <a:ext uri="{FF2B5EF4-FFF2-40B4-BE49-F238E27FC236}">
                <a16:creationId xmlns:a16="http://schemas.microsoft.com/office/drawing/2014/main" id="{73704298-A4F2-3180-F01B-549EF3E55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1846263"/>
            <a:ext cx="4473413" cy="4022725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altLang="el-GR" dirty="0"/>
              <a:t>Μερικώς δίκλωνος </a:t>
            </a:r>
            <a:r>
              <a:rPr lang="en-US" altLang="el-GR" dirty="0"/>
              <a:t>DNA </a:t>
            </a:r>
            <a:r>
              <a:rPr lang="el-GR" altLang="el-GR" dirty="0"/>
              <a:t>ιός που περιβάλλεται από φάκελο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altLang="el-GR" dirty="0"/>
              <a:t>Ιός </a:t>
            </a:r>
            <a:r>
              <a:rPr lang="en-US" altLang="el-GR" dirty="0" err="1"/>
              <a:t>Hepadna</a:t>
            </a:r>
            <a:r>
              <a:rPr lang="en-US" altLang="el-GR" dirty="0"/>
              <a:t>, 8 </a:t>
            </a:r>
            <a:r>
              <a:rPr lang="el-GR" altLang="el-GR" dirty="0"/>
              <a:t>γονότυποι και 4 </a:t>
            </a:r>
            <a:r>
              <a:rPr lang="el-GR" altLang="el-GR" dirty="0" err="1"/>
              <a:t>ορότυποι</a:t>
            </a:r>
            <a:endParaRPr lang="el-GR" altLang="el-GR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altLang="el-GR" dirty="0"/>
              <a:t>Μετάδοση </a:t>
            </a:r>
            <a:r>
              <a:rPr lang="el-GR" altLang="el-GR" dirty="0" err="1"/>
              <a:t>περιγεννητικά</a:t>
            </a:r>
            <a:r>
              <a:rPr lang="el-GR" altLang="el-GR" dirty="0"/>
              <a:t>, μέσω αίματος (μετάγγιση, χρησιμοποιημένες βελόνες από ασθενή με ηπατίτιδα Β </a:t>
            </a:r>
            <a:r>
              <a:rPr lang="el-GR" altLang="el-GR" dirty="0" err="1"/>
              <a:t>κτλ</a:t>
            </a:r>
            <a:r>
              <a:rPr lang="el-GR" altLang="el-GR" dirty="0"/>
              <a:t>) και μέσω σεξουαλικής επαφής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l-GR" dirty="0"/>
          </a:p>
          <a:p>
            <a:endParaRPr lang="el-GR" altLang="el-G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2AA417-5E0F-7D6A-C3FA-7E3DADF3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864" y="1971610"/>
            <a:ext cx="5363633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565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E0ED613-4ACA-F1B6-6D5E-D141759B2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Ηπατίτιδα </a:t>
            </a:r>
            <a:r>
              <a:rPr lang="en-US" dirty="0"/>
              <a:t>B</a:t>
            </a:r>
            <a:endParaRPr lang="el-GR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486B217-6705-EDE4-AE15-26947EFED3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81" y="1840585"/>
            <a:ext cx="5150498" cy="433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- Θέση περιεχομένου">
            <a:extLst>
              <a:ext uri="{FF2B5EF4-FFF2-40B4-BE49-F238E27FC236}">
                <a16:creationId xmlns:a16="http://schemas.microsoft.com/office/drawing/2014/main" id="{CD5B666E-6905-FF1F-5892-E7C495DDE157}"/>
              </a:ext>
            </a:extLst>
          </p:cNvPr>
          <p:cNvSpPr txBox="1">
            <a:spLocks/>
          </p:cNvSpPr>
          <p:nvPr/>
        </p:nvSpPr>
        <p:spPr>
          <a:xfrm>
            <a:off x="6841121" y="1840585"/>
            <a:ext cx="4663524" cy="4336279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altLang="el-GR" dirty="0"/>
              <a:t>Χρόνος επώασης 1-6 μήνες (συνήθως 4-12 </a:t>
            </a:r>
            <a:r>
              <a:rPr lang="el-GR" altLang="el-GR" dirty="0" err="1"/>
              <a:t>εβδ</a:t>
            </a:r>
            <a:r>
              <a:rPr lang="el-GR" altLang="el-GR" dirty="0"/>
              <a:t>)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altLang="el-GR" dirty="0"/>
              <a:t>Αρχικά πρόδρομη φάση (λίγες ημέρες) με εμπύρετο, αρθραλγία/αρθρίτιδα, εξάνθημα, </a:t>
            </a:r>
            <a:r>
              <a:rPr lang="el-GR" altLang="el-GR" dirty="0" err="1"/>
              <a:t>λεμφαδενοπάθεια</a:t>
            </a:r>
            <a:r>
              <a:rPr lang="el-GR" altLang="el-GR" dirty="0"/>
              <a:t>. Υψηλότατα επίπεδα </a:t>
            </a:r>
            <a:r>
              <a:rPr lang="el-GR" altLang="el-GR" dirty="0" err="1"/>
              <a:t>ιαιμίας</a:t>
            </a:r>
            <a:r>
              <a:rPr lang="el-GR" altLang="el-GR" dirty="0"/>
              <a:t> 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altLang="el-GR" dirty="0"/>
              <a:t>Ικτερική φάση (έως 12 </a:t>
            </a:r>
            <a:r>
              <a:rPr lang="el-GR" altLang="el-GR" dirty="0" err="1"/>
              <a:t>εβδ</a:t>
            </a:r>
            <a:r>
              <a:rPr lang="el-GR" altLang="el-GR" dirty="0"/>
              <a:t>) με αίσθημα βάρους δ </a:t>
            </a:r>
            <a:r>
              <a:rPr lang="el-GR" altLang="el-GR" dirty="0" err="1"/>
              <a:t>υποχονδρίου</a:t>
            </a:r>
            <a:r>
              <a:rPr lang="el-GR" altLang="el-GR" dirty="0"/>
              <a:t>, ίκτερο, ναυτία, αδυναμία και άλλα μη ειδικά συμπτώματα. Σταδιακή μείωση </a:t>
            </a:r>
            <a:r>
              <a:rPr lang="el-GR" altLang="el-GR" dirty="0" err="1"/>
              <a:t>ιαιμίας</a:t>
            </a:r>
            <a:r>
              <a:rPr lang="el-GR" altLang="el-GR" dirty="0"/>
              <a:t>. 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l-GR" altLang="el-GR" dirty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altLang="el-GR" dirty="0"/>
              <a:t>10-30% των ασθενών χρόνια ηπατίτιδα Β 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l-GR" dirty="0"/>
              <a:t>HBV DNA (+), HBsAg (+), ALT </a:t>
            </a:r>
            <a:r>
              <a:rPr lang="el-GR" altLang="el-GR" dirty="0"/>
              <a:t>αυξημένα ή ΚΦ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altLang="el-GR" dirty="0"/>
              <a:t>Κίρρωση σε 5-20 έτη, αυξημένη πιθανότητα για ΗΚΚ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l-GR" altLang="el-GR" dirty="0"/>
          </a:p>
          <a:p>
            <a:endParaRPr lang="el-GR" altLang="el-GR" dirty="0"/>
          </a:p>
        </p:txBody>
      </p:sp>
    </p:spTree>
    <p:extLst>
      <p:ext uri="{BB962C8B-B14F-4D97-AF65-F5344CB8AC3E}">
        <p14:creationId xmlns:p14="http://schemas.microsoft.com/office/powerpoint/2010/main" val="1885709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3E613E-256C-C7D7-10A9-54B2CCFA9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800" dirty="0" err="1"/>
              <a:t>Εξωηπατικές</a:t>
            </a:r>
            <a:r>
              <a:rPr lang="el-GR" altLang="el-GR" sz="4800" dirty="0"/>
              <a:t> εκδηλώσεις </a:t>
            </a:r>
            <a:r>
              <a:rPr lang="el-GR" altLang="el-GR" sz="4800" dirty="0" err="1"/>
              <a:t>χρονίας</a:t>
            </a:r>
            <a:r>
              <a:rPr lang="el-GR" altLang="el-GR" sz="4800" dirty="0"/>
              <a:t> </a:t>
            </a:r>
            <a:r>
              <a:rPr lang="en-US" altLang="el-GR" sz="4800" dirty="0"/>
              <a:t>HBV </a:t>
            </a:r>
            <a:r>
              <a:rPr lang="el-GR" altLang="el-GR" sz="4800" dirty="0"/>
              <a:t>λοίμωξης</a:t>
            </a:r>
            <a:endParaRPr lang="el-GR" dirty="0"/>
          </a:p>
        </p:txBody>
      </p:sp>
      <p:sp>
        <p:nvSpPr>
          <p:cNvPr id="4" name="3 - TextBox">
            <a:extLst>
              <a:ext uri="{FF2B5EF4-FFF2-40B4-BE49-F238E27FC236}">
                <a16:creationId xmlns:a16="http://schemas.microsoft.com/office/drawing/2014/main" id="{947367A8-1B0A-A561-BE3A-95D75D059FEC}"/>
              </a:ext>
            </a:extLst>
          </p:cNvPr>
          <p:cNvSpPr txBox="1"/>
          <p:nvPr/>
        </p:nvSpPr>
        <p:spPr>
          <a:xfrm>
            <a:off x="1097280" y="1904051"/>
            <a:ext cx="4392613" cy="48936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l-GR" sz="2400" dirty="0">
                <a:latin typeface="+mn-lt"/>
                <a:cs typeface="Arial" charset="0"/>
              </a:rPr>
              <a:t>Οξεία νεφρική ανεπάρκεια</a:t>
            </a:r>
          </a:p>
          <a:p>
            <a:pPr>
              <a:buFont typeface="Arial" pitchFamily="34" charset="0"/>
              <a:buChar char="•"/>
              <a:defRPr/>
            </a:pPr>
            <a:endParaRPr lang="el-GR" sz="2400" dirty="0">
              <a:latin typeface="+mn-lt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l-GR" sz="2400" dirty="0" err="1">
                <a:latin typeface="+mn-lt"/>
                <a:cs typeface="Arial" charset="0"/>
              </a:rPr>
              <a:t>Απλαστική</a:t>
            </a:r>
            <a:r>
              <a:rPr lang="el-GR" sz="2400" dirty="0">
                <a:latin typeface="+mn-lt"/>
                <a:cs typeface="Arial" charset="0"/>
              </a:rPr>
              <a:t> αναιμία</a:t>
            </a:r>
          </a:p>
          <a:p>
            <a:pPr>
              <a:buFont typeface="Arial" pitchFamily="34" charset="0"/>
              <a:buChar char="•"/>
              <a:defRPr/>
            </a:pPr>
            <a:endParaRPr lang="el-GR" sz="2400" dirty="0">
              <a:latin typeface="+mn-lt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l-GR" sz="2400" dirty="0">
                <a:latin typeface="+mn-lt"/>
                <a:cs typeface="Arial" charset="0"/>
              </a:rPr>
              <a:t>Αρθραλγίες</a:t>
            </a:r>
          </a:p>
          <a:p>
            <a:pPr>
              <a:buFont typeface="Arial" pitchFamily="34" charset="0"/>
              <a:buChar char="•"/>
              <a:defRPr/>
            </a:pPr>
            <a:endParaRPr lang="el-GR" sz="2400" dirty="0">
              <a:latin typeface="+mn-lt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l-GR" sz="2400" dirty="0">
                <a:latin typeface="+mn-lt"/>
                <a:cs typeface="Arial" charset="0"/>
              </a:rPr>
              <a:t>Χολοκυστίτιδα</a:t>
            </a:r>
          </a:p>
          <a:p>
            <a:pPr>
              <a:buFont typeface="Arial" pitchFamily="34" charset="0"/>
              <a:buChar char="•"/>
              <a:defRPr/>
            </a:pPr>
            <a:endParaRPr lang="el-GR" sz="2400" dirty="0">
              <a:latin typeface="+mn-lt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l-GR" sz="2400" dirty="0">
                <a:latin typeface="+mn-lt"/>
                <a:cs typeface="Arial" charset="0"/>
              </a:rPr>
              <a:t>Εγκεφαλίτιδα</a:t>
            </a:r>
          </a:p>
          <a:p>
            <a:pPr>
              <a:defRPr/>
            </a:pPr>
            <a:endParaRPr lang="el-GR" sz="2400" dirty="0">
              <a:latin typeface="+mn-lt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l-GR" sz="2400" dirty="0">
                <a:latin typeface="+mn-lt"/>
                <a:cs typeface="Arial" charset="0"/>
              </a:rPr>
              <a:t>Σύνδρομο </a:t>
            </a:r>
            <a:r>
              <a:rPr lang="en-US" sz="2400" dirty="0" err="1">
                <a:latin typeface="+mn-lt"/>
                <a:cs typeface="Arial" charset="0"/>
              </a:rPr>
              <a:t>Guillain-Barre</a:t>
            </a:r>
            <a:endParaRPr lang="el-GR" sz="2400" dirty="0">
              <a:latin typeface="+mn-lt"/>
              <a:cs typeface="Arial" charset="0"/>
            </a:endParaRPr>
          </a:p>
          <a:p>
            <a:pPr>
              <a:defRPr/>
            </a:pPr>
            <a:endParaRPr lang="el-GR" sz="2400" dirty="0">
              <a:latin typeface="+mn-lt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l-GR" sz="2400" dirty="0">
              <a:latin typeface="+mn-lt"/>
              <a:cs typeface="Arial" charset="0"/>
            </a:endParaRPr>
          </a:p>
        </p:txBody>
      </p:sp>
      <p:sp>
        <p:nvSpPr>
          <p:cNvPr id="5" name="5 - TextBox">
            <a:extLst>
              <a:ext uri="{FF2B5EF4-FFF2-40B4-BE49-F238E27FC236}">
                <a16:creationId xmlns:a16="http://schemas.microsoft.com/office/drawing/2014/main" id="{AE7654CD-04EE-E1BF-CE7D-D899B55BD331}"/>
              </a:ext>
            </a:extLst>
          </p:cNvPr>
          <p:cNvSpPr txBox="1"/>
          <p:nvPr/>
        </p:nvSpPr>
        <p:spPr>
          <a:xfrm>
            <a:off x="7084041" y="1816003"/>
            <a:ext cx="4392612" cy="4892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l-GR" sz="2400" dirty="0" err="1">
                <a:latin typeface="+mn-lt"/>
                <a:cs typeface="Arial" charset="0"/>
              </a:rPr>
              <a:t>Κρυοσφαιριναιμία</a:t>
            </a:r>
            <a:endParaRPr lang="el-GR" sz="2400" dirty="0">
              <a:latin typeface="+mn-lt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l-GR" sz="2400" dirty="0">
              <a:latin typeface="+mn-lt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l-GR" sz="2400" dirty="0">
                <a:latin typeface="+mn-lt"/>
                <a:cs typeface="Arial" charset="0"/>
              </a:rPr>
              <a:t>Αγγειίτιδα (οζώδη </a:t>
            </a:r>
            <a:r>
              <a:rPr lang="el-GR" sz="2400" dirty="0" err="1">
                <a:latin typeface="+mn-lt"/>
                <a:cs typeface="Arial" charset="0"/>
              </a:rPr>
              <a:t>πολυαρτηρίτιδα</a:t>
            </a:r>
            <a:r>
              <a:rPr lang="el-GR" sz="2400" dirty="0">
                <a:latin typeface="+mn-lt"/>
                <a:cs typeface="Arial" charset="0"/>
              </a:rPr>
              <a:t>)</a:t>
            </a:r>
          </a:p>
          <a:p>
            <a:pPr>
              <a:buFont typeface="Arial" pitchFamily="34" charset="0"/>
              <a:buChar char="•"/>
              <a:defRPr/>
            </a:pPr>
            <a:endParaRPr lang="el-GR" sz="2400" dirty="0">
              <a:latin typeface="+mn-lt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l-GR" sz="2400" dirty="0">
                <a:latin typeface="+mn-lt"/>
                <a:cs typeface="Arial" charset="0"/>
              </a:rPr>
              <a:t>Παγκρεατίτιδα</a:t>
            </a:r>
          </a:p>
          <a:p>
            <a:pPr>
              <a:buFont typeface="Arial" pitchFamily="34" charset="0"/>
              <a:buChar char="•"/>
              <a:defRPr/>
            </a:pPr>
            <a:endParaRPr lang="el-GR" sz="2400" dirty="0">
              <a:latin typeface="+mn-lt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l-GR" sz="2400" dirty="0">
                <a:latin typeface="+mn-lt"/>
                <a:cs typeface="Arial" charset="0"/>
              </a:rPr>
              <a:t>Μυαλγίες</a:t>
            </a:r>
          </a:p>
          <a:p>
            <a:pPr>
              <a:buFont typeface="Arial" pitchFamily="34" charset="0"/>
              <a:buChar char="•"/>
              <a:defRPr/>
            </a:pPr>
            <a:endParaRPr lang="el-GR" sz="2400" dirty="0">
              <a:latin typeface="+mn-lt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l-GR" sz="2400" dirty="0" err="1">
                <a:latin typeface="+mn-lt"/>
                <a:cs typeface="Arial" charset="0"/>
              </a:rPr>
              <a:t>Θρομβοπενία</a:t>
            </a:r>
            <a:endParaRPr lang="el-GR" sz="2400" dirty="0">
              <a:latin typeface="+mn-lt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l-GR" sz="2400" dirty="0">
              <a:latin typeface="+mn-lt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l-GR" sz="2400" dirty="0" err="1">
                <a:latin typeface="+mn-lt"/>
                <a:cs typeface="Arial" charset="0"/>
              </a:rPr>
              <a:t>Αιμόλυση</a:t>
            </a:r>
            <a:endParaRPr lang="el-GR" sz="2400" dirty="0">
              <a:latin typeface="+mn-lt"/>
              <a:cs typeface="Arial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l-GR" sz="2400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992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E5F6D9E-1361-A348-EEAC-E027449CD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Μηνιγγίτιδα</a:t>
            </a:r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3D9223BF-952A-E558-3AD3-C8A49FF427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75089"/>
              </p:ext>
            </p:extLst>
          </p:nvPr>
        </p:nvGraphicFramePr>
        <p:xfrm>
          <a:off x="1201907" y="2068933"/>
          <a:ext cx="4239651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C39CB5F-EC14-E7DD-424C-70F7B0781AED}"/>
              </a:ext>
            </a:extLst>
          </p:cNvPr>
          <p:cNvSpPr txBox="1"/>
          <p:nvPr/>
        </p:nvSpPr>
        <p:spPr>
          <a:xfrm>
            <a:off x="3217105" y="2148726"/>
            <a:ext cx="2224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200" dirty="0" err="1"/>
              <a:t>Μηνιγγιτιδόκοκκος</a:t>
            </a:r>
            <a:endParaRPr lang="el-G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1200" dirty="0" err="1"/>
              <a:t>Πνευμονιόκοκκος</a:t>
            </a:r>
            <a:endParaRPr lang="el-G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1" dirty="0" err="1"/>
              <a:t>Haemophilus</a:t>
            </a:r>
            <a:r>
              <a:rPr lang="en-US" sz="1200" i="1" dirty="0"/>
              <a:t> Influenzae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1" dirty="0"/>
              <a:t>Listeria</a:t>
            </a:r>
            <a:endParaRPr lang="el-GR" sz="12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AE4447-28D3-13DF-673F-4054319E7AE0}"/>
              </a:ext>
            </a:extLst>
          </p:cNvPr>
          <p:cNvSpPr txBox="1"/>
          <p:nvPr/>
        </p:nvSpPr>
        <p:spPr>
          <a:xfrm>
            <a:off x="3217105" y="3652737"/>
            <a:ext cx="2224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Enteroviruses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Herpesviridae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HIV</a:t>
            </a:r>
            <a:endParaRPr lang="el-GR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AA993E-8573-D64E-F673-5FC3CC9310A7}"/>
              </a:ext>
            </a:extLst>
          </p:cNvPr>
          <p:cNvSpPr txBox="1"/>
          <p:nvPr/>
        </p:nvSpPr>
        <p:spPr>
          <a:xfrm>
            <a:off x="3217105" y="4888587"/>
            <a:ext cx="2224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1" dirty="0"/>
              <a:t>Cryptococcus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1" dirty="0"/>
              <a:t>Histoplasma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1" dirty="0"/>
              <a:t>Blastomyces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i="1" dirty="0"/>
              <a:t>Candida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12AFB3-4203-F204-166B-6007DED103AC}"/>
              </a:ext>
            </a:extLst>
          </p:cNvPr>
          <p:cNvSpPr txBox="1"/>
          <p:nvPr/>
        </p:nvSpPr>
        <p:spPr>
          <a:xfrm>
            <a:off x="6882327" y="2048971"/>
            <a:ext cx="4758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Συχνότερη συμπτωματολογία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Κεφαλαλγία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Αυχενική δυσκαμψία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Πυρετός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Νευρολογική σημειολογία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err="1"/>
              <a:t>Φωνοφοβία</a:t>
            </a:r>
            <a:r>
              <a:rPr lang="el-GR" dirty="0"/>
              <a:t>- Φωτοφοβία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Πτώση επιπέδου συνείδησης</a:t>
            </a:r>
          </a:p>
          <a:p>
            <a:endParaRPr lang="el-G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A7B5ED-93CF-117D-04AC-7CF18DB4C3F4}"/>
              </a:ext>
            </a:extLst>
          </p:cNvPr>
          <p:cNvSpPr txBox="1"/>
          <p:nvPr/>
        </p:nvSpPr>
        <p:spPr>
          <a:xfrm>
            <a:off x="6882326" y="4288422"/>
            <a:ext cx="43082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Απαραίτητος εργαστηριακός έλεγχος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Γενική αίματος και βιοχημικός έλεγχος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Έλεγχος πήξης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ΟΝΠ (εκτός αν αντενδείκνυται λόγω διαταραχών πήξεως ή αυξημένης </a:t>
            </a:r>
            <a:r>
              <a:rPr lang="el-GR" dirty="0" err="1"/>
              <a:t>ενδοκράνιας</a:t>
            </a:r>
            <a:r>
              <a:rPr lang="el-GR" dirty="0"/>
              <a:t> πιέσεως)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Καλλιέργειες αίματος/ </a:t>
            </a:r>
            <a:r>
              <a:rPr lang="en-US" dirty="0"/>
              <a:t>PCR</a:t>
            </a:r>
            <a:r>
              <a:rPr lang="el-GR" dirty="0"/>
              <a:t> για ιούς</a:t>
            </a:r>
          </a:p>
        </p:txBody>
      </p:sp>
    </p:spTree>
    <p:extLst>
      <p:ext uri="{BB962C8B-B14F-4D97-AF65-F5344CB8AC3E}">
        <p14:creationId xmlns:p14="http://schemas.microsoft.com/office/powerpoint/2010/main" val="42051207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1CB9774-BF00-53CF-B666-923898B8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Ηπατίτιδα </a:t>
            </a:r>
            <a:r>
              <a:rPr lang="en-US" dirty="0"/>
              <a:t>B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97E0CAB-53AD-57C1-D2BE-F64C95F3C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l-GR" altLang="el-GR" dirty="0"/>
              <a:t>Βασική η πρόληψη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altLang="el-GR" dirty="0"/>
              <a:t>Εμβολιασμός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altLang="el-GR" dirty="0"/>
              <a:t>Έλεγχος μονάδων αίματος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altLang="el-GR" dirty="0"/>
              <a:t>Προσοχή σε χρήση αιχμηρών αντικειμένων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altLang="el-GR" dirty="0"/>
              <a:t>Σεξ με προφύλαξη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213352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08232E8-C653-AFCF-B97D-93A2F9F4A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Ηπατίτιδα </a:t>
            </a:r>
            <a:r>
              <a:rPr lang="en-US" dirty="0"/>
              <a:t>C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4089EF3-8DCF-583B-E641-BF1108272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098247" cy="447109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sz="3000" dirty="0"/>
              <a:t>Μετάδοση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altLang="el-GR" dirty="0"/>
              <a:t>Μεταγγίσεις αίματος, παραγώγων, μεταμόσχευση οργάνων (σπάνια μετά 1992)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l-GR" dirty="0"/>
              <a:t>IVDU, </a:t>
            </a:r>
            <a:r>
              <a:rPr lang="el-GR" altLang="el-GR" dirty="0" err="1"/>
              <a:t>ενδορρινική</a:t>
            </a:r>
            <a:r>
              <a:rPr lang="el-GR" altLang="el-GR" dirty="0"/>
              <a:t> </a:t>
            </a:r>
            <a:r>
              <a:rPr lang="el-GR" altLang="el-GR" dirty="0" err="1"/>
              <a:t>κοκαϊνης</a:t>
            </a:r>
            <a:endParaRPr lang="el-GR" alt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altLang="el-GR" dirty="0" err="1"/>
              <a:t>Ενδονοσοκομειακή</a:t>
            </a:r>
            <a:r>
              <a:rPr lang="el-GR" altLang="el-GR" dirty="0"/>
              <a:t> – τραυματισμοί από αιχμηρά</a:t>
            </a:r>
            <a:r>
              <a:rPr lang="en-US" altLang="el-GR" dirty="0"/>
              <a:t> (1.8%/</a:t>
            </a:r>
            <a:r>
              <a:rPr lang="el-GR" altLang="el-GR" dirty="0"/>
              <a:t>τρύπημα από </a:t>
            </a:r>
            <a:r>
              <a:rPr lang="en-US" altLang="el-GR" dirty="0"/>
              <a:t>HCV (+) )</a:t>
            </a:r>
            <a:endParaRPr lang="el-GR" alt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altLang="el-GR" dirty="0"/>
              <a:t>Τατουάζ</a:t>
            </a:r>
            <a:endParaRPr lang="en-US" alt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altLang="el-GR" dirty="0"/>
              <a:t>Σεξ 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altLang="el-GR" dirty="0"/>
              <a:t>Μακροχρόνιος σταθερός σύντροφος 1-1.5%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altLang="el-GR" dirty="0"/>
              <a:t>Αύξηση αριθμού συντρόφων = αύξηση κινδύνου 2-3 φορές</a:t>
            </a:r>
            <a:endParaRPr lang="en-US" altLang="el-GR" dirty="0"/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el-GR" dirty="0"/>
              <a:t>MSM</a:t>
            </a:r>
            <a:r>
              <a:rPr lang="el-GR" altLang="el-GR" dirty="0"/>
              <a:t> = αύξηση κινδύνου ιδίως εάν </a:t>
            </a:r>
            <a:r>
              <a:rPr lang="en-US" altLang="el-GR" dirty="0"/>
              <a:t>HIV(+)/HCV (+)</a:t>
            </a:r>
            <a:endParaRPr lang="el-GR" alt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altLang="el-GR" dirty="0"/>
              <a:t>Άγνωστος (10-55%)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l-GR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80EDDC0-F5CD-9696-3D71-26F2F93B5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752" y="1845734"/>
            <a:ext cx="4767944" cy="40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60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B986477-D745-B700-F3F8-515B5C98E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B95EA77-2794-AD89-E8D7-544023394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925DFF5-8408-4128-F6F8-B0395BDEF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39" y="245823"/>
            <a:ext cx="11140751" cy="607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3763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3390BA3-8648-3F1C-A5A3-0CCFD4100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Χρόνια </a:t>
            </a:r>
            <a:r>
              <a:rPr lang="en-US" dirty="0" err="1"/>
              <a:t>HepC</a:t>
            </a:r>
            <a:endParaRPr lang="el-GR" dirty="0"/>
          </a:p>
        </p:txBody>
      </p:sp>
      <p:pic>
        <p:nvPicPr>
          <p:cNvPr id="4" name="Picture 4" descr="Αποτέλεσμα εικόνας">
            <a:extLst>
              <a:ext uri="{FF2B5EF4-FFF2-40B4-BE49-F238E27FC236}">
                <a16:creationId xmlns:a16="http://schemas.microsoft.com/office/drawing/2014/main" id="{E7A80AA9-7B89-5A68-A866-330FB617DB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26" y="2171795"/>
            <a:ext cx="5297416" cy="396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3B256553-3C49-C5D8-93F6-21C7FB0FE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18" y="2868700"/>
            <a:ext cx="3816055" cy="240852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18D5D7A1-699B-B9CF-FA28-1291CCFA84D0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8201025" y="5037515"/>
            <a:ext cx="1143000" cy="479425"/>
          </a:xfrm>
          <a:prstGeom prst="rect">
            <a:avLst/>
          </a:prstGeom>
          <a:solidFill>
            <a:srgbClr val="0070C0"/>
          </a:solidFill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l-GR" sz="1400" b="1" dirty="0">
                <a:solidFill>
                  <a:srgbClr val="FFFF00"/>
                </a:solidFill>
                <a:cs typeface="Times New Roman" panose="02020603050405020304" pitchFamily="18" charset="0"/>
              </a:rPr>
              <a:t>K</a:t>
            </a:r>
            <a:r>
              <a:rPr lang="el-GR" altLang="el-GR" sz="1400" b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ίρρωση</a:t>
            </a:r>
            <a:r>
              <a:rPr lang="en-US" altLang="el-GR" sz="1400" b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l-GR" sz="1400" b="1" dirty="0">
                <a:solidFill>
                  <a:srgbClr val="FFFF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(15-30%)</a:t>
            </a:r>
            <a:endParaRPr lang="en-GB" altLang="el-GR" sz="1400" b="1" dirty="0">
              <a:solidFill>
                <a:srgbClr val="FFFF0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160DACBD-316C-E576-CBCF-710DD20F2644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10090724" y="4330802"/>
            <a:ext cx="1322297" cy="510771"/>
          </a:xfrm>
          <a:prstGeom prst="rect">
            <a:avLst/>
          </a:prstGeom>
          <a:solidFill>
            <a:srgbClr val="0070C0"/>
          </a:solidFill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1200"/>
              </a:lnSpc>
              <a:spcBef>
                <a:spcPct val="50000"/>
              </a:spcBef>
            </a:pPr>
            <a:r>
              <a:rPr lang="en-US" altLang="el-GR" sz="1400" b="1" dirty="0">
                <a:solidFill>
                  <a:srgbClr val="FFFF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H</a:t>
            </a:r>
            <a:r>
              <a:rPr lang="el-GR" altLang="el-GR" sz="1400" b="1" dirty="0">
                <a:solidFill>
                  <a:srgbClr val="FFFF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ΚΚ </a:t>
            </a:r>
            <a:r>
              <a:rPr lang="en-US" altLang="el-GR" sz="1400" b="1" dirty="0">
                <a:solidFill>
                  <a:srgbClr val="FFFF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      </a:t>
            </a:r>
          </a:p>
          <a:p>
            <a:pPr algn="ctr">
              <a:lnSpc>
                <a:spcPts val="1200"/>
              </a:lnSpc>
              <a:spcBef>
                <a:spcPct val="50000"/>
              </a:spcBef>
            </a:pPr>
            <a:r>
              <a:rPr lang="en-US" altLang="el-GR" sz="1400" b="1" dirty="0">
                <a:solidFill>
                  <a:srgbClr val="FFFF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(1–4% </a:t>
            </a:r>
            <a:r>
              <a:rPr lang="el-GR" altLang="el-GR" sz="1400" b="1" dirty="0">
                <a:solidFill>
                  <a:srgbClr val="FFFF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/έτος</a:t>
            </a:r>
            <a:r>
              <a:rPr lang="en-US" altLang="el-GR" sz="1400" b="1" dirty="0">
                <a:solidFill>
                  <a:srgbClr val="FFFF00"/>
                </a:solidFill>
                <a:cs typeface="Times New Roman" panose="02020603050405020304" pitchFamily="18" charset="0"/>
              </a:rPr>
              <a:t>)</a:t>
            </a:r>
            <a:endParaRPr lang="en-GB" altLang="el-GR" sz="1400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8116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D4E9501-E0B5-039B-7383-757281C78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Θεραπεία </a:t>
            </a:r>
            <a:r>
              <a:rPr lang="en-US" dirty="0" err="1"/>
              <a:t>HepC</a:t>
            </a:r>
            <a:endParaRPr lang="el-GR" dirty="0"/>
          </a:p>
        </p:txBody>
      </p:sp>
      <p:sp>
        <p:nvSpPr>
          <p:cNvPr id="5" name="2 - Θέση περιεχομένου">
            <a:extLst>
              <a:ext uri="{FF2B5EF4-FFF2-40B4-BE49-F238E27FC236}">
                <a16:creationId xmlns:a16="http://schemas.microsoft.com/office/drawing/2014/main" id="{7CA98754-44EB-A402-29A1-A24FAD1AF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1846263"/>
            <a:ext cx="10058400" cy="4022725"/>
          </a:xfrm>
        </p:spPr>
        <p:txBody>
          <a:bodyPr/>
          <a:lstStyle/>
          <a:p>
            <a:r>
              <a:rPr lang="el-GR" altLang="el-GR" dirty="0"/>
              <a:t>Οξεία </a:t>
            </a:r>
            <a:r>
              <a:rPr lang="en-US" altLang="el-GR" dirty="0"/>
              <a:t>HCV </a:t>
            </a:r>
            <a:r>
              <a:rPr lang="el-GR" altLang="el-GR" dirty="0"/>
              <a:t>λοίμωξη</a:t>
            </a:r>
            <a:r>
              <a:rPr lang="en-US" altLang="el-GR" dirty="0"/>
              <a:t>: </a:t>
            </a:r>
            <a:endParaRPr lang="el-GR" alt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altLang="el-GR" dirty="0"/>
              <a:t>Αναμονή εκτός αν υπάρχει ανάγκη άμεσης θεραπείας. Αν υπάρχει, θεραπεία όπως στη χρόνια.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altLang="el-GR" dirty="0"/>
              <a:t>Αποφυγή αλκοόλ και </a:t>
            </a:r>
            <a:r>
              <a:rPr lang="el-GR" altLang="el-GR" dirty="0" err="1"/>
              <a:t>ηπατοτοξικών</a:t>
            </a:r>
            <a:r>
              <a:rPr lang="el-GR" altLang="el-GR" dirty="0"/>
              <a:t> φαρμάκων</a:t>
            </a:r>
          </a:p>
          <a:p>
            <a:endParaRPr lang="el-GR" altLang="el-GR" dirty="0"/>
          </a:p>
          <a:p>
            <a:r>
              <a:rPr lang="el-GR" altLang="el-GR" dirty="0"/>
              <a:t>Χρόνια </a:t>
            </a:r>
            <a:r>
              <a:rPr lang="en-US" altLang="el-GR" dirty="0"/>
              <a:t>HCV </a:t>
            </a:r>
            <a:r>
              <a:rPr lang="el-GR" altLang="el-GR" dirty="0"/>
              <a:t>λοίμωξη</a:t>
            </a:r>
            <a:r>
              <a:rPr lang="en-US" altLang="el-GR" dirty="0"/>
              <a:t>: </a:t>
            </a:r>
            <a:r>
              <a:rPr lang="el-GR" altLang="el-GR" dirty="0"/>
              <a:t>Στόχος το </a:t>
            </a:r>
            <a:r>
              <a:rPr lang="en-US" altLang="el-GR" dirty="0"/>
              <a:t>SVR12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l-GR" dirty="0"/>
              <a:t>Peg-IFN + Ribavirin (</a:t>
            </a:r>
            <a:r>
              <a:rPr lang="el-GR" altLang="el-GR" dirty="0"/>
              <a:t>εκτός </a:t>
            </a:r>
            <a:r>
              <a:rPr lang="en-US" altLang="el-GR" dirty="0"/>
              <a:t>guidelines)</a:t>
            </a:r>
            <a:endParaRPr lang="el-GR" alt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altLang="el-GR" dirty="0"/>
              <a:t>Νέα από του </a:t>
            </a:r>
            <a:r>
              <a:rPr lang="el-GR" altLang="el-GR" dirty="0" err="1"/>
              <a:t>στομάτος</a:t>
            </a:r>
            <a:r>
              <a:rPr lang="el-GR" altLang="el-GR" dirty="0"/>
              <a:t> </a:t>
            </a:r>
            <a:r>
              <a:rPr lang="el-GR" altLang="el-GR" dirty="0" err="1"/>
              <a:t>αντι-ιικά</a:t>
            </a:r>
            <a:endParaRPr lang="el-GR" altLang="el-GR" dirty="0"/>
          </a:p>
          <a:p>
            <a:pPr>
              <a:buFont typeface="Wingdings 2" panose="05020102010507070707" pitchFamily="18" charset="2"/>
              <a:buNone/>
            </a:pPr>
            <a:r>
              <a:rPr lang="el-GR" altLang="el-GR" dirty="0"/>
              <a:t> </a:t>
            </a:r>
          </a:p>
        </p:txBody>
      </p:sp>
      <p:pic>
        <p:nvPicPr>
          <p:cNvPr id="2050" name="Picture 2" descr="Goals and Benefits with HCV Treatment - Core Concepts">
            <a:extLst>
              <a:ext uri="{FF2B5EF4-FFF2-40B4-BE49-F238E27FC236}">
                <a16:creationId xmlns:a16="http://schemas.microsoft.com/office/drawing/2014/main" id="{4073A750-2EAD-3D91-7606-DA9C67F3C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559" y="3186534"/>
            <a:ext cx="4476975" cy="268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8941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819DD48-CF01-47E9-9F54-BDEFDCB9E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514" y="438539"/>
            <a:ext cx="5459963" cy="54599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BB7116-081E-EF91-C0CF-5F8F10ED50EB}"/>
              </a:ext>
            </a:extLst>
          </p:cNvPr>
          <p:cNvSpPr txBox="1"/>
          <p:nvPr/>
        </p:nvSpPr>
        <p:spPr>
          <a:xfrm>
            <a:off x="7081935" y="5067505"/>
            <a:ext cx="4301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800" dirty="0">
                <a:solidFill>
                  <a:schemeClr val="accent1">
                    <a:lumMod val="75000"/>
                  </a:schemeClr>
                </a:solidFill>
              </a:rPr>
              <a:t>ΕΡΩΤΗΣΕΙΣ???</a:t>
            </a:r>
          </a:p>
        </p:txBody>
      </p:sp>
    </p:spTree>
    <p:extLst>
      <p:ext uri="{BB962C8B-B14F-4D97-AF65-F5344CB8AC3E}">
        <p14:creationId xmlns:p14="http://schemas.microsoft.com/office/powerpoint/2010/main" val="10274500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E201D6D-F2A2-2858-7B1B-BA0160CBE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ΕΥΧΑΡΙΣΤΩ ΠΟΛΥ!</a:t>
            </a:r>
          </a:p>
        </p:txBody>
      </p:sp>
      <p:pic>
        <p:nvPicPr>
          <p:cNvPr id="23" name="Θέση εικόνας 22">
            <a:extLst>
              <a:ext uri="{FF2B5EF4-FFF2-40B4-BE49-F238E27FC236}">
                <a16:creationId xmlns:a16="http://schemas.microsoft.com/office/drawing/2014/main" id="{619E400C-088C-7333-8938-7A3CA745BAA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7750" b="1775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2056639-3A7B-3C4A-AFFF-70B90E12F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7240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FD9F1B6-7122-9096-BB10-4D0B0327A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>
                <a:solidFill>
                  <a:schemeClr val="tx1">
                    <a:lumMod val="85000"/>
                    <a:lumOff val="15000"/>
                  </a:schemeClr>
                </a:solidFill>
              </a:rPr>
              <a:t>Μηνιγγίτιδα</a:t>
            </a:r>
          </a:p>
        </p:txBody>
      </p:sp>
      <p:pic>
        <p:nvPicPr>
          <p:cNvPr id="5" name="Εικόνα 4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3ADD0D76-9ED1-F25E-0E18-058C3735F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" y="687401"/>
            <a:ext cx="6912217" cy="495951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313245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9944A9D-3812-F5D3-A5C8-7F6C1FDC0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Μηνιγγίτιδα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B04ED97-47E2-AE9B-701A-DD2388FDC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Χορήγηση οξυγόνου και εξασφάλιση </a:t>
            </a:r>
            <a:r>
              <a:rPr lang="el-GR"/>
              <a:t>φλεβικής οδού για </a:t>
            </a:r>
            <a:r>
              <a:rPr lang="el-GR" dirty="0"/>
              <a:t>χορήγηση υγρών και αντιβιοτικών</a:t>
            </a:r>
          </a:p>
          <a:p>
            <a:pPr>
              <a:buFont typeface="Arial" panose="020B0604020202020204" pitchFamily="34" charset="0"/>
              <a:buChar char="•"/>
            </a:pP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Άμεση χορήγηση αντιβιοτικών (χωρίς αναμονή διενέργειας ή αποτελεσμάτων εξετάσεων), ειδικά σε υποψία </a:t>
            </a:r>
            <a:r>
              <a:rPr lang="en-US" i="1" dirty="0"/>
              <a:t>Neisseria meningitis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l-GR" dirty="0" err="1"/>
              <a:t>Κεφτριαξόνη</a:t>
            </a:r>
            <a:r>
              <a:rPr lang="el-GR" dirty="0"/>
              <a:t> ή </a:t>
            </a:r>
            <a:r>
              <a:rPr lang="el-GR" dirty="0" err="1"/>
              <a:t>κεφοταξίμη</a:t>
            </a:r>
            <a:r>
              <a:rPr lang="el-GR" dirty="0"/>
              <a:t> </a:t>
            </a:r>
            <a:r>
              <a:rPr lang="en-US" dirty="0"/>
              <a:t>(</a:t>
            </a:r>
            <a:r>
              <a:rPr lang="el-GR" dirty="0"/>
              <a:t>δόση ενηλίκων 2</a:t>
            </a:r>
            <a:r>
              <a:rPr lang="en-US" dirty="0"/>
              <a:t>gr)</a:t>
            </a:r>
            <a:endParaRPr lang="el-GR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l-GR" dirty="0"/>
              <a:t>Ενήλικες &gt; 55 ετών</a:t>
            </a:r>
            <a:r>
              <a:rPr lang="en-US" dirty="0"/>
              <a:t>: </a:t>
            </a:r>
            <a:r>
              <a:rPr lang="el-GR" dirty="0"/>
              <a:t>προσθήκη </a:t>
            </a:r>
            <a:r>
              <a:rPr lang="el-GR" dirty="0" err="1"/>
              <a:t>αμπικιλλίνης</a:t>
            </a:r>
            <a:r>
              <a:rPr lang="el-GR" dirty="0"/>
              <a:t> 2</a:t>
            </a:r>
            <a:r>
              <a:rPr lang="en-US" dirty="0"/>
              <a:t>gr</a:t>
            </a:r>
            <a:endParaRPr lang="el-GR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l-GR" dirty="0"/>
              <a:t>Προσθήκη </a:t>
            </a:r>
            <a:r>
              <a:rPr lang="el-GR" dirty="0" err="1"/>
              <a:t>βανκομυκίνης</a:t>
            </a:r>
            <a:r>
              <a:rPr lang="en-US" dirty="0"/>
              <a:t> 1gr</a:t>
            </a:r>
            <a:r>
              <a:rPr lang="el-GR" dirty="0"/>
              <a:t> +/- </a:t>
            </a:r>
            <a:r>
              <a:rPr lang="el-GR" dirty="0" err="1"/>
              <a:t>ριφαμπικίνη</a:t>
            </a:r>
            <a:r>
              <a:rPr lang="en-US" dirty="0"/>
              <a:t> </a:t>
            </a:r>
            <a:r>
              <a:rPr lang="en-US" b="0" i="0" dirty="0">
                <a:solidFill>
                  <a:srgbClr val="202227"/>
                </a:solidFill>
                <a:effectLst/>
                <a:latin typeface="-apple-system"/>
              </a:rPr>
              <a:t>600 mg</a:t>
            </a:r>
            <a:r>
              <a:rPr lang="el-GR" dirty="0"/>
              <a:t>, επί υποψίας ανθεκτικού </a:t>
            </a:r>
            <a:r>
              <a:rPr lang="el-GR" dirty="0" err="1"/>
              <a:t>πνευμονιόκοκκου</a:t>
            </a:r>
            <a:endParaRPr lang="el-GR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IV </a:t>
            </a:r>
            <a:r>
              <a:rPr lang="el-GR" dirty="0"/>
              <a:t>δεξαμεθαζόνη</a:t>
            </a:r>
            <a:r>
              <a:rPr lang="en-US" dirty="0"/>
              <a:t> 0.15mg/kg (max 10mg)</a:t>
            </a:r>
            <a:r>
              <a:rPr lang="el-GR" dirty="0"/>
              <a:t>, </a:t>
            </a:r>
            <a:r>
              <a:rPr lang="en-US" dirty="0" err="1"/>
              <a:t>qds</a:t>
            </a:r>
            <a:r>
              <a:rPr lang="en-US" dirty="0"/>
              <a:t> </a:t>
            </a:r>
            <a:r>
              <a:rPr lang="el-GR" dirty="0"/>
              <a:t>για 4 ημέρες (ειδικά σε </a:t>
            </a:r>
            <a:r>
              <a:rPr lang="el-GR" dirty="0" err="1"/>
              <a:t>πνευμονιοκοκκική</a:t>
            </a:r>
            <a:r>
              <a:rPr lang="el-GR" dirty="0"/>
              <a:t> μηνιγγίτιδα)</a:t>
            </a:r>
          </a:p>
          <a:p>
            <a:pPr marL="201168" lvl="1" indent="0">
              <a:buNone/>
            </a:pP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dirty="0"/>
              <a:t>Συμπληρωματική θεραπεία</a:t>
            </a:r>
            <a:r>
              <a:rPr lang="en-US" dirty="0"/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l-GR" dirty="0"/>
              <a:t>Ενδοφλέβια χορήγηση υγρών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l-GR" dirty="0"/>
              <a:t>Συνεχής παρακολούθηση και καταγραφή επιπέδου συνείδησης, ΗΚΓ, θερμοκρασίας, ζωτικών σημείων, ισοζυγίου υγρών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l-GR" dirty="0"/>
              <a:t>Φροντίδα σημείων πίεσης (λόγω συνεχούς κατάκλισης)</a:t>
            </a:r>
          </a:p>
        </p:txBody>
      </p:sp>
    </p:spTree>
    <p:extLst>
      <p:ext uri="{BB962C8B-B14F-4D97-AF65-F5344CB8AC3E}">
        <p14:creationId xmlns:p14="http://schemas.microsoft.com/office/powerpoint/2010/main" val="4039524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86E0C5C2-6DFA-8253-36A8-CB34C0D54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053" y="1965081"/>
            <a:ext cx="2730085" cy="2220057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86F95BE-E46A-B4F3-8AB8-FF79A5767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209" y="1965081"/>
            <a:ext cx="3271471" cy="192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Τίτλος 1">
            <a:extLst>
              <a:ext uri="{FF2B5EF4-FFF2-40B4-BE49-F238E27FC236}">
                <a16:creationId xmlns:a16="http://schemas.microsoft.com/office/drawing/2014/main" id="{B71350DF-750B-6760-A62C-1F62E2CAA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Μηνιγγιτιδοκοκκική</a:t>
            </a:r>
            <a:r>
              <a:rPr lang="el-GR" dirty="0"/>
              <a:t> Μηνιγγίτιδα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14571DA5-1858-DF31-2394-F369210F8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835" y="4412859"/>
            <a:ext cx="3271472" cy="16910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3AD118-BBB3-F946-5819-2D716887B582}"/>
              </a:ext>
            </a:extLst>
          </p:cNvPr>
          <p:cNvSpPr txBox="1"/>
          <p:nvPr/>
        </p:nvSpPr>
        <p:spPr>
          <a:xfrm>
            <a:off x="893008" y="2476978"/>
            <a:ext cx="37209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Μηνιγγιτιδοκοκκική</a:t>
            </a:r>
            <a:r>
              <a:rPr lang="el-GR" dirty="0"/>
              <a:t> μηνιγγίτιδα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err="1"/>
              <a:t>Κηλιδοβλατιδώδες</a:t>
            </a:r>
            <a:r>
              <a:rPr lang="el-GR" dirty="0"/>
              <a:t> εξάνθημα που μετατρέπεται σε </a:t>
            </a:r>
            <a:r>
              <a:rPr lang="el-GR" dirty="0" err="1"/>
              <a:t>πετεχειώδες</a:t>
            </a: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Οξεία κατάσταση με &gt;50% θνητότητα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Μπορεί να οδηγήσει σε σηψαιμία και κωματώδη κατάσταση εντός ωρών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Μπορεί να συνοδεύεται από </a:t>
            </a:r>
            <a:r>
              <a:rPr lang="en-US" dirty="0"/>
              <a:t>DIC </a:t>
            </a:r>
            <a:r>
              <a:rPr lang="el-GR" dirty="0"/>
              <a:t>ή/και αιμορραγία ενδοκρινών αδένων (</a:t>
            </a:r>
            <a:r>
              <a:rPr lang="en-US" dirty="0"/>
              <a:t>Waterhouse-Friedrichsen syndrome)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67400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562DE5-D30F-2C8B-8B0D-C190FA7E2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Προφυλακτική αγωγή και μέτρα σε </a:t>
            </a:r>
            <a:r>
              <a:rPr lang="el-GR" dirty="0" err="1"/>
              <a:t>μηνιγγιτιδοκοκκική</a:t>
            </a:r>
            <a:r>
              <a:rPr lang="el-GR" dirty="0"/>
              <a:t> μηνιγγίτιδα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8562200-3E11-30CA-9A57-C1EF6EA20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0711" y="2405074"/>
            <a:ext cx="10058400" cy="88867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l-GR" dirty="0" err="1"/>
              <a:t>Μηνιγγιτιδοκοκκική</a:t>
            </a:r>
            <a:r>
              <a:rPr lang="el-GR" dirty="0"/>
              <a:t> μηνιγγίτιδα (μετάδοση με σταγονίδια από τη μύτη του ασθενούς</a:t>
            </a:r>
            <a:r>
              <a:rPr lang="en-US" dirty="0"/>
              <a:t>)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                    αυξημένα μέτρα σε περίπτωση διασωλήνωσης (</a:t>
            </a:r>
            <a:r>
              <a:rPr lang="en-US" dirty="0"/>
              <a:t>FFP3)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Βέλος: Αριστερό 3">
            <a:extLst>
              <a:ext uri="{FF2B5EF4-FFF2-40B4-BE49-F238E27FC236}">
                <a16:creationId xmlns:a16="http://schemas.microsoft.com/office/drawing/2014/main" id="{90C78D6B-D999-EB27-BC6A-C00EB40B3166}"/>
              </a:ext>
            </a:extLst>
          </p:cNvPr>
          <p:cNvSpPr/>
          <p:nvPr/>
        </p:nvSpPr>
        <p:spPr>
          <a:xfrm flipH="1" flipV="1">
            <a:off x="2268413" y="2980591"/>
            <a:ext cx="123093" cy="14067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4EED9C-B515-C651-4B98-D23200EAA12F}"/>
              </a:ext>
            </a:extLst>
          </p:cNvPr>
          <p:cNvSpPr txBox="1"/>
          <p:nvPr/>
        </p:nvSpPr>
        <p:spPr>
          <a:xfrm>
            <a:off x="1193996" y="3670611"/>
            <a:ext cx="3578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Αντιβιοτική αγωγή</a:t>
            </a:r>
            <a:r>
              <a:rPr lang="en-US" dirty="0"/>
              <a:t>:</a:t>
            </a:r>
            <a:r>
              <a:rPr lang="el-GR" dirty="0"/>
              <a:t> 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 err="1"/>
              <a:t>Σιπροφλοξασίνη</a:t>
            </a:r>
            <a:r>
              <a:rPr lang="el-GR" dirty="0"/>
              <a:t> </a:t>
            </a:r>
            <a:r>
              <a:rPr lang="en-US" dirty="0"/>
              <a:t>po</a:t>
            </a:r>
            <a:r>
              <a:rPr lang="el-GR" dirty="0"/>
              <a:t> 500</a:t>
            </a:r>
            <a:r>
              <a:rPr lang="en-US" dirty="0"/>
              <a:t>mg </a:t>
            </a:r>
            <a:r>
              <a:rPr lang="el-GR" dirty="0"/>
              <a:t>άπαξ ή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 err="1"/>
              <a:t>Κεφτριαξόνη</a:t>
            </a:r>
            <a:r>
              <a:rPr lang="el-GR" dirty="0"/>
              <a:t> </a:t>
            </a:r>
            <a:r>
              <a:rPr lang="en-US" dirty="0"/>
              <a:t>IM</a:t>
            </a:r>
            <a:r>
              <a:rPr lang="el-GR" dirty="0"/>
              <a:t> 250</a:t>
            </a:r>
            <a:r>
              <a:rPr lang="en-US" dirty="0"/>
              <a:t>mg </a:t>
            </a:r>
            <a:r>
              <a:rPr lang="el-GR" dirty="0"/>
              <a:t>άπαξ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2A7C0F-2F7D-F7E7-482E-1B2730E2111D}"/>
              </a:ext>
            </a:extLst>
          </p:cNvPr>
          <p:cNvSpPr txBox="1"/>
          <p:nvPr/>
        </p:nvSpPr>
        <p:spPr>
          <a:xfrm>
            <a:off x="6096000" y="3620724"/>
            <a:ext cx="4615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Ποιοι τη λαμβάνουν</a:t>
            </a:r>
            <a:r>
              <a:rPr lang="en-US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Άμεσο συγγενικό περιβάλλον ασθενούς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Προσωπικό που έχει εκτεθεί σε σταγονίδια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73290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69BBB26-6449-4B1E-3661-86AE1514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Λοιπά είδη οξείας μηνιγγίτιδας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8926668-CB7C-1E1A-A4D3-143D6D23C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022" y="2089050"/>
            <a:ext cx="10058400" cy="4355709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l-GR" sz="1800" dirty="0"/>
              <a:t>Φυματιώδης</a:t>
            </a:r>
            <a:endParaRPr lang="en-US" sz="1800" dirty="0"/>
          </a:p>
          <a:p>
            <a:pPr lvl="3">
              <a:buFont typeface="Arial" panose="020B0604020202020204" pitchFamily="34" charset="0"/>
              <a:buChar char="•"/>
            </a:pPr>
            <a:r>
              <a:rPr lang="el-GR" sz="1600" dirty="0"/>
              <a:t>Σταδιακή έναρξη συμπτωματολογίας (κόπωση, ανορεξία, έμετος </a:t>
            </a:r>
            <a:r>
              <a:rPr lang="el-GR" sz="1600" dirty="0" err="1"/>
              <a:t>κ.ά</a:t>
            </a:r>
            <a:r>
              <a:rPr lang="el-GR" sz="1600" dirty="0"/>
              <a:t>)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l-GR" sz="1600" dirty="0"/>
              <a:t>Πιθανή εστιακή νευρολογική συμπτωματολογία (π.χ. πάρεση κρανιακών νεύρων)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l-GR" sz="1600" dirty="0"/>
              <a:t>Πιθανώς να συνυπάρχει με κεχροειδή φυματίωση </a:t>
            </a:r>
          </a:p>
          <a:p>
            <a:pPr lvl="3">
              <a:buFont typeface="Arial" panose="020B0604020202020204" pitchFamily="34" charset="0"/>
              <a:buChar char="•"/>
            </a:pPr>
            <a:endParaRPr lang="el-GR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1800" dirty="0"/>
              <a:t>Ιογενής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l-GR" sz="1600" dirty="0"/>
              <a:t>Δε διαφέρει σε συμπτωματολογία από τη βακτηριακή</a:t>
            </a:r>
          </a:p>
          <a:p>
            <a:pPr lvl="3">
              <a:buFont typeface="Arial" panose="020B0604020202020204" pitchFamily="34" charset="0"/>
              <a:buChar char="•"/>
            </a:pPr>
            <a:endParaRPr lang="el-GR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1800" dirty="0" err="1"/>
              <a:t>Μυκητιασική</a:t>
            </a:r>
            <a:endParaRPr lang="el-GR" sz="1800" dirty="0"/>
          </a:p>
          <a:p>
            <a:pPr lvl="3">
              <a:buFont typeface="Arial" panose="020B0604020202020204" pitchFamily="34" charset="0"/>
              <a:buChar char="•"/>
            </a:pPr>
            <a:r>
              <a:rPr lang="el-GR" sz="1600" dirty="0" err="1"/>
              <a:t>Ανοσοκαταστολή</a:t>
            </a:r>
            <a:r>
              <a:rPr lang="el-GR" sz="1600" dirty="0"/>
              <a:t>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l-GR" sz="1600" dirty="0"/>
              <a:t>Συνυπάρχει με διάχυτη </a:t>
            </a:r>
            <a:r>
              <a:rPr lang="el-GR" sz="1600" dirty="0" err="1"/>
              <a:t>μυκητιασική</a:t>
            </a:r>
            <a:r>
              <a:rPr lang="el-GR" sz="1600" dirty="0"/>
              <a:t> νόσο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l-GR" sz="1600" dirty="0"/>
              <a:t>Συχνότερα «ένοχος» μύκητας</a:t>
            </a:r>
            <a:r>
              <a:rPr lang="en-US" sz="1600" dirty="0"/>
              <a:t>: </a:t>
            </a:r>
            <a:r>
              <a:rPr lang="en-US" sz="1600" i="1" dirty="0"/>
              <a:t>C. neoformans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l-GR" sz="1600" dirty="0"/>
              <a:t>Σταδιακή έναρξη συμπτωματολογίας  και πιθανή εστιακή νευρολογική συμπτωματολογία</a:t>
            </a:r>
            <a:endParaRPr lang="el-GR" sz="1600" i="1" dirty="0"/>
          </a:p>
        </p:txBody>
      </p:sp>
    </p:spTree>
    <p:extLst>
      <p:ext uri="{BB962C8B-B14F-4D97-AF65-F5344CB8AC3E}">
        <p14:creationId xmlns:p14="http://schemas.microsoft.com/office/powerpoint/2010/main" val="1052482339"/>
      </p:ext>
    </p:extLst>
  </p:cSld>
  <p:clrMapOvr>
    <a:masterClrMapping/>
  </p:clrMapOvr>
</p:sld>
</file>

<file path=ppt/theme/theme1.xml><?xml version="1.0" encoding="utf-8"?>
<a:theme xmlns:a="http://schemas.openxmlformats.org/drawingml/2006/main" name="Ανασκόπηση">
  <a:themeElements>
    <a:clrScheme name="Ανασκόπηση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Ανασκόπηση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Ανασκόπηση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1773</TotalTime>
  <Words>2111</Words>
  <Application>Microsoft Office PowerPoint</Application>
  <PresentationFormat>Ευρεία οθόνη</PresentationFormat>
  <Paragraphs>422</Paragraphs>
  <Slides>46</Slides>
  <Notes>4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11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46</vt:i4>
      </vt:variant>
    </vt:vector>
  </HeadingPairs>
  <TitlesOfParts>
    <vt:vector size="58" baseType="lpstr">
      <vt:lpstr>-apple-system</vt:lpstr>
      <vt:lpstr>Arial</vt:lpstr>
      <vt:lpstr>Calibri</vt:lpstr>
      <vt:lpstr>Calibri Light</vt:lpstr>
      <vt:lpstr>ElsevierGulliver</vt:lpstr>
      <vt:lpstr>Georgia</vt:lpstr>
      <vt:lpstr>Google Sans</vt:lpstr>
      <vt:lpstr>Source Sans Pro</vt:lpstr>
      <vt:lpstr>Verdana</vt:lpstr>
      <vt:lpstr>Wingdings</vt:lpstr>
      <vt:lpstr>Wingdings 2</vt:lpstr>
      <vt:lpstr>Ανασκόπηση</vt:lpstr>
      <vt:lpstr>Λοιμώδη Νοσήματα</vt:lpstr>
      <vt:lpstr>Περίοδοι επωάσεως </vt:lpstr>
      <vt:lpstr>Περίοδοι επωάσεως </vt:lpstr>
      <vt:lpstr>Μηνιγγίτιδα</vt:lpstr>
      <vt:lpstr>Μηνιγγίτιδα</vt:lpstr>
      <vt:lpstr>Μηνιγγίτιδα</vt:lpstr>
      <vt:lpstr>Μηνιγγιτιδοκοκκική Μηνιγγίτιδα</vt:lpstr>
      <vt:lpstr>Προφυλακτική αγωγή και μέτρα σε μηνιγγιτιδοκοκκική μηνιγγίτιδα</vt:lpstr>
      <vt:lpstr>Λοιπά είδη οξείας μηνιγγίτιδας</vt:lpstr>
      <vt:lpstr>Συχνότερες επιπλοκές μηνιγγίτιδας</vt:lpstr>
      <vt:lpstr>Εγκεφαλίτιδα vs μηνιγγίτιδα</vt:lpstr>
      <vt:lpstr>Οξεία εγκεφαλίτιδα</vt:lpstr>
      <vt:lpstr>Διαγνωστικά κριτήρια </vt:lpstr>
      <vt:lpstr>Απαραίτητος έλεγχος και αρχικά θεραπευτικά μέτρα </vt:lpstr>
      <vt:lpstr>Ιός απλού έρπητα</vt:lpstr>
      <vt:lpstr>Ιός απλού έρπητα</vt:lpstr>
      <vt:lpstr>Ιός απλού έρπητα</vt:lpstr>
      <vt:lpstr>Ιός έρπητα ζωστήρα</vt:lpstr>
      <vt:lpstr>Ιός έρπητα ζωστήρα</vt:lpstr>
      <vt:lpstr>Ιός έρπητα ζωστήρα</vt:lpstr>
      <vt:lpstr>Ιός έρπητα ζωστήρα</vt:lpstr>
      <vt:lpstr>Σεξουαλικώς μεταδιδόμενα νοσήματα</vt:lpstr>
      <vt:lpstr>Σεξουαλικώς μεταδιδόμενα νοσήματα</vt:lpstr>
      <vt:lpstr>Σεξουαλικώς μεταδιδόμενα νοσήματα</vt:lpstr>
      <vt:lpstr>HPV</vt:lpstr>
      <vt:lpstr>Γονόρροια</vt:lpstr>
      <vt:lpstr>Human Immunodeficiency Virus (HIV)</vt:lpstr>
      <vt:lpstr>Human Immunodeficiency Virus (HIV)</vt:lpstr>
      <vt:lpstr>Human Immunodeficiency Virus (HIV)</vt:lpstr>
      <vt:lpstr>Human Immunodeficiency Virus (HIV)</vt:lpstr>
      <vt:lpstr>AIDS-defining-conditions</vt:lpstr>
      <vt:lpstr>Ηπατίτιδες </vt:lpstr>
      <vt:lpstr>Ηπατίτιδα Α</vt:lpstr>
      <vt:lpstr>Επιδημιολογία HepA στην Ελλάδα</vt:lpstr>
      <vt:lpstr>Παρουσίαση του PowerPoint</vt:lpstr>
      <vt:lpstr>Εμβόλιο ηπατίτιδας Α (HepA)</vt:lpstr>
      <vt:lpstr>Ηπατίτιδα B</vt:lpstr>
      <vt:lpstr>Ηπατίτιδα B</vt:lpstr>
      <vt:lpstr>Εξωηπατικές εκδηλώσεις χρονίας HBV λοίμωξης</vt:lpstr>
      <vt:lpstr>Ηπατίτιδα B</vt:lpstr>
      <vt:lpstr>Ηπατίτιδα C</vt:lpstr>
      <vt:lpstr>Παρουσίαση του PowerPoint</vt:lpstr>
      <vt:lpstr>Χρόνια HepC</vt:lpstr>
      <vt:lpstr>Θεραπεία HepC</vt:lpstr>
      <vt:lpstr>Παρουσίαση του PowerPoint</vt:lpstr>
      <vt:lpstr>ΕΥΧΑΡΙΣΤΩ ΠΟΛΥ!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Λοιμώδη Νοσήματα</dc:title>
  <dc:creator>Irene</dc:creator>
  <cp:lastModifiedBy>Irene</cp:lastModifiedBy>
  <cp:revision>29</cp:revision>
  <dcterms:created xsi:type="dcterms:W3CDTF">2023-09-05T09:41:47Z</dcterms:created>
  <dcterms:modified xsi:type="dcterms:W3CDTF">2023-10-11T07:36:06Z</dcterms:modified>
</cp:coreProperties>
</file>