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99" r:id="rId3"/>
    <p:sldMasterId id="2147483722" r:id="rId4"/>
    <p:sldMasterId id="2147483811" r:id="rId5"/>
    <p:sldMasterId id="2147483784" r:id="rId6"/>
  </p:sldMasterIdLst>
  <p:notesMasterIdLst>
    <p:notesMasterId r:id="rId98"/>
  </p:notesMasterIdLst>
  <p:handoutMasterIdLst>
    <p:handoutMasterId r:id="rId99"/>
  </p:handoutMasterIdLst>
  <p:sldIdLst>
    <p:sldId id="256" r:id="rId7"/>
    <p:sldId id="571" r:id="rId8"/>
    <p:sldId id="332" r:id="rId9"/>
    <p:sldId id="458" r:id="rId10"/>
    <p:sldId id="405" r:id="rId11"/>
    <p:sldId id="460" r:id="rId12"/>
    <p:sldId id="407" r:id="rId13"/>
    <p:sldId id="408" r:id="rId14"/>
    <p:sldId id="462" r:id="rId15"/>
    <p:sldId id="345" r:id="rId16"/>
    <p:sldId id="572" r:id="rId17"/>
    <p:sldId id="573" r:id="rId18"/>
    <p:sldId id="575" r:id="rId19"/>
    <p:sldId id="576" r:id="rId20"/>
    <p:sldId id="577" r:id="rId21"/>
    <p:sldId id="578" r:id="rId22"/>
    <p:sldId id="579" r:id="rId23"/>
    <p:sldId id="580" r:id="rId24"/>
    <p:sldId id="581" r:id="rId25"/>
    <p:sldId id="582" r:id="rId26"/>
    <p:sldId id="583" r:id="rId27"/>
    <p:sldId id="584" r:id="rId28"/>
    <p:sldId id="585" r:id="rId29"/>
    <p:sldId id="586" r:id="rId30"/>
    <p:sldId id="588" r:id="rId31"/>
    <p:sldId id="574" r:id="rId32"/>
    <p:sldId id="504" r:id="rId33"/>
    <p:sldId id="505" r:id="rId34"/>
    <p:sldId id="506" r:id="rId35"/>
    <p:sldId id="346" r:id="rId36"/>
    <p:sldId id="347" r:id="rId37"/>
    <p:sldId id="508" r:id="rId38"/>
    <p:sldId id="349" r:id="rId39"/>
    <p:sldId id="459" r:id="rId40"/>
    <p:sldId id="274" r:id="rId41"/>
    <p:sldId id="536" r:id="rId42"/>
    <p:sldId id="537" r:id="rId43"/>
    <p:sldId id="538" r:id="rId44"/>
    <p:sldId id="539" r:id="rId45"/>
    <p:sldId id="540" r:id="rId46"/>
    <p:sldId id="541" r:id="rId47"/>
    <p:sldId id="542" r:id="rId48"/>
    <p:sldId id="550" r:id="rId49"/>
    <p:sldId id="551" r:id="rId50"/>
    <p:sldId id="552" r:id="rId51"/>
    <p:sldId id="553" r:id="rId52"/>
    <p:sldId id="554" r:id="rId53"/>
    <p:sldId id="555" r:id="rId54"/>
    <p:sldId id="556" r:id="rId55"/>
    <p:sldId id="557" r:id="rId56"/>
    <p:sldId id="558" r:id="rId57"/>
    <p:sldId id="559" r:id="rId58"/>
    <p:sldId id="560" r:id="rId59"/>
    <p:sldId id="561" r:id="rId60"/>
    <p:sldId id="562" r:id="rId61"/>
    <p:sldId id="563" r:id="rId62"/>
    <p:sldId id="564" r:id="rId63"/>
    <p:sldId id="565" r:id="rId64"/>
    <p:sldId id="566" r:id="rId65"/>
    <p:sldId id="567" r:id="rId66"/>
    <p:sldId id="568" r:id="rId67"/>
    <p:sldId id="569" r:id="rId68"/>
    <p:sldId id="570" r:id="rId69"/>
    <p:sldId id="509" r:id="rId70"/>
    <p:sldId id="510" r:id="rId71"/>
    <p:sldId id="511" r:id="rId72"/>
    <p:sldId id="512" r:id="rId73"/>
    <p:sldId id="513" r:id="rId74"/>
    <p:sldId id="514" r:id="rId75"/>
    <p:sldId id="515" r:id="rId76"/>
    <p:sldId id="516" r:id="rId77"/>
    <p:sldId id="517" r:id="rId78"/>
    <p:sldId id="518" r:id="rId79"/>
    <p:sldId id="519" r:id="rId80"/>
    <p:sldId id="520" r:id="rId81"/>
    <p:sldId id="521" r:id="rId82"/>
    <p:sldId id="522" r:id="rId83"/>
    <p:sldId id="523" r:id="rId84"/>
    <p:sldId id="524" r:id="rId85"/>
    <p:sldId id="525" r:id="rId86"/>
    <p:sldId id="526" r:id="rId87"/>
    <p:sldId id="527" r:id="rId88"/>
    <p:sldId id="528" r:id="rId89"/>
    <p:sldId id="529" r:id="rId90"/>
    <p:sldId id="530" r:id="rId91"/>
    <p:sldId id="531" r:id="rId92"/>
    <p:sldId id="532" r:id="rId93"/>
    <p:sldId id="533" r:id="rId94"/>
    <p:sldId id="534" r:id="rId95"/>
    <p:sldId id="535" r:id="rId96"/>
    <p:sldId id="587" r:id="rId9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155D"/>
    <a:srgbClr val="E84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86347" autoAdjust="0"/>
  </p:normalViewPr>
  <p:slideViewPr>
    <p:cSldViewPr>
      <p:cViewPr varScale="1">
        <p:scale>
          <a:sx n="100" d="100"/>
          <a:sy n="100" d="100"/>
        </p:scale>
        <p:origin x="76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33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27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l-GR"/>
              <a:t>13/6/2015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311A3-9E60-4ECC-A4F6-2C2AD98540A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0654376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l-GR"/>
              <a:t>13/6/2015</a:t>
            </a:r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30DF4-FD89-4261-B792-9651924C1F3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5622219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l-GR"/>
              <a:t>13/6/2015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580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cardio.org/guideline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D366DB-9C3E-480B-8E73-375E8BD5F999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odule_web_NEW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">
            <a:hlinkClick r:id="rId3" highlightClick="1"/>
          </p:cNvPr>
          <p:cNvSpPr>
            <a:spLocks noChangeArrowheads="1"/>
          </p:cNvSpPr>
          <p:nvPr/>
        </p:nvSpPr>
        <p:spPr bwMode="auto">
          <a:xfrm>
            <a:off x="973330" y="6362134"/>
            <a:ext cx="2225289" cy="215444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dirty="0">
                <a:solidFill>
                  <a:srgbClr val="FFFFFF"/>
                </a:solidFill>
                <a:latin typeface="Franklin Gothic Medium" pitchFamily="34" charset="0"/>
              </a:rPr>
              <a:t>www.escardio.org/guidelines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08269" y="2130425"/>
            <a:ext cx="6375463" cy="646331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1"/>
            <a:ext cx="8534400" cy="885825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fr-FR"/>
          </a:p>
        </p:txBody>
      </p: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0201139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17 - Ομάδα"/>
          <p:cNvGrpSpPr/>
          <p:nvPr userDrawn="1"/>
        </p:nvGrpSpPr>
        <p:grpSpPr>
          <a:xfrm>
            <a:off x="4271798" y="5733256"/>
            <a:ext cx="7728181" cy="936104"/>
            <a:chOff x="3635896" y="5877272"/>
            <a:chExt cx="3952084" cy="809626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35896" y="5877272"/>
              <a:ext cx="2313258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V="1">
              <a:off x="5940153" y="5877272"/>
              <a:ext cx="1647827" cy="809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13" name="12 - Ορθογώνιο"/>
          <p:cNvSpPr/>
          <p:nvPr userDrawn="1"/>
        </p:nvSpPr>
        <p:spPr>
          <a:xfrm>
            <a:off x="4655840" y="6309320"/>
            <a:ext cx="3936437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800"/>
          </a:p>
        </p:txBody>
      </p:sp>
      <p:sp>
        <p:nvSpPr>
          <p:cNvPr id="9" name="8 - Τίτλος"/>
          <p:cNvSpPr>
            <a:spLocks noGrp="1"/>
          </p:cNvSpPr>
          <p:nvPr>
            <p:ph type="title"/>
          </p:nvPr>
        </p:nvSpPr>
        <p:spPr>
          <a:xfrm>
            <a:off x="3250510" y="222250"/>
            <a:ext cx="5690980" cy="58477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50510" y="222250"/>
            <a:ext cx="5690980" cy="58477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50510" y="222250"/>
            <a:ext cx="5690980" cy="58477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50510" y="222250"/>
            <a:ext cx="5690980" cy="58477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" y="5733256"/>
            <a:ext cx="10200951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7782900" cy="70788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06790"/>
            <a:ext cx="10363200" cy="40011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4" name="13 - Ορθογώνιο"/>
          <p:cNvSpPr/>
          <p:nvPr userDrawn="1"/>
        </p:nvSpPr>
        <p:spPr>
          <a:xfrm>
            <a:off x="4751850" y="6381328"/>
            <a:ext cx="3840427" cy="2880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85000"/>
                  <a:lumOff val="15000"/>
                </a:schemeClr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800"/>
          </a:p>
        </p:txBody>
      </p:sp>
      <p:grpSp>
        <p:nvGrpSpPr>
          <p:cNvPr id="20" name="17 - Ομάδα"/>
          <p:cNvGrpSpPr/>
          <p:nvPr userDrawn="1"/>
        </p:nvGrpSpPr>
        <p:grpSpPr>
          <a:xfrm>
            <a:off x="4271798" y="5733256"/>
            <a:ext cx="7728181" cy="936104"/>
            <a:chOff x="3635896" y="5877272"/>
            <a:chExt cx="3952084" cy="809626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5896" y="5877272"/>
              <a:ext cx="2313258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V="1">
              <a:off x="5940153" y="5877272"/>
              <a:ext cx="1647827" cy="809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510" y="222250"/>
            <a:ext cx="5690980" cy="58477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2547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2547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509" y="274638"/>
            <a:ext cx="5690982" cy="584775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43878"/>
            <a:ext cx="5386917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22082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43878"/>
            <a:ext cx="5389033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22082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13/5/2015</a:t>
            </a:r>
            <a:endParaRPr lang="fr-F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8CC07-97C4-4F96-8339-3E042B95C8D5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510" y="222250"/>
            <a:ext cx="5690980" cy="58477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fr-FR"/>
          </a:p>
        </p:txBody>
      </p:sp>
      <p:grpSp>
        <p:nvGrpSpPr>
          <p:cNvPr id="4" name="3 - Ομάδα"/>
          <p:cNvGrpSpPr/>
          <p:nvPr userDrawn="1"/>
        </p:nvGrpSpPr>
        <p:grpSpPr>
          <a:xfrm>
            <a:off x="4847861" y="6165304"/>
            <a:ext cx="4992555" cy="648072"/>
            <a:chOff x="3635896" y="5877272"/>
            <a:chExt cx="3952084" cy="809626"/>
          </a:xfrm>
        </p:grpSpPr>
        <p:pic>
          <p:nvPicPr>
            <p:cNvPr id="5" name="Picture 4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35896" y="5877272"/>
              <a:ext cx="2313258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V="1">
              <a:off x="5940153" y="5877272"/>
              <a:ext cx="1647827" cy="809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" y="5733256"/>
            <a:ext cx="10200951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17 - Ομάδα"/>
          <p:cNvGrpSpPr/>
          <p:nvPr userDrawn="1"/>
        </p:nvGrpSpPr>
        <p:grpSpPr>
          <a:xfrm>
            <a:off x="4271798" y="5733256"/>
            <a:ext cx="7728181" cy="936104"/>
            <a:chOff x="3635896" y="5877272"/>
            <a:chExt cx="3952084" cy="809626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35896" y="5877272"/>
              <a:ext cx="2313258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V="1">
              <a:off x="5940153" y="5877272"/>
              <a:ext cx="1647827" cy="809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3623108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2893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3623108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10772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/>
              <a:t>Κάντε κλικ στο εικονίδιο για να προσθέσετε μια εικόνα</a:t>
            </a:r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37323" y="6034088"/>
            <a:ext cx="383011" cy="2154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D7A39-4928-4E9A-A7B5-8B5519DDB6BB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510" y="222250"/>
            <a:ext cx="5690980" cy="58477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3729484" y="1196976"/>
            <a:ext cx="15311884" cy="21698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37323" y="6034088"/>
            <a:ext cx="383011" cy="2154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A2F42-8E9E-448D-BCB8-612212EE124E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05292" y="-815742"/>
            <a:ext cx="677108" cy="5598649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2517" y="222251"/>
            <a:ext cx="4293483" cy="3522663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250511" y="222250"/>
            <a:ext cx="5690980" cy="58477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196976"/>
            <a:ext cx="5384800" cy="2569934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196976"/>
            <a:ext cx="5384800" cy="2569934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2546351"/>
            <a:ext cx="5384800" cy="2569934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2546351"/>
            <a:ext cx="5384800" cy="2569934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8CDF-1BA1-48DE-9016-BC38734F4DCA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6B5-B4A9-4F4F-843A-398520E3DB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8CDF-1BA1-48DE-9016-BC38734F4DCA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6B5-B4A9-4F4F-843A-398520E3DB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8CDF-1BA1-48DE-9016-BC38734F4DCA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6B5-B4A9-4F4F-843A-398520E3DB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8CDF-1BA1-48DE-9016-BC38734F4DCA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6B5-B4A9-4F4F-843A-398520E3DB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8CDF-1BA1-48DE-9016-BC38734F4DCA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6B5-B4A9-4F4F-843A-398520E3DB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8CDF-1BA1-48DE-9016-BC38734F4DCA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6B5-B4A9-4F4F-843A-398520E3DB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8CDF-1BA1-48DE-9016-BC38734F4DCA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6B5-B4A9-4F4F-843A-398520E3DB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8CDF-1BA1-48DE-9016-BC38734F4DCA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6B5-B4A9-4F4F-843A-398520E3DB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8CDF-1BA1-48DE-9016-BC38734F4DCA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6B5-B4A9-4F4F-843A-398520E3DB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8CDF-1BA1-48DE-9016-BC38734F4DCA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6B5-B4A9-4F4F-843A-398520E3DB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78CDF-1BA1-48DE-9016-BC38734F4DCA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6B5-B4A9-4F4F-843A-398520E3DB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odule_web_NEW_NE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08269" y="2130425"/>
            <a:ext cx="6375463" cy="646331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1"/>
            <a:ext cx="8534400" cy="885825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fr-FR"/>
          </a:p>
        </p:txBody>
      </p:sp>
      <p:grpSp>
        <p:nvGrpSpPr>
          <p:cNvPr id="9" name="14 - Ομάδα"/>
          <p:cNvGrpSpPr/>
          <p:nvPr userDrawn="1"/>
        </p:nvGrpSpPr>
        <p:grpSpPr>
          <a:xfrm>
            <a:off x="4751851" y="5589241"/>
            <a:ext cx="7296811" cy="1178531"/>
            <a:chOff x="3563888" y="5589240"/>
            <a:chExt cx="5472608" cy="1178531"/>
          </a:xfrm>
        </p:grpSpPr>
        <p:grpSp>
          <p:nvGrpSpPr>
            <p:cNvPr id="10" name="17 - Ομάδα"/>
            <p:cNvGrpSpPr/>
            <p:nvPr userDrawn="1"/>
          </p:nvGrpSpPr>
          <p:grpSpPr>
            <a:xfrm>
              <a:off x="3563888" y="6021288"/>
              <a:ext cx="3744416" cy="648072"/>
              <a:chOff x="3635896" y="5877272"/>
              <a:chExt cx="3952084" cy="809626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35896" y="5877272"/>
                <a:ext cx="231325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10800000" flipV="1">
                <a:off x="5940153" y="5877272"/>
                <a:ext cx="1647827" cy="80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72400" y="5589240"/>
              <a:ext cx="864096" cy="1178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18 - TextBox"/>
          <p:cNvSpPr txBox="1"/>
          <p:nvPr userDrawn="1"/>
        </p:nvSpPr>
        <p:spPr>
          <a:xfrm>
            <a:off x="1295467" y="6361584"/>
            <a:ext cx="182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27</a:t>
            </a:r>
            <a:r>
              <a:rPr lang="el-GR" sz="1400" dirty="0">
                <a:solidFill>
                  <a:schemeClr val="bg1"/>
                </a:solidFill>
                <a:latin typeface="Franklin Gothic Medium" pitchFamily="34" charset="0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05/2017</a:t>
            </a:r>
            <a:endParaRPr lang="el-GR" sz="1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510" y="222250"/>
            <a:ext cx="5690980" cy="58477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grpSp>
        <p:nvGrpSpPr>
          <p:cNvPr id="12" name="14 - Ομάδα"/>
          <p:cNvGrpSpPr/>
          <p:nvPr userDrawn="1"/>
        </p:nvGrpSpPr>
        <p:grpSpPr>
          <a:xfrm>
            <a:off x="4751851" y="5589241"/>
            <a:ext cx="7296811" cy="1178531"/>
            <a:chOff x="3563888" y="5589240"/>
            <a:chExt cx="5472608" cy="1178531"/>
          </a:xfrm>
        </p:grpSpPr>
        <p:grpSp>
          <p:nvGrpSpPr>
            <p:cNvPr id="13" name="17 - Ομάδα"/>
            <p:cNvGrpSpPr/>
            <p:nvPr userDrawn="1"/>
          </p:nvGrpSpPr>
          <p:grpSpPr>
            <a:xfrm>
              <a:off x="3563888" y="6021288"/>
              <a:ext cx="3744416" cy="648072"/>
              <a:chOff x="3635896" y="5877272"/>
              <a:chExt cx="3952084" cy="809626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5896" y="5877272"/>
                <a:ext cx="231325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0800000" flipV="1">
                <a:off x="5940153" y="5877272"/>
                <a:ext cx="1647827" cy="80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2400" y="5589240"/>
              <a:ext cx="864096" cy="1178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4" descr="Module_web_NEW_NEW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- TextBox"/>
          <p:cNvSpPr txBox="1"/>
          <p:nvPr userDrawn="1"/>
        </p:nvSpPr>
        <p:spPr>
          <a:xfrm>
            <a:off x="1295467" y="6361584"/>
            <a:ext cx="182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27</a:t>
            </a:r>
            <a:r>
              <a:rPr lang="el-GR" sz="1400" dirty="0">
                <a:solidFill>
                  <a:schemeClr val="bg1"/>
                </a:solidFill>
                <a:latin typeface="Franklin Gothic Medium" pitchFamily="34" charset="0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05/2017</a:t>
            </a:r>
            <a:endParaRPr lang="el-GR" sz="1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7782900" cy="70788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06790"/>
            <a:ext cx="10363200" cy="40011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46251-1480-4B21-976C-0BCF5242F116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5" name="14 - Ομάδα"/>
          <p:cNvGrpSpPr/>
          <p:nvPr userDrawn="1"/>
        </p:nvGrpSpPr>
        <p:grpSpPr>
          <a:xfrm>
            <a:off x="4751851" y="5589241"/>
            <a:ext cx="7296811" cy="1178531"/>
            <a:chOff x="3563888" y="5589240"/>
            <a:chExt cx="5472608" cy="1178531"/>
          </a:xfrm>
        </p:grpSpPr>
        <p:grpSp>
          <p:nvGrpSpPr>
            <p:cNvPr id="6" name="17 - Ομάδα"/>
            <p:cNvGrpSpPr/>
            <p:nvPr userDrawn="1"/>
          </p:nvGrpSpPr>
          <p:grpSpPr>
            <a:xfrm>
              <a:off x="3563888" y="6021288"/>
              <a:ext cx="3744416" cy="648072"/>
              <a:chOff x="3635896" y="5877272"/>
              <a:chExt cx="3952084" cy="809626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5896" y="5877272"/>
                <a:ext cx="231325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0800000" flipV="1">
                <a:off x="5940153" y="5877272"/>
                <a:ext cx="1647827" cy="80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2400" y="5589240"/>
              <a:ext cx="864096" cy="1178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4" descr="Module_web_NEW_NEW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TextBox"/>
          <p:cNvSpPr txBox="1"/>
          <p:nvPr userDrawn="1"/>
        </p:nvSpPr>
        <p:spPr>
          <a:xfrm>
            <a:off x="1295467" y="6361584"/>
            <a:ext cx="182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27</a:t>
            </a:r>
            <a:r>
              <a:rPr lang="el-GR" sz="1400" dirty="0">
                <a:solidFill>
                  <a:schemeClr val="bg1"/>
                </a:solidFill>
                <a:latin typeface="Franklin Gothic Medium" pitchFamily="34" charset="0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05/2017</a:t>
            </a:r>
            <a:endParaRPr lang="el-GR" sz="1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510" y="222250"/>
            <a:ext cx="5690980" cy="58477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2547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2547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7E855-1B1E-4BEE-8735-BC7CD8118A53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14 - Ομάδα"/>
          <p:cNvGrpSpPr/>
          <p:nvPr userDrawn="1"/>
        </p:nvGrpSpPr>
        <p:grpSpPr>
          <a:xfrm>
            <a:off x="4751851" y="5589241"/>
            <a:ext cx="7296811" cy="1178531"/>
            <a:chOff x="3563888" y="5589240"/>
            <a:chExt cx="5472608" cy="1178531"/>
          </a:xfrm>
        </p:grpSpPr>
        <p:grpSp>
          <p:nvGrpSpPr>
            <p:cNvPr id="7" name="17 - Ομάδα"/>
            <p:cNvGrpSpPr/>
            <p:nvPr userDrawn="1"/>
          </p:nvGrpSpPr>
          <p:grpSpPr>
            <a:xfrm>
              <a:off x="3563888" y="6021288"/>
              <a:ext cx="3744416" cy="648072"/>
              <a:chOff x="3635896" y="5877272"/>
              <a:chExt cx="3952084" cy="809626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5896" y="5877272"/>
                <a:ext cx="231325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0800000" flipV="1">
                <a:off x="5940153" y="5877272"/>
                <a:ext cx="1647827" cy="80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2400" y="5589240"/>
              <a:ext cx="864096" cy="1178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4" descr="Module_web_NEW_NEW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TextBox"/>
          <p:cNvSpPr txBox="1"/>
          <p:nvPr userDrawn="1"/>
        </p:nvSpPr>
        <p:spPr>
          <a:xfrm>
            <a:off x="1295467" y="6361584"/>
            <a:ext cx="182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27</a:t>
            </a:r>
            <a:r>
              <a:rPr lang="el-GR" sz="1400" dirty="0">
                <a:solidFill>
                  <a:schemeClr val="bg1"/>
                </a:solidFill>
                <a:latin typeface="Franklin Gothic Medium" pitchFamily="34" charset="0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05/2017</a:t>
            </a:r>
            <a:endParaRPr lang="el-GR" sz="1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509" y="274638"/>
            <a:ext cx="5690982" cy="584775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43878"/>
            <a:ext cx="5386917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22082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43878"/>
            <a:ext cx="5389033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22082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18157-9495-4FDC-922C-D3196DB20949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8" name="14 - Ομάδα"/>
          <p:cNvGrpSpPr/>
          <p:nvPr userDrawn="1"/>
        </p:nvGrpSpPr>
        <p:grpSpPr>
          <a:xfrm>
            <a:off x="4751851" y="5589241"/>
            <a:ext cx="7296811" cy="1178531"/>
            <a:chOff x="3563888" y="5589240"/>
            <a:chExt cx="5472608" cy="1178531"/>
          </a:xfrm>
        </p:grpSpPr>
        <p:grpSp>
          <p:nvGrpSpPr>
            <p:cNvPr id="9" name="17 - Ομάδα"/>
            <p:cNvGrpSpPr/>
            <p:nvPr userDrawn="1"/>
          </p:nvGrpSpPr>
          <p:grpSpPr>
            <a:xfrm>
              <a:off x="3563888" y="6021288"/>
              <a:ext cx="3744416" cy="648072"/>
              <a:chOff x="3635896" y="5877272"/>
              <a:chExt cx="3952084" cy="809626"/>
            </a:xfrm>
          </p:grpSpPr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5896" y="5877272"/>
                <a:ext cx="231325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0800000" flipV="1">
                <a:off x="5940153" y="5877272"/>
                <a:ext cx="1647827" cy="80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2400" y="5589240"/>
              <a:ext cx="864096" cy="1178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4" descr="Module_web_NEW_NEW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- TextBox"/>
          <p:cNvSpPr txBox="1"/>
          <p:nvPr userDrawn="1"/>
        </p:nvSpPr>
        <p:spPr>
          <a:xfrm>
            <a:off x="1295467" y="6361584"/>
            <a:ext cx="182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27</a:t>
            </a:r>
            <a:r>
              <a:rPr lang="el-GR" sz="1400" dirty="0">
                <a:solidFill>
                  <a:schemeClr val="bg1"/>
                </a:solidFill>
                <a:latin typeface="Franklin Gothic Medium" pitchFamily="34" charset="0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05/2017</a:t>
            </a:r>
            <a:endParaRPr lang="el-GR" sz="1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510" y="222250"/>
            <a:ext cx="5690980" cy="58477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BB341-18DB-4ED3-AEF2-E27BA905F5B1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4" name="14 - Ομάδα"/>
          <p:cNvGrpSpPr/>
          <p:nvPr userDrawn="1"/>
        </p:nvGrpSpPr>
        <p:grpSpPr>
          <a:xfrm>
            <a:off x="4751851" y="5589241"/>
            <a:ext cx="7296811" cy="1178531"/>
            <a:chOff x="3563888" y="5589240"/>
            <a:chExt cx="5472608" cy="1178531"/>
          </a:xfrm>
        </p:grpSpPr>
        <p:grpSp>
          <p:nvGrpSpPr>
            <p:cNvPr id="5" name="17 - Ομάδα"/>
            <p:cNvGrpSpPr/>
            <p:nvPr userDrawn="1"/>
          </p:nvGrpSpPr>
          <p:grpSpPr>
            <a:xfrm>
              <a:off x="3563888" y="6021288"/>
              <a:ext cx="3744416" cy="648072"/>
              <a:chOff x="3635896" y="5877272"/>
              <a:chExt cx="3952084" cy="809626"/>
            </a:xfrm>
          </p:grpSpPr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5896" y="5877272"/>
                <a:ext cx="231325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0800000" flipV="1">
                <a:off x="5940153" y="5877272"/>
                <a:ext cx="1647827" cy="80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2400" y="5589240"/>
              <a:ext cx="864096" cy="1178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4" descr="Module_web_NEW_NEW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 userDrawn="1"/>
        </p:nvSpPr>
        <p:spPr>
          <a:xfrm>
            <a:off x="1295467" y="6361584"/>
            <a:ext cx="182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27</a:t>
            </a:r>
            <a:r>
              <a:rPr lang="el-GR" sz="1400" dirty="0">
                <a:solidFill>
                  <a:schemeClr val="bg1"/>
                </a:solidFill>
                <a:latin typeface="Franklin Gothic Medium" pitchFamily="34" charset="0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05/2017</a:t>
            </a:r>
            <a:endParaRPr lang="el-GR" sz="1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024CE-52C0-4B1F-99C2-8597C7EBD453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3" name="14 - Ομάδα"/>
          <p:cNvGrpSpPr/>
          <p:nvPr userDrawn="1"/>
        </p:nvGrpSpPr>
        <p:grpSpPr>
          <a:xfrm>
            <a:off x="4751851" y="5589241"/>
            <a:ext cx="7296811" cy="1178531"/>
            <a:chOff x="3563888" y="5589240"/>
            <a:chExt cx="5472608" cy="1178531"/>
          </a:xfrm>
        </p:grpSpPr>
        <p:grpSp>
          <p:nvGrpSpPr>
            <p:cNvPr id="4" name="17 - Ομάδα"/>
            <p:cNvGrpSpPr/>
            <p:nvPr userDrawn="1"/>
          </p:nvGrpSpPr>
          <p:grpSpPr>
            <a:xfrm>
              <a:off x="3563888" y="6021288"/>
              <a:ext cx="3744416" cy="648072"/>
              <a:chOff x="3635896" y="5877272"/>
              <a:chExt cx="3952084" cy="809626"/>
            </a:xfrm>
          </p:grpSpPr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5896" y="5877272"/>
                <a:ext cx="231325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0800000" flipV="1">
                <a:off x="5940153" y="5877272"/>
                <a:ext cx="1647827" cy="80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2400" y="5589240"/>
              <a:ext cx="864096" cy="1178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4" descr="Module_web_NEW_NEW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 userDrawn="1"/>
        </p:nvSpPr>
        <p:spPr>
          <a:xfrm>
            <a:off x="1295467" y="6361584"/>
            <a:ext cx="182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27</a:t>
            </a:r>
            <a:r>
              <a:rPr lang="el-GR" sz="1400" dirty="0">
                <a:solidFill>
                  <a:schemeClr val="bg1"/>
                </a:solidFill>
                <a:latin typeface="Franklin Gothic Medium" pitchFamily="34" charset="0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05/2017</a:t>
            </a:r>
            <a:endParaRPr lang="el-GR" sz="1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3623108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2893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D1236-F760-46EA-B337-7ECD704A8AA6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14 - Ομάδα"/>
          <p:cNvGrpSpPr/>
          <p:nvPr userDrawn="1"/>
        </p:nvGrpSpPr>
        <p:grpSpPr>
          <a:xfrm>
            <a:off x="4751851" y="5589241"/>
            <a:ext cx="7296811" cy="1178531"/>
            <a:chOff x="3563888" y="5589240"/>
            <a:chExt cx="5472608" cy="1178531"/>
          </a:xfrm>
        </p:grpSpPr>
        <p:grpSp>
          <p:nvGrpSpPr>
            <p:cNvPr id="7" name="17 - Ομάδα"/>
            <p:cNvGrpSpPr/>
            <p:nvPr userDrawn="1"/>
          </p:nvGrpSpPr>
          <p:grpSpPr>
            <a:xfrm>
              <a:off x="3563888" y="6021288"/>
              <a:ext cx="3744416" cy="648072"/>
              <a:chOff x="3635896" y="5877272"/>
              <a:chExt cx="3952084" cy="809626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5896" y="5877272"/>
                <a:ext cx="231325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0800000" flipV="1">
                <a:off x="5940153" y="5877272"/>
                <a:ext cx="1647827" cy="80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2400" y="5589240"/>
              <a:ext cx="864096" cy="1178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4" descr="Module_web_NEW_NEW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TextBox"/>
          <p:cNvSpPr txBox="1"/>
          <p:nvPr userDrawn="1"/>
        </p:nvSpPr>
        <p:spPr>
          <a:xfrm>
            <a:off x="1295467" y="6361584"/>
            <a:ext cx="182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27</a:t>
            </a:r>
            <a:r>
              <a:rPr lang="el-GR" sz="1400" dirty="0">
                <a:solidFill>
                  <a:schemeClr val="bg1"/>
                </a:solidFill>
                <a:latin typeface="Franklin Gothic Medium" pitchFamily="34" charset="0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05/2017</a:t>
            </a:r>
            <a:endParaRPr lang="el-GR" sz="1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3623108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10772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/>
              <a:t>Κάντε κλικ στο εικονίδιο για να προσθέσετε μια εικόνα</a:t>
            </a:r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D7A39-4928-4E9A-A7B5-8B5519DDB6BB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14 - Ομάδα"/>
          <p:cNvGrpSpPr/>
          <p:nvPr userDrawn="1"/>
        </p:nvGrpSpPr>
        <p:grpSpPr>
          <a:xfrm>
            <a:off x="4751851" y="5589241"/>
            <a:ext cx="7296811" cy="1178531"/>
            <a:chOff x="3563888" y="5589240"/>
            <a:chExt cx="5472608" cy="1178531"/>
          </a:xfrm>
        </p:grpSpPr>
        <p:grpSp>
          <p:nvGrpSpPr>
            <p:cNvPr id="7" name="17 - Ομάδα"/>
            <p:cNvGrpSpPr/>
            <p:nvPr userDrawn="1"/>
          </p:nvGrpSpPr>
          <p:grpSpPr>
            <a:xfrm>
              <a:off x="3563888" y="6021288"/>
              <a:ext cx="3744416" cy="648072"/>
              <a:chOff x="3635896" y="5877272"/>
              <a:chExt cx="3952084" cy="809626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5896" y="5877272"/>
                <a:ext cx="231325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0800000" flipV="1">
                <a:off x="5940153" y="5877272"/>
                <a:ext cx="1647827" cy="80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2400" y="5589240"/>
              <a:ext cx="864096" cy="1178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4" descr="Module_web_NEW_NEW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TextBox"/>
          <p:cNvSpPr txBox="1"/>
          <p:nvPr userDrawn="1"/>
        </p:nvSpPr>
        <p:spPr>
          <a:xfrm>
            <a:off x="1295467" y="6361584"/>
            <a:ext cx="182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27</a:t>
            </a:r>
            <a:r>
              <a:rPr lang="el-GR" sz="1400" dirty="0">
                <a:solidFill>
                  <a:schemeClr val="bg1"/>
                </a:solidFill>
                <a:latin typeface="Franklin Gothic Medium" pitchFamily="34" charset="0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05/2017</a:t>
            </a:r>
            <a:endParaRPr lang="el-GR" sz="1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510" y="222250"/>
            <a:ext cx="5690980" cy="58477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3729484" y="1196976"/>
            <a:ext cx="15311884" cy="21698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A2F42-8E9E-448D-BCB8-612212EE124E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5" name="14 - Ομάδα"/>
          <p:cNvGrpSpPr/>
          <p:nvPr userDrawn="1"/>
        </p:nvGrpSpPr>
        <p:grpSpPr>
          <a:xfrm>
            <a:off x="4751851" y="5589241"/>
            <a:ext cx="7296811" cy="1178531"/>
            <a:chOff x="3563888" y="5589240"/>
            <a:chExt cx="5472608" cy="1178531"/>
          </a:xfrm>
        </p:grpSpPr>
        <p:grpSp>
          <p:nvGrpSpPr>
            <p:cNvPr id="6" name="17 - Ομάδα"/>
            <p:cNvGrpSpPr/>
            <p:nvPr userDrawn="1"/>
          </p:nvGrpSpPr>
          <p:grpSpPr>
            <a:xfrm>
              <a:off x="3563888" y="6021288"/>
              <a:ext cx="3744416" cy="648072"/>
              <a:chOff x="3635896" y="5877272"/>
              <a:chExt cx="3952084" cy="809626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5896" y="5877272"/>
                <a:ext cx="231325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0800000" flipV="1">
                <a:off x="5940153" y="5877272"/>
                <a:ext cx="1647827" cy="80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2400" y="5589240"/>
              <a:ext cx="864096" cy="1178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4" descr="Module_web_NEW_NEW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TextBox"/>
          <p:cNvSpPr txBox="1"/>
          <p:nvPr userDrawn="1"/>
        </p:nvSpPr>
        <p:spPr>
          <a:xfrm>
            <a:off x="1295467" y="6361584"/>
            <a:ext cx="182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27</a:t>
            </a:r>
            <a:r>
              <a:rPr lang="el-GR" sz="1400" dirty="0">
                <a:solidFill>
                  <a:schemeClr val="bg1"/>
                </a:solidFill>
                <a:latin typeface="Franklin Gothic Medium" pitchFamily="34" charset="0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05/2017</a:t>
            </a:r>
            <a:endParaRPr lang="el-GR" sz="1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05292" y="-815742"/>
            <a:ext cx="677108" cy="5598649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2517" y="222251"/>
            <a:ext cx="4293483" cy="3522663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E9104-33B8-46C8-AFBA-EAE946CE159F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5" name="14 - Ομάδα"/>
          <p:cNvGrpSpPr/>
          <p:nvPr userDrawn="1"/>
        </p:nvGrpSpPr>
        <p:grpSpPr>
          <a:xfrm>
            <a:off x="4751851" y="5589241"/>
            <a:ext cx="7296811" cy="1178531"/>
            <a:chOff x="3563888" y="5589240"/>
            <a:chExt cx="5472608" cy="1178531"/>
          </a:xfrm>
        </p:grpSpPr>
        <p:grpSp>
          <p:nvGrpSpPr>
            <p:cNvPr id="6" name="17 - Ομάδα"/>
            <p:cNvGrpSpPr/>
            <p:nvPr userDrawn="1"/>
          </p:nvGrpSpPr>
          <p:grpSpPr>
            <a:xfrm>
              <a:off x="3563888" y="6021288"/>
              <a:ext cx="3744416" cy="648072"/>
              <a:chOff x="3635896" y="5877272"/>
              <a:chExt cx="3952084" cy="809626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5896" y="5877272"/>
                <a:ext cx="231325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0800000" flipV="1">
                <a:off x="5940153" y="5877272"/>
                <a:ext cx="1647827" cy="80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2400" y="5589240"/>
              <a:ext cx="864096" cy="1178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4" descr="Module_web_NEW_NEW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TextBox"/>
          <p:cNvSpPr txBox="1"/>
          <p:nvPr userDrawn="1"/>
        </p:nvSpPr>
        <p:spPr>
          <a:xfrm>
            <a:off x="1295467" y="6361584"/>
            <a:ext cx="182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27</a:t>
            </a:r>
            <a:r>
              <a:rPr lang="el-GR" sz="1400" dirty="0">
                <a:solidFill>
                  <a:schemeClr val="bg1"/>
                </a:solidFill>
                <a:latin typeface="Franklin Gothic Medium" pitchFamily="34" charset="0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05/2017</a:t>
            </a:r>
            <a:endParaRPr lang="el-GR" sz="1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250511" y="222250"/>
            <a:ext cx="5690980" cy="58477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196976"/>
            <a:ext cx="5384800" cy="2569934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196976"/>
            <a:ext cx="5384800" cy="2569934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2546351"/>
            <a:ext cx="5384800" cy="2569934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2546351"/>
            <a:ext cx="5384800" cy="2569934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E7F60-825B-4C0E-A9DE-D2D8999B3929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8" name="14 - Ομάδα"/>
          <p:cNvGrpSpPr/>
          <p:nvPr userDrawn="1"/>
        </p:nvGrpSpPr>
        <p:grpSpPr>
          <a:xfrm>
            <a:off x="4751851" y="5589241"/>
            <a:ext cx="7296811" cy="1178531"/>
            <a:chOff x="3563888" y="5589240"/>
            <a:chExt cx="5472608" cy="1178531"/>
          </a:xfrm>
        </p:grpSpPr>
        <p:grpSp>
          <p:nvGrpSpPr>
            <p:cNvPr id="9" name="17 - Ομάδα"/>
            <p:cNvGrpSpPr/>
            <p:nvPr userDrawn="1"/>
          </p:nvGrpSpPr>
          <p:grpSpPr>
            <a:xfrm>
              <a:off x="3563888" y="6021288"/>
              <a:ext cx="3744416" cy="648072"/>
              <a:chOff x="3635896" y="5877272"/>
              <a:chExt cx="3952084" cy="809626"/>
            </a:xfrm>
          </p:grpSpPr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5896" y="5877272"/>
                <a:ext cx="231325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0800000" flipV="1">
                <a:off x="5940153" y="5877272"/>
                <a:ext cx="1647827" cy="809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2400" y="5589240"/>
              <a:ext cx="864096" cy="1178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4" descr="Module_web_NEW_NEW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- TextBox"/>
          <p:cNvSpPr txBox="1"/>
          <p:nvPr userDrawn="1"/>
        </p:nvSpPr>
        <p:spPr>
          <a:xfrm>
            <a:off x="1295467" y="6361584"/>
            <a:ext cx="182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27</a:t>
            </a:r>
            <a:r>
              <a:rPr lang="el-GR" sz="1400" dirty="0">
                <a:solidFill>
                  <a:schemeClr val="bg1"/>
                </a:solidFill>
                <a:latin typeface="Franklin Gothic Medium" pitchFamily="34" charset="0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Franklin Gothic Medium" pitchFamily="34" charset="0"/>
              </a:rPr>
              <a:t>05/2017</a:t>
            </a:r>
            <a:endParaRPr lang="el-GR" sz="140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F789-2E70-40DD-814B-CB5369588ADE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52A-51E9-4C5E-BBCD-30535D1A71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F789-2E70-40DD-814B-CB5369588ADE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52A-51E9-4C5E-BBCD-30535D1A71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F789-2E70-40DD-814B-CB5369588ADE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52A-51E9-4C5E-BBCD-30535D1A71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F789-2E70-40DD-814B-CB5369588ADE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52A-51E9-4C5E-BBCD-30535D1A71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F789-2E70-40DD-814B-CB5369588ADE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52A-51E9-4C5E-BBCD-30535D1A71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F789-2E70-40DD-814B-CB5369588ADE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52A-51E9-4C5E-BBCD-30535D1A71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F789-2E70-40DD-814B-CB5369588ADE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52A-51E9-4C5E-BBCD-30535D1A71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F789-2E70-40DD-814B-CB5369588ADE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52A-51E9-4C5E-BBCD-30535D1A71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F789-2E70-40DD-814B-CB5369588ADE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52A-51E9-4C5E-BBCD-30535D1A71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F789-2E70-40DD-814B-CB5369588ADE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52A-51E9-4C5E-BBCD-30535D1A71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13/5/2015</a:t>
            </a:r>
            <a:endParaRPr lang="fr-F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F789-2E70-40DD-814B-CB5369588ADE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52A-51E9-4C5E-BBCD-30535D1A71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711D-6AF1-428B-BAE2-4D5E3AB9B01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711D-6AF1-428B-BAE2-4D5E3AB9B01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μια εικόνα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μια εικόνα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13/5/2015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hyperlink" Target="http://www.escardio.org/guidelines" TargetMode="Externa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13/5/2015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76822" y="222250"/>
            <a:ext cx="66383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976"/>
            <a:ext cx="109728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29" name="Picture 5" descr="Module_web_NEW_NEW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7"/>
          <p:cNvSpPr>
            <a:spLocks noChangeShapeType="1"/>
          </p:cNvSpPr>
          <p:nvPr/>
        </p:nvSpPr>
        <p:spPr bwMode="auto">
          <a:xfrm flipH="1">
            <a:off x="0" y="1050925"/>
            <a:ext cx="121920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800" dirty="0">
              <a:solidFill>
                <a:srgbClr val="000066"/>
              </a:solidFill>
              <a:latin typeface="Franklin Gothic Medium" pitchFamily="34" charset="0"/>
            </a:endParaRPr>
          </a:p>
        </p:txBody>
      </p:sp>
      <p:sp>
        <p:nvSpPr>
          <p:cNvPr id="4104" name="Rectangle 4"/>
          <p:cNvSpPr>
            <a:spLocks noChangeArrowheads="1"/>
          </p:cNvSpPr>
          <p:nvPr/>
        </p:nvSpPr>
        <p:spPr bwMode="auto">
          <a:xfrm>
            <a:off x="5566148" y="6361113"/>
            <a:ext cx="36018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66"/>
                </a:solidFill>
                <a:latin typeface="Franklin Gothic Medium" pitchFamily="34" charset="0"/>
              </a:rPr>
              <a:t>European Heart Journal (2010) 31, 2369-2429</a:t>
            </a:r>
            <a:endParaRPr lang="fr-FR" sz="1400" b="1" dirty="0">
              <a:solidFill>
                <a:srgbClr val="000066"/>
              </a:solidFill>
              <a:latin typeface="Franklin Gothic Medium" pitchFamily="34" charset="0"/>
            </a:endParaRPr>
          </a:p>
        </p:txBody>
      </p:sp>
      <p:grpSp>
        <p:nvGrpSpPr>
          <p:cNvPr id="15" name="17 - Ομάδα"/>
          <p:cNvGrpSpPr/>
          <p:nvPr userDrawn="1"/>
        </p:nvGrpSpPr>
        <p:grpSpPr>
          <a:xfrm>
            <a:off x="4271798" y="5733256"/>
            <a:ext cx="7728181" cy="936104"/>
            <a:chOff x="3635896" y="5877272"/>
            <a:chExt cx="3952084" cy="809626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635896" y="5877272"/>
              <a:ext cx="2313258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 rot="10800000" flipV="1">
              <a:off x="5940153" y="5877272"/>
              <a:ext cx="1647827" cy="809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96" r:id="rId3"/>
    <p:sldLayoutId id="2147483797" r:id="rId4"/>
    <p:sldLayoutId id="2147483798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transition/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Franklin Gothic Medium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600" b="1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906463" indent="-288925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–"/>
        <a:defRPr sz="2400">
          <a:solidFill>
            <a:schemeClr val="tx1"/>
          </a:solidFill>
          <a:latin typeface="Franklin Gothic Medium" pitchFamily="34" charset="0"/>
        </a:defRPr>
      </a:lvl2pPr>
      <a:lvl3pPr marL="1433513" indent="-271463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200">
          <a:solidFill>
            <a:schemeClr val="tx1"/>
          </a:solidFill>
          <a:latin typeface="Franklin Gothic Medium" pitchFamily="34" charset="0"/>
        </a:defRPr>
      </a:lvl3pPr>
      <a:lvl4pPr marL="1993900" indent="-288925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513013" indent="-274638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000">
          <a:solidFill>
            <a:schemeClr val="tx1"/>
          </a:solidFill>
          <a:latin typeface="Franklin Gothic Medium" pitchFamily="34" charset="0"/>
        </a:defRPr>
      </a:lvl5pPr>
      <a:lvl6pPr marL="2970213" indent="-274638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6pPr>
      <a:lvl7pPr marL="3427413" indent="-274638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7pPr>
      <a:lvl8pPr marL="3884613" indent="-274638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8pPr>
      <a:lvl9pPr marL="4341813" indent="-274638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78CDF-1BA1-48DE-9016-BC38734F4DCA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9E6B5-B4A9-4F4F-843A-398520E3DBD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76822" y="222250"/>
            <a:ext cx="66383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976"/>
            <a:ext cx="109728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33076" y="6034088"/>
            <a:ext cx="2872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800" b="1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C8FC7B-5412-49E8-99A3-2B2CA134735A}" type="slidenum">
              <a:rPr lang="fr-F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1029" name="Picture 5" descr="Module_web_NEW_NEW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9551" y="6289676"/>
            <a:ext cx="375496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AutoShape 6">
            <a:hlinkClick r:id="rId16" highlightClick="1"/>
          </p:cNvPr>
          <p:cNvSpPr>
            <a:spLocks noChangeArrowheads="1"/>
          </p:cNvSpPr>
          <p:nvPr/>
        </p:nvSpPr>
        <p:spPr bwMode="auto">
          <a:xfrm>
            <a:off x="973330" y="6362134"/>
            <a:ext cx="2225289" cy="215444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dirty="0">
                <a:solidFill>
                  <a:srgbClr val="FFFFFF"/>
                </a:solidFill>
                <a:latin typeface="Franklin Gothic Medium" pitchFamily="34" charset="0"/>
              </a:rPr>
              <a:t>www.escardio.org/guidelines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H="1">
            <a:off x="0" y="1050925"/>
            <a:ext cx="121920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800" dirty="0">
              <a:solidFill>
                <a:srgbClr val="000066"/>
              </a:solidFill>
              <a:latin typeface="Franklin Gothic Medium" pitchFamily="34" charset="0"/>
            </a:endParaRPr>
          </a:p>
        </p:txBody>
      </p:sp>
      <p:sp>
        <p:nvSpPr>
          <p:cNvPr id="4104" name="Rectangle 4"/>
          <p:cNvSpPr>
            <a:spLocks noChangeArrowheads="1"/>
          </p:cNvSpPr>
          <p:nvPr/>
        </p:nvSpPr>
        <p:spPr bwMode="auto">
          <a:xfrm>
            <a:off x="5566148" y="6361113"/>
            <a:ext cx="36018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66"/>
                </a:solidFill>
                <a:latin typeface="Franklin Gothic Medium" pitchFamily="34" charset="0"/>
              </a:rPr>
              <a:t>European Heart Journal (2010) 31, 2369-2429</a:t>
            </a:r>
            <a:endParaRPr lang="fr-FR" sz="1400" b="1" dirty="0">
              <a:solidFill>
                <a:srgbClr val="000066"/>
              </a:solidFill>
              <a:latin typeface="Franklin Gothic Medium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/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Franklin Gothic Medium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600" b="1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906463" indent="-288925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–"/>
        <a:defRPr sz="2400">
          <a:solidFill>
            <a:schemeClr val="tx1"/>
          </a:solidFill>
          <a:latin typeface="Franklin Gothic Medium" pitchFamily="34" charset="0"/>
        </a:defRPr>
      </a:lvl2pPr>
      <a:lvl3pPr marL="1433513" indent="-271463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200">
          <a:solidFill>
            <a:schemeClr val="tx1"/>
          </a:solidFill>
          <a:latin typeface="Franklin Gothic Medium" pitchFamily="34" charset="0"/>
        </a:defRPr>
      </a:lvl3pPr>
      <a:lvl4pPr marL="1993900" indent="-288925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–"/>
        <a:defRPr sz="2000">
          <a:solidFill>
            <a:schemeClr val="tx1"/>
          </a:solidFill>
          <a:latin typeface="Franklin Gothic Medium" pitchFamily="34" charset="0"/>
        </a:defRPr>
      </a:lvl4pPr>
      <a:lvl5pPr marL="2513013" indent="-274638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000">
          <a:solidFill>
            <a:schemeClr val="tx1"/>
          </a:solidFill>
          <a:latin typeface="Franklin Gothic Medium" pitchFamily="34" charset="0"/>
        </a:defRPr>
      </a:lvl5pPr>
      <a:lvl6pPr marL="2970213" indent="-274638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6pPr>
      <a:lvl7pPr marL="3427413" indent="-274638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7pPr>
      <a:lvl8pPr marL="3884613" indent="-274638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8pPr>
      <a:lvl9pPr marL="4341813" indent="-274638" algn="l" rtl="0" eaLnBrk="1" fontAlgn="base" hangingPunct="1">
        <a:spcBef>
          <a:spcPct val="0"/>
        </a:spcBef>
        <a:spcAft>
          <a:spcPct val="25000"/>
        </a:spcAft>
        <a:buClr>
          <a:schemeClr val="accent1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1F789-2E70-40DD-814B-CB5369588ADE}" type="datetimeFigureOut">
              <a:rPr lang="el-GR" smtClean="0"/>
              <a:pPr/>
              <a:t>26/1/2023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F952A-51E9-4C5E-BBCD-30535D1A713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13/5/2015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5C4A7-99D2-48B4-B024-9CB263C4C2D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ctrTitle"/>
          </p:nvPr>
        </p:nvSpPr>
        <p:spPr>
          <a:xfrm>
            <a:off x="2928306" y="1268760"/>
            <a:ext cx="6335388" cy="2123658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l-G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Προεγχειρητικός Έλεγχος </a:t>
            </a:r>
            <a:br>
              <a:rPr lang="el-G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Στεφανιαίας Νόσου</a:t>
            </a:r>
          </a:p>
        </p:txBody>
      </p:sp>
      <p:sp>
        <p:nvSpPr>
          <p:cNvPr id="6" name="5 - Θέση κειμένου"/>
          <p:cNvSpPr>
            <a:spLocks noGrp="1"/>
          </p:cNvSpPr>
          <p:nvPr>
            <p:ph type="subTitle" idx="1"/>
          </p:nvPr>
        </p:nvSpPr>
        <p:spPr>
          <a:xfrm>
            <a:off x="2935560" y="4005064"/>
            <a:ext cx="6400800" cy="1554272"/>
          </a:xfrm>
        </p:spPr>
        <p:txBody>
          <a:bodyPr/>
          <a:lstStyle/>
          <a:p>
            <a:r>
              <a:rPr lang="el-GR" sz="2000" dirty="0">
                <a:solidFill>
                  <a:schemeClr val="accent6"/>
                </a:solidFill>
              </a:rPr>
              <a:t>Τσεκούρα Δωροθέα</a:t>
            </a:r>
          </a:p>
          <a:p>
            <a:r>
              <a:rPr lang="el-GR" sz="2000" dirty="0">
                <a:solidFill>
                  <a:schemeClr val="accent6"/>
                </a:solidFill>
              </a:rPr>
              <a:t>Καρδιολόγος</a:t>
            </a:r>
          </a:p>
          <a:p>
            <a:r>
              <a:rPr lang="el-GR" sz="2000" dirty="0" err="1">
                <a:solidFill>
                  <a:schemeClr val="accent6"/>
                </a:solidFill>
              </a:rPr>
              <a:t>Αρεταίειο</a:t>
            </a:r>
            <a:r>
              <a:rPr lang="el-GR" sz="2000" dirty="0">
                <a:solidFill>
                  <a:schemeClr val="accent6"/>
                </a:solidFill>
              </a:rPr>
              <a:t> Νοσοκομείο</a:t>
            </a:r>
            <a:endParaRPr lang="en-US" sz="2000" dirty="0">
              <a:solidFill>
                <a:schemeClr val="accent6"/>
              </a:solidFill>
            </a:endParaRPr>
          </a:p>
          <a:p>
            <a:r>
              <a:rPr lang="el-GR" sz="2000" dirty="0">
                <a:solidFill>
                  <a:schemeClr val="accent6"/>
                </a:solidFill>
              </a:rPr>
              <a:t>Ειδικό Διδακτικό Προσωπικό ΕΚΠΑ</a:t>
            </a:r>
          </a:p>
        </p:txBody>
      </p:sp>
      <p:grpSp>
        <p:nvGrpSpPr>
          <p:cNvPr id="16" name="17 - Ομάδα"/>
          <p:cNvGrpSpPr/>
          <p:nvPr/>
        </p:nvGrpSpPr>
        <p:grpSpPr>
          <a:xfrm>
            <a:off x="119336" y="5805264"/>
            <a:ext cx="4960906" cy="936104"/>
            <a:chOff x="3635897" y="5877272"/>
            <a:chExt cx="3559467" cy="809626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5897" y="5877272"/>
              <a:ext cx="191164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V="1">
              <a:off x="5547537" y="5877272"/>
              <a:ext cx="1647827" cy="809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Εικόνα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0536" y="5614460"/>
            <a:ext cx="965308" cy="11343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FD8631A6-2E15-73AF-1349-E6CD1BD34A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16632"/>
            <a:ext cx="9855812" cy="5544616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2279576" y="476672"/>
            <a:ext cx="288032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4231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A5BB2E64-78BA-E13C-4E41-A122DD8342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40" y="116632"/>
            <a:ext cx="985581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12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Slide51">
            <a:extLst>
              <a:ext uri="{FF2B5EF4-FFF2-40B4-BE49-F238E27FC236}">
                <a16:creationId xmlns:a16="http://schemas.microsoft.com/office/drawing/2014/main" id="{A4807FEB-D468-3057-A139-BC56B5A6B4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59" y="116632"/>
            <a:ext cx="9767785" cy="54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84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Slide60">
            <a:extLst>
              <a:ext uri="{FF2B5EF4-FFF2-40B4-BE49-F238E27FC236}">
                <a16:creationId xmlns:a16="http://schemas.microsoft.com/office/drawing/2014/main" id="{597A6112-FD22-AB62-1883-7502348632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4624"/>
            <a:ext cx="9865096" cy="55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14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2" descr="Slide61">
            <a:extLst>
              <a:ext uri="{FF2B5EF4-FFF2-40B4-BE49-F238E27FC236}">
                <a16:creationId xmlns:a16="http://schemas.microsoft.com/office/drawing/2014/main" id="{EBB598F8-9D45-B706-1C6E-E9F20BF6BC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4625"/>
            <a:ext cx="9983809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77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Slide62">
            <a:extLst>
              <a:ext uri="{FF2B5EF4-FFF2-40B4-BE49-F238E27FC236}">
                <a16:creationId xmlns:a16="http://schemas.microsoft.com/office/drawing/2014/main" id="{1226E00A-9B3E-6C14-63BB-DAF638A0D6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4624"/>
            <a:ext cx="985581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30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2" descr="Slide63">
            <a:extLst>
              <a:ext uri="{FF2B5EF4-FFF2-40B4-BE49-F238E27FC236}">
                <a16:creationId xmlns:a16="http://schemas.microsoft.com/office/drawing/2014/main" id="{24B614A0-084A-83ED-BC57-830A1272E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5167"/>
            <a:ext cx="9982845" cy="561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83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Slide64">
            <a:extLst>
              <a:ext uri="{FF2B5EF4-FFF2-40B4-BE49-F238E27FC236}">
                <a16:creationId xmlns:a16="http://schemas.microsoft.com/office/drawing/2014/main" id="{BDC8916B-F4AE-DAF1-8924-4CBA25CEEF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4624"/>
            <a:ext cx="9991125" cy="56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25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D0BDFB91-A728-4700-1E7C-390989F4EF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70900"/>
            <a:ext cx="9937104" cy="559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4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F8E8AE35-9A04-F5FC-C01E-D3967AE69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22372"/>
            <a:ext cx="9900592" cy="5569808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2279576" y="476672"/>
            <a:ext cx="288032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1055440" y="2756535"/>
            <a:ext cx="34563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 err="1">
                <a:solidFill>
                  <a:srgbClr val="2A2A2A"/>
                </a:solidFill>
                <a:latin typeface="Franklin Gothic Medium" panose="020B0603020102020204" pitchFamily="34" charset="0"/>
              </a:rPr>
              <a:t>a</a:t>
            </a:r>
            <a:r>
              <a:rPr lang="en-US" sz="1000" dirty="0" err="1">
                <a:solidFill>
                  <a:srgbClr val="2A2A2A"/>
                </a:solidFill>
                <a:latin typeface="Franklin Gothic Medium" panose="020B0603020102020204" pitchFamily="34" charset="0"/>
              </a:rPr>
              <a:t>Availability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 of 24 h </a:t>
            </a:r>
            <a:r>
              <a:rPr lang="en-US" sz="1000" dirty="0" err="1">
                <a:solidFill>
                  <a:srgbClr val="2A2A2A"/>
                </a:solidFill>
                <a:latin typeface="Franklin Gothic Medium" panose="020B0603020102020204" pitchFamily="34" charset="0"/>
              </a:rPr>
              <a:t>cath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-lab service is suggested in case of major surgery within 6 months in non-ACS/non-high-risk patients and within 12 months in ACS/high-risk patients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.</a:t>
            </a:r>
          </a:p>
          <a:p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r>
              <a:rPr lang="en-US" sz="1000" baseline="30000" dirty="0" err="1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b</a:t>
            </a:r>
            <a:r>
              <a:rPr lang="en-US" sz="1000" dirty="0" err="1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High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risk of </a:t>
            </a:r>
            <a:r>
              <a:rPr lang="en-US" sz="1000" dirty="0" err="1">
                <a:solidFill>
                  <a:srgbClr val="2A2A2A"/>
                </a:solidFill>
                <a:latin typeface="Franklin Gothic Medium" panose="020B0603020102020204" pitchFamily="34" charset="0"/>
              </a:rPr>
              <a:t>peri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-operative stent thrombosis defined by at least one of the following: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history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of recurrent MI,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history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of stent thrombosis under antiplatelet therapy,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reduced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left ventricular ejection fraction (&lt;40%),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poorly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controlled diabetes,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severely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impaired renal function/</a:t>
            </a:r>
            <a:r>
              <a:rPr lang="en-US" sz="1000" dirty="0" err="1">
                <a:solidFill>
                  <a:srgbClr val="2A2A2A"/>
                </a:solidFill>
                <a:latin typeface="Franklin Gothic Medium" panose="020B0603020102020204" pitchFamily="34" charset="0"/>
              </a:rPr>
              <a:t>haemodialysis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,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recent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complex PCI (i.e. severely calcified lesion, left main PCI, chronic total 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occlusion, </a:t>
            </a:r>
            <a:r>
              <a:rPr lang="en-US" sz="1000" dirty="0" err="1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bifurcational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/crush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technique, 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bypass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graft PCI),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stent </a:t>
            </a:r>
            <a:r>
              <a:rPr lang="en-US" sz="1000" dirty="0" err="1">
                <a:solidFill>
                  <a:srgbClr val="2A2A2A"/>
                </a:solidFill>
                <a:latin typeface="Franklin Gothic Medium" panose="020B0603020102020204" pitchFamily="34" charset="0"/>
              </a:rPr>
              <a:t>malapposition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/residual dissection</a:t>
            </a:r>
            <a:endParaRPr lang="el-GR" sz="10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369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2567608" y="1196752"/>
            <a:ext cx="288032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2" descr="Slide46">
            <a:extLst>
              <a:ext uri="{FF2B5EF4-FFF2-40B4-BE49-F238E27FC236}">
                <a16:creationId xmlns:a16="http://schemas.microsoft.com/office/drawing/2014/main" id="{1D34DAF9-3E9E-27F2-B950-AE767E7C51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08" y="332656"/>
            <a:ext cx="9471820" cy="5328592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2495600" y="692696"/>
            <a:ext cx="288032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9094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909201B1-6A67-7FC5-CD1B-C14A0732D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60" y="90874"/>
            <a:ext cx="9828584" cy="5529298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2279576" y="476672"/>
            <a:ext cx="288032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1127448" y="2756535"/>
            <a:ext cx="34563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 err="1">
                <a:solidFill>
                  <a:srgbClr val="2A2A2A"/>
                </a:solidFill>
                <a:latin typeface="Franklin Gothic Medium" panose="020B0603020102020204" pitchFamily="34" charset="0"/>
              </a:rPr>
              <a:t>a</a:t>
            </a:r>
            <a:r>
              <a:rPr lang="en-US" sz="1000" dirty="0" err="1">
                <a:solidFill>
                  <a:srgbClr val="2A2A2A"/>
                </a:solidFill>
                <a:latin typeface="Franklin Gothic Medium" panose="020B0603020102020204" pitchFamily="34" charset="0"/>
              </a:rPr>
              <a:t>Availability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 of 24 h </a:t>
            </a:r>
            <a:r>
              <a:rPr lang="en-US" sz="1000" dirty="0" err="1">
                <a:solidFill>
                  <a:srgbClr val="2A2A2A"/>
                </a:solidFill>
                <a:latin typeface="Franklin Gothic Medium" panose="020B0603020102020204" pitchFamily="34" charset="0"/>
              </a:rPr>
              <a:t>cath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-lab service is suggested in case of major surgery within 6 months in non-ACS/non-high-risk patients and within 12 months in ACS/high-risk patients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.</a:t>
            </a:r>
          </a:p>
          <a:p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r>
              <a:rPr lang="en-US" sz="1000" baseline="30000" dirty="0" err="1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b</a:t>
            </a:r>
            <a:r>
              <a:rPr lang="en-US" sz="1000" dirty="0" err="1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High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risk of </a:t>
            </a:r>
            <a:r>
              <a:rPr lang="en-US" sz="1000" dirty="0" err="1">
                <a:solidFill>
                  <a:srgbClr val="2A2A2A"/>
                </a:solidFill>
                <a:latin typeface="Franklin Gothic Medium" panose="020B0603020102020204" pitchFamily="34" charset="0"/>
              </a:rPr>
              <a:t>peri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-operative stent thrombosis defined by at least one of the following: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history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of recurrent MI,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history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of stent thrombosis under antiplatelet therapy,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reduced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left ventricular ejection fraction (&lt;40%),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poorly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controlled diabetes,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severely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impaired renal function/</a:t>
            </a:r>
            <a:r>
              <a:rPr lang="en-US" sz="1000" dirty="0" err="1">
                <a:solidFill>
                  <a:srgbClr val="2A2A2A"/>
                </a:solidFill>
                <a:latin typeface="Franklin Gothic Medium" panose="020B0603020102020204" pitchFamily="34" charset="0"/>
              </a:rPr>
              <a:t>haemodialysis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,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recent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complex PCI (i.e. severely calcified lesion, left main PCI, chronic total 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occlusion, </a:t>
            </a:r>
            <a:r>
              <a:rPr lang="en-US" sz="1000" dirty="0" err="1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bifurcational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/crush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technique, 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bypass 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graft PCI), </a:t>
            </a:r>
            <a:endParaRPr lang="en-US" sz="1000" dirty="0" smtClean="0">
              <a:solidFill>
                <a:srgbClr val="2A2A2A"/>
              </a:solidFill>
              <a:latin typeface="Franklin Gothic Medium" panose="020B0603020102020204" pitchFamily="34" charset="0"/>
            </a:endParaRPr>
          </a:p>
          <a:p>
            <a:pPr defTabSz="180975"/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	</a:t>
            </a:r>
            <a:r>
              <a:rPr lang="en-US" sz="1000" dirty="0" smtClean="0">
                <a:solidFill>
                  <a:srgbClr val="2A2A2A"/>
                </a:solidFill>
                <a:latin typeface="Franklin Gothic Medium" panose="020B0603020102020204" pitchFamily="34" charset="0"/>
              </a:rPr>
              <a:t>stent </a:t>
            </a:r>
            <a:r>
              <a:rPr lang="en-US" sz="1000" dirty="0" err="1">
                <a:solidFill>
                  <a:srgbClr val="2A2A2A"/>
                </a:solidFill>
                <a:latin typeface="Franklin Gothic Medium" panose="020B0603020102020204" pitchFamily="34" charset="0"/>
              </a:rPr>
              <a:t>malapposition</a:t>
            </a:r>
            <a:r>
              <a:rPr lang="en-US" sz="1000" dirty="0">
                <a:solidFill>
                  <a:srgbClr val="2A2A2A"/>
                </a:solidFill>
                <a:latin typeface="Franklin Gothic Medium" panose="020B0603020102020204" pitchFamily="34" charset="0"/>
              </a:rPr>
              <a:t>/residual dissection</a:t>
            </a:r>
            <a:endParaRPr lang="el-GR" sz="10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466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52AC9A1B-FD1E-87A6-9809-8F6A188200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81862"/>
            <a:ext cx="9972600" cy="5610318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2207568" y="476672"/>
            <a:ext cx="504056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9143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29A9CA0F-7398-8C70-C34A-A716D6165C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16632"/>
            <a:ext cx="9910795" cy="557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80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296DCC9C-93D1-FA18-8498-DBD2EFCA06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8680"/>
            <a:ext cx="91428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84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7492285B-C252-7191-C9A6-D5053F4B03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16632"/>
            <a:ext cx="9782798" cy="550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94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3" y="116632"/>
            <a:ext cx="7272807" cy="55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81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2" descr="Slide59">
            <a:extLst>
              <a:ext uri="{FF2B5EF4-FFF2-40B4-BE49-F238E27FC236}">
                <a16:creationId xmlns:a16="http://schemas.microsoft.com/office/drawing/2014/main" id="{8724CCB3-F45B-95F4-6EC2-7E9BF0D938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16632"/>
            <a:ext cx="9696400" cy="5454935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2351584" y="476672"/>
            <a:ext cx="504056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9413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75773739-0986-4694-A019-BA5826A0C9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81862"/>
            <a:ext cx="9972600" cy="5610318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2207568" y="476672"/>
            <a:ext cx="504056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7771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CEF6E517-E533-0061-C704-B7270FCE05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2" y="44624"/>
            <a:ext cx="9972600" cy="5610318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2207568" y="404664"/>
            <a:ext cx="360040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2066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23E9CA92-482E-39E5-7C33-A98D6D0224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81862"/>
            <a:ext cx="9972600" cy="5610318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2279576" y="260648"/>
            <a:ext cx="504056" cy="64807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6685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2014 ESC_ESA_Glnes-NON-CARDIAC SURGERY_FINAL VERSION00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F21C6A8D-ED6C-7EAC-DFC2-9F2E47D2CB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4624"/>
            <a:ext cx="9910795" cy="557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04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2F88E6A0-8406-A10D-EF43-435A48DC06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16632"/>
            <a:ext cx="9727815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34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4FB336DE-7882-FCEE-C03A-04AB0CA59E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4624"/>
            <a:ext cx="9983810" cy="5616624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8904312" y="836712"/>
            <a:ext cx="504056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9120336" y="404664"/>
            <a:ext cx="504056" cy="576064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3925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D62C7686-327D-0531-D9C1-BDAAD3CB87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8680"/>
            <a:ext cx="91428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75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2247BB65-15CA-0910-FA27-B6137A35B8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47" y="116632"/>
            <a:ext cx="9819305" cy="5524078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2351584" y="476672"/>
            <a:ext cx="360040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603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4708" y="214291"/>
            <a:ext cx="6284093" cy="830997"/>
          </a:xfrm>
        </p:spPr>
        <p:txBody>
          <a:bodyPr/>
          <a:lstStyle/>
          <a:p>
            <a:r>
              <a:rPr lang="en-US" sz="4800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Antithrombotic therapy</a:t>
            </a:r>
            <a:endParaRPr lang="el-GR" sz="4800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73549"/>
            <a:ext cx="8229600" cy="3801041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Antiplatelets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25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Anticoagulants</a:t>
            </a:r>
          </a:p>
          <a:p>
            <a:pPr>
              <a:lnSpc>
                <a:spcPct val="250000"/>
              </a:lnSpc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1826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823" y="222251"/>
            <a:ext cx="6375463" cy="830997"/>
          </a:xfrm>
        </p:spPr>
        <p:txBody>
          <a:bodyPr/>
          <a:lstStyle/>
          <a:p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Antiplatelet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medication</a:t>
            </a:r>
            <a:endParaRPr lang="el-G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67334"/>
            <a:ext cx="86868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Aspirin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Ticlopidin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Clopidogrel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Prasugrel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Ticagrelor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Cangrelor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Triflusal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Dipyridamole</a:t>
            </a:r>
            <a:endParaRPr lang="en-US" dirty="0"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871865" y="5373216"/>
            <a:ext cx="57610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ESC  guidelines European Heart Journaldoi:10.1093/</a:t>
            </a:r>
            <a:r>
              <a:rPr lang="en-US" sz="1400" i="1" dirty="0" err="1">
                <a:solidFill>
                  <a:schemeClr val="accent1"/>
                </a:solidFill>
                <a:latin typeface="Franklin Gothic Book" pitchFamily="34" charset="0"/>
              </a:rPr>
              <a:t>eurheartj</a:t>
            </a:r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/ehp337</a:t>
            </a:r>
            <a:endParaRPr lang="el-GR" sz="1400" i="1" dirty="0">
              <a:solidFill>
                <a:schemeClr val="accent1"/>
              </a:solidFill>
              <a:latin typeface="Franklin Gothic Book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8530533"/>
      </p:ext>
    </p:extLst>
  </p:cSld>
  <p:clrMapOvr>
    <a:masterClrMapping/>
  </p:clrMapOvr>
  <p:transition advTm="14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812032" y="1779781"/>
            <a:ext cx="8604448" cy="2793072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sz="1800" b="0" dirty="0"/>
              <a:t>Management of patients on DAPT who are referred for surgical procedures involves consideration of: </a:t>
            </a:r>
          </a:p>
          <a:p>
            <a:pPr>
              <a:lnSpc>
                <a:spcPct val="150000"/>
              </a:lnSpc>
              <a:buAutoNum type="arabicParenBoth"/>
            </a:pPr>
            <a:r>
              <a:rPr lang="en-US" sz="1800" b="0" dirty="0"/>
              <a:t>the risk of stent thrombosis (particularly if DAPT needs to be interrupted); </a:t>
            </a:r>
          </a:p>
          <a:p>
            <a:pPr>
              <a:lnSpc>
                <a:spcPct val="150000"/>
              </a:lnSpc>
              <a:buAutoNum type="arabicParenBoth"/>
            </a:pPr>
            <a:r>
              <a:rPr lang="en-US" sz="1800" b="0" dirty="0"/>
              <a:t>the consequences of delaying the surgical procedure; and </a:t>
            </a:r>
          </a:p>
          <a:p>
            <a:pPr>
              <a:lnSpc>
                <a:spcPct val="150000"/>
              </a:lnSpc>
              <a:buAutoNum type="arabicParenBoth"/>
            </a:pPr>
            <a:r>
              <a:rPr lang="en-US" sz="1800" b="0" dirty="0"/>
              <a:t>the increased intra- and </a:t>
            </a:r>
            <a:r>
              <a:rPr lang="en-US" sz="1800" b="0" dirty="0" err="1"/>
              <a:t>periprocedural</a:t>
            </a:r>
            <a:r>
              <a:rPr lang="en-US" sz="1800" b="0" dirty="0"/>
              <a:t> bleeding risk and possible consequences of such bleeding if DAPT is continued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888890" y="222251"/>
            <a:ext cx="63754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rPr>
              <a:t>Antiplatelet</a:t>
            </a:r>
            <a:r>
              <a:rPr lang="en-US" sz="48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rPr>
              <a:t> medication</a:t>
            </a:r>
            <a:endParaRPr lang="el-GR" sz="4800" b="1" kern="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ea typeface="+mj-ea"/>
              <a:cs typeface="+mj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655840" y="5517233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accent1"/>
                </a:solidFill>
                <a:latin typeface="Franklin Gothic Medium" pitchFamily="34" charset="0"/>
              </a:rPr>
              <a:t>European Hear Journal</a:t>
            </a:r>
            <a:r>
              <a:rPr lang="en-US" sz="1400" dirty="0">
                <a:solidFill>
                  <a:schemeClr val="accent1"/>
                </a:solidFill>
                <a:latin typeface="Franklin Gothic Medium" pitchFamily="34" charset="0"/>
              </a:rPr>
              <a:t> 2017,  </a:t>
            </a:r>
            <a:r>
              <a:rPr lang="en-US" sz="1400" u="sng" dirty="0">
                <a:solidFill>
                  <a:schemeClr val="accent1"/>
                </a:solidFill>
                <a:latin typeface="Franklin Gothic Medium" pitchFamily="34" charset="0"/>
              </a:rPr>
              <a:t>https://doi.org/10.1093/eurheartj/ehx419</a:t>
            </a:r>
            <a:endParaRPr lang="el-GR" sz="1400" i="1" dirty="0">
              <a:solidFill>
                <a:schemeClr val="accent1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21064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524000" y="1052736"/>
            <a:ext cx="9144032" cy="4939814"/>
          </a:xfrm>
        </p:spPr>
        <p:txBody>
          <a:bodyPr/>
          <a:lstStyle/>
          <a:p>
            <a:pPr indent="12700">
              <a:lnSpc>
                <a:spcPct val="150000"/>
              </a:lnSpc>
              <a:buNone/>
            </a:pPr>
            <a:r>
              <a:rPr lang="en-US" sz="1800" b="0" dirty="0"/>
              <a:t>In summary, it is recommended that DAPT be administered for at</a:t>
            </a:r>
            <a:r>
              <a:rPr lang="el-GR" sz="1800" b="0" dirty="0"/>
              <a:t> </a:t>
            </a:r>
            <a:r>
              <a:rPr lang="en-US" sz="1800" b="0" dirty="0"/>
              <a:t>least </a:t>
            </a:r>
          </a:p>
          <a:p>
            <a:pPr indent="12700">
              <a:lnSpc>
                <a:spcPct val="150000"/>
              </a:lnSpc>
            </a:pPr>
            <a:r>
              <a:rPr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month after BMS </a:t>
            </a:r>
            <a:r>
              <a:rPr lang="en-US" sz="1800" b="0" dirty="0"/>
              <a:t>implantation in stable CAD, </a:t>
            </a:r>
          </a:p>
          <a:p>
            <a:pPr indent="12700">
              <a:lnSpc>
                <a:spcPct val="150000"/>
              </a:lnSpc>
            </a:pPr>
            <a:r>
              <a:rPr lang="en-US" sz="1800" b="0" dirty="0"/>
              <a:t>for </a:t>
            </a:r>
            <a:r>
              <a:rPr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months</a:t>
            </a:r>
            <a:r>
              <a:rPr lang="el-GR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new-generation DES </a:t>
            </a:r>
            <a:r>
              <a:rPr lang="en-US" sz="1800" b="0" dirty="0"/>
              <a:t>implantation</a:t>
            </a:r>
            <a:r>
              <a:rPr lang="el-GR" sz="1800" b="0" dirty="0"/>
              <a:t> </a:t>
            </a:r>
            <a:r>
              <a:rPr lang="en-US" sz="1800" b="0" dirty="0"/>
              <a:t>and </a:t>
            </a:r>
          </a:p>
          <a:p>
            <a:pPr indent="12700">
              <a:lnSpc>
                <a:spcPct val="150000"/>
              </a:lnSpc>
            </a:pPr>
            <a:r>
              <a:rPr lang="en-US" sz="1800" b="0" dirty="0"/>
              <a:t>for </a:t>
            </a:r>
            <a:r>
              <a:rPr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1 year in</a:t>
            </a:r>
            <a:r>
              <a:rPr lang="el-GR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patients after ACS</a:t>
            </a:r>
            <a:r>
              <a:rPr lang="en-US" sz="1800" b="0" dirty="0"/>
              <a:t>, irrespective of revascularization strategy. 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Importantly,</a:t>
            </a:r>
            <a:r>
              <a:rPr lang="el-GR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minimum of 1 (BMS) to 3 (new-generation DES)</a:t>
            </a:r>
            <a:r>
              <a:rPr lang="el-GR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 of DAPT might be acceptable, independently of the acuteness</a:t>
            </a:r>
            <a:r>
              <a:rPr lang="el-GR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coronary disease, in cases when surgery cannot be delayed</a:t>
            </a:r>
            <a:r>
              <a:rPr lang="el-GR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 longer period;</a:t>
            </a:r>
            <a:r>
              <a:rPr lang="el-GR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such surgical procedures should be performed</a:t>
            </a:r>
            <a:r>
              <a:rPr lang="el-GR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hospitals where 24/7 catheterization laboratories are available,</a:t>
            </a:r>
            <a:r>
              <a:rPr lang="el-GR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as to treat patients immediately in case of </a:t>
            </a:r>
            <a:r>
              <a:rPr lang="en-US" sz="1800" b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-operative</a:t>
            </a:r>
            <a:r>
              <a:rPr lang="el-GR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atherothrombotic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events. </a:t>
            </a:r>
          </a:p>
          <a:p>
            <a:pPr indent="12700">
              <a:lnSpc>
                <a:spcPct val="150000"/>
              </a:lnSpc>
              <a:buNone/>
            </a:pPr>
            <a:r>
              <a:rPr lang="en-US" sz="1800" b="0" dirty="0"/>
              <a:t>Independently of the timeframe between</a:t>
            </a:r>
            <a:r>
              <a:rPr lang="el-GR" sz="1800" b="0" dirty="0"/>
              <a:t> </a:t>
            </a:r>
            <a:r>
              <a:rPr lang="en-US" sz="1800" b="0" dirty="0"/>
              <a:t>DES implantation and surgery, single anti-platelet therapy (preferably</a:t>
            </a:r>
            <a:r>
              <a:rPr lang="el-GR" sz="1800" b="0" dirty="0"/>
              <a:t> </a:t>
            </a:r>
            <a:r>
              <a:rPr lang="en-US" sz="1800" b="0" dirty="0"/>
              <a:t>with aspirin) should be continued.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888890" y="222251"/>
            <a:ext cx="63754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rPr>
              <a:t>Antiplatelet</a:t>
            </a:r>
            <a:r>
              <a:rPr lang="en-US" sz="48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rPr>
              <a:t> medication</a:t>
            </a:r>
            <a:endParaRPr lang="el-GR" sz="4800" b="1" kern="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ea typeface="+mj-ea"/>
              <a:cs typeface="+mj-cs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5881686" y="5786455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European Heart Journal (2014) 35, 2383–2431</a:t>
            </a:r>
            <a:endParaRPr lang="el-GR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9268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4B87FF12-BDFD-EE8A-38B8-AE211D6D9E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16632"/>
            <a:ext cx="9727815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92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812032" y="1779782"/>
            <a:ext cx="8604448" cy="3693319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sz="1800" b="0" dirty="0"/>
              <a:t>In patients needing surgery within a few days, current ESC Guidelines</a:t>
            </a:r>
            <a:r>
              <a:rPr lang="el-GR" sz="1800" b="0" dirty="0"/>
              <a:t> </a:t>
            </a:r>
            <a:r>
              <a:rPr lang="en-US" sz="1800" b="0" dirty="0"/>
              <a:t>recommend withholding 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1800" b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clopidogrel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1800" b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ticagrelor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five days</a:t>
            </a:r>
            <a:r>
              <a:rPr lang="el-GR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1800" b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prasugrel</a:t>
            </a:r>
            <a:r>
              <a:rPr lang="en-US" sz="1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seven days </a:t>
            </a:r>
          </a:p>
          <a:p>
            <a:pPr>
              <a:lnSpc>
                <a:spcPct val="150000"/>
              </a:lnSpc>
              <a:buNone/>
            </a:pPr>
            <a:r>
              <a:rPr lang="en-US" sz="1800" b="0" dirty="0"/>
              <a:t>prior to surgery unless there is a high risk</a:t>
            </a:r>
            <a:r>
              <a:rPr lang="el-GR" sz="1800" b="0" dirty="0"/>
              <a:t> </a:t>
            </a:r>
            <a:r>
              <a:rPr lang="en-US" sz="1800" b="0" dirty="0"/>
              <a:t>of thrombosis. </a:t>
            </a:r>
          </a:p>
          <a:p>
            <a:pPr>
              <a:lnSpc>
                <a:spcPct val="150000"/>
              </a:lnSpc>
              <a:buNone/>
            </a:pPr>
            <a:r>
              <a:rPr lang="en-US" sz="1800" b="0" dirty="0"/>
              <a:t>In contrast, other guidelines recommend using</a:t>
            </a:r>
            <a:r>
              <a:rPr lang="el-GR" sz="1800" b="0" dirty="0"/>
              <a:t> </a:t>
            </a:r>
            <a:r>
              <a:rPr lang="en-US" sz="1800" b="0" dirty="0"/>
              <a:t>platelet function tests for optimal timing of surgery, as discussed in</a:t>
            </a:r>
            <a:r>
              <a:rPr lang="el-GR" sz="1800" b="0" dirty="0"/>
              <a:t> </a:t>
            </a:r>
            <a:r>
              <a:rPr lang="en-US" sz="1800" b="0" dirty="0"/>
              <a:t>a recent publication. </a:t>
            </a:r>
          </a:p>
          <a:p>
            <a:pPr>
              <a:lnSpc>
                <a:spcPct val="150000"/>
              </a:lnSpc>
              <a:buNone/>
            </a:pPr>
            <a:r>
              <a:rPr lang="en-US" sz="1800" b="0" dirty="0"/>
              <a:t>However, the guidelines do not provide</a:t>
            </a:r>
            <a:r>
              <a:rPr lang="el-GR" sz="1800" b="0" dirty="0"/>
              <a:t> </a:t>
            </a:r>
            <a:r>
              <a:rPr lang="en-US" sz="1800" b="0" dirty="0"/>
              <a:t>the ‘ideal’ platelet function assay or a ‘bleeding cut-off’, and more research</a:t>
            </a:r>
            <a:r>
              <a:rPr lang="el-GR" sz="1800" b="0" dirty="0"/>
              <a:t> </a:t>
            </a:r>
            <a:r>
              <a:rPr lang="en-US" sz="1800" b="0" dirty="0"/>
              <a:t>in this area is needed.</a:t>
            </a:r>
            <a:r>
              <a:rPr lang="el-GR" sz="1800" b="0" dirty="0"/>
              <a:t> </a:t>
            </a:r>
            <a:endParaRPr lang="en-US" sz="1800" b="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888890" y="222251"/>
            <a:ext cx="63754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rPr>
              <a:t>Antiplatelet</a:t>
            </a:r>
            <a:r>
              <a:rPr lang="en-US" sz="48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rPr>
              <a:t> medication</a:t>
            </a:r>
            <a:endParaRPr lang="el-GR" sz="4800" b="1" kern="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ea typeface="+mj-ea"/>
              <a:cs typeface="+mj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81686" y="5786455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European Heart Journal (2014) 35, 2383–2431</a:t>
            </a:r>
            <a:endParaRPr lang="el-GR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7725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ctrTitle"/>
          </p:nvPr>
        </p:nvSpPr>
        <p:spPr>
          <a:xfrm>
            <a:off x="6003635" y="2130425"/>
            <a:ext cx="184731" cy="646331"/>
          </a:xfrm>
        </p:spPr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7240" y="151622"/>
            <a:ext cx="7655185" cy="558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476487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496" y="45368"/>
            <a:ext cx="4824412" cy="5903913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320136" y="3717033"/>
            <a:ext cx="250203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l-GR" sz="1400" b="1" i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Europace</a:t>
            </a:r>
            <a:r>
              <a:rPr lang="el-GR" sz="14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(2011) 13 (5): 723-746. </a:t>
            </a:r>
            <a:endParaRPr lang="en-US" sz="14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1400" b="1" i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doi</a:t>
            </a:r>
            <a:r>
              <a:rPr lang="el-GR" sz="14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10.1093/europace/eur126 </a:t>
            </a:r>
          </a:p>
        </p:txBody>
      </p:sp>
      <p:sp>
        <p:nvSpPr>
          <p:cNvPr id="6" name="5 - Στρογγυλεμένο ορθογώνιο"/>
          <p:cNvSpPr/>
          <p:nvPr/>
        </p:nvSpPr>
        <p:spPr>
          <a:xfrm>
            <a:off x="1991544" y="3356992"/>
            <a:ext cx="4248472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Στρογγυλεμένο ορθογώνιο"/>
          <p:cNvSpPr/>
          <p:nvPr/>
        </p:nvSpPr>
        <p:spPr>
          <a:xfrm>
            <a:off x="1919536" y="4293096"/>
            <a:ext cx="4392488" cy="1584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4128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1981200" y="3048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800" b="1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Franklin Gothic Medium" pitchFamily="34" charset="0"/>
                <a:ea typeface="+mj-lt"/>
                <a:cs typeface="+mj-lt"/>
              </a:rPr>
              <a:t>Risk reduction strategies</a:t>
            </a:r>
            <a:endParaRPr lang="el-GR" sz="4800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63500" dist="38100" dir="8220000" algn="tl" rotWithShape="0">
                  <a:srgbClr val="000000">
                    <a:alpha val="30000"/>
                  </a:srgbClr>
                </a:outerShdw>
              </a:effectLst>
              <a:latin typeface="Franklin Gothic Medium" pitchFamily="34" charset="0"/>
              <a:ea typeface="+mj-lt"/>
              <a:cs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71037" y="1681644"/>
            <a:ext cx="3050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7432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800" b="1" kern="0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n-lt"/>
                <a:cs typeface="+mn-lt"/>
              </a:rPr>
              <a:t>Pharmacological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447928" y="1844824"/>
            <a:ext cx="100811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accent4">
                  <a:lumMod val="90000"/>
                  <a:lumOff val="1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6232276" y="1667942"/>
            <a:ext cx="4040188" cy="47133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57784" lvl="1" indent="-228600">
              <a:buClr>
                <a:schemeClr val="tx2"/>
              </a:buClr>
              <a:buFont typeface="Wingdings 2" pitchFamily="18" charset="2"/>
              <a:buChar char=""/>
              <a:defRPr/>
            </a:pPr>
            <a:r>
              <a:rPr lang="en-US" b="1" kern="0" dirty="0">
                <a:solidFill>
                  <a:schemeClr val="accent4">
                    <a:lumMod val="90000"/>
                    <a:lumOff val="10000"/>
                  </a:schemeClr>
                </a:solidFill>
                <a:latin typeface="Franklin Gothic Medium" pitchFamily="34" charset="0"/>
                <a:ea typeface="+mn-lt"/>
                <a:cs typeface="+mn-lt"/>
              </a:rPr>
              <a:t>b Blockers</a:t>
            </a:r>
          </a:p>
          <a:p>
            <a:pPr marL="557784" lvl="1" indent="-228600">
              <a:buClr>
                <a:schemeClr val="tx2"/>
              </a:buClr>
              <a:buFont typeface="Wingdings 2" pitchFamily="18" charset="2"/>
              <a:buChar char=""/>
              <a:defRPr/>
            </a:pPr>
            <a:r>
              <a:rPr lang="en-US" b="1" kern="0" dirty="0" err="1">
                <a:solidFill>
                  <a:schemeClr val="accent4">
                    <a:lumMod val="90000"/>
                    <a:lumOff val="10000"/>
                  </a:schemeClr>
                </a:solidFill>
                <a:latin typeface="Franklin Gothic Medium" pitchFamily="34" charset="0"/>
                <a:ea typeface="+mn-lt"/>
                <a:cs typeface="+mn-lt"/>
              </a:rPr>
              <a:t>Statins</a:t>
            </a:r>
            <a:endParaRPr lang="en-US" b="1" kern="0" dirty="0">
              <a:solidFill>
                <a:schemeClr val="accent4">
                  <a:lumMod val="90000"/>
                  <a:lumOff val="10000"/>
                </a:schemeClr>
              </a:solidFill>
              <a:latin typeface="Franklin Gothic Medium" pitchFamily="34" charset="0"/>
              <a:ea typeface="+mn-lt"/>
              <a:cs typeface="+mn-lt"/>
            </a:endParaRPr>
          </a:p>
          <a:p>
            <a:pPr marL="557784" lvl="1" indent="-228600">
              <a:buClr>
                <a:schemeClr val="tx2"/>
              </a:buClr>
              <a:buFont typeface="Wingdings 2" pitchFamily="18" charset="2"/>
              <a:buChar char=""/>
              <a:defRPr/>
            </a:pPr>
            <a:r>
              <a:rPr lang="en-US" b="1" kern="0" dirty="0">
                <a:solidFill>
                  <a:schemeClr val="accent4">
                    <a:lumMod val="90000"/>
                    <a:lumOff val="10000"/>
                  </a:schemeClr>
                </a:solidFill>
                <a:latin typeface="Franklin Gothic Medium" pitchFamily="34" charset="0"/>
                <a:ea typeface="+mn-lt"/>
                <a:cs typeface="+mn-lt"/>
              </a:rPr>
              <a:t>Nitrates</a:t>
            </a:r>
          </a:p>
          <a:p>
            <a:pPr marL="557784" lvl="1" indent="-228600">
              <a:buClr>
                <a:schemeClr val="tx2"/>
              </a:buClr>
              <a:buFont typeface="Wingdings 2" pitchFamily="18" charset="2"/>
              <a:buChar char=""/>
              <a:defRPr/>
            </a:pPr>
            <a:r>
              <a:rPr lang="en-US" b="1" kern="0" dirty="0" err="1">
                <a:solidFill>
                  <a:schemeClr val="accent4">
                    <a:lumMod val="90000"/>
                    <a:lumOff val="10000"/>
                  </a:schemeClr>
                </a:solidFill>
                <a:latin typeface="Franklin Gothic Medium" pitchFamily="34" charset="0"/>
                <a:ea typeface="+mn-lt"/>
                <a:cs typeface="+mn-lt"/>
              </a:rPr>
              <a:t>Angiotensin</a:t>
            </a:r>
            <a:r>
              <a:rPr lang="en-US" b="1" kern="0" dirty="0">
                <a:solidFill>
                  <a:schemeClr val="accent4">
                    <a:lumMod val="90000"/>
                    <a:lumOff val="10000"/>
                  </a:schemeClr>
                </a:solidFill>
                <a:latin typeface="Franklin Gothic Medium" pitchFamily="34" charset="0"/>
                <a:ea typeface="+mn-lt"/>
                <a:cs typeface="+mn-lt"/>
              </a:rPr>
              <a:t>- converting enzyme inhibitor</a:t>
            </a:r>
          </a:p>
          <a:p>
            <a:pPr marL="557784" lvl="1" indent="-228600">
              <a:buClr>
                <a:schemeClr val="tx2"/>
              </a:buClr>
              <a:buFont typeface="Wingdings 2" pitchFamily="18" charset="2"/>
              <a:buChar char=""/>
              <a:defRPr/>
            </a:pPr>
            <a:r>
              <a:rPr lang="en-US" b="1" kern="0" dirty="0">
                <a:solidFill>
                  <a:schemeClr val="accent4">
                    <a:lumMod val="90000"/>
                    <a:lumOff val="10000"/>
                  </a:schemeClr>
                </a:solidFill>
                <a:latin typeface="Franklin Gothic Medium" pitchFamily="34" charset="0"/>
                <a:ea typeface="+mn-lt"/>
                <a:cs typeface="+mn-lt"/>
              </a:rPr>
              <a:t>Calcium channel blockers</a:t>
            </a:r>
          </a:p>
          <a:p>
            <a:pPr marL="557784" lvl="1" indent="-228600">
              <a:buClr>
                <a:schemeClr val="tx2"/>
              </a:buClr>
              <a:buFont typeface="Wingdings 2" pitchFamily="18" charset="2"/>
              <a:buChar char=""/>
              <a:defRPr/>
            </a:pPr>
            <a:r>
              <a:rPr lang="en-US" b="1" kern="0" dirty="0" err="1">
                <a:solidFill>
                  <a:schemeClr val="accent4">
                    <a:lumMod val="90000"/>
                    <a:lumOff val="10000"/>
                  </a:schemeClr>
                </a:solidFill>
                <a:latin typeface="Franklin Gothic Medium" pitchFamily="34" charset="0"/>
                <a:ea typeface="+mn-lt"/>
                <a:cs typeface="+mn-lt"/>
              </a:rPr>
              <a:t>Ivabradine</a:t>
            </a:r>
            <a:endParaRPr lang="en-US" b="1" kern="0" dirty="0">
              <a:solidFill>
                <a:schemeClr val="accent4">
                  <a:lumMod val="90000"/>
                  <a:lumOff val="10000"/>
                </a:schemeClr>
              </a:solidFill>
              <a:latin typeface="Franklin Gothic Medium" pitchFamily="34" charset="0"/>
              <a:ea typeface="+mn-lt"/>
              <a:cs typeface="+mn-lt"/>
            </a:endParaRPr>
          </a:p>
          <a:p>
            <a:pPr marL="557784" lvl="1" indent="-228600">
              <a:buClr>
                <a:schemeClr val="tx2"/>
              </a:buClr>
              <a:buFont typeface="Wingdings 2" pitchFamily="18" charset="2"/>
              <a:buChar char=""/>
              <a:defRPr/>
            </a:pPr>
            <a:r>
              <a:rPr lang="en-US" b="1" kern="0" dirty="0">
                <a:solidFill>
                  <a:schemeClr val="accent4">
                    <a:lumMod val="90000"/>
                    <a:lumOff val="10000"/>
                  </a:schemeClr>
                </a:solidFill>
                <a:latin typeface="Franklin Gothic Medium" pitchFamily="34" charset="0"/>
                <a:ea typeface="+mn-lt"/>
                <a:cs typeface="+mn-lt"/>
              </a:rPr>
              <a:t>a2 Receptor agonists</a:t>
            </a:r>
          </a:p>
          <a:p>
            <a:pPr marL="557784" lvl="1" indent="-228600">
              <a:buClr>
                <a:schemeClr val="tx2"/>
              </a:buClr>
              <a:buFont typeface="Wingdings 2" pitchFamily="18" charset="2"/>
              <a:buChar char=""/>
              <a:defRPr/>
            </a:pPr>
            <a:r>
              <a:rPr lang="en-US" b="1" kern="0" dirty="0">
                <a:solidFill>
                  <a:schemeClr val="accent4">
                    <a:lumMod val="90000"/>
                    <a:lumOff val="10000"/>
                  </a:schemeClr>
                </a:solidFill>
                <a:latin typeface="Franklin Gothic Medium" pitchFamily="34" charset="0"/>
                <a:ea typeface="+mn-lt"/>
                <a:cs typeface="+mn-lt"/>
              </a:rPr>
              <a:t>Diuretics</a:t>
            </a:r>
          </a:p>
          <a:p>
            <a:pPr marL="557784" lvl="1" indent="-228600">
              <a:buClr>
                <a:schemeClr val="tx2"/>
              </a:buClr>
              <a:buFont typeface="Wingdings 2" pitchFamily="18" charset="2"/>
              <a:buChar char=""/>
              <a:defRPr/>
            </a:pPr>
            <a:r>
              <a:rPr lang="en-US" b="1" kern="0" dirty="0" err="1">
                <a:solidFill>
                  <a:schemeClr val="accent4">
                    <a:lumMod val="90000"/>
                    <a:lumOff val="10000"/>
                  </a:schemeClr>
                </a:solidFill>
                <a:latin typeface="Franklin Gothic Medium" pitchFamily="34" charset="0"/>
                <a:ea typeface="+mn-lt"/>
                <a:cs typeface="+mn-lt"/>
              </a:rPr>
              <a:t>Antiplatelet</a:t>
            </a:r>
            <a:r>
              <a:rPr lang="en-US" b="1" kern="0" dirty="0">
                <a:solidFill>
                  <a:schemeClr val="accent4">
                    <a:lumMod val="90000"/>
                    <a:lumOff val="10000"/>
                  </a:schemeClr>
                </a:solidFill>
                <a:latin typeface="Franklin Gothic Medium" pitchFamily="34" charset="0"/>
                <a:ea typeface="+mn-lt"/>
                <a:cs typeface="+mn-lt"/>
              </a:rPr>
              <a:t> medication</a:t>
            </a:r>
          </a:p>
          <a:p>
            <a:pPr marL="557784" lvl="1" indent="-228600">
              <a:buClr>
                <a:schemeClr val="tx2"/>
              </a:buClr>
              <a:buFont typeface="Wingdings 2" pitchFamily="18" charset="2"/>
              <a:buChar char=""/>
              <a:defRPr/>
            </a:pPr>
            <a:r>
              <a:rPr lang="en-US" b="1" kern="0" dirty="0" err="1">
                <a:solidFill>
                  <a:schemeClr val="accent4">
                    <a:lumMod val="90000"/>
                    <a:lumOff val="10000"/>
                  </a:schemeClr>
                </a:solidFill>
                <a:latin typeface="Franklin Gothic Medium" pitchFamily="34" charset="0"/>
                <a:ea typeface="+mn-lt"/>
                <a:cs typeface="+mn-lt"/>
              </a:rPr>
              <a:t>Anticoangulant</a:t>
            </a:r>
            <a:r>
              <a:rPr lang="en-US" b="1" kern="0" dirty="0">
                <a:solidFill>
                  <a:schemeClr val="accent4">
                    <a:lumMod val="90000"/>
                    <a:lumOff val="10000"/>
                  </a:schemeClr>
                </a:solidFill>
                <a:latin typeface="Franklin Gothic Medium" pitchFamily="34" charset="0"/>
                <a:ea typeface="+mn-lt"/>
                <a:cs typeface="+mn-lt"/>
              </a:rPr>
              <a:t> therapy</a:t>
            </a:r>
          </a:p>
          <a:p>
            <a:pPr marL="557784" lvl="1" indent="-228600">
              <a:buClr>
                <a:schemeClr val="tx2"/>
              </a:buClr>
              <a:defRPr/>
            </a:pPr>
            <a:endParaRPr lang="en-US" sz="2200" b="1" kern="0" dirty="0">
              <a:solidFill>
                <a:schemeClr val="accent4">
                  <a:lumMod val="90000"/>
                  <a:lumOff val="10000"/>
                </a:schemeClr>
              </a:solidFill>
              <a:latin typeface="Franklin Gothic Medium" pitchFamily="34" charset="0"/>
              <a:ea typeface="+mn-lt"/>
              <a:cs typeface="+mn-lt"/>
            </a:endParaRPr>
          </a:p>
          <a:p>
            <a:pPr marL="557784" lvl="1" indent="-228600">
              <a:buClr>
                <a:schemeClr val="tx2"/>
              </a:buClr>
              <a:buFont typeface="Wingdings 2" pitchFamily="18" charset="2"/>
              <a:buChar char=""/>
              <a:defRPr/>
            </a:pPr>
            <a:endParaRPr lang="en-US" sz="2200" b="1" kern="0" dirty="0">
              <a:solidFill>
                <a:schemeClr val="accent4">
                  <a:lumMod val="90000"/>
                  <a:lumOff val="10000"/>
                </a:schemeClr>
              </a:solidFill>
              <a:latin typeface="Franklin Gothic Medium" pitchFamily="34" charset="0"/>
              <a:ea typeface="+mn-lt"/>
              <a:cs typeface="+mn-lt"/>
            </a:endParaRPr>
          </a:p>
          <a:p>
            <a:pPr marL="557784" lvl="1" indent="-228600">
              <a:buClr>
                <a:schemeClr val="tx2"/>
              </a:buClr>
              <a:defRPr/>
            </a:pPr>
            <a:endParaRPr lang="en-US" sz="2200" b="1" kern="0" dirty="0">
              <a:solidFill>
                <a:schemeClr val="accent4">
                  <a:lumMod val="90000"/>
                  <a:lumOff val="10000"/>
                </a:schemeClr>
              </a:solidFill>
              <a:latin typeface="Franklin Gothic Medium" pitchFamily="34" charset="0"/>
              <a:ea typeface="+mn-lt"/>
              <a:cs typeface="+mn-lt"/>
            </a:endParaRPr>
          </a:p>
          <a:p>
            <a:pPr marL="557784" lvl="1" indent="-228600">
              <a:buClr>
                <a:schemeClr val="tx2"/>
              </a:buClr>
              <a:buFont typeface="Wingdings 2" pitchFamily="18" charset="2"/>
              <a:buChar char=""/>
              <a:defRPr/>
            </a:pPr>
            <a:endParaRPr lang="en-US" sz="2200" b="1" kern="0" dirty="0">
              <a:solidFill>
                <a:schemeClr val="accent4">
                  <a:lumMod val="90000"/>
                  <a:lumOff val="10000"/>
                </a:schemeClr>
              </a:solidFill>
              <a:latin typeface="Franklin Gothic Medium" pitchFamily="34" charset="0"/>
              <a:ea typeface="+mn-lt"/>
              <a:cs typeface="+mn-lt"/>
            </a:endParaRPr>
          </a:p>
          <a:p>
            <a:pPr indent="-274320">
              <a:buClr>
                <a:schemeClr val="accent1"/>
              </a:buClr>
              <a:buSzPct val="80000"/>
              <a:defRPr/>
            </a:pPr>
            <a:endParaRPr lang="en-US" sz="2800" b="1" kern="0" dirty="0">
              <a:solidFill>
                <a:schemeClr val="accent4">
                  <a:lumMod val="90000"/>
                  <a:lumOff val="10000"/>
                </a:schemeClr>
              </a:solidFill>
              <a:latin typeface="Franklin Gothic Medium" pitchFamily="34" charset="0"/>
              <a:ea typeface="+mn-lt"/>
              <a:cs typeface="+mn-lt"/>
            </a:endParaRPr>
          </a:p>
          <a:p>
            <a:pPr marL="557784" lvl="1" indent="-228600">
              <a:buClr>
                <a:schemeClr val="tx2"/>
              </a:buClr>
              <a:defRPr/>
            </a:pPr>
            <a:endParaRPr lang="en-US" sz="2200" b="1" kern="0" dirty="0">
              <a:solidFill>
                <a:schemeClr val="accent4">
                  <a:lumMod val="90000"/>
                  <a:lumOff val="10000"/>
                </a:schemeClr>
              </a:solidFill>
              <a:latin typeface="Franklin Gothic Medium" pitchFamily="34" charset="0"/>
              <a:ea typeface="+mn-lt"/>
              <a:cs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3553" y="5157192"/>
            <a:ext cx="3181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7432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800" b="1" kern="0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n-lt"/>
                <a:cs typeface="+mn-lt"/>
              </a:rPr>
              <a:t>Revascularization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6456040" y="551723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Franklin Gothic Medium" pitchFamily="34" charset="0"/>
              </a:rPr>
              <a:t>European Heart Journal (2014) 35, 2383–2431</a:t>
            </a:r>
            <a:endParaRPr lang="el-GR" sz="1400" i="1" dirty="0">
              <a:solidFill>
                <a:schemeClr val="accent1">
                  <a:lumMod val="75000"/>
                </a:schemeClr>
              </a:solidFill>
              <a:latin typeface="Franklin Gothic Medium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833256"/>
      </p:ext>
    </p:extLst>
  </p:cSld>
  <p:clrMapOvr>
    <a:masterClrMapping/>
  </p:clrMapOvr>
  <p:transition advTm="26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95803" y="222251"/>
            <a:ext cx="2945037" cy="830997"/>
          </a:xfrm>
        </p:spPr>
        <p:txBody>
          <a:bodyPr/>
          <a:lstStyle/>
          <a:p>
            <a:r>
              <a:rPr lang="en-US" sz="4800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Blockers</a:t>
            </a:r>
            <a:endParaRPr lang="el-GR" sz="4800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28800" y="1423318"/>
            <a:ext cx="8686800" cy="45259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heart rate</a:t>
            </a:r>
          </a:p>
          <a:p>
            <a:pPr lvl="2"/>
            <a:r>
              <a:rPr lang="en-US" dirty="0">
                <a:solidFill>
                  <a:schemeClr val="accent4">
                    <a:lumMod val="90000"/>
                    <a:lumOff val="10000"/>
                  </a:schemeClr>
                </a:solidFill>
              </a:rPr>
              <a:t>lengthening of the diastolic filling period</a:t>
            </a:r>
          </a:p>
          <a:p>
            <a:pPr lvl="2"/>
            <a:r>
              <a:rPr lang="en-US" dirty="0">
                <a:solidFill>
                  <a:schemeClr val="accent4">
                    <a:lumMod val="90000"/>
                    <a:lumOff val="10000"/>
                  </a:schemeClr>
                </a:solidFill>
              </a:rPr>
              <a:t>decreased myocardial contractility</a:t>
            </a:r>
          </a:p>
          <a:p>
            <a:pPr lvl="2"/>
            <a:r>
              <a:rPr lang="en-US" dirty="0">
                <a:solidFill>
                  <a:schemeClr val="accent4">
                    <a:lumMod val="90000"/>
                    <a:lumOff val="10000"/>
                  </a:schemeClr>
                </a:solidFill>
              </a:rPr>
              <a:t>decrease myocardial oxygen consumption</a:t>
            </a:r>
          </a:p>
          <a:p>
            <a:r>
              <a:rPr lang="en-US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Redistribution of coronary blood flow to the </a:t>
            </a:r>
            <a:r>
              <a:rPr lang="en-US" dirty="0" err="1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subendocardium</a:t>
            </a:r>
            <a:endParaRPr lang="en-US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Plaque stabilization</a:t>
            </a:r>
          </a:p>
          <a:p>
            <a:r>
              <a:rPr lang="en-US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in the threshold for ventricular</a:t>
            </a:r>
            <a:br>
              <a:rPr lang="en-US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fibrillation</a:t>
            </a:r>
            <a:endParaRPr lang="el-GR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6456040" y="551723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Franklin Gothic Medium" pitchFamily="34" charset="0"/>
              </a:rPr>
              <a:t>European Heart Journal (2014) 35, 2383–2431</a:t>
            </a:r>
            <a:endParaRPr lang="el-GR" sz="1400" i="1" dirty="0">
              <a:solidFill>
                <a:schemeClr val="accent1">
                  <a:lumMod val="75000"/>
                </a:schemeClr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69" y="0"/>
            <a:ext cx="8069657" cy="589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/>
          <p:nvPr/>
        </p:nvSpPr>
        <p:spPr>
          <a:xfrm>
            <a:off x="4655840" y="5589241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Heart doi:10.1136/heartjnl-2013-304262</a:t>
            </a:r>
            <a:endParaRPr lang="el-GR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92895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1703512" y="261696"/>
            <a:ext cx="8839200" cy="595536"/>
          </a:xfrm>
        </p:spPr>
        <p:txBody>
          <a:bodyPr>
            <a:no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Meta-analysis of secure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randomised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controlled trials of 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β-blockade to prevent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perioperative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death in non-cardiac surgery</a:t>
            </a: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1828800" y="1268761"/>
            <a:ext cx="8686800" cy="4525963"/>
          </a:xfrm>
        </p:spPr>
        <p:txBody>
          <a:bodyPr>
            <a:noAutofit/>
          </a:bodyPr>
          <a:lstStyle/>
          <a:p>
            <a:r>
              <a:rPr lang="en-US" sz="1400" dirty="0"/>
              <a:t>Background </a:t>
            </a:r>
            <a:r>
              <a:rPr lang="en-US" sz="1400" b="0" dirty="0"/>
              <a:t>Current European and American guidelines recommend the </a:t>
            </a:r>
            <a:r>
              <a:rPr lang="en-US" sz="1400" b="0" dirty="0" err="1"/>
              <a:t>perioperative</a:t>
            </a:r>
            <a:r>
              <a:rPr lang="en-US" sz="1400" b="0" dirty="0"/>
              <a:t> initiation of a course of β-blockers in those at risk of cardiac events undergoing high- or intermediate-risk surgery or vascular surgery. The Dutch </a:t>
            </a:r>
            <a:r>
              <a:rPr lang="en-US" sz="1400" b="0" dirty="0" err="1"/>
              <a:t>Echocardiographic</a:t>
            </a:r>
            <a:r>
              <a:rPr lang="en-US" sz="1400" b="0" dirty="0"/>
              <a:t> Cardiac Risk Evaluation Applying Stress Echocardiography (DECREASE) family of trials, the bedrock of evidence for this, are no longer secure. We therefore conducted a meta-analysis of </a:t>
            </a:r>
            <a:r>
              <a:rPr lang="en-US" sz="1400" b="0" dirty="0" err="1"/>
              <a:t>randomised</a:t>
            </a:r>
            <a:r>
              <a:rPr lang="en-US" sz="1400" b="0" dirty="0"/>
              <a:t> controlled trials of β-blockade on </a:t>
            </a:r>
            <a:r>
              <a:rPr lang="en-US" sz="1400" b="0" dirty="0" err="1"/>
              <a:t>perioperative</a:t>
            </a:r>
            <a:r>
              <a:rPr lang="en-US" sz="1400" b="0" dirty="0"/>
              <a:t> mortality, non-fatal myocardial infarction, stroke and hypotension in non-cardiac surgery using the secure data. </a:t>
            </a:r>
          </a:p>
          <a:p>
            <a:r>
              <a:rPr lang="en-US" sz="1400" dirty="0"/>
              <a:t>Methods</a:t>
            </a:r>
            <a:r>
              <a:rPr lang="en-US" sz="1400" b="0" dirty="0"/>
              <a:t> The </a:t>
            </a:r>
            <a:r>
              <a:rPr lang="en-US" sz="1400" b="0" dirty="0" err="1"/>
              <a:t>randomised</a:t>
            </a:r>
            <a:r>
              <a:rPr lang="en-US" sz="1400" b="0" dirty="0"/>
              <a:t> controlled trials of initiation of β-blockers before non-cardiac surgery were examined. Primary outcome was all-cause mortality at 30 days or at discharge. The DECREASE trials were separately </a:t>
            </a:r>
            <a:r>
              <a:rPr lang="en-US" sz="1400" b="0" dirty="0" err="1"/>
              <a:t>analysed</a:t>
            </a:r>
            <a:r>
              <a:rPr lang="en-US" sz="1400" b="0" dirty="0"/>
              <a:t>. </a:t>
            </a:r>
          </a:p>
          <a:p>
            <a:r>
              <a:rPr lang="en-US" sz="1400" dirty="0"/>
              <a:t>Results</a:t>
            </a:r>
            <a:r>
              <a:rPr lang="en-US" sz="1400" b="0" dirty="0"/>
              <a:t> Nine secure trials </a:t>
            </a:r>
            <a:r>
              <a:rPr lang="en-US" sz="1400" b="0" dirty="0" err="1"/>
              <a:t>totalling</a:t>
            </a:r>
            <a:r>
              <a:rPr lang="en-US" sz="1400" b="0" dirty="0"/>
              <a:t> 10 529 patients, 291 of whom died, met the criteria. Initiation of a course of β-blockers before surgery caused a 27% risk increase in 30-day all-cause mortality (p=0.04). The DECREASE family of studies substantially contradict the meta-analysis of the secure trials on the effect of mortality (p=0.05 for divergence). In the secure trials, β-blockade reduced non-fatal myocardial infarction (RR 0.73, p=0.001) but increased stroke (RR 1.73, p=0.05) and hypotension (RR 1.51, p&lt;0.00001). These results were dominated by one large trial. </a:t>
            </a:r>
          </a:p>
          <a:p>
            <a:r>
              <a:rPr lang="en-US" sz="1400" dirty="0"/>
              <a:t>Conclusions</a:t>
            </a:r>
            <a:r>
              <a:rPr lang="en-US" sz="1400" b="0" dirty="0"/>
              <a:t> Guideline bodies should retract their recommendations based on fictitious data without further delay. This should not be blocked by dispute over allocation of blame. The well-conducted trials indicate a statistically significant 27% increase in mortality from the initiation of </a:t>
            </a:r>
            <a:r>
              <a:rPr lang="en-US" sz="1400" b="0" dirty="0" err="1"/>
              <a:t>perioperative</a:t>
            </a:r>
            <a:r>
              <a:rPr lang="en-US" sz="1400" b="0" dirty="0"/>
              <a:t> β-blockade that guidelines currently recommend. Any remaining enthusiasts might best channel their energy into a further </a:t>
            </a:r>
            <a:r>
              <a:rPr lang="en-US" sz="1400" b="0" dirty="0" err="1"/>
              <a:t>randomised</a:t>
            </a:r>
            <a:r>
              <a:rPr lang="en-US" sz="1400" b="0" dirty="0"/>
              <a:t> trial which should be designed carefully and conducted honestly.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27848" y="5661249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Heart doi:10.1136/heartjnl-2013-304262</a:t>
            </a:r>
            <a:endParaRPr lang="el-GR" sz="14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1" y="1285860"/>
            <a:ext cx="8027237" cy="418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1" y="214290"/>
            <a:ext cx="872642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7026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3930" y="214291"/>
            <a:ext cx="6385342" cy="574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83660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2014 ESC_ESA_Glnes-NON-CARDIAC SURGERY_FINAL VERSION00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7507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10947" y="274639"/>
            <a:ext cx="4370107" cy="584775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Preoperative evaluation</a:t>
            </a:r>
            <a:endParaRPr lang="el-GR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1981200" y="1955974"/>
            <a:ext cx="4040188" cy="47133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Surgical risk for cardiac events</a:t>
            </a:r>
          </a:p>
          <a:p>
            <a:pPr lvl="1">
              <a:buNone/>
            </a:pP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6"/>
          <p:cNvSpPr>
            <a:spLocks noGrp="1"/>
          </p:cNvSpPr>
          <p:nvPr>
            <p:ph sz="quarter" idx="4"/>
          </p:nvPr>
        </p:nvSpPr>
        <p:spPr>
          <a:xfrm>
            <a:off x="6232276" y="1667942"/>
            <a:ext cx="4040188" cy="4713387"/>
          </a:xfrm>
        </p:spPr>
        <p:txBody>
          <a:bodyPr>
            <a:normAutofit/>
          </a:bodyPr>
          <a:lstStyle/>
          <a:p>
            <a:pPr lvl="1"/>
            <a:r>
              <a: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Urgency</a:t>
            </a:r>
          </a:p>
          <a:p>
            <a:pPr lvl="1"/>
            <a:r>
              <a: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of surgery</a:t>
            </a:r>
          </a:p>
          <a:p>
            <a:pPr lvl="1"/>
            <a:r>
              <a: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Duration of procedure</a:t>
            </a:r>
          </a:p>
          <a:p>
            <a:pPr lvl="1"/>
            <a:r>
              <a: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in body core temperature</a:t>
            </a:r>
          </a:p>
          <a:p>
            <a:pPr lvl="1"/>
            <a:r>
              <a: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loss</a:t>
            </a:r>
          </a:p>
          <a:p>
            <a:pPr lvl="1"/>
            <a:r>
              <a: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Fluids shift</a:t>
            </a:r>
          </a:p>
          <a:p>
            <a:pPr lvl="1">
              <a:buNone/>
            </a:pP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735960" y="2060848"/>
            <a:ext cx="100811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7"/>
          <p:cNvSpPr txBox="1"/>
          <p:nvPr/>
        </p:nvSpPr>
        <p:spPr>
          <a:xfrm>
            <a:off x="6528048" y="5373216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European Heart Journal (2014) 35, 2383–2431</a:t>
            </a:r>
            <a:endParaRPr lang="el-GR" sz="1400" i="1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08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2014 ESC_ESA_Glnes-NON-CARDIAC SURGERY_FINAL VERSION00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7430" y="69362"/>
            <a:ext cx="779165" cy="11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0453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6528048" y="478632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European Heart Journal (2014) 35, 2383–2431</a:t>
            </a:r>
            <a:endParaRPr lang="el-GR" sz="1400" i="1" dirty="0">
              <a:solidFill>
                <a:schemeClr val="accent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1928802"/>
            <a:ext cx="4283968" cy="216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69" y="-24"/>
            <a:ext cx="4693907" cy="629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43767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Treatment should ideally be initiated between 30 days and (at least) 2 days before surgery, starting at a low dose, and should be continued post-operatively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 </a:t>
            </a:r>
          </a:p>
          <a:p>
            <a:r>
              <a:rPr lang="en-US" sz="2000" dirty="0"/>
              <a:t>The target is a resting heart rate 60–70 </a:t>
            </a:r>
            <a:r>
              <a:rPr lang="en-US" sz="2000" dirty="0" err="1"/>
              <a:t>bpm</a:t>
            </a:r>
            <a:r>
              <a:rPr lang="en-US" sz="2000" dirty="0"/>
              <a:t> and systolic blood pressure &gt;100 mm Hg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 </a:t>
            </a:r>
          </a:p>
          <a:p>
            <a:r>
              <a:rPr lang="en-US" sz="2000" dirty="0"/>
              <a:t>The heart rate goal applies to the whole </a:t>
            </a:r>
            <a:r>
              <a:rPr lang="en-US" sz="2000" dirty="0" err="1"/>
              <a:t>perioperative</a:t>
            </a:r>
            <a:r>
              <a:rPr lang="en-US" sz="2000" dirty="0"/>
              <a:t> period, using intravenous administration when oral administration is not possible</a:t>
            </a:r>
          </a:p>
          <a:p>
            <a:r>
              <a:rPr lang="en-US" sz="2000" dirty="0"/>
              <a:t>High doses should be avoided, particularly immediately before surgery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Post-operative tachycardia should firstly lead to treatment of the underlying cause - for example,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hypovolaemia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pain, blood loss, or infection -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ather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than simply increasing the beta-blocker dose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5084348" y="222251"/>
            <a:ext cx="2023311" cy="584775"/>
          </a:xfrm>
        </p:spPr>
        <p:txBody>
          <a:bodyPr/>
          <a:lstStyle/>
          <a:p>
            <a:r>
              <a:rPr lang="el-GR" dirty="0"/>
              <a:t>β</a:t>
            </a:r>
            <a:r>
              <a:rPr lang="en-US" dirty="0"/>
              <a:t> blockers</a:t>
            </a:r>
            <a:endParaRPr lang="el-GR" dirty="0"/>
          </a:p>
        </p:txBody>
      </p:sp>
      <p:sp>
        <p:nvSpPr>
          <p:cNvPr id="7" name="TextBox 7"/>
          <p:cNvSpPr txBox="1"/>
          <p:nvPr/>
        </p:nvSpPr>
        <p:spPr>
          <a:xfrm>
            <a:off x="6600056" y="5445225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European Heart Journal (2014) 35, 2383–2431</a:t>
            </a:r>
            <a:endParaRPr lang="el-GR" sz="1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2014 ESC_ESA_Glnes-NON-CARDIAC SURGERY_FINAL VERSION00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482498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7312" y="222250"/>
            <a:ext cx="1417376" cy="584775"/>
          </a:xfrm>
        </p:spPr>
        <p:txBody>
          <a:bodyPr/>
          <a:lstStyle/>
          <a:p>
            <a:r>
              <a:rPr lang="en-US" dirty="0" err="1"/>
              <a:t>Statins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6528048" y="5589241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European Heart Journal (2014) 35, 2383–2431</a:t>
            </a:r>
            <a:endParaRPr lang="el-GR" sz="1400" i="1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649" y="1484785"/>
            <a:ext cx="6217735" cy="416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6417064"/>
      </p:ext>
    </p:extLst>
  </p:cSld>
  <p:clrMapOvr>
    <a:masterClrMapping/>
  </p:clrMapOvr>
  <p:transition advTm="12527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6361" y="222250"/>
            <a:ext cx="1579278" cy="584775"/>
          </a:xfrm>
        </p:spPr>
        <p:txBody>
          <a:bodyPr/>
          <a:lstStyle/>
          <a:p>
            <a:r>
              <a:rPr lang="en-US" dirty="0"/>
              <a:t>Nitrates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Studies  showed no effect on either myocardial </a:t>
            </a:r>
            <a:r>
              <a:rPr lang="en-US" sz="2400" dirty="0" err="1"/>
              <a:t>ischaemia</a:t>
            </a:r>
            <a:r>
              <a:rPr lang="en-US" sz="2400" dirty="0"/>
              <a:t>, MI, or cardiac death.</a:t>
            </a:r>
          </a:p>
          <a:p>
            <a:pPr marL="240030" indent="-514350"/>
            <a:r>
              <a:rPr lang="en-US" sz="2400" dirty="0"/>
              <a:t> Perioperative use of nitroglycerin may pose a significant </a:t>
            </a:r>
            <a:r>
              <a:rPr lang="en-US" sz="2400" dirty="0" err="1"/>
              <a:t>haemodynamic</a:t>
            </a:r>
            <a:r>
              <a:rPr lang="en-US" sz="2400" dirty="0"/>
              <a:t> risk to the patients.</a:t>
            </a:r>
          </a:p>
          <a:p>
            <a:pPr marL="240030" indent="-514350"/>
            <a:r>
              <a:rPr lang="en-US" sz="2400" dirty="0"/>
              <a:t>Decreased preload may lead to tachycardia, and hypotension.</a:t>
            </a:r>
            <a:endParaRPr lang="el-G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3356993"/>
            <a:ext cx="4608512" cy="210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87939" y="5589240"/>
            <a:ext cx="57610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ESC  guidelines European Heart Journaldoi:10.1093/</a:t>
            </a:r>
            <a:r>
              <a:rPr lang="en-US" sz="1400" i="1" dirty="0" err="1">
                <a:solidFill>
                  <a:schemeClr val="accent1"/>
                </a:solidFill>
                <a:latin typeface="Franklin Gothic Book" pitchFamily="34" charset="0"/>
              </a:rPr>
              <a:t>eurheartj</a:t>
            </a:r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/ehp337</a:t>
            </a:r>
            <a:endParaRPr lang="el-GR" sz="1400" i="1" dirty="0">
              <a:solidFill>
                <a:schemeClr val="accent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92012"/>
      </p:ext>
    </p:extLst>
  </p:cSld>
  <p:clrMapOvr>
    <a:masterClrMapping/>
  </p:clrMapOvr>
  <p:transition advTm="1460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Angiotensin</a:t>
            </a:r>
            <a:r>
              <a:rPr lang="en-US" dirty="0"/>
              <a:t>-Converting Enzyme Inhibitor</a:t>
            </a:r>
            <a:endParaRPr lang="el-GR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196976"/>
            <a:ext cx="8229600" cy="432025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US" sz="2400" dirty="0"/>
              <a:t>ACEIs have been associated with a 50% increased risk of hypotension requiring </a:t>
            </a:r>
            <a:r>
              <a:rPr lang="en-US" sz="2400" dirty="0" err="1"/>
              <a:t>vasopressors</a:t>
            </a:r>
            <a:r>
              <a:rPr lang="en-US" sz="2400" dirty="0"/>
              <a:t> during induction of anesthesia. 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A large retrospective cohort of cardiothoracic surgical patients found a 28% increased risk of post-operative acute renal failure (ARF) with both drug classes 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A cardiothoracic report published the same year demonstrated a 50% reduction in risk with ACEIs.</a:t>
            </a:r>
          </a:p>
          <a:p>
            <a:pPr>
              <a:lnSpc>
                <a:spcPct val="170000"/>
              </a:lnSpc>
            </a:pPr>
            <a:r>
              <a:rPr lang="en-US" dirty="0"/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Although the evidence of harm is not unequivocal, perioperative blood-pressure control can be achieved with other drugs without hemodynamic or renal risk, such as CCBs, and in most cases ACEIs/ARBs should be stopped one day before surgery.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087939" y="5517232"/>
            <a:ext cx="57610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ESC  guidelines European Heart Journaldoi:10.1093/</a:t>
            </a:r>
            <a:r>
              <a:rPr lang="en-US" sz="1400" i="1" dirty="0" err="1">
                <a:solidFill>
                  <a:schemeClr val="accent1"/>
                </a:solidFill>
                <a:latin typeface="Franklin Gothic Book" pitchFamily="34" charset="0"/>
              </a:rPr>
              <a:t>eurheartj</a:t>
            </a:r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/ehp337</a:t>
            </a:r>
            <a:endParaRPr lang="el-GR" sz="1400" i="1" dirty="0">
              <a:solidFill>
                <a:schemeClr val="accent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128605"/>
      </p:ext>
    </p:extLst>
  </p:cSld>
  <p:clrMapOvr>
    <a:masterClrMapping/>
  </p:clrMapOvr>
  <p:transition advTm="26458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Angiotensin</a:t>
            </a:r>
            <a:r>
              <a:rPr lang="en-US" dirty="0"/>
              <a:t>-Converting Enzyme Inhibitor</a:t>
            </a:r>
            <a:endParaRPr lang="el-GR" dirty="0"/>
          </a:p>
        </p:txBody>
      </p:sp>
      <p:sp>
        <p:nvSpPr>
          <p:cNvPr id="7" name="TextBox 7"/>
          <p:cNvSpPr txBox="1"/>
          <p:nvPr/>
        </p:nvSpPr>
        <p:spPr>
          <a:xfrm>
            <a:off x="6528048" y="5733257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European Heart Journal (2014) 35, 2383–2431</a:t>
            </a:r>
            <a:endParaRPr lang="el-GR" sz="1400" i="1" dirty="0">
              <a:solidFill>
                <a:schemeClr val="accent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705" y="1146250"/>
            <a:ext cx="5224645" cy="465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0896784"/>
      </p:ext>
    </p:extLst>
  </p:cSld>
  <p:clrMapOvr>
    <a:masterClrMapping/>
  </p:clrMapOvr>
  <p:transition advTm="2070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3433" y="222250"/>
            <a:ext cx="4705134" cy="584775"/>
          </a:xfrm>
        </p:spPr>
        <p:txBody>
          <a:bodyPr/>
          <a:lstStyle/>
          <a:p>
            <a:r>
              <a:rPr lang="en-US" dirty="0"/>
              <a:t>Calcium channel blockers</a:t>
            </a: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64484" y="1497154"/>
            <a:ext cx="4635772" cy="37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087939" y="5445224"/>
            <a:ext cx="57610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ESC  guidelines European Heart Journaldoi:10.1093/</a:t>
            </a:r>
            <a:r>
              <a:rPr lang="en-US" sz="1400" i="1" dirty="0" err="1">
                <a:solidFill>
                  <a:schemeClr val="accent1"/>
                </a:solidFill>
                <a:latin typeface="Franklin Gothic Book" pitchFamily="34" charset="0"/>
              </a:rPr>
              <a:t>eurheartj</a:t>
            </a:r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/ehp337</a:t>
            </a:r>
            <a:endParaRPr lang="el-GR" sz="1400" i="1" dirty="0">
              <a:solidFill>
                <a:schemeClr val="accent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197283"/>
      </p:ext>
    </p:extLst>
  </p:cSld>
  <p:clrMapOvr>
    <a:masterClrMapping/>
  </p:clrMapOvr>
  <p:transition advTm="11903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352" y="222250"/>
            <a:ext cx="3937296" cy="584775"/>
          </a:xfrm>
        </p:spPr>
        <p:txBody>
          <a:bodyPr/>
          <a:lstStyle/>
          <a:p>
            <a:r>
              <a:rPr lang="en-US" dirty="0"/>
              <a:t>Anti-</a:t>
            </a:r>
            <a:r>
              <a:rPr lang="en-US" dirty="0" err="1"/>
              <a:t>arrythmics</a:t>
            </a:r>
            <a:r>
              <a:rPr lang="en-US" dirty="0"/>
              <a:t> drugs</a:t>
            </a:r>
            <a:endParaRPr lang="el-G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5" y="1340769"/>
            <a:ext cx="8125563" cy="4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9650904"/>
      </p:ext>
    </p:extLst>
  </p:cSld>
  <p:clrMapOvr>
    <a:masterClrMapping/>
  </p:clrMapOvr>
  <p:transition advTm="613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C89368D8-A529-869D-6BAB-74AED6BA1D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4624"/>
            <a:ext cx="9900592" cy="556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89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329" y="222250"/>
            <a:ext cx="2039341" cy="584775"/>
          </a:xfrm>
        </p:spPr>
        <p:txBody>
          <a:bodyPr/>
          <a:lstStyle/>
          <a:p>
            <a:r>
              <a:rPr lang="en-US" dirty="0" err="1"/>
              <a:t>Ivabradine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6976"/>
            <a:ext cx="10972800" cy="1792798"/>
          </a:xfrm>
        </p:spPr>
        <p:txBody>
          <a:bodyPr/>
          <a:lstStyle/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 err="1"/>
              <a:t>Ivabradine</a:t>
            </a:r>
            <a:r>
              <a:rPr lang="en-US" dirty="0"/>
              <a:t> might be considered for patients with strict contra-indications to b-blockers and should be adjusted before surgery to achieve a resting heart rate of between 60 and 70 beats/min</a:t>
            </a:r>
            <a:endParaRPr lang="el-GR" dirty="0"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087939" y="5949950"/>
            <a:ext cx="57610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ESC  guidelines European Heart Journaldoi:10.1093/</a:t>
            </a:r>
            <a:r>
              <a:rPr lang="en-US" sz="1400" i="1" dirty="0" err="1">
                <a:solidFill>
                  <a:schemeClr val="accent1"/>
                </a:solidFill>
                <a:latin typeface="Franklin Gothic Book" pitchFamily="34" charset="0"/>
              </a:rPr>
              <a:t>eurheartj</a:t>
            </a:r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/ehp337</a:t>
            </a:r>
            <a:endParaRPr lang="el-GR" sz="1400" i="1" dirty="0">
              <a:solidFill>
                <a:schemeClr val="accent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600224"/>
      </p:ext>
    </p:extLst>
  </p:cSld>
  <p:clrMapOvr>
    <a:masterClrMapping/>
  </p:clrMapOvr>
  <p:transition advTm="3573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334" y="222250"/>
            <a:ext cx="3743332" cy="584775"/>
          </a:xfrm>
        </p:spPr>
        <p:txBody>
          <a:bodyPr/>
          <a:lstStyle/>
          <a:p>
            <a:r>
              <a:rPr lang="en-US" dirty="0"/>
              <a:t>a2 Receptor agonist</a:t>
            </a:r>
            <a:endParaRPr lang="el-GR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28800" y="1772817"/>
            <a:ext cx="86868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/>
              <a:t>Clonidine</a:t>
            </a:r>
            <a:r>
              <a:rPr lang="en-US" sz="2800" dirty="0"/>
              <a:t> withdrawal can result in severe rebound hypertension with reports of encephalopathy, stroke, and death. These effects are exacerbated by concomitant beta-blocker therapy. For this reason, if a patient is expected to be NPO for more than 12 hours, they should be converted to a </a:t>
            </a:r>
            <a:r>
              <a:rPr lang="en-US" sz="2800" dirty="0" err="1"/>
              <a:t>clonidine</a:t>
            </a:r>
            <a:r>
              <a:rPr lang="en-US" sz="2800" dirty="0"/>
              <a:t> patch 48-72 hours before surgery with concurrent tapering of the oral dose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87939" y="5589240"/>
            <a:ext cx="57610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ESC  guidelines European Heart Journaldoi:10.1093/</a:t>
            </a:r>
            <a:r>
              <a:rPr lang="en-US" sz="1400" i="1" dirty="0" err="1">
                <a:solidFill>
                  <a:schemeClr val="accent1"/>
                </a:solidFill>
                <a:latin typeface="Franklin Gothic Book" pitchFamily="34" charset="0"/>
              </a:rPr>
              <a:t>eurheartj</a:t>
            </a:r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/ehp337</a:t>
            </a:r>
            <a:endParaRPr lang="el-GR" sz="1400" i="1" dirty="0">
              <a:solidFill>
                <a:schemeClr val="accent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41626"/>
      </p:ext>
    </p:extLst>
  </p:cSld>
  <p:clrMapOvr>
    <a:masterClrMapping/>
  </p:clrMapOvr>
  <p:transition advTm="18377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334" y="222250"/>
            <a:ext cx="3743332" cy="584775"/>
          </a:xfrm>
        </p:spPr>
        <p:txBody>
          <a:bodyPr/>
          <a:lstStyle/>
          <a:p>
            <a:r>
              <a:rPr lang="en-US" dirty="0"/>
              <a:t>a2 Receptor agonist</a:t>
            </a:r>
            <a:endParaRPr lang="el-GR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86684" y="1752712"/>
            <a:ext cx="6133653" cy="304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087939" y="5517232"/>
            <a:ext cx="57610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ESC  guidelines European Heart Journaldoi:10.1093/</a:t>
            </a:r>
            <a:r>
              <a:rPr lang="en-US" sz="1400" i="1" dirty="0" err="1">
                <a:solidFill>
                  <a:schemeClr val="accent1"/>
                </a:solidFill>
                <a:latin typeface="Franklin Gothic Book" pitchFamily="34" charset="0"/>
              </a:rPr>
              <a:t>eurheartj</a:t>
            </a:r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/ehp337</a:t>
            </a:r>
            <a:endParaRPr lang="el-GR" sz="1400" i="1" dirty="0">
              <a:solidFill>
                <a:schemeClr val="accent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79537"/>
      </p:ext>
    </p:extLst>
  </p:cSld>
  <p:clrMapOvr>
    <a:masterClrMapping/>
  </p:clrMapOvr>
  <p:transition advTm="1747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7012" y="222250"/>
            <a:ext cx="1737976" cy="584775"/>
          </a:xfrm>
        </p:spPr>
        <p:txBody>
          <a:bodyPr/>
          <a:lstStyle/>
          <a:p>
            <a:r>
              <a:rPr lang="en-US" dirty="0"/>
              <a:t>Diuretics</a:t>
            </a:r>
            <a:endParaRPr lang="el-G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704" y="1533668"/>
            <a:ext cx="5279652" cy="398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087939" y="5589240"/>
            <a:ext cx="57610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ESC  guidelines European Heart Journaldoi:10.1093/</a:t>
            </a:r>
            <a:r>
              <a:rPr lang="en-US" sz="1400" i="1" dirty="0" err="1">
                <a:solidFill>
                  <a:schemeClr val="accent1"/>
                </a:solidFill>
                <a:latin typeface="Franklin Gothic Book" pitchFamily="34" charset="0"/>
              </a:rPr>
              <a:t>eurheartj</a:t>
            </a:r>
            <a:r>
              <a:rPr lang="en-US" sz="1400" i="1" dirty="0">
                <a:solidFill>
                  <a:schemeClr val="accent1"/>
                </a:solidFill>
                <a:latin typeface="Franklin Gothic Book" pitchFamily="34" charset="0"/>
              </a:rPr>
              <a:t>/ehp337</a:t>
            </a:r>
            <a:endParaRPr lang="el-GR" sz="1400" i="1" dirty="0">
              <a:solidFill>
                <a:schemeClr val="accent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97048"/>
      </p:ext>
    </p:extLst>
  </p:cSld>
  <p:clrMapOvr>
    <a:masterClrMapping/>
  </p:clrMapOvr>
  <p:transition advTm="16833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2014 ESC_ESA_Glnes-NON-CARDIAC SURGERY_FINAL VERSION00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1230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2014 ESC_ESA_Glnes-NON-CARDIAC SURGERY_FINAL VERSION0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53927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2014 ESC_ESA_Glnes-NON-CARDIAC SURGERY_FINAL VERSION00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59225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2014 ESC_ESA_Glnes-NON-CARDIAC SURGERY_FINAL VERSION0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06878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2014 ESC_ESA_Glnes-NON-CARDIAC SURGERY_FINAL VERSION00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37504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2014 ESC_ESA_Glnes-NON-CARDIAC SURGERY_FINAL VERSION00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51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10947" y="274639"/>
            <a:ext cx="4370107" cy="584775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Preoperative evaluation</a:t>
            </a:r>
            <a:endParaRPr lang="el-GR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1981200" y="1523926"/>
            <a:ext cx="4040188" cy="4713387"/>
          </a:xfrm>
        </p:spPr>
        <p:txBody>
          <a:bodyPr>
            <a:normAutofit/>
          </a:bodyPr>
          <a:lstStyle/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capacity</a:t>
            </a: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6"/>
          <p:cNvSpPr>
            <a:spLocks noGrp="1"/>
          </p:cNvSpPr>
          <p:nvPr>
            <p:ph sz="quarter" idx="4"/>
          </p:nvPr>
        </p:nvSpPr>
        <p:spPr>
          <a:xfrm>
            <a:off x="6232276" y="1667942"/>
            <a:ext cx="4040188" cy="4713387"/>
          </a:xfrm>
        </p:spPr>
        <p:txBody>
          <a:bodyPr>
            <a:normAutofit/>
          </a:bodyPr>
          <a:lstStyle/>
          <a:p>
            <a:pPr lvl="1">
              <a:buNone/>
            </a:pP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None/>
            </a:pP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4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2014 ESC_ESA_Glnes-NON-CARDIAC SURGERY_FINAL VERSION00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40188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2014 ESC_ESA_Glnes-NON-CARDIAC SURGERY_FINAL VERSION0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50048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2014 ESC_ESA_Glnes-NON-CARDIAC SURGERY_FINAL VERSION00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16309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2014 ESC_ESA_Glnes-NON-CARDIAC SURGERY_FINAL VERSION00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64538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2014 ESC_ESA_Glnes-NON-CARDIAC SURGERY_FINAL VERSION00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2159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2014 ESC_ESA_Glnes-NON-CARDIAC SURGERY_FINAL VERSION00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41247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37EB166D-4F8F-783A-F47A-87B238379A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1275100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3960ADC4-9B3A-CE0A-233B-5FC356C931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2567608" y="1196752"/>
            <a:ext cx="288032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1147333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9CEFBA88-0A81-75E8-0AE6-557E2FBF04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2567608" y="1196752"/>
            <a:ext cx="288032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8634174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CA5F9A29-D3F6-9B64-465A-35A84F90BC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870539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6528048" y="544522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European Heart Journal (2014) 35, 2383–2431</a:t>
            </a:r>
            <a:endParaRPr lang="el-GR" sz="1400" i="1" dirty="0">
              <a:solidFill>
                <a:schemeClr val="accent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948" y="116633"/>
            <a:ext cx="6148388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advTm="7909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AA353092-8EBD-8B1F-574C-3AD92B5445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801193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6A958C54-259C-2E7B-0FCC-CF0F2F62A0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455095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EA41428A-FF5A-C62C-D2BB-11FC1552A0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1619654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FD9A60A7-6654-DFA7-813D-9D50BDB537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6813281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349C63A4-22DE-0927-0428-70DAE65195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2567608" y="1196752"/>
            <a:ext cx="288032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9852108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58FF8EAA-D8F1-8598-0FA7-CDA31CD378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6781385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1C1D4BAD-9F98-FF55-E21A-CFAD1E5434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598670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C671E2F7-6110-66EA-2521-79EA069FC4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8706526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87791588-17A4-0285-77B8-736F8F8281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4549716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D5A8B6D4-DCA3-BC46-10E3-CAEBF7598D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027022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F7CB4EDF-C3AD-E08E-4735-03BDA5B96D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60" y="122372"/>
            <a:ext cx="9900592" cy="5569808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2855640" y="3399838"/>
            <a:ext cx="288032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2279576" y="476672"/>
            <a:ext cx="288032" cy="2880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199456" y="2204864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lphaLcParenR"/>
            </a:pPr>
            <a:r>
              <a:rPr lang="en-US" sz="1000" dirty="0" smtClean="0"/>
              <a:t>CV </a:t>
            </a:r>
            <a:r>
              <a:rPr lang="en-US" sz="1000" dirty="0"/>
              <a:t>risk factors: hypertension, smoking, </a:t>
            </a:r>
            <a:r>
              <a:rPr lang="en-US" sz="1000" dirty="0" err="1"/>
              <a:t>dyslipidaemia</a:t>
            </a:r>
            <a:r>
              <a:rPr lang="en-US" sz="1000" dirty="0"/>
              <a:t>, diabetes, family history of CVD. </a:t>
            </a:r>
          </a:p>
          <a:p>
            <a:pPr marL="228600" indent="-228600">
              <a:buAutoNum type="alphaLcParenR"/>
            </a:pPr>
            <a:r>
              <a:rPr lang="en-US" sz="1000" dirty="0" smtClean="0"/>
              <a:t> Biomarkers: </a:t>
            </a:r>
            <a:r>
              <a:rPr lang="en-US" sz="1000" dirty="0" err="1" smtClean="0"/>
              <a:t>hs-cTn</a:t>
            </a:r>
            <a:r>
              <a:rPr lang="en-US" sz="1000" dirty="0" smtClean="0"/>
              <a:t> T/I (Class I) and/</a:t>
            </a:r>
          </a:p>
          <a:p>
            <a:r>
              <a:rPr lang="en-US" sz="1000" dirty="0" smtClean="0"/>
              <a:t>or BNP/NT-</a:t>
            </a:r>
            <a:r>
              <a:rPr lang="en-US" sz="1000" dirty="0" err="1" smtClean="0"/>
              <a:t>proBNP</a:t>
            </a:r>
            <a:r>
              <a:rPr lang="en-US" sz="1000" dirty="0" smtClean="0"/>
              <a:t> (Class </a:t>
            </a:r>
            <a:r>
              <a:rPr lang="en-US" sz="1000" dirty="0" err="1" smtClean="0"/>
              <a:t>IIa</a:t>
            </a:r>
            <a:r>
              <a:rPr lang="en-US" sz="1000" dirty="0" smtClean="0"/>
              <a:t>). If pathological, consult a cardiologist. </a:t>
            </a:r>
          </a:p>
          <a:p>
            <a:r>
              <a:rPr lang="en-US" sz="1000" dirty="0" smtClean="0"/>
              <a:t>c)     Functional capacity based on Duke Activity Status Index (DASI) or the ability to</a:t>
            </a:r>
          </a:p>
          <a:p>
            <a:r>
              <a:rPr lang="en-US" sz="1000" dirty="0" smtClean="0"/>
              <a:t>climb two flights of stairs. </a:t>
            </a:r>
          </a:p>
          <a:p>
            <a:r>
              <a:rPr lang="en-US" sz="1000" dirty="0" smtClean="0"/>
              <a:t>d)    For diagnostic and therapeutic efforts to be considered, see Section 6. </a:t>
            </a:r>
          </a:p>
          <a:p>
            <a:r>
              <a:rPr lang="en-US" sz="1000" dirty="0" smtClean="0"/>
              <a:t>e)    Close follow-up after intervention and subsequent</a:t>
            </a:r>
          </a:p>
          <a:p>
            <a:r>
              <a:rPr lang="en-US" sz="1000" dirty="0" smtClean="0"/>
              <a:t>management of heart disease are advised.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884159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CCF2D328-EE89-4920-9C03-BAD7FA02B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2810" cy="51435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8024321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468" y="45213"/>
            <a:ext cx="10048092" cy="568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2906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5|0.7|2.7|1.8|2.9|3.9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1.1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6.1|1.2|0.8|0.8|0.7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0.8|1.1|1.3|0.8|0.9|1|0.9|0.8|0.8|0.9|1.2|1.7"/>
</p:tagLst>
</file>

<file path=ppt/theme/theme1.xml><?xml version="1.0" encoding="utf-8"?>
<a:theme xmlns:a="http://schemas.openxmlformats.org/drawingml/2006/main" name="Θέμα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ESC">
  <a:themeElements>
    <a:clrScheme name="TEMPLATE ESC 1">
      <a:dk1>
        <a:srgbClr val="000066"/>
      </a:dk1>
      <a:lt1>
        <a:srgbClr val="FFFFFF"/>
      </a:lt1>
      <a:dk2>
        <a:srgbClr val="000000"/>
      </a:dk2>
      <a:lt2>
        <a:srgbClr val="808080"/>
      </a:lt2>
      <a:accent1>
        <a:srgbClr val="D00040"/>
      </a:accent1>
      <a:accent2>
        <a:srgbClr val="00CC99"/>
      </a:accent2>
      <a:accent3>
        <a:srgbClr val="FFFFFF"/>
      </a:accent3>
      <a:accent4>
        <a:srgbClr val="000056"/>
      </a:accent4>
      <a:accent5>
        <a:srgbClr val="E4AAAF"/>
      </a:accent5>
      <a:accent6>
        <a:srgbClr val="00B98A"/>
      </a:accent6>
      <a:hlink>
        <a:srgbClr val="000086"/>
      </a:hlink>
      <a:folHlink>
        <a:srgbClr val="666699"/>
      </a:folHlink>
    </a:clrScheme>
    <a:fontScheme name="TEMPLATE ES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ESC 1">
        <a:dk1>
          <a:srgbClr val="000066"/>
        </a:dk1>
        <a:lt1>
          <a:srgbClr val="FFFFFF"/>
        </a:lt1>
        <a:dk2>
          <a:srgbClr val="000000"/>
        </a:dk2>
        <a:lt2>
          <a:srgbClr val="808080"/>
        </a:lt2>
        <a:accent1>
          <a:srgbClr val="D00040"/>
        </a:accent1>
        <a:accent2>
          <a:srgbClr val="00CC99"/>
        </a:accent2>
        <a:accent3>
          <a:srgbClr val="FFFFFF"/>
        </a:accent3>
        <a:accent4>
          <a:srgbClr val="000056"/>
        </a:accent4>
        <a:accent5>
          <a:srgbClr val="E4AAAF"/>
        </a:accent5>
        <a:accent6>
          <a:srgbClr val="00B98A"/>
        </a:accent6>
        <a:hlink>
          <a:srgbClr val="00008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PLATE ESC">
  <a:themeElements>
    <a:clrScheme name="TEMPLATE ESC 1">
      <a:dk1>
        <a:srgbClr val="000066"/>
      </a:dk1>
      <a:lt1>
        <a:srgbClr val="FFFFFF"/>
      </a:lt1>
      <a:dk2>
        <a:srgbClr val="000000"/>
      </a:dk2>
      <a:lt2>
        <a:srgbClr val="808080"/>
      </a:lt2>
      <a:accent1>
        <a:srgbClr val="D00040"/>
      </a:accent1>
      <a:accent2>
        <a:srgbClr val="00CC99"/>
      </a:accent2>
      <a:accent3>
        <a:srgbClr val="FFFFFF"/>
      </a:accent3>
      <a:accent4>
        <a:srgbClr val="000056"/>
      </a:accent4>
      <a:accent5>
        <a:srgbClr val="E4AAAF"/>
      </a:accent5>
      <a:accent6>
        <a:srgbClr val="00B98A"/>
      </a:accent6>
      <a:hlink>
        <a:srgbClr val="000086"/>
      </a:hlink>
      <a:folHlink>
        <a:srgbClr val="666699"/>
      </a:folHlink>
    </a:clrScheme>
    <a:fontScheme name="TEMPLATE ES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ESC 1">
        <a:dk1>
          <a:srgbClr val="000066"/>
        </a:dk1>
        <a:lt1>
          <a:srgbClr val="FFFFFF"/>
        </a:lt1>
        <a:dk2>
          <a:srgbClr val="000000"/>
        </a:dk2>
        <a:lt2>
          <a:srgbClr val="808080"/>
        </a:lt2>
        <a:accent1>
          <a:srgbClr val="D00040"/>
        </a:accent1>
        <a:accent2>
          <a:srgbClr val="00CC99"/>
        </a:accent2>
        <a:accent3>
          <a:srgbClr val="FFFFFF"/>
        </a:accent3>
        <a:accent4>
          <a:srgbClr val="000056"/>
        </a:accent4>
        <a:accent5>
          <a:srgbClr val="E4AAAF"/>
        </a:accent5>
        <a:accent6>
          <a:srgbClr val="00B98A"/>
        </a:accent6>
        <a:hlink>
          <a:srgbClr val="00008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Θέμα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Θέμα4</Template>
  <TotalTime>11785</TotalTime>
  <Words>1142</Words>
  <Application>Microsoft Office PowerPoint</Application>
  <PresentationFormat>Ευρεία οθόνη</PresentationFormat>
  <Paragraphs>187</Paragraphs>
  <Slides>91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6</vt:i4>
      </vt:variant>
      <vt:variant>
        <vt:lpstr>Τίτλοι διαφανειών</vt:lpstr>
      </vt:variant>
      <vt:variant>
        <vt:i4>91</vt:i4>
      </vt:variant>
    </vt:vector>
  </HeadingPairs>
  <TitlesOfParts>
    <vt:vector size="103" baseType="lpstr">
      <vt:lpstr>Arial</vt:lpstr>
      <vt:lpstr>Calibri</vt:lpstr>
      <vt:lpstr>Franklin Gothic Book</vt:lpstr>
      <vt:lpstr>Franklin Gothic Medium</vt:lpstr>
      <vt:lpstr>Times New Roman</vt:lpstr>
      <vt:lpstr>Wingdings 2</vt:lpstr>
      <vt:lpstr>Θέμα4</vt:lpstr>
      <vt:lpstr>TEMPLATE ESC</vt:lpstr>
      <vt:lpstr>Προσαρμοσμένη σχεδίαση</vt:lpstr>
      <vt:lpstr>1_TEMPLATE ESC</vt:lpstr>
      <vt:lpstr>1_Προσαρμοσμένη σχεδίαση</vt:lpstr>
      <vt:lpstr>3_Θέμα4</vt:lpstr>
      <vt:lpstr>Προεγχειρητικός Έλεγχος  Στεφανιαίας Νόσου</vt:lpstr>
      <vt:lpstr>Παρουσίαση του PowerPoint</vt:lpstr>
      <vt:lpstr>Παρουσίαση του PowerPoint</vt:lpstr>
      <vt:lpstr>Παρουσίαση του PowerPoint</vt:lpstr>
      <vt:lpstr>Preoperative evaluation</vt:lpstr>
      <vt:lpstr>Παρουσίαση του PowerPoint</vt:lpstr>
      <vt:lpstr>Preoperative evaluation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Antithrombotic therapy</vt:lpstr>
      <vt:lpstr>Antiplatelet medication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b Blockers</vt:lpstr>
      <vt:lpstr>Παρουσίαση του PowerPoint</vt:lpstr>
      <vt:lpstr>Meta-analysis of secure randomised controlled trials of  β-blockade to prevent perioperative death in non-cardiac surgery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β blockers</vt:lpstr>
      <vt:lpstr>Παρουσίαση του PowerPoint</vt:lpstr>
      <vt:lpstr>Statins</vt:lpstr>
      <vt:lpstr>Nitrates</vt:lpstr>
      <vt:lpstr>Angiotensin-Converting Enzyme Inhibitor</vt:lpstr>
      <vt:lpstr>Angiotensin-Converting Enzyme Inhibitor</vt:lpstr>
      <vt:lpstr>Calcium channel blockers</vt:lpstr>
      <vt:lpstr>Anti-arrythmics drugs</vt:lpstr>
      <vt:lpstr>Ivabradine</vt:lpstr>
      <vt:lpstr>a2 Receptor agonist</vt:lpstr>
      <vt:lpstr>a2 Receptor agonist</vt:lpstr>
      <vt:lpstr>Diuretics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IMPROVE-IT</dc:title>
  <dc:creator>Admin</dc:creator>
  <cp:lastModifiedBy>Τσεκούρα Δωροθέα</cp:lastModifiedBy>
  <cp:revision>194</cp:revision>
  <dcterms:created xsi:type="dcterms:W3CDTF">2015-05-22T06:24:07Z</dcterms:created>
  <dcterms:modified xsi:type="dcterms:W3CDTF">2023-01-26T13:19:32Z</dcterms:modified>
</cp:coreProperties>
</file>